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8"/>
  </p:notesMasterIdLst>
  <p:sldIdLst>
    <p:sldId id="558" r:id="rId2"/>
    <p:sldId id="561" r:id="rId3"/>
    <p:sldId id="562" r:id="rId4"/>
    <p:sldId id="257" r:id="rId5"/>
    <p:sldId id="888" r:id="rId6"/>
    <p:sldId id="563" r:id="rId7"/>
    <p:sldId id="564" r:id="rId8"/>
    <p:sldId id="565" r:id="rId9"/>
    <p:sldId id="889" r:id="rId10"/>
    <p:sldId id="743" r:id="rId11"/>
    <p:sldId id="566" r:id="rId12"/>
    <p:sldId id="568" r:id="rId13"/>
    <p:sldId id="745" r:id="rId14"/>
    <p:sldId id="746" r:id="rId15"/>
    <p:sldId id="571" r:id="rId16"/>
    <p:sldId id="747" r:id="rId17"/>
    <p:sldId id="748" r:id="rId18"/>
    <p:sldId id="749" r:id="rId19"/>
    <p:sldId id="750" r:id="rId20"/>
    <p:sldId id="576" r:id="rId21"/>
    <p:sldId id="577" r:id="rId22"/>
    <p:sldId id="751" r:id="rId23"/>
    <p:sldId id="752" r:id="rId24"/>
    <p:sldId id="753" r:id="rId25"/>
    <p:sldId id="580" r:id="rId26"/>
    <p:sldId id="754" r:id="rId27"/>
    <p:sldId id="755" r:id="rId28"/>
    <p:sldId id="582" r:id="rId29"/>
    <p:sldId id="756" r:id="rId30"/>
    <p:sldId id="757" r:id="rId31"/>
    <p:sldId id="758" r:id="rId32"/>
    <p:sldId id="759" r:id="rId33"/>
    <p:sldId id="760" r:id="rId34"/>
    <p:sldId id="761" r:id="rId35"/>
    <p:sldId id="762" r:id="rId36"/>
    <p:sldId id="590" r:id="rId37"/>
    <p:sldId id="763" r:id="rId38"/>
    <p:sldId id="764" r:id="rId39"/>
    <p:sldId id="765" r:id="rId40"/>
    <p:sldId id="766" r:id="rId41"/>
    <p:sldId id="767" r:id="rId42"/>
    <p:sldId id="768" r:id="rId43"/>
    <p:sldId id="769" r:id="rId44"/>
    <p:sldId id="770" r:id="rId45"/>
    <p:sldId id="771" r:id="rId46"/>
    <p:sldId id="772" r:id="rId47"/>
    <p:sldId id="773" r:id="rId48"/>
    <p:sldId id="774" r:id="rId49"/>
    <p:sldId id="775" r:id="rId50"/>
    <p:sldId id="776" r:id="rId51"/>
    <p:sldId id="777" r:id="rId52"/>
    <p:sldId id="778" r:id="rId53"/>
    <p:sldId id="779" r:id="rId54"/>
    <p:sldId id="780" r:id="rId55"/>
    <p:sldId id="781" r:id="rId56"/>
    <p:sldId id="782" r:id="rId57"/>
    <p:sldId id="783" r:id="rId58"/>
    <p:sldId id="784" r:id="rId59"/>
    <p:sldId id="785" r:id="rId60"/>
    <p:sldId id="786" r:id="rId61"/>
    <p:sldId id="787" r:id="rId62"/>
    <p:sldId id="788" r:id="rId63"/>
    <p:sldId id="789" r:id="rId64"/>
    <p:sldId id="790" r:id="rId65"/>
    <p:sldId id="791" r:id="rId66"/>
    <p:sldId id="792" r:id="rId67"/>
    <p:sldId id="793" r:id="rId68"/>
    <p:sldId id="794" r:id="rId69"/>
    <p:sldId id="795" r:id="rId70"/>
    <p:sldId id="796" r:id="rId71"/>
    <p:sldId id="627" r:id="rId72"/>
    <p:sldId id="797" r:id="rId73"/>
    <p:sldId id="629" r:id="rId74"/>
    <p:sldId id="798" r:id="rId75"/>
    <p:sldId id="799" r:id="rId76"/>
    <p:sldId id="800" r:id="rId77"/>
    <p:sldId id="801" r:id="rId78"/>
    <p:sldId id="635" r:id="rId79"/>
    <p:sldId id="802" r:id="rId80"/>
    <p:sldId id="803" r:id="rId81"/>
    <p:sldId id="804" r:id="rId82"/>
    <p:sldId id="805" r:id="rId83"/>
    <p:sldId id="639" r:id="rId84"/>
    <p:sldId id="640" r:id="rId85"/>
    <p:sldId id="641" r:id="rId86"/>
    <p:sldId id="806" r:id="rId87"/>
    <p:sldId id="807" r:id="rId88"/>
    <p:sldId id="643" r:id="rId89"/>
    <p:sldId id="647" r:id="rId90"/>
    <p:sldId id="808" r:id="rId91"/>
    <p:sldId id="809" r:id="rId92"/>
    <p:sldId id="810" r:id="rId93"/>
    <p:sldId id="811" r:id="rId94"/>
    <p:sldId id="812" r:id="rId95"/>
    <p:sldId id="651" r:id="rId96"/>
    <p:sldId id="813" r:id="rId97"/>
    <p:sldId id="814" r:id="rId98"/>
    <p:sldId id="815" r:id="rId99"/>
    <p:sldId id="816" r:id="rId100"/>
    <p:sldId id="662" r:id="rId101"/>
    <p:sldId id="817" r:id="rId102"/>
    <p:sldId id="818" r:id="rId103"/>
    <p:sldId id="819" r:id="rId104"/>
    <p:sldId id="820" r:id="rId105"/>
    <p:sldId id="659" r:id="rId106"/>
    <p:sldId id="666" r:id="rId107"/>
    <p:sldId id="821" r:id="rId108"/>
    <p:sldId id="824" r:id="rId109"/>
    <p:sldId id="669" r:id="rId110"/>
    <p:sldId id="822" r:id="rId111"/>
    <p:sldId id="826" r:id="rId112"/>
    <p:sldId id="673" r:id="rId113"/>
    <p:sldId id="827" r:id="rId114"/>
    <p:sldId id="828" r:id="rId115"/>
    <p:sldId id="829" r:id="rId116"/>
    <p:sldId id="823" r:id="rId117"/>
    <p:sldId id="831" r:id="rId118"/>
    <p:sldId id="678" r:id="rId119"/>
    <p:sldId id="832" r:id="rId120"/>
    <p:sldId id="833" r:id="rId121"/>
    <p:sldId id="834" r:id="rId122"/>
    <p:sldId id="835" r:id="rId123"/>
    <p:sldId id="684" r:id="rId124"/>
    <p:sldId id="836" r:id="rId125"/>
    <p:sldId id="838" r:id="rId126"/>
    <p:sldId id="837" r:id="rId127"/>
    <p:sldId id="825" r:id="rId128"/>
    <p:sldId id="839" r:id="rId129"/>
    <p:sldId id="689" r:id="rId130"/>
    <p:sldId id="840" r:id="rId131"/>
    <p:sldId id="841" r:id="rId132"/>
    <p:sldId id="842" r:id="rId133"/>
    <p:sldId id="883" r:id="rId134"/>
    <p:sldId id="843" r:id="rId135"/>
    <p:sldId id="694" r:id="rId136"/>
    <p:sldId id="844" r:id="rId137"/>
    <p:sldId id="845" r:id="rId138"/>
    <p:sldId id="846" r:id="rId139"/>
    <p:sldId id="847" r:id="rId140"/>
    <p:sldId id="848" r:id="rId141"/>
    <p:sldId id="849" r:id="rId142"/>
    <p:sldId id="850" r:id="rId143"/>
    <p:sldId id="851" r:id="rId144"/>
    <p:sldId id="852" r:id="rId145"/>
    <p:sldId id="853" r:id="rId146"/>
    <p:sldId id="854" r:id="rId147"/>
    <p:sldId id="855" r:id="rId148"/>
    <p:sldId id="856" r:id="rId149"/>
    <p:sldId id="857" r:id="rId150"/>
    <p:sldId id="858" r:id="rId151"/>
    <p:sldId id="859" r:id="rId152"/>
    <p:sldId id="860" r:id="rId153"/>
    <p:sldId id="861" r:id="rId154"/>
    <p:sldId id="862" r:id="rId155"/>
    <p:sldId id="714" r:id="rId156"/>
    <p:sldId id="863" r:id="rId157"/>
    <p:sldId id="864" r:id="rId158"/>
    <p:sldId id="865" r:id="rId159"/>
    <p:sldId id="866" r:id="rId160"/>
    <p:sldId id="867" r:id="rId161"/>
    <p:sldId id="868" r:id="rId162"/>
    <p:sldId id="869" r:id="rId163"/>
    <p:sldId id="870" r:id="rId164"/>
    <p:sldId id="871" r:id="rId165"/>
    <p:sldId id="872" r:id="rId166"/>
    <p:sldId id="873" r:id="rId167"/>
    <p:sldId id="874" r:id="rId168"/>
    <p:sldId id="875" r:id="rId169"/>
    <p:sldId id="876" r:id="rId170"/>
    <p:sldId id="729" r:id="rId171"/>
    <p:sldId id="877" r:id="rId172"/>
    <p:sldId id="878" r:id="rId173"/>
    <p:sldId id="879" r:id="rId174"/>
    <p:sldId id="880" r:id="rId175"/>
    <p:sldId id="734" r:id="rId176"/>
    <p:sldId id="881" r:id="rId177"/>
    <p:sldId id="882" r:id="rId178"/>
    <p:sldId id="884" r:id="rId179"/>
    <p:sldId id="737" r:id="rId180"/>
    <p:sldId id="738" r:id="rId181"/>
    <p:sldId id="739" r:id="rId182"/>
    <p:sldId id="885" r:id="rId183"/>
    <p:sldId id="890" r:id="rId184"/>
    <p:sldId id="741" r:id="rId185"/>
    <p:sldId id="886" r:id="rId186"/>
    <p:sldId id="887" r:id="rId18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647E7E03-0703-4FC6-9C55-433361D71ABE}">
          <p14:sldIdLst>
            <p14:sldId id="558"/>
            <p14:sldId id="561"/>
            <p14:sldId id="562"/>
            <p14:sldId id="257"/>
            <p14:sldId id="888"/>
            <p14:sldId id="563"/>
            <p14:sldId id="564"/>
            <p14:sldId id="565"/>
            <p14:sldId id="889"/>
            <p14:sldId id="743"/>
            <p14:sldId id="566"/>
            <p14:sldId id="568"/>
            <p14:sldId id="745"/>
            <p14:sldId id="746"/>
            <p14:sldId id="571"/>
            <p14:sldId id="747"/>
            <p14:sldId id="748"/>
            <p14:sldId id="749"/>
            <p14:sldId id="750"/>
            <p14:sldId id="576"/>
            <p14:sldId id="577"/>
            <p14:sldId id="751"/>
            <p14:sldId id="752"/>
            <p14:sldId id="753"/>
            <p14:sldId id="580"/>
            <p14:sldId id="754"/>
            <p14:sldId id="755"/>
            <p14:sldId id="582"/>
            <p14:sldId id="756"/>
            <p14:sldId id="757"/>
            <p14:sldId id="758"/>
            <p14:sldId id="759"/>
            <p14:sldId id="760"/>
            <p14:sldId id="761"/>
            <p14:sldId id="762"/>
            <p14:sldId id="590"/>
            <p14:sldId id="763"/>
            <p14:sldId id="764"/>
            <p14:sldId id="765"/>
            <p14:sldId id="766"/>
            <p14:sldId id="767"/>
            <p14:sldId id="768"/>
            <p14:sldId id="769"/>
            <p14:sldId id="770"/>
            <p14:sldId id="771"/>
            <p14:sldId id="772"/>
            <p14:sldId id="773"/>
            <p14:sldId id="774"/>
            <p14:sldId id="775"/>
            <p14:sldId id="776"/>
            <p14:sldId id="777"/>
            <p14:sldId id="778"/>
            <p14:sldId id="779"/>
            <p14:sldId id="780"/>
            <p14:sldId id="781"/>
            <p14:sldId id="782"/>
            <p14:sldId id="783"/>
            <p14:sldId id="784"/>
            <p14:sldId id="785"/>
            <p14:sldId id="786"/>
            <p14:sldId id="787"/>
            <p14:sldId id="788"/>
            <p14:sldId id="789"/>
            <p14:sldId id="790"/>
            <p14:sldId id="791"/>
            <p14:sldId id="792"/>
            <p14:sldId id="793"/>
            <p14:sldId id="794"/>
            <p14:sldId id="795"/>
            <p14:sldId id="796"/>
            <p14:sldId id="627"/>
            <p14:sldId id="797"/>
            <p14:sldId id="629"/>
            <p14:sldId id="798"/>
            <p14:sldId id="799"/>
            <p14:sldId id="800"/>
            <p14:sldId id="801"/>
            <p14:sldId id="635"/>
            <p14:sldId id="802"/>
            <p14:sldId id="803"/>
            <p14:sldId id="804"/>
            <p14:sldId id="805"/>
            <p14:sldId id="639"/>
            <p14:sldId id="640"/>
            <p14:sldId id="641"/>
            <p14:sldId id="806"/>
            <p14:sldId id="807"/>
            <p14:sldId id="643"/>
            <p14:sldId id="647"/>
            <p14:sldId id="808"/>
            <p14:sldId id="809"/>
            <p14:sldId id="810"/>
            <p14:sldId id="811"/>
            <p14:sldId id="812"/>
            <p14:sldId id="651"/>
            <p14:sldId id="813"/>
            <p14:sldId id="814"/>
            <p14:sldId id="815"/>
            <p14:sldId id="816"/>
            <p14:sldId id="662"/>
            <p14:sldId id="817"/>
            <p14:sldId id="818"/>
            <p14:sldId id="819"/>
            <p14:sldId id="820"/>
            <p14:sldId id="659"/>
            <p14:sldId id="666"/>
            <p14:sldId id="821"/>
            <p14:sldId id="824"/>
            <p14:sldId id="669"/>
            <p14:sldId id="822"/>
            <p14:sldId id="826"/>
            <p14:sldId id="673"/>
            <p14:sldId id="827"/>
            <p14:sldId id="828"/>
            <p14:sldId id="829"/>
            <p14:sldId id="823"/>
            <p14:sldId id="831"/>
            <p14:sldId id="678"/>
            <p14:sldId id="832"/>
            <p14:sldId id="833"/>
            <p14:sldId id="834"/>
            <p14:sldId id="835"/>
            <p14:sldId id="684"/>
            <p14:sldId id="836"/>
            <p14:sldId id="838"/>
            <p14:sldId id="837"/>
            <p14:sldId id="825"/>
            <p14:sldId id="839"/>
            <p14:sldId id="689"/>
            <p14:sldId id="840"/>
            <p14:sldId id="841"/>
            <p14:sldId id="842"/>
            <p14:sldId id="883"/>
            <p14:sldId id="843"/>
            <p14:sldId id="694"/>
            <p14:sldId id="844"/>
            <p14:sldId id="845"/>
            <p14:sldId id="846"/>
            <p14:sldId id="847"/>
            <p14:sldId id="848"/>
            <p14:sldId id="849"/>
            <p14:sldId id="850"/>
            <p14:sldId id="851"/>
            <p14:sldId id="852"/>
            <p14:sldId id="853"/>
            <p14:sldId id="854"/>
            <p14:sldId id="855"/>
            <p14:sldId id="856"/>
            <p14:sldId id="857"/>
            <p14:sldId id="858"/>
            <p14:sldId id="859"/>
            <p14:sldId id="860"/>
            <p14:sldId id="861"/>
            <p14:sldId id="862"/>
            <p14:sldId id="714"/>
            <p14:sldId id="863"/>
            <p14:sldId id="864"/>
            <p14:sldId id="865"/>
            <p14:sldId id="866"/>
            <p14:sldId id="867"/>
            <p14:sldId id="868"/>
            <p14:sldId id="869"/>
            <p14:sldId id="870"/>
            <p14:sldId id="871"/>
            <p14:sldId id="872"/>
            <p14:sldId id="873"/>
            <p14:sldId id="874"/>
            <p14:sldId id="875"/>
            <p14:sldId id="876"/>
            <p14:sldId id="729"/>
            <p14:sldId id="877"/>
            <p14:sldId id="878"/>
            <p14:sldId id="879"/>
            <p14:sldId id="880"/>
            <p14:sldId id="734"/>
            <p14:sldId id="881"/>
            <p14:sldId id="882"/>
            <p14:sldId id="884"/>
            <p14:sldId id="737"/>
            <p14:sldId id="738"/>
            <p14:sldId id="739"/>
            <p14:sldId id="885"/>
            <p14:sldId id="890"/>
            <p14:sldId id="741"/>
            <p14:sldId id="886"/>
            <p14:sldId id="88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9887" autoAdjust="0"/>
  </p:normalViewPr>
  <p:slideViewPr>
    <p:cSldViewPr>
      <p:cViewPr varScale="1">
        <p:scale>
          <a:sx n="119" d="100"/>
          <a:sy n="119" d="100"/>
        </p:scale>
        <p:origin x="-13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theme" Target="theme/theme1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tableStyles" Target="tableStyles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presProps" Target="pres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0" Type="http://schemas.openxmlformats.org/officeDocument/2006/relationships/viewProps" Target="view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F0E5C-380F-4BD2-9658-C2F74316E12E}" type="datetimeFigureOut">
              <a:rPr lang="fr-CH" smtClean="0"/>
              <a:t>22.08.2016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29F7E-2D5A-42D1-AD5E-081CF2CC432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05201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44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49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54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59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64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69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71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76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81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84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85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98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103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106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110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115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121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126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132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138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143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148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153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158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163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168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173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180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181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13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18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23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29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34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39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C1B8-4FEA-4A56-BC4F-063C207A019D}" type="datetimeFigureOut">
              <a:rPr lang="fr-CH" smtClean="0"/>
              <a:t>22.08.2016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27521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C1B8-4FEA-4A56-BC4F-063C207A019D}" type="datetimeFigureOut">
              <a:rPr lang="fr-CH" smtClean="0"/>
              <a:t>22.08.2016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42015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C1B8-4FEA-4A56-BC4F-063C207A019D}" type="datetimeFigureOut">
              <a:rPr lang="fr-CH" smtClean="0"/>
              <a:t>22.08.2016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61191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C1B8-4FEA-4A56-BC4F-063C207A019D}" type="datetimeFigureOut">
              <a:rPr lang="fr-CH" smtClean="0"/>
              <a:t>22.08.2016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9132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C1B8-4FEA-4A56-BC4F-063C207A019D}" type="datetimeFigureOut">
              <a:rPr lang="fr-CH" smtClean="0"/>
              <a:t>22.08.2016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82767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C1B8-4FEA-4A56-BC4F-063C207A019D}" type="datetimeFigureOut">
              <a:rPr lang="fr-CH" smtClean="0"/>
              <a:t>22.08.2016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90835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C1B8-4FEA-4A56-BC4F-063C207A019D}" type="datetimeFigureOut">
              <a:rPr lang="fr-CH" smtClean="0"/>
              <a:t>22.08.2016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90678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C1B8-4FEA-4A56-BC4F-063C207A019D}" type="datetimeFigureOut">
              <a:rPr lang="fr-CH" smtClean="0"/>
              <a:t>22.08.2016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27512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C1B8-4FEA-4A56-BC4F-063C207A019D}" type="datetimeFigureOut">
              <a:rPr lang="fr-CH" smtClean="0"/>
              <a:t>22.08.2016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76990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C1B8-4FEA-4A56-BC4F-063C207A019D}" type="datetimeFigureOut">
              <a:rPr lang="fr-CH" smtClean="0"/>
              <a:t>22.08.2016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84629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C1B8-4FEA-4A56-BC4F-063C207A019D}" type="datetimeFigureOut">
              <a:rPr lang="fr-CH" smtClean="0"/>
              <a:t>22.08.2016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78010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7C1B8-4FEA-4A56-BC4F-063C207A019D}" type="datetimeFigureOut">
              <a:rPr lang="fr-CH" smtClean="0"/>
              <a:t>22.08.2016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23722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h/search?q=barajul+portile+de+fier+2&amp;client=firefox-b&amp;tbm=isch&amp;tbo=u&amp;source=univ&amp;sa=X&amp;ved=0ahUKEwiZyszN9NLOAhUGsBQKHXV_A-0QsAQIHw&amp;biw=1920&amp;bih=932" TargetMode="External"/><Relationship Id="rId2" Type="http://schemas.openxmlformats.org/officeDocument/2006/relationships/hyperlink" Target="https://www.google.ch/search?q=craiova&amp;client=firefox-b&amp;tbm=isch&amp;tbo=u&amp;source=univ&amp;sa=X&amp;ved=0ahUKEwj17eu99NLOAhWGtxQKHTflDcsQsAQIMQ&amp;biw=1920&amp;bih=932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ogle.ch/search?q=parcul+national+domogled&amp;client=firefox-b&amp;tbm=isch&amp;tbo=u&amp;source=univ&amp;sa=X&amp;ved=0ahUKEwiggvHy9NLOAhXFNxQKHT72DVgQsAQIHQ&amp;biw=1920&amp;bih=932" TargetMode="External"/><Relationship Id="rId4" Type="http://schemas.openxmlformats.org/officeDocument/2006/relationships/hyperlink" Target="https://www.google.ch/search?q=portile+de+fier&amp;client=firefox-b&amp;tbm=isch&amp;tbo=u&amp;source=univ&amp;sa=X&amp;ved=0ahUKEwiXwsLb9NLOAhWCaRQKHRwjAsQQsAQIHQ&amp;biw=1920&amp;bih=932" TargetMode="Externa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539552" y="836712"/>
            <a:ext cx="8208912" cy="482453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0000"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Autostrada</a:t>
            </a:r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A6</a:t>
            </a:r>
          </a:p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 Craiova Lugoj</a:t>
            </a:r>
            <a:endParaRPr lang="fr-CH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Semnalizare</a:t>
            </a:r>
            <a:endParaRPr lang="fr-CH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i="1" dirty="0" smtClean="0">
                <a:solidFill>
                  <a:schemeClr val="tx1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Bucuresti  Alexandria  Craiova  </a:t>
            </a:r>
            <a:r>
              <a:rPr lang="fr-CH" i="1" dirty="0" err="1" smtClean="0">
                <a:solidFill>
                  <a:schemeClr val="tx1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Turnu</a:t>
            </a:r>
            <a:r>
              <a:rPr lang="fr-CH" i="1" dirty="0" smtClean="0">
                <a:solidFill>
                  <a:schemeClr val="tx1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-Severin  Lugoj  </a:t>
            </a:r>
            <a:endParaRPr lang="fr-CH" i="1" dirty="0">
              <a:solidFill>
                <a:schemeClr val="tx1"/>
              </a:solidFill>
              <a:latin typeface="Imprint MT Shadow" panose="04020605060303030202" pitchFamily="82" charset="0"/>
              <a:cs typeface="Arial" panose="020B0604020202020204" pitchFamily="34" charset="0"/>
            </a:endParaRPr>
          </a:p>
          <a:p>
            <a:pPr algn="ctr"/>
            <a:endParaRPr lang="fr-C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rc_mi" descr="http://www.quizz.biz/uploads/quizz/166346/2_gf5Z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1362075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24128" y="6021288"/>
            <a:ext cx="2520280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Version 2 Update 24.06.2016</a:t>
            </a:r>
            <a:endParaRPr lang="fr-CH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80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5656" y="1844824"/>
            <a:ext cx="5760000" cy="270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tlCol="0" anchor="ctr"/>
          <a:lstStyle/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 x A0</a:t>
            </a:r>
          </a:p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A6 x A0</a:t>
            </a:r>
          </a:p>
          <a:p>
            <a:pPr lvl="1" algn="ctr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Ring Bucuresti Sud</a:t>
            </a: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132856"/>
            <a:ext cx="1620000" cy="137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547664" y="1916832"/>
            <a:ext cx="5616624" cy="2520280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6084168" y="2422165"/>
            <a:ext cx="900000" cy="792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5460469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584" y="489713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900000">
            <a:normAutofit/>
          </a:bodyPr>
          <a:lstStyle/>
          <a:p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 x A62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584" y="1628800"/>
            <a:ext cx="5760000" cy="396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36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Seaca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Padure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Carpen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Brabova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 rot="16200000">
            <a:off x="5591514" y="765645"/>
            <a:ext cx="720000" cy="468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droite 9"/>
          <p:cNvSpPr/>
          <p:nvPr/>
        </p:nvSpPr>
        <p:spPr>
          <a:xfrm rot="16200000">
            <a:off x="1143321" y="765645"/>
            <a:ext cx="720000" cy="468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droite 10"/>
          <p:cNvSpPr/>
          <p:nvPr/>
        </p:nvSpPr>
        <p:spPr>
          <a:xfrm rot="19500000">
            <a:off x="5096486" y="4504191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387605" y="4774191"/>
            <a:ext cx="792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606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914" y="804432"/>
            <a:ext cx="675001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à coins arrondis 4"/>
          <p:cNvSpPr/>
          <p:nvPr/>
        </p:nvSpPr>
        <p:spPr>
          <a:xfrm>
            <a:off x="899592" y="548680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899592" y="1700808"/>
            <a:ext cx="5616624" cy="3816424"/>
          </a:xfrm>
          <a:prstGeom prst="roundRect">
            <a:avLst>
              <a:gd name="adj" fmla="val 321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68202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584" y="1628800"/>
            <a:ext cx="5760000" cy="28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36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Seaca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Padure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Carpen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Brabova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lèche droite 10"/>
          <p:cNvSpPr/>
          <p:nvPr/>
        </p:nvSpPr>
        <p:spPr>
          <a:xfrm rot="19500000">
            <a:off x="5277280" y="3113839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187624" y="2852936"/>
            <a:ext cx="792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606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899592" y="548680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899592" y="1700808"/>
            <a:ext cx="5616624" cy="2736000"/>
          </a:xfrm>
          <a:prstGeom prst="roundRect">
            <a:avLst>
              <a:gd name="adj" fmla="val 321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3811642" y="662661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83968" y="806661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Virage 15"/>
          <p:cNvSpPr/>
          <p:nvPr/>
        </p:nvSpPr>
        <p:spPr>
          <a:xfrm>
            <a:off x="4608072" y="804396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3923928" y="716661"/>
            <a:ext cx="2592288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2552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25965" y="1733982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775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9896060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67644" y="1214724"/>
            <a:ext cx="5940000" cy="4140000"/>
          </a:xfrm>
          <a:solidFill>
            <a:srgbClr val="00B050"/>
          </a:solidFill>
        </p:spPr>
        <p:txBody>
          <a:bodyPr lIns="252000" tIns="540000" rIns="72000">
            <a:normAutofit fontScale="32500" lnSpcReduction="20000"/>
          </a:bodyPr>
          <a:lstStyle/>
          <a:p>
            <a:pPr marL="0" indent="0">
              <a:buNone/>
            </a:pPr>
            <a:endParaRPr lang="fr-CH" sz="7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2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Turnu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Severin	 </a:t>
            </a:r>
            <a:r>
              <a:rPr lang="fr-CH" sz="1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78 km</a:t>
            </a:r>
          </a:p>
          <a:p>
            <a:pPr marL="0" indent="0">
              <a:buNone/>
            </a:pPr>
            <a:r>
              <a:rPr lang="fr-CH" sz="12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Sajecar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138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Vidin			 </a:t>
            </a:r>
            <a:r>
              <a:rPr lang="fr-CH" sz="1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84 km</a:t>
            </a:r>
            <a:endParaRPr lang="fr-CH" sz="12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Calafat			 </a:t>
            </a:r>
            <a:r>
              <a:rPr lang="fr-CH" sz="1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73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 x A62		 </a:t>
            </a:r>
            <a:r>
              <a:rPr lang="fr-CH" sz="1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 km</a:t>
            </a:r>
            <a:r>
              <a:rPr lang="fr-CH" dirty="0"/>
              <a:t>	</a:t>
            </a:r>
            <a:endParaRPr lang="fr-CH" dirty="0" smtClean="0"/>
          </a:p>
          <a:p>
            <a:pPr marL="400050" lvl="1" indent="0">
              <a:buNone/>
            </a:pPr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3347864" y="138140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698504" y="138140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A6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1475656" y="1268760"/>
            <a:ext cx="5760640" cy="3996000"/>
          </a:xfrm>
          <a:prstGeom prst="roundRect">
            <a:avLst>
              <a:gd name="adj" fmla="val 334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3641515" y="3356992"/>
            <a:ext cx="720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://namthao.free.fr/Travel/France/France/Nice/Cours%20Nice/Code%20de%20la%20route/Signalisation/zol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642" y="3854429"/>
            <a:ext cx="691156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595" y="4437112"/>
            <a:ext cx="675001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llipse 10"/>
          <p:cNvSpPr/>
          <p:nvPr/>
        </p:nvSpPr>
        <p:spPr>
          <a:xfrm>
            <a:off x="3550220" y="2780304"/>
            <a:ext cx="864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SRB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56149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400403"/>
            <a:ext cx="5760000" cy="360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tlCol="0" anchor="ctr"/>
          <a:lstStyle/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 x A62</a:t>
            </a:r>
          </a:p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A6 x A62</a:t>
            </a:r>
          </a:p>
          <a:p>
            <a:pPr lvl="1" algn="ctr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Carpen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3000 m</a:t>
            </a: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00133"/>
            <a:ext cx="127650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619312" y="1484784"/>
            <a:ext cx="5580000" cy="3456384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6084168" y="2092378"/>
            <a:ext cx="1008000" cy="90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31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504" y="1124744"/>
            <a:ext cx="4400228" cy="63976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   A6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504" y="1828287"/>
            <a:ext cx="4392488" cy="3420000"/>
          </a:xfrm>
          <a:solidFill>
            <a:srgbClr val="00B050"/>
          </a:solidFill>
        </p:spPr>
        <p:txBody>
          <a:bodyPr tIns="180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Timisoara</a:t>
            </a: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Severin</a:t>
            </a: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Vânju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Mare</a:t>
            </a:r>
          </a:p>
          <a:p>
            <a:pPr marL="0" indent="0" algn="ctr">
              <a:buNone/>
            </a:pPr>
            <a:endParaRPr lang="fr-CH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72000" y="1124745"/>
            <a:ext cx="4464496" cy="64807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A62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72000" y="1844824"/>
            <a:ext cx="4464495" cy="3960000"/>
          </a:xfrm>
          <a:solidFill>
            <a:srgbClr val="00B050"/>
          </a:solidFill>
        </p:spPr>
        <p:txBody>
          <a:bodyPr lIns="36000" tIns="108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Calafat 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Vidin</a:t>
            </a: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Sajecar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Unirea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4" name="Flèche droite 13"/>
          <p:cNvSpPr/>
          <p:nvPr/>
        </p:nvSpPr>
        <p:spPr>
          <a:xfrm rot="-2700000">
            <a:off x="7818205" y="4882402"/>
            <a:ext cx="978408" cy="52824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9"/>
          <p:cNvSpPr/>
          <p:nvPr/>
        </p:nvSpPr>
        <p:spPr>
          <a:xfrm>
            <a:off x="153220" y="5229200"/>
            <a:ext cx="360000" cy="12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Rectangle 21"/>
          <p:cNvSpPr/>
          <p:nvPr/>
        </p:nvSpPr>
        <p:spPr>
          <a:xfrm>
            <a:off x="8571500" y="5798217"/>
            <a:ext cx="360000" cy="7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Flèche vers le haut 23"/>
          <p:cNvSpPr/>
          <p:nvPr/>
        </p:nvSpPr>
        <p:spPr>
          <a:xfrm>
            <a:off x="3851920" y="4163843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Flèche vers le haut 24"/>
          <p:cNvSpPr/>
          <p:nvPr/>
        </p:nvSpPr>
        <p:spPr>
          <a:xfrm>
            <a:off x="395536" y="4123106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6" name="Ellipse 25"/>
          <p:cNvSpPr/>
          <p:nvPr/>
        </p:nvSpPr>
        <p:spPr>
          <a:xfrm>
            <a:off x="7875409" y="2780928"/>
            <a:ext cx="864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7863220" y="3540091"/>
            <a:ext cx="864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SRB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http://namthao.free.fr/Travel/France/France/Nice/Cours%20Nice/Code%20de%20la%20route/Signalisation/zo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642" y="2031912"/>
            <a:ext cx="691156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à coins arrondis 8"/>
          <p:cNvSpPr/>
          <p:nvPr/>
        </p:nvSpPr>
        <p:spPr>
          <a:xfrm>
            <a:off x="153220" y="1196752"/>
            <a:ext cx="4274764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4644008" y="1196752"/>
            <a:ext cx="4287492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53220" y="1916832"/>
            <a:ext cx="4274764" cy="3240000"/>
          </a:xfrm>
          <a:prstGeom prst="roundRect">
            <a:avLst>
              <a:gd name="adj" fmla="val 601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644008" y="1916832"/>
            <a:ext cx="4287492" cy="3816424"/>
          </a:xfrm>
          <a:prstGeom prst="roundRect">
            <a:avLst>
              <a:gd name="adj" fmla="val 510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60212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300326"/>
            <a:ext cx="5760000" cy="896426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Directie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Vidin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15616" y="1266134"/>
            <a:ext cx="5760000" cy="4104456"/>
          </a:xfrm>
          <a:solidFill>
            <a:srgbClr val="00B050"/>
          </a:solidFill>
        </p:spPr>
        <p:txBody>
          <a:bodyPr lIns="1800000" tIns="360000" rIns="72000">
            <a:normAutofit fontScale="92500" lnSpcReduction="10000"/>
          </a:bodyPr>
          <a:lstStyle/>
          <a:p>
            <a:pPr marL="0" indent="0">
              <a:buNone/>
            </a:pPr>
            <a:r>
              <a:rPr lang="fr-CH" sz="4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Beograd</a:t>
            </a:r>
          </a:p>
          <a:p>
            <a:pPr marL="0" indent="0">
              <a:buNone/>
            </a:pPr>
            <a:r>
              <a:rPr lang="fr-CH" sz="4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Paracin</a:t>
            </a: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</a:t>
            </a:r>
          </a:p>
          <a:p>
            <a:pPr marL="0" indent="0">
              <a:buNone/>
            </a:pPr>
            <a:r>
              <a:rPr lang="fr-CH" sz="4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Sofia </a:t>
            </a:r>
          </a:p>
          <a:p>
            <a:pPr marL="0" indent="0">
              <a:buNone/>
            </a:pPr>
            <a:r>
              <a:rPr lang="fr-CH" sz="4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Montana</a:t>
            </a:r>
          </a:p>
          <a:p>
            <a:pPr marL="400050" lvl="1" indent="0">
              <a:buNone/>
            </a:pPr>
            <a:r>
              <a:rPr lang="fr-CH" dirty="0"/>
              <a:t>	</a:t>
            </a:r>
            <a:endParaRPr lang="fr-CH" dirty="0" smtClean="0"/>
          </a:p>
          <a:p>
            <a:pPr marL="400050" lvl="1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 rot="1800000">
            <a:off x="5506670" y="1994225"/>
            <a:ext cx="558000" cy="216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Ellipse 10"/>
          <p:cNvSpPr/>
          <p:nvPr/>
        </p:nvSpPr>
        <p:spPr>
          <a:xfrm>
            <a:off x="1475656" y="1628800"/>
            <a:ext cx="900000" cy="504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SRB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1499574" y="3704638"/>
            <a:ext cx="900000" cy="504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fr-C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1193613" y="404664"/>
            <a:ext cx="5560361" cy="7200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1193613" y="1340768"/>
            <a:ext cx="5610635" cy="3888432"/>
          </a:xfrm>
          <a:prstGeom prst="roundRect">
            <a:avLst>
              <a:gd name="adj" fmla="val 490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40070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504" y="1124744"/>
            <a:ext cx="4400228" cy="63976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   A6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504" y="1828287"/>
            <a:ext cx="4392488" cy="3420000"/>
          </a:xfrm>
          <a:solidFill>
            <a:srgbClr val="00B050"/>
          </a:solidFill>
        </p:spPr>
        <p:txBody>
          <a:bodyPr tIns="180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Timisoara</a:t>
            </a: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Severin</a:t>
            </a: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Vânju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Mare</a:t>
            </a:r>
          </a:p>
          <a:p>
            <a:pPr marL="0" indent="0" algn="ctr">
              <a:buNone/>
            </a:pPr>
            <a:endParaRPr lang="fr-CH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72000" y="1124745"/>
            <a:ext cx="4464496" cy="64807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A62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72000" y="1844824"/>
            <a:ext cx="4464495" cy="3960000"/>
          </a:xfrm>
          <a:solidFill>
            <a:srgbClr val="00B050"/>
          </a:solidFill>
        </p:spPr>
        <p:txBody>
          <a:bodyPr lIns="36000" tIns="108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Calafat 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Vidin</a:t>
            </a: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Sajecar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Unirea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4" name="Flèche droite 13"/>
          <p:cNvSpPr/>
          <p:nvPr/>
        </p:nvSpPr>
        <p:spPr>
          <a:xfrm rot="-2700000">
            <a:off x="7818205" y="4882402"/>
            <a:ext cx="978408" cy="52824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9"/>
          <p:cNvSpPr/>
          <p:nvPr/>
        </p:nvSpPr>
        <p:spPr>
          <a:xfrm>
            <a:off x="153220" y="5229200"/>
            <a:ext cx="360000" cy="12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Rectangle 21"/>
          <p:cNvSpPr/>
          <p:nvPr/>
        </p:nvSpPr>
        <p:spPr>
          <a:xfrm>
            <a:off x="8571500" y="5798217"/>
            <a:ext cx="360000" cy="7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Flèche vers le haut 23"/>
          <p:cNvSpPr/>
          <p:nvPr/>
        </p:nvSpPr>
        <p:spPr>
          <a:xfrm>
            <a:off x="3851920" y="4163843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Flèche vers le haut 24"/>
          <p:cNvSpPr/>
          <p:nvPr/>
        </p:nvSpPr>
        <p:spPr>
          <a:xfrm>
            <a:off x="395536" y="4123106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6" name="Ellipse 25"/>
          <p:cNvSpPr/>
          <p:nvPr/>
        </p:nvSpPr>
        <p:spPr>
          <a:xfrm>
            <a:off x="7875409" y="2780928"/>
            <a:ext cx="864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7863220" y="3540091"/>
            <a:ext cx="864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SRB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http://namthao.free.fr/Travel/France/France/Nice/Cours%20Nice/Code%20de%20la%20route/Signalisation/zo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642" y="2031912"/>
            <a:ext cx="691156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à coins arrondis 8"/>
          <p:cNvSpPr/>
          <p:nvPr/>
        </p:nvSpPr>
        <p:spPr>
          <a:xfrm>
            <a:off x="153220" y="1196752"/>
            <a:ext cx="4274764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4644008" y="1196752"/>
            <a:ext cx="4287492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53220" y="1916832"/>
            <a:ext cx="4274764" cy="3240000"/>
          </a:xfrm>
          <a:prstGeom prst="roundRect">
            <a:avLst>
              <a:gd name="adj" fmla="val 601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644008" y="1916832"/>
            <a:ext cx="4287492" cy="3816424"/>
          </a:xfrm>
          <a:prstGeom prst="roundRect">
            <a:avLst>
              <a:gd name="adj" fmla="val 510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43447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400403"/>
            <a:ext cx="5760000" cy="28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tlCol="0" anchor="ctr"/>
          <a:lstStyle/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 x A62</a:t>
            </a:r>
          </a:p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A6 x A62</a:t>
            </a:r>
          </a:p>
          <a:p>
            <a:pPr lvl="1" algn="ctr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Carpen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00133"/>
            <a:ext cx="127650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619312" y="1484784"/>
            <a:ext cx="5580000" cy="2700000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6084168" y="2092378"/>
            <a:ext cx="1008000" cy="90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04057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778098"/>
          </a:xfrm>
          <a:noFill/>
        </p:spPr>
        <p:txBody>
          <a:bodyPr>
            <a:normAutofit/>
          </a:bodyPr>
          <a:lstStyle/>
          <a:p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 x A62</a:t>
            </a: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504" y="1124744"/>
            <a:ext cx="4400228" cy="63976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   A6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504" y="1828287"/>
            <a:ext cx="4392488" cy="3240000"/>
          </a:xfrm>
          <a:solidFill>
            <a:srgbClr val="00B050"/>
          </a:solidFill>
        </p:spPr>
        <p:txBody>
          <a:bodyPr tIns="108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Timisoara</a:t>
            </a: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Severin</a:t>
            </a: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Vânju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72000" y="1124745"/>
            <a:ext cx="4464496" cy="64807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A62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72000" y="1844824"/>
            <a:ext cx="4464495" cy="3600000"/>
          </a:xfrm>
          <a:solidFill>
            <a:srgbClr val="00B050"/>
          </a:solidFill>
        </p:spPr>
        <p:txBody>
          <a:bodyPr lIns="0" tIns="108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Calafat 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Vidin</a:t>
            </a: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Sajecar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Unirea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4" name="Flèche droite 13"/>
          <p:cNvSpPr/>
          <p:nvPr/>
        </p:nvSpPr>
        <p:spPr>
          <a:xfrm rot="-2700000">
            <a:off x="7841003" y="4550978"/>
            <a:ext cx="978408" cy="52824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9"/>
          <p:cNvSpPr/>
          <p:nvPr/>
        </p:nvSpPr>
        <p:spPr>
          <a:xfrm>
            <a:off x="153220" y="5085184"/>
            <a:ext cx="360000" cy="12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Rectangle 21"/>
          <p:cNvSpPr/>
          <p:nvPr/>
        </p:nvSpPr>
        <p:spPr>
          <a:xfrm>
            <a:off x="8502891" y="5445184"/>
            <a:ext cx="3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Flèche vers le haut 23"/>
          <p:cNvSpPr/>
          <p:nvPr/>
        </p:nvSpPr>
        <p:spPr>
          <a:xfrm>
            <a:off x="3653208" y="4002175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Flèche vers le haut 24"/>
          <p:cNvSpPr/>
          <p:nvPr/>
        </p:nvSpPr>
        <p:spPr>
          <a:xfrm>
            <a:off x="513220" y="3968984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6" name="Ellipse 25"/>
          <p:cNvSpPr/>
          <p:nvPr/>
        </p:nvSpPr>
        <p:spPr>
          <a:xfrm>
            <a:off x="7826041" y="2778691"/>
            <a:ext cx="864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7898207" y="3500984"/>
            <a:ext cx="864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SRB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http://namthao.free.fr/Travel/France/France/Nice/Cours%20Nice/Code%20de%20la%20route/Signalisation/zo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463" y="1988840"/>
            <a:ext cx="691156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à coins arrondis 6"/>
          <p:cNvSpPr/>
          <p:nvPr/>
        </p:nvSpPr>
        <p:spPr>
          <a:xfrm>
            <a:off x="153220" y="1196752"/>
            <a:ext cx="4274764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4644008" y="1196752"/>
            <a:ext cx="4320480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153220" y="1916832"/>
            <a:ext cx="4274764" cy="3096344"/>
          </a:xfrm>
          <a:prstGeom prst="roundRect">
            <a:avLst>
              <a:gd name="adj" fmla="val 630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4644008" y="1916832"/>
            <a:ext cx="4320480" cy="3430955"/>
          </a:xfrm>
          <a:prstGeom prst="roundRect">
            <a:avLst>
              <a:gd name="adj" fmla="val 380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84105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504" y="1124744"/>
            <a:ext cx="4400228" cy="63976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   A6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504" y="1828287"/>
            <a:ext cx="4392488" cy="3240000"/>
          </a:xfrm>
          <a:solidFill>
            <a:srgbClr val="00B050"/>
          </a:solidFill>
        </p:spPr>
        <p:txBody>
          <a:bodyPr lIns="0" tIns="144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Giurgiu  Ruse  g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Alexandria</a:t>
            </a: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Singureni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72000" y="1124745"/>
            <a:ext cx="4464496" cy="64807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A0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72000" y="1844824"/>
            <a:ext cx="4464495" cy="3780000"/>
          </a:xfrm>
          <a:solidFill>
            <a:srgbClr val="00B050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 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 Nord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    Est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lèche vers le haut 10"/>
          <p:cNvSpPr/>
          <p:nvPr/>
        </p:nvSpPr>
        <p:spPr>
          <a:xfrm>
            <a:off x="318460" y="3628585"/>
            <a:ext cx="484632" cy="126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Flèche vers le haut 11"/>
          <p:cNvSpPr/>
          <p:nvPr/>
        </p:nvSpPr>
        <p:spPr>
          <a:xfrm>
            <a:off x="3677635" y="3589858"/>
            <a:ext cx="484632" cy="126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Flèche droite 12"/>
          <p:cNvSpPr/>
          <p:nvPr/>
        </p:nvSpPr>
        <p:spPr>
          <a:xfrm rot="-2700000">
            <a:off x="4960099" y="4795547"/>
            <a:ext cx="978408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Flèche droite 13"/>
          <p:cNvSpPr/>
          <p:nvPr/>
        </p:nvSpPr>
        <p:spPr>
          <a:xfrm rot="-2700000">
            <a:off x="7739362" y="4773738"/>
            <a:ext cx="978408" cy="52824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15"/>
          <p:cNvSpPr/>
          <p:nvPr/>
        </p:nvSpPr>
        <p:spPr>
          <a:xfrm>
            <a:off x="7380312" y="1961031"/>
            <a:ext cx="1188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83934" y="3264305"/>
            <a:ext cx="1180755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387557" y="3988585"/>
            <a:ext cx="1180755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934" y="2613738"/>
            <a:ext cx="878522" cy="52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à coins arrondis 7"/>
          <p:cNvSpPr/>
          <p:nvPr/>
        </p:nvSpPr>
        <p:spPr>
          <a:xfrm>
            <a:off x="4788024" y="2636912"/>
            <a:ext cx="3096016" cy="5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Otopeni</a:t>
            </a:r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Baneasa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3631951" y="2877325"/>
            <a:ext cx="576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fr-CH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6918" y="5078983"/>
            <a:ext cx="360000" cy="16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Rectangle 23"/>
          <p:cNvSpPr/>
          <p:nvPr/>
        </p:nvSpPr>
        <p:spPr>
          <a:xfrm>
            <a:off x="8676456" y="5618983"/>
            <a:ext cx="36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à coins arrondis 14"/>
          <p:cNvSpPr/>
          <p:nvPr/>
        </p:nvSpPr>
        <p:spPr>
          <a:xfrm>
            <a:off x="179512" y="1196752"/>
            <a:ext cx="4248472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4644008" y="1196752"/>
            <a:ext cx="4320480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179512" y="1916833"/>
            <a:ext cx="4248472" cy="3096000"/>
          </a:xfrm>
          <a:prstGeom prst="roundRect">
            <a:avLst>
              <a:gd name="adj" fmla="val 39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à coins arrondis 25"/>
          <p:cNvSpPr/>
          <p:nvPr/>
        </p:nvSpPr>
        <p:spPr>
          <a:xfrm>
            <a:off x="4644008" y="1916833"/>
            <a:ext cx="4320480" cy="3638294"/>
          </a:xfrm>
          <a:prstGeom prst="roundRect">
            <a:avLst>
              <a:gd name="adj" fmla="val 498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57385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67644" y="1214724"/>
            <a:ext cx="5940000" cy="4140000"/>
          </a:xfrm>
          <a:solidFill>
            <a:srgbClr val="00B050"/>
          </a:solidFill>
        </p:spPr>
        <p:txBody>
          <a:bodyPr lIns="252000" tIns="540000" rIns="72000">
            <a:normAutofit fontScale="32500" lnSpcReduction="20000"/>
          </a:bodyPr>
          <a:lstStyle/>
          <a:p>
            <a:pPr marL="0" indent="0">
              <a:buNone/>
            </a:pPr>
            <a:endParaRPr lang="fr-CH" sz="7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Timisoara	 </a:t>
            </a:r>
            <a:r>
              <a:rPr lang="fr-CH" sz="1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 284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Resita			 235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Caransebes		 190 km</a:t>
            </a:r>
            <a:endParaRPr lang="fr-CH" sz="12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2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Orsova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103 km</a:t>
            </a:r>
          </a:p>
          <a:p>
            <a:pPr marL="0" indent="0">
              <a:buNone/>
            </a:pPr>
            <a:r>
              <a:rPr lang="fr-CH" sz="12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Turnu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Severin	   </a:t>
            </a:r>
            <a:r>
              <a:rPr lang="fr-CH" sz="1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km</a:t>
            </a:r>
            <a:r>
              <a:rPr lang="fr-CH" dirty="0"/>
              <a:t>	</a:t>
            </a:r>
            <a:endParaRPr lang="fr-CH" dirty="0" smtClean="0"/>
          </a:p>
          <a:p>
            <a:pPr marL="400050" lvl="1" indent="0">
              <a:buNone/>
            </a:pPr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3347864" y="138140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698504" y="138140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A6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1475656" y="1268760"/>
            <a:ext cx="5760640" cy="3996000"/>
          </a:xfrm>
          <a:prstGeom prst="roundRect">
            <a:avLst>
              <a:gd name="adj" fmla="val 334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0538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828000" tIns="108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Vânju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Mare</a:t>
            </a:r>
          </a:p>
          <a:p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691680" y="2245747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56A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68652" y="677815"/>
            <a:ext cx="2592288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000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500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584" y="489713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108000"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Hinova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584" y="1628800"/>
            <a:ext cx="5760000" cy="396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" tIns="36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Vânju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Mare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Ragova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 rot="16200000">
            <a:off x="5415024" y="800696"/>
            <a:ext cx="720000" cy="504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droite 9"/>
          <p:cNvSpPr/>
          <p:nvPr/>
        </p:nvSpPr>
        <p:spPr>
          <a:xfrm rot="16200000">
            <a:off x="1575914" y="800696"/>
            <a:ext cx="720000" cy="504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droite 10"/>
          <p:cNvSpPr/>
          <p:nvPr/>
        </p:nvSpPr>
        <p:spPr>
          <a:xfrm rot="19500000">
            <a:off x="5205273" y="4392249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485914" y="4797152"/>
            <a:ext cx="900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56A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899592" y="548680"/>
            <a:ext cx="5544616" cy="936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899592" y="1700808"/>
            <a:ext cx="5616624" cy="3816424"/>
          </a:xfrm>
          <a:prstGeom prst="roundRect">
            <a:avLst>
              <a:gd name="adj" fmla="val 405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95677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584" y="1628800"/>
            <a:ext cx="5760000" cy="28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" tIns="36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Vânju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Mare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Ragova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lèche droite 10"/>
          <p:cNvSpPr/>
          <p:nvPr/>
        </p:nvSpPr>
        <p:spPr>
          <a:xfrm rot="19500000">
            <a:off x="5202915" y="3041830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059397" y="2132856"/>
            <a:ext cx="900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56A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899592" y="548680"/>
            <a:ext cx="5544616" cy="936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899592" y="1700808"/>
            <a:ext cx="5616624" cy="2736000"/>
          </a:xfrm>
          <a:prstGeom prst="roundRect">
            <a:avLst>
              <a:gd name="adj" fmla="val 405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3760803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39952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Virage 13"/>
          <p:cNvSpPr/>
          <p:nvPr/>
        </p:nvSpPr>
        <p:spPr>
          <a:xfrm>
            <a:off x="4427984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3836059" y="683143"/>
            <a:ext cx="2592288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0627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25965" y="1733982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775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6695716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67644" y="1214724"/>
            <a:ext cx="5940000" cy="4140000"/>
          </a:xfrm>
          <a:solidFill>
            <a:srgbClr val="00B050"/>
          </a:solidFill>
        </p:spPr>
        <p:txBody>
          <a:bodyPr lIns="252000" tIns="540000" rIns="72000">
            <a:normAutofit fontScale="32500" lnSpcReduction="20000"/>
          </a:bodyPr>
          <a:lstStyle/>
          <a:p>
            <a:pPr marL="0" indent="0">
              <a:buNone/>
            </a:pPr>
            <a:endParaRPr lang="fr-CH" sz="7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Timisoara	 </a:t>
            </a:r>
            <a:r>
              <a:rPr lang="fr-CH" sz="1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 256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Resita			 198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Caransebes		 153 km</a:t>
            </a:r>
            <a:endParaRPr lang="fr-CH" sz="12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2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Orsova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</a:t>
            </a:r>
            <a:r>
              <a:rPr lang="fr-CH" sz="1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66 km</a:t>
            </a:r>
          </a:p>
          <a:p>
            <a:pPr marL="0" indent="0">
              <a:buNone/>
            </a:pPr>
            <a:r>
              <a:rPr lang="fr-CH" sz="12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Turnu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Severin	   35 km</a:t>
            </a:r>
            <a:r>
              <a:rPr lang="fr-CH" dirty="0"/>
              <a:t>	</a:t>
            </a:r>
            <a:endParaRPr lang="fr-CH" dirty="0" smtClean="0"/>
          </a:p>
          <a:p>
            <a:pPr marL="400050" lvl="1" indent="0">
              <a:buNone/>
            </a:pPr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3347864" y="138140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698504" y="138140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A6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1475656" y="1268760"/>
            <a:ext cx="5760640" cy="3996000"/>
          </a:xfrm>
          <a:prstGeom prst="roundRect">
            <a:avLst>
              <a:gd name="adj" fmla="val 334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56856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620688"/>
            <a:ext cx="7920000" cy="5652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Rectangle à coins arrondis 2"/>
          <p:cNvSpPr/>
          <p:nvPr/>
        </p:nvSpPr>
        <p:spPr>
          <a:xfrm>
            <a:off x="827584" y="5589240"/>
            <a:ext cx="7383648" cy="576000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Barajul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Portile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Fier 2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4" descr="data:image/jpeg;base64,/9j/4AAQSkZJRgABAQAAAQABAAD/2wCEAAkGBxQSEhUUEhQVFRQWFBQUGBYYFhkXGBQYGBcWFxUUFBcYICggGholHBUUITEhJSkrLi4uFx8zODMsNygtLisBCgoKDg0OGxAQGzImICQsNywsLC8sLDQsLCwsLCwsLCwvLCwtLCwsLCwsLCwsLDQsLCwsLCwsLCwsLCwsLCwsLP/AABEIAL8BCAMBIgACEQEDEQH/xAAcAAABBQEBAQAAAAAAAAAAAAABAAIEBQYDBwj/xABFEAABAwIDBAcFBQUIAAcAAAABAAIRAyEEEjEFQVFxBhMiYYGRoTJCUrHRFJLB4fAHIzNichUWQ4KistPxFyRTY3PC0v/EABoBAAIDAQEAAAAAAAAAAAAAAAABAgMEBQb/xAA0EQACAgEEAAMGBAQHAAAAAAAAAQIRAwQSITEFQVETIjJhkaEVcdHhI4Gx8BQkM0JiwfH/2gAMAwEAAhEDEQA/AKmEk52qavdI8IxJJQkmAkESlCBgSSKQQAkkSggAJIoJgAhBOQKBgSSSQACgnFNQSEkkkmAEE5AoGBBFBAAQRQSJCKaU5NQxoBQKJQKRIBTSnFNKBoakigkSLZ+p5oIv1PNNQujHLsKCSSYhJIoIACSMIIGGUEkkABJJJMBIFFAoGBJJJACQSlBMaEkkgkMKCSBQMSSCEoGIpJJIACanJqCQECnIFIY0ppTimlIkBJIpIGWz9TzTUXFBEejI+xJJJJiEkkkgBIIpIACCKSAAgnFBMYEEUCgYECigUDQEkkEEgoJIJgJApSgkMSCKCBhSSSQICBCJSQMagQnpQkOzmQgQukIFqB2ciEF0LUUiVk9BGEoTMgEUYShAASRhJAASRhKEABJKEkABBOhCEANQKdCBTGNSKMJQgYxBPhCEErGoIpQmMagnQlCQxqSMIIASSSCAEkkkgYkkkkAJJJJAChBFJAE0FFc0QVEoaOiUJoKcCgjQoQhOSTAEJQjT7RhozctBzOimU8D8R8B9Vny6nFj+JmrDos+b4Y8evkQoSDCdBKsXNYwSYAG8nTxKhVNt0QQA7MT8On3jDfVY5eJr/ZE6MPBmv9SdfkAUHcEvs5U3D5qns9X9+T5NB+ahdIHuotaM7S582DSMo4yXG+7zWWXis7qkbIeDYX5t/T9CJiK7WWJBPAX81FOO/l9fyUrY/R99YBzjkYdD7zuQ4d5WnwmxqNPRgJ4u7R9dPBH4rP0LvwjTr1MpRqud7NNzuQJ/BS6eDqn/AAnDmWj5la0tXE1WzEgngLnyF0n4rk9ER/CNP8/qZ4bMqfDHiEf7LqcB5q8qYlo1D7fyO/EKG/bVIfF5fmofi+T1Q/wfB8/r+xVv2bUHu+oXF+GcNWu8irdm1G1LMBJ4SwHyLpSwoe/MXSIOXLy18d3gr8XispXaXBTk8IxrpsokFpHNY6zspPA6+Ruo9bZbDpLeR/ArRj8Uxy+JV9zPk8IyR+F39iiSU6tsx40h3oVDewgwQQe9dDHmx5PhdnOy4MmL41QxBOTSrCoCSSBQMUpSghKQ6HSlKZKGZA6OkpLkXJIse0ngopiQKiZ6OkopUaRdp57lLeGUm5nkCN5/AcVmz6uGLjt+hr02gyZ+el6sjOsC42A3/RPwWCdV7VSWs3N3u73Hh3KPRxAxNVjQDkBJM+9Hd4R4rSALlZ/EMkvdXB3dP4Zgx1Lt/M4w2m28NaByAVDj9vk2pCB8REnmG7vXkFB6S7SL6hYD2GGObhYk+oVOKhG/1UcOn3LdIln1LT2wJ7mdbdzy899489Eyns9hDTvzEWtvdw5KM2ud9+/f5hS8JWP7sWPaJjQn21dNOMTPjalLkkjY4917gfA+uvqpeysEamJZTqOLw0SSZuAMwbcm0kBdqNcaGQeBHy4+CWDr9Viuuc5raQAzOO/M3KGtAuTInuAuubqMrr3jqaTDcnt7o3GRccRWawS9zWgkAFxgSd364KWEaeEbUOV1p0PA7pWWcmotouXdMfhcJReAc4qT39nwbv8AGVxxdENxuFAAA6rEiAIAtT4KDjdiCk72AJ3slmbxbBlRXscMVherqvBjECHw8M7DTYWMHmub703bdl91xRqsbgM4MWcRHMawfILIYzBhtSm17Wx1hmRcdh4gHhJHktZQxNce02nU/pJY48mukf6lVdI67H9VLXU3moB22wCMrvfEt9URuLCVMhVOjVGpYEtO73h5G/qodPDVerHUWcHOO7TM4b/BLCbRLd+YcdVP2fiMjmxFxV/3tj0K3Y3/AA5JfIofxJsz21MXVMMxNMNJsKkFpHCRvE7+8qqwuPqUrOLiBbU+oXpuMqU30nhwHsOseMG4WSwewqdWjRN2l1JpzD4gIdIOvHxVmny+zTUlwV5ob2mnyR8NtQOGoPP8tPJHFVwRdhI8x+XjCjbW6M1KMH2gSAHNmZOltQql+LqU98gcdQt+N45cwdGebyRVSVokMdnkhpbDouZkWvyv6J1WkWmCIU2jUDzTaIl2HFQ95fmN/wDKWq5o7HdWYDSIqEtcXMGrIIFwddR9FtxeITxr+Jyv7ow5NBjy8w4ZlSmkqdj8CWEyC2NQ60eaj08I5zcwiNRfXkumtXhcd25Uc2ejzRlt22cJTSkeGhG5NJWhNNWiimuGIlBJBIkhSggklYy1LU6jRzEAb13NEcSpGCpQ4d4P1j5rmz8TxuL2dmnF4Vm3rfVefJ0qltJhJs1on9d5WI2jtF1V0uNtw3NHd9d61fSymfszo3OaTyn8x5LCR3jyWDSrdc5dnW1LpKEeEaDo1istVljF2k8JmCeFyFvQ1eS0jeDELedG9uhwFKqYeLNcff4An4vnzWHUt48zUunyjo4IrJp1KHceGv6MyO3MJ1deo0iJeXA8Q45gfX0KhlvAnzn0K9K2/sJuJZ8NRvsu/wDq7iPkvO9p4GpQOSq0g7jq13e07/munp88ZxrzOTnxSjK/IjtcePmF1puMssDrvI3PXBtTjfnddS72OR05O3K2TtFUVyWdPHFogtcW8CWuHgTdLaD2uAIDpbqHNIgHgSOPzVYQT7JnlY+Rv5Lp9ocHFp3mDNjBKwarCnjZu0ed48sWjV9FelPVAUq57GjX65P5Xfy9+7lpvGOBAIIIIkEXBG4grxzEU8rnN1hxE8iR+CnbF6QVsMYYczN9N3s95bvaeXiCuLjzVxI9Hn0aye/jPacNjGuGSqJHxfX6rP8ASHBGjisK5hBDuvynkwGDHzUTYvSrD14aXdVUPuPIAJ/lfofQ9yu62DDnNcR2mFxa7e3MMro3XBi6m8UZO4s50lOPEkV7ukTWuy1AWG+ult4Isn4zGNqCiWuBAr0zY8Q4fiom1thipBdTbVgmNA5s6lhtHgQs1jdlimR1b6tNxewQ9rjHaBzSQHuiPiVkMMWvedMplOSfCtG6xeApv7Ra1x3yLxzF/VVjdliq9zGuy5CS2Rms4MibzuO/cqShjMbTMsdTrgXgOBJ4tLTlgHT2ir12OFOp1sODX0esymMzck5mm8ZhJm8dlDxbOFK7BT3dqqFW2XiaYMZXtjQOg/dfYeaq9iYpwwwzAsDYcxxsCMxY5oJsTdthwKu8N0poVBZ9u/T72nqonRfGtGHptJh2aow+NR4k+YKhKORLlEk4Po447Hhwo39mvTPhcfirbaGzcNXokvaC/wCIWcBxOk7tVW7WwVNzGHLkd11IEt7MS8B0gWPMhOxuwazGF1Oo17O8wR/UfoErQmmVOyNiuysxALSxk0iNC0NJos5+y1ULcdVw7zlJsTbRwH/S1GzKz2U3sc1wBqP3SLVM1yLBS8PTo1qNQVWh/wC8EH3mjqqQEHUCy1Y9TKHlaKJ4lJc8MpNmYj7dHXODWFwYXv0PMnx5XKnbW2O7Dkin26TSGggboH/X6hQ6nRl7aJNEyynUq9nRzTmlzjuO7wAUbZe18Q2q2hftTYzAAFyW+KsTjK5pr8iPMfdf1OG06Ng4dw5g6KuewjUEcxC0+KonPlpw5xALYuCZFreKr6WLcX9XUZc2gA+rb2XS0esyRxbVG6+fNGHV6XHLIpN1fy4spUFL2lherdb2Tcd3EKGV2MWaOWCnHpnKy4pY5uEhFJNJSU7I0anwUPb1d1FrHt3VBPKHfjCsZ7k/qG1mmm8aiI4947wvHxkk+T1TTrgfRq067DBa4EQ4a2I+RCxO3+j76BLmgupfFqWdz/qp9TAYnBOJbmfSkmW6jmN3yV5snpTTeIePFomP6m6jmJVkc0sDvuPr+voxPFHPwuJenn/L1R5xmUrD4gaOt3/gV6HjejmFxILmAA6k0zlPMt0nmFn8X0Ddfq6oI4ObB8xPyV+TLg1ENsynFHNpcm6P/p22V0jqUgGv/eM7z2gO47+R9Fp8NtDD4puWWunWm8CfunXmFi62wcSw2DHNtbMdA0C0i1wU3+yXzpHMhctxyYfO0dZPBqP+LL/aPQWk6TSe6mfhPbb63HmqHGdD8SyMrW1AAR2XCdDudHFafZexNpNANPOW7g7tg8id3JXLm4qi3NiadFg49c1hPJjrk9wK0Y/EJdP7mPLoI3w1/Jnk2JwFan/EpVG33sIHnEJCuQYmQHAQbgX3A6L0j+9uF0e8s5tJ/wBkrnW2jgav+Phz/U5oP+qFonq1ljtaM8dJLHK0eb4uqRVqA6da8f6iJSc6NVvMVsehVkjqnTeWlpnvsqrHdHbQGxwImR57lzv8Pa4Z1set2cNcGVNQK12V0oxGGgU6hyj3H9pnIA3b/lIVTtDZ9Wl7TSRxE+o1CrTWKq2SizX7aE16nqmzv2k0zavRc3+amcw55XQR5labA7fwmIgU61Nx1yOOV33XwV4GapTTUVqlIzSx430fQe0Nnh49kE8DJHgFlsbi+qrU8zCwNJm5LSDAMDQdnN6LzTZ/SHE0P4VeowD3c0t+46W+iuR0+rPblxFOlXbxLSx/MOaYHkrIzS7Rnngvpm2xmyKcy4Nm8PdSg+D6eWFVbP2UajS4OLX53+y4E+0Y7LgY3bxqu+xen9Dqmh9Oo3L2TBFTL8OY9kxG+Nyt6e29n1/8SlP8w6t3mY+ancn5lDhj6Ie3alaS8GGnK4suYqTM5hIAmLdyTts4rKWlgcDrlcI8ZNz4KzqbIp1Gnq6jsp4Pzt7tZ+ar8dRrM9osfwlsHwIU93CSSIPCrb3f39yezG5cJiAYu+f6b03+dyPNdcBTode4ZSyMlQFu7Kxk5hv7VvFZnFYymW1KbHDNVqsGUzm7QptPtCYmd+4LRYbFPZWqnK0jJTktABGZwAiTcW48FVOKXaCLb4JWGcctdrTmDqlQRcOILGy6DqInepFXDMPVEiXFhaXCzu00Ei40sLFV+xK2epiHEFp6wZXu90PpNBABMDTjvVy2u2mygXvdUMZQ7eIouIEaiY9VXta6HaMiwNo4gNdJDC5xDTBsLAXHvEBXfYxNN2IwLXCtlyS6kYcGkyxriMuqj9GcC6rVqVnkZHZ2aDtZHtLzfRpcS2f/AG1rnbJY2izKCxoBaOreWhsTcNHZ3bxqn7Vxl0SeNSXZ59s9znvpzTNQvYc7Q28EDMS3gDFlR9Idm9TVhphjhIm8cW+CvX7To0scW1MVVw7wyGvZT6xr3OdNQVCWuGUEM3azcQrLa+xvtBqAmX06DqgeBAL3O7JyzYO6t9p3rfpdT7LIm+n2jHqMHtINLtdM886riSfT5ILh0WrddiqbMU9tOjn7ZAgkDUAk2nikujPxTBF1TOctFm9Ueisoyg7CHgp7KCf1C89vPR7URaOKqMs5oqN7zDh/m3+I8VGxGFwtQ5nU8r/iLYcOT2X9VaiiUHYaf+kt/oPavNFUcJTnsv00uZ8zdSGuePfnxB9SpP2LuB8E07PHCFRLvj/tGmM1VSt/nT/qjg+sd49PooGNrERDA7Wde781bnZvPzKzfS/BBjWQXZy494yx2td85fVRU53Sl9/2J/5erlH7fozm/abmTDHMn4XubPNVON2kx8h4fwkVPqFAFAnV7v1yUfF0WsdEgyJnQ71qx48knXZlyZNPFWuPr+4yu2hudUH3XfRQK9Rvulx5tj8VcbTw1NgpGnU6zPTD3dktyOJcDTM6kZddLqsrN7JPAErYtHkq30Ynrcd0ivrE/AmMrub7Jy8iR8oSfUOUazaTNrzECLW5qRRqNgEwD4JLSwk6Tr8xPVTS5+x1w+JxDgS2pWIAkw55AHE30uF0p0pJNWXTuBy8iSBrcq66J7aw9J7+vpNqtNN4AMjKcpII8QqmpiGud2e+3gVbHBjVpuyl58ja4oh4jDMiWEjudJI8QIO/yVe4x3qydoo/Uk/DqqcuGMei7HmlLshdYOB+aLSOJ+7+ak4/BmmQ0kXEggyCJIkHhIK4tA4buKqSRP2kh2HqFhzNPobjeDbRW9Hqnic4ad7Tu5HgumzujjqtCpWFWk0UxORzoe/jlAHzITdg7GOIeW52MAN3OzEAW+EHjKvhBPoz5M/nI6U6JaZpvE8Wug+imDbmLpj+JUI4Oh4/1SoO19gupEjOCAAZuNZgQd9lVvwj2gkOIjg6D81bKMkVQyQl06NBQ6QkuFY06b3scALOaZ1kwYtyV5R6fsPt0Xt72uDvnCweGrR/EdUvOmU6f1aqz2UKNWoRUfUbSyzmLWl1tQQ22k6LLOafkaYWvM22H6aNbL6VUDSW1W2MAtAnkdxUjZu2a1YFgDKTPjb2nEEe1TBMAxIBvuUfol0S2diHvczEuJYGGKjMoaSTBGcAE274W3Z0ULPYdRqDM3MHASGyA4iLEwTAUHlryJVfJn8Vj20a2G6ggU6b2tguyFrXEB2czcG86ha7FY+llIpVKRe8ktJILGay8uGoGsDU8BcVG2tiUnPaw4IhuYfvS8kCO0C/KQ1otwKT6BdVY7DVgercBUik0ANj2A+oABY8FU5RJJSLzZ2GpvotLRFKllvqar5qF5n3nOdUk8XEoVdn9W2s9zz1lduWJ7FMAGXNEWyNdc7yO8KEekrQ/NiopUmENZne0sLmyTUBaIAuBBI9m2qy3TX9ouDr4XEUqGIcar2ZGkMeAe12m5iBDYnnKS74JN8UeS1SOscWzGZ0csxj0SXNmmvoY8LIrRRnPoh2HhGlgpEkkTy+ic3G059tvmPxU5uLowP3tP77beqw2dJ8ENuEjeT5fRO6vu9F2qYunDoeyYt2gZN9Ak3EMMdptxOotpb1TYJkWpYxA8QnsJmIbruT3VmkzI9bWT6bxI018u9VuyR1GH7h5Ki290bqYqqxtPIMtOo8ySLZmC0DVaqkQV2wbf35O7qHid0l7bTxsnBXIhklUTB/+GNckg1aQiJ9o6zpbuXnn7R+jr8DiGU3vDyaeeWggAFzhF9V9LFwzOuPd395Xkn7Ytniri2HIXRRaJAcY7Trdla1Jx5RmpT4Z5Ng3tP8R5ZY5ZBIJnfAkC7jMH2UsbtEOYGhjWkAtzCZfJJzOnfutuAVvX2O2wyRE6teN87z3qNisAMhblbYl09qdI3mNw3K2OefqQeHGvT7mZYCRHe0f7lKq4QCmHB3aglwIgRIDcpm/fYRbVTBs2AY4tIN92a/qi7AnmLCCDzv5KLcmNKKIGzq8ZpDTmY5txMb5bwNtefFHCHt20gqdR2XBm1p7tx+oT8Lg20nh1W7NCBBOm6SN8b002nYqT4DQytcM8OBEwHDVzSWyRwtI11ChuHLUbwp2PxOH/wsw45mN4Rbtu7/AEVO5zfi9JUt7lyxOKXCH4syZERAB0N/ErhTJzGbWEaQlVcDofRc+c+neiiJZNp1chcA7qwYLhOSfhJ0nuTcPVcJg6niFF+1CIkgfrvTW4ho3ny/NWJ0VOFlq99UNDr5To6YaddDpuPkUG1nWJcCLWzxPMtuoIrTq46DutYDf3hdH0LTmA13jcLjXvCHlfqKOFehOgkyx4aDP+IdNwuZMXUzYuyYqTUqtAINgQS4kHsyTbddQ9jYNpq0w9wIdVY0gEdq4BiHTv3Lrs9zGkF1YW1iCTYXiVmnyaIxaN5+yVzevrsfTzl1OnaS2O3lJJH9YXqdTqCKhyuBygO7L4jKwkaaZYMxovJf2f7ZoYfE1ajsTSp5qDgM/ZGbrGOaJNp7Jt3L0n+9eEIdGJokFsEgyT+4a0Cwv2vxVXN9E0qRYurUWhuUg3b7QIbF2i5E6zu1CWC2rQvmFFoneWAzA0Bi3es3gemNLq3tqVWnt9ixEtDrXa3QXuVzxO3aNV/8ei2kOrcA7MDnY8mRp7p3+RUJRl2kWKjQ4nbmFziCz2XD2HO3t+FvcVG29iqL2vptqNEZSCw6wQZDmmxEc0mdMaLaVP8A81Qloh4daezHZImO1v4LMN6Rurh4c6lLxUhxqNbl7bsocJGYezBy96i4tkotIkYnYtCrhc1Yvl4gy+bZoBB9q8cNUk3E7YqdWyhS6nIOsD3mrRm9wQC7sySd82QVa3pcIulljN22WgAG4fd/Nd2VBvA+6JVT1p4odYeKvogXYLToR5AfgmvJ+L0H0VL1h4pGsf0FJIRPrVqoPZc2O8kH0TGYqoD2qo5Au+clRW1gbFo8EHU+EKVIRN/tJw0qu8yUHbbqgT1j45kKERxjxlMc2fyTpASv7xPdYVXn/NPyUDGVS8yc09+aT6JlLCtYQRMjQz+SsMTtJ9QDNByiAYg+JRz5IVIztai06taebCfmoNTAUj7jPCn+S0dd+b27/riuX2ZnBTXzIuPoZw7Kp/8Ap+TT+EJn9h0zpTd4B/8A+lqQwDQDySZbcnyRpeZm/wC6hIkUquXj2o+a4/3Nc/SlVcOf1WybiKoEAujh5j8T5oNrVNxI8SErkG2JmG/s7ILQ+jUYTrN8vKDdWuz/ANl9IgddRcDM+8SRI3h41kjuhWFXE1jq9x5uJ+a5VK1be90d7neiVSH7voTcH+zfAGxwhJHe/wD5OKjVOguBZJODBAO8n/mUftn3z5oGmd5Hko7JXe4lvj6Gm2bgsPh2jqqIawAGCGkADhmrk7lJ2g5kBwDIInSnNx/8yxv2eeHkicGN8JyxKXmRjlcX0LaWGY7cP9HPc8qup4aCYdlBEGHtEhTzgh+YKacED7wUliVVZJ53d0Uv2RwfNnQ4GzgdCDxTRgXH3fkr4bO/m9EfsXf81NQXqVvJfkZd+yn7gPAj6pj9lP4D0+q1hwjv1CaaTvhUtqIWZOrs55aAQLTv43+qdh8K5usOG8T+Rhact4j0TDlTpCfJlq2z7SDe9oiL2g77KO7BOtcWEWJ+i2BpNPD9c1ydhWncPMJ8AZRtB40cf1zCS0dbCMG+PFJO0KjRgIwllSlYjaNTk4M7kCI/7QACE0P4p/iVzqNspIizqCdyIcT+gFypnipDAEMEc4Sau8IFiLA4loQFLuXfRPbV4IsCKaUahNyqY4E3K5uanuFRHhKV2LE0sTsVDIQMJ3Uniuowx3osKIsBEtCknCLm6gnYUcMg4pppru6hvTZjVFhSOIpo9XyUprSdApDMMSLQiyO0gU2R3J5YRvlSupA18roOe34UWGwjNPELowT7MpwqxuHkmPfO9G4exD3s+KPNRKuGnQ+nysughLrUbhbEQ3YcDX9eizlbF1GE9bSgTYtktj+rcea2AfKY+mNY/D5KW/gj7PkyoqU3GJIJMb0le1tnUyQ7KJBBBAgyL3hJUzyuJOONM//Z"/>
          <p:cNvSpPr>
            <a:spLocks noChangeAspect="1" noChangeArrowheads="1"/>
          </p:cNvSpPr>
          <p:nvPr/>
        </p:nvSpPr>
        <p:spPr bwMode="auto">
          <a:xfrm>
            <a:off x="155575" y="-2574925"/>
            <a:ext cx="74295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6" descr="data:image/jpeg;base64,/9j/4AAQSkZJRgABAQAAAQABAAD/2wCEAAkGBxQSEhUUEhQVFRQWFBQUGBYYFhkXGBQYGBcWFxUUFBcYICggGholHBUUITEhJSkrLi4uFx8zODMsNygtLisBCgoKDg0OGxAQGzImICQsNywsLC8sLDQsLCwsLCwsLCwvLCwtLCwsLCwsLCwsLDQsLCwsLCwsLCwsLCwsLCwsLP/AABEIAL8BCAMBIgACEQEDEQH/xAAcAAABBQEBAQAAAAAAAAAAAAABAAIEBQYDBwj/xABFEAABAwIDBAcFBQUIAAcAAAABAAIRAyEEEjEFQVFxBhMiYYGRoTJCUrHRFJLB4fAHIzNichUWQ4KistPxFyRTY3PC0v/EABoBAAIDAQEAAAAAAAAAAAAAAAABAgMEBQb/xAA0EQACAgEEAAMGBAQHAAAAAAAAAQIRAwQSITEFQVETIjJhkaEVcdHhI4Gx8BQkM0JiwfH/2gAMAwEAAhEDEQA/AKmEk52qavdI8IxJJQkmAkESlCBgSSKQQAkkSggAJIoJgAhBOQKBgSSSQACgnFNQSEkkkmAEE5AoGBBFBAAQRQSJCKaU5NQxoBQKJQKRIBTSnFNKBoakigkSLZ+p5oIv1PNNQujHLsKCSSYhJIoIACSMIIGGUEkkABJJJMBIFFAoGBJJJACQSlBMaEkkgkMKCSBQMSSCEoGIpJJIACanJqCQECnIFIY0ppTimlIkBJIpIGWz9TzTUXFBEejI+xJJJJiEkkkgBIIpIACCKSAAgnFBMYEEUCgYECigUDQEkkEEgoJIJgJApSgkMSCKCBhSSSQICBCJSQMagQnpQkOzmQgQukIFqB2ciEF0LUUiVk9BGEoTMgEUYShAASRhJAASRhKEABJKEkABBOhCEANQKdCBTGNSKMJQgYxBPhCEErGoIpQmMagnQlCQxqSMIIASSSCAEkkkgYkkkkAJJJJAChBFJAE0FFc0QVEoaOiUJoKcCgjQoQhOSTAEJQjT7RhozctBzOimU8D8R8B9Vny6nFj+JmrDos+b4Y8evkQoSDCdBKsXNYwSYAG8nTxKhVNt0QQA7MT8On3jDfVY5eJr/ZE6MPBmv9SdfkAUHcEvs5U3D5qns9X9+T5NB+ahdIHuotaM7S582DSMo4yXG+7zWWXis7qkbIeDYX5t/T9CJiK7WWJBPAX81FOO/l9fyUrY/R99YBzjkYdD7zuQ4d5WnwmxqNPRgJ4u7R9dPBH4rP0LvwjTr1MpRqud7NNzuQJ/BS6eDqn/AAnDmWj5la0tXE1WzEgngLnyF0n4rk9ER/CNP8/qZ4bMqfDHiEf7LqcB5q8qYlo1D7fyO/EKG/bVIfF5fmofi+T1Q/wfB8/r+xVv2bUHu+oXF+GcNWu8irdm1G1LMBJ4SwHyLpSwoe/MXSIOXLy18d3gr8XispXaXBTk8IxrpsokFpHNY6zspPA6+Ruo9bZbDpLeR/ArRj8Uxy+JV9zPk8IyR+F39iiSU6tsx40h3oVDewgwQQe9dDHmx5PhdnOy4MmL41QxBOTSrCoCSSBQMUpSghKQ6HSlKZKGZA6OkpLkXJIse0ngopiQKiZ6OkopUaRdp57lLeGUm5nkCN5/AcVmz6uGLjt+hr02gyZ+el6sjOsC42A3/RPwWCdV7VSWs3N3u73Hh3KPRxAxNVjQDkBJM+9Hd4R4rSALlZ/EMkvdXB3dP4Zgx1Lt/M4w2m28NaByAVDj9vk2pCB8REnmG7vXkFB6S7SL6hYD2GGObhYk+oVOKhG/1UcOn3LdIln1LT2wJ7mdbdzy899489Eyns9hDTvzEWtvdw5KM2ud9+/f5hS8JWP7sWPaJjQn21dNOMTPjalLkkjY4917gfA+uvqpeysEamJZTqOLw0SSZuAMwbcm0kBdqNcaGQeBHy4+CWDr9Viuuc5raQAzOO/M3KGtAuTInuAuubqMrr3jqaTDcnt7o3GRccRWawS9zWgkAFxgSd364KWEaeEbUOV1p0PA7pWWcmotouXdMfhcJReAc4qT39nwbv8AGVxxdENxuFAAA6rEiAIAtT4KDjdiCk72AJ3slmbxbBlRXscMVherqvBjECHw8M7DTYWMHmub703bdl91xRqsbgM4MWcRHMawfILIYzBhtSm17Wx1hmRcdh4gHhJHktZQxNce02nU/pJY48mukf6lVdI67H9VLXU3moB22wCMrvfEt9URuLCVMhVOjVGpYEtO73h5G/qodPDVerHUWcHOO7TM4b/BLCbRLd+YcdVP2fiMjmxFxV/3tj0K3Y3/AA5JfIofxJsz21MXVMMxNMNJsKkFpHCRvE7+8qqwuPqUrOLiBbU+oXpuMqU30nhwHsOseMG4WSwewqdWjRN2l1JpzD4gIdIOvHxVmny+zTUlwV5ob2mnyR8NtQOGoPP8tPJHFVwRdhI8x+XjCjbW6M1KMH2gSAHNmZOltQql+LqU98gcdQt+N45cwdGebyRVSVokMdnkhpbDouZkWvyv6J1WkWmCIU2jUDzTaIl2HFQ95fmN/wDKWq5o7HdWYDSIqEtcXMGrIIFwddR9FtxeITxr+Jyv7ow5NBjy8w4ZlSmkqdj8CWEyC2NQ60eaj08I5zcwiNRfXkumtXhcd25Uc2ejzRlt22cJTSkeGhG5NJWhNNWiimuGIlBJBIkhSggklYy1LU6jRzEAb13NEcSpGCpQ4d4P1j5rmz8TxuL2dmnF4Vm3rfVefJ0qltJhJs1on9d5WI2jtF1V0uNtw3NHd9d61fSymfszo3OaTyn8x5LCR3jyWDSrdc5dnW1LpKEeEaDo1istVljF2k8JmCeFyFvQ1eS0jeDELedG9uhwFKqYeLNcff4An4vnzWHUt48zUunyjo4IrJp1KHceGv6MyO3MJ1deo0iJeXA8Q45gfX0KhlvAnzn0K9K2/sJuJZ8NRvsu/wDq7iPkvO9p4GpQOSq0g7jq13e07/munp88ZxrzOTnxSjK/IjtcePmF1puMssDrvI3PXBtTjfnddS72OR05O3K2TtFUVyWdPHFogtcW8CWuHgTdLaD2uAIDpbqHNIgHgSOPzVYQT7JnlY+Rv5Lp9ocHFp3mDNjBKwarCnjZu0ed48sWjV9FelPVAUq57GjX65P5Xfy9+7lpvGOBAIIIIkEXBG4grxzEU8rnN1hxE8iR+CnbF6QVsMYYczN9N3s95bvaeXiCuLjzVxI9Hn0aye/jPacNjGuGSqJHxfX6rP8ASHBGjisK5hBDuvynkwGDHzUTYvSrD14aXdVUPuPIAJ/lfofQ9yu62DDnNcR2mFxa7e3MMro3XBi6m8UZO4s50lOPEkV7ukTWuy1AWG+ult4Isn4zGNqCiWuBAr0zY8Q4fiom1thipBdTbVgmNA5s6lhtHgQs1jdlimR1b6tNxewQ9rjHaBzSQHuiPiVkMMWvedMplOSfCtG6xeApv7Ra1x3yLxzF/VVjdliq9zGuy5CS2Rms4MibzuO/cqShjMbTMsdTrgXgOBJ4tLTlgHT2ir12OFOp1sODX0esymMzck5mm8ZhJm8dlDxbOFK7BT3dqqFW2XiaYMZXtjQOg/dfYeaq9iYpwwwzAsDYcxxsCMxY5oJsTdthwKu8N0poVBZ9u/T72nqonRfGtGHptJh2aow+NR4k+YKhKORLlEk4Po447Hhwo39mvTPhcfirbaGzcNXokvaC/wCIWcBxOk7tVW7WwVNzGHLkd11IEt7MS8B0gWPMhOxuwazGF1Oo17O8wR/UfoErQmmVOyNiuysxALSxk0iNC0NJos5+y1ULcdVw7zlJsTbRwH/S1GzKz2U3sc1wBqP3SLVM1yLBS8PTo1qNQVWh/wC8EH3mjqqQEHUCy1Y9TKHlaKJ4lJc8MpNmYj7dHXODWFwYXv0PMnx5XKnbW2O7Dkin26TSGggboH/X6hQ6nRl7aJNEyynUq9nRzTmlzjuO7wAUbZe18Q2q2hftTYzAAFyW+KsTjK5pr8iPMfdf1OG06Ng4dw5g6KuewjUEcxC0+KonPlpw5xALYuCZFreKr6WLcX9XUZc2gA+rb2XS0esyRxbVG6+fNGHV6XHLIpN1fy4spUFL2lherdb2Tcd3EKGV2MWaOWCnHpnKy4pY5uEhFJNJSU7I0anwUPb1d1FrHt3VBPKHfjCsZ7k/qG1mmm8aiI4947wvHxkk+T1TTrgfRq067DBa4EQ4a2I+RCxO3+j76BLmgupfFqWdz/qp9TAYnBOJbmfSkmW6jmN3yV5snpTTeIePFomP6m6jmJVkc0sDvuPr+voxPFHPwuJenn/L1R5xmUrD4gaOt3/gV6HjejmFxILmAA6k0zlPMt0nmFn8X0Ddfq6oI4ObB8xPyV+TLg1ENsynFHNpcm6P/p22V0jqUgGv/eM7z2gO47+R9Fp8NtDD4puWWunWm8CfunXmFi62wcSw2DHNtbMdA0C0i1wU3+yXzpHMhctxyYfO0dZPBqP+LL/aPQWk6TSe6mfhPbb63HmqHGdD8SyMrW1AAR2XCdDudHFafZexNpNANPOW7g7tg8id3JXLm4qi3NiadFg49c1hPJjrk9wK0Y/EJdP7mPLoI3w1/Jnk2JwFan/EpVG33sIHnEJCuQYmQHAQbgX3A6L0j+9uF0e8s5tJ/wBkrnW2jgav+Phz/U5oP+qFonq1ljtaM8dJLHK0eb4uqRVqA6da8f6iJSc6NVvMVsehVkjqnTeWlpnvsqrHdHbQGxwImR57lzv8Pa4Z1set2cNcGVNQK12V0oxGGgU6hyj3H9pnIA3b/lIVTtDZ9Wl7TSRxE+o1CrTWKq2SizX7aE16nqmzv2k0zavRc3+amcw55XQR5labA7fwmIgU61Nx1yOOV33XwV4GapTTUVqlIzSx430fQe0Nnh49kE8DJHgFlsbi+qrU8zCwNJm5LSDAMDQdnN6LzTZ/SHE0P4VeowD3c0t+46W+iuR0+rPblxFOlXbxLSx/MOaYHkrIzS7Rnngvpm2xmyKcy4Nm8PdSg+D6eWFVbP2UajS4OLX53+y4E+0Y7LgY3bxqu+xen9Dqmh9Oo3L2TBFTL8OY9kxG+Nyt6e29n1/8SlP8w6t3mY+ancn5lDhj6Ie3alaS8GGnK4suYqTM5hIAmLdyTts4rKWlgcDrlcI8ZNz4KzqbIp1Gnq6jsp4Pzt7tZ+ar8dRrM9osfwlsHwIU93CSSIPCrb3f39yezG5cJiAYu+f6b03+dyPNdcBTode4ZSyMlQFu7Kxk5hv7VvFZnFYymW1KbHDNVqsGUzm7QptPtCYmd+4LRYbFPZWqnK0jJTktABGZwAiTcW48FVOKXaCLb4JWGcctdrTmDqlQRcOILGy6DqInepFXDMPVEiXFhaXCzu00Ei40sLFV+xK2epiHEFp6wZXu90PpNBABMDTjvVy2u2mygXvdUMZQ7eIouIEaiY9VXta6HaMiwNo4gNdJDC5xDTBsLAXHvEBXfYxNN2IwLXCtlyS6kYcGkyxriMuqj9GcC6rVqVnkZHZ2aDtZHtLzfRpcS2f/AG1rnbJY2izKCxoBaOreWhsTcNHZ3bxqn7Vxl0SeNSXZ59s9znvpzTNQvYc7Q28EDMS3gDFlR9Idm9TVhphjhIm8cW+CvX7To0scW1MVVw7wyGvZT6xr3OdNQVCWuGUEM3azcQrLa+xvtBqAmX06DqgeBAL3O7JyzYO6t9p3rfpdT7LIm+n2jHqMHtINLtdM886riSfT5ILh0WrddiqbMU9tOjn7ZAgkDUAk2nikujPxTBF1TOctFm9Ueisoyg7CHgp7KCf1C89vPR7URaOKqMs5oqN7zDh/m3+I8VGxGFwtQ5nU8r/iLYcOT2X9VaiiUHYaf+kt/oPavNFUcJTnsv00uZ8zdSGuePfnxB9SpP2LuB8E07PHCFRLvj/tGmM1VSt/nT/qjg+sd49PooGNrERDA7Wde781bnZvPzKzfS/BBjWQXZy494yx2td85fVRU53Sl9/2J/5erlH7fozm/abmTDHMn4XubPNVON2kx8h4fwkVPqFAFAnV7v1yUfF0WsdEgyJnQ71qx48knXZlyZNPFWuPr+4yu2hudUH3XfRQK9Rvulx5tj8VcbTw1NgpGnU6zPTD3dktyOJcDTM6kZddLqsrN7JPAErYtHkq30Ynrcd0ivrE/AmMrub7Jy8iR8oSfUOUazaTNrzECLW5qRRqNgEwD4JLSwk6Tr8xPVTS5+x1w+JxDgS2pWIAkw55AHE30uF0p0pJNWXTuBy8iSBrcq66J7aw9J7+vpNqtNN4AMjKcpII8QqmpiGud2e+3gVbHBjVpuyl58ja4oh4jDMiWEjudJI8QIO/yVe4x3qydoo/Uk/DqqcuGMei7HmlLshdYOB+aLSOJ+7+ak4/BmmQ0kXEggyCJIkHhIK4tA4buKqSRP2kh2HqFhzNPobjeDbRW9Hqnic4ad7Tu5HgumzujjqtCpWFWk0UxORzoe/jlAHzITdg7GOIeW52MAN3OzEAW+EHjKvhBPoz5M/nI6U6JaZpvE8Wug+imDbmLpj+JUI4Oh4/1SoO19gupEjOCAAZuNZgQd9lVvwj2gkOIjg6D81bKMkVQyQl06NBQ6QkuFY06b3scALOaZ1kwYtyV5R6fsPt0Xt72uDvnCweGrR/EdUvOmU6f1aqz2UKNWoRUfUbSyzmLWl1tQQ22k6LLOafkaYWvM22H6aNbL6VUDSW1W2MAtAnkdxUjZu2a1YFgDKTPjb2nEEe1TBMAxIBvuUfol0S2diHvczEuJYGGKjMoaSTBGcAE274W3Z0ULPYdRqDM3MHASGyA4iLEwTAUHlryJVfJn8Vj20a2G6ggU6b2tguyFrXEB2czcG86ha7FY+llIpVKRe8ktJILGay8uGoGsDU8BcVG2tiUnPaw4IhuYfvS8kCO0C/KQ1otwKT6BdVY7DVgercBUik0ANj2A+oABY8FU5RJJSLzZ2GpvotLRFKllvqar5qF5n3nOdUk8XEoVdn9W2s9zz1lduWJ7FMAGXNEWyNdc7yO8KEekrQ/NiopUmENZne0sLmyTUBaIAuBBI9m2qy3TX9ouDr4XEUqGIcar2ZGkMeAe12m5iBDYnnKS74JN8UeS1SOscWzGZ0csxj0SXNmmvoY8LIrRRnPoh2HhGlgpEkkTy+ic3G059tvmPxU5uLowP3tP77beqw2dJ8ENuEjeT5fRO6vu9F2qYunDoeyYt2gZN9Ak3EMMdptxOotpb1TYJkWpYxA8QnsJmIbruT3VmkzI9bWT6bxI018u9VuyR1GH7h5Ki290bqYqqxtPIMtOo8ySLZmC0DVaqkQV2wbf35O7qHid0l7bTxsnBXIhklUTB/+GNckg1aQiJ9o6zpbuXnn7R+jr8DiGU3vDyaeeWggAFzhF9V9LFwzOuPd395Xkn7Ytniri2HIXRRaJAcY7Trdla1Jx5RmpT4Z5Ng3tP8R5ZY5ZBIJnfAkC7jMH2UsbtEOYGhjWkAtzCZfJJzOnfutuAVvX2O2wyRE6teN87z3qNisAMhblbYl09qdI3mNw3K2OefqQeHGvT7mZYCRHe0f7lKq4QCmHB3aglwIgRIDcpm/fYRbVTBs2AY4tIN92a/qi7AnmLCCDzv5KLcmNKKIGzq8ZpDTmY5txMb5bwNtefFHCHt20gqdR2XBm1p7tx+oT8Lg20nh1W7NCBBOm6SN8b002nYqT4DQytcM8OBEwHDVzSWyRwtI11ChuHLUbwp2PxOH/wsw45mN4Rbtu7/AEVO5zfi9JUt7lyxOKXCH4syZERAB0N/ErhTJzGbWEaQlVcDofRc+c+neiiJZNp1chcA7qwYLhOSfhJ0nuTcPVcJg6niFF+1CIkgfrvTW4ho3ny/NWJ0VOFlq99UNDr5To6YaddDpuPkUG1nWJcCLWzxPMtuoIrTq46DutYDf3hdH0LTmA13jcLjXvCHlfqKOFehOgkyx4aDP+IdNwuZMXUzYuyYqTUqtAINgQS4kHsyTbddQ9jYNpq0w9wIdVY0gEdq4BiHTv3Lrs9zGkF1YW1iCTYXiVmnyaIxaN5+yVzevrsfTzl1OnaS2O3lJJH9YXqdTqCKhyuBygO7L4jKwkaaZYMxovJf2f7ZoYfE1ajsTSp5qDgM/ZGbrGOaJNp7Jt3L0n+9eEIdGJokFsEgyT+4a0Cwv2vxVXN9E0qRYurUWhuUg3b7QIbF2i5E6zu1CWC2rQvmFFoneWAzA0Bi3es3gemNLq3tqVWnt9ixEtDrXa3QXuVzxO3aNV/8ei2kOrcA7MDnY8mRp7p3+RUJRl2kWKjQ4nbmFziCz2XD2HO3t+FvcVG29iqL2vptqNEZSCw6wQZDmmxEc0mdMaLaVP8A81Qloh4daezHZImO1v4LMN6Rurh4c6lLxUhxqNbl7bsocJGYezBy96i4tkotIkYnYtCrhc1Yvl4gy+bZoBB9q8cNUk3E7YqdWyhS6nIOsD3mrRm9wQC7sySd82QVa3pcIulljN22WgAG4fd/Nd2VBvA+6JVT1p4odYeKvogXYLToR5AfgmvJ+L0H0VL1h4pGsf0FJIRPrVqoPZc2O8kH0TGYqoD2qo5Au+clRW1gbFo8EHU+EKVIRN/tJw0qu8yUHbbqgT1j45kKERxjxlMc2fyTpASv7xPdYVXn/NPyUDGVS8yc09+aT6JlLCtYQRMjQz+SsMTtJ9QDNByiAYg+JRz5IVIztai06taebCfmoNTAUj7jPCn+S0dd+b27/riuX2ZnBTXzIuPoZw7Kp/8Ap+TT+EJn9h0zpTd4B/8A+lqQwDQDySZbcnyRpeZm/wC6hIkUquXj2o+a4/3Nc/SlVcOf1WybiKoEAujh5j8T5oNrVNxI8SErkG2JmG/s7ILQ+jUYTrN8vKDdWuz/ANl9IgddRcDM+8SRI3h41kjuhWFXE1jq9x5uJ+a5VK1be90d7neiVSH7voTcH+zfAGxwhJHe/wD5OKjVOguBZJODBAO8n/mUftn3z5oGmd5Hko7JXe4lvj6Gm2bgsPh2jqqIawAGCGkADhmrk7lJ2g5kBwDIInSnNx/8yxv2eeHkicGN8JyxKXmRjlcX0LaWGY7cP9HPc8qup4aCYdlBEGHtEhTzgh+YKacED7wUliVVZJ53d0Uv2RwfNnQ4GzgdCDxTRgXH3fkr4bO/m9EfsXf81NQXqVvJfkZd+yn7gPAj6pj9lP4D0+q1hwjv1CaaTvhUtqIWZOrs55aAQLTv43+qdh8K5usOG8T+Rhact4j0TDlTpCfJlq2z7SDe9oiL2g77KO7BOtcWEWJ+i2BpNPD9c1ydhWncPMJ8AZRtB40cf1zCS0dbCMG+PFJO0KjRgIwllSlYjaNTk4M7kCI/7QACE0P4p/iVzqNspIizqCdyIcT+gFypnipDAEMEc4Sau8IFiLA4loQFLuXfRPbV4IsCKaUahNyqY4E3K5uanuFRHhKV2LE0sTsVDIQMJ3Uniuowx3osKIsBEtCknCLm6gnYUcMg4pppru6hvTZjVFhSOIpo9XyUprSdApDMMSLQiyO0gU2R3J5YRvlSupA18roOe34UWGwjNPELowT7MpwqxuHkmPfO9G4exD3s+KPNRKuGnQ+nysughLrUbhbEQ3YcDX9eizlbF1GE9bSgTYtktj+rcea2AfKY+mNY/D5KW/gj7PkyoqU3GJIJMb0le1tnUyQ7KJBBBAgyL3hJUzyuJOONM//Z"/>
          <p:cNvSpPr>
            <a:spLocks noChangeAspect="1" noChangeArrowheads="1"/>
          </p:cNvSpPr>
          <p:nvPr/>
        </p:nvSpPr>
        <p:spPr bwMode="auto">
          <a:xfrm>
            <a:off x="307975" y="-2422525"/>
            <a:ext cx="74295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7" name="Rectangle 6"/>
          <p:cNvSpPr/>
          <p:nvPr/>
        </p:nvSpPr>
        <p:spPr>
          <a:xfrm>
            <a:off x="6634632" y="5661240"/>
            <a:ext cx="144000" cy="43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Virage 7"/>
          <p:cNvSpPr/>
          <p:nvPr/>
        </p:nvSpPr>
        <p:spPr>
          <a:xfrm>
            <a:off x="6854225" y="5618648"/>
            <a:ext cx="432000" cy="468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9" name="Organigramme : Connecteur 8"/>
          <p:cNvSpPr/>
          <p:nvPr/>
        </p:nvSpPr>
        <p:spPr>
          <a:xfrm>
            <a:off x="7510477" y="5659048"/>
            <a:ext cx="576000" cy="468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utoShape 2" descr="data:image/jpeg;base64,/9j/4AAQSkZJRgABAQAAAQABAAD/2wCEAAkGBxMTEhUSEhIWFhUXFRcYGBUYGBgWFxUXFRUXFhYVGBgZHSggGBolHRYVITEhJSkrLi4uFx8zODMtNygtLisBCgoKDg0OGhAQGy0lHyUtLS0tLS0rLS0tLS0tLS0tLS0tLSstLS0tLS0tLS0tLS0tLS0tLS0tLS0tLS0tLS0tLf/AABEIALEBHAMBIgACEQEDEQH/xAAcAAAABwEBAAAAAAAAAAAAAAAAAQIDBAUGBwj/xABCEAACAQMCAwUECQIFAgYDAAABAhEAAyEEEgUxQQYTIlFhMnGBkQcUI0JSobHB0RVyM2Lh8PEWQzSCg5KysyRTdP/EABkBAAMBAQEAAAAAAAAAAAAAAAABAgMEBf/EACwRAAICAQQCAgAFBAMAAAAAAAABAhEDEhMhMUFRBGEiMoGh8TORsdFCUnH/2gAMAwEAAhEDEQA/AOkCjFN94PMUYuDzFdvJzjoNCmw486Pf60CuhyaOmu8HnRi6POlyFjoNKBpnePOlBxQNDtHTYej30h2LoUndRzQAdCimhNAw6FFNCaQw6OaQTQmgBdETRA0U0DDmhRTQmkAdFNFNCaLAOiJopoiaLAOiJoi1JJpgHRTSZoTRYg6FJmgTTsAzSSaBNFNAwGkTRk0maAKX6+vrRjWjyrFLxAzEinzxD/N+tdlI4NRrxrh5GlDWjyrJrxAx7Xz/ANacHETHtClwLUar676Glrrh5GsovEz7/nUrT8XA9pJ9zAfkaTSHZpBxEeVKHEfSoFnV2jERnlM8/KeU1MAA6LU/h9FWx9NdTq6maji7/bShfPmtS0NMlrfPpSu9b0qIt/8AzCj3n/if0qWi0yV3jUa3D1qMfcfjP80xcFzpt/8Abn5zU/oV+pZd9Q78edVIN8DBX4yf3pm7e1I/Afgf2pUPUXn1gUR1S+Y+YrOnWagD2V5c4b9KabV6giNg+AI/WnpDWaU65PxD5iknXp51jbnfHJU/MD96aPfeX5j+arbj7IeSXo239QT8VAa9PxD51ht138J/WgNZdSCywJ5nAo217Fuv0bg69PxD50n6+vnWPTjMGWQGTOHj+aK9xcEjahHn4t38UaEPcNh/UF8x8xRjUk8v1FYhuJnyP7/rTbcXI5hqeheBbhujqj/s002ujmR8xWIHGQMlDTx43aOIYesD+aNFD12a46/1FI+v+orJf1a3Ihm9TtH7U/8A1G1H+KOXVWGaKQlJ+zSHiPqKA4j6is0dbaj/ABkn4/LlSrOstEZuLPluH8Ufh9Fc+zQ/1H/MKP8AqI/F+VUQe02FuAnyDCTSxbE+0fdU6oDqRdf1AHk1H9cP+wapVXOGnzx/rSmB/GR7v+alyiWoyMFavSD/AMfLFSVvIpgsDjkBMH3E5NQbPiOE3CefL94FOnTHcQe7RgJEuST7vyp7lmGn6Ja3VIHhIyJmCI6xy/epH1lF5R8ZP++tRNDod+VF3mJ8A2iTz8TCR6VbWez5jM/OABPpOadthXAmxrjEkgRI8vlFSuH73PsqfQhsxzyPfR2OzyAgtuMfd+6ffPOtBootrtRIEzAn9zRpY1L2MaXgQ3S8R5R6/M1esoNRbeo8/wBDRsSRjFNIfA73Hr+VLW361Wt3g5/zRi81OvsngtQo8/zpcj/ZqnV3PU0T7p50qHq+i5BFDcvpVIQT96j2N50afsrWXBvL5igdUvmKqBbNGbJ6GlpQa2Wh1iedKtahSYFVHctSWS4AdrkeuDScV4GpvyN6/ipuSiQq7mRnLBNsciSeQaDEZ+dQxbuFnUSQgSGLABiZEKAQXxmRM0vScKQKUub3UmYkc/PIM/GntRw22wgXLqiZABHPEQcEcqxepGy0sgEsd254CkqYxJjkCT+VKv6hbSBipI2yAzL4j5jzxmivcGOQl8kbtwFwFoJWDzDScnNKtcKdvCzpAIYGA0GIEB4gCMVLm/I1FeCs/wCrEkFrABHuBHwIqQ3H7BYk2yVgHf3fImJU/MZ9abfhup3S9oXACelty2ecgkiRI6QKttLw0BPtLSpJyARBmIkGM4GBI9aJZIr+Qjjk/wCCmXj+nblb8uSrMmRHKpAvaZoLbVkCN0CQRuBx6U81vSlntqBMS6hGAG0gjl1kAiD51H1XBtKy7Y2hfvA7cDEbmkEcvlS3Y/Y9uX0SLWltOFgAbhIXcZgzBO1+WKjWLNh1ZsKFkMCXBEEjPi9KmHUaXTbNx2ssbB43IBEFiGaBjyGZOMUniNu3btm+NQo+sw6lslRsPsKhmfOfKM0br8NhoXmhrUcIUDHUiIc9fepx61W3rCKYdby5ImAwJHUYE03d4jOw/WCAkSCoh+UErI65zmi/6hv7GYXFAEfdAn9vU09yRLhBkMhGcBGLKcElQNpJ5nMR8qm6vgG3JdI6KAdxEgSOUjIPxFFquLapUVyyQwJgKJ8JjIjrM/Cq1+OXiS+/IxMBcbtwHLlPSqWab6I24LssR2fJcotxSy5IO8ESJH6inP8Apy8ZgtIJM52lR7Rkxmqm3xDUHJd4BMFSvNp6xnriol9rlxQu95BJAEZ3ESMQOnOmssr5YaY+EWb8Ku207zeAJgEnZJ9JIp7UaK+jFfrI9D3kAg5BEnIPnWeGjvFSVLBf7SQP9edMNYvdW5YyGnFXrftE1Xg3PDezaKB31wucYXwr4WJ6ZIIiavNNoLCiEtIB/aM+8kZopApQu1aSRNkoMPIUsXKhLenI69fP1pe+qJJfeUe+ou+h3lAWSxcoPfCgkkADmTgD3mowemdZYW6htuJU+pHIyMj1ApBZLs6+23sure5gf0p/vKwFrg17ve624mbd0kALHIk9DMYxnIq/4PxFhNnUGLyk8/vr0YHkcVjDLctMuGW4urL/ALygblRhcob62JJO+huHlUXfQ7ygVkrcKG6oveUfeUqGiULlEXqL3lH3lKhkiBSClNd5Q7ykMX3Z9aQbLedLW/RG9StjpDBsN6GjHeDkT8DS+8oi04pP7GvobN5z7RkeTQR+YpvVXVZGQojBuYKiD6YjFShaMFgCyzBIBaD5Y5Uw19AHLGABgRJ3dPDEnpWU3jXZtFZH0Vmr02mKvu0oYlplWKt06tMcuVPXOHae5bVWslV27VKpblQPKFGc9af02pFwEhGxA9mM+8xUwXWQKQu3rlwAxA/DPTFS9Hg0jGfpGcbsZpDDXNSyr+GLYaDyk+LAx61J03ZfSiB3rFACVXcVPvO4wRHSKsRp3cSxVh3nXcwDEyE6nr+dKu622iwxthtrSe7bxKCPCMjOfSohKVcv9iniV9L+5nuIdiGJ32dR3u5x9mxM7YJ3FlAA8oxz51UansjqLZzacrkArsLERIO3eYExitPOnLe3ubJgbZJGCIDE+nxFC3xDbAS3qcnkGudJIzt2mY5A0nKVlLFj8v8Az/owN/gOrUKTp3bdnaviIOMOBlffgHME1a8I4Nc2gXtMRuc+23dQoCciT5s+AJ8NaluI3YHeaeOY8VxcMJgeJxHLmQKhXuLEDxNpV5mGcPtADeKF3YEc6PxPwCx4k7t/2I9zg99UVLADEqR3auSB1Jl1Ewf2qjPZTWEsTcdSWJIxMnOfFzrQWO0ITL6i221dzbLbkBTMOIRcYOJqm43xZGvMWvXAYXC2sDwiP+6OkH41UFJcEzUH0zZbqOajNdgSf5pXeV3M88PuoMqducjmDlZx5woE9BSV4gs7bg7pum4g22/tuYHwbaffQ30l4IIIBB5g5B9460mvQlJeSaxIwcH1og9VSo9vFpht/wD1PLJ7UnafatkyeWOWDS7HEUYhGm1cPJHIhjJEJc9l+UxhsjFTqrsdJ9Fn3vnSu9rLdqRq9s2YAkqyGSzTkEDaeW0zPpSuzXD9Rb+0v3ZDIPs4ICkkGSTEkDHKp3FdF7bqzTs4zJAEEknkABJJ9AJJqJYNm4i24xBhmHhggmGJ6fnUTid1WVU7xQrN9p4lzbWG2c58TRP+UMDzotbrlXaBcE5kZGAA0jwGce7pmscrhNUzXHGcekM6nS2kO1bjJHS25ImefgMdagprbIulDqbwZYyWuRJzkHnz6iKtzxS1gb5OcAZwJMzFQeICzfAVrNxi07XVRIgcwwn5VltqK4kU22/yonXHdUFxbzuo/CEbd+Waj8F41duuQbfgBgvIBGJys+4YqLwjTnTyFDleouPbVSfVYmalfVEZmZitnCk3BdK7gwJiQBPx86zx5Zxly7RcsKkrSovO8o+8rP3uKaS0pLcQtSD7O57hJ/8ATk/CKgjtdptgk37lwxK2bbED8Q3MyzHmPfXYvkJ+GYbD9mu30O8rDXu1RZlNjS6ggczc2qfgTIGQMnyq1tcS1N1GZotO07ZYXCTOTICjdzxmk/kJdjWB+zTOrCJBEiRg5B5H3U4NNciQpI9Onv8AL41i9XxDVbXAuOWt7Nx8JBRiNzjlCjE8+Yqit9qPsCrXLnek7t4drawYAXwjCjJx6CkszkuB7SOo6doBYd3cMN4C0mQJEgEdYon1gML3fdscbdr4gZJYg9R59a5LoO0zot1Ze7ubDPce5sVSfZkzmZ6TEdag2ePXLTXGRixZFQFtxwVG4hTgSR+tRJSk7s0jpSo7Mm2dpYgnMjaywB1AbdPwpkamyXW2LqFi0gi54ioEle7x5HM4g864nwnV3hc3K5W4QyhzGA+6RPSZI+NS+Du51dszsO453ZWSSxLEdcz76bt+SVpXSOyNx+wl4WEuruO7AJDyoMksoIgbT8qqOKcbs3yypdO8hATDNB3bBtMgscGT6zXOu025tY+5pmRKmSBuaTI686n9nNQEV7hJa4HUKZAA2kkSkSeROP5qHBGiylvq+1lu2rKd5ZLjW2YrbA7xRBKhlcxj05VJ4R2gG54sljZtkljeY7me2VIC2xK8yMeVYjvlIYNpluRddixa4DM5OGiPeK2/ZrtSywjWbYVEAQ7VEgEYwBik3XSBST7ZH4j2ljUC3tthbjNdfdvuG3BBEbjz+E07xjjuzS6e5aKW7rvaW5stBYtvbZ3EEQDMZA6Uf1jSXblxr9p97XGIa27qImANsFCB7qk9oNBori20tMVYsSWgsQEtsQdsCZgD40Ka9DafLsy2r7Q3ylyL13dvCWyGgokoWiMZg1H1nEnPfld0sqKhLM2zBDNzkEyPlU+3wgRBESZzNSU4UJjGa20s59wzTd4STKz3HdzmYIMklupk5pX1dyCBj7LYIA9kkkjHLma168KHlRnQKCBVUydRmr2luMHEk7gk5IkJyHoMnFSLHDSdzHmWnk5nAE4x0rULpVAq20XDht5f/MdB6UqZcXZSPftBdzam4wiZUED3jHpSNNxbTIwKteZjjJEZ6GTy5Vj+L6l7NxrV1kR0MbFtm5tEArBdoyCD8aHFeLvbcDvLihkRgLYS3gqAZIEzIJ9JqNX2aaV6N5puJm4JSySJgkuAAQYyAv6VJuG6BO22D+ENvIP/AJWqg4Tobz6Oxqbdy5sfvFI3gPvW4R4niWJgn4ml2uAlN0EjcdzHe+1mPMtHtHzNc880r/MaRwxr8pc2brlFYgglQTCiBIn7003xDU2lQzrUDypVDsB9oAq22YO0kz6VAtdnrZyFUnMZQkwYJkmnu7sIQDcEA7ABsPViY2mee7MVKzv/ANL2v0IVzihIK96zEhvFuumCwhRAkSCB8CahHhHEWTfZbc7MAuVDFIP3HHMnaZjlzq7W5aOXY+FiIwAVxtlmAjPlTyvY3bg21eY8SkyI9kg7ppP5FdIrZvtme7PLrbertrqXUnI7q4RMsGAKiBGY5EdK0HGAmo1Is3HayxsnxESBL7YjECOfPFXXCNcupfu3tpfZBuTeV78DMG3cPtkDoYOeZqVqeCC9qA9tl2qm1rFwEOpNwOcnKiJHx51WvV+JC0pLSVl3s/dQTo9QHhF37YZmx+AsfkKxeoF24tw72hAAQLVtIkbQm3bA8O4R766Na4M1q8bllzbJgBCR4oJkTlWHLn86TreJju9uqsCWCLvWVJBgScS0A+Zz5VOpWDgzmq6IKq7tTdO4TtV2SJHULjqPgafWxoRC9y11xz3k7iScyMxyif4rp/DeF2xb26Yi5AbaHIMQcg8ic9CRzFZnjDlLpF+4VaAY2KoJyMeEzyHnSqcvJEmoEDS3Le0G1oUUAxEqpJn2ZIxIIzHMetaLRCxdNkC2bKqv2huIXcnICi6pCjAHi2mSarP66SAFU3I87YaenUAVK0/Gr5XaLItjyhAPXGTUvHk9AskPZdjgdm45W1cVgsE+JW9oGB4SCDjr+dQe0HY24w3aa6UMbRZJCqYjk0Y5TmfShpLjPCG2lwmIEKSIIMAlQRyGZ6Vom4OzJtV79rA9m5vbEmPtN0ZY8j5eVRTj2jS1IwlzgK6YC6UvvdwGBe2gJ5Fd0kOpGIByDBFYS7pBvui3ZKIzEC23iNuDMTAkc8+nxrsGo7N6u74bmqRre6Sty0FYgCNp2YIj3c6yuu7Ma7Tt/wDji46dNoFxDk/dYEfGKuGbS+UZ5INrgxej4O8sYjy9QRStPwRi0HlWptcWcEpqdI6sBJa0GBUYy1psRkZDLzqfptIl3OnupdMTtUxcjzNtoY/Ca645IS8nM4TXgzel7MqDJM4q47P8L0+nvLeuqCq7pEE81IGBnmRT5kGCII6ciPhRO+DW7iq4MFJp8iL62NReuXUtqBuKgwRgAeeepqe/AAuhe4LyoHLEJHMztAwOpAqBpQAIGJJPx86Y14d4QXGC7lJXcdpAIJG3l0qJR4VGsJ8tsiaDhKkHvPOrG1YtgEQB8KdY4qNcECr0pEam2SxbUEGBimESHBI5Ax6SaBvUxbuyTPnT0oNT5LEkGol1ATgR6jFH3tINyrohsdEjrNNG54pINEbtIL06FZY6RlZ1VjClgCfIE881txpbCgAXXiJ5Iep6gVzO42DVZf04YzyrHIpeDowzS7In0saaNRpyZltMsk8ztuOo9+ABPpWX1JZtpJmECjA5DlVrdD3Y3SxUQCSSRmYzypacMuQIWawimlRpOdu0ajsB2iazpWsXLa3bW8nYcMsmSVx8Y8+ooXRakhF111ZkS1u0FkQVEkNjl8s1VcP4bfQkhQJHX/mrS1pNSed1V9wn96NpN2xbskqQjQIgU7dErZYE377O0jwnAUjpUm9qrllWuW7elskKZ22ySQMxuJH6VF/oR+9fcgkmB4ckyetNjgNkGSGY+bMSapYY+jOWaa8/sDXdodQgJ+t2y0jwqqnwnmcg59Kj6btdqG2770yGn7FGK9ABgc6f4hwZGtlbaqrSM9cdJqu4PwN1cXGbbtb2ecj50nhV9DWaVdlxw7tddS6t65Zs4Ii8LMOMQDO7H51vdB2q0+pgakAN928pIGR0YeK2ffj3VjpHKBHlVZc4WVO/TtsPVD7DfxSlgrmI4fIvhnT7TXVvNIbUWtqmfDuibkGOTnHMQedPalbT24R12KyzauT4YYYz4lPvrlnA+1F7TXRMqcTbaTbMNmPLmciuhpx7SasA3VFq8IIYmD6bbgw3uP51g1/2OyM/Q43DwHUoWsud5AJiRMja458+WRS7nEXQ7NVbF1No5hQ3Nsj7rfMcqsyt23bAZfrFrzVR3iwY8Sffx1WDR2LVtl7y08qRBR5K+EknmJUieR9KhqS5RpcZcMpv6dp9QzLpbu1gJKN/HMfpVRr+G3rP+Ihj8Qyp+NPjhYa/c3HYQxFvwwsBwNodTzE8xmp412p07FXAuLCzuM4loh8+X3geVbR+Q1wznn8ZS5XBnPrG3MwPPlFWtntNfCgLdMRjM4+NL4re014eG2VvOrAINqBnKgLBJ2nJmQfumRRa7hgXTEsFUi0YBC96jASfY2gwR5H4861eSDV0ZRw5IurGLWtv+O4tzYFG5iXCDJjqfOpWj7a31HNXB6kT+YOazeu4DuDXEZbo3iYEsFIVjuAwBzn1qHbWFAmRHP8AF6zShU+6FkcodWaDi/bTUbhc22p5CAVMFhgkkzSdDxPSMVe5ojbuA7u9tXAX3c5GFzmsbxW3CypM+uYyIiQTUrQu4VZgjaOWDy8v9aexBvoHnnpXJ0q72p0jrFy012Bgui7j6FgefurI8U1dtmJtW+7WcCScesk1Wd5Td25itY41Howllc+6Jtq5iiN3xVEs3MUO98fwqmxIs+9pu49Rwxomnl18uvypWOhy42Kj2zmku9Nh6shkpmpBemTcpJeqskeNyk95TO6kFqdgPvcxUa3d/Wk3LmKi6Z5Xn1NJjXRpbenERGPhTyIFGBSmFBa57OmhstRq9E4pq8Yppk0PO9Q7j0d65ioTXaqJnMlpcoXHqGLlKa5im3ySPd5Q7yom+j307JNL2v4HprOnt3Ta3lrY5sQZfaZwOnlisjo9toGS11MQOe0Qd0ny5cqi8ev3Lii3vuED7pY7RHoTEV0HsLo7T2LxdEZ1gCRMAqfXzBrm/wCL1HYnqkkip7M9urlraiy6D/tOfEokHwt092R6V0DQ9o7OoCGyVDb/ALS0/hchsSpUwTMZE4rj/aBUu33hVtsphe7EYHIkTVfpOKX9NetEhXKXFdZxvAPKRMVnttc+C1l5pneb2jFveVFtVZu8ZXUupH3mwy+KFyc8hUTTXBu3L4NyAbXJ7shZIVWZR+J/MYqJ2a7XabW3EDXDauhSv1e5A3kjLW25PgchnzAqPrOHLf4jdtteUBO7ZbQChmCgMQIhiAYnnzqJRT7OiM66HuKcJtuyqyd1IeTE2y0ptE8sjd8qr7mhS1bm5dvW2QNtuW23IUBB2lGBTmvlOeYqb2t1vEVVzYWzsUGFulDvAwIJAAbngjpzrmXF+2HFNPNq8i2wwwCjQdwHiRw0HBHIxUQhLwVKcfJv7V1LdgXw1guLryp2WlfaCEODIwyyQea9Kg8b0WquEvsJAElUEqu7MqfvCIzOYmBXGtTxK7cyzk+KY5LIz7IxPrXcuyvG9JqdltT3bfftjwgwGJm2cRJmV+dbXttMyaWRNGA4mTkE7fZ585LetO2HO0fEfma3Xbfsx35LoZhkUQF2CSnhwARz6ms4OyeqUGEBAJwDkYBiDHnW8MqZy5MMkqRWb6JjT+p4ZfT2rLj/AMpP5iobNFa6kznaodDU0GO6aTvpO6nwKy20fGrtt1fbbuFTPiG15HLxrz+INaRdA/EBcvWEdHlSd0eFsybbgzn9qw6vXRPo548lubVxgoMEE4z764/kYk1Z2/HyvpmP1XG+7AS9ve6phjcW3dtkSCcxvBgmIPTnnD/EeD3Ljq+kfStbuR3dve6O+NxA3kjdkYn+K6Z2q7FabXpJ+zuEgi8gEmAR4ujiD+ma51puy3FuG3i9he8syZXd3iOueaYZWjqB8+VYRc4eTWUE3yij1un1Nme/0l+2BzbYWT4OsiKh2+IW2wHE+Uwfka7zw2+76e3cuMLZYAlQQBkZWTJqr1eh4dfIt3rdl2aYJdSxKZbaZ6TkDlNax+S12Zy+Kn0zkG+iL1vOK/Rlo4NzT6i5aOSFUm4s5In73pANYPU8E1SEhbti9nADbGPwuBYrZfKj5MZfGmuhm82KYs4EUCt8Eh9NeUDmwtswmfMCCPWmBrrX41+YreOSMvJi4SXaNqLs0jfVHb1kdacXiBrJxZtrRa3LtIuNuFRDqxRtfxzpchaFsMVXm5Qvag+dRi9aRMZskF6MXajb6HeU2SSC1DdUffRb6LAK+/i69fzH+lOau8QMEjmMGOlRNS2Rz+cdDTl25iokrTRSdNMb4TbKhiepn8qk37SsQSMqZB8vj5VH09zHXpz9wpzfQkqoHJ3YV1tzBWCleUzkMBII6j31Hva7ULf372ulI9s7mI2gDOGJAAzM4qQxmmfq67t+Z9/pFZbbXRqspecR7YpqbSd/lrW8Bbid4w3rBhxG4Y+9B99dO4bwzR6vSKula2ybVDWXXfbmB7Vs+K03WVjOc1xHVaXeQZAOZMZI6U/oOKXtMQysw28riYYDyYDmKzlCS5No5l0zW9pvoutqZssbBLYtXW3WnPlavxgmDCvn1rKtoL+muLO606mQTIdDBBKsPaGYx0POuk9n/pLW4gt6xQ6HBuqJH/qW/wCPlWn1HCLGos7tM9t7RA+ybx2TH4SPFaPu5eVTrvs0cL5Ry7Tdt9Qihbw3jcrbxCsYcEnltOAOg5ZmtTwz6StPkXSyzBl0npGShbyrJdpeBiym4B7ZMfZvLKcg/Z3APEPQiazCvJ6ch0/j31ShfQSyOPZ3XSdr9Hdwt22T5B1n/wBrEH8qlPa0tweJU+KiP0rgJtKea/7ilWHZPYuOn9rFf0o0yRKzRZ2672N0dzKhR/aY/Q1War6NEJ+zuED1Ib9q5zpO0mtT2dRvHk6q35kT+dXOl+kXVp7dpW/sZ0/Ilh+VCnJA1jfgt9b9HOoTKXFb4EfpNVN7srrUn7It/aZ/irzQ/SsnK7bur67VcfkQfyrQ6T6QdDdGbyD+8Nb/APkI/Oq3n5Fsw8M57Z4pr9NgG8npDR/FTLf0j69f+4pI/EgPziDXT7Gs011fCysPNWDfoTTeq4HpLvtIh+Apa4PtD25rqRldB9INi+u3WWtpj/ETI5c9pk/rWf499Ha3yl7hNy06ENvHeESeYMmTJyDJraan6P8ASMMLH9pK/oaqh2Aey2/TX7ltvMEfCRjcPfUSiu4mi1NVI5ZxLhvEtES1xL1gTG5ZCGf8ynaZNStL2u1Rt91cSzdBiLjW/tFzlgyssn312l7Vy5pTp9SyszKVYtbOxwRiQOvLlXNtX2Dvp7EOAfukSBzPXI6VlKXHQ9trpkC0bttO9tXmKrk3AGTExOIiORxzpxOIXehRvVrVtifeSlM6TgmoAMv3FsRva7hY5xtOGPpU+7260Vgi0NPcv7QJvEra3tHPZBjp5e6s4Y5S6NNSXEjNb6PfUUNR95XrWeTRLN00DePnUTvKG+kLkkM9DfUYtQ7ygVEkvRd5UffQ30Dokb6G+o26j3UBQd+9y99LuPiouoY9BNKFwR8KmyqHtO2P9+QpzfUSw+KdDU0DQ9voBqa3UW6nYh7dQLUzuoi1IKE3LOdyEo3mOR94rSdgNfeOttWA72zc3AshG1ttt2yDg8uorO7ql8K4k+nvJftxvQkjcJGQVMiR0Y1nOCas1xzaZ2vtTolewd92EUruRl2DDCWLCfKuO8ev6IljpidygTtkp7QEycnrge+a03F/pJW/or9q5ba3dZCAV8aEnlBkFfzrlGimdvQ8/PGanEzoytNGr4FwbVave2ntd4qYY7kSCRIHjYSaguxVijAhlJUjyIMEY9a2vYDX2bWi1SOyBy0hWYKSO7AkA8xINYEXASSPM58/Uelaqdto55Y0opkoGaJbpHWrDgXZ3VasM2ntbwsgnci5ImBuIk+6qvUWmRmRwVZSVZTzBGCDRwyKaVjpvH0oNdH4RUbdRsal44jUpEi2VmcqfMfyKstPxrU2x9nq7g9C24fJpFUm+hvqdlFrK0bLSdvtdbjcbdwf5lgn4oR+lXej+lVh/i6c+9Hn8mA/WuZb/Wh3x86h4WarOzsuk+lDSN7ZdD/mQn80kVe6XtRo73s3rTHyDrPyMGvPwvHqAaJnU81NS8ci1mTOj/SV2oTT3H062Q/eacEXJE2yzOMCD0A69Kq+DcS4KloC5sZ+bNdsMzFjzjBhfITWAvSxKgYxk+Q6ClLYUdJq1itA8/PRKV6XuqKrUvdW5yUP7qG6mN1GGoFQ9uoBqa30N1ADu6huprdQL0BQ7uobqZ3UN1IKHt1Ic4pvdQmkOgadx0n3U/uqOOc0rdQNj26hupndQ3UCoe3UN1M7qG6gKHt1ExxTO6j3UDGLrYjzo9LbAMjy50hv3py2edSkUxepEjlNKt4A9wpO6iLU0qdk/R0j6PHT6lqd3tb3wDBg2rUY5xIPyrnIuAkx5n9aj6hhHrB/alW+Q9wpR/MzSTuKRM09h7h220Z2P3VBYn4Chq7DIxV1ZGHRgVPyNab6LU3ax8kRp2MjmPtrH7TVd271jtq2V7hfaIWYECTgAYAp6nqoNtaNRRzQFN7qUDg/761ZnQJot1FNFNAUK3UC9ImiJpBQ5vpO6kTRTQMeucz76FChTXQ5dgpS0VCkSClUKFABCgKFCgEEKOhQpMAjQoUKQw6FFQpiDoxQoUAFQoUKAAKFChQBGb96dt0KFJFMVRUKFMQGoqFCkHg2n0S/+Muf/wA1z/7bNUHbb/x1z3CjoVmv6v6G6/pFRSxy+X70VCtjASaKhQoGCiNChQIKk0VCgD//2Q=="/>
          <p:cNvSpPr>
            <a:spLocks noChangeAspect="1" noChangeArrowheads="1"/>
          </p:cNvSpPr>
          <p:nvPr/>
        </p:nvSpPr>
        <p:spPr bwMode="auto">
          <a:xfrm>
            <a:off x="155575" y="-1828800"/>
            <a:ext cx="6096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1028" name="Picture 4" descr="http://www.traveleuropa.ro/files/2014_12/b141f415309be55922253d16c5ae4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763284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8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06695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108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Hinova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691680" y="2245747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56A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68652" y="677815"/>
            <a:ext cx="2592288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000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3623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584" y="414668"/>
            <a:ext cx="630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0"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Turnu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Severin Est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584" y="1520564"/>
            <a:ext cx="6300000" cy="396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540000" tIns="36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Hinova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Devesel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 rot="16200000">
            <a:off x="6279754" y="733866"/>
            <a:ext cx="720000" cy="468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Hexagone 5"/>
          <p:cNvSpPr/>
          <p:nvPr/>
        </p:nvSpPr>
        <p:spPr>
          <a:xfrm>
            <a:off x="1145016" y="2276872"/>
            <a:ext cx="828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56A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èche droite 9"/>
          <p:cNvSpPr/>
          <p:nvPr/>
        </p:nvSpPr>
        <p:spPr>
          <a:xfrm rot="16200000">
            <a:off x="947478" y="710724"/>
            <a:ext cx="720000" cy="468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droite 10"/>
          <p:cNvSpPr/>
          <p:nvPr/>
        </p:nvSpPr>
        <p:spPr>
          <a:xfrm rot="19500000">
            <a:off x="5850232" y="4481991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144993" y="3645024"/>
            <a:ext cx="828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56B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89024" y="715911"/>
            <a:ext cx="1008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83768" y="3518988"/>
            <a:ext cx="3744416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Portile</a:t>
            </a:r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Fier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9592" y="476672"/>
            <a:ext cx="6156000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9592" y="1628800"/>
            <a:ext cx="6156000" cy="3744416"/>
          </a:xfrm>
          <a:prstGeom prst="roundRect">
            <a:avLst>
              <a:gd name="adj" fmla="val 317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35683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91680" y="1538988"/>
            <a:ext cx="5760000" cy="28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360000" tIns="36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Hinova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Devesel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Hexagone 5"/>
          <p:cNvSpPr/>
          <p:nvPr/>
        </p:nvSpPr>
        <p:spPr>
          <a:xfrm>
            <a:off x="2017785" y="2396138"/>
            <a:ext cx="828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56A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lèche droite 10"/>
          <p:cNvSpPr/>
          <p:nvPr/>
        </p:nvSpPr>
        <p:spPr>
          <a:xfrm rot="19500000">
            <a:off x="6069368" y="2177733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2051720" y="3645024"/>
            <a:ext cx="828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56B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59832" y="3536988"/>
            <a:ext cx="3744416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Portile</a:t>
            </a:r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Fier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9592" y="476672"/>
            <a:ext cx="6156000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1763688" y="1617131"/>
            <a:ext cx="5580000" cy="2736000"/>
          </a:xfrm>
          <a:prstGeom prst="roundRect">
            <a:avLst>
              <a:gd name="adj" fmla="val 317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4653894" y="548724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76056" y="692724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Virage 16"/>
          <p:cNvSpPr/>
          <p:nvPr/>
        </p:nvSpPr>
        <p:spPr>
          <a:xfrm>
            <a:off x="5359147" y="66475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4693092" y="602724"/>
            <a:ext cx="2650596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3391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922114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A0 Ring Bucuresti 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18752" y="1196752"/>
            <a:ext cx="4038600" cy="5400000"/>
          </a:xfrm>
          <a:solidFill>
            <a:srgbClr val="00B050"/>
          </a:solidFill>
        </p:spPr>
        <p:txBody>
          <a:bodyPr lIns="216000" tIns="288000">
            <a:normAutofit/>
          </a:bodyPr>
          <a:lstStyle/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Constanza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--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   Suceava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Galati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0" y="1197678"/>
            <a:ext cx="4038600" cy="5040000"/>
          </a:xfrm>
          <a:solidFill>
            <a:srgbClr val="00B050"/>
          </a:solidFill>
        </p:spPr>
        <p:txBody>
          <a:bodyPr lIns="288000">
            <a:normAutofit/>
          </a:bodyPr>
          <a:lstStyle/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</a:t>
            </a:r>
          </a:p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Timisoara</a:t>
            </a:r>
          </a:p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Sibiu</a:t>
            </a:r>
          </a:p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Pitesti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39757" y="1353225"/>
            <a:ext cx="1188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05817" y="1359760"/>
            <a:ext cx="1180755" cy="43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05816" y="1846109"/>
            <a:ext cx="1180755" cy="43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539552" y="2996952"/>
            <a:ext cx="3024000" cy="648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Otopeni</a:t>
            </a:r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Baneasa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838" y="3069887"/>
            <a:ext cx="630206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èche droite 10"/>
          <p:cNvSpPr/>
          <p:nvPr/>
        </p:nvSpPr>
        <p:spPr>
          <a:xfrm rot="-2700000">
            <a:off x="7217613" y="5225537"/>
            <a:ext cx="126000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Flèche vers le haut 12"/>
          <p:cNvSpPr/>
          <p:nvPr/>
        </p:nvSpPr>
        <p:spPr>
          <a:xfrm>
            <a:off x="934595" y="5445224"/>
            <a:ext cx="484632" cy="978408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467544" y="260648"/>
            <a:ext cx="8028760" cy="79208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467544" y="1268760"/>
            <a:ext cx="3888432" cy="5256584"/>
          </a:xfrm>
          <a:prstGeom prst="roundRect">
            <a:avLst>
              <a:gd name="adj" fmla="val 470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4644008" y="1268760"/>
            <a:ext cx="3852296" cy="4896544"/>
          </a:xfrm>
          <a:prstGeom prst="roundRect">
            <a:avLst>
              <a:gd name="adj" fmla="val 479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26918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25965" y="1733982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775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3369851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67644" y="1214724"/>
            <a:ext cx="5940000" cy="4140000"/>
          </a:xfrm>
          <a:solidFill>
            <a:srgbClr val="00B050"/>
          </a:solidFill>
        </p:spPr>
        <p:txBody>
          <a:bodyPr lIns="252000" tIns="540000" rIns="72000">
            <a:normAutofit fontScale="32500" lnSpcReduction="20000"/>
          </a:bodyPr>
          <a:lstStyle/>
          <a:p>
            <a:pPr marL="0" indent="0">
              <a:buNone/>
            </a:pPr>
            <a:endParaRPr lang="fr-CH" sz="7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Timisoara	 </a:t>
            </a:r>
            <a:r>
              <a:rPr lang="fr-CH" sz="1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 237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Resita			 179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Caransebes		 134 km</a:t>
            </a:r>
            <a:endParaRPr lang="fr-CH" sz="12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2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Orsova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</a:t>
            </a:r>
            <a:r>
              <a:rPr lang="fr-CH" sz="1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47 km</a:t>
            </a:r>
          </a:p>
          <a:p>
            <a:pPr marL="0" indent="0">
              <a:buNone/>
            </a:pPr>
            <a:r>
              <a:rPr lang="fr-CH" sz="12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Turnu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Severin	   16 km</a:t>
            </a:r>
            <a:r>
              <a:rPr lang="fr-CH" dirty="0"/>
              <a:t>	</a:t>
            </a:r>
            <a:endParaRPr lang="fr-CH" dirty="0" smtClean="0"/>
          </a:p>
          <a:p>
            <a:pPr marL="400050" lvl="1" indent="0">
              <a:buNone/>
            </a:pPr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3347864" y="138140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698504" y="138140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A6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1475656" y="1268760"/>
            <a:ext cx="5760640" cy="3996000"/>
          </a:xfrm>
          <a:prstGeom prst="roundRect">
            <a:avLst>
              <a:gd name="adj" fmla="val 334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22773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108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Severin Est</a:t>
            </a:r>
          </a:p>
          <a:p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547664" y="2319407"/>
            <a:ext cx="648000" cy="36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68652" y="677815"/>
            <a:ext cx="2592288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000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5612913" y="2186872"/>
            <a:ext cx="90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64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584" y="414668"/>
            <a:ext cx="648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0"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Turnu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Severin Nord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584" y="1520564"/>
            <a:ext cx="6480000" cy="45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540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Severin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Strehaia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Simian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Poroina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 rot="16200000">
            <a:off x="6474574" y="697674"/>
            <a:ext cx="720000" cy="468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droite 9"/>
          <p:cNvSpPr/>
          <p:nvPr/>
        </p:nvSpPr>
        <p:spPr>
          <a:xfrm rot="16200000">
            <a:off x="845600" y="674968"/>
            <a:ext cx="720000" cy="468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droite 10"/>
          <p:cNvSpPr/>
          <p:nvPr/>
        </p:nvSpPr>
        <p:spPr>
          <a:xfrm rot="19500000">
            <a:off x="5681090" y="4893652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11"/>
          <p:cNvSpPr/>
          <p:nvPr/>
        </p:nvSpPr>
        <p:spPr>
          <a:xfrm>
            <a:off x="5127024" y="715232"/>
            <a:ext cx="1332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exagone 12"/>
          <p:cNvSpPr/>
          <p:nvPr/>
        </p:nvSpPr>
        <p:spPr>
          <a:xfrm>
            <a:off x="2044993" y="5220720"/>
            <a:ext cx="900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9592" y="476673"/>
            <a:ext cx="633670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899592" y="1628800"/>
            <a:ext cx="6336704" cy="4320000"/>
          </a:xfrm>
          <a:prstGeom prst="roundRect">
            <a:avLst>
              <a:gd name="adj" fmla="val 411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78032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59632" y="1755638"/>
            <a:ext cx="5760000" cy="342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540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Severin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Strehaia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Simian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Poroina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lèche droite 10"/>
          <p:cNvSpPr/>
          <p:nvPr/>
        </p:nvSpPr>
        <p:spPr>
          <a:xfrm rot="19500000">
            <a:off x="1660020" y="3597508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1593651" y="2078422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9592" y="476673"/>
            <a:ext cx="633670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331640" y="1845638"/>
            <a:ext cx="5616000" cy="3240000"/>
          </a:xfrm>
          <a:prstGeom prst="roundRect">
            <a:avLst>
              <a:gd name="adj" fmla="val 411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4211960" y="764704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44008" y="908704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Virage 15"/>
          <p:cNvSpPr/>
          <p:nvPr/>
        </p:nvSpPr>
        <p:spPr>
          <a:xfrm>
            <a:off x="4894766" y="908704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4268652" y="818704"/>
            <a:ext cx="2678988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2632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25965" y="1733982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775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1795012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67644" y="1214724"/>
            <a:ext cx="5940000" cy="4140000"/>
          </a:xfrm>
          <a:solidFill>
            <a:srgbClr val="00B050"/>
          </a:solidFill>
        </p:spPr>
        <p:txBody>
          <a:bodyPr lIns="252000" tIns="540000" rIns="72000">
            <a:normAutofit fontScale="32500" lnSpcReduction="20000"/>
          </a:bodyPr>
          <a:lstStyle/>
          <a:p>
            <a:pPr marL="0" indent="0">
              <a:buNone/>
            </a:pPr>
            <a:endParaRPr lang="fr-CH" sz="7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Timisoara	 </a:t>
            </a:r>
            <a:r>
              <a:rPr lang="fr-CH" sz="1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 228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Lugoj			 170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Resita			 134 km</a:t>
            </a:r>
            <a:endParaRPr lang="fr-CH" sz="12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Caransebes		 125 km</a:t>
            </a:r>
          </a:p>
          <a:p>
            <a:pPr marL="0" indent="0">
              <a:buNone/>
            </a:pPr>
            <a:r>
              <a:rPr lang="fr-CH" sz="12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Orsova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  38 km</a:t>
            </a:r>
            <a:r>
              <a:rPr lang="fr-CH" dirty="0"/>
              <a:t>	</a:t>
            </a:r>
            <a:endParaRPr lang="fr-CH" dirty="0" smtClean="0"/>
          </a:p>
          <a:p>
            <a:pPr marL="400050" lvl="1" indent="0">
              <a:buNone/>
            </a:pPr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3347864" y="138140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698504" y="138140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A6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1475656" y="1268760"/>
            <a:ext cx="5760640" cy="3996000"/>
          </a:xfrm>
          <a:prstGeom prst="roundRect">
            <a:avLst>
              <a:gd name="adj" fmla="val 334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92165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620688"/>
            <a:ext cx="7920000" cy="5652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Rectangle à coins arrondis 2"/>
          <p:cNvSpPr/>
          <p:nvPr/>
        </p:nvSpPr>
        <p:spPr>
          <a:xfrm>
            <a:off x="827584" y="5589240"/>
            <a:ext cx="7383648" cy="576000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12000" rtlCol="0" anchor="ctr"/>
          <a:lstStyle/>
          <a:p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Portile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Fier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4" descr="data:image/jpeg;base64,/9j/4AAQSkZJRgABAQAAAQABAAD/2wCEAAkGBxQSEhUUEhQVFRQWFBQUGBYYFhkXGBQYGBcWFxUUFBcYICggGholHBUUITEhJSkrLi4uFx8zODMsNygtLisBCgoKDg0OGxAQGzImICQsNywsLC8sLDQsLCwsLCwsLCwvLCwtLCwsLCwsLCwsLDQsLCwsLCwsLCwsLCwsLCwsLP/AABEIAL8BCAMBIgACEQEDEQH/xAAcAAABBQEBAQAAAAAAAAAAAAABAAIEBQYDBwj/xABFEAABAwIDBAcFBQUIAAcAAAABAAIRAyEEEjEFQVFxBhMiYYGRoTJCUrHRFJLB4fAHIzNichUWQ4KistPxFyRTY3PC0v/EABoBAAIDAQEAAAAAAAAAAAAAAAABAgMEBQb/xAA0EQACAgEEAAMGBAQHAAAAAAAAAQIRAwQSITEFQVETIjJhkaEVcdHhI4Gx8BQkM0JiwfH/2gAMAwEAAhEDEQA/AKmEk52qavdI8IxJJQkmAkESlCBgSSKQQAkkSggAJIoJgAhBOQKBgSSSQACgnFNQSEkkkmAEE5AoGBBFBAAQRQSJCKaU5NQxoBQKJQKRIBTSnFNKBoakigkSLZ+p5oIv1PNNQujHLsKCSSYhJIoIACSMIIGGUEkkABJJJMBIFFAoGBJJJACQSlBMaEkkgkMKCSBQMSSCEoGIpJJIACanJqCQECnIFIY0ppTimlIkBJIpIGWz9TzTUXFBEejI+xJJJJiEkkkgBIIpIACCKSAAgnFBMYEEUCgYECigUDQEkkEEgoJIJgJApSgkMSCKCBhSSSQICBCJSQMagQnpQkOzmQgQukIFqB2ciEF0LUUiVk9BGEoTMgEUYShAASRhJAASRhKEABJKEkABBOhCEANQKdCBTGNSKMJQgYxBPhCEErGoIpQmMagnQlCQxqSMIIASSSCAEkkkgYkkkkAJJJJAChBFJAE0FFc0QVEoaOiUJoKcCgjQoQhOSTAEJQjT7RhozctBzOimU8D8R8B9Vny6nFj+JmrDos+b4Y8evkQoSDCdBKsXNYwSYAG8nTxKhVNt0QQA7MT8On3jDfVY5eJr/ZE6MPBmv9SdfkAUHcEvs5U3D5qns9X9+T5NB+ahdIHuotaM7S582DSMo4yXG+7zWWXis7qkbIeDYX5t/T9CJiK7WWJBPAX81FOO/l9fyUrY/R99YBzjkYdD7zuQ4d5WnwmxqNPRgJ4u7R9dPBH4rP0LvwjTr1MpRqud7NNzuQJ/BS6eDqn/AAnDmWj5la0tXE1WzEgngLnyF0n4rk9ER/CNP8/qZ4bMqfDHiEf7LqcB5q8qYlo1D7fyO/EKG/bVIfF5fmofi+T1Q/wfB8/r+xVv2bUHu+oXF+GcNWu8irdm1G1LMBJ4SwHyLpSwoe/MXSIOXLy18d3gr8XispXaXBTk8IxrpsokFpHNY6zspPA6+Ruo9bZbDpLeR/ArRj8Uxy+JV9zPk8IyR+F39iiSU6tsx40h3oVDewgwQQe9dDHmx5PhdnOy4MmL41QxBOTSrCoCSSBQMUpSghKQ6HSlKZKGZA6OkpLkXJIse0ngopiQKiZ6OkopUaRdp57lLeGUm5nkCN5/AcVmz6uGLjt+hr02gyZ+el6sjOsC42A3/RPwWCdV7VSWs3N3u73Hh3KPRxAxNVjQDkBJM+9Hd4R4rSALlZ/EMkvdXB3dP4Zgx1Lt/M4w2m28NaByAVDj9vk2pCB8REnmG7vXkFB6S7SL6hYD2GGObhYk+oVOKhG/1UcOn3LdIln1LT2wJ7mdbdzy899489Eyns9hDTvzEWtvdw5KM2ud9+/f5hS8JWP7sWPaJjQn21dNOMTPjalLkkjY4917gfA+uvqpeysEamJZTqOLw0SSZuAMwbcm0kBdqNcaGQeBHy4+CWDr9Viuuc5raQAzOO/M3KGtAuTInuAuubqMrr3jqaTDcnt7o3GRccRWawS9zWgkAFxgSd364KWEaeEbUOV1p0PA7pWWcmotouXdMfhcJReAc4qT39nwbv8AGVxxdENxuFAAA6rEiAIAtT4KDjdiCk72AJ3slmbxbBlRXscMVherqvBjECHw8M7DTYWMHmub703bdl91xRqsbgM4MWcRHMawfILIYzBhtSm17Wx1hmRcdh4gHhJHktZQxNce02nU/pJY48mukf6lVdI67H9VLXU3moB22wCMrvfEt9URuLCVMhVOjVGpYEtO73h5G/qodPDVerHUWcHOO7TM4b/BLCbRLd+YcdVP2fiMjmxFxV/3tj0K3Y3/AA5JfIofxJsz21MXVMMxNMNJsKkFpHCRvE7+8qqwuPqUrOLiBbU+oXpuMqU30nhwHsOseMG4WSwewqdWjRN2l1JpzD4gIdIOvHxVmny+zTUlwV5ob2mnyR8NtQOGoPP8tPJHFVwRdhI8x+XjCjbW6M1KMH2gSAHNmZOltQql+LqU98gcdQt+N45cwdGebyRVSVokMdnkhpbDouZkWvyv6J1WkWmCIU2jUDzTaIl2HFQ95fmN/wDKWq5o7HdWYDSIqEtcXMGrIIFwddR9FtxeITxr+Jyv7ow5NBjy8w4ZlSmkqdj8CWEyC2NQ60eaj08I5zcwiNRfXkumtXhcd25Uc2ejzRlt22cJTSkeGhG5NJWhNNWiimuGIlBJBIkhSggklYy1LU6jRzEAb13NEcSpGCpQ4d4P1j5rmz8TxuL2dmnF4Vm3rfVefJ0qltJhJs1on9d5WI2jtF1V0uNtw3NHd9d61fSymfszo3OaTyn8x5LCR3jyWDSrdc5dnW1LpKEeEaDo1istVljF2k8JmCeFyFvQ1eS0jeDELedG9uhwFKqYeLNcff4An4vnzWHUt48zUunyjo4IrJp1KHceGv6MyO3MJ1deo0iJeXA8Q45gfX0KhlvAnzn0K9K2/sJuJZ8NRvsu/wDq7iPkvO9p4GpQOSq0g7jq13e07/munp88ZxrzOTnxSjK/IjtcePmF1puMssDrvI3PXBtTjfnddS72OR05O3K2TtFUVyWdPHFogtcW8CWuHgTdLaD2uAIDpbqHNIgHgSOPzVYQT7JnlY+Rv5Lp9ocHFp3mDNjBKwarCnjZu0ed48sWjV9FelPVAUq57GjX65P5Xfy9+7lpvGOBAIIIIkEXBG4grxzEU8rnN1hxE8iR+CnbF6QVsMYYczN9N3s95bvaeXiCuLjzVxI9Hn0aye/jPacNjGuGSqJHxfX6rP8ASHBGjisK5hBDuvynkwGDHzUTYvSrD14aXdVUPuPIAJ/lfofQ9yu62DDnNcR2mFxa7e3MMro3XBi6m8UZO4s50lOPEkV7ukTWuy1AWG+ult4Isn4zGNqCiWuBAr0zY8Q4fiom1thipBdTbVgmNA5s6lhtHgQs1jdlimR1b6tNxewQ9rjHaBzSQHuiPiVkMMWvedMplOSfCtG6xeApv7Ra1x3yLxzF/VVjdliq9zGuy5CS2Rms4MibzuO/cqShjMbTMsdTrgXgOBJ4tLTlgHT2ir12OFOp1sODX0esymMzck5mm8ZhJm8dlDxbOFK7BT3dqqFW2XiaYMZXtjQOg/dfYeaq9iYpwwwzAsDYcxxsCMxY5oJsTdthwKu8N0poVBZ9u/T72nqonRfGtGHptJh2aow+NR4k+YKhKORLlEk4Po447Hhwo39mvTPhcfirbaGzcNXokvaC/wCIWcBxOk7tVW7WwVNzGHLkd11IEt7MS8B0gWPMhOxuwazGF1Oo17O8wR/UfoErQmmVOyNiuysxALSxk0iNC0NJos5+y1ULcdVw7zlJsTbRwH/S1GzKz2U3sc1wBqP3SLVM1yLBS8PTo1qNQVWh/wC8EH3mjqqQEHUCy1Y9TKHlaKJ4lJc8MpNmYj7dHXODWFwYXv0PMnx5XKnbW2O7Dkin26TSGggboH/X6hQ6nRl7aJNEyynUq9nRzTmlzjuO7wAUbZe18Q2q2hftTYzAAFyW+KsTjK5pr8iPMfdf1OG06Ng4dw5g6KuewjUEcxC0+KonPlpw5xALYuCZFreKr6WLcX9XUZc2gA+rb2XS0esyRxbVG6+fNGHV6XHLIpN1fy4spUFL2lherdb2Tcd3EKGV2MWaOWCnHpnKy4pY5uEhFJNJSU7I0anwUPb1d1FrHt3VBPKHfjCsZ7k/qG1mmm8aiI4947wvHxkk+T1TTrgfRq067DBa4EQ4a2I+RCxO3+j76BLmgupfFqWdz/qp9TAYnBOJbmfSkmW6jmN3yV5snpTTeIePFomP6m6jmJVkc0sDvuPr+voxPFHPwuJenn/L1R5xmUrD4gaOt3/gV6HjejmFxILmAA6k0zlPMt0nmFn8X0Ddfq6oI4ObB8xPyV+TLg1ENsynFHNpcm6P/p22V0jqUgGv/eM7z2gO47+R9Fp8NtDD4puWWunWm8CfunXmFi62wcSw2DHNtbMdA0C0i1wU3+yXzpHMhctxyYfO0dZPBqP+LL/aPQWk6TSe6mfhPbb63HmqHGdD8SyMrW1AAR2XCdDudHFafZexNpNANPOW7g7tg8id3JXLm4qi3NiadFg49c1hPJjrk9wK0Y/EJdP7mPLoI3w1/Jnk2JwFan/EpVG33sIHnEJCuQYmQHAQbgX3A6L0j+9uF0e8s5tJ/wBkrnW2jgav+Phz/U5oP+qFonq1ljtaM8dJLHK0eb4uqRVqA6da8f6iJSc6NVvMVsehVkjqnTeWlpnvsqrHdHbQGxwImR57lzv8Pa4Z1set2cNcGVNQK12V0oxGGgU6hyj3H9pnIA3b/lIVTtDZ9Wl7TSRxE+o1CrTWKq2SizX7aE16nqmzv2k0zavRc3+amcw55XQR5labA7fwmIgU61Nx1yOOV33XwV4GapTTUVqlIzSx430fQe0Nnh49kE8DJHgFlsbi+qrU8zCwNJm5LSDAMDQdnN6LzTZ/SHE0P4VeowD3c0t+46W+iuR0+rPblxFOlXbxLSx/MOaYHkrIzS7Rnngvpm2xmyKcy4Nm8PdSg+D6eWFVbP2UajS4OLX53+y4E+0Y7LgY3bxqu+xen9Dqmh9Oo3L2TBFTL8OY9kxG+Nyt6e29n1/8SlP8w6t3mY+ancn5lDhj6Ie3alaS8GGnK4suYqTM5hIAmLdyTts4rKWlgcDrlcI8ZNz4KzqbIp1Gnq6jsp4Pzt7tZ+ar8dRrM9osfwlsHwIU93CSSIPCrb3f39yezG5cJiAYu+f6b03+dyPNdcBTode4ZSyMlQFu7Kxk5hv7VvFZnFYymW1KbHDNVqsGUzm7QptPtCYmd+4LRYbFPZWqnK0jJTktABGZwAiTcW48FVOKXaCLb4JWGcctdrTmDqlQRcOILGy6DqInepFXDMPVEiXFhaXCzu00Ei40sLFV+xK2epiHEFp6wZXu90PpNBABMDTjvVy2u2mygXvdUMZQ7eIouIEaiY9VXta6HaMiwNo4gNdJDC5xDTBsLAXHvEBXfYxNN2IwLXCtlyS6kYcGkyxriMuqj9GcC6rVqVnkZHZ2aDtZHtLzfRpcS2f/AG1rnbJY2izKCxoBaOreWhsTcNHZ3bxqn7Vxl0SeNSXZ59s9znvpzTNQvYc7Q28EDMS3gDFlR9Idm9TVhphjhIm8cW+CvX7To0scW1MVVw7wyGvZT6xr3OdNQVCWuGUEM3azcQrLa+xvtBqAmX06DqgeBAL3O7JyzYO6t9p3rfpdT7LIm+n2jHqMHtINLtdM886riSfT5ILh0WrddiqbMU9tOjn7ZAgkDUAk2nikujPxTBF1TOctFm9Ueisoyg7CHgp7KCf1C89vPR7URaOKqMs5oqN7zDh/m3+I8VGxGFwtQ5nU8r/iLYcOT2X9VaiiUHYaf+kt/oPavNFUcJTnsv00uZ8zdSGuePfnxB9SpP2LuB8E07PHCFRLvj/tGmM1VSt/nT/qjg+sd49PooGNrERDA7Wde781bnZvPzKzfS/BBjWQXZy494yx2td85fVRU53Sl9/2J/5erlH7fozm/abmTDHMn4XubPNVON2kx8h4fwkVPqFAFAnV7v1yUfF0WsdEgyJnQ71qx48knXZlyZNPFWuPr+4yu2hudUH3XfRQK9Rvulx5tj8VcbTw1NgpGnU6zPTD3dktyOJcDTM6kZddLqsrN7JPAErYtHkq30Ynrcd0ivrE/AmMrub7Jy8iR8oSfUOUazaTNrzECLW5qRRqNgEwD4JLSwk6Tr8xPVTS5+x1w+JxDgS2pWIAkw55AHE30uF0p0pJNWXTuBy8iSBrcq66J7aw9J7+vpNqtNN4AMjKcpII8QqmpiGud2e+3gVbHBjVpuyl58ja4oh4jDMiWEjudJI8QIO/yVe4x3qydoo/Uk/DqqcuGMei7HmlLshdYOB+aLSOJ+7+ak4/BmmQ0kXEggyCJIkHhIK4tA4buKqSRP2kh2HqFhzNPobjeDbRW9Hqnic4ad7Tu5HgumzujjqtCpWFWk0UxORzoe/jlAHzITdg7GOIeW52MAN3OzEAW+EHjKvhBPoz5M/nI6U6JaZpvE8Wug+imDbmLpj+JUI4Oh4/1SoO19gupEjOCAAZuNZgQd9lVvwj2gkOIjg6D81bKMkVQyQl06NBQ6QkuFY06b3scALOaZ1kwYtyV5R6fsPt0Xt72uDvnCweGrR/EdUvOmU6f1aqz2UKNWoRUfUbSyzmLWl1tQQ22k6LLOafkaYWvM22H6aNbL6VUDSW1W2MAtAnkdxUjZu2a1YFgDKTPjb2nEEe1TBMAxIBvuUfol0S2diHvczEuJYGGKjMoaSTBGcAE274W3Z0ULPYdRqDM3MHASGyA4iLEwTAUHlryJVfJn8Vj20a2G6ggU6b2tguyFrXEB2czcG86ha7FY+llIpVKRe8ktJILGay8uGoGsDU8BcVG2tiUnPaw4IhuYfvS8kCO0C/KQ1otwKT6BdVY7DVgercBUik0ANj2A+oABY8FU5RJJSLzZ2GpvotLRFKllvqar5qF5n3nOdUk8XEoVdn9W2s9zz1lduWJ7FMAGXNEWyNdc7yO8KEekrQ/NiopUmENZne0sLmyTUBaIAuBBI9m2qy3TX9ouDr4XEUqGIcar2ZGkMeAe12m5iBDYnnKS74JN8UeS1SOscWzGZ0csxj0SXNmmvoY8LIrRRnPoh2HhGlgpEkkTy+ic3G059tvmPxU5uLowP3tP77beqw2dJ8ENuEjeT5fRO6vu9F2qYunDoeyYt2gZN9Ak3EMMdptxOotpb1TYJkWpYxA8QnsJmIbruT3VmkzI9bWT6bxI018u9VuyR1GH7h5Ki290bqYqqxtPIMtOo8ySLZmC0DVaqkQV2wbf35O7qHid0l7bTxsnBXIhklUTB/+GNckg1aQiJ9o6zpbuXnn7R+jr8DiGU3vDyaeeWggAFzhF9V9LFwzOuPd395Xkn7Ytniri2HIXRRaJAcY7Trdla1Jx5RmpT4Z5Ng3tP8R5ZY5ZBIJnfAkC7jMH2UsbtEOYGhjWkAtzCZfJJzOnfutuAVvX2O2wyRE6teN87z3qNisAMhblbYl09qdI3mNw3K2OefqQeHGvT7mZYCRHe0f7lKq4QCmHB3aglwIgRIDcpm/fYRbVTBs2AY4tIN92a/qi7AnmLCCDzv5KLcmNKKIGzq8ZpDTmY5txMb5bwNtefFHCHt20gqdR2XBm1p7tx+oT8Lg20nh1W7NCBBOm6SN8b002nYqT4DQytcM8OBEwHDVzSWyRwtI11ChuHLUbwp2PxOH/wsw45mN4Rbtu7/AEVO5zfi9JUt7lyxOKXCH4syZERAB0N/ErhTJzGbWEaQlVcDofRc+c+neiiJZNp1chcA7qwYLhOSfhJ0nuTcPVcJg6niFF+1CIkgfrvTW4ho3ny/NWJ0VOFlq99UNDr5To6YaddDpuPkUG1nWJcCLWzxPMtuoIrTq46DutYDf3hdH0LTmA13jcLjXvCHlfqKOFehOgkyx4aDP+IdNwuZMXUzYuyYqTUqtAINgQS4kHsyTbddQ9jYNpq0w9wIdVY0gEdq4BiHTv3Lrs9zGkF1YW1iCTYXiVmnyaIxaN5+yVzevrsfTzl1OnaS2O3lJJH9YXqdTqCKhyuBygO7L4jKwkaaZYMxovJf2f7ZoYfE1ajsTSp5qDgM/ZGbrGOaJNp7Jt3L0n+9eEIdGJokFsEgyT+4a0Cwv2vxVXN9E0qRYurUWhuUg3b7QIbF2i5E6zu1CWC2rQvmFFoneWAzA0Bi3es3gemNLq3tqVWnt9ixEtDrXa3QXuVzxO3aNV/8ei2kOrcA7MDnY8mRp7p3+RUJRl2kWKjQ4nbmFziCz2XD2HO3t+FvcVG29iqL2vptqNEZSCw6wQZDmmxEc0mdMaLaVP8A81Qloh4daezHZImO1v4LMN6Rurh4c6lLxUhxqNbl7bsocJGYezBy96i4tkotIkYnYtCrhc1Yvl4gy+bZoBB9q8cNUk3E7YqdWyhS6nIOsD3mrRm9wQC7sySd82QVa3pcIulljN22WgAG4fd/Nd2VBvA+6JVT1p4odYeKvogXYLToR5AfgmvJ+L0H0VL1h4pGsf0FJIRPrVqoPZc2O8kH0TGYqoD2qo5Au+clRW1gbFo8EHU+EKVIRN/tJw0qu8yUHbbqgT1j45kKERxjxlMc2fyTpASv7xPdYVXn/NPyUDGVS8yc09+aT6JlLCtYQRMjQz+SsMTtJ9QDNByiAYg+JRz5IVIztai06taebCfmoNTAUj7jPCn+S0dd+b27/riuX2ZnBTXzIuPoZw7Kp/8Ap+TT+EJn9h0zpTd4B/8A+lqQwDQDySZbcnyRpeZm/wC6hIkUquXj2o+a4/3Nc/SlVcOf1WybiKoEAujh5j8T5oNrVNxI8SErkG2JmG/s7ILQ+jUYTrN8vKDdWuz/ANl9IgddRcDM+8SRI3h41kjuhWFXE1jq9x5uJ+a5VK1be90d7neiVSH7voTcH+zfAGxwhJHe/wD5OKjVOguBZJODBAO8n/mUftn3z5oGmd5Hko7JXe4lvj6Gm2bgsPh2jqqIawAGCGkADhmrk7lJ2g5kBwDIInSnNx/8yxv2eeHkicGN8JyxKXmRjlcX0LaWGY7cP9HPc8qup4aCYdlBEGHtEhTzgh+YKacED7wUliVVZJ53d0Uv2RwfNnQ4GzgdCDxTRgXH3fkr4bO/m9EfsXf81NQXqVvJfkZd+yn7gPAj6pj9lP4D0+q1hwjv1CaaTvhUtqIWZOrs55aAQLTv43+qdh8K5usOG8T+Rhact4j0TDlTpCfJlq2z7SDe9oiL2g77KO7BOtcWEWJ+i2BpNPD9c1ydhWncPMJ8AZRtB40cf1zCS0dbCMG+PFJO0KjRgIwllSlYjaNTk4M7kCI/7QACE0P4p/iVzqNspIizqCdyIcT+gFypnipDAEMEc4Sau8IFiLA4loQFLuXfRPbV4IsCKaUahNyqY4E3K5uanuFRHhKV2LE0sTsVDIQMJ3Uniuowx3osKIsBEtCknCLm6gnYUcMg4pppru6hvTZjVFhSOIpo9XyUprSdApDMMSLQiyO0gU2R3J5YRvlSupA18roOe34UWGwjNPELowT7MpwqxuHkmPfO9G4exD3s+KPNRKuGnQ+nysughLrUbhbEQ3YcDX9eizlbF1GE9bSgTYtktj+rcea2AfKY+mNY/D5KW/gj7PkyoqU3GJIJMb0le1tnUyQ7KJBBBAgyL3hJUzyuJOONM//Z"/>
          <p:cNvSpPr>
            <a:spLocks noChangeAspect="1" noChangeArrowheads="1"/>
          </p:cNvSpPr>
          <p:nvPr/>
        </p:nvSpPr>
        <p:spPr bwMode="auto">
          <a:xfrm>
            <a:off x="155575" y="-2574925"/>
            <a:ext cx="74295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6" descr="data:image/jpeg;base64,/9j/4AAQSkZJRgABAQAAAQABAAD/2wCEAAkGBxQSEhUUEhQVFRQWFBQUGBYYFhkXGBQYGBcWFxUUFBcYICggGholHBUUITEhJSkrLi4uFx8zODMsNygtLisBCgoKDg0OGxAQGzImICQsNywsLC8sLDQsLCwsLCwsLCwvLCwtLCwsLCwsLCwsLDQsLCwsLCwsLCwsLCwsLCwsLP/AABEIAL8BCAMBIgACEQEDEQH/xAAcAAABBQEBAQAAAAAAAAAAAAABAAIEBQYDBwj/xABFEAABAwIDBAcFBQUIAAcAAAABAAIRAyEEEjEFQVFxBhMiYYGRoTJCUrHRFJLB4fAHIzNichUWQ4KistPxFyRTY3PC0v/EABoBAAIDAQEAAAAAAAAAAAAAAAABAgMEBQb/xAA0EQACAgEEAAMGBAQHAAAAAAAAAQIRAwQSITEFQVETIjJhkaEVcdHhI4Gx8BQkM0JiwfH/2gAMAwEAAhEDEQA/AKmEk52qavdI8IxJJQkmAkESlCBgSSKQQAkkSggAJIoJgAhBOQKBgSSSQACgnFNQSEkkkmAEE5AoGBBFBAAQRQSJCKaU5NQxoBQKJQKRIBTSnFNKBoakigkSLZ+p5oIv1PNNQujHLsKCSSYhJIoIACSMIIGGUEkkABJJJMBIFFAoGBJJJACQSlBMaEkkgkMKCSBQMSSCEoGIpJJIACanJqCQECnIFIY0ppTimlIkBJIpIGWz9TzTUXFBEejI+xJJJJiEkkkgBIIpIACCKSAAgnFBMYEEUCgYECigUDQEkkEEgoJIJgJApSgkMSCKCBhSSSQICBCJSQMagQnpQkOzmQgQukIFqB2ciEF0LUUiVk9BGEoTMgEUYShAASRhJAASRhKEABJKEkABBOhCEANQKdCBTGNSKMJQgYxBPhCEErGoIpQmMagnQlCQxqSMIIASSSCAEkkkgYkkkkAJJJJAChBFJAE0FFc0QVEoaOiUJoKcCgjQoQhOSTAEJQjT7RhozctBzOimU8D8R8B9Vny6nFj+JmrDos+b4Y8evkQoSDCdBKsXNYwSYAG8nTxKhVNt0QQA7MT8On3jDfVY5eJr/ZE6MPBmv9SdfkAUHcEvs5U3D5qns9X9+T5NB+ahdIHuotaM7S582DSMo4yXG+7zWWXis7qkbIeDYX5t/T9CJiK7WWJBPAX81FOO/l9fyUrY/R99YBzjkYdD7zuQ4d5WnwmxqNPRgJ4u7R9dPBH4rP0LvwjTr1MpRqud7NNzuQJ/BS6eDqn/AAnDmWj5la0tXE1WzEgngLnyF0n4rk9ER/CNP8/qZ4bMqfDHiEf7LqcB5q8qYlo1D7fyO/EKG/bVIfF5fmofi+T1Q/wfB8/r+xVv2bUHu+oXF+GcNWu8irdm1G1LMBJ4SwHyLpSwoe/MXSIOXLy18d3gr8XispXaXBTk8IxrpsokFpHNY6zspPA6+Ruo9bZbDpLeR/ArRj8Uxy+JV9zPk8IyR+F39iiSU6tsx40h3oVDewgwQQe9dDHmx5PhdnOy4MmL41QxBOTSrCoCSSBQMUpSghKQ6HSlKZKGZA6OkpLkXJIse0ngopiQKiZ6OkopUaRdp57lLeGUm5nkCN5/AcVmz6uGLjt+hr02gyZ+el6sjOsC42A3/RPwWCdV7VSWs3N3u73Hh3KPRxAxNVjQDkBJM+9Hd4R4rSALlZ/EMkvdXB3dP4Zgx1Lt/M4w2m28NaByAVDj9vk2pCB8REnmG7vXkFB6S7SL6hYD2GGObhYk+oVOKhG/1UcOn3LdIln1LT2wJ7mdbdzy899489Eyns9hDTvzEWtvdw5KM2ud9+/f5hS8JWP7sWPaJjQn21dNOMTPjalLkkjY4917gfA+uvqpeysEamJZTqOLw0SSZuAMwbcm0kBdqNcaGQeBHy4+CWDr9Viuuc5raQAzOO/M3KGtAuTInuAuubqMrr3jqaTDcnt7o3GRccRWawS9zWgkAFxgSd364KWEaeEbUOV1p0PA7pWWcmotouXdMfhcJReAc4qT39nwbv8AGVxxdENxuFAAA6rEiAIAtT4KDjdiCk72AJ3slmbxbBlRXscMVherqvBjECHw8M7DTYWMHmub703bdl91xRqsbgM4MWcRHMawfILIYzBhtSm17Wx1hmRcdh4gHhJHktZQxNce02nU/pJY48mukf6lVdI67H9VLXU3moB22wCMrvfEt9URuLCVMhVOjVGpYEtO73h5G/qodPDVerHUWcHOO7TM4b/BLCbRLd+YcdVP2fiMjmxFxV/3tj0K3Y3/AA5JfIofxJsz21MXVMMxNMNJsKkFpHCRvE7+8qqwuPqUrOLiBbU+oXpuMqU30nhwHsOseMG4WSwewqdWjRN2l1JpzD4gIdIOvHxVmny+zTUlwV5ob2mnyR8NtQOGoPP8tPJHFVwRdhI8x+XjCjbW6M1KMH2gSAHNmZOltQql+LqU98gcdQt+N45cwdGebyRVSVokMdnkhpbDouZkWvyv6J1WkWmCIU2jUDzTaIl2HFQ95fmN/wDKWq5o7HdWYDSIqEtcXMGrIIFwddR9FtxeITxr+Jyv7ow5NBjy8w4ZlSmkqdj8CWEyC2NQ60eaj08I5zcwiNRfXkumtXhcd25Uc2ejzRlt22cJTSkeGhG5NJWhNNWiimuGIlBJBIkhSggklYy1LU6jRzEAb13NEcSpGCpQ4d4P1j5rmz8TxuL2dmnF4Vm3rfVefJ0qltJhJs1on9d5WI2jtF1V0uNtw3NHd9d61fSymfszo3OaTyn8x5LCR3jyWDSrdc5dnW1LpKEeEaDo1istVljF2k8JmCeFyFvQ1eS0jeDELedG9uhwFKqYeLNcff4An4vnzWHUt48zUunyjo4IrJp1KHceGv6MyO3MJ1deo0iJeXA8Q45gfX0KhlvAnzn0K9K2/sJuJZ8NRvsu/wDq7iPkvO9p4GpQOSq0g7jq13e07/munp88ZxrzOTnxSjK/IjtcePmF1puMssDrvI3PXBtTjfnddS72OR05O3K2TtFUVyWdPHFogtcW8CWuHgTdLaD2uAIDpbqHNIgHgSOPzVYQT7JnlY+Rv5Lp9ocHFp3mDNjBKwarCnjZu0ed48sWjV9FelPVAUq57GjX65P5Xfy9+7lpvGOBAIIIIkEXBG4grxzEU8rnN1hxE8iR+CnbF6QVsMYYczN9N3s95bvaeXiCuLjzVxI9Hn0aye/jPacNjGuGSqJHxfX6rP8ASHBGjisK5hBDuvynkwGDHzUTYvSrD14aXdVUPuPIAJ/lfofQ9yu62DDnNcR2mFxa7e3MMro3XBi6m8UZO4s50lOPEkV7ukTWuy1AWG+ult4Isn4zGNqCiWuBAr0zY8Q4fiom1thipBdTbVgmNA5s6lhtHgQs1jdlimR1b6tNxewQ9rjHaBzSQHuiPiVkMMWvedMplOSfCtG6xeApv7Ra1x3yLxzF/VVjdliq9zGuy5CS2Rms4MibzuO/cqShjMbTMsdTrgXgOBJ4tLTlgHT2ir12OFOp1sODX0esymMzck5mm8ZhJm8dlDxbOFK7BT3dqqFW2XiaYMZXtjQOg/dfYeaq9iYpwwwzAsDYcxxsCMxY5oJsTdthwKu8N0poVBZ9u/T72nqonRfGtGHptJh2aow+NR4k+YKhKORLlEk4Po447Hhwo39mvTPhcfirbaGzcNXokvaC/wCIWcBxOk7tVW7WwVNzGHLkd11IEt7MS8B0gWPMhOxuwazGF1Oo17O8wR/UfoErQmmVOyNiuysxALSxk0iNC0NJos5+y1ULcdVw7zlJsTbRwH/S1GzKz2U3sc1wBqP3SLVM1yLBS8PTo1qNQVWh/wC8EH3mjqqQEHUCy1Y9TKHlaKJ4lJc8MpNmYj7dHXODWFwYXv0PMnx5XKnbW2O7Dkin26TSGggboH/X6hQ6nRl7aJNEyynUq9nRzTmlzjuO7wAUbZe18Q2q2hftTYzAAFyW+KsTjK5pr8iPMfdf1OG06Ng4dw5g6KuewjUEcxC0+KonPlpw5xALYuCZFreKr6WLcX9XUZc2gA+rb2XS0esyRxbVG6+fNGHV6XHLIpN1fy4spUFL2lherdb2Tcd3EKGV2MWaOWCnHpnKy4pY5uEhFJNJSU7I0anwUPb1d1FrHt3VBPKHfjCsZ7k/qG1mmm8aiI4947wvHxkk+T1TTrgfRq067DBa4EQ4a2I+RCxO3+j76BLmgupfFqWdz/qp9TAYnBOJbmfSkmW6jmN3yV5snpTTeIePFomP6m6jmJVkc0sDvuPr+voxPFHPwuJenn/L1R5xmUrD4gaOt3/gV6HjejmFxILmAA6k0zlPMt0nmFn8X0Ddfq6oI4ObB8xPyV+TLg1ENsynFHNpcm6P/p22V0jqUgGv/eM7z2gO47+R9Fp8NtDD4puWWunWm8CfunXmFi62wcSw2DHNtbMdA0C0i1wU3+yXzpHMhctxyYfO0dZPBqP+LL/aPQWk6TSe6mfhPbb63HmqHGdD8SyMrW1AAR2XCdDudHFafZexNpNANPOW7g7tg8id3JXLm4qi3NiadFg49c1hPJjrk9wK0Y/EJdP7mPLoI3w1/Jnk2JwFan/EpVG33sIHnEJCuQYmQHAQbgX3A6L0j+9uF0e8s5tJ/wBkrnW2jgav+Phz/U5oP+qFonq1ljtaM8dJLHK0eb4uqRVqA6da8f6iJSc6NVvMVsehVkjqnTeWlpnvsqrHdHbQGxwImR57lzv8Pa4Z1set2cNcGVNQK12V0oxGGgU6hyj3H9pnIA3b/lIVTtDZ9Wl7TSRxE+o1CrTWKq2SizX7aE16nqmzv2k0zavRc3+amcw55XQR5labA7fwmIgU61Nx1yOOV33XwV4GapTTUVqlIzSx430fQe0Nnh49kE8DJHgFlsbi+qrU8zCwNJm5LSDAMDQdnN6LzTZ/SHE0P4VeowD3c0t+46W+iuR0+rPblxFOlXbxLSx/MOaYHkrIzS7Rnngvpm2xmyKcy4Nm8PdSg+D6eWFVbP2UajS4OLX53+y4E+0Y7LgY3bxqu+xen9Dqmh9Oo3L2TBFTL8OY9kxG+Nyt6e29n1/8SlP8w6t3mY+ancn5lDhj6Ie3alaS8GGnK4suYqTM5hIAmLdyTts4rKWlgcDrlcI8ZNz4KzqbIp1Gnq6jsp4Pzt7tZ+ar8dRrM9osfwlsHwIU93CSSIPCrb3f39yezG5cJiAYu+f6b03+dyPNdcBTode4ZSyMlQFu7Kxk5hv7VvFZnFYymW1KbHDNVqsGUzm7QptPtCYmd+4LRYbFPZWqnK0jJTktABGZwAiTcW48FVOKXaCLb4JWGcctdrTmDqlQRcOILGy6DqInepFXDMPVEiXFhaXCzu00Ei40sLFV+xK2epiHEFp6wZXu90PpNBABMDTjvVy2u2mygXvdUMZQ7eIouIEaiY9VXta6HaMiwNo4gNdJDC5xDTBsLAXHvEBXfYxNN2IwLXCtlyS6kYcGkyxriMuqj9GcC6rVqVnkZHZ2aDtZHtLzfRpcS2f/AG1rnbJY2izKCxoBaOreWhsTcNHZ3bxqn7Vxl0SeNSXZ59s9znvpzTNQvYc7Q28EDMS3gDFlR9Idm9TVhphjhIm8cW+CvX7To0scW1MVVw7wyGvZT6xr3OdNQVCWuGUEM3azcQrLa+xvtBqAmX06DqgeBAL3O7JyzYO6t9p3rfpdT7LIm+n2jHqMHtINLtdM886riSfT5ILh0WrddiqbMU9tOjn7ZAgkDUAk2nikujPxTBF1TOctFm9Ueisoyg7CHgp7KCf1C89vPR7URaOKqMs5oqN7zDh/m3+I8VGxGFwtQ5nU8r/iLYcOT2X9VaiiUHYaf+kt/oPavNFUcJTnsv00uZ8zdSGuePfnxB9SpP2LuB8E07PHCFRLvj/tGmM1VSt/nT/qjg+sd49PooGNrERDA7Wde781bnZvPzKzfS/BBjWQXZy494yx2td85fVRU53Sl9/2J/5erlH7fozm/abmTDHMn4XubPNVON2kx8h4fwkVPqFAFAnV7v1yUfF0WsdEgyJnQ71qx48knXZlyZNPFWuPr+4yu2hudUH3XfRQK9Rvulx5tj8VcbTw1NgpGnU6zPTD3dktyOJcDTM6kZddLqsrN7JPAErYtHkq30Ynrcd0ivrE/AmMrub7Jy8iR8oSfUOUazaTNrzECLW5qRRqNgEwD4JLSwk6Tr8xPVTS5+x1w+JxDgS2pWIAkw55AHE30uF0p0pJNWXTuBy8iSBrcq66J7aw9J7+vpNqtNN4AMjKcpII8QqmpiGud2e+3gVbHBjVpuyl58ja4oh4jDMiWEjudJI8QIO/yVe4x3qydoo/Uk/DqqcuGMei7HmlLshdYOB+aLSOJ+7+ak4/BmmQ0kXEggyCJIkHhIK4tA4buKqSRP2kh2HqFhzNPobjeDbRW9Hqnic4ad7Tu5HgumzujjqtCpWFWk0UxORzoe/jlAHzITdg7GOIeW52MAN3OzEAW+EHjKvhBPoz5M/nI6U6JaZpvE8Wug+imDbmLpj+JUI4Oh4/1SoO19gupEjOCAAZuNZgQd9lVvwj2gkOIjg6D81bKMkVQyQl06NBQ6QkuFY06b3scALOaZ1kwYtyV5R6fsPt0Xt72uDvnCweGrR/EdUvOmU6f1aqz2UKNWoRUfUbSyzmLWl1tQQ22k6LLOafkaYWvM22H6aNbL6VUDSW1W2MAtAnkdxUjZu2a1YFgDKTPjb2nEEe1TBMAxIBvuUfol0S2diHvczEuJYGGKjMoaSTBGcAE274W3Z0ULPYdRqDM3MHASGyA4iLEwTAUHlryJVfJn8Vj20a2G6ggU6b2tguyFrXEB2czcG86ha7FY+llIpVKRe8ktJILGay8uGoGsDU8BcVG2tiUnPaw4IhuYfvS8kCO0C/KQ1otwKT6BdVY7DVgercBUik0ANj2A+oABY8FU5RJJSLzZ2GpvotLRFKllvqar5qF5n3nOdUk8XEoVdn9W2s9zz1lduWJ7FMAGXNEWyNdc7yO8KEekrQ/NiopUmENZne0sLmyTUBaIAuBBI9m2qy3TX9ouDr4XEUqGIcar2ZGkMeAe12m5iBDYnnKS74JN8UeS1SOscWzGZ0csxj0SXNmmvoY8LIrRRnPoh2HhGlgpEkkTy+ic3G059tvmPxU5uLowP3tP77beqw2dJ8ENuEjeT5fRO6vu9F2qYunDoeyYt2gZN9Ak3EMMdptxOotpb1TYJkWpYxA8QnsJmIbruT3VmkzI9bWT6bxI018u9VuyR1GH7h5Ki290bqYqqxtPIMtOo8ySLZmC0DVaqkQV2wbf35O7qHid0l7bTxsnBXIhklUTB/+GNckg1aQiJ9o6zpbuXnn7R+jr8DiGU3vDyaeeWggAFzhF9V9LFwzOuPd395Xkn7Ytniri2HIXRRaJAcY7Trdla1Jx5RmpT4Z5Ng3tP8R5ZY5ZBIJnfAkC7jMH2UsbtEOYGhjWkAtzCZfJJzOnfutuAVvX2O2wyRE6teN87z3qNisAMhblbYl09qdI3mNw3K2OefqQeHGvT7mZYCRHe0f7lKq4QCmHB3aglwIgRIDcpm/fYRbVTBs2AY4tIN92a/qi7AnmLCCDzv5KLcmNKKIGzq8ZpDTmY5txMb5bwNtefFHCHt20gqdR2XBm1p7tx+oT8Lg20nh1W7NCBBOm6SN8b002nYqT4DQytcM8OBEwHDVzSWyRwtI11ChuHLUbwp2PxOH/wsw45mN4Rbtu7/AEVO5zfi9JUt7lyxOKXCH4syZERAB0N/ErhTJzGbWEaQlVcDofRc+c+neiiJZNp1chcA7qwYLhOSfhJ0nuTcPVcJg6niFF+1CIkgfrvTW4ho3ny/NWJ0VOFlq99UNDr5To6YaddDpuPkUG1nWJcCLWzxPMtuoIrTq46DutYDf3hdH0LTmA13jcLjXvCHlfqKOFehOgkyx4aDP+IdNwuZMXUzYuyYqTUqtAINgQS4kHsyTbddQ9jYNpq0w9wIdVY0gEdq4BiHTv3Lrs9zGkF1YW1iCTYXiVmnyaIxaN5+yVzevrsfTzl1OnaS2O3lJJH9YXqdTqCKhyuBygO7L4jKwkaaZYMxovJf2f7ZoYfE1ajsTSp5qDgM/ZGbrGOaJNp7Jt3L0n+9eEIdGJokFsEgyT+4a0Cwv2vxVXN9E0qRYurUWhuUg3b7QIbF2i5E6zu1CWC2rQvmFFoneWAzA0Bi3es3gemNLq3tqVWnt9ixEtDrXa3QXuVzxO3aNV/8ei2kOrcA7MDnY8mRp7p3+RUJRl2kWKjQ4nbmFziCz2XD2HO3t+FvcVG29iqL2vptqNEZSCw6wQZDmmxEc0mdMaLaVP8A81Qloh4daezHZImO1v4LMN6Rurh4c6lLxUhxqNbl7bsocJGYezBy96i4tkotIkYnYtCrhc1Yvl4gy+bZoBB9q8cNUk3E7YqdWyhS6nIOsD3mrRm9wQC7sySd82QVa3pcIulljN22WgAG4fd/Nd2VBvA+6JVT1p4odYeKvogXYLToR5AfgmvJ+L0H0VL1h4pGsf0FJIRPrVqoPZc2O8kH0TGYqoD2qo5Au+clRW1gbFo8EHU+EKVIRN/tJw0qu8yUHbbqgT1j45kKERxjxlMc2fyTpASv7xPdYVXn/NPyUDGVS8yc09+aT6JlLCtYQRMjQz+SsMTtJ9QDNByiAYg+JRz5IVIztai06taebCfmoNTAUj7jPCn+S0dd+b27/riuX2ZnBTXzIuPoZw7Kp/8Ap+TT+EJn9h0zpTd4B/8A+lqQwDQDySZbcnyRpeZm/wC6hIkUquXj2o+a4/3Nc/SlVcOf1WybiKoEAujh5j8T5oNrVNxI8SErkG2JmG/s7ILQ+jUYTrN8vKDdWuz/ANl9IgddRcDM+8SRI3h41kjuhWFXE1jq9x5uJ+a5VK1be90d7neiVSH7voTcH+zfAGxwhJHe/wD5OKjVOguBZJODBAO8n/mUftn3z5oGmd5Hko7JXe4lvj6Gm2bgsPh2jqqIawAGCGkADhmrk7lJ2g5kBwDIInSnNx/8yxv2eeHkicGN8JyxKXmRjlcX0LaWGY7cP9HPc8qup4aCYdlBEGHtEhTzgh+YKacED7wUliVVZJ53d0Uv2RwfNnQ4GzgdCDxTRgXH3fkr4bO/m9EfsXf81NQXqVvJfkZd+yn7gPAj6pj9lP4D0+q1hwjv1CaaTvhUtqIWZOrs55aAQLTv43+qdh8K5usOG8T+Rhact4j0TDlTpCfJlq2z7SDe9oiL2g77KO7BOtcWEWJ+i2BpNPD9c1ydhWncPMJ8AZRtB40cf1zCS0dbCMG+PFJO0KjRgIwllSlYjaNTk4M7kCI/7QACE0P4p/iVzqNspIizqCdyIcT+gFypnipDAEMEc4Sau8IFiLA4loQFLuXfRPbV4IsCKaUahNyqY4E3K5uanuFRHhKV2LE0sTsVDIQMJ3Uniuowx3osKIsBEtCknCLm6gnYUcMg4pppru6hvTZjVFhSOIpo9XyUprSdApDMMSLQiyO0gU2R3J5YRvlSupA18roOe34UWGwjNPELowT7MpwqxuHkmPfO9G4exD3s+KPNRKuGnQ+nysughLrUbhbEQ3YcDX9eizlbF1GE9bSgTYtktj+rcea2AfKY+mNY/D5KW/gj7PkyoqU3GJIJMb0le1tnUyQ7KJBBBAgyL3hJUzyuJOONM//Z"/>
          <p:cNvSpPr>
            <a:spLocks noChangeAspect="1" noChangeArrowheads="1"/>
          </p:cNvSpPr>
          <p:nvPr/>
        </p:nvSpPr>
        <p:spPr bwMode="auto">
          <a:xfrm>
            <a:off x="307975" y="-2422525"/>
            <a:ext cx="74295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7" name="Rectangle 6"/>
          <p:cNvSpPr/>
          <p:nvPr/>
        </p:nvSpPr>
        <p:spPr>
          <a:xfrm>
            <a:off x="6634632" y="5661240"/>
            <a:ext cx="144000" cy="43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Virage 7"/>
          <p:cNvSpPr/>
          <p:nvPr/>
        </p:nvSpPr>
        <p:spPr>
          <a:xfrm>
            <a:off x="6854225" y="5618648"/>
            <a:ext cx="432000" cy="468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9" name="Organigramme : Connecteur 8"/>
          <p:cNvSpPr/>
          <p:nvPr/>
        </p:nvSpPr>
        <p:spPr>
          <a:xfrm>
            <a:off x="7510477" y="5659048"/>
            <a:ext cx="576000" cy="468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utoShape 2" descr="data:image/jpeg;base64,/9j/4AAQSkZJRgABAQAAAQABAAD/2wCEAAkGBxMTEhUSEhIWFhUXFRcYGBUYGBgWFxUXFRUXFhYVGBgZHSggGBolHRYVITEhJSkrLi4uFx8zODMtNygtLisBCgoKDg0OGhAQGy0lHyUtLS0tLS0rLS0tLS0tLS0tLS0tLSstLS0tLS0tLS0tLS0tLS0tLS0tLS0tLS0tLS0tLf/AABEIALEBHAMBIgACEQEDEQH/xAAcAAAABwEBAAAAAAAAAAAAAAAAAQIDBAUGBwj/xABCEAACAQMCAwUECQIFAgYDAAABAhEAAyEEEgUxQQYTIlFhMnGBkQcUI0JSobHB0RVyM2Lh8PEWQzSCg5KysyRTdP/EABkBAAMBAQEAAAAAAAAAAAAAAAABAgMEBf/EACwRAAICAQQCAgAFBAMAAAAAAAABAhEDEhMhMUFRBGEiMoGh8TORsdFCUnH/2gAMAwEAAhEDEQA/AOkCjFN94PMUYuDzFdvJzjoNCmw486Pf60CuhyaOmu8HnRi6POlyFjoNKBpnePOlBxQNDtHTYej30h2LoUndRzQAdCimhNAw6FFNCaQw6OaQTQmgBdETRA0U0DDmhRTQmkAdFNFNCaLAOiJopoiaLAOiJoi1JJpgHRTSZoTRYg6FJmgTTsAzSSaBNFNAwGkTRk0maAKX6+vrRjWjyrFLxAzEinzxD/N+tdlI4NRrxrh5GlDWjyrJrxAx7Xz/ANacHETHtClwLUar676Glrrh5GsovEz7/nUrT8XA9pJ9zAfkaTSHZpBxEeVKHEfSoFnV2jERnlM8/KeU1MAA6LU/h9FWx9NdTq6maji7/bShfPmtS0NMlrfPpSu9b0qIt/8AzCj3n/if0qWi0yV3jUa3D1qMfcfjP80xcFzpt/8Abn5zU/oV+pZd9Q78edVIN8DBX4yf3pm7e1I/Afgf2pUPUXn1gUR1S+Y+YrOnWagD2V5c4b9KabV6giNg+AI/WnpDWaU65PxD5iknXp51jbnfHJU/MD96aPfeX5j+arbj7IeSXo239QT8VAa9PxD51ht138J/WgNZdSCywJ5nAo217Fuv0bg69PxD50n6+vnWPTjMGWQGTOHj+aK9xcEjahHn4t38UaEPcNh/UF8x8xRjUk8v1FYhuJnyP7/rTbcXI5hqeheBbhujqj/s002ujmR8xWIHGQMlDTx43aOIYesD+aNFD12a46/1FI+v+orJf1a3Ihm9TtH7U/8A1G1H+KOXVWGaKQlJ+zSHiPqKA4j6is0dbaj/ABkn4/LlSrOstEZuLPluH8Ufh9Fc+zQ/1H/MKP8AqI/F+VUQe02FuAnyDCTSxbE+0fdU6oDqRdf1AHk1H9cP+wapVXOGnzx/rSmB/GR7v+alyiWoyMFavSD/AMfLFSVvIpgsDjkBMH3E5NQbPiOE3CefL94FOnTHcQe7RgJEuST7vyp7lmGn6Ja3VIHhIyJmCI6xy/epH1lF5R8ZP++tRNDod+VF3mJ8A2iTz8TCR6VbWez5jM/OABPpOadthXAmxrjEkgRI8vlFSuH73PsqfQhsxzyPfR2OzyAgtuMfd+6ffPOtBootrtRIEzAn9zRpY1L2MaXgQ3S8R5R6/M1esoNRbeo8/wBDRsSRjFNIfA73Hr+VLW361Wt3g5/zRi81OvsngtQo8/zpcj/ZqnV3PU0T7p50qHq+i5BFDcvpVIQT96j2N50afsrWXBvL5igdUvmKqBbNGbJ6GlpQa2Wh1iedKtahSYFVHctSWS4AdrkeuDScV4GpvyN6/ipuSiQq7mRnLBNsciSeQaDEZ+dQxbuFnUSQgSGLABiZEKAQXxmRM0vScKQKUub3UmYkc/PIM/GntRw22wgXLqiZABHPEQcEcqxepGy0sgEsd254CkqYxJjkCT+VKv6hbSBipI2yAzL4j5jzxmivcGOQl8kbtwFwFoJWDzDScnNKtcKdvCzpAIYGA0GIEB4gCMVLm/I1FeCs/wCrEkFrABHuBHwIqQ3H7BYk2yVgHf3fImJU/MZ9abfhup3S9oXACelty2ecgkiRI6QKttLw0BPtLSpJyARBmIkGM4GBI9aJZIr+Qjjk/wCCmXj+nblb8uSrMmRHKpAvaZoLbVkCN0CQRuBx6U81vSlntqBMS6hGAG0gjl1kAiD51H1XBtKy7Y2hfvA7cDEbmkEcvlS3Y/Y9uX0SLWltOFgAbhIXcZgzBO1+WKjWLNh1ZsKFkMCXBEEjPi9KmHUaXTbNx2ssbB43IBEFiGaBjyGZOMUniNu3btm+NQo+sw6lslRsPsKhmfOfKM0br8NhoXmhrUcIUDHUiIc9fepx61W3rCKYdby5ImAwJHUYE03d4jOw/WCAkSCoh+UErI65zmi/6hv7GYXFAEfdAn9vU09yRLhBkMhGcBGLKcElQNpJ5nMR8qm6vgG3JdI6KAdxEgSOUjIPxFFquLapUVyyQwJgKJ8JjIjrM/Cq1+OXiS+/IxMBcbtwHLlPSqWab6I24LssR2fJcotxSy5IO8ESJH6inP8Apy8ZgtIJM52lR7Rkxmqm3xDUHJd4BMFSvNp6xnriol9rlxQu95BJAEZ3ESMQOnOmssr5YaY+EWb8Ku207zeAJgEnZJ9JIp7UaK+jFfrI9D3kAg5BEnIPnWeGjvFSVLBf7SQP9edMNYvdW5YyGnFXrftE1Xg3PDezaKB31wucYXwr4WJ6ZIIiavNNoLCiEtIB/aM+8kZopApQu1aSRNkoMPIUsXKhLenI69fP1pe+qJJfeUe+ou+h3lAWSxcoPfCgkkADmTgD3mowemdZYW6htuJU+pHIyMj1ApBZLs6+23sure5gf0p/vKwFrg17ve624mbd0kALHIk9DMYxnIq/4PxFhNnUGLyk8/vr0YHkcVjDLctMuGW4urL/ALygblRhcob62JJO+huHlUXfQ7ygVkrcKG6oveUfeUqGiULlEXqL3lH3lKhkiBSClNd5Q7ykMX3Z9aQbLedLW/RG9StjpDBsN6GjHeDkT8DS+8oi04pP7GvobN5z7RkeTQR+YpvVXVZGQojBuYKiD6YjFShaMFgCyzBIBaD5Y5Uw19AHLGABgRJ3dPDEnpWU3jXZtFZH0Vmr02mKvu0oYlplWKt06tMcuVPXOHae5bVWslV27VKpblQPKFGc9af02pFwEhGxA9mM+8xUwXWQKQu3rlwAxA/DPTFS9Hg0jGfpGcbsZpDDXNSyr+GLYaDyk+LAx61J03ZfSiB3rFACVXcVPvO4wRHSKsRp3cSxVh3nXcwDEyE6nr+dKu622iwxthtrSe7bxKCPCMjOfSohKVcv9iniV9L+5nuIdiGJ32dR3u5x9mxM7YJ3FlAA8oxz51UansjqLZzacrkArsLERIO3eYExitPOnLe3ubJgbZJGCIDE+nxFC3xDbAS3qcnkGudJIzt2mY5A0nKVlLFj8v8Az/owN/gOrUKTp3bdnaviIOMOBlffgHME1a8I4Nc2gXtMRuc+23dQoCciT5s+AJ8NaluI3YHeaeOY8VxcMJgeJxHLmQKhXuLEDxNpV5mGcPtADeKF3YEc6PxPwCx4k7t/2I9zg99UVLADEqR3auSB1Jl1Ewf2qjPZTWEsTcdSWJIxMnOfFzrQWO0ITL6i221dzbLbkBTMOIRcYOJqm43xZGvMWvXAYXC2sDwiP+6OkH41UFJcEzUH0zZbqOajNdgSf5pXeV3M88PuoMqducjmDlZx5woE9BSV4gs7bg7pum4g22/tuYHwbaffQ30l4IIIBB5g5B9460mvQlJeSaxIwcH1og9VSo9vFpht/wD1PLJ7UnafatkyeWOWDS7HEUYhGm1cPJHIhjJEJc9l+UxhsjFTqrsdJ9Fn3vnSu9rLdqRq9s2YAkqyGSzTkEDaeW0zPpSuzXD9Rb+0v3ZDIPs4ICkkGSTEkDHKp3FdF7bqzTs4zJAEEknkABJJ9AJJqJYNm4i24xBhmHhggmGJ6fnUTid1WVU7xQrN9p4lzbWG2c58TRP+UMDzotbrlXaBcE5kZGAA0jwGce7pmscrhNUzXHGcekM6nS2kO1bjJHS25ImefgMdagprbIulDqbwZYyWuRJzkHnz6iKtzxS1gb5OcAZwJMzFQeICzfAVrNxi07XVRIgcwwn5VltqK4kU22/yonXHdUFxbzuo/CEbd+Waj8F41duuQbfgBgvIBGJys+4YqLwjTnTyFDleouPbVSfVYmalfVEZmZitnCk3BdK7gwJiQBPx86zx5Zxly7RcsKkrSovO8o+8rP3uKaS0pLcQtSD7O57hJ/8ATk/CKgjtdptgk37lwxK2bbED8Q3MyzHmPfXYvkJ+GYbD9mu30O8rDXu1RZlNjS6ggczc2qfgTIGQMnyq1tcS1N1GZotO07ZYXCTOTICjdzxmk/kJdjWB+zTOrCJBEiRg5B5H3U4NNciQpI9Onv8AL41i9XxDVbXAuOWt7Nx8JBRiNzjlCjE8+Yqit9qPsCrXLnek7t4drawYAXwjCjJx6CkszkuB7SOo6doBYd3cMN4C0mQJEgEdYon1gML3fdscbdr4gZJYg9R59a5LoO0zot1Ze7ubDPce5sVSfZkzmZ6TEdag2ePXLTXGRixZFQFtxwVG4hTgSR+tRJSk7s0jpSo7Mm2dpYgnMjaywB1AbdPwpkamyXW2LqFi0gi54ioEle7x5HM4g864nwnV3hc3K5W4QyhzGA+6RPSZI+NS+Du51dszsO453ZWSSxLEdcz76bt+SVpXSOyNx+wl4WEuruO7AJDyoMksoIgbT8qqOKcbs3yypdO8hATDNB3bBtMgscGT6zXOu025tY+5pmRKmSBuaTI686n9nNQEV7hJa4HUKZAA2kkSkSeROP5qHBGiylvq+1lu2rKd5ZLjW2YrbA7xRBKhlcxj05VJ4R2gG54sljZtkljeY7me2VIC2xK8yMeVYjvlIYNpluRddixa4DM5OGiPeK2/ZrtSywjWbYVEAQ7VEgEYwBik3XSBST7ZH4j2ljUC3tthbjNdfdvuG3BBEbjz+E07xjjuzS6e5aKW7rvaW5stBYtvbZ3EEQDMZA6Uf1jSXblxr9p97XGIa27qImANsFCB7qk9oNBori20tMVYsSWgsQEtsQdsCZgD40Ka9DafLsy2r7Q3ylyL13dvCWyGgokoWiMZg1H1nEnPfld0sqKhLM2zBDNzkEyPlU+3wgRBESZzNSU4UJjGa20s59wzTd4STKz3HdzmYIMklupk5pX1dyCBj7LYIA9kkkjHLma168KHlRnQKCBVUydRmr2luMHEk7gk5IkJyHoMnFSLHDSdzHmWnk5nAE4x0rULpVAq20XDht5f/MdB6UqZcXZSPftBdzam4wiZUED3jHpSNNxbTIwKteZjjJEZ6GTy5Vj+L6l7NxrV1kR0MbFtm5tEArBdoyCD8aHFeLvbcDvLihkRgLYS3gqAZIEzIJ9JqNX2aaV6N5puJm4JSySJgkuAAQYyAv6VJuG6BO22D+ENvIP/AJWqg4Tobz6Oxqbdy5sfvFI3gPvW4R4niWJgn4ml2uAlN0EjcdzHe+1mPMtHtHzNc880r/MaRwxr8pc2brlFYgglQTCiBIn7003xDU2lQzrUDypVDsB9oAq22YO0kz6VAtdnrZyFUnMZQkwYJkmnu7sIQDcEA7ABsPViY2mee7MVKzv/ANL2v0IVzihIK96zEhvFuumCwhRAkSCB8CahHhHEWTfZbc7MAuVDFIP3HHMnaZjlzq7W5aOXY+FiIwAVxtlmAjPlTyvY3bg21eY8SkyI9kg7ppP5FdIrZvtme7PLrbertrqXUnI7q4RMsGAKiBGY5EdK0HGAmo1Is3HayxsnxESBL7YjECOfPFXXCNcupfu3tpfZBuTeV78DMG3cPtkDoYOeZqVqeCC9qA9tl2qm1rFwEOpNwOcnKiJHx51WvV+JC0pLSVl3s/dQTo9QHhF37YZmx+AsfkKxeoF24tw72hAAQLVtIkbQm3bA8O4R766Na4M1q8bllzbJgBCR4oJkTlWHLn86TreJju9uqsCWCLvWVJBgScS0A+Zz5VOpWDgzmq6IKq7tTdO4TtV2SJHULjqPgafWxoRC9y11xz3k7iScyMxyif4rp/DeF2xb26Yi5AbaHIMQcg8ic9CRzFZnjDlLpF+4VaAY2KoJyMeEzyHnSqcvJEmoEDS3Le0G1oUUAxEqpJn2ZIxIIzHMetaLRCxdNkC2bKqv2huIXcnICi6pCjAHi2mSarP66SAFU3I87YaenUAVK0/Gr5XaLItjyhAPXGTUvHk9AskPZdjgdm45W1cVgsE+JW9oGB4SCDjr+dQe0HY24w3aa6UMbRZJCqYjk0Y5TmfShpLjPCG2lwmIEKSIIMAlQRyGZ6Vom4OzJtV79rA9m5vbEmPtN0ZY8j5eVRTj2jS1IwlzgK6YC6UvvdwGBe2gJ5Fd0kOpGIByDBFYS7pBvui3ZKIzEC23iNuDMTAkc8+nxrsGo7N6u74bmqRre6Sty0FYgCNp2YIj3c6yuu7Ma7Tt/wDji46dNoFxDk/dYEfGKuGbS+UZ5INrgxej4O8sYjy9QRStPwRi0HlWptcWcEpqdI6sBJa0GBUYy1psRkZDLzqfptIl3OnupdMTtUxcjzNtoY/Ca645IS8nM4TXgzel7MqDJM4q47P8L0+nvLeuqCq7pEE81IGBnmRT5kGCII6ciPhRO+DW7iq4MFJp8iL62NReuXUtqBuKgwRgAeeepqe/AAuhe4LyoHLEJHMztAwOpAqBpQAIGJJPx86Y14d4QXGC7lJXcdpAIJG3l0qJR4VGsJ8tsiaDhKkHvPOrG1YtgEQB8KdY4qNcECr0pEam2SxbUEGBimESHBI5Ax6SaBvUxbuyTPnT0oNT5LEkGol1ATgR6jFH3tINyrohsdEjrNNG54pINEbtIL06FZY6RlZ1VjClgCfIE881txpbCgAXXiJ5Iep6gVzO42DVZf04YzyrHIpeDowzS7In0saaNRpyZltMsk8ztuOo9+ABPpWX1JZtpJmECjA5DlVrdD3Y3SxUQCSSRmYzypacMuQIWawimlRpOdu0ajsB2iazpWsXLa3bW8nYcMsmSVx8Y8+ooXRakhF111ZkS1u0FkQVEkNjl8s1VcP4bfQkhQJHX/mrS1pNSed1V9wn96NpN2xbskqQjQIgU7dErZYE377O0jwnAUjpUm9qrllWuW7elskKZ22ySQMxuJH6VF/oR+9fcgkmB4ckyetNjgNkGSGY+bMSapYY+jOWaa8/sDXdodQgJ+t2y0jwqqnwnmcg59Kj6btdqG2770yGn7FGK9ABgc6f4hwZGtlbaqrSM9cdJqu4PwN1cXGbbtb2ecj50nhV9DWaVdlxw7tddS6t65Zs4Ii8LMOMQDO7H51vdB2q0+pgakAN928pIGR0YeK2ffj3VjpHKBHlVZc4WVO/TtsPVD7DfxSlgrmI4fIvhnT7TXVvNIbUWtqmfDuibkGOTnHMQedPalbT24R12KyzauT4YYYz4lPvrlnA+1F7TXRMqcTbaTbMNmPLmciuhpx7SasA3VFq8IIYmD6bbgw3uP51g1/2OyM/Q43DwHUoWsud5AJiRMja458+WRS7nEXQ7NVbF1No5hQ3Nsj7rfMcqsyt23bAZfrFrzVR3iwY8Sffx1WDR2LVtl7y08qRBR5K+EknmJUieR9KhqS5RpcZcMpv6dp9QzLpbu1gJKN/HMfpVRr+G3rP+Ihj8Qyp+NPjhYa/c3HYQxFvwwsBwNodTzE8xmp412p07FXAuLCzuM4loh8+X3geVbR+Q1wznn8ZS5XBnPrG3MwPPlFWtntNfCgLdMRjM4+NL4re014eG2VvOrAINqBnKgLBJ2nJmQfumRRa7hgXTEsFUi0YBC96jASfY2gwR5H4861eSDV0ZRw5IurGLWtv+O4tzYFG5iXCDJjqfOpWj7a31HNXB6kT+YOazeu4DuDXEZbo3iYEsFIVjuAwBzn1qHbWFAmRHP8AF6zShU+6FkcodWaDi/bTUbhc22p5CAVMFhgkkzSdDxPSMVe5ojbuA7u9tXAX3c5GFzmsbxW3CypM+uYyIiQTUrQu4VZgjaOWDy8v9aexBvoHnnpXJ0q72p0jrFy012Bgui7j6FgefurI8U1dtmJtW+7WcCScesk1Wd5Td25itY41Howllc+6Jtq5iiN3xVEs3MUO98fwqmxIs+9pu49Rwxomnl18uvypWOhy42Kj2zmku9Nh6shkpmpBemTcpJeqskeNyk95TO6kFqdgPvcxUa3d/Wk3LmKi6Z5Xn1NJjXRpbenERGPhTyIFGBSmFBa57OmhstRq9E4pq8Yppk0PO9Q7j0d65ioTXaqJnMlpcoXHqGLlKa5im3ySPd5Q7yom+j307JNL2v4HprOnt3Ta3lrY5sQZfaZwOnlisjo9toGS11MQOe0Qd0ny5cqi8ev3Lii3vuED7pY7RHoTEV0HsLo7T2LxdEZ1gCRMAqfXzBrm/wCL1HYnqkkip7M9urlraiy6D/tOfEokHwt092R6V0DQ9o7OoCGyVDb/ALS0/hchsSpUwTMZE4rj/aBUu33hVtsphe7EYHIkTVfpOKX9NetEhXKXFdZxvAPKRMVnttc+C1l5pneb2jFveVFtVZu8ZXUupH3mwy+KFyc8hUTTXBu3L4NyAbXJ7shZIVWZR+J/MYqJ2a7XabW3EDXDauhSv1e5A3kjLW25PgchnzAqPrOHLf4jdtteUBO7ZbQChmCgMQIhiAYnnzqJRT7OiM66HuKcJtuyqyd1IeTE2y0ptE8sjd8qr7mhS1bm5dvW2QNtuW23IUBB2lGBTmvlOeYqb2t1vEVVzYWzsUGFulDvAwIJAAbngjpzrmXF+2HFNPNq8i2wwwCjQdwHiRw0HBHIxUQhLwVKcfJv7V1LdgXw1guLryp2WlfaCEODIwyyQea9Kg8b0WquEvsJAElUEqu7MqfvCIzOYmBXGtTxK7cyzk+KY5LIz7IxPrXcuyvG9JqdltT3bfftjwgwGJm2cRJmV+dbXttMyaWRNGA4mTkE7fZ585LetO2HO0fEfma3Xbfsx35LoZhkUQF2CSnhwARz6ms4OyeqUGEBAJwDkYBiDHnW8MqZy5MMkqRWb6JjT+p4ZfT2rLj/AMpP5iobNFa6kznaodDU0GO6aTvpO6nwKy20fGrtt1fbbuFTPiG15HLxrz+INaRdA/EBcvWEdHlSd0eFsybbgzn9qw6vXRPo548lubVxgoMEE4z764/kYk1Z2/HyvpmP1XG+7AS9ve6phjcW3dtkSCcxvBgmIPTnnD/EeD3Ljq+kfStbuR3dve6O+NxA3kjdkYn+K6Z2q7FabXpJ+zuEgi8gEmAR4ujiD+ma51puy3FuG3i9he8syZXd3iOueaYZWjqB8+VYRc4eTWUE3yij1un1Nme/0l+2BzbYWT4OsiKh2+IW2wHE+Uwfka7zw2+76e3cuMLZYAlQQBkZWTJqr1eh4dfIt3rdl2aYJdSxKZbaZ6TkDlNax+S12Zy+Kn0zkG+iL1vOK/Rlo4NzT6i5aOSFUm4s5In73pANYPU8E1SEhbti9nADbGPwuBYrZfKj5MZfGmuhm82KYs4EUCt8Eh9NeUDmwtswmfMCCPWmBrrX41+YreOSMvJi4SXaNqLs0jfVHb1kdacXiBrJxZtrRa3LtIuNuFRDqxRtfxzpchaFsMVXm5Qvag+dRi9aRMZskF6MXajb6HeU2SSC1DdUffRb6LAK+/i69fzH+lOau8QMEjmMGOlRNS2Rz+cdDTl25iokrTRSdNMb4TbKhiepn8qk37SsQSMqZB8vj5VH09zHXpz9wpzfQkqoHJ3YV1tzBWCleUzkMBII6j31Hva7ULf372ulI9s7mI2gDOGJAAzM4qQxmmfq67t+Z9/pFZbbXRqspecR7YpqbSd/lrW8Bbid4w3rBhxG4Y+9B99dO4bwzR6vSKula2ybVDWXXfbmB7Vs+K03WVjOc1xHVaXeQZAOZMZI6U/oOKXtMQysw28riYYDyYDmKzlCS5No5l0zW9pvoutqZssbBLYtXW3WnPlavxgmDCvn1rKtoL+muLO606mQTIdDBBKsPaGYx0POuk9n/pLW4gt6xQ6HBuqJH/qW/wCPlWn1HCLGos7tM9t7RA+ybx2TH4SPFaPu5eVTrvs0cL5Ry7Tdt9Qihbw3jcrbxCsYcEnltOAOg5ZmtTwz6StPkXSyzBl0npGShbyrJdpeBiym4B7ZMfZvLKcg/Z3APEPQiazCvJ6ch0/j31ShfQSyOPZ3XSdr9Hdwt22T5B1n/wBrEH8qlPa0tweJU+KiP0rgJtKea/7ilWHZPYuOn9rFf0o0yRKzRZ2672N0dzKhR/aY/Q1War6NEJ+zuED1Ib9q5zpO0mtT2dRvHk6q35kT+dXOl+kXVp7dpW/sZ0/Ilh+VCnJA1jfgt9b9HOoTKXFb4EfpNVN7srrUn7It/aZ/irzQ/SsnK7bur67VcfkQfyrQ6T6QdDdGbyD+8Nb/APkI/Oq3n5Fsw8M57Z4pr9NgG8npDR/FTLf0j69f+4pI/EgPziDXT7Gs011fCysPNWDfoTTeq4HpLvtIh+Apa4PtD25rqRldB9INi+u3WWtpj/ETI5c9pk/rWf499Ha3yl7hNy06ENvHeESeYMmTJyDJraan6P8ASMMLH9pK/oaqh2Aey2/TX7ltvMEfCRjcPfUSiu4mi1NVI5ZxLhvEtES1xL1gTG5ZCGf8ynaZNStL2u1Rt91cSzdBiLjW/tFzlgyssn312l7Vy5pTp9SyszKVYtbOxwRiQOvLlXNtX2Dvp7EOAfukSBzPXI6VlKXHQ9trpkC0bttO9tXmKrk3AGTExOIiORxzpxOIXehRvVrVtifeSlM6TgmoAMv3FsRva7hY5xtOGPpU+7260Vgi0NPcv7QJvEra3tHPZBjp5e6s4Y5S6NNSXEjNb6PfUUNR95XrWeTRLN00DePnUTvKG+kLkkM9DfUYtQ7ygVEkvRd5UffQ30Dokb6G+o26j3UBQd+9y99LuPiouoY9BNKFwR8KmyqHtO2P9+QpzfUSw+KdDU0DQ9voBqa3UW6nYh7dQLUzuoi1IKE3LOdyEo3mOR94rSdgNfeOttWA72zc3AshG1ttt2yDg8uorO7ql8K4k+nvJftxvQkjcJGQVMiR0Y1nOCas1xzaZ2vtTolewd92EUruRl2DDCWLCfKuO8ev6IljpidygTtkp7QEycnrge+a03F/pJW/or9q5ba3dZCAV8aEnlBkFfzrlGimdvQ8/PGanEzoytNGr4FwbVave2ntd4qYY7kSCRIHjYSaguxVijAhlJUjyIMEY9a2vYDX2bWi1SOyBy0hWYKSO7AkA8xINYEXASSPM58/Uelaqdto55Y0opkoGaJbpHWrDgXZ3VasM2ntbwsgnci5ImBuIk+6qvUWmRmRwVZSVZTzBGCDRwyKaVjpvH0oNdH4RUbdRsal44jUpEi2VmcqfMfyKstPxrU2x9nq7g9C24fJpFUm+hvqdlFrK0bLSdvtdbjcbdwf5lgn4oR+lXej+lVh/i6c+9Hn8mA/WuZb/Wh3x86h4WarOzsuk+lDSN7ZdD/mQn80kVe6XtRo73s3rTHyDrPyMGvPwvHqAaJnU81NS8ci1mTOj/SV2oTT3H062Q/eacEXJE2yzOMCD0A69Kq+DcS4KloC5sZ+bNdsMzFjzjBhfITWAvSxKgYxk+Q6ClLYUdJq1itA8/PRKV6XuqKrUvdW5yUP7qG6mN1GGoFQ9uoBqa30N1ADu6huprdQL0BQ7uobqZ3UN1IKHt1Ic4pvdQmkOgadx0n3U/uqOOc0rdQNj26hupndQ3UCoe3UN1M7qG6gKHt1ExxTO6j3UDGLrYjzo9LbAMjy50hv3py2edSkUxepEjlNKt4A9wpO6iLU0qdk/R0j6PHT6lqd3tb3wDBg2rUY5xIPyrnIuAkx5n9aj6hhHrB/alW+Q9wpR/MzSTuKRM09h7h220Z2P3VBYn4Chq7DIxV1ZGHRgVPyNab6LU3ax8kRp2MjmPtrH7TVd271jtq2V7hfaIWYECTgAYAp6nqoNtaNRRzQFN7qUDg/761ZnQJot1FNFNAUK3UC9ImiJpBQ5vpO6kTRTQMeucz76FChTXQ5dgpS0VCkSClUKFABCgKFCgEEKOhQpMAjQoUKQw6FFQpiDoxQoUAFQoUKAAKFChQBGb96dt0KFJFMVRUKFMQGoqFCkHg2n0S/+Muf/wA1z/7bNUHbb/x1z3CjoVmv6v6G6/pFRSxy+X70VCtjASaKhQoGCiNChQIKk0VCgD//2Q=="/>
          <p:cNvSpPr>
            <a:spLocks noChangeAspect="1" noChangeArrowheads="1"/>
          </p:cNvSpPr>
          <p:nvPr/>
        </p:nvSpPr>
        <p:spPr bwMode="auto">
          <a:xfrm>
            <a:off x="155575" y="-1828800"/>
            <a:ext cx="6096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2050" name="Picture 2" descr="http://i-cms.linternaute.com/image_cms/original/306303-les-portes-de-f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7776864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29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108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Severin Nord</a:t>
            </a:r>
          </a:p>
          <a:p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403648" y="2319407"/>
            <a:ext cx="648000" cy="36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68652" y="677815"/>
            <a:ext cx="2592288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000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5436096" y="2229407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51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96227" y="347651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0"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Orsova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19672" y="1484784"/>
            <a:ext cx="5760000" cy="46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540000" tIns="252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Severin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Halanga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Motru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Jiu</a:t>
            </a:r>
          </a:p>
          <a:p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 rot="16200000">
            <a:off x="5814152" y="674680"/>
            <a:ext cx="720000" cy="468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droite 9"/>
          <p:cNvSpPr/>
          <p:nvPr/>
        </p:nvSpPr>
        <p:spPr>
          <a:xfrm rot="16200000">
            <a:off x="2037877" y="602672"/>
            <a:ext cx="720000" cy="468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droite 10"/>
          <p:cNvSpPr/>
          <p:nvPr/>
        </p:nvSpPr>
        <p:spPr>
          <a:xfrm rot="19500000">
            <a:off x="6037667" y="5211731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2394937" y="5481732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67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691680" y="404664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691680" y="1556792"/>
            <a:ext cx="5616624" cy="4536504"/>
          </a:xfrm>
          <a:prstGeom prst="roundRect">
            <a:avLst>
              <a:gd name="adj" fmla="val 393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16940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67644" y="1214724"/>
            <a:ext cx="5940000" cy="3600000"/>
          </a:xfrm>
          <a:solidFill>
            <a:srgbClr val="00B050"/>
          </a:solidFill>
        </p:spPr>
        <p:txBody>
          <a:bodyPr lIns="252000" tIns="540000" rIns="72000">
            <a:normAutofit fontScale="32500" lnSpcReduction="20000"/>
          </a:bodyPr>
          <a:lstStyle/>
          <a:p>
            <a:pPr marL="0" indent="0">
              <a:buNone/>
            </a:pPr>
            <a:endParaRPr lang="fr-CH" sz="7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			 208 km</a:t>
            </a:r>
            <a:endParaRPr lang="fr-CH" sz="12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Alexandria		   68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Ruse  </a:t>
            </a:r>
            <a:r>
              <a:rPr lang="fr-CH" sz="12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Pyce</a:t>
            </a:r>
            <a:r>
              <a:rPr lang="fr-CH" sz="1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61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Giurgiu			   52 km</a:t>
            </a:r>
          </a:p>
          <a:p>
            <a:pPr marL="400050" lvl="1" indent="0">
              <a:buNone/>
            </a:pPr>
            <a:r>
              <a:rPr lang="fr-CH" dirty="0"/>
              <a:t>	</a:t>
            </a:r>
            <a:endParaRPr lang="fr-CH" dirty="0" smtClean="0"/>
          </a:p>
          <a:p>
            <a:pPr marL="400050" lvl="1" indent="0">
              <a:buNone/>
            </a:pPr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1" name="Ellipse 10"/>
          <p:cNvSpPr/>
          <p:nvPr/>
        </p:nvSpPr>
        <p:spPr>
          <a:xfrm>
            <a:off x="4386753" y="3429000"/>
            <a:ext cx="720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3347864" y="138140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698504" y="138140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A6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1475656" y="1268760"/>
            <a:ext cx="5760640" cy="3456000"/>
          </a:xfrm>
          <a:prstGeom prst="roundRect">
            <a:avLst>
              <a:gd name="adj" fmla="val 334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02488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19672" y="1484784"/>
            <a:ext cx="5760000" cy="36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540000" tIns="252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Severin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Halanga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Motru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Jiu</a:t>
            </a:r>
          </a:p>
        </p:txBody>
      </p:sp>
      <p:sp>
        <p:nvSpPr>
          <p:cNvPr id="11" name="Flèche droite 10"/>
          <p:cNvSpPr/>
          <p:nvPr/>
        </p:nvSpPr>
        <p:spPr>
          <a:xfrm rot="19500000">
            <a:off x="5912560" y="3206235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1980137" y="1916832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67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691680" y="404664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691680" y="1556792"/>
            <a:ext cx="5616624" cy="3456000"/>
          </a:xfrm>
          <a:prstGeom prst="roundRect">
            <a:avLst>
              <a:gd name="adj" fmla="val 393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4574776" y="514345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32040" y="658345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Virage 14"/>
          <p:cNvSpPr/>
          <p:nvPr/>
        </p:nvSpPr>
        <p:spPr>
          <a:xfrm>
            <a:off x="5234121" y="636078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4633435" y="568345"/>
            <a:ext cx="2592288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4256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25965" y="1733982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775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4358690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67644" y="1214724"/>
            <a:ext cx="5940000" cy="4140000"/>
          </a:xfrm>
          <a:solidFill>
            <a:srgbClr val="00B050"/>
          </a:solidFill>
        </p:spPr>
        <p:txBody>
          <a:bodyPr lIns="252000" tIns="540000" rIns="72000">
            <a:normAutofit fontScale="32500" lnSpcReduction="20000"/>
          </a:bodyPr>
          <a:lstStyle/>
          <a:p>
            <a:pPr marL="0" indent="0">
              <a:buNone/>
            </a:pPr>
            <a:endParaRPr lang="fr-CH" sz="7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Timisoara	 </a:t>
            </a:r>
            <a:r>
              <a:rPr lang="fr-CH" sz="1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 215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Lugoj			 157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Resita			 121 km</a:t>
            </a:r>
            <a:endParaRPr lang="fr-CH" sz="12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Caransebes		 112 km</a:t>
            </a:r>
          </a:p>
          <a:p>
            <a:pPr marL="0" indent="0">
              <a:buNone/>
            </a:pPr>
            <a:r>
              <a:rPr lang="fr-CH" sz="12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Orsova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  25 km</a:t>
            </a:r>
            <a:r>
              <a:rPr lang="fr-CH" dirty="0"/>
              <a:t>	</a:t>
            </a:r>
            <a:endParaRPr lang="fr-CH" dirty="0" smtClean="0"/>
          </a:p>
          <a:p>
            <a:pPr marL="400050" lvl="1" indent="0">
              <a:buNone/>
            </a:pPr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3347864" y="138140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698504" y="138140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A6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1475656" y="1268760"/>
            <a:ext cx="5760640" cy="3996000"/>
          </a:xfrm>
          <a:prstGeom prst="roundRect">
            <a:avLst>
              <a:gd name="adj" fmla="val 334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6638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620688"/>
            <a:ext cx="7920000" cy="5652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Rectangle à coins arrondis 2"/>
          <p:cNvSpPr/>
          <p:nvPr/>
        </p:nvSpPr>
        <p:spPr>
          <a:xfrm>
            <a:off x="827584" y="5589240"/>
            <a:ext cx="7383648" cy="576000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Parcul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national </a:t>
            </a: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Domogled</a:t>
            </a: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4" descr="data:image/jpeg;base64,/9j/4AAQSkZJRgABAQAAAQABAAD/2wCEAAkGBxQSEhUUEhQVFRQWFBQUGBYYFhkXGBQYGBcWFxUUFBcYICggGholHBUUITEhJSkrLi4uFx8zODMsNygtLisBCgoKDg0OGxAQGzImICQsNywsLC8sLDQsLCwsLCwsLCwvLCwtLCwsLCwsLCwsLDQsLCwsLCwsLCwsLCwsLCwsLP/AABEIAL8BCAMBIgACEQEDEQH/xAAcAAABBQEBAQAAAAAAAAAAAAABAAIEBQYDBwj/xABFEAABAwIDBAcFBQUIAAcAAAABAAIRAyEEEjEFQVFxBhMiYYGRoTJCUrHRFJLB4fAHIzNichUWQ4KistPxFyRTY3PC0v/EABoBAAIDAQEAAAAAAAAAAAAAAAABAgMEBQb/xAA0EQACAgEEAAMGBAQHAAAAAAAAAQIRAwQSITEFQVETIjJhkaEVcdHhI4Gx8BQkM0JiwfH/2gAMAwEAAhEDEQA/AKmEk52qavdI8IxJJQkmAkESlCBgSSKQQAkkSggAJIoJgAhBOQKBgSSSQACgnFNQSEkkkmAEE5AoGBBFBAAQRQSJCKaU5NQxoBQKJQKRIBTSnFNKBoakigkSLZ+p5oIv1PNNQujHLsKCSSYhJIoIACSMIIGGUEkkABJJJMBIFFAoGBJJJACQSlBMaEkkgkMKCSBQMSSCEoGIpJJIACanJqCQECnIFIY0ppTimlIkBJIpIGWz9TzTUXFBEejI+xJJJJiEkkkgBIIpIACCKSAAgnFBMYEEUCgYECigUDQEkkEEgoJIJgJApSgkMSCKCBhSSSQICBCJSQMagQnpQkOzmQgQukIFqB2ciEF0LUUiVk9BGEoTMgEUYShAASRhJAASRhKEABJKEkABBOhCEANQKdCBTGNSKMJQgYxBPhCEErGoIpQmMagnQlCQxqSMIIASSSCAEkkkgYkkkkAJJJJAChBFJAE0FFc0QVEoaOiUJoKcCgjQoQhOSTAEJQjT7RhozctBzOimU8D8R8B9Vny6nFj+JmrDos+b4Y8evkQoSDCdBKsXNYwSYAG8nTxKhVNt0QQA7MT8On3jDfVY5eJr/ZE6MPBmv9SdfkAUHcEvs5U3D5qns9X9+T5NB+ahdIHuotaM7S582DSMo4yXG+7zWWXis7qkbIeDYX5t/T9CJiK7WWJBPAX81FOO/l9fyUrY/R99YBzjkYdD7zuQ4d5WnwmxqNPRgJ4u7R9dPBH4rP0LvwjTr1MpRqud7NNzuQJ/BS6eDqn/AAnDmWj5la0tXE1WzEgngLnyF0n4rk9ER/CNP8/qZ4bMqfDHiEf7LqcB5q8qYlo1D7fyO/EKG/bVIfF5fmofi+T1Q/wfB8/r+xVv2bUHu+oXF+GcNWu8irdm1G1LMBJ4SwHyLpSwoe/MXSIOXLy18d3gr8XispXaXBTk8IxrpsokFpHNY6zspPA6+Ruo9bZbDpLeR/ArRj8Uxy+JV9zPk8IyR+F39iiSU6tsx40h3oVDewgwQQe9dDHmx5PhdnOy4MmL41QxBOTSrCoCSSBQMUpSghKQ6HSlKZKGZA6OkpLkXJIse0ngopiQKiZ6OkopUaRdp57lLeGUm5nkCN5/AcVmz6uGLjt+hr02gyZ+el6sjOsC42A3/RPwWCdV7VSWs3N3u73Hh3KPRxAxNVjQDkBJM+9Hd4R4rSALlZ/EMkvdXB3dP4Zgx1Lt/M4w2m28NaByAVDj9vk2pCB8REnmG7vXkFB6S7SL6hYD2GGObhYk+oVOKhG/1UcOn3LdIln1LT2wJ7mdbdzy899489Eyns9hDTvzEWtvdw5KM2ud9+/f5hS8JWP7sWPaJjQn21dNOMTPjalLkkjY4917gfA+uvqpeysEamJZTqOLw0SSZuAMwbcm0kBdqNcaGQeBHy4+CWDr9Viuuc5raQAzOO/M3KGtAuTInuAuubqMrr3jqaTDcnt7o3GRccRWawS9zWgkAFxgSd364KWEaeEbUOV1p0PA7pWWcmotouXdMfhcJReAc4qT39nwbv8AGVxxdENxuFAAA6rEiAIAtT4KDjdiCk72AJ3slmbxbBlRXscMVherqvBjECHw8M7DTYWMHmub703bdl91xRqsbgM4MWcRHMawfILIYzBhtSm17Wx1hmRcdh4gHhJHktZQxNce02nU/pJY48mukf6lVdI67H9VLXU3moB22wCMrvfEt9URuLCVMhVOjVGpYEtO73h5G/qodPDVerHUWcHOO7TM4b/BLCbRLd+YcdVP2fiMjmxFxV/3tj0K3Y3/AA5JfIofxJsz21MXVMMxNMNJsKkFpHCRvE7+8qqwuPqUrOLiBbU+oXpuMqU30nhwHsOseMG4WSwewqdWjRN2l1JpzD4gIdIOvHxVmny+zTUlwV5ob2mnyR8NtQOGoPP8tPJHFVwRdhI8x+XjCjbW6M1KMH2gSAHNmZOltQql+LqU98gcdQt+N45cwdGebyRVSVokMdnkhpbDouZkWvyv6J1WkWmCIU2jUDzTaIl2HFQ95fmN/wDKWq5o7HdWYDSIqEtcXMGrIIFwddR9FtxeITxr+Jyv7ow5NBjy8w4ZlSmkqdj8CWEyC2NQ60eaj08I5zcwiNRfXkumtXhcd25Uc2ejzRlt22cJTSkeGhG5NJWhNNWiimuGIlBJBIkhSggklYy1LU6jRzEAb13NEcSpGCpQ4d4P1j5rmz8TxuL2dmnF4Vm3rfVefJ0qltJhJs1on9d5WI2jtF1V0uNtw3NHd9d61fSymfszo3OaTyn8x5LCR3jyWDSrdc5dnW1LpKEeEaDo1istVljF2k8JmCeFyFvQ1eS0jeDELedG9uhwFKqYeLNcff4An4vnzWHUt48zUunyjo4IrJp1KHceGv6MyO3MJ1deo0iJeXA8Q45gfX0KhlvAnzn0K9K2/sJuJZ8NRvsu/wDq7iPkvO9p4GpQOSq0g7jq13e07/munp88ZxrzOTnxSjK/IjtcePmF1puMssDrvI3PXBtTjfnddS72OR05O3K2TtFUVyWdPHFogtcW8CWuHgTdLaD2uAIDpbqHNIgHgSOPzVYQT7JnlY+Rv5Lp9ocHFp3mDNjBKwarCnjZu0ed48sWjV9FelPVAUq57GjX65P5Xfy9+7lpvGOBAIIIIkEXBG4grxzEU8rnN1hxE8iR+CnbF6QVsMYYczN9N3s95bvaeXiCuLjzVxI9Hn0aye/jPacNjGuGSqJHxfX6rP8ASHBGjisK5hBDuvynkwGDHzUTYvSrD14aXdVUPuPIAJ/lfofQ9yu62DDnNcR2mFxa7e3MMro3XBi6m8UZO4s50lOPEkV7ukTWuy1AWG+ult4Isn4zGNqCiWuBAr0zY8Q4fiom1thipBdTbVgmNA5s6lhtHgQs1jdlimR1b6tNxewQ9rjHaBzSQHuiPiVkMMWvedMplOSfCtG6xeApv7Ra1x3yLxzF/VVjdliq9zGuy5CS2Rms4MibzuO/cqShjMbTMsdTrgXgOBJ4tLTlgHT2ir12OFOp1sODX0esymMzck5mm8ZhJm8dlDxbOFK7BT3dqqFW2XiaYMZXtjQOg/dfYeaq9iYpwwwzAsDYcxxsCMxY5oJsTdthwKu8N0poVBZ9u/T72nqonRfGtGHptJh2aow+NR4k+YKhKORLlEk4Po447Hhwo39mvTPhcfirbaGzcNXokvaC/wCIWcBxOk7tVW7WwVNzGHLkd11IEt7MS8B0gWPMhOxuwazGF1Oo17O8wR/UfoErQmmVOyNiuysxALSxk0iNC0NJos5+y1ULcdVw7zlJsTbRwH/S1GzKz2U3sc1wBqP3SLVM1yLBS8PTo1qNQVWh/wC8EH3mjqqQEHUCy1Y9TKHlaKJ4lJc8MpNmYj7dHXODWFwYXv0PMnx5XKnbW2O7Dkin26TSGggboH/X6hQ6nRl7aJNEyynUq9nRzTmlzjuO7wAUbZe18Q2q2hftTYzAAFyW+KsTjK5pr8iPMfdf1OG06Ng4dw5g6KuewjUEcxC0+KonPlpw5xALYuCZFreKr6WLcX9XUZc2gA+rb2XS0esyRxbVG6+fNGHV6XHLIpN1fy4spUFL2lherdb2Tcd3EKGV2MWaOWCnHpnKy4pY5uEhFJNJSU7I0anwUPb1d1FrHt3VBPKHfjCsZ7k/qG1mmm8aiI4947wvHxkk+T1TTrgfRq067DBa4EQ4a2I+RCxO3+j76BLmgupfFqWdz/qp9TAYnBOJbmfSkmW6jmN3yV5snpTTeIePFomP6m6jmJVkc0sDvuPr+voxPFHPwuJenn/L1R5xmUrD4gaOt3/gV6HjejmFxILmAA6k0zlPMt0nmFn8X0Ddfq6oI4ObB8xPyV+TLg1ENsynFHNpcm6P/p22V0jqUgGv/eM7z2gO47+R9Fp8NtDD4puWWunWm8CfunXmFi62wcSw2DHNtbMdA0C0i1wU3+yXzpHMhctxyYfO0dZPBqP+LL/aPQWk6TSe6mfhPbb63HmqHGdD8SyMrW1AAR2XCdDudHFafZexNpNANPOW7g7tg8id3JXLm4qi3NiadFg49c1hPJjrk9wK0Y/EJdP7mPLoI3w1/Jnk2JwFan/EpVG33sIHnEJCuQYmQHAQbgX3A6L0j+9uF0e8s5tJ/wBkrnW2jgav+Phz/U5oP+qFonq1ljtaM8dJLHK0eb4uqRVqA6da8f6iJSc6NVvMVsehVkjqnTeWlpnvsqrHdHbQGxwImR57lzv8Pa4Z1set2cNcGVNQK12V0oxGGgU6hyj3H9pnIA3b/lIVTtDZ9Wl7TSRxE+o1CrTWKq2SizX7aE16nqmzv2k0zavRc3+amcw55XQR5labA7fwmIgU61Nx1yOOV33XwV4GapTTUVqlIzSx430fQe0Nnh49kE8DJHgFlsbi+qrU8zCwNJm5LSDAMDQdnN6LzTZ/SHE0P4VeowD3c0t+46W+iuR0+rPblxFOlXbxLSx/MOaYHkrIzS7Rnngvpm2xmyKcy4Nm8PdSg+D6eWFVbP2UajS4OLX53+y4E+0Y7LgY3bxqu+xen9Dqmh9Oo3L2TBFTL8OY9kxG+Nyt6e29n1/8SlP8w6t3mY+ancn5lDhj6Ie3alaS8GGnK4suYqTM5hIAmLdyTts4rKWlgcDrlcI8ZNz4KzqbIp1Gnq6jsp4Pzt7tZ+ar8dRrM9osfwlsHwIU93CSSIPCrb3f39yezG5cJiAYu+f6b03+dyPNdcBTode4ZSyMlQFu7Kxk5hv7VvFZnFYymW1KbHDNVqsGUzm7QptPtCYmd+4LRYbFPZWqnK0jJTktABGZwAiTcW48FVOKXaCLb4JWGcctdrTmDqlQRcOILGy6DqInepFXDMPVEiXFhaXCzu00Ei40sLFV+xK2epiHEFp6wZXu90PpNBABMDTjvVy2u2mygXvdUMZQ7eIouIEaiY9VXta6HaMiwNo4gNdJDC5xDTBsLAXHvEBXfYxNN2IwLXCtlyS6kYcGkyxriMuqj9GcC6rVqVnkZHZ2aDtZHtLzfRpcS2f/AG1rnbJY2izKCxoBaOreWhsTcNHZ3bxqn7Vxl0SeNSXZ59s9znvpzTNQvYc7Q28EDMS3gDFlR9Idm9TVhphjhIm8cW+CvX7To0scW1MVVw7wyGvZT6xr3OdNQVCWuGUEM3azcQrLa+xvtBqAmX06DqgeBAL3O7JyzYO6t9p3rfpdT7LIm+n2jHqMHtINLtdM886riSfT5ILh0WrddiqbMU9tOjn7ZAgkDUAk2nikujPxTBF1TOctFm9Ueisoyg7CHgp7KCf1C89vPR7URaOKqMs5oqN7zDh/m3+I8VGxGFwtQ5nU8r/iLYcOT2X9VaiiUHYaf+kt/oPavNFUcJTnsv00uZ8zdSGuePfnxB9SpP2LuB8E07PHCFRLvj/tGmM1VSt/nT/qjg+sd49PooGNrERDA7Wde781bnZvPzKzfS/BBjWQXZy494yx2td85fVRU53Sl9/2J/5erlH7fozm/abmTDHMn4XubPNVON2kx8h4fwkVPqFAFAnV7v1yUfF0WsdEgyJnQ71qx48knXZlyZNPFWuPr+4yu2hudUH3XfRQK9Rvulx5tj8VcbTw1NgpGnU6zPTD3dktyOJcDTM6kZddLqsrN7JPAErYtHkq30Ynrcd0ivrE/AmMrub7Jy8iR8oSfUOUazaTNrzECLW5qRRqNgEwD4JLSwk6Tr8xPVTS5+x1w+JxDgS2pWIAkw55AHE30uF0p0pJNWXTuBy8iSBrcq66J7aw9J7+vpNqtNN4AMjKcpII8QqmpiGud2e+3gVbHBjVpuyl58ja4oh4jDMiWEjudJI8QIO/yVe4x3qydoo/Uk/DqqcuGMei7HmlLshdYOB+aLSOJ+7+ak4/BmmQ0kXEggyCJIkHhIK4tA4buKqSRP2kh2HqFhzNPobjeDbRW9Hqnic4ad7Tu5HgumzujjqtCpWFWk0UxORzoe/jlAHzITdg7GOIeW52MAN3OzEAW+EHjKvhBPoz5M/nI6U6JaZpvE8Wug+imDbmLpj+JUI4Oh4/1SoO19gupEjOCAAZuNZgQd9lVvwj2gkOIjg6D81bKMkVQyQl06NBQ6QkuFY06b3scALOaZ1kwYtyV5R6fsPt0Xt72uDvnCweGrR/EdUvOmU6f1aqz2UKNWoRUfUbSyzmLWl1tQQ22k6LLOafkaYWvM22H6aNbL6VUDSW1W2MAtAnkdxUjZu2a1YFgDKTPjb2nEEe1TBMAxIBvuUfol0S2diHvczEuJYGGKjMoaSTBGcAE274W3Z0ULPYdRqDM3MHASGyA4iLEwTAUHlryJVfJn8Vj20a2G6ggU6b2tguyFrXEB2czcG86ha7FY+llIpVKRe8ktJILGay8uGoGsDU8BcVG2tiUnPaw4IhuYfvS8kCO0C/KQ1otwKT6BdVY7DVgercBUik0ANj2A+oABY8FU5RJJSLzZ2GpvotLRFKllvqar5qF5n3nOdUk8XEoVdn9W2s9zz1lduWJ7FMAGXNEWyNdc7yO8KEekrQ/NiopUmENZne0sLmyTUBaIAuBBI9m2qy3TX9ouDr4XEUqGIcar2ZGkMeAe12m5iBDYnnKS74JN8UeS1SOscWzGZ0csxj0SXNmmvoY8LIrRRnPoh2HhGlgpEkkTy+ic3G059tvmPxU5uLowP3tP77beqw2dJ8ENuEjeT5fRO6vu9F2qYunDoeyYt2gZN9Ak3EMMdptxOotpb1TYJkWpYxA8QnsJmIbruT3VmkzI9bWT6bxI018u9VuyR1GH7h5Ki290bqYqqxtPIMtOo8ySLZmC0DVaqkQV2wbf35O7qHid0l7bTxsnBXIhklUTB/+GNckg1aQiJ9o6zpbuXnn7R+jr8DiGU3vDyaeeWggAFzhF9V9LFwzOuPd395Xkn7Ytniri2HIXRRaJAcY7Trdla1Jx5RmpT4Z5Ng3tP8R5ZY5ZBIJnfAkC7jMH2UsbtEOYGhjWkAtzCZfJJzOnfutuAVvX2O2wyRE6teN87z3qNisAMhblbYl09qdI3mNw3K2OefqQeHGvT7mZYCRHe0f7lKq4QCmHB3aglwIgRIDcpm/fYRbVTBs2AY4tIN92a/qi7AnmLCCDzv5KLcmNKKIGzq8ZpDTmY5txMb5bwNtefFHCHt20gqdR2XBm1p7tx+oT8Lg20nh1W7NCBBOm6SN8b002nYqT4DQytcM8OBEwHDVzSWyRwtI11ChuHLUbwp2PxOH/wsw45mN4Rbtu7/AEVO5zfi9JUt7lyxOKXCH4syZERAB0N/ErhTJzGbWEaQlVcDofRc+c+neiiJZNp1chcA7qwYLhOSfhJ0nuTcPVcJg6niFF+1CIkgfrvTW4ho3ny/NWJ0VOFlq99UNDr5To6YaddDpuPkUG1nWJcCLWzxPMtuoIrTq46DutYDf3hdH0LTmA13jcLjXvCHlfqKOFehOgkyx4aDP+IdNwuZMXUzYuyYqTUqtAINgQS4kHsyTbddQ9jYNpq0w9wIdVY0gEdq4BiHTv3Lrs9zGkF1YW1iCTYXiVmnyaIxaN5+yVzevrsfTzl1OnaS2O3lJJH9YXqdTqCKhyuBygO7L4jKwkaaZYMxovJf2f7ZoYfE1ajsTSp5qDgM/ZGbrGOaJNp7Jt3L0n+9eEIdGJokFsEgyT+4a0Cwv2vxVXN9E0qRYurUWhuUg3b7QIbF2i5E6zu1CWC2rQvmFFoneWAzA0Bi3es3gemNLq3tqVWnt9ixEtDrXa3QXuVzxO3aNV/8ei2kOrcA7MDnY8mRp7p3+RUJRl2kWKjQ4nbmFziCz2XD2HO3t+FvcVG29iqL2vptqNEZSCw6wQZDmmxEc0mdMaLaVP8A81Qloh4daezHZImO1v4LMN6Rurh4c6lLxUhxqNbl7bsocJGYezBy96i4tkotIkYnYtCrhc1Yvl4gy+bZoBB9q8cNUk3E7YqdWyhS6nIOsD3mrRm9wQC7sySd82QVa3pcIulljN22WgAG4fd/Nd2VBvA+6JVT1p4odYeKvogXYLToR5AfgmvJ+L0H0VL1h4pGsf0FJIRPrVqoPZc2O8kH0TGYqoD2qo5Au+clRW1gbFo8EHU+EKVIRN/tJw0qu8yUHbbqgT1j45kKERxjxlMc2fyTpASv7xPdYVXn/NPyUDGVS8yc09+aT6JlLCtYQRMjQz+SsMTtJ9QDNByiAYg+JRz5IVIztai06taebCfmoNTAUj7jPCn+S0dd+b27/riuX2ZnBTXzIuPoZw7Kp/8Ap+TT+EJn9h0zpTd4B/8A+lqQwDQDySZbcnyRpeZm/wC6hIkUquXj2o+a4/3Nc/SlVcOf1WybiKoEAujh5j8T5oNrVNxI8SErkG2JmG/s7ILQ+jUYTrN8vKDdWuz/ANl9IgddRcDM+8SRI3h41kjuhWFXE1jq9x5uJ+a5VK1be90d7neiVSH7voTcH+zfAGxwhJHe/wD5OKjVOguBZJODBAO8n/mUftn3z5oGmd5Hko7JXe4lvj6Gm2bgsPh2jqqIawAGCGkADhmrk7lJ2g5kBwDIInSnNx/8yxv2eeHkicGN8JyxKXmRjlcX0LaWGY7cP9HPc8qup4aCYdlBEGHtEhTzgh+YKacED7wUliVVZJ53d0Uv2RwfNnQ4GzgdCDxTRgXH3fkr4bO/m9EfsXf81NQXqVvJfkZd+yn7gPAj6pj9lP4D0+q1hwjv1CaaTvhUtqIWZOrs55aAQLTv43+qdh8K5usOG8T+Rhact4j0TDlTpCfJlq2z7SDe9oiL2g77KO7BOtcWEWJ+i2BpNPD9c1ydhWncPMJ8AZRtB40cf1zCS0dbCMG+PFJO0KjRgIwllSlYjaNTk4M7kCI/7QACE0P4p/iVzqNspIizqCdyIcT+gFypnipDAEMEc4Sau8IFiLA4loQFLuXfRPbV4IsCKaUahNyqY4E3K5uanuFRHhKV2LE0sTsVDIQMJ3Uniuowx3osKIsBEtCknCLm6gnYUcMg4pppru6hvTZjVFhSOIpo9XyUprSdApDMMSLQiyO0gU2R3J5YRvlSupA18roOe34UWGwjNPELowT7MpwqxuHkmPfO9G4exD3s+KPNRKuGnQ+nysughLrUbhbEQ3YcDX9eizlbF1GE9bSgTYtktj+rcea2AfKY+mNY/D5KW/gj7PkyoqU3GJIJMb0le1tnUyQ7KJBBBAgyL3hJUzyuJOONM//Z"/>
          <p:cNvSpPr>
            <a:spLocks noChangeAspect="1" noChangeArrowheads="1"/>
          </p:cNvSpPr>
          <p:nvPr/>
        </p:nvSpPr>
        <p:spPr bwMode="auto">
          <a:xfrm>
            <a:off x="155575" y="-2574925"/>
            <a:ext cx="74295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6" descr="data:image/jpeg;base64,/9j/4AAQSkZJRgABAQAAAQABAAD/2wCEAAkGBxQSEhUUEhQVFRQWFBQUGBYYFhkXGBQYGBcWFxUUFBcYICggGholHBUUITEhJSkrLi4uFx8zODMsNygtLisBCgoKDg0OGxAQGzImICQsNywsLC8sLDQsLCwsLCwsLCwvLCwtLCwsLCwsLCwsLDQsLCwsLCwsLCwsLCwsLCwsLP/AABEIAL8BCAMBIgACEQEDEQH/xAAcAAABBQEBAQAAAAAAAAAAAAABAAIEBQYDBwj/xABFEAABAwIDBAcFBQUIAAcAAAABAAIRAyEEEjEFQVFxBhMiYYGRoTJCUrHRFJLB4fAHIzNichUWQ4KistPxFyRTY3PC0v/EABoBAAIDAQEAAAAAAAAAAAAAAAABAgMEBQb/xAA0EQACAgEEAAMGBAQHAAAAAAAAAQIRAwQSITEFQVETIjJhkaEVcdHhI4Gx8BQkM0JiwfH/2gAMAwEAAhEDEQA/AKmEk52qavdI8IxJJQkmAkESlCBgSSKQQAkkSggAJIoJgAhBOQKBgSSSQACgnFNQSEkkkmAEE5AoGBBFBAAQRQSJCKaU5NQxoBQKJQKRIBTSnFNKBoakigkSLZ+p5oIv1PNNQujHLsKCSSYhJIoIACSMIIGGUEkkABJJJMBIFFAoGBJJJACQSlBMaEkkgkMKCSBQMSSCEoGIpJJIACanJqCQECnIFIY0ppTimlIkBJIpIGWz9TzTUXFBEejI+xJJJJiEkkkgBIIpIACCKSAAgnFBMYEEUCgYECigUDQEkkEEgoJIJgJApSgkMSCKCBhSSSQICBCJSQMagQnpQkOzmQgQukIFqB2ciEF0LUUiVk9BGEoTMgEUYShAASRhJAASRhKEABJKEkABBOhCEANQKdCBTGNSKMJQgYxBPhCEErGoIpQmMagnQlCQxqSMIIASSSCAEkkkgYkkkkAJJJJAChBFJAE0FFc0QVEoaOiUJoKcCgjQoQhOSTAEJQjT7RhozctBzOimU8D8R8B9Vny6nFj+JmrDos+b4Y8evkQoSDCdBKsXNYwSYAG8nTxKhVNt0QQA7MT8On3jDfVY5eJr/ZE6MPBmv9SdfkAUHcEvs5U3D5qns9X9+T5NB+ahdIHuotaM7S582DSMo4yXG+7zWWXis7qkbIeDYX5t/T9CJiK7WWJBPAX81FOO/l9fyUrY/R99YBzjkYdD7zuQ4d5WnwmxqNPRgJ4u7R9dPBH4rP0LvwjTr1MpRqud7NNzuQJ/BS6eDqn/AAnDmWj5la0tXE1WzEgngLnyF0n4rk9ER/CNP8/qZ4bMqfDHiEf7LqcB5q8qYlo1D7fyO/EKG/bVIfF5fmofi+T1Q/wfB8/r+xVv2bUHu+oXF+GcNWu8irdm1G1LMBJ4SwHyLpSwoe/MXSIOXLy18d3gr8XispXaXBTk8IxrpsokFpHNY6zspPA6+Ruo9bZbDpLeR/ArRj8Uxy+JV9zPk8IyR+F39iiSU6tsx40h3oVDewgwQQe9dDHmx5PhdnOy4MmL41QxBOTSrCoCSSBQMUpSghKQ6HSlKZKGZA6OkpLkXJIse0ngopiQKiZ6OkopUaRdp57lLeGUm5nkCN5/AcVmz6uGLjt+hr02gyZ+el6sjOsC42A3/RPwWCdV7VSWs3N3u73Hh3KPRxAxNVjQDkBJM+9Hd4R4rSALlZ/EMkvdXB3dP4Zgx1Lt/M4w2m28NaByAVDj9vk2pCB8REnmG7vXkFB6S7SL6hYD2GGObhYk+oVOKhG/1UcOn3LdIln1LT2wJ7mdbdzy899489Eyns9hDTvzEWtvdw5KM2ud9+/f5hS8JWP7sWPaJjQn21dNOMTPjalLkkjY4917gfA+uvqpeysEamJZTqOLw0SSZuAMwbcm0kBdqNcaGQeBHy4+CWDr9Viuuc5raQAzOO/M3KGtAuTInuAuubqMrr3jqaTDcnt7o3GRccRWawS9zWgkAFxgSd364KWEaeEbUOV1p0PA7pWWcmotouXdMfhcJReAc4qT39nwbv8AGVxxdENxuFAAA6rEiAIAtT4KDjdiCk72AJ3slmbxbBlRXscMVherqvBjECHw8M7DTYWMHmub703bdl91xRqsbgM4MWcRHMawfILIYzBhtSm17Wx1hmRcdh4gHhJHktZQxNce02nU/pJY48mukf6lVdI67H9VLXU3moB22wCMrvfEt9URuLCVMhVOjVGpYEtO73h5G/qodPDVerHUWcHOO7TM4b/BLCbRLd+YcdVP2fiMjmxFxV/3tj0K3Y3/AA5JfIofxJsz21MXVMMxNMNJsKkFpHCRvE7+8qqwuPqUrOLiBbU+oXpuMqU30nhwHsOseMG4WSwewqdWjRN2l1JpzD4gIdIOvHxVmny+zTUlwV5ob2mnyR8NtQOGoPP8tPJHFVwRdhI8x+XjCjbW6M1KMH2gSAHNmZOltQql+LqU98gcdQt+N45cwdGebyRVSVokMdnkhpbDouZkWvyv6J1WkWmCIU2jUDzTaIl2HFQ95fmN/wDKWq5o7HdWYDSIqEtcXMGrIIFwddR9FtxeITxr+Jyv7ow5NBjy8w4ZlSmkqdj8CWEyC2NQ60eaj08I5zcwiNRfXkumtXhcd25Uc2ejzRlt22cJTSkeGhG5NJWhNNWiimuGIlBJBIkhSggklYy1LU6jRzEAb13NEcSpGCpQ4d4P1j5rmz8TxuL2dmnF4Vm3rfVefJ0qltJhJs1on9d5WI2jtF1V0uNtw3NHd9d61fSymfszo3OaTyn8x5LCR3jyWDSrdc5dnW1LpKEeEaDo1istVljF2k8JmCeFyFvQ1eS0jeDELedG9uhwFKqYeLNcff4An4vnzWHUt48zUunyjo4IrJp1KHceGv6MyO3MJ1deo0iJeXA8Q45gfX0KhlvAnzn0K9K2/sJuJZ8NRvsu/wDq7iPkvO9p4GpQOSq0g7jq13e07/munp88ZxrzOTnxSjK/IjtcePmF1puMssDrvI3PXBtTjfnddS72OR05O3K2TtFUVyWdPHFogtcW8CWuHgTdLaD2uAIDpbqHNIgHgSOPzVYQT7JnlY+Rv5Lp9ocHFp3mDNjBKwarCnjZu0ed48sWjV9FelPVAUq57GjX65P5Xfy9+7lpvGOBAIIIIkEXBG4grxzEU8rnN1hxE8iR+CnbF6QVsMYYczN9N3s95bvaeXiCuLjzVxI9Hn0aye/jPacNjGuGSqJHxfX6rP8ASHBGjisK5hBDuvynkwGDHzUTYvSrD14aXdVUPuPIAJ/lfofQ9yu62DDnNcR2mFxa7e3MMro3XBi6m8UZO4s50lOPEkV7ukTWuy1AWG+ult4Isn4zGNqCiWuBAr0zY8Q4fiom1thipBdTbVgmNA5s6lhtHgQs1jdlimR1b6tNxewQ9rjHaBzSQHuiPiVkMMWvedMplOSfCtG6xeApv7Ra1x3yLxzF/VVjdliq9zGuy5CS2Rms4MibzuO/cqShjMbTMsdTrgXgOBJ4tLTlgHT2ir12OFOp1sODX0esymMzck5mm8ZhJm8dlDxbOFK7BT3dqqFW2XiaYMZXtjQOg/dfYeaq9iYpwwwzAsDYcxxsCMxY5oJsTdthwKu8N0poVBZ9u/T72nqonRfGtGHptJh2aow+NR4k+YKhKORLlEk4Po447Hhwo39mvTPhcfirbaGzcNXokvaC/wCIWcBxOk7tVW7WwVNzGHLkd11IEt7MS8B0gWPMhOxuwazGF1Oo17O8wR/UfoErQmmVOyNiuysxALSxk0iNC0NJos5+y1ULcdVw7zlJsTbRwH/S1GzKz2U3sc1wBqP3SLVM1yLBS8PTo1qNQVWh/wC8EH3mjqqQEHUCy1Y9TKHlaKJ4lJc8MpNmYj7dHXODWFwYXv0PMnx5XKnbW2O7Dkin26TSGggboH/X6hQ6nRl7aJNEyynUq9nRzTmlzjuO7wAUbZe18Q2q2hftTYzAAFyW+KsTjK5pr8iPMfdf1OG06Ng4dw5g6KuewjUEcxC0+KonPlpw5xALYuCZFreKr6WLcX9XUZc2gA+rb2XS0esyRxbVG6+fNGHV6XHLIpN1fy4spUFL2lherdb2Tcd3EKGV2MWaOWCnHpnKy4pY5uEhFJNJSU7I0anwUPb1d1FrHt3VBPKHfjCsZ7k/qG1mmm8aiI4947wvHxkk+T1TTrgfRq067DBa4EQ4a2I+RCxO3+j76BLmgupfFqWdz/qp9TAYnBOJbmfSkmW6jmN3yV5snpTTeIePFomP6m6jmJVkc0sDvuPr+voxPFHPwuJenn/L1R5xmUrD4gaOt3/gV6HjejmFxILmAA6k0zlPMt0nmFn8X0Ddfq6oI4ObB8xPyV+TLg1ENsynFHNpcm6P/p22V0jqUgGv/eM7z2gO47+R9Fp8NtDD4puWWunWm8CfunXmFi62wcSw2DHNtbMdA0C0i1wU3+yXzpHMhctxyYfO0dZPBqP+LL/aPQWk6TSe6mfhPbb63HmqHGdD8SyMrW1AAR2XCdDudHFafZexNpNANPOW7g7tg8id3JXLm4qi3NiadFg49c1hPJjrk9wK0Y/EJdP7mPLoI3w1/Jnk2JwFan/EpVG33sIHnEJCuQYmQHAQbgX3A6L0j+9uF0e8s5tJ/wBkrnW2jgav+Phz/U5oP+qFonq1ljtaM8dJLHK0eb4uqRVqA6da8f6iJSc6NVvMVsehVkjqnTeWlpnvsqrHdHbQGxwImR57lzv8Pa4Z1set2cNcGVNQK12V0oxGGgU6hyj3H9pnIA3b/lIVTtDZ9Wl7TSRxE+o1CrTWKq2SizX7aE16nqmzv2k0zavRc3+amcw55XQR5labA7fwmIgU61Nx1yOOV33XwV4GapTTUVqlIzSx430fQe0Nnh49kE8DJHgFlsbi+qrU8zCwNJm5LSDAMDQdnN6LzTZ/SHE0P4VeowD3c0t+46W+iuR0+rPblxFOlXbxLSx/MOaYHkrIzS7Rnngvpm2xmyKcy4Nm8PdSg+D6eWFVbP2UajS4OLX53+y4E+0Y7LgY3bxqu+xen9Dqmh9Oo3L2TBFTL8OY9kxG+Nyt6e29n1/8SlP8w6t3mY+ancn5lDhj6Ie3alaS8GGnK4suYqTM5hIAmLdyTts4rKWlgcDrlcI8ZNz4KzqbIp1Gnq6jsp4Pzt7tZ+ar8dRrM9osfwlsHwIU93CSSIPCrb3f39yezG5cJiAYu+f6b03+dyPNdcBTode4ZSyMlQFu7Kxk5hv7VvFZnFYymW1KbHDNVqsGUzm7QptPtCYmd+4LRYbFPZWqnK0jJTktABGZwAiTcW48FVOKXaCLb4JWGcctdrTmDqlQRcOILGy6DqInepFXDMPVEiXFhaXCzu00Ei40sLFV+xK2epiHEFp6wZXu90PpNBABMDTjvVy2u2mygXvdUMZQ7eIouIEaiY9VXta6HaMiwNo4gNdJDC5xDTBsLAXHvEBXfYxNN2IwLXCtlyS6kYcGkyxriMuqj9GcC6rVqVnkZHZ2aDtZHtLzfRpcS2f/AG1rnbJY2izKCxoBaOreWhsTcNHZ3bxqn7Vxl0SeNSXZ59s9znvpzTNQvYc7Q28EDMS3gDFlR9Idm9TVhphjhIm8cW+CvX7To0scW1MVVw7wyGvZT6xr3OdNQVCWuGUEM3azcQrLa+xvtBqAmX06DqgeBAL3O7JyzYO6t9p3rfpdT7LIm+n2jHqMHtINLtdM886riSfT5ILh0WrddiqbMU9tOjn7ZAgkDUAk2nikujPxTBF1TOctFm9Ueisoyg7CHgp7KCf1C89vPR7URaOKqMs5oqN7zDh/m3+I8VGxGFwtQ5nU8r/iLYcOT2X9VaiiUHYaf+kt/oPavNFUcJTnsv00uZ8zdSGuePfnxB9SpP2LuB8E07PHCFRLvj/tGmM1VSt/nT/qjg+sd49PooGNrERDA7Wde781bnZvPzKzfS/BBjWQXZy494yx2td85fVRU53Sl9/2J/5erlH7fozm/abmTDHMn4XubPNVON2kx8h4fwkVPqFAFAnV7v1yUfF0WsdEgyJnQ71qx48knXZlyZNPFWuPr+4yu2hudUH3XfRQK9Rvulx5tj8VcbTw1NgpGnU6zPTD3dktyOJcDTM6kZddLqsrN7JPAErYtHkq30Ynrcd0ivrE/AmMrub7Jy8iR8oSfUOUazaTNrzECLW5qRRqNgEwD4JLSwk6Tr8xPVTS5+x1w+JxDgS2pWIAkw55AHE30uF0p0pJNWXTuBy8iSBrcq66J7aw9J7+vpNqtNN4AMjKcpII8QqmpiGud2e+3gVbHBjVpuyl58ja4oh4jDMiWEjudJI8QIO/yVe4x3qydoo/Uk/DqqcuGMei7HmlLshdYOB+aLSOJ+7+ak4/BmmQ0kXEggyCJIkHhIK4tA4buKqSRP2kh2HqFhzNPobjeDbRW9Hqnic4ad7Tu5HgumzujjqtCpWFWk0UxORzoe/jlAHzITdg7GOIeW52MAN3OzEAW+EHjKvhBPoz5M/nI6U6JaZpvE8Wug+imDbmLpj+JUI4Oh4/1SoO19gupEjOCAAZuNZgQd9lVvwj2gkOIjg6D81bKMkVQyQl06NBQ6QkuFY06b3scALOaZ1kwYtyV5R6fsPt0Xt72uDvnCweGrR/EdUvOmU6f1aqz2UKNWoRUfUbSyzmLWl1tQQ22k6LLOafkaYWvM22H6aNbL6VUDSW1W2MAtAnkdxUjZu2a1YFgDKTPjb2nEEe1TBMAxIBvuUfol0S2diHvczEuJYGGKjMoaSTBGcAE274W3Z0ULPYdRqDM3MHASGyA4iLEwTAUHlryJVfJn8Vj20a2G6ggU6b2tguyFrXEB2czcG86ha7FY+llIpVKRe8ktJILGay8uGoGsDU8BcVG2tiUnPaw4IhuYfvS8kCO0C/KQ1otwKT6BdVY7DVgercBUik0ANj2A+oABY8FU5RJJSLzZ2GpvotLRFKllvqar5qF5n3nOdUk8XEoVdn9W2s9zz1lduWJ7FMAGXNEWyNdc7yO8KEekrQ/NiopUmENZne0sLmyTUBaIAuBBI9m2qy3TX9ouDr4XEUqGIcar2ZGkMeAe12m5iBDYnnKS74JN8UeS1SOscWzGZ0csxj0SXNmmvoY8LIrRRnPoh2HhGlgpEkkTy+ic3G059tvmPxU5uLowP3tP77beqw2dJ8ENuEjeT5fRO6vu9F2qYunDoeyYt2gZN9Ak3EMMdptxOotpb1TYJkWpYxA8QnsJmIbruT3VmkzI9bWT6bxI018u9VuyR1GH7h5Ki290bqYqqxtPIMtOo8ySLZmC0DVaqkQV2wbf35O7qHid0l7bTxsnBXIhklUTB/+GNckg1aQiJ9o6zpbuXnn7R+jr8DiGU3vDyaeeWggAFzhF9V9LFwzOuPd395Xkn7Ytniri2HIXRRaJAcY7Trdla1Jx5RmpT4Z5Ng3tP8R5ZY5ZBIJnfAkC7jMH2UsbtEOYGhjWkAtzCZfJJzOnfutuAVvX2O2wyRE6teN87z3qNisAMhblbYl09qdI3mNw3K2OefqQeHGvT7mZYCRHe0f7lKq4QCmHB3aglwIgRIDcpm/fYRbVTBs2AY4tIN92a/qi7AnmLCCDzv5KLcmNKKIGzq8ZpDTmY5txMb5bwNtefFHCHt20gqdR2XBm1p7tx+oT8Lg20nh1W7NCBBOm6SN8b002nYqT4DQytcM8OBEwHDVzSWyRwtI11ChuHLUbwp2PxOH/wsw45mN4Rbtu7/AEVO5zfi9JUt7lyxOKXCH4syZERAB0N/ErhTJzGbWEaQlVcDofRc+c+neiiJZNp1chcA7qwYLhOSfhJ0nuTcPVcJg6niFF+1CIkgfrvTW4ho3ny/NWJ0VOFlq99UNDr5To6YaddDpuPkUG1nWJcCLWzxPMtuoIrTq46DutYDf3hdH0LTmA13jcLjXvCHlfqKOFehOgkyx4aDP+IdNwuZMXUzYuyYqTUqtAINgQS4kHsyTbddQ9jYNpq0w9wIdVY0gEdq4BiHTv3Lrs9zGkF1YW1iCTYXiVmnyaIxaN5+yVzevrsfTzl1OnaS2O3lJJH9YXqdTqCKhyuBygO7L4jKwkaaZYMxovJf2f7ZoYfE1ajsTSp5qDgM/ZGbrGOaJNp7Jt3L0n+9eEIdGJokFsEgyT+4a0Cwv2vxVXN9E0qRYurUWhuUg3b7QIbF2i5E6zu1CWC2rQvmFFoneWAzA0Bi3es3gemNLq3tqVWnt9ixEtDrXa3QXuVzxO3aNV/8ei2kOrcA7MDnY8mRp7p3+RUJRl2kWKjQ4nbmFziCz2XD2HO3t+FvcVG29iqL2vptqNEZSCw6wQZDmmxEc0mdMaLaVP8A81Qloh4daezHZImO1v4LMN6Rurh4c6lLxUhxqNbl7bsocJGYezBy96i4tkotIkYnYtCrhc1Yvl4gy+bZoBB9q8cNUk3E7YqdWyhS6nIOsD3mrRm9wQC7sySd82QVa3pcIulljN22WgAG4fd/Nd2VBvA+6JVT1p4odYeKvogXYLToR5AfgmvJ+L0H0VL1h4pGsf0FJIRPrVqoPZc2O8kH0TGYqoD2qo5Au+clRW1gbFo8EHU+EKVIRN/tJw0qu8yUHbbqgT1j45kKERxjxlMc2fyTpASv7xPdYVXn/NPyUDGVS8yc09+aT6JlLCtYQRMjQz+SsMTtJ9QDNByiAYg+JRz5IVIztai06taebCfmoNTAUj7jPCn+S0dd+b27/riuX2ZnBTXzIuPoZw7Kp/8Ap+TT+EJn9h0zpTd4B/8A+lqQwDQDySZbcnyRpeZm/wC6hIkUquXj2o+a4/3Nc/SlVcOf1WybiKoEAujh5j8T5oNrVNxI8SErkG2JmG/s7ILQ+jUYTrN8vKDdWuz/ANl9IgddRcDM+8SRI3h41kjuhWFXE1jq9x5uJ+a5VK1be90d7neiVSH7voTcH+zfAGxwhJHe/wD5OKjVOguBZJODBAO8n/mUftn3z5oGmd5Hko7JXe4lvj6Gm2bgsPh2jqqIawAGCGkADhmrk7lJ2g5kBwDIInSnNx/8yxv2eeHkicGN8JyxKXmRjlcX0LaWGY7cP9HPc8qup4aCYdlBEGHtEhTzgh+YKacED7wUliVVZJ53d0Uv2RwfNnQ4GzgdCDxTRgXH3fkr4bO/m9EfsXf81NQXqVvJfkZd+yn7gPAj6pj9lP4D0+q1hwjv1CaaTvhUtqIWZOrs55aAQLTv43+qdh8K5usOG8T+Rhact4j0TDlTpCfJlq2z7SDe9oiL2g77KO7BOtcWEWJ+i2BpNPD9c1ydhWncPMJ8AZRtB40cf1zCS0dbCMG+PFJO0KjRgIwllSlYjaNTk4M7kCI/7QACE0P4p/iVzqNspIizqCdyIcT+gFypnipDAEMEc4Sau8IFiLA4loQFLuXfRPbV4IsCKaUahNyqY4E3K5uanuFRHhKV2LE0sTsVDIQMJ3Uniuowx3osKIsBEtCknCLm6gnYUcMg4pppru6hvTZjVFhSOIpo9XyUprSdApDMMSLQiyO0gU2R3J5YRvlSupA18roOe34UWGwjNPELowT7MpwqxuHkmPfO9G4exD3s+KPNRKuGnQ+nysughLrUbhbEQ3YcDX9eizlbF1GE9bSgTYtktj+rcea2AfKY+mNY/D5KW/gj7PkyoqU3GJIJMb0le1tnUyQ7KJBBBAgyL3hJUzyuJOONM//Z"/>
          <p:cNvSpPr>
            <a:spLocks noChangeAspect="1" noChangeArrowheads="1"/>
          </p:cNvSpPr>
          <p:nvPr/>
        </p:nvSpPr>
        <p:spPr bwMode="auto">
          <a:xfrm>
            <a:off x="307975" y="-2422525"/>
            <a:ext cx="74295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7" name="Rectangle 6"/>
          <p:cNvSpPr/>
          <p:nvPr/>
        </p:nvSpPr>
        <p:spPr>
          <a:xfrm>
            <a:off x="6634632" y="5661240"/>
            <a:ext cx="144000" cy="43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Virage 7"/>
          <p:cNvSpPr/>
          <p:nvPr/>
        </p:nvSpPr>
        <p:spPr>
          <a:xfrm>
            <a:off x="6854225" y="5618648"/>
            <a:ext cx="432000" cy="468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9" name="Organigramme : Connecteur 8"/>
          <p:cNvSpPr/>
          <p:nvPr/>
        </p:nvSpPr>
        <p:spPr>
          <a:xfrm>
            <a:off x="7510477" y="5659048"/>
            <a:ext cx="576000" cy="468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utoShape 2" descr="data:image/jpeg;base64,/9j/4AAQSkZJRgABAQAAAQABAAD/2wCEAAkGBxMTEhUSEhIWFhUXFRcYGBUYGBgWFxUXFRUXFhYVGBgZHSggGBolHRYVITEhJSkrLi4uFx8zODMtNygtLisBCgoKDg0OGhAQGy0lHyUtLS0tLS0rLS0tLS0tLS0tLS0tLSstLS0tLS0tLS0tLS0tLS0tLS0tLS0tLS0tLS0tLf/AABEIALEBHAMBIgACEQEDEQH/xAAcAAAABwEBAAAAAAAAAAAAAAAAAQIDBAUGBwj/xABCEAACAQMCAwUECQIFAgYDAAABAhEAAyEEEgUxQQYTIlFhMnGBkQcUI0JSobHB0RVyM2Lh8PEWQzSCg5KysyRTdP/EABkBAAMBAQEAAAAAAAAAAAAAAAABAgMEBf/EACwRAAICAQQCAgAFBAMAAAAAAAABAhEDEhMhMUFRBGEiMoGh8TORsdFCUnH/2gAMAwEAAhEDEQA/AOkCjFN94PMUYuDzFdvJzjoNCmw486Pf60CuhyaOmu8HnRi6POlyFjoNKBpnePOlBxQNDtHTYej30h2LoUndRzQAdCimhNAw6FFNCaQw6OaQTQmgBdETRA0U0DDmhRTQmkAdFNFNCaLAOiJopoiaLAOiJoi1JJpgHRTSZoTRYg6FJmgTTsAzSSaBNFNAwGkTRk0maAKX6+vrRjWjyrFLxAzEinzxD/N+tdlI4NRrxrh5GlDWjyrJrxAx7Xz/ANacHETHtClwLUar676Glrrh5GsovEz7/nUrT8XA9pJ9zAfkaTSHZpBxEeVKHEfSoFnV2jERnlM8/KeU1MAA6LU/h9FWx9NdTq6maji7/bShfPmtS0NMlrfPpSu9b0qIt/8AzCj3n/if0qWi0yV3jUa3D1qMfcfjP80xcFzpt/8Abn5zU/oV+pZd9Q78edVIN8DBX4yf3pm7e1I/Afgf2pUPUXn1gUR1S+Y+YrOnWagD2V5c4b9KabV6giNg+AI/WnpDWaU65PxD5iknXp51jbnfHJU/MD96aPfeX5j+arbj7IeSXo239QT8VAa9PxD51ht138J/WgNZdSCywJ5nAo217Fuv0bg69PxD50n6+vnWPTjMGWQGTOHj+aK9xcEjahHn4t38UaEPcNh/UF8x8xRjUk8v1FYhuJnyP7/rTbcXI5hqeheBbhujqj/s002ujmR8xWIHGQMlDTx43aOIYesD+aNFD12a46/1FI+v+orJf1a3Ihm9TtH7U/8A1G1H+KOXVWGaKQlJ+zSHiPqKA4j6is0dbaj/ABkn4/LlSrOstEZuLPluH8Ufh9Fc+zQ/1H/MKP8AqI/F+VUQe02FuAnyDCTSxbE+0fdU6oDqRdf1AHk1H9cP+wapVXOGnzx/rSmB/GR7v+alyiWoyMFavSD/AMfLFSVvIpgsDjkBMH3E5NQbPiOE3CefL94FOnTHcQe7RgJEuST7vyp7lmGn6Ja3VIHhIyJmCI6xy/epH1lF5R8ZP++tRNDod+VF3mJ8A2iTz8TCR6VbWez5jM/OABPpOadthXAmxrjEkgRI8vlFSuH73PsqfQhsxzyPfR2OzyAgtuMfd+6ffPOtBootrtRIEzAn9zRpY1L2MaXgQ3S8R5R6/M1esoNRbeo8/wBDRsSRjFNIfA73Hr+VLW361Wt3g5/zRi81OvsngtQo8/zpcj/ZqnV3PU0T7p50qHq+i5BFDcvpVIQT96j2N50afsrWXBvL5igdUvmKqBbNGbJ6GlpQa2Wh1iedKtahSYFVHctSWS4AdrkeuDScV4GpvyN6/ipuSiQq7mRnLBNsciSeQaDEZ+dQxbuFnUSQgSGLABiZEKAQXxmRM0vScKQKUub3UmYkc/PIM/GntRw22wgXLqiZABHPEQcEcqxepGy0sgEsd254CkqYxJjkCT+VKv6hbSBipI2yAzL4j5jzxmivcGOQl8kbtwFwFoJWDzDScnNKtcKdvCzpAIYGA0GIEB4gCMVLm/I1FeCs/wCrEkFrABHuBHwIqQ3H7BYk2yVgHf3fImJU/MZ9abfhup3S9oXACelty2ecgkiRI6QKttLw0BPtLSpJyARBmIkGM4GBI9aJZIr+Qjjk/wCCmXj+nblb8uSrMmRHKpAvaZoLbVkCN0CQRuBx6U81vSlntqBMS6hGAG0gjl1kAiD51H1XBtKy7Y2hfvA7cDEbmkEcvlS3Y/Y9uX0SLWltOFgAbhIXcZgzBO1+WKjWLNh1ZsKFkMCXBEEjPi9KmHUaXTbNx2ssbB43IBEFiGaBjyGZOMUniNu3btm+NQo+sw6lslRsPsKhmfOfKM0br8NhoXmhrUcIUDHUiIc9fepx61W3rCKYdby5ImAwJHUYE03d4jOw/WCAkSCoh+UErI65zmi/6hv7GYXFAEfdAn9vU09yRLhBkMhGcBGLKcElQNpJ5nMR8qm6vgG3JdI6KAdxEgSOUjIPxFFquLapUVyyQwJgKJ8JjIjrM/Cq1+OXiS+/IxMBcbtwHLlPSqWab6I24LssR2fJcotxSy5IO8ESJH6inP8Apy8ZgtIJM52lR7Rkxmqm3xDUHJd4BMFSvNp6xnriol9rlxQu95BJAEZ3ESMQOnOmssr5YaY+EWb8Ku207zeAJgEnZJ9JIp7UaK+jFfrI9D3kAg5BEnIPnWeGjvFSVLBf7SQP9edMNYvdW5YyGnFXrftE1Xg3PDezaKB31wucYXwr4WJ6ZIIiavNNoLCiEtIB/aM+8kZopApQu1aSRNkoMPIUsXKhLenI69fP1pe+qJJfeUe+ou+h3lAWSxcoPfCgkkADmTgD3mowemdZYW6htuJU+pHIyMj1ApBZLs6+23sure5gf0p/vKwFrg17ve624mbd0kALHIk9DMYxnIq/4PxFhNnUGLyk8/vr0YHkcVjDLctMuGW4urL/ALygblRhcob62JJO+huHlUXfQ7ygVkrcKG6oveUfeUqGiULlEXqL3lH3lKhkiBSClNd5Q7ykMX3Z9aQbLedLW/RG9StjpDBsN6GjHeDkT8DS+8oi04pP7GvobN5z7RkeTQR+YpvVXVZGQojBuYKiD6YjFShaMFgCyzBIBaD5Y5Uw19AHLGABgRJ3dPDEnpWU3jXZtFZH0Vmr02mKvu0oYlplWKt06tMcuVPXOHae5bVWslV27VKpblQPKFGc9af02pFwEhGxA9mM+8xUwXWQKQu3rlwAxA/DPTFS9Hg0jGfpGcbsZpDDXNSyr+GLYaDyk+LAx61J03ZfSiB3rFACVXcVPvO4wRHSKsRp3cSxVh3nXcwDEyE6nr+dKu622iwxthtrSe7bxKCPCMjOfSohKVcv9iniV9L+5nuIdiGJ32dR3u5x9mxM7YJ3FlAA8oxz51UansjqLZzacrkArsLERIO3eYExitPOnLe3ubJgbZJGCIDE+nxFC3xDbAS3qcnkGudJIzt2mY5A0nKVlLFj8v8Az/owN/gOrUKTp3bdnaviIOMOBlffgHME1a8I4Nc2gXtMRuc+23dQoCciT5s+AJ8NaluI3YHeaeOY8VxcMJgeJxHLmQKhXuLEDxNpV5mGcPtADeKF3YEc6PxPwCx4k7t/2I9zg99UVLADEqR3auSB1Jl1Ewf2qjPZTWEsTcdSWJIxMnOfFzrQWO0ITL6i221dzbLbkBTMOIRcYOJqm43xZGvMWvXAYXC2sDwiP+6OkH41UFJcEzUH0zZbqOajNdgSf5pXeV3M88PuoMqducjmDlZx5woE9BSV4gs7bg7pum4g22/tuYHwbaffQ30l4IIIBB5g5B9460mvQlJeSaxIwcH1og9VSo9vFpht/wD1PLJ7UnafatkyeWOWDS7HEUYhGm1cPJHIhjJEJc9l+UxhsjFTqrsdJ9Fn3vnSu9rLdqRq9s2YAkqyGSzTkEDaeW0zPpSuzXD9Rb+0v3ZDIPs4ICkkGSTEkDHKp3FdF7bqzTs4zJAEEknkABJJ9AJJqJYNm4i24xBhmHhggmGJ6fnUTid1WVU7xQrN9p4lzbWG2c58TRP+UMDzotbrlXaBcE5kZGAA0jwGce7pmscrhNUzXHGcekM6nS2kO1bjJHS25ImefgMdagprbIulDqbwZYyWuRJzkHnz6iKtzxS1gb5OcAZwJMzFQeICzfAVrNxi07XVRIgcwwn5VltqK4kU22/yonXHdUFxbzuo/CEbd+Waj8F41duuQbfgBgvIBGJys+4YqLwjTnTyFDleouPbVSfVYmalfVEZmZitnCk3BdK7gwJiQBPx86zx5Zxly7RcsKkrSovO8o+8rP3uKaS0pLcQtSD7O57hJ/8ATk/CKgjtdptgk37lwxK2bbED8Q3MyzHmPfXYvkJ+GYbD9mu30O8rDXu1RZlNjS6ggczc2qfgTIGQMnyq1tcS1N1GZotO07ZYXCTOTICjdzxmk/kJdjWB+zTOrCJBEiRg5B5H3U4NNciQpI9Onv8AL41i9XxDVbXAuOWt7Nx8JBRiNzjlCjE8+Yqit9qPsCrXLnek7t4drawYAXwjCjJx6CkszkuB7SOo6doBYd3cMN4C0mQJEgEdYon1gML3fdscbdr4gZJYg9R59a5LoO0zot1Ze7ubDPce5sVSfZkzmZ6TEdag2ePXLTXGRixZFQFtxwVG4hTgSR+tRJSk7s0jpSo7Mm2dpYgnMjaywB1AbdPwpkamyXW2LqFi0gi54ioEle7x5HM4g864nwnV3hc3K5W4QyhzGA+6RPSZI+NS+Du51dszsO453ZWSSxLEdcz76bt+SVpXSOyNx+wl4WEuruO7AJDyoMksoIgbT8qqOKcbs3yypdO8hATDNB3bBtMgscGT6zXOu025tY+5pmRKmSBuaTI686n9nNQEV7hJa4HUKZAA2kkSkSeROP5qHBGiylvq+1lu2rKd5ZLjW2YrbA7xRBKhlcxj05VJ4R2gG54sljZtkljeY7me2VIC2xK8yMeVYjvlIYNpluRddixa4DM5OGiPeK2/ZrtSywjWbYVEAQ7VEgEYwBik3XSBST7ZH4j2ljUC3tthbjNdfdvuG3BBEbjz+E07xjjuzS6e5aKW7rvaW5stBYtvbZ3EEQDMZA6Uf1jSXblxr9p97XGIa27qImANsFCB7qk9oNBori20tMVYsSWgsQEtsQdsCZgD40Ka9DafLsy2r7Q3ylyL13dvCWyGgokoWiMZg1H1nEnPfld0sqKhLM2zBDNzkEyPlU+3wgRBESZzNSU4UJjGa20s59wzTd4STKz3HdzmYIMklupk5pX1dyCBj7LYIA9kkkjHLma168KHlRnQKCBVUydRmr2luMHEk7gk5IkJyHoMnFSLHDSdzHmWnk5nAE4x0rULpVAq20XDht5f/MdB6UqZcXZSPftBdzam4wiZUED3jHpSNNxbTIwKteZjjJEZ6GTy5Vj+L6l7NxrV1kR0MbFtm5tEArBdoyCD8aHFeLvbcDvLihkRgLYS3gqAZIEzIJ9JqNX2aaV6N5puJm4JSySJgkuAAQYyAv6VJuG6BO22D+ENvIP/AJWqg4Tobz6Oxqbdy5sfvFI3gPvW4R4niWJgn4ml2uAlN0EjcdzHe+1mPMtHtHzNc880r/MaRwxr8pc2brlFYgglQTCiBIn7003xDU2lQzrUDypVDsB9oAq22YO0kz6VAtdnrZyFUnMZQkwYJkmnu7sIQDcEA7ABsPViY2mee7MVKzv/ANL2v0IVzihIK96zEhvFuumCwhRAkSCB8CahHhHEWTfZbc7MAuVDFIP3HHMnaZjlzq7W5aOXY+FiIwAVxtlmAjPlTyvY3bg21eY8SkyI9kg7ppP5FdIrZvtme7PLrbertrqXUnI7q4RMsGAKiBGY5EdK0HGAmo1Is3HayxsnxESBL7YjECOfPFXXCNcupfu3tpfZBuTeV78DMG3cPtkDoYOeZqVqeCC9qA9tl2qm1rFwEOpNwOcnKiJHx51WvV+JC0pLSVl3s/dQTo9QHhF37YZmx+AsfkKxeoF24tw72hAAQLVtIkbQm3bA8O4R766Na4M1q8bllzbJgBCR4oJkTlWHLn86TreJju9uqsCWCLvWVJBgScS0A+Zz5VOpWDgzmq6IKq7tTdO4TtV2SJHULjqPgafWxoRC9y11xz3k7iScyMxyif4rp/DeF2xb26Yi5AbaHIMQcg8ic9CRzFZnjDlLpF+4VaAY2KoJyMeEzyHnSqcvJEmoEDS3Le0G1oUUAxEqpJn2ZIxIIzHMetaLRCxdNkC2bKqv2huIXcnICi6pCjAHi2mSarP66SAFU3I87YaenUAVK0/Gr5XaLItjyhAPXGTUvHk9AskPZdjgdm45W1cVgsE+JW9oGB4SCDjr+dQe0HY24w3aa6UMbRZJCqYjk0Y5TmfShpLjPCG2lwmIEKSIIMAlQRyGZ6Vom4OzJtV79rA9m5vbEmPtN0ZY8j5eVRTj2jS1IwlzgK6YC6UvvdwGBe2gJ5Fd0kOpGIByDBFYS7pBvui3ZKIzEC23iNuDMTAkc8+nxrsGo7N6u74bmqRre6Sty0FYgCNp2YIj3c6yuu7Ma7Tt/wDji46dNoFxDk/dYEfGKuGbS+UZ5INrgxej4O8sYjy9QRStPwRi0HlWptcWcEpqdI6sBJa0GBUYy1psRkZDLzqfptIl3OnupdMTtUxcjzNtoY/Ca645IS8nM4TXgzel7MqDJM4q47P8L0+nvLeuqCq7pEE81IGBnmRT5kGCII6ciPhRO+DW7iq4MFJp8iL62NReuXUtqBuKgwRgAeeepqe/AAuhe4LyoHLEJHMztAwOpAqBpQAIGJJPx86Y14d4QXGC7lJXcdpAIJG3l0qJR4VGsJ8tsiaDhKkHvPOrG1YtgEQB8KdY4qNcECr0pEam2SxbUEGBimESHBI5Ax6SaBvUxbuyTPnT0oNT5LEkGol1ATgR6jFH3tINyrohsdEjrNNG54pINEbtIL06FZY6RlZ1VjClgCfIE881txpbCgAXXiJ5Iep6gVzO42DVZf04YzyrHIpeDowzS7In0saaNRpyZltMsk8ztuOo9+ABPpWX1JZtpJmECjA5DlVrdD3Y3SxUQCSSRmYzypacMuQIWawimlRpOdu0ajsB2iazpWsXLa3bW8nYcMsmSVx8Y8+ooXRakhF111ZkS1u0FkQVEkNjl8s1VcP4bfQkhQJHX/mrS1pNSed1V9wn96NpN2xbskqQjQIgU7dErZYE377O0jwnAUjpUm9qrllWuW7elskKZ22ySQMxuJH6VF/oR+9fcgkmB4ckyetNjgNkGSGY+bMSapYY+jOWaa8/sDXdodQgJ+t2y0jwqqnwnmcg59Kj6btdqG2770yGn7FGK9ABgc6f4hwZGtlbaqrSM9cdJqu4PwN1cXGbbtb2ecj50nhV9DWaVdlxw7tddS6t65Zs4Ii8LMOMQDO7H51vdB2q0+pgakAN928pIGR0YeK2ffj3VjpHKBHlVZc4WVO/TtsPVD7DfxSlgrmI4fIvhnT7TXVvNIbUWtqmfDuibkGOTnHMQedPalbT24R12KyzauT4YYYz4lPvrlnA+1F7TXRMqcTbaTbMNmPLmciuhpx7SasA3VFq8IIYmD6bbgw3uP51g1/2OyM/Q43DwHUoWsud5AJiRMja458+WRS7nEXQ7NVbF1No5hQ3Nsj7rfMcqsyt23bAZfrFrzVR3iwY8Sffx1WDR2LVtl7y08qRBR5K+EknmJUieR9KhqS5RpcZcMpv6dp9QzLpbu1gJKN/HMfpVRr+G3rP+Ihj8Qyp+NPjhYa/c3HYQxFvwwsBwNodTzE8xmp412p07FXAuLCzuM4loh8+X3geVbR+Q1wznn8ZS5XBnPrG3MwPPlFWtntNfCgLdMRjM4+NL4re014eG2VvOrAINqBnKgLBJ2nJmQfumRRa7hgXTEsFUi0YBC96jASfY2gwR5H4861eSDV0ZRw5IurGLWtv+O4tzYFG5iXCDJjqfOpWj7a31HNXB6kT+YOazeu4DuDXEZbo3iYEsFIVjuAwBzn1qHbWFAmRHP8AF6zShU+6FkcodWaDi/bTUbhc22p5CAVMFhgkkzSdDxPSMVe5ojbuA7u9tXAX3c5GFzmsbxW3CypM+uYyIiQTUrQu4VZgjaOWDy8v9aexBvoHnnpXJ0q72p0jrFy012Bgui7j6FgefurI8U1dtmJtW+7WcCScesk1Wd5Td25itY41Howllc+6Jtq5iiN3xVEs3MUO98fwqmxIs+9pu49Rwxomnl18uvypWOhy42Kj2zmku9Nh6shkpmpBemTcpJeqskeNyk95TO6kFqdgPvcxUa3d/Wk3LmKi6Z5Xn1NJjXRpbenERGPhTyIFGBSmFBa57OmhstRq9E4pq8Yppk0PO9Q7j0d65ioTXaqJnMlpcoXHqGLlKa5im3ySPd5Q7yom+j307JNL2v4HprOnt3Ta3lrY5sQZfaZwOnlisjo9toGS11MQOe0Qd0ny5cqi8ev3Lii3vuED7pY7RHoTEV0HsLo7T2LxdEZ1gCRMAqfXzBrm/wCL1HYnqkkip7M9urlraiy6D/tOfEokHwt092R6V0DQ9o7OoCGyVDb/ALS0/hchsSpUwTMZE4rj/aBUu33hVtsphe7EYHIkTVfpOKX9NetEhXKXFdZxvAPKRMVnttc+C1l5pneb2jFveVFtVZu8ZXUupH3mwy+KFyc8hUTTXBu3L4NyAbXJ7shZIVWZR+J/MYqJ2a7XabW3EDXDauhSv1e5A3kjLW25PgchnzAqPrOHLf4jdtteUBO7ZbQChmCgMQIhiAYnnzqJRT7OiM66HuKcJtuyqyd1IeTE2y0ptE8sjd8qr7mhS1bm5dvW2QNtuW23IUBB2lGBTmvlOeYqb2t1vEVVzYWzsUGFulDvAwIJAAbngjpzrmXF+2HFNPNq8i2wwwCjQdwHiRw0HBHIxUQhLwVKcfJv7V1LdgXw1guLryp2WlfaCEODIwyyQea9Kg8b0WquEvsJAElUEqu7MqfvCIzOYmBXGtTxK7cyzk+KY5LIz7IxPrXcuyvG9JqdltT3bfftjwgwGJm2cRJmV+dbXttMyaWRNGA4mTkE7fZ585LetO2HO0fEfma3Xbfsx35LoZhkUQF2CSnhwARz6ms4OyeqUGEBAJwDkYBiDHnW8MqZy5MMkqRWb6JjT+p4ZfT2rLj/AMpP5iobNFa6kznaodDU0GO6aTvpO6nwKy20fGrtt1fbbuFTPiG15HLxrz+INaRdA/EBcvWEdHlSd0eFsybbgzn9qw6vXRPo548lubVxgoMEE4z764/kYk1Z2/HyvpmP1XG+7AS9ve6phjcW3dtkSCcxvBgmIPTnnD/EeD3Ljq+kfStbuR3dve6O+NxA3kjdkYn+K6Z2q7FabXpJ+zuEgi8gEmAR4ujiD+ma51puy3FuG3i9he8syZXd3iOueaYZWjqB8+VYRc4eTWUE3yij1un1Nme/0l+2BzbYWT4OsiKh2+IW2wHE+Uwfka7zw2+76e3cuMLZYAlQQBkZWTJqr1eh4dfIt3rdl2aYJdSxKZbaZ6TkDlNax+S12Zy+Kn0zkG+iL1vOK/Rlo4NzT6i5aOSFUm4s5In73pANYPU8E1SEhbti9nADbGPwuBYrZfKj5MZfGmuhm82KYs4EUCt8Eh9NeUDmwtswmfMCCPWmBrrX41+YreOSMvJi4SXaNqLs0jfVHb1kdacXiBrJxZtrRa3LtIuNuFRDqxRtfxzpchaFsMVXm5Qvag+dRi9aRMZskF6MXajb6HeU2SSC1DdUffRb6LAK+/i69fzH+lOau8QMEjmMGOlRNS2Rz+cdDTl25iokrTRSdNMb4TbKhiepn8qk37SsQSMqZB8vj5VH09zHXpz9wpzfQkqoHJ3YV1tzBWCleUzkMBII6j31Hva7ULf372ulI9s7mI2gDOGJAAzM4qQxmmfq67t+Z9/pFZbbXRqspecR7YpqbSd/lrW8Bbid4w3rBhxG4Y+9B99dO4bwzR6vSKula2ybVDWXXfbmB7Vs+K03WVjOc1xHVaXeQZAOZMZI6U/oOKXtMQysw28riYYDyYDmKzlCS5No5l0zW9pvoutqZssbBLYtXW3WnPlavxgmDCvn1rKtoL+muLO606mQTIdDBBKsPaGYx0POuk9n/pLW4gt6xQ6HBuqJH/qW/wCPlWn1HCLGos7tM9t7RA+ybx2TH4SPFaPu5eVTrvs0cL5Ry7Tdt9Qihbw3jcrbxCsYcEnltOAOg5ZmtTwz6StPkXSyzBl0npGShbyrJdpeBiym4B7ZMfZvLKcg/Z3APEPQiazCvJ6ch0/j31ShfQSyOPZ3XSdr9Hdwt22T5B1n/wBrEH8qlPa0tweJU+KiP0rgJtKea/7ilWHZPYuOn9rFf0o0yRKzRZ2672N0dzKhR/aY/Q1War6NEJ+zuED1Ib9q5zpO0mtT2dRvHk6q35kT+dXOl+kXVp7dpW/sZ0/Ilh+VCnJA1jfgt9b9HOoTKXFb4EfpNVN7srrUn7It/aZ/irzQ/SsnK7bur67VcfkQfyrQ6T6QdDdGbyD+8Nb/APkI/Oq3n5Fsw8M57Z4pr9NgG8npDR/FTLf0j69f+4pI/EgPziDXT7Gs011fCysPNWDfoTTeq4HpLvtIh+Apa4PtD25rqRldB9INi+u3WWtpj/ETI5c9pk/rWf499Ha3yl7hNy06ENvHeESeYMmTJyDJraan6P8ASMMLH9pK/oaqh2Aey2/TX7ltvMEfCRjcPfUSiu4mi1NVI5ZxLhvEtES1xL1gTG5ZCGf8ynaZNStL2u1Rt91cSzdBiLjW/tFzlgyssn312l7Vy5pTp9SyszKVYtbOxwRiQOvLlXNtX2Dvp7EOAfukSBzPXI6VlKXHQ9trpkC0bttO9tXmKrk3AGTExOIiORxzpxOIXehRvVrVtifeSlM6TgmoAMv3FsRva7hY5xtOGPpU+7260Vgi0NPcv7QJvEra3tHPZBjp5e6s4Y5S6NNSXEjNb6PfUUNR95XrWeTRLN00DePnUTvKG+kLkkM9DfUYtQ7ygVEkvRd5UffQ30Dokb6G+o26j3UBQd+9y99LuPiouoY9BNKFwR8KmyqHtO2P9+QpzfUSw+KdDU0DQ9voBqa3UW6nYh7dQLUzuoi1IKE3LOdyEo3mOR94rSdgNfeOttWA72zc3AshG1ttt2yDg8uorO7ql8K4k+nvJftxvQkjcJGQVMiR0Y1nOCas1xzaZ2vtTolewd92EUruRl2DDCWLCfKuO8ev6IljpidygTtkp7QEycnrge+a03F/pJW/or9q5ba3dZCAV8aEnlBkFfzrlGimdvQ8/PGanEzoytNGr4FwbVave2ntd4qYY7kSCRIHjYSaguxVijAhlJUjyIMEY9a2vYDX2bWi1SOyBy0hWYKSO7AkA8xINYEXASSPM58/Uelaqdto55Y0opkoGaJbpHWrDgXZ3VasM2ntbwsgnci5ImBuIk+6qvUWmRmRwVZSVZTzBGCDRwyKaVjpvH0oNdH4RUbdRsal44jUpEi2VmcqfMfyKstPxrU2x9nq7g9C24fJpFUm+hvqdlFrK0bLSdvtdbjcbdwf5lgn4oR+lXej+lVh/i6c+9Hn8mA/WuZb/Wh3x86h4WarOzsuk+lDSN7ZdD/mQn80kVe6XtRo73s3rTHyDrPyMGvPwvHqAaJnU81NS8ci1mTOj/SV2oTT3H062Q/eacEXJE2yzOMCD0A69Kq+DcS4KloC5sZ+bNdsMzFjzjBhfITWAvSxKgYxk+Q6ClLYUdJq1itA8/PRKV6XuqKrUvdW5yUP7qG6mN1GGoFQ9uoBqa30N1ADu6huprdQL0BQ7uobqZ3UN1IKHt1Ic4pvdQmkOgadx0n3U/uqOOc0rdQNj26hupndQ3UCoe3UN1M7qG6gKHt1ExxTO6j3UDGLrYjzo9LbAMjy50hv3py2edSkUxepEjlNKt4A9wpO6iLU0qdk/R0j6PHT6lqd3tb3wDBg2rUY5xIPyrnIuAkx5n9aj6hhHrB/alW+Q9wpR/MzSTuKRM09h7h220Z2P3VBYn4Chq7DIxV1ZGHRgVPyNab6LU3ax8kRp2MjmPtrH7TVd271jtq2V7hfaIWYECTgAYAp6nqoNtaNRRzQFN7qUDg/761ZnQJot1FNFNAUK3UC9ImiJpBQ5vpO6kTRTQMeucz76FChTXQ5dgpS0VCkSClUKFABCgKFCgEEKOhQpMAjQoUKQw6FFQpiDoxQoUAFQoUKAAKFChQBGb96dt0KFJFMVRUKFMQGoqFCkHg2n0S/+Muf/wA1z/7bNUHbb/x1z3CjoVmv6v6G6/pFRSxy+X70VCtjASaKhQoGCiNChQIKk0VCgD//2Q=="/>
          <p:cNvSpPr>
            <a:spLocks noChangeAspect="1" noChangeArrowheads="1"/>
          </p:cNvSpPr>
          <p:nvPr/>
        </p:nvSpPr>
        <p:spPr bwMode="auto">
          <a:xfrm>
            <a:off x="155575" y="-1828800"/>
            <a:ext cx="6096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1026" name="Picture 2" descr="https://encrypted-tbn0.gstatic.com/images?q=tbn:ANd9GcRRSTWlatW5UAdI-A_cZayAiSqF4JZjQob6dgVZ-ccI-HAzte1_M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351" y="3212976"/>
            <a:ext cx="3480048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6" descr="http://www.financiarul.ro/wp-content/uploads/domogled-valea-cernei-03.jpg"/>
          <p:cNvSpPr>
            <a:spLocks noChangeAspect="1" noChangeArrowheads="1"/>
          </p:cNvSpPr>
          <p:nvPr/>
        </p:nvSpPr>
        <p:spPr bwMode="auto">
          <a:xfrm>
            <a:off x="307975" y="-1798638"/>
            <a:ext cx="6096000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2" name="AutoShape 8" descr="http://www.financiarul.ro/wp-content/uploads/domogled-valea-cernei-03.jpg"/>
          <p:cNvSpPr>
            <a:spLocks noChangeAspect="1" noChangeArrowheads="1"/>
          </p:cNvSpPr>
          <p:nvPr/>
        </p:nvSpPr>
        <p:spPr bwMode="auto">
          <a:xfrm>
            <a:off x="460375" y="-1646238"/>
            <a:ext cx="6096000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3" name="AutoShape 10" descr="http://www.financiarul.ro/wp-content/uploads/domogled-valea-cernei-03.jpg"/>
          <p:cNvSpPr>
            <a:spLocks noChangeAspect="1" noChangeArrowheads="1"/>
          </p:cNvSpPr>
          <p:nvPr/>
        </p:nvSpPr>
        <p:spPr bwMode="auto">
          <a:xfrm>
            <a:off x="612775" y="-1493838"/>
            <a:ext cx="6096000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1036" name="Picture 12" descr="https://encrypted-tbn0.gstatic.com/images?q=tbn:ANd9GcQ11Ju1n4NznmOBtzGzG0PWM3cLVI1aRN1bRnyXBZ7SLG4aMfrkl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66" y="3231396"/>
            <a:ext cx="3540442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encrypted-tbn0.gstatic.com/images?q=tbn:ANd9GcSBFoZ6CG0dkrZZARHCkGbXELdcw6gFqZBR14AtpJsmuZUm0Uv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66" y="764702"/>
            <a:ext cx="7317432" cy="236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32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" tIns="108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Orsova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2012367" y="2285221"/>
            <a:ext cx="720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68652" y="677815"/>
            <a:ext cx="2592288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000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5764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99396" y="376992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0"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Plugova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06655" y="1556792"/>
            <a:ext cx="5760000" cy="396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540000" tIns="36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Orsova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Toplet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Bâile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Herculane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 rot="16200000">
            <a:off x="5472112" y="664992"/>
            <a:ext cx="720000" cy="504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droite 9"/>
          <p:cNvSpPr/>
          <p:nvPr/>
        </p:nvSpPr>
        <p:spPr>
          <a:xfrm rot="16200000">
            <a:off x="1655616" y="641875"/>
            <a:ext cx="720000" cy="504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droite 10"/>
          <p:cNvSpPr/>
          <p:nvPr/>
        </p:nvSpPr>
        <p:spPr>
          <a:xfrm rot="19500000">
            <a:off x="5544112" y="4562686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2014309" y="4832686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259632" y="476672"/>
            <a:ext cx="5616624" cy="90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259632" y="1628800"/>
            <a:ext cx="5616624" cy="3816424"/>
          </a:xfrm>
          <a:prstGeom prst="roundRect">
            <a:avLst>
              <a:gd name="adj" fmla="val 489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18466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06655" y="1556792"/>
            <a:ext cx="5760000" cy="28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540000" tIns="36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Orsova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Toplet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Bâile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Herculane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Flèche droite 10"/>
          <p:cNvSpPr/>
          <p:nvPr/>
        </p:nvSpPr>
        <p:spPr>
          <a:xfrm rot="19500000">
            <a:off x="5493304" y="2482528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763688" y="1988840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259632" y="476672"/>
            <a:ext cx="5616624" cy="90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259632" y="1628800"/>
            <a:ext cx="5616624" cy="2736000"/>
          </a:xfrm>
          <a:prstGeom prst="roundRect">
            <a:avLst>
              <a:gd name="adj" fmla="val 489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4187897" y="548680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55586" y="692680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Virage 13"/>
          <p:cNvSpPr/>
          <p:nvPr/>
        </p:nvSpPr>
        <p:spPr>
          <a:xfrm>
            <a:off x="4961897" y="662392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4283968" y="602680"/>
            <a:ext cx="2592288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7676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25965" y="1733982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775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0157780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67644" y="1214724"/>
            <a:ext cx="5940000" cy="4140000"/>
          </a:xfrm>
          <a:solidFill>
            <a:srgbClr val="00B050"/>
          </a:solidFill>
        </p:spPr>
        <p:txBody>
          <a:bodyPr lIns="252000" tIns="540000" rIns="72000">
            <a:normAutofit fontScale="32500" lnSpcReduction="20000"/>
          </a:bodyPr>
          <a:lstStyle/>
          <a:p>
            <a:pPr marL="0" indent="0">
              <a:buNone/>
            </a:pPr>
            <a:endParaRPr lang="fr-CH" sz="7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Timisoara	 </a:t>
            </a:r>
            <a:r>
              <a:rPr lang="fr-CH" sz="1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 198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Hunedoara		 188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Lugoj			 127 km</a:t>
            </a:r>
            <a:endParaRPr lang="fr-CH" sz="12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Resita			 128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Caransebes		   84 km</a:t>
            </a:r>
            <a:r>
              <a:rPr lang="fr-CH" dirty="0"/>
              <a:t>	</a:t>
            </a:r>
            <a:endParaRPr lang="fr-CH" dirty="0" smtClean="0"/>
          </a:p>
          <a:p>
            <a:pPr marL="400050" lvl="1" indent="0">
              <a:buNone/>
            </a:pPr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3347864" y="138140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698504" y="138140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A6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1475656" y="1268760"/>
            <a:ext cx="5760640" cy="3996000"/>
          </a:xfrm>
          <a:prstGeom prst="roundRect">
            <a:avLst>
              <a:gd name="adj" fmla="val 334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54799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" tIns="108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Plugova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2012367" y="2285221"/>
            <a:ext cx="720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68652" y="677815"/>
            <a:ext cx="2592288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000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7264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720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Singureni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762925" y="2215353"/>
            <a:ext cx="792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411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68652" y="677815"/>
            <a:ext cx="2592288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887615" y="4725144"/>
            <a:ext cx="6552728" cy="720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</a:t>
            </a:r>
            <a:r>
              <a:rPr lang="fr-CH" sz="16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TOUS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les panneaux,  à contrôler / corriger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necteur en angle 11"/>
          <p:cNvCxnSpPr/>
          <p:nvPr/>
        </p:nvCxnSpPr>
        <p:spPr>
          <a:xfrm rot="16200000" flipH="1">
            <a:off x="1412359" y="3392523"/>
            <a:ext cx="2025785" cy="585124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775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99396" y="376992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0"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Teregova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06655" y="1556792"/>
            <a:ext cx="5760000" cy="324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" tIns="36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Plugova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Oravita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 rot="16200000">
            <a:off x="5472112" y="664992"/>
            <a:ext cx="720000" cy="504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droite 9"/>
          <p:cNvSpPr/>
          <p:nvPr/>
        </p:nvSpPr>
        <p:spPr>
          <a:xfrm rot="16200000">
            <a:off x="1655616" y="641875"/>
            <a:ext cx="720000" cy="504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droite 10"/>
          <p:cNvSpPr/>
          <p:nvPr/>
        </p:nvSpPr>
        <p:spPr>
          <a:xfrm rot="19500000">
            <a:off x="5349287" y="3797914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741885" y="2132856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259632" y="476672"/>
            <a:ext cx="5616624" cy="90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259632" y="1628800"/>
            <a:ext cx="5616624" cy="3060000"/>
          </a:xfrm>
          <a:prstGeom prst="roundRect">
            <a:avLst>
              <a:gd name="adj" fmla="val 489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exagone 11"/>
          <p:cNvSpPr/>
          <p:nvPr/>
        </p:nvSpPr>
        <p:spPr>
          <a:xfrm>
            <a:off x="1769605" y="2896703"/>
            <a:ext cx="828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57B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19701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06655" y="1556792"/>
            <a:ext cx="5760000" cy="216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" tIns="36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Plugova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Oravita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lèche droite 10"/>
          <p:cNvSpPr/>
          <p:nvPr/>
        </p:nvSpPr>
        <p:spPr>
          <a:xfrm rot="19500000">
            <a:off x="5565312" y="2357897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741885" y="2132856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259632" y="476672"/>
            <a:ext cx="5616624" cy="90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259632" y="1628800"/>
            <a:ext cx="5616624" cy="2016000"/>
          </a:xfrm>
          <a:prstGeom prst="roundRect">
            <a:avLst>
              <a:gd name="adj" fmla="val 489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exagone 11"/>
          <p:cNvSpPr/>
          <p:nvPr/>
        </p:nvSpPr>
        <p:spPr>
          <a:xfrm>
            <a:off x="1769605" y="2896703"/>
            <a:ext cx="828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57B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154733" y="568792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31523" y="712792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Virage 15"/>
          <p:cNvSpPr/>
          <p:nvPr/>
        </p:nvSpPr>
        <p:spPr>
          <a:xfrm>
            <a:off x="4928121" y="690525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4243977" y="622792"/>
            <a:ext cx="2592288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3233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25965" y="1733982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775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2280557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67644" y="1214724"/>
            <a:ext cx="5940000" cy="4140000"/>
          </a:xfrm>
          <a:solidFill>
            <a:srgbClr val="00B050"/>
          </a:solidFill>
        </p:spPr>
        <p:txBody>
          <a:bodyPr lIns="252000" tIns="540000" rIns="72000">
            <a:normAutofit fontScale="32500" lnSpcReduction="20000"/>
          </a:bodyPr>
          <a:lstStyle/>
          <a:p>
            <a:pPr marL="0" indent="0">
              <a:buNone/>
            </a:pPr>
            <a:endParaRPr lang="fr-CH" sz="7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Timisoara	 </a:t>
            </a:r>
            <a:r>
              <a:rPr lang="fr-CH" sz="1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 176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Hunedoara		 166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Lugoj			 105 km</a:t>
            </a:r>
            <a:endParaRPr lang="fr-CH" sz="12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Resita			 106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Caransebes		   62 km</a:t>
            </a:r>
            <a:r>
              <a:rPr lang="fr-CH" dirty="0"/>
              <a:t>	</a:t>
            </a:r>
            <a:endParaRPr lang="fr-CH" dirty="0" smtClean="0"/>
          </a:p>
          <a:p>
            <a:pPr marL="400050" lvl="1" indent="0">
              <a:buNone/>
            </a:pPr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3347864" y="138140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698504" y="138140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A6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1475656" y="1268760"/>
            <a:ext cx="5760640" cy="3996000"/>
          </a:xfrm>
          <a:prstGeom prst="roundRect">
            <a:avLst>
              <a:gd name="adj" fmla="val 334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17435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3431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" tIns="108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Teregova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2012367" y="2285221"/>
            <a:ext cx="720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301395" y="713815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68652" y="677815"/>
            <a:ext cx="2592288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000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1881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99396" y="376992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0">
            <a:normAutofit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Caransebes Sud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06655" y="1556792"/>
            <a:ext cx="5760000" cy="234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" tIns="36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Teregova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 rot="16200000">
            <a:off x="6174192" y="692672"/>
            <a:ext cx="720000" cy="468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droite 9"/>
          <p:cNvSpPr/>
          <p:nvPr/>
        </p:nvSpPr>
        <p:spPr>
          <a:xfrm rot="16200000">
            <a:off x="1303064" y="662747"/>
            <a:ext cx="720000" cy="468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droite 10"/>
          <p:cNvSpPr/>
          <p:nvPr/>
        </p:nvSpPr>
        <p:spPr>
          <a:xfrm rot="19500000">
            <a:off x="5292112" y="2753798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741885" y="2132856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259632" y="476672"/>
            <a:ext cx="5616624" cy="90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259632" y="1628800"/>
            <a:ext cx="5616624" cy="2196000"/>
          </a:xfrm>
          <a:prstGeom prst="roundRect">
            <a:avLst>
              <a:gd name="adj" fmla="val 489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76056" y="656672"/>
            <a:ext cx="1116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99473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06655" y="1556792"/>
            <a:ext cx="5760000" cy="18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" tIns="72000" bIns="216000" anchor="ctr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Teregova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lèche droite 10"/>
          <p:cNvSpPr/>
          <p:nvPr/>
        </p:nvSpPr>
        <p:spPr>
          <a:xfrm rot="19500000">
            <a:off x="5597329" y="2354060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741885" y="2192060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259632" y="476672"/>
            <a:ext cx="5616624" cy="90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259632" y="1628800"/>
            <a:ext cx="5616624" cy="1656000"/>
          </a:xfrm>
          <a:prstGeom prst="roundRect">
            <a:avLst>
              <a:gd name="adj" fmla="val 489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154733" y="568792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31523" y="712792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Virage 15"/>
          <p:cNvSpPr/>
          <p:nvPr/>
        </p:nvSpPr>
        <p:spPr>
          <a:xfrm>
            <a:off x="4928121" y="690525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4243977" y="622792"/>
            <a:ext cx="2592288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269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25965" y="1733982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775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681603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67644" y="1214724"/>
            <a:ext cx="5940000" cy="4140000"/>
          </a:xfrm>
          <a:solidFill>
            <a:srgbClr val="00B050"/>
          </a:solidFill>
        </p:spPr>
        <p:txBody>
          <a:bodyPr lIns="252000" tIns="540000" rIns="72000">
            <a:normAutofit fontScale="32500" lnSpcReduction="20000"/>
          </a:bodyPr>
          <a:lstStyle/>
          <a:p>
            <a:pPr marL="0" indent="0">
              <a:buNone/>
            </a:pPr>
            <a:endParaRPr lang="fr-CH" sz="7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Timisoara	 </a:t>
            </a:r>
            <a:r>
              <a:rPr lang="fr-CH" sz="1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 142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Hunedoara		 132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Lugoj			 </a:t>
            </a:r>
            <a:r>
              <a:rPr lang="fr-CH" sz="1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78 km</a:t>
            </a:r>
            <a:endParaRPr lang="fr-CH" sz="12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Resita			 </a:t>
            </a:r>
            <a:r>
              <a:rPr lang="fr-CH" sz="1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Caransebes		   37 km</a:t>
            </a:r>
            <a:r>
              <a:rPr lang="fr-CH" dirty="0"/>
              <a:t>	</a:t>
            </a:r>
            <a:endParaRPr lang="fr-CH" dirty="0" smtClean="0"/>
          </a:p>
          <a:p>
            <a:pPr marL="400050" lvl="1" indent="0">
              <a:buNone/>
            </a:pPr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3347864" y="138140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698504" y="138140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A6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1475656" y="1268760"/>
            <a:ext cx="5760640" cy="3996000"/>
          </a:xfrm>
          <a:prstGeom prst="roundRect">
            <a:avLst>
              <a:gd name="adj" fmla="val 334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36592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3431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108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Caransebes Sud</a:t>
            </a:r>
          </a:p>
          <a:p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403648" y="2279376"/>
            <a:ext cx="720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301395" y="713815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68652" y="677815"/>
            <a:ext cx="2592288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000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5436096" y="2207376"/>
            <a:ext cx="1116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13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458680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Ghimpati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628800"/>
            <a:ext cx="5760000" cy="37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90000" tIns="252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Singureni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Stâlpu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Câlugâreni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745551" y="4446168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2123728" y="620688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6084168" y="620688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2267744" y="4581128"/>
            <a:ext cx="792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411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548680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475656" y="1700808"/>
            <a:ext cx="5616624" cy="3600000"/>
          </a:xfrm>
          <a:prstGeom prst="roundRect">
            <a:avLst>
              <a:gd name="adj" fmla="val 487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15722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99396" y="376992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0">
            <a:normAutofit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Caransebes Nord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06655" y="1556792"/>
            <a:ext cx="5760000" cy="37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36000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Caransebes Sud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Buchin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Resita</a:t>
            </a: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 rot="16200000">
            <a:off x="6174192" y="692672"/>
            <a:ext cx="720000" cy="468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droite 9"/>
          <p:cNvSpPr/>
          <p:nvPr/>
        </p:nvSpPr>
        <p:spPr>
          <a:xfrm rot="16200000">
            <a:off x="1205640" y="672860"/>
            <a:ext cx="720000" cy="468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droite 10"/>
          <p:cNvSpPr/>
          <p:nvPr/>
        </p:nvSpPr>
        <p:spPr>
          <a:xfrm rot="19500000">
            <a:off x="5493305" y="4337975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440110" y="2543649"/>
            <a:ext cx="684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259632" y="476672"/>
            <a:ext cx="5616624" cy="90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259632" y="1628800"/>
            <a:ext cx="5616624" cy="3600000"/>
          </a:xfrm>
          <a:prstGeom prst="roundRect">
            <a:avLst>
              <a:gd name="adj" fmla="val 489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04048" y="656672"/>
            <a:ext cx="1188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92080" y="2003649"/>
            <a:ext cx="1188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exagone 13"/>
          <p:cNvSpPr/>
          <p:nvPr/>
        </p:nvSpPr>
        <p:spPr>
          <a:xfrm>
            <a:off x="2098740" y="3681072"/>
            <a:ext cx="684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5B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98363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06655" y="1556792"/>
            <a:ext cx="5760000" cy="306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36000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Caransebes Sud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Buchin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Resita</a:t>
            </a: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lèche droite 10"/>
          <p:cNvSpPr/>
          <p:nvPr/>
        </p:nvSpPr>
        <p:spPr>
          <a:xfrm rot="19500000">
            <a:off x="5477030" y="3193391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440110" y="2543649"/>
            <a:ext cx="684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259632" y="476672"/>
            <a:ext cx="5616624" cy="90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259632" y="1628800"/>
            <a:ext cx="5616624" cy="2916000"/>
          </a:xfrm>
          <a:prstGeom prst="roundRect">
            <a:avLst>
              <a:gd name="adj" fmla="val 489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92080" y="2003649"/>
            <a:ext cx="1188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exagone 13"/>
          <p:cNvSpPr/>
          <p:nvPr/>
        </p:nvSpPr>
        <p:spPr>
          <a:xfrm>
            <a:off x="2098740" y="3681072"/>
            <a:ext cx="684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5B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4197732" y="576450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44008" y="720868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Virage 17"/>
          <p:cNvSpPr/>
          <p:nvPr/>
        </p:nvSpPr>
        <p:spPr>
          <a:xfrm>
            <a:off x="4928121" y="720450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4287588" y="630868"/>
            <a:ext cx="2592288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4045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25965" y="1733982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775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1849362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67644" y="1214724"/>
            <a:ext cx="5940000" cy="4140000"/>
          </a:xfrm>
          <a:solidFill>
            <a:srgbClr val="00B050"/>
          </a:solidFill>
        </p:spPr>
        <p:txBody>
          <a:bodyPr lIns="252000" tIns="540000" rIns="72000">
            <a:normAutofit fontScale="32500" lnSpcReduction="20000"/>
          </a:bodyPr>
          <a:lstStyle/>
          <a:p>
            <a:pPr marL="0" indent="0">
              <a:buNone/>
            </a:pPr>
            <a:endParaRPr lang="fr-CH" sz="7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Timisoara	 </a:t>
            </a:r>
            <a:r>
              <a:rPr lang="fr-CH" sz="1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 104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Petrosani		 117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Hunedoara		 </a:t>
            </a:r>
            <a:r>
              <a:rPr lang="fr-CH" sz="1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99 km</a:t>
            </a:r>
            <a:endParaRPr lang="fr-CH" sz="12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2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Hateg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</a:t>
            </a:r>
            <a:r>
              <a:rPr lang="fr-CH" sz="1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Lugoj			   44 km</a:t>
            </a:r>
            <a:r>
              <a:rPr lang="fr-CH" dirty="0"/>
              <a:t>	</a:t>
            </a:r>
            <a:endParaRPr lang="fr-CH" dirty="0" smtClean="0"/>
          </a:p>
          <a:p>
            <a:pPr marL="400050" lvl="1" indent="0">
              <a:buNone/>
            </a:pPr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3347864" y="138140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698504" y="138140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A6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1475656" y="1268760"/>
            <a:ext cx="5760640" cy="3996000"/>
          </a:xfrm>
          <a:prstGeom prst="roundRect">
            <a:avLst>
              <a:gd name="adj" fmla="val 334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49919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3431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108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Caransebes Nord</a:t>
            </a:r>
          </a:p>
          <a:p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403648" y="2279376"/>
            <a:ext cx="720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6B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301395" y="713815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68652" y="677815"/>
            <a:ext cx="2592288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000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5364088" y="2206247"/>
            <a:ext cx="1296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11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584" y="414668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0">
            <a:normAutofit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Jena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584" y="1520564"/>
            <a:ext cx="5760000" cy="46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540000" tIns="540000" bIns="216000">
            <a:noAutofit/>
          </a:bodyPr>
          <a:lstStyle/>
          <a:p>
            <a:pPr algn="l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Caransebes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Hateg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Hunedoara</a:t>
            </a: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Petrosani</a:t>
            </a:r>
          </a:p>
          <a:p>
            <a:endParaRPr lang="fr-CH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 rot="16200000">
            <a:off x="5184081" y="728688"/>
            <a:ext cx="720000" cy="504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droite 9"/>
          <p:cNvSpPr/>
          <p:nvPr/>
        </p:nvSpPr>
        <p:spPr>
          <a:xfrm rot="16200000">
            <a:off x="1583680" y="728688"/>
            <a:ext cx="720000" cy="504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droite 10"/>
          <p:cNvSpPr/>
          <p:nvPr/>
        </p:nvSpPr>
        <p:spPr>
          <a:xfrm rot="19500000">
            <a:off x="5133264" y="5297170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8"/>
          <p:cNvSpPr/>
          <p:nvPr/>
        </p:nvSpPr>
        <p:spPr>
          <a:xfrm>
            <a:off x="4572081" y="1731057"/>
            <a:ext cx="144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81" y="2354487"/>
            <a:ext cx="180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Hexagone 17"/>
          <p:cNvSpPr/>
          <p:nvPr/>
        </p:nvSpPr>
        <p:spPr>
          <a:xfrm>
            <a:off x="1943680" y="5567170"/>
            <a:ext cx="720000" cy="36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6B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899592" y="476672"/>
            <a:ext cx="558690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899592" y="1556792"/>
            <a:ext cx="5586904" cy="4547068"/>
          </a:xfrm>
          <a:prstGeom prst="roundRect">
            <a:avLst>
              <a:gd name="adj" fmla="val 255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06314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584" y="1520564"/>
            <a:ext cx="5760000" cy="46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540000" tIns="540000" bIns="216000">
            <a:noAutofit/>
          </a:bodyPr>
          <a:lstStyle/>
          <a:p>
            <a:pPr algn="l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Caransebes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Hateg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Hunedoara</a:t>
            </a: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Petrosani</a:t>
            </a:r>
          </a:p>
          <a:p>
            <a:endParaRPr lang="fr-CH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lèche droite 10"/>
          <p:cNvSpPr/>
          <p:nvPr/>
        </p:nvSpPr>
        <p:spPr>
          <a:xfrm rot="19500000">
            <a:off x="5133264" y="5297170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8"/>
          <p:cNvSpPr/>
          <p:nvPr/>
        </p:nvSpPr>
        <p:spPr>
          <a:xfrm>
            <a:off x="4572081" y="1731057"/>
            <a:ext cx="144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81" y="2354487"/>
            <a:ext cx="180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Hexagone 17"/>
          <p:cNvSpPr/>
          <p:nvPr/>
        </p:nvSpPr>
        <p:spPr>
          <a:xfrm>
            <a:off x="3563888" y="5517232"/>
            <a:ext cx="720000" cy="36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6B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899592" y="476672"/>
            <a:ext cx="558690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899592" y="1556792"/>
            <a:ext cx="5586904" cy="4547068"/>
          </a:xfrm>
          <a:prstGeom prst="roundRect">
            <a:avLst>
              <a:gd name="adj" fmla="val 255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3758148" y="522231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75876" y="666231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Virage 15"/>
          <p:cNvSpPr/>
          <p:nvPr/>
        </p:nvSpPr>
        <p:spPr>
          <a:xfrm>
            <a:off x="4462967" y="646490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3848004" y="576231"/>
            <a:ext cx="2592288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8672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25965" y="1733982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775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1592816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67644" y="1214724"/>
            <a:ext cx="5940000" cy="3600000"/>
          </a:xfrm>
          <a:solidFill>
            <a:srgbClr val="00B050"/>
          </a:solidFill>
        </p:spPr>
        <p:txBody>
          <a:bodyPr lIns="252000" tIns="540000" rIns="72000">
            <a:normAutofit fontScale="32500" lnSpcReduction="20000"/>
          </a:bodyPr>
          <a:lstStyle/>
          <a:p>
            <a:pPr marL="0" indent="0">
              <a:buNone/>
            </a:pPr>
            <a:endParaRPr lang="fr-CH" sz="7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Deva			 147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			 138 km</a:t>
            </a:r>
            <a:endParaRPr lang="fr-CH" sz="12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Timisoara		 102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Lugoj			   37 km</a:t>
            </a:r>
            <a:r>
              <a:rPr lang="fr-CH" dirty="0"/>
              <a:t>	</a:t>
            </a:r>
            <a:endParaRPr lang="fr-CH" dirty="0" smtClean="0"/>
          </a:p>
          <a:p>
            <a:pPr marL="400050" lvl="1" indent="0">
              <a:buNone/>
            </a:pPr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3347864" y="138140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698504" y="138140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A6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1475656" y="1268760"/>
            <a:ext cx="5760640" cy="3456000"/>
          </a:xfrm>
          <a:prstGeom prst="roundRect">
            <a:avLst>
              <a:gd name="adj" fmla="val 334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2242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3431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44000" tIns="108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Jena</a:t>
            </a:r>
          </a:p>
          <a:p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763648" y="2279376"/>
            <a:ext cx="720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301395" y="713815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68652" y="677815"/>
            <a:ext cx="2592288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000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4105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628800"/>
            <a:ext cx="5760000" cy="27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90000" tIns="252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Singureni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Stâlpu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Câlugâreni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726555" y="2609782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871744" y="1991383"/>
            <a:ext cx="792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411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548680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475656" y="1700808"/>
            <a:ext cx="5616624" cy="2556000"/>
          </a:xfrm>
          <a:prstGeom prst="roundRect">
            <a:avLst>
              <a:gd name="adj" fmla="val 487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4343980" y="662661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784940" y="784470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Virage 13"/>
          <p:cNvSpPr/>
          <p:nvPr/>
        </p:nvSpPr>
        <p:spPr>
          <a:xfrm>
            <a:off x="5100849" y="780656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4440051" y="716661"/>
            <a:ext cx="2592288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872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99396" y="376992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0">
            <a:normAutofit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Lugoj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06655" y="1556792"/>
            <a:ext cx="5760000" cy="37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36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Iena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Gâvojdia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Criciova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 rot="16200000">
            <a:off x="5940192" y="678923"/>
            <a:ext cx="720000" cy="468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droite 9"/>
          <p:cNvSpPr/>
          <p:nvPr/>
        </p:nvSpPr>
        <p:spPr>
          <a:xfrm rot="16200000">
            <a:off x="1504740" y="674672"/>
            <a:ext cx="720000" cy="468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droite 10"/>
          <p:cNvSpPr/>
          <p:nvPr/>
        </p:nvSpPr>
        <p:spPr>
          <a:xfrm rot="19500000">
            <a:off x="5493305" y="4337975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724884" y="2420888"/>
            <a:ext cx="792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259632" y="476672"/>
            <a:ext cx="5616624" cy="90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259632" y="1628800"/>
            <a:ext cx="5616624" cy="3600000"/>
          </a:xfrm>
          <a:prstGeom prst="roundRect">
            <a:avLst>
              <a:gd name="adj" fmla="val 489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23928" y="656672"/>
            <a:ext cx="1800000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exagone 13"/>
          <p:cNvSpPr/>
          <p:nvPr/>
        </p:nvSpPr>
        <p:spPr>
          <a:xfrm>
            <a:off x="1702740" y="3681072"/>
            <a:ext cx="792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681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67241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06655" y="1556792"/>
            <a:ext cx="5760000" cy="306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36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Iena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Gâvojdia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Criciova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lèche droite 10"/>
          <p:cNvSpPr/>
          <p:nvPr/>
        </p:nvSpPr>
        <p:spPr>
          <a:xfrm rot="19200000">
            <a:off x="5544256" y="2911972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724884" y="2420888"/>
            <a:ext cx="792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259632" y="476672"/>
            <a:ext cx="5616624" cy="90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259632" y="1628800"/>
            <a:ext cx="5616624" cy="2916000"/>
          </a:xfrm>
          <a:prstGeom prst="roundRect">
            <a:avLst>
              <a:gd name="adj" fmla="val 489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exagone 13"/>
          <p:cNvSpPr/>
          <p:nvPr/>
        </p:nvSpPr>
        <p:spPr>
          <a:xfrm>
            <a:off x="1702740" y="3681072"/>
            <a:ext cx="792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681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4132095" y="548680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1637" y="692680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Virage 17"/>
          <p:cNvSpPr/>
          <p:nvPr/>
        </p:nvSpPr>
        <p:spPr>
          <a:xfrm>
            <a:off x="4904825" y="692680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4220681" y="602680"/>
            <a:ext cx="2592288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0780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25965" y="1733982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775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309192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67644" y="1214724"/>
            <a:ext cx="5940000" cy="3600000"/>
          </a:xfrm>
          <a:solidFill>
            <a:srgbClr val="00B050"/>
          </a:solidFill>
        </p:spPr>
        <p:txBody>
          <a:bodyPr lIns="252000" tIns="540000" rIns="72000">
            <a:normAutofit fontScale="32500" lnSpcReduction="20000"/>
          </a:bodyPr>
          <a:lstStyle/>
          <a:p>
            <a:pPr marL="0" indent="0">
              <a:buNone/>
            </a:pPr>
            <a:endParaRPr lang="fr-CH" sz="7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Deva			 127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			 118 km</a:t>
            </a:r>
            <a:endParaRPr lang="fr-CH" sz="12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Timisoara		   82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Lugoj			   </a:t>
            </a:r>
            <a:r>
              <a:rPr lang="fr-CH" sz="1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km</a:t>
            </a:r>
            <a:r>
              <a:rPr lang="fr-CH" dirty="0"/>
              <a:t>	</a:t>
            </a:r>
            <a:endParaRPr lang="fr-CH" dirty="0" smtClean="0"/>
          </a:p>
          <a:p>
            <a:pPr marL="400050" lvl="1" indent="0">
              <a:buNone/>
            </a:pPr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3347864" y="138140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698504" y="138140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A6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1475656" y="1268760"/>
            <a:ext cx="5760640" cy="3456000"/>
          </a:xfrm>
          <a:prstGeom prst="roundRect">
            <a:avLst>
              <a:gd name="adj" fmla="val 334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5557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3431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540000" tIns="108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Logoj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547664" y="2279376"/>
            <a:ext cx="792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68A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301395" y="713815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68652" y="677815"/>
            <a:ext cx="2592288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000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4211960" y="2189376"/>
            <a:ext cx="1800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58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99396" y="376992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0">
            <a:normAutofit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Lugoj Nord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06655" y="1556792"/>
            <a:ext cx="5760000" cy="306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36000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Lugoj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Buzias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 rot="16200000">
            <a:off x="5940192" y="678923"/>
            <a:ext cx="720000" cy="468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droite 9"/>
          <p:cNvSpPr/>
          <p:nvPr/>
        </p:nvSpPr>
        <p:spPr>
          <a:xfrm rot="16200000">
            <a:off x="1504740" y="674672"/>
            <a:ext cx="720000" cy="468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droite 10"/>
          <p:cNvSpPr/>
          <p:nvPr/>
        </p:nvSpPr>
        <p:spPr>
          <a:xfrm rot="19500000">
            <a:off x="5637320" y="3653942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468740" y="2078840"/>
            <a:ext cx="792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68A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259632" y="476672"/>
            <a:ext cx="5616624" cy="90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259632" y="1628800"/>
            <a:ext cx="5616624" cy="2880000"/>
          </a:xfrm>
          <a:prstGeom prst="roundRect">
            <a:avLst>
              <a:gd name="adj" fmla="val 489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76097" y="656672"/>
            <a:ext cx="1260000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23218" y="1988840"/>
            <a:ext cx="1800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exagone 15"/>
          <p:cNvSpPr/>
          <p:nvPr/>
        </p:nvSpPr>
        <p:spPr>
          <a:xfrm>
            <a:off x="1477477" y="2841266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592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66169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06655" y="1556792"/>
            <a:ext cx="5760000" cy="27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36000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Lugoj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Buzias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lèche droite 10"/>
          <p:cNvSpPr/>
          <p:nvPr/>
        </p:nvSpPr>
        <p:spPr>
          <a:xfrm rot="19500000">
            <a:off x="5366943" y="3266548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468740" y="2078840"/>
            <a:ext cx="792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68A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259632" y="476672"/>
            <a:ext cx="5616624" cy="90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259632" y="1628800"/>
            <a:ext cx="5616624" cy="2556000"/>
          </a:xfrm>
          <a:prstGeom prst="roundRect">
            <a:avLst>
              <a:gd name="adj" fmla="val 489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23218" y="1988840"/>
            <a:ext cx="1800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exagone 15"/>
          <p:cNvSpPr/>
          <p:nvPr/>
        </p:nvSpPr>
        <p:spPr>
          <a:xfrm>
            <a:off x="1477477" y="2841266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592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4204665" y="614898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Virage 17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4268652" y="677815"/>
            <a:ext cx="2592288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0769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25965" y="1733982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775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4905265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67644" y="1214724"/>
            <a:ext cx="5940000" cy="4140000"/>
          </a:xfrm>
          <a:solidFill>
            <a:srgbClr val="00B050"/>
          </a:solidFill>
        </p:spPr>
        <p:txBody>
          <a:bodyPr lIns="252000" tIns="540000" rIns="72000">
            <a:normAutofit fontScale="32500" lnSpcReduction="20000"/>
          </a:bodyPr>
          <a:lstStyle/>
          <a:p>
            <a:pPr marL="0" indent="0">
              <a:buNone/>
            </a:pPr>
            <a:endParaRPr lang="fr-CH" sz="7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Hunedoara		 123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Deva			 109 km</a:t>
            </a:r>
            <a:endParaRPr lang="fr-CH" sz="12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			   98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Timisoara		   63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 x E673		   1</a:t>
            </a:r>
            <a:r>
              <a:rPr lang="fr-CH" sz="1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km</a:t>
            </a:r>
            <a:r>
              <a:rPr lang="fr-CH" dirty="0"/>
              <a:t>	</a:t>
            </a:r>
            <a:endParaRPr lang="fr-CH" dirty="0" smtClean="0"/>
          </a:p>
          <a:p>
            <a:pPr marL="400050" lvl="1" indent="0">
              <a:buNone/>
            </a:pPr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3347864" y="138140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698504" y="138140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A6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1475656" y="1268760"/>
            <a:ext cx="5760640" cy="3960000"/>
          </a:xfrm>
          <a:prstGeom prst="roundRect">
            <a:avLst>
              <a:gd name="adj" fmla="val 334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222" y="4509120"/>
            <a:ext cx="783763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48209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3431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108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Logoj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Nord</a:t>
            </a:r>
          </a:p>
          <a:p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547664" y="2279376"/>
            <a:ext cx="720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301395" y="713815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68652" y="677815"/>
            <a:ext cx="2592288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000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4254062" y="2189376"/>
            <a:ext cx="1440000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83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25965" y="1733982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775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0265102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99912" y="332656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0">
            <a:normAutofit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Paru Lipari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99912" y="1484784"/>
            <a:ext cx="5760000" cy="396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Lugoj  Nord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Costeiu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Belint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 rot="16200000">
            <a:off x="5350138" y="614491"/>
            <a:ext cx="720000" cy="504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droite 9"/>
          <p:cNvSpPr/>
          <p:nvPr/>
        </p:nvSpPr>
        <p:spPr>
          <a:xfrm rot="16200000">
            <a:off x="1284584" y="620716"/>
            <a:ext cx="720000" cy="504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droite 10"/>
          <p:cNvSpPr/>
          <p:nvPr/>
        </p:nvSpPr>
        <p:spPr>
          <a:xfrm rot="19500000">
            <a:off x="5003927" y="4258106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11"/>
          <p:cNvSpPr/>
          <p:nvPr/>
        </p:nvSpPr>
        <p:spPr>
          <a:xfrm>
            <a:off x="3851920" y="1916832"/>
            <a:ext cx="1440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exagone 12"/>
          <p:cNvSpPr/>
          <p:nvPr/>
        </p:nvSpPr>
        <p:spPr>
          <a:xfrm>
            <a:off x="1493688" y="4699009"/>
            <a:ext cx="792000" cy="36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971600" y="404664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971600" y="1556792"/>
            <a:ext cx="5616624" cy="3816424"/>
          </a:xfrm>
          <a:prstGeom prst="roundRect">
            <a:avLst>
              <a:gd name="adj" fmla="val 447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93333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99912" y="1484784"/>
            <a:ext cx="5760000" cy="28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Lugoj  Nord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Costeiu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Belint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lèche droite 10"/>
          <p:cNvSpPr/>
          <p:nvPr/>
        </p:nvSpPr>
        <p:spPr>
          <a:xfrm rot="19500000">
            <a:off x="4953183" y="2949437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11"/>
          <p:cNvSpPr/>
          <p:nvPr/>
        </p:nvSpPr>
        <p:spPr>
          <a:xfrm>
            <a:off x="3851920" y="1916832"/>
            <a:ext cx="1440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exagone 12"/>
          <p:cNvSpPr/>
          <p:nvPr/>
        </p:nvSpPr>
        <p:spPr>
          <a:xfrm>
            <a:off x="1187624" y="2024832"/>
            <a:ext cx="792000" cy="36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971600" y="404664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971600" y="1556792"/>
            <a:ext cx="5616624" cy="2736000"/>
          </a:xfrm>
          <a:prstGeom prst="roundRect">
            <a:avLst>
              <a:gd name="adj" fmla="val 447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3905920" y="487316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51432" y="631316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Virage 15"/>
          <p:cNvSpPr/>
          <p:nvPr/>
        </p:nvSpPr>
        <p:spPr>
          <a:xfrm>
            <a:off x="4622121" y="643659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3995936" y="539168"/>
            <a:ext cx="2592288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4577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25965" y="1733982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775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6493474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67644" y="1214724"/>
            <a:ext cx="5940000" cy="4140000"/>
          </a:xfrm>
          <a:solidFill>
            <a:srgbClr val="00B050"/>
          </a:solidFill>
        </p:spPr>
        <p:txBody>
          <a:bodyPr lIns="252000" tIns="540000" rIns="72000">
            <a:normAutofit fontScale="32500" lnSpcReduction="20000"/>
          </a:bodyPr>
          <a:lstStyle/>
          <a:p>
            <a:pPr marL="0" indent="0">
              <a:buNone/>
            </a:pPr>
            <a:endParaRPr lang="fr-CH" sz="7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Hunedoara		 118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Deva			 104 km</a:t>
            </a:r>
            <a:endParaRPr lang="fr-CH" sz="12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			   93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Timisoara		   58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 x E673		   10 km</a:t>
            </a:r>
            <a:r>
              <a:rPr lang="fr-CH" dirty="0"/>
              <a:t>	</a:t>
            </a:r>
            <a:endParaRPr lang="fr-CH" dirty="0" smtClean="0"/>
          </a:p>
          <a:p>
            <a:pPr marL="400050" lvl="1" indent="0">
              <a:buNone/>
            </a:pPr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3347864" y="138140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698504" y="138140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A6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1475656" y="1268760"/>
            <a:ext cx="5760640" cy="3960000"/>
          </a:xfrm>
          <a:prstGeom prst="roundRect">
            <a:avLst>
              <a:gd name="adj" fmla="val 334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222" y="4509120"/>
            <a:ext cx="783763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53643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3431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108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Paru Lipari</a:t>
            </a:r>
          </a:p>
          <a:p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547664" y="2253843"/>
            <a:ext cx="900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609B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301395" y="713815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68652" y="677815"/>
            <a:ext cx="2592288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000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012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584" y="414668"/>
            <a:ext cx="5760000" cy="162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252000">
            <a:normAutofit/>
          </a:bodyPr>
          <a:lstStyle/>
          <a:p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 x E673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   Arad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584" y="2115024"/>
            <a:ext cx="5760000" cy="306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Paru Lipari</a:t>
            </a: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Balint</a:t>
            </a:r>
          </a:p>
          <a:p>
            <a:endParaRPr lang="fr-CH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èche droite 9"/>
          <p:cNvSpPr/>
          <p:nvPr/>
        </p:nvSpPr>
        <p:spPr>
          <a:xfrm rot="16200000">
            <a:off x="791640" y="944152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droite 10"/>
          <p:cNvSpPr/>
          <p:nvPr/>
        </p:nvSpPr>
        <p:spPr>
          <a:xfrm rot="19500000">
            <a:off x="5133263" y="4228901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4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644" y="620688"/>
            <a:ext cx="683282" cy="55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Hexagone 17"/>
          <p:cNvSpPr/>
          <p:nvPr/>
        </p:nvSpPr>
        <p:spPr>
          <a:xfrm>
            <a:off x="1451827" y="4437112"/>
            <a:ext cx="972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609 B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lèche droite 18"/>
          <p:cNvSpPr/>
          <p:nvPr/>
        </p:nvSpPr>
        <p:spPr>
          <a:xfrm rot="16200000">
            <a:off x="5544169" y="906466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Rectangle à coins arrondis 3"/>
          <p:cNvSpPr/>
          <p:nvPr/>
        </p:nvSpPr>
        <p:spPr>
          <a:xfrm>
            <a:off x="899592" y="476672"/>
            <a:ext cx="5616624" cy="1512168"/>
          </a:xfrm>
          <a:prstGeom prst="roundRect">
            <a:avLst>
              <a:gd name="adj" fmla="val 977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899592" y="2204864"/>
            <a:ext cx="5616624" cy="2880320"/>
          </a:xfrm>
          <a:prstGeom prst="roundRect">
            <a:avLst>
              <a:gd name="adj" fmla="val 413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0670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584" y="2115024"/>
            <a:ext cx="5760000" cy="216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Paru Lipari</a:t>
            </a: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Balint</a:t>
            </a:r>
          </a:p>
        </p:txBody>
      </p:sp>
      <p:sp>
        <p:nvSpPr>
          <p:cNvPr id="11" name="Flèche droite 10"/>
          <p:cNvSpPr/>
          <p:nvPr/>
        </p:nvSpPr>
        <p:spPr>
          <a:xfrm rot="19500000">
            <a:off x="5133263" y="3041830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Hexagone 17"/>
          <p:cNvSpPr/>
          <p:nvPr/>
        </p:nvSpPr>
        <p:spPr>
          <a:xfrm>
            <a:off x="1187624" y="3077830"/>
            <a:ext cx="972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609 B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9592" y="476672"/>
            <a:ext cx="5616624" cy="1512168"/>
          </a:xfrm>
          <a:prstGeom prst="roundRect">
            <a:avLst>
              <a:gd name="adj" fmla="val 977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899592" y="2204864"/>
            <a:ext cx="5616624" cy="2016000"/>
          </a:xfrm>
          <a:prstGeom prst="roundRect">
            <a:avLst>
              <a:gd name="adj" fmla="val 413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3821651" y="1124744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83968" y="1268744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Virage 14"/>
          <p:cNvSpPr/>
          <p:nvPr/>
        </p:nvSpPr>
        <p:spPr>
          <a:xfrm>
            <a:off x="4595651" y="1266818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3911507" y="1190781"/>
            <a:ext cx="2592288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3356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25965" y="1733982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775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0826248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5656" y="1844824"/>
            <a:ext cx="5760000" cy="360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tlCol="0" anchor="ctr"/>
          <a:lstStyle/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 x E673</a:t>
            </a:r>
          </a:p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A1 x A6</a:t>
            </a:r>
          </a:p>
          <a:p>
            <a:pPr lvl="1" algn="ctr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Balint</a:t>
            </a:r>
          </a:p>
          <a:p>
            <a:pPr algn="ctr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 m</a:t>
            </a:r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132856"/>
            <a:ext cx="127650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547664" y="1916832"/>
            <a:ext cx="5616624" cy="3456384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6084168" y="2672856"/>
            <a:ext cx="1008000" cy="90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84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504" y="1124744"/>
            <a:ext cx="4400228" cy="63976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   A1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504" y="1828287"/>
            <a:ext cx="4392488" cy="3060000"/>
          </a:xfrm>
          <a:solidFill>
            <a:srgbClr val="00B050"/>
          </a:solidFill>
        </p:spPr>
        <p:txBody>
          <a:bodyPr tIns="108000">
            <a:noAutofit/>
          </a:bodyPr>
          <a:lstStyle/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</a:t>
            </a: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Timisoara</a:t>
            </a:r>
          </a:p>
          <a:p>
            <a:pPr marL="0" indent="0" algn="ctr">
              <a:buNone/>
            </a:pP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Topolovatu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Mare</a:t>
            </a:r>
          </a:p>
          <a:p>
            <a:pPr marL="0" indent="0" algn="ctr">
              <a:buNone/>
            </a:pPr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72000" y="1124745"/>
            <a:ext cx="4464496" cy="64807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E673   A1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72000" y="1844825"/>
            <a:ext cx="4464495" cy="3024000"/>
          </a:xfrm>
          <a:solidFill>
            <a:srgbClr val="00B050"/>
          </a:solidFill>
        </p:spPr>
        <p:txBody>
          <a:bodyPr tIns="144000">
            <a:noAutofit/>
          </a:bodyPr>
          <a:lstStyle/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Deva</a:t>
            </a:r>
          </a:p>
          <a:p>
            <a:pPr marL="0" indent="0" algn="ctr">
              <a:buNone/>
            </a:pP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Dumbrava</a:t>
            </a: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1" name="Flèche vers le haut 10"/>
          <p:cNvSpPr/>
          <p:nvPr/>
        </p:nvSpPr>
        <p:spPr>
          <a:xfrm>
            <a:off x="308693" y="2060848"/>
            <a:ext cx="484632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Flèche droite 13"/>
          <p:cNvSpPr/>
          <p:nvPr/>
        </p:nvSpPr>
        <p:spPr>
          <a:xfrm rot="-2700000">
            <a:off x="7883911" y="3841575"/>
            <a:ext cx="978408" cy="52824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9"/>
          <p:cNvSpPr/>
          <p:nvPr/>
        </p:nvSpPr>
        <p:spPr>
          <a:xfrm>
            <a:off x="191009" y="4869160"/>
            <a:ext cx="360000" cy="16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Rectangle 21"/>
          <p:cNvSpPr/>
          <p:nvPr/>
        </p:nvSpPr>
        <p:spPr>
          <a:xfrm>
            <a:off x="8545798" y="4868815"/>
            <a:ext cx="360000" cy="16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191009" y="1196752"/>
            <a:ext cx="4164967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4644008" y="1196752"/>
            <a:ext cx="4261790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191009" y="1916832"/>
            <a:ext cx="4164967" cy="2880320"/>
          </a:xfrm>
          <a:prstGeom prst="roundRect">
            <a:avLst>
              <a:gd name="adj" fmla="val 719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4644008" y="1916832"/>
            <a:ext cx="4320480" cy="2880320"/>
          </a:xfrm>
          <a:prstGeom prst="roundRect">
            <a:avLst>
              <a:gd name="adj" fmla="val 636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2604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67644" y="1214724"/>
            <a:ext cx="5940000" cy="4140000"/>
          </a:xfrm>
          <a:solidFill>
            <a:srgbClr val="00B050"/>
          </a:solidFill>
        </p:spPr>
        <p:txBody>
          <a:bodyPr lIns="252000" tIns="540000" rIns="72000">
            <a:normAutofit fontScale="32500" lnSpcReduction="20000"/>
          </a:bodyPr>
          <a:lstStyle/>
          <a:p>
            <a:pPr marL="0" indent="0">
              <a:buNone/>
            </a:pPr>
            <a:endParaRPr lang="fr-CH" sz="7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			 194 km</a:t>
            </a:r>
            <a:endParaRPr lang="fr-CH" sz="12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Alexandria		   53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Ruse  </a:t>
            </a:r>
            <a:r>
              <a:rPr lang="fr-CH" sz="12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Pyce</a:t>
            </a:r>
            <a:r>
              <a:rPr lang="fr-CH" sz="1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47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Giurgiu			   38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 x A61		   16 km</a:t>
            </a:r>
          </a:p>
          <a:p>
            <a:pPr marL="400050" lvl="1" indent="0">
              <a:buNone/>
            </a:pPr>
            <a:r>
              <a:rPr lang="fr-CH" dirty="0"/>
              <a:t>	</a:t>
            </a:r>
            <a:endParaRPr lang="fr-CH" dirty="0" smtClean="0"/>
          </a:p>
          <a:p>
            <a:pPr marL="400050" lvl="1" indent="0">
              <a:buNone/>
            </a:pPr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1" name="Ellipse 10"/>
          <p:cNvSpPr/>
          <p:nvPr/>
        </p:nvSpPr>
        <p:spPr>
          <a:xfrm>
            <a:off x="4386753" y="3429000"/>
            <a:ext cx="720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3347864" y="138140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698504" y="138140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A6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1475656" y="1268760"/>
            <a:ext cx="5760640" cy="3996000"/>
          </a:xfrm>
          <a:prstGeom prst="roundRect">
            <a:avLst>
              <a:gd name="adj" fmla="val 334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840" y="4437112"/>
            <a:ext cx="899640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99729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692696"/>
            <a:ext cx="5760000" cy="900000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Directii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Arad</a:t>
            </a:r>
            <a:r>
              <a:rPr lang="fr-CH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Timisoara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59632" y="1628800"/>
            <a:ext cx="5760000" cy="2880000"/>
          </a:xfrm>
          <a:solidFill>
            <a:srgbClr val="00B050"/>
          </a:solidFill>
        </p:spPr>
        <p:txBody>
          <a:bodyPr lIns="360000" tIns="288000" rIns="72000">
            <a:normAutofit fontScale="25000" lnSpcReduction="20000"/>
          </a:bodyPr>
          <a:lstStyle/>
          <a:p>
            <a:pPr marL="0" indent="0">
              <a:buNone/>
            </a:pPr>
            <a:r>
              <a:rPr lang="fr-CH" sz="16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Oradea</a:t>
            </a:r>
          </a:p>
          <a:p>
            <a:pPr marL="0" indent="0">
              <a:buNone/>
            </a:pPr>
            <a:r>
              <a:rPr lang="fr-CH" sz="16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Budapest</a:t>
            </a:r>
          </a:p>
          <a:p>
            <a:pPr marL="0" indent="0">
              <a:buNone/>
            </a:pPr>
            <a:r>
              <a:rPr lang="fr-CH" sz="16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Szeged</a:t>
            </a:r>
          </a:p>
          <a:p>
            <a:pPr marL="0" indent="0">
              <a:buNone/>
            </a:pPr>
            <a:r>
              <a:rPr lang="fr-CH" sz="16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Belgrad</a:t>
            </a:r>
            <a:r>
              <a:rPr lang="fr-CH" sz="16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Beograd</a:t>
            </a: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7" name="Ellipse 6"/>
          <p:cNvSpPr/>
          <p:nvPr/>
        </p:nvSpPr>
        <p:spPr>
          <a:xfrm>
            <a:off x="4427984" y="2600808"/>
            <a:ext cx="792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8" name="Ellipse 7"/>
          <p:cNvSpPr/>
          <p:nvPr/>
        </p:nvSpPr>
        <p:spPr>
          <a:xfrm>
            <a:off x="5664445" y="3659351"/>
            <a:ext cx="1008000" cy="54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SRB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lèche vers le haut 10"/>
          <p:cNvSpPr/>
          <p:nvPr/>
        </p:nvSpPr>
        <p:spPr>
          <a:xfrm>
            <a:off x="6109509" y="1819923"/>
            <a:ext cx="558000" cy="16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Ellipse 11"/>
          <p:cNvSpPr/>
          <p:nvPr/>
        </p:nvSpPr>
        <p:spPr>
          <a:xfrm>
            <a:off x="4427984" y="3191351"/>
            <a:ext cx="792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764704"/>
            <a:ext cx="5616624" cy="756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1331640" y="1700808"/>
            <a:ext cx="5616624" cy="2736000"/>
          </a:xfrm>
          <a:prstGeom prst="roundRect">
            <a:avLst>
              <a:gd name="adj" fmla="val 345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58328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476672"/>
            <a:ext cx="5760000" cy="1080000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Directie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Bucuresti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59632" y="1628800"/>
            <a:ext cx="5760000" cy="3960000"/>
          </a:xfrm>
          <a:solidFill>
            <a:srgbClr val="00B050"/>
          </a:solidFill>
        </p:spPr>
        <p:txBody>
          <a:bodyPr lIns="720000" tIns="360000" rIns="72000">
            <a:normAutofit fontScale="25000" lnSpcReduction="20000"/>
          </a:bodyPr>
          <a:lstStyle/>
          <a:p>
            <a:pPr marL="0" indent="0">
              <a:buNone/>
            </a:pPr>
            <a:r>
              <a:rPr lang="fr-CH" sz="17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Pitesti</a:t>
            </a:r>
          </a:p>
          <a:p>
            <a:pPr marL="0" indent="0">
              <a:buNone/>
            </a:pPr>
            <a:r>
              <a:rPr lang="fr-CH" sz="17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</a:t>
            </a:r>
          </a:p>
          <a:p>
            <a:pPr marL="0" indent="0">
              <a:buNone/>
            </a:pPr>
            <a:r>
              <a:rPr lang="fr-CH" sz="17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Sibiu</a:t>
            </a:r>
          </a:p>
          <a:p>
            <a:pPr marL="0" indent="0">
              <a:buNone/>
            </a:pPr>
            <a:r>
              <a:rPr lang="fr-CH" sz="17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17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</a:p>
          <a:p>
            <a:pPr marL="0" indent="0">
              <a:buNone/>
            </a:pPr>
            <a:r>
              <a:rPr lang="fr-CH" sz="17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17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endParaRPr lang="fr-CH" sz="17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6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buNone/>
            </a:pPr>
            <a:r>
              <a:rPr lang="fr-CH" dirty="0"/>
              <a:t>	</a:t>
            </a:r>
            <a:endParaRPr lang="fr-CH" dirty="0" smtClean="0"/>
          </a:p>
          <a:p>
            <a:pPr marL="400050" lvl="1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 rot="1800000">
            <a:off x="5677693" y="1995705"/>
            <a:ext cx="558000" cy="19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1331640" y="548680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1331640" y="1700808"/>
            <a:ext cx="5616624" cy="3744416"/>
          </a:xfrm>
          <a:prstGeom prst="roundRect">
            <a:avLst>
              <a:gd name="adj" fmla="val 402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58434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504" y="1124744"/>
            <a:ext cx="4400228" cy="63976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   A1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504" y="1828287"/>
            <a:ext cx="4392488" cy="3060000"/>
          </a:xfrm>
          <a:solidFill>
            <a:srgbClr val="00B050"/>
          </a:solidFill>
        </p:spPr>
        <p:txBody>
          <a:bodyPr tIns="108000">
            <a:noAutofit/>
          </a:bodyPr>
          <a:lstStyle/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</a:t>
            </a: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Timisoara</a:t>
            </a:r>
          </a:p>
          <a:p>
            <a:pPr marL="0" indent="0" algn="ctr">
              <a:buNone/>
            </a:pP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Topolovatu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Mare</a:t>
            </a:r>
          </a:p>
          <a:p>
            <a:pPr marL="0" indent="0" algn="ctr">
              <a:buNone/>
            </a:pPr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 m</a:t>
            </a: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72000" y="1124745"/>
            <a:ext cx="4464496" cy="64807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E673   A1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72000" y="1844825"/>
            <a:ext cx="4464495" cy="3024000"/>
          </a:xfrm>
          <a:solidFill>
            <a:srgbClr val="00B050"/>
          </a:solidFill>
        </p:spPr>
        <p:txBody>
          <a:bodyPr tIns="144000">
            <a:noAutofit/>
          </a:bodyPr>
          <a:lstStyle/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Deva</a:t>
            </a:r>
          </a:p>
          <a:p>
            <a:pPr marL="0" indent="0" algn="ctr">
              <a:buNone/>
            </a:pP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Dumbrava</a:t>
            </a: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 m</a:t>
            </a: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1" name="Flèche vers le haut 10"/>
          <p:cNvSpPr/>
          <p:nvPr/>
        </p:nvSpPr>
        <p:spPr>
          <a:xfrm>
            <a:off x="308693" y="2060848"/>
            <a:ext cx="484632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Flèche droite 13"/>
          <p:cNvSpPr/>
          <p:nvPr/>
        </p:nvSpPr>
        <p:spPr>
          <a:xfrm rot="-2700000">
            <a:off x="7883911" y="3841575"/>
            <a:ext cx="978408" cy="52824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9"/>
          <p:cNvSpPr/>
          <p:nvPr/>
        </p:nvSpPr>
        <p:spPr>
          <a:xfrm>
            <a:off x="191009" y="4869160"/>
            <a:ext cx="360000" cy="16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Rectangle 21"/>
          <p:cNvSpPr/>
          <p:nvPr/>
        </p:nvSpPr>
        <p:spPr>
          <a:xfrm>
            <a:off x="8545798" y="4868815"/>
            <a:ext cx="360000" cy="16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191009" y="1196752"/>
            <a:ext cx="4164967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4644008" y="1196752"/>
            <a:ext cx="4261790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191009" y="1916832"/>
            <a:ext cx="4164967" cy="2880320"/>
          </a:xfrm>
          <a:prstGeom prst="roundRect">
            <a:avLst>
              <a:gd name="adj" fmla="val 719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4644008" y="1916832"/>
            <a:ext cx="4320480" cy="2880320"/>
          </a:xfrm>
          <a:prstGeom prst="roundRect">
            <a:avLst>
              <a:gd name="adj" fmla="val 636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49107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5656" y="1844824"/>
            <a:ext cx="5760000" cy="2376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tlCol="0" anchor="ctr"/>
          <a:lstStyle/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 x E673</a:t>
            </a:r>
          </a:p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A1 x A6</a:t>
            </a:r>
          </a:p>
          <a:p>
            <a:pPr lvl="1" algn="ctr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Balint</a:t>
            </a: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132856"/>
            <a:ext cx="127650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547664" y="1916832"/>
            <a:ext cx="5616624" cy="2232000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5940152" y="2582824"/>
            <a:ext cx="1008000" cy="90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76533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504" y="1124744"/>
            <a:ext cx="4400228" cy="63976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   A1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504" y="1828287"/>
            <a:ext cx="4392488" cy="2520000"/>
          </a:xfrm>
          <a:solidFill>
            <a:srgbClr val="00B050"/>
          </a:solidFill>
        </p:spPr>
        <p:txBody>
          <a:bodyPr tIns="216000">
            <a:noAutofit/>
          </a:bodyPr>
          <a:lstStyle/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</a:t>
            </a: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Timisoara</a:t>
            </a:r>
          </a:p>
          <a:p>
            <a:pPr marL="0" indent="0" algn="ctr">
              <a:buNone/>
            </a:pP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Topolovatu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Mare</a:t>
            </a:r>
          </a:p>
          <a:p>
            <a:pPr marL="0" indent="0" algn="ctr">
              <a:buNone/>
            </a:pPr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72000" y="1124745"/>
            <a:ext cx="4464496" cy="64807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E673   A1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72000" y="1844825"/>
            <a:ext cx="4464495" cy="2520000"/>
          </a:xfrm>
          <a:solidFill>
            <a:srgbClr val="00B050"/>
          </a:solidFill>
        </p:spPr>
        <p:txBody>
          <a:bodyPr lIns="0" tIns="180000">
            <a:noAutofit/>
          </a:bodyPr>
          <a:lstStyle/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Deva</a:t>
            </a:r>
          </a:p>
          <a:p>
            <a:pPr marL="0" indent="0" algn="ctr">
              <a:buNone/>
            </a:pP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Dumbrava</a:t>
            </a: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1" name="Flèche vers le haut 10"/>
          <p:cNvSpPr/>
          <p:nvPr/>
        </p:nvSpPr>
        <p:spPr>
          <a:xfrm>
            <a:off x="551009" y="2059257"/>
            <a:ext cx="484632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Flèche droite 13"/>
          <p:cNvSpPr/>
          <p:nvPr/>
        </p:nvSpPr>
        <p:spPr>
          <a:xfrm rot="-2700000">
            <a:off x="7711921" y="2545431"/>
            <a:ext cx="978408" cy="52824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9"/>
          <p:cNvSpPr/>
          <p:nvPr/>
        </p:nvSpPr>
        <p:spPr>
          <a:xfrm>
            <a:off x="191009" y="4365104"/>
            <a:ext cx="360000" cy="18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Rectangle 21"/>
          <p:cNvSpPr/>
          <p:nvPr/>
        </p:nvSpPr>
        <p:spPr>
          <a:xfrm>
            <a:off x="8569255" y="4365104"/>
            <a:ext cx="360000" cy="18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11"/>
          <p:cNvSpPr/>
          <p:nvPr/>
        </p:nvSpPr>
        <p:spPr>
          <a:xfrm>
            <a:off x="4644008" y="4365104"/>
            <a:ext cx="360000" cy="18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12"/>
          <p:cNvSpPr/>
          <p:nvPr/>
        </p:nvSpPr>
        <p:spPr>
          <a:xfrm>
            <a:off x="4008946" y="4365104"/>
            <a:ext cx="360000" cy="18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191009" y="1196752"/>
            <a:ext cx="4177937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4644008" y="1196752"/>
            <a:ext cx="4285247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191009" y="1916832"/>
            <a:ext cx="4236975" cy="2376264"/>
          </a:xfrm>
          <a:prstGeom prst="roundRect">
            <a:avLst>
              <a:gd name="adj" fmla="val 622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4644008" y="1916832"/>
            <a:ext cx="4285247" cy="2376264"/>
          </a:xfrm>
          <a:prstGeom prst="roundRect">
            <a:avLst>
              <a:gd name="adj" fmla="val 755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72881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  <a:endParaRPr lang="fr-C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4896544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fr-CH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</a:rPr>
              <a:t>Craiova : </a:t>
            </a: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www.google.ch/search?q=craiova&amp;client=firefox-b&amp;tbm=isch&amp;tbo=u&amp;source=univ&amp;sa=X&amp;ved=0ahUKEwj17eu99NLOAhWGtxQKHTflDcsQsAQIMQ&amp;biw=1920&amp;bih=932</a:t>
            </a: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CH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Barajul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Portile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</a:rPr>
              <a:t>Fier : </a:t>
            </a: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www.google.ch/search?q=barajul+portile+de+fier+2&amp;client=firefox-b&amp;tbm=isch&amp;tbo=u&amp;source=univ&amp;sa=X&amp;ved=0ahUKEwiZyszN9NLOAhUGsBQKHXV_A-0QsAQIHw&amp;biw=1920&amp;bih=932</a:t>
            </a: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CH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Portile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de Fier </a:t>
            </a: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www.google.ch/search?q=portile+de+fier&amp;client=firefox-b&amp;tbm=isch&amp;tbo=u&amp;source=univ&amp;sa=X&amp;ved=0ahUKEwiXwsLb9NLOAhWCaRQKHRwjAsQQsAQIHQ&amp;biw=1920&amp;bih=932</a:t>
            </a: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CH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Parcul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national </a:t>
            </a:r>
            <a:r>
              <a:rPr lang="fr-CH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Domogled</a:t>
            </a: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www.google.ch/search?q=parcul+national+domogled&amp;client=firefox-b&amp;tbm=isch&amp;tbo=u&amp;source=univ&amp;sa=X&amp;ved=0ahUKEwiggvHy9NLOAhXFNxQKHT72DVgQsAQIHQ&amp;biw=1920&amp;bih=932</a:t>
            </a: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6663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79512" y="260648"/>
            <a:ext cx="8784976" cy="5904656"/>
          </a:xfrm>
          <a:prstGeom prst="roundRect">
            <a:avLst>
              <a:gd name="adj" fmla="val 476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CH" sz="1400" i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Errata 1</a:t>
            </a:r>
          </a:p>
          <a:p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 designers de réaliser des panneaux rationnels, efficients, lisibles, aérés, esthétiques,</a:t>
            </a:r>
          </a:p>
          <a:p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aux contours et liserés standardisés, adéquats et fonctionnels.</a:t>
            </a:r>
            <a:r>
              <a:rPr lang="fr-CH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fr-CH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fr-CH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fr-CH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3516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720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Ghimpati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762925" y="2215353"/>
            <a:ext cx="792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61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68652" y="677815"/>
            <a:ext cx="2592288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2454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699792" y="188640"/>
            <a:ext cx="4860000" cy="5580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12"/>
          <p:cNvSpPr/>
          <p:nvPr/>
        </p:nvSpPr>
        <p:spPr>
          <a:xfrm>
            <a:off x="3934061" y="2798876"/>
            <a:ext cx="1620000" cy="720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r>
              <a:rPr lang="fr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</a:t>
            </a:r>
          </a:p>
          <a:p>
            <a:r>
              <a:rPr lang="fr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Alexandria</a:t>
            </a:r>
            <a:endParaRPr lang="fr-CH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lèche vers le haut 14"/>
          <p:cNvSpPr/>
          <p:nvPr/>
        </p:nvSpPr>
        <p:spPr>
          <a:xfrm>
            <a:off x="3504329" y="1726724"/>
            <a:ext cx="360000" cy="3898036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Flèche droite 15"/>
          <p:cNvSpPr/>
          <p:nvPr/>
        </p:nvSpPr>
        <p:spPr>
          <a:xfrm>
            <a:off x="3671880" y="3572776"/>
            <a:ext cx="2880000" cy="3600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16"/>
          <p:cNvSpPr/>
          <p:nvPr/>
        </p:nvSpPr>
        <p:spPr>
          <a:xfrm>
            <a:off x="3934061" y="4017640"/>
            <a:ext cx="2160000" cy="900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r>
              <a:rPr lang="fr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Giurgiu</a:t>
            </a:r>
          </a:p>
          <a:p>
            <a:r>
              <a:rPr lang="fr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Ruse  </a:t>
            </a:r>
            <a:r>
              <a:rPr lang="fr-CH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Pyce</a:t>
            </a:r>
            <a:endParaRPr lang="fr-CH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42649" y="3356992"/>
            <a:ext cx="720000" cy="360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E70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642649" y="3816101"/>
            <a:ext cx="720000" cy="360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A6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425087" y="2124991"/>
            <a:ext cx="612000" cy="252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DNCB</a:t>
            </a:r>
            <a:endParaRPr lang="fr-CH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5395077" y="4509120"/>
            <a:ext cx="540000" cy="28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0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fr-CH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11087" y="332656"/>
            <a:ext cx="1440000" cy="432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r>
              <a:rPr lang="fr-CH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Constanza</a:t>
            </a:r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982814" y="845056"/>
            <a:ext cx="2664000" cy="36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r>
              <a:rPr lang="fr-CH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Jilava</a:t>
            </a:r>
            <a:r>
              <a:rPr lang="fr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Giurgiu </a:t>
            </a:r>
            <a:r>
              <a:rPr lang="fr-CH" sz="1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DN5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988120" y="1255863"/>
            <a:ext cx="2664000" cy="3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r>
              <a:rPr lang="fr-CH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Zonâ</a:t>
            </a:r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industrialâ</a:t>
            </a:r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Sud</a:t>
            </a:r>
            <a:endParaRPr lang="fr-CH" sz="140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" descr="http://quiz-code-route.fr/panneaux/ID3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042" y="1255862"/>
            <a:ext cx="424142" cy="36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2771800" y="260648"/>
            <a:ext cx="4680520" cy="5436000"/>
          </a:xfrm>
          <a:prstGeom prst="roundRect">
            <a:avLst>
              <a:gd name="adj" fmla="val 347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20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692696"/>
            <a:ext cx="5760000" cy="144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 x A61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Giurgiu </a:t>
            </a:r>
            <a:r>
              <a:rPr lang="fr-CH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A61</a:t>
            </a:r>
            <a:endParaRPr lang="fr-CH" sz="28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2194163"/>
            <a:ext cx="5760000" cy="306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252000" tIns="36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Ghimpati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Giurgiu </a:t>
            </a:r>
            <a:r>
              <a:rPr lang="fr-CH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DN 5B</a:t>
            </a:r>
          </a:p>
          <a:p>
            <a:endParaRPr lang="fr-CH" sz="11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612985" y="4217171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1960967" y="980728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6300192" y="970170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1618967" y="2636912"/>
            <a:ext cx="792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61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exagone 13"/>
          <p:cNvSpPr/>
          <p:nvPr/>
        </p:nvSpPr>
        <p:spPr>
          <a:xfrm>
            <a:off x="1618967" y="3526163"/>
            <a:ext cx="792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5B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764704"/>
            <a:ext cx="5616624" cy="129614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2276872"/>
            <a:ext cx="5616624" cy="2880320"/>
          </a:xfrm>
          <a:prstGeom prst="roundRect">
            <a:avLst>
              <a:gd name="adj" fmla="val 580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17199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64525" y="2097064"/>
            <a:ext cx="5760000" cy="342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252000" tIns="36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Ghimpati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Giurgiu </a:t>
            </a:r>
            <a:r>
              <a:rPr lang="fr-CH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DN 5B</a:t>
            </a:r>
          </a:p>
          <a:p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exagone 12"/>
          <p:cNvSpPr/>
          <p:nvPr/>
        </p:nvSpPr>
        <p:spPr>
          <a:xfrm>
            <a:off x="1691680" y="2564904"/>
            <a:ext cx="792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61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exagone 13"/>
          <p:cNvSpPr/>
          <p:nvPr/>
        </p:nvSpPr>
        <p:spPr>
          <a:xfrm>
            <a:off x="1691680" y="3429000"/>
            <a:ext cx="792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5B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lèche vers le haut 11"/>
          <p:cNvSpPr/>
          <p:nvPr/>
        </p:nvSpPr>
        <p:spPr>
          <a:xfrm rot="3600000">
            <a:off x="6151549" y="2395301"/>
            <a:ext cx="504000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536213" y="2204864"/>
            <a:ext cx="5616624" cy="3240000"/>
          </a:xfrm>
          <a:prstGeom prst="roundRect">
            <a:avLst>
              <a:gd name="adj" fmla="val 58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4344525" y="1124744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752020" y="1268744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Virage 15"/>
          <p:cNvSpPr/>
          <p:nvPr/>
        </p:nvSpPr>
        <p:spPr>
          <a:xfrm>
            <a:off x="5093192" y="1268744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4434381" y="1178744"/>
            <a:ext cx="2592288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Titre 1"/>
          <p:cNvSpPr>
            <a:spLocks noGrp="1"/>
          </p:cNvSpPr>
          <p:nvPr>
            <p:ph type="ctrTitle"/>
          </p:nvPr>
        </p:nvSpPr>
        <p:spPr>
          <a:xfrm>
            <a:off x="1824525" y="4221088"/>
            <a:ext cx="5040000" cy="900000"/>
          </a:xfrm>
          <a:solidFill>
            <a:srgbClr val="00B050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Giurgiu </a:t>
            </a:r>
            <a:r>
              <a:rPr lang="fr-CH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A61</a:t>
            </a:r>
            <a:endParaRPr lang="fr-CH" sz="28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èche vers le haut 17"/>
          <p:cNvSpPr/>
          <p:nvPr/>
        </p:nvSpPr>
        <p:spPr>
          <a:xfrm>
            <a:off x="2072410" y="4293096"/>
            <a:ext cx="468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Flèche vers le haut 18"/>
          <p:cNvSpPr/>
          <p:nvPr/>
        </p:nvSpPr>
        <p:spPr>
          <a:xfrm>
            <a:off x="6228184" y="4293096"/>
            <a:ext cx="468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554325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25965" y="1733982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775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7727684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67644" y="1214724"/>
            <a:ext cx="5940000" cy="4140000"/>
          </a:xfrm>
          <a:solidFill>
            <a:srgbClr val="00B050"/>
          </a:solidFill>
        </p:spPr>
        <p:txBody>
          <a:bodyPr lIns="252000" tIns="540000" rIns="72000">
            <a:normAutofit fontScale="32500" lnSpcReduction="20000"/>
          </a:bodyPr>
          <a:lstStyle/>
          <a:p>
            <a:pPr marL="0" indent="0">
              <a:buNone/>
            </a:pPr>
            <a:endParaRPr lang="fr-CH" sz="7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			 188 km</a:t>
            </a:r>
            <a:endParaRPr lang="fr-CH" sz="12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Alexandria		   47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Ruse  </a:t>
            </a:r>
            <a:r>
              <a:rPr lang="fr-CH" sz="12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Pyce</a:t>
            </a:r>
            <a:r>
              <a:rPr lang="fr-CH" sz="1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41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Giurgiu			   32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 x A61		   10 km</a:t>
            </a:r>
          </a:p>
          <a:p>
            <a:pPr marL="400050" lvl="1" indent="0">
              <a:buNone/>
            </a:pPr>
            <a:r>
              <a:rPr lang="fr-CH" dirty="0"/>
              <a:t>	</a:t>
            </a:r>
            <a:endParaRPr lang="fr-CH" dirty="0" smtClean="0"/>
          </a:p>
          <a:p>
            <a:pPr marL="400050" lvl="1" indent="0">
              <a:buNone/>
            </a:pPr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1" name="Ellipse 10"/>
          <p:cNvSpPr/>
          <p:nvPr/>
        </p:nvSpPr>
        <p:spPr>
          <a:xfrm>
            <a:off x="4386753" y="3429000"/>
            <a:ext cx="720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3347864" y="138140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698504" y="138140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A6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1475656" y="1268760"/>
            <a:ext cx="5760640" cy="3996000"/>
          </a:xfrm>
          <a:prstGeom prst="roundRect">
            <a:avLst>
              <a:gd name="adj" fmla="val 334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840" y="4437112"/>
            <a:ext cx="899640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09568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400403"/>
            <a:ext cx="5760000" cy="360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tlCol="0" anchor="ctr"/>
          <a:lstStyle/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 x </a:t>
            </a:r>
            <a:r>
              <a:rPr lang="fr-CH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</a:t>
            </a:r>
          </a:p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A6 x A61</a:t>
            </a:r>
          </a:p>
          <a:p>
            <a:pPr lvl="1" algn="ctr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Drâgânesti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3000 m</a:t>
            </a: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00133"/>
            <a:ext cx="127650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619312" y="1484784"/>
            <a:ext cx="5580000" cy="3456384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6084168" y="2092378"/>
            <a:ext cx="1008000" cy="90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1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504" y="1124744"/>
            <a:ext cx="4400228" cy="63976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   A6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504" y="1828286"/>
            <a:ext cx="4392488" cy="3420000"/>
          </a:xfrm>
          <a:solidFill>
            <a:srgbClr val="00B050"/>
          </a:solidFill>
        </p:spPr>
        <p:txBody>
          <a:bodyPr tIns="144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Alexandria</a:t>
            </a: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Drâgânesti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72000" y="1124745"/>
            <a:ext cx="4464496" cy="64807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A61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72000" y="1840706"/>
            <a:ext cx="4464495" cy="3420000"/>
          </a:xfrm>
          <a:solidFill>
            <a:srgbClr val="00B050"/>
          </a:solidFill>
        </p:spPr>
        <p:txBody>
          <a:bodyPr lIns="0" tIns="144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Ruse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Pyce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Giurgiu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Radu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Vodâ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1" name="Flèche vers le haut 10"/>
          <p:cNvSpPr/>
          <p:nvPr/>
        </p:nvSpPr>
        <p:spPr>
          <a:xfrm>
            <a:off x="373614" y="3964563"/>
            <a:ext cx="484632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Flèche vers le haut 11"/>
          <p:cNvSpPr/>
          <p:nvPr/>
        </p:nvSpPr>
        <p:spPr>
          <a:xfrm>
            <a:off x="3707904" y="3964563"/>
            <a:ext cx="484632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Flèche droite 13"/>
          <p:cNvSpPr/>
          <p:nvPr/>
        </p:nvSpPr>
        <p:spPr>
          <a:xfrm rot="-2700000">
            <a:off x="7873307" y="4233122"/>
            <a:ext cx="978408" cy="52824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8"/>
          <p:cNvSpPr/>
          <p:nvPr/>
        </p:nvSpPr>
        <p:spPr>
          <a:xfrm>
            <a:off x="107504" y="5249670"/>
            <a:ext cx="360000" cy="12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16"/>
          <p:cNvSpPr/>
          <p:nvPr/>
        </p:nvSpPr>
        <p:spPr>
          <a:xfrm>
            <a:off x="8604448" y="5249670"/>
            <a:ext cx="360000" cy="12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Ellipse 17"/>
          <p:cNvSpPr/>
          <p:nvPr/>
        </p:nvSpPr>
        <p:spPr>
          <a:xfrm>
            <a:off x="8121727" y="2132856"/>
            <a:ext cx="648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179512" y="1916832"/>
            <a:ext cx="4248000" cy="3240360"/>
          </a:xfrm>
          <a:prstGeom prst="roundRect">
            <a:avLst>
              <a:gd name="adj" fmla="val 453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179512" y="1196752"/>
            <a:ext cx="4248000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4644008" y="1196752"/>
            <a:ext cx="4260931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4644008" y="1916832"/>
            <a:ext cx="4320440" cy="3240360"/>
          </a:xfrm>
          <a:prstGeom prst="roundRect">
            <a:avLst>
              <a:gd name="adj" fmla="val 528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2" descr="http://namthao.free.fr/Travel/France/France/Nice/Cours%20Nice/Code%20de%20la%20route/Signalisation/zo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805598"/>
            <a:ext cx="604762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93639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504" y="1124744"/>
            <a:ext cx="4400228" cy="63976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   A6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504" y="1828286"/>
            <a:ext cx="4392488" cy="3420000"/>
          </a:xfrm>
          <a:solidFill>
            <a:srgbClr val="00B050"/>
          </a:solidFill>
        </p:spPr>
        <p:txBody>
          <a:bodyPr tIns="144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Alexandria</a:t>
            </a: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Drâgânesti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72000" y="1124745"/>
            <a:ext cx="4464496" cy="64807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A61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72000" y="1840706"/>
            <a:ext cx="4464495" cy="3420000"/>
          </a:xfrm>
          <a:solidFill>
            <a:srgbClr val="00B050"/>
          </a:solidFill>
        </p:spPr>
        <p:txBody>
          <a:bodyPr lIns="0" tIns="144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Ruse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Pyce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Giurgiu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Radu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Vodâ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1" name="Flèche vers le haut 10"/>
          <p:cNvSpPr/>
          <p:nvPr/>
        </p:nvSpPr>
        <p:spPr>
          <a:xfrm>
            <a:off x="373614" y="3964563"/>
            <a:ext cx="484632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Flèche vers le haut 11"/>
          <p:cNvSpPr/>
          <p:nvPr/>
        </p:nvSpPr>
        <p:spPr>
          <a:xfrm>
            <a:off x="3707904" y="3964563"/>
            <a:ext cx="484632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Flèche droite 13"/>
          <p:cNvSpPr/>
          <p:nvPr/>
        </p:nvSpPr>
        <p:spPr>
          <a:xfrm rot="-2700000">
            <a:off x="7873307" y="4233122"/>
            <a:ext cx="978408" cy="52824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8"/>
          <p:cNvSpPr/>
          <p:nvPr/>
        </p:nvSpPr>
        <p:spPr>
          <a:xfrm>
            <a:off x="107504" y="5249670"/>
            <a:ext cx="360000" cy="12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16"/>
          <p:cNvSpPr/>
          <p:nvPr/>
        </p:nvSpPr>
        <p:spPr>
          <a:xfrm>
            <a:off x="8604448" y="5249670"/>
            <a:ext cx="360000" cy="12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Ellipse 17"/>
          <p:cNvSpPr/>
          <p:nvPr/>
        </p:nvSpPr>
        <p:spPr>
          <a:xfrm>
            <a:off x="8121727" y="2132856"/>
            <a:ext cx="648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179512" y="1916832"/>
            <a:ext cx="4248000" cy="3240360"/>
          </a:xfrm>
          <a:prstGeom prst="roundRect">
            <a:avLst>
              <a:gd name="adj" fmla="val 453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179512" y="1196752"/>
            <a:ext cx="4248000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4644008" y="1196752"/>
            <a:ext cx="4260931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4644008" y="1916832"/>
            <a:ext cx="4320440" cy="3240360"/>
          </a:xfrm>
          <a:prstGeom prst="roundRect">
            <a:avLst>
              <a:gd name="adj" fmla="val 528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2" descr="http://namthao.free.fr/Travel/France/France/Nice/Cours%20Nice/Code%20de%20la%20route/Signalisation/zo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805598"/>
            <a:ext cx="604762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82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400403"/>
            <a:ext cx="5760000" cy="277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tlCol="0" anchor="ctr"/>
          <a:lstStyle/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 x </a:t>
            </a:r>
            <a:r>
              <a:rPr lang="fr-CH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</a:t>
            </a:r>
          </a:p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A6 x A61</a:t>
            </a:r>
          </a:p>
          <a:p>
            <a:pPr lvl="1" algn="ctr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Drâgânesti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00133"/>
            <a:ext cx="127650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619312" y="1484784"/>
            <a:ext cx="5580000" cy="2628000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6084168" y="2092378"/>
            <a:ext cx="1008000" cy="90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36735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778098"/>
          </a:xfrm>
          <a:noFill/>
        </p:spPr>
        <p:txBody>
          <a:bodyPr>
            <a:normAutofit/>
          </a:bodyPr>
          <a:lstStyle/>
          <a:p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 x A61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504" y="1124744"/>
            <a:ext cx="4400228" cy="63976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   A6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504" y="1828286"/>
            <a:ext cx="4392488" cy="2340000"/>
          </a:xfrm>
          <a:solidFill>
            <a:srgbClr val="00B050"/>
          </a:solidFill>
        </p:spPr>
        <p:txBody>
          <a:bodyPr tIns="108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Alexandria</a:t>
            </a: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Drâgânesti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72000" y="1124745"/>
            <a:ext cx="4464496" cy="64807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A61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72000" y="1840706"/>
            <a:ext cx="4464495" cy="2880000"/>
          </a:xfrm>
          <a:solidFill>
            <a:srgbClr val="00B050"/>
          </a:solidFill>
        </p:spPr>
        <p:txBody>
          <a:bodyPr lIns="0" tIns="108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Ruse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Pyce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Giurgiu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Radu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Vodâ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1" name="Flèche vers le haut 10"/>
          <p:cNvSpPr/>
          <p:nvPr/>
        </p:nvSpPr>
        <p:spPr>
          <a:xfrm>
            <a:off x="287504" y="2490213"/>
            <a:ext cx="484632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Flèche vers le haut 11"/>
          <p:cNvSpPr/>
          <p:nvPr/>
        </p:nvSpPr>
        <p:spPr>
          <a:xfrm>
            <a:off x="3779912" y="2520150"/>
            <a:ext cx="484632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Flèche droite 13"/>
          <p:cNvSpPr/>
          <p:nvPr/>
        </p:nvSpPr>
        <p:spPr>
          <a:xfrm rot="-2400000">
            <a:off x="7905727" y="3883072"/>
            <a:ext cx="1080000" cy="52824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8"/>
          <p:cNvSpPr/>
          <p:nvPr/>
        </p:nvSpPr>
        <p:spPr>
          <a:xfrm>
            <a:off x="162397" y="4166411"/>
            <a:ext cx="360000" cy="23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16"/>
          <p:cNvSpPr/>
          <p:nvPr/>
        </p:nvSpPr>
        <p:spPr>
          <a:xfrm>
            <a:off x="4644008" y="4706411"/>
            <a:ext cx="360000" cy="18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Ellipse 17"/>
          <p:cNvSpPr/>
          <p:nvPr/>
        </p:nvSpPr>
        <p:spPr>
          <a:xfrm>
            <a:off x="8121727" y="2055306"/>
            <a:ext cx="648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84544" y="4169670"/>
            <a:ext cx="360000" cy="23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15"/>
          <p:cNvSpPr/>
          <p:nvPr/>
        </p:nvSpPr>
        <p:spPr>
          <a:xfrm>
            <a:off x="8630664" y="4696834"/>
            <a:ext cx="360000" cy="18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162397" y="1196752"/>
            <a:ext cx="4282147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4644008" y="1196752"/>
            <a:ext cx="4346656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162397" y="1916832"/>
            <a:ext cx="4282147" cy="2160240"/>
          </a:xfrm>
          <a:prstGeom prst="roundRect">
            <a:avLst>
              <a:gd name="adj" fmla="val 738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644008" y="1916832"/>
            <a:ext cx="4346656" cy="2736304"/>
          </a:xfrm>
          <a:prstGeom prst="roundRect">
            <a:avLst>
              <a:gd name="adj" fmla="val 464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 descr="http://namthao.free.fr/Travel/France/France/Nice/Cours%20Nice/Code%20de%20la%20route/Signalisation/zo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778213"/>
            <a:ext cx="604762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38422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67644" y="1214724"/>
            <a:ext cx="5940000" cy="4140000"/>
          </a:xfrm>
          <a:solidFill>
            <a:srgbClr val="00B050"/>
          </a:solidFill>
        </p:spPr>
        <p:txBody>
          <a:bodyPr lIns="252000" tIns="540000" rIns="72000">
            <a:normAutofit fontScale="32500" lnSpcReduction="20000"/>
          </a:bodyPr>
          <a:lstStyle/>
          <a:p>
            <a:pPr marL="0" indent="0">
              <a:buNone/>
            </a:pPr>
            <a:endParaRPr lang="fr-CH" sz="7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			 170 km</a:t>
            </a:r>
            <a:endParaRPr lang="fr-CH" sz="12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Slatina			 139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Caracal	</a:t>
            </a:r>
            <a:r>
              <a:rPr lang="fr-CH" sz="1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116 km</a:t>
            </a:r>
          </a:p>
          <a:p>
            <a:pPr marL="0" indent="0">
              <a:buNone/>
            </a:pPr>
            <a:r>
              <a:rPr lang="fr-CH" sz="12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Rosiori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CH" sz="12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Vede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65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Alexandria		   31 km</a:t>
            </a:r>
          </a:p>
          <a:p>
            <a:pPr marL="400050" lvl="1" indent="0">
              <a:buNone/>
            </a:pPr>
            <a:r>
              <a:rPr lang="fr-CH" dirty="0"/>
              <a:t>	</a:t>
            </a:r>
            <a:endParaRPr lang="fr-CH" dirty="0" smtClean="0"/>
          </a:p>
          <a:p>
            <a:pPr marL="400050" lvl="1" indent="0">
              <a:buNone/>
            </a:pPr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3347864" y="138140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698504" y="138140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A6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1475656" y="1268760"/>
            <a:ext cx="5760640" cy="3996000"/>
          </a:xfrm>
          <a:prstGeom prst="roundRect">
            <a:avLst>
              <a:gd name="adj" fmla="val 334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55160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699792" y="188640"/>
            <a:ext cx="4860000" cy="5580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12"/>
          <p:cNvSpPr/>
          <p:nvPr/>
        </p:nvSpPr>
        <p:spPr>
          <a:xfrm>
            <a:off x="3934061" y="2798876"/>
            <a:ext cx="1620000" cy="720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r>
              <a:rPr lang="fr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</a:t>
            </a:r>
          </a:p>
          <a:p>
            <a:r>
              <a:rPr lang="fr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Alexandria</a:t>
            </a:r>
            <a:endParaRPr lang="fr-CH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lèche vers le haut 14"/>
          <p:cNvSpPr/>
          <p:nvPr/>
        </p:nvSpPr>
        <p:spPr>
          <a:xfrm>
            <a:off x="3504329" y="1726724"/>
            <a:ext cx="360000" cy="3898036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Flèche droite 15"/>
          <p:cNvSpPr/>
          <p:nvPr/>
        </p:nvSpPr>
        <p:spPr>
          <a:xfrm>
            <a:off x="3671880" y="3572776"/>
            <a:ext cx="2880000" cy="3600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16"/>
          <p:cNvSpPr/>
          <p:nvPr/>
        </p:nvSpPr>
        <p:spPr>
          <a:xfrm>
            <a:off x="3934061" y="4017640"/>
            <a:ext cx="2160000" cy="900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r>
              <a:rPr lang="fr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Giurgiu</a:t>
            </a:r>
          </a:p>
          <a:p>
            <a:r>
              <a:rPr lang="fr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Ruse  </a:t>
            </a:r>
            <a:r>
              <a:rPr lang="fr-CH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Pyce</a:t>
            </a:r>
            <a:endParaRPr lang="fr-CH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42649" y="3356992"/>
            <a:ext cx="720000" cy="360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E70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642649" y="3816101"/>
            <a:ext cx="720000" cy="360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A6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425087" y="2124991"/>
            <a:ext cx="612000" cy="252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DNCB</a:t>
            </a:r>
            <a:endParaRPr lang="fr-CH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5395077" y="4509120"/>
            <a:ext cx="540000" cy="28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0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fr-CH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11087" y="332656"/>
            <a:ext cx="1800000" cy="432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r>
              <a:rPr lang="fr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Pitesti   Arad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82814" y="845056"/>
            <a:ext cx="2664000" cy="36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r>
              <a:rPr lang="fr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Alexandria </a:t>
            </a:r>
            <a:r>
              <a:rPr lang="fr-CH" sz="1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DN6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011087" y="1268760"/>
            <a:ext cx="2520000" cy="3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r>
              <a:rPr lang="fr-CH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</a:t>
            </a:r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  </a:t>
            </a:r>
            <a:r>
              <a:rPr lang="fr-CH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Ghencea</a:t>
            </a:r>
            <a:endParaRPr lang="fr-CH" sz="140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2771800" y="260648"/>
            <a:ext cx="4716000" cy="5436000"/>
          </a:xfrm>
          <a:prstGeom prst="roundRect">
            <a:avLst>
              <a:gd name="adj" fmla="val 309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6479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720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Drâgânesti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762925" y="2215353"/>
            <a:ext cx="720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68652" y="677815"/>
            <a:ext cx="2592288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7003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458680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0">
            <a:normAutofit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Alexandria Est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628800"/>
            <a:ext cx="5760000" cy="28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396000" tIns="252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Drâgânesti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Videle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777257" y="3607650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1791419" y="656732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6516216" y="638527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802164" y="2060848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411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548680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475656" y="1700808"/>
            <a:ext cx="5616624" cy="2736000"/>
          </a:xfrm>
          <a:prstGeom prst="roundRect">
            <a:avLst>
              <a:gd name="adj" fmla="val 487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26892" y="746732"/>
            <a:ext cx="108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exagone 12"/>
          <p:cNvSpPr/>
          <p:nvPr/>
        </p:nvSpPr>
        <p:spPr>
          <a:xfrm>
            <a:off x="1812028" y="2780928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503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81384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628800"/>
            <a:ext cx="5760000" cy="19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396000" tIns="252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Drâgânesti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Videle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777256" y="2532469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802164" y="2060848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411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548680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475656" y="1700808"/>
            <a:ext cx="5616624" cy="1836000"/>
          </a:xfrm>
          <a:prstGeom prst="roundRect">
            <a:avLst>
              <a:gd name="adj" fmla="val 487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exagone 12"/>
          <p:cNvSpPr/>
          <p:nvPr/>
        </p:nvSpPr>
        <p:spPr>
          <a:xfrm>
            <a:off x="1812028" y="2780928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503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4334048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Virage 17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4423904" y="677815"/>
            <a:ext cx="2592288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0129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25965" y="1733982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775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5990672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67644" y="1214724"/>
            <a:ext cx="5940000" cy="4140000"/>
          </a:xfrm>
          <a:solidFill>
            <a:srgbClr val="00B050"/>
          </a:solidFill>
        </p:spPr>
        <p:txBody>
          <a:bodyPr lIns="252000" tIns="540000" rIns="72000">
            <a:normAutofit fontScale="32500" lnSpcReduction="20000"/>
          </a:bodyPr>
          <a:lstStyle/>
          <a:p>
            <a:pPr marL="0" indent="0">
              <a:buNone/>
            </a:pPr>
            <a:endParaRPr lang="fr-CH" sz="7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			 164 km</a:t>
            </a:r>
            <a:endParaRPr lang="fr-CH" sz="12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Slatina			 133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Caracal	</a:t>
            </a:r>
            <a:r>
              <a:rPr lang="fr-CH" sz="1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110 km</a:t>
            </a:r>
          </a:p>
          <a:p>
            <a:pPr marL="0" indent="0">
              <a:buNone/>
            </a:pPr>
            <a:r>
              <a:rPr lang="fr-CH" sz="12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Rosiori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CH" sz="12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Vede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59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Alexandria		   25 km</a:t>
            </a:r>
          </a:p>
          <a:p>
            <a:pPr marL="400050" lvl="1" indent="0">
              <a:buNone/>
            </a:pPr>
            <a:r>
              <a:rPr lang="fr-CH" dirty="0"/>
              <a:t>	</a:t>
            </a:r>
            <a:endParaRPr lang="fr-CH" dirty="0" smtClean="0"/>
          </a:p>
          <a:p>
            <a:pPr marL="400050" lvl="1" indent="0">
              <a:buNone/>
            </a:pPr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3347864" y="138140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698504" y="138140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A6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1475656" y="1268760"/>
            <a:ext cx="5760640" cy="3996000"/>
          </a:xfrm>
          <a:prstGeom prst="roundRect">
            <a:avLst>
              <a:gd name="adj" fmla="val 334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28590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2304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720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Alexandria</a:t>
            </a:r>
          </a:p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 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760494" y="2310906"/>
            <a:ext cx="720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68652" y="677815"/>
            <a:ext cx="2592288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2160000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2915816" y="2708920"/>
            <a:ext cx="108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03987" y="2708920"/>
            <a:ext cx="1728192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64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509541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72000">
            <a:normAutofit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Alexandria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94275" y="1610845"/>
            <a:ext cx="5760000" cy="36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252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Alexandria</a:t>
            </a: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  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Vitânesti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 rot="16200000">
            <a:off x="6384880" y="824392"/>
            <a:ext cx="720000" cy="468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6"/>
          <p:cNvSpPr/>
          <p:nvPr/>
        </p:nvSpPr>
        <p:spPr>
          <a:xfrm>
            <a:off x="2699792" y="2708920"/>
            <a:ext cx="936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95936" y="2708920"/>
            <a:ext cx="1728192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41642" y="773703"/>
            <a:ext cx="1259427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èche droite 9"/>
          <p:cNvSpPr/>
          <p:nvPr/>
        </p:nvSpPr>
        <p:spPr>
          <a:xfrm rot="16200000">
            <a:off x="1493672" y="809703"/>
            <a:ext cx="720000" cy="468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droite 10"/>
          <p:cNvSpPr/>
          <p:nvPr/>
        </p:nvSpPr>
        <p:spPr>
          <a:xfrm rot="19200000">
            <a:off x="5628501" y="4291632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1907792" y="4561633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56270" y="548680"/>
            <a:ext cx="5636010" cy="97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1456270" y="1700808"/>
            <a:ext cx="5636010" cy="3420993"/>
          </a:xfrm>
          <a:prstGeom prst="roundRect">
            <a:avLst>
              <a:gd name="adj" fmla="val 424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5908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94275" y="1610845"/>
            <a:ext cx="5760000" cy="28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252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Alexandria</a:t>
            </a: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  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Vitânesti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43808" y="2712029"/>
            <a:ext cx="936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95936" y="2710226"/>
            <a:ext cx="1728192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lèche droite 10"/>
          <p:cNvSpPr/>
          <p:nvPr/>
        </p:nvSpPr>
        <p:spPr>
          <a:xfrm rot="19200000">
            <a:off x="5606272" y="3194725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1691680" y="1988840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56270" y="548680"/>
            <a:ext cx="5636010" cy="97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1456270" y="1700808"/>
            <a:ext cx="5636010" cy="2736000"/>
          </a:xfrm>
          <a:prstGeom prst="roundRect">
            <a:avLst>
              <a:gd name="adj" fmla="val 424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4338128" y="630395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763598" y="774395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Virage 15"/>
          <p:cNvSpPr/>
          <p:nvPr/>
        </p:nvSpPr>
        <p:spPr>
          <a:xfrm>
            <a:off x="5112128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4427984" y="684395"/>
            <a:ext cx="2592288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8232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25965" y="1733982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775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9646495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67644" y="1214724"/>
            <a:ext cx="5940000" cy="3600000"/>
          </a:xfrm>
          <a:solidFill>
            <a:srgbClr val="00B050"/>
          </a:solidFill>
        </p:spPr>
        <p:txBody>
          <a:bodyPr lIns="252000" tIns="540000" rIns="72000">
            <a:normAutofit fontScale="32500" lnSpcReduction="20000"/>
          </a:bodyPr>
          <a:lstStyle/>
          <a:p>
            <a:pPr marL="0" indent="0">
              <a:buNone/>
            </a:pPr>
            <a:endParaRPr lang="fr-CH" sz="7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			 142 km</a:t>
            </a:r>
            <a:endParaRPr lang="fr-CH" sz="12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Slatina			 111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Caracal	</a:t>
            </a:r>
            <a:r>
              <a:rPr lang="fr-CH" sz="1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fr-CH" sz="1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88 km</a:t>
            </a:r>
          </a:p>
          <a:p>
            <a:pPr marL="0" indent="0">
              <a:buNone/>
            </a:pPr>
            <a:r>
              <a:rPr lang="fr-CH" sz="12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Rosiori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CH" sz="12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Vede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27 km</a:t>
            </a:r>
            <a:r>
              <a:rPr lang="fr-CH" dirty="0"/>
              <a:t>	</a:t>
            </a:r>
            <a:endParaRPr lang="fr-CH" dirty="0" smtClean="0"/>
          </a:p>
          <a:p>
            <a:pPr marL="400050" lvl="1" indent="0">
              <a:buNone/>
            </a:pPr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3347864" y="138140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698504" y="138140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A6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1475656" y="1268760"/>
            <a:ext cx="5760640" cy="3456000"/>
          </a:xfrm>
          <a:prstGeom prst="roundRect">
            <a:avLst>
              <a:gd name="adj" fmla="val 334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84528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67644" y="1214724"/>
            <a:ext cx="5940000" cy="4140000"/>
          </a:xfrm>
          <a:solidFill>
            <a:srgbClr val="00B050"/>
          </a:solidFill>
        </p:spPr>
        <p:txBody>
          <a:bodyPr lIns="252000" tIns="540000" rIns="72000">
            <a:normAutofit fontScale="32500" lnSpcReduction="20000"/>
          </a:bodyPr>
          <a:lstStyle/>
          <a:p>
            <a:pPr marL="0" indent="0">
              <a:buNone/>
            </a:pPr>
            <a:endParaRPr lang="fr-CH" sz="7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			 211 km</a:t>
            </a:r>
            <a:endParaRPr lang="fr-CH" sz="12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Alexandria		   71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Ruse  </a:t>
            </a:r>
            <a:r>
              <a:rPr lang="fr-CH" sz="12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Pyce</a:t>
            </a:r>
            <a:r>
              <a:rPr lang="fr-CH" sz="1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64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Giurgiu			   55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 x A0		     2 km</a:t>
            </a:r>
          </a:p>
          <a:p>
            <a:pPr marL="400050" lvl="1" indent="0">
              <a:buNone/>
            </a:pPr>
            <a:r>
              <a:rPr lang="fr-CH" dirty="0"/>
              <a:t>	</a:t>
            </a:r>
            <a:endParaRPr lang="fr-CH" dirty="0" smtClean="0"/>
          </a:p>
          <a:p>
            <a:pPr marL="400050" lvl="1" indent="0">
              <a:buNone/>
            </a:pPr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10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203" y="4509120"/>
            <a:ext cx="785453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llipse 10"/>
          <p:cNvSpPr/>
          <p:nvPr/>
        </p:nvSpPr>
        <p:spPr>
          <a:xfrm>
            <a:off x="4386753" y="3429000"/>
            <a:ext cx="720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3347864" y="138140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698504" y="138140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A6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1475656" y="1268760"/>
            <a:ext cx="5760640" cy="4032448"/>
          </a:xfrm>
          <a:prstGeom prst="roundRect">
            <a:avLst>
              <a:gd name="adj" fmla="val 334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4658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108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Alexandria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547664" y="2258800"/>
            <a:ext cx="720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68652" y="677815"/>
            <a:ext cx="2592288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000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5200222" y="2186800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21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509541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72000"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Rosiori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Vede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94275" y="1610845"/>
            <a:ext cx="5760000" cy="28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252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Alexandria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Buzescu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 rot="16200000">
            <a:off x="6384880" y="824392"/>
            <a:ext cx="720000" cy="468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6"/>
          <p:cNvSpPr/>
          <p:nvPr/>
        </p:nvSpPr>
        <p:spPr>
          <a:xfrm>
            <a:off x="5004048" y="1916832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èche droite 9"/>
          <p:cNvSpPr/>
          <p:nvPr/>
        </p:nvSpPr>
        <p:spPr>
          <a:xfrm rot="16200000">
            <a:off x="1493672" y="809703"/>
            <a:ext cx="720000" cy="468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droite 10"/>
          <p:cNvSpPr/>
          <p:nvPr/>
        </p:nvSpPr>
        <p:spPr>
          <a:xfrm rot="19200000">
            <a:off x="5709721" y="3447031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2105912" y="3717032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56270" y="548680"/>
            <a:ext cx="5636010" cy="97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1456270" y="1700808"/>
            <a:ext cx="5636010" cy="2700000"/>
          </a:xfrm>
          <a:prstGeom prst="roundRect">
            <a:avLst>
              <a:gd name="adj" fmla="val 424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87840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94275" y="1610845"/>
            <a:ext cx="5760000" cy="216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324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Alexandria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Buzescu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04048" y="2046870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lèche droite 10"/>
          <p:cNvSpPr/>
          <p:nvPr/>
        </p:nvSpPr>
        <p:spPr>
          <a:xfrm rot="19200000">
            <a:off x="5874812" y="2774300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1691680" y="2828301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56270" y="548680"/>
            <a:ext cx="5636010" cy="97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1456270" y="1700808"/>
            <a:ext cx="5636010" cy="1980000"/>
          </a:xfrm>
          <a:prstGeom prst="roundRect">
            <a:avLst>
              <a:gd name="adj" fmla="val 424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4352364" y="620680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5" name="Virage 14"/>
          <p:cNvSpPr/>
          <p:nvPr/>
        </p:nvSpPr>
        <p:spPr>
          <a:xfrm>
            <a:off x="5022048" y="764680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47556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à coins arrondis 16"/>
          <p:cNvSpPr/>
          <p:nvPr/>
        </p:nvSpPr>
        <p:spPr>
          <a:xfrm>
            <a:off x="4442220" y="683143"/>
            <a:ext cx="2592288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4187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25965" y="1733982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775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3636704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67644" y="1214724"/>
            <a:ext cx="5940000" cy="3600000"/>
          </a:xfrm>
          <a:solidFill>
            <a:srgbClr val="00B050"/>
          </a:solidFill>
        </p:spPr>
        <p:txBody>
          <a:bodyPr lIns="252000" tIns="540000" rIns="72000">
            <a:normAutofit fontScale="32500" lnSpcReduction="20000"/>
          </a:bodyPr>
          <a:lstStyle/>
          <a:p>
            <a:pPr marL="0" indent="0">
              <a:buNone/>
            </a:pPr>
            <a:endParaRPr lang="fr-CH" sz="7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			 131 km</a:t>
            </a:r>
            <a:endParaRPr lang="fr-CH" sz="12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Slatina			 100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Caracal	</a:t>
            </a:r>
            <a:r>
              <a:rPr lang="fr-CH" sz="1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fr-CH" sz="1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77 km</a:t>
            </a:r>
          </a:p>
          <a:p>
            <a:pPr marL="0" indent="0">
              <a:buNone/>
            </a:pPr>
            <a:r>
              <a:rPr lang="fr-CH" sz="12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Rosiori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CH" sz="12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Vede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16 km</a:t>
            </a:r>
            <a:r>
              <a:rPr lang="fr-CH" dirty="0"/>
              <a:t>	</a:t>
            </a:r>
            <a:endParaRPr lang="fr-CH" dirty="0" smtClean="0"/>
          </a:p>
          <a:p>
            <a:pPr marL="400050" lvl="1" indent="0">
              <a:buNone/>
            </a:pPr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3347864" y="138140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698504" y="138140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A6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1475656" y="1268760"/>
            <a:ext cx="5760640" cy="3456000"/>
          </a:xfrm>
          <a:prstGeom prst="roundRect">
            <a:avLst>
              <a:gd name="adj" fmla="val 334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87553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108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Rosiori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Vede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547664" y="2258800"/>
            <a:ext cx="720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68652" y="677815"/>
            <a:ext cx="2592288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000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789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509541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72000"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Dâneasa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94275" y="1610845"/>
            <a:ext cx="5760000" cy="36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252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Rosiori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Vede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Pitesti    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Magurele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 rot="16200000">
            <a:off x="5916880" y="824392"/>
            <a:ext cx="720000" cy="468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droite 9"/>
          <p:cNvSpPr/>
          <p:nvPr/>
        </p:nvSpPr>
        <p:spPr>
          <a:xfrm rot="16200000">
            <a:off x="2069736" y="809703"/>
            <a:ext cx="720000" cy="468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droite 10"/>
          <p:cNvSpPr/>
          <p:nvPr/>
        </p:nvSpPr>
        <p:spPr>
          <a:xfrm rot="19500000">
            <a:off x="5628501" y="4291632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2015736" y="4542676"/>
            <a:ext cx="828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65A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56270" y="548680"/>
            <a:ext cx="5636010" cy="97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1456270" y="1700808"/>
            <a:ext cx="5636010" cy="3420993"/>
          </a:xfrm>
          <a:prstGeom prst="roundRect">
            <a:avLst>
              <a:gd name="adj" fmla="val 424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01019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94275" y="1610845"/>
            <a:ext cx="5760000" cy="28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252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Rosiori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Vede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Pitesti    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Magurele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lèche droite 10"/>
          <p:cNvSpPr/>
          <p:nvPr/>
        </p:nvSpPr>
        <p:spPr>
          <a:xfrm rot="19500000">
            <a:off x="5771345" y="2738992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1691680" y="2735143"/>
            <a:ext cx="828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65A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56270" y="548680"/>
            <a:ext cx="5636010" cy="97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1456270" y="1700808"/>
            <a:ext cx="5636010" cy="2736000"/>
          </a:xfrm>
          <a:prstGeom prst="roundRect">
            <a:avLst>
              <a:gd name="adj" fmla="val 424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4338128" y="630395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763598" y="774395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Virage 15"/>
          <p:cNvSpPr/>
          <p:nvPr/>
        </p:nvSpPr>
        <p:spPr>
          <a:xfrm>
            <a:off x="5112128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4427984" y="684395"/>
            <a:ext cx="2592288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024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25965" y="1733982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775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5250488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67644" y="1214724"/>
            <a:ext cx="5940000" cy="4140000"/>
          </a:xfrm>
          <a:solidFill>
            <a:srgbClr val="00B050"/>
          </a:solidFill>
        </p:spPr>
        <p:txBody>
          <a:bodyPr lIns="252000" tIns="540000" rIns="72000">
            <a:normAutofit fontScale="32500" lnSpcReduction="20000"/>
          </a:bodyPr>
          <a:lstStyle/>
          <a:p>
            <a:pPr marL="0" indent="0">
              <a:buNone/>
            </a:pPr>
            <a:endParaRPr lang="fr-CH" sz="7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2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Turnu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Severin	 222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			 103 km</a:t>
            </a:r>
            <a:endParaRPr lang="fr-CH" sz="12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2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fr-CH" sz="12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râgâsani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107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Slatina	</a:t>
            </a:r>
            <a:r>
              <a:rPr lang="fr-CH" sz="1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fr-CH" sz="1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72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Caracal			   49 km</a:t>
            </a:r>
            <a:r>
              <a:rPr lang="fr-CH" dirty="0"/>
              <a:t>	</a:t>
            </a:r>
            <a:endParaRPr lang="fr-CH" dirty="0" smtClean="0"/>
          </a:p>
          <a:p>
            <a:pPr marL="400050" lvl="1" indent="0">
              <a:buNone/>
            </a:pPr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3347864" y="138140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698504" y="138140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A6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1475656" y="1268760"/>
            <a:ext cx="5760640" cy="3996000"/>
          </a:xfrm>
          <a:prstGeom prst="roundRect">
            <a:avLst>
              <a:gd name="adj" fmla="val 334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26775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5656" y="1844824"/>
            <a:ext cx="5760000" cy="324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tlCol="0" anchor="ctr"/>
          <a:lstStyle/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 x A0</a:t>
            </a:r>
          </a:p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A6 x A0</a:t>
            </a:r>
          </a:p>
          <a:p>
            <a:pPr lvl="1" algn="ctr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Ring Bucuresti Sud</a:t>
            </a:r>
          </a:p>
          <a:p>
            <a:pPr algn="ctr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 m</a:t>
            </a: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132856"/>
            <a:ext cx="1620000" cy="137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547664" y="1916832"/>
            <a:ext cx="5616624" cy="3096000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6084168" y="2422165"/>
            <a:ext cx="900000" cy="792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9624217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108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Dâneasa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835696" y="2258800"/>
            <a:ext cx="720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68652" y="677815"/>
            <a:ext cx="2592288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000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4538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509541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72000">
            <a:normAutofit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Caracal Est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94275" y="1610845"/>
            <a:ext cx="5760000" cy="28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540000" tIns="252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Dâneasa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Drâgânersti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Olt</a:t>
            </a: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 rot="16200000">
            <a:off x="6090812" y="824392"/>
            <a:ext cx="720000" cy="468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droite 9"/>
          <p:cNvSpPr/>
          <p:nvPr/>
        </p:nvSpPr>
        <p:spPr>
          <a:xfrm rot="16200000">
            <a:off x="1892679" y="809703"/>
            <a:ext cx="720000" cy="468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droite 10"/>
          <p:cNvSpPr/>
          <p:nvPr/>
        </p:nvSpPr>
        <p:spPr>
          <a:xfrm rot="19500000">
            <a:off x="5709722" y="3532746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1629394" y="1988840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56270" y="548680"/>
            <a:ext cx="5636010" cy="97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1456270" y="1700808"/>
            <a:ext cx="5636010" cy="2700000"/>
          </a:xfrm>
          <a:prstGeom prst="roundRect">
            <a:avLst>
              <a:gd name="adj" fmla="val 424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60032" y="788392"/>
            <a:ext cx="108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Hexagone 14"/>
          <p:cNvSpPr/>
          <p:nvPr/>
        </p:nvSpPr>
        <p:spPr>
          <a:xfrm>
            <a:off x="1622679" y="2852808"/>
            <a:ext cx="792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546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35617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94275" y="1610845"/>
            <a:ext cx="5760000" cy="28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540000" tIns="252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Dâneasa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Drâgânersti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Olt</a:t>
            </a: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lèche droite 10"/>
          <p:cNvSpPr/>
          <p:nvPr/>
        </p:nvSpPr>
        <p:spPr>
          <a:xfrm rot="19500000">
            <a:off x="5709722" y="3532746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1629394" y="1988840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56270" y="548680"/>
            <a:ext cx="5636010" cy="97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1456270" y="1700808"/>
            <a:ext cx="5636010" cy="2700000"/>
          </a:xfrm>
          <a:prstGeom prst="roundRect">
            <a:avLst>
              <a:gd name="adj" fmla="val 424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Hexagone 14"/>
          <p:cNvSpPr/>
          <p:nvPr/>
        </p:nvSpPr>
        <p:spPr>
          <a:xfrm>
            <a:off x="1622679" y="2852808"/>
            <a:ext cx="792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546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4328483" y="604602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Virage 17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4418339" y="683143"/>
            <a:ext cx="2592288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4678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25965" y="1733982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775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9456307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67644" y="1214724"/>
            <a:ext cx="5940000" cy="4140000"/>
          </a:xfrm>
          <a:solidFill>
            <a:srgbClr val="00B050"/>
          </a:solidFill>
        </p:spPr>
        <p:txBody>
          <a:bodyPr lIns="252000" tIns="540000" rIns="72000">
            <a:normAutofit fontScale="32500" lnSpcReduction="20000"/>
          </a:bodyPr>
          <a:lstStyle/>
          <a:p>
            <a:pPr marL="0" indent="0">
              <a:buNone/>
            </a:pPr>
            <a:endParaRPr lang="fr-CH" sz="7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2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Turnu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Severin	 194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			 </a:t>
            </a:r>
            <a:r>
              <a:rPr lang="fr-CH" sz="1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75 km</a:t>
            </a:r>
            <a:endParaRPr lang="fr-CH" sz="12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2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fr-CH" sz="12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râgâsani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</a:t>
            </a:r>
            <a:r>
              <a:rPr lang="fr-CH" sz="1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79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Slatina	</a:t>
            </a:r>
            <a:r>
              <a:rPr lang="fr-CH" sz="1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fr-CH" sz="1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54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Caracal			   21 km</a:t>
            </a:r>
            <a:r>
              <a:rPr lang="fr-CH" dirty="0"/>
              <a:t>	</a:t>
            </a:r>
            <a:endParaRPr lang="fr-CH" dirty="0" smtClean="0"/>
          </a:p>
          <a:p>
            <a:pPr marL="400050" lvl="1" indent="0">
              <a:buNone/>
            </a:pPr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3347864" y="138140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698504" y="138140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A6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1475656" y="1268760"/>
            <a:ext cx="5760640" cy="3996000"/>
          </a:xfrm>
          <a:prstGeom prst="roundRect">
            <a:avLst>
              <a:gd name="adj" fmla="val 334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78422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108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Caracal Est</a:t>
            </a:r>
          </a:p>
          <a:p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835696" y="2285221"/>
            <a:ext cx="720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68652" y="677815"/>
            <a:ext cx="2592288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000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4967960" y="2186800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78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509541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0">
            <a:normAutofit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Caracal Nord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94275" y="1610845"/>
            <a:ext cx="5760000" cy="28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252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Caracal  Est 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Stoenesti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 rot="16200000">
            <a:off x="6213975" y="800680"/>
            <a:ext cx="720000" cy="468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6"/>
          <p:cNvSpPr/>
          <p:nvPr/>
        </p:nvSpPr>
        <p:spPr>
          <a:xfrm>
            <a:off x="3779912" y="1962043"/>
            <a:ext cx="1080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èche droite 9"/>
          <p:cNvSpPr/>
          <p:nvPr/>
        </p:nvSpPr>
        <p:spPr>
          <a:xfrm rot="16200000">
            <a:off x="1727672" y="777232"/>
            <a:ext cx="720000" cy="468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droite 10"/>
          <p:cNvSpPr/>
          <p:nvPr/>
        </p:nvSpPr>
        <p:spPr>
          <a:xfrm rot="19200000">
            <a:off x="5709721" y="3447031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2105912" y="3717032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56270" y="548680"/>
            <a:ext cx="5636010" cy="97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1456270" y="1700808"/>
            <a:ext cx="5636010" cy="2700000"/>
          </a:xfrm>
          <a:prstGeom prst="roundRect">
            <a:avLst>
              <a:gd name="adj" fmla="val 424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44008" y="764680"/>
            <a:ext cx="144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36938" y="1962043"/>
            <a:ext cx="1800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97280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94275" y="1610845"/>
            <a:ext cx="5760000" cy="28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252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Caracal  Est 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Stoenesti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79912" y="1962043"/>
            <a:ext cx="1080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lèche droite 10"/>
          <p:cNvSpPr/>
          <p:nvPr/>
        </p:nvSpPr>
        <p:spPr>
          <a:xfrm rot="19200000">
            <a:off x="5555320" y="3338211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3878275" y="3608211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1456270" y="1700808"/>
            <a:ext cx="5636010" cy="2700000"/>
          </a:xfrm>
          <a:prstGeom prst="roundRect">
            <a:avLst>
              <a:gd name="adj" fmla="val 424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36938" y="1962043"/>
            <a:ext cx="1800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4320280" y="638235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55577" y="802599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Virage 17"/>
          <p:cNvSpPr/>
          <p:nvPr/>
        </p:nvSpPr>
        <p:spPr>
          <a:xfrm>
            <a:off x="5077955" y="782235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4410136" y="692235"/>
            <a:ext cx="2592288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3760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25965" y="1733982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775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2974017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67644" y="1214724"/>
            <a:ext cx="5940000" cy="3420000"/>
          </a:xfrm>
          <a:solidFill>
            <a:srgbClr val="00B050"/>
          </a:solidFill>
        </p:spPr>
        <p:txBody>
          <a:bodyPr lIns="252000" tIns="540000" rIns="72000">
            <a:normAutofit fontScale="32500" lnSpcReduction="20000"/>
          </a:bodyPr>
          <a:lstStyle/>
          <a:p>
            <a:pPr marL="0" indent="0">
              <a:buNone/>
            </a:pPr>
            <a:endParaRPr lang="fr-CH" sz="7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2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Turnu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Severin	 175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			 </a:t>
            </a:r>
            <a:r>
              <a:rPr lang="fr-CH" sz="1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61 km</a:t>
            </a:r>
            <a:endParaRPr lang="fr-CH" sz="12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2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fr-CH" sz="12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râgâsani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</a:t>
            </a:r>
            <a:r>
              <a:rPr lang="fr-CH" sz="1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70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Slatina	</a:t>
            </a:r>
            <a:r>
              <a:rPr lang="fr-CH" sz="1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fr-CH" sz="1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45 km</a:t>
            </a:r>
            <a:r>
              <a:rPr lang="fr-CH" dirty="0"/>
              <a:t>	</a:t>
            </a:r>
            <a:endParaRPr lang="fr-CH" dirty="0" smtClean="0"/>
          </a:p>
          <a:p>
            <a:pPr marL="400050" lvl="1" indent="0">
              <a:buNone/>
            </a:pPr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3347864" y="138140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698504" y="138140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A6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1475656" y="1268760"/>
            <a:ext cx="5760640" cy="3276000"/>
          </a:xfrm>
          <a:prstGeom prst="roundRect">
            <a:avLst>
              <a:gd name="adj" fmla="val 334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58582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504" y="1124744"/>
            <a:ext cx="4400228" cy="63976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   A6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504" y="1828287"/>
            <a:ext cx="4392488" cy="3528000"/>
          </a:xfrm>
          <a:solidFill>
            <a:srgbClr val="00B050"/>
          </a:solidFill>
        </p:spPr>
        <p:txBody>
          <a:bodyPr lIns="0">
            <a:noAutofit/>
          </a:bodyPr>
          <a:lstStyle/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</a:t>
            </a: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Giurgiu</a:t>
            </a: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Ruse </a:t>
            </a: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Pyce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b</a:t>
            </a:r>
          </a:p>
          <a:p>
            <a:pPr marL="0" indent="0" algn="ctr">
              <a:buNone/>
            </a:pP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Singureni</a:t>
            </a: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72000" y="1124745"/>
            <a:ext cx="4464496" cy="64807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A0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72000" y="1844825"/>
            <a:ext cx="4464495" cy="3528391"/>
          </a:xfrm>
          <a:solidFill>
            <a:srgbClr val="00B050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   </a:t>
            </a: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  Nord</a:t>
            </a: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    Est</a:t>
            </a: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</a:p>
        </p:txBody>
      </p:sp>
      <p:sp>
        <p:nvSpPr>
          <p:cNvPr id="11" name="Flèche vers le haut 10"/>
          <p:cNvSpPr/>
          <p:nvPr/>
        </p:nvSpPr>
        <p:spPr>
          <a:xfrm>
            <a:off x="289190" y="2499861"/>
            <a:ext cx="484632" cy="2376264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Flèche vers le haut 11"/>
          <p:cNvSpPr/>
          <p:nvPr/>
        </p:nvSpPr>
        <p:spPr>
          <a:xfrm>
            <a:off x="3779912" y="2412197"/>
            <a:ext cx="484632" cy="2360092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Flèche droite 12"/>
          <p:cNvSpPr/>
          <p:nvPr/>
        </p:nvSpPr>
        <p:spPr>
          <a:xfrm rot="-2700000">
            <a:off x="4960099" y="4529973"/>
            <a:ext cx="978408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Flèche droite 13"/>
          <p:cNvSpPr/>
          <p:nvPr/>
        </p:nvSpPr>
        <p:spPr>
          <a:xfrm rot="-2700000">
            <a:off x="7769552" y="4547450"/>
            <a:ext cx="978408" cy="52824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15"/>
          <p:cNvSpPr/>
          <p:nvPr/>
        </p:nvSpPr>
        <p:spPr>
          <a:xfrm>
            <a:off x="7425779" y="2006872"/>
            <a:ext cx="1188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93084" y="3192107"/>
            <a:ext cx="1180755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380312" y="3841057"/>
            <a:ext cx="1180755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784" y="2604011"/>
            <a:ext cx="710656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à coins arrondis 7"/>
          <p:cNvSpPr/>
          <p:nvPr/>
        </p:nvSpPr>
        <p:spPr>
          <a:xfrm>
            <a:off x="4788024" y="2592569"/>
            <a:ext cx="3182665" cy="504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Otopeni</a:t>
            </a:r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Baneasa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1502" y="5366897"/>
            <a:ext cx="360000" cy="12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Rectangle 21"/>
          <p:cNvSpPr/>
          <p:nvPr/>
        </p:nvSpPr>
        <p:spPr>
          <a:xfrm>
            <a:off x="8676456" y="5366897"/>
            <a:ext cx="360000" cy="12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3" name="Ellipse 22"/>
          <p:cNvSpPr/>
          <p:nvPr/>
        </p:nvSpPr>
        <p:spPr>
          <a:xfrm>
            <a:off x="3215381" y="3255993"/>
            <a:ext cx="576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fr-CH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141502" y="332656"/>
            <a:ext cx="8822986" cy="648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141502" y="1196752"/>
            <a:ext cx="4286482" cy="504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4644008" y="1196752"/>
            <a:ext cx="4320480" cy="504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134141" y="1897614"/>
            <a:ext cx="4286482" cy="3348000"/>
          </a:xfrm>
          <a:prstGeom prst="roundRect">
            <a:avLst>
              <a:gd name="adj" fmla="val 618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à coins arrondis 23"/>
          <p:cNvSpPr/>
          <p:nvPr/>
        </p:nvSpPr>
        <p:spPr>
          <a:xfrm>
            <a:off x="4644008" y="1925082"/>
            <a:ext cx="4320480" cy="3364470"/>
          </a:xfrm>
          <a:prstGeom prst="roundRect">
            <a:avLst>
              <a:gd name="adj" fmla="val 379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78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108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Caracal Nord</a:t>
            </a:r>
          </a:p>
          <a:p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835696" y="2285221"/>
            <a:ext cx="720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68652" y="677815"/>
            <a:ext cx="2592288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000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4820121" y="2195221"/>
            <a:ext cx="1440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58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476672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72000">
            <a:normAutofit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Leu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628800"/>
            <a:ext cx="5760000" cy="45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252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Caracal Nord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Drâgâsani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Slatina</a:t>
            </a: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Corabia</a:t>
            </a: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 rot="16200000">
            <a:off x="5363426" y="798697"/>
            <a:ext cx="720000" cy="468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droite 9"/>
          <p:cNvSpPr/>
          <p:nvPr/>
        </p:nvSpPr>
        <p:spPr>
          <a:xfrm rot="16200000">
            <a:off x="2357768" y="798697"/>
            <a:ext cx="720000" cy="468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droite 10"/>
          <p:cNvSpPr/>
          <p:nvPr/>
        </p:nvSpPr>
        <p:spPr>
          <a:xfrm rot="19500000">
            <a:off x="5758030" y="5202070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11"/>
          <p:cNvSpPr/>
          <p:nvPr/>
        </p:nvSpPr>
        <p:spPr>
          <a:xfrm>
            <a:off x="4727113" y="1913286"/>
            <a:ext cx="144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exagone 13"/>
          <p:cNvSpPr/>
          <p:nvPr/>
        </p:nvSpPr>
        <p:spPr>
          <a:xfrm>
            <a:off x="1729252" y="2057286"/>
            <a:ext cx="720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exagone 15"/>
          <p:cNvSpPr/>
          <p:nvPr/>
        </p:nvSpPr>
        <p:spPr>
          <a:xfrm>
            <a:off x="1754622" y="4437112"/>
            <a:ext cx="720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475656" y="548680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1475656" y="1700808"/>
            <a:ext cx="5616624" cy="4392488"/>
          </a:xfrm>
          <a:prstGeom prst="roundRect">
            <a:avLst>
              <a:gd name="adj" fmla="val 315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16397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628800"/>
            <a:ext cx="5760000" cy="36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252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Caracal Nord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Drâgâsani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Slatina</a:t>
            </a: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Corabia</a:t>
            </a: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lèche droite 10"/>
          <p:cNvSpPr/>
          <p:nvPr/>
        </p:nvSpPr>
        <p:spPr>
          <a:xfrm rot="19500000">
            <a:off x="5532758" y="3205843"/>
            <a:ext cx="144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11"/>
          <p:cNvSpPr/>
          <p:nvPr/>
        </p:nvSpPr>
        <p:spPr>
          <a:xfrm>
            <a:off x="4727113" y="1913286"/>
            <a:ext cx="144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exagone 13"/>
          <p:cNvSpPr/>
          <p:nvPr/>
        </p:nvSpPr>
        <p:spPr>
          <a:xfrm>
            <a:off x="1729252" y="2057286"/>
            <a:ext cx="720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exagone 15"/>
          <p:cNvSpPr/>
          <p:nvPr/>
        </p:nvSpPr>
        <p:spPr>
          <a:xfrm>
            <a:off x="1754622" y="4437112"/>
            <a:ext cx="720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475656" y="548680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1475656" y="1700808"/>
            <a:ext cx="5616624" cy="3456000"/>
          </a:xfrm>
          <a:prstGeom prst="roundRect">
            <a:avLst>
              <a:gd name="adj" fmla="val 315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371119" y="631285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60032" y="763180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Virage 16"/>
          <p:cNvSpPr/>
          <p:nvPr/>
        </p:nvSpPr>
        <p:spPr>
          <a:xfrm>
            <a:off x="5119604" y="763180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4427984" y="692784"/>
            <a:ext cx="2664296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4330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25965" y="1733982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775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067110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67644" y="1214724"/>
            <a:ext cx="5940000" cy="4140000"/>
          </a:xfrm>
          <a:solidFill>
            <a:srgbClr val="00B050"/>
          </a:solidFill>
        </p:spPr>
        <p:txBody>
          <a:bodyPr lIns="252000" tIns="540000" rIns="72000">
            <a:normAutofit fontScale="32500" lnSpcReduction="20000"/>
          </a:bodyPr>
          <a:lstStyle/>
          <a:p>
            <a:pPr marL="0" indent="0">
              <a:buNone/>
            </a:pPr>
            <a:endParaRPr lang="fr-CH" sz="7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2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Turnu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Severin	 175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Vidin			 154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Calafat			 163 km</a:t>
            </a:r>
            <a:endParaRPr lang="fr-CH" sz="12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Bals			 </a:t>
            </a:r>
            <a:r>
              <a:rPr lang="fr-CH" sz="1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62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	</a:t>
            </a:r>
            <a:r>
              <a:rPr lang="fr-CH" sz="1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fr-CH" sz="1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54 km</a:t>
            </a:r>
            <a:r>
              <a:rPr lang="fr-CH" dirty="0"/>
              <a:t>	</a:t>
            </a:r>
            <a:endParaRPr lang="fr-CH" dirty="0" smtClean="0"/>
          </a:p>
          <a:p>
            <a:pPr marL="400050" lvl="1" indent="0">
              <a:buNone/>
            </a:pPr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3347864" y="138140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698504" y="138140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A6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1475656" y="1268760"/>
            <a:ext cx="5760640" cy="3996000"/>
          </a:xfrm>
          <a:prstGeom prst="roundRect">
            <a:avLst>
              <a:gd name="adj" fmla="val 334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3887864" y="2748893"/>
            <a:ext cx="720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://namthao.free.fr/Travel/France/France/Nice/Cours%20Nice/Code%20de%20la%20route/Signalisation/zol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641" y="3336363"/>
            <a:ext cx="691156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69303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" tIns="108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Leu</a:t>
            </a:r>
          </a:p>
          <a:p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2012367" y="2285221"/>
            <a:ext cx="720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68652" y="677815"/>
            <a:ext cx="2592288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000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2486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509541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0">
            <a:normAutofit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 Sud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94275" y="1610845"/>
            <a:ext cx="5760000" cy="28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252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Leu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Zânoaga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 rot="16200000">
            <a:off x="6213975" y="800680"/>
            <a:ext cx="720000" cy="468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droite 9"/>
          <p:cNvSpPr/>
          <p:nvPr/>
        </p:nvSpPr>
        <p:spPr>
          <a:xfrm rot="16200000">
            <a:off x="1727672" y="777232"/>
            <a:ext cx="720000" cy="468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droite 10"/>
          <p:cNvSpPr/>
          <p:nvPr/>
        </p:nvSpPr>
        <p:spPr>
          <a:xfrm rot="19200000">
            <a:off x="5709721" y="3447031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2105912" y="3717032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56270" y="548680"/>
            <a:ext cx="5636010" cy="97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1456270" y="1700808"/>
            <a:ext cx="5636010" cy="2700000"/>
          </a:xfrm>
          <a:prstGeom prst="roundRect">
            <a:avLst>
              <a:gd name="adj" fmla="val 424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55275" y="789323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52905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94275" y="1610845"/>
            <a:ext cx="5760000" cy="216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252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Leu  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Zânoaga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lèche droite 10"/>
          <p:cNvSpPr/>
          <p:nvPr/>
        </p:nvSpPr>
        <p:spPr>
          <a:xfrm rot="19500000">
            <a:off x="5720896" y="2459261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1979712" y="2348880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1430719" y="1693132"/>
            <a:ext cx="5636010" cy="2016000"/>
          </a:xfrm>
          <a:prstGeom prst="roundRect">
            <a:avLst>
              <a:gd name="adj" fmla="val 424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4320280" y="638235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55577" y="802599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Virage 17"/>
          <p:cNvSpPr/>
          <p:nvPr/>
        </p:nvSpPr>
        <p:spPr>
          <a:xfrm>
            <a:off x="5077955" y="782235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4410136" y="692235"/>
            <a:ext cx="2592288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7034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25965" y="1733982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775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6363639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67644" y="1214724"/>
            <a:ext cx="5940000" cy="4140000"/>
          </a:xfrm>
          <a:solidFill>
            <a:srgbClr val="00B050"/>
          </a:solidFill>
        </p:spPr>
        <p:txBody>
          <a:bodyPr lIns="252000" tIns="540000" rIns="72000">
            <a:normAutofit fontScale="32500" lnSpcReduction="20000"/>
          </a:bodyPr>
          <a:lstStyle/>
          <a:p>
            <a:pPr marL="0" indent="0">
              <a:buNone/>
            </a:pPr>
            <a:endParaRPr lang="fr-CH" sz="7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2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Turnu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Severin	 149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Vidin			 137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Calafat			 128 km</a:t>
            </a:r>
            <a:endParaRPr lang="fr-CH" sz="12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			 </a:t>
            </a:r>
            <a:r>
              <a:rPr lang="fr-CH" sz="1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28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 x E574		 </a:t>
            </a:r>
            <a:r>
              <a:rPr lang="fr-CH" sz="1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27 km</a:t>
            </a:r>
            <a:r>
              <a:rPr lang="fr-CH" dirty="0"/>
              <a:t>	</a:t>
            </a:r>
            <a:endParaRPr lang="fr-CH" dirty="0" smtClean="0"/>
          </a:p>
          <a:p>
            <a:pPr marL="400050" lvl="1" indent="0">
              <a:buNone/>
            </a:pPr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3347864" y="138140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698504" y="138140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A6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1475656" y="1268760"/>
            <a:ext cx="5760640" cy="3996000"/>
          </a:xfrm>
          <a:prstGeom prst="roundRect">
            <a:avLst>
              <a:gd name="adj" fmla="val 334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3692663" y="2762760"/>
            <a:ext cx="720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://namthao.free.fr/Travel/France/France/Nice/Cours%20Nice/Code%20de%20la%20route/Signalisation/zol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507" y="3278429"/>
            <a:ext cx="691156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595" y="4437112"/>
            <a:ext cx="675001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82273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300326"/>
            <a:ext cx="6120000" cy="896426"/>
          </a:xfrm>
          <a:solidFill>
            <a:srgbClr val="00B050"/>
          </a:solidFill>
        </p:spPr>
        <p:txBody>
          <a:bodyPr lIns="0"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Directie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Bucuresti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15616" y="1266134"/>
            <a:ext cx="6120000" cy="3600000"/>
          </a:xfrm>
          <a:solidFill>
            <a:srgbClr val="00B050"/>
          </a:solidFill>
        </p:spPr>
        <p:txBody>
          <a:bodyPr lIns="900000" tIns="360000" rIns="72000">
            <a:normAutofit fontScale="92500" lnSpcReduction="10000"/>
          </a:bodyPr>
          <a:lstStyle/>
          <a:p>
            <a:pPr marL="0" indent="0">
              <a:buNone/>
            </a:pPr>
            <a:r>
              <a:rPr lang="fr-CH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Pitesti</a:t>
            </a:r>
          </a:p>
          <a:p>
            <a:pPr marL="0" indent="0">
              <a:buNone/>
            </a:pPr>
            <a:r>
              <a:rPr lang="fr-CH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Sibiu</a:t>
            </a:r>
          </a:p>
          <a:p>
            <a:pPr marL="0" indent="0">
              <a:buNone/>
            </a:pPr>
            <a:r>
              <a:rPr lang="fr-CH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Timisoara</a:t>
            </a:r>
            <a:r>
              <a:rPr lang="fr-CH" sz="4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fr-CH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</a:t>
            </a:r>
          </a:p>
          <a:p>
            <a:pPr marL="400050" lvl="1" indent="0">
              <a:buNone/>
            </a:pPr>
            <a:r>
              <a:rPr lang="fr-CH" dirty="0"/>
              <a:t>	</a:t>
            </a:r>
            <a:endParaRPr lang="fr-CH" dirty="0" smtClean="0"/>
          </a:p>
          <a:p>
            <a:pPr marL="400050" lvl="1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 rot="1800000">
            <a:off x="5740684" y="1887522"/>
            <a:ext cx="558000" cy="25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12"/>
          <p:cNvSpPr/>
          <p:nvPr/>
        </p:nvSpPr>
        <p:spPr>
          <a:xfrm>
            <a:off x="5832612" y="491344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1187624" y="404664"/>
            <a:ext cx="5976664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1187624" y="1340768"/>
            <a:ext cx="5976664" cy="3456384"/>
          </a:xfrm>
          <a:prstGeom prst="roundRect">
            <a:avLst>
              <a:gd name="adj" fmla="val 436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46767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620688"/>
            <a:ext cx="7920000" cy="5652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Rectangle à coins arrondis 2"/>
          <p:cNvSpPr/>
          <p:nvPr/>
        </p:nvSpPr>
        <p:spPr>
          <a:xfrm>
            <a:off x="2631232" y="5589240"/>
            <a:ext cx="4284916" cy="576000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4" descr="data:image/jpeg;base64,/9j/4AAQSkZJRgABAQAAAQABAAD/2wCEAAkGBxQSEhUUEhQVFRQWFBQUGBYYFhkXGBQYGBcWFxUUFBcYICggGholHBUUITEhJSkrLi4uFx8zODMsNygtLisBCgoKDg0OGxAQGzImICQsNywsLC8sLDQsLCwsLCwsLCwvLCwtLCwsLCwsLCwsLDQsLCwsLCwsLCwsLCwsLCwsLP/AABEIAL8BCAMBIgACEQEDEQH/xAAcAAABBQEBAQAAAAAAAAAAAAABAAIEBQYDBwj/xABFEAABAwIDBAcFBQUIAAcAAAABAAIRAyEEEjEFQVFxBhMiYYGRoTJCUrHRFJLB4fAHIzNichUWQ4KistPxFyRTY3PC0v/EABoBAAIDAQEAAAAAAAAAAAAAAAABAgMEBQb/xAA0EQACAgEEAAMGBAQHAAAAAAAAAQIRAwQSITEFQVETIjJhkaEVcdHhI4Gx8BQkM0JiwfH/2gAMAwEAAhEDEQA/AKmEk52qavdI8IxJJQkmAkESlCBgSSKQQAkkSggAJIoJgAhBOQKBgSSSQACgnFNQSEkkkmAEE5AoGBBFBAAQRQSJCKaU5NQxoBQKJQKRIBTSnFNKBoakigkSLZ+p5oIv1PNNQujHLsKCSSYhJIoIACSMIIGGUEkkABJJJMBIFFAoGBJJJACQSlBMaEkkgkMKCSBQMSSCEoGIpJJIACanJqCQECnIFIY0ppTimlIkBJIpIGWz9TzTUXFBEejI+xJJJJiEkkkgBIIpIACCKSAAgnFBMYEEUCgYECigUDQEkkEEgoJIJgJApSgkMSCKCBhSSSQICBCJSQMagQnpQkOzmQgQukIFqB2ciEF0LUUiVk9BGEoTMgEUYShAASRhJAASRhKEABJKEkABBOhCEANQKdCBTGNSKMJQgYxBPhCEErGoIpQmMagnQlCQxqSMIIASSSCAEkkkgYkkkkAJJJJAChBFJAE0FFc0QVEoaOiUJoKcCgjQoQhOSTAEJQjT7RhozctBzOimU8D8R8B9Vny6nFj+JmrDos+b4Y8evkQoSDCdBKsXNYwSYAG8nTxKhVNt0QQA7MT8On3jDfVY5eJr/ZE6MPBmv9SdfkAUHcEvs5U3D5qns9X9+T5NB+ahdIHuotaM7S582DSMo4yXG+7zWWXis7qkbIeDYX5t/T9CJiK7WWJBPAX81FOO/l9fyUrY/R99YBzjkYdD7zuQ4d5WnwmxqNPRgJ4u7R9dPBH4rP0LvwjTr1MpRqud7NNzuQJ/BS6eDqn/AAnDmWj5la0tXE1WzEgngLnyF0n4rk9ER/CNP8/qZ4bMqfDHiEf7LqcB5q8qYlo1D7fyO/EKG/bVIfF5fmofi+T1Q/wfB8/r+xVv2bUHu+oXF+GcNWu8irdm1G1LMBJ4SwHyLpSwoe/MXSIOXLy18d3gr8XispXaXBTk8IxrpsokFpHNY6zspPA6+Ruo9bZbDpLeR/ArRj8Uxy+JV9zPk8IyR+F39iiSU6tsx40h3oVDewgwQQe9dDHmx5PhdnOy4MmL41QxBOTSrCoCSSBQMUpSghKQ6HSlKZKGZA6OkpLkXJIse0ngopiQKiZ6OkopUaRdp57lLeGUm5nkCN5/AcVmz6uGLjt+hr02gyZ+el6sjOsC42A3/RPwWCdV7VSWs3N3u73Hh3KPRxAxNVjQDkBJM+9Hd4R4rSALlZ/EMkvdXB3dP4Zgx1Lt/M4w2m28NaByAVDj9vk2pCB8REnmG7vXkFB6S7SL6hYD2GGObhYk+oVOKhG/1UcOn3LdIln1LT2wJ7mdbdzy899489Eyns9hDTvzEWtvdw5KM2ud9+/f5hS8JWP7sWPaJjQn21dNOMTPjalLkkjY4917gfA+uvqpeysEamJZTqOLw0SSZuAMwbcm0kBdqNcaGQeBHy4+CWDr9Viuuc5raQAzOO/M3KGtAuTInuAuubqMrr3jqaTDcnt7o3GRccRWawS9zWgkAFxgSd364KWEaeEbUOV1p0PA7pWWcmotouXdMfhcJReAc4qT39nwbv8AGVxxdENxuFAAA6rEiAIAtT4KDjdiCk72AJ3slmbxbBlRXscMVherqvBjECHw8M7DTYWMHmub703bdl91xRqsbgM4MWcRHMawfILIYzBhtSm17Wx1hmRcdh4gHhJHktZQxNce02nU/pJY48mukf6lVdI67H9VLXU3moB22wCMrvfEt9URuLCVMhVOjVGpYEtO73h5G/qodPDVerHUWcHOO7TM4b/BLCbRLd+YcdVP2fiMjmxFxV/3tj0K3Y3/AA5JfIofxJsz21MXVMMxNMNJsKkFpHCRvE7+8qqwuPqUrOLiBbU+oXpuMqU30nhwHsOseMG4WSwewqdWjRN2l1JpzD4gIdIOvHxVmny+zTUlwV5ob2mnyR8NtQOGoPP8tPJHFVwRdhI8x+XjCjbW6M1KMH2gSAHNmZOltQql+LqU98gcdQt+N45cwdGebyRVSVokMdnkhpbDouZkWvyv6J1WkWmCIU2jUDzTaIl2HFQ95fmN/wDKWq5o7HdWYDSIqEtcXMGrIIFwddR9FtxeITxr+Jyv7ow5NBjy8w4ZlSmkqdj8CWEyC2NQ60eaj08I5zcwiNRfXkumtXhcd25Uc2ejzRlt22cJTSkeGhG5NJWhNNWiimuGIlBJBIkhSggklYy1LU6jRzEAb13NEcSpGCpQ4d4P1j5rmz8TxuL2dmnF4Vm3rfVefJ0qltJhJs1on9d5WI2jtF1V0uNtw3NHd9d61fSymfszo3OaTyn8x5LCR3jyWDSrdc5dnW1LpKEeEaDo1istVljF2k8JmCeFyFvQ1eS0jeDELedG9uhwFKqYeLNcff4An4vnzWHUt48zUunyjo4IrJp1KHceGv6MyO3MJ1deo0iJeXA8Q45gfX0KhlvAnzn0K9K2/sJuJZ8NRvsu/wDq7iPkvO9p4GpQOSq0g7jq13e07/munp88ZxrzOTnxSjK/IjtcePmF1puMssDrvI3PXBtTjfnddS72OR05O3K2TtFUVyWdPHFogtcW8CWuHgTdLaD2uAIDpbqHNIgHgSOPzVYQT7JnlY+Rv5Lp9ocHFp3mDNjBKwarCnjZu0ed48sWjV9FelPVAUq57GjX65P5Xfy9+7lpvGOBAIIIIkEXBG4grxzEU8rnN1hxE8iR+CnbF6QVsMYYczN9N3s95bvaeXiCuLjzVxI9Hn0aye/jPacNjGuGSqJHxfX6rP8ASHBGjisK5hBDuvynkwGDHzUTYvSrD14aXdVUPuPIAJ/lfofQ9yu62DDnNcR2mFxa7e3MMro3XBi6m8UZO4s50lOPEkV7ukTWuy1AWG+ult4Isn4zGNqCiWuBAr0zY8Q4fiom1thipBdTbVgmNA5s6lhtHgQs1jdlimR1b6tNxewQ9rjHaBzSQHuiPiVkMMWvedMplOSfCtG6xeApv7Ra1x3yLxzF/VVjdliq9zGuy5CS2Rms4MibzuO/cqShjMbTMsdTrgXgOBJ4tLTlgHT2ir12OFOp1sODX0esymMzck5mm8ZhJm8dlDxbOFK7BT3dqqFW2XiaYMZXtjQOg/dfYeaq9iYpwwwzAsDYcxxsCMxY5oJsTdthwKu8N0poVBZ9u/T72nqonRfGtGHptJh2aow+NR4k+YKhKORLlEk4Po447Hhwo39mvTPhcfirbaGzcNXokvaC/wCIWcBxOk7tVW7WwVNzGHLkd11IEt7MS8B0gWPMhOxuwazGF1Oo17O8wR/UfoErQmmVOyNiuysxALSxk0iNC0NJos5+y1ULcdVw7zlJsTbRwH/S1GzKz2U3sc1wBqP3SLVM1yLBS8PTo1qNQVWh/wC8EH3mjqqQEHUCy1Y9TKHlaKJ4lJc8MpNmYj7dHXODWFwYXv0PMnx5XKnbW2O7Dkin26TSGggboH/X6hQ6nRl7aJNEyynUq9nRzTmlzjuO7wAUbZe18Q2q2hftTYzAAFyW+KsTjK5pr8iPMfdf1OG06Ng4dw5g6KuewjUEcxC0+KonPlpw5xALYuCZFreKr6WLcX9XUZc2gA+rb2XS0esyRxbVG6+fNGHV6XHLIpN1fy4spUFL2lherdb2Tcd3EKGV2MWaOWCnHpnKy4pY5uEhFJNJSU7I0anwUPb1d1FrHt3VBPKHfjCsZ7k/qG1mmm8aiI4947wvHxkk+T1TTrgfRq067DBa4EQ4a2I+RCxO3+j76BLmgupfFqWdz/qp9TAYnBOJbmfSkmW6jmN3yV5snpTTeIePFomP6m6jmJVkc0sDvuPr+voxPFHPwuJenn/L1R5xmUrD4gaOt3/gV6HjejmFxILmAA6k0zlPMt0nmFn8X0Ddfq6oI4ObB8xPyV+TLg1ENsynFHNpcm6P/p22V0jqUgGv/eM7z2gO47+R9Fp8NtDD4puWWunWm8CfunXmFi62wcSw2DHNtbMdA0C0i1wU3+yXzpHMhctxyYfO0dZPBqP+LL/aPQWk6TSe6mfhPbb63HmqHGdD8SyMrW1AAR2XCdDudHFafZexNpNANPOW7g7tg8id3JXLm4qi3NiadFg49c1hPJjrk9wK0Y/EJdP7mPLoI3w1/Jnk2JwFan/EpVG33sIHnEJCuQYmQHAQbgX3A6L0j+9uF0e8s5tJ/wBkrnW2jgav+Phz/U5oP+qFonq1ljtaM8dJLHK0eb4uqRVqA6da8f6iJSc6NVvMVsehVkjqnTeWlpnvsqrHdHbQGxwImR57lzv8Pa4Z1set2cNcGVNQK12V0oxGGgU6hyj3H9pnIA3b/lIVTtDZ9Wl7TSRxE+o1CrTWKq2SizX7aE16nqmzv2k0zavRc3+amcw55XQR5labA7fwmIgU61Nx1yOOV33XwV4GapTTUVqlIzSx430fQe0Nnh49kE8DJHgFlsbi+qrU8zCwNJm5LSDAMDQdnN6LzTZ/SHE0P4VeowD3c0t+46W+iuR0+rPblxFOlXbxLSx/MOaYHkrIzS7Rnngvpm2xmyKcy4Nm8PdSg+D6eWFVbP2UajS4OLX53+y4E+0Y7LgY3bxqu+xen9Dqmh9Oo3L2TBFTL8OY9kxG+Nyt6e29n1/8SlP8w6t3mY+ancn5lDhj6Ie3alaS8GGnK4suYqTM5hIAmLdyTts4rKWlgcDrlcI8ZNz4KzqbIp1Gnq6jsp4Pzt7tZ+ar8dRrM9osfwlsHwIU93CSSIPCrb3f39yezG5cJiAYu+f6b03+dyPNdcBTode4ZSyMlQFu7Kxk5hv7VvFZnFYymW1KbHDNVqsGUzm7QptPtCYmd+4LRYbFPZWqnK0jJTktABGZwAiTcW48FVOKXaCLb4JWGcctdrTmDqlQRcOILGy6DqInepFXDMPVEiXFhaXCzu00Ei40sLFV+xK2epiHEFp6wZXu90PpNBABMDTjvVy2u2mygXvdUMZQ7eIouIEaiY9VXta6HaMiwNo4gNdJDC5xDTBsLAXHvEBXfYxNN2IwLXCtlyS6kYcGkyxriMuqj9GcC6rVqVnkZHZ2aDtZHtLzfRpcS2f/AG1rnbJY2izKCxoBaOreWhsTcNHZ3bxqn7Vxl0SeNSXZ59s9znvpzTNQvYc7Q28EDMS3gDFlR9Idm9TVhphjhIm8cW+CvX7To0scW1MVVw7wyGvZT6xr3OdNQVCWuGUEM3azcQrLa+xvtBqAmX06DqgeBAL3O7JyzYO6t9p3rfpdT7LIm+n2jHqMHtINLtdM886riSfT5ILh0WrddiqbMU9tOjn7ZAgkDUAk2nikujPxTBF1TOctFm9Ueisoyg7CHgp7KCf1C89vPR7URaOKqMs5oqN7zDh/m3+I8VGxGFwtQ5nU8r/iLYcOT2X9VaiiUHYaf+kt/oPavNFUcJTnsv00uZ8zdSGuePfnxB9SpP2LuB8E07PHCFRLvj/tGmM1VSt/nT/qjg+sd49PooGNrERDA7Wde781bnZvPzKzfS/BBjWQXZy494yx2td85fVRU53Sl9/2J/5erlH7fozm/abmTDHMn4XubPNVON2kx8h4fwkVPqFAFAnV7v1yUfF0WsdEgyJnQ71qx48knXZlyZNPFWuPr+4yu2hudUH3XfRQK9Rvulx5tj8VcbTw1NgpGnU6zPTD3dktyOJcDTM6kZddLqsrN7JPAErYtHkq30Ynrcd0ivrE/AmMrub7Jy8iR8oSfUOUazaTNrzECLW5qRRqNgEwD4JLSwk6Tr8xPVTS5+x1w+JxDgS2pWIAkw55AHE30uF0p0pJNWXTuBy8iSBrcq66J7aw9J7+vpNqtNN4AMjKcpII8QqmpiGud2e+3gVbHBjVpuyl58ja4oh4jDMiWEjudJI8QIO/yVe4x3qydoo/Uk/DqqcuGMei7HmlLshdYOB+aLSOJ+7+ak4/BmmQ0kXEggyCJIkHhIK4tA4buKqSRP2kh2HqFhzNPobjeDbRW9Hqnic4ad7Tu5HgumzujjqtCpWFWk0UxORzoe/jlAHzITdg7GOIeW52MAN3OzEAW+EHjKvhBPoz5M/nI6U6JaZpvE8Wug+imDbmLpj+JUI4Oh4/1SoO19gupEjOCAAZuNZgQd9lVvwj2gkOIjg6D81bKMkVQyQl06NBQ6QkuFY06b3scALOaZ1kwYtyV5R6fsPt0Xt72uDvnCweGrR/EdUvOmU6f1aqz2UKNWoRUfUbSyzmLWl1tQQ22k6LLOafkaYWvM22H6aNbL6VUDSW1W2MAtAnkdxUjZu2a1YFgDKTPjb2nEEe1TBMAxIBvuUfol0S2diHvczEuJYGGKjMoaSTBGcAE274W3Z0ULPYdRqDM3MHASGyA4iLEwTAUHlryJVfJn8Vj20a2G6ggU6b2tguyFrXEB2czcG86ha7FY+llIpVKRe8ktJILGay8uGoGsDU8BcVG2tiUnPaw4IhuYfvS8kCO0C/KQ1otwKT6BdVY7DVgercBUik0ANj2A+oABY8FU5RJJSLzZ2GpvotLRFKllvqar5qF5n3nOdUk8XEoVdn9W2s9zz1lduWJ7FMAGXNEWyNdc7yO8KEekrQ/NiopUmENZne0sLmyTUBaIAuBBI9m2qy3TX9ouDr4XEUqGIcar2ZGkMeAe12m5iBDYnnKS74JN8UeS1SOscWzGZ0csxj0SXNmmvoY8LIrRRnPoh2HhGlgpEkkTy+ic3G059tvmPxU5uLowP3tP77beqw2dJ8ENuEjeT5fRO6vu9F2qYunDoeyYt2gZN9Ak3EMMdptxOotpb1TYJkWpYxA8QnsJmIbruT3VmkzI9bWT6bxI018u9VuyR1GH7h5Ki290bqYqqxtPIMtOo8ySLZmC0DVaqkQV2wbf35O7qHid0l7bTxsnBXIhklUTB/+GNckg1aQiJ9o6zpbuXnn7R+jr8DiGU3vDyaeeWggAFzhF9V9LFwzOuPd395Xkn7Ytniri2HIXRRaJAcY7Trdla1Jx5RmpT4Z5Ng3tP8R5ZY5ZBIJnfAkC7jMH2UsbtEOYGhjWkAtzCZfJJzOnfutuAVvX2O2wyRE6teN87z3qNisAMhblbYl09qdI3mNw3K2OefqQeHGvT7mZYCRHe0f7lKq4QCmHB3aglwIgRIDcpm/fYRbVTBs2AY4tIN92a/qi7AnmLCCDzv5KLcmNKKIGzq8ZpDTmY5txMb5bwNtefFHCHt20gqdR2XBm1p7tx+oT8Lg20nh1W7NCBBOm6SN8b002nYqT4DQytcM8OBEwHDVzSWyRwtI11ChuHLUbwp2PxOH/wsw45mN4Rbtu7/AEVO5zfi9JUt7lyxOKXCH4syZERAB0N/ErhTJzGbWEaQlVcDofRc+c+neiiJZNp1chcA7qwYLhOSfhJ0nuTcPVcJg6niFF+1CIkgfrvTW4ho3ny/NWJ0VOFlq99UNDr5To6YaddDpuPkUG1nWJcCLWzxPMtuoIrTq46DutYDf3hdH0LTmA13jcLjXvCHlfqKOFehOgkyx4aDP+IdNwuZMXUzYuyYqTUqtAINgQS4kHsyTbddQ9jYNpq0w9wIdVY0gEdq4BiHTv3Lrs9zGkF1YW1iCTYXiVmnyaIxaN5+yVzevrsfTzl1OnaS2O3lJJH9YXqdTqCKhyuBygO7L4jKwkaaZYMxovJf2f7ZoYfE1ajsTSp5qDgM/ZGbrGOaJNp7Jt3L0n+9eEIdGJokFsEgyT+4a0Cwv2vxVXN9E0qRYurUWhuUg3b7QIbF2i5E6zu1CWC2rQvmFFoneWAzA0Bi3es3gemNLq3tqVWnt9ixEtDrXa3QXuVzxO3aNV/8ei2kOrcA7MDnY8mRp7p3+RUJRl2kWKjQ4nbmFziCz2XD2HO3t+FvcVG29iqL2vptqNEZSCw6wQZDmmxEc0mdMaLaVP8A81Qloh4daezHZImO1v4LMN6Rurh4c6lLxUhxqNbl7bsocJGYezBy96i4tkotIkYnYtCrhc1Yvl4gy+bZoBB9q8cNUk3E7YqdWyhS6nIOsD3mrRm9wQC7sySd82QVa3pcIulljN22WgAG4fd/Nd2VBvA+6JVT1p4odYeKvogXYLToR5AfgmvJ+L0H0VL1h4pGsf0FJIRPrVqoPZc2O8kH0TGYqoD2qo5Au+clRW1gbFo8EHU+EKVIRN/tJw0qu8yUHbbqgT1j45kKERxjxlMc2fyTpASv7xPdYVXn/NPyUDGVS8yc09+aT6JlLCtYQRMjQz+SsMTtJ9QDNByiAYg+JRz5IVIztai06taebCfmoNTAUj7jPCn+S0dd+b27/riuX2ZnBTXzIuPoZw7Kp/8Ap+TT+EJn9h0zpTd4B/8A+lqQwDQDySZbcnyRpeZm/wC6hIkUquXj2o+a4/3Nc/SlVcOf1WybiKoEAujh5j8T5oNrVNxI8SErkG2JmG/s7ILQ+jUYTrN8vKDdWuz/ANl9IgddRcDM+8SRI3h41kjuhWFXE1jq9x5uJ+a5VK1be90d7neiVSH7voTcH+zfAGxwhJHe/wD5OKjVOguBZJODBAO8n/mUftn3z5oGmd5Hko7JXe4lvj6Gm2bgsPh2jqqIawAGCGkADhmrk7lJ2g5kBwDIInSnNx/8yxv2eeHkicGN8JyxKXmRjlcX0LaWGY7cP9HPc8qup4aCYdlBEGHtEhTzgh+YKacED7wUliVVZJ53d0Uv2RwfNnQ4GzgdCDxTRgXH3fkr4bO/m9EfsXf81NQXqVvJfkZd+yn7gPAj6pj9lP4D0+q1hwjv1CaaTvhUtqIWZOrs55aAQLTv43+qdh8K5usOG8T+Rhact4j0TDlTpCfJlq2z7SDe9oiL2g77KO7BOtcWEWJ+i2BpNPD9c1ydhWncPMJ8AZRtB40cf1zCS0dbCMG+PFJO0KjRgIwllSlYjaNTk4M7kCI/7QACE0P4p/iVzqNspIizqCdyIcT+gFypnipDAEMEc4Sau8IFiLA4loQFLuXfRPbV4IsCKaUahNyqY4E3K5uanuFRHhKV2LE0sTsVDIQMJ3Uniuowx3osKIsBEtCknCLm6gnYUcMg4pppru6hvTZjVFhSOIpo9XyUprSdApDMMSLQiyO0gU2R3J5YRvlSupA18roOe34UWGwjNPELowT7MpwqxuHkmPfO9G4exD3s+KPNRKuGnQ+nysughLrUbhbEQ3YcDX9eizlbF1GE9bSgTYtktj+rcea2AfKY+mNY/D5KW/gj7PkyoqU3GJIJMb0le1tnUyQ7KJBBBAgyL3hJUzyuJOONM//Z"/>
          <p:cNvSpPr>
            <a:spLocks noChangeAspect="1" noChangeArrowheads="1"/>
          </p:cNvSpPr>
          <p:nvPr/>
        </p:nvSpPr>
        <p:spPr bwMode="auto">
          <a:xfrm>
            <a:off x="155575" y="-2574925"/>
            <a:ext cx="74295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6" descr="data:image/jpeg;base64,/9j/4AAQSkZJRgABAQAAAQABAAD/2wCEAAkGBxQSEhUUEhQVFRQWFBQUGBYYFhkXGBQYGBcWFxUUFBcYICggGholHBUUITEhJSkrLi4uFx8zODMsNygtLisBCgoKDg0OGxAQGzImICQsNywsLC8sLDQsLCwsLCwsLCwvLCwtLCwsLCwsLCwsLDQsLCwsLCwsLCwsLCwsLCwsLP/AABEIAL8BCAMBIgACEQEDEQH/xAAcAAABBQEBAQAAAAAAAAAAAAABAAIEBQYDBwj/xABFEAABAwIDBAcFBQUIAAcAAAABAAIRAyEEEjEFQVFxBhMiYYGRoTJCUrHRFJLB4fAHIzNichUWQ4KistPxFyRTY3PC0v/EABoBAAIDAQEAAAAAAAAAAAAAAAABAgMEBQb/xAA0EQACAgEEAAMGBAQHAAAAAAAAAQIRAwQSITEFQVETIjJhkaEVcdHhI4Gx8BQkM0JiwfH/2gAMAwEAAhEDEQA/AKmEk52qavdI8IxJJQkmAkESlCBgSSKQQAkkSggAJIoJgAhBOQKBgSSSQACgnFNQSEkkkmAEE5AoGBBFBAAQRQSJCKaU5NQxoBQKJQKRIBTSnFNKBoakigkSLZ+p5oIv1PNNQujHLsKCSSYhJIoIACSMIIGGUEkkABJJJMBIFFAoGBJJJACQSlBMaEkkgkMKCSBQMSSCEoGIpJJIACanJqCQECnIFIY0ppTimlIkBJIpIGWz9TzTUXFBEejI+xJJJJiEkkkgBIIpIACCKSAAgnFBMYEEUCgYECigUDQEkkEEgoJIJgJApSgkMSCKCBhSSSQICBCJSQMagQnpQkOzmQgQukIFqB2ciEF0LUUiVk9BGEoTMgEUYShAASRhJAASRhKEABJKEkABBOhCEANQKdCBTGNSKMJQgYxBPhCEErGoIpQmMagnQlCQxqSMIIASSSCAEkkkgYkkkkAJJJJAChBFJAE0FFc0QVEoaOiUJoKcCgjQoQhOSTAEJQjT7RhozctBzOimU8D8R8B9Vny6nFj+JmrDos+b4Y8evkQoSDCdBKsXNYwSYAG8nTxKhVNt0QQA7MT8On3jDfVY5eJr/ZE6MPBmv9SdfkAUHcEvs5U3D5qns9X9+T5NB+ahdIHuotaM7S582DSMo4yXG+7zWWXis7qkbIeDYX5t/T9CJiK7WWJBPAX81FOO/l9fyUrY/R99YBzjkYdD7zuQ4d5WnwmxqNPRgJ4u7R9dPBH4rP0LvwjTr1MpRqud7NNzuQJ/BS6eDqn/AAnDmWj5la0tXE1WzEgngLnyF0n4rk9ER/CNP8/qZ4bMqfDHiEf7LqcB5q8qYlo1D7fyO/EKG/bVIfF5fmofi+T1Q/wfB8/r+xVv2bUHu+oXF+GcNWu8irdm1G1LMBJ4SwHyLpSwoe/MXSIOXLy18d3gr8XispXaXBTk8IxrpsokFpHNY6zspPA6+Ruo9bZbDpLeR/ArRj8Uxy+JV9zPk8IyR+F39iiSU6tsx40h3oVDewgwQQe9dDHmx5PhdnOy4MmL41QxBOTSrCoCSSBQMUpSghKQ6HSlKZKGZA6OkpLkXJIse0ngopiQKiZ6OkopUaRdp57lLeGUm5nkCN5/AcVmz6uGLjt+hr02gyZ+el6sjOsC42A3/RPwWCdV7VSWs3N3u73Hh3KPRxAxNVjQDkBJM+9Hd4R4rSALlZ/EMkvdXB3dP4Zgx1Lt/M4w2m28NaByAVDj9vk2pCB8REnmG7vXkFB6S7SL6hYD2GGObhYk+oVOKhG/1UcOn3LdIln1LT2wJ7mdbdzy899489Eyns9hDTvzEWtvdw5KM2ud9+/f5hS8JWP7sWPaJjQn21dNOMTPjalLkkjY4917gfA+uvqpeysEamJZTqOLw0SSZuAMwbcm0kBdqNcaGQeBHy4+CWDr9Viuuc5raQAzOO/M3KGtAuTInuAuubqMrr3jqaTDcnt7o3GRccRWawS9zWgkAFxgSd364KWEaeEbUOV1p0PA7pWWcmotouXdMfhcJReAc4qT39nwbv8AGVxxdENxuFAAA6rEiAIAtT4KDjdiCk72AJ3slmbxbBlRXscMVherqvBjECHw8M7DTYWMHmub703bdl91xRqsbgM4MWcRHMawfILIYzBhtSm17Wx1hmRcdh4gHhJHktZQxNce02nU/pJY48mukf6lVdI67H9VLXU3moB22wCMrvfEt9URuLCVMhVOjVGpYEtO73h5G/qodPDVerHUWcHOO7TM4b/BLCbRLd+YcdVP2fiMjmxFxV/3tj0K3Y3/AA5JfIofxJsz21MXVMMxNMNJsKkFpHCRvE7+8qqwuPqUrOLiBbU+oXpuMqU30nhwHsOseMG4WSwewqdWjRN2l1JpzD4gIdIOvHxVmny+zTUlwV5ob2mnyR8NtQOGoPP8tPJHFVwRdhI8x+XjCjbW6M1KMH2gSAHNmZOltQql+LqU98gcdQt+N45cwdGebyRVSVokMdnkhpbDouZkWvyv6J1WkWmCIU2jUDzTaIl2HFQ95fmN/wDKWq5o7HdWYDSIqEtcXMGrIIFwddR9FtxeITxr+Jyv7ow5NBjy8w4ZlSmkqdj8CWEyC2NQ60eaj08I5zcwiNRfXkumtXhcd25Uc2ejzRlt22cJTSkeGhG5NJWhNNWiimuGIlBJBIkhSggklYy1LU6jRzEAb13NEcSpGCpQ4d4P1j5rmz8TxuL2dmnF4Vm3rfVefJ0qltJhJs1on9d5WI2jtF1V0uNtw3NHd9d61fSymfszo3OaTyn8x5LCR3jyWDSrdc5dnW1LpKEeEaDo1istVljF2k8JmCeFyFvQ1eS0jeDELedG9uhwFKqYeLNcff4An4vnzWHUt48zUunyjo4IrJp1KHceGv6MyO3MJ1deo0iJeXA8Q45gfX0KhlvAnzn0K9K2/sJuJZ8NRvsu/wDq7iPkvO9p4GpQOSq0g7jq13e07/munp88ZxrzOTnxSjK/IjtcePmF1puMssDrvI3PXBtTjfnddS72OR05O3K2TtFUVyWdPHFogtcW8CWuHgTdLaD2uAIDpbqHNIgHgSOPzVYQT7JnlY+Rv5Lp9ocHFp3mDNjBKwarCnjZu0ed48sWjV9FelPVAUq57GjX65P5Xfy9+7lpvGOBAIIIIkEXBG4grxzEU8rnN1hxE8iR+CnbF6QVsMYYczN9N3s95bvaeXiCuLjzVxI9Hn0aye/jPacNjGuGSqJHxfX6rP8ASHBGjisK5hBDuvynkwGDHzUTYvSrD14aXdVUPuPIAJ/lfofQ9yu62DDnNcR2mFxa7e3MMro3XBi6m8UZO4s50lOPEkV7ukTWuy1AWG+ult4Isn4zGNqCiWuBAr0zY8Q4fiom1thipBdTbVgmNA5s6lhtHgQs1jdlimR1b6tNxewQ9rjHaBzSQHuiPiVkMMWvedMplOSfCtG6xeApv7Ra1x3yLxzF/VVjdliq9zGuy5CS2Rms4MibzuO/cqShjMbTMsdTrgXgOBJ4tLTlgHT2ir12OFOp1sODX0esymMzck5mm8ZhJm8dlDxbOFK7BT3dqqFW2XiaYMZXtjQOg/dfYeaq9iYpwwwzAsDYcxxsCMxY5oJsTdthwKu8N0poVBZ9u/T72nqonRfGtGHptJh2aow+NR4k+YKhKORLlEk4Po447Hhwo39mvTPhcfirbaGzcNXokvaC/wCIWcBxOk7tVW7WwVNzGHLkd11IEt7MS8B0gWPMhOxuwazGF1Oo17O8wR/UfoErQmmVOyNiuysxALSxk0iNC0NJos5+y1ULcdVw7zlJsTbRwH/S1GzKz2U3sc1wBqP3SLVM1yLBS8PTo1qNQVWh/wC8EH3mjqqQEHUCy1Y9TKHlaKJ4lJc8MpNmYj7dHXODWFwYXv0PMnx5XKnbW2O7Dkin26TSGggboH/X6hQ6nRl7aJNEyynUq9nRzTmlzjuO7wAUbZe18Q2q2hftTYzAAFyW+KsTjK5pr8iPMfdf1OG06Ng4dw5g6KuewjUEcxC0+KonPlpw5xALYuCZFreKr6WLcX9XUZc2gA+rb2XS0esyRxbVG6+fNGHV6XHLIpN1fy4spUFL2lherdb2Tcd3EKGV2MWaOWCnHpnKy4pY5uEhFJNJSU7I0anwUPb1d1FrHt3VBPKHfjCsZ7k/qG1mmm8aiI4947wvHxkk+T1TTrgfRq067DBa4EQ4a2I+RCxO3+j76BLmgupfFqWdz/qp9TAYnBOJbmfSkmW6jmN3yV5snpTTeIePFomP6m6jmJVkc0sDvuPr+voxPFHPwuJenn/L1R5xmUrD4gaOt3/gV6HjejmFxILmAA6k0zlPMt0nmFn8X0Ddfq6oI4ObB8xPyV+TLg1ENsynFHNpcm6P/p22V0jqUgGv/eM7z2gO47+R9Fp8NtDD4puWWunWm8CfunXmFi62wcSw2DHNtbMdA0C0i1wU3+yXzpHMhctxyYfO0dZPBqP+LL/aPQWk6TSe6mfhPbb63HmqHGdD8SyMrW1AAR2XCdDudHFafZexNpNANPOW7g7tg8id3JXLm4qi3NiadFg49c1hPJjrk9wK0Y/EJdP7mPLoI3w1/Jnk2JwFan/EpVG33sIHnEJCuQYmQHAQbgX3A6L0j+9uF0e8s5tJ/wBkrnW2jgav+Phz/U5oP+qFonq1ljtaM8dJLHK0eb4uqRVqA6da8f6iJSc6NVvMVsehVkjqnTeWlpnvsqrHdHbQGxwImR57lzv8Pa4Z1set2cNcGVNQK12V0oxGGgU6hyj3H9pnIA3b/lIVTtDZ9Wl7TSRxE+o1CrTWKq2SizX7aE16nqmzv2k0zavRc3+amcw55XQR5labA7fwmIgU61Nx1yOOV33XwV4GapTTUVqlIzSx430fQe0Nnh49kE8DJHgFlsbi+qrU8zCwNJm5LSDAMDQdnN6LzTZ/SHE0P4VeowD3c0t+46W+iuR0+rPblxFOlXbxLSx/MOaYHkrIzS7Rnngvpm2xmyKcy4Nm8PdSg+D6eWFVbP2UajS4OLX53+y4E+0Y7LgY3bxqu+xen9Dqmh9Oo3L2TBFTL8OY9kxG+Nyt6e29n1/8SlP8w6t3mY+ancn5lDhj6Ie3alaS8GGnK4suYqTM5hIAmLdyTts4rKWlgcDrlcI8ZNz4KzqbIp1Gnq6jsp4Pzt7tZ+ar8dRrM9osfwlsHwIU93CSSIPCrb3f39yezG5cJiAYu+f6b03+dyPNdcBTode4ZSyMlQFu7Kxk5hv7VvFZnFYymW1KbHDNVqsGUzm7QptPtCYmd+4LRYbFPZWqnK0jJTktABGZwAiTcW48FVOKXaCLb4JWGcctdrTmDqlQRcOILGy6DqInepFXDMPVEiXFhaXCzu00Ei40sLFV+xK2epiHEFp6wZXu90PpNBABMDTjvVy2u2mygXvdUMZQ7eIouIEaiY9VXta6HaMiwNo4gNdJDC5xDTBsLAXHvEBXfYxNN2IwLXCtlyS6kYcGkyxriMuqj9GcC6rVqVnkZHZ2aDtZHtLzfRpcS2f/AG1rnbJY2izKCxoBaOreWhsTcNHZ3bxqn7Vxl0SeNSXZ59s9znvpzTNQvYc7Q28EDMS3gDFlR9Idm9TVhphjhIm8cW+CvX7To0scW1MVVw7wyGvZT6xr3OdNQVCWuGUEM3azcQrLa+xvtBqAmX06DqgeBAL3O7JyzYO6t9p3rfpdT7LIm+n2jHqMHtINLtdM886riSfT5ILh0WrddiqbMU9tOjn7ZAgkDUAk2nikujPxTBF1TOctFm9Ueisoyg7CHgp7KCf1C89vPR7URaOKqMs5oqN7zDh/m3+I8VGxGFwtQ5nU8r/iLYcOT2X9VaiiUHYaf+kt/oPavNFUcJTnsv00uZ8zdSGuePfnxB9SpP2LuB8E07PHCFRLvj/tGmM1VSt/nT/qjg+sd49PooGNrERDA7Wde781bnZvPzKzfS/BBjWQXZy494yx2td85fVRU53Sl9/2J/5erlH7fozm/abmTDHMn4XubPNVON2kx8h4fwkVPqFAFAnV7v1yUfF0WsdEgyJnQ71qx48knXZlyZNPFWuPr+4yu2hudUH3XfRQK9Rvulx5tj8VcbTw1NgpGnU6zPTD3dktyOJcDTM6kZddLqsrN7JPAErYtHkq30Ynrcd0ivrE/AmMrub7Jy8iR8oSfUOUazaTNrzECLW5qRRqNgEwD4JLSwk6Tr8xPVTS5+x1w+JxDgS2pWIAkw55AHE30uF0p0pJNWXTuBy8iSBrcq66J7aw9J7+vpNqtNN4AMjKcpII8QqmpiGud2e+3gVbHBjVpuyl58ja4oh4jDMiWEjudJI8QIO/yVe4x3qydoo/Uk/DqqcuGMei7HmlLshdYOB+aLSOJ+7+ak4/BmmQ0kXEggyCJIkHhIK4tA4buKqSRP2kh2HqFhzNPobjeDbRW9Hqnic4ad7Tu5HgumzujjqtCpWFWk0UxORzoe/jlAHzITdg7GOIeW52MAN3OzEAW+EHjKvhBPoz5M/nI6U6JaZpvE8Wug+imDbmLpj+JUI4Oh4/1SoO19gupEjOCAAZuNZgQd9lVvwj2gkOIjg6D81bKMkVQyQl06NBQ6QkuFY06b3scALOaZ1kwYtyV5R6fsPt0Xt72uDvnCweGrR/EdUvOmU6f1aqz2UKNWoRUfUbSyzmLWl1tQQ22k6LLOafkaYWvM22H6aNbL6VUDSW1W2MAtAnkdxUjZu2a1YFgDKTPjb2nEEe1TBMAxIBvuUfol0S2diHvczEuJYGGKjMoaSTBGcAE274W3Z0ULPYdRqDM3MHASGyA4iLEwTAUHlryJVfJn8Vj20a2G6ggU6b2tguyFrXEB2czcG86ha7FY+llIpVKRe8ktJILGay8uGoGsDU8BcVG2tiUnPaw4IhuYfvS8kCO0C/KQ1otwKT6BdVY7DVgercBUik0ANj2A+oABY8FU5RJJSLzZ2GpvotLRFKllvqar5qF5n3nOdUk8XEoVdn9W2s9zz1lduWJ7FMAGXNEWyNdc7yO8KEekrQ/NiopUmENZne0sLmyTUBaIAuBBI9m2qy3TX9ouDr4XEUqGIcar2ZGkMeAe12m5iBDYnnKS74JN8UeS1SOscWzGZ0csxj0SXNmmvoY8LIrRRnPoh2HhGlgpEkkTy+ic3G059tvmPxU5uLowP3tP77beqw2dJ8ENuEjeT5fRO6vu9F2qYunDoeyYt2gZN9Ak3EMMdptxOotpb1TYJkWpYxA8QnsJmIbruT3VmkzI9bWT6bxI018u9VuyR1GH7h5Ki290bqYqqxtPIMtOo8ySLZmC0DVaqkQV2wbf35O7qHid0l7bTxsnBXIhklUTB/+GNckg1aQiJ9o6zpbuXnn7R+jr8DiGU3vDyaeeWggAFzhF9V9LFwzOuPd395Xkn7Ytniri2HIXRRaJAcY7Trdla1Jx5RmpT4Z5Ng3tP8R5ZY5ZBIJnfAkC7jMH2UsbtEOYGhjWkAtzCZfJJzOnfutuAVvX2O2wyRE6teN87z3qNisAMhblbYl09qdI3mNw3K2OefqQeHGvT7mZYCRHe0f7lKq4QCmHB3aglwIgRIDcpm/fYRbVTBs2AY4tIN92a/qi7AnmLCCDzv5KLcmNKKIGzq8ZpDTmY5txMb5bwNtefFHCHt20gqdR2XBm1p7tx+oT8Lg20nh1W7NCBBOm6SN8b002nYqT4DQytcM8OBEwHDVzSWyRwtI11ChuHLUbwp2PxOH/wsw45mN4Rbtu7/AEVO5zfi9JUt7lyxOKXCH4syZERAB0N/ErhTJzGbWEaQlVcDofRc+c+neiiJZNp1chcA7qwYLhOSfhJ0nuTcPVcJg6niFF+1CIkgfrvTW4ho3ny/NWJ0VOFlq99UNDr5To6YaddDpuPkUG1nWJcCLWzxPMtuoIrTq46DutYDf3hdH0LTmA13jcLjXvCHlfqKOFehOgkyx4aDP+IdNwuZMXUzYuyYqTUqtAINgQS4kHsyTbddQ9jYNpq0w9wIdVY0gEdq4BiHTv3Lrs9zGkF1YW1iCTYXiVmnyaIxaN5+yVzevrsfTzl1OnaS2O3lJJH9YXqdTqCKhyuBygO7L4jKwkaaZYMxovJf2f7ZoYfE1ajsTSp5qDgM/ZGbrGOaJNp7Jt3L0n+9eEIdGJokFsEgyT+4a0Cwv2vxVXN9E0qRYurUWhuUg3b7QIbF2i5E6zu1CWC2rQvmFFoneWAzA0Bi3es3gemNLq3tqVWnt9ixEtDrXa3QXuVzxO3aNV/8ei2kOrcA7MDnY8mRp7p3+RUJRl2kWKjQ4nbmFziCz2XD2HO3t+FvcVG29iqL2vptqNEZSCw6wQZDmmxEc0mdMaLaVP8A81Qloh4daezHZImO1v4LMN6Rurh4c6lLxUhxqNbl7bsocJGYezBy96i4tkotIkYnYtCrhc1Yvl4gy+bZoBB9q8cNUk3E7YqdWyhS6nIOsD3mrRm9wQC7sySd82QVa3pcIulljN22WgAG4fd/Nd2VBvA+6JVT1p4odYeKvogXYLToR5AfgmvJ+L0H0VL1h4pGsf0FJIRPrVqoPZc2O8kH0TGYqoD2qo5Au+clRW1gbFo8EHU+EKVIRN/tJw0qu8yUHbbqgT1j45kKERxjxlMc2fyTpASv7xPdYVXn/NPyUDGVS8yc09+aT6JlLCtYQRMjQz+SsMTtJ9QDNByiAYg+JRz5IVIztai06taebCfmoNTAUj7jPCn+S0dd+b27/riuX2ZnBTXzIuPoZw7Kp/8Ap+TT+EJn9h0zpTd4B/8A+lqQwDQDySZbcnyRpeZm/wC6hIkUquXj2o+a4/3Nc/SlVcOf1WybiKoEAujh5j8T5oNrVNxI8SErkG2JmG/s7ILQ+jUYTrN8vKDdWuz/ANl9IgddRcDM+8SRI3h41kjuhWFXE1jq9x5uJ+a5VK1be90d7neiVSH7voTcH+zfAGxwhJHe/wD5OKjVOguBZJODBAO8n/mUftn3z5oGmd5Hko7JXe4lvj6Gm2bgsPh2jqqIawAGCGkADhmrk7lJ2g5kBwDIInSnNx/8yxv2eeHkicGN8JyxKXmRjlcX0LaWGY7cP9HPc8qup4aCYdlBEGHtEhTzgh+YKacED7wUliVVZJ53d0Uv2RwfNnQ4GzgdCDxTRgXH3fkr4bO/m9EfsXf81NQXqVvJfkZd+yn7gPAj6pj9lP4D0+q1hwjv1CaaTvhUtqIWZOrs55aAQLTv43+qdh8K5usOG8T+Rhact4j0TDlTpCfJlq2z7SDe9oiL2g77KO7BOtcWEWJ+i2BpNPD9c1ydhWncPMJ8AZRtB40cf1zCS0dbCMG+PFJO0KjRgIwllSlYjaNTk4M7kCI/7QACE0P4p/iVzqNspIizqCdyIcT+gFypnipDAEMEc4Sau8IFiLA4loQFLuXfRPbV4IsCKaUahNyqY4E3K5uanuFRHhKV2LE0sTsVDIQMJ3Uniuowx3osKIsBEtCknCLm6gnYUcMg4pppru6hvTZjVFhSOIpo9XyUprSdApDMMSLQiyO0gU2R3J5YRvlSupA18roOe34UWGwjNPELowT7MpwqxuHkmPfO9G4exD3s+KPNRKuGnQ+nysughLrUbhbEQ3YcDX9eizlbF1GE9bSgTYtktj+rcea2AfKY+mNY/D5KW/gj7PkyoqU3GJIJMb0le1tnUyQ7KJBBBAgyL3hJUzyuJOONM//Z"/>
          <p:cNvSpPr>
            <a:spLocks noChangeAspect="1" noChangeArrowheads="1"/>
          </p:cNvSpPr>
          <p:nvPr/>
        </p:nvSpPr>
        <p:spPr bwMode="auto">
          <a:xfrm>
            <a:off x="307975" y="-2422525"/>
            <a:ext cx="74295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4" name="Picture 2" descr="https://upload.wikimedia.org/wikipedia/commons/7/7a/Craiova_-_Centru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7776864" cy="483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05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828000"/>
          </a:xfrm>
          <a:noFill/>
        </p:spPr>
        <p:txBody>
          <a:bodyPr>
            <a:normAutofit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A1    E68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71600" y="2373445"/>
            <a:ext cx="7380000" cy="3600000"/>
          </a:xfrm>
          <a:solidFill>
            <a:srgbClr val="00B050"/>
          </a:solidFill>
        </p:spPr>
        <p:txBody>
          <a:bodyPr lIns="252000" tIns="360000" rIns="72000">
            <a:normAutofit/>
          </a:bodyPr>
          <a:lstStyle/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 Sud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Carceâ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3 km</a:t>
            </a:r>
          </a:p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 Est Bals		  9 km</a:t>
            </a:r>
          </a:p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 Nord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Jiu  21 km</a:t>
            </a:r>
          </a:p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Filiasi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26 km</a:t>
            </a:r>
            <a:endParaRPr lang="fr-CH" sz="4000" dirty="0" smtClean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973198" y="1210963"/>
            <a:ext cx="7380000" cy="108000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Craiova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501008"/>
            <a:ext cx="864096" cy="58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à coins arrondis 3"/>
          <p:cNvSpPr/>
          <p:nvPr/>
        </p:nvSpPr>
        <p:spPr>
          <a:xfrm>
            <a:off x="1043607" y="1268760"/>
            <a:ext cx="7207969" cy="96440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043608" y="2492896"/>
            <a:ext cx="7207969" cy="3384376"/>
          </a:xfrm>
          <a:prstGeom prst="roundRect">
            <a:avLst>
              <a:gd name="adj" fmla="val 505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88063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108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 Sud</a:t>
            </a:r>
          </a:p>
          <a:p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835696" y="2285221"/>
            <a:ext cx="720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68652" y="677815"/>
            <a:ext cx="2592288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000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4888960" y="2213221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10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584" y="489713"/>
            <a:ext cx="630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828000">
            <a:normAutofit/>
          </a:bodyPr>
          <a:lstStyle/>
          <a:p>
            <a:pPr algn="l"/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 Est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584" y="1628800"/>
            <a:ext cx="6300000" cy="46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</a:t>
            </a:r>
          </a:p>
          <a:p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Calafat </a:t>
            </a:r>
            <a:r>
              <a:rPr lang="fr-CH" sz="2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DN 56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Cârcea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 rot="16200000">
            <a:off x="6220412" y="801520"/>
            <a:ext cx="720000" cy="504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Hexagone 5"/>
          <p:cNvSpPr/>
          <p:nvPr/>
        </p:nvSpPr>
        <p:spPr>
          <a:xfrm>
            <a:off x="1115616" y="2142688"/>
            <a:ext cx="792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èche droite 9"/>
          <p:cNvSpPr/>
          <p:nvPr/>
        </p:nvSpPr>
        <p:spPr>
          <a:xfrm rot="16200000">
            <a:off x="939346" y="784778"/>
            <a:ext cx="720000" cy="504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droite 10"/>
          <p:cNvSpPr/>
          <p:nvPr/>
        </p:nvSpPr>
        <p:spPr>
          <a:xfrm rot="19500000">
            <a:off x="5206504" y="5241177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11"/>
          <p:cNvSpPr/>
          <p:nvPr/>
        </p:nvSpPr>
        <p:spPr>
          <a:xfrm>
            <a:off x="3707904" y="769275"/>
            <a:ext cx="108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exagone 13"/>
          <p:cNvSpPr/>
          <p:nvPr/>
        </p:nvSpPr>
        <p:spPr>
          <a:xfrm>
            <a:off x="1115616" y="4549621"/>
            <a:ext cx="792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32412" y="2340688"/>
            <a:ext cx="180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773180"/>
            <a:ext cx="864096" cy="58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2015616" y="3005699"/>
            <a:ext cx="39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Ford Romania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Hexagone 16"/>
          <p:cNvSpPr/>
          <p:nvPr/>
        </p:nvSpPr>
        <p:spPr>
          <a:xfrm>
            <a:off x="1095406" y="3717032"/>
            <a:ext cx="792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5887335" y="3789040"/>
            <a:ext cx="792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032412" y="1784083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899592" y="548680"/>
            <a:ext cx="6120680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899592" y="1700808"/>
            <a:ext cx="6120680" cy="4536504"/>
          </a:xfrm>
          <a:prstGeom prst="roundRect">
            <a:avLst>
              <a:gd name="adj" fmla="val 340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09596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584" y="1628800"/>
            <a:ext cx="6300000" cy="432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</a:t>
            </a:r>
          </a:p>
          <a:p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Calafat </a:t>
            </a:r>
            <a:r>
              <a:rPr lang="fr-CH" sz="2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DN 56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Cârcea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Hexagone 5"/>
          <p:cNvSpPr/>
          <p:nvPr/>
        </p:nvSpPr>
        <p:spPr>
          <a:xfrm>
            <a:off x="1115616" y="2142688"/>
            <a:ext cx="792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lèche droite 10"/>
          <p:cNvSpPr/>
          <p:nvPr/>
        </p:nvSpPr>
        <p:spPr>
          <a:xfrm rot="19500000">
            <a:off x="5302412" y="5024283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Hexagone 13"/>
          <p:cNvSpPr/>
          <p:nvPr/>
        </p:nvSpPr>
        <p:spPr>
          <a:xfrm>
            <a:off x="1115616" y="4549621"/>
            <a:ext cx="792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32412" y="2340688"/>
            <a:ext cx="180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15616" y="3005699"/>
            <a:ext cx="39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Ford Romania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Hexagone 16"/>
          <p:cNvSpPr/>
          <p:nvPr/>
        </p:nvSpPr>
        <p:spPr>
          <a:xfrm>
            <a:off x="1095406" y="3717032"/>
            <a:ext cx="792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5887335" y="3789040"/>
            <a:ext cx="792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032412" y="1784083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899592" y="548680"/>
            <a:ext cx="6120680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899592" y="1700808"/>
            <a:ext cx="6120680" cy="4176000"/>
          </a:xfrm>
          <a:prstGeom prst="roundRect">
            <a:avLst>
              <a:gd name="adj" fmla="val 340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4355976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60032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Virage 21"/>
          <p:cNvSpPr/>
          <p:nvPr/>
        </p:nvSpPr>
        <p:spPr>
          <a:xfrm>
            <a:off x="5129976" y="76142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4439852" y="677815"/>
            <a:ext cx="2592288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6442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25965" y="1733982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775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5563086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67644" y="1214724"/>
            <a:ext cx="5940000" cy="4140000"/>
          </a:xfrm>
          <a:solidFill>
            <a:srgbClr val="00B050"/>
          </a:solidFill>
        </p:spPr>
        <p:txBody>
          <a:bodyPr lIns="252000" tIns="540000" rIns="72000">
            <a:normAutofit fontScale="32500" lnSpcReduction="20000"/>
          </a:bodyPr>
          <a:lstStyle/>
          <a:p>
            <a:pPr marL="0" indent="0">
              <a:buNone/>
            </a:pPr>
            <a:endParaRPr lang="fr-CH" sz="7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2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Turnu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Severin	 136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Vidin			 124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Calafat			 115 km</a:t>
            </a:r>
            <a:endParaRPr lang="fr-CH" sz="12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Slatina			 </a:t>
            </a:r>
            <a:r>
              <a:rPr lang="fr-CH" sz="1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 x E574		 </a:t>
            </a:r>
            <a:r>
              <a:rPr lang="fr-CH" sz="1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 km</a:t>
            </a:r>
            <a:r>
              <a:rPr lang="fr-CH" dirty="0"/>
              <a:t>	</a:t>
            </a:r>
            <a:endParaRPr lang="fr-CH" dirty="0" smtClean="0"/>
          </a:p>
          <a:p>
            <a:pPr marL="400050" lvl="1" indent="0">
              <a:buNone/>
            </a:pPr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3347864" y="138140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698504" y="138140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A6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1475656" y="1268760"/>
            <a:ext cx="5760640" cy="3996000"/>
          </a:xfrm>
          <a:prstGeom prst="roundRect">
            <a:avLst>
              <a:gd name="adj" fmla="val 334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3692663" y="2762760"/>
            <a:ext cx="720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://namthao.free.fr/Travel/France/France/Nice/Cours%20Nice/Code%20de%20la%20route/Signalisation/zol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507" y="3278429"/>
            <a:ext cx="691156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595" y="4437112"/>
            <a:ext cx="675001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79370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108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 Est</a:t>
            </a:r>
          </a:p>
          <a:p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619672" y="2238331"/>
            <a:ext cx="720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68652" y="677815"/>
            <a:ext cx="2592288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000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4644008" y="2167270"/>
            <a:ext cx="108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171932"/>
            <a:ext cx="792088" cy="53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79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504" y="1124744"/>
            <a:ext cx="4400228" cy="639762"/>
          </a:xfrm>
          <a:solidFill>
            <a:srgbClr val="00B050"/>
          </a:solidFill>
        </p:spPr>
        <p:txBody>
          <a:bodyPr tIns="144000"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 x E574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504" y="1828287"/>
            <a:ext cx="4392488" cy="4140000"/>
          </a:xfrm>
          <a:solidFill>
            <a:srgbClr val="00B050"/>
          </a:solidFill>
        </p:spPr>
        <p:txBody>
          <a:bodyPr lIns="36000" tIns="144000">
            <a:noAutofit/>
          </a:bodyPr>
          <a:lstStyle/>
          <a:p>
            <a:pPr marL="0" indent="0" algn="ctr">
              <a:buNone/>
            </a:pP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Turnu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Severin</a:t>
            </a: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Vidin  </a:t>
            </a:r>
            <a:r>
              <a:rPr lang="fr-CH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fr-CH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srb</a:t>
            </a:r>
            <a:endParaRPr lang="fr-CH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Pitesti</a:t>
            </a: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Slatina   Bals</a:t>
            </a: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 Nord</a:t>
            </a:r>
          </a:p>
          <a:p>
            <a:pPr marL="0" indent="0" algn="ctr">
              <a:buNone/>
            </a:pPr>
            <a:endParaRPr lang="fr-CH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800 m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72000" y="1124745"/>
            <a:ext cx="4464496" cy="648072"/>
          </a:xfrm>
          <a:solidFill>
            <a:srgbClr val="0070C0"/>
          </a:solidFill>
        </p:spPr>
        <p:txBody>
          <a:bodyPr bIns="144000" anchor="t">
            <a:noAutofit/>
          </a:bodyPr>
          <a:lstStyle/>
          <a:p>
            <a:pPr algn="ctr"/>
            <a:r>
              <a:rPr lang="fr-CH" sz="3200" b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72000" y="1844824"/>
            <a:ext cx="4464495" cy="4104000"/>
          </a:xfrm>
          <a:solidFill>
            <a:srgbClr val="0070C0"/>
          </a:solidFill>
        </p:spPr>
        <p:txBody>
          <a:bodyPr lIns="900000" tIns="288000">
            <a:noAutofit/>
          </a:bodyPr>
          <a:lstStyle/>
          <a:p>
            <a:pPr marL="0" indent="0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</a:t>
            </a:r>
          </a:p>
          <a:p>
            <a:pPr marL="0" indent="0">
              <a:buNone/>
            </a:pP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Bals </a:t>
            </a:r>
            <a:r>
              <a:rPr lang="fr-CH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DN 65</a:t>
            </a:r>
          </a:p>
          <a:p>
            <a:pPr marL="0" indent="0">
              <a:buNone/>
            </a:pP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Pielesti</a:t>
            </a: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800 m</a:t>
            </a:r>
          </a:p>
          <a:p>
            <a:pPr marL="0" indent="0">
              <a:buNone/>
            </a:pPr>
            <a:endParaRPr lang="fr-CH" sz="4000" dirty="0"/>
          </a:p>
        </p:txBody>
      </p:sp>
      <p:pic>
        <p:nvPicPr>
          <p:cNvPr id="7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1" y="1268752"/>
            <a:ext cx="468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èche vers le haut 10"/>
          <p:cNvSpPr/>
          <p:nvPr/>
        </p:nvSpPr>
        <p:spPr>
          <a:xfrm>
            <a:off x="280712" y="3035784"/>
            <a:ext cx="484632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Flèche droite 13"/>
          <p:cNvSpPr/>
          <p:nvPr/>
        </p:nvSpPr>
        <p:spPr>
          <a:xfrm rot="-2700000">
            <a:off x="7753547" y="4288410"/>
            <a:ext cx="1080000" cy="52824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16"/>
          <p:cNvSpPr/>
          <p:nvPr/>
        </p:nvSpPr>
        <p:spPr>
          <a:xfrm>
            <a:off x="7206351" y="2617639"/>
            <a:ext cx="144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221980" y="2054654"/>
            <a:ext cx="1180755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351" y="3244885"/>
            <a:ext cx="849624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à coins arrondis 7"/>
          <p:cNvSpPr/>
          <p:nvPr/>
        </p:nvSpPr>
        <p:spPr>
          <a:xfrm>
            <a:off x="5306142" y="3258731"/>
            <a:ext cx="2520000" cy="504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Aeroportul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0712" y="5954814"/>
            <a:ext cx="360000" cy="7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Ellipse 19"/>
          <p:cNvSpPr/>
          <p:nvPr/>
        </p:nvSpPr>
        <p:spPr>
          <a:xfrm>
            <a:off x="2169277" y="2716089"/>
            <a:ext cx="684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609538" y="4653136"/>
            <a:ext cx="108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lèche vers le haut 23"/>
          <p:cNvSpPr/>
          <p:nvPr/>
        </p:nvSpPr>
        <p:spPr>
          <a:xfrm>
            <a:off x="3824424" y="3069080"/>
            <a:ext cx="484632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Hexagone 24"/>
          <p:cNvSpPr/>
          <p:nvPr/>
        </p:nvSpPr>
        <p:spPr>
          <a:xfrm>
            <a:off x="4676854" y="2241034"/>
            <a:ext cx="720000" cy="36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Hexagone 26"/>
          <p:cNvSpPr/>
          <p:nvPr/>
        </p:nvSpPr>
        <p:spPr>
          <a:xfrm>
            <a:off x="4707269" y="4224240"/>
            <a:ext cx="720000" cy="36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595974" y="5930650"/>
            <a:ext cx="360000" cy="7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Ellipse 21"/>
          <p:cNvSpPr/>
          <p:nvPr/>
        </p:nvSpPr>
        <p:spPr>
          <a:xfrm>
            <a:off x="2961118" y="2716089"/>
            <a:ext cx="792000" cy="504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SRB</a:t>
            </a:r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179512" y="1196752"/>
            <a:ext cx="4248472" cy="504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4598606" y="1190824"/>
            <a:ext cx="4357368" cy="504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179512" y="1916832"/>
            <a:ext cx="4248472" cy="3960440"/>
          </a:xfrm>
          <a:prstGeom prst="roundRect">
            <a:avLst>
              <a:gd name="adj" fmla="val 492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4606260" y="1916832"/>
            <a:ext cx="4357368" cy="3960440"/>
          </a:xfrm>
          <a:prstGeom prst="roundRect">
            <a:avLst>
              <a:gd name="adj" fmla="val 411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24298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504" y="1124744"/>
            <a:ext cx="4400228" cy="639762"/>
          </a:xfrm>
          <a:solidFill>
            <a:srgbClr val="00B050"/>
          </a:solidFill>
        </p:spPr>
        <p:txBody>
          <a:bodyPr tIns="144000"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 x E574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504" y="1828287"/>
            <a:ext cx="4392488" cy="3600000"/>
          </a:xfrm>
          <a:solidFill>
            <a:srgbClr val="00B050"/>
          </a:solidFill>
        </p:spPr>
        <p:txBody>
          <a:bodyPr lIns="36000" tIns="144000">
            <a:noAutofit/>
          </a:bodyPr>
          <a:lstStyle/>
          <a:p>
            <a:pPr marL="0" indent="0" algn="ctr">
              <a:buNone/>
            </a:pP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Turnu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Severin</a:t>
            </a: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Vidin  </a:t>
            </a:r>
            <a:r>
              <a:rPr lang="fr-CH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fr-CH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srb</a:t>
            </a:r>
            <a:endParaRPr lang="fr-CH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Pitesti</a:t>
            </a: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Slatina   Bals</a:t>
            </a: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 Nord</a:t>
            </a:r>
          </a:p>
          <a:p>
            <a:pPr marL="0" indent="0" algn="ctr">
              <a:buNone/>
            </a:pPr>
            <a:endParaRPr lang="fr-CH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72000" y="1124745"/>
            <a:ext cx="4464496" cy="648072"/>
          </a:xfrm>
          <a:solidFill>
            <a:srgbClr val="0070C0"/>
          </a:solidFill>
        </p:spPr>
        <p:txBody>
          <a:bodyPr bIns="144000" anchor="t">
            <a:noAutofit/>
          </a:bodyPr>
          <a:lstStyle/>
          <a:p>
            <a:pPr algn="ctr"/>
            <a:r>
              <a:rPr lang="fr-CH" sz="3200" b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72000" y="1844824"/>
            <a:ext cx="4464495" cy="3600000"/>
          </a:xfrm>
          <a:solidFill>
            <a:srgbClr val="0070C0"/>
          </a:solidFill>
        </p:spPr>
        <p:txBody>
          <a:bodyPr lIns="900000" tIns="288000">
            <a:noAutofit/>
          </a:bodyPr>
          <a:lstStyle/>
          <a:p>
            <a:pPr marL="0" indent="0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</a:t>
            </a:r>
          </a:p>
          <a:p>
            <a:pPr marL="0" indent="0">
              <a:buNone/>
            </a:pP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Bals </a:t>
            </a:r>
            <a:r>
              <a:rPr lang="fr-CH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DN 65</a:t>
            </a:r>
          </a:p>
          <a:p>
            <a:pPr marL="0" indent="0">
              <a:buNone/>
            </a:pP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Pielesti</a:t>
            </a: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1" y="1268752"/>
            <a:ext cx="468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èche vers le haut 10"/>
          <p:cNvSpPr/>
          <p:nvPr/>
        </p:nvSpPr>
        <p:spPr>
          <a:xfrm>
            <a:off x="280712" y="3035784"/>
            <a:ext cx="484632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Flèche droite 13"/>
          <p:cNvSpPr/>
          <p:nvPr/>
        </p:nvSpPr>
        <p:spPr>
          <a:xfrm rot="-2700000">
            <a:off x="7537749" y="4320116"/>
            <a:ext cx="1080000" cy="52824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16"/>
          <p:cNvSpPr/>
          <p:nvPr/>
        </p:nvSpPr>
        <p:spPr>
          <a:xfrm>
            <a:off x="7206351" y="2617639"/>
            <a:ext cx="144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221980" y="2054654"/>
            <a:ext cx="1180755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351" y="3244885"/>
            <a:ext cx="849624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à coins arrondis 7"/>
          <p:cNvSpPr/>
          <p:nvPr/>
        </p:nvSpPr>
        <p:spPr>
          <a:xfrm>
            <a:off x="5306142" y="3258731"/>
            <a:ext cx="2520000" cy="504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Aeroportul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63028" y="5445224"/>
            <a:ext cx="36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Ellipse 19"/>
          <p:cNvSpPr/>
          <p:nvPr/>
        </p:nvSpPr>
        <p:spPr>
          <a:xfrm>
            <a:off x="2169277" y="2716089"/>
            <a:ext cx="684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609538" y="4653136"/>
            <a:ext cx="108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lèche vers le haut 23"/>
          <p:cNvSpPr/>
          <p:nvPr/>
        </p:nvSpPr>
        <p:spPr>
          <a:xfrm>
            <a:off x="3824424" y="3069080"/>
            <a:ext cx="484632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Hexagone 24"/>
          <p:cNvSpPr/>
          <p:nvPr/>
        </p:nvSpPr>
        <p:spPr>
          <a:xfrm>
            <a:off x="4676854" y="2241034"/>
            <a:ext cx="720000" cy="36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Hexagone 26"/>
          <p:cNvSpPr/>
          <p:nvPr/>
        </p:nvSpPr>
        <p:spPr>
          <a:xfrm>
            <a:off x="4707269" y="4224240"/>
            <a:ext cx="720000" cy="36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595974" y="5445224"/>
            <a:ext cx="36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Ellipse 21"/>
          <p:cNvSpPr/>
          <p:nvPr/>
        </p:nvSpPr>
        <p:spPr>
          <a:xfrm>
            <a:off x="2961118" y="2716089"/>
            <a:ext cx="792000" cy="504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SRB</a:t>
            </a:r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179512" y="1196752"/>
            <a:ext cx="4248472" cy="504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4598606" y="1190824"/>
            <a:ext cx="4357368" cy="504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179512" y="1916832"/>
            <a:ext cx="4248472" cy="3420000"/>
          </a:xfrm>
          <a:prstGeom prst="roundRect">
            <a:avLst>
              <a:gd name="adj" fmla="val 492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4606260" y="1916832"/>
            <a:ext cx="4357368" cy="3456000"/>
          </a:xfrm>
          <a:prstGeom prst="roundRect">
            <a:avLst>
              <a:gd name="adj" fmla="val 411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47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300326"/>
            <a:ext cx="7128792" cy="896426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Directie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Bucuresti Est Nord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15616" y="1268760"/>
            <a:ext cx="7092000" cy="4860000"/>
          </a:xfrm>
          <a:solidFill>
            <a:srgbClr val="00B050"/>
          </a:solidFill>
        </p:spPr>
        <p:txBody>
          <a:bodyPr lIns="720000" tIns="72000" rIns="36000">
            <a:noAutofit/>
          </a:bodyPr>
          <a:lstStyle/>
          <a:p>
            <a:pPr marL="0" indent="0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Constanza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</a:t>
            </a:r>
          </a:p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</a:t>
            </a:r>
          </a:p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   Suceava  </a:t>
            </a:r>
          </a:p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Galati</a:t>
            </a:r>
          </a:p>
          <a:p>
            <a:pPr marL="400050" lvl="1" indent="0">
              <a:buNone/>
            </a:pPr>
            <a:r>
              <a:rPr lang="fr-CH" sz="4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fr-CH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buNone/>
            </a:pPr>
            <a:endParaRPr lang="fr-CH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 rot="1800000">
            <a:off x="6911933" y="1815517"/>
            <a:ext cx="558000" cy="25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Ellipse 17"/>
          <p:cNvSpPr/>
          <p:nvPr/>
        </p:nvSpPr>
        <p:spPr>
          <a:xfrm>
            <a:off x="5777487" y="4551903"/>
            <a:ext cx="864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74554" y="502677"/>
            <a:ext cx="1188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77487" y="502677"/>
            <a:ext cx="1008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1835696" y="2142135"/>
            <a:ext cx="3780000" cy="5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Otopeni</a:t>
            </a:r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Baneasa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871" y="2132855"/>
            <a:ext cx="880413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Ellipse 18"/>
          <p:cNvSpPr/>
          <p:nvPr/>
        </p:nvSpPr>
        <p:spPr>
          <a:xfrm>
            <a:off x="6853794" y="4551903"/>
            <a:ext cx="900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189802" y="412677"/>
            <a:ext cx="6948000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1189802" y="1340768"/>
            <a:ext cx="6948000" cy="4680520"/>
          </a:xfrm>
          <a:prstGeom prst="roundRect">
            <a:avLst>
              <a:gd name="adj" fmla="val 467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94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25965" y="1733982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775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4059749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67644" y="1214724"/>
            <a:ext cx="5940000" cy="4140000"/>
          </a:xfrm>
          <a:solidFill>
            <a:srgbClr val="00B050"/>
          </a:solidFill>
        </p:spPr>
        <p:txBody>
          <a:bodyPr lIns="252000" tIns="540000" rIns="72000">
            <a:normAutofit fontScale="32500" lnSpcReduction="20000"/>
          </a:bodyPr>
          <a:lstStyle/>
          <a:p>
            <a:pPr marL="0" indent="0">
              <a:buNone/>
            </a:pPr>
            <a:endParaRPr lang="fr-CH" sz="7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2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Turnu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Severin	 126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Vidin			 114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Calafat			 105 km</a:t>
            </a:r>
            <a:endParaRPr lang="fr-CH" sz="12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Slatina			 </a:t>
            </a:r>
            <a:r>
              <a:rPr lang="fr-CH" sz="1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40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 x E574		 </a:t>
            </a:r>
            <a:r>
              <a:rPr lang="fr-CH" sz="1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4 km</a:t>
            </a:r>
            <a:r>
              <a:rPr lang="fr-CH" dirty="0"/>
              <a:t>	</a:t>
            </a:r>
            <a:endParaRPr lang="fr-CH" dirty="0" smtClean="0"/>
          </a:p>
          <a:p>
            <a:pPr marL="400050" lvl="1" indent="0">
              <a:buNone/>
            </a:pPr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3347864" y="138140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698504" y="138140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A6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1475656" y="1268760"/>
            <a:ext cx="5760640" cy="3996000"/>
          </a:xfrm>
          <a:prstGeom prst="roundRect">
            <a:avLst>
              <a:gd name="adj" fmla="val 334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3692663" y="2762760"/>
            <a:ext cx="720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://namthao.free.fr/Travel/France/France/Nice/Cours%20Nice/Code%20de%20la%20route/Signalisation/zol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507" y="3278429"/>
            <a:ext cx="691156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595" y="4437112"/>
            <a:ext cx="675001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67926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400403"/>
            <a:ext cx="5760000" cy="360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tlCol="0" anchor="ctr"/>
          <a:lstStyle/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 x E574</a:t>
            </a:r>
          </a:p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A6 x A4</a:t>
            </a:r>
          </a:p>
          <a:p>
            <a:pPr lvl="1" algn="ctr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 Nord</a:t>
            </a:r>
          </a:p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00133"/>
            <a:ext cx="127650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619312" y="1484784"/>
            <a:ext cx="5580000" cy="3456384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6084168" y="2092378"/>
            <a:ext cx="1008000" cy="90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68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504" y="1124744"/>
            <a:ext cx="4400228" cy="63976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   A6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504" y="1828287"/>
            <a:ext cx="4392488" cy="3040874"/>
          </a:xfrm>
          <a:solidFill>
            <a:srgbClr val="00B050"/>
          </a:solidFill>
        </p:spPr>
        <p:txBody>
          <a:bodyPr tIns="108000">
            <a:noAutofit/>
          </a:bodyPr>
          <a:lstStyle/>
          <a:p>
            <a:pPr marL="0" indent="0" algn="ctr">
              <a:buNone/>
            </a:pP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Turnu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Severin</a:t>
            </a: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Vidin   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srb</a:t>
            </a:r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 Nord</a:t>
            </a:r>
          </a:p>
          <a:p>
            <a:pPr marL="0" indent="0" algn="ctr">
              <a:buNone/>
            </a:pPr>
            <a:endParaRPr lang="fr-CH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 m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72000" y="1124745"/>
            <a:ext cx="4464496" cy="64807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E574   A4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72000" y="1844824"/>
            <a:ext cx="4464495" cy="3024000"/>
          </a:xfrm>
          <a:solidFill>
            <a:srgbClr val="00B050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Pitesti</a:t>
            </a: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Slatina   Bals</a:t>
            </a: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 </a:t>
            </a: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 m</a:t>
            </a: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4" name="Flèche droite 13"/>
          <p:cNvSpPr/>
          <p:nvPr/>
        </p:nvSpPr>
        <p:spPr>
          <a:xfrm rot="-2700000">
            <a:off x="7866708" y="3920116"/>
            <a:ext cx="978408" cy="52824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9"/>
          <p:cNvSpPr/>
          <p:nvPr/>
        </p:nvSpPr>
        <p:spPr>
          <a:xfrm>
            <a:off x="215536" y="4869160"/>
            <a:ext cx="360000" cy="16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Rectangle 21"/>
          <p:cNvSpPr/>
          <p:nvPr/>
        </p:nvSpPr>
        <p:spPr>
          <a:xfrm>
            <a:off x="8553711" y="4867908"/>
            <a:ext cx="360000" cy="16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3" name="Rectangle 22"/>
          <p:cNvSpPr/>
          <p:nvPr/>
        </p:nvSpPr>
        <p:spPr>
          <a:xfrm>
            <a:off x="2627784" y="3260580"/>
            <a:ext cx="1188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lèche vers le haut 23"/>
          <p:cNvSpPr/>
          <p:nvPr/>
        </p:nvSpPr>
        <p:spPr>
          <a:xfrm>
            <a:off x="3815784" y="3799290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Flèche vers le haut 24"/>
          <p:cNvSpPr/>
          <p:nvPr/>
        </p:nvSpPr>
        <p:spPr>
          <a:xfrm>
            <a:off x="417619" y="3803793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6" name="Ellipse 25"/>
          <p:cNvSpPr/>
          <p:nvPr/>
        </p:nvSpPr>
        <p:spPr>
          <a:xfrm>
            <a:off x="2195784" y="2636912"/>
            <a:ext cx="792000" cy="504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3074204" y="2636912"/>
            <a:ext cx="864000" cy="504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SRB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48264" y="3265912"/>
            <a:ext cx="144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79512" y="1196752"/>
            <a:ext cx="4248472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4644008" y="1196752"/>
            <a:ext cx="4269703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179512" y="1916832"/>
            <a:ext cx="4248472" cy="2880320"/>
          </a:xfrm>
          <a:prstGeom prst="roundRect">
            <a:avLst>
              <a:gd name="adj" fmla="val 608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4644008" y="1916832"/>
            <a:ext cx="4320480" cy="2880320"/>
          </a:xfrm>
          <a:prstGeom prst="roundRect">
            <a:avLst>
              <a:gd name="adj" fmla="val 524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81658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300326"/>
            <a:ext cx="5940000" cy="896426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Directie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Turnu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Severin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15616" y="1266134"/>
            <a:ext cx="5940000" cy="4104456"/>
          </a:xfrm>
          <a:solidFill>
            <a:srgbClr val="00B050"/>
          </a:solidFill>
        </p:spPr>
        <p:txBody>
          <a:bodyPr lIns="540000" tIns="360000" rIns="72000">
            <a:normAutofit fontScale="92500" lnSpcReduction="10000"/>
          </a:bodyPr>
          <a:lstStyle/>
          <a:p>
            <a:pPr marL="0" indent="0">
              <a:buNone/>
            </a:pPr>
            <a:r>
              <a:rPr lang="fr-CH" sz="4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Lugoj</a:t>
            </a:r>
          </a:p>
          <a:p>
            <a:pPr marL="0" indent="0">
              <a:buNone/>
            </a:pPr>
            <a:r>
              <a:rPr lang="fr-CH" sz="4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Timisoara</a:t>
            </a:r>
          </a:p>
          <a:p>
            <a:pPr marL="0" indent="0">
              <a:buNone/>
            </a:pPr>
            <a:r>
              <a:rPr lang="fr-CH" sz="4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</a:t>
            </a:r>
          </a:p>
          <a:p>
            <a:pPr marL="0" indent="0">
              <a:buNone/>
            </a:pPr>
            <a:r>
              <a:rPr lang="fr-CH" sz="4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Oradea </a:t>
            </a:r>
          </a:p>
          <a:p>
            <a:pPr marL="0" indent="0">
              <a:buNone/>
            </a:pPr>
            <a:r>
              <a:rPr lang="fr-CH" sz="4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CH" sz="4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luj </a:t>
            </a:r>
            <a:r>
              <a:rPr lang="fr-CH" sz="4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buNone/>
            </a:pPr>
            <a:r>
              <a:rPr lang="fr-CH" dirty="0"/>
              <a:t>	</a:t>
            </a:r>
            <a:endParaRPr lang="fr-CH" dirty="0" smtClean="0"/>
          </a:p>
          <a:p>
            <a:pPr marL="400050" lvl="1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5652120" y="2054303"/>
            <a:ext cx="558000" cy="25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Ellipse 15"/>
          <p:cNvSpPr/>
          <p:nvPr/>
        </p:nvSpPr>
        <p:spPr>
          <a:xfrm>
            <a:off x="4139952" y="2996952"/>
            <a:ext cx="900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4139952" y="3671622"/>
            <a:ext cx="900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1187624" y="404664"/>
            <a:ext cx="5760640" cy="7200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187624" y="1340768"/>
            <a:ext cx="5760640" cy="3960440"/>
          </a:xfrm>
          <a:prstGeom prst="roundRect">
            <a:avLst>
              <a:gd name="adj" fmla="val 492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04739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300326"/>
            <a:ext cx="5760000" cy="896426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Directie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Pitesti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15616" y="1266134"/>
            <a:ext cx="5760000" cy="4032000"/>
          </a:xfrm>
          <a:solidFill>
            <a:srgbClr val="00B050"/>
          </a:solidFill>
        </p:spPr>
        <p:txBody>
          <a:bodyPr lIns="900000" tIns="360000" rIns="72000">
            <a:normAutofit fontScale="92500" lnSpcReduction="10000"/>
          </a:bodyPr>
          <a:lstStyle/>
          <a:p>
            <a:pPr marL="0" indent="0">
              <a:buNone/>
            </a:pPr>
            <a:r>
              <a:rPr lang="fr-CH" sz="4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Sibiu</a:t>
            </a:r>
          </a:p>
          <a:p>
            <a:pPr marL="0" indent="0">
              <a:buNone/>
            </a:pPr>
            <a:r>
              <a:rPr lang="fr-CH" sz="4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</a:t>
            </a:r>
          </a:p>
          <a:p>
            <a:pPr marL="0" indent="0">
              <a:buNone/>
            </a:pPr>
            <a:r>
              <a:rPr lang="fr-CH" sz="4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</a:t>
            </a:r>
          </a:p>
          <a:p>
            <a:pPr marL="0" indent="0">
              <a:buNone/>
            </a:pPr>
            <a:r>
              <a:rPr lang="fr-CH" sz="4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 </a:t>
            </a:r>
          </a:p>
          <a:p>
            <a:pPr marL="0" indent="0">
              <a:buNone/>
            </a:pPr>
            <a:r>
              <a:rPr lang="fr-CH" sz="4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</a:t>
            </a:r>
          </a:p>
          <a:p>
            <a:pPr marL="400050" lvl="1" indent="0">
              <a:buNone/>
            </a:pPr>
            <a:r>
              <a:rPr lang="fr-CH" dirty="0"/>
              <a:t>	</a:t>
            </a:r>
            <a:endParaRPr lang="fr-CH" dirty="0" smtClean="0"/>
          </a:p>
          <a:p>
            <a:pPr marL="400050" lvl="1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 rot="1800000">
            <a:off x="5579958" y="1566069"/>
            <a:ext cx="558000" cy="1944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Ellipse 10"/>
          <p:cNvSpPr/>
          <p:nvPr/>
        </p:nvSpPr>
        <p:spPr>
          <a:xfrm>
            <a:off x="4355976" y="3717159"/>
            <a:ext cx="900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4355976" y="4304148"/>
            <a:ext cx="900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1187624" y="404664"/>
            <a:ext cx="5616624" cy="7200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1187624" y="1340768"/>
            <a:ext cx="5616624" cy="3888432"/>
          </a:xfrm>
          <a:prstGeom prst="roundRect">
            <a:avLst>
              <a:gd name="adj" fmla="val 614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36191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504" y="1124744"/>
            <a:ext cx="4400228" cy="63976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   A6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504" y="1828287"/>
            <a:ext cx="4392488" cy="3040874"/>
          </a:xfrm>
          <a:solidFill>
            <a:srgbClr val="00B050"/>
          </a:solidFill>
        </p:spPr>
        <p:txBody>
          <a:bodyPr tIns="108000">
            <a:noAutofit/>
          </a:bodyPr>
          <a:lstStyle/>
          <a:p>
            <a:pPr marL="0" indent="0" algn="ctr">
              <a:buNone/>
            </a:pP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Turnu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Severin</a:t>
            </a: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Vidin   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srb</a:t>
            </a:r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 Nord</a:t>
            </a:r>
          </a:p>
          <a:p>
            <a:pPr marL="0" indent="0" algn="ctr">
              <a:buNone/>
            </a:pPr>
            <a:endParaRPr lang="fr-CH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 m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72000" y="1124745"/>
            <a:ext cx="4464496" cy="64807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E574   A4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72000" y="1844824"/>
            <a:ext cx="4464495" cy="3024000"/>
          </a:xfrm>
          <a:solidFill>
            <a:srgbClr val="00B050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Pitesti</a:t>
            </a: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Slatina   Bals</a:t>
            </a: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 </a:t>
            </a: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 m</a:t>
            </a: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4" name="Flèche droite 13"/>
          <p:cNvSpPr/>
          <p:nvPr/>
        </p:nvSpPr>
        <p:spPr>
          <a:xfrm rot="-2700000">
            <a:off x="7866708" y="3920116"/>
            <a:ext cx="978408" cy="52824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9"/>
          <p:cNvSpPr/>
          <p:nvPr/>
        </p:nvSpPr>
        <p:spPr>
          <a:xfrm>
            <a:off x="215536" y="4869160"/>
            <a:ext cx="360000" cy="16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Rectangle 21"/>
          <p:cNvSpPr/>
          <p:nvPr/>
        </p:nvSpPr>
        <p:spPr>
          <a:xfrm>
            <a:off x="8553711" y="4867908"/>
            <a:ext cx="360000" cy="16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3" name="Rectangle 22"/>
          <p:cNvSpPr/>
          <p:nvPr/>
        </p:nvSpPr>
        <p:spPr>
          <a:xfrm>
            <a:off x="2627784" y="3260580"/>
            <a:ext cx="1188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lèche vers le haut 23"/>
          <p:cNvSpPr/>
          <p:nvPr/>
        </p:nvSpPr>
        <p:spPr>
          <a:xfrm>
            <a:off x="3815784" y="3799290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Flèche vers le haut 24"/>
          <p:cNvSpPr/>
          <p:nvPr/>
        </p:nvSpPr>
        <p:spPr>
          <a:xfrm>
            <a:off x="417619" y="3803793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6" name="Ellipse 25"/>
          <p:cNvSpPr/>
          <p:nvPr/>
        </p:nvSpPr>
        <p:spPr>
          <a:xfrm>
            <a:off x="2195784" y="2636912"/>
            <a:ext cx="792000" cy="504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3074204" y="2636912"/>
            <a:ext cx="864000" cy="504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SRB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48264" y="3265912"/>
            <a:ext cx="144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79512" y="1196752"/>
            <a:ext cx="4248472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4644008" y="1196752"/>
            <a:ext cx="4269703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179512" y="1916832"/>
            <a:ext cx="4248472" cy="2880320"/>
          </a:xfrm>
          <a:prstGeom prst="roundRect">
            <a:avLst>
              <a:gd name="adj" fmla="val 608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4644008" y="1916832"/>
            <a:ext cx="4320480" cy="2880320"/>
          </a:xfrm>
          <a:prstGeom prst="roundRect">
            <a:avLst>
              <a:gd name="adj" fmla="val 524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02425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400403"/>
            <a:ext cx="5760000" cy="28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tlCol="0" anchor="ctr"/>
          <a:lstStyle/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 x E574</a:t>
            </a:r>
          </a:p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A6 x A4</a:t>
            </a:r>
          </a:p>
          <a:p>
            <a:pPr lvl="1" algn="ctr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 Nord</a:t>
            </a: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00133"/>
            <a:ext cx="127650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619312" y="1484784"/>
            <a:ext cx="5580000" cy="2736000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6079813" y="2132856"/>
            <a:ext cx="1008000" cy="90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58868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778098"/>
          </a:xfrm>
          <a:noFill/>
        </p:spPr>
        <p:txBody>
          <a:bodyPr>
            <a:normAutofit/>
          </a:bodyPr>
          <a:lstStyle/>
          <a:p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 x </a:t>
            </a:r>
            <a:r>
              <a:rPr lang="fr-CH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574</a:t>
            </a: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504" y="1124744"/>
            <a:ext cx="4400228" cy="63976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   A6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504" y="1828287"/>
            <a:ext cx="4392488" cy="3060000"/>
          </a:xfrm>
          <a:solidFill>
            <a:srgbClr val="00B050"/>
          </a:solidFill>
        </p:spPr>
        <p:txBody>
          <a:bodyPr lIns="0" tIns="108000">
            <a:noAutofit/>
          </a:bodyPr>
          <a:lstStyle/>
          <a:p>
            <a:pPr marL="0" indent="0" algn="ctr">
              <a:buNone/>
            </a:pP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Turnu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Severin</a:t>
            </a: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Vidin    </a:t>
            </a:r>
            <a:r>
              <a:rPr lang="fr-CH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fr-CH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srb</a:t>
            </a:r>
            <a:endParaRPr lang="fr-CH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 Nord</a:t>
            </a:r>
          </a:p>
          <a:p>
            <a:pPr marL="0" indent="0" algn="ctr">
              <a:buNone/>
            </a:pPr>
            <a:endParaRPr lang="fr-CH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72000" y="1124745"/>
            <a:ext cx="4464496" cy="64807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E574   A4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72000" y="1844824"/>
            <a:ext cx="4464495" cy="3060000"/>
          </a:xfrm>
          <a:solidFill>
            <a:srgbClr val="00B050"/>
          </a:solidFill>
        </p:spPr>
        <p:txBody>
          <a:bodyPr tIns="108000">
            <a:noAutofit/>
          </a:bodyPr>
          <a:lstStyle/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Pitesti</a:t>
            </a: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Slatina   Bals</a:t>
            </a: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 </a:t>
            </a: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4" name="Flèche droite 13"/>
          <p:cNvSpPr/>
          <p:nvPr/>
        </p:nvSpPr>
        <p:spPr>
          <a:xfrm rot="-2700000">
            <a:off x="6436849" y="4000343"/>
            <a:ext cx="978408" cy="52824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9"/>
          <p:cNvSpPr/>
          <p:nvPr/>
        </p:nvSpPr>
        <p:spPr>
          <a:xfrm>
            <a:off x="215536" y="4869160"/>
            <a:ext cx="360000" cy="16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Rectangle 21"/>
          <p:cNvSpPr/>
          <p:nvPr/>
        </p:nvSpPr>
        <p:spPr>
          <a:xfrm>
            <a:off x="8576752" y="4869160"/>
            <a:ext cx="360000" cy="16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3" name="Rectangle 22"/>
          <p:cNvSpPr/>
          <p:nvPr/>
        </p:nvSpPr>
        <p:spPr>
          <a:xfrm>
            <a:off x="2544275" y="3290065"/>
            <a:ext cx="1116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lèche vers le haut 23"/>
          <p:cNvSpPr/>
          <p:nvPr/>
        </p:nvSpPr>
        <p:spPr>
          <a:xfrm>
            <a:off x="3632242" y="3811054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Flèche vers le haut 24"/>
          <p:cNvSpPr/>
          <p:nvPr/>
        </p:nvSpPr>
        <p:spPr>
          <a:xfrm>
            <a:off x="575536" y="3758065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6" name="Ellipse 25"/>
          <p:cNvSpPr/>
          <p:nvPr/>
        </p:nvSpPr>
        <p:spPr>
          <a:xfrm>
            <a:off x="2159709" y="2671015"/>
            <a:ext cx="900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fr-C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3138275" y="2671015"/>
            <a:ext cx="900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SRB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67944" y="4869160"/>
            <a:ext cx="360000" cy="16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16"/>
          <p:cNvSpPr/>
          <p:nvPr/>
        </p:nvSpPr>
        <p:spPr>
          <a:xfrm>
            <a:off x="6948264" y="3260580"/>
            <a:ext cx="144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44008" y="4876422"/>
            <a:ext cx="360000" cy="16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215536" y="1196752"/>
            <a:ext cx="4212408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4644008" y="1196752"/>
            <a:ext cx="4320480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215536" y="1916832"/>
            <a:ext cx="4212408" cy="2880320"/>
          </a:xfrm>
          <a:prstGeom prst="roundRect">
            <a:avLst>
              <a:gd name="adj" fmla="val 747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4644008" y="1916832"/>
            <a:ext cx="4320480" cy="2880320"/>
          </a:xfrm>
          <a:prstGeom prst="roundRect">
            <a:avLst>
              <a:gd name="adj" fmla="val 608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05103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504" y="1124744"/>
            <a:ext cx="4400228" cy="63976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E574   A4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504" y="1828287"/>
            <a:ext cx="4392488" cy="2520000"/>
          </a:xfrm>
          <a:solidFill>
            <a:srgbClr val="00B050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endParaRPr lang="fr-CH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 </a:t>
            </a: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72000" y="1124745"/>
            <a:ext cx="4464496" cy="64807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E574   A4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72000" y="1844824"/>
            <a:ext cx="4464495" cy="2520000"/>
          </a:xfrm>
          <a:solidFill>
            <a:srgbClr val="00B050"/>
          </a:solidFill>
        </p:spPr>
        <p:txBody>
          <a:bodyPr lIns="0" tIns="216000">
            <a:noAutofit/>
          </a:bodyPr>
          <a:lstStyle/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Pitesti</a:t>
            </a: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Slatina</a:t>
            </a: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Bals</a:t>
            </a: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4" name="Flèche droite 13"/>
          <p:cNvSpPr/>
          <p:nvPr/>
        </p:nvSpPr>
        <p:spPr>
          <a:xfrm rot="-2700000">
            <a:off x="7584699" y="3157585"/>
            <a:ext cx="1080000" cy="52824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9"/>
          <p:cNvSpPr/>
          <p:nvPr/>
        </p:nvSpPr>
        <p:spPr>
          <a:xfrm>
            <a:off x="251520" y="4357283"/>
            <a:ext cx="360000" cy="16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Rectangle 21"/>
          <p:cNvSpPr/>
          <p:nvPr/>
        </p:nvSpPr>
        <p:spPr>
          <a:xfrm>
            <a:off x="8441465" y="4357283"/>
            <a:ext cx="360000" cy="16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3" name="Rectangle 22"/>
          <p:cNvSpPr/>
          <p:nvPr/>
        </p:nvSpPr>
        <p:spPr>
          <a:xfrm>
            <a:off x="2429712" y="2636912"/>
            <a:ext cx="144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lèche vers le haut 23"/>
          <p:cNvSpPr/>
          <p:nvPr/>
        </p:nvSpPr>
        <p:spPr>
          <a:xfrm>
            <a:off x="1975495" y="3227545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15"/>
          <p:cNvSpPr/>
          <p:nvPr/>
        </p:nvSpPr>
        <p:spPr>
          <a:xfrm>
            <a:off x="3995936" y="4357283"/>
            <a:ext cx="360000" cy="16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Rectangle 17"/>
          <p:cNvSpPr/>
          <p:nvPr/>
        </p:nvSpPr>
        <p:spPr>
          <a:xfrm>
            <a:off x="4831122" y="4357283"/>
            <a:ext cx="360000" cy="16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Hexagone 18"/>
          <p:cNvSpPr/>
          <p:nvPr/>
        </p:nvSpPr>
        <p:spPr>
          <a:xfrm>
            <a:off x="1560127" y="2060848"/>
            <a:ext cx="900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65C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Hexagone 19"/>
          <p:cNvSpPr/>
          <p:nvPr/>
        </p:nvSpPr>
        <p:spPr>
          <a:xfrm>
            <a:off x="2699712" y="2060848"/>
            <a:ext cx="900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65F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79512" y="1196752"/>
            <a:ext cx="4248472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4644008" y="1196752"/>
            <a:ext cx="4320480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179512" y="1916832"/>
            <a:ext cx="4248472" cy="2340000"/>
          </a:xfrm>
          <a:prstGeom prst="roundRect">
            <a:avLst>
              <a:gd name="adj" fmla="val 796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4644008" y="1916832"/>
            <a:ext cx="4284000" cy="2376000"/>
          </a:xfrm>
          <a:prstGeom prst="roundRect">
            <a:avLst>
              <a:gd name="adj" fmla="val 763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85770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504" y="1124744"/>
            <a:ext cx="4400228" cy="63976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   A6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504" y="1828287"/>
            <a:ext cx="4392488" cy="3528000"/>
          </a:xfrm>
          <a:solidFill>
            <a:srgbClr val="00B050"/>
          </a:solidFill>
        </p:spPr>
        <p:txBody>
          <a:bodyPr lIns="0">
            <a:noAutofit/>
          </a:bodyPr>
          <a:lstStyle/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</a:t>
            </a: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Giurgiu</a:t>
            </a: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Ruse </a:t>
            </a: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Pyce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b</a:t>
            </a:r>
          </a:p>
          <a:p>
            <a:pPr marL="0" indent="0" algn="ctr">
              <a:buNone/>
            </a:pP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Singureni</a:t>
            </a: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 m</a:t>
            </a: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72000" y="1124745"/>
            <a:ext cx="4464496" cy="64807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A0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72000" y="1844825"/>
            <a:ext cx="4464495" cy="3528391"/>
          </a:xfrm>
          <a:solidFill>
            <a:srgbClr val="00B050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   </a:t>
            </a: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  Nord</a:t>
            </a: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    Est</a:t>
            </a: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 m</a:t>
            </a:r>
          </a:p>
        </p:txBody>
      </p:sp>
      <p:sp>
        <p:nvSpPr>
          <p:cNvPr id="11" name="Flèche vers le haut 10"/>
          <p:cNvSpPr/>
          <p:nvPr/>
        </p:nvSpPr>
        <p:spPr>
          <a:xfrm>
            <a:off x="289190" y="2499861"/>
            <a:ext cx="484632" cy="2376264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Flèche vers le haut 11"/>
          <p:cNvSpPr/>
          <p:nvPr/>
        </p:nvSpPr>
        <p:spPr>
          <a:xfrm>
            <a:off x="3779912" y="2412197"/>
            <a:ext cx="484632" cy="2360092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Flèche droite 12"/>
          <p:cNvSpPr/>
          <p:nvPr/>
        </p:nvSpPr>
        <p:spPr>
          <a:xfrm rot="-2700000">
            <a:off x="4960099" y="4529973"/>
            <a:ext cx="978408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Flèche droite 13"/>
          <p:cNvSpPr/>
          <p:nvPr/>
        </p:nvSpPr>
        <p:spPr>
          <a:xfrm rot="-2700000">
            <a:off x="7769552" y="4547450"/>
            <a:ext cx="978408" cy="52824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15"/>
          <p:cNvSpPr/>
          <p:nvPr/>
        </p:nvSpPr>
        <p:spPr>
          <a:xfrm>
            <a:off x="7425779" y="2006872"/>
            <a:ext cx="1188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93084" y="3192107"/>
            <a:ext cx="1180755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380312" y="3841057"/>
            <a:ext cx="1180755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784" y="2604011"/>
            <a:ext cx="710656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à coins arrondis 7"/>
          <p:cNvSpPr/>
          <p:nvPr/>
        </p:nvSpPr>
        <p:spPr>
          <a:xfrm>
            <a:off x="4788024" y="2592569"/>
            <a:ext cx="3182665" cy="504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Otopeni</a:t>
            </a:r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Baneasa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1502" y="5366897"/>
            <a:ext cx="360000" cy="12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Rectangle 21"/>
          <p:cNvSpPr/>
          <p:nvPr/>
        </p:nvSpPr>
        <p:spPr>
          <a:xfrm>
            <a:off x="8676456" y="5366897"/>
            <a:ext cx="360000" cy="12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3" name="Ellipse 22"/>
          <p:cNvSpPr/>
          <p:nvPr/>
        </p:nvSpPr>
        <p:spPr>
          <a:xfrm>
            <a:off x="3215381" y="3255993"/>
            <a:ext cx="576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fr-CH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141502" y="332656"/>
            <a:ext cx="8822986" cy="648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141502" y="1196752"/>
            <a:ext cx="4286482" cy="504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4644008" y="1196752"/>
            <a:ext cx="4320480" cy="504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134141" y="1897614"/>
            <a:ext cx="4286482" cy="3348000"/>
          </a:xfrm>
          <a:prstGeom prst="roundRect">
            <a:avLst>
              <a:gd name="adj" fmla="val 618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à coins arrondis 23"/>
          <p:cNvSpPr/>
          <p:nvPr/>
        </p:nvSpPr>
        <p:spPr>
          <a:xfrm>
            <a:off x="4644008" y="1925082"/>
            <a:ext cx="4320480" cy="3364470"/>
          </a:xfrm>
          <a:prstGeom prst="roundRect">
            <a:avLst>
              <a:gd name="adj" fmla="val 379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7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108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 Nord</a:t>
            </a:r>
          </a:p>
          <a:p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691680" y="2245747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65C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68652" y="677815"/>
            <a:ext cx="2592288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000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4882464" y="2173747"/>
            <a:ext cx="1440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0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584" y="489713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72000">
            <a:normAutofit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584" y="1628800"/>
            <a:ext cx="5760000" cy="36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216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</a:t>
            </a:r>
          </a:p>
          <a:p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Jiu</a:t>
            </a:r>
          </a:p>
          <a:p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 rot="16200000">
            <a:off x="5615616" y="764732"/>
            <a:ext cx="720000" cy="504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Hexagone 5"/>
          <p:cNvSpPr/>
          <p:nvPr/>
        </p:nvSpPr>
        <p:spPr>
          <a:xfrm>
            <a:off x="1506867" y="4365104"/>
            <a:ext cx="792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6B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èche droite 9"/>
          <p:cNvSpPr/>
          <p:nvPr/>
        </p:nvSpPr>
        <p:spPr>
          <a:xfrm rot="16200000">
            <a:off x="1131406" y="770351"/>
            <a:ext cx="720000" cy="504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droite 10"/>
          <p:cNvSpPr/>
          <p:nvPr/>
        </p:nvSpPr>
        <p:spPr>
          <a:xfrm rot="19500000">
            <a:off x="4931984" y="4173572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11"/>
          <p:cNvSpPr/>
          <p:nvPr/>
        </p:nvSpPr>
        <p:spPr>
          <a:xfrm>
            <a:off x="4139952" y="748777"/>
            <a:ext cx="1260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69952" y="2564904"/>
            <a:ext cx="180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79712" y="2564904"/>
            <a:ext cx="144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899592" y="548680"/>
            <a:ext cx="5616000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899592" y="1700808"/>
            <a:ext cx="5616000" cy="3456000"/>
          </a:xfrm>
          <a:prstGeom prst="roundRect">
            <a:avLst>
              <a:gd name="adj" fmla="val 340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7896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584" y="1628800"/>
            <a:ext cx="5760000" cy="324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216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</a:t>
            </a:r>
          </a:p>
          <a:p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Jiu</a:t>
            </a:r>
          </a:p>
          <a:p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Hexagone 5"/>
          <p:cNvSpPr/>
          <p:nvPr/>
        </p:nvSpPr>
        <p:spPr>
          <a:xfrm>
            <a:off x="3473952" y="4142529"/>
            <a:ext cx="792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6B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lèche droite 10"/>
          <p:cNvSpPr/>
          <p:nvPr/>
        </p:nvSpPr>
        <p:spPr>
          <a:xfrm rot="19500000">
            <a:off x="4926685" y="3813533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12"/>
          <p:cNvSpPr/>
          <p:nvPr/>
        </p:nvSpPr>
        <p:spPr>
          <a:xfrm>
            <a:off x="3869952" y="2564904"/>
            <a:ext cx="180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79712" y="2564904"/>
            <a:ext cx="144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899592" y="1700808"/>
            <a:ext cx="5616000" cy="3096000"/>
          </a:xfrm>
          <a:prstGeom prst="roundRect">
            <a:avLst>
              <a:gd name="adj" fmla="val 340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3743592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65952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Virage 15"/>
          <p:cNvSpPr/>
          <p:nvPr/>
        </p:nvSpPr>
        <p:spPr>
          <a:xfrm>
            <a:off x="4548406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3848758" y="673841"/>
            <a:ext cx="2592288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7829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25965" y="1733982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775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5264918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108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691680" y="2245747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65C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68652" y="677815"/>
            <a:ext cx="2592288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000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4844796" y="2173747"/>
            <a:ext cx="1440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16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6120000" cy="1957057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0">
            <a:normAutofit fontScale="90000"/>
          </a:bodyPr>
          <a:lstStyle/>
          <a:p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 x A62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Turnu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Severin</a:t>
            </a:r>
            <a:b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Vidin    </a:t>
            </a:r>
            <a:r>
              <a:rPr lang="fr-CH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r>
              <a:rPr lang="fr-CH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fr-CH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srb</a:t>
            </a:r>
            <a:endParaRPr lang="fr-CH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584" y="2348880"/>
            <a:ext cx="6120000" cy="37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Isalnita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Filiasi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èche droite 9"/>
          <p:cNvSpPr/>
          <p:nvPr/>
        </p:nvSpPr>
        <p:spPr>
          <a:xfrm rot="16200000">
            <a:off x="736343" y="1106712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droite 10"/>
          <p:cNvSpPr/>
          <p:nvPr/>
        </p:nvSpPr>
        <p:spPr>
          <a:xfrm rot="19500000">
            <a:off x="5196334" y="5175224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Rectangle 19"/>
          <p:cNvSpPr/>
          <p:nvPr/>
        </p:nvSpPr>
        <p:spPr>
          <a:xfrm>
            <a:off x="4296334" y="2780928"/>
            <a:ext cx="144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lèche droite 14"/>
          <p:cNvSpPr/>
          <p:nvPr/>
        </p:nvSpPr>
        <p:spPr>
          <a:xfrm rot="16200000">
            <a:off x="5814168" y="1178720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Ellipse 15"/>
          <p:cNvSpPr/>
          <p:nvPr/>
        </p:nvSpPr>
        <p:spPr>
          <a:xfrm>
            <a:off x="3923928" y="1682712"/>
            <a:ext cx="864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4872334" y="1682712"/>
            <a:ext cx="864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SRB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352" y="473137"/>
            <a:ext cx="648072" cy="50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Hexagone 18"/>
          <p:cNvSpPr/>
          <p:nvPr/>
        </p:nvSpPr>
        <p:spPr>
          <a:xfrm>
            <a:off x="1769388" y="5445224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9592" y="404664"/>
            <a:ext cx="5976664" cy="1800000"/>
          </a:xfrm>
          <a:prstGeom prst="roundRect">
            <a:avLst>
              <a:gd name="adj" fmla="val 74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899592" y="2420888"/>
            <a:ext cx="5976664" cy="3636000"/>
          </a:xfrm>
          <a:prstGeom prst="roundRect">
            <a:avLst>
              <a:gd name="adj" fmla="val 370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92791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584" y="2348880"/>
            <a:ext cx="5940000" cy="306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Isalnita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Filiasi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lèche droite 10"/>
          <p:cNvSpPr/>
          <p:nvPr/>
        </p:nvSpPr>
        <p:spPr>
          <a:xfrm rot="19500000">
            <a:off x="5188996" y="4374725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Rectangle 19"/>
          <p:cNvSpPr/>
          <p:nvPr/>
        </p:nvSpPr>
        <p:spPr>
          <a:xfrm>
            <a:off x="4211960" y="2792421"/>
            <a:ext cx="144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Hexagone 18"/>
          <p:cNvSpPr/>
          <p:nvPr/>
        </p:nvSpPr>
        <p:spPr>
          <a:xfrm>
            <a:off x="1259632" y="3630201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899592" y="2420888"/>
            <a:ext cx="5796000" cy="2916000"/>
          </a:xfrm>
          <a:prstGeom prst="roundRect">
            <a:avLst>
              <a:gd name="adj" fmla="val 370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3995936" y="1340768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27984" y="1484768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3" name="Virage 22"/>
          <p:cNvSpPr/>
          <p:nvPr/>
        </p:nvSpPr>
        <p:spPr>
          <a:xfrm>
            <a:off x="4769936" y="1484768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24" name="Rectangle à coins arrondis 23"/>
          <p:cNvSpPr/>
          <p:nvPr/>
        </p:nvSpPr>
        <p:spPr>
          <a:xfrm>
            <a:off x="4085792" y="1394768"/>
            <a:ext cx="2592288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3990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25965" y="1733982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775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8745879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67644" y="1214724"/>
            <a:ext cx="5940000" cy="4140000"/>
          </a:xfrm>
          <a:solidFill>
            <a:srgbClr val="00B050"/>
          </a:solidFill>
        </p:spPr>
        <p:txBody>
          <a:bodyPr lIns="252000" tIns="540000" rIns="72000">
            <a:normAutofit fontScale="32500" lnSpcReduction="20000"/>
          </a:bodyPr>
          <a:lstStyle/>
          <a:p>
            <a:pPr marL="0" indent="0">
              <a:buNone/>
            </a:pPr>
            <a:endParaRPr lang="fr-CH" sz="7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2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Turnu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Severin	 103 km</a:t>
            </a:r>
          </a:p>
          <a:p>
            <a:pPr marL="0" indent="0">
              <a:buNone/>
            </a:pPr>
            <a:r>
              <a:rPr lang="fr-CH" sz="12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Sajecar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163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Vidin			 109 km</a:t>
            </a:r>
            <a:endParaRPr lang="fr-CH" sz="12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Calafat			 </a:t>
            </a:r>
            <a:r>
              <a:rPr lang="fr-CH" sz="1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98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 x A62		 </a:t>
            </a:r>
            <a:r>
              <a:rPr lang="fr-CH" sz="1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37 km</a:t>
            </a:r>
            <a:r>
              <a:rPr lang="fr-CH" dirty="0"/>
              <a:t>	</a:t>
            </a:r>
            <a:endParaRPr lang="fr-CH" dirty="0" smtClean="0"/>
          </a:p>
          <a:p>
            <a:pPr marL="400050" lvl="1" indent="0">
              <a:buNone/>
            </a:pPr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3347864" y="138140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698504" y="138140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A6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1475656" y="1268760"/>
            <a:ext cx="5760640" cy="3996000"/>
          </a:xfrm>
          <a:prstGeom prst="roundRect">
            <a:avLst>
              <a:gd name="adj" fmla="val 334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3641515" y="3356992"/>
            <a:ext cx="720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://namthao.free.fr/Travel/France/France/Nice/Cours%20Nice/Code%20de%20la%20route/Signalisation/zol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642" y="3854429"/>
            <a:ext cx="691156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595" y="4437112"/>
            <a:ext cx="675001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llipse 10"/>
          <p:cNvSpPr/>
          <p:nvPr/>
        </p:nvSpPr>
        <p:spPr>
          <a:xfrm>
            <a:off x="3550220" y="2780304"/>
            <a:ext cx="864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SRB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17034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828000" tIns="108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Seaca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Padure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403648" y="2245747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606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68652" y="677815"/>
            <a:ext cx="2592288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000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613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</a:spPr>
      <a:bodyPr rtlCol="0" anchor="ctr"/>
      <a:lstStyle>
        <a:defPPr algn="ctr">
          <a:defRPr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4460</TotalTime>
  <Words>1566</Words>
  <Application>Microsoft Office PowerPoint</Application>
  <PresentationFormat>Affichage à l'écran (4:3)</PresentationFormat>
  <Paragraphs>1361</Paragraphs>
  <Slides>186</Slides>
  <Notes>38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186</vt:i4>
      </vt:variant>
    </vt:vector>
  </HeadingPairs>
  <TitlesOfParts>
    <vt:vector size="187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Directie Bucuresti Vest</vt:lpstr>
      <vt:lpstr>Directie Bucuresti Est Nord</vt:lpstr>
      <vt:lpstr>Présentation PowerPoint</vt:lpstr>
      <vt:lpstr>Présentation PowerPoint</vt:lpstr>
      <vt:lpstr>Présentation PowerPoint</vt:lpstr>
      <vt:lpstr>A0 Ring Bucuresti </vt:lpstr>
      <vt:lpstr>Présentation PowerPoint</vt:lpstr>
      <vt:lpstr>Présentation PowerPoint</vt:lpstr>
      <vt:lpstr>Ghimpati</vt:lpstr>
      <vt:lpstr>Présentation PowerPoint</vt:lpstr>
      <vt:lpstr>Présentation PowerPoint</vt:lpstr>
      <vt:lpstr>Présentation PowerPoint</vt:lpstr>
      <vt:lpstr>Présentation PowerPoint</vt:lpstr>
      <vt:lpstr>E70 x A61 Giurgiu via A61</vt:lpstr>
      <vt:lpstr>Giurgiu via A61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E70 x A61</vt:lpstr>
      <vt:lpstr>Présentation PowerPoint</vt:lpstr>
      <vt:lpstr>Présentation PowerPoint</vt:lpstr>
      <vt:lpstr>Alexandria Est</vt:lpstr>
      <vt:lpstr>Présentation PowerPoint</vt:lpstr>
      <vt:lpstr>Présentation PowerPoint</vt:lpstr>
      <vt:lpstr>Présentation PowerPoint</vt:lpstr>
      <vt:lpstr>Présentation PowerPoint</vt:lpstr>
      <vt:lpstr>Alexandria Vest</vt:lpstr>
      <vt:lpstr>Présentation PowerPoint</vt:lpstr>
      <vt:lpstr>Présentation PowerPoint</vt:lpstr>
      <vt:lpstr>Présentation PowerPoint</vt:lpstr>
      <vt:lpstr>Présentation PowerPoint</vt:lpstr>
      <vt:lpstr>Rosiori de Vede</vt:lpstr>
      <vt:lpstr>Présentation PowerPoint</vt:lpstr>
      <vt:lpstr>Présentation PowerPoint</vt:lpstr>
      <vt:lpstr>Présentation PowerPoint</vt:lpstr>
      <vt:lpstr>Présentation PowerPoint</vt:lpstr>
      <vt:lpstr>Dâneasa</vt:lpstr>
      <vt:lpstr>Présentation PowerPoint</vt:lpstr>
      <vt:lpstr>Présentation PowerPoint</vt:lpstr>
      <vt:lpstr>Présentation PowerPoint</vt:lpstr>
      <vt:lpstr>Présentation PowerPoint</vt:lpstr>
      <vt:lpstr>Caracal Est</vt:lpstr>
      <vt:lpstr>Présentation PowerPoint</vt:lpstr>
      <vt:lpstr>Présentation PowerPoint</vt:lpstr>
      <vt:lpstr>Présentation PowerPoint</vt:lpstr>
      <vt:lpstr>Présentation PowerPoint</vt:lpstr>
      <vt:lpstr>Caracal Nord</vt:lpstr>
      <vt:lpstr>Présentation PowerPoint</vt:lpstr>
      <vt:lpstr>Présentation PowerPoint</vt:lpstr>
      <vt:lpstr>Présentation PowerPoint</vt:lpstr>
      <vt:lpstr>Présentation PowerPoint</vt:lpstr>
      <vt:lpstr>Leu</vt:lpstr>
      <vt:lpstr>Présentation PowerPoint</vt:lpstr>
      <vt:lpstr>Présentation PowerPoint</vt:lpstr>
      <vt:lpstr>Présentation PowerPoint</vt:lpstr>
      <vt:lpstr>Présentation PowerPoint</vt:lpstr>
      <vt:lpstr>Craiova Sud</vt:lpstr>
      <vt:lpstr>Présentation PowerPoint</vt:lpstr>
      <vt:lpstr>Présentation PowerPoint</vt:lpstr>
      <vt:lpstr>Présentation PowerPoint</vt:lpstr>
      <vt:lpstr>Présentation PowerPoint</vt:lpstr>
      <vt:lpstr>A1    E68</vt:lpstr>
      <vt:lpstr>Présentation PowerPoint</vt:lpstr>
      <vt:lpstr>Craiova Est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Directie Turnu Severin</vt:lpstr>
      <vt:lpstr>Directie Pitesti</vt:lpstr>
      <vt:lpstr>Présentation PowerPoint</vt:lpstr>
      <vt:lpstr>Présentation PowerPoint</vt:lpstr>
      <vt:lpstr>E70 x E574</vt:lpstr>
      <vt:lpstr>Présentation PowerPoint</vt:lpstr>
      <vt:lpstr>Présentation PowerPoint</vt:lpstr>
      <vt:lpstr>Craiova Vest</vt:lpstr>
      <vt:lpstr>Présentation PowerPoint</vt:lpstr>
      <vt:lpstr>Présentation PowerPoint</vt:lpstr>
      <vt:lpstr>Présentation PowerPoint</vt:lpstr>
      <vt:lpstr>E70 x A62 Turnu Severin Vidin    bg         srb</vt:lpstr>
      <vt:lpstr>Présentation PowerPoint</vt:lpstr>
      <vt:lpstr>Présentation PowerPoint</vt:lpstr>
      <vt:lpstr>Présentation PowerPoint</vt:lpstr>
      <vt:lpstr>Présentation PowerPoint</vt:lpstr>
      <vt:lpstr>E70 x A62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Directie Vidin</vt:lpstr>
      <vt:lpstr>Présentation PowerPoint</vt:lpstr>
      <vt:lpstr>Présentation PowerPoint</vt:lpstr>
      <vt:lpstr>E70 x A62</vt:lpstr>
      <vt:lpstr>Présentation PowerPoint</vt:lpstr>
      <vt:lpstr>Présentation PowerPoint</vt:lpstr>
      <vt:lpstr>Hinova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Turnu Severin Est</vt:lpstr>
      <vt:lpstr>Présentation PowerPoint</vt:lpstr>
      <vt:lpstr>Présentation PowerPoint</vt:lpstr>
      <vt:lpstr>Présentation PowerPoint</vt:lpstr>
      <vt:lpstr>Présentation PowerPoint</vt:lpstr>
      <vt:lpstr>Turnu Severin Nord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Orsova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Plugova</vt:lpstr>
      <vt:lpstr>Présentation PowerPoint</vt:lpstr>
      <vt:lpstr>Présentation PowerPoint</vt:lpstr>
      <vt:lpstr>Présentation PowerPoint</vt:lpstr>
      <vt:lpstr>Présentation PowerPoint</vt:lpstr>
      <vt:lpstr>Teregova</vt:lpstr>
      <vt:lpstr>Présentation PowerPoint</vt:lpstr>
      <vt:lpstr>Présentation PowerPoint</vt:lpstr>
      <vt:lpstr>Présentation PowerPoint</vt:lpstr>
      <vt:lpstr>Présentation PowerPoint</vt:lpstr>
      <vt:lpstr>Caransebes Sud</vt:lpstr>
      <vt:lpstr>Présentation PowerPoint</vt:lpstr>
      <vt:lpstr>Présentation PowerPoint</vt:lpstr>
      <vt:lpstr>Présentation PowerPoint</vt:lpstr>
      <vt:lpstr>Présentation PowerPoint</vt:lpstr>
      <vt:lpstr>Caransebes Nord</vt:lpstr>
      <vt:lpstr>Présentation PowerPoint</vt:lpstr>
      <vt:lpstr>Présentation PowerPoint</vt:lpstr>
      <vt:lpstr>Présentation PowerPoint</vt:lpstr>
      <vt:lpstr>Présentation PowerPoint</vt:lpstr>
      <vt:lpstr>Jena</vt:lpstr>
      <vt:lpstr>Présentation PowerPoint</vt:lpstr>
      <vt:lpstr>Présentation PowerPoint</vt:lpstr>
      <vt:lpstr>Présentation PowerPoint</vt:lpstr>
      <vt:lpstr>Présentation PowerPoint</vt:lpstr>
      <vt:lpstr>Lugoj Centru</vt:lpstr>
      <vt:lpstr>Présentation PowerPoint</vt:lpstr>
      <vt:lpstr>Présentation PowerPoint</vt:lpstr>
      <vt:lpstr>Présentation PowerPoint</vt:lpstr>
      <vt:lpstr>Présentation PowerPoint</vt:lpstr>
      <vt:lpstr>Lugoj Nord</vt:lpstr>
      <vt:lpstr>Présentation PowerPoint</vt:lpstr>
      <vt:lpstr>Présentation PowerPoint</vt:lpstr>
      <vt:lpstr>Présentation PowerPoint</vt:lpstr>
      <vt:lpstr>Présentation PowerPoint</vt:lpstr>
      <vt:lpstr>Paru Lipari</vt:lpstr>
      <vt:lpstr>Présentation PowerPoint</vt:lpstr>
      <vt:lpstr>Présentation PowerPoint</vt:lpstr>
      <vt:lpstr>Présentation PowerPoint</vt:lpstr>
      <vt:lpstr>Présentation PowerPoint</vt:lpstr>
      <vt:lpstr>E70 x E673 Bucuresti   Arad</vt:lpstr>
      <vt:lpstr>Présentation PowerPoint</vt:lpstr>
      <vt:lpstr>Présentation PowerPoint</vt:lpstr>
      <vt:lpstr>Présentation PowerPoint</vt:lpstr>
      <vt:lpstr>Présentation PowerPoint</vt:lpstr>
      <vt:lpstr>Directii Arad Timisoara</vt:lpstr>
      <vt:lpstr>Directie Bucuresti</vt:lpstr>
      <vt:lpstr>Présentation PowerPoint</vt:lpstr>
      <vt:lpstr>Présentation PowerPoint</vt:lpstr>
      <vt:lpstr>Présentation PowerPoint</vt:lpstr>
      <vt:lpstr>Sources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A1   E60</dc:title>
  <dc:creator>Sophie</dc:creator>
  <cp:lastModifiedBy>Sophie</cp:lastModifiedBy>
  <cp:revision>528</cp:revision>
  <dcterms:created xsi:type="dcterms:W3CDTF">2015-05-06T12:02:16Z</dcterms:created>
  <dcterms:modified xsi:type="dcterms:W3CDTF">2016-08-22T10:14:12Z</dcterms:modified>
</cp:coreProperties>
</file>