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7"/>
  </p:notesMasterIdLst>
  <p:sldIdLst>
    <p:sldId id="558" r:id="rId2"/>
    <p:sldId id="932" r:id="rId3"/>
    <p:sldId id="746" r:id="rId4"/>
    <p:sldId id="844" r:id="rId5"/>
    <p:sldId id="761" r:id="rId6"/>
    <p:sldId id="845" r:id="rId7"/>
    <p:sldId id="859" r:id="rId8"/>
    <p:sldId id="749" r:id="rId9"/>
    <p:sldId id="864" r:id="rId10"/>
    <p:sldId id="846" r:id="rId11"/>
    <p:sldId id="752" r:id="rId12"/>
    <p:sldId id="847" r:id="rId13"/>
    <p:sldId id="848" r:id="rId14"/>
    <p:sldId id="865" r:id="rId15"/>
    <p:sldId id="849" r:id="rId16"/>
    <p:sldId id="850" r:id="rId17"/>
    <p:sldId id="851" r:id="rId18"/>
    <p:sldId id="852" r:id="rId19"/>
    <p:sldId id="866" r:id="rId20"/>
    <p:sldId id="855" r:id="rId21"/>
    <p:sldId id="763" r:id="rId22"/>
    <p:sldId id="856" r:id="rId23"/>
    <p:sldId id="857" r:id="rId24"/>
    <p:sldId id="867" r:id="rId25"/>
    <p:sldId id="860" r:id="rId26"/>
    <p:sldId id="767" r:id="rId27"/>
    <p:sldId id="861" r:id="rId28"/>
    <p:sldId id="862" r:id="rId29"/>
    <p:sldId id="769" r:id="rId30"/>
    <p:sldId id="770" r:id="rId31"/>
    <p:sldId id="863" r:id="rId32"/>
    <p:sldId id="873" r:id="rId33"/>
    <p:sldId id="868" r:id="rId34"/>
    <p:sldId id="869" r:id="rId35"/>
    <p:sldId id="870" r:id="rId36"/>
    <p:sldId id="871" r:id="rId37"/>
    <p:sldId id="872" r:id="rId38"/>
    <p:sldId id="874" r:id="rId39"/>
    <p:sldId id="875" r:id="rId40"/>
    <p:sldId id="876" r:id="rId41"/>
    <p:sldId id="877" r:id="rId42"/>
    <p:sldId id="878" r:id="rId43"/>
    <p:sldId id="879" r:id="rId44"/>
    <p:sldId id="880" r:id="rId45"/>
    <p:sldId id="783" r:id="rId46"/>
    <p:sldId id="881" r:id="rId47"/>
    <p:sldId id="882" r:id="rId48"/>
    <p:sldId id="883" r:id="rId49"/>
    <p:sldId id="884" r:id="rId50"/>
    <p:sldId id="885" r:id="rId51"/>
    <p:sldId id="886" r:id="rId52"/>
    <p:sldId id="887" r:id="rId53"/>
    <p:sldId id="888" r:id="rId54"/>
    <p:sldId id="889" r:id="rId55"/>
    <p:sldId id="793" r:id="rId56"/>
    <p:sldId id="890" r:id="rId57"/>
    <p:sldId id="891" r:id="rId58"/>
    <p:sldId id="892" r:id="rId59"/>
    <p:sldId id="893" r:id="rId60"/>
    <p:sldId id="798" r:id="rId61"/>
    <p:sldId id="894" r:id="rId62"/>
    <p:sldId id="895" r:id="rId63"/>
    <p:sldId id="896" r:id="rId64"/>
    <p:sldId id="897" r:id="rId65"/>
    <p:sldId id="804" r:id="rId66"/>
    <p:sldId id="898" r:id="rId67"/>
    <p:sldId id="899" r:id="rId68"/>
    <p:sldId id="900" r:id="rId69"/>
    <p:sldId id="903" r:id="rId70"/>
    <p:sldId id="901" r:id="rId71"/>
    <p:sldId id="810" r:id="rId72"/>
    <p:sldId id="904" r:id="rId73"/>
    <p:sldId id="905" r:id="rId74"/>
    <p:sldId id="906" r:id="rId75"/>
    <p:sldId id="907" r:id="rId76"/>
    <p:sldId id="817" r:id="rId77"/>
    <p:sldId id="908" r:id="rId78"/>
    <p:sldId id="909" r:id="rId79"/>
    <p:sldId id="818" r:id="rId80"/>
    <p:sldId id="911" r:id="rId81"/>
    <p:sldId id="910" r:id="rId82"/>
    <p:sldId id="820" r:id="rId83"/>
    <p:sldId id="912" r:id="rId84"/>
    <p:sldId id="913" r:id="rId85"/>
    <p:sldId id="826" r:id="rId86"/>
    <p:sldId id="914" r:id="rId87"/>
    <p:sldId id="915" r:id="rId88"/>
    <p:sldId id="916" r:id="rId89"/>
    <p:sldId id="917" r:id="rId90"/>
    <p:sldId id="830" r:id="rId91"/>
    <p:sldId id="918" r:id="rId92"/>
    <p:sldId id="919" r:id="rId93"/>
    <p:sldId id="920" r:id="rId94"/>
    <p:sldId id="921" r:id="rId95"/>
    <p:sldId id="922" r:id="rId96"/>
    <p:sldId id="923" r:id="rId97"/>
    <p:sldId id="924" r:id="rId98"/>
    <p:sldId id="925" r:id="rId99"/>
    <p:sldId id="926" r:id="rId100"/>
    <p:sldId id="657" r:id="rId101"/>
    <p:sldId id="927" r:id="rId102"/>
    <p:sldId id="928" r:id="rId103"/>
    <p:sldId id="929" r:id="rId104"/>
    <p:sldId id="930" r:id="rId105"/>
    <p:sldId id="931" r:id="rId10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647E7E03-0703-4FC6-9C55-433361D71ABE}">
          <p14:sldIdLst>
            <p14:sldId id="558"/>
            <p14:sldId id="932"/>
            <p14:sldId id="746"/>
            <p14:sldId id="844"/>
            <p14:sldId id="761"/>
            <p14:sldId id="845"/>
            <p14:sldId id="859"/>
            <p14:sldId id="749"/>
            <p14:sldId id="864"/>
            <p14:sldId id="846"/>
            <p14:sldId id="752"/>
            <p14:sldId id="847"/>
            <p14:sldId id="848"/>
            <p14:sldId id="865"/>
            <p14:sldId id="849"/>
            <p14:sldId id="850"/>
            <p14:sldId id="851"/>
            <p14:sldId id="852"/>
            <p14:sldId id="866"/>
            <p14:sldId id="855"/>
            <p14:sldId id="763"/>
            <p14:sldId id="856"/>
            <p14:sldId id="857"/>
            <p14:sldId id="867"/>
            <p14:sldId id="860"/>
            <p14:sldId id="767"/>
            <p14:sldId id="861"/>
            <p14:sldId id="862"/>
            <p14:sldId id="769"/>
            <p14:sldId id="770"/>
            <p14:sldId id="863"/>
            <p14:sldId id="873"/>
            <p14:sldId id="868"/>
            <p14:sldId id="869"/>
            <p14:sldId id="870"/>
            <p14:sldId id="871"/>
            <p14:sldId id="872"/>
            <p14:sldId id="874"/>
            <p14:sldId id="875"/>
            <p14:sldId id="876"/>
            <p14:sldId id="877"/>
            <p14:sldId id="878"/>
            <p14:sldId id="879"/>
            <p14:sldId id="880"/>
            <p14:sldId id="783"/>
            <p14:sldId id="881"/>
            <p14:sldId id="882"/>
            <p14:sldId id="883"/>
            <p14:sldId id="884"/>
            <p14:sldId id="885"/>
            <p14:sldId id="886"/>
            <p14:sldId id="887"/>
            <p14:sldId id="888"/>
            <p14:sldId id="889"/>
            <p14:sldId id="793"/>
            <p14:sldId id="890"/>
            <p14:sldId id="891"/>
            <p14:sldId id="892"/>
            <p14:sldId id="893"/>
            <p14:sldId id="798"/>
            <p14:sldId id="894"/>
            <p14:sldId id="895"/>
            <p14:sldId id="896"/>
            <p14:sldId id="897"/>
            <p14:sldId id="804"/>
            <p14:sldId id="898"/>
            <p14:sldId id="899"/>
            <p14:sldId id="900"/>
            <p14:sldId id="903"/>
            <p14:sldId id="901"/>
            <p14:sldId id="810"/>
            <p14:sldId id="904"/>
            <p14:sldId id="905"/>
            <p14:sldId id="906"/>
            <p14:sldId id="907"/>
            <p14:sldId id="817"/>
            <p14:sldId id="908"/>
            <p14:sldId id="909"/>
            <p14:sldId id="818"/>
            <p14:sldId id="911"/>
            <p14:sldId id="910"/>
            <p14:sldId id="820"/>
            <p14:sldId id="912"/>
            <p14:sldId id="913"/>
            <p14:sldId id="826"/>
            <p14:sldId id="914"/>
            <p14:sldId id="915"/>
            <p14:sldId id="916"/>
            <p14:sldId id="917"/>
            <p14:sldId id="830"/>
            <p14:sldId id="918"/>
            <p14:sldId id="919"/>
            <p14:sldId id="920"/>
            <p14:sldId id="921"/>
            <p14:sldId id="922"/>
            <p14:sldId id="923"/>
            <p14:sldId id="924"/>
            <p14:sldId id="925"/>
            <p14:sldId id="926"/>
            <p14:sldId id="657"/>
            <p14:sldId id="927"/>
            <p14:sldId id="928"/>
            <p14:sldId id="929"/>
            <p14:sldId id="930"/>
            <p14:sldId id="93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4701" autoAdjust="0"/>
  </p:normalViewPr>
  <p:slideViewPr>
    <p:cSldViewPr>
      <p:cViewPr varScale="1">
        <p:scale>
          <a:sx n="112" d="100"/>
          <a:sy n="112" d="100"/>
        </p:scale>
        <p:origin x="-160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F0E5C-380F-4BD2-9658-C2F74316E12E}" type="datetimeFigureOut">
              <a:rPr lang="fr-CH" smtClean="0"/>
              <a:t>27.08.2016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29F7E-2D5A-42D1-AD5E-081CF2CC432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05201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53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58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63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68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74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83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88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93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98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103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19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24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31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37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42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Distances à contrôler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9F7E-2D5A-42D1-AD5E-081CF2CC432B}" type="slidenum">
              <a:rPr lang="fr-CH" smtClean="0"/>
              <a:t>48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622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27.08.2016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27521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27.08.2016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42015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27.08.2016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61191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27.08.2016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913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27.08.2016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82767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27.08.2016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9083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27.08.2016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90678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27.08.2016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27512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27.08.2016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7699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27.08.2016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84629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C1B8-4FEA-4A56-BC4F-063C207A019D}" type="datetimeFigureOut">
              <a:rPr lang="fr-CH" smtClean="0"/>
              <a:t>27.08.2016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7801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7C1B8-4FEA-4A56-BC4F-063C207A019D}" type="datetimeFigureOut">
              <a:rPr lang="fr-CH" smtClean="0"/>
              <a:t>27.08.2016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3C717-80B1-442C-BA66-DF473D4CAAE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23722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h/search?q=delta+dunarii&amp;client=firefox-b&amp;tbm=isch&amp;tbo=u&amp;source=univ&amp;sa=X&amp;ved=0ahUKEwjS-M6u69LOAhXBcRQKHU5kBQUQsAQIIA&amp;biw=1920&amp;bih=932" TargetMode="External"/><Relationship Id="rId2" Type="http://schemas.openxmlformats.org/officeDocument/2006/relationships/hyperlink" Target="https://www.google.ch/search?q=constanta&amp;client=firefox-b&amp;tbm=isch&amp;tbo=u&amp;source=univ&amp;sa=X&amp;ved=0ahUKEwjvzI6U-afOAhVBHRQKHeDcC08QsAQIKQ&amp;biw=1920&amp;bih=93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h/search?q=Parcul+National+Munti+M%C3%A2cinului&amp;client=firefox-b-ab&amp;tbm=isch&amp;tbo=u&amp;source=univ&amp;sa=X&amp;ved=0ahUKEwjm8J_X69LOAhUDwBQKHQ5PBP8QsAQILg&amp;biw=1920&amp;bih=932" TargetMode="Externa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539552" y="836712"/>
            <a:ext cx="8208912" cy="48245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Autostrada</a:t>
            </a:r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A5</a:t>
            </a:r>
          </a:p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Râmnicu</a:t>
            </a:r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Sârat</a:t>
            </a:r>
            <a:endParaRPr lang="fr-CH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Mangalia</a:t>
            </a:r>
          </a:p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Semnalizare</a:t>
            </a:r>
            <a:endParaRPr lang="fr-CH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i="1" dirty="0" err="1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Râmnicu-Sarat</a:t>
            </a:r>
            <a:r>
              <a:rPr lang="fr-CH" i="1" dirty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 </a:t>
            </a:r>
            <a:r>
              <a:rPr lang="fr-CH" i="1" dirty="0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 </a:t>
            </a:r>
            <a:r>
              <a:rPr lang="fr-CH" i="1" dirty="0" err="1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Brâila</a:t>
            </a:r>
            <a:r>
              <a:rPr lang="fr-CH" i="1" dirty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 </a:t>
            </a:r>
            <a:r>
              <a:rPr lang="fr-CH" i="1" dirty="0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 Galati  Tulcea  </a:t>
            </a:r>
            <a:r>
              <a:rPr lang="fr-CH" i="1" dirty="0" err="1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Constanza</a:t>
            </a:r>
            <a:r>
              <a:rPr lang="fr-CH" i="1" dirty="0" smtClean="0">
                <a:solidFill>
                  <a:schemeClr val="tx1"/>
                </a:solidFill>
                <a:latin typeface="Imprint MT Shadow" panose="04020605060303030202" pitchFamily="82" charset="0"/>
                <a:cs typeface="Arial" panose="020B0604020202020204" pitchFamily="34" charset="0"/>
              </a:rPr>
              <a:t>  Mangalia  BG</a:t>
            </a:r>
            <a:endParaRPr lang="fr-CH" i="1" dirty="0">
              <a:solidFill>
                <a:schemeClr val="tx1"/>
              </a:solidFill>
              <a:latin typeface="Imprint MT Shadow" panose="04020605060303030202" pitchFamily="82" charset="0"/>
              <a:cs typeface="Arial" panose="020B0604020202020204" pitchFamily="34" charset="0"/>
            </a:endParaRPr>
          </a:p>
        </p:txBody>
      </p:sp>
      <p:pic>
        <p:nvPicPr>
          <p:cNvPr id="3" name="irc_mi" descr="http://www.quizz.biz/uploads/quizz/166346/2_gf5Z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136207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24128" y="6021288"/>
            <a:ext cx="252028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 2 Update 22.06.2016</a:t>
            </a:r>
            <a:endParaRPr lang="fr-CH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80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948046" y="221036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827584" y="4293096"/>
            <a:ext cx="6552728" cy="720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</a:t>
            </a:r>
            <a:r>
              <a:rPr lang="fr-CH" sz="16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TOUS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panneaux,  à contrôler / corriger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cteur en angle 11"/>
          <p:cNvCxnSpPr/>
          <p:nvPr/>
        </p:nvCxnSpPr>
        <p:spPr>
          <a:xfrm rot="16200000" flipH="1">
            <a:off x="1920945" y="3203667"/>
            <a:ext cx="1593738" cy="585124"/>
          </a:xfrm>
          <a:prstGeom prst="bentConnector3">
            <a:avLst>
              <a:gd name="adj1" fmla="val 68622"/>
            </a:avLst>
          </a:prstGeom>
          <a:ln w="1905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98885" y="323803"/>
            <a:ext cx="6480000" cy="126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fr-CH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fr-CH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1628800"/>
            <a:ext cx="6480000" cy="43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tIns="18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Mangalia</a:t>
            </a:r>
          </a:p>
          <a:p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Negru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Vama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Veche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6200000">
            <a:off x="5955602" y="731022"/>
            <a:ext cx="900000" cy="45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Hexagone 5"/>
          <p:cNvSpPr/>
          <p:nvPr/>
        </p:nvSpPr>
        <p:spPr>
          <a:xfrm>
            <a:off x="1222848" y="190785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391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6200000">
            <a:off x="1178648" y="748811"/>
            <a:ext cx="900000" cy="45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2238885" y="2496965"/>
            <a:ext cx="180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Saturn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75224" y="2496965"/>
            <a:ext cx="162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Venus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 descr="http://www.lefigaro.fr/medias/2008/04/02/20080402PHOWWW001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213" y="2406965"/>
            <a:ext cx="9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lèche droite 13"/>
          <p:cNvSpPr/>
          <p:nvPr/>
        </p:nvSpPr>
        <p:spPr>
          <a:xfrm rot="19500000">
            <a:off x="5615690" y="4833797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5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259" y="553016"/>
            <a:ext cx="1079929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Hexagone 15"/>
          <p:cNvSpPr/>
          <p:nvPr/>
        </p:nvSpPr>
        <p:spPr>
          <a:xfrm>
            <a:off x="1222848" y="4108813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 descr="http://www.logeais-caroline.avocat.fr/images/ideclar_balance_europ_06oct/image0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27" y="469810"/>
            <a:ext cx="1480101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llipse 17"/>
          <p:cNvSpPr/>
          <p:nvPr/>
        </p:nvSpPr>
        <p:spPr>
          <a:xfrm>
            <a:off x="2900347" y="752939"/>
            <a:ext cx="534108" cy="3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827584" y="404664"/>
            <a:ext cx="6408712" cy="111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899592" y="1700808"/>
            <a:ext cx="6336704" cy="4176464"/>
          </a:xfrm>
          <a:prstGeom prst="roundRect">
            <a:avLst>
              <a:gd name="adj" fmla="val 24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126684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1628800"/>
            <a:ext cx="5760000" cy="414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tIns="180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Mangalia</a:t>
            </a:r>
          </a:p>
          <a:p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Negru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Vama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Veche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exagone 5"/>
          <p:cNvSpPr/>
          <p:nvPr/>
        </p:nvSpPr>
        <p:spPr>
          <a:xfrm>
            <a:off x="1331640" y="1913979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391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47664" y="2495330"/>
            <a:ext cx="180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Saturn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19872" y="2496965"/>
            <a:ext cx="162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Venus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 descr="http://www.lefigaro.fr/medias/2008/04/02/20080402PHOWWW001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06965"/>
            <a:ext cx="9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lèche droite 13"/>
          <p:cNvSpPr/>
          <p:nvPr/>
        </p:nvSpPr>
        <p:spPr>
          <a:xfrm rot="19500000">
            <a:off x="4828956" y="4847387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Hexagone 15"/>
          <p:cNvSpPr/>
          <p:nvPr/>
        </p:nvSpPr>
        <p:spPr>
          <a:xfrm>
            <a:off x="1066088" y="4156893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827584" y="404664"/>
            <a:ext cx="6408712" cy="111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899592" y="1700808"/>
            <a:ext cx="5580000" cy="3996000"/>
          </a:xfrm>
          <a:prstGeom prst="roundRect">
            <a:avLst>
              <a:gd name="adj" fmla="val 24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à coins arrondis 18"/>
          <p:cNvSpPr/>
          <p:nvPr/>
        </p:nvSpPr>
        <p:spPr>
          <a:xfrm>
            <a:off x="3762064" y="652007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21860" y="796007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Virage 20"/>
          <p:cNvSpPr/>
          <p:nvPr/>
        </p:nvSpPr>
        <p:spPr>
          <a:xfrm>
            <a:off x="4427872" y="796007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3887304" y="742007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7682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133064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77389" y="746672"/>
            <a:ext cx="6300000" cy="3420000"/>
          </a:xfrm>
          <a:solidFill>
            <a:srgbClr val="00B050"/>
          </a:solidFill>
        </p:spPr>
        <p:txBody>
          <a:bodyPr lIns="252000" tIns="288000" rIns="72000">
            <a:normAutofit/>
          </a:bodyPr>
          <a:lstStyle/>
          <a:p>
            <a:pPr marL="0" indent="0">
              <a:buNone/>
            </a:pP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Varna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Bapha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109 km</a:t>
            </a:r>
          </a:p>
          <a:p>
            <a:pPr marL="0" indent="0">
              <a:buNone/>
            </a:pPr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km</a:t>
            </a:r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899592" y="836712"/>
            <a:ext cx="6120680" cy="3240000"/>
          </a:xfrm>
          <a:prstGeom prst="roundRect">
            <a:avLst>
              <a:gd name="adj" fmla="val 389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156920" y="1052736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902515" y="1052736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4217163" y="1988840"/>
            <a:ext cx="720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729" y="2692597"/>
            <a:ext cx="950338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logeais-caroline.avocat.fr/images/ideclar_balance_europ_06oct/image0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787" y="2610897"/>
            <a:ext cx="1480101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llipse 11"/>
          <p:cNvSpPr/>
          <p:nvPr/>
        </p:nvSpPr>
        <p:spPr>
          <a:xfrm>
            <a:off x="2337079" y="2934897"/>
            <a:ext cx="534108" cy="3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3991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4896544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fr-CH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H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www.google.ch/search?q=constanta&amp;client=firefox-b&amp;tbm=isch&amp;tbo=u&amp;source=univ&amp;sa=X&amp;ved=0ahUKEwjvzI6U-afOAhVBHRQKHeDcC08QsAQIKQ&amp;biw=1920&amp;bih=932</a:t>
            </a: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Delta </a:t>
            </a:r>
            <a:r>
              <a:rPr lang="fr-CH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Dunare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www.google.ch/search?q=delta+dunarii&amp;client=firefox-b&amp;tbm=isch&amp;tbo=u&amp;source=univ&amp;sa=X&amp;ved=0ahUKEwjS-M6u69LOAhXBcRQKHU5kBQUQsAQIIA&amp;biw=1920&amp;bih=932</a:t>
            </a: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H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Parcul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National </a:t>
            </a:r>
            <a:r>
              <a:rPr lang="fr-CH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Munti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Mâcinului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9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fr-CH" sz="9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www.google.ch/search?q=Parcul+National+Munti+M%C3%A2cinului&amp;client=firefox-b-ab&amp;tbm=isch&amp;tbo=u&amp;source=univ&amp;sa=X&amp;ved=0ahUKEwjm8J_X69LOAhUDwBQKHQ5PBP8QsAQILg&amp;biw=1920&amp;bih=932</a:t>
            </a: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7158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79512" y="260648"/>
            <a:ext cx="8784976" cy="5904656"/>
          </a:xfrm>
          <a:prstGeom prst="roundRect">
            <a:avLst>
              <a:gd name="adj" fmla="val 47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CH" sz="1400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Errata 1</a:t>
            </a:r>
          </a:p>
          <a:p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 designers de réaliser des panneaux rationnels, efficients, lisibles, aérés, esthétiques,</a:t>
            </a:r>
          </a:p>
          <a:p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aux contours et liserés standardisés, adéquats et fonctionnels.</a:t>
            </a:r>
            <a:r>
              <a:rPr lang="fr-CH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CH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fr-CH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fr-CH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2053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07704" y="980728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18000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Râmnicelu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7704" y="2132856"/>
            <a:ext cx="5760000" cy="37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288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Balta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Albâ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Gradistea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èche vers le haut 6"/>
          <p:cNvSpPr/>
          <p:nvPr/>
        </p:nvSpPr>
        <p:spPr>
          <a:xfrm>
            <a:off x="2435978" y="1196752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Flèche droite 8"/>
          <p:cNvSpPr/>
          <p:nvPr/>
        </p:nvSpPr>
        <p:spPr>
          <a:xfrm rot="19500000">
            <a:off x="6159566" y="4967675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591736" y="5195567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vers le haut 13"/>
          <p:cNvSpPr/>
          <p:nvPr/>
        </p:nvSpPr>
        <p:spPr>
          <a:xfrm>
            <a:off x="6660232" y="1196752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1052736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2204864"/>
            <a:ext cx="5616624" cy="3636000"/>
          </a:xfrm>
          <a:prstGeom prst="roundRect">
            <a:avLst>
              <a:gd name="adj" fmla="val 398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117027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7704" y="2132862"/>
            <a:ext cx="5760000" cy="2835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288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Balta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Albâ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Gradistea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375035" y="3555000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339752" y="2564904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1052736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2204868"/>
            <a:ext cx="5616624" cy="2654280"/>
          </a:xfrm>
          <a:prstGeom prst="roundRect">
            <a:avLst>
              <a:gd name="adj" fmla="val 398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858616" y="119675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64088" y="135515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Virage 14"/>
          <p:cNvSpPr/>
          <p:nvPr/>
        </p:nvSpPr>
        <p:spPr>
          <a:xfrm>
            <a:off x="5632616" y="135515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948472" y="1301153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1029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778576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051720" y="1412776"/>
            <a:ext cx="6120000" cy="4680000"/>
          </a:xfrm>
          <a:solidFill>
            <a:srgbClr val="00B050"/>
          </a:solidFill>
        </p:spPr>
        <p:txBody>
          <a:bodyPr lIns="360000" tIns="288000" rIns="72000">
            <a:normAutofit fontScale="92500" lnSpcReduction="20000"/>
          </a:bodyPr>
          <a:lstStyle/>
          <a:p>
            <a:pPr marL="0" indent="0">
              <a:buNone/>
            </a:pPr>
            <a:endParaRPr lang="fr-CH" sz="4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Izmail			174 km</a:t>
            </a:r>
          </a:p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Tulcea			150 km</a:t>
            </a:r>
          </a:p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Cahul			149 km</a:t>
            </a:r>
            <a:endParaRPr lang="fr-CH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		  	  65 km</a:t>
            </a:r>
          </a:p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Braila			  60 km</a:t>
            </a:r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2123728" y="548680"/>
            <a:ext cx="5976664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2123728" y="1484784"/>
            <a:ext cx="5976664" cy="4500000"/>
          </a:xfrm>
          <a:prstGeom prst="roundRect">
            <a:avLst>
              <a:gd name="adj" fmla="val 369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4662060" y="16288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4302060" y="2564904"/>
            <a:ext cx="720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4327377" y="3861048"/>
            <a:ext cx="720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2278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Râmnicelu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547664" y="221036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211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2214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07704" y="980728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18000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Muchea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7704" y="2132856"/>
            <a:ext cx="5760000" cy="37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288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Râmnicelu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Gemenele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Sutesti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èche vers le haut 6"/>
          <p:cNvSpPr/>
          <p:nvPr/>
        </p:nvSpPr>
        <p:spPr>
          <a:xfrm>
            <a:off x="2660978" y="1160788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Flèche droite 8"/>
          <p:cNvSpPr/>
          <p:nvPr/>
        </p:nvSpPr>
        <p:spPr>
          <a:xfrm rot="19500000">
            <a:off x="6159566" y="4967675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660978" y="5070350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211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vers le haut 13"/>
          <p:cNvSpPr/>
          <p:nvPr/>
        </p:nvSpPr>
        <p:spPr>
          <a:xfrm>
            <a:off x="6588224" y="1196752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1052736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2204864"/>
            <a:ext cx="5616624" cy="3636000"/>
          </a:xfrm>
          <a:prstGeom prst="roundRect">
            <a:avLst>
              <a:gd name="adj" fmla="val 398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297148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7704" y="2132856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288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Râmnicelu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Gemenele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Sutesti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195865" y="3905871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304645" y="2564904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211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1052736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2204864"/>
            <a:ext cx="5616624" cy="2736000"/>
          </a:xfrm>
          <a:prstGeom prst="roundRect">
            <a:avLst>
              <a:gd name="adj" fmla="val 398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845461" y="119675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20072" y="137684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Virage 14"/>
          <p:cNvSpPr/>
          <p:nvPr/>
        </p:nvSpPr>
        <p:spPr>
          <a:xfrm>
            <a:off x="5526657" y="1388012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935317" y="1322840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036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040037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051720" y="1412776"/>
            <a:ext cx="6120000" cy="4680000"/>
          </a:xfrm>
          <a:solidFill>
            <a:srgbClr val="00B050"/>
          </a:solidFill>
        </p:spPr>
        <p:txBody>
          <a:bodyPr lIns="360000" tIns="288000" rIns="72000">
            <a:normAutofit fontScale="92500" lnSpcReduction="20000"/>
          </a:bodyPr>
          <a:lstStyle/>
          <a:p>
            <a:pPr marL="0" indent="0">
              <a:buNone/>
            </a:pPr>
            <a:endParaRPr lang="fr-CH" sz="4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Izmail			149 km</a:t>
            </a:r>
          </a:p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Tulcea			125 km</a:t>
            </a:r>
          </a:p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Cahul			124 km</a:t>
            </a:r>
            <a:endParaRPr lang="fr-CH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		  	  40 km</a:t>
            </a:r>
          </a:p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Braila			  35 km</a:t>
            </a:r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2123728" y="548680"/>
            <a:ext cx="5976664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2123728" y="1484784"/>
            <a:ext cx="5976664" cy="4500000"/>
          </a:xfrm>
          <a:prstGeom prst="roundRect">
            <a:avLst>
              <a:gd name="adj" fmla="val 369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4662060" y="16288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4302060" y="2564904"/>
            <a:ext cx="720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4348991" y="3830613"/>
            <a:ext cx="720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6708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rc_mi" descr="http://www.quizz.biz/uploads/quizz/166346/2_gf5Z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92696"/>
            <a:ext cx="3657034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1231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Muchea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691680" y="221036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951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87944" y="548680"/>
            <a:ext cx="5760000" cy="162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1008000">
            <a:normAutofit/>
          </a:bodyPr>
          <a:lstStyle/>
          <a:p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E87 x E584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   Braila 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624" y="2204864"/>
            <a:ext cx="5760000" cy="21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25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Muchea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èche vers le haut 6"/>
          <p:cNvSpPr/>
          <p:nvPr/>
        </p:nvSpPr>
        <p:spPr>
          <a:xfrm>
            <a:off x="1449582" y="941163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Flèche vers le haut 7"/>
          <p:cNvSpPr/>
          <p:nvPr/>
        </p:nvSpPr>
        <p:spPr>
          <a:xfrm>
            <a:off x="6258755" y="947700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Flèche droite 8"/>
          <p:cNvSpPr/>
          <p:nvPr/>
        </p:nvSpPr>
        <p:spPr>
          <a:xfrm rot="19500000">
            <a:off x="5493305" y="3385017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Hexagone 10"/>
          <p:cNvSpPr/>
          <p:nvPr/>
        </p:nvSpPr>
        <p:spPr>
          <a:xfrm>
            <a:off x="1784756" y="2563117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95003"/>
            <a:ext cx="828000" cy="59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249676" y="659700"/>
            <a:ext cx="5544616" cy="1476000"/>
          </a:xfrm>
          <a:prstGeom prst="roundRect">
            <a:avLst>
              <a:gd name="adj" fmla="val 902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259632" y="2276872"/>
            <a:ext cx="5616624" cy="2016224"/>
          </a:xfrm>
          <a:prstGeom prst="roundRect">
            <a:avLst>
              <a:gd name="adj" fmla="val 364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484650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7704" y="2132856"/>
            <a:ext cx="5760000" cy="18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54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Muchea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277841" y="2825806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555776" y="2826341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1052736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2204864"/>
            <a:ext cx="5616624" cy="1656000"/>
          </a:xfrm>
          <a:prstGeom prst="roundRect">
            <a:avLst>
              <a:gd name="adj" fmla="val 398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845461" y="119675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20072" y="137684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Virage 14"/>
          <p:cNvSpPr/>
          <p:nvPr/>
        </p:nvSpPr>
        <p:spPr>
          <a:xfrm>
            <a:off x="5526657" y="1388012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935317" y="1322840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9554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610872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051720" y="1412776"/>
            <a:ext cx="6120000" cy="4680000"/>
          </a:xfrm>
          <a:solidFill>
            <a:srgbClr val="00B050"/>
          </a:solidFill>
        </p:spPr>
        <p:txBody>
          <a:bodyPr lIns="360000" tIns="288000" rIns="72000">
            <a:normAutofit fontScale="92500" lnSpcReduction="20000"/>
          </a:bodyPr>
          <a:lstStyle/>
          <a:p>
            <a:pPr marL="0" indent="0">
              <a:buNone/>
            </a:pPr>
            <a:endParaRPr lang="fr-CH" sz="4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Izmail			129 km</a:t>
            </a:r>
          </a:p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Tulcea			105 km</a:t>
            </a:r>
          </a:p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Cahul			104 km</a:t>
            </a:r>
            <a:endParaRPr lang="fr-CH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		  	  20 km</a:t>
            </a:r>
          </a:p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Braila			  </a:t>
            </a:r>
            <a:r>
              <a:rPr lang="fr-CH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km</a:t>
            </a:r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2123728" y="548680"/>
            <a:ext cx="5976664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2123728" y="1484784"/>
            <a:ext cx="5976664" cy="4500000"/>
          </a:xfrm>
          <a:prstGeom prst="roundRect">
            <a:avLst>
              <a:gd name="adj" fmla="val 369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4662060" y="16288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4302060" y="2564904"/>
            <a:ext cx="720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4285044" y="3861048"/>
            <a:ext cx="720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0529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360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 x E87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 x A51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Vâdeni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00133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70013" cy="3456384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56176" y="2153928"/>
            <a:ext cx="900000" cy="828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2018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9319" y="1037812"/>
            <a:ext cx="3816000" cy="720000"/>
          </a:xfrm>
          <a:solidFill>
            <a:srgbClr val="00B050"/>
          </a:solidFill>
        </p:spPr>
        <p:txBody>
          <a:bodyPr tIns="144000" bIns="144000" anchor="b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E87   A5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6"/>
            <a:ext cx="3780000" cy="3420000"/>
          </a:xfrm>
          <a:solidFill>
            <a:srgbClr val="00B050"/>
          </a:solidFill>
        </p:spPr>
        <p:txBody>
          <a:bodyPr tIns="0">
            <a:noAutofit/>
          </a:bodyPr>
          <a:lstStyle/>
          <a:p>
            <a:pPr marL="0" indent="0" algn="ctr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Tulcea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Jijila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995936" y="1052736"/>
            <a:ext cx="4500000" cy="720000"/>
          </a:xfrm>
          <a:solidFill>
            <a:srgbClr val="00B050"/>
          </a:solidFill>
        </p:spPr>
        <p:txBody>
          <a:bodyPr bIns="144000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E87   E584   A51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995936" y="1845264"/>
            <a:ext cx="4500000" cy="3420000"/>
          </a:xfrm>
          <a:solidFill>
            <a:srgbClr val="00B050"/>
          </a:solidFill>
        </p:spPr>
        <p:txBody>
          <a:bodyPr lIns="216000" tIns="180000" bIns="72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   Braila</a:t>
            </a:r>
          </a:p>
          <a:p>
            <a:pPr marL="0" indent="0"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Chisinâu</a:t>
            </a:r>
            <a:r>
              <a:rPr lang="fr-CH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Cahul</a:t>
            </a:r>
            <a:endParaRPr lang="fr-CH" sz="36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Izmail</a:t>
            </a:r>
          </a:p>
          <a:p>
            <a:pPr marL="0" indent="0" algn="ctr">
              <a:buNone/>
            </a:pPr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3" name="Flèche droite 12"/>
          <p:cNvSpPr/>
          <p:nvPr/>
        </p:nvSpPr>
        <p:spPr>
          <a:xfrm rot="-2700000">
            <a:off x="4244210" y="4397101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-2700000">
            <a:off x="7411732" y="4406903"/>
            <a:ext cx="978408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131603" y="5239109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7955203" y="5239109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Flèche vers le haut 23"/>
          <p:cNvSpPr/>
          <p:nvPr/>
        </p:nvSpPr>
        <p:spPr>
          <a:xfrm>
            <a:off x="311603" y="4100298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Flèche vers le haut 19"/>
          <p:cNvSpPr/>
          <p:nvPr/>
        </p:nvSpPr>
        <p:spPr>
          <a:xfrm>
            <a:off x="3203848" y="4066748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Ellipse 15"/>
          <p:cNvSpPr/>
          <p:nvPr/>
        </p:nvSpPr>
        <p:spPr>
          <a:xfrm>
            <a:off x="7595203" y="2852936"/>
            <a:ext cx="720000" cy="3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178149" y="3573016"/>
            <a:ext cx="720000" cy="3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31603" y="1124744"/>
            <a:ext cx="3720317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067944" y="1124744"/>
            <a:ext cx="4365676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131603" y="1916832"/>
            <a:ext cx="3720317" cy="3239848"/>
          </a:xfrm>
          <a:prstGeom prst="roundRect">
            <a:avLst>
              <a:gd name="adj" fmla="val 46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4067944" y="1916832"/>
            <a:ext cx="4365676" cy="3239848"/>
          </a:xfrm>
          <a:prstGeom prst="roundRect">
            <a:avLst>
              <a:gd name="adj" fmla="val 438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589214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9319" y="1037812"/>
            <a:ext cx="3816000" cy="720000"/>
          </a:xfrm>
          <a:solidFill>
            <a:srgbClr val="00B050"/>
          </a:solidFill>
        </p:spPr>
        <p:txBody>
          <a:bodyPr tIns="144000" bIns="144000" anchor="b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E87   A5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1828286"/>
            <a:ext cx="3780000" cy="3420000"/>
          </a:xfrm>
          <a:solidFill>
            <a:srgbClr val="00B050"/>
          </a:solidFill>
        </p:spPr>
        <p:txBody>
          <a:bodyPr tIns="0">
            <a:noAutofit/>
          </a:bodyPr>
          <a:lstStyle/>
          <a:p>
            <a:pPr marL="0" indent="0" algn="ctr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Tulcea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Jijila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995936" y="1052736"/>
            <a:ext cx="4500000" cy="720000"/>
          </a:xfrm>
          <a:solidFill>
            <a:srgbClr val="00B050"/>
          </a:solidFill>
        </p:spPr>
        <p:txBody>
          <a:bodyPr bIns="144000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E87   E584   A51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995936" y="1845264"/>
            <a:ext cx="4500000" cy="3420000"/>
          </a:xfrm>
          <a:solidFill>
            <a:srgbClr val="00B050"/>
          </a:solidFill>
        </p:spPr>
        <p:txBody>
          <a:bodyPr lIns="216000" tIns="180000" bIns="72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   Braila</a:t>
            </a:r>
          </a:p>
          <a:p>
            <a:pPr marL="0" indent="0"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Chisinâu</a:t>
            </a:r>
            <a:r>
              <a:rPr lang="fr-CH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Cahul</a:t>
            </a:r>
            <a:endParaRPr lang="fr-CH" sz="36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Izmail</a:t>
            </a:r>
          </a:p>
          <a:p>
            <a:pPr marL="0" indent="0" algn="ctr">
              <a:buNone/>
            </a:pPr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3" name="Flèche droite 12"/>
          <p:cNvSpPr/>
          <p:nvPr/>
        </p:nvSpPr>
        <p:spPr>
          <a:xfrm rot="-2700000">
            <a:off x="4244210" y="4397101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-2700000">
            <a:off x="7411732" y="4406903"/>
            <a:ext cx="978408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131603" y="5239109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7955203" y="5239109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Flèche vers le haut 23"/>
          <p:cNvSpPr/>
          <p:nvPr/>
        </p:nvSpPr>
        <p:spPr>
          <a:xfrm>
            <a:off x="311603" y="4100298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Flèche vers le haut 19"/>
          <p:cNvSpPr/>
          <p:nvPr/>
        </p:nvSpPr>
        <p:spPr>
          <a:xfrm>
            <a:off x="3203848" y="4066748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Ellipse 15"/>
          <p:cNvSpPr/>
          <p:nvPr/>
        </p:nvSpPr>
        <p:spPr>
          <a:xfrm>
            <a:off x="7595203" y="2852936"/>
            <a:ext cx="720000" cy="3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178149" y="3573016"/>
            <a:ext cx="720000" cy="3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31603" y="1124744"/>
            <a:ext cx="3720317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067944" y="1124744"/>
            <a:ext cx="4365676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131603" y="1916832"/>
            <a:ext cx="3720317" cy="3239848"/>
          </a:xfrm>
          <a:prstGeom prst="roundRect">
            <a:avLst>
              <a:gd name="adj" fmla="val 46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4067944" y="1916832"/>
            <a:ext cx="4365676" cy="3239848"/>
          </a:xfrm>
          <a:prstGeom prst="roundRect">
            <a:avLst>
              <a:gd name="adj" fmla="val 438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1071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28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 x E87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 </a:t>
            </a:r>
            <a:r>
              <a:rPr lang="fr-CH" sz="4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A51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Vâdeni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00133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70013" cy="273600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56176" y="2153928"/>
            <a:ext cx="900000" cy="828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498769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9132" y="2150067"/>
            <a:ext cx="3780000" cy="720000"/>
          </a:xfrm>
          <a:solidFill>
            <a:srgbClr val="00B050"/>
          </a:solidFill>
        </p:spPr>
        <p:txBody>
          <a:bodyPr tIns="144000" bIns="144000" anchor="b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E87   A5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0110" y="2906680"/>
            <a:ext cx="3780000" cy="2340000"/>
          </a:xfrm>
          <a:solidFill>
            <a:srgbClr val="00B050"/>
          </a:solidFill>
        </p:spPr>
        <p:txBody>
          <a:bodyPr tIns="72000">
            <a:noAutofit/>
          </a:bodyPr>
          <a:lstStyle/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Tulcea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Jijila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995936" y="1052736"/>
            <a:ext cx="4500000" cy="720000"/>
          </a:xfrm>
          <a:solidFill>
            <a:srgbClr val="00B050"/>
          </a:solidFill>
        </p:spPr>
        <p:txBody>
          <a:bodyPr bIns="144000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E87   E584   A51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995936" y="1845264"/>
            <a:ext cx="4500000" cy="3420000"/>
          </a:xfrm>
          <a:solidFill>
            <a:srgbClr val="00B050"/>
          </a:solidFill>
        </p:spPr>
        <p:txBody>
          <a:bodyPr lIns="180000" tIns="180000" bIns="7200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   Braila</a:t>
            </a:r>
          </a:p>
          <a:p>
            <a:pPr marL="0" indent="0"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Chisinâu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Cahul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Izmail</a:t>
            </a:r>
          </a:p>
          <a:p>
            <a:pPr marL="0" indent="0" algn="ctr">
              <a:buNone/>
            </a:pPr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3" name="Flèche droite 12"/>
          <p:cNvSpPr/>
          <p:nvPr/>
        </p:nvSpPr>
        <p:spPr>
          <a:xfrm rot="-5400000">
            <a:off x="4525730" y="4285583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-5400000">
            <a:off x="7150530" y="4262947"/>
            <a:ext cx="900000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191440" y="5247493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/>
          <p:cNvSpPr/>
          <p:nvPr/>
        </p:nvSpPr>
        <p:spPr>
          <a:xfrm>
            <a:off x="7955203" y="5246680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Flèche vers le haut 23"/>
          <p:cNvSpPr/>
          <p:nvPr/>
        </p:nvSpPr>
        <p:spPr>
          <a:xfrm>
            <a:off x="412311" y="3861048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Flèche vers le haut 19"/>
          <p:cNvSpPr/>
          <p:nvPr/>
        </p:nvSpPr>
        <p:spPr>
          <a:xfrm>
            <a:off x="3221473" y="3861048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17"/>
          <p:cNvSpPr/>
          <p:nvPr/>
        </p:nvSpPr>
        <p:spPr>
          <a:xfrm>
            <a:off x="3463789" y="5247493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18"/>
          <p:cNvSpPr/>
          <p:nvPr/>
        </p:nvSpPr>
        <p:spPr>
          <a:xfrm>
            <a:off x="4067944" y="5247493"/>
            <a:ext cx="3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Ellipse 20"/>
          <p:cNvSpPr/>
          <p:nvPr/>
        </p:nvSpPr>
        <p:spPr>
          <a:xfrm>
            <a:off x="7595203" y="2876897"/>
            <a:ext cx="720000" cy="3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7207016" y="3571582"/>
            <a:ext cx="720000" cy="3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94475" y="2247503"/>
            <a:ext cx="3629314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4067944" y="1124744"/>
            <a:ext cx="4363096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185453" y="2996951"/>
            <a:ext cx="3629314" cy="2160240"/>
          </a:xfrm>
          <a:prstGeom prst="roundRect">
            <a:avLst>
              <a:gd name="adj" fmla="val 608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067944" y="1916832"/>
            <a:ext cx="4363096" cy="3240360"/>
          </a:xfrm>
          <a:prstGeom prst="roundRect">
            <a:avLst>
              <a:gd name="adj" fmla="val 699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002024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051720" y="1412776"/>
            <a:ext cx="6120000" cy="4680000"/>
          </a:xfrm>
          <a:solidFill>
            <a:srgbClr val="00B050"/>
          </a:solidFill>
        </p:spPr>
        <p:txBody>
          <a:bodyPr lIns="360000" tIns="288000" rIns="72000">
            <a:normAutofit fontScale="85000" lnSpcReduction="10000"/>
          </a:bodyPr>
          <a:lstStyle/>
          <a:p>
            <a:pPr marL="0" indent="0">
              <a:buNone/>
            </a:pPr>
            <a:endParaRPr lang="fr-CH" sz="4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Bacâu</a:t>
            </a: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153 km</a:t>
            </a:r>
          </a:p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			113 km</a:t>
            </a:r>
          </a:p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			  91 km</a:t>
            </a:r>
            <a:endParaRPr lang="fr-CH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Focsani</a:t>
            </a: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	  47 km</a:t>
            </a:r>
          </a:p>
          <a:p>
            <a:pPr marL="0" indent="0">
              <a:buNone/>
            </a:pPr>
            <a:r>
              <a:rPr lang="fr-CH" sz="4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Buzâu</a:t>
            </a: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38 km</a:t>
            </a:r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2123728" y="548680"/>
            <a:ext cx="5976664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2123728" y="1484784"/>
            <a:ext cx="5976664" cy="4500000"/>
          </a:xfrm>
          <a:prstGeom prst="roundRect">
            <a:avLst>
              <a:gd name="adj" fmla="val 369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4662060" y="16288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1095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388000" cy="77809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 x A51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860032" y="1052736"/>
            <a:ext cx="3816000" cy="720000"/>
          </a:xfrm>
          <a:solidFill>
            <a:srgbClr val="00B050"/>
          </a:solidFill>
        </p:spPr>
        <p:txBody>
          <a:bodyPr tIns="144000" bIns="144000" anchor="b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E584   A51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60032" y="1841075"/>
            <a:ext cx="3780000" cy="3780000"/>
          </a:xfrm>
          <a:solidFill>
            <a:srgbClr val="00B050"/>
          </a:solidFill>
        </p:spPr>
        <p:txBody>
          <a:bodyPr lIns="360000" tIns="72000">
            <a:noAutofit/>
          </a:bodyPr>
          <a:lstStyle/>
          <a:p>
            <a:pPr marL="0" indent="0" algn="ctr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Braila</a:t>
            </a:r>
          </a:p>
          <a:p>
            <a:pPr marL="0" indent="0">
              <a:buNone/>
            </a:pPr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Braila</a:t>
            </a:r>
          </a:p>
          <a:p>
            <a:pPr marL="0" indent="0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Slobozia 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07504" y="1052736"/>
            <a:ext cx="4680000" cy="720000"/>
          </a:xfrm>
          <a:solidFill>
            <a:srgbClr val="00B050"/>
          </a:solidFill>
        </p:spPr>
        <p:txBody>
          <a:bodyPr bIns="144000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E87   E584   A51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07504" y="1845240"/>
            <a:ext cx="4680000" cy="3744000"/>
          </a:xfrm>
          <a:solidFill>
            <a:srgbClr val="00B050"/>
          </a:solidFill>
        </p:spPr>
        <p:txBody>
          <a:bodyPr lIns="180000" tIns="180000" bIns="72000">
            <a:noAutofit/>
          </a:bodyPr>
          <a:lstStyle/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</a:t>
            </a: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</a:t>
            </a:r>
          </a:p>
          <a:p>
            <a:pPr marL="0" indent="0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Chisinâu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Cahul</a:t>
            </a:r>
            <a:endParaRPr lang="fr-CH" sz="20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Izmail</a:t>
            </a:r>
          </a:p>
          <a:p>
            <a:pPr marL="0" indent="0" algn="ctr">
              <a:buNone/>
            </a:pPr>
            <a:endParaRPr lang="fr-CH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4" name="Flèche droite 13"/>
          <p:cNvSpPr/>
          <p:nvPr/>
        </p:nvSpPr>
        <p:spPr>
          <a:xfrm rot="-2700000">
            <a:off x="7094522" y="4556760"/>
            <a:ext cx="1260000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Flèche vers le haut 19"/>
          <p:cNvSpPr/>
          <p:nvPr/>
        </p:nvSpPr>
        <p:spPr>
          <a:xfrm>
            <a:off x="2601372" y="4553126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Ellipse 15"/>
          <p:cNvSpPr/>
          <p:nvPr/>
        </p:nvSpPr>
        <p:spPr>
          <a:xfrm>
            <a:off x="3951127" y="3663000"/>
            <a:ext cx="720000" cy="3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26887" y="2204864"/>
            <a:ext cx="126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3441" y="5589240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Rectangle 25"/>
          <p:cNvSpPr/>
          <p:nvPr/>
        </p:nvSpPr>
        <p:spPr>
          <a:xfrm>
            <a:off x="6626887" y="3501008"/>
            <a:ext cx="126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16199" y="2924944"/>
            <a:ext cx="162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11127" y="5589240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0" name="Rectangle 29"/>
          <p:cNvSpPr/>
          <p:nvPr/>
        </p:nvSpPr>
        <p:spPr>
          <a:xfrm>
            <a:off x="4932040" y="5606201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1" name="Rectangle 30"/>
          <p:cNvSpPr/>
          <p:nvPr/>
        </p:nvSpPr>
        <p:spPr>
          <a:xfrm>
            <a:off x="8236199" y="5589240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17"/>
          <p:cNvSpPr/>
          <p:nvPr/>
        </p:nvSpPr>
        <p:spPr>
          <a:xfrm>
            <a:off x="1763688" y="2106731"/>
            <a:ext cx="1080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63688" y="2840112"/>
            <a:ext cx="1584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83127" y="2845893"/>
            <a:ext cx="1188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1755965" y="4406953"/>
            <a:ext cx="720000" cy="3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79512" y="1916832"/>
            <a:ext cx="4536504" cy="3600000"/>
          </a:xfrm>
          <a:prstGeom prst="roundRect">
            <a:avLst>
              <a:gd name="adj" fmla="val 366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179512" y="1124744"/>
            <a:ext cx="4491615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932040" y="1124744"/>
            <a:ext cx="3600400" cy="57606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4932040" y="1916832"/>
            <a:ext cx="3600400" cy="3600000"/>
          </a:xfrm>
          <a:prstGeom prst="roundRect">
            <a:avLst>
              <a:gd name="adj" fmla="val 467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063279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55576" y="1412776"/>
            <a:ext cx="6300000" cy="2880000"/>
          </a:xfrm>
          <a:solidFill>
            <a:srgbClr val="00B050"/>
          </a:solidFill>
        </p:spPr>
        <p:txBody>
          <a:bodyPr lIns="360000" tIns="288000" rIns="72000">
            <a:normAutofit/>
          </a:bodyPr>
          <a:lstStyle/>
          <a:p>
            <a:pPr marL="0" indent="0">
              <a:buNone/>
            </a:pP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225 km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Tulcea			  93 km</a:t>
            </a: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827584" y="548680"/>
            <a:ext cx="6120680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827584" y="1484784"/>
            <a:ext cx="6120680" cy="2700000"/>
          </a:xfrm>
          <a:prstGeom prst="roundRect">
            <a:avLst>
              <a:gd name="adj" fmla="val 389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156920" y="169578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838624" y="1700808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54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263525"/>
            <a:ext cx="8208912" cy="601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Rectangle à coins arrondis 2"/>
          <p:cNvSpPr/>
          <p:nvPr/>
        </p:nvSpPr>
        <p:spPr>
          <a:xfrm>
            <a:off x="662724" y="5589240"/>
            <a:ext cx="8085740" cy="57600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Parcul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national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Munti</a:t>
            </a:r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Mâcinului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6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307975" y="-24225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8" name="AutoShape 14" descr="data:image/jpeg;base64,/9j/4AAQSkZJRgABAQAAAQABAAD/2wCEAAkGBxMTEhUTEhMWFhUVGBgWFhcYGBgYFRcXFxYXFhcWFxcaHiggGBolGxcYITEhJSkrLi4uFyAzODMtNygtLisBCgoKDg0OGxAQGzUlHyYtLS0tLy0wLS0tLS0tLS0tLS0tLS0tLS0tLS0tLS0tLS0tLS0tLS0tLS0tLS0tLS0tLf/AABEIAMIBAwMBIgACEQEDEQH/xAAcAAAABwEBAAAAAAAAAAAAAAAAAQIDBAUGBwj/xABHEAACAQMDAQYEAwUFBAgHAAABAhEAAyEEEjFBBQYTIlFhMnGBkUKhsRQjUtHwBxUzweFTkqLxJENiY3KCwtIWF0SDk7LT/8QAGQEAAwEBAQAAAAAAAAAAAAAAAQIDAAQF/8QALxEAAgIBAwIEBQMFAQAAAAAAAAECEQMSITFBURMyYaEEIpGx0RRxwSNSgeHwQv/aAAwDAQACEQMRAD8AwNzsVbR1iai4ivphCLAO5mUuoPqpiOBBYetZ7wmvqzKP8NSxjoo681N7wXPH1N26vmLvEruZCRAG1jM9D15qu8IqpPEyCOoyMH+XtWeldCaIwsk0t73TB/MD5UhgI5poUCg9eQYIM4z7UgDE/wBdKJmo1omOxf2cXLt3T/vCSAYViZJHp9K1F3SKOgx/KKzn9nHZZt2Bd8SQ4EJJgfMHg/KRWpfJr18LlpVnn5ErZGt9jWztO0eXiPyPuRmPmfWqLvd3YFwobaRJO5ughfKIHyge/wA61thulScUs1ezGizllvue6IpuKFKkljPTkEcR/XHV3sju0LpkiE4UH3/EPtA4zXUl04IzSrOkReB6/nzUvDiNbZzPt3u34Zm2pKyAI5n8XPA+pmBWffTB2UoTnEQAcSSIzu65rter04ZSvqPnWd7O7shLlxmAO5gwHp1wRBBnM++IipSwJytBTMbou49zUKCCq7WI/wC0MnJPv5f9Otp3F7t7L9xbqbjbI2k9MfY8+vpiuj6faMAdAPoKft2lBJAyeff50+hJ2NdiFSBAo9k1KW3QZaOo1ERh0qovd37DIUK4LF4nMkzV66L61HuWxRTAyl1fd2wzIwUDaQSABmARn7/lU42EEQqiMDERHp96db2qPdu+tUURGwbVJqclz0qpNynbdw0ZwbBGRaF6YupNM27tOG5UKopYw9qotxW6VZC360VwDinjKhXEq5Y4jimGY1bwBTN2Kop+griVDg0gpUq7TUV0JkWhjbQp3bQo2LRwi6zlCEWUF0sLkEMZEA/FAHln59aZ1epuOWN0ksxyTyT6k9T707a1RRRjOSJkgTwB6cUzfuM8STjiSevPNeBbPUIlGKdFr14pt+cURrAxmj2kZoppy2CRFYxsu7ney/pR4TgMpIJ3SCojoBgjr7+tdY7PvrdtrcQyrCZrnPdjsBta1trgM2wLbjjyQNse3xHHU+nG+7B7IvadzbndaOQTAZfUEAQfWRHyr0MM2lvwcmSCe6Le0gqQlkUsL6ilT6U7dipCVG35U6jUlR1pSpS2NQsigqDrUiwh6094dLqGojW7IqQlulKtGWilbsKQoimbtykvc+dR3v0VEDYdxvnUa446Gm7tw0wWNXjAk5DzvUW7RmkkVRRoVuxrbQLxEmJ49/lTjYBPoJrM9nm7dvNcUST8JLMoVZHwgZjj0mPqZ5suhBx49TNBpO0bLQFuqTMYM56j54P2q0tL1qlbsN+SdxPrqL4H0Vtwqbprl1ZVxEQB5t0iBmYHy46GubHkc3RecFFWWZmo73AKYZyeTRrbq6hXJJyvgS92mHc1LXTk0v8AZBT6ooXS2VZWiZKnvA6UyVFOpCtEPbRVJNuhTahaPNzknJNJ3n6URmimvDPSFtdJx0pLKef6/rFJp9RvIE5PlAj7SaIRkU9pwOpihqLWxip5GD8+KaIrGOuf2Ud6ANuldMktFyR1M7Tjiuqba8w9ia57VxXQkMpBGYyOnvPEda9Kd3NadTp7d0rtZxJHQHrmunHK0QkqZK2Ufh1I/Z6Mpiq2LRGiiiKleHSDZo2YQLh9aDDqTRtaikla2wCULwpi5dmmj8qBWtSQbsS1+Kj3LpNPMs9KJ1jBqiaJtMhtRRT7rRbarZOhHgmkFKkbjREetC2GkMbDVT2QwDOuJngcxESf5/KrwVidK11tW9sHwgN25toYHzHInEyB8ga5vin8qL4Fuzaahm3KB4gUEltoMNiADgyuZxHHvR6nJnOR1EH6jpWb1NzUW2QK5cO21jFvyD+I+WSPtwKuNDugl3DcRAAgDmY965vh5f1EWzQ+QlJbp62sU2pnI4oxXoPc41sO76bcGlC5HSm3umlSGbQzcmmiKcakEVVE2JoUKFEB5vt2Gf4RPOBzAEkx1xTO2r7T6ci6jINwzKzBIIIIzmMkYz6Zqs1VuCVCMCOVOSpGCOB6CvGXFnemQ9ufSp2m0bfGJAUjgeaCMFQSJmRgGcg1f9yO6q68XR4qI67RbDMoLk7iwC/EYAHQjJ9K1fdD+zi+L9wahAq2yACRK3AZmPXH6xwaeMWzORy83SARtBzhjys8j0zn/KmNp/r6fzrWd9u71yxdYi0wtKxUOesnyhj1MEfSPSrj+zbsRNSmssMieJtXYWE7T8+okTmioW6Dq2sz3dTsY6l/CA8zTEjErnPUe/z9xXoju7Yazp7dt/iRQDBmYxPyrKdye7J0mpvFlWGCFYWApCgeXr6z64NbF71XhjpEZS3JJv8ArTZuelMK55pa36ppoTULM+9Jk/0aPxPSgbprGGXuGkFjTj3aZZqokK2L8WkbqKhW0oGpit1SdPbnmoyU8LtJJdikX3HL9oUhbIpQuTQY0ltbDUnuDwxGaYvIOlOMKRTRbsV1Rne9fax06r5wgefNEtIjCj1zWG0feu9406ZJnBZwWLT65EZjrNdK7z6dLmkvK6qwCMw3CQCoJB9vmM1zjsTSHxUCDhgDtgshwSrDABgg9OT7Vz/EXZbClReWO8faCk77AY7oACDBjKiG+tE3e7VMyg6NTJAEysydoyZgSRmrfWsti01y+rBQQoRACx3MTsUkwRgHcSDzRaZhcCXbQYoxnKgMpDeYMAIAEcA55FcaZ0uKL+2DtEgAxkD4QeoFAipLgVD7Ru+HbdziBjEmThQB1JJAA969iNJHmO2zKX+23TXvb3oyBF8rHZshlDQeGJmZPpHUTqitc11CXTdAVtty6xuoThwUZdqlngwy+IPfaPL5gK6J3euG5YUlNrJKOoGEZcED0H86nDJ8zTGnDsOm3ReHUl1jpRLb3cVbUToi+FQpzYfShRs1HmYbRgifUmQR6RkTUi72gwIKny+vU/OTIOfbmpB7LLeZyiFs4GB1PX5/LMU2mjfayQuDgECDgQVODP5YrxriztTTIujusjyu0n3Eg5Bn1GQMiCOld87jd6hqbQVUuIUEEOS46HFw5PIwYMe1cj7m67S2LrWtZZV7VwQzMql7eCNyHmD1HsI9/QPZ/Zlq2gWyoCGCNvBkDze5ODPXmuvBXcnk34IHbWhGo2K8bVcMwI5jP6gZ5FI7K7FSzqruoQgeKF3KJiRImOOI98mrrwKNdITwPr0q70klqDNxaRvX0qQ3Z5AmQfamthAyIHvignHoFp9RBurjH9QaSXHQU27KSuRgzg+xX681NtaMMMMJ9BmjqijVJkJqC/OrE6AR1n8qiPag5plNMVwaEoPWlhBTcUIrNGscKj2pPhA0UUAawbCNqnLGmJPoOppImpB1G0UspNBjFMtLVpVWIpN3aBwPXpWT7w96l0ygtGZiSABxz1649fWub9sd+b+okJlfU+W0PeOv1k+9c0nXJ0RV8HV9T29pi/hq285JKxtEejEwT8ppo6xD8If7L/k1cNsax2fN28xPS2zIvr0+LHWrEeKYIOqzPN2cqJ4aprLJPYd4lVs612qS9i6iA72Rgu4SpMfCc4B4npM1y7U93tUnnuIAhO66FYbZ3GPKGz+Hp61EOpvRIa+Of9keJn/9TSBrrxKqb12GZQVZE2kTkGB6TS5JylyNjik9jZdm6Hct2AN34doa3ALAgFkBz5Tn+dO9p6R0Ja27KDt3Cbq8LB2xADcZ+dVJuaqS2nvNbVbTO4CoZ2wRG9TnNM2NTrWFq5cvM1q4GwyWgcCVJKrIBn1qC4LPznV7VgQpGQQCPcRULtfQq5toylyWk2x8OyDuLN+HAIHUyQBORa9mXR4NrIgIg9/hFZjvL3o1G9bej05Y3NwFwkKXVADc8MHoJA3mRLYHWu9zbicSikzE9q6C22pttduWrS6g3cBdwtubKW1i0CSyttgR180QwFbvup2hctk6PVEb1E2WJJa7aHDb4i5jk4ODIMTXLdaii2kZNi3ca7Fxx4pZ0ZnRmwGUgmAkHaTnkajuz3sa/Z/6SQyoVVLiqPFtThSwC/CSoAYTPBmpJ3ILZ0PUWZIJ+Hio24AnaIFDxZEijRRMmuq9iVCTdoqmh0/gFChq9DV6nmzsfQMy32N3wvDVWO8Hw2lgolgDDcR6n5Go91i8PvBEQT/2+CciSMzP8qj9oah5KLKhoDBWO24dxIMTxxj2mpOiePiW2kfDE56Tmfqce9cEqS2K8bkjR3LSOjyNywYA808zI4rtf9nvbdl7R/fXS5ki1dPwKp8vh/xCGGR6cDgcQu3EBW4QlwBhu2na4GSQIwYzH05rsPdXscWlFwuLm5VFtgCNqRheYPPI+XSS+CLbEbo31p1bg/ahrNSlpd1x1RfViFHyrH9p95vCbwNOviX24AEhJHUdT7dBk1G0/ddrreLrrjXXP4dx2r7T/ksD510PkKZca/vXYNt1S8JYFQyn4ZESOsiZ4rHarwtstfu3C9xQmGnBXyCZLAxnB+JgOkbNdHatr5UVQB0UdKr+6/Zf7TqLmqcStom3ZHTcPjf6Hyj5GlfIURV0ek3b2F9SV2lNhKA+q4Bn3/KoWr0enVALd28W3797AhgNxOxdoiMxGMAV00WH/iP3NE2nciCzR1EmhsMYjur24lsMb2qZ0cjZvJ8gydvmkkwR9q19q9Zvj93cV4/hIJHzHIrGd6+6/wCzn9qsIDbEePaiV2/xqOkdR+mabTsDT3VW7YJsucqyH8RH3+xFMm+gH6myawR0ogmYis1pe8Wo0rBNaPEtnC31GR/4/X9efirW29SGUMuQwkMDIIPBB61TWxNCIzWsxFOWrA60Vy8CaLxPnRtgSQV/BxxUG4pqZck1F1bBBLlVHqSBPsPU/KsnRmjn39pXY6nwbiWwbjXChIBMgqWkj1G3n3rK2uwWIbx3CdQW6KDggcSZ/KtX337xqQiWLnnBbdKMIAWRBdYM/esXq0czccyI3bmM4JUrE4nbMx6/KufJvLY6Md1uaLsjU6O3dSEN5sgE4XKxicfh9DWnudp6dQCdLAZti+a2JZhG0SRkggfWsNpOzoa1d3EkttgqQBIkQfxZmtVb7GOoCjzQh3GDg7tsfiGfIfuK5pP5i+n+nYWp7V04uMDpyLVtCtxZtyhZpyQ/lHI5HxGh2i+m2ELYuI0DbJEDjaY38RFNdqdz7zJfFq4yPdcEMxxtDs0P5j/F06/Okdq6Q2kCH8FtFP8A5UA+2KE36hwr5ib2Faw49bRH3Ap3WAeBbgYgR0jy4/Sm+7zfnb/yFL1DfuLZ9h/6qVcDPzmssam2NIhuRsFlSwJABAQSCSQIPuYrH9t9oXLrG+9zwNM9gqoVkN1lAYsihlBRmMA/JPeL3RQ2nRXI2lApkwIiINcr73dp+PqHZbhZQNqbsBR1iIAUmMnOBJ6DtnUYJnA/M0Ru0O0xeNpmVoYOXUtwHvXTCtEkkdY54ERV/wB1tGlnUGybrobgtFHIDIwYBgj7TBBO0q5j0IkkVmdfq7Vy9tU4VEAISIZApbZOeQRMAwaf0fbt20bIXcBbPiWyQAQjYa2WBgqSAIaQIgRUdVSs1HdmWOKC3cGsb3f7Xu6i8ha4xtk4xtU4yCFgYkYrRd4bo8NTZuosOC21lkrBEDkckfaulTTF0krxqFRbKMVEBY6QTx9DE/KhW8VG0M8+6llHmUgOBwOs4yMjGc0baFrghrqKTGCRtmOh3QOgxTWuNtXKoD15HuwgEnIyORIioN7TtkjgZxwPl9j9q469StFv3T0CNeAvj91JFxd0SBIyFIODmfY12HtTt63btBbDSxELnzAbcMd3JI4J55964doNUEdLgtgspB8x3K3ruB9fY1rdb3qVlAt2EQ9WBJWY5EnAiQBiMc1WGRxNo1Pc13YPeC1pVLtp3JYS90MpeOY2lieeilpyfap//wAy9MfwXIkjKw2Dk7eYjM/SsX2V3l0jXJ1OnHhqgCKm+SQeVJbiS2Dx+u5s6jsxllbNwqZwBdjPON0VXxV/avczhQ1ru+VtkYKuBgk7pENtkKBJzA46iRFXfczvZZGnW1aE+GIYkMCWbLMSMSWJ4NVou9moCFs3FBgEbbomSAABu5kj86cTtjR2bbLaR0EEgeG524Ocg4oPImvL7gSJ/Z+61eW4TdbzNhmXbAQARABgmTnqD0itN/fV3EWeuflB4z6xXHNR3n1DCDdkEEfCgwcfwyMU03a1lYLG6PbG4j5Ak/X3qKyIu8EkdpXtW4yFbljmQRyCMiPqIrFf3C1pSqXbwUC6yqi2iVAA2KTcUmR0yAeoisbY7Wtt8Ny6TyVgAx7AkVJ03eLUW1KJdISWIBCEhSxYAkgkmDHNB5UgxwSZqO2+8umsDwr4JlcKRhuOCefn+kVUdhd8rGmJHjTpnJKAyWRuoEcDpmJ59SbgdsaPUWLaalWckDcQjCTGYIj0qO9nssz+7u5BH/WyQZBkz6GrrMq49yLxljpO/mgcEi9wCY2twOSIGf8AOMU1b/tE0bPsU3OYnYx6gCFHmI+QMRmKrxpuyhMWr2Zn/EzPrnPpmiK9mf7G9Oc7bkmQBk9cAc1vGX9vv/o3hll2v34t27vhW13wAS4DMokAhcACTPr0NZvt7+0BW/dvbO5GHlClTPESWj/nUjtG72XbstZi6u9VhRuHCAJJJ6DaIJ5rkhuAkiZzH54mMUjk2PGES57Z7aN4+UY3bxIEhuCARyI4Jzn3qFa7Vu+G9tSAlwgsY80yCYbBM7RMyPlVXuO4qv3GOPmc0Rulj5ft1/qfnzWGtE/+9LsgC42OBuO0dAIOJ960fZ3eyLCq/nuq0ZWDtImSVxyIiAcVj2uTAzJxHGeo5pzTgrkn5Een1+tBpMNt7HU9HqxcZ0S4pZQDANzOAeQ8YMj6VK7TtRa5ybZJMk5838RJ6etcq02suW7guBxI+sjGD9h/OumDWm7prbtEvaJMTGS3Ez+tTzaaVKg4U1Ldlh2D8WPRvymlMZsJ/XVqa7CvAMskcN+hpZug6dQSJBYcz19vnUehSXnRXNpzBZizbfwiCu0TIbMzM4ArBXbRF1kME72UbYgEE4A424PoBFafvTqtouAPlnJgLBAJgy4gjGaxaXNj+VeZjAAjg+0dD9atJ3SOOfmY7qlWWZF5bA5gT+Ij2PGc/m9og+9UUna6tbYAscOdpETO2QD1HlzTN9ggLBmMwCI5kTzxgmPrUvsp3lSFDXFcRxGxoED5Gc9OY60u4GdI7raIW7iQogMFLATlSPKW4mDMe9QT3Vvm5sFnTyQWBLXhImOQ0T7UOwdZ/wBLj92BKHy/ESdpYNk8EkcCth2o/wCy2rmpRjdZSBtZoUByoI9uQZrpi62QGmL7C0N2xYS06oGXdhSxXLEiC2eCKFVWk73vcQObaCegYngxzHtQqbjua0cVv2EcsSSGAAAzE5z9OI9qgtq7w5ZhP0M4n/L8qvuy7toXV8aPDMlgy7phSNo9JJ9eg9Kbuay1tVben6Mu4jHIhhjJgH0+VShutx4LUis02mPEkTnK4MgRTlyzmJ4PEf8AOl3rjHETicR0gSR9KbQx0zzzwODPvTFkkhIUrHlBj4o6j2mrnTq7omzeAoY8sBELxn/hHWaq7e5oJJgjjPr0n+s1O0uqCCNqsesx6zx7QPetY1bGg7E7JvFyGF4goTJW4ACGRhBOCZHSpQsXSRBulCL28y7KPDtKyy2duScYmKldkd8B5Lbae0M8iByfMWAToCW56VcjtHRtctKqKfH3hFC/u2NsBiXB6iB9qze4q+VU0Y5qsdTp7tmzaexbZ7l4O9y4qb2VVO1ba+U7ZyfXAitpf0VjEWLXH8Arn/eLvc+nvvZXTWdg2jIYdMcGODS41THy5dSostLo715b66hGDWV8SzeZNhMMQyFgAHxBHXnkVBcc0nsvvNqHu2g2ltC1dYwYbzYc/CW4O5hJH4q6ALNgDNizJ/7tc46YoTWp2bDlUY0YddI5hv3gthUII3BSzHUBgGHoFTHy9aXqe7t3dK7zPTJI8q4IPWZrV6O/a/aLls2VIRFbabaG2J3fB13Gc4pWo7ylDC2rUEmFgMQMbZCEgH29qylRZ4pzxuaWy3sytru/cVIYXNzFwPi6DBwc9Tn0NVWm7vakiXFxBAJLBhGWkdTwB9xW+0/b5a3cW54ILr5D5DBK/iSZjg8etUiWraGUvWVJBmLNgzBkki45g49Bg1lNpjfp/kUsny9nynfqn+TI997Hhi3b3HcETcJJB22wk+nINZSxIliMD35P5xWz7/7LtqzdS4LkmC3lRAYcQFRQoPk9cRgEGRhLjmYPQ/P6fKqx4OObV7Epb26QSd3Q+3of6mmLDEEsAMGP6/KhbvZiR6Akf59Pn7U/bPUxjHljI6Z6nqKYXkQWHqQSckiYIxE80nxfMAW3YjqM+maS8MDGTzn0gA9fbpRrcUCImR9TkwSJwY9D/rgDm0mDOBIkwIn/AErondvtKy+nSyxi4o2DIAYyxOD1yBzyD7Vzb9rkZHsB9D9f6+2g7laB799W/BbdN55ImSCFjIlQCKSaTW48ZU9jp1vTpp0V7lxZAnaWVGYYViNxjG4VFudp2iAkFFJ+PdaCrPJaHmp/frs1b+nTambbfw5g8xj2H2Ncw0elS4E2qWMNu8o+IRwAJETHUVJJBlN2i5792BauKSCRcUsOgwxUgZyeP96snopVSGMDIn0ky3PPCitz/aUpC6ORJC3Bu9yLUA4I+XyrFO8Luy0YIkfcwPX5c0eCEnuPp6AfYxx+eR7RnrUzsx2S6AhEkTyAII3AMSIMHjr5qqU1Qk7sH1ImMcAgyfenNIxSSSXUxADAHGSMhgvXp/KsrTNFW6ZutEbguoxhQ3hg4UQ5RCw3EAsd+4c9Kt9bq1INq5eLo5lwQokiDMTPIHXpWEPaT3HCsLoWRAW6ViAYMgYgKSTGAJg10/8AvCxb0bmz4mpuZuKLtg29yqyByIQY23BH8W0xwavB9WimTGopVJP9r/lIPSaPQ7FgACBiDz14kc+9FTfZXb157Ss2lRSZG3IgBiBgj0Ao6X/JOvT2OQ9kaBHBa+10IuSLaBmGZk7oBHH3nEZK7ZUh/DL4naCBJAMCemabs6o7VHxRK9RAmSOnqT9TWq7B8KTp7dtnVydxiXKRtY8eVACeMxzUU5N0gwvejNaazaDbbhuCF3QqpO4zgycLxzk5j3gXGBkglfNzAmI+lbC/aDXbWkWxusq5l4Y3oM7iWCqOGOJbp6VQ6jsxUItlbzxMug8rEEiUkcTNPJ6dnyG3p1COzbdn/rC8Ybyk+oPOPcHnnpFS27PW7jTb5EeViMjM7SRyTODPFR7NmZDLfkExCbiB6kY/lWi7raCwxuC+5AAA8262wboMjk+xnFLGTsWOR6tyv7I7D8RfxbyMkFWAzJGByRI9M1JvTo7ltwCxQt4btuZE3qVYDbABb0Zen1rW9g2UNtdipbLJBZVVGIOCA6gNPNSr3dfTum1kkCMeJcUGOC0HJ9zNHHk1Lgss2HNFyipLtdfgz/8A8RXxYZ2kLdnwrpU7ZzKq3wyscGeDM1Vd4tXY1Dk3kaeSbYUEEIFzOcxxwK2Sd1NOrbrdvacny3bwyQFmA0cCKrL3clCV2oFjHkZsZOSWzwenpT5ZpL5V9ETTaTvcyvZWsWy4Kh2UEQHUGABBjaREzMiDP56iz20zSqLhUBgzIVFAZzuaeAT6596F3uUbQLhoQZgm4RwSAGK4Mx1rNjQX7ZZgdqwQWGTEjENzMdRFcrk5SS+9CKffgnN3kJ2XsjeOlsEsqsVwSeJVh1+lHc1tw3HvW7UB2B8xAZgDhifYcfypnsrsq1df9mcOi2EDK1xm/G2/ZNtPViRj+KmtV2JqPEYC4rCfK/m25PJwGwOfL6xNbKtMtN1QXkva9iXp+8AF5m/YyWJG5GeUMIVG5I5WffNU/bPazX1UBLdppaSqBGz0C4APSce2Savu0ux/Bt+JZub7p2htq3WLDAJh1AHH0qmfQX7sO1ndjrhucYYgzWjmb5exNsg39cDp1sXEDBW37g5DOwDRuwYw561C0luzB32JnGHODAyMe59avbPZlxTnTOVPxDcmfruGferxuxtKohbd36WgfnzdHIFM8y4X3X5GU2uP4MXrtLaZVC2ihA55n58VTXFZoHuQI9Ccx7TNam/2Pd8S4UtP4bNCSq7wp5IXeRI6Dd0FSL/ZCm+hSxqBaVQCPDth5E4A8Yj0zP0xTxypdfdBUmU3YXYa3dviX1tA3fDMgjJx8X5e35iz7w90P2bcfGsXAsQbeWyJO4T0g9ZrQ93mOnB/6PqCxZzEWdu1nLLM3fi2x9Z+dMd57Oo1b23W1qLYt7PIRaKsdxJIUHaXmPi9IzTLPDr90FSMT2dorN07Wu7XJ2qNvlYepfcAv+mTV72Pfu6fds8YhN2QzlFjySFI2kfMVIt9g6jxxds2UgGcEMAwz4gQ4Uz78ia3iasPbVL1t2YKN2E+KMxBmt+ohQOephD3m1c+S84X+HxLhAxmQGEeuP8ASov99X2IdQu6ZJUEGYHxGZJ8o5ro22wZJtv75M+uc461GHZ2kBZgLqlviMnJGPQxUnlbXK+plKUd4v3Of9t9vX7g87CVIYLD+UnAaC0TtAExOKr7etdj4ywNsZFtcbcz6H610LUd3tE5J8S6CeTjPzJt1GHcrSH/AOofb6bkUz7nZkfSmWS+vuZTlVX7mK0+ouOWYw5uMGMr8RHGBgR6VMuuYLPbtsrEAgLuc+xg4iRB+VbSx3Q0gGL93AK/4tuIP/26kWe6GkUAA3CR/wB4v/tH6UZOTezN1M3pe17+mctaZra7EUbgGcDaJSWUzGRwJA5p2/3u7RY7X1LHfhfJbyPUnbKjg1pL/dq225oYsQIJcQIUKMKB0Gc5pg93VGRbX0/xG6+4Q1NeLW/3C0rpcepnn0euYlts7juktbkk5JORzQqz1Xc627FmtSTE/wDSLg4AH+yoUumL5i/ovyXWXIlSm/qyv7B0miuaXxrhti43i7g95UyWbITbIwRHUetSOxe7Id7D6edRbvW5ZQ2w2bw2m4tyCDtniCDnhiBNOextVp1i4XsBiIjcpYmF5weoq47j3ynaKs+qLeGYK3HZi24bSBJPBIbMcYroTFg6SaRodKpF+8o09uxftMFLMxuDa6SWDkjb5SMwOcZBAc706xr9pLNkiy1tg6Hx1SZO0ICWEnM4nPzzke/WkuN2jqNouMrMpUhLhGUXAhYgGRI9KY13ZOp1Nq2DadritsChBaUWRa2qQ3lBgqMRJg5p07TQ0ctO63RYr3f1zZkmev7Qkn5y/wCvrVx3a0OqsPuuW2ZZ8w8RHkHDRnymMg5gip/Y/ZRCKPFKMVBKi2jR0wS4ke8Va6UoSyAM5QAMSGTJ9wSp+lQUP39g5fiZzi4vgouy9R4fiIqBhbu3EDTtLKHMErBir/dWeBCXHV4UtdYhTgQWkkTyOs1dihglJuV8XscWCTepPo/+ZIDilB6hlZ4dh7Db/mDTwNdJcfV4MiQfUUzq7ogu1oXCoJA2guxGQJiTPGcUc0YFAzSZAXsyxclwLttrkFsSJChR+7YLBAxzTV3sJseG6v7GEYfMOY+zGrLwhM5+5/SYo9lSyYYTbb5EeOJntVpWQ7XRlPowiflPI+VNBa1K3SBtB8v8PK/7pxTbpbOGtWz8hsP/AAQPuDXLL4N9GK8XYzkew/KjUVa6rs+1jwy6mQIeGQe+8QwH/lJpv+5nIlDbeegcBv8Adfaai8GRdBdDXQgW2jiD6TmPeOPvIo0v3BPnkERthdsYPAHtR6zTXLf+JbZJ/iBAPyPBqI932/Op6nHbgXVRNVhmGcbiC0HJ5JiSRMnEg8zTPaupUKhtggqeTG4LHmzOZ5Jicc4qK96q3tHVpHmDSPRWI5H8PBxVVlm9kx/GlxZN0OvU4W5nkRxGcbZxgj79er/hIP8ADa4ghseVxJAAMmCMzI/5VSdiXsmSWOYLK0hdxjzEZGatzcJ/5it4k4bWbx5rqTLVxMEsTBMDw1yDkhjuyJA4jmfQUzb1HlIIVpYnKgmOgDRI54M8c8mmCT700QcwWpvHfp9DP4iXX7IkavaW8shfn6rngTIP9RinBrQoAFqcZ3Kp82OCPl7cnA6xGBjBP9fM0lmxJJNK8jfYWWVsUzk8D9aSWI5x9qYv6kKOJxMyOnzqpHarAmSowTBw3OMdaEYNiU2Xfjxw32NODVuOLjD/AMx/nVQ/aSxMSP1NQtZ2ldAlF3COR0HQfOnUGZI047Su/wC2uf7zfzoVhrnbF2fxj2hcfczR1Twp9xtL7nRbHbGnt6W3ev218RiAVWByfignKgcn7VC7X71IujDWlVLtzqAGAg5jdIIif6EVzfTXWVdhJ6kT6AmMdKIXCQB0HHymc13aOtl2n1Nd2V39v23G9VdAIKhUUnPxCFgEew4+9VnaXeG9qLnjXHO5QAu3yQM58sZyc/nVQjlfhwSCD7yJj3B/z9qTp3kxBngYOCevvyMUWkBl5Z7ZY2vDUBQtraDmZFzxSQfwknHp961vcnvH4j/vWPiyqli5RDb2tPkXDPj/AIpwFxzq2SAZEEE4IOORjPH1pxLsAkHaYEHj6/6/nQVNm2PQiXATjbPTqfqahdqadgQwA28HkEflBHtiKp+416+2mX9oZs5t7zLlOPNJJiT1g+1aIyIkiOoMwfYxxU5WmZbMqwKOKF62VJ6rOMg49z85H0pQpkygQNGGoGklhTGHNwo5pnxBQF0VjDs0cU143tQF72rUYWVpD2RR+JQ8SsYXZvOmFdgPSfL/ALvBpthbb/EsW29cbD90j86MvSGc0HFPkDSZHfs2wWJ2XAsYUOJmfUpxHtTX922B+G5/+Rfz/d5qV4hovENJ4EOwuiPYrbnZCEyGaPSVJ+4UfpT1vs20PwFvZmMf8MVL30nefah4EOxtEewg6O1GLKD6ues/iY0T6VDH7tBHooFPb/65pdi2X3BATt5A5H0602iHZB0rsRW0ykzsWfYAfpQfTWzzaQ/Q/wCRpWovBPj3L0yjD9RUS52mg4DH5CP1pG8S5oV6RT9nWD/1Kfe5/wC6mX7HsHm0pHpLx+bf1FM3u2Y/Bj3P+lM3O3T/AAD5Sf1x86Rzw9vYW4Gd73aFbTApABBgTORmMnGKLuwyXCqEMJk4Pp1k/pUbt/VXLmChK59JHsDMkfMYpvsK/ctcgCMcebqM/wClBuDVivTVm0/uOx1V5/8AGn/86FV694H/AIVNChrw9gasfYxep0NxSWuW2tngFgYPsGiPf71DSwFBgY6QJ55Ix7E10a5qzO3n1Bq6u9h2bq7ns223j+ABjIAADYOFEYI/Wu7Pi8PjhnRmhof7nG7QliCJgHmOozx7mpWjsG5uHEebcRMfP2P8ua3Xa/cPdBsKLW6QQCTkzJ8xwMDj51Xp3K1SgjDockbiCDkgH8J6Znk8dai5E1IyN+7NyBmYAxHt+n60WqtlCAxiZM9ZyY++K11jubqVuYsgiJUqVKiQTkziNvpy2KmXe5rsPNZBYAELuyCRxEjzCeffp02rgdUH3L7a1BurLeJacAMvwKiiArgAdfaec10Um0Bydh6GY59/nWL7OBtvYsX7BBfcwC+WPi+P+I+XzKOke4rZqJwQpj1GAR0xOM89KWW4jFC+IG3aVP0J9x7/AEquvSvxCJ498/1zUybSEqAAV6CRB6RmQM8+9Na26GBJBMZLRwD69Y96SMq5HiRppFJRwRKtuHqOKUa6ExmERQmiBo6awB7qG75UkiirGHNwobhSCaMNWMLBoUmfejMUDBGKBFEDSgRWMIiipdFvomEUGzzmjNJJrGHk191RC3XA9Jlf91pH5UT6lWB8TT2LnMEKbLfVrfPzimDSTQcU+QbBfsWjcecai03qCt1PsAGI+1R37qb86fVWbgP4WJtvjptbH51INNOoPIBqUsEH0EcIspO0uwtRZ/xbbL74Kn3kSIqsgfStlo9Zdskm1cZZyQTuU9ODxTrdoJcJ/atLauz+O3+7uflEn69KjL4Xs/qTeLsYcoPUf19aFaV+zdGSSBeQSYUwxH1CmhUv00xPDZQXRGpIGB6Ditp2e52DJ4P5A/yH2oUK9X47yr9z0/ivLEnaNibbE5MnJyePWk60Q+P4T/6qFCuB+U4Rw4MDA2sY6SJgxTeiclMk8evoB/M/c0dCh/6GRKtjzIessJ6wZnPvA+wpWqMjPoT9QcH50KFVfACoQ/vWHtP1DYNNdnXW8QjcYn1PrQoUsPyEk6pAtyFAA9BgcelNmhQqqK9ACjFChTmA9INChWQAulBqFCiYM0oUKFZmE06BQoUGYQ9JFFQrGHI5pt6FCsgCJpJNChTAYg0RNChQMNmiahQrAGpo6FCsE//Z"/>
          <p:cNvSpPr>
            <a:spLocks noChangeAspect="1" noChangeArrowheads="1"/>
          </p:cNvSpPr>
          <p:nvPr/>
        </p:nvSpPr>
        <p:spPr bwMode="auto">
          <a:xfrm>
            <a:off x="155575" y="-2833688"/>
            <a:ext cx="7886700" cy="591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9" name="Organigramme : Connecteur 8"/>
          <p:cNvSpPr/>
          <p:nvPr/>
        </p:nvSpPr>
        <p:spPr>
          <a:xfrm>
            <a:off x="8042275" y="5643240"/>
            <a:ext cx="540000" cy="468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08304" y="5661240"/>
            <a:ext cx="144000" cy="43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Virage 10"/>
          <p:cNvSpPr/>
          <p:nvPr/>
        </p:nvSpPr>
        <p:spPr>
          <a:xfrm>
            <a:off x="7539475" y="5661240"/>
            <a:ext cx="396000" cy="43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pic>
        <p:nvPicPr>
          <p:cNvPr id="1026" name="Picture 2" descr="http://www.infopensiuni.ro/cazare-macin/obiective-turistice-macin/parcul-national-muntii-macinului_4320/poza-4320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46" y="332657"/>
            <a:ext cx="4029901" cy="261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adevarul.ro/assets/adevarul.ro/MRImage/2011/11/22/50a909017c42d5a66377604f/978x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971" y="326385"/>
            <a:ext cx="3960000" cy="262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devarul.ro/assets/adevarul.ro/MRImage/2011/11/22/50a909137c42d5a66377613a/978x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41" y="2983938"/>
            <a:ext cx="403980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encrypted-tbn3.gstatic.com/images?q=tbn:ANd9GcQwuLotT3TLIKFgmiFePne1yipIQ9STTHKFBkT95_CzQ-sHj-ez3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970" y="2994943"/>
            <a:ext cx="3972493" cy="250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58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Jijila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691680" y="221036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5680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07704" y="980728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18000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Isaccea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7704" y="2132856"/>
            <a:ext cx="5760000" cy="37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288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Jijila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Mâcin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Garvan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èche vers le haut 6"/>
          <p:cNvSpPr/>
          <p:nvPr/>
        </p:nvSpPr>
        <p:spPr>
          <a:xfrm>
            <a:off x="2660978" y="1160788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Flèche droite 8"/>
          <p:cNvSpPr/>
          <p:nvPr/>
        </p:nvSpPr>
        <p:spPr>
          <a:xfrm rot="19500000">
            <a:off x="6159566" y="4967675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660978" y="5070350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vers le haut 13"/>
          <p:cNvSpPr/>
          <p:nvPr/>
        </p:nvSpPr>
        <p:spPr>
          <a:xfrm>
            <a:off x="6588224" y="1196752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1052736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2204864"/>
            <a:ext cx="5616624" cy="3636000"/>
          </a:xfrm>
          <a:prstGeom prst="roundRect">
            <a:avLst>
              <a:gd name="adj" fmla="val 398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642581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7704" y="2132856"/>
            <a:ext cx="5760000" cy="27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Jijila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Mâcin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Garvan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169191" y="3221962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555776" y="2420888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1052736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2204864"/>
            <a:ext cx="5616624" cy="2520000"/>
          </a:xfrm>
          <a:prstGeom prst="roundRect">
            <a:avLst>
              <a:gd name="adj" fmla="val 398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824336" y="119675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92080" y="1340752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Virage 14"/>
          <p:cNvSpPr/>
          <p:nvPr/>
        </p:nvSpPr>
        <p:spPr>
          <a:xfrm>
            <a:off x="5598336" y="1336162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914192" y="1268840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8311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989939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55576" y="1412776"/>
            <a:ext cx="6300000" cy="2880000"/>
          </a:xfrm>
          <a:solidFill>
            <a:srgbClr val="00B050"/>
          </a:solidFill>
        </p:spPr>
        <p:txBody>
          <a:bodyPr lIns="360000" tIns="288000" rIns="72000">
            <a:normAutofit/>
          </a:bodyPr>
          <a:lstStyle/>
          <a:p>
            <a:pPr marL="0" indent="0">
              <a:buNone/>
            </a:pP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210 km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Tulcea			  78 km</a:t>
            </a: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827584" y="548680"/>
            <a:ext cx="6120680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827584" y="1484784"/>
            <a:ext cx="6120680" cy="2700000"/>
          </a:xfrm>
          <a:prstGeom prst="roundRect">
            <a:avLst>
              <a:gd name="adj" fmla="val 389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156920" y="169578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838624" y="1700808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423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Isaccea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691680" y="221036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9734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07704" y="980728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180000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Tulcea 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7704" y="2132856"/>
            <a:ext cx="5760000" cy="21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288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Isaccea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èche vers le haut 6"/>
          <p:cNvSpPr/>
          <p:nvPr/>
        </p:nvSpPr>
        <p:spPr>
          <a:xfrm>
            <a:off x="2660978" y="1160788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Flèche droite 8"/>
          <p:cNvSpPr/>
          <p:nvPr/>
        </p:nvSpPr>
        <p:spPr>
          <a:xfrm rot="19500000">
            <a:off x="6177656" y="3207326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489978" y="2582927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vers le haut 13"/>
          <p:cNvSpPr/>
          <p:nvPr/>
        </p:nvSpPr>
        <p:spPr>
          <a:xfrm>
            <a:off x="6588224" y="1196752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1052736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2204864"/>
            <a:ext cx="5616624" cy="2016000"/>
          </a:xfrm>
          <a:prstGeom prst="roundRect">
            <a:avLst>
              <a:gd name="adj" fmla="val 398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623922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360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 x E85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 x A4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Sârat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00133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70013" cy="3456384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56176" y="2153928"/>
            <a:ext cx="900000" cy="828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2960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7704" y="2132856"/>
            <a:ext cx="5760000" cy="18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180000" bIns="216000" anchor="ctr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Isaccea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267544" y="2762863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529301" y="2816888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1052736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2204864"/>
            <a:ext cx="5616624" cy="1656000"/>
          </a:xfrm>
          <a:prstGeom prst="roundRect">
            <a:avLst>
              <a:gd name="adj" fmla="val 398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824336" y="119675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92080" y="1340752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Virage 14"/>
          <p:cNvSpPr/>
          <p:nvPr/>
        </p:nvSpPr>
        <p:spPr>
          <a:xfrm>
            <a:off x="5598336" y="1336162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914192" y="1268840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7677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457098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55576" y="1412776"/>
            <a:ext cx="6300000" cy="2880000"/>
          </a:xfrm>
          <a:solidFill>
            <a:srgbClr val="00B050"/>
          </a:solidFill>
        </p:spPr>
        <p:txBody>
          <a:bodyPr lIns="360000" tIns="288000" rIns="72000">
            <a:normAutofit/>
          </a:bodyPr>
          <a:lstStyle/>
          <a:p>
            <a:pPr marL="0" indent="0">
              <a:buNone/>
            </a:pP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155 km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Tulcea			  34 km</a:t>
            </a: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827584" y="548680"/>
            <a:ext cx="6120680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827584" y="1484784"/>
            <a:ext cx="6120680" cy="2700000"/>
          </a:xfrm>
          <a:prstGeom prst="roundRect">
            <a:avLst>
              <a:gd name="adj" fmla="val 389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156920" y="169578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838624" y="1700808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4875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263525"/>
            <a:ext cx="8208912" cy="601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Rectangle à coins arrondis 2"/>
          <p:cNvSpPr/>
          <p:nvPr/>
        </p:nvSpPr>
        <p:spPr>
          <a:xfrm>
            <a:off x="662724" y="5589240"/>
            <a:ext cx="8085740" cy="576000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algn="ctr"/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Delta </a:t>
            </a: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Dunari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6" descr="data:image/jpeg;base64,/9j/4AAQSkZJRgABAQAAAQABAAD/2wCEAAkGBxQSEhUUEhQVFRQWFBQUGBYYFhkXGBQYGBcWFxUUFBcYICggGholHBUUITEhJSkrLi4uFx8zODMsNygtLisBCgoKDg0OGxAQGzImICQsNywsLC8sLDQsLCwsLCwsLCwvLCwtLCwsLCwsLCwsLDQsLCwsLCwsLCwsLCwsLCwsLP/AABEIAL8BCAMBIgACEQEDEQH/xAAcAAABBQEBAQAAAAAAAAAAAAABAAIEBQYDBwj/xABFEAABAwIDBAcFBQUIAAcAAAABAAIRAyEEEjEFQVFxBhMiYYGRoTJCUrHRFJLB4fAHIzNichUWQ4KistPxFyRTY3PC0v/EABoBAAIDAQEAAAAAAAAAAAAAAAABAgMEBQb/xAA0EQACAgEEAAMGBAQHAAAAAAAAAQIRAwQSITEFQVETIjJhkaEVcdHhI4Gx8BQkM0JiwfH/2gAMAwEAAhEDEQA/AKmEk52qavdI8IxJJQkmAkESlCBgSSKQQAkkSggAJIoJgAhBOQKBgSSSQACgnFNQSEkkkmAEE5AoGBBFBAAQRQSJCKaU5NQxoBQKJQKRIBTSnFNKBoakigkSLZ+p5oIv1PNNQujHLsKCSSYhJIoIACSMIIGGUEkkABJJJMBIFFAoGBJJJACQSlBMaEkkgkMKCSBQMSSCEoGIpJJIACanJqCQECnIFIY0ppTimlIkBJIpIGWz9TzTUXFBEejI+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+JmrDos+b4Y8evkQoSDCdBKsXNYwSYAG8nTxKhVNt0QQA7MT8On3jDfVY5eJr/ZE6MPBmv9SdfkAUHcEvs5U3D5qns9X9+T5NB+ahdIHuotaM7S582DSMo4yXG+7zWWXis7qkbIeDYX5t/T9CJiK7WWJBPAX81FOO/l9fyUrY/R99YBzjkYdD7zuQ4d5WnwmxqNPRgJ4u7R9dPBH4rP0LvwjTr1MpRqud7NNzuQJ/BS6eDqn/AAnDmWj5la0tXE1WzEgngLnyF0n4rk9ER/CNP8/qZ4bMqfDHiEf7LqcB5q8qYlo1D7fyO/EKG/bVIfF5fmofi+T1Q/wfB8/r+xVv2bUHu+oXF+GcNWu8irdm1G1LMBJ4SwHyLpSwoe/MXSIOXLy18d3gr8XispXaXBTk8IxrpsokFpHNY6zspPA6+Ruo9bZbDpLeR/ArRj8Uxy+JV9zPk8IyR+F39iiSU6tsx40h3oVDewgwQQe9dDHmx5PhdnOy4MmL41QxBOTSrCoCSSBQMUpSghKQ6HSlKZKGZA6OkpLkXJIse0ngopiQKiZ6OkopUaRdp57lLeGUm5nkCN5/AcVmz6uGLjt+hr02gyZ+el6sjOsC42A3/RPwWCdV7VSWs3N3u73Hh3KPRxAxNVjQDkBJM+9Hd4R4rSALlZ/EMkvdXB3dP4Zgx1Lt/M4w2m28NaByAVDj9vk2pCB8REnmG7vXkFB6S7SL6hYD2GGObhYk+oVOKhG/1UcOn3LdIln1LT2wJ7mdbdzy899489Eyns9hDTvzEWtvdw5KM2ud9+/f5hS8JWP7sWPaJjQn21dNOMTPjalLkkjY4917gfA+uvqpeysEamJZTqOLw0SSZuAMwbcm0kBdqNcaGQeBHy4+CWDr9Viuuc5raQAzOO/M3KGtAuTInuAuubqMrr3jqaTDcnt7o3GRccRWawS9zWgkAFxgSd364KWEaeEbUOV1p0PA7pWWcmotouXdMfhcJReAc4qT39nwbv8AGVxxdENxuFAAA6rEiAIAtT4KDjdiCk72AJ3slmbxbBlRXscMVherqvBjECHw8M7DTYWMHmub703bdl91xRqsbgM4MWcRHMawfILIYzBhtSm17Wx1hmRcdh4gHhJHktZQxNce02nU/pJY48mukf6lVdI67H9VLXU3moB22wCMrvfEt9URuLCVMhVOjVGpYEtO73h5G/qodPDVerHUWcHOO7TM4b/BLCbRLd+YcdVP2fiMjmxFxV/3tj0K3Y3/AA5JfIofxJsz21MXVMMxNMNJsKkFpHCRvE7+8qqwuPqUrOLiBbU+oXpuMqU30nhwHsOseMG4WSwewqdWjRN2l1JpzD4gIdIOvHxVmny+zTUlwV5ob2mnyR8NtQOGoPP8tPJHFVwRdhI8x+XjCjbW6M1KMH2gSAHNmZOltQql+LqU98gcdQt+N45cwdGebyRVSVokMdnkhpbDouZkWvyv6J1WkWmCIU2jUDzTaIl2HFQ95fmN/wDKWq5o7HdWYDSIqEtcXMGrIIFwddR9FtxeITxr+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/sJuJZ8NRvsu/wDq7iPkvO9p4GpQOSq0g7jq13e07/munp88ZxrzOTnxSjK/IjtcePmF1puMssDrvI3PXBtTjfnddS72OR05O3K2TtFUVyWdPHFogtcW8CWuHgTdLaD2uAIDpbqHNIgHgSOPzVYQT7JnlY+Rv5Lp9ocHFp3mDNjBKwarCnjZu0ed48sWjV9FelPVAUq57GjX65P5Xfy9+7lpvGOBAIIIIkEXBG4grxzEU8rnN1hxE8iR+CnbF6QVsMYYczN9N3s95bvaeXiCuLjzVxI9Hn0aye/jPacNjGuGSqJHxfX6rP8ASHBGjisK5hBDuvynkwGDHzUTYvSrD14aXdVUPuPIAJ/lfofQ9yu62DDnNcR2mFxa7e3MMro3XBi6m8UZO4s50lOPEkV7ukTWuy1AWG+ult4Isn4zGNqCiWuBAr0zY8Q4fiom1thipBdTbVgmNA5s6lhtHgQs1jdlimR1b6tNxewQ9rjHaBzSQHuiPiVkMMWvedMplOSfCtG6xeApv7Ra1x3yLxzF/VVjdliq9zGuy5CS2Rms4MibzuO/cqShjMbTMsdTrgXgOBJ4tLTlgHT2ir12OFOp1sODX0esymMzck5mm8ZhJm8dlDxbOFK7BT3dqqFW2XiaYMZXtjQOg/dfYeaq9iYpwwwzAsDYcxxsCMxY5oJsTdthwKu8N0poVBZ9u/T72nqonRfGtGHptJh2aow+NR4k+YKhKORLlEk4Po447Hhwo39mvTPhcfirbaGzcNXokvaC/wCIWcBxOk7tVW7WwVNzGHLkd11IEt7MS8B0gWPMhOxuwazGF1Oo17O8wR/UfoErQmmVOyNiuysxALSxk0iNC0NJos5+y1ULcdVw7zlJsTbRwH/S1GzKz2U3sc1wBqP3SLVM1yLBS8PTo1qNQVWh/wC8EH3mjqqQEHUCy1Y9TKHlaKJ4lJc8MpNmYj7dHXODWFwYXv0PMnx5XKnbW2O7Dkin26TSGggboH/X6hQ6nRl7aJNEyynUq9nRzTmlzjuO7wAUbZe18Q2q2hftTYzAAFyW+KsTjK5pr8iPMfdf1OG06Ng4dw5g6KuewjUEcxC0+KonPlpw5xALYuCZFreKr6WLcX9XUZc2gA+rb2XS0esyRxbVG6+fNGHV6XHLIpN1fy4spUFL2lherdb2Tcd3EKGV2MWaOWCnHpnKy4pY5uEhFJNJSU7I0anwUPb1d1FrHt3VBPKHfjCsZ7k/qG1mmm8aiI4947wvHxkk+T1TTrgfRq067DBa4EQ4a2I+RCxO3+j76BLmgupfFqWdz/qp9TAYnBOJbmfSkmW6jmN3yV5snpTTeIePFomP6m6jmJVkc0sDvuPr+voxPFHPwuJenn/L1R5xmUrD4gaOt3/gV6HjejmFxILmAA6k0zlPMt0nmFn8X0Ddfq6oI4ObB8xPyV+TLg1ENsynFHNpcm6P/p22V0jqUgGv/eM7z2gO47+R9Fp8NtDD4puWWunWm8CfunXmFi62wcSw2DHNtbMdA0C0i1wU3+yXzpHMhctxyYfO0dZPBqP+LL/aPQWk6TSe6mfhPbb63HmqHGdD8SyMrW1AAR2XCdDudHFafZexNpNANPOW7g7tg8id3JXLm4qi3NiadFg49c1hPJjrk9wK0Y/EJdP7mPLoI3w1/Jnk2JwFan/EpVG33sIHnEJCuQYmQHAQbgX3A6L0j+9uF0e8s5tJ/wBkrnW2jgav+Phz/U5oP+qFonq1ljtaM8dJLHK0eb4uqRVqA6da8f6iJSc6NVvMVsehVkjqnTeWlpnvsqrHdHbQGxwImR57lzv8Pa4Z1set2cNcGVNQK12V0oxGGgU6hyj3H9pnIA3b/lIVTtDZ9Wl7TSRxE+o1CrTWKq2SizX7aE16nqmzv2k0zavRc3+amcw55XQR5labA7fwmIgU61Nx1yOOV33XwV4GapTTUVqlIzSx430fQe0Nnh49kE8DJHgFlsbi+qrU8zCwNJm5LSDAMDQdnN6LzTZ/SHE0P4VeowD3c0t+46W+iuR0+rPblxFOlXbxLSx/MOaYHkrIzS7Rnngvpm2xmyKcy4Nm8PdSg+D6eWFVbP2UajS4OLX53+y4E+0Y7LgY3bxqu+xen9Dqmh9Oo3L2TBFTL8OY9kxG+Nyt6e29n1/8SlP8w6t3mY+ancn5lDhj6Ie3alaS8GGnK4suYqTM5hIAmLdyTts4rKWlgcDrlcI8ZNz4KzqbIp1Gnq6jsp4Pzt7tZ+ar8dRrM9osfwlsHwIU93CSSIPCrb3f39yezG5cJiAYu+f6b03+dyPNdcBTode4ZSyMlQFu7Kxk5hv7VvFZnFYymW1KbHDNVqsGUzm7QptPtCYmd+4LRYbFPZWqnK0jJTktABGZwAiTcW48FVOKXaCLb4JWGcctdrTmDqlQRcOILGy6DqInepFXDMPVEiXFhaXCzu00Ei40sLFV+xK2epiHEFp6wZXu90PpNBABMDTjvVy2u2mygXvdUMZQ7eIouIEaiY9VXta6HaMiwNo4gNdJDC5xDTBsLAXHvEBXfYxNN2IwLXCtlyS6kYcGkyxriMuqj9GcC6rVqVnkZHZ2aDtZHtLzfRpcS2f/AG1rnbJY2izKCxoBaOreWhsTcNHZ3bxqn7Vxl0SeNSXZ59s9znvpzTNQvYc7Q28EDMS3gDFlR9Idm9TVhphjhIm8cW+CvX7To0scW1MVVw7wyGvZT6xr3OdNQVCWuGUEM3azcQrLa+xvtBqAmX06DqgeBAL3O7JyzYO6t9p3rfpdT7LIm+n2jHqMHtINLtdM886riSfT5ILh0WrddiqbMU9tOjn7ZAgkDUAk2nikujPxTBF1TOctFm9Ueisoyg7CHgp7KCf1C89vPR7URaOKqMs5oqN7zDh/m3+I8VGxGFwtQ5nU8r/iLYcOT2X9VaiiUHYaf+kt/oPavNFUcJTnsv00uZ8zdSGuePfnxB9SpP2LuB8E07PHCFRLvj/tGmM1VSt/nT/qjg+sd49PooGNrERDA7Wde781bnZvPzKzfS/BBjWQXZy494yx2td85fVRU53Sl9/2J/5erlH7fozm/abmTDHMn4XubPNVON2kx8h4fwkVPqFAFAnV7v1yUfF0WsdEgyJnQ71qx48knXZlyZNPFWuPr+4yu2hudUH3XfRQK9Rvulx5tj8VcbTw1NgpGnU6zPTD3dktyOJcDTM6kZddLqsrN7JPAErYtHkq30Ynrcd0ivrE/AmMrub7Jy8iR8oSfUOUazaTNrzECLW5qRRqNgEwD4JLSwk6Tr8xPVTS5+x1w+JxDgS2pWIAkw55AHE30uF0p0pJNWXTuBy8iSBrcq66J7aw9J7+vpNqtNN4AMjKcpII8QqmpiGud2e+3gVbHBjVpuyl58ja4oh4jDMiWEjudJI8QIO/yVe4x3qydoo/Uk/DqqcuGMei7HmlLshdYOB+aLSOJ+7+ak4/BmmQ0kXEggyCJIkHhIK4tA4buKqSRP2kh2HqFhzNPobjeDbRW9Hqnic4ad7Tu5HgumzujjqtCpWFWk0UxORzoe/jlAHzITdg7GOIeW52MAN3OzEAW+EHjKvhBPoz5M/nI6U6JaZpvE8Wug+imDbmLpj+JUI4Oh4/1SoO19gupEjOCAAZuNZgQd9lVvwj2gkOIjg6D81bKMkVQyQl06NBQ6QkuFY06b3scALOaZ1kwYtyV5R6fsPt0Xt72uDvnCweGrR/EdUvOmU6f1aqz2UKNWoRUfUbSyzmLWl1tQQ22k6LLOafkaYWvM22H6aNbL6VUDSW1W2MAtAnkdxUjZu2a1YFgDKTPjb2nEEe1TBMAxIBvuUfol0S2diHvczEuJYGGKjMoaSTBGcAE274W3Z0ULPYdRqDM3MHASGyA4iLEwTAUHlryJVfJn8Vj20a2G6ggU6b2tguyFrXEB2czcG86ha7FY+llIpVKRe8ktJILGay8uGoGsDU8BcVG2tiUnPaw4IhuYfvS8kCO0C/KQ1otwKT6BdVY7DVgercBUik0ANj2A+oABY8FU5RJJSLzZ2GpvotLRFKllvqar5qF5n3nOdUk8XEoVdn9W2s9zz1lduWJ7FMAGXNEWyNdc7yO8KEekrQ/NiopUmENZne0sLmyTUBaIAuBBI9m2qy3TX9ouDr4XEUqGIcar2ZGkMeAe12m5iBDYnnKS74JN8UeS1SOscWzGZ0csxj0SXNmmvoY8LIrRRnPoh2HhGlgpEkkTy+ic3G059tvmPxU5uLowP3tP77beqw2dJ8ENuEjeT5fRO6vu9F2qYunDoeyYt2gZN9Ak3EMMdptxOotpb1TYJkWpYxA8QnsJmIbruT3VmkzI9bWT6bxI018u9VuyR1GH7h5Ki290bqYqqxtPIMtOo8ySLZmC0DVaqkQV2wbf35O7qHid0l7bTxsnBXIhklUTB/+GNckg1aQiJ9o6zpbuXnn7R+jr8DiGU3vDyaeeWggAFzhF9V9LFwzOuPd395Xkn7Ytniri2HIXRRaJAcY7Trdla1Jx5RmpT4Z5Ng3tP8R5ZY5ZBIJnfAkC7jMH2UsbtEOYGhjWkAtzCZfJJzOnfutuAVvX2O2wyRE6teN87z3qNisAMhblbYl09qdI3mNw3K2OefqQeHGvT7mZYCRHe0f7lKq4QCmHB3aglwIgRIDcpm/fYRbVTBs2AY4tIN92a/qi7AnmLCCDzv5KLcmNKKIGzq8ZpDTmY5txMb5bwNtefFHCHt20gqdR2XBm1p7tx+oT8Lg20nh1W7NCBBOm6SN8b002nYqT4DQytcM8OBEwHDVzSWyRwtI11ChuHLUbwp2PxOH/wsw45mN4Rbtu7/AEVO5zfi9JUt7lyxOKXCH4syZERAB0N/ErhTJzGbWEaQlVcDofRc+c+neiiJZNp1chcA7qwYLhOSfhJ0nuTcPVcJg6niFF+1CIkgfrvTW4ho3ny/NWJ0VOFlq99UNDr5To6YaddDpuPkUG1nWJcCLWzxPMtuoIrTq46DutYDf3hdH0LTmA13jcLjXvCHlfqKOFehOgkyx4aDP+IdNwuZMXUzYuyYqTUqtAINgQS4kHsyTbddQ9jYNpq0w9wIdVY0gEdq4BiHTv3Lrs9zGkF1YW1iCTYXiVmnyaIxaN5+yVzevrsfTzl1OnaS2O3lJJH9YXqdTqCKhyuBygO7L4jKwkaaZYMxovJf2f7ZoYfE1ajsTSp5qDgM/ZGbrGOaJNp7Jt3L0n+9eEIdGJokFsEgyT+4a0Cwv2vxVXN9E0qRYurUWhuUg3b7QIbF2i5E6zu1CWC2rQvmFFoneWAzA0Bi3es3gemNLq3tqVWnt9ixEtDrXa3QXuVzxO3aNV/8ei2kOrcA7MDnY8mRp7p3+RUJRl2kWKjQ4nbmFziCz2XD2HO3t+FvcVG29iqL2vptqNEZSCw6wQZDmmxEc0mdMaLaVP8A81Qloh4daezHZImO1v4LMN6Rurh4c6lLxUhxqNbl7bsocJGYezBy96i4tkotIkYnYtCrhc1Yvl4gy+bZoBB9q8cNUk3E7YqdWyhS6nIOsD3mrRm9wQC7sySd82QVa3pcIulljN22WgAG4fd/Nd2VBvA+6JVT1p4odYeKvogXYLToR5AfgmvJ+L0H0VL1h4pGsf0FJIRPrVqoPZc2O8kH0TGYqoD2qo5Au+clRW1gbFo8EHU+EKVIRN/tJw0qu8yUHbbqgT1j45kKERxjxlMc2fyTpASv7xPdYVXn/NPyUDGVS8yc09+aT6JlLCtYQRMjQz+SsMTtJ9QDNByiAYg+JRz5IVIztai06taebCfmoNTAUj7jPCn+S0dd+b27/riuX2ZnBTXzIuPoZw7Kp/8Ap+TT+EJn9h0zpTd4B/8A+lqQwDQDySZbcnyRpeZm/wC6hIkUquXj2o+a4/3Nc/SlVcOf1WybiKoEAujh5j8T5oNrVNxI8SErkG2JmG/s7ILQ+jUYTrN8vKDdWuz/ANl9IgddRcDM+8SRI3h41kjuhWFXE1jq9x5uJ+a5VK1be90d7neiVSH7voTcH+zfAGxwhJHe/wD5OKjVOguBZJODBAO8n/mUftn3z5oGmd5Hko7JXe4lvj6Gm2bgsPh2jqqIawAGCGkADhmrk7lJ2g5kBwDIInSnNx/8yxv2eeHkicGN8JyxKXmRjlcX0LaWGY7cP9HPc8qup4aCYdlBEGHtEhTzgh+YKacED7wUliVVZJ53d0Uv2RwfNnQ4GzgdCDxTRgXH3fkr4bO/m9EfsXf81NQXqVvJfkZd+yn7gPAj6pj9lP4D0+q1hwjv1CaaTvhUtqIWZOrs55aAQLTv43+qdh8K5usOG8T+Rhact4j0TDlTpCfJlq2z7SDe9oiL2g77KO7BOtcWEWJ+i2BpNPD9c1ydhWncPMJ8AZRtB40cf1zCS0dbCMG+PFJO0KjRgIwllSlYjaNTk4M7kCI/7QACE0P4p/iVzqNspIizqCdyIcT+gFypnipDAEMEc4Sau8IFiLA4loQFLuXfRPbV4IsCKaUahNyqY4E3K5uanuFRHhKV2LE0sTsVDIQMJ3Uniuowx3osKIsBEtCknCLm6gnYUcMg4pppru6hvTZjVFhSOIpo9XyUprSdApDMMSLQiyO0gU2R3J5YRvlSupA18roOe34UWGwjNPELowT7MpwqxuHkmPfO9G4exD3s+KPNRKuGnQ+nysughLrUbhbEQ3YcDX9eizlbF1GE9bSgTYtktj+rcea2AfKY+mNY/D5KW/gj7PkyoqU3GJIJMb0le1tnUyQ7KJBBBAgyL3hJUzyuJOONM//Z"/>
          <p:cNvSpPr>
            <a:spLocks noChangeAspect="1" noChangeArrowheads="1"/>
          </p:cNvSpPr>
          <p:nvPr/>
        </p:nvSpPr>
        <p:spPr bwMode="auto">
          <a:xfrm>
            <a:off x="307975" y="-2422525"/>
            <a:ext cx="7429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8" name="AutoShape 14" descr="data:image/jpeg;base64,/9j/4AAQSkZJRgABAQAAAQABAAD/2wCEAAkGBxMTEhUTEhMWFhUVGBgWFhcYGBgYFRcXFxYXFhcWFxcaHiggGBolGxcYITEhJSkrLi4uFyAzODMtNygtLisBCgoKDg0OGxAQGzUlHyYtLS0tLy0wLS0tLS0tLS0tLS0tLS0tLS0tLS0tLS0tLS0tLS0tLS0tLS0tLS0tLS0tLf/AABEIAMIBAwMBIgACEQEDEQH/xAAcAAAABwEBAAAAAAAAAAAAAAAAAQIDBAUGBwj/xABHEAACAQMDAQYEAwUFBAgHAAABAhEAAyEEEjFBBQYTIlFhMnGBkUKhsRQjUtHwBxUzweFTkqLxJENiY3KCwtIWF0SDk7LT/8QAGQEAAwEBAQAAAAAAAAAAAAAAAQIDAAQF/8QALxEAAgIBAwIEBQMFAQAAAAAAAAECEQMSITFBURMyYaEEIpGx0RRxwSNSgeHwQv/aAAwDAQACEQMRAD8AwNzsVbR1iai4ivphCLAO5mUuoPqpiOBBYetZ7wmvqzKP8NSxjoo681N7wXPH1N26vmLvEruZCRAG1jM9D15qu8IqpPEyCOoyMH+XtWeldCaIwsk0t73TB/MD5UhgI5poUCg9eQYIM4z7UgDE/wBdKJmo1omOxf2cXLt3T/vCSAYViZJHp9K1F3SKOgx/KKzn9nHZZt2Bd8SQ4EJJgfMHg/KRWpfJr18LlpVnn5ErZGt9jWztO0eXiPyPuRmPmfWqLvd3YFwobaRJO5ughfKIHyge/wA61thulScUs1ezGizllvue6IpuKFKkljPTkEcR/XHV3sju0LpkiE4UH3/EPtA4zXUl04IzSrOkReB6/nzUvDiNbZzPt3u34Zm2pKyAI5n8XPA+pmBWffTB2UoTnEQAcSSIzu65rter04ZSvqPnWd7O7shLlxmAO5gwHp1wRBBnM++IipSwJytBTMbou49zUKCCq7WI/wC0MnJPv5f9Otp3F7t7L9xbqbjbI2k9MfY8+vpiuj6faMAdAPoKft2lBJAyeff50+hJ2NdiFSBAo9k1KW3QZaOo1ERh0qovd37DIUK4LF4nMkzV66L61HuWxRTAyl1fd2wzIwUDaQSABmARn7/lU42EEQqiMDERHp96db2qPdu+tUURGwbVJqclz0qpNynbdw0ZwbBGRaF6YupNM27tOG5UKopYw9qotxW6VZC360VwDinjKhXEq5Y4jimGY1bwBTN2Kop+griVDg0gpUq7TUV0JkWhjbQp3bQo2LRwi6zlCEWUF0sLkEMZEA/FAHln59aZ1epuOWN0ksxyTyT6k9T707a1RRRjOSJkgTwB6cUzfuM8STjiSevPNeBbPUIlGKdFr14pt+cURrAxmj2kZoppy2CRFYxsu7ney/pR4TgMpIJ3SCojoBgjr7+tdY7PvrdtrcQyrCZrnPdjsBta1trgM2wLbjjyQNse3xHHU+nG+7B7IvadzbndaOQTAZfUEAQfWRHyr0MM2lvwcmSCe6Le0gqQlkUsL6ilT6U7dipCVG35U6jUlR1pSpS2NQsigqDrUiwh6094dLqGojW7IqQlulKtGWilbsKQoimbtykvc+dR3v0VEDYdxvnUa446Gm7tw0wWNXjAk5DzvUW7RmkkVRRoVuxrbQLxEmJ49/lTjYBPoJrM9nm7dvNcUST8JLMoVZHwgZjj0mPqZ5suhBx49TNBpO0bLQFuqTMYM56j54P2q0tL1qlbsN+SdxPrqL4H0Vtwqbprl1ZVxEQB5t0iBmYHy46GubHkc3RecFFWWZmo73AKYZyeTRrbq6hXJJyvgS92mHc1LXTk0v8AZBT6ooXS2VZWiZKnvA6UyVFOpCtEPbRVJNuhTahaPNzknJNJ3n6URmimvDPSFtdJx0pLKef6/rFJp9RvIE5PlAj7SaIRkU9pwOpihqLWxip5GD8+KaIrGOuf2Ud6ANuldMktFyR1M7Tjiuqba8w9ia57VxXQkMpBGYyOnvPEda9Kd3NadTp7d0rtZxJHQHrmunHK0QkqZK2Ufh1I/Z6Mpiq2LRGiiiKleHSDZo2YQLh9aDDqTRtaikla2wCULwpi5dmmj8qBWtSQbsS1+Kj3LpNPMs9KJ1jBqiaJtMhtRRT7rRbarZOhHgmkFKkbjREetC2GkMbDVT2QwDOuJngcxESf5/KrwVidK11tW9sHwgN25toYHzHInEyB8ga5vin8qL4Fuzaahm3KB4gUEltoMNiADgyuZxHHvR6nJnOR1EH6jpWb1NzUW2QK5cO21jFvyD+I+WSPtwKuNDugl3DcRAAgDmY965vh5f1EWzQ+QlJbp62sU2pnI4oxXoPc41sO76bcGlC5HSm3umlSGbQzcmmiKcakEVVE2JoUKFEB5vt2Gf4RPOBzAEkx1xTO2r7T6ci6jINwzKzBIIIIzmMkYz6Zqs1VuCVCMCOVOSpGCOB6CvGXFnemQ9ufSp2m0bfGJAUjgeaCMFQSJmRgGcg1f9yO6q68XR4qI67RbDMoLk7iwC/EYAHQjJ9K1fdD+zi+L9wahAq2yACRK3AZmPXH6xwaeMWzORy83SARtBzhjys8j0zn/KmNp/r6fzrWd9u71yxdYi0wtKxUOesnyhj1MEfSPSrj+zbsRNSmssMieJtXYWE7T8+okTmioW6Dq2sz3dTsY6l/CA8zTEjErnPUe/z9xXoju7Yazp7dt/iRQDBmYxPyrKdye7J0mpvFlWGCFYWApCgeXr6z64NbF71XhjpEZS3JJv8ArTZuelMK55pa36ppoTULM+9Jk/0aPxPSgbprGGXuGkFjTj3aZZqokK2L8WkbqKhW0oGpit1SdPbnmoyU8LtJJdikX3HL9oUhbIpQuTQY0ltbDUnuDwxGaYvIOlOMKRTRbsV1Rne9fax06r5wgefNEtIjCj1zWG0feu9406ZJnBZwWLT65EZjrNdK7z6dLmkvK6qwCMw3CQCoJB9vmM1zjsTSHxUCDhgDtgshwSrDABgg9OT7Vz/EXZbClReWO8faCk77AY7oACDBjKiG+tE3e7VMyg6NTJAEysydoyZgSRmrfWsti01y+rBQQoRACx3MTsUkwRgHcSDzRaZhcCXbQYoxnKgMpDeYMAIAEcA55FcaZ0uKL+2DtEgAxkD4QeoFAipLgVD7Ru+HbdziBjEmThQB1JJAA969iNJHmO2zKX+23TXvb3oyBF8rHZshlDQeGJmZPpHUTqitc11CXTdAVtty6xuoThwUZdqlngwy+IPfaPL5gK6J3euG5YUlNrJKOoGEZcED0H86nDJ8zTGnDsOm3ReHUl1jpRLb3cVbUToi+FQpzYfShRs1HmYbRgifUmQR6RkTUi72gwIKny+vU/OTIOfbmpB7LLeZyiFs4GB1PX5/LMU2mjfayQuDgECDgQVODP5YrxriztTTIujusjyu0n3Eg5Bn1GQMiCOld87jd6hqbQVUuIUEEOS46HFw5PIwYMe1cj7m67S2LrWtZZV7VwQzMql7eCNyHmD1HsI9/QPZ/Zlq2gWyoCGCNvBkDze5ODPXmuvBXcnk34IHbWhGo2K8bVcMwI5jP6gZ5FI7K7FSzqruoQgeKF3KJiRImOOI98mrrwKNdITwPr0q70klqDNxaRvX0qQ3Z5AmQfamthAyIHvignHoFp9RBurjH9QaSXHQU27KSuRgzg+xX681NtaMMMMJ9BmjqijVJkJqC/OrE6AR1n8qiPag5plNMVwaEoPWlhBTcUIrNGscKj2pPhA0UUAawbCNqnLGmJPoOppImpB1G0UspNBjFMtLVpVWIpN3aBwPXpWT7w96l0ygtGZiSABxz1649fWub9sd+b+okJlfU+W0PeOv1k+9c0nXJ0RV8HV9T29pi/hq285JKxtEejEwT8ppo6xD8If7L/k1cNsax2fN28xPS2zIvr0+LHWrEeKYIOqzPN2cqJ4aprLJPYd4lVs612qS9i6iA72Rgu4SpMfCc4B4npM1y7U93tUnnuIAhO66FYbZ3GPKGz+Hp61EOpvRIa+Of9keJn/9TSBrrxKqb12GZQVZE2kTkGB6TS5JylyNjik9jZdm6Hct2AN34doa3ALAgFkBz5Tn+dO9p6R0Ja27KDt3Cbq8LB2xADcZ+dVJuaqS2nvNbVbTO4CoZ2wRG9TnNM2NTrWFq5cvM1q4GwyWgcCVJKrIBn1qC4LPznV7VgQpGQQCPcRULtfQq5toylyWk2x8OyDuLN+HAIHUyQBORa9mXR4NrIgIg9/hFZjvL3o1G9bej05Y3NwFwkKXVADc8MHoJA3mRLYHWu9zbicSikzE9q6C22pttduWrS6g3cBdwtubKW1i0CSyttgR180QwFbvup2hctk6PVEb1E2WJJa7aHDb4i5jk4ODIMTXLdaii2kZNi3ca7Fxx4pZ0ZnRmwGUgmAkHaTnkajuz3sa/Z/6SQyoVVLiqPFtThSwC/CSoAYTPBmpJ3ILZ0PUWZIJ+Hio24AnaIFDxZEijRRMmuq9iVCTdoqmh0/gFChq9DV6nmzsfQMy32N3wvDVWO8Hw2lgolgDDcR6n5Go91i8PvBEQT/2+CciSMzP8qj9oah5KLKhoDBWO24dxIMTxxj2mpOiePiW2kfDE56Tmfqce9cEqS2K8bkjR3LSOjyNywYA808zI4rtf9nvbdl7R/fXS5ki1dPwKp8vh/xCGGR6cDgcQu3EBW4QlwBhu2na4GSQIwYzH05rsPdXscWlFwuLm5VFtgCNqRheYPPI+XSS+CLbEbo31p1bg/ahrNSlpd1x1RfViFHyrH9p95vCbwNOviX24AEhJHUdT7dBk1G0/ddrreLrrjXXP4dx2r7T/ksD510PkKZca/vXYNt1S8JYFQyn4ZESOsiZ4rHarwtstfu3C9xQmGnBXyCZLAxnB+JgOkbNdHatr5UVQB0UdKr+6/Zf7TqLmqcStom3ZHTcPjf6Hyj5GlfIURV0ek3b2F9SV2lNhKA+q4Bn3/KoWr0enVALd28W3797AhgNxOxdoiMxGMAV00WH/iP3NE2nciCzR1EmhsMYjur24lsMb2qZ0cjZvJ8gydvmkkwR9q19q9Zvj93cV4/hIJHzHIrGd6+6/wCzn9qsIDbEePaiV2/xqOkdR+mabTsDT3VW7YJsucqyH8RH3+xFMm+gH6myawR0ogmYis1pe8Wo0rBNaPEtnC31GR/4/X9efirW29SGUMuQwkMDIIPBB61TWxNCIzWsxFOWrA60Vy8CaLxPnRtgSQV/BxxUG4pqZck1F1bBBLlVHqSBPsPU/KsnRmjn39pXY6nwbiWwbjXChIBMgqWkj1G3n3rK2uwWIbx3CdQW6KDggcSZ/KtX337xqQiWLnnBbdKMIAWRBdYM/esXq0czccyI3bmM4JUrE4nbMx6/KufJvLY6Md1uaLsjU6O3dSEN5sgE4XKxicfh9DWnudp6dQCdLAZti+a2JZhG0SRkggfWsNpOzoa1d3EkttgqQBIkQfxZmtVb7GOoCjzQh3GDg7tsfiGfIfuK5pP5i+n+nYWp7V04uMDpyLVtCtxZtyhZpyQ/lHI5HxGh2i+m2ELYuI0DbJEDjaY38RFNdqdz7zJfFq4yPdcEMxxtDs0P5j/F06/Okdq6Q2kCH8FtFP8A5UA+2KE36hwr5ib2Faw49bRH3Ap3WAeBbgYgR0jy4/Sm+7zfnb/yFL1DfuLZ9h/6qVcDPzmssam2NIhuRsFlSwJABAQSCSQIPuYrH9t9oXLrG+9zwNM9gqoVkN1lAYsihlBRmMA/JPeL3RQ2nRXI2lApkwIiINcr73dp+PqHZbhZQNqbsBR1iIAUmMnOBJ6DtnUYJnA/M0Ru0O0xeNpmVoYOXUtwHvXTCtEkkdY54ERV/wB1tGlnUGybrobgtFHIDIwYBgj7TBBO0q5j0IkkVmdfq7Vy9tU4VEAISIZApbZOeQRMAwaf0fbt20bIXcBbPiWyQAQjYa2WBgqSAIaQIgRUdVSs1HdmWOKC3cGsb3f7Xu6i8ha4xtk4xtU4yCFgYkYrRd4bo8NTZuosOC21lkrBEDkckfaulTTF0krxqFRbKMVEBY6QTx9DE/KhW8VG0M8+6llHmUgOBwOs4yMjGc0baFrghrqKTGCRtmOh3QOgxTWuNtXKoD15HuwgEnIyORIioN7TtkjgZxwPl9j9q469StFv3T0CNeAvj91JFxd0SBIyFIODmfY12HtTt63btBbDSxELnzAbcMd3JI4J55964doNUEdLgtgspB8x3K3ruB9fY1rdb3qVlAt2EQ9WBJWY5EnAiQBiMc1WGRxNo1Pc13YPeC1pVLtp3JYS90MpeOY2lieeilpyfap//wAy9MfwXIkjKw2Dk7eYjM/SsX2V3l0jXJ1OnHhqgCKm+SQeVJbiS2Dx+u5s6jsxllbNwqZwBdjPON0VXxV/avczhQ1ru+VtkYKuBgk7pENtkKBJzA46iRFXfczvZZGnW1aE+GIYkMCWbLMSMSWJ4NVou9moCFs3FBgEbbomSAABu5kj86cTtjR2bbLaR0EEgeG524Ocg4oPImvL7gSJ/Z+61eW4TdbzNhmXbAQARABgmTnqD0itN/fV3EWeuflB4z6xXHNR3n1DCDdkEEfCgwcfwyMU03a1lYLG6PbG4j5Ak/X3qKyIu8EkdpXtW4yFbljmQRyCMiPqIrFf3C1pSqXbwUC6yqi2iVAA2KTcUmR0yAeoisbY7Wtt8Ny6TyVgAx7AkVJ03eLUW1KJdISWIBCEhSxYAkgkmDHNB5UgxwSZqO2+8umsDwr4JlcKRhuOCefn+kVUdhd8rGmJHjTpnJKAyWRuoEcDpmJ59SbgdsaPUWLaalWckDcQjCTGYIj0qO9nssz+7u5BH/WyQZBkz6GrrMq49yLxljpO/mgcEi9wCY2twOSIGf8AOMU1b/tE0bPsU3OYnYx6gCFHmI+QMRmKrxpuyhMWr2Zn/EzPrnPpmiK9mf7G9Oc7bkmQBk9cAc1vGX9vv/o3hll2v34t27vhW13wAS4DMokAhcACTPr0NZvt7+0BW/dvbO5GHlClTPESWj/nUjtG72XbstZi6u9VhRuHCAJJJ6DaIJ5rkhuAkiZzH54mMUjk2PGES57Z7aN4+UY3bxIEhuCARyI4Jzn3qFa7Vu+G9tSAlwgsY80yCYbBM7RMyPlVXuO4qv3GOPmc0Rulj5ft1/qfnzWGtE/+9LsgC42OBuO0dAIOJ960fZ3eyLCq/nuq0ZWDtImSVxyIiAcVj2uTAzJxHGeo5pzTgrkn5Een1+tBpMNt7HU9HqxcZ0S4pZQDANzOAeQ8YMj6VK7TtRa5ybZJMk5838RJ6etcq02suW7guBxI+sjGD9h/OumDWm7prbtEvaJMTGS3Ez+tTzaaVKg4U1Ldlh2D8WPRvymlMZsJ/XVqa7CvAMskcN+hpZug6dQSJBYcz19vnUehSXnRXNpzBZizbfwiCu0TIbMzM4ArBXbRF1kME72UbYgEE4A424PoBFafvTqtouAPlnJgLBAJgy4gjGaxaXNj+VeZjAAjg+0dD9atJ3SOOfmY7qlWWZF5bA5gT+Ij2PGc/m9og+9UUna6tbYAscOdpETO2QD1HlzTN9ggLBmMwCI5kTzxgmPrUvsp3lSFDXFcRxGxoED5Gc9OY60u4GdI7raIW7iQogMFLATlSPKW4mDMe9QT3Vvm5sFnTyQWBLXhImOQ0T7UOwdZ/wBLj92BKHy/ESdpYNk8EkcCth2o/wCy2rmpRjdZSBtZoUByoI9uQZrpi62QGmL7C0N2xYS06oGXdhSxXLEiC2eCKFVWk73vcQObaCegYngxzHtQqbjua0cVv2EcsSSGAAAzE5z9OI9qgtq7w5ZhP0M4n/L8qvuy7toXV8aPDMlgy7phSNo9JJ9eg9Kbuay1tVben6Mu4jHIhhjJgH0+VShutx4LUis02mPEkTnK4MgRTlyzmJ4PEf8AOl3rjHETicR0gSR9KbQx0zzzwODPvTFkkhIUrHlBj4o6j2mrnTq7omzeAoY8sBELxn/hHWaq7e5oJJgjjPr0n+s1O0uqCCNqsesx6zx7QPetY1bGg7E7JvFyGF4goTJW4ACGRhBOCZHSpQsXSRBulCL28y7KPDtKyy2duScYmKldkd8B5Lbae0M8iByfMWAToCW56VcjtHRtctKqKfH3hFC/u2NsBiXB6iB9qze4q+VU0Y5qsdTp7tmzaexbZ7l4O9y4qb2VVO1ba+U7ZyfXAitpf0VjEWLXH8Arn/eLvc+nvvZXTWdg2jIYdMcGODS41THy5dSostLo715b66hGDWV8SzeZNhMMQyFgAHxBHXnkVBcc0nsvvNqHu2g2ltC1dYwYbzYc/CW4O5hJH4q6ALNgDNizJ/7tc46YoTWp2bDlUY0YddI5hv3gthUII3BSzHUBgGHoFTHy9aXqe7t3dK7zPTJI8q4IPWZrV6O/a/aLls2VIRFbabaG2J3fB13Gc4pWo7ylDC2rUEmFgMQMbZCEgH29qylRZ4pzxuaWy3sytru/cVIYXNzFwPi6DBwc9Tn0NVWm7vakiXFxBAJLBhGWkdTwB9xW+0/b5a3cW54ILr5D5DBK/iSZjg8etUiWraGUvWVJBmLNgzBkki45g49Bg1lNpjfp/kUsny9nynfqn+TI997Hhi3b3HcETcJJB22wk+nINZSxIliMD35P5xWz7/7LtqzdS4LkmC3lRAYcQFRQoPk9cRgEGRhLjmYPQ/P6fKqx4OObV7Epb26QSd3Q+3of6mmLDEEsAMGP6/KhbvZiR6Akf59Pn7U/bPUxjHljI6Z6nqKYXkQWHqQSckiYIxE80nxfMAW3YjqM+maS8MDGTzn0gA9fbpRrcUCImR9TkwSJwY9D/rgDm0mDOBIkwIn/AErondvtKy+nSyxi4o2DIAYyxOD1yBzyD7Vzb9rkZHsB9D9f6+2g7laB799W/BbdN55ImSCFjIlQCKSaTW48ZU9jp1vTpp0V7lxZAnaWVGYYViNxjG4VFudp2iAkFFJ+PdaCrPJaHmp/frs1b+nTambbfw5g8xj2H2Ncw0elS4E2qWMNu8o+IRwAJETHUVJJBlN2i5792BauKSCRcUsOgwxUgZyeP96snopVSGMDIn0ky3PPCitz/aUpC6ORJC3Bu9yLUA4I+XyrFO8Luy0YIkfcwPX5c0eCEnuPp6AfYxx+eR7RnrUzsx2S6AhEkTyAII3AMSIMHjr5qqU1Qk7sH1ImMcAgyfenNIxSSSXUxADAHGSMhgvXp/KsrTNFW6ZutEbguoxhQ3hg4UQ5RCw3EAsd+4c9Kt9bq1INq5eLo5lwQokiDMTPIHXpWEPaT3HCsLoWRAW6ViAYMgYgKSTGAJg10/8AvCxb0bmz4mpuZuKLtg29yqyByIQY23BH8W0xwavB9WimTGopVJP9r/lIPSaPQ7FgACBiDz14kc+9FTfZXb157Ss2lRSZG3IgBiBgj0Ao6X/JOvT2OQ9kaBHBa+10IuSLaBmGZk7oBHH3nEZK7ZUh/DL4naCBJAMCemabs6o7VHxRK9RAmSOnqT9TWq7B8KTp7dtnVydxiXKRtY8eVACeMxzUU5N0gwvejNaazaDbbhuCF3QqpO4zgycLxzk5j3gXGBkglfNzAmI+lbC/aDXbWkWxusq5l4Y3oM7iWCqOGOJbp6VQ6jsxUItlbzxMug8rEEiUkcTNPJ6dnyG3p1COzbdn/rC8Ybyk+oPOPcHnnpFS27PW7jTb5EeViMjM7SRyTODPFR7NmZDLfkExCbiB6kY/lWi7raCwxuC+5AAA8262wboMjk+xnFLGTsWOR6tyv7I7D8RfxbyMkFWAzJGByRI9M1JvTo7ltwCxQt4btuZE3qVYDbABb0Zen1rW9g2UNtdipbLJBZVVGIOCA6gNPNSr3dfTum1kkCMeJcUGOC0HJ9zNHHk1Lgss2HNFyipLtdfgz/8A8RXxYZ2kLdnwrpU7ZzKq3wyscGeDM1Vd4tXY1Dk3kaeSbYUEEIFzOcxxwK2Sd1NOrbrdvacny3bwyQFmA0cCKrL3clCV2oFjHkZsZOSWzwenpT5ZpL5V9ETTaTvcyvZWsWy4Kh2UEQHUGABBjaREzMiDP56iz20zSqLhUBgzIVFAZzuaeAT6596F3uUbQLhoQZgm4RwSAGK4Mx1rNjQX7ZZgdqwQWGTEjENzMdRFcrk5SS+9CKffgnN3kJ2XsjeOlsEsqsVwSeJVh1+lHc1tw3HvW7UB2B8xAZgDhifYcfypnsrsq1df9mcOi2EDK1xm/G2/ZNtPViRj+KmtV2JqPEYC4rCfK/m25PJwGwOfL6xNbKtMtN1QXkva9iXp+8AF5m/YyWJG5GeUMIVG5I5WffNU/bPazX1UBLdppaSqBGz0C4APSce2Savu0ux/Bt+JZub7p2htq3WLDAJh1AHH0qmfQX7sO1ndjrhucYYgzWjmb5exNsg39cDp1sXEDBW37g5DOwDRuwYw561C0luzB32JnGHODAyMe59avbPZlxTnTOVPxDcmfruGferxuxtKohbd36WgfnzdHIFM8y4X3X5GU2uP4MXrtLaZVC2ihA55n58VTXFZoHuQI9Ccx7TNam/2Pd8S4UtP4bNCSq7wp5IXeRI6Dd0FSL/ZCm+hSxqBaVQCPDth5E4A8Yj0zP0xTxypdfdBUmU3YXYa3dviX1tA3fDMgjJx8X5e35iz7w90P2bcfGsXAsQbeWyJO4T0g9ZrQ93mOnB/6PqCxZzEWdu1nLLM3fi2x9Z+dMd57Oo1b23W1qLYt7PIRaKsdxJIUHaXmPi9IzTLPDr90FSMT2dorN07Wu7XJ2qNvlYepfcAv+mTV72Pfu6fds8YhN2QzlFjySFI2kfMVIt9g6jxxds2UgGcEMAwz4gQ4Uz78ia3iasPbVL1t2YKN2E+KMxBmt+ohQOephD3m1c+S84X+HxLhAxmQGEeuP8ASov99X2IdQu6ZJUEGYHxGZJ8o5ro22wZJtv75M+uc461GHZ2kBZgLqlviMnJGPQxUnlbXK+plKUd4v3Of9t9vX7g87CVIYLD+UnAaC0TtAExOKr7etdj4ywNsZFtcbcz6H610LUd3tE5J8S6CeTjPzJt1GHcrSH/AOofb6bkUz7nZkfSmWS+vuZTlVX7mK0+ouOWYw5uMGMr8RHGBgR6VMuuYLPbtsrEAgLuc+xg4iRB+VbSx3Q0gGL93AK/4tuIP/26kWe6GkUAA3CR/wB4v/tH6UZOTezN1M3pe17+mctaZra7EUbgGcDaJSWUzGRwJA5p2/3u7RY7X1LHfhfJbyPUnbKjg1pL/dq225oYsQIJcQIUKMKB0Gc5pg93VGRbX0/xG6+4Q1NeLW/3C0rpcepnn0euYlts7juktbkk5JORzQqz1Xc627FmtSTE/wDSLg4AH+yoUumL5i/ovyXWXIlSm/qyv7B0miuaXxrhti43i7g95UyWbITbIwRHUetSOxe7Id7D6edRbvW5ZQ2w2bw2m4tyCDtniCDnhiBNOextVp1i4XsBiIjcpYmF5weoq47j3ynaKs+qLeGYK3HZi24bSBJPBIbMcYroTFg6SaRodKpF+8o09uxftMFLMxuDa6SWDkjb5SMwOcZBAc706xr9pLNkiy1tg6Hx1SZO0ICWEnM4nPzzke/WkuN2jqNouMrMpUhLhGUXAhYgGRI9KY13ZOp1Nq2DadritsChBaUWRa2qQ3lBgqMRJg5p07TQ0ctO63RYr3f1zZkmev7Qkn5y/wCvrVx3a0OqsPuuW2ZZ8w8RHkHDRnymMg5gip/Y/ZRCKPFKMVBKi2jR0wS4ke8Va6UoSyAM5QAMSGTJ9wSp+lQUP39g5fiZzi4vgouy9R4fiIqBhbu3EDTtLKHMErBir/dWeBCXHV4UtdYhTgQWkkTyOs1dihglJuV8XscWCTepPo/+ZIDilB6hlZ4dh7Db/mDTwNdJcfV4MiQfUUzq7ogu1oXCoJA2guxGQJiTPGcUc0YFAzSZAXsyxclwLttrkFsSJChR+7YLBAxzTV3sJseG6v7GEYfMOY+zGrLwhM5+5/SYo9lSyYYTbb5EeOJntVpWQ7XRlPowiflPI+VNBa1K3SBtB8v8PK/7pxTbpbOGtWz8hsP/AAQPuDXLL4N9GK8XYzkew/KjUVa6rs+1jwy6mQIeGQe+8QwH/lJpv+5nIlDbeegcBv8Adfaai8GRdBdDXQgW2jiD6TmPeOPvIo0v3BPnkERthdsYPAHtR6zTXLf+JbZJ/iBAPyPBqI932/Op6nHbgXVRNVhmGcbiC0HJ5JiSRMnEg8zTPaupUKhtggqeTG4LHmzOZ5Jicc4qK96q3tHVpHmDSPRWI5H8PBxVVlm9kx/GlxZN0OvU4W5nkRxGcbZxgj79er/hIP8ADa4ghseVxJAAMmCMzI/5VSdiXsmSWOYLK0hdxjzEZGatzcJ/5it4k4bWbx5rqTLVxMEsTBMDw1yDkhjuyJA4jmfQUzb1HlIIVpYnKgmOgDRI54M8c8mmCT700QcwWpvHfp9DP4iXX7IkavaW8shfn6rngTIP9RinBrQoAFqcZ3Kp82OCPl7cnA6xGBjBP9fM0lmxJJNK8jfYWWVsUzk8D9aSWI5x9qYv6kKOJxMyOnzqpHarAmSowTBw3OMdaEYNiU2Xfjxw32NODVuOLjD/AMx/nVQ/aSxMSP1NQtZ2ldAlF3COR0HQfOnUGZI047Su/wC2uf7zfzoVhrnbF2fxj2hcfczR1Twp9xtL7nRbHbGnt6W3ev218RiAVWByfignKgcn7VC7X71IujDWlVLtzqAGAg5jdIIif6EVzfTXWVdhJ6kT6AmMdKIXCQB0HHymc13aOtl2n1Nd2V39v23G9VdAIKhUUnPxCFgEew4+9VnaXeG9qLnjXHO5QAu3yQM58sZyc/nVQjlfhwSCD7yJj3B/z9qTp3kxBngYOCevvyMUWkBl5Z7ZY2vDUBQtraDmZFzxSQfwknHp961vcnvH4j/vWPiyqli5RDb2tPkXDPj/AIpwFxzq2SAZEEE4IOORjPH1pxLsAkHaYEHj6/6/nQVNm2PQiXATjbPTqfqahdqadgQwA28HkEflBHtiKp+416+2mX9oZs5t7zLlOPNJJiT1g+1aIyIkiOoMwfYxxU5WmZbMqwKOKF62VJ6rOMg49z85H0pQpkygQNGGoGklhTGHNwo5pnxBQF0VjDs0cU143tQF72rUYWVpD2RR+JQ8SsYXZvOmFdgPSfL/ALvBpthbb/EsW29cbD90j86MvSGc0HFPkDSZHfs2wWJ2XAsYUOJmfUpxHtTX922B+G5/+Rfz/d5qV4hovENJ4EOwuiPYrbnZCEyGaPSVJ+4UfpT1vs20PwFvZmMf8MVL30nefah4EOxtEewg6O1GLKD6ues/iY0T6VDH7tBHooFPb/65pdi2X3BATt5A5H0602iHZB0rsRW0ykzsWfYAfpQfTWzzaQ/Q/wCRpWovBPj3L0yjD9RUS52mg4DH5CP1pG8S5oV6RT9nWD/1Kfe5/wC6mX7HsHm0pHpLx+bf1FM3u2Y/Bj3P+lM3O3T/AAD5Sf1x86Rzw9vYW4Gd73aFbTApABBgTORmMnGKLuwyXCqEMJk4Pp1k/pUbt/VXLmChK59JHsDMkfMYpvsK/ctcgCMcebqM/wClBuDVivTVm0/uOx1V5/8AGn/86FV694H/AIVNChrw9gasfYxep0NxSWuW2tngFgYPsGiPf71DSwFBgY6QJ55Ix7E10a5qzO3n1Bq6u9h2bq7ns223j+ABjIAADYOFEYI/Wu7Pi8PjhnRmhof7nG7QliCJgHmOozx7mpWjsG5uHEebcRMfP2P8ua3Xa/cPdBsKLW6QQCTkzJ8xwMDj51Xp3K1SgjDockbiCDkgH8J6Znk8dai5E1IyN+7NyBmYAxHt+n60WqtlCAxiZM9ZyY++K11jubqVuYsgiJUqVKiQTkziNvpy2KmXe5rsPNZBYAELuyCRxEjzCeffp02rgdUH3L7a1BurLeJacAMvwKiiArgAdfaec10Um0Bydh6GY59/nWL7OBtvYsX7BBfcwC+WPi+P+I+XzKOke4rZqJwQpj1GAR0xOM89KWW4jFC+IG3aVP0J9x7/AEquvSvxCJ498/1zUybSEqAAV6CRB6RmQM8+9Na26GBJBMZLRwD69Y96SMq5HiRppFJRwRKtuHqOKUa6ExmERQmiBo6awB7qG75UkiirGHNwobhSCaMNWMLBoUmfejMUDBGKBFEDSgRWMIiipdFvomEUGzzmjNJJrGHk191RC3XA9Jlf91pH5UT6lWB8TT2LnMEKbLfVrfPzimDSTQcU+QbBfsWjcecai03qCt1PsAGI+1R37qb86fVWbgP4WJtvjptbH51INNOoPIBqUsEH0EcIspO0uwtRZ/xbbL74Kn3kSIqsgfStlo9Zdskm1cZZyQTuU9ODxTrdoJcJ/atLauz+O3+7uflEn69KjL4Xs/qTeLsYcoPUf19aFaV+zdGSSBeQSYUwxH1CmhUv00xPDZQXRGpIGB6Ditp2e52DJ4P5A/yH2oUK9X47yr9z0/ivLEnaNibbE5MnJyePWk60Q+P4T/6qFCuB+U4Rw4MDA2sY6SJgxTeiclMk8evoB/M/c0dCh/6GRKtjzIessJ6wZnPvA+wpWqMjPoT9QcH50KFVfACoQ/vWHtP1DYNNdnXW8QjcYn1PrQoUsPyEk6pAtyFAA9BgcelNmhQqqK9ACjFChTmA9INChWQAulBqFCiYM0oUKFZmE06BQoUGYQ9JFFQrGHI5pt6FCsgCJpJNChTAYg0RNChQMNmiahQrAGpo6FCsE//Z"/>
          <p:cNvSpPr>
            <a:spLocks noChangeAspect="1" noChangeArrowheads="1"/>
          </p:cNvSpPr>
          <p:nvPr/>
        </p:nvSpPr>
        <p:spPr bwMode="auto">
          <a:xfrm>
            <a:off x="155575" y="-2833688"/>
            <a:ext cx="7886700" cy="591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9" name="Organigramme : Connecteur 8"/>
          <p:cNvSpPr/>
          <p:nvPr/>
        </p:nvSpPr>
        <p:spPr>
          <a:xfrm>
            <a:off x="8042275" y="5643240"/>
            <a:ext cx="540000" cy="468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08304" y="5661240"/>
            <a:ext cx="144000" cy="43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Virage 10"/>
          <p:cNvSpPr/>
          <p:nvPr/>
        </p:nvSpPr>
        <p:spPr>
          <a:xfrm>
            <a:off x="7539475" y="5661240"/>
            <a:ext cx="396000" cy="43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AutoShape 2" descr="data:image/png;base64,iVBORw0KGgoAAAANSUhEUgAAARMAAAC3CAMAAAAGjUrGAAABTVBMVEX////6/////v////35///y+/wfaJc2eagKX5OZtMISa6kcaKD/+v8aapxUhqgPZ6H7//mMrr8OY5EdZqV4pb9ik7MMZZv//fmYv9Tx//8IYovD4OwAZ6e01d7//fUpa5dlkLMMXY6qydji9Pdnkqmpw9g2cJVRiLPp//98pMNEeZ/f8vnd9PfT6u9Le5uTv9oMWYIAXpgAVIlmnbjR7/kRbJYFWIVjiKSNtczm8PSZtc8ta5D///Dj//86bZuyzdnb6faSxNWHo6w4aYmKsb0VXn3N3+Vsqc02eJtriZ2DssGnx+Ku2N+809ppk6Nem8jF9f+AmatNb40PTm4GRWxOiaVbgao/Z3uFtNMUYaidvspUj8KCor291+ZFbI+uys5TjKCtvMFKeImMvcYfaoJinapSkq6XvN46fLC15vKKpcqv3O4Jb7cAVpgXU2i7SX//AAAgAElEQVR4nO2d/0PbRprwZzQjRZE8lpBtyWMbGdlAjLEdmxgDMYRkXWiyKe3RXu4SFtq97t7d9pp9//8f3+eZkcGA06YtGHPH00IM/oL00TPPl5lnHhHyf1B8lsnc9THMmzwwuS4PTK7LA5Prcg+YMPgyDAMfMfjODIPhA3Zrf/AeMNHCtBDkg/8qPrcjc85EcTBQSwyi/tFg1EN6W3/0PjBRjzinlLAojvD/jGFQLs+h3PAwmnMmqBAGpZRzFkUwWuCRyU2Kvx/DQnA3+0fnnwlhwIT6u3FkGFI2+sWzhpTUiHZ3IzWsbv6PzjkT7nM0KDBW4tjnAORJMBgE78sNSmEMsQnLe4My50x8EGSSyXDZqhVWk9DzPDepZrfbDbQnLPKjOI5vFsp8MzEQiW/C2DFra9VBErpAxPPC0A5KhVd7aHep/3+FyfgkQUEMGDJf/eff7Z4r3FB4rpPz4JELeIbLiy0plfXVA2g8iv7gYJonJsa5xTT0l2FkCF8/W35dGm66HmAI3bEIGERiOOxsl/cAi3qbilvU2/+g2swTEx2gaWdjwLWPCNn7Kt/pWmGu4rhCCECC5gQfCoGPXTcZbJ30QVd0rK/f/kePY46YoHdB1+tzsBN4YvXyF68PDjaF53z4kBPCEiIYNAvN0LYsTcVxPCGSZJCtrYPBZWksowPfP0Dm7pmcD370LhmD+T6H0cDNlwtZyw7w1OG/MHRF0B0tn7Vk62ypGtj4O1QcrwLmpRdW82emodwTpyy6GEW/S+aBiYZi6AQPqMDX4eMfDwJQDxgzrovjJuxZa/t1QqhJYwJe2f0nWhXPAfEcN9gsdVf//FNDcqBqoM0FNPpzf4dtuXsmZJzTgYKgb+Xm4cq33dImjJncB6fiOKGVJI8KK60GpxFmO5gIyvWVQtVGKq4ntKkRwfCvf2ubBKAyHdYoZfkdCnP3TMCW6lwGUhhI7PrF5YNBCB4XYIhqxXPtZLBU60vGqDQpBmjUxNcTefi02Q0sC5yR8+Hjx5yoloBkobaHFhdepxPqe8mEwVmqWBWUnL5cyZZQQ4Tz8eOHnLtZKg2G+ROIWCmJIR3GZFhKnDaAc44AUn+7UyoFlvjw4WPOtt1cLlcqDfP7LQragiMo+l0J0RwwgYOHOFVC7L70PVx4cLLgYjwnlwuD1a1aq4Ev0Xkwr58VVgu1HRPsKIQuzDB5vfznjhUIDOM8YPIB3ptUm9vlFnCEwQMaFf1mi3IHTNIJMhV44j8Ur/5ebXkEKgJE4MQ+9KxqUCplV8p4ZjhelIqc5V8PgrDXq57uc6KmD+II3tpffPb3vw83BVjbUMCYc8OgNPyvV30pTUggjZgZvzFPnC2TlAMx0qlDUG3CZQP8yCCBq/1IBR0AJdcLvj5pkQjsJQKBE18/Oh7avQqogQXeptdb2t8hke+jdQY68ujr1wn4Zngyh6G/2ARHhFZImhGLiY7jPpvL7Jmcz52hDWHE3Ds77QQJnKiHAwCoJEE1W2ybELZRiN3gNbxR3u4IOzwPYEEjvPDF2hlEagxHBwQmfGdl6UViYWAHWN0QASWd/FkdQ1wf/zZGuuziQH6Bz2yZ4OhmGGxynbrxxtlCczCwXS9XUaGIFyalTrEs8fpnDBOGDmSAC9nuIIBARIVp5+F9aNuP3p+htdmNMdgj/GUx2w3SVyBgYQ26nefwYZQiEGVtU5s7R0zYuXBKZP0ovxqGFjpepfEWmMfs075MI1pwzaRxuN3phmAnUI8gLbYBBegLaoGAN9oBBLB1MLgQubAIPfn2VmCHyA/e0gMwYRJ0im0I5qhy+Eja+LVhNBsm4yPAwYDhCNgI8+V21gpBdDIHsUhggb+AIZPh1DQhfON85z+WRwN0RChAr1QabW0Xs4NSNcFgf3NYDSH5yS6UIZzDeM6nnJjt7aaaeFIxLo42O6li1EJwclsxAQsE/1H2KTYzYWKkk814CHCqIIcLnYGNRw5WERRAgJd5d1KGy2nEMBQiNJv92taoG4ASVTB+D8GZdJcwBeay/DibgPv1cMIAx1uv11k4lHpgQlxH4dNXN3oeRv3wfIhDbTA8PWqgp9KDh3G1DPCJKHcWTHQ0CUjUNCHfaz9tWj04UzwhUBMRgFFd6O9JvZqFMRyt728Ng1BdasfJQXQ/6Cy/akHwFqnL3OhvL1WTCg4RC9PjoDTqFA9N8GOYFscE8oPj5gBiHaHCf5x7SewX78tSZQ9ETXt/2j/PhAlLl67gIPj640K1l/PUxVf6HXRhyKzDwYJyx7u7EZF7P+c7qCFwKviiMBgEhVobIlhc4EE3Y1ApG+XHTduGIYTGFDVtMNxaWZf4Aj8iGOMuLoOegSFCw4zpcy9nQQgIWDBpitHHg9ZOWzibBRM1OajCiP6rd91uAte/YlUTvIC9EIA0lAHEc4UX7uznXRuGlaMcR1ANusNTOBPJ/EiH6oAWvIiRAXj9k63qQIjAcpyPaDsGg6WVNhiWmGFEx2mrtlxKbHTOlYpWqkF3DSJ/pbAIBV42eyYqDol8xk3ZaNe2IJUNdRASVMEvgHk8rIOG6Pyemo16Od+0AivEmUUYVlZp9O2pmnPV+Y5WdlQ7lSBHlMrDx1tVnEYBhUNnbttVwAKO3vdjJNPoF2GQJTiEQsvGMdQ96ByX62C4VCLJ70BP9Elw0OTaWjWxQUFUcAHuxk6C/NE6iXd90I9Y2d72Fx1QIQ+0IwB2tkiG+SM4eh/nQqLJ4T9eQ8YLzsxy8VGShGigMGpxe71H3/wsGYb0QM0Ek1xcHSQ2QLHR7IqqFXSz231QTp8p5zNLJjo4wji0tX886iaeo+LLED1l71F+UXkKasIVjThvHH4xwgQQfayAS94LsgttiLbg7RlcxIkm5hMZ5kgUZ9QIjEgTLnUftKWr4xZ4Pxig7rP9dVxfZpAeRIT3t58kPRw+eEXge663ka21UYVny0SdAsRdbOe4CUZhU41qOOFqMOysnbUwjELvCWdLZLv4bliqooFBP+EFo62FNmgI99NExU+TgSnc8Zc47mAQjXSGAHE/qFrp+/wZJMdM2w1ZL681QzXtP3ZFNoZ7vn8HTHxKdkao1JYKRXGxam2/jpG9qqvBiLZfK6gYTEdmSZI8KWqzCwNqnBpdm3RW7l1P82MxSuQTzIpAGzAKDNWpB4PV7cUGfAQ6NHBV64v5IaiijU/n0ACF3+3TaPZMCOY2xX/q7M1Ous08RJRw9YzdXTUpJPv7hRJYD7CQOPcRJNXlYr8B6Sxlv3GB3PfB4rb677OlUiB0ZIOAV/M/76nAHk203Ksdj0pdS2AUAE7636RxB2MHIwDaD21gUhqOMJPlYADAy0C0ymVrMb+KM/M4gZTL9QIL8mGINoEjOqLo85lw5UZwKMIged6xMETW3hfSoyfg7SVFs4UZUXslW4U0XF2jFTn15G+TCSEqsKRybWANqs9q61Q7Ujx+zuv7x0PIiG3MeWzb3kiWaqghVE0rMj1F+7kTQWm5jrLDHMK5bUi2wdwCEAiS7WTQ3D7EEJbFYG+lLJ9kBwkknM0Wn7GeKMHglfDyt8e1VoMTfelVUGse/ulPx8d5kNPT0/zp8fF+SwXePp4bw5l3NCSfW56lcyn8ZqjKHSlfPl5+s7y8BZJ98iS7tfXm+Mg0iVpZhlxHvix2Rv+vJnkUT/m0W49P8GDNl1Ktdet1CLSPmCETNenIiUoLqVZuls4UqnBkepQ59c/oYYbRKzP0OgCRoHSNsZjmDqTaOI2lp64JrZePwc7Es/U7E0dMiGngfHF8sboQjyXCmRJ8bjfWoWqqzVinRT+bifJAGLMou5J+cqTiGJ03aGujcPsQ7WQyFBJoIHRXTNSkGc7lMON8evr8OFW50XgmQREx0jrH3yjjXDc9b1/HPoay1joQSqGkr+AmLjje1fyJgZE7/EslXjZtI/i5UDWjQpXm06l56q/LxeeqH9Bi8Imf9V/AQJ6lP6DJ4Wo+b8qnzYRJ5j9evSqCqG/zIa9ATurmrPOdc2E7P3bDHkRspTmSxB4ctPnUIToLJrTfsVwnp1ON+RC13jFs8zubj+X9jlDTarigOx9SqXx03FEbTP3dMekGQRLMlYT2YNSeak5mM3Z2Fk4xYs2v5edFTtdAjnem+7lZMMF1F6mEzokQfUDUuCsmLI5xAcL3MUTA5SYdlqiIgVLKL4sO9C9k/KtxIMMv3kSvv2Ec8lw8SH9PL16GD1TWo8o37ohJBH8jgyG1gRV8VOV3PqP+VWE+peNH1wTfpr+llVnwAYz5F69nXL2M0ot3jJ9n54/0D+pQVBXHjOceL5ioCosYDgbXgCO1zMOozsYwAYpxiYJhVQVmKhDoT8TgqtxVpwDxec6C8XqcRur4e19P5GNypycadC6BKRTT5Qvq3Sqx0kJw+wKJ7pBJ7HO+uwuXMGNwjukXKK+UcMwQ8WOFSQT/whNwBsCFSxpNTNKrqeg0l9V1CZg14Ro7U7m1LizHyUcgo9I9pm0EnPnubkwxsSDMH69wUVWcjW/G1PQTK4Ez0RNAEe+a5fLh4VmLGpmjH47294/MTMywvoRG/OzoaLHPkQ3jR4tH5sV7D4/KZ+VzaZt4ErGaqKLr5R9++AEXf3zMYxCGQY0Iy5YWF+GZsjR90M10upYxU5b3t5+9e7a92Jd+rGZcyN2tF+OKKBz24epwNOqecDPzpnuQHPy4Y0RqfYWzerM7OtiWhoG526jaPVRvU7nxcXdYtYbVqutaQlTfNPDi4nxz623hxeqg2y292CpLGjO13IF1pItL1WrpAGS4VWuAHhkEbAf8oUa/YCVhKYCofvRFy//FGvTZ2BOsFS9Xrc3AfiVlZnnT8oadOtbRKDfQqoZB6VmDKSYla1CmKRSD5AeWWpsIcWE42WpwvOgZ3m8ORGhXm0ki7EGRx8qyRPDukw1bFSkcbD4qdb+uG8qqgw6Ze9nAFaW1/14KbGuQb9FfmouYid/xFRPMM+y/cYMuC1HZ7DSw7obiKmbrkStEs6/UWQ7dpD9mQsgaTumL6hBUpVpdfSOpssYyvyHC4Mt/kT/9o+KIUZmqvbUR44dd4bh24ee9n/5hhaL7PzBQwZkBE7lQEpuvW8Qn/+3mnI3anTOJfZNGrIwlVfbfwK8UhPgITLA8Rm1JAiZuWC2DvY0jYDLok3MmX4aO4yZP2+12C6SO+wuIQdc7gScGP0m6943nuDAecUINmMjiwAK8P0kuv+lVvKAD4zHyTfA7rR+DoLRAwdLufVNx7fz0hHh2TAgyidnhC0gBeyeRkQEmjtXcM1R1Fria1gvXcwc18Ce7MQcmbY0SvwETT3RrEsMN8EB6Uo63R3DqB+04loXQCQfPkQkH/8WXEyHCZotlyP/0Kk6QxeVXChfEbx1sWgcnYFzjxqtAHPzVvGsmaE9AT6qup5ksCZGzmg2IU3BTrB/VX+BGnDXgsxvLoTN4OWZiwNhBJiscAxeaulqDtkeQZ3cPI2ACCtNFJhyYMFnAnXHN9TgGJjnHetfA1QuwwbxVct1urQFQZFEz+QUos5lng9Oh5WroVXonzDCXQuHZzQbkQVyVJiGTXG5VwmnFslrZuMTEAxUqSrRJXC8ww1PtoffxY9JmAAFMavc5EEcmviz0crlcs7W7K9/Do5QJB7/TChxnYwVDH/K8Vwmf3DmTzJiJ6/SKyMQDp9FsYCyHNpPU4Zlczt7DRWTQk0tMEuE59ltMUKiqE1BryO2q51RsGGIwdoBJEW0JRvK84OVyleY682Ue/FSYlUzFeFGETHpFiBOBiV3x/nLnTMDJ0oiULSwBKUJYv1RxYdQDEww5o5jUVzeF5/V+hrgf4hNhTzD5MrCAyQqq0/kyOjDBWuoEmJhZzxPJUwxnMYglBdzk1NwxOFkIw4qb5QQHHOSfdRhj9gpC59uBmAM9icb2xBUTTPaYNhGaiZPrvaIxMrF6L9P3ARVkUgEmbCKnZxHoCUQrF0wITZksh6HnNHcgV1jogXXOcrS9wATGDsQByCQ6Z/LphddZMfGnM8HaEsUkl/OeSYhQ+bmeqKMe68nk8QMT64KJO2ZCUiYVzSQUjte530zAlL4GH8r4yD3Xk0kml/VkGhOtJ+4kk1RP4OlWci+ZhMM+NYCJ99uYeFeZ5JAJ1UzkuZ5gIfr8M2lc1ZNSjbIM+J1JJoXAch37OYmuMIE0QTHpoJ4UJ5m4Fc2kd8GEXGciyTwwgRwQ9xCcM+lcZpLzRJDnkBqfM1ElCGMmk+u6mgnqiaGY2EX0O4Retic9UUnHDlipCJig36Hzx+QX9CSXE6IgISn8BJOJj2NxOnYoNZs5D/078gC3rph4zR1ywYTfIybumImfjh3E1GbXmUDMljy/ZE/IhD3phGE4KPKrTCQ9tcMcxGwQ6DFf2RN3LplYl/QExw7RkWl9VQg3DF1rkcX8PLZXTJ4lbs4LrjBReoL2xDR//H7U+fcTOsHEDTt1xuXCaPT96I3EvTEpk/CCiZhfJpFiYgAT8B6WW0mKHJg4yUv1Ls3EhkFVek4m55INZBK6QZuZfr3eaDRwL+SYiXBFpx5R2Wq3X7bXpZqxvaon4Zz6HYFMmDpiBkxcYOIkBQI5oJfOn1xiQvyJM4A4Fqen2phYq91PWk9SXwx6AmmT1Ms7aqqJaT1J5s7vfAYTe8h9WXWnMzn/NEh91l/DudtnNN22hRVQYyY5x3u9A2ZJcjUt76s1DrSxl5nMpZ6EU5iI7jqVw/AqE/eynhiENpYTsLxr9Hy5h15mEp1XbOllkXvMxB3sSzkUgz6bwuTi48C/Pu7CSMM5AdADn02OHa/iNOu4zBX7em8LFi6rmG3MJD+3Y2cakzBZACbWQM9Rf0pPkEnrQDhiUJPSZ2pn5IQ9qXiv1xkuFKJHw8p2Si7bkzliMiWOnWCCfsfxRKEuR1a3z8d71c+ZGP64Iwj81mS0gNXXzQZCiXGR+CKOdUNkwiD4UR+C9aQ6Zhv74jz64rmYP7kWx07RE0+stuQo6F7Vky7qiWHoWSZwJDzePRNe4A7KDZ5R05GXmbTwF/HEovN1JnJOmFyPTzQTjE9cq4qTjKX2dSaOW1pbX1ebOVQFfxSTKN5riqoHQ800cP/PBBM499dt9L64yA7m5jITXJvOJ244t0yMCSbhkyHksVbytDGykgm/U7Bxs6Rt26HdXPdVlhtjNbZ8dWA5udU+VYsbE0wExvaM4Sz+FD1hcUzytjc/Y+cKE0k0EwJM3PDL18Jxq8GXjVE4Gdsv4R4+1bgh7CgmRDPh7dFmxbNrPI6jS0zCSg6YqB/OZZKJD0xyIjsfTK75HZmOHcx3Qvv9fwVw7qV3e6MwWb9gUrAdYBIMgiSB8DSChJdFOIhoI991nCQrmZ/qSTp/IpwK5IA4dj7JpHcvmFRd+8tXAW7Ur/4LmImXF/GJGjtJc2lpa+t4B5jgnkm1AGL2B+C8h2dcjY7/jUw8+/1P3VAEwv5p1U3XAcdMPC95ugeZXh3Xr6gKT7AQp9EUnijlG/hD9MtM2GUm4X1hstZvCrca2q9W3Y3JsROAngzegtNJe9ERLF1Sm3CL4FODYR9347OLeXtgsvorTHo5a46ZqBUpxSRZ2yskLgSb34hc7yqT7gpXEZuu6FIVPuCBsWBddIuq1GtST5xfYxLODZNrcazEiQ2KNrL1Apg0FhLcLfkIEt5LTCAN6ta42h1I0v09FMtQMnKh64qg0NDbyc/nTyoeMDH4hN9Bji0x6XeCufHF1/VEdeZgFJjYa42zATZbEG5loz5hY4GJB0ziXbWRS/e6IaakmYzZPwCI3TKNlOLg3xkzueKLGYnqk0y8ebEn1+OTMRNSByanjfWBalPoXWECoVwCehKrhE5V62HdGzChja8hagnyZsQncsDQcYHJ5UYEMHYmmUD4P9dM1NzjzgsvyEv6vVOxrBAi/Imx88QG3UlqadXmuCd3urHrh8AJc0k9khNjBzInGDuxz/VmTIVE6wnOPfqAds2eGyZsGhMyyeTYq2BHvrE9USfzjW1pJunP4+2QaHCpHIrQsR/7UvsdxSTnWqvrqA66NYD+HNQTMcnk3bwwmWJPiOrqB0zCvOS1HjBx3QsmZILJ5Ly90hW0rGCWK+63dTnhd8COr74EPVHtQVVDNtUTZJJJKOZHTz7BhCAT+8+Sly3HAvfqTjJ5Mp1JOqvYHoYVZ7Avo4m6ArG52iaQE2Wwe7MqDkOrde+YgI1N8pLUm56FPXR+TU/Utls1CWBuARN7Getjz+tPkAlVTAzVQYhcY2LPLZPsmAlVepKHAbDlYUcoa2NST8IpTPReWay5XUgcJ9yaHDtaT7A9L0+36CKTSXtSmF89UUzQt1DUE7AnhGzbIQQov8YEzvHl2eLi/iE32NmG43rN+kRNjifE6jq2xEepq5Yh2NqwXj1n8mx+mFyN2YCJ7gqjmIg8N0h5AxxvaCWtcWwxXU8yfGVQCr57Y1Lj5YYbOppJ6os/eOCLmd86qA4PRvuYRquZ3Lp1T5hEatcERyZYZ0HaQmCHqaQ1fuNUJsygb23XDbYa1FjfEKHb3JmITz441miHyT3IsqtDYELUHpboXE/IfDGZjE8sscWZr8MMBjlgCExY/UkIz1xmct3GgnK9hdAsWGoYZD25YJLGJ6gnhO91IcZN9lVPmpSJlWgmWBs5l0yEtUWYTw3wmFStZSATutBDWpfGzjS/w95CyhIsSQZMXLQnl+sKqm1C9gYYzu1j9zo0v2MmmC0XPG9emFyOY61gC/tP4bYJvb6zhjXztR6YE5H8SnzCSA03pFwwmRw78DMyaWkmWOIC1MncMqleHjtUMSG+rrVYw+y+vwHmRPxazPYJJiRl4iomXWSySKYxCe8RE59I1Uj4dzKhV5iIir0/ncnc2JMrTKwpTAwOabBwbkhPxCf1ZF6ZTBs7Bi0mWIZSvzj7afHJ5zOZYz0Bj3LBBEzpEvb126LK7xBduxWuqe1HZSyv7+1M8TsTd41k7G3iiQSYMGASpkxYOnYcsLFs7Hc0E0JiZALxCRYhFHpu7u6ZsFRPIBlJgAnXY4dEPlPb9VI9wa3W/VXL+TjJ5C89nFNaGd9PcoJJsGSq+AT0ZP2i7hEXDKttesEElYRoPQlqquxtqTcPeoJTgXpfBtayRnzJO9cTY7xevKY6BO+9S5yP9iU9wVrQ2vnNAvCXEVFMCg2lJ2441pO0ni3VE9dFJrjCjrNz52PHQD2ZgzhW7eqk5dXQEaWTKDYLgRAhqj6lYyb2qWpoLrcTp5JM2JO/YHedUm3cdFx9WETfJo5rLZkRaw2cnOjs4A52QiNf7X0LV9ssaiROzsU4Vk0s+KzeDMRghUIMJ58FIli+cybYmo3x/lBUnOSEssaS7Xg9YBKpe15kcL04OOW4ixysp+N1J21szxWbB6/SJiGmbkhN3wYVx9ZMIGnstOJdRrlmIoTAVi+NDedjGPzAVY8zEvv1rHCTBbULLuthdnXnTLD7Mm10Avdjb5vz/j9yH1z7FOfiufI2rddqPhZHRct23G7rYn/xUiIsq5QtnJ6+X3v+vI5L6BGRK4DCe9Iyab/rOaKzJ1XFQYz1Npui2m1zfhZ43mbpiKuZAtxmmO957pM+MeiZm6v0ipz8Qge42fidyI+oXOhWK7nm6cKTf4Jed8umaqUNT9HWqhsuqMl3o9V0w0tMsIG1B3Yo7NmDUZ3jtKMhy120Fk/3atnEFRvPGib2c8D+D/tdCHCS93v9gu1udjstqVoSG1HMixtOxcsWy487Nhion1Vv+ztlYmDTcdk4OSgFJfgSm6XhvmR6eywMq/qqVTrm2HuDNtbs4LsJJk+wdf9Hp5LLfXSSrTqufcCFlzXsjQsihNXttH3VFh0/r7GQeLlcz00SxyuNFqWptlYaMGTWO12IkXU7tO9O5Cfr+2bGBA1jTKUs59/9+OOPf/3rs6/2pNo/rRbRo53OoxfHqt8hkyerq9+2LvoVLFnqvnfw3a12j/VOadycf7T0olqtClEdnbb1Tmx1cyMun74AWBvBIKku97E5uW5egT2xi8vZ5qPm687ySRuR/MJtsmd0DxGcAjS5lI16q7WHfYTRGeiOLHARX/b7O1jmi3di6vdfpr0+kElb9fg4BMHv2M2EGkrBWv20/UcdTZJa+InVXURaZz+sFLef1/CeB/iZRN0QG3trSJyQXK/jYvPF2s9smYxv6pI+Vi1ZVCdM1dFlXJWITMDWSL24Ce7JNOlEUxKqmjOoO5vxtMeAarvNsEcURTNimkA47Z85LiVXf1gVnUdaHbA2FIwz9jDSoph86j7Zt99Td+IGM0S178FII4PdqFVtOJdwityPI1NSvRocTVzBtG2Q7nyK2zgw0vFVMxymuwmp3jdqqwEWKeibPvgRm6gsTxuBRrj3GpfgIz3nqddOZ9w7KG0sfklH8QYRFHteqSb/+Bsu/VjFuVLqk7t+mKpVFiO6uajqGERImvZhWTlLa6zVExK786pXMP20fjX+lugOZBwrWNJPvuhRNCm3yoT7USZjLn61+Dny1ee97I/JV1/pP3N0hH+vjfHAbJkQiR195dfdZJqAK4Uv9Uj/kP42sSdfdOmn9AUXT15+oZ1+amJfelZ/tp3+Hf11cNANku+2Jda1zJAJuEzO8SYHyyWh7towN6I6g3qeG2xLNtsemKqNEpY8f11SR2KNRXzq2xS5jdfiwThOBZKvbTnj+yAwHw2hQeWbQTiH4oV2d1vOuM8ww21IDELLheXC3MkyHNPym/1Z9/zX98plPt+RpjTnTyDUM9nsmKSVVqoxo69ufjlvoovijPTuE1fuQnE7eqKnt1jGYLu7kaqiYjfU+fWGRHfNZGmka1y+tc+NM0nB490zsXetOfWOWXcuXJ6rDCLi6Z3HtdwOE8IPv1i4F/LFn/Hbn3Yy8W0yUfk/3//XBO/eZ9u9nj3XIuAAg26fmxcdh2/DnuCMdG2Q3kMqvJsG9sXzx1QAAAHSSURBVJ8roXBzrtXt04ls8MaZ4GxiHMm39lyF85+WzTAnNg/Wjd3dW2Si7ikj3ybpXdzmXJSeiG4Ly0dvkQm2teRvB6F3L0R4OS8c9LFT4K0xIWhPIn6WvSfyLvtv2Xfv1g3s9J3OaN2839F31eKycdfB++dJw8zAl9q2PD6F22BiELWcdaMfe1vCONag+0bmFmM23ScAZ9ax/p8Y8yzq6LgqPjcylKu7o+Fi1I3rSZROC/O5uTnGZwrXt/Mk9MaZ0MPHxe3thccL29uP75ksPN7RA+iGmRh0sTsIIVxO7jpm/+0yGN+S9eaZjCyngm0XXOe+CRZ3oYm5eSYHVbzpq1Bt+u+TOB+Tn+UtMSnhvbvUfV8/NcE+jwLX0Elq8jbsCQF7YuVcNTPupmmx+j+c64d4sGE42Ncx1c0yMQg9+361ifLo3sn33x6RW4lPGFUT4mb6/T5Jq86x/gKL7244ZjPS+4bN5TTsLwnjqpTjNphgj3199/cb/djZiN7pPqParXslD0yuywOT6/LA5Lo8MLkuD0yuCzL5zbdj/18uD3pyXZDJfYyublOAycPQuSLs4p5QD/IgD/IgD/IgD/IgD/IgD/IgD/IgD/IgD/IgNyH/H/ZBEJSMt/XeAAAAAElFTkSuQmCC"/>
          <p:cNvSpPr>
            <a:spLocks noChangeAspect="1" noChangeArrowheads="1"/>
          </p:cNvSpPr>
          <p:nvPr/>
        </p:nvSpPr>
        <p:spPr bwMode="auto">
          <a:xfrm>
            <a:off x="155575" y="-1371600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2052" name="Picture 4" descr="http://www.diplomatie.gouv.fr/fr/IMG/jpg/unesco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637551"/>
            <a:ext cx="1224136" cy="49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.wikimedia.org/wikipedia/commons/thumb/c/ce/World_Heritage_Logo_global.svg/160px-World_Heritage_Logo_global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583791"/>
            <a:ext cx="653176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g.ev.mu/images/attractions/3007/960x384/2841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04" y="2949575"/>
            <a:ext cx="8031160" cy="253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le-voyage-autrement.com/destinations/roumanie/images/delta_danube/photo_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8145"/>
            <a:ext cx="4176464" cy="256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rikreazione.net/media/k2/items/cache/3946cc5a2ed843c2c9fca0b4efcd28ba_X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25" y="311436"/>
            <a:ext cx="3755600" cy="254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95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62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Tulcea</a:t>
            </a: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547664" y="221036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4910121" y="1865288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06971" y="2492872"/>
            <a:ext cx="180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91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87624" y="476672"/>
            <a:ext cx="5773599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Tulcea Sud 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624" y="1628799"/>
            <a:ext cx="5760000" cy="4464495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620000" tIns="360000" bIns="216000">
            <a:noAutofit/>
          </a:bodyPr>
          <a:lstStyle/>
          <a:p>
            <a:pPr algn="l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Tulcea</a:t>
            </a:r>
          </a:p>
          <a:p>
            <a:pPr algn="l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èche vers le haut 6"/>
          <p:cNvSpPr/>
          <p:nvPr/>
        </p:nvSpPr>
        <p:spPr>
          <a:xfrm>
            <a:off x="1700656" y="653525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Flèche vers le haut 7"/>
          <p:cNvSpPr/>
          <p:nvPr/>
        </p:nvSpPr>
        <p:spPr>
          <a:xfrm>
            <a:off x="5970626" y="663229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Flèche droite 8"/>
          <p:cNvSpPr/>
          <p:nvPr/>
        </p:nvSpPr>
        <p:spPr>
          <a:xfrm rot="19500000">
            <a:off x="5132993" y="518814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4462062" y="735229"/>
            <a:ext cx="126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97223" y="4077071"/>
            <a:ext cx="50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DELTA DUNARII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exagone 10"/>
          <p:cNvSpPr/>
          <p:nvPr/>
        </p:nvSpPr>
        <p:spPr>
          <a:xfrm>
            <a:off x="1680746" y="5323632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16016" y="1898305"/>
            <a:ext cx="1296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16016" y="2564904"/>
            <a:ext cx="180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259632" y="548680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544616" cy="4339861"/>
          </a:xfrm>
          <a:prstGeom prst="roundRect">
            <a:avLst>
              <a:gd name="adj" fmla="val 359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6" name="Picture 6" descr="https://upload.wikimedia.org/wikipedia/commons/thumb/c/ce/World_Heritage_Logo_global.svg/160px-World_Heritage_Logo_global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68" y="4149071"/>
            <a:ext cx="653176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1666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624" y="1628799"/>
            <a:ext cx="5760000" cy="4464495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620000" tIns="360000" bIns="216000">
            <a:noAutofit/>
          </a:bodyPr>
          <a:lstStyle/>
          <a:p>
            <a:pPr algn="l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Tulcea</a:t>
            </a:r>
          </a:p>
          <a:p>
            <a:pPr algn="l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132993" y="518814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3"/>
          <p:cNvSpPr/>
          <p:nvPr/>
        </p:nvSpPr>
        <p:spPr>
          <a:xfrm>
            <a:off x="1597223" y="4077071"/>
            <a:ext cx="504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ctr"/>
          <a:lstStyle/>
          <a:p>
            <a:pPr algn="ctr"/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DELTA DUNARII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exagone 10"/>
          <p:cNvSpPr/>
          <p:nvPr/>
        </p:nvSpPr>
        <p:spPr>
          <a:xfrm>
            <a:off x="1580979" y="2672904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16016" y="1898305"/>
            <a:ext cx="1296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16016" y="2564904"/>
            <a:ext cx="180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259632" y="548680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544616" cy="4339861"/>
          </a:xfrm>
          <a:prstGeom prst="roundRect">
            <a:avLst>
              <a:gd name="adj" fmla="val 359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6" name="Picture 6" descr="https://upload.wikimedia.org/wikipedia/commons/thumb/c/ce/World_Heritage_Logo_global.svg/160px-World_Heritage_Logo_global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68" y="4149071"/>
            <a:ext cx="653176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à coins arrondis 16"/>
          <p:cNvSpPr/>
          <p:nvPr/>
        </p:nvSpPr>
        <p:spPr>
          <a:xfrm>
            <a:off x="4129799" y="655275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Virage 18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4224021" y="686070"/>
            <a:ext cx="2592288" cy="83841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502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417008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55576" y="1412776"/>
            <a:ext cx="6300000" cy="2880000"/>
          </a:xfrm>
          <a:solidFill>
            <a:srgbClr val="00B050"/>
          </a:solidFill>
        </p:spPr>
        <p:txBody>
          <a:bodyPr lIns="360000" tIns="288000" rIns="72000">
            <a:normAutofit/>
          </a:bodyPr>
          <a:lstStyle/>
          <a:p>
            <a:pPr marL="0" indent="0">
              <a:buNone/>
            </a:pP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130 km</a:t>
            </a:r>
          </a:p>
          <a:p>
            <a:pPr marL="0" indent="0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Hârsova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98 km</a:t>
            </a: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827584" y="548680"/>
            <a:ext cx="6120680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827584" y="1484784"/>
            <a:ext cx="6120680" cy="2700000"/>
          </a:xfrm>
          <a:prstGeom prst="roundRect">
            <a:avLst>
              <a:gd name="adj" fmla="val 389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156920" y="169578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838624" y="1700808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0035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62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Tulcea Sud</a:t>
            </a: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547664" y="221036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4635872" y="2165366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01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45478" y="1124744"/>
            <a:ext cx="2880000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  A4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999269" y="1844823"/>
            <a:ext cx="2880000" cy="3888432"/>
          </a:xfrm>
          <a:solidFill>
            <a:srgbClr val="00B050"/>
          </a:solidFill>
        </p:spPr>
        <p:txBody>
          <a:bodyPr lIns="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Bacâu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 m</a:t>
            </a: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011432" y="1124744"/>
            <a:ext cx="2880000" cy="648071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  A4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045478" y="1833756"/>
            <a:ext cx="2880000" cy="3888000"/>
          </a:xfrm>
          <a:solidFill>
            <a:srgbClr val="00B05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pPr marL="0" indent="0" algn="ctr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9" name="Rectangle 8"/>
          <p:cNvSpPr/>
          <p:nvPr/>
        </p:nvSpPr>
        <p:spPr>
          <a:xfrm>
            <a:off x="290552" y="5733255"/>
            <a:ext cx="360000" cy="9765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8531432" y="5733256"/>
            <a:ext cx="360000" cy="9765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Ellipse 21"/>
          <p:cNvSpPr/>
          <p:nvPr/>
        </p:nvSpPr>
        <p:spPr>
          <a:xfrm>
            <a:off x="7906550" y="2996952"/>
            <a:ext cx="72008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7900291" y="2499859"/>
            <a:ext cx="720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lèche vers le haut 29"/>
          <p:cNvSpPr/>
          <p:nvPr/>
        </p:nvSpPr>
        <p:spPr>
          <a:xfrm rot="2700000">
            <a:off x="7265642" y="4774824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Flèche vers le haut 17"/>
          <p:cNvSpPr/>
          <p:nvPr/>
        </p:nvSpPr>
        <p:spPr>
          <a:xfrm rot="2700000">
            <a:off x="4257676" y="4721291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Espace réservé du texte 2"/>
          <p:cNvSpPr txBox="1">
            <a:spLocks/>
          </p:cNvSpPr>
          <p:nvPr/>
        </p:nvSpPr>
        <p:spPr>
          <a:xfrm>
            <a:off x="107504" y="1124744"/>
            <a:ext cx="2880000" cy="639762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14400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Espace réservé du contenu 5"/>
          <p:cNvSpPr txBox="1">
            <a:spLocks/>
          </p:cNvSpPr>
          <p:nvPr/>
        </p:nvSpPr>
        <p:spPr>
          <a:xfrm>
            <a:off x="107504" y="1845258"/>
            <a:ext cx="2880000" cy="3888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Brâila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Boldu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</a:t>
            </a: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CH" sz="4000" dirty="0"/>
          </a:p>
        </p:txBody>
      </p:sp>
      <p:sp>
        <p:nvSpPr>
          <p:cNvPr id="21" name="Flèche vers le haut 20"/>
          <p:cNvSpPr/>
          <p:nvPr/>
        </p:nvSpPr>
        <p:spPr>
          <a:xfrm>
            <a:off x="539552" y="4883716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Flèche vers le haut 23"/>
          <p:cNvSpPr/>
          <p:nvPr/>
        </p:nvSpPr>
        <p:spPr>
          <a:xfrm>
            <a:off x="2097436" y="4883716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179192" y="1196752"/>
            <a:ext cx="273600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131840" y="1196752"/>
            <a:ext cx="2736304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6084168" y="1196752"/>
            <a:ext cx="2736304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179192" y="1916832"/>
            <a:ext cx="2736000" cy="3744000"/>
          </a:xfrm>
          <a:prstGeom prst="roundRect">
            <a:avLst>
              <a:gd name="adj" fmla="val 61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à coins arrondis 15"/>
          <p:cNvSpPr/>
          <p:nvPr/>
        </p:nvSpPr>
        <p:spPr>
          <a:xfrm>
            <a:off x="3131840" y="1916832"/>
            <a:ext cx="2736304" cy="3744000"/>
          </a:xfrm>
          <a:prstGeom prst="roundRect">
            <a:avLst>
              <a:gd name="adj" fmla="val 645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à coins arrondis 16"/>
          <p:cNvSpPr/>
          <p:nvPr/>
        </p:nvSpPr>
        <p:spPr>
          <a:xfrm>
            <a:off x="6084168" y="1916832"/>
            <a:ext cx="2678363" cy="3744000"/>
          </a:xfrm>
          <a:prstGeom prst="roundRect">
            <a:avLst>
              <a:gd name="adj" fmla="val 497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608415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07704" y="980728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18000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Babadag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7704" y="2132856"/>
            <a:ext cx="5760000" cy="45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288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Tulcea Sud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Cataloi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Hârsova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Slobozia </a:t>
            </a:r>
            <a:r>
              <a:rPr lang="fr-CH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DN22 A</a:t>
            </a:r>
            <a:endParaRPr lang="fr-CH" sz="2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èche vers le haut 6"/>
          <p:cNvSpPr/>
          <p:nvPr/>
        </p:nvSpPr>
        <p:spPr>
          <a:xfrm>
            <a:off x="2660978" y="1160788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Flèche droite 8"/>
          <p:cNvSpPr/>
          <p:nvPr/>
        </p:nvSpPr>
        <p:spPr>
          <a:xfrm rot="19500000">
            <a:off x="6273224" y="5662147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296613" y="2547732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vers le haut 13"/>
          <p:cNvSpPr/>
          <p:nvPr/>
        </p:nvSpPr>
        <p:spPr>
          <a:xfrm>
            <a:off x="6588224" y="1196752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1052736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2204864"/>
            <a:ext cx="5616624" cy="4284000"/>
          </a:xfrm>
          <a:prstGeom prst="roundRect">
            <a:avLst>
              <a:gd name="adj" fmla="val 398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5220072" y="2457732"/>
            <a:ext cx="126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exagone 10"/>
          <p:cNvSpPr/>
          <p:nvPr/>
        </p:nvSpPr>
        <p:spPr>
          <a:xfrm>
            <a:off x="2318978" y="3356992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22A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e 12"/>
          <p:cNvSpPr/>
          <p:nvPr/>
        </p:nvSpPr>
        <p:spPr>
          <a:xfrm>
            <a:off x="2318978" y="4449424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22A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0629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7704" y="2132856"/>
            <a:ext cx="5760000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288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Tulcea Sud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Cataloi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Hârsova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Slobozia </a:t>
            </a:r>
            <a:r>
              <a:rPr lang="fr-CH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DN22 A</a:t>
            </a:r>
            <a:endParaRPr lang="fr-CH" sz="2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6357399" y="3648521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2296613" y="2547732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979712" y="1052736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979712" y="2204864"/>
            <a:ext cx="5616624" cy="3456000"/>
          </a:xfrm>
          <a:prstGeom prst="roundRect">
            <a:avLst>
              <a:gd name="adj" fmla="val 398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5220072" y="2457732"/>
            <a:ext cx="126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exagone 10"/>
          <p:cNvSpPr/>
          <p:nvPr/>
        </p:nvSpPr>
        <p:spPr>
          <a:xfrm>
            <a:off x="2318978" y="3356992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22A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e 12"/>
          <p:cNvSpPr/>
          <p:nvPr/>
        </p:nvSpPr>
        <p:spPr>
          <a:xfrm>
            <a:off x="2318978" y="4449424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22A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4914191" y="119675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47692" y="1340752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Virage 16"/>
          <p:cNvSpPr/>
          <p:nvPr/>
        </p:nvSpPr>
        <p:spPr>
          <a:xfrm>
            <a:off x="5544644" y="1339347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5004048" y="1286752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1493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560536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55576" y="1412776"/>
            <a:ext cx="6300000" cy="2160000"/>
          </a:xfrm>
          <a:solidFill>
            <a:srgbClr val="00B050"/>
          </a:solidFill>
        </p:spPr>
        <p:txBody>
          <a:bodyPr lIns="360000" tIns="288000" rIns="72000">
            <a:normAutofit/>
          </a:bodyPr>
          <a:lstStyle/>
          <a:p>
            <a:pPr marL="0" indent="0">
              <a:buNone/>
            </a:pP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121 km</a:t>
            </a: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827584" y="548680"/>
            <a:ext cx="6120680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827584" y="1484784"/>
            <a:ext cx="6120680" cy="2016000"/>
          </a:xfrm>
          <a:prstGeom prst="roundRect">
            <a:avLst>
              <a:gd name="adj" fmla="val 389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156920" y="169578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838624" y="1700808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6504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Babadag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547664" y="221036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9414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87624" y="476672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Cogealac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624" y="1628800"/>
            <a:ext cx="5760000" cy="30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Babadag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  <a:p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èche vers le haut 6"/>
          <p:cNvSpPr/>
          <p:nvPr/>
        </p:nvSpPr>
        <p:spPr>
          <a:xfrm>
            <a:off x="1865823" y="627792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Flèche vers le haut 7"/>
          <p:cNvSpPr/>
          <p:nvPr/>
        </p:nvSpPr>
        <p:spPr>
          <a:xfrm>
            <a:off x="5749695" y="620688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Flèche droite 8"/>
          <p:cNvSpPr/>
          <p:nvPr/>
        </p:nvSpPr>
        <p:spPr>
          <a:xfrm rot="19500000">
            <a:off x="5434695" y="3761909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808668" y="2132856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17178" y="2780927"/>
            <a:ext cx="5040000" cy="7200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Rezervatia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Naturalâ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Pâdurea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259632" y="548680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2862004"/>
          </a:xfrm>
          <a:prstGeom prst="roundRect">
            <a:avLst>
              <a:gd name="adj" fmla="val 483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676327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624" y="1628800"/>
            <a:ext cx="5760000" cy="30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Babadag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434695" y="3761909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808668" y="2132856"/>
            <a:ext cx="792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17178" y="2780927"/>
            <a:ext cx="5040000" cy="7200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Rezervatia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Naturalâ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Pâdurea</a:t>
            </a:r>
            <a:r>
              <a:rPr lang="fr-CH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259632" y="548680"/>
            <a:ext cx="561662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616624" cy="2862004"/>
          </a:xfrm>
          <a:prstGeom prst="roundRect">
            <a:avLst>
              <a:gd name="adj" fmla="val 483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4108448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Virage 1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198304" y="719143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9204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877315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55576" y="1412776"/>
            <a:ext cx="6300000" cy="2160000"/>
          </a:xfrm>
          <a:solidFill>
            <a:srgbClr val="00B050"/>
          </a:solidFill>
        </p:spPr>
        <p:txBody>
          <a:bodyPr lIns="360000" tIns="288000" rIns="72000">
            <a:normAutofit/>
          </a:bodyPr>
          <a:lstStyle/>
          <a:p>
            <a:pPr marL="0" indent="0">
              <a:buNone/>
            </a:pP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 km</a:t>
            </a: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827584" y="548680"/>
            <a:ext cx="6120680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827584" y="1484784"/>
            <a:ext cx="6120680" cy="2016000"/>
          </a:xfrm>
          <a:prstGeom prst="roundRect">
            <a:avLst>
              <a:gd name="adj" fmla="val 389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156920" y="1695789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838624" y="1700808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4500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Cogealac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547664" y="221036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226B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9930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45478" y="1124744"/>
            <a:ext cx="2880000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  A4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999269" y="1844823"/>
            <a:ext cx="2880000" cy="3888432"/>
          </a:xfrm>
          <a:solidFill>
            <a:srgbClr val="00B050"/>
          </a:solidFill>
        </p:spPr>
        <p:txBody>
          <a:bodyPr lIns="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Bacâu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m</a:t>
            </a:r>
          </a:p>
          <a:p>
            <a:pPr marL="0" indent="0" algn="ctr">
              <a:buNone/>
            </a:pPr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011432" y="1124744"/>
            <a:ext cx="2880000" cy="648071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  A4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045478" y="1833756"/>
            <a:ext cx="2880000" cy="3888000"/>
          </a:xfrm>
          <a:solidFill>
            <a:srgbClr val="00B05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pPr marL="0" indent="0" algn="ctr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m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9" name="Rectangle 8"/>
          <p:cNvSpPr/>
          <p:nvPr/>
        </p:nvSpPr>
        <p:spPr>
          <a:xfrm>
            <a:off x="290552" y="5733255"/>
            <a:ext cx="360000" cy="9765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8531432" y="5733256"/>
            <a:ext cx="360000" cy="9765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Ellipse 21"/>
          <p:cNvSpPr/>
          <p:nvPr/>
        </p:nvSpPr>
        <p:spPr>
          <a:xfrm>
            <a:off x="7942843" y="2996952"/>
            <a:ext cx="72008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7923702" y="2499859"/>
            <a:ext cx="720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lèche vers le haut 29"/>
          <p:cNvSpPr/>
          <p:nvPr/>
        </p:nvSpPr>
        <p:spPr>
          <a:xfrm rot="2700000">
            <a:off x="7265642" y="4774824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Flèche vers le haut 17"/>
          <p:cNvSpPr/>
          <p:nvPr/>
        </p:nvSpPr>
        <p:spPr>
          <a:xfrm rot="2700000">
            <a:off x="4257676" y="4721291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Espace réservé du texte 2"/>
          <p:cNvSpPr txBox="1">
            <a:spLocks/>
          </p:cNvSpPr>
          <p:nvPr/>
        </p:nvSpPr>
        <p:spPr>
          <a:xfrm>
            <a:off x="107504" y="1124744"/>
            <a:ext cx="2880000" cy="639762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14400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Espace réservé du contenu 5"/>
          <p:cNvSpPr txBox="1">
            <a:spLocks/>
          </p:cNvSpPr>
          <p:nvPr/>
        </p:nvSpPr>
        <p:spPr>
          <a:xfrm>
            <a:off x="107504" y="1845258"/>
            <a:ext cx="2880000" cy="3888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Brâila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Boldu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 m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CH" sz="4000" dirty="0"/>
          </a:p>
        </p:txBody>
      </p:sp>
      <p:sp>
        <p:nvSpPr>
          <p:cNvPr id="21" name="Flèche vers le haut 20"/>
          <p:cNvSpPr/>
          <p:nvPr/>
        </p:nvSpPr>
        <p:spPr>
          <a:xfrm>
            <a:off x="539552" y="4883716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Flèche vers le haut 23"/>
          <p:cNvSpPr/>
          <p:nvPr/>
        </p:nvSpPr>
        <p:spPr>
          <a:xfrm>
            <a:off x="2097436" y="4883716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179192" y="1196752"/>
            <a:ext cx="273600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131840" y="1196752"/>
            <a:ext cx="2736304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6084168" y="1196752"/>
            <a:ext cx="2736304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179192" y="1916832"/>
            <a:ext cx="2736000" cy="3744000"/>
          </a:xfrm>
          <a:prstGeom prst="roundRect">
            <a:avLst>
              <a:gd name="adj" fmla="val 614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à coins arrondis 15"/>
          <p:cNvSpPr/>
          <p:nvPr/>
        </p:nvSpPr>
        <p:spPr>
          <a:xfrm>
            <a:off x="3131840" y="1916832"/>
            <a:ext cx="2736304" cy="3744000"/>
          </a:xfrm>
          <a:prstGeom prst="roundRect">
            <a:avLst>
              <a:gd name="adj" fmla="val 645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à coins arrondis 16"/>
          <p:cNvSpPr/>
          <p:nvPr/>
        </p:nvSpPr>
        <p:spPr>
          <a:xfrm>
            <a:off x="6084168" y="1916832"/>
            <a:ext cx="2678363" cy="3744000"/>
          </a:xfrm>
          <a:prstGeom prst="roundRect">
            <a:avLst>
              <a:gd name="adj" fmla="val 497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2033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87624" y="476672"/>
            <a:ext cx="5760000" cy="180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624" y="2349024"/>
            <a:ext cx="5760000" cy="28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Cogealac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Grâdina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èche vers le haut 6"/>
          <p:cNvSpPr/>
          <p:nvPr/>
        </p:nvSpPr>
        <p:spPr>
          <a:xfrm>
            <a:off x="1510356" y="926772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Flèche vers le haut 7"/>
          <p:cNvSpPr/>
          <p:nvPr/>
        </p:nvSpPr>
        <p:spPr>
          <a:xfrm>
            <a:off x="6223153" y="926772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Flèche droite 8"/>
          <p:cNvSpPr/>
          <p:nvPr/>
        </p:nvSpPr>
        <p:spPr>
          <a:xfrm rot="19500000">
            <a:off x="5372222" y="409566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827939" y="4384384"/>
            <a:ext cx="1080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226B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95665" y="620688"/>
            <a:ext cx="3780000" cy="15121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</a:t>
            </a:r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Kogâlniceanu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77546"/>
            <a:ext cx="644127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259632" y="548680"/>
            <a:ext cx="5616624" cy="165618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259632" y="2420888"/>
            <a:ext cx="5616624" cy="2736304"/>
          </a:xfrm>
          <a:prstGeom prst="roundRect">
            <a:avLst>
              <a:gd name="adj" fmla="val 521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091329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624" y="2349024"/>
            <a:ext cx="5760000" cy="21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36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Cogealac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Grâdina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405019" y="3165460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Hexagone 11"/>
          <p:cNvSpPr/>
          <p:nvPr/>
        </p:nvSpPr>
        <p:spPr>
          <a:xfrm>
            <a:off x="1609552" y="3320957"/>
            <a:ext cx="1080000" cy="468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226B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259632" y="2420888"/>
            <a:ext cx="5616624" cy="1980000"/>
          </a:xfrm>
          <a:prstGeom prst="roundRect">
            <a:avLst>
              <a:gd name="adj" fmla="val 521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4121107" y="137677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35996" y="1520772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Virage 14"/>
          <p:cNvSpPr/>
          <p:nvPr/>
        </p:nvSpPr>
        <p:spPr>
          <a:xfrm>
            <a:off x="4895107" y="1520772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210963" y="1466772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4263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973951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77389" y="746672"/>
            <a:ext cx="6300000" cy="5220000"/>
          </a:xfrm>
          <a:solidFill>
            <a:srgbClr val="00B050"/>
          </a:solidFill>
        </p:spPr>
        <p:txBody>
          <a:bodyPr lIns="360000" tIns="288000" rIns="72000">
            <a:normAutofit/>
          </a:bodyPr>
          <a:lstStyle/>
          <a:p>
            <a:pPr marL="0" indent="0">
              <a:buNone/>
            </a:pP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53 km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Medgidia		   53 km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Mamaia		   44 km</a:t>
            </a:r>
          </a:p>
          <a:p>
            <a:pPr marL="0" indent="0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Nâvodari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40 km				</a:t>
            </a:r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25 km</a:t>
            </a: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899592" y="836712"/>
            <a:ext cx="6120680" cy="5040000"/>
          </a:xfrm>
          <a:prstGeom prst="roundRect">
            <a:avLst>
              <a:gd name="adj" fmla="val 389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156920" y="1052736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902515" y="1052736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12492" y="5013176"/>
            <a:ext cx="3600000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Kogâlniceanu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054423"/>
            <a:ext cx="864096" cy="55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lefigaro.fr/medias/2008/04/02/20080402PHOWWW001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944" y="3467307"/>
            <a:ext cx="9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9137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504000" bIns="21600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Kogâlniceanu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427569" y="2123532"/>
            <a:ext cx="72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2A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2267744" y="1844824"/>
            <a:ext cx="3600000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</a:t>
            </a:r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Kogâlniceanu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256" y="2123535"/>
            <a:ext cx="828000" cy="5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0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87624" y="476672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Nord 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624" y="1628800"/>
            <a:ext cx="5760000" cy="5184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180000" bIns="216000">
            <a:noAutofit/>
          </a:bodyPr>
          <a:lstStyle/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Nicolai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Bâlcescu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Hârsova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Medgidia</a:t>
            </a:r>
          </a:p>
          <a:p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èche vers le haut 6"/>
          <p:cNvSpPr/>
          <p:nvPr/>
        </p:nvSpPr>
        <p:spPr>
          <a:xfrm>
            <a:off x="1476769" y="656733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Flèche vers le haut 7"/>
          <p:cNvSpPr/>
          <p:nvPr/>
        </p:nvSpPr>
        <p:spPr>
          <a:xfrm>
            <a:off x="6273179" y="640033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Flèche droite 8"/>
          <p:cNvSpPr/>
          <p:nvPr/>
        </p:nvSpPr>
        <p:spPr>
          <a:xfrm rot="19500000">
            <a:off x="5360971" y="5863119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Hexagone 9"/>
          <p:cNvSpPr/>
          <p:nvPr/>
        </p:nvSpPr>
        <p:spPr>
          <a:xfrm>
            <a:off x="1396573" y="2348840"/>
            <a:ext cx="900000" cy="36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83768" y="1898840"/>
            <a:ext cx="3240000" cy="12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</a:t>
            </a:r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Kogâlniceanu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506" y="2150540"/>
            <a:ext cx="900000" cy="63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831630" y="763167"/>
            <a:ext cx="1332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exagone 12"/>
          <p:cNvSpPr/>
          <p:nvPr/>
        </p:nvSpPr>
        <p:spPr>
          <a:xfrm>
            <a:off x="1441306" y="5157192"/>
            <a:ext cx="900000" cy="36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228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259632" y="548681"/>
            <a:ext cx="561099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259632" y="1700808"/>
            <a:ext cx="5610994" cy="5040560"/>
          </a:xfrm>
          <a:prstGeom prst="roundRect">
            <a:avLst>
              <a:gd name="adj" fmla="val 238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91134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624" y="1628800"/>
            <a:ext cx="5760000" cy="432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180000" bIns="216000">
            <a:noAutofit/>
          </a:bodyPr>
          <a:lstStyle/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Nicolai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Bâlcescu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Hârsova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Medgidia</a:t>
            </a:r>
          </a:p>
          <a:p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553299" y="4716290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Hexagone 9"/>
          <p:cNvSpPr/>
          <p:nvPr/>
        </p:nvSpPr>
        <p:spPr>
          <a:xfrm>
            <a:off x="1396573" y="2348840"/>
            <a:ext cx="900000" cy="36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83768" y="1898840"/>
            <a:ext cx="3240000" cy="126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</a:t>
            </a:r>
            <a:r>
              <a:rPr lang="fr-CH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Kogâlniceanu</a:t>
            </a:r>
            <a:endParaRPr lang="fr-CH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506" y="2150540"/>
            <a:ext cx="900000" cy="63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Hexagone 12"/>
          <p:cNvSpPr/>
          <p:nvPr/>
        </p:nvSpPr>
        <p:spPr>
          <a:xfrm>
            <a:off x="1441306" y="5157192"/>
            <a:ext cx="900000" cy="36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228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259632" y="548681"/>
            <a:ext cx="561099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à coins arrondis 4"/>
          <p:cNvSpPr/>
          <p:nvPr/>
        </p:nvSpPr>
        <p:spPr>
          <a:xfrm>
            <a:off x="1259632" y="1700808"/>
            <a:ext cx="5610994" cy="4176000"/>
          </a:xfrm>
          <a:prstGeom prst="roundRect">
            <a:avLst>
              <a:gd name="adj" fmla="val 238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à coins arrondis 16"/>
          <p:cNvSpPr/>
          <p:nvPr/>
        </p:nvSpPr>
        <p:spPr>
          <a:xfrm>
            <a:off x="4110091" y="649028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Virage 18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4199947" y="73902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0279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252162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77389" y="746672"/>
            <a:ext cx="6300000" cy="4320000"/>
          </a:xfrm>
          <a:solidFill>
            <a:srgbClr val="00B050"/>
          </a:solidFill>
        </p:spPr>
        <p:txBody>
          <a:bodyPr lIns="360000" tIns="288000" rIns="72000">
            <a:normAutofit/>
          </a:bodyPr>
          <a:lstStyle/>
          <a:p>
            <a:pPr marL="0" indent="0">
              <a:buNone/>
            </a:pP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29 km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Medgidia		   35 km</a:t>
            </a:r>
          </a:p>
          <a:p>
            <a:pPr marL="0" indent="0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Mamaia		   22 km</a:t>
            </a:r>
          </a:p>
          <a:p>
            <a:pPr marL="0" indent="0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Nâvodari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18 km</a:t>
            </a:r>
            <a:endParaRPr lang="fr-CH" dirty="0" smtClean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899592" y="836712"/>
            <a:ext cx="6120680" cy="4140000"/>
          </a:xfrm>
          <a:prstGeom prst="roundRect">
            <a:avLst>
              <a:gd name="adj" fmla="val 389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156920" y="1052736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902515" y="1052736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 descr="http://www.lefigaro.fr/medias/2008/04/02/20080402PHOWWW001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944" y="3501008"/>
            <a:ext cx="9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120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24" y="620688"/>
            <a:ext cx="7056784" cy="56886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Rectangle à coins arrondis 2"/>
          <p:cNvSpPr/>
          <p:nvPr/>
        </p:nvSpPr>
        <p:spPr>
          <a:xfrm>
            <a:off x="1295636" y="5518555"/>
            <a:ext cx="6840760" cy="72008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bg1"/>
                </a:solidFill>
              </a:rPr>
              <a:t>Constanza</a:t>
            </a:r>
            <a:r>
              <a:rPr lang="fr-CH" sz="4000" dirty="0" smtClean="0">
                <a:solidFill>
                  <a:schemeClr val="bg1"/>
                </a:solidFill>
              </a:rPr>
              <a:t> – Pontus </a:t>
            </a:r>
            <a:r>
              <a:rPr lang="fr-CH" sz="4000" dirty="0" err="1" smtClean="0">
                <a:solidFill>
                  <a:schemeClr val="bg1"/>
                </a:solidFill>
              </a:rPr>
              <a:t>Euxinus</a:t>
            </a:r>
            <a:endParaRPr lang="fr-CH" sz="4000" dirty="0">
              <a:solidFill>
                <a:schemeClr val="bg1"/>
              </a:solidFill>
            </a:endParaRPr>
          </a:p>
        </p:txBody>
      </p:sp>
      <p:pic>
        <p:nvPicPr>
          <p:cNvPr id="1030" name="Picture 6" descr="http://www.ziuaconstanta.ro/images/stories/2016/03/13/Arantxa/portul%20constant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3608832" cy="274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getmetravelled.com/wp-content/uploads/2015/08/constanta3-798x3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852936"/>
            <a:ext cx="7056784" cy="265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laroumanie.free.fr/tourisme/001/co/constan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456" y="620688"/>
            <a:ext cx="344795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89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28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 x E85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 x A4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Râmnicu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Sârat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00133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70013" cy="270000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012160" y="2152133"/>
            <a:ext cx="900000" cy="828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728457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54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Nord</a:t>
            </a: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403648" y="2210366"/>
            <a:ext cx="72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CH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5076056" y="2147366"/>
            <a:ext cx="144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79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87624" y="466137"/>
            <a:ext cx="612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624" y="1628800"/>
            <a:ext cx="6120000" cy="45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Nord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Ovidiu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Nâvodari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Mamaia</a:t>
            </a:r>
          </a:p>
          <a:p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èche vers le haut 6"/>
          <p:cNvSpPr/>
          <p:nvPr/>
        </p:nvSpPr>
        <p:spPr>
          <a:xfrm>
            <a:off x="1370290" y="646137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Flèche vers le haut 7"/>
          <p:cNvSpPr/>
          <p:nvPr/>
        </p:nvSpPr>
        <p:spPr>
          <a:xfrm>
            <a:off x="6639952" y="656732"/>
            <a:ext cx="450000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Flèche droite 8"/>
          <p:cNvSpPr/>
          <p:nvPr/>
        </p:nvSpPr>
        <p:spPr>
          <a:xfrm rot="19500000">
            <a:off x="5419176" y="5153319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5004048" y="1867697"/>
            <a:ext cx="1440000" cy="57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exagone 16"/>
          <p:cNvSpPr/>
          <p:nvPr/>
        </p:nvSpPr>
        <p:spPr>
          <a:xfrm>
            <a:off x="1442845" y="2492057"/>
            <a:ext cx="720000" cy="36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exagone 17"/>
          <p:cNvSpPr/>
          <p:nvPr/>
        </p:nvSpPr>
        <p:spPr>
          <a:xfrm>
            <a:off x="1442290" y="4005104"/>
            <a:ext cx="756000" cy="36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226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4" descr="http://www.lefigaro.fr/medias/2008/04/02/20080402PHOWWW001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048" y="4185104"/>
            <a:ext cx="9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756384" y="718137"/>
            <a:ext cx="180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259632" y="548680"/>
            <a:ext cx="5976000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976000" cy="4356000"/>
          </a:xfrm>
          <a:prstGeom prst="roundRect">
            <a:avLst>
              <a:gd name="adj" fmla="val 282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503597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624" y="1628800"/>
            <a:ext cx="6120000" cy="360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Nord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Ovidiu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Nâvodari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Mamaia</a:t>
            </a:r>
          </a:p>
        </p:txBody>
      </p:sp>
      <p:sp>
        <p:nvSpPr>
          <p:cNvPr id="9" name="Flèche droite 8"/>
          <p:cNvSpPr/>
          <p:nvPr/>
        </p:nvSpPr>
        <p:spPr>
          <a:xfrm rot="19500000">
            <a:off x="5764977" y="2950630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5004048" y="1867697"/>
            <a:ext cx="1440000" cy="57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exagone 16"/>
          <p:cNvSpPr/>
          <p:nvPr/>
        </p:nvSpPr>
        <p:spPr>
          <a:xfrm>
            <a:off x="1442845" y="2492057"/>
            <a:ext cx="720000" cy="36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exagone 17"/>
          <p:cNvSpPr/>
          <p:nvPr/>
        </p:nvSpPr>
        <p:spPr>
          <a:xfrm>
            <a:off x="1442290" y="4005104"/>
            <a:ext cx="756000" cy="36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226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4" descr="http://www.lefigaro.fr/medias/2008/04/02/20080402PHOWWW001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048" y="4185104"/>
            <a:ext cx="9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259632" y="548680"/>
            <a:ext cx="5976000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à coins arrondis 5"/>
          <p:cNvSpPr/>
          <p:nvPr/>
        </p:nvSpPr>
        <p:spPr>
          <a:xfrm>
            <a:off x="1259632" y="1700808"/>
            <a:ext cx="5976000" cy="3456000"/>
          </a:xfrm>
          <a:prstGeom prst="roundRect">
            <a:avLst>
              <a:gd name="adj" fmla="val 282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à coins arrondis 15"/>
          <p:cNvSpPr/>
          <p:nvPr/>
        </p:nvSpPr>
        <p:spPr>
          <a:xfrm>
            <a:off x="4463632" y="66177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30523" y="80577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Virage 19"/>
          <p:cNvSpPr/>
          <p:nvPr/>
        </p:nvSpPr>
        <p:spPr>
          <a:xfrm>
            <a:off x="5112048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4584656" y="764784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9256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690658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77389" y="746672"/>
            <a:ext cx="6300000" cy="4320000"/>
          </a:xfrm>
          <a:solidFill>
            <a:srgbClr val="00B050"/>
          </a:solidFill>
        </p:spPr>
        <p:txBody>
          <a:bodyPr lIns="252000" tIns="288000" rIns="72000">
            <a:normAutofit/>
          </a:bodyPr>
          <a:lstStyle/>
          <a:p>
            <a:pPr marL="0" indent="0">
              <a:buNone/>
            </a:pP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		</a:t>
            </a: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224 km</a:t>
            </a: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Varna 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Bapha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165 km</a:t>
            </a: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Medgidia		      43 km</a:t>
            </a:r>
          </a:p>
          <a:p>
            <a:pPr marL="0" indent="0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18 km</a:t>
            </a:r>
            <a:endParaRPr lang="fr-CH" sz="4000" dirty="0" smtClean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899592" y="836712"/>
            <a:ext cx="6120680" cy="4140000"/>
          </a:xfrm>
          <a:prstGeom prst="roundRect">
            <a:avLst>
              <a:gd name="adj" fmla="val 389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156920" y="1052736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902515" y="1052736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4246920" y="2708712"/>
            <a:ext cx="720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1957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72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403648" y="2228366"/>
            <a:ext cx="720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CH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5004048" y="2138366"/>
            <a:ext cx="1728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95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87624" y="809352"/>
            <a:ext cx="6840000" cy="144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 fontScale="90000"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x E87</a:t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Sud   Port</a:t>
            </a:r>
            <a:b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624" y="2331087"/>
            <a:ext cx="6840000" cy="37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Murfatlar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èche vers le haut 6"/>
          <p:cNvSpPr/>
          <p:nvPr/>
        </p:nvSpPr>
        <p:spPr>
          <a:xfrm>
            <a:off x="1475656" y="1149504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Flèche vers le haut 7"/>
          <p:cNvSpPr/>
          <p:nvPr/>
        </p:nvSpPr>
        <p:spPr>
          <a:xfrm>
            <a:off x="7369383" y="1115352"/>
            <a:ext cx="450000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Flèche droite 8"/>
          <p:cNvSpPr/>
          <p:nvPr/>
        </p:nvSpPr>
        <p:spPr>
          <a:xfrm rot="19500000">
            <a:off x="5983167" y="5089376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5183768" y="2628624"/>
            <a:ext cx="180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33768" y="1598807"/>
            <a:ext cx="108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83768" y="4208418"/>
            <a:ext cx="450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Industrialâ</a:t>
            </a:r>
            <a:r>
              <a:rPr lang="fr-CH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Palas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://quiz-code-route.fr/panneaux/ID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353" y="4208418"/>
            <a:ext cx="64588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Hexagone 17"/>
          <p:cNvSpPr/>
          <p:nvPr/>
        </p:nvSpPr>
        <p:spPr>
          <a:xfrm>
            <a:off x="2141780" y="5425834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80" y="953352"/>
            <a:ext cx="7956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983167" y="1599504"/>
            <a:ext cx="1260000" cy="5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0835" y="881276"/>
            <a:ext cx="6696744" cy="129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1250835" y="2420888"/>
            <a:ext cx="6696744" cy="3600400"/>
          </a:xfrm>
          <a:prstGeom prst="roundRect">
            <a:avLst>
              <a:gd name="adj" fmla="val 420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666693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80208" y="2318418"/>
            <a:ext cx="5760000" cy="37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180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Murfatlar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9500000">
            <a:off x="5983167" y="5089376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5760132" y="2574624"/>
            <a:ext cx="180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27784" y="4208418"/>
            <a:ext cx="432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Industrialâ</a:t>
            </a:r>
            <a:r>
              <a:rPr lang="fr-CH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Palas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://quiz-code-route.fr/panneaux/ID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353" y="4208418"/>
            <a:ext cx="64588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Hexagone 17"/>
          <p:cNvSpPr/>
          <p:nvPr/>
        </p:nvSpPr>
        <p:spPr>
          <a:xfrm>
            <a:off x="4499992" y="5359376"/>
            <a:ext cx="90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50835" y="881276"/>
            <a:ext cx="6696744" cy="129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2411760" y="2455239"/>
            <a:ext cx="5535819" cy="3600400"/>
          </a:xfrm>
          <a:prstGeom prst="roundRect">
            <a:avLst>
              <a:gd name="adj" fmla="val 420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à coins arrondis 16"/>
          <p:cNvSpPr/>
          <p:nvPr/>
        </p:nvSpPr>
        <p:spPr>
          <a:xfrm>
            <a:off x="5227167" y="1351619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52120" y="1488219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Virage 20"/>
          <p:cNvSpPr/>
          <p:nvPr/>
        </p:nvSpPr>
        <p:spPr>
          <a:xfrm>
            <a:off x="5942235" y="1488219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5317023" y="1434219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4420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245028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778098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x E87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44008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  A2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4008" y="1845264"/>
            <a:ext cx="4392488" cy="3600000"/>
          </a:xfrm>
          <a:solidFill>
            <a:srgbClr val="00B050"/>
          </a:solidFill>
        </p:spPr>
        <p:txBody>
          <a:bodyPr lIns="144000" tIns="252000" rIns="72000">
            <a:noAutofit/>
          </a:bodyPr>
          <a:lstStyle/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Cernavodâ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Medgidia</a:t>
            </a:r>
          </a:p>
          <a:p>
            <a:pPr marL="0" indent="0">
              <a:buNone/>
            </a:pPr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07504" y="1124744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E87   A5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07504" y="1842063"/>
            <a:ext cx="4464495" cy="3960000"/>
          </a:xfrm>
          <a:solidFill>
            <a:srgbClr val="00B050"/>
          </a:solidFill>
        </p:spPr>
        <p:txBody>
          <a:bodyPr lIns="360000" tIns="0">
            <a:noAutofit/>
          </a:bodyPr>
          <a:lstStyle/>
          <a:p>
            <a:pPr marL="0" indent="0"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Mangalia</a:t>
            </a: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Varna 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Bapha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</a:p>
          <a:p>
            <a:pPr marL="0" indent="0">
              <a:buNone/>
            </a:pPr>
            <a:endParaRPr lang="fr-CH" sz="4000" dirty="0"/>
          </a:p>
        </p:txBody>
      </p:sp>
      <p:pic>
        <p:nvPicPr>
          <p:cNvPr id="7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571" y="404664"/>
            <a:ext cx="702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lèche droite 12"/>
          <p:cNvSpPr/>
          <p:nvPr/>
        </p:nvSpPr>
        <p:spPr>
          <a:xfrm rot="-5400000">
            <a:off x="436680" y="4828016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-5400000">
            <a:off x="3503544" y="4806207"/>
            <a:ext cx="978408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2963895" y="2689220"/>
            <a:ext cx="1188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63895" y="2133506"/>
            <a:ext cx="1188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12" y="5805264"/>
            <a:ext cx="36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Flèche vers le haut 22"/>
          <p:cNvSpPr/>
          <p:nvPr/>
        </p:nvSpPr>
        <p:spPr>
          <a:xfrm rot="1800000">
            <a:off x="5160576" y="4122155"/>
            <a:ext cx="484632" cy="1044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Rectangle 26"/>
          <p:cNvSpPr/>
          <p:nvPr/>
        </p:nvSpPr>
        <p:spPr>
          <a:xfrm>
            <a:off x="8584076" y="5445264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Ellipse 24"/>
          <p:cNvSpPr/>
          <p:nvPr/>
        </p:nvSpPr>
        <p:spPr>
          <a:xfrm>
            <a:off x="3668748" y="4070931"/>
            <a:ext cx="648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lèche vers le haut 25"/>
          <p:cNvSpPr/>
          <p:nvPr/>
        </p:nvSpPr>
        <p:spPr>
          <a:xfrm rot="1800000">
            <a:off x="8163773" y="4200304"/>
            <a:ext cx="484632" cy="1044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Organigramme : Connecteur 16"/>
          <p:cNvSpPr/>
          <p:nvPr/>
        </p:nvSpPr>
        <p:spPr>
          <a:xfrm>
            <a:off x="7935237" y="1209288"/>
            <a:ext cx="576000" cy="468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79512" y="332656"/>
            <a:ext cx="8764564" cy="648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179512" y="1173288"/>
            <a:ext cx="4320480" cy="54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741747" y="1173288"/>
            <a:ext cx="4202329" cy="54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179512" y="1916832"/>
            <a:ext cx="4320480" cy="3816424"/>
          </a:xfrm>
          <a:prstGeom prst="roundRect">
            <a:avLst>
              <a:gd name="adj" fmla="val 335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4741747" y="1916832"/>
            <a:ext cx="4202329" cy="3456384"/>
          </a:xfrm>
          <a:prstGeom prst="roundRect">
            <a:avLst>
              <a:gd name="adj" fmla="val 368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4565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955478" y="782498"/>
            <a:ext cx="2988000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  A4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11432" y="1497583"/>
            <a:ext cx="2880000" cy="3888432"/>
          </a:xfrm>
          <a:solidFill>
            <a:srgbClr val="00B050"/>
          </a:solidFill>
        </p:spPr>
        <p:txBody>
          <a:bodyPr lIns="0"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Suceava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Iasi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Bacâu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Dumbrâveni</a:t>
            </a: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</a:t>
            </a:r>
            <a:endParaRPr lang="fr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011432" y="782498"/>
            <a:ext cx="2880000" cy="648071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E85   A4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955478" y="1477552"/>
            <a:ext cx="2988000" cy="3888000"/>
          </a:xfrm>
          <a:solidFill>
            <a:srgbClr val="00B05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Ploiesti</a:t>
            </a: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Zârnesti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9" name="Rectangle 8"/>
          <p:cNvSpPr/>
          <p:nvPr/>
        </p:nvSpPr>
        <p:spPr>
          <a:xfrm>
            <a:off x="220087" y="5365551"/>
            <a:ext cx="360000" cy="12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8369528" y="5388163"/>
            <a:ext cx="360000" cy="12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Ellipse 21"/>
          <p:cNvSpPr/>
          <p:nvPr/>
        </p:nvSpPr>
        <p:spPr>
          <a:xfrm>
            <a:off x="7953157" y="2646304"/>
            <a:ext cx="72008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7917224" y="2204864"/>
            <a:ext cx="792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lèche vers le haut 29"/>
          <p:cNvSpPr/>
          <p:nvPr/>
        </p:nvSpPr>
        <p:spPr>
          <a:xfrm rot="2700000">
            <a:off x="7173357" y="4391529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Flèche vers le haut 17"/>
          <p:cNvSpPr/>
          <p:nvPr/>
        </p:nvSpPr>
        <p:spPr>
          <a:xfrm>
            <a:off x="4178249" y="4376846"/>
            <a:ext cx="484632" cy="72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Espace réservé du texte 2"/>
          <p:cNvSpPr txBox="1">
            <a:spLocks/>
          </p:cNvSpPr>
          <p:nvPr/>
        </p:nvSpPr>
        <p:spPr>
          <a:xfrm>
            <a:off x="130424" y="782498"/>
            <a:ext cx="2772000" cy="639762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14400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Espace réservé du contenu 5"/>
          <p:cNvSpPr txBox="1">
            <a:spLocks/>
          </p:cNvSpPr>
          <p:nvPr/>
        </p:nvSpPr>
        <p:spPr>
          <a:xfrm>
            <a:off x="130424" y="1477552"/>
            <a:ext cx="2772000" cy="3888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Brâila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Boldu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fr-CH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CH" sz="4000" dirty="0"/>
          </a:p>
        </p:txBody>
      </p:sp>
      <p:sp>
        <p:nvSpPr>
          <p:cNvPr id="21" name="Flèche vers le haut 20"/>
          <p:cNvSpPr/>
          <p:nvPr/>
        </p:nvSpPr>
        <p:spPr>
          <a:xfrm>
            <a:off x="400087" y="3717032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Flèche vers le haut 23"/>
          <p:cNvSpPr/>
          <p:nvPr/>
        </p:nvSpPr>
        <p:spPr>
          <a:xfrm>
            <a:off x="2142721" y="3717032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2447353" y="5365551"/>
            <a:ext cx="360000" cy="12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Rectangle 25"/>
          <p:cNvSpPr/>
          <p:nvPr/>
        </p:nvSpPr>
        <p:spPr>
          <a:xfrm>
            <a:off x="3059832" y="5365550"/>
            <a:ext cx="360000" cy="126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220087" y="836712"/>
            <a:ext cx="2587266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3059832" y="836712"/>
            <a:ext cx="2808312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6084168" y="836712"/>
            <a:ext cx="2736304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220087" y="1556792"/>
            <a:ext cx="2587266" cy="3698102"/>
          </a:xfrm>
          <a:prstGeom prst="roundRect">
            <a:avLst>
              <a:gd name="adj" fmla="val 619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3059832" y="1556792"/>
            <a:ext cx="2808312" cy="3708000"/>
          </a:xfrm>
          <a:prstGeom prst="roundRect">
            <a:avLst>
              <a:gd name="adj" fmla="val 611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à coins arrondis 13"/>
          <p:cNvSpPr/>
          <p:nvPr/>
        </p:nvSpPr>
        <p:spPr>
          <a:xfrm>
            <a:off x="6084168" y="1556792"/>
            <a:ext cx="2736304" cy="3774279"/>
          </a:xfrm>
          <a:prstGeom prst="roundRect">
            <a:avLst>
              <a:gd name="adj" fmla="val 521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751657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778098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fr-CH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x E87</a:t>
            </a:r>
            <a:endParaRPr lang="fr-CH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44008" y="1124744"/>
            <a:ext cx="4400228" cy="63976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  A2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4008" y="1845264"/>
            <a:ext cx="4392488" cy="3600000"/>
          </a:xfrm>
          <a:solidFill>
            <a:srgbClr val="00B050"/>
          </a:solidFill>
        </p:spPr>
        <p:txBody>
          <a:bodyPr lIns="144000" tIns="252000" rIns="72000">
            <a:noAutofit/>
          </a:bodyPr>
          <a:lstStyle/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Cernavodâ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Medgidia</a:t>
            </a:r>
          </a:p>
          <a:p>
            <a:pPr marL="0" indent="0">
              <a:buNone/>
            </a:pPr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m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07504" y="1124744"/>
            <a:ext cx="4464496" cy="648072"/>
          </a:xfrm>
          <a:solidFill>
            <a:srgbClr val="00B050"/>
          </a:solidFill>
        </p:spPr>
        <p:txBody>
          <a:bodyPr bIns="144000">
            <a:normAutofit/>
          </a:bodyPr>
          <a:lstStyle/>
          <a:p>
            <a:pPr algn="ctr"/>
            <a:r>
              <a:rPr lang="fr-CH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E87   A5</a:t>
            </a:r>
            <a:endParaRPr lang="fr-CH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07504" y="1842063"/>
            <a:ext cx="4464495" cy="3960000"/>
          </a:xfrm>
          <a:solidFill>
            <a:srgbClr val="00B050"/>
          </a:solidFill>
        </p:spPr>
        <p:txBody>
          <a:bodyPr lIns="360000" tIns="0">
            <a:noAutofit/>
          </a:bodyPr>
          <a:lstStyle/>
          <a:p>
            <a:pPr marL="0" indent="0">
              <a:buNone/>
            </a:pP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Mangalia</a:t>
            </a: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Varna 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Bapha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m</a:t>
            </a:r>
          </a:p>
          <a:p>
            <a:pPr marL="0" indent="0">
              <a:buNone/>
            </a:pPr>
            <a:endParaRPr lang="fr-CH" sz="4000" dirty="0"/>
          </a:p>
        </p:txBody>
      </p:sp>
      <p:pic>
        <p:nvPicPr>
          <p:cNvPr id="7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571" y="404664"/>
            <a:ext cx="702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lèche droite 12"/>
          <p:cNvSpPr/>
          <p:nvPr/>
        </p:nvSpPr>
        <p:spPr>
          <a:xfrm rot="-5400000">
            <a:off x="436680" y="4828016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-5400000">
            <a:off x="3503544" y="4806207"/>
            <a:ext cx="978408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2963895" y="2689220"/>
            <a:ext cx="1188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63895" y="2133506"/>
            <a:ext cx="1188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12" y="5805264"/>
            <a:ext cx="36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Flèche vers le haut 22"/>
          <p:cNvSpPr/>
          <p:nvPr/>
        </p:nvSpPr>
        <p:spPr>
          <a:xfrm rot="1800000">
            <a:off x="5160576" y="4122155"/>
            <a:ext cx="484632" cy="1044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Rectangle 26"/>
          <p:cNvSpPr/>
          <p:nvPr/>
        </p:nvSpPr>
        <p:spPr>
          <a:xfrm>
            <a:off x="8584076" y="5445264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Ellipse 24"/>
          <p:cNvSpPr/>
          <p:nvPr/>
        </p:nvSpPr>
        <p:spPr>
          <a:xfrm>
            <a:off x="3668748" y="4070931"/>
            <a:ext cx="648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lèche vers le haut 25"/>
          <p:cNvSpPr/>
          <p:nvPr/>
        </p:nvSpPr>
        <p:spPr>
          <a:xfrm rot="1800000">
            <a:off x="8163773" y="4200304"/>
            <a:ext cx="484632" cy="1044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Organigramme : Connecteur 16"/>
          <p:cNvSpPr/>
          <p:nvPr/>
        </p:nvSpPr>
        <p:spPr>
          <a:xfrm>
            <a:off x="7935237" y="1209288"/>
            <a:ext cx="576000" cy="468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79512" y="332656"/>
            <a:ext cx="8764564" cy="648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179512" y="1173288"/>
            <a:ext cx="4320480" cy="54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741747" y="1173288"/>
            <a:ext cx="4202329" cy="54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179512" y="1916832"/>
            <a:ext cx="4320480" cy="3816424"/>
          </a:xfrm>
          <a:prstGeom prst="roundRect">
            <a:avLst>
              <a:gd name="adj" fmla="val 335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4741747" y="1916832"/>
            <a:ext cx="4202329" cy="3456384"/>
          </a:xfrm>
          <a:prstGeom prst="roundRect">
            <a:avLst>
              <a:gd name="adj" fmla="val 368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5975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1400403"/>
            <a:ext cx="5760000" cy="28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tlCol="0" anchor="ctr"/>
          <a:lstStyle/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 x E85</a:t>
            </a:r>
          </a:p>
          <a:p>
            <a:pPr lvl="1" algn="ctr"/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 x A4</a:t>
            </a:r>
          </a:p>
          <a:p>
            <a:pPr lvl="1" algn="ctr"/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://namthao.free.fr/Travel/France/France/Nice/Cours%20Nice/Code%20de%20la%20route/Signalisation/bifurcation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00133"/>
            <a:ext cx="127650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619312" y="1484784"/>
            <a:ext cx="5570013" cy="2736000"/>
          </a:xfrm>
          <a:prstGeom prst="roundRect">
            <a:avLst>
              <a:gd name="adj" fmla="val 466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Organigramme : Connecteur 5"/>
          <p:cNvSpPr/>
          <p:nvPr/>
        </p:nvSpPr>
        <p:spPr>
          <a:xfrm>
            <a:off x="6156176" y="2153928"/>
            <a:ext cx="900000" cy="828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8016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44008" y="1124744"/>
            <a:ext cx="4400228" cy="639762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  A2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4008" y="1811044"/>
            <a:ext cx="4392488" cy="3240000"/>
          </a:xfrm>
          <a:solidFill>
            <a:srgbClr val="00B050"/>
          </a:solidFill>
        </p:spPr>
        <p:txBody>
          <a:bodyPr lIns="108000" tIns="180000" rIns="72000">
            <a:noAutofit/>
          </a:bodyPr>
          <a:lstStyle/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pPr marL="0" indent="0" algn="ctr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Cernavodâ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Medgidia</a:t>
            </a:r>
            <a:endParaRPr lang="fr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07504" y="1124744"/>
            <a:ext cx="4464496" cy="648072"/>
          </a:xfrm>
          <a:solidFill>
            <a:srgbClr val="00B050"/>
          </a:solidFill>
        </p:spPr>
        <p:txBody>
          <a:bodyPr tIns="108000" bIns="144000" anchor="ctr">
            <a:noAutofit/>
          </a:bodyPr>
          <a:lstStyle/>
          <a:p>
            <a:pPr algn="ctr"/>
            <a:r>
              <a:rPr lang="fr-CH" sz="3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E87   A5</a:t>
            </a:r>
            <a:endParaRPr lang="fr-CH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07504" y="1801083"/>
            <a:ext cx="4464495" cy="3600000"/>
          </a:xfrm>
          <a:solidFill>
            <a:srgbClr val="00B050"/>
          </a:solidFill>
        </p:spPr>
        <p:txBody>
          <a:bodyPr lIns="360000" tIns="0">
            <a:noAutofit/>
          </a:bodyPr>
          <a:lstStyle/>
          <a:p>
            <a:pPr marL="0" indent="0">
              <a:buNone/>
            </a:pPr>
            <a:endParaRPr lang="fr-CH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Mangalia</a:t>
            </a: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Varna 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Bapha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CH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4000" dirty="0"/>
          </a:p>
        </p:txBody>
      </p:sp>
      <p:sp>
        <p:nvSpPr>
          <p:cNvPr id="11" name="Flèche vers le haut 10"/>
          <p:cNvSpPr/>
          <p:nvPr/>
        </p:nvSpPr>
        <p:spPr>
          <a:xfrm rot="2700000">
            <a:off x="7997427" y="4034938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lèche droite 12"/>
          <p:cNvSpPr/>
          <p:nvPr/>
        </p:nvSpPr>
        <p:spPr>
          <a:xfrm rot="-5400000">
            <a:off x="563651" y="4547953"/>
            <a:ext cx="9000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 droite 13"/>
          <p:cNvSpPr/>
          <p:nvPr/>
        </p:nvSpPr>
        <p:spPr>
          <a:xfrm rot="-5400000">
            <a:off x="3233997" y="4526144"/>
            <a:ext cx="900000" cy="52824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2987936" y="2564904"/>
            <a:ext cx="1188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93826" y="1988840"/>
            <a:ext cx="1188000" cy="46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44008" y="5035129"/>
            <a:ext cx="360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Rectangle 26"/>
          <p:cNvSpPr/>
          <p:nvPr/>
        </p:nvSpPr>
        <p:spPr>
          <a:xfrm>
            <a:off x="4013406" y="5418849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Ellipse 24"/>
          <p:cNvSpPr/>
          <p:nvPr/>
        </p:nvSpPr>
        <p:spPr>
          <a:xfrm>
            <a:off x="3723054" y="3807061"/>
            <a:ext cx="720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76815" y="5035129"/>
            <a:ext cx="360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19"/>
          <p:cNvSpPr/>
          <p:nvPr/>
        </p:nvSpPr>
        <p:spPr>
          <a:xfrm>
            <a:off x="251520" y="5418849"/>
            <a:ext cx="3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Flèche vers le haut 20"/>
          <p:cNvSpPr/>
          <p:nvPr/>
        </p:nvSpPr>
        <p:spPr>
          <a:xfrm rot="2700000">
            <a:off x="5564409" y="4044603"/>
            <a:ext cx="484632" cy="9000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79512" y="1196752"/>
            <a:ext cx="432048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4716016" y="1196752"/>
            <a:ext cx="4284000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179512" y="1844824"/>
            <a:ext cx="4320480" cy="3492000"/>
          </a:xfrm>
          <a:prstGeom prst="roundRect">
            <a:avLst>
              <a:gd name="adj" fmla="val 442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4716016" y="1844824"/>
            <a:ext cx="4248000" cy="3129656"/>
          </a:xfrm>
          <a:prstGeom prst="roundRect">
            <a:avLst>
              <a:gd name="adj" fmla="val 368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882192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77389" y="746672"/>
            <a:ext cx="6300000" cy="4824000"/>
          </a:xfrm>
          <a:solidFill>
            <a:srgbClr val="00B050"/>
          </a:solidFill>
        </p:spPr>
        <p:txBody>
          <a:bodyPr lIns="252000" tIns="288000" rIns="72000">
            <a:normAutofit/>
          </a:bodyPr>
          <a:lstStyle/>
          <a:p>
            <a:pPr marL="0" indent="0">
              <a:buNone/>
            </a:pP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Varna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Bapha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148 km</a:t>
            </a:r>
          </a:p>
          <a:p>
            <a:pPr marL="0" indent="0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Dobrich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      97 km</a:t>
            </a:r>
          </a:p>
          <a:p>
            <a:pPr marL="0" indent="0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Vama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Veche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49 km</a:t>
            </a: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Mangalia		      40 km</a:t>
            </a:r>
          </a:p>
          <a:p>
            <a:pPr marL="0" indent="0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Eforie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14 km</a:t>
            </a:r>
            <a:endParaRPr lang="fr-CH" sz="4000" dirty="0" smtClean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899592" y="836712"/>
            <a:ext cx="6120680" cy="4644000"/>
          </a:xfrm>
          <a:prstGeom prst="roundRect">
            <a:avLst>
              <a:gd name="adj" fmla="val 389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156920" y="1052736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902515" y="1052736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4217163" y="1988840"/>
            <a:ext cx="720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3270495" y="2708712"/>
            <a:ext cx="720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164" y="3356992"/>
            <a:ext cx="64795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4000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08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403648" y="2210366"/>
            <a:ext cx="72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5292080" y="1833099"/>
            <a:ext cx="126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93801" y="2528800"/>
            <a:ext cx="1260000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19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576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Eforie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1570273"/>
            <a:ext cx="5760000" cy="4716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25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Lazu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Agigea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500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6200000">
            <a:off x="5170378" y="703565"/>
            <a:ext cx="720000" cy="45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fr-CH"/>
          </a:p>
        </p:txBody>
      </p:sp>
      <p:sp>
        <p:nvSpPr>
          <p:cNvPr id="9" name="Flèche droite 8"/>
          <p:cNvSpPr/>
          <p:nvPr/>
        </p:nvSpPr>
        <p:spPr>
          <a:xfrm rot="16200000">
            <a:off x="1569350" y="683680"/>
            <a:ext cx="720000" cy="45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Hexagone 9"/>
          <p:cNvSpPr/>
          <p:nvPr/>
        </p:nvSpPr>
        <p:spPr>
          <a:xfrm>
            <a:off x="1704350" y="5589240"/>
            <a:ext cx="864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44842" y="2316701"/>
            <a:ext cx="1152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47076" y="1700808"/>
            <a:ext cx="1152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droite 13"/>
          <p:cNvSpPr/>
          <p:nvPr/>
        </p:nvSpPr>
        <p:spPr>
          <a:xfrm rot="19500000">
            <a:off x="5362586" y="5319239"/>
            <a:ext cx="108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4"/>
          <p:cNvSpPr/>
          <p:nvPr/>
        </p:nvSpPr>
        <p:spPr>
          <a:xfrm>
            <a:off x="1590037" y="4509120"/>
            <a:ext cx="4235733" cy="68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Sanatoriul</a:t>
            </a:r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Agigea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899592" y="476672"/>
            <a:ext cx="5616624" cy="93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899592" y="1628799"/>
            <a:ext cx="5616624" cy="4536000"/>
          </a:xfrm>
          <a:prstGeom prst="roundRect">
            <a:avLst>
              <a:gd name="adj" fmla="val 26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300593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1570273"/>
            <a:ext cx="5760000" cy="396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252000" bIns="216000">
            <a:noAutofit/>
          </a:bodyPr>
          <a:lstStyle/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Constanza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Lazu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Agigea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exagone 9"/>
          <p:cNvSpPr/>
          <p:nvPr/>
        </p:nvSpPr>
        <p:spPr>
          <a:xfrm>
            <a:off x="1220900" y="1959376"/>
            <a:ext cx="864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44842" y="2316701"/>
            <a:ext cx="1152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47076" y="1700808"/>
            <a:ext cx="1152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droite 13"/>
          <p:cNvSpPr/>
          <p:nvPr/>
        </p:nvSpPr>
        <p:spPr>
          <a:xfrm rot="19200000">
            <a:off x="1277231" y="3198489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4"/>
          <p:cNvSpPr/>
          <p:nvPr/>
        </p:nvSpPr>
        <p:spPr>
          <a:xfrm>
            <a:off x="1683542" y="4581128"/>
            <a:ext cx="4235733" cy="68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Sanatoriul</a:t>
            </a:r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Agigea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899592" y="476672"/>
            <a:ext cx="5616624" cy="93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899592" y="1628799"/>
            <a:ext cx="5616624" cy="3816000"/>
          </a:xfrm>
          <a:prstGeom prst="roundRect">
            <a:avLst>
              <a:gd name="adj" fmla="val 26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à coins arrondis 14"/>
          <p:cNvSpPr/>
          <p:nvPr/>
        </p:nvSpPr>
        <p:spPr>
          <a:xfrm>
            <a:off x="3770766" y="613110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11960" y="757110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Virage 16"/>
          <p:cNvSpPr/>
          <p:nvPr/>
        </p:nvSpPr>
        <p:spPr>
          <a:xfrm>
            <a:off x="4532842" y="757110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3860622" y="692696"/>
            <a:ext cx="2592288" cy="77844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334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81836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77389" y="746672"/>
            <a:ext cx="6300000" cy="4824000"/>
          </a:xfrm>
          <a:solidFill>
            <a:srgbClr val="00B050"/>
          </a:solidFill>
        </p:spPr>
        <p:txBody>
          <a:bodyPr lIns="252000" tIns="288000" rIns="72000">
            <a:normAutofit/>
          </a:bodyPr>
          <a:lstStyle/>
          <a:p>
            <a:pPr marL="0" indent="0">
              <a:buNone/>
            </a:pP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Varna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Bapha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143 km</a:t>
            </a:r>
          </a:p>
          <a:p>
            <a:pPr marL="0" indent="0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Dobrich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     93 km</a:t>
            </a:r>
          </a:p>
          <a:p>
            <a:pPr marL="0" indent="0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Vama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Veche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44 km</a:t>
            </a: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Mangalia		      35 km</a:t>
            </a:r>
          </a:p>
          <a:p>
            <a:pPr marL="0" indent="0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Eforie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 9 km</a:t>
            </a:r>
            <a:endParaRPr lang="fr-CH" sz="4000" dirty="0" smtClean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899592" y="836712"/>
            <a:ext cx="6120680" cy="4644000"/>
          </a:xfrm>
          <a:prstGeom prst="roundRect">
            <a:avLst>
              <a:gd name="adj" fmla="val 389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156920" y="1052736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902515" y="1052736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4217163" y="1988840"/>
            <a:ext cx="720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3270495" y="2708712"/>
            <a:ext cx="720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164" y="3356992"/>
            <a:ext cx="64795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0773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Eforie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787569" y="2210366"/>
            <a:ext cx="900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39A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8297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051720" y="1412776"/>
            <a:ext cx="6120000" cy="4680000"/>
          </a:xfrm>
          <a:solidFill>
            <a:srgbClr val="00B050"/>
          </a:solidFill>
        </p:spPr>
        <p:txBody>
          <a:bodyPr lIns="360000" tIns="288000" rIns="72000">
            <a:normAutofit fontScale="92500" lnSpcReduction="20000"/>
          </a:bodyPr>
          <a:lstStyle/>
          <a:p>
            <a:pPr marL="0" indent="0">
              <a:buNone/>
            </a:pPr>
            <a:endParaRPr lang="fr-CH" sz="4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Izmail			183 km</a:t>
            </a:r>
          </a:p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Tulcea			162 km</a:t>
            </a:r>
          </a:p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Cahul			161 km</a:t>
            </a:r>
            <a:endParaRPr lang="fr-CH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		  	  77 km</a:t>
            </a:r>
          </a:p>
          <a:p>
            <a:pPr marL="0" indent="0">
              <a:buNone/>
            </a:pPr>
            <a:r>
              <a:rPr lang="fr-CH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Braila			  72 km</a:t>
            </a:r>
          </a:p>
          <a:p>
            <a:pPr marL="400050" lvl="1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2123728" y="548680"/>
            <a:ext cx="5976664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2123728" y="1484784"/>
            <a:ext cx="5976664" cy="4500000"/>
          </a:xfrm>
          <a:prstGeom prst="roundRect">
            <a:avLst>
              <a:gd name="adj" fmla="val 369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4662060" y="1628800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4302060" y="2564904"/>
            <a:ext cx="720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4302060" y="3861048"/>
            <a:ext cx="720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977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567164"/>
            <a:ext cx="6444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0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August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1701368"/>
            <a:ext cx="6480000" cy="46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2016000" tIns="360000" bIns="216000">
            <a:noAutofit/>
          </a:bodyPr>
          <a:lstStyle/>
          <a:p>
            <a:pPr algn="l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Eforie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Agigea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Dobrich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Techirghiol</a:t>
            </a:r>
          </a:p>
          <a:p>
            <a:pPr algn="l"/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6200000">
            <a:off x="6013829" y="882164"/>
            <a:ext cx="720000" cy="45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fr-CH"/>
          </a:p>
        </p:txBody>
      </p:sp>
      <p:sp>
        <p:nvSpPr>
          <p:cNvPr id="6" name="Hexagone 5"/>
          <p:cNvSpPr/>
          <p:nvPr/>
        </p:nvSpPr>
        <p:spPr>
          <a:xfrm>
            <a:off x="1896686" y="4527072"/>
            <a:ext cx="864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383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6200000">
            <a:off x="1582161" y="882164"/>
            <a:ext cx="720000" cy="45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Hexagone 9"/>
          <p:cNvSpPr/>
          <p:nvPr/>
        </p:nvSpPr>
        <p:spPr>
          <a:xfrm>
            <a:off x="1835696" y="2175375"/>
            <a:ext cx="864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39A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 descr="http://www.lefigaro.fr/medias/2008/04/02/20080402PHOWWW001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40375"/>
            <a:ext cx="9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lèche droite 13"/>
          <p:cNvSpPr/>
          <p:nvPr/>
        </p:nvSpPr>
        <p:spPr>
          <a:xfrm rot="19500000">
            <a:off x="5297898" y="5181685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1859525" y="3043299"/>
            <a:ext cx="864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Hexagone 20"/>
          <p:cNvSpPr/>
          <p:nvPr/>
        </p:nvSpPr>
        <p:spPr>
          <a:xfrm>
            <a:off x="1859525" y="3771088"/>
            <a:ext cx="864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5199227" y="4095072"/>
            <a:ext cx="90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6577" y="3784243"/>
            <a:ext cx="684000" cy="45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E675</a:t>
            </a:r>
            <a:endParaRPr lang="fr-CH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899592" y="620688"/>
            <a:ext cx="6264696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899592" y="1772816"/>
            <a:ext cx="6336704" cy="4536000"/>
          </a:xfrm>
          <a:prstGeom prst="roundRect">
            <a:avLst>
              <a:gd name="adj" fmla="val 335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749109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1701368"/>
            <a:ext cx="6480000" cy="37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2016000" tIns="360000" bIns="216000">
            <a:noAutofit/>
          </a:bodyPr>
          <a:lstStyle/>
          <a:p>
            <a:pPr algn="l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Eforie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Agigea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Dobrich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Techirghiol</a:t>
            </a:r>
          </a:p>
          <a:p>
            <a:pPr algn="l"/>
            <a:endParaRPr lang="fr-CH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exagone 5"/>
          <p:cNvSpPr/>
          <p:nvPr/>
        </p:nvSpPr>
        <p:spPr>
          <a:xfrm>
            <a:off x="1835696" y="4644160"/>
            <a:ext cx="864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383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exagone 9"/>
          <p:cNvSpPr/>
          <p:nvPr/>
        </p:nvSpPr>
        <p:spPr>
          <a:xfrm>
            <a:off x="1835696" y="2175375"/>
            <a:ext cx="864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39A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 descr="http://www.lefigaro.fr/medias/2008/04/02/20080402PHOWWW001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227" y="2040375"/>
            <a:ext cx="9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lèche droite 13"/>
          <p:cNvSpPr/>
          <p:nvPr/>
        </p:nvSpPr>
        <p:spPr>
          <a:xfrm rot="19500000">
            <a:off x="5849682" y="3087059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Hexagone 16"/>
          <p:cNvSpPr/>
          <p:nvPr/>
        </p:nvSpPr>
        <p:spPr>
          <a:xfrm>
            <a:off x="1822515" y="3060150"/>
            <a:ext cx="864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Hexagone 20"/>
          <p:cNvSpPr/>
          <p:nvPr/>
        </p:nvSpPr>
        <p:spPr>
          <a:xfrm>
            <a:off x="1835696" y="3789040"/>
            <a:ext cx="864000" cy="450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5199227" y="4095072"/>
            <a:ext cx="900000" cy="43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6577" y="3790579"/>
            <a:ext cx="684000" cy="45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E675</a:t>
            </a:r>
            <a:endParaRPr lang="fr-CH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899592" y="620688"/>
            <a:ext cx="6264696" cy="972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899592" y="1772816"/>
            <a:ext cx="6336704" cy="3636000"/>
          </a:xfrm>
          <a:prstGeom prst="roundRect">
            <a:avLst>
              <a:gd name="adj" fmla="val 335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à coins arrondis 18"/>
          <p:cNvSpPr/>
          <p:nvPr/>
        </p:nvSpPr>
        <p:spPr>
          <a:xfrm>
            <a:off x="4550160" y="72112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91215" y="86512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Virage 22"/>
          <p:cNvSpPr/>
          <p:nvPr/>
        </p:nvSpPr>
        <p:spPr>
          <a:xfrm>
            <a:off x="5343227" y="85091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4644008" y="796912"/>
            <a:ext cx="2592288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1396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111822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77389" y="746672"/>
            <a:ext cx="6300000" cy="3420000"/>
          </a:xfrm>
          <a:solidFill>
            <a:srgbClr val="00B050"/>
          </a:solidFill>
        </p:spPr>
        <p:txBody>
          <a:bodyPr lIns="252000" tIns="288000" rIns="72000">
            <a:normAutofit/>
          </a:bodyPr>
          <a:lstStyle/>
          <a:p>
            <a:pPr marL="0" indent="0">
              <a:buNone/>
            </a:pP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Varna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Bapha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135 km</a:t>
            </a:r>
          </a:p>
          <a:p>
            <a:pPr marL="0" indent="0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Vama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Veche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38 km</a:t>
            </a: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Mangalia		      29 km</a:t>
            </a:r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899592" y="836712"/>
            <a:ext cx="6120680" cy="3240000"/>
          </a:xfrm>
          <a:prstGeom prst="roundRect">
            <a:avLst>
              <a:gd name="adj" fmla="val 389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156920" y="1052736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902515" y="1052736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4217163" y="1988840"/>
            <a:ext cx="720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163" y="2618712"/>
            <a:ext cx="64795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3554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August</a:t>
            </a: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770379" y="2210366"/>
            <a:ext cx="72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1771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6120000" cy="1080000"/>
          </a:xfrm>
          <a:solidFill>
            <a:srgbClr val="00B050"/>
          </a:solidFill>
          <a:effectLst>
            <a:outerShdw blurRad="63500" sx="102000" sy="102000" algn="ctr" rotWithShape="0">
              <a:schemeClr val="bg1">
                <a:lumMod val="95000"/>
                <a:alpha val="40000"/>
              </a:schemeClr>
            </a:outerShdw>
          </a:effectLst>
        </p:spPr>
        <p:txBody>
          <a:bodyPr lIns="72000">
            <a:norm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Mangalia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1628800"/>
            <a:ext cx="6120000" cy="46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288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August</a:t>
            </a:r>
          </a:p>
          <a:p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Costinesti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Tuzla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Pecineaga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 rot="16200000">
            <a:off x="5551728" y="791733"/>
            <a:ext cx="720000" cy="45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Hexagone 5"/>
          <p:cNvSpPr/>
          <p:nvPr/>
        </p:nvSpPr>
        <p:spPr>
          <a:xfrm>
            <a:off x="1331640" y="4797152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392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6200000">
            <a:off x="1425620" y="788190"/>
            <a:ext cx="720000" cy="45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Hexagone 9"/>
          <p:cNvSpPr/>
          <p:nvPr/>
        </p:nvSpPr>
        <p:spPr>
          <a:xfrm>
            <a:off x="1238009" y="2024888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29539" y="1801669"/>
            <a:ext cx="144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Olimp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40424" y="2420888"/>
            <a:ext cx="1512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Neptun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droite 13"/>
          <p:cNvSpPr/>
          <p:nvPr/>
        </p:nvSpPr>
        <p:spPr>
          <a:xfrm rot="19500000">
            <a:off x="5368607" y="5327293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6" name="Picture 4" descr="http://www.lefigaro.fr/medias/2008/04/02/20080402PHOWWW001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352" y="3097962"/>
            <a:ext cx="756000" cy="59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112" y="3918643"/>
            <a:ext cx="790884" cy="504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à coins arrondis 4"/>
          <p:cNvSpPr/>
          <p:nvPr/>
        </p:nvSpPr>
        <p:spPr>
          <a:xfrm>
            <a:off x="899592" y="548681"/>
            <a:ext cx="5976664" cy="93610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899592" y="1700808"/>
            <a:ext cx="5976664" cy="4530325"/>
          </a:xfrm>
          <a:prstGeom prst="roundRect">
            <a:avLst>
              <a:gd name="adj" fmla="val 227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013549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1628800"/>
            <a:ext cx="6120000" cy="4680000"/>
          </a:xfr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288000" bIns="216000">
            <a:noAutofit/>
          </a:bodyPr>
          <a:lstStyle/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August</a:t>
            </a:r>
          </a:p>
          <a:p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Costinesti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Tuzla</a:t>
            </a:r>
          </a:p>
          <a:p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Pecineaga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exagone 5"/>
          <p:cNvSpPr/>
          <p:nvPr/>
        </p:nvSpPr>
        <p:spPr>
          <a:xfrm>
            <a:off x="1331640" y="4797152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392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exagone 9"/>
          <p:cNvSpPr/>
          <p:nvPr/>
        </p:nvSpPr>
        <p:spPr>
          <a:xfrm>
            <a:off x="1238009" y="2024888"/>
            <a:ext cx="792000" cy="396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29539" y="1801669"/>
            <a:ext cx="144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Olimp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40424" y="2420888"/>
            <a:ext cx="1512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Neptun</a:t>
            </a:r>
            <a:endParaRPr lang="fr-CH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droite 13"/>
          <p:cNvSpPr/>
          <p:nvPr/>
        </p:nvSpPr>
        <p:spPr>
          <a:xfrm rot="19500000">
            <a:off x="5226373" y="5378609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6" name="Picture 4" descr="http://www.lefigaro.fr/medias/2008/04/02/20080402PHOWWW001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352" y="3097962"/>
            <a:ext cx="756000" cy="59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t2.ftcdn.net/jpg/00/06/12/33/400_F_6123319_UooFwBrI0QE3BmgtmsBXfC3HE5D35wB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112" y="3918643"/>
            <a:ext cx="790884" cy="504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à coins arrondis 6"/>
          <p:cNvSpPr/>
          <p:nvPr/>
        </p:nvSpPr>
        <p:spPr>
          <a:xfrm>
            <a:off x="899592" y="1700808"/>
            <a:ext cx="5976664" cy="4530325"/>
          </a:xfrm>
          <a:prstGeom prst="roundRect">
            <a:avLst>
              <a:gd name="adj" fmla="val 227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à coins arrondis 16"/>
          <p:cNvSpPr/>
          <p:nvPr/>
        </p:nvSpPr>
        <p:spPr>
          <a:xfrm>
            <a:off x="4104256" y="60250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35996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Virage 18"/>
          <p:cNvSpPr/>
          <p:nvPr/>
        </p:nvSpPr>
        <p:spPr>
          <a:xfrm>
            <a:off x="4801112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4160136" y="692696"/>
            <a:ext cx="2664000" cy="756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9351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275289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77389" y="746672"/>
            <a:ext cx="6300000" cy="3420000"/>
          </a:xfrm>
          <a:solidFill>
            <a:srgbClr val="00B050"/>
          </a:solidFill>
        </p:spPr>
        <p:txBody>
          <a:bodyPr lIns="252000" tIns="288000" rIns="72000">
            <a:normAutofit/>
          </a:bodyPr>
          <a:lstStyle/>
          <a:p>
            <a:pPr marL="0" indent="0">
              <a:buNone/>
            </a:pP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Varna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Bapha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122 km</a:t>
            </a:r>
          </a:p>
          <a:p>
            <a:pPr marL="0" indent="0"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Vama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Veche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24 km</a:t>
            </a:r>
          </a:p>
          <a:p>
            <a:pPr marL="0" indent="0"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Mangalia		      15 km</a:t>
            </a:r>
          </a:p>
        </p:txBody>
      </p:sp>
      <p:sp>
        <p:nvSpPr>
          <p:cNvPr id="5" name="AutoShape 2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utoShape 4" descr="Résultat de recherche d'images pour &quot;panneaux autoroutiers suiss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899592" y="836712"/>
            <a:ext cx="6120680" cy="3240000"/>
          </a:xfrm>
          <a:prstGeom prst="roundRect">
            <a:avLst>
              <a:gd name="adj" fmla="val 389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4156920" y="1052736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A5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902515" y="1052736"/>
            <a:ext cx="900000" cy="540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E87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4217163" y="1988840"/>
            <a:ext cx="720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http://namthao.free.fr/Travel/France/France/Nice/Cours%20Nice/Code%20de%20la%20route/Signalisation/zo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163" y="2618712"/>
            <a:ext cx="64795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527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247569" y="606695"/>
            <a:ext cx="2880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m</a:t>
            </a:r>
            <a:endParaRPr lang="fr-CH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211960" y="629143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008" y="773143"/>
            <a:ext cx="216024" cy="61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4928121" y="773143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223987" y="1628800"/>
            <a:ext cx="5760000" cy="1800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180000" tIns="720000" bIns="216000" anchor="b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Mangalia</a:t>
            </a:r>
          </a:p>
          <a:p>
            <a:pPr marL="0" indent="0">
              <a:buNone/>
            </a:pPr>
            <a:endParaRPr lang="fr-CH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/>
          <p:cNvSpPr/>
          <p:nvPr/>
        </p:nvSpPr>
        <p:spPr>
          <a:xfrm>
            <a:off x="1770379" y="2210366"/>
            <a:ext cx="720000" cy="43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391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331640" y="704898"/>
            <a:ext cx="2772347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283968" y="704898"/>
            <a:ext cx="2592288" cy="72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1331640" y="1700808"/>
            <a:ext cx="5544616" cy="1656184"/>
          </a:xfrm>
          <a:prstGeom prst="roundRect">
            <a:avLst>
              <a:gd name="adj" fmla="val 797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8229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4729</TotalTime>
  <Words>900</Words>
  <Application>Microsoft Office PowerPoint</Application>
  <PresentationFormat>Affichage à l'écran (4:3)</PresentationFormat>
  <Paragraphs>814</Paragraphs>
  <Slides>105</Slides>
  <Notes>19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105</vt:i4>
      </vt:variant>
    </vt:vector>
  </HeadingPairs>
  <TitlesOfParts>
    <vt:vector size="10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Râmnicelu </vt:lpstr>
      <vt:lpstr>Présentation PowerPoint</vt:lpstr>
      <vt:lpstr>Présentation PowerPoint</vt:lpstr>
      <vt:lpstr>Présentation PowerPoint</vt:lpstr>
      <vt:lpstr>Présentation PowerPoint</vt:lpstr>
      <vt:lpstr>Muchea </vt:lpstr>
      <vt:lpstr>Présentation PowerPoint</vt:lpstr>
      <vt:lpstr>Présentation PowerPoint</vt:lpstr>
      <vt:lpstr>Présentation PowerPoint</vt:lpstr>
      <vt:lpstr>Présentation PowerPoint</vt:lpstr>
      <vt:lpstr>E87 x E584 Galati   Braila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A5 x A51</vt:lpstr>
      <vt:lpstr>Présentation PowerPoint</vt:lpstr>
      <vt:lpstr>Présentation PowerPoint</vt:lpstr>
      <vt:lpstr>Présentation PowerPoint</vt:lpstr>
      <vt:lpstr>Isaccea </vt:lpstr>
      <vt:lpstr>Présentation PowerPoint</vt:lpstr>
      <vt:lpstr>Présentation PowerPoint</vt:lpstr>
      <vt:lpstr>Présentation PowerPoint</vt:lpstr>
      <vt:lpstr>Présentation PowerPoint</vt:lpstr>
      <vt:lpstr>Tulcea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Tulcea Sud </vt:lpstr>
      <vt:lpstr>Présentation PowerPoint</vt:lpstr>
      <vt:lpstr>Présentation PowerPoint</vt:lpstr>
      <vt:lpstr>Présentation PowerPoint</vt:lpstr>
      <vt:lpstr>Présentation PowerPoint</vt:lpstr>
      <vt:lpstr>Babadag </vt:lpstr>
      <vt:lpstr>Présentation PowerPoint</vt:lpstr>
      <vt:lpstr>Présentation PowerPoint</vt:lpstr>
      <vt:lpstr>Présentation PowerPoint</vt:lpstr>
      <vt:lpstr>Présentation PowerPoint</vt:lpstr>
      <vt:lpstr>Cogealac </vt:lpstr>
      <vt:lpstr>Présentation PowerPoint</vt:lpstr>
      <vt:lpstr>Présentation PowerPoint</vt:lpstr>
      <vt:lpstr>Présentation PowerPoint</vt:lpstr>
      <vt:lpstr>Présentation PowerPoint</vt:lpstr>
      <vt:lpstr> </vt:lpstr>
      <vt:lpstr>Présentation PowerPoint</vt:lpstr>
      <vt:lpstr>Présentation PowerPoint</vt:lpstr>
      <vt:lpstr>Présentation PowerPoint</vt:lpstr>
      <vt:lpstr>Présentation PowerPoint</vt:lpstr>
      <vt:lpstr>Constanza Nord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Constanza Centru </vt:lpstr>
      <vt:lpstr>Présentation PowerPoint</vt:lpstr>
      <vt:lpstr>Présentation PowerPoint</vt:lpstr>
      <vt:lpstr>Présentation PowerPoint</vt:lpstr>
      <vt:lpstr>Présentation PowerPoint</vt:lpstr>
      <vt:lpstr> E81 x E87 Constanza Sud   Port  </vt:lpstr>
      <vt:lpstr>Présentation PowerPoint</vt:lpstr>
      <vt:lpstr>Présentation PowerPoint</vt:lpstr>
      <vt:lpstr>E81 x E87</vt:lpstr>
      <vt:lpstr>E81 x E87</vt:lpstr>
      <vt:lpstr>Présentation PowerPoint</vt:lpstr>
      <vt:lpstr>Présentation PowerPoint</vt:lpstr>
      <vt:lpstr>Présentation PowerPoint</vt:lpstr>
      <vt:lpstr>Présentation PowerPoint</vt:lpstr>
      <vt:lpstr>Eforie</vt:lpstr>
      <vt:lpstr>Présentation PowerPoint</vt:lpstr>
      <vt:lpstr>Présentation PowerPoint</vt:lpstr>
      <vt:lpstr>Présentation PowerPoint</vt:lpstr>
      <vt:lpstr>Présentation PowerPoint</vt:lpstr>
      <vt:lpstr>23 August</vt:lpstr>
      <vt:lpstr>Présentation PowerPoint</vt:lpstr>
      <vt:lpstr>Présentation PowerPoint</vt:lpstr>
      <vt:lpstr>Présentation PowerPoint</vt:lpstr>
      <vt:lpstr>Présentation PowerPoint</vt:lpstr>
      <vt:lpstr>Mangalia</vt:lpstr>
      <vt:lpstr>Présentation PowerPoint</vt:lpstr>
      <vt:lpstr>Présentation PowerPoint</vt:lpstr>
      <vt:lpstr>Présentation PowerPoint</vt:lpstr>
      <vt:lpstr>Présentation PowerPoint</vt:lpstr>
      <vt:lpstr>v</vt:lpstr>
      <vt:lpstr>Présentation PowerPoint</vt:lpstr>
      <vt:lpstr>Présentation PowerPoint</vt:lpstr>
      <vt:lpstr>Présentation PowerPoint</vt:lpstr>
      <vt:lpstr>Sources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A1   E60</dc:title>
  <dc:creator>Sophie</dc:creator>
  <cp:lastModifiedBy>Sophie</cp:lastModifiedBy>
  <cp:revision>580</cp:revision>
  <dcterms:created xsi:type="dcterms:W3CDTF">2015-05-06T12:02:16Z</dcterms:created>
  <dcterms:modified xsi:type="dcterms:W3CDTF">2016-08-27T11:03:03Z</dcterms:modified>
</cp:coreProperties>
</file>