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9"/>
  </p:notesMasterIdLst>
  <p:sldIdLst>
    <p:sldId id="558" r:id="rId2"/>
    <p:sldId id="586" r:id="rId3"/>
    <p:sldId id="818" r:id="rId4"/>
    <p:sldId id="819" r:id="rId5"/>
    <p:sldId id="1087" r:id="rId6"/>
    <p:sldId id="1085" r:id="rId7"/>
    <p:sldId id="1088" r:id="rId8"/>
    <p:sldId id="1089" r:id="rId9"/>
    <p:sldId id="824" r:id="rId10"/>
    <p:sldId id="1090" r:id="rId11"/>
    <p:sldId id="1091" r:id="rId12"/>
    <p:sldId id="1092" r:id="rId13"/>
    <p:sldId id="1093" r:id="rId14"/>
    <p:sldId id="1094" r:id="rId15"/>
    <p:sldId id="1095" r:id="rId16"/>
    <p:sldId id="1096" r:id="rId17"/>
    <p:sldId id="831" r:id="rId18"/>
    <p:sldId id="1098" r:id="rId19"/>
    <p:sldId id="1097" r:id="rId20"/>
    <p:sldId id="1099" r:id="rId21"/>
    <p:sldId id="1100" r:id="rId22"/>
    <p:sldId id="835" r:id="rId23"/>
    <p:sldId id="1101" r:id="rId24"/>
    <p:sldId id="1102" r:id="rId25"/>
    <p:sldId id="1103" r:id="rId26"/>
    <p:sldId id="1104" r:id="rId27"/>
    <p:sldId id="1105" r:id="rId28"/>
    <p:sldId id="1106" r:id="rId29"/>
    <p:sldId id="1107" r:id="rId30"/>
    <p:sldId id="1079" r:id="rId31"/>
    <p:sldId id="1108" r:id="rId32"/>
    <p:sldId id="1080" r:id="rId33"/>
    <p:sldId id="1109" r:id="rId34"/>
    <p:sldId id="1110" r:id="rId35"/>
    <p:sldId id="1111" r:id="rId36"/>
    <p:sldId id="1112" r:id="rId37"/>
    <p:sldId id="1113" r:id="rId38"/>
    <p:sldId id="1114" r:id="rId39"/>
    <p:sldId id="1115" r:id="rId40"/>
    <p:sldId id="1116" r:id="rId41"/>
    <p:sldId id="1117" r:id="rId42"/>
    <p:sldId id="1118" r:id="rId43"/>
    <p:sldId id="1119" r:id="rId44"/>
    <p:sldId id="1120" r:id="rId45"/>
    <p:sldId id="1121" r:id="rId46"/>
    <p:sldId id="1122" r:id="rId47"/>
    <p:sldId id="1083" r:id="rId48"/>
    <p:sldId id="1123" r:id="rId49"/>
    <p:sldId id="1124" r:id="rId50"/>
    <p:sldId id="1125" r:id="rId51"/>
    <p:sldId id="860" r:id="rId52"/>
    <p:sldId id="1126" r:id="rId53"/>
    <p:sldId id="1127" r:id="rId54"/>
    <p:sldId id="1128" r:id="rId55"/>
    <p:sldId id="1129" r:id="rId56"/>
    <p:sldId id="1130" r:id="rId57"/>
    <p:sldId id="1131" r:id="rId58"/>
    <p:sldId id="1132" r:id="rId59"/>
    <p:sldId id="1133" r:id="rId60"/>
    <p:sldId id="1134" r:id="rId61"/>
    <p:sldId id="1135" r:id="rId62"/>
    <p:sldId id="1136" r:id="rId63"/>
    <p:sldId id="1137" r:id="rId64"/>
    <p:sldId id="1138" r:id="rId65"/>
    <p:sldId id="1139" r:id="rId66"/>
    <p:sldId id="1140" r:id="rId67"/>
    <p:sldId id="1141" r:id="rId68"/>
    <p:sldId id="1142" r:id="rId69"/>
    <p:sldId id="1143" r:id="rId70"/>
    <p:sldId id="1144" r:id="rId71"/>
    <p:sldId id="1145" r:id="rId72"/>
    <p:sldId id="1146" r:id="rId73"/>
    <p:sldId id="1156" r:id="rId74"/>
    <p:sldId id="1147" r:id="rId75"/>
    <p:sldId id="1148" r:id="rId76"/>
    <p:sldId id="1149" r:id="rId77"/>
    <p:sldId id="1150" r:id="rId78"/>
    <p:sldId id="1151" r:id="rId79"/>
    <p:sldId id="1152" r:id="rId80"/>
    <p:sldId id="1153" r:id="rId81"/>
    <p:sldId id="1154" r:id="rId82"/>
    <p:sldId id="1155" r:id="rId83"/>
    <p:sldId id="1157" r:id="rId84"/>
    <p:sldId id="1158" r:id="rId85"/>
    <p:sldId id="1159" r:id="rId86"/>
    <p:sldId id="1160" r:id="rId87"/>
    <p:sldId id="1161" r:id="rId88"/>
    <p:sldId id="1162" r:id="rId89"/>
    <p:sldId id="1163" r:id="rId90"/>
    <p:sldId id="898" r:id="rId91"/>
    <p:sldId id="1164" r:id="rId92"/>
    <p:sldId id="1165" r:id="rId93"/>
    <p:sldId id="1166" r:id="rId94"/>
    <p:sldId id="1167" r:id="rId95"/>
    <p:sldId id="902" r:id="rId96"/>
    <p:sldId id="1073" r:id="rId97"/>
    <p:sldId id="1168" r:id="rId98"/>
    <p:sldId id="1169" r:id="rId99"/>
    <p:sldId id="906" r:id="rId100"/>
    <p:sldId id="1170" r:id="rId101"/>
    <p:sldId id="911" r:id="rId102"/>
    <p:sldId id="1171" r:id="rId103"/>
    <p:sldId id="1172" r:id="rId104"/>
    <p:sldId id="1173" r:id="rId105"/>
    <p:sldId id="1174" r:id="rId106"/>
    <p:sldId id="1175" r:id="rId107"/>
    <p:sldId id="1176" r:id="rId108"/>
    <p:sldId id="1177" r:id="rId109"/>
    <p:sldId id="1178" r:id="rId110"/>
    <p:sldId id="1179" r:id="rId111"/>
    <p:sldId id="1180" r:id="rId112"/>
    <p:sldId id="1181" r:id="rId113"/>
    <p:sldId id="1182" r:id="rId114"/>
    <p:sldId id="1183" r:id="rId115"/>
    <p:sldId id="1184" r:id="rId116"/>
    <p:sldId id="1185" r:id="rId117"/>
    <p:sldId id="1186" r:id="rId118"/>
    <p:sldId id="1187" r:id="rId119"/>
    <p:sldId id="1188" r:id="rId120"/>
    <p:sldId id="1189" r:id="rId121"/>
    <p:sldId id="929" r:id="rId122"/>
    <p:sldId id="1190" r:id="rId123"/>
    <p:sldId id="1191" r:id="rId124"/>
    <p:sldId id="1192" r:id="rId125"/>
    <p:sldId id="1193" r:id="rId126"/>
    <p:sldId id="1194" r:id="rId127"/>
    <p:sldId id="1195" r:id="rId128"/>
    <p:sldId id="1196" r:id="rId129"/>
    <p:sldId id="1197" r:id="rId130"/>
    <p:sldId id="1198" r:id="rId131"/>
    <p:sldId id="938" r:id="rId132"/>
    <p:sldId id="1199" r:id="rId133"/>
    <p:sldId id="1200" r:id="rId134"/>
    <p:sldId id="1201" r:id="rId135"/>
    <p:sldId id="1202" r:id="rId136"/>
    <p:sldId id="944" r:id="rId137"/>
    <p:sldId id="949" r:id="rId138"/>
    <p:sldId id="948" r:id="rId139"/>
    <p:sldId id="1204" r:id="rId140"/>
    <p:sldId id="1328" r:id="rId141"/>
    <p:sldId id="1205" r:id="rId142"/>
    <p:sldId id="1206" r:id="rId143"/>
    <p:sldId id="1207" r:id="rId144"/>
    <p:sldId id="1208" r:id="rId145"/>
    <p:sldId id="1209" r:id="rId146"/>
    <p:sldId id="1210" r:id="rId147"/>
    <p:sldId id="1211" r:id="rId148"/>
    <p:sldId id="1212" r:id="rId149"/>
    <p:sldId id="1213" r:id="rId150"/>
    <p:sldId id="1214" r:id="rId151"/>
    <p:sldId id="1215" r:id="rId152"/>
    <p:sldId id="1216" r:id="rId153"/>
    <p:sldId id="1217" r:id="rId154"/>
    <p:sldId id="1218" r:id="rId155"/>
    <p:sldId id="1219" r:id="rId156"/>
    <p:sldId id="1220" r:id="rId157"/>
    <p:sldId id="1221" r:id="rId158"/>
    <p:sldId id="1222" r:id="rId159"/>
    <p:sldId id="1223" r:id="rId160"/>
    <p:sldId id="1224" r:id="rId161"/>
    <p:sldId id="1225" r:id="rId162"/>
    <p:sldId id="1226" r:id="rId163"/>
    <p:sldId id="1227" r:id="rId164"/>
    <p:sldId id="1228" r:id="rId165"/>
    <p:sldId id="970" r:id="rId166"/>
    <p:sldId id="971" r:id="rId167"/>
    <p:sldId id="1229" r:id="rId168"/>
    <p:sldId id="1230" r:id="rId169"/>
    <p:sldId id="1231" r:id="rId170"/>
    <p:sldId id="1232" r:id="rId171"/>
    <p:sldId id="1233" r:id="rId172"/>
    <p:sldId id="1239" r:id="rId173"/>
    <p:sldId id="1234" r:id="rId174"/>
    <p:sldId id="975" r:id="rId175"/>
    <p:sldId id="977" r:id="rId176"/>
    <p:sldId id="976" r:id="rId177"/>
    <p:sldId id="1235" r:id="rId178"/>
    <p:sldId id="1236" r:id="rId179"/>
    <p:sldId id="979" r:id="rId180"/>
    <p:sldId id="1237" r:id="rId181"/>
    <p:sldId id="1238" r:id="rId182"/>
    <p:sldId id="1240" r:id="rId183"/>
    <p:sldId id="1241" r:id="rId184"/>
    <p:sldId id="1242" r:id="rId185"/>
    <p:sldId id="1243" r:id="rId186"/>
    <p:sldId id="1244" r:id="rId187"/>
    <p:sldId id="1245" r:id="rId188"/>
    <p:sldId id="1246" r:id="rId189"/>
    <p:sldId id="1247" r:id="rId190"/>
    <p:sldId id="1248" r:id="rId191"/>
    <p:sldId id="1266" r:id="rId192"/>
    <p:sldId id="1249" r:id="rId193"/>
    <p:sldId id="1250" r:id="rId194"/>
    <p:sldId id="1251" r:id="rId195"/>
    <p:sldId id="1252" r:id="rId196"/>
    <p:sldId id="1253" r:id="rId197"/>
    <p:sldId id="1260" r:id="rId198"/>
    <p:sldId id="1254" r:id="rId199"/>
    <p:sldId id="1255" r:id="rId200"/>
    <p:sldId id="1256" r:id="rId201"/>
    <p:sldId id="1257" r:id="rId202"/>
    <p:sldId id="1259" r:id="rId203"/>
    <p:sldId id="1261" r:id="rId204"/>
    <p:sldId id="1262" r:id="rId205"/>
    <p:sldId id="1263" r:id="rId206"/>
    <p:sldId id="1264" r:id="rId207"/>
    <p:sldId id="1265" r:id="rId208"/>
    <p:sldId id="1267" r:id="rId209"/>
    <p:sldId id="1268" r:id="rId210"/>
    <p:sldId id="1269" r:id="rId211"/>
    <p:sldId id="1270" r:id="rId212"/>
    <p:sldId id="1271" r:id="rId213"/>
    <p:sldId id="1272" r:id="rId214"/>
    <p:sldId id="1273" r:id="rId215"/>
    <p:sldId id="1274" r:id="rId216"/>
    <p:sldId id="1275" r:id="rId217"/>
    <p:sldId id="1276" r:id="rId218"/>
    <p:sldId id="1277" r:id="rId219"/>
    <p:sldId id="1278" r:id="rId220"/>
    <p:sldId id="1279" r:id="rId221"/>
    <p:sldId id="1280" r:id="rId222"/>
    <p:sldId id="1281" r:id="rId223"/>
    <p:sldId id="1304" r:id="rId224"/>
    <p:sldId id="1282" r:id="rId225"/>
    <p:sldId id="1021" r:id="rId226"/>
    <p:sldId id="1022" r:id="rId227"/>
    <p:sldId id="1023" r:id="rId228"/>
    <p:sldId id="1283" r:id="rId229"/>
    <p:sldId id="1284" r:id="rId230"/>
    <p:sldId id="1025" r:id="rId231"/>
    <p:sldId id="1026" r:id="rId232"/>
    <p:sldId id="1285" r:id="rId233"/>
    <p:sldId id="1286" r:id="rId234"/>
    <p:sldId id="1287" r:id="rId235"/>
    <p:sldId id="1288" r:id="rId236"/>
    <p:sldId id="1289" r:id="rId237"/>
    <p:sldId id="1290" r:id="rId238"/>
    <p:sldId id="1291" r:id="rId239"/>
    <p:sldId id="1292" r:id="rId240"/>
    <p:sldId id="1293" r:id="rId241"/>
    <p:sldId id="1294" r:id="rId242"/>
    <p:sldId id="1038" r:id="rId243"/>
    <p:sldId id="1295" r:id="rId244"/>
    <p:sldId id="1296" r:id="rId245"/>
    <p:sldId id="1297" r:id="rId246"/>
    <p:sldId id="1298" r:id="rId247"/>
    <p:sldId id="1042" r:id="rId248"/>
    <p:sldId id="1299" r:id="rId249"/>
    <p:sldId id="1301" r:id="rId250"/>
    <p:sldId id="1302" r:id="rId251"/>
    <p:sldId id="1303" r:id="rId252"/>
    <p:sldId id="1305" r:id="rId253"/>
    <p:sldId id="1306" r:id="rId254"/>
    <p:sldId id="1307" r:id="rId255"/>
    <p:sldId id="1308" r:id="rId256"/>
    <p:sldId id="1309" r:id="rId257"/>
    <p:sldId id="1310" r:id="rId258"/>
    <p:sldId id="1311" r:id="rId259"/>
    <p:sldId id="1312" r:id="rId260"/>
    <p:sldId id="1313" r:id="rId261"/>
    <p:sldId id="1314" r:id="rId262"/>
    <p:sldId id="1315" r:id="rId263"/>
    <p:sldId id="1316" r:id="rId264"/>
    <p:sldId id="1057" r:id="rId265"/>
    <p:sldId id="1058" r:id="rId266"/>
    <p:sldId id="1059" r:id="rId267"/>
    <p:sldId id="1320" r:id="rId268"/>
    <p:sldId id="1318" r:id="rId269"/>
    <p:sldId id="1319" r:id="rId270"/>
    <p:sldId id="1062" r:id="rId271"/>
    <p:sldId id="1321" r:id="rId272"/>
    <p:sldId id="1322" r:id="rId273"/>
    <p:sldId id="1065" r:id="rId274"/>
    <p:sldId id="1331" r:id="rId275"/>
    <p:sldId id="1066" r:id="rId276"/>
    <p:sldId id="1068" r:id="rId277"/>
    <p:sldId id="1323" r:id="rId278"/>
    <p:sldId id="1324" r:id="rId279"/>
    <p:sldId id="1325" r:id="rId280"/>
    <p:sldId id="1326" r:id="rId281"/>
    <p:sldId id="1327" r:id="rId282"/>
    <p:sldId id="1332" r:id="rId283"/>
    <p:sldId id="1071" r:id="rId284"/>
    <p:sldId id="1072" r:id="rId285"/>
    <p:sldId id="1333" r:id="rId286"/>
    <p:sldId id="1330" r:id="rId287"/>
    <p:sldId id="1329" r:id="rId28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586"/>
            <p14:sldId id="818"/>
            <p14:sldId id="819"/>
            <p14:sldId id="1087"/>
            <p14:sldId id="1085"/>
            <p14:sldId id="1088"/>
            <p14:sldId id="1089"/>
            <p14:sldId id="824"/>
            <p14:sldId id="1090"/>
            <p14:sldId id="1091"/>
            <p14:sldId id="1092"/>
            <p14:sldId id="1093"/>
            <p14:sldId id="1094"/>
            <p14:sldId id="1095"/>
            <p14:sldId id="1096"/>
            <p14:sldId id="831"/>
            <p14:sldId id="1098"/>
            <p14:sldId id="1097"/>
            <p14:sldId id="1099"/>
            <p14:sldId id="1100"/>
            <p14:sldId id="835"/>
            <p14:sldId id="1101"/>
            <p14:sldId id="1102"/>
            <p14:sldId id="1103"/>
            <p14:sldId id="1104"/>
            <p14:sldId id="1105"/>
            <p14:sldId id="1106"/>
            <p14:sldId id="1107"/>
            <p14:sldId id="1079"/>
            <p14:sldId id="1108"/>
            <p14:sldId id="1080"/>
            <p14:sldId id="1109"/>
            <p14:sldId id="1110"/>
            <p14:sldId id="1111"/>
            <p14:sldId id="1112"/>
            <p14:sldId id="1113"/>
            <p14:sldId id="1114"/>
            <p14:sldId id="1115"/>
            <p14:sldId id="1116"/>
            <p14:sldId id="1117"/>
            <p14:sldId id="1118"/>
            <p14:sldId id="1119"/>
            <p14:sldId id="1120"/>
            <p14:sldId id="1121"/>
            <p14:sldId id="1122"/>
            <p14:sldId id="1083"/>
            <p14:sldId id="1123"/>
            <p14:sldId id="1124"/>
            <p14:sldId id="1125"/>
            <p14:sldId id="860"/>
            <p14:sldId id="1126"/>
            <p14:sldId id="1127"/>
            <p14:sldId id="1128"/>
            <p14:sldId id="1129"/>
            <p14:sldId id="1130"/>
            <p14:sldId id="1131"/>
            <p14:sldId id="1132"/>
            <p14:sldId id="1133"/>
            <p14:sldId id="1134"/>
            <p14:sldId id="1135"/>
            <p14:sldId id="1136"/>
            <p14:sldId id="1137"/>
            <p14:sldId id="1138"/>
            <p14:sldId id="1139"/>
            <p14:sldId id="1140"/>
            <p14:sldId id="1141"/>
            <p14:sldId id="1142"/>
            <p14:sldId id="1143"/>
            <p14:sldId id="1144"/>
            <p14:sldId id="1145"/>
            <p14:sldId id="1146"/>
            <p14:sldId id="1156"/>
            <p14:sldId id="1147"/>
            <p14:sldId id="1148"/>
            <p14:sldId id="1149"/>
            <p14:sldId id="1150"/>
            <p14:sldId id="1151"/>
            <p14:sldId id="1152"/>
            <p14:sldId id="1153"/>
            <p14:sldId id="1154"/>
            <p14:sldId id="1155"/>
            <p14:sldId id="1157"/>
            <p14:sldId id="1158"/>
            <p14:sldId id="1159"/>
            <p14:sldId id="1160"/>
            <p14:sldId id="1161"/>
            <p14:sldId id="1162"/>
            <p14:sldId id="1163"/>
            <p14:sldId id="898"/>
            <p14:sldId id="1164"/>
            <p14:sldId id="1165"/>
            <p14:sldId id="1166"/>
            <p14:sldId id="1167"/>
            <p14:sldId id="902"/>
            <p14:sldId id="1073"/>
            <p14:sldId id="1168"/>
            <p14:sldId id="1169"/>
            <p14:sldId id="906"/>
            <p14:sldId id="1170"/>
            <p14:sldId id="911"/>
            <p14:sldId id="1171"/>
            <p14:sldId id="1172"/>
            <p14:sldId id="1173"/>
            <p14:sldId id="1174"/>
            <p14:sldId id="1175"/>
            <p14:sldId id="1176"/>
            <p14:sldId id="1177"/>
            <p14:sldId id="1178"/>
            <p14:sldId id="1179"/>
            <p14:sldId id="1180"/>
            <p14:sldId id="1181"/>
            <p14:sldId id="1182"/>
            <p14:sldId id="1183"/>
            <p14:sldId id="1184"/>
            <p14:sldId id="1185"/>
            <p14:sldId id="1186"/>
            <p14:sldId id="1187"/>
            <p14:sldId id="1188"/>
            <p14:sldId id="1189"/>
            <p14:sldId id="929"/>
            <p14:sldId id="1190"/>
            <p14:sldId id="1191"/>
            <p14:sldId id="1192"/>
            <p14:sldId id="1193"/>
            <p14:sldId id="1194"/>
            <p14:sldId id="1195"/>
            <p14:sldId id="1196"/>
            <p14:sldId id="1197"/>
            <p14:sldId id="1198"/>
            <p14:sldId id="938"/>
            <p14:sldId id="1199"/>
            <p14:sldId id="1200"/>
            <p14:sldId id="1201"/>
            <p14:sldId id="1202"/>
            <p14:sldId id="944"/>
            <p14:sldId id="949"/>
            <p14:sldId id="948"/>
            <p14:sldId id="1204"/>
            <p14:sldId id="1328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  <p14:sldId id="1227"/>
            <p14:sldId id="1228"/>
            <p14:sldId id="970"/>
            <p14:sldId id="971"/>
            <p14:sldId id="1229"/>
            <p14:sldId id="1230"/>
            <p14:sldId id="1231"/>
            <p14:sldId id="1232"/>
            <p14:sldId id="1233"/>
            <p14:sldId id="1239"/>
            <p14:sldId id="1234"/>
            <p14:sldId id="975"/>
            <p14:sldId id="977"/>
            <p14:sldId id="976"/>
            <p14:sldId id="1235"/>
            <p14:sldId id="1236"/>
            <p14:sldId id="979"/>
            <p14:sldId id="1237"/>
            <p14:sldId id="1238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66"/>
            <p14:sldId id="1249"/>
            <p14:sldId id="1250"/>
            <p14:sldId id="1251"/>
            <p14:sldId id="1252"/>
            <p14:sldId id="1253"/>
            <p14:sldId id="1260"/>
            <p14:sldId id="1254"/>
            <p14:sldId id="1255"/>
            <p14:sldId id="1256"/>
            <p14:sldId id="1257"/>
            <p14:sldId id="1259"/>
            <p14:sldId id="1261"/>
            <p14:sldId id="1262"/>
            <p14:sldId id="1263"/>
            <p14:sldId id="1264"/>
            <p14:sldId id="1265"/>
            <p14:sldId id="1267"/>
            <p14:sldId id="1268"/>
            <p14:sldId id="1269"/>
            <p14:sldId id="1270"/>
            <p14:sldId id="1271"/>
            <p14:sldId id="1272"/>
            <p14:sldId id="1273"/>
            <p14:sldId id="1274"/>
            <p14:sldId id="1275"/>
            <p14:sldId id="1276"/>
            <p14:sldId id="1277"/>
            <p14:sldId id="1278"/>
            <p14:sldId id="1279"/>
            <p14:sldId id="1280"/>
            <p14:sldId id="1281"/>
            <p14:sldId id="1304"/>
            <p14:sldId id="1282"/>
            <p14:sldId id="1021"/>
            <p14:sldId id="1022"/>
            <p14:sldId id="1023"/>
            <p14:sldId id="1283"/>
            <p14:sldId id="1284"/>
            <p14:sldId id="1025"/>
            <p14:sldId id="1026"/>
            <p14:sldId id="1285"/>
            <p14:sldId id="1286"/>
            <p14:sldId id="1287"/>
            <p14:sldId id="1288"/>
            <p14:sldId id="1289"/>
            <p14:sldId id="1290"/>
            <p14:sldId id="1291"/>
            <p14:sldId id="1292"/>
            <p14:sldId id="1293"/>
            <p14:sldId id="1294"/>
            <p14:sldId id="1038"/>
            <p14:sldId id="1295"/>
            <p14:sldId id="1296"/>
            <p14:sldId id="1297"/>
            <p14:sldId id="1298"/>
            <p14:sldId id="1042"/>
            <p14:sldId id="1299"/>
            <p14:sldId id="1301"/>
            <p14:sldId id="1302"/>
            <p14:sldId id="1303"/>
            <p14:sldId id="1305"/>
            <p14:sldId id="1306"/>
            <p14:sldId id="1307"/>
            <p14:sldId id="1308"/>
            <p14:sldId id="1309"/>
            <p14:sldId id="1310"/>
            <p14:sldId id="1311"/>
            <p14:sldId id="1312"/>
            <p14:sldId id="1313"/>
            <p14:sldId id="1314"/>
            <p14:sldId id="1315"/>
            <p14:sldId id="1316"/>
            <p14:sldId id="1057"/>
            <p14:sldId id="1058"/>
            <p14:sldId id="1059"/>
            <p14:sldId id="1320"/>
            <p14:sldId id="1318"/>
            <p14:sldId id="1319"/>
            <p14:sldId id="1062"/>
            <p14:sldId id="1321"/>
            <p14:sldId id="1322"/>
            <p14:sldId id="1065"/>
            <p14:sldId id="1331"/>
            <p14:sldId id="1066"/>
            <p14:sldId id="1068"/>
            <p14:sldId id="1323"/>
            <p14:sldId id="1324"/>
            <p14:sldId id="1325"/>
            <p14:sldId id="1326"/>
            <p14:sldId id="1327"/>
            <p14:sldId id="1332"/>
            <p14:sldId id="1071"/>
            <p14:sldId id="1072"/>
            <p14:sldId id="1333"/>
            <p14:sldId id="1330"/>
            <p14:sldId id="1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 autoAdjust="0"/>
  </p:normalViewPr>
  <p:slideViewPr>
    <p:cSldViewPr>
      <p:cViewPr varScale="1">
        <p:scale>
          <a:sx n="119" d="100"/>
          <a:sy n="119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presProps" Target="presProp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viewProps" Target="view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theme" Target="theme/theme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tableStyles" Target="tableStyle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176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265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h/search?q=sighisoara&amp;client=firefox-b&amp;tbm=isch&amp;tbo=u&amp;source=univ&amp;sa=X&amp;ved=0ahUKEwi38-jt883OAhXD7BQKHehsDsIQsAQIHQ&amp;biw=1920&amp;bih=932" TargetMode="External"/><Relationship Id="rId3" Type="http://schemas.openxmlformats.org/officeDocument/2006/relationships/hyperlink" Target="https://www.google.ch/search?q=sinaia&amp;client=firefox-b&amp;tbm=isch&amp;tbo=u&amp;source=univ&amp;sa=X&amp;ved=0ahUKEwjq_Nzt8c3OAhVhKpoKHWatAKsQsAQIHQ&amp;biw=1920&amp;bih=932" TargetMode="External"/><Relationship Id="rId7" Type="http://schemas.openxmlformats.org/officeDocument/2006/relationships/hyperlink" Target="https://www.google.ch/search?q=brasov&amp;client=firefox-b&amp;tbm=isch&amp;tbo=u&amp;source=univ&amp;sa=X&amp;ved=0ahUKEwjWg9PS883OAhUGPRQKHSZ4BYEQsAQIMQ&amp;biw=1920&amp;bih=932" TargetMode="External"/><Relationship Id="rId2" Type="http://schemas.openxmlformats.org/officeDocument/2006/relationships/hyperlink" Target="https://www.google.ch/search?q=ploiesti&amp;client=firefox-b&amp;tbm=isch&amp;tbo=u&amp;source=univ&amp;sa=X&amp;ved=0ahUKEwj8g5iK8c3OAhVGkywKHUSoAdcQsAQIMQ&amp;biw=1920&amp;bih=9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search?q=parcul+national+bucegi&amp;client=firefox-b&amp;tbm=isch&amp;tbo=u&amp;source=univ&amp;sa=X&amp;ved=0ahUKEwjg-qv48s3OAhUFiywKHbfyBbwQsAQIIA&amp;biw=1920&amp;bih=932" TargetMode="External"/><Relationship Id="rId5" Type="http://schemas.openxmlformats.org/officeDocument/2006/relationships/hyperlink" Target="https://www.google.ch/search?q=predeal&amp;client=firefox-b&amp;tbm=isch&amp;tbo=u&amp;source=univ&amp;sa=X&amp;ved=0ahUKEwiQxq_R8s3OAhUiD5oKHeAVCbMQsAQIHQ&amp;biw=1920&amp;bih=932" TargetMode="External"/><Relationship Id="rId10" Type="http://schemas.openxmlformats.org/officeDocument/2006/relationships/hyperlink" Target="https://www.google.ch/search?q=oradea&amp;client=firefox-b&amp;tbm=isch&amp;tbo=u&amp;source=univ&amp;sa=X&amp;ved=0ahUKEwjdpIyF9M3OAhXIwBQKHQduCIkQsAQIMQ&amp;biw=1920&amp;bih=932" TargetMode="External"/><Relationship Id="rId4" Type="http://schemas.openxmlformats.org/officeDocument/2006/relationships/hyperlink" Target="https://www.google.ch/search?q=busteni&amp;client=firefox-b&amp;tbm=isch&amp;tbo=u&amp;source=univ&amp;sa=X&amp;ved=0ahUKEwiz4qep8s3OAhXEKJoKHTU7ArMQsAQIHQ&amp;biw=1920&amp;bih=932" TargetMode="External"/><Relationship Id="rId9" Type="http://schemas.openxmlformats.org/officeDocument/2006/relationships/hyperlink" Target="https://www.google.ch/search?q=cluj+napoca&amp;client=firefox-b&amp;tbm=isch&amp;tbo=u&amp;source=univ&amp;sa=X&amp;ved=0ahUKEwj7kMT5883OAhXFNxQKHT72DVgQsAQIHQ&amp;biw=1920&amp;bih=932" TargetMode="Externa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A3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Bucuresti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Oradea Cluj-Napoca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Targu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-Mures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Sighisoara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Brasov Ploiesti Bucuresti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 13.06.2016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332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			220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  <a:r>
              <a:rPr lang="fr-CH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fr-CH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708634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970476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19" y="4574844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405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4008" y="207880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17664" y="54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2400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Mihai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Viteazu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6804248" y="7690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17839" y="222241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017839" y="305814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056" y="222241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2110602" y="7690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19500000">
            <a:off x="6053091" y="382067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772816"/>
            <a:ext cx="5616624" cy="2900379"/>
          </a:xfrm>
          <a:prstGeom prst="roundRect">
            <a:avLst>
              <a:gd name="adj" fmla="val 44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16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24000" tIns="324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Mihai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Viteazu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017839" y="215084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017839" y="292494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056" y="206084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772816"/>
            <a:ext cx="5616624" cy="1980000"/>
          </a:xfrm>
          <a:prstGeom prst="roundRect">
            <a:avLst>
              <a:gd name="adj" fmla="val 44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81757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542313" y="81757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87191" y="788757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76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5351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464496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03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464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3808" y="69270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3808" y="184500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61923" y="411684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843808" y="90624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51923" y="87307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59843" y="238660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183725" y="328568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1923" y="3218463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764704"/>
            <a:ext cx="5576857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2051720" y="1916832"/>
            <a:ext cx="5504849" cy="3096344"/>
          </a:xfrm>
          <a:prstGeom prst="roundRect">
            <a:avLst>
              <a:gd name="adj" fmla="val 52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6569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2644" y="36362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55494" y="210695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9228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2055494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2807936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Aerianâ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2144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62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53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475656" y="191680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5656" y="2420888"/>
            <a:ext cx="720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52020" y="207888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473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41377" y="354588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32053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41994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0797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Ludus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39375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6994" y="243875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1872208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42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768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Reghin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41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59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805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45003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33065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48483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737103"/>
            <a:ext cx="5616624" cy="8916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3456384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983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Iernut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Târnâveni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9627" y="284375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132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55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39752" y="334801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0641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87436" y="98071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96275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87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5088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31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8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493847"/>
            <a:ext cx="684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 Est 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170715"/>
            <a:ext cx="684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 </a:t>
            </a:r>
          </a:p>
          <a:p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45969" y="506070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24862" y="95189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392844" y="95189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08839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20072" y="1293394"/>
            <a:ext cx="9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3737" y="2487139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3737" y="300627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1449694" y="5445224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0414" y="1293394"/>
            <a:ext cx="108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3768" y="5445225"/>
            <a:ext cx="90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578214"/>
            <a:ext cx="6696744" cy="1482634"/>
          </a:xfrm>
          <a:prstGeom prst="roundRect">
            <a:avLst>
              <a:gd name="adj" fmla="val 1017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2276872"/>
            <a:ext cx="6696744" cy="3960440"/>
          </a:xfrm>
          <a:prstGeom prst="roundRect">
            <a:avLst>
              <a:gd name="adj" fmla="val 2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9981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681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4728" y="548680"/>
            <a:ext cx="612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120000" cy="2736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35620" y="395754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549444" y="93652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72736" y="94449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99444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1394492"/>
            <a:ext cx="385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6523"/>
            <a:ext cx="706511" cy="5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620688"/>
            <a:ext cx="5976664" cy="1476000"/>
          </a:xfrm>
          <a:prstGeom prst="roundRect">
            <a:avLst>
              <a:gd name="adj" fmla="val 103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76872"/>
            <a:ext cx="5976000" cy="2592288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1799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Sânpaul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93453" y="25377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67744" y="268643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01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2827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22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252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284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3277" y="647103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612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44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1720" y="81707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214309" y="82295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880667" y="709076"/>
            <a:ext cx="5981773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844824"/>
            <a:ext cx="594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830925" y="921173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418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3277" y="1797817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69368" y="376371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11760" y="220486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166" y="2962815"/>
            <a:ext cx="39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Transilvania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5" y="2974847"/>
            <a:ext cx="84940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907704" y="1844824"/>
            <a:ext cx="5580000" cy="2736000"/>
          </a:xfrm>
          <a:prstGeom prst="roundRect">
            <a:avLst>
              <a:gd name="adj" fmla="val 27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8024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77880" y="93277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292080" y="97902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60440" y="96651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5422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57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eghin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  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963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2170715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 </a:t>
            </a:r>
          </a:p>
          <a:p>
            <a:r>
              <a:rPr lang="fr-CH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05019" y="418952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148064" y="2487139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9606" y="304227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1655776" y="2695279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5776" y="3312274"/>
            <a:ext cx="90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331640" y="578214"/>
            <a:ext cx="6696744" cy="1482634"/>
          </a:xfrm>
          <a:prstGeom prst="roundRect">
            <a:avLst>
              <a:gd name="adj" fmla="val 1017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2276872"/>
            <a:ext cx="5580000" cy="2880000"/>
          </a:xfrm>
          <a:prstGeom prst="roundRect">
            <a:avLst>
              <a:gd name="adj" fmla="val 2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236958" y="118652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07460" y="131953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4911436" y="133052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275446" y="1223561"/>
            <a:ext cx="2636194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4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98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83600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19672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65080" y="272695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0371" y="272695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48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Sud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8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432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521584" y="460973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17664" y="685451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126297" y="66815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709809" y="479715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34377" y="207665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2377" y="3679539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42" y="3679539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34377" y="2760168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4128" y="512696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09" y="112474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00000" cy="1296064"/>
          </a:xfrm>
          <a:prstGeom prst="roundRect">
            <a:avLst>
              <a:gd name="adj" fmla="val 123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6300000" cy="3600400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2047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36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77626" y="267133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36797" y="2348880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5776" y="293223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7617" y="3818682"/>
            <a:ext cx="3852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2682"/>
            <a:ext cx="81093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36704" cy="1296144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000" cy="2736000"/>
          </a:xfrm>
          <a:prstGeom prst="roundRect">
            <a:avLst>
              <a:gd name="adj" fmla="val 43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75093" y="90872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7556" y="103885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076120" y="103885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427984" y="992930"/>
            <a:ext cx="2664000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003617" y="2932237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798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Ordorheiu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			  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3" y="4763277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84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Corunca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924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6422216" y="441135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467544" y="490297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28498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4329603" y="452979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159688" y="487054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8095935" y="445029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3799395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3799395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799395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3997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7310" y="1636006"/>
            <a:ext cx="5760000" cy="4464000"/>
          </a:xfrm>
          <a:solidFill>
            <a:srgbClr val="00B050"/>
          </a:solidFill>
        </p:spPr>
        <p:txBody>
          <a:bodyPr lIns="144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084168" y="2248254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1720" y="2228746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691680" y="1700808"/>
            <a:ext cx="5544616" cy="432048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1307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 Suceava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35696" y="1700808"/>
            <a:ext cx="5760000" cy="3348000"/>
          </a:xfrm>
          <a:solidFill>
            <a:srgbClr val="00B050"/>
          </a:solidFill>
        </p:spPr>
        <p:txBody>
          <a:bodyPr lIns="1080000" tIns="144000" rIns="72000">
            <a:noAutofit/>
          </a:bodyPr>
          <a:lstStyle/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sz="44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660232" y="2156688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80035" y="213239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436096" y="1970864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424808" y="2852936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836712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907704" y="1772816"/>
            <a:ext cx="5616624" cy="3168352"/>
          </a:xfrm>
          <a:prstGeom prst="roundRect">
            <a:avLst>
              <a:gd name="adj" fmla="val 45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5724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924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3924816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3909672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 rot="2700000">
            <a:off x="6422216" y="4411355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467544" y="490297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284984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2700000">
            <a:off x="4329603" y="4529797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Flèche vers le haut 32"/>
          <p:cNvSpPr/>
          <p:nvPr/>
        </p:nvSpPr>
        <p:spPr>
          <a:xfrm>
            <a:off x="2159688" y="487054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 rot="2700000">
            <a:off x="8095935" y="4450293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3799395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3799395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799395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3603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42754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Corunca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203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11432" y="1124744"/>
            <a:ext cx="2880000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6839" y="1816420"/>
            <a:ext cx="2880000" cy="342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Suceava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8818" y="1124744"/>
            <a:ext cx="2880000" cy="648071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11432" y="1808440"/>
            <a:ext cx="2880000" cy="288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Bâlâuseri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089800" y="1823583"/>
            <a:ext cx="2880000" cy="28800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879" y="5244955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444363" y="4710532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592176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6614516" y="3401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548057" y="434088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089800" y="1124744"/>
            <a:ext cx="2880000" cy="64807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315829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9688" y="3711543"/>
            <a:ext cx="1260000" cy="459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799688" y="256369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vers le haut 32"/>
          <p:cNvSpPr/>
          <p:nvPr/>
        </p:nvSpPr>
        <p:spPr>
          <a:xfrm>
            <a:off x="2139334" y="434088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99934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62723" y="1196752"/>
            <a:ext cx="2772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40628" y="1217785"/>
            <a:ext cx="277834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62723" y="1878721"/>
            <a:ext cx="2772000" cy="2736000"/>
          </a:xfrm>
          <a:prstGeom prst="roundRect">
            <a:avLst>
              <a:gd name="adj" fmla="val 45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3140628" y="1878721"/>
            <a:ext cx="2778344" cy="2736000"/>
          </a:xfrm>
          <a:prstGeom prst="roundRect">
            <a:avLst>
              <a:gd name="adj" fmla="val 5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199934" y="1878721"/>
            <a:ext cx="2772000" cy="3312000"/>
          </a:xfrm>
          <a:prstGeom prst="roundRect">
            <a:avLst>
              <a:gd name="adj" fmla="val 71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4287484" y="381072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7808651" y="340113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2201650" y="5244955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8299707" y="4700887"/>
            <a:ext cx="36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1237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669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Ordorheiu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47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97634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70558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65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Balauseri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47664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617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1683063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Balauseri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Tarnaveri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69341" y="438909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409594" y="7287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02907" y="206084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302907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314370" y="291361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620728"/>
            <a:ext cx="5616624" cy="936064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772816"/>
            <a:ext cx="5616000" cy="3600400"/>
          </a:xfrm>
          <a:prstGeom prst="roundRect">
            <a:avLst>
              <a:gd name="adj" fmla="val 3523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6516216" y="71061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701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1683063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Balauseri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Tarnaveri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2302907" y="206084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302907" y="364502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314370" y="291361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772816"/>
            <a:ext cx="5616000" cy="2520280"/>
          </a:xfrm>
          <a:prstGeom prst="roundRect">
            <a:avLst>
              <a:gd name="adj" fmla="val 3523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droite 14"/>
          <p:cNvSpPr/>
          <p:nvPr/>
        </p:nvSpPr>
        <p:spPr>
          <a:xfrm rot="19500000">
            <a:off x="6053091" y="33750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782881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1361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484728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872737" y="77415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9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55233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Ordorheiu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33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97634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70558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251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755576" y="5589240"/>
            <a:ext cx="792088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medieval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www.dangerous-business.com/wp-content/uploads/2012/07/P6293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322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			210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  <a:r>
              <a:rPr lang="fr-CH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708634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970476" y="120817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19" y="4574844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34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47664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752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12696"/>
            <a:ext cx="594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94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432000" rIns="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21987" y="460562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81492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26987" y="70251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68624" y="27089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563624" y="376046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760640" cy="900000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760640" cy="3757338"/>
          </a:xfrm>
          <a:prstGeom prst="roundRect">
            <a:avLst>
              <a:gd name="adj" fmla="val 3098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7557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94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432000" rIns="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Odorheiu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3987" y="447996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68624" y="27089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563624" y="376046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760640" cy="3757338"/>
          </a:xfrm>
          <a:prstGeom prst="roundRect">
            <a:avLst>
              <a:gd name="adj" fmla="val 3098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572000" y="630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205055" y="76468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61856" y="692696"/>
            <a:ext cx="2592288" cy="77515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29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3905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4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 	 161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agaras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57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2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97634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70558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54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47664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36605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93476" y="165596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27071" y="347921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46492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78003" y="66655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548680"/>
            <a:ext cx="5616624" cy="936104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00808"/>
            <a:ext cx="5616624" cy="2736304"/>
          </a:xfrm>
          <a:prstGeom prst="roundRect">
            <a:avLst>
              <a:gd name="adj" fmla="val 238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71492" y="242088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0693" y="705875"/>
            <a:ext cx="180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17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93476" y="1655968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4439" y="232493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548680"/>
            <a:ext cx="5616624" cy="936104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00808"/>
            <a:ext cx="5580000" cy="1872000"/>
          </a:xfrm>
          <a:prstGeom prst="roundRect">
            <a:avLst>
              <a:gd name="adj" fmla="val 238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71492" y="242088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Virage 13"/>
          <p:cNvSpPr/>
          <p:nvPr/>
        </p:nvSpPr>
        <p:spPr>
          <a:xfrm>
            <a:off x="5580112" y="821277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3860" y="8203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949888" y="788757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23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4801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4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 	 141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agaras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  37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2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97634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70558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2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041672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188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65618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51012" y="23115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7436" y="225890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5760000" cy="12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0"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</a:t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 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93476" y="165596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Mandra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24128" y="335287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96736" y="60280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54130" y="60266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932040" y="198884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747947" y="3789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404664"/>
            <a:ext cx="5616624" cy="1116000"/>
          </a:xfrm>
          <a:prstGeom prst="roundRect">
            <a:avLst>
              <a:gd name="adj" fmla="val 10401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00808"/>
            <a:ext cx="5616624" cy="2772000"/>
          </a:xfrm>
          <a:prstGeom prst="roundRect">
            <a:avLst>
              <a:gd name="adj" fmla="val 238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69" y="620802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70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93476" y="1655968"/>
            <a:ext cx="5760000" cy="25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Mandra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43905" y="320146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009905" y="2132856"/>
            <a:ext cx="176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46492" y="27544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548680"/>
            <a:ext cx="5616624" cy="936104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00808"/>
            <a:ext cx="5616624" cy="2376264"/>
          </a:xfrm>
          <a:prstGeom prst="roundRect">
            <a:avLst>
              <a:gd name="adj" fmla="val 2380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Virage 15"/>
          <p:cNvSpPr/>
          <p:nvPr/>
        </p:nvSpPr>
        <p:spPr>
          <a:xfrm>
            <a:off x="5644880" y="84534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6561" y="84534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949888" y="797401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54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6449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66537"/>
            <a:ext cx="864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      A3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A9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114939"/>
            <a:ext cx="4320000" cy="378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1568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E68    A3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1568" y="2104782"/>
            <a:ext cx="4284000" cy="2520000"/>
          </a:xfrm>
          <a:solidFill>
            <a:srgbClr val="00B050"/>
          </a:solidFill>
        </p:spPr>
        <p:txBody>
          <a:bodyPr lIns="180000" tIns="360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8" y="548680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 rot="2700000">
            <a:off x="7924770" y="492814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28253" y="4617123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68559" y="2987212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5400000">
            <a:off x="380569" y="33240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87" y="4210133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068559" y="3548366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0442" y="4221088"/>
            <a:ext cx="32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-5400000">
            <a:off x="3376004" y="33060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352987" y="5867685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Organigramme : Connecteur 21"/>
          <p:cNvSpPr/>
          <p:nvPr/>
        </p:nvSpPr>
        <p:spPr>
          <a:xfrm>
            <a:off x="7848987" y="1457932"/>
            <a:ext cx="684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8253" y="476672"/>
            <a:ext cx="848473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228253" y="1412776"/>
            <a:ext cx="412772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1385932"/>
            <a:ext cx="4176464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228252" y="2132856"/>
            <a:ext cx="4127723" cy="2412000"/>
          </a:xfrm>
          <a:prstGeom prst="roundRect">
            <a:avLst>
              <a:gd name="adj" fmla="val 76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572000" y="2132856"/>
            <a:ext cx="4176464" cy="3672408"/>
          </a:xfrm>
          <a:prstGeom prst="roundRect">
            <a:avLst>
              <a:gd name="adj" fmla="val 61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41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6012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Sibiu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772816"/>
            <a:ext cx="6012000" cy="4464496"/>
          </a:xfrm>
          <a:solidFill>
            <a:srgbClr val="00B050"/>
          </a:solidFill>
        </p:spPr>
        <p:txBody>
          <a:bodyPr lIns="54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1680000">
            <a:off x="6799916" y="1911224"/>
            <a:ext cx="558000" cy="2268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424485" y="371703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59164" y="2237855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Ellipse 13"/>
          <p:cNvSpPr/>
          <p:nvPr/>
        </p:nvSpPr>
        <p:spPr>
          <a:xfrm>
            <a:off x="6214515" y="4438219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908720"/>
            <a:ext cx="5832648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123728" y="1844824"/>
            <a:ext cx="5832648" cy="4320480"/>
          </a:xfrm>
          <a:prstGeom prst="roundRect">
            <a:avLst>
              <a:gd name="adj" fmla="val 31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9191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66537"/>
            <a:ext cx="864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      A3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A9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114939"/>
            <a:ext cx="4320000" cy="378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1568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E68    A3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1568" y="2104782"/>
            <a:ext cx="4284000" cy="2520000"/>
          </a:xfrm>
          <a:solidFill>
            <a:srgbClr val="00B050"/>
          </a:solidFill>
        </p:spPr>
        <p:txBody>
          <a:bodyPr lIns="180000" tIns="360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8" y="548680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 rot="2700000">
            <a:off x="7924770" y="492814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28253" y="4617123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68559" y="2987212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5400000">
            <a:off x="380569" y="33240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87" y="4210133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068559" y="3548366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0442" y="4221088"/>
            <a:ext cx="32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-5400000">
            <a:off x="3376004" y="330605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352987" y="5867685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Organigramme : Connecteur 21"/>
          <p:cNvSpPr/>
          <p:nvPr/>
        </p:nvSpPr>
        <p:spPr>
          <a:xfrm>
            <a:off x="7848987" y="1457932"/>
            <a:ext cx="684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28253" y="476672"/>
            <a:ext cx="848473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228253" y="1412776"/>
            <a:ext cx="412772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1385932"/>
            <a:ext cx="4176464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228252" y="2132856"/>
            <a:ext cx="4127723" cy="2412000"/>
          </a:xfrm>
          <a:prstGeom prst="roundRect">
            <a:avLst>
              <a:gd name="adj" fmla="val 76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572000" y="2132856"/>
            <a:ext cx="4176464" cy="3672408"/>
          </a:xfrm>
          <a:prstGeom prst="roundRect">
            <a:avLst>
              <a:gd name="adj" fmla="val 61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0912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0232" y="476712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A9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0232" y="1268760"/>
            <a:ext cx="4320000" cy="378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4253" y="2856965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E68    A3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4253" y="3615875"/>
            <a:ext cx="4284000" cy="1440000"/>
          </a:xfrm>
          <a:solidFill>
            <a:srgbClr val="00B050"/>
          </a:solidFill>
        </p:spPr>
        <p:txBody>
          <a:bodyPr lIns="180000" tIns="360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6549810" y="4080657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82674" y="5042556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34442" y="2132856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5400000">
            <a:off x="384148" y="4108341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87" y="3341270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034442" y="2708972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3598" y="3343034"/>
            <a:ext cx="32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-5400000">
            <a:off x="3335861" y="4108341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7790442" y="5047692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72000" y="543213"/>
            <a:ext cx="4176464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252391" y="3683546"/>
            <a:ext cx="4127723" cy="1296000"/>
          </a:xfrm>
          <a:prstGeom prst="roundRect">
            <a:avLst>
              <a:gd name="adj" fmla="val 76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06761" y="1340768"/>
            <a:ext cx="4176464" cy="3672408"/>
          </a:xfrm>
          <a:prstGeom prst="roundRect">
            <a:avLst>
              <a:gd name="adj" fmla="val 61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5346191" y="5042556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228253" y="2942972"/>
            <a:ext cx="4176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017567" y="5064460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1844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 	 	132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	 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		  53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55577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72412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16452" y="123799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48264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18" y="537321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29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600000"/>
          </a:xfrm>
          <a:solidFill>
            <a:srgbClr val="00B050"/>
          </a:solidFill>
        </p:spPr>
        <p:txBody>
          <a:bodyPr lIns="324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Ring Oradea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600000"/>
          </a:xfrm>
          <a:solidFill>
            <a:srgbClr val="00B050"/>
          </a:solidFill>
        </p:spPr>
        <p:txBody>
          <a:bodyPr lIns="288000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631" y="551928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827675" y="449678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860236" y="2530362"/>
            <a:ext cx="82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707904" y="384104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86133" y="3076799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786572" y="3807890"/>
            <a:ext cx="234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66" y="3800538"/>
            <a:ext cx="593289" cy="4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èche vers le haut 27"/>
          <p:cNvSpPr/>
          <p:nvPr/>
        </p:nvSpPr>
        <p:spPr>
          <a:xfrm>
            <a:off x="504631" y="3886101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3763" y="2530362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1916832"/>
            <a:ext cx="4181682" cy="3465421"/>
          </a:xfrm>
          <a:prstGeom prst="roundRect">
            <a:avLst>
              <a:gd name="adj" fmla="val 579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8168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4631" y="1196752"/>
            <a:ext cx="410335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4631" y="1988840"/>
            <a:ext cx="4103353" cy="3393413"/>
          </a:xfrm>
          <a:prstGeom prst="roundRect">
            <a:avLst>
              <a:gd name="adj" fmla="val 48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99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www.jaywaytravel.com/blog/wp-content/uploads/2015/04/Brasov-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8064897" cy="52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5021" y="2133016"/>
            <a:ext cx="4284000" cy="342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2133435"/>
            <a:ext cx="4284000" cy="3420000"/>
          </a:xfrm>
          <a:solidFill>
            <a:srgbClr val="00B050"/>
          </a:solidFill>
        </p:spPr>
        <p:txBody>
          <a:bodyPr lIns="216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Nord Est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75021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24408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503327" y="357301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11776" y="3583777"/>
            <a:ext cx="86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7799847" y="4612331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610820" y="436510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6804248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28326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3741" y="306896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600157" y="435211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530820" y="371703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412776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2204864"/>
            <a:ext cx="4104456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2694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5760000" cy="3960000"/>
          </a:xfrm>
          <a:solidFill>
            <a:srgbClr val="00B050"/>
          </a:solidFill>
        </p:spPr>
        <p:txBody>
          <a:bodyPr lIns="1440000" tIns="36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Buzaû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40152" y="1772816"/>
            <a:ext cx="540000" cy="3960000"/>
          </a:xfrm>
          <a:solidFill>
            <a:srgbClr val="00B050"/>
          </a:solidFill>
        </p:spPr>
        <p:txBody>
          <a:bodyPr lIns="504000" tIns="360000" rIns="180000">
            <a:noAutofit/>
          </a:bodyPr>
          <a:lstStyle/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043608" y="2492896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292080" y="2487071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27584" y="908720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1844824"/>
            <a:ext cx="5616624" cy="3816424"/>
          </a:xfrm>
          <a:prstGeom prst="roundRect">
            <a:avLst>
              <a:gd name="adj" fmla="val 38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1252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0593" y="836712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13960" y="1844824"/>
            <a:ext cx="5796000" cy="3960000"/>
          </a:xfrm>
          <a:solidFill>
            <a:srgbClr val="00B050"/>
          </a:solidFill>
        </p:spPr>
        <p:txBody>
          <a:bodyPr lIns="1260000" tIns="36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09956" y="2420888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28184" y="2508031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002596" y="241833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004048" y="306896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03648" y="908720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403648" y="1916832"/>
            <a:ext cx="5616624" cy="3816424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8486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5021" y="2133016"/>
            <a:ext cx="4284000" cy="342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2133435"/>
            <a:ext cx="4284000" cy="3420000"/>
          </a:xfrm>
          <a:solidFill>
            <a:srgbClr val="00B050"/>
          </a:solidFill>
        </p:spPr>
        <p:txBody>
          <a:bodyPr lIns="216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Nord Est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75021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24408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503327" y="357301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11776" y="3583777"/>
            <a:ext cx="86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7799847" y="4612331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610820" y="436510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6804248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28326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3741" y="306896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600157" y="435211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530820" y="371703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412776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2204864"/>
            <a:ext cx="4104456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7878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30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75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1" y="188640"/>
            <a:ext cx="8640000" cy="1080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E574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1753077"/>
            <a:ext cx="4284000" cy="342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9681" y="98072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1753077"/>
            <a:ext cx="4284000" cy="3420000"/>
          </a:xfrm>
          <a:solidFill>
            <a:srgbClr val="00B050"/>
          </a:solidFill>
        </p:spPr>
        <p:txBody>
          <a:bodyPr lIns="180000" tIns="216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Nord Est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184736" y="515719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644008" y="515719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444208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9576" y="3429000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141774" y="40770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6624208" y="2124139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11921" y="2132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92960" y="270892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751562" y="40779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92960" y="3323551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7944" y="515719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8479576" y="517837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Flèche vers le haut 28"/>
          <p:cNvSpPr/>
          <p:nvPr/>
        </p:nvSpPr>
        <p:spPr>
          <a:xfrm>
            <a:off x="6732240" y="40779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1052736"/>
            <a:ext cx="417642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052736"/>
            <a:ext cx="419556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1844824"/>
            <a:ext cx="4104456" cy="3240360"/>
          </a:xfrm>
          <a:prstGeom prst="roundRect">
            <a:avLst>
              <a:gd name="adj" fmla="val 4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844824"/>
            <a:ext cx="4195568" cy="3240360"/>
          </a:xfrm>
          <a:prstGeom prst="roundRect">
            <a:avLst>
              <a:gd name="adj" fmla="val 577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3418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80" y="764704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1736632"/>
            <a:ext cx="6120000" cy="4104000"/>
          </a:xfrm>
          <a:solidFill>
            <a:srgbClr val="00B050"/>
          </a:solidFill>
        </p:spPr>
        <p:txBody>
          <a:bodyPr lIns="972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516216" y="2535837"/>
            <a:ext cx="558000" cy="27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403648" y="2566451"/>
            <a:ext cx="558000" cy="27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076056" y="292494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130933" y="3682451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9632" y="836712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259632" y="1772816"/>
            <a:ext cx="5976664" cy="3996000"/>
          </a:xfrm>
          <a:prstGeom prst="roundRect">
            <a:avLst>
              <a:gd name="adj" fmla="val 40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5148064" y="508518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51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 	 	125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  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63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82621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403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620000" tIns="54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55696" y="217169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1436" y="184769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1436" y="2452393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88" y="470841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Rasnov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Codlea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3551" y="482164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9688" y="63737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29483" y="61511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305145" y="2450520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059688" y="520575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9483" y="184482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700808"/>
            <a:ext cx="5616000" cy="4176464"/>
          </a:xfrm>
          <a:prstGeom prst="roundRect">
            <a:avLst>
              <a:gd name="adj" fmla="val 22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29377"/>
            <a:ext cx="5580000" cy="936000"/>
          </a:xfrm>
          <a:prstGeom prst="roundRect">
            <a:avLst>
              <a:gd name="adj" fmla="val 124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3594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Codlea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77028" y="35464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89688" y="221071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3805" y="2450520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89688" y="37350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8143" y="184482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700808"/>
            <a:ext cx="5616624" cy="3096344"/>
          </a:xfrm>
          <a:prstGeom prst="roundRect">
            <a:avLst>
              <a:gd name="adj" fmla="val 22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404664"/>
            <a:ext cx="5976664" cy="1116000"/>
          </a:xfrm>
          <a:prstGeom prst="roundRect">
            <a:avLst>
              <a:gd name="adj" fmla="val 124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352727" y="67013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4440" y="81693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45596" y="816934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63988" y="725204"/>
            <a:ext cx="2592288" cy="7954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42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9256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 	 	119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  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57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59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912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16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Rasnov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40865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714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Predeal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46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Rasnov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Campulung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Zârnesti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1035" y="503766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72926" y="67647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67057" y="674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59312" y="1958719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961135" y="4340467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73A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602" y="1958719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616000" cy="4320480"/>
          </a:xfrm>
          <a:prstGeom prst="roundRect">
            <a:avLst>
              <a:gd name="adj" fmla="val 38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69514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04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Rasnov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Campulung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Zârnesti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59312" y="195871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1961135" y="4340467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73A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0523" y="1958719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48680"/>
            <a:ext cx="6300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700808"/>
            <a:ext cx="5544616" cy="3276000"/>
          </a:xfrm>
          <a:prstGeom prst="roundRect">
            <a:avLst>
              <a:gd name="adj" fmla="val 38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375503" y="63940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49325" y="696802"/>
            <a:ext cx="2592288" cy="78521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21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2791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80" y="764704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1736632"/>
            <a:ext cx="6120000" cy="4104000"/>
          </a:xfrm>
          <a:solidFill>
            <a:srgbClr val="00B050"/>
          </a:solidFill>
        </p:spPr>
        <p:txBody>
          <a:bodyPr lIns="72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2400000">
            <a:off x="5979646" y="3370564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192924" y="2185181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2" name="Ellipse 11"/>
          <p:cNvSpPr/>
          <p:nvPr/>
        </p:nvSpPr>
        <p:spPr>
          <a:xfrm>
            <a:off x="5220072" y="299695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220072" y="368462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7704" y="4996451"/>
            <a:ext cx="28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9632" y="836712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259632" y="1772816"/>
            <a:ext cx="5976664" cy="3996000"/>
          </a:xfrm>
          <a:prstGeom prst="roundRect">
            <a:avLst>
              <a:gd name="adj" fmla="val 40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91278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 	 	103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  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42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63589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41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418" y="332656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725046" y="5820717"/>
            <a:ext cx="7959656" cy="468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Prahova :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Predeal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Azuga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Busteni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s://upload.wikimedia.org/wikipedia/commons/6/69/Castelul_Pele%C8%99,_Sinaia,_PH,_Romania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8" y="332657"/>
            <a:ext cx="4231976" cy="27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njoyromania.net/wp-content/uploads/2015/03/predea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4" y="332657"/>
            <a:ext cx="4005436" cy="27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2.gstatic.com/images?q=tbn:ANd9GcTHZ3KSQBfOtgdmeUbURT9Jte5a4G7WNOn4Abg5dde9jsUoec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8" y="3098307"/>
            <a:ext cx="4231976" cy="26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0.gstatic.com/images?q=tbn:ANd9GcS9BJI8aYKAvj9_qT1x02V7Ra3NPJwB_qXuX7UjC9-Z86283b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94" y="3098307"/>
            <a:ext cx="4005436" cy="26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Predeal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99459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Predeal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21044" y="266140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14397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11394" y="71089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89397" y="20927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01622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63428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Predeal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80290" y="230136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89397" y="2092780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1453081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351638" y="62193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427984" y="692696"/>
            <a:ext cx="2636422" cy="77556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752020" y="81649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076056" y="7862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3651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 	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36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63589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274128" y="1278145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42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043608" y="5641048"/>
            <a:ext cx="73448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Bucegi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948264" y="5701112"/>
            <a:ext cx="14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Virage 9"/>
          <p:cNvSpPr/>
          <p:nvPr/>
        </p:nvSpPr>
        <p:spPr>
          <a:xfrm>
            <a:off x="7109431" y="5701112"/>
            <a:ext cx="432000" cy="468000"/>
          </a:xfrm>
          <a:prstGeom prst="bentArrow">
            <a:avLst>
              <a:gd name="adj1" fmla="val 32427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75475" y="5665112"/>
            <a:ext cx="54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timesnewroman.ro/files/attach/images/stories/urs_brun_ataca_turi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1" y="263525"/>
            <a:ext cx="403257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www.financiarul.ro/wp-content/uploads/capra-neagra-Bucegi-640x360.jpg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7" name="AutoShape 6" descr="http://www.financiarul.ro/wp-content/uploads/capra-neagra-Bucegi-640x360.jpg"/>
          <p:cNvSpPr>
            <a:spLocks noChangeAspect="1" noChangeArrowheads="1"/>
          </p:cNvSpPr>
          <p:nvPr/>
        </p:nvSpPr>
        <p:spPr bwMode="auto">
          <a:xfrm>
            <a:off x="307975" y="-14938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AutoShape 10" descr="http://www.financiarul.ro/wp-content/uploads/capra-neagra-Bucegi-640x360.jpg"/>
          <p:cNvSpPr>
            <a:spLocks noChangeAspect="1" noChangeArrowheads="1"/>
          </p:cNvSpPr>
          <p:nvPr/>
        </p:nvSpPr>
        <p:spPr bwMode="auto">
          <a:xfrm>
            <a:off x="612775" y="-11890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6" name="Picture 12" descr="https://encrypted-tbn3.gstatic.com/images?q=tbn:ANd9GcTN2Nq-Zystir4EFYTqrtNbXds4IFa0iXB81z36oQbsPJDKOqa-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47" y="3161401"/>
            <a:ext cx="4104456" cy="24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3.bp.blogspot.com/-hTlTbZdkghI/Vur8RtBw9WI/AAAAAAAAQh8/9ADU27gn_QYHrCCHyNkLlarEmQXqrzRJQ/s1600/crucea%2Bcaraiman%2Bmuntii%2Bbuceg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47" y="263526"/>
            <a:ext cx="410445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dshphoto.ro/Landscapes/Parcul-National-Bucegi/i-MtMZbZ3/0/S/DSC_3116-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161401"/>
            <a:ext cx="4044987" cy="24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99459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09957" y="435742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14397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11394" y="71089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36428" y="2346465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3600400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887165" y="3501008"/>
            <a:ext cx="48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Bucegi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173" y="76470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Comentarii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:   DN /  DJ  = ALBASTRU          AUTOSTRADA  =  VERDE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Baze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elvetiene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aplicatii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maghiare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austriece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italiene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germane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franceze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spaniole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etc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la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2000 m :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.+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numele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DN / DJ  -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2) la 1000 m :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dubla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sageata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urmatoarea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indicarea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principalelor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DN / DJ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deservite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                                                  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(max.4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3) la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decelerare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rapel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nr.iesirii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deservite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albastru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4) 1 km  DUPA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principalele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MARI 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destinatii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aval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nr.european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daca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exista, + nr. national al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autostrazii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(max.5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5) A se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Nadlac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Varsand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Calafat, Siret,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Halmeu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 si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localitati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frontiera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958701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600000"/>
          </a:xfrm>
          <a:solidFill>
            <a:srgbClr val="00B050"/>
          </a:solidFill>
        </p:spPr>
        <p:txBody>
          <a:bodyPr lIns="324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Ring Oradea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600000"/>
          </a:xfrm>
          <a:solidFill>
            <a:srgbClr val="00B050"/>
          </a:solidFill>
        </p:spPr>
        <p:txBody>
          <a:bodyPr lIns="288000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631" y="551928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827675" y="449678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860236" y="2530362"/>
            <a:ext cx="82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707904" y="384104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86133" y="3076799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786572" y="3807890"/>
            <a:ext cx="234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66" y="3800538"/>
            <a:ext cx="593289" cy="4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èche vers le haut 27"/>
          <p:cNvSpPr/>
          <p:nvPr/>
        </p:nvSpPr>
        <p:spPr>
          <a:xfrm>
            <a:off x="504631" y="3886101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773763" y="2530362"/>
            <a:ext cx="93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1916832"/>
            <a:ext cx="4181682" cy="3465421"/>
          </a:xfrm>
          <a:prstGeom prst="roundRect">
            <a:avLst>
              <a:gd name="adj" fmla="val 579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8168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4631" y="1196752"/>
            <a:ext cx="410335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4631" y="1988840"/>
            <a:ext cx="4103353" cy="3393413"/>
          </a:xfrm>
          <a:prstGeom prst="roundRect">
            <a:avLst>
              <a:gd name="adj" fmla="val 48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10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Busteni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09957" y="239375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36428" y="2346465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520280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887165" y="3501008"/>
            <a:ext cx="4860000" cy="57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Bucegi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40684" y="66431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30540" y="760379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860032" y="80831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157072" y="772318"/>
            <a:ext cx="576000" cy="648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9665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 	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  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10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99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99459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71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2680" y="358458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14397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11394" y="71089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73616" y="2092780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553616" y="2906548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30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1723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71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9648" y="196171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67744" y="2046507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547744" y="2913068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01622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620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27984" y="725204"/>
            <a:ext cx="2664296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707451" y="764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04048" y="76468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321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141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			  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15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55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99459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Câmpina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2680" y="358458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14397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11394" y="71089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19672" y="209278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619672" y="290654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101R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30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4784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041672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592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Comarnic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28558" y="254483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91680" y="206084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691680" y="291306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101R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01622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620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27984" y="725204"/>
            <a:ext cx="2664296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707451" y="764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04048" y="76468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87515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5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126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 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			  16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3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24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99459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Bâicoi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ampina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2680" y="358458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14397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11394" y="71089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35696" y="251084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30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1188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Campina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56965" y="254675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44397" y="240698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01622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620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27984" y="725204"/>
            <a:ext cx="2664296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707451" y="764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04048" y="76468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20133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5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107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  	 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  28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3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04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Baicoi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100E</a:t>
            </a:r>
          </a:p>
        </p:txBody>
      </p:sp>
    </p:spTree>
    <p:extLst>
      <p:ext uri="{BB962C8B-B14F-4D97-AF65-F5344CB8AC3E}">
        <p14:creationId xmlns:p14="http://schemas.microsoft.com/office/powerpoint/2010/main" val="18729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5729" y="1213341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A4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270892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Baicoi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26174" y="461564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66436" y="144877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59133" y="313806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100E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769573" y="398711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67417" y="1268760"/>
            <a:ext cx="5616624" cy="1332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80928"/>
            <a:ext cx="5616624" cy="273630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40" y="1556792"/>
            <a:ext cx="889200" cy="7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èche vers le haut 14"/>
          <p:cNvSpPr/>
          <p:nvPr/>
        </p:nvSpPr>
        <p:spPr>
          <a:xfrm>
            <a:off x="1691680" y="1438541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8746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798574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A7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2569954"/>
            <a:ext cx="4284000" cy="2700000"/>
          </a:xfrm>
          <a:solidFill>
            <a:srgbClr val="00B050"/>
          </a:solidFill>
        </p:spPr>
        <p:txBody>
          <a:bodyPr lIns="324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32369" y="692696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Ring Oradea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32369" y="1466510"/>
            <a:ext cx="4284000" cy="3780000"/>
          </a:xfrm>
          <a:solidFill>
            <a:srgbClr val="00B050"/>
          </a:solidFill>
        </p:spPr>
        <p:txBody>
          <a:bodyPr lIns="180000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	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395536" y="529732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7876876" y="4308953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236876" y="525652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774369" y="2492896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635896" y="406257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084760" y="3104510"/>
            <a:ext cx="140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786572" y="3807890"/>
            <a:ext cx="234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66" y="3800538"/>
            <a:ext cx="593289" cy="4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èche vers le haut 27"/>
          <p:cNvSpPr/>
          <p:nvPr/>
        </p:nvSpPr>
        <p:spPr>
          <a:xfrm>
            <a:off x="575536" y="407619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847255" y="2492896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5936" y="528325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800291" y="5256526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21940" y="1844824"/>
            <a:ext cx="4176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86744" y="759387"/>
            <a:ext cx="4176000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221940" y="2636912"/>
            <a:ext cx="4133996" cy="2520280"/>
          </a:xfrm>
          <a:prstGeom prst="roundRect">
            <a:avLst>
              <a:gd name="adj" fmla="val 52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86744" y="1556792"/>
            <a:ext cx="4176000" cy="3600400"/>
          </a:xfrm>
          <a:prstGeom prst="roundRect">
            <a:avLst>
              <a:gd name="adj" fmla="val 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9113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Baicoi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6394" y="237337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744397" y="206084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100E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763688" y="291306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016224"/>
          </a:xfrm>
          <a:prstGeom prst="roundRect">
            <a:avLst>
              <a:gd name="adj" fmla="val 46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620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27984" y="725204"/>
            <a:ext cx="2664296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707451" y="764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04048" y="76468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68871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22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  	 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	  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		    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07608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29091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395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://www.nineoclock.ro/wp-content/uploads/2015/11/Vega-Refinery-Ploiesti-%E2%80%93-Prahova-county-938x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4" y="2949575"/>
            <a:ext cx="8085740" cy="25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otos.wikimapia.org/p/00/00/37/60/3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4" y="332656"/>
            <a:ext cx="35492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0" name="Picture 16" descr="http://kingofwallpapers.com/ploiesti/ploiesti-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14" y="341603"/>
            <a:ext cx="4498150" cy="25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31840" y="2420888"/>
            <a:ext cx="288032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 rot="-900000">
            <a:off x="202687" y="2072466"/>
            <a:ext cx="8460000" cy="180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Double flèche verticale 3"/>
          <p:cNvSpPr/>
          <p:nvPr/>
        </p:nvSpPr>
        <p:spPr>
          <a:xfrm rot="1500000">
            <a:off x="5773101" y="1240464"/>
            <a:ext cx="180000" cy="5724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Double flèche verticale 4"/>
          <p:cNvSpPr/>
          <p:nvPr/>
        </p:nvSpPr>
        <p:spPr>
          <a:xfrm rot="-1740000">
            <a:off x="2917318" y="529931"/>
            <a:ext cx="180000" cy="6588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536284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A4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1579" y="3299822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79912" y="1072406"/>
            <a:ext cx="1440000" cy="72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Nord E577 A4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91840" y="4301861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E60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2160" y="302095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11639" y="2426895"/>
            <a:ext cx="720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76056" y="5949280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Bucarest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88304" y="3212976"/>
            <a:ext cx="144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Est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17155" y="5522658"/>
            <a:ext cx="2051488" cy="89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48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85027"/>
            <a:ext cx="4284000" cy="3276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85027"/>
            <a:ext cx="4284000" cy="3276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Nord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877337" y="42814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971581" y="461232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306785" y="546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400200" y="546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539083" y="369892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25495" y="370272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7785955" y="461232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679634" y="436510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339752" y="299695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9752" y="364502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40142" y="364502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9" y="2996952"/>
            <a:ext cx="79638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306785" y="1412776"/>
            <a:ext cx="4193207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412776"/>
            <a:ext cx="404418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06785" y="2276872"/>
            <a:ext cx="4121199" cy="3067315"/>
          </a:xfrm>
          <a:prstGeom prst="roundRect">
            <a:avLst>
              <a:gd name="adj" fmla="val 54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2276872"/>
            <a:ext cx="4116192" cy="3067315"/>
          </a:xfrm>
          <a:prstGeom prst="roundRect">
            <a:avLst>
              <a:gd name="adj" fmla="val 35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34015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260648"/>
            <a:ext cx="576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1176127"/>
            <a:ext cx="57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 Nord Est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-2700000">
            <a:off x="5444660" y="1643264"/>
            <a:ext cx="126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1475257" y="3378066"/>
            <a:ext cx="576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Targoviste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4287194"/>
            <a:ext cx="5760000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Moreni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270892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928" y="270892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-2700000">
            <a:off x="5330698" y="5099650"/>
            <a:ext cx="126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96786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85027"/>
            <a:ext cx="4284000" cy="3276000"/>
          </a:xfrm>
          <a:solidFill>
            <a:srgbClr val="00B050"/>
          </a:solidFill>
        </p:spPr>
        <p:txBody>
          <a:bodyPr lIns="36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85027"/>
            <a:ext cx="4284000" cy="3276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Nord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877337" y="42814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971581" y="461232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306785" y="546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400200" y="546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539083" y="369892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25495" y="370272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7785955" y="461232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679634" y="436510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339752" y="299695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9752" y="3645024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40142" y="364502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9" y="2996952"/>
            <a:ext cx="79638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306785" y="1412776"/>
            <a:ext cx="4193207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412776"/>
            <a:ext cx="404418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06785" y="2276872"/>
            <a:ext cx="4121199" cy="3067315"/>
          </a:xfrm>
          <a:prstGeom prst="roundRect">
            <a:avLst>
              <a:gd name="adj" fmla="val 54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2276872"/>
            <a:ext cx="4116192" cy="3067315"/>
          </a:xfrm>
          <a:prstGeom prst="roundRect">
            <a:avLst>
              <a:gd name="adj" fmla="val 35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9186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19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	173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</a:t>
            </a:r>
            <a:r>
              <a:rPr lang="fr-CH" sz="5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91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57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852" y="548680"/>
            <a:ext cx="3487153" cy="43192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4284000" cy="3276000"/>
          </a:xfrm>
          <a:solidFill>
            <a:srgbClr val="00B050"/>
          </a:solidFill>
        </p:spPr>
        <p:txBody>
          <a:bodyPr lIns="36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00407" y="548680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7" y="1354982"/>
            <a:ext cx="4284000" cy="3276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Nord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899924" y="346494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4873852" y="3708692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54578" y="4600124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539083" y="29249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1304" y="293534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167303" y="350100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039880" y="4632009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644007" y="463098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428971" y="463098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droite 24"/>
          <p:cNvSpPr/>
          <p:nvPr/>
        </p:nvSpPr>
        <p:spPr>
          <a:xfrm rot="-5400000">
            <a:off x="7773296" y="3726472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280591" y="2204864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8296" y="2852936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11935" y="285293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07" y="2204864"/>
            <a:ext cx="76312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54578" y="620688"/>
            <a:ext cx="414530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620688"/>
            <a:ext cx="407295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54578" y="1412776"/>
            <a:ext cx="4145302" cy="3109615"/>
          </a:xfrm>
          <a:prstGeom prst="roundRect">
            <a:avLst>
              <a:gd name="adj" fmla="val 53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412776"/>
            <a:ext cx="4072955" cy="3132000"/>
          </a:xfrm>
          <a:prstGeom prst="roundRect">
            <a:avLst>
              <a:gd name="adj" fmla="val 35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6347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852" y="548680"/>
            <a:ext cx="3487153" cy="43192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4284000" cy="3276000"/>
          </a:xfrm>
          <a:solidFill>
            <a:srgbClr val="00B050"/>
          </a:solidFill>
        </p:spPr>
        <p:txBody>
          <a:bodyPr lIns="72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Moreni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00407" y="548680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7" y="1354982"/>
            <a:ext cx="4284000" cy="3276000"/>
          </a:xfrm>
          <a:solidFill>
            <a:srgbClr val="00B050"/>
          </a:solidFill>
        </p:spPr>
        <p:txBody>
          <a:bodyPr lIns="360000" tIns="144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Nord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81692" y="1785029"/>
            <a:ext cx="484632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57337" y="463098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492493" y="367502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88971" y="3655000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944" y="463098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644007" y="463098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428971" y="4630982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droite 24"/>
          <p:cNvSpPr/>
          <p:nvPr/>
        </p:nvSpPr>
        <p:spPr>
          <a:xfrm rot="-2700000">
            <a:off x="7511423" y="2622712"/>
            <a:ext cx="1296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7049120" y="1600914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042587" y="2372551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620688"/>
            <a:ext cx="417642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620688"/>
            <a:ext cx="407295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716016" y="1412775"/>
            <a:ext cx="4072955" cy="3168353"/>
          </a:xfrm>
          <a:prstGeom prst="roundRect">
            <a:avLst>
              <a:gd name="adj" fmla="val 578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251520" y="1412775"/>
            <a:ext cx="4104456" cy="3096345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157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95696" y="2302690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0371" y="2189906"/>
            <a:ext cx="1296000" cy="63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55" y="2189906"/>
            <a:ext cx="862761" cy="6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4008" y="323800"/>
            <a:ext cx="648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080000">
            <a:normAutofit fontScale="90000"/>
          </a:bodyPr>
          <a:lstStyle/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Strejnicu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4008" y="1437157"/>
            <a:ext cx="648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32000" bIns="216000">
            <a:no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72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07589" y="49791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44955" y="52613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470012" y="193176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9376" y="19465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194650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600237" y="3401605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èche vers le haut 21"/>
          <p:cNvSpPr/>
          <p:nvPr/>
        </p:nvSpPr>
        <p:spPr>
          <a:xfrm>
            <a:off x="7050617" y="49786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2627784" y="4156581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Aerodromul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Strejnic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e 23"/>
          <p:cNvSpPr/>
          <p:nvPr/>
        </p:nvSpPr>
        <p:spPr>
          <a:xfrm>
            <a:off x="1519955" y="421660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56581"/>
            <a:ext cx="75523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04" y="3433124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0012" y="404664"/>
            <a:ext cx="627034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470012" y="1484784"/>
            <a:ext cx="6342348" cy="4346865"/>
          </a:xfrm>
          <a:prstGeom prst="roundRect">
            <a:avLst>
              <a:gd name="adj" fmla="val 24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6460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4008" y="1437157"/>
            <a:ext cx="648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432000" bIns="216000">
            <a:no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72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32675" y="2018502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9376" y="194650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194650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600237" y="3401605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2627784" y="4156581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Aerodromul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Strejnic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e 23"/>
          <p:cNvSpPr/>
          <p:nvPr/>
        </p:nvSpPr>
        <p:spPr>
          <a:xfrm>
            <a:off x="1617395" y="4216600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56581"/>
            <a:ext cx="75523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04" y="3433124"/>
            <a:ext cx="54000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vers le haut 26"/>
          <p:cNvSpPr/>
          <p:nvPr/>
        </p:nvSpPr>
        <p:spPr>
          <a:xfrm rot="3600000">
            <a:off x="6385546" y="4671771"/>
            <a:ext cx="468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5076056" y="47667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165912" y="57273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652120" y="6206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984237" y="593097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556792"/>
            <a:ext cx="6282544" cy="4104456"/>
          </a:xfrm>
          <a:prstGeom prst="roundRect">
            <a:avLst>
              <a:gd name="adj" fmla="val 47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34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4179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Strejnicu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255805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</p:txBody>
      </p:sp>
    </p:spTree>
    <p:extLst>
      <p:ext uri="{BB962C8B-B14F-4D97-AF65-F5344CB8AC3E}">
        <p14:creationId xmlns:p14="http://schemas.microsoft.com/office/powerpoint/2010/main" val="27025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36413"/>
            <a:ext cx="5832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832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Strejnicu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Stâncesti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65221" y="445706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53338" y="52641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18189" y="61641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28338" y="2204349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753338" y="3028628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753338" y="3801784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6016" y="660199"/>
            <a:ext cx="1440160" cy="632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15" y="2956628"/>
            <a:ext cx="6890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56197" y="497227"/>
            <a:ext cx="5708091" cy="95837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56197" y="1700808"/>
            <a:ext cx="5708091" cy="3816424"/>
          </a:xfrm>
          <a:prstGeom prst="roundRect">
            <a:avLst>
              <a:gd name="adj" fmla="val 34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5623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832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Strejnicu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Stâncesti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514" y="427448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528338" y="2204349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753338" y="3028628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753338" y="3801784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15" y="2956628"/>
            <a:ext cx="6890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56197" y="497227"/>
            <a:ext cx="5708091" cy="95837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44541" y="1700808"/>
            <a:ext cx="5708091" cy="3420000"/>
          </a:xfrm>
          <a:prstGeom prst="roundRect">
            <a:avLst>
              <a:gd name="adj" fmla="val 34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411579" y="64337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490158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860032" y="78737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5167594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5547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788" y="2096880"/>
            <a:ext cx="972000" cy="504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</a:p>
        </p:txBody>
      </p:sp>
    </p:spTree>
    <p:extLst>
      <p:ext uri="{BB962C8B-B14F-4D97-AF65-F5344CB8AC3E}">
        <p14:creationId xmlns:p14="http://schemas.microsoft.com/office/powerpoint/2010/main" val="10738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8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Ring Sud		  12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7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5" y="2942768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33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296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65618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47664" y="2259155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4008" y="191633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263691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367944" y="5345876"/>
            <a:ext cx="5400000" cy="54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TOATE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panourile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</a:t>
            </a:r>
            <a:r>
              <a:rPr lang="fr-CH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corectat</a:t>
            </a:r>
            <a:r>
              <a:rPr lang="fr-CH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en angle 16"/>
          <p:cNvCxnSpPr/>
          <p:nvPr/>
        </p:nvCxnSpPr>
        <p:spPr>
          <a:xfrm rot="16200000" flipH="1">
            <a:off x="885477" y="3725955"/>
            <a:ext cx="2654720" cy="585121"/>
          </a:xfrm>
          <a:prstGeom prst="bentConnector3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48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512000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Sud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A3</a:t>
            </a:r>
            <a:endParaRPr lang="fr-CH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8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Tâtârani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14648" y="514916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538688" y="699251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263959" y="73717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95736" y="551375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88959" y="220486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959" y="2780928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75" y="879251"/>
            <a:ext cx="7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404664"/>
            <a:ext cx="6336704" cy="1476000"/>
          </a:xfrm>
          <a:prstGeom prst="roundRect">
            <a:avLst>
              <a:gd name="adj" fmla="val 71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060848"/>
            <a:ext cx="6336704" cy="4320480"/>
          </a:xfrm>
          <a:prstGeom prst="roundRect">
            <a:avLst>
              <a:gd name="adj" fmla="val 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7808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1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Tâtârani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6237" y="385742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61617" y="211320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7340" y="184320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7340" y="2429864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1"/>
            <a:ext cx="597666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9"/>
            <a:ext cx="5616000" cy="4140000"/>
          </a:xfrm>
          <a:prstGeom prst="roundRect">
            <a:avLst>
              <a:gd name="adj" fmla="val 35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359217" y="65829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431247" y="718028"/>
            <a:ext cx="2627940" cy="8040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860032" y="80229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Virage 21"/>
          <p:cNvSpPr/>
          <p:nvPr/>
        </p:nvSpPr>
        <p:spPr>
          <a:xfrm>
            <a:off x="5169217" y="787867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9506" y="4790775"/>
            <a:ext cx="5113723" cy="86409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</a:rPr>
              <a:t>Bucuresti via A3</a:t>
            </a:r>
            <a:endParaRPr lang="fr-CH" sz="4400" dirty="0">
              <a:solidFill>
                <a:schemeClr val="bg1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 rot="16200000">
            <a:off x="1881173" y="5042823"/>
            <a:ext cx="540000" cy="36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16200000">
            <a:off x="6266237" y="5042823"/>
            <a:ext cx="540000" cy="36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31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783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8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Ring Sud		    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7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5" y="2942768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87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3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Sud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1021206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16024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84168" y="2571444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225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0" y="1142760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01084"/>
            <a:ext cx="4284000" cy="2700000"/>
          </a:xfrm>
          <a:solidFill>
            <a:srgbClr val="00B050"/>
          </a:solidFill>
        </p:spPr>
        <p:txBody>
          <a:bodyPr lIns="360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22857" y="1149768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22857" y="1892538"/>
            <a:ext cx="4284000" cy="3960000"/>
          </a:xfrm>
          <a:solidFill>
            <a:srgbClr val="00B050"/>
          </a:solidFill>
        </p:spPr>
        <p:txBody>
          <a:bodyPr l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51520" y="5877272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4786553" y="3775214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60432" y="4581367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488849" y="4210092"/>
            <a:ext cx="169208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030" y="126876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 rot="-2700000">
            <a:off x="7801635" y="3748234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3563848" y="2083417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072030" y="285293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droite 30"/>
          <p:cNvSpPr/>
          <p:nvPr/>
        </p:nvSpPr>
        <p:spPr>
          <a:xfrm rot="-5400000">
            <a:off x="423483" y="4924803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196752"/>
            <a:ext cx="4104456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097169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988840"/>
            <a:ext cx="4095128" cy="3780000"/>
          </a:xfrm>
          <a:prstGeom prst="roundRect">
            <a:avLst>
              <a:gd name="adj" fmla="val 51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988840"/>
            <a:ext cx="4097169" cy="2491252"/>
          </a:xfrm>
          <a:prstGeom prst="roundRect">
            <a:avLst>
              <a:gd name="adj" fmla="val 53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4230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0" y="1142760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01084"/>
            <a:ext cx="4284000" cy="2700000"/>
          </a:xfrm>
          <a:solidFill>
            <a:srgbClr val="00B050"/>
          </a:solidFill>
        </p:spPr>
        <p:txBody>
          <a:bodyPr lIns="360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22857" y="1149768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22857" y="1892538"/>
            <a:ext cx="4284000" cy="3960000"/>
          </a:xfrm>
          <a:solidFill>
            <a:srgbClr val="00B050"/>
          </a:solidFill>
        </p:spPr>
        <p:txBody>
          <a:bodyPr l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51520" y="5877272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4786553" y="3775214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60432" y="4581367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488849" y="4210092"/>
            <a:ext cx="169208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030" y="126876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 rot="-2700000">
            <a:off x="7801635" y="3748234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3563848" y="2083417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072030" y="285293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droite 30"/>
          <p:cNvSpPr/>
          <p:nvPr/>
        </p:nvSpPr>
        <p:spPr>
          <a:xfrm rot="-5400000">
            <a:off x="423483" y="4924803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196752"/>
            <a:ext cx="4104456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097169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988840"/>
            <a:ext cx="4095128" cy="3780000"/>
          </a:xfrm>
          <a:prstGeom prst="roundRect">
            <a:avLst>
              <a:gd name="adj" fmla="val 51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1988840"/>
            <a:ext cx="4097169" cy="2491252"/>
          </a:xfrm>
          <a:prstGeom prst="roundRect">
            <a:avLst>
              <a:gd name="adj" fmla="val 53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05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3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tIns="180000" rtlCol="0" anchor="ctr"/>
          <a:lstStyle/>
          <a:p>
            <a:pPr lvl="1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Sud</a:t>
            </a:r>
          </a:p>
          <a:p>
            <a:pPr lvl="1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904"/>
            <a:ext cx="1021206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16024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32904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701509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6210" y="425551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645736" y="72002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16216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658104" y="321297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666315" y="227687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3029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9438" y="2388849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9438" y="3141168"/>
            <a:ext cx="4284000" cy="1800000"/>
          </a:xfrm>
          <a:solidFill>
            <a:srgbClr val="00B050"/>
          </a:solidFill>
        </p:spPr>
        <p:txBody>
          <a:bodyPr lIns="360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22857" y="1149768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22857" y="1892538"/>
            <a:ext cx="4284000" cy="3060000"/>
          </a:xfrm>
          <a:solidFill>
            <a:srgbClr val="00B050"/>
          </a:solidFill>
        </p:spPr>
        <p:txBody>
          <a:bodyPr l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336262" y="494116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4735007" y="381554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2488849" y="4210092"/>
            <a:ext cx="1692088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030" y="126876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 rot="-5400000">
            <a:off x="7981053" y="3787776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llipse 28"/>
          <p:cNvSpPr/>
          <p:nvPr/>
        </p:nvSpPr>
        <p:spPr>
          <a:xfrm>
            <a:off x="3563848" y="2083417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072030" y="285293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droite 30"/>
          <p:cNvSpPr/>
          <p:nvPr/>
        </p:nvSpPr>
        <p:spPr>
          <a:xfrm rot="-5400000">
            <a:off x="258713" y="2950786"/>
            <a:ext cx="126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196752"/>
            <a:ext cx="4104456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752040" y="2438936"/>
            <a:ext cx="4127983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1988840"/>
            <a:ext cx="4095128" cy="2880000"/>
          </a:xfrm>
          <a:prstGeom prst="roundRect">
            <a:avLst>
              <a:gd name="adj" fmla="val 51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782854" y="3247865"/>
            <a:ext cx="4097169" cy="1620000"/>
          </a:xfrm>
          <a:prstGeom prst="roundRect">
            <a:avLst>
              <a:gd name="adj" fmla="val 53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000937" y="4944756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053588" y="4944756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8422125" y="4959183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5927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1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0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0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763688" y="227687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101B</a:t>
            </a:r>
          </a:p>
        </p:txBody>
      </p:sp>
    </p:spTree>
    <p:extLst>
      <p:ext uri="{BB962C8B-B14F-4D97-AF65-F5344CB8AC3E}">
        <p14:creationId xmlns:p14="http://schemas.microsoft.com/office/powerpoint/2010/main" val="37556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8716" y="45793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Balotesti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826" y="161982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Ghermânesti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6256" y="431758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697834" y="63599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47293" y="67163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483768" y="4509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857293" y="3420024"/>
            <a:ext cx="4140000" cy="585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548680"/>
            <a:ext cx="5616624" cy="936104"/>
          </a:xfrm>
          <a:prstGeom prst="roundRect">
            <a:avLst>
              <a:gd name="adj" fmla="val 123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979712" y="1700808"/>
            <a:ext cx="5616624" cy="3469306"/>
          </a:xfrm>
          <a:prstGeom prst="roundRect">
            <a:avLst>
              <a:gd name="adj" fmla="val 37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13980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826" y="161982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Ghermânesti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6256" y="431758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362293" y="19168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857293" y="3420024"/>
            <a:ext cx="4140000" cy="585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Snagov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979712" y="1700808"/>
            <a:ext cx="5616624" cy="3469306"/>
          </a:xfrm>
          <a:prstGeom prst="roundRect">
            <a:avLst>
              <a:gd name="adj" fmla="val 37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894120" y="62068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983976" y="716749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5436096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704120" y="76468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1543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5608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1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0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05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Balotesti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48800" y="22363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32911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8024" y="45250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Ring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5484" y="1628800"/>
            <a:ext cx="5760000" cy="432048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Vlâsiei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97108" y="503766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42744" y="65339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267744" y="530766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7057186" y="63897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548679"/>
            <a:ext cx="5616624" cy="9294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00808"/>
            <a:ext cx="5616624" cy="4189386"/>
          </a:xfrm>
          <a:prstGeom prst="roundRect">
            <a:avLst>
              <a:gd name="adj" fmla="val 28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0880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Sirbi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6209" y="294297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658104" y="321297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666315" y="227687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767A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8064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441861" y="81633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49888" y="74072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1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5484" y="1628800"/>
            <a:ext cx="5760000" cy="3492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Moara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Vlâsiei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1" y="366951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267744" y="19168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730417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00808"/>
            <a:ext cx="5616624" cy="3312368"/>
          </a:xfrm>
          <a:prstGeom prst="roundRect">
            <a:avLst>
              <a:gd name="adj" fmla="val 28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60032" y="67646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975629" y="772522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5508104" y="82046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796136" y="800720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3267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880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Ring Bucuresti         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7363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4008"/>
            <a:ext cx="7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85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A0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Tunari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3780000"/>
          </a:xfrm>
          <a:solidFill>
            <a:srgbClr val="00B05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B050"/>
          </a:solidFill>
        </p:spPr>
        <p:txBody>
          <a:bodyPr tIns="108000"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Ring Bucuresti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3567" y="1838505"/>
            <a:ext cx="4752000" cy="378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Nord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Est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3" name="Flèche droite 12"/>
          <p:cNvSpPr/>
          <p:nvPr/>
        </p:nvSpPr>
        <p:spPr>
          <a:xfrm rot="-2700000">
            <a:off x="4672067" y="468458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77320" y="471044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210442" y="2060848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5213" y="3258566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5485" y="3923945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97" y="2636256"/>
            <a:ext cx="7251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554792" y="2636256"/>
            <a:ext cx="3384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35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80781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54224" y="427936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07855" y="429204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980359" y="3194857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648" y="3671732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648" y="4157945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6352" y="1124744"/>
            <a:ext cx="4032000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414777" y="1124744"/>
            <a:ext cx="4549711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45134" y="1906234"/>
            <a:ext cx="4023217" cy="3640664"/>
          </a:xfrm>
          <a:prstGeom prst="roundRect">
            <a:avLst>
              <a:gd name="adj" fmla="val 41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4414777" y="1906234"/>
            <a:ext cx="4549711" cy="3640664"/>
          </a:xfrm>
          <a:prstGeom prst="roundRect">
            <a:avLst>
              <a:gd name="adj" fmla="val 49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63696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6480000" cy="896426"/>
          </a:xfrm>
          <a:solidFill>
            <a:srgbClr val="00B050"/>
          </a:solidFill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6480720" cy="3960000"/>
          </a:xfrm>
          <a:solidFill>
            <a:srgbClr val="00B050"/>
          </a:solidFill>
        </p:spPr>
        <p:txBody>
          <a:bodyPr lIns="180000" tIns="360000" r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400050" lvl="1" indent="0">
              <a:buNone/>
            </a:pPr>
            <a:r>
              <a:rPr lang="fr-CH" dirty="0" smtClean="0"/>
              <a:t>	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6301699" y="249956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5150917" y="2924944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150917" y="2276872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476672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115291" y="1556792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260701" y="3570362"/>
            <a:ext cx="37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20" y="3570361"/>
            <a:ext cx="7251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1547664" y="5589240"/>
            <a:ext cx="612000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Belgian </a:t>
            </a:r>
            <a:r>
              <a:rPr lang="en-US" sz="10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panel is placed +/-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 after the panel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 and completes it.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information on major destinations served by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</a:t>
            </a:r>
            <a:r>
              <a:rPr 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b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avoids overloading the panel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</a:t>
            </a:r>
          </a:p>
          <a:p>
            <a:pPr algn="ctr"/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60701" y="404664"/>
            <a:ext cx="6263627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1340768"/>
            <a:ext cx="6264696" cy="3816424"/>
          </a:xfrm>
          <a:prstGeom prst="roundRect">
            <a:avLst>
              <a:gd name="adj" fmla="val 38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6221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684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Est 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6840760" cy="3963066"/>
          </a:xfrm>
          <a:solidFill>
            <a:srgbClr val="00B050"/>
          </a:solidFill>
        </p:spPr>
        <p:txBody>
          <a:bodyPr lIns="900000" tIns="360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6172733" y="2058363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4692461" y="2996952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476672"/>
            <a:ext cx="900042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6384" y="476672"/>
            <a:ext cx="100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rganigramme : Alternative 21"/>
          <p:cNvSpPr/>
          <p:nvPr/>
        </p:nvSpPr>
        <p:spPr>
          <a:xfrm>
            <a:off x="1092061" y="5301208"/>
            <a:ext cx="7200800" cy="1440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0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belge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Ce panneau est placé +/- 500 m1 après le panneau 263 ; il vient en complément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fournit les informations nécessaires concernant les grandes destinations desservies par A0 Bucuresti Est Sud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évite de surcharger le panneau 263.</a:t>
            </a:r>
          </a:p>
          <a:p>
            <a:r>
              <a:rPr lang="fr-CH" sz="10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hongrois et autrichien 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les codes des pays étrangers pouvant être atteints</a:t>
            </a:r>
          </a:p>
          <a:p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Craiova sous réserve de construction de la E70 ; à défaut, rejoindre Craiova via Pitesti ( Bucuresti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r>
              <a:rPr lang="fr-CH" sz="1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Destinatia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 </a:t>
            </a:r>
            <a:r>
              <a:rPr lang="fr-CH" sz="1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construire a E70  ; </a:t>
            </a:r>
            <a:r>
              <a:rPr lang="fr-CH" sz="1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daca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nu, </a:t>
            </a:r>
            <a:r>
              <a:rPr lang="fr-CH" sz="1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directia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Craiova </a:t>
            </a:r>
            <a:r>
              <a:rPr lang="fr-CH" sz="1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Pitesti ( </a:t>
            </a:r>
            <a:r>
              <a:rPr lang="fr-CH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ucuresti </a:t>
            </a:r>
            <a:r>
              <a:rPr lang="fr-CH" sz="1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1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404664"/>
            <a:ext cx="669674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340768"/>
            <a:ext cx="6624736" cy="3816424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6901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3780000"/>
          </a:xfrm>
          <a:solidFill>
            <a:srgbClr val="00B05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B050"/>
          </a:solidFill>
        </p:spPr>
        <p:txBody>
          <a:bodyPr tIns="108000"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Ring Bucuresti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3567" y="1838505"/>
            <a:ext cx="4752000" cy="378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Nord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Est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3" name="Flèche droite 12"/>
          <p:cNvSpPr/>
          <p:nvPr/>
        </p:nvSpPr>
        <p:spPr>
          <a:xfrm rot="-2700000">
            <a:off x="4672067" y="468458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777320" y="471044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210442" y="2060848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5213" y="3258566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5485" y="3923945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97" y="2636256"/>
            <a:ext cx="7251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554792" y="2636256"/>
            <a:ext cx="3384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35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80781" y="560089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54224" y="427936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07855" y="4292040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980359" y="3194857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648" y="3671732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648" y="4157945"/>
            <a:ext cx="2520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6352" y="1124744"/>
            <a:ext cx="4032000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414777" y="1124744"/>
            <a:ext cx="4549711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45134" y="1906234"/>
            <a:ext cx="4023217" cy="3640664"/>
          </a:xfrm>
          <a:prstGeom prst="roundRect">
            <a:avLst>
              <a:gd name="adj" fmla="val 41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4414777" y="1906234"/>
            <a:ext cx="4549711" cy="3640664"/>
          </a:xfrm>
          <a:prstGeom prst="roundRect">
            <a:avLst>
              <a:gd name="adj" fmla="val 49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80323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A0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A0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Tunari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01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4140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140000" cy="2880000"/>
          </a:xfrm>
          <a:solidFill>
            <a:srgbClr val="00B05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4752000" cy="720000"/>
          </a:xfrm>
          <a:solidFill>
            <a:srgbClr val="00B050"/>
          </a:solidFill>
        </p:spPr>
        <p:txBody>
          <a:bodyPr tIns="108000"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Ring Bucuresti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283968" y="1820897"/>
            <a:ext cx="4752528" cy="288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Nord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Est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 rot="-5400000">
            <a:off x="4307904" y="369743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7210442" y="2060848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84625" y="3275724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7088" y="3923945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97" y="2636256"/>
            <a:ext cx="72514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554792" y="2636256"/>
            <a:ext cx="3384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470" y="4706577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25135" y="333595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559794" y="3348951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980359" y="3194857"/>
            <a:ext cx="2376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648" y="3671732"/>
            <a:ext cx="2376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648" y="4157945"/>
            <a:ext cx="2376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36352" y="1124744"/>
            <a:ext cx="4032000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414777" y="1124744"/>
            <a:ext cx="4549711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45134" y="1906234"/>
            <a:ext cx="4023217" cy="2736000"/>
          </a:xfrm>
          <a:prstGeom prst="roundRect">
            <a:avLst>
              <a:gd name="adj" fmla="val 41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4414777" y="1906234"/>
            <a:ext cx="4549711" cy="2736000"/>
          </a:xfrm>
          <a:prstGeom prst="roundRect">
            <a:avLst>
              <a:gd name="adj" fmla="val 49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droite 24"/>
          <p:cNvSpPr/>
          <p:nvPr/>
        </p:nvSpPr>
        <p:spPr>
          <a:xfrm rot="-5400000">
            <a:off x="8119959" y="3642425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3864426" y="4706577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4374792" y="4706577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8604488" y="4706577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8601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94496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6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Ring Bucuresti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99992" y="1237923"/>
            <a:ext cx="4284000" cy="5472608"/>
          </a:xfrm>
          <a:solidFill>
            <a:srgbClr val="00B050"/>
          </a:solidFill>
        </p:spPr>
        <p:txBody>
          <a:bodyPr lIns="288000" tIns="72000">
            <a:norm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3528" y="1207242"/>
            <a:ext cx="4038600" cy="5472000"/>
          </a:xfrm>
          <a:solidFill>
            <a:srgbClr val="00B050"/>
          </a:solidFill>
        </p:spPr>
        <p:txBody>
          <a:bodyPr lIns="324000" tIns="360000">
            <a:norm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410" y="1927335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8485" y="139978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3510" y="1412768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99611" y="2101591"/>
            <a:ext cx="3024000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Otopeni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60848"/>
            <a:ext cx="73683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 rot="-2700000">
            <a:off x="7316507" y="5608092"/>
            <a:ext cx="126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6444208" y="5793432"/>
            <a:ext cx="756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3073412" y="56612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4699611" y="5801867"/>
            <a:ext cx="756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Ellipse 15"/>
          <p:cNvSpPr/>
          <p:nvPr/>
        </p:nvSpPr>
        <p:spPr>
          <a:xfrm>
            <a:off x="5580112" y="5801867"/>
            <a:ext cx="756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113887" y="3901410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95536" y="260648"/>
            <a:ext cx="83168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373070" y="1288940"/>
            <a:ext cx="3888432" cy="5328000"/>
          </a:xfrm>
          <a:prstGeom prst="roundRect">
            <a:avLst>
              <a:gd name="adj" fmla="val 30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553948" y="1288940"/>
            <a:ext cx="4158412" cy="5328000"/>
          </a:xfrm>
          <a:prstGeom prst="roundRect">
            <a:avLst>
              <a:gd name="adj" fmla="val 490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40757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2880000"/>
          </a:xfrm>
          <a:prstGeom prst="rect">
            <a:avLst/>
          </a:prstGeom>
          <a:solidFill>
            <a:srgbClr val="00B050"/>
          </a:solidFill>
        </p:spPr>
        <p:txBody>
          <a:bodyPr lIns="36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 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     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7363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6056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006774" y="2203576"/>
            <a:ext cx="2052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35232521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387388" y="2279552"/>
            <a:ext cx="93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DNCB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43608" y="3958912"/>
            <a:ext cx="5760000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TOATE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panourile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corectat</a:t>
            </a:r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en angle 15"/>
          <p:cNvCxnSpPr/>
          <p:nvPr/>
        </p:nvCxnSpPr>
        <p:spPr>
          <a:xfrm rot="16200000" flipH="1">
            <a:off x="1750522" y="2816418"/>
            <a:ext cx="1257419" cy="104768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3528"/>
            <a:ext cx="8280920" cy="1260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A3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80920" cy="5364596"/>
          </a:xfrm>
          <a:solidFill>
            <a:srgbClr val="0070C0"/>
          </a:solidFill>
        </p:spPr>
        <p:txBody>
          <a:bodyPr tIns="0" bIns="0">
            <a:normAutofit lnSpcReduction="10000"/>
          </a:bodyPr>
          <a:lstStyle/>
          <a:p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Est 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849043" y="5157192"/>
            <a:ext cx="126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-5400000">
            <a:off x="7961612" y="450407"/>
            <a:ext cx="864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10" y="1700808"/>
            <a:ext cx="60278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1623" y="1700808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1623" y="3079183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9043" y="306896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8801" y="2276872"/>
            <a:ext cx="306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3572" y="2276872"/>
            <a:ext cx="144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E81  A1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9043" y="3789040"/>
            <a:ext cx="306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5779" y="3789040"/>
            <a:ext cx="144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E81  A2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-5400000">
            <a:off x="637900" y="399956"/>
            <a:ext cx="864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droite 19"/>
          <p:cNvSpPr/>
          <p:nvPr/>
        </p:nvSpPr>
        <p:spPr>
          <a:xfrm rot="-2400000">
            <a:off x="6549093" y="5415405"/>
            <a:ext cx="21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6029604" y="174272"/>
            <a:ext cx="180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691680" y="716237"/>
            <a:ext cx="198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fr-CH" sz="32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779043" y="722655"/>
            <a:ext cx="198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  <a:endParaRPr lang="fr-CH" sz="32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5912996" y="722655"/>
            <a:ext cx="2052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0" y="116632"/>
            <a:ext cx="8136904" cy="11521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11560" y="1484784"/>
            <a:ext cx="8136904" cy="5220000"/>
          </a:xfrm>
          <a:prstGeom prst="roundRect">
            <a:avLst>
              <a:gd name="adj" fmla="val 23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3385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5565" y="1826770"/>
            <a:ext cx="4140460" cy="3888432"/>
          </a:xfrm>
          <a:prstGeom prst="rect">
            <a:avLst/>
          </a:prstGeom>
          <a:solidFill>
            <a:srgbClr val="00B05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sz="3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3536986"/>
            <a:ext cx="180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245239" y="3527858"/>
            <a:ext cx="180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fr-CH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4077072"/>
            <a:ext cx="180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  <a:endParaRPr lang="fr-CH" sz="32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155239" y="4068608"/>
            <a:ext cx="198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32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355976" y="350606"/>
            <a:ext cx="4680520" cy="5364596"/>
          </a:xfrm>
          <a:prstGeom prst="rect">
            <a:avLst/>
          </a:prstGeom>
          <a:solidFill>
            <a:srgbClr val="0070C0"/>
          </a:solidFill>
        </p:spPr>
        <p:txBody>
          <a:bodyPr tIns="0" bIns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3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3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endParaRPr lang="fr-CH" sz="3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est   sud</a:t>
            </a: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algn="ctr"/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3218" y="2060848"/>
            <a:ext cx="75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2060848"/>
            <a:ext cx="756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5009" y="1922460"/>
            <a:ext cx="4032000" cy="3744416"/>
          </a:xfrm>
          <a:prstGeom prst="roundRect">
            <a:avLst>
              <a:gd name="adj" fmla="val 57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60032" y="1286770"/>
            <a:ext cx="126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E81  A1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2379" y="62068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fr-CH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5949" y="1286770"/>
            <a:ext cx="216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78572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52379" y="2008363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70463" y="2024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0032" y="2636912"/>
            <a:ext cx="126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E81  A2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0973" y="2636912"/>
            <a:ext cx="252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27984" y="404664"/>
            <a:ext cx="4536000" cy="5262212"/>
          </a:xfrm>
          <a:prstGeom prst="roundRect">
            <a:avLst>
              <a:gd name="adj" fmla="val 25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575462" y="472514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3419872" y="474077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3000000">
            <a:off x="7977421" y="4200779"/>
            <a:ext cx="54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15565" y="5715202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8670463" y="5715202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à coins arrondis 25"/>
          <p:cNvSpPr/>
          <p:nvPr/>
        </p:nvSpPr>
        <p:spPr>
          <a:xfrm>
            <a:off x="475565" y="350606"/>
            <a:ext cx="2944307" cy="1134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endParaRPr lang="fr-CH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20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Panneau 272 – </a:t>
            </a:r>
            <a:r>
              <a:rPr lang="fr-C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Centura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Panneau sur base des situations actuelles</a:t>
            </a:r>
          </a:p>
          <a:p>
            <a:pPr marL="0" indent="0">
              <a:buNone/>
            </a:pPr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quand l’autoroute Bucuresti Craiova sera terminée, on pourra ajouter Craiova à côté de Alexandria, le tout sur fond vert + n° de référence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Craiova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the future panel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endParaRPr lang="fr-CH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ne connais pas la configuration de la sortie vers DNCB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know the configuration of the exit </a:t>
            </a:r>
            <a:r>
              <a:rPr lang="fr-CH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CH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A3 and DNCB</a:t>
            </a:r>
          </a:p>
          <a:p>
            <a:pPr marL="0" indent="0">
              <a:buNone/>
            </a:pPr>
            <a:endParaRPr lang="fr-CH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0" y="3068960"/>
            <a:ext cx="3600400" cy="9361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27000">
              <a:srgbClr val="FFFF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fr-CH" dirty="0" smtClean="0"/>
              <a:t>E70 A6  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Alexandria Craiova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7175" y="3315063"/>
            <a:ext cx="936104" cy="44389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A6</a:t>
            </a:r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572000" y="3537012"/>
            <a:ext cx="576064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081046" y="3105012"/>
            <a:ext cx="3528000" cy="864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6937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055" y="1052736"/>
            <a:ext cx="5760000" cy="4680000"/>
          </a:xfrm>
          <a:solidFill>
            <a:srgbClr val="0070C0"/>
          </a:solidFill>
        </p:spPr>
        <p:txBody>
          <a:bodyPr lIns="0" tIns="180000" bIns="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Est  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23181" y="4963979"/>
            <a:ext cx="90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29" y="1348845"/>
            <a:ext cx="684000" cy="5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55395" y="133930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9407" y="273946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5395" y="2739469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5896" y="2002845"/>
            <a:ext cx="288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1180" y="2002845"/>
            <a:ext cx="1332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E81  A1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5896" y="3429000"/>
            <a:ext cx="288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5736" y="3429000"/>
            <a:ext cx="1332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E81  A2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>
          <a:xfrm rot="-2700000">
            <a:off x="1482052" y="457657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331640" y="1124744"/>
            <a:ext cx="5652000" cy="4536504"/>
          </a:xfrm>
          <a:prstGeom prst="roundRect">
            <a:avLst>
              <a:gd name="adj" fmla="val 39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243906" y="11376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4333762" y="209830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644008" y="25776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4932040" y="24402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13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5240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62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54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</a:t>
            </a:r>
          </a:p>
          <a:p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440160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2843808" y="2132856"/>
            <a:ext cx="342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8559" y="440688"/>
            <a:ext cx="5724000" cy="1476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4000" y="1971008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65313" y="465475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02089" y="818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46085" y="81871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378287" y="2276872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8287" y="2996952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8287" y="3824204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78204"/>
            <a:ext cx="61919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512688"/>
            <a:ext cx="5616624" cy="1332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060848"/>
            <a:ext cx="5616624" cy="3439012"/>
          </a:xfrm>
          <a:prstGeom prst="roundRect">
            <a:avLst>
              <a:gd name="adj" fmla="val 42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067944" y="1203588"/>
            <a:ext cx="21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fr-CH" sz="3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195736" y="1203588"/>
            <a:ext cx="18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833694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		154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72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09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4000" y="1971008"/>
            <a:ext cx="5760000" cy="3096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78287" y="2276872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78287" y="2996952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8287" y="3824204"/>
            <a:ext cx="36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Bâneasa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78204"/>
            <a:ext cx="61919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512688"/>
            <a:ext cx="5616624" cy="1332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060848"/>
            <a:ext cx="5616624" cy="2916000"/>
          </a:xfrm>
          <a:prstGeom prst="roundRect">
            <a:avLst>
              <a:gd name="adj" fmla="val 42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4344525" y="9459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434381" y="1042057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771619" y="10899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Virage 23"/>
          <p:cNvSpPr/>
          <p:nvPr/>
        </p:nvSpPr>
        <p:spPr>
          <a:xfrm>
            <a:off x="5032247" y="1073087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5" name="Flèche vers le haut 24"/>
          <p:cNvSpPr/>
          <p:nvPr/>
        </p:nvSpPr>
        <p:spPr>
          <a:xfrm rot="3000000">
            <a:off x="6153198" y="3704250"/>
            <a:ext cx="54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85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23556" y="1707201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5294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4.wikia.nocookie.net/routes/images/8/84/FinAutobahnCH.png/revision/latest?cb=20081216183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56" y="564525"/>
            <a:ext cx="3672000" cy="46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2256" y="5301208"/>
            <a:ext cx="3672000" cy="90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14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CH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vignette4.wikia.nocookie.net/routes/images/8/84/FinAutobahnCH.png/revision/latest?cb=200812161834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271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459850" y="1556792"/>
            <a:ext cx="8352928" cy="23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Bine </a:t>
            </a:r>
            <a:r>
              <a:rPr lang="fr-CH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</a:t>
            </a:r>
            <a:r>
              <a:rPr lang="fr-CH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enit</a:t>
            </a:r>
            <a:endParaRPr lang="fr-CH" sz="4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</a:t>
            </a:r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Willkommen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 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Benvenuti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Émoticône 5"/>
          <p:cNvSpPr/>
          <p:nvPr/>
        </p:nvSpPr>
        <p:spPr>
          <a:xfrm>
            <a:off x="802396" y="213285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Émoticône 7"/>
          <p:cNvSpPr/>
          <p:nvPr/>
        </p:nvSpPr>
        <p:spPr>
          <a:xfrm>
            <a:off x="7452320" y="214741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50" name="Picture 2" descr="Blason de Bucar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44" y="332655"/>
            <a:ext cx="568643" cy="9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4.wikia.nocookie.net/routes/images/8/84/FinAutobahnCH.png/revision/latest?cb=20081216183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86" y="764704"/>
            <a:ext cx="376305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13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87824" y="1628800"/>
            <a:ext cx="3600000" cy="38159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3504329" y="2492896"/>
            <a:ext cx="360000" cy="266429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93620" y="3207760"/>
            <a:ext cx="2736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960913" y="3567760"/>
            <a:ext cx="21240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Est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059832" y="1700808"/>
            <a:ext cx="3456000" cy="3672000"/>
          </a:xfrm>
          <a:prstGeom prst="roundRect">
            <a:avLst>
              <a:gd name="adj" fmla="val 3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47864" y="1831541"/>
            <a:ext cx="216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Pantelimon</a:t>
            </a:r>
            <a:endParaRPr lang="fr-CH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812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 :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www.google.ch/search?q=ploiesti&amp;client=firefox-b&amp;tbm=isch&amp;tbo=u&amp;source=univ&amp;sa=X&amp;ved=0ahUKEwj8g5iK8c3OAhVGkywKHUSoAdcQsAQIMQ&amp;biw=1920&amp;bih=932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Prahova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www.google.ch/search?q=sinaia&amp;client=firefox-b&amp;tbm=isch&amp;tbo=u&amp;source=univ&amp;sa=X&amp;ved=0ahUKEwjq_Nzt8c3OAhVhKpoKHWatAKsQsAQIHQ&amp;biw=1920&amp;bih=932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Prahova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Busteni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www.google.ch/search?q=busteni&amp;client=firefox-b&amp;tbm=isch&amp;tbo=u&amp;source=univ&amp;sa=X&amp;ved=0ahUKEwiz4qep8s3OAhXEKJoKHTU7ArMQsAQIHQ&amp;biw=1920&amp;bih=932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Prahova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Predeal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www.google.ch/search?q=predeal&amp;client=firefox-b&amp;tbm=isch&amp;tbo=u&amp;source=univ&amp;sa=X&amp;ved=0ahUKEwiQxq_R8s3OAhUiD5oKHeAVCbMQsAQIHQ&amp;biw=1920&amp;bih=932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national Bucegi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www.google.ch/search?q=parcul+national+bucegi&amp;client=firefox-b&amp;tbm=isch&amp;tbo=u&amp;source=univ&amp;sa=X&amp;ved=0ahUKEwjg-qv48s3OAhUFiywKHbfyBbwQsAQIIA&amp;biw=1920&amp;bih=932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www.google.ch/search?q=brasov&amp;client=firefox-b&amp;tbm=isch&amp;tbo=u&amp;source=univ&amp;sa=X&amp;ved=0ahUKEwjWg9PS883OAhUGPRQKHSZ4BYEQsAQIMQ&amp;biw=1920&amp;bih=932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www.google.ch/search?q=sighisoara&amp;client=firefox-b&amp;tbm=isch&amp;tbo=u&amp;source=univ&amp;sa=X&amp;ved=0ahUKEwi38-jt883OAhXD7BQKHehsDsIQsAQIHQ&amp;biw=1920&amp;bih=932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www.google.ch/search?q=cluj+napoca&amp;client=firefox-b&amp;tbm=isch&amp;tbo=u&amp;source=univ&amp;sa=X&amp;ved=0ahUKEwj7kMT5883OAhXFNxQKHT72DVgQsAQIHQ&amp;biw=1920&amp;bih=932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www.google.ch/search?q=oradea&amp;client=firefox-b&amp;tbm=isch&amp;tbo=u&amp;source=univ&amp;sa=X&amp;ved=0ahUKEwjdpIyF9M3OAhXIwBQKHQduCIkQsAQIMQ&amp;biw=1920&amp;bih=932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35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7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475656" y="213288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</a:p>
        </p:txBody>
      </p:sp>
    </p:spTree>
    <p:extLst>
      <p:ext uri="{BB962C8B-B14F-4D97-AF65-F5344CB8AC3E}">
        <p14:creationId xmlns:p14="http://schemas.microsoft.com/office/powerpoint/2010/main" val="39858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31840" y="2420888"/>
            <a:ext cx="288032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 rot="-900000">
            <a:off x="202687" y="2072466"/>
            <a:ext cx="8460000" cy="180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Double flèche verticale 3"/>
          <p:cNvSpPr/>
          <p:nvPr/>
        </p:nvSpPr>
        <p:spPr>
          <a:xfrm rot="1500000">
            <a:off x="5773101" y="1240464"/>
            <a:ext cx="180000" cy="5724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Double flèche verticale 4"/>
          <p:cNvSpPr/>
          <p:nvPr/>
        </p:nvSpPr>
        <p:spPr>
          <a:xfrm rot="-1740000">
            <a:off x="3398492" y="2483424"/>
            <a:ext cx="180000" cy="4500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075662" y="446151"/>
            <a:ext cx="900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79912" y="1124987"/>
            <a:ext cx="1440000" cy="72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E60  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3430651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2160" y="302095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39552" y="1844824"/>
            <a:ext cx="1080120" cy="936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DebrecenE60  M35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143101" y="6139491"/>
            <a:ext cx="720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14176" y="3068960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Est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411840" y="5635491"/>
            <a:ext cx="144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Sud</a:t>
            </a:r>
          </a:p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   A7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92160" y="446151"/>
            <a:ext cx="2051488" cy="89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</a:t>
            </a: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Oradea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96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3244"/>
            <a:ext cx="684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anchor="t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  91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150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 191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1F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141007"/>
            <a:ext cx="6840000" cy="25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>
            <a:noAutofit/>
          </a:bodyPr>
          <a:lstStyle/>
          <a:p>
            <a:r>
              <a:rPr lang="fr-CH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  A7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148 km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206 km 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372200" y="2420888"/>
            <a:ext cx="144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691679" y="3501007"/>
            <a:ext cx="484632" cy="162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-10800000">
            <a:off x="7560013" y="3651146"/>
            <a:ext cx="484632" cy="144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404664"/>
            <a:ext cx="6696744" cy="2556000"/>
          </a:xfrm>
          <a:prstGeom prst="roundRect">
            <a:avLst>
              <a:gd name="adj" fmla="val 83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3212976"/>
            <a:ext cx="6696744" cy="2376264"/>
          </a:xfrm>
          <a:prstGeom prst="roundRect">
            <a:avLst>
              <a:gd name="adj" fmla="val 58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011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Sâcueni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Letavertes</a:t>
            </a:r>
            <a:endParaRPr lang="fr-CH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89" y="546971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55787" y="7011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954258" y="72874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0787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0787" y="493219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680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6351258" y="3645024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81629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323244"/>
            <a:ext cx="684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anchor="t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  91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150 km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Tasnad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 191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1F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141007"/>
            <a:ext cx="6840000" cy="25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" bIns="216000">
            <a:noAutofit/>
          </a:bodyPr>
          <a:lstStyle/>
          <a:p>
            <a:r>
              <a:rPr lang="fr-CH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  A7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   148 km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   206 km 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372200" y="2420888"/>
            <a:ext cx="144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691679" y="3501007"/>
            <a:ext cx="484632" cy="162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-10800000">
            <a:off x="7560013" y="3651146"/>
            <a:ext cx="484632" cy="144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404664"/>
            <a:ext cx="6568990" cy="2556000"/>
          </a:xfrm>
          <a:prstGeom prst="roundRect">
            <a:avLst>
              <a:gd name="adj" fmla="val 89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75656" y="3212976"/>
            <a:ext cx="6696744" cy="2304256"/>
          </a:xfrm>
          <a:prstGeom prst="roundRect">
            <a:avLst>
              <a:gd name="adj" fmla="val 65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666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Marghita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Sâcueni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</a:p>
          <a:p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CH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2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Letavertes</a:t>
            </a:r>
            <a:endParaRPr lang="fr-CH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Carei</a:t>
            </a: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35257" y="467762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0787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62350" y="4947628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81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8247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30500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2646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01528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351258" y="3645024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235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441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277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	206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148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80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287404" y="206084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183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4940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97108" y="338148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23728" y="72661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908090" y="72021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7404" y="198884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255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9859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Suplacu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287404" y="206084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183600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4940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534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28992" cy="720000"/>
          </a:xfrm>
          <a:solidFill>
            <a:srgbClr val="00B050"/>
          </a:solidFill>
        </p:spPr>
        <p:txBody>
          <a:bodyPr lIns="792000"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E671    Ring Oradea   A3 x A7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11434"/>
            <a:ext cx="4533906" cy="324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Est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5025" y="1701168"/>
            <a:ext cx="4320000" cy="3600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1" y="980728"/>
            <a:ext cx="720000" cy="5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>
            <a:off x="645242" y="359886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7839645" y="4455409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73" y="3586103"/>
            <a:ext cx="720000" cy="5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rganigramme : Alternative 8"/>
          <p:cNvSpPr/>
          <p:nvPr/>
        </p:nvSpPr>
        <p:spPr>
          <a:xfrm>
            <a:off x="2251993" y="5988098"/>
            <a:ext cx="5400000" cy="360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prochaines sorties, Oradea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sont intégrées sur ce panneau</a:t>
            </a:r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811" y="494116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5324" y="530116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6856523" y="222033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645548" y="361724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6851691" y="286564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3688" y="267369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76056" y="3604544"/>
            <a:ext cx="28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772816"/>
            <a:ext cx="4392488" cy="3096344"/>
          </a:xfrm>
          <a:prstGeom prst="roundRect">
            <a:avLst>
              <a:gd name="adj" fmla="val 47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7157" y="2655094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88024" y="1772816"/>
            <a:ext cx="4197300" cy="3478090"/>
          </a:xfrm>
          <a:prstGeom prst="roundRect">
            <a:avLst>
              <a:gd name="adj" fmla="val 45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39743" y="933615"/>
            <a:ext cx="8864513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13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258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143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	186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130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536504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21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331640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</a:p>
        </p:txBody>
      </p:sp>
    </p:spTree>
    <p:extLst>
      <p:ext uri="{BB962C8B-B14F-4D97-AF65-F5344CB8AC3E}">
        <p14:creationId xmlns:p14="http://schemas.microsoft.com/office/powerpoint/2010/main" val="41068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52751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900000">
            <a:normAutofit/>
          </a:bodyPr>
          <a:lstStyle/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Nusfalâu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Varsolt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Sârmâsag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0" y="502425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62404" y="7075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7013853" y="76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87404" y="283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7404" y="446410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4176464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12" y="842638"/>
            <a:ext cx="702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96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1700808"/>
            <a:ext cx="5759944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Silvaniei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Nusfalâu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Varsolt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Sârmâsag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2287404" y="283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87404" y="4464100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456384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860032" y="69269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949888" y="74940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5220072" y="83669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487436" y="83669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3160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184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230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115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			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			  21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04056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19" y="5157192"/>
            <a:ext cx="93600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74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84000" cy="3600000"/>
          </a:xfrm>
          <a:solidFill>
            <a:srgbClr val="00B050"/>
          </a:solidFill>
        </p:spPr>
        <p:txBody>
          <a:bodyPr lIns="18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32856"/>
            <a:ext cx="4284000" cy="360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39552" y="452315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2842" y="571269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76255" y="473083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06256" y="571269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786256" y="3983154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683155" y="452315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7866256" y="280686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2473" y="391975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72842" y="1412776"/>
            <a:ext cx="4227150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16016" y="1412776"/>
            <a:ext cx="405024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3528" y="2204864"/>
            <a:ext cx="4104456" cy="3456384"/>
          </a:xfrm>
          <a:prstGeom prst="roundRect">
            <a:avLst>
              <a:gd name="adj" fmla="val 59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16016" y="2204864"/>
            <a:ext cx="4050240" cy="3384376"/>
          </a:xfrm>
          <a:prstGeom prst="roundRect">
            <a:avLst>
              <a:gd name="adj" fmla="val 57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rganigramme : Connecteur 18"/>
          <p:cNvSpPr/>
          <p:nvPr/>
        </p:nvSpPr>
        <p:spPr>
          <a:xfrm flipH="1">
            <a:off x="8118256" y="1484808"/>
            <a:ext cx="540000" cy="43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99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80" y="764704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1736632"/>
            <a:ext cx="6120000" cy="4104000"/>
          </a:xfrm>
          <a:solidFill>
            <a:srgbClr val="00B050"/>
          </a:solidFill>
        </p:spPr>
        <p:txBody>
          <a:bodyPr lIns="972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444208" y="2204864"/>
            <a:ext cx="558000" cy="27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403648" y="2204864"/>
            <a:ext cx="558000" cy="27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076056" y="292494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130933" y="3682451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9632" y="836712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259632" y="1772816"/>
            <a:ext cx="5976664" cy="3996000"/>
          </a:xfrm>
          <a:prstGeom prst="roundRect">
            <a:avLst>
              <a:gd name="adj" fmla="val 40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5839282" y="5132421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09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84000" cy="3600000"/>
          </a:xfrm>
          <a:solidFill>
            <a:srgbClr val="00B050"/>
          </a:solidFill>
        </p:spPr>
        <p:txBody>
          <a:bodyPr lIns="18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5554" y="2132856"/>
            <a:ext cx="4284000" cy="360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39552" y="452315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72842" y="571269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776255" y="473083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06256" y="571269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786256" y="3973367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683155" y="452315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7866256" y="2852936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5776" y="392777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72842" y="1412776"/>
            <a:ext cx="4227150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16016" y="1412776"/>
            <a:ext cx="405024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3528" y="2204864"/>
            <a:ext cx="4104456" cy="3456384"/>
          </a:xfrm>
          <a:prstGeom prst="roundRect">
            <a:avLst>
              <a:gd name="adj" fmla="val 59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16016" y="2204864"/>
            <a:ext cx="4050240" cy="3384376"/>
          </a:xfrm>
          <a:prstGeom prst="roundRect">
            <a:avLst>
              <a:gd name="adj" fmla="val 57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rganigramme : Connecteur 18"/>
          <p:cNvSpPr/>
          <p:nvPr/>
        </p:nvSpPr>
        <p:spPr>
          <a:xfrm flipH="1">
            <a:off x="8118256" y="1484808"/>
            <a:ext cx="540000" cy="43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52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80" y="764704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1736632"/>
            <a:ext cx="6120000" cy="4104000"/>
          </a:xfrm>
          <a:solidFill>
            <a:srgbClr val="00B050"/>
          </a:solidFill>
        </p:spPr>
        <p:txBody>
          <a:bodyPr lIns="972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516216" y="2535837"/>
            <a:ext cx="558000" cy="27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403648" y="2566451"/>
            <a:ext cx="558000" cy="27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076056" y="292494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130933" y="3682451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9632" y="836712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259632" y="1772816"/>
            <a:ext cx="5976664" cy="3996000"/>
          </a:xfrm>
          <a:prstGeom prst="roundRect">
            <a:avLst>
              <a:gd name="adj" fmla="val 40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5148064" y="5085184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065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A7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6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E81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6821" y="1680983"/>
            <a:ext cx="4284000" cy="3600000"/>
          </a:xfrm>
          <a:solidFill>
            <a:srgbClr val="00B050"/>
          </a:solidFill>
        </p:spPr>
        <p:txBody>
          <a:bodyPr lIns="144000" tIns="144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908720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A7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680983"/>
            <a:ext cx="4284000" cy="360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	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Baia Mare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809757" y="413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67941" y="530120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6318244" y="4323717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885107" y="350177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440839" y="413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8010442" y="234888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5471" y="348281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45471" y="530120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860032" y="530120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8325107" y="529683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23528" y="1772816"/>
            <a:ext cx="4104456" cy="3420000"/>
          </a:xfrm>
          <a:prstGeom prst="roundRect">
            <a:avLst>
              <a:gd name="adj" fmla="val 44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980728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980728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644008" y="1772816"/>
            <a:ext cx="4176464" cy="3384376"/>
          </a:xfrm>
          <a:prstGeom prst="roundRect">
            <a:avLst>
              <a:gd name="adj" fmla="val 67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33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210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200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06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09950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5805" y="207880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783" y="54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Românasi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5783" y="1700808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5923" y="468660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512337" y="7103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651256" y="7103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13765" y="2833434"/>
            <a:ext cx="108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72786" y="4149080"/>
            <a:ext cx="108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4851" y="194944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4851" y="2523715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620688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96044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2506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5783" y="1700808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Zalau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Aghires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75923" y="468660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313765" y="2833434"/>
            <a:ext cx="108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191C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2272786" y="4149080"/>
            <a:ext cx="108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4851" y="194944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4851" y="2523715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1772816"/>
            <a:ext cx="5616624" cy="396044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898851" y="70042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84442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587825" y="84442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980166" y="748452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20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167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204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194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89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47664" y="209950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74203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3281" y="620688"/>
            <a:ext cx="5760000" cy="1353061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Sânmihaiu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Almasului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3644" y="2043016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Ciumârna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67201" y="46422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31736" y="94476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00192" y="94565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70736" y="4005064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692696"/>
            <a:ext cx="5652008" cy="122413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2132856"/>
            <a:ext cx="5652008" cy="3456384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0736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67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0280" y="764704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7624" y="1736632"/>
            <a:ext cx="6120000" cy="4104000"/>
          </a:xfrm>
          <a:solidFill>
            <a:srgbClr val="00B050"/>
          </a:solidFill>
        </p:spPr>
        <p:txBody>
          <a:bodyPr lIns="720000" tIns="360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 rot="2400000">
            <a:off x="5979646" y="3370564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192924" y="2185181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2" name="Ellipse 11"/>
          <p:cNvSpPr/>
          <p:nvPr/>
        </p:nvSpPr>
        <p:spPr>
          <a:xfrm>
            <a:off x="5220072" y="2996952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220072" y="3684628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7704" y="4996451"/>
            <a:ext cx="28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Baile Felix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9632" y="836712"/>
            <a:ext cx="597666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259632" y="1772816"/>
            <a:ext cx="5976664" cy="3996000"/>
          </a:xfrm>
          <a:prstGeom prst="roundRect">
            <a:avLst>
              <a:gd name="adj" fmla="val 40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5538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3644" y="2043016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Ciumârna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Romita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7068" y="36574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70736" y="4005064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108A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926736"/>
            <a:ext cx="5652008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2132856"/>
            <a:ext cx="5652008" cy="255600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0736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0498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048" y="11938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292080" y="11938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751400" y="1093183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4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010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192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182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9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252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Sânmihaiu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95675" y="1703415"/>
            <a:ext cx="5616624" cy="165618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19672" y="204609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</a:p>
        </p:txBody>
      </p:sp>
    </p:spTree>
    <p:extLst>
      <p:ext uri="{BB962C8B-B14F-4D97-AF65-F5344CB8AC3E}">
        <p14:creationId xmlns:p14="http://schemas.microsoft.com/office/powerpoint/2010/main" val="817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3281" y="893749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Mihâiesti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3644" y="2043016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Sânmihaiu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Huedin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67201" y="46422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95736" y="104542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72200" y="104542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226198" y="494116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926736"/>
            <a:ext cx="5652008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2132856"/>
            <a:ext cx="5652008" cy="3456384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91700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3644" y="2043016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Sânmihaiu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Huedin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2200" y="366951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70736" y="321297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926736"/>
            <a:ext cx="5652008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2132856"/>
            <a:ext cx="5652008" cy="255600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572051" y="108174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661907" y="112977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5004048" y="122574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292080" y="1225746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5518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170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27984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581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Mihâiesti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547664" y="209950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9780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7684" y="534598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Nâdâselu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3644" y="2043016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Mihâiesti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 Mica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71248" y="395754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07704" y="89459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08170" y="87995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23811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620688"/>
            <a:ext cx="5652008" cy="1296143"/>
          </a:xfrm>
          <a:prstGeom prst="roundRect">
            <a:avLst>
              <a:gd name="adj" fmla="val 112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2132856"/>
            <a:ext cx="5652008" cy="270000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344343" y="136595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8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28992" cy="720000"/>
          </a:xfrm>
          <a:solidFill>
            <a:srgbClr val="00B050"/>
          </a:solidFill>
        </p:spPr>
        <p:txBody>
          <a:bodyPr lIns="792000"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E671   Ring Oradea    A3 x A7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11434"/>
            <a:ext cx="4533906" cy="324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Est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5025" y="1701168"/>
            <a:ext cx="4320000" cy="3600000"/>
          </a:xfrm>
          <a:solidFill>
            <a:srgbClr val="00B050"/>
          </a:solidFill>
        </p:spPr>
        <p:txBody>
          <a:bodyPr lIns="36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1" y="980728"/>
            <a:ext cx="720000" cy="5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haut 10"/>
          <p:cNvSpPr/>
          <p:nvPr/>
        </p:nvSpPr>
        <p:spPr>
          <a:xfrm>
            <a:off x="645242" y="359886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7839645" y="4455409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73" y="3586103"/>
            <a:ext cx="720000" cy="54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rganigramme : Alternative 8"/>
          <p:cNvSpPr/>
          <p:nvPr/>
        </p:nvSpPr>
        <p:spPr>
          <a:xfrm>
            <a:off x="2251993" y="5988098"/>
            <a:ext cx="5400000" cy="360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prochaines sorties, Oradea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Nord </a:t>
            </a:r>
            <a:r>
              <a:rPr lang="fr-CH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r>
              <a:rPr lang="fr-CH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sont intégrées sur ce panneau</a:t>
            </a:r>
            <a:endParaRPr lang="fr-CH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811" y="4941168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5324" y="5301168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6856523" y="222033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645548" y="361724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6851691" y="286564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3688" y="267369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76056" y="3604544"/>
            <a:ext cx="28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772816"/>
            <a:ext cx="4392488" cy="3096344"/>
          </a:xfrm>
          <a:prstGeom prst="roundRect">
            <a:avLst>
              <a:gd name="adj" fmla="val 475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7157" y="2655094"/>
            <a:ext cx="100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88024" y="1772816"/>
            <a:ext cx="4197300" cy="3478090"/>
          </a:xfrm>
          <a:prstGeom prst="roundRect">
            <a:avLst>
              <a:gd name="adj" fmla="val 45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86952" y="933615"/>
            <a:ext cx="8805812" cy="64807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9056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3644" y="2043016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Mihâiesti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 Mica</a:t>
            </a: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42757" y="258293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23811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91680" y="926736"/>
            <a:ext cx="5652008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2132856"/>
            <a:ext cx="5652008" cy="1800000"/>
          </a:xfrm>
          <a:prstGeom prst="roundRect">
            <a:avLst>
              <a:gd name="adj" fmla="val 4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14555" y="1048754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704411" y="110905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5098667" y="120502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364088" y="1192754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0953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144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318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4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755576" y="5589239"/>
            <a:ext cx="7920880" cy="612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Orasului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" name="Picture 2" descr="https://upload.wikimedia.org/wikipedia/commons/a/a6/Cluj-Napoca.Bulevardul_Eroi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0" y="304884"/>
            <a:ext cx="5657673" cy="37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9/98/Cluj-Napoca.Lupoa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42" y="304884"/>
            <a:ext cx="2232249" cy="37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erosky.ro/PopularRouteFirstFileHandler/700/700/cluj-napoca-cracovia-15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081337"/>
            <a:ext cx="7954815" cy="24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646258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295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2099326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594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Gilau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85811"/>
            <a:ext cx="594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Nâdâselu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49769" y="510967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69698" y="76604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2915816" y="2899459"/>
            <a:ext cx="1332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694523" y="227687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1268760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2899459"/>
            <a:ext cx="1728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691680" y="441915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99" y="4427924"/>
            <a:ext cx="90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E576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6624275" y="70739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67971"/>
            <a:ext cx="5760000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2060848"/>
            <a:ext cx="5760000" cy="396044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51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85811"/>
            <a:ext cx="594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Nâdâselu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10528" y="415792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2915816" y="2899459"/>
            <a:ext cx="1332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694523" y="227687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2899459"/>
            <a:ext cx="1728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691680" y="441915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799" y="4427924"/>
            <a:ext cx="90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E576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567971"/>
            <a:ext cx="5760000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2060848"/>
            <a:ext cx="5760000" cy="3096000"/>
          </a:xfrm>
          <a:prstGeom prst="roundRect">
            <a:avLst>
              <a:gd name="adj" fmla="val 49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572000" y="98376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61856" y="1036916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5060740" y="110811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345858" y="1108114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28370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148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138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23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65618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27944" y="272695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42256" y="272695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E671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E671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9672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984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92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988" y="108876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Vlaha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Huedin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505" y="554172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77824" y="123499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580112" y="126723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76315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7824" y="313076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1770" y="3130766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7824" y="4428159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676315" y="442815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39652" y="1143823"/>
            <a:ext cx="5652000" cy="969874"/>
          </a:xfrm>
          <a:prstGeom prst="roundRect">
            <a:avLst>
              <a:gd name="adj" fmla="val 98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76872"/>
            <a:ext cx="5616000" cy="4176464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4544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3952" y="2493084"/>
            <a:ext cx="5760000" cy="338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Huedin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66778" y="408792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195736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9872" y="3356992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6088" y="3342426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872" y="4721200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2016297" y="474410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2564904"/>
            <a:ext cx="5544000" cy="3240360"/>
          </a:xfrm>
          <a:prstGeom prst="roundRect">
            <a:avLst>
              <a:gd name="adj" fmla="val 37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752328" y="14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02749" y="164758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508104" y="1649769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832220" y="1553800"/>
            <a:ext cx="2592288" cy="8039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58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8709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46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Vlaha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14800"/>
            <a:ext cx="100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107M</a:t>
            </a:r>
          </a:p>
        </p:txBody>
      </p:sp>
    </p:spTree>
    <p:extLst>
      <p:ext uri="{BB962C8B-B14F-4D97-AF65-F5344CB8AC3E}">
        <p14:creationId xmlns:p14="http://schemas.microsoft.com/office/powerpoint/2010/main" val="4647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63626" y="188640"/>
            <a:ext cx="5760000" cy="19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 Est</a:t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Tureni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2204864"/>
            <a:ext cx="5795952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44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Vlaha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Sâvâdisla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09076" y="400329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411760" y="715668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760008" y="698080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3563888" y="96275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9466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260648"/>
            <a:ext cx="5616624" cy="1872208"/>
          </a:xfrm>
          <a:prstGeom prst="roundRect">
            <a:avLst>
              <a:gd name="adj" fmla="val 72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2276872"/>
            <a:ext cx="5652000" cy="2736000"/>
          </a:xfrm>
          <a:prstGeom prst="roundRect">
            <a:avLst>
              <a:gd name="adj" fmla="val 38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411760" y="4221088"/>
            <a:ext cx="100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107M</a:t>
            </a:r>
          </a:p>
        </p:txBody>
      </p:sp>
    </p:spTree>
    <p:extLst>
      <p:ext uri="{BB962C8B-B14F-4D97-AF65-F5344CB8AC3E}">
        <p14:creationId xmlns:p14="http://schemas.microsoft.com/office/powerpoint/2010/main" val="2239934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2204864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144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Vlaha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Sâvâdisla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53092" y="283824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07704" y="260648"/>
            <a:ext cx="5616624" cy="1872208"/>
          </a:xfrm>
          <a:prstGeom prst="roundRect">
            <a:avLst>
              <a:gd name="adj" fmla="val 724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2276872"/>
            <a:ext cx="5616000" cy="1656000"/>
          </a:xfrm>
          <a:prstGeom prst="roundRect">
            <a:avLst>
              <a:gd name="adj" fmla="val 38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267744" y="2780928"/>
            <a:ext cx="100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107M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775484" y="123285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0072" y="135540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494368" y="1341155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865340" y="1328917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2982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06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106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924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30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Tureni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65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690615"/>
            <a:ext cx="4536000" cy="720000"/>
          </a:xfrm>
          <a:solidFill>
            <a:srgbClr val="00B050"/>
          </a:solidFill>
        </p:spPr>
        <p:txBody>
          <a:bodyPr lIns="0"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3933" y="1441434"/>
            <a:ext cx="4536000" cy="2880000"/>
          </a:xfrm>
          <a:solidFill>
            <a:srgbClr val="00B050"/>
          </a:solidFill>
        </p:spPr>
        <p:txBody>
          <a:bodyPr lIns="180000" tIns="180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 Nord  Est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016" y="692696"/>
            <a:ext cx="4320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E671</a:t>
            </a:r>
            <a:endParaRPr lang="fr-CH" sz="4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1445022"/>
            <a:ext cx="4320000" cy="4320000"/>
          </a:xfrm>
          <a:solidFill>
            <a:srgbClr val="00B050"/>
          </a:solidFill>
        </p:spPr>
        <p:txBody>
          <a:bodyPr lIns="252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endParaRPr lang="fr-CH" sz="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531357" y="32636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400000">
            <a:off x="7973023" y="493568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79" y="4406135"/>
            <a:ext cx="61693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6127" y="4333406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63499" y="5750958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6745880" y="201859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èche vers le haut 24"/>
          <p:cNvSpPr/>
          <p:nvPr/>
        </p:nvSpPr>
        <p:spPr>
          <a:xfrm>
            <a:off x="3610395" y="326703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6745880" y="2556602"/>
            <a:ext cx="158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6497" y="2433678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08770" y="4406135"/>
            <a:ext cx="252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5027" y="4325022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5436096" y="5750958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3429027" y="243367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62" y="3195365"/>
            <a:ext cx="43199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62" y="3159365"/>
            <a:ext cx="46647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00" y="3785022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79512" y="764704"/>
            <a:ext cx="439248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484784"/>
            <a:ext cx="4392488" cy="2768906"/>
          </a:xfrm>
          <a:prstGeom prst="roundRect">
            <a:avLst>
              <a:gd name="adj" fmla="val 6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788024" y="764704"/>
            <a:ext cx="4176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88024" y="1484784"/>
            <a:ext cx="4176000" cy="4176464"/>
          </a:xfrm>
          <a:prstGeom prst="roundRect">
            <a:avLst>
              <a:gd name="adj" fmla="val 37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40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rganigramme : Connecteur 33"/>
          <p:cNvSpPr/>
          <p:nvPr/>
        </p:nvSpPr>
        <p:spPr>
          <a:xfrm>
            <a:off x="8086998" y="822861"/>
            <a:ext cx="648000" cy="43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06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709927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 Nord ZI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82095" y="2204864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Tureni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46253" y="48936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85856" y="97283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897061" y="98721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39263" y="282154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9061" y="3047270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9061" y="3621662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2123221" y="4284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864646"/>
            <a:ext cx="129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69458"/>
            <a:ext cx="7854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45" y="882838"/>
            <a:ext cx="71023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979712" y="764704"/>
            <a:ext cx="5567473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979712" y="2276872"/>
            <a:ext cx="5567473" cy="3636000"/>
          </a:xfrm>
          <a:prstGeom prst="roundRect">
            <a:avLst>
              <a:gd name="adj" fmla="val 334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024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82095" y="2204864"/>
            <a:ext cx="5760000" cy="3276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1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Tureni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9060" y="459664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139263" y="282154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9061" y="3047270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9061" y="3621662"/>
            <a:ext cx="111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2123221" y="428412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1N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764704"/>
            <a:ext cx="5567473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979712" y="2276872"/>
            <a:ext cx="5567473" cy="3132000"/>
          </a:xfrm>
          <a:prstGeom prst="roundRect">
            <a:avLst>
              <a:gd name="adj" fmla="val 334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860032" y="120652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945606" y="1302583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5292080" y="135052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Virage 23"/>
          <p:cNvSpPr/>
          <p:nvPr/>
        </p:nvSpPr>
        <p:spPr>
          <a:xfrm>
            <a:off x="5620211" y="1350522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8107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6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	 	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Câmpia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Turzii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				  17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5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E81		 	  12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464496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915816" y="120086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55976" y="1235963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652120" y="122492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75" y="4780915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53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23988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20371" y="5982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11436" y="773143"/>
            <a:ext cx="576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1296144"/>
          </a:xfrm>
          <a:prstGeom prst="roundRect">
            <a:avLst>
              <a:gd name="adj" fmla="val 95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275446" y="725204"/>
            <a:ext cx="2592288" cy="70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704898"/>
            <a:ext cx="2808312" cy="7933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691680" y="213288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207888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05" y="170688"/>
            <a:ext cx="8712000" cy="900000"/>
          </a:xfrm>
          <a:solidFill>
            <a:srgbClr val="00B050"/>
          </a:solidFill>
        </p:spPr>
        <p:txBody>
          <a:bodyPr lIns="54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343" y="1101470"/>
            <a:ext cx="3240000" cy="648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8744" y="1791411"/>
            <a:ext cx="3240000" cy="39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Brasov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27227" y="1101470"/>
            <a:ext cx="3420000" cy="648071"/>
          </a:xfrm>
          <a:solidFill>
            <a:srgbClr val="00B050"/>
          </a:solidFill>
        </p:spPr>
        <p:txBody>
          <a:bodyPr lIns="720000" tIns="108000" bIns="144000" anchor="ctr">
            <a:noAutofit/>
          </a:bodyPr>
          <a:lstStyle/>
          <a:p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31006" y="1791411"/>
            <a:ext cx="3420000" cy="39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èche vers le haut 25"/>
          <p:cNvSpPr/>
          <p:nvPr/>
        </p:nvSpPr>
        <p:spPr>
          <a:xfrm rot="2700000">
            <a:off x="3962352" y="476040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à coins arrondis 33"/>
          <p:cNvSpPr/>
          <p:nvPr/>
        </p:nvSpPr>
        <p:spPr>
          <a:xfrm>
            <a:off x="971600" y="5860931"/>
            <a:ext cx="6480000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E81 A3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Iesirile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urmatoare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Turda E60 si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E81,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</a:t>
            </a:r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sources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PUM, </a:t>
            </a:r>
            <a:r>
              <a:rPr lang="fr-CH" sz="11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Turda, Delacroix, </a:t>
            </a:r>
            <a:r>
              <a:rPr lang="fr-CH" sz="11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</a:p>
        </p:txBody>
      </p:sp>
      <p:sp>
        <p:nvSpPr>
          <p:cNvPr id="36" name="Flèche vers le haut 35"/>
          <p:cNvSpPr/>
          <p:nvPr/>
        </p:nvSpPr>
        <p:spPr>
          <a:xfrm>
            <a:off x="273989" y="442922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2719930" y="442922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919666" y="2276872"/>
            <a:ext cx="1980000" cy="345279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</a:p>
          <a:p>
            <a:pPr algn="ctr"/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3533" y="340090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 rot="2700000">
            <a:off x="5967541" y="471585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95199" y="1101470"/>
            <a:ext cx="1980000" cy="11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7093" y="5729662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377093" y="2932909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 rot="2700000">
            <a:off x="7669662" y="471496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56305" y="5751411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11" y="3612015"/>
            <a:ext cx="897982" cy="6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235499" y="248580"/>
            <a:ext cx="8568000" cy="720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22345" y="1144422"/>
            <a:ext cx="3008034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491880" y="1144422"/>
            <a:ext cx="331236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948758" y="1144422"/>
            <a:ext cx="1836000" cy="9884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948758" y="2348880"/>
            <a:ext cx="1926441" cy="3306514"/>
          </a:xfrm>
          <a:prstGeom prst="roundRect">
            <a:avLst>
              <a:gd name="adj" fmla="val 91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91880" y="1844824"/>
            <a:ext cx="3312368" cy="3855125"/>
          </a:xfrm>
          <a:prstGeom prst="roundRect">
            <a:avLst>
              <a:gd name="adj" fmla="val 504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22344" y="1844824"/>
            <a:ext cx="3096000" cy="3855125"/>
          </a:xfrm>
          <a:prstGeom prst="roundRect">
            <a:avLst>
              <a:gd name="adj" fmla="val 51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rganigramme : Connecteur 28"/>
          <p:cNvSpPr/>
          <p:nvPr/>
        </p:nvSpPr>
        <p:spPr>
          <a:xfrm>
            <a:off x="5940152" y="1198422"/>
            <a:ext cx="684000" cy="43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96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12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Arad  Sibiu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9600" y="1772816"/>
            <a:ext cx="6120000" cy="4464000"/>
          </a:xfrm>
          <a:solidFill>
            <a:srgbClr val="00B050"/>
          </a:solidFill>
        </p:spPr>
        <p:txBody>
          <a:bodyPr lIns="1548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6623248" y="2924944"/>
            <a:ext cx="72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636060" y="3667907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588224" y="2190473"/>
            <a:ext cx="720000" cy="50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619672" y="908720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619672" y="1844824"/>
            <a:ext cx="5904656" cy="4320480"/>
          </a:xfrm>
          <a:prstGeom prst="roundRect">
            <a:avLst>
              <a:gd name="adj" fmla="val 36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haut 14"/>
          <p:cNvSpPr/>
          <p:nvPr/>
        </p:nvSpPr>
        <p:spPr>
          <a:xfrm rot="2700000">
            <a:off x="2110716" y="4106724"/>
            <a:ext cx="558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 rot="2700000">
            <a:off x="6231904" y="4305856"/>
            <a:ext cx="558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6866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05" y="170688"/>
            <a:ext cx="8712000" cy="900000"/>
          </a:xfrm>
          <a:solidFill>
            <a:srgbClr val="00B050"/>
          </a:solidFill>
        </p:spPr>
        <p:txBody>
          <a:bodyPr lIns="54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343" y="1101470"/>
            <a:ext cx="3240000" cy="648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8744" y="1791411"/>
            <a:ext cx="3240000" cy="39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Brasov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Sud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27227" y="1101470"/>
            <a:ext cx="3420000" cy="648071"/>
          </a:xfrm>
          <a:solidFill>
            <a:srgbClr val="00B050"/>
          </a:solidFill>
        </p:spPr>
        <p:txBody>
          <a:bodyPr lIns="720000" tIns="108000" bIns="144000" anchor="ctr">
            <a:noAutofit/>
          </a:bodyPr>
          <a:lstStyle/>
          <a:p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31006" y="1791411"/>
            <a:ext cx="3420000" cy="396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488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èche vers le haut 25"/>
          <p:cNvSpPr/>
          <p:nvPr/>
        </p:nvSpPr>
        <p:spPr>
          <a:xfrm rot="2700000">
            <a:off x="3962352" y="476040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ectangle à coins arrondis 33"/>
          <p:cNvSpPr/>
          <p:nvPr/>
        </p:nvSpPr>
        <p:spPr>
          <a:xfrm>
            <a:off x="971600" y="5860931"/>
            <a:ext cx="6480000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E81 A3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Cluj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Iesirile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urmatoare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Turda E60 si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E81,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panou</a:t>
            </a:r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1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sources </a:t>
            </a:r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PUM, </a:t>
            </a:r>
            <a:r>
              <a:rPr lang="fr-CH" sz="11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Turda, Delacroix, </a:t>
            </a:r>
            <a:r>
              <a:rPr lang="fr-CH" sz="11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Reply</a:t>
            </a:r>
            <a:r>
              <a:rPr lang="fr-CH" sz="1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725 du 04.03.2014, page 49</a:t>
            </a:r>
          </a:p>
        </p:txBody>
      </p:sp>
      <p:sp>
        <p:nvSpPr>
          <p:cNvPr id="36" name="Flèche vers le haut 35"/>
          <p:cNvSpPr/>
          <p:nvPr/>
        </p:nvSpPr>
        <p:spPr>
          <a:xfrm>
            <a:off x="273989" y="442922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2719930" y="442922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919666" y="2276872"/>
            <a:ext cx="1980000" cy="345279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</a:p>
          <a:p>
            <a:pPr algn="ctr"/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3533" y="340090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vers le haut 18"/>
          <p:cNvSpPr/>
          <p:nvPr/>
        </p:nvSpPr>
        <p:spPr>
          <a:xfrm rot="2700000">
            <a:off x="5967541" y="471585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95199" y="1101470"/>
            <a:ext cx="1980000" cy="11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7093" y="5729662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377093" y="2932909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 rot="2700000">
            <a:off x="7698825" y="442538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56305" y="5751411"/>
            <a:ext cx="36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11" y="3612015"/>
            <a:ext cx="897982" cy="6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235499" y="248580"/>
            <a:ext cx="8568000" cy="720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22345" y="1144422"/>
            <a:ext cx="3008034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491880" y="1144422"/>
            <a:ext cx="3312368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948758" y="1144422"/>
            <a:ext cx="1836000" cy="9884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948758" y="2348880"/>
            <a:ext cx="1926441" cy="3306514"/>
          </a:xfrm>
          <a:prstGeom prst="roundRect">
            <a:avLst>
              <a:gd name="adj" fmla="val 917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91880" y="1844824"/>
            <a:ext cx="3312368" cy="3855125"/>
          </a:xfrm>
          <a:prstGeom prst="roundRect">
            <a:avLst>
              <a:gd name="adj" fmla="val 504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22344" y="1844824"/>
            <a:ext cx="3096000" cy="3855125"/>
          </a:xfrm>
          <a:prstGeom prst="roundRect">
            <a:avLst>
              <a:gd name="adj" fmla="val 51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rganigramme : Connecteur 28"/>
          <p:cNvSpPr/>
          <p:nvPr/>
        </p:nvSpPr>
        <p:spPr>
          <a:xfrm>
            <a:off x="5979504" y="1206639"/>
            <a:ext cx="684000" cy="43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2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15535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350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05" y="170688"/>
            <a:ext cx="8712000" cy="900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E60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3960000" cy="720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1731391"/>
            <a:ext cx="3960000" cy="360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 Brasov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Su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6416" y="980728"/>
            <a:ext cx="3960000" cy="720000"/>
          </a:xfrm>
          <a:solidFill>
            <a:srgbClr val="00B050"/>
          </a:solidFill>
        </p:spPr>
        <p:txBody>
          <a:bodyPr tIns="180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6016" y="1739517"/>
            <a:ext cx="3960000" cy="360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Sibiu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36" name="Flèche vers le haut 35"/>
          <p:cNvSpPr/>
          <p:nvPr/>
        </p:nvSpPr>
        <p:spPr>
          <a:xfrm>
            <a:off x="1229055" y="414908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2788520" y="350100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25447" y="5327902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229055" y="5316469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7720928" y="414908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lèche vers le haut 25"/>
          <p:cNvSpPr/>
          <p:nvPr/>
        </p:nvSpPr>
        <p:spPr>
          <a:xfrm>
            <a:off x="5263131" y="414908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vers le haut 26"/>
          <p:cNvSpPr/>
          <p:nvPr/>
        </p:nvSpPr>
        <p:spPr>
          <a:xfrm>
            <a:off x="3563888" y="417352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3662086" y="5316469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7845560" y="5329699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611560" y="1052736"/>
            <a:ext cx="384129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788024" y="1052736"/>
            <a:ext cx="381642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1560" y="1844824"/>
            <a:ext cx="3841290" cy="3384376"/>
          </a:xfrm>
          <a:prstGeom prst="roundRect">
            <a:avLst>
              <a:gd name="adj" fmla="val 57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788024" y="1844824"/>
            <a:ext cx="3816424" cy="3384376"/>
          </a:xfrm>
          <a:prstGeom prst="roundRect">
            <a:avLst>
              <a:gd name="adj" fmla="val 60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rganigramme : Connecteur 19"/>
          <p:cNvSpPr/>
          <p:nvPr/>
        </p:nvSpPr>
        <p:spPr>
          <a:xfrm>
            <a:off x="7841749" y="1124768"/>
            <a:ext cx="684000" cy="43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256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6926</TotalTime>
  <Words>2808</Words>
  <Application>Microsoft Office PowerPoint</Application>
  <PresentationFormat>Affichage à l'écran (4:3)</PresentationFormat>
  <Paragraphs>2246</Paragraphs>
  <Slides>287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287</vt:i4>
      </vt:variant>
    </vt:vector>
  </HeadingPairs>
  <TitlesOfParts>
    <vt:vector size="288" baseType="lpstr">
      <vt:lpstr>Thème Office</vt:lpstr>
      <vt:lpstr>Présentation PowerPoint</vt:lpstr>
      <vt:lpstr>Présentation PowerPoint</vt:lpstr>
      <vt:lpstr>Présentation PowerPoint</vt:lpstr>
      <vt:lpstr>E60 x E671    Ring Oradea   A3 x A7</vt:lpstr>
      <vt:lpstr>Directie Cluj Napoca</vt:lpstr>
      <vt:lpstr>Directie Arad</vt:lpstr>
      <vt:lpstr>E60 x E671   Ring Oradea    A3 x A7</vt:lpstr>
      <vt:lpstr>Présentation PowerPoint</vt:lpstr>
      <vt:lpstr>Présentation PowerPoint</vt:lpstr>
      <vt:lpstr>Présentation PowerPoint</vt:lpstr>
      <vt:lpstr>Présentation PowerPoint</vt:lpstr>
      <vt:lpstr>E60 x A7 Ring Oradea Est  Sud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Cluj Napoca</vt:lpstr>
      <vt:lpstr>Directie Arad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Marghita </vt:lpstr>
      <vt:lpstr>Présentation PowerPoint</vt:lpstr>
      <vt:lpstr>Présentation PowerPoint</vt:lpstr>
      <vt:lpstr>Présentation PowerPoint</vt:lpstr>
      <vt:lpstr>Présentation PowerPoint</vt:lpstr>
      <vt:lpstr>Satu Mare     91 km Baia Mare   150 km  via Tasnad DJ 191 Carei DN 1F </vt:lpstr>
      <vt:lpstr>Suplacu de Barcau</vt:lpstr>
      <vt:lpstr>Satu Mare     91 km Baia Mare   150 km  via Tasnad DJ 191 Carei DN 1F </vt:lpstr>
      <vt:lpstr>Présentation PowerPoint</vt:lpstr>
      <vt:lpstr>Présentation PowerPoint</vt:lpstr>
      <vt:lpstr>Présentation PowerPoint</vt:lpstr>
      <vt:lpstr>Présentation PowerPoint</vt:lpstr>
      <vt:lpstr>Simleu Silvaniei</vt:lpstr>
      <vt:lpstr>Présentation PowerPoint</vt:lpstr>
      <vt:lpstr>Présentation PowerPoint</vt:lpstr>
      <vt:lpstr>Présentation PowerPoint</vt:lpstr>
      <vt:lpstr>Présentation PowerPoint</vt:lpstr>
      <vt:lpstr>Zalau  E60 x E81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Targu Mures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Românasi</vt:lpstr>
      <vt:lpstr>Présentation PowerPoint</vt:lpstr>
      <vt:lpstr>Présentation PowerPoint</vt:lpstr>
      <vt:lpstr>Présentation PowerPoint</vt:lpstr>
      <vt:lpstr>Présentation PowerPoint</vt:lpstr>
      <vt:lpstr>Sânmihaiu  Almasului</vt:lpstr>
      <vt:lpstr>Présentation PowerPoint</vt:lpstr>
      <vt:lpstr>Présentation PowerPoint</vt:lpstr>
      <vt:lpstr>Présentation PowerPoint</vt:lpstr>
      <vt:lpstr>Présentation PowerPoint</vt:lpstr>
      <vt:lpstr>Mihâiesti</vt:lpstr>
      <vt:lpstr>Présentation PowerPoint</vt:lpstr>
      <vt:lpstr>Présentation PowerPoint</vt:lpstr>
      <vt:lpstr>Présentation PowerPoint</vt:lpstr>
      <vt:lpstr>Présentation PowerPoint</vt:lpstr>
      <vt:lpstr>Nâdâselu Cluj Napoca Nord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Gilau Cluj Napoca Vest </vt:lpstr>
      <vt:lpstr>Présentation PowerPoint</vt:lpstr>
      <vt:lpstr>Présentation PowerPoint</vt:lpstr>
      <vt:lpstr>Présentation PowerPoint</vt:lpstr>
      <vt:lpstr>Présentation PowerPoint</vt:lpstr>
      <vt:lpstr>Vlaha</vt:lpstr>
      <vt:lpstr>Présentation PowerPoint</vt:lpstr>
      <vt:lpstr>Présentation PowerPoint</vt:lpstr>
      <vt:lpstr>Présentation PowerPoint</vt:lpstr>
      <vt:lpstr>Présentation PowerPoint</vt:lpstr>
      <vt:lpstr>Cluj Napoca Sud   Est Tureni</vt:lpstr>
      <vt:lpstr>Présentation PowerPoint</vt:lpstr>
      <vt:lpstr>Présentation PowerPoint</vt:lpstr>
      <vt:lpstr>Présentation PowerPoint</vt:lpstr>
      <vt:lpstr>Présentation PowerPoint</vt:lpstr>
      <vt:lpstr>Turda  Nord ZI      E60 x E81</vt:lpstr>
      <vt:lpstr>Présentation PowerPoint</vt:lpstr>
      <vt:lpstr>Présentation PowerPoint</vt:lpstr>
      <vt:lpstr>Présentation PowerPoint</vt:lpstr>
      <vt:lpstr>Présentation PowerPoint</vt:lpstr>
      <vt:lpstr>Turda     E81 x E60</vt:lpstr>
      <vt:lpstr>Directii  Arad  Sibiu</vt:lpstr>
      <vt:lpstr>Turda     E81 x E60</vt:lpstr>
      <vt:lpstr>Présentation PowerPoint</vt:lpstr>
      <vt:lpstr>E81 x E60</vt:lpstr>
      <vt:lpstr>Présentation PowerPoint</vt:lpstr>
      <vt:lpstr>Câmpia Turzii</vt:lpstr>
      <vt:lpstr>Présentation PowerPoint</vt:lpstr>
      <vt:lpstr>Présentation PowerPoint</vt:lpstr>
      <vt:lpstr>Présentation PowerPoint</vt:lpstr>
      <vt:lpstr>Présentation PowerPoint</vt:lpstr>
      <vt:lpstr>Ludus</vt:lpstr>
      <vt:lpstr>Présentation PowerPoint</vt:lpstr>
      <vt:lpstr>Présentation PowerPoint</vt:lpstr>
      <vt:lpstr>Présentation PowerPoint</vt:lpstr>
      <vt:lpstr>Présentation PowerPoint</vt:lpstr>
      <vt:lpstr>Iernut</vt:lpstr>
      <vt:lpstr>Présentation PowerPoint</vt:lpstr>
      <vt:lpstr>Présentation PowerPoint</vt:lpstr>
      <vt:lpstr>Présentation PowerPoint</vt:lpstr>
      <vt:lpstr>Présentation PowerPoint</vt:lpstr>
      <vt:lpstr>Ogra</vt:lpstr>
      <vt:lpstr>Présentation PowerPoint</vt:lpstr>
      <vt:lpstr>Présentation PowerPoint</vt:lpstr>
      <vt:lpstr>Présentation PowerPoint</vt:lpstr>
      <vt:lpstr>Présentation PowerPoint</vt:lpstr>
      <vt:lpstr>Ungheni </vt:lpstr>
      <vt:lpstr>Présentation PowerPoint</vt:lpstr>
      <vt:lpstr>Présentation PowerPoint</vt:lpstr>
      <vt:lpstr>Présentation PowerPoint</vt:lpstr>
      <vt:lpstr>Présentation PowerPoint</vt:lpstr>
      <vt:lpstr>Targu Mures Vest</vt:lpstr>
      <vt:lpstr>Présentation PowerPoint</vt:lpstr>
      <vt:lpstr>Présentation PowerPoint</vt:lpstr>
      <vt:lpstr>Présentation PowerPoint</vt:lpstr>
      <vt:lpstr>Présentation PowerPoint</vt:lpstr>
      <vt:lpstr>Targu Mures Sud A3 x A8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Brasov</vt:lpstr>
      <vt:lpstr>Directii Iasi Suceava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Sighisoara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Bradeni</vt:lpstr>
      <vt:lpstr>Présentation PowerPoint</vt:lpstr>
      <vt:lpstr>Présentation PowerPoint</vt:lpstr>
      <vt:lpstr>Présentation PowerPoint</vt:lpstr>
      <vt:lpstr>Présentation PowerPoint</vt:lpstr>
      <vt:lpstr>Fagaras Centru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E60 X E68 A3 x A9 </vt:lpstr>
      <vt:lpstr>Présentation PowerPoint</vt:lpstr>
      <vt:lpstr>Présentation PowerPoint</vt:lpstr>
      <vt:lpstr>E60 x E68      A3 x A9</vt:lpstr>
      <vt:lpstr>Directie Sibiu</vt:lpstr>
      <vt:lpstr>E60 x E68      A3 x A9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</vt:lpstr>
      <vt:lpstr>Directie Bacau</vt:lpstr>
      <vt:lpstr>Présentation PowerPoint</vt:lpstr>
      <vt:lpstr>Présentation PowerPoint</vt:lpstr>
      <vt:lpstr>E60 x E574 A3 x A9</vt:lpstr>
      <vt:lpstr>Présentation PowerPoint</vt:lpstr>
      <vt:lpstr>Présentation PowerPoint</vt:lpstr>
      <vt:lpstr>Rasnov </vt:lpstr>
      <vt:lpstr>Présentation PowerPoint</vt:lpstr>
      <vt:lpstr>Présentation PowerPoint</vt:lpstr>
      <vt:lpstr>Présentation PowerPoint</vt:lpstr>
      <vt:lpstr>Présentation PowerPoint</vt:lpstr>
      <vt:lpstr>Predeal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Busteni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Sinaia</vt:lpstr>
      <vt:lpstr>Présentation PowerPoint</vt:lpstr>
      <vt:lpstr>Présentation PowerPoint</vt:lpstr>
      <vt:lpstr>Présentation PowerPoint</vt:lpstr>
      <vt:lpstr>Présentation PowerPoint</vt:lpstr>
      <vt:lpstr>Comarnic</vt:lpstr>
      <vt:lpstr>Présentation PowerPoint</vt:lpstr>
      <vt:lpstr>Présentation PowerPoint</vt:lpstr>
      <vt:lpstr>Présentation PowerPoint</vt:lpstr>
      <vt:lpstr>Présentation PowerPoint</vt:lpstr>
      <vt:lpstr>Câmpina</vt:lpstr>
      <vt:lpstr>Présentation PowerPoint</vt:lpstr>
      <vt:lpstr>Présentation PowerPoint</vt:lpstr>
      <vt:lpstr>Présentation PowerPoint</vt:lpstr>
      <vt:lpstr>Présentation PowerPoint</vt:lpstr>
      <vt:lpstr>Bâicoi</vt:lpstr>
      <vt:lpstr>Présentation PowerPoint</vt:lpstr>
      <vt:lpstr>Présentation PowerPoint</vt:lpstr>
      <vt:lpstr>Présentation PowerPoint</vt:lpstr>
      <vt:lpstr>Présentation PowerPoint</vt:lpstr>
      <vt:lpstr>E60 x E577 A3 x A4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Présentation PowerPoint</vt:lpstr>
      <vt:lpstr>Ploiesti  Strejnicu  </vt:lpstr>
      <vt:lpstr>Présentation PowerPoint</vt:lpstr>
      <vt:lpstr>Présentation PowerPoint</vt:lpstr>
      <vt:lpstr>Présentation PowerPoint</vt:lpstr>
      <vt:lpstr>Ploiesti Sud</vt:lpstr>
      <vt:lpstr>Présentation PowerPoint</vt:lpstr>
      <vt:lpstr>Présentation PowerPoint</vt:lpstr>
      <vt:lpstr>Présentation PowerPoint</vt:lpstr>
      <vt:lpstr>Présentation PowerPoint</vt:lpstr>
      <vt:lpstr>Ring Ploiesti Sud Bucuresti via A3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Balotesti</vt:lpstr>
      <vt:lpstr>Présentation PowerPoint</vt:lpstr>
      <vt:lpstr>Présentation PowerPoint</vt:lpstr>
      <vt:lpstr>Présentation PowerPoint</vt:lpstr>
      <vt:lpstr>Présentation PowerPoint</vt:lpstr>
      <vt:lpstr>A0 Ring Bucuresti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Vest</vt:lpstr>
      <vt:lpstr>Directie Bucuresti Est  Sud</vt:lpstr>
      <vt:lpstr>Présentation PowerPoint</vt:lpstr>
      <vt:lpstr>Présentation PowerPoint</vt:lpstr>
      <vt:lpstr>Présentation PowerPoint</vt:lpstr>
      <vt:lpstr>A0 Ring Bucuresti </vt:lpstr>
      <vt:lpstr>Présentation PowerPoint</vt:lpstr>
      <vt:lpstr>Présentation PowerPoint</vt:lpstr>
      <vt:lpstr>E60  A3   Bucuresti Centru </vt:lpstr>
      <vt:lpstr>Présentation PowerPoint</vt:lpstr>
      <vt:lpstr>Panneau 272 – Centura Bucuresti</vt:lpstr>
      <vt:lpstr>Présentation PowerPoint</vt:lpstr>
      <vt:lpstr>Présentation PowerPoint</vt:lpstr>
      <vt:lpstr>Présentation PowerPoint</vt:lpstr>
      <vt:lpstr>Bucuresti Centru    Sector 2</vt:lpstr>
      <vt:lpstr>Présentation PowerPoint</vt:lpstr>
      <vt:lpstr>Présentation PowerPoint</vt:lpstr>
      <vt:lpstr>Présentation PowerPoint</vt:lpstr>
      <vt:lpstr>BUCURESTI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836</cp:revision>
  <dcterms:created xsi:type="dcterms:W3CDTF">2015-05-06T12:02:16Z</dcterms:created>
  <dcterms:modified xsi:type="dcterms:W3CDTF">2016-08-26T11:14:10Z</dcterms:modified>
</cp:coreProperties>
</file>