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4"/>
  </p:notesMasterIdLst>
  <p:sldIdLst>
    <p:sldId id="558" r:id="rId2"/>
    <p:sldId id="586" r:id="rId3"/>
    <p:sldId id="1082" r:id="rId4"/>
    <p:sldId id="834" r:id="rId5"/>
    <p:sldId id="566" r:id="rId6"/>
    <p:sldId id="836" r:id="rId7"/>
    <p:sldId id="837" r:id="rId8"/>
    <p:sldId id="838" r:id="rId9"/>
    <p:sldId id="839" r:id="rId10"/>
    <p:sldId id="560" r:id="rId11"/>
    <p:sldId id="487" r:id="rId12"/>
    <p:sldId id="288" r:id="rId13"/>
    <p:sldId id="840" r:id="rId14"/>
    <p:sldId id="841" r:id="rId15"/>
    <p:sldId id="845" r:id="rId16"/>
    <p:sldId id="570" r:id="rId17"/>
    <p:sldId id="571" r:id="rId18"/>
    <p:sldId id="572" r:id="rId19"/>
    <p:sldId id="843" r:id="rId20"/>
    <p:sldId id="844" r:id="rId21"/>
    <p:sldId id="574" r:id="rId22"/>
    <p:sldId id="575" r:id="rId23"/>
    <p:sldId id="846" r:id="rId24"/>
    <p:sldId id="847" r:id="rId25"/>
    <p:sldId id="577" r:id="rId26"/>
    <p:sldId id="848" r:id="rId27"/>
    <p:sldId id="852" r:id="rId28"/>
    <p:sldId id="849" r:id="rId29"/>
    <p:sldId id="850" r:id="rId30"/>
    <p:sldId id="581" r:id="rId31"/>
    <p:sldId id="851" r:id="rId32"/>
    <p:sldId id="853" r:id="rId33"/>
    <p:sldId id="854" r:id="rId34"/>
    <p:sldId id="855" r:id="rId35"/>
    <p:sldId id="856" r:id="rId36"/>
    <p:sldId id="589" r:id="rId37"/>
    <p:sldId id="857" r:id="rId38"/>
    <p:sldId id="588" r:id="rId39"/>
    <p:sldId id="858" r:id="rId40"/>
    <p:sldId id="859" r:id="rId41"/>
    <p:sldId id="591" r:id="rId42"/>
    <p:sldId id="598" r:id="rId43"/>
    <p:sldId id="860" r:id="rId44"/>
    <p:sldId id="593" r:id="rId45"/>
    <p:sldId id="861" r:id="rId46"/>
    <p:sldId id="862" r:id="rId47"/>
    <p:sldId id="863" r:id="rId48"/>
    <p:sldId id="864" r:id="rId49"/>
    <p:sldId id="601" r:id="rId50"/>
    <p:sldId id="865" r:id="rId51"/>
    <p:sldId id="866" r:id="rId52"/>
    <p:sldId id="867" r:id="rId53"/>
    <p:sldId id="868" r:id="rId54"/>
    <p:sldId id="606" r:id="rId55"/>
    <p:sldId id="869" r:id="rId56"/>
    <p:sldId id="870" r:id="rId57"/>
    <p:sldId id="872" r:id="rId58"/>
    <p:sldId id="874" r:id="rId59"/>
    <p:sldId id="612" r:id="rId60"/>
    <p:sldId id="613" r:id="rId61"/>
    <p:sldId id="873" r:id="rId62"/>
    <p:sldId id="614" r:id="rId63"/>
    <p:sldId id="615" r:id="rId64"/>
    <p:sldId id="875" r:id="rId65"/>
    <p:sldId id="876" r:id="rId66"/>
    <p:sldId id="877" r:id="rId67"/>
    <p:sldId id="878" r:id="rId68"/>
    <p:sldId id="879" r:id="rId69"/>
    <p:sldId id="880" r:id="rId70"/>
    <p:sldId id="881" r:id="rId71"/>
    <p:sldId id="882" r:id="rId72"/>
    <p:sldId id="883" r:id="rId73"/>
    <p:sldId id="884" r:id="rId74"/>
    <p:sldId id="885" r:id="rId75"/>
    <p:sldId id="886" r:id="rId76"/>
    <p:sldId id="887" r:id="rId77"/>
    <p:sldId id="888" r:id="rId78"/>
    <p:sldId id="889" r:id="rId79"/>
    <p:sldId id="890" r:id="rId80"/>
    <p:sldId id="891" r:id="rId81"/>
    <p:sldId id="892" r:id="rId82"/>
    <p:sldId id="893" r:id="rId83"/>
    <p:sldId id="894" r:id="rId84"/>
    <p:sldId id="895" r:id="rId85"/>
    <p:sldId id="896" r:id="rId86"/>
    <p:sldId id="899" r:id="rId87"/>
    <p:sldId id="897" r:id="rId88"/>
    <p:sldId id="898" r:id="rId89"/>
    <p:sldId id="900" r:id="rId90"/>
    <p:sldId id="901" r:id="rId91"/>
    <p:sldId id="902" r:id="rId92"/>
    <p:sldId id="903" r:id="rId93"/>
    <p:sldId id="904" r:id="rId94"/>
    <p:sldId id="905" r:id="rId95"/>
    <p:sldId id="906" r:id="rId96"/>
    <p:sldId id="907" r:id="rId97"/>
    <p:sldId id="908" r:id="rId98"/>
    <p:sldId id="909" r:id="rId99"/>
    <p:sldId id="910" r:id="rId100"/>
    <p:sldId id="911" r:id="rId101"/>
    <p:sldId id="912" r:id="rId102"/>
    <p:sldId id="1079" r:id="rId103"/>
    <p:sldId id="913" r:id="rId104"/>
    <p:sldId id="914" r:id="rId105"/>
    <p:sldId id="915" r:id="rId106"/>
    <p:sldId id="916" r:id="rId107"/>
    <p:sldId id="917" r:id="rId108"/>
    <p:sldId id="918" r:id="rId109"/>
    <p:sldId id="654" r:id="rId110"/>
    <p:sldId id="657" r:id="rId111"/>
    <p:sldId id="658" r:id="rId112"/>
    <p:sldId id="919" r:id="rId113"/>
    <p:sldId id="920" r:id="rId114"/>
    <p:sldId id="660" r:id="rId115"/>
    <p:sldId id="921" r:id="rId116"/>
    <p:sldId id="923" r:id="rId117"/>
    <p:sldId id="924" r:id="rId118"/>
    <p:sldId id="922" r:id="rId119"/>
    <p:sldId id="662" r:id="rId120"/>
    <p:sldId id="830" r:id="rId121"/>
    <p:sldId id="663" r:id="rId122"/>
    <p:sldId id="925" r:id="rId123"/>
    <p:sldId id="926" r:id="rId124"/>
    <p:sldId id="832" r:id="rId125"/>
    <p:sldId id="927" r:id="rId126"/>
    <p:sldId id="928" r:id="rId127"/>
    <p:sldId id="929" r:id="rId128"/>
    <p:sldId id="930" r:id="rId129"/>
    <p:sldId id="931" r:id="rId130"/>
    <p:sldId id="937" r:id="rId131"/>
    <p:sldId id="932" r:id="rId132"/>
    <p:sldId id="933" r:id="rId133"/>
    <p:sldId id="934" r:id="rId134"/>
    <p:sldId id="936" r:id="rId135"/>
    <p:sldId id="935" r:id="rId136"/>
    <p:sldId id="944" r:id="rId137"/>
    <p:sldId id="938" r:id="rId138"/>
    <p:sldId id="939" r:id="rId139"/>
    <p:sldId id="940" r:id="rId140"/>
    <p:sldId id="941" r:id="rId141"/>
    <p:sldId id="942" r:id="rId142"/>
    <p:sldId id="945" r:id="rId143"/>
    <p:sldId id="946" r:id="rId144"/>
    <p:sldId id="947" r:id="rId145"/>
    <p:sldId id="948" r:id="rId146"/>
    <p:sldId id="949" r:id="rId147"/>
    <p:sldId id="950" r:id="rId148"/>
    <p:sldId id="687" r:id="rId149"/>
    <p:sldId id="688" r:id="rId150"/>
    <p:sldId id="689" r:id="rId151"/>
    <p:sldId id="951" r:id="rId152"/>
    <p:sldId id="953" r:id="rId153"/>
    <p:sldId id="952" r:id="rId154"/>
    <p:sldId id="691" r:id="rId155"/>
    <p:sldId id="954" r:id="rId156"/>
    <p:sldId id="955" r:id="rId157"/>
    <p:sldId id="956" r:id="rId158"/>
    <p:sldId id="957" r:id="rId159"/>
    <p:sldId id="958" r:id="rId160"/>
    <p:sldId id="959" r:id="rId161"/>
    <p:sldId id="960" r:id="rId162"/>
    <p:sldId id="961" r:id="rId163"/>
    <p:sldId id="962" r:id="rId164"/>
    <p:sldId id="963" r:id="rId165"/>
    <p:sldId id="964" r:id="rId166"/>
    <p:sldId id="965" r:id="rId167"/>
    <p:sldId id="966" r:id="rId168"/>
    <p:sldId id="967" r:id="rId169"/>
    <p:sldId id="968" r:id="rId170"/>
    <p:sldId id="969" r:id="rId171"/>
    <p:sldId id="970" r:id="rId172"/>
    <p:sldId id="971" r:id="rId173"/>
    <p:sldId id="972" r:id="rId174"/>
    <p:sldId id="973" r:id="rId175"/>
    <p:sldId id="974" r:id="rId176"/>
    <p:sldId id="975" r:id="rId177"/>
    <p:sldId id="976" r:id="rId178"/>
    <p:sldId id="977" r:id="rId179"/>
    <p:sldId id="978" r:id="rId180"/>
    <p:sldId id="979" r:id="rId181"/>
    <p:sldId id="980" r:id="rId182"/>
    <p:sldId id="981" r:id="rId183"/>
    <p:sldId id="982" r:id="rId184"/>
    <p:sldId id="983" r:id="rId185"/>
    <p:sldId id="984" r:id="rId186"/>
    <p:sldId id="985" r:id="rId187"/>
    <p:sldId id="986" r:id="rId188"/>
    <p:sldId id="724" r:id="rId189"/>
    <p:sldId id="725" r:id="rId190"/>
    <p:sldId id="726" r:id="rId191"/>
    <p:sldId id="987" r:id="rId192"/>
    <p:sldId id="988" r:id="rId193"/>
    <p:sldId id="728" r:id="rId194"/>
    <p:sldId id="989" r:id="rId195"/>
    <p:sldId id="990" r:id="rId196"/>
    <p:sldId id="992" r:id="rId197"/>
    <p:sldId id="733" r:id="rId198"/>
    <p:sldId id="993" r:id="rId199"/>
    <p:sldId id="994" r:id="rId200"/>
    <p:sldId id="995" r:id="rId201"/>
    <p:sldId id="737" r:id="rId202"/>
    <p:sldId id="996" r:id="rId203"/>
    <p:sldId id="739" r:id="rId204"/>
    <p:sldId id="740" r:id="rId205"/>
    <p:sldId id="997" r:id="rId206"/>
    <p:sldId id="998" r:id="rId207"/>
    <p:sldId id="999" r:id="rId208"/>
    <p:sldId id="1000" r:id="rId209"/>
    <p:sldId id="1001" r:id="rId210"/>
    <p:sldId id="1002" r:id="rId211"/>
    <p:sldId id="1003" r:id="rId212"/>
    <p:sldId id="1004" r:id="rId213"/>
    <p:sldId id="1005" r:id="rId214"/>
    <p:sldId id="749" r:id="rId215"/>
    <p:sldId id="1006" r:id="rId216"/>
    <p:sldId id="1007" r:id="rId217"/>
    <p:sldId id="1008" r:id="rId218"/>
    <p:sldId id="1009" r:id="rId219"/>
    <p:sldId id="1010" r:id="rId220"/>
    <p:sldId id="1011" r:id="rId221"/>
    <p:sldId id="1012" r:id="rId222"/>
    <p:sldId id="1013" r:id="rId223"/>
    <p:sldId id="1014" r:id="rId224"/>
    <p:sldId id="1015" r:id="rId225"/>
    <p:sldId id="1016" r:id="rId226"/>
    <p:sldId id="1017" r:id="rId227"/>
    <p:sldId id="1018" r:id="rId228"/>
    <p:sldId id="1019" r:id="rId229"/>
    <p:sldId id="1020" r:id="rId230"/>
    <p:sldId id="1021" r:id="rId231"/>
    <p:sldId id="1022" r:id="rId232"/>
    <p:sldId id="1023" r:id="rId233"/>
    <p:sldId id="1024" r:id="rId234"/>
    <p:sldId id="1025" r:id="rId235"/>
    <p:sldId id="1026" r:id="rId236"/>
    <p:sldId id="1027" r:id="rId237"/>
    <p:sldId id="1028" r:id="rId238"/>
    <p:sldId id="1029" r:id="rId239"/>
    <p:sldId id="1030" r:id="rId240"/>
    <p:sldId id="1031" r:id="rId241"/>
    <p:sldId id="1032" r:id="rId242"/>
    <p:sldId id="1033" r:id="rId243"/>
    <p:sldId id="1034" r:id="rId244"/>
    <p:sldId id="778" r:id="rId245"/>
    <p:sldId id="1035" r:id="rId246"/>
    <p:sldId id="1036" r:id="rId247"/>
    <p:sldId id="1037" r:id="rId248"/>
    <p:sldId id="1038" r:id="rId249"/>
    <p:sldId id="1039" r:id="rId250"/>
    <p:sldId id="784" r:id="rId251"/>
    <p:sldId id="1040" r:id="rId252"/>
    <p:sldId id="1041" r:id="rId253"/>
    <p:sldId id="1042" r:id="rId254"/>
    <p:sldId id="1043" r:id="rId255"/>
    <p:sldId id="1044" r:id="rId256"/>
    <p:sldId id="1045" r:id="rId257"/>
    <p:sldId id="1046" r:id="rId258"/>
    <p:sldId id="1047" r:id="rId259"/>
    <p:sldId id="1048" r:id="rId260"/>
    <p:sldId id="1049" r:id="rId261"/>
    <p:sldId id="1050" r:id="rId262"/>
    <p:sldId id="1051" r:id="rId263"/>
    <p:sldId id="1052" r:id="rId264"/>
    <p:sldId id="1053" r:id="rId265"/>
    <p:sldId id="1054" r:id="rId266"/>
    <p:sldId id="1055" r:id="rId267"/>
    <p:sldId id="1056" r:id="rId268"/>
    <p:sldId id="1057" r:id="rId269"/>
    <p:sldId id="1071" r:id="rId270"/>
    <p:sldId id="803" r:id="rId271"/>
    <p:sldId id="1069" r:id="rId272"/>
    <p:sldId id="804" r:id="rId273"/>
    <p:sldId id="805" r:id="rId274"/>
    <p:sldId id="806" r:id="rId275"/>
    <p:sldId id="1072" r:id="rId276"/>
    <p:sldId id="1073" r:id="rId277"/>
    <p:sldId id="808" r:id="rId278"/>
    <p:sldId id="1059" r:id="rId279"/>
    <p:sldId id="1060" r:id="rId280"/>
    <p:sldId id="810" r:id="rId281"/>
    <p:sldId id="1061" r:id="rId282"/>
    <p:sldId id="1062" r:id="rId283"/>
    <p:sldId id="1074" r:id="rId284"/>
    <p:sldId id="1067" r:id="rId285"/>
    <p:sldId id="1066" r:id="rId286"/>
    <p:sldId id="1077" r:id="rId287"/>
    <p:sldId id="1075" r:id="rId288"/>
    <p:sldId id="1076" r:id="rId289"/>
    <p:sldId id="1065" r:id="rId290"/>
    <p:sldId id="1078" r:id="rId291"/>
    <p:sldId id="1081" r:id="rId292"/>
    <p:sldId id="1080" r:id="rId29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47E7E03-0703-4FC6-9C55-433361D71ABE}">
          <p14:sldIdLst>
            <p14:sldId id="558"/>
            <p14:sldId id="586"/>
            <p14:sldId id="1082"/>
            <p14:sldId id="834"/>
            <p14:sldId id="566"/>
            <p14:sldId id="836"/>
            <p14:sldId id="837"/>
            <p14:sldId id="838"/>
            <p14:sldId id="839"/>
            <p14:sldId id="560"/>
            <p14:sldId id="487"/>
            <p14:sldId id="288"/>
            <p14:sldId id="840"/>
            <p14:sldId id="841"/>
            <p14:sldId id="845"/>
            <p14:sldId id="570"/>
            <p14:sldId id="571"/>
            <p14:sldId id="572"/>
            <p14:sldId id="843"/>
            <p14:sldId id="844"/>
            <p14:sldId id="574"/>
            <p14:sldId id="575"/>
            <p14:sldId id="846"/>
            <p14:sldId id="847"/>
            <p14:sldId id="577"/>
            <p14:sldId id="848"/>
            <p14:sldId id="852"/>
            <p14:sldId id="849"/>
            <p14:sldId id="850"/>
            <p14:sldId id="581"/>
            <p14:sldId id="851"/>
            <p14:sldId id="853"/>
            <p14:sldId id="854"/>
            <p14:sldId id="855"/>
            <p14:sldId id="856"/>
            <p14:sldId id="589"/>
            <p14:sldId id="857"/>
            <p14:sldId id="588"/>
            <p14:sldId id="858"/>
            <p14:sldId id="859"/>
            <p14:sldId id="591"/>
            <p14:sldId id="598"/>
            <p14:sldId id="860"/>
            <p14:sldId id="593"/>
            <p14:sldId id="861"/>
            <p14:sldId id="862"/>
            <p14:sldId id="863"/>
            <p14:sldId id="864"/>
            <p14:sldId id="601"/>
            <p14:sldId id="865"/>
            <p14:sldId id="866"/>
            <p14:sldId id="867"/>
            <p14:sldId id="868"/>
            <p14:sldId id="606"/>
            <p14:sldId id="869"/>
            <p14:sldId id="870"/>
            <p14:sldId id="872"/>
            <p14:sldId id="874"/>
            <p14:sldId id="612"/>
            <p14:sldId id="613"/>
            <p14:sldId id="873"/>
            <p14:sldId id="614"/>
            <p14:sldId id="615"/>
            <p14:sldId id="875"/>
            <p14:sldId id="876"/>
            <p14:sldId id="877"/>
            <p14:sldId id="878"/>
            <p14:sldId id="879"/>
            <p14:sldId id="880"/>
            <p14:sldId id="881"/>
            <p14:sldId id="882"/>
            <p14:sldId id="883"/>
            <p14:sldId id="884"/>
            <p14:sldId id="885"/>
            <p14:sldId id="886"/>
            <p14:sldId id="887"/>
            <p14:sldId id="888"/>
            <p14:sldId id="889"/>
            <p14:sldId id="890"/>
            <p14:sldId id="891"/>
            <p14:sldId id="892"/>
            <p14:sldId id="893"/>
            <p14:sldId id="894"/>
            <p14:sldId id="895"/>
            <p14:sldId id="896"/>
            <p14:sldId id="899"/>
            <p14:sldId id="897"/>
            <p14:sldId id="898"/>
            <p14:sldId id="900"/>
            <p14:sldId id="901"/>
            <p14:sldId id="902"/>
            <p14:sldId id="903"/>
            <p14:sldId id="904"/>
            <p14:sldId id="905"/>
            <p14:sldId id="906"/>
            <p14:sldId id="907"/>
            <p14:sldId id="908"/>
            <p14:sldId id="909"/>
            <p14:sldId id="910"/>
            <p14:sldId id="911"/>
            <p14:sldId id="912"/>
            <p14:sldId id="1079"/>
            <p14:sldId id="913"/>
            <p14:sldId id="914"/>
            <p14:sldId id="915"/>
            <p14:sldId id="916"/>
            <p14:sldId id="917"/>
            <p14:sldId id="918"/>
            <p14:sldId id="654"/>
            <p14:sldId id="657"/>
            <p14:sldId id="658"/>
            <p14:sldId id="919"/>
            <p14:sldId id="920"/>
            <p14:sldId id="660"/>
            <p14:sldId id="921"/>
            <p14:sldId id="923"/>
            <p14:sldId id="924"/>
            <p14:sldId id="922"/>
            <p14:sldId id="662"/>
            <p14:sldId id="830"/>
            <p14:sldId id="663"/>
            <p14:sldId id="925"/>
            <p14:sldId id="926"/>
            <p14:sldId id="832"/>
            <p14:sldId id="927"/>
            <p14:sldId id="928"/>
            <p14:sldId id="929"/>
            <p14:sldId id="930"/>
            <p14:sldId id="931"/>
            <p14:sldId id="937"/>
            <p14:sldId id="932"/>
            <p14:sldId id="933"/>
            <p14:sldId id="934"/>
            <p14:sldId id="936"/>
            <p14:sldId id="935"/>
            <p14:sldId id="944"/>
            <p14:sldId id="938"/>
            <p14:sldId id="939"/>
            <p14:sldId id="940"/>
            <p14:sldId id="941"/>
            <p14:sldId id="942"/>
            <p14:sldId id="945"/>
            <p14:sldId id="946"/>
            <p14:sldId id="947"/>
            <p14:sldId id="948"/>
            <p14:sldId id="949"/>
            <p14:sldId id="950"/>
            <p14:sldId id="687"/>
            <p14:sldId id="688"/>
            <p14:sldId id="689"/>
            <p14:sldId id="951"/>
            <p14:sldId id="953"/>
            <p14:sldId id="952"/>
            <p14:sldId id="691"/>
            <p14:sldId id="954"/>
            <p14:sldId id="955"/>
            <p14:sldId id="956"/>
            <p14:sldId id="957"/>
            <p14:sldId id="958"/>
            <p14:sldId id="959"/>
            <p14:sldId id="960"/>
            <p14:sldId id="961"/>
            <p14:sldId id="962"/>
            <p14:sldId id="963"/>
            <p14:sldId id="964"/>
            <p14:sldId id="965"/>
            <p14:sldId id="966"/>
            <p14:sldId id="967"/>
            <p14:sldId id="968"/>
            <p14:sldId id="969"/>
            <p14:sldId id="970"/>
            <p14:sldId id="971"/>
            <p14:sldId id="972"/>
            <p14:sldId id="973"/>
            <p14:sldId id="974"/>
            <p14:sldId id="975"/>
            <p14:sldId id="976"/>
            <p14:sldId id="977"/>
            <p14:sldId id="978"/>
            <p14:sldId id="979"/>
            <p14:sldId id="980"/>
            <p14:sldId id="981"/>
            <p14:sldId id="982"/>
            <p14:sldId id="983"/>
            <p14:sldId id="984"/>
            <p14:sldId id="985"/>
            <p14:sldId id="986"/>
            <p14:sldId id="724"/>
            <p14:sldId id="725"/>
            <p14:sldId id="726"/>
            <p14:sldId id="987"/>
            <p14:sldId id="988"/>
            <p14:sldId id="728"/>
            <p14:sldId id="989"/>
            <p14:sldId id="990"/>
            <p14:sldId id="992"/>
            <p14:sldId id="733"/>
            <p14:sldId id="993"/>
            <p14:sldId id="994"/>
            <p14:sldId id="995"/>
            <p14:sldId id="737"/>
            <p14:sldId id="996"/>
            <p14:sldId id="739"/>
            <p14:sldId id="740"/>
            <p14:sldId id="997"/>
            <p14:sldId id="998"/>
            <p14:sldId id="999"/>
            <p14:sldId id="1000"/>
            <p14:sldId id="1001"/>
            <p14:sldId id="1002"/>
            <p14:sldId id="1003"/>
            <p14:sldId id="1004"/>
            <p14:sldId id="1005"/>
            <p14:sldId id="749"/>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1028"/>
            <p14:sldId id="1029"/>
            <p14:sldId id="1030"/>
            <p14:sldId id="1031"/>
            <p14:sldId id="1032"/>
            <p14:sldId id="1033"/>
            <p14:sldId id="1034"/>
            <p14:sldId id="778"/>
            <p14:sldId id="1035"/>
            <p14:sldId id="1036"/>
            <p14:sldId id="1037"/>
            <p14:sldId id="1038"/>
            <p14:sldId id="1039"/>
            <p14:sldId id="784"/>
            <p14:sldId id="1040"/>
            <p14:sldId id="1041"/>
            <p14:sldId id="1042"/>
            <p14:sldId id="1043"/>
            <p14:sldId id="1044"/>
            <p14:sldId id="1045"/>
            <p14:sldId id="1046"/>
            <p14:sldId id="1047"/>
            <p14:sldId id="1048"/>
            <p14:sldId id="1049"/>
            <p14:sldId id="1050"/>
            <p14:sldId id="1051"/>
            <p14:sldId id="1052"/>
            <p14:sldId id="1053"/>
            <p14:sldId id="1054"/>
            <p14:sldId id="1055"/>
            <p14:sldId id="1056"/>
            <p14:sldId id="1057"/>
            <p14:sldId id="1071"/>
            <p14:sldId id="803"/>
            <p14:sldId id="1069"/>
            <p14:sldId id="804"/>
            <p14:sldId id="805"/>
            <p14:sldId id="806"/>
            <p14:sldId id="1072"/>
            <p14:sldId id="1073"/>
            <p14:sldId id="808"/>
            <p14:sldId id="1059"/>
            <p14:sldId id="1060"/>
            <p14:sldId id="810"/>
            <p14:sldId id="1061"/>
            <p14:sldId id="1062"/>
            <p14:sldId id="1074"/>
            <p14:sldId id="1067"/>
            <p14:sldId id="1066"/>
            <p14:sldId id="1077"/>
            <p14:sldId id="1075"/>
            <p14:sldId id="1076"/>
            <p14:sldId id="1065"/>
            <p14:sldId id="1078"/>
            <p14:sldId id="1081"/>
            <p14:sldId id="10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autoAdjust="0"/>
  </p:normalViewPr>
  <p:slideViewPr>
    <p:cSldViewPr>
      <p:cViewPr varScale="1">
        <p:scale>
          <a:sx n="119" d="100"/>
          <a:sy n="119" d="100"/>
        </p:scale>
        <p:origin x="-13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F0E5C-380F-4BD2-9658-C2F74316E12E}" type="datetimeFigureOut">
              <a:rPr lang="fr-CH" smtClean="0"/>
              <a:t>26.08.2016</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29F7E-2D5A-42D1-AD5E-081CF2CC432B}" type="slidenum">
              <a:rPr lang="fr-CH" smtClean="0"/>
              <a:t>‹N°›</a:t>
            </a:fld>
            <a:endParaRPr lang="fr-CH"/>
          </a:p>
        </p:txBody>
      </p:sp>
    </p:spTree>
    <p:extLst>
      <p:ext uri="{BB962C8B-B14F-4D97-AF65-F5344CB8AC3E}">
        <p14:creationId xmlns:p14="http://schemas.microsoft.com/office/powerpoint/2010/main" val="70520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17</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189</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190</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273</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274</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286</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42</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110</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111</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120</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121</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149</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150</a:t>
            </a:fld>
            <a:endParaRPr lang="fr-CH"/>
          </a:p>
        </p:txBody>
      </p:sp>
    </p:spTree>
    <p:extLst>
      <p:ext uri="{BB962C8B-B14F-4D97-AF65-F5344CB8AC3E}">
        <p14:creationId xmlns:p14="http://schemas.microsoft.com/office/powerpoint/2010/main" val="7762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26.08.2016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92752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26.08.2016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84201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26.08.2016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66119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26.08.2016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7913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6E7C1B8-4FEA-4A56-BC4F-063C207A019D}" type="datetimeFigureOut">
              <a:rPr lang="fr-CH" smtClean="0"/>
              <a:t>26.08.2016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18276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36E7C1B8-4FEA-4A56-BC4F-063C207A019D}" type="datetimeFigureOut">
              <a:rPr lang="fr-CH" smtClean="0"/>
              <a:t>26.08.2016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99083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36E7C1B8-4FEA-4A56-BC4F-063C207A019D}" type="datetimeFigureOut">
              <a:rPr lang="fr-CH" smtClean="0"/>
              <a:t>26.08.2016</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29067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36E7C1B8-4FEA-4A56-BC4F-063C207A019D}" type="datetimeFigureOut">
              <a:rPr lang="fr-CH" smtClean="0"/>
              <a:t>26.08.2016</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42751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E7C1B8-4FEA-4A56-BC4F-063C207A019D}" type="datetimeFigureOut">
              <a:rPr lang="fr-CH" smtClean="0"/>
              <a:t>26.08.2016</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57699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E7C1B8-4FEA-4A56-BC4F-063C207A019D}" type="datetimeFigureOut">
              <a:rPr lang="fr-CH" smtClean="0"/>
              <a:t>26.08.2016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98462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E7C1B8-4FEA-4A56-BC4F-063C207A019D}" type="datetimeFigureOut">
              <a:rPr lang="fr-CH" smtClean="0"/>
              <a:t>26.08.2016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387801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7C1B8-4FEA-4A56-BC4F-063C207A019D}" type="datetimeFigureOut">
              <a:rPr lang="fr-CH" smtClean="0"/>
              <a:t>26.08.2016</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3C717-80B1-442C-BA66-DF473D4CAAE9}" type="slidenum">
              <a:rPr lang="fr-CH" smtClean="0"/>
              <a:t>‹N°›</a:t>
            </a:fld>
            <a:endParaRPr lang="fr-CH"/>
          </a:p>
        </p:txBody>
      </p:sp>
    </p:spTree>
    <p:extLst>
      <p:ext uri="{BB962C8B-B14F-4D97-AF65-F5344CB8AC3E}">
        <p14:creationId xmlns:p14="http://schemas.microsoft.com/office/powerpoint/2010/main" val="112372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9.jpeg"/></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9.jpeg"/></Relationships>
</file>

<file path=ppt/slides/_rels/slide2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8" Type="http://schemas.openxmlformats.org/officeDocument/2006/relationships/hyperlink" Target="https://www.google.ch/search?q=sighisoara&amp;client=firefox-b&amp;tbm=isch&amp;tbo=u&amp;source=univ&amp;sa=X&amp;ved=0ahUKEwi38-jt883OAhXD7BQKHehsDsIQsAQIHQ&amp;biw=1920&amp;bih=932" TargetMode="External"/><Relationship Id="rId3" Type="http://schemas.openxmlformats.org/officeDocument/2006/relationships/hyperlink" Target="https://www.google.ch/search?q=sinaia&amp;client=firefox-b&amp;tbm=isch&amp;tbo=u&amp;source=univ&amp;sa=X&amp;ved=0ahUKEwjq_Nzt8c3OAhVhKpoKHWatAKsQsAQIHQ&amp;biw=1920&amp;bih=932" TargetMode="External"/><Relationship Id="rId7" Type="http://schemas.openxmlformats.org/officeDocument/2006/relationships/hyperlink" Target="https://www.google.ch/search?q=brasov&amp;client=firefox-b&amp;tbm=isch&amp;tbo=u&amp;source=univ&amp;sa=X&amp;ved=0ahUKEwjWg9PS883OAhUGPRQKHSZ4BYEQsAQIMQ&amp;biw=1920&amp;bih=932" TargetMode="External"/><Relationship Id="rId2" Type="http://schemas.openxmlformats.org/officeDocument/2006/relationships/hyperlink" Target="https://www.google.ch/search?q=ploiesti&amp;client=firefox-b&amp;tbm=isch&amp;tbo=u&amp;source=univ&amp;sa=X&amp;ved=0ahUKEwj8g5iK8c3OAhVGkywKHUSoAdcQsAQIMQ&amp;biw=1920&amp;bih=932" TargetMode="External"/><Relationship Id="rId1" Type="http://schemas.openxmlformats.org/officeDocument/2006/relationships/slideLayout" Target="../slideLayouts/slideLayout2.xml"/><Relationship Id="rId6" Type="http://schemas.openxmlformats.org/officeDocument/2006/relationships/hyperlink" Target="https://www.google.ch/search?q=parcul+national+bucegi&amp;client=firefox-b&amp;tbm=isch&amp;tbo=u&amp;source=univ&amp;sa=X&amp;ved=0ahUKEwjg-qv48s3OAhUFiywKHbfyBbwQsAQIIA&amp;biw=1920&amp;bih=932" TargetMode="External"/><Relationship Id="rId5" Type="http://schemas.openxmlformats.org/officeDocument/2006/relationships/hyperlink" Target="https://www.google.ch/search?q=predeal&amp;client=firefox-b&amp;tbm=isch&amp;tbo=u&amp;source=univ&amp;sa=X&amp;ved=0ahUKEwiQxq_R8s3OAhUiD5oKHeAVCbMQsAQIHQ&amp;biw=1920&amp;bih=932" TargetMode="External"/><Relationship Id="rId10" Type="http://schemas.openxmlformats.org/officeDocument/2006/relationships/hyperlink" Target="https://www.google.ch/search?q=oradea&amp;client=firefox-b&amp;tbm=isch&amp;tbo=u&amp;source=univ&amp;sa=X&amp;ved=0ahUKEwjdpIyF9M3OAhXIwBQKHQduCIkQsAQIMQ&amp;biw=1920&amp;bih=932" TargetMode="External"/><Relationship Id="rId4" Type="http://schemas.openxmlformats.org/officeDocument/2006/relationships/hyperlink" Target="https://www.google.ch/search?q=busteni&amp;client=firefox-b&amp;tbm=isch&amp;tbo=u&amp;source=univ&amp;sa=X&amp;ved=0ahUKEwiz4qep8s3OAhXEKJoKHTU7ArMQsAQIHQ&amp;biw=1920&amp;bih=932" TargetMode="External"/><Relationship Id="rId9" Type="http://schemas.openxmlformats.org/officeDocument/2006/relationships/hyperlink" Target="https://www.google.ch/search?q=cluj+napoca&amp;client=firefox-b&amp;tbm=isch&amp;tbo=u&amp;source=univ&amp;sa=X&amp;ved=0ahUKEwj7kMT5883OAhXFNxQKHT72DVgQsAQIHQ&amp;biw=1920&amp;bih=932" TargetMode="Externa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836712"/>
            <a:ext cx="8208912" cy="48245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Autostrada</a:t>
            </a:r>
            <a:r>
              <a:rPr lang="fr-CH" sz="4000" dirty="0" smtClean="0">
                <a:solidFill>
                  <a:schemeClr val="tx1"/>
                </a:solidFill>
                <a:latin typeface="Arial" panose="020B0604020202020204" pitchFamily="34" charset="0"/>
                <a:cs typeface="Arial" panose="020B0604020202020204" pitchFamily="34" charset="0"/>
              </a:rPr>
              <a:t> A3</a:t>
            </a:r>
          </a:p>
          <a:p>
            <a:pPr algn="ctr"/>
            <a:r>
              <a:rPr lang="fr-CH" sz="4000" dirty="0" smtClean="0">
                <a:solidFill>
                  <a:schemeClr val="tx1"/>
                </a:solidFill>
                <a:latin typeface="Arial" panose="020B0604020202020204" pitchFamily="34" charset="0"/>
                <a:cs typeface="Arial" panose="020B0604020202020204" pitchFamily="34" charset="0"/>
              </a:rPr>
              <a:t>Bucuresti Oradea</a:t>
            </a:r>
            <a:endParaRPr lang="fr-CH" dirty="0" smtClean="0">
              <a:solidFill>
                <a:schemeClr val="tx1"/>
              </a:solidFill>
              <a:latin typeface="Arial" panose="020B0604020202020204" pitchFamily="34" charset="0"/>
              <a:cs typeface="Arial" panose="020B0604020202020204" pitchFamily="34" charset="0"/>
            </a:endParaRPr>
          </a:p>
          <a:p>
            <a:pPr algn="ctr"/>
            <a:endParaRPr lang="fr-CH" dirty="0">
              <a:solidFill>
                <a:schemeClr val="tx1"/>
              </a:solidFill>
              <a:latin typeface="Arial" panose="020B0604020202020204" pitchFamily="34" charset="0"/>
              <a:cs typeface="Arial" panose="020B0604020202020204" pitchFamily="34" charset="0"/>
            </a:endParaRPr>
          </a:p>
          <a:p>
            <a:pPr algn="ctr"/>
            <a:r>
              <a:rPr lang="fr-CH" sz="2800" dirty="0" err="1" smtClean="0">
                <a:solidFill>
                  <a:schemeClr val="tx1"/>
                </a:solidFill>
                <a:latin typeface="Arial" panose="020B0604020202020204" pitchFamily="34" charset="0"/>
                <a:cs typeface="Arial" panose="020B0604020202020204" pitchFamily="34" charset="0"/>
              </a:rPr>
              <a:t>Semnalizare</a:t>
            </a:r>
            <a:endParaRPr lang="fr-CH" sz="2800" dirty="0" smtClean="0">
              <a:solidFill>
                <a:schemeClr val="tx1"/>
              </a:solidFill>
              <a:latin typeface="Arial" panose="020B0604020202020204" pitchFamily="34" charset="0"/>
              <a:cs typeface="Arial" panose="020B0604020202020204" pitchFamily="34" charset="0"/>
            </a:endParaRPr>
          </a:p>
          <a:p>
            <a:pPr algn="ctr"/>
            <a:endParaRPr lang="fr-CH" sz="2800" dirty="0">
              <a:solidFill>
                <a:schemeClr val="tx1"/>
              </a:solidFill>
              <a:latin typeface="Arial" panose="020B0604020202020204" pitchFamily="34" charset="0"/>
              <a:cs typeface="Arial" panose="020B0604020202020204" pitchFamily="34" charset="0"/>
            </a:endParaRPr>
          </a:p>
          <a:p>
            <a:pPr algn="ctr"/>
            <a:r>
              <a:rPr lang="fr-CH" i="1" dirty="0" smtClean="0">
                <a:solidFill>
                  <a:schemeClr val="tx1"/>
                </a:solidFill>
                <a:latin typeface="Imprint MT Shadow" panose="04020605060303030202" pitchFamily="82" charset="0"/>
                <a:cs typeface="Arial" panose="020B0604020202020204" pitchFamily="34" charset="0"/>
              </a:rPr>
              <a:t>Bucuresti  Ploiesti   Brasov  </a:t>
            </a:r>
            <a:r>
              <a:rPr lang="fr-CH" i="1" dirty="0" err="1" smtClean="0">
                <a:solidFill>
                  <a:schemeClr val="tx1"/>
                </a:solidFill>
                <a:latin typeface="Imprint MT Shadow" panose="04020605060303030202" pitchFamily="82" charset="0"/>
                <a:cs typeface="Arial" panose="020B0604020202020204" pitchFamily="34" charset="0"/>
              </a:rPr>
              <a:t>Sighisoara</a:t>
            </a:r>
            <a:r>
              <a:rPr lang="fr-CH" i="1" dirty="0" smtClean="0">
                <a:solidFill>
                  <a:schemeClr val="tx1"/>
                </a:solidFill>
                <a:latin typeface="Imprint MT Shadow" panose="04020605060303030202" pitchFamily="82" charset="0"/>
                <a:cs typeface="Arial" panose="020B0604020202020204" pitchFamily="34" charset="0"/>
              </a:rPr>
              <a:t>  </a:t>
            </a:r>
            <a:r>
              <a:rPr lang="fr-CH" i="1" dirty="0" err="1" smtClean="0">
                <a:solidFill>
                  <a:schemeClr val="tx1"/>
                </a:solidFill>
                <a:latin typeface="Imprint MT Shadow" panose="04020605060303030202" pitchFamily="82" charset="0"/>
                <a:cs typeface="Arial" panose="020B0604020202020204" pitchFamily="34" charset="0"/>
              </a:rPr>
              <a:t>Targu</a:t>
            </a:r>
            <a:r>
              <a:rPr lang="fr-CH" i="1" dirty="0" smtClean="0">
                <a:solidFill>
                  <a:schemeClr val="tx1"/>
                </a:solidFill>
                <a:latin typeface="Imprint MT Shadow" panose="04020605060303030202" pitchFamily="82" charset="0"/>
                <a:cs typeface="Arial" panose="020B0604020202020204" pitchFamily="34" charset="0"/>
              </a:rPr>
              <a:t>-Mures  Cluj-Napoca  Oradea </a:t>
            </a:r>
            <a:endParaRPr lang="fr-CH" i="1" dirty="0">
              <a:solidFill>
                <a:schemeClr val="tx1"/>
              </a:solidFill>
              <a:latin typeface="Imprint MT Shadow" panose="04020605060303030202" pitchFamily="82" charset="0"/>
              <a:cs typeface="Arial" panose="020B0604020202020204" pitchFamily="34" charset="0"/>
            </a:endParaRPr>
          </a:p>
        </p:txBody>
      </p:sp>
      <p:pic>
        <p:nvPicPr>
          <p:cNvPr id="3" name="irc_mi" descr="http://www.quizz.biz/uploads/quizz/166346/2_gf5Z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060848"/>
            <a:ext cx="1362075"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4128" y="6021288"/>
            <a:ext cx="252028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Version </a:t>
            </a:r>
            <a:r>
              <a:rPr lang="fr-CH" sz="1200" dirty="0">
                <a:solidFill>
                  <a:schemeClr val="tx1"/>
                </a:solidFill>
                <a:latin typeface="Arial" panose="020B0604020202020204" pitchFamily="34" charset="0"/>
                <a:cs typeface="Arial" panose="020B0604020202020204" pitchFamily="34" charset="0"/>
              </a:rPr>
              <a:t>2</a:t>
            </a:r>
            <a:r>
              <a:rPr lang="fr-CH" sz="1200" dirty="0" smtClean="0">
                <a:solidFill>
                  <a:schemeClr val="tx1"/>
                </a:solidFill>
                <a:latin typeface="Arial" panose="020B0604020202020204" pitchFamily="34" charset="0"/>
                <a:cs typeface="Arial" panose="020B0604020202020204" pitchFamily="34" charset="0"/>
              </a:rPr>
              <a:t> Update 09.06.2016</a:t>
            </a:r>
            <a:endParaRPr lang="fr-CH"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802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66408" y="65352"/>
            <a:ext cx="6480000" cy="1260000"/>
          </a:xfrm>
          <a:solidFill>
            <a:srgbClr val="00B050"/>
          </a:solidFill>
        </p:spPr>
        <p:txBody>
          <a:bodyPr>
            <a:normAutofit fontScale="90000"/>
          </a:bodyPr>
          <a:lstStyle/>
          <a:p>
            <a:r>
              <a:rPr lang="fr-CH" dirty="0" smtClean="0">
                <a:solidFill>
                  <a:schemeClr val="bg1"/>
                </a:solidFill>
                <a:latin typeface="Arial" panose="020B0604020202020204" pitchFamily="34" charset="0"/>
                <a:cs typeface="Arial" panose="020B0604020202020204" pitchFamily="34" charset="0"/>
              </a:rPr>
              <a:t>Ploiesti</a:t>
            </a:r>
            <a:br>
              <a:rPr lang="fr-CH" dirty="0" smtClean="0">
                <a:solidFill>
                  <a:schemeClr val="bg1"/>
                </a:solidFill>
                <a:latin typeface="Arial" panose="020B0604020202020204" pitchFamily="34" charset="0"/>
                <a:cs typeface="Arial" panose="020B0604020202020204" pitchFamily="34" charset="0"/>
              </a:rPr>
            </a:br>
            <a:r>
              <a:rPr lang="fr-CH" sz="3600" dirty="0" smtClean="0">
                <a:solidFill>
                  <a:schemeClr val="bg1"/>
                </a:solidFill>
                <a:latin typeface="Arial" panose="020B0604020202020204" pitchFamily="34" charset="0"/>
                <a:cs typeface="Arial" panose="020B0604020202020204" pitchFamily="34" charset="0"/>
              </a:rPr>
              <a:t>E60 x A0</a:t>
            </a:r>
            <a:endParaRPr lang="fr-CH" sz="36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547664" y="1376742"/>
            <a:ext cx="6480000" cy="5364596"/>
          </a:xfrm>
          <a:solidFill>
            <a:srgbClr val="0070C0"/>
          </a:solidFill>
        </p:spPr>
        <p:txBody>
          <a:bodyPr lIns="0" tIns="0" bIns="0">
            <a:normAutofit lnSpcReduction="10000"/>
          </a:bodyPr>
          <a:lstStyle/>
          <a:p>
            <a:endParaRPr lang="fr-CH" sz="900" dirty="0" smtClean="0">
              <a:latin typeface="Arial" panose="020B0604020202020204" pitchFamily="34" charset="0"/>
              <a:cs typeface="Arial" panose="020B0604020202020204" pitchFamily="34" charset="0"/>
            </a:endParaRPr>
          </a:p>
          <a:p>
            <a:r>
              <a:rPr lang="fr-CH" sz="4000" dirty="0" smtClean="0">
                <a:solidFill>
                  <a:schemeClr val="bg1"/>
                </a:solidFill>
                <a:latin typeface="Arial" panose="020B0604020202020204" pitchFamily="34" charset="0"/>
                <a:cs typeface="Arial" panose="020B0604020202020204" pitchFamily="34" charset="0"/>
              </a:rPr>
              <a:t>Bucuresti</a:t>
            </a:r>
            <a:r>
              <a:rPr lang="fr-CH" sz="44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Vest</a:t>
            </a:r>
            <a:endParaRPr lang="fr-CH" sz="4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 </a:t>
            </a:r>
          </a:p>
          <a:p>
            <a:r>
              <a:rPr lang="fr-CH" sz="4000" dirty="0" smtClean="0">
                <a:solidFill>
                  <a:schemeClr val="bg1"/>
                </a:solidFill>
                <a:latin typeface="Arial" panose="020B0604020202020204" pitchFamily="34" charset="0"/>
                <a:cs typeface="Arial" panose="020B0604020202020204" pitchFamily="34" charset="0"/>
              </a:rPr>
              <a:t>Bucuresti  Est   Sud</a:t>
            </a:r>
            <a:endParaRPr lang="fr-CH" sz="4000" dirty="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000" dirty="0" smtClean="0">
                <a:solidFill>
                  <a:schemeClr val="bg1"/>
                </a:solidFill>
                <a:latin typeface="Arial" panose="020B0604020202020204" pitchFamily="34" charset="0"/>
                <a:cs typeface="Arial" panose="020B0604020202020204" pitchFamily="34" charset="0"/>
              </a:rPr>
              <a:t>Alexandria</a:t>
            </a:r>
          </a:p>
          <a:p>
            <a:r>
              <a:rPr lang="fr-CH" sz="4000" dirty="0" smtClean="0">
                <a:solidFill>
                  <a:schemeClr val="bg1"/>
                </a:solidFill>
                <a:latin typeface="Arial" panose="020B0604020202020204" pitchFamily="34" charset="0"/>
                <a:cs typeface="Arial" panose="020B0604020202020204" pitchFamily="34" charset="0"/>
              </a:rPr>
              <a:t>Giurgiu</a:t>
            </a:r>
          </a:p>
          <a:p>
            <a:endParaRPr lang="fr-CH" sz="1100" dirty="0" smtClean="0">
              <a:solidFill>
                <a:schemeClr val="bg1"/>
              </a:solidFill>
              <a:latin typeface="Arial" panose="020B0604020202020204" pitchFamily="34" charset="0"/>
              <a:cs typeface="Arial" panose="020B0604020202020204" pitchFamily="34" charset="0"/>
            </a:endParaRPr>
          </a:p>
          <a:p>
            <a:r>
              <a:rPr lang="fr-CH" sz="4000" dirty="0" smtClean="0">
                <a:solidFill>
                  <a:schemeClr val="bg1"/>
                </a:solidFill>
                <a:latin typeface="Arial" panose="020B0604020202020204" pitchFamily="34" charset="0"/>
                <a:cs typeface="Arial" panose="020B0604020202020204" pitchFamily="34" charset="0"/>
              </a:rPr>
              <a:t>1000 m</a:t>
            </a:r>
            <a:endParaRPr lang="fr-CH" sz="4000" dirty="0">
              <a:solidFill>
                <a:schemeClr val="bg1"/>
              </a:solidFill>
              <a:latin typeface="Arial" panose="020B0604020202020204" pitchFamily="34" charset="0"/>
              <a:cs typeface="Arial" panose="020B0604020202020204" pitchFamily="34" charset="0"/>
            </a:endParaRPr>
          </a:p>
        </p:txBody>
      </p:sp>
      <p:sp>
        <p:nvSpPr>
          <p:cNvPr id="8" name="Ellipse 7"/>
          <p:cNvSpPr/>
          <p:nvPr/>
        </p:nvSpPr>
        <p:spPr>
          <a:xfrm>
            <a:off x="5797208" y="5216541"/>
            <a:ext cx="82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5400000">
            <a:off x="6149554" y="453036"/>
            <a:ext cx="864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1408" y="1700808"/>
            <a:ext cx="602788" cy="46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21554" y="1700808"/>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a:solidFill>
                  <a:schemeClr val="tx1"/>
                </a:solidFill>
                <a:latin typeface="Arial" panose="020B0604020202020204" pitchFamily="34" charset="0"/>
                <a:cs typeface="Arial" panose="020B0604020202020204" pitchFamily="34" charset="0"/>
              </a:rPr>
              <a:t>V</a:t>
            </a:r>
            <a:r>
              <a:rPr lang="fr-CH" sz="4000" dirty="0" err="1"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946291" y="3076353"/>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781554" y="3083587"/>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3888558" y="2276872"/>
            <a:ext cx="3060000" cy="5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latin typeface="Arial" panose="020B0604020202020204" pitchFamily="34" charset="0"/>
                <a:cs typeface="Arial" panose="020B0604020202020204" pitchFamily="34" charset="0"/>
              </a:rPr>
              <a:t>Pitesti</a:t>
            </a:r>
            <a:endParaRPr lang="fr-CH" sz="4000" dirty="0">
              <a:latin typeface="Arial" panose="020B0604020202020204" pitchFamily="34" charset="0"/>
              <a:cs typeface="Arial" panose="020B0604020202020204" pitchFamily="34" charset="0"/>
            </a:endParaRPr>
          </a:p>
        </p:txBody>
      </p:sp>
      <p:sp>
        <p:nvSpPr>
          <p:cNvPr id="16" name="Rectangle 15"/>
          <p:cNvSpPr/>
          <p:nvPr/>
        </p:nvSpPr>
        <p:spPr>
          <a:xfrm>
            <a:off x="2345779" y="2276872"/>
            <a:ext cx="1440000" cy="5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latin typeface="Arial" panose="020B0604020202020204" pitchFamily="34" charset="0"/>
                <a:cs typeface="Arial" panose="020B0604020202020204" pitchFamily="34" charset="0"/>
              </a:rPr>
              <a:t>E81  A1</a:t>
            </a:r>
            <a:endParaRPr lang="fr-CH" sz="2400" dirty="0">
              <a:latin typeface="Arial" panose="020B0604020202020204" pitchFamily="34" charset="0"/>
              <a:cs typeface="Arial" panose="020B0604020202020204" pitchFamily="34" charset="0"/>
            </a:endParaRPr>
          </a:p>
        </p:txBody>
      </p:sp>
      <p:sp>
        <p:nvSpPr>
          <p:cNvPr id="17" name="Rectangle 16"/>
          <p:cNvSpPr/>
          <p:nvPr/>
        </p:nvSpPr>
        <p:spPr>
          <a:xfrm>
            <a:off x="3888558" y="3789040"/>
            <a:ext cx="3060000" cy="5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latin typeface="Arial" panose="020B0604020202020204" pitchFamily="34" charset="0"/>
                <a:cs typeface="Arial" panose="020B0604020202020204" pitchFamily="34" charset="0"/>
              </a:rPr>
              <a:t>Constanza</a:t>
            </a:r>
            <a:endParaRPr lang="fr-CH" sz="4000" dirty="0">
              <a:latin typeface="Arial" panose="020B0604020202020204" pitchFamily="34" charset="0"/>
              <a:cs typeface="Arial" panose="020B0604020202020204" pitchFamily="34" charset="0"/>
            </a:endParaRPr>
          </a:p>
        </p:txBody>
      </p:sp>
      <p:sp>
        <p:nvSpPr>
          <p:cNvPr id="19" name="Rectangle 18"/>
          <p:cNvSpPr/>
          <p:nvPr/>
        </p:nvSpPr>
        <p:spPr>
          <a:xfrm>
            <a:off x="2345779" y="3789040"/>
            <a:ext cx="1440000" cy="5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latin typeface="Arial" panose="020B0604020202020204" pitchFamily="34" charset="0"/>
                <a:cs typeface="Arial" panose="020B0604020202020204" pitchFamily="34" charset="0"/>
              </a:rPr>
              <a:t>E81  A2</a:t>
            </a:r>
            <a:endParaRPr lang="fr-CH" sz="2400" dirty="0">
              <a:latin typeface="Arial" panose="020B0604020202020204" pitchFamily="34" charset="0"/>
              <a:cs typeface="Arial" panose="020B0604020202020204" pitchFamily="34" charset="0"/>
            </a:endParaRPr>
          </a:p>
        </p:txBody>
      </p:sp>
      <p:sp>
        <p:nvSpPr>
          <p:cNvPr id="18" name="Flèche droite 17"/>
          <p:cNvSpPr/>
          <p:nvPr/>
        </p:nvSpPr>
        <p:spPr>
          <a:xfrm rot="-5400000">
            <a:off x="2105712" y="450380"/>
            <a:ext cx="864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Flèche droite 19"/>
          <p:cNvSpPr/>
          <p:nvPr/>
        </p:nvSpPr>
        <p:spPr>
          <a:xfrm rot="-2100000">
            <a:off x="6193870" y="576306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116632"/>
            <a:ext cx="6264696" cy="1152128"/>
          </a:xfrm>
          <a:prstGeom prst="roundRect">
            <a:avLst>
              <a:gd name="adj" fmla="val 1179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619672" y="1484784"/>
            <a:ext cx="6336704" cy="5184576"/>
          </a:xfrm>
          <a:prstGeom prst="roundRect">
            <a:avLst>
              <a:gd name="adj" fmla="val 336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1"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116157" y="749779"/>
            <a:ext cx="680728"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78323"/>
      </p:ext>
    </p:extLst>
  </p:cSld>
  <p:clrMapOvr>
    <a:masterClrMapping/>
  </p:clrMapOvr>
  <p:transition spd="slow">
    <p:wheel spokes="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48290988"/>
      </p:ext>
    </p:extLst>
  </p:cSld>
  <p:clrMapOvr>
    <a:masterClrMapping/>
  </p:clrMapOvr>
  <p:transition spd="slow">
    <p:wheel spokes="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Sighisoara</a:t>
            </a:r>
            <a:r>
              <a:rPr lang="fr-CH" sz="4700" dirty="0" smtClean="0">
                <a:solidFill>
                  <a:schemeClr val="bg1"/>
                </a:solidFill>
                <a:latin typeface="Arial" panose="020B0604020202020204" pitchFamily="34" charset="0"/>
                <a:cs typeface="Arial" panose="020B0604020202020204" pitchFamily="34" charset="0"/>
              </a:rPr>
              <a:t>		 	 135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Sfântu</a:t>
            </a:r>
            <a:r>
              <a:rPr lang="fr-CH" sz="4700" dirty="0" smtClean="0">
                <a:solidFill>
                  <a:schemeClr val="bg1"/>
                </a:solidFill>
                <a:latin typeface="Arial" panose="020B0604020202020204" pitchFamily="34" charset="0"/>
                <a:cs typeface="Arial" panose="020B0604020202020204" pitchFamily="34" charset="0"/>
              </a:rPr>
              <a:t> Gheorghe	   60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18 km</a:t>
            </a:r>
          </a:p>
          <a:p>
            <a:pPr marL="400050" lvl="1" indent="0">
              <a:buFont typeface="Arial" panose="020B0604020202020204" pitchFamily="34" charset="0"/>
              <a:buNone/>
            </a:pPr>
            <a:endParaRPr lang="fr-CH" dirty="0" smtClean="0"/>
          </a:p>
          <a:p>
            <a:pPr marL="0" indent="0">
              <a:buNone/>
            </a:pPr>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664061"/>
      </p:ext>
    </p:extLst>
  </p:cSld>
  <p:clrMapOvr>
    <a:masterClrMapping/>
  </p:clrMapOvr>
  <p:transition spd="slow">
    <p:wheel spokes="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3525"/>
            <a:ext cx="8208912" cy="60091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2631232" y="5589240"/>
            <a:ext cx="4284916" cy="576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latin typeface="Arial" panose="020B0604020202020204" pitchFamily="34" charset="0"/>
                <a:cs typeface="Arial" panose="020B0604020202020204" pitchFamily="34" charset="0"/>
              </a:rPr>
              <a:t>Brasov</a:t>
            </a:r>
            <a:endParaRPr lang="fr-CH" sz="4000" dirty="0">
              <a:solidFill>
                <a:schemeClr val="bg1"/>
              </a:solidFill>
              <a:latin typeface="Arial" panose="020B0604020202020204" pitchFamily="34" charset="0"/>
              <a:cs typeface="Arial" panose="020B0604020202020204" pitchFamily="34" charset="0"/>
            </a:endParaRPr>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AutoShape 14" descr="data:image/jpeg;base64,/9j/4AAQSkZJRgABAQAAAQABAAD/2wCEAAkGBxMTEhUTEhMWFhUVGBgWFhcYGBgYFRcXFxYXFhcWFxcaHiggGBolGxcYITEhJSkrLi4uFyAzODMtNygtLisBCgoKDg0OGxAQGzUlHyYtLS0tLy0wLS0tLS0tLS0tLS0tLS0tLS0tLS0tLS0tLS0tLS0tLS0tLS0tLS0tLS0tLf/AABEIAMIBAwMBIgACEQEDEQH/xAAcAAAABwEBAAAAAAAAAAAAAAAAAQIDBAUGBwj/xABHEAACAQMDAQYEAwUFBAgHAAABAhEAAyEEEjFBBQYTIlFhMnGBkUKhsRQjUtHwBxUzweFTkqLxJENiY3KCwtIWF0SDk7LT/8QAGQEAAwEBAQAAAAAAAAAAAAAAAQIDAAQF/8QALxEAAgIBAwIEBQMFAQAAAAAAAAECEQMSITFBURMyYaEEIpGx0RRxwSNSgeHwQv/aAAwDAQACEQMRAD8AwNzsVbR1iai4ivphCLAO5mUuoPqpiOBBYetZ7wmvqzKP8NSxjoo681N7wXPH1N26vmLvEruZCRAG1jM9D15qu8IqpPEyCOoyMH+XtWeldCaIwsk0t73TB/MD5UhgI5poUCg9eQYIM4z7UgDE/wBdKJmo1omOxf2cXLt3T/vCSAYViZJHp9K1F3SKOgx/KKzn9nHZZt2Bd8SQ4EJJgfMHg/KRWpfJr18LlpVnn5ErZGt9jWztO0eXiPyPuRmPmfWqLvd3YFwobaRJO5ughfKIHyge/wA61thulScUs1ezGizllvue6IpuKFKkljPTkEcR/XHV3sju0LpkiE4UH3/EPtA4zXUl04IzSrOkReB6/nzUvDiNbZzPt3u34Zm2pKyAI5n8XPA+pmBWffTB2UoTnEQAcSSIzu65rter04ZSvqPnWd7O7shLlxmAO5gwHp1wRBBnM++IipSwJytBTMbou49zUKCCq7WI/wC0MnJPv5f9Otp3F7t7L9xbqbjbI2k9MfY8+vpiuj6faMAdAPoKft2lBJAyeff50+hJ2NdiFSBAo9k1KW3QZaOo1ERh0qovd37DIUK4LF4nMkzV66L61HuWxRTAyl1fd2wzIwUDaQSABmARn7/lU42EEQqiMDERHp96db2qPdu+tUURGwbVJqclz0qpNynbdw0ZwbBGRaF6YupNM27tOG5UKopYw9qotxW6VZC360VwDinjKhXEq5Y4jimGY1bwBTN2Kop+griVDg0gpUq7TUV0JkWhjbQp3bQo2LRwi6zlCEWUF0sLkEMZEA/FAHln59aZ1epuOWN0ksxyTyT6k9T707a1RRRjOSJkgTwB6cUzfuM8STjiSevPNeBbPUIlGKdFr14pt+cURrAxmj2kZoppy2CRFYxsu7ney/pR4TgMpIJ3SCojoBgjr7+tdY7PvrdtrcQyrCZrnPdjsBta1trgM2wLbjjyQNse3xHHU+nG+7B7IvadzbndaOQTAZfUEAQfWRHyr0MM2lvwcmSCe6Le0gqQlkUsL6ilT6U7dipCVG35U6jUlR1pSpS2NQsigqDrUiwh6094dLqGojW7IqQlulKtGWilbsKQoimbtykvc+dR3v0VEDYdxvnUa446Gm7tw0wWNXjAk5DzvUW7RmkkVRRoVuxrbQLxEmJ49/lTjYBPoJrM9nm7dvNcUST8JLMoVZHwgZjj0mPqZ5suhBx49TNBpO0bLQFuqTMYM56j54P2q0tL1qlbsN+SdxPrqL4H0Vtwqbprl1ZVxEQB5t0iBmYHy46GubHkc3RecFFWWZmo73AKYZyeTRrbq6hXJJyvgS92mHc1LXTk0v8AZBT6ooXS2VZWiZKnvA6UyVFOpCtEPbRVJNuhTahaPNzknJNJ3n6URmimvDPSFtdJx0pLKef6/rFJp9RvIE5PlAj7SaIRkU9pwOpihqLWxip5GD8+KaIrGOuf2Ud6ANuldMktFyR1M7Tjiuqba8w9ia57VxXQkMpBGYyOnvPEda9Kd3NadTp7d0rtZxJHQHrmunHK0QkqZK2Ufh1I/Z6Mpiq2LRGiiiKleHSDZo2YQLh9aDDqTRtaikla2wCULwpi5dmmj8qBWtSQbsS1+Kj3LpNPMs9KJ1jBqiaJtMhtRRT7rRbarZOhHgmkFKkbjREetC2GkMbDVT2QwDOuJngcxESf5/KrwVidK11tW9sHwgN25toYHzHInEyB8ga5vin8qL4Fuzaahm3KB4gUEltoMNiADgyuZxHHvR6nJnOR1EH6jpWb1NzUW2QK5cO21jFvyD+I+WSPtwKuNDugl3DcRAAgDmY965vh5f1EWzQ+QlJbp62sU2pnI4oxXoPc41sO76bcGlC5HSm3umlSGbQzcmmiKcakEVVE2JoUKFEB5vt2Gf4RPOBzAEkx1xTO2r7T6ci6jINwzKzBIIIIzmMkYz6Zqs1VuCVCMCOVOSpGCOB6CvGXFnemQ9ufSp2m0bfGJAUjgeaCMFQSJmRgGcg1f9yO6q68XR4qI67RbDMoLk7iwC/EYAHQjJ9K1fdD+zi+L9wahAq2yACRK3AZmPXH6xwaeMWzORy83SARtBzhjys8j0zn/KmNp/r6fzrWd9u71yxdYi0wtKxUOesnyhj1MEfSPSrj+zbsRNSmssMieJtXYWE7T8+okTmioW6Dq2sz3dTsY6l/CA8zTEjErnPUe/z9xXoju7Yazp7dt/iRQDBmYxPyrKdye7J0mpvFlWGCFYWApCgeXr6z64NbF71XhjpEZS3JJv8ArTZuelMK55pa36ppoTULM+9Jk/0aPxPSgbprGGXuGkFjTj3aZZqokK2L8WkbqKhW0oGpit1SdPbnmoyU8LtJJdikX3HL9oUhbIpQuTQY0ltbDUnuDwxGaYvIOlOMKRTRbsV1Rne9fax06r5wgefNEtIjCj1zWG0feu9406ZJnBZwWLT65EZjrNdK7z6dLmkvK6qwCMw3CQCoJB9vmM1zjsTSHxUCDhgDtgshwSrDABgg9OT7Vz/EXZbClReWO8faCk77AY7oACDBjKiG+tE3e7VMyg6NTJAEysydoyZgSRmrfWsti01y+rBQQoRACx3MTsUkwRgHcSDzRaZhcCXbQYoxnKgMpDeYMAIAEcA55FcaZ0uKL+2DtEgAxkD4QeoFAipLgVD7Ru+HbdziBjEmThQB1JJAA969iNJHmO2zKX+23TXvb3oyBF8rHZshlDQeGJmZPpHUTqitc11CXTdAVtty6xuoThwUZdqlngwy+IPfaPL5gK6J3euG5YUlNrJKOoGEZcED0H86nDJ8zTGnDsOm3ReHUl1jpRLb3cVbUToi+FQpzYfShRs1HmYbRgifUmQR6RkTUi72gwIKny+vU/OTIOfbmpB7LLeZyiFs4GB1PX5/LMU2mjfayQuDgECDgQVODP5YrxriztTTIujusjyu0n3Eg5Bn1GQMiCOld87jd6hqbQVUuIUEEOS46HFw5PIwYMe1cj7m67S2LrWtZZV7VwQzMql7eCNyHmD1HsI9/QPZ/Zlq2gWyoCGCNvBkDze5ODPXmuvBXcnk34IHbWhGo2K8bVcMwI5jP6gZ5FI7K7FSzqruoQgeKF3KJiRImOOI98mrrwKNdITwPr0q70klqDNxaRvX0qQ3Z5AmQfamthAyIHvignHoFp9RBurjH9QaSXHQU27KSuRgzg+xX681NtaMMMMJ9BmjqijVJkJqC/OrE6AR1n8qiPag5plNMVwaEoPWlhBTcUIrNGscKj2pPhA0UUAawbCNqnLGmJPoOppImpB1G0UspNBjFMtLVpVWIpN3aBwPXpWT7w96l0ygtGZiSABxz1649fWub9sd+b+okJlfU+W0PeOv1k+9c0nXJ0RV8HV9T29pi/hq285JKxtEejEwT8ppo6xD8If7L/k1cNsax2fN28xPS2zIvr0+LHWrEeKYIOqzPN2cqJ4aprLJPYd4lVs612qS9i6iA72Rgu4SpMfCc4B4npM1y7U93tUnnuIAhO66FYbZ3GPKGz+Hp61EOpvRIa+Of9keJn/9TSBrrxKqb12GZQVZE2kTkGB6TS5JylyNjik9jZdm6Hct2AN34doa3ALAgFkBz5Tn+dO9p6R0Ja27KDt3Cbq8LB2xADcZ+dVJuaqS2nvNbVbTO4CoZ2wRG9TnNM2NTrWFq5cvM1q4GwyWgcCVJKrIBn1qC4LPznV7VgQpGQQCPcRULtfQq5toylyWk2x8OyDuLN+HAIHUyQBORa9mXR4NrIgIg9/hFZjvL3o1G9bej05Y3NwFwkKXVADc8MHoJA3mRLYHWu9zbicSikzE9q6C22pttduWrS6g3cBdwtubKW1i0CSyttgR180QwFbvup2hctk6PVEb1E2WJJa7aHDb4i5jk4ODIMTXLdaii2kZNi3ca7Fxx4pZ0ZnRmwGUgmAkHaTnkajuz3sa/Z/6SQyoVVLiqPFtThSwC/CSoAYTPBmpJ3ILZ0PUWZIJ+Hio24AnaIFDxZEijRRMmuq9iVCTdoqmh0/gFChq9DV6nmzsfQMy32N3wvDVWO8Hw2lgolgDDcR6n5Go91i8PvBEQT/2+CciSMzP8qj9oah5KLKhoDBWO24dxIMTxxj2mpOiePiW2kfDE56Tmfqce9cEqS2K8bkjR3LSOjyNywYA808zI4rtf9nvbdl7R/fXS5ki1dPwKp8vh/xCGGR6cDgcQu3EBW4QlwBhu2na4GSQIwYzH05rsPdXscWlFwuLm5VFtgCNqRheYPPI+XSS+CLbEbo31p1bg/ahrNSlpd1x1RfViFHyrH9p95vCbwNOviX24AEhJHUdT7dBk1G0/ddrreLrrjXXP4dx2r7T/ksD510PkKZca/vXYNt1S8JYFQyn4ZESOsiZ4rHarwtstfu3C9xQmGnBXyCZLAxnB+JgOkbNdHatr5UVQB0UdKr+6/Zf7TqLmqcStom3ZHTcPjf6Hyj5GlfIURV0ek3b2F9SV2lNhKA+q4Bn3/KoWr0enVALd28W3797AhgNxOxdoiMxGMAV00WH/iP3NE2nciCzR1EmhsMYjur24lsMb2qZ0cjZvJ8gydvmkkwR9q19q9Zvj93cV4/hIJHzHIrGd6+6/wCzn9qsIDbEePaiV2/xqOkdR+mabTsDT3VW7YJsucqyH8RH3+xFMm+gH6myawR0ogmYis1pe8Wo0rBNaPEtnC31GR/4/X9efirW29SGUMuQwkMDIIPBB61TWxNCIzWsxFOWrA60Vy8CaLxPnRtgSQV/BxxUG4pqZck1F1bBBLlVHqSBPsPU/KsnRmjn39pXY6nwbiWwbjXChIBMgqWkj1G3n3rK2uwWIbx3CdQW6KDggcSZ/KtX337xqQiWLnnBbdKMIAWRBdYM/esXq0czccyI3bmM4JUrE4nbMx6/KufJvLY6Md1uaLsjU6O3dSEN5sgE4XKxicfh9DWnudp6dQCdLAZti+a2JZhG0SRkggfWsNpOzoa1d3EkttgqQBIkQfxZmtVb7GOoCjzQh3GDg7tsfiGfIfuK5pP5i+n+nYWp7V04uMDpyLVtCtxZtyhZpyQ/lHI5HxGh2i+m2ELYuI0DbJEDjaY38RFNdqdz7zJfFq4yPdcEMxxtDs0P5j/F06/Okdq6Q2kCH8FtFP8A5UA+2KE36hwr5ib2Faw49bRH3Ap3WAeBbgYgR0jy4/Sm+7zfnb/yFL1DfuLZ9h/6qVcDPzmssam2NIhuRsFlSwJABAQSCSQIPuYrH9t9oXLrG+9zwNM9gqoVkN1lAYsihlBRmMA/JPeL3RQ2nRXI2lApkwIiINcr73dp+PqHZbhZQNqbsBR1iIAUmMnOBJ6DtnUYJnA/M0Ru0O0xeNpmVoYOXUtwHvXTCtEkkdY54ERV/wB1tGlnUGybrobgtFHIDIwYBgj7TBBO0q5j0IkkVmdfq7Vy9tU4VEAISIZApbZOeQRMAwaf0fbt20bIXcBbPiWyQAQjYa2WBgqSAIaQIgRUdVSs1HdmWOKC3cGsb3f7Xu6i8ha4xtk4xtU4yCFgYkYrRd4bo8NTZuosOC21lkrBEDkckfaulTTF0krxqFRbKMVEBY6QTx9DE/KhW8VG0M8+6llHmUgOBwOs4yMjGc0baFrghrqKTGCRtmOh3QOgxTWuNtXKoD15HuwgEnIyORIioN7TtkjgZxwPl9j9q469StFv3T0CNeAvj91JFxd0SBIyFIODmfY12HtTt63btBbDSxELnzAbcMd3JI4J55964doNUEdLgtgspB8x3K3ruB9fY1rdb3qVlAt2EQ9WBJWY5EnAiQBiMc1WGRxNo1Pc13YPeC1pVLtp3JYS90MpeOY2lieeilpyfap//wAy9MfwXIkjKw2Dk7eYjM/SsX2V3l0jXJ1OnHhqgCKm+SQeVJbiS2Dx+u5s6jsxllbNwqZwBdjPON0VXxV/avczhQ1ru+VtkYKuBgk7pENtkKBJzA46iRFXfczvZZGnW1aE+GIYkMCWbLMSMSWJ4NVou9moCFs3FBgEbbomSAABu5kj86cTtjR2bbLaR0EEgeG524Ocg4oPImvL7gSJ/Z+61eW4TdbzNhmXbAQARABgmTnqD0itN/fV3EWeuflB4z6xXHNR3n1DCDdkEEfCgwcfwyMU03a1lYLG6PbG4j5Ak/X3qKyIu8EkdpXtW4yFbljmQRyCMiPqIrFf3C1pSqXbwUC6yqi2iVAA2KTcUmR0yAeoisbY7Wtt8Ny6TyVgAx7AkVJ03eLUW1KJdISWIBCEhSxYAkgkmDHNB5UgxwSZqO2+8umsDwr4JlcKRhuOCefn+kVUdhd8rGmJHjTpnJKAyWRuoEcDpmJ59SbgdsaPUWLaalWckDcQjCTGYIj0qO9nssz+7u5BH/WyQZBkz6GrrMq49yLxljpO/mgcEi9wCY2twOSIGf8AOMU1b/tE0bPsU3OYnYx6gCFHmI+QMRmKrxpuyhMWr2Zn/EzPrnPpmiK9mf7G9Oc7bkmQBk9cAc1vGX9vv/o3hll2v34t27vhW13wAS4DMokAhcACTPr0NZvt7+0BW/dvbO5GHlClTPESWj/nUjtG72XbstZi6u9VhRuHCAJJJ6DaIJ5rkhuAkiZzH54mMUjk2PGES57Z7aN4+UY3bxIEhuCARyI4Jzn3qFa7Vu+G9tSAlwgsY80yCYbBM7RMyPlVXuO4qv3GOPmc0Rulj5ft1/qfnzWGtE/+9LsgC42OBuO0dAIOJ960fZ3eyLCq/nuq0ZWDtImSVxyIiAcVj2uTAzJxHGeo5pzTgrkn5Een1+tBpMNt7HU9HqxcZ0S4pZQDANzOAeQ8YMj6VK7TtRa5ybZJMk5838RJ6etcq02suW7guBxI+sjGD9h/OumDWm7prbtEvaJMTGS3Ez+tTzaaVKg4U1Ldlh2D8WPRvymlMZsJ/XVqa7CvAMskcN+hpZug6dQSJBYcz19vnUehSXnRXNpzBZizbfwiCu0TIbMzM4ArBXbRF1kME72UbYgEE4A424PoBFafvTqtouAPlnJgLBAJgy4gjGaxaXNj+VeZjAAjg+0dD9atJ3SOOfmY7qlWWZF5bA5gT+Ij2PGc/m9og+9UUna6tbYAscOdpETO2QD1HlzTN9ggLBmMwCI5kTzxgmPrUvsp3lSFDXFcRxGxoED5Gc9OY60u4GdI7raIW7iQogMFLATlSPKW4mDMe9QT3Vvm5sFnTyQWBLXhImOQ0T7UOwdZ/wBLj92BKHy/ESdpYNk8EkcCth2o/wCy2rmpRjdZSBtZoUByoI9uQZrpi62QGmL7C0N2xYS06oGXdhSxXLEiC2eCKFVWk73vcQObaCegYngxzHtQqbjua0cVv2EcsSSGAAAzE5z9OI9qgtq7w5ZhP0M4n/L8qvuy7toXV8aPDMlgy7phSNo9JJ9eg9Kbuay1tVben6Mu4jHIhhjJgH0+VShutx4LUis02mPEkTnK4MgRTlyzmJ4PEf8AOl3rjHETicR0gSR9KbQx0zzzwODPvTFkkhIUrHlBj4o6j2mrnTq7omzeAoY8sBELxn/hHWaq7e5oJJgjjPr0n+s1O0uqCCNqsesx6zx7QPetY1bGg7E7JvFyGF4goTJW4ACGRhBOCZHSpQsXSRBulCL28y7KPDtKyy2duScYmKldkd8B5Lbae0M8iByfMWAToCW56VcjtHRtctKqKfH3hFC/u2NsBiXB6iB9qze4q+VU0Y5qsdTp7tmzaexbZ7l4O9y4qb2VVO1ba+U7ZyfXAitpf0VjEWLXH8Arn/eLvc+nvvZXTWdg2jIYdMcGODS41THy5dSostLo715b66hGDWV8SzeZNhMMQyFgAHxBHXnkVBcc0nsvvNqHu2g2ltC1dYwYbzYc/CW4O5hJH4q6ALNgDNizJ/7tc46YoTWp2bDlUY0YddI5hv3gthUII3BSzHUBgGHoFTHy9aXqe7t3dK7zPTJI8q4IPWZrV6O/a/aLls2VIRFbabaG2J3fB13Gc4pWo7ylDC2rUEmFgMQMbZCEgH29qylRZ4pzxuaWy3sytru/cVIYXNzFwPi6DBwc9Tn0NVWm7vakiXFxBAJLBhGWkdTwB9xW+0/b5a3cW54ILr5D5DBK/iSZjg8etUiWraGUvWVJBmLNgzBkki45g49Bg1lNpjfp/kUsny9nynfqn+TI997Hhi3b3HcETcJJB22wk+nINZSxIliMD35P5xWz7/7LtqzdS4LkmC3lRAYcQFRQoPk9cRgEGRhLjmYPQ/P6fKqx4OObV7Epb26QSd3Q+3of6mmLDEEsAMGP6/KhbvZiR6Akf59Pn7U/bPUxjHljI6Z6nqKYXkQWHqQSckiYIxE80nxfMAW3YjqM+maS8MDGTzn0gA9fbpRrcUCImR9TkwSJwY9D/rgDm0mDOBIkwIn/AErondvtKy+nSyxi4o2DIAYyxOD1yBzyD7Vzb9rkZHsB9D9f6+2g7laB799W/BbdN55ImSCFjIlQCKSaTW48ZU9jp1vTpp0V7lxZAnaWVGYYViNxjG4VFudp2iAkFFJ+PdaCrPJaHmp/frs1b+nTambbfw5g8xj2H2Ncw0elS4E2qWMNu8o+IRwAJETHUVJJBlN2i5792BauKSCRcUsOgwxUgZyeP96snopVSGMDIn0ky3PPCitz/aUpC6ORJC3Bu9yLUA4I+XyrFO8Luy0YIkfcwPX5c0eCEnuPp6AfYxx+eR7RnrUzsx2S6AhEkTyAII3AMSIMHjr5qqU1Qk7sH1ImMcAgyfenNIxSSSXUxADAHGSMhgvXp/KsrTNFW6ZutEbguoxhQ3hg4UQ5RCw3EAsd+4c9Kt9bq1INq5eLo5lwQokiDMTPIHXpWEPaT3HCsLoWRAW6ViAYMgYgKSTGAJg10/8AvCxb0bmz4mpuZuKLtg29yqyByIQY23BH8W0xwavB9WimTGopVJP9r/lIPSaPQ7FgACBiDz14kc+9FTfZXb157Ss2lRSZG3IgBiBgj0Ao6X/JOvT2OQ9kaBHBa+10IuSLaBmGZk7oBHH3nEZK7ZUh/DL4naCBJAMCemabs6o7VHxRK9RAmSOnqT9TWq7B8KTp7dtnVydxiXKRtY8eVACeMxzUU5N0gwvejNaazaDbbhuCF3QqpO4zgycLxzk5j3gXGBkglfNzAmI+lbC/aDXbWkWxusq5l4Y3oM7iWCqOGOJbp6VQ6jsxUItlbzxMug8rEEiUkcTNPJ6dnyG3p1COzbdn/rC8Ybyk+oPOPcHnnpFS27PW7jTb5EeViMjM7SRyTODPFR7NmZDLfkExCbiB6kY/lWi7raCwxuC+5AAA8262wboMjk+xnFLGTsWOR6tyv7I7D8RfxbyMkFWAzJGByRI9M1JvTo7ltwCxQt4btuZE3qVYDbABb0Zen1rW9g2UNtdipbLJBZVVGIOCA6gNPNSr3dfTum1kkCMeJcUGOC0HJ9zNHHk1Lgss2HNFyipLtdfgz/8A8RXxYZ2kLdnwrpU7ZzKq3wyscGeDM1Vd4tXY1Dk3kaeSbYUEEIFzOcxxwK2Sd1NOrbrdvacny3bwyQFmA0cCKrL3clCV2oFjHkZsZOSWzwenpT5ZpL5V9ETTaTvcyvZWsWy4Kh2UEQHUGABBjaREzMiDP56iz20zSqLhUBgzIVFAZzuaeAT6596F3uUbQLhoQZgm4RwSAGK4Mx1rNjQX7ZZgdqwQWGTEjENzMdRFcrk5SS+9CKffgnN3kJ2XsjeOlsEsqsVwSeJVh1+lHc1tw3HvW7UB2B8xAZgDhifYcfypnsrsq1df9mcOi2EDK1xm/G2/ZNtPViRj+KmtV2JqPEYC4rCfK/m25PJwGwOfL6xNbKtMtN1QXkva9iXp+8AF5m/YyWJG5GeUMIVG5I5WffNU/bPazX1UBLdppaSqBGz0C4APSce2Savu0ux/Bt+JZub7p2htq3WLDAJh1AHH0qmfQX7sO1ndjrhucYYgzWjmb5exNsg39cDp1sXEDBW37g5DOwDRuwYw561C0luzB32JnGHODAyMe59avbPZlxTnTOVPxDcmfruGferxuxtKohbd36WgfnzdHIFM8y4X3X5GU2uP4MXrtLaZVC2ihA55n58VTXFZoHuQI9Ccx7TNam/2Pd8S4UtP4bNCSq7wp5IXeRI6Dd0FSL/ZCm+hSxqBaVQCPDth5E4A8Yj0zP0xTxypdfdBUmU3YXYa3dviX1tA3fDMgjJx8X5e35iz7w90P2bcfGsXAsQbeWyJO4T0g9ZrQ93mOnB/6PqCxZzEWdu1nLLM3fi2x9Z+dMd57Oo1b23W1qLYt7PIRaKsdxJIUHaXmPi9IzTLPDr90FSMT2dorN07Wu7XJ2qNvlYepfcAv+mTV72Pfu6fds8YhN2QzlFjySFI2kfMVIt9g6jxxds2UgGcEMAwz4gQ4Uz78ia3iasPbVL1t2YKN2E+KMxBmt+ohQOephD3m1c+S84X+HxLhAxmQGEeuP8ASov99X2IdQu6ZJUEGYHxGZJ8o5ro22wZJtv75M+uc461GHZ2kBZgLqlviMnJGPQxUnlbXK+plKUd4v3Of9t9vX7g87CVIYLD+UnAaC0TtAExOKr7etdj4ywNsZFtcbcz6H610LUd3tE5J8S6CeTjPzJt1GHcrSH/AOofb6bkUz7nZkfSmWS+vuZTlVX7mK0+ouOWYw5uMGMr8RHGBgR6VMuuYLPbtsrEAgLuc+xg4iRB+VbSx3Q0gGL93AK/4tuIP/26kWe6GkUAA3CR/wB4v/tH6UZOTezN1M3pe17+mctaZra7EUbgGcDaJSWUzGRwJA5p2/3u7RY7X1LHfhfJbyPUnbKjg1pL/dq225oYsQIJcQIUKMKB0Gc5pg93VGRbX0/xG6+4Q1NeLW/3C0rpcepnn0euYlts7juktbkk5JORzQqz1Xc627FmtSTE/wDSLg4AH+yoUumL5i/ovyXWXIlSm/qyv7B0miuaXxrhti43i7g95UyWbITbIwRHUetSOxe7Id7D6edRbvW5ZQ2w2bw2m4tyCDtniCDnhiBNOextVp1i4XsBiIjcpYmF5weoq47j3ynaKs+qLeGYK3HZi24bSBJPBIbMcYroTFg6SaRodKpF+8o09uxftMFLMxuDa6SWDkjb5SMwOcZBAc706xr9pLNkiy1tg6Hx1SZO0ICWEnM4nPzzke/WkuN2jqNouMrMpUhLhGUXAhYgGRI9KY13ZOp1Nq2DadritsChBaUWRa2qQ3lBgqMRJg5p07TQ0ctO63RYr3f1zZkmev7Qkn5y/wCvrVx3a0OqsPuuW2ZZ8w8RHkHDRnymMg5gip/Y/ZRCKPFKMVBKi2jR0wS4ke8Va6UoSyAM5QAMSGTJ9wSp+lQUP39g5fiZzi4vgouy9R4fiIqBhbu3EDTtLKHMErBir/dWeBCXHV4UtdYhTgQWkkTyOs1dihglJuV8XscWCTepPo/+ZIDilB6hlZ4dh7Db/mDTwNdJcfV4MiQfUUzq7ogu1oXCoJA2guxGQJiTPGcUc0YFAzSZAXsyxclwLttrkFsSJChR+7YLBAxzTV3sJseG6v7GEYfMOY+zGrLwhM5+5/SYo9lSyYYTbb5EeOJntVpWQ7XRlPowiflPI+VNBa1K3SBtB8v8PK/7pxTbpbOGtWz8hsP/AAQPuDXLL4N9GK8XYzkew/KjUVa6rs+1jwy6mQIeGQe+8QwH/lJpv+5nIlDbeegcBv8Adfaai8GRdBdDXQgW2jiD6TmPeOPvIo0v3BPnkERthdsYPAHtR6zTXLf+JbZJ/iBAPyPBqI932/Op6nHbgXVRNVhmGcbiC0HJ5JiSRMnEg8zTPaupUKhtggqeTG4LHmzOZ5Jicc4qK96q3tHVpHmDSPRWI5H8PBxVVlm9kx/GlxZN0OvU4W5nkRxGcbZxgj79er/hIP8ADa4ghseVxJAAMmCMzI/5VSdiXsmSWOYLK0hdxjzEZGatzcJ/5it4k4bWbx5rqTLVxMEsTBMDw1yDkhjuyJA4jmfQUzb1HlIIVpYnKgmOgDRI54M8c8mmCT700QcwWpvHfp9DP4iXX7IkavaW8shfn6rngTIP9RinBrQoAFqcZ3Kp82OCPl7cnA6xGBjBP9fM0lmxJJNK8jfYWWVsUzk8D9aSWI5x9qYv6kKOJxMyOnzqpHarAmSowTBw3OMdaEYNiU2Xfjxw32NODVuOLjD/AMx/nVQ/aSxMSP1NQtZ2ldAlF3COR0HQfOnUGZI047Su/wC2uf7zfzoVhrnbF2fxj2hcfczR1Twp9xtL7nRbHbGnt6W3ev218RiAVWByfignKgcn7VC7X71IujDWlVLtzqAGAg5jdIIif6EVzfTXWVdhJ6kT6AmMdKIXCQB0HHymc13aOtl2n1Nd2V39v23G9VdAIKhUUnPxCFgEew4+9VnaXeG9qLnjXHO5QAu3yQM58sZyc/nVQjlfhwSCD7yJj3B/z9qTp3kxBngYOCevvyMUWkBl5Z7ZY2vDUBQtraDmZFzxSQfwknHp961vcnvH4j/vWPiyqli5RDb2tPkXDPj/AIpwFxzq2SAZEEE4IOORjPH1pxLsAkHaYEHj6/6/nQVNm2PQiXATjbPTqfqahdqadgQwA28HkEflBHtiKp+416+2mX9oZs5t7zLlOPNJJiT1g+1aIyIkiOoMwfYxxU5WmZbMqwKOKF62VJ6rOMg49z85H0pQpkygQNGGoGklhTGHNwo5pnxBQF0VjDs0cU143tQF72rUYWVpD2RR+JQ8SsYXZvOmFdgPSfL/ALvBpthbb/EsW29cbD90j86MvSGc0HFPkDSZHfs2wWJ2XAsYUOJmfUpxHtTX922B+G5/+Rfz/d5qV4hovENJ4EOwuiPYrbnZCEyGaPSVJ+4UfpT1vs20PwFvZmMf8MVL30nefah4EOxtEewg6O1GLKD6ues/iY0T6VDH7tBHooFPb/65pdi2X3BATt5A5H0602iHZB0rsRW0ykzsWfYAfpQfTWzzaQ/Q/wCRpWovBPj3L0yjD9RUS52mg4DH5CP1pG8S5oV6RT9nWD/1Kfe5/wC6mX7HsHm0pHpLx+bf1FM3u2Y/Bj3P+lM3O3T/AAD5Sf1x86Rzw9vYW4Gd73aFbTApABBgTORmMnGKLuwyXCqEMJk4Pp1k/pUbt/VXLmChK59JHsDMkfMYpvsK/ctcgCMcebqM/wClBuDVivTVm0/uOx1V5/8AGn/86FV694H/AIVNChrw9gasfYxep0NxSWuW2tngFgYPsGiPf71DSwFBgY6QJ55Ix7E10a5qzO3n1Bq6u9h2bq7ns223j+ABjIAADYOFEYI/Wu7Pi8PjhnRmhof7nG7QliCJgHmOozx7mpWjsG5uHEebcRMfP2P8ua3Xa/cPdBsKLW6QQCTkzJ8xwMDj51Xp3K1SgjDockbiCDkgH8J6Znk8dai5E1IyN+7NyBmYAxHt+n60WqtlCAxiZM9ZyY++K11jubqVuYsgiJUqVKiQTkziNvpy2KmXe5rsPNZBYAELuyCRxEjzCeffp02rgdUH3L7a1BurLeJacAMvwKiiArgAdfaec10Um0Bydh6GY59/nWL7OBtvYsX7BBfcwC+WPi+P+I+XzKOke4rZqJwQpj1GAR0xOM89KWW4jFC+IG3aVP0J9x7/AEquvSvxCJ498/1zUybSEqAAV6CRB6RmQM8+9Na26GBJBMZLRwD69Y96SMq5HiRppFJRwRKtuHqOKUa6ExmERQmiBo6awB7qG75UkiirGHNwobhSCaMNWMLBoUmfejMUDBGKBFEDSgRWMIiipdFvomEUGzzmjNJJrGHk191RC3XA9Jlf91pH5UT6lWB8TT2LnMEKbLfVrfPzimDSTQcU+QbBfsWjcecai03qCt1PsAGI+1R37qb86fVWbgP4WJtvjptbH51INNOoPIBqUsEH0EcIspO0uwtRZ/xbbL74Kn3kSIqsgfStlo9Zdskm1cZZyQTuU9ODxTrdoJcJ/atLauz+O3+7uflEn69KjL4Xs/qTeLsYcoPUf19aFaV+zdGSSBeQSYUwxH1CmhUv00xPDZQXRGpIGB6Ditp2e52DJ4P5A/yH2oUK9X47yr9z0/ivLEnaNibbE5MnJyePWk60Q+P4T/6qFCuB+U4Rw4MDA2sY6SJgxTeiclMk8evoB/M/c0dCh/6GRKtjzIessJ6wZnPvA+wpWqMjPoT9QcH50KFVfACoQ/vWHtP1DYNNdnXW8QjcYn1PrQoUsPyEk6pAtyFAA9BgcelNmhQqqK9ACjFChTmA9INChWQAulBqFCiYM0oUKFZmE06BQoUGYQ9JFFQrGHI5pt6FCsgCJpJNChTAYg0RNChQMNmiahQrAGpo6FCsE//Z"/>
          <p:cNvSpPr>
            <a:spLocks noChangeAspect="1" noChangeArrowheads="1"/>
          </p:cNvSpPr>
          <p:nvPr/>
        </p:nvSpPr>
        <p:spPr bwMode="auto">
          <a:xfrm>
            <a:off x="155575" y="-2833688"/>
            <a:ext cx="7886700" cy="591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26" name="Picture 2" descr="http://www.jaywaytravel.com/blog/wp-content/uploads/2015/04/Brasov-Squ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332656"/>
            <a:ext cx="8064897" cy="522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28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19</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1620000" tIns="540000" bIns="21600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4400" dirty="0" smtClean="0">
                <a:solidFill>
                  <a:schemeClr val="bg1"/>
                </a:solidFill>
                <a:latin typeface="Arial" panose="020B0604020202020204" pitchFamily="34" charset="0"/>
                <a:cs typeface="Arial" panose="020B0604020202020204" pitchFamily="34" charset="0"/>
              </a:rPr>
              <a:t>Brasov</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55696" y="217169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
        <p:nvSpPr>
          <p:cNvPr id="12" name="Rectangle 11"/>
          <p:cNvSpPr/>
          <p:nvPr/>
        </p:nvSpPr>
        <p:spPr>
          <a:xfrm>
            <a:off x="4911436" y="1847697"/>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911436" y="2452393"/>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3268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32656"/>
            <a:ext cx="6120000" cy="1260000"/>
          </a:xfrm>
          <a:solidFill>
            <a:srgbClr val="00B050"/>
          </a:solidFill>
          <a:effectLst>
            <a:outerShdw blurRad="63500" sx="102000" sy="102000" algn="ctr" rotWithShape="0">
              <a:schemeClr val="bg1">
                <a:lumMod val="95000"/>
                <a:alpha val="40000"/>
              </a:schemeClr>
            </a:outerShdw>
          </a:effectLst>
        </p:spPr>
        <p:txBody>
          <a:bodyPr lIns="0">
            <a:normAutofit fontScale="90000"/>
          </a:bodyPr>
          <a:lstStyle/>
          <a:p>
            <a:r>
              <a:rPr lang="fr-CH" sz="3600" dirty="0" smtClean="0">
                <a:solidFill>
                  <a:schemeClr val="bg1"/>
                </a:solidFill>
                <a:latin typeface="Arial" panose="020B0604020202020204" pitchFamily="34" charset="0"/>
                <a:cs typeface="Arial" panose="020B0604020202020204" pitchFamily="34" charset="0"/>
              </a:rPr>
              <a:t>E60 x E574</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Brasov Nord  Est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6120000" cy="432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Brasov</a:t>
            </a:r>
          </a:p>
          <a:p>
            <a:endParaRPr lang="fr-CH" sz="2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Codlea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Ghimbav</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53551" y="482164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764318" y="49199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829483" y="529377"/>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5434483" y="2450520"/>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4211960" y="941994"/>
            <a:ext cx="118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4" name="Hexagone 13"/>
          <p:cNvSpPr/>
          <p:nvPr/>
        </p:nvSpPr>
        <p:spPr>
          <a:xfrm>
            <a:off x="1989318" y="521378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15" name="Rectangle 14"/>
          <p:cNvSpPr/>
          <p:nvPr/>
        </p:nvSpPr>
        <p:spPr>
          <a:xfrm>
            <a:off x="5508104" y="932365"/>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434483" y="184482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475656" y="1700808"/>
            <a:ext cx="5976664" cy="4176464"/>
          </a:xfrm>
          <a:prstGeom prst="roundRect">
            <a:avLst>
              <a:gd name="adj" fmla="val 226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404664"/>
            <a:ext cx="5976664" cy="1116000"/>
          </a:xfrm>
          <a:prstGeom prst="roundRect">
            <a:avLst>
              <a:gd name="adj" fmla="val 1249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6"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581286" y="437994"/>
            <a:ext cx="595709"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2996"/>
      </p:ext>
    </p:extLst>
  </p:cSld>
  <p:clrMapOvr>
    <a:masterClrMapping/>
  </p:clrMapOvr>
  <p:transition spd="slow">
    <p:wheel spokes="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324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Brasov</a:t>
            </a:r>
          </a:p>
          <a:p>
            <a:endParaRPr lang="fr-CH" sz="2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Codlea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Ghimbav</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477028" y="354645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789688" y="221071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8" name="Rectangle 7"/>
          <p:cNvSpPr/>
          <p:nvPr/>
        </p:nvSpPr>
        <p:spPr>
          <a:xfrm>
            <a:off x="5243805" y="2450520"/>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14" name="Hexagone 13"/>
          <p:cNvSpPr/>
          <p:nvPr/>
        </p:nvSpPr>
        <p:spPr>
          <a:xfrm>
            <a:off x="1789688" y="373503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18" name="Rectangle 17"/>
          <p:cNvSpPr/>
          <p:nvPr/>
        </p:nvSpPr>
        <p:spPr>
          <a:xfrm>
            <a:off x="5238143" y="184482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475656" y="1700808"/>
            <a:ext cx="5616624" cy="3096344"/>
          </a:xfrm>
          <a:prstGeom prst="roundRect">
            <a:avLst>
              <a:gd name="adj" fmla="val 226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404664"/>
            <a:ext cx="5976664" cy="1116000"/>
          </a:xfrm>
          <a:prstGeom prst="roundRect">
            <a:avLst>
              <a:gd name="adj" fmla="val 1249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352727" y="670137"/>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19</a:t>
            </a:r>
            <a:endParaRPr lang="fr-CH" sz="5400"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4874440" y="81693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145596" y="816934"/>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0" name="Rectangle à coins arrondis 19"/>
          <p:cNvSpPr/>
          <p:nvPr/>
        </p:nvSpPr>
        <p:spPr>
          <a:xfrm>
            <a:off x="4463988" y="725204"/>
            <a:ext cx="2592288" cy="79546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053999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01451714"/>
      </p:ext>
    </p:extLst>
  </p:cSld>
  <p:clrMapOvr>
    <a:masterClrMapping/>
  </p:clrMapOvr>
  <p:transition spd="slow">
    <p:wheel spokes="1"/>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Targu</a:t>
            </a:r>
            <a:r>
              <a:rPr lang="fr-CH" sz="4700" dirty="0" smtClean="0">
                <a:solidFill>
                  <a:schemeClr val="bg1"/>
                </a:solidFill>
                <a:latin typeface="Arial" panose="020B0604020202020204" pitchFamily="34" charset="0"/>
                <a:cs typeface="Arial" panose="020B0604020202020204" pitchFamily="34" charset="0"/>
              </a:rPr>
              <a:t> Mures		 180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Sighisoara</a:t>
            </a:r>
            <a:r>
              <a:rPr lang="fr-CH" sz="4700" dirty="0" smtClean="0">
                <a:solidFill>
                  <a:schemeClr val="bg1"/>
                </a:solidFill>
                <a:latin typeface="Arial" panose="020B0604020202020204" pitchFamily="34" charset="0"/>
                <a:cs typeface="Arial" panose="020B0604020202020204" pitchFamily="34" charset="0"/>
              </a:rPr>
              <a:t>		 	 128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76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Sfântu</a:t>
            </a:r>
            <a:r>
              <a:rPr lang="fr-CH" sz="4700" dirty="0" smtClean="0">
                <a:solidFill>
                  <a:schemeClr val="bg1"/>
                </a:solidFill>
                <a:latin typeface="Arial" panose="020B0604020202020204" pitchFamily="34" charset="0"/>
                <a:cs typeface="Arial" panose="020B0604020202020204" pitchFamily="34" charset="0"/>
              </a:rPr>
              <a:t> Gheorghe	   51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E574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 km</a:t>
            </a:r>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1999" y="4437112"/>
            <a:ext cx="785453"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29343"/>
      </p:ext>
    </p:extLst>
  </p:cSld>
  <p:clrMapOvr>
    <a:masterClrMapping/>
  </p:clrMapOvr>
  <p:transition spd="slow">
    <p:wheel spokes="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4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E574</a:t>
            </a:r>
          </a:p>
          <a:p>
            <a:pPr lvl="1" algn="ctr"/>
            <a:r>
              <a:rPr lang="fr-CH" sz="4000" dirty="0" smtClean="0">
                <a:solidFill>
                  <a:schemeClr val="bg1"/>
                </a:solidFill>
                <a:latin typeface="Arial" panose="020B0604020202020204" pitchFamily="34" charset="0"/>
                <a:cs typeface="Arial" panose="020B0604020202020204" pitchFamily="34" charset="0"/>
              </a:rPr>
              <a:t>A3 x A9</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Ghimbav</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2000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93493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24036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20</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0014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3320" y="1340768"/>
            <a:ext cx="4320000" cy="720000"/>
          </a:xfrm>
          <a:solidFill>
            <a:srgbClr val="00B050"/>
          </a:solidFill>
        </p:spPr>
        <p:txBody>
          <a:bodyPr bIns="144000" anchor="b">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E68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85027"/>
            <a:ext cx="4284000" cy="3276000"/>
          </a:xfrm>
          <a:solidFill>
            <a:srgbClr val="00B050"/>
          </a:solidFill>
        </p:spPr>
        <p:txBody>
          <a:bodyPr lIns="360000" tIns="108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Targu</a:t>
            </a:r>
            <a:r>
              <a:rPr lang="fr-CH" sz="4000" dirty="0" smtClean="0">
                <a:solidFill>
                  <a:schemeClr val="bg1"/>
                </a:solidFill>
                <a:latin typeface="Arial" panose="020B0604020202020204" pitchFamily="34" charset="0"/>
                <a:cs typeface="Arial" panose="020B0604020202020204" pitchFamily="34" charset="0"/>
              </a:rPr>
              <a:t> Mures</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Fagaras</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93076" y="1340768"/>
            <a:ext cx="4284000" cy="720000"/>
          </a:xfrm>
          <a:solidFill>
            <a:srgbClr val="00B050"/>
          </a:solidFill>
        </p:spPr>
        <p:txBody>
          <a:bodyPr bIns="144000" anchor="t">
            <a:noAutofit/>
          </a:bodyPr>
          <a:lstStyle/>
          <a:p>
            <a:pPr algn="ctr"/>
            <a:r>
              <a:rPr lang="fr-CH" sz="3600" b="0" dirty="0" smtClean="0">
                <a:solidFill>
                  <a:schemeClr val="bg1"/>
                </a:solidFill>
                <a:latin typeface="Arial" panose="020B0604020202020204" pitchFamily="34" charset="0"/>
                <a:cs typeface="Arial" panose="020B0604020202020204" pitchFamily="34" charset="0"/>
              </a:rPr>
              <a:t>E574   A9 </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85027"/>
            <a:ext cx="4284000" cy="3276000"/>
          </a:xfrm>
          <a:solidFill>
            <a:srgbClr val="00B050"/>
          </a:solidFill>
        </p:spPr>
        <p:txBody>
          <a:bodyPr lIns="180000" tIns="144000">
            <a:no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Bacau	</a:t>
            </a:r>
          </a:p>
          <a:p>
            <a:pPr marL="0" indent="0">
              <a:buNone/>
            </a:pPr>
            <a:r>
              <a:rPr lang="fr-CH" sz="3600" dirty="0" err="1" smtClean="0">
                <a:solidFill>
                  <a:schemeClr val="bg1"/>
                </a:solidFill>
                <a:latin typeface="Arial" panose="020B0604020202020204" pitchFamily="34" charset="0"/>
                <a:cs typeface="Arial" panose="020B0604020202020204" pitchFamily="34" charset="0"/>
              </a:rPr>
              <a:t>Sfântu</a:t>
            </a:r>
            <a:r>
              <a:rPr lang="fr-CH" sz="3600" dirty="0" smtClean="0">
                <a:solidFill>
                  <a:schemeClr val="bg1"/>
                </a:solidFill>
                <a:latin typeface="Arial" panose="020B0604020202020204" pitchFamily="34" charset="0"/>
                <a:cs typeface="Arial" panose="020B0604020202020204" pitchFamily="34" charset="0"/>
              </a:rPr>
              <a:t> Gheorghe</a:t>
            </a:r>
            <a:endParaRPr lang="fr-CH" sz="3600" dirty="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Brasov Nord Est</a:t>
            </a: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p>
          <a:p>
            <a:pPr marL="0" indent="0">
              <a:buNone/>
            </a:pPr>
            <a:endParaRPr lang="fr-CH" sz="4000" dirty="0"/>
          </a:p>
        </p:txBody>
      </p:sp>
      <p:sp>
        <p:nvSpPr>
          <p:cNvPr id="11" name="Flèche vers le haut 10"/>
          <p:cNvSpPr/>
          <p:nvPr/>
        </p:nvSpPr>
        <p:spPr>
          <a:xfrm>
            <a:off x="480442" y="3969664"/>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827565" y="4588285"/>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Organigramme : Alternative 8"/>
          <p:cNvSpPr/>
          <p:nvPr/>
        </p:nvSpPr>
        <p:spPr>
          <a:xfrm>
            <a:off x="2771800" y="6202705"/>
            <a:ext cx="468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a:t>
            </a:r>
            <a:r>
              <a:rPr lang="fr-CH" sz="1000" dirty="0" err="1" smtClean="0">
                <a:solidFill>
                  <a:schemeClr val="tx1"/>
                </a:solidFill>
                <a:latin typeface="Arial" panose="020B0604020202020204" pitchFamily="34" charset="0"/>
                <a:cs typeface="Arial" panose="020B0604020202020204" pitchFamily="34" charset="0"/>
              </a:rPr>
              <a:t>Fagaras</a:t>
            </a:r>
            <a:r>
              <a:rPr lang="fr-CH" sz="1000" dirty="0" smtClean="0">
                <a:solidFill>
                  <a:schemeClr val="tx1"/>
                </a:solidFill>
                <a:latin typeface="Arial" panose="020B0604020202020204" pitchFamily="34" charset="0"/>
                <a:cs typeface="Arial" panose="020B0604020202020204" pitchFamily="34" charset="0"/>
              </a:rPr>
              <a:t>, Brasov Nord,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75021"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524408"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6445862" y="375003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760305" y="3740517"/>
            <a:ext cx="9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7746366" y="4612329"/>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3851920" y="3968920"/>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Ellipse 16"/>
          <p:cNvSpPr/>
          <p:nvPr/>
        </p:nvSpPr>
        <p:spPr>
          <a:xfrm>
            <a:off x="6659701" y="2492896"/>
            <a:ext cx="792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UA</a:t>
            </a:r>
            <a:endParaRPr lang="fr-CH" sz="2000" dirty="0">
              <a:solidFill>
                <a:schemeClr val="tx1"/>
              </a:solidFill>
              <a:latin typeface="Arial" panose="020B0604020202020204" pitchFamily="34" charset="0"/>
              <a:cs typeface="Arial" panose="020B0604020202020204" pitchFamily="34" charset="0"/>
            </a:endParaRPr>
          </a:p>
        </p:txBody>
      </p:sp>
      <p:sp>
        <p:nvSpPr>
          <p:cNvPr id="18" name="Ellipse 17"/>
          <p:cNvSpPr/>
          <p:nvPr/>
        </p:nvSpPr>
        <p:spPr>
          <a:xfrm>
            <a:off x="7706824" y="2491039"/>
            <a:ext cx="792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MD</a:t>
            </a:r>
            <a:endParaRPr lang="fr-CH"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4644008" y="2276872"/>
            <a:ext cx="4176464" cy="3096344"/>
          </a:xfrm>
          <a:prstGeom prst="roundRect">
            <a:avLst>
              <a:gd name="adj" fmla="val 44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275021" y="2276872"/>
            <a:ext cx="4224971" cy="3096344"/>
          </a:xfrm>
          <a:prstGeom prst="roundRect">
            <a:avLst>
              <a:gd name="adj" fmla="val 475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275021" y="1412776"/>
            <a:ext cx="4224971"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644008" y="1412776"/>
            <a:ext cx="424040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3200" dirty="0"/>
          </a:p>
        </p:txBody>
      </p:sp>
    </p:spTree>
    <p:extLst>
      <p:ext uri="{BB962C8B-B14F-4D97-AF65-F5344CB8AC3E}">
        <p14:creationId xmlns:p14="http://schemas.microsoft.com/office/powerpoint/2010/main" val="772555046"/>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400" dirty="0" smtClean="0">
                <a:latin typeface="Arial" panose="020B0604020202020204" pitchFamily="34" charset="0"/>
                <a:cs typeface="Arial" panose="020B0604020202020204" pitchFamily="34" charset="0"/>
              </a:rPr>
              <a:t>Panneau 9 – </a:t>
            </a:r>
            <a:r>
              <a:rPr lang="fr-CH" sz="2400" dirty="0" err="1" smtClean="0">
                <a:latin typeface="Arial" panose="020B0604020202020204" pitchFamily="34" charset="0"/>
                <a:cs typeface="Arial" panose="020B0604020202020204" pitchFamily="34" charset="0"/>
              </a:rPr>
              <a:t>Centura</a:t>
            </a:r>
            <a:r>
              <a:rPr lang="fr-CH" sz="2400" dirty="0" smtClean="0">
                <a:latin typeface="Arial" panose="020B0604020202020204" pitchFamily="34" charset="0"/>
                <a:cs typeface="Arial" panose="020B0604020202020204" pitchFamily="34" charset="0"/>
              </a:rPr>
              <a:t> Bucuresti</a:t>
            </a:r>
            <a:endParaRPr lang="fr-CH"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lnSpcReduction="10000"/>
          </a:bodyPr>
          <a:lstStyle/>
          <a:p>
            <a:pPr marL="0" indent="0" algn="ctr">
              <a:buNone/>
            </a:pPr>
            <a:r>
              <a:rPr lang="fr-CH" sz="1800" dirty="0" smtClean="0">
                <a:latin typeface="Arial" panose="020B0604020202020204" pitchFamily="34" charset="0"/>
                <a:cs typeface="Arial" panose="020B0604020202020204" pitchFamily="34" charset="0"/>
              </a:rPr>
              <a:t>Panneau sur base des situations actuelles</a:t>
            </a:r>
          </a:p>
          <a:p>
            <a:pPr marL="0" indent="0">
              <a:buNone/>
            </a:pPr>
            <a:endParaRPr lang="fr-CH" sz="10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800" dirty="0" smtClean="0">
                <a:latin typeface="Arial" panose="020B0604020202020204" pitchFamily="34" charset="0"/>
                <a:cs typeface="Arial" panose="020B0604020202020204" pitchFamily="34" charset="0"/>
              </a:rPr>
              <a:t>quand l’autoroute Bucuresti Craiova sera terminée, on pourra ajouter Craiova à côté de Alexandria, le tout sur fond vert + n° de référence</a:t>
            </a:r>
          </a:p>
          <a:p>
            <a:pPr>
              <a:buFont typeface="Wingdings" panose="05000000000000000000" pitchFamily="2" charset="2"/>
              <a:buChar char="§"/>
            </a:pPr>
            <a:r>
              <a:rPr lang="fr-CH" sz="1800" i="1" dirty="0" err="1" smtClean="0">
                <a:latin typeface="Arial" panose="020B0604020202020204" pitchFamily="34" charset="0"/>
                <a:cs typeface="Arial" panose="020B0604020202020204" pitchFamily="34" charset="0"/>
              </a:rPr>
              <a:t>When</a:t>
            </a:r>
            <a:r>
              <a:rPr lang="fr-CH" sz="1800" i="1" dirty="0" smtClean="0">
                <a:latin typeface="Arial" panose="020B0604020202020204" pitchFamily="34" charset="0"/>
                <a:cs typeface="Arial" panose="020B0604020202020204" pitchFamily="34" charset="0"/>
              </a:rPr>
              <a:t> the </a:t>
            </a:r>
            <a:r>
              <a:rPr lang="fr-CH" sz="1800" i="1" dirty="0" err="1" smtClean="0">
                <a:latin typeface="Arial" panose="020B0604020202020204" pitchFamily="34" charset="0"/>
                <a:cs typeface="Arial" panose="020B0604020202020204" pitchFamily="34" charset="0"/>
              </a:rPr>
              <a:t>Highway</a:t>
            </a:r>
            <a:r>
              <a:rPr lang="fr-CH" sz="1800" i="1" dirty="0" smtClean="0">
                <a:latin typeface="Arial" panose="020B0604020202020204" pitchFamily="34" charset="0"/>
                <a:cs typeface="Arial" panose="020B0604020202020204" pitchFamily="34" charset="0"/>
              </a:rPr>
              <a:t> to Craiova </a:t>
            </a:r>
            <a:r>
              <a:rPr lang="fr-CH" sz="1800" i="1" dirty="0" err="1" smtClean="0">
                <a:latin typeface="Arial" panose="020B0604020202020204" pitchFamily="34" charset="0"/>
                <a:cs typeface="Arial" panose="020B0604020202020204" pitchFamily="34" charset="0"/>
              </a:rPr>
              <a:t>will</a:t>
            </a:r>
            <a:r>
              <a:rPr lang="fr-CH" sz="1800" i="1" dirty="0" smtClean="0">
                <a:latin typeface="Arial" panose="020B0604020202020204" pitchFamily="34" charset="0"/>
                <a:cs typeface="Arial" panose="020B0604020202020204" pitchFamily="34" charset="0"/>
              </a:rPr>
              <a:t> </a:t>
            </a:r>
            <a:r>
              <a:rPr lang="fr-CH" sz="1800" i="1" dirty="0" err="1" smtClean="0">
                <a:latin typeface="Arial" panose="020B0604020202020204" pitchFamily="34" charset="0"/>
                <a:cs typeface="Arial" panose="020B0604020202020204" pitchFamily="34" charset="0"/>
              </a:rPr>
              <a:t>be</a:t>
            </a:r>
            <a:r>
              <a:rPr lang="fr-CH" sz="1800" i="1" dirty="0" smtClean="0">
                <a:latin typeface="Arial" panose="020B0604020202020204" pitchFamily="34" charset="0"/>
                <a:cs typeface="Arial" panose="020B0604020202020204" pitchFamily="34" charset="0"/>
              </a:rPr>
              <a:t> </a:t>
            </a:r>
            <a:r>
              <a:rPr lang="fr-CH" sz="1800" i="1" dirty="0" err="1" smtClean="0">
                <a:latin typeface="Arial" panose="020B0604020202020204" pitchFamily="34" charset="0"/>
                <a:cs typeface="Arial" panose="020B0604020202020204" pitchFamily="34" charset="0"/>
              </a:rPr>
              <a:t>finished</a:t>
            </a:r>
            <a:r>
              <a:rPr lang="fr-CH" sz="1800" i="1" dirty="0" smtClean="0">
                <a:latin typeface="Arial" panose="020B0604020202020204" pitchFamily="34" charset="0"/>
                <a:cs typeface="Arial" panose="020B0604020202020204" pitchFamily="34" charset="0"/>
              </a:rPr>
              <a:t>, the future panel </a:t>
            </a:r>
            <a:r>
              <a:rPr lang="fr-CH" sz="1800" i="1" dirty="0" err="1" smtClean="0">
                <a:latin typeface="Arial" panose="020B0604020202020204" pitchFamily="34" charset="0"/>
                <a:cs typeface="Arial" panose="020B0604020202020204" pitchFamily="34" charset="0"/>
              </a:rPr>
              <a:t>will</a:t>
            </a:r>
            <a:r>
              <a:rPr lang="fr-CH" sz="1800" i="1" dirty="0" smtClean="0">
                <a:latin typeface="Arial" panose="020B0604020202020204" pitchFamily="34" charset="0"/>
                <a:cs typeface="Arial" panose="020B0604020202020204" pitchFamily="34" charset="0"/>
              </a:rPr>
              <a:t> </a:t>
            </a:r>
            <a:r>
              <a:rPr lang="fr-CH" sz="1800" i="1" dirty="0" err="1" smtClean="0">
                <a:latin typeface="Arial" panose="020B0604020202020204" pitchFamily="34" charset="0"/>
                <a:cs typeface="Arial" panose="020B0604020202020204" pitchFamily="34" charset="0"/>
              </a:rPr>
              <a:t>be</a:t>
            </a:r>
            <a:r>
              <a:rPr lang="fr-CH" sz="1800" i="1" dirty="0" smtClean="0">
                <a:latin typeface="Arial" panose="020B0604020202020204" pitchFamily="34" charset="0"/>
                <a:cs typeface="Arial" panose="020B0604020202020204" pitchFamily="34" charset="0"/>
              </a:rPr>
              <a:t> </a:t>
            </a:r>
          </a:p>
          <a:p>
            <a:pPr marL="0" indent="0">
              <a:buNone/>
            </a:pPr>
            <a:r>
              <a:rPr lang="fr-CH" sz="1800" dirty="0">
                <a:latin typeface="Arial" panose="020B0604020202020204" pitchFamily="34" charset="0"/>
                <a:cs typeface="Arial" panose="020B0604020202020204" pitchFamily="34" charset="0"/>
              </a:rPr>
              <a:t> </a:t>
            </a:r>
            <a:r>
              <a:rPr lang="fr-CH" sz="1800" dirty="0" smtClean="0">
                <a:latin typeface="Arial" panose="020B0604020202020204" pitchFamily="34" charset="0"/>
                <a:cs typeface="Arial" panose="020B0604020202020204" pitchFamily="34" charset="0"/>
              </a:rPr>
              <a:t>    </a:t>
            </a: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800" dirty="0" smtClean="0">
                <a:latin typeface="Arial" panose="020B0604020202020204" pitchFamily="34" charset="0"/>
                <a:cs typeface="Arial" panose="020B0604020202020204" pitchFamily="34" charset="0"/>
              </a:rPr>
              <a:t>Je ne connais pas la configuration de la sortie vers DNCB</a:t>
            </a:r>
          </a:p>
          <a:p>
            <a:pPr>
              <a:buFont typeface="Wingdings" panose="05000000000000000000" pitchFamily="2" charset="2"/>
              <a:buChar char="§"/>
            </a:pPr>
            <a:r>
              <a:rPr lang="fr-CH" sz="1800" i="1" dirty="0" smtClean="0">
                <a:latin typeface="Arial" panose="020B0604020202020204" pitchFamily="34" charset="0"/>
                <a:cs typeface="Arial" panose="020B0604020202020204" pitchFamily="34" charset="0"/>
              </a:rPr>
              <a:t>I </a:t>
            </a:r>
            <a:r>
              <a:rPr lang="fr-CH" sz="1800" i="1" dirty="0" err="1" smtClean="0">
                <a:latin typeface="Arial" panose="020B0604020202020204" pitchFamily="34" charset="0"/>
                <a:cs typeface="Arial" panose="020B0604020202020204" pitchFamily="34" charset="0"/>
              </a:rPr>
              <a:t>don’t</a:t>
            </a:r>
            <a:r>
              <a:rPr lang="fr-CH" sz="1800" i="1" dirty="0" smtClean="0">
                <a:latin typeface="Arial" panose="020B0604020202020204" pitchFamily="34" charset="0"/>
                <a:cs typeface="Arial" panose="020B0604020202020204" pitchFamily="34" charset="0"/>
              </a:rPr>
              <a:t> know the configuration of the exit </a:t>
            </a:r>
            <a:r>
              <a:rPr lang="fr-CH" sz="1800" i="1" dirty="0" err="1" smtClean="0">
                <a:latin typeface="Arial" panose="020B0604020202020204" pitchFamily="34" charset="0"/>
                <a:cs typeface="Arial" panose="020B0604020202020204" pitchFamily="34" charset="0"/>
              </a:rPr>
              <a:t>between</a:t>
            </a:r>
            <a:r>
              <a:rPr lang="fr-CH" sz="1800" i="1" dirty="0" smtClean="0">
                <a:latin typeface="Arial" panose="020B0604020202020204" pitchFamily="34" charset="0"/>
                <a:cs typeface="Arial" panose="020B0604020202020204" pitchFamily="34" charset="0"/>
              </a:rPr>
              <a:t> A3 and DNCB</a:t>
            </a:r>
          </a:p>
          <a:p>
            <a:pPr marL="0" indent="0">
              <a:buNone/>
            </a:pPr>
            <a:endParaRPr lang="fr-CH" sz="1800" i="1" dirty="0">
              <a:latin typeface="Arial" panose="020B0604020202020204" pitchFamily="34" charset="0"/>
              <a:cs typeface="Arial" panose="020B0604020202020204" pitchFamily="34" charset="0"/>
            </a:endParaRPr>
          </a:p>
          <a:p>
            <a:pPr marL="0" indent="0">
              <a:buNone/>
            </a:pPr>
            <a:r>
              <a:rPr lang="fr-CH" sz="1800" dirty="0" smtClean="0">
                <a:latin typeface="Arial" panose="020B0604020202020204" pitchFamily="34" charset="0"/>
                <a:cs typeface="Arial" panose="020B0604020202020204" pitchFamily="34" charset="0"/>
              </a:rPr>
              <a:t>	 </a:t>
            </a:r>
            <a:endParaRPr lang="fr-CH" sz="1800" dirty="0">
              <a:latin typeface="Arial" panose="020B0604020202020204" pitchFamily="34" charset="0"/>
              <a:cs typeface="Arial" panose="020B0604020202020204" pitchFamily="34" charset="0"/>
            </a:endParaRPr>
          </a:p>
        </p:txBody>
      </p:sp>
      <p:sp>
        <p:nvSpPr>
          <p:cNvPr id="4" name="Rectangle 3"/>
          <p:cNvSpPr/>
          <p:nvPr/>
        </p:nvSpPr>
        <p:spPr>
          <a:xfrm>
            <a:off x="2051720" y="3068960"/>
            <a:ext cx="3600400" cy="936104"/>
          </a:xfrm>
          <a:prstGeom prst="rect">
            <a:avLst/>
          </a:prstGeom>
          <a:solidFill>
            <a:srgbClr val="00B050"/>
          </a:solidFill>
          <a:ln>
            <a:noFill/>
          </a:ln>
          <a:effectLst>
            <a:glow rad="127000">
              <a:srgbClr val="FFFFFF"/>
            </a:glo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CH" dirty="0" smtClean="0"/>
              <a:t>E70 A6   </a:t>
            </a:r>
            <a:r>
              <a:rPr lang="fr-CH" dirty="0" smtClean="0">
                <a:latin typeface="Arial" panose="020B0604020202020204" pitchFamily="34" charset="0"/>
                <a:cs typeface="Arial" panose="020B0604020202020204" pitchFamily="34" charset="0"/>
              </a:rPr>
              <a:t>Alexandria Craiova</a:t>
            </a:r>
          </a:p>
          <a:p>
            <a:pPr algn="ctr"/>
            <a:r>
              <a:rPr lang="fr-CH" dirty="0" smtClean="0">
                <a:latin typeface="Arial" panose="020B0604020202020204" pitchFamily="34" charset="0"/>
                <a:cs typeface="Arial" panose="020B0604020202020204" pitchFamily="34" charset="0"/>
              </a:rPr>
              <a:t>Giurgiu</a:t>
            </a:r>
            <a:endParaRPr lang="fr-CH" dirty="0">
              <a:latin typeface="Arial" panose="020B0604020202020204" pitchFamily="34" charset="0"/>
              <a:cs typeface="Arial" panose="020B0604020202020204" pitchFamily="34" charset="0"/>
            </a:endParaRPr>
          </a:p>
        </p:txBody>
      </p:sp>
      <p:sp>
        <p:nvSpPr>
          <p:cNvPr id="5" name="Rectangle 4"/>
          <p:cNvSpPr/>
          <p:nvPr/>
        </p:nvSpPr>
        <p:spPr>
          <a:xfrm>
            <a:off x="2337175" y="3315063"/>
            <a:ext cx="936104" cy="44389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bg1"/>
                </a:solidFill>
                <a:latin typeface="Arial" panose="020B0604020202020204" pitchFamily="34" charset="0"/>
                <a:cs typeface="Arial" panose="020B0604020202020204" pitchFamily="34" charset="0"/>
              </a:rPr>
              <a:t>E70 A6</a:t>
            </a:r>
            <a:endParaRPr lang="fr-CH" sz="1600" dirty="0">
              <a:solidFill>
                <a:schemeClr val="bg1"/>
              </a:solidFill>
              <a:latin typeface="Arial" panose="020B0604020202020204" pitchFamily="34" charset="0"/>
              <a:cs typeface="Arial" panose="020B0604020202020204" pitchFamily="34" charset="0"/>
            </a:endParaRPr>
          </a:p>
        </p:txBody>
      </p:sp>
      <p:sp>
        <p:nvSpPr>
          <p:cNvPr id="7" name="Ellipse 6"/>
          <p:cNvSpPr/>
          <p:nvPr/>
        </p:nvSpPr>
        <p:spPr>
          <a:xfrm>
            <a:off x="4572000" y="3537012"/>
            <a:ext cx="576064"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BG</a:t>
            </a:r>
            <a:endParaRPr lang="fr-CH" sz="1000" dirty="0">
              <a:solidFill>
                <a:schemeClr val="tx1"/>
              </a:solidFill>
              <a:latin typeface="Arial" panose="020B0604020202020204" pitchFamily="34" charset="0"/>
              <a:cs typeface="Arial" panose="020B0604020202020204" pitchFamily="34" charset="0"/>
            </a:endParaRPr>
          </a:p>
        </p:txBody>
      </p:sp>
      <p:sp>
        <p:nvSpPr>
          <p:cNvPr id="6" name="Rectangle à coins arrondis 5"/>
          <p:cNvSpPr/>
          <p:nvPr/>
        </p:nvSpPr>
        <p:spPr>
          <a:xfrm>
            <a:off x="2090185" y="3105012"/>
            <a:ext cx="3528000" cy="864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21770346"/>
      </p:ext>
    </p:extLst>
  </p:cSld>
  <p:clrMapOvr>
    <a:masterClrMapping/>
  </p:clrMapOvr>
  <p:transition spd="slow">
    <p:cove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6272" y="476672"/>
            <a:ext cx="6120000" cy="1296000"/>
          </a:xfrm>
          <a:solidFill>
            <a:srgbClr val="00B050"/>
          </a:solidFill>
        </p:spPr>
        <p:txBody>
          <a:bodyPr>
            <a:noAutofit/>
          </a:bodyPr>
          <a:lstStyle/>
          <a:p>
            <a:r>
              <a:rPr lang="fr-CH" sz="4000" dirty="0" err="1" smtClean="0">
                <a:solidFill>
                  <a:schemeClr val="bg1"/>
                </a:solidFill>
                <a:latin typeface="Arial" panose="020B0604020202020204" pitchFamily="34" charset="0"/>
                <a:cs typeface="Arial" panose="020B0604020202020204" pitchFamily="34" charset="0"/>
              </a:rPr>
              <a:t>Directii</a:t>
            </a:r>
            <a:r>
              <a:rPr lang="fr-CH" sz="4000" dirty="0" smtClean="0">
                <a:solidFill>
                  <a:schemeClr val="bg1"/>
                </a:solidFill>
                <a:latin typeface="Arial" panose="020B0604020202020204" pitchFamily="34" charset="0"/>
                <a:cs typeface="Arial" panose="020B0604020202020204" pitchFamily="34" charset="0"/>
              </a:rPr>
              <a:t> Cluj </a:t>
            </a:r>
            <a:r>
              <a:rPr lang="fr-CH" sz="4000" dirty="0" err="1" smtClean="0">
                <a:solidFill>
                  <a:schemeClr val="bg1"/>
                </a:solidFill>
                <a:latin typeface="Arial" panose="020B0604020202020204" pitchFamily="34" charset="0"/>
                <a:cs typeface="Arial" panose="020B0604020202020204" pitchFamily="34" charset="0"/>
              </a:rPr>
              <a:t>Napoca</a:t>
            </a:r>
            <a:r>
              <a:rPr lang="fr-CH" sz="4000" dirty="0" smtClean="0">
                <a:solidFill>
                  <a:schemeClr val="bg1"/>
                </a:solidFill>
                <a:latin typeface="Arial" panose="020B0604020202020204" pitchFamily="34" charset="0"/>
                <a:cs typeface="Arial" panose="020B0604020202020204" pitchFamily="34" charset="0"/>
              </a:rPr>
              <a:t/>
            </a:r>
            <a:br>
              <a:rPr lang="fr-CH" sz="4000" dirty="0" smtClean="0">
                <a:solidFill>
                  <a:schemeClr val="bg1"/>
                </a:solidFill>
                <a:latin typeface="Arial" panose="020B0604020202020204" pitchFamily="34" charset="0"/>
                <a:cs typeface="Arial" panose="020B0604020202020204" pitchFamily="34" charset="0"/>
              </a:rPr>
            </a:br>
            <a:r>
              <a:rPr lang="fr-CH" sz="4000" dirty="0" err="1" smtClean="0">
                <a:solidFill>
                  <a:schemeClr val="bg1"/>
                </a:solidFill>
                <a:latin typeface="Arial" panose="020B0604020202020204" pitchFamily="34" charset="0"/>
                <a:cs typeface="Arial" panose="020B0604020202020204" pitchFamily="34" charset="0"/>
              </a:rPr>
              <a:t>Fagaras</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340247" y="1816254"/>
            <a:ext cx="6120000" cy="4104000"/>
          </a:xfrm>
          <a:solidFill>
            <a:srgbClr val="00B050"/>
          </a:solidFill>
        </p:spPr>
        <p:txBody>
          <a:bodyPr lIns="1440000" tIns="360000" rIns="72000">
            <a:normAutofit fontScale="92500" lnSpcReduction="10000"/>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Arad</a:t>
            </a:r>
          </a:p>
          <a:p>
            <a:pPr marL="0" indent="0">
              <a:buNone/>
            </a:pPr>
            <a:r>
              <a:rPr lang="fr-CH" sz="4400" dirty="0" smtClean="0">
                <a:solidFill>
                  <a:schemeClr val="bg1"/>
                </a:solidFill>
                <a:latin typeface="Arial" panose="020B0604020202020204" pitchFamily="34" charset="0"/>
                <a:cs typeface="Arial" panose="020B0604020202020204" pitchFamily="34" charset="0"/>
              </a:rPr>
              <a:t>Timisoara</a:t>
            </a:r>
          </a:p>
          <a:p>
            <a:pPr marL="0" indent="0">
              <a:buNone/>
            </a:pPr>
            <a:r>
              <a:rPr lang="fr-CH" sz="4400" dirty="0" err="1" smtClean="0">
                <a:solidFill>
                  <a:schemeClr val="bg1"/>
                </a:solidFill>
                <a:latin typeface="Arial" panose="020B0604020202020204" pitchFamily="34" charset="0"/>
                <a:cs typeface="Arial" panose="020B0604020202020204" pitchFamily="34" charset="0"/>
              </a:rPr>
              <a:t>Turnu</a:t>
            </a:r>
            <a:r>
              <a:rPr lang="fr-CH" sz="4400" dirty="0" smtClean="0">
                <a:solidFill>
                  <a:schemeClr val="bg1"/>
                </a:solidFill>
                <a:latin typeface="Arial" panose="020B0604020202020204" pitchFamily="34" charset="0"/>
                <a:cs typeface="Arial" panose="020B0604020202020204" pitchFamily="34" charset="0"/>
              </a:rPr>
              <a:t> Severin</a:t>
            </a:r>
          </a:p>
          <a:p>
            <a:pPr marL="0" indent="0">
              <a:buNone/>
            </a:pPr>
            <a:r>
              <a:rPr lang="fr-CH" sz="4400" dirty="0" smtClean="0">
                <a:solidFill>
                  <a:schemeClr val="bg1"/>
                </a:solidFill>
                <a:latin typeface="Arial" panose="020B0604020202020204" pitchFamily="34" charset="0"/>
                <a:cs typeface="Arial" panose="020B0604020202020204" pitchFamily="34" charset="0"/>
              </a:rPr>
              <a:t>Oradea</a:t>
            </a:r>
          </a:p>
          <a:p>
            <a:pPr marL="0" indent="0">
              <a:buNone/>
            </a:pPr>
            <a:r>
              <a:rPr lang="fr-CH" sz="4400" dirty="0" smtClean="0">
                <a:solidFill>
                  <a:schemeClr val="bg1"/>
                </a:solidFill>
                <a:latin typeface="Arial" panose="020B0604020202020204" pitchFamily="34" charset="0"/>
                <a:cs typeface="Arial" panose="020B0604020202020204" pitchFamily="34" charset="0"/>
              </a:rPr>
              <a:t>Satu Mare</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a:off x="6372200" y="2248254"/>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691680" y="2204864"/>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03648" y="548680"/>
            <a:ext cx="5958600" cy="11880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403648" y="1916832"/>
            <a:ext cx="5958600" cy="3888432"/>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13714744"/>
      </p:ext>
    </p:extLst>
  </p:cSld>
  <p:clrMapOvr>
    <a:masterClrMapping/>
  </p:clrMapOvr>
  <p:transition spd="slow">
    <p:wheel spokes="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980728"/>
            <a:ext cx="5760000" cy="720000"/>
          </a:xfrm>
          <a:solidFill>
            <a:srgbClr val="00B050"/>
          </a:solidFill>
        </p:spPr>
        <p:txBody>
          <a:bodyPr>
            <a:no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Bacau</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322608" y="1772816"/>
            <a:ext cx="5760000" cy="3492000"/>
          </a:xfrm>
          <a:solidFill>
            <a:srgbClr val="00B050"/>
          </a:solidFill>
        </p:spPr>
        <p:txBody>
          <a:bodyPr lIns="1440000" tIns="324000" rIns="72000">
            <a:normAutofit fontScale="92500" lnSpcReduction="2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Suceava</a:t>
            </a:r>
          </a:p>
          <a:p>
            <a:pPr marL="0" indent="0">
              <a:buNone/>
            </a:pPr>
            <a:r>
              <a:rPr lang="fr-CH" sz="4800" dirty="0" smtClean="0">
                <a:solidFill>
                  <a:schemeClr val="bg1"/>
                </a:solidFill>
                <a:latin typeface="Arial" panose="020B0604020202020204" pitchFamily="34" charset="0"/>
                <a:cs typeface="Arial" panose="020B0604020202020204" pitchFamily="34" charset="0"/>
              </a:rPr>
              <a:t>Iasi</a:t>
            </a:r>
          </a:p>
          <a:p>
            <a:pPr marL="0" indent="0">
              <a:buNone/>
            </a:pPr>
            <a:r>
              <a:rPr lang="fr-CH" sz="4800" dirty="0" err="1" smtClean="0">
                <a:solidFill>
                  <a:schemeClr val="bg1"/>
                </a:solidFill>
                <a:latin typeface="Arial" panose="020B0604020202020204" pitchFamily="34" charset="0"/>
                <a:cs typeface="Arial" panose="020B0604020202020204" pitchFamily="34" charset="0"/>
              </a:rPr>
              <a:t>Piatra</a:t>
            </a:r>
            <a:r>
              <a:rPr lang="fr-CH" sz="4800" dirty="0" smtClean="0">
                <a:solidFill>
                  <a:schemeClr val="bg1"/>
                </a:solidFill>
                <a:latin typeface="Arial" panose="020B0604020202020204" pitchFamily="34" charset="0"/>
                <a:cs typeface="Arial" panose="020B0604020202020204" pitchFamily="34" charset="0"/>
              </a:rPr>
              <a:t> </a:t>
            </a:r>
            <a:r>
              <a:rPr lang="fr-CH" sz="4800" dirty="0" err="1" smtClean="0">
                <a:solidFill>
                  <a:schemeClr val="bg1"/>
                </a:solidFill>
                <a:latin typeface="Arial" panose="020B0604020202020204" pitchFamily="34" charset="0"/>
                <a:cs typeface="Arial" panose="020B0604020202020204" pitchFamily="34" charset="0"/>
              </a:rPr>
              <a:t>Neamt</a:t>
            </a:r>
            <a:endParaRPr lang="fr-CH" sz="4800" dirty="0" smtClean="0">
              <a:solidFill>
                <a:schemeClr val="bg1"/>
              </a:solidFill>
              <a:latin typeface="Arial" panose="020B0604020202020204" pitchFamily="34" charset="0"/>
              <a:cs typeface="Arial" panose="020B0604020202020204" pitchFamily="34" charset="0"/>
            </a:endParaRPr>
          </a:p>
          <a:p>
            <a:pPr marL="0" indent="0">
              <a:buNone/>
            </a:pPr>
            <a:r>
              <a:rPr lang="fr-CH" sz="4800" dirty="0" err="1" smtClean="0">
                <a:solidFill>
                  <a:schemeClr val="bg1"/>
                </a:solidFill>
                <a:latin typeface="Arial" panose="020B0604020202020204" pitchFamily="34" charset="0"/>
                <a:cs typeface="Arial" panose="020B0604020202020204" pitchFamily="34" charset="0"/>
              </a:rPr>
              <a:t>Onesti</a:t>
            </a:r>
            <a:endParaRPr lang="fr-CH" sz="48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1" name="Flèche vers le haut 10"/>
          <p:cNvSpPr/>
          <p:nvPr/>
        </p:nvSpPr>
        <p:spPr>
          <a:xfrm rot="2100000">
            <a:off x="6051999" y="3763127"/>
            <a:ext cx="558000"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5345102" y="2132856"/>
            <a:ext cx="756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UA</a:t>
            </a:r>
            <a:endParaRPr lang="fr-CH" dirty="0">
              <a:solidFill>
                <a:schemeClr val="tx1"/>
              </a:solidFill>
              <a:latin typeface="Arial" panose="020B0604020202020204" pitchFamily="34" charset="0"/>
              <a:cs typeface="Arial" panose="020B0604020202020204" pitchFamily="34" charset="0"/>
            </a:endParaRPr>
          </a:p>
        </p:txBody>
      </p:sp>
      <p:sp>
        <p:nvSpPr>
          <p:cNvPr id="13" name="Ellipse 12"/>
          <p:cNvSpPr/>
          <p:nvPr/>
        </p:nvSpPr>
        <p:spPr>
          <a:xfrm>
            <a:off x="5381102" y="2780928"/>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MD</a:t>
            </a:r>
            <a:endParaRPr lang="fr-CH" sz="16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1403648" y="1052736"/>
            <a:ext cx="561662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403648" y="1844824"/>
            <a:ext cx="5616624" cy="3312368"/>
          </a:xfrm>
          <a:prstGeom prst="roundRect">
            <a:avLst>
              <a:gd name="adj" fmla="val 310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rot="2100000">
            <a:off x="1744416" y="3763126"/>
            <a:ext cx="558000"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53472124"/>
      </p:ext>
    </p:extLst>
  </p:cSld>
  <p:clrMapOvr>
    <a:masterClrMapping/>
  </p:clrMapOvr>
  <p:transition spd="slow">
    <p:wheel spokes="1"/>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3320" y="1340768"/>
            <a:ext cx="4320000" cy="720000"/>
          </a:xfrm>
          <a:solidFill>
            <a:srgbClr val="00B050"/>
          </a:solidFill>
        </p:spPr>
        <p:txBody>
          <a:bodyPr bIns="144000" anchor="b">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E68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85027"/>
            <a:ext cx="4284000" cy="3276000"/>
          </a:xfrm>
          <a:solidFill>
            <a:srgbClr val="00B050"/>
          </a:solidFill>
        </p:spPr>
        <p:txBody>
          <a:bodyPr lIns="360000" tIns="108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Targu</a:t>
            </a:r>
            <a:r>
              <a:rPr lang="fr-CH" sz="4000" dirty="0" smtClean="0">
                <a:solidFill>
                  <a:schemeClr val="bg1"/>
                </a:solidFill>
                <a:latin typeface="Arial" panose="020B0604020202020204" pitchFamily="34" charset="0"/>
                <a:cs typeface="Arial" panose="020B0604020202020204" pitchFamily="34" charset="0"/>
              </a:rPr>
              <a:t> Mures</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Fagaras</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93076" y="1340768"/>
            <a:ext cx="4284000" cy="720000"/>
          </a:xfrm>
          <a:solidFill>
            <a:srgbClr val="00B050"/>
          </a:solidFill>
        </p:spPr>
        <p:txBody>
          <a:bodyPr bIns="144000" anchor="t">
            <a:noAutofit/>
          </a:bodyPr>
          <a:lstStyle/>
          <a:p>
            <a:pPr algn="ctr"/>
            <a:r>
              <a:rPr lang="fr-CH" sz="3600" b="0" dirty="0" smtClean="0">
                <a:solidFill>
                  <a:schemeClr val="bg1"/>
                </a:solidFill>
                <a:latin typeface="Arial" panose="020B0604020202020204" pitchFamily="34" charset="0"/>
                <a:cs typeface="Arial" panose="020B0604020202020204" pitchFamily="34" charset="0"/>
              </a:rPr>
              <a:t>E574   A9 </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85027"/>
            <a:ext cx="4284000" cy="3276000"/>
          </a:xfrm>
          <a:solidFill>
            <a:srgbClr val="00B050"/>
          </a:solidFill>
        </p:spPr>
        <p:txBody>
          <a:bodyPr lIns="180000" tIns="144000">
            <a:no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Bacau	</a:t>
            </a:r>
          </a:p>
          <a:p>
            <a:pPr marL="0" indent="0">
              <a:buNone/>
            </a:pPr>
            <a:r>
              <a:rPr lang="fr-CH" sz="3600" dirty="0" err="1" smtClean="0">
                <a:solidFill>
                  <a:schemeClr val="bg1"/>
                </a:solidFill>
                <a:latin typeface="Arial" panose="020B0604020202020204" pitchFamily="34" charset="0"/>
                <a:cs typeface="Arial" panose="020B0604020202020204" pitchFamily="34" charset="0"/>
              </a:rPr>
              <a:t>Sfântu</a:t>
            </a:r>
            <a:r>
              <a:rPr lang="fr-CH" sz="3600" dirty="0" smtClean="0">
                <a:solidFill>
                  <a:schemeClr val="bg1"/>
                </a:solidFill>
                <a:latin typeface="Arial" panose="020B0604020202020204" pitchFamily="34" charset="0"/>
                <a:cs typeface="Arial" panose="020B0604020202020204" pitchFamily="34" charset="0"/>
              </a:rPr>
              <a:t> Gheorghe</a:t>
            </a:r>
            <a:endParaRPr lang="fr-CH" sz="3600" dirty="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Brasov Nord Est</a:t>
            </a: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480442" y="3969664"/>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827565" y="4588285"/>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Organigramme : Alternative 8"/>
          <p:cNvSpPr/>
          <p:nvPr/>
        </p:nvSpPr>
        <p:spPr>
          <a:xfrm>
            <a:off x="2771800" y="6202705"/>
            <a:ext cx="468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a:t>
            </a:r>
            <a:r>
              <a:rPr lang="fr-CH" sz="1000" dirty="0" err="1" smtClean="0">
                <a:solidFill>
                  <a:schemeClr val="tx1"/>
                </a:solidFill>
                <a:latin typeface="Arial" panose="020B0604020202020204" pitchFamily="34" charset="0"/>
                <a:cs typeface="Arial" panose="020B0604020202020204" pitchFamily="34" charset="0"/>
              </a:rPr>
              <a:t>Fagaras</a:t>
            </a:r>
            <a:r>
              <a:rPr lang="fr-CH" sz="1000" dirty="0" smtClean="0">
                <a:solidFill>
                  <a:schemeClr val="tx1"/>
                </a:solidFill>
                <a:latin typeface="Arial" panose="020B0604020202020204" pitchFamily="34" charset="0"/>
                <a:cs typeface="Arial" panose="020B0604020202020204" pitchFamily="34" charset="0"/>
              </a:rPr>
              <a:t>, Brasov Nord,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75021"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524408"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6445862" y="375003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760305" y="3740517"/>
            <a:ext cx="9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7746366" y="4612329"/>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3851920" y="3968920"/>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Ellipse 16"/>
          <p:cNvSpPr/>
          <p:nvPr/>
        </p:nvSpPr>
        <p:spPr>
          <a:xfrm>
            <a:off x="6659701" y="2492896"/>
            <a:ext cx="792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UA</a:t>
            </a:r>
            <a:endParaRPr lang="fr-CH" sz="2000" dirty="0">
              <a:solidFill>
                <a:schemeClr val="tx1"/>
              </a:solidFill>
              <a:latin typeface="Arial" panose="020B0604020202020204" pitchFamily="34" charset="0"/>
              <a:cs typeface="Arial" panose="020B0604020202020204" pitchFamily="34" charset="0"/>
            </a:endParaRPr>
          </a:p>
        </p:txBody>
      </p:sp>
      <p:sp>
        <p:nvSpPr>
          <p:cNvPr id="18" name="Ellipse 17"/>
          <p:cNvSpPr/>
          <p:nvPr/>
        </p:nvSpPr>
        <p:spPr>
          <a:xfrm>
            <a:off x="7706824" y="2491039"/>
            <a:ext cx="792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MD</a:t>
            </a:r>
            <a:endParaRPr lang="fr-CH"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4644008" y="2276872"/>
            <a:ext cx="4176464" cy="3096344"/>
          </a:xfrm>
          <a:prstGeom prst="roundRect">
            <a:avLst>
              <a:gd name="adj" fmla="val 44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275021" y="2276872"/>
            <a:ext cx="4224971" cy="3096344"/>
          </a:xfrm>
          <a:prstGeom prst="roundRect">
            <a:avLst>
              <a:gd name="adj" fmla="val 475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275021" y="1412776"/>
            <a:ext cx="4224971"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644008" y="1412776"/>
            <a:ext cx="424040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3200" dirty="0"/>
          </a:p>
        </p:txBody>
      </p:sp>
    </p:spTree>
    <p:extLst>
      <p:ext uri="{BB962C8B-B14F-4D97-AF65-F5344CB8AC3E}">
        <p14:creationId xmlns:p14="http://schemas.microsoft.com/office/powerpoint/2010/main" val="3557571272"/>
      </p:ext>
    </p:extLst>
  </p:cSld>
  <p:clrMapOvr>
    <a:masterClrMapping/>
  </p:clrMapOvr>
  <p:transition spd="slow">
    <p:wheel spokes="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8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E574</a:t>
            </a:r>
          </a:p>
          <a:p>
            <a:pPr lvl="1" algn="ctr"/>
            <a:r>
              <a:rPr lang="fr-CH" sz="4000" dirty="0" smtClean="0">
                <a:solidFill>
                  <a:schemeClr val="bg1"/>
                </a:solidFill>
                <a:latin typeface="Arial" panose="020B0604020202020204" pitchFamily="34" charset="0"/>
                <a:cs typeface="Arial" panose="020B0604020202020204" pitchFamily="34" charset="0"/>
              </a:rPr>
              <a:t>A3 x A9</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Ghimbav</a:t>
            </a:r>
            <a:endParaRPr lang="fr-CH" sz="44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93493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273630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20</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968387"/>
      </p:ext>
    </p:extLst>
  </p:cSld>
  <p:clrMapOvr>
    <a:masterClrMapping/>
  </p:clrMapOvr>
  <p:transition spd="slow">
    <p:wheel spokes="1"/>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51520" y="1412776"/>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E68  A3  A9</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85027"/>
            <a:ext cx="4284000" cy="2448000"/>
          </a:xfrm>
          <a:solidFill>
            <a:srgbClr val="00B050"/>
          </a:solidFill>
        </p:spPr>
        <p:txBody>
          <a:bodyPr lIns="252000" tIns="72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Targu</a:t>
            </a:r>
            <a:r>
              <a:rPr lang="fr-CH" sz="4000" dirty="0" smtClean="0">
                <a:solidFill>
                  <a:schemeClr val="bg1"/>
                </a:solidFill>
                <a:latin typeface="Arial" panose="020B0604020202020204" pitchFamily="34" charset="0"/>
                <a:cs typeface="Arial" panose="020B0604020202020204" pitchFamily="34" charset="0"/>
              </a:rPr>
              <a:t> Mures</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Fagaras</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1400" dirty="0" smtClean="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412776"/>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E574   A9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85027"/>
            <a:ext cx="4284000" cy="3276000"/>
          </a:xfrm>
          <a:solidFill>
            <a:srgbClr val="00B050"/>
          </a:solidFill>
        </p:spPr>
        <p:txBody>
          <a:bodyPr lIns="180000">
            <a:no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Bacau	</a:t>
            </a:r>
          </a:p>
          <a:p>
            <a:pPr marL="0" indent="0">
              <a:buNone/>
            </a:pPr>
            <a:r>
              <a:rPr lang="fr-CH" sz="3600" dirty="0" err="1" smtClean="0">
                <a:solidFill>
                  <a:schemeClr val="bg1"/>
                </a:solidFill>
                <a:latin typeface="Arial" panose="020B0604020202020204" pitchFamily="34" charset="0"/>
                <a:cs typeface="Arial" panose="020B0604020202020204" pitchFamily="34" charset="0"/>
              </a:rPr>
              <a:t>Sfântu</a:t>
            </a:r>
            <a:r>
              <a:rPr lang="fr-CH" sz="3600" dirty="0" smtClean="0">
                <a:solidFill>
                  <a:schemeClr val="bg1"/>
                </a:solidFill>
                <a:latin typeface="Arial" panose="020B0604020202020204" pitchFamily="34" charset="0"/>
                <a:cs typeface="Arial" panose="020B0604020202020204" pitchFamily="34" charset="0"/>
              </a:rPr>
              <a:t> Gheorghe</a:t>
            </a:r>
            <a:endParaRPr lang="fr-CH" sz="3600" dirty="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Brasov Nord Est</a:t>
            </a: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3" name="Flèche droite 12"/>
          <p:cNvSpPr/>
          <p:nvPr/>
        </p:nvSpPr>
        <p:spPr>
          <a:xfrm rot="-5400000">
            <a:off x="5156404" y="4612329"/>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503685" y="4653136"/>
            <a:ext cx="36000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397978" y="5471272"/>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6446825" y="3688146"/>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760305" y="3688146"/>
            <a:ext cx="9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28" name="Flèche vers le haut 27"/>
          <p:cNvSpPr/>
          <p:nvPr/>
        </p:nvSpPr>
        <p:spPr>
          <a:xfrm>
            <a:off x="3836334" y="2780880"/>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Ellipse 16"/>
          <p:cNvSpPr/>
          <p:nvPr/>
        </p:nvSpPr>
        <p:spPr>
          <a:xfrm>
            <a:off x="6799088" y="2348880"/>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UA</a:t>
            </a:r>
            <a:endParaRPr lang="fr-CH" dirty="0">
              <a:solidFill>
                <a:schemeClr val="tx1"/>
              </a:solidFill>
              <a:latin typeface="Arial" panose="020B0604020202020204" pitchFamily="34" charset="0"/>
              <a:cs typeface="Arial" panose="020B0604020202020204" pitchFamily="34" charset="0"/>
            </a:endParaRPr>
          </a:p>
        </p:txBody>
      </p:sp>
      <p:sp>
        <p:nvSpPr>
          <p:cNvPr id="18" name="Ellipse 17"/>
          <p:cNvSpPr/>
          <p:nvPr/>
        </p:nvSpPr>
        <p:spPr>
          <a:xfrm>
            <a:off x="7677978" y="2348880"/>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MD</a:t>
            </a:r>
            <a:endParaRPr lang="fr-CH" sz="16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898650" y="4634390"/>
            <a:ext cx="36000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Flèche droite 22"/>
          <p:cNvSpPr/>
          <p:nvPr/>
        </p:nvSpPr>
        <p:spPr>
          <a:xfrm rot="-5400000">
            <a:off x="7491405" y="4644796"/>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24"/>
          <p:cNvSpPr/>
          <p:nvPr/>
        </p:nvSpPr>
        <p:spPr>
          <a:xfrm>
            <a:off x="4748480"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vers le haut 23"/>
          <p:cNvSpPr/>
          <p:nvPr/>
        </p:nvSpPr>
        <p:spPr>
          <a:xfrm>
            <a:off x="429075" y="2780880"/>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23528" y="1484784"/>
            <a:ext cx="414000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644008" y="1484784"/>
            <a:ext cx="411397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323528" y="2204864"/>
            <a:ext cx="4104456" cy="2304256"/>
          </a:xfrm>
          <a:prstGeom prst="roundRect">
            <a:avLst>
              <a:gd name="adj" fmla="val 65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644008" y="2204864"/>
            <a:ext cx="4176464" cy="3168352"/>
          </a:xfrm>
          <a:prstGeom prst="roundRect">
            <a:avLst>
              <a:gd name="adj" fmla="val 476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54705505"/>
      </p:ext>
    </p:extLst>
  </p:cSld>
  <p:clrMapOvr>
    <a:masterClrMapping/>
  </p:clrMapOvr>
  <p:transition spd="slow">
    <p:wheel spokes="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Targu</a:t>
            </a:r>
            <a:r>
              <a:rPr lang="fr-CH" sz="4700" dirty="0" smtClean="0">
                <a:solidFill>
                  <a:schemeClr val="bg1"/>
                </a:solidFill>
                <a:latin typeface="Arial" panose="020B0604020202020204" pitchFamily="34" charset="0"/>
                <a:cs typeface="Arial" panose="020B0604020202020204" pitchFamily="34" charset="0"/>
              </a:rPr>
              <a:t> Mures		 177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Sighisoara</a:t>
            </a:r>
            <a:r>
              <a:rPr lang="fr-CH" sz="4700" dirty="0" smtClean="0">
                <a:solidFill>
                  <a:schemeClr val="bg1"/>
                </a:solidFill>
                <a:latin typeface="Arial" panose="020B0604020202020204" pitchFamily="34" charset="0"/>
                <a:cs typeface="Arial" panose="020B0604020202020204" pitchFamily="34" charset="0"/>
              </a:rPr>
              <a:t>		 	 122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134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59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E68			   51 km</a:t>
            </a:r>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385072"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41176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1999" y="4437112"/>
            <a:ext cx="785453" cy="54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6516216"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A9</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3491880" y="1201047"/>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635577"/>
      </p:ext>
    </p:extLst>
  </p:cSld>
  <p:clrMapOvr>
    <a:masterClrMapping/>
  </p:clrMapOvr>
  <p:transition spd="slow">
    <p:wheel spokes="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6228184" y="5733256"/>
            <a:ext cx="2520000" cy="720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RESERVE 2</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251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6228184" y="5733256"/>
            <a:ext cx="2520000" cy="720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RESERVE 3</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5926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4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E68</a:t>
            </a:r>
          </a:p>
          <a:p>
            <a:pPr lvl="1" algn="ctr"/>
            <a:r>
              <a:rPr lang="fr-CH" sz="4000" dirty="0" smtClean="0">
                <a:solidFill>
                  <a:schemeClr val="bg1"/>
                </a:solidFill>
                <a:latin typeface="Arial" panose="020B0604020202020204" pitchFamily="34" charset="0"/>
                <a:cs typeface="Arial" panose="020B0604020202020204" pitchFamily="34" charset="0"/>
              </a:rPr>
              <a:t>A3 x A9</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Fagaras</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2000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24036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23</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2379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499992" y="1340768"/>
            <a:ext cx="4320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499992" y="2097536"/>
            <a:ext cx="4320000" cy="3420000"/>
          </a:xfrm>
          <a:solidFill>
            <a:srgbClr val="00B050"/>
          </a:solidFill>
        </p:spPr>
        <p:txBody>
          <a:bodyPr lIns="360000" tIns="72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Targu</a:t>
            </a:r>
            <a:r>
              <a:rPr lang="fr-CH" sz="4000" dirty="0" smtClean="0">
                <a:solidFill>
                  <a:schemeClr val="bg1"/>
                </a:solidFill>
                <a:latin typeface="Arial" panose="020B0604020202020204" pitchFamily="34" charset="0"/>
                <a:cs typeface="Arial" panose="020B0604020202020204" pitchFamily="34" charset="0"/>
              </a:rPr>
              <a:t> Mures</a:t>
            </a:r>
          </a:p>
          <a:p>
            <a:pPr marL="0" indent="0">
              <a:buNone/>
            </a:pPr>
            <a:r>
              <a:rPr lang="fr-CH" sz="4400" dirty="0" err="1" smtClean="0">
                <a:solidFill>
                  <a:schemeClr val="bg1"/>
                </a:solidFill>
                <a:latin typeface="Arial" panose="020B0604020202020204" pitchFamily="34" charset="0"/>
                <a:cs typeface="Arial" panose="020B0604020202020204" pitchFamily="34" charset="0"/>
              </a:rPr>
              <a:t>Fagaras</a:t>
            </a:r>
            <a:r>
              <a:rPr lang="fr-CH" sz="4400" dirty="0" smtClean="0">
                <a:solidFill>
                  <a:schemeClr val="bg1"/>
                </a:solidFill>
                <a:latin typeface="Arial" panose="020B0604020202020204" pitchFamily="34" charset="0"/>
                <a:cs typeface="Arial" panose="020B0604020202020204" pitchFamily="34" charset="0"/>
              </a:rPr>
              <a:t>  </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179512"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E68   A9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179512" y="2097536"/>
            <a:ext cx="4284000" cy="3420000"/>
          </a:xfrm>
          <a:solidFill>
            <a:srgbClr val="00B050"/>
          </a:solidFill>
        </p:spPr>
        <p:txBody>
          <a:bodyPr l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Sibiu</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Fagaras</a:t>
            </a:r>
            <a:r>
              <a:rPr lang="fr-CH" sz="4000" dirty="0" smtClean="0">
                <a:solidFill>
                  <a:schemeClr val="bg1"/>
                </a:solidFill>
                <a:latin typeface="Arial" panose="020B0604020202020204" pitchFamily="34" charset="0"/>
                <a:cs typeface="Arial" panose="020B0604020202020204" pitchFamily="34" charset="0"/>
              </a:rPr>
              <a:t> Sud</a:t>
            </a:r>
            <a:endParaRPr lang="fr-CH" sz="4000" dirty="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 </a:t>
            </a: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p>
          <a:p>
            <a:pPr marL="0" indent="0">
              <a:buNone/>
            </a:pPr>
            <a:endParaRPr lang="fr-CH" sz="4000" dirty="0"/>
          </a:p>
        </p:txBody>
      </p:sp>
      <p:sp>
        <p:nvSpPr>
          <p:cNvPr id="11" name="Flèche vers le haut 10"/>
          <p:cNvSpPr/>
          <p:nvPr/>
        </p:nvSpPr>
        <p:spPr>
          <a:xfrm rot="2700000">
            <a:off x="7911952" y="4525342"/>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275021" y="5517232"/>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353373" y="553203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2915912" y="2961536"/>
            <a:ext cx="936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5400000">
            <a:off x="380569" y="4572220"/>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rot="2700000">
            <a:off x="4963642" y="4414549"/>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5"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645024"/>
            <a:ext cx="540000" cy="54176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093373" y="4058180"/>
            <a:ext cx="1440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53990" y="3645024"/>
            <a:ext cx="309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Zona </a:t>
            </a:r>
            <a:r>
              <a:rPr lang="fr-CH" sz="3200" dirty="0" err="1" smtClean="0">
                <a:solidFill>
                  <a:schemeClr val="tx1"/>
                </a:solidFill>
                <a:latin typeface="Arial" panose="020B0604020202020204" pitchFamily="34" charset="0"/>
                <a:cs typeface="Arial" panose="020B0604020202020204" pitchFamily="34" charset="0"/>
              </a:rPr>
              <a:t>industrialâ</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093373" y="3562273"/>
            <a:ext cx="900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275021" y="1412776"/>
            <a:ext cx="4080955"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572000" y="1412776"/>
            <a:ext cx="4141373" cy="57606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275021" y="2132856"/>
            <a:ext cx="4080955" cy="3332028"/>
          </a:xfrm>
          <a:prstGeom prst="roundRect">
            <a:avLst>
              <a:gd name="adj" fmla="val 5595"/>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572000" y="2132856"/>
            <a:ext cx="4141373" cy="3332028"/>
          </a:xfrm>
          <a:prstGeom prst="roundRect">
            <a:avLst>
              <a:gd name="adj" fmla="val 3668"/>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01827619"/>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38801" y="196849"/>
            <a:ext cx="7020000" cy="1008111"/>
          </a:xfrm>
          <a:solidFill>
            <a:srgbClr val="0070C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Centura</a:t>
            </a:r>
            <a:r>
              <a:rPr lang="fr-CH" dirty="0" smtClean="0">
                <a:solidFill>
                  <a:schemeClr val="bg1"/>
                </a:solidFill>
                <a:latin typeface="Arial" panose="020B0604020202020204" pitchFamily="34" charset="0"/>
                <a:cs typeface="Arial" panose="020B0604020202020204" pitchFamily="34" charset="0"/>
              </a:rPr>
              <a:t> Bucuresti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238801" y="1250758"/>
            <a:ext cx="7020000" cy="5040000"/>
          </a:xfrm>
          <a:solidFill>
            <a:srgbClr val="0070C0"/>
          </a:solidFill>
        </p:spPr>
        <p:txBody>
          <a:bodyPr lIns="0" tIns="0" bIns="0">
            <a:normAutofit/>
          </a:bodyPr>
          <a:lstStyle/>
          <a:p>
            <a:endParaRPr lang="fr-CH" sz="900" dirty="0" smtClean="0">
              <a:latin typeface="Arial" panose="020B0604020202020204" pitchFamily="34" charset="0"/>
              <a:cs typeface="Arial" panose="020B0604020202020204" pitchFamily="34" charset="0"/>
            </a:endParaRPr>
          </a:p>
          <a:p>
            <a:r>
              <a:rPr lang="fr-CH" sz="4000" dirty="0" smtClean="0">
                <a:solidFill>
                  <a:schemeClr val="bg1"/>
                </a:solidFill>
                <a:latin typeface="Arial" panose="020B0604020202020204" pitchFamily="34" charset="0"/>
                <a:cs typeface="Arial" panose="020B0604020202020204" pitchFamily="34" charset="0"/>
              </a:rPr>
              <a:t>Bucuresti</a:t>
            </a:r>
            <a:r>
              <a:rPr lang="fr-CH" sz="44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Vest</a:t>
            </a:r>
            <a:endParaRPr lang="fr-CH" sz="4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 </a:t>
            </a:r>
          </a:p>
          <a:p>
            <a:r>
              <a:rPr lang="fr-CH" sz="4000" dirty="0" smtClean="0">
                <a:solidFill>
                  <a:schemeClr val="bg1"/>
                </a:solidFill>
                <a:latin typeface="Arial" panose="020B0604020202020204" pitchFamily="34" charset="0"/>
                <a:cs typeface="Arial" panose="020B0604020202020204" pitchFamily="34" charset="0"/>
              </a:rPr>
              <a:t>Bucuresti  Est  Sud</a:t>
            </a:r>
            <a:endParaRPr lang="fr-CH" sz="4000" dirty="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000" dirty="0" smtClean="0">
                <a:solidFill>
                  <a:schemeClr val="bg1"/>
                </a:solidFill>
                <a:latin typeface="Arial" panose="020B0604020202020204" pitchFamily="34" charset="0"/>
                <a:cs typeface="Arial" panose="020B0604020202020204" pitchFamily="34" charset="0"/>
              </a:rPr>
              <a:t>Alexandria</a:t>
            </a:r>
          </a:p>
          <a:p>
            <a:r>
              <a:rPr lang="fr-CH" sz="4000" dirty="0" smtClean="0">
                <a:solidFill>
                  <a:schemeClr val="bg1"/>
                </a:solidFill>
                <a:latin typeface="Arial" panose="020B0604020202020204" pitchFamily="34" charset="0"/>
                <a:cs typeface="Arial" panose="020B0604020202020204" pitchFamily="34" charset="0"/>
              </a:rPr>
              <a:t>Giurgiu</a:t>
            </a:r>
            <a:endParaRPr lang="fr-CH" sz="40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7181428" y="458589"/>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403572" y="495999"/>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latin typeface="Arial" panose="020B0604020202020204" pitchFamily="34" charset="0"/>
                <a:cs typeface="Arial" panose="020B0604020202020204" pitchFamily="34" charset="0"/>
              </a:rPr>
              <a:t>DNCB</a:t>
            </a:r>
            <a:endParaRPr lang="fr-CH" sz="1200" dirty="0">
              <a:latin typeface="Arial" panose="020B0604020202020204" pitchFamily="34" charset="0"/>
              <a:cs typeface="Arial" panose="020B0604020202020204" pitchFamily="34" charset="0"/>
            </a:endParaRPr>
          </a:p>
        </p:txBody>
      </p:sp>
      <p:sp>
        <p:nvSpPr>
          <p:cNvPr id="4" name="Rectangle 3"/>
          <p:cNvSpPr/>
          <p:nvPr/>
        </p:nvSpPr>
        <p:spPr>
          <a:xfrm>
            <a:off x="5294632" y="1668044"/>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a:solidFill>
                  <a:schemeClr val="tx1"/>
                </a:solidFill>
                <a:latin typeface="Arial" panose="020B0604020202020204" pitchFamily="34" charset="0"/>
                <a:cs typeface="Arial" panose="020B0604020202020204" pitchFamily="34" charset="0"/>
              </a:rPr>
              <a:t>V</a:t>
            </a:r>
            <a:r>
              <a:rPr lang="fr-CH" sz="4000" dirty="0" err="1"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994088" y="3140968"/>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824088" y="3140968"/>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4515565" y="2241328"/>
            <a:ext cx="3060000" cy="5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latin typeface="Arial" panose="020B0604020202020204" pitchFamily="34" charset="0"/>
                <a:cs typeface="Arial" panose="020B0604020202020204" pitchFamily="34" charset="0"/>
              </a:rPr>
              <a:t>Pitesti</a:t>
            </a:r>
            <a:endParaRPr lang="fr-CH" sz="4000" dirty="0">
              <a:latin typeface="Arial" panose="020B0604020202020204" pitchFamily="34" charset="0"/>
              <a:cs typeface="Arial" panose="020B0604020202020204" pitchFamily="34" charset="0"/>
            </a:endParaRPr>
          </a:p>
        </p:txBody>
      </p:sp>
      <p:sp>
        <p:nvSpPr>
          <p:cNvPr id="16" name="Rectangle 15"/>
          <p:cNvSpPr/>
          <p:nvPr/>
        </p:nvSpPr>
        <p:spPr>
          <a:xfrm>
            <a:off x="2771800" y="2241328"/>
            <a:ext cx="1440000" cy="5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latin typeface="Arial" panose="020B0604020202020204" pitchFamily="34" charset="0"/>
                <a:cs typeface="Arial" panose="020B0604020202020204" pitchFamily="34" charset="0"/>
              </a:rPr>
              <a:t>E81  A1</a:t>
            </a:r>
            <a:endParaRPr lang="fr-CH" sz="2400" dirty="0">
              <a:latin typeface="Arial" panose="020B0604020202020204" pitchFamily="34" charset="0"/>
              <a:cs typeface="Arial" panose="020B0604020202020204" pitchFamily="34" charset="0"/>
            </a:endParaRPr>
          </a:p>
        </p:txBody>
      </p:sp>
      <p:sp>
        <p:nvSpPr>
          <p:cNvPr id="17" name="Rectangle 16"/>
          <p:cNvSpPr/>
          <p:nvPr/>
        </p:nvSpPr>
        <p:spPr>
          <a:xfrm>
            <a:off x="4515565" y="3933056"/>
            <a:ext cx="3060000" cy="5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latin typeface="Arial" panose="020B0604020202020204" pitchFamily="34" charset="0"/>
                <a:cs typeface="Arial" panose="020B0604020202020204" pitchFamily="34" charset="0"/>
              </a:rPr>
              <a:t>Constanza</a:t>
            </a:r>
            <a:endParaRPr lang="fr-CH" sz="4000" dirty="0">
              <a:latin typeface="Arial" panose="020B0604020202020204" pitchFamily="34" charset="0"/>
              <a:cs typeface="Arial" panose="020B0604020202020204" pitchFamily="34" charset="0"/>
            </a:endParaRPr>
          </a:p>
        </p:txBody>
      </p:sp>
      <p:sp>
        <p:nvSpPr>
          <p:cNvPr id="19" name="Rectangle 18"/>
          <p:cNvSpPr/>
          <p:nvPr/>
        </p:nvSpPr>
        <p:spPr>
          <a:xfrm>
            <a:off x="2843808" y="3933443"/>
            <a:ext cx="1440000" cy="5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latin typeface="Arial" panose="020B0604020202020204" pitchFamily="34" charset="0"/>
                <a:cs typeface="Arial" panose="020B0604020202020204" pitchFamily="34" charset="0"/>
              </a:rPr>
              <a:t>E81  A2</a:t>
            </a:r>
            <a:endParaRPr lang="fr-CH" sz="2400" dirty="0">
              <a:latin typeface="Arial" panose="020B0604020202020204" pitchFamily="34" charset="0"/>
              <a:cs typeface="Arial" panose="020B0604020202020204" pitchFamily="34" charset="0"/>
            </a:endParaRPr>
          </a:p>
        </p:txBody>
      </p:sp>
      <p:sp>
        <p:nvSpPr>
          <p:cNvPr id="18" name="Flèche droite 17"/>
          <p:cNvSpPr/>
          <p:nvPr/>
        </p:nvSpPr>
        <p:spPr>
          <a:xfrm rot="-2160000">
            <a:off x="6834946" y="4911849"/>
            <a:ext cx="126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0"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397" y="1668044"/>
            <a:ext cx="602788"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p:cNvSpPr/>
          <p:nvPr/>
        </p:nvSpPr>
        <p:spPr>
          <a:xfrm>
            <a:off x="5726632" y="5510746"/>
            <a:ext cx="82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331640" y="246451"/>
            <a:ext cx="6883814" cy="9089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299701" y="1340768"/>
            <a:ext cx="6883814" cy="4896544"/>
          </a:xfrm>
          <a:prstGeom prst="roundRect">
            <a:avLst>
              <a:gd name="adj" fmla="val 286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63586665"/>
      </p:ext>
    </p:extLst>
  </p:cSld>
  <p:clrMapOvr>
    <a:masterClrMapping/>
  </p:clrMapOvr>
  <p:transition spd="slow">
    <p:wheel spokes="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5234" y="836712"/>
            <a:ext cx="5724000" cy="900000"/>
          </a:xfrm>
          <a:solidFill>
            <a:srgbClr val="00B050"/>
          </a:solidFill>
        </p:spPr>
        <p:txBody>
          <a:bodyPr>
            <a:noAutofit/>
          </a:bodyPr>
          <a:lstStyle/>
          <a:p>
            <a:r>
              <a:rPr lang="fr-CH" sz="4000" dirty="0" err="1" smtClean="0">
                <a:solidFill>
                  <a:schemeClr val="bg1"/>
                </a:solidFill>
                <a:latin typeface="Arial" panose="020B0604020202020204" pitchFamily="34" charset="0"/>
                <a:cs typeface="Arial" panose="020B0604020202020204" pitchFamily="34" charset="0"/>
              </a:rPr>
              <a:t>Directie</a:t>
            </a:r>
            <a:r>
              <a:rPr lang="fr-CH" sz="4000" dirty="0" smtClean="0">
                <a:solidFill>
                  <a:schemeClr val="bg1"/>
                </a:solidFill>
                <a:latin typeface="Arial" panose="020B0604020202020204" pitchFamily="34" charset="0"/>
                <a:cs typeface="Arial" panose="020B0604020202020204" pitchFamily="34" charset="0"/>
              </a:rPr>
              <a:t> Cluj </a:t>
            </a:r>
            <a:r>
              <a:rPr lang="fr-CH" sz="4000" dirty="0" err="1" smtClean="0">
                <a:solidFill>
                  <a:schemeClr val="bg1"/>
                </a:solidFill>
                <a:latin typeface="Arial" panose="020B0604020202020204" pitchFamily="34" charset="0"/>
                <a:cs typeface="Arial" panose="020B0604020202020204" pitchFamily="34" charset="0"/>
              </a:rPr>
              <a:t>Napoca</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588372" y="1772816"/>
            <a:ext cx="5760000" cy="4140000"/>
          </a:xfrm>
          <a:solidFill>
            <a:srgbClr val="00B050"/>
          </a:solidFill>
        </p:spPr>
        <p:txBody>
          <a:bodyPr lIns="1476000" tIns="252000" rIns="7200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Debrecen</a:t>
            </a:r>
          </a:p>
          <a:p>
            <a:pPr marL="0" indent="0">
              <a:buNone/>
            </a:pPr>
            <a:r>
              <a:rPr lang="fr-CH" sz="4000" dirty="0" smtClean="0">
                <a:solidFill>
                  <a:schemeClr val="bg1"/>
                </a:solidFill>
                <a:latin typeface="Arial" panose="020B0604020202020204" pitchFamily="34" charset="0"/>
                <a:cs typeface="Arial" panose="020B0604020202020204" pitchFamily="34" charset="0"/>
              </a:rPr>
              <a:t>Oradea</a:t>
            </a:r>
          </a:p>
          <a:p>
            <a:pPr marL="0" indent="0">
              <a:buNone/>
            </a:pPr>
            <a:r>
              <a:rPr lang="fr-CH" sz="4000" dirty="0" smtClean="0">
                <a:solidFill>
                  <a:schemeClr val="bg1"/>
                </a:solidFill>
                <a:latin typeface="Arial" panose="020B0604020202020204" pitchFamily="34" charset="0"/>
                <a:cs typeface="Arial" panose="020B0604020202020204" pitchFamily="34" charset="0"/>
              </a:rPr>
              <a:t>Satu Mare</a:t>
            </a:r>
          </a:p>
          <a:p>
            <a:pPr marL="0" indent="0">
              <a:buNone/>
            </a:pPr>
            <a:r>
              <a:rPr lang="fr-CH" sz="4000" dirty="0" smtClean="0">
                <a:solidFill>
                  <a:schemeClr val="bg1"/>
                </a:solidFill>
                <a:latin typeface="Arial" panose="020B0604020202020204" pitchFamily="34" charset="0"/>
                <a:cs typeface="Arial" panose="020B0604020202020204" pitchFamily="34" charset="0"/>
              </a:rPr>
              <a:t>Baia Mare</a:t>
            </a:r>
          </a:p>
          <a:p>
            <a:pPr marL="0" indent="0">
              <a:buNone/>
            </a:pPr>
            <a:r>
              <a:rPr lang="fr-CH" sz="4000" dirty="0" err="1" smtClean="0">
                <a:solidFill>
                  <a:schemeClr val="bg1"/>
                </a:solidFill>
                <a:latin typeface="Arial" panose="020B0604020202020204" pitchFamily="34" charset="0"/>
                <a:cs typeface="Arial" panose="020B0604020202020204" pitchFamily="34" charset="0"/>
              </a:rPr>
              <a:t>Sighisoara</a:t>
            </a: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rot="900000">
            <a:off x="6282178" y="2889997"/>
            <a:ext cx="558000"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rot="900000">
            <a:off x="2105714" y="2888346"/>
            <a:ext cx="558000"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llipse 10"/>
          <p:cNvSpPr/>
          <p:nvPr/>
        </p:nvSpPr>
        <p:spPr>
          <a:xfrm>
            <a:off x="5508104" y="2147586"/>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H</a:t>
            </a:r>
          </a:p>
        </p:txBody>
      </p:sp>
      <p:sp>
        <p:nvSpPr>
          <p:cNvPr id="12" name="Rectangle à coins arrondis 11"/>
          <p:cNvSpPr/>
          <p:nvPr/>
        </p:nvSpPr>
        <p:spPr>
          <a:xfrm>
            <a:off x="1691680" y="1844824"/>
            <a:ext cx="5544616" cy="3960440"/>
          </a:xfrm>
          <a:prstGeom prst="roundRect">
            <a:avLst>
              <a:gd name="adj" fmla="val 330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691680" y="908720"/>
            <a:ext cx="5544616" cy="792088"/>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11907718"/>
      </p:ext>
    </p:extLst>
  </p:cSld>
  <p:clrMapOvr>
    <a:masterClrMapping/>
  </p:clrMapOvr>
  <p:transition spd="slow">
    <p:wheel spokes="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764704"/>
            <a:ext cx="5760000" cy="900000"/>
          </a:xfrm>
          <a:solidFill>
            <a:srgbClr val="00B050"/>
          </a:solidFill>
        </p:spPr>
        <p:txBody>
          <a:bodyPr>
            <a:noAutofit/>
          </a:bodyPr>
          <a:lstStyle/>
          <a:p>
            <a:r>
              <a:rPr lang="fr-CH" sz="4000" dirty="0" err="1" smtClean="0">
                <a:solidFill>
                  <a:schemeClr val="bg1"/>
                </a:solidFill>
                <a:latin typeface="Arial" panose="020B0604020202020204" pitchFamily="34" charset="0"/>
                <a:cs typeface="Arial" panose="020B0604020202020204" pitchFamily="34" charset="0"/>
              </a:rPr>
              <a:t>Directie</a:t>
            </a:r>
            <a:r>
              <a:rPr lang="fr-CH" sz="4000" dirty="0" smtClean="0">
                <a:solidFill>
                  <a:schemeClr val="bg1"/>
                </a:solidFill>
                <a:latin typeface="Arial" panose="020B0604020202020204" pitchFamily="34" charset="0"/>
                <a:cs typeface="Arial" panose="020B0604020202020204" pitchFamily="34" charset="0"/>
              </a:rPr>
              <a:t> Sibiu</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691680" y="1699205"/>
            <a:ext cx="5760000" cy="4140000"/>
          </a:xfrm>
          <a:solidFill>
            <a:srgbClr val="00B050"/>
          </a:solidFill>
        </p:spPr>
        <p:txBody>
          <a:bodyPr lIns="540000" tIns="360000" rIns="7200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Szeged</a:t>
            </a:r>
          </a:p>
          <a:p>
            <a:pPr marL="0" indent="0">
              <a:buNone/>
            </a:pPr>
            <a:r>
              <a:rPr lang="fr-CH" sz="4000" dirty="0" smtClean="0">
                <a:solidFill>
                  <a:schemeClr val="bg1"/>
                </a:solidFill>
                <a:latin typeface="Arial" panose="020B0604020202020204" pitchFamily="34" charset="0"/>
                <a:cs typeface="Arial" panose="020B0604020202020204" pitchFamily="34" charset="0"/>
              </a:rPr>
              <a:t>Arad</a:t>
            </a:r>
          </a:p>
          <a:p>
            <a:pPr marL="0" indent="0">
              <a:buNone/>
            </a:pPr>
            <a:r>
              <a:rPr lang="fr-CH" sz="4000" dirty="0" smtClean="0">
                <a:solidFill>
                  <a:schemeClr val="bg1"/>
                </a:solidFill>
                <a:latin typeface="Arial" panose="020B0604020202020204" pitchFamily="34" charset="0"/>
                <a:cs typeface="Arial" panose="020B0604020202020204" pitchFamily="34" charset="0"/>
              </a:rPr>
              <a:t>Timisoara</a:t>
            </a:r>
          </a:p>
          <a:p>
            <a:pPr marL="0" indent="0">
              <a:buNone/>
            </a:pPr>
            <a:r>
              <a:rPr lang="fr-CH" sz="4000" dirty="0" err="1" smtClean="0">
                <a:solidFill>
                  <a:schemeClr val="bg1"/>
                </a:solidFill>
                <a:latin typeface="Arial" panose="020B0604020202020204" pitchFamily="34" charset="0"/>
                <a:cs typeface="Arial" panose="020B0604020202020204" pitchFamily="34" charset="0"/>
              </a:rPr>
              <a:t>Turnu</a:t>
            </a:r>
            <a:r>
              <a:rPr lang="fr-CH" sz="4000" dirty="0" smtClean="0">
                <a:solidFill>
                  <a:schemeClr val="bg1"/>
                </a:solidFill>
                <a:latin typeface="Arial" panose="020B0604020202020204" pitchFamily="34" charset="0"/>
                <a:cs typeface="Arial" panose="020B0604020202020204" pitchFamily="34" charset="0"/>
              </a:rPr>
              <a:t> Severin</a:t>
            </a:r>
          </a:p>
          <a:p>
            <a:pPr marL="0" indent="0">
              <a:buNone/>
            </a:pPr>
            <a:r>
              <a:rPr lang="fr-CH" sz="4000" dirty="0" smtClean="0">
                <a:solidFill>
                  <a:schemeClr val="bg1"/>
                </a:solidFill>
                <a:latin typeface="Arial" panose="020B0604020202020204" pitchFamily="34" charset="0"/>
                <a:cs typeface="Arial" panose="020B0604020202020204" pitchFamily="34" charset="0"/>
              </a:rPr>
              <a:t>Pitesti</a:t>
            </a: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a:off x="6629993" y="2139565"/>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4932000" y="3576618"/>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SRB</a:t>
            </a:r>
            <a:endParaRPr lang="fr-CH" sz="1000" dirty="0">
              <a:solidFill>
                <a:schemeClr val="tx1"/>
              </a:solidFill>
              <a:latin typeface="Arial" panose="020B0604020202020204" pitchFamily="34" charset="0"/>
              <a:cs typeface="Arial" panose="020B0604020202020204" pitchFamily="34" charset="0"/>
            </a:endParaRPr>
          </a:p>
        </p:txBody>
      </p:sp>
      <p:sp>
        <p:nvSpPr>
          <p:cNvPr id="13" name="Ellipse 12"/>
          <p:cNvSpPr/>
          <p:nvPr/>
        </p:nvSpPr>
        <p:spPr>
          <a:xfrm>
            <a:off x="4932000" y="2144962"/>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sp>
        <p:nvSpPr>
          <p:cNvPr id="14" name="Ellipse 13"/>
          <p:cNvSpPr/>
          <p:nvPr/>
        </p:nvSpPr>
        <p:spPr>
          <a:xfrm>
            <a:off x="5868104" y="4365104"/>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BG</a:t>
            </a:r>
            <a:endParaRPr lang="fr-CH" sz="16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1763688" y="836712"/>
            <a:ext cx="5616624" cy="792088"/>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763688" y="1772816"/>
            <a:ext cx="5616624" cy="3960440"/>
          </a:xfrm>
          <a:prstGeom prst="roundRect">
            <a:avLst>
              <a:gd name="adj" fmla="val 460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59516268"/>
      </p:ext>
    </p:extLst>
  </p:cSld>
  <p:clrMapOvr>
    <a:masterClrMapping/>
  </p:clrMapOvr>
  <p:transition spd="slow">
    <p:wheel spokes="1"/>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499992" y="1340768"/>
            <a:ext cx="4320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499992" y="2097536"/>
            <a:ext cx="4320000" cy="3420000"/>
          </a:xfrm>
          <a:solidFill>
            <a:srgbClr val="00B050"/>
          </a:solidFill>
        </p:spPr>
        <p:txBody>
          <a:bodyPr lIns="360000" tIns="72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Targu</a:t>
            </a:r>
            <a:r>
              <a:rPr lang="fr-CH" sz="4000" dirty="0" smtClean="0">
                <a:solidFill>
                  <a:schemeClr val="bg1"/>
                </a:solidFill>
                <a:latin typeface="Arial" panose="020B0604020202020204" pitchFamily="34" charset="0"/>
                <a:cs typeface="Arial" panose="020B0604020202020204" pitchFamily="34" charset="0"/>
              </a:rPr>
              <a:t> Mures</a:t>
            </a:r>
          </a:p>
          <a:p>
            <a:pPr marL="0" indent="0">
              <a:buNone/>
            </a:pPr>
            <a:r>
              <a:rPr lang="fr-CH" sz="4400" dirty="0" err="1" smtClean="0">
                <a:solidFill>
                  <a:schemeClr val="bg1"/>
                </a:solidFill>
                <a:latin typeface="Arial" panose="020B0604020202020204" pitchFamily="34" charset="0"/>
                <a:cs typeface="Arial" panose="020B0604020202020204" pitchFamily="34" charset="0"/>
              </a:rPr>
              <a:t>Fagaras</a:t>
            </a:r>
            <a:r>
              <a:rPr lang="fr-CH" sz="4400" dirty="0" smtClean="0">
                <a:solidFill>
                  <a:schemeClr val="bg1"/>
                </a:solidFill>
                <a:latin typeface="Arial" panose="020B0604020202020204" pitchFamily="34" charset="0"/>
                <a:cs typeface="Arial" panose="020B0604020202020204" pitchFamily="34" charset="0"/>
              </a:rPr>
              <a:t>  </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179512"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E68   A9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179512" y="2097536"/>
            <a:ext cx="4284000" cy="3420000"/>
          </a:xfrm>
          <a:solidFill>
            <a:srgbClr val="00B050"/>
          </a:solidFill>
        </p:spPr>
        <p:txBody>
          <a:bodyPr l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Sibiu</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Fagaras</a:t>
            </a:r>
            <a:r>
              <a:rPr lang="fr-CH" sz="4000" dirty="0" smtClean="0">
                <a:solidFill>
                  <a:schemeClr val="bg1"/>
                </a:solidFill>
                <a:latin typeface="Arial" panose="020B0604020202020204" pitchFamily="34" charset="0"/>
                <a:cs typeface="Arial" panose="020B0604020202020204" pitchFamily="34" charset="0"/>
              </a:rPr>
              <a:t> Sud</a:t>
            </a:r>
            <a:endParaRPr lang="fr-CH" sz="4000" dirty="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 </a:t>
            </a: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rot="2700000">
            <a:off x="7911952" y="4525342"/>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275021" y="5517232"/>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353373" y="553203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2915912" y="2961536"/>
            <a:ext cx="936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5400000">
            <a:off x="380569" y="4572220"/>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rot="2700000">
            <a:off x="4963642" y="4414549"/>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5"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645024"/>
            <a:ext cx="540000" cy="54176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093373" y="4058180"/>
            <a:ext cx="1440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53990" y="3645024"/>
            <a:ext cx="309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Zona </a:t>
            </a:r>
            <a:r>
              <a:rPr lang="fr-CH" sz="3200" dirty="0" err="1" smtClean="0">
                <a:solidFill>
                  <a:schemeClr val="tx1"/>
                </a:solidFill>
                <a:latin typeface="Arial" panose="020B0604020202020204" pitchFamily="34" charset="0"/>
                <a:cs typeface="Arial" panose="020B0604020202020204" pitchFamily="34" charset="0"/>
              </a:rPr>
              <a:t>industrialâ</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093373" y="3562273"/>
            <a:ext cx="900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275021" y="1412776"/>
            <a:ext cx="4080955"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572000" y="1412776"/>
            <a:ext cx="4141373" cy="57606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275021" y="2132856"/>
            <a:ext cx="4080955" cy="3332028"/>
          </a:xfrm>
          <a:prstGeom prst="roundRect">
            <a:avLst>
              <a:gd name="adj" fmla="val 5595"/>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572000" y="2132856"/>
            <a:ext cx="4141373" cy="3332028"/>
          </a:xfrm>
          <a:prstGeom prst="roundRect">
            <a:avLst>
              <a:gd name="adj" fmla="val 3668"/>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26067793"/>
      </p:ext>
    </p:extLst>
  </p:cSld>
  <p:clrMapOvr>
    <a:masterClrMapping/>
  </p:clrMapOvr>
  <p:transition spd="slow">
    <p:wheel spokes="1"/>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80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E68</a:t>
            </a:r>
          </a:p>
          <a:p>
            <a:pPr lvl="1" algn="ctr"/>
            <a:r>
              <a:rPr lang="fr-CH" sz="4000" dirty="0" smtClean="0">
                <a:solidFill>
                  <a:schemeClr val="bg1"/>
                </a:solidFill>
                <a:latin typeface="Arial" panose="020B0604020202020204" pitchFamily="34" charset="0"/>
                <a:cs typeface="Arial" panose="020B0604020202020204" pitchFamily="34" charset="0"/>
              </a:rPr>
              <a:t>A3 x A9</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Fagaras</a:t>
            </a:r>
            <a:endParaRPr lang="fr-CH" sz="44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2664296"/>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23</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252153"/>
      </p:ext>
    </p:extLst>
  </p:cSld>
  <p:clrMapOvr>
    <a:masterClrMapping/>
  </p:clrMapOvr>
  <p:transition spd="slow">
    <p:wheel spokes="1"/>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499992" y="1340768"/>
            <a:ext cx="4320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499992" y="2097536"/>
            <a:ext cx="4320000" cy="3420000"/>
          </a:xfrm>
          <a:solidFill>
            <a:srgbClr val="00B050"/>
          </a:solidFill>
        </p:spPr>
        <p:txBody>
          <a:bodyPr lIns="360000" tIns="72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Targu</a:t>
            </a:r>
            <a:r>
              <a:rPr lang="fr-CH" sz="4000" dirty="0" smtClean="0">
                <a:solidFill>
                  <a:schemeClr val="bg1"/>
                </a:solidFill>
                <a:latin typeface="Arial" panose="020B0604020202020204" pitchFamily="34" charset="0"/>
                <a:cs typeface="Arial" panose="020B0604020202020204" pitchFamily="34" charset="0"/>
              </a:rPr>
              <a:t> Mures</a:t>
            </a:r>
          </a:p>
          <a:p>
            <a:pPr marL="0" indent="0">
              <a:buNone/>
            </a:pPr>
            <a:r>
              <a:rPr lang="fr-CH" sz="4400" dirty="0" err="1" smtClean="0">
                <a:solidFill>
                  <a:schemeClr val="bg1"/>
                </a:solidFill>
                <a:latin typeface="Arial" panose="020B0604020202020204" pitchFamily="34" charset="0"/>
                <a:cs typeface="Arial" panose="020B0604020202020204" pitchFamily="34" charset="0"/>
              </a:rPr>
              <a:t>Fagaras</a:t>
            </a:r>
            <a:r>
              <a:rPr lang="fr-CH" sz="4400" dirty="0" smtClean="0">
                <a:solidFill>
                  <a:schemeClr val="bg1"/>
                </a:solidFill>
                <a:latin typeface="Arial" panose="020B0604020202020204" pitchFamily="34" charset="0"/>
                <a:cs typeface="Arial" panose="020B0604020202020204" pitchFamily="34" charset="0"/>
              </a:rPr>
              <a:t>  </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1400" dirty="0" smtClean="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179512"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E68   A9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179512" y="2097536"/>
            <a:ext cx="4284000" cy="3420000"/>
          </a:xfrm>
          <a:solidFill>
            <a:srgbClr val="00B050"/>
          </a:solidFill>
        </p:spPr>
        <p:txBody>
          <a:bodyPr lIns="180000" tIns="108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Sibiu</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Fagaras</a:t>
            </a:r>
            <a:r>
              <a:rPr lang="fr-CH" sz="4000" dirty="0" smtClean="0">
                <a:solidFill>
                  <a:schemeClr val="bg1"/>
                </a:solidFill>
                <a:latin typeface="Arial" panose="020B0604020202020204" pitchFamily="34" charset="0"/>
                <a:cs typeface="Arial" panose="020B0604020202020204" pitchFamily="34" charset="0"/>
              </a:rPr>
              <a:t> Sud</a:t>
            </a:r>
            <a:endParaRPr lang="fr-CH" sz="4000" dirty="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4000" dirty="0"/>
          </a:p>
        </p:txBody>
      </p:sp>
      <p:sp>
        <p:nvSpPr>
          <p:cNvPr id="11" name="Flèche vers le haut 10"/>
          <p:cNvSpPr/>
          <p:nvPr/>
        </p:nvSpPr>
        <p:spPr>
          <a:xfrm rot="-60000">
            <a:off x="7739471" y="4600370"/>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455021" y="5521695"/>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7801787" y="5511696"/>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2915912" y="2996952"/>
            <a:ext cx="936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5400000">
            <a:off x="1899835" y="4499864"/>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5132989" y="4385691"/>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5"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912" y="3681906"/>
            <a:ext cx="540000" cy="54176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093373" y="4058180"/>
            <a:ext cx="144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379428" y="3718788"/>
            <a:ext cx="316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Zona </a:t>
            </a:r>
            <a:r>
              <a:rPr lang="fr-CH" sz="3200" dirty="0" err="1" smtClean="0">
                <a:solidFill>
                  <a:schemeClr val="tx1"/>
                </a:solidFill>
                <a:latin typeface="Arial" panose="020B0604020202020204" pitchFamily="34" charset="0"/>
                <a:cs typeface="Arial" panose="020B0604020202020204" pitchFamily="34" charset="0"/>
              </a:rPr>
              <a:t>industrialâ</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093373" y="3556788"/>
            <a:ext cx="900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3671912" y="5521695"/>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25"/>
          <p:cNvSpPr/>
          <p:nvPr/>
        </p:nvSpPr>
        <p:spPr>
          <a:xfrm>
            <a:off x="5201800" y="5521695"/>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251520" y="1412776"/>
            <a:ext cx="4104456" cy="57606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572000" y="1412776"/>
            <a:ext cx="4176464" cy="57606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251520" y="2132856"/>
            <a:ext cx="4176464" cy="3312368"/>
          </a:xfrm>
          <a:prstGeom prst="roundRect">
            <a:avLst>
              <a:gd name="adj" fmla="val 6271"/>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572000" y="2204864"/>
            <a:ext cx="4176464" cy="3240360"/>
          </a:xfrm>
          <a:prstGeom prst="roundRect">
            <a:avLst>
              <a:gd name="adj" fmla="val 4785"/>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55766060"/>
      </p:ext>
    </p:extLst>
  </p:cSld>
  <p:clrMapOvr>
    <a:masterClrMapping/>
  </p:clrMapOvr>
  <p:transition spd="slow">
    <p:wheel spokes="1"/>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24</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188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4400" dirty="0" err="1" smtClean="0">
                <a:solidFill>
                  <a:schemeClr val="bg1"/>
                </a:solidFill>
                <a:latin typeface="Arial" panose="020B0604020202020204" pitchFamily="34" charset="0"/>
                <a:cs typeface="Arial" panose="020B0604020202020204" pitchFamily="34" charset="0"/>
              </a:rPr>
              <a:t>Fagaras</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65618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451012" y="2311532"/>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
        <p:nvSpPr>
          <p:cNvPr id="12" name="Rectangle 11"/>
          <p:cNvSpPr/>
          <p:nvPr/>
        </p:nvSpPr>
        <p:spPr>
          <a:xfrm>
            <a:off x="4989480" y="1932631"/>
            <a:ext cx="1233781"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752020" y="2636912"/>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3917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476672"/>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Bradeni</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93476" y="1655968"/>
            <a:ext cx="5760000" cy="3420000"/>
          </a:xfrm>
          <a:solidFill>
            <a:srgbClr val="0070C0"/>
          </a:solidFill>
          <a:effectLst>
            <a:outerShdw blurRad="63500" sx="102000" sy="102000" algn="ctr" rotWithShape="0">
              <a:schemeClr val="bg1">
                <a:alpha val="40000"/>
              </a:schemeClr>
            </a:outerShdw>
          </a:effectLst>
        </p:spPr>
        <p:txBody>
          <a:bodyPr lIns="0" tIns="216000" bIns="216000">
            <a:noAutofit/>
          </a:bodyPr>
          <a:lstStyle/>
          <a:p>
            <a:r>
              <a:rPr lang="fr-CH" sz="4400" dirty="0" err="1" smtClean="0">
                <a:solidFill>
                  <a:schemeClr val="bg1"/>
                </a:solidFill>
                <a:latin typeface="Arial" panose="020B0604020202020204" pitchFamily="34" charset="0"/>
                <a:cs typeface="Arial" panose="020B0604020202020204" pitchFamily="34" charset="0"/>
              </a:rPr>
              <a:t>Fagaras</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Mandra</a:t>
            </a:r>
            <a:endParaRPr lang="fr-CH" sz="4400" dirty="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500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24130" y="406174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799267"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654130"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499992" y="2564904"/>
            <a:ext cx="1584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3434492" y="2564904"/>
            <a:ext cx="9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5" name="Hexagone 14"/>
          <p:cNvSpPr/>
          <p:nvPr/>
        </p:nvSpPr>
        <p:spPr>
          <a:xfrm>
            <a:off x="2642492" y="4277216"/>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
        <p:nvSpPr>
          <p:cNvPr id="4" name="Rectangle à coins arrondis 3"/>
          <p:cNvSpPr/>
          <p:nvPr/>
        </p:nvSpPr>
        <p:spPr>
          <a:xfrm>
            <a:off x="1979712" y="548680"/>
            <a:ext cx="5616624" cy="93610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00808"/>
            <a:ext cx="5616624" cy="3312368"/>
          </a:xfrm>
          <a:prstGeom prst="roundRect">
            <a:avLst>
              <a:gd name="adj" fmla="val 238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56623801"/>
      </p:ext>
    </p:extLst>
  </p:cSld>
  <p:clrMapOvr>
    <a:masterClrMapping/>
  </p:clrMapOvr>
  <p:transition spd="slow">
    <p:wheel spokes="1"/>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93476" y="1655968"/>
            <a:ext cx="5760000" cy="2520000"/>
          </a:xfrm>
          <a:solidFill>
            <a:srgbClr val="0070C0"/>
          </a:solidFill>
          <a:effectLst>
            <a:outerShdw blurRad="63500" sx="102000" sy="102000" algn="ctr" rotWithShape="0">
              <a:schemeClr val="bg1">
                <a:alpha val="40000"/>
              </a:schemeClr>
            </a:outerShdw>
          </a:effectLst>
        </p:spPr>
        <p:txBody>
          <a:bodyPr lIns="0" tIns="216000" bIns="216000">
            <a:noAutofit/>
          </a:bodyPr>
          <a:lstStyle/>
          <a:p>
            <a:r>
              <a:rPr lang="fr-CH" sz="4400" dirty="0" err="1" smtClean="0">
                <a:solidFill>
                  <a:schemeClr val="bg1"/>
                </a:solidFill>
                <a:latin typeface="Arial" panose="020B0604020202020204" pitchFamily="34" charset="0"/>
                <a:cs typeface="Arial" panose="020B0604020202020204" pitchFamily="34" charset="0"/>
              </a:rPr>
              <a:t>Fagaras</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Mandra</a:t>
            </a:r>
            <a:endParaRPr lang="fr-CH" sz="4400" dirty="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143906" y="294943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499992" y="2564904"/>
            <a:ext cx="1584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3434492" y="2564904"/>
            <a:ext cx="9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5" name="Hexagone 14"/>
          <p:cNvSpPr/>
          <p:nvPr/>
        </p:nvSpPr>
        <p:spPr>
          <a:xfrm>
            <a:off x="2246492" y="198884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
        <p:nvSpPr>
          <p:cNvPr id="4" name="Rectangle à coins arrondis 3"/>
          <p:cNvSpPr/>
          <p:nvPr/>
        </p:nvSpPr>
        <p:spPr>
          <a:xfrm>
            <a:off x="1979712" y="548680"/>
            <a:ext cx="5616624" cy="93610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00808"/>
            <a:ext cx="5616624" cy="2376264"/>
          </a:xfrm>
          <a:prstGeom prst="roundRect">
            <a:avLst>
              <a:gd name="adj" fmla="val 238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860032" y="69269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24</a:t>
            </a:r>
            <a:endParaRPr lang="fr-CH" sz="5400" dirty="0">
              <a:solidFill>
                <a:schemeClr val="bg1"/>
              </a:solidFill>
              <a:latin typeface="Arial" panose="020B0604020202020204" pitchFamily="34" charset="0"/>
              <a:cs typeface="Arial" panose="020B0604020202020204" pitchFamily="34" charset="0"/>
            </a:endParaRPr>
          </a:p>
        </p:txBody>
      </p:sp>
      <p:sp>
        <p:nvSpPr>
          <p:cNvPr id="16" name="Virage 15"/>
          <p:cNvSpPr/>
          <p:nvPr/>
        </p:nvSpPr>
        <p:spPr>
          <a:xfrm>
            <a:off x="5644880" y="845340"/>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17"/>
          <p:cNvSpPr/>
          <p:nvPr/>
        </p:nvSpPr>
        <p:spPr>
          <a:xfrm>
            <a:off x="5326561" y="84534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4949888" y="797401"/>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973152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24</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96983550"/>
      </p:ext>
    </p:extLst>
  </p:cSld>
  <p:clrMapOvr>
    <a:masterClrMapping/>
  </p:clrMapOvr>
  <p:transition spd="slow">
    <p:wheel spokes="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Targu</a:t>
            </a:r>
            <a:r>
              <a:rPr lang="fr-CH" sz="4700" dirty="0" smtClean="0">
                <a:solidFill>
                  <a:schemeClr val="bg1"/>
                </a:solidFill>
                <a:latin typeface="Arial" panose="020B0604020202020204" pitchFamily="34" charset="0"/>
                <a:cs typeface="Arial" panose="020B0604020202020204" pitchFamily="34" charset="0"/>
              </a:rPr>
              <a:t> Mures		 113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Ordorheiu</a:t>
            </a:r>
            <a:r>
              <a:rPr lang="fr-CH" sz="4700" dirty="0" smtClean="0">
                <a:solidFill>
                  <a:schemeClr val="bg1"/>
                </a:solidFill>
                <a:latin typeface="Arial" panose="020B0604020202020204" pitchFamily="34" charset="0"/>
                <a:cs typeface="Arial" panose="020B0604020202020204" pitchFamily="34" charset="0"/>
              </a:rPr>
              <a:t> </a:t>
            </a:r>
            <a:r>
              <a:rPr lang="fr-CH" sz="4700" dirty="0" err="1" smtClean="0">
                <a:solidFill>
                  <a:schemeClr val="bg1"/>
                </a:solidFill>
                <a:latin typeface="Arial" panose="020B0604020202020204" pitchFamily="34" charset="0"/>
                <a:cs typeface="Arial" panose="020B0604020202020204" pitchFamily="34" charset="0"/>
              </a:rPr>
              <a:t>Secuiesc</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Medias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Sighisoara</a:t>
            </a:r>
            <a:r>
              <a:rPr lang="fr-CH" sz="4700" dirty="0" smtClean="0">
                <a:solidFill>
                  <a:schemeClr val="bg1"/>
                </a:solidFill>
                <a:latin typeface="Arial" panose="020B0604020202020204" pitchFamily="34" charset="0"/>
                <a:cs typeface="Arial" panose="020B0604020202020204" pitchFamily="34" charset="0"/>
              </a:rPr>
              <a:t>			   57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964725"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8520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042341"/>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2</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10920662"/>
      </p:ext>
    </p:extLst>
  </p:cSld>
  <p:clrMapOvr>
    <a:masterClrMapping/>
  </p:clrMapOvr>
  <p:transition spd="slow">
    <p:wheel spokes="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6228184" y="5733256"/>
            <a:ext cx="2520000" cy="720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RESERVE 4</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7370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26</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Bradeni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547664" y="213280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a:t>
            </a:r>
          </a:p>
        </p:txBody>
      </p:sp>
    </p:spTree>
    <p:extLst>
      <p:ext uri="{BB962C8B-B14F-4D97-AF65-F5344CB8AC3E}">
        <p14:creationId xmlns:p14="http://schemas.microsoft.com/office/powerpoint/2010/main" val="17738315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476672"/>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Sighisoara</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93476" y="1655968"/>
            <a:ext cx="5760000" cy="2880000"/>
          </a:xfrm>
          <a:solidFill>
            <a:srgbClr val="0070C0"/>
          </a:solidFill>
          <a:effectLst>
            <a:outerShdw blurRad="63500" sx="102000" sy="102000" algn="ctr" rotWithShape="0">
              <a:schemeClr val="bg1">
                <a:alpha val="40000"/>
              </a:schemeClr>
            </a:outerShdw>
          </a:effectLst>
        </p:spPr>
        <p:txBody>
          <a:bodyPr lIns="0" tIns="216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Bradeni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Agnita</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27071" y="347921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417492"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804248" y="66655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1979712" y="548680"/>
            <a:ext cx="5616624" cy="93610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00808"/>
            <a:ext cx="5616624" cy="2736304"/>
          </a:xfrm>
          <a:prstGeom prst="roundRect">
            <a:avLst>
              <a:gd name="adj" fmla="val 238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471492" y="2420888"/>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a:t>
            </a:r>
          </a:p>
        </p:txBody>
      </p:sp>
    </p:spTree>
    <p:extLst>
      <p:ext uri="{BB962C8B-B14F-4D97-AF65-F5344CB8AC3E}">
        <p14:creationId xmlns:p14="http://schemas.microsoft.com/office/powerpoint/2010/main" val="885649214"/>
      </p:ext>
    </p:extLst>
  </p:cSld>
  <p:clrMapOvr>
    <a:masterClrMapping/>
  </p:clrMapOvr>
  <p:transition spd="slow">
    <p:wheel spokes="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93476" y="1655968"/>
            <a:ext cx="5760000" cy="2880000"/>
          </a:xfrm>
          <a:solidFill>
            <a:srgbClr val="0070C0"/>
          </a:solidFill>
          <a:effectLst>
            <a:outerShdw blurRad="63500" sx="102000" sy="102000" algn="ctr" rotWithShape="0">
              <a:schemeClr val="bg1">
                <a:alpha val="40000"/>
              </a:schemeClr>
            </a:outerShdw>
          </a:effectLst>
        </p:spPr>
        <p:txBody>
          <a:bodyPr lIns="0" tIns="216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Bradeni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Agnita</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27071" y="347921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1979712" y="548680"/>
            <a:ext cx="5616624" cy="93610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00808"/>
            <a:ext cx="5616624" cy="2736304"/>
          </a:xfrm>
          <a:prstGeom prst="roundRect">
            <a:avLst>
              <a:gd name="adj" fmla="val 2380"/>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471492" y="2420888"/>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a:t>
            </a:r>
          </a:p>
        </p:txBody>
      </p:sp>
      <p:sp>
        <p:nvSpPr>
          <p:cNvPr id="13" name="Rectangle à coins arrondis 12"/>
          <p:cNvSpPr/>
          <p:nvPr/>
        </p:nvSpPr>
        <p:spPr>
          <a:xfrm>
            <a:off x="4860032" y="69269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26</a:t>
            </a:r>
            <a:endParaRPr lang="fr-CH" sz="5400" dirty="0">
              <a:solidFill>
                <a:schemeClr val="bg1"/>
              </a:solidFill>
              <a:latin typeface="Arial" panose="020B0604020202020204" pitchFamily="34" charset="0"/>
              <a:cs typeface="Arial" panose="020B0604020202020204" pitchFamily="34" charset="0"/>
            </a:endParaRPr>
          </a:p>
        </p:txBody>
      </p:sp>
      <p:sp>
        <p:nvSpPr>
          <p:cNvPr id="14" name="Virage 13"/>
          <p:cNvSpPr/>
          <p:nvPr/>
        </p:nvSpPr>
        <p:spPr>
          <a:xfrm>
            <a:off x="5580112" y="821277"/>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5" name="Rectangle 14"/>
          <p:cNvSpPr/>
          <p:nvPr/>
        </p:nvSpPr>
        <p:spPr>
          <a:xfrm>
            <a:off x="5273860" y="8203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949888" y="788757"/>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13072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26</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63550430"/>
      </p:ext>
    </p:extLst>
  </p:cSld>
  <p:clrMapOvr>
    <a:masterClrMapping/>
  </p:clrMapOvr>
  <p:transition spd="slow">
    <p:wheel spokes="1"/>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Targu</a:t>
            </a:r>
            <a:r>
              <a:rPr lang="fr-CH" sz="4700" dirty="0" smtClean="0">
                <a:solidFill>
                  <a:schemeClr val="bg1"/>
                </a:solidFill>
                <a:latin typeface="Arial" panose="020B0604020202020204" pitchFamily="34" charset="0"/>
                <a:cs typeface="Arial" panose="020B0604020202020204" pitchFamily="34" charset="0"/>
              </a:rPr>
              <a:t> Mures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Ordorheiu</a:t>
            </a:r>
            <a:r>
              <a:rPr lang="fr-CH" sz="4700" dirty="0" smtClean="0">
                <a:solidFill>
                  <a:schemeClr val="bg1"/>
                </a:solidFill>
                <a:latin typeface="Arial" panose="020B0604020202020204" pitchFamily="34" charset="0"/>
                <a:cs typeface="Arial" panose="020B0604020202020204" pitchFamily="34" charset="0"/>
              </a:rPr>
              <a:t> </a:t>
            </a:r>
            <a:r>
              <a:rPr lang="fr-CH" sz="4700" dirty="0" err="1" smtClean="0">
                <a:solidFill>
                  <a:schemeClr val="bg1"/>
                </a:solidFill>
                <a:latin typeface="Arial" panose="020B0604020202020204" pitchFamily="34" charset="0"/>
                <a:cs typeface="Arial" panose="020B0604020202020204" pitchFamily="34" charset="0"/>
              </a:rPr>
              <a:t>Secuiesc</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Medias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Sighisoara</a:t>
            </a:r>
            <a:r>
              <a:rPr lang="fr-CH" sz="4700" dirty="0" smtClean="0">
                <a:solidFill>
                  <a:schemeClr val="bg1"/>
                </a:solidFill>
                <a:latin typeface="Arial" panose="020B0604020202020204" pitchFamily="34" charset="0"/>
                <a:cs typeface="Arial" panose="020B0604020202020204" pitchFamily="34" charset="0"/>
              </a:rPr>
              <a:t>			   17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964725"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8520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624583"/>
      </p:ext>
    </p:extLst>
  </p:cSld>
  <p:clrMapOvr>
    <a:masterClrMapping/>
  </p:clrMapOvr>
  <p:transition spd="slow">
    <p:wheel spokes="1"/>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3525"/>
            <a:ext cx="8208912" cy="60091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755576" y="5589240"/>
            <a:ext cx="7920880" cy="576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bg1"/>
                </a:solidFill>
                <a:latin typeface="Arial" panose="020B0604020202020204" pitchFamily="34" charset="0"/>
                <a:cs typeface="Arial" panose="020B0604020202020204" pitchFamily="34" charset="0"/>
              </a:rPr>
              <a:t>Sighisoara</a:t>
            </a:r>
            <a:r>
              <a:rPr lang="fr-CH" sz="4000" dirty="0" smtClean="0">
                <a:solidFill>
                  <a:schemeClr val="bg1"/>
                </a:solidFill>
                <a:latin typeface="Arial" panose="020B0604020202020204" pitchFamily="34" charset="0"/>
                <a:cs typeface="Arial" panose="020B0604020202020204" pitchFamily="34" charset="0"/>
              </a:rPr>
              <a:t> – </a:t>
            </a:r>
            <a:r>
              <a:rPr lang="fr-CH" sz="4000" dirty="0" err="1" smtClean="0">
                <a:solidFill>
                  <a:schemeClr val="bg1"/>
                </a:solidFill>
                <a:latin typeface="Arial" panose="020B0604020202020204" pitchFamily="34" charset="0"/>
                <a:cs typeface="Arial" panose="020B0604020202020204" pitchFamily="34" charset="0"/>
              </a:rPr>
              <a:t>Orasul</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medieval</a:t>
            </a:r>
            <a:endParaRPr lang="fr-CH" sz="4000" dirty="0">
              <a:solidFill>
                <a:schemeClr val="bg1"/>
              </a:solidFill>
              <a:latin typeface="Arial" panose="020B0604020202020204" pitchFamily="34" charset="0"/>
              <a:cs typeface="Arial" panose="020B0604020202020204" pitchFamily="34" charset="0"/>
            </a:endParaRPr>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AutoShape 14" descr="data:image/jpeg;base64,/9j/4AAQSkZJRgABAQAAAQABAAD/2wCEAAkGBxMTEhUTEhMWFhUVGBgWFhcYGBgYFRcXFxYXFhcWFxcaHiggGBolGxcYITEhJSkrLi4uFyAzODMtNygtLisBCgoKDg0OGxAQGzUlHyYtLS0tLy0wLS0tLS0tLS0tLS0tLS0tLS0tLS0tLS0tLS0tLS0tLS0tLS0tLS0tLS0tLf/AABEIAMIBAwMBIgACEQEDEQH/xAAcAAAABwEBAAAAAAAAAAAAAAAAAQIDBAUGBwj/xABHEAACAQMDAQYEAwUFBAgHAAABAhEAAyEEEjFBBQYTIlFhMnGBkUKhsRQjUtHwBxUzweFTkqLxJENiY3KCwtIWF0SDk7LT/8QAGQEAAwEBAQAAAAAAAAAAAAAAAQIDAAQF/8QALxEAAgIBAwIEBQMFAQAAAAAAAAECEQMSITFBURMyYaEEIpGx0RRxwSNSgeHwQv/aAAwDAQACEQMRAD8AwNzsVbR1iai4ivphCLAO5mUuoPqpiOBBYetZ7wmvqzKP8NSxjoo681N7wXPH1N26vmLvEruZCRAG1jM9D15qu8IqpPEyCOoyMH+XtWeldCaIwsk0t73TB/MD5UhgI5poUCg9eQYIM4z7UgDE/wBdKJmo1omOxf2cXLt3T/vCSAYViZJHp9K1F3SKOgx/KKzn9nHZZt2Bd8SQ4EJJgfMHg/KRWpfJr18LlpVnn5ErZGt9jWztO0eXiPyPuRmPmfWqLvd3YFwobaRJO5ughfKIHyge/wA61thulScUs1ezGizllvue6IpuKFKkljPTkEcR/XHV3sju0LpkiE4UH3/EPtA4zXUl04IzSrOkReB6/nzUvDiNbZzPt3u34Zm2pKyAI5n8XPA+pmBWffTB2UoTnEQAcSSIzu65rter04ZSvqPnWd7O7shLlxmAO5gwHp1wRBBnM++IipSwJytBTMbou49zUKCCq7WI/wC0MnJPv5f9Otp3F7t7L9xbqbjbI2k9MfY8+vpiuj6faMAdAPoKft2lBJAyeff50+hJ2NdiFSBAo9k1KW3QZaOo1ERh0qovd37DIUK4LF4nMkzV66L61HuWxRTAyl1fd2wzIwUDaQSABmARn7/lU42EEQqiMDERHp96db2qPdu+tUURGwbVJqclz0qpNynbdw0ZwbBGRaF6YupNM27tOG5UKopYw9qotxW6VZC360VwDinjKhXEq5Y4jimGY1bwBTN2Kop+griVDg0gpUq7TUV0JkWhjbQp3bQo2LRwi6zlCEWUF0sLkEMZEA/FAHln59aZ1epuOWN0ksxyTyT6k9T707a1RRRjOSJkgTwB6cUzfuM8STjiSevPNeBbPUIlGKdFr14pt+cURrAxmj2kZoppy2CRFYxsu7ney/pR4TgMpIJ3SCojoBgjr7+tdY7PvrdtrcQyrCZrnPdjsBta1trgM2wLbjjyQNse3xHHU+nG+7B7IvadzbndaOQTAZfUEAQfWRHyr0MM2lvwcmSCe6Le0gqQlkUsL6ilT6U7dipCVG35U6jUlR1pSpS2NQsigqDrUiwh6094dLqGojW7IqQlulKtGWilbsKQoimbtykvc+dR3v0VEDYdxvnUa446Gm7tw0wWNXjAk5DzvUW7RmkkVRRoVuxrbQLxEmJ49/lTjYBPoJrM9nm7dvNcUST8JLMoVZHwgZjj0mPqZ5suhBx49TNBpO0bLQFuqTMYM56j54P2q0tL1qlbsN+SdxPrqL4H0Vtwqbprl1ZVxEQB5t0iBmYHy46GubHkc3RecFFWWZmo73AKYZyeTRrbq6hXJJyvgS92mHc1LXTk0v8AZBT6ooXS2VZWiZKnvA6UyVFOpCtEPbRVJNuhTahaPNzknJNJ3n6URmimvDPSFtdJx0pLKef6/rFJp9RvIE5PlAj7SaIRkU9pwOpihqLWxip5GD8+KaIrGOuf2Ud6ANuldMktFyR1M7Tjiuqba8w9ia57VxXQkMpBGYyOnvPEda9Kd3NadTp7d0rtZxJHQHrmunHK0QkqZK2Ufh1I/Z6Mpiq2LRGiiiKleHSDZo2YQLh9aDDqTRtaikla2wCULwpi5dmmj8qBWtSQbsS1+Kj3LpNPMs9KJ1jBqiaJtMhtRRT7rRbarZOhHgmkFKkbjREetC2GkMbDVT2QwDOuJngcxESf5/KrwVidK11tW9sHwgN25toYHzHInEyB8ga5vin8qL4Fuzaahm3KB4gUEltoMNiADgyuZxHHvR6nJnOR1EH6jpWb1NzUW2QK5cO21jFvyD+I+WSPtwKuNDugl3DcRAAgDmY965vh5f1EWzQ+QlJbp62sU2pnI4oxXoPc41sO76bcGlC5HSm3umlSGbQzcmmiKcakEVVE2JoUKFEB5vt2Gf4RPOBzAEkx1xTO2r7T6ci6jINwzKzBIIIIzmMkYz6Zqs1VuCVCMCOVOSpGCOB6CvGXFnemQ9ufSp2m0bfGJAUjgeaCMFQSJmRgGcg1f9yO6q68XR4qI67RbDMoLk7iwC/EYAHQjJ9K1fdD+zi+L9wahAq2yACRK3AZmPXH6xwaeMWzORy83SARtBzhjys8j0zn/KmNp/r6fzrWd9u71yxdYi0wtKxUOesnyhj1MEfSPSrj+zbsRNSmssMieJtXYWE7T8+okTmioW6Dq2sz3dTsY6l/CA8zTEjErnPUe/z9xXoju7Yazp7dt/iRQDBmYxPyrKdye7J0mpvFlWGCFYWApCgeXr6z64NbF71XhjpEZS3JJv8ArTZuelMK55pa36ppoTULM+9Jk/0aPxPSgbprGGXuGkFjTj3aZZqokK2L8WkbqKhW0oGpit1SdPbnmoyU8LtJJdikX3HL9oUhbIpQuTQY0ltbDUnuDwxGaYvIOlOMKRTRbsV1Rne9fax06r5wgefNEtIjCj1zWG0feu9406ZJnBZwWLT65EZjrNdK7z6dLmkvK6qwCMw3CQCoJB9vmM1zjsTSHxUCDhgDtgshwSrDABgg9OT7Vz/EXZbClReWO8faCk77AY7oACDBjKiG+tE3e7VMyg6NTJAEysydoyZgSRmrfWsti01y+rBQQoRACx3MTsUkwRgHcSDzRaZhcCXbQYoxnKgMpDeYMAIAEcA55FcaZ0uKL+2DtEgAxkD4QeoFAipLgVD7Ru+HbdziBjEmThQB1JJAA969iNJHmO2zKX+23TXvb3oyBF8rHZshlDQeGJmZPpHUTqitc11CXTdAVtty6xuoThwUZdqlngwy+IPfaPL5gK6J3euG5YUlNrJKOoGEZcED0H86nDJ8zTGnDsOm3ReHUl1jpRLb3cVbUToi+FQpzYfShRs1HmYbRgifUmQR6RkTUi72gwIKny+vU/OTIOfbmpB7LLeZyiFs4GB1PX5/LMU2mjfayQuDgECDgQVODP5YrxriztTTIujusjyu0n3Eg5Bn1GQMiCOld87jd6hqbQVUuIUEEOS46HFw5PIwYMe1cj7m67S2LrWtZZV7VwQzMql7eCNyHmD1HsI9/QPZ/Zlq2gWyoCGCNvBkDze5ODPXmuvBXcnk34IHbWhGo2K8bVcMwI5jP6gZ5FI7K7FSzqruoQgeKF3KJiRImOOI98mrrwKNdITwPr0q70klqDNxaRvX0qQ3Z5AmQfamthAyIHvignHoFp9RBurjH9QaSXHQU27KSuRgzg+xX681NtaMMMMJ9BmjqijVJkJqC/OrE6AR1n8qiPag5plNMVwaEoPWlhBTcUIrNGscKj2pPhA0UUAawbCNqnLGmJPoOppImpB1G0UspNBjFMtLVpVWIpN3aBwPXpWT7w96l0ygtGZiSABxz1649fWub9sd+b+okJlfU+W0PeOv1k+9c0nXJ0RV8HV9T29pi/hq285JKxtEejEwT8ppo6xD8If7L/k1cNsax2fN28xPS2zIvr0+LHWrEeKYIOqzPN2cqJ4aprLJPYd4lVs612qS9i6iA72Rgu4SpMfCc4B4npM1y7U93tUnnuIAhO66FYbZ3GPKGz+Hp61EOpvRIa+Of9keJn/9TSBrrxKqb12GZQVZE2kTkGB6TS5JylyNjik9jZdm6Hct2AN34doa3ALAgFkBz5Tn+dO9p6R0Ja27KDt3Cbq8LB2xADcZ+dVJuaqS2nvNbVbTO4CoZ2wRG9TnNM2NTrWFq5cvM1q4GwyWgcCVJKrIBn1qC4LPznV7VgQpGQQCPcRULtfQq5toylyWk2x8OyDuLN+HAIHUyQBORa9mXR4NrIgIg9/hFZjvL3o1G9bej05Y3NwFwkKXVADc8MHoJA3mRLYHWu9zbicSikzE9q6C22pttduWrS6g3cBdwtubKW1i0CSyttgR180QwFbvup2hctk6PVEb1E2WJJa7aHDb4i5jk4ODIMTXLdaii2kZNi3ca7Fxx4pZ0ZnRmwGUgmAkHaTnkajuz3sa/Z/6SQyoVVLiqPFtThSwC/CSoAYTPBmpJ3ILZ0PUWZIJ+Hio24AnaIFDxZEijRRMmuq9iVCTdoqmh0/gFChq9DV6nmzsfQMy32N3wvDVWO8Hw2lgolgDDcR6n5Go91i8PvBEQT/2+CciSMzP8qj9oah5KLKhoDBWO24dxIMTxxj2mpOiePiW2kfDE56Tmfqce9cEqS2K8bkjR3LSOjyNywYA808zI4rtf9nvbdl7R/fXS5ki1dPwKp8vh/xCGGR6cDgcQu3EBW4QlwBhu2na4GSQIwYzH05rsPdXscWlFwuLm5VFtgCNqRheYPPI+XSS+CLbEbo31p1bg/ahrNSlpd1x1RfViFHyrH9p95vCbwNOviX24AEhJHUdT7dBk1G0/ddrreLrrjXXP4dx2r7T/ksD510PkKZca/vXYNt1S8JYFQyn4ZESOsiZ4rHarwtstfu3C9xQmGnBXyCZLAxnB+JgOkbNdHatr5UVQB0UdKr+6/Zf7TqLmqcStom3ZHTcPjf6Hyj5GlfIURV0ek3b2F9SV2lNhKA+q4Bn3/KoWr0enVALd28W3797AhgNxOxdoiMxGMAV00WH/iP3NE2nciCzR1EmhsMYjur24lsMb2qZ0cjZvJ8gydvmkkwR9q19q9Zvj93cV4/hIJHzHIrGd6+6/wCzn9qsIDbEePaiV2/xqOkdR+mabTsDT3VW7YJsucqyH8RH3+xFMm+gH6myawR0ogmYis1pe8Wo0rBNaPEtnC31GR/4/X9efirW29SGUMuQwkMDIIPBB61TWxNCIzWsxFOWrA60Vy8CaLxPnRtgSQV/BxxUG4pqZck1F1bBBLlVHqSBPsPU/KsnRmjn39pXY6nwbiWwbjXChIBMgqWkj1G3n3rK2uwWIbx3CdQW6KDggcSZ/KtX337xqQiWLnnBbdKMIAWRBdYM/esXq0czccyI3bmM4JUrE4nbMx6/KufJvLY6Md1uaLsjU6O3dSEN5sgE4XKxicfh9DWnudp6dQCdLAZti+a2JZhG0SRkggfWsNpOzoa1d3EkttgqQBIkQfxZmtVb7GOoCjzQh3GDg7tsfiGfIfuK5pP5i+n+nYWp7V04uMDpyLVtCtxZtyhZpyQ/lHI5HxGh2i+m2ELYuI0DbJEDjaY38RFNdqdz7zJfFq4yPdcEMxxtDs0P5j/F06/Okdq6Q2kCH8FtFP8A5UA+2KE36hwr5ib2Faw49bRH3Ap3WAeBbgYgR0jy4/Sm+7zfnb/yFL1DfuLZ9h/6qVcDPzmssam2NIhuRsFlSwJABAQSCSQIPuYrH9t9oXLrG+9zwNM9gqoVkN1lAYsihlBRmMA/JPeL3RQ2nRXI2lApkwIiINcr73dp+PqHZbhZQNqbsBR1iIAUmMnOBJ6DtnUYJnA/M0Ru0O0xeNpmVoYOXUtwHvXTCtEkkdY54ERV/wB1tGlnUGybrobgtFHIDIwYBgj7TBBO0q5j0IkkVmdfq7Vy9tU4VEAISIZApbZOeQRMAwaf0fbt20bIXcBbPiWyQAQjYa2WBgqSAIaQIgRUdVSs1HdmWOKC3cGsb3f7Xu6i8ha4xtk4xtU4yCFgYkYrRd4bo8NTZuosOC21lkrBEDkckfaulTTF0krxqFRbKMVEBY6QTx9DE/KhW8VG0M8+6llHmUgOBwOs4yMjGc0baFrghrqKTGCRtmOh3QOgxTWuNtXKoD15HuwgEnIyORIioN7TtkjgZxwPl9j9q469StFv3T0CNeAvj91JFxd0SBIyFIODmfY12HtTt63btBbDSxELnzAbcMd3JI4J55964doNUEdLgtgspB8x3K3ruB9fY1rdb3qVlAt2EQ9WBJWY5EnAiQBiMc1WGRxNo1Pc13YPeC1pVLtp3JYS90MpeOY2lieeilpyfap//wAy9MfwXIkjKw2Dk7eYjM/SsX2V3l0jXJ1OnHhqgCKm+SQeVJbiS2Dx+u5s6jsxllbNwqZwBdjPON0VXxV/avczhQ1ru+VtkYKuBgk7pENtkKBJzA46iRFXfczvZZGnW1aE+GIYkMCWbLMSMSWJ4NVou9moCFs3FBgEbbomSAABu5kj86cTtjR2bbLaR0EEgeG524Ocg4oPImvL7gSJ/Z+61eW4TdbzNhmXbAQARABgmTnqD0itN/fV3EWeuflB4z6xXHNR3n1DCDdkEEfCgwcfwyMU03a1lYLG6PbG4j5Ak/X3qKyIu8EkdpXtW4yFbljmQRyCMiPqIrFf3C1pSqXbwUC6yqi2iVAA2KTcUmR0yAeoisbY7Wtt8Ny6TyVgAx7AkVJ03eLUW1KJdISWIBCEhSxYAkgkmDHNB5UgxwSZqO2+8umsDwr4JlcKRhuOCefn+kVUdhd8rGmJHjTpnJKAyWRuoEcDpmJ59SbgdsaPUWLaalWckDcQjCTGYIj0qO9nssz+7u5BH/WyQZBkz6GrrMq49yLxljpO/mgcEi9wCY2twOSIGf8AOMU1b/tE0bPsU3OYnYx6gCFHmI+QMRmKrxpuyhMWr2Zn/EzPrnPpmiK9mf7G9Oc7bkmQBk9cAc1vGX9vv/o3hll2v34t27vhW13wAS4DMokAhcACTPr0NZvt7+0BW/dvbO5GHlClTPESWj/nUjtG72XbstZi6u9VhRuHCAJJJ6DaIJ5rkhuAkiZzH54mMUjk2PGES57Z7aN4+UY3bxIEhuCARyI4Jzn3qFa7Vu+G9tSAlwgsY80yCYbBM7RMyPlVXuO4qv3GOPmc0Rulj5ft1/qfnzWGtE/+9LsgC42OBuO0dAIOJ960fZ3eyLCq/nuq0ZWDtImSVxyIiAcVj2uTAzJxHGeo5pzTgrkn5Een1+tBpMNt7HU9HqxcZ0S4pZQDANzOAeQ8YMj6VK7TtRa5ybZJMk5838RJ6etcq02suW7guBxI+sjGD9h/OumDWm7prbtEvaJMTGS3Ez+tTzaaVKg4U1Ldlh2D8WPRvymlMZsJ/XVqa7CvAMskcN+hpZug6dQSJBYcz19vnUehSXnRXNpzBZizbfwiCu0TIbMzM4ArBXbRF1kME72UbYgEE4A424PoBFafvTqtouAPlnJgLBAJgy4gjGaxaXNj+VeZjAAjg+0dD9atJ3SOOfmY7qlWWZF5bA5gT+Ij2PGc/m9og+9UUna6tbYAscOdpETO2QD1HlzTN9ggLBmMwCI5kTzxgmPrUvsp3lSFDXFcRxGxoED5Gc9OY60u4GdI7raIW7iQogMFLATlSPKW4mDMe9QT3Vvm5sFnTyQWBLXhImOQ0T7UOwdZ/wBLj92BKHy/ESdpYNk8EkcCth2o/wCy2rmpRjdZSBtZoUByoI9uQZrpi62QGmL7C0N2xYS06oGXdhSxXLEiC2eCKFVWk73vcQObaCegYngxzHtQqbjua0cVv2EcsSSGAAAzE5z9OI9qgtq7w5ZhP0M4n/L8qvuy7toXV8aPDMlgy7phSNo9JJ9eg9Kbuay1tVben6Mu4jHIhhjJgH0+VShutx4LUis02mPEkTnK4MgRTlyzmJ4PEf8AOl3rjHETicR0gSR9KbQx0zzzwODPvTFkkhIUrHlBj4o6j2mrnTq7omzeAoY8sBELxn/hHWaq7e5oJJgjjPr0n+s1O0uqCCNqsesx6zx7QPetY1bGg7E7JvFyGF4goTJW4ACGRhBOCZHSpQsXSRBulCL28y7KPDtKyy2duScYmKldkd8B5Lbae0M8iByfMWAToCW56VcjtHRtctKqKfH3hFC/u2NsBiXB6iB9qze4q+VU0Y5qsdTp7tmzaexbZ7l4O9y4qb2VVO1ba+U7ZyfXAitpf0VjEWLXH8Arn/eLvc+nvvZXTWdg2jIYdMcGODS41THy5dSostLo715b66hGDWV8SzeZNhMMQyFgAHxBHXnkVBcc0nsvvNqHu2g2ltC1dYwYbzYc/CW4O5hJH4q6ALNgDNizJ/7tc46YoTWp2bDlUY0YddI5hv3gthUII3BSzHUBgGHoFTHy9aXqe7t3dK7zPTJI8q4IPWZrV6O/a/aLls2VIRFbabaG2J3fB13Gc4pWo7ylDC2rUEmFgMQMbZCEgH29qylRZ4pzxuaWy3sytru/cVIYXNzFwPi6DBwc9Tn0NVWm7vakiXFxBAJLBhGWkdTwB9xW+0/b5a3cW54ILr5D5DBK/iSZjg8etUiWraGUvWVJBmLNgzBkki45g49Bg1lNpjfp/kUsny9nynfqn+TI997Hhi3b3HcETcJJB22wk+nINZSxIliMD35P5xWz7/7LtqzdS4LkmC3lRAYcQFRQoPk9cRgEGRhLjmYPQ/P6fKqx4OObV7Epb26QSd3Q+3of6mmLDEEsAMGP6/KhbvZiR6Akf59Pn7U/bPUxjHljI6Z6nqKYXkQWHqQSckiYIxE80nxfMAW3YjqM+maS8MDGTzn0gA9fbpRrcUCImR9TkwSJwY9D/rgDm0mDOBIkwIn/AErondvtKy+nSyxi4o2DIAYyxOD1yBzyD7Vzb9rkZHsB9D9f6+2g7laB799W/BbdN55ImSCFjIlQCKSaTW48ZU9jp1vTpp0V7lxZAnaWVGYYViNxjG4VFudp2iAkFFJ+PdaCrPJaHmp/frs1b+nTambbfw5g8xj2H2Ncw0elS4E2qWMNu8o+IRwAJETHUVJJBlN2i5792BauKSCRcUsOgwxUgZyeP96snopVSGMDIn0ky3PPCitz/aUpC6ORJC3Bu9yLUA4I+XyrFO8Luy0YIkfcwPX5c0eCEnuPp6AfYxx+eR7RnrUzsx2S6AhEkTyAII3AMSIMHjr5qqU1Qk7sH1ImMcAgyfenNIxSSSXUxADAHGSMhgvXp/KsrTNFW6ZutEbguoxhQ3hg4UQ5RCw3EAsd+4c9Kt9bq1INq5eLo5lwQokiDMTPIHXpWEPaT3HCsLoWRAW6ViAYMgYgKSTGAJg10/8AvCxb0bmz4mpuZuKLtg29yqyByIQY23BH8W0xwavB9WimTGopVJP9r/lIPSaPQ7FgACBiDz14kc+9FTfZXb157Ss2lRSZG3IgBiBgj0Ao6X/JOvT2OQ9kaBHBa+10IuSLaBmGZk7oBHH3nEZK7ZUh/DL4naCBJAMCemabs6o7VHxRK9RAmSOnqT9TWq7B8KTp7dtnVydxiXKRtY8eVACeMxzUU5N0gwvejNaazaDbbhuCF3QqpO4zgycLxzk5j3gXGBkglfNzAmI+lbC/aDXbWkWxusq5l4Y3oM7iWCqOGOJbp6VQ6jsxUItlbzxMug8rEEiUkcTNPJ6dnyG3p1COzbdn/rC8Ybyk+oPOPcHnnpFS27PW7jTb5EeViMjM7SRyTODPFR7NmZDLfkExCbiB6kY/lWi7raCwxuC+5AAA8262wboMjk+xnFLGTsWOR6tyv7I7D8RfxbyMkFWAzJGByRI9M1JvTo7ltwCxQt4btuZE3qVYDbABb0Zen1rW9g2UNtdipbLJBZVVGIOCA6gNPNSr3dfTum1kkCMeJcUGOC0HJ9zNHHk1Lgss2HNFyipLtdfgz/8A8RXxYZ2kLdnwrpU7ZzKq3wyscGeDM1Vd4tXY1Dk3kaeSbYUEEIFzOcxxwK2Sd1NOrbrdvacny3bwyQFmA0cCKrL3clCV2oFjHkZsZOSWzwenpT5ZpL5V9ETTaTvcyvZWsWy4Kh2UEQHUGABBjaREzMiDP56iz20zSqLhUBgzIVFAZzuaeAT6596F3uUbQLhoQZgm4RwSAGK4Mx1rNjQX7ZZgdqwQWGTEjENzMdRFcrk5SS+9CKffgnN3kJ2XsjeOlsEsqsVwSeJVh1+lHc1tw3HvW7UB2B8xAZgDhifYcfypnsrsq1df9mcOi2EDK1xm/G2/ZNtPViRj+KmtV2JqPEYC4rCfK/m25PJwGwOfL6xNbKtMtN1QXkva9iXp+8AF5m/YyWJG5GeUMIVG5I5WffNU/bPazX1UBLdppaSqBGz0C4APSce2Savu0ux/Bt+JZub7p2htq3WLDAJh1AHH0qmfQX7sO1ndjrhucYYgzWjmb5exNsg39cDp1sXEDBW37g5DOwDRuwYw561C0luzB32JnGHODAyMe59avbPZlxTnTOVPxDcmfruGferxuxtKohbd36WgfnzdHIFM8y4X3X5GU2uP4MXrtLaZVC2ihA55n58VTXFZoHuQI9Ccx7TNam/2Pd8S4UtP4bNCSq7wp5IXeRI6Dd0FSL/ZCm+hSxqBaVQCPDth5E4A8Yj0zP0xTxypdfdBUmU3YXYa3dviX1tA3fDMgjJx8X5e35iz7w90P2bcfGsXAsQbeWyJO4T0g9ZrQ93mOnB/6PqCxZzEWdu1nLLM3fi2x9Z+dMd57Oo1b23W1qLYt7PIRaKsdxJIUHaXmPi9IzTLPDr90FSMT2dorN07Wu7XJ2qNvlYepfcAv+mTV72Pfu6fds8YhN2QzlFjySFI2kfMVIt9g6jxxds2UgGcEMAwz4gQ4Uz78ia3iasPbVL1t2YKN2E+KMxBmt+ohQOephD3m1c+S84X+HxLhAxmQGEeuP8ASov99X2IdQu6ZJUEGYHxGZJ8o5ro22wZJtv75M+uc461GHZ2kBZgLqlviMnJGPQxUnlbXK+plKUd4v3Of9t9vX7g87CVIYLD+UnAaC0TtAExOKr7etdj4ywNsZFtcbcz6H610LUd3tE5J8S6CeTjPzJt1GHcrSH/AOofb6bkUz7nZkfSmWS+vuZTlVX7mK0+ouOWYw5uMGMr8RHGBgR6VMuuYLPbtsrEAgLuc+xg4iRB+VbSx3Q0gGL93AK/4tuIP/26kWe6GkUAA3CR/wB4v/tH6UZOTezN1M3pe17+mctaZra7EUbgGcDaJSWUzGRwJA5p2/3u7RY7X1LHfhfJbyPUnbKjg1pL/dq225oYsQIJcQIUKMKB0Gc5pg93VGRbX0/xG6+4Q1NeLW/3C0rpcepnn0euYlts7juktbkk5JORzQqz1Xc627FmtSTE/wDSLg4AH+yoUumL5i/ovyXWXIlSm/qyv7B0miuaXxrhti43i7g95UyWbITbIwRHUetSOxe7Id7D6edRbvW5ZQ2w2bw2m4tyCDtniCDnhiBNOextVp1i4XsBiIjcpYmF5weoq47j3ynaKs+qLeGYK3HZi24bSBJPBIbMcYroTFg6SaRodKpF+8o09uxftMFLMxuDa6SWDkjb5SMwOcZBAc706xr9pLNkiy1tg6Hx1SZO0ICWEnM4nPzzke/WkuN2jqNouMrMpUhLhGUXAhYgGRI9KY13ZOp1Nq2DadritsChBaUWRa2qQ3lBgqMRJg5p07TQ0ctO63RYr3f1zZkmev7Qkn5y/wCvrVx3a0OqsPuuW2ZZ8w8RHkHDRnymMg5gip/Y/ZRCKPFKMVBKi2jR0wS4ke8Va6UoSyAM5QAMSGTJ9wSp+lQUP39g5fiZzi4vgouy9R4fiIqBhbu3EDTtLKHMErBir/dWeBCXHV4UtdYhTgQWkkTyOs1dihglJuV8XscWCTepPo/+ZIDilB6hlZ4dh7Db/mDTwNdJcfV4MiQfUUzq7ogu1oXCoJA2guxGQJiTPGcUc0YFAzSZAXsyxclwLttrkFsSJChR+7YLBAxzTV3sJseG6v7GEYfMOY+zGrLwhM5+5/SYo9lSyYYTbb5EeOJntVpWQ7XRlPowiflPI+VNBa1K3SBtB8v8PK/7pxTbpbOGtWz8hsP/AAQPuDXLL4N9GK8XYzkew/KjUVa6rs+1jwy6mQIeGQe+8QwH/lJpv+5nIlDbeegcBv8Adfaai8GRdBdDXQgW2jiD6TmPeOPvIo0v3BPnkERthdsYPAHtR6zTXLf+JbZJ/iBAPyPBqI932/Op6nHbgXVRNVhmGcbiC0HJ5JiSRMnEg8zTPaupUKhtggqeTG4LHmzOZ5Jicc4qK96q3tHVpHmDSPRWI5H8PBxVVlm9kx/GlxZN0OvU4W5nkRxGcbZxgj79er/hIP8ADa4ghseVxJAAMmCMzI/5VSdiXsmSWOYLK0hdxjzEZGatzcJ/5it4k4bWbx5rqTLVxMEsTBMDw1yDkhjuyJA4jmfQUzb1HlIIVpYnKgmOgDRI54M8c8mmCT700QcwWpvHfp9DP4iXX7IkavaW8shfn6rngTIP9RinBrQoAFqcZ3Kp82OCPl7cnA6xGBjBP9fM0lmxJJNK8jfYWWVsUzk8D9aSWI5x9qYv6kKOJxMyOnzqpHarAmSowTBw3OMdaEYNiU2Xfjxw32NODVuOLjD/AMx/nVQ/aSxMSP1NQtZ2ldAlF3COR0HQfOnUGZI047Su/wC2uf7zfzoVhrnbF2fxj2hcfczR1Twp9xtL7nRbHbGnt6W3ev218RiAVWByfignKgcn7VC7X71IujDWlVLtzqAGAg5jdIIif6EVzfTXWVdhJ6kT6AmMdKIXCQB0HHymc13aOtl2n1Nd2V39v23G9VdAIKhUUnPxCFgEew4+9VnaXeG9qLnjXHO5QAu3yQM58sZyc/nVQjlfhwSCD7yJj3B/z9qTp3kxBngYOCevvyMUWkBl5Z7ZY2vDUBQtraDmZFzxSQfwknHp961vcnvH4j/vWPiyqli5RDb2tPkXDPj/AIpwFxzq2SAZEEE4IOORjPH1pxLsAkHaYEHj6/6/nQVNm2PQiXATjbPTqfqahdqadgQwA28HkEflBHtiKp+416+2mX9oZs5t7zLlOPNJJiT1g+1aIyIkiOoMwfYxxU5WmZbMqwKOKF62VJ6rOMg49z85H0pQpkygQNGGoGklhTGHNwo5pnxBQF0VjDs0cU143tQF72rUYWVpD2RR+JQ8SsYXZvOmFdgPSfL/ALvBpthbb/EsW29cbD90j86MvSGc0HFPkDSZHfs2wWJ2XAsYUOJmfUpxHtTX922B+G5/+Rfz/d5qV4hovENJ4EOwuiPYrbnZCEyGaPSVJ+4UfpT1vs20PwFvZmMf8MVL30nefah4EOxtEewg6O1GLKD6ues/iY0T6VDH7tBHooFPb/65pdi2X3BATt5A5H0602iHZB0rsRW0ykzsWfYAfpQfTWzzaQ/Q/wCRpWovBPj3L0yjD9RUS52mg4DH5CP1pG8S5oV6RT9nWD/1Kfe5/wC6mX7HsHm0pHpLx+bf1FM3u2Y/Bj3P+lM3O3T/AAD5Sf1x86Rzw9vYW4Gd73aFbTApABBgTORmMnGKLuwyXCqEMJk4Pp1k/pUbt/VXLmChK59JHsDMkfMYpvsK/ctcgCMcebqM/wClBuDVivTVm0/uOx1V5/8AGn/86FV694H/AIVNChrw9gasfYxep0NxSWuW2tngFgYPsGiPf71DSwFBgY6QJ55Ix7E10a5qzO3n1Bq6u9h2bq7ns223j+ABjIAADYOFEYI/Wu7Pi8PjhnRmhof7nG7QliCJgHmOozx7mpWjsG5uHEebcRMfP2P8ua3Xa/cPdBsKLW6QQCTkzJ8xwMDj51Xp3K1SgjDockbiCDkgH8J6Znk8dai5E1IyN+7NyBmYAxHt+n60WqtlCAxiZM9ZyY++K11jubqVuYsgiJUqVKiQTkziNvpy2KmXe5rsPNZBYAELuyCRxEjzCeffp02rgdUH3L7a1BurLeJacAMvwKiiArgAdfaec10Um0Bydh6GY59/nWL7OBtvYsX7BBfcwC+WPi+P+I+XzKOke4rZqJwQpj1GAR0xOM89KWW4jFC+IG3aVP0J9x7/AEquvSvxCJ498/1zUybSEqAAV6CRB6RmQM8+9Na26GBJBMZLRwD69Y96SMq5HiRppFJRwRKtuHqOKUa6ExmERQmiBo6awB7qG75UkiirGHNwobhSCaMNWMLBoUmfejMUDBGKBFEDSgRWMIiipdFvomEUGzzmjNJJrGHk191RC3XA9Jlf91pH5UT6lWB8TT2LnMEKbLfVrfPzimDSTQcU+QbBfsWjcecai03qCt1PsAGI+1R37qb86fVWbgP4WJtvjptbH51INNOoPIBqUsEH0EcIspO0uwtRZ/xbbL74Kn3kSIqsgfStlo9Zdskm1cZZyQTuU9ODxTrdoJcJ/atLauz+O3+7uflEn69KjL4Xs/qTeLsYcoPUf19aFaV+zdGSSBeQSYUwxH1CmhUv00xPDZQXRGpIGB6Ditp2e52DJ4P5A/yH2oUK9X47yr9z0/ivLEnaNibbE5MnJyePWk60Q+P4T/6qFCuB+U4Rw4MDA2sY6SJgxTeiclMk8evoB/M/c0dCh/6GRKtjzIessJ6wZnPvA+wpWqMjPoT9QcH50KFVfACoQ/vWHtP1DYNNdnXW8QjcYn1PrQoUsPyEk6pAtyFAA9BgcelNmhQqqK9ACjFChTmA9INChWQAulBqFCiYM0oUKFZmE06BQoUGYQ9JFFQrGHI5pt6FCsgCJpJNChTAYg0RNChQMNmiahQrAGpo6FCsE//Z"/>
          <p:cNvSpPr>
            <a:spLocks noChangeAspect="1" noChangeArrowheads="1"/>
          </p:cNvSpPr>
          <p:nvPr/>
        </p:nvSpPr>
        <p:spPr bwMode="auto">
          <a:xfrm>
            <a:off x="155575" y="-2833688"/>
            <a:ext cx="7886700" cy="591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26" name="Picture 2" descr="http://www.dangerous-business.com/wp-content/uploads/2012/07/P62938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32657"/>
            <a:ext cx="799288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324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27</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Sighisoara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547664" y="213280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2038442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512696"/>
            <a:ext cx="594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Balauseri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940000" cy="3960000"/>
          </a:xfrm>
          <a:solidFill>
            <a:srgbClr val="0070C0"/>
          </a:solidFill>
          <a:effectLst>
            <a:outerShdw blurRad="63500" sx="102000" sy="102000" algn="ctr" rotWithShape="0">
              <a:schemeClr val="bg1">
                <a:alpha val="40000"/>
              </a:schemeClr>
            </a:outerShdw>
          </a:effectLst>
        </p:spPr>
        <p:txBody>
          <a:bodyPr lIns="648000" tIns="432000" rIns="0" bIns="216000">
            <a:noAutofit/>
          </a:bodyPr>
          <a:lstStyle/>
          <a:p>
            <a:r>
              <a:rPr lang="fr-CH" sz="4400" dirty="0" err="1" smtClean="0">
                <a:solidFill>
                  <a:schemeClr val="bg1"/>
                </a:solidFill>
                <a:latin typeface="Arial" panose="020B0604020202020204" pitchFamily="34" charset="0"/>
                <a:cs typeface="Arial" panose="020B0604020202020204" pitchFamily="34" charset="0"/>
              </a:rPr>
              <a:t>Sighisoara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Medias</a:t>
            </a:r>
          </a:p>
          <a:p>
            <a:r>
              <a:rPr lang="fr-CH" sz="4000" dirty="0" err="1" smtClean="0">
                <a:solidFill>
                  <a:schemeClr val="bg1"/>
                </a:solidFill>
                <a:latin typeface="Arial" panose="020B0604020202020204" pitchFamily="34" charset="0"/>
                <a:cs typeface="Arial" panose="020B0604020202020204" pitchFamily="34" charset="0"/>
              </a:rPr>
              <a:t>Odorheiu</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Secuiesc</a:t>
            </a:r>
            <a:endParaRPr lang="fr-CH" sz="40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21987" y="460562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81492"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226987" y="702514"/>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968624" y="27089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563624" y="3760469"/>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13</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620688"/>
            <a:ext cx="5760640" cy="900000"/>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760640" cy="3757338"/>
          </a:xfrm>
          <a:prstGeom prst="roundRect">
            <a:avLst>
              <a:gd name="adj" fmla="val 3098"/>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53458882"/>
      </p:ext>
    </p:extLst>
  </p:cSld>
  <p:clrMapOvr>
    <a:masterClrMapping/>
  </p:clrMapOvr>
  <p:transition spd="slow">
    <p:wheel spokes="1"/>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940000" cy="3960000"/>
          </a:xfrm>
          <a:solidFill>
            <a:srgbClr val="0070C0"/>
          </a:solidFill>
          <a:effectLst>
            <a:outerShdw blurRad="63500" sx="102000" sy="102000" algn="ctr" rotWithShape="0">
              <a:schemeClr val="bg1">
                <a:alpha val="40000"/>
              </a:schemeClr>
            </a:outerShdw>
          </a:effectLst>
        </p:spPr>
        <p:txBody>
          <a:bodyPr lIns="648000" tIns="432000" rIns="0" bIns="216000">
            <a:noAutofit/>
          </a:bodyPr>
          <a:lstStyle/>
          <a:p>
            <a:r>
              <a:rPr lang="fr-CH" sz="4400" dirty="0" err="1" smtClean="0">
                <a:solidFill>
                  <a:schemeClr val="bg1"/>
                </a:solidFill>
                <a:latin typeface="Arial" panose="020B0604020202020204" pitchFamily="34" charset="0"/>
                <a:cs typeface="Arial" panose="020B0604020202020204" pitchFamily="34" charset="0"/>
              </a:rPr>
              <a:t>Sighisoara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Medias</a:t>
            </a:r>
          </a:p>
          <a:p>
            <a:r>
              <a:rPr lang="fr-CH" sz="4000" dirty="0" err="1" smtClean="0">
                <a:solidFill>
                  <a:schemeClr val="bg1"/>
                </a:solidFill>
                <a:latin typeface="Arial" panose="020B0604020202020204" pitchFamily="34" charset="0"/>
                <a:cs typeface="Arial" panose="020B0604020202020204" pitchFamily="34" charset="0"/>
              </a:rPr>
              <a:t>Odorheiu</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Secuiesc</a:t>
            </a:r>
            <a:endParaRPr lang="fr-CH" sz="40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533987" y="447996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968624" y="27089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563624" y="3760469"/>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13</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475656" y="1700808"/>
            <a:ext cx="5760640" cy="3757338"/>
          </a:xfrm>
          <a:prstGeom prst="roundRect">
            <a:avLst>
              <a:gd name="adj" fmla="val 3098"/>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572000" y="630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27</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4860032"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205055" y="764688"/>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7" name="Rectangle à coins arrondis 16"/>
          <p:cNvSpPr/>
          <p:nvPr/>
        </p:nvSpPr>
        <p:spPr>
          <a:xfrm>
            <a:off x="4661856" y="692696"/>
            <a:ext cx="2592288" cy="77515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84297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Suceava 			440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171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Ploiesti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Urziceni</a:t>
            </a:r>
            <a:r>
              <a:rPr lang="fr-CH" sz="4700" dirty="0" smtClean="0">
                <a:solidFill>
                  <a:schemeClr val="bg1"/>
                </a:solidFill>
                <a:latin typeface="Arial" panose="020B0604020202020204" pitchFamily="34" charset="0"/>
                <a:cs typeface="Arial" panose="020B0604020202020204" pitchFamily="34" charset="0"/>
              </a:rPr>
              <a:t>			  62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E40			    </a:t>
            </a:r>
            <a:r>
              <a:rPr lang="fr-CH" sz="4700" dirty="0">
                <a:solidFill>
                  <a:schemeClr val="bg1"/>
                </a:solidFill>
                <a:latin typeface="Arial" panose="020B0604020202020204" pitchFamily="34" charset="0"/>
                <a:cs typeface="Arial" panose="020B0604020202020204" pitchFamily="34" charset="0"/>
              </a:rPr>
              <a:t>8</a:t>
            </a:r>
            <a:r>
              <a:rPr lang="fr-CH" sz="4700" dirty="0" smtClean="0">
                <a:solidFill>
                  <a:schemeClr val="bg1"/>
                </a:solidFill>
                <a:latin typeface="Arial" panose="020B0604020202020204" pitchFamily="34" charset="0"/>
                <a:cs typeface="Arial" panose="020B0604020202020204" pitchFamily="34" charset="0"/>
              </a:rPr>
              <a:t>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727509" y="6036379"/>
            <a:ext cx="7740000" cy="46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Distante de </a:t>
            </a:r>
            <a:r>
              <a:rPr lang="fr-CH" sz="1400" dirty="0" err="1" smtClean="0">
                <a:solidFill>
                  <a:schemeClr val="tx1"/>
                </a:solidFill>
                <a:latin typeface="Arial" panose="020B0604020202020204" pitchFamily="34" charset="0"/>
                <a:cs typeface="Arial" panose="020B0604020202020204" pitchFamily="34" charset="0"/>
              </a:rPr>
              <a:t>calculat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pâna</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în</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centrul</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orasului</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Distantele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indicate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sunt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estimate</a:t>
            </a:r>
            <a:r>
              <a:rPr lang="fr-CH" sz="1400" dirty="0" smtClean="0">
                <a:solidFill>
                  <a:schemeClr val="tx1"/>
                </a:solidFill>
                <a:latin typeface="Arial" panose="020B0604020202020204" pitchFamily="34" charset="0"/>
                <a:cs typeface="Arial" panose="020B0604020202020204" pitchFamily="34" charset="0"/>
              </a:rPr>
              <a:t> – </a:t>
            </a:r>
            <a:r>
              <a:rPr lang="fr-CH" sz="1400" dirty="0" smtClean="0">
                <a:solidFill>
                  <a:srgbClr val="0070C0"/>
                </a:solidFill>
                <a:latin typeface="Arial" panose="020B0604020202020204" pitchFamily="34" charset="0"/>
                <a:cs typeface="Arial" panose="020B0604020202020204" pitchFamily="34" charset="0"/>
              </a:rPr>
              <a:t>de </a:t>
            </a:r>
            <a:r>
              <a:rPr lang="fr-CH" sz="1400" dirty="0" err="1" smtClean="0">
                <a:solidFill>
                  <a:srgbClr val="0070C0"/>
                </a:solidFill>
                <a:latin typeface="Arial" panose="020B0604020202020204" pitchFamily="34" charset="0"/>
                <a:cs typeface="Arial" panose="020B0604020202020204" pitchFamily="34" charset="0"/>
              </a:rPr>
              <a:t>corectat</a:t>
            </a:r>
            <a:r>
              <a:rPr lang="fr-CH" sz="1400" dirty="0" smtClean="0">
                <a:solidFill>
                  <a:srgbClr val="0070C0"/>
                </a:solidFill>
                <a:latin typeface="Arial" panose="020B0604020202020204" pitchFamily="34" charset="0"/>
                <a:cs typeface="Arial" panose="020B0604020202020204" pitchFamily="34" charset="0"/>
              </a:rPr>
              <a:t> !</a:t>
            </a:r>
            <a:endParaRPr lang="fr-CH" sz="1400" dirty="0">
              <a:solidFill>
                <a:srgbClr val="0070C0"/>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57313" y="4581048"/>
            <a:ext cx="1047271"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45238"/>
      </p:ext>
    </p:extLst>
  </p:cSld>
  <p:clrMapOvr>
    <a:masterClrMapping/>
  </p:clrMapOvr>
  <p:transition spd="slow">
    <p:wheel spokes="1"/>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65357926"/>
      </p:ext>
    </p:extLst>
  </p:cSld>
  <p:clrMapOvr>
    <a:masterClrMapping/>
  </p:clrMapOvr>
  <p:transition spd="slow">
    <p:wheel spokes="1"/>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176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121 km</a:t>
            </a:r>
          </a:p>
          <a:p>
            <a:pPr marL="0" indent="0">
              <a:buFont typeface="Arial" panose="020B0604020202020204" pitchFamily="34" charset="0"/>
              <a:buNone/>
            </a:pPr>
            <a:r>
              <a:rPr lang="fr-CH" sz="4700" dirty="0">
                <a:solidFill>
                  <a:schemeClr val="bg1"/>
                </a:solidFill>
                <a:latin typeface="Arial" panose="020B0604020202020204" pitchFamily="34" charset="0"/>
                <a:cs typeface="Arial" panose="020B0604020202020204" pitchFamily="34" charset="0"/>
              </a:rPr>
              <a:t>R</a:t>
            </a:r>
            <a:r>
              <a:rPr lang="fr-CH" sz="4700" dirty="0" smtClean="0">
                <a:solidFill>
                  <a:schemeClr val="bg1"/>
                </a:solidFill>
                <a:latin typeface="Arial" panose="020B0604020202020204" pitchFamily="34" charset="0"/>
                <a:cs typeface="Arial" panose="020B0604020202020204" pitchFamily="34" charset="0"/>
              </a:rPr>
              <a:t>eghin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84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Targu</a:t>
            </a:r>
            <a:r>
              <a:rPr lang="fr-CH" sz="4700" dirty="0" smtClean="0">
                <a:solidFill>
                  <a:schemeClr val="bg1"/>
                </a:solidFill>
                <a:latin typeface="Arial" panose="020B0604020202020204" pitchFamily="34" charset="0"/>
                <a:cs typeface="Arial" panose="020B0604020202020204" pitchFamily="34" charset="0"/>
              </a:rPr>
              <a:t> Mures		   55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964725"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8520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235322"/>
      </p:ext>
    </p:extLst>
  </p:cSld>
  <p:clrMapOvr>
    <a:masterClrMapping/>
  </p:clrMapOvr>
  <p:transition spd="slow">
    <p:wheel spokes="1"/>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28</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Balauseri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547664" y="213280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32883155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8195" y="337070"/>
            <a:ext cx="5940000" cy="1260000"/>
          </a:xfrm>
          <a:solidFill>
            <a:srgbClr val="00B050"/>
          </a:solidFill>
          <a:effectLst>
            <a:outerShdw blurRad="63500" sx="102000" sy="102000" algn="ctr" rotWithShape="0">
              <a:schemeClr val="bg1">
                <a:lumMod val="95000"/>
                <a:alpha val="40000"/>
              </a:schemeClr>
            </a:outerShdw>
          </a:effectLst>
        </p:spPr>
        <p:txBody>
          <a:bodyPr lIns="0">
            <a:normAutofit fontScale="90000"/>
          </a:bodyPr>
          <a:lstStyle/>
          <a:p>
            <a:r>
              <a:rPr lang="fr-CH" sz="3600" dirty="0" smtClean="0">
                <a:solidFill>
                  <a:schemeClr val="bg1"/>
                </a:solidFill>
                <a:latin typeface="Arial" panose="020B0604020202020204" pitchFamily="34" charset="0"/>
                <a:cs typeface="Arial" panose="020B0604020202020204" pitchFamily="34" charset="0"/>
              </a:rPr>
              <a:t>E60    A3 x A8</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err="1" smtClean="0">
                <a:solidFill>
                  <a:schemeClr val="bg1"/>
                </a:solidFill>
                <a:latin typeface="Arial" panose="020B0604020202020204" pitchFamily="34" charset="0"/>
                <a:cs typeface="Arial" panose="020B0604020202020204" pitchFamily="34" charset="0"/>
              </a:rPr>
              <a:t>Targu</a:t>
            </a:r>
            <a:r>
              <a:rPr lang="fr-CH" dirty="0" smtClean="0">
                <a:solidFill>
                  <a:schemeClr val="bg1"/>
                </a:solidFill>
                <a:latin typeface="Arial" panose="020B0604020202020204" pitchFamily="34" charset="0"/>
                <a:cs typeface="Arial" panose="020B0604020202020204" pitchFamily="34" charset="0"/>
              </a:rPr>
              <a:t> Mures Sud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35696" y="1683063"/>
            <a:ext cx="5940000" cy="3780000"/>
          </a:xfrm>
          <a:solidFill>
            <a:srgbClr val="0070C0"/>
          </a:solidFill>
          <a:effectLst>
            <a:outerShdw blurRad="63500" sx="102000" sy="102000" algn="ctr" rotWithShape="0">
              <a:schemeClr val="bg1">
                <a:alpha val="40000"/>
              </a:schemeClr>
            </a:outerShdw>
          </a:effectLst>
        </p:spPr>
        <p:txBody>
          <a:bodyPr lIns="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Balauseri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Tarnaveri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Praid</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169341" y="438909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112568" y="579308"/>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020272" y="535070"/>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302907" y="206084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13</a:t>
            </a:r>
            <a:endParaRPr lang="fr-CH" dirty="0">
              <a:latin typeface="Arial" panose="020B0604020202020204" pitchFamily="34" charset="0"/>
              <a:cs typeface="Arial" panose="020B0604020202020204" pitchFamily="34" charset="0"/>
            </a:endParaRPr>
          </a:p>
        </p:txBody>
      </p:sp>
      <p:sp>
        <p:nvSpPr>
          <p:cNvPr id="13" name="Rectangle 12"/>
          <p:cNvSpPr/>
          <p:nvPr/>
        </p:nvSpPr>
        <p:spPr>
          <a:xfrm>
            <a:off x="5723650" y="967070"/>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14" name="Hexagone 13"/>
          <p:cNvSpPr/>
          <p:nvPr/>
        </p:nvSpPr>
        <p:spPr>
          <a:xfrm>
            <a:off x="2302907" y="3645024"/>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13A</a:t>
            </a:r>
            <a:endParaRPr lang="fr-CH" dirty="0">
              <a:latin typeface="Arial" panose="020B0604020202020204" pitchFamily="34" charset="0"/>
              <a:cs typeface="Arial" panose="020B0604020202020204" pitchFamily="34" charset="0"/>
            </a:endParaRPr>
          </a:p>
        </p:txBody>
      </p:sp>
      <p:sp>
        <p:nvSpPr>
          <p:cNvPr id="16" name="Hexagone 15"/>
          <p:cNvSpPr/>
          <p:nvPr/>
        </p:nvSpPr>
        <p:spPr>
          <a:xfrm>
            <a:off x="2314370" y="2913614"/>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142</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07704" y="404664"/>
            <a:ext cx="5760640" cy="1152128"/>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07704" y="1772816"/>
            <a:ext cx="5760640" cy="3600400"/>
          </a:xfrm>
          <a:prstGeom prst="roundRect">
            <a:avLst>
              <a:gd name="adj" fmla="val 3523"/>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5" name="Picture 2" descr="http://namthao.free.fr/Travel/France/France/Nice/Cours%20Nice/Code%20de%20la%20route/Signalisation/bifurcation.jpg"/>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52907" y="446456"/>
            <a:ext cx="510606"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65150"/>
      </p:ext>
    </p:extLst>
  </p:cSld>
  <p:clrMapOvr>
    <a:masterClrMapping/>
  </p:clrMapOvr>
  <p:transition spd="slow">
    <p:wheel spokes="1"/>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35696" y="1683063"/>
            <a:ext cx="5940000" cy="2700000"/>
          </a:xfrm>
          <a:solidFill>
            <a:srgbClr val="0070C0"/>
          </a:solidFill>
          <a:effectLst>
            <a:outerShdw blurRad="63500" sx="102000" sy="102000" algn="ctr" rotWithShape="0">
              <a:schemeClr val="bg1">
                <a:alpha val="40000"/>
              </a:schemeClr>
            </a:outerShdw>
          </a:effectLst>
        </p:spPr>
        <p:txBody>
          <a:bodyPr lIns="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Balauseri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Tarnaveri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Praid</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12" name="Hexagone 11"/>
          <p:cNvSpPr/>
          <p:nvPr/>
        </p:nvSpPr>
        <p:spPr>
          <a:xfrm>
            <a:off x="2302907" y="206084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13</a:t>
            </a:r>
            <a:endParaRPr lang="fr-CH" dirty="0">
              <a:latin typeface="Arial" panose="020B0604020202020204" pitchFamily="34" charset="0"/>
              <a:cs typeface="Arial" panose="020B0604020202020204" pitchFamily="34" charset="0"/>
            </a:endParaRPr>
          </a:p>
        </p:txBody>
      </p:sp>
      <p:sp>
        <p:nvSpPr>
          <p:cNvPr id="14" name="Hexagone 13"/>
          <p:cNvSpPr/>
          <p:nvPr/>
        </p:nvSpPr>
        <p:spPr>
          <a:xfrm>
            <a:off x="2302907" y="3645024"/>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13A</a:t>
            </a:r>
            <a:endParaRPr lang="fr-CH" dirty="0">
              <a:latin typeface="Arial" panose="020B0604020202020204" pitchFamily="34" charset="0"/>
              <a:cs typeface="Arial" panose="020B0604020202020204" pitchFamily="34" charset="0"/>
            </a:endParaRPr>
          </a:p>
        </p:txBody>
      </p:sp>
      <p:sp>
        <p:nvSpPr>
          <p:cNvPr id="16" name="Hexagone 15"/>
          <p:cNvSpPr/>
          <p:nvPr/>
        </p:nvSpPr>
        <p:spPr>
          <a:xfrm>
            <a:off x="2314370" y="2913614"/>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142</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907704" y="1772816"/>
            <a:ext cx="5760640" cy="2520280"/>
          </a:xfrm>
          <a:prstGeom prst="roundRect">
            <a:avLst>
              <a:gd name="adj" fmla="val 3523"/>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droite 14"/>
          <p:cNvSpPr/>
          <p:nvPr/>
        </p:nvSpPr>
        <p:spPr>
          <a:xfrm rot="19500000">
            <a:off x="6269116" y="285961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5004048" y="69269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28</a:t>
            </a:r>
            <a:endParaRPr lang="fr-CH" sz="54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436096" y="83669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772728" y="836696"/>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 name="Rectangle à coins arrondis 20"/>
          <p:cNvSpPr/>
          <p:nvPr/>
        </p:nvSpPr>
        <p:spPr>
          <a:xfrm>
            <a:off x="5093904" y="788757"/>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81846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1389455"/>
      </p:ext>
    </p:extLst>
  </p:cSld>
  <p:clrMapOvr>
    <a:masterClrMapping/>
  </p:clrMapOvr>
  <p:transition spd="slow">
    <p:wheel spokes="1"/>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896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147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92 km</a:t>
            </a:r>
          </a:p>
          <a:p>
            <a:pPr marL="0" indent="0">
              <a:buFont typeface="Arial" panose="020B0604020202020204" pitchFamily="34" charset="0"/>
              <a:buNone/>
            </a:pPr>
            <a:r>
              <a:rPr lang="fr-CH" sz="4700" dirty="0">
                <a:solidFill>
                  <a:schemeClr val="bg1"/>
                </a:solidFill>
                <a:latin typeface="Arial" panose="020B0604020202020204" pitchFamily="34" charset="0"/>
                <a:cs typeface="Arial" panose="020B0604020202020204" pitchFamily="34" charset="0"/>
              </a:rPr>
              <a:t>R</a:t>
            </a:r>
            <a:r>
              <a:rPr lang="fr-CH" sz="4700" dirty="0" smtClean="0">
                <a:solidFill>
                  <a:schemeClr val="bg1"/>
                </a:solidFill>
                <a:latin typeface="Arial" panose="020B0604020202020204" pitchFamily="34" charset="0"/>
                <a:cs typeface="Arial" panose="020B0604020202020204" pitchFamily="34" charset="0"/>
              </a:rPr>
              <a:t>eghin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Targu</a:t>
            </a:r>
            <a:r>
              <a:rPr lang="fr-CH" sz="4700" dirty="0" smtClean="0">
                <a:solidFill>
                  <a:schemeClr val="bg1"/>
                </a:solidFill>
                <a:latin typeface="Arial" panose="020B0604020202020204" pitchFamily="34" charset="0"/>
                <a:cs typeface="Arial" panose="020B0604020202020204" pitchFamily="34" charset="0"/>
              </a:rPr>
              <a:t> Mures		   26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A8			   18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752528"/>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964725"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8520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59478" y="5013176"/>
            <a:ext cx="72335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17682"/>
      </p:ext>
    </p:extLst>
  </p:cSld>
  <p:clrMapOvr>
    <a:masterClrMapping/>
  </p:clrMapOvr>
  <p:transition spd="slow">
    <p:wheel spokes="1"/>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4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A8</a:t>
            </a:r>
          </a:p>
          <a:p>
            <a:pPr lvl="1" algn="ctr"/>
            <a:r>
              <a:rPr lang="fr-CH" sz="4000" dirty="0" smtClean="0">
                <a:solidFill>
                  <a:schemeClr val="bg1"/>
                </a:solidFill>
                <a:latin typeface="Arial" panose="020B0604020202020204" pitchFamily="34" charset="0"/>
                <a:cs typeface="Arial" panose="020B0604020202020204" pitchFamily="34" charset="0"/>
              </a:rPr>
              <a:t>A3 x A8</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Corunca</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a:solidFill>
                  <a:schemeClr val="bg1"/>
                </a:solidFill>
                <a:latin typeface="Arial" panose="020B0604020202020204" pitchFamily="34" charset="0"/>
                <a:cs typeface="Arial" panose="020B0604020202020204" pitchFamily="34" charset="0"/>
              </a:rPr>
              <a:t>3</a:t>
            </a:r>
            <a:r>
              <a:rPr lang="fr-CH" sz="4400" dirty="0" smtClean="0">
                <a:solidFill>
                  <a:schemeClr val="bg1"/>
                </a:solidFill>
                <a:latin typeface="Arial" panose="020B0604020202020204" pitchFamily="34" charset="0"/>
                <a:cs typeface="Arial" panose="020B0604020202020204" pitchFamily="34" charset="0"/>
              </a:rPr>
              <a:t>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24036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29</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7133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195736" y="1124744"/>
            <a:ext cx="3195028" cy="639762"/>
          </a:xfrm>
          <a:solidFill>
            <a:srgbClr val="00B050"/>
          </a:solidFill>
        </p:spPr>
        <p:txBody>
          <a:bodyPr tIns="108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60   A3   A8</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436096" y="1823421"/>
            <a:ext cx="3455336" cy="3924000"/>
          </a:xfrm>
          <a:solidFill>
            <a:srgbClr val="00B050"/>
          </a:solidFill>
        </p:spPr>
        <p:txBody>
          <a:bodyPr lIns="0" tIns="108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Iasi   Suceava</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Târgu</a:t>
            </a:r>
            <a:r>
              <a:rPr lang="fr-CH" sz="3200" dirty="0" smtClean="0">
                <a:solidFill>
                  <a:schemeClr val="bg1"/>
                </a:solidFill>
                <a:latin typeface="Arial" panose="020B0604020202020204" pitchFamily="34" charset="0"/>
                <a:cs typeface="Arial" panose="020B0604020202020204" pitchFamily="34" charset="0"/>
              </a:rPr>
              <a:t> Mures </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5436096" y="1124744"/>
            <a:ext cx="3456383" cy="648071"/>
          </a:xfrm>
          <a:solidFill>
            <a:srgbClr val="00B050"/>
          </a:solidFill>
        </p:spPr>
        <p:txBody>
          <a:bodyPr tIns="108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A8</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2195737" y="1823583"/>
            <a:ext cx="3168352" cy="3924816"/>
          </a:xfrm>
          <a:solidFill>
            <a:srgbClr val="00B050"/>
          </a:solidFill>
        </p:spPr>
        <p:txBody>
          <a:bodyPr tIns="108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r>
              <a:rPr lang="fr-CH" sz="3200" dirty="0" smtClean="0">
                <a:solidFill>
                  <a:schemeClr val="bg1"/>
                </a:solidFill>
                <a:latin typeface="Arial" panose="020B0604020202020204" pitchFamily="34" charset="0"/>
                <a:cs typeface="Arial" panose="020B0604020202020204" pitchFamily="34" charset="0"/>
              </a:rPr>
              <a:t> </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Târgu</a:t>
            </a:r>
            <a:r>
              <a:rPr lang="fr-CH" sz="3200" dirty="0" smtClean="0">
                <a:solidFill>
                  <a:schemeClr val="bg1"/>
                </a:solidFill>
                <a:latin typeface="Arial" panose="020B0604020202020204" pitchFamily="34" charset="0"/>
                <a:cs typeface="Arial" panose="020B0604020202020204" pitchFamily="34" charset="0"/>
              </a:rPr>
              <a:t> Mures</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2000 m</a:t>
            </a:r>
            <a:endParaRPr lang="fr-CH" sz="36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899592" y="6093296"/>
            <a:ext cx="725506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Ce panneau au dessus de l’autoroute s’inspire de Luxembourg Sud, dans le sens Metz -&gt; Luxembourg / Bruxelles / Trier</a:t>
            </a:r>
            <a:endParaRPr lang="fr-CH" dirty="0">
              <a:solidFill>
                <a:schemeClr val="tx1"/>
              </a:solidFill>
            </a:endParaRPr>
          </a:p>
        </p:txBody>
      </p:sp>
      <p:sp>
        <p:nvSpPr>
          <p:cNvPr id="8" name="Rectangle à coins arrondis 7"/>
          <p:cNvSpPr/>
          <p:nvPr/>
        </p:nvSpPr>
        <p:spPr>
          <a:xfrm>
            <a:off x="141371" y="1785392"/>
            <a:ext cx="1973331" cy="3909672"/>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4000" dirty="0" err="1" smtClean="0">
                <a:latin typeface="Arial" panose="020B0604020202020204" pitchFamily="34" charset="0"/>
                <a:cs typeface="Arial" panose="020B0604020202020204" pitchFamily="34" charset="0"/>
              </a:rPr>
              <a:t>Târgu</a:t>
            </a:r>
            <a:r>
              <a:rPr lang="fr-CH" sz="4000" dirty="0" smtClean="0">
                <a:latin typeface="Arial" panose="020B0604020202020204" pitchFamily="34" charset="0"/>
                <a:cs typeface="Arial" panose="020B0604020202020204" pitchFamily="34" charset="0"/>
              </a:rPr>
              <a:t> Mures</a:t>
            </a:r>
          </a:p>
        </p:txBody>
      </p:sp>
      <p:sp>
        <p:nvSpPr>
          <p:cNvPr id="9" name="Rectangle 8"/>
          <p:cNvSpPr/>
          <p:nvPr/>
        </p:nvSpPr>
        <p:spPr>
          <a:xfrm>
            <a:off x="290552" y="5733255"/>
            <a:ext cx="360000" cy="976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531432" y="5733256"/>
            <a:ext cx="360000" cy="976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Ellipse 21"/>
          <p:cNvSpPr/>
          <p:nvPr/>
        </p:nvSpPr>
        <p:spPr>
          <a:xfrm>
            <a:off x="6012160" y="2518958"/>
            <a:ext cx="864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MD</a:t>
            </a:r>
            <a:endParaRPr lang="fr-CH" sz="20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rot="2700000">
            <a:off x="4480178" y="4569091"/>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vers le haut 26"/>
          <p:cNvSpPr/>
          <p:nvPr/>
        </p:nvSpPr>
        <p:spPr>
          <a:xfrm>
            <a:off x="421639" y="4835953"/>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rot="2700000">
            <a:off x="7976802" y="4601883"/>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107504" y="1124744"/>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29</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95616" y="3211950"/>
            <a:ext cx="1512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Sud</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377857" y="3796234"/>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3400593" y="3068960"/>
            <a:ext cx="100811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6515326" y="3671136"/>
            <a:ext cx="1260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pic>
        <p:nvPicPr>
          <p:cNvPr id="30"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9378" y="3707077"/>
            <a:ext cx="849407" cy="576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291" y="3710641"/>
            <a:ext cx="720080" cy="575400"/>
          </a:xfrm>
          <a:prstGeom prst="rect">
            <a:avLst/>
          </a:prstGeom>
          <a:noFill/>
          <a:extLst>
            <a:ext uri="{909E8E84-426E-40DD-AFC4-6F175D3DCCD1}">
              <a14:hiddenFill xmlns:a14="http://schemas.microsoft.com/office/drawing/2010/main">
                <a:solidFill>
                  <a:srgbClr val="FFFFFF"/>
                </a:solidFill>
              </a14:hiddenFill>
            </a:ext>
          </a:extLst>
        </p:spPr>
      </p:pic>
      <p:sp>
        <p:nvSpPr>
          <p:cNvPr id="32" name="Ellipse 31"/>
          <p:cNvSpPr/>
          <p:nvPr/>
        </p:nvSpPr>
        <p:spPr>
          <a:xfrm>
            <a:off x="7199025" y="2523360"/>
            <a:ext cx="864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UA</a:t>
            </a:r>
            <a:endParaRPr lang="fr-CH" sz="24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377857" y="4380333"/>
            <a:ext cx="1529759" cy="4556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2000 m</a:t>
            </a:r>
            <a:endParaRPr lang="fr-CH" sz="2800" dirty="0">
              <a:solidFill>
                <a:schemeClr val="bg1"/>
              </a:solidFill>
              <a:latin typeface="Arial" panose="020B0604020202020204" pitchFamily="34" charset="0"/>
              <a:cs typeface="Arial" panose="020B0604020202020204" pitchFamily="34" charset="0"/>
            </a:endParaRPr>
          </a:p>
        </p:txBody>
      </p:sp>
      <p:sp>
        <p:nvSpPr>
          <p:cNvPr id="16" name="Rectangle à coins arrondis 15"/>
          <p:cNvSpPr/>
          <p:nvPr/>
        </p:nvSpPr>
        <p:spPr>
          <a:xfrm>
            <a:off x="169399" y="1196752"/>
            <a:ext cx="1810313"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a:off x="1331640" y="4835953"/>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2267744" y="1196752"/>
            <a:ext cx="302433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5580112" y="1196752"/>
            <a:ext cx="3192187"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2267744" y="1916832"/>
            <a:ext cx="3024336" cy="3778232"/>
          </a:xfrm>
          <a:prstGeom prst="roundRect">
            <a:avLst>
              <a:gd name="adj" fmla="val 552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à coins arrondis 22"/>
          <p:cNvSpPr/>
          <p:nvPr/>
        </p:nvSpPr>
        <p:spPr>
          <a:xfrm>
            <a:off x="5508104" y="1916832"/>
            <a:ext cx="3264195" cy="3745440"/>
          </a:xfrm>
          <a:prstGeom prst="roundRect">
            <a:avLst>
              <a:gd name="adj" fmla="val 48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69399" y="1844824"/>
            <a:ext cx="1882321" cy="3817448"/>
          </a:xfrm>
          <a:prstGeom prst="roundRect">
            <a:avLst>
              <a:gd name="adj" fmla="val 942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86549767"/>
      </p:ext>
    </p:extLst>
  </p:cSld>
  <p:clrMapOvr>
    <a:masterClrMapping/>
  </p:clrMapOvr>
  <p:transition spd="slow">
    <p:wheel spokes="1"/>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836712"/>
            <a:ext cx="6120000" cy="900000"/>
          </a:xfrm>
          <a:solidFill>
            <a:srgbClr val="00B050"/>
          </a:solidFill>
        </p:spPr>
        <p:txBody>
          <a:bodyPr>
            <a:no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Cluj </a:t>
            </a:r>
            <a:r>
              <a:rPr lang="fr-CH" dirty="0" err="1" smtClean="0">
                <a:solidFill>
                  <a:schemeClr val="bg1"/>
                </a:solidFill>
                <a:latin typeface="Arial" panose="020B0604020202020204" pitchFamily="34" charset="0"/>
                <a:cs typeface="Arial" panose="020B0604020202020204" pitchFamily="34" charset="0"/>
              </a:rPr>
              <a:t>Napoca</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763688" y="1772816"/>
            <a:ext cx="6120000" cy="4464496"/>
          </a:xfrm>
          <a:solidFill>
            <a:srgbClr val="00B050"/>
          </a:solidFill>
        </p:spPr>
        <p:txBody>
          <a:bodyPr lIns="1080000" tIns="360000" rIns="72000">
            <a:normAutofit lnSpcReduction="10000"/>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Oradea</a:t>
            </a:r>
          </a:p>
          <a:p>
            <a:pPr marL="0" indent="0">
              <a:buNone/>
            </a:pPr>
            <a:r>
              <a:rPr lang="fr-CH" sz="4400" dirty="0" smtClean="0">
                <a:solidFill>
                  <a:schemeClr val="bg1"/>
                </a:solidFill>
                <a:latin typeface="Arial" panose="020B0604020202020204" pitchFamily="34" charset="0"/>
                <a:cs typeface="Arial" panose="020B0604020202020204" pitchFamily="34" charset="0"/>
              </a:rPr>
              <a:t>Satu Mare</a:t>
            </a:r>
          </a:p>
          <a:p>
            <a:pPr marL="0" indent="0">
              <a:buNone/>
            </a:pPr>
            <a:r>
              <a:rPr lang="fr-CH" sz="4400" dirty="0" smtClean="0">
                <a:solidFill>
                  <a:schemeClr val="bg1"/>
                </a:solidFill>
                <a:latin typeface="Arial" panose="020B0604020202020204" pitchFamily="34" charset="0"/>
                <a:cs typeface="Arial" panose="020B0604020202020204" pitchFamily="34" charset="0"/>
              </a:rPr>
              <a:t>Arad - Timisoara</a:t>
            </a:r>
          </a:p>
          <a:p>
            <a:pPr marL="0" indent="0">
              <a:buNone/>
            </a:pPr>
            <a:r>
              <a:rPr lang="fr-CH" sz="4400" dirty="0" err="1" smtClean="0">
                <a:solidFill>
                  <a:schemeClr val="bg1"/>
                </a:solidFill>
                <a:latin typeface="Arial" panose="020B0604020202020204" pitchFamily="34" charset="0"/>
                <a:cs typeface="Arial" panose="020B0604020202020204" pitchFamily="34" charset="0"/>
              </a:rPr>
              <a:t>Turnu</a:t>
            </a:r>
            <a:r>
              <a:rPr lang="fr-CH" sz="4400" dirty="0" smtClean="0">
                <a:solidFill>
                  <a:schemeClr val="bg1"/>
                </a:solidFill>
                <a:latin typeface="Arial" panose="020B0604020202020204" pitchFamily="34" charset="0"/>
                <a:cs typeface="Arial" panose="020B0604020202020204" pitchFamily="34" charset="0"/>
              </a:rPr>
              <a:t> Severin</a:t>
            </a:r>
          </a:p>
          <a:p>
            <a:pPr marL="0" indent="0">
              <a:buNone/>
            </a:pPr>
            <a:r>
              <a:rPr lang="fr-CH" sz="4400" dirty="0" smtClean="0">
                <a:solidFill>
                  <a:schemeClr val="bg1"/>
                </a:solidFill>
                <a:latin typeface="Arial" panose="020B0604020202020204" pitchFamily="34" charset="0"/>
                <a:cs typeface="Arial" panose="020B0604020202020204" pitchFamily="34" charset="0"/>
              </a:rPr>
              <a:t>Sibiu</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a:off x="7020272" y="2248254"/>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51720" y="2232030"/>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835696" y="908720"/>
            <a:ext cx="5976664"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835696" y="1844824"/>
            <a:ext cx="5976664" cy="4320480"/>
          </a:xfrm>
          <a:prstGeom prst="roundRect">
            <a:avLst>
              <a:gd name="adj" fmla="val 478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14733142"/>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A0</a:t>
            </a:r>
          </a:p>
          <a:p>
            <a:pPr lvl="1" algn="ctr"/>
            <a:r>
              <a:rPr lang="fr-CH" sz="4000" dirty="0" smtClean="0">
                <a:solidFill>
                  <a:schemeClr val="bg1"/>
                </a:solidFill>
                <a:latin typeface="Arial" panose="020B0604020202020204" pitchFamily="34" charset="0"/>
                <a:cs typeface="Arial" panose="020B0604020202020204" pitchFamily="34" charset="0"/>
              </a:rPr>
              <a:t>A3 x A0</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Tunari</a:t>
            </a:r>
          </a:p>
          <a:p>
            <a:pPr algn="ctr"/>
            <a:r>
              <a:rPr lang="fr-CH" sz="4400" dirty="0" smtClean="0">
                <a:solidFill>
                  <a:schemeClr val="bg1"/>
                </a:solidFill>
                <a:latin typeface="Arial" panose="020B0604020202020204" pitchFamily="34" charset="0"/>
                <a:cs typeface="Arial" panose="020B0604020202020204" pitchFamily="34" charset="0"/>
              </a:rPr>
              <a:t>3000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23728" y="1923557"/>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096936"/>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3</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6960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836712"/>
            <a:ext cx="5760000" cy="900000"/>
          </a:xfrm>
          <a:solidFill>
            <a:srgbClr val="00B050"/>
          </a:solidFill>
        </p:spPr>
        <p:txBody>
          <a:bodyPr>
            <a:noAutofit/>
          </a:bodyPr>
          <a:lstStyle/>
          <a:p>
            <a:r>
              <a:rPr lang="fr-CH" dirty="0" err="1" smtClean="0">
                <a:solidFill>
                  <a:schemeClr val="bg1"/>
                </a:solidFill>
                <a:latin typeface="Arial" panose="020B0604020202020204" pitchFamily="34" charset="0"/>
                <a:cs typeface="Arial" panose="020B0604020202020204" pitchFamily="34" charset="0"/>
              </a:rPr>
              <a:t>Directii</a:t>
            </a:r>
            <a:r>
              <a:rPr lang="fr-CH" dirty="0" smtClean="0">
                <a:solidFill>
                  <a:schemeClr val="bg1"/>
                </a:solidFill>
                <a:latin typeface="Arial" panose="020B0604020202020204" pitchFamily="34" charset="0"/>
                <a:cs typeface="Arial" panose="020B0604020202020204" pitchFamily="34" charset="0"/>
              </a:rPr>
              <a:t> Iasi Suceava</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979712" y="1844824"/>
            <a:ext cx="5760000" cy="3492000"/>
          </a:xfrm>
          <a:solidFill>
            <a:srgbClr val="00B050"/>
          </a:solidFill>
        </p:spPr>
        <p:txBody>
          <a:bodyPr lIns="1188000" tIns="360000" rIns="72000">
            <a:normAutofit fontScale="85000" lnSpcReduction="20000"/>
          </a:bodyPr>
          <a:lstStyle/>
          <a:p>
            <a:pPr marL="0" indent="0">
              <a:buNone/>
            </a:pPr>
            <a:r>
              <a:rPr lang="fr-CH" sz="5700" dirty="0" err="1" smtClean="0">
                <a:solidFill>
                  <a:schemeClr val="bg1"/>
                </a:solidFill>
                <a:latin typeface="Arial" panose="020B0604020202020204" pitchFamily="34" charset="0"/>
                <a:cs typeface="Arial" panose="020B0604020202020204" pitchFamily="34" charset="0"/>
              </a:rPr>
              <a:t>Chisinâu</a:t>
            </a:r>
            <a:endParaRPr lang="fr-CH" sz="5700" dirty="0" smtClean="0">
              <a:solidFill>
                <a:schemeClr val="bg1"/>
              </a:solidFill>
              <a:latin typeface="Arial" panose="020B0604020202020204" pitchFamily="34" charset="0"/>
              <a:cs typeface="Arial" panose="020B0604020202020204" pitchFamily="34" charset="0"/>
            </a:endParaRPr>
          </a:p>
          <a:p>
            <a:pPr marL="0" indent="0">
              <a:buNone/>
            </a:pPr>
            <a:r>
              <a:rPr lang="fr-CH" sz="5700" dirty="0" err="1" smtClean="0">
                <a:solidFill>
                  <a:schemeClr val="bg1"/>
                </a:solidFill>
                <a:latin typeface="Arial" panose="020B0604020202020204" pitchFamily="34" charset="0"/>
                <a:cs typeface="Arial" panose="020B0604020202020204" pitchFamily="34" charset="0"/>
              </a:rPr>
              <a:t>Botosani</a:t>
            </a:r>
            <a:endParaRPr lang="fr-CH" sz="5700" dirty="0" smtClean="0">
              <a:solidFill>
                <a:schemeClr val="bg1"/>
              </a:solidFill>
              <a:latin typeface="Arial" panose="020B0604020202020204" pitchFamily="34" charset="0"/>
              <a:cs typeface="Arial" panose="020B0604020202020204" pitchFamily="34" charset="0"/>
            </a:endParaRPr>
          </a:p>
          <a:p>
            <a:pPr marL="0" indent="0">
              <a:buNone/>
            </a:pPr>
            <a:r>
              <a:rPr lang="fr-CH" sz="5700" dirty="0" err="1" smtClean="0">
                <a:solidFill>
                  <a:schemeClr val="bg1"/>
                </a:solidFill>
                <a:latin typeface="Arial" panose="020B0604020202020204" pitchFamily="34" charset="0"/>
                <a:cs typeface="Arial" panose="020B0604020202020204" pitchFamily="34" charset="0"/>
              </a:rPr>
              <a:t>Piatra</a:t>
            </a:r>
            <a:r>
              <a:rPr lang="fr-CH" sz="5700" dirty="0" smtClean="0">
                <a:solidFill>
                  <a:schemeClr val="bg1"/>
                </a:solidFill>
                <a:latin typeface="Arial" panose="020B0604020202020204" pitchFamily="34" charset="0"/>
                <a:cs typeface="Arial" panose="020B0604020202020204" pitchFamily="34" charset="0"/>
              </a:rPr>
              <a:t> </a:t>
            </a:r>
            <a:r>
              <a:rPr lang="fr-CH" sz="5700" dirty="0" err="1" smtClean="0">
                <a:solidFill>
                  <a:schemeClr val="bg1"/>
                </a:solidFill>
                <a:latin typeface="Arial" panose="020B0604020202020204" pitchFamily="34" charset="0"/>
                <a:cs typeface="Arial" panose="020B0604020202020204" pitchFamily="34" charset="0"/>
              </a:rPr>
              <a:t>Neamt</a:t>
            </a:r>
            <a:endParaRPr lang="fr-CH" sz="5700" dirty="0" smtClean="0">
              <a:solidFill>
                <a:schemeClr val="bg1"/>
              </a:solidFill>
              <a:latin typeface="Arial" panose="020B0604020202020204" pitchFamily="34" charset="0"/>
              <a:cs typeface="Arial" panose="020B0604020202020204" pitchFamily="34" charset="0"/>
            </a:endParaRPr>
          </a:p>
          <a:p>
            <a:pPr marL="0" indent="0">
              <a:buNone/>
            </a:pPr>
            <a:r>
              <a:rPr lang="fr-CH" sz="5700" dirty="0" smtClean="0">
                <a:solidFill>
                  <a:schemeClr val="bg1"/>
                </a:solidFill>
                <a:latin typeface="Arial" panose="020B0604020202020204" pitchFamily="34" charset="0"/>
                <a:cs typeface="Arial" panose="020B0604020202020204" pitchFamily="34" charset="0"/>
              </a:rPr>
              <a:t>Bacau</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Flèche vers le haut 9"/>
          <p:cNvSpPr/>
          <p:nvPr/>
        </p:nvSpPr>
        <p:spPr>
          <a:xfrm rot="1200000">
            <a:off x="2311930" y="3187543"/>
            <a:ext cx="558000"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llipse 10"/>
          <p:cNvSpPr/>
          <p:nvPr/>
        </p:nvSpPr>
        <p:spPr>
          <a:xfrm>
            <a:off x="5724128" y="2213182"/>
            <a:ext cx="792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MD</a:t>
            </a:r>
            <a:endParaRPr lang="fr-CH" dirty="0">
              <a:solidFill>
                <a:schemeClr val="tx1"/>
              </a:solidFill>
              <a:latin typeface="Arial" panose="020B0604020202020204" pitchFamily="34" charset="0"/>
              <a:cs typeface="Arial" panose="020B0604020202020204" pitchFamily="34" charset="0"/>
            </a:endParaRPr>
          </a:p>
        </p:txBody>
      </p:sp>
      <p:sp>
        <p:nvSpPr>
          <p:cNvPr id="12" name="Ellipse 11"/>
          <p:cNvSpPr/>
          <p:nvPr/>
        </p:nvSpPr>
        <p:spPr>
          <a:xfrm>
            <a:off x="5724128" y="3032864"/>
            <a:ext cx="792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UA</a:t>
            </a:r>
            <a:endParaRPr lang="fr-CH" sz="2000" dirty="0">
              <a:solidFill>
                <a:schemeClr val="tx1"/>
              </a:solidFill>
              <a:latin typeface="Arial" panose="020B0604020202020204" pitchFamily="34" charset="0"/>
              <a:cs typeface="Arial" panose="020B0604020202020204" pitchFamily="34" charset="0"/>
            </a:endParaRPr>
          </a:p>
        </p:txBody>
      </p:sp>
      <p:sp>
        <p:nvSpPr>
          <p:cNvPr id="13" name="Rectangle à coins arrondis 12"/>
          <p:cNvSpPr/>
          <p:nvPr/>
        </p:nvSpPr>
        <p:spPr>
          <a:xfrm>
            <a:off x="2051720" y="1916832"/>
            <a:ext cx="5616000" cy="3312000"/>
          </a:xfrm>
          <a:prstGeom prst="roundRect">
            <a:avLst>
              <a:gd name="adj" fmla="val 52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2051720" y="908720"/>
            <a:ext cx="5616000"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rot="1200000">
            <a:off x="6849510" y="3295439"/>
            <a:ext cx="558000"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67470806"/>
      </p:ext>
    </p:extLst>
  </p:cSld>
  <p:clrMapOvr>
    <a:masterClrMapping/>
  </p:clrMapOvr>
  <p:transition spd="slow">
    <p:wheel spokes="1"/>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195736" y="1124744"/>
            <a:ext cx="3195028" cy="639762"/>
          </a:xfrm>
          <a:solidFill>
            <a:srgbClr val="00B050"/>
          </a:solidFill>
        </p:spPr>
        <p:txBody>
          <a:bodyPr tIns="108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60   A3   A8</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436096" y="1823421"/>
            <a:ext cx="3455336" cy="3924000"/>
          </a:xfrm>
          <a:solidFill>
            <a:srgbClr val="00B050"/>
          </a:solidFill>
        </p:spPr>
        <p:txBody>
          <a:bodyPr lIns="0" tIns="108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Iasi   Suceava</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Târgu</a:t>
            </a:r>
            <a:r>
              <a:rPr lang="fr-CH" sz="3200" dirty="0" smtClean="0">
                <a:solidFill>
                  <a:schemeClr val="bg1"/>
                </a:solidFill>
                <a:latin typeface="Arial" panose="020B0604020202020204" pitchFamily="34" charset="0"/>
                <a:cs typeface="Arial" panose="020B0604020202020204" pitchFamily="34" charset="0"/>
              </a:rPr>
              <a:t> Mures </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a:solidFill>
                  <a:schemeClr val="bg1"/>
                </a:solidFill>
                <a:latin typeface="Arial" panose="020B0604020202020204" pitchFamily="34" charset="0"/>
                <a:cs typeface="Arial" panose="020B0604020202020204" pitchFamily="34" charset="0"/>
              </a:rPr>
              <a:t>1</a:t>
            </a:r>
            <a:r>
              <a:rPr lang="fr-CH" sz="36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5436096" y="1124744"/>
            <a:ext cx="3456383" cy="648071"/>
          </a:xfrm>
          <a:solidFill>
            <a:srgbClr val="00B050"/>
          </a:solidFill>
        </p:spPr>
        <p:txBody>
          <a:bodyPr tIns="108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A8</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2195737" y="1823583"/>
            <a:ext cx="3168352" cy="3924816"/>
          </a:xfrm>
          <a:solidFill>
            <a:srgbClr val="00B050"/>
          </a:solidFill>
        </p:spPr>
        <p:txBody>
          <a:bodyPr tIns="108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r>
              <a:rPr lang="fr-CH" sz="3200" dirty="0" smtClean="0">
                <a:solidFill>
                  <a:schemeClr val="bg1"/>
                </a:solidFill>
                <a:latin typeface="Arial" panose="020B0604020202020204" pitchFamily="34" charset="0"/>
                <a:cs typeface="Arial" panose="020B0604020202020204" pitchFamily="34" charset="0"/>
              </a:rPr>
              <a:t> </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Târgu</a:t>
            </a:r>
            <a:r>
              <a:rPr lang="fr-CH" sz="3200" dirty="0" smtClean="0">
                <a:solidFill>
                  <a:schemeClr val="bg1"/>
                </a:solidFill>
                <a:latin typeface="Arial" panose="020B0604020202020204" pitchFamily="34" charset="0"/>
                <a:cs typeface="Arial" panose="020B0604020202020204" pitchFamily="34" charset="0"/>
              </a:rPr>
              <a:t> Mures</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a:solidFill>
                  <a:schemeClr val="bg1"/>
                </a:solidFill>
                <a:latin typeface="Arial" panose="020B0604020202020204" pitchFamily="34" charset="0"/>
                <a:cs typeface="Arial" panose="020B0604020202020204" pitchFamily="34" charset="0"/>
              </a:rPr>
              <a:t>1</a:t>
            </a:r>
            <a:r>
              <a:rPr lang="fr-CH" sz="3600" dirty="0" smtClean="0">
                <a:solidFill>
                  <a:schemeClr val="bg1"/>
                </a:solidFill>
                <a:latin typeface="Arial" panose="020B0604020202020204" pitchFamily="34" charset="0"/>
                <a:cs typeface="Arial" panose="020B0604020202020204" pitchFamily="34" charset="0"/>
              </a:rPr>
              <a:t>000 m</a:t>
            </a:r>
            <a:endParaRPr lang="fr-CH" sz="36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8" name="Rectangle à coins arrondis 7"/>
          <p:cNvSpPr/>
          <p:nvPr/>
        </p:nvSpPr>
        <p:spPr>
          <a:xfrm>
            <a:off x="141371" y="1785392"/>
            <a:ext cx="1973331" cy="3909672"/>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4000" dirty="0" err="1" smtClean="0">
                <a:latin typeface="Arial" panose="020B0604020202020204" pitchFamily="34" charset="0"/>
                <a:cs typeface="Arial" panose="020B0604020202020204" pitchFamily="34" charset="0"/>
              </a:rPr>
              <a:t>Târgu</a:t>
            </a:r>
            <a:r>
              <a:rPr lang="fr-CH" sz="4000" dirty="0" smtClean="0">
                <a:latin typeface="Arial" panose="020B0604020202020204" pitchFamily="34" charset="0"/>
                <a:cs typeface="Arial" panose="020B0604020202020204" pitchFamily="34" charset="0"/>
              </a:rPr>
              <a:t> Mures</a:t>
            </a:r>
          </a:p>
        </p:txBody>
      </p:sp>
      <p:sp>
        <p:nvSpPr>
          <p:cNvPr id="9" name="Rectangle 8"/>
          <p:cNvSpPr/>
          <p:nvPr/>
        </p:nvSpPr>
        <p:spPr>
          <a:xfrm>
            <a:off x="290552" y="5733255"/>
            <a:ext cx="360000" cy="976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531432" y="5733256"/>
            <a:ext cx="360000" cy="976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Ellipse 21"/>
          <p:cNvSpPr/>
          <p:nvPr/>
        </p:nvSpPr>
        <p:spPr>
          <a:xfrm>
            <a:off x="6012160" y="2518958"/>
            <a:ext cx="864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MD</a:t>
            </a:r>
            <a:endParaRPr lang="fr-CH" sz="20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rot="2700000">
            <a:off x="4480178" y="4569091"/>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vers le haut 26"/>
          <p:cNvSpPr/>
          <p:nvPr/>
        </p:nvSpPr>
        <p:spPr>
          <a:xfrm>
            <a:off x="421639" y="4835953"/>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rot="2700000">
            <a:off x="7976802" y="4601883"/>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107504" y="1124744"/>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29</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95616" y="3211950"/>
            <a:ext cx="1512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Sud</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377857" y="3796234"/>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3400593" y="3068960"/>
            <a:ext cx="100811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6515326" y="3671136"/>
            <a:ext cx="1260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pic>
        <p:nvPicPr>
          <p:cNvPr id="30"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9378" y="3707077"/>
            <a:ext cx="849407" cy="576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291" y="3710641"/>
            <a:ext cx="720080" cy="575400"/>
          </a:xfrm>
          <a:prstGeom prst="rect">
            <a:avLst/>
          </a:prstGeom>
          <a:noFill/>
          <a:extLst>
            <a:ext uri="{909E8E84-426E-40DD-AFC4-6F175D3DCCD1}">
              <a14:hiddenFill xmlns:a14="http://schemas.microsoft.com/office/drawing/2010/main">
                <a:solidFill>
                  <a:srgbClr val="FFFFFF"/>
                </a:solidFill>
              </a14:hiddenFill>
            </a:ext>
          </a:extLst>
        </p:spPr>
      </p:pic>
      <p:sp>
        <p:nvSpPr>
          <p:cNvPr id="32" name="Ellipse 31"/>
          <p:cNvSpPr/>
          <p:nvPr/>
        </p:nvSpPr>
        <p:spPr>
          <a:xfrm>
            <a:off x="7199025" y="2523360"/>
            <a:ext cx="864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UA</a:t>
            </a:r>
            <a:endParaRPr lang="fr-CH" sz="24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377857" y="4380333"/>
            <a:ext cx="1529759" cy="4556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bg1"/>
                </a:solidFill>
                <a:latin typeface="Arial" panose="020B0604020202020204" pitchFamily="34" charset="0"/>
                <a:cs typeface="Arial" panose="020B0604020202020204" pitchFamily="34" charset="0"/>
              </a:rPr>
              <a:t>1</a:t>
            </a:r>
            <a:r>
              <a:rPr lang="fr-CH" sz="2800" dirty="0" smtClean="0">
                <a:solidFill>
                  <a:schemeClr val="bg1"/>
                </a:solidFill>
                <a:latin typeface="Arial" panose="020B0604020202020204" pitchFamily="34" charset="0"/>
                <a:cs typeface="Arial" panose="020B0604020202020204" pitchFamily="34" charset="0"/>
              </a:rPr>
              <a:t>000 m</a:t>
            </a:r>
            <a:endParaRPr lang="fr-CH" sz="2800" dirty="0">
              <a:solidFill>
                <a:schemeClr val="bg1"/>
              </a:solidFill>
              <a:latin typeface="Arial" panose="020B0604020202020204" pitchFamily="34" charset="0"/>
              <a:cs typeface="Arial" panose="020B0604020202020204" pitchFamily="34" charset="0"/>
            </a:endParaRPr>
          </a:p>
        </p:txBody>
      </p:sp>
      <p:sp>
        <p:nvSpPr>
          <p:cNvPr id="16" name="Rectangle à coins arrondis 15"/>
          <p:cNvSpPr/>
          <p:nvPr/>
        </p:nvSpPr>
        <p:spPr>
          <a:xfrm>
            <a:off x="169399" y="1196752"/>
            <a:ext cx="1810313"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a:off x="1331640" y="4835953"/>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2267744" y="1196752"/>
            <a:ext cx="302433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5580112" y="1196752"/>
            <a:ext cx="3192187"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2267744" y="1916832"/>
            <a:ext cx="3024336" cy="3778232"/>
          </a:xfrm>
          <a:prstGeom prst="roundRect">
            <a:avLst>
              <a:gd name="adj" fmla="val 552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à coins arrondis 22"/>
          <p:cNvSpPr/>
          <p:nvPr/>
        </p:nvSpPr>
        <p:spPr>
          <a:xfrm>
            <a:off x="5508104" y="1916832"/>
            <a:ext cx="3264195" cy="3745440"/>
          </a:xfrm>
          <a:prstGeom prst="roundRect">
            <a:avLst>
              <a:gd name="adj" fmla="val 48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69399" y="1844824"/>
            <a:ext cx="1882321" cy="3817448"/>
          </a:xfrm>
          <a:prstGeom prst="roundRect">
            <a:avLst>
              <a:gd name="adj" fmla="val 686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81996027"/>
      </p:ext>
    </p:extLst>
  </p:cSld>
  <p:clrMapOvr>
    <a:masterClrMapping/>
  </p:clrMapOvr>
  <p:transition spd="slow">
    <p:wheel spokes="1"/>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7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A8</a:t>
            </a:r>
          </a:p>
          <a:p>
            <a:pPr lvl="1" algn="ctr"/>
            <a:r>
              <a:rPr lang="fr-CH" sz="4000" dirty="0" smtClean="0">
                <a:solidFill>
                  <a:schemeClr val="bg1"/>
                </a:solidFill>
                <a:latin typeface="Arial" panose="020B0604020202020204" pitchFamily="34" charset="0"/>
                <a:cs typeface="Arial" panose="020B0604020202020204" pitchFamily="34" charset="0"/>
              </a:rPr>
              <a:t>A3 x A8</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Corunca</a:t>
            </a:r>
            <a:endParaRPr lang="fr-CH" sz="44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252028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29</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76722"/>
      </p:ext>
    </p:extLst>
  </p:cSld>
  <p:clrMapOvr>
    <a:masterClrMapping/>
  </p:clrMapOvr>
  <p:transition spd="slow">
    <p:wheel spokes="1"/>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195736" y="1124744"/>
            <a:ext cx="3195028" cy="639762"/>
          </a:xfrm>
          <a:solidFill>
            <a:srgbClr val="00B050"/>
          </a:solidFill>
        </p:spPr>
        <p:txBody>
          <a:bodyPr tIns="108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60   A3   A8</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436096" y="1823421"/>
            <a:ext cx="3455336" cy="3600000"/>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Iasi   Suceava</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Târgu</a:t>
            </a:r>
            <a:r>
              <a:rPr lang="fr-CH" sz="3200" dirty="0" smtClean="0">
                <a:solidFill>
                  <a:schemeClr val="bg1"/>
                </a:solidFill>
                <a:latin typeface="Arial" panose="020B0604020202020204" pitchFamily="34" charset="0"/>
                <a:cs typeface="Arial" panose="020B0604020202020204" pitchFamily="34" charset="0"/>
              </a:rPr>
              <a:t> Mures </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5436096" y="1124744"/>
            <a:ext cx="3456383" cy="648071"/>
          </a:xfrm>
          <a:solidFill>
            <a:srgbClr val="00B050"/>
          </a:solidFill>
        </p:spPr>
        <p:txBody>
          <a:bodyPr tIns="108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A8</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2195737" y="1823583"/>
            <a:ext cx="3168352" cy="360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r>
              <a:rPr lang="fr-CH" sz="3200" dirty="0" smtClean="0">
                <a:solidFill>
                  <a:schemeClr val="bg1"/>
                </a:solidFill>
                <a:latin typeface="Arial" panose="020B0604020202020204" pitchFamily="34" charset="0"/>
                <a:cs typeface="Arial" panose="020B0604020202020204" pitchFamily="34" charset="0"/>
              </a:rPr>
              <a:t> </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Târgu</a:t>
            </a:r>
            <a:r>
              <a:rPr lang="fr-CH" sz="3200" dirty="0" smtClean="0">
                <a:solidFill>
                  <a:schemeClr val="bg1"/>
                </a:solidFill>
                <a:latin typeface="Arial" panose="020B0604020202020204" pitchFamily="34" charset="0"/>
                <a:cs typeface="Arial" panose="020B0604020202020204" pitchFamily="34" charset="0"/>
              </a:rPr>
              <a:t> Mures</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8" name="Rectangle à coins arrondis 7"/>
          <p:cNvSpPr/>
          <p:nvPr/>
        </p:nvSpPr>
        <p:spPr>
          <a:xfrm>
            <a:off x="141371" y="1785392"/>
            <a:ext cx="1973331" cy="3600000"/>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4000" dirty="0" err="1" smtClean="0">
                <a:latin typeface="Arial" panose="020B0604020202020204" pitchFamily="34" charset="0"/>
                <a:cs typeface="Arial" panose="020B0604020202020204" pitchFamily="34" charset="0"/>
              </a:rPr>
              <a:t>Târgu</a:t>
            </a:r>
            <a:r>
              <a:rPr lang="fr-CH" sz="4000" dirty="0" smtClean="0">
                <a:latin typeface="Arial" panose="020B0604020202020204" pitchFamily="34" charset="0"/>
                <a:cs typeface="Arial" panose="020B0604020202020204" pitchFamily="34" charset="0"/>
              </a:rPr>
              <a:t> Mures</a:t>
            </a:r>
          </a:p>
        </p:txBody>
      </p:sp>
      <p:sp>
        <p:nvSpPr>
          <p:cNvPr id="9" name="Rectangle 8"/>
          <p:cNvSpPr/>
          <p:nvPr/>
        </p:nvSpPr>
        <p:spPr>
          <a:xfrm>
            <a:off x="377857" y="5389120"/>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Ellipse 21"/>
          <p:cNvSpPr/>
          <p:nvPr/>
        </p:nvSpPr>
        <p:spPr>
          <a:xfrm>
            <a:off x="6012160" y="2518958"/>
            <a:ext cx="864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MD</a:t>
            </a:r>
            <a:endParaRPr lang="fr-CH" sz="20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rot="2700000">
            <a:off x="3296269" y="4274319"/>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vers le haut 26"/>
          <p:cNvSpPr/>
          <p:nvPr/>
        </p:nvSpPr>
        <p:spPr>
          <a:xfrm>
            <a:off x="421639" y="4380181"/>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rot="2700000">
            <a:off x="6897884" y="4290181"/>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107504" y="1124744"/>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29</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95616" y="3211950"/>
            <a:ext cx="1512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Sud</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377857" y="3796234"/>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3344476" y="3211950"/>
            <a:ext cx="100811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6515326" y="3775591"/>
            <a:ext cx="1260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pic>
        <p:nvPicPr>
          <p:cNvPr id="30"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804181"/>
            <a:ext cx="849407" cy="576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2674" y="3788620"/>
            <a:ext cx="720080" cy="575400"/>
          </a:xfrm>
          <a:prstGeom prst="rect">
            <a:avLst/>
          </a:prstGeom>
          <a:noFill/>
          <a:extLst>
            <a:ext uri="{909E8E84-426E-40DD-AFC4-6F175D3DCCD1}">
              <a14:hiddenFill xmlns:a14="http://schemas.microsoft.com/office/drawing/2010/main">
                <a:solidFill>
                  <a:srgbClr val="FFFFFF"/>
                </a:solidFill>
              </a14:hiddenFill>
            </a:ext>
          </a:extLst>
        </p:spPr>
      </p:pic>
      <p:sp>
        <p:nvSpPr>
          <p:cNvPr id="32" name="Ellipse 31"/>
          <p:cNvSpPr/>
          <p:nvPr/>
        </p:nvSpPr>
        <p:spPr>
          <a:xfrm>
            <a:off x="7199025" y="2523360"/>
            <a:ext cx="864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UA</a:t>
            </a:r>
            <a:endParaRPr lang="fr-CH" sz="2400" dirty="0">
              <a:solidFill>
                <a:schemeClr val="tx1"/>
              </a:solidFill>
              <a:latin typeface="Arial" panose="020B0604020202020204" pitchFamily="34" charset="0"/>
              <a:cs typeface="Arial" panose="020B0604020202020204" pitchFamily="34" charset="0"/>
            </a:endParaRPr>
          </a:p>
        </p:txBody>
      </p:sp>
      <p:sp>
        <p:nvSpPr>
          <p:cNvPr id="16" name="Rectangle à coins arrondis 15"/>
          <p:cNvSpPr/>
          <p:nvPr/>
        </p:nvSpPr>
        <p:spPr>
          <a:xfrm>
            <a:off x="169399" y="1196752"/>
            <a:ext cx="1810313"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a:off x="1331640" y="4364320"/>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2267744" y="1196752"/>
            <a:ext cx="302433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5580112" y="1196752"/>
            <a:ext cx="3192187"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2267744" y="1916832"/>
            <a:ext cx="3024336" cy="3420000"/>
          </a:xfrm>
          <a:prstGeom prst="roundRect">
            <a:avLst>
              <a:gd name="adj" fmla="val 552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à coins arrondis 22"/>
          <p:cNvSpPr/>
          <p:nvPr/>
        </p:nvSpPr>
        <p:spPr>
          <a:xfrm>
            <a:off x="5508104" y="1916832"/>
            <a:ext cx="3264195" cy="3420000"/>
          </a:xfrm>
          <a:prstGeom prst="roundRect">
            <a:avLst>
              <a:gd name="adj" fmla="val 48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69399" y="1844824"/>
            <a:ext cx="1882321" cy="3456000"/>
          </a:xfrm>
          <a:prstGeom prst="roundRect">
            <a:avLst>
              <a:gd name="adj" fmla="val 89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Rectangle 33"/>
          <p:cNvSpPr/>
          <p:nvPr/>
        </p:nvSpPr>
        <p:spPr>
          <a:xfrm>
            <a:off x="8460432" y="5389120"/>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60147874"/>
      </p:ext>
    </p:extLst>
  </p:cSld>
  <p:clrMapOvr>
    <a:masterClrMapping/>
  </p:clrMapOvr>
  <p:transition spd="slow">
    <p:wheel spokes="1"/>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195736" y="1124744"/>
            <a:ext cx="3195028" cy="639762"/>
          </a:xfrm>
          <a:solidFill>
            <a:srgbClr val="00B050"/>
          </a:solidFill>
        </p:spPr>
        <p:txBody>
          <a:bodyPr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60   A3   A8</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436096" y="1823421"/>
            <a:ext cx="3455336" cy="3060000"/>
          </a:xfrm>
          <a:solidFill>
            <a:srgbClr val="00B050"/>
          </a:solidFill>
        </p:spPr>
        <p:txBody>
          <a:bodyPr lIns="0" tIns="216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Iasi Suceava</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Târgu</a:t>
            </a:r>
            <a:r>
              <a:rPr lang="fr-CH" sz="3200" dirty="0" smtClean="0">
                <a:solidFill>
                  <a:schemeClr val="bg1"/>
                </a:solidFill>
                <a:latin typeface="Arial" panose="020B0604020202020204" pitchFamily="34" charset="0"/>
                <a:cs typeface="Arial" panose="020B0604020202020204" pitchFamily="34" charset="0"/>
              </a:rPr>
              <a:t> Mures</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5436096" y="1124744"/>
            <a:ext cx="3456383" cy="648071"/>
          </a:xfrm>
          <a:solidFill>
            <a:srgbClr val="00B050"/>
          </a:solidFill>
        </p:spPr>
        <p:txBody>
          <a:bodyPr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A8</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2195737" y="1823583"/>
            <a:ext cx="3168352" cy="3600000"/>
          </a:xfrm>
          <a:solidFill>
            <a:srgbClr val="00B050"/>
          </a:solidFill>
        </p:spPr>
        <p:txBody>
          <a:bodyPr tIns="216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r>
              <a:rPr lang="fr-CH" sz="3200" dirty="0" smtClean="0">
                <a:solidFill>
                  <a:schemeClr val="bg1"/>
                </a:solidFill>
                <a:latin typeface="Arial" panose="020B0604020202020204" pitchFamily="34" charset="0"/>
                <a:cs typeface="Arial" panose="020B0604020202020204" pitchFamily="34" charset="0"/>
              </a:rPr>
              <a:t> </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Târgu</a:t>
            </a:r>
            <a:r>
              <a:rPr lang="fr-CH" sz="3200" dirty="0" smtClean="0">
                <a:solidFill>
                  <a:schemeClr val="bg1"/>
                </a:solidFill>
                <a:latin typeface="Arial" panose="020B0604020202020204" pitchFamily="34" charset="0"/>
                <a:cs typeface="Arial" panose="020B0604020202020204" pitchFamily="34" charset="0"/>
              </a:rPr>
              <a:t> Mures</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8" name="Rectangle à coins arrondis 7"/>
          <p:cNvSpPr/>
          <p:nvPr/>
        </p:nvSpPr>
        <p:spPr>
          <a:xfrm>
            <a:off x="141371" y="1785392"/>
            <a:ext cx="1973331" cy="3636000"/>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4000" dirty="0" err="1" smtClean="0">
                <a:latin typeface="Arial" panose="020B0604020202020204" pitchFamily="34" charset="0"/>
                <a:cs typeface="Arial" panose="020B0604020202020204" pitchFamily="34" charset="0"/>
              </a:rPr>
              <a:t>Târgu</a:t>
            </a:r>
            <a:r>
              <a:rPr lang="fr-CH" sz="4000" dirty="0" smtClean="0">
                <a:latin typeface="Arial" panose="020B0604020202020204" pitchFamily="34" charset="0"/>
                <a:cs typeface="Arial" panose="020B0604020202020204" pitchFamily="34" charset="0"/>
              </a:rPr>
              <a:t> Mures</a:t>
            </a:r>
          </a:p>
        </p:txBody>
      </p:sp>
      <p:sp>
        <p:nvSpPr>
          <p:cNvPr id="15" name="Rectangle 14"/>
          <p:cNvSpPr/>
          <p:nvPr/>
        </p:nvSpPr>
        <p:spPr>
          <a:xfrm>
            <a:off x="8477757" y="4887112"/>
            <a:ext cx="360000" cy="18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Ellipse 21"/>
          <p:cNvSpPr/>
          <p:nvPr/>
        </p:nvSpPr>
        <p:spPr>
          <a:xfrm>
            <a:off x="6012160" y="2518958"/>
            <a:ext cx="936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MD</a:t>
            </a:r>
            <a:endParaRPr lang="fr-CH" sz="24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a:off x="3522215" y="4386219"/>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vers le haut 26"/>
          <p:cNvSpPr/>
          <p:nvPr/>
        </p:nvSpPr>
        <p:spPr>
          <a:xfrm>
            <a:off x="451820" y="4386219"/>
            <a:ext cx="504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Flèche vers le haut 19"/>
          <p:cNvSpPr/>
          <p:nvPr/>
        </p:nvSpPr>
        <p:spPr>
          <a:xfrm>
            <a:off x="1429000" y="4386219"/>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rot="2700000">
            <a:off x="7968418" y="3616573"/>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107504" y="1124744"/>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29</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95616" y="3211950"/>
            <a:ext cx="1512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Sud</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377857" y="3796234"/>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4215376" y="3109872"/>
            <a:ext cx="100811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6632930" y="3774599"/>
            <a:ext cx="1080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pic>
        <p:nvPicPr>
          <p:cNvPr id="30"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0025" y="3716192"/>
            <a:ext cx="849407" cy="576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3729857"/>
            <a:ext cx="720080" cy="575400"/>
          </a:xfrm>
          <a:prstGeom prst="rect">
            <a:avLst/>
          </a:prstGeom>
          <a:noFill/>
          <a:extLst>
            <a:ext uri="{909E8E84-426E-40DD-AFC4-6F175D3DCCD1}">
              <a14:hiddenFill xmlns:a14="http://schemas.microsoft.com/office/drawing/2010/main">
                <a:solidFill>
                  <a:srgbClr val="FFFFFF"/>
                </a:solidFill>
              </a14:hiddenFill>
            </a:ext>
          </a:extLst>
        </p:spPr>
      </p:pic>
      <p:sp>
        <p:nvSpPr>
          <p:cNvPr id="32" name="Ellipse 31"/>
          <p:cNvSpPr/>
          <p:nvPr/>
        </p:nvSpPr>
        <p:spPr>
          <a:xfrm>
            <a:off x="7222145" y="2491497"/>
            <a:ext cx="936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UA</a:t>
            </a:r>
            <a:endParaRPr lang="fr-CH" sz="2400" dirty="0">
              <a:solidFill>
                <a:schemeClr val="tx1"/>
              </a:solidFill>
              <a:latin typeface="Arial" panose="020B0604020202020204" pitchFamily="34" charset="0"/>
              <a:cs typeface="Arial" panose="020B0604020202020204" pitchFamily="34" charset="0"/>
            </a:endParaRPr>
          </a:p>
        </p:txBody>
      </p:sp>
      <p:sp>
        <p:nvSpPr>
          <p:cNvPr id="34" name="Rectangle 33"/>
          <p:cNvSpPr/>
          <p:nvPr/>
        </p:nvSpPr>
        <p:spPr>
          <a:xfrm>
            <a:off x="2236983" y="5445223"/>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25"/>
          <p:cNvSpPr/>
          <p:nvPr/>
        </p:nvSpPr>
        <p:spPr>
          <a:xfrm>
            <a:off x="290552" y="5427112"/>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5" name="Rectangle 34"/>
          <p:cNvSpPr/>
          <p:nvPr/>
        </p:nvSpPr>
        <p:spPr>
          <a:xfrm>
            <a:off x="1642614" y="5427112"/>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228236" y="1196752"/>
            <a:ext cx="1774378"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2236983" y="1196752"/>
            <a:ext cx="3055097"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5508104" y="1196752"/>
            <a:ext cx="3329653"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5508104" y="1916832"/>
            <a:ext cx="3329653" cy="2880280"/>
          </a:xfrm>
          <a:prstGeom prst="roundRect">
            <a:avLst>
              <a:gd name="adj" fmla="val 580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2236983" y="1916832"/>
            <a:ext cx="3055097" cy="3420000"/>
          </a:xfrm>
          <a:prstGeom prst="roundRect">
            <a:avLst>
              <a:gd name="adj" fmla="val 590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97425" y="1844824"/>
            <a:ext cx="1836000" cy="352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40800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98637518"/>
      </p:ext>
    </p:extLst>
  </p:cSld>
  <p:clrMapOvr>
    <a:masterClrMapping/>
  </p:clrMapOvr>
  <p:transition spd="slow">
    <p:wheel spokes="1"/>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896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133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369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Medias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72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Campia</a:t>
            </a:r>
            <a:r>
              <a:rPr lang="fr-CH" sz="4700" dirty="0" smtClean="0">
                <a:solidFill>
                  <a:schemeClr val="bg1"/>
                </a:solidFill>
                <a:latin typeface="Arial" panose="020B0604020202020204" pitchFamily="34" charset="0"/>
                <a:cs typeface="Arial" panose="020B0604020202020204" pitchFamily="34" charset="0"/>
              </a:rPr>
              <a:t> </a:t>
            </a:r>
            <a:r>
              <a:rPr lang="fr-CH" sz="4700" dirty="0" err="1" smtClean="0">
                <a:solidFill>
                  <a:schemeClr val="bg1"/>
                </a:solidFill>
                <a:latin typeface="Arial" panose="020B0604020202020204" pitchFamily="34" charset="0"/>
                <a:cs typeface="Arial" panose="020B0604020202020204" pitchFamily="34" charset="0"/>
              </a:rPr>
              <a:t>Turzii</a:t>
            </a:r>
            <a:r>
              <a:rPr lang="fr-CH" sz="4700" dirty="0" smtClean="0">
                <a:solidFill>
                  <a:schemeClr val="bg1"/>
                </a:solidFill>
                <a:latin typeface="Arial" panose="020B0604020202020204" pitchFamily="34" charset="0"/>
                <a:cs typeface="Arial" panose="020B0604020202020204" pitchFamily="34" charset="0"/>
              </a:rPr>
              <a:t>		   67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752528"/>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964725"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8520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330449"/>
      </p:ext>
    </p:extLst>
  </p:cSld>
  <p:clrMapOvr>
    <a:masterClrMapping/>
  </p:clrMapOvr>
  <p:transition spd="slow">
    <p:wheel spokes="1"/>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30</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Targu</a:t>
            </a:r>
            <a:r>
              <a:rPr lang="fr-CH" sz="4400" dirty="0" smtClean="0">
                <a:solidFill>
                  <a:schemeClr val="bg1"/>
                </a:solidFill>
                <a:latin typeface="Arial" panose="020B0604020202020204" pitchFamily="34" charset="0"/>
                <a:cs typeface="Arial" panose="020B0604020202020204" pitchFamily="34" charset="0"/>
              </a:rPr>
              <a:t> Mures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403648"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p>
        </p:txBody>
      </p:sp>
      <p:sp>
        <p:nvSpPr>
          <p:cNvPr id="12" name="Rectangle 11"/>
          <p:cNvSpPr/>
          <p:nvPr/>
        </p:nvSpPr>
        <p:spPr>
          <a:xfrm>
            <a:off x="5487436" y="2078800"/>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7468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32656"/>
            <a:ext cx="6480000" cy="144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Ungheni</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844824"/>
            <a:ext cx="6480000" cy="324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Targu</a:t>
            </a:r>
            <a:r>
              <a:rPr lang="fr-CH" sz="4400" dirty="0" smtClean="0">
                <a:solidFill>
                  <a:schemeClr val="bg1"/>
                </a:solidFill>
                <a:latin typeface="Arial" panose="020B0604020202020204" pitchFamily="34" charset="0"/>
                <a:cs typeface="Arial" panose="020B0604020202020204" pitchFamily="34" charset="0"/>
              </a:rPr>
              <a:t> Mures</a:t>
            </a:r>
          </a:p>
          <a:p>
            <a:endParaRPr lang="fr-CH" sz="4400" dirty="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23769" y="4185543"/>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612523" y="60714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177183" y="60714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627077" y="2384912"/>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13" name="Rectangle 12"/>
          <p:cNvSpPr/>
          <p:nvPr/>
        </p:nvSpPr>
        <p:spPr>
          <a:xfrm>
            <a:off x="2247296" y="1093144"/>
            <a:ext cx="39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Aeroportul</a:t>
            </a:r>
            <a:r>
              <a:rPr lang="fr-CH" sz="2800" dirty="0" smtClean="0">
                <a:solidFill>
                  <a:schemeClr val="tx1"/>
                </a:solidFill>
                <a:latin typeface="Arial" panose="020B0604020202020204" pitchFamily="34" charset="0"/>
                <a:cs typeface="Arial" panose="020B0604020202020204" pitchFamily="34" charset="0"/>
              </a:rPr>
              <a:t> Transilvania</a:t>
            </a:r>
            <a:endParaRPr lang="fr-CH" sz="28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6296596" y="2339912"/>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792630" y="3281099"/>
            <a:ext cx="3852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Zona </a:t>
            </a:r>
            <a:r>
              <a:rPr lang="fr-CH" sz="4000" dirty="0" err="1" smtClean="0">
                <a:solidFill>
                  <a:schemeClr val="tx1"/>
                </a:solidFill>
                <a:latin typeface="Arial" panose="020B0604020202020204" pitchFamily="34" charset="0"/>
                <a:cs typeface="Arial" panose="020B0604020202020204" pitchFamily="34" charset="0"/>
              </a:rPr>
              <a:t>Industrialâ</a:t>
            </a:r>
            <a:endParaRPr lang="fr-CH" sz="4000" dirty="0">
              <a:solidFill>
                <a:schemeClr val="tx1"/>
              </a:solidFill>
              <a:latin typeface="Arial" panose="020B0604020202020204" pitchFamily="34" charset="0"/>
              <a:cs typeface="Arial" panose="020B0604020202020204" pitchFamily="34" charset="0"/>
            </a:endParaRPr>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3650" y="1057144"/>
            <a:ext cx="849407" cy="57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661" y="3263099"/>
            <a:ext cx="810935" cy="6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475656" y="404664"/>
            <a:ext cx="6336704" cy="1296144"/>
          </a:xfrm>
          <a:prstGeom prst="roundRect">
            <a:avLst>
              <a:gd name="adj" fmla="val 110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916832"/>
            <a:ext cx="6336704" cy="3069616"/>
          </a:xfrm>
          <a:prstGeom prst="roundRect">
            <a:avLst>
              <a:gd name="adj" fmla="val 438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87585909"/>
      </p:ext>
    </p:extLst>
  </p:cSld>
  <p:clrMapOvr>
    <a:masterClrMapping/>
  </p:clrMapOvr>
  <p:transition spd="slow">
    <p:wheel spokes="1"/>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844824"/>
            <a:ext cx="5760000" cy="3240000"/>
          </a:xfrm>
          <a:solidFill>
            <a:srgbClr val="0070C0"/>
          </a:solidFill>
          <a:effectLst>
            <a:outerShdw blurRad="63500" sx="102000" sy="102000" algn="ctr" rotWithShape="0">
              <a:schemeClr val="bg1">
                <a:alpha val="40000"/>
              </a:schemeClr>
            </a:outerShdw>
          </a:effectLst>
        </p:spPr>
        <p:txBody>
          <a:bodyPr lIns="900000" tIns="43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Targu</a:t>
            </a:r>
            <a:r>
              <a:rPr lang="fr-CH" sz="4400" dirty="0" smtClean="0">
                <a:solidFill>
                  <a:schemeClr val="bg1"/>
                </a:solidFill>
                <a:latin typeface="Arial" panose="020B0604020202020204" pitchFamily="34" charset="0"/>
                <a:cs typeface="Arial" panose="020B0604020202020204" pitchFamily="34" charset="0"/>
              </a:rPr>
              <a:t> Mures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925350" y="411558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605656" y="2437087"/>
            <a:ext cx="756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15" name="Rectangle 14"/>
          <p:cNvSpPr/>
          <p:nvPr/>
        </p:nvSpPr>
        <p:spPr>
          <a:xfrm>
            <a:off x="5652120" y="2339912"/>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800120" y="3242682"/>
            <a:ext cx="3852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Zona </a:t>
            </a:r>
            <a:r>
              <a:rPr lang="fr-CH" sz="4000" dirty="0" err="1" smtClean="0">
                <a:solidFill>
                  <a:schemeClr val="tx1"/>
                </a:solidFill>
                <a:latin typeface="Arial" panose="020B0604020202020204" pitchFamily="34" charset="0"/>
                <a:cs typeface="Arial" panose="020B0604020202020204" pitchFamily="34" charset="0"/>
              </a:rPr>
              <a:t>Industrialâ</a:t>
            </a:r>
            <a:endParaRPr lang="fr-CH" sz="4000" dirty="0">
              <a:solidFill>
                <a:schemeClr val="tx1"/>
              </a:solidFill>
              <a:latin typeface="Arial" panose="020B0604020202020204" pitchFamily="34" charset="0"/>
              <a:cs typeface="Arial" panose="020B0604020202020204" pitchFamily="34" charset="0"/>
            </a:endParaRPr>
          </a:p>
        </p:txBody>
      </p:sp>
      <p:pic>
        <p:nvPicPr>
          <p:cNvPr id="19"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1093" y="3224682"/>
            <a:ext cx="810935" cy="6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475656" y="404664"/>
            <a:ext cx="6336704" cy="1296144"/>
          </a:xfrm>
          <a:prstGeom prst="roundRect">
            <a:avLst>
              <a:gd name="adj" fmla="val 110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916832"/>
            <a:ext cx="5616000" cy="3069616"/>
          </a:xfrm>
          <a:prstGeom prst="roundRect">
            <a:avLst>
              <a:gd name="adj" fmla="val 438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375093" y="90872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30</a:t>
            </a:r>
            <a:endParaRPr lang="fr-CH" sz="54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747556" y="103885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076120" y="103885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3" name="Rectangle à coins arrondis 22"/>
          <p:cNvSpPr/>
          <p:nvPr/>
        </p:nvSpPr>
        <p:spPr>
          <a:xfrm>
            <a:off x="4427984" y="992930"/>
            <a:ext cx="2664000"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174374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9319" y="1037812"/>
            <a:ext cx="4140000" cy="720000"/>
          </a:xfrm>
          <a:solidFill>
            <a:srgbClr val="00B050"/>
          </a:solidFill>
        </p:spPr>
        <p:txBody>
          <a:bodyPr tIns="144000" bIns="144000" anchor="b">
            <a:noAutofit/>
          </a:bodyPr>
          <a:lstStyle/>
          <a:p>
            <a:pPr algn="ctr"/>
            <a:r>
              <a:rPr lang="fr-CH" sz="3600" b="0" dirty="0" smtClean="0">
                <a:solidFill>
                  <a:schemeClr val="bg1"/>
                </a:solidFill>
                <a:latin typeface="Arial" panose="020B0604020202020204" pitchFamily="34" charset="0"/>
                <a:cs typeface="Arial" panose="020B0604020202020204" pitchFamily="34" charset="0"/>
              </a:rPr>
              <a:t>E 60   A3</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7"/>
            <a:ext cx="4140000" cy="2700000"/>
          </a:xfrm>
          <a:solidFill>
            <a:srgbClr val="00B050"/>
          </a:solidFill>
        </p:spPr>
        <p:txBody>
          <a:bodyPr t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Ploiesti</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Balotesti</a:t>
            </a:r>
            <a:endParaRPr lang="fr-CH" sz="4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r>
              <a:rPr lang="fr-CH" sz="4400" dirty="0" smtClean="0">
                <a:solidFill>
                  <a:schemeClr val="bg1"/>
                </a:solidFill>
                <a:latin typeface="Arial" panose="020B0604020202020204" pitchFamily="34" charset="0"/>
                <a:cs typeface="Arial" panose="020B0604020202020204" pitchFamily="34" charset="0"/>
              </a:rPr>
              <a:t>2000 m</a:t>
            </a:r>
            <a:endParaRPr lang="fr-CH" sz="44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283968" y="1052736"/>
            <a:ext cx="4752000" cy="720000"/>
          </a:xfrm>
          <a:solidFill>
            <a:srgbClr val="00B050"/>
          </a:solidFill>
        </p:spPr>
        <p:txBody>
          <a:bodyPr bIns="144000">
            <a:noAutofit/>
          </a:bodyPr>
          <a:lstStyle/>
          <a:p>
            <a:pPr algn="ctr"/>
            <a:r>
              <a:rPr lang="fr-CH" sz="3600" b="0" dirty="0" smtClean="0">
                <a:solidFill>
                  <a:schemeClr val="bg1"/>
                </a:solidFill>
                <a:latin typeface="Arial" panose="020B0604020202020204" pitchFamily="34" charset="0"/>
                <a:cs typeface="Arial" panose="020B0604020202020204" pitchFamily="34" charset="0"/>
              </a:rPr>
              <a:t>A0   Ring Bucuresti</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283567" y="1838505"/>
            <a:ext cx="4752000" cy="3780000"/>
          </a:xfrm>
          <a:solidFill>
            <a:srgbClr val="00B050"/>
          </a:solidFill>
        </p:spPr>
        <p:txBody>
          <a:bodyPr lIns="0" tIns="108000">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Sud</a:t>
            </a:r>
          </a:p>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2</a:t>
            </a:r>
            <a:r>
              <a:rPr lang="fr-CH" sz="40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3" name="Flèche droite 12"/>
          <p:cNvSpPr/>
          <p:nvPr/>
        </p:nvSpPr>
        <p:spPr>
          <a:xfrm rot="-2700000">
            <a:off x="4669813" y="4655906"/>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704485" y="4665562"/>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128686" y="1988840"/>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171812" y="3212976"/>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174905" y="3945207"/>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1227" y="2590868"/>
            <a:ext cx="676799" cy="50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4587421" y="2590234"/>
            <a:ext cx="3469591"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Otopeni</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Bâneasa</a:t>
            </a:r>
            <a:endParaRPr lang="fr-CH" sz="32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07504" y="4509120"/>
            <a:ext cx="36000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354535" y="5600897"/>
            <a:ext cx="360000" cy="9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Flèche vers le haut 22"/>
          <p:cNvSpPr/>
          <p:nvPr/>
        </p:nvSpPr>
        <p:spPr>
          <a:xfrm>
            <a:off x="3509555" y="2109048"/>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vers le haut 23"/>
          <p:cNvSpPr/>
          <p:nvPr/>
        </p:nvSpPr>
        <p:spPr>
          <a:xfrm>
            <a:off x="334935" y="2127484"/>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1080374"/>
            <a:ext cx="3960000"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355976" y="1124744"/>
            <a:ext cx="4608512" cy="57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179512" y="1886218"/>
            <a:ext cx="3996000" cy="2592000"/>
          </a:xfrm>
          <a:prstGeom prst="roundRect">
            <a:avLst>
              <a:gd name="adj" fmla="val 67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355976" y="1886218"/>
            <a:ext cx="4608512" cy="3612902"/>
          </a:xfrm>
          <a:prstGeom prst="roundRect">
            <a:avLst>
              <a:gd name="adj" fmla="val 556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62971722"/>
      </p:ext>
    </p:extLst>
  </p:cSld>
  <p:clrMapOvr>
    <a:masterClrMapping/>
  </p:clrMapOvr>
  <p:transition spd="slow">
    <p:wheel spokes="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32649741"/>
      </p:ext>
    </p:extLst>
  </p:cSld>
  <p:clrMapOvr>
    <a:masterClrMapping/>
  </p:clrMapOvr>
  <p:transition spd="slow">
    <p:wheel spokes="1"/>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896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124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360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Medias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63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Campia</a:t>
            </a:r>
            <a:r>
              <a:rPr lang="fr-CH" sz="4700" dirty="0" smtClean="0">
                <a:solidFill>
                  <a:schemeClr val="bg1"/>
                </a:solidFill>
                <a:latin typeface="Arial" panose="020B0604020202020204" pitchFamily="34" charset="0"/>
                <a:cs typeface="Arial" panose="020B0604020202020204" pitchFamily="34" charset="0"/>
              </a:rPr>
              <a:t> </a:t>
            </a:r>
            <a:r>
              <a:rPr lang="fr-CH" sz="4700" dirty="0" err="1" smtClean="0">
                <a:solidFill>
                  <a:schemeClr val="bg1"/>
                </a:solidFill>
                <a:latin typeface="Arial" panose="020B0604020202020204" pitchFamily="34" charset="0"/>
                <a:cs typeface="Arial" panose="020B0604020202020204" pitchFamily="34" charset="0"/>
              </a:rPr>
              <a:t>Turzii</a:t>
            </a:r>
            <a:r>
              <a:rPr lang="fr-CH" sz="4700" dirty="0" smtClean="0">
                <a:solidFill>
                  <a:schemeClr val="bg1"/>
                </a:solidFill>
                <a:latin typeface="Arial" panose="020B0604020202020204" pitchFamily="34" charset="0"/>
                <a:cs typeface="Arial" panose="020B0604020202020204" pitchFamily="34" charset="0"/>
              </a:rPr>
              <a:t>		   59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752528"/>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306012"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98782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5686141"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A8</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479059"/>
      </p:ext>
    </p:extLst>
  </p:cSld>
  <p:clrMapOvr>
    <a:masterClrMapping/>
  </p:clrMapOvr>
  <p:transition spd="slow">
    <p:wheel spokes="1"/>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31</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Ungheni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3305638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3277" y="647103"/>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Ogra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23277" y="1797817"/>
            <a:ext cx="5760000" cy="2880000"/>
          </a:xfrm>
          <a:solidFill>
            <a:srgbClr val="0070C0"/>
          </a:solidFill>
          <a:effectLst>
            <a:outerShdw blurRad="63500" sx="102000" sy="102000" algn="ctr" rotWithShape="0">
              <a:schemeClr val="bg1">
                <a:alpha val="40000"/>
              </a:schemeClr>
            </a:outerShdw>
          </a:effectLst>
        </p:spPr>
        <p:txBody>
          <a:bodyPr lIns="18000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Ungheni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69368" y="3764402"/>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533065" y="82295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248483" y="82295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411760" y="220486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13" name="Rectangle 12"/>
          <p:cNvSpPr/>
          <p:nvPr/>
        </p:nvSpPr>
        <p:spPr>
          <a:xfrm>
            <a:off x="2349166" y="2962815"/>
            <a:ext cx="39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Aeroportul</a:t>
            </a:r>
            <a:r>
              <a:rPr lang="fr-CH" sz="2800" dirty="0" smtClean="0">
                <a:solidFill>
                  <a:schemeClr val="tx1"/>
                </a:solidFill>
                <a:latin typeface="Arial" panose="020B0604020202020204" pitchFamily="34" charset="0"/>
                <a:cs typeface="Arial" panose="020B0604020202020204" pitchFamily="34" charset="0"/>
              </a:rPr>
              <a:t> Transilvania</a:t>
            </a:r>
            <a:endParaRPr lang="fr-CH" sz="2800" dirty="0">
              <a:solidFill>
                <a:schemeClr val="tx1"/>
              </a:solidFill>
              <a:latin typeface="Arial" panose="020B0604020202020204" pitchFamily="34" charset="0"/>
              <a:cs typeface="Arial" panose="020B0604020202020204" pitchFamily="34" charset="0"/>
            </a:endParaRPr>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925" y="2974847"/>
            <a:ext cx="849407"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907704" y="737103"/>
            <a:ext cx="5616624" cy="89169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07704" y="1844824"/>
            <a:ext cx="5580000" cy="2736000"/>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11514611"/>
      </p:ext>
    </p:extLst>
  </p:cSld>
  <p:clrMapOvr>
    <a:masterClrMapping/>
  </p:clrMapOvr>
  <p:transition spd="slow">
    <p:wheel spokes="1"/>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23277" y="1797817"/>
            <a:ext cx="5760000" cy="2880000"/>
          </a:xfrm>
          <a:solidFill>
            <a:srgbClr val="0070C0"/>
          </a:solidFill>
          <a:effectLst>
            <a:outerShdw blurRad="63500" sx="102000" sy="102000" algn="ctr" rotWithShape="0">
              <a:schemeClr val="bg1">
                <a:alpha val="40000"/>
              </a:schemeClr>
            </a:outerShdw>
          </a:effectLst>
        </p:spPr>
        <p:txBody>
          <a:bodyPr lIns="18000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Ungheni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69368" y="3763718"/>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411760" y="220486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13" name="Rectangle 12"/>
          <p:cNvSpPr/>
          <p:nvPr/>
        </p:nvSpPr>
        <p:spPr>
          <a:xfrm>
            <a:off x="2349166" y="2962815"/>
            <a:ext cx="39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Aeroportul</a:t>
            </a:r>
            <a:r>
              <a:rPr lang="fr-CH" sz="2800" dirty="0" smtClean="0">
                <a:solidFill>
                  <a:schemeClr val="tx1"/>
                </a:solidFill>
                <a:latin typeface="Arial" panose="020B0604020202020204" pitchFamily="34" charset="0"/>
                <a:cs typeface="Arial" panose="020B0604020202020204" pitchFamily="34" charset="0"/>
              </a:rPr>
              <a:t> Transilvania</a:t>
            </a:r>
            <a:endParaRPr lang="fr-CH" sz="2800" dirty="0">
              <a:solidFill>
                <a:schemeClr val="tx1"/>
              </a:solidFill>
              <a:latin typeface="Arial" panose="020B0604020202020204" pitchFamily="34" charset="0"/>
              <a:cs typeface="Arial" panose="020B0604020202020204" pitchFamily="34" charset="0"/>
            </a:endParaRPr>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925" y="2974847"/>
            <a:ext cx="849407" cy="57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907704" y="1844824"/>
            <a:ext cx="5580000" cy="2736000"/>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788024" y="83671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31</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à coins arrondis 15"/>
          <p:cNvSpPr/>
          <p:nvPr/>
        </p:nvSpPr>
        <p:spPr>
          <a:xfrm>
            <a:off x="4877880" y="932773"/>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5292080" y="97902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560440" y="966515"/>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693473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13066889"/>
      </p:ext>
    </p:extLst>
  </p:cSld>
  <p:clrMapOvr>
    <a:masterClrMapping/>
  </p:clrMapOvr>
  <p:transition spd="slow">
    <p:wheel spokes="1"/>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896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116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352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Medias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55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Campia</a:t>
            </a:r>
            <a:r>
              <a:rPr lang="fr-CH" sz="4700" dirty="0" smtClean="0">
                <a:solidFill>
                  <a:schemeClr val="bg1"/>
                </a:solidFill>
                <a:latin typeface="Arial" panose="020B0604020202020204" pitchFamily="34" charset="0"/>
                <a:cs typeface="Arial" panose="020B0604020202020204" pitchFamily="34" charset="0"/>
              </a:rPr>
              <a:t> </a:t>
            </a:r>
            <a:r>
              <a:rPr lang="fr-CH" sz="4700" dirty="0" err="1" smtClean="0">
                <a:solidFill>
                  <a:schemeClr val="bg1"/>
                </a:solidFill>
                <a:latin typeface="Arial" panose="020B0604020202020204" pitchFamily="34" charset="0"/>
                <a:cs typeface="Arial" panose="020B0604020202020204" pitchFamily="34" charset="0"/>
              </a:rPr>
              <a:t>Turzii</a:t>
            </a:r>
            <a:r>
              <a:rPr lang="fr-CH" sz="4700" dirty="0" smtClean="0">
                <a:solidFill>
                  <a:schemeClr val="bg1"/>
                </a:solidFill>
                <a:latin typeface="Arial" panose="020B0604020202020204" pitchFamily="34" charset="0"/>
                <a:cs typeface="Arial" panose="020B0604020202020204" pitchFamily="34" charset="0"/>
              </a:rPr>
              <a:t>		   51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752528"/>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306012"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98782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5686141"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A8</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716195"/>
      </p:ext>
    </p:extLst>
  </p:cSld>
  <p:clrMapOvr>
    <a:masterClrMapping/>
  </p:clrMapOvr>
  <p:transition spd="slow">
    <p:wheel spokes="1"/>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Ogra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35439183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3277" y="647103"/>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Iernut</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23277" y="1797817"/>
            <a:ext cx="5760000" cy="2880000"/>
          </a:xfrm>
          <a:solidFill>
            <a:srgbClr val="0070C0"/>
          </a:solidFill>
          <a:effectLst>
            <a:outerShdw blurRad="63500" sx="102000" sy="102000" algn="ctr" rotWithShape="0">
              <a:schemeClr val="bg1">
                <a:alpha val="40000"/>
              </a:schemeClr>
            </a:outerShdw>
          </a:effectLst>
        </p:spPr>
        <p:txBody>
          <a:bodyPr lIns="18000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Ogra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Sânpaul</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69368" y="3764402"/>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533065" y="82295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248483" y="82295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339752" y="256490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07704" y="737103"/>
            <a:ext cx="5616624" cy="89169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07704" y="1844824"/>
            <a:ext cx="5580000" cy="2736000"/>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82698431"/>
      </p:ext>
    </p:extLst>
  </p:cSld>
  <p:clrMapOvr>
    <a:masterClrMapping/>
  </p:clrMapOvr>
  <p:transition spd="slow">
    <p:wheel spokes="1"/>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23277" y="1797817"/>
            <a:ext cx="5760000" cy="2160000"/>
          </a:xfrm>
          <a:solidFill>
            <a:srgbClr val="0070C0"/>
          </a:solidFill>
          <a:effectLst>
            <a:outerShdw blurRad="63500" sx="102000" sy="102000" algn="ctr" rotWithShape="0">
              <a:schemeClr val="bg1">
                <a:alpha val="40000"/>
              </a:schemeClr>
            </a:outerShdw>
          </a:effectLst>
        </p:spPr>
        <p:txBody>
          <a:bodyPr lIns="18000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Ogra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Sânpaul</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93453" y="253777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267744" y="268643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907704" y="1844824"/>
            <a:ext cx="5580000" cy="2016000"/>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788024" y="83671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32</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à coins arrondis 15"/>
          <p:cNvSpPr/>
          <p:nvPr/>
        </p:nvSpPr>
        <p:spPr>
          <a:xfrm>
            <a:off x="4877880" y="932773"/>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5292080" y="97902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560440" y="966515"/>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2752372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00326"/>
            <a:ext cx="6480000" cy="896426"/>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Bucuresti </a:t>
            </a:r>
            <a:r>
              <a:rPr lang="fr-CH" dirty="0" err="1" smtClean="0">
                <a:solidFill>
                  <a:schemeClr val="bg1"/>
                </a:solidFill>
                <a:latin typeface="Arial" panose="020B0604020202020204" pitchFamily="34" charset="0"/>
                <a:cs typeface="Arial" panose="020B0604020202020204" pitchFamily="34" charset="0"/>
              </a:rPr>
              <a:t>Vest</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15616" y="1266134"/>
            <a:ext cx="5040000" cy="3780000"/>
          </a:xfrm>
          <a:solidFill>
            <a:srgbClr val="00B050"/>
          </a:solidFill>
        </p:spPr>
        <p:txBody>
          <a:bodyPr lIns="180000" tIns="324000" rIns="72000">
            <a:normAutofit fontScale="92500" lnSpcReduction="10000"/>
          </a:bodyPr>
          <a:lstStyle/>
          <a:p>
            <a:pPr marL="0" indent="0">
              <a:buNone/>
            </a:pPr>
            <a:r>
              <a:rPr lang="fr-CH" sz="4700" dirty="0" smtClean="0">
                <a:solidFill>
                  <a:schemeClr val="bg1"/>
                </a:solidFill>
                <a:latin typeface="Arial" panose="020B0604020202020204" pitchFamily="34" charset="0"/>
                <a:cs typeface="Arial" panose="020B0604020202020204" pitchFamily="34" charset="0"/>
              </a:rPr>
              <a:t>Arad</a:t>
            </a:r>
          </a:p>
          <a:p>
            <a:pPr marL="0" indent="0">
              <a:buNone/>
            </a:pPr>
            <a:r>
              <a:rPr lang="fr-CH" sz="4700" dirty="0" smtClean="0">
                <a:solidFill>
                  <a:schemeClr val="bg1"/>
                </a:solidFill>
                <a:latin typeface="Arial" panose="020B0604020202020204" pitchFamily="34" charset="0"/>
                <a:cs typeface="Arial" panose="020B0604020202020204" pitchFamily="34" charset="0"/>
              </a:rPr>
              <a:t>Timisoara</a:t>
            </a:r>
          </a:p>
          <a:p>
            <a:pPr marL="0" inden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a:t>
            </a:r>
          </a:p>
          <a:p>
            <a:pPr marL="0" indent="0">
              <a:buNone/>
            </a:pPr>
            <a:r>
              <a:rPr lang="fr-CH" sz="4700" dirty="0" smtClean="0">
                <a:solidFill>
                  <a:schemeClr val="bg1"/>
                </a:solidFill>
                <a:latin typeface="Arial" panose="020B0604020202020204" pitchFamily="34" charset="0"/>
                <a:cs typeface="Arial" panose="020B0604020202020204" pitchFamily="34" charset="0"/>
              </a:rPr>
              <a:t> Pitesti</a:t>
            </a:r>
          </a:p>
          <a:p>
            <a:pPr marL="400050" lvl="1" indent="0">
              <a:buNone/>
            </a:pPr>
            <a:r>
              <a:rPr lang="fr-CH" dirty="0" smtClean="0"/>
              <a:t>	</a:t>
            </a:r>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6104457" y="1266134"/>
            <a:ext cx="1476000" cy="3780000"/>
          </a:xfrm>
          <a:solidFill>
            <a:srgbClr val="00B050"/>
          </a:solidFill>
        </p:spPr>
        <p:txBody>
          <a:bodyPr lIns="540000" tIns="54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a:solidFill>
                  <a:schemeClr val="bg1"/>
                </a:solidFill>
                <a:latin typeface="Arial" panose="020B0604020202020204" pitchFamily="34" charset="0"/>
                <a:cs typeface="Arial" panose="020B0604020202020204" pitchFamily="34" charset="0"/>
              </a:rPr>
              <a:t> </a:t>
            </a: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Flèche vers le haut 9"/>
          <p:cNvSpPr/>
          <p:nvPr/>
        </p:nvSpPr>
        <p:spPr>
          <a:xfrm rot="1800000">
            <a:off x="6311456" y="2156919"/>
            <a:ext cx="558000" cy="19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Ellipse 15"/>
          <p:cNvSpPr/>
          <p:nvPr/>
        </p:nvSpPr>
        <p:spPr>
          <a:xfrm>
            <a:off x="4904612" y="3044323"/>
            <a:ext cx="900000" cy="50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BG</a:t>
            </a:r>
            <a:endParaRPr lang="fr-CH" sz="2400" dirty="0">
              <a:solidFill>
                <a:schemeClr val="tx1"/>
              </a:solidFill>
              <a:latin typeface="Arial" panose="020B0604020202020204" pitchFamily="34" charset="0"/>
              <a:cs typeface="Arial" panose="020B0604020202020204" pitchFamily="34" charset="0"/>
            </a:endParaRPr>
          </a:p>
        </p:txBody>
      </p:sp>
      <p:sp>
        <p:nvSpPr>
          <p:cNvPr id="18" name="Ellipse 17"/>
          <p:cNvSpPr/>
          <p:nvPr/>
        </p:nvSpPr>
        <p:spPr>
          <a:xfrm>
            <a:off x="4894436" y="2348880"/>
            <a:ext cx="864000" cy="50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SRG</a:t>
            </a:r>
            <a:endParaRPr lang="fr-CH" sz="14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996457" y="487295"/>
            <a:ext cx="118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5" name="Ellipse 14"/>
          <p:cNvSpPr/>
          <p:nvPr/>
        </p:nvSpPr>
        <p:spPr>
          <a:xfrm>
            <a:off x="4846310" y="1712877"/>
            <a:ext cx="864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H</a:t>
            </a:r>
          </a:p>
        </p:txBody>
      </p:sp>
      <p:sp>
        <p:nvSpPr>
          <p:cNvPr id="17" name="Rectangle à coins arrondis 16"/>
          <p:cNvSpPr/>
          <p:nvPr/>
        </p:nvSpPr>
        <p:spPr>
          <a:xfrm>
            <a:off x="1403430" y="4365104"/>
            <a:ext cx="3420000"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Otopeni</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Bâneasa</a:t>
            </a:r>
            <a:endParaRPr lang="fr-CH" sz="32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408" y="4373450"/>
            <a:ext cx="676799" cy="504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à coins arrondis 19"/>
          <p:cNvSpPr/>
          <p:nvPr/>
        </p:nvSpPr>
        <p:spPr>
          <a:xfrm>
            <a:off x="1547664" y="5589240"/>
            <a:ext cx="612000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en-US" sz="1000" i="1" u="sng" dirty="0">
                <a:solidFill>
                  <a:schemeClr val="tx1"/>
                </a:solidFill>
                <a:latin typeface="Arial" panose="020B0604020202020204" pitchFamily="34" charset="0"/>
                <a:cs typeface="Arial" panose="020B0604020202020204" pitchFamily="34" charset="0"/>
              </a:rPr>
              <a:t>Belgian </a:t>
            </a:r>
            <a:r>
              <a:rPr lang="en-US" sz="1000" i="1" u="sng" dirty="0" smtClean="0">
                <a:solidFill>
                  <a:schemeClr val="tx1"/>
                </a:solidFill>
                <a:latin typeface="Arial" panose="020B0604020202020204" pitchFamily="34" charset="0"/>
                <a:cs typeface="Arial" panose="020B0604020202020204" pitchFamily="34" charset="0"/>
              </a:rPr>
              <a:t>example </a:t>
            </a:r>
            <a:r>
              <a:rPr lang="en-US" sz="1000" dirty="0" smtClean="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This panel is placed +/- </a:t>
            </a:r>
            <a:r>
              <a:rPr lang="en-US" sz="1000" dirty="0" smtClean="0">
                <a:solidFill>
                  <a:schemeClr val="tx1"/>
                </a:solidFill>
                <a:latin typeface="Arial" panose="020B0604020202020204" pitchFamily="34" charset="0"/>
                <a:cs typeface="Arial" panose="020B0604020202020204" pitchFamily="34" charset="0"/>
              </a:rPr>
              <a:t>250 </a:t>
            </a:r>
            <a:r>
              <a:rPr lang="en-US" sz="1000" dirty="0">
                <a:solidFill>
                  <a:schemeClr val="tx1"/>
                </a:solidFill>
                <a:latin typeface="Arial" panose="020B0604020202020204" pitchFamily="34" charset="0"/>
                <a:cs typeface="Arial" panose="020B0604020202020204" pitchFamily="34" charset="0"/>
              </a:rPr>
              <a:t>m1 after the panel </a:t>
            </a:r>
            <a:r>
              <a:rPr lang="en-US" sz="1000" dirty="0" smtClean="0">
                <a:solidFill>
                  <a:schemeClr val="tx1"/>
                </a:solidFill>
                <a:latin typeface="Arial" panose="020B0604020202020204" pitchFamily="34" charset="0"/>
                <a:cs typeface="Arial" panose="020B0604020202020204" pitchFamily="34" charset="0"/>
              </a:rPr>
              <a:t>15 and completes it.</a:t>
            </a:r>
            <a:r>
              <a:rPr lang="en-US" sz="1000" dirty="0">
                <a:solidFill>
                  <a:schemeClr val="tx1"/>
                </a:solidFill>
                <a:latin typeface="Arial" panose="020B0604020202020204" pitchFamily="34" charset="0"/>
                <a:cs typeface="Arial" panose="020B0604020202020204" pitchFamily="34" charset="0"/>
              </a:rPr>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It provides information on major destinations served by </a:t>
            </a:r>
            <a:r>
              <a:rPr lang="en-US" sz="1000" dirty="0" smtClean="0">
                <a:solidFill>
                  <a:schemeClr val="tx1"/>
                </a:solidFill>
                <a:latin typeface="Arial" panose="020B0604020202020204" pitchFamily="34" charset="0"/>
                <a:cs typeface="Arial" panose="020B0604020202020204" pitchFamily="34" charset="0"/>
              </a:rPr>
              <a:t>A0 </a:t>
            </a:r>
            <a:r>
              <a:rPr lang="en-US" sz="1000" dirty="0" err="1" smtClean="0">
                <a:solidFill>
                  <a:schemeClr val="tx1"/>
                </a:solidFill>
                <a:latin typeface="Arial" panose="020B0604020202020204" pitchFamily="34" charset="0"/>
                <a:cs typeface="Arial" panose="020B0604020202020204" pitchFamily="34" charset="0"/>
              </a:rPr>
              <a:t>Bucuresti</a:t>
            </a:r>
            <a:r>
              <a:rPr lang="en-US" sz="1000" dirty="0">
                <a:solidFill>
                  <a:schemeClr val="tx1"/>
                </a:solidFill>
                <a:latin typeface="Arial" panose="020B0604020202020204" pitchFamily="34" charset="0"/>
                <a:cs typeface="Arial" panose="020B0604020202020204" pitchFamily="34" charset="0"/>
              </a:rPr>
              <a:t> </a:t>
            </a:r>
            <a:r>
              <a:rPr lang="en-US" sz="1000" dirty="0" smtClean="0">
                <a:solidFill>
                  <a:schemeClr val="tx1"/>
                </a:solidFill>
                <a:latin typeface="Arial" panose="020B0604020202020204" pitchFamily="34" charset="0"/>
                <a:cs typeface="Arial" panose="020B0604020202020204" pitchFamily="34" charset="0"/>
              </a:rPr>
              <a:t>Vest</a:t>
            </a:r>
            <a:br>
              <a:rPr lang="en-US" sz="1000" dirty="0" smtClean="0">
                <a:solidFill>
                  <a:schemeClr val="tx1"/>
                </a:solidFill>
                <a:latin typeface="Arial" panose="020B0604020202020204" pitchFamily="34" charset="0"/>
                <a:cs typeface="Arial" panose="020B0604020202020204" pitchFamily="34" charset="0"/>
              </a:rPr>
            </a:br>
            <a:r>
              <a:rPr lang="en-US" sz="1000" dirty="0" smtClean="0">
                <a:solidFill>
                  <a:schemeClr val="tx1"/>
                </a:solidFill>
                <a:latin typeface="Arial" panose="020B0604020202020204" pitchFamily="34" charset="0"/>
                <a:cs typeface="Arial" panose="020B0604020202020204" pitchFamily="34" charset="0"/>
              </a:rPr>
              <a:t>This </a:t>
            </a:r>
            <a:r>
              <a:rPr lang="en-US" sz="1000" dirty="0">
                <a:solidFill>
                  <a:schemeClr val="tx1"/>
                </a:solidFill>
                <a:latin typeface="Arial" panose="020B0604020202020204" pitchFamily="34" charset="0"/>
                <a:cs typeface="Arial" panose="020B0604020202020204" pitchFamily="34" charset="0"/>
              </a:rPr>
              <a:t>avoids overloading the panel </a:t>
            </a:r>
            <a:r>
              <a:rPr lang="en-US" sz="1000" dirty="0" smtClean="0">
                <a:solidFill>
                  <a:schemeClr val="tx1"/>
                </a:solidFill>
                <a:latin typeface="Arial" panose="020B0604020202020204" pitchFamily="34" charset="0"/>
                <a:cs typeface="Arial" panose="020B0604020202020204" pitchFamily="34" charset="0"/>
              </a:rPr>
              <a:t>15</a:t>
            </a:r>
          </a:p>
          <a:p>
            <a:pPr algn="ctr"/>
            <a:endParaRPr lang="fr-CH" sz="10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187624" y="368751"/>
            <a:ext cx="6336704"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187624" y="1340768"/>
            <a:ext cx="6336704" cy="3636000"/>
          </a:xfrm>
          <a:prstGeom prst="roundRect">
            <a:avLst>
              <a:gd name="adj" fmla="val 53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9643422"/>
      </p:ext>
    </p:extLst>
  </p:cSld>
  <p:clrMapOvr>
    <a:masterClrMapping/>
  </p:clrMapOvr>
  <p:transition spd="slow">
    <p:wheel spokes="1"/>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1514816"/>
      </p:ext>
    </p:extLst>
  </p:cSld>
  <p:clrMapOvr>
    <a:masterClrMapping/>
  </p:clrMapOvr>
  <p:transition spd="slow">
    <p:wheel spokes="1"/>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896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108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344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Medias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47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Campia</a:t>
            </a:r>
            <a:r>
              <a:rPr lang="fr-CH" sz="4700" dirty="0" smtClean="0">
                <a:solidFill>
                  <a:schemeClr val="bg1"/>
                </a:solidFill>
                <a:latin typeface="Arial" panose="020B0604020202020204" pitchFamily="34" charset="0"/>
                <a:cs typeface="Arial" panose="020B0604020202020204" pitchFamily="34" charset="0"/>
              </a:rPr>
              <a:t> </a:t>
            </a:r>
            <a:r>
              <a:rPr lang="fr-CH" sz="4700" dirty="0" err="1" smtClean="0">
                <a:solidFill>
                  <a:schemeClr val="bg1"/>
                </a:solidFill>
                <a:latin typeface="Arial" panose="020B0604020202020204" pitchFamily="34" charset="0"/>
                <a:cs typeface="Arial" panose="020B0604020202020204" pitchFamily="34" charset="0"/>
              </a:rPr>
              <a:t>Turzii</a:t>
            </a:r>
            <a:r>
              <a:rPr lang="fr-CH" sz="4700" dirty="0" smtClean="0">
                <a:solidFill>
                  <a:schemeClr val="bg1"/>
                </a:solidFill>
                <a:latin typeface="Arial" panose="020B0604020202020204" pitchFamily="34" charset="0"/>
                <a:cs typeface="Arial" panose="020B0604020202020204" pitchFamily="34" charset="0"/>
              </a:rPr>
              <a:t>		   43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752528"/>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306012"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98782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5686141"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A8</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652586"/>
      </p:ext>
    </p:extLst>
  </p:cSld>
  <p:clrMapOvr>
    <a:masterClrMapping/>
  </p:clrMapOvr>
  <p:transition spd="slow">
    <p:wheel spokes="1"/>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33</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Iernut</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7981025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3277" y="647103"/>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Ludus</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23277" y="1797817"/>
            <a:ext cx="5760000" cy="3600000"/>
          </a:xfrm>
          <a:solidFill>
            <a:srgbClr val="0070C0"/>
          </a:solidFill>
          <a:effectLst>
            <a:outerShdw blurRad="63500" sx="102000" sy="102000" algn="ctr" rotWithShape="0">
              <a:schemeClr val="bg1">
                <a:alpha val="40000"/>
              </a:schemeClr>
            </a:outerShdw>
          </a:effectLst>
        </p:spPr>
        <p:txBody>
          <a:bodyPr lIns="18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Iernut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Târnâveni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Medias</a:t>
            </a:r>
          </a:p>
          <a:p>
            <a:endParaRPr lang="fr-CH" sz="10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49627" y="4500307"/>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533065" y="82295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248483" y="82295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339752" y="213285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07704" y="737103"/>
            <a:ext cx="5616624" cy="89169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07704" y="1844824"/>
            <a:ext cx="5580000" cy="3456384"/>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339752" y="334801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670682"/>
      </p:ext>
    </p:extLst>
  </p:cSld>
  <p:clrMapOvr>
    <a:masterClrMapping/>
  </p:clrMapOvr>
  <p:transition spd="slow">
    <p:wheel spokes="1"/>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23277" y="1797817"/>
            <a:ext cx="5760000" cy="2700000"/>
          </a:xfrm>
          <a:solidFill>
            <a:srgbClr val="0070C0"/>
          </a:solidFill>
          <a:effectLst>
            <a:outerShdw blurRad="63500" sx="102000" sy="102000" algn="ctr" rotWithShape="0">
              <a:schemeClr val="bg1">
                <a:alpha val="40000"/>
              </a:schemeClr>
            </a:outerShdw>
          </a:effectLst>
        </p:spPr>
        <p:txBody>
          <a:bodyPr lIns="18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Iernut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Târnâveni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Medias</a:t>
            </a:r>
          </a:p>
          <a:p>
            <a:endParaRPr lang="fr-CH" sz="10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49627" y="2843759"/>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339752" y="213285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907704" y="1844824"/>
            <a:ext cx="5580000" cy="2556000"/>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339752" y="334801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a:t>
            </a:r>
            <a:endParaRPr lang="fr-CH" dirty="0">
              <a:latin typeface="Arial" panose="020B0604020202020204" pitchFamily="34" charset="0"/>
              <a:cs typeface="Arial" panose="020B0604020202020204" pitchFamily="34" charset="0"/>
            </a:endParaRPr>
          </a:p>
        </p:txBody>
      </p:sp>
      <p:sp>
        <p:nvSpPr>
          <p:cNvPr id="14" name="Rectangle à coins arrondis 13"/>
          <p:cNvSpPr/>
          <p:nvPr/>
        </p:nvSpPr>
        <p:spPr>
          <a:xfrm>
            <a:off x="4806419" y="83671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33</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5148064" y="98071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487436" y="980712"/>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896275" y="932773"/>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468941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33</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95110236"/>
      </p:ext>
    </p:extLst>
  </p:cSld>
  <p:clrMapOvr>
    <a:masterClrMapping/>
  </p:clrMapOvr>
  <p:transition spd="slow">
    <p:wheel spokes="1"/>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896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101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337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40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E80 x E81			   38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Campia</a:t>
            </a:r>
            <a:r>
              <a:rPr lang="fr-CH" sz="4700" dirty="0" smtClean="0">
                <a:solidFill>
                  <a:schemeClr val="bg1"/>
                </a:solidFill>
                <a:latin typeface="Arial" panose="020B0604020202020204" pitchFamily="34" charset="0"/>
                <a:cs typeface="Arial" panose="020B0604020202020204" pitchFamily="34" charset="0"/>
              </a:rPr>
              <a:t> </a:t>
            </a:r>
            <a:r>
              <a:rPr lang="fr-CH" sz="4700" dirty="0" err="1" smtClean="0">
                <a:solidFill>
                  <a:schemeClr val="bg1"/>
                </a:solidFill>
                <a:latin typeface="Arial" panose="020B0604020202020204" pitchFamily="34" charset="0"/>
                <a:cs typeface="Arial" panose="020B0604020202020204" pitchFamily="34" charset="0"/>
              </a:rPr>
              <a:t>Turzii</a:t>
            </a:r>
            <a:r>
              <a:rPr lang="fr-CH" sz="4700" dirty="0" smtClean="0">
                <a:solidFill>
                  <a:schemeClr val="bg1"/>
                </a:solidFill>
                <a:latin typeface="Arial" panose="020B0604020202020204" pitchFamily="34" charset="0"/>
                <a:cs typeface="Arial" panose="020B0604020202020204" pitchFamily="34" charset="0"/>
              </a:rPr>
              <a:t>		   36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752528"/>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306012"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98782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5686141"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89140" y="4149080"/>
            <a:ext cx="93610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295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34</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Ludus</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28802699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3277" y="647103"/>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Câmpia</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Turzii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23277" y="1797817"/>
            <a:ext cx="5760000" cy="2880000"/>
          </a:xfrm>
          <a:solidFill>
            <a:srgbClr val="0070C0"/>
          </a:solidFill>
          <a:effectLst>
            <a:outerShdw blurRad="63500" sx="102000" sy="102000" algn="ctr" rotWithShape="0">
              <a:schemeClr val="bg1">
                <a:alpha val="40000"/>
              </a:schemeClr>
            </a:outerShdw>
          </a:effectLst>
        </p:spPr>
        <p:txBody>
          <a:bodyPr lIns="18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Ludus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Chetani</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141377" y="3545887"/>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320534" y="82295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741994" y="82295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411760" y="249289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07704" y="737103"/>
            <a:ext cx="5616624" cy="89169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07704" y="1844824"/>
            <a:ext cx="5580000" cy="2736000"/>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87139757"/>
      </p:ext>
    </p:extLst>
  </p:cSld>
  <p:clrMapOvr>
    <a:masterClrMapping/>
  </p:clrMapOvr>
  <p:transition spd="slow">
    <p:wheel spokes="1"/>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23277" y="1797817"/>
            <a:ext cx="5760000" cy="1980000"/>
          </a:xfrm>
          <a:solidFill>
            <a:srgbClr val="0070C0"/>
          </a:solidFill>
          <a:effectLst>
            <a:outerShdw blurRad="63500" sx="102000" sy="102000" algn="ctr" rotWithShape="0">
              <a:schemeClr val="bg1">
                <a:alpha val="40000"/>
              </a:schemeClr>
            </a:outerShdw>
          </a:effectLst>
        </p:spPr>
        <p:txBody>
          <a:bodyPr lIns="18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Ludus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Chetani</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49627" y="2393757"/>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336994" y="2438757"/>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907704" y="1844824"/>
            <a:ext cx="5580000" cy="1872208"/>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806419" y="83671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34</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5148064" y="98071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487436" y="980712"/>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896275" y="932773"/>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923657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00326"/>
            <a:ext cx="6480000" cy="896426"/>
          </a:xfrm>
          <a:solidFill>
            <a:srgbClr val="00B050"/>
          </a:solidFill>
        </p:spPr>
        <p:txBody>
          <a:bodyPr>
            <a:normAutofit/>
          </a:bodyPr>
          <a:lstStyle/>
          <a:p>
            <a:r>
              <a:rPr lang="fr-CH" sz="4000" dirty="0" err="1" smtClean="0">
                <a:solidFill>
                  <a:schemeClr val="bg1"/>
                </a:solidFill>
                <a:latin typeface="Arial" panose="020B0604020202020204" pitchFamily="34" charset="0"/>
                <a:cs typeface="Arial" panose="020B0604020202020204" pitchFamily="34" charset="0"/>
              </a:rPr>
              <a:t>Directie</a:t>
            </a:r>
            <a:r>
              <a:rPr lang="fr-CH" sz="4000" dirty="0" smtClean="0">
                <a:solidFill>
                  <a:schemeClr val="bg1"/>
                </a:solidFill>
                <a:latin typeface="Arial" panose="020B0604020202020204" pitchFamily="34" charset="0"/>
                <a:cs typeface="Arial" panose="020B0604020202020204" pitchFamily="34" charset="0"/>
              </a:rPr>
              <a:t> Bucuresti Est   Sud</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15616" y="1266134"/>
            <a:ext cx="5148000" cy="3960000"/>
          </a:xfrm>
          <a:solidFill>
            <a:srgbClr val="00B050"/>
          </a:solidFill>
        </p:spPr>
        <p:txBody>
          <a:bodyPr lIns="540000" tIns="360000" rIns="72000">
            <a:normAutofit fontScale="85000" lnSpcReduction="20000"/>
          </a:bodyPr>
          <a:lstStyle/>
          <a:p>
            <a:pPr marL="0" indent="0">
              <a:buNone/>
            </a:pPr>
            <a:r>
              <a:rPr lang="fr-CH" sz="5200" dirty="0" err="1" smtClean="0">
                <a:solidFill>
                  <a:schemeClr val="bg1"/>
                </a:solidFill>
                <a:latin typeface="Arial" panose="020B0604020202020204" pitchFamily="34" charset="0"/>
                <a:cs typeface="Arial" panose="020B0604020202020204" pitchFamily="34" charset="0"/>
              </a:rPr>
              <a:t>Constanza</a:t>
            </a:r>
            <a:endParaRPr lang="fr-CH" sz="5200" dirty="0" smtClean="0">
              <a:solidFill>
                <a:schemeClr val="bg1"/>
              </a:solidFill>
              <a:latin typeface="Arial" panose="020B0604020202020204" pitchFamily="34" charset="0"/>
              <a:cs typeface="Arial" panose="020B0604020202020204" pitchFamily="34" charset="0"/>
            </a:endParaRPr>
          </a:p>
          <a:p>
            <a:pPr marL="0" indent="0">
              <a:buNone/>
            </a:pPr>
            <a:r>
              <a:rPr lang="fr-CH" sz="5200" dirty="0" smtClean="0">
                <a:solidFill>
                  <a:schemeClr val="bg1"/>
                </a:solidFill>
                <a:latin typeface="Arial" panose="020B0604020202020204" pitchFamily="34" charset="0"/>
                <a:cs typeface="Arial" panose="020B0604020202020204" pitchFamily="34" charset="0"/>
              </a:rPr>
              <a:t>Slobozia</a:t>
            </a:r>
          </a:p>
          <a:p>
            <a:pPr marL="0" indent="0">
              <a:buNone/>
            </a:pPr>
            <a:r>
              <a:rPr lang="fr-CH" sz="5200" dirty="0" smtClean="0">
                <a:solidFill>
                  <a:schemeClr val="bg1"/>
                </a:solidFill>
                <a:latin typeface="Arial" panose="020B0604020202020204" pitchFamily="34" charset="0"/>
                <a:cs typeface="Arial" panose="020B0604020202020204" pitchFamily="34" charset="0"/>
              </a:rPr>
              <a:t>Giurgiu</a:t>
            </a:r>
          </a:p>
          <a:p>
            <a:pPr marL="0" indent="0">
              <a:buNone/>
            </a:pPr>
            <a:r>
              <a:rPr lang="fr-CH" sz="5200" dirty="0" smtClean="0">
                <a:solidFill>
                  <a:schemeClr val="bg1"/>
                </a:solidFill>
                <a:latin typeface="Arial" panose="020B0604020202020204" pitchFamily="34" charset="0"/>
                <a:cs typeface="Arial" panose="020B0604020202020204" pitchFamily="34" charset="0"/>
              </a:rPr>
              <a:t>Alexandria</a:t>
            </a:r>
          </a:p>
          <a:p>
            <a:pPr marL="0" indent="0">
              <a:buNone/>
            </a:pPr>
            <a:r>
              <a:rPr lang="fr-CH" sz="5200" dirty="0" smtClean="0">
                <a:solidFill>
                  <a:schemeClr val="bg1"/>
                </a:solidFill>
                <a:latin typeface="Arial" panose="020B0604020202020204" pitchFamily="34" charset="0"/>
                <a:cs typeface="Arial" panose="020B0604020202020204" pitchFamily="34" charset="0"/>
              </a:rPr>
              <a:t>Craiova</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6156176" y="1268761"/>
            <a:ext cx="1440000" cy="3960000"/>
          </a:xfrm>
          <a:solidFill>
            <a:srgbClr val="00B050"/>
          </a:solidFill>
        </p:spPr>
        <p:txBody>
          <a:bodyPr lIns="540000" tIns="54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a:solidFill>
                  <a:schemeClr val="bg1"/>
                </a:solidFill>
                <a:latin typeface="Arial" panose="020B0604020202020204" pitchFamily="34" charset="0"/>
                <a:cs typeface="Arial" panose="020B0604020202020204" pitchFamily="34" charset="0"/>
              </a:rPr>
              <a:t> </a:t>
            </a: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Flèche vers le haut 9"/>
          <p:cNvSpPr/>
          <p:nvPr/>
        </p:nvSpPr>
        <p:spPr>
          <a:xfrm rot="1800000">
            <a:off x="6316749" y="2103548"/>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5364088" y="502342"/>
            <a:ext cx="900042"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6387251" y="502342"/>
            <a:ext cx="100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22" name="Organigramme : Alternative 21"/>
          <p:cNvSpPr/>
          <p:nvPr/>
        </p:nvSpPr>
        <p:spPr>
          <a:xfrm>
            <a:off x="1092061" y="5301208"/>
            <a:ext cx="7200800" cy="144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000" i="1" u="sng" dirty="0" smtClean="0">
                <a:solidFill>
                  <a:schemeClr val="tx1"/>
                </a:solidFill>
                <a:latin typeface="Arial" panose="020B0604020202020204" pitchFamily="34" charset="0"/>
                <a:cs typeface="Arial" panose="020B0604020202020204" pitchFamily="34" charset="0"/>
              </a:rPr>
              <a:t>Exemple belge </a:t>
            </a:r>
            <a:r>
              <a:rPr lang="fr-CH" sz="1000" dirty="0" smtClean="0">
                <a:solidFill>
                  <a:schemeClr val="tx1"/>
                </a:solidFill>
                <a:latin typeface="Arial" panose="020B0604020202020204" pitchFamily="34" charset="0"/>
                <a:cs typeface="Arial" panose="020B0604020202020204" pitchFamily="34" charset="0"/>
              </a:rPr>
              <a:t>: Ce panneau est placé +/- 500 m1 après le panneau 15 ; il vient en complément </a:t>
            </a:r>
          </a:p>
          <a:p>
            <a:pPr marL="171450" indent="-171450">
              <a:buFont typeface="Wingdings" panose="05000000000000000000" pitchFamily="2" charset="2"/>
              <a:buChar char="Ø"/>
            </a:pPr>
            <a:r>
              <a:rPr lang="fr-CH" sz="1000" dirty="0" smtClean="0">
                <a:solidFill>
                  <a:schemeClr val="tx1"/>
                </a:solidFill>
                <a:latin typeface="Arial" panose="020B0604020202020204" pitchFamily="34" charset="0"/>
                <a:cs typeface="Arial" panose="020B0604020202020204" pitchFamily="34" charset="0"/>
              </a:rPr>
              <a:t>Il fournit les informations nécessaires concernant les grandes destinations desservies par A0 Bucuresti Est Sud</a:t>
            </a:r>
          </a:p>
          <a:p>
            <a:pPr marL="171450" indent="-171450">
              <a:buFont typeface="Wingdings" panose="05000000000000000000" pitchFamily="2" charset="2"/>
              <a:buChar char="Ø"/>
            </a:pPr>
            <a:r>
              <a:rPr lang="fr-CH" sz="1000" dirty="0" smtClean="0">
                <a:solidFill>
                  <a:schemeClr val="tx1"/>
                </a:solidFill>
                <a:latin typeface="Arial" panose="020B0604020202020204" pitchFamily="34" charset="0"/>
                <a:cs typeface="Arial" panose="020B0604020202020204" pitchFamily="34" charset="0"/>
              </a:rPr>
              <a:t>Il évite de surcharger le panneau 15.</a:t>
            </a:r>
          </a:p>
          <a:p>
            <a:r>
              <a:rPr lang="fr-CH" sz="1000" i="1" u="sng" dirty="0" smtClean="0">
                <a:solidFill>
                  <a:schemeClr val="tx1"/>
                </a:solidFill>
                <a:latin typeface="Arial" panose="020B0604020202020204" pitchFamily="34" charset="0"/>
                <a:cs typeface="Arial" panose="020B0604020202020204" pitchFamily="34" charset="0"/>
              </a:rPr>
              <a:t>Exemples hongrois et autrichien </a:t>
            </a:r>
            <a:r>
              <a:rPr lang="fr-CH" sz="1000" dirty="0" smtClean="0">
                <a:solidFill>
                  <a:schemeClr val="tx1"/>
                </a:solidFill>
                <a:latin typeface="Arial" panose="020B0604020202020204" pitchFamily="34" charset="0"/>
                <a:cs typeface="Arial" panose="020B0604020202020204" pitchFamily="34" charset="0"/>
              </a:rPr>
              <a:t>: les codes des pays étrangers pouvant être atteints</a:t>
            </a:r>
          </a:p>
          <a:p>
            <a:endParaRPr lang="fr-CH" sz="1000" dirty="0">
              <a:solidFill>
                <a:schemeClr val="tx1"/>
              </a:solidFill>
              <a:latin typeface="Arial" panose="020B0604020202020204" pitchFamily="34" charset="0"/>
              <a:cs typeface="Arial" panose="020B0604020202020204" pitchFamily="34" charset="0"/>
            </a:endParaRPr>
          </a:p>
          <a:p>
            <a:r>
              <a:rPr lang="fr-CH" sz="1000" dirty="0" smtClean="0">
                <a:solidFill>
                  <a:schemeClr val="tx1"/>
                </a:solidFill>
                <a:latin typeface="Arial" panose="020B0604020202020204" pitchFamily="34" charset="0"/>
                <a:cs typeface="Arial" panose="020B0604020202020204" pitchFamily="34" charset="0"/>
              </a:rPr>
              <a:t>Destination Craiova sous réserve de construction de la E70 ; à défaut, rejoindre Craiova via Pitesti ( Bucuresti </a:t>
            </a:r>
            <a:r>
              <a:rPr lang="fr-CH" sz="1000" dirty="0" err="1" smtClean="0">
                <a:solidFill>
                  <a:schemeClr val="tx1"/>
                </a:solidFill>
                <a:latin typeface="Arial" panose="020B0604020202020204" pitchFamily="34" charset="0"/>
                <a:cs typeface="Arial" panose="020B0604020202020204" pitchFamily="34" charset="0"/>
              </a:rPr>
              <a:t>Vest</a:t>
            </a:r>
            <a:r>
              <a:rPr lang="fr-CH" sz="1000" dirty="0" smtClean="0">
                <a:solidFill>
                  <a:schemeClr val="tx1"/>
                </a:solidFill>
                <a:latin typeface="Arial" panose="020B0604020202020204" pitchFamily="34" charset="0"/>
                <a:cs typeface="Arial" panose="020B0604020202020204" pitchFamily="34" charset="0"/>
              </a:rPr>
              <a:t> )</a:t>
            </a:r>
          </a:p>
          <a:p>
            <a:r>
              <a:rPr lang="fr-CH" sz="1000" i="1" dirty="0" err="1" smtClean="0">
                <a:solidFill>
                  <a:srgbClr val="0070C0"/>
                </a:solidFill>
                <a:latin typeface="Arial" panose="020B0604020202020204" pitchFamily="34" charset="0"/>
                <a:cs typeface="Arial" panose="020B0604020202020204" pitchFamily="34" charset="0"/>
              </a:rPr>
              <a:t>Destinatia</a:t>
            </a:r>
            <a:r>
              <a:rPr lang="fr-CH" sz="1000" i="1" dirty="0" smtClean="0">
                <a:solidFill>
                  <a:srgbClr val="0070C0"/>
                </a:solidFill>
                <a:latin typeface="Arial" panose="020B0604020202020204" pitchFamily="34" charset="0"/>
                <a:cs typeface="Arial" panose="020B0604020202020204" pitchFamily="34" charset="0"/>
              </a:rPr>
              <a:t> Craiova </a:t>
            </a:r>
            <a:r>
              <a:rPr lang="fr-CH" sz="1000" i="1" dirty="0" err="1" smtClean="0">
                <a:solidFill>
                  <a:srgbClr val="0070C0"/>
                </a:solidFill>
                <a:latin typeface="Arial" panose="020B0604020202020204" pitchFamily="34" charset="0"/>
                <a:cs typeface="Arial" panose="020B0604020202020204" pitchFamily="34" charset="0"/>
              </a:rPr>
              <a:t>sub</a:t>
            </a:r>
            <a:r>
              <a:rPr lang="fr-CH" sz="1000" i="1" dirty="0" smtClean="0">
                <a:solidFill>
                  <a:srgbClr val="0070C0"/>
                </a:solidFill>
                <a:latin typeface="Arial" panose="020B0604020202020204" pitchFamily="34" charset="0"/>
                <a:cs typeface="Arial" panose="020B0604020202020204" pitchFamily="34" charset="0"/>
              </a:rPr>
              <a:t> </a:t>
            </a:r>
            <a:r>
              <a:rPr lang="fr-CH" sz="1000" i="1" dirty="0" err="1" smtClean="0">
                <a:solidFill>
                  <a:srgbClr val="0070C0"/>
                </a:solidFill>
                <a:latin typeface="Arial" panose="020B0604020202020204" pitchFamily="34" charset="0"/>
                <a:cs typeface="Arial" panose="020B0604020202020204" pitchFamily="34" charset="0"/>
              </a:rPr>
              <a:t>reserva</a:t>
            </a:r>
            <a:r>
              <a:rPr lang="fr-CH" sz="1000" i="1" dirty="0" smtClean="0">
                <a:solidFill>
                  <a:srgbClr val="0070C0"/>
                </a:solidFill>
                <a:latin typeface="Arial" panose="020B0604020202020204" pitchFamily="34" charset="0"/>
                <a:cs typeface="Arial" panose="020B0604020202020204" pitchFamily="34" charset="0"/>
              </a:rPr>
              <a:t> de construire a E70  ; </a:t>
            </a:r>
            <a:r>
              <a:rPr lang="fr-CH" sz="1000" i="1" dirty="0" err="1" smtClean="0">
                <a:solidFill>
                  <a:srgbClr val="0070C0"/>
                </a:solidFill>
                <a:latin typeface="Arial" panose="020B0604020202020204" pitchFamily="34" charset="0"/>
                <a:cs typeface="Arial" panose="020B0604020202020204" pitchFamily="34" charset="0"/>
              </a:rPr>
              <a:t>daca</a:t>
            </a:r>
            <a:r>
              <a:rPr lang="fr-CH" sz="1000" i="1" dirty="0" smtClean="0">
                <a:solidFill>
                  <a:srgbClr val="0070C0"/>
                </a:solidFill>
                <a:latin typeface="Arial" panose="020B0604020202020204" pitchFamily="34" charset="0"/>
                <a:cs typeface="Arial" panose="020B0604020202020204" pitchFamily="34" charset="0"/>
              </a:rPr>
              <a:t> nu, </a:t>
            </a:r>
            <a:r>
              <a:rPr lang="fr-CH" sz="1000" i="1" dirty="0" err="1" smtClean="0">
                <a:solidFill>
                  <a:srgbClr val="0070C0"/>
                </a:solidFill>
                <a:latin typeface="Arial" panose="020B0604020202020204" pitchFamily="34" charset="0"/>
                <a:cs typeface="Arial" panose="020B0604020202020204" pitchFamily="34" charset="0"/>
              </a:rPr>
              <a:t>directia</a:t>
            </a:r>
            <a:r>
              <a:rPr lang="fr-CH" sz="1000" i="1" dirty="0" smtClean="0">
                <a:solidFill>
                  <a:srgbClr val="0070C0"/>
                </a:solidFill>
                <a:latin typeface="Arial" panose="020B0604020202020204" pitchFamily="34" charset="0"/>
                <a:cs typeface="Arial" panose="020B0604020202020204" pitchFamily="34" charset="0"/>
              </a:rPr>
              <a:t> Craiova </a:t>
            </a:r>
            <a:r>
              <a:rPr lang="fr-CH" sz="1000" i="1" dirty="0" err="1" smtClean="0">
                <a:solidFill>
                  <a:srgbClr val="0070C0"/>
                </a:solidFill>
                <a:latin typeface="Arial" panose="020B0604020202020204" pitchFamily="34" charset="0"/>
                <a:cs typeface="Arial" panose="020B0604020202020204" pitchFamily="34" charset="0"/>
              </a:rPr>
              <a:t>prin</a:t>
            </a:r>
            <a:r>
              <a:rPr lang="fr-CH" sz="1000" i="1" dirty="0" smtClean="0">
                <a:solidFill>
                  <a:srgbClr val="0070C0"/>
                </a:solidFill>
                <a:latin typeface="Arial" panose="020B0604020202020204" pitchFamily="34" charset="0"/>
                <a:cs typeface="Arial" panose="020B0604020202020204" pitchFamily="34" charset="0"/>
              </a:rPr>
              <a:t> Pitesti ( </a:t>
            </a:r>
            <a:r>
              <a:rPr lang="fr-CH" sz="1000" i="1" dirty="0">
                <a:solidFill>
                  <a:srgbClr val="0070C0"/>
                </a:solidFill>
                <a:latin typeface="Arial" panose="020B0604020202020204" pitchFamily="34" charset="0"/>
                <a:cs typeface="Arial" panose="020B0604020202020204" pitchFamily="34" charset="0"/>
              </a:rPr>
              <a:t>B</a:t>
            </a:r>
            <a:r>
              <a:rPr lang="fr-CH" sz="1000" i="1" dirty="0" smtClean="0">
                <a:solidFill>
                  <a:srgbClr val="0070C0"/>
                </a:solidFill>
                <a:latin typeface="Arial" panose="020B0604020202020204" pitchFamily="34" charset="0"/>
                <a:cs typeface="Arial" panose="020B0604020202020204" pitchFamily="34" charset="0"/>
              </a:rPr>
              <a:t>ucuresti </a:t>
            </a:r>
            <a:r>
              <a:rPr lang="fr-CH" sz="1000" i="1" dirty="0" err="1" smtClean="0">
                <a:solidFill>
                  <a:srgbClr val="0070C0"/>
                </a:solidFill>
                <a:latin typeface="Arial" panose="020B0604020202020204" pitchFamily="34" charset="0"/>
                <a:cs typeface="Arial" panose="020B0604020202020204" pitchFamily="34" charset="0"/>
              </a:rPr>
              <a:t>Vest</a:t>
            </a:r>
            <a:r>
              <a:rPr lang="fr-CH" sz="1000" i="1" dirty="0" smtClean="0">
                <a:solidFill>
                  <a:srgbClr val="0070C0"/>
                </a:solidFill>
                <a:latin typeface="Arial" panose="020B0604020202020204" pitchFamily="34" charset="0"/>
                <a:cs typeface="Arial" panose="020B0604020202020204" pitchFamily="34" charset="0"/>
              </a:rPr>
              <a:t> )</a:t>
            </a:r>
          </a:p>
          <a:p>
            <a:endParaRPr lang="fr-CH" sz="1200" dirty="0">
              <a:solidFill>
                <a:schemeClr val="tx1"/>
              </a:solidFill>
              <a:latin typeface="Arial" panose="020B0604020202020204" pitchFamily="34" charset="0"/>
              <a:cs typeface="Arial" panose="020B0604020202020204" pitchFamily="34" charset="0"/>
            </a:endParaRPr>
          </a:p>
        </p:txBody>
      </p:sp>
      <p:sp>
        <p:nvSpPr>
          <p:cNvPr id="15" name="Ellipse 14"/>
          <p:cNvSpPr/>
          <p:nvPr/>
        </p:nvSpPr>
        <p:spPr>
          <a:xfrm>
            <a:off x="4569071" y="2996952"/>
            <a:ext cx="900000" cy="50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BG</a:t>
            </a:r>
            <a:endParaRPr lang="fr-CH" sz="24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188531" y="366339"/>
            <a:ext cx="6336704"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188531" y="1340768"/>
            <a:ext cx="6336704" cy="3816424"/>
          </a:xfrm>
          <a:prstGeom prst="roundRect">
            <a:avLst>
              <a:gd name="adj" fmla="val 34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95454821"/>
      </p:ext>
    </p:extLst>
  </p:cSld>
  <p:clrMapOvr>
    <a:masterClrMapping/>
  </p:clrMapOvr>
  <p:transition spd="slow">
    <p:wheel spokes="1"/>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34</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69124727"/>
      </p:ext>
    </p:extLst>
  </p:cSld>
  <p:clrMapOvr>
    <a:masterClrMapping/>
  </p:clrMapOvr>
  <p:transition spd="slow">
    <p:wheel spokes="1"/>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896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322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25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E80 x E81			   23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Campia</a:t>
            </a:r>
            <a:r>
              <a:rPr lang="fr-CH" sz="4700" dirty="0" smtClean="0">
                <a:solidFill>
                  <a:schemeClr val="bg1"/>
                </a:solidFill>
                <a:latin typeface="Arial" panose="020B0604020202020204" pitchFamily="34" charset="0"/>
                <a:cs typeface="Arial" panose="020B0604020202020204" pitchFamily="34" charset="0"/>
              </a:rPr>
              <a:t> </a:t>
            </a:r>
            <a:r>
              <a:rPr lang="fr-CH" sz="4700" dirty="0" err="1" smtClean="0">
                <a:solidFill>
                  <a:schemeClr val="bg1"/>
                </a:solidFill>
                <a:latin typeface="Arial" panose="020B0604020202020204" pitchFamily="34" charset="0"/>
                <a:cs typeface="Arial" panose="020B0604020202020204" pitchFamily="34" charset="0"/>
              </a:rPr>
              <a:t>Turzii</a:t>
            </a:r>
            <a:r>
              <a:rPr lang="fr-CH" sz="4700" dirty="0" smtClean="0">
                <a:solidFill>
                  <a:schemeClr val="bg1"/>
                </a:solidFill>
                <a:latin typeface="Arial" panose="020B0604020202020204" pitchFamily="34" charset="0"/>
                <a:cs typeface="Arial" panose="020B0604020202020204" pitchFamily="34" charset="0"/>
              </a:rPr>
              <a:t>		   21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752528"/>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306012"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98782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5686141"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89140" y="4149080"/>
            <a:ext cx="93610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891595"/>
      </p:ext>
    </p:extLst>
  </p:cSld>
  <p:clrMapOvr>
    <a:masterClrMapping/>
  </p:clrMapOvr>
  <p:transition spd="slow">
    <p:wheel spokes="1"/>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35</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Câmpia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Turzii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7925607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715141"/>
            <a:ext cx="6480000" cy="1080000"/>
          </a:xfrm>
          <a:solidFill>
            <a:srgbClr val="00B050"/>
          </a:solidFill>
          <a:effectLst>
            <a:outerShdw blurRad="63500" sx="102000" sy="102000" algn="ctr" rotWithShape="0">
              <a:schemeClr val="bg1">
                <a:lumMod val="95000"/>
                <a:alpha val="40000"/>
              </a:schemeClr>
            </a:outerShdw>
          </a:effectLst>
        </p:spPr>
        <p:txBody>
          <a:bodyPr lIns="1080000">
            <a:normAutofit/>
          </a:bodyPr>
          <a:lstStyle/>
          <a:p>
            <a:r>
              <a:rPr lang="fr-CH" dirty="0" smtClean="0">
                <a:solidFill>
                  <a:schemeClr val="bg1"/>
                </a:solidFill>
                <a:latin typeface="Arial" panose="020B0604020202020204" pitchFamily="34" charset="0"/>
                <a:cs typeface="Arial" panose="020B0604020202020204" pitchFamily="34" charset="0"/>
              </a:rPr>
              <a:t>Turda   </a:t>
            </a:r>
            <a:r>
              <a:rPr lang="fr-CH" sz="3200" dirty="0" smtClean="0">
                <a:solidFill>
                  <a:schemeClr val="bg1"/>
                </a:solidFill>
                <a:latin typeface="Arial" panose="020B0604020202020204" pitchFamily="34" charset="0"/>
                <a:cs typeface="Arial" panose="020B0604020202020204" pitchFamily="34" charset="0"/>
              </a:rPr>
              <a:t>E81 x E60 </a:t>
            </a:r>
            <a:endParaRPr lang="fr-CH" sz="32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844824"/>
            <a:ext cx="6480000" cy="3240000"/>
          </a:xfrm>
          <a:solidFill>
            <a:srgbClr val="0070C0"/>
          </a:solidFill>
          <a:effectLst>
            <a:outerShdw blurRad="63500" sx="102000" sy="102000" algn="ctr" rotWithShape="0">
              <a:schemeClr val="bg1">
                <a:alpha val="40000"/>
              </a:schemeClr>
            </a:outerShdw>
          </a:effectLst>
        </p:spPr>
        <p:txBody>
          <a:bodyPr lIns="360000" tIns="43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Câmpia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Turzii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55637" y="406522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635425" y="906244"/>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106569" y="88912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635425" y="2386608"/>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16" name="Hexagone 15"/>
          <p:cNvSpPr/>
          <p:nvPr/>
        </p:nvSpPr>
        <p:spPr>
          <a:xfrm>
            <a:off x="1635425" y="3285687"/>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62</a:t>
            </a:r>
            <a:endParaRPr lang="fr-CH" dirty="0">
              <a:latin typeface="Arial" panose="020B0604020202020204" pitchFamily="34" charset="0"/>
              <a:cs typeface="Arial" panose="020B0604020202020204" pitchFamily="34" charset="0"/>
            </a:endParaRPr>
          </a:p>
        </p:txBody>
      </p:sp>
      <p:sp>
        <p:nvSpPr>
          <p:cNvPr id="13" name="Rectangle 12"/>
          <p:cNvSpPr/>
          <p:nvPr/>
        </p:nvSpPr>
        <p:spPr>
          <a:xfrm>
            <a:off x="2843808" y="3212976"/>
            <a:ext cx="39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Baza</a:t>
            </a:r>
            <a:r>
              <a:rPr lang="fr-CH" sz="3600" dirty="0" smtClean="0">
                <a:solidFill>
                  <a:schemeClr val="tx1"/>
                </a:solidFill>
                <a:latin typeface="Arial" panose="020B0604020202020204" pitchFamily="34" charset="0"/>
                <a:cs typeface="Arial" panose="020B0604020202020204" pitchFamily="34" charset="0"/>
              </a:rPr>
              <a:t> </a:t>
            </a:r>
            <a:r>
              <a:rPr lang="fr-CH" sz="3600" dirty="0" err="1" smtClean="0">
                <a:solidFill>
                  <a:schemeClr val="tx1"/>
                </a:solidFill>
                <a:latin typeface="Arial" panose="020B0604020202020204" pitchFamily="34" charset="0"/>
                <a:cs typeface="Arial" panose="020B0604020202020204" pitchFamily="34" charset="0"/>
              </a:rPr>
              <a:t>Aerianâ</a:t>
            </a:r>
            <a:r>
              <a:rPr lang="fr-CH" sz="3600" dirty="0" smtClean="0">
                <a:solidFill>
                  <a:schemeClr val="tx1"/>
                </a:solidFill>
                <a:latin typeface="Arial" panose="020B0604020202020204" pitchFamily="34" charset="0"/>
                <a:cs typeface="Arial" panose="020B0604020202020204" pitchFamily="34" charset="0"/>
              </a:rPr>
              <a:t> 71</a:t>
            </a:r>
            <a:endParaRPr lang="fr-CH" sz="3600" dirty="0">
              <a:solidFill>
                <a:schemeClr val="tx1"/>
              </a:solidFill>
              <a:latin typeface="Arial" panose="020B0604020202020204" pitchFamily="34" charset="0"/>
              <a:cs typeface="Arial" panose="020B0604020202020204" pitchFamily="34" charset="0"/>
            </a:endParaRPr>
          </a:p>
        </p:txBody>
      </p:sp>
      <p:pic>
        <p:nvPicPr>
          <p:cNvPr id="14"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342439" y="973125"/>
            <a:ext cx="792088" cy="664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475656" y="764704"/>
            <a:ext cx="6336008" cy="93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916832"/>
            <a:ext cx="6336008" cy="3096344"/>
          </a:xfrm>
          <a:prstGeom prst="roundRect">
            <a:avLst>
              <a:gd name="adj" fmla="val 526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29386928"/>
      </p:ext>
    </p:extLst>
  </p:cSld>
  <p:clrMapOvr>
    <a:masterClrMapping/>
  </p:clrMapOvr>
  <p:transition spd="slow">
    <p:wheel spokes="1"/>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23277" y="1797817"/>
            <a:ext cx="5760000" cy="2700000"/>
          </a:xfrm>
          <a:solidFill>
            <a:srgbClr val="0070C0"/>
          </a:solidFill>
          <a:effectLst>
            <a:outerShdw blurRad="63500" sx="102000" sy="102000" algn="ctr" rotWithShape="0">
              <a:schemeClr val="bg1">
                <a:alpha val="40000"/>
              </a:schemeClr>
            </a:outerShdw>
          </a:effectLst>
        </p:spPr>
        <p:txBody>
          <a:bodyPr lIns="72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Câmpia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Turzii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Baza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Aeriana</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32644" y="363621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055494" y="2106958"/>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15</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907704" y="1844824"/>
            <a:ext cx="5580000" cy="2592288"/>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806419" y="83671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35</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5148064" y="98071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487436" y="980712"/>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896275" y="932773"/>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2055494" y="285293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62</a:t>
            </a:r>
            <a:endParaRPr lang="fr-CH" dirty="0">
              <a:latin typeface="Arial" panose="020B0604020202020204" pitchFamily="34" charset="0"/>
              <a:cs typeface="Arial" panose="020B0604020202020204" pitchFamily="34" charset="0"/>
            </a:endParaRPr>
          </a:p>
        </p:txBody>
      </p:sp>
      <p:sp>
        <p:nvSpPr>
          <p:cNvPr id="11" name="Rectangle 10"/>
          <p:cNvSpPr/>
          <p:nvPr/>
        </p:nvSpPr>
        <p:spPr>
          <a:xfrm>
            <a:off x="3131840" y="2807936"/>
            <a:ext cx="39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Baza</a:t>
            </a:r>
            <a:r>
              <a:rPr lang="fr-CH" sz="3600" dirty="0" smtClean="0">
                <a:solidFill>
                  <a:schemeClr val="tx1"/>
                </a:solidFill>
                <a:latin typeface="Arial" panose="020B0604020202020204" pitchFamily="34" charset="0"/>
                <a:cs typeface="Arial" panose="020B0604020202020204" pitchFamily="34" charset="0"/>
              </a:rPr>
              <a:t> </a:t>
            </a:r>
            <a:r>
              <a:rPr lang="fr-CH" sz="3600" dirty="0" err="1" smtClean="0">
                <a:solidFill>
                  <a:schemeClr val="tx1"/>
                </a:solidFill>
                <a:latin typeface="Arial" panose="020B0604020202020204" pitchFamily="34" charset="0"/>
                <a:cs typeface="Arial" panose="020B0604020202020204" pitchFamily="34" charset="0"/>
              </a:rPr>
              <a:t>Aerianâ</a:t>
            </a:r>
            <a:r>
              <a:rPr lang="fr-CH" sz="3600" dirty="0" smtClean="0">
                <a:solidFill>
                  <a:schemeClr val="tx1"/>
                </a:solidFill>
                <a:latin typeface="Arial" panose="020B0604020202020204" pitchFamily="34" charset="0"/>
                <a:cs typeface="Arial" panose="020B0604020202020204" pitchFamily="34" charset="0"/>
              </a:rPr>
              <a:t> 71</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0227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69776094"/>
      </p:ext>
    </p:extLst>
  </p:cSld>
  <p:clrMapOvr>
    <a:masterClrMapping/>
  </p:clrMapOvr>
  <p:transition spd="slow">
    <p:wheel spokes="1"/>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5256000"/>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317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Alba Iulia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Turda				   15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E80 x E81			     7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5076000"/>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306012"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98782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5686141"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88959" y="5157192"/>
            <a:ext cx="93610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43683"/>
      </p:ext>
    </p:extLst>
  </p:cSld>
  <p:clrMapOvr>
    <a:masterClrMapping/>
  </p:clrMapOvr>
  <p:transition spd="slow">
    <p:wheel spokes="1"/>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4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E81</a:t>
            </a:r>
          </a:p>
          <a:p>
            <a:pPr lvl="1" algn="ctr"/>
            <a:r>
              <a:rPr lang="fr-CH" sz="4000" dirty="0" smtClean="0">
                <a:solidFill>
                  <a:schemeClr val="bg1"/>
                </a:solidFill>
                <a:latin typeface="Arial" panose="020B0604020202020204" pitchFamily="34" charset="0"/>
                <a:cs typeface="Arial" panose="020B0604020202020204" pitchFamily="34" charset="0"/>
              </a:rPr>
              <a:t>A3 x A8</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Turda</a:t>
            </a:r>
          </a:p>
          <a:p>
            <a:pPr algn="ctr"/>
            <a:r>
              <a:rPr lang="fr-CH" sz="4400" dirty="0">
                <a:solidFill>
                  <a:schemeClr val="bg1"/>
                </a:solidFill>
                <a:latin typeface="Arial" panose="020B0604020202020204" pitchFamily="34" charset="0"/>
                <a:cs typeface="Arial" panose="020B0604020202020204" pitchFamily="34" charset="0"/>
              </a:rPr>
              <a:t>3</a:t>
            </a:r>
            <a:r>
              <a:rPr lang="fr-CH" sz="4400" dirty="0" smtClean="0">
                <a:solidFill>
                  <a:schemeClr val="bg1"/>
                </a:solidFill>
                <a:latin typeface="Arial" panose="020B0604020202020204" pitchFamily="34" charset="0"/>
                <a:cs typeface="Arial" panose="020B0604020202020204" pitchFamily="34" charset="0"/>
              </a:rPr>
              <a:t>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24036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36</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6392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3320" y="1340768"/>
            <a:ext cx="4320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E81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32856"/>
            <a:ext cx="4284000" cy="3832171"/>
          </a:xfrm>
          <a:solidFill>
            <a:srgbClr val="00B050"/>
          </a:solidFill>
        </p:spPr>
        <p:txBody>
          <a:bodyPr lIns="720000" tIns="180000" rIns="360000" anchor="t">
            <a:noAutofit/>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r>
              <a:rPr lang="fr-CH" sz="4400" dirty="0" smtClean="0">
                <a:solidFill>
                  <a:schemeClr val="bg1"/>
                </a:solidFill>
                <a:latin typeface="Arial" panose="020B0604020202020204" pitchFamily="34" charset="0"/>
                <a:cs typeface="Arial" panose="020B0604020202020204" pitchFamily="34" charset="0"/>
              </a:rPr>
              <a:t>Turda Nord</a:t>
            </a:r>
          </a:p>
          <a:p>
            <a:pPr marL="0" indent="0" algn="ctr">
              <a:buNone/>
            </a:pPr>
            <a:r>
              <a:rPr lang="fr-CH" sz="4400" dirty="0" smtClean="0">
                <a:solidFill>
                  <a:schemeClr val="bg1"/>
                </a:solidFill>
                <a:latin typeface="Arial" panose="020B0604020202020204" pitchFamily="34" charset="0"/>
                <a:cs typeface="Arial" panose="020B0604020202020204" pitchFamily="34" charset="0"/>
              </a:rPr>
              <a:t>2000 m</a:t>
            </a:r>
          </a:p>
        </p:txBody>
      </p:sp>
      <p:sp>
        <p:nvSpPr>
          <p:cNvPr id="5" name="Espace réservé du texte 4"/>
          <p:cNvSpPr>
            <a:spLocks noGrp="1"/>
          </p:cNvSpPr>
          <p:nvPr>
            <p:ph type="body" sz="quarter" idx="3"/>
          </p:nvPr>
        </p:nvSpPr>
        <p:spPr>
          <a:xfrm>
            <a:off x="4593076"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E81   A8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32856"/>
            <a:ext cx="4284000" cy="3832171"/>
          </a:xfrm>
          <a:solidFill>
            <a:srgbClr val="00B050"/>
          </a:solidFill>
        </p:spPr>
        <p:txBody>
          <a:bodyPr lIns="0" tIns="72000">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4400" dirty="0" smtClean="0">
                <a:solidFill>
                  <a:schemeClr val="bg1"/>
                </a:solidFill>
                <a:latin typeface="Arial" panose="020B0604020202020204" pitchFamily="34" charset="0"/>
                <a:cs typeface="Arial" panose="020B0604020202020204" pitchFamily="34" charset="0"/>
              </a:rPr>
              <a:t>Sibiu</a:t>
            </a:r>
            <a:endParaRPr lang="fr-CH" sz="4400" dirty="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Unirea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p>
          <a:p>
            <a:pPr marL="0" indent="0">
              <a:buNone/>
            </a:pPr>
            <a:endParaRPr lang="fr-CH" sz="4000" dirty="0"/>
          </a:p>
        </p:txBody>
      </p:sp>
      <p:sp>
        <p:nvSpPr>
          <p:cNvPr id="11" name="Flèche vers le haut 10"/>
          <p:cNvSpPr/>
          <p:nvPr/>
        </p:nvSpPr>
        <p:spPr>
          <a:xfrm>
            <a:off x="596794" y="3837518"/>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272842" y="5972401"/>
            <a:ext cx="360000" cy="7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2700000">
            <a:off x="7758203" y="4714743"/>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3851920" y="3822414"/>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141684" y="4641433"/>
            <a:ext cx="2556000" cy="108000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fr-CH" sz="3600" dirty="0" smtClean="0">
                <a:solidFill>
                  <a:schemeClr val="bg1"/>
                </a:solidFill>
                <a:latin typeface="Arial" panose="020B0604020202020204" pitchFamily="34" charset="0"/>
                <a:cs typeface="Arial" panose="020B0604020202020204" pitchFamily="34" charset="0"/>
              </a:rPr>
              <a:t>Turda Sud</a:t>
            </a:r>
          </a:p>
          <a:p>
            <a:pPr algn="ctr"/>
            <a:r>
              <a:rPr lang="fr-CH" sz="3200" dirty="0" smtClean="0">
                <a:solidFill>
                  <a:schemeClr val="bg1"/>
                </a:solidFill>
                <a:latin typeface="Arial" panose="020B0604020202020204" pitchFamily="34" charset="0"/>
                <a:cs typeface="Arial" panose="020B0604020202020204" pitchFamily="34" charset="0"/>
              </a:rPr>
              <a:t>2500 m</a:t>
            </a:r>
            <a:endParaRPr lang="fr-CH" sz="32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504773" y="3182235"/>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2525715" y="4706339"/>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8517744" y="5972401"/>
            <a:ext cx="360000" cy="7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272842" y="1412776"/>
            <a:ext cx="422715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44008" y="1412776"/>
            <a:ext cx="41764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390526" y="2176972"/>
            <a:ext cx="4058316" cy="3671272"/>
          </a:xfrm>
          <a:prstGeom prst="roundRect">
            <a:avLst>
              <a:gd name="adj" fmla="val 41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644008" y="2176972"/>
            <a:ext cx="4176464" cy="3671272"/>
          </a:xfrm>
          <a:prstGeom prst="roundRect">
            <a:avLst>
              <a:gd name="adj" fmla="val 443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49296969"/>
      </p:ext>
    </p:extLst>
  </p:cSld>
  <p:clrMapOvr>
    <a:masterClrMapping/>
  </p:clrMapOvr>
  <p:transition spd="slow">
    <p:wheel spokes="1"/>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764704"/>
            <a:ext cx="6480000" cy="900000"/>
          </a:xfrm>
          <a:solidFill>
            <a:srgbClr val="00B050"/>
          </a:solidFill>
        </p:spPr>
        <p:txBody>
          <a:bodyPr>
            <a:no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Cluj </a:t>
            </a:r>
            <a:r>
              <a:rPr lang="fr-CH" dirty="0" err="1" smtClean="0">
                <a:solidFill>
                  <a:schemeClr val="bg1"/>
                </a:solidFill>
                <a:latin typeface="Arial" panose="020B0604020202020204" pitchFamily="34" charset="0"/>
                <a:cs typeface="Arial" panose="020B0604020202020204" pitchFamily="34" charset="0"/>
              </a:rPr>
              <a:t>Napoca</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547664" y="1700808"/>
            <a:ext cx="6480000" cy="4464496"/>
          </a:xfrm>
          <a:solidFill>
            <a:srgbClr val="00B050"/>
          </a:solidFill>
        </p:spPr>
        <p:txBody>
          <a:bodyPr lIns="1080000" tIns="360000" rIns="72000">
            <a:normAutofit lnSpcReduction="10000"/>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Lemberg Lviv</a:t>
            </a:r>
          </a:p>
          <a:p>
            <a:pPr marL="0" indent="0">
              <a:buNone/>
            </a:pPr>
            <a:r>
              <a:rPr lang="fr-CH" sz="4400" dirty="0" smtClean="0">
                <a:solidFill>
                  <a:schemeClr val="bg1"/>
                </a:solidFill>
                <a:latin typeface="Arial" panose="020B0604020202020204" pitchFamily="34" charset="0"/>
                <a:cs typeface="Arial" panose="020B0604020202020204" pitchFamily="34" charset="0"/>
              </a:rPr>
              <a:t>Debrecen</a:t>
            </a:r>
          </a:p>
          <a:p>
            <a:pPr marL="0" indent="0">
              <a:buNone/>
            </a:pPr>
            <a:r>
              <a:rPr lang="fr-CH" sz="4400" dirty="0" smtClean="0">
                <a:solidFill>
                  <a:schemeClr val="bg1"/>
                </a:solidFill>
                <a:latin typeface="Arial" panose="020B0604020202020204" pitchFamily="34" charset="0"/>
                <a:cs typeface="Arial" panose="020B0604020202020204" pitchFamily="34" charset="0"/>
              </a:rPr>
              <a:t>Oradea</a:t>
            </a:r>
          </a:p>
          <a:p>
            <a:pPr marL="0" indent="0">
              <a:buNone/>
            </a:pPr>
            <a:r>
              <a:rPr lang="fr-CH" sz="4400" dirty="0" smtClean="0">
                <a:solidFill>
                  <a:schemeClr val="bg1"/>
                </a:solidFill>
                <a:latin typeface="Arial" panose="020B0604020202020204" pitchFamily="34" charset="0"/>
                <a:cs typeface="Arial" panose="020B0604020202020204" pitchFamily="34" charset="0"/>
              </a:rPr>
              <a:t>Satu Mare</a:t>
            </a:r>
          </a:p>
          <a:p>
            <a:pPr marL="0" indent="0">
              <a:buNone/>
            </a:pPr>
            <a:r>
              <a:rPr lang="fr-CH" sz="4400" dirty="0" smtClean="0">
                <a:solidFill>
                  <a:schemeClr val="bg1"/>
                </a:solidFill>
                <a:latin typeface="Arial" panose="020B0604020202020204" pitchFamily="34" charset="0"/>
                <a:cs typeface="Arial" panose="020B0604020202020204" pitchFamily="34" charset="0"/>
              </a:rPr>
              <a:t>Baia Mare</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a:off x="7236296" y="2230551"/>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760064" y="2149162"/>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endParaRPr lang="fr-CH"/>
          </a:p>
        </p:txBody>
      </p:sp>
      <p:sp>
        <p:nvSpPr>
          <p:cNvPr id="11" name="Ellipse 10"/>
          <p:cNvSpPr/>
          <p:nvPr/>
        </p:nvSpPr>
        <p:spPr>
          <a:xfrm>
            <a:off x="6156176" y="2149162"/>
            <a:ext cx="864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UA</a:t>
            </a:r>
            <a:endParaRPr lang="fr-CH" sz="2400" dirty="0">
              <a:solidFill>
                <a:schemeClr val="tx1"/>
              </a:solidFill>
              <a:latin typeface="Arial" panose="020B0604020202020204" pitchFamily="34" charset="0"/>
              <a:cs typeface="Arial" panose="020B0604020202020204" pitchFamily="34" charset="0"/>
            </a:endParaRPr>
          </a:p>
        </p:txBody>
      </p:sp>
      <p:sp>
        <p:nvSpPr>
          <p:cNvPr id="12" name="Ellipse 11"/>
          <p:cNvSpPr/>
          <p:nvPr/>
        </p:nvSpPr>
        <p:spPr>
          <a:xfrm>
            <a:off x="6156176" y="2831755"/>
            <a:ext cx="864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sp>
        <p:nvSpPr>
          <p:cNvPr id="14" name="Rectangle à coins arrondis 13"/>
          <p:cNvSpPr/>
          <p:nvPr/>
        </p:nvSpPr>
        <p:spPr>
          <a:xfrm>
            <a:off x="1619672" y="836712"/>
            <a:ext cx="6336704"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1619672" y="1772816"/>
            <a:ext cx="6336704" cy="4248472"/>
          </a:xfrm>
          <a:prstGeom prst="roundRect">
            <a:avLst>
              <a:gd name="adj" fmla="val 40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42015336"/>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9319" y="1037812"/>
            <a:ext cx="4140000" cy="720000"/>
          </a:xfrm>
          <a:solidFill>
            <a:srgbClr val="00B050"/>
          </a:solidFill>
        </p:spPr>
        <p:txBody>
          <a:bodyPr tIns="144000" bIns="144000" anchor="b">
            <a:noAutofit/>
          </a:bodyPr>
          <a:lstStyle/>
          <a:p>
            <a:pPr algn="ctr"/>
            <a:r>
              <a:rPr lang="fr-CH" sz="3600" b="0" dirty="0" smtClean="0">
                <a:solidFill>
                  <a:schemeClr val="bg1"/>
                </a:solidFill>
                <a:latin typeface="Arial" panose="020B0604020202020204" pitchFamily="34" charset="0"/>
                <a:cs typeface="Arial" panose="020B0604020202020204" pitchFamily="34" charset="0"/>
              </a:rPr>
              <a:t>E 60   A3</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7"/>
            <a:ext cx="4140000" cy="2700000"/>
          </a:xfrm>
          <a:solidFill>
            <a:srgbClr val="00B050"/>
          </a:solidFill>
        </p:spPr>
        <p:txBody>
          <a:bodyPr t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Ploiesti</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Balotesti</a:t>
            </a:r>
            <a:endParaRPr lang="fr-CH" sz="4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283968" y="1052736"/>
            <a:ext cx="4752000" cy="720000"/>
          </a:xfrm>
          <a:solidFill>
            <a:srgbClr val="00B050"/>
          </a:solidFill>
        </p:spPr>
        <p:txBody>
          <a:bodyPr bIns="144000">
            <a:noAutofit/>
          </a:bodyPr>
          <a:lstStyle/>
          <a:p>
            <a:pPr algn="ctr"/>
            <a:r>
              <a:rPr lang="fr-CH" sz="3600" b="0" dirty="0" smtClean="0">
                <a:solidFill>
                  <a:schemeClr val="bg1"/>
                </a:solidFill>
                <a:latin typeface="Arial" panose="020B0604020202020204" pitchFamily="34" charset="0"/>
                <a:cs typeface="Arial" panose="020B0604020202020204" pitchFamily="34" charset="0"/>
              </a:rPr>
              <a:t>A0   Ring Bucuresti</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283567" y="1838505"/>
            <a:ext cx="4752000" cy="3780000"/>
          </a:xfrm>
          <a:solidFill>
            <a:srgbClr val="00B050"/>
          </a:solidFill>
        </p:spPr>
        <p:txBody>
          <a:bodyPr lIns="0" tIns="108000">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Sud</a:t>
            </a:r>
          </a:p>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3" name="Flèche droite 12"/>
          <p:cNvSpPr/>
          <p:nvPr/>
        </p:nvSpPr>
        <p:spPr>
          <a:xfrm rot="-2700000">
            <a:off x="4669813" y="4655906"/>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704485" y="4665562"/>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128686" y="1988840"/>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171812" y="3212976"/>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174905" y="3945207"/>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1227" y="2590868"/>
            <a:ext cx="676799" cy="50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4587421" y="2590234"/>
            <a:ext cx="3469591"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Otopeni</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Bâneasa</a:t>
            </a:r>
            <a:endParaRPr lang="fr-CH" sz="32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07504" y="4509120"/>
            <a:ext cx="36000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354535" y="5600897"/>
            <a:ext cx="360000" cy="9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Flèche vers le haut 22"/>
          <p:cNvSpPr/>
          <p:nvPr/>
        </p:nvSpPr>
        <p:spPr>
          <a:xfrm>
            <a:off x="3509555" y="2109048"/>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vers le haut 23"/>
          <p:cNvSpPr/>
          <p:nvPr/>
        </p:nvSpPr>
        <p:spPr>
          <a:xfrm>
            <a:off x="334935" y="2127484"/>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1080374"/>
            <a:ext cx="3960000"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355976" y="1124744"/>
            <a:ext cx="4608512" cy="57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179512" y="1886218"/>
            <a:ext cx="3996000" cy="2592000"/>
          </a:xfrm>
          <a:prstGeom prst="roundRect">
            <a:avLst>
              <a:gd name="adj" fmla="val 67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355976" y="1886218"/>
            <a:ext cx="4608512" cy="3612902"/>
          </a:xfrm>
          <a:prstGeom prst="roundRect">
            <a:avLst>
              <a:gd name="adj" fmla="val 556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21125873"/>
      </p:ext>
    </p:extLst>
  </p:cSld>
  <p:clrMapOvr>
    <a:masterClrMapping/>
  </p:clrMapOvr>
  <p:transition spd="slow">
    <p:wheel spokes="1"/>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836712"/>
            <a:ext cx="6300000" cy="900000"/>
          </a:xfrm>
          <a:solidFill>
            <a:srgbClr val="00B050"/>
          </a:solidFill>
        </p:spPr>
        <p:txBody>
          <a:bodyPr>
            <a:noAutofit/>
          </a:bodyPr>
          <a:lstStyle/>
          <a:p>
            <a:r>
              <a:rPr lang="fr-CH" dirty="0" err="1" smtClean="0">
                <a:solidFill>
                  <a:schemeClr val="bg1"/>
                </a:solidFill>
                <a:latin typeface="Arial" panose="020B0604020202020204" pitchFamily="34" charset="0"/>
                <a:cs typeface="Arial" panose="020B0604020202020204" pitchFamily="34" charset="0"/>
              </a:rPr>
              <a:t>Directii</a:t>
            </a:r>
            <a:r>
              <a:rPr lang="fr-CH" dirty="0" smtClean="0">
                <a:solidFill>
                  <a:schemeClr val="bg1"/>
                </a:solidFill>
                <a:latin typeface="Arial" panose="020B0604020202020204" pitchFamily="34" charset="0"/>
                <a:cs typeface="Arial" panose="020B0604020202020204" pitchFamily="34" charset="0"/>
              </a:rPr>
              <a:t>  Arad  Sibiu</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331640" y="1772816"/>
            <a:ext cx="6300000" cy="4464496"/>
          </a:xfrm>
          <a:solidFill>
            <a:srgbClr val="00B050"/>
          </a:solidFill>
        </p:spPr>
        <p:txBody>
          <a:bodyPr lIns="540000" tIns="180000" rIns="72000">
            <a:normAutofit/>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Szeged</a:t>
            </a:r>
          </a:p>
          <a:p>
            <a:pPr marL="0" indent="0">
              <a:buNone/>
            </a:pPr>
            <a:r>
              <a:rPr lang="fr-CH" sz="4400" dirty="0" smtClean="0">
                <a:solidFill>
                  <a:schemeClr val="bg1"/>
                </a:solidFill>
                <a:latin typeface="Arial" panose="020B0604020202020204" pitchFamily="34" charset="0"/>
                <a:cs typeface="Arial" panose="020B0604020202020204" pitchFamily="34" charset="0"/>
              </a:rPr>
              <a:t>Timisoara</a:t>
            </a:r>
          </a:p>
          <a:p>
            <a:pPr marL="0" indent="0">
              <a:buNone/>
            </a:pPr>
            <a:r>
              <a:rPr lang="fr-CH" sz="4400" dirty="0" err="1" smtClean="0">
                <a:solidFill>
                  <a:schemeClr val="bg1"/>
                </a:solidFill>
                <a:latin typeface="Arial" panose="020B0604020202020204" pitchFamily="34" charset="0"/>
                <a:cs typeface="Arial" panose="020B0604020202020204" pitchFamily="34" charset="0"/>
              </a:rPr>
              <a:t>Turnu</a:t>
            </a:r>
            <a:r>
              <a:rPr lang="fr-CH" sz="4400" dirty="0" smtClean="0">
                <a:solidFill>
                  <a:schemeClr val="bg1"/>
                </a:solidFill>
                <a:latin typeface="Arial" panose="020B0604020202020204" pitchFamily="34" charset="0"/>
                <a:cs typeface="Arial" panose="020B0604020202020204" pitchFamily="34" charset="0"/>
              </a:rPr>
              <a:t> Severin</a:t>
            </a:r>
          </a:p>
          <a:p>
            <a:pPr marL="0" indent="0">
              <a:buNone/>
            </a:pPr>
            <a:r>
              <a:rPr lang="fr-CH" sz="4400" dirty="0" smtClean="0">
                <a:solidFill>
                  <a:schemeClr val="bg1"/>
                </a:solidFill>
                <a:latin typeface="Arial" panose="020B0604020202020204" pitchFamily="34" charset="0"/>
                <a:cs typeface="Arial" panose="020B0604020202020204" pitchFamily="34" charset="0"/>
              </a:rPr>
              <a:t>Alba Iulia</a:t>
            </a:r>
          </a:p>
          <a:p>
            <a:pPr marL="0" indent="0">
              <a:buNone/>
            </a:pPr>
            <a:r>
              <a:rPr lang="fr-CH" sz="4400" dirty="0" err="1" smtClean="0">
                <a:solidFill>
                  <a:schemeClr val="bg1"/>
                </a:solidFill>
                <a:latin typeface="Arial" panose="020B0604020202020204" pitchFamily="34" charset="0"/>
                <a:cs typeface="Arial" panose="020B0604020202020204" pitchFamily="34" charset="0"/>
              </a:rPr>
              <a:t>Sebes</a:t>
            </a:r>
            <a:endParaRPr lang="fr-CH" sz="4400" dirty="0" smtClean="0">
              <a:solidFill>
                <a:schemeClr val="bg1"/>
              </a:solidFill>
              <a:latin typeface="Arial" panose="020B0604020202020204" pitchFamily="34" charset="0"/>
              <a:cs typeface="Arial" panose="020B0604020202020204" pitchFamily="34" charset="0"/>
            </a:endParaRPr>
          </a:p>
          <a:p>
            <a:pPr marL="400050" lvl="1" indent="0">
              <a:buNone/>
            </a:pP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rot="1500000">
            <a:off x="6423690" y="3277972"/>
            <a:ext cx="558000" cy="2412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llipse 10"/>
          <p:cNvSpPr/>
          <p:nvPr/>
        </p:nvSpPr>
        <p:spPr>
          <a:xfrm>
            <a:off x="5652120" y="2924944"/>
            <a:ext cx="864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SRB</a:t>
            </a:r>
            <a:endParaRPr lang="fr-CH" sz="1600" dirty="0">
              <a:solidFill>
                <a:schemeClr val="tx1"/>
              </a:solidFill>
              <a:latin typeface="Arial" panose="020B0604020202020204" pitchFamily="34" charset="0"/>
              <a:cs typeface="Arial" panose="020B0604020202020204" pitchFamily="34" charset="0"/>
            </a:endParaRPr>
          </a:p>
        </p:txBody>
      </p:sp>
      <p:sp>
        <p:nvSpPr>
          <p:cNvPr id="12" name="Ellipse 11"/>
          <p:cNvSpPr/>
          <p:nvPr/>
        </p:nvSpPr>
        <p:spPr>
          <a:xfrm>
            <a:off x="5652120" y="3673943"/>
            <a:ext cx="864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13" name="Ellipse 12"/>
          <p:cNvSpPr/>
          <p:nvPr/>
        </p:nvSpPr>
        <p:spPr>
          <a:xfrm>
            <a:off x="5652120" y="2165223"/>
            <a:ext cx="864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sp>
        <p:nvSpPr>
          <p:cNvPr id="10" name="Rectangle à coins arrondis 9"/>
          <p:cNvSpPr/>
          <p:nvPr/>
        </p:nvSpPr>
        <p:spPr>
          <a:xfrm>
            <a:off x="1403648" y="908720"/>
            <a:ext cx="612068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403648" y="1844824"/>
            <a:ext cx="6120680" cy="4320480"/>
          </a:xfrm>
          <a:prstGeom prst="roundRect">
            <a:avLst>
              <a:gd name="adj" fmla="val 44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56873391"/>
      </p:ext>
    </p:extLst>
  </p:cSld>
  <p:clrMapOvr>
    <a:masterClrMapping/>
  </p:clrMapOvr>
  <p:transition spd="slow">
    <p:wheel spokes="1"/>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3320" y="1340768"/>
            <a:ext cx="4320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E81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32856"/>
            <a:ext cx="4284000" cy="3832171"/>
          </a:xfrm>
          <a:solidFill>
            <a:srgbClr val="00B050"/>
          </a:solidFill>
          <a:ln>
            <a:solidFill>
              <a:schemeClr val="bg1"/>
            </a:solidFill>
          </a:ln>
        </p:spPr>
        <p:txBody>
          <a:bodyPr lIns="720000" tIns="180000" rIns="360000" anchor="t">
            <a:noAutofit/>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r>
              <a:rPr lang="fr-CH" sz="4400" dirty="0" smtClean="0">
                <a:solidFill>
                  <a:schemeClr val="bg1"/>
                </a:solidFill>
                <a:latin typeface="Arial" panose="020B0604020202020204" pitchFamily="34" charset="0"/>
                <a:cs typeface="Arial" panose="020B0604020202020204" pitchFamily="34" charset="0"/>
              </a:rPr>
              <a:t>Turda Nord</a:t>
            </a:r>
          </a:p>
          <a:p>
            <a:pPr marL="0" indent="0" algn="ctr">
              <a:buNone/>
            </a:pP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p>
        </p:txBody>
      </p:sp>
      <p:sp>
        <p:nvSpPr>
          <p:cNvPr id="5" name="Espace réservé du texte 4"/>
          <p:cNvSpPr>
            <a:spLocks noGrp="1"/>
          </p:cNvSpPr>
          <p:nvPr>
            <p:ph type="body" sz="quarter" idx="3"/>
          </p:nvPr>
        </p:nvSpPr>
        <p:spPr>
          <a:xfrm>
            <a:off x="4593076"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E81   A8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32856"/>
            <a:ext cx="4284000" cy="3832171"/>
          </a:xfrm>
          <a:solidFill>
            <a:srgbClr val="00B050"/>
          </a:solidFill>
        </p:spPr>
        <p:txBody>
          <a:bodyPr lIns="0" tIns="72000">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4400" dirty="0" smtClean="0">
                <a:solidFill>
                  <a:schemeClr val="bg1"/>
                </a:solidFill>
                <a:latin typeface="Arial" panose="020B0604020202020204" pitchFamily="34" charset="0"/>
                <a:cs typeface="Arial" panose="020B0604020202020204" pitchFamily="34" charset="0"/>
              </a:rPr>
              <a:t>Sibiu</a:t>
            </a:r>
            <a:endParaRPr lang="fr-CH" sz="4400" dirty="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Unirea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596794" y="3837518"/>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272842" y="5972401"/>
            <a:ext cx="360000" cy="7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2700000">
            <a:off x="7758203" y="4714743"/>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3851920" y="3822414"/>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141684" y="4641433"/>
            <a:ext cx="2556000" cy="108000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fr-CH" sz="3600" dirty="0" smtClean="0">
                <a:solidFill>
                  <a:schemeClr val="bg1"/>
                </a:solidFill>
                <a:latin typeface="Arial" panose="020B0604020202020204" pitchFamily="34" charset="0"/>
                <a:cs typeface="Arial" panose="020B0604020202020204" pitchFamily="34" charset="0"/>
              </a:rPr>
              <a:t>Turda Sud</a:t>
            </a:r>
          </a:p>
          <a:p>
            <a:pPr algn="ct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500 m</a:t>
            </a:r>
            <a:endParaRPr lang="fr-CH" sz="32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504773" y="3182235"/>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2525715" y="4706339"/>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8517744" y="5972401"/>
            <a:ext cx="360000" cy="7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272842" y="1412776"/>
            <a:ext cx="422715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44008" y="1412776"/>
            <a:ext cx="41764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390526" y="2176972"/>
            <a:ext cx="4058316" cy="3671272"/>
          </a:xfrm>
          <a:prstGeom prst="roundRect">
            <a:avLst>
              <a:gd name="adj" fmla="val 41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644008" y="2176972"/>
            <a:ext cx="4176464" cy="3671272"/>
          </a:xfrm>
          <a:prstGeom prst="roundRect">
            <a:avLst>
              <a:gd name="adj" fmla="val 443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021399"/>
      </p:ext>
    </p:extLst>
  </p:cSld>
  <p:clrMapOvr>
    <a:masterClrMapping/>
  </p:clrMapOvr>
  <p:transition spd="slow">
    <p:wheel spokes="1"/>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7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E81</a:t>
            </a:r>
          </a:p>
          <a:p>
            <a:pPr lvl="1" algn="ctr"/>
            <a:r>
              <a:rPr lang="fr-CH" sz="4000" dirty="0" smtClean="0">
                <a:solidFill>
                  <a:schemeClr val="bg1"/>
                </a:solidFill>
                <a:latin typeface="Arial" panose="020B0604020202020204" pitchFamily="34" charset="0"/>
                <a:cs typeface="Arial" panose="020B0604020202020204" pitchFamily="34" charset="0"/>
              </a:rPr>
              <a:t>A3 x A8</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Turda</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616000" cy="252000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149987"/>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36</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607491"/>
      </p:ext>
    </p:extLst>
  </p:cSld>
  <p:clrMapOvr>
    <a:masterClrMapping/>
  </p:clrMapOvr>
  <p:transition spd="slow">
    <p:wheel spokes="1"/>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000" y="1124744"/>
            <a:ext cx="1136456" cy="216024"/>
          </a:xfrm>
          <a:solidFill>
            <a:schemeClr val="bg1"/>
          </a:solidFill>
        </p:spPr>
        <p:txBody>
          <a:bodyPr>
            <a:noAutofit/>
          </a:bodyPr>
          <a:lstStyle/>
          <a:p>
            <a:r>
              <a:rPr lang="fr-CH" sz="3600" dirty="0" smtClean="0">
                <a:solidFill>
                  <a:schemeClr val="bg1"/>
                </a:solidFill>
                <a:latin typeface="Arial" panose="020B0604020202020204" pitchFamily="34" charset="0"/>
                <a:cs typeface="Arial" panose="020B0604020202020204" pitchFamily="34" charset="0"/>
              </a:rPr>
              <a:t>E</a:t>
            </a:r>
            <a:endParaRPr lang="fr-CH" sz="36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69760" y="1340768"/>
            <a:ext cx="4248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E81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32856"/>
            <a:ext cx="4284000" cy="3420000"/>
          </a:xfrm>
          <a:solidFill>
            <a:srgbClr val="00B050"/>
          </a:solidFill>
        </p:spPr>
        <p:txBody>
          <a:bodyPr lIns="720000" tIns="72000" rIns="360000" anchor="t">
            <a:noAutofit/>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r>
              <a:rPr lang="fr-CH" sz="4400" dirty="0" smtClean="0">
                <a:solidFill>
                  <a:schemeClr val="bg1"/>
                </a:solidFill>
                <a:latin typeface="Arial" panose="020B0604020202020204" pitchFamily="34" charset="0"/>
                <a:cs typeface="Arial" panose="020B0604020202020204" pitchFamily="34" charset="0"/>
              </a:rPr>
              <a:t>Turda Nord</a:t>
            </a:r>
          </a:p>
          <a:p>
            <a:pPr marL="0" indent="0" algn="ctr">
              <a:buNone/>
            </a:pPr>
            <a:endParaRPr lang="fr-CH" sz="4400" dirty="0" smtClean="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647121"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E81   A8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644008" y="2126861"/>
            <a:ext cx="4284000" cy="2880000"/>
          </a:xfrm>
          <a:solidFill>
            <a:srgbClr val="00B050"/>
          </a:solidFill>
        </p:spPr>
        <p:txBody>
          <a:bodyPr lIns="0" tIns="108000">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Arad    Sibiu</a:t>
            </a:r>
          </a:p>
          <a:p>
            <a:pPr marL="0" indent="0" algn="ctr">
              <a:buNone/>
            </a:pPr>
            <a:r>
              <a:rPr lang="fr-CH" sz="4400" dirty="0" smtClean="0">
                <a:solidFill>
                  <a:schemeClr val="bg1"/>
                </a:solidFill>
                <a:latin typeface="Arial" panose="020B0604020202020204" pitchFamily="34" charset="0"/>
                <a:cs typeface="Arial" panose="020B0604020202020204" pitchFamily="34" charset="0"/>
              </a:rPr>
              <a:t>Alba Iulia</a:t>
            </a:r>
            <a:endParaRPr lang="fr-CH" sz="4400" dirty="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Unirea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415537" y="3897642"/>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382463" y="5546861"/>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5400000">
            <a:off x="7746016" y="3367069"/>
            <a:ext cx="144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3864735" y="3897642"/>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2498651" y="3077198"/>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2548736" y="4059642"/>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8466016" y="5006861"/>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4697792" y="5006861"/>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3989367" y="5546861"/>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1040147" y="3951578"/>
            <a:ext cx="2700000" cy="115212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bg1"/>
                </a:solidFill>
                <a:latin typeface="Arial" panose="020B0604020202020204" pitchFamily="34" charset="0"/>
                <a:cs typeface="Arial" panose="020B0604020202020204" pitchFamily="34" charset="0"/>
              </a:rPr>
              <a:t>Turda Sud</a:t>
            </a:r>
          </a:p>
          <a:p>
            <a:pPr algn="ctr"/>
            <a:r>
              <a:rPr lang="fr-CH" sz="3200" dirty="0" smtClean="0">
                <a:solidFill>
                  <a:schemeClr val="bg1"/>
                </a:solidFill>
                <a:latin typeface="Arial" panose="020B0604020202020204" pitchFamily="34" charset="0"/>
                <a:cs typeface="Arial" panose="020B0604020202020204" pitchFamily="34" charset="0"/>
              </a:rPr>
              <a:t>500 m</a:t>
            </a:r>
            <a:endParaRPr lang="fr-CH" sz="32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320147" y="1412776"/>
            <a:ext cx="4091536"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697792" y="1412776"/>
            <a:ext cx="412822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788024" y="2204864"/>
            <a:ext cx="4037992" cy="2736304"/>
          </a:xfrm>
          <a:prstGeom prst="roundRect">
            <a:avLst>
              <a:gd name="adj" fmla="val 6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320147" y="2204864"/>
            <a:ext cx="4140000" cy="3276000"/>
          </a:xfrm>
          <a:prstGeom prst="roundRect">
            <a:avLst>
              <a:gd name="adj" fmla="val 34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51787680"/>
      </p:ext>
    </p:extLst>
  </p:cSld>
  <p:clrMapOvr>
    <a:masterClrMapping/>
  </p:clrMapOvr>
  <p:transition spd="slow">
    <p:wheel spokes="1"/>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23277" y="1797817"/>
            <a:ext cx="5760000" cy="2700000"/>
          </a:xfrm>
          <a:solidFill>
            <a:srgbClr val="0070C0"/>
          </a:solidFill>
          <a:effectLst>
            <a:outerShdw blurRad="63500" sx="102000" sy="102000" algn="ctr" rotWithShape="0">
              <a:schemeClr val="bg1">
                <a:alpha val="40000"/>
              </a:schemeClr>
            </a:outerShdw>
          </a:effectLst>
        </p:spPr>
        <p:txBody>
          <a:bodyPr lIns="72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Turda Sud</a:t>
            </a:r>
          </a:p>
          <a:p>
            <a:r>
              <a:rPr lang="fr-CH" sz="4400" dirty="0" err="1" smtClean="0">
                <a:solidFill>
                  <a:schemeClr val="bg1"/>
                </a:solidFill>
                <a:latin typeface="Arial" panose="020B0604020202020204" pitchFamily="34" charset="0"/>
                <a:cs typeface="Arial" panose="020B0604020202020204" pitchFamily="34" charset="0"/>
              </a:rPr>
              <a:t>Mihai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Viteazu</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32644" y="363621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055494" y="2106958"/>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907704" y="1844824"/>
            <a:ext cx="5580000" cy="2592288"/>
          </a:xfrm>
          <a:prstGeom prst="roundRect">
            <a:avLst>
              <a:gd name="adj" fmla="val 27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806419" y="83671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37</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5148064" y="98071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487436" y="980712"/>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896275" y="932773"/>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2055494" y="285293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75</a:t>
            </a:r>
            <a:endParaRPr lang="fr-CH" dirty="0">
              <a:latin typeface="Arial" panose="020B0604020202020204" pitchFamily="34" charset="0"/>
              <a:cs typeface="Arial" panose="020B0604020202020204" pitchFamily="34" charset="0"/>
            </a:endParaRPr>
          </a:p>
        </p:txBody>
      </p:sp>
      <p:sp>
        <p:nvSpPr>
          <p:cNvPr id="11" name="Rectangle 10"/>
          <p:cNvSpPr/>
          <p:nvPr/>
        </p:nvSpPr>
        <p:spPr>
          <a:xfrm>
            <a:off x="5256076" y="2061958"/>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5991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1862496"/>
      </p:ext>
    </p:extLst>
  </p:cSld>
  <p:clrMapOvr>
    <a:masterClrMapping/>
  </p:clrMapOvr>
  <p:transition spd="slow">
    <p:wheel spokes="1"/>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38</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Turda Nord</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p>
        </p:txBody>
      </p:sp>
      <p:sp>
        <p:nvSpPr>
          <p:cNvPr id="12" name="Rectangle 11"/>
          <p:cNvSpPr/>
          <p:nvPr/>
        </p:nvSpPr>
        <p:spPr>
          <a:xfrm>
            <a:off x="4572000" y="2078880"/>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9015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665804"/>
            <a:ext cx="6840000" cy="162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smtClean="0">
                <a:solidFill>
                  <a:schemeClr val="bg1"/>
                </a:solidFill>
                <a:latin typeface="Arial" panose="020B0604020202020204" pitchFamily="34" charset="0"/>
                <a:cs typeface="Arial" panose="020B0604020202020204" pitchFamily="34" charset="0"/>
              </a:rPr>
              <a:t>Tureni</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Cluj </a:t>
            </a:r>
            <a:r>
              <a:rPr lang="fr-CH" dirty="0" err="1" smtClean="0">
                <a:solidFill>
                  <a:schemeClr val="bg1"/>
                </a:solidFill>
                <a:latin typeface="Arial" panose="020B0604020202020204" pitchFamily="34" charset="0"/>
                <a:cs typeface="Arial" panose="020B0604020202020204" pitchFamily="34" charset="0"/>
              </a:rPr>
              <a:t>Napoca</a:t>
            </a:r>
            <a:r>
              <a:rPr lang="fr-CH" dirty="0" smtClean="0">
                <a:solidFill>
                  <a:schemeClr val="bg1"/>
                </a:solidFill>
                <a:latin typeface="Arial" panose="020B0604020202020204" pitchFamily="34" charset="0"/>
                <a:cs typeface="Arial" panose="020B0604020202020204" pitchFamily="34" charset="0"/>
              </a:rPr>
              <a:t> Sud Est</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86024" y="2340506"/>
            <a:ext cx="6804000" cy="306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Turda Nord</a:t>
            </a:r>
          </a:p>
          <a:p>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5</a:t>
            </a:r>
            <a:r>
              <a:rPr lang="fr-CH" sz="4400" dirty="0" smtClean="0">
                <a:solidFill>
                  <a:schemeClr val="bg1"/>
                </a:solidFill>
                <a:latin typeface="Arial" panose="020B0604020202020204" pitchFamily="34" charset="0"/>
                <a:cs typeface="Arial" panose="020B0604020202020204" pitchFamily="34" charset="0"/>
              </a:rPr>
              <a:t>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43910" y="448436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555719" y="1073532"/>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570957" y="1073532"/>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602686" y="292473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Rectangle 12"/>
          <p:cNvSpPr/>
          <p:nvPr/>
        </p:nvSpPr>
        <p:spPr>
          <a:xfrm>
            <a:off x="4932040" y="2897209"/>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2780943" y="3681095"/>
            <a:ext cx="3852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Zona </a:t>
            </a:r>
            <a:r>
              <a:rPr lang="fr-CH" sz="4000" dirty="0" err="1" smtClean="0">
                <a:solidFill>
                  <a:schemeClr val="tx1"/>
                </a:solidFill>
                <a:latin typeface="Arial" panose="020B0604020202020204" pitchFamily="34" charset="0"/>
                <a:cs typeface="Arial" panose="020B0604020202020204" pitchFamily="34" charset="0"/>
              </a:rPr>
              <a:t>Industrialâ</a:t>
            </a:r>
            <a:endParaRPr lang="fr-CH" sz="4000" dirty="0">
              <a:solidFill>
                <a:schemeClr val="tx1"/>
              </a:solidFill>
              <a:latin typeface="Arial" panose="020B0604020202020204" pitchFamily="34" charset="0"/>
              <a:cs typeface="Arial" panose="020B0604020202020204" pitchFamily="34" charset="0"/>
            </a:endParaRPr>
          </a:p>
        </p:txBody>
      </p:sp>
      <p:pic>
        <p:nvPicPr>
          <p:cNvPr id="15"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9800" y="3699095"/>
            <a:ext cx="720831" cy="576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342306" y="1523532"/>
            <a:ext cx="111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6527218" y="1523532"/>
            <a:ext cx="93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475656" y="764704"/>
            <a:ext cx="6696744" cy="1440160"/>
          </a:xfrm>
          <a:prstGeom prst="roundRect">
            <a:avLst>
              <a:gd name="adj" fmla="val 1221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2420888"/>
            <a:ext cx="6624736" cy="2916000"/>
          </a:xfrm>
          <a:prstGeom prst="roundRect">
            <a:avLst>
              <a:gd name="adj" fmla="val 552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86278628"/>
      </p:ext>
    </p:extLst>
  </p:cSld>
  <p:clrMapOvr>
    <a:masterClrMapping/>
  </p:clrMapOvr>
  <p:transition spd="slow">
    <p:wheel spokes="1"/>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44028" y="2348888"/>
            <a:ext cx="5760000" cy="306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Turda Nord</a:t>
            </a:r>
          </a:p>
          <a:p>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125100" y="448436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195736" y="2942209"/>
            <a:ext cx="864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Rectangle 12"/>
          <p:cNvSpPr/>
          <p:nvPr/>
        </p:nvSpPr>
        <p:spPr>
          <a:xfrm>
            <a:off x="4932040" y="2897209"/>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2771800" y="3693664"/>
            <a:ext cx="3852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Zona </a:t>
            </a:r>
            <a:r>
              <a:rPr lang="fr-CH" sz="4000" dirty="0" err="1" smtClean="0">
                <a:solidFill>
                  <a:schemeClr val="tx1"/>
                </a:solidFill>
                <a:latin typeface="Arial" panose="020B0604020202020204" pitchFamily="34" charset="0"/>
                <a:cs typeface="Arial" panose="020B0604020202020204" pitchFamily="34" charset="0"/>
              </a:rPr>
              <a:t>Industrialâ</a:t>
            </a:r>
            <a:endParaRPr lang="fr-CH" sz="4000" dirty="0">
              <a:solidFill>
                <a:schemeClr val="tx1"/>
              </a:solidFill>
              <a:latin typeface="Arial" panose="020B0604020202020204" pitchFamily="34" charset="0"/>
              <a:cs typeface="Arial" panose="020B0604020202020204" pitchFamily="34" charset="0"/>
            </a:endParaRPr>
          </a:p>
        </p:txBody>
      </p:sp>
      <p:pic>
        <p:nvPicPr>
          <p:cNvPr id="15"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5100" y="3724383"/>
            <a:ext cx="675779"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475656" y="764704"/>
            <a:ext cx="6696744" cy="1440160"/>
          </a:xfrm>
          <a:prstGeom prst="roundRect">
            <a:avLst>
              <a:gd name="adj" fmla="val 1221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2051720" y="2420888"/>
            <a:ext cx="5544616" cy="2916000"/>
          </a:xfrm>
          <a:prstGeom prst="roundRect">
            <a:avLst>
              <a:gd name="adj" fmla="val 552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932040" y="141277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à coins arrondis 18"/>
          <p:cNvSpPr/>
          <p:nvPr/>
        </p:nvSpPr>
        <p:spPr>
          <a:xfrm>
            <a:off x="5021896" y="1508837"/>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5436016" y="155677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692862" y="1556776"/>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40450121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485638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173" y="764704"/>
            <a:ext cx="7992888" cy="4524315"/>
          </a:xfrm>
          <a:prstGeom prst="rect">
            <a:avLst/>
          </a:prstGeom>
        </p:spPr>
        <p:txBody>
          <a:bodyPr wrap="square">
            <a:spAutoFit/>
          </a:bodyPr>
          <a:lstStyle/>
          <a:p>
            <a:pPr algn="ctr"/>
            <a:r>
              <a:rPr lang="fr-CH" sz="1600" b="1" dirty="0" err="1">
                <a:latin typeface="Arial" panose="020B0604020202020204" pitchFamily="34" charset="0"/>
                <a:cs typeface="Arial" panose="020B0604020202020204" pitchFamily="34" charset="0"/>
              </a:rPr>
              <a:t>Comentarii</a:t>
            </a:r>
            <a:r>
              <a:rPr lang="fr-CH" sz="1600" b="1" dirty="0">
                <a:latin typeface="Arial" panose="020B0604020202020204" pitchFamily="34" charset="0"/>
                <a:cs typeface="Arial" panose="020B0604020202020204" pitchFamily="34" charset="0"/>
              </a:rPr>
              <a:t> </a:t>
            </a:r>
            <a:r>
              <a:rPr lang="fr-CH" sz="1600" dirty="0">
                <a:latin typeface="Arial" panose="020B0604020202020204" pitchFamily="34" charset="0"/>
                <a:cs typeface="Arial" panose="020B0604020202020204" pitchFamily="34" charset="0"/>
              </a:rPr>
              <a:t>:   DN /  DJ  = ALBASTRU          AUTOSTRADA  =  VERDE</a:t>
            </a:r>
          </a:p>
          <a:p>
            <a:endParaRPr lang="fr-CH" sz="1600" dirty="0">
              <a:latin typeface="Arial" panose="020B0604020202020204" pitchFamily="34" charset="0"/>
              <a:cs typeface="Arial" panose="020B0604020202020204" pitchFamily="34" charset="0"/>
            </a:endParaRPr>
          </a:p>
          <a:p>
            <a:r>
              <a:rPr lang="fr-CH" sz="1600" b="1" dirty="0" err="1">
                <a:latin typeface="Arial" panose="020B0604020202020204" pitchFamily="34" charset="0"/>
                <a:cs typeface="Arial" panose="020B0604020202020204" pitchFamily="34" charset="0"/>
              </a:rPr>
              <a:t>Baze</a:t>
            </a:r>
            <a:r>
              <a:rPr lang="fr-CH" sz="1600" b="1" dirty="0">
                <a:latin typeface="Arial" panose="020B0604020202020204" pitchFamily="34" charset="0"/>
                <a:cs typeface="Arial" panose="020B0604020202020204" pitchFamily="34" charset="0"/>
              </a:rPr>
              <a:t> </a:t>
            </a:r>
            <a:r>
              <a:rPr lang="fr-CH" sz="1600" b="1" dirty="0" err="1">
                <a:latin typeface="Arial" panose="020B0604020202020204" pitchFamily="34" charset="0"/>
                <a:cs typeface="Arial" panose="020B0604020202020204" pitchFamily="34" charset="0"/>
              </a:rPr>
              <a:t>utilizate</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principii</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generale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elvetiene</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aplicatii</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maghiare</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belgiene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austriece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italiene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germane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franceze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spaniole</a:t>
            </a:r>
            <a:r>
              <a:rPr lang="fr-CH" sz="1600" dirty="0">
                <a:latin typeface="Arial" panose="020B0604020202020204" pitchFamily="34" charset="0"/>
                <a:cs typeface="Arial" panose="020B0604020202020204" pitchFamily="34" charset="0"/>
              </a:rPr>
              <a:t> etc</a:t>
            </a:r>
            <a:r>
              <a:rPr lang="fr-CH" sz="1600" dirty="0" smtClean="0">
                <a:latin typeface="Arial" panose="020B0604020202020204" pitchFamily="34" charset="0"/>
                <a:cs typeface="Arial" panose="020B0604020202020204" pitchFamily="34" charset="0"/>
              </a:rPr>
              <a:t>.</a:t>
            </a:r>
          </a:p>
          <a:p>
            <a:endParaRPr lang="fr-CH" sz="1600" dirty="0">
              <a:latin typeface="Arial" panose="020B0604020202020204" pitchFamily="34" charset="0"/>
              <a:cs typeface="Arial" panose="020B0604020202020204" pitchFamily="34" charset="0"/>
            </a:endParaRPr>
          </a:p>
          <a:p>
            <a:r>
              <a:rPr lang="fr-CH" sz="1600" dirty="0" smtClean="0">
                <a:latin typeface="Arial" panose="020B0604020202020204" pitchFamily="34" charset="0"/>
                <a:cs typeface="Arial" panose="020B0604020202020204" pitchFamily="34" charset="0"/>
              </a:rPr>
              <a:t>1) la </a:t>
            </a:r>
            <a:r>
              <a:rPr lang="fr-CH" sz="1600" dirty="0">
                <a:latin typeface="Arial" panose="020B0604020202020204" pitchFamily="34" charset="0"/>
                <a:cs typeface="Arial" panose="020B0604020202020204" pitchFamily="34" charset="0"/>
              </a:rPr>
              <a:t>2000 m : </a:t>
            </a:r>
            <a:r>
              <a:rPr lang="fr-CH" sz="1600" dirty="0" smtClean="0">
                <a:latin typeface="Arial" panose="020B0604020202020204" pitchFamily="34" charset="0"/>
                <a:cs typeface="Arial" panose="020B0604020202020204" pitchFamily="34" charset="0"/>
              </a:rPr>
              <a:t>nr</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numele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iesirii</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spre</a:t>
            </a:r>
            <a:r>
              <a:rPr lang="fr-CH" sz="1600" dirty="0">
                <a:latin typeface="Arial" panose="020B0604020202020204" pitchFamily="34" charset="0"/>
                <a:cs typeface="Arial" panose="020B0604020202020204" pitchFamily="34" charset="0"/>
              </a:rPr>
              <a:t> DN / DJ  - </a:t>
            </a:r>
            <a:r>
              <a:rPr lang="fr-CH" sz="1600" dirty="0" err="1">
                <a:latin typeface="Arial" panose="020B0604020202020204" pitchFamily="34" charset="0"/>
                <a:cs typeface="Arial" panose="020B0604020202020204" pitchFamily="34" charset="0"/>
              </a:rPr>
              <a:t>în</a:t>
            </a:r>
            <a:r>
              <a:rPr lang="fr-CH" sz="1600" dirty="0">
                <a:latin typeface="Arial" panose="020B0604020202020204" pitchFamily="34" charset="0"/>
                <a:cs typeface="Arial" panose="020B0604020202020204" pitchFamily="34" charset="0"/>
              </a:rPr>
              <a:t> </a:t>
            </a:r>
            <a:r>
              <a:rPr lang="fr-CH" sz="1600" dirty="0" err="1" smtClean="0">
                <a:latin typeface="Arial" panose="020B0604020202020204" pitchFamily="34" charset="0"/>
                <a:cs typeface="Arial" panose="020B0604020202020204" pitchFamily="34" charset="0"/>
              </a:rPr>
              <a:t>albastru</a:t>
            </a:r>
            <a:endParaRPr lang="fr-CH" sz="1600" dirty="0" smtClean="0">
              <a:latin typeface="Arial" panose="020B0604020202020204" pitchFamily="34" charset="0"/>
              <a:cs typeface="Arial" panose="020B0604020202020204" pitchFamily="34" charset="0"/>
            </a:endParaRPr>
          </a:p>
          <a:p>
            <a:endParaRPr lang="fr-CH" sz="1600" dirty="0">
              <a:latin typeface="Arial" panose="020B0604020202020204" pitchFamily="34" charset="0"/>
              <a:cs typeface="Arial" panose="020B0604020202020204" pitchFamily="34" charset="0"/>
            </a:endParaRPr>
          </a:p>
          <a:p>
            <a:r>
              <a:rPr lang="fr-CH" sz="1600" dirty="0">
                <a:latin typeface="Arial" panose="020B0604020202020204" pitchFamily="34" charset="0"/>
                <a:cs typeface="Arial" panose="020B0604020202020204" pitchFamily="34" charset="0"/>
              </a:rPr>
              <a:t>2) la 1000 m :  </a:t>
            </a:r>
            <a:r>
              <a:rPr lang="fr-CH" sz="1600" dirty="0" err="1">
                <a:latin typeface="Arial" panose="020B0604020202020204" pitchFamily="34" charset="0"/>
                <a:cs typeface="Arial" panose="020B0604020202020204" pitchFamily="34" charset="0"/>
              </a:rPr>
              <a:t>dubla</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sageata</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cu</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urmatoarea</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iesire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spre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autostrada</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în</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verde</a:t>
            </a:r>
            <a:endParaRPr lang="fr-CH" sz="1600" dirty="0">
              <a:latin typeface="Arial" panose="020B0604020202020204" pitchFamily="34" charset="0"/>
              <a:cs typeface="Arial" panose="020B0604020202020204" pitchFamily="34" charset="0"/>
            </a:endParaRPr>
          </a:p>
          <a:p>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indicarea</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principalelor</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destinatii</a:t>
            </a:r>
            <a:r>
              <a:rPr lang="fr-CH" sz="1600" dirty="0">
                <a:latin typeface="Arial" panose="020B0604020202020204" pitchFamily="34" charset="0"/>
                <a:cs typeface="Arial" panose="020B0604020202020204" pitchFamily="34" charset="0"/>
              </a:rPr>
              <a:t> DN / DJ </a:t>
            </a:r>
            <a:r>
              <a:rPr lang="fr-CH" sz="1600" dirty="0" err="1">
                <a:latin typeface="Arial" panose="020B0604020202020204" pitchFamily="34" charset="0"/>
                <a:cs typeface="Arial" panose="020B0604020202020204" pitchFamily="34" charset="0"/>
              </a:rPr>
              <a:t>deservite</a:t>
            </a:r>
            <a:r>
              <a:rPr lang="fr-CH" sz="1600" dirty="0">
                <a:latin typeface="Arial" panose="020B0604020202020204" pitchFamily="34" charset="0"/>
                <a:cs typeface="Arial" panose="020B0604020202020204" pitchFamily="34" charset="0"/>
              </a:rPr>
              <a:t> de </a:t>
            </a:r>
            <a:r>
              <a:rPr lang="fr-CH" sz="1600" dirty="0" err="1">
                <a:latin typeface="Arial" panose="020B0604020202020204" pitchFamily="34" charset="0"/>
                <a:cs typeface="Arial" panose="020B0604020202020204" pitchFamily="34" charset="0"/>
              </a:rPr>
              <a:t>catre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iesire</a:t>
            </a:r>
            <a:r>
              <a:rPr lang="fr-CH" sz="1600" dirty="0">
                <a:latin typeface="Arial" panose="020B0604020202020204" pitchFamily="34" charset="0"/>
                <a:cs typeface="Arial" panose="020B0604020202020204" pitchFamily="34" charset="0"/>
              </a:rPr>
              <a:t> </a:t>
            </a:r>
            <a:r>
              <a:rPr lang="fr-CH" sz="1600" dirty="0" smtClean="0">
                <a:latin typeface="Arial" panose="020B0604020202020204" pitchFamily="34" charset="0"/>
                <a:cs typeface="Arial" panose="020B0604020202020204" pitchFamily="34" charset="0"/>
              </a:rPr>
              <a:t>–                                                    </a:t>
            </a:r>
            <a:r>
              <a:rPr lang="fr-CH" sz="1600" dirty="0" err="1" smtClean="0">
                <a:latin typeface="Arial" panose="020B0604020202020204" pitchFamily="34" charset="0"/>
                <a:cs typeface="Arial" panose="020B0604020202020204" pitchFamily="34" charset="0"/>
              </a:rPr>
              <a:t>în</a:t>
            </a:r>
            <a:r>
              <a:rPr lang="fr-CH" sz="1600" dirty="0" smtClean="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albastru</a:t>
            </a:r>
            <a:r>
              <a:rPr lang="fr-CH" sz="1600" dirty="0">
                <a:latin typeface="Arial" panose="020B0604020202020204" pitchFamily="34" charset="0"/>
                <a:cs typeface="Arial" panose="020B0604020202020204" pitchFamily="34" charset="0"/>
              </a:rPr>
              <a:t> (max.4</a:t>
            </a:r>
            <a:r>
              <a:rPr lang="fr-CH" sz="1600" dirty="0" smtClean="0">
                <a:latin typeface="Arial" panose="020B0604020202020204" pitchFamily="34" charset="0"/>
                <a:cs typeface="Arial" panose="020B0604020202020204" pitchFamily="34" charset="0"/>
              </a:rPr>
              <a:t>)</a:t>
            </a:r>
          </a:p>
          <a:p>
            <a:endParaRPr lang="fr-CH" sz="1600" dirty="0">
              <a:latin typeface="Arial" panose="020B0604020202020204" pitchFamily="34" charset="0"/>
              <a:cs typeface="Arial" panose="020B0604020202020204" pitchFamily="34" charset="0"/>
            </a:endParaRPr>
          </a:p>
          <a:p>
            <a:r>
              <a:rPr lang="fr-CH" sz="1600" dirty="0">
                <a:latin typeface="Arial" panose="020B0604020202020204" pitchFamily="34" charset="0"/>
                <a:cs typeface="Arial" panose="020B0604020202020204" pitchFamily="34" charset="0"/>
              </a:rPr>
              <a:t>3) la </a:t>
            </a:r>
            <a:r>
              <a:rPr lang="fr-CH" sz="1600" dirty="0" err="1">
                <a:latin typeface="Arial" panose="020B0604020202020204" pitchFamily="34" charset="0"/>
                <a:cs typeface="Arial" panose="020B0604020202020204" pitchFamily="34" charset="0"/>
              </a:rPr>
              <a:t>decelerare</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rapel</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cu</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nr.iesirii</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principalele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destinatii</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deservite</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în</a:t>
            </a:r>
            <a:r>
              <a:rPr lang="fr-CH" sz="1600" dirty="0">
                <a:latin typeface="Arial" panose="020B0604020202020204" pitchFamily="34" charset="0"/>
                <a:cs typeface="Arial" panose="020B0604020202020204" pitchFamily="34" charset="0"/>
              </a:rPr>
              <a:t> </a:t>
            </a:r>
            <a:r>
              <a:rPr lang="fr-CH" sz="1600" dirty="0" err="1" smtClean="0">
                <a:latin typeface="Arial" panose="020B0604020202020204" pitchFamily="34" charset="0"/>
                <a:cs typeface="Arial" panose="020B0604020202020204" pitchFamily="34" charset="0"/>
              </a:rPr>
              <a:t>albastru</a:t>
            </a:r>
            <a:endParaRPr lang="fr-CH" sz="1600" dirty="0" smtClean="0">
              <a:latin typeface="Arial" panose="020B0604020202020204" pitchFamily="34" charset="0"/>
              <a:cs typeface="Arial" panose="020B0604020202020204" pitchFamily="34" charset="0"/>
            </a:endParaRPr>
          </a:p>
          <a:p>
            <a:endParaRPr lang="fr-CH" sz="1600" dirty="0">
              <a:latin typeface="Arial" panose="020B0604020202020204" pitchFamily="34" charset="0"/>
              <a:cs typeface="Arial" panose="020B0604020202020204" pitchFamily="34" charset="0"/>
            </a:endParaRPr>
          </a:p>
          <a:p>
            <a:r>
              <a:rPr lang="fr-CH" sz="1600" dirty="0">
                <a:latin typeface="Arial" panose="020B0604020202020204" pitchFamily="34" charset="0"/>
                <a:cs typeface="Arial" panose="020B0604020202020204" pitchFamily="34" charset="0"/>
              </a:rPr>
              <a:t>4) 1 km  DUPA  </a:t>
            </a:r>
            <a:r>
              <a:rPr lang="fr-CH" sz="1600" dirty="0" err="1">
                <a:latin typeface="Arial" panose="020B0604020202020204" pitchFamily="34" charset="0"/>
                <a:cs typeface="Arial" panose="020B0604020202020204" pitchFamily="34" charset="0"/>
              </a:rPr>
              <a:t>iesire</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principalele</a:t>
            </a:r>
            <a:r>
              <a:rPr lang="fr-CH" sz="1600" dirty="0">
                <a:latin typeface="Arial" panose="020B0604020202020204" pitchFamily="34" charset="0"/>
                <a:cs typeface="Arial" panose="020B0604020202020204" pitchFamily="34" charset="0"/>
              </a:rPr>
              <a:t> MARI  </a:t>
            </a:r>
            <a:r>
              <a:rPr lang="fr-CH" sz="1600" dirty="0" err="1">
                <a:latin typeface="Arial" panose="020B0604020202020204" pitchFamily="34" charset="0"/>
                <a:cs typeface="Arial" panose="020B0604020202020204" pitchFamily="34" charset="0"/>
              </a:rPr>
              <a:t>destinatii</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în</a:t>
            </a:r>
            <a:r>
              <a:rPr lang="fr-CH" sz="1600" dirty="0">
                <a:latin typeface="Arial" panose="020B0604020202020204" pitchFamily="34" charset="0"/>
                <a:cs typeface="Arial" panose="020B0604020202020204" pitchFamily="34" charset="0"/>
              </a:rPr>
              <a:t> aval de </a:t>
            </a:r>
            <a:r>
              <a:rPr lang="fr-CH" sz="1600" dirty="0" err="1">
                <a:latin typeface="Arial" panose="020B0604020202020204" pitchFamily="34" charset="0"/>
                <a:cs typeface="Arial" panose="020B0604020202020204" pitchFamily="34" charset="0"/>
              </a:rPr>
              <a:t>autostrada</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nr.european</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daca</a:t>
            </a:r>
            <a:r>
              <a:rPr lang="fr-CH" sz="1600" dirty="0">
                <a:latin typeface="Arial" panose="020B0604020202020204" pitchFamily="34" charset="0"/>
                <a:cs typeface="Arial" panose="020B0604020202020204" pitchFamily="34" charset="0"/>
              </a:rPr>
              <a:t> exista, + nr. national al </a:t>
            </a:r>
            <a:r>
              <a:rPr lang="fr-CH" sz="1600" dirty="0" err="1">
                <a:latin typeface="Arial" panose="020B0604020202020204" pitchFamily="34" charset="0"/>
                <a:cs typeface="Arial" panose="020B0604020202020204" pitchFamily="34" charset="0"/>
              </a:rPr>
              <a:t>autostrazii</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în</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verde</a:t>
            </a:r>
            <a:r>
              <a:rPr lang="fr-CH" sz="1600" dirty="0">
                <a:latin typeface="Arial" panose="020B0604020202020204" pitchFamily="34" charset="0"/>
                <a:cs typeface="Arial" panose="020B0604020202020204" pitchFamily="34" charset="0"/>
              </a:rPr>
              <a:t> (max.5</a:t>
            </a:r>
            <a:r>
              <a:rPr lang="fr-CH" sz="1600" dirty="0" smtClean="0">
                <a:latin typeface="Arial" panose="020B0604020202020204" pitchFamily="34" charset="0"/>
                <a:cs typeface="Arial" panose="020B0604020202020204" pitchFamily="34" charset="0"/>
              </a:rPr>
              <a:t>)</a:t>
            </a:r>
          </a:p>
          <a:p>
            <a:endParaRPr lang="fr-CH" sz="1600" dirty="0">
              <a:latin typeface="Arial" panose="020B0604020202020204" pitchFamily="34" charset="0"/>
              <a:cs typeface="Arial" panose="020B0604020202020204" pitchFamily="34" charset="0"/>
            </a:endParaRPr>
          </a:p>
          <a:p>
            <a:r>
              <a:rPr lang="fr-CH" sz="1600" dirty="0">
                <a:latin typeface="Arial" panose="020B0604020202020204" pitchFamily="34" charset="0"/>
                <a:cs typeface="Arial" panose="020B0604020202020204" pitchFamily="34" charset="0"/>
              </a:rPr>
              <a:t>5) A se </a:t>
            </a:r>
            <a:r>
              <a:rPr lang="fr-CH" sz="1600" dirty="0" err="1">
                <a:latin typeface="Arial" panose="020B0604020202020204" pitchFamily="34" charset="0"/>
                <a:cs typeface="Arial" panose="020B0604020202020204" pitchFamily="34" charset="0"/>
              </a:rPr>
              <a:t>exclude</a:t>
            </a:r>
            <a:r>
              <a:rPr lang="fr-CH" sz="1600" dirty="0">
                <a:latin typeface="Arial" panose="020B0604020202020204" pitchFamily="34" charset="0"/>
                <a:cs typeface="Arial" panose="020B0604020202020204" pitchFamily="34" charset="0"/>
              </a:rPr>
              <a:t> : </a:t>
            </a:r>
            <a:r>
              <a:rPr lang="fr-CH" sz="1600" dirty="0" err="1">
                <a:latin typeface="Arial" panose="020B0604020202020204" pitchFamily="34" charset="0"/>
                <a:cs typeface="Arial" panose="020B0604020202020204" pitchFamily="34" charset="0"/>
              </a:rPr>
              <a:t>Nadlac</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Varsand</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Bors</a:t>
            </a:r>
            <a:r>
              <a:rPr lang="fr-CH" sz="1600" dirty="0">
                <a:latin typeface="Arial" panose="020B0604020202020204" pitchFamily="34" charset="0"/>
                <a:cs typeface="Arial" panose="020B0604020202020204" pitchFamily="34" charset="0"/>
              </a:rPr>
              <a:t>, Calafat, Siret, </a:t>
            </a:r>
            <a:r>
              <a:rPr lang="fr-CH" sz="1600" dirty="0" err="1">
                <a:latin typeface="Arial" panose="020B0604020202020204" pitchFamily="34" charset="0"/>
                <a:cs typeface="Arial" panose="020B0604020202020204" pitchFamily="34" charset="0"/>
              </a:rPr>
              <a:t>Halmeu</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Ungheni</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Vama</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Veche</a:t>
            </a:r>
            <a:r>
              <a:rPr lang="fr-CH" sz="1600" dirty="0">
                <a:latin typeface="Arial" panose="020B0604020202020204" pitchFamily="34" charset="0"/>
                <a:cs typeface="Arial" panose="020B0604020202020204" pitchFamily="34" charset="0"/>
              </a:rPr>
              <a:t>  si </a:t>
            </a:r>
            <a:r>
              <a:rPr lang="fr-CH" sz="1600" dirty="0" err="1">
                <a:latin typeface="Arial" panose="020B0604020202020204" pitchFamily="34" charset="0"/>
                <a:cs typeface="Arial" panose="020B0604020202020204" pitchFamily="34" charset="0"/>
              </a:rPr>
              <a:t>alte</a:t>
            </a:r>
            <a:r>
              <a:rPr lang="fr-CH" sz="1600" dirty="0">
                <a:latin typeface="Arial" panose="020B0604020202020204" pitchFamily="34" charset="0"/>
                <a:cs typeface="Arial" panose="020B0604020202020204" pitchFamily="34" charset="0"/>
              </a:rPr>
              <a:t> </a:t>
            </a:r>
            <a:r>
              <a:rPr lang="fr-CH" sz="1600" dirty="0" err="1">
                <a:latin typeface="Arial" panose="020B0604020202020204" pitchFamily="34" charset="0"/>
                <a:cs typeface="Arial" panose="020B0604020202020204" pitchFamily="34" charset="0"/>
              </a:rPr>
              <a:t>localitati</a:t>
            </a:r>
            <a:r>
              <a:rPr lang="fr-CH" sz="1600" dirty="0">
                <a:latin typeface="Arial" panose="020B0604020202020204" pitchFamily="34" charset="0"/>
                <a:cs typeface="Arial" panose="020B0604020202020204" pitchFamily="34" charset="0"/>
              </a:rPr>
              <a:t> de </a:t>
            </a:r>
            <a:r>
              <a:rPr lang="fr-CH" sz="1600" dirty="0" err="1">
                <a:latin typeface="Arial" panose="020B0604020202020204" pitchFamily="34" charset="0"/>
                <a:cs typeface="Arial" panose="020B0604020202020204" pitchFamily="34" charset="0"/>
              </a:rPr>
              <a:t>frontiera</a:t>
            </a:r>
            <a:endParaRPr lang="fr-CH" sz="1600" dirty="0"/>
          </a:p>
        </p:txBody>
      </p:sp>
    </p:spTree>
    <p:extLst>
      <p:ext uri="{BB962C8B-B14F-4D97-AF65-F5344CB8AC3E}">
        <p14:creationId xmlns:p14="http://schemas.microsoft.com/office/powerpoint/2010/main" val="2958701823"/>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8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A0</a:t>
            </a:r>
          </a:p>
          <a:p>
            <a:pPr lvl="1" algn="ctr"/>
            <a:r>
              <a:rPr lang="fr-CH" sz="4000" dirty="0" smtClean="0">
                <a:solidFill>
                  <a:schemeClr val="bg1"/>
                </a:solidFill>
                <a:latin typeface="Arial" panose="020B0604020202020204" pitchFamily="34" charset="0"/>
                <a:cs typeface="Arial" panose="020B0604020202020204" pitchFamily="34" charset="0"/>
              </a:rPr>
              <a:t>A3 x A0</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Tunari</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23728" y="1923557"/>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273630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096936"/>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3</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774727"/>
      </p:ext>
    </p:extLst>
  </p:cSld>
  <p:clrMapOvr>
    <a:masterClrMapping/>
  </p:clrMapOvr>
  <p:transition spd="slow">
    <p:wheel spokes="1"/>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252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222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132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Dej</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41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986265"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7079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364091"/>
      </p:ext>
    </p:extLst>
  </p:cSld>
  <p:clrMapOvr>
    <a:masterClrMapping/>
  </p:clrMapOvr>
  <p:transition spd="slow">
    <p:wheel spokes="1"/>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11568" y="1456557"/>
            <a:ext cx="3420000" cy="900000"/>
          </a:xfrm>
          <a:solidFill>
            <a:srgbClr val="00B050"/>
          </a:solidFill>
        </p:spPr>
        <p:txBody>
          <a:bodyPr anchor="ctr">
            <a:noAutofit/>
          </a:bodyPr>
          <a:lstStyle/>
          <a:p>
            <a:pPr algn="ctr"/>
            <a:r>
              <a:rPr lang="fr-CH" sz="4400" b="0" dirty="0" smtClean="0">
                <a:solidFill>
                  <a:schemeClr val="bg1"/>
                </a:solidFill>
                <a:latin typeface="Arial" panose="020B0604020202020204" pitchFamily="34" charset="0"/>
                <a:cs typeface="Arial" panose="020B0604020202020204" pitchFamily="34" charset="0"/>
              </a:rPr>
              <a:t>Cluj </a:t>
            </a:r>
            <a:r>
              <a:rPr lang="fr-CH" sz="4400" b="0" dirty="0" err="1" smtClean="0">
                <a:solidFill>
                  <a:schemeClr val="bg1"/>
                </a:solidFill>
                <a:latin typeface="Arial" panose="020B0604020202020204" pitchFamily="34" charset="0"/>
                <a:cs typeface="Arial" panose="020B0604020202020204" pitchFamily="34" charset="0"/>
              </a:rPr>
              <a:t>Napoca</a:t>
            </a:r>
            <a:r>
              <a:rPr lang="fr-CH" sz="4400" b="0" dirty="0" smtClean="0">
                <a:solidFill>
                  <a:schemeClr val="bg1"/>
                </a:solidFill>
                <a:latin typeface="Arial" panose="020B0604020202020204" pitchFamily="34" charset="0"/>
                <a:cs typeface="Arial" panose="020B0604020202020204" pitchFamily="34" charset="0"/>
              </a:rPr>
              <a:t> </a:t>
            </a:r>
            <a:endParaRPr lang="fr-CH" sz="44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611560" y="2348880"/>
            <a:ext cx="3420000" cy="3240000"/>
          </a:xfrm>
          <a:solidFill>
            <a:srgbClr val="00B050"/>
          </a:solidFill>
        </p:spPr>
        <p:txBody>
          <a:bodyPr lIns="0"/>
          <a:lstStyle/>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r>
              <a:rPr lang="fr-CH" sz="4400" dirty="0" smtClean="0">
                <a:solidFill>
                  <a:schemeClr val="bg1"/>
                </a:solidFill>
                <a:latin typeface="Arial" panose="020B0604020202020204" pitchFamily="34" charset="0"/>
                <a:cs typeface="Arial" panose="020B0604020202020204" pitchFamily="34" charset="0"/>
              </a:rPr>
              <a:t>Sud   Est</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Vest</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smtClean="0">
                <a:solidFill>
                  <a:schemeClr val="bg1"/>
                </a:solidFill>
                <a:latin typeface="Arial" panose="020B0604020202020204" pitchFamily="34" charset="0"/>
                <a:cs typeface="Arial" panose="020B0604020202020204" pitchFamily="34" charset="0"/>
              </a:rPr>
              <a:t>Nord</a:t>
            </a:r>
            <a:endParaRPr lang="fr-CH" sz="44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976880" y="1459472"/>
            <a:ext cx="3060000" cy="936000"/>
          </a:xfrm>
          <a:solidFill>
            <a:srgbClr val="00B050"/>
          </a:solidFill>
        </p:spPr>
        <p:txBody>
          <a:bodyPr anchor="ctr">
            <a:noAutofit/>
          </a:bodyPr>
          <a:lstStyle/>
          <a:p>
            <a:pPr algn="ctr"/>
            <a:r>
              <a:rPr lang="fr-CH" sz="4400" b="0" dirty="0" err="1" smtClean="0">
                <a:solidFill>
                  <a:schemeClr val="bg1"/>
                </a:solidFill>
                <a:latin typeface="Arial" panose="020B0604020202020204" pitchFamily="34" charset="0"/>
                <a:cs typeface="Arial" panose="020B0604020202020204" pitchFamily="34" charset="0"/>
              </a:rPr>
              <a:t>Iesire</a:t>
            </a:r>
            <a:endParaRPr lang="fr-CH" sz="44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959568" y="2349060"/>
            <a:ext cx="3096000" cy="3240000"/>
          </a:xfrm>
          <a:solidFill>
            <a:srgbClr val="00B050"/>
          </a:solidFill>
        </p:spPr>
        <p:txBody>
          <a:bodyPr lIns="360000"/>
          <a:lstStyle/>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r>
              <a:rPr lang="fr-CH" sz="4400" dirty="0" smtClean="0">
                <a:solidFill>
                  <a:schemeClr val="bg1"/>
                </a:solidFill>
                <a:latin typeface="Arial" panose="020B0604020202020204" pitchFamily="34" charset="0"/>
                <a:cs typeface="Arial" panose="020B0604020202020204" pitchFamily="34" charset="0"/>
              </a:rPr>
              <a:t>Tureni</a:t>
            </a:r>
          </a:p>
          <a:p>
            <a:pPr marL="0" indent="0">
              <a:buNone/>
            </a:pPr>
            <a:r>
              <a:rPr lang="fr-CH" sz="4400" dirty="0" err="1" smtClean="0">
                <a:solidFill>
                  <a:schemeClr val="bg1"/>
                </a:solidFill>
                <a:latin typeface="Arial" panose="020B0604020202020204" pitchFamily="34" charset="0"/>
                <a:cs typeface="Arial" panose="020B0604020202020204" pitchFamily="34" charset="0"/>
              </a:rPr>
              <a:t>Gilau</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r>
              <a:rPr lang="fr-CH" sz="4400" dirty="0" err="1" smtClean="0">
                <a:solidFill>
                  <a:schemeClr val="bg1"/>
                </a:solidFill>
                <a:latin typeface="Arial" panose="020B0604020202020204" pitchFamily="34" charset="0"/>
                <a:cs typeface="Arial" panose="020B0604020202020204" pitchFamily="34" charset="0"/>
              </a:rPr>
              <a:t>Nadaselu</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4400" dirty="0">
              <a:solidFill>
                <a:schemeClr val="bg1"/>
              </a:solidFill>
              <a:latin typeface="Arial" panose="020B0604020202020204" pitchFamily="34" charset="0"/>
              <a:cs typeface="Arial" panose="020B0604020202020204" pitchFamily="34" charset="0"/>
            </a:endParaRPr>
          </a:p>
          <a:p>
            <a:pPr marL="0" indent="0">
              <a:buNone/>
            </a:pPr>
            <a:endParaRPr lang="fr-CH" dirty="0" smtClean="0">
              <a:solidFill>
                <a:schemeClr val="bg1"/>
              </a:solidFill>
            </a:endParaRPr>
          </a:p>
        </p:txBody>
      </p:sp>
      <p:sp>
        <p:nvSpPr>
          <p:cNvPr id="7" name="Rectangle 6"/>
          <p:cNvSpPr/>
          <p:nvPr/>
        </p:nvSpPr>
        <p:spPr>
          <a:xfrm>
            <a:off x="1471075" y="4365104"/>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2065183" y="3551880"/>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043736" y="2775067"/>
            <a:ext cx="115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520475" y="2753163"/>
            <a:ext cx="115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755576" y="3546019"/>
            <a:ext cx="118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683568" y="1556791"/>
            <a:ext cx="3276000" cy="6917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139952" y="1556791"/>
            <a:ext cx="2808000" cy="684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683568" y="2420888"/>
            <a:ext cx="3276000" cy="3096344"/>
          </a:xfrm>
          <a:prstGeom prst="roundRect">
            <a:avLst>
              <a:gd name="adj" fmla="val 526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7005355" y="1459472"/>
            <a:ext cx="1188000" cy="414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139952" y="2420888"/>
            <a:ext cx="2808000" cy="3096344"/>
          </a:xfrm>
          <a:prstGeom prst="roundRect">
            <a:avLst>
              <a:gd name="adj" fmla="val 52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Ellipse 21"/>
          <p:cNvSpPr/>
          <p:nvPr/>
        </p:nvSpPr>
        <p:spPr>
          <a:xfrm>
            <a:off x="7203311" y="1600556"/>
            <a:ext cx="792088" cy="64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Nr</a:t>
            </a:r>
            <a:endParaRPr lang="fr-CH" sz="2800" dirty="0">
              <a:solidFill>
                <a:schemeClr val="tx1"/>
              </a:solidFill>
              <a:latin typeface="Arial" panose="020B0604020202020204" pitchFamily="34" charset="0"/>
              <a:cs typeface="Arial" panose="020B0604020202020204" pitchFamily="34" charset="0"/>
            </a:endParaRPr>
          </a:p>
        </p:txBody>
      </p:sp>
      <p:sp>
        <p:nvSpPr>
          <p:cNvPr id="23" name="Ellipse 22"/>
          <p:cNvSpPr/>
          <p:nvPr/>
        </p:nvSpPr>
        <p:spPr>
          <a:xfrm>
            <a:off x="7206657" y="4289220"/>
            <a:ext cx="792088" cy="6917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42</a:t>
            </a:r>
            <a:endParaRPr lang="fr-CH" sz="2400" dirty="0">
              <a:solidFill>
                <a:schemeClr val="tx1"/>
              </a:solidFill>
              <a:latin typeface="Arial" panose="020B0604020202020204" pitchFamily="34" charset="0"/>
              <a:cs typeface="Arial" panose="020B0604020202020204" pitchFamily="34" charset="0"/>
            </a:endParaRPr>
          </a:p>
        </p:txBody>
      </p:sp>
      <p:sp>
        <p:nvSpPr>
          <p:cNvPr id="24" name="Ellipse 23"/>
          <p:cNvSpPr/>
          <p:nvPr/>
        </p:nvSpPr>
        <p:spPr>
          <a:xfrm>
            <a:off x="7183379" y="3497416"/>
            <a:ext cx="792088" cy="6917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41</a:t>
            </a:r>
            <a:endParaRPr lang="fr-CH" sz="2400" dirty="0">
              <a:solidFill>
                <a:schemeClr val="tx1"/>
              </a:solidFill>
              <a:latin typeface="Arial" panose="020B0604020202020204" pitchFamily="34" charset="0"/>
              <a:cs typeface="Arial" panose="020B0604020202020204" pitchFamily="34" charset="0"/>
            </a:endParaRPr>
          </a:p>
        </p:txBody>
      </p:sp>
      <p:sp>
        <p:nvSpPr>
          <p:cNvPr id="25" name="Ellipse 24"/>
          <p:cNvSpPr/>
          <p:nvPr/>
        </p:nvSpPr>
        <p:spPr>
          <a:xfrm>
            <a:off x="7203717" y="2623302"/>
            <a:ext cx="792088" cy="6917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39</a:t>
            </a:r>
            <a:endParaRPr lang="fr-CH" sz="2400" dirty="0">
              <a:solidFill>
                <a:schemeClr val="tx1"/>
              </a:solidFill>
              <a:latin typeface="Arial" panose="020B0604020202020204" pitchFamily="34" charset="0"/>
              <a:cs typeface="Arial" panose="020B0604020202020204" pitchFamily="34" charset="0"/>
            </a:endParaRPr>
          </a:p>
        </p:txBody>
      </p:sp>
      <p:sp>
        <p:nvSpPr>
          <p:cNvPr id="26" name="Rectangle à coins arrondis 25"/>
          <p:cNvSpPr/>
          <p:nvPr/>
        </p:nvSpPr>
        <p:spPr>
          <a:xfrm>
            <a:off x="7058454" y="1556791"/>
            <a:ext cx="792088" cy="3960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Rectangle à coins arrondis 26"/>
          <p:cNvSpPr/>
          <p:nvPr/>
        </p:nvSpPr>
        <p:spPr>
          <a:xfrm>
            <a:off x="7058454" y="1556791"/>
            <a:ext cx="1041938" cy="39604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59691503"/>
      </p:ext>
    </p:extLst>
  </p:cSld>
  <p:clrMapOvr>
    <a:masterClrMapping/>
  </p:clrMapOvr>
  <p:transition spd="slow">
    <p:wheel spokes="1"/>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39</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Tureni</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116880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63626" y="188640"/>
            <a:ext cx="5760000" cy="19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sz="4000" dirty="0" err="1" smtClean="0">
                <a:solidFill>
                  <a:schemeClr val="bg1"/>
                </a:solidFill>
                <a:latin typeface="Arial" panose="020B0604020202020204" pitchFamily="34" charset="0"/>
                <a:cs typeface="Arial" panose="020B0604020202020204" pitchFamily="34" charset="0"/>
              </a:rPr>
              <a:t>Vlaha</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r>
              <a:rPr lang="fr-CH" sz="4000" dirty="0" smtClean="0">
                <a:solidFill>
                  <a:schemeClr val="bg1"/>
                </a:solidFill>
                <a:latin typeface="Arial" panose="020B0604020202020204" pitchFamily="34" charset="0"/>
                <a:cs typeface="Arial" panose="020B0604020202020204" pitchFamily="34" charset="0"/>
              </a:rPr>
              <a:t/>
            </a:r>
            <a:br>
              <a:rPr lang="fr-CH" sz="4000" dirty="0" smtClean="0">
                <a:solidFill>
                  <a:schemeClr val="bg1"/>
                </a:solidFill>
                <a:latin typeface="Arial" panose="020B0604020202020204" pitchFamily="34" charset="0"/>
                <a:cs typeface="Arial" panose="020B0604020202020204" pitchFamily="34" charset="0"/>
              </a:rPr>
            </a:b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Centru</a:t>
            </a:r>
            <a:r>
              <a:rPr lang="fr-CH" sz="4000" dirty="0" smtClean="0">
                <a:solidFill>
                  <a:schemeClr val="bg1"/>
                </a:solidFill>
                <a:latin typeface="Arial" panose="020B0604020202020204" pitchFamily="34" charset="0"/>
                <a:cs typeface="Arial" panose="020B0604020202020204" pitchFamily="34" charset="0"/>
              </a:rPr>
              <a:t>  Nord</a:t>
            </a:r>
            <a:endParaRPr lang="fr-CH" sz="40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35696" y="2204864"/>
            <a:ext cx="5795952" cy="3780000"/>
          </a:xfrm>
          <a:solidFill>
            <a:srgbClr val="0070C0"/>
          </a:solidFill>
          <a:effectLst>
            <a:outerShdw blurRad="63500" sx="102000" sy="102000" algn="ctr" rotWithShape="0">
              <a:schemeClr val="bg1">
                <a:alpha val="40000"/>
              </a:schemeClr>
            </a:outerShdw>
          </a:effectLst>
        </p:spPr>
        <p:txBody>
          <a:bodyPr lIns="0" tIns="216000" bIns="216000">
            <a:noAutofit/>
          </a:bodyPr>
          <a:lstStyle/>
          <a:p>
            <a:r>
              <a:rPr lang="fr-CH" sz="4400" dirty="0" smtClean="0">
                <a:solidFill>
                  <a:schemeClr val="bg1"/>
                </a:solidFill>
                <a:latin typeface="Arial" panose="020B0604020202020204" pitchFamily="34" charset="0"/>
                <a:cs typeface="Arial" panose="020B0604020202020204" pitchFamily="34" charset="0"/>
              </a:rPr>
              <a:t>Tureni</a:t>
            </a:r>
          </a:p>
          <a:p>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Dej</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66661" y="505382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39949" y="715668"/>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917592" y="698080"/>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039949" y="2919250"/>
            <a:ext cx="864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Rectangle 12"/>
          <p:cNvSpPr/>
          <p:nvPr/>
        </p:nvSpPr>
        <p:spPr>
          <a:xfrm>
            <a:off x="6291409" y="3099250"/>
            <a:ext cx="111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6305925" y="3717032"/>
            <a:ext cx="111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20" name="Hexagone 19"/>
          <p:cNvSpPr/>
          <p:nvPr/>
        </p:nvSpPr>
        <p:spPr>
          <a:xfrm>
            <a:off x="2039949" y="4329040"/>
            <a:ext cx="864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1N</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2597949" y="1557533"/>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603925" y="1553398"/>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3851920" y="1544080"/>
            <a:ext cx="1584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907704" y="260648"/>
            <a:ext cx="5616624" cy="1872208"/>
          </a:xfrm>
          <a:prstGeom prst="roundRect">
            <a:avLst>
              <a:gd name="adj" fmla="val 724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07704" y="2276872"/>
            <a:ext cx="5652000" cy="3629476"/>
          </a:xfrm>
          <a:prstGeom prst="roundRect">
            <a:avLst>
              <a:gd name="adj" fmla="val 38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68759062"/>
      </p:ext>
    </p:extLst>
  </p:cSld>
  <p:clrMapOvr>
    <a:masterClrMapping/>
  </p:clrMapOvr>
  <p:transition spd="slow">
    <p:wheel spokes="1"/>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000" y="1124744"/>
            <a:ext cx="1136456" cy="216024"/>
          </a:xfrm>
          <a:solidFill>
            <a:schemeClr val="bg1"/>
          </a:solidFill>
        </p:spPr>
        <p:txBody>
          <a:bodyPr>
            <a:noAutofit/>
          </a:bodyPr>
          <a:lstStyle/>
          <a:p>
            <a:r>
              <a:rPr lang="fr-CH" sz="3600" dirty="0" smtClean="0">
                <a:solidFill>
                  <a:schemeClr val="bg1"/>
                </a:solidFill>
                <a:latin typeface="Arial" panose="020B0604020202020204" pitchFamily="34" charset="0"/>
                <a:cs typeface="Arial" panose="020B0604020202020204" pitchFamily="34" charset="0"/>
              </a:rPr>
              <a:t>E</a:t>
            </a:r>
            <a:endParaRPr lang="fr-CH" sz="36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69600" y="1205117"/>
            <a:ext cx="4284000" cy="90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E81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69600" y="2126861"/>
            <a:ext cx="4284000" cy="3420000"/>
          </a:xfrm>
          <a:solidFill>
            <a:srgbClr val="00B050"/>
          </a:solidFill>
        </p:spPr>
        <p:txBody>
          <a:bodyPr lIns="252000" tIns="72000" rIns="360000" anchor="t">
            <a:noAutofit/>
          </a:body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Vlaha</a:t>
            </a:r>
            <a:endParaRPr lang="fr-CH" sz="44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400" dirty="0" smtClean="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644008" y="1196752"/>
            <a:ext cx="4284000" cy="900000"/>
          </a:xfrm>
          <a:solidFill>
            <a:srgbClr val="0070C0"/>
          </a:solidFill>
        </p:spPr>
        <p:txBody>
          <a:bodyPr lIns="756000" bIns="144000" anchor="ctr">
            <a:noAutofit/>
          </a:bodyPr>
          <a:lstStyle/>
          <a:p>
            <a:r>
              <a:rPr lang="fr-CH" sz="4400" b="0" dirty="0" smtClean="0">
                <a:solidFill>
                  <a:schemeClr val="bg1"/>
                </a:solidFill>
                <a:latin typeface="Arial" panose="020B0604020202020204" pitchFamily="34" charset="0"/>
                <a:cs typeface="Arial" panose="020B0604020202020204" pitchFamily="34" charset="0"/>
              </a:rPr>
              <a:t> </a:t>
            </a:r>
            <a:r>
              <a:rPr lang="fr-CH" sz="4400" b="0" dirty="0" err="1" smtClean="0">
                <a:solidFill>
                  <a:schemeClr val="bg1"/>
                </a:solidFill>
                <a:latin typeface="Arial" panose="020B0604020202020204" pitchFamily="34" charset="0"/>
                <a:cs typeface="Arial" panose="020B0604020202020204" pitchFamily="34" charset="0"/>
              </a:rPr>
              <a:t>Iesire</a:t>
            </a:r>
            <a:r>
              <a:rPr lang="fr-CH" sz="4400" b="0" dirty="0" smtClean="0">
                <a:solidFill>
                  <a:schemeClr val="bg1"/>
                </a:solidFill>
                <a:latin typeface="Arial" panose="020B0604020202020204" pitchFamily="34" charset="0"/>
                <a:cs typeface="Arial" panose="020B0604020202020204" pitchFamily="34" charset="0"/>
              </a:rPr>
              <a:t> 29</a:t>
            </a:r>
            <a:endParaRPr lang="fr-CH" sz="44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644008" y="2126861"/>
            <a:ext cx="4284000" cy="3240000"/>
          </a:xfrm>
          <a:solidFill>
            <a:srgbClr val="0070C0"/>
          </a:solidFill>
        </p:spPr>
        <p:txBody>
          <a:bodyPr lIns="576000">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Tureni	</a:t>
            </a:r>
          </a:p>
          <a:p>
            <a:pPr marL="0" indent="0" algn="ctr">
              <a:buNone/>
            </a:pPr>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3600" dirty="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Dej</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757515" y="4437113"/>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382463" y="5546861"/>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3707904" y="4437113"/>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8466016" y="5366861"/>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5888578" y="3717601"/>
            <a:ext cx="115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164351" y="3710149"/>
            <a:ext cx="115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22" name="Flèche vers le haut 21"/>
          <p:cNvSpPr/>
          <p:nvPr/>
        </p:nvSpPr>
        <p:spPr>
          <a:xfrm rot="3600000">
            <a:off x="8017563" y="1174973"/>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Flèche vers le haut 22"/>
          <p:cNvSpPr/>
          <p:nvPr/>
        </p:nvSpPr>
        <p:spPr>
          <a:xfrm rot="3600000">
            <a:off x="7961452" y="4341707"/>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24"/>
          <p:cNvSpPr/>
          <p:nvPr/>
        </p:nvSpPr>
        <p:spPr>
          <a:xfrm>
            <a:off x="1151600" y="3713137"/>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2268571" y="3713137"/>
            <a:ext cx="1584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1835696" y="4288917"/>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29" name="Hexagone 28"/>
          <p:cNvSpPr/>
          <p:nvPr/>
        </p:nvSpPr>
        <p:spPr>
          <a:xfrm>
            <a:off x="4860032" y="2740532"/>
            <a:ext cx="720000" cy="36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31" name="Hexagone 30"/>
          <p:cNvSpPr/>
          <p:nvPr/>
        </p:nvSpPr>
        <p:spPr>
          <a:xfrm>
            <a:off x="4860032" y="4611708"/>
            <a:ext cx="720000" cy="36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1N</a:t>
            </a:r>
            <a:endParaRPr lang="fr-CH" dirty="0">
              <a:latin typeface="Arial" panose="020B0604020202020204" pitchFamily="34" charset="0"/>
              <a:cs typeface="Arial" panose="020B0604020202020204" pitchFamily="34" charset="0"/>
            </a:endParaRPr>
          </a:p>
        </p:txBody>
      </p:sp>
      <p:sp>
        <p:nvSpPr>
          <p:cNvPr id="8" name="Rectangle à coins arrondis 7"/>
          <p:cNvSpPr/>
          <p:nvPr/>
        </p:nvSpPr>
        <p:spPr>
          <a:xfrm>
            <a:off x="382463" y="1268759"/>
            <a:ext cx="4117529" cy="77606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716016" y="1268759"/>
            <a:ext cx="4140000" cy="77606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352995" y="2187896"/>
            <a:ext cx="4104000" cy="3240360"/>
          </a:xfrm>
          <a:prstGeom prst="roundRect">
            <a:avLst>
              <a:gd name="adj" fmla="val 429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716016" y="2187896"/>
            <a:ext cx="4110000" cy="3113312"/>
          </a:xfrm>
          <a:prstGeom prst="roundRect">
            <a:avLst>
              <a:gd name="adj" fmla="val 507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63088696"/>
      </p:ext>
    </p:extLst>
  </p:cSld>
  <p:clrMapOvr>
    <a:masterClrMapping/>
  </p:clrMapOvr>
  <p:transition spd="slow">
    <p:wheel spokes="1"/>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39</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69489575"/>
      </p:ext>
    </p:extLst>
  </p:cSld>
  <p:clrMapOvr>
    <a:masterClrMapping/>
  </p:clrMapOvr>
  <p:transition spd="slow">
    <p:wheel spokes="1"/>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245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215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115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34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986265"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7079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924062"/>
      </p:ext>
    </p:extLst>
  </p:cSld>
  <p:clrMapOvr>
    <a:masterClrMapping/>
  </p:clrMapOvr>
  <p:transition spd="slow">
    <p:wheel spokes="1"/>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40</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Vlaha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14800"/>
            <a:ext cx="1008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107M</a:t>
            </a:r>
          </a:p>
        </p:txBody>
      </p:sp>
    </p:spTree>
    <p:extLst>
      <p:ext uri="{BB962C8B-B14F-4D97-AF65-F5344CB8AC3E}">
        <p14:creationId xmlns:p14="http://schemas.microsoft.com/office/powerpoint/2010/main" val="13658887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63626" y="188640"/>
            <a:ext cx="5760000" cy="19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sz="4000" dirty="0" err="1" smtClean="0">
                <a:solidFill>
                  <a:schemeClr val="bg1"/>
                </a:solidFill>
                <a:latin typeface="Arial" panose="020B0604020202020204" pitchFamily="34" charset="0"/>
                <a:cs typeface="Arial" panose="020B0604020202020204" pitchFamily="34" charset="0"/>
              </a:rPr>
              <a:t>Gilau</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r>
              <a:rPr lang="fr-CH" sz="4000" dirty="0" smtClean="0">
                <a:solidFill>
                  <a:schemeClr val="bg1"/>
                </a:solidFill>
                <a:latin typeface="Arial" panose="020B0604020202020204" pitchFamily="34" charset="0"/>
                <a:cs typeface="Arial" panose="020B0604020202020204" pitchFamily="34" charset="0"/>
              </a:rPr>
              <a:t/>
            </a:r>
            <a:br>
              <a:rPr lang="fr-CH" sz="4000" dirty="0" smtClean="0">
                <a:solidFill>
                  <a:schemeClr val="bg1"/>
                </a:solidFill>
                <a:latin typeface="Arial" panose="020B0604020202020204" pitchFamily="34" charset="0"/>
                <a:cs typeface="Arial" panose="020B0604020202020204" pitchFamily="34" charset="0"/>
              </a:rPr>
            </a:b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Centru</a:t>
            </a:r>
            <a:r>
              <a:rPr lang="fr-CH" sz="4000" dirty="0" smtClean="0">
                <a:solidFill>
                  <a:schemeClr val="bg1"/>
                </a:solidFill>
                <a:latin typeface="Arial" panose="020B0604020202020204" pitchFamily="34" charset="0"/>
                <a:cs typeface="Arial" panose="020B0604020202020204" pitchFamily="34" charset="0"/>
              </a:rPr>
              <a:t>  Nord</a:t>
            </a:r>
            <a:endParaRPr lang="fr-CH" sz="40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835696" y="2204864"/>
            <a:ext cx="5795952" cy="2880000"/>
          </a:xfrm>
          <a:solidFill>
            <a:srgbClr val="0070C0"/>
          </a:solidFill>
          <a:effectLst>
            <a:outerShdw blurRad="63500" sx="102000" sy="102000" algn="ctr" rotWithShape="0">
              <a:schemeClr val="bg1">
                <a:alpha val="40000"/>
              </a:schemeClr>
            </a:outerShdw>
          </a:effectLst>
        </p:spPr>
        <p:txBody>
          <a:bodyPr lIns="0" tIns="144000" bIns="216000">
            <a:noAutofit/>
          </a:bodyPr>
          <a:lstStyle/>
          <a:p>
            <a:r>
              <a:rPr lang="fr-CH" sz="4400" dirty="0" err="1" smtClean="0">
                <a:solidFill>
                  <a:schemeClr val="bg1"/>
                </a:solidFill>
                <a:latin typeface="Arial" panose="020B0604020202020204" pitchFamily="34" charset="0"/>
                <a:cs typeface="Arial" panose="020B0604020202020204" pitchFamily="34" charset="0"/>
              </a:rPr>
              <a:t>Vlaha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Sâvâdisla</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909076" y="400329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39949" y="715668"/>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917592" y="698080"/>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2597949" y="1557533"/>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603925" y="1553398"/>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3851920" y="1544080"/>
            <a:ext cx="1584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907704" y="260648"/>
            <a:ext cx="5616624" cy="1872208"/>
          </a:xfrm>
          <a:prstGeom prst="roundRect">
            <a:avLst>
              <a:gd name="adj" fmla="val 724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07704" y="2276872"/>
            <a:ext cx="5652000" cy="2736000"/>
          </a:xfrm>
          <a:prstGeom prst="roundRect">
            <a:avLst>
              <a:gd name="adj" fmla="val 38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Hexagone 15"/>
          <p:cNvSpPr/>
          <p:nvPr/>
        </p:nvSpPr>
        <p:spPr>
          <a:xfrm>
            <a:off x="2411760" y="4221088"/>
            <a:ext cx="1008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107M</a:t>
            </a:r>
          </a:p>
        </p:txBody>
      </p:sp>
    </p:spTree>
    <p:extLst>
      <p:ext uri="{BB962C8B-B14F-4D97-AF65-F5344CB8AC3E}">
        <p14:creationId xmlns:p14="http://schemas.microsoft.com/office/powerpoint/2010/main" val="2990540178"/>
      </p:ext>
    </p:extLst>
  </p:cSld>
  <p:clrMapOvr>
    <a:masterClrMapping/>
  </p:clrMapOvr>
  <p:transition spd="slow">
    <p:wheel spokes="1"/>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35696" y="2204864"/>
            <a:ext cx="5760000" cy="1800000"/>
          </a:xfrm>
          <a:solidFill>
            <a:srgbClr val="0070C0"/>
          </a:solidFill>
          <a:effectLst>
            <a:outerShdw blurRad="63500" sx="102000" sy="102000" algn="ctr" rotWithShape="0">
              <a:schemeClr val="bg1">
                <a:alpha val="40000"/>
              </a:schemeClr>
            </a:outerShdw>
          </a:effectLst>
        </p:spPr>
        <p:txBody>
          <a:bodyPr lIns="0" tIns="144000" bIns="216000">
            <a:noAutofit/>
          </a:bodyPr>
          <a:lstStyle/>
          <a:p>
            <a:r>
              <a:rPr lang="fr-CH" sz="4400" dirty="0" err="1" smtClean="0">
                <a:solidFill>
                  <a:schemeClr val="bg1"/>
                </a:solidFill>
                <a:latin typeface="Arial" panose="020B0604020202020204" pitchFamily="34" charset="0"/>
                <a:cs typeface="Arial" panose="020B0604020202020204" pitchFamily="34" charset="0"/>
              </a:rPr>
              <a:t>Vlaha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Sâvâdisla</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53092" y="283824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1907704" y="260648"/>
            <a:ext cx="5616624" cy="1872208"/>
          </a:xfrm>
          <a:prstGeom prst="roundRect">
            <a:avLst>
              <a:gd name="adj" fmla="val 724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07704" y="2276872"/>
            <a:ext cx="5616000" cy="1656000"/>
          </a:xfrm>
          <a:prstGeom prst="roundRect">
            <a:avLst>
              <a:gd name="adj" fmla="val 38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Hexagone 15"/>
          <p:cNvSpPr/>
          <p:nvPr/>
        </p:nvSpPr>
        <p:spPr>
          <a:xfrm>
            <a:off x="2267744" y="2780928"/>
            <a:ext cx="1008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107M</a:t>
            </a:r>
          </a:p>
        </p:txBody>
      </p:sp>
      <p:sp>
        <p:nvSpPr>
          <p:cNvPr id="18" name="Rectangle à coins arrondis 17"/>
          <p:cNvSpPr/>
          <p:nvPr/>
        </p:nvSpPr>
        <p:spPr>
          <a:xfrm>
            <a:off x="4775484" y="123285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40</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5220072" y="135540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494368" y="1341155"/>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 name="Rectangle à coins arrondis 20"/>
          <p:cNvSpPr/>
          <p:nvPr/>
        </p:nvSpPr>
        <p:spPr>
          <a:xfrm>
            <a:off x="4865340" y="1328917"/>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90470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2952328" cy="778098"/>
          </a:xfrm>
          <a:solidFill>
            <a:schemeClr val="bg1"/>
          </a:solidFill>
        </p:spPr>
        <p:txBody>
          <a:bodyPr>
            <a:normAutofit/>
          </a:bodyPr>
          <a:lstStyle/>
          <a:p>
            <a:r>
              <a:rPr lang="fr-CH" sz="3600" dirty="0" smtClean="0">
                <a:solidFill>
                  <a:schemeClr val="bg1"/>
                </a:solidFill>
                <a:latin typeface="Arial" panose="020B0604020202020204" pitchFamily="34" charset="0"/>
                <a:cs typeface="Arial" panose="020B0604020202020204" pitchFamily="34" charset="0"/>
              </a:rPr>
              <a:t>E81 x A0</a:t>
            </a:r>
            <a:endParaRPr lang="fr-CH" sz="36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548680"/>
            <a:ext cx="3816424" cy="720000"/>
          </a:xfrm>
          <a:solidFill>
            <a:srgbClr val="00B050"/>
          </a:solidFill>
        </p:spPr>
        <p:txBody>
          <a:bodyPr tIns="72000" bIns="144000" anchor="t">
            <a:noAutofit/>
          </a:bodyPr>
          <a:lstStyle/>
          <a:p>
            <a:pPr algn="ctr"/>
            <a:r>
              <a:rPr lang="fr-CH" sz="3600" b="0" dirty="0" smtClean="0">
                <a:solidFill>
                  <a:schemeClr val="bg1"/>
                </a:solidFill>
                <a:latin typeface="Arial" panose="020B0604020202020204" pitchFamily="34" charset="0"/>
                <a:cs typeface="Arial" panose="020B0604020202020204" pitchFamily="34" charset="0"/>
              </a:rPr>
              <a:t>E60   A3</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314830"/>
            <a:ext cx="3816424" cy="1980000"/>
          </a:xfrm>
          <a:solidFill>
            <a:srgbClr val="00B050"/>
          </a:solidFill>
        </p:spPr>
        <p:txBody>
          <a:bodyPr tIns="252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Ploiesti</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Balotesti</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959471" y="548680"/>
            <a:ext cx="5040560" cy="720000"/>
          </a:xfrm>
          <a:solidFill>
            <a:srgbClr val="00B050"/>
          </a:solidFill>
        </p:spPr>
        <p:txBody>
          <a:bodyPr tIns="72000"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A0  Ring Bucuresti</a:t>
            </a:r>
            <a:endParaRPr lang="fr-CH" sz="40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995936" y="1340768"/>
            <a:ext cx="5040560" cy="3024335"/>
          </a:xfrm>
          <a:solidFill>
            <a:srgbClr val="00B050"/>
          </a:solidFill>
        </p:spPr>
        <p:txBody>
          <a:bodyPr lIns="0" t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Sud</a:t>
            </a:r>
          </a:p>
          <a:p>
            <a:pPr marL="0" indent="0" algn="ctr">
              <a:buNone/>
            </a:pPr>
            <a:r>
              <a:rPr lang="fr-CH" sz="4000" dirty="0" smtClean="0">
                <a:solidFill>
                  <a:schemeClr val="bg1"/>
                </a:solidFill>
                <a:latin typeface="Arial" panose="020B0604020202020204" pitchFamily="34" charset="0"/>
                <a:cs typeface="Arial" panose="020B0604020202020204" pitchFamily="34" charset="0"/>
              </a:rPr>
              <a:t>Bucuresti</a:t>
            </a:r>
            <a:r>
              <a:rPr lang="fr-CH" sz="3200" dirty="0" smtClean="0">
                <a:solidFill>
                  <a:schemeClr val="bg1"/>
                </a:solidFill>
                <a:latin typeface="Arial" panose="020B0604020202020204" pitchFamily="34" charset="0"/>
                <a:cs typeface="Arial" panose="020B0604020202020204" pitchFamily="34" charset="0"/>
              </a:rPr>
              <a:t>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1127640" y="5841104"/>
            <a:ext cx="6480000"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Panneau placé à l’endroit de la séparation par terre plain central des 2 x 2 voies</a:t>
            </a:r>
            <a:endParaRPr lang="fr-CH" sz="1200" dirty="0">
              <a:solidFill>
                <a:schemeClr val="tx1"/>
              </a:solidFill>
              <a:latin typeface="Arial" panose="020B0604020202020204" pitchFamily="34" charset="0"/>
              <a:cs typeface="Arial" panose="020B0604020202020204" pitchFamily="34" charset="0"/>
            </a:endParaRPr>
          </a:p>
        </p:txBody>
      </p:sp>
      <p:sp>
        <p:nvSpPr>
          <p:cNvPr id="11" name="Flèche vers le haut 10"/>
          <p:cNvSpPr/>
          <p:nvPr/>
        </p:nvSpPr>
        <p:spPr>
          <a:xfrm>
            <a:off x="238581" y="1589138"/>
            <a:ext cx="484632" cy="14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088841" y="1630716"/>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088841" y="2989294"/>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097987" y="3648577"/>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640" y="2302911"/>
            <a:ext cx="636768" cy="4235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4556581" y="2302909"/>
            <a:ext cx="2988000" cy="418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Otopeni</a:t>
            </a:r>
            <a:r>
              <a:rPr lang="fr-CH" sz="2800" dirty="0" smtClean="0">
                <a:solidFill>
                  <a:schemeClr val="tx1"/>
                </a:solidFill>
                <a:latin typeface="Arial" panose="020B0604020202020204" pitchFamily="34" charset="0"/>
                <a:cs typeface="Arial" panose="020B0604020202020204" pitchFamily="34" charset="0"/>
              </a:rPr>
              <a:t> </a:t>
            </a:r>
            <a:r>
              <a:rPr lang="fr-CH" sz="2800" dirty="0" err="1" smtClean="0">
                <a:solidFill>
                  <a:schemeClr val="tx1"/>
                </a:solidFill>
                <a:latin typeface="Arial" panose="020B0604020202020204" pitchFamily="34" charset="0"/>
                <a:cs typeface="Arial" panose="020B0604020202020204" pitchFamily="34" charset="0"/>
              </a:rPr>
              <a:t>Bâneasa</a:t>
            </a:r>
            <a:endParaRPr lang="fr-CH" sz="2800" dirty="0">
              <a:solidFill>
                <a:schemeClr val="tx1"/>
              </a:solidFill>
              <a:latin typeface="Arial" panose="020B0604020202020204" pitchFamily="34" charset="0"/>
              <a:cs typeface="Arial" panose="020B0604020202020204" pitchFamily="34" charset="0"/>
            </a:endParaRPr>
          </a:p>
        </p:txBody>
      </p:sp>
      <p:sp>
        <p:nvSpPr>
          <p:cNvPr id="20" name="Flèche vers le haut 19"/>
          <p:cNvSpPr/>
          <p:nvPr/>
        </p:nvSpPr>
        <p:spPr>
          <a:xfrm>
            <a:off x="4080152" y="1684732"/>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a:off x="8388424" y="1722577"/>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Flèche vers le haut 22"/>
          <p:cNvSpPr/>
          <p:nvPr/>
        </p:nvSpPr>
        <p:spPr>
          <a:xfrm>
            <a:off x="3275856" y="1589431"/>
            <a:ext cx="484632" cy="14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234678" y="3284984"/>
            <a:ext cx="360000" cy="30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23"/>
          <p:cNvSpPr/>
          <p:nvPr/>
        </p:nvSpPr>
        <p:spPr>
          <a:xfrm>
            <a:off x="3322597" y="3285104"/>
            <a:ext cx="360000" cy="25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24"/>
          <p:cNvSpPr/>
          <p:nvPr/>
        </p:nvSpPr>
        <p:spPr>
          <a:xfrm>
            <a:off x="4067944" y="4365104"/>
            <a:ext cx="360000" cy="144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25"/>
          <p:cNvSpPr/>
          <p:nvPr/>
        </p:nvSpPr>
        <p:spPr>
          <a:xfrm>
            <a:off x="8630740" y="4365104"/>
            <a:ext cx="36000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79512" y="620688"/>
            <a:ext cx="3672408"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1401289"/>
            <a:ext cx="3672408" cy="1836000"/>
          </a:xfrm>
          <a:prstGeom prst="roundRect">
            <a:avLst>
              <a:gd name="adj" fmla="val 64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034771" y="620688"/>
            <a:ext cx="4824536"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067944" y="1412776"/>
            <a:ext cx="4922796" cy="2880320"/>
          </a:xfrm>
          <a:prstGeom prst="roundRect">
            <a:avLst>
              <a:gd name="adj" fmla="val 636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77684156"/>
      </p:ext>
    </p:extLst>
  </p:cSld>
  <p:clrMapOvr>
    <a:masterClrMapping/>
  </p:clrMapOvr>
  <p:transition spd="slow">
    <p:wheel spokes="1"/>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40</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44299892"/>
      </p:ext>
    </p:extLst>
  </p:cSld>
  <p:clrMapOvr>
    <a:masterClrMapping/>
  </p:clrMapOvr>
  <p:transition spd="slow">
    <p:wheel spokes="1"/>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223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193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103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Cluj </a:t>
            </a:r>
            <a:r>
              <a:rPr lang="fr-CH" sz="4700" dirty="0" err="1" smtClean="0">
                <a:solidFill>
                  <a:schemeClr val="bg1"/>
                </a:solidFill>
                <a:latin typeface="Arial" panose="020B0604020202020204" pitchFamily="34" charset="0"/>
                <a:cs typeface="Arial" panose="020B0604020202020204" pitchFamily="34" charset="0"/>
              </a:rPr>
              <a:t>Napoca</a:t>
            </a:r>
            <a:r>
              <a:rPr lang="fr-CH" sz="4700" dirty="0" smtClean="0">
                <a:solidFill>
                  <a:schemeClr val="bg1"/>
                </a:solidFill>
                <a:latin typeface="Arial" panose="020B0604020202020204" pitchFamily="34" charset="0"/>
                <a:cs typeface="Arial" panose="020B0604020202020204" pitchFamily="34" charset="0"/>
              </a:rPr>
              <a:t>		   12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986265"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7079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531431"/>
      </p:ext>
    </p:extLst>
  </p:cSld>
  <p:clrMapOvr>
    <a:masterClrMapping/>
  </p:clrMapOvr>
  <p:transition spd="slow">
    <p:wheel spokes="1"/>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3524"/>
            <a:ext cx="8208912" cy="60091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755576" y="5589240"/>
            <a:ext cx="7920880" cy="576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r>
              <a:rPr lang="fr-CH" sz="4000" dirty="0" smtClean="0">
                <a:solidFill>
                  <a:schemeClr val="bg1"/>
                </a:solidFill>
                <a:latin typeface="Arial" panose="020B0604020202020204" pitchFamily="34" charset="0"/>
                <a:cs typeface="Arial" panose="020B0604020202020204" pitchFamily="34" charset="0"/>
              </a:rPr>
              <a:t> – </a:t>
            </a:r>
            <a:r>
              <a:rPr lang="fr-CH" sz="4000" dirty="0" err="1" smtClean="0">
                <a:solidFill>
                  <a:schemeClr val="bg1"/>
                </a:solidFill>
                <a:latin typeface="Arial" panose="020B0604020202020204" pitchFamily="34" charset="0"/>
                <a:cs typeface="Arial" panose="020B0604020202020204" pitchFamily="34" charset="0"/>
              </a:rPr>
              <a:t>Orasului</a:t>
            </a:r>
            <a:r>
              <a:rPr lang="fr-CH" sz="4000" dirty="0" smtClean="0">
                <a:solidFill>
                  <a:schemeClr val="bg1"/>
                </a:solidFill>
                <a:latin typeface="Arial" panose="020B0604020202020204" pitchFamily="34" charset="0"/>
                <a:cs typeface="Arial" panose="020B0604020202020204" pitchFamily="34" charset="0"/>
              </a:rPr>
              <a:t> roman</a:t>
            </a:r>
            <a:endParaRPr lang="fr-CH" sz="4000" dirty="0">
              <a:solidFill>
                <a:schemeClr val="bg1"/>
              </a:solidFill>
              <a:latin typeface="Arial" panose="020B0604020202020204" pitchFamily="34" charset="0"/>
              <a:cs typeface="Arial" panose="020B0604020202020204" pitchFamily="34" charset="0"/>
            </a:endParaRPr>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AutoShape 14" descr="data:image/jpeg;base64,/9j/4AAQSkZJRgABAQAAAQABAAD/2wCEAAkGBxMTEhUTEhMWFhUVGBgWFhcYGBgYFRcXFxYXFhcWFxcaHiggGBolGxcYITEhJSkrLi4uFyAzODMtNygtLisBCgoKDg0OGxAQGzUlHyYtLS0tLy0wLS0tLS0tLS0tLS0tLS0tLS0tLS0tLS0tLS0tLS0tLS0tLS0tLS0tLS0tLf/AABEIAMIBAwMBIgACEQEDEQH/xAAcAAAABwEBAAAAAAAAAAAAAAAAAQIDBAUGBwj/xABHEAACAQMDAQYEAwUFBAgHAAABAhEAAyEEEjFBBQYTIlFhMnGBkUKhsRQjUtHwBxUzweFTkqLxJENiY3KCwtIWF0SDk7LT/8QAGQEAAwEBAQAAAAAAAAAAAAAAAQIDAAQF/8QALxEAAgIBAwIEBQMFAQAAAAAAAAECEQMSITFBURMyYaEEIpGx0RRxwSNSgeHwQv/aAAwDAQACEQMRAD8AwNzsVbR1iai4ivphCLAO5mUuoPqpiOBBYetZ7wmvqzKP8NSxjoo681N7wXPH1N26vmLvEruZCRAG1jM9D15qu8IqpPEyCOoyMH+XtWeldCaIwsk0t73TB/MD5UhgI5poUCg9eQYIM4z7UgDE/wBdKJmo1omOxf2cXLt3T/vCSAYViZJHp9K1F3SKOgx/KKzn9nHZZt2Bd8SQ4EJJgfMHg/KRWpfJr18LlpVnn5ErZGt9jWztO0eXiPyPuRmPmfWqLvd3YFwobaRJO5ughfKIHyge/wA61thulScUs1ezGizllvue6IpuKFKkljPTkEcR/XHV3sju0LpkiE4UH3/EPtA4zXUl04IzSrOkReB6/nzUvDiNbZzPt3u34Zm2pKyAI5n8XPA+pmBWffTB2UoTnEQAcSSIzu65rter04ZSvqPnWd7O7shLlxmAO5gwHp1wRBBnM++IipSwJytBTMbou49zUKCCq7WI/wC0MnJPv5f9Otp3F7t7L9xbqbjbI2k9MfY8+vpiuj6faMAdAPoKft2lBJAyeff50+hJ2NdiFSBAo9k1KW3QZaOo1ERh0qovd37DIUK4LF4nMkzV66L61HuWxRTAyl1fd2wzIwUDaQSABmARn7/lU42EEQqiMDERHp96db2qPdu+tUURGwbVJqclz0qpNynbdw0ZwbBGRaF6YupNM27tOG5UKopYw9qotxW6VZC360VwDinjKhXEq5Y4jimGY1bwBTN2Kop+griVDg0gpUq7TUV0JkWhjbQp3bQo2LRwi6zlCEWUF0sLkEMZEA/FAHln59aZ1epuOWN0ksxyTyT6k9T707a1RRRjOSJkgTwB6cUzfuM8STjiSevPNeBbPUIlGKdFr14pt+cURrAxmj2kZoppy2CRFYxsu7ney/pR4TgMpIJ3SCojoBgjr7+tdY7PvrdtrcQyrCZrnPdjsBta1trgM2wLbjjyQNse3xHHU+nG+7B7IvadzbndaOQTAZfUEAQfWRHyr0MM2lvwcmSCe6Le0gqQlkUsL6ilT6U7dipCVG35U6jUlR1pSpS2NQsigqDrUiwh6094dLqGojW7IqQlulKtGWilbsKQoimbtykvc+dR3v0VEDYdxvnUa446Gm7tw0wWNXjAk5DzvUW7RmkkVRRoVuxrbQLxEmJ49/lTjYBPoJrM9nm7dvNcUST8JLMoVZHwgZjj0mPqZ5suhBx49TNBpO0bLQFuqTMYM56j54P2q0tL1qlbsN+SdxPrqL4H0Vtwqbprl1ZVxEQB5t0iBmYHy46GubHkc3RecFFWWZmo73AKYZyeTRrbq6hXJJyvgS92mHc1LXTk0v8AZBT6ooXS2VZWiZKnvA6UyVFOpCtEPbRVJNuhTahaPNzknJNJ3n6URmimvDPSFtdJx0pLKef6/rFJp9RvIE5PlAj7SaIRkU9pwOpihqLWxip5GD8+KaIrGOuf2Ud6ANuldMktFyR1M7Tjiuqba8w9ia57VxXQkMpBGYyOnvPEda9Kd3NadTp7d0rtZxJHQHrmunHK0QkqZK2Ufh1I/Z6Mpiq2LRGiiiKleHSDZo2YQLh9aDDqTRtaikla2wCULwpi5dmmj8qBWtSQbsS1+Kj3LpNPMs9KJ1jBqiaJtMhtRRT7rRbarZOhHgmkFKkbjREetC2GkMbDVT2QwDOuJngcxESf5/KrwVidK11tW9sHwgN25toYHzHInEyB8ga5vin8qL4Fuzaahm3KB4gUEltoMNiADgyuZxHHvR6nJnOR1EH6jpWb1NzUW2QK5cO21jFvyD+I+WSPtwKuNDugl3DcRAAgDmY965vh5f1EWzQ+QlJbp62sU2pnI4oxXoPc41sO76bcGlC5HSm3umlSGbQzcmmiKcakEVVE2JoUKFEB5vt2Gf4RPOBzAEkx1xTO2r7T6ci6jINwzKzBIIIIzmMkYz6Zqs1VuCVCMCOVOSpGCOB6CvGXFnemQ9ufSp2m0bfGJAUjgeaCMFQSJmRgGcg1f9yO6q68XR4qI67RbDMoLk7iwC/EYAHQjJ9K1fdD+zi+L9wahAq2yACRK3AZmPXH6xwaeMWzORy83SARtBzhjys8j0zn/KmNp/r6fzrWd9u71yxdYi0wtKxUOesnyhj1MEfSPSrj+zbsRNSmssMieJtXYWE7T8+okTmioW6Dq2sz3dTsY6l/CA8zTEjErnPUe/z9xXoju7Yazp7dt/iRQDBmYxPyrKdye7J0mpvFlWGCFYWApCgeXr6z64NbF71XhjpEZS3JJv8ArTZuelMK55pa36ppoTULM+9Jk/0aPxPSgbprGGXuGkFjTj3aZZqokK2L8WkbqKhW0oGpit1SdPbnmoyU8LtJJdikX3HL9oUhbIpQuTQY0ltbDUnuDwxGaYvIOlOMKRTRbsV1Rne9fax06r5wgefNEtIjCj1zWG0feu9406ZJnBZwWLT65EZjrNdK7z6dLmkvK6qwCMw3CQCoJB9vmM1zjsTSHxUCDhgDtgshwSrDABgg9OT7Vz/EXZbClReWO8faCk77AY7oACDBjKiG+tE3e7VMyg6NTJAEysydoyZgSRmrfWsti01y+rBQQoRACx3MTsUkwRgHcSDzRaZhcCXbQYoxnKgMpDeYMAIAEcA55FcaZ0uKL+2DtEgAxkD4QeoFAipLgVD7Ru+HbdziBjEmThQB1JJAA969iNJHmO2zKX+23TXvb3oyBF8rHZshlDQeGJmZPpHUTqitc11CXTdAVtty6xuoThwUZdqlngwy+IPfaPL5gK6J3euG5YUlNrJKOoGEZcED0H86nDJ8zTGnDsOm3ReHUl1jpRLb3cVbUToi+FQpzYfShRs1HmYbRgifUmQR6RkTUi72gwIKny+vU/OTIOfbmpB7LLeZyiFs4GB1PX5/LMU2mjfayQuDgECDgQVODP5YrxriztTTIujusjyu0n3Eg5Bn1GQMiCOld87jd6hqbQVUuIUEEOS46HFw5PIwYMe1cj7m67S2LrWtZZV7VwQzMql7eCNyHmD1HsI9/QPZ/Zlq2gWyoCGCNvBkDze5ODPXmuvBXcnk34IHbWhGo2K8bVcMwI5jP6gZ5FI7K7FSzqruoQgeKF3KJiRImOOI98mrrwKNdITwPr0q70klqDNxaRvX0qQ3Z5AmQfamthAyIHvignHoFp9RBurjH9QaSXHQU27KSuRgzg+xX681NtaMMMMJ9BmjqijVJkJqC/OrE6AR1n8qiPag5plNMVwaEoPWlhBTcUIrNGscKj2pPhA0UUAawbCNqnLGmJPoOppImpB1G0UspNBjFMtLVpVWIpN3aBwPXpWT7w96l0ygtGZiSABxz1649fWub9sd+b+okJlfU+W0PeOv1k+9c0nXJ0RV8HV9T29pi/hq285JKxtEejEwT8ppo6xD8If7L/k1cNsax2fN28xPS2zIvr0+LHWrEeKYIOqzPN2cqJ4aprLJPYd4lVs612qS9i6iA72Rgu4SpMfCc4B4npM1y7U93tUnnuIAhO66FYbZ3GPKGz+Hp61EOpvRIa+Of9keJn/9TSBrrxKqb12GZQVZE2kTkGB6TS5JylyNjik9jZdm6Hct2AN34doa3ALAgFkBz5Tn+dO9p6R0Ja27KDt3Cbq8LB2xADcZ+dVJuaqS2nvNbVbTO4CoZ2wRG9TnNM2NTrWFq5cvM1q4GwyWgcCVJKrIBn1qC4LPznV7VgQpGQQCPcRULtfQq5toylyWk2x8OyDuLN+HAIHUyQBORa9mXR4NrIgIg9/hFZjvL3o1G9bej05Y3NwFwkKXVADc8MHoJA3mRLYHWu9zbicSikzE9q6C22pttduWrS6g3cBdwtubKW1i0CSyttgR180QwFbvup2hctk6PVEb1E2WJJa7aHDb4i5jk4ODIMTXLdaii2kZNi3ca7Fxx4pZ0ZnRmwGUgmAkHaTnkajuz3sa/Z/6SQyoVVLiqPFtThSwC/CSoAYTPBmpJ3ILZ0PUWZIJ+Hio24AnaIFDxZEijRRMmuq9iVCTdoqmh0/gFChq9DV6nmzsfQMy32N3wvDVWO8Hw2lgolgDDcR6n5Go91i8PvBEQT/2+CciSMzP8qj9oah5KLKhoDBWO24dxIMTxxj2mpOiePiW2kfDE56Tmfqce9cEqS2K8bkjR3LSOjyNywYA808zI4rtf9nvbdl7R/fXS5ki1dPwKp8vh/xCGGR6cDgcQu3EBW4QlwBhu2na4GSQIwYzH05rsPdXscWlFwuLm5VFtgCNqRheYPPI+XSS+CLbEbo31p1bg/ahrNSlpd1x1RfViFHyrH9p95vCbwNOviX24AEhJHUdT7dBk1G0/ddrreLrrjXXP4dx2r7T/ksD510PkKZca/vXYNt1S8JYFQyn4ZESOsiZ4rHarwtstfu3C9xQmGnBXyCZLAxnB+JgOkbNdHatr5UVQB0UdKr+6/Zf7TqLmqcStom3ZHTcPjf6Hyj5GlfIURV0ek3b2F9SV2lNhKA+q4Bn3/KoWr0enVALd28W3797AhgNxOxdoiMxGMAV00WH/iP3NE2nciCzR1EmhsMYjur24lsMb2qZ0cjZvJ8gydvmkkwR9q19q9Zvj93cV4/hIJHzHIrGd6+6/wCzn9qsIDbEePaiV2/xqOkdR+mabTsDT3VW7YJsucqyH8RH3+xFMm+gH6myawR0ogmYis1pe8Wo0rBNaPEtnC31GR/4/X9efirW29SGUMuQwkMDIIPBB61TWxNCIzWsxFOWrA60Vy8CaLxPnRtgSQV/BxxUG4pqZck1F1bBBLlVHqSBPsPU/KsnRmjn39pXY6nwbiWwbjXChIBMgqWkj1G3n3rK2uwWIbx3CdQW6KDggcSZ/KtX337xqQiWLnnBbdKMIAWRBdYM/esXq0czccyI3bmM4JUrE4nbMx6/KufJvLY6Md1uaLsjU6O3dSEN5sgE4XKxicfh9DWnudp6dQCdLAZti+a2JZhG0SRkggfWsNpOzoa1d3EkttgqQBIkQfxZmtVb7GOoCjzQh3GDg7tsfiGfIfuK5pP5i+n+nYWp7V04uMDpyLVtCtxZtyhZpyQ/lHI5HxGh2i+m2ELYuI0DbJEDjaY38RFNdqdz7zJfFq4yPdcEMxxtDs0P5j/F06/Okdq6Q2kCH8FtFP8A5UA+2KE36hwr5ib2Faw49bRH3Ap3WAeBbgYgR0jy4/Sm+7zfnb/yFL1DfuLZ9h/6qVcDPzmssam2NIhuRsFlSwJABAQSCSQIPuYrH9t9oXLrG+9zwNM9gqoVkN1lAYsihlBRmMA/JPeL3RQ2nRXI2lApkwIiINcr73dp+PqHZbhZQNqbsBR1iIAUmMnOBJ6DtnUYJnA/M0Ru0O0xeNpmVoYOXUtwHvXTCtEkkdY54ERV/wB1tGlnUGybrobgtFHIDIwYBgj7TBBO0q5j0IkkVmdfq7Vy9tU4VEAISIZApbZOeQRMAwaf0fbt20bIXcBbPiWyQAQjYa2WBgqSAIaQIgRUdVSs1HdmWOKC3cGsb3f7Xu6i8ha4xtk4xtU4yCFgYkYrRd4bo8NTZuosOC21lkrBEDkckfaulTTF0krxqFRbKMVEBY6QTx9DE/KhW8VG0M8+6llHmUgOBwOs4yMjGc0baFrghrqKTGCRtmOh3QOgxTWuNtXKoD15HuwgEnIyORIioN7TtkjgZxwPl9j9q469StFv3T0CNeAvj91JFxd0SBIyFIODmfY12HtTt63btBbDSxELnzAbcMd3JI4J55964doNUEdLgtgspB8x3K3ruB9fY1rdb3qVlAt2EQ9WBJWY5EnAiQBiMc1WGRxNo1Pc13YPeC1pVLtp3JYS90MpeOY2lieeilpyfap//wAy9MfwXIkjKw2Dk7eYjM/SsX2V3l0jXJ1OnHhqgCKm+SQeVJbiS2Dx+u5s6jsxllbNwqZwBdjPON0VXxV/avczhQ1ru+VtkYKuBgk7pENtkKBJzA46iRFXfczvZZGnW1aE+GIYkMCWbLMSMSWJ4NVou9moCFs3FBgEbbomSAABu5kj86cTtjR2bbLaR0EEgeG524Ocg4oPImvL7gSJ/Z+61eW4TdbzNhmXbAQARABgmTnqD0itN/fV3EWeuflB4z6xXHNR3n1DCDdkEEfCgwcfwyMU03a1lYLG6PbG4j5Ak/X3qKyIu8EkdpXtW4yFbljmQRyCMiPqIrFf3C1pSqXbwUC6yqi2iVAA2KTcUmR0yAeoisbY7Wtt8Ny6TyVgAx7AkVJ03eLUW1KJdISWIBCEhSxYAkgkmDHNB5UgxwSZqO2+8umsDwr4JlcKRhuOCefn+kVUdhd8rGmJHjTpnJKAyWRuoEcDpmJ59SbgdsaPUWLaalWckDcQjCTGYIj0qO9nssz+7u5BH/WyQZBkz6GrrMq49yLxljpO/mgcEi9wCY2twOSIGf8AOMU1b/tE0bPsU3OYnYx6gCFHmI+QMRmKrxpuyhMWr2Zn/EzPrnPpmiK9mf7G9Oc7bkmQBk9cAc1vGX9vv/o3hll2v34t27vhW13wAS4DMokAhcACTPr0NZvt7+0BW/dvbO5GHlClTPESWj/nUjtG72XbstZi6u9VhRuHCAJJJ6DaIJ5rkhuAkiZzH54mMUjk2PGES57Z7aN4+UY3bxIEhuCARyI4Jzn3qFa7Vu+G9tSAlwgsY80yCYbBM7RMyPlVXuO4qv3GOPmc0Rulj5ft1/qfnzWGtE/+9LsgC42OBuO0dAIOJ960fZ3eyLCq/nuq0ZWDtImSVxyIiAcVj2uTAzJxHGeo5pzTgrkn5Een1+tBpMNt7HU9HqxcZ0S4pZQDANzOAeQ8YMj6VK7TtRa5ybZJMk5838RJ6etcq02suW7guBxI+sjGD9h/OumDWm7prbtEvaJMTGS3Ez+tTzaaVKg4U1Ldlh2D8WPRvymlMZsJ/XVqa7CvAMskcN+hpZug6dQSJBYcz19vnUehSXnRXNpzBZizbfwiCu0TIbMzM4ArBXbRF1kME72UbYgEE4A424PoBFafvTqtouAPlnJgLBAJgy4gjGaxaXNj+VeZjAAjg+0dD9atJ3SOOfmY7qlWWZF5bA5gT+Ij2PGc/m9og+9UUna6tbYAscOdpETO2QD1HlzTN9ggLBmMwCI5kTzxgmPrUvsp3lSFDXFcRxGxoED5Gc9OY60u4GdI7raIW7iQogMFLATlSPKW4mDMe9QT3Vvm5sFnTyQWBLXhImOQ0T7UOwdZ/wBLj92BKHy/ESdpYNk8EkcCth2o/wCy2rmpRjdZSBtZoUByoI9uQZrpi62QGmL7C0N2xYS06oGXdhSxXLEiC2eCKFVWk73vcQObaCegYngxzHtQqbjua0cVv2EcsSSGAAAzE5z9OI9qgtq7w5ZhP0M4n/L8qvuy7toXV8aPDMlgy7phSNo9JJ9eg9Kbuay1tVben6Mu4jHIhhjJgH0+VShutx4LUis02mPEkTnK4MgRTlyzmJ4PEf8AOl3rjHETicR0gSR9KbQx0zzzwODPvTFkkhIUrHlBj4o6j2mrnTq7omzeAoY8sBELxn/hHWaq7e5oJJgjjPr0n+s1O0uqCCNqsesx6zx7QPetY1bGg7E7JvFyGF4goTJW4ACGRhBOCZHSpQsXSRBulCL28y7KPDtKyy2duScYmKldkd8B5Lbae0M8iByfMWAToCW56VcjtHRtctKqKfH3hFC/u2NsBiXB6iB9qze4q+VU0Y5qsdTp7tmzaexbZ7l4O9y4qb2VVO1ba+U7ZyfXAitpf0VjEWLXH8Arn/eLvc+nvvZXTWdg2jIYdMcGODS41THy5dSostLo715b66hGDWV8SzeZNhMMQyFgAHxBHXnkVBcc0nsvvNqHu2g2ltC1dYwYbzYc/CW4O5hJH4q6ALNgDNizJ/7tc46YoTWp2bDlUY0YddI5hv3gthUII3BSzHUBgGHoFTHy9aXqe7t3dK7zPTJI8q4IPWZrV6O/a/aLls2VIRFbabaG2J3fB13Gc4pWo7ylDC2rUEmFgMQMbZCEgH29qylRZ4pzxuaWy3sytru/cVIYXNzFwPi6DBwc9Tn0NVWm7vakiXFxBAJLBhGWkdTwB9xW+0/b5a3cW54ILr5D5DBK/iSZjg8etUiWraGUvWVJBmLNgzBkki45g49Bg1lNpjfp/kUsny9nynfqn+TI997Hhi3b3HcETcJJB22wk+nINZSxIliMD35P5xWz7/7LtqzdS4LkmC3lRAYcQFRQoPk9cRgEGRhLjmYPQ/P6fKqx4OObV7Epb26QSd3Q+3of6mmLDEEsAMGP6/KhbvZiR6Akf59Pn7U/bPUxjHljI6Z6nqKYXkQWHqQSckiYIxE80nxfMAW3YjqM+maS8MDGTzn0gA9fbpRrcUCImR9TkwSJwY9D/rgDm0mDOBIkwIn/AErondvtKy+nSyxi4o2DIAYyxOD1yBzyD7Vzb9rkZHsB9D9f6+2g7laB799W/BbdN55ImSCFjIlQCKSaTW48ZU9jp1vTpp0V7lxZAnaWVGYYViNxjG4VFudp2iAkFFJ+PdaCrPJaHmp/frs1b+nTambbfw5g8xj2H2Ncw0elS4E2qWMNu8o+IRwAJETHUVJJBlN2i5792BauKSCRcUsOgwxUgZyeP96snopVSGMDIn0ky3PPCitz/aUpC6ORJC3Bu9yLUA4I+XyrFO8Luy0YIkfcwPX5c0eCEnuPp6AfYxx+eR7RnrUzsx2S6AhEkTyAII3AMSIMHjr5qqU1Qk7sH1ImMcAgyfenNIxSSSXUxADAHGSMhgvXp/KsrTNFW6ZutEbguoxhQ3hg4UQ5RCw3EAsd+4c9Kt9bq1INq5eLo5lwQokiDMTPIHXpWEPaT3HCsLoWRAW6ViAYMgYgKSTGAJg10/8AvCxb0bmz4mpuZuKLtg29yqyByIQY23BH8W0xwavB9WimTGopVJP9r/lIPSaPQ7FgACBiDz14kc+9FTfZXb157Ss2lRSZG3IgBiBgj0Ao6X/JOvT2OQ9kaBHBa+10IuSLaBmGZk7oBHH3nEZK7ZUh/DL4naCBJAMCemabs6o7VHxRK9RAmSOnqT9TWq7B8KTp7dtnVydxiXKRtY8eVACeMxzUU5N0gwvejNaazaDbbhuCF3QqpO4zgycLxzk5j3gXGBkglfNzAmI+lbC/aDXbWkWxusq5l4Y3oM7iWCqOGOJbp6VQ6jsxUItlbzxMug8rEEiUkcTNPJ6dnyG3p1COzbdn/rC8Ybyk+oPOPcHnnpFS27PW7jTb5EeViMjM7SRyTODPFR7NmZDLfkExCbiB6kY/lWi7raCwxuC+5AAA8262wboMjk+xnFLGTsWOR6tyv7I7D8RfxbyMkFWAzJGByRI9M1JvTo7ltwCxQt4btuZE3qVYDbABb0Zen1rW9g2UNtdipbLJBZVVGIOCA6gNPNSr3dfTum1kkCMeJcUGOC0HJ9zNHHk1Lgss2HNFyipLtdfgz/8A8RXxYZ2kLdnwrpU7ZzKq3wyscGeDM1Vd4tXY1Dk3kaeSbYUEEIFzOcxxwK2Sd1NOrbrdvacny3bwyQFmA0cCKrL3clCV2oFjHkZsZOSWzwenpT5ZpL5V9ETTaTvcyvZWsWy4Kh2UEQHUGABBjaREzMiDP56iz20zSqLhUBgzIVFAZzuaeAT6596F3uUbQLhoQZgm4RwSAGK4Mx1rNjQX7ZZgdqwQWGTEjENzMdRFcrk5SS+9CKffgnN3kJ2XsjeOlsEsqsVwSeJVh1+lHc1tw3HvW7UB2B8xAZgDhifYcfypnsrsq1df9mcOi2EDK1xm/G2/ZNtPViRj+KmtV2JqPEYC4rCfK/m25PJwGwOfL6xNbKtMtN1QXkva9iXp+8AF5m/YyWJG5GeUMIVG5I5WffNU/bPazX1UBLdppaSqBGz0C4APSce2Savu0ux/Bt+JZub7p2htq3WLDAJh1AHH0qmfQX7sO1ndjrhucYYgzWjmb5exNsg39cDp1sXEDBW37g5DOwDRuwYw561C0luzB32JnGHODAyMe59avbPZlxTnTOVPxDcmfruGferxuxtKohbd36WgfnzdHIFM8y4X3X5GU2uP4MXrtLaZVC2ihA55n58VTXFZoHuQI9Ccx7TNam/2Pd8S4UtP4bNCSq7wp5IXeRI6Dd0FSL/ZCm+hSxqBaVQCPDth5E4A8Yj0zP0xTxypdfdBUmU3YXYa3dviX1tA3fDMgjJx8X5e35iz7w90P2bcfGsXAsQbeWyJO4T0g9ZrQ93mOnB/6PqCxZzEWdu1nLLM3fi2x9Z+dMd57Oo1b23W1qLYt7PIRaKsdxJIUHaXmPi9IzTLPDr90FSMT2dorN07Wu7XJ2qNvlYepfcAv+mTV72Pfu6fds8YhN2QzlFjySFI2kfMVIt9g6jxxds2UgGcEMAwz4gQ4Uz78ia3iasPbVL1t2YKN2E+KMxBmt+ohQOephD3m1c+S84X+HxLhAxmQGEeuP8ASov99X2IdQu6ZJUEGYHxGZJ8o5ro22wZJtv75M+uc461GHZ2kBZgLqlviMnJGPQxUnlbXK+plKUd4v3Of9t9vX7g87CVIYLD+UnAaC0TtAExOKr7etdj4ywNsZFtcbcz6H610LUd3tE5J8S6CeTjPzJt1GHcrSH/AOofb6bkUz7nZkfSmWS+vuZTlVX7mK0+ouOWYw5uMGMr8RHGBgR6VMuuYLPbtsrEAgLuc+xg4iRB+VbSx3Q0gGL93AK/4tuIP/26kWe6GkUAA3CR/wB4v/tH6UZOTezN1M3pe17+mctaZra7EUbgGcDaJSWUzGRwJA5p2/3u7RY7X1LHfhfJbyPUnbKjg1pL/dq225oYsQIJcQIUKMKB0Gc5pg93VGRbX0/xG6+4Q1NeLW/3C0rpcepnn0euYlts7juktbkk5JORzQqz1Xc627FmtSTE/wDSLg4AH+yoUumL5i/ovyXWXIlSm/qyv7B0miuaXxrhti43i7g95UyWbITbIwRHUetSOxe7Id7D6edRbvW5ZQ2w2bw2m4tyCDtniCDnhiBNOextVp1i4XsBiIjcpYmF5weoq47j3ynaKs+qLeGYK3HZi24bSBJPBIbMcYroTFg6SaRodKpF+8o09uxftMFLMxuDa6SWDkjb5SMwOcZBAc706xr9pLNkiy1tg6Hx1SZO0ICWEnM4nPzzke/WkuN2jqNouMrMpUhLhGUXAhYgGRI9KY13ZOp1Nq2DadritsChBaUWRa2qQ3lBgqMRJg5p07TQ0ctO63RYr3f1zZkmev7Qkn5y/wCvrVx3a0OqsPuuW2ZZ8w8RHkHDRnymMg5gip/Y/ZRCKPFKMVBKi2jR0wS4ke8Va6UoSyAM5QAMSGTJ9wSp+lQUP39g5fiZzi4vgouy9R4fiIqBhbu3EDTtLKHMErBir/dWeBCXHV4UtdYhTgQWkkTyOs1dihglJuV8XscWCTepPo/+ZIDilB6hlZ4dh7Db/mDTwNdJcfV4MiQfUUzq7ogu1oXCoJA2guxGQJiTPGcUc0YFAzSZAXsyxclwLttrkFsSJChR+7YLBAxzTV3sJseG6v7GEYfMOY+zGrLwhM5+5/SYo9lSyYYTbb5EeOJntVpWQ7XRlPowiflPI+VNBa1K3SBtB8v8PK/7pxTbpbOGtWz8hsP/AAQPuDXLL4N9GK8XYzkew/KjUVa6rs+1jwy6mQIeGQe+8QwH/lJpv+5nIlDbeegcBv8Adfaai8GRdBdDXQgW2jiD6TmPeOPvIo0v3BPnkERthdsYPAHtR6zTXLf+JbZJ/iBAPyPBqI932/Op6nHbgXVRNVhmGcbiC0HJ5JiSRMnEg8zTPaupUKhtggqeTG4LHmzOZ5Jicc4qK96q3tHVpHmDSPRWI5H8PBxVVlm9kx/GlxZN0OvU4W5nkRxGcbZxgj79er/hIP8ADa4ghseVxJAAMmCMzI/5VSdiXsmSWOYLK0hdxjzEZGatzcJ/5it4k4bWbx5rqTLVxMEsTBMDw1yDkhjuyJA4jmfQUzb1HlIIVpYnKgmOgDRI54M8c8mmCT700QcwWpvHfp9DP4iXX7IkavaW8shfn6rngTIP9RinBrQoAFqcZ3Kp82OCPl7cnA6xGBjBP9fM0lmxJJNK8jfYWWVsUzk8D9aSWI5x9qYv6kKOJxMyOnzqpHarAmSowTBw3OMdaEYNiU2Xfjxw32NODVuOLjD/AMx/nVQ/aSxMSP1NQtZ2ldAlF3COR0HQfOnUGZI047Su/wC2uf7zfzoVhrnbF2fxj2hcfczR1Twp9xtL7nRbHbGnt6W3ev218RiAVWByfignKgcn7VC7X71IujDWlVLtzqAGAg5jdIIif6EVzfTXWVdhJ6kT6AmMdKIXCQB0HHymc13aOtl2n1Nd2V39v23G9VdAIKhUUnPxCFgEew4+9VnaXeG9qLnjXHO5QAu3yQM58sZyc/nVQjlfhwSCD7yJj3B/z9qTp3kxBngYOCevvyMUWkBl5Z7ZY2vDUBQtraDmZFzxSQfwknHp961vcnvH4j/vWPiyqli5RDb2tPkXDPj/AIpwFxzq2SAZEEE4IOORjPH1pxLsAkHaYEHj6/6/nQVNm2PQiXATjbPTqfqahdqadgQwA28HkEflBHtiKp+416+2mX9oZs5t7zLlOPNJJiT1g+1aIyIkiOoMwfYxxU5WmZbMqwKOKF62VJ6rOMg49z85H0pQpkygQNGGoGklhTGHNwo5pnxBQF0VjDs0cU143tQF72rUYWVpD2RR+JQ8SsYXZvOmFdgPSfL/ALvBpthbb/EsW29cbD90j86MvSGc0HFPkDSZHfs2wWJ2XAsYUOJmfUpxHtTX922B+G5/+Rfz/d5qV4hovENJ4EOwuiPYrbnZCEyGaPSVJ+4UfpT1vs20PwFvZmMf8MVL30nefah4EOxtEewg6O1GLKD6ues/iY0T6VDH7tBHooFPb/65pdi2X3BATt5A5H0602iHZB0rsRW0ykzsWfYAfpQfTWzzaQ/Q/wCRpWovBPj3L0yjD9RUS52mg4DH5CP1pG8S5oV6RT9nWD/1Kfe5/wC6mX7HsHm0pHpLx+bf1FM3u2Y/Bj3P+lM3O3T/AAD5Sf1x86Rzw9vYW4Gd73aFbTApABBgTORmMnGKLuwyXCqEMJk4Pp1k/pUbt/VXLmChK59JHsDMkfMYpvsK/ctcgCMcebqM/wClBuDVivTVm0/uOx1V5/8AGn/86FV694H/AIVNChrw9gasfYxep0NxSWuW2tngFgYPsGiPf71DSwFBgY6QJ55Ix7E10a5qzO3n1Bq6u9h2bq7ns223j+ABjIAADYOFEYI/Wu7Pi8PjhnRmhof7nG7QliCJgHmOozx7mpWjsG5uHEebcRMfP2P8ua3Xa/cPdBsKLW6QQCTkzJ8xwMDj51Xp3K1SgjDockbiCDkgH8J6Znk8dai5E1IyN+7NyBmYAxHt+n60WqtlCAxiZM9ZyY++K11jubqVuYsgiJUqVKiQTkziNvpy2KmXe5rsPNZBYAELuyCRxEjzCeffp02rgdUH3L7a1BurLeJacAMvwKiiArgAdfaec10Um0Bydh6GY59/nWL7OBtvYsX7BBfcwC+WPi+P+I+XzKOke4rZqJwQpj1GAR0xOM89KWW4jFC+IG3aVP0J9x7/AEquvSvxCJ498/1zUybSEqAAV6CRB6RmQM8+9Na26GBJBMZLRwD69Y96SMq5HiRppFJRwRKtuHqOKUa6ExmERQmiBo6awB7qG75UkiirGHNwobhSCaMNWMLBoUmfejMUDBGKBFEDSgRWMIiipdFvomEUGzzmjNJJrGHk191RC3XA9Jlf91pH5UT6lWB8TT2LnMEKbLfVrfPzimDSTQcU+QbBfsWjcecai03qCt1PsAGI+1R37qb86fVWbgP4WJtvjptbH51INNOoPIBqUsEH0EcIspO0uwtRZ/xbbL74Kn3kSIqsgfStlo9Zdskm1cZZyQTuU9ODxTrdoJcJ/atLauz+O3+7uflEn69KjL4Xs/qTeLsYcoPUf19aFaV+zdGSSBeQSYUwxH1CmhUv00xPDZQXRGpIGB6Ditp2e52DJ4P5A/yH2oUK9X47yr9z0/ivLEnaNibbE5MnJyePWk60Q+P4T/6qFCuB+U4Rw4MDA2sY6SJgxTeiclMk8evoB/M/c0dCh/6GRKtjzIessJ6wZnPvA+wpWqMjPoT9QcH50KFVfACoQ/vWHtP1DYNNdnXW8QjcYn1PrQoUsPyEk6pAtyFAA9BgcelNmhQqqK9ACjFChTmA9INChWQAulBqFCiYM0oUKFZmE06BQoUGYQ9JFFQrGHI5pt6FCsgCJpJNChTAYg0RNChQMNmiahQrAGpo6FCsE//Z"/>
          <p:cNvSpPr>
            <a:spLocks noChangeAspect="1" noChangeArrowheads="1"/>
          </p:cNvSpPr>
          <p:nvPr/>
        </p:nvSpPr>
        <p:spPr bwMode="auto">
          <a:xfrm>
            <a:off x="155575" y="-2833688"/>
            <a:ext cx="7886700" cy="591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4" name="Picture 2" descr="https://upload.wikimedia.org/wikipedia/commons/a/a6/Cluj-Napoca.Bulevardul_Eroi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30" y="304884"/>
            <a:ext cx="5657673" cy="3778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9/98/Cluj-Napoca.Lupoa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142" y="304884"/>
            <a:ext cx="2232249" cy="37782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aerosky.ro/PopularRouteFirstFileHandler/700/700/cluj-napoca-cracovia-15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3081337"/>
            <a:ext cx="7954815" cy="243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07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41</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65618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p>
        </p:txBody>
      </p:sp>
      <p:sp>
        <p:nvSpPr>
          <p:cNvPr id="12" name="Rectangle 11"/>
          <p:cNvSpPr/>
          <p:nvPr/>
        </p:nvSpPr>
        <p:spPr>
          <a:xfrm>
            <a:off x="2627944" y="272695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242256" y="2726952"/>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4987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714948"/>
            <a:ext cx="6120000" cy="144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Nadaselu</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Cluj </a:t>
            </a:r>
            <a:r>
              <a:rPr lang="fr-CH" dirty="0" err="1" smtClean="0">
                <a:solidFill>
                  <a:schemeClr val="bg1"/>
                </a:solidFill>
                <a:latin typeface="Arial" panose="020B0604020202020204" pitchFamily="34" charset="0"/>
                <a:cs typeface="Arial" panose="020B0604020202020204" pitchFamily="34" charset="0"/>
              </a:rPr>
              <a:t>Napoca</a:t>
            </a:r>
            <a:r>
              <a:rPr lang="fr-CH" dirty="0" smtClean="0">
                <a:solidFill>
                  <a:schemeClr val="bg1"/>
                </a:solidFill>
                <a:latin typeface="Arial" panose="020B0604020202020204" pitchFamily="34" charset="0"/>
                <a:cs typeface="Arial" panose="020B0604020202020204" pitchFamily="34" charset="0"/>
              </a:rPr>
              <a:t> Nord</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2204864"/>
            <a:ext cx="6120000" cy="432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Gilau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Huedin</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909075" y="554172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630706" y="1064052"/>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814025" y="1030041"/>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5364088" y="1496413"/>
            <a:ext cx="129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3" name="Hexagone 12"/>
          <p:cNvSpPr/>
          <p:nvPr/>
        </p:nvSpPr>
        <p:spPr>
          <a:xfrm>
            <a:off x="1676315" y="249289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20" name="Rectangle 19"/>
          <p:cNvSpPr/>
          <p:nvPr/>
        </p:nvSpPr>
        <p:spPr>
          <a:xfrm>
            <a:off x="3131840" y="3130766"/>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4427984" y="3130766"/>
            <a:ext cx="172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2627824" y="4428159"/>
            <a:ext cx="720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E60</a:t>
            </a:r>
            <a:endParaRPr lang="fr-CH" dirty="0">
              <a:solidFill>
                <a:schemeClr val="bg1"/>
              </a:solidFill>
              <a:latin typeface="Arial" panose="020B0604020202020204" pitchFamily="34" charset="0"/>
              <a:cs typeface="Arial" panose="020B0604020202020204" pitchFamily="34" charset="0"/>
            </a:endParaRPr>
          </a:p>
        </p:txBody>
      </p:sp>
      <p:sp>
        <p:nvSpPr>
          <p:cNvPr id="17" name="Hexagone 16"/>
          <p:cNvSpPr/>
          <p:nvPr/>
        </p:nvSpPr>
        <p:spPr>
          <a:xfrm>
            <a:off x="1676315" y="4428159"/>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764704"/>
            <a:ext cx="5976664" cy="1332008"/>
          </a:xfrm>
          <a:prstGeom prst="roundRect">
            <a:avLst>
              <a:gd name="adj" fmla="val 986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2276872"/>
            <a:ext cx="5976664" cy="4176464"/>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485323"/>
      </p:ext>
    </p:extLst>
  </p:cSld>
  <p:clrMapOvr>
    <a:masterClrMapping/>
  </p:clrMapOvr>
  <p:transition spd="slow">
    <p:wheel spokes="1"/>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91480" y="2493084"/>
            <a:ext cx="6120000" cy="3384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Gilau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Huedin</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981083" y="410267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793952" y="2766725"/>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20" name="Rectangle 19"/>
          <p:cNvSpPr/>
          <p:nvPr/>
        </p:nvSpPr>
        <p:spPr>
          <a:xfrm>
            <a:off x="3087343" y="3356992"/>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4400364" y="3356992"/>
            <a:ext cx="172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2727343" y="4725144"/>
            <a:ext cx="720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E60</a:t>
            </a:r>
            <a:endParaRPr lang="fr-CH" dirty="0">
              <a:solidFill>
                <a:schemeClr val="bg1"/>
              </a:solidFill>
              <a:latin typeface="Arial" panose="020B0604020202020204" pitchFamily="34" charset="0"/>
              <a:cs typeface="Arial" panose="020B0604020202020204" pitchFamily="34" charset="0"/>
            </a:endParaRPr>
          </a:p>
        </p:txBody>
      </p:sp>
      <p:sp>
        <p:nvSpPr>
          <p:cNvPr id="17" name="Hexagone 16"/>
          <p:cNvSpPr/>
          <p:nvPr/>
        </p:nvSpPr>
        <p:spPr>
          <a:xfrm>
            <a:off x="1727824" y="4744108"/>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547664" y="2564904"/>
            <a:ext cx="5976000" cy="3240360"/>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752328" y="14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60000" rtlCol="0" anchor="ctr"/>
          <a:lstStyle/>
          <a:p>
            <a:pPr algn="ctr"/>
            <a:r>
              <a:rPr lang="fr-CH" sz="5400" dirty="0" smtClean="0">
                <a:solidFill>
                  <a:schemeClr val="bg1"/>
                </a:solidFill>
                <a:latin typeface="Arial" panose="020B0604020202020204" pitchFamily="34" charset="0"/>
                <a:cs typeface="Arial" panose="020B0604020202020204" pitchFamily="34" charset="0"/>
              </a:rPr>
              <a:t>41</a:t>
            </a:r>
            <a:endParaRPr lang="fr-CH" sz="54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202749" y="164758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508104" y="1649769"/>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3" name="Rectangle à coins arrondis 22"/>
          <p:cNvSpPr/>
          <p:nvPr/>
        </p:nvSpPr>
        <p:spPr>
          <a:xfrm>
            <a:off x="4832220" y="1553800"/>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25708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41</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81344342"/>
      </p:ext>
    </p:extLst>
  </p:cSld>
  <p:clrMapOvr>
    <a:masterClrMapping/>
  </p:clrMapOvr>
  <p:transition spd="slow">
    <p:wheel spokes="1"/>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275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193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163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73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4211960" y="2274313"/>
            <a:ext cx="90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323601736"/>
      </p:ext>
    </p:extLst>
  </p:cSld>
  <p:clrMapOvr>
    <a:masterClrMapping/>
  </p:clrMapOvr>
  <p:transition spd="slow">
    <p:wheel spokes="1"/>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r>
              <a:rPr lang="fr-CH" sz="4400" dirty="0" smtClean="0">
                <a:solidFill>
                  <a:schemeClr val="bg1"/>
                </a:solidFill>
                <a:latin typeface="Arial" panose="020B0604020202020204" pitchFamily="34" charset="0"/>
                <a:cs typeface="Arial" panose="020B0604020202020204" pitchFamily="34" charset="0"/>
              </a:rPr>
              <a:t> Nord</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295680" y="213288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p>
        </p:txBody>
      </p:sp>
      <p:sp>
        <p:nvSpPr>
          <p:cNvPr id="12" name="Rectangle 11"/>
          <p:cNvSpPr/>
          <p:nvPr/>
        </p:nvSpPr>
        <p:spPr>
          <a:xfrm>
            <a:off x="5364088" y="2099326"/>
            <a:ext cx="133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1656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3281" y="893749"/>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Mihâiesti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653644" y="2043016"/>
            <a:ext cx="5760000" cy="3600000"/>
          </a:xfrm>
          <a:solidFill>
            <a:srgbClr val="0070C0"/>
          </a:solidFill>
          <a:effectLst>
            <a:outerShdw blurRad="63500" sx="102000" sy="102000" algn="ctr" rotWithShape="0">
              <a:schemeClr val="bg1">
                <a:alpha val="40000"/>
              </a:schemeClr>
            </a:outerShdw>
          </a:effectLst>
        </p:spPr>
        <p:txBody>
          <a:bodyPr lIns="360000" tIns="252000" bIns="216000">
            <a:noAutofit/>
          </a:bodyPr>
          <a:lstStyle/>
          <a:p>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r>
              <a:rPr lang="fr-CH" sz="4400" dirty="0" smtClean="0">
                <a:solidFill>
                  <a:schemeClr val="bg1"/>
                </a:solidFill>
                <a:latin typeface="Arial" panose="020B0604020202020204" pitchFamily="34" charset="0"/>
                <a:cs typeface="Arial" panose="020B0604020202020204" pitchFamily="34" charset="0"/>
              </a:rPr>
              <a:t> Nord</a:t>
            </a:r>
          </a:p>
          <a:p>
            <a:r>
              <a:rPr lang="fr-CH" sz="4400" dirty="0" err="1" smtClean="0">
                <a:solidFill>
                  <a:schemeClr val="bg1"/>
                </a:solidFill>
                <a:latin typeface="Arial" panose="020B0604020202020204" pitchFamily="34" charset="0"/>
                <a:cs typeface="Arial" panose="020B0604020202020204" pitchFamily="34" charset="0"/>
              </a:rPr>
              <a:t>Nâdâselu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Dej</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65059" y="463754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285866" y="105273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300415" y="105273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5590066" y="2384944"/>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3" name="Hexagone 12"/>
          <p:cNvSpPr/>
          <p:nvPr/>
        </p:nvSpPr>
        <p:spPr>
          <a:xfrm>
            <a:off x="1795499" y="2954699"/>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endParaRPr lang="fr-CH" dirty="0">
              <a:latin typeface="Arial" panose="020B0604020202020204" pitchFamily="34" charset="0"/>
              <a:cs typeface="Arial" panose="020B0604020202020204" pitchFamily="34" charset="0"/>
            </a:endParaRPr>
          </a:p>
        </p:txBody>
      </p:sp>
      <p:sp>
        <p:nvSpPr>
          <p:cNvPr id="12" name="Hexagone 11"/>
          <p:cNvSpPr/>
          <p:nvPr/>
        </p:nvSpPr>
        <p:spPr>
          <a:xfrm>
            <a:off x="1832202" y="3988213"/>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1C</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2843808" y="3988213"/>
            <a:ext cx="900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E576</a:t>
            </a:r>
            <a:endParaRPr lang="fr-CH" dirty="0">
              <a:solidFill>
                <a:schemeClr val="bg1"/>
              </a:solidFill>
              <a:latin typeface="Arial" panose="020B0604020202020204" pitchFamily="34" charset="0"/>
              <a:cs typeface="Arial" panose="020B0604020202020204" pitchFamily="34" charset="0"/>
            </a:endParaRPr>
          </a:p>
        </p:txBody>
      </p:sp>
      <p:sp>
        <p:nvSpPr>
          <p:cNvPr id="4" name="Rectangle à coins arrondis 3"/>
          <p:cNvSpPr/>
          <p:nvPr/>
        </p:nvSpPr>
        <p:spPr>
          <a:xfrm>
            <a:off x="1691680" y="926736"/>
            <a:ext cx="5652008"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132856"/>
            <a:ext cx="5652008" cy="3456384"/>
          </a:xfrm>
          <a:prstGeom prst="roundRect">
            <a:avLst>
              <a:gd name="adj" fmla="val 4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93652939"/>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893" y="404664"/>
            <a:ext cx="8352000" cy="792000"/>
          </a:xfrm>
          <a:solidFill>
            <a:srgbClr val="00B050"/>
          </a:solidFill>
        </p:spPr>
        <p:txBody>
          <a:bodyPr>
            <a:normAutofit/>
          </a:bodyPr>
          <a:lstStyle/>
          <a:p>
            <a:r>
              <a:rPr lang="fr-CH" dirty="0" smtClean="0">
                <a:solidFill>
                  <a:schemeClr val="bg1"/>
                </a:solidFill>
                <a:latin typeface="Arial" panose="020B0604020202020204" pitchFamily="34" charset="0"/>
                <a:cs typeface="Arial" panose="020B0604020202020204" pitchFamily="34" charset="0"/>
              </a:rPr>
              <a:t>A0 Ring Bucuresti </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330725" y="1243276"/>
            <a:ext cx="4284000" cy="5472608"/>
          </a:xfrm>
          <a:solidFill>
            <a:srgbClr val="00B050"/>
          </a:solidFill>
        </p:spPr>
        <p:txBody>
          <a:bodyPr lIns="108000" tIns="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Bucuresti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3600" dirty="0" smtClean="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Arad</a:t>
            </a:r>
          </a:p>
          <a:p>
            <a:pPr marL="0" indent="0">
              <a:buNone/>
            </a:pPr>
            <a:r>
              <a:rPr lang="fr-CH" sz="4000" dirty="0" smtClean="0">
                <a:solidFill>
                  <a:schemeClr val="bg1"/>
                </a:solidFill>
                <a:latin typeface="Arial" panose="020B0604020202020204" pitchFamily="34" charset="0"/>
                <a:cs typeface="Arial" panose="020B0604020202020204" pitchFamily="34" charset="0"/>
              </a:rPr>
              <a:t>Timisoara</a:t>
            </a:r>
          </a:p>
          <a:p>
            <a:pPr marL="0" indent="0">
              <a:buNone/>
            </a:pPr>
            <a:r>
              <a:rPr lang="fr-CH" sz="4000" dirty="0" err="1" smtClean="0">
                <a:solidFill>
                  <a:schemeClr val="bg1"/>
                </a:solidFill>
                <a:latin typeface="Arial" panose="020B0604020202020204" pitchFamily="34" charset="0"/>
                <a:cs typeface="Arial" panose="020B0604020202020204" pitchFamily="34" charset="0"/>
              </a:rPr>
              <a:t>Turnu</a:t>
            </a:r>
            <a:r>
              <a:rPr lang="fr-CH" sz="4000" dirty="0" smtClean="0">
                <a:solidFill>
                  <a:schemeClr val="bg1"/>
                </a:solidFill>
                <a:latin typeface="Arial" panose="020B0604020202020204" pitchFamily="34" charset="0"/>
                <a:cs typeface="Arial" panose="020B0604020202020204" pitchFamily="34" charset="0"/>
              </a:rPr>
              <a:t> Severin</a:t>
            </a:r>
          </a:p>
          <a:p>
            <a:pPr marL="0" indent="0">
              <a:buNone/>
            </a:pPr>
            <a:r>
              <a:rPr lang="fr-CH" sz="4000" dirty="0" smtClean="0">
                <a:solidFill>
                  <a:schemeClr val="bg1"/>
                </a:solidFill>
                <a:latin typeface="Arial" panose="020B0604020202020204" pitchFamily="34" charset="0"/>
                <a:cs typeface="Arial" panose="020B0604020202020204" pitchFamily="34" charset="0"/>
              </a:rPr>
              <a:t>Pitesti</a:t>
            </a:r>
            <a:endParaRPr lang="fr-CH" sz="400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644008" y="1231852"/>
            <a:ext cx="4038600" cy="5472000"/>
          </a:xfrm>
          <a:solidFill>
            <a:srgbClr val="00B050"/>
          </a:solidFill>
        </p:spPr>
        <p:txBody>
          <a:bodyPr lIns="216000" tIns="36000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Bucuresti</a:t>
            </a:r>
          </a:p>
          <a:p>
            <a:pPr marL="0" indent="0">
              <a:buNone/>
            </a:pPr>
            <a:r>
              <a:rPr lang="fr-CH" sz="4000" dirty="0" err="1" smtClean="0">
                <a:solidFill>
                  <a:schemeClr val="bg1"/>
                </a:solidFill>
                <a:latin typeface="Arial" panose="020B0604020202020204" pitchFamily="34" charset="0"/>
                <a:cs typeface="Arial" panose="020B0604020202020204" pitchFamily="34" charset="0"/>
              </a:rPr>
              <a:t>Constanza</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Slobozia</a:t>
            </a:r>
          </a:p>
          <a:p>
            <a:pPr marL="0" indent="0">
              <a:buNone/>
            </a:pPr>
            <a:r>
              <a:rPr lang="fr-CH" sz="4000" dirty="0" smtClean="0">
                <a:solidFill>
                  <a:schemeClr val="bg1"/>
                </a:solidFill>
                <a:latin typeface="Arial" panose="020B0604020202020204" pitchFamily="34" charset="0"/>
                <a:cs typeface="Arial" panose="020B0604020202020204" pitchFamily="34" charset="0"/>
              </a:rPr>
              <a:t>Giurgiu</a:t>
            </a:r>
          </a:p>
          <a:p>
            <a:pPr marL="0" indent="0">
              <a:buNone/>
            </a:pPr>
            <a:r>
              <a:rPr lang="fr-CH" sz="4000" dirty="0" smtClean="0">
                <a:solidFill>
                  <a:schemeClr val="bg1"/>
                </a:solidFill>
                <a:latin typeface="Arial" panose="020B0604020202020204" pitchFamily="34" charset="0"/>
                <a:cs typeface="Arial" panose="020B0604020202020204" pitchFamily="34" charset="0"/>
              </a:rPr>
              <a:t>Alexandria</a:t>
            </a:r>
          </a:p>
          <a:p>
            <a:pPr marL="0" indent="0">
              <a:buNone/>
            </a:pPr>
            <a:r>
              <a:rPr lang="fr-CH" sz="4000" dirty="0" smtClean="0">
                <a:solidFill>
                  <a:schemeClr val="bg1"/>
                </a:solidFill>
                <a:latin typeface="Arial" panose="020B0604020202020204" pitchFamily="34" charset="0"/>
                <a:cs typeface="Arial" panose="020B0604020202020204" pitchFamily="34" charset="0"/>
              </a:rPr>
              <a:t>Craiova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7086708" y="1919314"/>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2699792" y="1370908"/>
            <a:ext cx="129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7086708" y="1399395"/>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450246" y="2134073"/>
            <a:ext cx="306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Otopeni</a:t>
            </a:r>
            <a:r>
              <a:rPr lang="fr-CH" sz="2800" dirty="0" smtClean="0">
                <a:solidFill>
                  <a:schemeClr val="tx1"/>
                </a:solidFill>
                <a:latin typeface="Arial" panose="020B0604020202020204" pitchFamily="34" charset="0"/>
                <a:cs typeface="Arial" panose="020B0604020202020204" pitchFamily="34" charset="0"/>
              </a:rPr>
              <a:t> </a:t>
            </a:r>
            <a:r>
              <a:rPr lang="fr-CH" sz="2800" dirty="0" err="1" smtClean="0">
                <a:solidFill>
                  <a:schemeClr val="tx1"/>
                </a:solidFill>
                <a:latin typeface="Arial" panose="020B0604020202020204" pitchFamily="34" charset="0"/>
                <a:cs typeface="Arial" panose="020B0604020202020204" pitchFamily="34" charset="0"/>
              </a:rPr>
              <a:t>Bâneasa</a:t>
            </a:r>
            <a:endParaRPr lang="fr-CH" sz="2800" dirty="0">
              <a:solidFill>
                <a:schemeClr val="tx1"/>
              </a:solidFill>
              <a:latin typeface="Arial" panose="020B0604020202020204" pitchFamily="34" charset="0"/>
              <a:cs typeface="Arial" panose="020B0604020202020204" pitchFamily="34" charset="0"/>
            </a:endParaRPr>
          </a:p>
        </p:txBody>
      </p:sp>
      <p:pic>
        <p:nvPicPr>
          <p:cNvPr id="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3893" y="2150292"/>
            <a:ext cx="720079" cy="523781"/>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droite 10"/>
          <p:cNvSpPr/>
          <p:nvPr/>
        </p:nvSpPr>
        <p:spPr>
          <a:xfrm rot="-2700000">
            <a:off x="7303907" y="5677896"/>
            <a:ext cx="126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3671889" y="4293096"/>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BG</a:t>
            </a:r>
            <a:endParaRPr lang="fr-CH" sz="1600" dirty="0">
              <a:solidFill>
                <a:schemeClr val="tx1"/>
              </a:solidFill>
              <a:latin typeface="Arial" panose="020B0604020202020204" pitchFamily="34" charset="0"/>
              <a:cs typeface="Arial" panose="020B0604020202020204" pitchFamily="34" charset="0"/>
            </a:endParaRPr>
          </a:p>
        </p:txBody>
      </p:sp>
      <p:sp>
        <p:nvSpPr>
          <p:cNvPr id="13" name="Flèche vers le haut 12"/>
          <p:cNvSpPr/>
          <p:nvPr/>
        </p:nvSpPr>
        <p:spPr>
          <a:xfrm>
            <a:off x="2368389" y="5517232"/>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Ellipse 14"/>
          <p:cNvSpPr/>
          <p:nvPr/>
        </p:nvSpPr>
        <p:spPr>
          <a:xfrm>
            <a:off x="3664133" y="283496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1"/>
                </a:solidFill>
                <a:latin typeface="Arial" panose="020B0604020202020204" pitchFamily="34" charset="0"/>
                <a:cs typeface="Arial" panose="020B0604020202020204" pitchFamily="34" charset="0"/>
              </a:rPr>
              <a:t>H</a:t>
            </a:r>
          </a:p>
        </p:txBody>
      </p:sp>
      <p:sp>
        <p:nvSpPr>
          <p:cNvPr id="16" name="Ellipse 15"/>
          <p:cNvSpPr/>
          <p:nvPr/>
        </p:nvSpPr>
        <p:spPr>
          <a:xfrm>
            <a:off x="3671889" y="3573016"/>
            <a:ext cx="720000" cy="50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SRB</a:t>
            </a:r>
            <a:endParaRPr lang="fr-CH" sz="12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395536" y="476672"/>
            <a:ext cx="8172000"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Ellipse 17"/>
          <p:cNvSpPr/>
          <p:nvPr/>
        </p:nvSpPr>
        <p:spPr>
          <a:xfrm>
            <a:off x="7055386" y="3933056"/>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BG</a:t>
            </a:r>
            <a:endParaRPr lang="fr-CH" sz="1600" dirty="0">
              <a:solidFill>
                <a:schemeClr val="tx1"/>
              </a:solidFill>
              <a:latin typeface="Arial" panose="020B0604020202020204" pitchFamily="34" charset="0"/>
              <a:cs typeface="Arial" panose="020B0604020202020204" pitchFamily="34" charset="0"/>
            </a:endParaRPr>
          </a:p>
        </p:txBody>
      </p:sp>
      <p:sp>
        <p:nvSpPr>
          <p:cNvPr id="14" name="Rectangle à coins arrondis 13"/>
          <p:cNvSpPr/>
          <p:nvPr/>
        </p:nvSpPr>
        <p:spPr>
          <a:xfrm>
            <a:off x="4716016" y="1268760"/>
            <a:ext cx="3851520" cy="5328592"/>
          </a:xfrm>
          <a:prstGeom prst="roundRect">
            <a:avLst>
              <a:gd name="adj" fmla="val 5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395536" y="1268760"/>
            <a:ext cx="4176464" cy="5328592"/>
          </a:xfrm>
          <a:prstGeom prst="roundRect">
            <a:avLst>
              <a:gd name="adj" fmla="val 341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1722965"/>
      </p:ext>
    </p:extLst>
  </p:cSld>
  <p:clrMapOvr>
    <a:masterClrMapping/>
  </p:clrMapOvr>
  <p:transition spd="slow">
    <p:wheel spokes="1"/>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53644" y="2043016"/>
            <a:ext cx="5760000" cy="2772000"/>
          </a:xfrm>
          <a:solidFill>
            <a:srgbClr val="0070C0"/>
          </a:solidFill>
          <a:effectLst>
            <a:outerShdw blurRad="63500" sx="102000" sy="102000" algn="ctr" rotWithShape="0">
              <a:schemeClr val="bg1">
                <a:alpha val="40000"/>
              </a:schemeClr>
            </a:outerShdw>
          </a:effectLst>
        </p:spPr>
        <p:txBody>
          <a:bodyPr lIns="360000" tIns="252000" bIns="216000">
            <a:noAutofit/>
          </a:bodyPr>
          <a:lstStyle/>
          <a:p>
            <a:r>
              <a:rPr lang="fr-CH" sz="4400" dirty="0" smtClean="0">
                <a:solidFill>
                  <a:schemeClr val="bg1"/>
                </a:solidFill>
                <a:latin typeface="Arial" panose="020B0604020202020204" pitchFamily="34" charset="0"/>
                <a:cs typeface="Arial" panose="020B0604020202020204" pitchFamily="34" charset="0"/>
              </a:rPr>
              <a:t>Cluj </a:t>
            </a:r>
            <a:r>
              <a:rPr lang="fr-CH" sz="4400" dirty="0" err="1" smtClean="0">
                <a:solidFill>
                  <a:schemeClr val="bg1"/>
                </a:solidFill>
                <a:latin typeface="Arial" panose="020B0604020202020204" pitchFamily="34" charset="0"/>
                <a:cs typeface="Arial" panose="020B0604020202020204" pitchFamily="34" charset="0"/>
              </a:rPr>
              <a:t>Napoca</a:t>
            </a:r>
            <a:r>
              <a:rPr lang="fr-CH" sz="4400" dirty="0" smtClean="0">
                <a:solidFill>
                  <a:schemeClr val="bg1"/>
                </a:solidFill>
                <a:latin typeface="Arial" panose="020B0604020202020204" pitchFamily="34" charset="0"/>
                <a:cs typeface="Arial" panose="020B0604020202020204" pitchFamily="34" charset="0"/>
              </a:rPr>
              <a:t> Nord</a:t>
            </a:r>
          </a:p>
          <a:p>
            <a:r>
              <a:rPr lang="fr-CH" sz="4400" dirty="0" err="1" smtClean="0">
                <a:solidFill>
                  <a:schemeClr val="bg1"/>
                </a:solidFill>
                <a:latin typeface="Arial" panose="020B0604020202020204" pitchFamily="34" charset="0"/>
                <a:cs typeface="Arial" panose="020B0604020202020204" pitchFamily="34" charset="0"/>
              </a:rPr>
              <a:t>Nâdâselu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Dej</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76927" y="371722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5590066" y="2384944"/>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3" name="Hexagone 12"/>
          <p:cNvSpPr/>
          <p:nvPr/>
        </p:nvSpPr>
        <p:spPr>
          <a:xfrm>
            <a:off x="1795499" y="2954699"/>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endParaRPr lang="fr-CH" dirty="0">
              <a:latin typeface="Arial" panose="020B0604020202020204" pitchFamily="34" charset="0"/>
              <a:cs typeface="Arial" panose="020B0604020202020204" pitchFamily="34" charset="0"/>
            </a:endParaRPr>
          </a:p>
        </p:txBody>
      </p:sp>
      <p:sp>
        <p:nvSpPr>
          <p:cNvPr id="12" name="Hexagone 11"/>
          <p:cNvSpPr/>
          <p:nvPr/>
        </p:nvSpPr>
        <p:spPr>
          <a:xfrm>
            <a:off x="1832202" y="3988213"/>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1C</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2843808" y="3988213"/>
            <a:ext cx="900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E576</a:t>
            </a:r>
            <a:endParaRPr lang="fr-CH" dirty="0">
              <a:solidFill>
                <a:schemeClr val="bg1"/>
              </a:solidFill>
              <a:latin typeface="Arial" panose="020B0604020202020204" pitchFamily="34" charset="0"/>
              <a:cs typeface="Arial" panose="020B0604020202020204" pitchFamily="34" charset="0"/>
            </a:endParaRPr>
          </a:p>
        </p:txBody>
      </p:sp>
      <p:sp>
        <p:nvSpPr>
          <p:cNvPr id="4" name="Rectangle à coins arrondis 3"/>
          <p:cNvSpPr/>
          <p:nvPr/>
        </p:nvSpPr>
        <p:spPr>
          <a:xfrm>
            <a:off x="1691680" y="926736"/>
            <a:ext cx="5652008"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132856"/>
            <a:ext cx="5652008" cy="2592288"/>
          </a:xfrm>
          <a:prstGeom prst="roundRect">
            <a:avLst>
              <a:gd name="adj" fmla="val 4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644008" y="1066067"/>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42</a:t>
            </a:r>
            <a:endParaRPr lang="fr-CH" sz="5400" dirty="0">
              <a:solidFill>
                <a:schemeClr val="bg1"/>
              </a:solidFill>
              <a:latin typeface="Arial" panose="020B0604020202020204" pitchFamily="34" charset="0"/>
              <a:cs typeface="Arial" panose="020B0604020202020204" pitchFamily="34" charset="0"/>
            </a:endParaRPr>
          </a:p>
        </p:txBody>
      </p:sp>
      <p:sp>
        <p:nvSpPr>
          <p:cNvPr id="17" name="Rectangle à coins arrondis 16"/>
          <p:cNvSpPr/>
          <p:nvPr/>
        </p:nvSpPr>
        <p:spPr>
          <a:xfrm>
            <a:off x="4733864" y="1114097"/>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5004048" y="121006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302066" y="1210067"/>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4938798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42</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10670382"/>
      </p:ext>
    </p:extLst>
  </p:cSld>
  <p:clrMapOvr>
    <a:masterClrMapping/>
  </p:clrMapOvr>
  <p:transition spd="slow">
    <p:wheel spokes="1"/>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267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185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155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65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E81			   56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4306012" y="2060848"/>
            <a:ext cx="90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2519" y="4581128"/>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15755"/>
      </p:ext>
    </p:extLst>
  </p:cSld>
  <p:clrMapOvr>
    <a:masterClrMapping/>
  </p:clrMapOvr>
  <p:transition spd="slow">
    <p:wheel spokes="1"/>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43</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Mihâiesti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547664" y="2099507"/>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p>
        </p:txBody>
      </p:sp>
    </p:spTree>
    <p:extLst>
      <p:ext uri="{BB962C8B-B14F-4D97-AF65-F5344CB8AC3E}">
        <p14:creationId xmlns:p14="http://schemas.microsoft.com/office/powerpoint/2010/main" val="11712399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3281" y="893749"/>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sz="3600" dirty="0" err="1" smtClean="0">
                <a:solidFill>
                  <a:schemeClr val="bg1"/>
                </a:solidFill>
                <a:latin typeface="Arial" panose="020B0604020202020204" pitchFamily="34" charset="0"/>
                <a:cs typeface="Arial" panose="020B0604020202020204" pitchFamily="34" charset="0"/>
              </a:rPr>
              <a:t>Sânmihaiu</a:t>
            </a:r>
            <a:r>
              <a:rPr lang="fr-CH" sz="3600" dirty="0" smtClean="0">
                <a:solidFill>
                  <a:schemeClr val="bg1"/>
                </a:solidFill>
                <a:latin typeface="Arial" panose="020B0604020202020204" pitchFamily="34" charset="0"/>
                <a:cs typeface="Arial" panose="020B0604020202020204" pitchFamily="34" charset="0"/>
              </a:rPr>
              <a:t> </a:t>
            </a:r>
            <a:r>
              <a:rPr lang="fr-CH" sz="3600" dirty="0" err="1" smtClean="0">
                <a:solidFill>
                  <a:schemeClr val="bg1"/>
                </a:solidFill>
                <a:latin typeface="Arial" panose="020B0604020202020204" pitchFamily="34" charset="0"/>
                <a:cs typeface="Arial" panose="020B0604020202020204" pitchFamily="34" charset="0"/>
              </a:rPr>
              <a:t>Almasului</a:t>
            </a:r>
            <a:endParaRPr lang="fr-CH" sz="36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653644" y="2043016"/>
            <a:ext cx="5760000" cy="2880000"/>
          </a:xfrm>
          <a:solidFill>
            <a:srgbClr val="0070C0"/>
          </a:solidFill>
          <a:effectLst>
            <a:outerShdw blurRad="63500" sx="102000" sy="102000" algn="ctr" rotWithShape="0">
              <a:schemeClr val="bg1">
                <a:alpha val="40000"/>
              </a:schemeClr>
            </a:outerShdw>
          </a:effectLst>
        </p:spPr>
        <p:txBody>
          <a:bodyPr lIns="36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Mihâiesti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Topa Mica</a:t>
            </a: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71248" y="395754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832202" y="105273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750415" y="105273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023811" y="285293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691680" y="926736"/>
            <a:ext cx="5652008"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132856"/>
            <a:ext cx="5652008" cy="2700000"/>
          </a:xfrm>
          <a:prstGeom prst="roundRect">
            <a:avLst>
              <a:gd name="adj" fmla="val 4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74778597"/>
      </p:ext>
    </p:extLst>
  </p:cSld>
  <p:clrMapOvr>
    <a:masterClrMapping/>
  </p:clrMapOvr>
  <p:transition spd="slow">
    <p:wheel spokes="1"/>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53644" y="2043016"/>
            <a:ext cx="5760000" cy="1980000"/>
          </a:xfrm>
          <a:solidFill>
            <a:srgbClr val="0070C0"/>
          </a:solidFill>
          <a:effectLst>
            <a:outerShdw blurRad="63500" sx="102000" sy="102000" algn="ctr" rotWithShape="0">
              <a:schemeClr val="bg1">
                <a:alpha val="40000"/>
              </a:schemeClr>
            </a:outerShdw>
          </a:effectLst>
        </p:spPr>
        <p:txBody>
          <a:bodyPr lIns="36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Mihâiesti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Topa Mica</a:t>
            </a:r>
          </a:p>
          <a:p>
            <a:endParaRPr lang="fr-CH" sz="8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42757" y="258293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023811" y="285293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691680" y="926736"/>
            <a:ext cx="5652008"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132856"/>
            <a:ext cx="5652008" cy="1800000"/>
          </a:xfrm>
          <a:prstGeom prst="roundRect">
            <a:avLst>
              <a:gd name="adj" fmla="val 4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614555" y="1048754"/>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43</a:t>
            </a:r>
            <a:endParaRPr lang="fr-CH" sz="5400" dirty="0">
              <a:solidFill>
                <a:schemeClr val="bg1"/>
              </a:solidFill>
              <a:latin typeface="Arial" panose="020B0604020202020204" pitchFamily="34" charset="0"/>
              <a:cs typeface="Arial" panose="020B0604020202020204" pitchFamily="34" charset="0"/>
            </a:endParaRPr>
          </a:p>
        </p:txBody>
      </p:sp>
      <p:sp>
        <p:nvSpPr>
          <p:cNvPr id="14" name="Rectangle à coins arrondis 13"/>
          <p:cNvSpPr/>
          <p:nvPr/>
        </p:nvSpPr>
        <p:spPr>
          <a:xfrm>
            <a:off x="4704411" y="1109056"/>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5098667" y="1205025"/>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364088" y="1192754"/>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9149995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43</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24288053"/>
      </p:ext>
    </p:extLst>
  </p:cSld>
  <p:clrMapOvr>
    <a:masterClrMapping/>
  </p:clrMapOvr>
  <p:transition spd="slow">
    <p:wheel spokes="1"/>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255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173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143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53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E81			   44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4302020" y="2026362"/>
            <a:ext cx="90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2519" y="4581128"/>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94908"/>
      </p:ext>
    </p:extLst>
  </p:cSld>
  <p:clrMapOvr>
    <a:masterClrMapping/>
  </p:clrMapOvr>
  <p:transition spd="slow">
    <p:wheel spokes="1"/>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44</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252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Sânmihaiu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Almasului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95675" y="1703415"/>
            <a:ext cx="5616624" cy="165618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19672" y="2046096"/>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1G</a:t>
            </a:r>
          </a:p>
        </p:txBody>
      </p:sp>
    </p:spTree>
    <p:extLst>
      <p:ext uri="{BB962C8B-B14F-4D97-AF65-F5344CB8AC3E}">
        <p14:creationId xmlns:p14="http://schemas.microsoft.com/office/powerpoint/2010/main" val="10350478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3281" y="893749"/>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Românasi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653644" y="2043016"/>
            <a:ext cx="5760000" cy="3600000"/>
          </a:xfrm>
          <a:solidFill>
            <a:srgbClr val="0070C0"/>
          </a:solidFill>
          <a:effectLst>
            <a:outerShdw blurRad="63500" sx="102000" sy="102000" algn="ctr" rotWithShape="0">
              <a:schemeClr val="bg1">
                <a:alpha val="40000"/>
              </a:schemeClr>
            </a:outerShdw>
          </a:effectLst>
        </p:spPr>
        <p:txBody>
          <a:bodyPr lIns="144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Sânmihaiu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Almasului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Hida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Huedin</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967201" y="464229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195736" y="104542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372200" y="104542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226198" y="4941168"/>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1G</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691680" y="926736"/>
            <a:ext cx="5652008"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132856"/>
            <a:ext cx="5652008" cy="3456384"/>
          </a:xfrm>
          <a:prstGeom prst="roundRect">
            <a:avLst>
              <a:gd name="adj" fmla="val 4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10387216"/>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Suceava 			432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163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Ploiesti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Urziceni</a:t>
            </a:r>
            <a:r>
              <a:rPr lang="fr-CH" sz="4700" dirty="0" smtClean="0">
                <a:solidFill>
                  <a:schemeClr val="bg1"/>
                </a:solidFill>
                <a:latin typeface="Arial" panose="020B0604020202020204" pitchFamily="34" charset="0"/>
                <a:cs typeface="Arial" panose="020B0604020202020204" pitchFamily="34" charset="0"/>
              </a:rPr>
              <a:t>			  54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Ring Ploiesti		  42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727509" y="6036379"/>
            <a:ext cx="7740000" cy="46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Distante de </a:t>
            </a:r>
            <a:r>
              <a:rPr lang="fr-CH" sz="1400" dirty="0" err="1" smtClean="0">
                <a:solidFill>
                  <a:schemeClr val="tx1"/>
                </a:solidFill>
                <a:latin typeface="Arial" panose="020B0604020202020204" pitchFamily="34" charset="0"/>
                <a:cs typeface="Arial" panose="020B0604020202020204" pitchFamily="34" charset="0"/>
              </a:rPr>
              <a:t>calculat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pâna</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în</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centrul</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orasului</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Distantele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indicate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sunt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estimate</a:t>
            </a:r>
            <a:r>
              <a:rPr lang="fr-CH" sz="1400" dirty="0" smtClean="0">
                <a:solidFill>
                  <a:schemeClr val="tx1"/>
                </a:solidFill>
                <a:latin typeface="Arial" panose="020B0604020202020204" pitchFamily="34" charset="0"/>
                <a:cs typeface="Arial" panose="020B0604020202020204" pitchFamily="34" charset="0"/>
              </a:rPr>
              <a:t> – </a:t>
            </a:r>
            <a:r>
              <a:rPr lang="fr-CH" sz="1400" dirty="0" smtClean="0">
                <a:solidFill>
                  <a:srgbClr val="0070C0"/>
                </a:solidFill>
                <a:latin typeface="Arial" panose="020B0604020202020204" pitchFamily="34" charset="0"/>
                <a:cs typeface="Arial" panose="020B0604020202020204" pitchFamily="34" charset="0"/>
              </a:rPr>
              <a:t>de </a:t>
            </a:r>
            <a:r>
              <a:rPr lang="fr-CH" sz="1400" dirty="0" err="1" smtClean="0">
                <a:solidFill>
                  <a:srgbClr val="0070C0"/>
                </a:solidFill>
                <a:latin typeface="Arial" panose="020B0604020202020204" pitchFamily="34" charset="0"/>
                <a:cs typeface="Arial" panose="020B0604020202020204" pitchFamily="34" charset="0"/>
              </a:rPr>
              <a:t>corectat</a:t>
            </a:r>
            <a:r>
              <a:rPr lang="fr-CH" sz="1400" dirty="0" smtClean="0">
                <a:solidFill>
                  <a:srgbClr val="0070C0"/>
                </a:solidFill>
                <a:latin typeface="Arial" panose="020B0604020202020204" pitchFamily="34" charset="0"/>
                <a:cs typeface="Arial" panose="020B0604020202020204" pitchFamily="34" charset="0"/>
              </a:rPr>
              <a:t> !</a:t>
            </a:r>
            <a:endParaRPr lang="fr-CH" sz="1400" dirty="0">
              <a:solidFill>
                <a:srgbClr val="0070C0"/>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4581048"/>
            <a:ext cx="89018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108268"/>
      </p:ext>
    </p:extLst>
  </p:cSld>
  <p:clrMapOvr>
    <a:masterClrMapping/>
  </p:clrMapOvr>
  <p:transition spd="slow">
    <p:wheel spokes="1"/>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53644" y="2043016"/>
            <a:ext cx="5760000" cy="2700000"/>
          </a:xfrm>
          <a:solidFill>
            <a:srgbClr val="0070C0"/>
          </a:solidFill>
          <a:effectLst>
            <a:outerShdw blurRad="63500" sx="102000" sy="102000" algn="ctr" rotWithShape="0">
              <a:schemeClr val="bg1">
                <a:alpha val="40000"/>
              </a:schemeClr>
            </a:outerShdw>
          </a:effectLst>
        </p:spPr>
        <p:txBody>
          <a:bodyPr lIns="144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Sânmihaiu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Almasului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Hida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Huedin</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42200" y="366951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970736" y="321297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1G</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691680" y="926736"/>
            <a:ext cx="5652008"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132856"/>
            <a:ext cx="5652008" cy="2556000"/>
          </a:xfrm>
          <a:prstGeom prst="roundRect">
            <a:avLst>
              <a:gd name="adj" fmla="val 4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572051" y="108174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44</a:t>
            </a:r>
            <a:endParaRPr lang="fr-CH" sz="5400" dirty="0">
              <a:solidFill>
                <a:schemeClr val="bg1"/>
              </a:solidFill>
              <a:latin typeface="Arial" panose="020B0604020202020204" pitchFamily="34" charset="0"/>
              <a:cs typeface="Arial" panose="020B0604020202020204" pitchFamily="34" charset="0"/>
            </a:endParaRPr>
          </a:p>
        </p:txBody>
      </p:sp>
      <p:sp>
        <p:nvSpPr>
          <p:cNvPr id="14" name="Rectangle à coins arrondis 13"/>
          <p:cNvSpPr/>
          <p:nvPr/>
        </p:nvSpPr>
        <p:spPr>
          <a:xfrm>
            <a:off x="4661907" y="1129776"/>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5004048" y="122574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292080" y="1225746"/>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975017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44</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02430842"/>
      </p:ext>
    </p:extLst>
  </p:cSld>
  <p:clrMapOvr>
    <a:masterClrMapping/>
  </p:clrMapOvr>
  <p:transition spd="slow">
    <p:wheel spokes="1"/>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243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161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131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34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E81			   25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4302020" y="2060848"/>
            <a:ext cx="90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2519" y="4581128"/>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9225"/>
      </p:ext>
    </p:extLst>
  </p:cSld>
  <p:clrMapOvr>
    <a:masterClrMapping/>
  </p:clrMapOvr>
  <p:transition spd="slow">
    <p:wheel spokes="1"/>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45</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Românasi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547664" y="2099507"/>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p>
        </p:txBody>
      </p:sp>
    </p:spTree>
    <p:extLst>
      <p:ext uri="{BB962C8B-B14F-4D97-AF65-F5344CB8AC3E}">
        <p14:creationId xmlns:p14="http://schemas.microsoft.com/office/powerpoint/2010/main" val="39648262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3281" y="893749"/>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Zalau</a:t>
            </a:r>
            <a:r>
              <a:rPr lang="fr-CH" dirty="0" smtClean="0">
                <a:solidFill>
                  <a:schemeClr val="bg1"/>
                </a:solidFill>
                <a:latin typeface="Arial" panose="020B0604020202020204" pitchFamily="34" charset="0"/>
                <a:cs typeface="Arial" panose="020B0604020202020204" pitchFamily="34" charset="0"/>
              </a:rPr>
              <a:t> Sud</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653644" y="2043016"/>
            <a:ext cx="5760000" cy="3600000"/>
          </a:xfrm>
          <a:solidFill>
            <a:srgbClr val="0070C0"/>
          </a:solidFill>
          <a:effectLst>
            <a:outerShdw blurRad="63500" sx="102000" sy="102000" algn="ctr" rotWithShape="0">
              <a:schemeClr val="bg1">
                <a:alpha val="40000"/>
              </a:schemeClr>
            </a:outerShdw>
          </a:effectLst>
        </p:spPr>
        <p:txBody>
          <a:bodyPr lIns="144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Românasi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Ciumârna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Romita</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967201" y="464229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195736" y="104542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516216" y="105273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970736" y="4005064"/>
            <a:ext cx="972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108A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691680" y="926736"/>
            <a:ext cx="5652008"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132856"/>
            <a:ext cx="5652008" cy="3456384"/>
          </a:xfrm>
          <a:prstGeom prst="roundRect">
            <a:avLst>
              <a:gd name="adj" fmla="val 4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970736" y="285293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716016" y="1211178"/>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127731"/>
      </p:ext>
    </p:extLst>
  </p:cSld>
  <p:clrMapOvr>
    <a:masterClrMapping/>
  </p:clrMapOvr>
  <p:transition spd="slow">
    <p:wheel spokes="1"/>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53644" y="2043016"/>
            <a:ext cx="5760000" cy="2700000"/>
          </a:xfrm>
          <a:solidFill>
            <a:srgbClr val="0070C0"/>
          </a:solidFill>
          <a:effectLst>
            <a:outerShdw blurRad="63500" sx="102000" sy="102000" algn="ctr" rotWithShape="0">
              <a:schemeClr val="bg1">
                <a:alpha val="40000"/>
              </a:schemeClr>
            </a:outerShdw>
          </a:effectLst>
        </p:spPr>
        <p:txBody>
          <a:bodyPr lIns="144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Românasi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Ciumârna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Romita</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37068" y="36574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970736" y="4005064"/>
            <a:ext cx="972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108A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691680" y="926736"/>
            <a:ext cx="5652008"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132856"/>
            <a:ext cx="5652008" cy="2556000"/>
          </a:xfrm>
          <a:prstGeom prst="roundRect">
            <a:avLst>
              <a:gd name="adj" fmla="val 4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970736" y="285293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endParaRPr lang="fr-CH" dirty="0">
              <a:latin typeface="Arial" panose="020B0604020202020204" pitchFamily="34" charset="0"/>
              <a:cs typeface="Arial" panose="020B0604020202020204" pitchFamily="34" charset="0"/>
            </a:endParaRPr>
          </a:p>
        </p:txBody>
      </p:sp>
      <p:sp>
        <p:nvSpPr>
          <p:cNvPr id="15" name="Rectangle à coins arrondis 14"/>
          <p:cNvSpPr/>
          <p:nvPr/>
        </p:nvSpPr>
        <p:spPr>
          <a:xfrm>
            <a:off x="4644008" y="10498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45</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5004048" y="11938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292080" y="11938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751400" y="1093183"/>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451472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45</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77455318"/>
      </p:ext>
    </p:extLst>
  </p:cSld>
  <p:clrMapOvr>
    <a:masterClrMapping/>
  </p:clrMapOvr>
  <p:transition spd="slow">
    <p:wheel spokes="1"/>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226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144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114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19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E81			   10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4302020" y="2060848"/>
            <a:ext cx="90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2519" y="4581128"/>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1824"/>
      </p:ext>
    </p:extLst>
  </p:cSld>
  <p:clrMapOvr>
    <a:masterClrMapping/>
  </p:clrMapOvr>
  <p:transition spd="slow">
    <p:wheel spokes="1"/>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46</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Zalau</a:t>
            </a:r>
            <a:r>
              <a:rPr lang="fr-CH" sz="4400" dirty="0" smtClean="0">
                <a:solidFill>
                  <a:schemeClr val="bg1"/>
                </a:solidFill>
                <a:latin typeface="Arial" panose="020B0604020202020204" pitchFamily="34" charset="0"/>
                <a:cs typeface="Arial" panose="020B0604020202020204" pitchFamily="34" charset="0"/>
              </a:rPr>
              <a:t> Sud</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680" y="2099507"/>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1F</a:t>
            </a:r>
          </a:p>
        </p:txBody>
      </p:sp>
      <p:sp>
        <p:nvSpPr>
          <p:cNvPr id="12" name="Rectangle 11"/>
          <p:cNvSpPr/>
          <p:nvPr/>
        </p:nvSpPr>
        <p:spPr>
          <a:xfrm>
            <a:off x="4635805" y="2078800"/>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8950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5783" y="548680"/>
            <a:ext cx="5760000" cy="1080000"/>
          </a:xfrm>
          <a:solidFill>
            <a:srgbClr val="00B050"/>
          </a:solidFill>
          <a:effectLst>
            <a:outerShdw blurRad="63500" sx="102000" sy="102000" algn="ctr" rotWithShape="0">
              <a:schemeClr val="bg1">
                <a:lumMod val="95000"/>
                <a:alpha val="40000"/>
              </a:schemeClr>
            </a:outerShdw>
          </a:effectLst>
        </p:spPr>
        <p:txBody>
          <a:bodyPr lIns="1080000">
            <a:normAutofit/>
          </a:bodyPr>
          <a:lstStyle/>
          <a:p>
            <a:r>
              <a:rPr lang="fr-CH" dirty="0" smtClean="0">
                <a:solidFill>
                  <a:schemeClr val="bg1"/>
                </a:solidFill>
                <a:latin typeface="Arial" panose="020B0604020202020204" pitchFamily="34" charset="0"/>
                <a:cs typeface="Arial" panose="020B0604020202020204" pitchFamily="34" charset="0"/>
              </a:rPr>
              <a:t>E60 x E81</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915783" y="1700808"/>
            <a:ext cx="5760000" cy="414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Zalau</a:t>
            </a:r>
            <a:r>
              <a:rPr lang="fr-CH" sz="4400" dirty="0" smtClean="0">
                <a:solidFill>
                  <a:schemeClr val="bg1"/>
                </a:solidFill>
                <a:latin typeface="Arial" panose="020B0604020202020204" pitchFamily="34" charset="0"/>
                <a:cs typeface="Arial" panose="020B0604020202020204" pitchFamily="34" charset="0"/>
              </a:rPr>
              <a:t> </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Aghires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Crasna</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75923" y="468660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254379" y="76471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876256" y="71032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313765" y="2833434"/>
            <a:ext cx="108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191C</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2272786" y="4149080"/>
            <a:ext cx="108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108A</a:t>
            </a:r>
            <a:endParaRPr lang="fr-CH" dirty="0">
              <a:latin typeface="Arial" panose="020B0604020202020204" pitchFamily="34" charset="0"/>
              <a:cs typeface="Arial" panose="020B0604020202020204" pitchFamily="34" charset="0"/>
            </a:endParaRPr>
          </a:p>
        </p:txBody>
      </p:sp>
      <p:sp>
        <p:nvSpPr>
          <p:cNvPr id="12" name="Rectangle 11"/>
          <p:cNvSpPr/>
          <p:nvPr/>
        </p:nvSpPr>
        <p:spPr>
          <a:xfrm>
            <a:off x="5564851" y="1949441"/>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564851" y="2523715"/>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pic>
        <p:nvPicPr>
          <p:cNvPr id="18"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915816" y="836712"/>
            <a:ext cx="748801"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3960440"/>
          </a:xfrm>
          <a:prstGeom prst="roundRect">
            <a:avLst>
              <a:gd name="adj" fmla="val 492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36740193"/>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4</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0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000" dirty="0" err="1" smtClean="0">
                <a:solidFill>
                  <a:schemeClr val="bg1"/>
                </a:solidFill>
                <a:latin typeface="Arial" panose="020B0604020202020204" pitchFamily="34" charset="0"/>
                <a:cs typeface="Arial" panose="020B0604020202020204" pitchFamily="34" charset="0"/>
              </a:rPr>
              <a:t>Balotesti</a:t>
            </a:r>
            <a:endParaRPr lang="fr-CH" sz="40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a:t>
            </a:r>
          </a:p>
        </p:txBody>
      </p:sp>
    </p:spTree>
    <p:extLst>
      <p:ext uri="{BB962C8B-B14F-4D97-AF65-F5344CB8AC3E}">
        <p14:creationId xmlns:p14="http://schemas.microsoft.com/office/powerpoint/2010/main" val="4128227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15783" y="1700808"/>
            <a:ext cx="5760000" cy="414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Zalau</a:t>
            </a:r>
            <a:r>
              <a:rPr lang="fr-CH" sz="4400" dirty="0" smtClean="0">
                <a:solidFill>
                  <a:schemeClr val="bg1"/>
                </a:solidFill>
                <a:latin typeface="Arial" panose="020B0604020202020204" pitchFamily="34" charset="0"/>
                <a:cs typeface="Arial" panose="020B0604020202020204" pitchFamily="34" charset="0"/>
              </a:rPr>
              <a:t> </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Aghires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Crasna</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75923" y="468660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313765" y="2833434"/>
            <a:ext cx="108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191C</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2272786" y="4149080"/>
            <a:ext cx="108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108A</a:t>
            </a:r>
            <a:endParaRPr lang="fr-CH" dirty="0">
              <a:latin typeface="Arial" panose="020B0604020202020204" pitchFamily="34" charset="0"/>
              <a:cs typeface="Arial" panose="020B0604020202020204" pitchFamily="34" charset="0"/>
            </a:endParaRPr>
          </a:p>
        </p:txBody>
      </p:sp>
      <p:sp>
        <p:nvSpPr>
          <p:cNvPr id="12" name="Rectangle 11"/>
          <p:cNvSpPr/>
          <p:nvPr/>
        </p:nvSpPr>
        <p:spPr>
          <a:xfrm>
            <a:off x="5564851" y="1949441"/>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564851" y="2523715"/>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979712" y="1772816"/>
            <a:ext cx="5616624" cy="3960440"/>
          </a:xfrm>
          <a:prstGeom prst="roundRect">
            <a:avLst>
              <a:gd name="adj" fmla="val 492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898851" y="70042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46</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5292080" y="84442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587825" y="844422"/>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 name="Rectangle à coins arrondis 20"/>
          <p:cNvSpPr/>
          <p:nvPr/>
        </p:nvSpPr>
        <p:spPr>
          <a:xfrm>
            <a:off x="4980166" y="748452"/>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97419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46</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21246341"/>
      </p:ext>
    </p:extLst>
  </p:cSld>
  <p:clrMapOvr>
    <a:masterClrMapping/>
  </p:clrMapOvr>
  <p:transition spd="slow">
    <p:wheel spokes="1"/>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296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126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Satu Mare			   91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Zalau</a:t>
            </a:r>
            <a:r>
              <a:rPr lang="fr-CH" sz="4700" dirty="0" smtClean="0">
                <a:solidFill>
                  <a:schemeClr val="bg1"/>
                </a:solidFill>
                <a:latin typeface="Arial" panose="020B0604020202020204" pitchFamily="34" charset="0"/>
                <a:cs typeface="Arial" panose="020B0604020202020204" pitchFamily="34" charset="0"/>
              </a:rPr>
              <a:t> Nord			   14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E81			     5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4306012" y="2060848"/>
            <a:ext cx="90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23583" y="4612560"/>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90581"/>
      </p:ext>
    </p:extLst>
  </p:cSld>
  <p:clrMapOvr>
    <a:masterClrMapping/>
  </p:clrMapOvr>
  <p:transition spd="slow">
    <p:wheel spokes="1"/>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4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E81</a:t>
            </a:r>
          </a:p>
          <a:p>
            <a:pPr lvl="1" algn="ctr"/>
            <a:r>
              <a:rPr lang="fr-CH" sz="4000" dirty="0" smtClean="0">
                <a:solidFill>
                  <a:schemeClr val="bg1"/>
                </a:solidFill>
                <a:latin typeface="Arial" panose="020B0604020202020204" pitchFamily="34" charset="0"/>
                <a:cs typeface="Arial" panose="020B0604020202020204" pitchFamily="34" charset="0"/>
              </a:rPr>
              <a:t>A3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Aghires</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a:solidFill>
                  <a:schemeClr val="bg1"/>
                </a:solidFill>
                <a:latin typeface="Arial" panose="020B0604020202020204" pitchFamily="34" charset="0"/>
                <a:cs typeface="Arial" panose="020B0604020202020204" pitchFamily="34" charset="0"/>
              </a:rPr>
              <a:t>3</a:t>
            </a:r>
            <a:r>
              <a:rPr lang="fr-CH" sz="4400" dirty="0" smtClean="0">
                <a:solidFill>
                  <a:schemeClr val="bg1"/>
                </a:solidFill>
                <a:latin typeface="Arial" panose="020B0604020202020204" pitchFamily="34" charset="0"/>
                <a:cs typeface="Arial" panose="020B0604020202020204" pitchFamily="34" charset="0"/>
              </a:rPr>
              <a:t>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24036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47</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0059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3320" y="1340768"/>
            <a:ext cx="4320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A3   A7</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32856"/>
            <a:ext cx="4284000" cy="3420000"/>
          </a:xfrm>
          <a:solidFill>
            <a:srgbClr val="00B050"/>
          </a:solidFill>
        </p:spPr>
        <p:txBody>
          <a:bodyPr lIns="108000" tIns="46800" rIns="360000" anchor="t">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Debrecen</a:t>
            </a:r>
          </a:p>
          <a:p>
            <a:pPr marL="0" indent="0" algn="ctr">
              <a:buNone/>
            </a:pPr>
            <a:r>
              <a:rPr lang="fr-CH" sz="4400" dirty="0" smtClean="0">
                <a:solidFill>
                  <a:schemeClr val="bg1"/>
                </a:solidFill>
                <a:latin typeface="Arial" panose="020B0604020202020204" pitchFamily="34" charset="0"/>
                <a:cs typeface="Arial" panose="020B0604020202020204" pitchFamily="34" charset="0"/>
              </a:rPr>
              <a:t>Oradea</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Simleu</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Silvaniei</a:t>
            </a:r>
            <a:endParaRPr lang="fr-CH" sz="4000" dirty="0">
              <a:solidFill>
                <a:schemeClr val="bg1"/>
              </a:solidFill>
              <a:latin typeface="Arial" panose="020B0604020202020204" pitchFamily="34" charset="0"/>
              <a:cs typeface="Arial" panose="020B0604020202020204" pitchFamily="34" charset="0"/>
            </a:endParaRPr>
          </a:p>
          <a:p>
            <a:pPr marL="0" indent="0">
              <a:buNone/>
            </a:pPr>
            <a:endParaRPr lang="fr-CH" sz="11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p>
        </p:txBody>
      </p:sp>
      <p:sp>
        <p:nvSpPr>
          <p:cNvPr id="5" name="Espace réservé du texte 4"/>
          <p:cNvSpPr>
            <a:spLocks noGrp="1"/>
          </p:cNvSpPr>
          <p:nvPr>
            <p:ph type="body" sz="quarter" idx="3"/>
          </p:nvPr>
        </p:nvSpPr>
        <p:spPr>
          <a:xfrm>
            <a:off x="4593076"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E81   A7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32856"/>
            <a:ext cx="4284000" cy="3420000"/>
          </a:xfrm>
          <a:solidFill>
            <a:srgbClr val="00B050"/>
          </a:solidFill>
        </p:spPr>
        <p:txBody>
          <a:bodyPr lIns="0">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Satu Mare	</a:t>
            </a:r>
          </a:p>
          <a:p>
            <a:pPr marL="0" indent="0" algn="ctr">
              <a:buNone/>
            </a:pPr>
            <a:r>
              <a:rPr lang="fr-CH" sz="4400" dirty="0" smtClean="0">
                <a:solidFill>
                  <a:schemeClr val="bg1"/>
                </a:solidFill>
                <a:latin typeface="Arial" panose="020B0604020202020204" pitchFamily="34" charset="0"/>
                <a:cs typeface="Arial" panose="020B0604020202020204" pitchFamily="34" charset="0"/>
              </a:rPr>
              <a:t>Baia Mare</a:t>
            </a:r>
            <a:endParaRPr lang="fr-CH" sz="4400" dirty="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Zalau</a:t>
            </a:r>
            <a:r>
              <a:rPr lang="fr-CH" sz="4400" dirty="0" smtClean="0">
                <a:solidFill>
                  <a:schemeClr val="bg1"/>
                </a:solidFill>
                <a:latin typeface="Arial" panose="020B0604020202020204" pitchFamily="34" charset="0"/>
                <a:cs typeface="Arial" panose="020B0604020202020204" pitchFamily="34" charset="0"/>
              </a:rPr>
              <a:t> Nord</a:t>
            </a:r>
            <a:endParaRPr lang="fr-CH" sz="4400" dirty="0">
              <a:solidFill>
                <a:schemeClr val="bg1"/>
              </a:solidFill>
              <a:latin typeface="Arial" panose="020B0604020202020204" pitchFamily="34" charset="0"/>
              <a:cs typeface="Arial" panose="020B0604020202020204" pitchFamily="34" charset="0"/>
            </a:endParaRPr>
          </a:p>
          <a:p>
            <a:pPr marL="0" indent="0" algn="ctr">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smtClean="0">
                <a:solidFill>
                  <a:schemeClr val="bg1"/>
                </a:solidFill>
                <a:latin typeface="Arial" panose="020B0604020202020204" pitchFamily="34" charset="0"/>
                <a:cs typeface="Arial" panose="020B0604020202020204" pitchFamily="34" charset="0"/>
              </a:rPr>
              <a:t>2000 m</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539552" y="442494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Organigramme : Alternative 8"/>
          <p:cNvSpPr/>
          <p:nvPr/>
        </p:nvSpPr>
        <p:spPr>
          <a:xfrm>
            <a:off x="2411760" y="6016586"/>
            <a:ext cx="468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a:t>
            </a:r>
            <a:r>
              <a:rPr lang="fr-CH" sz="1000" dirty="0" err="1" smtClean="0">
                <a:solidFill>
                  <a:schemeClr val="tx1"/>
                </a:solidFill>
                <a:latin typeface="Arial" panose="020B0604020202020204" pitchFamily="34" charset="0"/>
                <a:cs typeface="Arial" panose="020B0604020202020204" pitchFamily="34" charset="0"/>
              </a:rPr>
              <a:t>Zalau</a:t>
            </a:r>
            <a:r>
              <a:rPr lang="fr-CH" sz="1000" dirty="0" smtClean="0">
                <a:solidFill>
                  <a:schemeClr val="tx1"/>
                </a:solidFill>
                <a:latin typeface="Arial" panose="020B0604020202020204" pitchFamily="34" charset="0"/>
                <a:cs typeface="Arial" panose="020B0604020202020204" pitchFamily="34" charset="0"/>
              </a:rPr>
              <a:t> Nord, </a:t>
            </a:r>
            <a:r>
              <a:rPr lang="fr-CH" sz="1000" dirty="0" err="1" smtClean="0">
                <a:solidFill>
                  <a:schemeClr val="tx1"/>
                </a:solidFill>
                <a:latin typeface="Arial" panose="020B0604020202020204" pitchFamily="34" charset="0"/>
                <a:cs typeface="Arial" panose="020B0604020202020204" pitchFamily="34" charset="0"/>
              </a:rPr>
              <a:t>Simleu</a:t>
            </a:r>
            <a:r>
              <a:rPr lang="fr-CH" sz="1000" dirty="0" smtClean="0">
                <a:solidFill>
                  <a:schemeClr val="tx1"/>
                </a:solidFill>
                <a:latin typeface="Arial" panose="020B0604020202020204" pitchFamily="34" charset="0"/>
                <a:cs typeface="Arial" panose="020B0604020202020204" pitchFamily="34" charset="0"/>
              </a:rPr>
              <a:t>,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7794158" y="4770638"/>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6803808" y="3863758"/>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9" name="Ellipse 18"/>
          <p:cNvSpPr/>
          <p:nvPr/>
        </p:nvSpPr>
        <p:spPr>
          <a:xfrm>
            <a:off x="3565471" y="234888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20" name="Flèche vers le haut 19"/>
          <p:cNvSpPr/>
          <p:nvPr/>
        </p:nvSpPr>
        <p:spPr>
          <a:xfrm>
            <a:off x="3683155" y="442494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Ellipse 20"/>
          <p:cNvSpPr/>
          <p:nvPr/>
        </p:nvSpPr>
        <p:spPr>
          <a:xfrm>
            <a:off x="7977744" y="2332939"/>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UA</a:t>
            </a:r>
            <a:endParaRPr lang="fr-CH"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251520" y="5549593"/>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8517744" y="5549593"/>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323528" y="1412776"/>
            <a:ext cx="41764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644008" y="1412776"/>
            <a:ext cx="4053736"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323528" y="2204864"/>
            <a:ext cx="4104456" cy="3276000"/>
          </a:xfrm>
          <a:prstGeom prst="roundRect">
            <a:avLst>
              <a:gd name="adj" fmla="val 620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644008" y="2204864"/>
            <a:ext cx="4176464" cy="3276000"/>
          </a:xfrm>
          <a:prstGeom prst="roundRect">
            <a:avLst>
              <a:gd name="adj" fmla="val 54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Organigramme : Connecteur 24"/>
          <p:cNvSpPr/>
          <p:nvPr/>
        </p:nvSpPr>
        <p:spPr>
          <a:xfrm>
            <a:off x="7812158" y="1462292"/>
            <a:ext cx="648000" cy="477032"/>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47</a:t>
            </a:r>
            <a:endParaRPr lang="fr-C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967060"/>
      </p:ext>
    </p:extLst>
  </p:cSld>
  <p:clrMapOvr>
    <a:masterClrMapping/>
  </p:clrMapOvr>
  <p:transition spd="slow">
    <p:wheel spokes="1"/>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3320" y="1340768"/>
            <a:ext cx="4320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A3   A7</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32856"/>
            <a:ext cx="4284000" cy="3420000"/>
          </a:xfrm>
          <a:solidFill>
            <a:srgbClr val="00B050"/>
          </a:solidFill>
        </p:spPr>
        <p:txBody>
          <a:bodyPr lIns="108000" tIns="46800" rIns="360000" anchor="t">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Debrecen</a:t>
            </a:r>
          </a:p>
          <a:p>
            <a:pPr marL="0" indent="0" algn="ctr">
              <a:buNone/>
            </a:pPr>
            <a:r>
              <a:rPr lang="fr-CH" sz="4400" dirty="0" smtClean="0">
                <a:solidFill>
                  <a:schemeClr val="bg1"/>
                </a:solidFill>
                <a:latin typeface="Arial" panose="020B0604020202020204" pitchFamily="34" charset="0"/>
                <a:cs typeface="Arial" panose="020B0604020202020204" pitchFamily="34" charset="0"/>
              </a:rPr>
              <a:t>Oradea</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Simleu</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Silvaniei</a:t>
            </a:r>
            <a:endParaRPr lang="fr-CH" sz="4000" dirty="0">
              <a:solidFill>
                <a:schemeClr val="bg1"/>
              </a:solidFill>
              <a:latin typeface="Arial" panose="020B0604020202020204" pitchFamily="34" charset="0"/>
              <a:cs typeface="Arial" panose="020B0604020202020204" pitchFamily="34" charset="0"/>
            </a:endParaRPr>
          </a:p>
          <a:p>
            <a:pPr marL="0" indent="0">
              <a:buNone/>
            </a:pPr>
            <a:endParaRPr lang="fr-CH" sz="11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p>
        </p:txBody>
      </p:sp>
      <p:sp>
        <p:nvSpPr>
          <p:cNvPr id="5" name="Espace réservé du texte 4"/>
          <p:cNvSpPr>
            <a:spLocks noGrp="1"/>
          </p:cNvSpPr>
          <p:nvPr>
            <p:ph type="body" sz="quarter" idx="3"/>
          </p:nvPr>
        </p:nvSpPr>
        <p:spPr>
          <a:xfrm>
            <a:off x="4593076"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E81   A7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32856"/>
            <a:ext cx="4284000" cy="3420000"/>
          </a:xfrm>
          <a:solidFill>
            <a:srgbClr val="00B050"/>
          </a:solidFill>
        </p:spPr>
        <p:txBody>
          <a:bodyPr lIns="0">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Satu Mare	</a:t>
            </a:r>
          </a:p>
          <a:p>
            <a:pPr marL="0" indent="0" algn="ctr">
              <a:buNone/>
            </a:pPr>
            <a:r>
              <a:rPr lang="fr-CH" sz="4400" dirty="0" smtClean="0">
                <a:solidFill>
                  <a:schemeClr val="bg1"/>
                </a:solidFill>
                <a:latin typeface="Arial" panose="020B0604020202020204" pitchFamily="34" charset="0"/>
                <a:cs typeface="Arial" panose="020B0604020202020204" pitchFamily="34" charset="0"/>
              </a:rPr>
              <a:t>Baia Mare</a:t>
            </a:r>
            <a:endParaRPr lang="fr-CH" sz="4400" dirty="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Zalau</a:t>
            </a:r>
            <a:r>
              <a:rPr lang="fr-CH" sz="4400" dirty="0" smtClean="0">
                <a:solidFill>
                  <a:schemeClr val="bg1"/>
                </a:solidFill>
                <a:latin typeface="Arial" panose="020B0604020202020204" pitchFamily="34" charset="0"/>
                <a:cs typeface="Arial" panose="020B0604020202020204" pitchFamily="34" charset="0"/>
              </a:rPr>
              <a:t> Nord</a:t>
            </a:r>
            <a:endParaRPr lang="fr-CH" sz="4400" dirty="0">
              <a:solidFill>
                <a:schemeClr val="bg1"/>
              </a:solidFill>
              <a:latin typeface="Arial" panose="020B0604020202020204" pitchFamily="34" charset="0"/>
              <a:cs typeface="Arial" panose="020B0604020202020204" pitchFamily="34" charset="0"/>
            </a:endParaRPr>
          </a:p>
          <a:p>
            <a:pPr marL="0" indent="0" algn="ctr">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539552" y="442494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Organigramme : Alternative 8"/>
          <p:cNvSpPr/>
          <p:nvPr/>
        </p:nvSpPr>
        <p:spPr>
          <a:xfrm>
            <a:off x="2411760" y="6016586"/>
            <a:ext cx="468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a:t>
            </a:r>
            <a:r>
              <a:rPr lang="fr-CH" sz="1000" dirty="0" err="1" smtClean="0">
                <a:solidFill>
                  <a:schemeClr val="tx1"/>
                </a:solidFill>
                <a:latin typeface="Arial" panose="020B0604020202020204" pitchFamily="34" charset="0"/>
                <a:cs typeface="Arial" panose="020B0604020202020204" pitchFamily="34" charset="0"/>
              </a:rPr>
              <a:t>Zalau</a:t>
            </a:r>
            <a:r>
              <a:rPr lang="fr-CH" sz="1000" dirty="0" smtClean="0">
                <a:solidFill>
                  <a:schemeClr val="tx1"/>
                </a:solidFill>
                <a:latin typeface="Arial" panose="020B0604020202020204" pitchFamily="34" charset="0"/>
                <a:cs typeface="Arial" panose="020B0604020202020204" pitchFamily="34" charset="0"/>
              </a:rPr>
              <a:t> Nord, </a:t>
            </a:r>
            <a:r>
              <a:rPr lang="fr-CH" sz="1000" dirty="0" err="1" smtClean="0">
                <a:solidFill>
                  <a:schemeClr val="tx1"/>
                </a:solidFill>
                <a:latin typeface="Arial" panose="020B0604020202020204" pitchFamily="34" charset="0"/>
                <a:cs typeface="Arial" panose="020B0604020202020204" pitchFamily="34" charset="0"/>
              </a:rPr>
              <a:t>Simleu</a:t>
            </a:r>
            <a:r>
              <a:rPr lang="fr-CH" sz="1000" dirty="0" smtClean="0">
                <a:solidFill>
                  <a:schemeClr val="tx1"/>
                </a:solidFill>
                <a:latin typeface="Arial" panose="020B0604020202020204" pitchFamily="34" charset="0"/>
                <a:cs typeface="Arial" panose="020B0604020202020204" pitchFamily="34" charset="0"/>
              </a:rPr>
              <a:t>,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7794158" y="4770638"/>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6803808" y="3863444"/>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9" name="Ellipse 18"/>
          <p:cNvSpPr/>
          <p:nvPr/>
        </p:nvSpPr>
        <p:spPr>
          <a:xfrm>
            <a:off x="3565471" y="234888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20" name="Flèche vers le haut 19"/>
          <p:cNvSpPr/>
          <p:nvPr/>
        </p:nvSpPr>
        <p:spPr>
          <a:xfrm>
            <a:off x="3683155" y="442494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Ellipse 20"/>
          <p:cNvSpPr/>
          <p:nvPr/>
        </p:nvSpPr>
        <p:spPr>
          <a:xfrm>
            <a:off x="7977744" y="2332939"/>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UA</a:t>
            </a:r>
            <a:endParaRPr lang="fr-CH"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251520" y="5549593"/>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8517744" y="5549593"/>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323528" y="1412776"/>
            <a:ext cx="41764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644008" y="1412776"/>
            <a:ext cx="4053736"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323528" y="2204864"/>
            <a:ext cx="4104456" cy="3276000"/>
          </a:xfrm>
          <a:prstGeom prst="roundRect">
            <a:avLst>
              <a:gd name="adj" fmla="val 620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644008" y="2204864"/>
            <a:ext cx="4176464" cy="3276000"/>
          </a:xfrm>
          <a:prstGeom prst="roundRect">
            <a:avLst>
              <a:gd name="adj" fmla="val 54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Organigramme : Connecteur 24"/>
          <p:cNvSpPr/>
          <p:nvPr/>
        </p:nvSpPr>
        <p:spPr>
          <a:xfrm>
            <a:off x="7812158" y="1462292"/>
            <a:ext cx="648000" cy="477032"/>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47</a:t>
            </a:r>
            <a:endParaRPr lang="fr-C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154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8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E81</a:t>
            </a:r>
          </a:p>
          <a:p>
            <a:pPr lvl="1" algn="ctr"/>
            <a:r>
              <a:rPr lang="fr-CH" sz="4000" dirty="0" smtClean="0">
                <a:solidFill>
                  <a:schemeClr val="bg1"/>
                </a:solidFill>
                <a:latin typeface="Arial" panose="020B0604020202020204" pitchFamily="34" charset="0"/>
                <a:cs typeface="Arial" panose="020B0604020202020204" pitchFamily="34" charset="0"/>
              </a:rPr>
              <a:t>A3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Aghires</a:t>
            </a:r>
            <a:endParaRPr lang="fr-CH" sz="44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266400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47</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975897"/>
      </p:ext>
    </p:extLst>
  </p:cSld>
  <p:clrMapOvr>
    <a:masterClrMapping/>
  </p:clrMapOvr>
  <p:transition spd="slow">
    <p:wheel spokes="1"/>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3320" y="1340768"/>
            <a:ext cx="4320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A3   A7</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32856"/>
            <a:ext cx="4284000" cy="3420000"/>
          </a:xfrm>
          <a:solidFill>
            <a:srgbClr val="00B050"/>
          </a:solidFill>
        </p:spPr>
        <p:txBody>
          <a:bodyPr lIns="108000" tIns="108000" rIns="360000" anchor="t">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Debrecen</a:t>
            </a:r>
          </a:p>
          <a:p>
            <a:pPr marL="0" indent="0" algn="ctr">
              <a:buNone/>
            </a:pPr>
            <a:r>
              <a:rPr lang="fr-CH" sz="4400" dirty="0" smtClean="0">
                <a:solidFill>
                  <a:schemeClr val="bg1"/>
                </a:solidFill>
                <a:latin typeface="Arial" panose="020B0604020202020204" pitchFamily="34" charset="0"/>
                <a:cs typeface="Arial" panose="020B0604020202020204" pitchFamily="34" charset="0"/>
              </a:rPr>
              <a:t>Oradea</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Simleu</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Silvaniei</a:t>
            </a:r>
            <a:endParaRPr lang="fr-CH" sz="4000" dirty="0">
              <a:solidFill>
                <a:schemeClr val="bg1"/>
              </a:solidFill>
              <a:latin typeface="Arial" panose="020B0604020202020204" pitchFamily="34" charset="0"/>
              <a:cs typeface="Arial" panose="020B0604020202020204" pitchFamily="34" charset="0"/>
            </a:endParaRPr>
          </a:p>
          <a:p>
            <a:pPr marL="0" indent="0">
              <a:buNone/>
            </a:pPr>
            <a:endParaRPr lang="fr-CH" sz="1100" dirty="0" smtClean="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93076" y="1340768"/>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E81   A7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32856"/>
            <a:ext cx="4284000" cy="3420000"/>
          </a:xfrm>
          <a:solidFill>
            <a:srgbClr val="00B050"/>
          </a:solidFill>
        </p:spPr>
        <p:txBody>
          <a:bodyPr lIns="0" tIns="108000">
            <a:no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Satu Mare	</a:t>
            </a:r>
          </a:p>
          <a:p>
            <a:pPr marL="0" indent="0" algn="ctr">
              <a:buNone/>
            </a:pPr>
            <a:r>
              <a:rPr lang="fr-CH" sz="4400" dirty="0" smtClean="0">
                <a:solidFill>
                  <a:schemeClr val="bg1"/>
                </a:solidFill>
                <a:latin typeface="Arial" panose="020B0604020202020204" pitchFamily="34" charset="0"/>
                <a:cs typeface="Arial" panose="020B0604020202020204" pitchFamily="34" charset="0"/>
              </a:rPr>
              <a:t>Baia Mare</a:t>
            </a:r>
            <a:endParaRPr lang="fr-CH" sz="4400" dirty="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Zalau</a:t>
            </a:r>
            <a:r>
              <a:rPr lang="fr-CH" sz="4400" dirty="0" smtClean="0">
                <a:solidFill>
                  <a:schemeClr val="bg1"/>
                </a:solidFill>
                <a:latin typeface="Arial" panose="020B0604020202020204" pitchFamily="34" charset="0"/>
                <a:cs typeface="Arial" panose="020B0604020202020204" pitchFamily="34" charset="0"/>
              </a:rPr>
              <a:t> Nord</a:t>
            </a:r>
            <a:endParaRPr lang="fr-CH" sz="4400" dirty="0">
              <a:solidFill>
                <a:schemeClr val="bg1"/>
              </a:solidFill>
              <a:latin typeface="Arial" panose="020B0604020202020204" pitchFamily="34" charset="0"/>
              <a:cs typeface="Arial" panose="020B0604020202020204" pitchFamily="34" charset="0"/>
            </a:endParaRPr>
          </a:p>
          <a:p>
            <a:pPr marL="0" indent="0" algn="ctr">
              <a:buNone/>
            </a:pPr>
            <a:endParaRPr lang="fr-CH" sz="8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979574" y="4457535"/>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2700000">
            <a:off x="7794158" y="4770638"/>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6803808" y="393508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19" name="Ellipse 18"/>
          <p:cNvSpPr/>
          <p:nvPr/>
        </p:nvSpPr>
        <p:spPr>
          <a:xfrm>
            <a:off x="3565471" y="2420888"/>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20" name="Flèche vers le haut 19"/>
          <p:cNvSpPr/>
          <p:nvPr/>
        </p:nvSpPr>
        <p:spPr>
          <a:xfrm>
            <a:off x="3323155" y="4475082"/>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Ellipse 20"/>
          <p:cNvSpPr/>
          <p:nvPr/>
        </p:nvSpPr>
        <p:spPr>
          <a:xfrm>
            <a:off x="7968852" y="2420888"/>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UA</a:t>
            </a:r>
            <a:endParaRPr lang="fr-CH"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309264" y="5549593"/>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8517744" y="5549593"/>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323528" y="1412776"/>
            <a:ext cx="41764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644008" y="1412776"/>
            <a:ext cx="4053736"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323528" y="2204864"/>
            <a:ext cx="4104456" cy="3276000"/>
          </a:xfrm>
          <a:prstGeom prst="roundRect">
            <a:avLst>
              <a:gd name="adj" fmla="val 620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644008" y="2204864"/>
            <a:ext cx="4176464" cy="3276000"/>
          </a:xfrm>
          <a:prstGeom prst="roundRect">
            <a:avLst>
              <a:gd name="adj" fmla="val 54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59519867"/>
      </p:ext>
    </p:extLst>
  </p:cSld>
  <p:clrMapOvr>
    <a:masterClrMapping/>
  </p:clrMapOvr>
  <p:transition spd="slow">
    <p:wheel spokes="1"/>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209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a:t>
            </a:r>
            <a:r>
              <a:rPr lang="fr-CH" sz="2600" i="1" dirty="0" smtClean="0">
                <a:solidFill>
                  <a:schemeClr val="bg1"/>
                </a:solidFill>
                <a:latin typeface="Arial" panose="020B0604020202020204" pitchFamily="34" charset="0"/>
                <a:cs typeface="Arial" panose="020B0604020202020204" pitchFamily="34" charset="0"/>
              </a:rPr>
              <a:t>via M35</a:t>
            </a:r>
            <a:r>
              <a:rPr lang="fr-CH" sz="4700" dirty="0" smtClean="0">
                <a:solidFill>
                  <a:schemeClr val="bg1"/>
                </a:solidFill>
                <a:latin typeface="Arial" panose="020B0604020202020204" pitchFamily="34" charset="0"/>
                <a:cs typeface="Arial" panose="020B0604020202020204" pitchFamily="34" charset="0"/>
              </a:rPr>
              <a:t>		 191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Salonta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162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120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E671		        118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5341320" y="278072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6076" y="4653136"/>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467771"/>
      </p:ext>
    </p:extLst>
  </p:cSld>
  <p:clrMapOvr>
    <a:masterClrMapping/>
  </p:clrMapOvr>
  <p:transition spd="slow">
    <p:wheel spokes="1"/>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48</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Simleu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Silvaniei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331640" y="213280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1H</a:t>
            </a:r>
          </a:p>
        </p:txBody>
      </p:sp>
    </p:spTree>
    <p:extLst>
      <p:ext uri="{BB962C8B-B14F-4D97-AF65-F5344CB8AC3E}">
        <p14:creationId xmlns:p14="http://schemas.microsoft.com/office/powerpoint/2010/main" val="23243532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8024" y="468909"/>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Snagov</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915484" y="1628800"/>
            <a:ext cx="5760000" cy="432048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Balotesti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Moara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Vlâsiei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Buftea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Urziceni</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197108" y="503766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411760" y="67559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2267744" y="530766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a:t>
            </a:r>
            <a:endParaRPr lang="fr-CH" dirty="0">
              <a:latin typeface="Arial" panose="020B0604020202020204" pitchFamily="34" charset="0"/>
              <a:cs typeface="Arial" panose="020B0604020202020204" pitchFamily="34" charset="0"/>
            </a:endParaRPr>
          </a:p>
        </p:txBody>
      </p:sp>
      <p:sp>
        <p:nvSpPr>
          <p:cNvPr id="14" name="Flèche vers le haut 13"/>
          <p:cNvSpPr/>
          <p:nvPr/>
        </p:nvSpPr>
        <p:spPr>
          <a:xfrm>
            <a:off x="6660232" y="66900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1979712" y="548680"/>
            <a:ext cx="5616624" cy="93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00808"/>
            <a:ext cx="5616624" cy="4189386"/>
          </a:xfrm>
          <a:prstGeom prst="roundRect">
            <a:avLst>
              <a:gd name="adj" fmla="val 28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35525887"/>
      </p:ext>
    </p:extLst>
  </p:cSld>
  <p:clrMapOvr>
    <a:masterClrMapping/>
  </p:clrMapOvr>
  <p:transition spd="slow">
    <p:wheel spokes="1"/>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527512"/>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sz="4000" dirty="0" err="1" smtClean="0">
                <a:solidFill>
                  <a:schemeClr val="bg1"/>
                </a:solidFill>
                <a:latin typeface="Arial" panose="020B0604020202020204" pitchFamily="34" charset="0"/>
                <a:cs typeface="Arial" panose="020B0604020202020204" pitchFamily="34" charset="0"/>
              </a:rPr>
              <a:t>Suplacu</a:t>
            </a:r>
            <a:r>
              <a:rPr lang="fr-CH" sz="4000" dirty="0" smtClean="0">
                <a:solidFill>
                  <a:schemeClr val="bg1"/>
                </a:solidFill>
                <a:latin typeface="Arial" panose="020B0604020202020204" pitchFamily="34" charset="0"/>
                <a:cs typeface="Arial" panose="020B0604020202020204" pitchFamily="34" charset="0"/>
              </a:rPr>
              <a:t> de </a:t>
            </a:r>
            <a:r>
              <a:rPr lang="fr-CH" sz="4000" dirty="0" err="1" smtClean="0">
                <a:solidFill>
                  <a:schemeClr val="bg1"/>
                </a:solidFill>
                <a:latin typeface="Arial" panose="020B0604020202020204" pitchFamily="34" charset="0"/>
                <a:cs typeface="Arial" panose="020B0604020202020204" pitchFamily="34" charset="0"/>
              </a:rPr>
              <a:t>Barcâu</a:t>
            </a:r>
            <a:endParaRPr lang="fr-CH" sz="40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907704" y="1700808"/>
            <a:ext cx="5759944" cy="432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Simleu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Silvaniei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Nusfalâu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Varsolt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Sârmâsag</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53090" y="502425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62404" y="70751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013853" y="764704"/>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Hexagone 15"/>
          <p:cNvSpPr/>
          <p:nvPr/>
        </p:nvSpPr>
        <p:spPr>
          <a:xfrm>
            <a:off x="2287404" y="2834984"/>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1H</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2287404" y="4464100"/>
            <a:ext cx="972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108F</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4176464"/>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84618294"/>
      </p:ext>
    </p:extLst>
  </p:cSld>
  <p:clrMapOvr>
    <a:masterClrMapping/>
  </p:clrMapOvr>
  <p:transition spd="slow">
    <p:wheel spokes="1"/>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07704" y="1700808"/>
            <a:ext cx="5759944" cy="360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Simleu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Silvaniei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Nusfalâu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Varsolt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Sârmâsag</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p:txBody>
      </p:sp>
      <p:sp>
        <p:nvSpPr>
          <p:cNvPr id="16" name="Hexagone 15"/>
          <p:cNvSpPr/>
          <p:nvPr/>
        </p:nvSpPr>
        <p:spPr>
          <a:xfrm>
            <a:off x="2287404" y="2834984"/>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1H</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2287404" y="4464100"/>
            <a:ext cx="972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108F</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3456384"/>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860032" y="69269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48</a:t>
            </a:r>
            <a:endParaRPr lang="fr-CH" sz="5400" dirty="0">
              <a:solidFill>
                <a:schemeClr val="bg1"/>
              </a:solidFill>
              <a:latin typeface="Arial" panose="020B0604020202020204" pitchFamily="34" charset="0"/>
              <a:cs typeface="Arial" panose="020B0604020202020204" pitchFamily="34" charset="0"/>
            </a:endParaRPr>
          </a:p>
        </p:txBody>
      </p:sp>
      <p:sp>
        <p:nvSpPr>
          <p:cNvPr id="13" name="Rectangle à coins arrondis 12"/>
          <p:cNvSpPr/>
          <p:nvPr/>
        </p:nvSpPr>
        <p:spPr>
          <a:xfrm>
            <a:off x="4949888" y="749406"/>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5220072" y="83669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487436" y="836696"/>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0944128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48</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13086753"/>
      </p:ext>
    </p:extLst>
  </p:cSld>
  <p:clrMapOvr>
    <a:masterClrMapping/>
  </p:clrMapOvr>
  <p:transition spd="slow">
    <p:wheel spokes="1"/>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191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a:t>
            </a:r>
            <a:r>
              <a:rPr lang="fr-CH" sz="2600" i="1" dirty="0" smtClean="0">
                <a:solidFill>
                  <a:schemeClr val="bg1"/>
                </a:solidFill>
                <a:latin typeface="Arial" panose="020B0604020202020204" pitchFamily="34" charset="0"/>
                <a:cs typeface="Arial" panose="020B0604020202020204" pitchFamily="34" charset="0"/>
              </a:rPr>
              <a:t>via M35</a:t>
            </a:r>
            <a:r>
              <a:rPr lang="fr-CH" sz="4700" dirty="0" smtClean="0">
                <a:solidFill>
                  <a:schemeClr val="bg1"/>
                </a:solidFill>
                <a:latin typeface="Arial" panose="020B0604020202020204" pitchFamily="34" charset="0"/>
                <a:cs typeface="Arial" panose="020B0604020202020204" pitchFamily="34" charset="0"/>
              </a:rPr>
              <a:t>		 173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Salonta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143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103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E671		        101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5341320" y="278072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6076" y="4653136"/>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29502"/>
      </p:ext>
    </p:extLst>
  </p:cSld>
  <p:clrMapOvr>
    <a:masterClrMapping/>
  </p:clrMapOvr>
  <p:transition spd="slow">
    <p:wheel spokes="1"/>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49</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000" dirty="0" err="1" smtClean="0">
                <a:solidFill>
                  <a:schemeClr val="bg1"/>
                </a:solidFill>
                <a:latin typeface="Arial" panose="020B0604020202020204" pitchFamily="34" charset="0"/>
                <a:cs typeface="Arial" panose="020B0604020202020204" pitchFamily="34" charset="0"/>
              </a:rPr>
              <a:t>Suplacu</a:t>
            </a:r>
            <a:r>
              <a:rPr lang="fr-CH" sz="4000" dirty="0" smtClean="0">
                <a:solidFill>
                  <a:schemeClr val="bg1"/>
                </a:solidFill>
                <a:latin typeface="Arial" panose="020B0604020202020204" pitchFamily="34" charset="0"/>
                <a:cs typeface="Arial" panose="020B0604020202020204" pitchFamily="34" charset="0"/>
              </a:rPr>
              <a:t> de </a:t>
            </a:r>
            <a:r>
              <a:rPr lang="fr-CH" sz="4000" dirty="0" err="1" smtClean="0">
                <a:solidFill>
                  <a:schemeClr val="bg1"/>
                </a:solidFill>
                <a:latin typeface="Arial" panose="020B0604020202020204" pitchFamily="34" charset="0"/>
                <a:cs typeface="Arial" panose="020B0604020202020204" pitchFamily="34" charset="0"/>
              </a:rPr>
              <a:t>Barcau</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331640" y="2132800"/>
            <a:ext cx="828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19B</a:t>
            </a:r>
          </a:p>
        </p:txBody>
      </p:sp>
    </p:spTree>
    <p:extLst>
      <p:ext uri="{BB962C8B-B14F-4D97-AF65-F5344CB8AC3E}">
        <p14:creationId xmlns:p14="http://schemas.microsoft.com/office/powerpoint/2010/main" val="11687953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527512"/>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Marghita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907704" y="1700808"/>
            <a:ext cx="5759944" cy="270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Suplacu</a:t>
            </a:r>
            <a:r>
              <a:rPr lang="fr-CH" sz="4400" dirty="0" smtClean="0">
                <a:solidFill>
                  <a:schemeClr val="bg1"/>
                </a:solidFill>
                <a:latin typeface="Arial" panose="020B0604020202020204" pitchFamily="34" charset="0"/>
                <a:cs typeface="Arial" panose="020B0604020202020204" pitchFamily="34" charset="0"/>
              </a:rPr>
              <a:t> </a:t>
            </a:r>
          </a:p>
          <a:p>
            <a:r>
              <a:rPr lang="fr-CH" sz="4400" dirty="0" smtClean="0">
                <a:solidFill>
                  <a:schemeClr val="bg1"/>
                </a:solidFill>
                <a:latin typeface="Arial" panose="020B0604020202020204" pitchFamily="34" charset="0"/>
                <a:cs typeface="Arial" panose="020B0604020202020204" pitchFamily="34" charset="0"/>
              </a:rPr>
              <a:t>de </a:t>
            </a:r>
            <a:r>
              <a:rPr lang="fr-CH" sz="4400" dirty="0" err="1">
                <a:solidFill>
                  <a:schemeClr val="bg1"/>
                </a:solidFill>
                <a:latin typeface="Arial" panose="020B0604020202020204" pitchFamily="34" charset="0"/>
                <a:cs typeface="Arial" panose="020B0604020202020204" pitchFamily="34" charset="0"/>
              </a:rPr>
              <a:t>B</a:t>
            </a:r>
            <a:r>
              <a:rPr lang="fr-CH" sz="4400" dirty="0" err="1" smtClean="0">
                <a:solidFill>
                  <a:schemeClr val="bg1"/>
                </a:solidFill>
                <a:latin typeface="Arial" panose="020B0604020202020204" pitchFamily="34" charset="0"/>
                <a:cs typeface="Arial" panose="020B0604020202020204" pitchFamily="34" charset="0"/>
              </a:rPr>
              <a:t>arcau</a:t>
            </a:r>
            <a:endParaRPr lang="fr-CH" sz="4400" dirty="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197108" y="338148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512404" y="72661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683090" y="72874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Hexagone 15"/>
          <p:cNvSpPr/>
          <p:nvPr/>
        </p:nvSpPr>
        <p:spPr>
          <a:xfrm>
            <a:off x="2287404" y="1988840"/>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19B</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2556000"/>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14840170"/>
      </p:ext>
    </p:extLst>
  </p:cSld>
  <p:clrMapOvr>
    <a:masterClrMapping/>
  </p:clrMapOvr>
  <p:transition spd="slow">
    <p:wheel spokes="1"/>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07704" y="1700808"/>
            <a:ext cx="5759944" cy="198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Suplacu</a:t>
            </a:r>
            <a:endParaRPr lang="fr-CH" sz="4400" dirty="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d</a:t>
            </a:r>
            <a:r>
              <a:rPr lang="fr-CH" sz="4400" dirty="0" smtClean="0">
                <a:solidFill>
                  <a:schemeClr val="bg1"/>
                </a:solidFill>
                <a:latin typeface="Arial" panose="020B0604020202020204" pitchFamily="34" charset="0"/>
                <a:cs typeface="Arial" panose="020B0604020202020204" pitchFamily="34" charset="0"/>
              </a:rPr>
              <a:t>e </a:t>
            </a:r>
            <a:r>
              <a:rPr lang="fr-CH" sz="4400" dirty="0" err="1" smtClean="0">
                <a:solidFill>
                  <a:schemeClr val="bg1"/>
                </a:solidFill>
                <a:latin typeface="Arial" panose="020B0604020202020204" pitchFamily="34" charset="0"/>
                <a:cs typeface="Arial" panose="020B0604020202020204" pitchFamily="34" charset="0"/>
              </a:rPr>
              <a:t>Barcau</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a:solidFill>
                <a:schemeClr val="bg1"/>
              </a:solidFill>
              <a:latin typeface="Arial" panose="020B0604020202020204" pitchFamily="34" charset="0"/>
              <a:cs typeface="Arial" panose="020B0604020202020204" pitchFamily="34" charset="0"/>
            </a:endParaRPr>
          </a:p>
        </p:txBody>
      </p:sp>
      <p:sp>
        <p:nvSpPr>
          <p:cNvPr id="16" name="Hexagone 15"/>
          <p:cNvSpPr/>
          <p:nvPr/>
        </p:nvSpPr>
        <p:spPr>
          <a:xfrm>
            <a:off x="2287404" y="2060848"/>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19B</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1836000"/>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860032" y="69269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49</a:t>
            </a:r>
            <a:endParaRPr lang="fr-CH" sz="5400" dirty="0">
              <a:solidFill>
                <a:schemeClr val="bg1"/>
              </a:solidFill>
              <a:latin typeface="Arial" panose="020B0604020202020204" pitchFamily="34" charset="0"/>
              <a:cs typeface="Arial" panose="020B0604020202020204" pitchFamily="34" charset="0"/>
            </a:endParaRPr>
          </a:p>
        </p:txBody>
      </p:sp>
      <p:sp>
        <p:nvSpPr>
          <p:cNvPr id="13" name="Rectangle à coins arrondis 12"/>
          <p:cNvSpPr/>
          <p:nvPr/>
        </p:nvSpPr>
        <p:spPr>
          <a:xfrm>
            <a:off x="4949888" y="749406"/>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5220072" y="83669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487436" y="836696"/>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319707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49</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98605969"/>
      </p:ext>
    </p:extLst>
  </p:cSld>
  <p:clrMapOvr>
    <a:masterClrMapping/>
  </p:clrMapOvr>
  <p:transition spd="slow">
    <p:wheel spokes="1"/>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169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a:t>
            </a:r>
            <a:r>
              <a:rPr lang="fr-CH" sz="2600" i="1" dirty="0" smtClean="0">
                <a:solidFill>
                  <a:schemeClr val="bg1"/>
                </a:solidFill>
                <a:latin typeface="Arial" panose="020B0604020202020204" pitchFamily="34" charset="0"/>
                <a:cs typeface="Arial" panose="020B0604020202020204" pitchFamily="34" charset="0"/>
              </a:rPr>
              <a:t>via M35</a:t>
            </a:r>
            <a:r>
              <a:rPr lang="fr-CH" sz="4700" dirty="0" smtClean="0">
                <a:solidFill>
                  <a:schemeClr val="bg1"/>
                </a:solidFill>
                <a:latin typeface="Arial" panose="020B0604020202020204" pitchFamily="34" charset="0"/>
                <a:cs typeface="Arial" panose="020B0604020202020204" pitchFamily="34" charset="0"/>
              </a:rPr>
              <a:t>		 151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Salonta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121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E671			   79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5341320" y="278072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6076" y="4653136"/>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56586"/>
      </p:ext>
    </p:extLst>
  </p:cSld>
  <p:clrMapOvr>
    <a:masterClrMapping/>
  </p:clrMapOvr>
  <p:transition spd="slow">
    <p:wheel spokes="1"/>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50</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Marghita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475656" y="2132880"/>
            <a:ext cx="828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19B</a:t>
            </a:r>
          </a:p>
        </p:txBody>
      </p:sp>
    </p:spTree>
    <p:extLst>
      <p:ext uri="{BB962C8B-B14F-4D97-AF65-F5344CB8AC3E}">
        <p14:creationId xmlns:p14="http://schemas.microsoft.com/office/powerpoint/2010/main" val="2837936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15484" y="1628800"/>
            <a:ext cx="5760000" cy="3492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Balotesti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Moara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Vlâsiei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Buftea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Urziceni</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53091" y="366951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2267744" y="191683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730417"/>
            <a:ext cx="5616624"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00808"/>
            <a:ext cx="5616624" cy="3312368"/>
          </a:xfrm>
          <a:prstGeom prst="roundRect">
            <a:avLst>
              <a:gd name="adj" fmla="val 28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860032" y="67646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4</a:t>
            </a:r>
          </a:p>
        </p:txBody>
      </p:sp>
      <p:sp>
        <p:nvSpPr>
          <p:cNvPr id="12" name="Rectangle à coins arrondis 11"/>
          <p:cNvSpPr/>
          <p:nvPr/>
        </p:nvSpPr>
        <p:spPr>
          <a:xfrm>
            <a:off x="4975629" y="772522"/>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5508104" y="82046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796136" y="800720"/>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7432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527512"/>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Sirbi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907704" y="1700808"/>
            <a:ext cx="5759944" cy="486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Marghita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Sâcueni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Debrecen</a:t>
            </a:r>
          </a:p>
          <a:p>
            <a:r>
              <a:rPr lang="fr-CH" sz="2400" i="1" dirty="0" smtClean="0">
                <a:solidFill>
                  <a:schemeClr val="bg1"/>
                </a:solidFill>
                <a:latin typeface="Arial" panose="020B0604020202020204" pitchFamily="34" charset="0"/>
                <a:cs typeface="Arial" panose="020B0604020202020204" pitchFamily="34" charset="0"/>
              </a:rPr>
              <a:t>        </a:t>
            </a:r>
            <a:r>
              <a:rPr lang="fr-CH" sz="2800" i="1" dirty="0" smtClean="0">
                <a:solidFill>
                  <a:schemeClr val="bg1"/>
                </a:solidFill>
                <a:latin typeface="Arial" panose="020B0604020202020204" pitchFamily="34" charset="0"/>
                <a:cs typeface="Arial" panose="020B0604020202020204" pitchFamily="34" charset="0"/>
              </a:rPr>
              <a:t>Via </a:t>
            </a:r>
            <a:r>
              <a:rPr lang="fr-CH" sz="2800" i="1" dirty="0" err="1" smtClean="0">
                <a:solidFill>
                  <a:schemeClr val="bg1"/>
                </a:solidFill>
                <a:latin typeface="Arial" panose="020B0604020202020204" pitchFamily="34" charset="0"/>
                <a:cs typeface="Arial" panose="020B0604020202020204" pitchFamily="34" charset="0"/>
              </a:rPr>
              <a:t>Letavertes</a:t>
            </a:r>
            <a:endParaRPr lang="fr-CH" sz="2800" i="1"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Carei</a:t>
            </a: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53089" y="546971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730787" y="70751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646848" y="73300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Hexagone 15"/>
          <p:cNvSpPr/>
          <p:nvPr/>
        </p:nvSpPr>
        <p:spPr>
          <a:xfrm>
            <a:off x="2280787" y="1988840"/>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19B</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2469787" y="4932190"/>
            <a:ext cx="972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4680000"/>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6351258" y="3645024"/>
            <a:ext cx="82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3201899674"/>
      </p:ext>
    </p:extLst>
  </p:cSld>
  <p:clrMapOvr>
    <a:masterClrMapping/>
  </p:clrMapOvr>
  <p:transition spd="slow">
    <p:wheel spokes="1"/>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07704" y="1700808"/>
            <a:ext cx="5759944" cy="396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Marghita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Sâcueni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Debrecen</a:t>
            </a:r>
          </a:p>
          <a:p>
            <a:r>
              <a:rPr lang="fr-CH" sz="2400" i="1" dirty="0" smtClean="0">
                <a:solidFill>
                  <a:schemeClr val="bg1"/>
                </a:solidFill>
                <a:latin typeface="Arial" panose="020B0604020202020204" pitchFamily="34" charset="0"/>
                <a:cs typeface="Arial" panose="020B0604020202020204" pitchFamily="34" charset="0"/>
              </a:rPr>
              <a:t>        </a:t>
            </a:r>
            <a:r>
              <a:rPr lang="fr-CH" sz="2800" i="1" dirty="0" smtClean="0">
                <a:solidFill>
                  <a:schemeClr val="bg1"/>
                </a:solidFill>
                <a:latin typeface="Arial" panose="020B0604020202020204" pitchFamily="34" charset="0"/>
                <a:cs typeface="Arial" panose="020B0604020202020204" pitchFamily="34" charset="0"/>
              </a:rPr>
              <a:t>Via </a:t>
            </a:r>
            <a:r>
              <a:rPr lang="fr-CH" sz="2800" i="1" dirty="0" err="1" smtClean="0">
                <a:solidFill>
                  <a:schemeClr val="bg1"/>
                </a:solidFill>
                <a:latin typeface="Arial" panose="020B0604020202020204" pitchFamily="34" charset="0"/>
                <a:cs typeface="Arial" panose="020B0604020202020204" pitchFamily="34" charset="0"/>
              </a:rPr>
              <a:t>Letavertes</a:t>
            </a:r>
            <a:endParaRPr lang="fr-CH" sz="2800" i="1"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Carei</a:t>
            </a:r>
          </a:p>
          <a:p>
            <a:endParaRPr lang="fr-CH" sz="8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135257" y="467762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Hexagone 15"/>
          <p:cNvSpPr/>
          <p:nvPr/>
        </p:nvSpPr>
        <p:spPr>
          <a:xfrm>
            <a:off x="2280787" y="1988840"/>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19B</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2411760" y="4947628"/>
            <a:ext cx="972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3816000"/>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860032" y="68247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50</a:t>
            </a:r>
            <a:endParaRPr lang="fr-CH" sz="5400" dirty="0">
              <a:solidFill>
                <a:schemeClr val="bg1"/>
              </a:solidFill>
              <a:latin typeface="Arial" panose="020B0604020202020204" pitchFamily="34" charset="0"/>
              <a:cs typeface="Arial" panose="020B0604020202020204" pitchFamily="34" charset="0"/>
            </a:endParaRPr>
          </a:p>
        </p:txBody>
      </p:sp>
      <p:sp>
        <p:nvSpPr>
          <p:cNvPr id="13" name="Rectangle à coins arrondis 12"/>
          <p:cNvSpPr/>
          <p:nvPr/>
        </p:nvSpPr>
        <p:spPr>
          <a:xfrm>
            <a:off x="4949888" y="730500"/>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5220072" y="826469"/>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487436" y="801528"/>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Ellipse 17"/>
          <p:cNvSpPr/>
          <p:nvPr/>
        </p:nvSpPr>
        <p:spPr>
          <a:xfrm>
            <a:off x="6351258" y="3645024"/>
            <a:ext cx="82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1707361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50</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48924381"/>
      </p:ext>
    </p:extLst>
  </p:cSld>
  <p:clrMapOvr>
    <a:masterClrMapping/>
  </p:clrMapOvr>
  <p:transition spd="slow">
    <p:wheel spokes="1"/>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158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a:t>
            </a:r>
            <a:r>
              <a:rPr lang="fr-CH" sz="2600" i="1" dirty="0" smtClean="0">
                <a:solidFill>
                  <a:schemeClr val="bg1"/>
                </a:solidFill>
                <a:latin typeface="Arial" panose="020B0604020202020204" pitchFamily="34" charset="0"/>
                <a:cs typeface="Arial" panose="020B0604020202020204" pitchFamily="34" charset="0"/>
              </a:rPr>
              <a:t>via M35</a:t>
            </a:r>
            <a:r>
              <a:rPr lang="fr-CH" sz="4700" dirty="0" smtClean="0">
                <a:solidFill>
                  <a:schemeClr val="bg1"/>
                </a:solidFill>
                <a:latin typeface="Arial" panose="020B0604020202020204" pitchFamily="34" charset="0"/>
                <a:cs typeface="Arial" panose="020B0604020202020204" pitchFamily="34" charset="0"/>
              </a:rPr>
              <a:t>		 125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Salonta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55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E671			   53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5341320" y="278072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6076" y="4653136"/>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48347"/>
      </p:ext>
    </p:extLst>
  </p:cSld>
  <p:clrMapOvr>
    <a:masterClrMapping/>
  </p:clrMapOvr>
  <p:transition spd="slow">
    <p:wheel spokes="1"/>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51</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Sirbi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91788" y="2096880"/>
            <a:ext cx="972000" cy="504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767A</a:t>
            </a:r>
          </a:p>
        </p:txBody>
      </p:sp>
    </p:spTree>
    <p:extLst>
      <p:ext uri="{BB962C8B-B14F-4D97-AF65-F5344CB8AC3E}">
        <p14:creationId xmlns:p14="http://schemas.microsoft.com/office/powerpoint/2010/main" val="23055603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527512"/>
            <a:ext cx="5760000" cy="1080000"/>
          </a:xfrm>
          <a:solidFill>
            <a:srgbClr val="00B050"/>
          </a:solidFill>
          <a:effectLst>
            <a:outerShdw blurRad="63500" sx="102000" sy="102000" algn="ctr" rotWithShape="0">
              <a:schemeClr val="bg1">
                <a:lumMod val="95000"/>
                <a:alpha val="40000"/>
              </a:schemeClr>
            </a:outerShdw>
          </a:effectLst>
        </p:spPr>
        <p:txBody>
          <a:bodyPr lIns="900000">
            <a:normAutofit/>
          </a:bodyPr>
          <a:lstStyle/>
          <a:p>
            <a:r>
              <a:rPr lang="fr-CH" sz="4000" dirty="0" smtClean="0">
                <a:solidFill>
                  <a:schemeClr val="bg1"/>
                </a:solidFill>
                <a:latin typeface="Arial" panose="020B0604020202020204" pitchFamily="34" charset="0"/>
                <a:cs typeface="Arial" panose="020B0604020202020204" pitchFamily="34" charset="0"/>
              </a:rPr>
              <a:t>Ring Oradea </a:t>
            </a:r>
            <a:endParaRPr lang="fr-CH" sz="40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907704" y="1700808"/>
            <a:ext cx="5759944" cy="360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Sirbi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Salard</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Sarsig</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56210" y="425551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195736" y="71341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877675" y="72874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Hexagone 15"/>
          <p:cNvSpPr/>
          <p:nvPr/>
        </p:nvSpPr>
        <p:spPr>
          <a:xfrm>
            <a:off x="2658104" y="321297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19E</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2666315" y="2276872"/>
            <a:ext cx="972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767A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3456000"/>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3"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09303" y="800740"/>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77355"/>
      </p:ext>
    </p:extLst>
  </p:cSld>
  <p:clrMapOvr>
    <a:masterClrMapping/>
  </p:clrMapOvr>
  <p:transition spd="slow">
    <p:wheel spokes="1"/>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07704" y="1700808"/>
            <a:ext cx="5759944" cy="270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Sirbi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Salard</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Sarsig</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056209" y="294297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Hexagone 15"/>
          <p:cNvSpPr/>
          <p:nvPr/>
        </p:nvSpPr>
        <p:spPr>
          <a:xfrm>
            <a:off x="2658104" y="321297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19E</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2666315" y="2276872"/>
            <a:ext cx="972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767A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979712" y="62068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772816"/>
            <a:ext cx="5616624" cy="2556000"/>
          </a:xfrm>
          <a:prstGeom prst="roundRect">
            <a:avLst>
              <a:gd name="adj" fmla="val 37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860032" y="69269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51</a:t>
            </a:r>
            <a:endParaRPr lang="fr-CH" sz="5400"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5148064" y="83669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5441861" y="816339"/>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9" name="Rectangle à coins arrondis 18"/>
          <p:cNvSpPr/>
          <p:nvPr/>
        </p:nvSpPr>
        <p:spPr>
          <a:xfrm>
            <a:off x="4949888" y="740726"/>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964749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51</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14157056"/>
      </p:ext>
    </p:extLst>
  </p:cSld>
  <p:clrMapOvr>
    <a:masterClrMapping/>
  </p:clrMapOvr>
  <p:transition spd="slow">
    <p:wheel spokes="1"/>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141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a:t>
            </a:r>
            <a:r>
              <a:rPr lang="fr-CH" sz="2600" i="1" dirty="0" smtClean="0">
                <a:solidFill>
                  <a:schemeClr val="bg1"/>
                </a:solidFill>
                <a:latin typeface="Arial" panose="020B0604020202020204" pitchFamily="34" charset="0"/>
                <a:cs typeface="Arial" panose="020B0604020202020204" pitchFamily="34" charset="0"/>
              </a:rPr>
              <a:t>via M35</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Salonta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28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E671			   22 km</a:t>
            </a:r>
          </a:p>
          <a:p>
            <a:pPr marL="0" indent="0">
              <a:buFont typeface="Arial" panose="020B0604020202020204" pitchFamily="34" charset="0"/>
              <a:buNone/>
            </a:pPr>
            <a:endParaRPr lang="fr-CH" dirty="0" smtClean="0"/>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08104"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699792"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6920" y="1223513"/>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5341320" y="278072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6076" y="4653136"/>
            <a:ext cx="748801"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00118"/>
      </p:ext>
    </p:extLst>
  </p:cSld>
  <p:clrMapOvr>
    <a:masterClrMapping/>
  </p:clrMapOvr>
  <p:transition spd="slow">
    <p:wheel spokes="1"/>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3524"/>
            <a:ext cx="8208912" cy="60091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2771800" y="5589240"/>
            <a:ext cx="3600000" cy="576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latin typeface="Arial" panose="020B0604020202020204" pitchFamily="34" charset="0"/>
                <a:cs typeface="Arial" panose="020B0604020202020204" pitchFamily="34" charset="0"/>
              </a:rPr>
              <a:t>Oradea</a:t>
            </a:r>
            <a:endParaRPr lang="fr-CH" sz="4000" dirty="0">
              <a:solidFill>
                <a:schemeClr val="bg1"/>
              </a:solidFill>
              <a:latin typeface="Arial" panose="020B0604020202020204" pitchFamily="34" charset="0"/>
              <a:cs typeface="Arial" panose="020B0604020202020204" pitchFamily="34" charset="0"/>
            </a:endParaRPr>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AutoShape 14" descr="data:image/jpeg;base64,/9j/4AAQSkZJRgABAQAAAQABAAD/2wCEAAkGBxMTEhUTEhMWFhUVGBgWFhcYGBgYFRcXFxYXFhcWFxcaHiggGBolGxcYITEhJSkrLi4uFyAzODMtNygtLisBCgoKDg0OGxAQGzUlHyYtLS0tLy0wLS0tLS0tLS0tLS0tLS0tLS0tLS0tLS0tLS0tLS0tLS0tLS0tLS0tLS0tLf/AABEIAMIBAwMBIgACEQEDEQH/xAAcAAAABwEBAAAAAAAAAAAAAAAAAQIDBAUGBwj/xABHEAACAQMDAQYEAwUFBAgHAAABAhEAAyEEEjFBBQYTIlFhMnGBkUKhsRQjUtHwBxUzweFTkqLxJENiY3KCwtIWF0SDk7LT/8QAGQEAAwEBAQAAAAAAAAAAAAAAAQIDAAQF/8QALxEAAgIBAwIEBQMFAQAAAAAAAAECEQMSITFBURMyYaEEIpGx0RRxwSNSgeHwQv/aAAwDAQACEQMRAD8AwNzsVbR1iai4ivphCLAO5mUuoPqpiOBBYetZ7wmvqzKP8NSxjoo681N7wXPH1N26vmLvEruZCRAG1jM9D15qu8IqpPEyCOoyMH+XtWeldCaIwsk0t73TB/MD5UhgI5poUCg9eQYIM4z7UgDE/wBdKJmo1omOxf2cXLt3T/vCSAYViZJHp9K1F3SKOgx/KKzn9nHZZt2Bd8SQ4EJJgfMHg/KRWpfJr18LlpVnn5ErZGt9jWztO0eXiPyPuRmPmfWqLvd3YFwobaRJO5ughfKIHyge/wA61thulScUs1ezGizllvue6IpuKFKkljPTkEcR/XHV3sju0LpkiE4UH3/EPtA4zXUl04IzSrOkReB6/nzUvDiNbZzPt3u34Zm2pKyAI5n8XPA+pmBWffTB2UoTnEQAcSSIzu65rter04ZSvqPnWd7O7shLlxmAO5gwHp1wRBBnM++IipSwJytBTMbou49zUKCCq7WI/wC0MnJPv5f9Otp3F7t7L9xbqbjbI2k9MfY8+vpiuj6faMAdAPoKft2lBJAyeff50+hJ2NdiFSBAo9k1KW3QZaOo1ERh0qovd37DIUK4LF4nMkzV66L61HuWxRTAyl1fd2wzIwUDaQSABmARn7/lU42EEQqiMDERHp96db2qPdu+tUURGwbVJqclz0qpNynbdw0ZwbBGRaF6YupNM27tOG5UKopYw9qotxW6VZC360VwDinjKhXEq5Y4jimGY1bwBTN2Kop+griVDg0gpUq7TUV0JkWhjbQp3bQo2LRwi6zlCEWUF0sLkEMZEA/FAHln59aZ1epuOWN0ksxyTyT6k9T707a1RRRjOSJkgTwB6cUzfuM8STjiSevPNeBbPUIlGKdFr14pt+cURrAxmj2kZoppy2CRFYxsu7ney/pR4TgMpIJ3SCojoBgjr7+tdY7PvrdtrcQyrCZrnPdjsBta1trgM2wLbjjyQNse3xHHU+nG+7B7IvadzbndaOQTAZfUEAQfWRHyr0MM2lvwcmSCe6Le0gqQlkUsL6ilT6U7dipCVG35U6jUlR1pSpS2NQsigqDrUiwh6094dLqGojW7IqQlulKtGWilbsKQoimbtykvc+dR3v0VEDYdxvnUa446Gm7tw0wWNXjAk5DzvUW7RmkkVRRoVuxrbQLxEmJ49/lTjYBPoJrM9nm7dvNcUST8JLMoVZHwgZjj0mPqZ5suhBx49TNBpO0bLQFuqTMYM56j54P2q0tL1qlbsN+SdxPrqL4H0Vtwqbprl1ZVxEQB5t0iBmYHy46GubHkc3RecFFWWZmo73AKYZyeTRrbq6hXJJyvgS92mHc1LXTk0v8AZBT6ooXS2VZWiZKnvA6UyVFOpCtEPbRVJNuhTahaPNzknJNJ3n6URmimvDPSFtdJx0pLKef6/rFJp9RvIE5PlAj7SaIRkU9pwOpihqLWxip5GD8+KaIrGOuf2Ud6ANuldMktFyR1M7Tjiuqba8w9ia57VxXQkMpBGYyOnvPEda9Kd3NadTp7d0rtZxJHQHrmunHK0QkqZK2Ufh1I/Z6Mpiq2LRGiiiKleHSDZo2YQLh9aDDqTRtaikla2wCULwpi5dmmj8qBWtSQbsS1+Kj3LpNPMs9KJ1jBqiaJtMhtRRT7rRbarZOhHgmkFKkbjREetC2GkMbDVT2QwDOuJngcxESf5/KrwVidK11tW9sHwgN25toYHzHInEyB8ga5vin8qL4Fuzaahm3KB4gUEltoMNiADgyuZxHHvR6nJnOR1EH6jpWb1NzUW2QK5cO21jFvyD+I+WSPtwKuNDugl3DcRAAgDmY965vh5f1EWzQ+QlJbp62sU2pnI4oxXoPc41sO76bcGlC5HSm3umlSGbQzcmmiKcakEVVE2JoUKFEB5vt2Gf4RPOBzAEkx1xTO2r7T6ci6jINwzKzBIIIIzmMkYz6Zqs1VuCVCMCOVOSpGCOB6CvGXFnemQ9ufSp2m0bfGJAUjgeaCMFQSJmRgGcg1f9yO6q68XR4qI67RbDMoLk7iwC/EYAHQjJ9K1fdD+zi+L9wahAq2yACRK3AZmPXH6xwaeMWzORy83SARtBzhjys8j0zn/KmNp/r6fzrWd9u71yxdYi0wtKxUOesnyhj1MEfSPSrj+zbsRNSmssMieJtXYWE7T8+okTmioW6Dq2sz3dTsY6l/CA8zTEjErnPUe/z9xXoju7Yazp7dt/iRQDBmYxPyrKdye7J0mpvFlWGCFYWApCgeXr6z64NbF71XhjpEZS3JJv8ArTZuelMK55pa36ppoTULM+9Jk/0aPxPSgbprGGXuGkFjTj3aZZqokK2L8WkbqKhW0oGpit1SdPbnmoyU8LtJJdikX3HL9oUhbIpQuTQY0ltbDUnuDwxGaYvIOlOMKRTRbsV1Rne9fax06r5wgefNEtIjCj1zWG0feu9406ZJnBZwWLT65EZjrNdK7z6dLmkvK6qwCMw3CQCoJB9vmM1zjsTSHxUCDhgDtgshwSrDABgg9OT7Vz/EXZbClReWO8faCk77AY7oACDBjKiG+tE3e7VMyg6NTJAEysydoyZgSRmrfWsti01y+rBQQoRACx3MTsUkwRgHcSDzRaZhcCXbQYoxnKgMpDeYMAIAEcA55FcaZ0uKL+2DtEgAxkD4QeoFAipLgVD7Ru+HbdziBjEmThQB1JJAA969iNJHmO2zKX+23TXvb3oyBF8rHZshlDQeGJmZPpHUTqitc11CXTdAVtty6xuoThwUZdqlngwy+IPfaPL5gK6J3euG5YUlNrJKOoGEZcED0H86nDJ8zTGnDsOm3ReHUl1jpRLb3cVbUToi+FQpzYfShRs1HmYbRgifUmQR6RkTUi72gwIKny+vU/OTIOfbmpB7LLeZyiFs4GB1PX5/LMU2mjfayQuDgECDgQVODP5YrxriztTTIujusjyu0n3Eg5Bn1GQMiCOld87jd6hqbQVUuIUEEOS46HFw5PIwYMe1cj7m67S2LrWtZZV7VwQzMql7eCNyHmD1HsI9/QPZ/Zlq2gWyoCGCNvBkDze5ODPXmuvBXcnk34IHbWhGo2K8bVcMwI5jP6gZ5FI7K7FSzqruoQgeKF3KJiRImOOI98mrrwKNdITwPr0q70klqDNxaRvX0qQ3Z5AmQfamthAyIHvignHoFp9RBurjH9QaSXHQU27KSuRgzg+xX681NtaMMMMJ9BmjqijVJkJqC/OrE6AR1n8qiPag5plNMVwaEoPWlhBTcUIrNGscKj2pPhA0UUAawbCNqnLGmJPoOppImpB1G0UspNBjFMtLVpVWIpN3aBwPXpWT7w96l0ygtGZiSABxz1649fWub9sd+b+okJlfU+W0PeOv1k+9c0nXJ0RV8HV9T29pi/hq285JKxtEejEwT8ppo6xD8If7L/k1cNsax2fN28xPS2zIvr0+LHWrEeKYIOqzPN2cqJ4aprLJPYd4lVs612qS9i6iA72Rgu4SpMfCc4B4npM1y7U93tUnnuIAhO66FYbZ3GPKGz+Hp61EOpvRIa+Of9keJn/9TSBrrxKqb12GZQVZE2kTkGB6TS5JylyNjik9jZdm6Hct2AN34doa3ALAgFkBz5Tn+dO9p6R0Ja27KDt3Cbq8LB2xADcZ+dVJuaqS2nvNbVbTO4CoZ2wRG9TnNM2NTrWFq5cvM1q4GwyWgcCVJKrIBn1qC4LPznV7VgQpGQQCPcRULtfQq5toylyWk2x8OyDuLN+HAIHUyQBORa9mXR4NrIgIg9/hFZjvL3o1G9bej05Y3NwFwkKXVADc8MHoJA3mRLYHWu9zbicSikzE9q6C22pttduWrS6g3cBdwtubKW1i0CSyttgR180QwFbvup2hctk6PVEb1E2WJJa7aHDb4i5jk4ODIMTXLdaii2kZNi3ca7Fxx4pZ0ZnRmwGUgmAkHaTnkajuz3sa/Z/6SQyoVVLiqPFtThSwC/CSoAYTPBmpJ3ILZ0PUWZIJ+Hio24AnaIFDxZEijRRMmuq9iVCTdoqmh0/gFChq9DV6nmzsfQMy32N3wvDVWO8Hw2lgolgDDcR6n5Go91i8PvBEQT/2+CciSMzP8qj9oah5KLKhoDBWO24dxIMTxxj2mpOiePiW2kfDE56Tmfqce9cEqS2K8bkjR3LSOjyNywYA808zI4rtf9nvbdl7R/fXS5ki1dPwKp8vh/xCGGR6cDgcQu3EBW4QlwBhu2na4GSQIwYzH05rsPdXscWlFwuLm5VFtgCNqRheYPPI+XSS+CLbEbo31p1bg/ahrNSlpd1x1RfViFHyrH9p95vCbwNOviX24AEhJHUdT7dBk1G0/ddrreLrrjXXP4dx2r7T/ksD510PkKZca/vXYNt1S8JYFQyn4ZESOsiZ4rHarwtstfu3C9xQmGnBXyCZLAxnB+JgOkbNdHatr5UVQB0UdKr+6/Zf7TqLmqcStom3ZHTcPjf6Hyj5GlfIURV0ek3b2F9SV2lNhKA+q4Bn3/KoWr0enVALd28W3797AhgNxOxdoiMxGMAV00WH/iP3NE2nciCzR1EmhsMYjur24lsMb2qZ0cjZvJ8gydvmkkwR9q19q9Zvj93cV4/hIJHzHIrGd6+6/wCzn9qsIDbEePaiV2/xqOkdR+mabTsDT3VW7YJsucqyH8RH3+xFMm+gH6myawR0ogmYis1pe8Wo0rBNaPEtnC31GR/4/X9efirW29SGUMuQwkMDIIPBB61TWxNCIzWsxFOWrA60Vy8CaLxPnRtgSQV/BxxUG4pqZck1F1bBBLlVHqSBPsPU/KsnRmjn39pXY6nwbiWwbjXChIBMgqWkj1G3n3rK2uwWIbx3CdQW6KDggcSZ/KtX337xqQiWLnnBbdKMIAWRBdYM/esXq0czccyI3bmM4JUrE4nbMx6/KufJvLY6Md1uaLsjU6O3dSEN5sgE4XKxicfh9DWnudp6dQCdLAZti+a2JZhG0SRkggfWsNpOzoa1d3EkttgqQBIkQfxZmtVb7GOoCjzQh3GDg7tsfiGfIfuK5pP5i+n+nYWp7V04uMDpyLVtCtxZtyhZpyQ/lHI5HxGh2i+m2ELYuI0DbJEDjaY38RFNdqdz7zJfFq4yPdcEMxxtDs0P5j/F06/Okdq6Q2kCH8FtFP8A5UA+2KE36hwr5ib2Faw49bRH3Ap3WAeBbgYgR0jy4/Sm+7zfnb/yFL1DfuLZ9h/6qVcDPzmssam2NIhuRsFlSwJABAQSCSQIPuYrH9t9oXLrG+9zwNM9gqoVkN1lAYsihlBRmMA/JPeL3RQ2nRXI2lApkwIiINcr73dp+PqHZbhZQNqbsBR1iIAUmMnOBJ6DtnUYJnA/M0Ru0O0xeNpmVoYOXUtwHvXTCtEkkdY54ERV/wB1tGlnUGybrobgtFHIDIwYBgj7TBBO0q5j0IkkVmdfq7Vy9tU4VEAISIZApbZOeQRMAwaf0fbt20bIXcBbPiWyQAQjYa2WBgqSAIaQIgRUdVSs1HdmWOKC3cGsb3f7Xu6i8ha4xtk4xtU4yCFgYkYrRd4bo8NTZuosOC21lkrBEDkckfaulTTF0krxqFRbKMVEBY6QTx9DE/KhW8VG0M8+6llHmUgOBwOs4yMjGc0baFrghrqKTGCRtmOh3QOgxTWuNtXKoD15HuwgEnIyORIioN7TtkjgZxwPl9j9q469StFv3T0CNeAvj91JFxd0SBIyFIODmfY12HtTt63btBbDSxELnzAbcMd3JI4J55964doNUEdLgtgspB8x3K3ruB9fY1rdb3qVlAt2EQ9WBJWY5EnAiQBiMc1WGRxNo1Pc13YPeC1pVLtp3JYS90MpeOY2lieeilpyfap//wAy9MfwXIkjKw2Dk7eYjM/SsX2V3l0jXJ1OnHhqgCKm+SQeVJbiS2Dx+u5s6jsxllbNwqZwBdjPON0VXxV/avczhQ1ru+VtkYKuBgk7pENtkKBJzA46iRFXfczvZZGnW1aE+GIYkMCWbLMSMSWJ4NVou9moCFs3FBgEbbomSAABu5kj86cTtjR2bbLaR0EEgeG524Ocg4oPImvL7gSJ/Z+61eW4TdbzNhmXbAQARABgmTnqD0itN/fV3EWeuflB4z6xXHNR3n1DCDdkEEfCgwcfwyMU03a1lYLG6PbG4j5Ak/X3qKyIu8EkdpXtW4yFbljmQRyCMiPqIrFf3C1pSqXbwUC6yqi2iVAA2KTcUmR0yAeoisbY7Wtt8Ny6TyVgAx7AkVJ03eLUW1KJdISWIBCEhSxYAkgkmDHNB5UgxwSZqO2+8umsDwr4JlcKRhuOCefn+kVUdhd8rGmJHjTpnJKAyWRuoEcDpmJ59SbgdsaPUWLaalWckDcQjCTGYIj0qO9nssz+7u5BH/WyQZBkz6GrrMq49yLxljpO/mgcEi9wCY2twOSIGf8AOMU1b/tE0bPsU3OYnYx6gCFHmI+QMRmKrxpuyhMWr2Zn/EzPrnPpmiK9mf7G9Oc7bkmQBk9cAc1vGX9vv/o3hll2v34t27vhW13wAS4DMokAhcACTPr0NZvt7+0BW/dvbO5GHlClTPESWj/nUjtG72XbstZi6u9VhRuHCAJJJ6DaIJ5rkhuAkiZzH54mMUjk2PGES57Z7aN4+UY3bxIEhuCARyI4Jzn3qFa7Vu+G9tSAlwgsY80yCYbBM7RMyPlVXuO4qv3GOPmc0Rulj5ft1/qfnzWGtE/+9LsgC42OBuO0dAIOJ960fZ3eyLCq/nuq0ZWDtImSVxyIiAcVj2uTAzJxHGeo5pzTgrkn5Een1+tBpMNt7HU9HqxcZ0S4pZQDANzOAeQ8YMj6VK7TtRa5ybZJMk5838RJ6etcq02suW7guBxI+sjGD9h/OumDWm7prbtEvaJMTGS3Ez+tTzaaVKg4U1Ldlh2D8WPRvymlMZsJ/XVqa7CvAMskcN+hpZug6dQSJBYcz19vnUehSXnRXNpzBZizbfwiCu0TIbMzM4ArBXbRF1kME72UbYgEE4A424PoBFafvTqtouAPlnJgLBAJgy4gjGaxaXNj+VeZjAAjg+0dD9atJ3SOOfmY7qlWWZF5bA5gT+Ij2PGc/m9og+9UUna6tbYAscOdpETO2QD1HlzTN9ggLBmMwCI5kTzxgmPrUvsp3lSFDXFcRxGxoED5Gc9OY60u4GdI7raIW7iQogMFLATlSPKW4mDMe9QT3Vvm5sFnTyQWBLXhImOQ0T7UOwdZ/wBLj92BKHy/ESdpYNk8EkcCth2o/wCy2rmpRjdZSBtZoUByoI9uQZrpi62QGmL7C0N2xYS06oGXdhSxXLEiC2eCKFVWk73vcQObaCegYngxzHtQqbjua0cVv2EcsSSGAAAzE5z9OI9qgtq7w5ZhP0M4n/L8qvuy7toXV8aPDMlgy7phSNo9JJ9eg9Kbuay1tVben6Mu4jHIhhjJgH0+VShutx4LUis02mPEkTnK4MgRTlyzmJ4PEf8AOl3rjHETicR0gSR9KbQx0zzzwODPvTFkkhIUrHlBj4o6j2mrnTq7omzeAoY8sBELxn/hHWaq7e5oJJgjjPr0n+s1O0uqCCNqsesx6zx7QPetY1bGg7E7JvFyGF4goTJW4ACGRhBOCZHSpQsXSRBulCL28y7KPDtKyy2duScYmKldkd8B5Lbae0M8iByfMWAToCW56VcjtHRtctKqKfH3hFC/u2NsBiXB6iB9qze4q+VU0Y5qsdTp7tmzaexbZ7l4O9y4qb2VVO1ba+U7ZyfXAitpf0VjEWLXH8Arn/eLvc+nvvZXTWdg2jIYdMcGODS41THy5dSostLo715b66hGDWV8SzeZNhMMQyFgAHxBHXnkVBcc0nsvvNqHu2g2ltC1dYwYbzYc/CW4O5hJH4q6ALNgDNizJ/7tc46YoTWp2bDlUY0YddI5hv3gthUII3BSzHUBgGHoFTHy9aXqe7t3dK7zPTJI8q4IPWZrV6O/a/aLls2VIRFbabaG2J3fB13Gc4pWo7ylDC2rUEmFgMQMbZCEgH29qylRZ4pzxuaWy3sytru/cVIYXNzFwPi6DBwc9Tn0NVWm7vakiXFxBAJLBhGWkdTwB9xW+0/b5a3cW54ILr5D5DBK/iSZjg8etUiWraGUvWVJBmLNgzBkki45g49Bg1lNpjfp/kUsny9nynfqn+TI997Hhi3b3HcETcJJB22wk+nINZSxIliMD35P5xWz7/7LtqzdS4LkmC3lRAYcQFRQoPk9cRgEGRhLjmYPQ/P6fKqx4OObV7Epb26QSd3Q+3of6mmLDEEsAMGP6/KhbvZiR6Akf59Pn7U/bPUxjHljI6Z6nqKYXkQWHqQSckiYIxE80nxfMAW3YjqM+maS8MDGTzn0gA9fbpRrcUCImR9TkwSJwY9D/rgDm0mDOBIkwIn/AErondvtKy+nSyxi4o2DIAYyxOD1yBzyD7Vzb9rkZHsB9D9f6+2g7laB799W/BbdN55ImSCFjIlQCKSaTW48ZU9jp1vTpp0V7lxZAnaWVGYYViNxjG4VFudp2iAkFFJ+PdaCrPJaHmp/frs1b+nTambbfw5g8xj2H2Ncw0elS4E2qWMNu8o+IRwAJETHUVJJBlN2i5792BauKSCRcUsOgwxUgZyeP96snopVSGMDIn0ky3PPCitz/aUpC6ORJC3Bu9yLUA4I+XyrFO8Luy0YIkfcwPX5c0eCEnuPp6AfYxx+eR7RnrUzsx2S6AhEkTyAII3AMSIMHjr5qqU1Qk7sH1ImMcAgyfenNIxSSSXUxADAHGSMhgvXp/KsrTNFW6ZutEbguoxhQ3hg4UQ5RCw3EAsd+4c9Kt9bq1INq5eLo5lwQokiDMTPIHXpWEPaT3HCsLoWRAW6ViAYMgYgKSTGAJg10/8AvCxb0bmz4mpuZuKLtg29yqyByIQY23BH8W0xwavB9WimTGopVJP9r/lIPSaPQ7FgACBiDz14kc+9FTfZXb157Ss2lRSZG3IgBiBgj0Ao6X/JOvT2OQ9kaBHBa+10IuSLaBmGZk7oBHH3nEZK7ZUh/DL4naCBJAMCemabs6o7VHxRK9RAmSOnqT9TWq7B8KTp7dtnVydxiXKRtY8eVACeMxzUU5N0gwvejNaazaDbbhuCF3QqpO4zgycLxzk5j3gXGBkglfNzAmI+lbC/aDXbWkWxusq5l4Y3oM7iWCqOGOJbp6VQ6jsxUItlbzxMug8rEEiUkcTNPJ6dnyG3p1COzbdn/rC8Ybyk+oPOPcHnnpFS27PW7jTb5EeViMjM7SRyTODPFR7NmZDLfkExCbiB6kY/lWi7raCwxuC+5AAA8262wboMjk+xnFLGTsWOR6tyv7I7D8RfxbyMkFWAzJGByRI9M1JvTo7ltwCxQt4btuZE3qVYDbABb0Zen1rW9g2UNtdipbLJBZVVGIOCA6gNPNSr3dfTum1kkCMeJcUGOC0HJ9zNHHk1Lgss2HNFyipLtdfgz/8A8RXxYZ2kLdnwrpU7ZzKq3wyscGeDM1Vd4tXY1Dk3kaeSbYUEEIFzOcxxwK2Sd1NOrbrdvacny3bwyQFmA0cCKrL3clCV2oFjHkZsZOSWzwenpT5ZpL5V9ETTaTvcyvZWsWy4Kh2UEQHUGABBjaREzMiDP56iz20zSqLhUBgzIVFAZzuaeAT6596F3uUbQLhoQZgm4RwSAGK4Mx1rNjQX7ZZgdqwQWGTEjENzMdRFcrk5SS+9CKffgnN3kJ2XsjeOlsEsqsVwSeJVh1+lHc1tw3HvW7UB2B8xAZgDhifYcfypnsrsq1df9mcOi2EDK1xm/G2/ZNtPViRj+KmtV2JqPEYC4rCfK/m25PJwGwOfL6xNbKtMtN1QXkva9iXp+8AF5m/YyWJG5GeUMIVG5I5WffNU/bPazX1UBLdppaSqBGz0C4APSce2Savu0ux/Bt+JZub7p2htq3WLDAJh1AHH0qmfQX7sO1ndjrhucYYgzWjmb5exNsg39cDp1sXEDBW37g5DOwDRuwYw561C0luzB32JnGHODAyMe59avbPZlxTnTOVPxDcmfruGferxuxtKohbd36WgfnzdHIFM8y4X3X5GU2uP4MXrtLaZVC2ihA55n58VTXFZoHuQI9Ccx7TNam/2Pd8S4UtP4bNCSq7wp5IXeRI6Dd0FSL/ZCm+hSxqBaVQCPDth5E4A8Yj0zP0xTxypdfdBUmU3YXYa3dviX1tA3fDMgjJx8X5e35iz7w90P2bcfGsXAsQbeWyJO4T0g9ZrQ93mOnB/6PqCxZzEWdu1nLLM3fi2x9Z+dMd57Oo1b23W1qLYt7PIRaKsdxJIUHaXmPi9IzTLPDr90FSMT2dorN07Wu7XJ2qNvlYepfcAv+mTV72Pfu6fds8YhN2QzlFjySFI2kfMVIt9g6jxxds2UgGcEMAwz4gQ4Uz78ia3iasPbVL1t2YKN2E+KMxBmt+ohQOephD3m1c+S84X+HxLhAxmQGEeuP8ASov99X2IdQu6ZJUEGYHxGZJ8o5ro22wZJtv75M+uc461GHZ2kBZgLqlviMnJGPQxUnlbXK+plKUd4v3Of9t9vX7g87CVIYLD+UnAaC0TtAExOKr7etdj4ywNsZFtcbcz6H610LUd3tE5J8S6CeTjPzJt1GHcrSH/AOofb6bkUz7nZkfSmWS+vuZTlVX7mK0+ouOWYw5uMGMr8RHGBgR6VMuuYLPbtsrEAgLuc+xg4iRB+VbSx3Q0gGL93AK/4tuIP/26kWe6GkUAA3CR/wB4v/tH6UZOTezN1M3pe17+mctaZra7EUbgGcDaJSWUzGRwJA5p2/3u7RY7X1LHfhfJbyPUnbKjg1pL/dq225oYsQIJcQIUKMKB0Gc5pg93VGRbX0/xG6+4Q1NeLW/3C0rpcepnn0euYlts7juktbkk5JORzQqz1Xc627FmtSTE/wDSLg4AH+yoUumL5i/ovyXWXIlSm/qyv7B0miuaXxrhti43i7g95UyWbITbIwRHUetSOxe7Id7D6edRbvW5ZQ2w2bw2m4tyCDtniCDnhiBNOextVp1i4XsBiIjcpYmF5weoq47j3ynaKs+qLeGYK3HZi24bSBJPBIbMcYroTFg6SaRodKpF+8o09uxftMFLMxuDa6SWDkjb5SMwOcZBAc706xr9pLNkiy1tg6Hx1SZO0ICWEnM4nPzzke/WkuN2jqNouMrMpUhLhGUXAhYgGRI9KY13ZOp1Nq2DadritsChBaUWRa2qQ3lBgqMRJg5p07TQ0ctO63RYr3f1zZkmev7Qkn5y/wCvrVx3a0OqsPuuW2ZZ8w8RHkHDRnymMg5gip/Y/ZRCKPFKMVBKi2jR0wS4ke8Va6UoSyAM5QAMSGTJ9wSp+lQUP39g5fiZzi4vgouy9R4fiIqBhbu3EDTtLKHMErBir/dWeBCXHV4UtdYhTgQWkkTyOs1dihglJuV8XscWCTepPo/+ZIDilB6hlZ4dh7Db/mDTwNdJcfV4MiQfUUzq7ogu1oXCoJA2guxGQJiTPGcUc0YFAzSZAXsyxclwLttrkFsSJChR+7YLBAxzTV3sJseG6v7GEYfMOY+zGrLwhM5+5/SYo9lSyYYTbb5EeOJntVpWQ7XRlPowiflPI+VNBa1K3SBtB8v8PK/7pxTbpbOGtWz8hsP/AAQPuDXLL4N9GK8XYzkew/KjUVa6rs+1jwy6mQIeGQe+8QwH/lJpv+5nIlDbeegcBv8Adfaai8GRdBdDXQgW2jiD6TmPeOPvIo0v3BPnkERthdsYPAHtR6zTXLf+JbZJ/iBAPyPBqI932/Op6nHbgXVRNVhmGcbiC0HJ5JiSRMnEg8zTPaupUKhtggqeTG4LHmzOZ5Jicc4qK96q3tHVpHmDSPRWI5H8PBxVVlm9kx/GlxZN0OvU4W5nkRxGcbZxgj79er/hIP8ADa4ghseVxJAAMmCMzI/5VSdiXsmSWOYLK0hdxjzEZGatzcJ/5it4k4bWbx5rqTLVxMEsTBMDw1yDkhjuyJA4jmfQUzb1HlIIVpYnKgmOgDRI54M8c8mmCT700QcwWpvHfp9DP4iXX7IkavaW8shfn6rngTIP9RinBrQoAFqcZ3Kp82OCPl7cnA6xGBjBP9fM0lmxJJNK8jfYWWVsUzk8D9aSWI5x9qYv6kKOJxMyOnzqpHarAmSowTBw3OMdaEYNiU2Xfjxw32NODVuOLjD/AMx/nVQ/aSxMSP1NQtZ2ldAlF3COR0HQfOnUGZI047Su/wC2uf7zfzoVhrnbF2fxj2hcfczR1Twp9xtL7nRbHbGnt6W3ev218RiAVWByfignKgcn7VC7X71IujDWlVLtzqAGAg5jdIIif6EVzfTXWVdhJ6kT6AmMdKIXCQB0HHymc13aOtl2n1Nd2V39v23G9VdAIKhUUnPxCFgEew4+9VnaXeG9qLnjXHO5QAu3yQM58sZyc/nVQjlfhwSCD7yJj3B/z9qTp3kxBngYOCevvyMUWkBl5Z7ZY2vDUBQtraDmZFzxSQfwknHp961vcnvH4j/vWPiyqli5RDb2tPkXDPj/AIpwFxzq2SAZEEE4IOORjPH1pxLsAkHaYEHj6/6/nQVNm2PQiXATjbPTqfqahdqadgQwA28HkEflBHtiKp+416+2mX9oZs5t7zLlOPNJJiT1g+1aIyIkiOoMwfYxxU5WmZbMqwKOKF62VJ6rOMg49z85H0pQpkygQNGGoGklhTGHNwo5pnxBQF0VjDs0cU143tQF72rUYWVpD2RR+JQ8SsYXZvOmFdgPSfL/ALvBpthbb/EsW29cbD90j86MvSGc0HFPkDSZHfs2wWJ2XAsYUOJmfUpxHtTX922B+G5/+Rfz/d5qV4hovENJ4EOwuiPYrbnZCEyGaPSVJ+4UfpT1vs20PwFvZmMf8MVL30nefah4EOxtEewg6O1GLKD6ues/iY0T6VDH7tBHooFPb/65pdi2X3BATt5A5H0602iHZB0rsRW0ykzsWfYAfpQfTWzzaQ/Q/wCRpWovBPj3L0yjD9RUS52mg4DH5CP1pG8S5oV6RT9nWD/1Kfe5/wC6mX7HsHm0pHpLx+bf1FM3u2Y/Bj3P+lM3O3T/AAD5Sf1x86Rzw9vYW4Gd73aFbTApABBgTORmMnGKLuwyXCqEMJk4Pp1k/pUbt/VXLmChK59JHsDMkfMYpvsK/ctcgCMcebqM/wClBuDVivTVm0/uOx1V5/8AGn/86FV694H/AIVNChrw9gasfYxep0NxSWuW2tngFgYPsGiPf71DSwFBgY6QJ55Ix7E10a5qzO3n1Bq6u9h2bq7ns223j+ABjIAADYOFEYI/Wu7Pi8PjhnRmhof7nG7QliCJgHmOozx7mpWjsG5uHEebcRMfP2P8ua3Xa/cPdBsKLW6QQCTkzJ8xwMDj51Xp3K1SgjDockbiCDkgH8J6Znk8dai5E1IyN+7NyBmYAxHt+n60WqtlCAxiZM9ZyY++K11jubqVuYsgiJUqVKiQTkziNvpy2KmXe5rsPNZBYAELuyCRxEjzCeffp02rgdUH3L7a1BurLeJacAMvwKiiArgAdfaec10Um0Bydh6GY59/nWL7OBtvYsX7BBfcwC+WPi+P+I+XzKOke4rZqJwQpj1GAR0xOM89KWW4jFC+IG3aVP0J9x7/AEquvSvxCJ498/1zUybSEqAAV6CRB6RmQM8+9Na26GBJBMZLRwD69Y96SMq5HiRppFJRwRKtuHqOKUa6ExmERQmiBo6awB7qG75UkiirGHNwobhSCaMNWMLBoUmfejMUDBGKBFEDSgRWMIiipdFvomEUGzzmjNJJrGHk191RC3XA9Jlf91pH5UT6lWB8TT2LnMEKbLfVrfPzimDSTQcU+QbBfsWjcecai03qCt1PsAGI+1R37qb86fVWbgP4WJtvjptbH51INNOoPIBqUsEH0EcIspO0uwtRZ/xbbL74Kn3kSIqsgfStlo9Zdskm1cZZyQTuU9ODxTrdoJcJ/atLauz+O3+7uflEn69KjL4Xs/qTeLsYcoPUf19aFaV+zdGSSBeQSYUwxH1CmhUv00xPDZQXRGpIGB6Ditp2e52DJ4P5A/yH2oUK9X47yr9z0/ivLEnaNibbE5MnJyePWk60Q+P4T/6qFCuB+U4Rw4MDA2sY6SJgxTeiclMk8evoB/M/c0dCh/6GRKtjzIessJ6wZnPvA+wpWqMjPoT9QcH50KFVfACoQ/vWHtP1DYNNdnXW8QjcYn1PrQoUsPyEk6pAtyFAA9BgcelNmhQqqK9ACjFChTmA9INChWQAulBqFCiYM0oUKFZmE06BQoUGYQ9JFFQrGHI5pt6FCsgCJpJNChTAYg0RNChQMNmiahQrAGpo6FCsE//Z"/>
          <p:cNvSpPr>
            <a:spLocks noChangeAspect="1" noChangeArrowheads="1"/>
          </p:cNvSpPr>
          <p:nvPr/>
        </p:nvSpPr>
        <p:spPr bwMode="auto">
          <a:xfrm>
            <a:off x="155575" y="-2833688"/>
            <a:ext cx="7886700" cy="591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5" name="Picture 2" descr="http://romaniatourism.com/images/oradea/oradea-roma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992888" cy="51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145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4</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82371916"/>
      </p:ext>
    </p:extLst>
  </p:cSld>
  <p:clrMapOvr>
    <a:masterClrMapping/>
  </p:clrMapOvr>
  <p:transition spd="slow">
    <p:wheel spokes="1"/>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131840" y="2420888"/>
            <a:ext cx="2880320" cy="180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Oradea</a:t>
            </a:r>
          </a:p>
          <a:p>
            <a:pPr algn="ctr"/>
            <a:r>
              <a:rPr lang="fr-CH" dirty="0" smtClean="0">
                <a:solidFill>
                  <a:schemeClr val="tx1"/>
                </a:solidFill>
                <a:latin typeface="Arial" panose="020B0604020202020204" pitchFamily="34" charset="0"/>
                <a:cs typeface="Arial" panose="020B0604020202020204" pitchFamily="34" charset="0"/>
              </a:rPr>
              <a:t>City</a:t>
            </a:r>
            <a:endParaRPr lang="fr-CH" dirty="0">
              <a:solidFill>
                <a:schemeClr val="tx1"/>
              </a:solidFill>
              <a:latin typeface="Arial" panose="020B0604020202020204" pitchFamily="34" charset="0"/>
              <a:cs typeface="Arial" panose="020B0604020202020204" pitchFamily="34" charset="0"/>
            </a:endParaRPr>
          </a:p>
        </p:txBody>
      </p:sp>
      <p:sp>
        <p:nvSpPr>
          <p:cNvPr id="3" name="Double flèche horizontale 2"/>
          <p:cNvSpPr/>
          <p:nvPr/>
        </p:nvSpPr>
        <p:spPr>
          <a:xfrm rot="-900000">
            <a:off x="202687" y="2072466"/>
            <a:ext cx="8460000" cy="1800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Double flèche verticale 3"/>
          <p:cNvSpPr/>
          <p:nvPr/>
        </p:nvSpPr>
        <p:spPr>
          <a:xfrm rot="1500000">
            <a:off x="5773101" y="1240464"/>
            <a:ext cx="180000" cy="5724000"/>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Double flèche verticale 4"/>
          <p:cNvSpPr/>
          <p:nvPr/>
        </p:nvSpPr>
        <p:spPr>
          <a:xfrm rot="-1740000">
            <a:off x="3398492" y="2483424"/>
            <a:ext cx="180000" cy="4500000"/>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7075662" y="446151"/>
            <a:ext cx="900000" cy="7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Cluj</a:t>
            </a:r>
          </a:p>
          <a:p>
            <a:pPr algn="ctr"/>
            <a:r>
              <a:rPr lang="fr-CH" sz="1400" dirty="0" smtClean="0">
                <a:solidFill>
                  <a:schemeClr val="tx1"/>
                </a:solidFill>
                <a:latin typeface="Arial" panose="020B0604020202020204" pitchFamily="34" charset="0"/>
                <a:cs typeface="Arial" panose="020B0604020202020204" pitchFamily="34" charset="0"/>
              </a:rPr>
              <a:t>E60</a:t>
            </a:r>
          </a:p>
          <a:p>
            <a:pPr algn="ctr"/>
            <a:r>
              <a:rPr lang="fr-CH" sz="1400" dirty="0" smtClean="0">
                <a:solidFill>
                  <a:schemeClr val="tx1"/>
                </a:solidFill>
                <a:latin typeface="Arial" panose="020B0604020202020204" pitchFamily="34" charset="0"/>
                <a:cs typeface="Arial" panose="020B0604020202020204" pitchFamily="34" charset="0"/>
              </a:rPr>
              <a:t>A3 A7 </a:t>
            </a:r>
            <a:endParaRPr lang="fr-CH" sz="14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791579" y="3299822"/>
            <a:ext cx="1080120"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Debrecen</a:t>
            </a:r>
            <a:endParaRPr lang="fr-CH" sz="1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3779912" y="1216513"/>
            <a:ext cx="1440000"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Oradea Nord E60   A3</a:t>
            </a:r>
            <a:endParaRPr lang="fr-CH" sz="1400" dirty="0">
              <a:solidFill>
                <a:schemeClr val="tx1"/>
              </a:solidFill>
              <a:latin typeface="Arial" panose="020B0604020202020204" pitchFamily="34" charset="0"/>
              <a:cs typeface="Arial" panose="020B0604020202020204" pitchFamily="34" charset="0"/>
            </a:endParaRPr>
          </a:p>
        </p:txBody>
      </p:sp>
      <p:sp>
        <p:nvSpPr>
          <p:cNvPr id="11" name="Rectangle à coins arrondis 10"/>
          <p:cNvSpPr/>
          <p:nvPr/>
        </p:nvSpPr>
        <p:spPr>
          <a:xfrm>
            <a:off x="1403648" y="4301861"/>
            <a:ext cx="1440000"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Oradea </a:t>
            </a:r>
            <a:r>
              <a:rPr lang="fr-CH" sz="1400" dirty="0" err="1" smtClean="0">
                <a:solidFill>
                  <a:schemeClr val="tx1"/>
                </a:solidFill>
                <a:latin typeface="Arial" panose="020B0604020202020204" pitchFamily="34" charset="0"/>
                <a:cs typeface="Arial" panose="020B0604020202020204" pitchFamily="34" charset="0"/>
              </a:rPr>
              <a:t>Vest</a:t>
            </a:r>
            <a:endParaRPr lang="fr-CH" sz="1400" dirty="0" smtClean="0">
              <a:solidFill>
                <a:schemeClr val="tx1"/>
              </a:solidFill>
              <a:latin typeface="Arial" panose="020B0604020202020204" pitchFamily="34" charset="0"/>
              <a:cs typeface="Arial" panose="020B0604020202020204" pitchFamily="34" charset="0"/>
            </a:endParaRPr>
          </a:p>
          <a:p>
            <a:pPr algn="ctr"/>
            <a:r>
              <a:rPr lang="fr-CH" sz="1400" dirty="0" smtClean="0">
                <a:solidFill>
                  <a:schemeClr val="tx1"/>
                </a:solidFill>
                <a:latin typeface="Arial" panose="020B0604020202020204" pitchFamily="34" charset="0"/>
                <a:cs typeface="Arial" panose="020B0604020202020204" pitchFamily="34" charset="0"/>
              </a:rPr>
              <a:t>E671</a:t>
            </a:r>
            <a:endParaRPr lang="fr-CH" sz="1400"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792160" y="302095"/>
            <a:ext cx="1080120"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dirty="0">
              <a:solidFill>
                <a:schemeClr val="tx1"/>
              </a:solidFill>
              <a:latin typeface="Arial" panose="020B0604020202020204" pitchFamily="34" charset="0"/>
              <a:cs typeface="Arial" panose="020B0604020202020204" pitchFamily="34" charset="0"/>
            </a:endParaRPr>
          </a:p>
        </p:txBody>
      </p:sp>
      <p:sp>
        <p:nvSpPr>
          <p:cNvPr id="13" name="Rectangle à coins arrondis 12"/>
          <p:cNvSpPr/>
          <p:nvPr/>
        </p:nvSpPr>
        <p:spPr>
          <a:xfrm>
            <a:off x="539552" y="1844824"/>
            <a:ext cx="1080120" cy="936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DebrecenE60  M35 </a:t>
            </a:r>
            <a:endParaRPr lang="fr-CH" sz="1400" dirty="0">
              <a:solidFill>
                <a:schemeClr val="tx1"/>
              </a:solidFill>
              <a:latin typeface="Arial" panose="020B0604020202020204" pitchFamily="34" charset="0"/>
              <a:cs typeface="Arial" panose="020B0604020202020204" pitchFamily="34" charset="0"/>
            </a:endParaRPr>
          </a:p>
        </p:txBody>
      </p:sp>
      <p:sp>
        <p:nvSpPr>
          <p:cNvPr id="14" name="Rectangle à coins arrondis 13"/>
          <p:cNvSpPr/>
          <p:nvPr/>
        </p:nvSpPr>
        <p:spPr>
          <a:xfrm>
            <a:off x="3347864" y="6091572"/>
            <a:ext cx="720000"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Arad</a:t>
            </a:r>
            <a:endParaRPr lang="fr-CH" sz="1400" dirty="0">
              <a:solidFill>
                <a:schemeClr val="tx1"/>
              </a:solidFill>
              <a:latin typeface="Arial" panose="020B0604020202020204" pitchFamily="34" charset="0"/>
              <a:cs typeface="Arial" panose="020B0604020202020204" pitchFamily="34" charset="0"/>
            </a:endParaRPr>
          </a:p>
        </p:txBody>
      </p:sp>
      <p:sp>
        <p:nvSpPr>
          <p:cNvPr id="15" name="Rectangle à coins arrondis 14"/>
          <p:cNvSpPr/>
          <p:nvPr/>
        </p:nvSpPr>
        <p:spPr>
          <a:xfrm>
            <a:off x="6588304" y="3212976"/>
            <a:ext cx="1440000" cy="72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Oradea Est</a:t>
            </a:r>
          </a:p>
          <a:p>
            <a:pPr algn="ctr"/>
            <a:r>
              <a:rPr lang="fr-CH" sz="1400" dirty="0" smtClean="0">
                <a:solidFill>
                  <a:schemeClr val="tx1"/>
                </a:solidFill>
                <a:latin typeface="Arial" panose="020B0604020202020204" pitchFamily="34" charset="0"/>
                <a:cs typeface="Arial" panose="020B0604020202020204" pitchFamily="34" charset="0"/>
              </a:rPr>
              <a:t>A7 </a:t>
            </a:r>
            <a:endParaRPr lang="fr-CH" sz="1400" dirty="0">
              <a:solidFill>
                <a:schemeClr val="tx1"/>
              </a:solidFill>
              <a:latin typeface="Arial" panose="020B0604020202020204" pitchFamily="34" charset="0"/>
              <a:cs typeface="Arial" panose="020B0604020202020204" pitchFamily="34" charset="0"/>
            </a:endParaRPr>
          </a:p>
        </p:txBody>
      </p:sp>
      <p:sp>
        <p:nvSpPr>
          <p:cNvPr id="17" name="Rectangle à coins arrondis 16"/>
          <p:cNvSpPr/>
          <p:nvPr/>
        </p:nvSpPr>
        <p:spPr>
          <a:xfrm>
            <a:off x="5161043" y="5803572"/>
            <a:ext cx="1440000" cy="72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Oradea Sud</a:t>
            </a:r>
          </a:p>
          <a:p>
            <a:pPr algn="ctr"/>
            <a:r>
              <a:rPr lang="fr-CH" sz="1400" dirty="0" smtClean="0">
                <a:solidFill>
                  <a:schemeClr val="tx1"/>
                </a:solidFill>
                <a:latin typeface="Arial" panose="020B0604020202020204" pitchFamily="34" charset="0"/>
                <a:cs typeface="Arial" panose="020B0604020202020204" pitchFamily="34" charset="0"/>
              </a:rPr>
              <a:t>E671   A7 </a:t>
            </a:r>
            <a:endParaRPr lang="fr-CH" sz="1400" dirty="0">
              <a:solidFill>
                <a:schemeClr val="tx1"/>
              </a:solidFill>
              <a:latin typeface="Arial" panose="020B0604020202020204" pitchFamily="34" charset="0"/>
              <a:cs typeface="Arial" panose="020B0604020202020204" pitchFamily="34" charset="0"/>
            </a:endParaRPr>
          </a:p>
        </p:txBody>
      </p:sp>
      <p:sp>
        <p:nvSpPr>
          <p:cNvPr id="6" name="Rectangle à coins arrondis 5"/>
          <p:cNvSpPr/>
          <p:nvPr/>
        </p:nvSpPr>
        <p:spPr>
          <a:xfrm>
            <a:off x="792160" y="446151"/>
            <a:ext cx="2051488" cy="8946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MEMENTO</a:t>
            </a:r>
            <a:endParaRPr lang="fr-CH"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643829"/>
      </p:ext>
    </p:extLst>
  </p:cSld>
  <p:clrMapOvr>
    <a:masterClrMapping/>
  </p:clrMapOvr>
  <p:transition spd="slow">
    <p:cove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4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A7</a:t>
            </a:r>
          </a:p>
          <a:p>
            <a:pPr lvl="1" algn="ctr"/>
            <a:r>
              <a:rPr lang="fr-CH" sz="4000" dirty="0" smtClean="0">
                <a:solidFill>
                  <a:schemeClr val="bg1"/>
                </a:solidFill>
                <a:latin typeface="Arial" panose="020B0604020202020204" pitchFamily="34" charset="0"/>
                <a:cs typeface="Arial" panose="020B0604020202020204" pitchFamily="34" charset="0"/>
              </a:rPr>
              <a:t>A3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Ring Oradea</a:t>
            </a:r>
          </a:p>
          <a:p>
            <a:pPr algn="ctr"/>
            <a:r>
              <a:rPr lang="fr-CH" sz="4400" dirty="0">
                <a:solidFill>
                  <a:schemeClr val="bg1"/>
                </a:solidFill>
                <a:latin typeface="Arial" panose="020B0604020202020204" pitchFamily="34" charset="0"/>
                <a:cs typeface="Arial" panose="020B0604020202020204" pitchFamily="34" charset="0"/>
              </a:rPr>
              <a:t>3</a:t>
            </a:r>
            <a:r>
              <a:rPr lang="fr-CH" sz="4400" dirty="0" smtClean="0">
                <a:solidFill>
                  <a:schemeClr val="bg1"/>
                </a:solidFill>
                <a:latin typeface="Arial" panose="020B0604020202020204" pitchFamily="34" charset="0"/>
                <a:cs typeface="Arial" panose="020B0604020202020204" pitchFamily="34" charset="0"/>
              </a:rPr>
              <a:t>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24036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52</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1553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98" y="944752"/>
            <a:ext cx="4400228" cy="720000"/>
          </a:xfrm>
          <a:solidFill>
            <a:srgbClr val="00B050"/>
          </a:solidFill>
        </p:spPr>
        <p:txBody>
          <a:bodyPr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Oradea Nord </a:t>
            </a:r>
            <a:r>
              <a:rPr lang="fr-CH" sz="4000" b="0" dirty="0" err="1" smtClean="0">
                <a:solidFill>
                  <a:schemeClr val="bg1"/>
                </a:solidFill>
                <a:latin typeface="Arial" panose="020B0604020202020204" pitchFamily="34" charset="0"/>
                <a:cs typeface="Arial" panose="020B0604020202020204" pitchFamily="34" charset="0"/>
              </a:rPr>
              <a:t>Vest</a:t>
            </a:r>
            <a:endParaRPr lang="fr-CH" sz="40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98" y="1691184"/>
            <a:ext cx="4392488" cy="3240000"/>
          </a:xfrm>
          <a:solidFill>
            <a:srgbClr val="00B050"/>
          </a:solidFill>
        </p:spPr>
        <p:txBody>
          <a:bodyPr lIns="540000" tIns="72000" rIns="360000" anchor="t">
            <a:no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Debrecen</a:t>
            </a:r>
          </a:p>
          <a:p>
            <a:pPr marL="0" indent="0">
              <a:buNone/>
            </a:pPr>
            <a:r>
              <a:rPr lang="fr-CH" sz="4000" dirty="0" smtClean="0">
                <a:solidFill>
                  <a:schemeClr val="bg1"/>
                </a:solidFill>
                <a:latin typeface="Arial" panose="020B0604020202020204" pitchFamily="34" charset="0"/>
                <a:cs typeface="Arial" panose="020B0604020202020204" pitchFamily="34" charset="0"/>
              </a:rPr>
              <a:t>Oradea Nord</a:t>
            </a:r>
          </a:p>
          <a:p>
            <a:pPr marL="0" indent="0">
              <a:buNone/>
            </a:pPr>
            <a:r>
              <a:rPr lang="fr-CH" sz="4000" dirty="0" err="1" smtClean="0">
                <a:solidFill>
                  <a:schemeClr val="bg1"/>
                </a:solidFill>
                <a:latin typeface="Arial" panose="020B0604020202020204" pitchFamily="34" charset="0"/>
                <a:cs typeface="Arial" panose="020B0604020202020204" pitchFamily="34" charset="0"/>
              </a:rPr>
              <a:t>Biharia</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29199" y="949210"/>
            <a:ext cx="4464496" cy="720000"/>
          </a:xfrm>
          <a:solidFill>
            <a:srgbClr val="00B050"/>
          </a:solidFill>
        </p:spPr>
        <p:txBody>
          <a:bodyPr lIns="0"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Oradea Est Sud</a:t>
            </a:r>
            <a:r>
              <a:rPr lang="fr-CH" sz="4400" b="0" dirty="0" smtClean="0">
                <a:solidFill>
                  <a:schemeClr val="bg1"/>
                </a:solidFill>
                <a:latin typeface="Arial" panose="020B0604020202020204" pitchFamily="34" charset="0"/>
                <a:cs typeface="Arial" panose="020B0604020202020204" pitchFamily="34" charset="0"/>
              </a:rPr>
              <a:t> </a:t>
            </a:r>
            <a:endParaRPr lang="fr-CH" sz="44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28837" y="1700808"/>
            <a:ext cx="4464495" cy="3600000"/>
          </a:xfrm>
          <a:solidFill>
            <a:srgbClr val="00B050"/>
          </a:solidFill>
        </p:spPr>
        <p:txBody>
          <a:bodyPr lIns="360000">
            <a:no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Arad</a:t>
            </a:r>
          </a:p>
          <a:p>
            <a:pPr marL="0" indent="0">
              <a:buNone/>
            </a:pPr>
            <a:r>
              <a:rPr lang="fr-CH" sz="4000" dirty="0" smtClean="0">
                <a:solidFill>
                  <a:schemeClr val="bg1"/>
                </a:solidFill>
                <a:latin typeface="Arial" panose="020B0604020202020204" pitchFamily="34" charset="0"/>
                <a:cs typeface="Arial" panose="020B0604020202020204" pitchFamily="34" charset="0"/>
              </a:rPr>
              <a:t>Oradea</a:t>
            </a: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p>
        </p:txBody>
      </p:sp>
      <p:sp>
        <p:nvSpPr>
          <p:cNvPr id="11" name="Flèche vers le haut 10"/>
          <p:cNvSpPr/>
          <p:nvPr/>
        </p:nvSpPr>
        <p:spPr>
          <a:xfrm>
            <a:off x="683568" y="3908761"/>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7790589" y="4415955"/>
            <a:ext cx="108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2019851" y="1041181"/>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6624849" y="1052729"/>
            <a:ext cx="90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910" y="3637090"/>
            <a:ext cx="620161" cy="468000"/>
          </a:xfrm>
          <a:prstGeom prst="rect">
            <a:avLst/>
          </a:prstGeom>
          <a:noFill/>
          <a:extLst>
            <a:ext uri="{909E8E84-426E-40DD-AFC4-6F175D3DCCD1}">
              <a14:hiddenFill xmlns:a14="http://schemas.microsoft.com/office/drawing/2010/main">
                <a:solidFill>
                  <a:srgbClr val="FFFFFF"/>
                </a:solidFill>
              </a14:hiddenFill>
            </a:ext>
          </a:extLst>
        </p:spPr>
      </p:pic>
      <p:sp>
        <p:nvSpPr>
          <p:cNvPr id="9" name="Organigramme : Alternative 8"/>
          <p:cNvSpPr/>
          <p:nvPr/>
        </p:nvSpPr>
        <p:spPr>
          <a:xfrm>
            <a:off x="2251994" y="5988098"/>
            <a:ext cx="504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Oradea Est</a:t>
            </a:r>
            <a:r>
              <a:rPr lang="fr-CH" sz="1000" dirty="0">
                <a:solidFill>
                  <a:schemeClr val="tx1"/>
                </a:solidFill>
                <a:latin typeface="Arial" panose="020B0604020202020204" pitchFamily="34" charset="0"/>
                <a:cs typeface="Arial" panose="020B0604020202020204" pitchFamily="34" charset="0"/>
              </a:rPr>
              <a:t> </a:t>
            </a:r>
            <a:r>
              <a:rPr lang="fr-CH" sz="1000" dirty="0" smtClean="0">
                <a:solidFill>
                  <a:schemeClr val="tx1"/>
                </a:solidFill>
                <a:latin typeface="Arial" panose="020B0604020202020204" pitchFamily="34" charset="0"/>
                <a:cs typeface="Arial" panose="020B0604020202020204" pitchFamily="34" charset="0"/>
              </a:rPr>
              <a:t>Centrum, </a:t>
            </a:r>
            <a:r>
              <a:rPr lang="fr-CH" sz="1000" dirty="0" err="1" smtClean="0">
                <a:solidFill>
                  <a:schemeClr val="tx1"/>
                </a:solidFill>
                <a:latin typeface="Arial" panose="020B0604020202020204" pitchFamily="34" charset="0"/>
                <a:cs typeface="Arial" panose="020B0604020202020204" pitchFamily="34" charset="0"/>
              </a:rPr>
              <a:t>Biharia</a:t>
            </a:r>
            <a:r>
              <a:rPr lang="fr-CH" sz="1000" dirty="0" smtClean="0">
                <a:solidFill>
                  <a:schemeClr val="tx1"/>
                </a:solidFill>
                <a:latin typeface="Arial" panose="020B0604020202020204" pitchFamily="34" charset="0"/>
                <a:cs typeface="Arial" panose="020B0604020202020204" pitchFamily="34" charset="0"/>
              </a:rPr>
              <a:t>,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39046" y="4914867"/>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560716" y="5296554"/>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3303512" y="1041181"/>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6883787" y="2348832"/>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a:off x="3507915" y="3908761"/>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Rectangle 27"/>
          <p:cNvSpPr/>
          <p:nvPr/>
        </p:nvSpPr>
        <p:spPr>
          <a:xfrm>
            <a:off x="7608789" y="1052729"/>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6888789" y="2917434"/>
            <a:ext cx="162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2411760" y="2582832"/>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31" name="Ellipse 30"/>
          <p:cNvSpPr/>
          <p:nvPr/>
        </p:nvSpPr>
        <p:spPr>
          <a:xfrm>
            <a:off x="3094156" y="1916832"/>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H</a:t>
            </a:r>
          </a:p>
        </p:txBody>
      </p:sp>
      <p:sp>
        <p:nvSpPr>
          <p:cNvPr id="8" name="Rectangle à coins arrondis 7"/>
          <p:cNvSpPr/>
          <p:nvPr/>
        </p:nvSpPr>
        <p:spPr>
          <a:xfrm>
            <a:off x="4818789" y="3609311"/>
            <a:ext cx="2880000" cy="46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Aeroportul</a:t>
            </a:r>
            <a:endParaRPr lang="fr-CH" sz="4000"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39046" y="224644"/>
            <a:ext cx="8856000" cy="62585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79642" y="980729"/>
            <a:ext cx="4288818" cy="648072"/>
          </a:xfrm>
          <a:prstGeom prst="roundRect">
            <a:avLst>
              <a:gd name="adj" fmla="val 104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fr-CH"/>
          </a:p>
        </p:txBody>
      </p:sp>
      <p:sp>
        <p:nvSpPr>
          <p:cNvPr id="15" name="Rectangle à coins arrondis 14"/>
          <p:cNvSpPr/>
          <p:nvPr/>
        </p:nvSpPr>
        <p:spPr>
          <a:xfrm>
            <a:off x="4567046" y="980729"/>
            <a:ext cx="4350224"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179642" y="1772815"/>
            <a:ext cx="4248000" cy="3060000"/>
          </a:xfrm>
          <a:prstGeom prst="roundRect">
            <a:avLst>
              <a:gd name="adj" fmla="val 64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567046" y="1772815"/>
            <a:ext cx="4353670" cy="3456000"/>
          </a:xfrm>
          <a:prstGeom prst="roundRect">
            <a:avLst>
              <a:gd name="adj" fmla="val 601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77696671"/>
      </p:ext>
    </p:extLst>
  </p:cSld>
  <p:clrMapOvr>
    <a:masterClrMapping/>
  </p:clrMapOvr>
  <p:transition spd="slow">
    <p:wheel spokes="1"/>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0280" y="764704"/>
            <a:ext cx="6120000" cy="900000"/>
          </a:xfrm>
          <a:solidFill>
            <a:srgbClr val="00B050"/>
          </a:solidFill>
        </p:spPr>
        <p:txBody>
          <a:bodyPr>
            <a:no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Arad</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87624" y="1736632"/>
            <a:ext cx="6120000" cy="4104000"/>
          </a:xfrm>
          <a:solidFill>
            <a:srgbClr val="00B050"/>
          </a:solidFill>
        </p:spPr>
        <p:txBody>
          <a:bodyPr lIns="972000" tIns="360000" rIns="72000">
            <a:normAutofit fontScale="92500" lnSpcReduction="1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Szeged</a:t>
            </a:r>
          </a:p>
          <a:p>
            <a:pPr marL="0" indent="0">
              <a:buNone/>
            </a:pPr>
            <a:r>
              <a:rPr lang="fr-CH" sz="4800" dirty="0" smtClean="0">
                <a:solidFill>
                  <a:schemeClr val="bg1"/>
                </a:solidFill>
                <a:latin typeface="Arial" panose="020B0604020202020204" pitchFamily="34" charset="0"/>
                <a:cs typeface="Arial" panose="020B0604020202020204" pitchFamily="34" charset="0"/>
              </a:rPr>
              <a:t>Timisoara</a:t>
            </a:r>
          </a:p>
          <a:p>
            <a:pPr marL="0" indent="0">
              <a:buNone/>
            </a:pPr>
            <a:r>
              <a:rPr lang="fr-CH" sz="4800" dirty="0" err="1" smtClean="0">
                <a:solidFill>
                  <a:schemeClr val="bg1"/>
                </a:solidFill>
                <a:latin typeface="Arial" panose="020B0604020202020204" pitchFamily="34" charset="0"/>
                <a:cs typeface="Arial" panose="020B0604020202020204" pitchFamily="34" charset="0"/>
              </a:rPr>
              <a:t>Targu</a:t>
            </a:r>
            <a:r>
              <a:rPr lang="fr-CH" sz="4800" dirty="0" smtClean="0">
                <a:solidFill>
                  <a:schemeClr val="bg1"/>
                </a:solidFill>
                <a:latin typeface="Arial" panose="020B0604020202020204" pitchFamily="34" charset="0"/>
                <a:cs typeface="Arial" panose="020B0604020202020204" pitchFamily="34" charset="0"/>
              </a:rPr>
              <a:t> Mures</a:t>
            </a:r>
          </a:p>
          <a:p>
            <a:pPr marL="0" indent="0">
              <a:buNone/>
            </a:pPr>
            <a:r>
              <a:rPr lang="fr-CH" sz="4800" dirty="0" smtClean="0">
                <a:solidFill>
                  <a:schemeClr val="bg1"/>
                </a:solidFill>
                <a:latin typeface="Arial" panose="020B0604020202020204" pitchFamily="34" charset="0"/>
                <a:cs typeface="Arial" panose="020B0604020202020204" pitchFamily="34" charset="0"/>
              </a:rPr>
              <a:t>Deva</a:t>
            </a:r>
          </a:p>
          <a:p>
            <a:pPr marL="0" indent="0">
              <a:buNone/>
            </a:pPr>
            <a:r>
              <a:rPr lang="fr-CH" sz="4800" dirty="0" smtClean="0">
                <a:solidFill>
                  <a:schemeClr val="bg1"/>
                </a:solidFill>
                <a:latin typeface="Arial" panose="020B0604020202020204" pitchFamily="34" charset="0"/>
                <a:cs typeface="Arial" panose="020B0604020202020204" pitchFamily="34" charset="0"/>
              </a:rPr>
              <a:t>Baile Felix</a:t>
            </a:r>
          </a:p>
          <a:p>
            <a:pPr marL="400050" lvl="1" indent="0">
              <a:buNone/>
            </a:pP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a:off x="6516216" y="2535837"/>
            <a:ext cx="558000" cy="27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403648" y="2566451"/>
            <a:ext cx="558000" cy="27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llipse 10"/>
          <p:cNvSpPr/>
          <p:nvPr/>
        </p:nvSpPr>
        <p:spPr>
          <a:xfrm>
            <a:off x="5401834" y="2185181"/>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sp>
        <p:nvSpPr>
          <p:cNvPr id="12" name="Ellipse 11"/>
          <p:cNvSpPr/>
          <p:nvPr/>
        </p:nvSpPr>
        <p:spPr>
          <a:xfrm>
            <a:off x="5436096" y="2924944"/>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SRB</a:t>
            </a:r>
            <a:endParaRPr lang="fr-CH" sz="1200" dirty="0">
              <a:solidFill>
                <a:schemeClr val="tx1"/>
              </a:solidFill>
              <a:latin typeface="Arial" panose="020B0604020202020204" pitchFamily="34" charset="0"/>
              <a:cs typeface="Arial" panose="020B0604020202020204" pitchFamily="34" charset="0"/>
            </a:endParaRPr>
          </a:p>
        </p:txBody>
      </p:sp>
      <p:sp>
        <p:nvSpPr>
          <p:cNvPr id="13" name="Ellipse 12"/>
          <p:cNvSpPr/>
          <p:nvPr/>
        </p:nvSpPr>
        <p:spPr>
          <a:xfrm>
            <a:off x="5449779" y="3651837"/>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BG</a:t>
            </a:r>
            <a:endParaRPr lang="fr-CH"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2117449" y="5019407"/>
            <a:ext cx="28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Baile Felix</a:t>
            </a:r>
            <a:endParaRPr lang="fr-CH" sz="44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1259632" y="836712"/>
            <a:ext cx="5976664"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1259632" y="1772816"/>
            <a:ext cx="5976664" cy="3996000"/>
          </a:xfrm>
          <a:prstGeom prst="roundRect">
            <a:avLst>
              <a:gd name="adj" fmla="val 40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826390054"/>
      </p:ext>
    </p:extLst>
  </p:cSld>
  <p:clrMapOvr>
    <a:masterClrMapping/>
  </p:clrMapOvr>
  <p:transition spd="slow">
    <p:wheel spokes="1"/>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836712"/>
            <a:ext cx="5760000" cy="900000"/>
          </a:xfrm>
          <a:solidFill>
            <a:srgbClr val="00B050"/>
          </a:solidFill>
        </p:spPr>
        <p:txBody>
          <a:bodyPr lIns="252000">
            <a:noAutofit/>
          </a:bodyPr>
          <a:lstStyle/>
          <a:p>
            <a:pPr algn="l"/>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Debrecen</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687484" y="1814847"/>
            <a:ext cx="5760000" cy="3240000"/>
          </a:xfrm>
          <a:solidFill>
            <a:srgbClr val="00B050"/>
          </a:solidFill>
        </p:spPr>
        <p:txBody>
          <a:bodyPr lIns="1260000" tIns="360000" rIns="72000">
            <a:normAutofit fontScale="40000" lnSpcReduction="20000"/>
          </a:bodyPr>
          <a:lstStyle/>
          <a:p>
            <a:pPr marL="0" indent="0">
              <a:buNone/>
            </a:pPr>
            <a:r>
              <a:rPr lang="fr-CH" sz="11000" dirty="0" smtClean="0">
                <a:solidFill>
                  <a:schemeClr val="bg1"/>
                </a:solidFill>
                <a:latin typeface="Arial" panose="020B0604020202020204" pitchFamily="34" charset="0"/>
                <a:cs typeface="Arial" panose="020B0604020202020204" pitchFamily="34" charset="0"/>
              </a:rPr>
              <a:t>Budapest</a:t>
            </a:r>
          </a:p>
          <a:p>
            <a:pPr marL="0" indent="0">
              <a:buNone/>
            </a:pPr>
            <a:r>
              <a:rPr lang="fr-CH" sz="11000" dirty="0" smtClean="0">
                <a:solidFill>
                  <a:schemeClr val="bg1"/>
                </a:solidFill>
                <a:latin typeface="Arial" panose="020B0604020202020204" pitchFamily="34" charset="0"/>
                <a:cs typeface="Arial" panose="020B0604020202020204" pitchFamily="34" charset="0"/>
              </a:rPr>
              <a:t>Szolnok</a:t>
            </a:r>
          </a:p>
          <a:p>
            <a:pPr marL="0" indent="0">
              <a:buNone/>
            </a:pPr>
            <a:r>
              <a:rPr lang="fr-CH" sz="11000" dirty="0" err="1" smtClean="0">
                <a:solidFill>
                  <a:schemeClr val="bg1"/>
                </a:solidFill>
                <a:latin typeface="Arial" panose="020B0604020202020204" pitchFamily="34" charset="0"/>
                <a:cs typeface="Arial" panose="020B0604020202020204" pitchFamily="34" charset="0"/>
              </a:rPr>
              <a:t>Artand</a:t>
            </a:r>
            <a:endParaRPr lang="fr-CH" sz="11000" dirty="0" smtClean="0">
              <a:solidFill>
                <a:schemeClr val="bg1"/>
              </a:solidFill>
              <a:latin typeface="Arial" panose="020B0604020202020204" pitchFamily="34" charset="0"/>
              <a:cs typeface="Arial" panose="020B0604020202020204" pitchFamily="34" charset="0"/>
            </a:endParaRPr>
          </a:p>
          <a:p>
            <a:pPr marL="0" indent="0">
              <a:buNone/>
            </a:pPr>
            <a:r>
              <a:rPr lang="fr-CH" sz="11000" dirty="0" err="1" smtClean="0">
                <a:solidFill>
                  <a:schemeClr val="bg1"/>
                </a:solidFill>
                <a:latin typeface="Arial" panose="020B0604020202020204" pitchFamily="34" charset="0"/>
                <a:cs typeface="Arial" panose="020B0604020202020204" pitchFamily="34" charset="0"/>
              </a:rPr>
              <a:t>Bors</a:t>
            </a:r>
            <a:r>
              <a:rPr lang="fr-CH" dirty="0"/>
              <a:t>	</a:t>
            </a:r>
            <a:endParaRPr lang="fr-CH" dirty="0" smtClean="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a:off x="6531811" y="2454468"/>
            <a:ext cx="558000" cy="23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873224" y="2426394"/>
            <a:ext cx="558000" cy="23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Ellipse 16"/>
          <p:cNvSpPr/>
          <p:nvPr/>
        </p:nvSpPr>
        <p:spPr>
          <a:xfrm>
            <a:off x="6531811" y="1052736"/>
            <a:ext cx="72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H</a:t>
            </a:r>
          </a:p>
        </p:txBody>
      </p:sp>
      <p:pic>
        <p:nvPicPr>
          <p:cNvPr id="18"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604" y="3429000"/>
            <a:ext cx="64795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4154394"/>
            <a:ext cx="647959"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1763688" y="908720"/>
            <a:ext cx="5607592"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63688" y="1916832"/>
            <a:ext cx="5607592" cy="3060000"/>
          </a:xfrm>
          <a:prstGeom prst="roundRect">
            <a:avLst>
              <a:gd name="adj" fmla="val 486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24249454"/>
      </p:ext>
    </p:extLst>
  </p:cSld>
  <p:clrMapOvr>
    <a:masterClrMapping/>
  </p:clrMapOvr>
  <p:transition spd="slow">
    <p:wheel spokes="1"/>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98" y="944752"/>
            <a:ext cx="4400228" cy="720000"/>
          </a:xfrm>
          <a:solidFill>
            <a:srgbClr val="00B050"/>
          </a:solidFill>
        </p:spPr>
        <p:txBody>
          <a:bodyPr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Oradea Nord </a:t>
            </a:r>
            <a:r>
              <a:rPr lang="fr-CH" sz="4000" b="0" dirty="0" err="1" smtClean="0">
                <a:solidFill>
                  <a:schemeClr val="bg1"/>
                </a:solidFill>
                <a:latin typeface="Arial" panose="020B0604020202020204" pitchFamily="34" charset="0"/>
                <a:cs typeface="Arial" panose="020B0604020202020204" pitchFamily="34" charset="0"/>
              </a:rPr>
              <a:t>Vest</a:t>
            </a:r>
            <a:endParaRPr lang="fr-CH" sz="40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98" y="1691184"/>
            <a:ext cx="4392488" cy="3240000"/>
          </a:xfrm>
          <a:solidFill>
            <a:srgbClr val="00B050"/>
          </a:solidFill>
        </p:spPr>
        <p:txBody>
          <a:bodyPr lIns="540000" tIns="72000" rIns="360000" anchor="t">
            <a:no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Debrecen</a:t>
            </a:r>
          </a:p>
          <a:p>
            <a:pPr marL="0" indent="0">
              <a:buNone/>
            </a:pPr>
            <a:r>
              <a:rPr lang="fr-CH" sz="4000" dirty="0" smtClean="0">
                <a:solidFill>
                  <a:schemeClr val="bg1"/>
                </a:solidFill>
                <a:latin typeface="Arial" panose="020B0604020202020204" pitchFamily="34" charset="0"/>
                <a:cs typeface="Arial" panose="020B0604020202020204" pitchFamily="34" charset="0"/>
              </a:rPr>
              <a:t>Oradea Nord</a:t>
            </a:r>
          </a:p>
          <a:p>
            <a:pPr marL="0" indent="0">
              <a:buNone/>
            </a:pPr>
            <a:r>
              <a:rPr lang="fr-CH" sz="4000" dirty="0" err="1" smtClean="0">
                <a:solidFill>
                  <a:schemeClr val="bg1"/>
                </a:solidFill>
                <a:latin typeface="Arial" panose="020B0604020202020204" pitchFamily="34" charset="0"/>
                <a:cs typeface="Arial" panose="020B0604020202020204" pitchFamily="34" charset="0"/>
              </a:rPr>
              <a:t>Biharia</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29199" y="949210"/>
            <a:ext cx="4464496" cy="720000"/>
          </a:xfrm>
          <a:solidFill>
            <a:srgbClr val="00B050"/>
          </a:solidFill>
        </p:spPr>
        <p:txBody>
          <a:bodyPr lIns="0"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Oradea Est Sud</a:t>
            </a:r>
            <a:r>
              <a:rPr lang="fr-CH" sz="4400" b="0" dirty="0" smtClean="0">
                <a:solidFill>
                  <a:schemeClr val="bg1"/>
                </a:solidFill>
                <a:latin typeface="Arial" panose="020B0604020202020204" pitchFamily="34" charset="0"/>
                <a:cs typeface="Arial" panose="020B0604020202020204" pitchFamily="34" charset="0"/>
              </a:rPr>
              <a:t> </a:t>
            </a:r>
            <a:endParaRPr lang="fr-CH" sz="44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28837" y="1700808"/>
            <a:ext cx="4464495" cy="3600000"/>
          </a:xfrm>
          <a:solidFill>
            <a:srgbClr val="00B050"/>
          </a:solidFill>
        </p:spPr>
        <p:txBody>
          <a:bodyPr lIns="360000">
            <a:no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Arad</a:t>
            </a:r>
          </a:p>
          <a:p>
            <a:pPr marL="0" indent="0">
              <a:buNone/>
            </a:pPr>
            <a:r>
              <a:rPr lang="fr-CH" sz="4000" dirty="0" smtClean="0">
                <a:solidFill>
                  <a:schemeClr val="bg1"/>
                </a:solidFill>
                <a:latin typeface="Arial" panose="020B0604020202020204" pitchFamily="34" charset="0"/>
                <a:cs typeface="Arial" panose="020B0604020202020204" pitchFamily="34" charset="0"/>
              </a:rPr>
              <a:t>Oradea</a:t>
            </a: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p>
        </p:txBody>
      </p:sp>
      <p:sp>
        <p:nvSpPr>
          <p:cNvPr id="11" name="Flèche vers le haut 10"/>
          <p:cNvSpPr/>
          <p:nvPr/>
        </p:nvSpPr>
        <p:spPr>
          <a:xfrm>
            <a:off x="683568" y="3908761"/>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7790589" y="4415955"/>
            <a:ext cx="108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2019851" y="1041181"/>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6624849" y="1052729"/>
            <a:ext cx="90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910" y="3637090"/>
            <a:ext cx="620161" cy="46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9046" y="4914867"/>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560716" y="5296554"/>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3303512" y="1041181"/>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6883787" y="2348832"/>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a:off x="3507915" y="3908761"/>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Rectangle 27"/>
          <p:cNvSpPr/>
          <p:nvPr/>
        </p:nvSpPr>
        <p:spPr>
          <a:xfrm>
            <a:off x="7608789" y="1052729"/>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6888789" y="2917434"/>
            <a:ext cx="162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2411760" y="2582832"/>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31" name="Ellipse 30"/>
          <p:cNvSpPr/>
          <p:nvPr/>
        </p:nvSpPr>
        <p:spPr>
          <a:xfrm>
            <a:off x="3094156" y="1916832"/>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H</a:t>
            </a:r>
          </a:p>
        </p:txBody>
      </p:sp>
      <p:sp>
        <p:nvSpPr>
          <p:cNvPr id="8" name="Rectangle à coins arrondis 7"/>
          <p:cNvSpPr/>
          <p:nvPr/>
        </p:nvSpPr>
        <p:spPr>
          <a:xfrm>
            <a:off x="4818789" y="3609311"/>
            <a:ext cx="2880000" cy="46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Aeroportul</a:t>
            </a:r>
            <a:endParaRPr lang="fr-CH" sz="4000"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39046" y="224644"/>
            <a:ext cx="8856000" cy="62585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79642" y="980729"/>
            <a:ext cx="4288818" cy="648072"/>
          </a:xfrm>
          <a:prstGeom prst="roundRect">
            <a:avLst>
              <a:gd name="adj" fmla="val 104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fr-CH"/>
          </a:p>
        </p:txBody>
      </p:sp>
      <p:sp>
        <p:nvSpPr>
          <p:cNvPr id="15" name="Rectangle à coins arrondis 14"/>
          <p:cNvSpPr/>
          <p:nvPr/>
        </p:nvSpPr>
        <p:spPr>
          <a:xfrm>
            <a:off x="4567046" y="980729"/>
            <a:ext cx="4350224"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179642" y="1772815"/>
            <a:ext cx="4248000" cy="3060000"/>
          </a:xfrm>
          <a:prstGeom prst="roundRect">
            <a:avLst>
              <a:gd name="adj" fmla="val 64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567046" y="1772815"/>
            <a:ext cx="4353670" cy="3456000"/>
          </a:xfrm>
          <a:prstGeom prst="roundRect">
            <a:avLst>
              <a:gd name="adj" fmla="val 601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48731142"/>
      </p:ext>
    </p:extLst>
  </p:cSld>
  <p:clrMapOvr>
    <a:masterClrMapping/>
  </p:clrMapOvr>
  <p:transition spd="slow">
    <p:wheel spokes="1"/>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7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A7</a:t>
            </a:r>
          </a:p>
          <a:p>
            <a:pPr lvl="1" algn="ctr"/>
            <a:r>
              <a:rPr lang="fr-CH" sz="4000" dirty="0" smtClean="0">
                <a:solidFill>
                  <a:schemeClr val="bg1"/>
                </a:solidFill>
                <a:latin typeface="Arial" panose="020B0604020202020204" pitchFamily="34" charset="0"/>
                <a:cs typeface="Arial" panose="020B0604020202020204" pitchFamily="34" charset="0"/>
              </a:rPr>
              <a:t>A3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Ring Oradea</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616984" cy="252000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52</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33471"/>
      </p:ext>
    </p:extLst>
  </p:cSld>
  <p:clrMapOvr>
    <a:masterClrMapping/>
  </p:clrMapOvr>
  <p:transition spd="slow">
    <p:wheel spokes="1"/>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3847" y="764704"/>
            <a:ext cx="2174309" cy="360040"/>
          </a:xfrm>
          <a:solidFill>
            <a:schemeClr val="bg1"/>
          </a:solidFill>
        </p:spPr>
        <p:txBody>
          <a:bodyPr>
            <a:normAutofit fontScale="90000"/>
          </a:bodyPr>
          <a:lstStyle/>
          <a:p>
            <a:r>
              <a:rPr lang="fr-CH" dirty="0" smtClean="0">
                <a:solidFill>
                  <a:schemeClr val="bg1"/>
                </a:solidFill>
                <a:latin typeface="Arial" panose="020B0604020202020204" pitchFamily="34" charset="0"/>
                <a:cs typeface="Arial" panose="020B0604020202020204" pitchFamily="34" charset="0"/>
              </a:rPr>
              <a:t>Ring Oradea</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70629" y="926736"/>
            <a:ext cx="4392000" cy="720000"/>
          </a:xfrm>
          <a:solidFill>
            <a:srgbClr val="00B050"/>
          </a:solidFill>
        </p:spPr>
        <p:txBody>
          <a:bodyPr lIns="432000" tIns="108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A3</a:t>
            </a:r>
          </a:p>
        </p:txBody>
      </p:sp>
      <p:sp>
        <p:nvSpPr>
          <p:cNvPr id="4" name="Espace réservé du contenu 3"/>
          <p:cNvSpPr>
            <a:spLocks noGrp="1"/>
          </p:cNvSpPr>
          <p:nvPr>
            <p:ph sz="half" idx="2"/>
          </p:nvPr>
        </p:nvSpPr>
        <p:spPr>
          <a:xfrm>
            <a:off x="67804" y="1683996"/>
            <a:ext cx="4392488" cy="3240000"/>
          </a:xfrm>
          <a:solidFill>
            <a:srgbClr val="00B050"/>
          </a:solidFill>
        </p:spPr>
        <p:txBody>
          <a:bodyPr lIns="0" tIns="108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Debrecen</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Oradea </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Biharia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30781" y="908720"/>
            <a:ext cx="4464496" cy="720000"/>
          </a:xfrm>
          <a:solidFill>
            <a:srgbClr val="00B050"/>
          </a:solidFill>
        </p:spPr>
        <p:txBody>
          <a:bodyPr tIns="108000" bIns="144000" anchor="t">
            <a:noAutofit/>
          </a:bodyPr>
          <a:lstStyle/>
          <a:p>
            <a:pPr algn="ctr"/>
            <a:r>
              <a:rPr lang="fr-CH" sz="3600" b="0" dirty="0" smtClean="0">
                <a:solidFill>
                  <a:schemeClr val="bg1"/>
                </a:solidFill>
                <a:latin typeface="Arial" panose="020B0604020202020204" pitchFamily="34" charset="0"/>
                <a:cs typeface="Arial" panose="020B0604020202020204" pitchFamily="34" charset="0"/>
              </a:rPr>
              <a:t>A7 </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28837" y="1700808"/>
            <a:ext cx="4464495" cy="3600000"/>
          </a:xfrm>
          <a:solidFill>
            <a:srgbClr val="00B050"/>
          </a:solidFill>
        </p:spPr>
        <p:txBody>
          <a:bodyPr lIns="360000">
            <a:no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Arad</a:t>
            </a:r>
          </a:p>
          <a:p>
            <a:pPr marL="0" indent="0">
              <a:buNone/>
            </a:pPr>
            <a:r>
              <a:rPr lang="fr-CH" sz="4000" dirty="0" smtClean="0">
                <a:solidFill>
                  <a:schemeClr val="bg1"/>
                </a:solidFill>
                <a:latin typeface="Arial" panose="020B0604020202020204" pitchFamily="34" charset="0"/>
                <a:cs typeface="Arial" panose="020B0604020202020204" pitchFamily="34" charset="0"/>
              </a:rPr>
              <a:t>Oradea</a:t>
            </a:r>
          </a:p>
          <a:p>
            <a:pPr marL="0" indent="0" algn="ctr">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418553" y="3872576"/>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9081" y="3634681"/>
            <a:ext cx="720000" cy="5433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3530" y="4942705"/>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449081" y="5318758"/>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6888789" y="227867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a:off x="3625840" y="3906352"/>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28"/>
          <p:cNvSpPr/>
          <p:nvPr/>
        </p:nvSpPr>
        <p:spPr>
          <a:xfrm>
            <a:off x="6888789" y="2893921"/>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3031840" y="2595980"/>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31" name="Ellipse 30"/>
          <p:cNvSpPr/>
          <p:nvPr/>
        </p:nvSpPr>
        <p:spPr>
          <a:xfrm>
            <a:off x="3328156" y="1916832"/>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H</a:t>
            </a:r>
          </a:p>
        </p:txBody>
      </p:sp>
      <p:sp>
        <p:nvSpPr>
          <p:cNvPr id="27" name="Rectangle 26"/>
          <p:cNvSpPr/>
          <p:nvPr/>
        </p:nvSpPr>
        <p:spPr>
          <a:xfrm>
            <a:off x="3688156" y="4922758"/>
            <a:ext cx="360000" cy="169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Flèche droite 33"/>
          <p:cNvSpPr/>
          <p:nvPr/>
        </p:nvSpPr>
        <p:spPr>
          <a:xfrm rot="-5400000">
            <a:off x="6465612" y="4384036"/>
            <a:ext cx="72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5" name="Rectangle 34"/>
          <p:cNvSpPr/>
          <p:nvPr/>
        </p:nvSpPr>
        <p:spPr>
          <a:xfrm>
            <a:off x="4756469" y="5302705"/>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6" name="Rectangle à coins arrondis 35"/>
          <p:cNvSpPr/>
          <p:nvPr/>
        </p:nvSpPr>
        <p:spPr>
          <a:xfrm>
            <a:off x="4850147" y="3674023"/>
            <a:ext cx="2880000"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Aeroportul</a:t>
            </a:r>
            <a:endParaRPr lang="fr-CH" sz="40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3070334" y="3151434"/>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6" name="Organigramme : Connecteur 25"/>
          <p:cNvSpPr/>
          <p:nvPr/>
        </p:nvSpPr>
        <p:spPr>
          <a:xfrm>
            <a:off x="8000787" y="1016760"/>
            <a:ext cx="684000" cy="50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52</a:t>
            </a:r>
          </a:p>
        </p:txBody>
      </p:sp>
      <p:sp>
        <p:nvSpPr>
          <p:cNvPr id="7" name="Rectangle à coins arrondis 6"/>
          <p:cNvSpPr/>
          <p:nvPr/>
        </p:nvSpPr>
        <p:spPr>
          <a:xfrm>
            <a:off x="179512" y="980728"/>
            <a:ext cx="41764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644008" y="980728"/>
            <a:ext cx="4248472"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76768" y="1720791"/>
            <a:ext cx="4176464" cy="3096344"/>
          </a:xfrm>
          <a:prstGeom prst="roundRect">
            <a:avLst>
              <a:gd name="adj" fmla="val 630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644008" y="1772816"/>
            <a:ext cx="4248472" cy="3456384"/>
          </a:xfrm>
          <a:prstGeom prst="roundRect">
            <a:avLst>
              <a:gd name="adj" fmla="val 455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92924511"/>
      </p:ext>
    </p:extLst>
  </p:cSld>
  <p:clrMapOvr>
    <a:masterClrMapping/>
  </p:clrMapOvr>
  <p:transition spd="slow">
    <p:wheel spokes="1"/>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125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86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Bors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20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E671			   14 km</a:t>
            </a:r>
          </a:p>
        </p:txBody>
      </p:sp>
      <p:sp>
        <p:nvSpPr>
          <p:cNvPr id="6" name="Rectangle à coins arrondis 5"/>
          <p:cNvSpPr/>
          <p:nvPr/>
        </p:nvSpPr>
        <p:spPr>
          <a:xfrm>
            <a:off x="1115616" y="980728"/>
            <a:ext cx="7272808" cy="453650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3708634"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970476"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4036012" y="2811868"/>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96076" y="4653136"/>
            <a:ext cx="748801" cy="5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675" y="3486079"/>
            <a:ext cx="647959"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610439"/>
      </p:ext>
    </p:extLst>
  </p:cSld>
  <p:clrMapOvr>
    <a:masterClrMapping/>
  </p:clrMapOvr>
  <p:transition spd="slow">
    <p:wheel spokes="1"/>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53</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440000"/>
          </a:xfrm>
          <a:prstGeom prst="rect">
            <a:avLst/>
          </a:prstGeom>
          <a:solidFill>
            <a:srgbClr val="0070C0"/>
          </a:solidFill>
          <a:effectLst>
            <a:outerShdw blurRad="63500" sx="102000" sy="102000" algn="ctr" rotWithShape="0">
              <a:schemeClr val="bg1">
                <a:alpha val="40000"/>
              </a:schemeClr>
            </a:outerShdw>
          </a:effectLst>
        </p:spPr>
        <p:txBody>
          <a:bodyPr lIns="72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Oradea Nord</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29614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646258"/>
            <a:ext cx="2592288"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475656" y="1916800"/>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1565656" y="2420888"/>
            <a:ext cx="720000" cy="432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E671</a:t>
            </a:r>
            <a:endParaRPr lang="fr-CH"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752020" y="2078880"/>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8870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Suceava 			424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155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Ploiesti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49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Ring Ploiesti		  34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4317380"/>
            <a:ext cx="89018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07224"/>
      </p:ext>
    </p:extLst>
  </p:cSld>
  <p:clrMapOvr>
    <a:masterClrMapping/>
  </p:clrMapOvr>
  <p:transition spd="slow">
    <p:wheel spokes="1"/>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493847"/>
            <a:ext cx="6840000" cy="162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sz="3600" dirty="0" smtClean="0">
                <a:solidFill>
                  <a:schemeClr val="bg1"/>
                </a:solidFill>
                <a:latin typeface="Arial" panose="020B0604020202020204" pitchFamily="34" charset="0"/>
                <a:cs typeface="Arial" panose="020B0604020202020204" pitchFamily="34" charset="0"/>
              </a:rPr>
              <a:t>E60 x E671</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Ring Oradea </a:t>
            </a: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Sud</a:t>
            </a:r>
            <a:endParaRPr lang="fr-CH" sz="40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259632" y="2170715"/>
            <a:ext cx="6840000" cy="414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Oradea  </a:t>
            </a:r>
          </a:p>
          <a:p>
            <a:r>
              <a:rPr lang="fr-CH" sz="1000" dirty="0" smtClean="0">
                <a:solidFill>
                  <a:schemeClr val="bg1"/>
                </a:solidFill>
                <a:latin typeface="Arial" panose="020B0604020202020204" pitchFamily="34" charset="0"/>
                <a:cs typeface="Arial" panose="020B0604020202020204" pitchFamily="34" charset="0"/>
              </a:rPr>
              <a:t> </a:t>
            </a:r>
            <a:endParaRPr lang="fr-CH" sz="10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Biharia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Carei</a:t>
            </a:r>
          </a:p>
          <a:p>
            <a:endParaRPr lang="fr-CH" sz="8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945969" y="506070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449694" y="951897"/>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392844" y="951897"/>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8"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349694" y="743531"/>
            <a:ext cx="748801" cy="576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058562" y="1348918"/>
            <a:ext cx="1080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5863737" y="2487139"/>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863737" y="3006274"/>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solidFill>
                <a:schemeClr val="tx1"/>
              </a:solidFill>
              <a:latin typeface="Arial" panose="020B0604020202020204" pitchFamily="34" charset="0"/>
              <a:cs typeface="Arial" panose="020B0604020202020204" pitchFamily="34" charset="0"/>
            </a:endParaRPr>
          </a:p>
        </p:txBody>
      </p:sp>
      <p:sp>
        <p:nvSpPr>
          <p:cNvPr id="20" name="Hexagone 19"/>
          <p:cNvSpPr/>
          <p:nvPr/>
        </p:nvSpPr>
        <p:spPr>
          <a:xfrm>
            <a:off x="1449694" y="5445224"/>
            <a:ext cx="900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a:t>
            </a:r>
            <a:endParaRPr lang="fr-CH" dirty="0">
              <a:latin typeface="Arial" panose="020B0604020202020204" pitchFamily="34" charset="0"/>
              <a:cs typeface="Arial" panose="020B0604020202020204" pitchFamily="34" charset="0"/>
            </a:endParaRPr>
          </a:p>
        </p:txBody>
      </p:sp>
      <p:sp>
        <p:nvSpPr>
          <p:cNvPr id="21" name="Rectangle 20"/>
          <p:cNvSpPr/>
          <p:nvPr/>
        </p:nvSpPr>
        <p:spPr>
          <a:xfrm>
            <a:off x="6196951" y="1348918"/>
            <a:ext cx="1080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2483768" y="5445225"/>
            <a:ext cx="900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E671</a:t>
            </a:r>
            <a:endParaRPr lang="fr-CH" dirty="0">
              <a:solidFill>
                <a:schemeClr val="bg1"/>
              </a:solidFill>
              <a:latin typeface="Arial" panose="020B0604020202020204" pitchFamily="34" charset="0"/>
              <a:cs typeface="Arial" panose="020B0604020202020204" pitchFamily="34" charset="0"/>
            </a:endParaRPr>
          </a:p>
        </p:txBody>
      </p:sp>
      <p:sp>
        <p:nvSpPr>
          <p:cNvPr id="4" name="Rectangle à coins arrondis 3"/>
          <p:cNvSpPr/>
          <p:nvPr/>
        </p:nvSpPr>
        <p:spPr>
          <a:xfrm>
            <a:off x="1331640" y="578214"/>
            <a:ext cx="6696744" cy="1482634"/>
          </a:xfrm>
          <a:prstGeom prst="roundRect">
            <a:avLst>
              <a:gd name="adj" fmla="val 1017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331640" y="2276872"/>
            <a:ext cx="6696744" cy="3960440"/>
          </a:xfrm>
          <a:prstGeom prst="roundRect">
            <a:avLst>
              <a:gd name="adj" fmla="val 208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34356847"/>
      </p:ext>
    </p:extLst>
  </p:cSld>
  <p:clrMapOvr>
    <a:masterClrMapping/>
  </p:clrMapOvr>
  <p:transition spd="slow">
    <p:wheel spokes="1"/>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2170715"/>
            <a:ext cx="5760000" cy="306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Oradea  </a:t>
            </a:r>
          </a:p>
          <a:p>
            <a:r>
              <a:rPr lang="fr-CH" sz="1000" dirty="0" smtClean="0">
                <a:solidFill>
                  <a:schemeClr val="bg1"/>
                </a:solidFill>
                <a:latin typeface="Arial" panose="020B0604020202020204" pitchFamily="34" charset="0"/>
                <a:cs typeface="Arial" panose="020B0604020202020204" pitchFamily="34" charset="0"/>
              </a:rPr>
              <a:t> </a:t>
            </a:r>
            <a:endParaRPr lang="fr-CH" sz="10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Biharia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Carei</a:t>
            </a:r>
          </a:p>
          <a:p>
            <a:endParaRPr lang="fr-CH" sz="8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405019" y="418952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5148064" y="2487139"/>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149606" y="3042274"/>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solidFill>
                <a:schemeClr val="tx1"/>
              </a:solidFill>
              <a:latin typeface="Arial" panose="020B0604020202020204" pitchFamily="34" charset="0"/>
              <a:cs typeface="Arial" panose="020B0604020202020204" pitchFamily="34" charset="0"/>
            </a:endParaRPr>
          </a:p>
        </p:txBody>
      </p:sp>
      <p:sp>
        <p:nvSpPr>
          <p:cNvPr id="20" name="Hexagone 19"/>
          <p:cNvSpPr/>
          <p:nvPr/>
        </p:nvSpPr>
        <p:spPr>
          <a:xfrm>
            <a:off x="1655776" y="2695279"/>
            <a:ext cx="900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19</a:t>
            </a:r>
            <a:endParaRPr lang="fr-CH" dirty="0">
              <a:latin typeface="Arial" panose="020B0604020202020204" pitchFamily="34" charset="0"/>
              <a:cs typeface="Arial" panose="020B0604020202020204" pitchFamily="34" charset="0"/>
            </a:endParaRPr>
          </a:p>
        </p:txBody>
      </p:sp>
      <p:sp>
        <p:nvSpPr>
          <p:cNvPr id="22" name="Rectangle 21"/>
          <p:cNvSpPr/>
          <p:nvPr/>
        </p:nvSpPr>
        <p:spPr>
          <a:xfrm>
            <a:off x="1655776" y="3312274"/>
            <a:ext cx="900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E671</a:t>
            </a:r>
            <a:endParaRPr lang="fr-CH" dirty="0">
              <a:solidFill>
                <a:schemeClr val="bg1"/>
              </a:solidFill>
              <a:latin typeface="Arial" panose="020B0604020202020204" pitchFamily="34" charset="0"/>
              <a:cs typeface="Arial" panose="020B0604020202020204" pitchFamily="34" charset="0"/>
            </a:endParaRPr>
          </a:p>
        </p:txBody>
      </p:sp>
      <p:sp>
        <p:nvSpPr>
          <p:cNvPr id="4" name="Rectangle à coins arrondis 3"/>
          <p:cNvSpPr/>
          <p:nvPr/>
        </p:nvSpPr>
        <p:spPr>
          <a:xfrm>
            <a:off x="1331640" y="578214"/>
            <a:ext cx="6696744" cy="1482634"/>
          </a:xfrm>
          <a:prstGeom prst="roundRect">
            <a:avLst>
              <a:gd name="adj" fmla="val 1017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331640" y="2276872"/>
            <a:ext cx="5580000" cy="2880000"/>
          </a:xfrm>
          <a:prstGeom prst="roundRect">
            <a:avLst>
              <a:gd name="adj" fmla="val 208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236958" y="118652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53</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607460" y="131953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Virage 22"/>
          <p:cNvSpPr/>
          <p:nvPr/>
        </p:nvSpPr>
        <p:spPr>
          <a:xfrm>
            <a:off x="4911436" y="1330526"/>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Rectangle à coins arrondis 23"/>
          <p:cNvSpPr/>
          <p:nvPr/>
        </p:nvSpPr>
        <p:spPr>
          <a:xfrm>
            <a:off x="4275446" y="1223561"/>
            <a:ext cx="2636194" cy="8039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664736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15535"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53</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87376714"/>
      </p:ext>
    </p:extLst>
  </p:cSld>
  <p:clrMapOvr>
    <a:masterClrMapping/>
  </p:clrMapOvr>
  <p:transition spd="slow">
    <p:wheel spokes="1"/>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3960000"/>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117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Debrecen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78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Bors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12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E671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 km</a:t>
            </a:r>
          </a:p>
        </p:txBody>
      </p:sp>
      <p:sp>
        <p:nvSpPr>
          <p:cNvPr id="6" name="Rectangle à coins arrondis 5"/>
          <p:cNvSpPr/>
          <p:nvPr/>
        </p:nvSpPr>
        <p:spPr>
          <a:xfrm>
            <a:off x="1115616" y="980728"/>
            <a:ext cx="7272808" cy="381642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3708634"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970476" y="12081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10" name="Ellipse 9"/>
          <p:cNvSpPr/>
          <p:nvPr/>
        </p:nvSpPr>
        <p:spPr>
          <a:xfrm>
            <a:off x="4243362" y="274472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pic>
        <p:nvPicPr>
          <p:cNvPr id="11"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60317" y="3933056"/>
            <a:ext cx="748801" cy="5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315237"/>
            <a:ext cx="647959"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18873"/>
      </p:ext>
    </p:extLst>
  </p:cSld>
  <p:clrMapOvr>
    <a:masterClrMapping/>
  </p:clrMapOvr>
  <p:transition spd="slow">
    <p:wheel spokes="1"/>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4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E671</a:t>
            </a:r>
          </a:p>
          <a:p>
            <a:pPr lvl="1" algn="ctr"/>
            <a:r>
              <a:rPr lang="fr-CH" sz="4000" dirty="0" smtClean="0">
                <a:solidFill>
                  <a:schemeClr val="bg1"/>
                </a:solidFill>
                <a:latin typeface="Arial" panose="020B0604020202020204" pitchFamily="34" charset="0"/>
                <a:cs typeface="Arial" panose="020B0604020202020204" pitchFamily="34" charset="0"/>
              </a:rPr>
              <a:t>A3 x E671</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Bors</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a:solidFill>
                  <a:schemeClr val="bg1"/>
                </a:solidFill>
                <a:latin typeface="Arial" panose="020B0604020202020204" pitchFamily="34" charset="0"/>
                <a:cs typeface="Arial" panose="020B0604020202020204" pitchFamily="34" charset="0"/>
              </a:rPr>
              <a:t>3</a:t>
            </a:r>
            <a:r>
              <a:rPr lang="fr-CH" sz="4400" dirty="0" smtClean="0">
                <a:solidFill>
                  <a:schemeClr val="bg1"/>
                </a:solidFill>
                <a:latin typeface="Arial" panose="020B0604020202020204" pitchFamily="34" charset="0"/>
                <a:cs typeface="Arial" panose="020B0604020202020204" pitchFamily="34" charset="0"/>
              </a:rPr>
              <a:t>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24036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54</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3280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51520" y="1124744"/>
            <a:ext cx="4284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E60   A3</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1901085"/>
            <a:ext cx="4284000" cy="3600000"/>
          </a:xfrm>
          <a:solidFill>
            <a:srgbClr val="00B050"/>
          </a:solidFill>
        </p:spPr>
        <p:txBody>
          <a:bodyPr lIns="324000" tIns="46800" rIns="360000" anchor="t">
            <a:noAutofit/>
          </a:bodyPr>
          <a:lstStyle/>
          <a:p>
            <a:pPr marL="0" indent="0">
              <a:buNone/>
            </a:pPr>
            <a:r>
              <a:rPr lang="fr-CH" sz="4000" dirty="0" err="1" smtClean="0">
                <a:solidFill>
                  <a:schemeClr val="bg1"/>
                </a:solidFill>
                <a:latin typeface="Arial" panose="020B0604020202020204" pitchFamily="34" charset="0"/>
                <a:cs typeface="Arial" panose="020B0604020202020204" pitchFamily="34" charset="0"/>
              </a:rPr>
              <a:t>Budapesta</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Debrecen</a:t>
            </a:r>
          </a:p>
          <a:p>
            <a:pPr marL="0" indent="0">
              <a:buNone/>
            </a:pP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p>
        </p:txBody>
      </p:sp>
      <p:sp>
        <p:nvSpPr>
          <p:cNvPr id="5" name="Espace réservé du texte 4"/>
          <p:cNvSpPr>
            <a:spLocks noGrp="1"/>
          </p:cNvSpPr>
          <p:nvPr>
            <p:ph type="body" sz="quarter" idx="3"/>
          </p:nvPr>
        </p:nvSpPr>
        <p:spPr>
          <a:xfrm>
            <a:off x="4593744" y="1124744"/>
            <a:ext cx="4284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E671 Ring Oradea </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3744" y="1901084"/>
            <a:ext cx="4284000" cy="4140000"/>
          </a:xfrm>
          <a:solidFill>
            <a:srgbClr val="00B050"/>
          </a:solidFill>
        </p:spPr>
        <p:txBody>
          <a:bodyPr lIns="180000">
            <a:noAutofit/>
          </a:bodyPr>
          <a:lstStyle/>
          <a:p>
            <a:pPr marL="0" indent="0">
              <a:buNone/>
            </a:pPr>
            <a:r>
              <a:rPr lang="fr-CH" sz="3600" dirty="0" smtClean="0">
                <a:solidFill>
                  <a:schemeClr val="bg1"/>
                </a:solidFill>
                <a:latin typeface="Arial" panose="020B0604020202020204" pitchFamily="34" charset="0"/>
                <a:cs typeface="Arial" panose="020B0604020202020204" pitchFamily="34" charset="0"/>
              </a:rPr>
              <a:t>Arad</a:t>
            </a:r>
            <a:r>
              <a:rPr lang="fr-CH" sz="4400" dirty="0" smtClean="0">
                <a:solidFill>
                  <a:schemeClr val="bg1"/>
                </a:solidFill>
                <a:latin typeface="Arial" panose="020B0604020202020204" pitchFamily="34" charset="0"/>
                <a:cs typeface="Arial" panose="020B0604020202020204" pitchFamily="34" charset="0"/>
              </a:rPr>
              <a:t>	</a:t>
            </a:r>
          </a:p>
          <a:p>
            <a:pPr marL="0" indent="0">
              <a:buNone/>
            </a:pPr>
            <a:r>
              <a:rPr lang="fr-CH" sz="3600" dirty="0" smtClean="0">
                <a:solidFill>
                  <a:schemeClr val="bg1"/>
                </a:solidFill>
                <a:latin typeface="Arial" panose="020B0604020202020204" pitchFamily="34" charset="0"/>
                <a:cs typeface="Arial" panose="020B0604020202020204" pitchFamily="34" charset="0"/>
              </a:rPr>
              <a:t>Oradea</a:t>
            </a:r>
          </a:p>
          <a:p>
            <a:pPr marL="0" indent="0">
              <a:buNone/>
            </a:pPr>
            <a:r>
              <a:rPr lang="fr-CH" sz="3600" dirty="0" smtClean="0">
                <a:solidFill>
                  <a:schemeClr val="bg1"/>
                </a:solidFill>
                <a:latin typeface="Arial" panose="020B0604020202020204" pitchFamily="34" charset="0"/>
                <a:cs typeface="Arial" panose="020B0604020202020204" pitchFamily="34" charset="0"/>
              </a:rPr>
              <a:t>Gara de </a:t>
            </a:r>
            <a:r>
              <a:rPr lang="fr-CH" sz="3600" dirty="0" err="1" smtClean="0">
                <a:solidFill>
                  <a:schemeClr val="bg1"/>
                </a:solidFill>
                <a:latin typeface="Arial" panose="020B0604020202020204" pitchFamily="34" charset="0"/>
                <a:cs typeface="Arial" panose="020B0604020202020204" pitchFamily="34" charset="0"/>
              </a:rPr>
              <a:t>Triaj</a:t>
            </a:r>
            <a:endParaRPr lang="fr-CH" sz="3600" dirty="0" smtClean="0">
              <a:solidFill>
                <a:schemeClr val="bg1"/>
              </a:solidFill>
              <a:latin typeface="Arial" panose="020B0604020202020204" pitchFamily="34" charset="0"/>
              <a:cs typeface="Arial" panose="020B0604020202020204" pitchFamily="34" charset="0"/>
            </a:endParaRPr>
          </a:p>
          <a:p>
            <a:pPr marL="0" indent="0">
              <a:buNone/>
            </a:pPr>
            <a:r>
              <a:rPr lang="fr-CH" sz="3600" dirty="0" err="1" smtClean="0">
                <a:solidFill>
                  <a:schemeClr val="bg1"/>
                </a:solidFill>
                <a:latin typeface="Arial" panose="020B0604020202020204" pitchFamily="34" charset="0"/>
                <a:cs typeface="Arial" panose="020B0604020202020204" pitchFamily="34" charset="0"/>
              </a:rPr>
              <a:t>Bors</a:t>
            </a:r>
            <a:endParaRPr lang="fr-CH" sz="3600" dirty="0" smtClean="0">
              <a:solidFill>
                <a:schemeClr val="bg1"/>
              </a:solidFill>
              <a:latin typeface="Arial" panose="020B0604020202020204" pitchFamily="34" charset="0"/>
              <a:cs typeface="Arial" panose="020B0604020202020204" pitchFamily="34" charset="0"/>
            </a:endParaRPr>
          </a:p>
          <a:p>
            <a:pPr marL="0" indent="0">
              <a:buNone/>
            </a:pPr>
            <a:endParaRPr lang="fr-CH" sz="1200" dirty="0">
              <a:solidFill>
                <a:schemeClr val="bg1"/>
              </a:solidFill>
              <a:latin typeface="Arial" panose="020B0604020202020204" pitchFamily="34" charset="0"/>
              <a:cs typeface="Arial" panose="020B0604020202020204" pitchFamily="34" charset="0"/>
            </a:endParaRPr>
          </a:p>
          <a:p>
            <a:pPr marL="0" indent="0">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2000 m</a:t>
            </a:r>
          </a:p>
          <a:p>
            <a:pPr marL="0" indent="0">
              <a:buNone/>
            </a:pPr>
            <a:endParaRPr lang="fr-CH" sz="4000" dirty="0"/>
          </a:p>
        </p:txBody>
      </p:sp>
      <p:sp>
        <p:nvSpPr>
          <p:cNvPr id="10" name="Rectangle 9"/>
          <p:cNvSpPr/>
          <p:nvPr/>
        </p:nvSpPr>
        <p:spPr>
          <a:xfrm>
            <a:off x="302709" y="5517232"/>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2700000">
            <a:off x="7730610" y="5117169"/>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8450611" y="6044794"/>
            <a:ext cx="360000" cy="54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6372200" y="2780928"/>
            <a:ext cx="93600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Vest</a:t>
            </a:r>
            <a:endParaRPr lang="fr-CH" sz="2800" dirty="0">
              <a:solidFill>
                <a:schemeClr val="tx1"/>
              </a:solidFill>
              <a:latin typeface="Arial" panose="020B0604020202020204" pitchFamily="34" charset="0"/>
              <a:cs typeface="Arial" panose="020B0604020202020204" pitchFamily="34" charset="0"/>
            </a:endParaRPr>
          </a:p>
        </p:txBody>
      </p:sp>
      <p:sp>
        <p:nvSpPr>
          <p:cNvPr id="19" name="Ellipse 18"/>
          <p:cNvSpPr/>
          <p:nvPr/>
        </p:nvSpPr>
        <p:spPr>
          <a:xfrm>
            <a:off x="3356319" y="2082897"/>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20" name="Flèche vers le haut 19"/>
          <p:cNvSpPr/>
          <p:nvPr/>
        </p:nvSpPr>
        <p:spPr>
          <a:xfrm>
            <a:off x="3834003" y="3550533"/>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Ellipse 21"/>
          <p:cNvSpPr/>
          <p:nvPr/>
        </p:nvSpPr>
        <p:spPr>
          <a:xfrm>
            <a:off x="3356319" y="2780928"/>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21" name="Rectangle 20"/>
          <p:cNvSpPr/>
          <p:nvPr/>
        </p:nvSpPr>
        <p:spPr>
          <a:xfrm>
            <a:off x="7410152" y="2774272"/>
            <a:ext cx="126000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6" name="Rectangle à coins arrondis 25"/>
          <p:cNvSpPr/>
          <p:nvPr/>
        </p:nvSpPr>
        <p:spPr>
          <a:xfrm>
            <a:off x="4788024" y="4683867"/>
            <a:ext cx="2340000" cy="46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Aeroportul</a:t>
            </a:r>
            <a:endParaRPr lang="fr-CH" sz="3600" dirty="0">
              <a:solidFill>
                <a:schemeClr val="tx1"/>
              </a:solidFill>
              <a:latin typeface="Arial" panose="020B0604020202020204" pitchFamily="34" charset="0"/>
              <a:cs typeface="Arial" panose="020B0604020202020204" pitchFamily="34" charset="0"/>
            </a:endParaRPr>
          </a:p>
        </p:txBody>
      </p:sp>
      <p:pic>
        <p:nvPicPr>
          <p:cNvPr id="27"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3966" y="4683867"/>
            <a:ext cx="593289" cy="449155"/>
          </a:xfrm>
          <a:prstGeom prst="rect">
            <a:avLst/>
          </a:prstGeom>
          <a:noFill/>
          <a:extLst>
            <a:ext uri="{909E8E84-426E-40DD-AFC4-6F175D3DCCD1}">
              <a14:hiddenFill xmlns:a14="http://schemas.microsoft.com/office/drawing/2010/main">
                <a:solidFill>
                  <a:srgbClr val="FFFFFF"/>
                </a:solidFill>
              </a14:hiddenFill>
            </a:ext>
          </a:extLst>
        </p:spPr>
      </p:pic>
      <p:sp>
        <p:nvSpPr>
          <p:cNvPr id="28" name="Flèche vers le haut 27"/>
          <p:cNvSpPr/>
          <p:nvPr/>
        </p:nvSpPr>
        <p:spPr>
          <a:xfrm>
            <a:off x="504631" y="3541949"/>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descr="http://www.logeais-caroline.avocat.fr/images/ideclar_balance_europ_06oct/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05" y="3631949"/>
            <a:ext cx="1321518" cy="900000"/>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p:nvSpPr>
        <p:spPr>
          <a:xfrm>
            <a:off x="1652264" y="3883949"/>
            <a:ext cx="468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latin typeface="Arial" panose="020B0604020202020204" pitchFamily="34" charset="0"/>
                <a:cs typeface="Arial" panose="020B0604020202020204" pitchFamily="34" charset="0"/>
              </a:rPr>
              <a:t>HU</a:t>
            </a:r>
            <a:endParaRPr lang="fr-CH" sz="800" b="1" dirty="0">
              <a:solidFill>
                <a:schemeClr val="tx1"/>
              </a:solidFill>
              <a:latin typeface="Arial" panose="020B0604020202020204" pitchFamily="34" charset="0"/>
              <a:cs typeface="Arial" panose="020B0604020202020204" pitchFamily="34" charset="0"/>
            </a:endParaRPr>
          </a:p>
        </p:txBody>
      </p:sp>
      <p:pic>
        <p:nvPicPr>
          <p:cNvPr id="23" name="Picture 2" descr="http://sr.photos2.fotosearch.com/bthumb/ULY/ULY077/u28336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1255" y="3427436"/>
            <a:ext cx="431999" cy="43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quiz-code-route.fr/panneaux/ID3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7374" y="3427255"/>
            <a:ext cx="466474"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namthao.free.fr/Travel/France/France/Nice/Cours%20Nice/Code%20de%20la%20route/Signalisation/zo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501" y="3721949"/>
            <a:ext cx="863944"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namthao.free.fr/Travel/France/France/Nice/Cours%20Nice/Code%20de%20la%20route/Signalisation/zo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4042656"/>
            <a:ext cx="647959"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302709" y="1173397"/>
            <a:ext cx="4162935"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644008" y="1173397"/>
            <a:ext cx="4166603"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302709" y="1988840"/>
            <a:ext cx="4162935" cy="3456384"/>
          </a:xfrm>
          <a:prstGeom prst="roundRect">
            <a:avLst>
              <a:gd name="adj" fmla="val 483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44008" y="1988840"/>
            <a:ext cx="4166603" cy="3996000"/>
          </a:xfrm>
          <a:prstGeom prst="roundRect">
            <a:avLst>
              <a:gd name="adj" fmla="val 440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75327270"/>
      </p:ext>
    </p:extLst>
  </p:cSld>
  <p:clrMapOvr>
    <a:masterClrMapping/>
  </p:clrMapOvr>
  <p:transition spd="slow">
    <p:wheel spokes="1"/>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0280" y="764704"/>
            <a:ext cx="6120000" cy="900000"/>
          </a:xfrm>
          <a:solidFill>
            <a:srgbClr val="00B050"/>
          </a:solidFill>
        </p:spPr>
        <p:txBody>
          <a:bodyPr>
            <a:no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Arad</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87624" y="1736632"/>
            <a:ext cx="6120000" cy="4104000"/>
          </a:xfrm>
          <a:solidFill>
            <a:srgbClr val="00B050"/>
          </a:solidFill>
        </p:spPr>
        <p:txBody>
          <a:bodyPr lIns="972000" tIns="360000" rIns="72000">
            <a:normAutofit fontScale="92500" lnSpcReduction="1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Szeged</a:t>
            </a:r>
          </a:p>
          <a:p>
            <a:pPr marL="0" indent="0">
              <a:buNone/>
            </a:pPr>
            <a:r>
              <a:rPr lang="fr-CH" sz="4800" dirty="0" smtClean="0">
                <a:solidFill>
                  <a:schemeClr val="bg1"/>
                </a:solidFill>
                <a:latin typeface="Arial" panose="020B0604020202020204" pitchFamily="34" charset="0"/>
                <a:cs typeface="Arial" panose="020B0604020202020204" pitchFamily="34" charset="0"/>
              </a:rPr>
              <a:t>Timisoara</a:t>
            </a:r>
          </a:p>
          <a:p>
            <a:pPr marL="0" indent="0">
              <a:buNone/>
            </a:pPr>
            <a:r>
              <a:rPr lang="fr-CH" sz="4800" dirty="0" err="1" smtClean="0">
                <a:solidFill>
                  <a:schemeClr val="bg1"/>
                </a:solidFill>
                <a:latin typeface="Arial" panose="020B0604020202020204" pitchFamily="34" charset="0"/>
                <a:cs typeface="Arial" panose="020B0604020202020204" pitchFamily="34" charset="0"/>
              </a:rPr>
              <a:t>Targu</a:t>
            </a:r>
            <a:r>
              <a:rPr lang="fr-CH" sz="4800" dirty="0" smtClean="0">
                <a:solidFill>
                  <a:schemeClr val="bg1"/>
                </a:solidFill>
                <a:latin typeface="Arial" panose="020B0604020202020204" pitchFamily="34" charset="0"/>
                <a:cs typeface="Arial" panose="020B0604020202020204" pitchFamily="34" charset="0"/>
              </a:rPr>
              <a:t> Mures</a:t>
            </a:r>
          </a:p>
          <a:p>
            <a:pPr marL="0" indent="0">
              <a:buNone/>
            </a:pPr>
            <a:r>
              <a:rPr lang="fr-CH" sz="4800" dirty="0" smtClean="0">
                <a:solidFill>
                  <a:schemeClr val="bg1"/>
                </a:solidFill>
                <a:latin typeface="Arial" panose="020B0604020202020204" pitchFamily="34" charset="0"/>
                <a:cs typeface="Arial" panose="020B0604020202020204" pitchFamily="34" charset="0"/>
              </a:rPr>
              <a:t>Deva</a:t>
            </a:r>
          </a:p>
          <a:p>
            <a:pPr marL="0" indent="0">
              <a:buNone/>
            </a:pPr>
            <a:r>
              <a:rPr lang="fr-CH" sz="4800" dirty="0" smtClean="0">
                <a:solidFill>
                  <a:schemeClr val="bg1"/>
                </a:solidFill>
                <a:latin typeface="Arial" panose="020B0604020202020204" pitchFamily="34" charset="0"/>
                <a:cs typeface="Arial" panose="020B0604020202020204" pitchFamily="34" charset="0"/>
              </a:rPr>
              <a:t>Baile Felix</a:t>
            </a:r>
          </a:p>
          <a:p>
            <a:pPr marL="400050" lvl="1" indent="0">
              <a:buNone/>
            </a:pP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a:off x="6516216" y="2535837"/>
            <a:ext cx="558000" cy="27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403648" y="2566451"/>
            <a:ext cx="558000" cy="27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llipse 10"/>
          <p:cNvSpPr/>
          <p:nvPr/>
        </p:nvSpPr>
        <p:spPr>
          <a:xfrm>
            <a:off x="5401834" y="2185181"/>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sp>
        <p:nvSpPr>
          <p:cNvPr id="12" name="Ellipse 11"/>
          <p:cNvSpPr/>
          <p:nvPr/>
        </p:nvSpPr>
        <p:spPr>
          <a:xfrm>
            <a:off x="5436096" y="2924944"/>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SRB</a:t>
            </a:r>
            <a:endParaRPr lang="fr-CH" sz="1200" dirty="0">
              <a:solidFill>
                <a:schemeClr val="tx1"/>
              </a:solidFill>
              <a:latin typeface="Arial" panose="020B0604020202020204" pitchFamily="34" charset="0"/>
              <a:cs typeface="Arial" panose="020B0604020202020204" pitchFamily="34" charset="0"/>
            </a:endParaRPr>
          </a:p>
        </p:txBody>
      </p:sp>
      <p:sp>
        <p:nvSpPr>
          <p:cNvPr id="13" name="Ellipse 12"/>
          <p:cNvSpPr/>
          <p:nvPr/>
        </p:nvSpPr>
        <p:spPr>
          <a:xfrm>
            <a:off x="5449779" y="3651837"/>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BG</a:t>
            </a:r>
            <a:endParaRPr lang="fr-CH"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2117449" y="5019407"/>
            <a:ext cx="28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Baile Felix</a:t>
            </a:r>
            <a:endParaRPr lang="fr-CH" sz="44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1259632" y="836712"/>
            <a:ext cx="5976664"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1259632" y="1772816"/>
            <a:ext cx="5976664" cy="3996000"/>
          </a:xfrm>
          <a:prstGeom prst="roundRect">
            <a:avLst>
              <a:gd name="adj" fmla="val 40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36394380"/>
      </p:ext>
    </p:extLst>
  </p:cSld>
  <p:clrMapOvr>
    <a:masterClrMapping/>
  </p:clrMapOvr>
  <p:transition spd="slow">
    <p:wheel spokes="1"/>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51520" y="1124744"/>
            <a:ext cx="4284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E60   A3</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1901085"/>
            <a:ext cx="4284000" cy="3600000"/>
          </a:xfrm>
          <a:solidFill>
            <a:srgbClr val="00B050"/>
          </a:solidFill>
        </p:spPr>
        <p:txBody>
          <a:bodyPr lIns="72000" tIns="108000" rIns="360000" anchor="t">
            <a:noAutofit/>
          </a:bodyPr>
          <a:lstStyle/>
          <a:p>
            <a:pPr marL="0" indent="0" algn="ctr">
              <a:buNone/>
            </a:pPr>
            <a:r>
              <a:rPr lang="fr-CH" sz="4000" dirty="0" err="1" smtClean="0">
                <a:solidFill>
                  <a:schemeClr val="bg1"/>
                </a:solidFill>
                <a:latin typeface="Arial" panose="020B0604020202020204" pitchFamily="34" charset="0"/>
                <a:cs typeface="Arial" panose="020B0604020202020204" pitchFamily="34" charset="0"/>
              </a:rPr>
              <a:t>Budapesta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Debrecen</a:t>
            </a:r>
          </a:p>
          <a:p>
            <a:pPr marL="0" indent="0">
              <a:buNone/>
            </a:pP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p>
        </p:txBody>
      </p:sp>
      <p:sp>
        <p:nvSpPr>
          <p:cNvPr id="5" name="Espace réservé du texte 4"/>
          <p:cNvSpPr>
            <a:spLocks noGrp="1"/>
          </p:cNvSpPr>
          <p:nvPr>
            <p:ph type="body" sz="quarter" idx="3"/>
          </p:nvPr>
        </p:nvSpPr>
        <p:spPr>
          <a:xfrm>
            <a:off x="4593744" y="1124744"/>
            <a:ext cx="4284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E671 Ring Oradea </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3744" y="1901084"/>
            <a:ext cx="4284000" cy="4140000"/>
          </a:xfrm>
          <a:solidFill>
            <a:srgbClr val="00B050"/>
          </a:solidFill>
        </p:spPr>
        <p:txBody>
          <a:bodyPr lIns="180000">
            <a:noAutofit/>
          </a:bodyPr>
          <a:lstStyle/>
          <a:p>
            <a:pPr marL="0" indent="0">
              <a:buNone/>
            </a:pPr>
            <a:r>
              <a:rPr lang="fr-CH" sz="3600" dirty="0" smtClean="0">
                <a:solidFill>
                  <a:schemeClr val="bg1"/>
                </a:solidFill>
                <a:latin typeface="Arial" panose="020B0604020202020204" pitchFamily="34" charset="0"/>
                <a:cs typeface="Arial" panose="020B0604020202020204" pitchFamily="34" charset="0"/>
              </a:rPr>
              <a:t>Arad</a:t>
            </a:r>
            <a:r>
              <a:rPr lang="fr-CH" sz="4400" dirty="0" smtClean="0">
                <a:solidFill>
                  <a:schemeClr val="bg1"/>
                </a:solidFill>
                <a:latin typeface="Arial" panose="020B0604020202020204" pitchFamily="34" charset="0"/>
                <a:cs typeface="Arial" panose="020B0604020202020204" pitchFamily="34" charset="0"/>
              </a:rPr>
              <a:t>	</a:t>
            </a:r>
          </a:p>
          <a:p>
            <a:pPr marL="0" indent="0">
              <a:buNone/>
            </a:pPr>
            <a:r>
              <a:rPr lang="fr-CH" sz="3600" dirty="0" smtClean="0">
                <a:solidFill>
                  <a:schemeClr val="bg1"/>
                </a:solidFill>
                <a:latin typeface="Arial" panose="020B0604020202020204" pitchFamily="34" charset="0"/>
                <a:cs typeface="Arial" panose="020B0604020202020204" pitchFamily="34" charset="0"/>
              </a:rPr>
              <a:t>Oradea</a:t>
            </a:r>
          </a:p>
          <a:p>
            <a:pPr marL="0" indent="0">
              <a:buNone/>
            </a:pPr>
            <a:r>
              <a:rPr lang="fr-CH" sz="3600" dirty="0" smtClean="0">
                <a:solidFill>
                  <a:schemeClr val="bg1"/>
                </a:solidFill>
                <a:latin typeface="Arial" panose="020B0604020202020204" pitchFamily="34" charset="0"/>
                <a:cs typeface="Arial" panose="020B0604020202020204" pitchFamily="34" charset="0"/>
              </a:rPr>
              <a:t>Gara de </a:t>
            </a:r>
            <a:r>
              <a:rPr lang="fr-CH" sz="3600" dirty="0" err="1" smtClean="0">
                <a:solidFill>
                  <a:schemeClr val="bg1"/>
                </a:solidFill>
                <a:latin typeface="Arial" panose="020B0604020202020204" pitchFamily="34" charset="0"/>
                <a:cs typeface="Arial" panose="020B0604020202020204" pitchFamily="34" charset="0"/>
              </a:rPr>
              <a:t>Triaj</a:t>
            </a:r>
            <a:endParaRPr lang="fr-CH" sz="3600" dirty="0" smtClean="0">
              <a:solidFill>
                <a:schemeClr val="bg1"/>
              </a:solidFill>
              <a:latin typeface="Arial" panose="020B0604020202020204" pitchFamily="34" charset="0"/>
              <a:cs typeface="Arial" panose="020B0604020202020204" pitchFamily="34" charset="0"/>
            </a:endParaRPr>
          </a:p>
          <a:p>
            <a:pPr marL="0" indent="0">
              <a:buNone/>
            </a:pPr>
            <a:r>
              <a:rPr lang="fr-CH" sz="3600" dirty="0" err="1" smtClean="0">
                <a:solidFill>
                  <a:schemeClr val="bg1"/>
                </a:solidFill>
                <a:latin typeface="Arial" panose="020B0604020202020204" pitchFamily="34" charset="0"/>
                <a:cs typeface="Arial" panose="020B0604020202020204" pitchFamily="34" charset="0"/>
              </a:rPr>
              <a:t>Bors</a:t>
            </a:r>
            <a:endParaRPr lang="fr-CH" sz="3600" dirty="0" smtClean="0">
              <a:solidFill>
                <a:schemeClr val="bg1"/>
              </a:solidFill>
              <a:latin typeface="Arial" panose="020B0604020202020204" pitchFamily="34" charset="0"/>
              <a:cs typeface="Arial" panose="020B0604020202020204" pitchFamily="34" charset="0"/>
            </a:endParaRPr>
          </a:p>
          <a:p>
            <a:pPr marL="0" indent="0">
              <a:buNone/>
            </a:pPr>
            <a:endParaRPr lang="fr-CH" sz="1200" dirty="0">
              <a:solidFill>
                <a:schemeClr val="bg1"/>
              </a:solidFill>
              <a:latin typeface="Arial" panose="020B0604020202020204" pitchFamily="34" charset="0"/>
              <a:cs typeface="Arial" panose="020B0604020202020204" pitchFamily="34" charset="0"/>
            </a:endParaRPr>
          </a:p>
          <a:p>
            <a:pPr marL="0" indent="0">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a:solidFill>
                  <a:schemeClr val="bg1"/>
                </a:solidFill>
                <a:latin typeface="Arial" panose="020B0604020202020204" pitchFamily="34" charset="0"/>
                <a:cs typeface="Arial" panose="020B0604020202020204" pitchFamily="34" charset="0"/>
              </a:rPr>
              <a:t>1</a:t>
            </a:r>
            <a:r>
              <a:rPr lang="fr-CH" sz="36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0" name="Rectangle 9"/>
          <p:cNvSpPr/>
          <p:nvPr/>
        </p:nvSpPr>
        <p:spPr>
          <a:xfrm>
            <a:off x="302709" y="5517232"/>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2700000">
            <a:off x="7730610" y="5117169"/>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8450611" y="6044794"/>
            <a:ext cx="360000" cy="54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6372200" y="2780928"/>
            <a:ext cx="93600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Vest</a:t>
            </a:r>
            <a:endParaRPr lang="fr-CH" sz="2800" dirty="0">
              <a:solidFill>
                <a:schemeClr val="tx1"/>
              </a:solidFill>
              <a:latin typeface="Arial" panose="020B0604020202020204" pitchFamily="34" charset="0"/>
              <a:cs typeface="Arial" panose="020B0604020202020204" pitchFamily="34" charset="0"/>
            </a:endParaRPr>
          </a:p>
        </p:txBody>
      </p:sp>
      <p:sp>
        <p:nvSpPr>
          <p:cNvPr id="19" name="Ellipse 18"/>
          <p:cNvSpPr/>
          <p:nvPr/>
        </p:nvSpPr>
        <p:spPr>
          <a:xfrm>
            <a:off x="3601539" y="2420888"/>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20" name="Flèche vers le haut 19"/>
          <p:cNvSpPr/>
          <p:nvPr/>
        </p:nvSpPr>
        <p:spPr>
          <a:xfrm>
            <a:off x="3834003" y="3550533"/>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7410152" y="2774272"/>
            <a:ext cx="126000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6" name="Rectangle à coins arrondis 25"/>
          <p:cNvSpPr/>
          <p:nvPr/>
        </p:nvSpPr>
        <p:spPr>
          <a:xfrm>
            <a:off x="4788024" y="4683867"/>
            <a:ext cx="2340000" cy="46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Aeroportul</a:t>
            </a:r>
            <a:endParaRPr lang="fr-CH" sz="3600" dirty="0">
              <a:solidFill>
                <a:schemeClr val="tx1"/>
              </a:solidFill>
              <a:latin typeface="Arial" panose="020B0604020202020204" pitchFamily="34" charset="0"/>
              <a:cs typeface="Arial" panose="020B0604020202020204" pitchFamily="34" charset="0"/>
            </a:endParaRPr>
          </a:p>
        </p:txBody>
      </p:sp>
      <p:pic>
        <p:nvPicPr>
          <p:cNvPr id="27"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3966" y="4683867"/>
            <a:ext cx="593289" cy="449155"/>
          </a:xfrm>
          <a:prstGeom prst="rect">
            <a:avLst/>
          </a:prstGeom>
          <a:noFill/>
          <a:extLst>
            <a:ext uri="{909E8E84-426E-40DD-AFC4-6F175D3DCCD1}">
              <a14:hiddenFill xmlns:a14="http://schemas.microsoft.com/office/drawing/2010/main">
                <a:solidFill>
                  <a:srgbClr val="FFFFFF"/>
                </a:solidFill>
              </a14:hiddenFill>
            </a:ext>
          </a:extLst>
        </p:spPr>
      </p:pic>
      <p:sp>
        <p:nvSpPr>
          <p:cNvPr id="28" name="Flèche vers le haut 27"/>
          <p:cNvSpPr/>
          <p:nvPr/>
        </p:nvSpPr>
        <p:spPr>
          <a:xfrm>
            <a:off x="504631" y="3541949"/>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descr="http://www.logeais-caroline.avocat.fr/images/ideclar_balance_europ_06oct/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05" y="3631949"/>
            <a:ext cx="1321518" cy="900000"/>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p:nvSpPr>
        <p:spPr>
          <a:xfrm>
            <a:off x="1652264" y="3883949"/>
            <a:ext cx="468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latin typeface="Arial" panose="020B0604020202020204" pitchFamily="34" charset="0"/>
                <a:cs typeface="Arial" panose="020B0604020202020204" pitchFamily="34" charset="0"/>
              </a:rPr>
              <a:t>HU</a:t>
            </a:r>
            <a:endParaRPr lang="fr-CH" sz="800" b="1" dirty="0">
              <a:solidFill>
                <a:schemeClr val="tx1"/>
              </a:solidFill>
              <a:latin typeface="Arial" panose="020B0604020202020204" pitchFamily="34" charset="0"/>
              <a:cs typeface="Arial" panose="020B0604020202020204" pitchFamily="34" charset="0"/>
            </a:endParaRPr>
          </a:p>
        </p:txBody>
      </p:sp>
      <p:pic>
        <p:nvPicPr>
          <p:cNvPr id="23" name="Picture 2" descr="http://sr.photos2.fotosearch.com/bthumb/ULY/ULY077/u28336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1255" y="3427436"/>
            <a:ext cx="431999" cy="43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quiz-code-route.fr/panneaux/ID3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7374" y="3427255"/>
            <a:ext cx="466474"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namthao.free.fr/Travel/France/France/Nice/Cours%20Nice/Code%20de%20la%20route/Signalisation/zo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501" y="3721949"/>
            <a:ext cx="863944"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namthao.free.fr/Travel/France/France/Nice/Cours%20Nice/Code%20de%20la%20route/Signalisation/zo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4042656"/>
            <a:ext cx="647959"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302709" y="1173397"/>
            <a:ext cx="4162935"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644008" y="1173397"/>
            <a:ext cx="4166603"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302709" y="1988840"/>
            <a:ext cx="4162935" cy="3456384"/>
          </a:xfrm>
          <a:prstGeom prst="roundRect">
            <a:avLst>
              <a:gd name="adj" fmla="val 483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44008" y="1988840"/>
            <a:ext cx="4166603" cy="3996000"/>
          </a:xfrm>
          <a:prstGeom prst="roundRect">
            <a:avLst>
              <a:gd name="adj" fmla="val 440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4122188"/>
      </p:ext>
    </p:extLst>
  </p:cSld>
  <p:clrMapOvr>
    <a:masterClrMapping/>
  </p:clrMapOvr>
  <p:transition spd="slow">
    <p:wheel spokes="1"/>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8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E671</a:t>
            </a:r>
          </a:p>
          <a:p>
            <a:pPr lvl="1" algn="ctr"/>
            <a:r>
              <a:rPr lang="fr-CH" sz="4000" dirty="0" smtClean="0">
                <a:solidFill>
                  <a:schemeClr val="bg1"/>
                </a:solidFill>
                <a:latin typeface="Arial" panose="020B0604020202020204" pitchFamily="34" charset="0"/>
                <a:cs typeface="Arial" panose="020B0604020202020204" pitchFamily="34" charset="0"/>
              </a:rPr>
              <a:t>A3 x E671</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Bors</a:t>
            </a:r>
            <a:endParaRPr lang="fr-CH" sz="44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796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616984" cy="270000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54</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415312"/>
      </p:ext>
    </p:extLst>
  </p:cSld>
  <p:clrMapOvr>
    <a:masterClrMapping/>
  </p:clrMapOvr>
  <p:transition spd="slow">
    <p:wheel spokes="1"/>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9512" y="2059360"/>
            <a:ext cx="4284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E60   A3</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79512" y="2847033"/>
            <a:ext cx="4284000" cy="2880000"/>
          </a:xfrm>
          <a:solidFill>
            <a:srgbClr val="00B050"/>
          </a:solidFill>
        </p:spPr>
        <p:txBody>
          <a:bodyPr lIns="324000" tIns="46800" rIns="360000" anchor="t">
            <a:noAutofit/>
          </a:bodyPr>
          <a:lstStyle/>
          <a:p>
            <a:pPr marL="0" indent="0" algn="ctr">
              <a:buNone/>
            </a:pPr>
            <a:r>
              <a:rPr lang="fr-CH" sz="4000" dirty="0" err="1" smtClean="0">
                <a:solidFill>
                  <a:schemeClr val="bg1"/>
                </a:solidFill>
                <a:latin typeface="Arial" panose="020B0604020202020204" pitchFamily="34" charset="0"/>
                <a:cs typeface="Arial" panose="020B0604020202020204" pitchFamily="34" charset="0"/>
              </a:rPr>
              <a:t>Budapesta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Debrecen</a:t>
            </a:r>
          </a:p>
          <a:p>
            <a:pPr marL="0" indent="0">
              <a:buNone/>
            </a:pP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61224" y="764704"/>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E671</a:t>
            </a:r>
            <a:r>
              <a:rPr lang="fr-CH" sz="3600" b="0" dirty="0" smtClean="0">
                <a:solidFill>
                  <a:schemeClr val="bg1"/>
                </a:solidFill>
                <a:latin typeface="Arial" panose="020B0604020202020204" pitchFamily="34" charset="0"/>
                <a:cs typeface="Arial" panose="020B0604020202020204" pitchFamily="34" charset="0"/>
              </a:rPr>
              <a:t> Ring Oradea </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1337" y="1561949"/>
            <a:ext cx="4284000" cy="4140000"/>
          </a:xfrm>
          <a:solidFill>
            <a:srgbClr val="00B050"/>
          </a:solidFill>
        </p:spPr>
        <p:txBody>
          <a:bodyPr lIns="180000">
            <a:noAutofit/>
          </a:bodyPr>
          <a:lstStyle/>
          <a:p>
            <a:pPr marL="0" indent="0">
              <a:buNone/>
            </a:pPr>
            <a:r>
              <a:rPr lang="fr-CH" sz="3600" dirty="0" smtClean="0">
                <a:solidFill>
                  <a:schemeClr val="bg1"/>
                </a:solidFill>
                <a:latin typeface="Arial" panose="020B0604020202020204" pitchFamily="34" charset="0"/>
                <a:cs typeface="Arial" panose="020B0604020202020204" pitchFamily="34" charset="0"/>
              </a:rPr>
              <a:t>Arad</a:t>
            </a:r>
            <a:r>
              <a:rPr lang="fr-CH" sz="4400" dirty="0" smtClean="0">
                <a:solidFill>
                  <a:schemeClr val="bg1"/>
                </a:solidFill>
                <a:latin typeface="Arial" panose="020B0604020202020204" pitchFamily="34" charset="0"/>
                <a:cs typeface="Arial" panose="020B0604020202020204" pitchFamily="34" charset="0"/>
              </a:rPr>
              <a:t>	</a:t>
            </a:r>
          </a:p>
          <a:p>
            <a:pPr marL="0" indent="0">
              <a:buNone/>
            </a:pPr>
            <a:r>
              <a:rPr lang="fr-CH" sz="3600" dirty="0" smtClean="0">
                <a:solidFill>
                  <a:schemeClr val="bg1"/>
                </a:solidFill>
                <a:latin typeface="Arial" panose="020B0604020202020204" pitchFamily="34" charset="0"/>
                <a:cs typeface="Arial" panose="020B0604020202020204" pitchFamily="34" charset="0"/>
              </a:rPr>
              <a:t>Oradea</a:t>
            </a:r>
          </a:p>
          <a:p>
            <a:pPr marL="0" indent="0">
              <a:buNone/>
            </a:pPr>
            <a:r>
              <a:rPr lang="fr-CH" sz="3600" dirty="0" smtClean="0">
                <a:solidFill>
                  <a:schemeClr val="bg1"/>
                </a:solidFill>
                <a:latin typeface="Arial" panose="020B0604020202020204" pitchFamily="34" charset="0"/>
                <a:cs typeface="Arial" panose="020B0604020202020204" pitchFamily="34" charset="0"/>
              </a:rPr>
              <a:t>Gara de </a:t>
            </a:r>
            <a:r>
              <a:rPr lang="fr-CH" sz="3600" dirty="0" err="1" smtClean="0">
                <a:solidFill>
                  <a:schemeClr val="bg1"/>
                </a:solidFill>
                <a:latin typeface="Arial" panose="020B0604020202020204" pitchFamily="34" charset="0"/>
                <a:cs typeface="Arial" panose="020B0604020202020204" pitchFamily="34" charset="0"/>
              </a:rPr>
              <a:t>Triaj</a:t>
            </a:r>
            <a:endParaRPr lang="fr-CH" sz="3600" dirty="0" smtClean="0">
              <a:solidFill>
                <a:schemeClr val="bg1"/>
              </a:solidFill>
              <a:latin typeface="Arial" panose="020B0604020202020204" pitchFamily="34" charset="0"/>
              <a:cs typeface="Arial" panose="020B0604020202020204" pitchFamily="34" charset="0"/>
            </a:endParaRPr>
          </a:p>
          <a:p>
            <a:pPr marL="0" indent="0">
              <a:buNone/>
            </a:pPr>
            <a:r>
              <a:rPr lang="fr-CH" sz="3600" dirty="0" err="1" smtClean="0">
                <a:solidFill>
                  <a:schemeClr val="bg1"/>
                </a:solidFill>
                <a:latin typeface="Arial" panose="020B0604020202020204" pitchFamily="34" charset="0"/>
                <a:cs typeface="Arial" panose="020B0604020202020204" pitchFamily="34" charset="0"/>
              </a:rPr>
              <a:t>Bors</a:t>
            </a:r>
            <a:endParaRPr lang="fr-CH" sz="3600" dirty="0" smtClean="0">
              <a:solidFill>
                <a:schemeClr val="bg1"/>
              </a:solidFill>
              <a:latin typeface="Arial" panose="020B0604020202020204" pitchFamily="34" charset="0"/>
              <a:cs typeface="Arial" panose="020B0604020202020204" pitchFamily="34" charset="0"/>
            </a:endParaRPr>
          </a:p>
          <a:p>
            <a:pPr marL="0" indent="0">
              <a:buNone/>
            </a:pPr>
            <a:endParaRPr lang="fr-CH" sz="1200" dirty="0">
              <a:solidFill>
                <a:schemeClr val="bg1"/>
              </a:solidFill>
              <a:latin typeface="Arial" panose="020B0604020202020204" pitchFamily="34" charset="0"/>
              <a:cs typeface="Arial" panose="020B0604020202020204" pitchFamily="34" charset="0"/>
            </a:endParaRPr>
          </a:p>
          <a:p>
            <a:pPr marL="0" indent="0">
              <a:buNone/>
            </a:pPr>
            <a:endParaRPr lang="fr-CH" sz="2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9"/>
          <p:cNvSpPr/>
          <p:nvPr/>
        </p:nvSpPr>
        <p:spPr>
          <a:xfrm>
            <a:off x="324631" y="5733256"/>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2700000">
            <a:off x="7689101" y="4816568"/>
            <a:ext cx="108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8369409" y="5708217"/>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6372200" y="2420888"/>
            <a:ext cx="90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Vest</a:t>
            </a:r>
            <a:endParaRPr lang="fr-CH" sz="2800" dirty="0">
              <a:solidFill>
                <a:schemeClr val="tx1"/>
              </a:solidFill>
              <a:latin typeface="Arial" panose="020B0604020202020204" pitchFamily="34" charset="0"/>
              <a:cs typeface="Arial" panose="020B0604020202020204" pitchFamily="34" charset="0"/>
            </a:endParaRPr>
          </a:p>
        </p:txBody>
      </p:sp>
      <p:sp>
        <p:nvSpPr>
          <p:cNvPr id="20" name="Flèche vers le haut 19"/>
          <p:cNvSpPr/>
          <p:nvPr/>
        </p:nvSpPr>
        <p:spPr>
          <a:xfrm>
            <a:off x="3654003" y="456604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7438671" y="2418692"/>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6" name="Rectangle à coins arrondis 25"/>
          <p:cNvSpPr/>
          <p:nvPr/>
        </p:nvSpPr>
        <p:spPr>
          <a:xfrm>
            <a:off x="4787298" y="4383050"/>
            <a:ext cx="2340000" cy="46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Aeroportul</a:t>
            </a:r>
            <a:endParaRPr lang="fr-CH" sz="3600" dirty="0">
              <a:solidFill>
                <a:schemeClr val="tx1"/>
              </a:solidFill>
              <a:latin typeface="Arial" panose="020B0604020202020204" pitchFamily="34" charset="0"/>
              <a:cs typeface="Arial" panose="020B0604020202020204" pitchFamily="34" charset="0"/>
            </a:endParaRPr>
          </a:p>
        </p:txBody>
      </p:sp>
      <p:pic>
        <p:nvPicPr>
          <p:cNvPr id="27"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6900" y="4406840"/>
            <a:ext cx="593289" cy="449155"/>
          </a:xfrm>
          <a:prstGeom prst="rect">
            <a:avLst/>
          </a:prstGeom>
          <a:noFill/>
          <a:extLst>
            <a:ext uri="{909E8E84-426E-40DD-AFC4-6F175D3DCCD1}">
              <a14:hiddenFill xmlns:a14="http://schemas.microsoft.com/office/drawing/2010/main">
                <a:solidFill>
                  <a:srgbClr val="FFFFFF"/>
                </a:solidFill>
              </a14:hiddenFill>
            </a:ext>
          </a:extLst>
        </p:spPr>
      </p:pic>
      <p:sp>
        <p:nvSpPr>
          <p:cNvPr id="28" name="Flèche vers le haut 27"/>
          <p:cNvSpPr/>
          <p:nvPr/>
        </p:nvSpPr>
        <p:spPr>
          <a:xfrm>
            <a:off x="487222" y="456604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descr="http://www.logeais-caroline.avocat.fr/images/ideclar_balance_europ_06oct/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589910"/>
            <a:ext cx="1321518" cy="900000"/>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p:nvSpPr>
        <p:spPr>
          <a:xfrm>
            <a:off x="1686391" y="4836048"/>
            <a:ext cx="468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latin typeface="Arial" panose="020B0604020202020204" pitchFamily="34" charset="0"/>
                <a:cs typeface="Arial" panose="020B0604020202020204" pitchFamily="34" charset="0"/>
              </a:rPr>
              <a:t>HU</a:t>
            </a:r>
            <a:endParaRPr lang="fr-CH" sz="800" b="1" dirty="0">
              <a:solidFill>
                <a:schemeClr val="tx1"/>
              </a:solidFill>
              <a:latin typeface="Arial" panose="020B0604020202020204" pitchFamily="34" charset="0"/>
              <a:cs typeface="Arial" panose="020B0604020202020204" pitchFamily="34" charset="0"/>
            </a:endParaRPr>
          </a:p>
        </p:txBody>
      </p:sp>
      <p:pic>
        <p:nvPicPr>
          <p:cNvPr id="23" name="Picture 2" descr="http://sr.photos2.fotosearch.com/bthumb/ULY/ULY077/u28336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262" y="3104960"/>
            <a:ext cx="431999" cy="43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quiz-code-route.fr/panneaux/ID3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0611" y="3068960"/>
            <a:ext cx="466474"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namthao.free.fr/Travel/France/France/Nice/Cours%20Nice/Code%20de%20la%20route/Signalisation/zo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4698886"/>
            <a:ext cx="863944"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namthao.free.fr/Travel/France/France/Nice/Cours%20Nice/Code%20de%20la%20route/Signalisation/zo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220" y="3753944"/>
            <a:ext cx="647959" cy="540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3896319" y="5727461"/>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Rectangle 32"/>
          <p:cNvSpPr/>
          <p:nvPr/>
        </p:nvSpPr>
        <p:spPr>
          <a:xfrm>
            <a:off x="4788024" y="5708217"/>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251520" y="2132856"/>
            <a:ext cx="414000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836712"/>
            <a:ext cx="414000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251520" y="2888888"/>
            <a:ext cx="4140000" cy="2772392"/>
          </a:xfrm>
          <a:prstGeom prst="roundRect">
            <a:avLst>
              <a:gd name="adj" fmla="val 711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Ellipse 33"/>
          <p:cNvSpPr/>
          <p:nvPr/>
        </p:nvSpPr>
        <p:spPr>
          <a:xfrm>
            <a:off x="3536319" y="3429000"/>
            <a:ext cx="72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11" name="Rectangle à coins arrondis 10"/>
          <p:cNvSpPr/>
          <p:nvPr/>
        </p:nvSpPr>
        <p:spPr>
          <a:xfrm>
            <a:off x="4644008" y="1628800"/>
            <a:ext cx="4166603" cy="4032480"/>
          </a:xfrm>
          <a:prstGeom prst="roundRect">
            <a:avLst>
              <a:gd name="adj" fmla="val 35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9238777"/>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5</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0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Snagov</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763688" y="227687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101B</a:t>
            </a:r>
          </a:p>
        </p:txBody>
      </p:sp>
    </p:spTree>
    <p:extLst>
      <p:ext uri="{BB962C8B-B14F-4D97-AF65-F5344CB8AC3E}">
        <p14:creationId xmlns:p14="http://schemas.microsoft.com/office/powerpoint/2010/main" val="17761735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547664" y="869464"/>
            <a:ext cx="6480000" cy="4536000"/>
          </a:xfrm>
          <a:prstGeom prst="rect">
            <a:avLst/>
          </a:prstGeom>
          <a:solidFill>
            <a:srgbClr val="00B050"/>
          </a:solidFill>
        </p:spPr>
        <p:txBody>
          <a:bodyPr lIns="360000" tIns="0" rIns="72000" bIns="18000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47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000" dirty="0" smtClean="0">
                <a:solidFill>
                  <a:schemeClr val="bg1"/>
                </a:solidFill>
                <a:latin typeface="Arial" panose="020B0604020202020204" pitchFamily="34" charset="0"/>
                <a:cs typeface="Arial" panose="020B0604020202020204" pitchFamily="34" charset="0"/>
              </a:rPr>
              <a:t>Budapest	</a:t>
            </a:r>
            <a:r>
              <a:rPr lang="fr-CH" sz="4000" dirty="0">
                <a:solidFill>
                  <a:schemeClr val="bg1"/>
                </a:solidFill>
                <a:latin typeface="Arial" panose="020B0604020202020204" pitchFamily="34" charset="0"/>
                <a:cs typeface="Arial" panose="020B0604020202020204" pitchFamily="34" charset="0"/>
              </a:rPr>
              <a:t> </a:t>
            </a:r>
            <a:r>
              <a:rPr lang="fr-CH" sz="4000" dirty="0" smtClean="0">
                <a:solidFill>
                  <a:schemeClr val="bg1"/>
                </a:solidFill>
                <a:latin typeface="Arial" panose="020B0604020202020204" pitchFamily="34" charset="0"/>
                <a:cs typeface="Arial" panose="020B0604020202020204" pitchFamily="34" charset="0"/>
              </a:rPr>
              <a:t>  	298 km</a:t>
            </a:r>
          </a:p>
          <a:p>
            <a:pPr marL="0" indent="0">
              <a:buFont typeface="Arial" panose="020B0604020202020204" pitchFamily="34" charset="0"/>
              <a:buNone/>
            </a:pPr>
            <a:r>
              <a:rPr lang="fr-CH" sz="4000" dirty="0" smtClean="0">
                <a:solidFill>
                  <a:schemeClr val="bg1"/>
                </a:solidFill>
                <a:latin typeface="Arial" panose="020B0604020202020204" pitchFamily="34" charset="0"/>
                <a:cs typeface="Arial" panose="020B0604020202020204" pitchFamily="34" charset="0"/>
              </a:rPr>
              <a:t>Debrecen 	     	  65 km</a:t>
            </a:r>
          </a:p>
          <a:p>
            <a:pPr marL="0" indent="0">
              <a:buFont typeface="Arial" panose="020B0604020202020204" pitchFamily="34" charset="0"/>
              <a:buNone/>
            </a:pPr>
            <a:r>
              <a:rPr lang="fr-CH" sz="4000" dirty="0" smtClean="0">
                <a:solidFill>
                  <a:schemeClr val="bg1"/>
                </a:solidFill>
                <a:latin typeface="Arial" panose="020B0604020202020204" pitchFamily="34" charset="0"/>
                <a:cs typeface="Arial" panose="020B0604020202020204" pitchFamily="34" charset="0"/>
              </a:rPr>
              <a:t>Szolnok 	   	143 km</a:t>
            </a:r>
          </a:p>
          <a:p>
            <a:pPr marL="0" indent="0">
              <a:buFont typeface="Arial" panose="020B0604020202020204" pitchFamily="34" charset="0"/>
              <a:buNone/>
            </a:pPr>
            <a:r>
              <a:rPr lang="fr-CH" sz="4000" dirty="0" err="1" smtClean="0">
                <a:solidFill>
                  <a:schemeClr val="bg1"/>
                </a:solidFill>
                <a:latin typeface="Arial" panose="020B0604020202020204" pitchFamily="34" charset="0"/>
                <a:cs typeface="Arial" panose="020B0604020202020204" pitchFamily="34" charset="0"/>
              </a:rPr>
              <a:t>Matrica</a:t>
            </a:r>
            <a:r>
              <a:rPr lang="fr-CH" sz="4000" dirty="0" smtClean="0">
                <a:solidFill>
                  <a:schemeClr val="bg1"/>
                </a:solidFill>
                <a:latin typeface="Arial" panose="020B0604020202020204" pitchFamily="34" charset="0"/>
                <a:cs typeface="Arial" panose="020B0604020202020204" pitchFamily="34" charset="0"/>
              </a:rPr>
              <a:t>		   	 0.5 km</a:t>
            </a:r>
          </a:p>
        </p:txBody>
      </p:sp>
      <p:sp>
        <p:nvSpPr>
          <p:cNvPr id="6" name="Rectangle à coins arrondis 5"/>
          <p:cNvSpPr/>
          <p:nvPr/>
        </p:nvSpPr>
        <p:spPr>
          <a:xfrm>
            <a:off x="1619672" y="941110"/>
            <a:ext cx="6336704" cy="4392708"/>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6228184" y="1394744"/>
            <a:ext cx="972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M35</a:t>
            </a:r>
            <a:endParaRPr lang="fr-CH" sz="2800" dirty="0">
              <a:solidFill>
                <a:schemeClr val="bg1"/>
              </a:solidFill>
              <a:latin typeface="Arial" panose="020B0604020202020204" pitchFamily="34" charset="0"/>
              <a:cs typeface="Arial" panose="020B0604020202020204" pitchFamily="34" charset="0"/>
            </a:endParaRPr>
          </a:p>
        </p:txBody>
      </p:sp>
      <p:pic>
        <p:nvPicPr>
          <p:cNvPr id="12" name="Picture 2" descr="http://namthao.free.fr/Travel/France/France/Nice/Cours%20Nice/Code%20de%20la%20route/Signalisation/z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138" y="4365104"/>
            <a:ext cx="64795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logeais-caroline.avocat.fr/images/ideclar_balance_europ_06oct/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72" y="1124744"/>
            <a:ext cx="1532962" cy="1044000"/>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p:cNvSpPr/>
          <p:nvPr/>
        </p:nvSpPr>
        <p:spPr>
          <a:xfrm>
            <a:off x="2975411" y="1391109"/>
            <a:ext cx="576000" cy="50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smtClean="0">
                <a:solidFill>
                  <a:schemeClr val="tx1"/>
                </a:solidFill>
                <a:latin typeface="Arial" panose="020B0604020202020204" pitchFamily="34" charset="0"/>
                <a:cs typeface="Arial" panose="020B0604020202020204" pitchFamily="34" charset="0"/>
              </a:rPr>
              <a:t>HU</a:t>
            </a:r>
            <a:endParaRPr lang="fr-CH" sz="1200" b="1" dirty="0">
              <a:solidFill>
                <a:schemeClr val="tx1"/>
              </a:solidFill>
              <a:latin typeface="Arial" panose="020B0604020202020204" pitchFamily="34" charset="0"/>
              <a:cs typeface="Arial" panose="020B0604020202020204" pitchFamily="34" charset="0"/>
            </a:endParaRPr>
          </a:p>
        </p:txBody>
      </p:sp>
      <p:sp>
        <p:nvSpPr>
          <p:cNvPr id="17" name="Rectangle à coins arrondis 16"/>
          <p:cNvSpPr/>
          <p:nvPr/>
        </p:nvSpPr>
        <p:spPr>
          <a:xfrm>
            <a:off x="4715696" y="139474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1907704" y="4293096"/>
            <a:ext cx="2160240" cy="86409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Matrica</a:t>
            </a:r>
            <a:endParaRPr lang="fr-CH" sz="2800" dirty="0" smtClean="0">
              <a:solidFill>
                <a:schemeClr val="tx1"/>
              </a:solidFill>
              <a:latin typeface="Arial" panose="020B0604020202020204" pitchFamily="34" charset="0"/>
              <a:cs typeface="Arial" panose="020B0604020202020204" pitchFamily="34" charset="0"/>
            </a:endParaRPr>
          </a:p>
          <a:p>
            <a:pPr algn="ctr"/>
            <a:r>
              <a:rPr lang="fr-CH" sz="2800" dirty="0" smtClean="0">
                <a:solidFill>
                  <a:schemeClr val="tx1"/>
                </a:solidFill>
                <a:latin typeface="Arial" panose="020B0604020202020204" pitchFamily="34" charset="0"/>
                <a:cs typeface="Arial" panose="020B0604020202020204" pitchFamily="34" charset="0"/>
              </a:rPr>
              <a:t>Vignette</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086797"/>
      </p:ext>
    </p:extLst>
  </p:cSld>
  <p:clrMapOvr>
    <a:masterClrMapping/>
  </p:clrMapOvr>
  <p:transition spd="slow">
    <p:wheel spokes="1"/>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CH" sz="2000" dirty="0" smtClean="0">
                <a:latin typeface="Arial" panose="020B0604020202020204" pitchFamily="34" charset="0"/>
                <a:cs typeface="Arial" panose="020B0604020202020204" pitchFamily="34" charset="0"/>
              </a:rPr>
              <a:t>Sources</a:t>
            </a:r>
            <a:endParaRPr lang="fr-CH" sz="2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51520" y="1124744"/>
            <a:ext cx="8640960" cy="4896544"/>
          </a:xfrm>
          <a:ln w="19050">
            <a:solidFill>
              <a:schemeClr val="tx1"/>
            </a:solidFill>
          </a:ln>
        </p:spPr>
        <p:txBody>
          <a:bodyPr>
            <a:normAutofit/>
          </a:bodyPr>
          <a:lstStyle/>
          <a:p>
            <a:pPr marL="0" indent="0">
              <a:buNone/>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smtClean="0">
                <a:latin typeface="Arial" panose="020B0604020202020204" pitchFamily="34" charset="0"/>
                <a:cs typeface="Arial" panose="020B0604020202020204" pitchFamily="34" charset="0"/>
              </a:rPr>
              <a:t>Ploiesti :</a:t>
            </a:r>
            <a:r>
              <a:rPr lang="fr-CH" sz="900" dirty="0">
                <a:latin typeface="Arial" panose="020B0604020202020204" pitchFamily="34" charset="0"/>
                <a:cs typeface="Arial" panose="020B0604020202020204" pitchFamily="34" charset="0"/>
              </a:rPr>
              <a:t> </a:t>
            </a:r>
            <a:r>
              <a:rPr lang="fr-CH" sz="900" dirty="0" smtClean="0">
                <a:latin typeface="Arial" panose="020B0604020202020204" pitchFamily="34" charset="0"/>
                <a:cs typeface="Arial" panose="020B0604020202020204" pitchFamily="34" charset="0"/>
                <a:hlinkClick r:id="rId2"/>
              </a:rPr>
              <a:t>https</a:t>
            </a:r>
            <a:r>
              <a:rPr lang="fr-CH" sz="900" dirty="0">
                <a:latin typeface="Arial" panose="020B0604020202020204" pitchFamily="34" charset="0"/>
                <a:cs typeface="Arial" panose="020B0604020202020204" pitchFamily="34" charset="0"/>
                <a:hlinkClick r:id="rId2"/>
              </a:rPr>
              <a:t>://</a:t>
            </a:r>
            <a:r>
              <a:rPr lang="fr-CH" sz="900" dirty="0" smtClean="0">
                <a:latin typeface="Arial" panose="020B0604020202020204" pitchFamily="34" charset="0"/>
                <a:cs typeface="Arial" panose="020B0604020202020204" pitchFamily="34" charset="0"/>
                <a:hlinkClick r:id="rId2"/>
              </a:rPr>
              <a:t>www.google.ch/search?q=ploiesti&amp;client=firefox-b&amp;tbm=isch&amp;tbo=u&amp;source=univ&amp;sa=X&amp;ved=0ahUKEwj8g5iK8c3OAhVGkywKHUSoAdcQsAQIMQ&amp;biw=1920&amp;bih=932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smtClean="0">
                <a:latin typeface="Arial" panose="020B0604020202020204" pitchFamily="34" charset="0"/>
                <a:cs typeface="Arial" panose="020B0604020202020204" pitchFamily="34" charset="0"/>
              </a:rPr>
              <a:t>Prahova </a:t>
            </a:r>
            <a:r>
              <a:rPr lang="fr-CH" sz="900" dirty="0" err="1" smtClean="0">
                <a:latin typeface="Arial" panose="020B0604020202020204" pitchFamily="34" charset="0"/>
                <a:cs typeface="Arial" panose="020B0604020202020204" pitchFamily="34" charset="0"/>
              </a:rPr>
              <a:t>Sinaia</a:t>
            </a:r>
            <a:r>
              <a:rPr lang="fr-CH" sz="900" dirty="0" smtClean="0">
                <a:latin typeface="Arial" panose="020B0604020202020204" pitchFamily="34" charset="0"/>
                <a:cs typeface="Arial" panose="020B0604020202020204" pitchFamily="34" charset="0"/>
              </a:rPr>
              <a:t> : </a:t>
            </a:r>
            <a:r>
              <a:rPr lang="fr-CH" sz="900" dirty="0" smtClean="0">
                <a:latin typeface="Arial" panose="020B0604020202020204" pitchFamily="34" charset="0"/>
                <a:cs typeface="Arial" panose="020B0604020202020204" pitchFamily="34" charset="0"/>
                <a:hlinkClick r:id="rId3"/>
              </a:rPr>
              <a:t>https</a:t>
            </a:r>
            <a:r>
              <a:rPr lang="fr-CH" sz="900" dirty="0">
                <a:latin typeface="Arial" panose="020B0604020202020204" pitchFamily="34" charset="0"/>
                <a:cs typeface="Arial" panose="020B0604020202020204" pitchFamily="34" charset="0"/>
                <a:hlinkClick r:id="rId3"/>
              </a:rPr>
              <a:t>://</a:t>
            </a:r>
            <a:r>
              <a:rPr lang="fr-CH" sz="900" dirty="0" smtClean="0">
                <a:latin typeface="Arial" panose="020B0604020202020204" pitchFamily="34" charset="0"/>
                <a:cs typeface="Arial" panose="020B0604020202020204" pitchFamily="34" charset="0"/>
                <a:hlinkClick r:id="rId3"/>
              </a:rPr>
              <a:t>www.google.ch/search?q=sinaia&amp;client=firefox-b&amp;tbm=isch&amp;tbo=u&amp;source=univ&amp;sa=X&amp;ved=0ahUKEwjq_Nzt8c3OAhVhKpoKHWatAKsQsAQIHQ&amp;biw=1920&amp;bih=932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smtClean="0">
                <a:latin typeface="Arial" panose="020B0604020202020204" pitchFamily="34" charset="0"/>
                <a:cs typeface="Arial" panose="020B0604020202020204" pitchFamily="34" charset="0"/>
              </a:rPr>
              <a:t>Prahova </a:t>
            </a:r>
            <a:r>
              <a:rPr lang="fr-CH" sz="900" dirty="0" err="1" smtClean="0">
                <a:latin typeface="Arial" panose="020B0604020202020204" pitchFamily="34" charset="0"/>
                <a:cs typeface="Arial" panose="020B0604020202020204" pitchFamily="34" charset="0"/>
              </a:rPr>
              <a:t>Busteni</a:t>
            </a:r>
            <a:r>
              <a:rPr lang="fr-CH" sz="900" dirty="0">
                <a:latin typeface="Arial" panose="020B0604020202020204" pitchFamily="34" charset="0"/>
                <a:cs typeface="Arial" panose="020B0604020202020204" pitchFamily="34" charset="0"/>
              </a:rPr>
              <a:t> : </a:t>
            </a:r>
            <a:r>
              <a:rPr lang="fr-CH" sz="900" dirty="0">
                <a:latin typeface="Arial" panose="020B0604020202020204" pitchFamily="34" charset="0"/>
                <a:cs typeface="Arial" panose="020B0604020202020204" pitchFamily="34" charset="0"/>
                <a:hlinkClick r:id="rId4"/>
              </a:rPr>
              <a:t>https://</a:t>
            </a:r>
            <a:r>
              <a:rPr lang="fr-CH" sz="900" dirty="0" smtClean="0">
                <a:latin typeface="Arial" panose="020B0604020202020204" pitchFamily="34" charset="0"/>
                <a:cs typeface="Arial" panose="020B0604020202020204" pitchFamily="34" charset="0"/>
                <a:hlinkClick r:id="rId4"/>
              </a:rPr>
              <a:t>www.google.ch/search?q=busteni&amp;client=firefox-b&amp;tbm=isch&amp;tbo=u&amp;source=univ&amp;sa=X&amp;ved=0ahUKEwiz4qep8s3OAhXEKJoKHTU7ArMQsAQIHQ&amp;biw=1920&amp;bih=932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smtClean="0">
                <a:latin typeface="Arial" panose="020B0604020202020204" pitchFamily="34" charset="0"/>
                <a:cs typeface="Arial" panose="020B0604020202020204" pitchFamily="34" charset="0"/>
              </a:rPr>
              <a:t>Prahova </a:t>
            </a:r>
            <a:r>
              <a:rPr lang="fr-CH" sz="900" dirty="0" err="1" smtClean="0">
                <a:latin typeface="Arial" panose="020B0604020202020204" pitchFamily="34" charset="0"/>
                <a:cs typeface="Arial" panose="020B0604020202020204" pitchFamily="34" charset="0"/>
              </a:rPr>
              <a:t>Predeal</a:t>
            </a:r>
            <a:r>
              <a:rPr lang="fr-CH" sz="900" dirty="0" smtClean="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hlinkClick r:id="rId5"/>
              </a:rPr>
              <a:t>https://</a:t>
            </a:r>
            <a:r>
              <a:rPr lang="fr-CH" sz="900" dirty="0" smtClean="0">
                <a:latin typeface="Arial" panose="020B0604020202020204" pitchFamily="34" charset="0"/>
                <a:cs typeface="Arial" panose="020B0604020202020204" pitchFamily="34" charset="0"/>
                <a:hlinkClick r:id="rId5"/>
              </a:rPr>
              <a:t>www.google.ch/search?q=predeal&amp;client=firefox-b&amp;tbm=isch&amp;tbo=u&amp;source=univ&amp;sa=X&amp;ved=0ahUKEwiQxq_R8s3OAhUiD5oKHeAVCbMQsAQIHQ&amp;biw=1920&amp;bih=932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err="1" smtClean="0">
                <a:latin typeface="Arial" panose="020B0604020202020204" pitchFamily="34" charset="0"/>
                <a:cs typeface="Arial" panose="020B0604020202020204" pitchFamily="34" charset="0"/>
              </a:rPr>
              <a:t>Parcul</a:t>
            </a:r>
            <a:r>
              <a:rPr lang="fr-CH" sz="900" dirty="0" smtClean="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rPr>
              <a:t>national Bucegi : </a:t>
            </a:r>
            <a:r>
              <a:rPr lang="fr-CH" sz="900" dirty="0">
                <a:latin typeface="Arial" panose="020B0604020202020204" pitchFamily="34" charset="0"/>
                <a:cs typeface="Arial" panose="020B0604020202020204" pitchFamily="34" charset="0"/>
                <a:hlinkClick r:id="rId6"/>
              </a:rPr>
              <a:t>https://</a:t>
            </a:r>
            <a:r>
              <a:rPr lang="fr-CH" sz="900" dirty="0" smtClean="0">
                <a:latin typeface="Arial" panose="020B0604020202020204" pitchFamily="34" charset="0"/>
                <a:cs typeface="Arial" panose="020B0604020202020204" pitchFamily="34" charset="0"/>
                <a:hlinkClick r:id="rId6"/>
              </a:rPr>
              <a:t>www.google.ch/search?q=parcul+national+bucegi&amp;client=firefox-b&amp;tbm=isch&amp;tbo=u&amp;source=univ&amp;sa=X&amp;ved=0ahUKEwjg-qv48s3OAhUFiywKHbfyBbwQsAQIIA&amp;biw=1920&amp;bih=932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a:latin typeface="Arial" panose="020B0604020202020204" pitchFamily="34" charset="0"/>
                <a:cs typeface="Arial" panose="020B0604020202020204" pitchFamily="34" charset="0"/>
              </a:rPr>
              <a:t>Brasov </a:t>
            </a:r>
            <a:r>
              <a:rPr lang="fr-CH" sz="900" dirty="0" smtClean="0">
                <a:latin typeface="Arial" panose="020B0604020202020204" pitchFamily="34" charset="0"/>
                <a:cs typeface="Arial" panose="020B0604020202020204" pitchFamily="34" charset="0"/>
              </a:rPr>
              <a:t>: </a:t>
            </a:r>
            <a:r>
              <a:rPr lang="fr-CH" sz="900" dirty="0" smtClean="0">
                <a:latin typeface="Arial" panose="020B0604020202020204" pitchFamily="34" charset="0"/>
                <a:cs typeface="Arial" panose="020B0604020202020204" pitchFamily="34" charset="0"/>
                <a:hlinkClick r:id="rId7"/>
              </a:rPr>
              <a:t>https</a:t>
            </a:r>
            <a:r>
              <a:rPr lang="fr-CH" sz="900" dirty="0">
                <a:latin typeface="Arial" panose="020B0604020202020204" pitchFamily="34" charset="0"/>
                <a:cs typeface="Arial" panose="020B0604020202020204" pitchFamily="34" charset="0"/>
                <a:hlinkClick r:id="rId7"/>
              </a:rPr>
              <a:t>://</a:t>
            </a:r>
            <a:r>
              <a:rPr lang="fr-CH" sz="900" dirty="0" smtClean="0">
                <a:latin typeface="Arial" panose="020B0604020202020204" pitchFamily="34" charset="0"/>
                <a:cs typeface="Arial" panose="020B0604020202020204" pitchFamily="34" charset="0"/>
                <a:hlinkClick r:id="rId7"/>
              </a:rPr>
              <a:t>www.google.ch/search?q=brasov&amp;client=firefox-b&amp;tbm=isch&amp;tbo=u&amp;source=univ&amp;sa=X&amp;ved=0ahUKEwjWg9PS883OAhUGPRQKHSZ4BYEQsAQIMQ&amp;biw=1920&amp;bih=932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err="1" smtClean="0">
                <a:latin typeface="Arial" panose="020B0604020202020204" pitchFamily="34" charset="0"/>
                <a:cs typeface="Arial" panose="020B0604020202020204" pitchFamily="34" charset="0"/>
              </a:rPr>
              <a:t>Sighisoara</a:t>
            </a:r>
            <a:r>
              <a:rPr lang="fr-CH" sz="900" dirty="0" smtClean="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hlinkClick r:id="rId8"/>
              </a:rPr>
              <a:t>https://</a:t>
            </a:r>
            <a:r>
              <a:rPr lang="fr-CH" sz="900" dirty="0" smtClean="0">
                <a:latin typeface="Arial" panose="020B0604020202020204" pitchFamily="34" charset="0"/>
                <a:cs typeface="Arial" panose="020B0604020202020204" pitchFamily="34" charset="0"/>
                <a:hlinkClick r:id="rId8"/>
              </a:rPr>
              <a:t>www.google.ch/search?q=sighisoara&amp;client=firefox-b&amp;tbm=isch&amp;tbo=u&amp;source=univ&amp;sa=X&amp;ved=0ahUKEwi38-jt883OAhXD7BQKHehsDsIQsAQIHQ&amp;biw=1920&amp;bih=932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smtClean="0">
                <a:latin typeface="Arial" panose="020B0604020202020204" pitchFamily="34" charset="0"/>
                <a:cs typeface="Arial" panose="020B0604020202020204" pitchFamily="34" charset="0"/>
              </a:rPr>
              <a:t>Cluj </a:t>
            </a:r>
            <a:r>
              <a:rPr lang="fr-CH" sz="900" dirty="0" err="1" smtClean="0">
                <a:latin typeface="Arial" panose="020B0604020202020204" pitchFamily="34" charset="0"/>
                <a:cs typeface="Arial" panose="020B0604020202020204" pitchFamily="34" charset="0"/>
              </a:rPr>
              <a:t>Napoca</a:t>
            </a:r>
            <a:r>
              <a:rPr lang="fr-CH" sz="900" dirty="0">
                <a:latin typeface="Arial" panose="020B0604020202020204" pitchFamily="34" charset="0"/>
                <a:cs typeface="Arial" panose="020B0604020202020204" pitchFamily="34" charset="0"/>
              </a:rPr>
              <a:t> : </a:t>
            </a:r>
            <a:r>
              <a:rPr lang="fr-CH" sz="900" dirty="0">
                <a:latin typeface="Arial" panose="020B0604020202020204" pitchFamily="34" charset="0"/>
                <a:cs typeface="Arial" panose="020B0604020202020204" pitchFamily="34" charset="0"/>
                <a:hlinkClick r:id="rId9"/>
              </a:rPr>
              <a:t>https://</a:t>
            </a:r>
            <a:r>
              <a:rPr lang="fr-CH" sz="900" dirty="0" smtClean="0">
                <a:latin typeface="Arial" panose="020B0604020202020204" pitchFamily="34" charset="0"/>
                <a:cs typeface="Arial" panose="020B0604020202020204" pitchFamily="34" charset="0"/>
                <a:hlinkClick r:id="rId9"/>
              </a:rPr>
              <a:t>www.google.ch/search?q=cluj+napoca&amp;client=firefox-b&amp;tbm=isch&amp;tbo=u&amp;source=univ&amp;sa=X&amp;ved=0ahUKEwj7kMT5883OAhXFNxQKHT72DVgQsAQIHQ&amp;biw=1920&amp;bih=932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a:latin typeface="Arial" panose="020B0604020202020204" pitchFamily="34" charset="0"/>
                <a:cs typeface="Arial" panose="020B0604020202020204" pitchFamily="34" charset="0"/>
              </a:rPr>
              <a:t>Oradea </a:t>
            </a:r>
            <a:r>
              <a:rPr lang="fr-CH" sz="900" dirty="0" smtClean="0">
                <a:latin typeface="Arial" panose="020B0604020202020204" pitchFamily="34" charset="0"/>
                <a:cs typeface="Arial" panose="020B0604020202020204" pitchFamily="34" charset="0"/>
              </a:rPr>
              <a:t>: </a:t>
            </a:r>
            <a:r>
              <a:rPr lang="fr-CH" sz="900" dirty="0" smtClean="0">
                <a:latin typeface="Arial" panose="020B0604020202020204" pitchFamily="34" charset="0"/>
                <a:cs typeface="Arial" panose="020B0604020202020204" pitchFamily="34" charset="0"/>
                <a:hlinkClick r:id="rId10"/>
              </a:rPr>
              <a:t>https</a:t>
            </a:r>
            <a:r>
              <a:rPr lang="fr-CH" sz="900" dirty="0">
                <a:latin typeface="Arial" panose="020B0604020202020204" pitchFamily="34" charset="0"/>
                <a:cs typeface="Arial" panose="020B0604020202020204" pitchFamily="34" charset="0"/>
                <a:hlinkClick r:id="rId10"/>
              </a:rPr>
              <a:t>://</a:t>
            </a:r>
            <a:r>
              <a:rPr lang="fr-CH" sz="900" dirty="0" smtClean="0">
                <a:latin typeface="Arial" panose="020B0604020202020204" pitchFamily="34" charset="0"/>
                <a:cs typeface="Arial" panose="020B0604020202020204" pitchFamily="34" charset="0"/>
                <a:hlinkClick r:id="rId10"/>
              </a:rPr>
              <a:t>www.google.ch/search?q=oradea&amp;client=firefox-b&amp;tbm=isch&amp;tbo=u&amp;source=univ&amp;sa=X&amp;ved=0ahUKEwjdpIyF9M3OAhXIwBQKHQduCIkQsAQIMQ&amp;biw=1920&amp;bih=932</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smtClean="0">
              <a:latin typeface="Arial" panose="020B0604020202020204" pitchFamily="34" charset="0"/>
              <a:cs typeface="Arial" panose="020B0604020202020204" pitchFamily="34" charset="0"/>
            </a:endParaRPr>
          </a:p>
          <a:p>
            <a:pPr marL="0" indent="0">
              <a:buNone/>
            </a:pPr>
            <a:endParaRPr lang="fr-CH" sz="900" dirty="0">
              <a:latin typeface="Arial" panose="020B0604020202020204" pitchFamily="34" charset="0"/>
              <a:cs typeface="Arial" panose="020B0604020202020204" pitchFamily="34" charset="0"/>
            </a:endParaRP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marL="0" indent="0">
              <a:buNone/>
            </a:pPr>
            <a:endParaRPr lang="fr-CH"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811882"/>
      </p:ext>
    </p:extLst>
  </p:cSld>
  <p:clrMapOvr>
    <a:masterClrMapping/>
  </p:clrMapOvr>
  <p:transition spd="slow">
    <p:cove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79512" y="260648"/>
            <a:ext cx="8784976" cy="5904656"/>
          </a:xfrm>
          <a:prstGeom prst="roundRect">
            <a:avLst>
              <a:gd name="adj" fmla="val 47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400" i="1" u="sng" dirty="0" smtClean="0">
                <a:solidFill>
                  <a:schemeClr val="tx1"/>
                </a:solidFill>
                <a:latin typeface="Arial" panose="020B0604020202020204" pitchFamily="34" charset="0"/>
                <a:cs typeface="Arial" panose="020B0604020202020204" pitchFamily="34" charset="0"/>
              </a:rPr>
              <a:t>Errata 1</a:t>
            </a:r>
          </a:p>
          <a:p>
            <a:endParaRPr lang="fr-CH" sz="1400" dirty="0">
              <a:solidFill>
                <a:schemeClr val="tx1"/>
              </a:solidFill>
              <a:latin typeface="Arial" panose="020B0604020202020204" pitchFamily="34" charset="0"/>
              <a:cs typeface="Arial" panose="020B0604020202020204" pitchFamily="34" charset="0"/>
            </a:endParaRPr>
          </a:p>
          <a:p>
            <a:pPr marL="342900" indent="-342900">
              <a:buAutoNum type="arabicPeriod"/>
            </a:pPr>
            <a:r>
              <a:rPr lang="fr-CH" sz="1400" dirty="0" smtClean="0">
                <a:solidFill>
                  <a:schemeClr val="tx1"/>
                </a:solidFill>
                <a:latin typeface="Arial" panose="020B0604020202020204" pitchFamily="34" charset="0"/>
                <a:cs typeface="Arial" panose="020B0604020202020204" pitchFamily="34" charset="0"/>
              </a:rPr>
              <a:t>Aux designers de réaliser des panneaux rationnels, efficients, lisibles, aérés, esthétiques,</a:t>
            </a:r>
          </a:p>
          <a:p>
            <a:r>
              <a:rPr lang="fr-CH" sz="1400" dirty="0" smtClean="0">
                <a:solidFill>
                  <a:schemeClr val="tx1"/>
                </a:solidFill>
                <a:latin typeface="Arial" panose="020B0604020202020204" pitchFamily="34" charset="0"/>
                <a:cs typeface="Arial" panose="020B0604020202020204" pitchFamily="34" charset="0"/>
              </a:rPr>
              <a:t>       aux contours et liserés standardisés, adéquats et fonctionnels.</a:t>
            </a:r>
            <a:r>
              <a:rPr lang="fr-CH" sz="1400" dirty="0">
                <a:solidFill>
                  <a:schemeClr val="tx1"/>
                </a:solidFill>
                <a:latin typeface="Arial" panose="020B0604020202020204" pitchFamily="34" charset="0"/>
                <a:cs typeface="Arial" panose="020B0604020202020204" pitchFamily="34" charset="0"/>
              </a:rPr>
              <a:t>	</a:t>
            </a:r>
            <a:endParaRPr lang="fr-CH" sz="1400" dirty="0" smtClean="0">
              <a:solidFill>
                <a:schemeClr val="tx1"/>
              </a:solidFill>
              <a:latin typeface="Arial" panose="020B0604020202020204" pitchFamily="34" charset="0"/>
              <a:cs typeface="Arial" panose="020B0604020202020204" pitchFamily="34" charset="0"/>
            </a:endParaRPr>
          </a:p>
          <a:p>
            <a:pPr marL="342900" indent="-342900">
              <a:buAutoNum type="arabicPeriod"/>
            </a:pPr>
            <a:endParaRPr lang="fr-CH" sz="1400" dirty="0" smtClean="0">
              <a:solidFill>
                <a:schemeClr val="tx1"/>
              </a:solidFill>
              <a:latin typeface="Arial" panose="020B0604020202020204" pitchFamily="34" charset="0"/>
              <a:cs typeface="Arial" panose="020B0604020202020204" pitchFamily="34" charset="0"/>
            </a:endParaRPr>
          </a:p>
          <a:p>
            <a:pPr marL="342900" indent="-342900">
              <a:buAutoNum type="arabicPeriod"/>
            </a:pPr>
            <a:endParaRPr lang="fr-CH" sz="1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71898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panneaux autoroutiers belg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764704"/>
            <a:ext cx="3857113"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2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98716" y="457932"/>
            <a:ext cx="5760000" cy="1080000"/>
          </a:xfrm>
          <a:solidFill>
            <a:srgbClr val="00B050"/>
          </a:solidFill>
          <a:effectLst>
            <a:outerShdw blurRad="63500" sx="102000" sy="102000" algn="ctr" rotWithShape="0">
              <a:schemeClr val="bg1">
                <a:lumMod val="95000"/>
                <a:alpha val="40000"/>
              </a:schemeClr>
            </a:outerShdw>
          </a:effectLst>
        </p:spPr>
        <p:txBody>
          <a:bodyPr lIns="900000">
            <a:normAutofit/>
          </a:bodyPr>
          <a:lstStyle/>
          <a:p>
            <a:r>
              <a:rPr lang="fr-CH" dirty="0" smtClean="0">
                <a:solidFill>
                  <a:schemeClr val="bg1"/>
                </a:solidFill>
                <a:latin typeface="Arial" panose="020B0604020202020204" pitchFamily="34" charset="0"/>
                <a:cs typeface="Arial" panose="020B0604020202020204" pitchFamily="34" charset="0"/>
              </a:rPr>
              <a:t>E60 x E577</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907826" y="1619824"/>
            <a:ext cx="5760000" cy="36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Snagov</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Ghermânesti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endParaRPr lang="fr-CH" sz="2400" dirty="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46256" y="431758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132023" y="6379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876256" y="6379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2483768" y="45091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101B</a:t>
            </a:r>
            <a:endParaRPr lang="fr-CH" dirty="0">
              <a:latin typeface="Arial" panose="020B0604020202020204" pitchFamily="34" charset="0"/>
              <a:cs typeface="Arial" panose="020B0604020202020204" pitchFamily="34" charset="0"/>
            </a:endParaRPr>
          </a:p>
        </p:txBody>
      </p:sp>
      <p:pic>
        <p:nvPicPr>
          <p:cNvPr id="14"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42546" y="714431"/>
            <a:ext cx="792088" cy="643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2857293" y="3420024"/>
            <a:ext cx="4140000" cy="585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Aria </a:t>
            </a:r>
            <a:r>
              <a:rPr lang="fr-CH" sz="3200" dirty="0" err="1" smtClean="0">
                <a:solidFill>
                  <a:schemeClr val="tx1"/>
                </a:solidFill>
                <a:latin typeface="Arial" panose="020B0604020202020204" pitchFamily="34" charset="0"/>
                <a:cs typeface="Arial" panose="020B0604020202020204" pitchFamily="34" charset="0"/>
              </a:rPr>
              <a:t>Naturala</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Snagov</a:t>
            </a:r>
            <a:endParaRPr lang="fr-CH" sz="32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979712" y="548680"/>
            <a:ext cx="5616624" cy="936104"/>
          </a:xfrm>
          <a:prstGeom prst="roundRect">
            <a:avLst>
              <a:gd name="adj" fmla="val 1238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979712" y="1700808"/>
            <a:ext cx="5616624" cy="3469306"/>
          </a:xfrm>
          <a:prstGeom prst="roundRect">
            <a:avLst>
              <a:gd name="adj" fmla="val 372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60936744"/>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07826" y="1619824"/>
            <a:ext cx="5760000" cy="36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Snagov</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Ghermânesti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endParaRPr lang="fr-CH" sz="2400" dirty="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46256" y="431758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2362293" y="191683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101B</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2857293" y="3420024"/>
            <a:ext cx="4140000" cy="585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Aria </a:t>
            </a:r>
            <a:r>
              <a:rPr lang="fr-CH" sz="3200" dirty="0" err="1" smtClean="0">
                <a:solidFill>
                  <a:schemeClr val="tx1"/>
                </a:solidFill>
                <a:latin typeface="Arial" panose="020B0604020202020204" pitchFamily="34" charset="0"/>
                <a:cs typeface="Arial" panose="020B0604020202020204" pitchFamily="34" charset="0"/>
              </a:rPr>
              <a:t>Naturala</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Snagov</a:t>
            </a:r>
            <a:endParaRPr lang="fr-CH" sz="3200" dirty="0">
              <a:solidFill>
                <a:schemeClr val="tx1"/>
              </a:solidFill>
              <a:latin typeface="Arial" panose="020B0604020202020204" pitchFamily="34" charset="0"/>
              <a:cs typeface="Arial" panose="020B0604020202020204" pitchFamily="34" charset="0"/>
            </a:endParaRPr>
          </a:p>
        </p:txBody>
      </p:sp>
      <p:sp>
        <p:nvSpPr>
          <p:cNvPr id="6" name="Rectangle à coins arrondis 5"/>
          <p:cNvSpPr/>
          <p:nvPr/>
        </p:nvSpPr>
        <p:spPr>
          <a:xfrm>
            <a:off x="1979712" y="1700808"/>
            <a:ext cx="5616624" cy="3469306"/>
          </a:xfrm>
          <a:prstGeom prst="roundRect">
            <a:avLst>
              <a:gd name="adj" fmla="val 372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894120" y="62068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5</a:t>
            </a:r>
          </a:p>
        </p:txBody>
      </p:sp>
      <p:sp>
        <p:nvSpPr>
          <p:cNvPr id="17" name="Rectangle à coins arrondis 16"/>
          <p:cNvSpPr/>
          <p:nvPr/>
        </p:nvSpPr>
        <p:spPr>
          <a:xfrm>
            <a:off x="4983976" y="716749"/>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5436096"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704120" y="764688"/>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203145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5</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38366615"/>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Suceava 			418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150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Ploiesti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44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Ring Ploiesti		  29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4317380"/>
            <a:ext cx="89018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196131"/>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6</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6228184" y="5733256"/>
            <a:ext cx="2520000" cy="720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RESERVE 1</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5364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3525"/>
            <a:ext cx="8208912" cy="60091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2631232" y="5589240"/>
            <a:ext cx="4284916" cy="576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latin typeface="Arial" panose="020B0604020202020204" pitchFamily="34" charset="0"/>
                <a:cs typeface="Arial" panose="020B0604020202020204" pitchFamily="34" charset="0"/>
              </a:rPr>
              <a:t>Ploiesti</a:t>
            </a:r>
            <a:endParaRPr lang="fr-CH" sz="4000" dirty="0">
              <a:solidFill>
                <a:schemeClr val="bg1"/>
              </a:solidFill>
              <a:latin typeface="Arial" panose="020B0604020202020204" pitchFamily="34" charset="0"/>
              <a:cs typeface="Arial" panose="020B0604020202020204" pitchFamily="34" charset="0"/>
            </a:endParaRPr>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28" name="Picture 4" descr="http://www.nineoclock.ro/wp-content/uploads/2015/11/Vega-Refinery-Ploiesti-%E2%80%93-Prahova-county-938x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24" y="2949575"/>
            <a:ext cx="8085740" cy="2531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hotos.wikimapia.org/p/00/00/37/60/31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4" y="332656"/>
            <a:ext cx="3549235" cy="2520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xMTEhUTEhMWFhUVGBgWFhcYGBgYFRcXFxYXFhcWFxcaHiggGBolGxcYITEhJSkrLi4uFyAzODMtNygtLisBCgoKDg0OGxAQGzUlHyYtLS0tLy0wLS0tLS0tLS0tLS0tLS0tLS0tLS0tLS0tLS0tLS0tLS0tLS0tLS0tLS0tLf/AABEIAMIBAwMBIgACEQEDEQH/xAAcAAAABwEBAAAAAAAAAAAAAAAAAQIDBAUGBwj/xABHEAACAQMDAQYEAwUFBAgHAAABAhEAAyEEEjFBBQYTIlFhMnGBkUKhsRQjUtHwBxUzweFTkqLxJENiY3KCwtIWF0SDk7LT/8QAGQEAAwEBAQAAAAAAAAAAAAAAAQIDAAQF/8QALxEAAgIBAwIEBQMFAQAAAAAAAAECEQMSITFBURMyYaEEIpGx0RRxwSNSgeHwQv/aAAwDAQACEQMRAD8AwNzsVbR1iai4ivphCLAO5mUuoPqpiOBBYetZ7wmvqzKP8NSxjoo681N7wXPH1N26vmLvEruZCRAG1jM9D15qu8IqpPEyCOoyMH+XtWeldCaIwsk0t73TB/MD5UhgI5poUCg9eQYIM4z7UgDE/wBdKJmo1omOxf2cXLt3T/vCSAYViZJHp9K1F3SKOgx/KKzn9nHZZt2Bd8SQ4EJJgfMHg/KRWpfJr18LlpVnn5ErZGt9jWztO0eXiPyPuRmPmfWqLvd3YFwobaRJO5ughfKIHyge/wA61thulScUs1ezGizllvue6IpuKFKkljPTkEcR/XHV3sju0LpkiE4UH3/EPtA4zXUl04IzSrOkReB6/nzUvDiNbZzPt3u34Zm2pKyAI5n8XPA+pmBWffTB2UoTnEQAcSSIzu65rter04ZSvqPnWd7O7shLlxmAO5gwHp1wRBBnM++IipSwJytBTMbou49zUKCCq7WI/wC0MnJPv5f9Otp3F7t7L9xbqbjbI2k9MfY8+vpiuj6faMAdAPoKft2lBJAyeff50+hJ2NdiFSBAo9k1KW3QZaOo1ERh0qovd37DIUK4LF4nMkzV66L61HuWxRTAyl1fd2wzIwUDaQSABmARn7/lU42EEQqiMDERHp96db2qPdu+tUURGwbVJqclz0qpNynbdw0ZwbBGRaF6YupNM27tOG5UKopYw9qotxW6VZC360VwDinjKhXEq5Y4jimGY1bwBTN2Kop+griVDg0gpUq7TUV0JkWhjbQp3bQo2LRwi6zlCEWUF0sLkEMZEA/FAHln59aZ1epuOWN0ksxyTyT6k9T707a1RRRjOSJkgTwB6cUzfuM8STjiSevPNeBbPUIlGKdFr14pt+cURrAxmj2kZoppy2CRFYxsu7ney/pR4TgMpIJ3SCojoBgjr7+tdY7PvrdtrcQyrCZrnPdjsBta1trgM2wLbjjyQNse3xHHU+nG+7B7IvadzbndaOQTAZfUEAQfWRHyr0MM2lvwcmSCe6Le0gqQlkUsL6ilT6U7dipCVG35U6jUlR1pSpS2NQsigqDrUiwh6094dLqGojW7IqQlulKtGWilbsKQoimbtykvc+dR3v0VEDYdxvnUa446Gm7tw0wWNXjAk5DzvUW7RmkkVRRoVuxrbQLxEmJ49/lTjYBPoJrM9nm7dvNcUST8JLMoVZHwgZjj0mPqZ5suhBx49TNBpO0bLQFuqTMYM56j54P2q0tL1qlbsN+SdxPrqL4H0Vtwqbprl1ZVxEQB5t0iBmYHy46GubHkc3RecFFWWZmo73AKYZyeTRrbq6hXJJyvgS92mHc1LXTk0v8AZBT6ooXS2VZWiZKnvA6UyVFOpCtEPbRVJNuhTahaPNzknJNJ3n6URmimvDPSFtdJx0pLKef6/rFJp9RvIE5PlAj7SaIRkU9pwOpihqLWxip5GD8+KaIrGOuf2Ud6ANuldMktFyR1M7Tjiuqba8w9ia57VxXQkMpBGYyOnvPEda9Kd3NadTp7d0rtZxJHQHrmunHK0QkqZK2Ufh1I/Z6Mpiq2LRGiiiKleHSDZo2YQLh9aDDqTRtaikla2wCULwpi5dmmj8qBWtSQbsS1+Kj3LpNPMs9KJ1jBqiaJtMhtRRT7rRbarZOhHgmkFKkbjREetC2GkMbDVT2QwDOuJngcxESf5/KrwVidK11tW9sHwgN25toYHzHInEyB8ga5vin8qL4Fuzaahm3KB4gUEltoMNiADgyuZxHHvR6nJnOR1EH6jpWb1NzUW2QK5cO21jFvyD+I+WSPtwKuNDugl3DcRAAgDmY965vh5f1EWzQ+QlJbp62sU2pnI4oxXoPc41sO76bcGlC5HSm3umlSGbQzcmmiKcakEVVE2JoUKFEB5vt2Gf4RPOBzAEkx1xTO2r7T6ci6jINwzKzBIIIIzmMkYz6Zqs1VuCVCMCOVOSpGCOB6CvGXFnemQ9ufSp2m0bfGJAUjgeaCMFQSJmRgGcg1f9yO6q68XR4qI67RbDMoLk7iwC/EYAHQjJ9K1fdD+zi+L9wahAq2yACRK3AZmPXH6xwaeMWzORy83SARtBzhjys8j0zn/KmNp/r6fzrWd9u71yxdYi0wtKxUOesnyhj1MEfSPSrj+zbsRNSmssMieJtXYWE7T8+okTmioW6Dq2sz3dTsY6l/CA8zTEjErnPUe/z9xXoju7Yazp7dt/iRQDBmYxPyrKdye7J0mpvFlWGCFYWApCgeXr6z64NbF71XhjpEZS3JJv8ArTZuelMK55pa36ppoTULM+9Jk/0aPxPSgbprGGXuGkFjTj3aZZqokK2L8WkbqKhW0oGpit1SdPbnmoyU8LtJJdikX3HL9oUhbIpQuTQY0ltbDUnuDwxGaYvIOlOMKRTRbsV1Rne9fax06r5wgefNEtIjCj1zWG0feu9406ZJnBZwWLT65EZjrNdK7z6dLmkvK6qwCMw3CQCoJB9vmM1zjsTSHxUCDhgDtgshwSrDABgg9OT7Vz/EXZbClReWO8faCk77AY7oACDBjKiG+tE3e7VMyg6NTJAEysydoyZgSRmrfWsti01y+rBQQoRACx3MTsUkwRgHcSDzRaZhcCXbQYoxnKgMpDeYMAIAEcA55FcaZ0uKL+2DtEgAxkD4QeoFAipLgVD7Ru+HbdziBjEmThQB1JJAA969iNJHmO2zKX+23TXvb3oyBF8rHZshlDQeGJmZPpHUTqitc11CXTdAVtty6xuoThwUZdqlngwy+IPfaPL5gK6J3euG5YUlNrJKOoGEZcED0H86nDJ8zTGnDsOm3ReHUl1jpRLb3cVbUToi+FQpzYfShRs1HmYbRgifUmQR6RkTUi72gwIKny+vU/OTIOfbmpB7LLeZyiFs4GB1PX5/LMU2mjfayQuDgECDgQVODP5YrxriztTTIujusjyu0n3Eg5Bn1GQMiCOld87jd6hqbQVUuIUEEOS46HFw5PIwYMe1cj7m67S2LrWtZZV7VwQzMql7eCNyHmD1HsI9/QPZ/Zlq2gWyoCGCNvBkDze5ODPXmuvBXcnk34IHbWhGo2K8bVcMwI5jP6gZ5FI7K7FSzqruoQgeKF3KJiRImOOI98mrrwKNdITwPr0q70klqDNxaRvX0qQ3Z5AmQfamthAyIHvignHoFp9RBurjH9QaSXHQU27KSuRgzg+xX681NtaMMMMJ9BmjqijVJkJqC/OrE6AR1n8qiPag5plNMVwaEoPWlhBTcUIrNGscKj2pPhA0UUAawbCNqnLGmJPoOppImpB1G0UspNBjFMtLVpVWIpN3aBwPXpWT7w96l0ygtGZiSABxz1649fWub9sd+b+okJlfU+W0PeOv1k+9c0nXJ0RV8HV9T29pi/hq285JKxtEejEwT8ppo6xD8If7L/k1cNsax2fN28xPS2zIvr0+LHWrEeKYIOqzPN2cqJ4aprLJPYd4lVs612qS9i6iA72Rgu4SpMfCc4B4npM1y7U93tUnnuIAhO66FYbZ3GPKGz+Hp61EOpvRIa+Of9keJn/9TSBrrxKqb12GZQVZE2kTkGB6TS5JylyNjik9jZdm6Hct2AN34doa3ALAgFkBz5Tn+dO9p6R0Ja27KDt3Cbq8LB2xADcZ+dVJuaqS2nvNbVbTO4CoZ2wRG9TnNM2NTrWFq5cvM1q4GwyWgcCVJKrIBn1qC4LPznV7VgQpGQQCPcRULtfQq5toylyWk2x8OyDuLN+HAIHUyQBORa9mXR4NrIgIg9/hFZjvL3o1G9bej05Y3NwFwkKXVADc8MHoJA3mRLYHWu9zbicSikzE9q6C22pttduWrS6g3cBdwtubKW1i0CSyttgR180QwFbvup2hctk6PVEb1E2WJJa7aHDb4i5jk4ODIMTXLdaii2kZNi3ca7Fxx4pZ0ZnRmwGUgmAkHaTnkajuz3sa/Z/6SQyoVVLiqPFtThSwC/CSoAYTPBmpJ3ILZ0PUWZIJ+Hio24AnaIFDxZEijRRMmuq9iVCTdoqmh0/gFChq9DV6nmzsfQMy32N3wvDVWO8Hw2lgolgDDcR6n5Go91i8PvBEQT/2+CciSMzP8qj9oah5KLKhoDBWO24dxIMTxxj2mpOiePiW2kfDE56Tmfqce9cEqS2K8bkjR3LSOjyNywYA808zI4rtf9nvbdl7R/fXS5ki1dPwKp8vh/xCGGR6cDgcQu3EBW4QlwBhu2na4GSQIwYzH05rsPdXscWlFwuLm5VFtgCNqRheYPPI+XSS+CLbEbo31p1bg/ahrNSlpd1x1RfViFHyrH9p95vCbwNOviX24AEhJHUdT7dBk1G0/ddrreLrrjXXP4dx2r7T/ksD510PkKZca/vXYNt1S8JYFQyn4ZESOsiZ4rHarwtstfu3C9xQmGnBXyCZLAxnB+JgOkbNdHatr5UVQB0UdKr+6/Zf7TqLmqcStom3ZHTcPjf6Hyj5GlfIURV0ek3b2F9SV2lNhKA+q4Bn3/KoWr0enVALd28W3797AhgNxOxdoiMxGMAV00WH/iP3NE2nciCzR1EmhsMYjur24lsMb2qZ0cjZvJ8gydvmkkwR9q19q9Zvj93cV4/hIJHzHIrGd6+6/wCzn9qsIDbEePaiV2/xqOkdR+mabTsDT3VW7YJsucqyH8RH3+xFMm+gH6myawR0ogmYis1pe8Wo0rBNaPEtnC31GR/4/X9efirW29SGUMuQwkMDIIPBB61TWxNCIzWsxFOWrA60Vy8CaLxPnRtgSQV/BxxUG4pqZck1F1bBBLlVHqSBPsPU/KsnRmjn39pXY6nwbiWwbjXChIBMgqWkj1G3n3rK2uwWIbx3CdQW6KDggcSZ/KtX337xqQiWLnnBbdKMIAWRBdYM/esXq0czccyI3bmM4JUrE4nbMx6/KufJvLY6Md1uaLsjU6O3dSEN5sgE4XKxicfh9DWnudp6dQCdLAZti+a2JZhG0SRkggfWsNpOzoa1d3EkttgqQBIkQfxZmtVb7GOoCjzQh3GDg7tsfiGfIfuK5pP5i+n+nYWp7V04uMDpyLVtCtxZtyhZpyQ/lHI5HxGh2i+m2ELYuI0DbJEDjaY38RFNdqdz7zJfFq4yPdcEMxxtDs0P5j/F06/Okdq6Q2kCH8FtFP8A5UA+2KE36hwr5ib2Faw49bRH3Ap3WAeBbgYgR0jy4/Sm+7zfnb/yFL1DfuLZ9h/6qVcDPzmssam2NIhuRsFlSwJABAQSCSQIPuYrH9t9oXLrG+9zwNM9gqoVkN1lAYsihlBRmMA/JPeL3RQ2nRXI2lApkwIiINcr73dp+PqHZbhZQNqbsBR1iIAUmMnOBJ6DtnUYJnA/M0Ru0O0xeNpmVoYOXUtwHvXTCtEkkdY54ERV/wB1tGlnUGybrobgtFHIDIwYBgj7TBBO0q5j0IkkVmdfq7Vy9tU4VEAISIZApbZOeQRMAwaf0fbt20bIXcBbPiWyQAQjYa2WBgqSAIaQIgRUdVSs1HdmWOKC3cGsb3f7Xu6i8ha4xtk4xtU4yCFgYkYrRd4bo8NTZuosOC21lkrBEDkckfaulTTF0krxqFRbKMVEBY6QTx9DE/KhW8VG0M8+6llHmUgOBwOs4yMjGc0baFrghrqKTGCRtmOh3QOgxTWuNtXKoD15HuwgEnIyORIioN7TtkjgZxwPl9j9q469StFv3T0CNeAvj91JFxd0SBIyFIODmfY12HtTt63btBbDSxELnzAbcMd3JI4J55964doNUEdLgtgspB8x3K3ruB9fY1rdb3qVlAt2EQ9WBJWY5EnAiQBiMc1WGRxNo1Pc13YPeC1pVLtp3JYS90MpeOY2lieeilpyfap//wAy9MfwXIkjKw2Dk7eYjM/SsX2V3l0jXJ1OnHhqgCKm+SQeVJbiS2Dx+u5s6jsxllbNwqZwBdjPON0VXxV/avczhQ1ru+VtkYKuBgk7pENtkKBJzA46iRFXfczvZZGnW1aE+GIYkMCWbLMSMSWJ4NVou9moCFs3FBgEbbomSAABu5kj86cTtjR2bbLaR0EEgeG524Ocg4oPImvL7gSJ/Z+61eW4TdbzNhmXbAQARABgmTnqD0itN/fV3EWeuflB4z6xXHNR3n1DCDdkEEfCgwcfwyMU03a1lYLG6PbG4j5Ak/X3qKyIu8EkdpXtW4yFbljmQRyCMiPqIrFf3C1pSqXbwUC6yqi2iVAA2KTcUmR0yAeoisbY7Wtt8Ny6TyVgAx7AkVJ03eLUW1KJdISWIBCEhSxYAkgkmDHNB5UgxwSZqO2+8umsDwr4JlcKRhuOCefn+kVUdhd8rGmJHjTpnJKAyWRuoEcDpmJ59SbgdsaPUWLaalWckDcQjCTGYIj0qO9nssz+7u5BH/WyQZBkz6GrrMq49yLxljpO/mgcEi9wCY2twOSIGf8AOMU1b/tE0bPsU3OYnYx6gCFHmI+QMRmKrxpuyhMWr2Zn/EzPrnPpmiK9mf7G9Oc7bkmQBk9cAc1vGX9vv/o3hll2v34t27vhW13wAS4DMokAhcACTPr0NZvt7+0BW/dvbO5GHlClTPESWj/nUjtG72XbstZi6u9VhRuHCAJJJ6DaIJ5rkhuAkiZzH54mMUjk2PGES57Z7aN4+UY3bxIEhuCARyI4Jzn3qFa7Vu+G9tSAlwgsY80yCYbBM7RMyPlVXuO4qv3GOPmc0Rulj5ft1/qfnzWGtE/+9LsgC42OBuO0dAIOJ960fZ3eyLCq/nuq0ZWDtImSVxyIiAcVj2uTAzJxHGeo5pzTgrkn5Een1+tBpMNt7HU9HqxcZ0S4pZQDANzOAeQ8YMj6VK7TtRa5ybZJMk5838RJ6etcq02suW7guBxI+sjGD9h/OumDWm7prbtEvaJMTGS3Ez+tTzaaVKg4U1Ldlh2D8WPRvymlMZsJ/XVqa7CvAMskcN+hpZug6dQSJBYcz19vnUehSXnRXNpzBZizbfwiCu0TIbMzM4ArBXbRF1kME72UbYgEE4A424PoBFafvTqtouAPlnJgLBAJgy4gjGaxaXNj+VeZjAAjg+0dD9atJ3SOOfmY7qlWWZF5bA5gT+Ij2PGc/m9og+9UUna6tbYAscOdpETO2QD1HlzTN9ggLBmMwCI5kTzxgmPrUvsp3lSFDXFcRxGxoED5Gc9OY60u4GdI7raIW7iQogMFLATlSPKW4mDMe9QT3Vvm5sFnTyQWBLXhImOQ0T7UOwdZ/wBLj92BKHy/ESdpYNk8EkcCth2o/wCy2rmpRjdZSBtZoUByoI9uQZrpi62QGmL7C0N2xYS06oGXdhSxXLEiC2eCKFVWk73vcQObaCegYngxzHtQqbjua0cVv2EcsSSGAAAzE5z9OI9qgtq7w5ZhP0M4n/L8qvuy7toXV8aPDMlgy7phSNo9JJ9eg9Kbuay1tVben6Mu4jHIhhjJgH0+VShutx4LUis02mPEkTnK4MgRTlyzmJ4PEf8AOl3rjHETicR0gSR9KbQx0zzzwODPvTFkkhIUrHlBj4o6j2mrnTq7omzeAoY8sBELxn/hHWaq7e5oJJgjjPr0n+s1O0uqCCNqsesx6zx7QPetY1bGg7E7JvFyGF4goTJW4ACGRhBOCZHSpQsXSRBulCL28y7KPDtKyy2duScYmKldkd8B5Lbae0M8iByfMWAToCW56VcjtHRtctKqKfH3hFC/u2NsBiXB6iB9qze4q+VU0Y5qsdTp7tmzaexbZ7l4O9y4qb2VVO1ba+U7ZyfXAitpf0VjEWLXH8Arn/eLvc+nvvZXTWdg2jIYdMcGODS41THy5dSostLo715b66hGDWV8SzeZNhMMQyFgAHxBHXnkVBcc0nsvvNqHu2g2ltC1dYwYbzYc/CW4O5hJH4q6ALNgDNizJ/7tc46YoTWp2bDlUY0YddI5hv3gthUII3BSzHUBgGHoFTHy9aXqe7t3dK7zPTJI8q4IPWZrV6O/a/aLls2VIRFbabaG2J3fB13Gc4pWo7ylDC2rUEmFgMQMbZCEgH29qylRZ4pzxuaWy3sytru/cVIYXNzFwPi6DBwc9Tn0NVWm7vakiXFxBAJLBhGWkdTwB9xW+0/b5a3cW54ILr5D5DBK/iSZjg8etUiWraGUvWVJBmLNgzBkki45g49Bg1lNpjfp/kUsny9nynfqn+TI997Hhi3b3HcETcJJB22wk+nINZSxIliMD35P5xWz7/7LtqzdS4LkmC3lRAYcQFRQoPk9cRgEGRhLjmYPQ/P6fKqx4OObV7Epb26QSd3Q+3of6mmLDEEsAMGP6/KhbvZiR6Akf59Pn7U/bPUxjHljI6Z6nqKYXkQWHqQSckiYIxE80nxfMAW3YjqM+maS8MDGTzn0gA9fbpRrcUCImR9TkwSJwY9D/rgDm0mDOBIkwIn/AErondvtKy+nSyxi4o2DIAYyxOD1yBzyD7Vzb9rkZHsB9D9f6+2g7laB799W/BbdN55ImSCFjIlQCKSaTW48ZU9jp1vTpp0V7lxZAnaWVGYYViNxjG4VFudp2iAkFFJ+PdaCrPJaHmp/frs1b+nTambbfw5g8xj2H2Ncw0elS4E2qWMNu8o+IRwAJETHUVJJBlN2i5792BauKSCRcUsOgwxUgZyeP96snopVSGMDIn0ky3PPCitz/aUpC6ORJC3Bu9yLUA4I+XyrFO8Luy0YIkfcwPX5c0eCEnuPp6AfYxx+eR7RnrUzsx2S6AhEkTyAII3AMSIMHjr5qqU1Qk7sH1ImMcAgyfenNIxSSSXUxADAHGSMhgvXp/KsrTNFW6ZutEbguoxhQ3hg4UQ5RCw3EAsd+4c9Kt9bq1INq5eLo5lwQokiDMTPIHXpWEPaT3HCsLoWRAW6ViAYMgYgKSTGAJg10/8AvCxb0bmz4mpuZuKLtg29yqyByIQY23BH8W0xwavB9WimTGopVJP9r/lIPSaPQ7FgACBiDz14kc+9FTfZXb157Ss2lRSZG3IgBiBgj0Ao6X/JOvT2OQ9kaBHBa+10IuSLaBmGZk7oBHH3nEZK7ZUh/DL4naCBJAMCemabs6o7VHxRK9RAmSOnqT9TWq7B8KTp7dtnVydxiXKRtY8eVACeMxzUU5N0gwvejNaazaDbbhuCF3QqpO4zgycLxzk5j3gXGBkglfNzAmI+lbC/aDXbWkWxusq5l4Y3oM7iWCqOGOJbp6VQ6jsxUItlbzxMug8rEEiUkcTNPJ6dnyG3p1COzbdn/rC8Ybyk+oPOPcHnnpFS27PW7jTb5EeViMjM7SRyTODPFR7NmZDLfkExCbiB6kY/lWi7raCwxuC+5AAA8262wboMjk+xnFLGTsWOR6tyv7I7D8RfxbyMkFWAzJGByRI9M1JvTo7ltwCxQt4btuZE3qVYDbABb0Zen1rW9g2UNtdipbLJBZVVGIOCA6gNPNSr3dfTum1kkCMeJcUGOC0HJ9zNHHk1Lgss2HNFyipLtdfgz/8A8RXxYZ2kLdnwrpU7ZzKq3wyscGeDM1Vd4tXY1Dk3kaeSbYUEEIFzOcxxwK2Sd1NOrbrdvacny3bwyQFmA0cCKrL3clCV2oFjHkZsZOSWzwenpT5ZpL5V9ETTaTvcyvZWsWy4Kh2UEQHUGABBjaREzMiDP56iz20zSqLhUBgzIVFAZzuaeAT6596F3uUbQLhoQZgm4RwSAGK4Mx1rNjQX7ZZgdqwQWGTEjENzMdRFcrk5SS+9CKffgnN3kJ2XsjeOlsEsqsVwSeJVh1+lHc1tw3HvW7UB2B8xAZgDhifYcfypnsrsq1df9mcOi2EDK1xm/G2/ZNtPViRj+KmtV2JqPEYC4rCfK/m25PJwGwOfL6xNbKtMtN1QXkva9iXp+8AF5m/YyWJG5GeUMIVG5I5WffNU/bPazX1UBLdppaSqBGz0C4APSce2Savu0ux/Bt+JZub7p2htq3WLDAJh1AHH0qmfQX7sO1ndjrhucYYgzWjmb5exNsg39cDp1sXEDBW37g5DOwDRuwYw561C0luzB32JnGHODAyMe59avbPZlxTnTOVPxDcmfruGferxuxtKohbd36WgfnzdHIFM8y4X3X5GU2uP4MXrtLaZVC2ihA55n58VTXFZoHuQI9Ccx7TNam/2Pd8S4UtP4bNCSq7wp5IXeRI6Dd0FSL/ZCm+hSxqBaVQCPDth5E4A8Yj0zP0xTxypdfdBUmU3YXYa3dviX1tA3fDMgjJx8X5e35iz7w90P2bcfGsXAsQbeWyJO4T0g9ZrQ93mOnB/6PqCxZzEWdu1nLLM3fi2x9Z+dMd57Oo1b23W1qLYt7PIRaKsdxJIUHaXmPi9IzTLPDr90FSMT2dorN07Wu7XJ2qNvlYepfcAv+mTV72Pfu6fds8YhN2QzlFjySFI2kfMVIt9g6jxxds2UgGcEMAwz4gQ4Uz78ia3iasPbVL1t2YKN2E+KMxBmt+ohQOephD3m1c+S84X+HxLhAxmQGEeuP8ASov99X2IdQu6ZJUEGYHxGZJ8o5ro22wZJtv75M+uc461GHZ2kBZgLqlviMnJGPQxUnlbXK+plKUd4v3Of9t9vX7g87CVIYLD+UnAaC0TtAExOKr7etdj4ywNsZFtcbcz6H610LUd3tE5J8S6CeTjPzJt1GHcrSH/AOofb6bkUz7nZkfSmWS+vuZTlVX7mK0+ouOWYw5uMGMr8RHGBgR6VMuuYLPbtsrEAgLuc+xg4iRB+VbSx3Q0gGL93AK/4tuIP/26kWe6GkUAA3CR/wB4v/tH6UZOTezN1M3pe17+mctaZra7EUbgGcDaJSWUzGRwJA5p2/3u7RY7X1LHfhfJbyPUnbKjg1pL/dq225oYsQIJcQIUKMKB0Gc5pg93VGRbX0/xG6+4Q1NeLW/3C0rpcepnn0euYlts7juktbkk5JORzQqz1Xc627FmtSTE/wDSLg4AH+yoUumL5i/ovyXWXIlSm/qyv7B0miuaXxrhti43i7g95UyWbITbIwRHUetSOxe7Id7D6edRbvW5ZQ2w2bw2m4tyCDtniCDnhiBNOextVp1i4XsBiIjcpYmF5weoq47j3ynaKs+qLeGYK3HZi24bSBJPBIbMcYroTFg6SaRodKpF+8o09uxftMFLMxuDa6SWDkjb5SMwOcZBAc706xr9pLNkiy1tg6Hx1SZO0ICWEnM4nPzzke/WkuN2jqNouMrMpUhLhGUXAhYgGRI9KY13ZOp1Nq2DadritsChBaUWRa2qQ3lBgqMRJg5p07TQ0ctO63RYr3f1zZkmev7Qkn5y/wCvrVx3a0OqsPuuW2ZZ8w8RHkHDRnymMg5gip/Y/ZRCKPFKMVBKi2jR0wS4ke8Va6UoSyAM5QAMSGTJ9wSp+lQUP39g5fiZzi4vgouy9R4fiIqBhbu3EDTtLKHMErBir/dWeBCXHV4UtdYhTgQWkkTyOs1dihglJuV8XscWCTepPo/+ZIDilB6hlZ4dh7Db/mDTwNdJcfV4MiQfUUzq7ogu1oXCoJA2guxGQJiTPGcUc0YFAzSZAXsyxclwLttrkFsSJChR+7YLBAxzTV3sJseG6v7GEYfMOY+zGrLwhM5+5/SYo9lSyYYTbb5EeOJntVpWQ7XRlPowiflPI+VNBa1K3SBtB8v8PK/7pxTbpbOGtWz8hsP/AAQPuDXLL4N9GK8XYzkew/KjUVa6rs+1jwy6mQIeGQe+8QwH/lJpv+5nIlDbeegcBv8Adfaai8GRdBdDXQgW2jiD6TmPeOPvIo0v3BPnkERthdsYPAHtR6zTXLf+JbZJ/iBAPyPBqI932/Op6nHbgXVRNVhmGcbiC0HJ5JiSRMnEg8zTPaupUKhtggqeTG4LHmzOZ5Jicc4qK96q3tHVpHmDSPRWI5H8PBxVVlm9kx/GlxZN0OvU4W5nkRxGcbZxgj79er/hIP8ADa4ghseVxJAAMmCMzI/5VSdiXsmSWOYLK0hdxjzEZGatzcJ/5it4k4bWbx5rqTLVxMEsTBMDw1yDkhjuyJA4jmfQUzb1HlIIVpYnKgmOgDRI54M8c8mmCT700QcwWpvHfp9DP4iXX7IkavaW8shfn6rngTIP9RinBrQoAFqcZ3Kp82OCPl7cnA6xGBjBP9fM0lmxJJNK8jfYWWVsUzk8D9aSWI5x9qYv6kKOJxMyOnzqpHarAmSowTBw3OMdaEYNiU2Xfjxw32NODVuOLjD/AMx/nVQ/aSxMSP1NQtZ2ldAlF3COR0HQfOnUGZI047Su/wC2uf7zfzoVhrnbF2fxj2hcfczR1Twp9xtL7nRbHbGnt6W3ev218RiAVWByfignKgcn7VC7X71IujDWlVLtzqAGAg5jdIIif6EVzfTXWVdhJ6kT6AmMdKIXCQB0HHymc13aOtl2n1Nd2V39v23G9VdAIKhUUnPxCFgEew4+9VnaXeG9qLnjXHO5QAu3yQM58sZyc/nVQjlfhwSCD7yJj3B/z9qTp3kxBngYOCevvyMUWkBl5Z7ZY2vDUBQtraDmZFzxSQfwknHp961vcnvH4j/vWPiyqli5RDb2tPkXDPj/AIpwFxzq2SAZEEE4IOORjPH1pxLsAkHaYEHj6/6/nQVNm2PQiXATjbPTqfqahdqadgQwA28HkEflBHtiKp+416+2mX9oZs5t7zLlOPNJJiT1g+1aIyIkiOoMwfYxxU5WmZbMqwKOKF62VJ6rOMg49z85H0pQpkygQNGGoGklhTGHNwo5pnxBQF0VjDs0cU143tQF72rUYWVpD2RR+JQ8SsYXZvOmFdgPSfL/ALvBpthbb/EsW29cbD90j86MvSGc0HFPkDSZHfs2wWJ2XAsYUOJmfUpxHtTX922B+G5/+Rfz/d5qV4hovENJ4EOwuiPYrbnZCEyGaPSVJ+4UfpT1vs20PwFvZmMf8MVL30nefah4EOxtEewg6O1GLKD6ues/iY0T6VDH7tBHooFPb/65pdi2X3BATt5A5H0602iHZB0rsRW0ykzsWfYAfpQfTWzzaQ/Q/wCRpWovBPj3L0yjD9RUS52mg4DH5CP1pG8S5oV6RT9nWD/1Kfe5/wC6mX7HsHm0pHpLx+bf1FM3u2Y/Bj3P+lM3O3T/AAD5Sf1x86Rzw9vYW4Gd73aFbTApABBgTORmMnGKLuwyXCqEMJk4Pp1k/pUbt/VXLmChK59JHsDMkfMYpvsK/ctcgCMcebqM/wClBuDVivTVm0/uOx1V5/8AGn/86FV694H/AIVNChrw9gasfYxep0NxSWuW2tngFgYPsGiPf71DSwFBgY6QJ55Ix7E10a5qzO3n1Bq6u9h2bq7ns223j+ABjIAADYOFEYI/Wu7Pi8PjhnRmhof7nG7QliCJgHmOozx7mpWjsG5uHEebcRMfP2P8ua3Xa/cPdBsKLW6QQCTkzJ8xwMDj51Xp3K1SgjDockbiCDkgH8J6Znk8dai5E1IyN+7NyBmYAxHt+n60WqtlCAxiZM9ZyY++K11jubqVuYsgiJUqVKiQTkziNvpy2KmXe5rsPNZBYAELuyCRxEjzCeffp02rgdUH3L7a1BurLeJacAMvwKiiArgAdfaec10Um0Bydh6GY59/nWL7OBtvYsX7BBfcwC+WPi+P+I+XzKOke4rZqJwQpj1GAR0xOM89KWW4jFC+IG3aVP0J9x7/AEquvSvxCJ498/1zUybSEqAAV6CRB6RmQM8+9Na26GBJBMZLRwD69Y96SMq5HiRppFJRwRKtuHqOKUa6ExmERQmiBo6awB7qG75UkiirGHNwobhSCaMNWMLBoUmfejMUDBGKBFEDSgRWMIiipdFvomEUGzzmjNJJrGHk191RC3XA9Jlf91pH5UT6lWB8TT2LnMEKbLfVrfPzimDSTQcU+QbBfsWjcecai03qCt1PsAGI+1R37qb86fVWbgP4WJtvjptbH51INNOoPIBqUsEH0EcIspO0uwtRZ/xbbL74Kn3kSIqsgfStlo9Zdskm1cZZyQTuU9ODxTrdoJcJ/atLauz+O3+7uflEn69KjL4Xs/qTeLsYcoPUf19aFaV+zdGSSBeQSYUwxH1CmhUv00xPDZQXRGpIGB6Ditp2e52DJ4P5A/yH2oUK9X47yr9z0/ivLEnaNibbE5MnJyePWk60Q+P4T/6qFCuB+U4Rw4MDA2sY6SJgxTeiclMk8evoB/M/c0dCh/6GRKtjzIessJ6wZnPvA+wpWqMjPoT9QcH50KFVfACoQ/vWHtP1DYNNdnXW8QjcYn1PrQoUsPyEk6pAtyFAA9BgcelNmhQqqK9ACjFChTmA9INChWQAulBqFCiYM0oUKFZmE06BQoUGYQ9JFFQrGHI5pt6FCsgCJpJNChTAYg0RNChQMNmiahQrAGpo6FCsE//Z"/>
          <p:cNvSpPr>
            <a:spLocks noChangeAspect="1" noChangeArrowheads="1"/>
          </p:cNvSpPr>
          <p:nvPr/>
        </p:nvSpPr>
        <p:spPr bwMode="auto">
          <a:xfrm>
            <a:off x="155575" y="-2833688"/>
            <a:ext cx="7886700" cy="591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40" name="Picture 16" descr="http://kingofwallpapers.com/ploiesti/ploiesti-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0314" y="341603"/>
            <a:ext cx="4498150" cy="251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857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131840" y="2420888"/>
            <a:ext cx="2880320" cy="180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Ploiesti</a:t>
            </a:r>
          </a:p>
          <a:p>
            <a:pPr algn="ctr"/>
            <a:r>
              <a:rPr lang="fr-CH" dirty="0" smtClean="0">
                <a:solidFill>
                  <a:schemeClr val="tx1"/>
                </a:solidFill>
                <a:latin typeface="Arial" panose="020B0604020202020204" pitchFamily="34" charset="0"/>
                <a:cs typeface="Arial" panose="020B0604020202020204" pitchFamily="34" charset="0"/>
              </a:rPr>
              <a:t>City</a:t>
            </a:r>
            <a:endParaRPr lang="fr-CH" dirty="0">
              <a:solidFill>
                <a:schemeClr val="tx1"/>
              </a:solidFill>
              <a:latin typeface="Arial" panose="020B0604020202020204" pitchFamily="34" charset="0"/>
              <a:cs typeface="Arial" panose="020B0604020202020204" pitchFamily="34" charset="0"/>
            </a:endParaRPr>
          </a:p>
        </p:txBody>
      </p:sp>
      <p:sp>
        <p:nvSpPr>
          <p:cNvPr id="3" name="Double flèche horizontale 2"/>
          <p:cNvSpPr/>
          <p:nvPr/>
        </p:nvSpPr>
        <p:spPr>
          <a:xfrm rot="-900000">
            <a:off x="202687" y="2072466"/>
            <a:ext cx="8460000" cy="1800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Double flèche verticale 3"/>
          <p:cNvSpPr/>
          <p:nvPr/>
        </p:nvSpPr>
        <p:spPr>
          <a:xfrm rot="1500000">
            <a:off x="5773101" y="1240464"/>
            <a:ext cx="180000" cy="5724000"/>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Double flèche verticale 4"/>
          <p:cNvSpPr/>
          <p:nvPr/>
        </p:nvSpPr>
        <p:spPr>
          <a:xfrm rot="-1740000">
            <a:off x="2917318" y="529931"/>
            <a:ext cx="180000" cy="6588000"/>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7308304" y="536284"/>
            <a:ext cx="1080120"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Buzau</a:t>
            </a:r>
            <a:endParaRPr lang="fr-CH" sz="14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791579" y="3299822"/>
            <a:ext cx="1080120"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Targoviste</a:t>
            </a:r>
            <a:endParaRPr lang="fr-CH" sz="1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3779912" y="1216513"/>
            <a:ext cx="1440000"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Ploiesti Nord E577 A4</a:t>
            </a:r>
            <a:endParaRPr lang="fr-CH" sz="1400" dirty="0">
              <a:solidFill>
                <a:schemeClr val="tx1"/>
              </a:solidFill>
              <a:latin typeface="Arial" panose="020B0604020202020204" pitchFamily="34" charset="0"/>
              <a:cs typeface="Arial" panose="020B0604020202020204" pitchFamily="34" charset="0"/>
            </a:endParaRPr>
          </a:p>
        </p:txBody>
      </p:sp>
      <p:sp>
        <p:nvSpPr>
          <p:cNvPr id="11" name="Rectangle à coins arrondis 10"/>
          <p:cNvSpPr/>
          <p:nvPr/>
        </p:nvSpPr>
        <p:spPr>
          <a:xfrm>
            <a:off x="1691840" y="4301861"/>
            <a:ext cx="1440000"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Ploiesti </a:t>
            </a:r>
            <a:r>
              <a:rPr lang="fr-CH" sz="1400" dirty="0" err="1" smtClean="0">
                <a:solidFill>
                  <a:schemeClr val="tx1"/>
                </a:solidFill>
                <a:latin typeface="Arial" panose="020B0604020202020204" pitchFamily="34" charset="0"/>
                <a:cs typeface="Arial" panose="020B0604020202020204" pitchFamily="34" charset="0"/>
              </a:rPr>
              <a:t>Vest</a:t>
            </a:r>
            <a:r>
              <a:rPr lang="fr-CH" sz="1400" dirty="0" smtClean="0">
                <a:solidFill>
                  <a:schemeClr val="tx1"/>
                </a:solidFill>
                <a:latin typeface="Arial" panose="020B0604020202020204" pitchFamily="34" charset="0"/>
                <a:cs typeface="Arial" panose="020B0604020202020204" pitchFamily="34" charset="0"/>
              </a:rPr>
              <a:t> E60 A3</a:t>
            </a:r>
            <a:endParaRPr lang="fr-CH" sz="1400"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792160" y="302095"/>
            <a:ext cx="1080120"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Brasov</a:t>
            </a:r>
            <a:endParaRPr lang="fr-CH" sz="1400" dirty="0">
              <a:solidFill>
                <a:schemeClr val="tx1"/>
              </a:solidFill>
              <a:latin typeface="Arial" panose="020B0604020202020204" pitchFamily="34" charset="0"/>
              <a:cs typeface="Arial" panose="020B0604020202020204" pitchFamily="34" charset="0"/>
            </a:endParaRPr>
          </a:p>
        </p:txBody>
      </p:sp>
      <p:sp>
        <p:nvSpPr>
          <p:cNvPr id="13" name="Rectangle à coins arrondis 12"/>
          <p:cNvSpPr/>
          <p:nvPr/>
        </p:nvSpPr>
        <p:spPr>
          <a:xfrm>
            <a:off x="611639" y="2426895"/>
            <a:ext cx="720000" cy="43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A4</a:t>
            </a:r>
            <a:endParaRPr lang="fr-CH" sz="1400" dirty="0">
              <a:solidFill>
                <a:schemeClr val="tx1"/>
              </a:solidFill>
              <a:latin typeface="Arial" panose="020B0604020202020204" pitchFamily="34" charset="0"/>
              <a:cs typeface="Arial" panose="020B0604020202020204" pitchFamily="34" charset="0"/>
            </a:endParaRPr>
          </a:p>
        </p:txBody>
      </p:sp>
      <p:sp>
        <p:nvSpPr>
          <p:cNvPr id="14" name="Rectangle à coins arrondis 13"/>
          <p:cNvSpPr/>
          <p:nvPr/>
        </p:nvSpPr>
        <p:spPr>
          <a:xfrm>
            <a:off x="5076056" y="5949280"/>
            <a:ext cx="1080120"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Bucarest</a:t>
            </a:r>
            <a:endParaRPr lang="fr-CH" sz="1400" dirty="0">
              <a:solidFill>
                <a:schemeClr val="tx1"/>
              </a:solidFill>
              <a:latin typeface="Arial" panose="020B0604020202020204" pitchFamily="34" charset="0"/>
              <a:cs typeface="Arial" panose="020B0604020202020204" pitchFamily="34" charset="0"/>
            </a:endParaRPr>
          </a:p>
        </p:txBody>
      </p:sp>
      <p:sp>
        <p:nvSpPr>
          <p:cNvPr id="15" name="Rectangle à coins arrondis 14"/>
          <p:cNvSpPr/>
          <p:nvPr/>
        </p:nvSpPr>
        <p:spPr>
          <a:xfrm>
            <a:off x="6588304" y="3212976"/>
            <a:ext cx="1440000"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Ploiesti Est </a:t>
            </a:r>
            <a:endParaRPr lang="fr-CH" sz="1400" dirty="0">
              <a:solidFill>
                <a:schemeClr val="tx1"/>
              </a:solidFill>
              <a:latin typeface="Arial" panose="020B0604020202020204" pitchFamily="34" charset="0"/>
              <a:cs typeface="Arial" panose="020B0604020202020204" pitchFamily="34" charset="0"/>
            </a:endParaRPr>
          </a:p>
        </p:txBody>
      </p:sp>
      <p:sp>
        <p:nvSpPr>
          <p:cNvPr id="16" name="Rectangle à coins arrondis 15"/>
          <p:cNvSpPr/>
          <p:nvPr/>
        </p:nvSpPr>
        <p:spPr>
          <a:xfrm>
            <a:off x="617155" y="5522658"/>
            <a:ext cx="2051488" cy="8946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MEMENTO</a:t>
            </a:r>
            <a:endParaRPr lang="fr-CH"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90447"/>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34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400" dirty="0" smtClean="0">
                <a:solidFill>
                  <a:schemeClr val="bg1"/>
                </a:solidFill>
                <a:latin typeface="Arial" panose="020B0604020202020204" pitchFamily="34" charset="0"/>
                <a:cs typeface="Arial" panose="020B0604020202020204" pitchFamily="34" charset="0"/>
              </a:rPr>
              <a:t>Ploiesti Sud</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3000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2204864"/>
            <a:ext cx="1021206" cy="86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216024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571444"/>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662452739"/>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98" y="944752"/>
            <a:ext cx="4400228" cy="720000"/>
          </a:xfrm>
          <a:solidFill>
            <a:srgbClr val="00B050"/>
          </a:solidFill>
        </p:spPr>
        <p:txBody>
          <a:bodyPr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Ploiesti </a:t>
            </a:r>
            <a:r>
              <a:rPr lang="fr-CH" sz="4000" b="0" dirty="0" err="1" smtClean="0">
                <a:solidFill>
                  <a:schemeClr val="bg1"/>
                </a:solidFill>
                <a:latin typeface="Arial" panose="020B0604020202020204" pitchFamily="34" charset="0"/>
                <a:cs typeface="Arial" panose="020B0604020202020204" pitchFamily="34" charset="0"/>
              </a:rPr>
              <a:t>Vest</a:t>
            </a:r>
            <a:r>
              <a:rPr lang="fr-CH" sz="4000" b="0" dirty="0" smtClean="0">
                <a:solidFill>
                  <a:schemeClr val="bg1"/>
                </a:solidFill>
                <a:latin typeface="Arial" panose="020B0604020202020204" pitchFamily="34" charset="0"/>
                <a:cs typeface="Arial" panose="020B0604020202020204" pitchFamily="34" charset="0"/>
              </a:rPr>
              <a:t> Nord</a:t>
            </a:r>
            <a:endParaRPr lang="fr-CH" sz="40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98" y="1691184"/>
            <a:ext cx="4392488" cy="3960000"/>
          </a:xfrm>
          <a:solidFill>
            <a:srgbClr val="00B050"/>
          </a:solidFill>
        </p:spPr>
        <p:txBody>
          <a:bodyPr lIns="360000" tIns="72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Brasov</a:t>
            </a:r>
          </a:p>
          <a:p>
            <a:pPr marL="0" indent="0" algn="ctr">
              <a:buNone/>
            </a:pPr>
            <a:r>
              <a:rPr lang="fr-CH" sz="40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4000" dirty="0" smtClean="0">
                <a:solidFill>
                  <a:schemeClr val="bg1"/>
                </a:solidFill>
                <a:latin typeface="Arial" panose="020B0604020202020204" pitchFamily="34" charset="0"/>
                <a:cs typeface="Arial" panose="020B0604020202020204" pitchFamily="34" charset="0"/>
              </a:rPr>
              <a:t>Ploiesti </a:t>
            </a: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29199" y="949210"/>
            <a:ext cx="4464496" cy="720000"/>
          </a:xfrm>
          <a:solidFill>
            <a:srgbClr val="00B050"/>
          </a:solidFill>
        </p:spPr>
        <p:txBody>
          <a:bodyPr lIns="0"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Ploiesti Est</a:t>
            </a:r>
            <a:r>
              <a:rPr lang="fr-CH" sz="4400" b="0" dirty="0" smtClean="0">
                <a:solidFill>
                  <a:schemeClr val="bg1"/>
                </a:solidFill>
                <a:latin typeface="Arial" panose="020B0604020202020204" pitchFamily="34" charset="0"/>
                <a:cs typeface="Arial" panose="020B0604020202020204" pitchFamily="34" charset="0"/>
              </a:rPr>
              <a:t> </a:t>
            </a:r>
            <a:endParaRPr lang="fr-CH" sz="44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28837" y="1700808"/>
            <a:ext cx="4464495" cy="3960000"/>
          </a:xfrm>
          <a:solidFill>
            <a:srgbClr val="00B050"/>
          </a:solidFill>
        </p:spPr>
        <p:txBody>
          <a:bodyPr lIns="360000" tIns="72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Suceava	</a:t>
            </a:r>
          </a:p>
          <a:p>
            <a:pPr marL="0" indent="0" algn="ctr">
              <a:buNone/>
            </a:pPr>
            <a:r>
              <a:rPr lang="fr-CH" sz="4000" dirty="0" smtClean="0">
                <a:solidFill>
                  <a:schemeClr val="bg1"/>
                </a:solidFill>
                <a:latin typeface="Arial" panose="020B0604020202020204" pitchFamily="34" charset="0"/>
                <a:cs typeface="Arial" panose="020B0604020202020204" pitchFamily="34" charset="0"/>
              </a:rPr>
              <a:t>Iasi</a:t>
            </a:r>
          </a:p>
          <a:p>
            <a:pPr marL="0" indent="0" algn="ctr">
              <a:buNone/>
            </a:pPr>
            <a:r>
              <a:rPr lang="fr-CH" sz="4000" dirty="0" smtClean="0">
                <a:solidFill>
                  <a:schemeClr val="bg1"/>
                </a:solidFill>
                <a:latin typeface="Arial" panose="020B0604020202020204" pitchFamily="34" charset="0"/>
                <a:cs typeface="Arial" panose="020B0604020202020204" pitchFamily="34" charset="0"/>
              </a:rPr>
              <a:t>Galati</a:t>
            </a:r>
            <a:endParaRPr lang="fr-CH" sz="4000" dirty="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Ploiesti </a:t>
            </a:r>
            <a:r>
              <a:rPr lang="fr-CH" sz="4000" dirty="0" err="1" smtClean="0">
                <a:solidFill>
                  <a:schemeClr val="bg1"/>
                </a:solidFill>
                <a:latin typeface="Arial" panose="020B0604020202020204" pitchFamily="34" charset="0"/>
                <a:cs typeface="Arial" panose="020B0604020202020204" pitchFamily="34" charset="0"/>
              </a:rPr>
              <a:t>Dambu</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9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2000 m</a:t>
            </a:r>
          </a:p>
          <a:p>
            <a:pPr marL="0" indent="0">
              <a:buNone/>
            </a:pPr>
            <a:endParaRPr lang="fr-CH" sz="4000" dirty="0"/>
          </a:p>
        </p:txBody>
      </p:sp>
      <p:sp>
        <p:nvSpPr>
          <p:cNvPr id="11" name="Flèche vers le haut 10"/>
          <p:cNvSpPr/>
          <p:nvPr/>
        </p:nvSpPr>
        <p:spPr>
          <a:xfrm>
            <a:off x="415767" y="458112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8045781" y="4890327"/>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3199163" y="1041181"/>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169418" y="1070765"/>
            <a:ext cx="864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5137" y="3903712"/>
            <a:ext cx="795504" cy="517100"/>
          </a:xfrm>
          <a:prstGeom prst="rect">
            <a:avLst/>
          </a:prstGeom>
          <a:noFill/>
          <a:extLst>
            <a:ext uri="{909E8E84-426E-40DD-AFC4-6F175D3DCCD1}">
              <a14:hiddenFill xmlns:a14="http://schemas.microsoft.com/office/drawing/2010/main">
                <a:solidFill>
                  <a:srgbClr val="FFFFFF"/>
                </a:solidFill>
              </a14:hiddenFill>
            </a:ext>
          </a:extLst>
        </p:spPr>
      </p:pic>
      <p:sp>
        <p:nvSpPr>
          <p:cNvPr id="9" name="Organigramme : Alternative 8"/>
          <p:cNvSpPr/>
          <p:nvPr/>
        </p:nvSpPr>
        <p:spPr>
          <a:xfrm>
            <a:off x="2251994" y="5988098"/>
            <a:ext cx="504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Ploiesti </a:t>
            </a:r>
            <a:r>
              <a:rPr lang="fr-CH" sz="1000" dirty="0" err="1" smtClean="0">
                <a:solidFill>
                  <a:schemeClr val="tx1"/>
                </a:solidFill>
                <a:latin typeface="Arial" panose="020B0604020202020204" pitchFamily="34" charset="0"/>
                <a:cs typeface="Arial" panose="020B0604020202020204" pitchFamily="34" charset="0"/>
              </a:rPr>
              <a:t>Dambu</a:t>
            </a:r>
            <a:r>
              <a:rPr lang="fr-CH" sz="1000" dirty="0" smtClean="0">
                <a:solidFill>
                  <a:schemeClr val="tx1"/>
                </a:solidFill>
                <a:latin typeface="Arial" panose="020B0604020202020204" pitchFamily="34" charset="0"/>
                <a:cs typeface="Arial" panose="020B0604020202020204" pitchFamily="34" charset="0"/>
              </a:rPr>
              <a:t>, Sud, Centrum,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10102" y="5662705"/>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625324" y="5662705"/>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2006482" y="1041181"/>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319671" y="3914436"/>
            <a:ext cx="28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 </a:t>
            </a: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a:off x="3710935" y="458112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Ellipse 25"/>
          <p:cNvSpPr/>
          <p:nvPr/>
        </p:nvSpPr>
        <p:spPr>
          <a:xfrm>
            <a:off x="7731929" y="1916832"/>
            <a:ext cx="90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UA</a:t>
            </a:r>
            <a:endParaRPr lang="fr-CH" sz="2000" dirty="0">
              <a:solidFill>
                <a:schemeClr val="tx1"/>
              </a:solidFill>
              <a:latin typeface="Arial" panose="020B0604020202020204" pitchFamily="34" charset="0"/>
              <a:cs typeface="Arial" panose="020B0604020202020204" pitchFamily="34" charset="0"/>
            </a:endParaRPr>
          </a:p>
        </p:txBody>
      </p:sp>
      <p:sp>
        <p:nvSpPr>
          <p:cNvPr id="27" name="Ellipse 26"/>
          <p:cNvSpPr/>
          <p:nvPr/>
        </p:nvSpPr>
        <p:spPr>
          <a:xfrm>
            <a:off x="7775781" y="2636912"/>
            <a:ext cx="90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MD</a:t>
            </a:r>
            <a:endParaRPr lang="fr-CH" sz="20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6959792" y="4012864"/>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Dambu</a:t>
            </a:r>
            <a:endParaRPr lang="fr-CH" sz="36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4825851" y="4828353"/>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79512" y="980729"/>
            <a:ext cx="4284000"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572000" y="980729"/>
            <a:ext cx="4320480"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69094" y="224644"/>
            <a:ext cx="8805812"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169094" y="1772816"/>
            <a:ext cx="4218069" cy="3787395"/>
          </a:xfrm>
          <a:prstGeom prst="roundRect">
            <a:avLst>
              <a:gd name="adj" fmla="val 4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572000" y="1772816"/>
            <a:ext cx="4320480" cy="3849369"/>
          </a:xfrm>
          <a:prstGeom prst="roundRect">
            <a:avLst>
              <a:gd name="adj" fmla="val 37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Organigramme : Connecteur 27"/>
          <p:cNvSpPr/>
          <p:nvPr/>
        </p:nvSpPr>
        <p:spPr>
          <a:xfrm>
            <a:off x="8225781" y="1052765"/>
            <a:ext cx="540000" cy="50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470473117"/>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98" y="944752"/>
            <a:ext cx="4400228" cy="720000"/>
          </a:xfrm>
          <a:solidFill>
            <a:srgbClr val="00B050"/>
          </a:solidFill>
        </p:spPr>
        <p:txBody>
          <a:bodyPr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Ploiesti </a:t>
            </a:r>
            <a:r>
              <a:rPr lang="fr-CH" sz="4000" b="0" dirty="0" err="1" smtClean="0">
                <a:solidFill>
                  <a:schemeClr val="bg1"/>
                </a:solidFill>
                <a:latin typeface="Arial" panose="020B0604020202020204" pitchFamily="34" charset="0"/>
                <a:cs typeface="Arial" panose="020B0604020202020204" pitchFamily="34" charset="0"/>
              </a:rPr>
              <a:t>Vest</a:t>
            </a:r>
            <a:r>
              <a:rPr lang="fr-CH" sz="4000" b="0" dirty="0" smtClean="0">
                <a:solidFill>
                  <a:schemeClr val="bg1"/>
                </a:solidFill>
                <a:latin typeface="Arial" panose="020B0604020202020204" pitchFamily="34" charset="0"/>
                <a:cs typeface="Arial" panose="020B0604020202020204" pitchFamily="34" charset="0"/>
              </a:rPr>
              <a:t> Nord</a:t>
            </a:r>
            <a:endParaRPr lang="fr-CH" sz="40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98" y="1691184"/>
            <a:ext cx="4392488" cy="3960000"/>
          </a:xfrm>
          <a:solidFill>
            <a:srgbClr val="00B050"/>
          </a:solidFill>
        </p:spPr>
        <p:txBody>
          <a:bodyPr lIns="360000" tIns="72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Brasov</a:t>
            </a:r>
          </a:p>
          <a:p>
            <a:pPr marL="0" indent="0" algn="ctr">
              <a:buNone/>
            </a:pPr>
            <a:r>
              <a:rPr lang="fr-CH" sz="40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4000" dirty="0" smtClean="0">
                <a:solidFill>
                  <a:schemeClr val="bg1"/>
                </a:solidFill>
                <a:latin typeface="Arial" panose="020B0604020202020204" pitchFamily="34" charset="0"/>
                <a:cs typeface="Arial" panose="020B0604020202020204" pitchFamily="34" charset="0"/>
              </a:rPr>
              <a:t>Ploiesti </a:t>
            </a: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29199" y="949210"/>
            <a:ext cx="4464496" cy="720000"/>
          </a:xfrm>
          <a:solidFill>
            <a:srgbClr val="00B050"/>
          </a:solidFill>
        </p:spPr>
        <p:txBody>
          <a:bodyPr lIns="0"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Ploiesti Est</a:t>
            </a:r>
            <a:r>
              <a:rPr lang="fr-CH" sz="4400" b="0" dirty="0" smtClean="0">
                <a:solidFill>
                  <a:schemeClr val="bg1"/>
                </a:solidFill>
                <a:latin typeface="Arial" panose="020B0604020202020204" pitchFamily="34" charset="0"/>
                <a:cs typeface="Arial" panose="020B0604020202020204" pitchFamily="34" charset="0"/>
              </a:rPr>
              <a:t> </a:t>
            </a:r>
            <a:endParaRPr lang="fr-CH" sz="44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28837" y="1700808"/>
            <a:ext cx="4464495" cy="3960000"/>
          </a:xfrm>
          <a:solidFill>
            <a:srgbClr val="00B050"/>
          </a:solidFill>
        </p:spPr>
        <p:txBody>
          <a:bodyPr lIns="360000" tIns="72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Suceava	</a:t>
            </a:r>
          </a:p>
          <a:p>
            <a:pPr marL="0" indent="0" algn="ctr">
              <a:buNone/>
            </a:pPr>
            <a:r>
              <a:rPr lang="fr-CH" sz="4000" dirty="0" smtClean="0">
                <a:solidFill>
                  <a:schemeClr val="bg1"/>
                </a:solidFill>
                <a:latin typeface="Arial" panose="020B0604020202020204" pitchFamily="34" charset="0"/>
                <a:cs typeface="Arial" panose="020B0604020202020204" pitchFamily="34" charset="0"/>
              </a:rPr>
              <a:t>Iasi</a:t>
            </a:r>
          </a:p>
          <a:p>
            <a:pPr marL="0" indent="0" algn="ctr">
              <a:buNone/>
            </a:pPr>
            <a:r>
              <a:rPr lang="fr-CH" sz="4000" dirty="0" smtClean="0">
                <a:solidFill>
                  <a:schemeClr val="bg1"/>
                </a:solidFill>
                <a:latin typeface="Arial" panose="020B0604020202020204" pitchFamily="34" charset="0"/>
                <a:cs typeface="Arial" panose="020B0604020202020204" pitchFamily="34" charset="0"/>
              </a:rPr>
              <a:t>Galati</a:t>
            </a:r>
            <a:endParaRPr lang="fr-CH" sz="4000" dirty="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Ploiesti </a:t>
            </a:r>
            <a:r>
              <a:rPr lang="fr-CH" sz="4000" dirty="0" err="1" smtClean="0">
                <a:solidFill>
                  <a:schemeClr val="bg1"/>
                </a:solidFill>
                <a:latin typeface="Arial" panose="020B0604020202020204" pitchFamily="34" charset="0"/>
                <a:cs typeface="Arial" panose="020B0604020202020204" pitchFamily="34" charset="0"/>
              </a:rPr>
              <a:t>Dambu</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9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1</a:t>
            </a:r>
            <a:r>
              <a:rPr lang="fr-CH" sz="40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415767" y="458112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8045781" y="4890327"/>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3199163" y="1041181"/>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169418" y="1070765"/>
            <a:ext cx="864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5137" y="3903712"/>
            <a:ext cx="795504" cy="517100"/>
          </a:xfrm>
          <a:prstGeom prst="rect">
            <a:avLst/>
          </a:prstGeom>
          <a:noFill/>
          <a:extLst>
            <a:ext uri="{909E8E84-426E-40DD-AFC4-6F175D3DCCD1}">
              <a14:hiddenFill xmlns:a14="http://schemas.microsoft.com/office/drawing/2010/main">
                <a:solidFill>
                  <a:srgbClr val="FFFFFF"/>
                </a:solidFill>
              </a14:hiddenFill>
            </a:ext>
          </a:extLst>
        </p:spPr>
      </p:pic>
      <p:sp>
        <p:nvSpPr>
          <p:cNvPr id="9" name="Organigramme : Alternative 8"/>
          <p:cNvSpPr/>
          <p:nvPr/>
        </p:nvSpPr>
        <p:spPr>
          <a:xfrm>
            <a:off x="2251994" y="5988098"/>
            <a:ext cx="504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Ploiesti </a:t>
            </a:r>
            <a:r>
              <a:rPr lang="fr-CH" sz="1000" dirty="0" err="1" smtClean="0">
                <a:solidFill>
                  <a:schemeClr val="tx1"/>
                </a:solidFill>
                <a:latin typeface="Arial" panose="020B0604020202020204" pitchFamily="34" charset="0"/>
                <a:cs typeface="Arial" panose="020B0604020202020204" pitchFamily="34" charset="0"/>
              </a:rPr>
              <a:t>Dambu</a:t>
            </a:r>
            <a:r>
              <a:rPr lang="fr-CH" sz="1000" dirty="0" smtClean="0">
                <a:solidFill>
                  <a:schemeClr val="tx1"/>
                </a:solidFill>
                <a:latin typeface="Arial" panose="020B0604020202020204" pitchFamily="34" charset="0"/>
                <a:cs typeface="Arial" panose="020B0604020202020204" pitchFamily="34" charset="0"/>
              </a:rPr>
              <a:t>, Sud, Centrum,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10102" y="5662705"/>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625324" y="5662705"/>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2006482" y="1041181"/>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319671" y="3914436"/>
            <a:ext cx="28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 </a:t>
            </a: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a:off x="3710935" y="458112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Ellipse 25"/>
          <p:cNvSpPr/>
          <p:nvPr/>
        </p:nvSpPr>
        <p:spPr>
          <a:xfrm>
            <a:off x="7731929" y="1916832"/>
            <a:ext cx="90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UA</a:t>
            </a:r>
            <a:endParaRPr lang="fr-CH" sz="2000" dirty="0">
              <a:solidFill>
                <a:schemeClr val="tx1"/>
              </a:solidFill>
              <a:latin typeface="Arial" panose="020B0604020202020204" pitchFamily="34" charset="0"/>
              <a:cs typeface="Arial" panose="020B0604020202020204" pitchFamily="34" charset="0"/>
            </a:endParaRPr>
          </a:p>
        </p:txBody>
      </p:sp>
      <p:sp>
        <p:nvSpPr>
          <p:cNvPr id="27" name="Ellipse 26"/>
          <p:cNvSpPr/>
          <p:nvPr/>
        </p:nvSpPr>
        <p:spPr>
          <a:xfrm>
            <a:off x="7775781" y="2636912"/>
            <a:ext cx="90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MD</a:t>
            </a:r>
            <a:endParaRPr lang="fr-CH" sz="20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6959792" y="4012864"/>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Dambu</a:t>
            </a:r>
            <a:endParaRPr lang="fr-CH" sz="36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4825851" y="4828353"/>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79512" y="980729"/>
            <a:ext cx="4284000"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572000" y="980729"/>
            <a:ext cx="4320480"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69094" y="224644"/>
            <a:ext cx="8805812"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169094" y="1772816"/>
            <a:ext cx="4218069" cy="3787395"/>
          </a:xfrm>
          <a:prstGeom prst="roundRect">
            <a:avLst>
              <a:gd name="adj" fmla="val 4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572000" y="1772816"/>
            <a:ext cx="4320480" cy="3849369"/>
          </a:xfrm>
          <a:prstGeom prst="roundRect">
            <a:avLst>
              <a:gd name="adj" fmla="val 37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Organigramme : Connecteur 27"/>
          <p:cNvSpPr/>
          <p:nvPr/>
        </p:nvSpPr>
        <p:spPr>
          <a:xfrm>
            <a:off x="8225781" y="1052765"/>
            <a:ext cx="540000" cy="504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174359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1</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72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4400" dirty="0" smtClean="0">
                <a:solidFill>
                  <a:schemeClr val="bg1"/>
                </a:solidFill>
                <a:latin typeface="Arial" panose="020B0604020202020204" pitchFamily="34" charset="0"/>
                <a:cs typeface="Arial" panose="020B0604020202020204" pitchFamily="34" charset="0"/>
              </a:rPr>
              <a:t>B -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2843808" y="2132856"/>
            <a:ext cx="342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Voluntari</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285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34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6000" tIns="180000" rtlCol="0" anchor="ctr"/>
          <a:lstStyle/>
          <a:p>
            <a:pPr lvl="1"/>
            <a:r>
              <a:rPr lang="fr-CH" sz="4400" dirty="0" smtClean="0">
                <a:solidFill>
                  <a:schemeClr val="bg1"/>
                </a:solidFill>
                <a:latin typeface="Arial" panose="020B0604020202020204" pitchFamily="34" charset="0"/>
                <a:cs typeface="Arial" panose="020B0604020202020204" pitchFamily="34" charset="0"/>
              </a:rPr>
              <a:t>Ploiesti Sud</a:t>
            </a:r>
          </a:p>
          <a:p>
            <a:pPr lvl="1"/>
            <a:endParaRPr lang="fr-CH"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2132904"/>
            <a:ext cx="1021206" cy="86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216024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56176" y="2132904"/>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08962723"/>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98" y="944752"/>
            <a:ext cx="4400228" cy="720000"/>
          </a:xfrm>
          <a:solidFill>
            <a:srgbClr val="00B050"/>
          </a:solidFill>
        </p:spPr>
        <p:txBody>
          <a:bodyPr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Ploiesti </a:t>
            </a:r>
            <a:r>
              <a:rPr lang="fr-CH" sz="4000" b="0" dirty="0" err="1" smtClean="0">
                <a:solidFill>
                  <a:schemeClr val="bg1"/>
                </a:solidFill>
                <a:latin typeface="Arial" panose="020B0604020202020204" pitchFamily="34" charset="0"/>
                <a:cs typeface="Arial" panose="020B0604020202020204" pitchFamily="34" charset="0"/>
              </a:rPr>
              <a:t>Vest</a:t>
            </a:r>
            <a:r>
              <a:rPr lang="fr-CH" sz="4000" b="0" dirty="0" smtClean="0">
                <a:solidFill>
                  <a:schemeClr val="bg1"/>
                </a:solidFill>
                <a:latin typeface="Arial" panose="020B0604020202020204" pitchFamily="34" charset="0"/>
                <a:cs typeface="Arial" panose="020B0604020202020204" pitchFamily="34" charset="0"/>
              </a:rPr>
              <a:t> Nord</a:t>
            </a:r>
            <a:endParaRPr lang="fr-CH" sz="40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98" y="1691184"/>
            <a:ext cx="4392488" cy="3960000"/>
          </a:xfrm>
          <a:solidFill>
            <a:srgbClr val="00B050"/>
          </a:solidFill>
        </p:spPr>
        <p:txBody>
          <a:bodyPr lIns="180000" tIns="72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Brasov</a:t>
            </a:r>
          </a:p>
          <a:p>
            <a:pPr marL="0" indent="0" algn="ctr">
              <a:buNone/>
            </a:pPr>
            <a:r>
              <a:rPr lang="fr-CH" sz="40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4000" dirty="0" smtClean="0">
                <a:solidFill>
                  <a:schemeClr val="bg1"/>
                </a:solidFill>
                <a:latin typeface="Arial" panose="020B0604020202020204" pitchFamily="34" charset="0"/>
                <a:cs typeface="Arial" panose="020B0604020202020204" pitchFamily="34" charset="0"/>
              </a:rPr>
              <a:t>Ploiesti </a:t>
            </a: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29199" y="949210"/>
            <a:ext cx="4464496" cy="720000"/>
          </a:xfrm>
          <a:solidFill>
            <a:srgbClr val="00B050"/>
          </a:solidFill>
        </p:spPr>
        <p:txBody>
          <a:bodyPr bIns="144000" anchor="ctr">
            <a:noAutofit/>
          </a:bodyPr>
          <a:lstStyle/>
          <a:p>
            <a:pPr algn="ctr"/>
            <a:r>
              <a:rPr lang="fr-CH" sz="4000" b="0" dirty="0" smtClean="0">
                <a:solidFill>
                  <a:schemeClr val="bg1"/>
                </a:solidFill>
                <a:latin typeface="Arial" panose="020B0604020202020204" pitchFamily="34" charset="0"/>
                <a:cs typeface="Arial" panose="020B0604020202020204" pitchFamily="34" charset="0"/>
              </a:rPr>
              <a:t>Ploiesti Est</a:t>
            </a:r>
            <a:r>
              <a:rPr lang="fr-CH" sz="4400" b="0" dirty="0" smtClean="0">
                <a:solidFill>
                  <a:schemeClr val="bg1"/>
                </a:solidFill>
                <a:latin typeface="Arial" panose="020B0604020202020204" pitchFamily="34" charset="0"/>
                <a:cs typeface="Arial" panose="020B0604020202020204" pitchFamily="34" charset="0"/>
              </a:rPr>
              <a:t> </a:t>
            </a:r>
            <a:endParaRPr lang="fr-CH" sz="44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28837" y="1700808"/>
            <a:ext cx="4464495" cy="3960000"/>
          </a:xfrm>
          <a:solidFill>
            <a:srgbClr val="00B050"/>
          </a:solidFill>
        </p:spPr>
        <p:txBody>
          <a:bodyPr lIns="360000" tIns="108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Suceava	</a:t>
            </a:r>
          </a:p>
          <a:p>
            <a:pPr marL="0" indent="0" algn="ctr">
              <a:buNone/>
            </a:pPr>
            <a:r>
              <a:rPr lang="fr-CH" sz="4000" dirty="0" smtClean="0">
                <a:solidFill>
                  <a:schemeClr val="bg1"/>
                </a:solidFill>
                <a:latin typeface="Arial" panose="020B0604020202020204" pitchFamily="34" charset="0"/>
                <a:cs typeface="Arial" panose="020B0604020202020204" pitchFamily="34" charset="0"/>
              </a:rPr>
              <a:t>Iasi</a:t>
            </a:r>
          </a:p>
          <a:p>
            <a:pPr marL="0" indent="0" algn="ctr">
              <a:buNone/>
            </a:pPr>
            <a:r>
              <a:rPr lang="fr-CH" sz="4000" dirty="0" smtClean="0">
                <a:solidFill>
                  <a:schemeClr val="bg1"/>
                </a:solidFill>
                <a:latin typeface="Arial" panose="020B0604020202020204" pitchFamily="34" charset="0"/>
                <a:cs typeface="Arial" panose="020B0604020202020204" pitchFamily="34" charset="0"/>
              </a:rPr>
              <a:t>Galati</a:t>
            </a:r>
            <a:endParaRPr lang="fr-CH" sz="4000" dirty="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Ploiesti </a:t>
            </a:r>
            <a:r>
              <a:rPr lang="fr-CH" sz="4000" dirty="0" err="1" smtClean="0">
                <a:solidFill>
                  <a:schemeClr val="bg1"/>
                </a:solidFill>
                <a:latin typeface="Arial" panose="020B0604020202020204" pitchFamily="34" charset="0"/>
                <a:cs typeface="Arial" panose="020B0604020202020204" pitchFamily="34" charset="0"/>
              </a:rPr>
              <a:t>Dambu</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576880" y="452213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7960063" y="4797336"/>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3219834" y="1041181"/>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291994" y="1041181"/>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0363" y="3899831"/>
            <a:ext cx="795504"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Organigramme : Alternative 8"/>
          <p:cNvSpPr/>
          <p:nvPr/>
        </p:nvSpPr>
        <p:spPr>
          <a:xfrm>
            <a:off x="793273" y="5842705"/>
            <a:ext cx="2880000" cy="54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Ploiesti </a:t>
            </a:r>
            <a:r>
              <a:rPr lang="fr-CH" sz="1000" dirty="0" err="1" smtClean="0">
                <a:solidFill>
                  <a:schemeClr val="tx1"/>
                </a:solidFill>
                <a:latin typeface="Arial" panose="020B0604020202020204" pitchFamily="34" charset="0"/>
                <a:cs typeface="Arial" panose="020B0604020202020204" pitchFamily="34" charset="0"/>
              </a:rPr>
              <a:t>Dambu</a:t>
            </a:r>
            <a:r>
              <a:rPr lang="fr-CH" sz="1000" dirty="0" smtClean="0">
                <a:solidFill>
                  <a:schemeClr val="tx1"/>
                </a:solidFill>
                <a:latin typeface="Arial" panose="020B0604020202020204" pitchFamily="34" charset="0"/>
                <a:cs typeface="Arial" panose="020B0604020202020204" pitchFamily="34" charset="0"/>
              </a:rPr>
              <a:t>, Sud, Centrum,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16880" y="5662705"/>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445324" y="5662705"/>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2054312" y="1041181"/>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470102" y="3862857"/>
            <a:ext cx="28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 </a:t>
            </a: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a:off x="3505744" y="4571944"/>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Ellipse 25"/>
          <p:cNvSpPr/>
          <p:nvPr/>
        </p:nvSpPr>
        <p:spPr>
          <a:xfrm>
            <a:off x="7725324" y="1916832"/>
            <a:ext cx="90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UA</a:t>
            </a:r>
            <a:endParaRPr lang="fr-CH" sz="2000" dirty="0">
              <a:solidFill>
                <a:schemeClr val="tx1"/>
              </a:solidFill>
              <a:latin typeface="Arial" panose="020B0604020202020204" pitchFamily="34" charset="0"/>
              <a:cs typeface="Arial" panose="020B0604020202020204" pitchFamily="34" charset="0"/>
            </a:endParaRPr>
          </a:p>
        </p:txBody>
      </p:sp>
      <p:sp>
        <p:nvSpPr>
          <p:cNvPr id="27" name="Ellipse 26"/>
          <p:cNvSpPr/>
          <p:nvPr/>
        </p:nvSpPr>
        <p:spPr>
          <a:xfrm>
            <a:off x="7725324" y="2636912"/>
            <a:ext cx="90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MD</a:t>
            </a:r>
            <a:endParaRPr lang="fr-CH" sz="20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005324" y="4010111"/>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Dambu</a:t>
            </a:r>
            <a:endParaRPr lang="fr-CH" sz="36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4965656" y="4749410"/>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Rectangle 27"/>
          <p:cNvSpPr/>
          <p:nvPr/>
        </p:nvSpPr>
        <p:spPr>
          <a:xfrm>
            <a:off x="4771994" y="5662705"/>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28"/>
          <p:cNvSpPr/>
          <p:nvPr/>
        </p:nvSpPr>
        <p:spPr>
          <a:xfrm>
            <a:off x="4015567" y="5662705"/>
            <a:ext cx="360000" cy="9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980729"/>
            <a:ext cx="4284000"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572000" y="980729"/>
            <a:ext cx="4320480"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179512" y="1772816"/>
            <a:ext cx="4228322" cy="3806185"/>
          </a:xfrm>
          <a:prstGeom prst="roundRect">
            <a:avLst>
              <a:gd name="adj" fmla="val 67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572000" y="1772816"/>
            <a:ext cx="4320000" cy="3806185"/>
          </a:xfrm>
          <a:prstGeom prst="roundRect">
            <a:avLst>
              <a:gd name="adj" fmla="val 528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41788476"/>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07504" y="1268760"/>
            <a:ext cx="5760000" cy="3780000"/>
          </a:xfrm>
          <a:solidFill>
            <a:srgbClr val="00B050"/>
          </a:solidFill>
        </p:spPr>
        <p:txBody>
          <a:bodyPr lIns="360000" tIns="360000" rIns="72000">
            <a:normAutofit/>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Ploiesti Sud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r>
              <a:rPr lang="fr-CH" sz="4400" dirty="0" smtClean="0">
                <a:solidFill>
                  <a:schemeClr val="bg1"/>
                </a:solidFill>
                <a:latin typeface="Arial" panose="020B0604020202020204" pitchFamily="34" charset="0"/>
                <a:cs typeface="Arial" panose="020B0604020202020204" pitchFamily="34" charset="0"/>
              </a:rPr>
              <a:t>Ploiesti </a:t>
            </a:r>
            <a:r>
              <a:rPr lang="fr-CH" sz="4400" dirty="0" err="1" smtClean="0">
                <a:solidFill>
                  <a:schemeClr val="bg1"/>
                </a:solidFill>
                <a:latin typeface="Arial" panose="020B0604020202020204" pitchFamily="34" charset="0"/>
                <a:cs typeface="Arial" panose="020B0604020202020204" pitchFamily="34" charset="0"/>
              </a:rPr>
              <a:t>Strejnicu</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r>
              <a:rPr lang="fr-CH" sz="4400" dirty="0" smtClean="0">
                <a:solidFill>
                  <a:schemeClr val="bg1"/>
                </a:solidFill>
                <a:latin typeface="Arial" panose="020B0604020202020204" pitchFamily="34" charset="0"/>
                <a:cs typeface="Arial" panose="020B0604020202020204" pitchFamily="34" charset="0"/>
              </a:rPr>
              <a:t>Ploiesti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r>
              <a:rPr lang="fr-CH" sz="4400" dirty="0" smtClean="0">
                <a:solidFill>
                  <a:schemeClr val="bg1"/>
                </a:solidFill>
                <a:latin typeface="Arial" panose="020B0604020202020204" pitchFamily="34" charset="0"/>
                <a:cs typeface="Arial" panose="020B0604020202020204" pitchFamily="34" charset="0"/>
              </a:rPr>
              <a:t>Ploiesti </a:t>
            </a:r>
            <a:r>
              <a:rPr lang="fr-CH" sz="4400" dirty="0" err="1" smtClean="0">
                <a:solidFill>
                  <a:schemeClr val="bg1"/>
                </a:solidFill>
                <a:latin typeface="Arial" panose="020B0604020202020204" pitchFamily="34" charset="0"/>
                <a:cs typeface="Arial" panose="020B0604020202020204" pitchFamily="34" charset="0"/>
              </a:rPr>
              <a:t>Blejoi</a:t>
            </a:r>
            <a:endParaRPr lang="fr-CH" sz="4400" dirty="0" smtClean="0">
              <a:solidFill>
                <a:schemeClr val="bg1"/>
              </a:solidFill>
              <a:latin typeface="Arial" panose="020B0604020202020204" pitchFamily="34" charset="0"/>
              <a:cs typeface="Arial" panose="020B0604020202020204" pitchFamily="34" charset="0"/>
            </a:endParaRPr>
          </a:p>
          <a:p>
            <a:endParaRPr lang="fr-CH" dirty="0"/>
          </a:p>
        </p:txBody>
      </p:sp>
      <p:sp>
        <p:nvSpPr>
          <p:cNvPr id="4" name="Espace réservé du contenu 3"/>
          <p:cNvSpPr>
            <a:spLocks noGrp="1"/>
          </p:cNvSpPr>
          <p:nvPr>
            <p:ph sz="half" idx="2"/>
          </p:nvPr>
        </p:nvSpPr>
        <p:spPr>
          <a:xfrm>
            <a:off x="5652120" y="1268760"/>
            <a:ext cx="2844016" cy="3780000"/>
          </a:xfrm>
          <a:solidFill>
            <a:srgbClr val="00B050"/>
          </a:solidFill>
        </p:spPr>
        <p:txBody>
          <a:bodyPr lIns="540000" tIns="360000" rIns="360000">
            <a:noAutofit/>
          </a:bodyPr>
          <a:lstStyle/>
          <a:p>
            <a:pPr marL="0" indent="0" algn="r">
              <a:buNone/>
            </a:pPr>
            <a:r>
              <a:rPr lang="fr-CH" sz="4400" dirty="0" smtClean="0">
                <a:solidFill>
                  <a:schemeClr val="bg1"/>
                </a:solidFill>
                <a:latin typeface="Arial" panose="020B0604020202020204" pitchFamily="34" charset="0"/>
                <a:cs typeface="Arial" panose="020B0604020202020204" pitchFamily="34" charset="0"/>
              </a:rPr>
              <a:t>  3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8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13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22 km</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Titre 1"/>
          <p:cNvSpPr txBox="1">
            <a:spLocks/>
          </p:cNvSpPr>
          <p:nvPr/>
        </p:nvSpPr>
        <p:spPr>
          <a:xfrm>
            <a:off x="104020" y="116632"/>
            <a:ext cx="8388000" cy="1080000"/>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Iesire</a:t>
            </a:r>
            <a:r>
              <a:rPr lang="fr-CH" dirty="0" smtClean="0">
                <a:solidFill>
                  <a:schemeClr val="bg1"/>
                </a:solidFill>
                <a:latin typeface="Arial" panose="020B0604020202020204" pitchFamily="34" charset="0"/>
                <a:cs typeface="Arial" panose="020B0604020202020204" pitchFamily="34" charset="0"/>
              </a:rPr>
              <a:t> Ploiesti  </a:t>
            </a:r>
            <a:r>
              <a:rPr lang="fr-CH" dirty="0" err="1" smtClean="0">
                <a:solidFill>
                  <a:schemeClr val="bg1"/>
                </a:solidFill>
                <a:latin typeface="Arial" panose="020B0604020202020204" pitchFamily="34" charset="0"/>
                <a:cs typeface="Arial" panose="020B0604020202020204" pitchFamily="34" charset="0"/>
              </a:rPr>
              <a:t>Vest</a:t>
            </a:r>
            <a:r>
              <a:rPr lang="fr-CH" dirty="0" smtClean="0">
                <a:solidFill>
                  <a:schemeClr val="bg1"/>
                </a:solidFill>
                <a:latin typeface="Arial" panose="020B0604020202020204" pitchFamily="34" charset="0"/>
                <a:cs typeface="Arial" panose="020B0604020202020204" pitchFamily="34" charset="0"/>
              </a:rPr>
              <a:t>  Nord</a:t>
            </a:r>
            <a:endParaRPr lang="fr-CH" dirty="0">
              <a:solidFill>
                <a:schemeClr val="bg1"/>
              </a:solidFill>
              <a:latin typeface="Arial" panose="020B0604020202020204" pitchFamily="34" charset="0"/>
              <a:cs typeface="Arial" panose="020B0604020202020204" pitchFamily="34" charset="0"/>
            </a:endParaRPr>
          </a:p>
        </p:txBody>
      </p:sp>
      <p:pic>
        <p:nvPicPr>
          <p:cNvPr id="10" name="Picture 2" descr="https://t2.ftcdn.net/jpg/00/06/12/33/400_F_6123319_UooFwBrI0QE3BmgtmsBXfC3HE5D35wB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564904"/>
            <a:ext cx="695522"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411760" y="1700808"/>
            <a:ext cx="28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 </a:t>
            </a: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2411760" y="3362573"/>
            <a:ext cx="118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pic>
        <p:nvPicPr>
          <p:cNvPr id="13" name="Picture 2" descr="http://quiz-code-route.fr/panneaux/ID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525" y="3362573"/>
            <a:ext cx="538240" cy="54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661760" y="395542"/>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9" name="Titre 8"/>
          <p:cNvSpPr>
            <a:spLocks noGrp="1"/>
          </p:cNvSpPr>
          <p:nvPr>
            <p:ph type="title"/>
          </p:nvPr>
        </p:nvSpPr>
        <p:spPr>
          <a:xfrm>
            <a:off x="612774" y="5877272"/>
            <a:ext cx="7631633" cy="648024"/>
          </a:xfrm>
          <a:ln w="19050">
            <a:solidFill>
              <a:schemeClr val="tx1"/>
            </a:solidFill>
          </a:ln>
        </p:spPr>
        <p:txBody>
          <a:bodyPr>
            <a:noAutofit/>
          </a:bodyPr>
          <a:lstStyle/>
          <a:p>
            <a:pPr algn="l"/>
            <a:r>
              <a:rPr lang="fr-CH" sz="1000" dirty="0" smtClean="0">
                <a:latin typeface="Arial" panose="020B0604020202020204" pitchFamily="34" charset="0"/>
                <a:cs typeface="Arial" panose="020B0604020202020204" pitchFamily="34" charset="0"/>
              </a:rPr>
              <a:t>En </a:t>
            </a:r>
            <a:r>
              <a:rPr lang="fr-CH" sz="1000" dirty="0">
                <a:latin typeface="Arial" panose="020B0604020202020204" pitchFamily="34" charset="0"/>
                <a:cs typeface="Arial" panose="020B0604020202020204" pitchFamily="34" charset="0"/>
              </a:rPr>
              <a:t>Hongrie, aux abords des grandes villes, un panneau informe les automobilistes sur les sorties les desservant et leur situation par rapport à un plan général de la ville concernée. En général, à 120 km, les indications sont trop petites et peu visibles pour être véritablement exploitables. Je retiens l’idée mais je supprime le plan de la ville et les indications des lieux des sorties</a:t>
            </a:r>
            <a:endParaRPr lang="fr-CH" sz="1000" dirty="0">
              <a:latin typeface="Andalus" panose="02020603050405020304" pitchFamily="18" charset="-78"/>
              <a:cs typeface="Andalus" panose="02020603050405020304" pitchFamily="18" charset="-78"/>
            </a:endParaRPr>
          </a:p>
        </p:txBody>
      </p:sp>
      <p:sp>
        <p:nvSpPr>
          <p:cNvPr id="15" name="Rectangle 14"/>
          <p:cNvSpPr/>
          <p:nvPr/>
        </p:nvSpPr>
        <p:spPr>
          <a:xfrm>
            <a:off x="6012160" y="38663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55575" y="160338"/>
            <a:ext cx="8232849" cy="96440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55575" y="1340768"/>
            <a:ext cx="8232849" cy="3600400"/>
          </a:xfrm>
          <a:prstGeom prst="roundRect">
            <a:avLst>
              <a:gd name="adj" fmla="val 50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79314932"/>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8</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296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4400" dirty="0" smtClean="0">
                <a:solidFill>
                  <a:schemeClr val="bg1"/>
                </a:solidFill>
                <a:latin typeface="Arial" panose="020B0604020202020204" pitchFamily="34" charset="0"/>
                <a:cs typeface="Arial" panose="020B0604020202020204" pitchFamily="34" charset="0"/>
              </a:rPr>
              <a:t>Ploiesti</a:t>
            </a: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65618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547664" y="2259155"/>
            <a:ext cx="72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p>
        </p:txBody>
      </p:sp>
      <p:sp>
        <p:nvSpPr>
          <p:cNvPr id="12" name="Rectangle 11"/>
          <p:cNvSpPr/>
          <p:nvPr/>
        </p:nvSpPr>
        <p:spPr>
          <a:xfrm>
            <a:off x="4644008" y="1916331"/>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r>
              <a:rPr lang="fr-CH" sz="3600" dirty="0" smtClean="0">
                <a:solidFill>
                  <a:schemeClr val="tx1"/>
                </a:solidFill>
                <a:latin typeface="Arial" panose="020B0604020202020204" pitchFamily="34" charset="0"/>
                <a:cs typeface="Arial" panose="020B0604020202020204" pitchFamily="34" charset="0"/>
              </a:rPr>
              <a:t> </a:t>
            </a:r>
            <a:endParaRPr lang="fr-CH" sz="4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644008" y="2636912"/>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6" name="Rectangle à coins arrondis 15"/>
          <p:cNvSpPr/>
          <p:nvPr/>
        </p:nvSpPr>
        <p:spPr>
          <a:xfrm>
            <a:off x="1367944" y="5345876"/>
            <a:ext cx="5400000" cy="540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smtClean="0">
                <a:solidFill>
                  <a:schemeClr val="tx1"/>
                </a:solidFill>
                <a:latin typeface="Arial" panose="020B0604020202020204" pitchFamily="34" charset="0"/>
                <a:cs typeface="Arial" panose="020B0604020202020204" pitchFamily="34" charset="0"/>
              </a:rPr>
              <a:t>Pentru</a:t>
            </a:r>
            <a:r>
              <a:rPr lang="fr-CH" sz="1400" dirty="0" smtClean="0">
                <a:solidFill>
                  <a:schemeClr val="tx1"/>
                </a:solidFill>
                <a:latin typeface="Arial" panose="020B0604020202020204" pitchFamily="34" charset="0"/>
                <a:cs typeface="Arial" panose="020B0604020202020204" pitchFamily="34" charset="0"/>
              </a:rPr>
              <a:t> TOATE </a:t>
            </a:r>
            <a:r>
              <a:rPr lang="fr-CH" sz="1400" dirty="0" err="1" smtClean="0">
                <a:solidFill>
                  <a:schemeClr val="tx1"/>
                </a:solidFill>
                <a:latin typeface="Arial" panose="020B0604020202020204" pitchFamily="34" charset="0"/>
                <a:cs typeface="Arial" panose="020B0604020202020204" pitchFamily="34" charset="0"/>
              </a:rPr>
              <a:t>panourile</a:t>
            </a:r>
            <a:r>
              <a:rPr lang="fr-CH" sz="1400" dirty="0" smtClean="0">
                <a:solidFill>
                  <a:schemeClr val="tx1"/>
                </a:solidFill>
                <a:latin typeface="Arial" panose="020B0604020202020204" pitchFamily="34" charset="0"/>
                <a:cs typeface="Arial" panose="020B0604020202020204" pitchFamily="34" charset="0"/>
              </a:rPr>
              <a:t> – </a:t>
            </a:r>
            <a:r>
              <a:rPr lang="fr-CH" sz="1400" dirty="0" smtClean="0">
                <a:solidFill>
                  <a:srgbClr val="0070C0"/>
                </a:solidFill>
                <a:latin typeface="Arial" panose="020B0604020202020204" pitchFamily="34" charset="0"/>
                <a:cs typeface="Arial" panose="020B0604020202020204" pitchFamily="34" charset="0"/>
              </a:rPr>
              <a:t>de </a:t>
            </a:r>
            <a:r>
              <a:rPr lang="fr-CH" sz="1400" dirty="0" err="1" smtClean="0">
                <a:solidFill>
                  <a:srgbClr val="0070C0"/>
                </a:solidFill>
                <a:latin typeface="Arial" panose="020B0604020202020204" pitchFamily="34" charset="0"/>
                <a:cs typeface="Arial" panose="020B0604020202020204" pitchFamily="34" charset="0"/>
              </a:rPr>
              <a:t>verificat</a:t>
            </a:r>
            <a:r>
              <a:rPr lang="fr-CH" sz="1400" dirty="0" smtClean="0">
                <a:solidFill>
                  <a:srgbClr val="0070C0"/>
                </a:solidFill>
                <a:latin typeface="Arial" panose="020B0604020202020204" pitchFamily="34" charset="0"/>
                <a:cs typeface="Arial" panose="020B0604020202020204" pitchFamily="34" charset="0"/>
              </a:rPr>
              <a:t> / </a:t>
            </a:r>
            <a:r>
              <a:rPr lang="fr-CH" sz="1400" dirty="0" err="1" smtClean="0">
                <a:solidFill>
                  <a:srgbClr val="0070C0"/>
                </a:solidFill>
                <a:latin typeface="Arial" panose="020B0604020202020204" pitchFamily="34" charset="0"/>
                <a:cs typeface="Arial" panose="020B0604020202020204" pitchFamily="34" charset="0"/>
              </a:rPr>
              <a:t>corectat</a:t>
            </a:r>
            <a:r>
              <a:rPr lang="fr-CH" sz="1400" dirty="0" smtClean="0">
                <a:solidFill>
                  <a:srgbClr val="0070C0"/>
                </a:solidFill>
                <a:latin typeface="Arial" panose="020B0604020202020204" pitchFamily="34" charset="0"/>
                <a:cs typeface="Arial" panose="020B0604020202020204" pitchFamily="34" charset="0"/>
              </a:rPr>
              <a:t> </a:t>
            </a:r>
            <a:r>
              <a:rPr lang="fr-CH" sz="1400" dirty="0" smtClean="0">
                <a:solidFill>
                  <a:schemeClr val="tx1"/>
                </a:solidFill>
                <a:latin typeface="Arial" panose="020B0604020202020204" pitchFamily="34" charset="0"/>
                <a:cs typeface="Arial" panose="020B0604020202020204" pitchFamily="34" charset="0"/>
              </a:rPr>
              <a:t>!</a:t>
            </a:r>
            <a:endParaRPr lang="fr-CH" sz="1400" dirty="0">
              <a:solidFill>
                <a:schemeClr val="tx1"/>
              </a:solidFill>
              <a:latin typeface="Arial" panose="020B0604020202020204" pitchFamily="34" charset="0"/>
              <a:cs typeface="Arial" panose="020B0604020202020204" pitchFamily="34" charset="0"/>
            </a:endParaRPr>
          </a:p>
        </p:txBody>
      </p:sp>
      <p:cxnSp>
        <p:nvCxnSpPr>
          <p:cNvPr id="17" name="Connecteur en angle 16"/>
          <p:cNvCxnSpPr/>
          <p:nvPr/>
        </p:nvCxnSpPr>
        <p:spPr>
          <a:xfrm rot="16200000" flipH="1">
            <a:off x="885477" y="3725955"/>
            <a:ext cx="2654720" cy="585121"/>
          </a:xfrm>
          <a:prstGeom prst="bentConnector3">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998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4850"/>
            <a:ext cx="6120000" cy="1080000"/>
          </a:xfrm>
          <a:solidFill>
            <a:srgbClr val="00B050"/>
          </a:solidFill>
          <a:effectLst>
            <a:outerShdw blurRad="63500" sx="102000" sy="102000" algn="ctr" rotWithShape="0">
              <a:schemeClr val="bg1">
                <a:lumMod val="95000"/>
                <a:alpha val="40000"/>
              </a:schemeClr>
            </a:outerShdw>
          </a:effectLst>
        </p:spPr>
        <p:txBody>
          <a:bodyPr lIns="900000">
            <a:normAutofit/>
          </a:bodyPr>
          <a:lstStyle/>
          <a:p>
            <a:pPr algn="l"/>
            <a:r>
              <a:rPr lang="fr-CH" dirty="0" smtClean="0">
                <a:solidFill>
                  <a:schemeClr val="bg1"/>
                </a:solidFill>
                <a:latin typeface="Arial" panose="020B0604020202020204" pitchFamily="34" charset="0"/>
                <a:cs typeface="Arial" panose="020B0604020202020204" pitchFamily="34" charset="0"/>
              </a:rPr>
              <a:t>Pl - </a:t>
            </a:r>
            <a:r>
              <a:rPr lang="fr-CH" dirty="0" err="1" smtClean="0">
                <a:solidFill>
                  <a:schemeClr val="bg1"/>
                </a:solidFill>
                <a:latin typeface="Arial" panose="020B0604020202020204" pitchFamily="34" charset="0"/>
                <a:cs typeface="Arial" panose="020B0604020202020204" pitchFamily="34" charset="0"/>
              </a:rPr>
              <a:t>Strejnicu</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6120000" cy="432048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Ploiesti</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Tatarani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Gara de </a:t>
            </a:r>
            <a:r>
              <a:rPr lang="fr-CH" sz="4400" dirty="0" err="1" smtClean="0">
                <a:solidFill>
                  <a:schemeClr val="bg1"/>
                </a:solidFill>
                <a:latin typeface="Arial" panose="020B0604020202020204" pitchFamily="34" charset="0"/>
                <a:cs typeface="Arial" panose="020B0604020202020204" pitchFamily="34" charset="0"/>
              </a:rPr>
              <a:t>Triaj</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939098" y="501111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589001" y="67485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808065" y="61070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2037549" y="528111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pic>
        <p:nvPicPr>
          <p:cNvPr id="14"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746850"/>
            <a:ext cx="789411" cy="576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458065" y="1843202"/>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r>
              <a:rPr lang="fr-CH" sz="3600" dirty="0" smtClean="0">
                <a:solidFill>
                  <a:schemeClr val="tx1"/>
                </a:solidFill>
                <a:latin typeface="Arial" panose="020B0604020202020204" pitchFamily="34" charset="0"/>
                <a:cs typeface="Arial" panose="020B0604020202020204" pitchFamily="34" charset="0"/>
              </a:rPr>
              <a:t> </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458065" y="2429864"/>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pic>
        <p:nvPicPr>
          <p:cNvPr id="18" name="Picture 2" descr="http://sr.photos2.fotosearch.com/bthumb/ULY/ULY077/u283369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902" y="4005064"/>
            <a:ext cx="539999"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475656" y="548681"/>
            <a:ext cx="597666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976664" cy="4162829"/>
          </a:xfrm>
          <a:prstGeom prst="roundRect">
            <a:avLst>
              <a:gd name="adj" fmla="val 35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98844964"/>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3240000"/>
          </a:xfrm>
          <a:solidFill>
            <a:srgbClr val="0070C0"/>
          </a:solidFill>
          <a:effectLst>
            <a:outerShdw blurRad="63500" sx="102000" sy="102000" algn="ctr" rotWithShape="0">
              <a:schemeClr val="bg1">
                <a:alpha val="40000"/>
              </a:schemeClr>
            </a:outerShdw>
          </a:effectLst>
        </p:spPr>
        <p:txBody>
          <a:bodyPr lIns="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Ploiesti</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Tatarani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Gara de </a:t>
            </a:r>
            <a:r>
              <a:rPr lang="fr-CH" sz="4400" dirty="0" err="1" smtClean="0">
                <a:solidFill>
                  <a:schemeClr val="bg1"/>
                </a:solidFill>
                <a:latin typeface="Arial" panose="020B0604020202020204" pitchFamily="34" charset="0"/>
                <a:cs typeface="Arial" panose="020B0604020202020204" pitchFamily="34" charset="0"/>
              </a:rPr>
              <a:t>Triaj</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1726617" y="301238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861617" y="211320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247340" y="184320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Sud</a:t>
            </a:r>
            <a:r>
              <a:rPr lang="fr-CH" sz="3600" dirty="0" smtClean="0">
                <a:solidFill>
                  <a:schemeClr val="tx1"/>
                </a:solidFill>
                <a:latin typeface="Arial" panose="020B0604020202020204" pitchFamily="34" charset="0"/>
                <a:cs typeface="Arial" panose="020B0604020202020204" pitchFamily="34" charset="0"/>
              </a:rPr>
              <a:t> </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247340" y="2429864"/>
            <a:ext cx="172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pic>
        <p:nvPicPr>
          <p:cNvPr id="18" name="Picture 2" descr="http://sr.photos2.fotosearch.com/bthumb/ULY/ULY077/u283369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6" y="4005064"/>
            <a:ext cx="539999"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475656" y="548681"/>
            <a:ext cx="597666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9"/>
            <a:ext cx="5616000" cy="3024000"/>
          </a:xfrm>
          <a:prstGeom prst="roundRect">
            <a:avLst>
              <a:gd name="adj" fmla="val 35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359217" y="658294"/>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8</a:t>
            </a:r>
          </a:p>
        </p:txBody>
      </p:sp>
      <p:sp>
        <p:nvSpPr>
          <p:cNvPr id="20" name="Rectangle à coins arrondis 19"/>
          <p:cNvSpPr/>
          <p:nvPr/>
        </p:nvSpPr>
        <p:spPr>
          <a:xfrm>
            <a:off x="4431247" y="718028"/>
            <a:ext cx="2627940" cy="80404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4860032" y="80229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Virage 21"/>
          <p:cNvSpPr/>
          <p:nvPr/>
        </p:nvSpPr>
        <p:spPr>
          <a:xfrm>
            <a:off x="5169217" y="787867"/>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228769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8</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8820417"/>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116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Campina			  40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E577		  13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4581048"/>
            <a:ext cx="89018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37496"/>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9</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36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4000" dirty="0" smtClean="0">
                <a:solidFill>
                  <a:schemeClr val="bg1"/>
                </a:solidFill>
                <a:latin typeface="Arial" panose="020B0604020202020204" pitchFamily="34" charset="0"/>
                <a:cs typeface="Arial" panose="020B0604020202020204" pitchFamily="34" charset="0"/>
              </a:rPr>
              <a:t>Ploiesti </a:t>
            </a:r>
            <a:r>
              <a:rPr lang="fr-CH" sz="4000" dirty="0" err="1" smtClean="0">
                <a:solidFill>
                  <a:schemeClr val="bg1"/>
                </a:solidFill>
                <a:latin typeface="Arial" panose="020B0604020202020204" pitchFamily="34" charset="0"/>
                <a:cs typeface="Arial" panose="020B0604020202020204" pitchFamily="34" charset="0"/>
              </a:rPr>
              <a:t>Strejnicu</a:t>
            </a:r>
            <a:endParaRPr lang="fr-CH" sz="40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327813" y="2259155"/>
            <a:ext cx="72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a:t>
            </a:r>
          </a:p>
        </p:txBody>
      </p:sp>
      <p:sp>
        <p:nvSpPr>
          <p:cNvPr id="16" name="Rectangle à coins arrondis 15"/>
          <p:cNvSpPr/>
          <p:nvPr/>
        </p:nvSpPr>
        <p:spPr>
          <a:xfrm>
            <a:off x="1367944" y="5345876"/>
            <a:ext cx="5400000" cy="540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smtClean="0">
                <a:solidFill>
                  <a:schemeClr val="tx1"/>
                </a:solidFill>
                <a:latin typeface="Arial" panose="020B0604020202020204" pitchFamily="34" charset="0"/>
                <a:cs typeface="Arial" panose="020B0604020202020204" pitchFamily="34" charset="0"/>
              </a:rPr>
              <a:t>Pentru</a:t>
            </a:r>
            <a:r>
              <a:rPr lang="fr-CH" sz="1400" dirty="0" smtClean="0">
                <a:solidFill>
                  <a:schemeClr val="tx1"/>
                </a:solidFill>
                <a:latin typeface="Arial" panose="020B0604020202020204" pitchFamily="34" charset="0"/>
                <a:cs typeface="Arial" panose="020B0604020202020204" pitchFamily="34" charset="0"/>
              </a:rPr>
              <a:t> TOATE </a:t>
            </a:r>
            <a:r>
              <a:rPr lang="fr-CH" sz="1400" dirty="0" err="1" smtClean="0">
                <a:solidFill>
                  <a:schemeClr val="tx1"/>
                </a:solidFill>
                <a:latin typeface="Arial" panose="020B0604020202020204" pitchFamily="34" charset="0"/>
                <a:cs typeface="Arial" panose="020B0604020202020204" pitchFamily="34" charset="0"/>
              </a:rPr>
              <a:t>panourile</a:t>
            </a:r>
            <a:r>
              <a:rPr lang="fr-CH" sz="1400" dirty="0" smtClean="0">
                <a:solidFill>
                  <a:schemeClr val="tx1"/>
                </a:solidFill>
                <a:latin typeface="Arial" panose="020B0604020202020204" pitchFamily="34" charset="0"/>
                <a:cs typeface="Arial" panose="020B0604020202020204" pitchFamily="34" charset="0"/>
              </a:rPr>
              <a:t> – </a:t>
            </a:r>
            <a:r>
              <a:rPr lang="fr-CH" sz="1400" dirty="0" smtClean="0">
                <a:solidFill>
                  <a:srgbClr val="0070C0"/>
                </a:solidFill>
                <a:latin typeface="Arial" panose="020B0604020202020204" pitchFamily="34" charset="0"/>
                <a:cs typeface="Arial" panose="020B0604020202020204" pitchFamily="34" charset="0"/>
              </a:rPr>
              <a:t>de </a:t>
            </a:r>
            <a:r>
              <a:rPr lang="fr-CH" sz="1400" dirty="0" err="1" smtClean="0">
                <a:solidFill>
                  <a:srgbClr val="0070C0"/>
                </a:solidFill>
                <a:latin typeface="Arial" panose="020B0604020202020204" pitchFamily="34" charset="0"/>
                <a:cs typeface="Arial" panose="020B0604020202020204" pitchFamily="34" charset="0"/>
              </a:rPr>
              <a:t>verificat</a:t>
            </a:r>
            <a:r>
              <a:rPr lang="fr-CH" sz="1400" dirty="0" smtClean="0">
                <a:solidFill>
                  <a:srgbClr val="0070C0"/>
                </a:solidFill>
                <a:latin typeface="Arial" panose="020B0604020202020204" pitchFamily="34" charset="0"/>
                <a:cs typeface="Arial" panose="020B0604020202020204" pitchFamily="34" charset="0"/>
              </a:rPr>
              <a:t> / </a:t>
            </a:r>
            <a:r>
              <a:rPr lang="fr-CH" sz="1400" dirty="0" err="1" smtClean="0">
                <a:solidFill>
                  <a:srgbClr val="0070C0"/>
                </a:solidFill>
                <a:latin typeface="Arial" panose="020B0604020202020204" pitchFamily="34" charset="0"/>
                <a:cs typeface="Arial" panose="020B0604020202020204" pitchFamily="34" charset="0"/>
              </a:rPr>
              <a:t>corectat</a:t>
            </a:r>
            <a:r>
              <a:rPr lang="fr-CH" sz="1400" dirty="0" smtClean="0">
                <a:solidFill>
                  <a:srgbClr val="0070C0"/>
                </a:solidFill>
                <a:latin typeface="Arial" panose="020B0604020202020204" pitchFamily="34" charset="0"/>
                <a:cs typeface="Arial" panose="020B0604020202020204" pitchFamily="34" charset="0"/>
              </a:rPr>
              <a:t> </a:t>
            </a:r>
            <a:r>
              <a:rPr lang="fr-CH" sz="1400" dirty="0" smtClean="0">
                <a:solidFill>
                  <a:schemeClr val="tx1"/>
                </a:solidFill>
                <a:latin typeface="Arial" panose="020B0604020202020204" pitchFamily="34" charset="0"/>
                <a:cs typeface="Arial" panose="020B0604020202020204" pitchFamily="34" charset="0"/>
              </a:rPr>
              <a:t>!</a:t>
            </a:r>
            <a:endParaRPr lang="fr-CH" sz="1400" dirty="0">
              <a:solidFill>
                <a:schemeClr val="tx1"/>
              </a:solidFill>
              <a:latin typeface="Arial" panose="020B0604020202020204" pitchFamily="34" charset="0"/>
              <a:cs typeface="Arial" panose="020B0604020202020204" pitchFamily="34" charset="0"/>
            </a:endParaRPr>
          </a:p>
        </p:txBody>
      </p:sp>
      <p:cxnSp>
        <p:nvCxnSpPr>
          <p:cNvPr id="17" name="Connecteur en angle 16"/>
          <p:cNvCxnSpPr/>
          <p:nvPr/>
        </p:nvCxnSpPr>
        <p:spPr>
          <a:xfrm rot="16200000" flipH="1">
            <a:off x="720453" y="3707174"/>
            <a:ext cx="2654720" cy="585121"/>
          </a:xfrm>
          <a:prstGeom prst="bentConnector3">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422" y="2205155"/>
            <a:ext cx="695522"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8415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58650"/>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smtClean="0">
                <a:solidFill>
                  <a:schemeClr val="bg1"/>
                </a:solidFill>
                <a:latin typeface="Arial" panose="020B0604020202020204" pitchFamily="34" charset="0"/>
                <a:cs typeface="Arial" panose="020B0604020202020204" pitchFamily="34" charset="0"/>
              </a:rPr>
              <a:t>Ploiesti </a:t>
            </a:r>
            <a:r>
              <a:rPr lang="fr-CH" dirty="0" err="1" smtClean="0">
                <a:solidFill>
                  <a:schemeClr val="bg1"/>
                </a:solidFill>
                <a:latin typeface="Arial" panose="020B0604020202020204" pitchFamily="34" charset="0"/>
                <a:cs typeface="Arial" panose="020B0604020202020204" pitchFamily="34" charset="0"/>
              </a:rPr>
              <a:t>Vest</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960000"/>
          </a:xfrm>
          <a:solidFill>
            <a:srgbClr val="0070C0"/>
          </a:solidFill>
          <a:effectLst>
            <a:outerShdw blurRad="63500" sx="102000" sy="102000" algn="ctr" rotWithShape="0">
              <a:schemeClr val="bg1">
                <a:alpha val="40000"/>
              </a:schemeClr>
            </a:outerShdw>
          </a:effectLst>
        </p:spPr>
        <p:txBody>
          <a:bodyPr lIns="72000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Ploiesti </a:t>
            </a:r>
            <a:r>
              <a:rPr lang="fr-CH" sz="4400" dirty="0" err="1" smtClean="0">
                <a:solidFill>
                  <a:schemeClr val="bg1"/>
                </a:solidFill>
                <a:latin typeface="Arial" panose="020B0604020202020204" pitchFamily="34" charset="0"/>
                <a:cs typeface="Arial" panose="020B0604020202020204" pitchFamily="34" charset="0"/>
              </a:rPr>
              <a:t>Strejnicu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Stanjesti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endParaRPr lang="fr-CH" sz="2400" dirty="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96362" y="461010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763688" y="63865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444208" y="63865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556688" y="2194677"/>
            <a:ext cx="864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140</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556688" y="2989640"/>
            <a:ext cx="864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753816" y="3723124"/>
            <a:ext cx="4140000" cy="585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Aerodromul</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Strejnic</a:t>
            </a:r>
            <a:endParaRPr lang="fr-CH" sz="32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4644008" y="682436"/>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pic>
        <p:nvPicPr>
          <p:cNvPr id="14"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735064"/>
            <a:ext cx="695522" cy="54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478880" y="548680"/>
            <a:ext cx="5613400"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78880" y="1700808"/>
            <a:ext cx="5613400" cy="3761826"/>
          </a:xfrm>
          <a:prstGeom prst="roundRect">
            <a:avLst>
              <a:gd name="adj" fmla="val 344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87450446"/>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8559" y="440688"/>
            <a:ext cx="630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Centura</a:t>
            </a:r>
            <a:r>
              <a:rPr lang="fr-CH" dirty="0" smtClean="0">
                <a:solidFill>
                  <a:schemeClr val="bg1"/>
                </a:solidFill>
                <a:latin typeface="Arial" panose="020B0604020202020204" pitchFamily="34" charset="0"/>
                <a:cs typeface="Arial" panose="020B0604020202020204" pitchFamily="34" charset="0"/>
              </a:rPr>
              <a:t> Bucuresti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6336000" cy="45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Sector</a:t>
            </a:r>
            <a:r>
              <a:rPr lang="fr-CH" sz="4400" dirty="0" smtClean="0">
                <a:solidFill>
                  <a:schemeClr val="bg1"/>
                </a:solidFill>
                <a:latin typeface="Arial" panose="020B0604020202020204" pitchFamily="34" charset="0"/>
                <a:cs typeface="Arial" panose="020B0604020202020204" pitchFamily="34" charset="0"/>
              </a:rPr>
              <a:t> 2</a:t>
            </a:r>
          </a:p>
          <a:p>
            <a:r>
              <a:rPr lang="fr-CH" sz="4400" dirty="0" smtClean="0">
                <a:solidFill>
                  <a:schemeClr val="bg1"/>
                </a:solidFill>
                <a:latin typeface="Arial" panose="020B0604020202020204" pitchFamily="34" charset="0"/>
                <a:cs typeface="Arial" panose="020B0604020202020204" pitchFamily="34" charset="0"/>
              </a:rPr>
              <a:t>Pipera</a:t>
            </a:r>
          </a:p>
          <a:p>
            <a:r>
              <a:rPr lang="fr-CH" sz="4400" dirty="0" smtClean="0">
                <a:solidFill>
                  <a:schemeClr val="bg1"/>
                </a:solidFill>
                <a:latin typeface="Arial" panose="020B0604020202020204" pitchFamily="34" charset="0"/>
                <a:cs typeface="Arial" panose="020B0604020202020204" pitchFamily="34" charset="0"/>
              </a:rPr>
              <a:t>Voluntari</a:t>
            </a:r>
          </a:p>
          <a:p>
            <a:r>
              <a:rPr lang="fr-CH" sz="4400" dirty="0" err="1" smtClean="0">
                <a:solidFill>
                  <a:schemeClr val="bg1"/>
                </a:solidFill>
                <a:latin typeface="Arial" panose="020B0604020202020204" pitchFamily="34" charset="0"/>
                <a:cs typeface="Arial" panose="020B0604020202020204" pitchFamily="34" charset="0"/>
              </a:rPr>
              <a:t>Bâneasa</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5</a:t>
            </a:r>
            <a:r>
              <a:rPr lang="fr-CH" sz="4400" dirty="0" smtClean="0">
                <a:solidFill>
                  <a:schemeClr val="bg1"/>
                </a:solidFill>
                <a:latin typeface="Arial" panose="020B0604020202020204" pitchFamily="34" charset="0"/>
                <a:cs typeface="Arial" panose="020B0604020202020204" pitchFamily="34" charset="0"/>
              </a:rPr>
              <a:t>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13383" y="522986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731434"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015421"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2878559" y="1844824"/>
            <a:ext cx="36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Sector</a:t>
            </a:r>
            <a:r>
              <a:rPr lang="fr-CH" sz="4400" dirty="0" smtClean="0">
                <a:solidFill>
                  <a:schemeClr val="tx1"/>
                </a:solidFill>
                <a:latin typeface="Arial" panose="020B0604020202020204" pitchFamily="34" charset="0"/>
                <a:cs typeface="Arial" panose="020B0604020202020204" pitchFamily="34" charset="0"/>
              </a:rPr>
              <a:t> 2</a:t>
            </a:r>
            <a:endParaRPr lang="fr-CH" sz="44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2883314" y="2689230"/>
            <a:ext cx="36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Pipera</a:t>
            </a:r>
            <a:endParaRPr lang="fr-CH" sz="44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886309" y="3501008"/>
            <a:ext cx="36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Voluntari</a:t>
            </a:r>
            <a:endParaRPr lang="fr-CH" sz="44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2878559" y="4295371"/>
            <a:ext cx="36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Bâneasa</a:t>
            </a:r>
            <a:endParaRPr lang="fr-CH" sz="44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3036" y="4349371"/>
            <a:ext cx="877197" cy="61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475656" y="512688"/>
            <a:ext cx="6192688" cy="93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6192688" cy="4320000"/>
          </a:xfrm>
          <a:prstGeom prst="roundRect">
            <a:avLst>
              <a:gd name="adj" fmla="val 425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52517362"/>
      </p:ext>
    </p:extLst>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3960000"/>
          </a:xfrm>
          <a:solidFill>
            <a:srgbClr val="0070C0"/>
          </a:solidFill>
          <a:effectLst>
            <a:outerShdw blurRad="63500" sx="102000" sy="102000" algn="ctr" rotWithShape="0">
              <a:schemeClr val="bg1">
                <a:alpha val="40000"/>
              </a:schemeClr>
            </a:outerShdw>
          </a:effectLst>
        </p:spPr>
        <p:txBody>
          <a:bodyPr lIns="720000" tIns="432000" bIns="216000">
            <a:noAutofit/>
          </a:bodyPr>
          <a:lstStyle/>
          <a:p>
            <a:r>
              <a:rPr lang="fr-CH" sz="4400" dirty="0" smtClean="0">
                <a:solidFill>
                  <a:schemeClr val="bg1"/>
                </a:solidFill>
                <a:latin typeface="Arial" panose="020B0604020202020204" pitchFamily="34" charset="0"/>
                <a:cs typeface="Arial" panose="020B0604020202020204" pitchFamily="34" charset="0"/>
              </a:rPr>
              <a:t>Ploiesti </a:t>
            </a:r>
            <a:r>
              <a:rPr lang="fr-CH" sz="4400" dirty="0" err="1" smtClean="0">
                <a:solidFill>
                  <a:schemeClr val="bg1"/>
                </a:solidFill>
                <a:latin typeface="Arial" panose="020B0604020202020204" pitchFamily="34" charset="0"/>
                <a:cs typeface="Arial" panose="020B0604020202020204" pitchFamily="34" charset="0"/>
              </a:rPr>
              <a:t>Strejnicu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Stanjesti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endParaRPr lang="fr-CH" sz="2400" dirty="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96362" y="461010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556688" y="2194677"/>
            <a:ext cx="864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140</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556688" y="2989640"/>
            <a:ext cx="864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753816" y="3723124"/>
            <a:ext cx="4140000" cy="585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Aerodromul</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Strejnic</a:t>
            </a:r>
            <a:endParaRPr lang="fr-CH" sz="3200" dirty="0">
              <a:solidFill>
                <a:schemeClr val="tx1"/>
              </a:solidFill>
              <a:latin typeface="Arial" panose="020B0604020202020204" pitchFamily="34" charset="0"/>
              <a:cs typeface="Arial" panose="020B0604020202020204" pitchFamily="34" charset="0"/>
            </a:endParaRPr>
          </a:p>
        </p:txBody>
      </p:sp>
      <p:pic>
        <p:nvPicPr>
          <p:cNvPr id="14"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735064"/>
            <a:ext cx="695522" cy="54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478880" y="548680"/>
            <a:ext cx="5613400"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78880" y="1700808"/>
            <a:ext cx="5613400" cy="3761826"/>
          </a:xfrm>
          <a:prstGeom prst="roundRect">
            <a:avLst>
              <a:gd name="adj" fmla="val 344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355976" y="662227"/>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9</a:t>
            </a:r>
          </a:p>
        </p:txBody>
      </p:sp>
      <p:sp>
        <p:nvSpPr>
          <p:cNvPr id="17" name="Rectangle 16"/>
          <p:cNvSpPr/>
          <p:nvPr/>
        </p:nvSpPr>
        <p:spPr>
          <a:xfrm>
            <a:off x="4841435" y="80892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5165976" y="808928"/>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 name="Rectangle à coins arrondis 20"/>
          <p:cNvSpPr/>
          <p:nvPr/>
        </p:nvSpPr>
        <p:spPr>
          <a:xfrm>
            <a:off x="4445832" y="692696"/>
            <a:ext cx="2592288" cy="83761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856919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9</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28851335"/>
      </p:ext>
    </p:extLst>
  </p:cSld>
  <p:clrMapOvr>
    <a:masterClrMapping/>
  </p:clrMapOvr>
  <p:transition spd="slow">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111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48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Campina			  35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E577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4581048"/>
            <a:ext cx="89018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64215"/>
      </p:ext>
    </p:extLst>
  </p:cSld>
  <p:clrMapOvr>
    <a:masterClrMapping/>
  </p:clrMapOvr>
  <p:transition spd="slow">
    <p:wheel spokes="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10</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0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Ploiesti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a:t>
            </a:r>
          </a:p>
        </p:txBody>
      </p:sp>
      <p:sp>
        <p:nvSpPr>
          <p:cNvPr id="12" name="Rectangle 11"/>
          <p:cNvSpPr/>
          <p:nvPr/>
        </p:nvSpPr>
        <p:spPr>
          <a:xfrm>
            <a:off x="4926389" y="2202476"/>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4412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32656"/>
            <a:ext cx="6480000" cy="216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sz="4000" dirty="0" smtClean="0">
                <a:solidFill>
                  <a:schemeClr val="bg1"/>
                </a:solidFill>
                <a:latin typeface="Arial" panose="020B0604020202020204" pitchFamily="34" charset="0"/>
                <a:cs typeface="Arial" panose="020B0604020202020204" pitchFamily="34" charset="0"/>
              </a:rPr>
              <a:t>Brasov   Targoviste</a:t>
            </a:r>
            <a:br>
              <a:rPr lang="fr-CH" sz="40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Suceava   Iasi   Galati</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sz="3600" dirty="0" smtClean="0">
                <a:solidFill>
                  <a:schemeClr val="bg1"/>
                </a:solidFill>
                <a:latin typeface="Arial" panose="020B0604020202020204" pitchFamily="34" charset="0"/>
                <a:cs typeface="Arial" panose="020B0604020202020204" pitchFamily="34" charset="0"/>
              </a:rPr>
              <a:t>E60 x E577</a:t>
            </a:r>
            <a:endParaRPr lang="fr-CH" sz="36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2565049"/>
            <a:ext cx="6480000" cy="3780000"/>
          </a:xfrm>
          <a:solidFill>
            <a:srgbClr val="0070C0"/>
          </a:solidFill>
          <a:effectLst>
            <a:outerShdw blurRad="63500" sx="102000" sy="102000" algn="ctr" rotWithShape="0">
              <a:schemeClr val="bg1">
                <a:alpha val="40000"/>
              </a:schemeClr>
            </a:outerShdw>
          </a:effectLst>
        </p:spPr>
        <p:txBody>
          <a:bodyPr lIns="90000" tIns="432000" bIns="216000">
            <a:noAutofit/>
          </a:bodyPr>
          <a:lstStyle/>
          <a:p>
            <a:r>
              <a:rPr lang="fr-CH" sz="4000" dirty="0" smtClean="0">
                <a:solidFill>
                  <a:schemeClr val="bg1"/>
                </a:solidFill>
                <a:latin typeface="Arial" panose="020B0604020202020204" pitchFamily="34" charset="0"/>
                <a:cs typeface="Arial" panose="020B0604020202020204" pitchFamily="34" charset="0"/>
              </a:rPr>
              <a:t>Ploiesti </a:t>
            </a: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smtClean="0">
              <a:solidFill>
                <a:schemeClr val="bg1"/>
              </a:solidFill>
              <a:latin typeface="Arial" panose="020B0604020202020204" pitchFamily="34" charset="0"/>
              <a:cs typeface="Arial" panose="020B0604020202020204" pitchFamily="34" charset="0"/>
            </a:endParaRPr>
          </a:p>
          <a:p>
            <a:r>
              <a:rPr lang="fr-CH" sz="4000" dirty="0" smtClean="0">
                <a:solidFill>
                  <a:schemeClr val="bg1"/>
                </a:solidFill>
                <a:latin typeface="Arial" panose="020B0604020202020204" pitchFamily="34" charset="0"/>
                <a:cs typeface="Arial" panose="020B0604020202020204" pitchFamily="34" charset="0"/>
              </a:rPr>
              <a:t>Targoviste </a:t>
            </a:r>
            <a:r>
              <a:rPr lang="fr-CH" sz="2800" i="1" dirty="0" smtClean="0">
                <a:solidFill>
                  <a:schemeClr val="bg1"/>
                </a:solidFill>
                <a:latin typeface="Arial" panose="020B0604020202020204" pitchFamily="34" charset="0"/>
                <a:cs typeface="Arial" panose="020B0604020202020204" pitchFamily="34" charset="0"/>
              </a:rPr>
              <a:t>via DN 72</a:t>
            </a:r>
          </a:p>
          <a:p>
            <a:r>
              <a:rPr lang="fr-CH" sz="4000" dirty="0" err="1" smtClean="0">
                <a:solidFill>
                  <a:schemeClr val="bg1"/>
                </a:solidFill>
                <a:latin typeface="Arial" panose="020B0604020202020204" pitchFamily="34" charset="0"/>
                <a:cs typeface="Arial" panose="020B0604020202020204" pitchFamily="34" charset="0"/>
              </a:rPr>
              <a:t>Parcul</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Industrial</a:t>
            </a:r>
            <a:endParaRPr lang="fr-CH" sz="40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199685" y="531996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619672" y="89079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275617" y="975688"/>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4"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328646" y="1772817"/>
            <a:ext cx="720000" cy="495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092915" y="3023960"/>
            <a:ext cx="118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latin typeface="Arial" panose="020B0604020202020204" pitchFamily="34" charset="0"/>
              <a:cs typeface="Arial" panose="020B0604020202020204" pitchFamily="34" charset="0"/>
            </a:endParaRPr>
          </a:p>
        </p:txBody>
      </p:sp>
      <p:sp>
        <p:nvSpPr>
          <p:cNvPr id="19" name="Rectangle 18"/>
          <p:cNvSpPr/>
          <p:nvPr/>
        </p:nvSpPr>
        <p:spPr>
          <a:xfrm>
            <a:off x="5364088" y="3023960"/>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latin typeface="Arial" panose="020B0604020202020204" pitchFamily="34" charset="0"/>
              <a:cs typeface="Arial" panose="020B0604020202020204" pitchFamily="34" charset="0"/>
            </a:endParaRPr>
          </a:p>
        </p:txBody>
      </p:sp>
      <p:sp>
        <p:nvSpPr>
          <p:cNvPr id="21" name="Hexagone 20"/>
          <p:cNvSpPr/>
          <p:nvPr/>
        </p:nvSpPr>
        <p:spPr>
          <a:xfrm>
            <a:off x="2419955" y="5590532"/>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72</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2555776" y="4509120"/>
            <a:ext cx="417646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Parcul</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Industrial</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487871" y="404664"/>
            <a:ext cx="6336000" cy="2016224"/>
          </a:xfrm>
          <a:prstGeom prst="roundRect">
            <a:avLst>
              <a:gd name="adj" fmla="val 87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87871" y="2636912"/>
            <a:ext cx="6336000" cy="3600000"/>
          </a:xfrm>
          <a:prstGeom prst="roundRect">
            <a:avLst>
              <a:gd name="adj" fmla="val 42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9488488"/>
      </p:ext>
    </p:extLst>
  </p:cSld>
  <p:clrMapOvr>
    <a:masterClrMapping/>
  </p:clrMapOvr>
  <p:transition spd="slow">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68056" y="2554515"/>
            <a:ext cx="6480000" cy="3600000"/>
          </a:xfrm>
          <a:solidFill>
            <a:srgbClr val="0070C0"/>
          </a:solidFill>
          <a:effectLst>
            <a:outerShdw blurRad="63500" sx="102000" sy="102000" algn="ctr" rotWithShape="0">
              <a:schemeClr val="bg1">
                <a:alpha val="40000"/>
              </a:schemeClr>
            </a:outerShdw>
          </a:effectLst>
        </p:spPr>
        <p:txBody>
          <a:bodyPr lIns="540000" tIns="432000" bIns="216000">
            <a:noAutofit/>
          </a:bodyPr>
          <a:lstStyle/>
          <a:p>
            <a:r>
              <a:rPr lang="fr-CH" sz="4000" dirty="0" smtClean="0">
                <a:solidFill>
                  <a:schemeClr val="bg1"/>
                </a:solidFill>
                <a:latin typeface="Arial" panose="020B0604020202020204" pitchFamily="34" charset="0"/>
                <a:cs typeface="Arial" panose="020B0604020202020204" pitchFamily="34" charset="0"/>
              </a:rPr>
              <a:t>Ploiesti  </a:t>
            </a: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smtClean="0">
              <a:solidFill>
                <a:schemeClr val="bg1"/>
              </a:solidFill>
              <a:latin typeface="Arial" panose="020B0604020202020204" pitchFamily="34" charset="0"/>
              <a:cs typeface="Arial" panose="020B0604020202020204" pitchFamily="34" charset="0"/>
            </a:endParaRPr>
          </a:p>
          <a:p>
            <a:r>
              <a:rPr lang="fr-CH" sz="4000" dirty="0" smtClean="0">
                <a:solidFill>
                  <a:schemeClr val="bg1"/>
                </a:solidFill>
                <a:latin typeface="Arial" panose="020B0604020202020204" pitchFamily="34" charset="0"/>
                <a:cs typeface="Arial" panose="020B0604020202020204" pitchFamily="34" charset="0"/>
              </a:rPr>
              <a:t>Targoviste </a:t>
            </a:r>
            <a:r>
              <a:rPr lang="fr-CH" sz="2800" i="1" dirty="0" smtClean="0">
                <a:solidFill>
                  <a:schemeClr val="bg1"/>
                </a:solidFill>
                <a:latin typeface="Arial" panose="020B0604020202020204" pitchFamily="34" charset="0"/>
                <a:cs typeface="Arial" panose="020B0604020202020204" pitchFamily="34" charset="0"/>
              </a:rPr>
              <a:t>via DN 72</a:t>
            </a:r>
          </a:p>
          <a:p>
            <a:r>
              <a:rPr lang="fr-CH" sz="4000" dirty="0" err="1" smtClean="0">
                <a:solidFill>
                  <a:schemeClr val="bg1"/>
                </a:solidFill>
                <a:latin typeface="Arial" panose="020B0604020202020204" pitchFamily="34" charset="0"/>
                <a:cs typeface="Arial" panose="020B0604020202020204" pitchFamily="34" charset="0"/>
              </a:rPr>
              <a:t>Parcul</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Industrial</a:t>
            </a:r>
            <a:endParaRPr lang="fr-CH" sz="40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457269" y="524077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4338040" y="3039077"/>
            <a:ext cx="118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latin typeface="Arial" panose="020B0604020202020204" pitchFamily="34" charset="0"/>
              <a:cs typeface="Arial" panose="020B0604020202020204" pitchFamily="34" charset="0"/>
            </a:endParaRPr>
          </a:p>
        </p:txBody>
      </p:sp>
      <p:sp>
        <p:nvSpPr>
          <p:cNvPr id="19" name="Rectangle 18"/>
          <p:cNvSpPr/>
          <p:nvPr/>
        </p:nvSpPr>
        <p:spPr>
          <a:xfrm>
            <a:off x="5580112" y="3023960"/>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latin typeface="Arial" panose="020B0604020202020204" pitchFamily="34" charset="0"/>
              <a:cs typeface="Arial" panose="020B0604020202020204" pitchFamily="34" charset="0"/>
            </a:endParaRPr>
          </a:p>
        </p:txBody>
      </p:sp>
      <p:sp>
        <p:nvSpPr>
          <p:cNvPr id="21" name="Hexagone 20"/>
          <p:cNvSpPr/>
          <p:nvPr/>
        </p:nvSpPr>
        <p:spPr>
          <a:xfrm>
            <a:off x="1556177" y="3113960"/>
            <a:ext cx="792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72</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2843808" y="4459741"/>
            <a:ext cx="417646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Parcul</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Industrial</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487871" y="404664"/>
            <a:ext cx="6336000" cy="2016224"/>
          </a:xfrm>
          <a:prstGeom prst="roundRect">
            <a:avLst>
              <a:gd name="adj" fmla="val 87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87871" y="2636912"/>
            <a:ext cx="6336000" cy="3456384"/>
          </a:xfrm>
          <a:prstGeom prst="roundRect">
            <a:avLst>
              <a:gd name="adj" fmla="val 42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5076056" y="162880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10</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5580112" y="177280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886056" y="1772800"/>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3" name="Rectangle à coins arrondis 22"/>
          <p:cNvSpPr/>
          <p:nvPr/>
        </p:nvSpPr>
        <p:spPr>
          <a:xfrm>
            <a:off x="5165912" y="1713010"/>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000441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42049583"/>
      </p:ext>
    </p:extLst>
  </p:cSld>
  <p:clrMapOvr>
    <a:masterClrMapping/>
  </p:clrMapOvr>
  <p:transition spd="slow">
    <p:wheel spokes="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4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E577</a:t>
            </a:r>
          </a:p>
          <a:p>
            <a:pPr lvl="1" algn="ctr"/>
            <a:r>
              <a:rPr lang="fr-CH" sz="4000" dirty="0" smtClean="0">
                <a:solidFill>
                  <a:schemeClr val="bg1"/>
                </a:solidFill>
                <a:latin typeface="Arial" panose="020B0604020202020204" pitchFamily="34" charset="0"/>
                <a:cs typeface="Arial" panose="020B0604020202020204" pitchFamily="34" charset="0"/>
              </a:rPr>
              <a:t>A3 x A4</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Buda</a:t>
            </a:r>
          </a:p>
          <a:p>
            <a:pPr algn="ctr"/>
            <a:r>
              <a:rPr lang="fr-CH" sz="4400" dirty="0" smtClean="0">
                <a:solidFill>
                  <a:schemeClr val="bg1"/>
                </a:solidFill>
                <a:latin typeface="Arial" panose="020B0604020202020204" pitchFamily="34" charset="0"/>
                <a:cs typeface="Arial" panose="020B0604020202020204" pitchFamily="34" charset="0"/>
              </a:rPr>
              <a:t>1500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93493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324036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11</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5603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68053" y="1412776"/>
            <a:ext cx="4248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E60   A3</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85027"/>
            <a:ext cx="4284000" cy="3276000"/>
          </a:xfrm>
          <a:solidFill>
            <a:srgbClr val="00B050"/>
          </a:solidFill>
        </p:spPr>
        <p:txBody>
          <a:bodyPr lIns="504000" tIns="144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Brasov</a:t>
            </a:r>
          </a:p>
          <a:p>
            <a:pPr marL="0" indent="0" algn="ctr">
              <a:buNone/>
            </a:pPr>
            <a:r>
              <a:rPr lang="fr-CH" sz="4000" dirty="0" smtClean="0">
                <a:solidFill>
                  <a:schemeClr val="bg1"/>
                </a:solidFill>
                <a:latin typeface="Arial" panose="020B0604020202020204" pitchFamily="34" charset="0"/>
                <a:cs typeface="Arial" panose="020B0604020202020204" pitchFamily="34" charset="0"/>
              </a:rPr>
              <a:t>Campina</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Baicoi</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1000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600407" y="1412776"/>
            <a:ext cx="4284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E577   A4 </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85027"/>
            <a:ext cx="4284000" cy="3276000"/>
          </a:xfrm>
          <a:solidFill>
            <a:srgbClr val="00B050"/>
          </a:solidFill>
        </p:spPr>
        <p:txBody>
          <a:bodyPr lIns="180000" tIns="108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Suceava</a:t>
            </a:r>
          </a:p>
          <a:p>
            <a:pPr marL="0" indent="0" algn="ctr">
              <a:buNone/>
            </a:pPr>
            <a:r>
              <a:rPr lang="fr-CH" sz="40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4000" dirty="0" smtClean="0">
                <a:solidFill>
                  <a:schemeClr val="bg1"/>
                </a:solidFill>
                <a:latin typeface="Arial" panose="020B0604020202020204" pitchFamily="34" charset="0"/>
                <a:cs typeface="Arial" panose="020B0604020202020204" pitchFamily="34" charset="0"/>
              </a:rPr>
              <a:t>Pl Nord   </a:t>
            </a:r>
            <a:r>
              <a:rPr lang="fr-CH" sz="3200" dirty="0" err="1" smtClean="0">
                <a:solidFill>
                  <a:schemeClr val="bg1"/>
                </a:solidFill>
                <a:latin typeface="Arial" panose="020B0604020202020204" pitchFamily="34" charset="0"/>
                <a:cs typeface="Arial" panose="020B0604020202020204" pitchFamily="34" charset="0"/>
              </a:rPr>
              <a:t>Blejoi</a:t>
            </a: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1000 m</a:t>
            </a:r>
          </a:p>
          <a:p>
            <a:pPr marL="0" indent="0">
              <a:buNone/>
            </a:pPr>
            <a:endParaRPr lang="fr-CH" sz="4000" dirty="0"/>
          </a:p>
        </p:txBody>
      </p:sp>
      <p:sp>
        <p:nvSpPr>
          <p:cNvPr id="11" name="Flèche vers le haut 10"/>
          <p:cNvSpPr/>
          <p:nvPr/>
        </p:nvSpPr>
        <p:spPr>
          <a:xfrm>
            <a:off x="539552" y="2852936"/>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885899" y="4612329"/>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Organigramme : Alternative 8"/>
          <p:cNvSpPr/>
          <p:nvPr/>
        </p:nvSpPr>
        <p:spPr>
          <a:xfrm>
            <a:off x="2771800" y="6202705"/>
            <a:ext cx="414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a:t>
            </a:r>
            <a:r>
              <a:rPr lang="fr-CH" sz="1000" dirty="0" err="1" smtClean="0">
                <a:solidFill>
                  <a:schemeClr val="tx1"/>
                </a:solidFill>
                <a:latin typeface="Arial" panose="020B0604020202020204" pitchFamily="34" charset="0"/>
                <a:cs typeface="Arial" panose="020B0604020202020204" pitchFamily="34" charset="0"/>
              </a:rPr>
              <a:t>Baicoi</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Blejoi</a:t>
            </a:r>
            <a:r>
              <a:rPr lang="fr-CH" sz="1000" dirty="0" smtClean="0">
                <a:solidFill>
                  <a:schemeClr val="tx1"/>
                </a:solidFill>
                <a:latin typeface="Arial" panose="020B0604020202020204" pitchFamily="34" charset="0"/>
                <a:cs typeface="Arial" panose="020B0604020202020204" pitchFamily="34" charset="0"/>
              </a:rPr>
              <a:t>,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75021"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524408"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5808912" y="3788662"/>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150247" y="378866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Blejoi</a:t>
            </a:r>
            <a:endParaRPr lang="fr-CH" sz="36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7785953" y="4612328"/>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3779912" y="2852936"/>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275021" y="1484784"/>
            <a:ext cx="4224971"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716016" y="1484784"/>
            <a:ext cx="4009479"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Organigramme : Connecteur 22"/>
          <p:cNvSpPr/>
          <p:nvPr/>
        </p:nvSpPr>
        <p:spPr>
          <a:xfrm>
            <a:off x="7999397" y="1529997"/>
            <a:ext cx="540000" cy="48563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11</a:t>
            </a:r>
            <a:endParaRPr lang="fr-CH" sz="1400" dirty="0">
              <a:solidFill>
                <a:schemeClr val="tx1"/>
              </a:solidFill>
              <a:latin typeface="Arial" panose="020B0604020202020204" pitchFamily="34" charset="0"/>
              <a:cs typeface="Arial" panose="020B0604020202020204" pitchFamily="34" charset="0"/>
            </a:endParaRPr>
          </a:p>
        </p:txBody>
      </p:sp>
      <p:sp>
        <p:nvSpPr>
          <p:cNvPr id="15" name="Rectangle à coins arrondis 14"/>
          <p:cNvSpPr/>
          <p:nvPr/>
        </p:nvSpPr>
        <p:spPr>
          <a:xfrm>
            <a:off x="311024" y="2276872"/>
            <a:ext cx="4152963" cy="3067315"/>
          </a:xfrm>
          <a:prstGeom prst="roundRect">
            <a:avLst>
              <a:gd name="adj" fmla="val 56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716016" y="2276872"/>
            <a:ext cx="4104456" cy="3067315"/>
          </a:xfrm>
          <a:prstGeom prst="roundRect">
            <a:avLst>
              <a:gd name="adj" fmla="val 48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91802803"/>
      </p:ext>
    </p:extLst>
  </p:cSld>
  <p:clrMapOvr>
    <a:masterClrMapping/>
  </p:clrMapOvr>
  <p:transition spd="slow">
    <p:wheel spokes="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257" y="294710"/>
            <a:ext cx="5904656" cy="9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bg1"/>
                </a:solidFill>
                <a:latin typeface="Arial" panose="020B0604020202020204" pitchFamily="34" charset="0"/>
                <a:cs typeface="Arial" panose="020B0604020202020204" pitchFamily="34" charset="0"/>
              </a:rPr>
              <a:t>Directie</a:t>
            </a:r>
            <a:r>
              <a:rPr lang="fr-CH" sz="4400" dirty="0" smtClean="0">
                <a:solidFill>
                  <a:schemeClr val="bg1"/>
                </a:solidFill>
                <a:latin typeface="Arial" panose="020B0604020202020204" pitchFamily="34" charset="0"/>
                <a:cs typeface="Arial" panose="020B0604020202020204" pitchFamily="34" charset="0"/>
              </a:rPr>
              <a:t> Suceava</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475656" y="1176127"/>
            <a:ext cx="5904656" cy="21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CH" sz="4400" dirty="0" smtClean="0">
                <a:latin typeface="Arial" panose="020B0604020202020204" pitchFamily="34" charset="0"/>
                <a:cs typeface="Arial" panose="020B0604020202020204" pitchFamily="34" charset="0"/>
              </a:rPr>
              <a:t>Iasi</a:t>
            </a:r>
          </a:p>
          <a:p>
            <a:r>
              <a:rPr lang="fr-CH" sz="4400" dirty="0" smtClean="0">
                <a:latin typeface="Arial" panose="020B0604020202020204" pitchFamily="34" charset="0"/>
                <a:cs typeface="Arial" panose="020B0604020202020204" pitchFamily="34" charset="0"/>
              </a:rPr>
              <a:t>Galati</a:t>
            </a:r>
          </a:p>
          <a:p>
            <a:r>
              <a:rPr lang="fr-CH" sz="4400" dirty="0" smtClean="0">
                <a:latin typeface="Arial" panose="020B0604020202020204" pitchFamily="34" charset="0"/>
                <a:cs typeface="Arial" panose="020B0604020202020204" pitchFamily="34" charset="0"/>
              </a:rPr>
              <a:t>Ploiesti Nord Est</a:t>
            </a:r>
            <a:endParaRPr lang="fr-CH" sz="4400" dirty="0">
              <a:latin typeface="Arial" panose="020B0604020202020204" pitchFamily="34" charset="0"/>
              <a:cs typeface="Arial" panose="020B0604020202020204" pitchFamily="34" charset="0"/>
            </a:endParaRPr>
          </a:p>
        </p:txBody>
      </p:sp>
      <p:sp>
        <p:nvSpPr>
          <p:cNvPr id="4" name="Flèche droite 3"/>
          <p:cNvSpPr/>
          <p:nvPr/>
        </p:nvSpPr>
        <p:spPr>
          <a:xfrm rot="-2700000">
            <a:off x="5782956" y="1569215"/>
            <a:ext cx="126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1475656" y="3336127"/>
            <a:ext cx="5904656" cy="9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bg1"/>
                </a:solidFill>
                <a:latin typeface="Arial" panose="020B0604020202020204" pitchFamily="34" charset="0"/>
                <a:cs typeface="Arial" panose="020B0604020202020204" pitchFamily="34" charset="0"/>
              </a:rPr>
              <a:t>Directie</a:t>
            </a:r>
            <a:r>
              <a:rPr lang="fr-CH" sz="4400" dirty="0" smtClean="0">
                <a:solidFill>
                  <a:schemeClr val="bg1"/>
                </a:solidFill>
                <a:latin typeface="Arial" panose="020B0604020202020204" pitchFamily="34" charset="0"/>
                <a:cs typeface="Arial" panose="020B0604020202020204" pitchFamily="34" charset="0"/>
              </a:rPr>
              <a:t> Targoviste</a:t>
            </a:r>
            <a:endParaRPr lang="fr-CH" sz="44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475656" y="4231572"/>
            <a:ext cx="5904656" cy="23042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CH" sz="4400" dirty="0" smtClean="0">
                <a:latin typeface="Arial" panose="020B0604020202020204" pitchFamily="34" charset="0"/>
                <a:cs typeface="Arial" panose="020B0604020202020204" pitchFamily="34" charset="0"/>
              </a:rPr>
              <a:t>Craiova</a:t>
            </a:r>
          </a:p>
          <a:p>
            <a:r>
              <a:rPr lang="fr-CH" sz="4400" dirty="0" smtClean="0">
                <a:latin typeface="Arial" panose="020B0604020202020204" pitchFamily="34" charset="0"/>
                <a:cs typeface="Arial" panose="020B0604020202020204" pitchFamily="34" charset="0"/>
              </a:rPr>
              <a:t>Pitesti</a:t>
            </a:r>
          </a:p>
          <a:p>
            <a:r>
              <a:rPr lang="fr-CH" sz="4400" dirty="0" smtClean="0">
                <a:latin typeface="Arial" panose="020B0604020202020204" pitchFamily="34" charset="0"/>
                <a:cs typeface="Arial" panose="020B0604020202020204" pitchFamily="34" charset="0"/>
              </a:rPr>
              <a:t>Moreni</a:t>
            </a:r>
            <a:endParaRPr lang="fr-CH" sz="4400" dirty="0">
              <a:latin typeface="Arial" panose="020B0604020202020204" pitchFamily="34" charset="0"/>
              <a:cs typeface="Arial" panose="020B0604020202020204" pitchFamily="34" charset="0"/>
            </a:endParaRPr>
          </a:p>
        </p:txBody>
      </p:sp>
      <p:sp>
        <p:nvSpPr>
          <p:cNvPr id="7" name="Rectangle 6"/>
          <p:cNvSpPr/>
          <p:nvPr/>
        </p:nvSpPr>
        <p:spPr>
          <a:xfrm>
            <a:off x="5364088" y="2708920"/>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3923928" y="2708920"/>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2700000">
            <a:off x="5565588" y="4955633"/>
            <a:ext cx="126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547664" y="404663"/>
            <a:ext cx="5760640" cy="2952000"/>
          </a:xfrm>
          <a:prstGeom prst="roundRect">
            <a:avLst>
              <a:gd name="adj" fmla="val 599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547664" y="3356992"/>
            <a:ext cx="5714440" cy="3096344"/>
          </a:xfrm>
          <a:prstGeom prst="roundRect">
            <a:avLst>
              <a:gd name="adj" fmla="val 552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3982507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45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Sector</a:t>
            </a:r>
            <a:r>
              <a:rPr lang="fr-CH" sz="4400" dirty="0" smtClean="0">
                <a:solidFill>
                  <a:schemeClr val="bg1"/>
                </a:solidFill>
                <a:latin typeface="Arial" panose="020B0604020202020204" pitchFamily="34" charset="0"/>
                <a:cs typeface="Arial" panose="020B0604020202020204" pitchFamily="34" charset="0"/>
              </a:rPr>
              <a:t> 2</a:t>
            </a:r>
          </a:p>
          <a:p>
            <a:r>
              <a:rPr lang="fr-CH" sz="4400" dirty="0" smtClean="0">
                <a:solidFill>
                  <a:schemeClr val="bg1"/>
                </a:solidFill>
                <a:latin typeface="Arial" panose="020B0604020202020204" pitchFamily="34" charset="0"/>
                <a:cs typeface="Arial" panose="020B0604020202020204" pitchFamily="34" charset="0"/>
              </a:rPr>
              <a:t>Pipera</a:t>
            </a:r>
          </a:p>
          <a:p>
            <a:r>
              <a:rPr lang="fr-CH" sz="4400" dirty="0" smtClean="0">
                <a:solidFill>
                  <a:schemeClr val="bg1"/>
                </a:solidFill>
                <a:latin typeface="Arial" panose="020B0604020202020204" pitchFamily="34" charset="0"/>
                <a:cs typeface="Arial" panose="020B0604020202020204" pitchFamily="34" charset="0"/>
              </a:rPr>
              <a:t>Voluntari</a:t>
            </a:r>
          </a:p>
          <a:p>
            <a:r>
              <a:rPr lang="fr-CH" sz="4400" dirty="0" err="1" smtClean="0">
                <a:solidFill>
                  <a:schemeClr val="bg1"/>
                </a:solidFill>
                <a:latin typeface="Arial" panose="020B0604020202020204" pitchFamily="34" charset="0"/>
                <a:cs typeface="Arial" panose="020B0604020202020204" pitchFamily="34" charset="0"/>
              </a:rPr>
              <a:t>Bâneasa</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37321" y="524253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2167979" y="1844824"/>
            <a:ext cx="36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Sector</a:t>
            </a:r>
            <a:r>
              <a:rPr lang="fr-CH" sz="4400" dirty="0" smtClean="0">
                <a:solidFill>
                  <a:schemeClr val="tx1"/>
                </a:solidFill>
                <a:latin typeface="Arial" panose="020B0604020202020204" pitchFamily="34" charset="0"/>
                <a:cs typeface="Arial" panose="020B0604020202020204" pitchFamily="34" charset="0"/>
              </a:rPr>
              <a:t> 2</a:t>
            </a:r>
            <a:endParaRPr lang="fr-CH" sz="44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2176000" y="2689230"/>
            <a:ext cx="36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Pipera</a:t>
            </a:r>
            <a:endParaRPr lang="fr-CH" sz="44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163769" y="3501008"/>
            <a:ext cx="36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Voluntari</a:t>
            </a:r>
            <a:endParaRPr lang="fr-CH" sz="44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2187651" y="4314574"/>
            <a:ext cx="36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Bâneasa</a:t>
            </a:r>
            <a:endParaRPr lang="fr-CH" sz="44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475656" y="512688"/>
            <a:ext cx="6192688" cy="93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596488" cy="4320000"/>
          </a:xfrm>
          <a:prstGeom prst="roundRect">
            <a:avLst>
              <a:gd name="adj" fmla="val 425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401651" y="692696"/>
            <a:ext cx="2736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1</a:t>
            </a:r>
          </a:p>
        </p:txBody>
      </p:sp>
      <p:sp>
        <p:nvSpPr>
          <p:cNvPr id="20" name="Rectangle à coins arrondis 19"/>
          <p:cNvSpPr/>
          <p:nvPr/>
        </p:nvSpPr>
        <p:spPr>
          <a:xfrm>
            <a:off x="4479856" y="764704"/>
            <a:ext cx="2592288" cy="7755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4788024" y="88031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Virage 21"/>
          <p:cNvSpPr/>
          <p:nvPr/>
        </p:nvSpPr>
        <p:spPr>
          <a:xfrm>
            <a:off x="5076056" y="880312"/>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pic>
        <p:nvPicPr>
          <p:cNvPr id="23"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332" y="4370739"/>
            <a:ext cx="877197"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7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68053" y="1412776"/>
            <a:ext cx="4248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E60   A3</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251520" y="2185027"/>
            <a:ext cx="4284000" cy="3276000"/>
          </a:xfrm>
          <a:solidFill>
            <a:srgbClr val="00B050"/>
          </a:solidFill>
        </p:spPr>
        <p:txBody>
          <a:bodyPr lIns="504000" tIns="72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Brasov</a:t>
            </a:r>
          </a:p>
          <a:p>
            <a:pPr marL="0" indent="0" algn="ctr">
              <a:buNone/>
            </a:pPr>
            <a:r>
              <a:rPr lang="fr-CH" sz="4000" dirty="0" smtClean="0">
                <a:solidFill>
                  <a:schemeClr val="bg1"/>
                </a:solidFill>
                <a:latin typeface="Arial" panose="020B0604020202020204" pitchFamily="34" charset="0"/>
                <a:cs typeface="Arial" panose="020B0604020202020204" pitchFamily="34" charset="0"/>
              </a:rPr>
              <a:t>Campina</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Baicoi</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5</a:t>
            </a:r>
            <a:r>
              <a:rPr lang="fr-CH" sz="4000" dirty="0" smtClean="0">
                <a:solidFill>
                  <a:schemeClr val="bg1"/>
                </a:solidFill>
                <a:latin typeface="Arial" panose="020B0604020202020204" pitchFamily="34" charset="0"/>
                <a:cs typeface="Arial" panose="020B0604020202020204" pitchFamily="34" charset="0"/>
              </a:rPr>
              <a:t>00 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600407" y="1412776"/>
            <a:ext cx="4284000" cy="720000"/>
          </a:xfrm>
          <a:solidFill>
            <a:srgbClr val="00B050"/>
          </a:solidFill>
        </p:spPr>
        <p:txBody>
          <a:bodyPr bIns="144000" anchor="ctr">
            <a:noAutofit/>
          </a:bodyPr>
          <a:lstStyle/>
          <a:p>
            <a:pPr algn="ctr"/>
            <a:r>
              <a:rPr lang="fr-CH" sz="3600" b="0" dirty="0" smtClean="0">
                <a:solidFill>
                  <a:schemeClr val="bg1"/>
                </a:solidFill>
                <a:latin typeface="Arial" panose="020B0604020202020204" pitchFamily="34" charset="0"/>
                <a:cs typeface="Arial" panose="020B0604020202020204" pitchFamily="34" charset="0"/>
              </a:rPr>
              <a:t>E577   A4 </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95554" y="2185027"/>
            <a:ext cx="4284000" cy="3276000"/>
          </a:xfrm>
          <a:solidFill>
            <a:srgbClr val="00B050"/>
          </a:solidFill>
        </p:spPr>
        <p:txBody>
          <a:bodyPr l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Suceava</a:t>
            </a:r>
          </a:p>
          <a:p>
            <a:pPr marL="0" indent="0" algn="ctr">
              <a:buNone/>
            </a:pPr>
            <a:r>
              <a:rPr lang="fr-CH" sz="40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4000" dirty="0" smtClean="0">
                <a:solidFill>
                  <a:schemeClr val="bg1"/>
                </a:solidFill>
                <a:latin typeface="Arial" panose="020B0604020202020204" pitchFamily="34" charset="0"/>
                <a:cs typeface="Arial" panose="020B0604020202020204" pitchFamily="34" charset="0"/>
              </a:rPr>
              <a:t>Pl Nord   </a:t>
            </a:r>
            <a:r>
              <a:rPr lang="fr-CH" sz="3200" dirty="0" err="1" smtClean="0">
                <a:solidFill>
                  <a:schemeClr val="bg1"/>
                </a:solidFill>
                <a:latin typeface="Arial" panose="020B0604020202020204" pitchFamily="34" charset="0"/>
                <a:cs typeface="Arial" panose="020B0604020202020204" pitchFamily="34" charset="0"/>
              </a:rPr>
              <a:t>Blejoi</a:t>
            </a: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5</a:t>
            </a:r>
            <a:r>
              <a:rPr lang="fr-CH" sz="4000" dirty="0" smtClean="0">
                <a:solidFill>
                  <a:schemeClr val="bg1"/>
                </a:solidFill>
                <a:latin typeface="Arial" panose="020B0604020202020204" pitchFamily="34" charset="0"/>
                <a:cs typeface="Arial" panose="020B0604020202020204" pitchFamily="34" charset="0"/>
              </a:rPr>
              <a:t>00 m</a:t>
            </a:r>
          </a:p>
          <a:p>
            <a:pPr marL="0" indent="0">
              <a:buNone/>
            </a:pPr>
            <a:endParaRPr lang="fr-CH" sz="4000" dirty="0"/>
          </a:p>
        </p:txBody>
      </p:sp>
      <p:sp>
        <p:nvSpPr>
          <p:cNvPr id="11" name="Flèche vers le haut 10"/>
          <p:cNvSpPr/>
          <p:nvPr/>
        </p:nvSpPr>
        <p:spPr>
          <a:xfrm>
            <a:off x="539552" y="2852936"/>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5089083" y="4612329"/>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Organigramme : Alternative 8"/>
          <p:cNvSpPr/>
          <p:nvPr/>
        </p:nvSpPr>
        <p:spPr>
          <a:xfrm>
            <a:off x="2771800" y="6202705"/>
            <a:ext cx="4140000" cy="36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Les prochaines sorties, </a:t>
            </a:r>
            <a:r>
              <a:rPr lang="fr-CH" sz="1000" dirty="0" err="1" smtClean="0">
                <a:solidFill>
                  <a:schemeClr val="tx1"/>
                </a:solidFill>
                <a:latin typeface="Arial" panose="020B0604020202020204" pitchFamily="34" charset="0"/>
                <a:cs typeface="Arial" panose="020B0604020202020204" pitchFamily="34" charset="0"/>
              </a:rPr>
              <a:t>Baicoi</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Blejoi</a:t>
            </a:r>
            <a:r>
              <a:rPr lang="fr-CH" sz="1000" dirty="0" smtClean="0">
                <a:solidFill>
                  <a:schemeClr val="tx1"/>
                </a:solidFill>
                <a:latin typeface="Arial" panose="020B0604020202020204" pitchFamily="34" charset="0"/>
                <a:cs typeface="Arial" panose="020B0604020202020204" pitchFamily="34" charset="0"/>
              </a:rPr>
              <a:t>, sont intégrées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275021"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524408" y="5465048"/>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5796136" y="3746557"/>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164288" y="3746557"/>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Blejoi</a:t>
            </a:r>
            <a:endParaRPr lang="fr-CH" sz="3600" dirty="0">
              <a:solidFill>
                <a:schemeClr val="tx1"/>
              </a:solidFill>
              <a:latin typeface="Arial" panose="020B0604020202020204" pitchFamily="34" charset="0"/>
              <a:cs typeface="Arial" panose="020B0604020202020204" pitchFamily="34" charset="0"/>
            </a:endParaRPr>
          </a:p>
        </p:txBody>
      </p:sp>
      <p:sp>
        <p:nvSpPr>
          <p:cNvPr id="24" name="Flèche droite 23"/>
          <p:cNvSpPr/>
          <p:nvPr/>
        </p:nvSpPr>
        <p:spPr>
          <a:xfrm rot="-2700000">
            <a:off x="7785953" y="4612328"/>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vers le haut 27"/>
          <p:cNvSpPr/>
          <p:nvPr/>
        </p:nvSpPr>
        <p:spPr>
          <a:xfrm>
            <a:off x="3779912" y="2852936"/>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275021" y="1484784"/>
            <a:ext cx="4224971"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716016" y="1484784"/>
            <a:ext cx="4009479"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Organigramme : Connecteur 22"/>
          <p:cNvSpPr/>
          <p:nvPr/>
        </p:nvSpPr>
        <p:spPr>
          <a:xfrm>
            <a:off x="7999397" y="1529997"/>
            <a:ext cx="540000" cy="48563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11</a:t>
            </a:r>
            <a:endParaRPr lang="fr-CH" sz="1400" dirty="0">
              <a:solidFill>
                <a:schemeClr val="tx1"/>
              </a:solidFill>
              <a:latin typeface="Arial" panose="020B0604020202020204" pitchFamily="34" charset="0"/>
              <a:cs typeface="Arial" panose="020B0604020202020204" pitchFamily="34" charset="0"/>
            </a:endParaRPr>
          </a:p>
        </p:txBody>
      </p:sp>
      <p:sp>
        <p:nvSpPr>
          <p:cNvPr id="15" name="Rectangle à coins arrondis 14"/>
          <p:cNvSpPr/>
          <p:nvPr/>
        </p:nvSpPr>
        <p:spPr>
          <a:xfrm>
            <a:off x="311024" y="2276872"/>
            <a:ext cx="4152963" cy="3067315"/>
          </a:xfrm>
          <a:prstGeom prst="roundRect">
            <a:avLst>
              <a:gd name="adj" fmla="val 56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716016" y="2276872"/>
            <a:ext cx="4104456" cy="3067315"/>
          </a:xfrm>
          <a:prstGeom prst="roundRect">
            <a:avLst>
              <a:gd name="adj" fmla="val 48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9538875"/>
      </p:ext>
    </p:extLst>
  </p:cSld>
  <p:clrMapOvr>
    <a:masterClrMapping/>
  </p:clrMapOvr>
  <p:transition spd="slow">
    <p:wheel spokes="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8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E60 x E577</a:t>
            </a:r>
          </a:p>
          <a:p>
            <a:pPr lvl="1" algn="ctr"/>
            <a:r>
              <a:rPr lang="fr-CH" sz="4000" dirty="0" smtClean="0">
                <a:solidFill>
                  <a:schemeClr val="bg1"/>
                </a:solidFill>
                <a:latin typeface="Arial" panose="020B0604020202020204" pitchFamily="34" charset="0"/>
                <a:cs typeface="Arial" panose="020B0604020202020204" pitchFamily="34" charset="0"/>
              </a:rPr>
              <a:t>A3 x A4</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Buda</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93493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44976" cy="273630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19918" y="2223283"/>
            <a:ext cx="864000" cy="75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11</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006653"/>
      </p:ext>
    </p:extLst>
  </p:cSld>
  <p:clrMapOvr>
    <a:masterClrMapping/>
  </p:clrMapOvr>
  <p:transition spd="slow">
    <p:wheel spokes="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7852" y="548680"/>
            <a:ext cx="3487153" cy="431928"/>
          </a:xfrm>
          <a:solidFill>
            <a:srgbClr val="00B050"/>
          </a:solidFill>
        </p:spPr>
        <p:txBody>
          <a:bodyPr>
            <a:noAutofit/>
          </a:bodyPr>
          <a:lstStyle/>
          <a:p>
            <a:r>
              <a:rPr lang="fr-CH" sz="3600" dirty="0" smtClean="0">
                <a:solidFill>
                  <a:schemeClr val="bg1"/>
                </a:solidFill>
                <a:latin typeface="Arial" panose="020B0604020202020204" pitchFamily="34" charset="0"/>
                <a:cs typeface="Arial" panose="020B0604020202020204" pitchFamily="34" charset="0"/>
              </a:rPr>
              <a:t/>
            </a:r>
            <a:br>
              <a:rPr lang="fr-CH" sz="3600" dirty="0" smtClean="0">
                <a:solidFill>
                  <a:schemeClr val="bg1"/>
                </a:solidFill>
                <a:latin typeface="Arial" panose="020B0604020202020204" pitchFamily="34" charset="0"/>
                <a:cs typeface="Arial" panose="020B0604020202020204" pitchFamily="34" charset="0"/>
              </a:rPr>
            </a:br>
            <a:endParaRPr lang="fr-CH" sz="36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79512" y="548680"/>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E60   A3</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79512" y="1340768"/>
            <a:ext cx="4284000" cy="2520000"/>
          </a:xfrm>
          <a:solidFill>
            <a:srgbClr val="00B050"/>
          </a:solidFill>
        </p:spPr>
        <p:txBody>
          <a:bodyPr lIns="144000" tIns="144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Brasov</a:t>
            </a:r>
          </a:p>
          <a:p>
            <a:pPr marL="0" indent="0" algn="ctr">
              <a:buNone/>
            </a:pPr>
            <a:r>
              <a:rPr lang="fr-CH" sz="4000" dirty="0" smtClean="0">
                <a:solidFill>
                  <a:schemeClr val="bg1"/>
                </a:solidFill>
                <a:latin typeface="Arial" panose="020B0604020202020204" pitchFamily="34" charset="0"/>
                <a:cs typeface="Arial" panose="020B0604020202020204" pitchFamily="34" charset="0"/>
              </a:rPr>
              <a:t>Campina</a:t>
            </a: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Baicoi</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600407" y="548680"/>
            <a:ext cx="4284000" cy="720000"/>
          </a:xfrm>
          <a:solidFill>
            <a:srgbClr val="00B050"/>
          </a:solidFill>
        </p:spPr>
        <p:txBody>
          <a:bodyPr bIns="144000" anchor="ctr">
            <a:noAutofit/>
          </a:bodyPr>
          <a:lstStyle/>
          <a:p>
            <a:pPr algn="ctr"/>
            <a:r>
              <a:rPr lang="fr-CH" sz="3200" b="0" dirty="0" smtClean="0">
                <a:solidFill>
                  <a:schemeClr val="bg1"/>
                </a:solidFill>
                <a:latin typeface="Arial" panose="020B0604020202020204" pitchFamily="34" charset="0"/>
                <a:cs typeface="Arial" panose="020B0604020202020204" pitchFamily="34" charset="0"/>
              </a:rPr>
              <a:t>E577   A4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600407" y="1354982"/>
            <a:ext cx="4284000" cy="3276000"/>
          </a:xfrm>
          <a:solidFill>
            <a:srgbClr val="00B050"/>
          </a:solidFill>
        </p:spPr>
        <p:txBody>
          <a:bodyPr lIns="36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Suceava</a:t>
            </a:r>
          </a:p>
          <a:p>
            <a:pPr marL="0" indent="0" algn="ctr">
              <a:buNone/>
            </a:pPr>
            <a:r>
              <a:rPr lang="fr-CH" sz="4000" dirty="0" smtClean="0">
                <a:solidFill>
                  <a:schemeClr val="bg1"/>
                </a:solidFill>
                <a:latin typeface="Arial" panose="020B0604020202020204" pitchFamily="34" charset="0"/>
                <a:cs typeface="Arial" panose="020B0604020202020204" pitchFamily="34" charset="0"/>
              </a:rPr>
              <a:t>Targoviste</a:t>
            </a:r>
            <a:endParaRPr lang="fr-CH" sz="4000" dirty="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Pl Nord   </a:t>
            </a:r>
            <a:r>
              <a:rPr lang="fr-CH" sz="4000" dirty="0" err="1" smtClean="0">
                <a:solidFill>
                  <a:schemeClr val="bg1"/>
                </a:solidFill>
                <a:latin typeface="Arial" panose="020B0604020202020204" pitchFamily="34" charset="0"/>
                <a:cs typeface="Arial" panose="020B0604020202020204" pitchFamily="34" charset="0"/>
              </a:rPr>
              <a:t>Blejoi</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392705" y="1777337"/>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5400000">
            <a:off x="5043223" y="3775419"/>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275021" y="3861048"/>
            <a:ext cx="360000" cy="25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5724128" y="292494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080980" y="2924944"/>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Blejoi</a:t>
            </a:r>
            <a:endParaRPr lang="fr-CH" sz="3600" dirty="0">
              <a:solidFill>
                <a:schemeClr val="tx1"/>
              </a:solidFill>
              <a:latin typeface="Arial" panose="020B0604020202020204" pitchFamily="34" charset="0"/>
              <a:cs typeface="Arial" panose="020B0604020202020204" pitchFamily="34" charset="0"/>
            </a:endParaRPr>
          </a:p>
        </p:txBody>
      </p:sp>
      <p:sp>
        <p:nvSpPr>
          <p:cNvPr id="28" name="Flèche vers le haut 27"/>
          <p:cNvSpPr/>
          <p:nvPr/>
        </p:nvSpPr>
        <p:spPr>
          <a:xfrm>
            <a:off x="3707904" y="1772816"/>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4012536" y="3836821"/>
            <a:ext cx="360000" cy="25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4884327" y="4630982"/>
            <a:ext cx="360000" cy="18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8283437" y="4630982"/>
            <a:ext cx="360000" cy="18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Flèche droite 24"/>
          <p:cNvSpPr/>
          <p:nvPr/>
        </p:nvSpPr>
        <p:spPr>
          <a:xfrm rot="-5400000">
            <a:off x="7727479" y="3780700"/>
            <a:ext cx="90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251520" y="620688"/>
            <a:ext cx="4121016"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644008" y="620688"/>
            <a:ext cx="41764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251520" y="1412776"/>
            <a:ext cx="4121016" cy="2376264"/>
          </a:xfrm>
          <a:prstGeom prst="roundRect">
            <a:avLst>
              <a:gd name="adj" fmla="val 68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716016" y="1412776"/>
            <a:ext cx="4104456" cy="3132000"/>
          </a:xfrm>
          <a:prstGeom prst="roundRect">
            <a:avLst>
              <a:gd name="adj" fmla="val 50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88583981"/>
      </p:ext>
    </p:extLst>
  </p:cSld>
  <p:clrMapOvr>
    <a:masterClrMapping/>
  </p:clrMapOvr>
  <p:transition spd="slow">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7852" y="548680"/>
            <a:ext cx="3487153" cy="431928"/>
          </a:xfrm>
          <a:solidFill>
            <a:srgbClr val="00B050"/>
          </a:solidFill>
        </p:spPr>
        <p:txBody>
          <a:bodyPr>
            <a:noAutofit/>
          </a:bodyPr>
          <a:lstStyle/>
          <a:p>
            <a:r>
              <a:rPr lang="fr-CH" sz="3600" dirty="0" smtClean="0">
                <a:solidFill>
                  <a:schemeClr val="bg1"/>
                </a:solidFill>
                <a:latin typeface="Arial" panose="020B0604020202020204" pitchFamily="34" charset="0"/>
                <a:cs typeface="Arial" panose="020B0604020202020204" pitchFamily="34" charset="0"/>
              </a:rPr>
              <a:t/>
            </a:r>
            <a:br>
              <a:rPr lang="fr-CH" sz="3600" dirty="0" smtClean="0">
                <a:solidFill>
                  <a:schemeClr val="bg1"/>
                </a:solidFill>
                <a:latin typeface="Arial" panose="020B0604020202020204" pitchFamily="34" charset="0"/>
                <a:cs typeface="Arial" panose="020B0604020202020204" pitchFamily="34" charset="0"/>
              </a:rPr>
            </a:br>
            <a:endParaRPr lang="fr-CH" sz="36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79512" y="548680"/>
            <a:ext cx="4284000" cy="720000"/>
          </a:xfrm>
          <a:solidFill>
            <a:srgbClr val="00B050"/>
          </a:solidFill>
        </p:spPr>
        <p:txBody>
          <a:bodyPr tIns="108000" bIns="144000" anchor="b">
            <a:noAutofit/>
          </a:bodyPr>
          <a:lstStyle/>
          <a:p>
            <a:pPr algn="ctr"/>
            <a:r>
              <a:rPr lang="fr-CH" sz="3200" b="0" dirty="0" smtClean="0">
                <a:solidFill>
                  <a:schemeClr val="bg1"/>
                </a:solidFill>
                <a:latin typeface="Arial" panose="020B0604020202020204" pitchFamily="34" charset="0"/>
                <a:cs typeface="Arial" panose="020B0604020202020204" pitchFamily="34" charset="0"/>
              </a:rPr>
              <a:t>A4</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79512" y="1340768"/>
            <a:ext cx="4284000" cy="3276000"/>
          </a:xfrm>
          <a:solidFill>
            <a:srgbClr val="00B050"/>
          </a:solidFill>
        </p:spPr>
        <p:txBody>
          <a:bodyPr lIns="540000" tIns="108000" rIns="360000" anchor="t">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Craiova</a:t>
            </a:r>
          </a:p>
          <a:p>
            <a:pPr marL="0" indent="0" algn="ctr">
              <a:buNone/>
            </a:pPr>
            <a:r>
              <a:rPr lang="fr-CH" sz="4000" dirty="0" smtClean="0">
                <a:solidFill>
                  <a:schemeClr val="bg1"/>
                </a:solidFill>
                <a:latin typeface="Arial" panose="020B0604020202020204" pitchFamily="34" charset="0"/>
                <a:cs typeface="Arial" panose="020B0604020202020204" pitchFamily="34" charset="0"/>
              </a:rPr>
              <a:t>Pitesti</a:t>
            </a:r>
          </a:p>
          <a:p>
            <a:pPr marL="0" indent="0" algn="ctr">
              <a:buNone/>
            </a:pPr>
            <a:r>
              <a:rPr lang="fr-CH" sz="44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4400" dirty="0" smtClean="0">
                <a:solidFill>
                  <a:schemeClr val="bg1"/>
                </a:solidFill>
                <a:latin typeface="Arial" panose="020B0604020202020204" pitchFamily="34" charset="0"/>
                <a:cs typeface="Arial" panose="020B0604020202020204" pitchFamily="34" charset="0"/>
              </a:rPr>
              <a:t>Moreni</a:t>
            </a:r>
            <a:r>
              <a:rPr lang="fr-CH" sz="4000" dirty="0" smtClean="0">
                <a:solidFill>
                  <a:schemeClr val="bg1"/>
                </a:solidFill>
                <a:latin typeface="Arial" panose="020B0604020202020204" pitchFamily="34" charset="0"/>
                <a:cs typeface="Arial" panose="020B0604020202020204" pitchFamily="34" charset="0"/>
              </a:rPr>
              <a:t> </a:t>
            </a:r>
          </a:p>
          <a:p>
            <a:pPr marL="0" indent="0">
              <a:buNone/>
            </a:pPr>
            <a:endParaRPr lang="fr-CH" sz="1400" dirty="0" smtClean="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600407" y="548680"/>
            <a:ext cx="4284000" cy="720000"/>
          </a:xfrm>
          <a:solidFill>
            <a:srgbClr val="00B050"/>
          </a:solidFill>
        </p:spPr>
        <p:txBody>
          <a:bodyPr bIns="144000" anchor="b">
            <a:noAutofit/>
          </a:bodyPr>
          <a:lstStyle/>
          <a:p>
            <a:pPr algn="ctr"/>
            <a:r>
              <a:rPr lang="fr-CH" sz="3200" b="0" dirty="0" smtClean="0">
                <a:solidFill>
                  <a:schemeClr val="bg1"/>
                </a:solidFill>
                <a:latin typeface="Arial" panose="020B0604020202020204" pitchFamily="34" charset="0"/>
                <a:cs typeface="Arial" panose="020B0604020202020204" pitchFamily="34" charset="0"/>
              </a:rPr>
              <a:t>E577   A4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600407" y="1354982"/>
            <a:ext cx="4284000" cy="3276000"/>
          </a:xfrm>
          <a:solidFill>
            <a:srgbClr val="00B050"/>
          </a:solidFill>
        </p:spPr>
        <p:txBody>
          <a:bodyPr lIns="0" tIns="144000" bIns="36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Suceava	</a:t>
            </a:r>
          </a:p>
          <a:p>
            <a:pPr marL="0" indent="0" algn="ctr">
              <a:buNone/>
            </a:pPr>
            <a:r>
              <a:rPr lang="fr-CH" sz="4000" dirty="0" smtClean="0">
                <a:solidFill>
                  <a:schemeClr val="bg1"/>
                </a:solidFill>
                <a:latin typeface="Arial" panose="020B0604020202020204" pitchFamily="34" charset="0"/>
                <a:cs typeface="Arial" panose="020B0604020202020204" pitchFamily="34" charset="0"/>
              </a:rPr>
              <a:t>Iasi</a:t>
            </a:r>
          </a:p>
          <a:p>
            <a:pPr marL="0" indent="0" algn="ctr">
              <a:buNone/>
            </a:pPr>
            <a:r>
              <a:rPr lang="fr-CH" sz="4000" dirty="0" smtClean="0">
                <a:solidFill>
                  <a:schemeClr val="bg1"/>
                </a:solidFill>
                <a:latin typeface="Arial" panose="020B0604020202020204" pitchFamily="34" charset="0"/>
                <a:cs typeface="Arial" panose="020B0604020202020204" pitchFamily="34" charset="0"/>
              </a:rPr>
              <a:t>Galati</a:t>
            </a:r>
            <a:endParaRPr lang="fr-CH" sz="4000" dirty="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Pl </a:t>
            </a:r>
            <a:r>
              <a:rPr lang="fr-CH" sz="2800" dirty="0" smtClean="0">
                <a:solidFill>
                  <a:schemeClr val="bg1"/>
                </a:solidFill>
                <a:latin typeface="Arial" panose="020B0604020202020204" pitchFamily="34" charset="0"/>
                <a:cs typeface="Arial" panose="020B0604020202020204" pitchFamily="34" charset="0"/>
              </a:rPr>
              <a:t>Nord        </a:t>
            </a:r>
            <a:r>
              <a:rPr lang="fr-CH" sz="2800" dirty="0" err="1" smtClean="0">
                <a:solidFill>
                  <a:schemeClr val="bg1"/>
                </a:solidFill>
                <a:latin typeface="Arial" panose="020B0604020202020204" pitchFamily="34" charset="0"/>
                <a:cs typeface="Arial" panose="020B0604020202020204" pitchFamily="34" charset="0"/>
              </a:rPr>
              <a:t>Blejoi</a:t>
            </a:r>
            <a:endParaRPr lang="fr-CH" sz="2800" dirty="0" smtClean="0">
              <a:solidFill>
                <a:schemeClr val="bg1"/>
              </a:solidFill>
              <a:latin typeface="Arial" panose="020B0604020202020204" pitchFamily="34" charset="0"/>
              <a:cs typeface="Arial" panose="020B0604020202020204" pitchFamily="34" charset="0"/>
            </a:endParaRPr>
          </a:p>
          <a:p>
            <a:pPr marL="0" indent="0">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517337" y="1701558"/>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157337" y="4630982"/>
            <a:ext cx="360000" cy="18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5796136" y="3717032"/>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296565" y="371703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Blejoi</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4067944" y="4630982"/>
            <a:ext cx="360000" cy="18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4644007" y="4630982"/>
            <a:ext cx="360000" cy="18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8428971" y="4630982"/>
            <a:ext cx="360000" cy="18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Flèche droite 24"/>
          <p:cNvSpPr/>
          <p:nvPr/>
        </p:nvSpPr>
        <p:spPr>
          <a:xfrm rot="-2700000">
            <a:off x="4810826" y="2641606"/>
            <a:ext cx="126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Ellipse 16"/>
          <p:cNvSpPr/>
          <p:nvPr/>
        </p:nvSpPr>
        <p:spPr>
          <a:xfrm>
            <a:off x="7702619" y="1628800"/>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UA</a:t>
            </a:r>
            <a:endParaRPr lang="fr-CH" dirty="0">
              <a:solidFill>
                <a:schemeClr val="tx1"/>
              </a:solidFill>
              <a:latin typeface="Arial" panose="020B0604020202020204" pitchFamily="34" charset="0"/>
              <a:cs typeface="Arial" panose="020B0604020202020204" pitchFamily="34" charset="0"/>
            </a:endParaRPr>
          </a:p>
        </p:txBody>
      </p:sp>
      <p:sp>
        <p:nvSpPr>
          <p:cNvPr id="22" name="Ellipse 21"/>
          <p:cNvSpPr/>
          <p:nvPr/>
        </p:nvSpPr>
        <p:spPr>
          <a:xfrm>
            <a:off x="7742543" y="2349558"/>
            <a:ext cx="72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MD</a:t>
            </a:r>
            <a:endParaRPr lang="fr-CH" sz="16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251520" y="1412776"/>
            <a:ext cx="4140000" cy="3132000"/>
          </a:xfrm>
          <a:prstGeom prst="roundRect">
            <a:avLst>
              <a:gd name="adj" fmla="val 628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644007" y="1412776"/>
            <a:ext cx="4144964" cy="3132000"/>
          </a:xfrm>
          <a:prstGeom prst="roundRect">
            <a:avLst>
              <a:gd name="adj" fmla="val 578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251520" y="620688"/>
            <a:ext cx="417642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644007" y="620688"/>
            <a:ext cx="4092558"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53756874"/>
      </p:ext>
    </p:extLst>
  </p:cSld>
  <p:clrMapOvr>
    <a:masterClrMapping/>
  </p:clrMapOvr>
  <p:transition spd="slow">
    <p:wheel spokes="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107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Sinaia</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58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Comarnic</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47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Campina			  30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553745"/>
      </p:ext>
    </p:extLst>
  </p:cSld>
  <p:clrMapOvr>
    <a:masterClrMapping/>
  </p:clrMapOvr>
  <p:transition spd="slow">
    <p:wheel spokes="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0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Baicoi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100E</a:t>
            </a:r>
          </a:p>
        </p:txBody>
      </p:sp>
    </p:spTree>
    <p:extLst>
      <p:ext uri="{BB962C8B-B14F-4D97-AF65-F5344CB8AC3E}">
        <p14:creationId xmlns:p14="http://schemas.microsoft.com/office/powerpoint/2010/main" val="1070021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9459"/>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smtClean="0">
                <a:solidFill>
                  <a:schemeClr val="bg1"/>
                </a:solidFill>
                <a:latin typeface="Arial" panose="020B0604020202020204" pitchFamily="34" charset="0"/>
                <a:cs typeface="Arial" panose="020B0604020202020204" pitchFamily="34" charset="0"/>
              </a:rPr>
              <a:t>Campina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288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Baicoi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Floresti</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526174" y="345059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14397"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111394" y="71089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744397"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100E</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763688" y="29130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720</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73630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96009400"/>
      </p:ext>
    </p:extLst>
  </p:cSld>
  <p:clrMapOvr>
    <a:masterClrMapping/>
  </p:clrMapOvr>
  <p:transition spd="slow">
    <p:wheel spokes="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216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Baicoi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Floresti</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06394" y="237337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744397"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100E</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763688" y="29130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720</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01622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355976" y="620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12</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à coins arrondis 14"/>
          <p:cNvSpPr/>
          <p:nvPr/>
        </p:nvSpPr>
        <p:spPr>
          <a:xfrm>
            <a:off x="4427984" y="725204"/>
            <a:ext cx="2664296"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707451" y="7646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004048" y="764680"/>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4400249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49288349"/>
      </p:ext>
    </p:extLst>
  </p:cSld>
  <p:clrMapOvr>
    <a:masterClrMapping/>
  </p:clrMapOvr>
  <p:transition spd="slow">
    <p:wheel spokes="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92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Sinaia</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a:t>
            </a:r>
            <a:r>
              <a:rPr lang="fr-CH" sz="4700" smtClean="0">
                <a:solidFill>
                  <a:schemeClr val="bg1"/>
                </a:solidFill>
                <a:latin typeface="Arial" panose="020B0604020202020204" pitchFamily="34" charset="0"/>
                <a:cs typeface="Arial" panose="020B0604020202020204" pitchFamily="34" charset="0"/>
              </a:rPr>
              <a:t>43 km</a:t>
            </a:r>
            <a:endParaRPr lang="fr-CH" sz="47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Comarnic</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32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Campina			  15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821937"/>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1</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07609376"/>
      </p:ext>
    </p:extLst>
  </p:cSld>
  <p:clrMapOvr>
    <a:masterClrMapping/>
  </p:clrMapOvr>
  <p:transition spd="slow">
    <p:wheel spokes="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13</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0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Campina</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8935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9459"/>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Comarnic</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288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a:solidFill>
                  <a:schemeClr val="bg1"/>
                </a:solidFill>
                <a:latin typeface="Arial" panose="020B0604020202020204" pitchFamily="34" charset="0"/>
                <a:cs typeface="Arial" panose="020B0604020202020204" pitchFamily="34" charset="0"/>
              </a:rPr>
              <a:t>C</a:t>
            </a:r>
            <a:r>
              <a:rPr lang="fr-CH" sz="4400" dirty="0" smtClean="0">
                <a:solidFill>
                  <a:schemeClr val="bg1"/>
                </a:solidFill>
                <a:latin typeface="Arial" panose="020B0604020202020204" pitchFamily="34" charset="0"/>
                <a:cs typeface="Arial" panose="020B0604020202020204" pitchFamily="34" charset="0"/>
              </a:rPr>
              <a:t>ampina</a:t>
            </a:r>
          </a:p>
          <a:p>
            <a:r>
              <a:rPr lang="fr-CH" sz="4400" dirty="0" err="1" smtClean="0">
                <a:solidFill>
                  <a:schemeClr val="bg1"/>
                </a:solidFill>
                <a:latin typeface="Arial" panose="020B0604020202020204" pitchFamily="34" charset="0"/>
                <a:cs typeface="Arial" panose="020B0604020202020204" pitchFamily="34" charset="0"/>
              </a:rPr>
              <a:t>Breaza</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82680" y="358458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14397"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111394" y="71089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744397"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763688" y="29130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101R</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73630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43759989"/>
      </p:ext>
    </p:extLst>
  </p:cSld>
  <p:clrMapOvr>
    <a:masterClrMapping/>
  </p:clrMapOvr>
  <p:transition spd="slow">
    <p:wheel spokes="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216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Campina</a:t>
            </a:r>
          </a:p>
          <a:p>
            <a:r>
              <a:rPr lang="fr-CH" sz="4400" dirty="0" err="1" smtClean="0">
                <a:solidFill>
                  <a:schemeClr val="bg1"/>
                </a:solidFill>
                <a:latin typeface="Arial" panose="020B0604020202020204" pitchFamily="34" charset="0"/>
                <a:cs typeface="Arial" panose="020B0604020202020204" pitchFamily="34" charset="0"/>
              </a:rPr>
              <a:t>Breaza</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40754" y="2015848"/>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744397"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763688" y="29130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720</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01622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355976" y="620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13</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à coins arrondis 14"/>
          <p:cNvSpPr/>
          <p:nvPr/>
        </p:nvSpPr>
        <p:spPr>
          <a:xfrm>
            <a:off x="4427984" y="725204"/>
            <a:ext cx="2664296"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707451" y="7646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004048" y="764680"/>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709595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13</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45781769"/>
      </p:ext>
    </p:extLst>
  </p:cSld>
  <p:clrMapOvr>
    <a:masterClrMapping/>
  </p:clrMapOvr>
  <p:transition spd="slow">
    <p:wheel spokes="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Sfântu</a:t>
            </a:r>
            <a:r>
              <a:rPr lang="fr-CH" sz="4700" dirty="0" smtClean="0">
                <a:solidFill>
                  <a:schemeClr val="bg1"/>
                </a:solidFill>
                <a:latin typeface="Arial" panose="020B0604020202020204" pitchFamily="34" charset="0"/>
                <a:cs typeface="Arial" panose="020B0604020202020204" pitchFamily="34" charset="0"/>
              </a:rPr>
              <a:t> Gheorghe 	115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Sinaia</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24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Comarnic</a:t>
            </a:r>
            <a:r>
              <a:rPr lang="fr-CH" sz="4700" dirty="0" smtClean="0">
                <a:solidFill>
                  <a:schemeClr val="bg1"/>
                </a:solidFill>
                <a:latin typeface="Arial" panose="020B0604020202020204" pitchFamily="34" charset="0"/>
                <a:cs typeface="Arial" panose="020B0604020202020204" pitchFamily="34" charset="0"/>
              </a:rPr>
              <a:t>			  13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390066"/>
      </p:ext>
    </p:extLst>
  </p:cSld>
  <p:clrMapOvr>
    <a:masterClrMapping/>
  </p:clrMapOvr>
  <p:transition spd="slow">
    <p:wheel spokes="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14</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0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Comarnic</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3661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9459"/>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Sinaia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288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Comarnic</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Breaza</a:t>
            </a:r>
            <a:r>
              <a:rPr lang="fr-CH" sz="4400" dirty="0" smtClean="0">
                <a:solidFill>
                  <a:schemeClr val="bg1"/>
                </a:solidFill>
                <a:latin typeface="Arial" panose="020B0604020202020204" pitchFamily="34" charset="0"/>
                <a:cs typeface="Arial" panose="020B0604020202020204" pitchFamily="34" charset="0"/>
              </a:rPr>
              <a:t> Nord</a:t>
            </a: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82680" y="358458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14397"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111394" y="71089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619672" y="209278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619672" y="29065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101R</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73630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4644008" y="2861548"/>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27633"/>
      </p:ext>
    </p:extLst>
  </p:cSld>
  <p:clrMapOvr>
    <a:masterClrMapping/>
  </p:clrMapOvr>
  <p:transition spd="slow">
    <p:wheel spokes="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216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Comarnic</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Breaza</a:t>
            </a:r>
            <a:r>
              <a:rPr lang="fr-CH" sz="4400" dirty="0" smtClean="0">
                <a:solidFill>
                  <a:schemeClr val="bg1"/>
                </a:solidFill>
                <a:latin typeface="Arial" panose="020B0604020202020204" pitchFamily="34" charset="0"/>
                <a:cs typeface="Arial" panose="020B0604020202020204" pitchFamily="34" charset="0"/>
              </a:rPr>
              <a:t> Nord</a:t>
            </a:r>
          </a:p>
          <a:p>
            <a:endParaRPr lang="fr-CH" sz="10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40754" y="2015848"/>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691680"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691680" y="29130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101R</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01622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355976" y="620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14</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à coins arrondis 14"/>
          <p:cNvSpPr/>
          <p:nvPr/>
        </p:nvSpPr>
        <p:spPr>
          <a:xfrm>
            <a:off x="4427984" y="725204"/>
            <a:ext cx="2664296"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707451" y="7646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004048" y="764680"/>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17"/>
          <p:cNvSpPr/>
          <p:nvPr/>
        </p:nvSpPr>
        <p:spPr>
          <a:xfrm>
            <a:off x="4660480" y="2913068"/>
            <a:ext cx="133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4214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14</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68277175"/>
      </p:ext>
    </p:extLst>
  </p:cSld>
  <p:clrMapOvr>
    <a:masterClrMapping/>
  </p:clrMapOvr>
  <p:transition spd="slow">
    <p:wheel spokes="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130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Sfântu</a:t>
            </a:r>
            <a:r>
              <a:rPr lang="fr-CH" sz="4700" dirty="0" smtClean="0">
                <a:solidFill>
                  <a:schemeClr val="bg1"/>
                </a:solidFill>
                <a:latin typeface="Arial" panose="020B0604020202020204" pitchFamily="34" charset="0"/>
                <a:cs typeface="Arial" panose="020B0604020202020204" pitchFamily="34" charset="0"/>
              </a:rPr>
              <a:t> Gheorghe	 105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Sinaia</a:t>
            </a:r>
            <a:r>
              <a:rPr lang="fr-CH" sz="4700" dirty="0" smtClean="0">
                <a:solidFill>
                  <a:schemeClr val="bg1"/>
                </a:solidFill>
                <a:latin typeface="Arial" panose="020B0604020202020204" pitchFamily="34" charset="0"/>
                <a:cs typeface="Arial" panose="020B0604020202020204" pitchFamily="34" charset="0"/>
              </a:rPr>
              <a:t>				  10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334523"/>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Suceava 			445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176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Ploiesti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E60 x E40			  13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Centura</a:t>
            </a:r>
            <a:r>
              <a:rPr lang="fr-CH" sz="4700" dirty="0" smtClean="0">
                <a:solidFill>
                  <a:schemeClr val="bg1"/>
                </a:solidFill>
                <a:latin typeface="Arial" panose="020B0604020202020204" pitchFamily="34" charset="0"/>
                <a:cs typeface="Arial" panose="020B0604020202020204" pitchFamily="34" charset="0"/>
              </a:rPr>
              <a:t> Bucuresti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4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727509" y="6036379"/>
            <a:ext cx="7740000" cy="46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Distante de </a:t>
            </a:r>
            <a:r>
              <a:rPr lang="fr-CH" sz="1400" dirty="0" err="1" smtClean="0">
                <a:solidFill>
                  <a:schemeClr val="tx1"/>
                </a:solidFill>
                <a:latin typeface="Arial" panose="020B0604020202020204" pitchFamily="34" charset="0"/>
                <a:cs typeface="Arial" panose="020B0604020202020204" pitchFamily="34" charset="0"/>
              </a:rPr>
              <a:t>calculat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pâna</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în</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centrul</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orasului</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Distantele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indicate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sunt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estimate</a:t>
            </a:r>
            <a:r>
              <a:rPr lang="fr-CH" sz="1400" dirty="0" smtClean="0">
                <a:solidFill>
                  <a:schemeClr val="tx1"/>
                </a:solidFill>
                <a:latin typeface="Arial" panose="020B0604020202020204" pitchFamily="34" charset="0"/>
                <a:cs typeface="Arial" panose="020B0604020202020204" pitchFamily="34" charset="0"/>
              </a:rPr>
              <a:t> – </a:t>
            </a:r>
            <a:r>
              <a:rPr lang="fr-CH" sz="1400" dirty="0" smtClean="0">
                <a:solidFill>
                  <a:srgbClr val="0070C0"/>
                </a:solidFill>
                <a:latin typeface="Arial" panose="020B0604020202020204" pitchFamily="34" charset="0"/>
                <a:cs typeface="Arial" panose="020B0604020202020204" pitchFamily="34" charset="0"/>
              </a:rPr>
              <a:t>de </a:t>
            </a:r>
            <a:r>
              <a:rPr lang="fr-CH" sz="1400" dirty="0" err="1" smtClean="0">
                <a:solidFill>
                  <a:srgbClr val="0070C0"/>
                </a:solidFill>
                <a:latin typeface="Arial" panose="020B0604020202020204" pitchFamily="34" charset="0"/>
                <a:cs typeface="Arial" panose="020B0604020202020204" pitchFamily="34" charset="0"/>
              </a:rPr>
              <a:t>corectat</a:t>
            </a:r>
            <a:r>
              <a:rPr lang="fr-CH" sz="1400" dirty="0" smtClean="0">
                <a:solidFill>
                  <a:srgbClr val="0070C0"/>
                </a:solidFill>
                <a:latin typeface="Arial" panose="020B0604020202020204" pitchFamily="34" charset="0"/>
                <a:cs typeface="Arial" panose="020B0604020202020204" pitchFamily="34" charset="0"/>
              </a:rPr>
              <a:t> !</a:t>
            </a:r>
            <a:endParaRPr lang="fr-CH" sz="1400" dirty="0">
              <a:solidFill>
                <a:srgbClr val="0070C0"/>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02980" y="3861048"/>
            <a:ext cx="1047271"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88844"/>
      </p:ext>
    </p:extLst>
  </p:cSld>
  <p:clrMapOvr>
    <a:masterClrMapping/>
  </p:clrMapOvr>
  <p:transition spd="slow">
    <p:wheel spokes="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418" y="332656"/>
            <a:ext cx="8208912" cy="60091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725046" y="5820717"/>
            <a:ext cx="7959656" cy="468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bg1"/>
                </a:solidFill>
                <a:latin typeface="Arial" panose="020B0604020202020204" pitchFamily="34" charset="0"/>
                <a:cs typeface="Arial" panose="020B0604020202020204" pitchFamily="34" charset="0"/>
              </a:rPr>
              <a:t>Prahova : </a:t>
            </a:r>
            <a:r>
              <a:rPr lang="fr-CH" sz="3200" dirty="0" err="1" smtClean="0">
                <a:solidFill>
                  <a:schemeClr val="bg1"/>
                </a:solidFill>
                <a:latin typeface="Arial" panose="020B0604020202020204" pitchFamily="34" charset="0"/>
                <a:cs typeface="Arial" panose="020B0604020202020204" pitchFamily="34" charset="0"/>
              </a:rPr>
              <a:t>Sinaia</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Busteni</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Azuga</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Predeal</a:t>
            </a:r>
            <a:endParaRPr lang="fr-CH" sz="3200" dirty="0">
              <a:solidFill>
                <a:schemeClr val="bg1"/>
              </a:solidFill>
              <a:latin typeface="Arial" panose="020B0604020202020204" pitchFamily="34" charset="0"/>
              <a:cs typeface="Arial" panose="020B0604020202020204" pitchFamily="34" charset="0"/>
            </a:endParaRPr>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AutoShape 14" descr="data:image/jpeg;base64,/9j/4AAQSkZJRgABAQAAAQABAAD/2wCEAAkGBxMTEhUTEhMWFhUVGBgWFhcYGBgYFRcXFxYXFhcWFxcaHiggGBolGxcYITEhJSkrLi4uFyAzODMtNygtLisBCgoKDg0OGxAQGzUlHyYtLS0tLy0wLS0tLS0tLS0tLS0tLS0tLS0tLS0tLS0tLS0tLS0tLS0tLS0tLS0tLS0tLf/AABEIAMIBAwMBIgACEQEDEQH/xAAcAAAABwEBAAAAAAAAAAAAAAAAAQIDBAUGBwj/xABHEAACAQMDAQYEAwUFBAgHAAABAhEAAyEEEjFBBQYTIlFhMnGBkUKhsRQjUtHwBxUzweFTkqLxJENiY3KCwtIWF0SDk7LT/8QAGQEAAwEBAQAAAAAAAAAAAAAAAQIDAAQF/8QALxEAAgIBAwIEBQMFAQAAAAAAAAECEQMSITFBURMyYaEEIpGx0RRxwSNSgeHwQv/aAAwDAQACEQMRAD8AwNzsVbR1iai4ivphCLAO5mUuoPqpiOBBYetZ7wmvqzKP8NSxjoo681N7wXPH1N26vmLvEruZCRAG1jM9D15qu8IqpPEyCOoyMH+XtWeldCaIwsk0t73TB/MD5UhgI5poUCg9eQYIM4z7UgDE/wBdKJmo1omOxf2cXLt3T/vCSAYViZJHp9K1F3SKOgx/KKzn9nHZZt2Bd8SQ4EJJgfMHg/KRWpfJr18LlpVnn5ErZGt9jWztO0eXiPyPuRmPmfWqLvd3YFwobaRJO5ughfKIHyge/wA61thulScUs1ezGizllvue6IpuKFKkljPTkEcR/XHV3sju0LpkiE4UH3/EPtA4zXUl04IzSrOkReB6/nzUvDiNbZzPt3u34Zm2pKyAI5n8XPA+pmBWffTB2UoTnEQAcSSIzu65rter04ZSvqPnWd7O7shLlxmAO5gwHp1wRBBnM++IipSwJytBTMbou49zUKCCq7WI/wC0MnJPv5f9Otp3F7t7L9xbqbjbI2k9MfY8+vpiuj6faMAdAPoKft2lBJAyeff50+hJ2NdiFSBAo9k1KW3QZaOo1ERh0qovd37DIUK4LF4nMkzV66L61HuWxRTAyl1fd2wzIwUDaQSABmARn7/lU42EEQqiMDERHp96db2qPdu+tUURGwbVJqclz0qpNynbdw0ZwbBGRaF6YupNM27tOG5UKopYw9qotxW6VZC360VwDinjKhXEq5Y4jimGY1bwBTN2Kop+griVDg0gpUq7TUV0JkWhjbQp3bQo2LRwi6zlCEWUF0sLkEMZEA/FAHln59aZ1epuOWN0ksxyTyT6k9T707a1RRRjOSJkgTwB6cUzfuM8STjiSevPNeBbPUIlGKdFr14pt+cURrAxmj2kZoppy2CRFYxsu7ney/pR4TgMpIJ3SCojoBgjr7+tdY7PvrdtrcQyrCZrnPdjsBta1trgM2wLbjjyQNse3xHHU+nG+7B7IvadzbndaOQTAZfUEAQfWRHyr0MM2lvwcmSCe6Le0gqQlkUsL6ilT6U7dipCVG35U6jUlR1pSpS2NQsigqDrUiwh6094dLqGojW7IqQlulKtGWilbsKQoimbtykvc+dR3v0VEDYdxvnUa446Gm7tw0wWNXjAk5DzvUW7RmkkVRRoVuxrbQLxEmJ49/lTjYBPoJrM9nm7dvNcUST8JLMoVZHwgZjj0mPqZ5suhBx49TNBpO0bLQFuqTMYM56j54P2q0tL1qlbsN+SdxPrqL4H0Vtwqbprl1ZVxEQB5t0iBmYHy46GubHkc3RecFFWWZmo73AKYZyeTRrbq6hXJJyvgS92mHc1LXTk0v8AZBT6ooXS2VZWiZKnvA6UyVFOpCtEPbRVJNuhTahaPNzknJNJ3n6URmimvDPSFtdJx0pLKef6/rFJp9RvIE5PlAj7SaIRkU9pwOpihqLWxip5GD8+KaIrGOuf2Ud6ANuldMktFyR1M7Tjiuqba8w9ia57VxXQkMpBGYyOnvPEda9Kd3NadTp7d0rtZxJHQHrmunHK0QkqZK2Ufh1I/Z6Mpiq2LRGiiiKleHSDZo2YQLh9aDDqTRtaikla2wCULwpi5dmmj8qBWtSQbsS1+Kj3LpNPMs9KJ1jBqiaJtMhtRRT7rRbarZOhHgmkFKkbjREetC2GkMbDVT2QwDOuJngcxESf5/KrwVidK11tW9sHwgN25toYHzHInEyB8ga5vin8qL4Fuzaahm3KB4gUEltoMNiADgyuZxHHvR6nJnOR1EH6jpWb1NzUW2QK5cO21jFvyD+I+WSPtwKuNDugl3DcRAAgDmY965vh5f1EWzQ+QlJbp62sU2pnI4oxXoPc41sO76bcGlC5HSm3umlSGbQzcmmiKcakEVVE2JoUKFEB5vt2Gf4RPOBzAEkx1xTO2r7T6ci6jINwzKzBIIIIzmMkYz6Zqs1VuCVCMCOVOSpGCOB6CvGXFnemQ9ufSp2m0bfGJAUjgeaCMFQSJmRgGcg1f9yO6q68XR4qI67RbDMoLk7iwC/EYAHQjJ9K1fdD+zi+L9wahAq2yACRK3AZmPXH6xwaeMWzORy83SARtBzhjys8j0zn/KmNp/r6fzrWd9u71yxdYi0wtKxUOesnyhj1MEfSPSrj+zbsRNSmssMieJtXYWE7T8+okTmioW6Dq2sz3dTsY6l/CA8zTEjErnPUe/z9xXoju7Yazp7dt/iRQDBmYxPyrKdye7J0mpvFlWGCFYWApCgeXr6z64NbF71XhjpEZS3JJv8ArTZuelMK55pa36ppoTULM+9Jk/0aPxPSgbprGGXuGkFjTj3aZZqokK2L8WkbqKhW0oGpit1SdPbnmoyU8LtJJdikX3HL9oUhbIpQuTQY0ltbDUnuDwxGaYvIOlOMKRTRbsV1Rne9fax06r5wgefNEtIjCj1zWG0feu9406ZJnBZwWLT65EZjrNdK7z6dLmkvK6qwCMw3CQCoJB9vmM1zjsTSHxUCDhgDtgshwSrDABgg9OT7Vz/EXZbClReWO8faCk77AY7oACDBjKiG+tE3e7VMyg6NTJAEysydoyZgSRmrfWsti01y+rBQQoRACx3MTsUkwRgHcSDzRaZhcCXbQYoxnKgMpDeYMAIAEcA55FcaZ0uKL+2DtEgAxkD4QeoFAipLgVD7Ru+HbdziBjEmThQB1JJAA969iNJHmO2zKX+23TXvb3oyBF8rHZshlDQeGJmZPpHUTqitc11CXTdAVtty6xuoThwUZdqlngwy+IPfaPL5gK6J3euG5YUlNrJKOoGEZcED0H86nDJ8zTGnDsOm3ReHUl1jpRLb3cVbUToi+FQpzYfShRs1HmYbRgifUmQR6RkTUi72gwIKny+vU/OTIOfbmpB7LLeZyiFs4GB1PX5/LMU2mjfayQuDgECDgQVODP5YrxriztTTIujusjyu0n3Eg5Bn1GQMiCOld87jd6hqbQVUuIUEEOS46HFw5PIwYMe1cj7m67S2LrWtZZV7VwQzMql7eCNyHmD1HsI9/QPZ/Zlq2gWyoCGCNvBkDze5ODPXmuvBXcnk34IHbWhGo2K8bVcMwI5jP6gZ5FI7K7FSzqruoQgeKF3KJiRImOOI98mrrwKNdITwPr0q70klqDNxaRvX0qQ3Z5AmQfamthAyIHvignHoFp9RBurjH9QaSXHQU27KSuRgzg+xX681NtaMMMMJ9BmjqijVJkJqC/OrE6AR1n8qiPag5plNMVwaEoPWlhBTcUIrNGscKj2pPhA0UUAawbCNqnLGmJPoOppImpB1G0UspNBjFMtLVpVWIpN3aBwPXpWT7w96l0ygtGZiSABxz1649fWub9sd+b+okJlfU+W0PeOv1k+9c0nXJ0RV8HV9T29pi/hq285JKxtEejEwT8ppo6xD8If7L/k1cNsax2fN28xPS2zIvr0+LHWrEeKYIOqzPN2cqJ4aprLJPYd4lVs612qS9i6iA72Rgu4SpMfCc4B4npM1y7U93tUnnuIAhO66FYbZ3GPKGz+Hp61EOpvRIa+Of9keJn/9TSBrrxKqb12GZQVZE2kTkGB6TS5JylyNjik9jZdm6Hct2AN34doa3ALAgFkBz5Tn+dO9p6R0Ja27KDt3Cbq8LB2xADcZ+dVJuaqS2nvNbVbTO4CoZ2wRG9TnNM2NTrWFq5cvM1q4GwyWgcCVJKrIBn1qC4LPznV7VgQpGQQCPcRULtfQq5toylyWk2x8OyDuLN+HAIHUyQBORa9mXR4NrIgIg9/hFZjvL3o1G9bej05Y3NwFwkKXVADc8MHoJA3mRLYHWu9zbicSikzE9q6C22pttduWrS6g3cBdwtubKW1i0CSyttgR180QwFbvup2hctk6PVEb1E2WJJa7aHDb4i5jk4ODIMTXLdaii2kZNi3ca7Fxx4pZ0ZnRmwGUgmAkHaTnkajuz3sa/Z/6SQyoVVLiqPFtThSwC/CSoAYTPBmpJ3ILZ0PUWZIJ+Hio24AnaIFDxZEijRRMmuq9iVCTdoqmh0/gFChq9DV6nmzsfQMy32N3wvDVWO8Hw2lgolgDDcR6n5Go91i8PvBEQT/2+CciSMzP8qj9oah5KLKhoDBWO24dxIMTxxj2mpOiePiW2kfDE56Tmfqce9cEqS2K8bkjR3LSOjyNywYA808zI4rtf9nvbdl7R/fXS5ki1dPwKp8vh/xCGGR6cDgcQu3EBW4QlwBhu2na4GSQIwYzH05rsPdXscWlFwuLm5VFtgCNqRheYPPI+XSS+CLbEbo31p1bg/ahrNSlpd1x1RfViFHyrH9p95vCbwNOviX24AEhJHUdT7dBk1G0/ddrreLrrjXXP4dx2r7T/ksD510PkKZca/vXYNt1S8JYFQyn4ZESOsiZ4rHarwtstfu3C9xQmGnBXyCZLAxnB+JgOkbNdHatr5UVQB0UdKr+6/Zf7TqLmqcStom3ZHTcPjf6Hyj5GlfIURV0ek3b2F9SV2lNhKA+q4Bn3/KoWr0enVALd28W3797AhgNxOxdoiMxGMAV00WH/iP3NE2nciCzR1EmhsMYjur24lsMb2qZ0cjZvJ8gydvmkkwR9q19q9Zvj93cV4/hIJHzHIrGd6+6/wCzn9qsIDbEePaiV2/xqOkdR+mabTsDT3VW7YJsucqyH8RH3+xFMm+gH6myawR0ogmYis1pe8Wo0rBNaPEtnC31GR/4/X9efirW29SGUMuQwkMDIIPBB61TWxNCIzWsxFOWrA60Vy8CaLxPnRtgSQV/BxxUG4pqZck1F1bBBLlVHqSBPsPU/KsnRmjn39pXY6nwbiWwbjXChIBMgqWkj1G3n3rK2uwWIbx3CdQW6KDggcSZ/KtX337xqQiWLnnBbdKMIAWRBdYM/esXq0czccyI3bmM4JUrE4nbMx6/KufJvLY6Md1uaLsjU6O3dSEN5sgE4XKxicfh9DWnudp6dQCdLAZti+a2JZhG0SRkggfWsNpOzoa1d3EkttgqQBIkQfxZmtVb7GOoCjzQh3GDg7tsfiGfIfuK5pP5i+n+nYWp7V04uMDpyLVtCtxZtyhZpyQ/lHI5HxGh2i+m2ELYuI0DbJEDjaY38RFNdqdz7zJfFq4yPdcEMxxtDs0P5j/F06/Okdq6Q2kCH8FtFP8A5UA+2KE36hwr5ib2Faw49bRH3Ap3WAeBbgYgR0jy4/Sm+7zfnb/yFL1DfuLZ9h/6qVcDPzmssam2NIhuRsFlSwJABAQSCSQIPuYrH9t9oXLrG+9zwNM9gqoVkN1lAYsihlBRmMA/JPeL3RQ2nRXI2lApkwIiINcr73dp+PqHZbhZQNqbsBR1iIAUmMnOBJ6DtnUYJnA/M0Ru0O0xeNpmVoYOXUtwHvXTCtEkkdY54ERV/wB1tGlnUGybrobgtFHIDIwYBgj7TBBO0q5j0IkkVmdfq7Vy9tU4VEAISIZApbZOeQRMAwaf0fbt20bIXcBbPiWyQAQjYa2WBgqSAIaQIgRUdVSs1HdmWOKC3cGsb3f7Xu6i8ha4xtk4xtU4yCFgYkYrRd4bo8NTZuosOC21lkrBEDkckfaulTTF0krxqFRbKMVEBY6QTx9DE/KhW8VG0M8+6llHmUgOBwOs4yMjGc0baFrghrqKTGCRtmOh3QOgxTWuNtXKoD15HuwgEnIyORIioN7TtkjgZxwPl9j9q469StFv3T0CNeAvj91JFxd0SBIyFIODmfY12HtTt63btBbDSxELnzAbcMd3JI4J55964doNUEdLgtgspB8x3K3ruB9fY1rdb3qVlAt2EQ9WBJWY5EnAiQBiMc1WGRxNo1Pc13YPeC1pVLtp3JYS90MpeOY2lieeilpyfap//wAy9MfwXIkjKw2Dk7eYjM/SsX2V3l0jXJ1OnHhqgCKm+SQeVJbiS2Dx+u5s6jsxllbNwqZwBdjPON0VXxV/avczhQ1ru+VtkYKuBgk7pENtkKBJzA46iRFXfczvZZGnW1aE+GIYkMCWbLMSMSWJ4NVou9moCFs3FBgEbbomSAABu5kj86cTtjR2bbLaR0EEgeG524Ocg4oPImvL7gSJ/Z+61eW4TdbzNhmXbAQARABgmTnqD0itN/fV3EWeuflB4z6xXHNR3n1DCDdkEEfCgwcfwyMU03a1lYLG6PbG4j5Ak/X3qKyIu8EkdpXtW4yFbljmQRyCMiPqIrFf3C1pSqXbwUC6yqi2iVAA2KTcUmR0yAeoisbY7Wtt8Ny6TyVgAx7AkVJ03eLUW1KJdISWIBCEhSxYAkgkmDHNB5UgxwSZqO2+8umsDwr4JlcKRhuOCefn+kVUdhd8rGmJHjTpnJKAyWRuoEcDpmJ59SbgdsaPUWLaalWckDcQjCTGYIj0qO9nssz+7u5BH/WyQZBkz6GrrMq49yLxljpO/mgcEi9wCY2twOSIGf8AOMU1b/tE0bPsU3OYnYx6gCFHmI+QMRmKrxpuyhMWr2Zn/EzPrnPpmiK9mf7G9Oc7bkmQBk9cAc1vGX9vv/o3hll2v34t27vhW13wAS4DMokAhcACTPr0NZvt7+0BW/dvbO5GHlClTPESWj/nUjtG72XbstZi6u9VhRuHCAJJJ6DaIJ5rkhuAkiZzH54mMUjk2PGES57Z7aN4+UY3bxIEhuCARyI4Jzn3qFa7Vu+G9tSAlwgsY80yCYbBM7RMyPlVXuO4qv3GOPmc0Rulj5ft1/qfnzWGtE/+9LsgC42OBuO0dAIOJ960fZ3eyLCq/nuq0ZWDtImSVxyIiAcVj2uTAzJxHGeo5pzTgrkn5Een1+tBpMNt7HU9HqxcZ0S4pZQDANzOAeQ8YMj6VK7TtRa5ybZJMk5838RJ6etcq02suW7guBxI+sjGD9h/OumDWm7prbtEvaJMTGS3Ez+tTzaaVKg4U1Ldlh2D8WPRvymlMZsJ/XVqa7CvAMskcN+hpZug6dQSJBYcz19vnUehSXnRXNpzBZizbfwiCu0TIbMzM4ArBXbRF1kME72UbYgEE4A424PoBFafvTqtouAPlnJgLBAJgy4gjGaxaXNj+VeZjAAjg+0dD9atJ3SOOfmY7qlWWZF5bA5gT+Ij2PGc/m9og+9UUna6tbYAscOdpETO2QD1HlzTN9ggLBmMwCI5kTzxgmPrUvsp3lSFDXFcRxGxoED5Gc9OY60u4GdI7raIW7iQogMFLATlSPKW4mDMe9QT3Vvm5sFnTyQWBLXhImOQ0T7UOwdZ/wBLj92BKHy/ESdpYNk8EkcCth2o/wCy2rmpRjdZSBtZoUByoI9uQZrpi62QGmL7C0N2xYS06oGXdhSxXLEiC2eCKFVWk73vcQObaCegYngxzHtQqbjua0cVv2EcsSSGAAAzE5z9OI9qgtq7w5ZhP0M4n/L8qvuy7toXV8aPDMlgy7phSNo9JJ9eg9Kbuay1tVben6Mu4jHIhhjJgH0+VShutx4LUis02mPEkTnK4MgRTlyzmJ4PEf8AOl3rjHETicR0gSR9KbQx0zzzwODPvTFkkhIUrHlBj4o6j2mrnTq7omzeAoY8sBELxn/hHWaq7e5oJJgjjPr0n+s1O0uqCCNqsesx6zx7QPetY1bGg7E7JvFyGF4goTJW4ACGRhBOCZHSpQsXSRBulCL28y7KPDtKyy2duScYmKldkd8B5Lbae0M8iByfMWAToCW56VcjtHRtctKqKfH3hFC/u2NsBiXB6iB9qze4q+VU0Y5qsdTp7tmzaexbZ7l4O9y4qb2VVO1ba+U7ZyfXAitpf0VjEWLXH8Arn/eLvc+nvvZXTWdg2jIYdMcGODS41THy5dSostLo715b66hGDWV8SzeZNhMMQyFgAHxBHXnkVBcc0nsvvNqHu2g2ltC1dYwYbzYc/CW4O5hJH4q6ALNgDNizJ/7tc46YoTWp2bDlUY0YddI5hv3gthUII3BSzHUBgGHoFTHy9aXqe7t3dK7zPTJI8q4IPWZrV6O/a/aLls2VIRFbabaG2J3fB13Gc4pWo7ylDC2rUEmFgMQMbZCEgH29qylRZ4pzxuaWy3sytru/cVIYXNzFwPi6DBwc9Tn0NVWm7vakiXFxBAJLBhGWkdTwB9xW+0/b5a3cW54ILr5D5DBK/iSZjg8etUiWraGUvWVJBmLNgzBkki45g49Bg1lNpjfp/kUsny9nynfqn+TI997Hhi3b3HcETcJJB22wk+nINZSxIliMD35P5xWz7/7LtqzdS4LkmC3lRAYcQFRQoPk9cRgEGRhLjmYPQ/P6fKqx4OObV7Epb26QSd3Q+3of6mmLDEEsAMGP6/KhbvZiR6Akf59Pn7U/bPUxjHljI6Z6nqKYXkQWHqQSckiYIxE80nxfMAW3YjqM+maS8MDGTzn0gA9fbpRrcUCImR9TkwSJwY9D/rgDm0mDOBIkwIn/AErondvtKy+nSyxi4o2DIAYyxOD1yBzyD7Vzb9rkZHsB9D9f6+2g7laB799W/BbdN55ImSCFjIlQCKSaTW48ZU9jp1vTpp0V7lxZAnaWVGYYViNxjG4VFudp2iAkFFJ+PdaCrPJaHmp/frs1b+nTambbfw5g8xj2H2Ncw0elS4E2qWMNu8o+IRwAJETHUVJJBlN2i5792BauKSCRcUsOgwxUgZyeP96snopVSGMDIn0ky3PPCitz/aUpC6ORJC3Bu9yLUA4I+XyrFO8Luy0YIkfcwPX5c0eCEnuPp6AfYxx+eR7RnrUzsx2S6AhEkTyAII3AMSIMHjr5qqU1Qk7sH1ImMcAgyfenNIxSSSXUxADAHGSMhgvXp/KsrTNFW6ZutEbguoxhQ3hg4UQ5RCw3EAsd+4c9Kt9bq1INq5eLo5lwQokiDMTPIHXpWEPaT3HCsLoWRAW6ViAYMgYgKSTGAJg10/8AvCxb0bmz4mpuZuKLtg29yqyByIQY23BH8W0xwavB9WimTGopVJP9r/lIPSaPQ7FgACBiDz14kc+9FTfZXb157Ss2lRSZG3IgBiBgj0Ao6X/JOvT2OQ9kaBHBa+10IuSLaBmGZk7oBHH3nEZK7ZUh/DL4naCBJAMCemabs6o7VHxRK9RAmSOnqT9TWq7B8KTp7dtnVydxiXKRtY8eVACeMxzUU5N0gwvejNaazaDbbhuCF3QqpO4zgycLxzk5j3gXGBkglfNzAmI+lbC/aDXbWkWxusq5l4Y3oM7iWCqOGOJbp6VQ6jsxUItlbzxMug8rEEiUkcTNPJ6dnyG3p1COzbdn/rC8Ybyk+oPOPcHnnpFS27PW7jTb5EeViMjM7SRyTODPFR7NmZDLfkExCbiB6kY/lWi7raCwxuC+5AAA8262wboMjk+xnFLGTsWOR6tyv7I7D8RfxbyMkFWAzJGByRI9M1JvTo7ltwCxQt4btuZE3qVYDbABb0Zen1rW9g2UNtdipbLJBZVVGIOCA6gNPNSr3dfTum1kkCMeJcUGOC0HJ9zNHHk1Lgss2HNFyipLtdfgz/8A8RXxYZ2kLdnwrpU7ZzKq3wyscGeDM1Vd4tXY1Dk3kaeSbYUEEIFzOcxxwK2Sd1NOrbrdvacny3bwyQFmA0cCKrL3clCV2oFjHkZsZOSWzwenpT5ZpL5V9ETTaTvcyvZWsWy4Kh2UEQHUGABBjaREzMiDP56iz20zSqLhUBgzIVFAZzuaeAT6596F3uUbQLhoQZgm4RwSAGK4Mx1rNjQX7ZZgdqwQWGTEjENzMdRFcrk5SS+9CKffgnN3kJ2XsjeOlsEsqsVwSeJVh1+lHc1tw3HvW7UB2B8xAZgDhifYcfypnsrsq1df9mcOi2EDK1xm/G2/ZNtPViRj+KmtV2JqPEYC4rCfK/m25PJwGwOfL6xNbKtMtN1QXkva9iXp+8AF5m/YyWJG5GeUMIVG5I5WffNU/bPazX1UBLdppaSqBGz0C4APSce2Savu0ux/Bt+JZub7p2htq3WLDAJh1AHH0qmfQX7sO1ndjrhucYYgzWjmb5exNsg39cDp1sXEDBW37g5DOwDRuwYw561C0luzB32JnGHODAyMe59avbPZlxTnTOVPxDcmfruGferxuxtKohbd36WgfnzdHIFM8y4X3X5GU2uP4MXrtLaZVC2ihA55n58VTXFZoHuQI9Ccx7TNam/2Pd8S4UtP4bNCSq7wp5IXeRI6Dd0FSL/ZCm+hSxqBaVQCPDth5E4A8Yj0zP0xTxypdfdBUmU3YXYa3dviX1tA3fDMgjJx8X5e35iz7w90P2bcfGsXAsQbeWyJO4T0g9ZrQ93mOnB/6PqCxZzEWdu1nLLM3fi2x9Z+dMd57Oo1b23W1qLYt7PIRaKsdxJIUHaXmPi9IzTLPDr90FSMT2dorN07Wu7XJ2qNvlYepfcAv+mTV72Pfu6fds8YhN2QzlFjySFI2kfMVIt9g6jxxds2UgGcEMAwz4gQ4Uz78ia3iasPbVL1t2YKN2E+KMxBmt+ohQOephD3m1c+S84X+HxLhAxmQGEeuP8ASov99X2IdQu6ZJUEGYHxGZJ8o5ro22wZJtv75M+uc461GHZ2kBZgLqlviMnJGPQxUnlbXK+plKUd4v3Of9t9vX7g87CVIYLD+UnAaC0TtAExOKr7etdj4ywNsZFtcbcz6H610LUd3tE5J8S6CeTjPzJt1GHcrSH/AOofb6bkUz7nZkfSmWS+vuZTlVX7mK0+ouOWYw5uMGMr8RHGBgR6VMuuYLPbtsrEAgLuc+xg4iRB+VbSx3Q0gGL93AK/4tuIP/26kWe6GkUAA3CR/wB4v/tH6UZOTezN1M3pe17+mctaZra7EUbgGcDaJSWUzGRwJA5p2/3u7RY7X1LHfhfJbyPUnbKjg1pL/dq225oYsQIJcQIUKMKB0Gc5pg93VGRbX0/xG6+4Q1NeLW/3C0rpcepnn0euYlts7juktbkk5JORzQqz1Xc627FmtSTE/wDSLg4AH+yoUumL5i/ovyXWXIlSm/qyv7B0miuaXxrhti43i7g95UyWbITbIwRHUetSOxe7Id7D6edRbvW5ZQ2w2bw2m4tyCDtniCDnhiBNOextVp1i4XsBiIjcpYmF5weoq47j3ynaKs+qLeGYK3HZi24bSBJPBIbMcYroTFg6SaRodKpF+8o09uxftMFLMxuDa6SWDkjb5SMwOcZBAc706xr9pLNkiy1tg6Hx1SZO0ICWEnM4nPzzke/WkuN2jqNouMrMpUhLhGUXAhYgGRI9KY13ZOp1Nq2DadritsChBaUWRa2qQ3lBgqMRJg5p07TQ0ctO63RYr3f1zZkmev7Qkn5y/wCvrVx3a0OqsPuuW2ZZ8w8RHkHDRnymMg5gip/Y/ZRCKPFKMVBKi2jR0wS4ke8Va6UoSyAM5QAMSGTJ9wSp+lQUP39g5fiZzi4vgouy9R4fiIqBhbu3EDTtLKHMErBir/dWeBCXHV4UtdYhTgQWkkTyOs1dihglJuV8XscWCTepPo/+ZIDilB6hlZ4dh7Db/mDTwNdJcfV4MiQfUUzq7ogu1oXCoJA2guxGQJiTPGcUc0YFAzSZAXsyxclwLttrkFsSJChR+7YLBAxzTV3sJseG6v7GEYfMOY+zGrLwhM5+5/SYo9lSyYYTbb5EeOJntVpWQ7XRlPowiflPI+VNBa1K3SBtB8v8PK/7pxTbpbOGtWz8hsP/AAQPuDXLL4N9GK8XYzkew/KjUVa6rs+1jwy6mQIeGQe+8QwH/lJpv+5nIlDbeegcBv8Adfaai8GRdBdDXQgW2jiD6TmPeOPvIo0v3BPnkERthdsYPAHtR6zTXLf+JbZJ/iBAPyPBqI932/Op6nHbgXVRNVhmGcbiC0HJ5JiSRMnEg8zTPaupUKhtggqeTG4LHmzOZ5Jicc4qK96q3tHVpHmDSPRWI5H8PBxVVlm9kx/GlxZN0OvU4W5nkRxGcbZxgj79er/hIP8ADa4ghseVxJAAMmCMzI/5VSdiXsmSWOYLK0hdxjzEZGatzcJ/5it4k4bWbx5rqTLVxMEsTBMDw1yDkhjuyJA4jmfQUzb1HlIIVpYnKgmOgDRI54M8c8mmCT700QcwWpvHfp9DP4iXX7IkavaW8shfn6rngTIP9RinBrQoAFqcZ3Kp82OCPl7cnA6xGBjBP9fM0lmxJJNK8jfYWWVsUzk8D9aSWI5x9qYv6kKOJxMyOnzqpHarAmSowTBw3OMdaEYNiU2Xfjxw32NODVuOLjD/AMx/nVQ/aSxMSP1NQtZ2ldAlF3COR0HQfOnUGZI047Su/wC2uf7zfzoVhrnbF2fxj2hcfczR1Twp9xtL7nRbHbGnt6W3ev218RiAVWByfignKgcn7VC7X71IujDWlVLtzqAGAg5jdIIif6EVzfTXWVdhJ6kT6AmMdKIXCQB0HHymc13aOtl2n1Nd2V39v23G9VdAIKhUUnPxCFgEew4+9VnaXeG9qLnjXHO5QAu3yQM58sZyc/nVQjlfhwSCD7yJj3B/z9qTp3kxBngYOCevvyMUWkBl5Z7ZY2vDUBQtraDmZFzxSQfwknHp961vcnvH4j/vWPiyqli5RDb2tPkXDPj/AIpwFxzq2SAZEEE4IOORjPH1pxLsAkHaYEHj6/6/nQVNm2PQiXATjbPTqfqahdqadgQwA28HkEflBHtiKp+416+2mX9oZs5t7zLlOPNJJiT1g+1aIyIkiOoMwfYxxU5WmZbMqwKOKF62VJ6rOMg49z85H0pQpkygQNGGoGklhTGHNwo5pnxBQF0VjDs0cU143tQF72rUYWVpD2RR+JQ8SsYXZvOmFdgPSfL/ALvBpthbb/EsW29cbD90j86MvSGc0HFPkDSZHfs2wWJ2XAsYUOJmfUpxHtTX922B+G5/+Rfz/d5qV4hovENJ4EOwuiPYrbnZCEyGaPSVJ+4UfpT1vs20PwFvZmMf8MVL30nefah4EOxtEewg6O1GLKD6ues/iY0T6VDH7tBHooFPb/65pdi2X3BATt5A5H0602iHZB0rsRW0ykzsWfYAfpQfTWzzaQ/Q/wCRpWovBPj3L0yjD9RUS52mg4DH5CP1pG8S5oV6RT9nWD/1Kfe5/wC6mX7HsHm0pHpLx+bf1FM3u2Y/Bj3P+lM3O3T/AAD5Sf1x86Rzw9vYW4Gd73aFbTApABBgTORmMnGKLuwyXCqEMJk4Pp1k/pUbt/VXLmChK59JHsDMkfMYpvsK/ctcgCMcebqM/wClBuDVivTVm0/uOx1V5/8AGn/86FV694H/AIVNChrw9gasfYxep0NxSWuW2tngFgYPsGiPf71DSwFBgY6QJ55Ix7E10a5qzO3n1Bq6u9h2bq7ns223j+ABjIAADYOFEYI/Wu7Pi8PjhnRmhof7nG7QliCJgHmOozx7mpWjsG5uHEebcRMfP2P8ua3Xa/cPdBsKLW6QQCTkzJ8xwMDj51Xp3K1SgjDockbiCDkgH8J6Znk8dai5E1IyN+7NyBmYAxHt+n60WqtlCAxiZM9ZyY++K11jubqVuYsgiJUqVKiQTkziNvpy2KmXe5rsPNZBYAELuyCRxEjzCeffp02rgdUH3L7a1BurLeJacAMvwKiiArgAdfaec10Um0Bydh6GY59/nWL7OBtvYsX7BBfcwC+WPi+P+I+XzKOke4rZqJwQpj1GAR0xOM89KWW4jFC+IG3aVP0J9x7/AEquvSvxCJ498/1zUybSEqAAV6CRB6RmQM8+9Na26GBJBMZLRwD69Y96SMq5HiRppFJRwRKtuHqOKUa6ExmERQmiBo6awB7qG75UkiirGHNwobhSCaMNWMLBoUmfejMUDBGKBFEDSgRWMIiipdFvomEUGzzmjNJJrGHk191RC3XA9Jlf91pH5UT6lWB8TT2LnMEKbLfVrfPzimDSTQcU+QbBfsWjcecai03qCt1PsAGI+1R37qb86fVWbgP4WJtvjptbH51INNOoPIBqUsEH0EcIspO0uwtRZ/xbbL74Kn3kSIqsgfStlo9Zdskm1cZZyQTuU9ODxTrdoJcJ/atLauz+O3+7uflEn69KjL4Xs/qTeLsYcoPUf19aFaV+zdGSSBeQSYUwxH1CmhUv00xPDZQXRGpIGB6Ditp2e52DJ4P5A/yH2oUK9X47yr9z0/ivLEnaNibbE5MnJyePWk60Q+P4T/6qFCuB+U4Rw4MDA2sY6SJgxTeiclMk8evoB/M/c0dCh/6GRKtjzIessJ6wZnPvA+wpWqMjPoT9QcH50KFVfACoQ/vWHtP1DYNNdnXW8QjcYn1PrQoUsPyEk6pAtyFAA9BgcelNmhQqqK9ACjFChTmA9INChWQAulBqFCiYM0oUKFZmE06BQoUGYQ9JFFQrGHI5pt6FCsgCJpJNChTAYg0RNChQMNmiahQrAGpo6FCsE//Z"/>
          <p:cNvSpPr>
            <a:spLocks noChangeAspect="1" noChangeArrowheads="1"/>
          </p:cNvSpPr>
          <p:nvPr/>
        </p:nvSpPr>
        <p:spPr bwMode="auto">
          <a:xfrm>
            <a:off x="155575" y="-2833688"/>
            <a:ext cx="7886700" cy="591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32" name="Picture 8" descr="https://upload.wikimedia.org/wikipedia/commons/6/69/Castelul_Pele%C8%99,_Sinaia,_PH,_Roman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418" y="332657"/>
            <a:ext cx="4231976" cy="2765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enjoyromania.net/wp-content/uploads/2015/03/predea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394" y="332657"/>
            <a:ext cx="4005436" cy="27561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2.gstatic.com/images?q=tbn:ANd9GcTHZ3KSQBfOtgdmeUbURT9Jte5a4G7WNOn4Abg5dde9jsUoec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18" y="3098307"/>
            <a:ext cx="4231976" cy="26934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0.gstatic.com/images?q=tbn:ANd9GcS9BJI8aYKAvj9_qT1x02V7Ra3NPJwB_qXuX7UjC9-Z86283b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394" y="3098307"/>
            <a:ext cx="4005436" cy="269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256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15</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0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Sinaia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8314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9459"/>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Busteni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288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Sinaia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Targoviste</a:t>
            </a: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82680" y="358458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14397"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111394" y="71089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619672" y="2092780"/>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619672" y="290654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73630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7015833"/>
      </p:ext>
    </p:extLst>
  </p:cSld>
  <p:clrMapOvr>
    <a:masterClrMapping/>
  </p:clrMapOvr>
  <p:transition spd="slow">
    <p:wheel spokes="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2160000"/>
          </a:xfrm>
          <a:solidFill>
            <a:srgbClr val="0070C0"/>
          </a:solidFill>
          <a:effectLst>
            <a:outerShdw blurRad="63500" sx="102000" sy="102000" algn="ctr" rotWithShape="0">
              <a:schemeClr val="bg1">
                <a:alpha val="40000"/>
              </a:schemeClr>
            </a:outerShdw>
          </a:effectLst>
        </p:spPr>
        <p:txBody>
          <a:bodyPr lIns="7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Sinaia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Targoviste</a:t>
            </a:r>
          </a:p>
          <a:p>
            <a:endParaRPr lang="fr-CH" sz="10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99184" y="2321751"/>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691680" y="206084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3" name="Hexagone 12"/>
          <p:cNvSpPr/>
          <p:nvPr/>
        </p:nvSpPr>
        <p:spPr>
          <a:xfrm>
            <a:off x="1691680" y="291306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01622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355976" y="620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15</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à coins arrondis 14"/>
          <p:cNvSpPr/>
          <p:nvPr/>
        </p:nvSpPr>
        <p:spPr>
          <a:xfrm>
            <a:off x="4427984" y="725204"/>
            <a:ext cx="2664296"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707451" y="7646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004048" y="764680"/>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650408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63065017"/>
      </p:ext>
    </p:extLst>
  </p:cSld>
  <p:clrMapOvr>
    <a:masterClrMapping/>
  </p:clrMapOvr>
  <p:transition spd="slow">
    <p:wheel spokes="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Sighisoara</a:t>
            </a:r>
            <a:r>
              <a:rPr lang="fr-CH" sz="4700" dirty="0" smtClean="0">
                <a:solidFill>
                  <a:schemeClr val="bg1"/>
                </a:solidFill>
                <a:latin typeface="Arial" panose="020B0604020202020204" pitchFamily="34" charset="0"/>
                <a:cs typeface="Arial" panose="020B0604020202020204" pitchFamily="34" charset="0"/>
              </a:rPr>
              <a:t>		 	 170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120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Sfântu</a:t>
            </a:r>
            <a:r>
              <a:rPr lang="fr-CH" sz="4700" dirty="0" smtClean="0">
                <a:solidFill>
                  <a:schemeClr val="bg1"/>
                </a:solidFill>
                <a:latin typeface="Arial" panose="020B0604020202020204" pitchFamily="34" charset="0"/>
                <a:cs typeface="Arial" panose="020B0604020202020204" pitchFamily="34" charset="0"/>
              </a:rPr>
              <a:t> Gheorghe	   95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63 km</a:t>
            </a:r>
          </a:p>
          <a:p>
            <a:pPr marL="400050" lvl="1" indent="0">
              <a:buFont typeface="Arial" panose="020B0604020202020204" pitchFamily="34" charset="0"/>
              <a:buNone/>
            </a:pPr>
            <a:endParaRPr lang="fr-CH" dirty="0" smtClean="0"/>
          </a:p>
          <a:p>
            <a:pPr marL="0" indent="0">
              <a:buNone/>
            </a:pPr>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869982"/>
      </p:ext>
    </p:extLst>
  </p:cSld>
  <p:clrMapOvr>
    <a:masterClrMapping/>
  </p:clrMapOvr>
  <p:transition spd="slow">
    <p:wheel spokes="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3525"/>
            <a:ext cx="8208912" cy="60091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043608" y="5641048"/>
            <a:ext cx="7344816" cy="576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fr-CH" sz="4000" dirty="0" err="1" smtClean="0">
                <a:solidFill>
                  <a:schemeClr val="bg1"/>
                </a:solidFill>
                <a:latin typeface="Arial" panose="020B0604020202020204" pitchFamily="34" charset="0"/>
                <a:cs typeface="Arial" panose="020B0604020202020204" pitchFamily="34" charset="0"/>
              </a:rPr>
              <a:t>Parcul</a:t>
            </a:r>
            <a:r>
              <a:rPr lang="fr-CH" sz="4000" dirty="0" smtClean="0">
                <a:solidFill>
                  <a:schemeClr val="bg1"/>
                </a:solidFill>
                <a:latin typeface="Arial" panose="020B0604020202020204" pitchFamily="34" charset="0"/>
                <a:cs typeface="Arial" panose="020B0604020202020204" pitchFamily="34" charset="0"/>
              </a:rPr>
              <a:t> Natural Bucegi</a:t>
            </a:r>
            <a:endParaRPr lang="fr-CH" sz="4000" dirty="0">
              <a:solidFill>
                <a:schemeClr val="bg1"/>
              </a:solidFill>
              <a:latin typeface="Arial" panose="020B0604020202020204" pitchFamily="34" charset="0"/>
              <a:cs typeface="Arial" panose="020B0604020202020204" pitchFamily="34" charset="0"/>
            </a:endParaRPr>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AutoShape 14" descr="data:image/jpeg;base64,/9j/4AAQSkZJRgABAQAAAQABAAD/2wCEAAkGBxMTEhUTEhMWFhUVGBgWFhcYGBgYFRcXFxYXFhcWFxcaHiggGBolGxcYITEhJSkrLi4uFyAzODMtNygtLisBCgoKDg0OGxAQGzUlHyYtLS0tLy0wLS0tLS0tLS0tLS0tLS0tLS0tLS0tLS0tLS0tLS0tLS0tLS0tLS0tLS0tLf/AABEIAMIBAwMBIgACEQEDEQH/xAAcAAAABwEBAAAAAAAAAAAAAAAAAQIDBAUGBwj/xABHEAACAQMDAQYEAwUFBAgHAAABAhEAAyEEEjFBBQYTIlFhMnGBkUKhsRQjUtHwBxUzweFTkqLxJENiY3KCwtIWF0SDk7LT/8QAGQEAAwEBAQAAAAAAAAAAAAAAAQIDAAQF/8QALxEAAgIBAwIEBQMFAQAAAAAAAAECEQMSITFBURMyYaEEIpGx0RRxwSNSgeHwQv/aAAwDAQACEQMRAD8AwNzsVbR1iai4ivphCLAO5mUuoPqpiOBBYetZ7wmvqzKP8NSxjoo681N7wXPH1N26vmLvEruZCRAG1jM9D15qu8IqpPEyCOoyMH+XtWeldCaIwsk0t73TB/MD5UhgI5poUCg9eQYIM4z7UgDE/wBdKJmo1omOxf2cXLt3T/vCSAYViZJHp9K1F3SKOgx/KKzn9nHZZt2Bd8SQ4EJJgfMHg/KRWpfJr18LlpVnn5ErZGt9jWztO0eXiPyPuRmPmfWqLvd3YFwobaRJO5ughfKIHyge/wA61thulScUs1ezGizllvue6IpuKFKkljPTkEcR/XHV3sju0LpkiE4UH3/EPtA4zXUl04IzSrOkReB6/nzUvDiNbZzPt3u34Zm2pKyAI5n8XPA+pmBWffTB2UoTnEQAcSSIzu65rter04ZSvqPnWd7O7shLlxmAO5gwHp1wRBBnM++IipSwJytBTMbou49zUKCCq7WI/wC0MnJPv5f9Otp3F7t7L9xbqbjbI2k9MfY8+vpiuj6faMAdAPoKft2lBJAyeff50+hJ2NdiFSBAo9k1KW3QZaOo1ERh0qovd37DIUK4LF4nMkzV66L61HuWxRTAyl1fd2wzIwUDaQSABmARn7/lU42EEQqiMDERHp96db2qPdu+tUURGwbVJqclz0qpNynbdw0ZwbBGRaF6YupNM27tOG5UKopYw9qotxW6VZC360VwDinjKhXEq5Y4jimGY1bwBTN2Kop+griVDg0gpUq7TUV0JkWhjbQp3bQo2LRwi6zlCEWUF0sLkEMZEA/FAHln59aZ1epuOWN0ksxyTyT6k9T707a1RRRjOSJkgTwB6cUzfuM8STjiSevPNeBbPUIlGKdFr14pt+cURrAxmj2kZoppy2CRFYxsu7ney/pR4TgMpIJ3SCojoBgjr7+tdY7PvrdtrcQyrCZrnPdjsBta1trgM2wLbjjyQNse3xHHU+nG+7B7IvadzbndaOQTAZfUEAQfWRHyr0MM2lvwcmSCe6Le0gqQlkUsL6ilT6U7dipCVG35U6jUlR1pSpS2NQsigqDrUiwh6094dLqGojW7IqQlulKtGWilbsKQoimbtykvc+dR3v0VEDYdxvnUa446Gm7tw0wWNXjAk5DzvUW7RmkkVRRoVuxrbQLxEmJ49/lTjYBPoJrM9nm7dvNcUST8JLMoVZHwgZjj0mPqZ5suhBx49TNBpO0bLQFuqTMYM56j54P2q0tL1qlbsN+SdxPrqL4H0Vtwqbprl1ZVxEQB5t0iBmYHy46GubHkc3RecFFWWZmo73AKYZyeTRrbq6hXJJyvgS92mHc1LXTk0v8AZBT6ooXS2VZWiZKnvA6UyVFOpCtEPbRVJNuhTahaPNzknJNJ3n6URmimvDPSFtdJx0pLKef6/rFJp9RvIE5PlAj7SaIRkU9pwOpihqLWxip5GD8+KaIrGOuf2Ud6ANuldMktFyR1M7Tjiuqba8w9ia57VxXQkMpBGYyOnvPEda9Kd3NadTp7d0rtZxJHQHrmunHK0QkqZK2Ufh1I/Z6Mpiq2LRGiiiKleHSDZo2YQLh9aDDqTRtaikla2wCULwpi5dmmj8qBWtSQbsS1+Kj3LpNPMs9KJ1jBqiaJtMhtRRT7rRbarZOhHgmkFKkbjREetC2GkMbDVT2QwDOuJngcxESf5/KrwVidK11tW9sHwgN25toYHzHInEyB8ga5vin8qL4Fuzaahm3KB4gUEltoMNiADgyuZxHHvR6nJnOR1EH6jpWb1NzUW2QK5cO21jFvyD+I+WSPtwKuNDugl3DcRAAgDmY965vh5f1EWzQ+QlJbp62sU2pnI4oxXoPc41sO76bcGlC5HSm3umlSGbQzcmmiKcakEVVE2JoUKFEB5vt2Gf4RPOBzAEkx1xTO2r7T6ci6jINwzKzBIIIIzmMkYz6Zqs1VuCVCMCOVOSpGCOB6CvGXFnemQ9ufSp2m0bfGJAUjgeaCMFQSJmRgGcg1f9yO6q68XR4qI67RbDMoLk7iwC/EYAHQjJ9K1fdD+zi+L9wahAq2yACRK3AZmPXH6xwaeMWzORy83SARtBzhjys8j0zn/KmNp/r6fzrWd9u71yxdYi0wtKxUOesnyhj1MEfSPSrj+zbsRNSmssMieJtXYWE7T8+okTmioW6Dq2sz3dTsY6l/CA8zTEjErnPUe/z9xXoju7Yazp7dt/iRQDBmYxPyrKdye7J0mpvFlWGCFYWApCgeXr6z64NbF71XhjpEZS3JJv8ArTZuelMK55pa36ppoTULM+9Jk/0aPxPSgbprGGXuGkFjTj3aZZqokK2L8WkbqKhW0oGpit1SdPbnmoyU8LtJJdikX3HL9oUhbIpQuTQY0ltbDUnuDwxGaYvIOlOMKRTRbsV1Rne9fax06r5wgefNEtIjCj1zWG0feu9406ZJnBZwWLT65EZjrNdK7z6dLmkvK6qwCMw3CQCoJB9vmM1zjsTSHxUCDhgDtgshwSrDABgg9OT7Vz/EXZbClReWO8faCk77AY7oACDBjKiG+tE3e7VMyg6NTJAEysydoyZgSRmrfWsti01y+rBQQoRACx3MTsUkwRgHcSDzRaZhcCXbQYoxnKgMpDeYMAIAEcA55FcaZ0uKL+2DtEgAxkD4QeoFAipLgVD7Ru+HbdziBjEmThQB1JJAA969iNJHmO2zKX+23TXvb3oyBF8rHZshlDQeGJmZPpHUTqitc11CXTdAVtty6xuoThwUZdqlngwy+IPfaPL5gK6J3euG5YUlNrJKOoGEZcED0H86nDJ8zTGnDsOm3ReHUl1jpRLb3cVbUToi+FQpzYfShRs1HmYbRgifUmQR6RkTUi72gwIKny+vU/OTIOfbmpB7LLeZyiFs4GB1PX5/LMU2mjfayQuDgECDgQVODP5YrxriztTTIujusjyu0n3Eg5Bn1GQMiCOld87jd6hqbQVUuIUEEOS46HFw5PIwYMe1cj7m67S2LrWtZZV7VwQzMql7eCNyHmD1HsI9/QPZ/Zlq2gWyoCGCNvBkDze5ODPXmuvBXcnk34IHbWhGo2K8bVcMwI5jP6gZ5FI7K7FSzqruoQgeKF3KJiRImOOI98mrrwKNdITwPr0q70klqDNxaRvX0qQ3Z5AmQfamthAyIHvignHoFp9RBurjH9QaSXHQU27KSuRgzg+xX681NtaMMMMJ9BmjqijVJkJqC/OrE6AR1n8qiPag5plNMVwaEoPWlhBTcUIrNGscKj2pPhA0UUAawbCNqnLGmJPoOppImpB1G0UspNBjFMtLVpVWIpN3aBwPXpWT7w96l0ygtGZiSABxz1649fWub9sd+b+okJlfU+W0PeOv1k+9c0nXJ0RV8HV9T29pi/hq285JKxtEejEwT8ppo6xD8If7L/k1cNsax2fN28xPS2zIvr0+LHWrEeKYIOqzPN2cqJ4aprLJPYd4lVs612qS9i6iA72Rgu4SpMfCc4B4npM1y7U93tUnnuIAhO66FYbZ3GPKGz+Hp61EOpvRIa+Of9keJn/9TSBrrxKqb12GZQVZE2kTkGB6TS5JylyNjik9jZdm6Hct2AN34doa3ALAgFkBz5Tn+dO9p6R0Ja27KDt3Cbq8LB2xADcZ+dVJuaqS2nvNbVbTO4CoZ2wRG9TnNM2NTrWFq5cvM1q4GwyWgcCVJKrIBn1qC4LPznV7VgQpGQQCPcRULtfQq5toylyWk2x8OyDuLN+HAIHUyQBORa9mXR4NrIgIg9/hFZjvL3o1G9bej05Y3NwFwkKXVADc8MHoJA3mRLYHWu9zbicSikzE9q6C22pttduWrS6g3cBdwtubKW1i0CSyttgR180QwFbvup2hctk6PVEb1E2WJJa7aHDb4i5jk4ODIMTXLdaii2kZNi3ca7Fxx4pZ0ZnRmwGUgmAkHaTnkajuz3sa/Z/6SQyoVVLiqPFtThSwC/CSoAYTPBmpJ3ILZ0PUWZIJ+Hio24AnaIFDxZEijRRMmuq9iVCTdoqmh0/gFChq9DV6nmzsfQMy32N3wvDVWO8Hw2lgolgDDcR6n5Go91i8PvBEQT/2+CciSMzP8qj9oah5KLKhoDBWO24dxIMTxxj2mpOiePiW2kfDE56Tmfqce9cEqS2K8bkjR3LSOjyNywYA808zI4rtf9nvbdl7R/fXS5ki1dPwKp8vh/xCGGR6cDgcQu3EBW4QlwBhu2na4GSQIwYzH05rsPdXscWlFwuLm5VFtgCNqRheYPPI+XSS+CLbEbo31p1bg/ahrNSlpd1x1RfViFHyrH9p95vCbwNOviX24AEhJHUdT7dBk1G0/ddrreLrrjXXP4dx2r7T/ksD510PkKZca/vXYNt1S8JYFQyn4ZESOsiZ4rHarwtstfu3C9xQmGnBXyCZLAxnB+JgOkbNdHatr5UVQB0UdKr+6/Zf7TqLmqcStom3ZHTcPjf6Hyj5GlfIURV0ek3b2F9SV2lNhKA+q4Bn3/KoWr0enVALd28W3797AhgNxOxdoiMxGMAV00WH/iP3NE2nciCzR1EmhsMYjur24lsMb2qZ0cjZvJ8gydvmkkwR9q19q9Zvj93cV4/hIJHzHIrGd6+6/wCzn9qsIDbEePaiV2/xqOkdR+mabTsDT3VW7YJsucqyH8RH3+xFMm+gH6myawR0ogmYis1pe8Wo0rBNaPEtnC31GR/4/X9efirW29SGUMuQwkMDIIPBB61TWxNCIzWsxFOWrA60Vy8CaLxPnRtgSQV/BxxUG4pqZck1F1bBBLlVHqSBPsPU/KsnRmjn39pXY6nwbiWwbjXChIBMgqWkj1G3n3rK2uwWIbx3CdQW6KDggcSZ/KtX337xqQiWLnnBbdKMIAWRBdYM/esXq0czccyI3bmM4JUrE4nbMx6/KufJvLY6Md1uaLsjU6O3dSEN5sgE4XKxicfh9DWnudp6dQCdLAZti+a2JZhG0SRkggfWsNpOzoa1d3EkttgqQBIkQfxZmtVb7GOoCjzQh3GDg7tsfiGfIfuK5pP5i+n+nYWp7V04uMDpyLVtCtxZtyhZpyQ/lHI5HxGh2i+m2ELYuI0DbJEDjaY38RFNdqdz7zJfFq4yPdcEMxxtDs0P5j/F06/Okdq6Q2kCH8FtFP8A5UA+2KE36hwr5ib2Faw49bRH3Ap3WAeBbgYgR0jy4/Sm+7zfnb/yFL1DfuLZ9h/6qVcDPzmssam2NIhuRsFlSwJABAQSCSQIPuYrH9t9oXLrG+9zwNM9gqoVkN1lAYsihlBRmMA/JPeL3RQ2nRXI2lApkwIiINcr73dp+PqHZbhZQNqbsBR1iIAUmMnOBJ6DtnUYJnA/M0Ru0O0xeNpmVoYOXUtwHvXTCtEkkdY54ERV/wB1tGlnUGybrobgtFHIDIwYBgj7TBBO0q5j0IkkVmdfq7Vy9tU4VEAISIZApbZOeQRMAwaf0fbt20bIXcBbPiWyQAQjYa2WBgqSAIaQIgRUdVSs1HdmWOKC3cGsb3f7Xu6i8ha4xtk4xtU4yCFgYkYrRd4bo8NTZuosOC21lkrBEDkckfaulTTF0krxqFRbKMVEBY6QTx9DE/KhW8VG0M8+6llHmUgOBwOs4yMjGc0baFrghrqKTGCRtmOh3QOgxTWuNtXKoD15HuwgEnIyORIioN7TtkjgZxwPl9j9q469StFv3T0CNeAvj91JFxd0SBIyFIODmfY12HtTt63btBbDSxELnzAbcMd3JI4J55964doNUEdLgtgspB8x3K3ruB9fY1rdb3qVlAt2EQ9WBJWY5EnAiQBiMc1WGRxNo1Pc13YPeC1pVLtp3JYS90MpeOY2lieeilpyfap//wAy9MfwXIkjKw2Dk7eYjM/SsX2V3l0jXJ1OnHhqgCKm+SQeVJbiS2Dx+u5s6jsxllbNwqZwBdjPON0VXxV/avczhQ1ru+VtkYKuBgk7pENtkKBJzA46iRFXfczvZZGnW1aE+GIYkMCWbLMSMSWJ4NVou9moCFs3FBgEbbomSAABu5kj86cTtjR2bbLaR0EEgeG524Ocg4oPImvL7gSJ/Z+61eW4TdbzNhmXbAQARABgmTnqD0itN/fV3EWeuflB4z6xXHNR3n1DCDdkEEfCgwcfwyMU03a1lYLG6PbG4j5Ak/X3qKyIu8EkdpXtW4yFbljmQRyCMiPqIrFf3C1pSqXbwUC6yqi2iVAA2KTcUmR0yAeoisbY7Wtt8Ny6TyVgAx7AkVJ03eLUW1KJdISWIBCEhSxYAkgkmDHNB5UgxwSZqO2+8umsDwr4JlcKRhuOCefn+kVUdhd8rGmJHjTpnJKAyWRuoEcDpmJ59SbgdsaPUWLaalWckDcQjCTGYIj0qO9nssz+7u5BH/WyQZBkz6GrrMq49yLxljpO/mgcEi9wCY2twOSIGf8AOMU1b/tE0bPsU3OYnYx6gCFHmI+QMRmKrxpuyhMWr2Zn/EzPrnPpmiK9mf7G9Oc7bkmQBk9cAc1vGX9vv/o3hll2v34t27vhW13wAS4DMokAhcACTPr0NZvt7+0BW/dvbO5GHlClTPESWj/nUjtG72XbstZi6u9VhRuHCAJJJ6DaIJ5rkhuAkiZzH54mMUjk2PGES57Z7aN4+UY3bxIEhuCARyI4Jzn3qFa7Vu+G9tSAlwgsY80yCYbBM7RMyPlVXuO4qv3GOPmc0Rulj5ft1/qfnzWGtE/+9LsgC42OBuO0dAIOJ960fZ3eyLCq/nuq0ZWDtImSVxyIiAcVj2uTAzJxHGeo5pzTgrkn5Een1+tBpMNt7HU9HqxcZ0S4pZQDANzOAeQ8YMj6VK7TtRa5ybZJMk5838RJ6etcq02suW7guBxI+sjGD9h/OumDWm7prbtEvaJMTGS3Ez+tTzaaVKg4U1Ldlh2D8WPRvymlMZsJ/XVqa7CvAMskcN+hpZug6dQSJBYcz19vnUehSXnRXNpzBZizbfwiCu0TIbMzM4ArBXbRF1kME72UbYgEE4A424PoBFafvTqtouAPlnJgLBAJgy4gjGaxaXNj+VeZjAAjg+0dD9atJ3SOOfmY7qlWWZF5bA5gT+Ij2PGc/m9og+9UUna6tbYAscOdpETO2QD1HlzTN9ggLBmMwCI5kTzxgmPrUvsp3lSFDXFcRxGxoED5Gc9OY60u4GdI7raIW7iQogMFLATlSPKW4mDMe9QT3Vvm5sFnTyQWBLXhImOQ0T7UOwdZ/wBLj92BKHy/ESdpYNk8EkcCth2o/wCy2rmpRjdZSBtZoUByoI9uQZrpi62QGmL7C0N2xYS06oGXdhSxXLEiC2eCKFVWk73vcQObaCegYngxzHtQqbjua0cVv2EcsSSGAAAzE5z9OI9qgtq7w5ZhP0M4n/L8qvuy7toXV8aPDMlgy7phSNo9JJ9eg9Kbuay1tVben6Mu4jHIhhjJgH0+VShutx4LUis02mPEkTnK4MgRTlyzmJ4PEf8AOl3rjHETicR0gSR9KbQx0zzzwODPvTFkkhIUrHlBj4o6j2mrnTq7omzeAoY8sBELxn/hHWaq7e5oJJgjjPr0n+s1O0uqCCNqsesx6zx7QPetY1bGg7E7JvFyGF4goTJW4ACGRhBOCZHSpQsXSRBulCL28y7KPDtKyy2duScYmKldkd8B5Lbae0M8iByfMWAToCW56VcjtHRtctKqKfH3hFC/u2NsBiXB6iB9qze4q+VU0Y5qsdTp7tmzaexbZ7l4O9y4qb2VVO1ba+U7ZyfXAitpf0VjEWLXH8Arn/eLvc+nvvZXTWdg2jIYdMcGODS41THy5dSostLo715b66hGDWV8SzeZNhMMQyFgAHxBHXnkVBcc0nsvvNqHu2g2ltC1dYwYbzYc/CW4O5hJH4q6ALNgDNizJ/7tc46YoTWp2bDlUY0YddI5hv3gthUII3BSzHUBgGHoFTHy9aXqe7t3dK7zPTJI8q4IPWZrV6O/a/aLls2VIRFbabaG2J3fB13Gc4pWo7ylDC2rUEmFgMQMbZCEgH29qylRZ4pzxuaWy3sytru/cVIYXNzFwPi6DBwc9Tn0NVWm7vakiXFxBAJLBhGWkdTwB9xW+0/b5a3cW54ILr5D5DBK/iSZjg8etUiWraGUvWVJBmLNgzBkki45g49Bg1lNpjfp/kUsny9nynfqn+TI997Hhi3b3HcETcJJB22wk+nINZSxIliMD35P5xWz7/7LtqzdS4LkmC3lRAYcQFRQoPk9cRgEGRhLjmYPQ/P6fKqx4OObV7Epb26QSd3Q+3of6mmLDEEsAMGP6/KhbvZiR6Akf59Pn7U/bPUxjHljI6Z6nqKYXkQWHqQSckiYIxE80nxfMAW3YjqM+maS8MDGTzn0gA9fbpRrcUCImR9TkwSJwY9D/rgDm0mDOBIkwIn/AErondvtKy+nSyxi4o2DIAYyxOD1yBzyD7Vzb9rkZHsB9D9f6+2g7laB799W/BbdN55ImSCFjIlQCKSaTW48ZU9jp1vTpp0V7lxZAnaWVGYYViNxjG4VFudp2iAkFFJ+PdaCrPJaHmp/frs1b+nTambbfw5g8xj2H2Ncw0elS4E2qWMNu8o+IRwAJETHUVJJBlN2i5792BauKSCRcUsOgwxUgZyeP96snopVSGMDIn0ky3PPCitz/aUpC6ORJC3Bu9yLUA4I+XyrFO8Luy0YIkfcwPX5c0eCEnuPp6AfYxx+eR7RnrUzsx2S6AhEkTyAII3AMSIMHjr5qqU1Qk7sH1ImMcAgyfenNIxSSSXUxADAHGSMhgvXp/KsrTNFW6ZutEbguoxhQ3hg4UQ5RCw3EAsd+4c9Kt9bq1INq5eLo5lwQokiDMTPIHXpWEPaT3HCsLoWRAW6ViAYMgYgKSTGAJg10/8AvCxb0bmz4mpuZuKLtg29yqyByIQY23BH8W0xwavB9WimTGopVJP9r/lIPSaPQ7FgACBiDz14kc+9FTfZXb157Ss2lRSZG3IgBiBgj0Ao6X/JOvT2OQ9kaBHBa+10IuSLaBmGZk7oBHH3nEZK7ZUh/DL4naCBJAMCemabs6o7VHxRK9RAmSOnqT9TWq7B8KTp7dtnVydxiXKRtY8eVACeMxzUU5N0gwvejNaazaDbbhuCF3QqpO4zgycLxzk5j3gXGBkglfNzAmI+lbC/aDXbWkWxusq5l4Y3oM7iWCqOGOJbp6VQ6jsxUItlbzxMug8rEEiUkcTNPJ6dnyG3p1COzbdn/rC8Ybyk+oPOPcHnnpFS27PW7jTb5EeViMjM7SRyTODPFR7NmZDLfkExCbiB6kY/lWi7raCwxuC+5AAA8262wboMjk+xnFLGTsWOR6tyv7I7D8RfxbyMkFWAzJGByRI9M1JvTo7ltwCxQt4btuZE3qVYDbABb0Zen1rW9g2UNtdipbLJBZVVGIOCA6gNPNSr3dfTum1kkCMeJcUGOC0HJ9zNHHk1Lgss2HNFyipLtdfgz/8A8RXxYZ2kLdnwrpU7ZzKq3wyscGeDM1Vd4tXY1Dk3kaeSbYUEEIFzOcxxwK2Sd1NOrbrdvacny3bwyQFmA0cCKrL3clCV2oFjHkZsZOSWzwenpT5ZpL5V9ETTaTvcyvZWsWy4Kh2UEQHUGABBjaREzMiDP56iz20zSqLhUBgzIVFAZzuaeAT6596F3uUbQLhoQZgm4RwSAGK4Mx1rNjQX7ZZgdqwQWGTEjENzMdRFcrk5SS+9CKffgnN3kJ2XsjeOlsEsqsVwSeJVh1+lHc1tw3HvW7UB2B8xAZgDhifYcfypnsrsq1df9mcOi2EDK1xm/G2/ZNtPViRj+KmtV2JqPEYC4rCfK/m25PJwGwOfL6xNbKtMtN1QXkva9iXp+8AF5m/YyWJG5GeUMIVG5I5WffNU/bPazX1UBLdppaSqBGz0C4APSce2Savu0ux/Bt+JZub7p2htq3WLDAJh1AHH0qmfQX7sO1ndjrhucYYgzWjmb5exNsg39cDp1sXEDBW37g5DOwDRuwYw561C0luzB32JnGHODAyMe59avbPZlxTnTOVPxDcmfruGferxuxtKohbd36WgfnzdHIFM8y4X3X5GU2uP4MXrtLaZVC2ihA55n58VTXFZoHuQI9Ccx7TNam/2Pd8S4UtP4bNCSq7wp5IXeRI6Dd0FSL/ZCm+hSxqBaVQCPDth5E4A8Yj0zP0xTxypdfdBUmU3YXYa3dviX1tA3fDMgjJx8X5e35iz7w90P2bcfGsXAsQbeWyJO4T0g9ZrQ93mOnB/6PqCxZzEWdu1nLLM3fi2x9Z+dMd57Oo1b23W1qLYt7PIRaKsdxJIUHaXmPi9IzTLPDr90FSMT2dorN07Wu7XJ2qNvlYepfcAv+mTV72Pfu6fds8YhN2QzlFjySFI2kfMVIt9g6jxxds2UgGcEMAwz4gQ4Uz78ia3iasPbVL1t2YKN2E+KMxBmt+ohQOephD3m1c+S84X+HxLhAxmQGEeuP8ASov99X2IdQu6ZJUEGYHxGZJ8o5ro22wZJtv75M+uc461GHZ2kBZgLqlviMnJGPQxUnlbXK+plKUd4v3Of9t9vX7g87CVIYLD+UnAaC0TtAExOKr7etdj4ywNsZFtcbcz6H610LUd3tE5J8S6CeTjPzJt1GHcrSH/AOofb6bkUz7nZkfSmWS+vuZTlVX7mK0+ouOWYw5uMGMr8RHGBgR6VMuuYLPbtsrEAgLuc+xg4iRB+VbSx3Q0gGL93AK/4tuIP/26kWe6GkUAA3CR/wB4v/tH6UZOTezN1M3pe17+mctaZra7EUbgGcDaJSWUzGRwJA5p2/3u7RY7X1LHfhfJbyPUnbKjg1pL/dq225oYsQIJcQIUKMKB0Gc5pg93VGRbX0/xG6+4Q1NeLW/3C0rpcepnn0euYlts7juktbkk5JORzQqz1Xc627FmtSTE/wDSLg4AH+yoUumL5i/ovyXWXIlSm/qyv7B0miuaXxrhti43i7g95UyWbITbIwRHUetSOxe7Id7D6edRbvW5ZQ2w2bw2m4tyCDtniCDnhiBNOextVp1i4XsBiIjcpYmF5weoq47j3ynaKs+qLeGYK3HZi24bSBJPBIbMcYroTFg6SaRodKpF+8o09uxftMFLMxuDa6SWDkjb5SMwOcZBAc706xr9pLNkiy1tg6Hx1SZO0ICWEnM4nPzzke/WkuN2jqNouMrMpUhLhGUXAhYgGRI9KY13ZOp1Nq2DadritsChBaUWRa2qQ3lBgqMRJg5p07TQ0ctO63RYr3f1zZkmev7Qkn5y/wCvrVx3a0OqsPuuW2ZZ8w8RHkHDRnymMg5gip/Y/ZRCKPFKMVBKi2jR0wS4ke8Va6UoSyAM5QAMSGTJ9wSp+lQUP39g5fiZzi4vgouy9R4fiIqBhbu3EDTtLKHMErBir/dWeBCXHV4UtdYhTgQWkkTyOs1dihglJuV8XscWCTepPo/+ZIDilB6hlZ4dh7Db/mDTwNdJcfV4MiQfUUzq7ogu1oXCoJA2guxGQJiTPGcUc0YFAzSZAXsyxclwLttrkFsSJChR+7YLBAxzTV3sJseG6v7GEYfMOY+zGrLwhM5+5/SYo9lSyYYTbb5EeOJntVpWQ7XRlPowiflPI+VNBa1K3SBtB8v8PK/7pxTbpbOGtWz8hsP/AAQPuDXLL4N9GK8XYzkew/KjUVa6rs+1jwy6mQIeGQe+8QwH/lJpv+5nIlDbeegcBv8Adfaai8GRdBdDXQgW2jiD6TmPeOPvIo0v3BPnkERthdsYPAHtR6zTXLf+JbZJ/iBAPyPBqI932/Op6nHbgXVRNVhmGcbiC0HJ5JiSRMnEg8zTPaupUKhtggqeTG4LHmzOZ5Jicc4qK96q3tHVpHmDSPRWI5H8PBxVVlm9kx/GlxZN0OvU4W5nkRxGcbZxgj79er/hIP8ADa4ghseVxJAAMmCMzI/5VSdiXsmSWOYLK0hdxjzEZGatzcJ/5it4k4bWbx5rqTLVxMEsTBMDw1yDkhjuyJA4jmfQUzb1HlIIVpYnKgmOgDRI54M8c8mmCT700QcwWpvHfp9DP4iXX7IkavaW8shfn6rngTIP9RinBrQoAFqcZ3Kp82OCPl7cnA6xGBjBP9fM0lmxJJNK8jfYWWVsUzk8D9aSWI5x9qYv6kKOJxMyOnzqpHarAmSowTBw3OMdaEYNiU2Xfjxw32NODVuOLjD/AMx/nVQ/aSxMSP1NQtZ2ldAlF3COR0HQfOnUGZI047Su/wC2uf7zfzoVhrnbF2fxj2hcfczR1Twp9xtL7nRbHbGnt6W3ev218RiAVWByfignKgcn7VC7X71IujDWlVLtzqAGAg5jdIIif6EVzfTXWVdhJ6kT6AmMdKIXCQB0HHymc13aOtl2n1Nd2V39v23G9VdAIKhUUnPxCFgEew4+9VnaXeG9qLnjXHO5QAu3yQM58sZyc/nVQjlfhwSCD7yJj3B/z9qTp3kxBngYOCevvyMUWkBl5Z7ZY2vDUBQtraDmZFzxSQfwknHp961vcnvH4j/vWPiyqli5RDb2tPkXDPj/AIpwFxzq2SAZEEE4IOORjPH1pxLsAkHaYEHj6/6/nQVNm2PQiXATjbPTqfqahdqadgQwA28HkEflBHtiKp+416+2mX9oZs5t7zLlOPNJJiT1g+1aIyIkiOoMwfYxxU5WmZbMqwKOKF62VJ6rOMg49z85H0pQpkygQNGGoGklhTGHNwo5pnxBQF0VjDs0cU143tQF72rUYWVpD2RR+JQ8SsYXZvOmFdgPSfL/ALvBpthbb/EsW29cbD90j86MvSGc0HFPkDSZHfs2wWJ2XAsYUOJmfUpxHtTX922B+G5/+Rfz/d5qV4hovENJ4EOwuiPYrbnZCEyGaPSVJ+4UfpT1vs20PwFvZmMf8MVL30nefah4EOxtEewg6O1GLKD6ues/iY0T6VDH7tBHooFPb/65pdi2X3BATt5A5H0602iHZB0rsRW0ykzsWfYAfpQfTWzzaQ/Q/wCRpWovBPj3L0yjD9RUS52mg4DH5CP1pG8S5oV6RT9nWD/1Kfe5/wC6mX7HsHm0pHpLx+bf1FM3u2Y/Bj3P+lM3O3T/AAD5Sf1x86Rzw9vYW4Gd73aFbTApABBgTORmMnGKLuwyXCqEMJk4Pp1k/pUbt/VXLmChK59JHsDMkfMYpvsK/ctcgCMcebqM/wClBuDVivTVm0/uOx1V5/8AGn/86FV694H/AIVNChrw9gasfYxep0NxSWuW2tngFgYPsGiPf71DSwFBgY6QJ55Ix7E10a5qzO3n1Bq6u9h2bq7ns223j+ABjIAADYOFEYI/Wu7Pi8PjhnRmhof7nG7QliCJgHmOozx7mpWjsG5uHEebcRMfP2P8ua3Xa/cPdBsKLW6QQCTkzJ8xwMDj51Xp3K1SgjDockbiCDkgH8J6Znk8dai5E1IyN+7NyBmYAxHt+n60WqtlCAxiZM9ZyY++K11jubqVuYsgiJUqVKiQTkziNvpy2KmXe5rsPNZBYAELuyCRxEjzCeffp02rgdUH3L7a1BurLeJacAMvwKiiArgAdfaec10Um0Bydh6GY59/nWL7OBtvYsX7BBfcwC+WPi+P+I+XzKOke4rZqJwQpj1GAR0xOM89KWW4jFC+IG3aVP0J9x7/AEquvSvxCJ498/1zUybSEqAAV6CRB6RmQM8+9Na26GBJBMZLRwD69Y96SMq5HiRppFJRwRKtuHqOKUa6ExmERQmiBo6awB7qG75UkiirGHNwobhSCaMNWMLBoUmfejMUDBGKBFEDSgRWMIiipdFvomEUGzzmjNJJrGHk191RC3XA9Jlf91pH5UT6lWB8TT2LnMEKbLfVrfPzimDSTQcU+QbBfsWjcecai03qCt1PsAGI+1R37qb86fVWbgP4WJtvjptbH51INNOoPIBqUsEH0EcIspO0uwtRZ/xbbL74Kn3kSIqsgfStlo9Zdskm1cZZyQTuU9ODxTrdoJcJ/atLauz+O3+7uflEn69KjL4Xs/qTeLsYcoPUf19aFaV+zdGSSBeQSYUwxH1CmhUv00xPDZQXRGpIGB6Ditp2e52DJ4P5A/yH2oUK9X47yr9z0/ivLEnaNibbE5MnJyePWk60Q+P4T/6qFCuB+U4Rw4MDA2sY6SJgxTeiclMk8evoB/M/c0dCh/6GRKtjzIessJ6wZnPvA+wpWqMjPoT9QcH50KFVfACoQ/vWHtP1DYNNdnXW8QjcYn1PrQoUsPyEk6pAtyFAA9BgcelNmhQqqK9ACjFChTmA9INChWQAulBqFCiYM0oUKFZmE06BQoUGYQ9JFFQrGHI5pt6FCsgCJpJNChTAYg0RNChQMNmiahQrAGpo6FCsE//Z"/>
          <p:cNvSpPr>
            <a:spLocks noChangeAspect="1" noChangeArrowheads="1"/>
          </p:cNvSpPr>
          <p:nvPr/>
        </p:nvSpPr>
        <p:spPr bwMode="auto">
          <a:xfrm>
            <a:off x="155575" y="-2833688"/>
            <a:ext cx="7886700" cy="591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Rectangle 8"/>
          <p:cNvSpPr/>
          <p:nvPr/>
        </p:nvSpPr>
        <p:spPr>
          <a:xfrm>
            <a:off x="6948264" y="5695048"/>
            <a:ext cx="144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Virage 9"/>
          <p:cNvSpPr/>
          <p:nvPr/>
        </p:nvSpPr>
        <p:spPr>
          <a:xfrm>
            <a:off x="7143475" y="5685069"/>
            <a:ext cx="432000" cy="468000"/>
          </a:xfrm>
          <a:prstGeom prst="bentArrow">
            <a:avLst>
              <a:gd name="adj1" fmla="val 32427"/>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 name="Ellipse 3"/>
          <p:cNvSpPr/>
          <p:nvPr/>
        </p:nvSpPr>
        <p:spPr>
          <a:xfrm>
            <a:off x="7625579" y="5677048"/>
            <a:ext cx="540000" cy="50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16</a:t>
            </a:r>
            <a:endParaRPr lang="fr-CH" sz="1400" dirty="0">
              <a:solidFill>
                <a:schemeClr val="tx1"/>
              </a:solidFill>
              <a:latin typeface="Arial" panose="020B0604020202020204" pitchFamily="34" charset="0"/>
              <a:cs typeface="Arial" panose="020B0604020202020204" pitchFamily="34" charset="0"/>
            </a:endParaRPr>
          </a:p>
        </p:txBody>
      </p:sp>
      <p:pic>
        <p:nvPicPr>
          <p:cNvPr id="1026" name="Picture 2" descr="http://www.timesnewroman.ro/files/attach/images/stories/urs_brun_ataca_turis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71" y="263525"/>
            <a:ext cx="4032576" cy="2880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www.financiarul.ro/wp-content/uploads/capra-neagra-Bucegi-640x360.jpg"/>
          <p:cNvSpPr>
            <a:spLocks noChangeAspect="1" noChangeArrowheads="1"/>
          </p:cNvSpPr>
          <p:nvPr/>
        </p:nvSpPr>
        <p:spPr bwMode="auto">
          <a:xfrm>
            <a:off x="155575" y="-1646238"/>
            <a:ext cx="6096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AutoShape 6" descr="http://www.financiarul.ro/wp-content/uploads/capra-neagra-Bucegi-640x360.jpg"/>
          <p:cNvSpPr>
            <a:spLocks noChangeAspect="1" noChangeArrowheads="1"/>
          </p:cNvSpPr>
          <p:nvPr/>
        </p:nvSpPr>
        <p:spPr bwMode="auto">
          <a:xfrm>
            <a:off x="307975" y="-1493838"/>
            <a:ext cx="6096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2" name="AutoShape 10" descr="http://www.financiarul.ro/wp-content/uploads/capra-neagra-Bucegi-640x360.jpg"/>
          <p:cNvSpPr>
            <a:spLocks noChangeAspect="1" noChangeArrowheads="1"/>
          </p:cNvSpPr>
          <p:nvPr/>
        </p:nvSpPr>
        <p:spPr bwMode="auto">
          <a:xfrm>
            <a:off x="612775" y="-1189038"/>
            <a:ext cx="6096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36" name="Picture 12" descr="https://encrypted-tbn3.gstatic.com/images?q=tbn:ANd9GcTN2Nq-Zystir4EFYTqrtNbXds4IFa0iXB81z36oQbsPJDKOq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547" y="3161401"/>
            <a:ext cx="4104456" cy="24278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3.bp.blogspot.com/-hTlTbZdkghI/Vur8RtBw9WI/AAAAAAAAQh8/9ADU27gn_QYHrCCHyNkLlarEmQXqrzRJQ/s1600/crucea%2Bcaraiman%2Bmuntii%2Bbuceg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547" y="263526"/>
            <a:ext cx="4104456"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www.dshphoto.ro/Landscapes/Parcul-National-Bucegi/i-MtMZbZ3/0/S/DSC_3116-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59" y="3161401"/>
            <a:ext cx="4044987" cy="242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87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16</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432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Busteni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8376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9459"/>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Predeal</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780000"/>
          </a:xfrm>
          <a:solidFill>
            <a:srgbClr val="0070C0"/>
          </a:solidFill>
          <a:effectLst>
            <a:outerShdw blurRad="63500" sx="102000" sy="102000" algn="ctr" rotWithShape="0">
              <a:schemeClr val="bg1">
                <a:alpha val="40000"/>
              </a:schemeClr>
            </a:outerShdw>
          </a:effectLst>
        </p:spPr>
        <p:txBody>
          <a:bodyPr lIns="144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Busteni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Azuga</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2000" dirty="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09957" y="4357423"/>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14397"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111394" y="71089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036428" y="2346465"/>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3600400"/>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887165" y="3501008"/>
            <a:ext cx="486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Parcul</a:t>
            </a:r>
            <a:r>
              <a:rPr lang="fr-CH" sz="3600" dirty="0" smtClean="0">
                <a:solidFill>
                  <a:schemeClr val="tx1"/>
                </a:solidFill>
                <a:latin typeface="Arial" panose="020B0604020202020204" pitchFamily="34" charset="0"/>
                <a:cs typeface="Arial" panose="020B0604020202020204" pitchFamily="34" charset="0"/>
              </a:rPr>
              <a:t> Natural Bucegi</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432392"/>
      </p:ext>
    </p:extLst>
  </p:cSld>
  <p:clrMapOvr>
    <a:masterClrMapping/>
  </p:clrMapOvr>
  <p:transition spd="slow">
    <p:wheel spokes="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2700000"/>
          </a:xfrm>
          <a:solidFill>
            <a:srgbClr val="0070C0"/>
          </a:solidFill>
          <a:effectLst>
            <a:outerShdw blurRad="63500" sx="102000" sy="102000" algn="ctr" rotWithShape="0">
              <a:schemeClr val="bg1">
                <a:alpha val="40000"/>
              </a:schemeClr>
            </a:outerShdw>
          </a:effectLst>
        </p:spPr>
        <p:txBody>
          <a:bodyPr lIns="144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Busteni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Azuga</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2000" dirty="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09957" y="2393757"/>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036428" y="2346465"/>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520280"/>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887165" y="3501008"/>
            <a:ext cx="486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Parcul</a:t>
            </a:r>
            <a:r>
              <a:rPr lang="fr-CH" sz="3600" dirty="0" smtClean="0">
                <a:solidFill>
                  <a:schemeClr val="tx1"/>
                </a:solidFill>
                <a:latin typeface="Arial" panose="020B0604020202020204" pitchFamily="34" charset="0"/>
                <a:cs typeface="Arial" panose="020B0604020202020204" pitchFamily="34" charset="0"/>
              </a:rPr>
              <a:t> Natural Bucegi</a:t>
            </a:r>
            <a:endParaRPr lang="fr-CH" sz="3600" dirty="0">
              <a:solidFill>
                <a:schemeClr val="tx1"/>
              </a:solidFill>
              <a:latin typeface="Arial" panose="020B0604020202020204" pitchFamily="34" charset="0"/>
              <a:cs typeface="Arial" panose="020B0604020202020204" pitchFamily="34" charset="0"/>
            </a:endParaRPr>
          </a:p>
        </p:txBody>
      </p:sp>
      <p:sp>
        <p:nvSpPr>
          <p:cNvPr id="13" name="Rectangle à coins arrondis 12"/>
          <p:cNvSpPr/>
          <p:nvPr/>
        </p:nvSpPr>
        <p:spPr>
          <a:xfrm>
            <a:off x="4340684" y="66431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16</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à coins arrondis 14"/>
          <p:cNvSpPr/>
          <p:nvPr/>
        </p:nvSpPr>
        <p:spPr>
          <a:xfrm>
            <a:off x="4430540" y="760379"/>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860032" y="808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157072" y="772318"/>
            <a:ext cx="576000" cy="648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9638941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2</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900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000" dirty="0" err="1" smtClean="0">
                <a:solidFill>
                  <a:schemeClr val="bg1"/>
                </a:solidFill>
                <a:latin typeface="Arial" panose="020B0604020202020204" pitchFamily="34" charset="0"/>
                <a:cs typeface="Arial" panose="020B0604020202020204" pitchFamily="34" charset="0"/>
              </a:rPr>
              <a:t>Centura</a:t>
            </a:r>
            <a:r>
              <a:rPr lang="fr-CH" sz="4000" dirty="0" smtClean="0">
                <a:solidFill>
                  <a:schemeClr val="bg1"/>
                </a:solidFill>
                <a:latin typeface="Arial" panose="020B0604020202020204" pitchFamily="34" charset="0"/>
                <a:cs typeface="Arial" panose="020B0604020202020204" pitchFamily="34" charset="0"/>
              </a:rPr>
              <a:t> Bucuresti</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387388" y="2279552"/>
            <a:ext cx="936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DNCB</a:t>
            </a:r>
            <a:endParaRPr lang="fr-CH" sz="1400" dirty="0">
              <a:latin typeface="Arial" panose="020B0604020202020204" pitchFamily="34" charset="0"/>
              <a:cs typeface="Arial" panose="020B0604020202020204" pitchFamily="34" charset="0"/>
            </a:endParaRPr>
          </a:p>
        </p:txBody>
      </p:sp>
      <p:sp>
        <p:nvSpPr>
          <p:cNvPr id="14" name="Rectangle à coins arrondis 13"/>
          <p:cNvSpPr/>
          <p:nvPr/>
        </p:nvSpPr>
        <p:spPr>
          <a:xfrm>
            <a:off x="1043608" y="3958912"/>
            <a:ext cx="5760000" cy="720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err="1" smtClean="0">
                <a:solidFill>
                  <a:schemeClr val="tx1"/>
                </a:solidFill>
                <a:latin typeface="Arial" panose="020B0604020202020204" pitchFamily="34" charset="0"/>
                <a:cs typeface="Arial" panose="020B0604020202020204" pitchFamily="34" charset="0"/>
              </a:rPr>
              <a:t>Pentru</a:t>
            </a:r>
            <a:r>
              <a:rPr lang="fr-CH" sz="1600" dirty="0" smtClean="0">
                <a:solidFill>
                  <a:schemeClr val="tx1"/>
                </a:solidFill>
                <a:latin typeface="Arial" panose="020B0604020202020204" pitchFamily="34" charset="0"/>
                <a:cs typeface="Arial" panose="020B0604020202020204" pitchFamily="34" charset="0"/>
              </a:rPr>
              <a:t> TOATE </a:t>
            </a:r>
            <a:r>
              <a:rPr lang="fr-CH" sz="1600" dirty="0" err="1" smtClean="0">
                <a:solidFill>
                  <a:schemeClr val="tx1"/>
                </a:solidFill>
                <a:latin typeface="Arial" panose="020B0604020202020204" pitchFamily="34" charset="0"/>
                <a:cs typeface="Arial" panose="020B0604020202020204" pitchFamily="34" charset="0"/>
              </a:rPr>
              <a:t>panourile</a:t>
            </a:r>
            <a:r>
              <a:rPr lang="fr-CH" sz="1600" dirty="0" smtClean="0">
                <a:solidFill>
                  <a:schemeClr val="tx1"/>
                </a:solidFill>
                <a:latin typeface="Arial" panose="020B0604020202020204" pitchFamily="34" charset="0"/>
                <a:cs typeface="Arial" panose="020B0604020202020204" pitchFamily="34" charset="0"/>
              </a:rPr>
              <a:t> – </a:t>
            </a:r>
            <a:r>
              <a:rPr lang="fr-CH" sz="1600" dirty="0" smtClean="0">
                <a:solidFill>
                  <a:srgbClr val="0070C0"/>
                </a:solidFill>
                <a:latin typeface="Arial" panose="020B0604020202020204" pitchFamily="34" charset="0"/>
                <a:cs typeface="Arial" panose="020B0604020202020204" pitchFamily="34" charset="0"/>
              </a:rPr>
              <a:t>de </a:t>
            </a:r>
            <a:r>
              <a:rPr lang="fr-CH" sz="1600" dirty="0" err="1" smtClean="0">
                <a:solidFill>
                  <a:srgbClr val="0070C0"/>
                </a:solidFill>
                <a:latin typeface="Arial" panose="020B0604020202020204" pitchFamily="34" charset="0"/>
                <a:cs typeface="Arial" panose="020B0604020202020204" pitchFamily="34" charset="0"/>
              </a:rPr>
              <a:t>verificat</a:t>
            </a:r>
            <a:r>
              <a:rPr lang="fr-CH" sz="1600" dirty="0" smtClean="0">
                <a:solidFill>
                  <a:srgbClr val="0070C0"/>
                </a:solidFill>
                <a:latin typeface="Arial" panose="020B0604020202020204" pitchFamily="34" charset="0"/>
                <a:cs typeface="Arial" panose="020B0604020202020204" pitchFamily="34" charset="0"/>
              </a:rPr>
              <a:t> / </a:t>
            </a:r>
            <a:r>
              <a:rPr lang="fr-CH" sz="1600" dirty="0" err="1" smtClean="0">
                <a:solidFill>
                  <a:srgbClr val="0070C0"/>
                </a:solidFill>
                <a:latin typeface="Arial" panose="020B0604020202020204" pitchFamily="34" charset="0"/>
                <a:cs typeface="Arial" panose="020B0604020202020204" pitchFamily="34" charset="0"/>
              </a:rPr>
              <a:t>corectat</a:t>
            </a:r>
            <a:r>
              <a:rPr lang="fr-CH" sz="1600" dirty="0" smtClean="0">
                <a:solidFill>
                  <a:srgbClr val="0070C0"/>
                </a:solidFill>
                <a:latin typeface="Arial" panose="020B0604020202020204" pitchFamily="34" charset="0"/>
                <a:cs typeface="Arial" panose="020B0604020202020204" pitchFamily="34" charset="0"/>
              </a:rPr>
              <a:t> </a:t>
            </a:r>
            <a:r>
              <a:rPr lang="fr-CH" sz="1600" dirty="0" smtClean="0">
                <a:solidFill>
                  <a:schemeClr val="tx1"/>
                </a:solidFill>
                <a:latin typeface="Arial" panose="020B0604020202020204" pitchFamily="34" charset="0"/>
                <a:cs typeface="Arial" panose="020B0604020202020204" pitchFamily="34" charset="0"/>
              </a:rPr>
              <a:t>!</a:t>
            </a:r>
            <a:endParaRPr lang="fr-CH" sz="1600" dirty="0">
              <a:solidFill>
                <a:schemeClr val="tx1"/>
              </a:solidFill>
              <a:latin typeface="Arial" panose="020B0604020202020204" pitchFamily="34" charset="0"/>
              <a:cs typeface="Arial" panose="020B0604020202020204" pitchFamily="34" charset="0"/>
            </a:endParaRPr>
          </a:p>
        </p:txBody>
      </p:sp>
      <p:cxnSp>
        <p:nvCxnSpPr>
          <p:cNvPr id="16" name="Connecteur en angle 15"/>
          <p:cNvCxnSpPr/>
          <p:nvPr/>
        </p:nvCxnSpPr>
        <p:spPr>
          <a:xfrm rot="16200000" flipH="1">
            <a:off x="1750522" y="2816418"/>
            <a:ext cx="1257419" cy="1047686"/>
          </a:xfrm>
          <a:prstGeom prst="bentConnector3">
            <a:avLst>
              <a:gd name="adj1" fmla="val 50000"/>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009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16</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62728575"/>
      </p:ext>
    </p:extLst>
  </p:cSld>
  <p:clrMapOvr>
    <a:masterClrMapping/>
  </p:clrMapOvr>
  <p:transition spd="slow">
    <p:wheel spokes="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Sighisoara</a:t>
            </a:r>
            <a:r>
              <a:rPr lang="fr-CH" sz="4700" dirty="0" smtClean="0">
                <a:solidFill>
                  <a:schemeClr val="bg1"/>
                </a:solidFill>
                <a:latin typeface="Arial" panose="020B0604020202020204" pitchFamily="34" charset="0"/>
                <a:cs typeface="Arial" panose="020B0604020202020204" pitchFamily="34" charset="0"/>
              </a:rPr>
              <a:t>		 	 157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107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Sfântu</a:t>
            </a:r>
            <a:r>
              <a:rPr lang="fr-CH" sz="4700" dirty="0" smtClean="0">
                <a:solidFill>
                  <a:schemeClr val="bg1"/>
                </a:solidFill>
                <a:latin typeface="Arial" panose="020B0604020202020204" pitchFamily="34" charset="0"/>
                <a:cs typeface="Arial" panose="020B0604020202020204" pitchFamily="34" charset="0"/>
              </a:rPr>
              <a:t> Gheorghe	   82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40 km</a:t>
            </a:r>
          </a:p>
          <a:p>
            <a:pPr marL="400050" lvl="1" indent="0">
              <a:buFont typeface="Arial" panose="020B0604020202020204" pitchFamily="34" charset="0"/>
              <a:buNone/>
            </a:pPr>
            <a:endParaRPr lang="fr-CH" dirty="0" smtClean="0"/>
          </a:p>
          <a:p>
            <a:pPr marL="0" indent="0">
              <a:buNone/>
            </a:pPr>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383292"/>
      </p:ext>
    </p:extLst>
  </p:cSld>
  <p:clrMapOvr>
    <a:masterClrMapping/>
  </p:clrMapOvr>
  <p:transition spd="slow">
    <p:wheel spokes="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17</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432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Predeal</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endParaRPr lang="fr-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8742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9459"/>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Rasnov</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216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Predeal</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21044" y="266140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14397"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111394" y="71089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789397" y="2092780"/>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2016224"/>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54930092"/>
      </p:ext>
    </p:extLst>
  </p:cSld>
  <p:clrMapOvr>
    <a:masterClrMapping/>
  </p:clrMapOvr>
  <p:transition spd="slow">
    <p:wheel spokes="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162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Predeal</a:t>
            </a:r>
            <a:endParaRPr lang="fr-CH" sz="44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580290" y="230136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789397" y="2092780"/>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1453081"/>
          </a:xfrm>
          <a:prstGeom prst="roundRect">
            <a:avLst>
              <a:gd name="adj" fmla="val 4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351638" y="62193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17</a:t>
            </a:r>
            <a:endParaRPr lang="fr-CH" sz="5400" dirty="0">
              <a:solidFill>
                <a:schemeClr val="bg1"/>
              </a:solidFill>
              <a:latin typeface="Arial" panose="020B0604020202020204" pitchFamily="34" charset="0"/>
              <a:cs typeface="Arial" panose="020B0604020202020204" pitchFamily="34" charset="0"/>
            </a:endParaRPr>
          </a:p>
        </p:txBody>
      </p:sp>
      <p:sp>
        <p:nvSpPr>
          <p:cNvPr id="14" name="Rectangle à coins arrondis 13"/>
          <p:cNvSpPr/>
          <p:nvPr/>
        </p:nvSpPr>
        <p:spPr>
          <a:xfrm>
            <a:off x="4427984" y="692696"/>
            <a:ext cx="2636422" cy="77556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4752020" y="81649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076056" y="786296"/>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7831812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93197449"/>
      </p:ext>
    </p:extLst>
  </p:cSld>
  <p:clrMapOvr>
    <a:masterClrMapping/>
  </p:clrMapOvr>
  <p:transition spd="slow">
    <p:wheel spokes="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32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Sighisoara</a:t>
            </a:r>
            <a:r>
              <a:rPr lang="fr-CH" sz="4700" dirty="0" smtClean="0">
                <a:solidFill>
                  <a:schemeClr val="bg1"/>
                </a:solidFill>
                <a:latin typeface="Arial" panose="020B0604020202020204" pitchFamily="34" charset="0"/>
                <a:cs typeface="Arial" panose="020B0604020202020204" pitchFamily="34" charset="0"/>
              </a:rPr>
              <a:t>		 	 143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Sfântu</a:t>
            </a:r>
            <a:r>
              <a:rPr lang="fr-CH" sz="4700" dirty="0" smtClean="0">
                <a:solidFill>
                  <a:schemeClr val="bg1"/>
                </a:solidFill>
                <a:latin typeface="Arial" panose="020B0604020202020204" pitchFamily="34" charset="0"/>
                <a:cs typeface="Arial" panose="020B0604020202020204" pitchFamily="34" charset="0"/>
              </a:rPr>
              <a:t> Gheorghe	   68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26 km</a:t>
            </a:r>
          </a:p>
          <a:p>
            <a:pPr marL="400050" lvl="1" indent="0">
              <a:buFont typeface="Arial" panose="020B0604020202020204" pitchFamily="34" charset="0"/>
              <a:buNone/>
            </a:pPr>
            <a:endParaRPr lang="fr-CH" dirty="0" smtClean="0"/>
          </a:p>
          <a:p>
            <a:pPr marL="0" indent="0">
              <a:buNone/>
            </a:pPr>
            <a:endParaRPr lang="fr-CH" dirty="0" smtClean="0"/>
          </a:p>
          <a:p>
            <a:endParaRPr lang="fr-CH" dirty="0"/>
          </a:p>
        </p:txBody>
      </p:sp>
      <p:sp>
        <p:nvSpPr>
          <p:cNvPr id="6" name="Rectangle à coins arrondis 5"/>
          <p:cNvSpPr/>
          <p:nvPr/>
        </p:nvSpPr>
        <p:spPr>
          <a:xfrm>
            <a:off x="1115616" y="980728"/>
            <a:ext cx="7272808" cy="41764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A3</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227794"/>
      </p:ext>
    </p:extLst>
  </p:cSld>
  <p:clrMapOvr>
    <a:masterClrMapping/>
  </p:clrMapOvr>
  <p:transition spd="slow">
    <p:wheel spokes="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18</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620000"/>
          </a:xfrm>
          <a:prstGeom prst="rect">
            <a:avLst/>
          </a:prstGeom>
          <a:solidFill>
            <a:srgbClr val="0070C0"/>
          </a:solidFill>
          <a:effectLst>
            <a:outerShdw blurRad="63500" sx="102000" sy="102000" algn="ctr" rotWithShape="0">
              <a:schemeClr val="bg1">
                <a:alpha val="40000"/>
              </a:schemeClr>
            </a:outerShdw>
          </a:effectLst>
        </p:spPr>
        <p:txBody>
          <a:bodyPr lIns="432000" tIns="54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Rasnov</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440160"/>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648800" y="2236393"/>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t>
            </a:r>
          </a:p>
        </p:txBody>
      </p:sp>
    </p:spTree>
    <p:extLst>
      <p:ext uri="{BB962C8B-B14F-4D97-AF65-F5344CB8AC3E}">
        <p14:creationId xmlns:p14="http://schemas.microsoft.com/office/powerpoint/2010/main" val="4683368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507140"/>
            <a:ext cx="648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smtClean="0">
                <a:solidFill>
                  <a:schemeClr val="bg1"/>
                </a:solidFill>
                <a:latin typeface="Arial" panose="020B0604020202020204" pitchFamily="34" charset="0"/>
                <a:cs typeface="Arial" panose="020B0604020202020204" pitchFamily="34" charset="0"/>
              </a:rPr>
              <a:t>Brasov </a:t>
            </a:r>
            <a:r>
              <a:rPr lang="fr-CH" dirty="0" err="1" smtClean="0">
                <a:solidFill>
                  <a:schemeClr val="bg1"/>
                </a:solidFill>
                <a:latin typeface="Arial" panose="020B0604020202020204" pitchFamily="34" charset="0"/>
                <a:cs typeface="Arial" panose="020B0604020202020204" pitchFamily="34" charset="0"/>
              </a:rPr>
              <a:t>Vest</a:t>
            </a:r>
            <a:r>
              <a:rPr lang="fr-CH" dirty="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Centru</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6480000" cy="4464000"/>
          </a:xfrm>
          <a:solidFill>
            <a:srgbClr val="0070C0"/>
          </a:solidFill>
          <a:effectLst>
            <a:outerShdw blurRad="63500" sx="102000" sy="102000" algn="ctr" rotWithShape="0">
              <a:schemeClr val="bg1">
                <a:alpha val="40000"/>
              </a:schemeClr>
            </a:outerShdw>
          </a:effectLst>
        </p:spPr>
        <p:txBody>
          <a:bodyPr lIns="72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Rasnov</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Pitesti</a:t>
            </a:r>
          </a:p>
          <a:p>
            <a:r>
              <a:rPr lang="fr-CH" sz="4400" dirty="0" err="1" smtClean="0">
                <a:solidFill>
                  <a:schemeClr val="bg1"/>
                </a:solidFill>
                <a:latin typeface="Arial" panose="020B0604020202020204" pitchFamily="34" charset="0"/>
                <a:cs typeface="Arial" panose="020B0604020202020204" pitchFamily="34" charset="0"/>
              </a:rPr>
              <a:t>Campulung</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Zârnesti</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322839" y="503766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612523" y="68714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202394" y="70552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559312" y="1958719"/>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t>
            </a:r>
            <a:endParaRPr lang="fr-CH" dirty="0">
              <a:latin typeface="Arial" panose="020B0604020202020204" pitchFamily="34" charset="0"/>
              <a:cs typeface="Arial" panose="020B0604020202020204" pitchFamily="34" charset="0"/>
            </a:endParaRPr>
          </a:p>
        </p:txBody>
      </p:sp>
      <p:sp>
        <p:nvSpPr>
          <p:cNvPr id="8" name="Rectangle 7"/>
          <p:cNvSpPr/>
          <p:nvPr/>
        </p:nvSpPr>
        <p:spPr>
          <a:xfrm>
            <a:off x="5378670" y="795523"/>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4054692" y="795523"/>
            <a:ext cx="115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6" name="Hexagone 15"/>
          <p:cNvSpPr/>
          <p:nvPr/>
        </p:nvSpPr>
        <p:spPr>
          <a:xfrm>
            <a:off x="1961135" y="434046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a:t>
            </a:r>
            <a:endParaRPr lang="fr-CH" dirty="0">
              <a:latin typeface="Arial" panose="020B0604020202020204" pitchFamily="34" charset="0"/>
              <a:cs typeface="Arial" panose="020B0604020202020204" pitchFamily="34" charset="0"/>
            </a:endParaRPr>
          </a:p>
        </p:txBody>
      </p:sp>
      <p:sp>
        <p:nvSpPr>
          <p:cNvPr id="4" name="Rectangle 3"/>
          <p:cNvSpPr/>
          <p:nvPr/>
        </p:nvSpPr>
        <p:spPr>
          <a:xfrm>
            <a:off x="2640523" y="1958719"/>
            <a:ext cx="720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E574</a:t>
            </a:r>
            <a:endParaRPr lang="fr-CH"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475656" y="548680"/>
            <a:ext cx="6300000"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75656" y="1700808"/>
            <a:ext cx="6336704" cy="4320480"/>
          </a:xfrm>
          <a:prstGeom prst="roundRect">
            <a:avLst>
              <a:gd name="adj" fmla="val 385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03659327"/>
      </p:ext>
    </p:extLst>
  </p:cSld>
  <p:clrMapOvr>
    <a:masterClrMapping/>
  </p:clrMapOvr>
  <p:transition spd="slow">
    <p:wheel spokes="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3420000"/>
          </a:xfrm>
          <a:solidFill>
            <a:srgbClr val="0070C0"/>
          </a:solidFill>
          <a:effectLst>
            <a:outerShdw blurRad="63500" sx="102000" sy="102000" algn="ctr" rotWithShape="0">
              <a:schemeClr val="bg1">
                <a:alpha val="40000"/>
              </a:schemeClr>
            </a:outerShdw>
          </a:effectLst>
        </p:spPr>
        <p:txBody>
          <a:bodyPr lIns="1404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Rasnov</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Pitesti</a:t>
            </a:r>
          </a:p>
          <a:p>
            <a:r>
              <a:rPr lang="fr-CH" sz="4400" dirty="0" err="1" smtClean="0">
                <a:solidFill>
                  <a:schemeClr val="bg1"/>
                </a:solidFill>
                <a:latin typeface="Arial" panose="020B0604020202020204" pitchFamily="34" charset="0"/>
                <a:cs typeface="Arial" panose="020B0604020202020204" pitchFamily="34" charset="0"/>
              </a:rPr>
              <a:t>Campulung</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Zârnesti</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12" name="Hexagone 11"/>
          <p:cNvSpPr/>
          <p:nvPr/>
        </p:nvSpPr>
        <p:spPr>
          <a:xfrm>
            <a:off x="1559312" y="1958719"/>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t>
            </a:r>
            <a:endParaRPr lang="fr-CH" dirty="0">
              <a:latin typeface="Arial" panose="020B0604020202020204" pitchFamily="34" charset="0"/>
              <a:cs typeface="Arial" panose="020B0604020202020204" pitchFamily="34" charset="0"/>
            </a:endParaRPr>
          </a:p>
        </p:txBody>
      </p:sp>
      <p:sp>
        <p:nvSpPr>
          <p:cNvPr id="16" name="Hexagone 15"/>
          <p:cNvSpPr/>
          <p:nvPr/>
        </p:nvSpPr>
        <p:spPr>
          <a:xfrm>
            <a:off x="1961135" y="434046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a:t>
            </a:r>
            <a:endParaRPr lang="fr-CH" dirty="0">
              <a:latin typeface="Arial" panose="020B0604020202020204" pitchFamily="34" charset="0"/>
              <a:cs typeface="Arial" panose="020B0604020202020204" pitchFamily="34" charset="0"/>
            </a:endParaRPr>
          </a:p>
        </p:txBody>
      </p:sp>
      <p:sp>
        <p:nvSpPr>
          <p:cNvPr id="4" name="Rectangle 3"/>
          <p:cNvSpPr/>
          <p:nvPr/>
        </p:nvSpPr>
        <p:spPr>
          <a:xfrm>
            <a:off x="2640523" y="1958719"/>
            <a:ext cx="720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E574</a:t>
            </a:r>
            <a:endParaRPr lang="fr-CH"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475656" y="548680"/>
            <a:ext cx="6300000" cy="97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75656" y="1700808"/>
            <a:ext cx="5544616" cy="3276000"/>
          </a:xfrm>
          <a:prstGeom prst="roundRect">
            <a:avLst>
              <a:gd name="adj" fmla="val 385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375503" y="63940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algn="ctr"/>
            <a:r>
              <a:rPr lang="fr-CH" sz="5400" dirty="0" smtClean="0">
                <a:solidFill>
                  <a:schemeClr val="bg1"/>
                </a:solidFill>
                <a:latin typeface="Arial" panose="020B0604020202020204" pitchFamily="34" charset="0"/>
                <a:cs typeface="Arial" panose="020B0604020202020204" pitchFamily="34" charset="0"/>
              </a:rPr>
              <a:t>18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 name="Rectangle à coins arrondis 20"/>
          <p:cNvSpPr/>
          <p:nvPr/>
        </p:nvSpPr>
        <p:spPr>
          <a:xfrm>
            <a:off x="4449325" y="696802"/>
            <a:ext cx="2592288" cy="78521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88269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0C0"/>
        </a:solidFill>
        <a:effectLst>
          <a:outerShdw blurRad="63500" sx="102000" sy="102000" algn="ctr" rotWithShape="0">
            <a:schemeClr val="bg1">
              <a:alpha val="40000"/>
            </a:schemeClr>
          </a:outerShdw>
        </a:effectLst>
      </a:spPr>
      <a:bodyPr lIns="900000" tIns="540000" bIns="216000">
        <a:noAutofit/>
      </a:bodyPr>
      <a:lstStyle>
        <a:defPPr marL="0" indent="0" algn="ctr">
          <a:buNone/>
          <a:defRPr sz="4400" dirty="0" err="1" smtClean="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6179</TotalTime>
  <Words>3037</Words>
  <Application>Microsoft Office PowerPoint</Application>
  <PresentationFormat>Affichage à l'écran (4:3)</PresentationFormat>
  <Paragraphs>2334</Paragraphs>
  <Slides>292</Slides>
  <Notes>14</Notes>
  <HiddenSlides>0</HiddenSlides>
  <MMClips>0</MMClips>
  <ScaleCrop>false</ScaleCrop>
  <HeadingPairs>
    <vt:vector size="4" baseType="variant">
      <vt:variant>
        <vt:lpstr>Thème</vt:lpstr>
      </vt:variant>
      <vt:variant>
        <vt:i4>1</vt:i4>
      </vt:variant>
      <vt:variant>
        <vt:lpstr>Titres des diapositives</vt:lpstr>
      </vt:variant>
      <vt:variant>
        <vt:i4>292</vt:i4>
      </vt:variant>
    </vt:vector>
  </HeadingPairs>
  <TitlesOfParts>
    <vt:vector size="293" baseType="lpstr">
      <vt:lpstr>Thème Office</vt:lpstr>
      <vt:lpstr>Présentation PowerPoint</vt:lpstr>
      <vt:lpstr>Présentation PowerPoint</vt:lpstr>
      <vt:lpstr>Présentation PowerPoint</vt:lpstr>
      <vt:lpstr>Présentation PowerPoint</vt:lpstr>
      <vt:lpstr>Centura Bucuresti</vt:lpstr>
      <vt:lpstr>Présentation PowerPoint</vt:lpstr>
      <vt:lpstr>Présentation PowerPoint</vt:lpstr>
      <vt:lpstr>Présentation PowerPoint</vt:lpstr>
      <vt:lpstr>Présentation PowerPoint</vt:lpstr>
      <vt:lpstr>Ploiesti E60 x A0</vt:lpstr>
      <vt:lpstr>Panneau 9 – Centura Bucuresti</vt:lpstr>
      <vt:lpstr>Centura Bucuresti</vt:lpstr>
      <vt:lpstr>Présentation PowerPoint</vt:lpstr>
      <vt:lpstr>Présentation PowerPoint</vt:lpstr>
      <vt:lpstr>Présentation PowerPoint</vt:lpstr>
      <vt:lpstr>Présentation PowerPoint</vt:lpstr>
      <vt:lpstr>Directie Bucuresti Vest</vt:lpstr>
      <vt:lpstr>Directie Bucuresti Est   Sud</vt:lpstr>
      <vt:lpstr>Présentation PowerPoint</vt:lpstr>
      <vt:lpstr>Présentation PowerPoint</vt:lpstr>
      <vt:lpstr>E81 x A0</vt:lpstr>
      <vt:lpstr>A0 Ring Bucuresti </vt:lpstr>
      <vt:lpstr>Présentation PowerPoint</vt:lpstr>
      <vt:lpstr>Présentation PowerPoint</vt:lpstr>
      <vt:lpstr>Snagov</vt:lpstr>
      <vt:lpstr>Présentation PowerPoint</vt:lpstr>
      <vt:lpstr>Présentation PowerPoint</vt:lpstr>
      <vt:lpstr>Présentation PowerPoint</vt:lpstr>
      <vt:lpstr>Présentation PowerPoint</vt:lpstr>
      <vt:lpstr>E60 x E577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Hongrie, aux abords des grandes villes, un panneau informe les automobilistes sur les sorties les desservant et leur situation par rapport à un plan général de la ville concernée. En général, à 120 km, les indications sont trop petites et peu visibles pour être véritablement exploitables. Je retiens l’idée mais je supprime le plan de la ville et les indications des lieux des sorties</vt:lpstr>
      <vt:lpstr>Présentation PowerPoint</vt:lpstr>
      <vt:lpstr>Pl - Strejnicu</vt:lpstr>
      <vt:lpstr>Présentation PowerPoint</vt:lpstr>
      <vt:lpstr>Présentation PowerPoint</vt:lpstr>
      <vt:lpstr>Présentation PowerPoint</vt:lpstr>
      <vt:lpstr>Présentation PowerPoint</vt:lpstr>
      <vt:lpstr>Ploiesti Vest</vt:lpstr>
      <vt:lpstr>Présentation PowerPoint</vt:lpstr>
      <vt:lpstr>Présentation PowerPoint</vt:lpstr>
      <vt:lpstr>Présentation PowerPoint</vt:lpstr>
      <vt:lpstr>Présentation PowerPoint</vt:lpstr>
      <vt:lpstr>Brasov   Targoviste Suceava   Iasi   Galati E60 x E577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Campina</vt:lpstr>
      <vt:lpstr>Présentation PowerPoint</vt:lpstr>
      <vt:lpstr>Présentation PowerPoint</vt:lpstr>
      <vt:lpstr>Présentation PowerPoint</vt:lpstr>
      <vt:lpstr>Présentation PowerPoint</vt:lpstr>
      <vt:lpstr>Comarnic</vt:lpstr>
      <vt:lpstr>Présentation PowerPoint</vt:lpstr>
      <vt:lpstr>Présentation PowerPoint</vt:lpstr>
      <vt:lpstr>Présentation PowerPoint</vt:lpstr>
      <vt:lpstr>Présentation PowerPoint</vt:lpstr>
      <vt:lpstr>Sinaia</vt:lpstr>
      <vt:lpstr>Présentation PowerPoint</vt:lpstr>
      <vt:lpstr>Présentation PowerPoint</vt:lpstr>
      <vt:lpstr>Présentation PowerPoint</vt:lpstr>
      <vt:lpstr>Présentation PowerPoint</vt:lpstr>
      <vt:lpstr>Présentation PowerPoint</vt:lpstr>
      <vt:lpstr>Busteni</vt:lpstr>
      <vt:lpstr>Présentation PowerPoint</vt:lpstr>
      <vt:lpstr>Présentation PowerPoint</vt:lpstr>
      <vt:lpstr>Présentation PowerPoint</vt:lpstr>
      <vt:lpstr>Présentation PowerPoint</vt:lpstr>
      <vt:lpstr>Présentation PowerPoint</vt:lpstr>
      <vt:lpstr>Predeal</vt:lpstr>
      <vt:lpstr>Présentation PowerPoint</vt:lpstr>
      <vt:lpstr>Présentation PowerPoint</vt:lpstr>
      <vt:lpstr>Présentation PowerPoint</vt:lpstr>
      <vt:lpstr>Présentation PowerPoint</vt:lpstr>
      <vt:lpstr>Rasnov</vt:lpstr>
      <vt:lpstr>Présentation PowerPoint</vt:lpstr>
      <vt:lpstr>Présentation PowerPoint</vt:lpstr>
      <vt:lpstr>Présentation PowerPoint</vt:lpstr>
      <vt:lpstr>Présentation PowerPoint</vt:lpstr>
      <vt:lpstr>Brasov Vest Centru </vt:lpstr>
      <vt:lpstr>Présentation PowerPoint</vt:lpstr>
      <vt:lpstr>Présentation PowerPoint</vt:lpstr>
      <vt:lpstr>Présentation PowerPoint</vt:lpstr>
      <vt:lpstr>Présentation PowerPoint</vt:lpstr>
      <vt:lpstr>Présentation PowerPoint</vt:lpstr>
      <vt:lpstr>E60 x E574 Brasov Nord  Est </vt:lpstr>
      <vt:lpstr>Présentation PowerPoint</vt:lpstr>
      <vt:lpstr>Présentation PowerPoint</vt:lpstr>
      <vt:lpstr>Présentation PowerPoint</vt:lpstr>
      <vt:lpstr>Présentation PowerPoint</vt:lpstr>
      <vt:lpstr>Présentation PowerPoint</vt:lpstr>
      <vt:lpstr>Directii Cluj Napoca Fagaras</vt:lpstr>
      <vt:lpstr>Directie Bacau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Directie Cluj Napoca</vt:lpstr>
      <vt:lpstr>Directie Sibiu</vt:lpstr>
      <vt:lpstr>Présentation PowerPoint</vt:lpstr>
      <vt:lpstr>Présentation PowerPoint</vt:lpstr>
      <vt:lpstr>Présentation PowerPoint</vt:lpstr>
      <vt:lpstr>Présentation PowerPoint</vt:lpstr>
      <vt:lpstr>Bradeni </vt:lpstr>
      <vt:lpstr>Présentation PowerPoint</vt:lpstr>
      <vt:lpstr>Présentation PowerPoint</vt:lpstr>
      <vt:lpstr>Présentation PowerPoint</vt:lpstr>
      <vt:lpstr>Présentation PowerPoint</vt:lpstr>
      <vt:lpstr>Présentation PowerPoint</vt:lpstr>
      <vt:lpstr>Sighisoara </vt:lpstr>
      <vt:lpstr>Présentation PowerPoint</vt:lpstr>
      <vt:lpstr>Présentation PowerPoint</vt:lpstr>
      <vt:lpstr>Présentation PowerPoint</vt:lpstr>
      <vt:lpstr>Présentation PowerPoint</vt:lpstr>
      <vt:lpstr>Présentation PowerPoint</vt:lpstr>
      <vt:lpstr> Balauseri</vt:lpstr>
      <vt:lpstr>Présentation PowerPoint</vt:lpstr>
      <vt:lpstr>Présentation PowerPoint</vt:lpstr>
      <vt:lpstr>Présentation PowerPoint</vt:lpstr>
      <vt:lpstr>Présentation PowerPoint</vt:lpstr>
      <vt:lpstr>E60    A3 x A8 Targu Mures Sud </vt:lpstr>
      <vt:lpstr>Présentation PowerPoint</vt:lpstr>
      <vt:lpstr>Présentation PowerPoint</vt:lpstr>
      <vt:lpstr>Présentation PowerPoint</vt:lpstr>
      <vt:lpstr>Présentation PowerPoint</vt:lpstr>
      <vt:lpstr>Présentation PowerPoint</vt:lpstr>
      <vt:lpstr>Directie Cluj Napoca</vt:lpstr>
      <vt:lpstr>Directii Iasi Suceava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Ungheni </vt:lpstr>
      <vt:lpstr>Présentation PowerPoint</vt:lpstr>
      <vt:lpstr>Présentation PowerPoint</vt:lpstr>
      <vt:lpstr>Présentation PowerPoint</vt:lpstr>
      <vt:lpstr>Présentation PowerPoint</vt:lpstr>
      <vt:lpstr>Ogra</vt:lpstr>
      <vt:lpstr>Présentation PowerPoint</vt:lpstr>
      <vt:lpstr>Présentation PowerPoint</vt:lpstr>
      <vt:lpstr>Présentation PowerPoint</vt:lpstr>
      <vt:lpstr>Présentation PowerPoint</vt:lpstr>
      <vt:lpstr>Iernut</vt:lpstr>
      <vt:lpstr>Présentation PowerPoint</vt:lpstr>
      <vt:lpstr>Présentation PowerPoint</vt:lpstr>
      <vt:lpstr>Présentation PowerPoint</vt:lpstr>
      <vt:lpstr>Présentation PowerPoint</vt:lpstr>
      <vt:lpstr>Ludus</vt:lpstr>
      <vt:lpstr>Présentation PowerPoint</vt:lpstr>
      <vt:lpstr>Présentation PowerPoint</vt:lpstr>
      <vt:lpstr>Présentation PowerPoint</vt:lpstr>
      <vt:lpstr>Présentation PowerPoint</vt:lpstr>
      <vt:lpstr>Câmpia Turzii</vt:lpstr>
      <vt:lpstr>Présentation PowerPoint</vt:lpstr>
      <vt:lpstr>Présentation PowerPoint</vt:lpstr>
      <vt:lpstr>Présentation PowerPoint</vt:lpstr>
      <vt:lpstr>Présentation PowerPoint</vt:lpstr>
      <vt:lpstr>Turda   E81 x E60 </vt:lpstr>
      <vt:lpstr>Présentation PowerPoint</vt:lpstr>
      <vt:lpstr>Présentation PowerPoint</vt:lpstr>
      <vt:lpstr>Présentation PowerPoint</vt:lpstr>
      <vt:lpstr>Présentation PowerPoint</vt:lpstr>
      <vt:lpstr>Présentation PowerPoint</vt:lpstr>
      <vt:lpstr>Directie Cluj Napoca</vt:lpstr>
      <vt:lpstr>Directii  Arad  Sibiu</vt:lpstr>
      <vt:lpstr>Présentation PowerPoint</vt:lpstr>
      <vt:lpstr>Présentation PowerPoint</vt:lpstr>
      <vt:lpstr>E</vt:lpstr>
      <vt:lpstr>Présentation PowerPoint</vt:lpstr>
      <vt:lpstr>Présentation PowerPoint</vt:lpstr>
      <vt:lpstr>Présentation PowerPoint</vt:lpstr>
      <vt:lpstr>Tureni Cluj Napoca Sud Est</vt:lpstr>
      <vt:lpstr>Présentation PowerPoint</vt:lpstr>
      <vt:lpstr>Présentation PowerPoint</vt:lpstr>
      <vt:lpstr>Présentation PowerPoint</vt:lpstr>
      <vt:lpstr>Présentation PowerPoint</vt:lpstr>
      <vt:lpstr>Présentation PowerPoint</vt:lpstr>
      <vt:lpstr>Vlaha Cluj Napoca Vest  Centru  Nord</vt:lpstr>
      <vt:lpstr>E</vt:lpstr>
      <vt:lpstr>Présentation PowerPoint</vt:lpstr>
      <vt:lpstr>Présentation PowerPoint</vt:lpstr>
      <vt:lpstr>Présentation PowerPoint</vt:lpstr>
      <vt:lpstr>Gilau Cluj Napoca Vest  Centru  Nord</vt:lpstr>
      <vt:lpstr>Présentation PowerPoint</vt:lpstr>
      <vt:lpstr>Présentation PowerPoint</vt:lpstr>
      <vt:lpstr>Présentation PowerPoint</vt:lpstr>
      <vt:lpstr>Présentation PowerPoint</vt:lpstr>
      <vt:lpstr>Présentation PowerPoint</vt:lpstr>
      <vt:lpstr>Nadaselu Cluj Napoca Nord</vt:lpstr>
      <vt:lpstr>Présentation PowerPoint</vt:lpstr>
      <vt:lpstr>Présentation PowerPoint</vt:lpstr>
      <vt:lpstr>Présentation PowerPoint</vt:lpstr>
      <vt:lpstr>Présentation PowerPoint</vt:lpstr>
      <vt:lpstr>Mihâiesti</vt:lpstr>
      <vt:lpstr>Présentation PowerPoint</vt:lpstr>
      <vt:lpstr>Présentation PowerPoint</vt:lpstr>
      <vt:lpstr>Présentation PowerPoint</vt:lpstr>
      <vt:lpstr>Présentation PowerPoint</vt:lpstr>
      <vt:lpstr>Sânmihaiu Almasului</vt:lpstr>
      <vt:lpstr>Présentation PowerPoint</vt:lpstr>
      <vt:lpstr>Présentation PowerPoint</vt:lpstr>
      <vt:lpstr>Présentation PowerPoint</vt:lpstr>
      <vt:lpstr>Présentation PowerPoint</vt:lpstr>
      <vt:lpstr>Românasi</vt:lpstr>
      <vt:lpstr>Présentation PowerPoint</vt:lpstr>
      <vt:lpstr>Présentation PowerPoint</vt:lpstr>
      <vt:lpstr>Présentation PowerPoint</vt:lpstr>
      <vt:lpstr>Présentation PowerPoint</vt:lpstr>
      <vt:lpstr>Zalau Sud</vt:lpstr>
      <vt:lpstr>Présentation PowerPoint</vt:lpstr>
      <vt:lpstr>Présentation PowerPoint</vt:lpstr>
      <vt:lpstr>Présentation PowerPoint</vt:lpstr>
      <vt:lpstr>Présentation PowerPoint</vt:lpstr>
      <vt:lpstr>E60 x E81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Suplacu de Barcâu</vt:lpstr>
      <vt:lpstr>Présentation PowerPoint</vt:lpstr>
      <vt:lpstr>Présentation PowerPoint</vt:lpstr>
      <vt:lpstr>Présentation PowerPoint</vt:lpstr>
      <vt:lpstr>Présentation PowerPoint</vt:lpstr>
      <vt:lpstr>Marghita</vt:lpstr>
      <vt:lpstr>Présentation PowerPoint</vt:lpstr>
      <vt:lpstr>Présentation PowerPoint</vt:lpstr>
      <vt:lpstr>Présentation PowerPoint</vt:lpstr>
      <vt:lpstr>Présentation PowerPoint</vt:lpstr>
      <vt:lpstr>Sirbi</vt:lpstr>
      <vt:lpstr>Présentation PowerPoint</vt:lpstr>
      <vt:lpstr>Présentation PowerPoint</vt:lpstr>
      <vt:lpstr>Présentation PowerPoint</vt:lpstr>
      <vt:lpstr>Présentation PowerPoint</vt:lpstr>
      <vt:lpstr>Ring Oradea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Directie Arad</vt:lpstr>
      <vt:lpstr>Directie Debrecen</vt:lpstr>
      <vt:lpstr>Présentation PowerPoint</vt:lpstr>
      <vt:lpstr>Présentation PowerPoint</vt:lpstr>
      <vt:lpstr>Ring Oradea</vt:lpstr>
      <vt:lpstr>Présentation PowerPoint</vt:lpstr>
      <vt:lpstr>Présentation PowerPoint</vt:lpstr>
      <vt:lpstr>E60 x E671 Ring Oradea Vest Sud</vt:lpstr>
      <vt:lpstr>Présentation PowerPoint</vt:lpstr>
      <vt:lpstr>Présentation PowerPoint</vt:lpstr>
      <vt:lpstr>Présentation PowerPoint</vt:lpstr>
      <vt:lpstr>Présentation PowerPoint</vt:lpstr>
      <vt:lpstr>Présentation PowerPoint</vt:lpstr>
      <vt:lpstr>Directie Arad</vt:lpstr>
      <vt:lpstr>Présentation PowerPoint</vt:lpstr>
      <vt:lpstr>Présentation PowerPoint</vt:lpstr>
      <vt:lpstr>Présentation PowerPoint</vt:lpstr>
      <vt:lpstr>Présentation PowerPoint</vt:lpstr>
      <vt:lpstr>Sources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E60</dc:title>
  <dc:creator>Sophie</dc:creator>
  <cp:lastModifiedBy>Sophie</cp:lastModifiedBy>
  <cp:revision>803</cp:revision>
  <dcterms:created xsi:type="dcterms:W3CDTF">2015-05-06T12:02:16Z</dcterms:created>
  <dcterms:modified xsi:type="dcterms:W3CDTF">2016-08-26T10:37:34Z</dcterms:modified>
</cp:coreProperties>
</file>