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558" r:id="rId2"/>
    <p:sldId id="610" r:id="rId3"/>
    <p:sldId id="561" r:id="rId4"/>
    <p:sldId id="566" r:id="rId5"/>
    <p:sldId id="611" r:id="rId6"/>
    <p:sldId id="568" r:id="rId7"/>
    <p:sldId id="569" r:id="rId8"/>
    <p:sldId id="570" r:id="rId9"/>
    <p:sldId id="613" r:id="rId10"/>
    <p:sldId id="572" r:id="rId11"/>
    <p:sldId id="573" r:id="rId12"/>
    <p:sldId id="616" r:id="rId13"/>
    <p:sldId id="617" r:id="rId14"/>
    <p:sldId id="576" r:id="rId15"/>
    <p:sldId id="577" r:id="rId16"/>
    <p:sldId id="618" r:id="rId17"/>
    <p:sldId id="619" r:id="rId18"/>
    <p:sldId id="620" r:id="rId19"/>
    <p:sldId id="621" r:id="rId20"/>
    <p:sldId id="622" r:id="rId21"/>
    <p:sldId id="623" r:id="rId22"/>
    <p:sldId id="624" r:id="rId23"/>
    <p:sldId id="625" r:id="rId24"/>
    <p:sldId id="626" r:id="rId25"/>
    <p:sldId id="627" r:id="rId26"/>
    <p:sldId id="628" r:id="rId27"/>
    <p:sldId id="629" r:id="rId28"/>
    <p:sldId id="630" r:id="rId29"/>
    <p:sldId id="631" r:id="rId30"/>
    <p:sldId id="632" r:id="rId31"/>
    <p:sldId id="633" r:id="rId32"/>
    <p:sldId id="634" r:id="rId33"/>
    <p:sldId id="635" r:id="rId34"/>
    <p:sldId id="636" r:id="rId35"/>
    <p:sldId id="596" r:id="rId36"/>
    <p:sldId id="637" r:id="rId37"/>
    <p:sldId id="638" r:id="rId38"/>
    <p:sldId id="639" r:id="rId39"/>
    <p:sldId id="640" r:id="rId40"/>
    <p:sldId id="601" r:id="rId41"/>
    <p:sldId id="641" r:id="rId42"/>
    <p:sldId id="642" r:id="rId43"/>
    <p:sldId id="643" r:id="rId44"/>
    <p:sldId id="645" r:id="rId45"/>
    <p:sldId id="644" r:id="rId46"/>
    <p:sldId id="646" r:id="rId47"/>
    <p:sldId id="605" r:id="rId48"/>
    <p:sldId id="647" r:id="rId49"/>
    <p:sldId id="648" r:id="rId50"/>
    <p:sldId id="649" r:id="rId51"/>
    <p:sldId id="650" r:id="rId52"/>
    <p:sldId id="651" r:id="rId53"/>
    <p:sldId id="652" r:id="rId5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647E7E03-0703-4FC6-9C55-433361D71ABE}">
          <p14:sldIdLst>
            <p14:sldId id="558"/>
            <p14:sldId id="610"/>
            <p14:sldId id="561"/>
            <p14:sldId id="566"/>
            <p14:sldId id="611"/>
            <p14:sldId id="568"/>
            <p14:sldId id="569"/>
            <p14:sldId id="570"/>
            <p14:sldId id="613"/>
            <p14:sldId id="572"/>
            <p14:sldId id="573"/>
            <p14:sldId id="616"/>
            <p14:sldId id="617"/>
            <p14:sldId id="576"/>
            <p14:sldId id="577"/>
            <p14:sldId id="618"/>
            <p14:sldId id="619"/>
            <p14:sldId id="620"/>
            <p14:sldId id="621"/>
            <p14:sldId id="622"/>
            <p14:sldId id="623"/>
            <p14:sldId id="624"/>
            <p14:sldId id="625"/>
            <p14:sldId id="626"/>
            <p14:sldId id="627"/>
            <p14:sldId id="628"/>
            <p14:sldId id="629"/>
            <p14:sldId id="630"/>
            <p14:sldId id="631"/>
            <p14:sldId id="632"/>
            <p14:sldId id="633"/>
            <p14:sldId id="634"/>
            <p14:sldId id="635"/>
            <p14:sldId id="636"/>
            <p14:sldId id="596"/>
            <p14:sldId id="637"/>
            <p14:sldId id="638"/>
            <p14:sldId id="639"/>
            <p14:sldId id="640"/>
            <p14:sldId id="601"/>
            <p14:sldId id="641"/>
            <p14:sldId id="642"/>
            <p14:sldId id="643"/>
            <p14:sldId id="645"/>
            <p14:sldId id="644"/>
            <p14:sldId id="646"/>
            <p14:sldId id="605"/>
            <p14:sldId id="647"/>
            <p14:sldId id="648"/>
            <p14:sldId id="649"/>
            <p14:sldId id="650"/>
            <p14:sldId id="651"/>
            <p14:sldId id="65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01" autoAdjust="0"/>
  </p:normalViewPr>
  <p:slideViewPr>
    <p:cSldViewPr>
      <p:cViewPr varScale="1">
        <p:scale>
          <a:sx n="112" d="100"/>
          <a:sy n="112" d="100"/>
        </p:scale>
        <p:origin x="-15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F0E5C-380F-4BD2-9658-C2F74316E12E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29F7E-2D5A-42D1-AD5E-081CF2CC432B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05201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Distances à contrôler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7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Distances à contrôler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8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Distances à contrôler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47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H" dirty="0" smtClean="0"/>
              <a:t>Distances à contrôler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629F7E-2D5A-42D1-AD5E-081CF2CC432B}" type="slidenum">
              <a:rPr lang="fr-CH" smtClean="0"/>
              <a:t>48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622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27521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42015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61191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9132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8276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9083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9067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27512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7699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84629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7C1B8-4FEA-4A56-BC4F-063C207A019D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78010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7C1B8-4FEA-4A56-BC4F-063C207A019D}" type="datetimeFigureOut">
              <a:rPr lang="fr-CH" smtClean="0"/>
              <a:t>25.08.2016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3C717-80B1-442C-BA66-DF473D4CAAE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3722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h/search?q=constanta&amp;client=firefox-b&amp;tbm=isch&amp;tbo=u&amp;source=univ&amp;sa=X&amp;ved=0ahUKEwjvzI6U-afOAhVBHRQKHeDcC08QsAQIKQ&amp;biw=1920&amp;bih=932" TargetMode="External"/><Relationship Id="rId2" Type="http://schemas.openxmlformats.org/officeDocument/2006/relationships/hyperlink" Target="https://www.google.ch/search?q=fetesti&amp;client=firefox-b&amp;tbm=isch&amp;tbo=u&amp;source=univ&amp;sa=X&amp;ved=0ahUKEwjdw87m-KfOAhXRFsAKHYniCzQQsAQIIA&amp;biw=1920&amp;bih=932#imgrc=ccZnZCy6jNm3wM%3A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539552" y="836712"/>
            <a:ext cx="8208912" cy="482453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12000"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Autostrada</a:t>
            </a:r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A2</a:t>
            </a:r>
          </a:p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 </a:t>
            </a:r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Semnalizare</a:t>
            </a:r>
            <a:endParaRPr lang="fr-CH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rc_mi" descr="http://www.quizz.biz/uploads/quizz/166346/2_gf5Zx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988840"/>
            <a:ext cx="1362075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724128" y="6021288"/>
            <a:ext cx="252028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Version 2 Update 04.06.2016</a:t>
            </a:r>
            <a:endParaRPr lang="fr-CH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80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052736"/>
            <a:ext cx="4140000" cy="720000"/>
          </a:xfrm>
          <a:solidFill>
            <a:srgbClr val="00B050"/>
          </a:solidFill>
        </p:spPr>
        <p:txBody>
          <a:bodyPr tIns="144000" bIns="144000" anchor="b">
            <a:noAutofit/>
          </a:bodyPr>
          <a:lstStyle/>
          <a:p>
            <a:pPr algn="ctr"/>
            <a:r>
              <a:rPr lang="fr-CH" sz="36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A2</a:t>
            </a:r>
            <a:endParaRPr lang="fr-CH" sz="36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28287"/>
            <a:ext cx="4140000" cy="1800000"/>
          </a:xfrm>
          <a:solidFill>
            <a:srgbClr val="00B050"/>
          </a:solidFill>
        </p:spPr>
        <p:txBody>
          <a:bodyPr tIns="180000">
            <a:noAutofit/>
          </a:bodyPr>
          <a:lstStyle/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Fundulea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283968" y="1052736"/>
            <a:ext cx="4752000" cy="720000"/>
          </a:xfrm>
          <a:solidFill>
            <a:srgbClr val="00B050"/>
          </a:solidFill>
        </p:spPr>
        <p:txBody>
          <a:bodyPr bIns="144000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A0   Ring Bucuresti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283567" y="1838505"/>
            <a:ext cx="4752000" cy="3780000"/>
          </a:xfrm>
          <a:solidFill>
            <a:srgbClr val="00B050"/>
          </a:solidFill>
        </p:spPr>
        <p:txBody>
          <a:bodyPr lIns="720000">
            <a:noAutofit/>
          </a:bodyPr>
          <a:lstStyle/>
          <a:p>
            <a:pPr marL="0" indent="0" algn="ctr">
              <a:buNone/>
            </a:pPr>
            <a:endParaRPr lang="fr-CH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 algn="ctr">
              <a:buNone/>
            </a:pPr>
            <a:endParaRPr lang="fr-CH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>
              <a:buNone/>
            </a:pP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3" name="Flèche droite 12"/>
          <p:cNvSpPr/>
          <p:nvPr/>
        </p:nvSpPr>
        <p:spPr>
          <a:xfrm rot="-5400000">
            <a:off x="4639263" y="4751262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5400000">
            <a:off x="8147538" y="4758453"/>
            <a:ext cx="900000" cy="486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7229926" y="4116329"/>
            <a:ext cx="1188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229926" y="3580234"/>
            <a:ext cx="1180755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2773004"/>
            <a:ext cx="725142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à coins arrondis 7"/>
          <p:cNvSpPr/>
          <p:nvPr/>
        </p:nvSpPr>
        <p:spPr>
          <a:xfrm>
            <a:off x="4483059" y="2752219"/>
            <a:ext cx="3469591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Bâneasa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3313" y="3627111"/>
            <a:ext cx="360000" cy="28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21"/>
          <p:cNvSpPr/>
          <p:nvPr/>
        </p:nvSpPr>
        <p:spPr>
          <a:xfrm>
            <a:off x="8592853" y="5619236"/>
            <a:ext cx="360000" cy="97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Flèche vers le haut 22"/>
          <p:cNvSpPr/>
          <p:nvPr/>
        </p:nvSpPr>
        <p:spPr>
          <a:xfrm>
            <a:off x="3563888" y="2302219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Flèche vers le haut 23"/>
          <p:cNvSpPr/>
          <p:nvPr/>
        </p:nvSpPr>
        <p:spPr>
          <a:xfrm>
            <a:off x="280997" y="2323385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Rectangle 19"/>
          <p:cNvSpPr/>
          <p:nvPr/>
        </p:nvSpPr>
        <p:spPr>
          <a:xfrm>
            <a:off x="7166535" y="2204864"/>
            <a:ext cx="1188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806204" y="3628213"/>
            <a:ext cx="360000" cy="288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Rectangle 24"/>
          <p:cNvSpPr/>
          <p:nvPr/>
        </p:nvSpPr>
        <p:spPr>
          <a:xfrm>
            <a:off x="4392000" y="5600897"/>
            <a:ext cx="360000" cy="97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63313" y="1124744"/>
            <a:ext cx="4002891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392000" y="1124744"/>
            <a:ext cx="4560853" cy="57606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163313" y="1916832"/>
            <a:ext cx="4002891" cy="1663402"/>
          </a:xfrm>
          <a:prstGeom prst="roundRect">
            <a:avLst>
              <a:gd name="adj" fmla="val 852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à coins arrondis 14"/>
          <p:cNvSpPr/>
          <p:nvPr/>
        </p:nvSpPr>
        <p:spPr>
          <a:xfrm>
            <a:off x="4392000" y="1916832"/>
            <a:ext cx="4560853" cy="3600400"/>
          </a:xfrm>
          <a:prstGeom prst="roundRect">
            <a:avLst>
              <a:gd name="adj" fmla="val 396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6541704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 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4008" y="1243122"/>
            <a:ext cx="4038600" cy="4500000"/>
          </a:xfrm>
          <a:solidFill>
            <a:srgbClr val="00B050"/>
          </a:solidFill>
        </p:spPr>
        <p:txBody>
          <a:bodyPr lIns="360000" tIns="180000">
            <a:normAutofit fontScale="92500" lnSpcReduction="20000"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A0</a:t>
            </a:r>
          </a:p>
          <a:p>
            <a:pPr marL="0" indent="0" algn="ctr">
              <a:buNone/>
            </a:pPr>
            <a:endParaRPr lang="fr-CH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Alexandria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</a:t>
            </a:r>
          </a:p>
          <a:p>
            <a:pPr marL="0" indent="0">
              <a:buNone/>
            </a:pPr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CH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fr-CH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8548" y="1241517"/>
            <a:ext cx="4038600" cy="4500000"/>
          </a:xfrm>
          <a:solidFill>
            <a:srgbClr val="00B050"/>
          </a:solidFill>
        </p:spPr>
        <p:txBody>
          <a:bodyPr lIns="288000" tIns="180000">
            <a:normAutofit fontScale="92500" lnSpcReduction="20000"/>
          </a:bodyPr>
          <a:lstStyle/>
          <a:p>
            <a:pPr marL="0" indent="0" algn="ctr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A0</a:t>
            </a:r>
          </a:p>
          <a:p>
            <a:pPr marL="0" indent="0" algn="ctr">
              <a:buNone/>
            </a:pPr>
            <a:endParaRPr lang="fr-CH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>
              <a:buNone/>
            </a:pPr>
            <a:endParaRPr lang="fr-CH" sz="4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2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  Brasov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Suceava  Iasi</a:t>
            </a:r>
          </a:p>
          <a:p>
            <a:pPr marL="0" indent="0">
              <a:buNone/>
            </a:pPr>
            <a:endParaRPr lang="fr-CH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25031" y="2060848"/>
            <a:ext cx="126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76387" y="1862848"/>
            <a:ext cx="1180755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82947" y="2366848"/>
            <a:ext cx="1180755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589643" y="2852936"/>
            <a:ext cx="3024000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Baneasa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106" y="2928431"/>
            <a:ext cx="612000" cy="450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lèche droite 10"/>
          <p:cNvSpPr/>
          <p:nvPr/>
        </p:nvSpPr>
        <p:spPr>
          <a:xfrm rot="-2700000">
            <a:off x="7265421" y="4733148"/>
            <a:ext cx="108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Ellipse 11"/>
          <p:cNvSpPr/>
          <p:nvPr/>
        </p:nvSpPr>
        <p:spPr>
          <a:xfrm>
            <a:off x="6832947" y="3958859"/>
            <a:ext cx="900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lèche vers le haut 12"/>
          <p:cNvSpPr/>
          <p:nvPr/>
        </p:nvSpPr>
        <p:spPr>
          <a:xfrm>
            <a:off x="2246188" y="4869160"/>
            <a:ext cx="484632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539552" y="404664"/>
            <a:ext cx="7954495" cy="7200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à coins arrondis 13"/>
          <p:cNvSpPr/>
          <p:nvPr/>
        </p:nvSpPr>
        <p:spPr>
          <a:xfrm>
            <a:off x="539552" y="1275137"/>
            <a:ext cx="3924000" cy="4386111"/>
          </a:xfrm>
          <a:prstGeom prst="roundRect">
            <a:avLst>
              <a:gd name="adj" fmla="val 6662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à coins arrondis 14"/>
          <p:cNvSpPr/>
          <p:nvPr/>
        </p:nvSpPr>
        <p:spPr>
          <a:xfrm>
            <a:off x="4716016" y="1275137"/>
            <a:ext cx="3888432" cy="4386111"/>
          </a:xfrm>
          <a:prstGeom prst="roundRect">
            <a:avLst>
              <a:gd name="adj" fmla="val 425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6651257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051592" y="908720"/>
            <a:ext cx="7408840" cy="4788632"/>
          </a:xfrm>
          <a:prstGeom prst="rect">
            <a:avLst/>
          </a:prstGeom>
          <a:solidFill>
            <a:srgbClr val="00B050"/>
          </a:solidFill>
        </p:spPr>
        <p:txBody>
          <a:bodyPr lIns="540000" tIns="540000" rIns="72000" bIns="18000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CH" sz="4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208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				203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Silistra				129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Câlârasi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116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Slobozia			111 km</a:t>
            </a:r>
            <a:r>
              <a:rPr lang="fr-CH" sz="4700" dirty="0" smtClean="0"/>
              <a:t>	</a:t>
            </a:r>
          </a:p>
          <a:p>
            <a:pPr marL="400050" lvl="1" indent="0">
              <a:buFont typeface="Arial" panose="020B0604020202020204" pitchFamily="34" charset="0"/>
              <a:buNone/>
            </a:pPr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115616" y="980728"/>
            <a:ext cx="7272808" cy="4608512"/>
          </a:xfrm>
          <a:prstGeom prst="roundRect">
            <a:avLst>
              <a:gd name="adj" fmla="val 361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3563888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4742857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3705229" y="3429000"/>
            <a:ext cx="900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47664" y="3525416"/>
            <a:ext cx="6480000" cy="5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10"/>
          <p:cNvSpPr/>
          <p:nvPr/>
        </p:nvSpPr>
        <p:spPr>
          <a:xfrm>
            <a:off x="1547664" y="3598533"/>
            <a:ext cx="6480000" cy="5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11"/>
          <p:cNvSpPr/>
          <p:nvPr/>
        </p:nvSpPr>
        <p:spPr>
          <a:xfrm>
            <a:off x="1051592" y="5877272"/>
            <a:ext cx="7408840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Silistra BG; </a:t>
            </a:r>
            <a:r>
              <a:rPr lang="fr-CH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fr-CH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construction of a bridge over the </a:t>
            </a:r>
            <a:r>
              <a:rPr lang="fr-CH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Dunare</a:t>
            </a:r>
            <a:endParaRPr lang="fr-CH" sz="14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18518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23988" y="629143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" name="Rectangle 3"/>
          <p:cNvSpPr/>
          <p:nvPr/>
        </p:nvSpPr>
        <p:spPr>
          <a:xfrm>
            <a:off x="4646228" y="773143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4928369" y="77314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80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720000" bIns="21600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Fundulea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755386" y="2210366"/>
            <a:ext cx="90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402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295675" y="1700808"/>
            <a:ext cx="5616624" cy="1656184"/>
          </a:xfrm>
          <a:prstGeom prst="roundRect">
            <a:avLst>
              <a:gd name="adj" fmla="val 1134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1295675" y="692696"/>
            <a:ext cx="2808312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4283968" y="692696"/>
            <a:ext cx="2520280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78665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3648" y="476672"/>
            <a:ext cx="5760000" cy="108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Lehliu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Garâ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556792"/>
            <a:ext cx="5760000" cy="306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360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Fundulea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Ileana</a:t>
            </a:r>
          </a:p>
          <a:p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5511602" y="3345927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1816624" y="682824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6228184" y="692696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Hexagone 12"/>
          <p:cNvSpPr/>
          <p:nvPr/>
        </p:nvSpPr>
        <p:spPr>
          <a:xfrm>
            <a:off x="1907704" y="3861048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548680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1475656" y="1628800"/>
            <a:ext cx="5616624" cy="2880320"/>
          </a:xfrm>
          <a:prstGeom prst="roundRect">
            <a:avLst>
              <a:gd name="adj" fmla="val 621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9418693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556792"/>
            <a:ext cx="5760000" cy="216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360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Fundulea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Ileana</a:t>
            </a:r>
          </a:p>
        </p:txBody>
      </p:sp>
      <p:sp>
        <p:nvSpPr>
          <p:cNvPr id="13" name="Hexagone 12"/>
          <p:cNvSpPr/>
          <p:nvPr/>
        </p:nvSpPr>
        <p:spPr>
          <a:xfrm>
            <a:off x="1763688" y="2420888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Flèche vers le haut 11"/>
          <p:cNvSpPr/>
          <p:nvPr/>
        </p:nvSpPr>
        <p:spPr>
          <a:xfrm rot="3600000">
            <a:off x="6062716" y="2195698"/>
            <a:ext cx="540000" cy="126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Rectangle à coins arrondis 8"/>
          <p:cNvSpPr/>
          <p:nvPr/>
        </p:nvSpPr>
        <p:spPr>
          <a:xfrm>
            <a:off x="4355976" y="584784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4493033" y="638740"/>
            <a:ext cx="2520280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13"/>
          <p:cNvSpPr/>
          <p:nvPr/>
        </p:nvSpPr>
        <p:spPr>
          <a:xfrm>
            <a:off x="4949966" y="728784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Virage 15"/>
          <p:cNvSpPr/>
          <p:nvPr/>
        </p:nvSpPr>
        <p:spPr>
          <a:xfrm>
            <a:off x="5254514" y="728784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1628800"/>
            <a:ext cx="5652320" cy="2016224"/>
          </a:xfrm>
          <a:prstGeom prst="roundRect">
            <a:avLst>
              <a:gd name="adj" fmla="val 868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21960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685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7570773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051592" y="908720"/>
            <a:ext cx="7408840" cy="4788632"/>
          </a:xfrm>
          <a:prstGeom prst="rect">
            <a:avLst/>
          </a:prstGeom>
          <a:solidFill>
            <a:srgbClr val="00B050"/>
          </a:solidFill>
        </p:spPr>
        <p:txBody>
          <a:bodyPr lIns="540000" tIns="540000" rIns="72000" bIns="18000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CH" sz="4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188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				183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Silistra				109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Câlârasi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  95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Slobozia			</a:t>
            </a:r>
            <a:r>
              <a:rPr lang="fr-CH" sz="4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91 km</a:t>
            </a:r>
            <a:r>
              <a:rPr lang="fr-CH" sz="4700" dirty="0" smtClean="0"/>
              <a:t>	</a:t>
            </a:r>
          </a:p>
          <a:p>
            <a:pPr marL="400050" lvl="1" indent="0">
              <a:buFont typeface="Arial" panose="020B0604020202020204" pitchFamily="34" charset="0"/>
              <a:buNone/>
            </a:pPr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115616" y="980728"/>
            <a:ext cx="7272808" cy="4608512"/>
          </a:xfrm>
          <a:prstGeom prst="roundRect">
            <a:avLst>
              <a:gd name="adj" fmla="val 361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3563888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4742857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3705229" y="3429000"/>
            <a:ext cx="900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47664" y="3525416"/>
            <a:ext cx="6480000" cy="5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11"/>
          <p:cNvSpPr/>
          <p:nvPr/>
        </p:nvSpPr>
        <p:spPr>
          <a:xfrm>
            <a:off x="1547664" y="3623816"/>
            <a:ext cx="6480000" cy="5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7743560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23988" y="629143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" name="Rectangle 3"/>
          <p:cNvSpPr/>
          <p:nvPr/>
        </p:nvSpPr>
        <p:spPr>
          <a:xfrm>
            <a:off x="4646228" y="773143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4928369" y="77314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80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720000" bIns="21600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Lehliu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Gara</a:t>
            </a:r>
          </a:p>
          <a:p>
            <a:pPr marL="0" indent="0">
              <a:buNone/>
            </a:pP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755386" y="2210366"/>
            <a:ext cx="90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1295675" y="1700808"/>
            <a:ext cx="5616624" cy="1656184"/>
          </a:xfrm>
          <a:prstGeom prst="roundRect">
            <a:avLst>
              <a:gd name="adj" fmla="val 1134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1295675" y="692696"/>
            <a:ext cx="2808312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4283968" y="692696"/>
            <a:ext cx="2520280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17819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3648" y="476672"/>
            <a:ext cx="5760000" cy="108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Drajna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556792"/>
            <a:ext cx="5760000" cy="378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360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Lehliu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Garâ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Lehliu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Radu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Vodâ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5598182" y="4245580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1816624" y="682824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6228184" y="692696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Hexagone 12"/>
          <p:cNvSpPr/>
          <p:nvPr/>
        </p:nvSpPr>
        <p:spPr>
          <a:xfrm>
            <a:off x="1771624" y="4635198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548680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1475656" y="1628800"/>
            <a:ext cx="5616624" cy="3600400"/>
          </a:xfrm>
          <a:prstGeom prst="roundRect">
            <a:avLst>
              <a:gd name="adj" fmla="val 621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2932211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51927" y="629143"/>
            <a:ext cx="3240000" cy="900000"/>
          </a:xfrm>
          <a:prstGeom prst="roundRect">
            <a:avLst>
              <a:gd name="adj" fmla="val 1615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645051" y="629143"/>
            <a:ext cx="3060000" cy="900000"/>
          </a:xfrm>
          <a:prstGeom prst="roundRect">
            <a:avLst>
              <a:gd name="adj" fmla="val 67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" name="Rectangle 3"/>
          <p:cNvSpPr/>
          <p:nvPr/>
        </p:nvSpPr>
        <p:spPr>
          <a:xfrm>
            <a:off x="5299523" y="773143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5576121" y="77314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6480000" cy="216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720000" bIns="21600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Centura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Bucuresti</a:t>
            </a:r>
          </a:p>
          <a:p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347464" y="2501519"/>
            <a:ext cx="90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100A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155322" y="4509120"/>
            <a:ext cx="6552728" cy="7200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</a:t>
            </a:r>
            <a:r>
              <a:rPr lang="fr-CH" sz="16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TOUS</a:t>
            </a:r>
            <a:r>
              <a:rPr lang="fr-CH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panneaux,  à contrôler / corriger</a:t>
            </a:r>
            <a:endParaRPr lang="fr-CH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Connecteur en angle 9"/>
          <p:cNvCxnSpPr/>
          <p:nvPr/>
        </p:nvCxnSpPr>
        <p:spPr>
          <a:xfrm rot="16200000" flipH="1">
            <a:off x="1311224" y="3437759"/>
            <a:ext cx="1557601" cy="585120"/>
          </a:xfrm>
          <a:prstGeom prst="bentConnector3">
            <a:avLst>
              <a:gd name="adj1" fmla="val 29916"/>
            </a:avLst>
          </a:prstGeom>
          <a:ln w="19050">
            <a:solidFill>
              <a:srgbClr val="FF0000"/>
            </a:solidFill>
            <a:headEnd type="oval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à coins arrondis 5"/>
          <p:cNvSpPr/>
          <p:nvPr/>
        </p:nvSpPr>
        <p:spPr>
          <a:xfrm>
            <a:off x="1347464" y="719143"/>
            <a:ext cx="3084222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1295987" y="1679765"/>
            <a:ext cx="6336000" cy="1944216"/>
          </a:xfrm>
          <a:prstGeom prst="roundRect">
            <a:avLst>
              <a:gd name="adj" fmla="val 839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4716016" y="719143"/>
            <a:ext cx="2952328" cy="720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0454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556792"/>
            <a:ext cx="5760000" cy="288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360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Lehliu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Garâ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Lehliu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Radu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Vodâ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5693051" y="2733412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Hexagone 12"/>
          <p:cNvSpPr/>
          <p:nvPr/>
        </p:nvSpPr>
        <p:spPr>
          <a:xfrm>
            <a:off x="1619672" y="2060848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475656" y="1628800"/>
            <a:ext cx="5616624" cy="2736304"/>
          </a:xfrm>
          <a:prstGeom prst="roundRect">
            <a:avLst>
              <a:gd name="adj" fmla="val 621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4394117" y="597121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4394117" y="651077"/>
            <a:ext cx="2664296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/>
          <p:cNvSpPr/>
          <p:nvPr/>
        </p:nvSpPr>
        <p:spPr>
          <a:xfrm>
            <a:off x="4754240" y="687165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Virage 15"/>
          <p:cNvSpPr/>
          <p:nvPr/>
        </p:nvSpPr>
        <p:spPr>
          <a:xfrm>
            <a:off x="5040119" y="687165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896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fr-CH" sz="4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685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2423834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051592" y="908720"/>
            <a:ext cx="7408840" cy="4788632"/>
          </a:xfrm>
          <a:prstGeom prst="rect">
            <a:avLst/>
          </a:prstGeom>
          <a:solidFill>
            <a:srgbClr val="00B050"/>
          </a:solidFill>
        </p:spPr>
        <p:txBody>
          <a:bodyPr lIns="540000" tIns="540000" rIns="72000" bIns="18000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CH" sz="4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160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Braila				155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Silistra				</a:t>
            </a:r>
            <a:r>
              <a:rPr lang="fr-CH" sz="4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80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Câlârasi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  66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Slobozia			</a:t>
            </a:r>
            <a:r>
              <a:rPr lang="fr-CH" sz="4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62 km</a:t>
            </a:r>
            <a:r>
              <a:rPr lang="fr-CH" sz="4700" dirty="0" smtClean="0"/>
              <a:t>	</a:t>
            </a:r>
          </a:p>
          <a:p>
            <a:pPr marL="400050" lvl="1" indent="0">
              <a:buFont typeface="Arial" panose="020B0604020202020204" pitchFamily="34" charset="0"/>
              <a:buNone/>
            </a:pPr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115616" y="980728"/>
            <a:ext cx="7272808" cy="4608512"/>
          </a:xfrm>
          <a:prstGeom prst="roundRect">
            <a:avLst>
              <a:gd name="adj" fmla="val 361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3563888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4742857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llipse 8"/>
          <p:cNvSpPr/>
          <p:nvPr/>
        </p:nvSpPr>
        <p:spPr>
          <a:xfrm>
            <a:off x="3705229" y="3429000"/>
            <a:ext cx="900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7664" y="3525416"/>
            <a:ext cx="6480000" cy="5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10"/>
          <p:cNvSpPr/>
          <p:nvPr/>
        </p:nvSpPr>
        <p:spPr>
          <a:xfrm>
            <a:off x="1547664" y="3632949"/>
            <a:ext cx="6480000" cy="5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4628665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23988" y="629143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" name="Rectangle 3"/>
          <p:cNvSpPr/>
          <p:nvPr/>
        </p:nvSpPr>
        <p:spPr>
          <a:xfrm>
            <a:off x="4646228" y="773143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4928369" y="77314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80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720000" bIns="21600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Drajna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Nouâ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755386" y="2210366"/>
            <a:ext cx="90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295675" y="1700808"/>
            <a:ext cx="5616624" cy="1656184"/>
          </a:xfrm>
          <a:prstGeom prst="roundRect">
            <a:avLst>
              <a:gd name="adj" fmla="val 1134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1295675" y="692696"/>
            <a:ext cx="2808312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4283968" y="692696"/>
            <a:ext cx="2520280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24551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3648" y="476672"/>
            <a:ext cx="5760000" cy="108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Fetesti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556792"/>
            <a:ext cx="5760000" cy="45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180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Drajna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Nouâ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Slobozia</a:t>
            </a: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Câlârasi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Silistra</a:t>
            </a:r>
          </a:p>
          <a:p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5649166" y="5042700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2076648" y="656732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6003184" y="678592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Hexagone 12"/>
          <p:cNvSpPr/>
          <p:nvPr/>
        </p:nvSpPr>
        <p:spPr>
          <a:xfrm>
            <a:off x="1907704" y="5220224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548680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1475656" y="1628800"/>
            <a:ext cx="5616624" cy="4320480"/>
          </a:xfrm>
          <a:prstGeom prst="roundRect">
            <a:avLst>
              <a:gd name="adj" fmla="val 442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Ellipse 11"/>
          <p:cNvSpPr/>
          <p:nvPr/>
        </p:nvSpPr>
        <p:spPr>
          <a:xfrm>
            <a:off x="5445184" y="4298836"/>
            <a:ext cx="972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33184" y="4407339"/>
            <a:ext cx="3600000" cy="5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14"/>
          <p:cNvSpPr/>
          <p:nvPr/>
        </p:nvSpPr>
        <p:spPr>
          <a:xfrm>
            <a:off x="3019864" y="4505739"/>
            <a:ext cx="3600000" cy="5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6302801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556792"/>
            <a:ext cx="5760000" cy="342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180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Drajna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Nouâ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Slobozia</a:t>
            </a: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Câlârasi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Silistra</a:t>
            </a:r>
          </a:p>
          <a:p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Hexagone 12"/>
          <p:cNvSpPr/>
          <p:nvPr/>
        </p:nvSpPr>
        <p:spPr>
          <a:xfrm>
            <a:off x="1691680" y="3023981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548680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1475656" y="1628800"/>
            <a:ext cx="5616624" cy="3240360"/>
          </a:xfrm>
          <a:prstGeom prst="roundRect">
            <a:avLst>
              <a:gd name="adj" fmla="val 442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Ellipse 11"/>
          <p:cNvSpPr/>
          <p:nvPr/>
        </p:nvSpPr>
        <p:spPr>
          <a:xfrm>
            <a:off x="5445184" y="4298836"/>
            <a:ext cx="972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4324720" y="548680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4386995" y="620688"/>
            <a:ext cx="2664000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4862252" y="710732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Virage 16"/>
          <p:cNvSpPr/>
          <p:nvPr/>
        </p:nvSpPr>
        <p:spPr>
          <a:xfrm>
            <a:off x="5139184" y="726219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11" name="Flèche droite 10"/>
          <p:cNvSpPr/>
          <p:nvPr/>
        </p:nvSpPr>
        <p:spPr>
          <a:xfrm rot="-1800000">
            <a:off x="5634550" y="2978981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Rectangle 17"/>
          <p:cNvSpPr/>
          <p:nvPr/>
        </p:nvSpPr>
        <p:spPr>
          <a:xfrm>
            <a:off x="3033184" y="4407339"/>
            <a:ext cx="3600000" cy="5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Rectangle 18"/>
          <p:cNvSpPr/>
          <p:nvPr/>
        </p:nvSpPr>
        <p:spPr>
          <a:xfrm>
            <a:off x="3033184" y="4514836"/>
            <a:ext cx="3600000" cy="5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Rectangle 19"/>
          <p:cNvSpPr/>
          <p:nvPr/>
        </p:nvSpPr>
        <p:spPr>
          <a:xfrm>
            <a:off x="1753086" y="5445224"/>
            <a:ext cx="5220000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Silistra BG; </a:t>
            </a:r>
            <a:r>
              <a:rPr lang="fr-CH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fr-CH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construction of a bridge over the </a:t>
            </a:r>
            <a:r>
              <a:rPr lang="fr-CH" sz="14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Dunare</a:t>
            </a:r>
            <a:endParaRPr lang="fr-CH" sz="14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038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685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432855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051592" y="908720"/>
            <a:ext cx="7200000" cy="3780000"/>
          </a:xfrm>
          <a:prstGeom prst="rect">
            <a:avLst/>
          </a:prstGeom>
          <a:solidFill>
            <a:srgbClr val="00B050"/>
          </a:solidFill>
        </p:spPr>
        <p:txBody>
          <a:bodyPr lIns="540000" tIns="540000" rIns="72000" bIns="18000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CH" sz="4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120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Medgidia			</a:t>
            </a:r>
            <a:r>
              <a:rPr lang="fr-CH" sz="4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89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Cernavodâ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fr-CH" sz="4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54 km</a:t>
            </a:r>
            <a:r>
              <a:rPr lang="fr-CH" sz="4700" dirty="0" smtClean="0"/>
              <a:t>	</a:t>
            </a:r>
          </a:p>
          <a:p>
            <a:pPr marL="400050" lvl="1" indent="0">
              <a:buFont typeface="Arial" panose="020B0604020202020204" pitchFamily="34" charset="0"/>
              <a:buNone/>
            </a:pPr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115616" y="980728"/>
            <a:ext cx="7056784" cy="3600400"/>
          </a:xfrm>
          <a:prstGeom prst="roundRect">
            <a:avLst>
              <a:gd name="adj" fmla="val 361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3563888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4742857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80626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620688"/>
            <a:ext cx="7056784" cy="56886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" name="Rectangle à coins arrondis 2"/>
          <p:cNvSpPr/>
          <p:nvPr/>
        </p:nvSpPr>
        <p:spPr>
          <a:xfrm>
            <a:off x="1331640" y="5445224"/>
            <a:ext cx="6840760" cy="720080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bg1"/>
                </a:solidFill>
              </a:rPr>
              <a:t>Dunare</a:t>
            </a:r>
            <a:endParaRPr lang="fr-CH" sz="4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ziuaconstanta.ro/images/stories/2014/07/29/pics/pod_dunare_-_pod_fetest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692696"/>
            <a:ext cx="6912768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031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23988" y="629143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4" name="Rectangle 3"/>
          <p:cNvSpPr/>
          <p:nvPr/>
        </p:nvSpPr>
        <p:spPr>
          <a:xfrm>
            <a:off x="4646228" y="773143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4928369" y="77314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80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720000" bIns="21600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Fetesti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755386" y="2210366"/>
            <a:ext cx="90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3B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295675" y="1700808"/>
            <a:ext cx="5616624" cy="1656184"/>
          </a:xfrm>
          <a:prstGeom prst="roundRect">
            <a:avLst>
              <a:gd name="adj" fmla="val 1134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1295675" y="692696"/>
            <a:ext cx="2772000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4283968" y="692696"/>
            <a:ext cx="2520280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9377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3768" y="476672"/>
            <a:ext cx="6480000" cy="1440000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768" y="1987195"/>
            <a:ext cx="6480000" cy="4320000"/>
          </a:xfrm>
          <a:solidFill>
            <a:srgbClr val="0070C0"/>
          </a:solidFill>
        </p:spPr>
        <p:txBody>
          <a:bodyPr lIns="720000" tIns="0">
            <a:normAutofit/>
          </a:bodyPr>
          <a:lstStyle/>
          <a:p>
            <a:endParaRPr lang="fr-CH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Centura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Bucuresti</a:t>
            </a: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400m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lèche droite 16"/>
          <p:cNvSpPr/>
          <p:nvPr/>
        </p:nvSpPr>
        <p:spPr>
          <a:xfrm rot="-5400000">
            <a:off x="1582296" y="972388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Flèche droite 17"/>
          <p:cNvSpPr/>
          <p:nvPr/>
        </p:nvSpPr>
        <p:spPr>
          <a:xfrm rot="19500000">
            <a:off x="6264248" y="5274078"/>
            <a:ext cx="108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9" name="Flèche droite 18"/>
          <p:cNvSpPr/>
          <p:nvPr/>
        </p:nvSpPr>
        <p:spPr>
          <a:xfrm rot="-5400000">
            <a:off x="6596564" y="972388"/>
            <a:ext cx="90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6"/>
          <p:cNvSpPr/>
          <p:nvPr/>
        </p:nvSpPr>
        <p:spPr>
          <a:xfrm>
            <a:off x="2793423" y="2998253"/>
            <a:ext cx="432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Pantilemon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779607" y="3639039"/>
            <a:ext cx="432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Popesti</a:t>
            </a:r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Leordeni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359720" y="4331439"/>
            <a:ext cx="450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Zona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Industriala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2" descr="http://quiz-code-route.fr/panneaux/ID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5935" y="4331439"/>
            <a:ext cx="645889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Hexagone 22"/>
          <p:cNvSpPr/>
          <p:nvPr/>
        </p:nvSpPr>
        <p:spPr>
          <a:xfrm>
            <a:off x="1537296" y="2348880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100A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472188" y="548680"/>
            <a:ext cx="6275064" cy="129614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472188" y="2060848"/>
            <a:ext cx="6340172" cy="4176464"/>
          </a:xfrm>
          <a:prstGeom prst="roundRect">
            <a:avLst>
              <a:gd name="adj" fmla="val 369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2211459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3648" y="476672"/>
            <a:ext cx="5760000" cy="108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Cernavoda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556792"/>
            <a:ext cx="5760000" cy="36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180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Fetesti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Tândârei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Hârsova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5598184" y="4235175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2076648" y="656732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Flèche vers le haut 10"/>
          <p:cNvSpPr/>
          <p:nvPr/>
        </p:nvSpPr>
        <p:spPr>
          <a:xfrm>
            <a:off x="6003184" y="678592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Hexagone 12"/>
          <p:cNvSpPr/>
          <p:nvPr/>
        </p:nvSpPr>
        <p:spPr>
          <a:xfrm>
            <a:off x="1850752" y="4505175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3B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475656" y="548680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1475656" y="1628800"/>
            <a:ext cx="5616624" cy="3458900"/>
          </a:xfrm>
          <a:prstGeom prst="roundRect">
            <a:avLst>
              <a:gd name="adj" fmla="val 442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4670576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648" y="1556792"/>
            <a:ext cx="5760000" cy="27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90000" tIns="180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Fetesti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Tândârei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Hârsova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5598182" y="2888919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Hexagone 12"/>
          <p:cNvSpPr/>
          <p:nvPr/>
        </p:nvSpPr>
        <p:spPr>
          <a:xfrm>
            <a:off x="1619672" y="1844824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3B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1475656" y="1628800"/>
            <a:ext cx="5616624" cy="2556000"/>
          </a:xfrm>
          <a:prstGeom prst="roundRect">
            <a:avLst>
              <a:gd name="adj" fmla="val 442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4350451" y="608696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4427984" y="662652"/>
            <a:ext cx="2628000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4862252" y="773143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Virage 16"/>
          <p:cNvSpPr/>
          <p:nvPr/>
        </p:nvSpPr>
        <p:spPr>
          <a:xfrm>
            <a:off x="5129984" y="77314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986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fr-CH" sz="4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685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7167178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051592" y="908720"/>
            <a:ext cx="7200000" cy="3780000"/>
          </a:xfrm>
          <a:prstGeom prst="rect">
            <a:avLst/>
          </a:prstGeom>
          <a:solidFill>
            <a:srgbClr val="00B050"/>
          </a:solidFill>
        </p:spPr>
        <p:txBody>
          <a:bodyPr lIns="540000" tIns="540000" rIns="72000" bIns="18000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CH" sz="4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fr-CH" sz="4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78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Medgidia			</a:t>
            </a:r>
            <a:r>
              <a:rPr lang="fr-CH" sz="4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60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Cernavodâ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fr-CH" sz="4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18 km</a:t>
            </a:r>
            <a:r>
              <a:rPr lang="fr-CH" sz="4700" dirty="0" smtClean="0"/>
              <a:t>	</a:t>
            </a:r>
          </a:p>
          <a:p>
            <a:pPr marL="400050" lvl="1" indent="0">
              <a:buFont typeface="Arial" panose="020B0604020202020204" pitchFamily="34" charset="0"/>
              <a:buNone/>
            </a:pPr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115616" y="980728"/>
            <a:ext cx="7056784" cy="3600400"/>
          </a:xfrm>
          <a:prstGeom prst="roundRect">
            <a:avLst>
              <a:gd name="adj" fmla="val 361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3563888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4742857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67014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23988" y="629143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4" name="Rectangle 3"/>
          <p:cNvSpPr/>
          <p:nvPr/>
        </p:nvSpPr>
        <p:spPr>
          <a:xfrm>
            <a:off x="4646228" y="773143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4928369" y="77314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80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720000" bIns="21600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Cernavodâ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755386" y="2210366"/>
            <a:ext cx="90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22C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295675" y="1700808"/>
            <a:ext cx="5616624" cy="1656184"/>
          </a:xfrm>
          <a:prstGeom prst="roundRect">
            <a:avLst>
              <a:gd name="adj" fmla="val 1134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1295675" y="692696"/>
            <a:ext cx="2772000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4283968" y="692696"/>
            <a:ext cx="2520280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46325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42312" y="490523"/>
            <a:ext cx="5760000" cy="108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0">
            <a:normAutofit/>
          </a:bodyPr>
          <a:lstStyle/>
          <a:p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Medgidia Sud 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7584" y="1606137"/>
            <a:ext cx="5760000" cy="378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tIns="180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Cernavodâ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Medgidia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Hexagone 5"/>
          <p:cNvSpPr/>
          <p:nvPr/>
        </p:nvSpPr>
        <p:spPr>
          <a:xfrm>
            <a:off x="1434125" y="4671405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22C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lèche vers le haut 6"/>
          <p:cNvSpPr/>
          <p:nvPr/>
        </p:nvSpPr>
        <p:spPr>
          <a:xfrm>
            <a:off x="1210696" y="688198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Flèche vers le haut 7"/>
          <p:cNvSpPr/>
          <p:nvPr/>
        </p:nvSpPr>
        <p:spPr>
          <a:xfrm>
            <a:off x="5819593" y="674217"/>
            <a:ext cx="450000" cy="7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Flèche droite 8"/>
          <p:cNvSpPr/>
          <p:nvPr/>
        </p:nvSpPr>
        <p:spPr>
          <a:xfrm rot="19500000">
            <a:off x="4930820" y="4422282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Rectangle 3"/>
          <p:cNvSpPr/>
          <p:nvPr/>
        </p:nvSpPr>
        <p:spPr>
          <a:xfrm>
            <a:off x="1202312" y="3501008"/>
            <a:ext cx="5040000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Centrala</a:t>
            </a:r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Nuclearê</a:t>
            </a:r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Cernavodâ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55976" y="765145"/>
            <a:ext cx="126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346388" y="2636912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887653" y="548680"/>
            <a:ext cx="5616624" cy="936104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887653" y="1700808"/>
            <a:ext cx="5616624" cy="3573999"/>
          </a:xfrm>
          <a:prstGeom prst="roundRect">
            <a:avLst>
              <a:gd name="adj" fmla="val 505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6053572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1960" y="1611008"/>
            <a:ext cx="5760000" cy="378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tIns="180000" bIns="216000">
            <a:noAutofit/>
          </a:bodyPr>
          <a:lstStyle/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Cernavodâ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Medgidia </a:t>
            </a: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Hexagone 5"/>
          <p:cNvSpPr/>
          <p:nvPr/>
        </p:nvSpPr>
        <p:spPr>
          <a:xfrm>
            <a:off x="3563888" y="4480770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22C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5549035" y="4435770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Rectangle 3"/>
          <p:cNvSpPr/>
          <p:nvPr/>
        </p:nvSpPr>
        <p:spPr>
          <a:xfrm>
            <a:off x="1691960" y="3501008"/>
            <a:ext cx="5040000" cy="64807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Centrala</a:t>
            </a:r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Nuclearê</a:t>
            </a:r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Cernavodâ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77960" y="2650556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1403648" y="1691896"/>
            <a:ext cx="5616624" cy="3573999"/>
          </a:xfrm>
          <a:prstGeom prst="roundRect">
            <a:avLst>
              <a:gd name="adj" fmla="val 5059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à coins arrondis 13"/>
          <p:cNvSpPr/>
          <p:nvPr/>
        </p:nvSpPr>
        <p:spPr>
          <a:xfrm>
            <a:off x="4265453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4355976" y="683099"/>
            <a:ext cx="2628000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4862252" y="773143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Virage 16"/>
          <p:cNvSpPr/>
          <p:nvPr/>
        </p:nvSpPr>
        <p:spPr>
          <a:xfrm>
            <a:off x="5148064" y="77314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196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685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8258391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051592" y="908720"/>
            <a:ext cx="7200000" cy="4284000"/>
          </a:xfrm>
          <a:prstGeom prst="rect">
            <a:avLst/>
          </a:prstGeom>
          <a:solidFill>
            <a:srgbClr val="00B050"/>
          </a:solidFill>
        </p:spPr>
        <p:txBody>
          <a:bodyPr lIns="540000" tIns="540000" rIns="72000" bIns="18000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CH" sz="4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Varna  </a:t>
            </a:r>
            <a:r>
              <a:rPr lang="fr-CH" sz="47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Bapha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CH" sz="4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180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Mangalia		</a:t>
            </a:r>
            <a:r>
              <a:rPr lang="fr-CH" sz="47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92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35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Aeroport</a:t>
            </a:r>
            <a:r>
              <a:rPr lang="fr-CH" sz="3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5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Kogâlniceanu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79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47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r>
              <a:rPr lang="fr-CH" sz="47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61 km</a:t>
            </a:r>
            <a:r>
              <a:rPr lang="fr-CH" sz="4700" dirty="0" smtClean="0"/>
              <a:t>	</a:t>
            </a:r>
          </a:p>
          <a:p>
            <a:pPr marL="400050" lvl="1" indent="0">
              <a:buFont typeface="Arial" panose="020B0604020202020204" pitchFamily="34" charset="0"/>
              <a:buNone/>
            </a:pPr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115616" y="980728"/>
            <a:ext cx="7056784" cy="4104456"/>
          </a:xfrm>
          <a:prstGeom prst="roundRect">
            <a:avLst>
              <a:gd name="adj" fmla="val 361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3563888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4742857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75656" y="3573016"/>
            <a:ext cx="4500000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Aeroport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Kogâlniceanu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5020505" y="2233443"/>
            <a:ext cx="648000" cy="396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06415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223988" y="629143"/>
            <a:ext cx="2880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à coins arrondis 2"/>
          <p:cNvSpPr/>
          <p:nvPr/>
        </p:nvSpPr>
        <p:spPr>
          <a:xfrm>
            <a:off x="4211960" y="629143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4" name="Rectangle 3"/>
          <p:cNvSpPr/>
          <p:nvPr/>
        </p:nvSpPr>
        <p:spPr>
          <a:xfrm>
            <a:off x="4646228" y="773143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Virage 4"/>
          <p:cNvSpPr/>
          <p:nvPr/>
        </p:nvSpPr>
        <p:spPr>
          <a:xfrm>
            <a:off x="4928369" y="773143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223987" y="1628800"/>
            <a:ext cx="5760000" cy="1800000"/>
          </a:xfrm>
          <a:prstGeom prst="rect">
            <a:avLst/>
          </a:prstGeo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720000" tIns="720000" bIns="216000" anchor="b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Medgidia Sud</a:t>
            </a:r>
          </a:p>
          <a:p>
            <a:pPr marL="0" indent="0">
              <a:buNone/>
            </a:pPr>
            <a:endParaRPr lang="fr-CH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Hexagone 7"/>
          <p:cNvSpPr/>
          <p:nvPr/>
        </p:nvSpPr>
        <p:spPr>
          <a:xfrm>
            <a:off x="1619672" y="2181932"/>
            <a:ext cx="90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381</a:t>
            </a:r>
            <a:endParaRPr lang="fr-CH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295675" y="1700808"/>
            <a:ext cx="5616624" cy="1656184"/>
          </a:xfrm>
          <a:prstGeom prst="roundRect">
            <a:avLst>
              <a:gd name="adj" fmla="val 1134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" name="Rectangle à coins arrondis 5"/>
          <p:cNvSpPr/>
          <p:nvPr/>
        </p:nvSpPr>
        <p:spPr>
          <a:xfrm>
            <a:off x="1295675" y="692696"/>
            <a:ext cx="2772000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Rectangle à coins arrondis 9"/>
          <p:cNvSpPr/>
          <p:nvPr/>
        </p:nvSpPr>
        <p:spPr>
          <a:xfrm>
            <a:off x="4283968" y="692696"/>
            <a:ext cx="2520280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10"/>
          <p:cNvSpPr/>
          <p:nvPr/>
        </p:nvSpPr>
        <p:spPr>
          <a:xfrm>
            <a:off x="5076056" y="2165366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041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03768" y="1987195"/>
            <a:ext cx="6480000" cy="3960000"/>
          </a:xfrm>
          <a:solidFill>
            <a:srgbClr val="0070C0"/>
          </a:solidFill>
        </p:spPr>
        <p:txBody>
          <a:bodyPr lIns="720000" tIns="0">
            <a:normAutofit/>
          </a:bodyPr>
          <a:lstStyle/>
          <a:p>
            <a:endParaRPr lang="fr-CH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Centura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Bucuresti</a:t>
            </a: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9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93423" y="2998253"/>
            <a:ext cx="432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Pantilemon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779607" y="3639039"/>
            <a:ext cx="432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Popesti</a:t>
            </a:r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Leordeni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134640" y="4331439"/>
            <a:ext cx="450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Zona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Industriala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2" descr="http://quiz-code-route.fr/panneaux/ID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6662" y="4331439"/>
            <a:ext cx="645889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Hexagone 22"/>
          <p:cNvSpPr/>
          <p:nvPr/>
        </p:nvSpPr>
        <p:spPr>
          <a:xfrm>
            <a:off x="1619672" y="2348880"/>
            <a:ext cx="990000" cy="450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100A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Flèche droite 11"/>
          <p:cNvSpPr/>
          <p:nvPr/>
        </p:nvSpPr>
        <p:spPr>
          <a:xfrm rot="-1800000">
            <a:off x="6319720" y="5112584"/>
            <a:ext cx="1080000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à coins arrondis 12"/>
          <p:cNvSpPr/>
          <p:nvPr/>
        </p:nvSpPr>
        <p:spPr>
          <a:xfrm>
            <a:off x="4788024" y="980728"/>
            <a:ext cx="3060000" cy="900000"/>
          </a:xfrm>
          <a:prstGeom prst="roundRect">
            <a:avLst>
              <a:gd name="adj" fmla="val 674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87937" y="1124728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Virage 14"/>
          <p:cNvSpPr/>
          <p:nvPr/>
        </p:nvSpPr>
        <p:spPr>
          <a:xfrm>
            <a:off x="5689752" y="1124728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  <p:sp>
        <p:nvSpPr>
          <p:cNvPr id="2" name="Rectangle à coins arrondis 1"/>
          <p:cNvSpPr/>
          <p:nvPr/>
        </p:nvSpPr>
        <p:spPr>
          <a:xfrm>
            <a:off x="4842024" y="1052736"/>
            <a:ext cx="2952000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Rectangle à coins arrondis 3"/>
          <p:cNvSpPr/>
          <p:nvPr/>
        </p:nvSpPr>
        <p:spPr>
          <a:xfrm>
            <a:off x="1537296" y="2060848"/>
            <a:ext cx="6256728" cy="3773904"/>
          </a:xfrm>
          <a:prstGeom prst="roundRect">
            <a:avLst>
              <a:gd name="adj" fmla="val 365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70486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87624" y="764704"/>
            <a:ext cx="5760000" cy="1440000"/>
          </a:xfrm>
          <a:solidFill>
            <a:srgbClr val="00B050"/>
          </a:solidFill>
          <a:effectLst>
            <a:outerShdw blurRad="63500" sx="102000" sy="102000" algn="ctr" rotWithShape="0">
              <a:schemeClr val="bg1">
                <a:lumMod val="95000"/>
                <a:alpha val="40000"/>
              </a:schemeClr>
            </a:outerShdw>
          </a:effectLst>
        </p:spPr>
        <p:txBody>
          <a:bodyPr lIns="0"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E87 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79346" y="2170600"/>
            <a:ext cx="5760000" cy="36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360000" tIns="18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Medgidia Sud</a:t>
            </a: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Murfatlar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Cobadin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lèche vers le haut 6"/>
          <p:cNvSpPr/>
          <p:nvPr/>
        </p:nvSpPr>
        <p:spPr>
          <a:xfrm>
            <a:off x="1766392" y="1052736"/>
            <a:ext cx="450000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Flèche vers le haut 7"/>
          <p:cNvSpPr/>
          <p:nvPr/>
        </p:nvSpPr>
        <p:spPr>
          <a:xfrm>
            <a:off x="5985967" y="1081419"/>
            <a:ext cx="450000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9" name="Flèche droite 8"/>
          <p:cNvSpPr/>
          <p:nvPr/>
        </p:nvSpPr>
        <p:spPr>
          <a:xfrm rot="19500000">
            <a:off x="5355967" y="4712486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1392973" y="2465888"/>
            <a:ext cx="90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381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32120" y="2420888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Hexagone 12"/>
          <p:cNvSpPr/>
          <p:nvPr/>
        </p:nvSpPr>
        <p:spPr>
          <a:xfrm>
            <a:off x="1451637" y="3744034"/>
            <a:ext cx="900000" cy="432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215397" y="818660"/>
            <a:ext cx="5688632" cy="1368152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à coins arrondis 4"/>
          <p:cNvSpPr/>
          <p:nvPr/>
        </p:nvSpPr>
        <p:spPr>
          <a:xfrm>
            <a:off x="1215397" y="2186812"/>
            <a:ext cx="5660859" cy="3546444"/>
          </a:xfrm>
          <a:prstGeom prst="roundRect">
            <a:avLst>
              <a:gd name="adj" fmla="val 520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3034747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79346" y="2170600"/>
            <a:ext cx="5760000" cy="2700000"/>
          </a:xfrm>
          <a:solidFill>
            <a:srgbClr val="0070C0"/>
          </a:solidFill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lIns="360000" tIns="180000" bIns="216000">
            <a:noAutofit/>
          </a:bodyPr>
          <a:lstStyle/>
          <a:p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Medgidia Sud</a:t>
            </a: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Murfatlar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Cobadin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lèche droite 8"/>
          <p:cNvSpPr/>
          <p:nvPr/>
        </p:nvSpPr>
        <p:spPr>
          <a:xfrm rot="19500000">
            <a:off x="5550586" y="3535689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0" name="Hexagone 9"/>
          <p:cNvSpPr/>
          <p:nvPr/>
        </p:nvSpPr>
        <p:spPr>
          <a:xfrm>
            <a:off x="1392973" y="2465888"/>
            <a:ext cx="900000" cy="396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381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932120" y="2420888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Hexagone 12"/>
          <p:cNvSpPr/>
          <p:nvPr/>
        </p:nvSpPr>
        <p:spPr>
          <a:xfrm>
            <a:off x="1451637" y="3674933"/>
            <a:ext cx="900000" cy="432000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1215397" y="2186812"/>
            <a:ext cx="5660859" cy="2610340"/>
          </a:xfrm>
          <a:prstGeom prst="roundRect">
            <a:avLst>
              <a:gd name="adj" fmla="val 520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Rectangle à coins arrondis 13"/>
          <p:cNvSpPr/>
          <p:nvPr/>
        </p:nvSpPr>
        <p:spPr>
          <a:xfrm>
            <a:off x="4123654" y="1196752"/>
            <a:ext cx="2772000" cy="900000"/>
          </a:xfrm>
          <a:prstGeom prst="roundRect">
            <a:avLst>
              <a:gd name="adj" fmla="val 0"/>
            </a:avLst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0" rtlCol="0" anchor="ctr"/>
          <a:lstStyle/>
          <a:p>
            <a:pPr algn="ctr"/>
            <a:r>
              <a:rPr lang="fr-CH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4211960" y="1250708"/>
            <a:ext cx="2592288" cy="792088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4646228" y="1349871"/>
            <a:ext cx="216024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7" name="Virage 16"/>
          <p:cNvSpPr/>
          <p:nvPr/>
        </p:nvSpPr>
        <p:spPr>
          <a:xfrm>
            <a:off x="4932120" y="1340752"/>
            <a:ext cx="612000" cy="612000"/>
          </a:xfrm>
          <a:prstGeom prst="bentArrow">
            <a:avLst>
              <a:gd name="adj1" fmla="val 25000"/>
              <a:gd name="adj2" fmla="val 24461"/>
              <a:gd name="adj3" fmla="val 25000"/>
              <a:gd name="adj4" fmla="val 437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903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89547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fr-CH" sz="4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6858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9519892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1051592" y="908720"/>
            <a:ext cx="7200000" cy="4536000"/>
          </a:xfrm>
          <a:prstGeom prst="rect">
            <a:avLst/>
          </a:prstGeom>
          <a:solidFill>
            <a:srgbClr val="00B050"/>
          </a:solidFill>
        </p:spPr>
        <p:txBody>
          <a:bodyPr lIns="360000" tIns="540000" rIns="72000" bIns="18000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fr-CH" sz="43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6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Varna   </a:t>
            </a:r>
            <a:r>
              <a:rPr lang="fr-CH" sz="6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Bapha</a:t>
            </a:r>
            <a:r>
              <a:rPr lang="fr-CH" sz="6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 180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6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Mangalia		</a:t>
            </a:r>
            <a:r>
              <a:rPr lang="fr-CH" sz="6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CH" sz="6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92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51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Aeroport</a:t>
            </a:r>
            <a:r>
              <a:rPr lang="fr-CH" sz="5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51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Kogâlniceanu</a:t>
            </a:r>
            <a:r>
              <a:rPr lang="fr-CH" sz="5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CH" sz="5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5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    </a:t>
            </a:r>
            <a:r>
              <a:rPr lang="fr-CH" sz="7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79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73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r>
              <a:rPr lang="fr-CH" sz="7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   61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7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E87			   18 km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CH" sz="5100" dirty="0" smtClean="0"/>
              <a:t>	</a:t>
            </a:r>
          </a:p>
          <a:p>
            <a:pPr marL="400050" lvl="1" indent="0">
              <a:buFont typeface="Arial" panose="020B0604020202020204" pitchFamily="34" charset="0"/>
              <a:buNone/>
            </a:pPr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115616" y="980728"/>
            <a:ext cx="7056784" cy="4392488"/>
          </a:xfrm>
          <a:prstGeom prst="roundRect">
            <a:avLst>
              <a:gd name="adj" fmla="val 361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3563888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4742857" y="1214784"/>
            <a:ext cx="900000" cy="540000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</a:t>
            </a:r>
            <a:endParaRPr lang="fr-CH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13888" y="3050688"/>
            <a:ext cx="4500000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Aeroport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Kogâlniceanu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4644008" y="2009328"/>
            <a:ext cx="792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857" y="4149080"/>
            <a:ext cx="936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729609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620688"/>
            <a:ext cx="7056784" cy="568863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" name="Rectangle à coins arrondis 2"/>
          <p:cNvSpPr/>
          <p:nvPr/>
        </p:nvSpPr>
        <p:spPr>
          <a:xfrm>
            <a:off x="1295636" y="5518555"/>
            <a:ext cx="6840760" cy="720080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bg1"/>
                </a:solidFill>
              </a:rPr>
              <a:t>Constanza</a:t>
            </a:r>
            <a:r>
              <a:rPr lang="fr-CH" sz="4000" dirty="0" smtClean="0">
                <a:solidFill>
                  <a:schemeClr val="bg1"/>
                </a:solidFill>
              </a:rPr>
              <a:t> – Pontus </a:t>
            </a:r>
            <a:r>
              <a:rPr lang="fr-CH" sz="4000" dirty="0" err="1" smtClean="0">
                <a:solidFill>
                  <a:schemeClr val="bg1"/>
                </a:solidFill>
              </a:rPr>
              <a:t>Euxinus</a:t>
            </a:r>
            <a:endParaRPr lang="fr-CH" sz="4000" dirty="0">
              <a:solidFill>
                <a:schemeClr val="bg1"/>
              </a:solidFill>
            </a:endParaRPr>
          </a:p>
        </p:txBody>
      </p:sp>
      <p:pic>
        <p:nvPicPr>
          <p:cNvPr id="1030" name="Picture 6" descr="http://www.ziuaconstanta.ro/images/stories/2016/03/13/Arantxa/portul%20constanta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20688"/>
            <a:ext cx="3608832" cy="2748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getmetravelled.com/wp-content/uploads/2015/08/constanta3-798x35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852936"/>
            <a:ext cx="7056784" cy="2656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laroumanie.free.fr/tourisme/001/co/constant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456" y="620688"/>
            <a:ext cx="3447952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3362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1400403"/>
            <a:ext cx="5760000" cy="360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E87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 x A5</a:t>
            </a:r>
          </a:p>
          <a:p>
            <a:pPr lvl="1" algn="ctr"/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3000 m</a:t>
            </a: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892848"/>
            <a:ext cx="1276506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619312" y="1484784"/>
            <a:ext cx="5580000" cy="3456384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8333508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124744"/>
            <a:ext cx="4400228" cy="63976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E87   A5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28287"/>
            <a:ext cx="4392488" cy="3960000"/>
          </a:xfrm>
          <a:solidFill>
            <a:srgbClr val="00B050"/>
          </a:solidFill>
        </p:spPr>
        <p:txBody>
          <a:bodyPr lIns="432000" rIns="72000">
            <a:noAutofit/>
          </a:bodyPr>
          <a:lstStyle/>
          <a:p>
            <a:pPr marL="0" indent="0" algn="ctr">
              <a:buNone/>
            </a:pP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Mangalia</a:t>
            </a:r>
          </a:p>
          <a:p>
            <a:pPr marL="0" indent="0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Varna 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Bapha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2000 m</a:t>
            </a:r>
          </a:p>
          <a:p>
            <a:pPr marL="0" indent="0" algn="ctr">
              <a:buNone/>
            </a:pPr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E87   A5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3960000"/>
          </a:xfrm>
          <a:solidFill>
            <a:srgbClr val="00B050"/>
          </a:solidFill>
        </p:spPr>
        <p:txBody>
          <a:bodyPr lIns="288000">
            <a:noAutofit/>
          </a:bodyPr>
          <a:lstStyle/>
          <a:p>
            <a:pPr marL="0" indent="0">
              <a:buNone/>
            </a:pP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Tulcea</a:t>
            </a:r>
          </a:p>
          <a:p>
            <a:pPr marL="0" indent="0" algn="ctr">
              <a:buNone/>
            </a:pPr>
            <a:endParaRPr lang="fr-CH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1" name="Flèche vers le haut 10"/>
          <p:cNvSpPr/>
          <p:nvPr/>
        </p:nvSpPr>
        <p:spPr>
          <a:xfrm>
            <a:off x="530568" y="4680432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droite 12"/>
          <p:cNvSpPr/>
          <p:nvPr/>
        </p:nvSpPr>
        <p:spPr>
          <a:xfrm rot="-2700000">
            <a:off x="4779714" y="4888116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7924338" y="4881729"/>
            <a:ext cx="978408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7371253" y="2681001"/>
            <a:ext cx="1188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03848" y="2655932"/>
            <a:ext cx="972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371253" y="2128570"/>
            <a:ext cx="1440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9512" y="5805264"/>
            <a:ext cx="36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Flèche vers le haut 22"/>
          <p:cNvSpPr/>
          <p:nvPr/>
        </p:nvSpPr>
        <p:spPr>
          <a:xfrm>
            <a:off x="3716285" y="4635369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Rectangle 23"/>
          <p:cNvSpPr/>
          <p:nvPr/>
        </p:nvSpPr>
        <p:spPr>
          <a:xfrm>
            <a:off x="3203848" y="2112007"/>
            <a:ext cx="972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72000"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584076" y="5805264"/>
            <a:ext cx="36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4932040" y="3272418"/>
            <a:ext cx="1980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Palas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2" descr="http://quiz-code-route.fr/panneaux/ID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249369"/>
            <a:ext cx="645889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494" y="3231090"/>
            <a:ext cx="864096" cy="550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à coins arrondis 8"/>
          <p:cNvSpPr/>
          <p:nvPr/>
        </p:nvSpPr>
        <p:spPr>
          <a:xfrm>
            <a:off x="179512" y="1196752"/>
            <a:ext cx="4248472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4644008" y="1196752"/>
            <a:ext cx="4302218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1" name="Ellipse 30"/>
          <p:cNvSpPr/>
          <p:nvPr/>
        </p:nvSpPr>
        <p:spPr>
          <a:xfrm>
            <a:off x="3718283" y="4164506"/>
            <a:ext cx="648000" cy="396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79512" y="1916832"/>
            <a:ext cx="4248472" cy="3761706"/>
          </a:xfrm>
          <a:prstGeom prst="roundRect">
            <a:avLst>
              <a:gd name="adj" fmla="val 586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2" name="Ellipse 31"/>
          <p:cNvSpPr/>
          <p:nvPr/>
        </p:nvSpPr>
        <p:spPr>
          <a:xfrm>
            <a:off x="7484858" y="4128506"/>
            <a:ext cx="792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Ellipse 32"/>
          <p:cNvSpPr/>
          <p:nvPr/>
        </p:nvSpPr>
        <p:spPr>
          <a:xfrm>
            <a:off x="6516040" y="4128506"/>
            <a:ext cx="792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4644008" y="1916832"/>
            <a:ext cx="4302218" cy="3816424"/>
          </a:xfrm>
          <a:prstGeom prst="roundRect">
            <a:avLst>
              <a:gd name="adj" fmla="val 446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9737360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300326"/>
            <a:ext cx="6840000" cy="896426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Directie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Nord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15616" y="1340768"/>
            <a:ext cx="5040000" cy="4320000"/>
          </a:xfrm>
          <a:solidFill>
            <a:srgbClr val="00B050"/>
          </a:solidFill>
        </p:spPr>
        <p:txBody>
          <a:bodyPr lIns="540000" tIns="180000" rIns="72000">
            <a:normAutofit lnSpcReduction="10000"/>
          </a:bodyPr>
          <a:lstStyle/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</a:t>
            </a:r>
          </a:p>
          <a:p>
            <a:pPr marL="0" indent="0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Brâila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Izmail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Mamaia </a:t>
            </a:r>
          </a:p>
          <a:p>
            <a:pPr marL="400050" lvl="1" indent="0">
              <a:buNone/>
            </a:pPr>
            <a:r>
              <a:rPr lang="fr-CH" dirty="0"/>
              <a:t>	</a:t>
            </a:r>
            <a:endParaRPr lang="fr-CH" dirty="0" smtClean="0"/>
          </a:p>
          <a:p>
            <a:pPr marL="400050" lvl="1" indent="0">
              <a:buNone/>
            </a:pPr>
            <a:endParaRPr lang="fr-CH" dirty="0" smtClean="0"/>
          </a:p>
          <a:p>
            <a:pPr marL="0" indent="0">
              <a:buNone/>
            </a:pPr>
            <a:endParaRPr lang="fr-CH" dirty="0" smtClean="0"/>
          </a:p>
          <a:p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79079" y="1340768"/>
            <a:ext cx="1872000" cy="4320000"/>
          </a:xfrm>
          <a:solidFill>
            <a:srgbClr val="00B050"/>
          </a:solidFill>
        </p:spPr>
        <p:txBody>
          <a:bodyPr lIns="540000" tIns="540000" rIns="360000">
            <a:noAutofit/>
          </a:bodyPr>
          <a:lstStyle/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 rot="1800000">
            <a:off x="6844195" y="1540395"/>
            <a:ext cx="558000" cy="19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6353781" y="521234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http://www.lefigaro.fr/medias/2008/04/02/20080402PHOWWW0010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8126" y="4437072"/>
            <a:ext cx="9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547664" y="3717032"/>
            <a:ext cx="4500000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Aeroport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Kogâlniceanu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099" y="3742441"/>
            <a:ext cx="864096" cy="550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à coins arrondis 6"/>
          <p:cNvSpPr/>
          <p:nvPr/>
        </p:nvSpPr>
        <p:spPr>
          <a:xfrm>
            <a:off x="1198877" y="385231"/>
            <a:ext cx="6696000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1198877" y="1412776"/>
            <a:ext cx="6660940" cy="4176464"/>
          </a:xfrm>
          <a:prstGeom prst="roundRect">
            <a:avLst>
              <a:gd name="adj" fmla="val 389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Ellipse 14"/>
          <p:cNvSpPr/>
          <p:nvPr/>
        </p:nvSpPr>
        <p:spPr>
          <a:xfrm>
            <a:off x="3826126" y="3095997"/>
            <a:ext cx="792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8002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300326"/>
            <a:ext cx="7020000" cy="896426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Directie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Nord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15616" y="1340768"/>
            <a:ext cx="5760640" cy="4860000"/>
          </a:xfrm>
          <a:solidFill>
            <a:srgbClr val="00B050"/>
          </a:solidFill>
        </p:spPr>
        <p:txBody>
          <a:bodyPr lIns="900000" tIns="360000" rIns="72000">
            <a:normAutofit fontScale="92500" lnSpcReduction="10000"/>
          </a:bodyPr>
          <a:lstStyle/>
          <a:p>
            <a:pPr marL="0" indent="0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Eforie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Costinesti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Olimp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Neptun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Venus</a:t>
            </a:r>
          </a:p>
          <a:p>
            <a:pPr marL="0" indent="0">
              <a:buNone/>
            </a:pPr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Saturn</a:t>
            </a: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00050" lvl="1" indent="0">
              <a:buNone/>
            </a:pPr>
            <a:r>
              <a:rPr lang="fr-CH" dirty="0"/>
              <a:t>	</a:t>
            </a:r>
            <a:endParaRPr lang="fr-CH" dirty="0" smtClean="0"/>
          </a:p>
          <a:p>
            <a:pPr marL="400050" lvl="1" indent="0">
              <a:buNone/>
            </a:pPr>
            <a:endParaRPr lang="fr-CH" dirty="0" smtClean="0"/>
          </a:p>
          <a:p>
            <a:pPr marL="0" indent="0">
              <a:buNone/>
            </a:pPr>
            <a:endParaRPr lang="fr-CH" dirty="0" smtClean="0"/>
          </a:p>
          <a:p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79079" y="1340768"/>
            <a:ext cx="2052000" cy="4860000"/>
          </a:xfrm>
          <a:solidFill>
            <a:srgbClr val="00B050"/>
          </a:solidFill>
        </p:spPr>
        <p:txBody>
          <a:bodyPr lIns="540000" tIns="540000" rIns="360000">
            <a:noAutofit/>
          </a:bodyPr>
          <a:lstStyle/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>
            <a:off x="7308304" y="2276872"/>
            <a:ext cx="558000" cy="25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Rectangle 12"/>
          <p:cNvSpPr/>
          <p:nvPr/>
        </p:nvSpPr>
        <p:spPr>
          <a:xfrm>
            <a:off x="6387645" y="465801"/>
            <a:ext cx="126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http://www.lefigaro.fr/medias/2008/04/02/20080402PHOWWW0010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8899" y="1988840"/>
            <a:ext cx="2664296" cy="3333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lèche vers le haut 10"/>
          <p:cNvSpPr/>
          <p:nvPr/>
        </p:nvSpPr>
        <p:spPr>
          <a:xfrm>
            <a:off x="1331640" y="2395785"/>
            <a:ext cx="558000" cy="25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" name="Rectangle à coins arrondis 6"/>
          <p:cNvSpPr/>
          <p:nvPr/>
        </p:nvSpPr>
        <p:spPr>
          <a:xfrm>
            <a:off x="1187624" y="404664"/>
            <a:ext cx="6840760" cy="7200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1187624" y="1412776"/>
            <a:ext cx="6840760" cy="4680520"/>
          </a:xfrm>
          <a:prstGeom prst="roundRect">
            <a:avLst>
              <a:gd name="adj" fmla="val 310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4864414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124744"/>
            <a:ext cx="4400228" cy="63976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E87   A5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28287"/>
            <a:ext cx="4392488" cy="3960000"/>
          </a:xfrm>
          <a:solidFill>
            <a:srgbClr val="00B050"/>
          </a:solidFill>
        </p:spPr>
        <p:txBody>
          <a:bodyPr lIns="432000" rIns="72000">
            <a:noAutofit/>
          </a:bodyPr>
          <a:lstStyle/>
          <a:p>
            <a:pPr marL="0" indent="0" algn="ctr">
              <a:buNone/>
            </a:pP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Mangalia</a:t>
            </a:r>
          </a:p>
          <a:p>
            <a:pPr marL="0" indent="0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Varna 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Bapha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</a:p>
          <a:p>
            <a:pPr marL="0" indent="0" algn="ctr">
              <a:buNone/>
            </a:pPr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E87   A5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3960000"/>
          </a:xfrm>
          <a:solidFill>
            <a:srgbClr val="00B050"/>
          </a:solidFill>
        </p:spPr>
        <p:txBody>
          <a:bodyPr lIns="288000">
            <a:noAutofit/>
          </a:bodyPr>
          <a:lstStyle/>
          <a:p>
            <a:pPr marL="0" indent="0">
              <a:buNone/>
            </a:pP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Tulcea</a:t>
            </a:r>
          </a:p>
          <a:p>
            <a:pPr marL="0" indent="0" algn="ctr">
              <a:buNone/>
            </a:pPr>
            <a:endParaRPr lang="fr-CH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1" name="Flèche vers le haut 10"/>
          <p:cNvSpPr/>
          <p:nvPr/>
        </p:nvSpPr>
        <p:spPr>
          <a:xfrm>
            <a:off x="530568" y="4680432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3" name="Flèche droite 12"/>
          <p:cNvSpPr/>
          <p:nvPr/>
        </p:nvSpPr>
        <p:spPr>
          <a:xfrm rot="-2700000">
            <a:off x="4779714" y="4888116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7924338" y="4881729"/>
            <a:ext cx="978408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7371253" y="2681001"/>
            <a:ext cx="1188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03848" y="2655932"/>
            <a:ext cx="972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371253" y="2128570"/>
            <a:ext cx="1440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9512" y="5805264"/>
            <a:ext cx="36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Flèche vers le haut 22"/>
          <p:cNvSpPr/>
          <p:nvPr/>
        </p:nvSpPr>
        <p:spPr>
          <a:xfrm>
            <a:off x="3716285" y="4635369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Rectangle 23"/>
          <p:cNvSpPr/>
          <p:nvPr/>
        </p:nvSpPr>
        <p:spPr>
          <a:xfrm>
            <a:off x="3203848" y="2112007"/>
            <a:ext cx="972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72000"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584076" y="5805264"/>
            <a:ext cx="36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4932040" y="3272418"/>
            <a:ext cx="1980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Palas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2" descr="http://quiz-code-route.fr/panneaux/ID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249369"/>
            <a:ext cx="645889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494" y="3231090"/>
            <a:ext cx="864096" cy="550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à coins arrondis 8"/>
          <p:cNvSpPr/>
          <p:nvPr/>
        </p:nvSpPr>
        <p:spPr>
          <a:xfrm>
            <a:off x="179512" y="1196752"/>
            <a:ext cx="4248472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4644008" y="1196752"/>
            <a:ext cx="4302218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1" name="Ellipse 30"/>
          <p:cNvSpPr/>
          <p:nvPr/>
        </p:nvSpPr>
        <p:spPr>
          <a:xfrm>
            <a:off x="3689848" y="4140212"/>
            <a:ext cx="648000" cy="396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79512" y="1916832"/>
            <a:ext cx="4248472" cy="3761706"/>
          </a:xfrm>
          <a:prstGeom prst="roundRect">
            <a:avLst>
              <a:gd name="adj" fmla="val 586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2" name="Ellipse 31"/>
          <p:cNvSpPr/>
          <p:nvPr/>
        </p:nvSpPr>
        <p:spPr>
          <a:xfrm>
            <a:off x="7484858" y="4128506"/>
            <a:ext cx="792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Ellipse 32"/>
          <p:cNvSpPr/>
          <p:nvPr/>
        </p:nvSpPr>
        <p:spPr>
          <a:xfrm>
            <a:off x="6516040" y="4128506"/>
            <a:ext cx="792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4644008" y="1916832"/>
            <a:ext cx="4302218" cy="3816424"/>
          </a:xfrm>
          <a:prstGeom prst="roundRect">
            <a:avLst>
              <a:gd name="adj" fmla="val 446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9175726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5776" y="1484784"/>
            <a:ext cx="4104456" cy="20882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216000" rtlCol="0" anchor="b"/>
          <a:lstStyle/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Iesire</a:t>
            </a:r>
            <a:endParaRPr lang="fr-CH" dirty="0">
              <a:solidFill>
                <a:schemeClr val="bg1"/>
              </a:solidFill>
            </a:endParaRPr>
          </a:p>
        </p:txBody>
      </p:sp>
      <p:sp>
        <p:nvSpPr>
          <p:cNvPr id="3" name="Flèche droite 2"/>
          <p:cNvSpPr/>
          <p:nvPr/>
        </p:nvSpPr>
        <p:spPr>
          <a:xfrm rot="-1800000">
            <a:off x="5271508" y="1968374"/>
            <a:ext cx="1260000" cy="54000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" name="Organigramme : Connecteur 3"/>
          <p:cNvSpPr/>
          <p:nvPr/>
        </p:nvSpPr>
        <p:spPr>
          <a:xfrm>
            <a:off x="2843808" y="1647163"/>
            <a:ext cx="1080000" cy="108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fr-CH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591780" y="1579385"/>
            <a:ext cx="4032448" cy="1899030"/>
          </a:xfrm>
          <a:prstGeom prst="roundRect">
            <a:avLst>
              <a:gd name="adj" fmla="val 775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2967673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1400403"/>
            <a:ext cx="5760000" cy="270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tIns="180000" rtlCol="0" anchor="ctr"/>
          <a:lstStyle/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x E87</a:t>
            </a:r>
          </a:p>
          <a:p>
            <a:pPr lvl="1" algn="ctr"/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A2 x A5</a:t>
            </a:r>
          </a:p>
          <a:p>
            <a:pPr lvl="1" algn="ctr"/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CH" sz="44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844824"/>
            <a:ext cx="1276506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à coins arrondis 1"/>
          <p:cNvSpPr/>
          <p:nvPr/>
        </p:nvSpPr>
        <p:spPr>
          <a:xfrm>
            <a:off x="1619312" y="1484784"/>
            <a:ext cx="5616000" cy="2520280"/>
          </a:xfrm>
          <a:prstGeom prst="roundRect">
            <a:avLst>
              <a:gd name="adj" fmla="val 466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3618874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124744"/>
            <a:ext cx="4400228" cy="63976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E87   A5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28287"/>
            <a:ext cx="4392488" cy="3960000"/>
          </a:xfrm>
          <a:solidFill>
            <a:srgbClr val="00B050"/>
          </a:solidFill>
        </p:spPr>
        <p:txBody>
          <a:bodyPr lIns="432000" rIns="72000">
            <a:noAutofit/>
          </a:bodyPr>
          <a:lstStyle/>
          <a:p>
            <a:pPr marL="0" indent="0" algn="ctr">
              <a:buNone/>
            </a:pP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Mangalia</a:t>
            </a:r>
          </a:p>
          <a:p>
            <a:pPr marL="0" indent="0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Varna  </a:t>
            </a: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Bapha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6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0" y="1124745"/>
            <a:ext cx="4464496" cy="648072"/>
          </a:xfrm>
          <a:solidFill>
            <a:srgbClr val="00B050"/>
          </a:solidFill>
        </p:spPr>
        <p:txBody>
          <a:bodyPr bIns="144000">
            <a:normAutofit/>
          </a:bodyPr>
          <a:lstStyle/>
          <a:p>
            <a:pPr algn="ctr"/>
            <a:r>
              <a:rPr lang="fr-CH" sz="28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E87   A5</a:t>
            </a:r>
            <a:endParaRPr lang="fr-CH" sz="28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0" y="1844824"/>
            <a:ext cx="4464495" cy="3960000"/>
          </a:xfrm>
          <a:solidFill>
            <a:srgbClr val="00B050"/>
          </a:solidFill>
        </p:spPr>
        <p:txBody>
          <a:bodyPr lIns="288000">
            <a:noAutofit/>
          </a:bodyPr>
          <a:lstStyle/>
          <a:p>
            <a:pPr marL="0" indent="0">
              <a:buNone/>
            </a:pP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Tulcea</a:t>
            </a:r>
          </a:p>
          <a:p>
            <a:pPr marL="0" indent="0" algn="ctr">
              <a:buNone/>
            </a:pPr>
            <a:endParaRPr lang="fr-CH" sz="1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000" dirty="0"/>
          </a:p>
        </p:txBody>
      </p:sp>
      <p:sp>
        <p:nvSpPr>
          <p:cNvPr id="11" name="Flèche vers le haut 10"/>
          <p:cNvSpPr/>
          <p:nvPr/>
        </p:nvSpPr>
        <p:spPr>
          <a:xfrm>
            <a:off x="800701" y="4680432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7371253" y="2681001"/>
            <a:ext cx="1188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03848" y="2655932"/>
            <a:ext cx="972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371253" y="2128570"/>
            <a:ext cx="1440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9512" y="5805264"/>
            <a:ext cx="36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Flèche vers le haut 22"/>
          <p:cNvSpPr/>
          <p:nvPr/>
        </p:nvSpPr>
        <p:spPr>
          <a:xfrm>
            <a:off x="3447532" y="4653152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Rectangle 23"/>
          <p:cNvSpPr/>
          <p:nvPr/>
        </p:nvSpPr>
        <p:spPr>
          <a:xfrm>
            <a:off x="3203848" y="2112007"/>
            <a:ext cx="972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72000"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584076" y="5805264"/>
            <a:ext cx="360000" cy="7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20"/>
          <p:cNvSpPr/>
          <p:nvPr/>
        </p:nvSpPr>
        <p:spPr>
          <a:xfrm>
            <a:off x="4932040" y="3272418"/>
            <a:ext cx="1980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Palas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Picture 2" descr="http://quiz-code-route.fr/panneaux/ID3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249369"/>
            <a:ext cx="645889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494" y="3231090"/>
            <a:ext cx="864096" cy="550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à coins arrondis 8"/>
          <p:cNvSpPr/>
          <p:nvPr/>
        </p:nvSpPr>
        <p:spPr>
          <a:xfrm>
            <a:off x="179512" y="1196752"/>
            <a:ext cx="4248472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4644008" y="1196752"/>
            <a:ext cx="4302218" cy="504056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1" name="Ellipse 30"/>
          <p:cNvSpPr/>
          <p:nvPr/>
        </p:nvSpPr>
        <p:spPr>
          <a:xfrm>
            <a:off x="3719027" y="4164506"/>
            <a:ext cx="648000" cy="396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79512" y="1916832"/>
            <a:ext cx="4248472" cy="3761706"/>
          </a:xfrm>
          <a:prstGeom prst="roundRect">
            <a:avLst>
              <a:gd name="adj" fmla="val 5863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2" name="Ellipse 31"/>
          <p:cNvSpPr/>
          <p:nvPr/>
        </p:nvSpPr>
        <p:spPr>
          <a:xfrm>
            <a:off x="7484858" y="4128506"/>
            <a:ext cx="792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Ellipse 32"/>
          <p:cNvSpPr/>
          <p:nvPr/>
        </p:nvSpPr>
        <p:spPr>
          <a:xfrm>
            <a:off x="6516040" y="4128506"/>
            <a:ext cx="792000" cy="432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4644008" y="1916832"/>
            <a:ext cx="4302218" cy="3816424"/>
          </a:xfrm>
          <a:prstGeom prst="roundRect">
            <a:avLst>
              <a:gd name="adj" fmla="val 4465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6" name="Flèche vers le haut 25"/>
          <p:cNvSpPr/>
          <p:nvPr/>
        </p:nvSpPr>
        <p:spPr>
          <a:xfrm rot="2700000">
            <a:off x="5395289" y="4653152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8" name="Flèche vers le haut 27"/>
          <p:cNvSpPr/>
          <p:nvPr/>
        </p:nvSpPr>
        <p:spPr>
          <a:xfrm rot="2700000">
            <a:off x="7791205" y="4711181"/>
            <a:ext cx="484632" cy="90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0043721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fr-CH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Sources</a:t>
            </a:r>
            <a:endParaRPr lang="fr-CH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4896544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fr-CH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CH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Dunare</a:t>
            </a:r>
            <a:r>
              <a:rPr lang="fr-CH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9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CH" sz="9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fr-CH" sz="9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www.google.ch/search?q=fetesti&amp;client=firefox-b&amp;tbm=isch&amp;tbo=u&amp;source=univ&amp;sa=X&amp;ved=0ahUKEwjdw87m-KfOAhXRFsAKHYniCzQQsAQIIA&amp;biw=1920&amp;bih=932#imgrc=ccZnZCy6jNm3wM%3A</a:t>
            </a:r>
            <a:endParaRPr lang="fr-CH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CH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CH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r>
              <a:rPr lang="fr-CH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900" dirty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fr-CH" sz="9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fr-CH" sz="9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www.google.ch/search?q=constanta&amp;client=firefox-b&amp;tbm=isch&amp;tbo=u&amp;source=univ&amp;sa=X&amp;ved=0ahUKEwjvzI6U-afOAhVBHRQKHeDcC08QsAQIKQ&amp;biw=1920&amp;bih=932</a:t>
            </a:r>
            <a:endParaRPr lang="fr-CH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04930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à coins arrondis 1"/>
          <p:cNvSpPr/>
          <p:nvPr/>
        </p:nvSpPr>
        <p:spPr>
          <a:xfrm>
            <a:off x="179512" y="260648"/>
            <a:ext cx="8784976" cy="5904656"/>
          </a:xfrm>
          <a:prstGeom prst="roundRect">
            <a:avLst>
              <a:gd name="adj" fmla="val 476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CH" sz="1400" i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Errata 1</a:t>
            </a:r>
          </a:p>
          <a:p>
            <a:endParaRPr lang="fr-CH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Aux designers de réaliser des panneaux rationnels, efficients, lisibles, aérés, esthétiques,</a:t>
            </a:r>
          </a:p>
          <a:p>
            <a:r>
              <a:rPr lang="fr-CH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aux contours et liserés standardisés, adéquats et fonctionnels.</a:t>
            </a:r>
            <a:r>
              <a:rPr lang="fr-CH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fr-CH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fr-CH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fr-CH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8888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778098"/>
          </a:xfrm>
          <a:solidFill>
            <a:srgbClr val="00B050"/>
          </a:solidFill>
        </p:spPr>
        <p:txBody>
          <a:bodyPr lIns="540000">
            <a:normAutofit/>
          </a:bodyPr>
          <a:lstStyle/>
          <a:p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A0   A2   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 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9216" y="1052824"/>
            <a:ext cx="4140000" cy="792000"/>
          </a:xfrm>
          <a:solidFill>
            <a:srgbClr val="00B050"/>
          </a:solidFill>
        </p:spPr>
        <p:txBody>
          <a:bodyPr tIns="144000" bIns="144000" anchor="b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A2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28287"/>
            <a:ext cx="4140000" cy="3040874"/>
          </a:xfrm>
          <a:solidFill>
            <a:srgbClr val="00B050"/>
          </a:solidFill>
        </p:spPr>
        <p:txBody>
          <a:bodyPr tIns="180000">
            <a:noAutofit/>
          </a:bodyPr>
          <a:lstStyle/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Fundulea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283968" y="1052736"/>
            <a:ext cx="4752000" cy="792000"/>
          </a:xfrm>
          <a:solidFill>
            <a:srgbClr val="00B050"/>
          </a:solidFill>
        </p:spPr>
        <p:txBody>
          <a:bodyPr bIns="144000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A0   Ring Bucuresti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283567" y="1838505"/>
            <a:ext cx="4752000" cy="3780000"/>
          </a:xfrm>
          <a:solidFill>
            <a:srgbClr val="00B050"/>
          </a:solidFill>
        </p:spPr>
        <p:txBody>
          <a:bodyPr lIns="720000">
            <a:noAutofit/>
          </a:bodyPr>
          <a:lstStyle/>
          <a:p>
            <a:pPr marL="0" indent="0" algn="ctr">
              <a:buNone/>
            </a:pPr>
            <a:endParaRPr lang="fr-CH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  <a:endParaRPr lang="fr-CH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>
              <a:buNone/>
            </a:pP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 m</a:t>
            </a:r>
          </a:p>
          <a:p>
            <a:pPr marL="0" indent="0">
              <a:buNone/>
            </a:pPr>
            <a:endParaRPr lang="fr-CH" sz="4000" dirty="0"/>
          </a:p>
        </p:txBody>
      </p:sp>
      <p:pic>
        <p:nvPicPr>
          <p:cNvPr id="7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14648"/>
            <a:ext cx="702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Flèche droite 12"/>
          <p:cNvSpPr/>
          <p:nvPr/>
        </p:nvSpPr>
        <p:spPr>
          <a:xfrm rot="-2700000">
            <a:off x="4672067" y="4592319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8013062" y="4618889"/>
            <a:ext cx="978408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7054477" y="4116329"/>
            <a:ext cx="1188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54477" y="3580234"/>
            <a:ext cx="1180755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2683385"/>
            <a:ext cx="725142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à coins arrondis 7"/>
          <p:cNvSpPr/>
          <p:nvPr/>
        </p:nvSpPr>
        <p:spPr>
          <a:xfrm>
            <a:off x="4499992" y="2683385"/>
            <a:ext cx="3469591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Bâneasa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7504" y="4869160"/>
            <a:ext cx="360000" cy="16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21"/>
          <p:cNvSpPr/>
          <p:nvPr/>
        </p:nvSpPr>
        <p:spPr>
          <a:xfrm>
            <a:off x="8354535" y="5600897"/>
            <a:ext cx="360000" cy="97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Flèche vers le haut 22"/>
          <p:cNvSpPr/>
          <p:nvPr/>
        </p:nvSpPr>
        <p:spPr>
          <a:xfrm>
            <a:off x="3465803" y="3455529"/>
            <a:ext cx="484632" cy="10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Flèche vers le haut 23"/>
          <p:cNvSpPr/>
          <p:nvPr/>
        </p:nvSpPr>
        <p:spPr>
          <a:xfrm>
            <a:off x="287504" y="3455529"/>
            <a:ext cx="484632" cy="10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Rectangle 19"/>
          <p:cNvSpPr/>
          <p:nvPr/>
        </p:nvSpPr>
        <p:spPr>
          <a:xfrm>
            <a:off x="7022046" y="2155799"/>
            <a:ext cx="1188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79512" y="1124744"/>
            <a:ext cx="4032448" cy="7200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179512" y="1844824"/>
            <a:ext cx="4040552" cy="2952328"/>
          </a:xfrm>
          <a:prstGeom prst="roundRect">
            <a:avLst>
              <a:gd name="adj" fmla="val 519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179512" y="260648"/>
            <a:ext cx="8784000" cy="648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à coins arrondis 14"/>
          <p:cNvSpPr/>
          <p:nvPr/>
        </p:nvSpPr>
        <p:spPr>
          <a:xfrm>
            <a:off x="4355976" y="1124744"/>
            <a:ext cx="4607536" cy="7200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à coins arrondis 20"/>
          <p:cNvSpPr/>
          <p:nvPr/>
        </p:nvSpPr>
        <p:spPr>
          <a:xfrm>
            <a:off x="4355976" y="1844824"/>
            <a:ext cx="4607536" cy="3626813"/>
          </a:xfrm>
          <a:prstGeom prst="roundRect">
            <a:avLst>
              <a:gd name="adj" fmla="val 242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Organigramme : Connecteur 24"/>
          <p:cNvSpPr/>
          <p:nvPr/>
        </p:nvSpPr>
        <p:spPr>
          <a:xfrm>
            <a:off x="8264535" y="314648"/>
            <a:ext cx="540000" cy="54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113363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300326"/>
            <a:ext cx="7128792" cy="896426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Directie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Bucuresti Nord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15616" y="1250968"/>
            <a:ext cx="7128000" cy="4320000"/>
          </a:xfrm>
          <a:solidFill>
            <a:srgbClr val="00B050"/>
          </a:solidFill>
        </p:spPr>
        <p:txBody>
          <a:bodyPr lIns="540000" tIns="180000" rIns="72000">
            <a:normAutofit/>
          </a:bodyPr>
          <a:lstStyle/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Ploiesti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Brasov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Suceava</a:t>
            </a:r>
          </a:p>
          <a:p>
            <a:pPr marL="0" indent="0">
              <a:buNone/>
            </a:pPr>
            <a:r>
              <a:rPr lang="fr-CH" sz="4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Iasi </a:t>
            </a:r>
          </a:p>
          <a:p>
            <a:pPr marL="400050" lvl="1" indent="0">
              <a:buNone/>
            </a:pPr>
            <a:r>
              <a:rPr lang="fr-CH" dirty="0"/>
              <a:t>	</a:t>
            </a:r>
            <a:endParaRPr lang="fr-CH" dirty="0" smtClean="0"/>
          </a:p>
          <a:p>
            <a:pPr marL="400050" lvl="1" indent="0">
              <a:buNone/>
            </a:pPr>
            <a:endParaRPr lang="fr-CH" dirty="0" smtClean="0"/>
          </a:p>
          <a:p>
            <a:pPr marL="0" indent="0">
              <a:buNone/>
            </a:pPr>
            <a:endParaRPr lang="fr-CH" dirty="0" smtClean="0"/>
          </a:p>
          <a:p>
            <a:endParaRPr lang="fr-CH" dirty="0"/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 rot="1800000">
            <a:off x="6813199" y="1743509"/>
            <a:ext cx="558000" cy="25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Ellipse 15"/>
          <p:cNvSpPr/>
          <p:nvPr/>
        </p:nvSpPr>
        <p:spPr>
          <a:xfrm>
            <a:off x="4459263" y="3861048"/>
            <a:ext cx="1260000" cy="54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4448126" y="3140968"/>
            <a:ext cx="1260000" cy="54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372199" y="521234"/>
            <a:ext cx="1440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619671" y="4653136"/>
            <a:ext cx="3780000" cy="648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Bâneasa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651102"/>
            <a:ext cx="936104" cy="650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à coins arrondis 6"/>
          <p:cNvSpPr/>
          <p:nvPr/>
        </p:nvSpPr>
        <p:spPr>
          <a:xfrm>
            <a:off x="1187624" y="404664"/>
            <a:ext cx="6958815" cy="7200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1187624" y="1340768"/>
            <a:ext cx="6958815" cy="4104456"/>
          </a:xfrm>
          <a:prstGeom prst="roundRect">
            <a:avLst>
              <a:gd name="adj" fmla="val 573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8248520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1124744"/>
            <a:ext cx="7128792" cy="896426"/>
          </a:xfrm>
          <a:solidFill>
            <a:srgbClr val="00B050"/>
          </a:solidFill>
        </p:spPr>
        <p:txBody>
          <a:bodyPr>
            <a:normAutofit/>
          </a:bodyPr>
          <a:lstStyle/>
          <a:p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Directii</a:t>
            </a:r>
            <a:r>
              <a:rPr lang="fr-CH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Bucuresti Sud </a:t>
            </a:r>
            <a:r>
              <a:rPr lang="fr-CH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15616" y="2060788"/>
            <a:ext cx="5040000" cy="3780000"/>
          </a:xfrm>
          <a:solidFill>
            <a:srgbClr val="00B050"/>
          </a:solidFill>
        </p:spPr>
        <p:txBody>
          <a:bodyPr lIns="720000" tIns="360000" rIns="36000">
            <a:noAutofit/>
          </a:bodyPr>
          <a:lstStyle/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Craiova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Alexandria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Giurgiu</a:t>
            </a:r>
          </a:p>
          <a:p>
            <a:pPr marL="0" indent="0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Pitesti </a:t>
            </a:r>
          </a:p>
          <a:p>
            <a:pPr marL="0" indent="0">
              <a:buNone/>
            </a:pP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buNone/>
            </a:pPr>
            <a:r>
              <a:rPr lang="fr-CH" sz="4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fr-CH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lvl="1" indent="0">
              <a:buNone/>
            </a:pPr>
            <a:endParaRPr lang="fr-CH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56176" y="2060788"/>
            <a:ext cx="2088232" cy="3780000"/>
          </a:xfrm>
          <a:solidFill>
            <a:srgbClr val="00B050"/>
          </a:solidFill>
        </p:spPr>
        <p:txBody>
          <a:bodyPr lIns="540000" tIns="540000" rIns="360000">
            <a:noAutofit/>
          </a:bodyPr>
          <a:lstStyle/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r">
              <a:buNone/>
            </a:pPr>
            <a:r>
              <a:rPr lang="fr-CH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endParaRPr lang="fr-CH" sz="4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5" name="AutoShape 2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AutoShape 4" descr="Résultat de recherche d'images pour &quot;panneaux autoroutiers suisse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10" name="Flèche vers le haut 9"/>
          <p:cNvSpPr/>
          <p:nvPr/>
        </p:nvSpPr>
        <p:spPr>
          <a:xfrm rot="1800000">
            <a:off x="6965198" y="2535596"/>
            <a:ext cx="558000" cy="252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8" name="Ellipse 17"/>
          <p:cNvSpPr/>
          <p:nvPr/>
        </p:nvSpPr>
        <p:spPr>
          <a:xfrm>
            <a:off x="4716016" y="4077072"/>
            <a:ext cx="1260000" cy="540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BG</a:t>
            </a:r>
            <a:endParaRPr lang="fr-CH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41761" y="1340768"/>
            <a:ext cx="1116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09645" y="1330203"/>
            <a:ext cx="1188000" cy="54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187624" y="1196752"/>
            <a:ext cx="6984776" cy="756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8" name="Rectangle à coins arrondis 7"/>
          <p:cNvSpPr/>
          <p:nvPr/>
        </p:nvSpPr>
        <p:spPr>
          <a:xfrm>
            <a:off x="1187624" y="2132856"/>
            <a:ext cx="6984776" cy="3600400"/>
          </a:xfrm>
          <a:prstGeom prst="roundRect">
            <a:avLst>
              <a:gd name="adj" fmla="val 4674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8908657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928992" cy="778098"/>
          </a:xfrm>
          <a:solidFill>
            <a:srgbClr val="00B050"/>
          </a:solidFill>
        </p:spPr>
        <p:txBody>
          <a:bodyPr lIns="540000">
            <a:normAutofit/>
          </a:bodyPr>
          <a:lstStyle/>
          <a:p>
            <a:r>
              <a:rPr lang="fr-CH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A0   A2   </a:t>
            </a: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Ring Bucuresti 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9216" y="1052824"/>
            <a:ext cx="4140000" cy="792000"/>
          </a:xfrm>
          <a:solidFill>
            <a:srgbClr val="00B050"/>
          </a:solidFill>
        </p:spPr>
        <p:txBody>
          <a:bodyPr tIns="144000" bIns="144000" anchor="b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  A2</a:t>
            </a:r>
            <a:endParaRPr lang="fr-CH" sz="3200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1828287"/>
            <a:ext cx="4140000" cy="3040874"/>
          </a:xfrm>
          <a:solidFill>
            <a:srgbClr val="00B050"/>
          </a:solidFill>
        </p:spPr>
        <p:txBody>
          <a:bodyPr tIns="180000">
            <a:noAutofit/>
          </a:bodyPr>
          <a:lstStyle/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Constanza</a:t>
            </a:r>
            <a:endParaRPr lang="fr-CH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Fundulea</a:t>
            </a:r>
            <a:endParaRPr lang="fr-CH" sz="4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500 m</a:t>
            </a:r>
            <a:endParaRPr lang="fr-CH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283968" y="1052736"/>
            <a:ext cx="4752000" cy="792000"/>
          </a:xfrm>
          <a:solidFill>
            <a:srgbClr val="00B050"/>
          </a:solidFill>
        </p:spPr>
        <p:txBody>
          <a:bodyPr bIns="144000">
            <a:noAutofit/>
          </a:bodyPr>
          <a:lstStyle/>
          <a:p>
            <a:pPr algn="ctr"/>
            <a:r>
              <a:rPr lang="fr-CH" sz="3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E81 A0   Ring Bucuresti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283567" y="1838505"/>
            <a:ext cx="4752000" cy="3780000"/>
          </a:xfrm>
          <a:solidFill>
            <a:srgbClr val="00B050"/>
          </a:solidFill>
        </p:spPr>
        <p:txBody>
          <a:bodyPr lIns="720000">
            <a:noAutofit/>
          </a:bodyPr>
          <a:lstStyle/>
          <a:p>
            <a:pPr marL="0" indent="0" algn="ctr">
              <a:buNone/>
            </a:pPr>
            <a:endParaRPr lang="fr-CH" sz="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  <a:endParaRPr lang="fr-CH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fr-CH" sz="3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CH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H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Bucuresti</a:t>
            </a:r>
          </a:p>
          <a:p>
            <a:pPr marL="0" indent="0">
              <a:buNone/>
            </a:pPr>
            <a:endParaRPr lang="fr-CH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r-CH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500 m</a:t>
            </a:r>
          </a:p>
          <a:p>
            <a:pPr marL="0" indent="0">
              <a:buNone/>
            </a:pPr>
            <a:endParaRPr lang="fr-CH" sz="4000" dirty="0"/>
          </a:p>
        </p:txBody>
      </p:sp>
      <p:pic>
        <p:nvPicPr>
          <p:cNvPr id="7" name="Picture 2" descr="http://namthao.free.fr/Travel/France/France/Nice/Cours%20Nice/Code%20de%20la%20route/Signalisation/bifurcation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79" y="332656"/>
            <a:ext cx="70200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Flèche droite 12"/>
          <p:cNvSpPr/>
          <p:nvPr/>
        </p:nvSpPr>
        <p:spPr>
          <a:xfrm rot="-2700000">
            <a:off x="4672067" y="4592319"/>
            <a:ext cx="978408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4" name="Flèche droite 13"/>
          <p:cNvSpPr/>
          <p:nvPr/>
        </p:nvSpPr>
        <p:spPr>
          <a:xfrm rot="-2700000">
            <a:off x="8013062" y="4618889"/>
            <a:ext cx="978408" cy="528249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6" name="Rectangle 15"/>
          <p:cNvSpPr/>
          <p:nvPr/>
        </p:nvSpPr>
        <p:spPr>
          <a:xfrm>
            <a:off x="7054477" y="4116329"/>
            <a:ext cx="1188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Vest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54477" y="3580234"/>
            <a:ext cx="1180755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2" descr="https://t2.ftcdn.net/jpg/00/06/12/33/400_F_6123319_UooFwBrI0QE3BmgtmsBXfC3HE5D35wB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2683385"/>
            <a:ext cx="725142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à coins arrondis 7"/>
          <p:cNvSpPr/>
          <p:nvPr/>
        </p:nvSpPr>
        <p:spPr>
          <a:xfrm>
            <a:off x="4499992" y="2683385"/>
            <a:ext cx="3469591" cy="5400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Otopeni</a:t>
            </a:r>
            <a:r>
              <a:rPr lang="fr-CH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CH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Bâneasa</a:t>
            </a:r>
            <a:endParaRPr lang="fr-CH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7504" y="4869160"/>
            <a:ext cx="360000" cy="1620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2" name="Rectangle 21"/>
          <p:cNvSpPr/>
          <p:nvPr/>
        </p:nvSpPr>
        <p:spPr>
          <a:xfrm>
            <a:off x="8354535" y="5600897"/>
            <a:ext cx="360000" cy="97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3" name="Flèche vers le haut 22"/>
          <p:cNvSpPr/>
          <p:nvPr/>
        </p:nvSpPr>
        <p:spPr>
          <a:xfrm>
            <a:off x="3465803" y="3455529"/>
            <a:ext cx="484632" cy="10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4" name="Flèche vers le haut 23"/>
          <p:cNvSpPr/>
          <p:nvPr/>
        </p:nvSpPr>
        <p:spPr>
          <a:xfrm>
            <a:off x="287504" y="3455529"/>
            <a:ext cx="484632" cy="1080000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0" name="Rectangle 19"/>
          <p:cNvSpPr/>
          <p:nvPr/>
        </p:nvSpPr>
        <p:spPr>
          <a:xfrm>
            <a:off x="7022046" y="2155799"/>
            <a:ext cx="1188000" cy="46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Nord</a:t>
            </a:r>
            <a:endParaRPr lang="fr-CH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79512" y="1124744"/>
            <a:ext cx="4032448" cy="7200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1" name="Rectangle à coins arrondis 10"/>
          <p:cNvSpPr/>
          <p:nvPr/>
        </p:nvSpPr>
        <p:spPr>
          <a:xfrm>
            <a:off x="179512" y="1844824"/>
            <a:ext cx="4040552" cy="2952328"/>
          </a:xfrm>
          <a:prstGeom prst="roundRect">
            <a:avLst>
              <a:gd name="adj" fmla="val 5196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2" name="Rectangle à coins arrondis 11"/>
          <p:cNvSpPr/>
          <p:nvPr/>
        </p:nvSpPr>
        <p:spPr>
          <a:xfrm>
            <a:off x="179512" y="260648"/>
            <a:ext cx="8784000" cy="64800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15" name="Rectangle à coins arrondis 14"/>
          <p:cNvSpPr/>
          <p:nvPr/>
        </p:nvSpPr>
        <p:spPr>
          <a:xfrm>
            <a:off x="4355976" y="1124744"/>
            <a:ext cx="4607536" cy="720080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1" name="Rectangle à coins arrondis 20"/>
          <p:cNvSpPr/>
          <p:nvPr/>
        </p:nvSpPr>
        <p:spPr>
          <a:xfrm>
            <a:off x="4355976" y="1844824"/>
            <a:ext cx="4607536" cy="3626813"/>
          </a:xfrm>
          <a:prstGeom prst="roundRect">
            <a:avLst>
              <a:gd name="adj" fmla="val 2427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5" name="Organigramme : Connecteur 24"/>
          <p:cNvSpPr/>
          <p:nvPr/>
        </p:nvSpPr>
        <p:spPr>
          <a:xfrm>
            <a:off x="8264535" y="314648"/>
            <a:ext cx="540000" cy="5400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935588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3638</TotalTime>
  <Words>532</Words>
  <Application>Microsoft Office PowerPoint</Application>
  <PresentationFormat>Affichage à l'écran (4:3)</PresentationFormat>
  <Paragraphs>466</Paragraphs>
  <Slides>53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53</vt:i4>
      </vt:variant>
    </vt:vector>
  </HeadingPairs>
  <TitlesOfParts>
    <vt:vector size="54" baseType="lpstr">
      <vt:lpstr>Thème Office</vt:lpstr>
      <vt:lpstr>Présentation PowerPoint</vt:lpstr>
      <vt:lpstr>Présentation PowerPoint</vt:lpstr>
      <vt:lpstr>Constanza Ring Bucuresti</vt:lpstr>
      <vt:lpstr>Présentation PowerPoint</vt:lpstr>
      <vt:lpstr>Présentation PowerPoint</vt:lpstr>
      <vt:lpstr>E81   A0   A2   Ring Bucuresti </vt:lpstr>
      <vt:lpstr>Directie Bucuresti Nord</vt:lpstr>
      <vt:lpstr>Directii Bucuresti Sud Vest</vt:lpstr>
      <vt:lpstr>E81   A0   A2   Ring Bucuresti </vt:lpstr>
      <vt:lpstr>Présentation PowerPoint</vt:lpstr>
      <vt:lpstr>Ring Bucuresti </vt:lpstr>
      <vt:lpstr>Présentation PowerPoint</vt:lpstr>
      <vt:lpstr>Présentation PowerPoint</vt:lpstr>
      <vt:lpstr>Lehliu Garâ</vt:lpstr>
      <vt:lpstr>Présentation PowerPoint</vt:lpstr>
      <vt:lpstr>Présentation PowerPoint</vt:lpstr>
      <vt:lpstr>Présentation PowerPoint</vt:lpstr>
      <vt:lpstr>Présentation PowerPoint</vt:lpstr>
      <vt:lpstr>Drajna</vt:lpstr>
      <vt:lpstr>Présentation PowerPoint</vt:lpstr>
      <vt:lpstr>Présentation PowerPoint</vt:lpstr>
      <vt:lpstr>Présentation PowerPoint</vt:lpstr>
      <vt:lpstr>Présentation PowerPoint</vt:lpstr>
      <vt:lpstr>Fetesti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Cernavoda</vt:lpstr>
      <vt:lpstr>Présentation PowerPoint</vt:lpstr>
      <vt:lpstr>Présentation PowerPoint</vt:lpstr>
      <vt:lpstr>Présentation PowerPoint</vt:lpstr>
      <vt:lpstr>Présentation PowerPoint</vt:lpstr>
      <vt:lpstr>Medgidia Sud </vt:lpstr>
      <vt:lpstr>Présentation PowerPoint</vt:lpstr>
      <vt:lpstr>Présentation PowerPoint</vt:lpstr>
      <vt:lpstr>Présentation PowerPoint</vt:lpstr>
      <vt:lpstr>Présentation PowerPoint</vt:lpstr>
      <vt:lpstr>Constanza E81 x E87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Directie Constanza Nord</vt:lpstr>
      <vt:lpstr>Directie Constanza Nord</vt:lpstr>
      <vt:lpstr>Présentation PowerPoint</vt:lpstr>
      <vt:lpstr>Présentation PowerPoint</vt:lpstr>
      <vt:lpstr>Présentation PowerPoint</vt:lpstr>
      <vt:lpstr>Sources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A1   E60</dc:title>
  <dc:creator>Sophie</dc:creator>
  <cp:lastModifiedBy>Sophie</cp:lastModifiedBy>
  <cp:revision>447</cp:revision>
  <dcterms:created xsi:type="dcterms:W3CDTF">2015-05-06T12:02:16Z</dcterms:created>
  <dcterms:modified xsi:type="dcterms:W3CDTF">2016-08-25T08:59:38Z</dcterms:modified>
</cp:coreProperties>
</file>