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8"/>
  </p:notesMasterIdLst>
  <p:sldIdLst>
    <p:sldId id="818" r:id="rId2"/>
    <p:sldId id="823" r:id="rId3"/>
    <p:sldId id="825" r:id="rId4"/>
    <p:sldId id="476" r:id="rId5"/>
    <p:sldId id="826" r:id="rId6"/>
    <p:sldId id="827" r:id="rId7"/>
    <p:sldId id="828" r:id="rId8"/>
    <p:sldId id="829" r:id="rId9"/>
    <p:sldId id="472" r:id="rId10"/>
    <p:sldId id="830" r:id="rId11"/>
    <p:sldId id="831" r:id="rId12"/>
    <p:sldId id="832" r:id="rId13"/>
    <p:sldId id="833" r:id="rId14"/>
    <p:sldId id="834" r:id="rId15"/>
    <p:sldId id="835" r:id="rId16"/>
    <p:sldId id="888" r:id="rId17"/>
    <p:sldId id="1068" r:id="rId18"/>
    <p:sldId id="559" r:id="rId19"/>
    <p:sldId id="560" r:id="rId20"/>
    <p:sldId id="837" r:id="rId21"/>
    <p:sldId id="838" r:id="rId22"/>
    <p:sldId id="839" r:id="rId23"/>
    <p:sldId id="840" r:id="rId24"/>
    <p:sldId id="566" r:id="rId25"/>
    <p:sldId id="841" r:id="rId26"/>
    <p:sldId id="842" r:id="rId27"/>
    <p:sldId id="843" r:id="rId28"/>
    <p:sldId id="844" r:id="rId29"/>
    <p:sldId id="821" r:id="rId30"/>
    <p:sldId id="845" r:id="rId31"/>
    <p:sldId id="846" r:id="rId32"/>
    <p:sldId id="847" r:id="rId33"/>
    <p:sldId id="575" r:id="rId34"/>
    <p:sldId id="848" r:id="rId35"/>
    <p:sldId id="849" r:id="rId36"/>
    <p:sldId id="1070" r:id="rId37"/>
    <p:sldId id="1073" r:id="rId38"/>
    <p:sldId id="850" r:id="rId39"/>
    <p:sldId id="851" r:id="rId40"/>
    <p:sldId id="852" r:id="rId41"/>
    <p:sldId id="853" r:id="rId42"/>
    <p:sldId id="854" r:id="rId43"/>
    <p:sldId id="855" r:id="rId44"/>
    <p:sldId id="856" r:id="rId45"/>
    <p:sldId id="857" r:id="rId46"/>
    <p:sldId id="585" r:id="rId47"/>
    <p:sldId id="858" r:id="rId48"/>
    <p:sldId id="863" r:id="rId49"/>
    <p:sldId id="860" r:id="rId50"/>
    <p:sldId id="862" r:id="rId51"/>
    <p:sldId id="864" r:id="rId52"/>
    <p:sldId id="865" r:id="rId53"/>
    <p:sldId id="867" r:id="rId54"/>
    <p:sldId id="591" r:id="rId55"/>
    <p:sldId id="866" r:id="rId56"/>
    <p:sldId id="868" r:id="rId57"/>
    <p:sldId id="870" r:id="rId58"/>
    <p:sldId id="871" r:id="rId59"/>
    <p:sldId id="872" r:id="rId60"/>
    <p:sldId id="873" r:id="rId61"/>
    <p:sldId id="874" r:id="rId62"/>
    <p:sldId id="875" r:id="rId63"/>
    <p:sldId id="599" r:id="rId64"/>
    <p:sldId id="600" r:id="rId65"/>
    <p:sldId id="601" r:id="rId66"/>
    <p:sldId id="876" r:id="rId67"/>
    <p:sldId id="877" r:id="rId68"/>
    <p:sldId id="603" r:id="rId69"/>
    <p:sldId id="878" r:id="rId70"/>
    <p:sldId id="879" r:id="rId71"/>
    <p:sldId id="606" r:id="rId72"/>
    <p:sldId id="880" r:id="rId73"/>
    <p:sldId id="881" r:id="rId74"/>
    <p:sldId id="882" r:id="rId75"/>
    <p:sldId id="883" r:id="rId76"/>
    <p:sldId id="611" r:id="rId77"/>
    <p:sldId id="885" r:id="rId78"/>
    <p:sldId id="886" r:id="rId79"/>
    <p:sldId id="887" r:id="rId80"/>
    <p:sldId id="889" r:id="rId81"/>
    <p:sldId id="616" r:id="rId82"/>
    <p:sldId id="890" r:id="rId83"/>
    <p:sldId id="891" r:id="rId84"/>
    <p:sldId id="892" r:id="rId85"/>
    <p:sldId id="893" r:id="rId86"/>
    <p:sldId id="895" r:id="rId87"/>
    <p:sldId id="896" r:id="rId88"/>
    <p:sldId id="897" r:id="rId89"/>
    <p:sldId id="898" r:id="rId90"/>
    <p:sldId id="899" r:id="rId91"/>
    <p:sldId id="900" r:id="rId92"/>
    <p:sldId id="901" r:id="rId93"/>
    <p:sldId id="902" r:id="rId94"/>
    <p:sldId id="903" r:id="rId95"/>
    <p:sldId id="904" r:id="rId96"/>
    <p:sldId id="905" r:id="rId97"/>
    <p:sldId id="906" r:id="rId98"/>
    <p:sldId id="907" r:id="rId99"/>
    <p:sldId id="908" r:id="rId100"/>
    <p:sldId id="909" r:id="rId101"/>
    <p:sldId id="910" r:id="rId102"/>
    <p:sldId id="911" r:id="rId103"/>
    <p:sldId id="912" r:id="rId104"/>
    <p:sldId id="913" r:id="rId105"/>
    <p:sldId id="914" r:id="rId106"/>
    <p:sldId id="915" r:id="rId107"/>
    <p:sldId id="641" r:id="rId108"/>
    <p:sldId id="643" r:id="rId109"/>
    <p:sldId id="642" r:id="rId110"/>
    <p:sldId id="917" r:id="rId111"/>
    <p:sldId id="646" r:id="rId112"/>
    <p:sldId id="918" r:id="rId113"/>
    <p:sldId id="916" r:id="rId114"/>
    <p:sldId id="648" r:id="rId115"/>
    <p:sldId id="649" r:id="rId116"/>
    <p:sldId id="650" r:id="rId117"/>
    <p:sldId id="919" r:id="rId118"/>
    <p:sldId id="920" r:id="rId119"/>
    <p:sldId id="921" r:id="rId120"/>
    <p:sldId id="922" r:id="rId121"/>
    <p:sldId id="655" r:id="rId122"/>
    <p:sldId id="656" r:id="rId123"/>
    <p:sldId id="923" r:id="rId124"/>
    <p:sldId id="924" r:id="rId125"/>
    <p:sldId id="925" r:id="rId126"/>
    <p:sldId id="660" r:id="rId127"/>
    <p:sldId id="926" r:id="rId128"/>
    <p:sldId id="927" r:id="rId129"/>
    <p:sldId id="928" r:id="rId130"/>
    <p:sldId id="929" r:id="rId131"/>
    <p:sldId id="665" r:id="rId132"/>
    <p:sldId id="930" r:id="rId133"/>
    <p:sldId id="931" r:id="rId134"/>
    <p:sldId id="932" r:id="rId135"/>
    <p:sldId id="933" r:id="rId136"/>
    <p:sldId id="670" r:id="rId137"/>
    <p:sldId id="934" r:id="rId138"/>
    <p:sldId id="935" r:id="rId139"/>
    <p:sldId id="936" r:id="rId140"/>
    <p:sldId id="937" r:id="rId141"/>
    <p:sldId id="674" r:id="rId142"/>
    <p:sldId id="938" r:id="rId143"/>
    <p:sldId id="676" r:id="rId144"/>
    <p:sldId id="939" r:id="rId145"/>
    <p:sldId id="940" r:id="rId146"/>
    <p:sldId id="941" r:id="rId147"/>
    <p:sldId id="942" r:id="rId148"/>
    <p:sldId id="681" r:id="rId149"/>
    <p:sldId id="943" r:id="rId150"/>
    <p:sldId id="944" r:id="rId151"/>
    <p:sldId id="945" r:id="rId152"/>
    <p:sldId id="685" r:id="rId153"/>
    <p:sldId id="687" r:id="rId154"/>
    <p:sldId id="686" r:id="rId155"/>
    <p:sldId id="946" r:id="rId156"/>
    <p:sldId id="689" r:id="rId157"/>
    <p:sldId id="947" r:id="rId158"/>
    <p:sldId id="948" r:id="rId159"/>
    <p:sldId id="949" r:id="rId160"/>
    <p:sldId id="693" r:id="rId161"/>
    <p:sldId id="950" r:id="rId162"/>
    <p:sldId id="952" r:id="rId163"/>
    <p:sldId id="951" r:id="rId164"/>
    <p:sldId id="953" r:id="rId165"/>
    <p:sldId id="697" r:id="rId166"/>
    <p:sldId id="954" r:id="rId167"/>
    <p:sldId id="955" r:id="rId168"/>
    <p:sldId id="956" r:id="rId169"/>
    <p:sldId id="957" r:id="rId170"/>
    <p:sldId id="958" r:id="rId171"/>
    <p:sldId id="960" r:id="rId172"/>
    <p:sldId id="961" r:id="rId173"/>
    <p:sldId id="962" r:id="rId174"/>
    <p:sldId id="965" r:id="rId175"/>
    <p:sldId id="963" r:id="rId176"/>
    <p:sldId id="964" r:id="rId177"/>
    <p:sldId id="966" r:id="rId178"/>
    <p:sldId id="967" r:id="rId179"/>
    <p:sldId id="968" r:id="rId180"/>
    <p:sldId id="969" r:id="rId181"/>
    <p:sldId id="970" r:id="rId182"/>
    <p:sldId id="971" r:id="rId183"/>
    <p:sldId id="972" r:id="rId184"/>
    <p:sldId id="973" r:id="rId185"/>
    <p:sldId id="974" r:id="rId186"/>
    <p:sldId id="975" r:id="rId187"/>
    <p:sldId id="976" r:id="rId188"/>
    <p:sldId id="977" r:id="rId189"/>
    <p:sldId id="978" r:id="rId190"/>
    <p:sldId id="979" r:id="rId191"/>
    <p:sldId id="980" r:id="rId192"/>
    <p:sldId id="981" r:id="rId193"/>
    <p:sldId id="982" r:id="rId194"/>
    <p:sldId id="983" r:id="rId195"/>
    <p:sldId id="984" r:id="rId196"/>
    <p:sldId id="985" r:id="rId197"/>
    <p:sldId id="986" r:id="rId198"/>
    <p:sldId id="987" r:id="rId199"/>
    <p:sldId id="988" r:id="rId200"/>
    <p:sldId id="989" r:id="rId201"/>
    <p:sldId id="990" r:id="rId202"/>
    <p:sldId id="991" r:id="rId203"/>
    <p:sldId id="992" r:id="rId204"/>
    <p:sldId id="993" r:id="rId205"/>
    <p:sldId id="994" r:id="rId206"/>
    <p:sldId id="995" r:id="rId207"/>
    <p:sldId id="996" r:id="rId208"/>
    <p:sldId id="997" r:id="rId209"/>
    <p:sldId id="998" r:id="rId210"/>
    <p:sldId id="999" r:id="rId211"/>
    <p:sldId id="1000" r:id="rId212"/>
    <p:sldId id="1002" r:id="rId213"/>
    <p:sldId id="1003" r:id="rId214"/>
    <p:sldId id="1004" r:id="rId215"/>
    <p:sldId id="1005" r:id="rId216"/>
    <p:sldId id="1006" r:id="rId217"/>
    <p:sldId id="741" r:id="rId218"/>
    <p:sldId id="1007" r:id="rId219"/>
    <p:sldId id="1015" r:id="rId220"/>
    <p:sldId id="1075" r:id="rId221"/>
    <p:sldId id="744" r:id="rId222"/>
    <p:sldId id="1076" r:id="rId223"/>
    <p:sldId id="1077" r:id="rId224"/>
    <p:sldId id="746" r:id="rId225"/>
    <p:sldId id="747" r:id="rId226"/>
    <p:sldId id="1009" r:id="rId227"/>
    <p:sldId id="749" r:id="rId228"/>
    <p:sldId id="1010" r:id="rId229"/>
    <p:sldId id="1016" r:id="rId230"/>
    <p:sldId id="1011" r:id="rId231"/>
    <p:sldId id="1012" r:id="rId232"/>
    <p:sldId id="1013" r:id="rId233"/>
    <p:sldId id="1014" r:id="rId234"/>
    <p:sldId id="1017" r:id="rId235"/>
    <p:sldId id="1018" r:id="rId236"/>
    <p:sldId id="1019" r:id="rId237"/>
    <p:sldId id="760" r:id="rId238"/>
    <p:sldId id="1020" r:id="rId239"/>
    <p:sldId id="1021" r:id="rId240"/>
    <p:sldId id="1022" r:id="rId241"/>
    <p:sldId id="1023" r:id="rId242"/>
    <p:sldId id="1024" r:id="rId243"/>
    <p:sldId id="1025" r:id="rId244"/>
    <p:sldId id="1026" r:id="rId245"/>
    <p:sldId id="1027" r:id="rId246"/>
    <p:sldId id="1028" r:id="rId247"/>
    <p:sldId id="1029" r:id="rId248"/>
    <p:sldId id="1030" r:id="rId249"/>
    <p:sldId id="1031" r:id="rId250"/>
    <p:sldId id="1032" r:id="rId251"/>
    <p:sldId id="1033" r:id="rId252"/>
    <p:sldId id="1034" r:id="rId253"/>
    <p:sldId id="1035" r:id="rId254"/>
    <p:sldId id="1036" r:id="rId255"/>
    <p:sldId id="1037" r:id="rId256"/>
    <p:sldId id="1038" r:id="rId257"/>
    <p:sldId id="1039" r:id="rId258"/>
    <p:sldId id="1040" r:id="rId259"/>
    <p:sldId id="1041" r:id="rId260"/>
    <p:sldId id="1042" r:id="rId261"/>
    <p:sldId id="1043" r:id="rId262"/>
    <p:sldId id="1044" r:id="rId263"/>
    <p:sldId id="1045" r:id="rId264"/>
    <p:sldId id="1046" r:id="rId265"/>
    <p:sldId id="1047" r:id="rId266"/>
    <p:sldId id="1048" r:id="rId267"/>
    <p:sldId id="1049" r:id="rId268"/>
    <p:sldId id="1050" r:id="rId269"/>
    <p:sldId id="1051" r:id="rId270"/>
    <p:sldId id="1052" r:id="rId271"/>
    <p:sldId id="1053" r:id="rId272"/>
    <p:sldId id="794" r:id="rId273"/>
    <p:sldId id="795" r:id="rId274"/>
    <p:sldId id="797" r:id="rId275"/>
    <p:sldId id="798" r:id="rId276"/>
    <p:sldId id="1054" r:id="rId277"/>
    <p:sldId id="1055" r:id="rId278"/>
    <p:sldId id="800" r:id="rId279"/>
    <p:sldId id="801" r:id="rId280"/>
    <p:sldId id="815" r:id="rId281"/>
    <p:sldId id="817" r:id="rId282"/>
    <p:sldId id="1057" r:id="rId283"/>
    <p:sldId id="1058" r:id="rId284"/>
    <p:sldId id="1059" r:id="rId285"/>
    <p:sldId id="1061" r:id="rId286"/>
    <p:sldId id="1062" r:id="rId287"/>
    <p:sldId id="1063" r:id="rId288"/>
    <p:sldId id="1064" r:id="rId289"/>
    <p:sldId id="1067" r:id="rId290"/>
    <p:sldId id="1065" r:id="rId291"/>
    <p:sldId id="813" r:id="rId292"/>
    <p:sldId id="1066" r:id="rId293"/>
    <p:sldId id="796" r:id="rId294"/>
    <p:sldId id="814" r:id="rId295"/>
    <p:sldId id="819" r:id="rId296"/>
    <p:sldId id="1074" r:id="rId29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47E7E03-0703-4FC6-9C55-433361D71ABE}">
          <p14:sldIdLst>
            <p14:sldId id="818"/>
            <p14:sldId id="823"/>
            <p14:sldId id="825"/>
            <p14:sldId id="476"/>
            <p14:sldId id="826"/>
            <p14:sldId id="827"/>
            <p14:sldId id="828"/>
            <p14:sldId id="829"/>
            <p14:sldId id="472"/>
            <p14:sldId id="830"/>
            <p14:sldId id="831"/>
            <p14:sldId id="832"/>
            <p14:sldId id="833"/>
            <p14:sldId id="834"/>
            <p14:sldId id="835"/>
            <p14:sldId id="888"/>
            <p14:sldId id="1068"/>
            <p14:sldId id="559"/>
            <p14:sldId id="560"/>
            <p14:sldId id="837"/>
            <p14:sldId id="838"/>
            <p14:sldId id="839"/>
            <p14:sldId id="840"/>
            <p14:sldId id="566"/>
            <p14:sldId id="841"/>
            <p14:sldId id="842"/>
            <p14:sldId id="843"/>
            <p14:sldId id="844"/>
            <p14:sldId id="821"/>
            <p14:sldId id="845"/>
            <p14:sldId id="846"/>
            <p14:sldId id="847"/>
            <p14:sldId id="575"/>
            <p14:sldId id="848"/>
            <p14:sldId id="849"/>
            <p14:sldId id="1070"/>
            <p14:sldId id="1073"/>
            <p14:sldId id="850"/>
            <p14:sldId id="851"/>
            <p14:sldId id="852"/>
            <p14:sldId id="853"/>
            <p14:sldId id="854"/>
            <p14:sldId id="855"/>
            <p14:sldId id="856"/>
            <p14:sldId id="857"/>
            <p14:sldId id="585"/>
            <p14:sldId id="858"/>
            <p14:sldId id="863"/>
            <p14:sldId id="860"/>
            <p14:sldId id="862"/>
            <p14:sldId id="864"/>
            <p14:sldId id="865"/>
            <p14:sldId id="867"/>
            <p14:sldId id="591"/>
            <p14:sldId id="866"/>
            <p14:sldId id="868"/>
            <p14:sldId id="870"/>
            <p14:sldId id="871"/>
            <p14:sldId id="872"/>
            <p14:sldId id="873"/>
            <p14:sldId id="874"/>
            <p14:sldId id="875"/>
            <p14:sldId id="599"/>
            <p14:sldId id="600"/>
            <p14:sldId id="601"/>
            <p14:sldId id="876"/>
            <p14:sldId id="877"/>
            <p14:sldId id="603"/>
            <p14:sldId id="878"/>
            <p14:sldId id="879"/>
            <p14:sldId id="606"/>
            <p14:sldId id="880"/>
            <p14:sldId id="881"/>
            <p14:sldId id="882"/>
            <p14:sldId id="883"/>
            <p14:sldId id="611"/>
            <p14:sldId id="885"/>
            <p14:sldId id="886"/>
            <p14:sldId id="887"/>
            <p14:sldId id="889"/>
            <p14:sldId id="616"/>
            <p14:sldId id="890"/>
            <p14:sldId id="891"/>
            <p14:sldId id="892"/>
            <p14:sldId id="893"/>
            <p14:sldId id="895"/>
            <p14:sldId id="896"/>
            <p14:sldId id="897"/>
            <p14:sldId id="898"/>
            <p14:sldId id="899"/>
            <p14:sldId id="900"/>
            <p14:sldId id="901"/>
            <p14:sldId id="902"/>
            <p14:sldId id="903"/>
            <p14:sldId id="904"/>
            <p14:sldId id="905"/>
            <p14:sldId id="906"/>
            <p14:sldId id="907"/>
            <p14:sldId id="908"/>
            <p14:sldId id="909"/>
            <p14:sldId id="910"/>
            <p14:sldId id="911"/>
            <p14:sldId id="912"/>
            <p14:sldId id="913"/>
            <p14:sldId id="914"/>
            <p14:sldId id="915"/>
            <p14:sldId id="641"/>
            <p14:sldId id="643"/>
            <p14:sldId id="642"/>
            <p14:sldId id="917"/>
            <p14:sldId id="646"/>
            <p14:sldId id="918"/>
            <p14:sldId id="916"/>
            <p14:sldId id="648"/>
            <p14:sldId id="649"/>
            <p14:sldId id="650"/>
            <p14:sldId id="919"/>
            <p14:sldId id="920"/>
            <p14:sldId id="921"/>
            <p14:sldId id="922"/>
            <p14:sldId id="655"/>
            <p14:sldId id="656"/>
            <p14:sldId id="923"/>
            <p14:sldId id="924"/>
            <p14:sldId id="925"/>
            <p14:sldId id="660"/>
            <p14:sldId id="926"/>
            <p14:sldId id="927"/>
            <p14:sldId id="928"/>
            <p14:sldId id="929"/>
            <p14:sldId id="665"/>
            <p14:sldId id="930"/>
            <p14:sldId id="931"/>
            <p14:sldId id="932"/>
            <p14:sldId id="933"/>
            <p14:sldId id="670"/>
            <p14:sldId id="934"/>
            <p14:sldId id="935"/>
            <p14:sldId id="936"/>
            <p14:sldId id="937"/>
            <p14:sldId id="674"/>
            <p14:sldId id="938"/>
            <p14:sldId id="676"/>
            <p14:sldId id="939"/>
            <p14:sldId id="940"/>
            <p14:sldId id="941"/>
            <p14:sldId id="942"/>
            <p14:sldId id="681"/>
            <p14:sldId id="943"/>
            <p14:sldId id="944"/>
            <p14:sldId id="945"/>
            <p14:sldId id="685"/>
            <p14:sldId id="687"/>
            <p14:sldId id="686"/>
            <p14:sldId id="946"/>
            <p14:sldId id="689"/>
            <p14:sldId id="947"/>
            <p14:sldId id="948"/>
            <p14:sldId id="949"/>
            <p14:sldId id="693"/>
            <p14:sldId id="950"/>
            <p14:sldId id="952"/>
            <p14:sldId id="951"/>
            <p14:sldId id="953"/>
            <p14:sldId id="697"/>
            <p14:sldId id="954"/>
            <p14:sldId id="955"/>
            <p14:sldId id="956"/>
            <p14:sldId id="957"/>
            <p14:sldId id="958"/>
            <p14:sldId id="960"/>
            <p14:sldId id="961"/>
            <p14:sldId id="962"/>
            <p14:sldId id="965"/>
            <p14:sldId id="963"/>
            <p14:sldId id="964"/>
            <p14:sldId id="966"/>
            <p14:sldId id="967"/>
            <p14:sldId id="968"/>
            <p14:sldId id="969"/>
            <p14:sldId id="970"/>
            <p14:sldId id="971"/>
            <p14:sldId id="972"/>
            <p14:sldId id="973"/>
            <p14:sldId id="974"/>
            <p14:sldId id="975"/>
            <p14:sldId id="976"/>
            <p14:sldId id="977"/>
            <p14:sldId id="978"/>
            <p14:sldId id="979"/>
            <p14:sldId id="980"/>
            <p14:sldId id="981"/>
            <p14:sldId id="982"/>
            <p14:sldId id="983"/>
            <p14:sldId id="984"/>
            <p14:sldId id="985"/>
            <p14:sldId id="986"/>
            <p14:sldId id="987"/>
            <p14:sldId id="988"/>
            <p14:sldId id="989"/>
            <p14:sldId id="990"/>
            <p14:sldId id="991"/>
            <p14:sldId id="992"/>
            <p14:sldId id="993"/>
            <p14:sldId id="994"/>
            <p14:sldId id="995"/>
            <p14:sldId id="996"/>
            <p14:sldId id="997"/>
            <p14:sldId id="998"/>
            <p14:sldId id="999"/>
            <p14:sldId id="1000"/>
            <p14:sldId id="1002"/>
            <p14:sldId id="1003"/>
            <p14:sldId id="1004"/>
            <p14:sldId id="1005"/>
            <p14:sldId id="1006"/>
            <p14:sldId id="741"/>
            <p14:sldId id="1007"/>
            <p14:sldId id="1015"/>
            <p14:sldId id="1075"/>
            <p14:sldId id="744"/>
            <p14:sldId id="1076"/>
            <p14:sldId id="1077"/>
            <p14:sldId id="746"/>
            <p14:sldId id="747"/>
            <p14:sldId id="1009"/>
            <p14:sldId id="749"/>
            <p14:sldId id="1010"/>
            <p14:sldId id="1016"/>
            <p14:sldId id="1011"/>
            <p14:sldId id="1012"/>
            <p14:sldId id="1013"/>
            <p14:sldId id="1014"/>
            <p14:sldId id="1017"/>
            <p14:sldId id="1018"/>
            <p14:sldId id="1019"/>
            <p14:sldId id="760"/>
            <p14:sldId id="1020"/>
            <p14:sldId id="1021"/>
            <p14:sldId id="1022"/>
            <p14:sldId id="1023"/>
            <p14:sldId id="1024"/>
            <p14:sldId id="1025"/>
            <p14:sldId id="1026"/>
            <p14:sldId id="1027"/>
            <p14:sldId id="1028"/>
            <p14:sldId id="1029"/>
            <p14:sldId id="1030"/>
            <p14:sldId id="1031"/>
            <p14:sldId id="1032"/>
            <p14:sldId id="1033"/>
            <p14:sldId id="1034"/>
            <p14:sldId id="1035"/>
            <p14:sldId id="1036"/>
            <p14:sldId id="1037"/>
            <p14:sldId id="1038"/>
            <p14:sldId id="1039"/>
            <p14:sldId id="1040"/>
            <p14:sldId id="1041"/>
            <p14:sldId id="1042"/>
            <p14:sldId id="1043"/>
            <p14:sldId id="1044"/>
            <p14:sldId id="1045"/>
            <p14:sldId id="1046"/>
            <p14:sldId id="1047"/>
            <p14:sldId id="1048"/>
            <p14:sldId id="1049"/>
            <p14:sldId id="1050"/>
            <p14:sldId id="1051"/>
            <p14:sldId id="1052"/>
            <p14:sldId id="1053"/>
            <p14:sldId id="794"/>
            <p14:sldId id="795"/>
            <p14:sldId id="797"/>
            <p14:sldId id="798"/>
            <p14:sldId id="1054"/>
            <p14:sldId id="1055"/>
            <p14:sldId id="800"/>
            <p14:sldId id="801"/>
            <p14:sldId id="815"/>
            <p14:sldId id="817"/>
            <p14:sldId id="1057"/>
            <p14:sldId id="1058"/>
            <p14:sldId id="1059"/>
            <p14:sldId id="1061"/>
            <p14:sldId id="1062"/>
            <p14:sldId id="1063"/>
            <p14:sldId id="1064"/>
            <p14:sldId id="1067"/>
            <p14:sldId id="1065"/>
            <p14:sldId id="813"/>
            <p14:sldId id="1066"/>
            <p14:sldId id="796"/>
            <p14:sldId id="814"/>
            <p14:sldId id="819"/>
            <p14:sldId id="107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701" autoAdjust="0"/>
  </p:normalViewPr>
  <p:slideViewPr>
    <p:cSldViewPr>
      <p:cViewPr varScale="1">
        <p:scale>
          <a:sx n="112" d="100"/>
          <a:sy n="112" d="100"/>
        </p:scale>
        <p:origin x="-157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presProps" Target="presProps.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3F0E5C-380F-4BD2-9658-C2F74316E12E}" type="datetimeFigureOut">
              <a:rPr lang="fr-CH" smtClean="0"/>
              <a:t>24.08.2016</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629F7E-2D5A-42D1-AD5E-081CF2CC432B}" type="slidenum">
              <a:rPr lang="fr-CH" smtClean="0"/>
              <a:t>‹N°›</a:t>
            </a:fld>
            <a:endParaRPr lang="fr-CH"/>
          </a:p>
        </p:txBody>
      </p:sp>
    </p:spTree>
    <p:extLst>
      <p:ext uri="{BB962C8B-B14F-4D97-AF65-F5344CB8AC3E}">
        <p14:creationId xmlns:p14="http://schemas.microsoft.com/office/powerpoint/2010/main" val="70520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18</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19</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64</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65</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108</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109</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141</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274</a:t>
            </a:fld>
            <a:endParaRPr lang="fr-CH"/>
          </a:p>
        </p:txBody>
      </p:sp>
    </p:spTree>
    <p:extLst>
      <p:ext uri="{BB962C8B-B14F-4D97-AF65-F5344CB8AC3E}">
        <p14:creationId xmlns:p14="http://schemas.microsoft.com/office/powerpoint/2010/main" val="7762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smtClean="0"/>
              <a:t>Distances à contrôler</a:t>
            </a:r>
            <a:endParaRPr lang="fr-CH" dirty="0"/>
          </a:p>
        </p:txBody>
      </p:sp>
      <p:sp>
        <p:nvSpPr>
          <p:cNvPr id="4" name="Espace réservé du numéro de diapositive 3"/>
          <p:cNvSpPr>
            <a:spLocks noGrp="1"/>
          </p:cNvSpPr>
          <p:nvPr>
            <p:ph type="sldNum" sz="quarter" idx="10"/>
          </p:nvPr>
        </p:nvSpPr>
        <p:spPr/>
        <p:txBody>
          <a:bodyPr/>
          <a:lstStyle/>
          <a:p>
            <a:fld id="{0E629F7E-2D5A-42D1-AD5E-081CF2CC432B}" type="slidenum">
              <a:rPr lang="fr-CH" smtClean="0"/>
              <a:t>275</a:t>
            </a:fld>
            <a:endParaRPr lang="fr-CH"/>
          </a:p>
        </p:txBody>
      </p:sp>
    </p:spTree>
    <p:extLst>
      <p:ext uri="{BB962C8B-B14F-4D97-AF65-F5344CB8AC3E}">
        <p14:creationId xmlns:p14="http://schemas.microsoft.com/office/powerpoint/2010/main" val="7762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927521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84201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661191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7913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182767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36E7C1B8-4FEA-4A56-BC4F-063C207A019D}" type="datetimeFigureOut">
              <a:rPr lang="fr-CH" smtClean="0"/>
              <a:t>24.08.2016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99083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36E7C1B8-4FEA-4A56-BC4F-063C207A019D}" type="datetimeFigureOut">
              <a:rPr lang="fr-CH" smtClean="0"/>
              <a:t>24.08.2016</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290678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36E7C1B8-4FEA-4A56-BC4F-063C207A019D}" type="datetimeFigureOut">
              <a:rPr lang="fr-CH" smtClean="0"/>
              <a:t>24.08.2016</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142751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E7C1B8-4FEA-4A56-BC4F-063C207A019D}" type="datetimeFigureOut">
              <a:rPr lang="fr-CH" smtClean="0"/>
              <a:t>24.08.2016</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57699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E7C1B8-4FEA-4A56-BC4F-063C207A019D}" type="datetimeFigureOut">
              <a:rPr lang="fr-CH" smtClean="0"/>
              <a:t>24.08.2016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298462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6E7C1B8-4FEA-4A56-BC4F-063C207A019D}" type="datetimeFigureOut">
              <a:rPr lang="fr-CH" smtClean="0"/>
              <a:t>24.08.2016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BF3C717-80B1-442C-BA66-DF473D4CAAE9}" type="slidenum">
              <a:rPr lang="fr-CH" smtClean="0"/>
              <a:t>‹N°›</a:t>
            </a:fld>
            <a:endParaRPr lang="fr-CH"/>
          </a:p>
        </p:txBody>
      </p:sp>
    </p:spTree>
    <p:extLst>
      <p:ext uri="{BB962C8B-B14F-4D97-AF65-F5344CB8AC3E}">
        <p14:creationId xmlns:p14="http://schemas.microsoft.com/office/powerpoint/2010/main" val="3878010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7C1B8-4FEA-4A56-BC4F-063C207A019D}" type="datetimeFigureOut">
              <a:rPr lang="fr-CH" smtClean="0"/>
              <a:t>24.08.2016</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3C717-80B1-442C-BA66-DF473D4CAAE9}" type="slidenum">
              <a:rPr lang="fr-CH" smtClean="0"/>
              <a:t>‹N°›</a:t>
            </a:fld>
            <a:endParaRPr lang="fr-CH"/>
          </a:p>
        </p:txBody>
      </p:sp>
    </p:spTree>
    <p:extLst>
      <p:ext uri="{BB962C8B-B14F-4D97-AF65-F5344CB8AC3E}">
        <p14:creationId xmlns:p14="http://schemas.microsoft.com/office/powerpoint/2010/main" val="1123722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hyperlink" Target="https://www.google.ch/search?q=timisoara&amp;client=firefox-b&amp;tbm=isch&amp;tbo=u&amp;source=univ&amp;sa=X&amp;ved=0ahUKEwjrgryW8afOAhUKXBQKHeM4B1cQsAQINg&amp;biw=1920&amp;bih=932#imgrc=Jrldzhhtu43ZlM%3A" TargetMode="External"/><Relationship Id="rId7" Type="http://schemas.openxmlformats.org/officeDocument/2006/relationships/hyperlink" Target="https://www.google.ch/search?q=curtea+de+arges&amp;client=firefox-b&amp;tbm=isch&amp;tbo=u&amp;source=univ&amp;sa=X&amp;ved=0ahUKEwjjyLSI9KfOAhUG7BQKHbG2CsAQsAQIKg&amp;biw=1920&amp;bih=932" TargetMode="External"/><Relationship Id="rId2" Type="http://schemas.openxmlformats.org/officeDocument/2006/relationships/hyperlink" Target="https://www.google.ch/search?q=Arad&amp;client=firefox-b&amp;tbm=isch&amp;tbo=u&amp;source=univ&amp;sa=X&amp;ved=0ahUKEwjQuKvS8KfOAhWC7BQKHbmcBt4QsAQIKg&amp;biw=1920&amp;bih=932" TargetMode="External"/><Relationship Id="rId1" Type="http://schemas.openxmlformats.org/officeDocument/2006/relationships/slideLayout" Target="../slideLayouts/slideLayout2.xml"/><Relationship Id="rId6" Type="http://schemas.openxmlformats.org/officeDocument/2006/relationships/hyperlink" Target="https://www.google.ch/search?q=parcul+national+cozia&amp;client=firefox-b&amp;tbm=isch&amp;tbo=u&amp;source=univ&amp;sa=X&amp;ved=0ahUKEwjO5b3N86fOAhXISBQKHWm7AeQQsAQIHQ&amp;biw=1920&amp;bih=932" TargetMode="External"/><Relationship Id="rId5" Type="http://schemas.openxmlformats.org/officeDocument/2006/relationships/hyperlink" Target="https://www.google.ch/search?q=sibiu&amp;client=firefox-b&amp;tbm=isch&amp;tbo=u&amp;source=univ&amp;sa=X&amp;ved=0ahUKEwj1j7j18qfOAhXIbhQKHVIvDfIQsAQIHQ&amp;biw=1920&amp;bih=932#imgrc=4j1XS1PcooJFKM%3A" TargetMode="External"/><Relationship Id="rId4" Type="http://schemas.openxmlformats.org/officeDocument/2006/relationships/hyperlink" Target="https://www.google.ch/search?q=hunedoara&amp;client=firefox-b&amp;tbm=isch&amp;tbo=u&amp;source=univ&amp;sa=X&amp;ved=0ahUKEwibr_zQ8afOAhUFORQKHXM4AXkQsAQIHQ&amp;biw=1920&amp;bih=932#imgrc=fAByxN0bVCKG_M%3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539552" y="836712"/>
            <a:ext cx="8208912" cy="48245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1260000" rtlCol="0" anchor="ctr"/>
          <a:lstStyle/>
          <a:p>
            <a:pPr algn="ctr"/>
            <a:r>
              <a:rPr lang="fr-CH" sz="4000" dirty="0" err="1" smtClean="0">
                <a:solidFill>
                  <a:schemeClr val="tx1"/>
                </a:solidFill>
                <a:latin typeface="Arial" panose="020B0604020202020204" pitchFamily="34" charset="0"/>
                <a:cs typeface="Arial" panose="020B0604020202020204" pitchFamily="34" charset="0"/>
              </a:rPr>
              <a:t>Autostrada</a:t>
            </a:r>
            <a:r>
              <a:rPr lang="fr-CH" sz="4000" dirty="0" smtClean="0">
                <a:solidFill>
                  <a:schemeClr val="tx1"/>
                </a:solidFill>
                <a:latin typeface="Arial" panose="020B0604020202020204" pitchFamily="34" charset="0"/>
                <a:cs typeface="Arial" panose="020B0604020202020204" pitchFamily="34" charset="0"/>
              </a:rPr>
              <a:t> A1</a:t>
            </a:r>
          </a:p>
          <a:p>
            <a:pPr algn="ctr"/>
            <a:r>
              <a:rPr lang="fr-CH" dirty="0" err="1" smtClean="0">
                <a:solidFill>
                  <a:schemeClr val="tx1"/>
                </a:solidFill>
                <a:latin typeface="Arial" panose="020B0604020202020204" pitchFamily="34" charset="0"/>
                <a:cs typeface="Arial" panose="020B0604020202020204" pitchFamily="34" charset="0"/>
              </a:rPr>
              <a:t>Nadlac</a:t>
            </a:r>
            <a:r>
              <a:rPr lang="fr-CH" sz="4000" dirty="0" smtClean="0">
                <a:solidFill>
                  <a:schemeClr val="tx1"/>
                </a:solidFill>
                <a:latin typeface="Arial" panose="020B0604020202020204" pitchFamily="34" charset="0"/>
                <a:cs typeface="Arial" panose="020B0604020202020204" pitchFamily="34" charset="0"/>
              </a:rPr>
              <a:t> Arad Bucuresti</a:t>
            </a:r>
            <a:endParaRPr lang="fr-CH" dirty="0" smtClean="0">
              <a:solidFill>
                <a:schemeClr val="tx1"/>
              </a:solidFill>
              <a:latin typeface="Arial" panose="020B0604020202020204" pitchFamily="34" charset="0"/>
              <a:cs typeface="Arial" panose="020B0604020202020204" pitchFamily="34" charset="0"/>
            </a:endParaRPr>
          </a:p>
          <a:p>
            <a:pPr algn="ctr"/>
            <a:endParaRPr lang="fr-CH" dirty="0">
              <a:solidFill>
                <a:schemeClr val="tx1"/>
              </a:solidFill>
              <a:latin typeface="Arial" panose="020B0604020202020204" pitchFamily="34" charset="0"/>
              <a:cs typeface="Arial" panose="020B0604020202020204" pitchFamily="34" charset="0"/>
            </a:endParaRPr>
          </a:p>
          <a:p>
            <a:pPr algn="ctr"/>
            <a:r>
              <a:rPr lang="fr-CH" sz="2800" dirty="0" err="1" smtClean="0">
                <a:solidFill>
                  <a:schemeClr val="tx1"/>
                </a:solidFill>
                <a:latin typeface="Arial" panose="020B0604020202020204" pitchFamily="34" charset="0"/>
                <a:cs typeface="Arial" panose="020B0604020202020204" pitchFamily="34" charset="0"/>
              </a:rPr>
              <a:t>Semnalizare</a:t>
            </a:r>
            <a:endParaRPr lang="fr-CH" sz="2800" dirty="0" smtClean="0">
              <a:solidFill>
                <a:schemeClr val="tx1"/>
              </a:solidFill>
              <a:latin typeface="Arial" panose="020B0604020202020204" pitchFamily="34" charset="0"/>
              <a:cs typeface="Arial" panose="020B0604020202020204" pitchFamily="34" charset="0"/>
            </a:endParaRPr>
          </a:p>
          <a:p>
            <a:pPr algn="ctr"/>
            <a:endParaRPr lang="fr-CH" sz="4000" dirty="0" smtClean="0">
              <a:solidFill>
                <a:schemeClr val="tx1"/>
              </a:solidFill>
              <a:latin typeface="Arial" panose="020B0604020202020204" pitchFamily="34" charset="0"/>
              <a:cs typeface="Arial" panose="020B0604020202020204" pitchFamily="34" charset="0"/>
            </a:endParaRPr>
          </a:p>
          <a:p>
            <a:pPr algn="ctr"/>
            <a:endParaRPr lang="fr-CH" sz="4000" dirty="0">
              <a:solidFill>
                <a:schemeClr val="tx1"/>
              </a:solidFill>
              <a:latin typeface="Arial" panose="020B0604020202020204" pitchFamily="34" charset="0"/>
              <a:cs typeface="Arial" panose="020B0604020202020204" pitchFamily="34" charset="0"/>
            </a:endParaRPr>
          </a:p>
          <a:p>
            <a:pPr algn="ctr"/>
            <a:r>
              <a:rPr lang="fr-CH" sz="2000" i="1" dirty="0" smtClean="0">
                <a:solidFill>
                  <a:schemeClr val="tx1"/>
                </a:solidFill>
                <a:latin typeface="Imprint MT Shadow" panose="04020605060303030202" pitchFamily="82" charset="0"/>
                <a:cs typeface="Arial" panose="020B0604020202020204" pitchFamily="34" charset="0"/>
              </a:rPr>
              <a:t>HU  Arad  Timisoara  Deva  Sibiu  Pitesti  Bucuresti</a:t>
            </a:r>
            <a:endParaRPr lang="fr-CH" sz="2000" i="1" dirty="0">
              <a:solidFill>
                <a:schemeClr val="tx1"/>
              </a:solidFill>
              <a:latin typeface="Imprint MT Shadow" panose="04020605060303030202" pitchFamily="82" charset="0"/>
              <a:cs typeface="Arial" panose="020B0604020202020204" pitchFamily="34" charset="0"/>
            </a:endParaRPr>
          </a:p>
          <a:p>
            <a:pPr algn="ctr"/>
            <a:endParaRPr lang="fr-CH" sz="2800" dirty="0">
              <a:solidFill>
                <a:schemeClr val="tx1"/>
              </a:solidFill>
              <a:latin typeface="Arial" panose="020B0604020202020204" pitchFamily="34" charset="0"/>
              <a:cs typeface="Arial" panose="020B0604020202020204" pitchFamily="34" charset="0"/>
            </a:endParaRPr>
          </a:p>
          <a:p>
            <a:pPr algn="ctr"/>
            <a:endParaRPr lang="fr-CH" dirty="0">
              <a:solidFill>
                <a:schemeClr val="tx1"/>
              </a:solidFill>
              <a:latin typeface="Arial" panose="020B0604020202020204" pitchFamily="34" charset="0"/>
              <a:cs typeface="Arial" panose="020B0604020202020204" pitchFamily="34" charset="0"/>
            </a:endParaRPr>
          </a:p>
        </p:txBody>
      </p:sp>
      <p:pic>
        <p:nvPicPr>
          <p:cNvPr id="3" name="irc_mi" descr="http://www.quizz.biz/uploads/quizz/166346/2_gf5Z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2037337"/>
            <a:ext cx="1362075" cy="19442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24128" y="6021288"/>
            <a:ext cx="2520280"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Version </a:t>
            </a:r>
            <a:r>
              <a:rPr lang="fr-CH" sz="1200" dirty="0">
                <a:solidFill>
                  <a:schemeClr val="tx1"/>
                </a:solidFill>
                <a:latin typeface="Arial" panose="020B0604020202020204" pitchFamily="34" charset="0"/>
                <a:cs typeface="Arial" panose="020B0604020202020204" pitchFamily="34" charset="0"/>
              </a:rPr>
              <a:t>3</a:t>
            </a:r>
            <a:r>
              <a:rPr lang="fr-CH" sz="1200" dirty="0" smtClean="0">
                <a:solidFill>
                  <a:schemeClr val="tx1"/>
                </a:solidFill>
                <a:latin typeface="Arial" panose="020B0604020202020204" pitchFamily="34" charset="0"/>
                <a:cs typeface="Arial" panose="020B0604020202020204" pitchFamily="34" charset="0"/>
              </a:rPr>
              <a:t> Update 28.05.2016</a:t>
            </a:r>
            <a:endParaRPr lang="fr-CH"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3980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60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Pecica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Turnu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Curtici</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4900963" y="424558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533715" y="31409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709J</a:t>
            </a:r>
            <a:endParaRPr lang="fr-CH" dirty="0">
              <a:latin typeface="Arial" panose="020B0604020202020204" pitchFamily="34" charset="0"/>
              <a:cs typeface="Arial" panose="020B0604020202020204" pitchFamily="34" charset="0"/>
            </a:endParaRPr>
          </a:p>
        </p:txBody>
      </p:sp>
      <p:sp>
        <p:nvSpPr>
          <p:cNvPr id="10" name="Hexagone 9"/>
          <p:cNvSpPr/>
          <p:nvPr/>
        </p:nvSpPr>
        <p:spPr>
          <a:xfrm>
            <a:off x="1558094" y="208344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pic>
        <p:nvPicPr>
          <p:cNvPr id="18" name="Picture 2" descr="http://namthao.free.fr/Travel/France/France/Nice/Cours%20Nice/Code%20de%20la%20route/Signalisation/z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708920"/>
            <a:ext cx="898130" cy="72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1115616" y="1628800"/>
            <a:ext cx="5616624" cy="3456000"/>
          </a:xfrm>
          <a:prstGeom prst="roundRect">
            <a:avLst>
              <a:gd name="adj" fmla="val 448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067944" y="548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54</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581129" y="6926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4860032" y="69268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4139952" y="620688"/>
            <a:ext cx="2592288"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993299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381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Sibiu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112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Alba Iulia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56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Sebes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45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41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13901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773261"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355976" y="4509120"/>
            <a:ext cx="936104"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296290"/>
      </p:ext>
    </p:extLst>
  </p:cSld>
  <p:clrMapOvr>
    <a:masterClrMapping/>
  </p:clrMapOvr>
  <p:transition spd="slow">
    <p:wheel spokes="1"/>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728000"/>
          </a:xfrm>
          <a:solidFill>
            <a:srgbClr val="0070C0"/>
          </a:solidFill>
          <a:effectLst>
            <a:outerShdw blurRad="63500" sx="102000" sy="102000" algn="ctr" rotWithShape="0">
              <a:schemeClr val="bg1">
                <a:alpha val="40000"/>
              </a:schemeClr>
            </a:outerShdw>
          </a:effectLst>
        </p:spPr>
        <p:txBody>
          <a:bodyPr lIns="1368000" tIns="468000" bIns="216000">
            <a:noAutofit/>
          </a:bodyPr>
          <a:lstStyle/>
          <a:p>
            <a:pPr algn="l"/>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Orastie</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584176"/>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37</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708944"/>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949864" y="2294077"/>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latin typeface="Arial" panose="020B0604020202020204" pitchFamily="34" charset="0"/>
              <a:cs typeface="Arial" panose="020B0604020202020204" pitchFamily="34" charset="0"/>
            </a:endParaRPr>
          </a:p>
        </p:txBody>
      </p:sp>
      <p:sp>
        <p:nvSpPr>
          <p:cNvPr id="15" name="Rectangle 14"/>
          <p:cNvSpPr/>
          <p:nvPr/>
        </p:nvSpPr>
        <p:spPr>
          <a:xfrm>
            <a:off x="4923821" y="2972189"/>
            <a:ext cx="18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15774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15616" y="1743744"/>
            <a:ext cx="5760000" cy="4801804"/>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Orastie</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Sibot</a:t>
            </a:r>
            <a:endParaRPr lang="fr-CH" sz="4400" dirty="0" smtClean="0">
              <a:solidFill>
                <a:schemeClr val="bg1"/>
              </a:solidFill>
              <a:latin typeface="Arial" panose="020B0604020202020204" pitchFamily="34" charset="0"/>
              <a:cs typeface="Arial" panose="020B0604020202020204" pitchFamily="34" charset="0"/>
            </a:endParaRPr>
          </a:p>
          <a:p>
            <a:r>
              <a:rPr lang="fr-CH" sz="3600" dirty="0" smtClean="0">
                <a:solidFill>
                  <a:schemeClr val="bg1"/>
                </a:solidFill>
                <a:latin typeface="Arial" panose="020B0604020202020204" pitchFamily="34" charset="0"/>
                <a:cs typeface="Arial" panose="020B0604020202020204" pitchFamily="34" charset="0"/>
              </a:rPr>
              <a:t>Cugir</a:t>
            </a:r>
            <a:r>
              <a:rPr lang="fr-CH" sz="4400" dirty="0" smtClean="0">
                <a:solidFill>
                  <a:schemeClr val="bg1"/>
                </a:solidFill>
                <a:latin typeface="Arial" panose="020B0604020202020204" pitchFamily="34" charset="0"/>
                <a:cs typeface="Arial" panose="020B0604020202020204" pitchFamily="34" charset="0"/>
              </a:rPr>
              <a:t> </a:t>
            </a:r>
            <a:r>
              <a:rPr lang="fr-CH" sz="3600" dirty="0" smtClean="0">
                <a:solidFill>
                  <a:schemeClr val="bg1"/>
                </a:solidFill>
                <a:latin typeface="Arial" panose="020B0604020202020204" pitchFamily="34" charset="0"/>
                <a:cs typeface="Arial" panose="020B0604020202020204" pitchFamily="34" charset="0"/>
              </a:rPr>
              <a:t>Daimler </a:t>
            </a:r>
            <a:r>
              <a:rPr lang="fr-CH" sz="3600" dirty="0" err="1" smtClean="0">
                <a:solidFill>
                  <a:schemeClr val="bg1"/>
                </a:solidFill>
                <a:latin typeface="Arial" panose="020B0604020202020204" pitchFamily="34" charset="0"/>
                <a:cs typeface="Arial" panose="020B0604020202020204" pitchFamily="34" charset="0"/>
              </a:rPr>
              <a:t>Werke</a:t>
            </a:r>
            <a:endParaRPr lang="fr-CH" sz="36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Geoagiu</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25872" y="554172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835696" y="270892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1" name="Titre 1"/>
          <p:cNvSpPr txBox="1">
            <a:spLocks noGrp="1"/>
          </p:cNvSpPr>
          <p:nvPr>
            <p:ph type="ctrTitle"/>
          </p:nvPr>
        </p:nvSpPr>
        <p:spPr>
          <a:xfrm>
            <a:off x="1088928" y="592904"/>
            <a:ext cx="5796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Sebes</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Vest</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568243" y="76234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548379" y="486916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705</a:t>
            </a:r>
            <a:endParaRPr lang="fr-CH" dirty="0">
              <a:latin typeface="Arial" panose="020B0604020202020204" pitchFamily="34" charset="0"/>
              <a:cs typeface="Arial" panose="020B0604020202020204" pitchFamily="34" charset="0"/>
            </a:endParaRPr>
          </a:p>
        </p:txBody>
      </p:sp>
      <p:sp>
        <p:nvSpPr>
          <p:cNvPr id="15" name="Rectangle 14"/>
          <p:cNvSpPr/>
          <p:nvPr/>
        </p:nvSpPr>
        <p:spPr>
          <a:xfrm>
            <a:off x="4955872" y="2540189"/>
            <a:ext cx="172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173064" y="660456"/>
            <a:ext cx="5652000" cy="9237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955872" y="1893247"/>
            <a:ext cx="172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latin typeface="Arial" panose="020B0604020202020204" pitchFamily="34" charset="0"/>
              <a:cs typeface="Arial" panose="020B0604020202020204" pitchFamily="34" charset="0"/>
            </a:endParaRPr>
          </a:p>
        </p:txBody>
      </p:sp>
      <p:sp>
        <p:nvSpPr>
          <p:cNvPr id="5" name="Rectangle à coins arrondis 4"/>
          <p:cNvSpPr/>
          <p:nvPr/>
        </p:nvSpPr>
        <p:spPr>
          <a:xfrm>
            <a:off x="1187624" y="1772816"/>
            <a:ext cx="5580000" cy="4680520"/>
          </a:xfrm>
          <a:prstGeom prst="roundRect">
            <a:avLst>
              <a:gd name="adj" fmla="val 30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1475656" y="3903960"/>
            <a:ext cx="4860000" cy="68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Daimler </a:t>
            </a:r>
            <a:r>
              <a:rPr lang="fr-CH" sz="3600" dirty="0" err="1" smtClean="0">
                <a:solidFill>
                  <a:schemeClr val="tx1"/>
                </a:solidFill>
                <a:latin typeface="Arial" panose="020B0604020202020204" pitchFamily="34" charset="0"/>
                <a:cs typeface="Arial" panose="020B0604020202020204" pitchFamily="34" charset="0"/>
              </a:rPr>
              <a:t>Werke</a:t>
            </a:r>
            <a:r>
              <a:rPr lang="fr-CH" sz="3600" dirty="0" smtClean="0">
                <a:solidFill>
                  <a:schemeClr val="tx1"/>
                </a:solidFill>
                <a:latin typeface="Arial" panose="020B0604020202020204" pitchFamily="34" charset="0"/>
                <a:cs typeface="Arial" panose="020B0604020202020204" pitchFamily="34" charset="0"/>
              </a:rPr>
              <a:t> Cugir</a:t>
            </a:r>
            <a:endParaRPr lang="fr-CH" sz="36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4235872" y="85234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latin typeface="Arial" panose="020B0604020202020204" pitchFamily="34" charset="0"/>
              <a:cs typeface="Arial" panose="020B0604020202020204" pitchFamily="34" charset="0"/>
            </a:endParaRPr>
          </a:p>
        </p:txBody>
      </p:sp>
      <p:sp>
        <p:nvSpPr>
          <p:cNvPr id="21" name="Flèche vers le haut 20"/>
          <p:cNvSpPr/>
          <p:nvPr/>
        </p:nvSpPr>
        <p:spPr>
          <a:xfrm>
            <a:off x="6110656" y="71048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37671509"/>
      </p:ext>
    </p:extLst>
  </p:cSld>
  <p:clrMapOvr>
    <a:masterClrMapping/>
  </p:clrMapOvr>
  <p:transition spd="slow">
    <p:wheel spokes="1"/>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12041" y="1772816"/>
            <a:ext cx="5760000" cy="4801804"/>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Orastie</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Sibot</a:t>
            </a:r>
            <a:endParaRPr lang="fr-CH" sz="4400" dirty="0" smtClean="0">
              <a:solidFill>
                <a:schemeClr val="bg1"/>
              </a:solidFill>
              <a:latin typeface="Arial" panose="020B0604020202020204" pitchFamily="34" charset="0"/>
              <a:cs typeface="Arial" panose="020B0604020202020204" pitchFamily="34" charset="0"/>
            </a:endParaRPr>
          </a:p>
          <a:p>
            <a:r>
              <a:rPr lang="fr-CH" sz="3600" dirty="0" smtClean="0">
                <a:solidFill>
                  <a:schemeClr val="bg1"/>
                </a:solidFill>
                <a:latin typeface="Arial" panose="020B0604020202020204" pitchFamily="34" charset="0"/>
                <a:cs typeface="Arial" panose="020B0604020202020204" pitchFamily="34" charset="0"/>
              </a:rPr>
              <a:t>Cugir</a:t>
            </a:r>
            <a:r>
              <a:rPr lang="fr-CH" sz="4400" dirty="0" smtClean="0">
                <a:solidFill>
                  <a:schemeClr val="bg1"/>
                </a:solidFill>
                <a:latin typeface="Arial" panose="020B0604020202020204" pitchFamily="34" charset="0"/>
                <a:cs typeface="Arial" panose="020B0604020202020204" pitchFamily="34" charset="0"/>
              </a:rPr>
              <a:t> </a:t>
            </a:r>
            <a:r>
              <a:rPr lang="fr-CH" sz="3600" dirty="0" smtClean="0">
                <a:solidFill>
                  <a:schemeClr val="bg1"/>
                </a:solidFill>
                <a:latin typeface="Arial" panose="020B0604020202020204" pitchFamily="34" charset="0"/>
                <a:cs typeface="Arial" panose="020B0604020202020204" pitchFamily="34" charset="0"/>
              </a:rPr>
              <a:t>Daimler </a:t>
            </a:r>
            <a:r>
              <a:rPr lang="fr-CH" sz="3600" dirty="0" err="1" smtClean="0">
                <a:solidFill>
                  <a:schemeClr val="bg1"/>
                </a:solidFill>
                <a:latin typeface="Arial" panose="020B0604020202020204" pitchFamily="34" charset="0"/>
                <a:cs typeface="Arial" panose="020B0604020202020204" pitchFamily="34" charset="0"/>
              </a:rPr>
              <a:t>Werke</a:t>
            </a:r>
            <a:endParaRPr lang="fr-CH" sz="36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Geoagiu</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72717" y="546971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2035867" y="2790375"/>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2" name="Hexagone 11"/>
          <p:cNvSpPr/>
          <p:nvPr/>
        </p:nvSpPr>
        <p:spPr>
          <a:xfrm>
            <a:off x="1821288" y="486916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705</a:t>
            </a:r>
            <a:endParaRPr lang="fr-CH" dirty="0">
              <a:latin typeface="Arial" panose="020B0604020202020204" pitchFamily="34" charset="0"/>
              <a:cs typeface="Arial" panose="020B0604020202020204" pitchFamily="34" charset="0"/>
            </a:endParaRPr>
          </a:p>
        </p:txBody>
      </p:sp>
      <p:sp>
        <p:nvSpPr>
          <p:cNvPr id="15" name="Rectangle 14"/>
          <p:cNvSpPr/>
          <p:nvPr/>
        </p:nvSpPr>
        <p:spPr>
          <a:xfrm>
            <a:off x="5292000" y="2510597"/>
            <a:ext cx="172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173064" y="660456"/>
            <a:ext cx="5922608" cy="9237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5292000" y="1920757"/>
            <a:ext cx="162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latin typeface="Arial" panose="020B0604020202020204" pitchFamily="34" charset="0"/>
              <a:cs typeface="Arial" panose="020B0604020202020204" pitchFamily="34" charset="0"/>
            </a:endParaRPr>
          </a:p>
        </p:txBody>
      </p:sp>
      <p:sp>
        <p:nvSpPr>
          <p:cNvPr id="5" name="Rectangle à coins arrondis 4"/>
          <p:cNvSpPr/>
          <p:nvPr/>
        </p:nvSpPr>
        <p:spPr>
          <a:xfrm>
            <a:off x="1461427" y="1844824"/>
            <a:ext cx="5634576" cy="4644000"/>
          </a:xfrm>
          <a:prstGeom prst="roundRect">
            <a:avLst>
              <a:gd name="adj" fmla="val 30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1821288" y="3933056"/>
            <a:ext cx="4860000" cy="68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Daimler </a:t>
            </a:r>
            <a:r>
              <a:rPr lang="fr-CH" sz="3600" dirty="0" err="1" smtClean="0">
                <a:solidFill>
                  <a:schemeClr val="tx1"/>
                </a:solidFill>
                <a:latin typeface="Arial" panose="020B0604020202020204" pitchFamily="34" charset="0"/>
                <a:cs typeface="Arial" panose="020B0604020202020204" pitchFamily="34" charset="0"/>
              </a:rPr>
              <a:t>Werke</a:t>
            </a:r>
            <a:r>
              <a:rPr lang="fr-CH" sz="3600" dirty="0" smtClean="0">
                <a:solidFill>
                  <a:schemeClr val="tx1"/>
                </a:solidFill>
                <a:latin typeface="Arial" panose="020B0604020202020204" pitchFamily="34" charset="0"/>
                <a:cs typeface="Arial" panose="020B0604020202020204" pitchFamily="34" charset="0"/>
              </a:rPr>
              <a:t> Cugir</a:t>
            </a:r>
            <a:endParaRPr lang="fr-CH" sz="3600" dirty="0">
              <a:solidFill>
                <a:schemeClr val="tx1"/>
              </a:solidFill>
              <a:latin typeface="Arial" panose="020B0604020202020204" pitchFamily="34" charset="0"/>
              <a:cs typeface="Arial" panose="020B0604020202020204" pitchFamily="34" charset="0"/>
            </a:endParaRPr>
          </a:p>
        </p:txBody>
      </p:sp>
      <p:sp>
        <p:nvSpPr>
          <p:cNvPr id="16" name="Rectangle à coins arrondis 15"/>
          <p:cNvSpPr/>
          <p:nvPr/>
        </p:nvSpPr>
        <p:spPr>
          <a:xfrm>
            <a:off x="4400041" y="764704"/>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37</a:t>
            </a:r>
            <a:endParaRPr lang="fr-CH" sz="5400" dirty="0">
              <a:solidFill>
                <a:schemeClr val="bg1"/>
              </a:solidFill>
              <a:latin typeface="Arial" panose="020B0604020202020204" pitchFamily="34" charset="0"/>
              <a:cs typeface="Arial" panose="020B0604020202020204" pitchFamily="34" charset="0"/>
            </a:endParaRPr>
          </a:p>
        </p:txBody>
      </p:sp>
      <p:sp>
        <p:nvSpPr>
          <p:cNvPr id="7" name="Rectangle à coins arrondis 6"/>
          <p:cNvSpPr/>
          <p:nvPr/>
        </p:nvSpPr>
        <p:spPr>
          <a:xfrm>
            <a:off x="4499992" y="804942"/>
            <a:ext cx="2610240" cy="8195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19"/>
          <p:cNvSpPr/>
          <p:nvPr/>
        </p:nvSpPr>
        <p:spPr>
          <a:xfrm>
            <a:off x="4895976" y="90870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Virage 21"/>
          <p:cNvSpPr/>
          <p:nvPr/>
        </p:nvSpPr>
        <p:spPr>
          <a:xfrm>
            <a:off x="5225785" y="908704"/>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6406656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01349829"/>
      </p:ext>
    </p:extLst>
  </p:cSld>
  <p:clrMapOvr>
    <a:masterClrMapping/>
  </p:clrMapOvr>
  <p:transition spd="slow">
    <p:wheel spokes="1"/>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361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Sibiu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Alba Iulia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3</a:t>
            </a:r>
            <a:r>
              <a:rPr lang="fr-CH" sz="4700" dirty="0" smtClean="0">
                <a:solidFill>
                  <a:schemeClr val="bg1"/>
                </a:solidFill>
                <a:latin typeface="Arial" panose="020B0604020202020204" pitchFamily="34" charset="0"/>
                <a:cs typeface="Arial" panose="020B0604020202020204" pitchFamily="34" charset="0"/>
              </a:rPr>
              <a:t>6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Sebes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2</a:t>
            </a:r>
            <a:r>
              <a:rPr lang="fr-CH" sz="4700" dirty="0" smtClean="0">
                <a:solidFill>
                  <a:schemeClr val="bg1"/>
                </a:solidFill>
                <a:latin typeface="Arial" panose="020B0604020202020204" pitchFamily="34" charset="0"/>
                <a:cs typeface="Arial" panose="020B0604020202020204" pitchFamily="34" charset="0"/>
              </a:rPr>
              <a:t>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21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13901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773261"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355976" y="4509120"/>
            <a:ext cx="936104"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161044"/>
      </p:ext>
    </p:extLst>
  </p:cSld>
  <p:clrMapOvr>
    <a:masterClrMapping/>
  </p:clrMapOvr>
  <p:transition spd="slow">
    <p:wheel spokes="1"/>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E68</a:t>
            </a:r>
          </a:p>
          <a:p>
            <a:pPr lvl="1" algn="ctr"/>
            <a:r>
              <a:rPr lang="fr-CH" sz="4000" dirty="0" smtClean="0">
                <a:solidFill>
                  <a:schemeClr val="bg1"/>
                </a:solidFill>
                <a:latin typeface="Arial" panose="020B0604020202020204" pitchFamily="34" charset="0"/>
                <a:cs typeface="Arial" panose="020B0604020202020204" pitchFamily="34" charset="0"/>
              </a:rPr>
              <a:t>A1 x A8</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Sebes</a:t>
            </a:r>
            <a:endParaRPr lang="fr-CH" sz="4400"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3000 m</a:t>
            </a:r>
            <a:endParaRPr lang="fr-CH" sz="20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07704" y="231289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000"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5940152" y="2636912"/>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34</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2072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15893"/>
            <a:ext cx="3312000" cy="648000"/>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E81   E68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796134"/>
            <a:ext cx="3312000" cy="3060000"/>
          </a:xfrm>
          <a:solidFill>
            <a:srgbClr val="00B050"/>
          </a:solidFill>
        </p:spPr>
        <p:txBody>
          <a:bodyPr>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Sibiu</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Sebes</a:t>
            </a: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Centru</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491880" y="1102116"/>
            <a:ext cx="3312000"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E81   A8</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491880" y="1774187"/>
            <a:ext cx="3312000" cy="3060000"/>
          </a:xfrm>
          <a:solidFill>
            <a:srgbClr val="00B050"/>
          </a:solidFill>
        </p:spPr>
        <p:txBody>
          <a:bodyPr lIns="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Targu</a:t>
            </a:r>
            <a:r>
              <a:rPr lang="fr-CH" sz="3200" dirty="0" smtClean="0">
                <a:solidFill>
                  <a:schemeClr val="bg1"/>
                </a:solidFill>
                <a:latin typeface="Arial" panose="020B0604020202020204" pitchFamily="34" charset="0"/>
                <a:cs typeface="Arial" panose="020B0604020202020204" pitchFamily="34" charset="0"/>
              </a:rPr>
              <a:t> Mures</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Alba </a:t>
            </a:r>
            <a:r>
              <a:rPr lang="fr-CH" sz="3200" dirty="0">
                <a:solidFill>
                  <a:schemeClr val="bg1"/>
                </a:solidFill>
                <a:latin typeface="Arial" panose="020B0604020202020204" pitchFamily="34" charset="0"/>
                <a:cs typeface="Arial" panose="020B0604020202020204" pitchFamily="34" charset="0"/>
              </a:rPr>
              <a:t>I</a:t>
            </a:r>
            <a:r>
              <a:rPr lang="fr-CH" sz="3200" dirty="0" smtClean="0">
                <a:solidFill>
                  <a:schemeClr val="bg1"/>
                </a:solidFill>
                <a:latin typeface="Arial" panose="020B0604020202020204" pitchFamily="34" charset="0"/>
                <a:cs typeface="Arial" panose="020B0604020202020204" pitchFamily="34" charset="0"/>
              </a:rPr>
              <a:t>ulia Sud</a:t>
            </a:r>
          </a:p>
          <a:p>
            <a:pPr marL="0" indent="0" algn="ctr">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8" name="Rectangle à coins arrondis 7"/>
          <p:cNvSpPr/>
          <p:nvPr/>
        </p:nvSpPr>
        <p:spPr>
          <a:xfrm>
            <a:off x="6884430" y="1774187"/>
            <a:ext cx="1973331" cy="4140000"/>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3200" dirty="0" err="1" smtClean="0">
                <a:latin typeface="Arial" panose="020B0604020202020204" pitchFamily="34" charset="0"/>
                <a:cs typeface="Arial" panose="020B0604020202020204" pitchFamily="34" charset="0"/>
              </a:rPr>
              <a:t>Sebes</a:t>
            </a:r>
            <a:endParaRPr lang="fr-CH" sz="3200" dirty="0" smtClean="0">
              <a:latin typeface="Arial" panose="020B0604020202020204" pitchFamily="34" charset="0"/>
              <a:cs typeface="Arial" panose="020B0604020202020204" pitchFamily="34" charset="0"/>
            </a:endParaRPr>
          </a:p>
          <a:p>
            <a:pPr algn="ctr"/>
            <a:endParaRPr lang="fr-CH" sz="3200" dirty="0" smtClean="0">
              <a:latin typeface="Arial" panose="020B0604020202020204" pitchFamily="34" charset="0"/>
              <a:cs typeface="Arial" panose="020B0604020202020204" pitchFamily="34" charset="0"/>
            </a:endParaRPr>
          </a:p>
          <a:p>
            <a:pPr algn="ctr"/>
            <a:endParaRPr lang="fr-CH" sz="800" dirty="0">
              <a:latin typeface="Arial" panose="020B0604020202020204" pitchFamily="34" charset="0"/>
              <a:cs typeface="Arial" panose="020B0604020202020204" pitchFamily="34" charset="0"/>
            </a:endParaRPr>
          </a:p>
          <a:p>
            <a:pPr algn="ctr"/>
            <a:r>
              <a:rPr lang="fr-CH" sz="2800" dirty="0" err="1" smtClean="0">
                <a:latin typeface="Arial" panose="020B0604020202020204" pitchFamily="34" charset="0"/>
                <a:cs typeface="Arial" panose="020B0604020202020204" pitchFamily="34" charset="0"/>
              </a:rPr>
              <a:t>Vintu</a:t>
            </a:r>
            <a:r>
              <a:rPr lang="fr-CH" sz="2800" dirty="0" smtClean="0">
                <a:latin typeface="Arial" panose="020B0604020202020204" pitchFamily="34" charset="0"/>
                <a:cs typeface="Arial" panose="020B0604020202020204" pitchFamily="34" charset="0"/>
              </a:rPr>
              <a:t> de Jos</a:t>
            </a:r>
          </a:p>
          <a:p>
            <a:pPr algn="ctr"/>
            <a:endParaRPr lang="fr-CH" sz="2800" dirty="0" smtClean="0">
              <a:latin typeface="Arial" panose="020B0604020202020204" pitchFamily="34" charset="0"/>
              <a:cs typeface="Arial" panose="020B0604020202020204" pitchFamily="34" charset="0"/>
            </a:endParaRPr>
          </a:p>
          <a:p>
            <a:pPr algn="ctr"/>
            <a:endParaRPr lang="fr-CH" sz="1400" dirty="0" smtClean="0">
              <a:latin typeface="Arial" panose="020B0604020202020204" pitchFamily="34" charset="0"/>
              <a:cs typeface="Arial" panose="020B0604020202020204" pitchFamily="34" charset="0"/>
            </a:endParaRPr>
          </a:p>
          <a:p>
            <a:pPr algn="ctr"/>
            <a:r>
              <a:rPr lang="fr-CH" sz="3200" dirty="0" smtClean="0">
                <a:latin typeface="Arial" panose="020B0604020202020204" pitchFamily="34" charset="0"/>
                <a:cs typeface="Arial" panose="020B0604020202020204" pitchFamily="34" charset="0"/>
              </a:rPr>
              <a:t>1500</a:t>
            </a:r>
            <a:r>
              <a:rPr lang="fr-CH" sz="2800" dirty="0" smtClean="0">
                <a:latin typeface="Arial" panose="020B0604020202020204" pitchFamily="34" charset="0"/>
                <a:cs typeface="Arial" panose="020B0604020202020204" pitchFamily="34" charset="0"/>
              </a:rPr>
              <a:t> m</a:t>
            </a:r>
          </a:p>
          <a:p>
            <a:pPr algn="ctr"/>
            <a:endParaRPr lang="fr-CH" sz="2800" dirty="0">
              <a:latin typeface="Arial" panose="020B0604020202020204" pitchFamily="34" charset="0"/>
              <a:cs typeface="Arial" panose="020B0604020202020204" pitchFamily="34" charset="0"/>
            </a:endParaRPr>
          </a:p>
          <a:p>
            <a:pPr algn="ctr"/>
            <a:endParaRPr lang="fr-CH" sz="2800" dirty="0" smtClean="0">
              <a:latin typeface="Arial" panose="020B0604020202020204" pitchFamily="34" charset="0"/>
              <a:cs typeface="Arial" panose="020B0604020202020204" pitchFamily="34" charset="0"/>
            </a:endParaRPr>
          </a:p>
          <a:p>
            <a:pPr algn="ctr"/>
            <a:endParaRPr lang="fr-CH" sz="2800" dirty="0">
              <a:latin typeface="Arial" panose="020B0604020202020204" pitchFamily="34" charset="0"/>
              <a:cs typeface="Arial" panose="020B0604020202020204" pitchFamily="34" charset="0"/>
            </a:endParaRPr>
          </a:p>
        </p:txBody>
      </p:sp>
      <p:sp>
        <p:nvSpPr>
          <p:cNvPr id="15" name="Rectangle 14"/>
          <p:cNvSpPr/>
          <p:nvPr/>
        </p:nvSpPr>
        <p:spPr>
          <a:xfrm>
            <a:off x="8279842" y="5945879"/>
            <a:ext cx="360000" cy="7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lèche vers le haut 26"/>
          <p:cNvSpPr/>
          <p:nvPr/>
        </p:nvSpPr>
        <p:spPr>
          <a:xfrm rot="2700000">
            <a:off x="7646121" y="481181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6858879" y="1102115"/>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Iesire</a:t>
            </a:r>
            <a:r>
              <a:rPr lang="fr-CH" sz="3200" dirty="0" smtClean="0">
                <a:solidFill>
                  <a:schemeClr val="bg1"/>
                </a:solidFill>
                <a:latin typeface="Arial" panose="020B0604020202020204" pitchFamily="34" charset="0"/>
                <a:cs typeface="Arial" panose="020B0604020202020204" pitchFamily="34" charset="0"/>
              </a:rPr>
              <a:t> 36</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7123311" y="2445185"/>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sp>
        <p:nvSpPr>
          <p:cNvPr id="26" name="Flèche vers le haut 25"/>
          <p:cNvSpPr/>
          <p:nvPr/>
        </p:nvSpPr>
        <p:spPr>
          <a:xfrm rot="2700000">
            <a:off x="5920271" y="3687128"/>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2" name="Rectangle 31"/>
          <p:cNvSpPr/>
          <p:nvPr/>
        </p:nvSpPr>
        <p:spPr>
          <a:xfrm>
            <a:off x="125731" y="4833360"/>
            <a:ext cx="360000" cy="18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èche vers le haut 32"/>
          <p:cNvSpPr/>
          <p:nvPr/>
        </p:nvSpPr>
        <p:spPr>
          <a:xfrm>
            <a:off x="2829293" y="3673947"/>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Rectangle à coins arrondis 33"/>
          <p:cNvSpPr/>
          <p:nvPr/>
        </p:nvSpPr>
        <p:spPr>
          <a:xfrm>
            <a:off x="1164232" y="6129360"/>
            <a:ext cx="54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err="1" smtClean="0">
                <a:solidFill>
                  <a:schemeClr val="tx1"/>
                </a:solidFill>
                <a:latin typeface="Arial" panose="020B0604020202020204" pitchFamily="34" charset="0"/>
                <a:cs typeface="Arial" panose="020B0604020202020204" pitchFamily="34" charset="0"/>
              </a:rPr>
              <a:t>Sebes</a:t>
            </a:r>
            <a:r>
              <a:rPr lang="fr-CH" sz="1100" dirty="0" smtClean="0">
                <a:solidFill>
                  <a:schemeClr val="tx1"/>
                </a:solidFill>
                <a:latin typeface="Arial" panose="020B0604020202020204" pitchFamily="34" charset="0"/>
                <a:cs typeface="Arial" panose="020B0604020202020204" pitchFamily="34" charset="0"/>
              </a:rPr>
              <a:t> </a:t>
            </a:r>
            <a:r>
              <a:rPr lang="fr-CH" sz="1100" dirty="0" err="1">
                <a:solidFill>
                  <a:schemeClr val="tx1"/>
                </a:solidFill>
                <a:latin typeface="Arial" panose="020B0604020202020204" pitchFamily="34" charset="0"/>
                <a:cs typeface="Arial" panose="020B0604020202020204" pitchFamily="34" charset="0"/>
              </a:rPr>
              <a:t>V</a:t>
            </a:r>
            <a:r>
              <a:rPr lang="fr-CH" sz="1100" dirty="0" err="1" smtClean="0">
                <a:solidFill>
                  <a:schemeClr val="tx1"/>
                </a:solidFill>
                <a:latin typeface="Arial" panose="020B0604020202020204" pitchFamily="34" charset="0"/>
                <a:cs typeface="Arial" panose="020B0604020202020204" pitchFamily="34" charset="0"/>
              </a:rPr>
              <a:t>est</a:t>
            </a:r>
            <a:r>
              <a:rPr lang="fr-CH" sz="1100" dirty="0" smtClean="0">
                <a:solidFill>
                  <a:schemeClr val="tx1"/>
                </a:solidFill>
                <a:latin typeface="Arial" panose="020B0604020202020204" pitchFamily="34" charset="0"/>
                <a:cs typeface="Arial" panose="020B0604020202020204" pitchFamily="34" charset="0"/>
              </a:rPr>
              <a:t> et </a:t>
            </a:r>
            <a:r>
              <a:rPr lang="fr-CH" sz="1100" dirty="0" err="1" smtClean="0">
                <a:solidFill>
                  <a:schemeClr val="tx1"/>
                </a:solidFill>
                <a:latin typeface="Arial" panose="020B0604020202020204" pitchFamily="34" charset="0"/>
                <a:cs typeface="Arial" panose="020B0604020202020204" pitchFamily="34" charset="0"/>
              </a:rPr>
              <a:t>Centru</a:t>
            </a:r>
            <a:r>
              <a:rPr lang="fr-CH" sz="1100" dirty="0" smtClean="0">
                <a:solidFill>
                  <a:schemeClr val="tx1"/>
                </a:solidFill>
                <a:latin typeface="Arial" panose="020B0604020202020204" pitchFamily="34" charset="0"/>
                <a:cs typeface="Arial" panose="020B0604020202020204" pitchFamily="34" charset="0"/>
              </a:rPr>
              <a:t> sont intégrés dans l’échangeur.</a:t>
            </a:r>
          </a:p>
          <a:p>
            <a:pPr algn="ctr"/>
            <a:r>
              <a:rPr lang="fr-CH" sz="1100" i="1" dirty="0" err="1" smtClean="0">
                <a:solidFill>
                  <a:schemeClr val="tx1"/>
                </a:solidFill>
                <a:latin typeface="Arial" panose="020B0604020202020204" pitchFamily="34" charset="0"/>
                <a:cs typeface="Arial" panose="020B0604020202020204" pitchFamily="34" charset="0"/>
              </a:rPr>
              <a:t>Sebes</a:t>
            </a:r>
            <a:r>
              <a:rPr lang="fr-CH" sz="1100" i="1" dirty="0" smtClean="0">
                <a:solidFill>
                  <a:schemeClr val="tx1"/>
                </a:solidFill>
                <a:latin typeface="Arial" panose="020B0604020202020204" pitchFamily="34" charset="0"/>
                <a:cs typeface="Arial" panose="020B0604020202020204" pitchFamily="34" charset="0"/>
              </a:rPr>
              <a:t> West and Center are </a:t>
            </a:r>
            <a:r>
              <a:rPr lang="fr-CH" sz="1100" i="1" dirty="0" err="1" smtClean="0">
                <a:solidFill>
                  <a:schemeClr val="tx1"/>
                </a:solidFill>
                <a:latin typeface="Arial" panose="020B0604020202020204" pitchFamily="34" charset="0"/>
                <a:cs typeface="Arial" panose="020B0604020202020204" pitchFamily="34" charset="0"/>
              </a:rPr>
              <a:t>integreted</a:t>
            </a:r>
            <a:r>
              <a:rPr lang="fr-CH" sz="1100" i="1" dirty="0" smtClean="0">
                <a:solidFill>
                  <a:schemeClr val="tx1"/>
                </a:solidFill>
                <a:latin typeface="Arial" panose="020B0604020202020204" pitchFamily="34" charset="0"/>
                <a:cs typeface="Arial" panose="020B0604020202020204" pitchFamily="34" charset="0"/>
              </a:rPr>
              <a:t> in the </a:t>
            </a:r>
            <a:r>
              <a:rPr lang="fr-CH" sz="1100" i="1" dirty="0" err="1" smtClean="0">
                <a:solidFill>
                  <a:schemeClr val="tx1"/>
                </a:solidFill>
                <a:latin typeface="Arial" panose="020B0604020202020204" pitchFamily="34" charset="0"/>
                <a:cs typeface="Arial" panose="020B0604020202020204" pitchFamily="34" charset="0"/>
              </a:rPr>
              <a:t>interchange</a:t>
            </a:r>
            <a:r>
              <a:rPr lang="fr-CH" sz="1100" dirty="0" smtClean="0">
                <a:solidFill>
                  <a:schemeClr val="tx1"/>
                </a:solidFill>
                <a:latin typeface="Arial" panose="020B0604020202020204" pitchFamily="34" charset="0"/>
                <a:cs typeface="Arial" panose="020B0604020202020204" pitchFamily="34" charset="0"/>
              </a:rPr>
              <a:t>.</a:t>
            </a:r>
            <a:endParaRPr lang="fr-CH" sz="1100" dirty="0">
              <a:solidFill>
                <a:schemeClr val="tx1"/>
              </a:solidFill>
              <a:latin typeface="Arial" panose="020B0604020202020204" pitchFamily="34" charset="0"/>
              <a:cs typeface="Arial" panose="020B0604020202020204" pitchFamily="34" charset="0"/>
            </a:endParaRPr>
          </a:p>
        </p:txBody>
      </p:sp>
      <p:sp>
        <p:nvSpPr>
          <p:cNvPr id="25" name="Rectangle 24"/>
          <p:cNvSpPr/>
          <p:nvPr/>
        </p:nvSpPr>
        <p:spPr>
          <a:xfrm>
            <a:off x="5609406" y="3025001"/>
            <a:ext cx="100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1763688" y="3025001"/>
            <a:ext cx="144016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Centru</a:t>
            </a:r>
            <a:endParaRPr lang="fr-CH" sz="3200" dirty="0">
              <a:solidFill>
                <a:schemeClr val="tx1"/>
              </a:solidFill>
              <a:latin typeface="Arial" panose="020B0604020202020204" pitchFamily="34" charset="0"/>
              <a:cs typeface="Arial" panose="020B0604020202020204" pitchFamily="34" charset="0"/>
            </a:endParaRPr>
          </a:p>
        </p:txBody>
      </p:sp>
      <p:sp>
        <p:nvSpPr>
          <p:cNvPr id="36" name="Flèche vers le haut 35"/>
          <p:cNvSpPr/>
          <p:nvPr/>
        </p:nvSpPr>
        <p:spPr>
          <a:xfrm>
            <a:off x="279455" y="3752514"/>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Hexagone 20"/>
          <p:cNvSpPr/>
          <p:nvPr/>
        </p:nvSpPr>
        <p:spPr>
          <a:xfrm>
            <a:off x="7444993" y="384418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22" name="Rectangle à coins arrondis 21"/>
          <p:cNvSpPr/>
          <p:nvPr/>
        </p:nvSpPr>
        <p:spPr>
          <a:xfrm>
            <a:off x="1164232" y="5463360"/>
            <a:ext cx="5400000" cy="57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err="1" smtClean="0">
                <a:solidFill>
                  <a:schemeClr val="tx1"/>
                </a:solidFill>
                <a:latin typeface="Arial" panose="020B0604020202020204" pitchFamily="34" charset="0"/>
                <a:cs typeface="Arial" panose="020B0604020202020204" pitchFamily="34" charset="0"/>
              </a:rPr>
              <a:t>Panouri</a:t>
            </a:r>
            <a:r>
              <a:rPr lang="fr-CH" sz="1100" dirty="0" smtClean="0">
                <a:solidFill>
                  <a:schemeClr val="tx1"/>
                </a:solidFill>
                <a:latin typeface="Arial" panose="020B0604020202020204" pitchFamily="34" charset="0"/>
                <a:cs typeface="Arial" panose="020B0604020202020204" pitchFamily="34" charset="0"/>
              </a:rPr>
              <a:t> transversale </a:t>
            </a:r>
            <a:r>
              <a:rPr lang="fr-CH" sz="1100" dirty="0" err="1" smtClean="0">
                <a:solidFill>
                  <a:schemeClr val="tx1"/>
                </a:solidFill>
                <a:latin typeface="Arial" panose="020B0604020202020204" pitchFamily="34" charset="0"/>
                <a:cs typeface="Arial" panose="020B0604020202020204" pitchFamily="34" charset="0"/>
              </a:rPr>
              <a:t>deasupra</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autostrazii</a:t>
            </a:r>
            <a:endParaRPr lang="fr-CH" sz="1100" dirty="0" smtClean="0">
              <a:solidFill>
                <a:schemeClr val="tx1"/>
              </a:solidFill>
              <a:latin typeface="Arial" panose="020B0604020202020204" pitchFamily="34" charset="0"/>
              <a:cs typeface="Arial" panose="020B0604020202020204" pitchFamily="34" charset="0"/>
            </a:endParaRPr>
          </a:p>
          <a:p>
            <a:pPr algn="ctr"/>
            <a:r>
              <a:rPr lang="fr-CH" sz="1100" dirty="0" err="1" smtClean="0">
                <a:solidFill>
                  <a:schemeClr val="tx1"/>
                </a:solidFill>
                <a:latin typeface="Arial" panose="020B0604020202020204" pitchFamily="34" charset="0"/>
                <a:cs typeface="Arial" panose="020B0604020202020204" pitchFamily="34" charset="0"/>
              </a:rPr>
              <a:t>Iesirile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urmatoare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Sebes</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Vest</a:t>
            </a:r>
            <a:r>
              <a:rPr lang="fr-CH" sz="1100" dirty="0" smtClean="0">
                <a:solidFill>
                  <a:schemeClr val="tx1"/>
                </a:solidFill>
                <a:latin typeface="Arial" panose="020B0604020202020204" pitchFamily="34" charset="0"/>
                <a:cs typeface="Arial" panose="020B0604020202020204" pitchFamily="34" charset="0"/>
              </a:rPr>
              <a:t> si </a:t>
            </a:r>
            <a:r>
              <a:rPr lang="fr-CH" sz="1100" dirty="0" err="1" smtClean="0">
                <a:solidFill>
                  <a:schemeClr val="tx1"/>
                </a:solidFill>
                <a:latin typeface="Arial" panose="020B0604020202020204" pitchFamily="34" charset="0"/>
                <a:cs typeface="Arial" panose="020B0604020202020204" pitchFamily="34" charset="0"/>
              </a:rPr>
              <a:t>Centru</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sunt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identificate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acest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panou</a:t>
            </a:r>
            <a:r>
              <a:rPr lang="fr-CH" sz="1100" dirty="0" smtClean="0">
                <a:solidFill>
                  <a:schemeClr val="tx1"/>
                </a:solidFill>
                <a:latin typeface="Arial" panose="020B0604020202020204" pitchFamily="34" charset="0"/>
                <a:cs typeface="Arial" panose="020B0604020202020204" pitchFamily="34" charset="0"/>
              </a:rPr>
              <a:t>.</a:t>
            </a:r>
            <a:endParaRPr lang="fr-CH" sz="11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6948264" y="1844824"/>
            <a:ext cx="1872208" cy="3996000"/>
          </a:xfrm>
          <a:prstGeom prst="roundRect">
            <a:avLst>
              <a:gd name="adj" fmla="val 71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6948264" y="1196752"/>
            <a:ext cx="1872208"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3563888" y="1196752"/>
            <a:ext cx="317653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79512" y="1196752"/>
            <a:ext cx="3134413"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79512" y="1844824"/>
            <a:ext cx="3134413" cy="2927452"/>
          </a:xfrm>
          <a:prstGeom prst="roundRect">
            <a:avLst>
              <a:gd name="adj" fmla="val 452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3563888" y="1844824"/>
            <a:ext cx="3151880" cy="2927452"/>
          </a:xfrm>
          <a:prstGeom prst="roundRect">
            <a:avLst>
              <a:gd name="adj" fmla="val 423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Organigramme : Connecteur 27"/>
          <p:cNvSpPr/>
          <p:nvPr/>
        </p:nvSpPr>
        <p:spPr>
          <a:xfrm>
            <a:off x="6060232" y="1223780"/>
            <a:ext cx="504000" cy="45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solidFill>
                  <a:schemeClr val="tx1"/>
                </a:solidFill>
                <a:latin typeface="Arial" panose="020B0604020202020204" pitchFamily="34" charset="0"/>
                <a:cs typeface="Arial" panose="020B0604020202020204" pitchFamily="34" charset="0"/>
              </a:rPr>
              <a:t>3</a:t>
            </a:r>
            <a:r>
              <a:rPr lang="fr-CH" sz="1200" dirty="0" smtClean="0">
                <a:solidFill>
                  <a:schemeClr val="tx1"/>
                </a:solidFill>
                <a:latin typeface="Arial" panose="020B0604020202020204" pitchFamily="34" charset="0"/>
                <a:cs typeface="Arial" panose="020B0604020202020204" pitchFamily="34" charset="0"/>
              </a:rPr>
              <a:t>4</a:t>
            </a:r>
            <a:endParaRPr lang="fr-CH"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1893767"/>
      </p:ext>
    </p:extLst>
  </p:cSld>
  <p:clrMapOvr>
    <a:masterClrMapping/>
  </p:clrMapOvr>
  <p:transition spd="slow">
    <p:wheel spokes="1"/>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620688"/>
            <a:ext cx="6120000" cy="900000"/>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Bucuresti</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971600" y="1556792"/>
            <a:ext cx="6120000" cy="4104000"/>
          </a:xfrm>
          <a:solidFill>
            <a:srgbClr val="00B050"/>
          </a:solidFill>
        </p:spPr>
        <p:txBody>
          <a:bodyPr lIns="1188000" tIns="360000" rIns="72000">
            <a:normAutofit fontScale="47500" lnSpcReduction="20000"/>
          </a:bodyPr>
          <a:lstStyle/>
          <a:p>
            <a:pPr marL="0" indent="0">
              <a:buNone/>
            </a:pPr>
            <a:r>
              <a:rPr lang="fr-CH" sz="9300" dirty="0" smtClean="0">
                <a:solidFill>
                  <a:schemeClr val="bg1"/>
                </a:solidFill>
                <a:latin typeface="Arial" panose="020B0604020202020204" pitchFamily="34" charset="0"/>
                <a:cs typeface="Arial" panose="020B0604020202020204" pitchFamily="34" charset="0"/>
              </a:rPr>
              <a:t>Brasov</a:t>
            </a:r>
          </a:p>
          <a:p>
            <a:pPr marL="0" indent="0">
              <a:buNone/>
            </a:pPr>
            <a:r>
              <a:rPr lang="fr-CH" sz="9300" dirty="0" smtClean="0">
                <a:solidFill>
                  <a:schemeClr val="bg1"/>
                </a:solidFill>
                <a:latin typeface="Arial" panose="020B0604020202020204" pitchFamily="34" charset="0"/>
                <a:cs typeface="Arial" panose="020B0604020202020204" pitchFamily="34" charset="0"/>
              </a:rPr>
              <a:t>Ploiesti</a:t>
            </a:r>
          </a:p>
          <a:p>
            <a:pPr marL="0" indent="0">
              <a:buNone/>
            </a:pPr>
            <a:r>
              <a:rPr lang="fr-CH" sz="9300" dirty="0" smtClean="0">
                <a:solidFill>
                  <a:schemeClr val="bg1"/>
                </a:solidFill>
                <a:latin typeface="Arial" panose="020B0604020202020204" pitchFamily="34" charset="0"/>
                <a:cs typeface="Arial" panose="020B0604020202020204" pitchFamily="34" charset="0"/>
              </a:rPr>
              <a:t>Pitesti</a:t>
            </a:r>
          </a:p>
          <a:p>
            <a:pPr marL="0" indent="0">
              <a:buNone/>
            </a:pPr>
            <a:r>
              <a:rPr lang="fr-CH" sz="9300" dirty="0" smtClean="0">
                <a:solidFill>
                  <a:schemeClr val="bg1"/>
                </a:solidFill>
                <a:latin typeface="Arial" panose="020B0604020202020204" pitchFamily="34" charset="0"/>
                <a:cs typeface="Arial" panose="020B0604020202020204" pitchFamily="34" charset="0"/>
              </a:rPr>
              <a:t>Craiova</a:t>
            </a:r>
          </a:p>
          <a:p>
            <a:pPr marL="0" indent="0">
              <a:buNone/>
            </a:pPr>
            <a:r>
              <a:rPr lang="fr-CH" sz="9300" dirty="0" err="1" smtClean="0">
                <a:solidFill>
                  <a:schemeClr val="bg1"/>
                </a:solidFill>
                <a:latin typeface="Arial" panose="020B0604020202020204" pitchFamily="34" charset="0"/>
                <a:cs typeface="Arial" panose="020B0604020202020204" pitchFamily="34" charset="0"/>
              </a:rPr>
              <a:t>Ramnicu</a:t>
            </a:r>
            <a:r>
              <a:rPr lang="fr-CH" sz="9300" dirty="0" smtClean="0">
                <a:solidFill>
                  <a:schemeClr val="bg1"/>
                </a:solidFill>
                <a:latin typeface="Arial" panose="020B0604020202020204" pitchFamily="34" charset="0"/>
                <a:cs typeface="Arial" panose="020B0604020202020204" pitchFamily="34" charset="0"/>
              </a:rPr>
              <a:t> </a:t>
            </a:r>
            <a:r>
              <a:rPr lang="fr-CH" sz="9300" dirty="0" err="1" smtClean="0">
                <a:solidFill>
                  <a:schemeClr val="bg1"/>
                </a:solidFill>
                <a:latin typeface="Arial" panose="020B0604020202020204" pitchFamily="34" charset="0"/>
                <a:cs typeface="Arial" panose="020B0604020202020204" pitchFamily="34" charset="0"/>
              </a:rPr>
              <a:t>Valcea</a:t>
            </a:r>
            <a:endParaRPr lang="fr-CH" sz="93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Ellipse 7"/>
          <p:cNvSpPr/>
          <p:nvPr/>
        </p:nvSpPr>
        <p:spPr>
          <a:xfrm>
            <a:off x="4499992" y="3861048"/>
            <a:ext cx="1008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BG</a:t>
            </a:r>
            <a:endParaRPr lang="fr-CH" sz="2800" dirty="0">
              <a:solidFill>
                <a:schemeClr val="tx1"/>
              </a:solidFill>
              <a:latin typeface="Arial" panose="020B0604020202020204" pitchFamily="34" charset="0"/>
              <a:cs typeface="Arial" panose="020B0604020202020204" pitchFamily="34" charset="0"/>
            </a:endParaRPr>
          </a:p>
        </p:txBody>
      </p:sp>
      <p:sp>
        <p:nvSpPr>
          <p:cNvPr id="9" name="Flèche vers le haut 8"/>
          <p:cNvSpPr/>
          <p:nvPr/>
        </p:nvSpPr>
        <p:spPr>
          <a:xfrm>
            <a:off x="6173701" y="2348880"/>
            <a:ext cx="558000"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259632" y="2348880"/>
            <a:ext cx="558000"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043608" y="692696"/>
            <a:ext cx="597600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032440" y="1617371"/>
            <a:ext cx="5976000" cy="3960000"/>
          </a:xfrm>
          <a:prstGeom prst="roundRect">
            <a:avLst>
              <a:gd name="adj" fmla="val 595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50481700"/>
      </p:ext>
    </p:extLst>
  </p:cSld>
  <p:clrMapOvr>
    <a:masterClrMapping/>
  </p:clrMapOvr>
  <p:transition spd="slow">
    <p:wheel spokes="1"/>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116632"/>
            <a:ext cx="6120000" cy="1440000"/>
          </a:xfrm>
          <a:solidFill>
            <a:srgbClr val="00B050"/>
          </a:solidFill>
        </p:spPr>
        <p:txBody>
          <a:bodyPr>
            <a:normAutofit/>
          </a:bodyPr>
          <a:lstStyle/>
          <a:p>
            <a:r>
              <a:rPr lang="fr-CH" sz="4000" dirty="0" err="1" smtClean="0">
                <a:solidFill>
                  <a:schemeClr val="bg1"/>
                </a:solidFill>
                <a:latin typeface="Arial" panose="020B0604020202020204" pitchFamily="34" charset="0"/>
                <a:cs typeface="Arial" panose="020B0604020202020204" pitchFamily="34" charset="0"/>
              </a:rPr>
              <a:t>Directii</a:t>
            </a:r>
            <a:r>
              <a:rPr lang="fr-CH" sz="4000" dirty="0" smtClean="0">
                <a:solidFill>
                  <a:schemeClr val="bg1"/>
                </a:solidFill>
                <a:latin typeface="Arial" panose="020B0604020202020204" pitchFamily="34" charset="0"/>
                <a:cs typeface="Arial" panose="020B0604020202020204" pitchFamily="34" charset="0"/>
              </a:rPr>
              <a:t> Cluj </a:t>
            </a:r>
            <a:r>
              <a:rPr lang="fr-CH" sz="4000" dirty="0" err="1" smtClean="0">
                <a:solidFill>
                  <a:schemeClr val="bg1"/>
                </a:solidFill>
                <a:latin typeface="Arial" panose="020B0604020202020204" pitchFamily="34" charset="0"/>
                <a:cs typeface="Arial" panose="020B0604020202020204" pitchFamily="34" charset="0"/>
              </a:rPr>
              <a:t>Napoca</a:t>
            </a:r>
            <a:r>
              <a:rPr lang="fr-CH" sz="4000" dirty="0" smtClean="0">
                <a:solidFill>
                  <a:schemeClr val="bg1"/>
                </a:solidFill>
                <a:latin typeface="Arial" panose="020B0604020202020204" pitchFamily="34" charset="0"/>
                <a:cs typeface="Arial" panose="020B0604020202020204" pitchFamily="34" charset="0"/>
              </a:rPr>
              <a:t/>
            </a:r>
            <a:br>
              <a:rPr lang="fr-CH" sz="4000"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Targu</a:t>
            </a:r>
            <a:r>
              <a:rPr lang="fr-CH" sz="4000" dirty="0" smtClean="0">
                <a:solidFill>
                  <a:schemeClr val="bg1"/>
                </a:solidFill>
                <a:latin typeface="Arial" panose="020B0604020202020204" pitchFamily="34" charset="0"/>
                <a:cs typeface="Arial" panose="020B0604020202020204" pitchFamily="34" charset="0"/>
              </a:rPr>
              <a:t> Mures</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15616" y="1628800"/>
            <a:ext cx="6120000" cy="3960000"/>
          </a:xfrm>
          <a:solidFill>
            <a:srgbClr val="00B050"/>
          </a:solidFill>
        </p:spPr>
        <p:txBody>
          <a:bodyPr lIns="540000" tIns="360000" rIns="72000">
            <a:normAutofit fontScale="85000" lnSpcReduction="20000"/>
          </a:bodyPr>
          <a:lstStyle/>
          <a:p>
            <a:pPr marL="0" indent="0">
              <a:buNone/>
            </a:pPr>
            <a:r>
              <a:rPr lang="fr-CH" sz="4800" dirty="0" smtClean="0">
                <a:solidFill>
                  <a:schemeClr val="bg1"/>
                </a:solidFill>
                <a:latin typeface="Arial" panose="020B0604020202020204" pitchFamily="34" charset="0"/>
                <a:cs typeface="Arial" panose="020B0604020202020204" pitchFamily="34" charset="0"/>
              </a:rPr>
              <a:t>Oradea</a:t>
            </a:r>
          </a:p>
          <a:p>
            <a:pPr marL="0" indent="0">
              <a:buNone/>
            </a:pPr>
            <a:r>
              <a:rPr lang="fr-CH" sz="4800" dirty="0" smtClean="0">
                <a:solidFill>
                  <a:schemeClr val="bg1"/>
                </a:solidFill>
                <a:latin typeface="Arial" panose="020B0604020202020204" pitchFamily="34" charset="0"/>
                <a:cs typeface="Arial" panose="020B0604020202020204" pitchFamily="34" charset="0"/>
              </a:rPr>
              <a:t>Turda</a:t>
            </a:r>
          </a:p>
          <a:p>
            <a:pPr marL="0" indent="0">
              <a:buNone/>
            </a:pPr>
            <a:r>
              <a:rPr lang="fr-CH" sz="4800" dirty="0" smtClean="0">
                <a:solidFill>
                  <a:schemeClr val="bg1"/>
                </a:solidFill>
                <a:latin typeface="Arial" panose="020B0604020202020204" pitchFamily="34" charset="0"/>
                <a:cs typeface="Arial" panose="020B0604020202020204" pitchFamily="34" charset="0"/>
              </a:rPr>
              <a:t>Suceava</a:t>
            </a:r>
          </a:p>
          <a:p>
            <a:pPr marL="0" indent="0">
              <a:buNone/>
            </a:pPr>
            <a:r>
              <a:rPr lang="fr-CH" sz="4800" dirty="0" smtClean="0">
                <a:solidFill>
                  <a:schemeClr val="bg1"/>
                </a:solidFill>
                <a:latin typeface="Arial" panose="020B0604020202020204" pitchFamily="34" charset="0"/>
                <a:cs typeface="Arial" panose="020B0604020202020204" pitchFamily="34" charset="0"/>
              </a:rPr>
              <a:t>Iasi</a:t>
            </a:r>
          </a:p>
          <a:p>
            <a:pPr marL="0" indent="0">
              <a:buNone/>
            </a:pPr>
            <a:r>
              <a:rPr lang="fr-CH" sz="4800" dirty="0" smtClean="0">
                <a:solidFill>
                  <a:schemeClr val="bg1"/>
                </a:solidFill>
                <a:latin typeface="Arial" panose="020B0604020202020204" pitchFamily="34" charset="0"/>
                <a:cs typeface="Arial" panose="020B0604020202020204" pitchFamily="34" charset="0"/>
              </a:rPr>
              <a:t>Bacau</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7" name="Ellipse 6"/>
          <p:cNvSpPr/>
          <p:nvPr/>
        </p:nvSpPr>
        <p:spPr>
          <a:xfrm>
            <a:off x="4179053" y="3315613"/>
            <a:ext cx="1080000" cy="432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UA</a:t>
            </a:r>
            <a:endParaRPr lang="fr-CH" sz="2800" dirty="0">
              <a:solidFill>
                <a:schemeClr val="tx1"/>
              </a:solidFill>
              <a:latin typeface="Arial" panose="020B0604020202020204" pitchFamily="34" charset="0"/>
              <a:cs typeface="Arial" panose="020B0604020202020204" pitchFamily="34" charset="0"/>
            </a:endParaRPr>
          </a:p>
        </p:txBody>
      </p:sp>
      <p:sp>
        <p:nvSpPr>
          <p:cNvPr id="8" name="Ellipse 7"/>
          <p:cNvSpPr/>
          <p:nvPr/>
        </p:nvSpPr>
        <p:spPr>
          <a:xfrm>
            <a:off x="4140911" y="3933056"/>
            <a:ext cx="1080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MD</a:t>
            </a:r>
            <a:endParaRPr lang="fr-CH" sz="2800" dirty="0">
              <a:solidFill>
                <a:schemeClr val="tx1"/>
              </a:solidFill>
              <a:latin typeface="Arial" panose="020B0604020202020204" pitchFamily="34" charset="0"/>
              <a:cs typeface="Arial" panose="020B0604020202020204" pitchFamily="34" charset="0"/>
            </a:endParaRPr>
          </a:p>
        </p:txBody>
      </p:sp>
      <p:sp>
        <p:nvSpPr>
          <p:cNvPr id="9" name="Flèche vers le haut 8"/>
          <p:cNvSpPr/>
          <p:nvPr/>
        </p:nvSpPr>
        <p:spPr>
          <a:xfrm rot="1800000">
            <a:off x="5731676" y="2145614"/>
            <a:ext cx="558000" cy="2772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187624" y="160338"/>
            <a:ext cx="5948165" cy="132444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187624" y="1700808"/>
            <a:ext cx="5948165" cy="3816424"/>
          </a:xfrm>
          <a:prstGeom prst="roundRect">
            <a:avLst>
              <a:gd name="adj" fmla="val 450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99267677"/>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54</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10524"/>
      </p:ext>
    </p:extLst>
  </p:cSld>
  <p:clrMapOvr>
    <a:masterClrMapping/>
  </p:clrMapOvr>
  <p:transition spd="slow">
    <p:wheel spokes="1"/>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15893"/>
            <a:ext cx="3312000" cy="648000"/>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E81   E68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796134"/>
            <a:ext cx="3312000" cy="3060000"/>
          </a:xfrm>
          <a:solidFill>
            <a:srgbClr val="00B050"/>
          </a:solidFill>
        </p:spPr>
        <p:txBody>
          <a:bodyPr>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Sibiu</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Sebes</a:t>
            </a: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Centru</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2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491880" y="1102116"/>
            <a:ext cx="3312000"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E81   A8</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491880" y="1774187"/>
            <a:ext cx="3312000" cy="3060000"/>
          </a:xfrm>
          <a:solidFill>
            <a:srgbClr val="00B050"/>
          </a:solidFill>
        </p:spPr>
        <p:txBody>
          <a:bodyPr lIns="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Targu</a:t>
            </a:r>
            <a:r>
              <a:rPr lang="fr-CH" sz="3200" dirty="0" smtClean="0">
                <a:solidFill>
                  <a:schemeClr val="bg1"/>
                </a:solidFill>
                <a:latin typeface="Arial" panose="020B0604020202020204" pitchFamily="34" charset="0"/>
                <a:cs typeface="Arial" panose="020B0604020202020204" pitchFamily="34" charset="0"/>
              </a:rPr>
              <a:t> Mures</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Cluj </a:t>
            </a:r>
            <a:r>
              <a:rPr lang="fr-CH" sz="3200" dirty="0" err="1" smtClean="0">
                <a:solidFill>
                  <a:schemeClr val="bg1"/>
                </a:solidFill>
                <a:latin typeface="Arial" panose="020B0604020202020204" pitchFamily="34" charset="0"/>
                <a:cs typeface="Arial" panose="020B0604020202020204" pitchFamily="34" charset="0"/>
              </a:rPr>
              <a:t>Napoca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Alba </a:t>
            </a:r>
            <a:r>
              <a:rPr lang="fr-CH" sz="3200" dirty="0">
                <a:solidFill>
                  <a:schemeClr val="bg1"/>
                </a:solidFill>
                <a:latin typeface="Arial" panose="020B0604020202020204" pitchFamily="34" charset="0"/>
                <a:cs typeface="Arial" panose="020B0604020202020204" pitchFamily="34" charset="0"/>
              </a:rPr>
              <a:t>I</a:t>
            </a:r>
            <a:r>
              <a:rPr lang="fr-CH" sz="3200" dirty="0" smtClean="0">
                <a:solidFill>
                  <a:schemeClr val="bg1"/>
                </a:solidFill>
                <a:latin typeface="Arial" panose="020B0604020202020204" pitchFamily="34" charset="0"/>
                <a:cs typeface="Arial" panose="020B0604020202020204" pitchFamily="34" charset="0"/>
              </a:rPr>
              <a:t>ulia Sud</a:t>
            </a:r>
          </a:p>
          <a:p>
            <a:pPr marL="0" indent="0" algn="ctr">
              <a:buNone/>
            </a:pPr>
            <a:endParaRPr lang="fr-CH" sz="14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8" name="Rectangle à coins arrondis 7"/>
          <p:cNvSpPr/>
          <p:nvPr/>
        </p:nvSpPr>
        <p:spPr>
          <a:xfrm>
            <a:off x="6884430" y="1774187"/>
            <a:ext cx="1973331" cy="4140000"/>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3200" dirty="0" err="1" smtClean="0">
                <a:latin typeface="Arial" panose="020B0604020202020204" pitchFamily="34" charset="0"/>
                <a:cs typeface="Arial" panose="020B0604020202020204" pitchFamily="34" charset="0"/>
              </a:rPr>
              <a:t>Sebes</a:t>
            </a:r>
            <a:endParaRPr lang="fr-CH" sz="3200" dirty="0" smtClean="0">
              <a:latin typeface="Arial" panose="020B0604020202020204" pitchFamily="34" charset="0"/>
              <a:cs typeface="Arial" panose="020B0604020202020204" pitchFamily="34" charset="0"/>
            </a:endParaRPr>
          </a:p>
          <a:p>
            <a:pPr algn="ctr"/>
            <a:endParaRPr lang="fr-CH" sz="3200" dirty="0" smtClean="0">
              <a:latin typeface="Arial" panose="020B0604020202020204" pitchFamily="34" charset="0"/>
              <a:cs typeface="Arial" panose="020B0604020202020204" pitchFamily="34" charset="0"/>
            </a:endParaRPr>
          </a:p>
          <a:p>
            <a:pPr algn="ctr"/>
            <a:endParaRPr lang="fr-CH" sz="800" dirty="0">
              <a:latin typeface="Arial" panose="020B0604020202020204" pitchFamily="34" charset="0"/>
              <a:cs typeface="Arial" panose="020B0604020202020204" pitchFamily="34" charset="0"/>
            </a:endParaRPr>
          </a:p>
          <a:p>
            <a:pPr algn="ctr"/>
            <a:r>
              <a:rPr lang="fr-CH" sz="2800" dirty="0" err="1" smtClean="0">
                <a:latin typeface="Arial" panose="020B0604020202020204" pitchFamily="34" charset="0"/>
                <a:cs typeface="Arial" panose="020B0604020202020204" pitchFamily="34" charset="0"/>
              </a:rPr>
              <a:t>Vintu</a:t>
            </a:r>
            <a:r>
              <a:rPr lang="fr-CH" sz="2800" dirty="0" smtClean="0">
                <a:latin typeface="Arial" panose="020B0604020202020204" pitchFamily="34" charset="0"/>
                <a:cs typeface="Arial" panose="020B0604020202020204" pitchFamily="34" charset="0"/>
              </a:rPr>
              <a:t> de Jos</a:t>
            </a:r>
          </a:p>
          <a:p>
            <a:pPr algn="ctr"/>
            <a:endParaRPr lang="fr-CH" sz="2800" dirty="0" smtClean="0">
              <a:latin typeface="Arial" panose="020B0604020202020204" pitchFamily="34" charset="0"/>
              <a:cs typeface="Arial" panose="020B0604020202020204" pitchFamily="34" charset="0"/>
            </a:endParaRPr>
          </a:p>
          <a:p>
            <a:pPr algn="ctr"/>
            <a:endParaRPr lang="fr-CH" sz="1400" dirty="0" smtClean="0">
              <a:latin typeface="Arial" panose="020B0604020202020204" pitchFamily="34" charset="0"/>
              <a:cs typeface="Arial" panose="020B0604020202020204" pitchFamily="34" charset="0"/>
            </a:endParaRPr>
          </a:p>
          <a:p>
            <a:pPr algn="ctr"/>
            <a:r>
              <a:rPr lang="fr-CH" sz="3200" dirty="0" smtClean="0">
                <a:latin typeface="Arial" panose="020B0604020202020204" pitchFamily="34" charset="0"/>
                <a:cs typeface="Arial" panose="020B0604020202020204" pitchFamily="34" charset="0"/>
              </a:rPr>
              <a:t>500</a:t>
            </a:r>
            <a:r>
              <a:rPr lang="fr-CH" sz="2800" dirty="0" smtClean="0">
                <a:latin typeface="Arial" panose="020B0604020202020204" pitchFamily="34" charset="0"/>
                <a:cs typeface="Arial" panose="020B0604020202020204" pitchFamily="34" charset="0"/>
              </a:rPr>
              <a:t> m</a:t>
            </a:r>
          </a:p>
          <a:p>
            <a:pPr algn="ctr"/>
            <a:endParaRPr lang="fr-CH" sz="2800" dirty="0">
              <a:latin typeface="Arial" panose="020B0604020202020204" pitchFamily="34" charset="0"/>
              <a:cs typeface="Arial" panose="020B0604020202020204" pitchFamily="34" charset="0"/>
            </a:endParaRPr>
          </a:p>
          <a:p>
            <a:pPr algn="ctr"/>
            <a:endParaRPr lang="fr-CH" sz="2800" dirty="0" smtClean="0">
              <a:latin typeface="Arial" panose="020B0604020202020204" pitchFamily="34" charset="0"/>
              <a:cs typeface="Arial" panose="020B0604020202020204" pitchFamily="34" charset="0"/>
            </a:endParaRPr>
          </a:p>
          <a:p>
            <a:pPr algn="ctr"/>
            <a:endParaRPr lang="fr-CH" sz="2800" dirty="0">
              <a:latin typeface="Arial" panose="020B0604020202020204" pitchFamily="34" charset="0"/>
              <a:cs typeface="Arial" panose="020B0604020202020204" pitchFamily="34" charset="0"/>
            </a:endParaRPr>
          </a:p>
        </p:txBody>
      </p:sp>
      <p:sp>
        <p:nvSpPr>
          <p:cNvPr id="15" name="Rectangle 14"/>
          <p:cNvSpPr/>
          <p:nvPr/>
        </p:nvSpPr>
        <p:spPr>
          <a:xfrm>
            <a:off x="8279842" y="5945879"/>
            <a:ext cx="360000" cy="7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Flèche vers le haut 26"/>
          <p:cNvSpPr/>
          <p:nvPr/>
        </p:nvSpPr>
        <p:spPr>
          <a:xfrm rot="2700000">
            <a:off x="7646121" y="481181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6858879" y="1102115"/>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Iesire</a:t>
            </a:r>
            <a:r>
              <a:rPr lang="fr-CH" sz="3200" dirty="0" smtClean="0">
                <a:solidFill>
                  <a:schemeClr val="bg1"/>
                </a:solidFill>
                <a:latin typeface="Arial" panose="020B0604020202020204" pitchFamily="34" charset="0"/>
                <a:cs typeface="Arial" panose="020B0604020202020204" pitchFamily="34" charset="0"/>
              </a:rPr>
              <a:t> 36</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7123311" y="2445185"/>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sp>
        <p:nvSpPr>
          <p:cNvPr id="26" name="Flèche vers le haut 25"/>
          <p:cNvSpPr/>
          <p:nvPr/>
        </p:nvSpPr>
        <p:spPr>
          <a:xfrm rot="2700000">
            <a:off x="5920271" y="3687128"/>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2" name="Rectangle 31"/>
          <p:cNvSpPr/>
          <p:nvPr/>
        </p:nvSpPr>
        <p:spPr>
          <a:xfrm>
            <a:off x="125731" y="4833360"/>
            <a:ext cx="360000" cy="180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èche vers le haut 32"/>
          <p:cNvSpPr/>
          <p:nvPr/>
        </p:nvSpPr>
        <p:spPr>
          <a:xfrm>
            <a:off x="2829293" y="3673947"/>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Rectangle à coins arrondis 33"/>
          <p:cNvSpPr/>
          <p:nvPr/>
        </p:nvSpPr>
        <p:spPr>
          <a:xfrm>
            <a:off x="1164232" y="6129360"/>
            <a:ext cx="5400000" cy="5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err="1" smtClean="0">
                <a:solidFill>
                  <a:schemeClr val="tx1"/>
                </a:solidFill>
                <a:latin typeface="Arial" panose="020B0604020202020204" pitchFamily="34" charset="0"/>
                <a:cs typeface="Arial" panose="020B0604020202020204" pitchFamily="34" charset="0"/>
              </a:rPr>
              <a:t>Sebes</a:t>
            </a:r>
            <a:r>
              <a:rPr lang="fr-CH" sz="1100" dirty="0" smtClean="0">
                <a:solidFill>
                  <a:schemeClr val="tx1"/>
                </a:solidFill>
                <a:latin typeface="Arial" panose="020B0604020202020204" pitchFamily="34" charset="0"/>
                <a:cs typeface="Arial" panose="020B0604020202020204" pitchFamily="34" charset="0"/>
              </a:rPr>
              <a:t> </a:t>
            </a:r>
            <a:r>
              <a:rPr lang="fr-CH" sz="1100" dirty="0" err="1">
                <a:solidFill>
                  <a:schemeClr val="tx1"/>
                </a:solidFill>
                <a:latin typeface="Arial" panose="020B0604020202020204" pitchFamily="34" charset="0"/>
                <a:cs typeface="Arial" panose="020B0604020202020204" pitchFamily="34" charset="0"/>
              </a:rPr>
              <a:t>V</a:t>
            </a:r>
            <a:r>
              <a:rPr lang="fr-CH" sz="1100" dirty="0" err="1" smtClean="0">
                <a:solidFill>
                  <a:schemeClr val="tx1"/>
                </a:solidFill>
                <a:latin typeface="Arial" panose="020B0604020202020204" pitchFamily="34" charset="0"/>
                <a:cs typeface="Arial" panose="020B0604020202020204" pitchFamily="34" charset="0"/>
              </a:rPr>
              <a:t>est</a:t>
            </a:r>
            <a:r>
              <a:rPr lang="fr-CH" sz="1100" dirty="0" smtClean="0">
                <a:solidFill>
                  <a:schemeClr val="tx1"/>
                </a:solidFill>
                <a:latin typeface="Arial" panose="020B0604020202020204" pitchFamily="34" charset="0"/>
                <a:cs typeface="Arial" panose="020B0604020202020204" pitchFamily="34" charset="0"/>
              </a:rPr>
              <a:t> et </a:t>
            </a:r>
            <a:r>
              <a:rPr lang="fr-CH" sz="1100" dirty="0" err="1" smtClean="0">
                <a:solidFill>
                  <a:schemeClr val="tx1"/>
                </a:solidFill>
                <a:latin typeface="Arial" panose="020B0604020202020204" pitchFamily="34" charset="0"/>
                <a:cs typeface="Arial" panose="020B0604020202020204" pitchFamily="34" charset="0"/>
              </a:rPr>
              <a:t>Centru</a:t>
            </a:r>
            <a:r>
              <a:rPr lang="fr-CH" sz="1100" dirty="0" smtClean="0">
                <a:solidFill>
                  <a:schemeClr val="tx1"/>
                </a:solidFill>
                <a:latin typeface="Arial" panose="020B0604020202020204" pitchFamily="34" charset="0"/>
                <a:cs typeface="Arial" panose="020B0604020202020204" pitchFamily="34" charset="0"/>
              </a:rPr>
              <a:t> sont intégrés dans l’échangeur.</a:t>
            </a:r>
          </a:p>
          <a:p>
            <a:pPr algn="ctr"/>
            <a:r>
              <a:rPr lang="fr-CH" sz="1100" i="1" dirty="0" err="1" smtClean="0">
                <a:solidFill>
                  <a:schemeClr val="tx1"/>
                </a:solidFill>
                <a:latin typeface="Arial" panose="020B0604020202020204" pitchFamily="34" charset="0"/>
                <a:cs typeface="Arial" panose="020B0604020202020204" pitchFamily="34" charset="0"/>
              </a:rPr>
              <a:t>Sebes</a:t>
            </a:r>
            <a:r>
              <a:rPr lang="fr-CH" sz="1100" i="1" dirty="0" smtClean="0">
                <a:solidFill>
                  <a:schemeClr val="tx1"/>
                </a:solidFill>
                <a:latin typeface="Arial" panose="020B0604020202020204" pitchFamily="34" charset="0"/>
                <a:cs typeface="Arial" panose="020B0604020202020204" pitchFamily="34" charset="0"/>
              </a:rPr>
              <a:t> West and Center are </a:t>
            </a:r>
            <a:r>
              <a:rPr lang="fr-CH" sz="1100" i="1" dirty="0" err="1" smtClean="0">
                <a:solidFill>
                  <a:schemeClr val="tx1"/>
                </a:solidFill>
                <a:latin typeface="Arial" panose="020B0604020202020204" pitchFamily="34" charset="0"/>
                <a:cs typeface="Arial" panose="020B0604020202020204" pitchFamily="34" charset="0"/>
              </a:rPr>
              <a:t>integreted</a:t>
            </a:r>
            <a:r>
              <a:rPr lang="fr-CH" sz="1100" i="1" dirty="0" smtClean="0">
                <a:solidFill>
                  <a:schemeClr val="tx1"/>
                </a:solidFill>
                <a:latin typeface="Arial" panose="020B0604020202020204" pitchFamily="34" charset="0"/>
                <a:cs typeface="Arial" panose="020B0604020202020204" pitchFamily="34" charset="0"/>
              </a:rPr>
              <a:t> in the </a:t>
            </a:r>
            <a:r>
              <a:rPr lang="fr-CH" sz="1100" i="1" dirty="0" err="1" smtClean="0">
                <a:solidFill>
                  <a:schemeClr val="tx1"/>
                </a:solidFill>
                <a:latin typeface="Arial" panose="020B0604020202020204" pitchFamily="34" charset="0"/>
                <a:cs typeface="Arial" panose="020B0604020202020204" pitchFamily="34" charset="0"/>
              </a:rPr>
              <a:t>interchange</a:t>
            </a:r>
            <a:r>
              <a:rPr lang="fr-CH" sz="1100" dirty="0" smtClean="0">
                <a:solidFill>
                  <a:schemeClr val="tx1"/>
                </a:solidFill>
                <a:latin typeface="Arial" panose="020B0604020202020204" pitchFamily="34" charset="0"/>
                <a:cs typeface="Arial" panose="020B0604020202020204" pitchFamily="34" charset="0"/>
              </a:rPr>
              <a:t>.</a:t>
            </a:r>
            <a:endParaRPr lang="fr-CH" sz="1100" dirty="0">
              <a:solidFill>
                <a:schemeClr val="tx1"/>
              </a:solidFill>
              <a:latin typeface="Arial" panose="020B0604020202020204" pitchFamily="34" charset="0"/>
              <a:cs typeface="Arial" panose="020B0604020202020204" pitchFamily="34" charset="0"/>
            </a:endParaRPr>
          </a:p>
        </p:txBody>
      </p:sp>
      <p:sp>
        <p:nvSpPr>
          <p:cNvPr id="25" name="Rectangle 24"/>
          <p:cNvSpPr/>
          <p:nvPr/>
        </p:nvSpPr>
        <p:spPr>
          <a:xfrm>
            <a:off x="5609406" y="3016187"/>
            <a:ext cx="100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1763688" y="3025001"/>
            <a:ext cx="1440160"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tx1"/>
                </a:solidFill>
                <a:latin typeface="Arial" panose="020B0604020202020204" pitchFamily="34" charset="0"/>
                <a:cs typeface="Arial" panose="020B0604020202020204" pitchFamily="34" charset="0"/>
              </a:rPr>
              <a:t>Centru</a:t>
            </a:r>
            <a:endParaRPr lang="fr-CH" sz="3200" dirty="0">
              <a:solidFill>
                <a:schemeClr val="tx1"/>
              </a:solidFill>
              <a:latin typeface="Arial" panose="020B0604020202020204" pitchFamily="34" charset="0"/>
              <a:cs typeface="Arial" panose="020B0604020202020204" pitchFamily="34" charset="0"/>
            </a:endParaRPr>
          </a:p>
        </p:txBody>
      </p:sp>
      <p:sp>
        <p:nvSpPr>
          <p:cNvPr id="36" name="Flèche vers le haut 35"/>
          <p:cNvSpPr/>
          <p:nvPr/>
        </p:nvSpPr>
        <p:spPr>
          <a:xfrm>
            <a:off x="279455" y="3752514"/>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Hexagone 20"/>
          <p:cNvSpPr/>
          <p:nvPr/>
        </p:nvSpPr>
        <p:spPr>
          <a:xfrm>
            <a:off x="7444993" y="384418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22" name="Rectangle à coins arrondis 21"/>
          <p:cNvSpPr/>
          <p:nvPr/>
        </p:nvSpPr>
        <p:spPr>
          <a:xfrm>
            <a:off x="1164232" y="5463360"/>
            <a:ext cx="5400000" cy="57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err="1" smtClean="0">
                <a:solidFill>
                  <a:schemeClr val="tx1"/>
                </a:solidFill>
                <a:latin typeface="Arial" panose="020B0604020202020204" pitchFamily="34" charset="0"/>
                <a:cs typeface="Arial" panose="020B0604020202020204" pitchFamily="34" charset="0"/>
              </a:rPr>
              <a:t>Panouri</a:t>
            </a:r>
            <a:r>
              <a:rPr lang="fr-CH" sz="1100" dirty="0" smtClean="0">
                <a:solidFill>
                  <a:schemeClr val="tx1"/>
                </a:solidFill>
                <a:latin typeface="Arial" panose="020B0604020202020204" pitchFamily="34" charset="0"/>
                <a:cs typeface="Arial" panose="020B0604020202020204" pitchFamily="34" charset="0"/>
              </a:rPr>
              <a:t> transversale </a:t>
            </a:r>
            <a:r>
              <a:rPr lang="fr-CH" sz="1100" dirty="0" err="1" smtClean="0">
                <a:solidFill>
                  <a:schemeClr val="tx1"/>
                </a:solidFill>
                <a:latin typeface="Arial" panose="020B0604020202020204" pitchFamily="34" charset="0"/>
                <a:cs typeface="Arial" panose="020B0604020202020204" pitchFamily="34" charset="0"/>
              </a:rPr>
              <a:t>deasupra</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autostrazii</a:t>
            </a:r>
            <a:endParaRPr lang="fr-CH" sz="1100" dirty="0" smtClean="0">
              <a:solidFill>
                <a:schemeClr val="tx1"/>
              </a:solidFill>
              <a:latin typeface="Arial" panose="020B0604020202020204" pitchFamily="34" charset="0"/>
              <a:cs typeface="Arial" panose="020B0604020202020204" pitchFamily="34" charset="0"/>
            </a:endParaRPr>
          </a:p>
          <a:p>
            <a:pPr algn="ctr"/>
            <a:r>
              <a:rPr lang="fr-CH" sz="1100" dirty="0" err="1" smtClean="0">
                <a:solidFill>
                  <a:schemeClr val="tx1"/>
                </a:solidFill>
                <a:latin typeface="Arial" panose="020B0604020202020204" pitchFamily="34" charset="0"/>
                <a:cs typeface="Arial" panose="020B0604020202020204" pitchFamily="34" charset="0"/>
              </a:rPr>
              <a:t>Iesirile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urmatoare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Sebes</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Vest</a:t>
            </a:r>
            <a:r>
              <a:rPr lang="fr-CH" sz="1100" dirty="0" smtClean="0">
                <a:solidFill>
                  <a:schemeClr val="tx1"/>
                </a:solidFill>
                <a:latin typeface="Arial" panose="020B0604020202020204" pitchFamily="34" charset="0"/>
                <a:cs typeface="Arial" panose="020B0604020202020204" pitchFamily="34" charset="0"/>
              </a:rPr>
              <a:t> si </a:t>
            </a:r>
            <a:r>
              <a:rPr lang="fr-CH" sz="1100" dirty="0" err="1" smtClean="0">
                <a:solidFill>
                  <a:schemeClr val="tx1"/>
                </a:solidFill>
                <a:latin typeface="Arial" panose="020B0604020202020204" pitchFamily="34" charset="0"/>
                <a:cs typeface="Arial" panose="020B0604020202020204" pitchFamily="34" charset="0"/>
              </a:rPr>
              <a:t>Centru</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sunt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identificate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acest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panou</a:t>
            </a:r>
            <a:r>
              <a:rPr lang="fr-CH" sz="1100" dirty="0" smtClean="0">
                <a:solidFill>
                  <a:schemeClr val="tx1"/>
                </a:solidFill>
                <a:latin typeface="Arial" panose="020B0604020202020204" pitchFamily="34" charset="0"/>
                <a:cs typeface="Arial" panose="020B0604020202020204" pitchFamily="34" charset="0"/>
              </a:rPr>
              <a:t>.</a:t>
            </a:r>
            <a:endParaRPr lang="fr-CH" sz="11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6948264" y="1844824"/>
            <a:ext cx="1872208" cy="3996000"/>
          </a:xfrm>
          <a:prstGeom prst="roundRect">
            <a:avLst>
              <a:gd name="adj" fmla="val 71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6948264" y="1196752"/>
            <a:ext cx="1872208"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3563888" y="1196752"/>
            <a:ext cx="317653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79512" y="1196752"/>
            <a:ext cx="3134413"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79512" y="1844824"/>
            <a:ext cx="3134413" cy="2927452"/>
          </a:xfrm>
          <a:prstGeom prst="roundRect">
            <a:avLst>
              <a:gd name="adj" fmla="val 452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3563888" y="1844824"/>
            <a:ext cx="3151880" cy="2927452"/>
          </a:xfrm>
          <a:prstGeom prst="roundRect">
            <a:avLst>
              <a:gd name="adj" fmla="val 423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Organigramme : Connecteur 27"/>
          <p:cNvSpPr/>
          <p:nvPr/>
        </p:nvSpPr>
        <p:spPr>
          <a:xfrm>
            <a:off x="6060232" y="1223780"/>
            <a:ext cx="504000" cy="45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a:solidFill>
                  <a:schemeClr val="tx1"/>
                </a:solidFill>
                <a:latin typeface="Arial" panose="020B0604020202020204" pitchFamily="34" charset="0"/>
                <a:cs typeface="Arial" panose="020B0604020202020204" pitchFamily="34" charset="0"/>
              </a:rPr>
              <a:t>3</a:t>
            </a:r>
            <a:r>
              <a:rPr lang="fr-CH" sz="1200" dirty="0" smtClean="0">
                <a:solidFill>
                  <a:schemeClr val="tx1"/>
                </a:solidFill>
                <a:latin typeface="Arial" panose="020B0604020202020204" pitchFamily="34" charset="0"/>
                <a:cs typeface="Arial" panose="020B0604020202020204" pitchFamily="34" charset="0"/>
              </a:rPr>
              <a:t>4</a:t>
            </a:r>
            <a:endParaRPr lang="fr-CH"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9470654"/>
      </p:ext>
    </p:extLst>
  </p:cSld>
  <p:clrMapOvr>
    <a:masterClrMapping/>
  </p:clrMapOvr>
  <p:transition spd="slow">
    <p:wheel spokes="1"/>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2664670"/>
            <a:ext cx="5760000" cy="23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Vintu</a:t>
            </a:r>
            <a:r>
              <a:rPr lang="fr-CH" sz="4400" dirty="0" smtClean="0">
                <a:solidFill>
                  <a:schemeClr val="bg1"/>
                </a:solidFill>
                <a:latin typeface="Arial" panose="020B0604020202020204" pitchFamily="34" charset="0"/>
                <a:cs typeface="Arial" panose="020B0604020202020204" pitchFamily="34" charset="0"/>
              </a:rPr>
              <a:t> de Jos</a:t>
            </a:r>
          </a:p>
          <a:p>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10" name="Hexagone 9"/>
          <p:cNvSpPr/>
          <p:nvPr/>
        </p:nvSpPr>
        <p:spPr>
          <a:xfrm>
            <a:off x="1323379" y="3501008"/>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4" name="Flèche vers le haut 13"/>
          <p:cNvSpPr/>
          <p:nvPr/>
        </p:nvSpPr>
        <p:spPr>
          <a:xfrm rot="3300000">
            <a:off x="5857164" y="3920862"/>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p:cNvSpPr/>
          <p:nvPr/>
        </p:nvSpPr>
        <p:spPr>
          <a:xfrm>
            <a:off x="4139952" y="3081701"/>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8" name="Rectangle à coins arrondis 7"/>
          <p:cNvSpPr/>
          <p:nvPr/>
        </p:nvSpPr>
        <p:spPr>
          <a:xfrm>
            <a:off x="3981786" y="170530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36</a:t>
            </a:r>
            <a:endParaRPr lang="fr-CH" sz="540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4468097" y="1828669"/>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Virage 14"/>
          <p:cNvSpPr/>
          <p:nvPr/>
        </p:nvSpPr>
        <p:spPr>
          <a:xfrm>
            <a:off x="4755786" y="1828669"/>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 name="Rectangle à coins arrondis 5"/>
          <p:cNvSpPr/>
          <p:nvPr/>
        </p:nvSpPr>
        <p:spPr>
          <a:xfrm>
            <a:off x="4053786" y="1720669"/>
            <a:ext cx="2628000" cy="828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121667" y="2741713"/>
            <a:ext cx="5612935" cy="2187399"/>
          </a:xfrm>
          <a:prstGeom prst="roundRect">
            <a:avLst>
              <a:gd name="adj" fmla="val 505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1427351"/>
      </p:ext>
    </p:extLst>
  </p:cSld>
  <p:clrMapOvr>
    <a:masterClrMapping/>
  </p:clrMapOvr>
  <p:transition spd="slow">
    <p:wheel spokes="1"/>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36</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41678065"/>
      </p:ext>
    </p:extLst>
  </p:cSld>
  <p:clrMapOvr>
    <a:masterClrMapping/>
  </p:clrMapOvr>
  <p:transition spd="slow">
    <p:wheel spokes="1"/>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96000" cy="27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E68</a:t>
            </a:r>
          </a:p>
          <a:p>
            <a:pPr lvl="1" algn="ctr"/>
            <a:r>
              <a:rPr lang="fr-CH" sz="4000" dirty="0" smtClean="0">
                <a:solidFill>
                  <a:schemeClr val="bg1"/>
                </a:solidFill>
                <a:latin typeface="Arial" panose="020B0604020202020204" pitchFamily="34" charset="0"/>
                <a:cs typeface="Arial" panose="020B0604020202020204" pitchFamily="34" charset="0"/>
              </a:rPr>
              <a:t>A1 x A8</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Sebes</a:t>
            </a:r>
            <a:endParaRPr lang="fr-CH" sz="44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5696" y="231289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52000" cy="252028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12160" y="2564904"/>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34</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701225"/>
      </p:ext>
    </p:extLst>
  </p:cSld>
  <p:clrMapOvr>
    <a:masterClrMapping/>
  </p:clrMapOvr>
  <p:transition spd="slow">
    <p:wheel spokes="1"/>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521771" y="1124744"/>
            <a:ext cx="3924000" cy="648000"/>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E81   E68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539552" y="1809000"/>
            <a:ext cx="3924000" cy="3240000"/>
          </a:xfrm>
          <a:solidFill>
            <a:srgbClr val="00B050"/>
          </a:solidFill>
        </p:spPr>
        <p:txBody>
          <a:bodyPr tIns="144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4000" dirty="0" smtClean="0">
                <a:solidFill>
                  <a:schemeClr val="bg1"/>
                </a:solidFill>
                <a:latin typeface="Arial" panose="020B0604020202020204" pitchFamily="34" charset="0"/>
                <a:cs typeface="Arial" panose="020B0604020202020204" pitchFamily="34" charset="0"/>
              </a:rPr>
              <a:t>Sibiu</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Sebes</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Centru</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20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495541" y="1124744"/>
            <a:ext cx="3924000"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E81   A8</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499992" y="1809000"/>
            <a:ext cx="3924000" cy="3240000"/>
          </a:xfrm>
          <a:solidFill>
            <a:srgbClr val="00B050"/>
          </a:solidFill>
        </p:spPr>
        <p:txBody>
          <a:bodyPr lIns="0" tIns="144000">
            <a:noAutofit/>
          </a:bodyPr>
          <a:lstStyle/>
          <a:p>
            <a:pPr marL="0" indent="0" algn="ctr">
              <a:buNone/>
            </a:pPr>
            <a:r>
              <a:rPr lang="fr-CH" sz="4000" dirty="0" err="1" smtClean="0">
                <a:solidFill>
                  <a:schemeClr val="bg1"/>
                </a:solidFill>
                <a:latin typeface="Arial" panose="020B0604020202020204" pitchFamily="34" charset="0"/>
                <a:cs typeface="Arial" panose="020B0604020202020204" pitchFamily="34" charset="0"/>
              </a:rPr>
              <a:t>Targu</a:t>
            </a:r>
            <a:r>
              <a:rPr lang="fr-CH" sz="4000" dirty="0" smtClean="0">
                <a:solidFill>
                  <a:schemeClr val="bg1"/>
                </a:solidFill>
                <a:latin typeface="Arial" panose="020B0604020202020204" pitchFamily="34" charset="0"/>
                <a:cs typeface="Arial" panose="020B0604020202020204" pitchFamily="34" charset="0"/>
              </a:rPr>
              <a:t> Mures</a:t>
            </a:r>
            <a:endParaRPr lang="fr-CH" sz="4000" dirty="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Cluj </a:t>
            </a:r>
            <a:r>
              <a:rPr lang="fr-CH" sz="4000" dirty="0" err="1" smtClean="0">
                <a:solidFill>
                  <a:schemeClr val="bg1"/>
                </a:solidFill>
                <a:latin typeface="Arial" panose="020B0604020202020204" pitchFamily="34" charset="0"/>
                <a:cs typeface="Arial" panose="020B0604020202020204" pitchFamily="34" charset="0"/>
              </a:rPr>
              <a:t>Napoca</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Alba Iulia</a:t>
            </a:r>
            <a:r>
              <a:rPr lang="fr-CH" sz="3200" dirty="0" smtClean="0">
                <a:solidFill>
                  <a:schemeClr val="bg1"/>
                </a:solidFill>
                <a:latin typeface="Arial" panose="020B0604020202020204" pitchFamily="34" charset="0"/>
                <a:cs typeface="Arial" panose="020B0604020202020204" pitchFamily="34" charset="0"/>
              </a:rPr>
              <a:t> Sud</a:t>
            </a:r>
          </a:p>
          <a:p>
            <a:pPr marL="0" indent="0" algn="ctr">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5" name="Rectangle 14"/>
          <p:cNvSpPr/>
          <p:nvPr/>
        </p:nvSpPr>
        <p:spPr>
          <a:xfrm>
            <a:off x="8028384" y="5085184"/>
            <a:ext cx="360000" cy="144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Flèche vers le haut 25"/>
          <p:cNvSpPr/>
          <p:nvPr/>
        </p:nvSpPr>
        <p:spPr>
          <a:xfrm rot="3600000">
            <a:off x="7327495" y="3924760"/>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2" name="Rectangle 31"/>
          <p:cNvSpPr/>
          <p:nvPr/>
        </p:nvSpPr>
        <p:spPr>
          <a:xfrm>
            <a:off x="539592" y="5085184"/>
            <a:ext cx="360000" cy="144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èche vers le haut 32"/>
          <p:cNvSpPr/>
          <p:nvPr/>
        </p:nvSpPr>
        <p:spPr>
          <a:xfrm>
            <a:off x="3571127" y="4158257"/>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24"/>
          <p:cNvSpPr/>
          <p:nvPr/>
        </p:nvSpPr>
        <p:spPr>
          <a:xfrm>
            <a:off x="7097109" y="3480908"/>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Sud</a:t>
            </a:r>
            <a:endParaRPr lang="fr-CH" sz="3600" dirty="0">
              <a:solidFill>
                <a:schemeClr val="tx1"/>
              </a:solidFill>
              <a:latin typeface="Arial" panose="020B0604020202020204" pitchFamily="34" charset="0"/>
              <a:cs typeface="Arial" panose="020B0604020202020204" pitchFamily="34" charset="0"/>
            </a:endParaRPr>
          </a:p>
        </p:txBody>
      </p:sp>
      <p:sp>
        <p:nvSpPr>
          <p:cNvPr id="29" name="Rectangle 28"/>
          <p:cNvSpPr/>
          <p:nvPr/>
        </p:nvSpPr>
        <p:spPr>
          <a:xfrm>
            <a:off x="2435759" y="3444908"/>
            <a:ext cx="162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36" name="Flèche vers le haut 35"/>
          <p:cNvSpPr/>
          <p:nvPr/>
        </p:nvSpPr>
        <p:spPr>
          <a:xfrm>
            <a:off x="899592" y="4158257"/>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611560" y="1196752"/>
            <a:ext cx="3672408"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572000" y="1196752"/>
            <a:ext cx="3732915"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611560" y="1844824"/>
            <a:ext cx="3744416" cy="3099788"/>
          </a:xfrm>
          <a:prstGeom prst="roundRect">
            <a:avLst>
              <a:gd name="adj" fmla="val 66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572000" y="1844824"/>
            <a:ext cx="3732915" cy="3099788"/>
          </a:xfrm>
          <a:prstGeom prst="roundRect">
            <a:avLst>
              <a:gd name="adj" fmla="val 63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96925784"/>
      </p:ext>
    </p:extLst>
  </p:cSld>
  <p:clrMapOvr>
    <a:masterClrMapping/>
  </p:clrMapOvr>
  <p:transition spd="slow">
    <p:wheel spokes="1"/>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9632" y="1628800"/>
            <a:ext cx="5760000" cy="1620000"/>
          </a:xfrm>
          <a:solidFill>
            <a:srgbClr val="0070C0"/>
          </a:solidFill>
          <a:effectLst>
            <a:outerShdw blurRad="63500" sx="102000" sy="102000" algn="ctr" rotWithShape="0">
              <a:schemeClr val="bg1">
                <a:alpha val="40000"/>
              </a:schemeClr>
            </a:outerShdw>
          </a:effectLst>
        </p:spPr>
        <p:txBody>
          <a:bodyPr lIns="36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endParaRPr lang="fr-CH" sz="20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547664" y="2112227"/>
            <a:ext cx="828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7" name="Rectangle 6"/>
          <p:cNvSpPr/>
          <p:nvPr/>
        </p:nvSpPr>
        <p:spPr>
          <a:xfrm>
            <a:off x="4265960" y="2067848"/>
            <a:ext cx="1872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sp>
        <p:nvSpPr>
          <p:cNvPr id="9" name="Rectangle à coins arrondis 8"/>
          <p:cNvSpPr/>
          <p:nvPr/>
        </p:nvSpPr>
        <p:spPr>
          <a:xfrm>
            <a:off x="1258133" y="638324"/>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4211960" y="64555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r>
              <a:rPr lang="fr-CH" sz="4400" dirty="0" smtClean="0">
                <a:solidFill>
                  <a:schemeClr val="bg1"/>
                </a:solidFill>
                <a:latin typeface="Arial" panose="020B0604020202020204" pitchFamily="34" charset="0"/>
                <a:cs typeface="Arial" panose="020B0604020202020204" pitchFamily="34" charset="0"/>
              </a:rPr>
              <a:t>35</a:t>
            </a:r>
          </a:p>
        </p:txBody>
      </p:sp>
      <p:sp>
        <p:nvSpPr>
          <p:cNvPr id="11" name="Virage 10"/>
          <p:cNvSpPr/>
          <p:nvPr/>
        </p:nvSpPr>
        <p:spPr>
          <a:xfrm>
            <a:off x="5105771" y="782324"/>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2" name="Rectangle 11"/>
          <p:cNvSpPr/>
          <p:nvPr/>
        </p:nvSpPr>
        <p:spPr>
          <a:xfrm>
            <a:off x="4788024" y="78955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297533" y="682659"/>
            <a:ext cx="2808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265960" y="699551"/>
            <a:ext cx="2664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403648" y="1700808"/>
            <a:ext cx="5526312" cy="1440160"/>
          </a:xfrm>
          <a:prstGeom prst="roundRect">
            <a:avLst>
              <a:gd name="adj" fmla="val 961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187023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39040"/>
            <a:ext cx="5760000" cy="378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Alba Iulia</a:t>
            </a:r>
          </a:p>
          <a:p>
            <a:r>
              <a:rPr lang="fr-CH" sz="4400" dirty="0" err="1" smtClean="0">
                <a:solidFill>
                  <a:schemeClr val="bg1"/>
                </a:solidFill>
                <a:latin typeface="Arial" panose="020B0604020202020204" pitchFamily="34" charset="0"/>
                <a:cs typeface="Arial" panose="020B0604020202020204" pitchFamily="34" charset="0"/>
              </a:rPr>
              <a:t>Lancram</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500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16988" y="416711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043608" y="361095"/>
            <a:ext cx="5760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Sebes</a:t>
            </a:r>
            <a:r>
              <a:rPr lang="fr-CH" dirty="0" smtClean="0">
                <a:solidFill>
                  <a:schemeClr val="bg1"/>
                </a:solidFill>
                <a:latin typeface="Arial" panose="020B0604020202020204" pitchFamily="34" charset="0"/>
                <a:cs typeface="Arial" panose="020B0604020202020204" pitchFamily="34" charset="0"/>
              </a:rPr>
              <a:t> Est</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743389" y="50867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5858960" y="54810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473389" y="443711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17" name="Rectangle 16"/>
          <p:cNvSpPr/>
          <p:nvPr/>
        </p:nvSpPr>
        <p:spPr>
          <a:xfrm>
            <a:off x="4283968" y="638721"/>
            <a:ext cx="126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3874987" y="1762673"/>
            <a:ext cx="1872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115616" y="404664"/>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616624" cy="3600400"/>
          </a:xfrm>
          <a:prstGeom prst="roundRect">
            <a:avLst>
              <a:gd name="adj" fmla="val 467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19085027"/>
      </p:ext>
    </p:extLst>
  </p:cSld>
  <p:clrMapOvr>
    <a:masterClrMapping/>
  </p:clrMapOvr>
  <p:transition spd="slow">
    <p:wheel spokes="1"/>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27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Alba Iulia</a:t>
            </a:r>
          </a:p>
          <a:p>
            <a:r>
              <a:rPr lang="fr-CH" sz="4400" dirty="0" err="1" smtClean="0">
                <a:solidFill>
                  <a:schemeClr val="bg1"/>
                </a:solidFill>
                <a:latin typeface="Arial" panose="020B0604020202020204" pitchFamily="34" charset="0"/>
                <a:cs typeface="Arial" panose="020B0604020202020204" pitchFamily="34" charset="0"/>
              </a:rPr>
              <a:t>Lancram</a:t>
            </a:r>
            <a:endParaRPr lang="fr-CH" sz="4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366152" y="266380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16" name="Rectangle 15"/>
          <p:cNvSpPr/>
          <p:nvPr/>
        </p:nvSpPr>
        <p:spPr>
          <a:xfrm>
            <a:off x="3907567" y="1844824"/>
            <a:ext cx="1872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sp>
        <p:nvSpPr>
          <p:cNvPr id="15" name="Flèche vers le haut 14"/>
          <p:cNvSpPr/>
          <p:nvPr/>
        </p:nvSpPr>
        <p:spPr>
          <a:xfrm rot="3600000">
            <a:off x="5785315" y="2860798"/>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029875" y="55173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r>
              <a:rPr lang="fr-CH" sz="4400" dirty="0" smtClean="0">
                <a:solidFill>
                  <a:schemeClr val="bg1"/>
                </a:solidFill>
                <a:latin typeface="Arial" panose="020B0604020202020204" pitchFamily="34" charset="0"/>
                <a:cs typeface="Arial" panose="020B0604020202020204" pitchFamily="34" charset="0"/>
              </a:rPr>
              <a:t>35</a:t>
            </a:r>
          </a:p>
        </p:txBody>
      </p:sp>
      <p:sp>
        <p:nvSpPr>
          <p:cNvPr id="17" name="Virage 16"/>
          <p:cNvSpPr/>
          <p:nvPr/>
        </p:nvSpPr>
        <p:spPr>
          <a:xfrm>
            <a:off x="4983171" y="695731"/>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17"/>
          <p:cNvSpPr/>
          <p:nvPr/>
        </p:nvSpPr>
        <p:spPr>
          <a:xfrm>
            <a:off x="4727722" y="69573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4119731" y="645551"/>
            <a:ext cx="2592288"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596403" cy="2520000"/>
          </a:xfrm>
          <a:prstGeom prst="roundRect">
            <a:avLst>
              <a:gd name="adj" fmla="val 556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411903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87185435"/>
      </p:ext>
    </p:extLst>
  </p:cSld>
  <p:clrMapOvr>
    <a:masterClrMapping/>
  </p:clrMapOvr>
  <p:transition spd="slow">
    <p:wheel spokes="1"/>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338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222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205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81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Sibiu	 			  68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79613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211960" y="3861048"/>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4306012"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766745"/>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575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Turnu</a:t>
            </a:r>
            <a:r>
              <a:rPr lang="fr-CH" sz="4700" dirty="0" smtClean="0">
                <a:solidFill>
                  <a:schemeClr val="bg1"/>
                </a:solidFill>
                <a:latin typeface="Arial" panose="020B0604020202020204" pitchFamily="34" charset="0"/>
                <a:cs typeface="Arial" panose="020B0604020202020204" pitchFamily="34" charset="0"/>
              </a:rPr>
              <a:t> Severin		271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134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68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19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2472813"/>
      </p:ext>
    </p:extLst>
  </p:cSld>
  <p:clrMapOvr>
    <a:masterClrMapping/>
  </p:clrMapOvr>
  <p:transition spd="slow">
    <p:wheel spokes="1"/>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259632" y="1628800"/>
            <a:ext cx="5760000" cy="1620000"/>
          </a:xfrm>
          <a:solidFill>
            <a:srgbClr val="0070C0"/>
          </a:solidFill>
          <a:effectLst>
            <a:outerShdw blurRad="63500" sx="102000" sy="102000" algn="ctr" rotWithShape="0">
              <a:schemeClr val="bg1">
                <a:alpha val="40000"/>
              </a:schemeClr>
            </a:outerShdw>
          </a:effectLst>
        </p:spPr>
        <p:txBody>
          <a:bodyPr lIns="36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Est</a:t>
            </a:r>
          </a:p>
          <a:p>
            <a:endParaRPr lang="fr-CH" sz="20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63688" y="2112227"/>
            <a:ext cx="828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7" name="Rectangle 6"/>
          <p:cNvSpPr/>
          <p:nvPr/>
        </p:nvSpPr>
        <p:spPr>
          <a:xfrm>
            <a:off x="4644008" y="2058848"/>
            <a:ext cx="126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solidFill>
                <a:schemeClr val="tx1"/>
              </a:solidFill>
              <a:latin typeface="Arial" panose="020B0604020202020204" pitchFamily="34" charset="0"/>
              <a:cs typeface="Arial" panose="020B0604020202020204" pitchFamily="34" charset="0"/>
            </a:endParaRPr>
          </a:p>
        </p:txBody>
      </p:sp>
      <p:sp>
        <p:nvSpPr>
          <p:cNvPr id="9" name="Rectangle à coins arrondis 8"/>
          <p:cNvSpPr/>
          <p:nvPr/>
        </p:nvSpPr>
        <p:spPr>
          <a:xfrm>
            <a:off x="1258133" y="638324"/>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4211960" y="64555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r>
              <a:rPr lang="fr-CH" sz="4400" dirty="0" smtClean="0">
                <a:solidFill>
                  <a:schemeClr val="bg1"/>
                </a:solidFill>
                <a:latin typeface="Arial" panose="020B0604020202020204" pitchFamily="34" charset="0"/>
                <a:cs typeface="Arial" panose="020B0604020202020204" pitchFamily="34" charset="0"/>
              </a:rPr>
              <a:t>33</a:t>
            </a:r>
          </a:p>
        </p:txBody>
      </p:sp>
      <p:sp>
        <p:nvSpPr>
          <p:cNvPr id="11" name="Virage 10"/>
          <p:cNvSpPr/>
          <p:nvPr/>
        </p:nvSpPr>
        <p:spPr>
          <a:xfrm>
            <a:off x="5105771" y="782324"/>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2" name="Rectangle 11"/>
          <p:cNvSpPr/>
          <p:nvPr/>
        </p:nvSpPr>
        <p:spPr>
          <a:xfrm>
            <a:off x="4788024" y="78955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297533" y="682659"/>
            <a:ext cx="2808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265960" y="699551"/>
            <a:ext cx="2664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403648" y="1700808"/>
            <a:ext cx="5526312" cy="1440160"/>
          </a:xfrm>
          <a:prstGeom prst="roundRect">
            <a:avLst>
              <a:gd name="adj" fmla="val 961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195389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600000"/>
          </a:xfrm>
          <a:solidFill>
            <a:srgbClr val="0070C0"/>
          </a:solidFill>
          <a:effectLst>
            <a:outerShdw blurRad="63500" sx="102000" sy="102000" algn="ctr" rotWithShape="0">
              <a:schemeClr val="bg1">
                <a:alpha val="40000"/>
              </a:schemeClr>
            </a:outerShdw>
          </a:effectLst>
        </p:spPr>
        <p:txBody>
          <a:bodyPr lIns="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Est</a:t>
            </a:r>
          </a:p>
          <a:p>
            <a:r>
              <a:rPr lang="fr-CH" sz="4400" dirty="0" smtClean="0">
                <a:solidFill>
                  <a:schemeClr val="bg1"/>
                </a:solidFill>
                <a:latin typeface="Arial" panose="020B0604020202020204" pitchFamily="34" charset="0"/>
                <a:cs typeface="Arial" panose="020B0604020202020204" pitchFamily="34" charset="0"/>
              </a:rPr>
              <a:t>Cut</a:t>
            </a:r>
          </a:p>
          <a:p>
            <a:r>
              <a:rPr lang="fr-CH" sz="4400" dirty="0" err="1" smtClean="0">
                <a:solidFill>
                  <a:schemeClr val="bg1"/>
                </a:solidFill>
                <a:latin typeface="Arial" panose="020B0604020202020204" pitchFamily="34" charset="0"/>
                <a:cs typeface="Arial" panose="020B0604020202020204" pitchFamily="34" charset="0"/>
              </a:rPr>
              <a:t>Petresti</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88995" y="415562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482399" y="442562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11" name="Titre 1"/>
          <p:cNvSpPr txBox="1">
            <a:spLocks noGrp="1"/>
          </p:cNvSpPr>
          <p:nvPr>
            <p:ph type="ctrTitle"/>
          </p:nvPr>
        </p:nvSpPr>
        <p:spPr>
          <a:xfrm>
            <a:off x="1043608" y="428564"/>
            <a:ext cx="5724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Cunta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977399"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a:off x="5283942" y="59358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355976" y="1844824"/>
            <a:ext cx="126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115616" y="476672"/>
            <a:ext cx="5544616"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616624" cy="3456384"/>
          </a:xfrm>
          <a:prstGeom prst="roundRect">
            <a:avLst>
              <a:gd name="adj" fmla="val 338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30551066"/>
      </p:ext>
    </p:extLst>
  </p:cSld>
  <p:clrMapOvr>
    <a:masterClrMapping/>
  </p:clrMapOvr>
  <p:transition spd="slow">
    <p:wheel spokes="1"/>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27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Sebes</a:t>
            </a:r>
            <a:r>
              <a:rPr lang="fr-CH" sz="4400" dirty="0" smtClean="0">
                <a:solidFill>
                  <a:schemeClr val="bg1"/>
                </a:solidFill>
                <a:latin typeface="Arial" panose="020B0604020202020204" pitchFamily="34" charset="0"/>
                <a:cs typeface="Arial" panose="020B0604020202020204" pitchFamily="34" charset="0"/>
              </a:rPr>
              <a:t> Est</a:t>
            </a:r>
          </a:p>
          <a:p>
            <a:r>
              <a:rPr lang="fr-CH" sz="4400" dirty="0" smtClean="0">
                <a:solidFill>
                  <a:schemeClr val="bg1"/>
                </a:solidFill>
                <a:latin typeface="Arial" panose="020B0604020202020204" pitchFamily="34" charset="0"/>
                <a:cs typeface="Arial" panose="020B0604020202020204" pitchFamily="34" charset="0"/>
              </a:rPr>
              <a:t>Cut</a:t>
            </a:r>
          </a:p>
          <a:p>
            <a:r>
              <a:rPr lang="fr-CH" sz="4400" dirty="0" err="1" smtClean="0">
                <a:solidFill>
                  <a:schemeClr val="bg1"/>
                </a:solidFill>
                <a:latin typeface="Arial" panose="020B0604020202020204" pitchFamily="34" charset="0"/>
                <a:cs typeface="Arial" panose="020B0604020202020204" pitchFamily="34" charset="0"/>
              </a:rPr>
              <a:t>Petresti</a:t>
            </a:r>
            <a:endParaRPr lang="fr-CH" sz="4400" dirty="0" smtClean="0">
              <a:solidFill>
                <a:schemeClr val="bg1"/>
              </a:solidFill>
              <a:latin typeface="Arial" panose="020B0604020202020204" pitchFamily="34" charset="0"/>
              <a:cs typeface="Arial" panose="020B0604020202020204" pitchFamily="34" charset="0"/>
            </a:endParaRPr>
          </a:p>
          <a:p>
            <a:endParaRPr lang="fr-CH" sz="1800" dirty="0" smtClean="0">
              <a:solidFill>
                <a:schemeClr val="bg1"/>
              </a:solidFill>
              <a:latin typeface="Arial" panose="020B0604020202020204" pitchFamily="34" charset="0"/>
              <a:cs typeface="Arial" panose="020B0604020202020204" pitchFamily="34" charset="0"/>
            </a:endParaRPr>
          </a:p>
        </p:txBody>
      </p:sp>
      <p:sp>
        <p:nvSpPr>
          <p:cNvPr id="7" name="Hexagone 6"/>
          <p:cNvSpPr/>
          <p:nvPr/>
        </p:nvSpPr>
        <p:spPr>
          <a:xfrm>
            <a:off x="1403648" y="182937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a:t>
            </a:r>
            <a:endParaRPr lang="fr-CH" dirty="0">
              <a:latin typeface="Arial" panose="020B0604020202020204" pitchFamily="34" charset="0"/>
              <a:cs typeface="Arial" panose="020B0604020202020204" pitchFamily="34" charset="0"/>
            </a:endParaRPr>
          </a:p>
        </p:txBody>
      </p:sp>
      <p:sp>
        <p:nvSpPr>
          <p:cNvPr id="12" name="Rectangle 11"/>
          <p:cNvSpPr/>
          <p:nvPr/>
        </p:nvSpPr>
        <p:spPr>
          <a:xfrm>
            <a:off x="4343152" y="1772816"/>
            <a:ext cx="126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solidFill>
                <a:schemeClr val="tx1"/>
              </a:solidFill>
              <a:latin typeface="Arial" panose="020B0604020202020204" pitchFamily="34" charset="0"/>
              <a:cs typeface="Arial" panose="020B0604020202020204" pitchFamily="34" charset="0"/>
            </a:endParaRPr>
          </a:p>
        </p:txBody>
      </p:sp>
      <p:sp>
        <p:nvSpPr>
          <p:cNvPr id="13" name="Flèche vers le haut 12"/>
          <p:cNvSpPr/>
          <p:nvPr/>
        </p:nvSpPr>
        <p:spPr>
          <a:xfrm rot="3600000">
            <a:off x="5635367" y="2417751"/>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1115616" y="1628800"/>
            <a:ext cx="5616624" cy="2520000"/>
          </a:xfrm>
          <a:prstGeom prst="roundRect">
            <a:avLst>
              <a:gd name="adj" fmla="val 78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3995936" y="59189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algn="r"/>
            <a:r>
              <a:rPr lang="fr-CH" sz="4400" dirty="0" smtClean="0">
                <a:solidFill>
                  <a:schemeClr val="bg1"/>
                </a:solidFill>
                <a:latin typeface="Arial" panose="020B0604020202020204" pitchFamily="34" charset="0"/>
                <a:cs typeface="Arial" panose="020B0604020202020204" pitchFamily="34" charset="0"/>
              </a:rPr>
              <a:t>33</a:t>
            </a:r>
          </a:p>
        </p:txBody>
      </p:sp>
      <p:sp>
        <p:nvSpPr>
          <p:cNvPr id="5" name="Rectangle à coins arrondis 4"/>
          <p:cNvSpPr/>
          <p:nvPr/>
        </p:nvSpPr>
        <p:spPr>
          <a:xfrm>
            <a:off x="4067944" y="692696"/>
            <a:ext cx="2664296"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700164" y="73589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4977675" y="73589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830461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33</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45159050"/>
      </p:ext>
    </p:extLst>
  </p:cSld>
  <p:clrMapOvr>
    <a:masterClrMapping/>
  </p:clrMapOvr>
  <p:transition spd="slow">
    <p:wheel spokes="1"/>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332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217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199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76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Sibiu	 			  63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79613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211960" y="3861048"/>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4306012"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552421"/>
      </p:ext>
    </p:extLst>
  </p:cSld>
  <p:clrMapOvr>
    <a:masterClrMapping/>
  </p:clrMapOvr>
  <p:transition spd="slow">
    <p:wheel spokes="1"/>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Cunta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32</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57108" y="1232254"/>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5271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106i</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6434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556792"/>
            <a:ext cx="6300000" cy="3600000"/>
          </a:xfrm>
          <a:solidFill>
            <a:srgbClr val="0070C0"/>
          </a:solidFill>
          <a:effectLst>
            <a:outerShdw blurRad="63500" sx="102000" sy="102000" algn="ctr" rotWithShape="0">
              <a:schemeClr val="bg1">
                <a:alpha val="40000"/>
              </a:schemeClr>
            </a:outerShdw>
          </a:effectLst>
        </p:spPr>
        <p:txBody>
          <a:bodyPr lIns="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Cunta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Blaj</a:t>
            </a:r>
          </a:p>
          <a:p>
            <a:r>
              <a:rPr lang="fr-CH" sz="4000" dirty="0" err="1" smtClean="0">
                <a:solidFill>
                  <a:schemeClr val="bg1"/>
                </a:solidFill>
                <a:latin typeface="Arial" panose="020B0604020202020204" pitchFamily="34" charset="0"/>
                <a:cs typeface="Arial" panose="020B0604020202020204" pitchFamily="34" charset="0"/>
              </a:rPr>
              <a:t>Miercurea</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Sibiului</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Vest</a:t>
            </a:r>
            <a:endParaRPr lang="fr-CH" sz="40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814153" y="424639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2195736" y="443711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106i</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418888" y="443057"/>
            <a:ext cx="6300000" cy="1080000"/>
          </a:xfrm>
          <a:prstGeom prst="rect">
            <a:avLst/>
          </a:prstGeom>
          <a:solidFill>
            <a:srgbClr val="00B050"/>
          </a:solidFill>
        </p:spPr>
        <p:txBody>
          <a:bodyPr vert="horz" lIns="792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H" sz="3600" dirty="0" err="1" smtClean="0">
                <a:solidFill>
                  <a:schemeClr val="bg1"/>
                </a:solidFill>
                <a:latin typeface="Arial" panose="020B0604020202020204" pitchFamily="34" charset="0"/>
                <a:cs typeface="Arial" panose="020B0604020202020204" pitchFamily="34" charset="0"/>
              </a:rPr>
              <a:t>Miercurea</a:t>
            </a:r>
            <a:r>
              <a:rPr lang="fr-CH" sz="3600" dirty="0" smtClean="0">
                <a:solidFill>
                  <a:schemeClr val="bg1"/>
                </a:solidFill>
                <a:latin typeface="Arial" panose="020B0604020202020204" pitchFamily="34" charset="0"/>
                <a:cs typeface="Arial" panose="020B0604020202020204" pitchFamily="34" charset="0"/>
              </a:rPr>
              <a:t> </a:t>
            </a:r>
            <a:r>
              <a:rPr lang="fr-CH" sz="3600" dirty="0" err="1" smtClean="0">
                <a:solidFill>
                  <a:schemeClr val="bg1"/>
                </a:solidFill>
                <a:latin typeface="Arial" panose="020B0604020202020204" pitchFamily="34" charset="0"/>
                <a:cs typeface="Arial" panose="020B0604020202020204" pitchFamily="34" charset="0"/>
              </a:rPr>
              <a:t>Sibiului</a:t>
            </a:r>
            <a:r>
              <a:rPr lang="fr-CH" sz="3600" dirty="0" smtClean="0">
                <a:solidFill>
                  <a:schemeClr val="bg1"/>
                </a:solidFill>
                <a:latin typeface="Arial" panose="020B0604020202020204" pitchFamily="34" charset="0"/>
                <a:cs typeface="Arial" panose="020B0604020202020204" pitchFamily="34" charset="0"/>
              </a:rPr>
              <a:t> Est</a:t>
            </a:r>
            <a:endParaRPr lang="fr-CH" sz="3600"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638379" y="62305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1"/>
          <p:cNvSpPr/>
          <p:nvPr/>
        </p:nvSpPr>
        <p:spPr>
          <a:xfrm>
            <a:off x="5940152" y="749057"/>
            <a:ext cx="100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6057520" y="3356992"/>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13" name="Flèche vers le haut 12"/>
          <p:cNvSpPr/>
          <p:nvPr/>
        </p:nvSpPr>
        <p:spPr>
          <a:xfrm>
            <a:off x="7115084" y="62305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515005"/>
            <a:ext cx="6156000"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75656" y="1628800"/>
            <a:ext cx="6156000" cy="3470121"/>
          </a:xfrm>
          <a:prstGeom prst="roundRect">
            <a:avLst>
              <a:gd name="adj" fmla="val 52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39563313"/>
      </p:ext>
    </p:extLst>
  </p:cSld>
  <p:clrMapOvr>
    <a:masterClrMapping/>
  </p:clrMapOvr>
  <p:transition spd="slow">
    <p:wheel spokes="1"/>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556792"/>
            <a:ext cx="6300000" cy="2520000"/>
          </a:xfrm>
          <a:solidFill>
            <a:srgbClr val="0070C0"/>
          </a:solidFill>
          <a:effectLst>
            <a:outerShdw blurRad="63500" sx="102000" sy="102000" algn="ctr" rotWithShape="0">
              <a:schemeClr val="bg1">
                <a:alpha val="40000"/>
              </a:schemeClr>
            </a:outerShdw>
          </a:effectLst>
        </p:spPr>
        <p:txBody>
          <a:bodyPr lIns="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Cunta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Blaj</a:t>
            </a:r>
          </a:p>
          <a:p>
            <a:r>
              <a:rPr lang="fr-CH" sz="4000" dirty="0" err="1" smtClean="0">
                <a:solidFill>
                  <a:schemeClr val="bg1"/>
                </a:solidFill>
                <a:latin typeface="Arial" panose="020B0604020202020204" pitchFamily="34" charset="0"/>
                <a:cs typeface="Arial" panose="020B0604020202020204" pitchFamily="34" charset="0"/>
              </a:rPr>
              <a:t>Miercurea</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Sibiului</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Vest</a:t>
            </a:r>
            <a:endParaRPr lang="fr-CH" sz="40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909076" y="222935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07704" y="18448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106i</a:t>
            </a:r>
            <a:endParaRPr lang="fr-CH" dirty="0">
              <a:latin typeface="Arial" panose="020B0604020202020204" pitchFamily="34" charset="0"/>
              <a:cs typeface="Arial" panose="020B0604020202020204" pitchFamily="34" charset="0"/>
            </a:endParaRPr>
          </a:p>
        </p:txBody>
      </p:sp>
      <p:sp>
        <p:nvSpPr>
          <p:cNvPr id="18" name="Rectangle 17"/>
          <p:cNvSpPr/>
          <p:nvPr/>
        </p:nvSpPr>
        <p:spPr>
          <a:xfrm>
            <a:off x="6057520" y="3356992"/>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1475656" y="515005"/>
            <a:ext cx="6156000"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75656" y="1628801"/>
            <a:ext cx="6156000" cy="2376264"/>
          </a:xfrm>
          <a:prstGeom prst="roundRect">
            <a:avLst>
              <a:gd name="adj" fmla="val 52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932040" y="59675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32</a:t>
            </a:r>
            <a:endParaRPr lang="fr-CH" sz="54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5364088" y="74075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706040" y="741675"/>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7107118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30444035"/>
      </p:ext>
    </p:extLst>
  </p:cSld>
  <p:clrMapOvr>
    <a:masterClrMapping/>
  </p:clrMapOvr>
  <p:transition spd="slow">
    <p:wheel spokes="1"/>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321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205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188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62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Sibiu	 			  51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79613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211960" y="3861048"/>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4306012"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26775"/>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920000" cy="565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2631232" y="5589240"/>
            <a:ext cx="4284916" cy="5760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bg1"/>
                </a:solidFill>
                <a:latin typeface="Arial" panose="020B0604020202020204" pitchFamily="34" charset="0"/>
                <a:cs typeface="Arial" panose="020B0604020202020204" pitchFamily="34" charset="0"/>
              </a:rPr>
              <a:t>Arad</a:t>
            </a:r>
            <a:endParaRPr lang="fr-CH" sz="4000" dirty="0">
              <a:solidFill>
                <a:schemeClr val="bg1"/>
              </a:solidFill>
              <a:latin typeface="Arial" panose="020B0604020202020204" pitchFamily="34" charset="0"/>
              <a:cs typeface="Arial" panose="020B0604020202020204" pitchFamily="34" charset="0"/>
            </a:endParaRPr>
          </a:p>
        </p:txBody>
      </p:sp>
      <p:pic>
        <p:nvPicPr>
          <p:cNvPr id="1026" name="Picture 2" descr="https://upload.wikimedia.org/wikipedia/commons/6/62/Arad_Rathaus_3940-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011" y="746541"/>
            <a:ext cx="7776864" cy="2520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155575" y="-25749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6" descr="data:image/jpeg;base64,/9j/4AAQSkZJRgABAQAAAQABAAD/2wCEAAkGBxQSEhUUEhQVFRQWFBQUGBYYFhkXGBQYGBcWFxUUFBcYICggGholHBUUITEhJSkrLi4uFx8zODMsNygtLisBCgoKDg0OGxAQGzImICQsNywsLC8sLDQsLCwsLCwsLCwvLCwtLCwsLCwsLCwsLDQsLCwsLCwsLCwsLCwsLCwsLP/AABEIAL8BCAMBIgACEQEDEQH/xAAcAAABBQEBAQAAAAAAAAAAAAABAAIEBQYDBwj/xABFEAABAwIDBAcFBQUIAAcAAAABAAIRAyEEEjEFQVFxBhMiYYGRoTJCUrHRFJLB4fAHIzNichUWQ4KistPxFyRTY3PC0v/EABoBAAIDAQEAAAAAAAAAAAAAAAABAgMEBQb/xAA0EQACAgEEAAMGBAQHAAAAAAAAAQIRAwQSITEFQVETIjJhkaEVcdHhI4Gx8BQkM0JiwfH/2gAMAwEAAhEDEQA/AKmEk52qavdI8IxJJQkmAkESlCBgSSKQQAkkSggAJIoJgAhBOQKBgSSSQACgnFNQSEkkkmAEE5AoGBBFBAAQRQSJCKaU5NQxoBQKJQKRIBTSnFNKBoakigkSLZ+p5oIv1PNNQujHLsKCSSYhJIoIACSMIIGGUEkkABJJJMBIFFAoGBJJJACQSlBMaEkkgkMKCSBQMSSCEoGIpJJIACanJqCQECnIFIY0ppTimlIkBJIpIGWz9TzTUXFBEejI+xJJJJiEkkkgBIIpIACCKSAAgnFBMYEEUCgYECigUDQEkkEEgoJIJgJApSgkMSCKCBhSSSQICBCJSQMagQnpQkOzmQgQukIFqB2ciEF0LUUiVk9BGEoTMgEUYShAASRhJAASRhKEABJKEkABBOhCEANQKdCBTGNSKMJQgYxBPhCEErGoIpQmMagnQlCQxqSMIIASSSCAEkkkgYkkkkAJJJJAChBFJAE0FFc0QVEoaOiUJoKcCgjQoQhOSTAEJQjT7RhozctBzOimU8D8R8B9Vny6nFj+JmrDos+b4Y8evkQoSDCdBKsXNYwSYAG8nTxKhVNt0QQA7MT8On3jDfVY5eJr/ZE6MPBmv9SdfkAUHcEvs5U3D5qns9X9+T5NB+ahdIHuotaM7S582DSMo4yXG+7zWWXis7qkbIeDYX5t/T9CJiK7WWJBPAX81FOO/l9fyUrY/R99YBzjkYdD7zuQ4d5WnwmxqNPRgJ4u7R9dPBH4rP0LvwjTr1MpRqud7NNzuQJ/BS6eDqn/AAnDmWj5la0tXE1WzEgngLnyF0n4rk9ER/CNP8/qZ4bMqfDHiEf7LqcB5q8qYlo1D7fyO/EKG/bVIfF5fmofi+T1Q/wfB8/r+xVv2bUHu+oXF+GcNWu8irdm1G1LMBJ4SwHyLpSwoe/MXSIOXLy18d3gr8XispXaXBTk8IxrpsokFpHNY6zspPA6+Ruo9bZbDpLeR/ArRj8Uxy+JV9zPk8IyR+F39iiSU6tsx40h3oVDewgwQQe9dDHmx5PhdnOy4MmL41QxBOTSrCoCSSBQMUpSghKQ6HSlKZKGZA6OkpLkXJIse0ngopiQKiZ6OkopUaRdp57lLeGUm5nkCN5/AcVmz6uGLjt+hr02gyZ+el6sjOsC42A3/RPwWCdV7VSWs3N3u73Hh3KPRxAxNVjQDkBJM+9Hd4R4rSALlZ/EMkvdXB3dP4Zgx1Lt/M4w2m28NaByAVDj9vk2pCB8REnmG7vXkFB6S7SL6hYD2GGObhYk+oVOKhG/1UcOn3LdIln1LT2wJ7mdbdzy899489Eyns9hDTvzEWtvdw5KM2ud9+/f5hS8JWP7sWPaJjQn21dNOMTPjalLkkjY4917gfA+uvqpeysEamJZTqOLw0SSZuAMwbcm0kBdqNcaGQeBHy4+CWDr9Viuuc5raQAzOO/M3KGtAuTInuAuubqMrr3jqaTDcnt7o3GRccRWawS9zWgkAFxgSd364KWEaeEbUOV1p0PA7pWWcmotouXdMfhcJReAc4qT39nwbv8AGVxxdENxuFAAA6rEiAIAtT4KDjdiCk72AJ3slmbxbBlRXscMVherqvBjECHw8M7DTYWMHmub703bdl91xRqsbgM4MWcRHMawfILIYzBhtSm17Wx1hmRcdh4gHhJHktZQxNce02nU/pJY48mukf6lVdI67H9VLXU3moB22wCMrvfEt9URuLCVMhVOjVGpYEtO73h5G/qodPDVerHUWcHOO7TM4b/BLCbRLd+YcdVP2fiMjmxFxV/3tj0K3Y3/AA5JfIofxJsz21MXVMMxNMNJsKkFpHCRvE7+8qqwuPqUrOLiBbU+oXpuMqU30nhwHsOseMG4WSwewqdWjRN2l1JpzD4gIdIOvHxVmny+zTUlwV5ob2mnyR8NtQOGoPP8tPJHFVwRdhI8x+XjCjbW6M1KMH2gSAHNmZOltQql+LqU98gcdQt+N45cwdGebyRVSVokMdnkhpbDouZkWvyv6J1WkWmCIU2jUDzTaIl2HFQ95fmN/wDKWq5o7HdWYDSIqEtcXMGrIIFwddR9FtxeITxr+Jyv7ow5NBjy8w4ZlSmkqdj8CWEyC2NQ60eaj08I5zcwiNRfXkumtXhcd25Uc2ejzRlt22cJTSkeGhG5NJWhNNWiimuGIlBJBIkhSggklYy1LU6jRzEAb13NEcSpGCpQ4d4P1j5rmz8TxuL2dmnF4Vm3rfVefJ0qltJhJs1on9d5WI2jtF1V0uNtw3NHd9d61fSymfszo3OaTyn8x5LCR3jyWDSrdc5dnW1LpKEeEaDo1istVljF2k8JmCeFyFvQ1eS0jeDELedG9uhwFKqYeLNcff4An4vnzWHUt48zUunyjo4IrJp1KHceGv6MyO3MJ1deo0iJeXA8Q45gfX0KhlvAnzn0K9K2/sJuJZ8NRvsu/wDq7iPkvO9p4GpQOSq0g7jq13e07/munp88ZxrzOTnxSjK/IjtcePmF1puMssDrvI3PXBtTjfnddS72OR05O3K2TtFUVyWdPHFogtcW8CWuHgTdLaD2uAIDpbqHNIgHgSOPzVYQT7JnlY+Rv5Lp9ocHFp3mDNjBKwarCnjZu0ed48sWjV9FelPVAUq57GjX65P5Xfy9+7lpvGOBAIIIIkEXBG4grxzEU8rnN1hxE8iR+CnbF6QVsMYYczN9N3s95bvaeXiCuLjzVxI9Hn0aye/jPacNjGuGSqJHxfX6rP8ASHBGjisK5hBDuvynkwGDHzUTYvSrD14aXdVUPuPIAJ/lfofQ9yu62DDnNcR2mFxa7e3MMro3XBi6m8UZO4s50lOPEkV7ukTWuy1AWG+ult4Isn4zGNqCiWuBAr0zY8Q4fiom1thipBdTbVgmNA5s6lhtHgQs1jdlimR1b6tNxewQ9rjHaBzSQHuiPiVkMMWvedMplOSfCtG6xeApv7Ra1x3yLxzF/VVjdliq9zGuy5CS2Rms4MibzuO/cqShjMbTMsdTrgXgOBJ4tLTlgHT2ir12OFOp1sODX0esymMzck5mm8ZhJm8dlDxbOFK7BT3dqqFW2XiaYMZXtjQOg/dfYeaq9iYpwwwzAsDYcxxsCMxY5oJsTdthwKu8N0poVBZ9u/T72nqonRfGtGHptJh2aow+NR4k+YKhKORLlEk4Po447Hhwo39mvTPhcfirbaGzcNXokvaC/wCIWcBxOk7tVW7WwVNzGHLkd11IEt7MS8B0gWPMhOxuwazGF1Oo17O8wR/UfoErQmmVOyNiuysxALSxk0iNC0NJos5+y1ULcdVw7zlJsTbRwH/S1GzKz2U3sc1wBqP3SLVM1yLBS8PTo1qNQVWh/wC8EH3mjqqQEHUCy1Y9TKHlaKJ4lJc8MpNmYj7dHXODWFwYXv0PMnx5XKnbW2O7Dkin26TSGggboH/X6hQ6nRl7aJNEyynUq9nRzTmlzjuO7wAUbZe18Q2q2hftTYzAAFyW+KsTjK5pr8iPMfdf1OG06Ng4dw5g6KuewjUEcxC0+KonPlpw5xALYuCZFreKr6WLcX9XUZc2gA+rb2XS0esyRxbVG6+fNGHV6XHLIpN1fy4spUFL2lherdb2Tcd3EKGV2MWaOWCnHpnKy4pY5uEhFJNJSU7I0anwUPb1d1FrHt3VBPKHfjCsZ7k/qG1mmm8aiI4947wvHxkk+T1TTrgfRq067DBa4EQ4a2I+RCxO3+j76BLmgupfFqWdz/qp9TAYnBOJbmfSkmW6jmN3yV5snpTTeIePFomP6m6jmJVkc0sDvuPr+voxPFHPwuJenn/L1R5xmUrD4gaOt3/gV6HjejmFxILmAA6k0zlPMt0nmFn8X0Ddfq6oI4ObB8xPyV+TLg1ENsynFHNpcm6P/p22V0jqUgGv/eM7z2gO47+R9Fp8NtDD4puWWunWm8CfunXmFi62wcSw2DHNtbMdA0C0i1wU3+yXzpHMhctxyYfO0dZPBqP+LL/aPQWk6TSe6mfhPbb63HmqHGdD8SyMrW1AAR2XCdDudHFafZexNpNANPOW7g7tg8id3JXLm4qi3NiadFg49c1hPJjrk9wK0Y/EJdP7mPLoI3w1/Jnk2JwFan/EpVG33sIHnEJCuQYmQHAQbgX3A6L0j+9uF0e8s5tJ/wBkrnW2jgav+Phz/U5oP+qFonq1ljtaM8dJLHK0eb4uqRVqA6da8f6iJSc6NVvMVsehVkjqnTeWlpnvsqrHdHbQGxwImR57lzv8Pa4Z1set2cNcGVNQK12V0oxGGgU6hyj3H9pnIA3b/lIVTtDZ9Wl7TSRxE+o1CrTWKq2SizX7aE16nqmzv2k0zavRc3+amcw55XQR5labA7fwmIgU61Nx1yOOV33XwV4GapTTUVqlIzSx430fQe0Nnh49kE8DJHgFlsbi+qrU8zCwNJm5LSDAMDQdnN6LzTZ/SHE0P4VeowD3c0t+46W+iuR0+rPblxFOlXbxLSx/MOaYHkrIzS7Rnngvpm2xmyKcy4Nm8PdSg+D6eWFVbP2UajS4OLX53+y4E+0Y7LgY3bxqu+xen9Dqmh9Oo3L2TBFTL8OY9kxG+Nyt6e29n1/8SlP8w6t3mY+ancn5lDhj6Ie3alaS8GGnK4suYqTM5hIAmLdyTts4rKWlgcDrlcI8ZNz4KzqbIp1Gnq6jsp4Pzt7tZ+ar8dRrM9osfwlsHwIU93CSSIPCrb3f39yezG5cJiAYu+f6b03+dyPNdcBTode4ZSyMlQFu7Kxk5hv7VvFZnFYymW1KbHDNVqsGUzm7QptPtCYmd+4LRYbFPZWqnK0jJTktABGZwAiTcW48FVOKXaCLb4JWGcctdrTmDqlQRcOILGy6DqInepFXDMPVEiXFhaXCzu00Ei40sLFV+xK2epiHEFp6wZXu90PpNBABMDTjvVy2u2mygXvdUMZQ7eIouIEaiY9VXta6HaMiwNo4gNdJDC5xDTBsLAXHvEBXfYxNN2IwLXCtlyS6kYcGkyxriMuqj9GcC6rVqVnkZHZ2aDtZHtLzfRpcS2f/AG1rnbJY2izKCxoBaOreWhsTcNHZ3bxqn7Vxl0SeNSXZ59s9znvpzTNQvYc7Q28EDMS3gDFlR9Idm9TVhphjhIm8cW+CvX7To0scW1MVVw7wyGvZT6xr3OdNQVCWuGUEM3azcQrLa+xvtBqAmX06DqgeBAL3O7JyzYO6t9p3rfpdT7LIm+n2jHqMHtINLtdM886riSfT5ILh0WrddiqbMU9tOjn7ZAgkDUAk2nikujPxTBF1TOctFm9Ueisoyg7CHgp7KCf1C89vPR7URaOKqMs5oqN7zDh/m3+I8VGxGFwtQ5nU8r/iLYcOT2X9VaiiUHYaf+kt/oPavNFUcJTnsv00uZ8zdSGuePfnxB9SpP2LuB8E07PHCFRLvj/tGmM1VSt/nT/qjg+sd49PooGNrERDA7Wde781bnZvPzKzfS/BBjWQXZy494yx2td85fVRU53Sl9/2J/5erlH7fozm/abmTDHMn4XubPNVON2kx8h4fwkVPqFAFAnV7v1yUfF0WsdEgyJnQ71qx48knXZlyZNPFWuPr+4yu2hudUH3XfRQK9Rvulx5tj8VcbTw1NgpGnU6zPTD3dktyOJcDTM6kZddLqsrN7JPAErYtHkq30Ynrcd0ivrE/AmMrub7Jy8iR8oSfUOUazaTNrzECLW5qRRqNgEwD4JLSwk6Tr8xPVTS5+x1w+JxDgS2pWIAkw55AHE30uF0p0pJNWXTuBy8iSBrcq66J7aw9J7+vpNqtNN4AMjKcpII8QqmpiGud2e+3gVbHBjVpuyl58ja4oh4jDMiWEjudJI8QIO/yVe4x3qydoo/Uk/DqqcuGMei7HmlLshdYOB+aLSOJ+7+ak4/BmmQ0kXEggyCJIkHhIK4tA4buKqSRP2kh2HqFhzNPobjeDbRW9Hqnic4ad7Tu5HgumzujjqtCpWFWk0UxORzoe/jlAHzITdg7GOIeW52MAN3OzEAW+EHjKvhBPoz5M/nI6U6JaZpvE8Wug+imDbmLpj+JUI4Oh4/1SoO19gupEjOCAAZuNZgQd9lVvwj2gkOIjg6D81bKMkVQyQl06NBQ6QkuFY06b3scALOaZ1kwYtyV5R6fsPt0Xt72uDvnCweGrR/EdUvOmU6f1aqz2UKNWoRUfUbSyzmLWl1tQQ22k6LLOafkaYWvM22H6aNbL6VUDSW1W2MAtAnkdxUjZu2a1YFgDKTPjb2nEEe1TBMAxIBvuUfol0S2diHvczEuJYGGKjMoaSTBGcAE274W3Z0ULPYdRqDM3MHASGyA4iLEwTAUHlryJVfJn8Vj20a2G6ggU6b2tguyFrXEB2czcG86ha7FY+llIpVKRe8ktJILGay8uGoGsDU8BcVG2tiUnPaw4IhuYfvS8kCO0C/KQ1otwKT6BdVY7DVgercBUik0ANj2A+oABY8FU5RJJSLzZ2GpvotLRFKllvqar5qF5n3nOdUk8XEoVdn9W2s9zz1lduWJ7FMAGXNEWyNdc7yO8KEekrQ/NiopUmENZne0sLmyTUBaIAuBBI9m2qy3TX9ouDr4XEUqGIcar2ZGkMeAe12m5iBDYnnKS74JN8UeS1SOscWzGZ0csxj0SXNmmvoY8LIrRRnPoh2HhGlgpEkkTy+ic3G059tvmPxU5uLowP3tP77beqw2dJ8ENuEjeT5fRO6vu9F2qYunDoeyYt2gZN9Ak3EMMdptxOotpb1TYJkWpYxA8QnsJmIbruT3VmkzI9bWT6bxI018u9VuyR1GH7h5Ki290bqYqqxtPIMtOo8ySLZmC0DVaqkQV2wbf35O7qHid0l7bTxsnBXIhklUTB/+GNckg1aQiJ9o6zpbuXnn7R+jr8DiGU3vDyaeeWggAFzhF9V9LFwzOuPd395Xkn7Ytniri2HIXRRaJAcY7Trdla1Jx5RmpT4Z5Ng3tP8R5ZY5ZBIJnfAkC7jMH2UsbtEOYGhjWkAtzCZfJJzOnfutuAVvX2O2wyRE6teN87z3qNisAMhblbYl09qdI3mNw3K2OefqQeHGvT7mZYCRHe0f7lKq4QCmHB3aglwIgRIDcpm/fYRbVTBs2AY4tIN92a/qi7AnmLCCDzv5KLcmNKKIGzq8ZpDTmY5txMb5bwNtefFHCHt20gqdR2XBm1p7tx+oT8Lg20nh1W7NCBBOm6SN8b002nYqT4DQytcM8OBEwHDVzSWyRwtI11ChuHLUbwp2PxOH/wsw45mN4Rbtu7/AEVO5zfi9JUt7lyxOKXCH4syZERAB0N/ErhTJzGbWEaQlVcDofRc+c+neiiJZNp1chcA7qwYLhOSfhJ0nuTcPVcJg6niFF+1CIkgfrvTW4ho3ny/NWJ0VOFlq99UNDr5To6YaddDpuPkUG1nWJcCLWzxPMtuoIrTq46DutYDf3hdH0LTmA13jcLjXvCHlfqKOFehOgkyx4aDP+IdNwuZMXUzYuyYqTUqtAINgQS4kHsyTbddQ9jYNpq0w9wIdVY0gEdq4BiHTv3Lrs9zGkF1YW1iCTYXiVmnyaIxaN5+yVzevrsfTzl1OnaS2O3lJJH9YXqdTqCKhyuBygO7L4jKwkaaZYMxovJf2f7ZoYfE1ajsTSp5qDgM/ZGbrGOaJNp7Jt3L0n+9eEIdGJokFsEgyT+4a0Cwv2vxVXN9E0qRYurUWhuUg3b7QIbF2i5E6zu1CWC2rQvmFFoneWAzA0Bi3es3gemNLq3tqVWnt9ixEtDrXa3QXuVzxO3aNV/8ei2kOrcA7MDnY8mRp7p3+RUJRl2kWKjQ4nbmFziCz2XD2HO3t+FvcVG29iqL2vptqNEZSCw6wQZDmmxEc0mdMaLaVP8A81Qloh4daezHZImO1v4LMN6Rurh4c6lLxUhxqNbl7bsocJGYezBy96i4tkotIkYnYtCrhc1Yvl4gy+bZoBB9q8cNUk3E7YqdWyhS6nIOsD3mrRm9wQC7sySd82QVa3pcIulljN22WgAG4fd/Nd2VBvA+6JVT1p4odYeKvogXYLToR5AfgmvJ+L0H0VL1h4pGsf0FJIRPrVqoPZc2O8kH0TGYqoD2qo5Au+clRW1gbFo8EHU+EKVIRN/tJw0qu8yUHbbqgT1j45kKERxjxlMc2fyTpASv7xPdYVXn/NPyUDGVS8yc09+aT6JlLCtYQRMjQz+SsMTtJ9QDNByiAYg+JRz5IVIztai06taebCfmoNTAUj7jPCn+S0dd+b27/riuX2ZnBTXzIuPoZw7Kp/8Ap+TT+EJn9h0zpTd4B/8A+lqQwDQDySZbcnyRpeZm/wC6hIkUquXj2o+a4/3Nc/SlVcOf1WybiKoEAujh5j8T5oNrVNxI8SErkG2JmG/s7ILQ+jUYTrN8vKDdWuz/ANl9IgddRcDM+8SRI3h41kjuhWFXE1jq9x5uJ+a5VK1be90d7neiVSH7voTcH+zfAGxwhJHe/wD5OKjVOguBZJODBAO8n/mUftn3z5oGmd5Hko7JXe4lvj6Gm2bgsPh2jqqIawAGCGkADhmrk7lJ2g5kBwDIInSnNx/8yxv2eeHkicGN8JyxKXmRjlcX0LaWGY7cP9HPc8qup4aCYdlBEGHtEhTzgh+YKacED7wUliVVZJ53d0Uv2RwfNnQ4GzgdCDxTRgXH3fkr4bO/m9EfsXf81NQXqVvJfkZd+yn7gPAj6pj9lP4D0+q1hwjv1CaaTvhUtqIWZOrs55aAQLTv43+qdh8K5usOG8T+Rhact4j0TDlTpCfJlq2z7SDe9oiL2g77KO7BOtcWEWJ+i2BpNPD9c1ydhWncPMJ8AZRtB40cf1zCS0dbCMG+PFJO0KjRgIwllSlYjaNTk4M7kCI/7QACE0P4p/iVzqNspIizqCdyIcT+gFypnipDAEMEc4Sau8IFiLA4loQFLuXfRPbV4IsCKaUahNyqY4E3K5uanuFRHhKV2LE0sTsVDIQMJ3Uniuowx3osKIsBEtCknCLm6gnYUcMg4pppru6hvTZjVFhSOIpo9XyUprSdApDMMSLQiyO0gU2R3J5YRvlSupA18roOe34UWGwjNPELowT7MpwqxuHkmPfO9G4exD3s+KPNRKuGnQ+nysughLrUbhbEQ3YcDX9eizlbF1GE9bSgTYtktj+rcea2AfKY+mNY/D5KW/gj7PkyoqU3GJIJMb0le1tnUyQ7KJBBBAgyL3hJUzyuJOONM//Z"/>
          <p:cNvSpPr>
            <a:spLocks noChangeAspect="1" noChangeArrowheads="1"/>
          </p:cNvSpPr>
          <p:nvPr/>
        </p:nvSpPr>
        <p:spPr bwMode="auto">
          <a:xfrm>
            <a:off x="307975" y="-2422525"/>
            <a:ext cx="7429500" cy="537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pic>
        <p:nvPicPr>
          <p:cNvPr id="1036" name="Picture 12" descr="https://media-cdn.tripadvisor.com/media/photo-s/01/28/fa/05/ar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376816"/>
            <a:ext cx="3773678" cy="210076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cabanadeltei.ro/wp-content/uploads/2015/03/1_241_cetatea-ar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011" y="3376816"/>
            <a:ext cx="3888431" cy="207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55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540000" tIns="360000" bIns="216000">
            <a:noAutofit/>
          </a:bodyPr>
          <a:lstStyle/>
          <a:p>
            <a:r>
              <a:rPr lang="fr-CH" sz="3600" dirty="0" err="1" smtClean="0">
                <a:solidFill>
                  <a:schemeClr val="bg1"/>
                </a:solidFill>
                <a:latin typeface="Arial" panose="020B0604020202020204" pitchFamily="34" charset="0"/>
                <a:cs typeface="Arial" panose="020B0604020202020204" pitchFamily="34" charset="0"/>
              </a:rPr>
              <a:t>Miercurea</a:t>
            </a:r>
            <a:r>
              <a:rPr lang="fr-CH" sz="3600" dirty="0" smtClean="0">
                <a:solidFill>
                  <a:schemeClr val="bg1"/>
                </a:solidFill>
                <a:latin typeface="Arial" panose="020B0604020202020204" pitchFamily="34" charset="0"/>
                <a:cs typeface="Arial" panose="020B0604020202020204" pitchFamily="34" charset="0"/>
              </a:rPr>
              <a:t> </a:t>
            </a:r>
            <a:r>
              <a:rPr lang="fr-CH" sz="3600" dirty="0" err="1" smtClean="0">
                <a:solidFill>
                  <a:schemeClr val="bg1"/>
                </a:solidFill>
                <a:latin typeface="Arial" panose="020B0604020202020204" pitchFamily="34" charset="0"/>
                <a:cs typeface="Arial" panose="020B0604020202020204" pitchFamily="34" charset="0"/>
              </a:rPr>
              <a:t>Sibiului</a:t>
            </a:r>
            <a:r>
              <a:rPr lang="fr-CH" sz="3600" dirty="0" smtClean="0">
                <a:solidFill>
                  <a:schemeClr val="bg1"/>
                </a:solidFill>
                <a:latin typeface="Arial" panose="020B0604020202020204" pitchFamily="34" charset="0"/>
                <a:cs typeface="Arial" panose="020B0604020202020204" pitchFamily="34" charset="0"/>
              </a:rPr>
              <a:t> Est</a:t>
            </a: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31</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520280" y="2555928"/>
            <a:ext cx="72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latin typeface="Arial" panose="020B0604020202020204" pitchFamily="34" charset="0"/>
                <a:cs typeface="Arial" panose="020B0604020202020204" pitchFamily="34" charset="0"/>
              </a:rPr>
              <a:t>143B</a:t>
            </a:r>
            <a:endParaRPr lang="fr-CH" sz="1400" dirty="0">
              <a:latin typeface="Arial" panose="020B0604020202020204" pitchFamily="34" charset="0"/>
              <a:cs typeface="Arial" panose="020B0604020202020204" pitchFamily="34" charset="0"/>
            </a:endParaRPr>
          </a:p>
        </p:txBody>
      </p:sp>
      <p:sp>
        <p:nvSpPr>
          <p:cNvPr id="14" name="Rectangle 13"/>
          <p:cNvSpPr/>
          <p:nvPr/>
        </p:nvSpPr>
        <p:spPr>
          <a:xfrm>
            <a:off x="6012160" y="2478256"/>
            <a:ext cx="9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6671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484784"/>
            <a:ext cx="5760000" cy="378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3600" dirty="0" err="1" smtClean="0">
                <a:solidFill>
                  <a:schemeClr val="bg1"/>
                </a:solidFill>
                <a:latin typeface="Arial" panose="020B0604020202020204" pitchFamily="34" charset="0"/>
                <a:cs typeface="Arial" panose="020B0604020202020204" pitchFamily="34" charset="0"/>
              </a:rPr>
              <a:t>Miercurea</a:t>
            </a:r>
            <a:r>
              <a:rPr lang="fr-CH" sz="3600" dirty="0" smtClean="0">
                <a:solidFill>
                  <a:schemeClr val="bg1"/>
                </a:solidFill>
                <a:latin typeface="Arial" panose="020B0604020202020204" pitchFamily="34" charset="0"/>
                <a:cs typeface="Arial" panose="020B0604020202020204" pitchFamily="34" charset="0"/>
              </a:rPr>
              <a:t> </a:t>
            </a:r>
            <a:r>
              <a:rPr lang="fr-CH" sz="3600" dirty="0" err="1" smtClean="0">
                <a:solidFill>
                  <a:schemeClr val="bg1"/>
                </a:solidFill>
                <a:latin typeface="Arial" panose="020B0604020202020204" pitchFamily="34" charset="0"/>
                <a:cs typeface="Arial" panose="020B0604020202020204" pitchFamily="34" charset="0"/>
              </a:rPr>
              <a:t>Sibiului</a:t>
            </a:r>
            <a:r>
              <a:rPr lang="fr-CH" sz="3600" dirty="0" smtClean="0">
                <a:solidFill>
                  <a:schemeClr val="bg1"/>
                </a:solidFill>
                <a:latin typeface="Arial" panose="020B0604020202020204" pitchFamily="34" charset="0"/>
                <a:cs typeface="Arial" panose="020B0604020202020204" pitchFamily="34" charset="0"/>
              </a:rPr>
              <a:t> Est</a:t>
            </a:r>
          </a:p>
          <a:p>
            <a:r>
              <a:rPr lang="fr-CH" sz="4400" dirty="0" err="1" smtClean="0">
                <a:solidFill>
                  <a:schemeClr val="bg1"/>
                </a:solidFill>
                <a:latin typeface="Arial" panose="020B0604020202020204" pitchFamily="34" charset="0"/>
                <a:cs typeface="Arial" panose="020B0604020202020204" pitchFamily="34" charset="0"/>
              </a:rPr>
              <a:t>Apoldu</a:t>
            </a:r>
            <a:r>
              <a:rPr lang="fr-CH" sz="4400" dirty="0" smtClean="0">
                <a:solidFill>
                  <a:schemeClr val="bg1"/>
                </a:solidFill>
                <a:latin typeface="Arial" panose="020B0604020202020204" pitchFamily="34" charset="0"/>
                <a:cs typeface="Arial" panose="020B0604020202020204" pitchFamily="34" charset="0"/>
              </a:rPr>
              <a:t> de Jos</a:t>
            </a:r>
          </a:p>
          <a:p>
            <a:r>
              <a:rPr lang="fr-CH" sz="4400" dirty="0" err="1" smtClean="0">
                <a:solidFill>
                  <a:schemeClr val="bg1"/>
                </a:solidFill>
                <a:latin typeface="Arial" panose="020B0604020202020204" pitchFamily="34" charset="0"/>
                <a:cs typeface="Arial" panose="020B0604020202020204" pitchFamily="34" charset="0"/>
              </a:rPr>
              <a:t>Ludos</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74970" y="416962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043608" y="361095"/>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Saliste</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894133" y="51418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a:off x="5454970" y="54109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5398140" y="1844824"/>
            <a:ext cx="108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13" name="Hexagone 12"/>
          <p:cNvSpPr/>
          <p:nvPr/>
        </p:nvSpPr>
        <p:spPr>
          <a:xfrm>
            <a:off x="1618288" y="457215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143B</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115616" y="404664"/>
            <a:ext cx="5616624" cy="93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115616" y="1556792"/>
            <a:ext cx="5544616" cy="3600400"/>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34811096"/>
      </p:ext>
    </p:extLst>
  </p:cSld>
  <p:clrMapOvr>
    <a:masterClrMapping/>
  </p:clrMapOvr>
  <p:transition spd="slow">
    <p:wheel spokes="1"/>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484784"/>
            <a:ext cx="5760000" cy="270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3600" dirty="0" err="1" smtClean="0">
                <a:solidFill>
                  <a:schemeClr val="bg1"/>
                </a:solidFill>
                <a:latin typeface="Arial" panose="020B0604020202020204" pitchFamily="34" charset="0"/>
                <a:cs typeface="Arial" panose="020B0604020202020204" pitchFamily="34" charset="0"/>
              </a:rPr>
              <a:t>Miercurea</a:t>
            </a:r>
            <a:r>
              <a:rPr lang="fr-CH" sz="3600" dirty="0" smtClean="0">
                <a:solidFill>
                  <a:schemeClr val="bg1"/>
                </a:solidFill>
                <a:latin typeface="Arial" panose="020B0604020202020204" pitchFamily="34" charset="0"/>
                <a:cs typeface="Arial" panose="020B0604020202020204" pitchFamily="34" charset="0"/>
              </a:rPr>
              <a:t> </a:t>
            </a:r>
            <a:r>
              <a:rPr lang="fr-CH" sz="3600" dirty="0" err="1" smtClean="0">
                <a:solidFill>
                  <a:schemeClr val="bg1"/>
                </a:solidFill>
                <a:latin typeface="Arial" panose="020B0604020202020204" pitchFamily="34" charset="0"/>
                <a:cs typeface="Arial" panose="020B0604020202020204" pitchFamily="34" charset="0"/>
              </a:rPr>
              <a:t>Sibiului</a:t>
            </a:r>
            <a:r>
              <a:rPr lang="fr-CH" sz="3600" dirty="0" smtClean="0">
                <a:solidFill>
                  <a:schemeClr val="bg1"/>
                </a:solidFill>
                <a:latin typeface="Arial" panose="020B0604020202020204" pitchFamily="34" charset="0"/>
                <a:cs typeface="Arial" panose="020B0604020202020204" pitchFamily="34" charset="0"/>
              </a:rPr>
              <a:t> Est</a:t>
            </a:r>
          </a:p>
          <a:p>
            <a:r>
              <a:rPr lang="fr-CH" sz="4400" dirty="0" err="1" smtClean="0">
                <a:solidFill>
                  <a:schemeClr val="bg1"/>
                </a:solidFill>
                <a:latin typeface="Arial" panose="020B0604020202020204" pitchFamily="34" charset="0"/>
                <a:cs typeface="Arial" panose="020B0604020202020204" pitchFamily="34" charset="0"/>
              </a:rPr>
              <a:t>Apoldu</a:t>
            </a:r>
            <a:r>
              <a:rPr lang="fr-CH" sz="4400" dirty="0" smtClean="0">
                <a:solidFill>
                  <a:schemeClr val="bg1"/>
                </a:solidFill>
                <a:latin typeface="Arial" panose="020B0604020202020204" pitchFamily="34" charset="0"/>
                <a:cs typeface="Arial" panose="020B0604020202020204" pitchFamily="34" charset="0"/>
              </a:rPr>
              <a:t> de Jos</a:t>
            </a:r>
          </a:p>
          <a:p>
            <a:r>
              <a:rPr lang="fr-CH" sz="4400" dirty="0" err="1" smtClean="0">
                <a:solidFill>
                  <a:schemeClr val="bg1"/>
                </a:solidFill>
                <a:latin typeface="Arial" panose="020B0604020202020204" pitchFamily="34" charset="0"/>
                <a:cs typeface="Arial" panose="020B0604020202020204" pitchFamily="34" charset="0"/>
              </a:rPr>
              <a:t>Ludos</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5398140" y="1844824"/>
            <a:ext cx="108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13" name="Hexagone 12"/>
          <p:cNvSpPr/>
          <p:nvPr/>
        </p:nvSpPr>
        <p:spPr>
          <a:xfrm>
            <a:off x="1334096" y="345080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143B</a:t>
            </a:r>
            <a:endParaRPr lang="fr-CH" dirty="0">
              <a:latin typeface="Arial" panose="020B0604020202020204" pitchFamily="34" charset="0"/>
              <a:cs typeface="Arial" panose="020B0604020202020204" pitchFamily="34" charset="0"/>
            </a:endParaRPr>
          </a:p>
        </p:txBody>
      </p:sp>
      <p:sp>
        <p:nvSpPr>
          <p:cNvPr id="10" name="Rectangle à coins arrondis 9"/>
          <p:cNvSpPr/>
          <p:nvPr/>
        </p:nvSpPr>
        <p:spPr>
          <a:xfrm>
            <a:off x="1115616" y="1556792"/>
            <a:ext cx="5544616" cy="2520280"/>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3990767" y="521957"/>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31</a:t>
            </a:r>
            <a:endParaRPr lang="fr-CH" sz="5400" dirty="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4067944" y="562551"/>
            <a:ext cx="2592288" cy="81881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499992" y="665957"/>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4786368" y="62054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4529055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21152416"/>
      </p:ext>
    </p:extLst>
  </p:cSld>
  <p:clrMapOvr>
    <a:masterClrMapping/>
  </p:clrMapOvr>
  <p:transition spd="slow">
    <p:wheel spokes="1"/>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313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194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178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a:t>
            </a:r>
            <a:r>
              <a:rPr lang="fr-CH" sz="4700" dirty="0">
                <a:solidFill>
                  <a:schemeClr val="bg1"/>
                </a:solidFill>
                <a:latin typeface="Arial" panose="020B0604020202020204" pitchFamily="34" charset="0"/>
                <a:cs typeface="Arial" panose="020B0604020202020204" pitchFamily="34" charset="0"/>
              </a:rPr>
              <a:t> 5</a:t>
            </a:r>
            <a:r>
              <a:rPr lang="fr-CH" sz="4700" dirty="0" smtClean="0">
                <a:solidFill>
                  <a:schemeClr val="bg1"/>
                </a:solidFill>
                <a:latin typeface="Arial" panose="020B0604020202020204" pitchFamily="34" charset="0"/>
                <a:cs typeface="Arial" panose="020B0604020202020204" pitchFamily="34" charset="0"/>
              </a:rPr>
              <a:t>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Sibiu	 			  39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79613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211960" y="3861048"/>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4306012"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695443"/>
      </p:ext>
    </p:extLst>
  </p:cSld>
  <p:clrMapOvr>
    <a:masterClrMapping/>
  </p:clrMapOvr>
  <p:transition spd="slow">
    <p:wheel spokes="1"/>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Saliste</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30</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5271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67</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4910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1556792"/>
            <a:ext cx="5760000" cy="3780000"/>
          </a:xfrm>
          <a:solidFill>
            <a:srgbClr val="0070C0"/>
          </a:solidFill>
          <a:effectLst>
            <a:outerShdw blurRad="63500" sx="102000" sy="102000" algn="ctr" rotWithShape="0">
              <a:schemeClr val="bg1">
                <a:alpha val="40000"/>
              </a:schemeClr>
            </a:outerShdw>
          </a:effectLst>
        </p:spPr>
        <p:txBody>
          <a:bodyPr lIns="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Saliste</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Amnas</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84899" y="428151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331640" y="400354"/>
            <a:ext cx="5760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Sibiu </a:t>
            </a:r>
            <a:r>
              <a:rPr lang="fr-CH" dirty="0" err="1" smtClean="0">
                <a:solidFill>
                  <a:schemeClr val="bg1"/>
                </a:solidFill>
                <a:latin typeface="Arial" panose="020B0604020202020204" pitchFamily="34" charset="0"/>
                <a:cs typeface="Arial" panose="020B0604020202020204" pitchFamily="34" charset="0"/>
              </a:rPr>
              <a:t>Vest</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998158" y="61152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a:off x="6017435" y="58662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998158" y="3356992"/>
            <a:ext cx="4257448" cy="61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Transalpina</a:t>
            </a:r>
            <a:endParaRPr lang="fr-CH" sz="40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4283968" y="676620"/>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20" name="Hexagone 19"/>
          <p:cNvSpPr/>
          <p:nvPr/>
        </p:nvSpPr>
        <p:spPr>
          <a:xfrm>
            <a:off x="1953158" y="4494299"/>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67</a:t>
            </a:r>
            <a:endParaRPr lang="fr-CH" dirty="0">
              <a:latin typeface="Arial" panose="020B0604020202020204" pitchFamily="34" charset="0"/>
              <a:cs typeface="Arial" panose="020B0604020202020204" pitchFamily="34" charset="0"/>
            </a:endParaRPr>
          </a:p>
        </p:txBody>
      </p:sp>
      <p:sp>
        <p:nvSpPr>
          <p:cNvPr id="2" name="Rectangle à coins arrondis 1"/>
          <p:cNvSpPr/>
          <p:nvPr/>
        </p:nvSpPr>
        <p:spPr>
          <a:xfrm>
            <a:off x="1403648" y="476672"/>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403648" y="1628800"/>
            <a:ext cx="5616624" cy="3600400"/>
          </a:xfrm>
          <a:prstGeom prst="roundRect">
            <a:avLst>
              <a:gd name="adj" fmla="val 467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16219944"/>
      </p:ext>
    </p:extLst>
  </p:cSld>
  <p:clrMapOvr>
    <a:masterClrMapping/>
  </p:clrMapOvr>
  <p:transition spd="slow">
    <p:wheel spokes="1"/>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1556792"/>
            <a:ext cx="5760000" cy="2700000"/>
          </a:xfrm>
          <a:solidFill>
            <a:srgbClr val="0070C0"/>
          </a:solidFill>
          <a:effectLst>
            <a:outerShdw blurRad="63500" sx="102000" sy="102000" algn="ctr" rotWithShape="0">
              <a:schemeClr val="bg1">
                <a:alpha val="40000"/>
              </a:schemeClr>
            </a:outerShdw>
          </a:effectLst>
        </p:spPr>
        <p:txBody>
          <a:bodyPr lIns="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Saliste</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Amnas</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998158" y="3356992"/>
            <a:ext cx="4257448" cy="61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Transalpina</a:t>
            </a:r>
            <a:endParaRPr lang="fr-CH" sz="4000" dirty="0">
              <a:solidFill>
                <a:schemeClr val="tx1"/>
              </a:solidFill>
              <a:latin typeface="Arial" panose="020B0604020202020204" pitchFamily="34" charset="0"/>
              <a:cs typeface="Arial" panose="020B0604020202020204" pitchFamily="34" charset="0"/>
            </a:endParaRPr>
          </a:p>
        </p:txBody>
      </p:sp>
      <p:sp>
        <p:nvSpPr>
          <p:cNvPr id="20" name="Hexagone 19"/>
          <p:cNvSpPr/>
          <p:nvPr/>
        </p:nvSpPr>
        <p:spPr>
          <a:xfrm>
            <a:off x="1907704" y="227687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67</a:t>
            </a:r>
            <a:endParaRPr lang="fr-CH" dirty="0">
              <a:latin typeface="Arial" panose="020B0604020202020204" pitchFamily="34" charset="0"/>
              <a:cs typeface="Arial" panose="020B0604020202020204" pitchFamily="34" charset="0"/>
            </a:endParaRPr>
          </a:p>
        </p:txBody>
      </p:sp>
      <p:sp>
        <p:nvSpPr>
          <p:cNvPr id="12" name="Rectangle à coins arrondis 11"/>
          <p:cNvSpPr/>
          <p:nvPr/>
        </p:nvSpPr>
        <p:spPr>
          <a:xfrm>
            <a:off x="1403648" y="1628800"/>
            <a:ext cx="5616624" cy="2520280"/>
          </a:xfrm>
          <a:prstGeom prst="roundRect">
            <a:avLst>
              <a:gd name="adj" fmla="val 467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290770" y="6075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30</a:t>
            </a:r>
            <a:endParaRPr lang="fr-CH" sz="5400"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4854365" y="7515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5134737" y="7515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Rectangle à coins arrondis 6"/>
          <p:cNvSpPr/>
          <p:nvPr/>
        </p:nvSpPr>
        <p:spPr>
          <a:xfrm>
            <a:off x="4355976" y="692696"/>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672949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39618996"/>
      </p:ext>
    </p:extLst>
  </p:cSld>
  <p:clrMapOvr>
    <a:masterClrMapping/>
  </p:clrMapOvr>
  <p:transition spd="slow">
    <p:wheel spokes="1"/>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303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184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168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42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Sibiu	 			  </a:t>
            </a:r>
            <a:r>
              <a:rPr lang="fr-CH" sz="4700" dirty="0">
                <a:solidFill>
                  <a:schemeClr val="bg1"/>
                </a:solidFill>
                <a:latin typeface="Arial" panose="020B0604020202020204" pitchFamily="34" charset="0"/>
                <a:cs typeface="Arial" panose="020B0604020202020204" pitchFamily="34" charset="0"/>
              </a:rPr>
              <a:t>2</a:t>
            </a:r>
            <a:r>
              <a:rPr lang="fr-CH" sz="4700" dirty="0" smtClean="0">
                <a:solidFill>
                  <a:schemeClr val="bg1"/>
                </a:solidFill>
                <a:latin typeface="Arial" panose="020B0604020202020204" pitchFamily="34" charset="0"/>
                <a:cs typeface="Arial" panose="020B0604020202020204" pitchFamily="34" charset="0"/>
              </a:rPr>
              <a:t>9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79613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211960" y="3861048"/>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4306012"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931581"/>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4745"/>
            <a:ext cx="7200000" cy="900000"/>
          </a:xfrm>
          <a:solidFill>
            <a:srgbClr val="00B050"/>
          </a:solidFill>
        </p:spPr>
        <p:txBody>
          <a:bodyPr>
            <a:normAutofit/>
          </a:bodyPr>
          <a:lstStyle/>
          <a:p>
            <a:r>
              <a:rPr lang="fr-CH" dirty="0" err="1" smtClean="0">
                <a:solidFill>
                  <a:schemeClr val="bg1"/>
                </a:solidFill>
              </a:rPr>
              <a:t>Iesire</a:t>
            </a:r>
            <a:r>
              <a:rPr lang="fr-CH" dirty="0" smtClean="0">
                <a:solidFill>
                  <a:schemeClr val="bg1"/>
                </a:solidFill>
              </a:rPr>
              <a:t> Arad</a:t>
            </a:r>
            <a:endParaRPr lang="fr-CH" dirty="0">
              <a:solidFill>
                <a:schemeClr val="bg1"/>
              </a:solidFill>
            </a:endParaRPr>
          </a:p>
        </p:txBody>
      </p:sp>
      <p:sp>
        <p:nvSpPr>
          <p:cNvPr id="3" name="Espace réservé du contenu 2"/>
          <p:cNvSpPr>
            <a:spLocks noGrp="1"/>
          </p:cNvSpPr>
          <p:nvPr>
            <p:ph sz="half" idx="1"/>
          </p:nvPr>
        </p:nvSpPr>
        <p:spPr>
          <a:xfrm>
            <a:off x="467544" y="1173071"/>
            <a:ext cx="7200000" cy="5220000"/>
          </a:xfrm>
          <a:solidFill>
            <a:srgbClr val="00B050"/>
          </a:solidFill>
        </p:spPr>
        <p:txBody>
          <a:bodyPr lIns="432000">
            <a:normAutofit lnSpcReduction="10000"/>
          </a:bodyPr>
          <a:lstStyle/>
          <a:p>
            <a:pPr marL="0" indent="0">
              <a:buNone/>
            </a:pPr>
            <a:endParaRPr lang="fr-CH" dirty="0" smtClean="0"/>
          </a:p>
          <a:p>
            <a:pPr marL="0" indent="0">
              <a:buNone/>
            </a:pPr>
            <a:endParaRPr lang="fr-CH" dirty="0"/>
          </a:p>
          <a:p>
            <a:pPr marL="0" indent="0">
              <a:buNone/>
            </a:pPr>
            <a:r>
              <a:rPr lang="fr-CH" sz="3600" dirty="0" smtClean="0">
                <a:solidFill>
                  <a:schemeClr val="bg1"/>
                </a:solidFill>
                <a:latin typeface="Arial" panose="020B0604020202020204" pitchFamily="34" charset="0"/>
                <a:cs typeface="Arial" panose="020B0604020202020204" pitchFamily="34" charset="0"/>
              </a:rPr>
              <a:t>Arad Nord			   11 km	</a:t>
            </a:r>
          </a:p>
          <a:p>
            <a:pPr marL="0" indent="0">
              <a:buNone/>
            </a:pPr>
            <a:r>
              <a:rPr lang="fr-CH" sz="3600" dirty="0" smtClean="0">
                <a:solidFill>
                  <a:schemeClr val="bg1"/>
                </a:solidFill>
                <a:latin typeface="Arial" panose="020B0604020202020204" pitchFamily="34" charset="0"/>
                <a:cs typeface="Arial" panose="020B0604020202020204" pitchFamily="34" charset="0"/>
              </a:rPr>
              <a:t>Arad </a:t>
            </a:r>
            <a:r>
              <a:rPr lang="fr-CH" sz="3600" dirty="0" err="1" smtClean="0">
                <a:solidFill>
                  <a:schemeClr val="bg1"/>
                </a:solidFill>
                <a:latin typeface="Arial" panose="020B0604020202020204" pitchFamily="34" charset="0"/>
                <a:cs typeface="Arial" panose="020B0604020202020204" pitchFamily="34" charset="0"/>
              </a:rPr>
              <a:t>Vest</a:t>
            </a:r>
            <a:r>
              <a:rPr lang="fr-CH" sz="3600" dirty="0" smtClean="0">
                <a:solidFill>
                  <a:schemeClr val="bg1"/>
                </a:solidFill>
                <a:latin typeface="Arial" panose="020B0604020202020204" pitchFamily="34" charset="0"/>
                <a:cs typeface="Arial" panose="020B0604020202020204" pitchFamily="34" charset="0"/>
              </a:rPr>
              <a:t>		 	     </a:t>
            </a:r>
            <a:r>
              <a:rPr lang="fr-CH" sz="3600" dirty="0">
                <a:solidFill>
                  <a:schemeClr val="bg1"/>
                </a:solidFill>
                <a:latin typeface="Arial" panose="020B0604020202020204" pitchFamily="34" charset="0"/>
                <a:cs typeface="Arial" panose="020B0604020202020204" pitchFamily="34" charset="0"/>
              </a:rPr>
              <a:t>5</a:t>
            </a:r>
            <a:r>
              <a:rPr lang="fr-CH" sz="3600" dirty="0" smtClean="0">
                <a:solidFill>
                  <a:schemeClr val="bg1"/>
                </a:solidFill>
                <a:latin typeface="Arial" panose="020B0604020202020204" pitchFamily="34" charset="0"/>
                <a:cs typeface="Arial" panose="020B0604020202020204" pitchFamily="34" charset="0"/>
              </a:rPr>
              <a:t> km</a:t>
            </a:r>
          </a:p>
          <a:p>
            <a:pPr marL="0" indent="0">
              <a:buNone/>
            </a:pPr>
            <a:endParaRPr lang="fr-CH" dirty="0"/>
          </a:p>
          <a:p>
            <a:pPr marL="0" indent="0">
              <a:buNone/>
            </a:pPr>
            <a:endParaRPr lang="fr-CH" dirty="0" smtClean="0"/>
          </a:p>
          <a:p>
            <a:pPr marL="0" indent="0">
              <a:buNone/>
            </a:pPr>
            <a:r>
              <a:rPr lang="fr-CH" sz="3600" dirty="0" smtClean="0">
                <a:solidFill>
                  <a:schemeClr val="bg1"/>
                </a:solidFill>
                <a:latin typeface="Arial" panose="020B0604020202020204" pitchFamily="34" charset="0"/>
                <a:cs typeface="Arial" panose="020B0604020202020204" pitchFamily="34" charset="0"/>
              </a:rPr>
              <a:t>Arad </a:t>
            </a:r>
            <a:r>
              <a:rPr lang="fr-CH" sz="3600" dirty="0" err="1" smtClean="0">
                <a:solidFill>
                  <a:schemeClr val="bg1"/>
                </a:solidFill>
                <a:latin typeface="Arial" panose="020B0604020202020204" pitchFamily="34" charset="0"/>
                <a:cs typeface="Arial" panose="020B0604020202020204" pitchFamily="34" charset="0"/>
              </a:rPr>
              <a:t>Centru</a:t>
            </a:r>
            <a:r>
              <a:rPr lang="fr-CH" sz="3600" dirty="0" smtClean="0">
                <a:solidFill>
                  <a:schemeClr val="bg1"/>
                </a:solidFill>
                <a:latin typeface="Arial" panose="020B0604020202020204" pitchFamily="34" charset="0"/>
                <a:cs typeface="Arial" panose="020B0604020202020204" pitchFamily="34" charset="0"/>
              </a:rPr>
              <a:t>			     8 km</a:t>
            </a:r>
          </a:p>
          <a:p>
            <a:pPr marL="0" indent="0">
              <a:buNone/>
            </a:pPr>
            <a:r>
              <a:rPr lang="fr-CH" sz="3600" dirty="0" smtClean="0">
                <a:solidFill>
                  <a:schemeClr val="bg1"/>
                </a:solidFill>
                <a:latin typeface="Arial" panose="020B0604020202020204" pitchFamily="34" charset="0"/>
                <a:cs typeface="Arial" panose="020B0604020202020204" pitchFamily="34" charset="0"/>
              </a:rPr>
              <a:t>Arad </a:t>
            </a:r>
            <a:r>
              <a:rPr lang="fr-CH" sz="3600" dirty="0" err="1" smtClean="0">
                <a:solidFill>
                  <a:schemeClr val="bg1"/>
                </a:solidFill>
                <a:latin typeface="Arial" panose="020B0604020202020204" pitchFamily="34" charset="0"/>
                <a:cs typeface="Arial" panose="020B0604020202020204" pitchFamily="34" charset="0"/>
              </a:rPr>
              <a:t>Sânnicolau</a:t>
            </a:r>
            <a:r>
              <a:rPr lang="fr-CH" sz="3600" dirty="0" smtClean="0">
                <a:solidFill>
                  <a:schemeClr val="bg1"/>
                </a:solidFill>
                <a:latin typeface="Arial" panose="020B0604020202020204" pitchFamily="34" charset="0"/>
                <a:cs typeface="Arial" panose="020B0604020202020204" pitchFamily="34" charset="0"/>
              </a:rPr>
              <a:t> Mare	   12 km</a:t>
            </a:r>
          </a:p>
          <a:p>
            <a:pPr marL="0" indent="0">
              <a:buNone/>
            </a:pPr>
            <a:r>
              <a:rPr lang="fr-CH" sz="3600" dirty="0" smtClean="0">
                <a:solidFill>
                  <a:schemeClr val="bg1"/>
                </a:solidFill>
                <a:latin typeface="Arial" panose="020B0604020202020204" pitchFamily="34" charset="0"/>
                <a:cs typeface="Arial" panose="020B0604020202020204" pitchFamily="34" charset="0"/>
              </a:rPr>
              <a:t>Arad Sud			   14 km</a:t>
            </a:r>
          </a:p>
          <a:p>
            <a:pPr marL="0" indent="0">
              <a:buNone/>
            </a:pPr>
            <a:endParaRPr lang="fr-CH" dirty="0" smtClean="0">
              <a:solidFill>
                <a:schemeClr val="bg1"/>
              </a:solidFill>
            </a:endParaRPr>
          </a:p>
          <a:p>
            <a:pPr marL="0" indent="0">
              <a:buNone/>
            </a:pPr>
            <a:endParaRPr lang="fr-CH" dirty="0" smtClean="0"/>
          </a:p>
          <a:p>
            <a:pPr marL="0" indent="0">
              <a:buNone/>
            </a:pPr>
            <a:endParaRPr lang="fr-CH" dirty="0"/>
          </a:p>
        </p:txBody>
      </p:sp>
      <p:sp>
        <p:nvSpPr>
          <p:cNvPr id="4" name="Espace réservé du contenu 3"/>
          <p:cNvSpPr>
            <a:spLocks noGrp="1"/>
          </p:cNvSpPr>
          <p:nvPr>
            <p:ph sz="half" idx="2"/>
          </p:nvPr>
        </p:nvSpPr>
        <p:spPr>
          <a:xfrm>
            <a:off x="7775848" y="1268760"/>
            <a:ext cx="2736304" cy="2160240"/>
          </a:xfrm>
          <a:solidFill>
            <a:schemeClr val="bg1"/>
          </a:solidFill>
          <a:ln>
            <a:solidFill>
              <a:schemeClr val="tx1"/>
            </a:solidFill>
          </a:ln>
        </p:spPr>
        <p:txBody>
          <a:bodyPr tIns="468000" rIns="0">
            <a:normAutofit lnSpcReduction="10000"/>
          </a:bodyPr>
          <a:lstStyle/>
          <a:p>
            <a:pPr marL="0" indent="0">
              <a:buNone/>
            </a:pPr>
            <a:endParaRPr lang="fr-CH" sz="1800" dirty="0" smtClean="0">
              <a:latin typeface="Arial" panose="020B0604020202020204" pitchFamily="34" charset="0"/>
              <a:cs typeface="Arial" panose="020B0604020202020204" pitchFamily="34" charset="0"/>
            </a:endParaRPr>
          </a:p>
          <a:p>
            <a:pPr marL="0" indent="0">
              <a:buNone/>
            </a:pPr>
            <a:r>
              <a:rPr lang="fr-CH" sz="1800" dirty="0" smtClean="0">
                <a:latin typeface="Arial" panose="020B0604020202020204" pitchFamily="34" charset="0"/>
                <a:cs typeface="Arial" panose="020B0604020202020204" pitchFamily="34" charset="0"/>
              </a:rPr>
              <a:t>De </a:t>
            </a:r>
            <a:r>
              <a:rPr lang="fr-CH" sz="1800" dirty="0" err="1" smtClean="0">
                <a:latin typeface="Arial" panose="020B0604020202020204" pitchFamily="34" charset="0"/>
                <a:cs typeface="Arial" panose="020B0604020202020204" pitchFamily="34" charset="0"/>
              </a:rPr>
              <a:t>controlat</a:t>
            </a:r>
            <a:r>
              <a:rPr lang="fr-CH" sz="1800" dirty="0" smtClean="0">
                <a:latin typeface="Arial" panose="020B0604020202020204" pitchFamily="34" charset="0"/>
                <a:cs typeface="Arial" panose="020B0604020202020204" pitchFamily="34" charset="0"/>
              </a:rPr>
              <a:t> si </a:t>
            </a:r>
            <a:r>
              <a:rPr lang="fr-CH" sz="1800" dirty="0" err="1" smtClean="0">
                <a:latin typeface="Arial" panose="020B0604020202020204" pitchFamily="34" charset="0"/>
                <a:cs typeface="Arial" panose="020B0604020202020204" pitchFamily="34" charset="0"/>
              </a:rPr>
              <a:t>corectat</a:t>
            </a:r>
            <a:r>
              <a:rPr lang="fr-CH" sz="1800" dirty="0" smtClean="0">
                <a:latin typeface="Arial" panose="020B0604020202020204" pitchFamily="34" charset="0"/>
                <a:cs typeface="Arial" panose="020B0604020202020204" pitchFamily="34" charset="0"/>
              </a:rPr>
              <a:t> </a:t>
            </a:r>
            <a:r>
              <a:rPr lang="fr-CH" sz="1800" dirty="0" err="1" smtClean="0">
                <a:latin typeface="Arial" panose="020B0604020202020204" pitchFamily="34" charset="0"/>
                <a:cs typeface="Arial" panose="020B0604020202020204" pitchFamily="34" charset="0"/>
              </a:rPr>
              <a:t>distanta</a:t>
            </a:r>
            <a:r>
              <a:rPr lang="fr-CH" sz="1800" dirty="0" smtClean="0">
                <a:latin typeface="Arial" panose="020B0604020202020204" pitchFamily="34" charset="0"/>
                <a:cs typeface="Arial" panose="020B0604020202020204" pitchFamily="34" charset="0"/>
              </a:rPr>
              <a:t> </a:t>
            </a:r>
            <a:r>
              <a:rPr lang="fr-CH" sz="1800" dirty="0" err="1" smtClean="0">
                <a:latin typeface="Arial" panose="020B0604020202020204" pitchFamily="34" charset="0"/>
                <a:cs typeface="Arial" panose="020B0604020202020204" pitchFamily="34" charset="0"/>
              </a:rPr>
              <a:t>dintre</a:t>
            </a:r>
            <a:r>
              <a:rPr lang="fr-CH" sz="1800" dirty="0" smtClean="0">
                <a:latin typeface="Arial" panose="020B0604020202020204" pitchFamily="34" charset="0"/>
                <a:cs typeface="Arial" panose="020B0604020202020204" pitchFamily="34" charset="0"/>
              </a:rPr>
              <a:t> </a:t>
            </a:r>
            <a:r>
              <a:rPr lang="fr-CH" sz="1800" dirty="0" err="1" smtClean="0">
                <a:latin typeface="Arial" panose="020B0604020202020204" pitchFamily="34" charset="0"/>
                <a:cs typeface="Arial" panose="020B0604020202020204" pitchFamily="34" charset="0"/>
              </a:rPr>
              <a:t>panou</a:t>
            </a:r>
            <a:endParaRPr lang="fr-CH" sz="1800" dirty="0" smtClean="0">
              <a:latin typeface="Arial" panose="020B0604020202020204" pitchFamily="34" charset="0"/>
              <a:cs typeface="Arial" panose="020B0604020202020204" pitchFamily="34" charset="0"/>
            </a:endParaRPr>
          </a:p>
          <a:p>
            <a:pPr marL="0" indent="0">
              <a:buNone/>
            </a:pPr>
            <a:r>
              <a:rPr lang="fr-CH" sz="1800" dirty="0" smtClean="0">
                <a:latin typeface="Arial" panose="020B0604020202020204" pitchFamily="34" charset="0"/>
                <a:cs typeface="Arial" panose="020B0604020202020204" pitchFamily="34" charset="0"/>
              </a:rPr>
              <a:t>si </a:t>
            </a:r>
            <a:r>
              <a:rPr lang="fr-CH" sz="1800" dirty="0" err="1" smtClean="0">
                <a:latin typeface="Arial" panose="020B0604020202020204" pitchFamily="34" charset="0"/>
                <a:cs typeface="Arial" panose="020B0604020202020204" pitchFamily="34" charset="0"/>
              </a:rPr>
              <a:t>iesirea</a:t>
            </a:r>
            <a:r>
              <a:rPr lang="fr-CH" sz="1800" dirty="0" smtClean="0">
                <a:latin typeface="Arial" panose="020B0604020202020204" pitchFamily="34" charset="0"/>
                <a:cs typeface="Arial" panose="020B0604020202020204" pitchFamily="34" charset="0"/>
              </a:rPr>
              <a:t> </a:t>
            </a:r>
            <a:r>
              <a:rPr lang="fr-CH" sz="1800" dirty="0" err="1" smtClean="0">
                <a:latin typeface="Arial" panose="020B0604020202020204" pitchFamily="34" charset="0"/>
                <a:cs typeface="Arial" panose="020B0604020202020204" pitchFamily="34" charset="0"/>
              </a:rPr>
              <a:t>propriu-zisa</a:t>
            </a:r>
            <a:endParaRPr lang="fr-CH" sz="1800" dirty="0">
              <a:latin typeface="Arial" panose="020B0604020202020204" pitchFamily="34" charset="0"/>
              <a:cs typeface="Arial" panose="020B0604020202020204" pitchFamily="34" charset="0"/>
            </a:endParaRPr>
          </a:p>
          <a:p>
            <a:pPr marL="0" indent="0">
              <a:buNone/>
            </a:pPr>
            <a:endParaRPr lang="fr-CH" sz="1000" dirty="0" smtClean="0">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1691680" y="1373705"/>
            <a:ext cx="4680000" cy="648072"/>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4000" dirty="0" err="1" smtClean="0">
                <a:solidFill>
                  <a:schemeClr val="bg1"/>
                </a:solidFill>
                <a:latin typeface="Arial" panose="020B0604020202020204" pitchFamily="34" charset="0"/>
                <a:cs typeface="Arial" panose="020B0604020202020204" pitchFamily="34" charset="0"/>
              </a:rPr>
              <a:t>Directie</a:t>
            </a:r>
            <a:r>
              <a:rPr lang="fr-CH" sz="4000" dirty="0" smtClean="0">
                <a:solidFill>
                  <a:schemeClr val="bg1"/>
                </a:solidFill>
                <a:latin typeface="Arial" panose="020B0604020202020204" pitchFamily="34" charset="0"/>
                <a:cs typeface="Arial" panose="020B0604020202020204" pitchFamily="34" charset="0"/>
              </a:rPr>
              <a:t> Oradea</a:t>
            </a:r>
            <a:endParaRPr lang="fr-CH" sz="40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691680" y="3590967"/>
            <a:ext cx="4680000" cy="648072"/>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4000" dirty="0" err="1" smtClean="0">
                <a:solidFill>
                  <a:schemeClr val="bg1"/>
                </a:solidFill>
                <a:latin typeface="Arial" panose="020B0604020202020204" pitchFamily="34" charset="0"/>
                <a:cs typeface="Arial" panose="020B0604020202020204" pitchFamily="34" charset="0"/>
              </a:rPr>
              <a:t>Directie</a:t>
            </a:r>
            <a:r>
              <a:rPr lang="fr-CH" sz="4000" dirty="0" smtClean="0">
                <a:solidFill>
                  <a:schemeClr val="bg1"/>
                </a:solidFill>
                <a:latin typeface="Arial" panose="020B0604020202020204" pitchFamily="34" charset="0"/>
                <a:cs typeface="Arial" panose="020B0604020202020204" pitchFamily="34" charset="0"/>
              </a:rPr>
              <a:t> Bucuresti</a:t>
            </a:r>
            <a:endParaRPr lang="fr-CH" sz="4000" dirty="0">
              <a:solidFill>
                <a:schemeClr val="bg1"/>
              </a:solidFill>
              <a:latin typeface="Arial" panose="020B0604020202020204" pitchFamily="34" charset="0"/>
              <a:cs typeface="Arial" panose="020B0604020202020204" pitchFamily="34" charset="0"/>
            </a:endParaRPr>
          </a:p>
        </p:txBody>
      </p:sp>
      <p:cxnSp>
        <p:nvCxnSpPr>
          <p:cNvPr id="8" name="Connecteur droit 7"/>
          <p:cNvCxnSpPr/>
          <p:nvPr/>
        </p:nvCxnSpPr>
        <p:spPr>
          <a:xfrm>
            <a:off x="467544" y="3429000"/>
            <a:ext cx="72008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èche vers le haut 9"/>
          <p:cNvSpPr/>
          <p:nvPr/>
        </p:nvSpPr>
        <p:spPr>
          <a:xfrm rot="-1800000">
            <a:off x="852624" y="1319741"/>
            <a:ext cx="484632" cy="756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20092" y="3590967"/>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6944908" y="3616738"/>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3311680" y="2691821"/>
            <a:ext cx="1620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ZI </a:t>
            </a: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pic>
        <p:nvPicPr>
          <p:cNvPr id="14"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3755" y="4365104"/>
            <a:ext cx="685818" cy="46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539552" y="332656"/>
            <a:ext cx="7056784"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539552" y="1249225"/>
            <a:ext cx="7056784" cy="2107767"/>
          </a:xfrm>
          <a:prstGeom prst="roundRect">
            <a:avLst>
              <a:gd name="adj" fmla="val 460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539552" y="3519039"/>
            <a:ext cx="7056784" cy="2790281"/>
          </a:xfrm>
          <a:prstGeom prst="roundRect">
            <a:avLst>
              <a:gd name="adj" fmla="val 513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73413362"/>
      </p:ext>
    </p:extLst>
  </p:cSld>
  <p:clrMapOvr>
    <a:masterClrMapping/>
  </p:clrMapOvr>
  <p:transition spd="slow">
    <p:wheel spokes="1"/>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20688"/>
            <a:ext cx="7056784" cy="56886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331640" y="5445224"/>
            <a:ext cx="6840760" cy="7200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bg1"/>
                </a:solidFill>
              </a:rPr>
              <a:t>Sibiu</a:t>
            </a:r>
            <a:endParaRPr lang="fr-CH" sz="4000" dirty="0">
              <a:solidFill>
                <a:schemeClr val="bg1"/>
              </a:solidFill>
            </a:endParaRPr>
          </a:p>
        </p:txBody>
      </p:sp>
      <p:pic>
        <p:nvPicPr>
          <p:cNvPr id="2054" name="Picture 6" descr="http://cache-graphicslib.viator.com/graphicslib/destination/sibiu-1916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92696"/>
            <a:ext cx="6840760"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2087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14350" y="1268760"/>
            <a:ext cx="5760000" cy="4500000"/>
          </a:xfrm>
          <a:solidFill>
            <a:srgbClr val="00B050"/>
          </a:solidFill>
        </p:spPr>
        <p:txBody>
          <a:bodyPr lIns="360000" tIns="540000" rIns="72000">
            <a:norm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Sb </a:t>
            </a:r>
            <a:r>
              <a:rPr lang="fr-CH" sz="4000" dirty="0" err="1" smtClean="0">
                <a:solidFill>
                  <a:schemeClr val="bg1"/>
                </a:solidFill>
                <a:latin typeface="Arial" panose="020B0604020202020204" pitchFamily="34" charset="0"/>
                <a:cs typeface="Arial" panose="020B0604020202020204" pitchFamily="34" charset="0"/>
              </a:rPr>
              <a:t>Vest</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Sura</a:t>
            </a:r>
            <a:r>
              <a:rPr lang="fr-CH" sz="4000" dirty="0" smtClean="0">
                <a:solidFill>
                  <a:schemeClr val="bg1"/>
                </a:solidFill>
                <a:latin typeface="Arial" panose="020B0604020202020204" pitchFamily="34" charset="0"/>
                <a:cs typeface="Arial" panose="020B0604020202020204" pitchFamily="34" charset="0"/>
              </a:rPr>
              <a:t> Mica</a:t>
            </a:r>
          </a:p>
          <a:p>
            <a:pPr marL="0" indent="0">
              <a:buNone/>
            </a:pPr>
            <a:r>
              <a:rPr lang="fr-CH" sz="4000" dirty="0" smtClean="0">
                <a:solidFill>
                  <a:schemeClr val="bg1"/>
                </a:solidFill>
                <a:latin typeface="Arial" panose="020B0604020202020204" pitchFamily="34" charset="0"/>
                <a:cs typeface="Arial" panose="020B0604020202020204" pitchFamily="34" charset="0"/>
              </a:rPr>
              <a:t>Sb Nord Medias</a:t>
            </a:r>
          </a:p>
          <a:p>
            <a:pPr marL="0" indent="0">
              <a:buNone/>
            </a:pPr>
            <a:r>
              <a:rPr lang="fr-CH" sz="4000" dirty="0" smtClean="0">
                <a:solidFill>
                  <a:schemeClr val="bg1"/>
                </a:solidFill>
                <a:latin typeface="Arial" panose="020B0604020202020204" pitchFamily="34" charset="0"/>
                <a:cs typeface="Arial" panose="020B0604020202020204" pitchFamily="34" charset="0"/>
              </a:rPr>
              <a:t>Sb </a:t>
            </a:r>
            <a:r>
              <a:rPr lang="fr-CH" sz="4000" dirty="0" err="1" smtClean="0">
                <a:solidFill>
                  <a:schemeClr val="bg1"/>
                </a:solidFill>
                <a:latin typeface="Arial" panose="020B0604020202020204" pitchFamily="34" charset="0"/>
                <a:cs typeface="Arial" panose="020B0604020202020204" pitchFamily="34" charset="0"/>
              </a:rPr>
              <a:t>Centru</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Sb Est </a:t>
            </a:r>
            <a:r>
              <a:rPr lang="fr-CH" sz="4000" dirty="0" err="1" smtClean="0">
                <a:solidFill>
                  <a:schemeClr val="bg1"/>
                </a:solidFill>
                <a:latin typeface="Arial" panose="020B0604020202020204" pitchFamily="34" charset="0"/>
                <a:cs typeface="Arial" panose="020B0604020202020204" pitchFamily="34" charset="0"/>
              </a:rPr>
              <a:t>Agnita</a:t>
            </a:r>
            <a:endParaRPr lang="fr-CH" sz="4000" dirty="0" smtClean="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Sb Sud </a:t>
            </a:r>
            <a:r>
              <a:rPr lang="fr-CH" sz="4000" dirty="0" err="1" smtClean="0">
                <a:solidFill>
                  <a:schemeClr val="bg1"/>
                </a:solidFill>
                <a:latin typeface="Arial" panose="020B0604020202020204" pitchFamily="34" charset="0"/>
                <a:cs typeface="Arial" panose="020B0604020202020204" pitchFamily="34" charset="0"/>
              </a:rPr>
              <a:t>Selimbar</a:t>
            </a:r>
            <a:endParaRPr lang="fr-CH" sz="4000" dirty="0" smtClean="0"/>
          </a:p>
          <a:p>
            <a:endParaRPr lang="fr-CH" dirty="0"/>
          </a:p>
        </p:txBody>
      </p:sp>
      <p:sp>
        <p:nvSpPr>
          <p:cNvPr id="4" name="Espace réservé du contenu 3"/>
          <p:cNvSpPr>
            <a:spLocks noGrp="1"/>
          </p:cNvSpPr>
          <p:nvPr>
            <p:ph sz="half" idx="2"/>
          </p:nvPr>
        </p:nvSpPr>
        <p:spPr>
          <a:xfrm>
            <a:off x="6274350" y="1268760"/>
            <a:ext cx="2448000" cy="4500000"/>
          </a:xfrm>
          <a:solidFill>
            <a:srgbClr val="00B050"/>
          </a:solidFill>
        </p:spPr>
        <p:txBody>
          <a:bodyPr lIns="540000" tIns="540000" rIns="360000">
            <a:noAutofit/>
          </a:bodyPr>
          <a:lstStyle/>
          <a:p>
            <a:pPr marL="0" indent="0" algn="r">
              <a:buNone/>
            </a:pPr>
            <a:r>
              <a:rPr lang="fr-CH" sz="4000" dirty="0" smtClean="0">
                <a:solidFill>
                  <a:schemeClr val="bg1"/>
                </a:solidFill>
                <a:latin typeface="Arial" panose="020B0604020202020204" pitchFamily="34" charset="0"/>
                <a:cs typeface="Arial" panose="020B0604020202020204" pitchFamily="34" charset="0"/>
              </a:rPr>
              <a:t> </a:t>
            </a:r>
            <a:r>
              <a:rPr lang="fr-CH" sz="4000" dirty="0">
                <a:solidFill>
                  <a:schemeClr val="bg1"/>
                </a:solidFill>
                <a:latin typeface="Arial" panose="020B0604020202020204" pitchFamily="34" charset="0"/>
                <a:cs typeface="Arial" panose="020B0604020202020204" pitchFamily="34" charset="0"/>
              </a:rPr>
              <a:t>3</a:t>
            </a:r>
            <a:r>
              <a:rPr lang="fr-CH" sz="4000" dirty="0" smtClean="0">
                <a:solidFill>
                  <a:schemeClr val="bg1"/>
                </a:solidFill>
                <a:latin typeface="Arial" panose="020B0604020202020204" pitchFamily="34" charset="0"/>
                <a:cs typeface="Arial" panose="020B0604020202020204" pitchFamily="34" charset="0"/>
              </a:rPr>
              <a:t>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 10 km</a:t>
            </a:r>
          </a:p>
          <a:p>
            <a:pPr marL="0" indent="0" algn="r">
              <a:buNone/>
            </a:pPr>
            <a:r>
              <a:rPr lang="fr-CH" sz="4000" dirty="0">
                <a:solidFill>
                  <a:schemeClr val="bg1"/>
                </a:solidFill>
                <a:latin typeface="Arial" panose="020B0604020202020204" pitchFamily="34" charset="0"/>
                <a:cs typeface="Arial" panose="020B0604020202020204" pitchFamily="34" charset="0"/>
              </a:rPr>
              <a:t> </a:t>
            </a:r>
            <a:r>
              <a:rPr lang="fr-CH" sz="4000" dirty="0" smtClean="0">
                <a:solidFill>
                  <a:schemeClr val="bg1"/>
                </a:solidFill>
                <a:latin typeface="Arial" panose="020B0604020202020204" pitchFamily="34" charset="0"/>
                <a:cs typeface="Arial" panose="020B0604020202020204" pitchFamily="34" charset="0"/>
              </a:rPr>
              <a:t>14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15 km</a:t>
            </a:r>
          </a:p>
          <a:p>
            <a:pPr marL="0" indent="0" algn="r">
              <a:buNone/>
            </a:pPr>
            <a:r>
              <a:rPr lang="fr-CH" sz="4000" dirty="0" smtClean="0">
                <a:solidFill>
                  <a:schemeClr val="bg1"/>
                </a:solidFill>
                <a:latin typeface="Arial" panose="020B0604020202020204" pitchFamily="34" charset="0"/>
                <a:cs typeface="Arial" panose="020B0604020202020204" pitchFamily="34" charset="0"/>
              </a:rPr>
              <a:t>20 km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8" name="Titre 1"/>
          <p:cNvSpPr txBox="1">
            <a:spLocks/>
          </p:cNvSpPr>
          <p:nvPr/>
        </p:nvSpPr>
        <p:spPr>
          <a:xfrm>
            <a:off x="514350" y="312738"/>
            <a:ext cx="8208000" cy="900000"/>
          </a:xfrm>
          <a:prstGeom prst="rect">
            <a:avLst/>
          </a:prstGeom>
          <a:solidFill>
            <a:srgbClr val="00B05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Iesire</a:t>
            </a:r>
            <a:r>
              <a:rPr lang="fr-CH" dirty="0" smtClean="0">
                <a:solidFill>
                  <a:schemeClr val="bg1"/>
                </a:solidFill>
                <a:latin typeface="Arial" panose="020B0604020202020204" pitchFamily="34" charset="0"/>
                <a:cs typeface="Arial" panose="020B0604020202020204" pitchFamily="34" charset="0"/>
              </a:rPr>
              <a:t> Sibiu</a:t>
            </a:r>
            <a:endParaRPr lang="fr-CH" dirty="0">
              <a:solidFill>
                <a:schemeClr val="bg1"/>
              </a:solidFill>
              <a:latin typeface="Arial" panose="020B0604020202020204" pitchFamily="34" charset="0"/>
              <a:cs typeface="Arial" panose="020B0604020202020204" pitchFamily="34" charset="0"/>
            </a:endParaRPr>
          </a:p>
        </p:txBody>
      </p:sp>
      <p:pic>
        <p:nvPicPr>
          <p:cNvPr id="10" name="Picture 2" descr="https://t2.ftcdn.net/jpg/00/06/12/33/400_F_6123319_UooFwBrI0QE3BmgtmsBXfC3HE5D35wB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844824"/>
            <a:ext cx="695522" cy="540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à coins arrondis 6"/>
          <p:cNvSpPr/>
          <p:nvPr/>
        </p:nvSpPr>
        <p:spPr>
          <a:xfrm>
            <a:off x="307975" y="5589240"/>
            <a:ext cx="8584505" cy="10081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800" dirty="0" smtClean="0">
                <a:solidFill>
                  <a:schemeClr val="tx1"/>
                </a:solidFill>
                <a:latin typeface="Arial" panose="020B0604020202020204" pitchFamily="34" charset="0"/>
                <a:cs typeface="Arial" panose="020B0604020202020204" pitchFamily="34" charset="0"/>
              </a:rPr>
              <a:t>En Hongrie, aux abords des grandes villes, un panneau informe les automobilistes sur les sorties les desservant et leur situation par rapport à un plan général de la ville concernée. En général, à 120 km, les indications sont trop petites et peu visibles pour être véritablement exploitables. Je retiens l’idée mais je supprime le plan de la ville et les indications des lieux des sorties.</a:t>
            </a:r>
            <a:r>
              <a:rPr lang="en-US" sz="800" dirty="0">
                <a:solidFill>
                  <a:schemeClr val="tx1"/>
                </a:solidFill>
                <a:latin typeface="Arial" panose="020B0604020202020204" pitchFamily="34" charset="0"/>
                <a:cs typeface="Arial" panose="020B0604020202020204" pitchFamily="34" charset="0"/>
              </a:rPr>
              <a:t> </a:t>
            </a:r>
            <a:endParaRPr lang="en-US" sz="800" dirty="0" smtClean="0">
              <a:solidFill>
                <a:schemeClr val="tx1"/>
              </a:solidFill>
              <a:latin typeface="Arial" panose="020B0604020202020204" pitchFamily="34" charset="0"/>
              <a:cs typeface="Arial" panose="020B0604020202020204" pitchFamily="34" charset="0"/>
            </a:endParaRPr>
          </a:p>
          <a:p>
            <a:r>
              <a:rPr lang="en-US" sz="800" i="1" dirty="0" smtClean="0">
                <a:solidFill>
                  <a:schemeClr val="tx1"/>
                </a:solidFill>
                <a:latin typeface="Arial" panose="020B0604020202020204" pitchFamily="34" charset="0"/>
                <a:cs typeface="Arial" panose="020B0604020202020204" pitchFamily="34" charset="0"/>
              </a:rPr>
              <a:t>In </a:t>
            </a:r>
            <a:r>
              <a:rPr lang="en-US" sz="800" i="1" dirty="0">
                <a:solidFill>
                  <a:schemeClr val="tx1"/>
                </a:solidFill>
                <a:latin typeface="Arial" panose="020B0604020202020204" pitchFamily="34" charset="0"/>
                <a:cs typeface="Arial" panose="020B0604020202020204" pitchFamily="34" charset="0"/>
              </a:rPr>
              <a:t>Hungary, in approach of important cities, a panel informs the automobilists about the exits deserving the city and their situations on a map representing the city.</a:t>
            </a:r>
          </a:p>
          <a:p>
            <a:r>
              <a:rPr lang="en-US" sz="800" i="1" dirty="0">
                <a:solidFill>
                  <a:schemeClr val="tx1"/>
                </a:solidFill>
                <a:latin typeface="Arial" panose="020B0604020202020204" pitchFamily="34" charset="0"/>
                <a:cs typeface="Arial" panose="020B0604020202020204" pitchFamily="34" charset="0"/>
              </a:rPr>
              <a:t>Unfortunately, at 120 km / hour, the indications are too </a:t>
            </a:r>
            <a:r>
              <a:rPr lang="en-US" sz="800" i="1" dirty="0" smtClean="0">
                <a:solidFill>
                  <a:schemeClr val="tx1"/>
                </a:solidFill>
                <a:latin typeface="Arial" panose="020B0604020202020204" pitchFamily="34" charset="0"/>
                <a:cs typeface="Arial" panose="020B0604020202020204" pitchFamily="34" charset="0"/>
              </a:rPr>
              <a:t>small </a:t>
            </a:r>
            <a:r>
              <a:rPr lang="en-US" sz="800" i="1" dirty="0">
                <a:solidFill>
                  <a:schemeClr val="tx1"/>
                </a:solidFill>
                <a:latin typeface="Arial" panose="020B0604020202020204" pitchFamily="34" charset="0"/>
                <a:cs typeface="Arial" panose="020B0604020202020204" pitchFamily="34" charset="0"/>
              </a:rPr>
              <a:t>to be really </a:t>
            </a:r>
            <a:r>
              <a:rPr lang="en-US" sz="800" i="1" dirty="0" smtClean="0">
                <a:solidFill>
                  <a:schemeClr val="tx1"/>
                </a:solidFill>
                <a:latin typeface="Arial" panose="020B0604020202020204" pitchFamily="34" charset="0"/>
                <a:cs typeface="Arial" panose="020B0604020202020204" pitchFamily="34" charset="0"/>
              </a:rPr>
              <a:t>useful. I </a:t>
            </a:r>
            <a:r>
              <a:rPr lang="en-US" sz="800" i="1" dirty="0">
                <a:solidFill>
                  <a:schemeClr val="tx1"/>
                </a:solidFill>
                <a:latin typeface="Arial" panose="020B0604020202020204" pitchFamily="34" charset="0"/>
                <a:cs typeface="Arial" panose="020B0604020202020204" pitchFamily="34" charset="0"/>
              </a:rPr>
              <a:t>keep the idea but I delete the </a:t>
            </a:r>
            <a:r>
              <a:rPr lang="en-US" sz="800" i="1" dirty="0" smtClean="0">
                <a:solidFill>
                  <a:schemeClr val="tx1"/>
                </a:solidFill>
                <a:latin typeface="Arial" panose="020B0604020202020204" pitchFamily="34" charset="0"/>
                <a:cs typeface="Arial" panose="020B0604020202020204" pitchFamily="34" charset="0"/>
              </a:rPr>
              <a:t>map.</a:t>
            </a:r>
          </a:p>
          <a:p>
            <a:r>
              <a:rPr lang="en-US" sz="800" dirty="0" smtClean="0">
                <a:solidFill>
                  <a:srgbClr val="0070C0"/>
                </a:solidFill>
                <a:latin typeface="Arial" panose="020B0604020202020204" pitchFamily="34" charset="0"/>
                <a:cs typeface="Arial" panose="020B0604020202020204" pitchFamily="34" charset="0"/>
              </a:rPr>
              <a:t>In </a:t>
            </a:r>
            <a:r>
              <a:rPr lang="en-US" sz="800" dirty="0" err="1" smtClean="0">
                <a:solidFill>
                  <a:srgbClr val="0070C0"/>
                </a:solidFill>
                <a:latin typeface="Arial" panose="020B0604020202020204" pitchFamily="34" charset="0"/>
                <a:cs typeface="Arial" panose="020B0604020202020204" pitchFamily="34" charset="0"/>
              </a:rPr>
              <a:t>Ungaria</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în</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apropierea</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marilor</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orase</a:t>
            </a:r>
            <a:r>
              <a:rPr lang="en-US" sz="800" dirty="0" smtClean="0">
                <a:solidFill>
                  <a:srgbClr val="0070C0"/>
                </a:solidFill>
                <a:latin typeface="Arial" panose="020B0604020202020204" pitchFamily="34" charset="0"/>
                <a:cs typeface="Arial" panose="020B0604020202020204" pitchFamily="34" charset="0"/>
              </a:rPr>
              <a:t>, un </a:t>
            </a:r>
            <a:r>
              <a:rPr lang="en-US" sz="800" dirty="0" err="1" smtClean="0">
                <a:solidFill>
                  <a:srgbClr val="0070C0"/>
                </a:solidFill>
                <a:latin typeface="Arial" panose="020B0604020202020204" pitchFamily="34" charset="0"/>
                <a:cs typeface="Arial" panose="020B0604020202020204" pitchFamily="34" charset="0"/>
              </a:rPr>
              <a:t>panou</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informeaza</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automobilistii</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asupra</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tuturor</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iesirilor</a:t>
            </a:r>
            <a:r>
              <a:rPr lang="en-US" sz="800" dirty="0" smtClean="0">
                <a:solidFill>
                  <a:srgbClr val="0070C0"/>
                </a:solidFill>
                <a:latin typeface="Arial" panose="020B0604020202020204" pitchFamily="34" charset="0"/>
                <a:cs typeface="Arial" panose="020B0604020202020204" pitchFamily="34" charset="0"/>
              </a:rPr>
              <a:t> care </a:t>
            </a:r>
            <a:r>
              <a:rPr lang="en-US" sz="800" dirty="0" err="1" smtClean="0">
                <a:solidFill>
                  <a:srgbClr val="0070C0"/>
                </a:solidFill>
                <a:latin typeface="Arial" panose="020B0604020202020204" pitchFamily="34" charset="0"/>
                <a:cs typeface="Arial" panose="020B0604020202020204" pitchFamily="34" charset="0"/>
              </a:rPr>
              <a:t>îi</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deservesc</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si</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localizarea</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lor</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raportata</a:t>
            </a:r>
            <a:r>
              <a:rPr lang="en-US" sz="800" dirty="0" smtClean="0">
                <a:solidFill>
                  <a:srgbClr val="0070C0"/>
                </a:solidFill>
                <a:latin typeface="Arial" panose="020B0604020202020204" pitchFamily="34" charset="0"/>
                <a:cs typeface="Arial" panose="020B0604020202020204" pitchFamily="34" charset="0"/>
              </a:rPr>
              <a:t> la un plan general al </a:t>
            </a:r>
            <a:r>
              <a:rPr lang="en-US" sz="800" dirty="0" err="1" smtClean="0">
                <a:solidFill>
                  <a:srgbClr val="0070C0"/>
                </a:solidFill>
                <a:latin typeface="Arial" panose="020B0604020202020204" pitchFamily="34" charset="0"/>
                <a:cs typeface="Arial" panose="020B0604020202020204" pitchFamily="34" charset="0"/>
              </a:rPr>
              <a:t>orasului</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respectiv</a:t>
            </a:r>
            <a:r>
              <a:rPr lang="en-US" sz="800" dirty="0" smtClean="0">
                <a:solidFill>
                  <a:srgbClr val="0070C0"/>
                </a:solidFill>
                <a:latin typeface="Arial" panose="020B0604020202020204" pitchFamily="34" charset="0"/>
                <a:cs typeface="Arial" panose="020B0604020202020204" pitchFamily="34" charset="0"/>
              </a:rPr>
              <a:t>. In general, la 120 km </a:t>
            </a:r>
            <a:r>
              <a:rPr lang="en-US" sz="800" dirty="0" err="1" smtClean="0">
                <a:solidFill>
                  <a:srgbClr val="0070C0"/>
                </a:solidFill>
                <a:latin typeface="Arial" panose="020B0604020202020204" pitchFamily="34" charset="0"/>
                <a:cs typeface="Arial" panose="020B0604020202020204" pitchFamily="34" charset="0"/>
              </a:rPr>
              <a:t>indicatiile</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sunt</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prea</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mici</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si</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prea</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putin</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vizibile</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pentru</a:t>
            </a:r>
            <a:r>
              <a:rPr lang="en-US" sz="800" dirty="0" smtClean="0">
                <a:solidFill>
                  <a:srgbClr val="0070C0"/>
                </a:solidFill>
                <a:latin typeface="Arial" panose="020B0604020202020204" pitchFamily="34" charset="0"/>
                <a:cs typeface="Arial" panose="020B0604020202020204" pitchFamily="34" charset="0"/>
              </a:rPr>
              <a:t> a </a:t>
            </a:r>
            <a:r>
              <a:rPr lang="en-US" sz="800" dirty="0" err="1" smtClean="0">
                <a:solidFill>
                  <a:srgbClr val="0070C0"/>
                </a:solidFill>
                <a:latin typeface="Arial" panose="020B0604020202020204" pitchFamily="34" charset="0"/>
                <a:cs typeface="Arial" panose="020B0604020202020204" pitchFamily="34" charset="0"/>
              </a:rPr>
              <a:t>putea</a:t>
            </a:r>
            <a:r>
              <a:rPr lang="en-US" sz="800" dirty="0" smtClean="0">
                <a:solidFill>
                  <a:srgbClr val="0070C0"/>
                </a:solidFill>
                <a:latin typeface="Arial" panose="020B0604020202020204" pitchFamily="34" charset="0"/>
                <a:cs typeface="Arial" panose="020B0604020202020204" pitchFamily="34" charset="0"/>
              </a:rPr>
              <a:t> fi cu </a:t>
            </a:r>
            <a:r>
              <a:rPr lang="en-US" sz="800" dirty="0" err="1" smtClean="0">
                <a:solidFill>
                  <a:srgbClr val="0070C0"/>
                </a:solidFill>
                <a:latin typeface="Arial" panose="020B0604020202020204" pitchFamily="34" charset="0"/>
                <a:cs typeface="Arial" panose="020B0604020202020204" pitchFamily="34" charset="0"/>
              </a:rPr>
              <a:t>adevarat</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exploatabile</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Retin</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ideea</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dar</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suprim</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planul</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orasului</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si</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indicatiile</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localizarii</a:t>
            </a:r>
            <a:r>
              <a:rPr lang="en-US" sz="800" dirty="0" smtClean="0">
                <a:solidFill>
                  <a:srgbClr val="0070C0"/>
                </a:solidFill>
                <a:latin typeface="Arial" panose="020B0604020202020204" pitchFamily="34" charset="0"/>
                <a:cs typeface="Arial" panose="020B0604020202020204" pitchFamily="34" charset="0"/>
              </a:rPr>
              <a:t> </a:t>
            </a:r>
            <a:r>
              <a:rPr lang="en-US" sz="800" dirty="0" err="1" smtClean="0">
                <a:solidFill>
                  <a:srgbClr val="0070C0"/>
                </a:solidFill>
                <a:latin typeface="Arial" panose="020B0604020202020204" pitchFamily="34" charset="0"/>
                <a:cs typeface="Arial" panose="020B0604020202020204" pitchFamily="34" charset="0"/>
              </a:rPr>
              <a:t>iesirilor</a:t>
            </a:r>
            <a:r>
              <a:rPr lang="en-US" sz="800" dirty="0" smtClean="0">
                <a:solidFill>
                  <a:srgbClr val="0070C0"/>
                </a:solidFill>
                <a:latin typeface="Arial" panose="020B0604020202020204" pitchFamily="34" charset="0"/>
                <a:cs typeface="Arial" panose="020B0604020202020204" pitchFamily="34" charset="0"/>
              </a:rPr>
              <a:t>.</a:t>
            </a:r>
            <a:endParaRPr lang="fr-CH" sz="800" dirty="0">
              <a:solidFill>
                <a:srgbClr val="0070C0"/>
              </a:solidFill>
              <a:latin typeface="Arial" panose="020B0604020202020204" pitchFamily="34" charset="0"/>
              <a:cs typeface="Arial" panose="020B0604020202020204" pitchFamily="34" charset="0"/>
            </a:endParaRPr>
          </a:p>
        </p:txBody>
      </p:sp>
      <p:sp>
        <p:nvSpPr>
          <p:cNvPr id="11" name="Rectangle à coins arrondis 10"/>
          <p:cNvSpPr/>
          <p:nvPr/>
        </p:nvSpPr>
        <p:spPr>
          <a:xfrm>
            <a:off x="612775" y="404664"/>
            <a:ext cx="7991673"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612775" y="1340768"/>
            <a:ext cx="7991673" cy="4176464"/>
          </a:xfrm>
          <a:prstGeom prst="roundRect">
            <a:avLst>
              <a:gd name="adj" fmla="val 450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65423146"/>
      </p:ext>
    </p:extLst>
  </p:cSld>
  <p:clrMapOvr>
    <a:masterClrMapping/>
  </p:clrMapOvr>
  <p:transition spd="slow">
    <p:wheel spokes="1"/>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421501" y="2527137"/>
            <a:ext cx="1404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29</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5271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7H</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7905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556792"/>
            <a:ext cx="5760000" cy="4500000"/>
          </a:xfrm>
          <a:solidFill>
            <a:srgbClr val="0070C0"/>
          </a:solidFill>
          <a:effectLst>
            <a:outerShdw blurRad="63500" sx="102000" sy="102000" algn="ctr" rotWithShape="0">
              <a:schemeClr val="bg1">
                <a:alpha val="40000"/>
              </a:schemeClr>
            </a:outerShdw>
          </a:effectLst>
        </p:spPr>
        <p:txBody>
          <a:bodyPr lIns="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Christian</a:t>
            </a:r>
          </a:p>
          <a:p>
            <a:r>
              <a:rPr lang="fr-CH" sz="4400" dirty="0" err="1" smtClean="0">
                <a:solidFill>
                  <a:schemeClr val="bg1"/>
                </a:solidFill>
                <a:latin typeface="Arial" panose="020B0604020202020204" pitchFamily="34" charset="0"/>
                <a:cs typeface="Arial" panose="020B0604020202020204" pitchFamily="34" charset="0"/>
              </a:rPr>
              <a:t>Sura</a:t>
            </a:r>
            <a:r>
              <a:rPr lang="fr-CH" sz="4400" dirty="0" smtClean="0">
                <a:solidFill>
                  <a:schemeClr val="bg1"/>
                </a:solidFill>
                <a:latin typeface="Arial" panose="020B0604020202020204" pitchFamily="34" charset="0"/>
                <a:cs typeface="Arial" panose="020B0604020202020204" pitchFamily="34" charset="0"/>
              </a:rPr>
              <a:t> Mica</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712979" y="508963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403920" y="407729"/>
            <a:ext cx="5760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Sibiu Nord</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040221" y="59423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a:off x="6259839" y="58488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495439"/>
            <a:ext cx="4257448" cy="6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rPr>
              <a:t>Aeroportul</a:t>
            </a:r>
            <a:r>
              <a:rPr lang="fr-CH" sz="2400" dirty="0" smtClean="0">
                <a:solidFill>
                  <a:schemeClr val="tx1"/>
                </a:solidFill>
              </a:rPr>
              <a:t> International Sibiu</a:t>
            </a:r>
            <a:endParaRPr lang="fr-CH" sz="2400" dirty="0">
              <a:solidFill>
                <a:schemeClr val="tx1"/>
              </a:solidFill>
            </a:endParaRPr>
          </a:p>
        </p:txBody>
      </p:sp>
      <p:pic>
        <p:nvPicPr>
          <p:cNvPr id="16"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6378" y="2495439"/>
            <a:ext cx="834721" cy="64807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355976" y="1772816"/>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sp>
        <p:nvSpPr>
          <p:cNvPr id="18" name="Rectangle 17"/>
          <p:cNvSpPr/>
          <p:nvPr/>
        </p:nvSpPr>
        <p:spPr>
          <a:xfrm>
            <a:off x="4283968" y="628667"/>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latin typeface="Arial" panose="020B0604020202020204" pitchFamily="34" charset="0"/>
              <a:cs typeface="Arial" panose="020B0604020202020204" pitchFamily="34" charset="0"/>
            </a:endParaRPr>
          </a:p>
        </p:txBody>
      </p:sp>
      <p:pic>
        <p:nvPicPr>
          <p:cNvPr id="1026" name="Picture 2" descr="http://quiz-code-route.fr/panneaux/ID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2047" y="4149080"/>
            <a:ext cx="788661" cy="648000"/>
          </a:xfrm>
          <a:prstGeom prst="rect">
            <a:avLst/>
          </a:prstGeom>
          <a:noFill/>
          <a:extLst>
            <a:ext uri="{909E8E84-426E-40DD-AFC4-6F175D3DCCD1}">
              <a14:hiddenFill xmlns:a14="http://schemas.microsoft.com/office/drawing/2010/main">
                <a:solidFill>
                  <a:srgbClr val="FFFFFF"/>
                </a:solidFill>
              </a14:hiddenFill>
            </a:ext>
          </a:extLst>
        </p:spPr>
      </p:pic>
      <p:sp>
        <p:nvSpPr>
          <p:cNvPr id="20" name="Hexagone 19"/>
          <p:cNvSpPr/>
          <p:nvPr/>
        </p:nvSpPr>
        <p:spPr>
          <a:xfrm>
            <a:off x="1924392" y="537321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7H</a:t>
            </a:r>
            <a:endParaRPr lang="fr-CH" dirty="0">
              <a:latin typeface="Arial" panose="020B0604020202020204" pitchFamily="34" charset="0"/>
              <a:cs typeface="Arial" panose="020B0604020202020204" pitchFamily="34" charset="0"/>
            </a:endParaRPr>
          </a:p>
        </p:txBody>
      </p:sp>
      <p:sp>
        <p:nvSpPr>
          <p:cNvPr id="12" name="Rectangle à coins arrondis 11"/>
          <p:cNvSpPr/>
          <p:nvPr/>
        </p:nvSpPr>
        <p:spPr>
          <a:xfrm>
            <a:off x="1475656" y="451095"/>
            <a:ext cx="5590335" cy="9616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475656" y="1628800"/>
            <a:ext cx="5590335" cy="4313360"/>
          </a:xfrm>
          <a:prstGeom prst="roundRect">
            <a:avLst>
              <a:gd name="adj" fmla="val 410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32830857"/>
      </p:ext>
    </p:extLst>
  </p:cSld>
  <p:clrMapOvr>
    <a:masterClrMapping/>
  </p:clrMapOvr>
  <p:transition spd="slow">
    <p:wheel spokes="1"/>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556792"/>
            <a:ext cx="5760000" cy="4500000"/>
          </a:xfrm>
          <a:solidFill>
            <a:srgbClr val="0070C0"/>
          </a:solidFill>
          <a:effectLst>
            <a:outerShdw blurRad="63500" sx="102000" sy="102000" algn="ctr" rotWithShape="0">
              <a:schemeClr val="bg1">
                <a:alpha val="40000"/>
              </a:schemeClr>
            </a:outerShdw>
          </a:effectLst>
        </p:spPr>
        <p:txBody>
          <a:bodyPr lIns="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Christian</a:t>
            </a:r>
          </a:p>
          <a:p>
            <a:r>
              <a:rPr lang="fr-CH" sz="4400" dirty="0" err="1" smtClean="0">
                <a:solidFill>
                  <a:schemeClr val="bg1"/>
                </a:solidFill>
                <a:latin typeface="Arial" panose="020B0604020202020204" pitchFamily="34" charset="0"/>
                <a:cs typeface="Arial" panose="020B0604020202020204" pitchFamily="34" charset="0"/>
              </a:rPr>
              <a:t>Sura</a:t>
            </a:r>
            <a:r>
              <a:rPr lang="fr-CH" sz="4400" dirty="0" smtClean="0">
                <a:solidFill>
                  <a:schemeClr val="bg1"/>
                </a:solidFill>
                <a:latin typeface="Arial" panose="020B0604020202020204" pitchFamily="34" charset="0"/>
                <a:cs typeface="Arial" panose="020B0604020202020204" pitchFamily="34" charset="0"/>
              </a:rPr>
              <a:t> Mica</a:t>
            </a: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712979" y="508963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495439"/>
            <a:ext cx="4257448" cy="6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rPr>
              <a:t>Aeroportul</a:t>
            </a:r>
            <a:r>
              <a:rPr lang="fr-CH" sz="2400" dirty="0" smtClean="0">
                <a:solidFill>
                  <a:schemeClr val="tx1"/>
                </a:solidFill>
              </a:rPr>
              <a:t> International Sibiu</a:t>
            </a:r>
            <a:endParaRPr lang="fr-CH" sz="2400" dirty="0">
              <a:solidFill>
                <a:schemeClr val="tx1"/>
              </a:solidFill>
            </a:endParaRPr>
          </a:p>
        </p:txBody>
      </p:sp>
      <p:pic>
        <p:nvPicPr>
          <p:cNvPr id="16"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6378" y="2495439"/>
            <a:ext cx="834721" cy="64807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355976" y="1772816"/>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Vest</a:t>
            </a:r>
            <a:endParaRPr lang="fr-CH" sz="4400" dirty="0">
              <a:latin typeface="Arial" panose="020B0604020202020204" pitchFamily="34" charset="0"/>
              <a:cs typeface="Arial" panose="020B0604020202020204" pitchFamily="34" charset="0"/>
            </a:endParaRPr>
          </a:p>
        </p:txBody>
      </p:sp>
      <p:pic>
        <p:nvPicPr>
          <p:cNvPr id="1026" name="Picture 2" descr="http://quiz-code-route.fr/panneaux/ID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2047" y="4149080"/>
            <a:ext cx="788661" cy="648000"/>
          </a:xfrm>
          <a:prstGeom prst="rect">
            <a:avLst/>
          </a:prstGeom>
          <a:noFill/>
          <a:extLst>
            <a:ext uri="{909E8E84-426E-40DD-AFC4-6F175D3DCCD1}">
              <a14:hiddenFill xmlns:a14="http://schemas.microsoft.com/office/drawing/2010/main">
                <a:solidFill>
                  <a:srgbClr val="FFFFFF"/>
                </a:solidFill>
              </a14:hiddenFill>
            </a:ext>
          </a:extLst>
        </p:spPr>
      </p:pic>
      <p:sp>
        <p:nvSpPr>
          <p:cNvPr id="20" name="Hexagone 19"/>
          <p:cNvSpPr/>
          <p:nvPr/>
        </p:nvSpPr>
        <p:spPr>
          <a:xfrm>
            <a:off x="3775823" y="530120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7H</a:t>
            </a:r>
            <a:endParaRPr lang="fr-CH" dirty="0">
              <a:latin typeface="Arial" panose="020B0604020202020204" pitchFamily="34" charset="0"/>
              <a:cs typeface="Arial" panose="020B0604020202020204" pitchFamily="34" charset="0"/>
            </a:endParaRPr>
          </a:p>
        </p:txBody>
      </p:sp>
      <p:sp>
        <p:nvSpPr>
          <p:cNvPr id="13" name="Rectangle à coins arrondis 12"/>
          <p:cNvSpPr/>
          <p:nvPr/>
        </p:nvSpPr>
        <p:spPr>
          <a:xfrm>
            <a:off x="1475656" y="1628800"/>
            <a:ext cx="5590335" cy="4313360"/>
          </a:xfrm>
          <a:prstGeom prst="roundRect">
            <a:avLst>
              <a:gd name="adj" fmla="val 410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410136" y="57284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29</a:t>
            </a:r>
            <a:endParaRPr lang="fr-CH" sz="5400" dirty="0">
              <a:solidFill>
                <a:schemeClr val="bg1"/>
              </a:solidFill>
              <a:latin typeface="Arial" panose="020B0604020202020204" pitchFamily="34" charset="0"/>
              <a:cs typeface="Arial" panose="020B0604020202020204" pitchFamily="34" charset="0"/>
            </a:endParaRPr>
          </a:p>
        </p:txBody>
      </p:sp>
      <p:sp>
        <p:nvSpPr>
          <p:cNvPr id="6" name="Rectangle à coins arrondis 5"/>
          <p:cNvSpPr/>
          <p:nvPr/>
        </p:nvSpPr>
        <p:spPr>
          <a:xfrm>
            <a:off x="4499992" y="620688"/>
            <a:ext cx="2565999"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20"/>
          <p:cNvSpPr/>
          <p:nvPr/>
        </p:nvSpPr>
        <p:spPr>
          <a:xfrm>
            <a:off x="5022120" y="71684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Virage 21"/>
          <p:cNvSpPr/>
          <p:nvPr/>
        </p:nvSpPr>
        <p:spPr>
          <a:xfrm>
            <a:off x="5269288" y="71073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9738148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29</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31281848"/>
      </p:ext>
    </p:extLst>
  </p:cSld>
  <p:clrMapOvr>
    <a:masterClrMapping/>
  </p:clrMapOvr>
  <p:transition spd="slow">
    <p:wheel spokes="1"/>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283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167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150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24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Sibiu	 			  13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79613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211960" y="3861048"/>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4306012"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51798"/>
      </p:ext>
    </p:extLst>
  </p:cSld>
  <p:clrMapOvr>
    <a:masterClrMapping/>
  </p:clrMapOvr>
  <p:transition spd="slow">
    <p:wheel spokes="1"/>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Nord</a:t>
            </a:r>
          </a:p>
          <a:p>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322047" y="2527137"/>
            <a:ext cx="1404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28</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5271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0567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556792"/>
            <a:ext cx="5760000" cy="378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Nord</a:t>
            </a:r>
          </a:p>
          <a:p>
            <a:r>
              <a:rPr lang="fr-CH" sz="4400" dirty="0" smtClean="0">
                <a:solidFill>
                  <a:schemeClr val="bg1"/>
                </a:solidFill>
                <a:latin typeface="Arial" panose="020B0604020202020204" pitchFamily="34" charset="0"/>
                <a:cs typeface="Arial" panose="020B0604020202020204" pitchFamily="34" charset="0"/>
              </a:rPr>
              <a:t>Medias</a:t>
            </a: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634611" y="425985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Hexagone 6"/>
          <p:cNvSpPr/>
          <p:nvPr/>
        </p:nvSpPr>
        <p:spPr>
          <a:xfrm>
            <a:off x="1781720" y="2276459"/>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403648" y="445234"/>
            <a:ext cx="5760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Sibiu </a:t>
            </a:r>
            <a:r>
              <a:rPr lang="fr-CH" dirty="0" err="1" smtClean="0">
                <a:solidFill>
                  <a:schemeClr val="bg1"/>
                </a:solidFill>
                <a:latin typeface="Arial" panose="020B0604020202020204" pitchFamily="34" charset="0"/>
                <a:cs typeface="Arial" panose="020B0604020202020204" pitchFamily="34" charset="0"/>
              </a:rPr>
              <a:t>Centru</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826720" y="604684"/>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2714548" y="3356992"/>
            <a:ext cx="3240357" cy="61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rPr>
              <a:t>ZI </a:t>
            </a:r>
            <a:r>
              <a:rPr lang="fr-CH" sz="4000" dirty="0" err="1" smtClean="0">
                <a:solidFill>
                  <a:schemeClr val="tx1"/>
                </a:solidFill>
              </a:rPr>
              <a:t>Viile</a:t>
            </a:r>
            <a:r>
              <a:rPr lang="fr-CH" sz="4000" dirty="0" smtClean="0">
                <a:solidFill>
                  <a:schemeClr val="tx1"/>
                </a:solidFill>
              </a:rPr>
              <a:t> </a:t>
            </a:r>
            <a:r>
              <a:rPr lang="fr-CH" sz="4000" dirty="0" err="1" smtClean="0">
                <a:solidFill>
                  <a:schemeClr val="tx1"/>
                </a:solidFill>
              </a:rPr>
              <a:t>Sibiului</a:t>
            </a:r>
            <a:endParaRPr lang="fr-CH" sz="4000" dirty="0">
              <a:solidFill>
                <a:schemeClr val="tx1"/>
              </a:solidFill>
            </a:endParaRPr>
          </a:p>
        </p:txBody>
      </p:sp>
      <p:sp>
        <p:nvSpPr>
          <p:cNvPr id="15" name="Flèche vers le haut 14"/>
          <p:cNvSpPr/>
          <p:nvPr/>
        </p:nvSpPr>
        <p:spPr>
          <a:xfrm>
            <a:off x="6372197" y="595701"/>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4277373" y="1725464"/>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latin typeface="Arial" panose="020B0604020202020204" pitchFamily="34" charset="0"/>
              <a:cs typeface="Arial" panose="020B0604020202020204" pitchFamily="34" charset="0"/>
            </a:endParaRPr>
          </a:p>
        </p:txBody>
      </p:sp>
      <p:sp>
        <p:nvSpPr>
          <p:cNvPr id="16" name="Rectangle 15"/>
          <p:cNvSpPr/>
          <p:nvPr/>
        </p:nvSpPr>
        <p:spPr>
          <a:xfrm>
            <a:off x="4067944" y="683273"/>
            <a:ext cx="180000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latin typeface="Arial" panose="020B0604020202020204" pitchFamily="34" charset="0"/>
              <a:cs typeface="Arial" panose="020B0604020202020204" pitchFamily="34" charset="0"/>
            </a:endParaRPr>
          </a:p>
        </p:txBody>
      </p:sp>
      <p:sp>
        <p:nvSpPr>
          <p:cNvPr id="17" name="Rectangle à coins arrondis 16"/>
          <p:cNvSpPr/>
          <p:nvPr/>
        </p:nvSpPr>
        <p:spPr>
          <a:xfrm>
            <a:off x="2051720" y="6021288"/>
            <a:ext cx="5400601"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i="1" dirty="0" smtClean="0">
                <a:solidFill>
                  <a:schemeClr val="tx1"/>
                </a:solidFill>
                <a:latin typeface="Arial" panose="020B0604020202020204" pitchFamily="34" charset="0"/>
                <a:cs typeface="Arial" panose="020B0604020202020204" pitchFamily="34" charset="0"/>
              </a:rPr>
              <a:t>This exit </a:t>
            </a:r>
            <a:r>
              <a:rPr lang="fr-CH" sz="1600" i="1" dirty="0" err="1" smtClean="0">
                <a:solidFill>
                  <a:schemeClr val="tx1"/>
                </a:solidFill>
                <a:latin typeface="Arial" panose="020B0604020202020204" pitchFamily="34" charset="0"/>
                <a:cs typeface="Arial" panose="020B0604020202020204" pitchFamily="34" charset="0"/>
              </a:rPr>
              <a:t>could</a:t>
            </a:r>
            <a:r>
              <a:rPr lang="fr-CH" sz="1600" i="1" dirty="0" smtClean="0">
                <a:solidFill>
                  <a:schemeClr val="tx1"/>
                </a:solidFill>
                <a:latin typeface="Arial" panose="020B0604020202020204" pitchFamily="34" charset="0"/>
                <a:cs typeface="Arial" panose="020B0604020202020204" pitchFamily="34" charset="0"/>
              </a:rPr>
              <a:t> </a:t>
            </a:r>
            <a:r>
              <a:rPr lang="fr-CH" sz="1600" i="1" dirty="0" err="1" smtClean="0">
                <a:solidFill>
                  <a:schemeClr val="tx1"/>
                </a:solidFill>
                <a:latin typeface="Arial" panose="020B0604020202020204" pitchFamily="34" charset="0"/>
                <a:cs typeface="Arial" panose="020B0604020202020204" pitchFamily="34" charset="0"/>
              </a:rPr>
              <a:t>also</a:t>
            </a:r>
            <a:r>
              <a:rPr lang="fr-CH" sz="1600" i="1" dirty="0" smtClean="0">
                <a:solidFill>
                  <a:schemeClr val="tx1"/>
                </a:solidFill>
                <a:latin typeface="Arial" panose="020B0604020202020204" pitchFamily="34" charset="0"/>
                <a:cs typeface="Arial" panose="020B0604020202020204" pitchFamily="34" charset="0"/>
              </a:rPr>
              <a:t> </a:t>
            </a:r>
            <a:r>
              <a:rPr lang="fr-CH" sz="1600" i="1" dirty="0" err="1" smtClean="0">
                <a:solidFill>
                  <a:schemeClr val="tx1"/>
                </a:solidFill>
                <a:latin typeface="Arial" panose="020B0604020202020204" pitchFamily="34" charset="0"/>
                <a:cs typeface="Arial" panose="020B0604020202020204" pitchFamily="34" charset="0"/>
              </a:rPr>
              <a:t>be</a:t>
            </a:r>
            <a:r>
              <a:rPr lang="fr-CH" sz="1600" i="1" dirty="0" smtClean="0">
                <a:solidFill>
                  <a:schemeClr val="tx1"/>
                </a:solidFill>
                <a:latin typeface="Arial" panose="020B0604020202020204" pitchFamily="34" charset="0"/>
                <a:cs typeface="Arial" panose="020B0604020202020204" pitchFamily="34" charset="0"/>
              </a:rPr>
              <a:t> Sibiu </a:t>
            </a:r>
            <a:r>
              <a:rPr lang="fr-CH" sz="1600" i="1" dirty="0" err="1" smtClean="0">
                <a:solidFill>
                  <a:schemeClr val="tx1"/>
                </a:solidFill>
                <a:latin typeface="Arial" panose="020B0604020202020204" pitchFamily="34" charset="0"/>
                <a:cs typeface="Arial" panose="020B0604020202020204" pitchFamily="34" charset="0"/>
              </a:rPr>
              <a:t>Centru</a:t>
            </a:r>
            <a:endParaRPr lang="fr-CH" sz="1600" i="1"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1475408" y="531435"/>
            <a:ext cx="5544616"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475408" y="1628800"/>
            <a:ext cx="5544616" cy="3600400"/>
          </a:xfrm>
          <a:prstGeom prst="roundRect">
            <a:avLst>
              <a:gd name="adj" fmla="val 443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02945687"/>
      </p:ext>
    </p:extLst>
  </p:cSld>
  <p:clrMapOvr>
    <a:masterClrMapping/>
  </p:clrMapOvr>
  <p:transition spd="slow">
    <p:wheel spokes="1"/>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556792"/>
            <a:ext cx="5760000" cy="342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Nord</a:t>
            </a:r>
          </a:p>
          <a:p>
            <a:r>
              <a:rPr lang="fr-CH" sz="4400" dirty="0" smtClean="0">
                <a:solidFill>
                  <a:schemeClr val="bg1"/>
                </a:solidFill>
                <a:latin typeface="Arial" panose="020B0604020202020204" pitchFamily="34" charset="0"/>
                <a:cs typeface="Arial" panose="020B0604020202020204" pitchFamily="34" charset="0"/>
              </a:rPr>
              <a:t>Medias</a:t>
            </a: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749790" y="401663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Hexagone 6"/>
          <p:cNvSpPr/>
          <p:nvPr/>
        </p:nvSpPr>
        <p:spPr>
          <a:xfrm>
            <a:off x="1724548" y="2501459"/>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a:t>
            </a:r>
            <a:endParaRPr lang="fr-CH" dirty="0">
              <a:latin typeface="Arial" panose="020B0604020202020204" pitchFamily="34" charset="0"/>
              <a:cs typeface="Arial" panose="020B0604020202020204" pitchFamily="34" charset="0"/>
            </a:endParaRPr>
          </a:p>
        </p:txBody>
      </p:sp>
      <p:sp>
        <p:nvSpPr>
          <p:cNvPr id="2" name="Rectangle à coins arrondis 1"/>
          <p:cNvSpPr/>
          <p:nvPr/>
        </p:nvSpPr>
        <p:spPr>
          <a:xfrm>
            <a:off x="2714548" y="3616369"/>
            <a:ext cx="3240357" cy="61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rPr>
              <a:t>ZI </a:t>
            </a:r>
            <a:r>
              <a:rPr lang="fr-CH" sz="4000" dirty="0" err="1" smtClean="0">
                <a:solidFill>
                  <a:schemeClr val="tx1"/>
                </a:solidFill>
              </a:rPr>
              <a:t>Viile</a:t>
            </a:r>
            <a:r>
              <a:rPr lang="fr-CH" sz="4000" dirty="0" smtClean="0">
                <a:solidFill>
                  <a:schemeClr val="tx1"/>
                </a:solidFill>
              </a:rPr>
              <a:t> </a:t>
            </a:r>
            <a:r>
              <a:rPr lang="fr-CH" sz="4000" dirty="0" err="1" smtClean="0">
                <a:solidFill>
                  <a:schemeClr val="tx1"/>
                </a:solidFill>
              </a:rPr>
              <a:t>Sibiului</a:t>
            </a:r>
            <a:endParaRPr lang="fr-CH" sz="4000" dirty="0">
              <a:solidFill>
                <a:schemeClr val="tx1"/>
              </a:solidFill>
            </a:endParaRPr>
          </a:p>
        </p:txBody>
      </p:sp>
      <p:sp>
        <p:nvSpPr>
          <p:cNvPr id="13" name="Rectangle 12"/>
          <p:cNvSpPr/>
          <p:nvPr/>
        </p:nvSpPr>
        <p:spPr>
          <a:xfrm>
            <a:off x="4268699" y="1960245"/>
            <a:ext cx="1440160"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latin typeface="Arial" panose="020B0604020202020204" pitchFamily="34" charset="0"/>
              <a:cs typeface="Arial" panose="020B0604020202020204" pitchFamily="34" charset="0"/>
            </a:endParaRPr>
          </a:p>
        </p:txBody>
      </p:sp>
      <p:sp>
        <p:nvSpPr>
          <p:cNvPr id="17" name="Rectangle à coins arrondis 16"/>
          <p:cNvSpPr/>
          <p:nvPr/>
        </p:nvSpPr>
        <p:spPr>
          <a:xfrm>
            <a:off x="1537494" y="5589240"/>
            <a:ext cx="5400601"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i="1" dirty="0" smtClean="0">
                <a:solidFill>
                  <a:schemeClr val="tx1"/>
                </a:solidFill>
                <a:latin typeface="Arial" panose="020B0604020202020204" pitchFamily="34" charset="0"/>
                <a:cs typeface="Arial" panose="020B0604020202020204" pitchFamily="34" charset="0"/>
              </a:rPr>
              <a:t>This exit </a:t>
            </a:r>
            <a:r>
              <a:rPr lang="fr-CH" sz="1600" i="1" dirty="0" err="1" smtClean="0">
                <a:solidFill>
                  <a:schemeClr val="tx1"/>
                </a:solidFill>
                <a:latin typeface="Arial" panose="020B0604020202020204" pitchFamily="34" charset="0"/>
                <a:cs typeface="Arial" panose="020B0604020202020204" pitchFamily="34" charset="0"/>
              </a:rPr>
              <a:t>could</a:t>
            </a:r>
            <a:r>
              <a:rPr lang="fr-CH" sz="1600" i="1" dirty="0" smtClean="0">
                <a:solidFill>
                  <a:schemeClr val="tx1"/>
                </a:solidFill>
                <a:latin typeface="Arial" panose="020B0604020202020204" pitchFamily="34" charset="0"/>
                <a:cs typeface="Arial" panose="020B0604020202020204" pitchFamily="34" charset="0"/>
              </a:rPr>
              <a:t> </a:t>
            </a:r>
            <a:r>
              <a:rPr lang="fr-CH" sz="1600" i="1" dirty="0" err="1" smtClean="0">
                <a:solidFill>
                  <a:schemeClr val="tx1"/>
                </a:solidFill>
                <a:latin typeface="Arial" panose="020B0604020202020204" pitchFamily="34" charset="0"/>
                <a:cs typeface="Arial" panose="020B0604020202020204" pitchFamily="34" charset="0"/>
              </a:rPr>
              <a:t>also</a:t>
            </a:r>
            <a:r>
              <a:rPr lang="fr-CH" sz="1600" i="1" dirty="0" smtClean="0">
                <a:solidFill>
                  <a:schemeClr val="tx1"/>
                </a:solidFill>
                <a:latin typeface="Arial" panose="020B0604020202020204" pitchFamily="34" charset="0"/>
                <a:cs typeface="Arial" panose="020B0604020202020204" pitchFamily="34" charset="0"/>
              </a:rPr>
              <a:t> </a:t>
            </a:r>
            <a:r>
              <a:rPr lang="fr-CH" sz="1600" i="1" dirty="0" err="1" smtClean="0">
                <a:solidFill>
                  <a:schemeClr val="tx1"/>
                </a:solidFill>
                <a:latin typeface="Arial" panose="020B0604020202020204" pitchFamily="34" charset="0"/>
                <a:cs typeface="Arial" panose="020B0604020202020204" pitchFamily="34" charset="0"/>
              </a:rPr>
              <a:t>be</a:t>
            </a:r>
            <a:r>
              <a:rPr lang="fr-CH" sz="1600" i="1" dirty="0" smtClean="0">
                <a:solidFill>
                  <a:schemeClr val="tx1"/>
                </a:solidFill>
                <a:latin typeface="Arial" panose="020B0604020202020204" pitchFamily="34" charset="0"/>
                <a:cs typeface="Arial" panose="020B0604020202020204" pitchFamily="34" charset="0"/>
              </a:rPr>
              <a:t> Sibiu </a:t>
            </a:r>
            <a:r>
              <a:rPr lang="fr-CH" sz="1600" i="1" dirty="0" err="1" smtClean="0">
                <a:solidFill>
                  <a:schemeClr val="tx1"/>
                </a:solidFill>
                <a:latin typeface="Arial" panose="020B0604020202020204" pitchFamily="34" charset="0"/>
                <a:cs typeface="Arial" panose="020B0604020202020204" pitchFamily="34" charset="0"/>
              </a:rPr>
              <a:t>Centru</a:t>
            </a:r>
            <a:endParaRPr lang="fr-CH" sz="1600" i="1"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1475408" y="531435"/>
            <a:ext cx="5544616"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475408" y="1628800"/>
            <a:ext cx="5544616" cy="3240360"/>
          </a:xfrm>
          <a:prstGeom prst="roundRect">
            <a:avLst>
              <a:gd name="adj" fmla="val 443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368510" y="57468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28</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88006" y="71868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69348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8" name="Rectangle à coins arrondis 7"/>
          <p:cNvSpPr/>
          <p:nvPr/>
        </p:nvSpPr>
        <p:spPr>
          <a:xfrm>
            <a:off x="4397274" y="634085"/>
            <a:ext cx="2640518" cy="78119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878678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4745"/>
            <a:ext cx="6480000" cy="900000"/>
          </a:xfrm>
          <a:solidFill>
            <a:srgbClr val="00B050"/>
          </a:solidFill>
        </p:spPr>
        <p:txBody>
          <a:bodyPr>
            <a:normAutofit/>
          </a:bodyPr>
          <a:lstStyle/>
          <a:p>
            <a:r>
              <a:rPr lang="fr-CH" dirty="0" err="1" smtClean="0">
                <a:solidFill>
                  <a:schemeClr val="bg1"/>
                </a:solidFill>
              </a:rPr>
              <a:t>Iesire</a:t>
            </a:r>
            <a:r>
              <a:rPr lang="fr-CH" dirty="0" smtClean="0">
                <a:solidFill>
                  <a:schemeClr val="bg1"/>
                </a:solidFill>
              </a:rPr>
              <a:t> Arad</a:t>
            </a:r>
            <a:endParaRPr lang="fr-CH" dirty="0">
              <a:solidFill>
                <a:schemeClr val="bg1"/>
              </a:solidFill>
            </a:endParaRPr>
          </a:p>
        </p:txBody>
      </p:sp>
      <p:sp>
        <p:nvSpPr>
          <p:cNvPr id="3" name="Espace réservé du contenu 2"/>
          <p:cNvSpPr>
            <a:spLocks noGrp="1"/>
          </p:cNvSpPr>
          <p:nvPr>
            <p:ph sz="half" idx="1"/>
          </p:nvPr>
        </p:nvSpPr>
        <p:spPr>
          <a:xfrm>
            <a:off x="467544" y="1173071"/>
            <a:ext cx="6480000" cy="5220000"/>
          </a:xfrm>
          <a:solidFill>
            <a:srgbClr val="00B050"/>
          </a:solidFill>
        </p:spPr>
        <p:txBody>
          <a:bodyPr lIns="432000">
            <a:normAutofit lnSpcReduction="10000"/>
          </a:bodyPr>
          <a:lstStyle/>
          <a:p>
            <a:pPr marL="0" indent="0">
              <a:buNone/>
            </a:pPr>
            <a:endParaRPr lang="fr-CH" dirty="0" smtClean="0"/>
          </a:p>
          <a:p>
            <a:pPr marL="0" indent="0">
              <a:buNone/>
            </a:pPr>
            <a:endParaRPr lang="fr-CH" dirty="0"/>
          </a:p>
          <a:p>
            <a:pPr marL="0" indent="0">
              <a:buNone/>
            </a:pPr>
            <a:r>
              <a:rPr lang="fr-CH" sz="3600" dirty="0" smtClean="0">
                <a:solidFill>
                  <a:schemeClr val="bg1"/>
                </a:solidFill>
                <a:latin typeface="Arial" panose="020B0604020202020204" pitchFamily="34" charset="0"/>
                <a:cs typeface="Arial" panose="020B0604020202020204" pitchFamily="34" charset="0"/>
              </a:rPr>
              <a:t>Ad Nord			   11 km	</a:t>
            </a:r>
          </a:p>
          <a:p>
            <a:pPr marL="0" indent="0">
              <a:buNone/>
            </a:pPr>
            <a:r>
              <a:rPr lang="fr-CH" sz="3600" dirty="0" smtClean="0">
                <a:solidFill>
                  <a:schemeClr val="bg1"/>
                </a:solidFill>
                <a:latin typeface="Arial" panose="020B0604020202020204" pitchFamily="34" charset="0"/>
                <a:cs typeface="Arial" panose="020B0604020202020204" pitchFamily="34" charset="0"/>
              </a:rPr>
              <a:t>Ad </a:t>
            </a:r>
            <a:r>
              <a:rPr lang="fr-CH" sz="3600" dirty="0" err="1" smtClean="0">
                <a:solidFill>
                  <a:schemeClr val="bg1"/>
                </a:solidFill>
                <a:latin typeface="Arial" panose="020B0604020202020204" pitchFamily="34" charset="0"/>
                <a:cs typeface="Arial" panose="020B0604020202020204" pitchFamily="34" charset="0"/>
              </a:rPr>
              <a:t>Vest</a:t>
            </a:r>
            <a:r>
              <a:rPr lang="fr-CH" sz="3600" dirty="0" smtClean="0">
                <a:solidFill>
                  <a:schemeClr val="bg1"/>
                </a:solidFill>
                <a:latin typeface="Arial" panose="020B0604020202020204" pitchFamily="34" charset="0"/>
                <a:cs typeface="Arial" panose="020B0604020202020204" pitchFamily="34" charset="0"/>
              </a:rPr>
              <a:t>		 	     5 km</a:t>
            </a:r>
          </a:p>
          <a:p>
            <a:pPr marL="0" indent="0">
              <a:buNone/>
            </a:pPr>
            <a:endParaRPr lang="fr-CH" dirty="0"/>
          </a:p>
          <a:p>
            <a:pPr marL="0" indent="0">
              <a:buNone/>
            </a:pPr>
            <a:endParaRPr lang="fr-CH" dirty="0" smtClean="0"/>
          </a:p>
          <a:p>
            <a:pPr marL="0" indent="0">
              <a:buNone/>
            </a:pPr>
            <a:r>
              <a:rPr lang="fr-CH" sz="3600" dirty="0" smtClean="0">
                <a:solidFill>
                  <a:schemeClr val="bg1"/>
                </a:solidFill>
                <a:latin typeface="Arial" panose="020B0604020202020204" pitchFamily="34" charset="0"/>
                <a:cs typeface="Arial" panose="020B0604020202020204" pitchFamily="34" charset="0"/>
              </a:rPr>
              <a:t>Ad </a:t>
            </a:r>
            <a:r>
              <a:rPr lang="fr-CH" sz="3600" dirty="0" err="1" smtClean="0">
                <a:solidFill>
                  <a:schemeClr val="bg1"/>
                </a:solidFill>
                <a:latin typeface="Arial" panose="020B0604020202020204" pitchFamily="34" charset="0"/>
                <a:cs typeface="Arial" panose="020B0604020202020204" pitchFamily="34" charset="0"/>
              </a:rPr>
              <a:t>Centru</a:t>
            </a:r>
            <a:r>
              <a:rPr lang="fr-CH" sz="3600" dirty="0" smtClean="0">
                <a:solidFill>
                  <a:schemeClr val="bg1"/>
                </a:solidFill>
                <a:latin typeface="Arial" panose="020B0604020202020204" pitchFamily="34" charset="0"/>
                <a:cs typeface="Arial" panose="020B0604020202020204" pitchFamily="34" charset="0"/>
              </a:rPr>
              <a:t>		</a:t>
            </a:r>
          </a:p>
          <a:p>
            <a:pPr marL="0" indent="0">
              <a:buNone/>
            </a:pPr>
            <a:r>
              <a:rPr lang="fr-CH" sz="3600" dirty="0" smtClean="0">
                <a:solidFill>
                  <a:schemeClr val="bg1"/>
                </a:solidFill>
                <a:latin typeface="Arial" panose="020B0604020202020204" pitchFamily="34" charset="0"/>
                <a:cs typeface="Arial" panose="020B0604020202020204" pitchFamily="34" charset="0"/>
              </a:rPr>
              <a:t>Ad </a:t>
            </a:r>
            <a:r>
              <a:rPr lang="fr-CH" sz="3200" dirty="0" err="1" smtClean="0">
                <a:solidFill>
                  <a:schemeClr val="bg1"/>
                </a:solidFill>
                <a:latin typeface="Arial" panose="020B0604020202020204" pitchFamily="34" charset="0"/>
                <a:cs typeface="Arial" panose="020B0604020202020204" pitchFamily="34" charset="0"/>
              </a:rPr>
              <a:t>Sânnicolau</a:t>
            </a:r>
            <a:r>
              <a:rPr lang="fr-CH" sz="3200" dirty="0" smtClean="0">
                <a:solidFill>
                  <a:schemeClr val="bg1"/>
                </a:solidFill>
                <a:latin typeface="Arial" panose="020B0604020202020204" pitchFamily="34" charset="0"/>
                <a:cs typeface="Arial" panose="020B0604020202020204" pitchFamily="34" charset="0"/>
              </a:rPr>
              <a:t> Mare</a:t>
            </a:r>
            <a:r>
              <a:rPr lang="fr-CH" sz="3600" dirty="0" smtClean="0">
                <a:solidFill>
                  <a:schemeClr val="bg1"/>
                </a:solidFill>
                <a:latin typeface="Arial" panose="020B0604020202020204" pitchFamily="34" charset="0"/>
                <a:cs typeface="Arial" panose="020B0604020202020204" pitchFamily="34" charset="0"/>
              </a:rPr>
              <a:t>	   </a:t>
            </a:r>
          </a:p>
          <a:p>
            <a:pPr marL="0" indent="0">
              <a:buNone/>
            </a:pPr>
            <a:r>
              <a:rPr lang="fr-CH" sz="3600" dirty="0" smtClean="0">
                <a:solidFill>
                  <a:schemeClr val="bg1"/>
                </a:solidFill>
                <a:latin typeface="Arial" panose="020B0604020202020204" pitchFamily="34" charset="0"/>
                <a:cs typeface="Arial" panose="020B0604020202020204" pitchFamily="34" charset="0"/>
              </a:rPr>
              <a:t>Ad Sud			   </a:t>
            </a:r>
          </a:p>
          <a:p>
            <a:pPr marL="0" indent="0">
              <a:buNone/>
            </a:pPr>
            <a:endParaRPr lang="fr-CH" dirty="0" smtClean="0">
              <a:solidFill>
                <a:schemeClr val="bg1"/>
              </a:solidFill>
            </a:endParaRPr>
          </a:p>
          <a:p>
            <a:pPr marL="0" indent="0">
              <a:buNone/>
            </a:pPr>
            <a:endParaRPr lang="fr-CH" dirty="0" smtClean="0"/>
          </a:p>
          <a:p>
            <a:pPr marL="0" indent="0">
              <a:buNone/>
            </a:pPr>
            <a:endParaRPr lang="fr-CH" dirty="0"/>
          </a:p>
        </p:txBody>
      </p:sp>
      <p:sp>
        <p:nvSpPr>
          <p:cNvPr id="4" name="Espace réservé du contenu 3"/>
          <p:cNvSpPr>
            <a:spLocks noGrp="1"/>
          </p:cNvSpPr>
          <p:nvPr>
            <p:ph sz="half" idx="2"/>
          </p:nvPr>
        </p:nvSpPr>
        <p:spPr>
          <a:xfrm>
            <a:off x="7092280" y="1340768"/>
            <a:ext cx="1944216" cy="1656152"/>
          </a:xfrm>
          <a:solidFill>
            <a:schemeClr val="bg1"/>
          </a:solidFill>
          <a:ln>
            <a:solidFill>
              <a:schemeClr val="tx1"/>
            </a:solidFill>
          </a:ln>
        </p:spPr>
        <p:txBody>
          <a:bodyPr lIns="72000" tIns="468000" rIns="0">
            <a:normAutofit lnSpcReduction="10000"/>
          </a:bodyPr>
          <a:lstStyle/>
          <a:p>
            <a:pPr marL="0" indent="0">
              <a:buNone/>
            </a:pPr>
            <a:endParaRPr lang="fr-CH" sz="1800" dirty="0" smtClean="0">
              <a:latin typeface="Arial" panose="020B0604020202020204" pitchFamily="34" charset="0"/>
              <a:cs typeface="Arial" panose="020B0604020202020204" pitchFamily="34" charset="0"/>
            </a:endParaRPr>
          </a:p>
          <a:p>
            <a:pPr marL="0" indent="0">
              <a:buNone/>
            </a:pPr>
            <a:r>
              <a:rPr lang="fr-CH" sz="1400" dirty="0" smtClean="0">
                <a:latin typeface="Arial" panose="020B0604020202020204" pitchFamily="34" charset="0"/>
                <a:cs typeface="Arial" panose="020B0604020202020204" pitchFamily="34" charset="0"/>
              </a:rPr>
              <a:t>De </a:t>
            </a:r>
            <a:r>
              <a:rPr lang="fr-CH" sz="1400" dirty="0" err="1" smtClean="0">
                <a:latin typeface="Arial" panose="020B0604020202020204" pitchFamily="34" charset="0"/>
                <a:cs typeface="Arial" panose="020B0604020202020204" pitchFamily="34" charset="0"/>
              </a:rPr>
              <a:t>controlat</a:t>
            </a:r>
            <a:r>
              <a:rPr lang="fr-CH" sz="1400" dirty="0" smtClean="0">
                <a:latin typeface="Arial" panose="020B0604020202020204" pitchFamily="34" charset="0"/>
                <a:cs typeface="Arial" panose="020B0604020202020204" pitchFamily="34" charset="0"/>
              </a:rPr>
              <a:t> si </a:t>
            </a:r>
            <a:r>
              <a:rPr lang="fr-CH" sz="1400" dirty="0" err="1" smtClean="0">
                <a:latin typeface="Arial" panose="020B0604020202020204" pitchFamily="34" charset="0"/>
                <a:cs typeface="Arial" panose="020B0604020202020204" pitchFamily="34" charset="0"/>
              </a:rPr>
              <a:t>corectat</a:t>
            </a:r>
            <a:r>
              <a:rPr lang="fr-CH" sz="1400" dirty="0" smtClean="0">
                <a:latin typeface="Arial" panose="020B0604020202020204" pitchFamily="34" charset="0"/>
                <a:cs typeface="Arial" panose="020B0604020202020204" pitchFamily="34" charset="0"/>
              </a:rPr>
              <a:t> </a:t>
            </a:r>
            <a:r>
              <a:rPr lang="fr-CH" sz="1400" dirty="0" err="1" smtClean="0">
                <a:latin typeface="Arial" panose="020B0604020202020204" pitchFamily="34" charset="0"/>
                <a:cs typeface="Arial" panose="020B0604020202020204" pitchFamily="34" charset="0"/>
              </a:rPr>
              <a:t>distanta</a:t>
            </a:r>
            <a:r>
              <a:rPr lang="fr-CH" sz="1400" dirty="0" smtClean="0">
                <a:latin typeface="Arial" panose="020B0604020202020204" pitchFamily="34" charset="0"/>
                <a:cs typeface="Arial" panose="020B0604020202020204" pitchFamily="34" charset="0"/>
              </a:rPr>
              <a:t> </a:t>
            </a:r>
            <a:r>
              <a:rPr lang="fr-CH" sz="1400" dirty="0" err="1" smtClean="0">
                <a:latin typeface="Arial" panose="020B0604020202020204" pitchFamily="34" charset="0"/>
                <a:cs typeface="Arial" panose="020B0604020202020204" pitchFamily="34" charset="0"/>
              </a:rPr>
              <a:t>dintre</a:t>
            </a:r>
            <a:r>
              <a:rPr lang="fr-CH" sz="1400" dirty="0" smtClean="0">
                <a:latin typeface="Arial" panose="020B0604020202020204" pitchFamily="34" charset="0"/>
                <a:cs typeface="Arial" panose="020B0604020202020204" pitchFamily="34" charset="0"/>
              </a:rPr>
              <a:t> </a:t>
            </a:r>
            <a:r>
              <a:rPr lang="fr-CH" sz="1400" dirty="0" err="1" smtClean="0">
                <a:latin typeface="Arial" panose="020B0604020202020204" pitchFamily="34" charset="0"/>
                <a:cs typeface="Arial" panose="020B0604020202020204" pitchFamily="34" charset="0"/>
              </a:rPr>
              <a:t>panou</a:t>
            </a:r>
            <a:endParaRPr lang="fr-CH" sz="1400" dirty="0" smtClean="0">
              <a:latin typeface="Arial" panose="020B0604020202020204" pitchFamily="34" charset="0"/>
              <a:cs typeface="Arial" panose="020B0604020202020204" pitchFamily="34" charset="0"/>
            </a:endParaRPr>
          </a:p>
          <a:p>
            <a:pPr marL="0" indent="0">
              <a:buNone/>
            </a:pPr>
            <a:r>
              <a:rPr lang="fr-CH" sz="1400" dirty="0" smtClean="0">
                <a:latin typeface="Arial" panose="020B0604020202020204" pitchFamily="34" charset="0"/>
                <a:cs typeface="Arial" panose="020B0604020202020204" pitchFamily="34" charset="0"/>
              </a:rPr>
              <a:t>si </a:t>
            </a:r>
            <a:r>
              <a:rPr lang="fr-CH" sz="1400" dirty="0" err="1" smtClean="0">
                <a:latin typeface="Arial" panose="020B0604020202020204" pitchFamily="34" charset="0"/>
                <a:cs typeface="Arial" panose="020B0604020202020204" pitchFamily="34" charset="0"/>
              </a:rPr>
              <a:t>iesirea</a:t>
            </a:r>
            <a:r>
              <a:rPr lang="fr-CH" sz="1400" dirty="0" smtClean="0">
                <a:latin typeface="Arial" panose="020B0604020202020204" pitchFamily="34" charset="0"/>
                <a:cs typeface="Arial" panose="020B0604020202020204" pitchFamily="34" charset="0"/>
              </a:rPr>
              <a:t> </a:t>
            </a:r>
            <a:r>
              <a:rPr lang="fr-CH" sz="1400" dirty="0" err="1" smtClean="0">
                <a:latin typeface="Arial" panose="020B0604020202020204" pitchFamily="34" charset="0"/>
                <a:cs typeface="Arial" panose="020B0604020202020204" pitchFamily="34" charset="0"/>
              </a:rPr>
              <a:t>propriu-zisa</a:t>
            </a:r>
            <a:endParaRPr lang="fr-CH" sz="1400" dirty="0">
              <a:latin typeface="Arial" panose="020B0604020202020204" pitchFamily="34" charset="0"/>
              <a:cs typeface="Arial" panose="020B0604020202020204" pitchFamily="34" charset="0"/>
            </a:endParaRPr>
          </a:p>
          <a:p>
            <a:pPr marL="0" indent="0">
              <a:buNone/>
            </a:pPr>
            <a:endParaRPr lang="fr-CH" sz="1000" dirty="0" smtClean="0">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a:p>
            <a:pPr marL="0" indent="0">
              <a:buNone/>
            </a:pPr>
            <a:endParaRPr lang="fr-CH" sz="1000" dirty="0" smtClean="0">
              <a:solidFill>
                <a:schemeClr val="bg1"/>
              </a:solidFill>
              <a:latin typeface="Arial" panose="020B0604020202020204" pitchFamily="34" charset="0"/>
              <a:cs typeface="Arial" panose="020B0604020202020204" pitchFamily="34" charset="0"/>
            </a:endParaRPr>
          </a:p>
          <a:p>
            <a:pPr marL="0" indent="0">
              <a:buNone/>
            </a:pPr>
            <a:endParaRPr lang="fr-CH" sz="10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1411276" y="1373705"/>
            <a:ext cx="4680000" cy="648072"/>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4000" dirty="0" err="1" smtClean="0">
                <a:solidFill>
                  <a:schemeClr val="bg1"/>
                </a:solidFill>
                <a:latin typeface="Arial" panose="020B0604020202020204" pitchFamily="34" charset="0"/>
                <a:cs typeface="Arial" panose="020B0604020202020204" pitchFamily="34" charset="0"/>
              </a:rPr>
              <a:t>Directie</a:t>
            </a:r>
            <a:r>
              <a:rPr lang="fr-CH" sz="4000" dirty="0" smtClean="0">
                <a:solidFill>
                  <a:schemeClr val="bg1"/>
                </a:solidFill>
                <a:latin typeface="Arial" panose="020B0604020202020204" pitchFamily="34" charset="0"/>
                <a:cs typeface="Arial" panose="020B0604020202020204" pitchFamily="34" charset="0"/>
              </a:rPr>
              <a:t> Oradea</a:t>
            </a:r>
            <a:endParaRPr lang="fr-CH" sz="40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1475656" y="3626078"/>
            <a:ext cx="4680000" cy="648072"/>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4000" dirty="0" err="1" smtClean="0">
                <a:solidFill>
                  <a:schemeClr val="bg1"/>
                </a:solidFill>
                <a:latin typeface="Arial" panose="020B0604020202020204" pitchFamily="34" charset="0"/>
                <a:cs typeface="Arial" panose="020B0604020202020204" pitchFamily="34" charset="0"/>
              </a:rPr>
              <a:t>Directie</a:t>
            </a:r>
            <a:r>
              <a:rPr lang="fr-CH" sz="4000" dirty="0" smtClean="0">
                <a:solidFill>
                  <a:schemeClr val="bg1"/>
                </a:solidFill>
                <a:latin typeface="Arial" panose="020B0604020202020204" pitchFamily="34" charset="0"/>
                <a:cs typeface="Arial" panose="020B0604020202020204" pitchFamily="34" charset="0"/>
              </a:rPr>
              <a:t> Bucuresti</a:t>
            </a:r>
            <a:endParaRPr lang="fr-CH" sz="4000" dirty="0">
              <a:solidFill>
                <a:schemeClr val="bg1"/>
              </a:solidFill>
              <a:latin typeface="Arial" panose="020B0604020202020204" pitchFamily="34" charset="0"/>
              <a:cs typeface="Arial" panose="020B0604020202020204" pitchFamily="34" charset="0"/>
            </a:endParaRPr>
          </a:p>
        </p:txBody>
      </p:sp>
      <p:cxnSp>
        <p:nvCxnSpPr>
          <p:cNvPr id="8" name="Connecteur droit 7"/>
          <p:cNvCxnSpPr/>
          <p:nvPr/>
        </p:nvCxnSpPr>
        <p:spPr>
          <a:xfrm>
            <a:off x="467544" y="3429000"/>
            <a:ext cx="72008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Flèche vers le haut 9"/>
          <p:cNvSpPr/>
          <p:nvPr/>
        </p:nvSpPr>
        <p:spPr>
          <a:xfrm rot="-1800000">
            <a:off x="723528" y="1319740"/>
            <a:ext cx="484632" cy="756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23528" y="3558019"/>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6268116" y="3570803"/>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2941276" y="2708920"/>
            <a:ext cx="1620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ZI </a:t>
            </a:r>
            <a:r>
              <a:rPr lang="fr-CH" sz="3200" dirty="0" err="1" smtClean="0">
                <a:solidFill>
                  <a:schemeClr val="tx1"/>
                </a:solidFill>
                <a:latin typeface="Arial" panose="020B0604020202020204" pitchFamily="34" charset="0"/>
                <a:cs typeface="Arial" panose="020B0604020202020204" pitchFamily="34" charset="0"/>
              </a:rPr>
              <a:t>Vest</a:t>
            </a:r>
            <a:endParaRPr lang="fr-CH" sz="3200" dirty="0">
              <a:solidFill>
                <a:schemeClr val="tx1"/>
              </a:solidFill>
              <a:latin typeface="Arial" panose="020B0604020202020204" pitchFamily="34" charset="0"/>
              <a:cs typeface="Arial" panose="020B0604020202020204" pitchFamily="34" charset="0"/>
            </a:endParaRPr>
          </a:p>
        </p:txBody>
      </p:sp>
      <p:pic>
        <p:nvPicPr>
          <p:cNvPr id="14"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8367" y="4365104"/>
            <a:ext cx="685818" cy="46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946993" y="4294622"/>
            <a:ext cx="1440160" cy="1800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3600" dirty="0" smtClean="0">
                <a:solidFill>
                  <a:schemeClr val="bg1"/>
                </a:solidFill>
                <a:latin typeface="Arial" panose="020B0604020202020204" pitchFamily="34" charset="0"/>
                <a:cs typeface="Arial" panose="020B0604020202020204" pitchFamily="34" charset="0"/>
              </a:rPr>
              <a:t>8 km</a:t>
            </a:r>
          </a:p>
          <a:p>
            <a:pPr algn="ctr"/>
            <a:r>
              <a:rPr lang="fr-CH" sz="3600" dirty="0" smtClean="0">
                <a:solidFill>
                  <a:schemeClr val="bg1"/>
                </a:solidFill>
                <a:latin typeface="Arial" panose="020B0604020202020204" pitchFamily="34" charset="0"/>
                <a:cs typeface="Arial" panose="020B0604020202020204" pitchFamily="34" charset="0"/>
              </a:rPr>
              <a:t>12 km</a:t>
            </a:r>
          </a:p>
          <a:p>
            <a:pPr algn="ctr"/>
            <a:r>
              <a:rPr lang="fr-CH" sz="3600" dirty="0" smtClean="0">
                <a:solidFill>
                  <a:schemeClr val="bg1"/>
                </a:solidFill>
                <a:latin typeface="Arial" panose="020B0604020202020204" pitchFamily="34" charset="0"/>
                <a:cs typeface="Arial" panose="020B0604020202020204" pitchFamily="34" charset="0"/>
              </a:rPr>
              <a:t>14 km</a:t>
            </a:r>
          </a:p>
        </p:txBody>
      </p:sp>
      <p:sp>
        <p:nvSpPr>
          <p:cNvPr id="9" name="Ellipse 8"/>
          <p:cNvSpPr/>
          <p:nvPr/>
        </p:nvSpPr>
        <p:spPr>
          <a:xfrm>
            <a:off x="691276" y="422696"/>
            <a:ext cx="144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smtClean="0">
                <a:solidFill>
                  <a:schemeClr val="tx1"/>
                </a:solidFill>
                <a:latin typeface="Arial" panose="020B0604020202020204" pitchFamily="34" charset="0"/>
                <a:cs typeface="Arial" panose="020B0604020202020204" pitchFamily="34" charset="0"/>
              </a:rPr>
              <a:t>Varianta</a:t>
            </a:r>
            <a:endParaRPr lang="fr-CH" dirty="0">
              <a:solidFill>
                <a:schemeClr val="tx1"/>
              </a:solidFill>
              <a:latin typeface="Arial" panose="020B0604020202020204" pitchFamily="34" charset="0"/>
              <a:cs typeface="Arial" panose="020B0604020202020204" pitchFamily="34" charset="0"/>
            </a:endParaRPr>
          </a:p>
        </p:txBody>
      </p:sp>
      <p:sp>
        <p:nvSpPr>
          <p:cNvPr id="16" name="Rectangle à coins arrondis 15"/>
          <p:cNvSpPr/>
          <p:nvPr/>
        </p:nvSpPr>
        <p:spPr>
          <a:xfrm>
            <a:off x="566992" y="332656"/>
            <a:ext cx="6309264"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566992" y="1249224"/>
            <a:ext cx="6309264" cy="2107768"/>
          </a:xfrm>
          <a:prstGeom prst="roundRect">
            <a:avLst>
              <a:gd name="adj" fmla="val 662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566992" y="3501008"/>
            <a:ext cx="6309264" cy="2808312"/>
          </a:xfrm>
          <a:prstGeom prst="roundRect">
            <a:avLst>
              <a:gd name="adj" fmla="val 641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736887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64622147"/>
      </p:ext>
    </p:extLst>
  </p:cSld>
  <p:clrMapOvr>
    <a:masterClrMapping/>
  </p:clrMapOvr>
  <p:transition spd="slow">
    <p:wheel spokes="1"/>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279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163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146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20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Sibiu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79613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211960" y="3861048"/>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4306012"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9175013"/>
      </p:ext>
    </p:extLst>
  </p:cSld>
  <p:clrMapOvr>
    <a:masterClrMapping/>
  </p:clrMapOvr>
  <p:transition spd="slow">
    <p:wheel spokes="1"/>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332656"/>
            <a:ext cx="5760000" cy="2520000"/>
          </a:xfrm>
          <a:solidFill>
            <a:srgbClr val="0070C0"/>
          </a:solidFill>
          <a:effectLst>
            <a:outerShdw blurRad="63500" sx="102000" sy="102000" algn="ctr" rotWithShape="0">
              <a:schemeClr val="bg1">
                <a:lumMod val="95000"/>
                <a:alpha val="40000"/>
              </a:schemeClr>
            </a:outerShdw>
          </a:effectLst>
        </p:spPr>
        <p:txBody>
          <a:bodyPr lIns="0" tIns="72000" bIns="72000">
            <a:normAutofit/>
          </a:bodyPr>
          <a:lstStyle/>
          <a:p>
            <a:r>
              <a:rPr lang="fr-CH" dirty="0" err="1" smtClean="0">
                <a:solidFill>
                  <a:schemeClr val="bg1"/>
                </a:solidFill>
                <a:latin typeface="Arial" panose="020B0604020202020204" pitchFamily="34" charset="0"/>
                <a:cs typeface="Arial" panose="020B0604020202020204" pitchFamily="34" charset="0"/>
              </a:rPr>
              <a:t>Iesire</a:t>
            </a:r>
            <a:r>
              <a:rPr lang="fr-CH" dirty="0" smtClean="0">
                <a:solidFill>
                  <a:schemeClr val="bg1"/>
                </a:solidFill>
                <a:latin typeface="Arial" panose="020B0604020202020204" pitchFamily="34" charset="0"/>
                <a:cs typeface="Arial" panose="020B0604020202020204" pitchFamily="34" charset="0"/>
              </a:rPr>
              <a:t> 27</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Sibiu </a:t>
            </a:r>
            <a:r>
              <a:rPr lang="fr-CH" dirty="0" err="1" smtClean="0">
                <a:solidFill>
                  <a:schemeClr val="bg1"/>
                </a:solidFill>
                <a:latin typeface="Arial" panose="020B0604020202020204" pitchFamily="34" charset="0"/>
                <a:cs typeface="Arial" panose="020B0604020202020204" pitchFamily="34" charset="0"/>
              </a:rPr>
              <a:t>Centru</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2000 m</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2924944"/>
            <a:ext cx="5760000" cy="2520280"/>
          </a:xfrm>
          <a:solidFill>
            <a:srgbClr val="0070C0"/>
          </a:solidFill>
          <a:effectLst>
            <a:outerShdw blurRad="63500" sx="102000" sy="102000" algn="ctr" rotWithShape="0">
              <a:schemeClr val="bg1">
                <a:alpha val="40000"/>
              </a:schemeClr>
            </a:outerShdw>
          </a:effectLst>
        </p:spPr>
        <p:txBody>
          <a:bodyPr lIns="0" tIns="72000" bIns="72000">
            <a:noAutofit/>
          </a:bodyPr>
          <a:lstStyle/>
          <a:p>
            <a:r>
              <a:rPr lang="fr-CH" sz="4400" dirty="0" err="1" smtClean="0">
                <a:solidFill>
                  <a:schemeClr val="bg1"/>
                </a:solidFill>
                <a:latin typeface="Arial" panose="020B0604020202020204" pitchFamily="34" charset="0"/>
                <a:cs typeface="Arial" panose="020B0604020202020204" pitchFamily="34" charset="0"/>
              </a:rPr>
              <a:t>Iesire</a:t>
            </a:r>
            <a:r>
              <a:rPr lang="fr-CH" sz="4400" dirty="0" smtClean="0">
                <a:solidFill>
                  <a:schemeClr val="bg1"/>
                </a:solidFill>
                <a:latin typeface="Arial" panose="020B0604020202020204" pitchFamily="34" charset="0"/>
                <a:cs typeface="Arial" panose="020B0604020202020204" pitchFamily="34" charset="0"/>
              </a:rPr>
              <a:t> 26</a:t>
            </a:r>
          </a:p>
          <a:p>
            <a:r>
              <a:rPr lang="fr-CH" sz="4400" dirty="0" smtClean="0">
                <a:solidFill>
                  <a:schemeClr val="bg1"/>
                </a:solidFill>
                <a:latin typeface="Arial" panose="020B0604020202020204" pitchFamily="34" charset="0"/>
                <a:cs typeface="Arial" panose="020B0604020202020204" pitchFamily="34" charset="0"/>
              </a:rPr>
              <a:t>Sibiu Est</a:t>
            </a:r>
          </a:p>
          <a:p>
            <a:r>
              <a:rPr lang="fr-CH" sz="4400" dirty="0" smtClean="0">
                <a:solidFill>
                  <a:schemeClr val="bg1"/>
                </a:solidFill>
                <a:latin typeface="Arial" panose="020B0604020202020204" pitchFamily="34" charset="0"/>
                <a:cs typeface="Arial" panose="020B0604020202020204" pitchFamily="34" charset="0"/>
              </a:rPr>
              <a:t>3000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696293" y="190522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Flèche droite 6"/>
          <p:cNvSpPr/>
          <p:nvPr/>
        </p:nvSpPr>
        <p:spPr>
          <a:xfrm rot="19500000">
            <a:off x="5666022" y="446160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4499992" y="3843080"/>
            <a:ext cx="129614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latin typeface="Arial" panose="020B0604020202020204" pitchFamily="34" charset="0"/>
              <a:cs typeface="Arial" panose="020B0604020202020204" pitchFamily="34" charset="0"/>
            </a:endParaRPr>
          </a:p>
        </p:txBody>
      </p:sp>
      <p:sp>
        <p:nvSpPr>
          <p:cNvPr id="8" name="Rectangle 7"/>
          <p:cNvSpPr/>
          <p:nvPr/>
        </p:nvSpPr>
        <p:spPr>
          <a:xfrm>
            <a:off x="4067944" y="1268760"/>
            <a:ext cx="1872208"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latin typeface="Arial" panose="020B0604020202020204" pitchFamily="34" charset="0"/>
              <a:cs typeface="Arial" panose="020B0604020202020204" pitchFamily="34" charset="0"/>
            </a:endParaRPr>
          </a:p>
        </p:txBody>
      </p:sp>
      <p:sp>
        <p:nvSpPr>
          <p:cNvPr id="5" name="Rectangle à coins arrondis 4"/>
          <p:cNvSpPr/>
          <p:nvPr/>
        </p:nvSpPr>
        <p:spPr>
          <a:xfrm>
            <a:off x="1475656" y="404664"/>
            <a:ext cx="5616624" cy="2353083"/>
          </a:xfrm>
          <a:prstGeom prst="roundRect">
            <a:avLst>
              <a:gd name="adj" fmla="val 407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475656" y="2996952"/>
            <a:ext cx="5616624" cy="2317177"/>
          </a:xfrm>
          <a:prstGeom prst="roundRect">
            <a:avLst>
              <a:gd name="adj" fmla="val 387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834360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988840"/>
            <a:ext cx="5760000" cy="23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p>
          <a:p>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403648" y="332656"/>
            <a:ext cx="5760000" cy="1620000"/>
          </a:xfrm>
          <a:prstGeom prst="rect">
            <a:avLst/>
          </a:prstGeom>
          <a:solidFill>
            <a:srgbClr val="00B050"/>
          </a:solidFill>
        </p:spPr>
        <p:txBody>
          <a:bodyPr vert="horz" lIns="0" tIns="61200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900" dirty="0" smtClean="0">
                <a:solidFill>
                  <a:schemeClr val="bg1"/>
                </a:solidFill>
                <a:latin typeface="Arial" panose="020B0604020202020204" pitchFamily="34" charset="0"/>
                <a:cs typeface="Arial" panose="020B0604020202020204" pitchFamily="34" charset="0"/>
              </a:rPr>
              <a:t>Sibiu Est</a:t>
            </a:r>
            <a:br>
              <a:rPr lang="fr-CH" sz="4900" dirty="0" smtClean="0">
                <a:solidFill>
                  <a:schemeClr val="bg1"/>
                </a:solidFill>
                <a:latin typeface="Arial" panose="020B0604020202020204" pitchFamily="34" charset="0"/>
                <a:cs typeface="Arial" panose="020B0604020202020204" pitchFamily="34" charset="0"/>
              </a:rPr>
            </a:br>
            <a:r>
              <a:rPr lang="fr-CH" sz="4900" dirty="0" smtClean="0">
                <a:solidFill>
                  <a:schemeClr val="bg1"/>
                </a:solidFill>
                <a:latin typeface="Arial" panose="020B0604020202020204" pitchFamily="34" charset="0"/>
                <a:cs typeface="Arial" panose="020B0604020202020204" pitchFamily="34" charset="0"/>
              </a:rPr>
              <a:t>2000 m</a:t>
            </a:r>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4" name="Flèche vers le haut 3"/>
          <p:cNvSpPr/>
          <p:nvPr/>
        </p:nvSpPr>
        <p:spPr>
          <a:xfrm>
            <a:off x="1907704" y="548680"/>
            <a:ext cx="54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6062601" y="548680"/>
            <a:ext cx="54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4499992" y="548680"/>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latin typeface="Arial" panose="020B0604020202020204" pitchFamily="34" charset="0"/>
              <a:cs typeface="Arial" panose="020B0604020202020204" pitchFamily="34" charset="0"/>
            </a:endParaRPr>
          </a:p>
        </p:txBody>
      </p:sp>
      <p:sp>
        <p:nvSpPr>
          <p:cNvPr id="9" name="Rectangle 8"/>
          <p:cNvSpPr/>
          <p:nvPr/>
        </p:nvSpPr>
        <p:spPr>
          <a:xfrm>
            <a:off x="4067944" y="2348880"/>
            <a:ext cx="1872208"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latin typeface="Arial" panose="020B0604020202020204" pitchFamily="34" charset="0"/>
              <a:cs typeface="Arial" panose="020B0604020202020204" pitchFamily="34" charset="0"/>
            </a:endParaRPr>
          </a:p>
        </p:txBody>
      </p:sp>
      <p:sp>
        <p:nvSpPr>
          <p:cNvPr id="10" name="Flèche droite 9"/>
          <p:cNvSpPr/>
          <p:nvPr/>
        </p:nvSpPr>
        <p:spPr>
          <a:xfrm rot="19500000">
            <a:off x="5549035" y="323746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475656" y="404664"/>
            <a:ext cx="5616624" cy="151216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2060848"/>
            <a:ext cx="5616624" cy="216024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64015258"/>
      </p:ext>
    </p:extLst>
  </p:cSld>
  <p:clrMapOvr>
    <a:masterClrMapping/>
  </p:clrMapOvr>
  <p:transition spd="slow">
    <p:wheel spokes="1"/>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0510" y="1592896"/>
            <a:ext cx="5760000" cy="180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4067944" y="2026931"/>
            <a:ext cx="1872208" cy="6324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latin typeface="Arial" panose="020B0604020202020204" pitchFamily="34" charset="0"/>
              <a:cs typeface="Arial" panose="020B0604020202020204" pitchFamily="34" charset="0"/>
            </a:endParaRPr>
          </a:p>
        </p:txBody>
      </p:sp>
      <p:sp>
        <p:nvSpPr>
          <p:cNvPr id="10" name="Flèche vers le haut 9"/>
          <p:cNvSpPr/>
          <p:nvPr/>
        </p:nvSpPr>
        <p:spPr>
          <a:xfrm rot="3600000">
            <a:off x="6149248" y="2376157"/>
            <a:ext cx="54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4368510" y="587722"/>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27</a:t>
            </a:r>
            <a:endParaRPr lang="fr-CH" sz="54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4788006" y="71868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Virage 13"/>
          <p:cNvSpPr/>
          <p:nvPr/>
        </p:nvSpPr>
        <p:spPr>
          <a:xfrm>
            <a:off x="5130132" y="69348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 name="Rectangle à coins arrondis 3"/>
          <p:cNvSpPr/>
          <p:nvPr/>
        </p:nvSpPr>
        <p:spPr>
          <a:xfrm>
            <a:off x="4459198" y="646683"/>
            <a:ext cx="2628000"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1542" cy="158417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189301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79877633"/>
      </p:ext>
    </p:extLst>
  </p:cSld>
  <p:clrMapOvr>
    <a:masterClrMapping/>
  </p:clrMapOvr>
  <p:transition spd="slow">
    <p:wheel spokes="1"/>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505745"/>
            <a:ext cx="5760000" cy="378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Iesire</a:t>
            </a:r>
            <a:r>
              <a:rPr lang="fr-CH" sz="4400" dirty="0" smtClean="0">
                <a:solidFill>
                  <a:schemeClr val="bg1"/>
                </a:solidFill>
                <a:latin typeface="Arial" panose="020B0604020202020204" pitchFamily="34" charset="0"/>
                <a:cs typeface="Arial" panose="020B0604020202020204" pitchFamily="34" charset="0"/>
              </a:rPr>
              <a:t> 26</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Sibiu Est</a:t>
            </a:r>
          </a:p>
          <a:p>
            <a:r>
              <a:rPr lang="fr-CH" sz="4400" dirty="0" err="1" smtClean="0">
                <a:solidFill>
                  <a:schemeClr val="bg1"/>
                </a:solidFill>
                <a:latin typeface="Arial" panose="020B0604020202020204" pitchFamily="34" charset="0"/>
                <a:cs typeface="Arial" panose="020B0604020202020204" pitchFamily="34" charset="0"/>
              </a:rPr>
              <a:t>Agnita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403648" y="332656"/>
            <a:ext cx="5760000" cy="1080000"/>
          </a:xfrm>
          <a:prstGeom prst="rect">
            <a:avLst/>
          </a:prstGeom>
          <a:solidFill>
            <a:srgbClr val="00B050"/>
          </a:solidFill>
        </p:spPr>
        <p:txBody>
          <a:bodyPr vert="horz" lIns="0" tIns="50400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Sibiu Sud</a:t>
            </a:r>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5" name="Flèche vers le haut 14"/>
          <p:cNvSpPr/>
          <p:nvPr/>
        </p:nvSpPr>
        <p:spPr>
          <a:xfrm rot="3300000">
            <a:off x="2024305" y="3068008"/>
            <a:ext cx="540000"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Flèche vers le haut 3"/>
          <p:cNvSpPr/>
          <p:nvPr/>
        </p:nvSpPr>
        <p:spPr>
          <a:xfrm>
            <a:off x="2294305" y="54868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4355976" y="548680"/>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latin typeface="Arial" panose="020B0604020202020204" pitchFamily="34" charset="0"/>
              <a:cs typeface="Arial" panose="020B0604020202020204" pitchFamily="34" charset="0"/>
            </a:endParaRPr>
          </a:p>
        </p:txBody>
      </p:sp>
      <p:sp>
        <p:nvSpPr>
          <p:cNvPr id="9" name="Rectangle 8"/>
          <p:cNvSpPr/>
          <p:nvPr/>
        </p:nvSpPr>
        <p:spPr>
          <a:xfrm>
            <a:off x="4508459" y="2845484"/>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a:t>
            </a:r>
            <a:endParaRPr lang="fr-CH" sz="4400" dirty="0">
              <a:latin typeface="Arial" panose="020B0604020202020204" pitchFamily="34" charset="0"/>
              <a:cs typeface="Arial" panose="020B0604020202020204" pitchFamily="34" charset="0"/>
            </a:endParaRPr>
          </a:p>
        </p:txBody>
      </p:sp>
      <p:sp>
        <p:nvSpPr>
          <p:cNvPr id="13" name="Rectangle à coins arrondis 12"/>
          <p:cNvSpPr/>
          <p:nvPr/>
        </p:nvSpPr>
        <p:spPr>
          <a:xfrm>
            <a:off x="2744305" y="4336256"/>
            <a:ext cx="3240357" cy="6220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rPr>
              <a:t>ZI </a:t>
            </a:r>
            <a:r>
              <a:rPr lang="fr-CH" sz="4400" dirty="0" err="1" smtClean="0">
                <a:solidFill>
                  <a:schemeClr val="tx1"/>
                </a:solidFill>
              </a:rPr>
              <a:t>Gusterita</a:t>
            </a:r>
            <a:endParaRPr lang="fr-CH" sz="4400" dirty="0">
              <a:solidFill>
                <a:schemeClr val="tx1"/>
              </a:solidFill>
            </a:endParaRPr>
          </a:p>
        </p:txBody>
      </p:sp>
      <p:sp>
        <p:nvSpPr>
          <p:cNvPr id="16" name="Hexagone 15"/>
          <p:cNvSpPr/>
          <p:nvPr/>
        </p:nvSpPr>
        <p:spPr>
          <a:xfrm>
            <a:off x="1740076" y="181021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106</a:t>
            </a:r>
            <a:endParaRPr lang="fr-CH" dirty="0">
              <a:latin typeface="Arial" panose="020B0604020202020204" pitchFamily="34" charset="0"/>
              <a:cs typeface="Arial" panose="020B0604020202020204" pitchFamily="34" charset="0"/>
            </a:endParaRPr>
          </a:p>
        </p:txBody>
      </p:sp>
      <p:sp>
        <p:nvSpPr>
          <p:cNvPr id="17" name="Flèche vers le haut 16"/>
          <p:cNvSpPr/>
          <p:nvPr/>
        </p:nvSpPr>
        <p:spPr>
          <a:xfrm>
            <a:off x="6232233" y="53880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475656" y="404664"/>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628800"/>
            <a:ext cx="5616624" cy="3528392"/>
          </a:xfrm>
          <a:prstGeom prst="roundRect">
            <a:avLst>
              <a:gd name="adj" fmla="val 44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608554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26</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81029304"/>
      </p:ext>
    </p:extLst>
  </p:cSld>
  <p:clrMapOvr>
    <a:masterClrMapping/>
  </p:clrMapOvr>
  <p:transition spd="slow">
    <p:wheel spokes="1"/>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272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156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139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Fagaras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73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12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79613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306012" y="4577349"/>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4306012"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1639960"/>
      </p:ext>
    </p:extLst>
  </p:cSld>
  <p:clrMapOvr>
    <a:masterClrMapping/>
  </p:clrMapOvr>
  <p:transition spd="slow">
    <p:wheel spokes="1"/>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25</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8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Sibiu Sud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latin typeface="Arial" panose="020B0604020202020204" pitchFamily="34" charset="0"/>
                <a:cs typeface="Arial" panose="020B0604020202020204" pitchFamily="34" charset="0"/>
              </a:rPr>
              <a:t>1</a:t>
            </a:r>
          </a:p>
        </p:txBody>
      </p:sp>
      <p:sp>
        <p:nvSpPr>
          <p:cNvPr id="6" name="Rectangle à coins arrondis 5"/>
          <p:cNvSpPr/>
          <p:nvPr/>
        </p:nvSpPr>
        <p:spPr>
          <a:xfrm>
            <a:off x="1254273" y="1715543"/>
            <a:ext cx="5688605" cy="1626514"/>
          </a:xfrm>
          <a:prstGeom prst="roundRect">
            <a:avLst>
              <a:gd name="adj" fmla="val 104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4337987" y="2204864"/>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2163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E68 x E671</a:t>
            </a:r>
          </a:p>
          <a:p>
            <a:pPr lvl="1" algn="ctr"/>
            <a:r>
              <a:rPr lang="fr-CH" sz="4000" dirty="0" smtClean="0">
                <a:solidFill>
                  <a:schemeClr val="bg1"/>
                </a:solidFill>
                <a:latin typeface="Arial" panose="020B0604020202020204" pitchFamily="34" charset="0"/>
                <a:cs typeface="Arial" panose="020B0604020202020204" pitchFamily="34" charset="0"/>
              </a:rPr>
              <a:t>A1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3000 m</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07704" y="1900133"/>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580000"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84168" y="2102578"/>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53</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03228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98856" y="1988840"/>
            <a:ext cx="5760000" cy="378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Sud</a:t>
            </a:r>
          </a:p>
          <a:p>
            <a:r>
              <a:rPr lang="fr-CH" sz="4400" dirty="0" err="1" smtClean="0">
                <a:solidFill>
                  <a:schemeClr val="bg1"/>
                </a:solidFill>
                <a:latin typeface="Arial" panose="020B0604020202020204" pitchFamily="34" charset="0"/>
                <a:cs typeface="Arial" panose="020B0604020202020204" pitchFamily="34" charset="0"/>
              </a:rPr>
              <a:t>Cisnadie</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84300" y="467116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83574" y="49411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403350" y="333374"/>
            <a:ext cx="5760000" cy="1620000"/>
          </a:xfrm>
          <a:prstGeom prst="rect">
            <a:avLst/>
          </a:prstGeom>
          <a:solidFill>
            <a:srgbClr val="00B050"/>
          </a:solidFill>
        </p:spPr>
        <p:txBody>
          <a:bodyPr vert="horz" lIns="1044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E81 x E68 </a:t>
            </a:r>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r>
              <a:rPr lang="fr-CH" dirty="0" smtClean="0">
                <a:solidFill>
                  <a:schemeClr val="bg1"/>
                </a:solidFill>
                <a:latin typeface="Arial" panose="020B0604020202020204" pitchFamily="34" charset="0"/>
                <a:cs typeface="Arial" panose="020B0604020202020204" pitchFamily="34" charset="0"/>
              </a:rPr>
              <a:t>A1 x A9</a:t>
            </a:r>
            <a:endParaRPr lang="fr-CH" dirty="0">
              <a:solidFill>
                <a:schemeClr val="bg1"/>
              </a:solidFill>
              <a:latin typeface="Arial" panose="020B0604020202020204" pitchFamily="34" charset="0"/>
              <a:cs typeface="Arial" panose="020B0604020202020204" pitchFamily="34" charset="0"/>
            </a:endParaRPr>
          </a:p>
        </p:txBody>
      </p:sp>
      <p:sp>
        <p:nvSpPr>
          <p:cNvPr id="13" name="Flèche vers le haut 12"/>
          <p:cNvSpPr/>
          <p:nvPr/>
        </p:nvSpPr>
        <p:spPr>
          <a:xfrm>
            <a:off x="6375353" y="592515"/>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vers le haut 13"/>
          <p:cNvSpPr/>
          <p:nvPr/>
        </p:nvSpPr>
        <p:spPr>
          <a:xfrm>
            <a:off x="1610091" y="572239"/>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2979171" y="3789040"/>
            <a:ext cx="2664296" cy="6220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rPr>
              <a:t>Selimbar</a:t>
            </a:r>
            <a:endParaRPr lang="fr-CH" sz="4400" dirty="0">
              <a:solidFill>
                <a:schemeClr val="tx1"/>
              </a:solidFill>
            </a:endParaRPr>
          </a:p>
        </p:txBody>
      </p:sp>
      <p:sp>
        <p:nvSpPr>
          <p:cNvPr id="16" name="Rectangle 15"/>
          <p:cNvSpPr/>
          <p:nvPr/>
        </p:nvSpPr>
        <p:spPr>
          <a:xfrm>
            <a:off x="4423709" y="2221301"/>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latin typeface="Arial" panose="020B0604020202020204" pitchFamily="34" charset="0"/>
              <a:cs typeface="Arial" panose="020B0604020202020204" pitchFamily="34" charset="0"/>
            </a:endParaRPr>
          </a:p>
        </p:txBody>
      </p:sp>
      <p:pic>
        <p:nvPicPr>
          <p:cNvPr id="1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340758" y="809953"/>
            <a:ext cx="936000" cy="72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1475656" y="399646"/>
            <a:ext cx="5634576" cy="146573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475656" y="2047363"/>
            <a:ext cx="5544616" cy="3636000"/>
          </a:xfrm>
          <a:prstGeom prst="roundRect">
            <a:avLst>
              <a:gd name="adj" fmla="val 467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81473874"/>
      </p:ext>
    </p:extLst>
  </p:cSld>
  <p:clrMapOvr>
    <a:masterClrMapping/>
  </p:clrMapOvr>
  <p:transition spd="slow">
    <p:wheel spokes="1"/>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98856" y="1988840"/>
            <a:ext cx="5760000" cy="342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Sibiu Sud</a:t>
            </a:r>
          </a:p>
          <a:p>
            <a:r>
              <a:rPr lang="fr-CH" sz="4400" dirty="0" err="1" smtClean="0">
                <a:solidFill>
                  <a:schemeClr val="bg1"/>
                </a:solidFill>
                <a:latin typeface="Arial" panose="020B0604020202020204" pitchFamily="34" charset="0"/>
                <a:cs typeface="Arial" panose="020B0604020202020204" pitchFamily="34" charset="0"/>
              </a:rPr>
              <a:t>Cisnadie</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33267" y="444699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763688" y="263691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2" name="Rectangle à coins arrondis 1"/>
          <p:cNvSpPr/>
          <p:nvPr/>
        </p:nvSpPr>
        <p:spPr>
          <a:xfrm>
            <a:off x="2979171" y="3789040"/>
            <a:ext cx="2664296" cy="6220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rPr>
              <a:t>Selimbar</a:t>
            </a:r>
            <a:endParaRPr lang="fr-CH" sz="4400" dirty="0">
              <a:solidFill>
                <a:schemeClr val="tx1"/>
              </a:solidFill>
            </a:endParaRPr>
          </a:p>
        </p:txBody>
      </p:sp>
      <p:sp>
        <p:nvSpPr>
          <p:cNvPr id="16" name="Rectangle 15"/>
          <p:cNvSpPr/>
          <p:nvPr/>
        </p:nvSpPr>
        <p:spPr>
          <a:xfrm>
            <a:off x="4423709" y="2221301"/>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latin typeface="Arial" panose="020B0604020202020204" pitchFamily="34" charset="0"/>
              <a:cs typeface="Arial" panose="020B0604020202020204" pitchFamily="34" charset="0"/>
            </a:endParaRPr>
          </a:p>
        </p:txBody>
      </p:sp>
      <p:sp>
        <p:nvSpPr>
          <p:cNvPr id="12" name="Rectangle à coins arrondis 11"/>
          <p:cNvSpPr/>
          <p:nvPr/>
        </p:nvSpPr>
        <p:spPr>
          <a:xfrm>
            <a:off x="1475656" y="2047363"/>
            <a:ext cx="5616624" cy="3252158"/>
          </a:xfrm>
          <a:prstGeom prst="roundRect">
            <a:avLst>
              <a:gd name="adj" fmla="val 467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4389925" y="100751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25</a:t>
            </a:r>
            <a:endParaRPr lang="fr-CH" sz="54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4423709" y="1061510"/>
            <a:ext cx="2668571"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4806038" y="117878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5071709" y="1178784"/>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3410520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48875777"/>
      </p:ext>
    </p:extLst>
  </p:cSld>
  <p:clrMapOvr>
    <a:masterClrMapping/>
  </p:clrMapOvr>
  <p:transition spd="slow">
    <p:wheel spokes="1"/>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266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150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Brasov				134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Fagaras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67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12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796136"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9"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306012" y="4577349"/>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à coins arrondis 9"/>
          <p:cNvSpPr/>
          <p:nvPr/>
        </p:nvSpPr>
        <p:spPr>
          <a:xfrm>
            <a:off x="4306012"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925638"/>
      </p:ext>
    </p:extLst>
  </p:cSld>
  <p:clrMapOvr>
    <a:masterClrMapping/>
  </p:clrMapOvr>
  <p:transition spd="slow">
    <p:wheel spokes="1"/>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E68</a:t>
            </a:r>
          </a:p>
          <a:p>
            <a:pPr lvl="1" algn="ctr"/>
            <a:r>
              <a:rPr lang="fr-CH" sz="4000" dirty="0" smtClean="0">
                <a:solidFill>
                  <a:schemeClr val="bg1"/>
                </a:solidFill>
                <a:latin typeface="Arial" panose="020B0604020202020204" pitchFamily="34" charset="0"/>
                <a:cs typeface="Arial" panose="020B0604020202020204" pitchFamily="34" charset="0"/>
              </a:rPr>
              <a:t>A1 x A9</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Vestem</a:t>
            </a:r>
            <a:endParaRPr lang="fr-CH" sz="4400"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3000 m</a:t>
            </a:r>
            <a:endParaRPr lang="fr-CH" sz="4400" dirty="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213285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000"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84168" y="2702283"/>
            <a:ext cx="900000" cy="79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24</a:t>
            </a:r>
            <a:endParaRPr lang="fr-CH"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0825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4623" y="1052736"/>
            <a:ext cx="4400228" cy="720000"/>
          </a:xfrm>
          <a:solidFill>
            <a:srgbClr val="00B050"/>
          </a:solidFill>
        </p:spPr>
        <p:txBody>
          <a:bodyPr tIns="72000"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81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3420000"/>
          </a:xfrm>
          <a:solidFill>
            <a:srgbClr val="00B050"/>
          </a:solidFill>
        </p:spPr>
        <p:txBody>
          <a:bodyPr tIns="144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Pitesti</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Râmnicu</a:t>
            </a:r>
            <a:r>
              <a:rPr lang="fr-CH" sz="3200" dirty="0" smtClean="0">
                <a:solidFill>
                  <a:schemeClr val="bg1"/>
                </a:solidFill>
                <a:latin typeface="Arial" panose="020B0604020202020204" pitchFamily="34" charset="0"/>
                <a:cs typeface="Arial" panose="020B0604020202020204" pitchFamily="34" charset="0"/>
              </a:rPr>
              <a:t> Vâlcea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Talmaciu</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1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82153" y="1052736"/>
            <a:ext cx="4464496" cy="720000"/>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68   A9</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420000"/>
          </a:xfrm>
          <a:solidFill>
            <a:srgbClr val="00B050"/>
          </a:solidFill>
        </p:spPr>
        <p:txBody>
          <a:bodyPr lIns="0" tIns="144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Brasov</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Fagaras</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Sighisoara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Avrig</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1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p>
          <a:p>
            <a:pPr marL="0" indent="0">
              <a:buNone/>
            </a:pPr>
            <a:endParaRPr lang="fr-CH" sz="4000" dirty="0"/>
          </a:p>
        </p:txBody>
      </p:sp>
      <p:sp>
        <p:nvSpPr>
          <p:cNvPr id="11" name="Flèche vers le haut 10"/>
          <p:cNvSpPr/>
          <p:nvPr/>
        </p:nvSpPr>
        <p:spPr>
          <a:xfrm>
            <a:off x="279772" y="2096487"/>
            <a:ext cx="484632" cy="237626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 </a:t>
            </a:r>
            <a:endParaRPr lang="fr-CH" dirty="0"/>
          </a:p>
        </p:txBody>
      </p:sp>
      <p:sp>
        <p:nvSpPr>
          <p:cNvPr id="12" name="Flèche vers le haut 11"/>
          <p:cNvSpPr/>
          <p:nvPr/>
        </p:nvSpPr>
        <p:spPr>
          <a:xfrm>
            <a:off x="3851920" y="2104573"/>
            <a:ext cx="484632" cy="236009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425285" y="3755378"/>
            <a:ext cx="1440000"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971600" y="5612717"/>
            <a:ext cx="702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smtClean="0">
                <a:solidFill>
                  <a:schemeClr val="tx1"/>
                </a:solidFill>
                <a:latin typeface="Arial" panose="020B0604020202020204" pitchFamily="34" charset="0"/>
                <a:cs typeface="Arial" panose="020B0604020202020204" pitchFamily="34" charset="0"/>
              </a:rPr>
              <a:t>Panneaux transversaux au dessus de l’autoroute – Les prochaines sorties, </a:t>
            </a:r>
            <a:r>
              <a:rPr lang="fr-CH" sz="1100" dirty="0" err="1" smtClean="0">
                <a:solidFill>
                  <a:schemeClr val="tx1"/>
                </a:solidFill>
                <a:latin typeface="Arial" panose="020B0604020202020204" pitchFamily="34" charset="0"/>
                <a:cs typeface="Arial" panose="020B0604020202020204" pitchFamily="34" charset="0"/>
              </a:rPr>
              <a:t>Talmaciu</a:t>
            </a:r>
            <a:r>
              <a:rPr lang="fr-CH" sz="1100" dirty="0" smtClean="0">
                <a:solidFill>
                  <a:schemeClr val="tx1"/>
                </a:solidFill>
                <a:latin typeface="Arial" panose="020B0604020202020204" pitchFamily="34" charset="0"/>
                <a:cs typeface="Arial" panose="020B0604020202020204" pitchFamily="34" charset="0"/>
              </a:rPr>
              <a:t> et </a:t>
            </a:r>
            <a:r>
              <a:rPr lang="fr-CH" sz="1100" dirty="0" err="1" smtClean="0">
                <a:solidFill>
                  <a:schemeClr val="tx1"/>
                </a:solidFill>
                <a:latin typeface="Arial" panose="020B0604020202020204" pitchFamily="34" charset="0"/>
                <a:cs typeface="Arial" panose="020B0604020202020204" pitchFamily="34" charset="0"/>
              </a:rPr>
              <a:t>Avrig</a:t>
            </a:r>
            <a:r>
              <a:rPr lang="fr-CH" sz="1100" dirty="0" smtClean="0">
                <a:solidFill>
                  <a:schemeClr val="tx1"/>
                </a:solidFill>
                <a:latin typeface="Arial" panose="020B0604020202020204" pitchFamily="34" charset="0"/>
                <a:cs typeface="Arial" panose="020B0604020202020204" pitchFamily="34" charset="0"/>
              </a:rPr>
              <a:t>, sont intégrées.</a:t>
            </a:r>
          </a:p>
          <a:p>
            <a:pPr algn="ctr"/>
            <a:r>
              <a:rPr lang="fr-CH" sz="1100" i="1" dirty="0" smtClean="0">
                <a:solidFill>
                  <a:schemeClr val="tx1"/>
                </a:solidFill>
                <a:latin typeface="Arial" panose="020B0604020202020204" pitchFamily="34" charset="0"/>
                <a:cs typeface="Arial" panose="020B0604020202020204" pitchFamily="34" charset="0"/>
              </a:rPr>
              <a:t>The </a:t>
            </a:r>
            <a:r>
              <a:rPr lang="fr-CH" sz="1100" i="1" dirty="0" err="1" smtClean="0">
                <a:solidFill>
                  <a:schemeClr val="tx1"/>
                </a:solidFill>
                <a:latin typeface="Arial" panose="020B0604020202020204" pitchFamily="34" charset="0"/>
                <a:cs typeface="Arial" panose="020B0604020202020204" pitchFamily="34" charset="0"/>
              </a:rPr>
              <a:t>next</a:t>
            </a:r>
            <a:r>
              <a:rPr lang="fr-CH" sz="1100" i="1" dirty="0" smtClean="0">
                <a:solidFill>
                  <a:schemeClr val="tx1"/>
                </a:solidFill>
                <a:latin typeface="Arial" panose="020B0604020202020204" pitchFamily="34" charset="0"/>
                <a:cs typeface="Arial" panose="020B0604020202020204" pitchFamily="34" charset="0"/>
              </a:rPr>
              <a:t> exits, </a:t>
            </a:r>
            <a:r>
              <a:rPr lang="fr-CH" sz="1100" i="1" dirty="0" err="1" smtClean="0">
                <a:solidFill>
                  <a:schemeClr val="tx1"/>
                </a:solidFill>
                <a:latin typeface="Arial" panose="020B0604020202020204" pitchFamily="34" charset="0"/>
                <a:cs typeface="Arial" panose="020B0604020202020204" pitchFamily="34" charset="0"/>
              </a:rPr>
              <a:t>Talmaciu</a:t>
            </a:r>
            <a:r>
              <a:rPr lang="fr-CH" sz="1100" i="1" dirty="0" smtClean="0">
                <a:solidFill>
                  <a:schemeClr val="tx1"/>
                </a:solidFill>
                <a:latin typeface="Arial" panose="020B0604020202020204" pitchFamily="34" charset="0"/>
                <a:cs typeface="Arial" panose="020B0604020202020204" pitchFamily="34" charset="0"/>
              </a:rPr>
              <a:t> A1 and </a:t>
            </a:r>
            <a:r>
              <a:rPr lang="fr-CH" sz="1100" i="1" dirty="0" err="1" smtClean="0">
                <a:solidFill>
                  <a:schemeClr val="tx1"/>
                </a:solidFill>
                <a:latin typeface="Arial" panose="020B0604020202020204" pitchFamily="34" charset="0"/>
                <a:cs typeface="Arial" panose="020B0604020202020204" pitchFamily="34" charset="0"/>
              </a:rPr>
              <a:t>Avrig</a:t>
            </a:r>
            <a:r>
              <a:rPr lang="fr-CH" sz="1100" i="1" dirty="0" smtClean="0">
                <a:solidFill>
                  <a:schemeClr val="tx1"/>
                </a:solidFill>
                <a:latin typeface="Arial" panose="020B0604020202020204" pitchFamily="34" charset="0"/>
                <a:cs typeface="Arial" panose="020B0604020202020204" pitchFamily="34" charset="0"/>
              </a:rPr>
              <a:t> A9, are </a:t>
            </a:r>
            <a:r>
              <a:rPr lang="fr-CH" sz="1100" i="1" dirty="0" err="1" smtClean="0">
                <a:solidFill>
                  <a:schemeClr val="tx1"/>
                </a:solidFill>
                <a:latin typeface="Arial" panose="020B0604020202020204" pitchFamily="34" charset="0"/>
                <a:cs typeface="Arial" panose="020B0604020202020204" pitchFamily="34" charset="0"/>
              </a:rPr>
              <a:t>integreted</a:t>
            </a:r>
            <a:r>
              <a:rPr lang="fr-CH" sz="1100" i="1" dirty="0" smtClean="0">
                <a:solidFill>
                  <a:schemeClr val="tx1"/>
                </a:solidFill>
                <a:latin typeface="Arial" panose="020B0604020202020204" pitchFamily="34" charset="0"/>
                <a:cs typeface="Arial" panose="020B0604020202020204" pitchFamily="34" charset="0"/>
              </a:rPr>
              <a:t> in the panels</a:t>
            </a:r>
            <a:r>
              <a:rPr lang="fr-CH" sz="1100" dirty="0" smtClean="0">
                <a:solidFill>
                  <a:schemeClr val="tx1"/>
                </a:solidFill>
                <a:latin typeface="Arial" panose="020B0604020202020204" pitchFamily="34" charset="0"/>
                <a:cs typeface="Arial" panose="020B0604020202020204" pitchFamily="34" charset="0"/>
              </a:rPr>
              <a:t>.</a:t>
            </a:r>
          </a:p>
          <a:p>
            <a:pPr algn="ctr"/>
            <a:r>
              <a:rPr lang="fr-CH" sz="1100" dirty="0" err="1" smtClean="0">
                <a:solidFill>
                  <a:schemeClr val="tx1"/>
                </a:solidFill>
                <a:latin typeface="Arial" panose="020B0604020202020204" pitchFamily="34" charset="0"/>
                <a:cs typeface="Arial" panose="020B0604020202020204" pitchFamily="34" charset="0"/>
              </a:rPr>
              <a:t>Iesirile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urmatoare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Talmaciu</a:t>
            </a:r>
            <a:r>
              <a:rPr lang="fr-CH" sz="1100" dirty="0" smtClean="0">
                <a:solidFill>
                  <a:schemeClr val="tx1"/>
                </a:solidFill>
                <a:latin typeface="Arial" panose="020B0604020202020204" pitchFamily="34" charset="0"/>
                <a:cs typeface="Arial" panose="020B0604020202020204" pitchFamily="34" charset="0"/>
              </a:rPr>
              <a:t> A1 si </a:t>
            </a:r>
            <a:r>
              <a:rPr lang="fr-CH" sz="1100" dirty="0" err="1" smtClean="0">
                <a:solidFill>
                  <a:schemeClr val="tx1"/>
                </a:solidFill>
                <a:latin typeface="Arial" panose="020B0604020202020204" pitchFamily="34" charset="0"/>
                <a:cs typeface="Arial" panose="020B0604020202020204" pitchFamily="34" charset="0"/>
              </a:rPr>
              <a:t>Avrig</a:t>
            </a:r>
            <a:r>
              <a:rPr lang="fr-CH" sz="1100" dirty="0" smtClean="0">
                <a:solidFill>
                  <a:schemeClr val="tx1"/>
                </a:solidFill>
                <a:latin typeface="Arial" panose="020B0604020202020204" pitchFamily="34" charset="0"/>
                <a:cs typeface="Arial" panose="020B0604020202020204" pitchFamily="34" charset="0"/>
              </a:rPr>
              <a:t> A9, </a:t>
            </a:r>
            <a:r>
              <a:rPr lang="fr-CH" sz="1100" dirty="0" err="1" smtClean="0">
                <a:solidFill>
                  <a:schemeClr val="tx1"/>
                </a:solidFill>
                <a:latin typeface="Arial" panose="020B0604020202020204" pitchFamily="34" charset="0"/>
                <a:cs typeface="Arial" panose="020B0604020202020204" pitchFamily="34" charset="0"/>
              </a:rPr>
              <a:t>sunt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identificate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pe</a:t>
            </a:r>
            <a:r>
              <a:rPr lang="fr-CH" sz="1100" dirty="0" smtClean="0">
                <a:solidFill>
                  <a:schemeClr val="tx1"/>
                </a:solidFill>
                <a:latin typeface="Arial" panose="020B0604020202020204" pitchFamily="34" charset="0"/>
                <a:cs typeface="Arial" panose="020B0604020202020204" pitchFamily="34" charset="0"/>
              </a:rPr>
              <a:t> </a:t>
            </a:r>
            <a:r>
              <a:rPr lang="fr-CH" sz="1100" dirty="0" err="1">
                <a:solidFill>
                  <a:schemeClr val="tx1"/>
                </a:solidFill>
                <a:latin typeface="Arial" panose="020B0604020202020204" pitchFamily="34" charset="0"/>
                <a:cs typeface="Arial" panose="020B0604020202020204" pitchFamily="34" charset="0"/>
              </a:rPr>
              <a:t>a</a:t>
            </a:r>
            <a:r>
              <a:rPr lang="fr-CH" sz="1100" dirty="0" err="1" smtClean="0">
                <a:solidFill>
                  <a:schemeClr val="tx1"/>
                </a:solidFill>
                <a:latin typeface="Arial" panose="020B0604020202020204" pitchFamily="34" charset="0"/>
                <a:cs typeface="Arial" panose="020B0604020202020204" pitchFamily="34" charset="0"/>
              </a:rPr>
              <a:t>cest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panou</a:t>
            </a:r>
            <a:r>
              <a:rPr lang="fr-CH" sz="1100" dirty="0" smtClean="0">
                <a:solidFill>
                  <a:schemeClr val="tx1"/>
                </a:solidFill>
                <a:latin typeface="Arial" panose="020B0604020202020204" pitchFamily="34" charset="0"/>
                <a:cs typeface="Arial" panose="020B0604020202020204" pitchFamily="34" charset="0"/>
              </a:rPr>
              <a:t> </a:t>
            </a:r>
            <a:endParaRPr lang="fr-CH" sz="11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81252" y="5252906"/>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8661166" y="5252906"/>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98936" y="1124744"/>
            <a:ext cx="42826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644008" y="1124744"/>
            <a:ext cx="4344091"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644008" y="1916832"/>
            <a:ext cx="4320000" cy="3240360"/>
          </a:xfrm>
          <a:prstGeom prst="roundRect">
            <a:avLst>
              <a:gd name="adj" fmla="val 438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fr-CH"/>
          </a:p>
        </p:txBody>
      </p:sp>
      <p:sp>
        <p:nvSpPr>
          <p:cNvPr id="18" name="Rectangle à coins arrondis 17"/>
          <p:cNvSpPr/>
          <p:nvPr/>
        </p:nvSpPr>
        <p:spPr>
          <a:xfrm>
            <a:off x="198936" y="1916832"/>
            <a:ext cx="4209624" cy="3240360"/>
          </a:xfrm>
          <a:prstGeom prst="roundRect">
            <a:avLst>
              <a:gd name="adj" fmla="val 59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Organigramme : Connecteur 18"/>
          <p:cNvSpPr/>
          <p:nvPr/>
        </p:nvSpPr>
        <p:spPr>
          <a:xfrm>
            <a:off x="7852827" y="1178776"/>
            <a:ext cx="612000" cy="468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24</a:t>
            </a:r>
            <a:endParaRPr lang="fr-CH"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3892827"/>
      </p:ext>
    </p:extLst>
  </p:cSld>
  <p:clrMapOvr>
    <a:masterClrMapping/>
  </p:clrMapOvr>
  <p:transition spd="slow">
    <p:wheel spokes="1"/>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4623" y="1052736"/>
            <a:ext cx="4400228" cy="720000"/>
          </a:xfrm>
          <a:solidFill>
            <a:srgbClr val="00B050"/>
          </a:solidFill>
        </p:spPr>
        <p:txBody>
          <a:bodyPr tIns="72000"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81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3420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Pitesti</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Râmnicu</a:t>
            </a:r>
            <a:r>
              <a:rPr lang="fr-CH" sz="3200" dirty="0" smtClean="0">
                <a:solidFill>
                  <a:schemeClr val="bg1"/>
                </a:solidFill>
                <a:latin typeface="Arial" panose="020B0604020202020204" pitchFamily="34" charset="0"/>
                <a:cs typeface="Arial" panose="020B0604020202020204" pitchFamily="34" charset="0"/>
              </a:rPr>
              <a:t> Vâlcea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Talmaciu</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2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82153" y="1052736"/>
            <a:ext cx="4464496" cy="720000"/>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68   A9</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420000"/>
          </a:xfrm>
          <a:solidFill>
            <a:srgbClr val="00B050"/>
          </a:solidFill>
        </p:spPr>
        <p:txBody>
          <a:bodyPr lIns="0"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Brasov</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Fagaras</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Sighisoara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Avrig</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a:off x="279772" y="2096487"/>
            <a:ext cx="484632" cy="237626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 </a:t>
            </a:r>
            <a:endParaRPr lang="fr-CH" dirty="0"/>
          </a:p>
        </p:txBody>
      </p:sp>
      <p:sp>
        <p:nvSpPr>
          <p:cNvPr id="12" name="Flèche vers le haut 11"/>
          <p:cNvSpPr/>
          <p:nvPr/>
        </p:nvSpPr>
        <p:spPr>
          <a:xfrm>
            <a:off x="3851920" y="2104573"/>
            <a:ext cx="484632" cy="236009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548127" y="3535980"/>
            <a:ext cx="1440000"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971600" y="5612717"/>
            <a:ext cx="702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smtClean="0">
                <a:solidFill>
                  <a:schemeClr val="tx1"/>
                </a:solidFill>
                <a:latin typeface="Arial" panose="020B0604020202020204" pitchFamily="34" charset="0"/>
                <a:cs typeface="Arial" panose="020B0604020202020204" pitchFamily="34" charset="0"/>
              </a:rPr>
              <a:t>Panneaux transversaux au dessus de l’autoroute – Les prochaines sorties, </a:t>
            </a:r>
            <a:r>
              <a:rPr lang="fr-CH" sz="1100" dirty="0" err="1" smtClean="0">
                <a:solidFill>
                  <a:schemeClr val="tx1"/>
                </a:solidFill>
                <a:latin typeface="Arial" panose="020B0604020202020204" pitchFamily="34" charset="0"/>
                <a:cs typeface="Arial" panose="020B0604020202020204" pitchFamily="34" charset="0"/>
              </a:rPr>
              <a:t>Talmaciu</a:t>
            </a:r>
            <a:r>
              <a:rPr lang="fr-CH" sz="1100" dirty="0" smtClean="0">
                <a:solidFill>
                  <a:schemeClr val="tx1"/>
                </a:solidFill>
                <a:latin typeface="Arial" panose="020B0604020202020204" pitchFamily="34" charset="0"/>
                <a:cs typeface="Arial" panose="020B0604020202020204" pitchFamily="34" charset="0"/>
              </a:rPr>
              <a:t> et </a:t>
            </a:r>
            <a:r>
              <a:rPr lang="fr-CH" sz="1100" dirty="0" err="1" smtClean="0">
                <a:solidFill>
                  <a:schemeClr val="tx1"/>
                </a:solidFill>
                <a:latin typeface="Arial" panose="020B0604020202020204" pitchFamily="34" charset="0"/>
                <a:cs typeface="Arial" panose="020B0604020202020204" pitchFamily="34" charset="0"/>
              </a:rPr>
              <a:t>Avrig</a:t>
            </a:r>
            <a:r>
              <a:rPr lang="fr-CH" sz="1100" dirty="0" smtClean="0">
                <a:solidFill>
                  <a:schemeClr val="tx1"/>
                </a:solidFill>
                <a:latin typeface="Arial" panose="020B0604020202020204" pitchFamily="34" charset="0"/>
                <a:cs typeface="Arial" panose="020B0604020202020204" pitchFamily="34" charset="0"/>
              </a:rPr>
              <a:t>, sont intégrées.</a:t>
            </a:r>
          </a:p>
          <a:p>
            <a:pPr algn="ctr"/>
            <a:r>
              <a:rPr lang="fr-CH" sz="1100" i="1" dirty="0" smtClean="0">
                <a:solidFill>
                  <a:schemeClr val="tx1"/>
                </a:solidFill>
                <a:latin typeface="Arial" panose="020B0604020202020204" pitchFamily="34" charset="0"/>
                <a:cs typeface="Arial" panose="020B0604020202020204" pitchFamily="34" charset="0"/>
              </a:rPr>
              <a:t>The </a:t>
            </a:r>
            <a:r>
              <a:rPr lang="fr-CH" sz="1100" i="1" dirty="0" err="1" smtClean="0">
                <a:solidFill>
                  <a:schemeClr val="tx1"/>
                </a:solidFill>
                <a:latin typeface="Arial" panose="020B0604020202020204" pitchFamily="34" charset="0"/>
                <a:cs typeface="Arial" panose="020B0604020202020204" pitchFamily="34" charset="0"/>
              </a:rPr>
              <a:t>next</a:t>
            </a:r>
            <a:r>
              <a:rPr lang="fr-CH" sz="1100" i="1" dirty="0" smtClean="0">
                <a:solidFill>
                  <a:schemeClr val="tx1"/>
                </a:solidFill>
                <a:latin typeface="Arial" panose="020B0604020202020204" pitchFamily="34" charset="0"/>
                <a:cs typeface="Arial" panose="020B0604020202020204" pitchFamily="34" charset="0"/>
              </a:rPr>
              <a:t> exits, </a:t>
            </a:r>
            <a:r>
              <a:rPr lang="fr-CH" sz="1100" i="1" dirty="0" err="1" smtClean="0">
                <a:solidFill>
                  <a:schemeClr val="tx1"/>
                </a:solidFill>
                <a:latin typeface="Arial" panose="020B0604020202020204" pitchFamily="34" charset="0"/>
                <a:cs typeface="Arial" panose="020B0604020202020204" pitchFamily="34" charset="0"/>
              </a:rPr>
              <a:t>Talmaciu</a:t>
            </a:r>
            <a:r>
              <a:rPr lang="fr-CH" sz="1100" i="1" dirty="0" smtClean="0">
                <a:solidFill>
                  <a:schemeClr val="tx1"/>
                </a:solidFill>
                <a:latin typeface="Arial" panose="020B0604020202020204" pitchFamily="34" charset="0"/>
                <a:cs typeface="Arial" panose="020B0604020202020204" pitchFamily="34" charset="0"/>
              </a:rPr>
              <a:t> A1 and </a:t>
            </a:r>
            <a:r>
              <a:rPr lang="fr-CH" sz="1100" i="1" dirty="0" err="1" smtClean="0">
                <a:solidFill>
                  <a:schemeClr val="tx1"/>
                </a:solidFill>
                <a:latin typeface="Arial" panose="020B0604020202020204" pitchFamily="34" charset="0"/>
                <a:cs typeface="Arial" panose="020B0604020202020204" pitchFamily="34" charset="0"/>
              </a:rPr>
              <a:t>Avrig</a:t>
            </a:r>
            <a:r>
              <a:rPr lang="fr-CH" sz="1100" i="1" dirty="0" smtClean="0">
                <a:solidFill>
                  <a:schemeClr val="tx1"/>
                </a:solidFill>
                <a:latin typeface="Arial" panose="020B0604020202020204" pitchFamily="34" charset="0"/>
                <a:cs typeface="Arial" panose="020B0604020202020204" pitchFamily="34" charset="0"/>
              </a:rPr>
              <a:t> A9, are </a:t>
            </a:r>
            <a:r>
              <a:rPr lang="fr-CH" sz="1100" i="1" dirty="0" err="1" smtClean="0">
                <a:solidFill>
                  <a:schemeClr val="tx1"/>
                </a:solidFill>
                <a:latin typeface="Arial" panose="020B0604020202020204" pitchFamily="34" charset="0"/>
                <a:cs typeface="Arial" panose="020B0604020202020204" pitchFamily="34" charset="0"/>
              </a:rPr>
              <a:t>integreted</a:t>
            </a:r>
            <a:r>
              <a:rPr lang="fr-CH" sz="1100" i="1" dirty="0" smtClean="0">
                <a:solidFill>
                  <a:schemeClr val="tx1"/>
                </a:solidFill>
                <a:latin typeface="Arial" panose="020B0604020202020204" pitchFamily="34" charset="0"/>
                <a:cs typeface="Arial" panose="020B0604020202020204" pitchFamily="34" charset="0"/>
              </a:rPr>
              <a:t> in the panels</a:t>
            </a:r>
            <a:r>
              <a:rPr lang="fr-CH" sz="1100" dirty="0" smtClean="0">
                <a:solidFill>
                  <a:schemeClr val="tx1"/>
                </a:solidFill>
                <a:latin typeface="Arial" panose="020B0604020202020204" pitchFamily="34" charset="0"/>
                <a:cs typeface="Arial" panose="020B0604020202020204" pitchFamily="34" charset="0"/>
              </a:rPr>
              <a:t>.</a:t>
            </a:r>
          </a:p>
          <a:p>
            <a:pPr algn="ctr"/>
            <a:r>
              <a:rPr lang="fr-CH" sz="1100" dirty="0" err="1" smtClean="0">
                <a:solidFill>
                  <a:schemeClr val="tx1"/>
                </a:solidFill>
                <a:latin typeface="Arial" panose="020B0604020202020204" pitchFamily="34" charset="0"/>
                <a:cs typeface="Arial" panose="020B0604020202020204" pitchFamily="34" charset="0"/>
              </a:rPr>
              <a:t>Iesirile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urmatoare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Talmaciu</a:t>
            </a:r>
            <a:r>
              <a:rPr lang="fr-CH" sz="1100" dirty="0" smtClean="0">
                <a:solidFill>
                  <a:schemeClr val="tx1"/>
                </a:solidFill>
                <a:latin typeface="Arial" panose="020B0604020202020204" pitchFamily="34" charset="0"/>
                <a:cs typeface="Arial" panose="020B0604020202020204" pitchFamily="34" charset="0"/>
              </a:rPr>
              <a:t> A1 si </a:t>
            </a:r>
            <a:r>
              <a:rPr lang="fr-CH" sz="1100" dirty="0" err="1" smtClean="0">
                <a:solidFill>
                  <a:schemeClr val="tx1"/>
                </a:solidFill>
                <a:latin typeface="Arial" panose="020B0604020202020204" pitchFamily="34" charset="0"/>
                <a:cs typeface="Arial" panose="020B0604020202020204" pitchFamily="34" charset="0"/>
              </a:rPr>
              <a:t>Avrig</a:t>
            </a:r>
            <a:r>
              <a:rPr lang="fr-CH" sz="1100" dirty="0" smtClean="0">
                <a:solidFill>
                  <a:schemeClr val="tx1"/>
                </a:solidFill>
                <a:latin typeface="Arial" panose="020B0604020202020204" pitchFamily="34" charset="0"/>
                <a:cs typeface="Arial" panose="020B0604020202020204" pitchFamily="34" charset="0"/>
              </a:rPr>
              <a:t> A9, </a:t>
            </a:r>
            <a:r>
              <a:rPr lang="fr-CH" sz="1100" dirty="0" err="1" smtClean="0">
                <a:solidFill>
                  <a:schemeClr val="tx1"/>
                </a:solidFill>
                <a:latin typeface="Arial" panose="020B0604020202020204" pitchFamily="34" charset="0"/>
                <a:cs typeface="Arial" panose="020B0604020202020204" pitchFamily="34" charset="0"/>
              </a:rPr>
              <a:t>sunt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identificate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pe</a:t>
            </a:r>
            <a:r>
              <a:rPr lang="fr-CH" sz="1100" dirty="0" smtClean="0">
                <a:solidFill>
                  <a:schemeClr val="tx1"/>
                </a:solidFill>
                <a:latin typeface="Arial" panose="020B0604020202020204" pitchFamily="34" charset="0"/>
                <a:cs typeface="Arial" panose="020B0604020202020204" pitchFamily="34" charset="0"/>
              </a:rPr>
              <a:t> </a:t>
            </a:r>
            <a:r>
              <a:rPr lang="fr-CH" sz="1100" dirty="0" err="1">
                <a:solidFill>
                  <a:schemeClr val="tx1"/>
                </a:solidFill>
                <a:latin typeface="Arial" panose="020B0604020202020204" pitchFamily="34" charset="0"/>
                <a:cs typeface="Arial" panose="020B0604020202020204" pitchFamily="34" charset="0"/>
              </a:rPr>
              <a:t>a</a:t>
            </a:r>
            <a:r>
              <a:rPr lang="fr-CH" sz="1100" dirty="0" err="1" smtClean="0">
                <a:solidFill>
                  <a:schemeClr val="tx1"/>
                </a:solidFill>
                <a:latin typeface="Arial" panose="020B0604020202020204" pitchFamily="34" charset="0"/>
                <a:cs typeface="Arial" panose="020B0604020202020204" pitchFamily="34" charset="0"/>
              </a:rPr>
              <a:t>cest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panou</a:t>
            </a:r>
            <a:r>
              <a:rPr lang="fr-CH" sz="1100" dirty="0" smtClean="0">
                <a:solidFill>
                  <a:schemeClr val="tx1"/>
                </a:solidFill>
                <a:latin typeface="Arial" panose="020B0604020202020204" pitchFamily="34" charset="0"/>
                <a:cs typeface="Arial" panose="020B0604020202020204" pitchFamily="34" charset="0"/>
              </a:rPr>
              <a:t> </a:t>
            </a:r>
            <a:endParaRPr lang="fr-CH" sz="11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a:off x="81252" y="5252906"/>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8661166" y="5252906"/>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98936" y="1124744"/>
            <a:ext cx="4282664"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644008" y="1124744"/>
            <a:ext cx="4344091"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644008" y="1916832"/>
            <a:ext cx="4320000" cy="3240360"/>
          </a:xfrm>
          <a:prstGeom prst="roundRect">
            <a:avLst>
              <a:gd name="adj" fmla="val 438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198936" y="1916832"/>
            <a:ext cx="4209624" cy="3240360"/>
          </a:xfrm>
          <a:prstGeom prst="roundRect">
            <a:avLst>
              <a:gd name="adj" fmla="val 59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Organigramme : Connecteur 18"/>
          <p:cNvSpPr/>
          <p:nvPr/>
        </p:nvSpPr>
        <p:spPr>
          <a:xfrm>
            <a:off x="7852827" y="1178776"/>
            <a:ext cx="612000" cy="468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latin typeface="Arial" panose="020B0604020202020204" pitchFamily="34" charset="0"/>
                <a:cs typeface="Arial" panose="020B0604020202020204" pitchFamily="34" charset="0"/>
              </a:rPr>
              <a:t>24</a:t>
            </a:r>
            <a:endParaRPr lang="fr-CH"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278455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27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E68</a:t>
            </a:r>
          </a:p>
          <a:p>
            <a:pPr lvl="1" algn="ctr"/>
            <a:r>
              <a:rPr lang="fr-CH" sz="4000" dirty="0" smtClean="0">
                <a:solidFill>
                  <a:schemeClr val="bg1"/>
                </a:solidFill>
                <a:latin typeface="Arial" panose="020B0604020202020204" pitchFamily="34" charset="0"/>
                <a:cs typeface="Arial" panose="020B0604020202020204" pitchFamily="34" charset="0"/>
              </a:rPr>
              <a:t>A1 x A9</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err="1" smtClean="0">
                <a:solidFill>
                  <a:schemeClr val="bg1"/>
                </a:solidFill>
                <a:latin typeface="Arial" panose="020B0604020202020204" pitchFamily="34" charset="0"/>
                <a:cs typeface="Arial" panose="020B0604020202020204" pitchFamily="34" charset="0"/>
              </a:rPr>
              <a:t>Vestem</a:t>
            </a:r>
            <a:endParaRPr lang="fr-CH" sz="20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213285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252028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5940152" y="2564904"/>
            <a:ext cx="900000" cy="79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24</a:t>
            </a:r>
            <a:endParaRPr lang="fr-CH"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95390"/>
      </p:ext>
    </p:extLst>
  </p:cSld>
  <p:clrMapOvr>
    <a:masterClrMapping/>
  </p:clrMapOvr>
  <p:transition spd="slow">
    <p:wheel spokes="1"/>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81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2700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Pitesti</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Râmnicu</a:t>
            </a:r>
            <a:r>
              <a:rPr lang="fr-CH" sz="3200" dirty="0" smtClean="0">
                <a:solidFill>
                  <a:schemeClr val="bg1"/>
                </a:solidFill>
                <a:latin typeface="Arial" panose="020B0604020202020204" pitchFamily="34" charset="0"/>
                <a:cs typeface="Arial" panose="020B0604020202020204" pitchFamily="34" charset="0"/>
              </a:rPr>
              <a:t> Vâlcea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Talmaciu</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20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68   A9</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2700000"/>
          </a:xfrm>
          <a:solidFill>
            <a:srgbClr val="00B050"/>
          </a:solidFill>
        </p:spPr>
        <p:txBody>
          <a:bodyPr lIns="0"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Brasov</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Fagaras</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Sighisoara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Avrig</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323528" y="2080315"/>
            <a:ext cx="484632" cy="19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779912" y="2113883"/>
            <a:ext cx="484632" cy="19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651815" y="343243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143528" y="4532717"/>
            <a:ext cx="360000" cy="19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1061999" y="5162717"/>
            <a:ext cx="7020000" cy="90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smtClean="0">
                <a:solidFill>
                  <a:schemeClr val="tx1"/>
                </a:solidFill>
                <a:latin typeface="Arial" panose="020B0604020202020204" pitchFamily="34" charset="0"/>
                <a:cs typeface="Arial" panose="020B0604020202020204" pitchFamily="34" charset="0"/>
              </a:rPr>
              <a:t>Panneaux transversaux au dessus de l’autoroute – Les prochaines sorties, </a:t>
            </a:r>
            <a:r>
              <a:rPr lang="fr-CH" sz="1100" dirty="0" err="1" smtClean="0">
                <a:solidFill>
                  <a:schemeClr val="tx1"/>
                </a:solidFill>
                <a:latin typeface="Arial" panose="020B0604020202020204" pitchFamily="34" charset="0"/>
                <a:cs typeface="Arial" panose="020B0604020202020204" pitchFamily="34" charset="0"/>
              </a:rPr>
              <a:t>Talmaciu</a:t>
            </a:r>
            <a:r>
              <a:rPr lang="fr-CH" sz="1100" dirty="0" smtClean="0">
                <a:solidFill>
                  <a:schemeClr val="tx1"/>
                </a:solidFill>
                <a:latin typeface="Arial" panose="020B0604020202020204" pitchFamily="34" charset="0"/>
                <a:cs typeface="Arial" panose="020B0604020202020204" pitchFamily="34" charset="0"/>
              </a:rPr>
              <a:t> et </a:t>
            </a:r>
            <a:r>
              <a:rPr lang="fr-CH" sz="1100" dirty="0" err="1" smtClean="0">
                <a:solidFill>
                  <a:schemeClr val="tx1"/>
                </a:solidFill>
                <a:latin typeface="Arial" panose="020B0604020202020204" pitchFamily="34" charset="0"/>
                <a:cs typeface="Arial" panose="020B0604020202020204" pitchFamily="34" charset="0"/>
              </a:rPr>
              <a:t>Avrig</a:t>
            </a:r>
            <a:r>
              <a:rPr lang="fr-CH" sz="1100" dirty="0" smtClean="0">
                <a:solidFill>
                  <a:schemeClr val="tx1"/>
                </a:solidFill>
                <a:latin typeface="Arial" panose="020B0604020202020204" pitchFamily="34" charset="0"/>
                <a:cs typeface="Arial" panose="020B0604020202020204" pitchFamily="34" charset="0"/>
              </a:rPr>
              <a:t>, sont intégrées.</a:t>
            </a:r>
          </a:p>
          <a:p>
            <a:pPr algn="ctr"/>
            <a:r>
              <a:rPr lang="fr-CH" sz="1100" i="1" dirty="0" smtClean="0">
                <a:solidFill>
                  <a:schemeClr val="tx1"/>
                </a:solidFill>
                <a:latin typeface="Arial" panose="020B0604020202020204" pitchFamily="34" charset="0"/>
                <a:cs typeface="Arial" panose="020B0604020202020204" pitchFamily="34" charset="0"/>
              </a:rPr>
              <a:t>The </a:t>
            </a:r>
            <a:r>
              <a:rPr lang="fr-CH" sz="1100" i="1" dirty="0" err="1" smtClean="0">
                <a:solidFill>
                  <a:schemeClr val="tx1"/>
                </a:solidFill>
                <a:latin typeface="Arial" panose="020B0604020202020204" pitchFamily="34" charset="0"/>
                <a:cs typeface="Arial" panose="020B0604020202020204" pitchFamily="34" charset="0"/>
              </a:rPr>
              <a:t>next</a:t>
            </a:r>
            <a:r>
              <a:rPr lang="fr-CH" sz="1100" i="1" dirty="0" smtClean="0">
                <a:solidFill>
                  <a:schemeClr val="tx1"/>
                </a:solidFill>
                <a:latin typeface="Arial" panose="020B0604020202020204" pitchFamily="34" charset="0"/>
                <a:cs typeface="Arial" panose="020B0604020202020204" pitchFamily="34" charset="0"/>
              </a:rPr>
              <a:t> exits, </a:t>
            </a:r>
            <a:r>
              <a:rPr lang="fr-CH" sz="1100" i="1" dirty="0" err="1" smtClean="0">
                <a:solidFill>
                  <a:schemeClr val="tx1"/>
                </a:solidFill>
                <a:latin typeface="Arial" panose="020B0604020202020204" pitchFamily="34" charset="0"/>
                <a:cs typeface="Arial" panose="020B0604020202020204" pitchFamily="34" charset="0"/>
              </a:rPr>
              <a:t>Talmaciu</a:t>
            </a:r>
            <a:r>
              <a:rPr lang="fr-CH" sz="1100" i="1" dirty="0" smtClean="0">
                <a:solidFill>
                  <a:schemeClr val="tx1"/>
                </a:solidFill>
                <a:latin typeface="Arial" panose="020B0604020202020204" pitchFamily="34" charset="0"/>
                <a:cs typeface="Arial" panose="020B0604020202020204" pitchFamily="34" charset="0"/>
              </a:rPr>
              <a:t> A1 and </a:t>
            </a:r>
            <a:r>
              <a:rPr lang="fr-CH" sz="1100" i="1" dirty="0" err="1" smtClean="0">
                <a:solidFill>
                  <a:schemeClr val="tx1"/>
                </a:solidFill>
                <a:latin typeface="Arial" panose="020B0604020202020204" pitchFamily="34" charset="0"/>
                <a:cs typeface="Arial" panose="020B0604020202020204" pitchFamily="34" charset="0"/>
              </a:rPr>
              <a:t>Avrig</a:t>
            </a:r>
            <a:r>
              <a:rPr lang="fr-CH" sz="1100" i="1" dirty="0" smtClean="0">
                <a:solidFill>
                  <a:schemeClr val="tx1"/>
                </a:solidFill>
                <a:latin typeface="Arial" panose="020B0604020202020204" pitchFamily="34" charset="0"/>
                <a:cs typeface="Arial" panose="020B0604020202020204" pitchFamily="34" charset="0"/>
              </a:rPr>
              <a:t> A9, are </a:t>
            </a:r>
            <a:r>
              <a:rPr lang="fr-CH" sz="1100" i="1" dirty="0" err="1" smtClean="0">
                <a:solidFill>
                  <a:schemeClr val="tx1"/>
                </a:solidFill>
                <a:latin typeface="Arial" panose="020B0604020202020204" pitchFamily="34" charset="0"/>
                <a:cs typeface="Arial" panose="020B0604020202020204" pitchFamily="34" charset="0"/>
              </a:rPr>
              <a:t>integreted</a:t>
            </a:r>
            <a:r>
              <a:rPr lang="fr-CH" sz="1100" i="1" dirty="0" smtClean="0">
                <a:solidFill>
                  <a:schemeClr val="tx1"/>
                </a:solidFill>
                <a:latin typeface="Arial" panose="020B0604020202020204" pitchFamily="34" charset="0"/>
                <a:cs typeface="Arial" panose="020B0604020202020204" pitchFamily="34" charset="0"/>
              </a:rPr>
              <a:t> in the panels</a:t>
            </a:r>
            <a:r>
              <a:rPr lang="fr-CH" sz="1100" dirty="0" smtClean="0">
                <a:solidFill>
                  <a:schemeClr val="tx1"/>
                </a:solidFill>
                <a:latin typeface="Arial" panose="020B0604020202020204" pitchFamily="34" charset="0"/>
                <a:cs typeface="Arial" panose="020B0604020202020204" pitchFamily="34" charset="0"/>
              </a:rPr>
              <a:t>.</a:t>
            </a:r>
          </a:p>
          <a:p>
            <a:pPr algn="ctr"/>
            <a:r>
              <a:rPr lang="fr-CH" sz="1100" dirty="0" err="1" smtClean="0">
                <a:solidFill>
                  <a:schemeClr val="tx1"/>
                </a:solidFill>
                <a:latin typeface="Arial" panose="020B0604020202020204" pitchFamily="34" charset="0"/>
                <a:cs typeface="Arial" panose="020B0604020202020204" pitchFamily="34" charset="0"/>
              </a:rPr>
              <a:t>Iesirile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urmatoare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Talmaciu</a:t>
            </a:r>
            <a:r>
              <a:rPr lang="fr-CH" sz="1100" dirty="0" smtClean="0">
                <a:solidFill>
                  <a:schemeClr val="tx1"/>
                </a:solidFill>
                <a:latin typeface="Arial" panose="020B0604020202020204" pitchFamily="34" charset="0"/>
                <a:cs typeface="Arial" panose="020B0604020202020204" pitchFamily="34" charset="0"/>
              </a:rPr>
              <a:t> A1 si </a:t>
            </a:r>
            <a:r>
              <a:rPr lang="fr-CH" sz="1100" dirty="0" err="1" smtClean="0">
                <a:solidFill>
                  <a:schemeClr val="tx1"/>
                </a:solidFill>
                <a:latin typeface="Arial" panose="020B0604020202020204" pitchFamily="34" charset="0"/>
                <a:cs typeface="Arial" panose="020B0604020202020204" pitchFamily="34" charset="0"/>
              </a:rPr>
              <a:t>Avrig</a:t>
            </a:r>
            <a:r>
              <a:rPr lang="fr-CH" sz="1100" dirty="0" smtClean="0">
                <a:solidFill>
                  <a:schemeClr val="tx1"/>
                </a:solidFill>
                <a:latin typeface="Arial" panose="020B0604020202020204" pitchFamily="34" charset="0"/>
                <a:cs typeface="Arial" panose="020B0604020202020204" pitchFamily="34" charset="0"/>
              </a:rPr>
              <a:t> A9, </a:t>
            </a:r>
            <a:r>
              <a:rPr lang="fr-CH" sz="1100" dirty="0" err="1" smtClean="0">
                <a:solidFill>
                  <a:schemeClr val="tx1"/>
                </a:solidFill>
                <a:latin typeface="Arial" panose="020B0604020202020204" pitchFamily="34" charset="0"/>
                <a:cs typeface="Arial" panose="020B0604020202020204" pitchFamily="34" charset="0"/>
              </a:rPr>
              <a:t>sunt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identificate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pe</a:t>
            </a:r>
            <a:r>
              <a:rPr lang="fr-CH" sz="1100" dirty="0" smtClean="0">
                <a:solidFill>
                  <a:schemeClr val="tx1"/>
                </a:solidFill>
                <a:latin typeface="Arial" panose="020B0604020202020204" pitchFamily="34" charset="0"/>
                <a:cs typeface="Arial" panose="020B0604020202020204" pitchFamily="34" charset="0"/>
              </a:rPr>
              <a:t> </a:t>
            </a:r>
            <a:r>
              <a:rPr lang="fr-CH" sz="1100" dirty="0" err="1">
                <a:solidFill>
                  <a:schemeClr val="tx1"/>
                </a:solidFill>
                <a:latin typeface="Arial" panose="020B0604020202020204" pitchFamily="34" charset="0"/>
                <a:cs typeface="Arial" panose="020B0604020202020204" pitchFamily="34" charset="0"/>
              </a:rPr>
              <a:t>a</a:t>
            </a:r>
            <a:r>
              <a:rPr lang="fr-CH" sz="1100" dirty="0" err="1" smtClean="0">
                <a:solidFill>
                  <a:schemeClr val="tx1"/>
                </a:solidFill>
                <a:latin typeface="Arial" panose="020B0604020202020204" pitchFamily="34" charset="0"/>
                <a:cs typeface="Arial" panose="020B0604020202020204" pitchFamily="34" charset="0"/>
              </a:rPr>
              <a:t>cest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panou</a:t>
            </a:r>
            <a:r>
              <a:rPr lang="fr-CH" sz="1100" dirty="0" smtClean="0">
                <a:solidFill>
                  <a:schemeClr val="tx1"/>
                </a:solidFill>
                <a:latin typeface="Arial" panose="020B0604020202020204" pitchFamily="34" charset="0"/>
                <a:cs typeface="Arial" panose="020B0604020202020204" pitchFamily="34" charset="0"/>
              </a:rPr>
              <a:t> </a:t>
            </a:r>
            <a:endParaRPr lang="fr-CH" sz="1100" dirty="0">
              <a:solidFill>
                <a:schemeClr val="tx1"/>
              </a:solidFill>
              <a:latin typeface="Arial" panose="020B0604020202020204" pitchFamily="34" charset="0"/>
              <a:cs typeface="Arial" panose="020B0604020202020204" pitchFamily="34" charset="0"/>
            </a:endParaRPr>
          </a:p>
        </p:txBody>
      </p:sp>
      <p:sp>
        <p:nvSpPr>
          <p:cNvPr id="19" name="Rectangle 18"/>
          <p:cNvSpPr/>
          <p:nvPr/>
        </p:nvSpPr>
        <p:spPr>
          <a:xfrm>
            <a:off x="8604448" y="4535167"/>
            <a:ext cx="360000" cy="19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43528" y="1196752"/>
            <a:ext cx="428445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644008" y="1196752"/>
            <a:ext cx="4248472"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143528" y="1916832"/>
            <a:ext cx="4284456" cy="2520280"/>
          </a:xfrm>
          <a:prstGeom prst="roundRect">
            <a:avLst>
              <a:gd name="adj" fmla="val 894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644008" y="1916832"/>
            <a:ext cx="4320440" cy="25202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53938048"/>
      </p:ext>
    </p:extLst>
  </p:cSld>
  <p:clrMapOvr>
    <a:masterClrMapping/>
  </p:clrMapOvr>
  <p:transition spd="slow">
    <p:wheel spokes="1"/>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23</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8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Talmaciu</a:t>
            </a:r>
            <a:r>
              <a:rPr lang="fr-CH" sz="4400" dirty="0" smtClean="0">
                <a:solidFill>
                  <a:schemeClr val="bg1"/>
                </a:solidFill>
                <a:latin typeface="Arial" panose="020B0604020202020204" pitchFamily="34" charset="0"/>
                <a:cs typeface="Arial" panose="020B0604020202020204" pitchFamily="34" charset="0"/>
              </a:rPr>
              <a:t>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7D</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gd name="adj" fmla="val 104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8238967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052736"/>
            <a:ext cx="3600000" cy="720000"/>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671   A7</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3600000" cy="2520000"/>
          </a:xfrm>
          <a:solidFill>
            <a:srgbClr val="00B050"/>
          </a:solidFill>
        </p:spPr>
        <p:txBody>
          <a:bodyPr tIns="144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Oradea</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2</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750861" y="1052736"/>
            <a:ext cx="4680000" cy="720000"/>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 671   A1   A7</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757845" y="1829705"/>
            <a:ext cx="4680000" cy="3060000"/>
          </a:xfrm>
          <a:solidFill>
            <a:srgbClr val="00B050"/>
          </a:solidFill>
        </p:spPr>
        <p:txBody>
          <a:bodyPr lIns="0"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a:t>
            </a:r>
            <a:endParaRPr lang="fr-CH" sz="3200" dirty="0">
              <a:solidFill>
                <a:schemeClr val="bg1"/>
              </a:solidFill>
              <a:latin typeface="Arial" panose="020B0604020202020204" pitchFamily="34" charset="0"/>
              <a:cs typeface="Arial" panose="020B0604020202020204" pitchFamily="34" charset="0"/>
            </a:endParaRPr>
          </a:p>
          <a:p>
            <a:pPr marL="0" indent="0">
              <a:buNone/>
            </a:pPr>
            <a:r>
              <a:rPr lang="fr-CH" sz="3200" dirty="0" smtClean="0">
                <a:solidFill>
                  <a:schemeClr val="bg1"/>
                </a:solidFill>
                <a:latin typeface="Arial" panose="020B0604020202020204" pitchFamily="34" charset="0"/>
                <a:cs typeface="Arial" panose="020B0604020202020204" pitchFamily="34" charset="0"/>
              </a:rPr>
              <a:t>    Arad </a:t>
            </a:r>
            <a:r>
              <a:rPr lang="fr-CH" sz="3200" dirty="0" err="1" smtClean="0">
                <a:solidFill>
                  <a:schemeClr val="bg1"/>
                </a:solidFill>
                <a:latin typeface="Arial" panose="020B0604020202020204" pitchFamily="34" charset="0"/>
                <a:cs typeface="Arial" panose="020B0604020202020204" pitchFamily="34" charset="0"/>
              </a:rPr>
              <a:t>Centru</a:t>
            </a:r>
            <a:r>
              <a:rPr lang="fr-CH" sz="3200" dirty="0" smtClean="0">
                <a:solidFill>
                  <a:schemeClr val="bg1"/>
                </a:solidFill>
                <a:latin typeface="Arial" panose="020B0604020202020204" pitchFamily="34" charset="0"/>
                <a:cs typeface="Arial" panose="020B0604020202020204" pitchFamily="34" charset="0"/>
              </a:rPr>
              <a:t> Sud</a:t>
            </a: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2</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701607" y="5719351"/>
            <a:ext cx="6766180"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Iesirile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urmatoare</a:t>
            </a:r>
            <a:r>
              <a:rPr lang="fr-CH" sz="1400" dirty="0" smtClean="0">
                <a:solidFill>
                  <a:schemeClr val="tx1"/>
                </a:solidFill>
                <a:latin typeface="Arial" panose="020B0604020202020204" pitchFamily="34" charset="0"/>
                <a:cs typeface="Arial" panose="020B0604020202020204" pitchFamily="34" charset="0"/>
              </a:rPr>
              <a:t>, ARAD </a:t>
            </a:r>
            <a:r>
              <a:rPr lang="fr-CH" sz="1400" dirty="0" err="1" smtClean="0">
                <a:solidFill>
                  <a:schemeClr val="tx1"/>
                </a:solidFill>
                <a:latin typeface="Arial" panose="020B0604020202020204" pitchFamily="34" charset="0"/>
                <a:cs typeface="Arial" panose="020B0604020202020204" pitchFamily="34" charset="0"/>
              </a:rPr>
              <a:t>Vest</a:t>
            </a:r>
            <a:r>
              <a:rPr lang="fr-CH" sz="1400" dirty="0" smtClean="0">
                <a:solidFill>
                  <a:schemeClr val="tx1"/>
                </a:solidFill>
                <a:latin typeface="Arial" panose="020B0604020202020204" pitchFamily="34" charset="0"/>
                <a:cs typeface="Arial" panose="020B0604020202020204" pitchFamily="34" charset="0"/>
              </a:rPr>
              <a:t> si ARAD </a:t>
            </a:r>
            <a:r>
              <a:rPr lang="fr-CH" sz="1400" dirty="0" err="1" smtClean="0">
                <a:solidFill>
                  <a:schemeClr val="tx1"/>
                </a:solidFill>
                <a:latin typeface="Arial" panose="020B0604020202020204" pitchFamily="34" charset="0"/>
                <a:cs typeface="Arial" panose="020B0604020202020204" pitchFamily="34" charset="0"/>
              </a:rPr>
              <a:t>Centru</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sunt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identificate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pe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acest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panou</a:t>
            </a:r>
            <a:endParaRPr lang="fr-CH" sz="1400" dirty="0">
              <a:solidFill>
                <a:schemeClr val="tx1"/>
              </a:solidFill>
              <a:latin typeface="Arial" panose="020B0604020202020204" pitchFamily="34" charset="0"/>
              <a:cs typeface="Arial" panose="020B0604020202020204" pitchFamily="34" charset="0"/>
            </a:endParaRPr>
          </a:p>
        </p:txBody>
      </p:sp>
      <p:sp>
        <p:nvSpPr>
          <p:cNvPr id="11" name="Flèche vers le haut 10"/>
          <p:cNvSpPr/>
          <p:nvPr/>
        </p:nvSpPr>
        <p:spPr>
          <a:xfrm rot="-1800000">
            <a:off x="538217" y="2329675"/>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15608" y="4334582"/>
            <a:ext cx="360000" cy="21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056471" y="4869160"/>
            <a:ext cx="360000" cy="16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a:off x="7456290" y="3812582"/>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2472807" y="2528920"/>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Vest</a:t>
            </a:r>
            <a:endParaRPr lang="fr-CH" sz="28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5148064" y="3201687"/>
            <a:ext cx="126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2472807" y="3039460"/>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ZI </a:t>
            </a:r>
            <a:r>
              <a:rPr lang="fr-CH" sz="2000" dirty="0" err="1" smtClean="0">
                <a:solidFill>
                  <a:schemeClr val="tx1"/>
                </a:solidFill>
                <a:latin typeface="Arial" panose="020B0604020202020204" pitchFamily="34" charset="0"/>
                <a:cs typeface="Arial" panose="020B0604020202020204" pitchFamily="34" charset="0"/>
              </a:rPr>
              <a:t>Vest</a:t>
            </a:r>
            <a:endParaRPr lang="fr-CH" sz="2000" dirty="0">
              <a:solidFill>
                <a:schemeClr val="tx1"/>
              </a:solidFill>
              <a:latin typeface="Arial" panose="020B0604020202020204" pitchFamily="34" charset="0"/>
              <a:cs typeface="Arial" panose="020B0604020202020204" pitchFamily="34" charset="0"/>
            </a:endParaRPr>
          </a:p>
        </p:txBody>
      </p:sp>
      <p:sp>
        <p:nvSpPr>
          <p:cNvPr id="22" name="Flèche vers le haut 21"/>
          <p:cNvSpPr/>
          <p:nvPr/>
        </p:nvSpPr>
        <p:spPr>
          <a:xfrm>
            <a:off x="4355976" y="3812582"/>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220891" y="1124744"/>
            <a:ext cx="3384000"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3851920" y="1124744"/>
            <a:ext cx="4464496"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220891" y="1916832"/>
            <a:ext cx="3384000" cy="2345750"/>
          </a:xfrm>
          <a:prstGeom prst="roundRect">
            <a:avLst>
              <a:gd name="adj" fmla="val 511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3851920" y="1916832"/>
            <a:ext cx="4464496" cy="2880320"/>
          </a:xfrm>
          <a:prstGeom prst="roundRect">
            <a:avLst>
              <a:gd name="adj" fmla="val 5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23"/>
          <p:cNvSpPr/>
          <p:nvPr/>
        </p:nvSpPr>
        <p:spPr>
          <a:xfrm>
            <a:off x="6494613" y="3195480"/>
            <a:ext cx="864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Sud</a:t>
            </a:r>
            <a:endParaRPr lang="fr-CH" sz="2800" dirty="0">
              <a:solidFill>
                <a:schemeClr val="tx1"/>
              </a:solidFill>
              <a:latin typeface="Arial" panose="020B0604020202020204" pitchFamily="34" charset="0"/>
              <a:cs typeface="Arial" panose="020B0604020202020204" pitchFamily="34" charset="0"/>
            </a:endParaRPr>
          </a:p>
        </p:txBody>
      </p:sp>
      <p:pic>
        <p:nvPicPr>
          <p:cNvPr id="25"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9110" y="3182582"/>
            <a:ext cx="756000" cy="51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709742"/>
      </p:ext>
    </p:extLst>
  </p:cSld>
  <p:clrMapOvr>
    <a:masterClrMapping/>
  </p:clrMapOvr>
  <p:transition spd="slow">
    <p:wheel spokes="1"/>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484784"/>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Talmaciu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Boita</a:t>
            </a:r>
          </a:p>
          <a:p>
            <a:r>
              <a:rPr lang="fr-CH" sz="4400" dirty="0" err="1" smtClean="0">
                <a:solidFill>
                  <a:schemeClr val="bg1"/>
                </a:solidFill>
                <a:latin typeface="Arial" panose="020B0604020202020204" pitchFamily="34" charset="0"/>
                <a:cs typeface="Arial" panose="020B0604020202020204" pitchFamily="34" charset="0"/>
              </a:rPr>
              <a:t>Vestem</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84300" y="4195951"/>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30216" y="249289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7D</a:t>
            </a:r>
            <a:endParaRPr lang="fr-CH" dirty="0">
              <a:latin typeface="Arial" panose="020B0604020202020204" pitchFamily="34" charset="0"/>
              <a:cs typeface="Arial" panose="020B0604020202020204" pitchFamily="34" charset="0"/>
            </a:endParaRPr>
          </a:p>
        </p:txBody>
      </p:sp>
      <p:sp>
        <p:nvSpPr>
          <p:cNvPr id="7" name="Hexagone 6"/>
          <p:cNvSpPr/>
          <p:nvPr/>
        </p:nvSpPr>
        <p:spPr>
          <a:xfrm>
            <a:off x="1957004" y="36450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403349" y="333374"/>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Racovita</a:t>
            </a:r>
            <a:endParaRPr lang="fr-CH" dirty="0">
              <a:solidFill>
                <a:schemeClr val="bg1"/>
              </a:solidFill>
              <a:latin typeface="Arial" panose="020B0604020202020204" pitchFamily="34" charset="0"/>
              <a:cs typeface="Arial" panose="020B0604020202020204" pitchFamily="34" charset="0"/>
            </a:endParaRPr>
          </a:p>
        </p:txBody>
      </p:sp>
      <p:sp>
        <p:nvSpPr>
          <p:cNvPr id="13" name="Flèche vers le haut 12"/>
          <p:cNvSpPr/>
          <p:nvPr/>
        </p:nvSpPr>
        <p:spPr>
          <a:xfrm>
            <a:off x="6057874" y="505823"/>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vers le haut 13"/>
          <p:cNvSpPr/>
          <p:nvPr/>
        </p:nvSpPr>
        <p:spPr>
          <a:xfrm>
            <a:off x="2160388" y="438848"/>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475656" y="403276"/>
            <a:ext cx="5634576" cy="94781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556792"/>
            <a:ext cx="5634576" cy="3816424"/>
          </a:xfrm>
          <a:prstGeom prst="roundRect">
            <a:avLst>
              <a:gd name="adj" fmla="val 446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10766942"/>
      </p:ext>
    </p:extLst>
  </p:cSld>
  <p:clrMapOvr>
    <a:masterClrMapping/>
  </p:clrMapOvr>
  <p:transition spd="slow">
    <p:wheel spokes="1"/>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484784"/>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Talmaciu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Boita</a:t>
            </a:r>
          </a:p>
          <a:p>
            <a:r>
              <a:rPr lang="fr-CH" sz="4400" dirty="0" err="1" smtClean="0">
                <a:solidFill>
                  <a:schemeClr val="bg1"/>
                </a:solidFill>
                <a:latin typeface="Arial" panose="020B0604020202020204" pitchFamily="34" charset="0"/>
                <a:cs typeface="Arial" panose="020B0604020202020204" pitchFamily="34" charset="0"/>
              </a:rPr>
              <a:t>Vestem</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84300" y="4195951"/>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30216" y="249289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7D</a:t>
            </a:r>
            <a:endParaRPr lang="fr-CH" dirty="0">
              <a:latin typeface="Arial" panose="020B0604020202020204" pitchFamily="34" charset="0"/>
              <a:cs typeface="Arial" panose="020B0604020202020204" pitchFamily="34" charset="0"/>
            </a:endParaRPr>
          </a:p>
        </p:txBody>
      </p:sp>
      <p:sp>
        <p:nvSpPr>
          <p:cNvPr id="7" name="Hexagone 6"/>
          <p:cNvSpPr/>
          <p:nvPr/>
        </p:nvSpPr>
        <p:spPr>
          <a:xfrm>
            <a:off x="1957004" y="36450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1</a:t>
            </a:r>
          </a:p>
        </p:txBody>
      </p:sp>
      <p:sp>
        <p:nvSpPr>
          <p:cNvPr id="5" name="Rectangle à coins arrondis 4"/>
          <p:cNvSpPr/>
          <p:nvPr/>
        </p:nvSpPr>
        <p:spPr>
          <a:xfrm>
            <a:off x="1475656" y="1556792"/>
            <a:ext cx="5634576" cy="3816424"/>
          </a:xfrm>
          <a:prstGeom prst="roundRect">
            <a:avLst>
              <a:gd name="adj" fmla="val 446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338232" y="496557"/>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23</a:t>
            </a:r>
            <a:endParaRPr lang="fr-CH" sz="5400" dirty="0">
              <a:solidFill>
                <a:schemeClr val="bg1"/>
              </a:solidFill>
              <a:latin typeface="Arial" panose="020B0604020202020204" pitchFamily="34" charset="0"/>
              <a:cs typeface="Arial" panose="020B0604020202020204" pitchFamily="34" charset="0"/>
            </a:endParaRPr>
          </a:p>
        </p:txBody>
      </p:sp>
      <p:sp>
        <p:nvSpPr>
          <p:cNvPr id="16" name="Virage 15"/>
          <p:cNvSpPr/>
          <p:nvPr/>
        </p:nvSpPr>
        <p:spPr>
          <a:xfrm>
            <a:off x="5095547" y="64055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7" name="Rectangle 16"/>
          <p:cNvSpPr/>
          <p:nvPr/>
        </p:nvSpPr>
        <p:spPr>
          <a:xfrm>
            <a:off x="4779640" y="640557"/>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427984" y="548680"/>
            <a:ext cx="2592288"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70938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23</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34311649"/>
      </p:ext>
    </p:extLst>
  </p:cSld>
  <p:clrMapOvr>
    <a:masterClrMapping/>
  </p:clrMapOvr>
  <p:transition spd="slow">
    <p:wheel spokes="1"/>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243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Câmpulung			132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127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Râmnicu</a:t>
            </a:r>
            <a:r>
              <a:rPr lang="fr-CH" sz="4700" dirty="0" smtClean="0">
                <a:solidFill>
                  <a:schemeClr val="bg1"/>
                </a:solidFill>
                <a:latin typeface="Arial" panose="020B0604020202020204" pitchFamily="34" charset="0"/>
                <a:cs typeface="Arial" panose="020B0604020202020204" pitchFamily="34" charset="0"/>
              </a:rPr>
              <a:t> Vâlcea</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112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Curtea</a:t>
            </a:r>
            <a:r>
              <a:rPr lang="fr-CH" sz="4700" dirty="0" smtClean="0">
                <a:solidFill>
                  <a:schemeClr val="bg1"/>
                </a:solidFill>
                <a:latin typeface="Arial" panose="020B0604020202020204" pitchFamily="34" charset="0"/>
                <a:cs typeface="Arial" panose="020B0604020202020204" pitchFamily="34" charset="0"/>
              </a:rPr>
              <a:t> de </a:t>
            </a:r>
            <a:r>
              <a:rPr lang="fr-CH" sz="4700" dirty="0" err="1" smtClean="0">
                <a:solidFill>
                  <a:schemeClr val="bg1"/>
                </a:solidFill>
                <a:latin typeface="Arial" panose="020B0604020202020204" pitchFamily="34" charset="0"/>
                <a:cs typeface="Arial" panose="020B0604020202020204" pitchFamily="34" charset="0"/>
              </a:rPr>
              <a:t>Arges</a:t>
            </a:r>
            <a:r>
              <a:rPr lang="fr-CH" sz="4700" dirty="0" smtClean="0">
                <a:solidFill>
                  <a:schemeClr val="bg1"/>
                </a:solidFill>
                <a:latin typeface="Arial" panose="020B0604020202020204" pitchFamily="34" charset="0"/>
                <a:cs typeface="Arial" panose="020B0604020202020204" pitchFamily="34" charset="0"/>
              </a:rPr>
              <a:t>	  90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79211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63589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218627"/>
      </p:ext>
    </p:extLst>
  </p:cSld>
  <p:clrMapOvr>
    <a:masterClrMapping/>
  </p:clrMapOvr>
  <p:transition spd="slow">
    <p:wheel spokes="1"/>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3628" y="590517"/>
            <a:ext cx="7056784" cy="56886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331640" y="5396864"/>
            <a:ext cx="6840760" cy="7200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fr-CH" sz="4000" dirty="0" err="1" smtClean="0">
                <a:solidFill>
                  <a:schemeClr val="bg1"/>
                </a:solidFill>
              </a:rPr>
              <a:t>Parcul</a:t>
            </a:r>
            <a:r>
              <a:rPr lang="fr-CH" sz="4000" dirty="0" smtClean="0">
                <a:solidFill>
                  <a:schemeClr val="bg1"/>
                </a:solidFill>
              </a:rPr>
              <a:t> national Cozia           22</a:t>
            </a:r>
            <a:endParaRPr lang="fr-CH" sz="4000" dirty="0">
              <a:solidFill>
                <a:schemeClr val="bg1"/>
              </a:solidFill>
            </a:endParaRPr>
          </a:p>
        </p:txBody>
      </p:sp>
      <p:pic>
        <p:nvPicPr>
          <p:cNvPr id="1026" name="Picture 2" descr="http://devizitat.net/wp-content/uploads/2015/10/parcul-national-coz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764704"/>
            <a:ext cx="3149237" cy="22322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img.directbooking.ro/getimage.ashx?f=Obiective&amp;w=440&amp;file=63460aa1-c07c-4eef-9351-fe6d7b29d12c_cascada-lotriso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211" y="3068960"/>
            <a:ext cx="342020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0.gstatic.com/images?q=tbn:ANd9GcTNuPhjM3Ce46dMVnuPPII3wep4C5kNcrE0sfpl2NC6GUzKjsLrV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6211" y="764704"/>
            <a:ext cx="3420206" cy="225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static.com/images?q=tbn:ANd9GcRW7oFm1bL1RDE1sbPaMax5xzj9NEkg-lwLvPaP_6FPaE1MP-i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7" y="3068961"/>
            <a:ext cx="3149237" cy="22322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356314" y="5486904"/>
            <a:ext cx="1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Virage 8"/>
          <p:cNvSpPr/>
          <p:nvPr/>
        </p:nvSpPr>
        <p:spPr>
          <a:xfrm>
            <a:off x="6585402" y="5475568"/>
            <a:ext cx="540000" cy="540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4261135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54695" y="78198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8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Racovita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7D</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gd name="adj" fmla="val 104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8446801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75656" y="440688"/>
            <a:ext cx="576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err="1" smtClean="0">
                <a:solidFill>
                  <a:schemeClr val="bg1"/>
                </a:solidFill>
                <a:latin typeface="Arial" panose="020B0604020202020204" pitchFamily="34" charset="0"/>
                <a:cs typeface="Arial" panose="020B0604020202020204" pitchFamily="34" charset="0"/>
              </a:rPr>
              <a:t>Poiana</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75656" y="1592796"/>
            <a:ext cx="5760000" cy="432048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Racovita</a:t>
            </a:r>
          </a:p>
          <a:p>
            <a:r>
              <a:rPr lang="fr-CH" sz="4400" dirty="0" err="1" smtClean="0">
                <a:solidFill>
                  <a:schemeClr val="bg1"/>
                </a:solidFill>
                <a:latin typeface="Arial" panose="020B0604020202020204" pitchFamily="34" charset="0"/>
                <a:cs typeface="Arial" panose="020B0604020202020204" pitchFamily="34" charset="0"/>
              </a:rPr>
              <a:t>Brezoi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447278" y="489365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Hexagone 6"/>
          <p:cNvSpPr/>
          <p:nvPr/>
        </p:nvSpPr>
        <p:spPr>
          <a:xfrm>
            <a:off x="2053708" y="493865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7D</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2107783" y="3717032"/>
            <a:ext cx="4640427"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Parcul</a:t>
            </a:r>
            <a:r>
              <a:rPr lang="fr-CH" sz="3600" dirty="0" smtClean="0">
                <a:solidFill>
                  <a:schemeClr val="tx1"/>
                </a:solidFill>
                <a:latin typeface="Arial" panose="020B0604020202020204" pitchFamily="34" charset="0"/>
                <a:cs typeface="Arial" panose="020B0604020202020204" pitchFamily="34" charset="0"/>
              </a:rPr>
              <a:t> national Cozia</a:t>
            </a:r>
            <a:endParaRPr lang="fr-CH" sz="3600" dirty="0">
              <a:solidFill>
                <a:schemeClr val="tx1"/>
              </a:solidFill>
              <a:latin typeface="Arial" panose="020B0604020202020204" pitchFamily="34" charset="0"/>
              <a:cs typeface="Arial" panose="020B0604020202020204" pitchFamily="34" charset="0"/>
            </a:endParaRPr>
          </a:p>
        </p:txBody>
      </p:sp>
      <p:sp>
        <p:nvSpPr>
          <p:cNvPr id="6" name="Flèche vers le haut 5"/>
          <p:cNvSpPr/>
          <p:nvPr/>
        </p:nvSpPr>
        <p:spPr>
          <a:xfrm>
            <a:off x="1927125"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012160" y="60448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583680" y="548680"/>
            <a:ext cx="5580608" cy="90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583680" y="1700808"/>
            <a:ext cx="5580000" cy="4104456"/>
          </a:xfrm>
          <a:prstGeom prst="roundRect">
            <a:avLst>
              <a:gd name="adj" fmla="val 532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6318812"/>
      </p:ext>
    </p:extLst>
  </p:cSld>
  <p:clrMapOvr>
    <a:masterClrMapping/>
  </p:clrMapOvr>
  <p:transition spd="slow">
    <p:wheel spokes="1"/>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10908" y="1628800"/>
            <a:ext cx="5760000" cy="432048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Racovita</a:t>
            </a:r>
          </a:p>
          <a:p>
            <a:r>
              <a:rPr lang="fr-CH" sz="4400" dirty="0" err="1" smtClean="0">
                <a:solidFill>
                  <a:schemeClr val="bg1"/>
                </a:solidFill>
                <a:latin typeface="Arial" panose="020B0604020202020204" pitchFamily="34" charset="0"/>
                <a:cs typeface="Arial" panose="020B0604020202020204" pitchFamily="34" charset="0"/>
              </a:rPr>
              <a:t>Brezoi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496967" y="486538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78224" y="255045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7D</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979712" y="3688766"/>
            <a:ext cx="4640427" cy="79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Parcul</a:t>
            </a:r>
            <a:r>
              <a:rPr lang="fr-CH" sz="3600" dirty="0" smtClean="0">
                <a:solidFill>
                  <a:schemeClr val="tx1"/>
                </a:solidFill>
                <a:latin typeface="Arial" panose="020B0604020202020204" pitchFamily="34" charset="0"/>
                <a:cs typeface="Arial" panose="020B0604020202020204" pitchFamily="34" charset="0"/>
              </a:rPr>
              <a:t> national Cozia</a:t>
            </a:r>
            <a:endParaRPr lang="fr-CH" sz="36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1475656" y="548680"/>
            <a:ext cx="633670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475656" y="1700808"/>
            <a:ext cx="5616624" cy="4104456"/>
          </a:xfrm>
          <a:prstGeom prst="roundRect">
            <a:avLst>
              <a:gd name="adj" fmla="val 532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367660" y="65196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22</a:t>
            </a:r>
            <a:endParaRPr lang="fr-CH" sz="5400" dirty="0">
              <a:solidFill>
                <a:schemeClr val="bg1"/>
              </a:solidFill>
              <a:latin typeface="Arial" panose="020B0604020202020204" pitchFamily="34" charset="0"/>
              <a:cs typeface="Arial" panose="020B0604020202020204" pitchFamily="34" charset="0"/>
            </a:endParaRPr>
          </a:p>
        </p:txBody>
      </p:sp>
      <p:sp>
        <p:nvSpPr>
          <p:cNvPr id="14" name="Rectangle à coins arrondis 13"/>
          <p:cNvSpPr/>
          <p:nvPr/>
        </p:nvSpPr>
        <p:spPr>
          <a:xfrm>
            <a:off x="4469381" y="723963"/>
            <a:ext cx="2628000"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208968"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7" name="Rectangle 16"/>
          <p:cNvSpPr/>
          <p:nvPr/>
        </p:nvSpPr>
        <p:spPr>
          <a:xfrm>
            <a:off x="4860032" y="812469"/>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425146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65248871"/>
      </p:ext>
    </p:extLst>
  </p:cSld>
  <p:clrMapOvr>
    <a:masterClrMapping/>
  </p:clrMapOvr>
  <p:transition spd="slow">
    <p:wheel spokes="1"/>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211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Câmpulung			110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105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Râmnicu</a:t>
            </a:r>
            <a:r>
              <a:rPr lang="fr-CH" sz="4700" dirty="0" smtClean="0">
                <a:solidFill>
                  <a:schemeClr val="bg1"/>
                </a:solidFill>
                <a:latin typeface="Arial" panose="020B0604020202020204" pitchFamily="34" charset="0"/>
                <a:cs typeface="Arial" panose="020B0604020202020204" pitchFamily="34" charset="0"/>
              </a:rPr>
              <a:t> Vâlcea</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90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Curtea</a:t>
            </a:r>
            <a:r>
              <a:rPr lang="fr-CH" sz="4700" dirty="0" smtClean="0">
                <a:solidFill>
                  <a:schemeClr val="bg1"/>
                </a:solidFill>
                <a:latin typeface="Arial" panose="020B0604020202020204" pitchFamily="34" charset="0"/>
                <a:cs typeface="Arial" panose="020B0604020202020204" pitchFamily="34" charset="0"/>
              </a:rPr>
              <a:t> de </a:t>
            </a:r>
            <a:r>
              <a:rPr lang="fr-CH" sz="4700" dirty="0" err="1" smtClean="0">
                <a:solidFill>
                  <a:schemeClr val="bg1"/>
                </a:solidFill>
                <a:latin typeface="Arial" panose="020B0604020202020204" pitchFamily="34" charset="0"/>
                <a:cs typeface="Arial" panose="020B0604020202020204" pitchFamily="34" charset="0"/>
              </a:rPr>
              <a:t>Arges</a:t>
            </a:r>
            <a:r>
              <a:rPr lang="fr-CH" sz="4700" dirty="0" smtClean="0">
                <a:solidFill>
                  <a:schemeClr val="bg1"/>
                </a:solidFill>
                <a:latin typeface="Arial" panose="020B0604020202020204" pitchFamily="34" charset="0"/>
                <a:cs typeface="Arial" panose="020B0604020202020204" pitchFamily="34" charset="0"/>
              </a:rPr>
              <a:t>	  68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79211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63589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570710"/>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7" y="692695"/>
            <a:ext cx="6480000" cy="900000"/>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Oradea </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403648" y="1646672"/>
            <a:ext cx="6480000" cy="3816000"/>
          </a:xfrm>
          <a:solidFill>
            <a:srgbClr val="00B050"/>
          </a:solidFill>
        </p:spPr>
        <p:txBody>
          <a:bodyPr lIns="1620000" tIns="360000" rIns="72000">
            <a:normAutofit fontScale="25000" lnSpcReduction="20000"/>
          </a:bodyPr>
          <a:lstStyle/>
          <a:p>
            <a:pPr marL="0" indent="0">
              <a:buNone/>
            </a:pPr>
            <a:r>
              <a:rPr lang="fr-CH" sz="17600" dirty="0" smtClean="0">
                <a:solidFill>
                  <a:schemeClr val="bg1"/>
                </a:solidFill>
                <a:latin typeface="Arial" panose="020B0604020202020204" pitchFamily="34" charset="0"/>
                <a:cs typeface="Arial" panose="020B0604020202020204" pitchFamily="34" charset="0"/>
              </a:rPr>
              <a:t>Satu Mare</a:t>
            </a:r>
          </a:p>
          <a:p>
            <a:pPr marL="0" indent="0">
              <a:buNone/>
            </a:pPr>
            <a:r>
              <a:rPr lang="fr-CH" sz="17600" dirty="0" smtClean="0">
                <a:solidFill>
                  <a:schemeClr val="bg1"/>
                </a:solidFill>
                <a:latin typeface="Arial" panose="020B0604020202020204" pitchFamily="34" charset="0"/>
                <a:cs typeface="Arial" panose="020B0604020202020204" pitchFamily="34" charset="0"/>
              </a:rPr>
              <a:t>Debrecen</a:t>
            </a:r>
          </a:p>
          <a:p>
            <a:pPr marL="0" indent="0">
              <a:buNone/>
            </a:pPr>
            <a:r>
              <a:rPr lang="fr-CH" sz="17600" dirty="0" smtClean="0">
                <a:solidFill>
                  <a:schemeClr val="bg1"/>
                </a:solidFill>
                <a:latin typeface="Arial" panose="020B0604020202020204" pitchFamily="34" charset="0"/>
                <a:cs typeface="Arial" panose="020B0604020202020204" pitchFamily="34" charset="0"/>
              </a:rPr>
              <a:t>Salonta</a:t>
            </a:r>
          </a:p>
          <a:p>
            <a:pPr marL="0" indent="0">
              <a:buNone/>
            </a:pPr>
            <a:r>
              <a:rPr lang="fr-CH" sz="17600" dirty="0" err="1" smtClean="0">
                <a:solidFill>
                  <a:schemeClr val="bg1"/>
                </a:solidFill>
                <a:latin typeface="Arial" panose="020B0604020202020204" pitchFamily="34" charset="0"/>
                <a:cs typeface="Arial" panose="020B0604020202020204" pitchFamily="34" charset="0"/>
              </a:rPr>
              <a:t>Bekescaba</a:t>
            </a:r>
            <a:endParaRPr lang="fr-CH" sz="17600" dirty="0" smtClean="0">
              <a:solidFill>
                <a:schemeClr val="bg1"/>
              </a:solidFill>
              <a:latin typeface="Arial" panose="020B0604020202020204" pitchFamily="34" charset="0"/>
              <a:cs typeface="Arial" panose="020B0604020202020204" pitchFamily="34" charset="0"/>
            </a:endParaRPr>
          </a:p>
          <a:p>
            <a:pPr marL="0" indent="0">
              <a:buNone/>
            </a:pPr>
            <a:r>
              <a:rPr lang="fr-CH" sz="17600" dirty="0" smtClean="0">
                <a:solidFill>
                  <a:schemeClr val="bg1"/>
                </a:solidFill>
                <a:latin typeface="Arial" panose="020B0604020202020204" pitchFamily="34" charset="0"/>
                <a:cs typeface="Arial" panose="020B0604020202020204" pitchFamily="34" charset="0"/>
              </a:rPr>
              <a:t>Arad Nord</a:t>
            </a:r>
          </a:p>
          <a:p>
            <a:pPr marL="0" indent="0">
              <a:buNone/>
            </a:pPr>
            <a:endParaRPr lang="fr-CH" sz="17600" dirty="0" smtClean="0">
              <a:solidFill>
                <a:schemeClr val="bg1"/>
              </a:solidFill>
              <a:latin typeface="Arial" panose="020B0604020202020204" pitchFamily="34" charset="0"/>
              <a:cs typeface="Arial" panose="020B0604020202020204" pitchFamily="34" charset="0"/>
            </a:endParaRPr>
          </a:p>
          <a:p>
            <a:pPr marL="0" indent="0">
              <a:buNone/>
            </a:pPr>
            <a:endParaRPr lang="fr-CH" sz="176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63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1403648" y="5589240"/>
            <a:ext cx="6480000" cy="720000"/>
          </a:xfrm>
          <a:solidFill>
            <a:schemeClr val="bg1"/>
          </a:solidFill>
        </p:spPr>
        <p:txBody>
          <a:bodyPr lIns="504000" tIns="360000" rIns="180000">
            <a:noAutofit/>
          </a:bodyPr>
          <a:lstStyle/>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2" name="Ellipse 11"/>
          <p:cNvSpPr/>
          <p:nvPr/>
        </p:nvSpPr>
        <p:spPr>
          <a:xfrm>
            <a:off x="6484600" y="2650130"/>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H</a:t>
            </a:r>
            <a:endParaRPr lang="fr-CH" sz="3200" dirty="0">
              <a:solidFill>
                <a:schemeClr val="tx1"/>
              </a:solidFill>
              <a:latin typeface="Arial" panose="020B0604020202020204" pitchFamily="34" charset="0"/>
              <a:cs typeface="Arial" panose="020B0604020202020204" pitchFamily="34" charset="0"/>
            </a:endParaRPr>
          </a:p>
        </p:txBody>
      </p:sp>
      <p:sp>
        <p:nvSpPr>
          <p:cNvPr id="9" name="Ellipse 8"/>
          <p:cNvSpPr/>
          <p:nvPr/>
        </p:nvSpPr>
        <p:spPr>
          <a:xfrm>
            <a:off x="6455238" y="1970791"/>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UA</a:t>
            </a:r>
            <a:endParaRPr lang="fr-CH" sz="2800" dirty="0">
              <a:solidFill>
                <a:schemeClr val="tx1"/>
              </a:solidFill>
              <a:latin typeface="Arial" panose="020B0604020202020204" pitchFamily="34" charset="0"/>
              <a:cs typeface="Arial" panose="020B0604020202020204" pitchFamily="34" charset="0"/>
            </a:endParaRPr>
          </a:p>
        </p:txBody>
      </p:sp>
      <p:sp>
        <p:nvSpPr>
          <p:cNvPr id="10" name="Flèche vers le haut 9"/>
          <p:cNvSpPr/>
          <p:nvPr/>
        </p:nvSpPr>
        <p:spPr>
          <a:xfrm rot="-900000">
            <a:off x="1936278" y="2200120"/>
            <a:ext cx="558000" cy="25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Ellipse 13"/>
          <p:cNvSpPr/>
          <p:nvPr/>
        </p:nvSpPr>
        <p:spPr>
          <a:xfrm>
            <a:off x="6489899" y="3973148"/>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H</a:t>
            </a:r>
            <a:endParaRPr lang="fr-CH" sz="3200" dirty="0">
              <a:solidFill>
                <a:schemeClr val="tx1"/>
              </a:solidFill>
              <a:latin typeface="Arial" panose="020B0604020202020204" pitchFamily="34" charset="0"/>
              <a:cs typeface="Arial" panose="020B0604020202020204" pitchFamily="34" charset="0"/>
            </a:endParaRPr>
          </a:p>
        </p:txBody>
      </p:sp>
      <p:sp>
        <p:nvSpPr>
          <p:cNvPr id="11" name="Organigramme : Alternative 10"/>
          <p:cNvSpPr/>
          <p:nvPr/>
        </p:nvSpPr>
        <p:spPr>
          <a:xfrm>
            <a:off x="1444043" y="5733256"/>
            <a:ext cx="6480719" cy="792088"/>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fr-CH" sz="800" dirty="0" smtClean="0">
              <a:solidFill>
                <a:schemeClr val="tx1"/>
              </a:solidFill>
              <a:latin typeface="Arial" panose="020B0604020202020204" pitchFamily="34" charset="0"/>
              <a:cs typeface="Arial" panose="020B0604020202020204" pitchFamily="34" charset="0"/>
            </a:endParaRPr>
          </a:p>
          <a:p>
            <a:r>
              <a:rPr lang="fr-CH" sz="1000" i="1" u="sng" dirty="0" err="1" smtClean="0">
                <a:solidFill>
                  <a:schemeClr val="tx1"/>
                </a:solidFill>
                <a:latin typeface="Arial" panose="020B0604020202020204" pitchFamily="34" charset="0"/>
                <a:cs typeface="Arial" panose="020B0604020202020204" pitchFamily="34" charset="0"/>
              </a:rPr>
              <a:t>Exemplu</a:t>
            </a:r>
            <a:r>
              <a:rPr lang="fr-CH" sz="1000" i="1" u="sng" dirty="0" smtClean="0">
                <a:solidFill>
                  <a:schemeClr val="tx1"/>
                </a:solidFill>
                <a:latin typeface="Arial" panose="020B0604020202020204" pitchFamily="34" charset="0"/>
                <a:cs typeface="Arial" panose="020B0604020202020204" pitchFamily="34" charset="0"/>
              </a:rPr>
              <a:t> </a:t>
            </a:r>
            <a:r>
              <a:rPr lang="fr-CH" sz="1000" i="1" u="sng" dirty="0" err="1" smtClean="0">
                <a:solidFill>
                  <a:schemeClr val="tx1"/>
                </a:solidFill>
                <a:latin typeface="Arial" panose="020B0604020202020204" pitchFamily="34" charset="0"/>
                <a:cs typeface="Arial" panose="020B0604020202020204" pitchFamily="34" charset="0"/>
              </a:rPr>
              <a:t>belgian</a:t>
            </a:r>
            <a:r>
              <a:rPr lang="fr-CH" sz="1000" i="1" u="sng" dirty="0" smtClean="0">
                <a:solidFill>
                  <a:schemeClr val="tx1"/>
                </a:solidFill>
                <a:latin typeface="Arial" panose="020B0604020202020204" pitchFamily="34" charset="0"/>
                <a:cs typeface="Arial" panose="020B0604020202020204" pitchFamily="34" charset="0"/>
              </a:rPr>
              <a:t> </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Acest</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panou</a:t>
            </a:r>
            <a:r>
              <a:rPr lang="fr-CH" sz="1000" dirty="0" smtClean="0">
                <a:solidFill>
                  <a:schemeClr val="tx1"/>
                </a:solidFill>
                <a:latin typeface="Arial" panose="020B0604020202020204" pitchFamily="34" charset="0"/>
                <a:cs typeface="Arial" panose="020B0604020202020204" pitchFamily="34" charset="0"/>
              </a:rPr>
              <a:t> este </a:t>
            </a:r>
            <a:r>
              <a:rPr lang="fr-CH" sz="1000" dirty="0" err="1" smtClean="0">
                <a:solidFill>
                  <a:schemeClr val="tx1"/>
                </a:solidFill>
                <a:latin typeface="Arial" panose="020B0604020202020204" pitchFamily="34" charset="0"/>
                <a:cs typeface="Arial" panose="020B0604020202020204" pitchFamily="34" charset="0"/>
              </a:rPr>
              <a:t>amplasat</a:t>
            </a:r>
            <a:r>
              <a:rPr lang="fr-CH" sz="1000" dirty="0" smtClean="0">
                <a:solidFill>
                  <a:schemeClr val="tx1"/>
                </a:solidFill>
                <a:latin typeface="Arial" panose="020B0604020202020204" pitchFamily="34" charset="0"/>
                <a:cs typeface="Arial" panose="020B0604020202020204" pitchFamily="34" charset="0"/>
              </a:rPr>
              <a:t> +/- 250 m dupa </a:t>
            </a:r>
            <a:r>
              <a:rPr lang="fr-CH" sz="1000" dirty="0" err="1" smtClean="0">
                <a:solidFill>
                  <a:schemeClr val="tx1"/>
                </a:solidFill>
                <a:latin typeface="Arial" panose="020B0604020202020204" pitchFamily="34" charset="0"/>
                <a:cs typeface="Arial" panose="020B0604020202020204" pitchFamily="34" charset="0"/>
              </a:rPr>
              <a:t>panoul</a:t>
            </a:r>
            <a:r>
              <a:rPr lang="fr-CH" sz="1000" dirty="0" smtClean="0">
                <a:solidFill>
                  <a:schemeClr val="tx1"/>
                </a:solidFill>
                <a:latin typeface="Arial" panose="020B0604020202020204" pitchFamily="34" charset="0"/>
                <a:cs typeface="Arial" panose="020B0604020202020204" pitchFamily="34" charset="0"/>
              </a:rPr>
              <a:t> 17 ; el vine </a:t>
            </a:r>
            <a:r>
              <a:rPr lang="fr-CH" sz="1000" dirty="0" err="1" smtClean="0">
                <a:solidFill>
                  <a:schemeClr val="tx1"/>
                </a:solidFill>
                <a:latin typeface="Arial" panose="020B0604020202020204" pitchFamily="34" charset="0"/>
                <a:cs typeface="Arial" panose="020B0604020202020204" pitchFamily="34" charset="0"/>
              </a:rPr>
              <a:t>în</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completare</a:t>
            </a:r>
            <a:r>
              <a:rPr lang="fr-CH" sz="1000" dirty="0" smtClean="0">
                <a:solidFill>
                  <a:schemeClr val="tx1"/>
                </a:solidFill>
                <a:latin typeface="Arial" panose="020B0604020202020204" pitchFamily="34" charset="0"/>
                <a:cs typeface="Arial" panose="020B0604020202020204" pitchFamily="34" charset="0"/>
              </a:rPr>
              <a:t>.</a:t>
            </a:r>
          </a:p>
          <a:p>
            <a:pPr marL="171450" indent="-171450">
              <a:buFont typeface="Wingdings" panose="05000000000000000000" pitchFamily="2" charset="2"/>
              <a:buChar char="Ø"/>
            </a:pPr>
            <a:r>
              <a:rPr lang="fr-CH" sz="1000" dirty="0" smtClean="0">
                <a:solidFill>
                  <a:schemeClr val="tx1"/>
                </a:solidFill>
                <a:latin typeface="Arial" panose="020B0604020202020204" pitchFamily="34" charset="0"/>
                <a:cs typeface="Arial" panose="020B0604020202020204" pitchFamily="34" charset="0"/>
              </a:rPr>
              <a:t>El </a:t>
            </a:r>
            <a:r>
              <a:rPr lang="fr-CH" sz="1000" dirty="0" err="1" smtClean="0">
                <a:solidFill>
                  <a:schemeClr val="tx1"/>
                </a:solidFill>
                <a:latin typeface="Arial" panose="020B0604020202020204" pitchFamily="34" charset="0"/>
                <a:cs typeface="Arial" panose="020B0604020202020204" pitchFamily="34" charset="0"/>
              </a:rPr>
              <a:t>furnizeaza</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informatiile</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necesare</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privind</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destinatiile</a:t>
            </a:r>
            <a:r>
              <a:rPr lang="fr-CH" sz="1000" dirty="0" smtClean="0">
                <a:solidFill>
                  <a:schemeClr val="tx1"/>
                </a:solidFill>
                <a:latin typeface="Arial" panose="020B0604020202020204" pitchFamily="34" charset="0"/>
                <a:cs typeface="Arial" panose="020B0604020202020204" pitchFamily="34" charset="0"/>
              </a:rPr>
              <a:t> importante </a:t>
            </a:r>
            <a:r>
              <a:rPr lang="fr-CH" sz="1000" dirty="0" err="1" smtClean="0">
                <a:solidFill>
                  <a:schemeClr val="tx1"/>
                </a:solidFill>
                <a:latin typeface="Arial" panose="020B0604020202020204" pitchFamily="34" charset="0"/>
                <a:cs typeface="Arial" panose="020B0604020202020204" pitchFamily="34" charset="0"/>
              </a:rPr>
              <a:t>deservite</a:t>
            </a:r>
            <a:r>
              <a:rPr lang="fr-CH" sz="1000" dirty="0" smtClean="0">
                <a:solidFill>
                  <a:schemeClr val="tx1"/>
                </a:solidFill>
                <a:latin typeface="Arial" panose="020B0604020202020204" pitchFamily="34" charset="0"/>
                <a:cs typeface="Arial" panose="020B0604020202020204" pitchFamily="34" charset="0"/>
              </a:rPr>
              <a:t> de </a:t>
            </a:r>
            <a:r>
              <a:rPr lang="fr-CH" sz="1000" dirty="0" err="1" smtClean="0">
                <a:solidFill>
                  <a:schemeClr val="tx1"/>
                </a:solidFill>
                <a:latin typeface="Arial" panose="020B0604020202020204" pitchFamily="34" charset="0"/>
                <a:cs typeface="Arial" panose="020B0604020202020204" pitchFamily="34" charset="0"/>
              </a:rPr>
              <a:t>catre</a:t>
            </a:r>
            <a:r>
              <a:rPr lang="fr-CH" sz="1000" dirty="0" smtClean="0">
                <a:solidFill>
                  <a:schemeClr val="tx1"/>
                </a:solidFill>
                <a:latin typeface="Arial" panose="020B0604020202020204" pitchFamily="34" charset="0"/>
                <a:cs typeface="Arial" panose="020B0604020202020204" pitchFamily="34" charset="0"/>
              </a:rPr>
              <a:t> E671 A7 Oradea.</a:t>
            </a:r>
          </a:p>
          <a:p>
            <a:pPr marL="171450" indent="-171450">
              <a:buFont typeface="Wingdings" panose="05000000000000000000" pitchFamily="2" charset="2"/>
              <a:buChar char="Ø"/>
            </a:pPr>
            <a:r>
              <a:rPr lang="fr-CH" sz="1000" dirty="0" smtClean="0">
                <a:solidFill>
                  <a:schemeClr val="tx1"/>
                </a:solidFill>
                <a:latin typeface="Arial" panose="020B0604020202020204" pitchFamily="34" charset="0"/>
                <a:cs typeface="Arial" panose="020B0604020202020204" pitchFamily="34" charset="0"/>
              </a:rPr>
              <a:t>El </a:t>
            </a:r>
            <a:r>
              <a:rPr lang="fr-CH" sz="1000" dirty="0" err="1" smtClean="0">
                <a:solidFill>
                  <a:schemeClr val="tx1"/>
                </a:solidFill>
                <a:latin typeface="Arial" panose="020B0604020202020204" pitchFamily="34" charset="0"/>
                <a:cs typeface="Arial" panose="020B0604020202020204" pitchFamily="34" charset="0"/>
              </a:rPr>
              <a:t>evita</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supraîncarcarea</a:t>
            </a:r>
            <a:r>
              <a:rPr lang="fr-CH" sz="1000" dirty="0" smtClean="0">
                <a:solidFill>
                  <a:schemeClr val="tx1"/>
                </a:solidFill>
                <a:latin typeface="Arial" panose="020B0604020202020204" pitchFamily="34" charset="0"/>
                <a:cs typeface="Arial" panose="020B0604020202020204" pitchFamily="34" charset="0"/>
              </a:rPr>
              <a:t> </a:t>
            </a:r>
            <a:r>
              <a:rPr lang="fr-CH" sz="1000" dirty="0" err="1" smtClean="0">
                <a:solidFill>
                  <a:schemeClr val="tx1"/>
                </a:solidFill>
                <a:latin typeface="Arial" panose="020B0604020202020204" pitchFamily="34" charset="0"/>
                <a:cs typeface="Arial" panose="020B0604020202020204" pitchFamily="34" charset="0"/>
              </a:rPr>
              <a:t>panoului</a:t>
            </a:r>
            <a:r>
              <a:rPr lang="fr-CH" sz="1000" dirty="0" smtClean="0">
                <a:solidFill>
                  <a:schemeClr val="tx1"/>
                </a:solidFill>
                <a:latin typeface="Arial" panose="020B0604020202020204" pitchFamily="34" charset="0"/>
                <a:cs typeface="Arial" panose="020B0604020202020204" pitchFamily="34" charset="0"/>
              </a:rPr>
              <a:t> 17.</a:t>
            </a:r>
          </a:p>
          <a:p>
            <a:r>
              <a:rPr lang="fr-CH" sz="1000" dirty="0" smtClean="0">
                <a:solidFill>
                  <a:schemeClr val="tx1"/>
                </a:solidFill>
                <a:latin typeface="Arial" panose="020B0604020202020204" pitchFamily="34" charset="0"/>
                <a:cs typeface="Arial" panose="020B0604020202020204" pitchFamily="34" charset="0"/>
              </a:rPr>
              <a:t>.</a:t>
            </a:r>
            <a:endParaRPr lang="fr-CH" sz="1000" dirty="0">
              <a:solidFill>
                <a:schemeClr val="tx1"/>
              </a:solidFill>
              <a:latin typeface="Arial" panose="020B0604020202020204" pitchFamily="34" charset="0"/>
              <a:cs typeface="Arial" panose="020B0604020202020204" pitchFamily="34" charset="0"/>
            </a:endParaRPr>
          </a:p>
        </p:txBody>
      </p:sp>
      <p:sp>
        <p:nvSpPr>
          <p:cNvPr id="7" name="Rectangle à coins arrondis 6"/>
          <p:cNvSpPr/>
          <p:nvPr/>
        </p:nvSpPr>
        <p:spPr>
          <a:xfrm>
            <a:off x="1444043" y="764704"/>
            <a:ext cx="6296309"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444043" y="1700808"/>
            <a:ext cx="6296309" cy="3672408"/>
          </a:xfrm>
          <a:prstGeom prst="roundRect">
            <a:avLst>
              <a:gd name="adj" fmla="val 329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56403236"/>
      </p:ext>
    </p:extLst>
  </p:cSld>
  <p:clrMapOvr>
    <a:masterClrMapping/>
  </p:clrMapOvr>
  <p:transition spd="slow">
    <p:wheel spokes="1"/>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21</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8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Poiana</a:t>
            </a:r>
            <a:r>
              <a:rPr lang="fr-CH" sz="4400" dirty="0" smtClean="0">
                <a:solidFill>
                  <a:schemeClr val="bg1"/>
                </a:solidFill>
                <a:latin typeface="Arial" panose="020B0604020202020204" pitchFamily="34" charset="0"/>
                <a:cs typeface="Arial" panose="020B0604020202020204" pitchFamily="34" charset="0"/>
              </a:rPr>
              <a:t>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7D</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gd name="adj" fmla="val 104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881089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91524"/>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Suici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21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Poiana</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522106" y="2438921"/>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844267" y="205114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7D</a:t>
            </a:r>
            <a:endParaRPr lang="fr-CH" dirty="0">
              <a:latin typeface="Arial" panose="020B0604020202020204" pitchFamily="34" charset="0"/>
              <a:cs typeface="Arial" panose="020B0604020202020204" pitchFamily="34" charset="0"/>
            </a:endParaRPr>
          </a:p>
        </p:txBody>
      </p:sp>
      <p:sp>
        <p:nvSpPr>
          <p:cNvPr id="5" name="Flèche vers le haut 4"/>
          <p:cNvSpPr/>
          <p:nvPr/>
        </p:nvSpPr>
        <p:spPr>
          <a:xfrm>
            <a:off x="2169267"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5927107" y="66597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75656" y="548680"/>
            <a:ext cx="5580000"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475656" y="1700808"/>
            <a:ext cx="5580000" cy="2016224"/>
          </a:xfrm>
          <a:prstGeom prst="roundRect">
            <a:avLst>
              <a:gd name="adj" fmla="val 74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10078227"/>
      </p:ext>
    </p:extLst>
  </p:cSld>
  <p:clrMapOvr>
    <a:masterClrMapping/>
  </p:clrMapOvr>
  <p:transition spd="slow">
    <p:wheel spokes="1"/>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1924774" y="1616189"/>
            <a:ext cx="5400000" cy="1800000"/>
          </a:xfrm>
          <a:solidFill>
            <a:srgbClr val="0070C0"/>
          </a:solidFill>
          <a:effectLst>
            <a:outerShdw blurRad="63500" sx="102000" sy="102000" algn="ctr" rotWithShape="0">
              <a:schemeClr val="bg1">
                <a:alpha val="40000"/>
              </a:schemeClr>
            </a:outerShdw>
          </a:effectLst>
        </p:spPr>
        <p:txBody>
          <a:bodyPr lIns="0" tIns="54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Poiana</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2411760" y="226789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7D</a:t>
            </a:r>
          </a:p>
        </p:txBody>
      </p:sp>
      <p:sp>
        <p:nvSpPr>
          <p:cNvPr id="5" name="Flèche droite 4"/>
          <p:cNvSpPr/>
          <p:nvPr/>
        </p:nvSpPr>
        <p:spPr>
          <a:xfrm rot="-1800000">
            <a:off x="5925700" y="222289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435103" y="674744"/>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21</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771761" y="811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076056" y="81131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1979712" y="1700809"/>
            <a:ext cx="5256584" cy="1584175"/>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4515005" y="764704"/>
            <a:ext cx="270000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799070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23</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067709991"/>
      </p:ext>
    </p:extLst>
  </p:cSld>
  <p:clrMapOvr>
    <a:masterClrMapping/>
  </p:clrMapOvr>
  <p:transition spd="slow">
    <p:wheel spokes="1"/>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194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Câmpulung			  93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88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Râmnicu</a:t>
            </a:r>
            <a:r>
              <a:rPr lang="fr-CH" sz="4700" dirty="0" smtClean="0">
                <a:solidFill>
                  <a:schemeClr val="bg1"/>
                </a:solidFill>
                <a:latin typeface="Arial" panose="020B0604020202020204" pitchFamily="34" charset="0"/>
                <a:cs typeface="Arial" panose="020B0604020202020204" pitchFamily="34" charset="0"/>
              </a:rPr>
              <a:t> Vâlcea</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73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Curtea</a:t>
            </a:r>
            <a:r>
              <a:rPr lang="fr-CH" sz="4700" dirty="0" smtClean="0">
                <a:solidFill>
                  <a:schemeClr val="bg1"/>
                </a:solidFill>
                <a:latin typeface="Arial" panose="020B0604020202020204" pitchFamily="34" charset="0"/>
                <a:cs typeface="Arial" panose="020B0604020202020204" pitchFamily="34" charset="0"/>
              </a:rPr>
              <a:t> de </a:t>
            </a:r>
            <a:r>
              <a:rPr lang="fr-CH" sz="4700" dirty="0" err="1" smtClean="0">
                <a:solidFill>
                  <a:schemeClr val="bg1"/>
                </a:solidFill>
                <a:latin typeface="Arial" panose="020B0604020202020204" pitchFamily="34" charset="0"/>
                <a:cs typeface="Arial" panose="020B0604020202020204" pitchFamily="34" charset="0"/>
              </a:rPr>
              <a:t>Arges</a:t>
            </a:r>
            <a:r>
              <a:rPr lang="fr-CH" sz="4700" dirty="0" smtClean="0">
                <a:solidFill>
                  <a:schemeClr val="bg1"/>
                </a:solidFill>
                <a:latin typeface="Arial" panose="020B0604020202020204" pitchFamily="34" charset="0"/>
                <a:cs typeface="Arial" panose="020B0604020202020204" pitchFamily="34" charset="0"/>
              </a:rPr>
              <a:t>	  51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79211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63589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616380"/>
      </p:ext>
    </p:extLst>
  </p:cSld>
  <p:clrMapOvr>
    <a:masterClrMapping/>
  </p:clrMapOvr>
  <p:transition spd="slow">
    <p:wheel spokes="1"/>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20</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8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Suici</a:t>
            </a:r>
            <a:r>
              <a:rPr lang="fr-CH" sz="4400" dirty="0" smtClean="0">
                <a:solidFill>
                  <a:schemeClr val="bg1"/>
                </a:solidFill>
                <a:latin typeface="Arial" panose="020B0604020202020204" pitchFamily="34" charset="0"/>
                <a:cs typeface="Arial" panose="020B0604020202020204" pitchFamily="34" charset="0"/>
              </a:rPr>
              <a:t>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703G</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gd name="adj" fmla="val 72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583837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51282" y="476672"/>
            <a:ext cx="5760000" cy="1080000"/>
          </a:xfrm>
          <a:solidFill>
            <a:srgbClr val="00B050"/>
          </a:solidFill>
          <a:effectLst>
            <a:outerShdw blurRad="63500" sx="102000" sy="102000" algn="ctr" rotWithShape="0">
              <a:schemeClr val="bg1">
                <a:lumMod val="95000"/>
                <a:alpha val="40000"/>
              </a:schemeClr>
            </a:outerShdw>
          </a:effectLst>
        </p:spPr>
        <p:txBody>
          <a:bodyPr lIns="72000">
            <a:normAutofit/>
          </a:bodyPr>
          <a:lstStyle/>
          <a:p>
            <a:r>
              <a:rPr lang="fr-CH" dirty="0" err="1" smtClean="0">
                <a:solidFill>
                  <a:schemeClr val="bg1"/>
                </a:solidFill>
                <a:latin typeface="Arial" panose="020B0604020202020204" pitchFamily="34" charset="0"/>
                <a:cs typeface="Arial" panose="020B0604020202020204" pitchFamily="34" charset="0"/>
              </a:rPr>
              <a:t>Barsesti</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331640" y="1628800"/>
            <a:ext cx="5760000" cy="32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Suici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Calimanesti</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5" name="Flèche droite 4"/>
          <p:cNvSpPr/>
          <p:nvPr/>
        </p:nvSpPr>
        <p:spPr>
          <a:xfrm rot="-1800000">
            <a:off x="5371860" y="377983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619672" y="244651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703G</a:t>
            </a:r>
            <a:endParaRPr lang="fr-CH" dirty="0">
              <a:latin typeface="Arial" panose="020B0604020202020204" pitchFamily="34" charset="0"/>
              <a:cs typeface="Arial" panose="020B0604020202020204" pitchFamily="34" charset="0"/>
            </a:endParaRPr>
          </a:p>
        </p:txBody>
      </p:sp>
      <p:sp>
        <p:nvSpPr>
          <p:cNvPr id="4" name="Flèche vers le haut 3"/>
          <p:cNvSpPr/>
          <p:nvPr/>
        </p:nvSpPr>
        <p:spPr>
          <a:xfrm>
            <a:off x="1799899"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5868144" y="665973"/>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03648"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03648" y="1700808"/>
            <a:ext cx="5616624" cy="3024336"/>
          </a:xfrm>
          <a:prstGeom prst="roundRect">
            <a:avLst>
              <a:gd name="adj" fmla="val 46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40515560"/>
      </p:ext>
    </p:extLst>
  </p:cSld>
  <p:clrMapOvr>
    <a:masterClrMapping/>
  </p:clrMapOvr>
  <p:transition spd="slow">
    <p:wheel spokes="1"/>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1564774" y="1628959"/>
            <a:ext cx="5760000" cy="2880000"/>
          </a:xfrm>
          <a:solidFill>
            <a:srgbClr val="0070C0"/>
          </a:solidFill>
          <a:effectLst>
            <a:outerShdw blurRad="63500" sx="102000" sy="102000" algn="ctr" rotWithShape="0">
              <a:schemeClr val="bg1">
                <a:alpha val="40000"/>
              </a:schemeClr>
            </a:outerShdw>
          </a:effectLst>
        </p:spPr>
        <p:txBody>
          <a:bodyPr lIns="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Suici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Calimanesti</a:t>
            </a:r>
            <a:endParaRPr lang="fr-CH" sz="4400" dirty="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835696" y="236205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703G</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558700" y="356786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264774" y="667318"/>
            <a:ext cx="306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20</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771761" y="811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076056" y="81131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1619672" y="1700808"/>
            <a:ext cx="5616624" cy="2736303"/>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4355976" y="764704"/>
            <a:ext cx="288032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325486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20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88775575"/>
      </p:ext>
    </p:extLst>
  </p:cSld>
  <p:clrMapOvr>
    <a:masterClrMapping/>
  </p:clrMapOvr>
  <p:transition spd="slow">
    <p:wheel spokes="1"/>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178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Câmpulung			  76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72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Râmnicu</a:t>
            </a:r>
            <a:r>
              <a:rPr lang="fr-CH" sz="4700" dirty="0" smtClean="0">
                <a:solidFill>
                  <a:schemeClr val="bg1"/>
                </a:solidFill>
                <a:latin typeface="Arial" panose="020B0604020202020204" pitchFamily="34" charset="0"/>
                <a:cs typeface="Arial" panose="020B0604020202020204" pitchFamily="34" charset="0"/>
              </a:rPr>
              <a:t> Vâlcea</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Curtea</a:t>
            </a:r>
            <a:r>
              <a:rPr lang="fr-CH" sz="4700" dirty="0" smtClean="0">
                <a:solidFill>
                  <a:schemeClr val="bg1"/>
                </a:solidFill>
                <a:latin typeface="Arial" panose="020B0604020202020204" pitchFamily="34" charset="0"/>
                <a:cs typeface="Arial" panose="020B0604020202020204" pitchFamily="34" charset="0"/>
              </a:rPr>
              <a:t> de </a:t>
            </a:r>
            <a:r>
              <a:rPr lang="fr-CH" sz="4700" dirty="0" err="1" smtClean="0">
                <a:solidFill>
                  <a:schemeClr val="bg1"/>
                </a:solidFill>
                <a:latin typeface="Arial" panose="020B0604020202020204" pitchFamily="34" charset="0"/>
                <a:cs typeface="Arial" panose="020B0604020202020204" pitchFamily="34" charset="0"/>
              </a:rPr>
              <a:t>Arges</a:t>
            </a:r>
            <a:r>
              <a:rPr lang="fr-CH" sz="4700" dirty="0" smtClean="0">
                <a:solidFill>
                  <a:schemeClr val="bg1"/>
                </a:solidFill>
                <a:latin typeface="Arial" panose="020B0604020202020204" pitchFamily="34" charset="0"/>
                <a:cs typeface="Arial" panose="020B0604020202020204" pitchFamily="34" charset="0"/>
              </a:rPr>
              <a:t>	  36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79211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63589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572383"/>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620688"/>
            <a:ext cx="7056000" cy="900000"/>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Bucuresti </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266370" y="1574864"/>
            <a:ext cx="6120000" cy="3780000"/>
          </a:xfrm>
          <a:solidFill>
            <a:srgbClr val="00B050"/>
          </a:solidFill>
        </p:spPr>
        <p:txBody>
          <a:bodyPr lIns="1080000" tIns="360000" rIns="72000">
            <a:normAutofit fontScale="25000" lnSpcReduction="20000"/>
          </a:bodyPr>
          <a:lstStyle/>
          <a:p>
            <a:pPr marL="0" indent="0">
              <a:buNone/>
            </a:pPr>
            <a:r>
              <a:rPr lang="fr-CH" sz="17600" dirty="0" smtClean="0">
                <a:solidFill>
                  <a:schemeClr val="bg1"/>
                </a:solidFill>
                <a:latin typeface="Arial" panose="020B0604020202020204" pitchFamily="34" charset="0"/>
                <a:cs typeface="Arial" panose="020B0604020202020204" pitchFamily="34" charset="0"/>
              </a:rPr>
              <a:t>Sibiu</a:t>
            </a:r>
          </a:p>
          <a:p>
            <a:pPr marL="0" indent="0">
              <a:buNone/>
            </a:pPr>
            <a:r>
              <a:rPr lang="fr-CH" sz="17600" dirty="0" smtClean="0">
                <a:solidFill>
                  <a:schemeClr val="bg1"/>
                </a:solidFill>
                <a:latin typeface="Arial" panose="020B0604020202020204" pitchFamily="34" charset="0"/>
                <a:cs typeface="Arial" panose="020B0604020202020204" pitchFamily="34" charset="0"/>
              </a:rPr>
              <a:t>Sofia</a:t>
            </a:r>
          </a:p>
          <a:p>
            <a:pPr marL="0" indent="0">
              <a:buNone/>
            </a:pPr>
            <a:r>
              <a:rPr lang="fr-CH" sz="17600" dirty="0" err="1" smtClean="0">
                <a:solidFill>
                  <a:schemeClr val="bg1"/>
                </a:solidFill>
                <a:latin typeface="Arial" panose="020B0604020202020204" pitchFamily="34" charset="0"/>
                <a:cs typeface="Arial" panose="020B0604020202020204" pitchFamily="34" charset="0"/>
              </a:rPr>
              <a:t>Turnu</a:t>
            </a:r>
            <a:r>
              <a:rPr lang="fr-CH" sz="17600" dirty="0" smtClean="0">
                <a:solidFill>
                  <a:schemeClr val="bg1"/>
                </a:solidFill>
                <a:latin typeface="Arial" panose="020B0604020202020204" pitchFamily="34" charset="0"/>
                <a:cs typeface="Arial" panose="020B0604020202020204" pitchFamily="34" charset="0"/>
              </a:rPr>
              <a:t> Severin</a:t>
            </a:r>
          </a:p>
          <a:p>
            <a:pPr marL="0" indent="0">
              <a:buNone/>
            </a:pPr>
            <a:r>
              <a:rPr lang="fr-CH" sz="16000" dirty="0" err="1" smtClean="0">
                <a:solidFill>
                  <a:schemeClr val="bg1"/>
                </a:solidFill>
                <a:latin typeface="Arial" panose="020B0604020202020204" pitchFamily="34" charset="0"/>
                <a:cs typeface="Arial" panose="020B0604020202020204" pitchFamily="34" charset="0"/>
              </a:rPr>
              <a:t>Belgrad</a:t>
            </a:r>
            <a:r>
              <a:rPr lang="fr-CH" sz="16000" dirty="0" smtClean="0">
                <a:solidFill>
                  <a:schemeClr val="bg1"/>
                </a:solidFill>
                <a:latin typeface="Arial" panose="020B0604020202020204" pitchFamily="34" charset="0"/>
                <a:cs typeface="Arial" panose="020B0604020202020204" pitchFamily="34" charset="0"/>
              </a:rPr>
              <a:t> Beograd</a:t>
            </a:r>
          </a:p>
          <a:p>
            <a:pPr marL="0" indent="0">
              <a:buNone/>
            </a:pPr>
            <a:r>
              <a:rPr lang="fr-CH" sz="17600" dirty="0" smtClean="0">
                <a:solidFill>
                  <a:schemeClr val="bg1"/>
                </a:solidFill>
                <a:latin typeface="Arial" panose="020B0604020202020204" pitchFamily="34" charset="0"/>
                <a:cs typeface="Arial" panose="020B0604020202020204" pitchFamily="34" charset="0"/>
              </a:rPr>
              <a:t>Timisoara</a:t>
            </a:r>
          </a:p>
          <a:p>
            <a:pPr marL="0" indent="0">
              <a:buNone/>
            </a:pPr>
            <a:endParaRPr lang="fr-CH" sz="176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63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4" name="Espace réservé du contenu 3"/>
          <p:cNvSpPr>
            <a:spLocks noGrp="1"/>
          </p:cNvSpPr>
          <p:nvPr>
            <p:ph sz="half" idx="2"/>
          </p:nvPr>
        </p:nvSpPr>
        <p:spPr>
          <a:xfrm>
            <a:off x="6876200" y="1574864"/>
            <a:ext cx="1404000" cy="3780000"/>
          </a:xfrm>
          <a:solidFill>
            <a:srgbClr val="00B050"/>
          </a:solidFill>
        </p:spPr>
        <p:txBody>
          <a:bodyPr lIns="504000" tIns="360000" rIns="180000">
            <a:noAutofit/>
          </a:bodyPr>
          <a:lstStyle/>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r">
              <a:buNone/>
            </a:pPr>
            <a:r>
              <a:rPr lang="fr-CH" sz="4000" dirty="0" smtClean="0">
                <a:solidFill>
                  <a:schemeClr val="bg1"/>
                </a:solidFill>
                <a:latin typeface="Arial" panose="020B0604020202020204" pitchFamily="34" charset="0"/>
                <a:cs typeface="Arial" panose="020B0604020202020204" pitchFamily="34" charset="0"/>
              </a:rPr>
              <a:t>   </a:t>
            </a: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2" name="Ellipse 11"/>
          <p:cNvSpPr/>
          <p:nvPr/>
        </p:nvSpPr>
        <p:spPr>
          <a:xfrm>
            <a:off x="3995936" y="2636912"/>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BG</a:t>
            </a:r>
            <a:endParaRPr lang="fr-CH" sz="2400" dirty="0">
              <a:solidFill>
                <a:schemeClr val="tx1"/>
              </a:solidFill>
              <a:latin typeface="Arial" panose="020B0604020202020204" pitchFamily="34" charset="0"/>
              <a:cs typeface="Arial" panose="020B0604020202020204" pitchFamily="34" charset="0"/>
            </a:endParaRPr>
          </a:p>
        </p:txBody>
      </p:sp>
      <p:sp>
        <p:nvSpPr>
          <p:cNvPr id="9" name="Ellipse 8"/>
          <p:cNvSpPr/>
          <p:nvPr/>
        </p:nvSpPr>
        <p:spPr>
          <a:xfrm>
            <a:off x="6372200" y="3938442"/>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SRB</a:t>
            </a:r>
            <a:endParaRPr lang="fr-CH" sz="2000" dirty="0">
              <a:solidFill>
                <a:schemeClr val="tx1"/>
              </a:solidFill>
              <a:latin typeface="Arial" panose="020B0604020202020204" pitchFamily="34" charset="0"/>
              <a:cs typeface="Arial" panose="020B0604020202020204" pitchFamily="34" charset="0"/>
            </a:endParaRPr>
          </a:p>
        </p:txBody>
      </p:sp>
      <p:sp>
        <p:nvSpPr>
          <p:cNvPr id="10" name="Flèche vers le haut 9"/>
          <p:cNvSpPr/>
          <p:nvPr/>
        </p:nvSpPr>
        <p:spPr>
          <a:xfrm>
            <a:off x="1547664" y="2204864"/>
            <a:ext cx="558000" cy="25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7468580" y="2204864"/>
            <a:ext cx="558000" cy="25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259632" y="5589241"/>
            <a:ext cx="7023018"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00" i="1" u="sng" dirty="0">
                <a:solidFill>
                  <a:schemeClr val="tx1"/>
                </a:solidFill>
                <a:latin typeface="Arial" panose="020B0604020202020204" pitchFamily="34" charset="0"/>
                <a:cs typeface="Arial" panose="020B0604020202020204" pitchFamily="34" charset="0"/>
              </a:rPr>
              <a:t>Belgian </a:t>
            </a:r>
            <a:r>
              <a:rPr lang="en-US" sz="1000" i="1" u="sng" dirty="0" smtClean="0">
                <a:solidFill>
                  <a:schemeClr val="tx1"/>
                </a:solidFill>
                <a:latin typeface="Arial" panose="020B0604020202020204" pitchFamily="34" charset="0"/>
                <a:cs typeface="Arial" panose="020B0604020202020204" pitchFamily="34" charset="0"/>
              </a:rPr>
              <a:t>example </a:t>
            </a:r>
            <a:r>
              <a:rPr lang="en-US" sz="1000" dirty="0" smtClean="0">
                <a:solidFill>
                  <a:schemeClr val="tx1"/>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This panel is placed +/- </a:t>
            </a:r>
            <a:r>
              <a:rPr lang="en-US" sz="1000" dirty="0" smtClean="0">
                <a:solidFill>
                  <a:schemeClr val="tx1"/>
                </a:solidFill>
                <a:latin typeface="Arial" panose="020B0604020202020204" pitchFamily="34" charset="0"/>
                <a:cs typeface="Arial" panose="020B0604020202020204" pitchFamily="34" charset="0"/>
              </a:rPr>
              <a:t>500 </a:t>
            </a:r>
            <a:r>
              <a:rPr lang="en-US" sz="1000" dirty="0">
                <a:solidFill>
                  <a:schemeClr val="tx1"/>
                </a:solidFill>
                <a:latin typeface="Arial" panose="020B0604020202020204" pitchFamily="34" charset="0"/>
                <a:cs typeface="Arial" panose="020B0604020202020204" pitchFamily="34" charset="0"/>
              </a:rPr>
              <a:t>m1 after the panel </a:t>
            </a:r>
            <a:r>
              <a:rPr lang="en-US" sz="1000" dirty="0" smtClean="0">
                <a:solidFill>
                  <a:schemeClr val="tx1"/>
                </a:solidFill>
                <a:latin typeface="Arial" panose="020B0604020202020204" pitchFamily="34" charset="0"/>
                <a:cs typeface="Arial" panose="020B0604020202020204" pitchFamily="34" charset="0"/>
              </a:rPr>
              <a:t>17 and completes it.</a:t>
            </a:r>
            <a:r>
              <a:rPr lang="en-US" sz="1000" dirty="0">
                <a:solidFill>
                  <a:schemeClr val="tx1"/>
                </a:solidFill>
                <a:latin typeface="Arial" panose="020B0604020202020204" pitchFamily="34" charset="0"/>
                <a:cs typeface="Arial" panose="020B0604020202020204" pitchFamily="34" charset="0"/>
              </a:rPr>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It provides information on major destinations served by E671 </a:t>
            </a:r>
            <a:r>
              <a:rPr lang="en-US" sz="1000" dirty="0" smtClean="0">
                <a:solidFill>
                  <a:schemeClr val="tx1"/>
                </a:solidFill>
                <a:latin typeface="Arial" panose="020B0604020202020204" pitchFamily="34" charset="0"/>
                <a:cs typeface="Arial" panose="020B0604020202020204" pitchFamily="34" charset="0"/>
              </a:rPr>
              <a:t>A1 A7 </a:t>
            </a:r>
            <a:r>
              <a:rPr lang="en-US" sz="1000" dirty="0" err="1" smtClean="0">
                <a:solidFill>
                  <a:schemeClr val="tx1"/>
                </a:solidFill>
                <a:latin typeface="Arial" panose="020B0604020202020204" pitchFamily="34" charset="0"/>
                <a:cs typeface="Arial" panose="020B0604020202020204" pitchFamily="34" charset="0"/>
              </a:rPr>
              <a:t>Bucuresti</a:t>
            </a:r>
            <a:r>
              <a:rPr lang="en-US" sz="1000" dirty="0" smtClean="0">
                <a:solidFill>
                  <a:schemeClr val="tx1"/>
                </a:solidFill>
                <a:latin typeface="Arial" panose="020B0604020202020204" pitchFamily="34" charset="0"/>
                <a:cs typeface="Arial" panose="020B0604020202020204" pitchFamily="34" charset="0"/>
              </a:rPr>
              <a:t>.</a:t>
            </a:r>
            <a:r>
              <a:rPr lang="en-US" sz="1000" dirty="0">
                <a:solidFill>
                  <a:schemeClr val="tx1"/>
                </a:solidFill>
                <a:latin typeface="Arial" panose="020B0604020202020204" pitchFamily="34" charset="0"/>
                <a:cs typeface="Arial" panose="020B0604020202020204" pitchFamily="34" charset="0"/>
              </a:rPr>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This avoids overloading the panel </a:t>
            </a:r>
            <a:r>
              <a:rPr lang="en-US" sz="1000" dirty="0" smtClean="0">
                <a:solidFill>
                  <a:schemeClr val="tx1"/>
                </a:solidFill>
                <a:latin typeface="Arial" panose="020B0604020202020204" pitchFamily="34" charset="0"/>
                <a:cs typeface="Arial" panose="020B0604020202020204" pitchFamily="34" charset="0"/>
              </a:rPr>
              <a:t>17.</a:t>
            </a:r>
          </a:p>
          <a:p>
            <a:pPr algn="ctr"/>
            <a:endParaRPr lang="fr-CH" sz="1000" dirty="0">
              <a:solidFill>
                <a:schemeClr val="tx1"/>
              </a:solidFill>
              <a:latin typeface="Arial" panose="020B0604020202020204" pitchFamily="34" charset="0"/>
              <a:cs typeface="Arial" panose="020B0604020202020204" pitchFamily="34" charset="0"/>
            </a:endParaRPr>
          </a:p>
        </p:txBody>
      </p:sp>
      <p:sp>
        <p:nvSpPr>
          <p:cNvPr id="7" name="Rectangle à coins arrondis 6"/>
          <p:cNvSpPr/>
          <p:nvPr/>
        </p:nvSpPr>
        <p:spPr>
          <a:xfrm>
            <a:off x="1314757" y="692696"/>
            <a:ext cx="687600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314757" y="1628800"/>
            <a:ext cx="6876000" cy="3600400"/>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09816371"/>
      </p:ext>
    </p:extLst>
  </p:cSld>
  <p:clrMapOvr>
    <a:masterClrMapping/>
  </p:clrMapOvr>
  <p:transition spd="slow">
    <p:wheel spokes="1"/>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19</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216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Barsesti</a:t>
            </a:r>
            <a:r>
              <a:rPr lang="fr-CH" sz="4400" dirty="0" smtClean="0">
                <a:solidFill>
                  <a:schemeClr val="bg1"/>
                </a:solidFill>
                <a:latin typeface="Arial" panose="020B0604020202020204" pitchFamily="34" charset="0"/>
                <a:cs typeface="Arial" panose="020B0604020202020204" pitchFamily="34" charset="0"/>
              </a:rPr>
              <a:t>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47774" y="2204864"/>
            <a:ext cx="972000" cy="46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678 A</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413460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42583" y="476672"/>
            <a:ext cx="612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err="1" smtClean="0">
                <a:solidFill>
                  <a:schemeClr val="bg1"/>
                </a:solidFill>
                <a:latin typeface="Arial" panose="020B0604020202020204" pitchFamily="34" charset="0"/>
                <a:cs typeface="Arial" panose="020B0604020202020204" pitchFamily="34" charset="0"/>
              </a:rPr>
              <a:t>Curtea</a:t>
            </a:r>
            <a:r>
              <a:rPr lang="fr-CH" dirty="0" smtClean="0">
                <a:solidFill>
                  <a:schemeClr val="bg1"/>
                </a:solidFill>
                <a:latin typeface="Arial" panose="020B0604020202020204" pitchFamily="34" charset="0"/>
                <a:cs typeface="Arial" panose="020B0604020202020204" pitchFamily="34" charset="0"/>
              </a:rPr>
              <a:t> de </a:t>
            </a:r>
            <a:r>
              <a:rPr lang="fr-CH" dirty="0" err="1" smtClean="0">
                <a:solidFill>
                  <a:schemeClr val="bg1"/>
                </a:solidFill>
                <a:latin typeface="Arial" panose="020B0604020202020204" pitchFamily="34" charset="0"/>
                <a:cs typeface="Arial" panose="020B0604020202020204" pitchFamily="34" charset="0"/>
              </a:rPr>
              <a:t>Arges</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331640" y="1628800"/>
            <a:ext cx="6120000" cy="432048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Barsesti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Tigveni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Râmnicu</a:t>
            </a:r>
            <a:r>
              <a:rPr lang="fr-CH" sz="4400" dirty="0" smtClean="0">
                <a:solidFill>
                  <a:schemeClr val="bg1"/>
                </a:solidFill>
                <a:latin typeface="Arial" panose="020B0604020202020204" pitchFamily="34" charset="0"/>
                <a:cs typeface="Arial" panose="020B0604020202020204" pitchFamily="34" charset="0"/>
              </a:rPr>
              <a:t> Vâlcea</a:t>
            </a:r>
          </a:p>
          <a:p>
            <a:endParaRPr lang="fr-CH" sz="2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5" name="Flèche droite 4"/>
          <p:cNvSpPr/>
          <p:nvPr/>
        </p:nvSpPr>
        <p:spPr>
          <a:xfrm rot="-1800000">
            <a:off x="5573274" y="466907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017123" y="493908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6</a:t>
            </a:r>
            <a:r>
              <a:rPr lang="fr-CH" dirty="0" smtClean="0">
                <a:latin typeface="Arial" panose="020B0604020202020204" pitchFamily="34" charset="0"/>
                <a:cs typeface="Arial" panose="020B0604020202020204" pitchFamily="34" charset="0"/>
              </a:rPr>
              <a:t>78A</a:t>
            </a:r>
            <a:endParaRPr lang="fr-CH" dirty="0">
              <a:latin typeface="Arial" panose="020B0604020202020204" pitchFamily="34" charset="0"/>
              <a:cs typeface="Arial" panose="020B0604020202020204" pitchFamily="34" charset="0"/>
            </a:endParaRPr>
          </a:p>
        </p:txBody>
      </p:sp>
      <p:sp>
        <p:nvSpPr>
          <p:cNvPr id="4" name="Flèche vers le haut 3"/>
          <p:cNvSpPr/>
          <p:nvPr/>
        </p:nvSpPr>
        <p:spPr>
          <a:xfrm>
            <a:off x="1652560"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58869"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24821" y="548680"/>
            <a:ext cx="5955491"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424821" y="1700808"/>
            <a:ext cx="5955491" cy="4176464"/>
          </a:xfrm>
          <a:prstGeom prst="roundRect">
            <a:avLst>
              <a:gd name="adj" fmla="val 349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55599140"/>
      </p:ext>
    </p:extLst>
  </p:cSld>
  <p:clrMapOvr>
    <a:masterClrMapping/>
  </p:clrMapOvr>
  <p:transition spd="slow">
    <p:wheel spokes="1"/>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65041"/>
            <a:ext cx="216024" cy="83639"/>
          </a:xfrm>
          <a:noFill/>
          <a:effectLst>
            <a:outerShdw blurRad="63500" sx="102000" sy="102000" algn="ctr" rotWithShape="0">
              <a:schemeClr val="bg1">
                <a:lumMod val="95000"/>
                <a:alpha val="40000"/>
              </a:schemeClr>
            </a:outerShdw>
          </a:effectLst>
        </p:spPr>
        <p:txBody>
          <a:bodyPr lIns="72000">
            <a:normAutofit fontScale="90000"/>
          </a:bodyPr>
          <a:lstStyle/>
          <a:p>
            <a:r>
              <a:rPr lang="fr-CH" dirty="0">
                <a:solidFill>
                  <a:schemeClr val="bg1"/>
                </a:solidFill>
                <a:latin typeface="Arial" panose="020B0604020202020204" pitchFamily="34" charset="0"/>
                <a:cs typeface="Arial" panose="020B0604020202020204" pitchFamily="34" charset="0"/>
              </a:rPr>
              <a:t>.</a:t>
            </a:r>
          </a:p>
        </p:txBody>
      </p:sp>
      <p:sp>
        <p:nvSpPr>
          <p:cNvPr id="3" name="Sous-titre 2"/>
          <p:cNvSpPr>
            <a:spLocks noGrp="1"/>
          </p:cNvSpPr>
          <p:nvPr>
            <p:ph type="subTitle" idx="1"/>
          </p:nvPr>
        </p:nvSpPr>
        <p:spPr>
          <a:xfrm>
            <a:off x="1564774" y="1641467"/>
            <a:ext cx="5760000" cy="2880000"/>
          </a:xfrm>
          <a:solidFill>
            <a:srgbClr val="0070C0"/>
          </a:solidFill>
          <a:effectLst>
            <a:outerShdw blurRad="63500" sx="102000" sy="102000" algn="ctr" rotWithShape="0">
              <a:schemeClr val="bg1">
                <a:alpha val="40000"/>
              </a:schemeClr>
            </a:outerShdw>
          </a:effectLst>
        </p:spPr>
        <p:txBody>
          <a:bodyPr lIns="0" tIns="288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Barsesti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Tigveni</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Râmnicu</a:t>
            </a:r>
            <a:r>
              <a:rPr lang="fr-CH" sz="4400" dirty="0" smtClean="0">
                <a:solidFill>
                  <a:schemeClr val="bg1"/>
                </a:solidFill>
                <a:latin typeface="Arial" panose="020B0604020202020204" pitchFamily="34" charset="0"/>
                <a:cs typeface="Arial" panose="020B0604020202020204" pitchFamily="34" charset="0"/>
              </a:rPr>
              <a:t> Vâlcea</a:t>
            </a:r>
          </a:p>
          <a:p>
            <a:endParaRPr lang="fr-CH" sz="1600" dirty="0" smtClean="0">
              <a:solidFill>
                <a:schemeClr val="bg1"/>
              </a:solidFill>
              <a:latin typeface="Arial" panose="020B0604020202020204" pitchFamily="34" charset="0"/>
              <a:cs typeface="Arial" panose="020B0604020202020204" pitchFamily="34" charset="0"/>
            </a:endParaRPr>
          </a:p>
          <a:p>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979712"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678A</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845370" y="269971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4264774" y="667318"/>
            <a:ext cx="306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19</a:t>
            </a:r>
            <a:endParaRPr lang="fr-CH" sz="4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4771761" y="81131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5076056" y="81131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1619672" y="1700808"/>
            <a:ext cx="5616624" cy="2736303"/>
          </a:xfrm>
          <a:prstGeom prst="roundRect">
            <a:avLst>
              <a:gd name="adj" fmla="val 462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4355976" y="764704"/>
            <a:ext cx="288032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181881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19</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62986077"/>
      </p:ext>
    </p:extLst>
  </p:cSld>
  <p:clrMapOvr>
    <a:masterClrMapping/>
  </p:clrMapOvr>
  <p:transition spd="slow">
    <p:wheel spokes="1"/>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167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Câmpulung			  65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61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Curtea</a:t>
            </a:r>
            <a:r>
              <a:rPr lang="fr-CH" sz="4700" dirty="0" smtClean="0">
                <a:solidFill>
                  <a:schemeClr val="bg1"/>
                </a:solidFill>
                <a:latin typeface="Arial" panose="020B0604020202020204" pitchFamily="34" charset="0"/>
                <a:cs typeface="Arial" panose="020B0604020202020204" pitchFamily="34" charset="0"/>
              </a:rPr>
              <a:t> de </a:t>
            </a:r>
            <a:r>
              <a:rPr lang="fr-CH" sz="4700" dirty="0" err="1" smtClean="0">
                <a:solidFill>
                  <a:schemeClr val="bg1"/>
                </a:solidFill>
                <a:latin typeface="Arial" panose="020B0604020202020204" pitchFamily="34" charset="0"/>
                <a:cs typeface="Arial" panose="020B0604020202020204" pitchFamily="34" charset="0"/>
              </a:rPr>
              <a:t>Arges</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25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E81 x E574			  </a:t>
            </a:r>
            <a:r>
              <a:rPr lang="fr-CH" sz="4700" dirty="0">
                <a:solidFill>
                  <a:schemeClr val="bg1"/>
                </a:solidFill>
                <a:latin typeface="Arial" panose="020B0604020202020204" pitchFamily="34" charset="0"/>
                <a:cs typeface="Arial" panose="020B0604020202020204" pitchFamily="34" charset="0"/>
              </a:rPr>
              <a:t>7</a:t>
            </a:r>
            <a:r>
              <a:rPr lang="fr-CH" sz="4700" dirty="0" smtClean="0">
                <a:solidFill>
                  <a:schemeClr val="bg1"/>
                </a:solidFill>
                <a:latin typeface="Arial" panose="020B0604020202020204" pitchFamily="34" charset="0"/>
                <a:cs typeface="Arial" panose="020B0604020202020204" pitchFamily="34" charset="0"/>
              </a:rPr>
              <a:t>2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79211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63589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pic>
        <p:nvPicPr>
          <p:cNvPr id="8"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14953" y="4725144"/>
            <a:ext cx="849135"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918656"/>
      </p:ext>
    </p:extLst>
  </p:cSld>
  <p:clrMapOvr>
    <a:masterClrMapping/>
  </p:clrMapOvr>
  <p:transition spd="slow">
    <p:wheel spokes="1"/>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20688"/>
            <a:ext cx="7056784" cy="56886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331640" y="5445224"/>
            <a:ext cx="6840760" cy="7200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bg1"/>
                </a:solidFill>
              </a:rPr>
              <a:t>Curtea</a:t>
            </a:r>
            <a:r>
              <a:rPr lang="fr-CH" sz="4000" dirty="0" smtClean="0">
                <a:solidFill>
                  <a:schemeClr val="bg1"/>
                </a:solidFill>
              </a:rPr>
              <a:t> de </a:t>
            </a:r>
            <a:r>
              <a:rPr lang="fr-CH" sz="4000" dirty="0" err="1" smtClean="0">
                <a:solidFill>
                  <a:schemeClr val="bg1"/>
                </a:solidFill>
              </a:rPr>
              <a:t>Arges</a:t>
            </a:r>
            <a:endParaRPr lang="fr-CH" sz="4000" dirty="0">
              <a:solidFill>
                <a:schemeClr val="bg1"/>
              </a:solidFill>
            </a:endParaRPr>
          </a:p>
        </p:txBody>
      </p:sp>
      <p:pic>
        <p:nvPicPr>
          <p:cNvPr id="1028" name="Picture 4" descr="http://about-eastern-europe.com/wp-content/uploads/2013/04/curtea-de-ar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270" y="692696"/>
            <a:ext cx="6667500" cy="459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394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30635" y="66846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6846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18</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9596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9596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900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Curtea</a:t>
            </a:r>
            <a:r>
              <a:rPr lang="fr-CH" sz="4400" dirty="0" smtClean="0">
                <a:solidFill>
                  <a:schemeClr val="bg1"/>
                </a:solidFill>
                <a:latin typeface="Arial" panose="020B0604020202020204" pitchFamily="34" charset="0"/>
                <a:cs typeface="Arial" panose="020B0604020202020204" pitchFamily="34" charset="0"/>
              </a:rPr>
              <a:t> de </a:t>
            </a:r>
            <a:r>
              <a:rPr lang="fr-CH" sz="4400" dirty="0" err="1" smtClean="0">
                <a:solidFill>
                  <a:schemeClr val="bg1"/>
                </a:solidFill>
                <a:latin typeface="Arial" panose="020B0604020202020204" pitchFamily="34" charset="0"/>
                <a:cs typeface="Arial" panose="020B0604020202020204" pitchFamily="34" charset="0"/>
              </a:rPr>
              <a:t>Arges</a:t>
            </a:r>
            <a:r>
              <a:rPr lang="fr-CH" sz="4400" dirty="0" smtClean="0">
                <a:solidFill>
                  <a:schemeClr val="bg1"/>
                </a:solidFill>
                <a:latin typeface="Arial" panose="020B0604020202020204" pitchFamily="34" charset="0"/>
                <a:cs typeface="Arial" panose="020B0604020202020204" pitchFamily="34" charset="0"/>
              </a:rPr>
              <a:t>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03648" y="2204864"/>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7C</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19143"/>
            <a:ext cx="2844302"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76564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342600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317830"/>
            <a:ext cx="5760000" cy="1080000"/>
          </a:xfrm>
          <a:solidFill>
            <a:srgbClr val="00B050"/>
          </a:solidFill>
          <a:effectLst>
            <a:outerShdw blurRad="63500" sx="102000" sy="102000" algn="ctr" rotWithShape="0">
              <a:schemeClr val="bg1">
                <a:lumMod val="95000"/>
                <a:alpha val="40000"/>
              </a:schemeClr>
            </a:outerShdw>
          </a:effectLst>
        </p:spPr>
        <p:txBody>
          <a:bodyPr lIns="72000">
            <a:normAutofit/>
          </a:bodyPr>
          <a:lstStyle/>
          <a:p>
            <a:r>
              <a:rPr lang="fr-CH" dirty="0" err="1" smtClean="0">
                <a:solidFill>
                  <a:schemeClr val="bg1"/>
                </a:solidFill>
                <a:latin typeface="Arial" panose="020B0604020202020204" pitchFamily="34" charset="0"/>
                <a:cs typeface="Arial" panose="020B0604020202020204" pitchFamily="34" charset="0"/>
              </a:rPr>
              <a:t>Bunesti</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331640" y="1485144"/>
            <a:ext cx="5760000" cy="39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000" dirty="0" err="1" smtClean="0">
                <a:solidFill>
                  <a:schemeClr val="bg1"/>
                </a:solidFill>
                <a:latin typeface="Arial" panose="020B0604020202020204" pitchFamily="34" charset="0"/>
                <a:cs typeface="Arial" panose="020B0604020202020204" pitchFamily="34" charset="0"/>
              </a:rPr>
              <a:t>Curtea</a:t>
            </a:r>
            <a:r>
              <a:rPr lang="fr-CH" sz="4000" dirty="0" smtClean="0">
                <a:solidFill>
                  <a:schemeClr val="bg1"/>
                </a:solidFill>
                <a:latin typeface="Arial" panose="020B0604020202020204" pitchFamily="34" charset="0"/>
                <a:cs typeface="Arial" panose="020B0604020202020204" pitchFamily="34" charset="0"/>
              </a:rPr>
              <a:t> de </a:t>
            </a:r>
            <a:r>
              <a:rPr lang="fr-CH" sz="4000" dirty="0" err="1" smtClean="0">
                <a:solidFill>
                  <a:schemeClr val="bg1"/>
                </a:solidFill>
                <a:latin typeface="Arial" panose="020B0604020202020204" pitchFamily="34" charset="0"/>
                <a:cs typeface="Arial" panose="020B0604020202020204" pitchFamily="34" charset="0"/>
              </a:rPr>
              <a:t>Arges</a:t>
            </a:r>
            <a:endParaRPr lang="fr-CH" sz="4000" dirty="0" smtClean="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Râmnicu</a:t>
            </a:r>
            <a:r>
              <a:rPr lang="fr-CH" sz="4000" dirty="0" smtClean="0">
                <a:solidFill>
                  <a:schemeClr val="bg1"/>
                </a:solidFill>
                <a:latin typeface="Arial" panose="020B0604020202020204" pitchFamily="34" charset="0"/>
                <a:cs typeface="Arial" panose="020B0604020202020204" pitchFamily="34" charset="0"/>
              </a:rPr>
              <a:t> Vâlcea</a:t>
            </a:r>
          </a:p>
          <a:p>
            <a:r>
              <a:rPr lang="fr-CH" sz="4400" dirty="0" smtClean="0">
                <a:solidFill>
                  <a:schemeClr val="bg1"/>
                </a:solidFill>
                <a:latin typeface="Arial" panose="020B0604020202020204" pitchFamily="34" charset="0"/>
                <a:cs typeface="Arial" panose="020B0604020202020204" pitchFamily="34" charset="0"/>
              </a:rPr>
              <a:t>Câmpulung</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5" name="Flèche droite 4"/>
          <p:cNvSpPr/>
          <p:nvPr/>
        </p:nvSpPr>
        <p:spPr>
          <a:xfrm rot="-1800000">
            <a:off x="5382160" y="429945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691680" y="450912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 C</a:t>
            </a:r>
            <a:endParaRPr lang="fr-CH" dirty="0">
              <a:latin typeface="Arial" panose="020B0604020202020204" pitchFamily="34" charset="0"/>
              <a:cs typeface="Arial" panose="020B0604020202020204" pitchFamily="34" charset="0"/>
            </a:endParaRPr>
          </a:p>
        </p:txBody>
      </p:sp>
      <p:sp>
        <p:nvSpPr>
          <p:cNvPr id="4" name="Flèche vers le haut 3"/>
          <p:cNvSpPr/>
          <p:nvPr/>
        </p:nvSpPr>
        <p:spPr>
          <a:xfrm>
            <a:off x="2051720" y="54868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012160" y="51271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435971" y="404664"/>
            <a:ext cx="5584301" cy="936104"/>
          </a:xfrm>
          <a:prstGeom prst="roundRect">
            <a:avLst>
              <a:gd name="adj" fmla="val 1033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435971" y="1556792"/>
            <a:ext cx="5584301" cy="3816424"/>
          </a:xfrm>
          <a:prstGeom prst="roundRect">
            <a:avLst>
              <a:gd name="adj" fmla="val 33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63697555"/>
      </p:ext>
    </p:extLst>
  </p:cSld>
  <p:clrMapOvr>
    <a:masterClrMapping/>
  </p:clrMapOvr>
  <p:transition spd="slow">
    <p:wheel spokes="1"/>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1485144"/>
            <a:ext cx="5760000" cy="342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000" dirty="0" err="1" smtClean="0">
                <a:solidFill>
                  <a:schemeClr val="bg1"/>
                </a:solidFill>
                <a:latin typeface="Arial" panose="020B0604020202020204" pitchFamily="34" charset="0"/>
                <a:cs typeface="Arial" panose="020B0604020202020204" pitchFamily="34" charset="0"/>
              </a:rPr>
              <a:t>Curtea</a:t>
            </a:r>
            <a:r>
              <a:rPr lang="fr-CH" sz="4000" dirty="0" smtClean="0">
                <a:solidFill>
                  <a:schemeClr val="bg1"/>
                </a:solidFill>
                <a:latin typeface="Arial" panose="020B0604020202020204" pitchFamily="34" charset="0"/>
                <a:cs typeface="Arial" panose="020B0604020202020204" pitchFamily="34" charset="0"/>
              </a:rPr>
              <a:t> de </a:t>
            </a:r>
            <a:r>
              <a:rPr lang="fr-CH" sz="4000" dirty="0" err="1" smtClean="0">
                <a:solidFill>
                  <a:schemeClr val="bg1"/>
                </a:solidFill>
                <a:latin typeface="Arial" panose="020B0604020202020204" pitchFamily="34" charset="0"/>
                <a:cs typeface="Arial" panose="020B0604020202020204" pitchFamily="34" charset="0"/>
              </a:rPr>
              <a:t>Arges</a:t>
            </a:r>
            <a:endParaRPr lang="fr-CH" sz="4000" dirty="0" smtClean="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Râmnicu</a:t>
            </a:r>
            <a:r>
              <a:rPr lang="fr-CH" sz="4000" dirty="0" smtClean="0">
                <a:solidFill>
                  <a:schemeClr val="bg1"/>
                </a:solidFill>
                <a:latin typeface="Arial" panose="020B0604020202020204" pitchFamily="34" charset="0"/>
                <a:cs typeface="Arial" panose="020B0604020202020204" pitchFamily="34" charset="0"/>
              </a:rPr>
              <a:t> Vâlcea</a:t>
            </a:r>
          </a:p>
          <a:p>
            <a:r>
              <a:rPr lang="fr-CH" sz="4400" dirty="0" smtClean="0">
                <a:solidFill>
                  <a:schemeClr val="bg1"/>
                </a:solidFill>
                <a:latin typeface="Arial" panose="020B0604020202020204" pitchFamily="34" charset="0"/>
                <a:cs typeface="Arial" panose="020B0604020202020204" pitchFamily="34" charset="0"/>
              </a:rPr>
              <a:t>Câmpulung</a:t>
            </a: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5" name="Flèche droite 4"/>
          <p:cNvSpPr/>
          <p:nvPr/>
        </p:nvSpPr>
        <p:spPr>
          <a:xfrm rot="-1800000">
            <a:off x="5520926" y="399585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3733121" y="426267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 C</a:t>
            </a:r>
            <a:endParaRPr lang="fr-CH" dirty="0">
              <a:latin typeface="Arial" panose="020B0604020202020204" pitchFamily="34" charset="0"/>
              <a:cs typeface="Arial" panose="020B0604020202020204" pitchFamily="34" charset="0"/>
            </a:endParaRPr>
          </a:p>
        </p:txBody>
      </p:sp>
      <p:sp>
        <p:nvSpPr>
          <p:cNvPr id="14" name="Rectangle à coins arrondis 13"/>
          <p:cNvSpPr/>
          <p:nvPr/>
        </p:nvSpPr>
        <p:spPr>
          <a:xfrm>
            <a:off x="1435971" y="1556792"/>
            <a:ext cx="5584301" cy="3257894"/>
          </a:xfrm>
          <a:prstGeom prst="roundRect">
            <a:avLst>
              <a:gd name="adj" fmla="val 33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282221" y="52289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18</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4860032" y="66689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164330" y="66689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Rectangle à coins arrondis 6"/>
          <p:cNvSpPr/>
          <p:nvPr/>
        </p:nvSpPr>
        <p:spPr>
          <a:xfrm>
            <a:off x="4355976" y="576893"/>
            <a:ext cx="2628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931305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80008191"/>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603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Turnu</a:t>
            </a:r>
            <a:r>
              <a:rPr lang="fr-CH" sz="4700" dirty="0" smtClean="0">
                <a:solidFill>
                  <a:schemeClr val="bg1"/>
                </a:solidFill>
                <a:latin typeface="Arial" panose="020B0604020202020204" pitchFamily="34" charset="0"/>
                <a:cs typeface="Arial" panose="020B0604020202020204" pitchFamily="34" charset="0"/>
              </a:rPr>
              <a:t> Severin		299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162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96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47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971600" y="5805264"/>
            <a:ext cx="7488832"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err="1" smtClean="0">
                <a:solidFill>
                  <a:schemeClr val="tx1"/>
                </a:solidFill>
                <a:latin typeface="Arial" panose="020B0604020202020204" pitchFamily="34" charset="0"/>
                <a:cs typeface="Arial" panose="020B0604020202020204" pitchFamily="34" charset="0"/>
              </a:rPr>
              <a:t>Panoul</a:t>
            </a:r>
            <a:r>
              <a:rPr lang="fr-CH" sz="1400" dirty="0" smtClean="0">
                <a:solidFill>
                  <a:schemeClr val="tx1"/>
                </a:solidFill>
                <a:latin typeface="Arial" panose="020B0604020202020204" pitchFamily="34" charset="0"/>
                <a:cs typeface="Arial" panose="020B0604020202020204" pitchFamily="34" charset="0"/>
              </a:rPr>
              <a:t> se </a:t>
            </a:r>
            <a:r>
              <a:rPr lang="fr-CH" sz="1400" dirty="0" err="1" smtClean="0">
                <a:solidFill>
                  <a:schemeClr val="tx1"/>
                </a:solidFill>
                <a:latin typeface="Arial" panose="020B0604020202020204" pitchFamily="34" charset="0"/>
                <a:cs typeface="Arial" panose="020B0604020202020204" pitchFamily="34" charset="0"/>
              </a:rPr>
              <a:t>afla</a:t>
            </a:r>
            <a:r>
              <a:rPr lang="fr-CH" sz="1400" dirty="0" smtClean="0">
                <a:solidFill>
                  <a:schemeClr val="tx1"/>
                </a:solidFill>
                <a:latin typeface="Arial" panose="020B0604020202020204" pitchFamily="34" charset="0"/>
                <a:cs typeface="Arial" panose="020B0604020202020204" pitchFamily="34" charset="0"/>
              </a:rPr>
              <a:t> la 0,5 km dupa </a:t>
            </a:r>
            <a:r>
              <a:rPr lang="fr-CH" sz="1400" dirty="0" err="1" smtClean="0">
                <a:solidFill>
                  <a:schemeClr val="tx1"/>
                </a:solidFill>
                <a:latin typeface="Arial" panose="020B0604020202020204" pitchFamily="34" charset="0"/>
                <a:cs typeface="Arial" panose="020B0604020202020204" pitchFamily="34" charset="0"/>
              </a:rPr>
              <a:t>frontiera</a:t>
            </a:r>
            <a:r>
              <a:rPr lang="fr-CH" sz="1400" dirty="0" smtClean="0">
                <a:solidFill>
                  <a:schemeClr val="tx1"/>
                </a:solidFill>
                <a:latin typeface="Arial" panose="020B0604020202020204" pitchFamily="34" charset="0"/>
                <a:cs typeface="Arial" panose="020B0604020202020204" pitchFamily="34" charset="0"/>
              </a:rPr>
              <a:t> - </a:t>
            </a:r>
            <a:r>
              <a:rPr lang="fr-CH" sz="1400" dirty="0">
                <a:solidFill>
                  <a:schemeClr val="tx1"/>
                </a:solidFill>
                <a:latin typeface="Arial" panose="020B0604020202020204" pitchFamily="34" charset="0"/>
                <a:cs typeface="Arial" panose="020B0604020202020204" pitchFamily="34" charset="0"/>
              </a:rPr>
              <a:t> </a:t>
            </a:r>
            <a:r>
              <a:rPr lang="fr-CH" sz="1400" dirty="0" smtClean="0">
                <a:solidFill>
                  <a:schemeClr val="tx1"/>
                </a:solidFill>
                <a:latin typeface="Arial" panose="020B0604020202020204" pitchFamily="34" charset="0"/>
                <a:cs typeface="Arial" panose="020B0604020202020204" pitchFamily="34" charset="0"/>
              </a:rPr>
              <a:t>Distante de </a:t>
            </a:r>
            <a:r>
              <a:rPr lang="fr-CH" sz="1400" dirty="0" err="1" smtClean="0">
                <a:solidFill>
                  <a:schemeClr val="tx1"/>
                </a:solidFill>
                <a:latin typeface="Arial" panose="020B0604020202020204" pitchFamily="34" charset="0"/>
                <a:cs typeface="Arial" panose="020B0604020202020204" pitchFamily="34" charset="0"/>
              </a:rPr>
              <a:t>calculat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pâna</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în</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centrul</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orasului</a:t>
            </a:r>
            <a:r>
              <a:rPr lang="fr-CH" sz="1400" dirty="0" smtClean="0">
                <a:solidFill>
                  <a:schemeClr val="tx1"/>
                </a:solidFill>
                <a:latin typeface="Arial" panose="020B0604020202020204" pitchFamily="34" charset="0"/>
                <a:cs typeface="Arial" panose="020B0604020202020204" pitchFamily="34" charset="0"/>
              </a:rPr>
              <a:t>. </a:t>
            </a:r>
          </a:p>
          <a:p>
            <a:pPr algn="ctr"/>
            <a:r>
              <a:rPr lang="fr-CH" sz="1400" dirty="0" err="1" smtClean="0">
                <a:solidFill>
                  <a:schemeClr val="tx1"/>
                </a:solidFill>
                <a:latin typeface="Arial" panose="020B0604020202020204" pitchFamily="34" charset="0"/>
                <a:cs typeface="Arial" panose="020B0604020202020204" pitchFamily="34" charset="0"/>
              </a:rPr>
              <a:t>Distantele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indicate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sunt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estimate</a:t>
            </a:r>
            <a:r>
              <a:rPr lang="fr-CH" sz="1400" dirty="0" smtClean="0">
                <a:solidFill>
                  <a:schemeClr val="tx1"/>
                </a:solidFill>
                <a:latin typeface="Arial" panose="020B0604020202020204" pitchFamily="34" charset="0"/>
                <a:cs typeface="Arial" panose="020B0604020202020204" pitchFamily="34" charset="0"/>
              </a:rPr>
              <a:t> – </a:t>
            </a:r>
            <a:r>
              <a:rPr lang="fr-CH" sz="1400" dirty="0" smtClean="0">
                <a:solidFill>
                  <a:srgbClr val="0070C0"/>
                </a:solidFill>
                <a:latin typeface="Arial" panose="020B0604020202020204" pitchFamily="34" charset="0"/>
                <a:cs typeface="Arial" panose="020B0604020202020204" pitchFamily="34" charset="0"/>
              </a:rPr>
              <a:t>de </a:t>
            </a:r>
            <a:r>
              <a:rPr lang="fr-CH" sz="1400" dirty="0" err="1" smtClean="0">
                <a:solidFill>
                  <a:srgbClr val="0070C0"/>
                </a:solidFill>
                <a:latin typeface="Arial" panose="020B0604020202020204" pitchFamily="34" charset="0"/>
                <a:cs typeface="Arial" panose="020B0604020202020204" pitchFamily="34" charset="0"/>
              </a:rPr>
              <a:t>corectat</a:t>
            </a:r>
            <a:r>
              <a:rPr lang="fr-CH" sz="1400" dirty="0" smtClean="0">
                <a:solidFill>
                  <a:srgbClr val="0070C0"/>
                </a:solidFill>
                <a:latin typeface="Arial" panose="020B0604020202020204" pitchFamily="34" charset="0"/>
                <a:cs typeface="Arial" panose="020B0604020202020204" pitchFamily="34" charset="0"/>
              </a:rPr>
              <a:t> !</a:t>
            </a:r>
            <a:endParaRPr lang="fr-CH" sz="1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873176"/>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052736"/>
            <a:ext cx="3600000" cy="720000"/>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671   A7</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3600000" cy="2520000"/>
          </a:xfrm>
          <a:solidFill>
            <a:srgbClr val="00B050"/>
          </a:solidFill>
        </p:spPr>
        <p:txBody>
          <a:bodyPr tIns="144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Oradea</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750861" y="1052736"/>
            <a:ext cx="4680000" cy="720000"/>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 671   A1   A7</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757845" y="1829705"/>
            <a:ext cx="4680000" cy="3060000"/>
          </a:xfrm>
          <a:solidFill>
            <a:srgbClr val="00B050"/>
          </a:solidFill>
        </p:spPr>
        <p:txBody>
          <a:bodyPr lIns="0"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a:t>
            </a:r>
            <a:endParaRPr lang="fr-CH" sz="3200" dirty="0">
              <a:solidFill>
                <a:schemeClr val="bg1"/>
              </a:solidFill>
              <a:latin typeface="Arial" panose="020B0604020202020204" pitchFamily="34" charset="0"/>
              <a:cs typeface="Arial" panose="020B0604020202020204" pitchFamily="34" charset="0"/>
            </a:endParaRPr>
          </a:p>
          <a:p>
            <a:pPr marL="0" indent="0">
              <a:buNone/>
            </a:pPr>
            <a:r>
              <a:rPr lang="fr-CH" sz="3200" dirty="0" smtClean="0">
                <a:solidFill>
                  <a:schemeClr val="bg1"/>
                </a:solidFill>
                <a:latin typeface="Arial" panose="020B0604020202020204" pitchFamily="34" charset="0"/>
                <a:cs typeface="Arial" panose="020B0604020202020204" pitchFamily="34" charset="0"/>
              </a:rPr>
              <a:t>    Arad </a:t>
            </a:r>
            <a:r>
              <a:rPr lang="fr-CH" sz="3200" dirty="0" err="1" smtClean="0">
                <a:solidFill>
                  <a:schemeClr val="bg1"/>
                </a:solidFill>
                <a:latin typeface="Arial" panose="020B0604020202020204" pitchFamily="34" charset="0"/>
                <a:cs typeface="Arial" panose="020B0604020202020204" pitchFamily="34" charset="0"/>
              </a:rPr>
              <a:t>Centru</a:t>
            </a:r>
            <a:r>
              <a:rPr lang="fr-CH" sz="3200" dirty="0" smtClean="0">
                <a:solidFill>
                  <a:schemeClr val="bg1"/>
                </a:solidFill>
                <a:latin typeface="Arial" panose="020B0604020202020204" pitchFamily="34" charset="0"/>
                <a:cs typeface="Arial" panose="020B0604020202020204" pitchFamily="34" charset="0"/>
              </a:rPr>
              <a:t> Sud</a:t>
            </a: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701607" y="5719351"/>
            <a:ext cx="6766180"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Iesirile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urmatoare</a:t>
            </a:r>
            <a:r>
              <a:rPr lang="fr-CH" sz="1400" dirty="0" smtClean="0">
                <a:solidFill>
                  <a:schemeClr val="tx1"/>
                </a:solidFill>
                <a:latin typeface="Arial" panose="020B0604020202020204" pitchFamily="34" charset="0"/>
                <a:cs typeface="Arial" panose="020B0604020202020204" pitchFamily="34" charset="0"/>
              </a:rPr>
              <a:t>, ARAD </a:t>
            </a:r>
            <a:r>
              <a:rPr lang="fr-CH" sz="1400" dirty="0" err="1" smtClean="0">
                <a:solidFill>
                  <a:schemeClr val="tx1"/>
                </a:solidFill>
                <a:latin typeface="Arial" panose="020B0604020202020204" pitchFamily="34" charset="0"/>
                <a:cs typeface="Arial" panose="020B0604020202020204" pitchFamily="34" charset="0"/>
              </a:rPr>
              <a:t>Vest</a:t>
            </a:r>
            <a:r>
              <a:rPr lang="fr-CH" sz="1400" dirty="0" smtClean="0">
                <a:solidFill>
                  <a:schemeClr val="tx1"/>
                </a:solidFill>
                <a:latin typeface="Arial" panose="020B0604020202020204" pitchFamily="34" charset="0"/>
                <a:cs typeface="Arial" panose="020B0604020202020204" pitchFamily="34" charset="0"/>
              </a:rPr>
              <a:t> si ARAD </a:t>
            </a:r>
            <a:r>
              <a:rPr lang="fr-CH" sz="1400" dirty="0" err="1" smtClean="0">
                <a:solidFill>
                  <a:schemeClr val="tx1"/>
                </a:solidFill>
                <a:latin typeface="Arial" panose="020B0604020202020204" pitchFamily="34" charset="0"/>
                <a:cs typeface="Arial" panose="020B0604020202020204" pitchFamily="34" charset="0"/>
              </a:rPr>
              <a:t>Centru</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sunt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identificate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pe</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acest</a:t>
            </a:r>
            <a:r>
              <a:rPr lang="fr-CH" sz="1400" dirty="0" smtClean="0">
                <a:solidFill>
                  <a:schemeClr val="tx1"/>
                </a:solidFill>
                <a:latin typeface="Arial" panose="020B0604020202020204" pitchFamily="34" charset="0"/>
                <a:cs typeface="Arial" panose="020B0604020202020204" pitchFamily="34" charset="0"/>
              </a:rPr>
              <a:t> </a:t>
            </a:r>
            <a:r>
              <a:rPr lang="fr-CH" sz="1400" dirty="0" err="1" smtClean="0">
                <a:solidFill>
                  <a:schemeClr val="tx1"/>
                </a:solidFill>
                <a:latin typeface="Arial" panose="020B0604020202020204" pitchFamily="34" charset="0"/>
                <a:cs typeface="Arial" panose="020B0604020202020204" pitchFamily="34" charset="0"/>
              </a:rPr>
              <a:t>panou</a:t>
            </a:r>
            <a:endParaRPr lang="fr-CH" sz="1400" dirty="0">
              <a:solidFill>
                <a:schemeClr val="tx1"/>
              </a:solidFill>
              <a:latin typeface="Arial" panose="020B0604020202020204" pitchFamily="34" charset="0"/>
              <a:cs typeface="Arial" panose="020B0604020202020204" pitchFamily="34" charset="0"/>
            </a:endParaRPr>
          </a:p>
        </p:txBody>
      </p:sp>
      <p:sp>
        <p:nvSpPr>
          <p:cNvPr id="11" name="Flèche vers le haut 10"/>
          <p:cNvSpPr/>
          <p:nvPr/>
        </p:nvSpPr>
        <p:spPr>
          <a:xfrm rot="-1800000">
            <a:off x="538217" y="2329675"/>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15608" y="4334582"/>
            <a:ext cx="360000" cy="21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056471" y="4869160"/>
            <a:ext cx="360000" cy="16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a:off x="7456290" y="3812582"/>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2472807" y="2528920"/>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Vest</a:t>
            </a:r>
            <a:endParaRPr lang="fr-CH" sz="2800" dirty="0">
              <a:solidFill>
                <a:schemeClr val="tx1"/>
              </a:solidFill>
              <a:latin typeface="Arial" panose="020B0604020202020204" pitchFamily="34" charset="0"/>
              <a:cs typeface="Arial" panose="020B0604020202020204" pitchFamily="34" charset="0"/>
            </a:endParaRPr>
          </a:p>
        </p:txBody>
      </p:sp>
      <p:sp>
        <p:nvSpPr>
          <p:cNvPr id="21" name="Rectangle 20"/>
          <p:cNvSpPr/>
          <p:nvPr/>
        </p:nvSpPr>
        <p:spPr>
          <a:xfrm>
            <a:off x="5148064" y="3201687"/>
            <a:ext cx="126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2472807" y="3039460"/>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ZI </a:t>
            </a:r>
            <a:r>
              <a:rPr lang="fr-CH" sz="2000" dirty="0" err="1" smtClean="0">
                <a:solidFill>
                  <a:schemeClr val="tx1"/>
                </a:solidFill>
                <a:latin typeface="Arial" panose="020B0604020202020204" pitchFamily="34" charset="0"/>
                <a:cs typeface="Arial" panose="020B0604020202020204" pitchFamily="34" charset="0"/>
              </a:rPr>
              <a:t>Vest</a:t>
            </a:r>
            <a:endParaRPr lang="fr-CH" sz="2000" dirty="0">
              <a:solidFill>
                <a:schemeClr val="tx1"/>
              </a:solidFill>
              <a:latin typeface="Arial" panose="020B0604020202020204" pitchFamily="34" charset="0"/>
              <a:cs typeface="Arial" panose="020B0604020202020204" pitchFamily="34" charset="0"/>
            </a:endParaRPr>
          </a:p>
        </p:txBody>
      </p:sp>
      <p:sp>
        <p:nvSpPr>
          <p:cNvPr id="22" name="Flèche vers le haut 21"/>
          <p:cNvSpPr/>
          <p:nvPr/>
        </p:nvSpPr>
        <p:spPr>
          <a:xfrm>
            <a:off x="4355976" y="3812582"/>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220891" y="1124744"/>
            <a:ext cx="3384000"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3851920" y="1124744"/>
            <a:ext cx="4464496" cy="5760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220891" y="1916832"/>
            <a:ext cx="3384000" cy="2345750"/>
          </a:xfrm>
          <a:prstGeom prst="roundRect">
            <a:avLst>
              <a:gd name="adj" fmla="val 511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3851920" y="1916832"/>
            <a:ext cx="4464496" cy="2880320"/>
          </a:xfrm>
          <a:prstGeom prst="roundRect">
            <a:avLst>
              <a:gd name="adj" fmla="val 579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23"/>
          <p:cNvSpPr/>
          <p:nvPr/>
        </p:nvSpPr>
        <p:spPr>
          <a:xfrm>
            <a:off x="6494613" y="3195480"/>
            <a:ext cx="864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Sud</a:t>
            </a:r>
            <a:endParaRPr lang="fr-CH" sz="2800" dirty="0">
              <a:solidFill>
                <a:schemeClr val="tx1"/>
              </a:solidFill>
              <a:latin typeface="Arial" panose="020B0604020202020204" pitchFamily="34" charset="0"/>
              <a:cs typeface="Arial" panose="020B0604020202020204" pitchFamily="34" charset="0"/>
            </a:endParaRPr>
          </a:p>
        </p:txBody>
      </p:sp>
      <p:pic>
        <p:nvPicPr>
          <p:cNvPr id="25"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9110" y="3182582"/>
            <a:ext cx="756000" cy="51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809000"/>
      </p:ext>
    </p:extLst>
  </p:cSld>
  <p:clrMapOvr>
    <a:masterClrMapping/>
  </p:clrMapOvr>
  <p:transition spd="slow">
    <p:wheel spokes="1"/>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148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154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89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E81 x E574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41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a:t>
            </a:r>
            <a:r>
              <a:rPr lang="fr-CH" sz="4700" dirty="0">
                <a:solidFill>
                  <a:schemeClr val="bg1"/>
                </a:solidFill>
                <a:latin typeface="Arial" panose="020B0604020202020204" pitchFamily="34" charset="0"/>
                <a:cs typeface="Arial" panose="020B0604020202020204" pitchFamily="34" charset="0"/>
              </a:rPr>
              <a:t>3</a:t>
            </a:r>
            <a:r>
              <a:rPr lang="fr-CH" sz="4700" dirty="0" smtClean="0">
                <a:solidFill>
                  <a:schemeClr val="bg1"/>
                </a:solidFill>
                <a:latin typeface="Arial" panose="020B0604020202020204" pitchFamily="34" charset="0"/>
                <a:cs typeface="Arial" panose="020B0604020202020204" pitchFamily="34" charset="0"/>
              </a:rPr>
              <a:t>2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79211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63589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pic>
        <p:nvPicPr>
          <p:cNvPr id="8"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35896" y="4005064"/>
            <a:ext cx="849135"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110877"/>
      </p:ext>
    </p:extLst>
  </p:cSld>
  <p:clrMapOvr>
    <a:masterClrMapping/>
  </p:clrMapOvr>
  <p:transition spd="slow">
    <p:wheel spokes="1"/>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2142" y="690917"/>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90917"/>
            <a:ext cx="2772000" cy="900000"/>
          </a:xfrm>
          <a:prstGeom prst="roundRect">
            <a:avLst>
              <a:gd name="adj" fmla="val 67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17</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834917"/>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83491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08000" tIns="18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Bunesti</a:t>
            </a:r>
            <a:r>
              <a:rPr lang="fr-CH" sz="4400" dirty="0" smtClean="0">
                <a:solidFill>
                  <a:schemeClr val="bg1"/>
                </a:solidFill>
                <a:latin typeface="Arial" panose="020B0604020202020204" pitchFamily="34" charset="0"/>
                <a:cs typeface="Arial" panose="020B0604020202020204" pitchFamily="34" charset="0"/>
              </a:rPr>
              <a:t>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91680" y="2204864"/>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7C</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4273" y="1715543"/>
            <a:ext cx="5688605" cy="1626514"/>
          </a:xfrm>
          <a:prstGeom prst="roundRect">
            <a:avLst>
              <a:gd name="adj" fmla="val 833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4273" y="764704"/>
            <a:ext cx="2844302"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64704"/>
            <a:ext cx="265891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4863270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31640" y="476672"/>
            <a:ext cx="576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smtClean="0">
                <a:solidFill>
                  <a:schemeClr val="bg1"/>
                </a:solidFill>
                <a:latin typeface="Arial" panose="020B0604020202020204" pitchFamily="34" charset="0"/>
                <a:cs typeface="Arial" panose="020B0604020202020204" pitchFamily="34" charset="0"/>
              </a:rPr>
              <a:t>Pitesti Nord</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331640" y="1628800"/>
            <a:ext cx="5760000" cy="39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Bunesti</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Merisani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Manicesti</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90696" y="4769915"/>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7C</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558700" y="449991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Flèche vers le haut 3"/>
          <p:cNvSpPr/>
          <p:nvPr/>
        </p:nvSpPr>
        <p:spPr>
          <a:xfrm>
            <a:off x="1835696" y="66043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098740" y="64616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03648" y="566519"/>
            <a:ext cx="5616624" cy="9078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03648" y="1700808"/>
            <a:ext cx="5616624" cy="3744416"/>
          </a:xfrm>
          <a:prstGeom prst="roundRect">
            <a:avLst>
              <a:gd name="adj" fmla="val 52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4427984" y="711926"/>
            <a:ext cx="1440000" cy="63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455776"/>
      </p:ext>
    </p:extLst>
  </p:cSld>
  <p:clrMapOvr>
    <a:masterClrMapping/>
  </p:clrMapOvr>
  <p:transition spd="slow">
    <p:wheel spokes="1"/>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1628800"/>
            <a:ext cx="5760000" cy="3420000"/>
          </a:xfrm>
          <a:solidFill>
            <a:srgbClr val="0070C0"/>
          </a:solidFill>
          <a:effectLst>
            <a:outerShdw blurRad="63500" sx="102000" sy="102000" algn="ctr" rotWithShape="0">
              <a:schemeClr val="bg1">
                <a:alpha val="40000"/>
              </a:schemeClr>
            </a:outerShdw>
          </a:effectLst>
        </p:spPr>
        <p:txBody>
          <a:bodyPr lIns="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Bunesti</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Merisani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Manicesti</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91680" y="198884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7C</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465015" y="412234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03648" y="1700808"/>
            <a:ext cx="5616624" cy="3240360"/>
          </a:xfrm>
          <a:prstGeom prst="roundRect">
            <a:avLst>
              <a:gd name="adj" fmla="val 52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48272" y="666139"/>
            <a:ext cx="2772000" cy="900000"/>
          </a:xfrm>
          <a:prstGeom prst="roundRect">
            <a:avLst>
              <a:gd name="adj" fmla="val 67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17</a:t>
            </a:r>
            <a:endParaRPr lang="fr-CH" sz="54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4360085" y="725323"/>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4796573" y="76468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Virage 13"/>
          <p:cNvSpPr/>
          <p:nvPr/>
        </p:nvSpPr>
        <p:spPr>
          <a:xfrm>
            <a:off x="5108418" y="7516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4151058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95619141"/>
      </p:ext>
    </p:extLst>
  </p:cSld>
  <p:clrMapOvr>
    <a:masterClrMapping/>
  </p:clrMapOvr>
  <p:transition spd="slow">
    <p:wheel spokes="1"/>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135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171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76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E81 x E574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28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Pitesti				  19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79211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63589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pic>
        <p:nvPicPr>
          <p:cNvPr id="8"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35896" y="4005064"/>
            <a:ext cx="849135"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690398"/>
      </p:ext>
    </p:extLst>
  </p:cSld>
  <p:clrMapOvr>
    <a:masterClrMapping/>
  </p:clrMapOvr>
  <p:transition spd="slow">
    <p:wheel spokes="1"/>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16</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54695"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08000" tIns="180000" bIns="21600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Pitesti </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19672" y="191970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latin typeface="Arial" panose="020B0604020202020204" pitchFamily="34" charset="0"/>
                <a:cs typeface="Arial" panose="020B0604020202020204" pitchFamily="34" charset="0"/>
              </a:rPr>
              <a:t>7</a:t>
            </a:r>
          </a:p>
        </p:txBody>
      </p:sp>
      <p:sp>
        <p:nvSpPr>
          <p:cNvPr id="6" name="Rectangle à coins arrondis 5"/>
          <p:cNvSpPr/>
          <p:nvPr/>
        </p:nvSpPr>
        <p:spPr>
          <a:xfrm>
            <a:off x="1259659" y="1658470"/>
            <a:ext cx="5688605" cy="1728192"/>
          </a:xfrm>
          <a:prstGeom prst="roundRect">
            <a:avLst>
              <a:gd name="adj" fmla="val 735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3092121" y="2619684"/>
            <a:ext cx="2160000"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1259659" y="692696"/>
            <a:ext cx="277200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47656" y="692696"/>
            <a:ext cx="266400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53787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85656" y="470649"/>
            <a:ext cx="612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smtClean="0">
                <a:solidFill>
                  <a:schemeClr val="bg1"/>
                </a:solidFill>
                <a:latin typeface="Arial" panose="020B0604020202020204" pitchFamily="34" charset="0"/>
                <a:cs typeface="Arial" panose="020B0604020202020204" pitchFamily="34" charset="0"/>
              </a:rPr>
              <a:t>Pitesti Est </a:t>
            </a:r>
            <a:r>
              <a:rPr lang="fr-CH" dirty="0" err="1" smtClean="0">
                <a:solidFill>
                  <a:schemeClr val="bg1"/>
                </a:solidFill>
                <a:latin typeface="Arial" panose="020B0604020202020204" pitchFamily="34" charset="0"/>
                <a:cs typeface="Arial" panose="020B0604020202020204" pitchFamily="34" charset="0"/>
              </a:rPr>
              <a:t>Centru</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593136"/>
            <a:ext cx="6120000" cy="30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Nord </a:t>
            </a:r>
          </a:p>
          <a:p>
            <a:r>
              <a:rPr lang="fr-CH" sz="4400" dirty="0" err="1" smtClean="0">
                <a:solidFill>
                  <a:schemeClr val="bg1"/>
                </a:solidFill>
                <a:latin typeface="Arial" panose="020B0604020202020204" pitchFamily="34" charset="0"/>
                <a:cs typeface="Arial" panose="020B0604020202020204" pitchFamily="34" charset="0"/>
              </a:rPr>
              <a:t>Bascov</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856435" y="253839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5" name="Flèche droite 4"/>
          <p:cNvSpPr/>
          <p:nvPr/>
        </p:nvSpPr>
        <p:spPr>
          <a:xfrm rot="-1800000">
            <a:off x="6081680" y="363581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572000" y="1988840"/>
            <a:ext cx="1620000" cy="63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4" name="Flèche vers le haut 3"/>
          <p:cNvSpPr/>
          <p:nvPr/>
        </p:nvSpPr>
        <p:spPr>
          <a:xfrm>
            <a:off x="1547664" y="65064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806411" y="66043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27027" y="592001"/>
            <a:ext cx="5988629" cy="90783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75656" y="1682883"/>
            <a:ext cx="5940000" cy="2880000"/>
          </a:xfrm>
          <a:prstGeom prst="roundRect">
            <a:avLst>
              <a:gd name="adj" fmla="val 52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3851920" y="750438"/>
            <a:ext cx="90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1919" y="623789"/>
            <a:ext cx="1931987"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62854"/>
      </p:ext>
    </p:extLst>
  </p:cSld>
  <p:clrMapOvr>
    <a:masterClrMapping/>
  </p:clrMapOvr>
  <p:transition spd="slow">
    <p:wheel spokes="1"/>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1640" y="1628800"/>
            <a:ext cx="5760000" cy="270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Nord </a:t>
            </a:r>
          </a:p>
          <a:p>
            <a:r>
              <a:rPr lang="fr-CH" sz="4400" dirty="0" err="1" smtClean="0">
                <a:solidFill>
                  <a:schemeClr val="bg1"/>
                </a:solidFill>
                <a:latin typeface="Arial" panose="020B0604020202020204" pitchFamily="34" charset="0"/>
                <a:cs typeface="Arial" panose="020B0604020202020204" pitchFamily="34" charset="0"/>
              </a:rPr>
              <a:t>Bascov</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547664" y="253078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5" name="Flèche droite 4"/>
          <p:cNvSpPr/>
          <p:nvPr/>
        </p:nvSpPr>
        <p:spPr>
          <a:xfrm rot="-1800000">
            <a:off x="5414684" y="339821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294005" y="1988840"/>
            <a:ext cx="1440000" cy="63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7" name="Rectangle à coins arrondis 6"/>
          <p:cNvSpPr/>
          <p:nvPr/>
        </p:nvSpPr>
        <p:spPr>
          <a:xfrm>
            <a:off x="1403648" y="1700808"/>
            <a:ext cx="5616624" cy="2516235"/>
          </a:xfrm>
          <a:prstGeom prst="roundRect">
            <a:avLst>
              <a:gd name="adj" fmla="val 52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16</a:t>
            </a:r>
            <a:endParaRPr lang="fr-CH" sz="5400" dirty="0">
              <a:solidFill>
                <a:schemeClr val="bg1"/>
              </a:solidFill>
              <a:latin typeface="Arial" panose="020B0604020202020204" pitchFamily="34" charset="0"/>
              <a:cs typeface="Arial" panose="020B0604020202020204" pitchFamily="34" charset="0"/>
            </a:endParaRPr>
          </a:p>
        </p:txBody>
      </p:sp>
      <p:sp>
        <p:nvSpPr>
          <p:cNvPr id="13" name="Rectangle à coins arrondis 12"/>
          <p:cNvSpPr/>
          <p:nvPr/>
        </p:nvSpPr>
        <p:spPr>
          <a:xfrm>
            <a:off x="4283968" y="687326"/>
            <a:ext cx="2664296" cy="7836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4928121"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7" name="Rectangle 16"/>
          <p:cNvSpPr/>
          <p:nvPr/>
        </p:nvSpPr>
        <p:spPr>
          <a:xfrm>
            <a:off x="4654695"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11337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16</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06037563"/>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288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E68 x E671</a:t>
            </a:r>
          </a:p>
          <a:p>
            <a:pPr lvl="1" algn="ctr"/>
            <a:r>
              <a:rPr lang="fr-CH" sz="4000" dirty="0" smtClean="0">
                <a:solidFill>
                  <a:schemeClr val="bg1"/>
                </a:solidFill>
                <a:latin typeface="Arial" panose="020B0604020202020204" pitchFamily="34" charset="0"/>
                <a:cs typeface="Arial" panose="020B0604020202020204" pitchFamily="34" charset="0"/>
              </a:rPr>
              <a:t>A1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051720" y="1844824"/>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616984" cy="273630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163069" y="2204864"/>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53</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303411"/>
      </p:ext>
    </p:extLst>
  </p:cSld>
  <p:clrMapOvr>
    <a:masterClrMapping/>
  </p:clrMapOvr>
  <p:transition spd="slow">
    <p:wheel spokes="1"/>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121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127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Ploiesti				110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E81 x E574			  14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79211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63589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pic>
        <p:nvPicPr>
          <p:cNvPr id="8"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35895" y="4653136"/>
            <a:ext cx="849135"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893027"/>
      </p:ext>
    </p:extLst>
  </p:cSld>
  <p:clrMapOvr>
    <a:masterClrMapping/>
  </p:clrMapOvr>
  <p:transition spd="slow">
    <p:wheel spokes="1"/>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15</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19143"/>
            <a:ext cx="216024"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04898"/>
            <a:ext cx="648000" cy="720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08000" tIns="180000" bIns="21600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smtClean="0">
                <a:solidFill>
                  <a:schemeClr val="bg1"/>
                </a:solidFill>
                <a:latin typeface="Arial" panose="020B0604020202020204" pitchFamily="34" charset="0"/>
                <a:cs typeface="Arial" panose="020B0604020202020204" pitchFamily="34" charset="0"/>
              </a:rPr>
              <a:t>Pitesti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19672" y="191970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latin typeface="Arial" panose="020B0604020202020204" pitchFamily="34" charset="0"/>
                <a:cs typeface="Arial" panose="020B0604020202020204" pitchFamily="34" charset="0"/>
              </a:rPr>
              <a:t>7</a:t>
            </a:r>
          </a:p>
        </p:txBody>
      </p:sp>
      <p:sp>
        <p:nvSpPr>
          <p:cNvPr id="6" name="Rectangle à coins arrondis 5"/>
          <p:cNvSpPr/>
          <p:nvPr/>
        </p:nvSpPr>
        <p:spPr>
          <a:xfrm>
            <a:off x="1274856" y="1670940"/>
            <a:ext cx="5616000" cy="1656000"/>
          </a:xfrm>
          <a:prstGeom prst="roundRect">
            <a:avLst>
              <a:gd name="adj" fmla="val 74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2663988" y="2636912"/>
            <a:ext cx="3088927"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Est </a:t>
            </a: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sp>
        <p:nvSpPr>
          <p:cNvPr id="11" name="Rectangle à coins arrondis 10"/>
          <p:cNvSpPr/>
          <p:nvPr/>
        </p:nvSpPr>
        <p:spPr>
          <a:xfrm>
            <a:off x="4283969" y="667020"/>
            <a:ext cx="2606888" cy="8242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286115" y="667020"/>
            <a:ext cx="2772000" cy="8242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701878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27584" y="499109"/>
            <a:ext cx="6480000" cy="1080000"/>
          </a:xfrm>
          <a:solidFill>
            <a:srgbClr val="00B050"/>
          </a:solidFill>
          <a:effectLst>
            <a:outerShdw blurRad="63500" sx="102000" sy="102000" algn="ctr" rotWithShape="0">
              <a:schemeClr val="bg1">
                <a:lumMod val="95000"/>
                <a:alpha val="40000"/>
              </a:schemeClr>
            </a:outerShdw>
          </a:effectLst>
        </p:spPr>
        <p:txBody>
          <a:bodyPr lIns="1152000">
            <a:normAutofit/>
          </a:bodyPr>
          <a:lstStyle/>
          <a:p>
            <a:pPr algn="l"/>
            <a:r>
              <a:rPr lang="fr-CH" dirty="0" smtClean="0">
                <a:solidFill>
                  <a:schemeClr val="bg1"/>
                </a:solidFill>
                <a:latin typeface="Arial" panose="020B0604020202020204" pitchFamily="34" charset="0"/>
                <a:cs typeface="Arial" panose="020B0604020202020204" pitchFamily="34" charset="0"/>
              </a:rPr>
              <a:t>Pitesti Sud</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827584" y="1628800"/>
            <a:ext cx="6480000" cy="4608512"/>
          </a:xfrm>
          <a:solidFill>
            <a:srgbClr val="0070C0"/>
          </a:solidFill>
          <a:effectLst>
            <a:outerShdw blurRad="63500" sx="102000" sy="102000" algn="ctr" rotWithShape="0">
              <a:schemeClr val="bg1">
                <a:alpha val="40000"/>
              </a:schemeClr>
            </a:outerShdw>
          </a:effectLst>
        </p:spPr>
        <p:txBody>
          <a:bodyPr lIns="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Est </a:t>
            </a:r>
            <a:r>
              <a:rPr lang="fr-CH" sz="4400" dirty="0" err="1" smtClean="0">
                <a:solidFill>
                  <a:schemeClr val="bg1"/>
                </a:solidFill>
                <a:latin typeface="Arial" panose="020B0604020202020204" pitchFamily="34" charset="0"/>
                <a:cs typeface="Arial" panose="020B0604020202020204" pitchFamily="34" charset="0"/>
              </a:rPr>
              <a:t>Centru</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Stefanestii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Brasov</a:t>
            </a:r>
          </a:p>
          <a:p>
            <a:r>
              <a:rPr lang="fr-CH" sz="4400" dirty="0" err="1" smtClean="0">
                <a:solidFill>
                  <a:schemeClr val="bg1"/>
                </a:solidFill>
                <a:latin typeface="Arial" panose="020B0604020202020204" pitchFamily="34" charset="0"/>
                <a:cs typeface="Arial" panose="020B0604020202020204" pitchFamily="34" charset="0"/>
              </a:rPr>
              <a:t>Mioveni</a:t>
            </a:r>
            <a:endParaRPr lang="fr-CH" sz="4400" dirty="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092485" y="2477963"/>
            <a:ext cx="900000" cy="396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0" name="Rectangle 9"/>
          <p:cNvSpPr/>
          <p:nvPr/>
        </p:nvSpPr>
        <p:spPr>
          <a:xfrm>
            <a:off x="3635896" y="814244"/>
            <a:ext cx="1476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5" name="Flèche droite 4"/>
          <p:cNvSpPr/>
          <p:nvPr/>
        </p:nvSpPr>
        <p:spPr>
          <a:xfrm rot="-1800000">
            <a:off x="5456218" y="521999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3554057" y="1845022"/>
            <a:ext cx="2844000" cy="63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 </a:t>
            </a: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14" name="Hexagone 13"/>
          <p:cNvSpPr/>
          <p:nvPr/>
        </p:nvSpPr>
        <p:spPr>
          <a:xfrm>
            <a:off x="1014526" y="3899034"/>
            <a:ext cx="900000" cy="396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a:t>
            </a:r>
            <a:endParaRPr lang="fr-CH" dirty="0">
              <a:latin typeface="Arial" panose="020B0604020202020204" pitchFamily="34" charset="0"/>
              <a:cs typeface="Arial" panose="020B0604020202020204" pitchFamily="34" charset="0"/>
            </a:endParaRPr>
          </a:p>
        </p:txBody>
      </p:sp>
      <p:sp>
        <p:nvSpPr>
          <p:cNvPr id="6" name="Rectangle à coins arrondis 5"/>
          <p:cNvSpPr/>
          <p:nvPr/>
        </p:nvSpPr>
        <p:spPr>
          <a:xfrm>
            <a:off x="5238239" y="4368195"/>
            <a:ext cx="1800000"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DACIA</a:t>
            </a:r>
            <a:endParaRPr lang="fr-CH" sz="2800" dirty="0">
              <a:solidFill>
                <a:schemeClr val="tx1"/>
              </a:solidFill>
              <a:latin typeface="Arial" panose="020B0604020202020204" pitchFamily="34" charset="0"/>
              <a:cs typeface="Arial" panose="020B0604020202020204" pitchFamily="34" charset="0"/>
            </a:endParaRPr>
          </a:p>
        </p:txBody>
      </p:sp>
      <p:sp>
        <p:nvSpPr>
          <p:cNvPr id="4" name="Flèche vers le haut 3"/>
          <p:cNvSpPr/>
          <p:nvPr/>
        </p:nvSpPr>
        <p:spPr>
          <a:xfrm>
            <a:off x="1259632" y="69273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Flèche vers le haut 15"/>
          <p:cNvSpPr/>
          <p:nvPr/>
        </p:nvSpPr>
        <p:spPr>
          <a:xfrm>
            <a:off x="6444208" y="68076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6"/>
          <p:cNvSpPr/>
          <p:nvPr/>
        </p:nvSpPr>
        <p:spPr>
          <a:xfrm>
            <a:off x="1992485" y="3882517"/>
            <a:ext cx="828000" cy="39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E574</a:t>
            </a:r>
            <a:endParaRPr lang="fr-CH"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924526" y="548680"/>
            <a:ext cx="6311770" cy="1008112"/>
          </a:xfrm>
          <a:prstGeom prst="roundRect">
            <a:avLst>
              <a:gd name="adj" fmla="val 1428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924526" y="1700808"/>
            <a:ext cx="6311770" cy="4464496"/>
          </a:xfrm>
          <a:prstGeom prst="roundRect">
            <a:avLst>
              <a:gd name="adj" fmla="val 345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5"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6057" y="830922"/>
            <a:ext cx="756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48002"/>
      </p:ext>
    </p:extLst>
  </p:cSld>
  <p:clrMapOvr>
    <a:masterClrMapping/>
  </p:clrMapOvr>
  <p:transition spd="slow">
    <p:wheel spokes="1"/>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827584" y="1628800"/>
            <a:ext cx="6480000" cy="3600000"/>
          </a:xfrm>
          <a:solidFill>
            <a:srgbClr val="0070C0"/>
          </a:solidFill>
          <a:effectLst>
            <a:outerShdw blurRad="63500" sx="102000" sy="102000" algn="ctr" rotWithShape="0">
              <a:schemeClr val="bg1">
                <a:alpha val="40000"/>
              </a:schemeClr>
            </a:outerShdw>
          </a:effectLst>
        </p:spPr>
        <p:txBody>
          <a:bodyPr lIns="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Est </a:t>
            </a:r>
            <a:r>
              <a:rPr lang="fr-CH" sz="4400" dirty="0" err="1" smtClean="0">
                <a:solidFill>
                  <a:schemeClr val="bg1"/>
                </a:solidFill>
                <a:latin typeface="Arial" panose="020B0604020202020204" pitchFamily="34" charset="0"/>
                <a:cs typeface="Arial" panose="020B0604020202020204" pitchFamily="34" charset="0"/>
              </a:rPr>
              <a:t>Centru</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Stefanestii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Brasov</a:t>
            </a:r>
          </a:p>
          <a:p>
            <a:r>
              <a:rPr lang="fr-CH" sz="4400" dirty="0" err="1" smtClean="0">
                <a:solidFill>
                  <a:schemeClr val="bg1"/>
                </a:solidFill>
                <a:latin typeface="Arial" panose="020B0604020202020204" pitchFamily="34" charset="0"/>
                <a:cs typeface="Arial" panose="020B0604020202020204" pitchFamily="34" charset="0"/>
              </a:rPr>
              <a:t>Mioveni</a:t>
            </a:r>
            <a:endParaRPr lang="fr-CH" sz="4400" dirty="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092485" y="2477963"/>
            <a:ext cx="900000" cy="396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5" name="Flèche droite 4"/>
          <p:cNvSpPr/>
          <p:nvPr/>
        </p:nvSpPr>
        <p:spPr>
          <a:xfrm rot="-1800000">
            <a:off x="5630708" y="317096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3554057" y="1845022"/>
            <a:ext cx="2844000" cy="6329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Est </a:t>
            </a: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14" name="Hexagone 13"/>
          <p:cNvSpPr/>
          <p:nvPr/>
        </p:nvSpPr>
        <p:spPr>
          <a:xfrm>
            <a:off x="1014526" y="3899034"/>
            <a:ext cx="900000" cy="396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73</a:t>
            </a:r>
            <a:endParaRPr lang="fr-CH" dirty="0">
              <a:latin typeface="Arial" panose="020B0604020202020204" pitchFamily="34" charset="0"/>
              <a:cs typeface="Arial" panose="020B0604020202020204" pitchFamily="34" charset="0"/>
            </a:endParaRPr>
          </a:p>
        </p:txBody>
      </p:sp>
      <p:sp>
        <p:nvSpPr>
          <p:cNvPr id="6" name="Rectangle à coins arrondis 5"/>
          <p:cNvSpPr/>
          <p:nvPr/>
        </p:nvSpPr>
        <p:spPr>
          <a:xfrm>
            <a:off x="5238239" y="4368195"/>
            <a:ext cx="1800000" cy="5040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DACIA</a:t>
            </a:r>
            <a:endParaRPr lang="fr-CH" sz="28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1992485" y="3882517"/>
            <a:ext cx="828000" cy="396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E574</a:t>
            </a:r>
            <a:endParaRPr lang="fr-CH" dirty="0">
              <a:solidFill>
                <a:schemeClr val="bg1"/>
              </a:solidFill>
              <a:latin typeface="Arial" panose="020B0604020202020204" pitchFamily="34" charset="0"/>
              <a:cs typeface="Arial" panose="020B0604020202020204" pitchFamily="34" charset="0"/>
            </a:endParaRPr>
          </a:p>
        </p:txBody>
      </p:sp>
      <p:sp>
        <p:nvSpPr>
          <p:cNvPr id="11" name="Rectangle à coins arrondis 10"/>
          <p:cNvSpPr/>
          <p:nvPr/>
        </p:nvSpPr>
        <p:spPr>
          <a:xfrm>
            <a:off x="924526" y="1700808"/>
            <a:ext cx="6311770" cy="3456384"/>
          </a:xfrm>
          <a:prstGeom prst="roundRect">
            <a:avLst>
              <a:gd name="adj" fmla="val 345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15</a:t>
            </a:r>
            <a:endParaRPr lang="fr-CH" sz="5400" dirty="0">
              <a:solidFill>
                <a:schemeClr val="bg1"/>
              </a:solidFill>
              <a:latin typeface="Arial" panose="020B0604020202020204" pitchFamily="34" charset="0"/>
              <a:cs typeface="Arial" panose="020B0604020202020204" pitchFamily="34" charset="0"/>
            </a:endParaRPr>
          </a:p>
        </p:txBody>
      </p:sp>
      <p:sp>
        <p:nvSpPr>
          <p:cNvPr id="18" name="Rectangle à coins arrondis 17"/>
          <p:cNvSpPr/>
          <p:nvPr/>
        </p:nvSpPr>
        <p:spPr>
          <a:xfrm>
            <a:off x="4283968" y="692696"/>
            <a:ext cx="2592288"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4644008" y="756426"/>
            <a:ext cx="216024" cy="68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4932112" y="737143"/>
            <a:ext cx="648000" cy="684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3410068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8677897"/>
      </p:ext>
    </p:extLst>
  </p:cSld>
  <p:clrMapOvr>
    <a:masterClrMapping/>
  </p:clrMapOvr>
  <p:transition spd="slow">
    <p:wheel spokes="1"/>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117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123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Ploiesti				106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Targoviste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E81 x E574			  10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79211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635896"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pic>
        <p:nvPicPr>
          <p:cNvPr id="8"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535895" y="4653136"/>
            <a:ext cx="849135"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491152"/>
      </p:ext>
    </p:extLst>
  </p:cSld>
  <p:clrMapOvr>
    <a:masterClrMapping/>
  </p:clrMapOvr>
  <p:transition spd="slow">
    <p:wheel spokes="1"/>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14</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80779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81289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16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H" sz="4400" dirty="0" smtClean="0">
                <a:solidFill>
                  <a:schemeClr val="bg1"/>
                </a:solidFill>
                <a:latin typeface="Arial" panose="020B0604020202020204" pitchFamily="34" charset="0"/>
                <a:cs typeface="Arial" panose="020B0604020202020204" pitchFamily="34" charset="0"/>
              </a:rPr>
              <a:t>Pitesti </a:t>
            </a: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619672"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65B</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9659" y="1658470"/>
            <a:ext cx="5688605" cy="1728192"/>
          </a:xfrm>
          <a:prstGeom prst="roundRect">
            <a:avLst>
              <a:gd name="adj" fmla="val 980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4499992" y="2189564"/>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pic>
        <p:nvPicPr>
          <p:cNvPr id="10"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210366"/>
            <a:ext cx="720000" cy="5262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1259659" y="704898"/>
            <a:ext cx="2664269"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283968" y="749827"/>
            <a:ext cx="2664296"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704849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373580"/>
            <a:ext cx="5760000" cy="1440000"/>
          </a:xfrm>
          <a:solidFill>
            <a:srgbClr val="00B050"/>
          </a:solidFill>
          <a:effectLst>
            <a:outerShdw blurRad="63500" sx="102000" sy="102000" algn="ctr" rotWithShape="0">
              <a:schemeClr val="bg1">
                <a:lumMod val="95000"/>
                <a:alpha val="40000"/>
              </a:schemeClr>
            </a:outerShdw>
          </a:effectLst>
        </p:spPr>
        <p:txBody>
          <a:bodyPr lIns="1080000">
            <a:normAutofit/>
          </a:bodyPr>
          <a:lstStyle/>
          <a:p>
            <a:r>
              <a:rPr lang="fr-CH" dirty="0" smtClean="0">
                <a:solidFill>
                  <a:schemeClr val="bg1"/>
                </a:solidFill>
                <a:latin typeface="Arial" panose="020B0604020202020204" pitchFamily="34" charset="0"/>
                <a:cs typeface="Arial" panose="020B0604020202020204" pitchFamily="34" charset="0"/>
              </a:rPr>
              <a:t> </a:t>
            </a:r>
            <a:r>
              <a:rPr lang="fr-CH" sz="4000" dirty="0" smtClean="0">
                <a:solidFill>
                  <a:schemeClr val="bg1"/>
                </a:solidFill>
                <a:latin typeface="Arial" panose="020B0604020202020204" pitchFamily="34" charset="0"/>
                <a:cs typeface="Arial" panose="020B0604020202020204" pitchFamily="34" charset="0"/>
              </a:rPr>
              <a:t>E81 x E574</a:t>
            </a:r>
            <a:br>
              <a:rPr lang="fr-CH" sz="4000"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A1 x A4</a:t>
            </a:r>
            <a:endParaRPr lang="fr-CH" sz="4000"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844824"/>
            <a:ext cx="5760000" cy="39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Sud</a:t>
            </a:r>
          </a:p>
          <a:p>
            <a:r>
              <a:rPr lang="fr-CH" sz="4400" dirty="0" smtClean="0">
                <a:solidFill>
                  <a:schemeClr val="bg1"/>
                </a:solidFill>
                <a:latin typeface="Arial" panose="020B0604020202020204" pitchFamily="34" charset="0"/>
                <a:cs typeface="Arial" panose="020B0604020202020204" pitchFamily="34" charset="0"/>
              </a:rPr>
              <a:t>Slatina </a:t>
            </a:r>
            <a:r>
              <a:rPr lang="fr-CH" sz="2800" i="1" dirty="0" smtClean="0">
                <a:solidFill>
                  <a:schemeClr val="bg1"/>
                </a:solidFill>
                <a:latin typeface="Arial" panose="020B0604020202020204" pitchFamily="34" charset="0"/>
                <a:cs typeface="Arial" panose="020B0604020202020204" pitchFamily="34" charset="0"/>
              </a:rPr>
              <a:t>via DN65</a:t>
            </a:r>
          </a:p>
          <a:p>
            <a:r>
              <a:rPr lang="fr-CH" sz="4400" dirty="0" err="1" smtClean="0">
                <a:solidFill>
                  <a:schemeClr val="bg1"/>
                </a:solidFill>
                <a:latin typeface="Arial" panose="020B0604020202020204" pitchFamily="34" charset="0"/>
                <a:cs typeface="Arial" panose="020B0604020202020204" pitchFamily="34" charset="0"/>
              </a:rPr>
              <a:t>Dragasani</a:t>
            </a:r>
            <a:endParaRPr lang="fr-CH" sz="4400" dirty="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63688" y="498393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65B</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534117" y="471393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1"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9546" y="2247797"/>
            <a:ext cx="720000" cy="559003"/>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vers le haut 3"/>
          <p:cNvSpPr/>
          <p:nvPr/>
        </p:nvSpPr>
        <p:spPr>
          <a:xfrm>
            <a:off x="1691680" y="602627"/>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394714" y="602627"/>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fr-CH"/>
          </a:p>
        </p:txBody>
      </p:sp>
      <p:sp>
        <p:nvSpPr>
          <p:cNvPr id="12" name="Rectangle 11"/>
          <p:cNvSpPr/>
          <p:nvPr/>
        </p:nvSpPr>
        <p:spPr>
          <a:xfrm>
            <a:off x="4572000" y="2247797"/>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pic>
        <p:nvPicPr>
          <p:cNvPr id="14" name="Picture 2" descr="http://namthao.free.fr/Travel/France/France/Nice/Cours%20Nice/Code%20de%20la%20route/Signalisation/bifurcatio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411760" y="733540"/>
            <a:ext cx="936104" cy="7200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à coins arrondis 5"/>
          <p:cNvSpPr/>
          <p:nvPr/>
        </p:nvSpPr>
        <p:spPr>
          <a:xfrm>
            <a:off x="1475656" y="404664"/>
            <a:ext cx="5544616" cy="136815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475656" y="1916832"/>
            <a:ext cx="5616624" cy="3816424"/>
          </a:xfrm>
          <a:prstGeom prst="roundRect">
            <a:avLst>
              <a:gd name="adj" fmla="val 446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45497875"/>
      </p:ext>
    </p:extLst>
  </p:cSld>
  <p:clrMapOvr>
    <a:masterClrMapping/>
  </p:clrMapOvr>
  <p:transition spd="slow">
    <p:wheel spokes="1"/>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844824"/>
            <a:ext cx="5760000" cy="342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Pitesti Sud</a:t>
            </a:r>
          </a:p>
          <a:p>
            <a:r>
              <a:rPr lang="fr-CH" sz="4400" dirty="0" smtClean="0">
                <a:solidFill>
                  <a:schemeClr val="bg1"/>
                </a:solidFill>
                <a:latin typeface="Arial" panose="020B0604020202020204" pitchFamily="34" charset="0"/>
                <a:cs typeface="Arial" panose="020B0604020202020204" pitchFamily="34" charset="0"/>
              </a:rPr>
              <a:t>Slatina </a:t>
            </a:r>
            <a:r>
              <a:rPr lang="fr-CH" sz="2800" i="1" dirty="0" smtClean="0">
                <a:solidFill>
                  <a:schemeClr val="bg1"/>
                </a:solidFill>
                <a:latin typeface="Arial" panose="020B0604020202020204" pitchFamily="34" charset="0"/>
                <a:cs typeface="Arial" panose="020B0604020202020204" pitchFamily="34" charset="0"/>
              </a:rPr>
              <a:t>via DN65</a:t>
            </a:r>
          </a:p>
          <a:p>
            <a:r>
              <a:rPr lang="fr-CH" sz="4400" dirty="0" err="1" smtClean="0">
                <a:solidFill>
                  <a:schemeClr val="bg1"/>
                </a:solidFill>
                <a:latin typeface="Arial" panose="020B0604020202020204" pitchFamily="34" charset="0"/>
                <a:cs typeface="Arial" panose="020B0604020202020204" pitchFamily="34" charset="0"/>
              </a:rPr>
              <a:t>Dragasani</a:t>
            </a:r>
            <a:endParaRPr lang="fr-CH" sz="4400" dirty="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18213" y="229634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65B</a:t>
            </a:r>
            <a:endParaRPr lang="fr-CH" dirty="0">
              <a:latin typeface="Arial" panose="020B0604020202020204" pitchFamily="34" charset="0"/>
              <a:cs typeface="Arial" panose="020B0604020202020204" pitchFamily="34" charset="0"/>
            </a:endParaRPr>
          </a:p>
        </p:txBody>
      </p:sp>
      <p:sp>
        <p:nvSpPr>
          <p:cNvPr id="5" name="Flèche droite 4"/>
          <p:cNvSpPr/>
          <p:nvPr/>
        </p:nvSpPr>
        <p:spPr>
          <a:xfrm rot="-1800000">
            <a:off x="5547686" y="439010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1"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9546" y="2247797"/>
            <a:ext cx="720000" cy="5590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572000" y="2247797"/>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6" name="Rectangle à coins arrondis 5"/>
          <p:cNvSpPr/>
          <p:nvPr/>
        </p:nvSpPr>
        <p:spPr>
          <a:xfrm>
            <a:off x="1475656" y="404664"/>
            <a:ext cx="5544616" cy="136815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475656" y="1916832"/>
            <a:ext cx="5616624" cy="3292100"/>
          </a:xfrm>
          <a:prstGeom prst="roundRect">
            <a:avLst>
              <a:gd name="adj" fmla="val 446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366755" y="863109"/>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14</a:t>
            </a:r>
            <a:endParaRPr lang="fr-CH" sz="54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420755" y="907640"/>
            <a:ext cx="2664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4869918" y="1009059"/>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140755" y="1009059"/>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7094683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14</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24066003"/>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3600000"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E671   A7</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3600000" cy="2340000"/>
          </a:xfrm>
          <a:solidFill>
            <a:srgbClr val="00B050"/>
          </a:solidFill>
        </p:spPr>
        <p:txBody>
          <a:bodyPr tIns="216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Oradea</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Arad</a:t>
            </a: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753455" y="1124744"/>
            <a:ext cx="4860000"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E671   A1   A7</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757845" y="1829705"/>
            <a:ext cx="4860000" cy="2340000"/>
          </a:xfrm>
          <a:solidFill>
            <a:srgbClr val="00B050"/>
          </a:solidFill>
        </p:spPr>
        <p:txBody>
          <a:bodyPr lIns="0" tIns="216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a:t>
            </a:r>
          </a:p>
          <a:p>
            <a:pPr marL="0" indent="0" algn="ctr">
              <a:buNone/>
            </a:pPr>
            <a:r>
              <a:rPr lang="fr-CH" sz="3200" dirty="0" smtClean="0">
                <a:solidFill>
                  <a:schemeClr val="bg1"/>
                </a:solidFill>
                <a:latin typeface="Arial" panose="020B0604020202020204" pitchFamily="34" charset="0"/>
                <a:cs typeface="Arial" panose="020B0604020202020204" pitchFamily="34" charset="0"/>
              </a:rPr>
              <a:t>Arad  </a:t>
            </a:r>
            <a:r>
              <a:rPr lang="fr-CH" sz="3200" dirty="0" err="1" smtClean="0">
                <a:solidFill>
                  <a:schemeClr val="bg1"/>
                </a:solidFill>
                <a:latin typeface="Arial" panose="020B0604020202020204" pitchFamily="34" charset="0"/>
                <a:cs typeface="Arial" panose="020B0604020202020204" pitchFamily="34" charset="0"/>
              </a:rPr>
              <a:t>Centru</a:t>
            </a:r>
            <a:r>
              <a:rPr lang="fr-CH" sz="3200" dirty="0" smtClean="0">
                <a:solidFill>
                  <a:schemeClr val="bg1"/>
                </a:solidFill>
                <a:latin typeface="Arial" panose="020B0604020202020204" pitchFamily="34" charset="0"/>
                <a:cs typeface="Arial" panose="020B0604020202020204" pitchFamily="34" charset="0"/>
              </a:rPr>
              <a:t>  Sud  </a:t>
            </a:r>
            <a:r>
              <a:rPr lang="fr-CH" sz="3200" dirty="0" err="1" smtClean="0">
                <a:solidFill>
                  <a:schemeClr val="bg1"/>
                </a:solidFill>
                <a:latin typeface="Arial" panose="020B0604020202020204" pitchFamily="34" charset="0"/>
                <a:cs typeface="Arial" panose="020B0604020202020204" pitchFamily="34" charset="0"/>
              </a:rPr>
              <a:t>Aé</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40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rot="-1800000">
            <a:off x="585562" y="2546920"/>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99775" y="4165623"/>
            <a:ext cx="360000" cy="234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a:off x="7916661" y="2057176"/>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2454716" y="2708920"/>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Vest</a:t>
            </a:r>
            <a:endParaRPr lang="fr-CH" sz="2800" dirty="0">
              <a:solidFill>
                <a:schemeClr val="tx1"/>
              </a:solidFill>
              <a:latin typeface="Arial" panose="020B0604020202020204" pitchFamily="34" charset="0"/>
              <a:cs typeface="Arial" panose="020B0604020202020204" pitchFamily="34" charset="0"/>
            </a:endParaRPr>
          </a:p>
        </p:txBody>
      </p:sp>
      <p:sp>
        <p:nvSpPr>
          <p:cNvPr id="19" name="Flèche vers le haut 18"/>
          <p:cNvSpPr/>
          <p:nvPr/>
        </p:nvSpPr>
        <p:spPr>
          <a:xfrm>
            <a:off x="4091849" y="2105915"/>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20"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0314" y="3196574"/>
            <a:ext cx="788419" cy="5400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5220072" y="3216873"/>
            <a:ext cx="126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3" name="Rectangle 22"/>
          <p:cNvSpPr/>
          <p:nvPr/>
        </p:nvSpPr>
        <p:spPr>
          <a:xfrm>
            <a:off x="2456414" y="3288873"/>
            <a:ext cx="108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ZI </a:t>
            </a:r>
            <a:r>
              <a:rPr lang="fr-CH" sz="2000" dirty="0" err="1" smtClean="0">
                <a:solidFill>
                  <a:schemeClr val="tx1"/>
                </a:solidFill>
                <a:latin typeface="Arial" panose="020B0604020202020204" pitchFamily="34" charset="0"/>
                <a:cs typeface="Arial" panose="020B0604020202020204" pitchFamily="34" charset="0"/>
              </a:rPr>
              <a:t>Vest</a:t>
            </a:r>
            <a:endParaRPr lang="fr-CH" sz="2000" dirty="0">
              <a:solidFill>
                <a:schemeClr val="tx1"/>
              </a:solidFill>
              <a:latin typeface="Arial" panose="020B0604020202020204" pitchFamily="34" charset="0"/>
              <a:cs typeface="Arial" panose="020B0604020202020204" pitchFamily="34" charset="0"/>
            </a:endParaRPr>
          </a:p>
        </p:txBody>
      </p:sp>
      <p:sp>
        <p:nvSpPr>
          <p:cNvPr id="7" name="Rectangle à coins arrondis 6"/>
          <p:cNvSpPr/>
          <p:nvPr/>
        </p:nvSpPr>
        <p:spPr>
          <a:xfrm>
            <a:off x="176755" y="1196752"/>
            <a:ext cx="345600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3851920" y="1196752"/>
            <a:ext cx="468052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76755" y="1916832"/>
            <a:ext cx="3459141" cy="2160240"/>
          </a:xfrm>
          <a:prstGeom prst="roundRect">
            <a:avLst>
              <a:gd name="adj" fmla="val 530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8221293" y="4165623"/>
            <a:ext cx="360000" cy="234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3851920" y="1916832"/>
            <a:ext cx="4680520" cy="2160240"/>
          </a:xfrm>
          <a:prstGeom prst="roundRect">
            <a:avLst>
              <a:gd name="adj" fmla="val 961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23"/>
          <p:cNvSpPr/>
          <p:nvPr/>
        </p:nvSpPr>
        <p:spPr>
          <a:xfrm>
            <a:off x="6588224" y="3216873"/>
            <a:ext cx="828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Sud</a:t>
            </a:r>
            <a:endParaRPr lang="fr-CH"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747648"/>
      </p:ext>
    </p:extLst>
  </p:cSld>
  <p:clrMapOvr>
    <a:masterClrMapping/>
  </p:clrMapOvr>
  <p:transition spd="slow">
    <p:wheel spokes="1"/>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a:t>
            </a:r>
            <a:r>
              <a:rPr lang="fr-CH" sz="4000" dirty="0" smtClean="0">
                <a:solidFill>
                  <a:schemeClr val="bg1"/>
                </a:solidFill>
                <a:latin typeface="Arial" panose="020B0604020202020204" pitchFamily="34" charset="0"/>
                <a:cs typeface="Arial" panose="020B0604020202020204" pitchFamily="34" charset="0"/>
              </a:rPr>
              <a:t>E574</a:t>
            </a:r>
            <a:endParaRPr lang="fr-CH" sz="4000" dirty="0" smtClean="0">
              <a:solidFill>
                <a:schemeClr val="bg1"/>
              </a:solidFill>
              <a:latin typeface="Arial" panose="020B0604020202020204" pitchFamily="34" charset="0"/>
              <a:cs typeface="Arial" panose="020B0604020202020204" pitchFamily="34" charset="0"/>
            </a:endParaRPr>
          </a:p>
          <a:p>
            <a:pPr lvl="1" algn="ctr"/>
            <a:r>
              <a:rPr lang="fr-CH" sz="4000" dirty="0" smtClean="0">
                <a:solidFill>
                  <a:schemeClr val="bg1"/>
                </a:solidFill>
                <a:latin typeface="Arial" panose="020B0604020202020204" pitchFamily="34" charset="0"/>
                <a:cs typeface="Arial" panose="020B0604020202020204" pitchFamily="34" charset="0"/>
              </a:rPr>
              <a:t>A1 x </a:t>
            </a:r>
            <a:r>
              <a:rPr lang="fr-CH" sz="4000" dirty="0" smtClean="0">
                <a:solidFill>
                  <a:schemeClr val="bg1"/>
                </a:solidFill>
                <a:latin typeface="Arial" panose="020B0604020202020204" pitchFamily="34" charset="0"/>
                <a:cs typeface="Arial" panose="020B0604020202020204" pitchFamily="34" charset="0"/>
              </a:rPr>
              <a:t>A4</a:t>
            </a:r>
            <a:endParaRPr lang="fr-CH" sz="4000" dirty="0" smtClean="0">
              <a:solidFill>
                <a:schemeClr val="bg1"/>
              </a:solidFill>
              <a:latin typeface="Arial" panose="020B0604020202020204" pitchFamily="34" charset="0"/>
              <a:cs typeface="Arial" panose="020B0604020202020204" pitchFamily="34" charset="0"/>
            </a:endParaRP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Pitesti Sud</a:t>
            </a:r>
          </a:p>
          <a:p>
            <a:pPr algn="ctr"/>
            <a:r>
              <a:rPr lang="fr-CH" sz="4400" dirty="0" smtClean="0">
                <a:solidFill>
                  <a:schemeClr val="bg1"/>
                </a:solidFill>
                <a:latin typeface="Arial" panose="020B0604020202020204" pitchFamily="34" charset="0"/>
                <a:cs typeface="Arial" panose="020B0604020202020204" pitchFamily="34" charset="0"/>
              </a:rPr>
              <a:t>2000 m</a:t>
            </a:r>
            <a:endParaRPr lang="fr-CH" sz="20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27424" y="236759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84168" y="2655592"/>
            <a:ext cx="900000" cy="79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13</a:t>
            </a:r>
            <a:endParaRPr lang="fr-CH"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694497"/>
      </p:ext>
    </p:extLst>
  </p:cSld>
  <p:clrMapOvr>
    <a:masterClrMapping/>
  </p:clrMapOvr>
  <p:transition spd="slow">
    <p:wheel spokes="1"/>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E81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3544929"/>
          </a:xfrm>
          <a:solidFill>
            <a:srgbClr val="00B050"/>
          </a:solidFill>
        </p:spPr>
        <p:txBody>
          <a:bodyPr>
            <a:noAutofit/>
          </a:bodyPr>
          <a:lstStyle/>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600" dirty="0" err="1" smtClean="0">
                <a:solidFill>
                  <a:schemeClr val="bg1"/>
                </a:solidFill>
                <a:latin typeface="Arial" panose="020B0604020202020204" pitchFamily="34" charset="0"/>
                <a:cs typeface="Arial" panose="020B0604020202020204" pitchFamily="34" charset="0"/>
              </a:rPr>
              <a:t>Oarja</a:t>
            </a: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smtClean="0">
                <a:solidFill>
                  <a:schemeClr val="bg1"/>
                </a:solidFill>
                <a:latin typeface="Arial" panose="020B0604020202020204" pitchFamily="34" charset="0"/>
                <a:cs typeface="Arial" panose="020B0604020202020204" pitchFamily="34" charset="0"/>
              </a:rPr>
              <a:t>15</a:t>
            </a:r>
            <a:r>
              <a:rPr lang="fr-CH" sz="4000" dirty="0" smtClean="0">
                <a:solidFill>
                  <a:schemeClr val="bg1"/>
                </a:solidFill>
                <a:latin typeface="Arial" panose="020B0604020202020204" pitchFamily="34" charset="0"/>
                <a:cs typeface="Arial" panose="020B0604020202020204" pitchFamily="34" charset="0"/>
              </a:rPr>
              <a:t>00 </a:t>
            </a:r>
            <a:r>
              <a:rPr lang="fr-CH" sz="4000" dirty="0" smtClean="0">
                <a:solidFill>
                  <a:schemeClr val="bg1"/>
                </a:solidFill>
                <a:latin typeface="Arial" panose="020B0604020202020204" pitchFamily="34" charset="0"/>
                <a:cs typeface="Arial" panose="020B0604020202020204" pitchFamily="34" charset="0"/>
              </a:rPr>
              <a:t>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E574   A4</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528391"/>
          </a:xfrm>
          <a:solidFill>
            <a:srgbClr val="00B050"/>
          </a:solidFill>
        </p:spPr>
        <p:txBody>
          <a:bodyPr>
            <a:noAutofit/>
          </a:bodyPr>
          <a:lstStyle/>
          <a:p>
            <a:pPr marL="0" indent="0" algn="ctr">
              <a:buNone/>
            </a:pPr>
            <a:r>
              <a:rPr lang="fr-CH" sz="3600" dirty="0" smtClean="0">
                <a:solidFill>
                  <a:schemeClr val="bg1"/>
                </a:solidFill>
                <a:latin typeface="Arial" panose="020B0604020202020204" pitchFamily="34" charset="0"/>
                <a:cs typeface="Arial" panose="020B0604020202020204" pitchFamily="34" charset="0"/>
              </a:rPr>
              <a:t>Ploiesti</a:t>
            </a:r>
            <a:endParaRPr lang="fr-CH" sz="3600" dirty="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3600" dirty="0" smtClean="0">
                <a:solidFill>
                  <a:schemeClr val="bg1"/>
                </a:solidFill>
                <a:latin typeface="Arial" panose="020B0604020202020204" pitchFamily="34" charset="0"/>
                <a:cs typeface="Arial" panose="020B0604020202020204" pitchFamily="34" charset="0"/>
              </a:rPr>
              <a:t>Craiova   Slatina</a:t>
            </a:r>
          </a:p>
          <a:p>
            <a:pPr marL="0" indent="0" algn="ctr">
              <a:buNone/>
            </a:pPr>
            <a:r>
              <a:rPr lang="fr-CH" sz="3600" dirty="0" smtClean="0">
                <a:solidFill>
                  <a:schemeClr val="bg1"/>
                </a:solidFill>
                <a:latin typeface="Arial" panose="020B0604020202020204" pitchFamily="34" charset="0"/>
                <a:cs typeface="Arial" panose="020B0604020202020204" pitchFamily="34" charset="0"/>
              </a:rPr>
              <a:t>Pitesti </a:t>
            </a:r>
            <a:r>
              <a:rPr lang="fr-CH" sz="3600" dirty="0" err="1">
                <a:solidFill>
                  <a:schemeClr val="bg1"/>
                </a:solidFill>
                <a:latin typeface="Arial" panose="020B0604020202020204" pitchFamily="34" charset="0"/>
                <a:cs typeface="Arial" panose="020B0604020202020204" pitchFamily="34" charset="0"/>
              </a:rPr>
              <a:t>V</a:t>
            </a:r>
            <a:r>
              <a:rPr lang="fr-CH" sz="3600" dirty="0" err="1" smtClean="0">
                <a:solidFill>
                  <a:schemeClr val="bg1"/>
                </a:solidFill>
                <a:latin typeface="Arial" panose="020B0604020202020204" pitchFamily="34" charset="0"/>
                <a:cs typeface="Arial" panose="020B0604020202020204" pitchFamily="34" charset="0"/>
              </a:rPr>
              <a:t>est</a:t>
            </a:r>
            <a:endParaRPr lang="fr-CH" sz="3600" dirty="0">
              <a:solidFill>
                <a:schemeClr val="bg1"/>
              </a:solidFill>
              <a:latin typeface="Arial" panose="020B0604020202020204" pitchFamily="34" charset="0"/>
              <a:cs typeface="Arial" panose="020B0604020202020204" pitchFamily="34" charset="0"/>
            </a:endParaRPr>
          </a:p>
          <a:p>
            <a:pPr marL="0" indent="0" algn="ctr">
              <a:buNone/>
            </a:pPr>
            <a:endParaRPr lang="fr-CH" sz="10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15</a:t>
            </a:r>
            <a:r>
              <a:rPr lang="fr-CH" sz="3600" dirty="0" smtClean="0">
                <a:solidFill>
                  <a:schemeClr val="bg1"/>
                </a:solidFill>
                <a:latin typeface="Arial" panose="020B0604020202020204" pitchFamily="34" charset="0"/>
                <a:cs typeface="Arial" panose="020B0604020202020204" pitchFamily="34" charset="0"/>
              </a:rPr>
              <a:t>00 </a:t>
            </a:r>
            <a:r>
              <a:rPr lang="fr-CH" sz="3600" dirty="0" smtClean="0">
                <a:solidFill>
                  <a:schemeClr val="bg1"/>
                </a:solidFill>
                <a:latin typeface="Arial" panose="020B0604020202020204" pitchFamily="34" charset="0"/>
                <a:cs typeface="Arial" panose="020B0604020202020204" pitchFamily="34" charset="0"/>
              </a:rPr>
              <a:t>m</a:t>
            </a:r>
          </a:p>
          <a:p>
            <a:pPr marL="0" indent="0">
              <a:buNone/>
            </a:pPr>
            <a:endParaRPr lang="fr-CH" sz="4000" dirty="0"/>
          </a:p>
        </p:txBody>
      </p:sp>
      <p:sp>
        <p:nvSpPr>
          <p:cNvPr id="11" name="Flèche vers le haut 10"/>
          <p:cNvSpPr/>
          <p:nvPr/>
        </p:nvSpPr>
        <p:spPr>
          <a:xfrm>
            <a:off x="401000" y="2267537"/>
            <a:ext cx="484632" cy="18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681743" y="4489051"/>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930976" y="4501999"/>
            <a:ext cx="978408"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6986849" y="3875537"/>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8" name="Émoticône 7"/>
          <p:cNvSpPr/>
          <p:nvPr/>
        </p:nvSpPr>
        <p:spPr>
          <a:xfrm>
            <a:off x="7812359" y="6237312"/>
            <a:ext cx="324000" cy="3240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a:off x="3851920" y="2274132"/>
            <a:ext cx="484632" cy="18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07504" y="5373216"/>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8604448" y="5378533"/>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79512" y="1916832"/>
            <a:ext cx="4248472" cy="3384376"/>
          </a:xfrm>
          <a:prstGeom prst="roundRect">
            <a:avLst>
              <a:gd name="adj" fmla="val 44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644008" y="1916832"/>
            <a:ext cx="4308856" cy="3384376"/>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179512" y="332656"/>
            <a:ext cx="8784936"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179512" y="1196752"/>
            <a:ext cx="4248472"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644008" y="1196752"/>
            <a:ext cx="432044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2151499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E81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3544929"/>
          </a:xfrm>
          <a:solidFill>
            <a:srgbClr val="00B050"/>
          </a:solidFill>
        </p:spPr>
        <p:txBody>
          <a:bodyPr>
            <a:noAutofit/>
          </a:bodyPr>
          <a:lstStyle/>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600" dirty="0" err="1" smtClean="0">
                <a:solidFill>
                  <a:schemeClr val="bg1"/>
                </a:solidFill>
                <a:latin typeface="Arial" panose="020B0604020202020204" pitchFamily="34" charset="0"/>
                <a:cs typeface="Arial" panose="020B0604020202020204" pitchFamily="34" charset="0"/>
              </a:rPr>
              <a:t>Oarja</a:t>
            </a: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4000" dirty="0">
                <a:solidFill>
                  <a:schemeClr val="bg1"/>
                </a:solidFill>
                <a:latin typeface="Arial" panose="020B0604020202020204" pitchFamily="34" charset="0"/>
                <a:cs typeface="Arial" panose="020B0604020202020204" pitchFamily="34" charset="0"/>
              </a:rPr>
              <a:t>8</a:t>
            </a:r>
            <a:r>
              <a:rPr lang="fr-CH" sz="4000" dirty="0" smtClean="0">
                <a:solidFill>
                  <a:schemeClr val="bg1"/>
                </a:solidFill>
                <a:latin typeface="Arial" panose="020B0604020202020204" pitchFamily="34" charset="0"/>
                <a:cs typeface="Arial" panose="020B0604020202020204" pitchFamily="34" charset="0"/>
              </a:rPr>
              <a:t>00 </a:t>
            </a:r>
            <a:r>
              <a:rPr lang="fr-CH" sz="4000" dirty="0" smtClean="0">
                <a:solidFill>
                  <a:schemeClr val="bg1"/>
                </a:solidFill>
                <a:latin typeface="Arial" panose="020B0604020202020204" pitchFamily="34" charset="0"/>
                <a:cs typeface="Arial" panose="020B0604020202020204" pitchFamily="34" charset="0"/>
              </a:rPr>
              <a:t>m</a:t>
            </a:r>
            <a:endParaRPr lang="fr-CH" sz="40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E574   A4</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528391"/>
          </a:xfrm>
          <a:solidFill>
            <a:srgbClr val="00B050"/>
          </a:solidFill>
        </p:spPr>
        <p:txBody>
          <a:bodyPr>
            <a:noAutofit/>
          </a:bodyPr>
          <a:lstStyle/>
          <a:p>
            <a:pPr marL="0" indent="0" algn="ctr">
              <a:buNone/>
            </a:pPr>
            <a:r>
              <a:rPr lang="fr-CH" sz="3600" dirty="0" smtClean="0">
                <a:solidFill>
                  <a:schemeClr val="bg1"/>
                </a:solidFill>
                <a:latin typeface="Arial" panose="020B0604020202020204" pitchFamily="34" charset="0"/>
                <a:cs typeface="Arial" panose="020B0604020202020204" pitchFamily="34" charset="0"/>
              </a:rPr>
              <a:t>Ploiesti</a:t>
            </a:r>
            <a:endParaRPr lang="fr-CH" sz="3600" dirty="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3600" dirty="0" smtClean="0">
                <a:solidFill>
                  <a:schemeClr val="bg1"/>
                </a:solidFill>
                <a:latin typeface="Arial" panose="020B0604020202020204" pitchFamily="34" charset="0"/>
                <a:cs typeface="Arial" panose="020B0604020202020204" pitchFamily="34" charset="0"/>
              </a:rPr>
              <a:t>Craiova   Slatina</a:t>
            </a:r>
          </a:p>
          <a:p>
            <a:pPr marL="0" indent="0" algn="ctr">
              <a:buNone/>
            </a:pPr>
            <a:r>
              <a:rPr lang="fr-CH" sz="3600" dirty="0" smtClean="0">
                <a:solidFill>
                  <a:schemeClr val="bg1"/>
                </a:solidFill>
                <a:latin typeface="Arial" panose="020B0604020202020204" pitchFamily="34" charset="0"/>
                <a:cs typeface="Arial" panose="020B0604020202020204" pitchFamily="34" charset="0"/>
              </a:rPr>
              <a:t>Pitesti </a:t>
            </a:r>
            <a:r>
              <a:rPr lang="fr-CH" sz="3600" dirty="0" err="1">
                <a:solidFill>
                  <a:schemeClr val="bg1"/>
                </a:solidFill>
                <a:latin typeface="Arial" panose="020B0604020202020204" pitchFamily="34" charset="0"/>
                <a:cs typeface="Arial" panose="020B0604020202020204" pitchFamily="34" charset="0"/>
              </a:rPr>
              <a:t>V</a:t>
            </a:r>
            <a:r>
              <a:rPr lang="fr-CH" sz="3600" dirty="0" err="1" smtClean="0">
                <a:solidFill>
                  <a:schemeClr val="bg1"/>
                </a:solidFill>
                <a:latin typeface="Arial" panose="020B0604020202020204" pitchFamily="34" charset="0"/>
                <a:cs typeface="Arial" panose="020B0604020202020204" pitchFamily="34" charset="0"/>
              </a:rPr>
              <a:t>est</a:t>
            </a:r>
            <a:endParaRPr lang="fr-CH" sz="3600" dirty="0">
              <a:solidFill>
                <a:schemeClr val="bg1"/>
              </a:solidFill>
              <a:latin typeface="Arial" panose="020B0604020202020204" pitchFamily="34" charset="0"/>
              <a:cs typeface="Arial" panose="020B0604020202020204" pitchFamily="34" charset="0"/>
            </a:endParaRPr>
          </a:p>
          <a:p>
            <a:pPr marL="0" indent="0" algn="ctr">
              <a:buNone/>
            </a:pPr>
            <a:endParaRPr lang="fr-CH" sz="10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a:solidFill>
                  <a:schemeClr val="bg1"/>
                </a:solidFill>
                <a:latin typeface="Arial" panose="020B0604020202020204" pitchFamily="34" charset="0"/>
                <a:cs typeface="Arial" panose="020B0604020202020204" pitchFamily="34" charset="0"/>
              </a:rPr>
              <a:t>8</a:t>
            </a:r>
            <a:r>
              <a:rPr lang="fr-CH" sz="3600" dirty="0" smtClean="0">
                <a:solidFill>
                  <a:schemeClr val="bg1"/>
                </a:solidFill>
                <a:latin typeface="Arial" panose="020B0604020202020204" pitchFamily="34" charset="0"/>
                <a:cs typeface="Arial" panose="020B0604020202020204" pitchFamily="34" charset="0"/>
              </a:rPr>
              <a:t>00 </a:t>
            </a:r>
            <a:r>
              <a:rPr lang="fr-CH" sz="3600" dirty="0" smtClean="0">
                <a:solidFill>
                  <a:schemeClr val="bg1"/>
                </a:solidFill>
                <a:latin typeface="Arial" panose="020B0604020202020204" pitchFamily="34" charset="0"/>
                <a:cs typeface="Arial" panose="020B0604020202020204" pitchFamily="34" charset="0"/>
              </a:rPr>
              <a:t>m</a:t>
            </a:r>
          </a:p>
          <a:p>
            <a:pPr marL="0" indent="0">
              <a:buNone/>
            </a:pPr>
            <a:endParaRPr lang="fr-CH" sz="4000" dirty="0"/>
          </a:p>
        </p:txBody>
      </p:sp>
      <p:sp>
        <p:nvSpPr>
          <p:cNvPr id="11" name="Flèche vers le haut 10"/>
          <p:cNvSpPr/>
          <p:nvPr/>
        </p:nvSpPr>
        <p:spPr>
          <a:xfrm>
            <a:off x="401000" y="2267537"/>
            <a:ext cx="484632" cy="18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681743" y="4489051"/>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930976" y="4501999"/>
            <a:ext cx="978408"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6986849" y="3875537"/>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8" name="Émoticône 7"/>
          <p:cNvSpPr/>
          <p:nvPr/>
        </p:nvSpPr>
        <p:spPr>
          <a:xfrm>
            <a:off x="7812359" y="6237312"/>
            <a:ext cx="324000" cy="3240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a:off x="3851920" y="2274132"/>
            <a:ext cx="484632" cy="18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07504" y="5373216"/>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8604448" y="5378533"/>
            <a:ext cx="360000" cy="126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79512" y="1916832"/>
            <a:ext cx="4248472" cy="3384376"/>
          </a:xfrm>
          <a:prstGeom prst="roundRect">
            <a:avLst>
              <a:gd name="adj" fmla="val 44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644008" y="1916832"/>
            <a:ext cx="4308856" cy="3384376"/>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179512" y="332656"/>
            <a:ext cx="8784936" cy="64807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179512" y="1196752"/>
            <a:ext cx="4248472"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644008" y="1196752"/>
            <a:ext cx="432044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646965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288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a:t>
            </a:r>
            <a:r>
              <a:rPr lang="fr-CH" sz="4000" dirty="0" smtClean="0">
                <a:solidFill>
                  <a:schemeClr val="bg1"/>
                </a:solidFill>
                <a:latin typeface="Arial" panose="020B0604020202020204" pitchFamily="34" charset="0"/>
                <a:cs typeface="Arial" panose="020B0604020202020204" pitchFamily="34" charset="0"/>
              </a:rPr>
              <a:t>E574</a:t>
            </a:r>
            <a:endParaRPr lang="fr-CH" sz="4000" dirty="0" smtClean="0">
              <a:solidFill>
                <a:schemeClr val="bg1"/>
              </a:solidFill>
              <a:latin typeface="Arial" panose="020B0604020202020204" pitchFamily="34" charset="0"/>
              <a:cs typeface="Arial" panose="020B0604020202020204" pitchFamily="34" charset="0"/>
            </a:endParaRPr>
          </a:p>
          <a:p>
            <a:pPr lvl="1" algn="ctr"/>
            <a:r>
              <a:rPr lang="fr-CH" sz="4000" dirty="0" smtClean="0">
                <a:solidFill>
                  <a:schemeClr val="bg1"/>
                </a:solidFill>
                <a:latin typeface="Arial" panose="020B0604020202020204" pitchFamily="34" charset="0"/>
                <a:cs typeface="Arial" panose="020B0604020202020204" pitchFamily="34" charset="0"/>
              </a:rPr>
              <a:t>A1 x </a:t>
            </a:r>
            <a:r>
              <a:rPr lang="fr-CH" sz="4000" dirty="0" smtClean="0">
                <a:solidFill>
                  <a:schemeClr val="bg1"/>
                </a:solidFill>
                <a:latin typeface="Arial" panose="020B0604020202020204" pitchFamily="34" charset="0"/>
                <a:cs typeface="Arial" panose="020B0604020202020204" pitchFamily="34" charset="0"/>
              </a:rPr>
              <a:t>A4</a:t>
            </a:r>
            <a:endParaRPr lang="fr-CH" sz="4000" dirty="0" smtClean="0">
              <a:solidFill>
                <a:schemeClr val="bg1"/>
              </a:solidFill>
              <a:latin typeface="Arial" panose="020B0604020202020204" pitchFamily="34" charset="0"/>
              <a:cs typeface="Arial" panose="020B0604020202020204" pitchFamily="34" charset="0"/>
            </a:endParaRP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Pitesti Sud</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27424" y="236759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273600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84168" y="2655592"/>
            <a:ext cx="900000" cy="79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13</a:t>
            </a:r>
            <a:endParaRPr lang="fr-CH"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332693"/>
      </p:ext>
    </p:extLst>
  </p:cSld>
  <p:clrMapOvr>
    <a:masterClrMapping/>
  </p:clrMapOvr>
  <p:transition spd="slow">
    <p:wheel spokes="1"/>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130837" y="1505980"/>
            <a:ext cx="4392488" cy="2968865"/>
          </a:xfrm>
          <a:solidFill>
            <a:srgbClr val="00B050"/>
          </a:solidFill>
        </p:spPr>
        <p:txBody>
          <a:bodyPr tIns="288000">
            <a:noAutofit/>
          </a:bodyPr>
          <a:lstStyle/>
          <a:p>
            <a:pPr marL="0" indent="0" algn="ctr">
              <a:buNone/>
            </a:pPr>
            <a:r>
              <a:rPr lang="fr-CH" sz="2800" dirty="0" smtClean="0">
                <a:solidFill>
                  <a:schemeClr val="bg1"/>
                </a:solidFill>
                <a:latin typeface="Arial" panose="020B0604020202020204" pitchFamily="34" charset="0"/>
                <a:cs typeface="Arial" panose="020B0604020202020204" pitchFamily="34" charset="0"/>
              </a:rPr>
              <a:t>E81      A1</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600" dirty="0" err="1" smtClean="0">
                <a:solidFill>
                  <a:schemeClr val="bg1"/>
                </a:solidFill>
                <a:latin typeface="Arial" panose="020B0604020202020204" pitchFamily="34" charset="0"/>
                <a:cs typeface="Arial" panose="020B0604020202020204" pitchFamily="34" charset="0"/>
              </a:rPr>
              <a:t>Oarja</a:t>
            </a: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endParaRPr lang="fr-CH" sz="360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68762" y="1496165"/>
            <a:ext cx="4464495" cy="3600000"/>
          </a:xfrm>
          <a:solidFill>
            <a:srgbClr val="00B050"/>
          </a:solidFill>
        </p:spPr>
        <p:txBody>
          <a:bodyPr tIns="180000">
            <a:noAutofit/>
          </a:bodyPr>
          <a:lstStyle/>
          <a:p>
            <a:pPr marL="0" indent="0" algn="ctr">
              <a:buNone/>
            </a:pPr>
            <a:r>
              <a:rPr lang="fr-CH" sz="2800" dirty="0" smtClean="0">
                <a:solidFill>
                  <a:schemeClr val="bg1"/>
                </a:solidFill>
                <a:latin typeface="Arial" panose="020B0604020202020204" pitchFamily="34" charset="0"/>
                <a:cs typeface="Arial" panose="020B0604020202020204" pitchFamily="34" charset="0"/>
              </a:rPr>
              <a:t>E574      A4</a:t>
            </a:r>
          </a:p>
          <a:p>
            <a:pPr marL="0" indent="0" algn="ctr">
              <a:buNone/>
            </a:pPr>
            <a:endParaRPr lang="fr-CH" sz="1200" dirty="0" smtClean="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Ploiesti</a:t>
            </a:r>
            <a:endParaRPr lang="fr-CH" sz="3600" dirty="0">
              <a:solidFill>
                <a:schemeClr val="bg1"/>
              </a:solidFill>
              <a:latin typeface="Arial" panose="020B0604020202020204" pitchFamily="34" charset="0"/>
              <a:cs typeface="Arial" panose="020B0604020202020204" pitchFamily="34" charset="0"/>
            </a:endParaRPr>
          </a:p>
          <a:p>
            <a:pPr marL="0" indent="0" algn="ctr">
              <a:buNone/>
            </a:pPr>
            <a:r>
              <a:rPr lang="fr-CH" sz="3600" dirty="0" smtClean="0">
                <a:solidFill>
                  <a:schemeClr val="bg1"/>
                </a:solidFill>
                <a:latin typeface="Arial" panose="020B0604020202020204" pitchFamily="34" charset="0"/>
                <a:cs typeface="Arial" panose="020B0604020202020204" pitchFamily="34" charset="0"/>
              </a:rPr>
              <a:t>Targoviste</a:t>
            </a:r>
          </a:p>
          <a:p>
            <a:pPr marL="0" indent="0" algn="ctr">
              <a:buNone/>
            </a:pPr>
            <a:r>
              <a:rPr lang="fr-CH" sz="3600" dirty="0" smtClean="0">
                <a:solidFill>
                  <a:schemeClr val="bg1"/>
                </a:solidFill>
                <a:latin typeface="Arial" panose="020B0604020202020204" pitchFamily="34" charset="0"/>
                <a:cs typeface="Arial" panose="020B0604020202020204" pitchFamily="34" charset="0"/>
              </a:rPr>
              <a:t>Craiova   Slatina</a:t>
            </a:r>
          </a:p>
          <a:p>
            <a:pPr marL="0" indent="0" algn="ctr">
              <a:buNone/>
            </a:pPr>
            <a:r>
              <a:rPr lang="fr-CH" sz="3600" dirty="0" smtClean="0">
                <a:solidFill>
                  <a:schemeClr val="bg1"/>
                </a:solidFill>
                <a:latin typeface="Arial" panose="020B0604020202020204" pitchFamily="34" charset="0"/>
                <a:cs typeface="Arial" panose="020B0604020202020204" pitchFamily="34" charset="0"/>
              </a:rPr>
              <a:t>Pitesti </a:t>
            </a:r>
            <a:r>
              <a:rPr lang="fr-CH" sz="3600" dirty="0" err="1" smtClean="0">
                <a:solidFill>
                  <a:schemeClr val="bg1"/>
                </a:solidFill>
                <a:latin typeface="Arial" panose="020B0604020202020204" pitchFamily="34" charset="0"/>
                <a:cs typeface="Arial" panose="020B0604020202020204" pitchFamily="34" charset="0"/>
              </a:rPr>
              <a:t>Vest</a:t>
            </a: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3" name="Flèche droite 12"/>
          <p:cNvSpPr/>
          <p:nvPr/>
        </p:nvSpPr>
        <p:spPr>
          <a:xfrm rot="-5400000">
            <a:off x="4498955" y="2684514"/>
            <a:ext cx="144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7"/>
          <p:cNvSpPr/>
          <p:nvPr/>
        </p:nvSpPr>
        <p:spPr>
          <a:xfrm>
            <a:off x="112559" y="4509120"/>
            <a:ext cx="360000" cy="198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121048" y="4514387"/>
            <a:ext cx="360000" cy="198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5038955" y="5121088"/>
            <a:ext cx="360000" cy="1368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6996359" y="4365104"/>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20" name="Flèche vers le haut 19"/>
          <p:cNvSpPr/>
          <p:nvPr/>
        </p:nvSpPr>
        <p:spPr>
          <a:xfrm>
            <a:off x="292559" y="2025131"/>
            <a:ext cx="484632" cy="18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a:off x="3891639" y="1954796"/>
            <a:ext cx="484632" cy="18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à coins arrondis 21"/>
          <p:cNvSpPr/>
          <p:nvPr/>
        </p:nvSpPr>
        <p:spPr>
          <a:xfrm>
            <a:off x="1430280" y="175513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23" name="Rectangle à coins arrondis 22"/>
          <p:cNvSpPr/>
          <p:nvPr/>
        </p:nvSpPr>
        <p:spPr>
          <a:xfrm>
            <a:off x="2477532" y="173769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24" name="Rectangle à coins arrondis 23"/>
          <p:cNvSpPr/>
          <p:nvPr/>
        </p:nvSpPr>
        <p:spPr>
          <a:xfrm>
            <a:off x="5875896" y="1666830"/>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E574</a:t>
            </a:r>
            <a:endParaRPr lang="fr-CH" sz="2800" dirty="0">
              <a:solidFill>
                <a:schemeClr val="bg1"/>
              </a:solidFill>
              <a:latin typeface="Arial" panose="020B0604020202020204" pitchFamily="34" charset="0"/>
              <a:cs typeface="Arial" panose="020B0604020202020204" pitchFamily="34" charset="0"/>
            </a:endParaRPr>
          </a:p>
        </p:txBody>
      </p:sp>
      <p:sp>
        <p:nvSpPr>
          <p:cNvPr id="25" name="Rectangle à coins arrondis 24"/>
          <p:cNvSpPr/>
          <p:nvPr/>
        </p:nvSpPr>
        <p:spPr>
          <a:xfrm>
            <a:off x="7136737" y="1684796"/>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A4</a:t>
            </a:r>
            <a:endParaRPr lang="fr-CH" sz="2800" dirty="0">
              <a:solidFill>
                <a:schemeClr val="bg1"/>
              </a:solidFill>
              <a:latin typeface="Arial" panose="020B0604020202020204" pitchFamily="34" charset="0"/>
              <a:cs typeface="Arial" panose="020B0604020202020204" pitchFamily="34" charset="0"/>
            </a:endParaRPr>
          </a:p>
        </p:txBody>
      </p:sp>
      <p:sp>
        <p:nvSpPr>
          <p:cNvPr id="26" name="Flèche droite 25"/>
          <p:cNvSpPr/>
          <p:nvPr/>
        </p:nvSpPr>
        <p:spPr>
          <a:xfrm rot="-5400000">
            <a:off x="7757282" y="2702977"/>
            <a:ext cx="144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Rectangle 26"/>
          <p:cNvSpPr/>
          <p:nvPr/>
        </p:nvSpPr>
        <p:spPr>
          <a:xfrm>
            <a:off x="8297282" y="5092736"/>
            <a:ext cx="360000" cy="1368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644008" y="1602230"/>
            <a:ext cx="4248472" cy="3410946"/>
          </a:xfrm>
          <a:prstGeom prst="roundRect">
            <a:avLst>
              <a:gd name="adj" fmla="val 276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Rectangle à coins arrondis 29"/>
          <p:cNvSpPr/>
          <p:nvPr/>
        </p:nvSpPr>
        <p:spPr>
          <a:xfrm>
            <a:off x="179512" y="1602230"/>
            <a:ext cx="4301536" cy="2762874"/>
          </a:xfrm>
          <a:prstGeom prst="roundRect">
            <a:avLst>
              <a:gd name="adj" fmla="val 532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9221932"/>
      </p:ext>
    </p:extLst>
  </p:cSld>
  <p:clrMapOvr>
    <a:masterClrMapping/>
  </p:clrMapOvr>
  <p:transition spd="slow">
    <p:wheel spokes="1"/>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392741"/>
            <a:ext cx="3958876" cy="234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720000" rtlCol="0" anchor="ctr"/>
          <a:lstStyle/>
          <a:p>
            <a:pPr algn="ctr"/>
            <a:r>
              <a:rPr lang="fr-CH" sz="4000" dirty="0" smtClean="0">
                <a:latin typeface="Arial" panose="020B0604020202020204" pitchFamily="34" charset="0"/>
                <a:cs typeface="Arial" panose="020B0604020202020204" pitchFamily="34" charset="0"/>
              </a:rPr>
              <a:t>Ploiesti</a:t>
            </a:r>
          </a:p>
          <a:p>
            <a:pPr algn="ctr"/>
            <a:r>
              <a:rPr lang="fr-CH" sz="4000" dirty="0" smtClean="0">
                <a:latin typeface="Arial" panose="020B0604020202020204" pitchFamily="34" charset="0"/>
                <a:cs typeface="Arial" panose="020B0604020202020204" pitchFamily="34" charset="0"/>
              </a:rPr>
              <a:t>Targoviste</a:t>
            </a:r>
            <a:endParaRPr lang="fr-CH" sz="4000" dirty="0">
              <a:latin typeface="Arial" panose="020B0604020202020204" pitchFamily="34" charset="0"/>
              <a:cs typeface="Arial" panose="020B0604020202020204" pitchFamily="34" charset="0"/>
            </a:endParaRPr>
          </a:p>
        </p:txBody>
      </p:sp>
      <p:sp>
        <p:nvSpPr>
          <p:cNvPr id="6" name="Rectangle 5"/>
          <p:cNvSpPr/>
          <p:nvPr/>
        </p:nvSpPr>
        <p:spPr>
          <a:xfrm>
            <a:off x="4694074" y="1425170"/>
            <a:ext cx="3958876" cy="2880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540000" rtlCol="0" anchor="ctr"/>
          <a:lstStyle/>
          <a:p>
            <a:pPr algn="ctr"/>
            <a:r>
              <a:rPr lang="fr-CH" sz="4000" dirty="0" smtClean="0">
                <a:latin typeface="Arial" panose="020B0604020202020204" pitchFamily="34" charset="0"/>
                <a:cs typeface="Arial" panose="020B0604020202020204" pitchFamily="34" charset="0"/>
              </a:rPr>
              <a:t>Craiova</a:t>
            </a:r>
          </a:p>
          <a:p>
            <a:pPr algn="ctr"/>
            <a:r>
              <a:rPr lang="fr-CH" sz="4000" dirty="0" smtClean="0">
                <a:latin typeface="Arial" panose="020B0604020202020204" pitchFamily="34" charset="0"/>
                <a:cs typeface="Arial" panose="020B0604020202020204" pitchFamily="34" charset="0"/>
              </a:rPr>
              <a:t>Slatina</a:t>
            </a:r>
          </a:p>
          <a:p>
            <a:pPr algn="ctr"/>
            <a:r>
              <a:rPr lang="fr-CH" sz="4000" dirty="0" smtClean="0">
                <a:latin typeface="Arial" panose="020B0604020202020204" pitchFamily="34" charset="0"/>
                <a:cs typeface="Arial" panose="020B0604020202020204" pitchFamily="34" charset="0"/>
              </a:rPr>
              <a:t>Pitesti </a:t>
            </a:r>
            <a:r>
              <a:rPr lang="fr-CH" sz="4000" dirty="0" err="1" smtClean="0">
                <a:latin typeface="Arial" panose="020B0604020202020204" pitchFamily="34" charset="0"/>
                <a:cs typeface="Arial" panose="020B0604020202020204" pitchFamily="34" charset="0"/>
              </a:rPr>
              <a:t>Vest</a:t>
            </a:r>
            <a:endParaRPr lang="fr-CH" sz="4000" dirty="0">
              <a:latin typeface="Arial" panose="020B0604020202020204" pitchFamily="34" charset="0"/>
              <a:cs typeface="Arial" panose="020B0604020202020204" pitchFamily="34" charset="0"/>
            </a:endParaRPr>
          </a:p>
        </p:txBody>
      </p:sp>
      <p:sp>
        <p:nvSpPr>
          <p:cNvPr id="7" name="Flèche droite 6"/>
          <p:cNvSpPr/>
          <p:nvPr/>
        </p:nvSpPr>
        <p:spPr>
          <a:xfrm rot="-5400000">
            <a:off x="510870" y="205517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9"/>
          <p:cNvSpPr/>
          <p:nvPr/>
        </p:nvSpPr>
        <p:spPr>
          <a:xfrm>
            <a:off x="607046" y="3746166"/>
            <a:ext cx="360000" cy="25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3915847" y="3732741"/>
            <a:ext cx="360000" cy="25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5071023" y="4305170"/>
            <a:ext cx="360000" cy="198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6882022" y="3472622"/>
            <a:ext cx="1180755" cy="54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Vest</a:t>
            </a:r>
            <a:endParaRPr lang="fr-CH" sz="3600" dirty="0">
              <a:solidFill>
                <a:schemeClr val="tx1"/>
              </a:solidFill>
              <a:latin typeface="Arial" panose="020B0604020202020204" pitchFamily="34" charset="0"/>
              <a:cs typeface="Arial" panose="020B0604020202020204" pitchFamily="34" charset="0"/>
            </a:endParaRPr>
          </a:p>
        </p:txBody>
      </p:sp>
      <p:sp>
        <p:nvSpPr>
          <p:cNvPr id="16" name="Flèche droite 15"/>
          <p:cNvSpPr/>
          <p:nvPr/>
        </p:nvSpPr>
        <p:spPr>
          <a:xfrm rot="-2700000">
            <a:off x="4917163" y="2688710"/>
            <a:ext cx="913561"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1940258" y="162880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A4</a:t>
            </a:r>
            <a:endParaRPr lang="fr-CH" sz="2800" dirty="0">
              <a:solidFill>
                <a:schemeClr val="bg1"/>
              </a:solidFill>
              <a:latin typeface="Arial" panose="020B0604020202020204" pitchFamily="34" charset="0"/>
              <a:cs typeface="Arial" panose="020B0604020202020204" pitchFamily="34" charset="0"/>
            </a:endParaRPr>
          </a:p>
        </p:txBody>
      </p:sp>
      <p:sp>
        <p:nvSpPr>
          <p:cNvPr id="18" name="Rectangle à coins arrondis 17"/>
          <p:cNvSpPr/>
          <p:nvPr/>
        </p:nvSpPr>
        <p:spPr>
          <a:xfrm>
            <a:off x="5580112" y="162880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A4</a:t>
            </a:r>
            <a:endParaRPr lang="fr-CH" sz="2800" dirty="0">
              <a:solidFill>
                <a:schemeClr val="bg1"/>
              </a:solidFill>
              <a:latin typeface="Arial" panose="020B0604020202020204" pitchFamily="34" charset="0"/>
              <a:cs typeface="Arial" panose="020B0604020202020204" pitchFamily="34" charset="0"/>
            </a:endParaRPr>
          </a:p>
        </p:txBody>
      </p:sp>
      <p:sp>
        <p:nvSpPr>
          <p:cNvPr id="19" name="Rectangle à coins arrondis 18"/>
          <p:cNvSpPr/>
          <p:nvPr/>
        </p:nvSpPr>
        <p:spPr>
          <a:xfrm>
            <a:off x="6860841" y="1631067"/>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E574</a:t>
            </a:r>
            <a:endParaRPr lang="fr-CH" sz="2800" dirty="0">
              <a:solidFill>
                <a:schemeClr val="bg1"/>
              </a:solidFill>
              <a:latin typeface="Arial" panose="020B0604020202020204" pitchFamily="34" charset="0"/>
              <a:cs typeface="Arial" panose="020B0604020202020204" pitchFamily="34" charset="0"/>
            </a:endParaRPr>
          </a:p>
        </p:txBody>
      </p:sp>
      <p:sp>
        <p:nvSpPr>
          <p:cNvPr id="20" name="Rectangle 19"/>
          <p:cNvSpPr/>
          <p:nvPr/>
        </p:nvSpPr>
        <p:spPr>
          <a:xfrm>
            <a:off x="7927322" y="4305170"/>
            <a:ext cx="360000" cy="198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607046" y="1529541"/>
            <a:ext cx="3748930" cy="2115483"/>
          </a:xfrm>
          <a:prstGeom prst="roundRect">
            <a:avLst>
              <a:gd name="adj" fmla="val 706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4788024" y="1529541"/>
            <a:ext cx="3744416" cy="2691547"/>
          </a:xfrm>
          <a:prstGeom prst="roundRect">
            <a:avLst>
              <a:gd name="adj" fmla="val 59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53701757"/>
      </p:ext>
    </p:extLst>
  </p:cSld>
  <p:clrMapOvr>
    <a:masterClrMapping/>
  </p:clrMapOvr>
  <p:transition spd="slow">
    <p:wheel spokes="1"/>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35681"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Oarja</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503</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9659" y="1658470"/>
            <a:ext cx="5688605" cy="172819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9659" y="704898"/>
            <a:ext cx="2844302"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19143"/>
            <a:ext cx="2592288" cy="69363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3913345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332656"/>
            <a:ext cx="5760000" cy="1080000"/>
          </a:xfrm>
          <a:solidFill>
            <a:srgbClr val="00B050"/>
          </a:solidFill>
          <a:effectLst>
            <a:outerShdw blurRad="63500" sx="102000" sy="102000" algn="ctr" rotWithShape="0">
              <a:schemeClr val="bg1">
                <a:lumMod val="95000"/>
                <a:alpha val="40000"/>
              </a:schemeClr>
            </a:outerShdw>
          </a:effectLst>
        </p:spPr>
        <p:txBody>
          <a:bodyPr lIns="0">
            <a:normAutofit/>
          </a:bodyPr>
          <a:lstStyle/>
          <a:p>
            <a:r>
              <a:rPr lang="fr-CH" dirty="0" err="1" smtClean="0">
                <a:solidFill>
                  <a:schemeClr val="bg1"/>
                </a:solidFill>
                <a:latin typeface="Arial" panose="020B0604020202020204" pitchFamily="34" charset="0"/>
                <a:cs typeface="Arial" panose="020B0604020202020204" pitchFamily="34" charset="0"/>
              </a:rPr>
              <a:t>Ciresu</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484784"/>
            <a:ext cx="5760000" cy="378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Oarja</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Ceausesti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Vranesti</a:t>
            </a:r>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5</a:t>
            </a:r>
            <a:r>
              <a:rPr lang="fr-CH" sz="4400" dirty="0" smtClean="0">
                <a:solidFill>
                  <a:schemeClr val="bg1"/>
                </a:solidFill>
                <a:latin typeface="Arial" panose="020B0604020202020204" pitchFamily="34" charset="0"/>
                <a:cs typeface="Arial" panose="020B0604020202020204" pitchFamily="34" charset="0"/>
              </a:rPr>
              <a:t>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517693" y="414103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234865" y="46235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2110652" y="44919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503</a:t>
            </a:r>
            <a:endParaRPr lang="fr-CH" dirty="0">
              <a:latin typeface="Arial" panose="020B0604020202020204" pitchFamily="34" charset="0"/>
              <a:cs typeface="Arial" panose="020B0604020202020204" pitchFamily="34" charset="0"/>
            </a:endParaRPr>
          </a:p>
        </p:txBody>
      </p:sp>
      <p:sp>
        <p:nvSpPr>
          <p:cNvPr id="8" name="Flèche vers le haut 7"/>
          <p:cNvSpPr/>
          <p:nvPr/>
        </p:nvSpPr>
        <p:spPr>
          <a:xfrm>
            <a:off x="5832693" y="548680"/>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1475656" y="404664"/>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556792"/>
            <a:ext cx="5616624" cy="3600400"/>
          </a:xfrm>
          <a:prstGeom prst="roundRect">
            <a:avLst>
              <a:gd name="adj" fmla="val 467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47440093"/>
      </p:ext>
    </p:extLst>
  </p:cSld>
  <p:clrMapOvr>
    <a:masterClrMapping/>
  </p:clrMapOvr>
  <p:transition spd="slow">
    <p:wheel spokes="1"/>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484784"/>
            <a:ext cx="5760000" cy="288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Oarja</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Ceausesti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Vranesti</a:t>
            </a:r>
            <a:endParaRPr lang="fr-CH" sz="4400" dirty="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49457" y="3194822"/>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763688" y="18448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503</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404664"/>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556792"/>
            <a:ext cx="5616624" cy="2736304"/>
          </a:xfrm>
          <a:prstGeom prst="roundRect">
            <a:avLst>
              <a:gd name="adj" fmla="val 467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355976" y="548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12</a:t>
            </a:r>
            <a:endParaRPr lang="fr-CH" sz="540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4794519" y="714787"/>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Virage 13"/>
          <p:cNvSpPr/>
          <p:nvPr/>
        </p:nvSpPr>
        <p:spPr>
          <a:xfrm>
            <a:off x="5109181" y="69268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Rectangle à coins arrondis 6"/>
          <p:cNvSpPr/>
          <p:nvPr/>
        </p:nvSpPr>
        <p:spPr>
          <a:xfrm>
            <a:off x="4391672" y="606791"/>
            <a:ext cx="2664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9625683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18969719"/>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7486" y="2045913"/>
            <a:ext cx="5760000" cy="216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Arad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201622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52</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910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13"/>
          <p:cNvSpPr/>
          <p:nvPr/>
        </p:nvSpPr>
        <p:spPr>
          <a:xfrm>
            <a:off x="4427984" y="2511549"/>
            <a:ext cx="1980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2411760" y="3190504"/>
            <a:ext cx="3168000" cy="6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Aeroportul</a:t>
            </a:r>
            <a:endParaRPr lang="fr-CH" sz="4400" dirty="0">
              <a:solidFill>
                <a:schemeClr val="tx1"/>
              </a:solidFill>
              <a:latin typeface="Arial" panose="020B0604020202020204" pitchFamily="34" charset="0"/>
              <a:cs typeface="Arial" panose="020B0604020202020204" pitchFamily="34" charset="0"/>
            </a:endParaRPr>
          </a:p>
        </p:txBody>
      </p:sp>
      <p:pic>
        <p:nvPicPr>
          <p:cNvPr id="21"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5765" y="3198484"/>
            <a:ext cx="949594" cy="648000"/>
          </a:xfrm>
          <a:prstGeom prst="rect">
            <a:avLst/>
          </a:prstGeom>
          <a:noFill/>
          <a:extLst>
            <a:ext uri="{909E8E84-426E-40DD-AFC4-6F175D3DCCD1}">
              <a14:hiddenFill xmlns:a14="http://schemas.microsoft.com/office/drawing/2010/main">
                <a:solidFill>
                  <a:srgbClr val="FFFFFF"/>
                </a:solidFill>
              </a14:hiddenFill>
            </a:ext>
          </a:extLst>
        </p:spPr>
      </p:pic>
      <p:sp>
        <p:nvSpPr>
          <p:cNvPr id="16" name="Hexagone 15"/>
          <p:cNvSpPr/>
          <p:nvPr/>
        </p:nvSpPr>
        <p:spPr>
          <a:xfrm>
            <a:off x="1837486" y="2511549"/>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682F</a:t>
            </a:r>
            <a:endParaRPr lang="fr-CH" dirty="0">
              <a:latin typeface="Arial" panose="020B0604020202020204" pitchFamily="34" charset="0"/>
              <a:cs typeface="Arial" panose="020B0604020202020204" pitchFamily="34" charset="0"/>
            </a:endParaRPr>
          </a:p>
        </p:txBody>
      </p:sp>
      <p:sp>
        <p:nvSpPr>
          <p:cNvPr id="22" name="Rectangle à coins arrondis 21"/>
          <p:cNvSpPr/>
          <p:nvPr/>
        </p:nvSpPr>
        <p:spPr>
          <a:xfrm>
            <a:off x="575536" y="4869160"/>
            <a:ext cx="7776864"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i="1" u="sng" dirty="0" smtClean="0">
                <a:solidFill>
                  <a:schemeClr val="tx1"/>
                </a:solidFill>
                <a:latin typeface="Arial" panose="020B0604020202020204" pitchFamily="34" charset="0"/>
                <a:cs typeface="Arial" panose="020B0604020202020204" pitchFamily="34" charset="0"/>
              </a:rPr>
              <a:t>Rappel</a:t>
            </a:r>
            <a:r>
              <a:rPr lang="fr-CH" sz="1400" dirty="0" smtClean="0">
                <a:solidFill>
                  <a:schemeClr val="tx1"/>
                </a:solidFill>
                <a:latin typeface="Arial" panose="020B0604020202020204" pitchFamily="34" charset="0"/>
                <a:cs typeface="Arial" panose="020B0604020202020204" pitchFamily="34" charset="0"/>
              </a:rPr>
              <a:t> : si la ville est desservie par un aéroport, ce dernier est systématiquement renseigné</a:t>
            </a:r>
          </a:p>
          <a:p>
            <a:pPr algn="ctr"/>
            <a:r>
              <a:rPr lang="fr-CH" sz="1400" i="1" dirty="0" smtClean="0">
                <a:solidFill>
                  <a:schemeClr val="tx1"/>
                </a:solidFill>
                <a:latin typeface="Arial" panose="020B0604020202020204" pitchFamily="34" charset="0"/>
                <a:cs typeface="Arial" panose="020B0604020202020204" pitchFamily="34" charset="0"/>
              </a:rPr>
              <a:t>If a city has an Airport, </a:t>
            </a:r>
            <a:r>
              <a:rPr lang="fr-CH" sz="1400" i="1" dirty="0" err="1" smtClean="0">
                <a:solidFill>
                  <a:schemeClr val="tx1"/>
                </a:solidFill>
                <a:latin typeface="Arial" panose="020B0604020202020204" pitchFamily="34" charset="0"/>
                <a:cs typeface="Arial" panose="020B0604020202020204" pitchFamily="34" charset="0"/>
              </a:rPr>
              <a:t>this</a:t>
            </a:r>
            <a:r>
              <a:rPr lang="fr-CH" sz="1400" i="1" dirty="0" smtClean="0">
                <a:solidFill>
                  <a:schemeClr val="tx1"/>
                </a:solidFill>
                <a:latin typeface="Arial" panose="020B0604020202020204" pitchFamily="34" charset="0"/>
                <a:cs typeface="Arial" panose="020B0604020202020204" pitchFamily="34" charset="0"/>
              </a:rPr>
              <a:t> one </a:t>
            </a:r>
            <a:r>
              <a:rPr lang="fr-CH" sz="1400" i="1" dirty="0" err="1" smtClean="0">
                <a:solidFill>
                  <a:schemeClr val="tx1"/>
                </a:solidFill>
                <a:latin typeface="Arial" panose="020B0604020202020204" pitchFamily="34" charset="0"/>
                <a:cs typeface="Arial" panose="020B0604020202020204" pitchFamily="34" charset="0"/>
              </a:rPr>
              <a:t>is</a:t>
            </a:r>
            <a:r>
              <a:rPr lang="fr-CH" sz="1400" i="1" dirty="0" smtClean="0">
                <a:solidFill>
                  <a:schemeClr val="tx1"/>
                </a:solidFill>
                <a:latin typeface="Arial" panose="020B0604020202020204" pitchFamily="34" charset="0"/>
                <a:cs typeface="Arial" panose="020B0604020202020204" pitchFamily="34" charset="0"/>
              </a:rPr>
              <a:t> </a:t>
            </a:r>
            <a:r>
              <a:rPr lang="fr-CH" sz="1400" i="1" dirty="0" err="1" smtClean="0">
                <a:solidFill>
                  <a:schemeClr val="tx1"/>
                </a:solidFill>
                <a:latin typeface="Arial" panose="020B0604020202020204" pitchFamily="34" charset="0"/>
                <a:cs typeface="Arial" panose="020B0604020202020204" pitchFamily="34" charset="0"/>
              </a:rPr>
              <a:t>indicated</a:t>
            </a:r>
            <a:r>
              <a:rPr lang="fr-CH" sz="1400" i="1" dirty="0" smtClean="0">
                <a:solidFill>
                  <a:schemeClr val="tx1"/>
                </a:solidFill>
                <a:latin typeface="Arial" panose="020B0604020202020204" pitchFamily="34" charset="0"/>
                <a:cs typeface="Arial" panose="020B0604020202020204" pitchFamily="34" charset="0"/>
              </a:rPr>
              <a:t> on the </a:t>
            </a:r>
            <a:r>
              <a:rPr lang="fr-CH" sz="1400" i="1" dirty="0" err="1" smtClean="0">
                <a:solidFill>
                  <a:schemeClr val="tx1"/>
                </a:solidFill>
                <a:latin typeface="Arial" panose="020B0604020202020204" pitchFamily="34" charset="0"/>
                <a:cs typeface="Arial" panose="020B0604020202020204" pitchFamily="34" charset="0"/>
              </a:rPr>
              <a:t>motorway</a:t>
            </a:r>
            <a:r>
              <a:rPr lang="fr-CH" sz="1400" i="1" dirty="0" smtClean="0">
                <a:solidFill>
                  <a:schemeClr val="tx1"/>
                </a:solidFill>
                <a:latin typeface="Arial" panose="020B0604020202020204" pitchFamily="34" charset="0"/>
                <a:cs typeface="Arial" panose="020B0604020202020204" pitchFamily="34" charset="0"/>
              </a:rPr>
              <a:t> panels</a:t>
            </a:r>
          </a:p>
          <a:p>
            <a:pPr algn="ctr"/>
            <a:endParaRPr lang="fr-CH" sz="1400" i="1" dirty="0">
              <a:solidFill>
                <a:schemeClr val="tx1"/>
              </a:solidFill>
              <a:latin typeface="Arial" panose="020B0604020202020204" pitchFamily="34" charset="0"/>
              <a:cs typeface="Arial" panose="020B0604020202020204" pitchFamily="34" charset="0"/>
            </a:endParaRPr>
          </a:p>
          <a:p>
            <a:pPr algn="ctr"/>
            <a:r>
              <a:rPr lang="fr-CH" sz="1400" i="1" dirty="0" err="1" smtClean="0">
                <a:solidFill>
                  <a:schemeClr val="tx1"/>
                </a:solidFill>
                <a:latin typeface="Arial" panose="020B0604020202020204" pitchFamily="34" charset="0"/>
                <a:cs typeface="Arial" panose="020B0604020202020204" pitchFamily="34" charset="0"/>
              </a:rPr>
              <a:t>Rapel</a:t>
            </a:r>
            <a:r>
              <a:rPr lang="fr-CH" sz="1400" i="1" dirty="0" smtClean="0">
                <a:solidFill>
                  <a:schemeClr val="tx1"/>
                </a:solidFill>
                <a:latin typeface="Arial" panose="020B0604020202020204" pitchFamily="34" charset="0"/>
                <a:cs typeface="Arial" panose="020B0604020202020204" pitchFamily="34" charset="0"/>
              </a:rPr>
              <a:t> : </a:t>
            </a:r>
            <a:r>
              <a:rPr lang="fr-CH" sz="1400" i="1" dirty="0" err="1" smtClean="0">
                <a:solidFill>
                  <a:schemeClr val="tx1"/>
                </a:solidFill>
                <a:latin typeface="Arial" panose="020B0604020202020204" pitchFamily="34" charset="0"/>
                <a:cs typeface="Arial" panose="020B0604020202020204" pitchFamily="34" charset="0"/>
              </a:rPr>
              <a:t>daca</a:t>
            </a:r>
            <a:r>
              <a:rPr lang="fr-CH" sz="1400" i="1" dirty="0" smtClean="0">
                <a:solidFill>
                  <a:schemeClr val="tx1"/>
                </a:solidFill>
                <a:latin typeface="Arial" panose="020B0604020202020204" pitchFamily="34" charset="0"/>
                <a:cs typeface="Arial" panose="020B0604020202020204" pitchFamily="34" charset="0"/>
              </a:rPr>
              <a:t> </a:t>
            </a:r>
            <a:r>
              <a:rPr lang="fr-CH" sz="1400" i="1" dirty="0" err="1" smtClean="0">
                <a:solidFill>
                  <a:schemeClr val="tx1"/>
                </a:solidFill>
                <a:latin typeface="Arial" panose="020B0604020202020204" pitchFamily="34" charset="0"/>
                <a:cs typeface="Arial" panose="020B0604020202020204" pitchFamily="34" charset="0"/>
              </a:rPr>
              <a:t>orasul</a:t>
            </a:r>
            <a:r>
              <a:rPr lang="fr-CH" sz="1400" i="1" dirty="0" smtClean="0">
                <a:solidFill>
                  <a:schemeClr val="tx1"/>
                </a:solidFill>
                <a:latin typeface="Arial" panose="020B0604020202020204" pitchFamily="34" charset="0"/>
                <a:cs typeface="Arial" panose="020B0604020202020204" pitchFamily="34" charset="0"/>
              </a:rPr>
              <a:t> este </a:t>
            </a:r>
            <a:r>
              <a:rPr lang="fr-CH" sz="1400" i="1" dirty="0" err="1" smtClean="0">
                <a:solidFill>
                  <a:schemeClr val="tx1"/>
                </a:solidFill>
                <a:latin typeface="Arial" panose="020B0604020202020204" pitchFamily="34" charset="0"/>
                <a:cs typeface="Arial" panose="020B0604020202020204" pitchFamily="34" charset="0"/>
              </a:rPr>
              <a:t>deservit</a:t>
            </a:r>
            <a:r>
              <a:rPr lang="fr-CH" sz="1400" i="1" dirty="0" smtClean="0">
                <a:solidFill>
                  <a:schemeClr val="tx1"/>
                </a:solidFill>
                <a:latin typeface="Arial" panose="020B0604020202020204" pitchFamily="34" charset="0"/>
                <a:cs typeface="Arial" panose="020B0604020202020204" pitchFamily="34" charset="0"/>
              </a:rPr>
              <a:t> de un </a:t>
            </a:r>
            <a:r>
              <a:rPr lang="fr-CH" sz="1400" i="1" dirty="0" err="1" smtClean="0">
                <a:solidFill>
                  <a:schemeClr val="tx1"/>
                </a:solidFill>
                <a:latin typeface="Arial" panose="020B0604020202020204" pitchFamily="34" charset="0"/>
                <a:cs typeface="Arial" panose="020B0604020202020204" pitchFamily="34" charset="0"/>
              </a:rPr>
              <a:t>aeroport</a:t>
            </a:r>
            <a:r>
              <a:rPr lang="fr-CH" sz="1400" i="1" dirty="0" smtClean="0">
                <a:solidFill>
                  <a:schemeClr val="tx1"/>
                </a:solidFill>
                <a:latin typeface="Arial" panose="020B0604020202020204" pitchFamily="34" charset="0"/>
                <a:cs typeface="Arial" panose="020B0604020202020204" pitchFamily="34" charset="0"/>
              </a:rPr>
              <a:t>, </a:t>
            </a:r>
            <a:r>
              <a:rPr lang="fr-CH" sz="1400" i="1" dirty="0" err="1" smtClean="0">
                <a:solidFill>
                  <a:schemeClr val="tx1"/>
                </a:solidFill>
                <a:latin typeface="Arial" panose="020B0604020202020204" pitchFamily="34" charset="0"/>
                <a:cs typeface="Arial" panose="020B0604020202020204" pitchFamily="34" charset="0"/>
              </a:rPr>
              <a:t>acesta</a:t>
            </a:r>
            <a:r>
              <a:rPr lang="fr-CH" sz="1400" i="1" dirty="0" smtClean="0">
                <a:solidFill>
                  <a:schemeClr val="tx1"/>
                </a:solidFill>
                <a:latin typeface="Arial" panose="020B0604020202020204" pitchFamily="34" charset="0"/>
                <a:cs typeface="Arial" panose="020B0604020202020204" pitchFamily="34" charset="0"/>
              </a:rPr>
              <a:t> </a:t>
            </a:r>
            <a:r>
              <a:rPr lang="fr-CH" sz="1400" i="1" dirty="0" err="1" smtClean="0">
                <a:solidFill>
                  <a:schemeClr val="tx1"/>
                </a:solidFill>
                <a:latin typeface="Arial" panose="020B0604020202020204" pitchFamily="34" charset="0"/>
                <a:cs typeface="Arial" panose="020B0604020202020204" pitchFamily="34" charset="0"/>
              </a:rPr>
              <a:t>din</a:t>
            </a:r>
            <a:r>
              <a:rPr lang="fr-CH" sz="1400" i="1" dirty="0" smtClean="0">
                <a:solidFill>
                  <a:schemeClr val="tx1"/>
                </a:solidFill>
                <a:latin typeface="Arial" panose="020B0604020202020204" pitchFamily="34" charset="0"/>
                <a:cs typeface="Arial" panose="020B0604020202020204" pitchFamily="34" charset="0"/>
              </a:rPr>
              <a:t> </a:t>
            </a:r>
            <a:r>
              <a:rPr lang="fr-CH" sz="1400" i="1" dirty="0" err="1" smtClean="0">
                <a:solidFill>
                  <a:schemeClr val="tx1"/>
                </a:solidFill>
                <a:latin typeface="Arial" panose="020B0604020202020204" pitchFamily="34" charset="0"/>
                <a:cs typeface="Arial" panose="020B0604020202020204" pitchFamily="34" charset="0"/>
              </a:rPr>
              <a:t>urma</a:t>
            </a:r>
            <a:r>
              <a:rPr lang="fr-CH" sz="1400" i="1" dirty="0" smtClean="0">
                <a:solidFill>
                  <a:schemeClr val="tx1"/>
                </a:solidFill>
                <a:latin typeface="Arial" panose="020B0604020202020204" pitchFamily="34" charset="0"/>
                <a:cs typeface="Arial" panose="020B0604020202020204" pitchFamily="34" charset="0"/>
              </a:rPr>
              <a:t> este </a:t>
            </a:r>
            <a:r>
              <a:rPr lang="fr-CH" sz="1400" i="1" dirty="0" err="1" smtClean="0">
                <a:solidFill>
                  <a:schemeClr val="tx1"/>
                </a:solidFill>
                <a:latin typeface="Arial" panose="020B0604020202020204" pitchFamily="34" charset="0"/>
                <a:cs typeface="Arial" panose="020B0604020202020204" pitchFamily="34" charset="0"/>
              </a:rPr>
              <a:t>sistematic</a:t>
            </a:r>
            <a:r>
              <a:rPr lang="fr-CH" sz="1400" i="1" dirty="0" smtClean="0">
                <a:solidFill>
                  <a:schemeClr val="tx1"/>
                </a:solidFill>
                <a:latin typeface="Arial" panose="020B0604020202020204" pitchFamily="34" charset="0"/>
                <a:cs typeface="Arial" panose="020B0604020202020204" pitchFamily="34" charset="0"/>
              </a:rPr>
              <a:t> </a:t>
            </a:r>
            <a:r>
              <a:rPr lang="fr-CH" sz="1400" i="1" dirty="0" err="1" smtClean="0">
                <a:solidFill>
                  <a:schemeClr val="tx1"/>
                </a:solidFill>
                <a:latin typeface="Arial" panose="020B0604020202020204" pitchFamily="34" charset="0"/>
                <a:cs typeface="Arial" panose="020B0604020202020204" pitchFamily="34" charset="0"/>
              </a:rPr>
              <a:t>afisat</a:t>
            </a:r>
            <a:r>
              <a:rPr lang="fr-CH" sz="1400" i="1" dirty="0" smtClean="0">
                <a:solidFill>
                  <a:schemeClr val="tx1"/>
                </a:solidFill>
                <a:latin typeface="Arial" panose="020B0604020202020204" pitchFamily="34" charset="0"/>
                <a:cs typeface="Arial" panose="020B0604020202020204" pitchFamily="34" charset="0"/>
              </a:rPr>
              <a:t>.</a:t>
            </a:r>
            <a:endParaRPr lang="fr-CH" sz="1400"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4480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6480000" cy="2520000"/>
          </a:xfrm>
          <a:prstGeom prst="rect">
            <a:avLst/>
          </a:prstGeom>
          <a:solidFill>
            <a:srgbClr val="00B050"/>
          </a:solidFill>
        </p:spPr>
        <p:txBody>
          <a:bodyPr lIns="540000" tIns="540000" rIns="72000" bIns="18000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104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6336704" cy="23762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860032"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437824"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312949"/>
      </p:ext>
    </p:extLst>
  </p:cSld>
  <p:clrMapOvr>
    <a:masterClrMapping/>
  </p:clrMapOvr>
  <p:transition spd="slow">
    <p:wheel spokes="1"/>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87" y="61489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11</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4673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68112" y="704115"/>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Ciresu</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105</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9659" y="1658470"/>
            <a:ext cx="5688605" cy="1728192"/>
          </a:xfrm>
          <a:prstGeom prst="roundRect">
            <a:avLst>
              <a:gd name="adj" fmla="val 78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692696"/>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331640" y="692696"/>
            <a:ext cx="2736304"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516533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58680"/>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Cateasca</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78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Ciresu</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Silistea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Topoloveni</a:t>
            </a:r>
            <a:endParaRPr lang="fr-CH" sz="4400" dirty="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805389" y="445514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51720"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934712" y="463174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105</a:t>
            </a:r>
            <a:endParaRPr lang="fr-CH" dirty="0">
              <a:latin typeface="Arial" panose="020B0604020202020204" pitchFamily="34" charset="0"/>
              <a:cs typeface="Arial" panose="020B0604020202020204" pitchFamily="34" charset="0"/>
            </a:endParaRPr>
          </a:p>
        </p:txBody>
      </p:sp>
      <p:sp>
        <p:nvSpPr>
          <p:cNvPr id="14" name="Flèche vers le haut 13"/>
          <p:cNvSpPr/>
          <p:nvPr/>
        </p:nvSpPr>
        <p:spPr>
          <a:xfrm>
            <a:off x="6040277"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1475656" y="548680"/>
            <a:ext cx="5544616"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3636000"/>
          </a:xfrm>
          <a:prstGeom prst="roundRect">
            <a:avLst>
              <a:gd name="adj" fmla="val 629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79597790"/>
      </p:ext>
    </p:extLst>
  </p:cSld>
  <p:clrMapOvr>
    <a:masterClrMapping/>
  </p:clrMapOvr>
  <p:transition spd="slow">
    <p:wheel spokes="1"/>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1628800"/>
            <a:ext cx="5760000" cy="27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Ciresu</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Silistea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Topoloveni</a:t>
            </a:r>
            <a:endParaRPr lang="fr-CH" sz="4400" dirty="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39048" y="2474742"/>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907704" y="191683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105</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475656" y="1700808"/>
            <a:ext cx="5616624" cy="2520280"/>
          </a:xfrm>
          <a:prstGeom prst="roundRect">
            <a:avLst>
              <a:gd name="adj" fmla="val 629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355976" y="61489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11</a:t>
            </a:r>
            <a:endParaRPr lang="fr-CH" sz="54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644008" y="74673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4968112" y="73209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Rectangle à coins arrondis 6"/>
          <p:cNvSpPr/>
          <p:nvPr/>
        </p:nvSpPr>
        <p:spPr>
          <a:xfrm>
            <a:off x="4391672" y="673497"/>
            <a:ext cx="2700000" cy="78280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5406494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70915290"/>
      </p:ext>
    </p:extLst>
  </p:cSld>
  <p:clrMapOvr>
    <a:masterClrMapping/>
  </p:clrMapOvr>
  <p:transition spd="slow">
    <p:wheel spokes="1"/>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6480000" cy="2520000"/>
          </a:xfrm>
          <a:prstGeom prst="rect">
            <a:avLst/>
          </a:prstGeom>
          <a:solidFill>
            <a:srgbClr val="00B050"/>
          </a:solidFill>
        </p:spPr>
        <p:txBody>
          <a:bodyPr lIns="540000" tIns="540000" rIns="72000" bIns="18000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97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6336704" cy="23762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400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20384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377472"/>
      </p:ext>
    </p:extLst>
  </p:cSld>
  <p:clrMapOvr>
    <a:masterClrMapping/>
  </p:clrMapOvr>
  <p:transition spd="slow">
    <p:wheel spokes="1"/>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10</a:t>
            </a:r>
            <a:endParaRPr lang="fr-CH" sz="48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02969" y="79395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Cateasca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703B</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331640" y="1700808"/>
            <a:ext cx="5544616" cy="1656184"/>
          </a:xfrm>
          <a:prstGeom prst="roundRect">
            <a:avLst>
              <a:gd name="adj" fmla="val 100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301816" y="660919"/>
            <a:ext cx="2592288" cy="8364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331640" y="660919"/>
            <a:ext cx="2664296" cy="8364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1786984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76672"/>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Teiu</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Ratesti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78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Cateasca</a:t>
            </a:r>
            <a:endParaRPr lang="fr-CH" sz="4400" dirty="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Silistea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Leordeni</a:t>
            </a:r>
            <a:endParaRPr lang="fr-CH" sz="4400" dirty="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37320" y="438313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947349"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096234" y="62770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862704" y="458112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703B</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3600400"/>
          </a:xfrm>
          <a:prstGeom prst="roundRect">
            <a:avLst>
              <a:gd name="adj" fmla="val 420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809704371"/>
      </p:ext>
    </p:extLst>
  </p:cSld>
  <p:clrMapOvr>
    <a:masterClrMapping/>
  </p:clrMapOvr>
  <p:transition spd="slow">
    <p:wheel spokes="1"/>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11858" y="1556792"/>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Cateasca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Silistea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Leordeni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781291" y="279896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301067" y="545320"/>
            <a:ext cx="2808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4800" dirty="0" smtClean="0">
                <a:solidFill>
                  <a:schemeClr val="bg1"/>
                </a:solidFill>
                <a:latin typeface="Arial" panose="020B0604020202020204" pitchFamily="34" charset="0"/>
                <a:cs typeface="Arial" panose="020B0604020202020204" pitchFamily="34" charset="0"/>
              </a:rPr>
              <a:t>10</a:t>
            </a:r>
            <a:endParaRPr lang="fr-CH" sz="4800" dirty="0">
              <a:solidFill>
                <a:schemeClr val="bg1"/>
              </a:solidFill>
              <a:latin typeface="Arial" panose="020B0604020202020204" pitchFamily="34" charset="0"/>
              <a:cs typeface="Arial" panose="020B0604020202020204" pitchFamily="34" charset="0"/>
            </a:endParaRPr>
          </a:p>
        </p:txBody>
      </p:sp>
      <p:sp>
        <p:nvSpPr>
          <p:cNvPr id="15" name="Hexagone 14"/>
          <p:cNvSpPr/>
          <p:nvPr/>
        </p:nvSpPr>
        <p:spPr>
          <a:xfrm>
            <a:off x="1749459"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703B</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932040" y="68932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235680" y="68932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1" name="Rectangle à coins arrondis 10"/>
          <p:cNvSpPr/>
          <p:nvPr/>
        </p:nvSpPr>
        <p:spPr>
          <a:xfrm>
            <a:off x="4355976" y="599276"/>
            <a:ext cx="270000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475656" y="1628800"/>
            <a:ext cx="5616000" cy="288032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28344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10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88169682"/>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66512" y="1880827"/>
            <a:ext cx="5760000" cy="342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20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96269" y="431758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600924" y="450912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682F</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4009" y="548680"/>
            <a:ext cx="5760000" cy="1260000"/>
          </a:xfrm>
          <a:prstGeom prst="rect">
            <a:avLst/>
          </a:prstGeom>
          <a:solidFill>
            <a:srgbClr val="00B050"/>
          </a:solidFill>
        </p:spPr>
        <p:txBody>
          <a:bodyPr vert="horz" lIns="28800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Arad</a:t>
            </a:r>
            <a:br>
              <a:rPr lang="fr-CH" dirty="0" smtClean="0">
                <a:solidFill>
                  <a:schemeClr val="bg1"/>
                </a:solidFill>
                <a:latin typeface="Arial" panose="020B0604020202020204" pitchFamily="34" charset="0"/>
                <a:cs typeface="Arial" panose="020B0604020202020204" pitchFamily="34" charset="0"/>
              </a:rPr>
            </a:br>
            <a:r>
              <a:rPr lang="fr-CH" dirty="0" err="1" smtClean="0">
                <a:solidFill>
                  <a:schemeClr val="bg1"/>
                </a:solidFill>
                <a:latin typeface="Arial" panose="020B0604020202020204" pitchFamily="34" charset="0"/>
                <a:cs typeface="Arial" panose="020B0604020202020204" pitchFamily="34" charset="0"/>
              </a:rPr>
              <a:t>Sânnicolau</a:t>
            </a:r>
            <a:r>
              <a:rPr lang="fr-CH" dirty="0" smtClean="0">
                <a:solidFill>
                  <a:schemeClr val="bg1"/>
                </a:solidFill>
                <a:latin typeface="Arial" panose="020B0604020202020204" pitchFamily="34" charset="0"/>
                <a:cs typeface="Arial" panose="020B0604020202020204" pitchFamily="34" charset="0"/>
              </a:rPr>
              <a:t> Mare</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403225" y="764704"/>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194166" y="751741"/>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3707744" y="2242147"/>
            <a:ext cx="180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015337" y="3188824"/>
            <a:ext cx="3240000" cy="72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fr-CH" sz="4000" dirty="0" err="1" smtClean="0">
                <a:solidFill>
                  <a:schemeClr val="tx1"/>
                </a:solidFill>
                <a:latin typeface="Arial" panose="020B0604020202020204" pitchFamily="34" charset="0"/>
                <a:cs typeface="Arial" panose="020B0604020202020204" pitchFamily="34" charset="0"/>
              </a:rPr>
              <a:t>Aeroportul</a:t>
            </a:r>
            <a:r>
              <a:rPr lang="fr-CH" sz="3600" dirty="0" smtClean="0">
                <a:solidFill>
                  <a:schemeClr val="tx1"/>
                </a:solidFill>
                <a:latin typeface="Arial" panose="020B0604020202020204" pitchFamily="34" charset="0"/>
                <a:cs typeface="Arial" panose="020B0604020202020204" pitchFamily="34" charset="0"/>
              </a:rPr>
              <a:t> </a:t>
            </a:r>
            <a:endParaRPr lang="fr-CH" sz="3600" dirty="0">
              <a:solidFill>
                <a:schemeClr val="tx1"/>
              </a:solidFill>
              <a:latin typeface="Arial" panose="020B0604020202020204" pitchFamily="34" charset="0"/>
              <a:cs typeface="Arial" panose="020B0604020202020204" pitchFamily="34" charset="0"/>
            </a:endParaRPr>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4219" y="3188824"/>
            <a:ext cx="1024100" cy="7199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115616" y="620688"/>
            <a:ext cx="5616624" cy="1152128"/>
          </a:xfrm>
          <a:prstGeom prst="roundRect">
            <a:avLst>
              <a:gd name="adj" fmla="val 1078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988840"/>
            <a:ext cx="5616624" cy="3240360"/>
          </a:xfrm>
          <a:prstGeom prst="roundRect">
            <a:avLst>
              <a:gd name="adj" fmla="val 281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80572897"/>
      </p:ext>
    </p:extLst>
  </p:cSld>
  <p:clrMapOvr>
    <a:masterClrMapping/>
  </p:clrMapOvr>
  <p:transition spd="slow">
    <p:wheel spokes="1"/>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6480000" cy="2520000"/>
          </a:xfrm>
          <a:prstGeom prst="rect">
            <a:avLst/>
          </a:prstGeom>
          <a:solidFill>
            <a:srgbClr val="00B050"/>
          </a:solidFill>
        </p:spPr>
        <p:txBody>
          <a:bodyPr lIns="540000" tIns="540000" rIns="72000" bIns="18000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94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6336704" cy="23762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400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20384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7925402"/>
      </p:ext>
    </p:extLst>
  </p:cSld>
  <p:clrMapOvr>
    <a:masterClrMapping/>
  </p:clrMapOvr>
  <p:transition spd="slow">
    <p:wheel spokes="1"/>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6000" dirty="0">
                <a:solidFill>
                  <a:schemeClr val="bg1"/>
                </a:solidFill>
                <a:latin typeface="Arial" panose="020B0604020202020204" pitchFamily="34" charset="0"/>
                <a:cs typeface="Arial" panose="020B0604020202020204" pitchFamily="34" charset="0"/>
              </a:rPr>
              <a:t>9</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9902" y="77650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Teiu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Ratesti</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702A</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331640" y="692696"/>
            <a:ext cx="2664296"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283968" y="692696"/>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331640" y="1700808"/>
            <a:ext cx="5544616" cy="1656184"/>
          </a:xfrm>
          <a:prstGeom prst="roundRect">
            <a:avLst>
              <a:gd name="adj" fmla="val 69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51363241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84866"/>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Gaesti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78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Teiu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Ratesti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Patuleni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Ciupa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Manciulescu</a:t>
            </a:r>
            <a:endParaRPr lang="fr-CH" sz="4400" dirty="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801459" y="440998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000024"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341458"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1955024" y="465484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702A</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360040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79423561"/>
      </p:ext>
    </p:extLst>
  </p:cSld>
  <p:clrMapOvr>
    <a:masterClrMapping/>
  </p:clrMapOvr>
  <p:transition spd="slow">
    <p:wheel spokes="1"/>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11858" y="1556792"/>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Teiu</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Ratesti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Patuleni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Ciupa</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Manciulescu</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714774" y="2672403"/>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122120" y="567398"/>
            <a:ext cx="306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9</a:t>
            </a:r>
          </a:p>
        </p:txBody>
      </p:sp>
      <p:sp>
        <p:nvSpPr>
          <p:cNvPr id="15" name="Hexagone 14"/>
          <p:cNvSpPr/>
          <p:nvPr/>
        </p:nvSpPr>
        <p:spPr>
          <a:xfrm>
            <a:off x="1619672"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702A</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572000" y="701609"/>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4860032" y="701609"/>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4185859" y="656254"/>
            <a:ext cx="2932521" cy="70271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7" y="1628800"/>
            <a:ext cx="5544616" cy="2880320"/>
          </a:xfrm>
          <a:prstGeom prst="roundRect">
            <a:avLst>
              <a:gd name="adj" fmla="val 6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921869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9</a:t>
            </a: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94429693"/>
      </p:ext>
    </p:extLst>
  </p:cSld>
  <p:clrMapOvr>
    <a:masterClrMapping/>
  </p:clrMapOvr>
  <p:transition spd="slow">
    <p:wheel spokes="1"/>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6480000" cy="2520000"/>
          </a:xfrm>
          <a:prstGeom prst="rect">
            <a:avLst/>
          </a:prstGeom>
          <a:solidFill>
            <a:srgbClr val="00B050"/>
          </a:solidFill>
        </p:spPr>
        <p:txBody>
          <a:bodyPr lIns="540000" tIns="540000" rIns="72000" bIns="18000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86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6336704" cy="23762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400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20384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353293"/>
      </p:ext>
    </p:extLst>
  </p:cSld>
  <p:clrMapOvr>
    <a:masterClrMapping/>
  </p:clrMapOvr>
  <p:transition spd="slow">
    <p:wheel spokes="1"/>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14898"/>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8</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Gaesti</a:t>
            </a:r>
            <a:endParaRPr lang="fr-CH" sz="4400" dirty="0" smtClean="0">
              <a:solidFill>
                <a:schemeClr val="bg1"/>
              </a:solidFill>
              <a:latin typeface="Arial" panose="020B0604020202020204" pitchFamily="34" charset="0"/>
              <a:cs typeface="Arial" panose="020B0604020202020204" pitchFamily="34" charset="0"/>
            </a:endParaRPr>
          </a:p>
          <a:p>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61</a:t>
            </a:r>
            <a:endParaRPr lang="fr-CH" sz="1600" dirty="0">
              <a:latin typeface="Arial" panose="020B0604020202020204" pitchFamily="34" charset="0"/>
              <a:cs typeface="Arial" panose="020B0604020202020204" pitchFamily="34" charset="0"/>
            </a:endParaRPr>
          </a:p>
        </p:txBody>
      </p:sp>
      <p:sp>
        <p:nvSpPr>
          <p:cNvPr id="10" name="Rectangle à coins arrondis 9"/>
          <p:cNvSpPr/>
          <p:nvPr/>
        </p:nvSpPr>
        <p:spPr>
          <a:xfrm>
            <a:off x="1259632" y="1700808"/>
            <a:ext cx="5616624" cy="158417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259632" y="692696"/>
            <a:ext cx="2808312" cy="69244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283968" y="692696"/>
            <a:ext cx="2592288" cy="822202"/>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8627706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60984"/>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Olteni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4500000"/>
          </a:xfrm>
          <a:solidFill>
            <a:srgbClr val="0070C0"/>
          </a:solidFill>
          <a:effectLst>
            <a:outerShdw blurRad="63500" sx="102000" sy="102000" algn="ctr" rotWithShape="0">
              <a:schemeClr val="bg1">
                <a:alpha val="40000"/>
              </a:schemeClr>
            </a:outerShdw>
          </a:effectLst>
        </p:spPr>
        <p:txBody>
          <a:bodyPr lIns="72000" tIns="360000" rIns="216000" bIns="216000">
            <a:noAutofit/>
          </a:bodyPr>
          <a:lstStyle/>
          <a:p>
            <a:r>
              <a:rPr lang="fr-CH" sz="4400" dirty="0" smtClean="0">
                <a:solidFill>
                  <a:schemeClr val="bg1"/>
                </a:solidFill>
                <a:latin typeface="Arial" panose="020B0604020202020204" pitchFamily="34" charset="0"/>
                <a:cs typeface="Arial" panose="020B0604020202020204" pitchFamily="34" charset="0"/>
              </a:rPr>
              <a:t>Ploiesti</a:t>
            </a:r>
          </a:p>
          <a:p>
            <a:r>
              <a:rPr lang="fr-CH" sz="4400" dirty="0" smtClean="0">
                <a:solidFill>
                  <a:schemeClr val="bg1"/>
                </a:solidFill>
                <a:latin typeface="Arial" panose="020B0604020202020204" pitchFamily="34" charset="0"/>
                <a:cs typeface="Arial" panose="020B0604020202020204" pitchFamily="34" charset="0"/>
              </a:rPr>
              <a:t>Targoviste</a:t>
            </a:r>
          </a:p>
          <a:p>
            <a:r>
              <a:rPr lang="fr-CH" sz="4400" dirty="0" err="1" smtClean="0">
                <a:solidFill>
                  <a:schemeClr val="bg1"/>
                </a:solidFill>
                <a:latin typeface="Arial" panose="020B0604020202020204" pitchFamily="34" charset="0"/>
                <a:cs typeface="Arial" panose="020B0604020202020204" pitchFamily="34" charset="0"/>
              </a:rPr>
              <a:t>Gaesti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Petresti</a:t>
            </a:r>
            <a:endParaRPr lang="fr-CH" sz="4400" dirty="0" smtClean="0">
              <a:solidFill>
                <a:schemeClr val="bg1"/>
              </a:solidFill>
              <a:latin typeface="Arial" panose="020B0604020202020204" pitchFamily="34" charset="0"/>
              <a:cs typeface="Arial" panose="020B0604020202020204" pitchFamily="34" charset="0"/>
            </a:endParaRPr>
          </a:p>
          <a:p>
            <a:pPr algn="r"/>
            <a:r>
              <a:rPr lang="fr-CH" sz="4400" dirty="0" smtClean="0">
                <a:solidFill>
                  <a:schemeClr val="bg1"/>
                </a:solidFill>
                <a:latin typeface="Arial" panose="020B0604020202020204" pitchFamily="34" charset="0"/>
                <a:cs typeface="Arial" panose="020B0604020202020204" pitchFamily="34" charset="0"/>
              </a:rPr>
              <a:t>1000 m</a:t>
            </a: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01879" y="3585805"/>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2285696"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5882187"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790696" y="335699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61</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4320480"/>
          </a:xfrm>
          <a:prstGeom prst="roundRect">
            <a:avLst>
              <a:gd name="adj" fmla="val 432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28205923"/>
      </p:ext>
    </p:extLst>
  </p:cSld>
  <p:clrMapOvr>
    <a:masterClrMapping/>
  </p:clrMapOvr>
  <p:transition spd="slow">
    <p:wheel spokes="1"/>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11858" y="1556792"/>
            <a:ext cx="5760000" cy="378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Ploiesti</a:t>
            </a:r>
          </a:p>
          <a:p>
            <a:r>
              <a:rPr lang="fr-CH" sz="4400" dirty="0" smtClean="0">
                <a:solidFill>
                  <a:schemeClr val="bg1"/>
                </a:solidFill>
                <a:latin typeface="Arial" panose="020B0604020202020204" pitchFamily="34" charset="0"/>
                <a:cs typeface="Arial" panose="020B0604020202020204" pitchFamily="34" charset="0"/>
              </a:rPr>
              <a:t>Targoviste</a:t>
            </a:r>
          </a:p>
          <a:p>
            <a:r>
              <a:rPr lang="fr-CH" sz="4400" dirty="0" err="1" smtClean="0">
                <a:solidFill>
                  <a:schemeClr val="bg1"/>
                </a:solidFill>
                <a:latin typeface="Arial" panose="020B0604020202020204" pitchFamily="34" charset="0"/>
                <a:cs typeface="Arial" panose="020B0604020202020204" pitchFamily="34" charset="0"/>
              </a:rPr>
              <a:t>Gaesti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Petresti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797830" y="4239550"/>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122120" y="567952"/>
            <a:ext cx="306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8</a:t>
            </a:r>
          </a:p>
        </p:txBody>
      </p:sp>
      <p:sp>
        <p:nvSpPr>
          <p:cNvPr id="15" name="Hexagone 14"/>
          <p:cNvSpPr/>
          <p:nvPr/>
        </p:nvSpPr>
        <p:spPr>
          <a:xfrm>
            <a:off x="1691680" y="327672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61</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716016" y="73658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040120" y="73658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1475656" y="1628800"/>
            <a:ext cx="5616624" cy="3600400"/>
          </a:xfrm>
          <a:prstGeom prst="roundRect">
            <a:avLst>
              <a:gd name="adj" fmla="val 396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4211960" y="640540"/>
            <a:ext cx="2880320" cy="7548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15764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8</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84401375"/>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66512" y="1880827"/>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Centru</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4851175" y="4013021"/>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246483" y="236724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682F</a:t>
            </a:r>
            <a:endParaRPr lang="fr-CH" dirty="0">
              <a:latin typeface="Arial" panose="020B0604020202020204" pitchFamily="34" charset="0"/>
              <a:cs typeface="Arial" panose="020B0604020202020204" pitchFamily="34" charset="0"/>
            </a:endParaRPr>
          </a:p>
        </p:txBody>
      </p:sp>
      <p:sp>
        <p:nvSpPr>
          <p:cNvPr id="12" name="Rectangle 11"/>
          <p:cNvSpPr/>
          <p:nvPr/>
        </p:nvSpPr>
        <p:spPr>
          <a:xfrm>
            <a:off x="3779912" y="2232240"/>
            <a:ext cx="196356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Centru</a:t>
            </a:r>
            <a:endParaRPr lang="fr-CH" sz="4400" dirty="0">
              <a:solidFill>
                <a:schemeClr val="tx1"/>
              </a:solidFill>
              <a:latin typeface="Arial" panose="020B0604020202020204" pitchFamily="34" charset="0"/>
              <a:cs typeface="Arial" panose="020B0604020202020204" pitchFamily="34" charset="0"/>
            </a:endParaRPr>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1176" y="3098920"/>
            <a:ext cx="900000" cy="6181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1115616" y="1916832"/>
            <a:ext cx="5616624" cy="2952328"/>
          </a:xfrm>
          <a:prstGeom prst="roundRect">
            <a:avLst>
              <a:gd name="adj" fmla="val 5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2088379" y="3069032"/>
            <a:ext cx="3168000" cy="6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Aeroportul</a:t>
            </a:r>
            <a:endParaRPr lang="fr-CH" sz="4400" dirty="0">
              <a:solidFill>
                <a:schemeClr val="tx1"/>
              </a:solidFill>
              <a:latin typeface="Arial" panose="020B0604020202020204" pitchFamily="34" charset="0"/>
              <a:cs typeface="Arial" panose="020B0604020202020204" pitchFamily="34" charset="0"/>
            </a:endParaRPr>
          </a:p>
        </p:txBody>
      </p:sp>
      <p:sp>
        <p:nvSpPr>
          <p:cNvPr id="17" name="Rectangle à coins arrondis 16"/>
          <p:cNvSpPr/>
          <p:nvPr/>
        </p:nvSpPr>
        <p:spPr>
          <a:xfrm>
            <a:off x="3972981" y="82513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52</a:t>
            </a:r>
            <a:endParaRPr lang="fr-CH" sz="54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026833" y="879089"/>
            <a:ext cx="2664296"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4531702" y="96913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Virage 20"/>
          <p:cNvSpPr/>
          <p:nvPr/>
        </p:nvSpPr>
        <p:spPr>
          <a:xfrm>
            <a:off x="4850595" y="951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16318888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6480000" cy="2520000"/>
          </a:xfrm>
          <a:prstGeom prst="rect">
            <a:avLst/>
          </a:prstGeom>
          <a:solidFill>
            <a:srgbClr val="00B050"/>
          </a:solidFill>
        </p:spPr>
        <p:txBody>
          <a:bodyPr lIns="540000" tIns="540000" rIns="72000" bIns="18000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71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6336704" cy="23762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400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20384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2248387"/>
      </p:ext>
    </p:extLst>
  </p:cSld>
  <p:clrMapOvr>
    <a:masterClrMapping/>
  </p:clrMapOvr>
  <p:transition spd="slow">
    <p:wheel spokes="1"/>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7</a:t>
            </a:r>
          </a:p>
        </p:txBody>
      </p:sp>
      <p:sp>
        <p:nvSpPr>
          <p:cNvPr id="4" name="Rectangle 3"/>
          <p:cNvSpPr/>
          <p:nvPr/>
        </p:nvSpPr>
        <p:spPr>
          <a:xfrm>
            <a:off x="464622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369"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Olteni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755386"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168</a:t>
            </a:r>
            <a:endParaRPr lang="fr-CH" sz="1600" dirty="0">
              <a:latin typeface="Arial" panose="020B0604020202020204" pitchFamily="34" charset="0"/>
              <a:cs typeface="Arial" panose="020B0604020202020204" pitchFamily="34" charset="0"/>
            </a:endParaRPr>
          </a:p>
        </p:txBody>
      </p:sp>
      <p:sp>
        <p:nvSpPr>
          <p:cNvPr id="9" name="Rectangle à coins arrondis 8"/>
          <p:cNvSpPr/>
          <p:nvPr/>
        </p:nvSpPr>
        <p:spPr>
          <a:xfrm>
            <a:off x="1295675" y="1700808"/>
            <a:ext cx="5616624" cy="1656184"/>
          </a:xfrm>
          <a:prstGeom prst="roundRect">
            <a:avLst>
              <a:gd name="adj" fmla="val 1134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295675" y="692696"/>
            <a:ext cx="2808312"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692696"/>
            <a:ext cx="2520280"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3705904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60984"/>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Vanatorii</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Mici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Olteni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Jugureni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Monastiora</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637319" y="4522296"/>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907704"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324527"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979712" y="479264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168</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1700808"/>
            <a:ext cx="5616624" cy="3816424"/>
          </a:xfrm>
          <a:prstGeom prst="roundRect">
            <a:avLst>
              <a:gd name="adj" fmla="val 510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90795252"/>
      </p:ext>
    </p:extLst>
  </p:cSld>
  <p:clrMapOvr>
    <a:masterClrMapping/>
  </p:clrMapOvr>
  <p:transition spd="slow">
    <p:wheel spokes="1"/>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39951" y="1552519"/>
            <a:ext cx="5760000" cy="306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Olteni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Jugureni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Monastiora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798275" y="2726723"/>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122120" y="549861"/>
            <a:ext cx="306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7</a:t>
            </a:r>
          </a:p>
        </p:txBody>
      </p:sp>
      <p:sp>
        <p:nvSpPr>
          <p:cNvPr id="15" name="Hexagone 14"/>
          <p:cNvSpPr/>
          <p:nvPr/>
        </p:nvSpPr>
        <p:spPr>
          <a:xfrm>
            <a:off x="1907704" y="204289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162</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860032" y="71195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123621" y="71195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4187458" y="603817"/>
            <a:ext cx="2952328"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547664" y="1628800"/>
            <a:ext cx="5544616" cy="2880320"/>
          </a:xfrm>
          <a:prstGeom prst="roundRect">
            <a:avLst>
              <a:gd name="adj" fmla="val 314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235558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7</a:t>
            </a: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54496231"/>
      </p:ext>
    </p:extLst>
  </p:cSld>
  <p:clrMapOvr>
    <a:masterClrMapping/>
  </p:clrMapOvr>
  <p:transition spd="slow">
    <p:wheel spokes="1"/>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6480000" cy="2520000"/>
          </a:xfrm>
          <a:prstGeom prst="rect">
            <a:avLst/>
          </a:prstGeom>
          <a:solidFill>
            <a:srgbClr val="00B050"/>
          </a:solidFill>
        </p:spPr>
        <p:txBody>
          <a:bodyPr lIns="540000" tIns="540000" rIns="72000" bIns="18000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64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6336704" cy="23762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400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20384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461059"/>
      </p:ext>
    </p:extLst>
  </p:cSld>
  <p:clrMapOvr>
    <a:masterClrMapping/>
  </p:clrMapOvr>
  <p:transition spd="slow">
    <p:wheel spokes="1"/>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10887"/>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6096" y="610887"/>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6</a:t>
            </a:r>
          </a:p>
        </p:txBody>
      </p:sp>
      <p:sp>
        <p:nvSpPr>
          <p:cNvPr id="4" name="Rectangle 3"/>
          <p:cNvSpPr/>
          <p:nvPr/>
        </p:nvSpPr>
        <p:spPr>
          <a:xfrm>
            <a:off x="4644008" y="76484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39817" y="75488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Vanatorii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Micii</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82585"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168</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1656184"/>
          </a:xfrm>
          <a:prstGeom prst="roundRect">
            <a:avLst>
              <a:gd name="adj" fmla="val 1257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9632" y="704898"/>
            <a:ext cx="2808312" cy="7342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4283968" y="704898"/>
            <a:ext cx="2592288" cy="7342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412663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60984"/>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Bolintin</a:t>
            </a:r>
            <a:r>
              <a:rPr lang="fr-CH" dirty="0" smtClean="0">
                <a:solidFill>
                  <a:schemeClr val="bg1"/>
                </a:solidFill>
                <a:latin typeface="Arial" panose="020B0604020202020204" pitchFamily="34" charset="0"/>
                <a:cs typeface="Arial" panose="020B0604020202020204" pitchFamily="34" charset="0"/>
              </a:rPr>
              <a:t> Vale</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Vanatorii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Mici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Corbii</a:t>
            </a:r>
            <a:r>
              <a:rPr lang="fr-CH" sz="4400" dirty="0" smtClean="0">
                <a:solidFill>
                  <a:schemeClr val="bg1"/>
                </a:solidFill>
                <a:latin typeface="Arial" panose="020B0604020202020204" pitchFamily="34" charset="0"/>
                <a:cs typeface="Arial" panose="020B0604020202020204" pitchFamily="34" charset="0"/>
              </a:rPr>
              <a:t> Mari</a:t>
            </a:r>
          </a:p>
          <a:p>
            <a:r>
              <a:rPr lang="fr-CH" sz="4400" dirty="0" err="1" smtClean="0">
                <a:solidFill>
                  <a:schemeClr val="bg1"/>
                </a:solidFill>
                <a:latin typeface="Arial" panose="020B0604020202020204" pitchFamily="34" charset="0"/>
                <a:cs typeface="Arial" panose="020B0604020202020204" pitchFamily="34" charset="0"/>
              </a:rPr>
              <a:t>Crevedia</a:t>
            </a:r>
            <a:r>
              <a:rPr lang="fr-CH" sz="4400" dirty="0" smtClean="0">
                <a:solidFill>
                  <a:schemeClr val="bg1"/>
                </a:solidFill>
                <a:latin typeface="Arial" panose="020B0604020202020204" pitchFamily="34" charset="0"/>
                <a:cs typeface="Arial" panose="020B0604020202020204" pitchFamily="34" charset="0"/>
              </a:rPr>
              <a:t> Mare</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709328" y="4550634"/>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961680" y="59396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249328"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977043" y="481251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162</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48680"/>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3744416"/>
          </a:xfrm>
          <a:prstGeom prst="roundRect">
            <a:avLst>
              <a:gd name="adj" fmla="val 26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462058337"/>
      </p:ext>
    </p:extLst>
  </p:cSld>
  <p:clrMapOvr>
    <a:masterClrMapping/>
  </p:clrMapOvr>
  <p:transition spd="slow">
    <p:wheel spokes="1"/>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39951" y="1552519"/>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Vanatorii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Mici</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Corbii</a:t>
            </a:r>
            <a:r>
              <a:rPr lang="fr-CH" sz="4400" dirty="0" smtClean="0">
                <a:solidFill>
                  <a:schemeClr val="bg1"/>
                </a:solidFill>
                <a:latin typeface="Arial" panose="020B0604020202020204" pitchFamily="34" charset="0"/>
                <a:cs typeface="Arial" panose="020B0604020202020204" pitchFamily="34" charset="0"/>
              </a:rPr>
              <a:t> Mari</a:t>
            </a:r>
          </a:p>
          <a:p>
            <a:r>
              <a:rPr lang="fr-CH" sz="4400" dirty="0" err="1" smtClean="0">
                <a:solidFill>
                  <a:schemeClr val="bg1"/>
                </a:solidFill>
                <a:latin typeface="Arial" panose="020B0604020202020204" pitchFamily="34" charset="0"/>
                <a:cs typeface="Arial" panose="020B0604020202020204" pitchFamily="34" charset="0"/>
              </a:rPr>
              <a:t>Crevedia</a:t>
            </a:r>
            <a:r>
              <a:rPr lang="fr-CH" sz="4400" dirty="0" smtClean="0">
                <a:solidFill>
                  <a:schemeClr val="bg1"/>
                </a:solidFill>
                <a:latin typeface="Arial" panose="020B0604020202020204" pitchFamily="34" charset="0"/>
                <a:cs typeface="Arial" panose="020B0604020202020204" pitchFamily="34" charset="0"/>
              </a:rPr>
              <a:t> Mare</a:t>
            </a: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919430" y="2726724"/>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122120" y="567952"/>
            <a:ext cx="3060000" cy="900000"/>
          </a:xfrm>
          <a:prstGeom prst="roundRect">
            <a:avLst>
              <a:gd name="adj" fmla="val 161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6</a:t>
            </a:r>
          </a:p>
        </p:txBody>
      </p:sp>
      <p:sp>
        <p:nvSpPr>
          <p:cNvPr id="15" name="Hexagone 14"/>
          <p:cNvSpPr/>
          <p:nvPr/>
        </p:nvSpPr>
        <p:spPr>
          <a:xfrm>
            <a:off x="1763688" y="2852937"/>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162</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699248" y="710732"/>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040120" y="71195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2" name="Rectangle à coins arrondis 1"/>
          <p:cNvSpPr/>
          <p:nvPr/>
        </p:nvSpPr>
        <p:spPr>
          <a:xfrm>
            <a:off x="4175956" y="620688"/>
            <a:ext cx="2952328"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03135" y="1628800"/>
            <a:ext cx="5458949" cy="2880320"/>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750560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6</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10964821"/>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69980"/>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75236720"/>
      </p:ext>
    </p:extLst>
  </p:cSld>
  <p:clrMapOvr>
    <a:masterClrMapping/>
  </p:clrMapOvr>
  <p:transition spd="slow">
    <p:wheel spokes="1"/>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6480000" cy="2520000"/>
          </a:xfrm>
          <a:prstGeom prst="rect">
            <a:avLst/>
          </a:prstGeom>
          <a:solidFill>
            <a:srgbClr val="00B050"/>
          </a:solidFill>
        </p:spPr>
        <p:txBody>
          <a:bodyPr lIns="540000" tIns="540000" rIns="72000" bIns="18000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48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6336704" cy="23762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400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20384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2980852"/>
      </p:ext>
    </p:extLst>
  </p:cSld>
  <p:clrMapOvr>
    <a:masterClrMapping/>
  </p:clrMapOvr>
  <p:transition spd="slow">
    <p:wheel spokes="1"/>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47569" y="606695"/>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5</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Vale</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82585"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401A</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331640" y="704898"/>
            <a:ext cx="2772347"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4283968" y="704898"/>
            <a:ext cx="2592288"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331640" y="1700808"/>
            <a:ext cx="5544616" cy="1656184"/>
          </a:xfrm>
          <a:prstGeom prst="roundRect">
            <a:avLst>
              <a:gd name="adj" fmla="val 797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112164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76672"/>
            <a:ext cx="576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Bolintin</a:t>
            </a:r>
            <a:r>
              <a:rPr lang="fr-CH" dirty="0" smtClean="0">
                <a:solidFill>
                  <a:schemeClr val="bg1"/>
                </a:solidFill>
                <a:latin typeface="Arial" panose="020B0604020202020204" pitchFamily="34" charset="0"/>
                <a:cs typeface="Arial" panose="020B0604020202020204" pitchFamily="34" charset="0"/>
              </a:rPr>
              <a:t> Deal</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5760000" cy="414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Vale</a:t>
            </a:r>
          </a:p>
          <a:p>
            <a:r>
              <a:rPr lang="fr-CH" sz="4400" dirty="0" err="1" smtClean="0">
                <a:solidFill>
                  <a:schemeClr val="bg1"/>
                </a:solidFill>
                <a:latin typeface="Arial" panose="020B0604020202020204" pitchFamily="34" charset="0"/>
                <a:cs typeface="Arial" panose="020B0604020202020204" pitchFamily="34" charset="0"/>
              </a:rPr>
              <a:t>Palanca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Floresti</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9500000">
            <a:off x="5550339" y="4698013"/>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876955" y="65673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068686" y="64899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Hexagone 12"/>
          <p:cNvSpPr/>
          <p:nvPr/>
        </p:nvSpPr>
        <p:spPr>
          <a:xfrm>
            <a:off x="1876955" y="4743013"/>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401A</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86744" y="543331"/>
            <a:ext cx="5605536"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475656" y="1700808"/>
            <a:ext cx="5616624" cy="3960440"/>
          </a:xfrm>
          <a:prstGeom prst="roundRect">
            <a:avLst>
              <a:gd name="adj" fmla="val 213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1533760"/>
      </p:ext>
    </p:extLst>
  </p:cSld>
  <p:clrMapOvr>
    <a:masterClrMapping/>
  </p:clrMapOvr>
  <p:transition spd="slow">
    <p:wheel spokes="1"/>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39951" y="1552519"/>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Vale</a:t>
            </a:r>
          </a:p>
          <a:p>
            <a:r>
              <a:rPr lang="fr-CH" sz="4400" dirty="0" err="1" smtClean="0">
                <a:solidFill>
                  <a:schemeClr val="bg1"/>
                </a:solidFill>
                <a:latin typeface="Arial" panose="020B0604020202020204" pitchFamily="34" charset="0"/>
                <a:cs typeface="Arial" panose="020B0604020202020204" pitchFamily="34" charset="0"/>
              </a:rPr>
              <a:t>Palanca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Floresti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9" name="Flèche droite 8"/>
          <p:cNvSpPr/>
          <p:nvPr/>
        </p:nvSpPr>
        <p:spPr>
          <a:xfrm rot="-1800000">
            <a:off x="5797830" y="2714326"/>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itre 3"/>
          <p:cNvSpPr>
            <a:spLocks noGrp="1"/>
          </p:cNvSpPr>
          <p:nvPr>
            <p:ph type="ctrTitle"/>
          </p:nvPr>
        </p:nvSpPr>
        <p:spPr>
          <a:xfrm>
            <a:off x="792376" y="188640"/>
            <a:ext cx="179224" cy="218455"/>
          </a:xfrm>
        </p:spPr>
        <p:txBody>
          <a:bodyPr>
            <a:normAutofit fontScale="90000"/>
          </a:bodyPr>
          <a:lstStyle/>
          <a:p>
            <a:r>
              <a:rPr lang="fr-CH" dirty="0" smtClean="0"/>
              <a:t> </a:t>
            </a:r>
            <a:endParaRPr lang="fr-CH" dirty="0"/>
          </a:p>
        </p:txBody>
      </p:sp>
      <p:sp>
        <p:nvSpPr>
          <p:cNvPr id="12" name="Rectangle à coins arrondis 11"/>
          <p:cNvSpPr/>
          <p:nvPr/>
        </p:nvSpPr>
        <p:spPr>
          <a:xfrm>
            <a:off x="4122120" y="567952"/>
            <a:ext cx="306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5</a:t>
            </a:r>
          </a:p>
        </p:txBody>
      </p:sp>
      <p:sp>
        <p:nvSpPr>
          <p:cNvPr id="15" name="Hexagone 14"/>
          <p:cNvSpPr/>
          <p:nvPr/>
        </p:nvSpPr>
        <p:spPr>
          <a:xfrm>
            <a:off x="1619672" y="2030499"/>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401A</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716016" y="72936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064792" y="71110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5" name="Rectangle à coins arrondis 4"/>
          <p:cNvSpPr/>
          <p:nvPr/>
        </p:nvSpPr>
        <p:spPr>
          <a:xfrm>
            <a:off x="1475657" y="1628800"/>
            <a:ext cx="5616624" cy="2880320"/>
          </a:xfrm>
          <a:prstGeom prst="roundRect">
            <a:avLst>
              <a:gd name="adj" fmla="val 461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4174486" y="639696"/>
            <a:ext cx="2952000" cy="7548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806056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5</a:t>
            </a: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47175522"/>
      </p:ext>
    </p:extLst>
  </p:cSld>
  <p:clrMapOvr>
    <a:masterClrMapping/>
  </p:clrMapOvr>
  <p:transition spd="slow">
    <p:wheel spokes="1"/>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6480000" cy="2520000"/>
          </a:xfrm>
          <a:prstGeom prst="rect">
            <a:avLst/>
          </a:prstGeom>
          <a:solidFill>
            <a:srgbClr val="00B050"/>
          </a:solidFill>
        </p:spPr>
        <p:txBody>
          <a:bodyPr lIns="540000" tIns="540000" rIns="72000" bIns="18000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32 km</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6336704" cy="23762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400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203848" y="125812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472435"/>
      </p:ext>
    </p:extLst>
  </p:cSld>
  <p:clrMapOvr>
    <a:masterClrMapping/>
  </p:clrMapOvr>
  <p:transition spd="slow">
    <p:wheel spokes="1"/>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65242" y="607619"/>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37761" y="827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28121" y="827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180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chor="b">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Deal</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82585" y="2210366"/>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149</a:t>
            </a:r>
            <a:endParaRPr lang="fr-CH" sz="1600" dirty="0">
              <a:latin typeface="Arial" panose="020B0604020202020204" pitchFamily="34" charset="0"/>
              <a:cs typeface="Arial" panose="020B0604020202020204" pitchFamily="34" charset="0"/>
            </a:endParaRPr>
          </a:p>
        </p:txBody>
      </p:sp>
      <p:sp>
        <p:nvSpPr>
          <p:cNvPr id="11" name="Rectangle à coins arrondis 10"/>
          <p:cNvSpPr/>
          <p:nvPr/>
        </p:nvSpPr>
        <p:spPr>
          <a:xfrm>
            <a:off x="845586" y="4149080"/>
            <a:ext cx="6732748" cy="2016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r>
              <a:rPr lang="fr-CH" sz="1200" dirty="0">
                <a:solidFill>
                  <a:schemeClr val="tx1"/>
                </a:solidFill>
                <a:latin typeface="Arial" panose="020B0604020202020204" pitchFamily="34" charset="0"/>
                <a:cs typeface="Arial" panose="020B0604020202020204" pitchFamily="34" charset="0"/>
              </a:rPr>
              <a:t>L</a:t>
            </a:r>
            <a:r>
              <a:rPr lang="fr-CH" sz="1200" dirty="0" smtClean="0">
                <a:solidFill>
                  <a:schemeClr val="tx1"/>
                </a:solidFill>
                <a:latin typeface="Arial" panose="020B0604020202020204" pitchFamily="34" charset="0"/>
                <a:cs typeface="Arial" panose="020B0604020202020204" pitchFamily="34" charset="0"/>
              </a:rPr>
              <a:t>es panneaux doivent être </a:t>
            </a:r>
          </a:p>
          <a:p>
            <a:pPr marL="171450" indent="-1714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Aérés, à gauche / droite, en haut / bas, sans exagération ( pas de grands espaces vierges )</a:t>
            </a:r>
          </a:p>
          <a:p>
            <a:pPr marL="171450" indent="-171450">
              <a:buFont typeface="Wingdings" panose="05000000000000000000" pitchFamily="2" charset="2"/>
              <a:buChar char="Ø"/>
            </a:pPr>
            <a:r>
              <a:rPr lang="fr-CH" sz="1200" dirty="0">
                <a:solidFill>
                  <a:schemeClr val="tx1"/>
                </a:solidFill>
                <a:latin typeface="Arial" panose="020B0604020202020204" pitchFamily="34" charset="0"/>
                <a:cs typeface="Arial" panose="020B0604020202020204" pitchFamily="34" charset="0"/>
              </a:rPr>
              <a:t>L</a:t>
            </a:r>
            <a:r>
              <a:rPr lang="fr-CH" sz="1200" dirty="0" smtClean="0">
                <a:solidFill>
                  <a:schemeClr val="tx1"/>
                </a:solidFill>
                <a:latin typeface="Arial" panose="020B0604020202020204" pitchFamily="34" charset="0"/>
                <a:cs typeface="Arial" panose="020B0604020202020204" pitchFamily="34" charset="0"/>
              </a:rPr>
              <a:t>isibles dès 200 m1</a:t>
            </a:r>
          </a:p>
          <a:p>
            <a:endParaRPr lang="fr-CH" sz="1200" dirty="0">
              <a:solidFill>
                <a:schemeClr val="tx1"/>
              </a:solidFill>
              <a:latin typeface="Arial" panose="020B0604020202020204" pitchFamily="34" charset="0"/>
              <a:cs typeface="Arial" panose="020B0604020202020204" pitchFamily="34" charset="0"/>
            </a:endParaRPr>
          </a:p>
          <a:p>
            <a:pPr algn="ctr"/>
            <a:r>
              <a:rPr lang="fr-CH" sz="1400" dirty="0" smtClean="0">
                <a:solidFill>
                  <a:srgbClr val="FF0000"/>
                </a:solidFill>
                <a:latin typeface="Arial" panose="020B0604020202020204" pitchFamily="34" charset="0"/>
                <a:cs typeface="Arial" panose="020B0604020202020204" pitchFamily="34" charset="0"/>
              </a:rPr>
              <a:t>=&gt; Aux designers de réaliser des panneaux rationnels, efficients, lisibles, aérés, esthétiques, aux contours et liserés standardisés, adéquats et fonctionnels.</a:t>
            </a:r>
          </a:p>
          <a:p>
            <a:r>
              <a:rPr lang="fr-CH" sz="1200" dirty="0" smtClean="0">
                <a:solidFill>
                  <a:schemeClr val="tx1"/>
                </a:solidFill>
                <a:latin typeface="Arial" panose="020B0604020202020204" pitchFamily="34" charset="0"/>
                <a:cs typeface="Arial" panose="020B0604020202020204" pitchFamily="34" charset="0"/>
              </a:rPr>
              <a:t> </a:t>
            </a:r>
            <a:endParaRPr lang="fr-CH" sz="1200" dirty="0">
              <a:solidFill>
                <a:schemeClr val="tx1"/>
              </a:solidFill>
              <a:latin typeface="Arial" panose="020B0604020202020204" pitchFamily="34" charset="0"/>
              <a:cs typeface="Arial" panose="020B0604020202020204" pitchFamily="34" charset="0"/>
            </a:endParaRPr>
          </a:p>
        </p:txBody>
      </p:sp>
      <p:cxnSp>
        <p:nvCxnSpPr>
          <p:cNvPr id="13" name="Connecteur droit avec flèche 12"/>
          <p:cNvCxnSpPr/>
          <p:nvPr/>
        </p:nvCxnSpPr>
        <p:spPr>
          <a:xfrm>
            <a:off x="3207296" y="1640360"/>
            <a:ext cx="0" cy="567088"/>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499992" y="2660366"/>
            <a:ext cx="0" cy="768434"/>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1223988" y="2924944"/>
            <a:ext cx="258597" cy="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6588224" y="1988840"/>
            <a:ext cx="395763" cy="0"/>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382585" y="2911443"/>
            <a:ext cx="397387" cy="13501"/>
          </a:xfrm>
          <a:prstGeom prst="straightConnector1">
            <a:avLst/>
          </a:prstGeom>
          <a:ln w="2222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à coins arrondis 5"/>
          <p:cNvSpPr/>
          <p:nvPr/>
        </p:nvSpPr>
        <p:spPr>
          <a:xfrm>
            <a:off x="1306498" y="1700808"/>
            <a:ext cx="5594978" cy="165618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306498" y="704898"/>
            <a:ext cx="2797489" cy="73424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253202" y="704898"/>
            <a:ext cx="2689516" cy="80272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0423881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3648" y="458680"/>
            <a:ext cx="6480000" cy="1080000"/>
          </a:xfrm>
          <a:solidFill>
            <a:srgbClr val="00B050"/>
          </a:solidFill>
          <a:effectLst>
            <a:outerShdw blurRad="63500" sx="102000" sy="102000" algn="ctr" rotWithShape="0">
              <a:schemeClr val="bg1">
                <a:lumMod val="95000"/>
                <a:alpha val="40000"/>
              </a:schemeClr>
            </a:outerShdw>
          </a:effectLst>
        </p:spPr>
        <p:txBody>
          <a:bodyPr>
            <a:normAutofit/>
          </a:bodyPr>
          <a:lstStyle/>
          <a:p>
            <a:r>
              <a:rPr lang="fr-CH" dirty="0" smtClean="0">
                <a:solidFill>
                  <a:schemeClr val="bg1"/>
                </a:solidFill>
                <a:latin typeface="Arial" panose="020B0604020202020204" pitchFamily="34" charset="0"/>
                <a:cs typeface="Arial" panose="020B0604020202020204" pitchFamily="34" charset="0"/>
              </a:rPr>
              <a:t>A0 Ring Bucuresti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6480000" cy="4968552"/>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Deal</a:t>
            </a:r>
          </a:p>
          <a:p>
            <a:r>
              <a:rPr lang="fr-CH" sz="4400" dirty="0" err="1" smtClean="0">
                <a:solidFill>
                  <a:schemeClr val="bg1"/>
                </a:solidFill>
                <a:latin typeface="Arial" panose="020B0604020202020204" pitchFamily="34" charset="0"/>
                <a:cs typeface="Arial" panose="020B0604020202020204" pitchFamily="34" charset="0"/>
              </a:rPr>
              <a:t>MihaiI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Voda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Ghionea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826720" y="4429109"/>
            <a:ext cx="5760000"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INDUSTRIAL PARK WEST</a:t>
            </a:r>
            <a:endParaRPr lang="fr-CH" sz="3200" dirty="0">
              <a:solidFill>
                <a:schemeClr val="tx1"/>
              </a:solidFill>
              <a:latin typeface="Arial" panose="020B0604020202020204" pitchFamily="34" charset="0"/>
              <a:cs typeface="Arial" panose="020B0604020202020204" pitchFamily="34" charset="0"/>
            </a:endParaRPr>
          </a:p>
        </p:txBody>
      </p:sp>
      <p:sp>
        <p:nvSpPr>
          <p:cNvPr id="9" name="Flèche droite 8"/>
          <p:cNvSpPr/>
          <p:nvPr/>
        </p:nvSpPr>
        <p:spPr>
          <a:xfrm rot="19500000">
            <a:off x="6285393" y="5472232"/>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724224"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7068586" y="62068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Hexagone 14"/>
          <p:cNvSpPr/>
          <p:nvPr/>
        </p:nvSpPr>
        <p:spPr>
          <a:xfrm>
            <a:off x="2206011" y="551723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149</a:t>
            </a:r>
            <a:endParaRPr lang="fr-CH" dirty="0">
              <a:latin typeface="Arial" panose="020B0604020202020204" pitchFamily="34" charset="0"/>
              <a:cs typeface="Arial" panose="020B0604020202020204" pitchFamily="34" charset="0"/>
            </a:endParaRPr>
          </a:p>
        </p:txBody>
      </p:sp>
      <p:sp>
        <p:nvSpPr>
          <p:cNvPr id="4" name="Rectangle à coins arrondis 3"/>
          <p:cNvSpPr/>
          <p:nvPr/>
        </p:nvSpPr>
        <p:spPr>
          <a:xfrm>
            <a:off x="1475656" y="534368"/>
            <a:ext cx="6264696"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1475656" y="1700808"/>
            <a:ext cx="6264696" cy="4752528"/>
          </a:xfrm>
          <a:prstGeom prst="roundRect">
            <a:avLst>
              <a:gd name="adj" fmla="val 40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88597815"/>
      </p:ext>
    </p:extLst>
  </p:cSld>
  <p:clrMapOvr>
    <a:masterClrMapping/>
  </p:clrMapOvr>
  <p:transition spd="slow">
    <p:wheel spokes="1"/>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39951" y="1552519"/>
            <a:ext cx="648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Bolintin</a:t>
            </a:r>
            <a:r>
              <a:rPr lang="fr-CH" sz="4400" dirty="0" smtClean="0">
                <a:solidFill>
                  <a:schemeClr val="bg1"/>
                </a:solidFill>
                <a:latin typeface="Arial" panose="020B0604020202020204" pitchFamily="34" charset="0"/>
                <a:cs typeface="Arial" panose="020B0604020202020204" pitchFamily="34" charset="0"/>
              </a:rPr>
              <a:t> Deal</a:t>
            </a:r>
          </a:p>
          <a:p>
            <a:r>
              <a:rPr lang="fr-CH" sz="4400" dirty="0" err="1" smtClean="0">
                <a:solidFill>
                  <a:schemeClr val="bg1"/>
                </a:solidFill>
                <a:latin typeface="Arial" panose="020B0604020202020204" pitchFamily="34" charset="0"/>
                <a:cs typeface="Arial" panose="020B0604020202020204" pitchFamily="34" charset="0"/>
              </a:rPr>
              <a:t>MihaiI</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Voda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Ghionea</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100" dirty="0" smtClean="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835696" y="4365104"/>
            <a:ext cx="5760000"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INDUSTRIAL PARK WEST</a:t>
            </a:r>
            <a:endParaRPr lang="fr-CH" sz="3200" dirty="0">
              <a:solidFill>
                <a:schemeClr val="tx1"/>
              </a:solidFill>
              <a:latin typeface="Arial" panose="020B0604020202020204" pitchFamily="34" charset="0"/>
              <a:cs typeface="Arial" panose="020B0604020202020204" pitchFamily="34" charset="0"/>
            </a:endParaRPr>
          </a:p>
        </p:txBody>
      </p:sp>
      <p:sp>
        <p:nvSpPr>
          <p:cNvPr id="9" name="Flèche droite 8"/>
          <p:cNvSpPr/>
          <p:nvPr/>
        </p:nvSpPr>
        <p:spPr>
          <a:xfrm rot="-1800000">
            <a:off x="6543599" y="2304111"/>
            <a:ext cx="108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807831" y="567952"/>
            <a:ext cx="306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a:t>
            </a:r>
            <a:endParaRPr lang="fr-CH" sz="5400" dirty="0">
              <a:solidFill>
                <a:schemeClr val="bg1"/>
              </a:solidFill>
              <a:latin typeface="Arial" panose="020B0604020202020204" pitchFamily="34" charset="0"/>
              <a:cs typeface="Arial" panose="020B0604020202020204" pitchFamily="34" charset="0"/>
            </a:endParaRPr>
          </a:p>
        </p:txBody>
      </p:sp>
      <p:sp>
        <p:nvSpPr>
          <p:cNvPr id="15" name="Hexagone 14"/>
          <p:cNvSpPr/>
          <p:nvPr/>
        </p:nvSpPr>
        <p:spPr>
          <a:xfrm>
            <a:off x="1763688" y="2057889"/>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149</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5436096" y="729364"/>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759099" y="711952"/>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 name="Rectangle à coins arrondis 5"/>
          <p:cNvSpPr/>
          <p:nvPr/>
        </p:nvSpPr>
        <p:spPr>
          <a:xfrm>
            <a:off x="4860032" y="657952"/>
            <a:ext cx="2916000" cy="7548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475656" y="1628800"/>
            <a:ext cx="6392175" cy="3672408"/>
          </a:xfrm>
          <a:prstGeom prst="roundRect">
            <a:avLst>
              <a:gd name="adj" fmla="val 560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16173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4</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21215004"/>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563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Turnu</a:t>
            </a:r>
            <a:r>
              <a:rPr lang="fr-CH" sz="4700" dirty="0" smtClean="0">
                <a:solidFill>
                  <a:schemeClr val="bg1"/>
                </a:solidFill>
                <a:latin typeface="Arial" panose="020B0604020202020204" pitchFamily="34" charset="0"/>
                <a:cs typeface="Arial" panose="020B0604020202020204" pitchFamily="34" charset="0"/>
              </a:rPr>
              <a:t> Severin		259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Lugoj				  98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E70			  </a:t>
            </a:r>
            <a:r>
              <a:rPr lang="fr-CH" sz="4700" dirty="0">
                <a:solidFill>
                  <a:schemeClr val="bg1"/>
                </a:solidFill>
                <a:latin typeface="Arial" panose="020B0604020202020204" pitchFamily="34" charset="0"/>
                <a:cs typeface="Arial" panose="020B0604020202020204" pitchFamily="34" charset="0"/>
              </a:rPr>
              <a:t>4</a:t>
            </a:r>
            <a:r>
              <a:rPr lang="fr-CH" sz="4700" dirty="0" smtClean="0">
                <a:solidFill>
                  <a:schemeClr val="bg1"/>
                </a:solidFill>
                <a:latin typeface="Arial" panose="020B0604020202020204" pitchFamily="34" charset="0"/>
                <a:cs typeface="Arial" panose="020B0604020202020204" pitchFamily="34" charset="0"/>
              </a:rPr>
              <a:t>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56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292080"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411760"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27984" y="3861048"/>
            <a:ext cx="842400" cy="64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3563888" y="1214784"/>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E671</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6347104"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0721367"/>
      </p:ext>
    </p:extLst>
  </p:cSld>
  <p:clrMapOvr>
    <a:masterClrMapping/>
  </p:clrMapOvr>
  <p:transition spd="slow">
    <p:wheel spokes="1"/>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260648"/>
            <a:ext cx="6480000" cy="5760000"/>
          </a:xfrm>
          <a:prstGeom prst="rect">
            <a:avLst/>
          </a:prstGeom>
          <a:solidFill>
            <a:srgbClr val="00B050"/>
          </a:solidFill>
        </p:spPr>
        <p:txBody>
          <a:bodyPr lIns="540000" tIns="540000" rIns="72000" bIns="18000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24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Constanza</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260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Craiova		236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Giurgiu			  81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Ploiesti			141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E81 x A0			km</a:t>
            </a:r>
          </a:p>
          <a:p>
            <a:pPr marL="0" indent="0">
              <a:buFont typeface="Arial" panose="020B0604020202020204" pitchFamily="34" charset="0"/>
              <a:buNone/>
            </a:pPr>
            <a:endParaRPr lang="fr-CH" sz="47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4700"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fr-CH" sz="4700" dirty="0" smtClean="0">
              <a:solidFill>
                <a:schemeClr val="bg1"/>
              </a:solidFill>
              <a:latin typeface="Arial" panose="020B0604020202020204" pitchFamily="34" charset="0"/>
              <a:cs typeface="Arial" panose="020B0604020202020204" pitchFamily="34" charset="0"/>
            </a:endParaRP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23240" y="332348"/>
            <a:ext cx="6329080" cy="561693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10224" y="54868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10" name="Rectangle à coins arrondis 9"/>
          <p:cNvSpPr/>
          <p:nvPr/>
        </p:nvSpPr>
        <p:spPr>
          <a:xfrm>
            <a:off x="3203848" y="54868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pic>
        <p:nvPicPr>
          <p:cNvPr id="8"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103848" y="5085184"/>
            <a:ext cx="795600" cy="6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680165"/>
      </p:ext>
    </p:extLst>
  </p:cSld>
  <p:clrMapOvr>
    <a:masterClrMapping/>
  </p:clrMapOvr>
  <p:transition spd="slow">
    <p:wheel spokes="1"/>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A0</a:t>
            </a:r>
          </a:p>
          <a:p>
            <a:pPr lvl="1" algn="ctr"/>
            <a:r>
              <a:rPr lang="fr-CH" sz="4000" dirty="0" smtClean="0">
                <a:solidFill>
                  <a:schemeClr val="bg1"/>
                </a:solidFill>
                <a:latin typeface="Arial" panose="020B0604020202020204" pitchFamily="34" charset="0"/>
                <a:cs typeface="Arial" panose="020B0604020202020204" pitchFamily="34" charset="0"/>
              </a:rPr>
              <a:t>A1 x A0</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Ring Bucuresti</a:t>
            </a:r>
          </a:p>
          <a:p>
            <a:pPr algn="ctr"/>
            <a:r>
              <a:rPr lang="fr-CH" sz="4400" dirty="0" smtClean="0">
                <a:solidFill>
                  <a:schemeClr val="bg1"/>
                </a:solidFill>
                <a:latin typeface="Arial" panose="020B0604020202020204" pitchFamily="34" charset="0"/>
                <a:cs typeface="Arial" panose="020B0604020202020204" pitchFamily="34" charset="0"/>
              </a:rPr>
              <a:t>2500 m</a:t>
            </a:r>
            <a:endParaRPr lang="fr-CH" sz="4400" dirty="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2287008"/>
            <a:ext cx="1233956" cy="1044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000"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5940152" y="2564904"/>
            <a:ext cx="900000" cy="79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143069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7"/>
            <a:ext cx="4392488" cy="3040874"/>
          </a:xfrm>
          <a:solidFill>
            <a:srgbClr val="00B050"/>
          </a:solidFill>
        </p:spPr>
        <p:txBody>
          <a:bodyPr tIns="108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Centru</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Ciorogarla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E81   A 0</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528391"/>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Nord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Sud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Est</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2</a:t>
            </a:r>
            <a:r>
              <a:rPr lang="fr-CH" sz="32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a:off x="467504" y="2035889"/>
            <a:ext cx="484632" cy="237626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635896" y="2088401"/>
            <a:ext cx="484632" cy="236009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779713" y="4524237"/>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913532" y="4517850"/>
            <a:ext cx="978408"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7279673" y="2052040"/>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245355" y="3198935"/>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245356" y="3800150"/>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3281" y="2668930"/>
            <a:ext cx="734392" cy="4320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4932288" y="2687381"/>
            <a:ext cx="2700666" cy="4182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latin typeface="Arial" panose="020B0604020202020204" pitchFamily="34" charset="0"/>
                <a:cs typeface="Arial" panose="020B0604020202020204" pitchFamily="34" charset="0"/>
              </a:rPr>
              <a:t>Otopeni</a:t>
            </a:r>
            <a:r>
              <a:rPr lang="fr-CH" sz="2400" dirty="0" smtClean="0">
                <a:solidFill>
                  <a:schemeClr val="tx1"/>
                </a:solidFill>
                <a:latin typeface="Arial" panose="020B0604020202020204" pitchFamily="34" charset="0"/>
                <a:cs typeface="Arial" panose="020B0604020202020204" pitchFamily="34" charset="0"/>
              </a:rPr>
              <a:t> </a:t>
            </a:r>
            <a:r>
              <a:rPr lang="fr-CH" sz="2400" dirty="0" err="1" smtClean="0">
                <a:solidFill>
                  <a:schemeClr val="tx1"/>
                </a:solidFill>
                <a:latin typeface="Arial" panose="020B0604020202020204" pitchFamily="34" charset="0"/>
                <a:cs typeface="Arial" panose="020B0604020202020204" pitchFamily="34" charset="0"/>
              </a:rPr>
              <a:t>Baneasa</a:t>
            </a:r>
            <a:endParaRPr lang="fr-CH" sz="2400" dirty="0">
              <a:solidFill>
                <a:schemeClr val="tx1"/>
              </a:solidFill>
              <a:latin typeface="Arial" panose="020B0604020202020204" pitchFamily="34" charset="0"/>
              <a:cs typeface="Arial" panose="020B0604020202020204" pitchFamily="34" charset="0"/>
            </a:endParaRPr>
          </a:p>
        </p:txBody>
      </p:sp>
      <p:sp>
        <p:nvSpPr>
          <p:cNvPr id="9" name="Organigramme : Alternative 8"/>
          <p:cNvSpPr/>
          <p:nvPr/>
        </p:nvSpPr>
        <p:spPr>
          <a:xfrm>
            <a:off x="598414" y="5166488"/>
            <a:ext cx="3636000" cy="145755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Suivant l’exemple suisse, la prochaine sortie sur la E81, </a:t>
            </a:r>
            <a:r>
              <a:rPr lang="fr-CH" sz="1200" dirty="0" err="1" smtClean="0">
                <a:solidFill>
                  <a:schemeClr val="tx1"/>
                </a:solidFill>
                <a:latin typeface="Arial" panose="020B0604020202020204" pitchFamily="34" charset="0"/>
                <a:cs typeface="Arial" panose="020B0604020202020204" pitchFamily="34" charset="0"/>
              </a:rPr>
              <a:t>Ciorogarla</a:t>
            </a:r>
            <a:r>
              <a:rPr lang="fr-CH" sz="1200" dirty="0" smtClean="0">
                <a:solidFill>
                  <a:schemeClr val="tx1"/>
                </a:solidFill>
                <a:latin typeface="Arial" panose="020B0604020202020204" pitchFamily="34" charset="0"/>
                <a:cs typeface="Arial" panose="020B0604020202020204" pitchFamily="34" charset="0"/>
              </a:rPr>
              <a:t>, est intégrée sur ce panneau</a:t>
            </a:r>
          </a:p>
          <a:p>
            <a:pPr algn="ctr"/>
            <a:endParaRPr lang="fr-CH" sz="1200" dirty="0" smtClean="0">
              <a:solidFill>
                <a:schemeClr val="tx1"/>
              </a:solidFill>
              <a:latin typeface="Arial" panose="020B0604020202020204" pitchFamily="34" charset="0"/>
              <a:cs typeface="Arial" panose="020B0604020202020204" pitchFamily="34" charset="0"/>
            </a:endParaRPr>
          </a:p>
          <a:p>
            <a:pPr algn="ctr"/>
            <a:r>
              <a:rPr lang="fr-CH" sz="1200" dirty="0" smtClean="0">
                <a:solidFill>
                  <a:schemeClr val="tx1"/>
                </a:solidFill>
                <a:latin typeface="Arial" panose="020B0604020202020204" pitchFamily="34" charset="0"/>
                <a:cs typeface="Arial" panose="020B0604020202020204" pitchFamily="34" charset="0"/>
              </a:rPr>
              <a:t>Dupa model </a:t>
            </a:r>
            <a:r>
              <a:rPr lang="fr-CH" sz="1200" dirty="0" err="1" smtClean="0">
                <a:solidFill>
                  <a:schemeClr val="tx1"/>
                </a:solidFill>
                <a:latin typeface="Arial" panose="020B0604020202020204" pitchFamily="34" charset="0"/>
                <a:cs typeface="Arial" panose="020B0604020202020204" pitchFamily="34" charset="0"/>
              </a:rPr>
              <a:t>elvetian</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urmatoarea</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iesire</a:t>
            </a:r>
            <a:r>
              <a:rPr lang="fr-CH" sz="1200" dirty="0" smtClean="0">
                <a:solidFill>
                  <a:schemeClr val="tx1"/>
                </a:solidFill>
                <a:latin typeface="Arial" panose="020B0604020202020204" pitchFamily="34" charset="0"/>
                <a:cs typeface="Arial" panose="020B0604020202020204" pitchFamily="34" charset="0"/>
              </a:rPr>
              <a:t> de </a:t>
            </a:r>
            <a:r>
              <a:rPr lang="fr-CH" sz="1200" dirty="0" err="1" smtClean="0">
                <a:solidFill>
                  <a:schemeClr val="tx1"/>
                </a:solidFill>
                <a:latin typeface="Arial" panose="020B0604020202020204" pitchFamily="34" charset="0"/>
                <a:cs typeface="Arial" panose="020B0604020202020204" pitchFamily="34" charset="0"/>
              </a:rPr>
              <a:t>pe</a:t>
            </a:r>
            <a:r>
              <a:rPr lang="fr-CH" sz="1200" dirty="0" smtClean="0">
                <a:solidFill>
                  <a:schemeClr val="tx1"/>
                </a:solidFill>
                <a:latin typeface="Arial" panose="020B0604020202020204" pitchFamily="34" charset="0"/>
                <a:cs typeface="Arial" panose="020B0604020202020204" pitchFamily="34" charset="0"/>
              </a:rPr>
              <a:t> E81, </a:t>
            </a:r>
            <a:r>
              <a:rPr lang="fr-CH" sz="1200" dirty="0" err="1" smtClean="0">
                <a:solidFill>
                  <a:schemeClr val="tx1"/>
                </a:solidFill>
                <a:latin typeface="Arial" panose="020B0604020202020204" pitchFamily="34" charset="0"/>
                <a:cs typeface="Arial" panose="020B0604020202020204" pitchFamily="34" charset="0"/>
              </a:rPr>
              <a:t>Ciorogârla</a:t>
            </a:r>
            <a:r>
              <a:rPr lang="fr-CH" sz="1200" dirty="0" smtClean="0">
                <a:solidFill>
                  <a:schemeClr val="tx1"/>
                </a:solidFill>
                <a:latin typeface="Arial" panose="020B0604020202020204" pitchFamily="34" charset="0"/>
                <a:cs typeface="Arial" panose="020B0604020202020204" pitchFamily="34" charset="0"/>
              </a:rPr>
              <a:t>, este </a:t>
            </a:r>
            <a:r>
              <a:rPr lang="fr-CH" sz="1200" dirty="0" err="1" smtClean="0">
                <a:solidFill>
                  <a:schemeClr val="tx1"/>
                </a:solidFill>
                <a:latin typeface="Arial" panose="020B0604020202020204" pitchFamily="34" charset="0"/>
                <a:cs typeface="Arial" panose="020B0604020202020204" pitchFamily="34" charset="0"/>
              </a:rPr>
              <a:t>integrata</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pe</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acest</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panou</a:t>
            </a:r>
            <a:r>
              <a:rPr lang="fr-CH" sz="1200" dirty="0" smtClean="0">
                <a:solidFill>
                  <a:schemeClr val="tx1"/>
                </a:solidFill>
                <a:latin typeface="Arial" panose="020B0604020202020204" pitchFamily="34" charset="0"/>
                <a:cs typeface="Arial" panose="020B0604020202020204" pitchFamily="34" charset="0"/>
              </a:rPr>
              <a:t>.</a:t>
            </a:r>
            <a:endParaRPr lang="fr-CH" sz="12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1493748" y="2612021"/>
            <a:ext cx="1620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107504" y="4869360"/>
            <a:ext cx="360000" cy="16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8676456" y="5373216"/>
            <a:ext cx="360000" cy="118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à coins arrondis 23"/>
          <p:cNvSpPr/>
          <p:nvPr/>
        </p:nvSpPr>
        <p:spPr>
          <a:xfrm>
            <a:off x="198936" y="1196752"/>
            <a:ext cx="4209624"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à coins arrondis 24"/>
          <p:cNvSpPr/>
          <p:nvPr/>
        </p:nvSpPr>
        <p:spPr>
          <a:xfrm>
            <a:off x="4614980" y="1196752"/>
            <a:ext cx="432044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à coins arrondis 25"/>
          <p:cNvSpPr/>
          <p:nvPr/>
        </p:nvSpPr>
        <p:spPr>
          <a:xfrm>
            <a:off x="198936" y="1906234"/>
            <a:ext cx="4209624" cy="2860319"/>
          </a:xfrm>
          <a:prstGeom prst="roundRect">
            <a:avLst>
              <a:gd name="adj" fmla="val 423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Rectangle à coins arrondis 26"/>
          <p:cNvSpPr/>
          <p:nvPr/>
        </p:nvSpPr>
        <p:spPr>
          <a:xfrm>
            <a:off x="4614980" y="1906234"/>
            <a:ext cx="4320440" cy="3377582"/>
          </a:xfrm>
          <a:prstGeom prst="roundRect">
            <a:avLst>
              <a:gd name="adj" fmla="val 513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Organigramme : Connecteur 27"/>
          <p:cNvSpPr/>
          <p:nvPr/>
        </p:nvSpPr>
        <p:spPr>
          <a:xfrm>
            <a:off x="7862736" y="1232780"/>
            <a:ext cx="540000" cy="43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011492374"/>
      </p:ext>
    </p:extLst>
  </p:cSld>
  <p:clrMapOvr>
    <a:masterClrMapping/>
  </p:clrMapOvr>
  <p:transition spd="slow">
    <p:wheel spokes="1"/>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683568" y="188640"/>
            <a:ext cx="7920880" cy="63367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200" dirty="0" smtClean="0">
                <a:solidFill>
                  <a:schemeClr val="tx1"/>
                </a:solidFill>
                <a:latin typeface="Arial" panose="020B0604020202020204" pitchFamily="34" charset="0"/>
                <a:cs typeface="Arial" panose="020B0604020202020204" pitchFamily="34" charset="0"/>
              </a:rPr>
              <a:t>La E81 va jusque </a:t>
            </a:r>
            <a:r>
              <a:rPr lang="fr-CH" sz="1200" dirty="0" err="1" smtClean="0">
                <a:solidFill>
                  <a:schemeClr val="tx1"/>
                </a:solidFill>
                <a:latin typeface="Arial" panose="020B0604020202020204" pitchFamily="34" charset="0"/>
                <a:cs typeface="Arial" panose="020B0604020202020204" pitchFamily="34" charset="0"/>
              </a:rPr>
              <a:t>Constanza</a:t>
            </a:r>
            <a:r>
              <a:rPr lang="fr-CH" sz="1200" dirty="0" smtClean="0">
                <a:solidFill>
                  <a:schemeClr val="tx1"/>
                </a:solidFill>
                <a:latin typeface="Arial" panose="020B0604020202020204" pitchFamily="34" charset="0"/>
                <a:cs typeface="Arial" panose="020B0604020202020204" pitchFamily="34" charset="0"/>
              </a:rPr>
              <a:t> ; il convient dès lors de voir avec les UN </a:t>
            </a:r>
            <a:r>
              <a:rPr lang="fr-CH" sz="1200" dirty="0" err="1" smtClean="0">
                <a:solidFill>
                  <a:schemeClr val="tx1"/>
                </a:solidFill>
                <a:latin typeface="Arial" panose="020B0604020202020204" pitchFamily="34" charset="0"/>
                <a:cs typeface="Arial" panose="020B0604020202020204" pitchFamily="34" charset="0"/>
              </a:rPr>
              <a:t>representatives</a:t>
            </a:r>
            <a:r>
              <a:rPr lang="fr-CH" sz="1200" dirty="0" smtClean="0">
                <a:solidFill>
                  <a:schemeClr val="tx1"/>
                </a:solidFill>
                <a:latin typeface="Arial" panose="020B0604020202020204" pitchFamily="34" charset="0"/>
                <a:cs typeface="Arial" panose="020B0604020202020204" pitchFamily="34" charset="0"/>
              </a:rPr>
              <a:t> quelle route elle emprunte dans la Zone de Bucarest.</a:t>
            </a:r>
          </a:p>
          <a:p>
            <a:endParaRPr lang="fr-CH" sz="1200" dirty="0" smtClean="0">
              <a:solidFill>
                <a:schemeClr val="tx1"/>
              </a:solidFill>
              <a:latin typeface="Arial" panose="020B0604020202020204" pitchFamily="34" charset="0"/>
              <a:cs typeface="Arial" panose="020B0604020202020204" pitchFamily="34" charset="0"/>
            </a:endParaRPr>
          </a:p>
          <a:p>
            <a:r>
              <a:rPr lang="fr-CH" sz="1200" dirty="0" smtClean="0">
                <a:solidFill>
                  <a:schemeClr val="tx1"/>
                </a:solidFill>
                <a:latin typeface="Arial" panose="020B0604020202020204" pitchFamily="34" charset="0"/>
                <a:cs typeface="Arial" panose="020B0604020202020204" pitchFamily="34" charset="0"/>
              </a:rPr>
              <a:t>Plusieurs choix seraient théoriquement possibles</a:t>
            </a:r>
          </a:p>
          <a:p>
            <a:pPr marL="285750" indent="-2857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En traversant Bucarest en ligne droite,</a:t>
            </a:r>
          </a:p>
          <a:p>
            <a:pPr marL="285750" indent="-2857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Via la </a:t>
            </a:r>
            <a:r>
              <a:rPr lang="fr-CH" sz="1200" dirty="0" err="1" smtClean="0">
                <a:solidFill>
                  <a:schemeClr val="tx1"/>
                </a:solidFill>
                <a:latin typeface="Arial" panose="020B0604020202020204" pitchFamily="34" charset="0"/>
                <a:cs typeface="Arial" panose="020B0604020202020204" pitchFamily="34" charset="0"/>
              </a:rPr>
              <a:t>Centura</a:t>
            </a:r>
            <a:r>
              <a:rPr lang="fr-CH" sz="1200" dirty="0" smtClean="0">
                <a:solidFill>
                  <a:schemeClr val="tx1"/>
                </a:solidFill>
                <a:latin typeface="Arial" panose="020B0604020202020204" pitchFamily="34" charset="0"/>
                <a:cs typeface="Arial" panose="020B0604020202020204" pitchFamily="34" charset="0"/>
              </a:rPr>
              <a:t> Bucarest actuelle, Nord ou Sud,</a:t>
            </a:r>
          </a:p>
          <a:p>
            <a:pPr marL="285750" indent="-2857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Via le Ring futur A0, Nord ou Sud.</a:t>
            </a:r>
          </a:p>
          <a:p>
            <a:endParaRPr lang="fr-CH" sz="1200" dirty="0">
              <a:solidFill>
                <a:schemeClr val="tx1"/>
              </a:solidFill>
              <a:latin typeface="Arial" panose="020B0604020202020204" pitchFamily="34" charset="0"/>
              <a:cs typeface="Arial" panose="020B0604020202020204" pitchFamily="34" charset="0"/>
            </a:endParaRPr>
          </a:p>
          <a:p>
            <a:r>
              <a:rPr lang="fr-CH" sz="1200" dirty="0" smtClean="0">
                <a:solidFill>
                  <a:schemeClr val="tx1"/>
                </a:solidFill>
                <a:latin typeface="Arial" panose="020B0604020202020204" pitchFamily="34" charset="0"/>
                <a:cs typeface="Arial" panose="020B0604020202020204" pitchFamily="34" charset="0"/>
              </a:rPr>
              <a:t>Ma préférence va au Ring A0 Sud</a:t>
            </a:r>
          </a:p>
          <a:p>
            <a:pPr marL="285750" indent="-285750">
              <a:buFont typeface="Wingdings" panose="05000000000000000000" pitchFamily="2" charset="2"/>
              <a:buChar char="ü"/>
            </a:pPr>
            <a:r>
              <a:rPr lang="fr-CH" sz="1200" dirty="0" smtClean="0">
                <a:solidFill>
                  <a:schemeClr val="tx1"/>
                </a:solidFill>
                <a:latin typeface="Arial" panose="020B0604020202020204" pitchFamily="34" charset="0"/>
                <a:cs typeface="Arial" panose="020B0604020202020204" pitchFamily="34" charset="0"/>
              </a:rPr>
              <a:t>C’est une autoroute,</a:t>
            </a:r>
          </a:p>
          <a:p>
            <a:pPr marL="285750" indent="-285750">
              <a:buFont typeface="Wingdings" panose="05000000000000000000" pitchFamily="2" charset="2"/>
              <a:buChar char="ü"/>
            </a:pPr>
            <a:r>
              <a:rPr lang="fr-CH" sz="1200" dirty="0" smtClean="0">
                <a:solidFill>
                  <a:schemeClr val="tx1"/>
                </a:solidFill>
                <a:latin typeface="Arial" panose="020B0604020202020204" pitchFamily="34" charset="0"/>
                <a:cs typeface="Arial" panose="020B0604020202020204" pitchFamily="34" charset="0"/>
              </a:rPr>
              <a:t>En envoyant le trafic de </a:t>
            </a:r>
            <a:r>
              <a:rPr lang="fr-CH" sz="1200" dirty="0" err="1" smtClean="0">
                <a:solidFill>
                  <a:schemeClr val="tx1"/>
                </a:solidFill>
                <a:latin typeface="Arial" panose="020B0604020202020204" pitchFamily="34" charset="0"/>
                <a:cs typeface="Arial" panose="020B0604020202020204" pitchFamily="34" charset="0"/>
              </a:rPr>
              <a:t>Constanza</a:t>
            </a:r>
            <a:r>
              <a:rPr lang="fr-CH" sz="1200" dirty="0" smtClean="0">
                <a:solidFill>
                  <a:schemeClr val="tx1"/>
                </a:solidFill>
                <a:latin typeface="Arial" panose="020B0604020202020204" pitchFamily="34" charset="0"/>
                <a:cs typeface="Arial" panose="020B0604020202020204" pitchFamily="34" charset="0"/>
              </a:rPr>
              <a:t> vers le Sud, on soulage Bucarest Nord qui est le plus chargé.</a:t>
            </a:r>
          </a:p>
          <a:p>
            <a:endParaRPr lang="fr-CH" sz="12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fr-CH" sz="1200" dirty="0" smtClean="0">
                <a:solidFill>
                  <a:schemeClr val="tx1"/>
                </a:solidFill>
                <a:latin typeface="Arial" panose="020B0604020202020204" pitchFamily="34" charset="0"/>
                <a:cs typeface="Arial" panose="020B0604020202020204" pitchFamily="34" charset="0"/>
              </a:rPr>
              <a:t>En conséquence, </a:t>
            </a:r>
            <a:r>
              <a:rPr lang="fr-CH" sz="1200" u="sng" dirty="0" smtClean="0">
                <a:solidFill>
                  <a:schemeClr val="tx1"/>
                </a:solidFill>
                <a:latin typeface="Arial" panose="020B0604020202020204" pitchFamily="34" charset="0"/>
                <a:cs typeface="Arial" panose="020B0604020202020204" pitchFamily="34" charset="0"/>
              </a:rPr>
              <a:t>dans le fichier A1b</a:t>
            </a:r>
            <a:r>
              <a:rPr lang="fr-CH" sz="1200" dirty="0" smtClean="0">
                <a:solidFill>
                  <a:schemeClr val="tx1"/>
                </a:solidFill>
                <a:latin typeface="Arial" panose="020B0604020202020204" pitchFamily="34" charset="0"/>
                <a:cs typeface="Arial" panose="020B0604020202020204" pitchFamily="34" charset="0"/>
              </a:rPr>
              <a:t>, j’ai intitulé le Ring Sud E81 A0</a:t>
            </a:r>
          </a:p>
          <a:p>
            <a:endParaRPr lang="fr-CH" sz="800" dirty="0" smtClean="0">
              <a:solidFill>
                <a:schemeClr val="tx1"/>
              </a:solidFill>
              <a:latin typeface="Arial" panose="020B0604020202020204" pitchFamily="34" charset="0"/>
              <a:cs typeface="Arial" panose="020B0604020202020204" pitchFamily="34" charset="0"/>
            </a:endParaRPr>
          </a:p>
          <a:p>
            <a:r>
              <a:rPr lang="fr-CH" sz="1200" dirty="0" smtClean="0">
                <a:solidFill>
                  <a:schemeClr val="tx1"/>
                </a:solidFill>
                <a:latin typeface="Arial" panose="020B0604020202020204" pitchFamily="34" charset="0"/>
                <a:cs typeface="Arial" panose="020B0604020202020204" pitchFamily="34" charset="0"/>
              </a:rPr>
              <a:t>================================================================================</a:t>
            </a:r>
          </a:p>
          <a:p>
            <a:endParaRPr lang="fr-CH" sz="1200" dirty="0" smtClean="0">
              <a:solidFill>
                <a:schemeClr val="tx1"/>
              </a:solidFill>
              <a:latin typeface="Arial" panose="020B0604020202020204" pitchFamily="34" charset="0"/>
              <a:cs typeface="Arial" panose="020B0604020202020204" pitchFamily="34" charset="0"/>
            </a:endParaRPr>
          </a:p>
          <a:p>
            <a:r>
              <a:rPr lang="fr-CH" sz="1200" dirty="0" err="1" smtClean="0">
                <a:solidFill>
                  <a:schemeClr val="tx1"/>
                </a:solidFill>
                <a:latin typeface="Arial" panose="020B0604020202020204" pitchFamily="34" charset="0"/>
                <a:cs typeface="Arial" panose="020B0604020202020204" pitchFamily="34" charset="0"/>
              </a:rPr>
              <a:t>Drumul</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european</a:t>
            </a:r>
            <a:r>
              <a:rPr lang="fr-CH" sz="1200" dirty="0" smtClean="0">
                <a:solidFill>
                  <a:schemeClr val="tx1"/>
                </a:solidFill>
                <a:latin typeface="Arial" panose="020B0604020202020204" pitchFamily="34" charset="0"/>
                <a:cs typeface="Arial" panose="020B0604020202020204" pitchFamily="34" charset="0"/>
              </a:rPr>
              <a:t> E81 duce </a:t>
            </a:r>
            <a:r>
              <a:rPr lang="fr-CH" sz="1200" dirty="0" err="1" smtClean="0">
                <a:solidFill>
                  <a:schemeClr val="tx1"/>
                </a:solidFill>
                <a:latin typeface="Arial" panose="020B0604020202020204" pitchFamily="34" charset="0"/>
                <a:cs typeface="Arial" panose="020B0604020202020204" pitchFamily="34" charset="0"/>
              </a:rPr>
              <a:t>pâna</a:t>
            </a:r>
            <a:r>
              <a:rPr lang="fr-CH" sz="1200" dirty="0" smtClean="0">
                <a:solidFill>
                  <a:schemeClr val="tx1"/>
                </a:solidFill>
                <a:latin typeface="Arial" panose="020B0604020202020204" pitchFamily="34" charset="0"/>
                <a:cs typeface="Arial" panose="020B0604020202020204" pitchFamily="34" charset="0"/>
              </a:rPr>
              <a:t> la Constanta; </a:t>
            </a:r>
            <a:r>
              <a:rPr lang="fr-CH" sz="1200" dirty="0" err="1" smtClean="0">
                <a:solidFill>
                  <a:schemeClr val="tx1"/>
                </a:solidFill>
                <a:latin typeface="Arial" panose="020B0604020202020204" pitchFamily="34" charset="0"/>
                <a:cs typeface="Arial" panose="020B0604020202020204" pitchFamily="34" charset="0"/>
              </a:rPr>
              <a:t>ar</a:t>
            </a:r>
            <a:r>
              <a:rPr lang="fr-CH" sz="1200" dirty="0" smtClean="0">
                <a:solidFill>
                  <a:schemeClr val="tx1"/>
                </a:solidFill>
                <a:latin typeface="Arial" panose="020B0604020202020204" pitchFamily="34" charset="0"/>
                <a:cs typeface="Arial" panose="020B0604020202020204" pitchFamily="34" charset="0"/>
              </a:rPr>
              <a:t> fi bine de </a:t>
            </a:r>
            <a:r>
              <a:rPr lang="fr-CH" sz="1200" dirty="0" err="1" smtClean="0">
                <a:solidFill>
                  <a:schemeClr val="tx1"/>
                </a:solidFill>
                <a:latin typeface="Arial" panose="020B0604020202020204" pitchFamily="34" charset="0"/>
                <a:cs typeface="Arial" panose="020B0604020202020204" pitchFamily="34" charset="0"/>
              </a:rPr>
              <a:t>consultat</a:t>
            </a:r>
            <a:r>
              <a:rPr lang="fr-CH" sz="1200" dirty="0" smtClean="0">
                <a:solidFill>
                  <a:schemeClr val="tx1"/>
                </a:solidFill>
                <a:latin typeface="Arial" panose="020B0604020202020204" pitchFamily="34" charset="0"/>
                <a:cs typeface="Arial" panose="020B0604020202020204" pitchFamily="34" charset="0"/>
              </a:rPr>
              <a:t> un </a:t>
            </a:r>
            <a:r>
              <a:rPr lang="fr-CH" sz="1200" dirty="0" err="1" smtClean="0">
                <a:solidFill>
                  <a:schemeClr val="tx1"/>
                </a:solidFill>
                <a:latin typeface="Arial" panose="020B0604020202020204" pitchFamily="34" charset="0"/>
                <a:cs typeface="Arial" panose="020B0604020202020204" pitchFamily="34" charset="0"/>
              </a:rPr>
              <a:t>reprezentant</a:t>
            </a:r>
            <a:r>
              <a:rPr lang="fr-CH" sz="1200" dirty="0" smtClean="0">
                <a:solidFill>
                  <a:schemeClr val="tx1"/>
                </a:solidFill>
                <a:latin typeface="Arial" panose="020B0604020202020204" pitchFamily="34" charset="0"/>
                <a:cs typeface="Arial" panose="020B0604020202020204" pitchFamily="34" charset="0"/>
              </a:rPr>
              <a:t> ONU </a:t>
            </a:r>
            <a:r>
              <a:rPr lang="fr-CH" sz="1200" dirty="0" err="1" smtClean="0">
                <a:solidFill>
                  <a:schemeClr val="tx1"/>
                </a:solidFill>
                <a:latin typeface="Arial" panose="020B0604020202020204" pitchFamily="34" charset="0"/>
                <a:cs typeface="Arial" panose="020B0604020202020204" pitchFamily="34" charset="0"/>
              </a:rPr>
              <a:t>pentru</a:t>
            </a:r>
            <a:r>
              <a:rPr lang="fr-CH" sz="1200" dirty="0" smtClean="0">
                <a:solidFill>
                  <a:schemeClr val="tx1"/>
                </a:solidFill>
                <a:latin typeface="Arial" panose="020B0604020202020204" pitchFamily="34" charset="0"/>
                <a:cs typeface="Arial" panose="020B0604020202020204" pitchFamily="34" charset="0"/>
              </a:rPr>
              <a:t> a </a:t>
            </a:r>
            <a:r>
              <a:rPr lang="fr-CH" sz="1200" dirty="0" err="1" smtClean="0">
                <a:solidFill>
                  <a:schemeClr val="tx1"/>
                </a:solidFill>
                <a:latin typeface="Arial" panose="020B0604020202020204" pitchFamily="34" charset="0"/>
                <a:cs typeface="Arial" panose="020B0604020202020204" pitchFamily="34" charset="0"/>
              </a:rPr>
              <a:t>vedea</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pe</a:t>
            </a:r>
            <a:r>
              <a:rPr lang="fr-CH" sz="1200" dirty="0" smtClean="0">
                <a:solidFill>
                  <a:schemeClr val="tx1"/>
                </a:solidFill>
                <a:latin typeface="Arial" panose="020B0604020202020204" pitchFamily="34" charset="0"/>
                <a:cs typeface="Arial" panose="020B0604020202020204" pitchFamily="34" charset="0"/>
              </a:rPr>
              <a:t> ce </a:t>
            </a:r>
            <a:r>
              <a:rPr lang="fr-CH" sz="1200" dirty="0" err="1" smtClean="0">
                <a:solidFill>
                  <a:schemeClr val="tx1"/>
                </a:solidFill>
                <a:latin typeface="Arial" panose="020B0604020202020204" pitchFamily="34" charset="0"/>
                <a:cs typeface="Arial" panose="020B0604020202020204" pitchFamily="34" charset="0"/>
              </a:rPr>
              <a:t>ruta</a:t>
            </a:r>
            <a:r>
              <a:rPr lang="fr-CH" sz="1200" dirty="0" smtClean="0">
                <a:solidFill>
                  <a:schemeClr val="tx1"/>
                </a:solidFill>
                <a:latin typeface="Arial" panose="020B0604020202020204" pitchFamily="34" charset="0"/>
                <a:cs typeface="Arial" panose="020B0604020202020204" pitchFamily="34" charset="0"/>
              </a:rPr>
              <a:t> continua </a:t>
            </a:r>
            <a:r>
              <a:rPr lang="fr-CH" sz="1200" dirty="0" err="1" smtClean="0">
                <a:solidFill>
                  <a:schemeClr val="tx1"/>
                </a:solidFill>
                <a:latin typeface="Arial" panose="020B0604020202020204" pitchFamily="34" charset="0"/>
                <a:cs typeface="Arial" panose="020B0604020202020204" pitchFamily="34" charset="0"/>
              </a:rPr>
              <a:t>în</a:t>
            </a:r>
            <a:r>
              <a:rPr lang="fr-CH" sz="1200" dirty="0" smtClean="0">
                <a:solidFill>
                  <a:schemeClr val="tx1"/>
                </a:solidFill>
                <a:latin typeface="Arial" panose="020B0604020202020204" pitchFamily="34" charset="0"/>
                <a:cs typeface="Arial" panose="020B0604020202020204" pitchFamily="34" charset="0"/>
              </a:rPr>
              <a:t> zona </a:t>
            </a:r>
            <a:r>
              <a:rPr lang="fr-CH" sz="1200" dirty="0" err="1" smtClean="0">
                <a:solidFill>
                  <a:schemeClr val="tx1"/>
                </a:solidFill>
                <a:latin typeface="Arial" panose="020B0604020202020204" pitchFamily="34" charset="0"/>
                <a:cs typeface="Arial" panose="020B0604020202020204" pitchFamily="34" charset="0"/>
              </a:rPr>
              <a:t>Bucurestiului</a:t>
            </a:r>
            <a:r>
              <a:rPr lang="fr-CH" sz="1200" dirty="0" smtClean="0">
                <a:solidFill>
                  <a:schemeClr val="tx1"/>
                </a:solidFill>
                <a:latin typeface="Arial" panose="020B0604020202020204" pitchFamily="34" charset="0"/>
                <a:cs typeface="Arial" panose="020B0604020202020204" pitchFamily="34" charset="0"/>
              </a:rPr>
              <a:t>.</a:t>
            </a:r>
          </a:p>
          <a:p>
            <a:endParaRPr lang="fr-CH" sz="1200" dirty="0">
              <a:solidFill>
                <a:schemeClr val="tx1"/>
              </a:solidFill>
              <a:latin typeface="Arial" panose="020B0604020202020204" pitchFamily="34" charset="0"/>
              <a:cs typeface="Arial" panose="020B0604020202020204" pitchFamily="34" charset="0"/>
            </a:endParaRPr>
          </a:p>
          <a:p>
            <a:r>
              <a:rPr lang="fr-CH" sz="1200" dirty="0" err="1" smtClean="0">
                <a:solidFill>
                  <a:schemeClr val="tx1"/>
                </a:solidFill>
                <a:latin typeface="Arial" panose="020B0604020202020204" pitchFamily="34" charset="0"/>
                <a:cs typeface="Arial" panose="020B0604020202020204" pitchFamily="34" charset="0"/>
              </a:rPr>
              <a:t>Teoretic</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ar</a:t>
            </a:r>
            <a:r>
              <a:rPr lang="fr-CH" sz="1200" dirty="0" smtClean="0">
                <a:solidFill>
                  <a:schemeClr val="tx1"/>
                </a:solidFill>
                <a:latin typeface="Arial" panose="020B0604020202020204" pitchFamily="34" charset="0"/>
                <a:cs typeface="Arial" panose="020B0604020202020204" pitchFamily="34" charset="0"/>
              </a:rPr>
              <a:t> fi mai </a:t>
            </a:r>
            <a:r>
              <a:rPr lang="fr-CH" sz="1200" dirty="0" err="1" smtClean="0">
                <a:solidFill>
                  <a:schemeClr val="tx1"/>
                </a:solidFill>
                <a:latin typeface="Arial" panose="020B0604020202020204" pitchFamily="34" charset="0"/>
                <a:cs typeface="Arial" panose="020B0604020202020204" pitchFamily="34" charset="0"/>
              </a:rPr>
              <a:t>multe</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posibilitati</a:t>
            </a:r>
            <a:r>
              <a:rPr lang="fr-CH" sz="1200" dirty="0" smtClean="0">
                <a:solidFill>
                  <a:schemeClr val="tx1"/>
                </a:solidFill>
                <a:latin typeface="Arial" panose="020B0604020202020204" pitchFamily="34" charset="0"/>
                <a:cs typeface="Arial" panose="020B0604020202020204" pitchFamily="34" charset="0"/>
              </a:rPr>
              <a:t> :</a:t>
            </a:r>
          </a:p>
          <a:p>
            <a:pPr marL="171450" indent="-171450">
              <a:buFont typeface="Wingdings" panose="05000000000000000000" pitchFamily="2" charset="2"/>
              <a:buChar char="Ø"/>
            </a:pPr>
            <a:r>
              <a:rPr lang="fr-CH" sz="1200" dirty="0" err="1" smtClean="0">
                <a:solidFill>
                  <a:schemeClr val="tx1"/>
                </a:solidFill>
                <a:latin typeface="Arial" panose="020B0604020202020204" pitchFamily="34" charset="0"/>
                <a:cs typeface="Arial" panose="020B0604020202020204" pitchFamily="34" charset="0"/>
              </a:rPr>
              <a:t>Traversând</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Bucurestiul</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în</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linie</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dreapta</a:t>
            </a:r>
            <a:r>
              <a:rPr lang="fr-CH" sz="1200" dirty="0" smtClean="0">
                <a:solidFill>
                  <a:schemeClr val="tx1"/>
                </a:solidFill>
                <a:latin typeface="Arial" panose="020B0604020202020204" pitchFamily="34" charset="0"/>
                <a:cs typeface="Arial" panose="020B0604020202020204" pitchFamily="34" charset="0"/>
              </a:rPr>
              <a:t>;</a:t>
            </a:r>
          </a:p>
          <a:p>
            <a:pPr marL="171450" indent="-1714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Via  </a:t>
            </a:r>
            <a:r>
              <a:rPr lang="fr-CH" sz="1200" dirty="0" err="1" smtClean="0">
                <a:solidFill>
                  <a:schemeClr val="tx1"/>
                </a:solidFill>
                <a:latin typeface="Arial" panose="020B0604020202020204" pitchFamily="34" charset="0"/>
                <a:cs typeface="Arial" panose="020B0604020202020204" pitchFamily="34" charset="0"/>
              </a:rPr>
              <a:t>actuala</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Centura</a:t>
            </a:r>
            <a:r>
              <a:rPr lang="fr-CH" sz="1200" dirty="0" smtClean="0">
                <a:solidFill>
                  <a:schemeClr val="tx1"/>
                </a:solidFill>
                <a:latin typeface="Arial" panose="020B0604020202020204" pitchFamily="34" charset="0"/>
                <a:cs typeface="Arial" panose="020B0604020202020204" pitchFamily="34" charset="0"/>
              </a:rPr>
              <a:t> Bucuresti , Nord </a:t>
            </a:r>
            <a:r>
              <a:rPr lang="fr-CH" sz="1200" dirty="0" err="1" smtClean="0">
                <a:solidFill>
                  <a:schemeClr val="tx1"/>
                </a:solidFill>
                <a:latin typeface="Arial" panose="020B0604020202020204" pitchFamily="34" charset="0"/>
                <a:cs typeface="Arial" panose="020B0604020202020204" pitchFamily="34" charset="0"/>
              </a:rPr>
              <a:t>sau</a:t>
            </a:r>
            <a:r>
              <a:rPr lang="fr-CH" sz="1200" dirty="0" smtClean="0">
                <a:solidFill>
                  <a:schemeClr val="tx1"/>
                </a:solidFill>
                <a:latin typeface="Arial" panose="020B0604020202020204" pitchFamily="34" charset="0"/>
                <a:cs typeface="Arial" panose="020B0604020202020204" pitchFamily="34" charset="0"/>
              </a:rPr>
              <a:t> Sud;</a:t>
            </a:r>
          </a:p>
          <a:p>
            <a:pPr marL="171450" indent="-171450">
              <a:buFont typeface="Wingdings" panose="05000000000000000000" pitchFamily="2" charset="2"/>
              <a:buChar char="Ø"/>
            </a:pPr>
            <a:r>
              <a:rPr lang="fr-CH" sz="1200" dirty="0" smtClean="0">
                <a:solidFill>
                  <a:schemeClr val="tx1"/>
                </a:solidFill>
                <a:latin typeface="Arial" panose="020B0604020202020204" pitchFamily="34" charset="0"/>
                <a:cs typeface="Arial" panose="020B0604020202020204" pitchFamily="34" charset="0"/>
              </a:rPr>
              <a:t>Via </a:t>
            </a:r>
            <a:r>
              <a:rPr lang="fr-CH" sz="1200" dirty="0" err="1" smtClean="0">
                <a:solidFill>
                  <a:schemeClr val="tx1"/>
                </a:solidFill>
                <a:latin typeface="Arial" panose="020B0604020202020204" pitchFamily="34" charset="0"/>
                <a:cs typeface="Arial" panose="020B0604020202020204" pitchFamily="34" charset="0"/>
              </a:rPr>
              <a:t>Perifericul</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viitor</a:t>
            </a:r>
            <a:r>
              <a:rPr lang="fr-CH" sz="1200" dirty="0" smtClean="0">
                <a:solidFill>
                  <a:schemeClr val="tx1"/>
                </a:solidFill>
                <a:latin typeface="Arial" panose="020B0604020202020204" pitchFamily="34" charset="0"/>
                <a:cs typeface="Arial" panose="020B0604020202020204" pitchFamily="34" charset="0"/>
              </a:rPr>
              <a:t> A0, Nord </a:t>
            </a:r>
            <a:r>
              <a:rPr lang="fr-CH" sz="1200" dirty="0" err="1" smtClean="0">
                <a:solidFill>
                  <a:schemeClr val="tx1"/>
                </a:solidFill>
                <a:latin typeface="Arial" panose="020B0604020202020204" pitchFamily="34" charset="0"/>
                <a:cs typeface="Arial" panose="020B0604020202020204" pitchFamily="34" charset="0"/>
              </a:rPr>
              <a:t>sau</a:t>
            </a:r>
            <a:r>
              <a:rPr lang="fr-CH" sz="1200" dirty="0" smtClean="0">
                <a:solidFill>
                  <a:schemeClr val="tx1"/>
                </a:solidFill>
                <a:latin typeface="Arial" panose="020B0604020202020204" pitchFamily="34" charset="0"/>
                <a:cs typeface="Arial" panose="020B0604020202020204" pitchFamily="34" charset="0"/>
              </a:rPr>
              <a:t> Sud.</a:t>
            </a:r>
          </a:p>
          <a:p>
            <a:endParaRPr lang="fr-CH" sz="1200" dirty="0">
              <a:solidFill>
                <a:schemeClr val="tx1"/>
              </a:solidFill>
              <a:latin typeface="Arial" panose="020B0604020202020204" pitchFamily="34" charset="0"/>
              <a:cs typeface="Arial" panose="020B0604020202020204" pitchFamily="34" charset="0"/>
            </a:endParaRPr>
          </a:p>
          <a:p>
            <a:r>
              <a:rPr lang="fr-CH" sz="1200" dirty="0" err="1" smtClean="0">
                <a:solidFill>
                  <a:schemeClr val="tx1"/>
                </a:solidFill>
                <a:latin typeface="Arial" panose="020B0604020202020204" pitchFamily="34" charset="0"/>
                <a:cs typeface="Arial" panose="020B0604020202020204" pitchFamily="34" charset="0"/>
              </a:rPr>
              <a:t>Personal</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prefer</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Perifericul</a:t>
            </a:r>
            <a:r>
              <a:rPr lang="fr-CH" sz="1200" dirty="0" smtClean="0">
                <a:solidFill>
                  <a:schemeClr val="tx1"/>
                </a:solidFill>
                <a:latin typeface="Arial" panose="020B0604020202020204" pitchFamily="34" charset="0"/>
                <a:cs typeface="Arial" panose="020B0604020202020204" pitchFamily="34" charset="0"/>
              </a:rPr>
              <a:t> A0 Sud :</a:t>
            </a:r>
          </a:p>
          <a:p>
            <a:pPr marL="171450" indent="-171450">
              <a:buFont typeface="Wingdings" panose="05000000000000000000" pitchFamily="2" charset="2"/>
              <a:buChar char="ü"/>
            </a:pPr>
            <a:r>
              <a:rPr lang="fr-CH" sz="1200" dirty="0" smtClean="0">
                <a:solidFill>
                  <a:schemeClr val="tx1"/>
                </a:solidFill>
                <a:latin typeface="Arial" panose="020B0604020202020204" pitchFamily="34" charset="0"/>
                <a:cs typeface="Arial" panose="020B0604020202020204" pitchFamily="34" charset="0"/>
              </a:rPr>
              <a:t>Este o </a:t>
            </a:r>
            <a:r>
              <a:rPr lang="fr-CH" sz="1200" dirty="0" err="1" smtClean="0">
                <a:solidFill>
                  <a:schemeClr val="tx1"/>
                </a:solidFill>
                <a:latin typeface="Arial" panose="020B0604020202020204" pitchFamily="34" charset="0"/>
                <a:cs typeface="Arial" panose="020B0604020202020204" pitchFamily="34" charset="0"/>
              </a:rPr>
              <a:t>autostrada</a:t>
            </a:r>
            <a:r>
              <a:rPr lang="fr-CH" sz="1200" dirty="0" smtClean="0">
                <a:solidFill>
                  <a:schemeClr val="tx1"/>
                </a:solidFill>
                <a:latin typeface="Arial" panose="020B0604020202020204" pitchFamily="34" charset="0"/>
                <a:cs typeface="Arial" panose="020B0604020202020204" pitchFamily="34" charset="0"/>
              </a:rPr>
              <a:t>;</a:t>
            </a:r>
          </a:p>
          <a:p>
            <a:pPr marL="171450" indent="-171450">
              <a:buFont typeface="Wingdings" panose="05000000000000000000" pitchFamily="2" charset="2"/>
              <a:buChar char="ü"/>
            </a:pPr>
            <a:r>
              <a:rPr lang="fr-CH" sz="1200" dirty="0" err="1" smtClean="0">
                <a:solidFill>
                  <a:schemeClr val="tx1"/>
                </a:solidFill>
                <a:latin typeface="Arial" panose="020B0604020202020204" pitchFamily="34" charset="0"/>
                <a:cs typeface="Arial" panose="020B0604020202020204" pitchFamily="34" charset="0"/>
              </a:rPr>
              <a:t>Vazând</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traficul</a:t>
            </a:r>
            <a:r>
              <a:rPr lang="fr-CH" sz="1200" dirty="0" smtClean="0">
                <a:solidFill>
                  <a:schemeClr val="tx1"/>
                </a:solidFill>
                <a:latin typeface="Arial" panose="020B0604020202020204" pitchFamily="34" charset="0"/>
                <a:cs typeface="Arial" panose="020B0604020202020204" pitchFamily="34" charset="0"/>
              </a:rPr>
              <a:t> de la Constanta </a:t>
            </a:r>
            <a:r>
              <a:rPr lang="fr-CH" sz="1200" dirty="0" err="1" smtClean="0">
                <a:solidFill>
                  <a:schemeClr val="tx1"/>
                </a:solidFill>
                <a:latin typeface="Arial" panose="020B0604020202020204" pitchFamily="34" charset="0"/>
                <a:cs typeface="Arial" panose="020B0604020202020204" pitchFamily="34" charset="0"/>
              </a:rPr>
              <a:t>spre</a:t>
            </a:r>
            <a:r>
              <a:rPr lang="fr-CH" sz="1200" dirty="0" smtClean="0">
                <a:solidFill>
                  <a:schemeClr val="tx1"/>
                </a:solidFill>
                <a:latin typeface="Arial" panose="020B0604020202020204" pitchFamily="34" charset="0"/>
                <a:cs typeface="Arial" panose="020B0604020202020204" pitchFamily="34" charset="0"/>
              </a:rPr>
              <a:t> Sud, se </a:t>
            </a:r>
            <a:r>
              <a:rPr lang="fr-CH" sz="1200" dirty="0" err="1" smtClean="0">
                <a:solidFill>
                  <a:schemeClr val="tx1"/>
                </a:solidFill>
                <a:latin typeface="Arial" panose="020B0604020202020204" pitchFamily="34" charset="0"/>
                <a:cs typeface="Arial" panose="020B0604020202020204" pitchFamily="34" charset="0"/>
              </a:rPr>
              <a:t>degajeaza</a:t>
            </a:r>
            <a:r>
              <a:rPr lang="fr-CH" sz="1200" dirty="0" smtClean="0">
                <a:solidFill>
                  <a:schemeClr val="tx1"/>
                </a:solidFill>
                <a:latin typeface="Arial" panose="020B0604020202020204" pitchFamily="34" charset="0"/>
                <a:cs typeface="Arial" panose="020B0604020202020204" pitchFamily="34" charset="0"/>
              </a:rPr>
              <a:t> Bucuresti Nord care este </a:t>
            </a:r>
            <a:r>
              <a:rPr lang="fr-CH" sz="1200" dirty="0" err="1" smtClean="0">
                <a:solidFill>
                  <a:schemeClr val="tx1"/>
                </a:solidFill>
                <a:latin typeface="Arial" panose="020B0604020202020204" pitchFamily="34" charset="0"/>
                <a:cs typeface="Arial" panose="020B0604020202020204" pitchFamily="34" charset="0"/>
              </a:rPr>
              <a:t>cel</a:t>
            </a:r>
            <a:r>
              <a:rPr lang="fr-CH" sz="1200" dirty="0" smtClean="0">
                <a:solidFill>
                  <a:schemeClr val="tx1"/>
                </a:solidFill>
                <a:latin typeface="Arial" panose="020B0604020202020204" pitchFamily="34" charset="0"/>
                <a:cs typeface="Arial" panose="020B0604020202020204" pitchFamily="34" charset="0"/>
              </a:rPr>
              <a:t> mai </a:t>
            </a:r>
            <a:r>
              <a:rPr lang="fr-CH" sz="1200" dirty="0" err="1" smtClean="0">
                <a:solidFill>
                  <a:schemeClr val="tx1"/>
                </a:solidFill>
                <a:latin typeface="Arial" panose="020B0604020202020204" pitchFamily="34" charset="0"/>
                <a:cs typeface="Arial" panose="020B0604020202020204" pitchFamily="34" charset="0"/>
              </a:rPr>
              <a:t>încarcat</a:t>
            </a:r>
            <a:r>
              <a:rPr lang="fr-CH" sz="1200" dirty="0" smtClean="0">
                <a:solidFill>
                  <a:schemeClr val="tx1"/>
                </a:solidFill>
                <a:latin typeface="Arial" panose="020B0604020202020204" pitchFamily="34" charset="0"/>
                <a:cs typeface="Arial" panose="020B0604020202020204" pitchFamily="34" charset="0"/>
              </a:rPr>
              <a:t>.</a:t>
            </a:r>
          </a:p>
          <a:p>
            <a:pPr marL="171450" indent="-171450">
              <a:buFont typeface="Wingdings" panose="05000000000000000000" pitchFamily="2" charset="2"/>
              <a:buChar char="ü"/>
            </a:pPr>
            <a:endParaRPr lang="fr-CH" sz="120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v"/>
            </a:pPr>
            <a:r>
              <a:rPr lang="fr-CH" sz="1200" dirty="0" smtClean="0">
                <a:solidFill>
                  <a:schemeClr val="tx1"/>
                </a:solidFill>
                <a:latin typeface="Arial" panose="020B0604020202020204" pitchFamily="34" charset="0"/>
                <a:cs typeface="Arial" panose="020B0604020202020204" pitchFamily="34" charset="0"/>
              </a:rPr>
              <a:t>In </a:t>
            </a:r>
            <a:r>
              <a:rPr lang="fr-CH" sz="1200" dirty="0" err="1" smtClean="0">
                <a:solidFill>
                  <a:schemeClr val="tx1"/>
                </a:solidFill>
                <a:latin typeface="Arial" panose="020B0604020202020204" pitchFamily="34" charset="0"/>
                <a:cs typeface="Arial" panose="020B0604020202020204" pitchFamily="34" charset="0"/>
              </a:rPr>
              <a:t>consecinta</a:t>
            </a:r>
            <a:r>
              <a:rPr lang="fr-CH" sz="1200" dirty="0" smtClean="0">
                <a:solidFill>
                  <a:schemeClr val="tx1"/>
                </a:solidFill>
                <a:latin typeface="Arial" panose="020B0604020202020204" pitchFamily="34" charset="0"/>
                <a:cs typeface="Arial" panose="020B0604020202020204" pitchFamily="34" charset="0"/>
              </a:rPr>
              <a:t>, </a:t>
            </a:r>
            <a:r>
              <a:rPr lang="fr-CH" sz="1200" u="sng" dirty="0" err="1" smtClean="0">
                <a:solidFill>
                  <a:schemeClr val="tx1"/>
                </a:solidFill>
                <a:latin typeface="Arial" panose="020B0604020202020204" pitchFamily="34" charset="0"/>
                <a:cs typeface="Arial" panose="020B0604020202020204" pitchFamily="34" charset="0"/>
              </a:rPr>
              <a:t>în</a:t>
            </a:r>
            <a:r>
              <a:rPr lang="fr-CH" sz="1200" u="sng" dirty="0" smtClean="0">
                <a:solidFill>
                  <a:schemeClr val="tx1"/>
                </a:solidFill>
                <a:latin typeface="Arial" panose="020B0604020202020204" pitchFamily="34" charset="0"/>
                <a:cs typeface="Arial" panose="020B0604020202020204" pitchFamily="34" charset="0"/>
              </a:rPr>
              <a:t> </a:t>
            </a:r>
            <a:r>
              <a:rPr lang="fr-CH" sz="1200" u="sng" dirty="0" err="1" smtClean="0">
                <a:solidFill>
                  <a:schemeClr val="tx1"/>
                </a:solidFill>
                <a:latin typeface="Arial" panose="020B0604020202020204" pitchFamily="34" charset="0"/>
                <a:cs typeface="Arial" panose="020B0604020202020204" pitchFamily="34" charset="0"/>
              </a:rPr>
              <a:t>fisierul</a:t>
            </a:r>
            <a:r>
              <a:rPr lang="fr-CH" sz="1200" u="sng" dirty="0" smtClean="0">
                <a:solidFill>
                  <a:schemeClr val="tx1"/>
                </a:solidFill>
                <a:latin typeface="Arial" panose="020B0604020202020204" pitchFamily="34" charset="0"/>
                <a:cs typeface="Arial" panose="020B0604020202020204" pitchFamily="34" charset="0"/>
              </a:rPr>
              <a:t> A1b</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am</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intitulat</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Perifericul</a:t>
            </a:r>
            <a:r>
              <a:rPr lang="fr-CH" sz="1200" dirty="0" smtClean="0">
                <a:solidFill>
                  <a:schemeClr val="tx1"/>
                </a:solidFill>
                <a:latin typeface="Arial" panose="020B0604020202020204" pitchFamily="34" charset="0"/>
                <a:cs typeface="Arial" panose="020B0604020202020204" pitchFamily="34" charset="0"/>
              </a:rPr>
              <a:t> Sud, E81 A0</a:t>
            </a:r>
          </a:p>
          <a:p>
            <a:endParaRPr lang="fr-CH" sz="1200" dirty="0" smtClean="0">
              <a:solidFill>
                <a:schemeClr val="tx1"/>
              </a:solidFill>
              <a:latin typeface="Arial" panose="020B0604020202020204" pitchFamily="34" charset="0"/>
              <a:cs typeface="Arial" panose="020B0604020202020204" pitchFamily="34" charset="0"/>
            </a:endParaRPr>
          </a:p>
          <a:p>
            <a:endParaRPr lang="fr-CH" sz="1200" dirty="0">
              <a:solidFill>
                <a:schemeClr val="tx1"/>
              </a:solidFill>
              <a:latin typeface="Arial" panose="020B0604020202020204" pitchFamily="34" charset="0"/>
              <a:cs typeface="Arial" panose="020B0604020202020204" pitchFamily="34" charset="0"/>
            </a:endParaRPr>
          </a:p>
          <a:p>
            <a:endParaRPr lang="fr-CH"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921220"/>
      </p:ext>
    </p:extLst>
  </p:cSld>
  <p:clrMapOvr>
    <a:masterClrMapping/>
  </p:clrMapOvr>
  <p:transition spd="slow">
    <p:cover/>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8518" y="328183"/>
            <a:ext cx="6120000" cy="900000"/>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Bucuresti Nord</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51620" y="1266135"/>
            <a:ext cx="6120680" cy="4104456"/>
          </a:xfrm>
          <a:solidFill>
            <a:srgbClr val="00B050"/>
          </a:solidFill>
        </p:spPr>
        <p:txBody>
          <a:bodyPr lIns="540000" tIns="540000" rIns="72000">
            <a:normAutofit fontScale="92500" lnSpcReduction="20000"/>
          </a:bodyPr>
          <a:lstStyle/>
          <a:p>
            <a:pPr marL="0" indent="0">
              <a:buNone/>
            </a:pPr>
            <a:r>
              <a:rPr lang="fr-CH" sz="4300" dirty="0" smtClean="0">
                <a:solidFill>
                  <a:schemeClr val="bg1"/>
                </a:solidFill>
                <a:latin typeface="Arial" panose="020B0604020202020204" pitchFamily="34" charset="0"/>
                <a:cs typeface="Arial" panose="020B0604020202020204" pitchFamily="34" charset="0"/>
              </a:rPr>
              <a:t>Ploiesti</a:t>
            </a:r>
          </a:p>
          <a:p>
            <a:pPr marL="0" indent="0">
              <a:buNone/>
            </a:pPr>
            <a:r>
              <a:rPr lang="fr-CH" sz="4300" dirty="0" smtClean="0">
                <a:solidFill>
                  <a:schemeClr val="bg1"/>
                </a:solidFill>
                <a:latin typeface="Arial" panose="020B0604020202020204" pitchFamily="34" charset="0"/>
                <a:cs typeface="Arial" panose="020B0604020202020204" pitchFamily="34" charset="0"/>
              </a:rPr>
              <a:t>Brasov</a:t>
            </a:r>
          </a:p>
          <a:p>
            <a:pPr marL="0" indent="0">
              <a:buNone/>
            </a:pPr>
            <a:r>
              <a:rPr lang="fr-CH" sz="4300" dirty="0" smtClean="0">
                <a:solidFill>
                  <a:schemeClr val="bg1"/>
                </a:solidFill>
                <a:latin typeface="Arial" panose="020B0604020202020204" pitchFamily="34" charset="0"/>
                <a:cs typeface="Arial" panose="020B0604020202020204" pitchFamily="34" charset="0"/>
              </a:rPr>
              <a:t>Suceava</a:t>
            </a:r>
          </a:p>
          <a:p>
            <a:pPr marL="0" indent="0">
              <a:buNone/>
            </a:pPr>
            <a:r>
              <a:rPr lang="fr-CH" sz="4300" dirty="0" smtClean="0">
                <a:solidFill>
                  <a:schemeClr val="bg1"/>
                </a:solidFill>
                <a:latin typeface="Arial" panose="020B0604020202020204" pitchFamily="34" charset="0"/>
                <a:cs typeface="Arial" panose="020B0604020202020204" pitchFamily="34" charset="0"/>
              </a:rPr>
              <a:t>Iasi </a:t>
            </a:r>
          </a:p>
          <a:p>
            <a:pPr marL="0" indent="0">
              <a:buNone/>
            </a:pPr>
            <a:r>
              <a:rPr lang="fr-CH" sz="4300" dirty="0" smtClean="0">
                <a:solidFill>
                  <a:schemeClr val="bg1"/>
                </a:solidFill>
                <a:latin typeface="Arial" panose="020B0604020202020204" pitchFamily="34" charset="0"/>
                <a:cs typeface="Arial" panose="020B0604020202020204" pitchFamily="34" charset="0"/>
              </a:rPr>
              <a:t>Galati</a:t>
            </a: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0" name="Flèche vers le haut 9"/>
          <p:cNvSpPr/>
          <p:nvPr/>
        </p:nvSpPr>
        <p:spPr>
          <a:xfrm rot="1800000">
            <a:off x="6006783" y="2103548"/>
            <a:ext cx="558000" cy="25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Ellipse 15"/>
          <p:cNvSpPr/>
          <p:nvPr/>
        </p:nvSpPr>
        <p:spPr>
          <a:xfrm>
            <a:off x="4220344" y="3645024"/>
            <a:ext cx="126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MD</a:t>
            </a:r>
            <a:endParaRPr lang="fr-CH" sz="2800" dirty="0">
              <a:solidFill>
                <a:schemeClr val="tx1"/>
              </a:solidFill>
              <a:latin typeface="Arial" panose="020B0604020202020204" pitchFamily="34" charset="0"/>
              <a:cs typeface="Arial" panose="020B0604020202020204" pitchFamily="34" charset="0"/>
            </a:endParaRPr>
          </a:p>
        </p:txBody>
      </p:sp>
      <p:sp>
        <p:nvSpPr>
          <p:cNvPr id="18" name="Ellipse 17"/>
          <p:cNvSpPr/>
          <p:nvPr/>
        </p:nvSpPr>
        <p:spPr>
          <a:xfrm>
            <a:off x="4211960" y="3048363"/>
            <a:ext cx="126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UA</a:t>
            </a:r>
            <a:endParaRPr lang="fr-CH" sz="28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5875404" y="556402"/>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Nord</a:t>
            </a:r>
            <a:endParaRPr lang="fr-CH" sz="3600" dirty="0">
              <a:solidFill>
                <a:schemeClr val="tx1"/>
              </a:solidFill>
              <a:latin typeface="Arial" panose="020B0604020202020204" pitchFamily="34" charset="0"/>
              <a:cs typeface="Arial" panose="020B0604020202020204" pitchFamily="34" charset="0"/>
            </a:endParaRPr>
          </a:p>
        </p:txBody>
      </p:sp>
      <p:sp>
        <p:nvSpPr>
          <p:cNvPr id="15" name="Rectangle à coins arrondis 14"/>
          <p:cNvSpPr/>
          <p:nvPr/>
        </p:nvSpPr>
        <p:spPr>
          <a:xfrm>
            <a:off x="1259632" y="5805264"/>
            <a:ext cx="7023018"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i="1" u="sng" dirty="0">
                <a:solidFill>
                  <a:schemeClr val="tx1"/>
                </a:solidFill>
                <a:latin typeface="Arial" panose="020B0604020202020204" pitchFamily="34" charset="0"/>
                <a:cs typeface="Arial" panose="020B0604020202020204" pitchFamily="34" charset="0"/>
              </a:rPr>
              <a:t>Belgian </a:t>
            </a:r>
            <a:r>
              <a:rPr lang="en-US" sz="1000" i="1" u="sng" dirty="0" smtClean="0">
                <a:solidFill>
                  <a:schemeClr val="tx1"/>
                </a:solidFill>
                <a:latin typeface="Arial" panose="020B0604020202020204" pitchFamily="34" charset="0"/>
                <a:cs typeface="Arial" panose="020B0604020202020204" pitchFamily="34" charset="0"/>
              </a:rPr>
              <a:t>example </a:t>
            </a:r>
            <a:r>
              <a:rPr lang="en-US" sz="1000" dirty="0" smtClean="0">
                <a:solidFill>
                  <a:schemeClr val="tx1"/>
                </a:solidFill>
                <a:latin typeface="Arial" panose="020B0604020202020204" pitchFamily="34" charset="0"/>
                <a:cs typeface="Arial" panose="020B0604020202020204" pitchFamily="34" charset="0"/>
              </a:rPr>
              <a:t>: </a:t>
            </a:r>
            <a:r>
              <a:rPr lang="en-US" sz="1000" dirty="0">
                <a:solidFill>
                  <a:schemeClr val="tx1"/>
                </a:solidFill>
                <a:latin typeface="Arial" panose="020B0604020202020204" pitchFamily="34" charset="0"/>
                <a:cs typeface="Arial" panose="020B0604020202020204" pitchFamily="34" charset="0"/>
              </a:rPr>
              <a:t>This panel is placed +/- </a:t>
            </a:r>
            <a:r>
              <a:rPr lang="en-US" sz="1000" dirty="0" smtClean="0">
                <a:solidFill>
                  <a:schemeClr val="tx1"/>
                </a:solidFill>
                <a:latin typeface="Arial" panose="020B0604020202020204" pitchFamily="34" charset="0"/>
                <a:cs typeface="Arial" panose="020B0604020202020204" pitchFamily="34" charset="0"/>
              </a:rPr>
              <a:t>250 </a:t>
            </a:r>
            <a:r>
              <a:rPr lang="en-US" sz="1000" dirty="0">
                <a:solidFill>
                  <a:schemeClr val="tx1"/>
                </a:solidFill>
                <a:latin typeface="Arial" panose="020B0604020202020204" pitchFamily="34" charset="0"/>
                <a:cs typeface="Arial" panose="020B0604020202020204" pitchFamily="34" charset="0"/>
              </a:rPr>
              <a:t>m1 after the panel </a:t>
            </a:r>
            <a:r>
              <a:rPr lang="en-US" sz="1000" dirty="0" smtClean="0">
                <a:solidFill>
                  <a:schemeClr val="tx1"/>
                </a:solidFill>
                <a:latin typeface="Arial" panose="020B0604020202020204" pitchFamily="34" charset="0"/>
                <a:cs typeface="Arial" panose="020B0604020202020204" pitchFamily="34" charset="0"/>
              </a:rPr>
              <a:t>272 </a:t>
            </a:r>
            <a:r>
              <a:rPr lang="en-US" sz="1000" dirty="0" smtClean="0">
                <a:solidFill>
                  <a:schemeClr val="tx1"/>
                </a:solidFill>
                <a:latin typeface="Arial" panose="020B0604020202020204" pitchFamily="34" charset="0"/>
                <a:cs typeface="Arial" panose="020B0604020202020204" pitchFamily="34" charset="0"/>
              </a:rPr>
              <a:t>and completes it.</a:t>
            </a:r>
            <a:r>
              <a:rPr lang="en-US" sz="1000" dirty="0">
                <a:solidFill>
                  <a:schemeClr val="tx1"/>
                </a:solidFill>
                <a:latin typeface="Arial" panose="020B0604020202020204" pitchFamily="34" charset="0"/>
                <a:cs typeface="Arial" panose="020B0604020202020204" pitchFamily="34" charset="0"/>
              </a:rPr>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It provides information on major destinations served by </a:t>
            </a:r>
            <a:r>
              <a:rPr lang="en-US" sz="1000" dirty="0" smtClean="0">
                <a:solidFill>
                  <a:schemeClr val="tx1"/>
                </a:solidFill>
                <a:latin typeface="Arial" panose="020B0604020202020204" pitchFamily="34" charset="0"/>
                <a:cs typeface="Arial" panose="020B0604020202020204" pitchFamily="34" charset="0"/>
              </a:rPr>
              <a:t>A0 </a:t>
            </a:r>
            <a:r>
              <a:rPr lang="en-US" sz="1000" dirty="0" err="1" smtClean="0">
                <a:solidFill>
                  <a:schemeClr val="tx1"/>
                </a:solidFill>
                <a:latin typeface="Arial" panose="020B0604020202020204" pitchFamily="34" charset="0"/>
                <a:cs typeface="Arial" panose="020B0604020202020204" pitchFamily="34" charset="0"/>
              </a:rPr>
              <a:t>Bucuresti</a:t>
            </a:r>
            <a:r>
              <a:rPr lang="en-US" sz="1000" dirty="0">
                <a:solidFill>
                  <a:schemeClr val="tx1"/>
                </a:solidFill>
                <a:latin typeface="Arial" panose="020B0604020202020204" pitchFamily="34" charset="0"/>
                <a:cs typeface="Arial" panose="020B0604020202020204" pitchFamily="34" charset="0"/>
              </a:rPr>
              <a:t> </a:t>
            </a:r>
            <a:r>
              <a:rPr lang="en-US" sz="1000" dirty="0" smtClean="0">
                <a:solidFill>
                  <a:schemeClr val="tx1"/>
                </a:solidFill>
                <a:latin typeface="Arial" panose="020B0604020202020204" pitchFamily="34" charset="0"/>
                <a:cs typeface="Arial" panose="020B0604020202020204" pitchFamily="34" charset="0"/>
              </a:rPr>
              <a:t>Nord</a:t>
            </a:r>
            <a:r>
              <a:rPr lang="en-US" sz="1000" dirty="0">
                <a:solidFill>
                  <a:schemeClr val="tx1"/>
                </a:solidFill>
                <a:latin typeface="Arial" panose="020B0604020202020204" pitchFamily="34" charset="0"/>
                <a:cs typeface="Arial" panose="020B0604020202020204" pitchFamily="34" charset="0"/>
              </a:rPr>
              <a:t/>
            </a:r>
            <a:br>
              <a:rPr lang="en-US" sz="1000" dirty="0">
                <a:solidFill>
                  <a:schemeClr val="tx1"/>
                </a:solidFill>
                <a:latin typeface="Arial" panose="020B0604020202020204" pitchFamily="34" charset="0"/>
                <a:cs typeface="Arial" panose="020B0604020202020204" pitchFamily="34" charset="0"/>
              </a:rPr>
            </a:br>
            <a:r>
              <a:rPr lang="en-US" sz="1000" dirty="0">
                <a:solidFill>
                  <a:schemeClr val="tx1"/>
                </a:solidFill>
                <a:latin typeface="Arial" panose="020B0604020202020204" pitchFamily="34" charset="0"/>
                <a:cs typeface="Arial" panose="020B0604020202020204" pitchFamily="34" charset="0"/>
              </a:rPr>
              <a:t>This avoids overloading the panel </a:t>
            </a:r>
            <a:r>
              <a:rPr lang="en-US" sz="1000" dirty="0" smtClean="0">
                <a:solidFill>
                  <a:schemeClr val="tx1"/>
                </a:solidFill>
                <a:latin typeface="Arial" panose="020B0604020202020204" pitchFamily="34" charset="0"/>
                <a:cs typeface="Arial" panose="020B0604020202020204" pitchFamily="34" charset="0"/>
              </a:rPr>
              <a:t>272.</a:t>
            </a:r>
            <a:endParaRPr lang="en-US" sz="1000" dirty="0" smtClean="0">
              <a:solidFill>
                <a:schemeClr val="tx1"/>
              </a:solidFill>
              <a:latin typeface="Arial" panose="020B0604020202020204" pitchFamily="34" charset="0"/>
              <a:cs typeface="Arial" panose="020B0604020202020204" pitchFamily="34" charset="0"/>
            </a:endParaRPr>
          </a:p>
          <a:p>
            <a:pPr algn="ctr"/>
            <a:endParaRPr lang="fr-CH" sz="1000" dirty="0">
              <a:solidFill>
                <a:schemeClr val="tx1"/>
              </a:solidFill>
              <a:latin typeface="Arial" panose="020B0604020202020204" pitchFamily="34" charset="0"/>
              <a:cs typeface="Arial" panose="020B0604020202020204" pitchFamily="34" charset="0"/>
            </a:endParaRPr>
          </a:p>
        </p:txBody>
      </p:sp>
      <p:sp>
        <p:nvSpPr>
          <p:cNvPr id="8" name="Rectangle à coins arrondis 7"/>
          <p:cNvSpPr/>
          <p:nvPr/>
        </p:nvSpPr>
        <p:spPr>
          <a:xfrm>
            <a:off x="1259632" y="404664"/>
            <a:ext cx="5897773" cy="771477"/>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à coins arrondis 8"/>
          <p:cNvSpPr/>
          <p:nvPr/>
        </p:nvSpPr>
        <p:spPr>
          <a:xfrm>
            <a:off x="1259632" y="1340768"/>
            <a:ext cx="5897773" cy="3960440"/>
          </a:xfrm>
          <a:prstGeom prst="roundRect">
            <a:avLst>
              <a:gd name="adj" fmla="val 384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86366097"/>
      </p:ext>
    </p:extLst>
  </p:cSld>
  <p:clrMapOvr>
    <a:masterClrMapping/>
  </p:clrMapOvr>
  <p:transition spd="slow">
    <p:wheel spokes="1"/>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00326"/>
            <a:ext cx="6480000" cy="896426"/>
          </a:xfrm>
          <a:solidFill>
            <a:srgbClr val="00B050"/>
          </a:solidFill>
        </p:spPr>
        <p:txBody>
          <a:bodyPr>
            <a:normAutofit fontScale="90000"/>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Bucuresti Sud Est</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15616" y="1268760"/>
            <a:ext cx="6480000" cy="3672408"/>
          </a:xfrm>
          <a:solidFill>
            <a:srgbClr val="00B050"/>
          </a:solidFill>
        </p:spPr>
        <p:txBody>
          <a:bodyPr lIns="360000" tIns="360000" rIns="36000">
            <a:noAutofit/>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Craiova</a:t>
            </a:r>
          </a:p>
          <a:p>
            <a:pPr marL="0" indent="0">
              <a:buNone/>
            </a:pPr>
            <a:r>
              <a:rPr lang="fr-CH" sz="4400" dirty="0" smtClean="0">
                <a:solidFill>
                  <a:schemeClr val="bg1"/>
                </a:solidFill>
                <a:latin typeface="Arial" panose="020B0604020202020204" pitchFamily="34" charset="0"/>
                <a:cs typeface="Arial" panose="020B0604020202020204" pitchFamily="34" charset="0"/>
              </a:rPr>
              <a:t>Alexandria</a:t>
            </a:r>
          </a:p>
          <a:p>
            <a:pPr marL="0" indent="0">
              <a:buNone/>
            </a:pPr>
            <a:r>
              <a:rPr lang="fr-CH" sz="4400" dirty="0" smtClean="0">
                <a:solidFill>
                  <a:schemeClr val="bg1"/>
                </a:solidFill>
                <a:latin typeface="Arial" panose="020B0604020202020204" pitchFamily="34" charset="0"/>
                <a:cs typeface="Arial" panose="020B0604020202020204" pitchFamily="34" charset="0"/>
              </a:rPr>
              <a:t>Giurgiu</a:t>
            </a:r>
          </a:p>
          <a:p>
            <a:pPr marL="0" indent="0">
              <a:buNone/>
            </a:pPr>
            <a:r>
              <a:rPr lang="fr-CH" sz="4400" dirty="0" err="1" smtClean="0">
                <a:solidFill>
                  <a:schemeClr val="bg1"/>
                </a:solidFill>
                <a:latin typeface="Arial" panose="020B0604020202020204" pitchFamily="34" charset="0"/>
                <a:cs typeface="Arial" panose="020B0604020202020204" pitchFamily="34" charset="0"/>
              </a:rPr>
              <a:t>Constanza</a:t>
            </a:r>
            <a:r>
              <a:rPr lang="fr-CH" sz="4400" dirty="0" smtClean="0">
                <a:solidFill>
                  <a:schemeClr val="bg1"/>
                </a:solidFill>
                <a:latin typeface="Arial" panose="020B0604020202020204" pitchFamily="34" charset="0"/>
                <a:cs typeface="Arial" panose="020B0604020202020204" pitchFamily="34" charset="0"/>
              </a:rPr>
              <a:t> </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4400" dirty="0" smtClean="0">
              <a:solidFill>
                <a:schemeClr val="bg1"/>
              </a:solidFill>
              <a:latin typeface="Arial" panose="020B0604020202020204" pitchFamily="34" charset="0"/>
              <a:cs typeface="Arial" panose="020B0604020202020204" pitchFamily="34" charset="0"/>
            </a:endParaRPr>
          </a:p>
          <a:p>
            <a:pPr marL="400050" lvl="1" indent="0">
              <a:buNone/>
            </a:pPr>
            <a:r>
              <a:rPr lang="fr-CH" sz="4400" dirty="0">
                <a:latin typeface="Arial" panose="020B0604020202020204" pitchFamily="34" charset="0"/>
                <a:cs typeface="Arial" panose="020B0604020202020204" pitchFamily="34" charset="0"/>
              </a:rPr>
              <a:t>	</a:t>
            </a:r>
            <a:endParaRPr lang="fr-CH" sz="4400" dirty="0" smtClean="0">
              <a:latin typeface="Arial" panose="020B0604020202020204" pitchFamily="34" charset="0"/>
              <a:cs typeface="Arial" panose="020B0604020202020204" pitchFamily="34" charset="0"/>
            </a:endParaRPr>
          </a:p>
          <a:p>
            <a:pPr marL="400050" lvl="1" indent="0">
              <a:buNone/>
            </a:pPr>
            <a:endParaRPr lang="fr-CH" sz="4400" dirty="0" smtClean="0">
              <a:latin typeface="Arial" panose="020B0604020202020204" pitchFamily="34" charset="0"/>
              <a:cs typeface="Arial" panose="020B0604020202020204" pitchFamily="34" charset="0"/>
            </a:endParaRPr>
          </a:p>
          <a:p>
            <a:pPr marL="0" indent="0">
              <a:buNone/>
            </a:pPr>
            <a:endParaRPr lang="fr-CH" sz="4400" dirty="0" smtClean="0">
              <a:latin typeface="Arial" panose="020B0604020202020204" pitchFamily="34" charset="0"/>
              <a:cs typeface="Arial" panose="020B0604020202020204" pitchFamily="34" charset="0"/>
            </a:endParaRPr>
          </a:p>
          <a:p>
            <a:pPr marL="0" indent="0">
              <a:buNone/>
            </a:pPr>
            <a:endParaRPr lang="fr-CH" sz="4400" dirty="0">
              <a:latin typeface="Arial" panose="020B0604020202020204" pitchFamily="34" charset="0"/>
              <a:cs typeface="Arial" panose="020B0604020202020204" pitchFamily="34" charset="0"/>
            </a:endParaRPr>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0" name="Flèche vers le haut 9"/>
          <p:cNvSpPr/>
          <p:nvPr/>
        </p:nvSpPr>
        <p:spPr>
          <a:xfrm rot="1800000">
            <a:off x="6280605" y="1743509"/>
            <a:ext cx="558000" cy="25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Ellipse 17"/>
          <p:cNvSpPr/>
          <p:nvPr/>
        </p:nvSpPr>
        <p:spPr>
          <a:xfrm>
            <a:off x="4427984" y="3356992"/>
            <a:ext cx="126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BG</a:t>
            </a:r>
            <a:endParaRPr lang="fr-CH" sz="28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5448481" y="511689"/>
            <a:ext cx="936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6506743" y="511689"/>
            <a:ext cx="900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sp>
        <p:nvSpPr>
          <p:cNvPr id="15" name="Organigramme : Alternative 14"/>
          <p:cNvSpPr/>
          <p:nvPr/>
        </p:nvSpPr>
        <p:spPr>
          <a:xfrm>
            <a:off x="1115616" y="5229200"/>
            <a:ext cx="7200800" cy="14400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H" sz="1000" i="1" u="sng" dirty="0" smtClean="0">
                <a:solidFill>
                  <a:schemeClr val="tx1"/>
                </a:solidFill>
                <a:latin typeface="Arial" panose="020B0604020202020204" pitchFamily="34" charset="0"/>
                <a:cs typeface="Arial" panose="020B0604020202020204" pitchFamily="34" charset="0"/>
              </a:rPr>
              <a:t>Exemple belge </a:t>
            </a:r>
            <a:r>
              <a:rPr lang="fr-CH" sz="1000" dirty="0" smtClean="0">
                <a:solidFill>
                  <a:schemeClr val="tx1"/>
                </a:solidFill>
                <a:latin typeface="Arial" panose="020B0604020202020204" pitchFamily="34" charset="0"/>
                <a:cs typeface="Arial" panose="020B0604020202020204" pitchFamily="34" charset="0"/>
              </a:rPr>
              <a:t>: Ce panneau est placé +/- 500 m1 après le panneau </a:t>
            </a:r>
            <a:r>
              <a:rPr lang="fr-CH" sz="1000" dirty="0" smtClean="0">
                <a:solidFill>
                  <a:schemeClr val="tx1"/>
                </a:solidFill>
                <a:latin typeface="Arial" panose="020B0604020202020204" pitchFamily="34" charset="0"/>
                <a:cs typeface="Arial" panose="020B0604020202020204" pitchFamily="34" charset="0"/>
              </a:rPr>
              <a:t>272 </a:t>
            </a:r>
            <a:r>
              <a:rPr lang="fr-CH" sz="1000" dirty="0" smtClean="0">
                <a:solidFill>
                  <a:schemeClr val="tx1"/>
                </a:solidFill>
                <a:latin typeface="Arial" panose="020B0604020202020204" pitchFamily="34" charset="0"/>
                <a:cs typeface="Arial" panose="020B0604020202020204" pitchFamily="34" charset="0"/>
              </a:rPr>
              <a:t>; il vient en complément </a:t>
            </a:r>
          </a:p>
          <a:p>
            <a:pPr marL="171450" indent="-171450">
              <a:buFont typeface="Wingdings" panose="05000000000000000000" pitchFamily="2" charset="2"/>
              <a:buChar char="Ø"/>
            </a:pPr>
            <a:r>
              <a:rPr lang="fr-CH" sz="1000" dirty="0" smtClean="0">
                <a:solidFill>
                  <a:schemeClr val="tx1"/>
                </a:solidFill>
                <a:latin typeface="Arial" panose="020B0604020202020204" pitchFamily="34" charset="0"/>
                <a:cs typeface="Arial" panose="020B0604020202020204" pitchFamily="34" charset="0"/>
              </a:rPr>
              <a:t>Il fournit les informations nécessaires concernant les grandes destinations desservies par E81 A0 Bucuresti Sud Est</a:t>
            </a:r>
          </a:p>
          <a:p>
            <a:pPr marL="171450" indent="-171450">
              <a:buFont typeface="Wingdings" panose="05000000000000000000" pitchFamily="2" charset="2"/>
              <a:buChar char="Ø"/>
            </a:pPr>
            <a:r>
              <a:rPr lang="fr-CH" sz="1000" dirty="0" smtClean="0">
                <a:solidFill>
                  <a:schemeClr val="tx1"/>
                </a:solidFill>
                <a:latin typeface="Arial" panose="020B0604020202020204" pitchFamily="34" charset="0"/>
                <a:cs typeface="Arial" panose="020B0604020202020204" pitchFamily="34" charset="0"/>
              </a:rPr>
              <a:t>Il évite de surcharger le panneau </a:t>
            </a:r>
            <a:r>
              <a:rPr lang="fr-CH" sz="1000" dirty="0" smtClean="0">
                <a:solidFill>
                  <a:schemeClr val="tx1"/>
                </a:solidFill>
                <a:latin typeface="Arial" panose="020B0604020202020204" pitchFamily="34" charset="0"/>
                <a:cs typeface="Arial" panose="020B0604020202020204" pitchFamily="34" charset="0"/>
              </a:rPr>
              <a:t>272.</a:t>
            </a:r>
            <a:endParaRPr lang="fr-CH" sz="1000" dirty="0" smtClean="0">
              <a:solidFill>
                <a:schemeClr val="tx1"/>
              </a:solidFill>
              <a:latin typeface="Arial" panose="020B0604020202020204" pitchFamily="34" charset="0"/>
              <a:cs typeface="Arial" panose="020B0604020202020204" pitchFamily="34" charset="0"/>
            </a:endParaRPr>
          </a:p>
          <a:p>
            <a:r>
              <a:rPr lang="fr-CH" sz="1000" i="1" u="sng" dirty="0" smtClean="0">
                <a:solidFill>
                  <a:schemeClr val="tx1"/>
                </a:solidFill>
                <a:latin typeface="Arial" panose="020B0604020202020204" pitchFamily="34" charset="0"/>
                <a:cs typeface="Arial" panose="020B0604020202020204" pitchFamily="34" charset="0"/>
              </a:rPr>
              <a:t>Exemples hongrois et autrichien </a:t>
            </a:r>
            <a:r>
              <a:rPr lang="fr-CH" sz="1000" dirty="0" smtClean="0">
                <a:solidFill>
                  <a:schemeClr val="tx1"/>
                </a:solidFill>
                <a:latin typeface="Arial" panose="020B0604020202020204" pitchFamily="34" charset="0"/>
                <a:cs typeface="Arial" panose="020B0604020202020204" pitchFamily="34" charset="0"/>
              </a:rPr>
              <a:t>: les codes des pays étrangers pouvant être atteints</a:t>
            </a:r>
          </a:p>
          <a:p>
            <a:endParaRPr lang="fr-CH" sz="1000" dirty="0">
              <a:solidFill>
                <a:schemeClr val="tx1"/>
              </a:solidFill>
              <a:latin typeface="Arial" panose="020B0604020202020204" pitchFamily="34" charset="0"/>
              <a:cs typeface="Arial" panose="020B0604020202020204" pitchFamily="34" charset="0"/>
            </a:endParaRPr>
          </a:p>
          <a:p>
            <a:r>
              <a:rPr lang="fr-CH" sz="1000" dirty="0" smtClean="0">
                <a:solidFill>
                  <a:schemeClr val="tx1"/>
                </a:solidFill>
                <a:latin typeface="Arial" panose="020B0604020202020204" pitchFamily="34" charset="0"/>
                <a:cs typeface="Arial" panose="020B0604020202020204" pitchFamily="34" charset="0"/>
              </a:rPr>
              <a:t>Destination Craiova sous réserve de construction de la E70 ; à défaut, rejoindre Craiova via Pitesti</a:t>
            </a:r>
          </a:p>
          <a:p>
            <a:r>
              <a:rPr lang="fr-CH" sz="1000" i="1" dirty="0" err="1" smtClean="0">
                <a:solidFill>
                  <a:srgbClr val="0070C0"/>
                </a:solidFill>
                <a:latin typeface="Arial" panose="020B0604020202020204" pitchFamily="34" charset="0"/>
                <a:cs typeface="Arial" panose="020B0604020202020204" pitchFamily="34" charset="0"/>
              </a:rPr>
              <a:t>Destinatia</a:t>
            </a:r>
            <a:r>
              <a:rPr lang="fr-CH" sz="1000" i="1" dirty="0" smtClean="0">
                <a:solidFill>
                  <a:srgbClr val="0070C0"/>
                </a:solidFill>
                <a:latin typeface="Arial" panose="020B0604020202020204" pitchFamily="34" charset="0"/>
                <a:cs typeface="Arial" panose="020B0604020202020204" pitchFamily="34" charset="0"/>
              </a:rPr>
              <a:t> Craiova </a:t>
            </a:r>
            <a:r>
              <a:rPr lang="fr-CH" sz="1000" i="1" dirty="0" err="1" smtClean="0">
                <a:solidFill>
                  <a:srgbClr val="0070C0"/>
                </a:solidFill>
                <a:latin typeface="Arial" panose="020B0604020202020204" pitchFamily="34" charset="0"/>
                <a:cs typeface="Arial" panose="020B0604020202020204" pitchFamily="34" charset="0"/>
              </a:rPr>
              <a:t>sub</a:t>
            </a:r>
            <a:r>
              <a:rPr lang="fr-CH" sz="1000" i="1" dirty="0" smtClean="0">
                <a:solidFill>
                  <a:srgbClr val="0070C0"/>
                </a:solidFill>
                <a:latin typeface="Arial" panose="020B0604020202020204" pitchFamily="34" charset="0"/>
                <a:cs typeface="Arial" panose="020B0604020202020204" pitchFamily="34" charset="0"/>
              </a:rPr>
              <a:t> </a:t>
            </a:r>
            <a:r>
              <a:rPr lang="fr-CH" sz="1000" i="1" dirty="0" err="1" smtClean="0">
                <a:solidFill>
                  <a:srgbClr val="0070C0"/>
                </a:solidFill>
                <a:latin typeface="Arial" panose="020B0604020202020204" pitchFamily="34" charset="0"/>
                <a:cs typeface="Arial" panose="020B0604020202020204" pitchFamily="34" charset="0"/>
              </a:rPr>
              <a:t>reserva</a:t>
            </a:r>
            <a:r>
              <a:rPr lang="fr-CH" sz="1000" i="1" dirty="0" smtClean="0">
                <a:solidFill>
                  <a:srgbClr val="0070C0"/>
                </a:solidFill>
                <a:latin typeface="Arial" panose="020B0604020202020204" pitchFamily="34" charset="0"/>
                <a:cs typeface="Arial" panose="020B0604020202020204" pitchFamily="34" charset="0"/>
              </a:rPr>
              <a:t> de construire a E70  ; </a:t>
            </a:r>
            <a:r>
              <a:rPr lang="fr-CH" sz="1000" i="1" dirty="0" err="1" smtClean="0">
                <a:solidFill>
                  <a:srgbClr val="0070C0"/>
                </a:solidFill>
                <a:latin typeface="Arial" panose="020B0604020202020204" pitchFamily="34" charset="0"/>
                <a:cs typeface="Arial" panose="020B0604020202020204" pitchFamily="34" charset="0"/>
              </a:rPr>
              <a:t>daca</a:t>
            </a:r>
            <a:r>
              <a:rPr lang="fr-CH" sz="1000" i="1" dirty="0" smtClean="0">
                <a:solidFill>
                  <a:srgbClr val="0070C0"/>
                </a:solidFill>
                <a:latin typeface="Arial" panose="020B0604020202020204" pitchFamily="34" charset="0"/>
                <a:cs typeface="Arial" panose="020B0604020202020204" pitchFamily="34" charset="0"/>
              </a:rPr>
              <a:t> nu, </a:t>
            </a:r>
            <a:r>
              <a:rPr lang="fr-CH" sz="1000" i="1" dirty="0" err="1" smtClean="0">
                <a:solidFill>
                  <a:srgbClr val="0070C0"/>
                </a:solidFill>
                <a:latin typeface="Arial" panose="020B0604020202020204" pitchFamily="34" charset="0"/>
                <a:cs typeface="Arial" panose="020B0604020202020204" pitchFamily="34" charset="0"/>
              </a:rPr>
              <a:t>directia</a:t>
            </a:r>
            <a:r>
              <a:rPr lang="fr-CH" sz="1000" i="1" dirty="0" smtClean="0">
                <a:solidFill>
                  <a:srgbClr val="0070C0"/>
                </a:solidFill>
                <a:latin typeface="Arial" panose="020B0604020202020204" pitchFamily="34" charset="0"/>
                <a:cs typeface="Arial" panose="020B0604020202020204" pitchFamily="34" charset="0"/>
              </a:rPr>
              <a:t> Craiova </a:t>
            </a:r>
            <a:r>
              <a:rPr lang="fr-CH" sz="1000" i="1" dirty="0" err="1" smtClean="0">
                <a:solidFill>
                  <a:srgbClr val="0070C0"/>
                </a:solidFill>
                <a:latin typeface="Arial" panose="020B0604020202020204" pitchFamily="34" charset="0"/>
                <a:cs typeface="Arial" panose="020B0604020202020204" pitchFamily="34" charset="0"/>
              </a:rPr>
              <a:t>prin</a:t>
            </a:r>
            <a:r>
              <a:rPr lang="fr-CH" sz="1000" i="1" dirty="0" smtClean="0">
                <a:solidFill>
                  <a:srgbClr val="0070C0"/>
                </a:solidFill>
                <a:latin typeface="Arial" panose="020B0604020202020204" pitchFamily="34" charset="0"/>
                <a:cs typeface="Arial" panose="020B0604020202020204" pitchFamily="34" charset="0"/>
              </a:rPr>
              <a:t> Pitesti</a:t>
            </a:r>
          </a:p>
          <a:p>
            <a:endParaRPr lang="fr-CH" sz="1200" dirty="0">
              <a:solidFill>
                <a:schemeClr val="tx1"/>
              </a:solidFill>
              <a:latin typeface="Arial" panose="020B0604020202020204" pitchFamily="34" charset="0"/>
              <a:cs typeface="Arial" panose="020B0604020202020204" pitchFamily="34" charset="0"/>
            </a:endParaRPr>
          </a:p>
        </p:txBody>
      </p:sp>
      <p:sp>
        <p:nvSpPr>
          <p:cNvPr id="4" name="Rectangle à coins arrondis 3"/>
          <p:cNvSpPr/>
          <p:nvPr/>
        </p:nvSpPr>
        <p:spPr>
          <a:xfrm>
            <a:off x="1202656" y="367689"/>
            <a:ext cx="6336000"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600" dirty="0" smtClean="0">
              <a:latin typeface="Arial" panose="020B0604020202020204" pitchFamily="34" charset="0"/>
              <a:cs typeface="Arial" panose="020B0604020202020204" pitchFamily="34" charset="0"/>
            </a:endParaRPr>
          </a:p>
        </p:txBody>
      </p:sp>
      <p:sp>
        <p:nvSpPr>
          <p:cNvPr id="7" name="Rectangle à coins arrondis 6"/>
          <p:cNvSpPr/>
          <p:nvPr/>
        </p:nvSpPr>
        <p:spPr>
          <a:xfrm>
            <a:off x="1202656" y="1340768"/>
            <a:ext cx="6336000" cy="3528392"/>
          </a:xfrm>
          <a:prstGeom prst="roundRect">
            <a:avLst>
              <a:gd name="adj" fmla="val 346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184975"/>
      </p:ext>
    </p:extLst>
  </p:cSld>
  <p:clrMapOvr>
    <a:masterClrMapping/>
  </p:clrMapOvr>
  <p:transition spd="slow">
    <p:wheel spokes="1"/>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7"/>
            <a:ext cx="4392488" cy="3040874"/>
          </a:xfrm>
          <a:solidFill>
            <a:srgbClr val="00B050"/>
          </a:solidFill>
        </p:spPr>
        <p:txBody>
          <a:bodyPr tIns="108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Centru</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Ciorogarla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72000" y="1124745"/>
            <a:ext cx="4464496" cy="64807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E81   A 0</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72000" y="1844825"/>
            <a:ext cx="4464495" cy="3528391"/>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Nord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Sud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Est</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buNone/>
            </a:pPr>
            <a:endParaRPr lang="fr-CH" sz="4000" dirty="0"/>
          </a:p>
        </p:txBody>
      </p:sp>
      <p:sp>
        <p:nvSpPr>
          <p:cNvPr id="11" name="Flèche vers le haut 10"/>
          <p:cNvSpPr/>
          <p:nvPr/>
        </p:nvSpPr>
        <p:spPr>
          <a:xfrm>
            <a:off x="467504" y="2035889"/>
            <a:ext cx="484632" cy="237626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635896" y="2088401"/>
            <a:ext cx="484632" cy="2360092"/>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droite 12"/>
          <p:cNvSpPr/>
          <p:nvPr/>
        </p:nvSpPr>
        <p:spPr>
          <a:xfrm rot="-2700000">
            <a:off x="4779713" y="4524237"/>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droite 13"/>
          <p:cNvSpPr/>
          <p:nvPr/>
        </p:nvSpPr>
        <p:spPr>
          <a:xfrm rot="-2700000">
            <a:off x="7913532" y="4517850"/>
            <a:ext cx="978408" cy="528249"/>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7279673" y="2052040"/>
            <a:ext cx="1188000"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245355" y="3198935"/>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245356" y="3800150"/>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3281" y="2668930"/>
            <a:ext cx="734392" cy="4320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4932288" y="2687381"/>
            <a:ext cx="2700666" cy="4182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latin typeface="Arial" panose="020B0604020202020204" pitchFamily="34" charset="0"/>
                <a:cs typeface="Arial" panose="020B0604020202020204" pitchFamily="34" charset="0"/>
              </a:rPr>
              <a:t>Otopeni</a:t>
            </a:r>
            <a:r>
              <a:rPr lang="fr-CH" sz="2400" dirty="0" smtClean="0">
                <a:solidFill>
                  <a:schemeClr val="tx1"/>
                </a:solidFill>
                <a:latin typeface="Arial" panose="020B0604020202020204" pitchFamily="34" charset="0"/>
                <a:cs typeface="Arial" panose="020B0604020202020204" pitchFamily="34" charset="0"/>
              </a:rPr>
              <a:t> </a:t>
            </a:r>
            <a:r>
              <a:rPr lang="fr-CH" sz="2400" dirty="0" err="1" smtClean="0">
                <a:solidFill>
                  <a:schemeClr val="tx1"/>
                </a:solidFill>
                <a:latin typeface="Arial" panose="020B0604020202020204" pitchFamily="34" charset="0"/>
                <a:cs typeface="Arial" panose="020B0604020202020204" pitchFamily="34" charset="0"/>
              </a:rPr>
              <a:t>Baneasa</a:t>
            </a:r>
            <a:endParaRPr lang="fr-CH" sz="2400" dirty="0">
              <a:solidFill>
                <a:schemeClr val="tx1"/>
              </a:solidFill>
              <a:latin typeface="Arial" panose="020B0604020202020204" pitchFamily="34" charset="0"/>
              <a:cs typeface="Arial" panose="020B0604020202020204" pitchFamily="34" charset="0"/>
            </a:endParaRPr>
          </a:p>
        </p:txBody>
      </p:sp>
      <p:sp>
        <p:nvSpPr>
          <p:cNvPr id="9" name="Organigramme : Alternative 8"/>
          <p:cNvSpPr/>
          <p:nvPr/>
        </p:nvSpPr>
        <p:spPr>
          <a:xfrm>
            <a:off x="598414" y="5166488"/>
            <a:ext cx="3636000" cy="1457552"/>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Suivant l’exemple suisse, la prochaine sortie sur la E81, </a:t>
            </a:r>
            <a:r>
              <a:rPr lang="fr-CH" sz="1200" dirty="0" err="1" smtClean="0">
                <a:solidFill>
                  <a:schemeClr val="tx1"/>
                </a:solidFill>
                <a:latin typeface="Arial" panose="020B0604020202020204" pitchFamily="34" charset="0"/>
                <a:cs typeface="Arial" panose="020B0604020202020204" pitchFamily="34" charset="0"/>
              </a:rPr>
              <a:t>Ciorogarla</a:t>
            </a:r>
            <a:r>
              <a:rPr lang="fr-CH" sz="1200" dirty="0" smtClean="0">
                <a:solidFill>
                  <a:schemeClr val="tx1"/>
                </a:solidFill>
                <a:latin typeface="Arial" panose="020B0604020202020204" pitchFamily="34" charset="0"/>
                <a:cs typeface="Arial" panose="020B0604020202020204" pitchFamily="34" charset="0"/>
              </a:rPr>
              <a:t>, est intégrée sur ce panneau</a:t>
            </a:r>
          </a:p>
          <a:p>
            <a:pPr algn="ctr"/>
            <a:endParaRPr lang="fr-CH" sz="1200" dirty="0" smtClean="0">
              <a:solidFill>
                <a:schemeClr val="tx1"/>
              </a:solidFill>
              <a:latin typeface="Arial" panose="020B0604020202020204" pitchFamily="34" charset="0"/>
              <a:cs typeface="Arial" panose="020B0604020202020204" pitchFamily="34" charset="0"/>
            </a:endParaRPr>
          </a:p>
          <a:p>
            <a:pPr algn="ctr"/>
            <a:r>
              <a:rPr lang="fr-CH" sz="1200" dirty="0" smtClean="0">
                <a:solidFill>
                  <a:schemeClr val="tx1"/>
                </a:solidFill>
                <a:latin typeface="Arial" panose="020B0604020202020204" pitchFamily="34" charset="0"/>
                <a:cs typeface="Arial" panose="020B0604020202020204" pitchFamily="34" charset="0"/>
              </a:rPr>
              <a:t>Dupa model </a:t>
            </a:r>
            <a:r>
              <a:rPr lang="fr-CH" sz="1200" dirty="0" err="1" smtClean="0">
                <a:solidFill>
                  <a:schemeClr val="tx1"/>
                </a:solidFill>
                <a:latin typeface="Arial" panose="020B0604020202020204" pitchFamily="34" charset="0"/>
                <a:cs typeface="Arial" panose="020B0604020202020204" pitchFamily="34" charset="0"/>
              </a:rPr>
              <a:t>elvetian</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urmatoarea</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iesire</a:t>
            </a:r>
            <a:r>
              <a:rPr lang="fr-CH" sz="1200" dirty="0" smtClean="0">
                <a:solidFill>
                  <a:schemeClr val="tx1"/>
                </a:solidFill>
                <a:latin typeface="Arial" panose="020B0604020202020204" pitchFamily="34" charset="0"/>
                <a:cs typeface="Arial" panose="020B0604020202020204" pitchFamily="34" charset="0"/>
              </a:rPr>
              <a:t> de </a:t>
            </a:r>
            <a:r>
              <a:rPr lang="fr-CH" sz="1200" dirty="0" err="1" smtClean="0">
                <a:solidFill>
                  <a:schemeClr val="tx1"/>
                </a:solidFill>
                <a:latin typeface="Arial" panose="020B0604020202020204" pitchFamily="34" charset="0"/>
                <a:cs typeface="Arial" panose="020B0604020202020204" pitchFamily="34" charset="0"/>
              </a:rPr>
              <a:t>pe</a:t>
            </a:r>
            <a:r>
              <a:rPr lang="fr-CH" sz="1200" dirty="0" smtClean="0">
                <a:solidFill>
                  <a:schemeClr val="tx1"/>
                </a:solidFill>
                <a:latin typeface="Arial" panose="020B0604020202020204" pitchFamily="34" charset="0"/>
                <a:cs typeface="Arial" panose="020B0604020202020204" pitchFamily="34" charset="0"/>
              </a:rPr>
              <a:t> E81, </a:t>
            </a:r>
            <a:r>
              <a:rPr lang="fr-CH" sz="1200" dirty="0" err="1" smtClean="0">
                <a:solidFill>
                  <a:schemeClr val="tx1"/>
                </a:solidFill>
                <a:latin typeface="Arial" panose="020B0604020202020204" pitchFamily="34" charset="0"/>
                <a:cs typeface="Arial" panose="020B0604020202020204" pitchFamily="34" charset="0"/>
              </a:rPr>
              <a:t>Ciorogârla</a:t>
            </a:r>
            <a:r>
              <a:rPr lang="fr-CH" sz="1200" dirty="0" smtClean="0">
                <a:solidFill>
                  <a:schemeClr val="tx1"/>
                </a:solidFill>
                <a:latin typeface="Arial" panose="020B0604020202020204" pitchFamily="34" charset="0"/>
                <a:cs typeface="Arial" panose="020B0604020202020204" pitchFamily="34" charset="0"/>
              </a:rPr>
              <a:t>, este </a:t>
            </a:r>
            <a:r>
              <a:rPr lang="fr-CH" sz="1200" dirty="0" err="1" smtClean="0">
                <a:solidFill>
                  <a:schemeClr val="tx1"/>
                </a:solidFill>
                <a:latin typeface="Arial" panose="020B0604020202020204" pitchFamily="34" charset="0"/>
                <a:cs typeface="Arial" panose="020B0604020202020204" pitchFamily="34" charset="0"/>
              </a:rPr>
              <a:t>integrata</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pe</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acest</a:t>
            </a:r>
            <a:r>
              <a:rPr lang="fr-CH" sz="1200" dirty="0" smtClean="0">
                <a:solidFill>
                  <a:schemeClr val="tx1"/>
                </a:solidFill>
                <a:latin typeface="Arial" panose="020B0604020202020204" pitchFamily="34" charset="0"/>
                <a:cs typeface="Arial" panose="020B0604020202020204" pitchFamily="34" charset="0"/>
              </a:rPr>
              <a:t> </a:t>
            </a:r>
            <a:r>
              <a:rPr lang="fr-CH" sz="1200" dirty="0" err="1" smtClean="0">
                <a:solidFill>
                  <a:schemeClr val="tx1"/>
                </a:solidFill>
                <a:latin typeface="Arial" panose="020B0604020202020204" pitchFamily="34" charset="0"/>
                <a:cs typeface="Arial" panose="020B0604020202020204" pitchFamily="34" charset="0"/>
              </a:rPr>
              <a:t>panou</a:t>
            </a:r>
            <a:r>
              <a:rPr lang="fr-CH" sz="1200" dirty="0" smtClean="0">
                <a:solidFill>
                  <a:schemeClr val="tx1"/>
                </a:solidFill>
                <a:latin typeface="Arial" panose="020B0604020202020204" pitchFamily="34" charset="0"/>
                <a:cs typeface="Arial" panose="020B0604020202020204" pitchFamily="34" charset="0"/>
              </a:rPr>
              <a:t>.</a:t>
            </a:r>
            <a:endParaRPr lang="fr-CH" sz="1200"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1493748" y="2612021"/>
            <a:ext cx="1620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107504" y="4869360"/>
            <a:ext cx="360000" cy="162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8676456" y="5373216"/>
            <a:ext cx="360000" cy="118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à coins arrondis 23"/>
          <p:cNvSpPr/>
          <p:nvPr/>
        </p:nvSpPr>
        <p:spPr>
          <a:xfrm>
            <a:off x="198936" y="1196752"/>
            <a:ext cx="4209624"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à coins arrondis 24"/>
          <p:cNvSpPr/>
          <p:nvPr/>
        </p:nvSpPr>
        <p:spPr>
          <a:xfrm>
            <a:off x="4614980" y="1196752"/>
            <a:ext cx="432044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à coins arrondis 25"/>
          <p:cNvSpPr/>
          <p:nvPr/>
        </p:nvSpPr>
        <p:spPr>
          <a:xfrm>
            <a:off x="198936" y="1906234"/>
            <a:ext cx="4209624" cy="2860319"/>
          </a:xfrm>
          <a:prstGeom prst="roundRect">
            <a:avLst>
              <a:gd name="adj" fmla="val 423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Rectangle à coins arrondis 26"/>
          <p:cNvSpPr/>
          <p:nvPr/>
        </p:nvSpPr>
        <p:spPr>
          <a:xfrm>
            <a:off x="4614980" y="1906234"/>
            <a:ext cx="4320440" cy="3377582"/>
          </a:xfrm>
          <a:prstGeom prst="roundRect">
            <a:avLst>
              <a:gd name="adj" fmla="val 513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8" name="Organigramme : Connecteur 27"/>
          <p:cNvSpPr/>
          <p:nvPr/>
        </p:nvSpPr>
        <p:spPr>
          <a:xfrm>
            <a:off x="7862736" y="1232780"/>
            <a:ext cx="540000" cy="43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358796694"/>
      </p:ext>
    </p:extLst>
  </p:cSld>
  <p:clrMapOvr>
    <a:masterClrMapping/>
  </p:clrMapOvr>
  <p:transition spd="slow">
    <p:wheel spokes="1"/>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27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E81 x A0</a:t>
            </a:r>
          </a:p>
          <a:p>
            <a:pPr lvl="1" algn="ctr"/>
            <a:r>
              <a:rPr lang="fr-CH" sz="4000" dirty="0" smtClean="0">
                <a:solidFill>
                  <a:schemeClr val="bg1"/>
                </a:solidFill>
                <a:latin typeface="Arial" panose="020B0604020202020204" pitchFamily="34" charset="0"/>
                <a:cs typeface="Arial" panose="020B0604020202020204" pitchFamily="34" charset="0"/>
              </a:rPr>
              <a:t>A1 x A0</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Ring Bucuresti</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763688" y="213285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000" cy="252028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84168" y="2562475"/>
            <a:ext cx="900000" cy="792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a:solidFill>
                  <a:schemeClr val="tx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354741799"/>
      </p:ext>
    </p:extLst>
  </p:cSld>
  <p:clrMapOvr>
    <a:masterClrMapping/>
  </p:clrMapOvr>
  <p:transition spd="slow">
    <p:wheel spokes="1"/>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91737" y="777869"/>
            <a:ext cx="3816424" cy="3240000"/>
          </a:xfrm>
          <a:solidFill>
            <a:srgbClr val="00B050"/>
          </a:solidFill>
        </p:spPr>
        <p:txBody>
          <a:bodyPr tIns="180000">
            <a:noAutofit/>
          </a:bodyPr>
          <a:lstStyle/>
          <a:p>
            <a:pPr marL="0" indent="0" algn="ctr">
              <a:buNone/>
            </a:pPr>
            <a:r>
              <a:rPr lang="fr-CH" sz="4000" dirty="0" smtClean="0">
                <a:solidFill>
                  <a:schemeClr val="bg1"/>
                </a:solidFill>
                <a:latin typeface="Arial" panose="020B0604020202020204" pitchFamily="34" charset="0"/>
                <a:cs typeface="Arial" panose="020B0604020202020204" pitchFamily="34" charset="0"/>
              </a:rPr>
              <a:t>A1</a:t>
            </a:r>
          </a:p>
          <a:p>
            <a:pPr marL="0" indent="0" algn="ctr">
              <a:buNone/>
            </a:pPr>
            <a:r>
              <a:rPr lang="fr-CH" sz="4000" dirty="0" smtClean="0">
                <a:solidFill>
                  <a:schemeClr val="bg1"/>
                </a:solidFill>
                <a:latin typeface="Arial" panose="020B0604020202020204" pitchFamily="34" charset="0"/>
                <a:cs typeface="Arial" panose="020B0604020202020204" pitchFamily="34" charset="0"/>
              </a:rPr>
              <a:t>Bucuresti</a:t>
            </a:r>
            <a:endParaRPr lang="fr-CH" sz="4000" dirty="0">
              <a:solidFill>
                <a:schemeClr val="bg1"/>
              </a:solidFill>
              <a:latin typeface="Arial" panose="020B0604020202020204" pitchFamily="34" charset="0"/>
              <a:cs typeface="Arial" panose="020B0604020202020204" pitchFamily="34" charset="0"/>
            </a:endParaRPr>
          </a:p>
          <a:p>
            <a:pPr marL="0" indent="0" algn="ctr">
              <a:buNone/>
            </a:pPr>
            <a:r>
              <a:rPr lang="fr-CH" sz="4000" dirty="0" err="1" smtClean="0">
                <a:solidFill>
                  <a:schemeClr val="bg1"/>
                </a:solidFill>
                <a:latin typeface="Arial" panose="020B0604020202020204" pitchFamily="34" charset="0"/>
                <a:cs typeface="Arial" panose="020B0604020202020204" pitchFamily="34" charset="0"/>
              </a:rPr>
              <a:t>Centru</a:t>
            </a:r>
            <a:endParaRPr lang="fr-CH" sz="40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Ciorogarla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0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959832" y="794407"/>
            <a:ext cx="5040560" cy="3600000"/>
          </a:xfrm>
          <a:solidFill>
            <a:srgbClr val="00B050"/>
          </a:solidFill>
        </p:spPr>
        <p:txBody>
          <a:bodyPr lIns="0" tIns="180000" bIns="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E81        A0</a:t>
            </a:r>
          </a:p>
          <a:p>
            <a:pPr marL="0" indent="0" algn="ctr">
              <a:buNone/>
            </a:pPr>
            <a:endParaRPr lang="fr-CH" sz="10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Nord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Sud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    Est</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1074976" y="5677757"/>
            <a:ext cx="6984719"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Panneau placé à l’endroit de la séparation par terre plain central des 2 x 2 voies</a:t>
            </a:r>
          </a:p>
          <a:p>
            <a:pPr algn="ctr"/>
            <a:r>
              <a:rPr lang="fr-CH" sz="1400" dirty="0" err="1" smtClean="0">
                <a:solidFill>
                  <a:srgbClr val="0070C0"/>
                </a:solidFill>
                <a:latin typeface="Arial" panose="020B0604020202020204" pitchFamily="34" charset="0"/>
                <a:cs typeface="Arial" panose="020B0604020202020204" pitchFamily="34" charset="0"/>
              </a:rPr>
              <a:t>Panou</a:t>
            </a:r>
            <a:r>
              <a:rPr lang="fr-CH" sz="1400" dirty="0" smtClean="0">
                <a:solidFill>
                  <a:srgbClr val="0070C0"/>
                </a:solidFill>
                <a:latin typeface="Arial" panose="020B0604020202020204" pitchFamily="34" charset="0"/>
                <a:cs typeface="Arial" panose="020B0604020202020204" pitchFamily="34" charset="0"/>
              </a:rPr>
              <a:t> </a:t>
            </a:r>
            <a:r>
              <a:rPr lang="fr-CH" sz="1400" dirty="0" err="1" smtClean="0">
                <a:solidFill>
                  <a:srgbClr val="0070C0"/>
                </a:solidFill>
                <a:latin typeface="Arial" panose="020B0604020202020204" pitchFamily="34" charset="0"/>
                <a:cs typeface="Arial" panose="020B0604020202020204" pitchFamily="34" charset="0"/>
              </a:rPr>
              <a:t>plasat</a:t>
            </a:r>
            <a:r>
              <a:rPr lang="fr-CH" sz="1400" dirty="0" smtClean="0">
                <a:solidFill>
                  <a:srgbClr val="0070C0"/>
                </a:solidFill>
                <a:latin typeface="Arial" panose="020B0604020202020204" pitchFamily="34" charset="0"/>
                <a:cs typeface="Arial" panose="020B0604020202020204" pitchFamily="34" charset="0"/>
              </a:rPr>
              <a:t> la </a:t>
            </a:r>
            <a:r>
              <a:rPr lang="fr-CH" sz="1400" dirty="0" err="1" smtClean="0">
                <a:solidFill>
                  <a:srgbClr val="0070C0"/>
                </a:solidFill>
                <a:latin typeface="Arial" panose="020B0604020202020204" pitchFamily="34" charset="0"/>
                <a:cs typeface="Arial" panose="020B0604020202020204" pitchFamily="34" charset="0"/>
              </a:rPr>
              <a:t>locul</a:t>
            </a:r>
            <a:r>
              <a:rPr lang="fr-CH" sz="1400" dirty="0" smtClean="0">
                <a:solidFill>
                  <a:srgbClr val="0070C0"/>
                </a:solidFill>
                <a:latin typeface="Arial" panose="020B0604020202020204" pitchFamily="34" charset="0"/>
                <a:cs typeface="Arial" panose="020B0604020202020204" pitchFamily="34" charset="0"/>
              </a:rPr>
              <a:t> de </a:t>
            </a:r>
            <a:r>
              <a:rPr lang="fr-CH" sz="1400" dirty="0" err="1" smtClean="0">
                <a:solidFill>
                  <a:srgbClr val="0070C0"/>
                </a:solidFill>
                <a:latin typeface="Arial" panose="020B0604020202020204" pitchFamily="34" charset="0"/>
                <a:cs typeface="Arial" panose="020B0604020202020204" pitchFamily="34" charset="0"/>
              </a:rPr>
              <a:t>separatie</a:t>
            </a:r>
            <a:r>
              <a:rPr lang="fr-CH" sz="1400" dirty="0" smtClean="0">
                <a:solidFill>
                  <a:srgbClr val="0070C0"/>
                </a:solidFill>
                <a:latin typeface="Arial" panose="020B0604020202020204" pitchFamily="34" charset="0"/>
                <a:cs typeface="Arial" panose="020B0604020202020204" pitchFamily="34" charset="0"/>
              </a:rPr>
              <a:t> a </a:t>
            </a:r>
            <a:r>
              <a:rPr lang="fr-CH" sz="1400" dirty="0" err="1" smtClean="0">
                <a:solidFill>
                  <a:srgbClr val="0070C0"/>
                </a:solidFill>
                <a:latin typeface="Arial" panose="020B0604020202020204" pitchFamily="34" charset="0"/>
                <a:cs typeface="Arial" panose="020B0604020202020204" pitchFamily="34" charset="0"/>
              </a:rPr>
              <a:t>autostrazilor</a:t>
            </a:r>
            <a:r>
              <a:rPr lang="fr-CH" sz="1400" dirty="0" smtClean="0">
                <a:solidFill>
                  <a:srgbClr val="0070C0"/>
                </a:solidFill>
                <a:latin typeface="Arial" panose="020B0604020202020204" pitchFamily="34" charset="0"/>
                <a:cs typeface="Arial" panose="020B0604020202020204" pitchFamily="34" charset="0"/>
              </a:rPr>
              <a:t>, </a:t>
            </a:r>
            <a:r>
              <a:rPr lang="fr-CH" sz="1400" dirty="0" err="1" smtClean="0">
                <a:solidFill>
                  <a:srgbClr val="0070C0"/>
                </a:solidFill>
                <a:latin typeface="Arial" panose="020B0604020202020204" pitchFamily="34" charset="0"/>
                <a:cs typeface="Arial" panose="020B0604020202020204" pitchFamily="34" charset="0"/>
              </a:rPr>
              <a:t>în</a:t>
            </a:r>
            <a:r>
              <a:rPr lang="fr-CH" sz="1400" dirty="0" smtClean="0">
                <a:solidFill>
                  <a:srgbClr val="0070C0"/>
                </a:solidFill>
                <a:latin typeface="Arial" panose="020B0604020202020204" pitchFamily="34" charset="0"/>
                <a:cs typeface="Arial" panose="020B0604020202020204" pitchFamily="34" charset="0"/>
              </a:rPr>
              <a:t> </a:t>
            </a:r>
            <a:r>
              <a:rPr lang="fr-CH" sz="1400" dirty="0" err="1" smtClean="0">
                <a:solidFill>
                  <a:srgbClr val="0070C0"/>
                </a:solidFill>
                <a:latin typeface="Arial" panose="020B0604020202020204" pitchFamily="34" charset="0"/>
                <a:cs typeface="Arial" panose="020B0604020202020204" pitchFamily="34" charset="0"/>
              </a:rPr>
              <a:t>spatiul</a:t>
            </a:r>
            <a:r>
              <a:rPr lang="fr-CH" sz="1400" dirty="0" smtClean="0">
                <a:solidFill>
                  <a:srgbClr val="0070C0"/>
                </a:solidFill>
                <a:latin typeface="Arial" panose="020B0604020202020204" pitchFamily="34" charset="0"/>
                <a:cs typeface="Arial" panose="020B0604020202020204" pitchFamily="34" charset="0"/>
              </a:rPr>
              <a:t> </a:t>
            </a:r>
            <a:r>
              <a:rPr lang="fr-CH" sz="1400" dirty="0" err="1" smtClean="0">
                <a:solidFill>
                  <a:srgbClr val="0070C0"/>
                </a:solidFill>
                <a:latin typeface="Arial" panose="020B0604020202020204" pitchFamily="34" charset="0"/>
                <a:cs typeface="Arial" panose="020B0604020202020204" pitchFamily="34" charset="0"/>
              </a:rPr>
              <a:t>neasfaltat</a:t>
            </a:r>
            <a:r>
              <a:rPr lang="fr-CH" sz="1400" dirty="0" smtClean="0">
                <a:solidFill>
                  <a:srgbClr val="0070C0"/>
                </a:solidFill>
                <a:latin typeface="Arial" panose="020B0604020202020204" pitchFamily="34" charset="0"/>
                <a:cs typeface="Arial" panose="020B0604020202020204" pitchFamily="34" charset="0"/>
              </a:rPr>
              <a:t>  </a:t>
            </a:r>
            <a:endParaRPr lang="fr-CH" sz="1400" dirty="0">
              <a:solidFill>
                <a:srgbClr val="0070C0"/>
              </a:solidFill>
              <a:latin typeface="Arial" panose="020B0604020202020204" pitchFamily="34" charset="0"/>
              <a:cs typeface="Arial" panose="020B0604020202020204" pitchFamily="34" charset="0"/>
            </a:endParaRPr>
          </a:p>
        </p:txBody>
      </p:sp>
      <p:sp>
        <p:nvSpPr>
          <p:cNvPr id="11" name="Flèche vers le haut 10"/>
          <p:cNvSpPr/>
          <p:nvPr/>
        </p:nvSpPr>
        <p:spPr>
          <a:xfrm>
            <a:off x="353770" y="1268139"/>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188787" y="1220653"/>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6878940" y="1717516"/>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7027337" y="2922638"/>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7027336" y="3524159"/>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pic>
        <p:nvPicPr>
          <p:cNvPr id="1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2656" y="2280652"/>
            <a:ext cx="615436" cy="43204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nvSpPr>
        <p:spPr>
          <a:xfrm>
            <a:off x="4741509" y="2280652"/>
            <a:ext cx="2700666" cy="4182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latin typeface="Arial" panose="020B0604020202020204" pitchFamily="34" charset="0"/>
                <a:cs typeface="Arial" panose="020B0604020202020204" pitchFamily="34" charset="0"/>
              </a:rPr>
              <a:t>Otopeni</a:t>
            </a:r>
            <a:r>
              <a:rPr lang="fr-CH" sz="2400" dirty="0" smtClean="0">
                <a:solidFill>
                  <a:schemeClr val="tx1"/>
                </a:solidFill>
                <a:latin typeface="Arial" panose="020B0604020202020204" pitchFamily="34" charset="0"/>
                <a:cs typeface="Arial" panose="020B0604020202020204" pitchFamily="34" charset="0"/>
              </a:rPr>
              <a:t> </a:t>
            </a:r>
            <a:r>
              <a:rPr lang="fr-CH" sz="2400" dirty="0" err="1" smtClean="0">
                <a:solidFill>
                  <a:schemeClr val="tx1"/>
                </a:solidFill>
                <a:latin typeface="Arial" panose="020B0604020202020204" pitchFamily="34" charset="0"/>
                <a:cs typeface="Arial" panose="020B0604020202020204" pitchFamily="34" charset="0"/>
              </a:rPr>
              <a:t>Baneasa</a:t>
            </a:r>
            <a:endParaRPr lang="fr-CH" sz="2400" dirty="0">
              <a:solidFill>
                <a:schemeClr val="tx1"/>
              </a:solidFill>
              <a:latin typeface="Arial" panose="020B0604020202020204" pitchFamily="34" charset="0"/>
              <a:cs typeface="Arial" panose="020B0604020202020204" pitchFamily="34" charset="0"/>
            </a:endParaRPr>
          </a:p>
        </p:txBody>
      </p:sp>
      <p:sp>
        <p:nvSpPr>
          <p:cNvPr id="20" name="Flèche vers le haut 19"/>
          <p:cNvSpPr/>
          <p:nvPr/>
        </p:nvSpPr>
        <p:spPr>
          <a:xfrm>
            <a:off x="4269370" y="1712547"/>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Flèche vers le haut 20"/>
          <p:cNvSpPr/>
          <p:nvPr/>
        </p:nvSpPr>
        <p:spPr>
          <a:xfrm>
            <a:off x="8295823" y="1732996"/>
            <a:ext cx="484632" cy="21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Rectangle 22"/>
          <p:cNvSpPr/>
          <p:nvPr/>
        </p:nvSpPr>
        <p:spPr>
          <a:xfrm>
            <a:off x="1259632" y="2384882"/>
            <a:ext cx="1620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88723" y="4022402"/>
            <a:ext cx="360040" cy="234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4" name="Rectangle 23"/>
          <p:cNvSpPr/>
          <p:nvPr/>
        </p:nvSpPr>
        <p:spPr>
          <a:xfrm>
            <a:off x="8420415" y="4382402"/>
            <a:ext cx="360040" cy="1980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24"/>
          <p:cNvSpPr/>
          <p:nvPr/>
        </p:nvSpPr>
        <p:spPr>
          <a:xfrm>
            <a:off x="3431103" y="4022402"/>
            <a:ext cx="360040" cy="1620000"/>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6" name="Rectangle 25"/>
          <p:cNvSpPr/>
          <p:nvPr/>
        </p:nvSpPr>
        <p:spPr>
          <a:xfrm>
            <a:off x="4120087" y="4382402"/>
            <a:ext cx="360040" cy="1260000"/>
          </a:xfrm>
          <a:prstGeom prst="rect">
            <a:avLst/>
          </a:prstGeom>
          <a:solidFill>
            <a:schemeClr val="bg1">
              <a:lumMod val="8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7" name="Rectangle à coins arrondis 26"/>
          <p:cNvSpPr/>
          <p:nvPr/>
        </p:nvSpPr>
        <p:spPr>
          <a:xfrm>
            <a:off x="1547624" y="980728"/>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28" name="Rectangle à coins arrondis 27"/>
          <p:cNvSpPr/>
          <p:nvPr/>
        </p:nvSpPr>
        <p:spPr>
          <a:xfrm>
            <a:off x="5218985" y="922947"/>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E81</a:t>
            </a:r>
            <a:endParaRPr lang="fr-CH" sz="2800" dirty="0">
              <a:solidFill>
                <a:schemeClr val="bg1"/>
              </a:solidFill>
              <a:latin typeface="Arial" panose="020B0604020202020204" pitchFamily="34" charset="0"/>
              <a:cs typeface="Arial" panose="020B0604020202020204" pitchFamily="34" charset="0"/>
            </a:endParaRPr>
          </a:p>
        </p:txBody>
      </p:sp>
      <p:sp>
        <p:nvSpPr>
          <p:cNvPr id="29" name="Rectangle à coins arrondis 28"/>
          <p:cNvSpPr/>
          <p:nvPr/>
        </p:nvSpPr>
        <p:spPr>
          <a:xfrm>
            <a:off x="6796104" y="93988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A0</a:t>
            </a:r>
            <a:endParaRPr lang="fr-CH" sz="2800" dirty="0">
              <a:solidFill>
                <a:schemeClr val="bg1"/>
              </a:solidFill>
              <a:latin typeface="Arial" panose="020B0604020202020204" pitchFamily="34" charset="0"/>
              <a:cs typeface="Arial" panose="020B0604020202020204" pitchFamily="34" charset="0"/>
            </a:endParaRPr>
          </a:p>
        </p:txBody>
      </p:sp>
      <p:sp>
        <p:nvSpPr>
          <p:cNvPr id="15" name="Rectangle à coins arrondis 14"/>
          <p:cNvSpPr/>
          <p:nvPr/>
        </p:nvSpPr>
        <p:spPr>
          <a:xfrm>
            <a:off x="188723" y="836713"/>
            <a:ext cx="3602420" cy="3056283"/>
          </a:xfrm>
          <a:prstGeom prst="roundRect">
            <a:avLst>
              <a:gd name="adj" fmla="val 586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Rectangle à coins arrondis 29"/>
          <p:cNvSpPr/>
          <p:nvPr/>
        </p:nvSpPr>
        <p:spPr>
          <a:xfrm>
            <a:off x="4095747" y="836713"/>
            <a:ext cx="4760553" cy="3456384"/>
          </a:xfrm>
          <a:prstGeom prst="roundRect">
            <a:avLst>
              <a:gd name="adj" fmla="val 441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942025595"/>
      </p:ext>
    </p:extLst>
  </p:cSld>
  <p:clrMapOvr>
    <a:masterClrMapping/>
  </p:clrMapOvr>
  <p:transition spd="slow">
    <p:wheel spokes="1"/>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a:solidFill>
            <a:srgbClr val="00B050"/>
          </a:solidFill>
        </p:spPr>
        <p:txBody>
          <a:bodyPr>
            <a:normAutofit/>
          </a:bodyPr>
          <a:lstStyle/>
          <a:p>
            <a:r>
              <a:rPr lang="fr-CH" sz="4000" dirty="0" smtClean="0">
                <a:solidFill>
                  <a:schemeClr val="bg1"/>
                </a:solidFill>
                <a:latin typeface="Arial" panose="020B0604020202020204" pitchFamily="34" charset="0"/>
                <a:cs typeface="Arial" panose="020B0604020202020204" pitchFamily="34" charset="0"/>
              </a:rPr>
              <a:t>A0 Ring Bucuresti </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4644008" y="1268760"/>
            <a:ext cx="4038600" cy="4860000"/>
          </a:xfrm>
          <a:solidFill>
            <a:srgbClr val="00B050"/>
          </a:solidFill>
        </p:spPr>
        <p:txBody>
          <a:bodyPr lIns="396000" tIns="288000">
            <a:norm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Bucuresti</a:t>
            </a:r>
          </a:p>
          <a:p>
            <a:pPr marL="0" indent="0">
              <a:buNone/>
            </a:pPr>
            <a:r>
              <a:rPr lang="fr-CH" sz="4000" dirty="0" smtClean="0">
                <a:solidFill>
                  <a:schemeClr val="bg1"/>
                </a:solidFill>
                <a:latin typeface="Arial" panose="020B0604020202020204" pitchFamily="34" charset="0"/>
                <a:cs typeface="Arial" panose="020B0604020202020204" pitchFamily="34" charset="0"/>
              </a:rPr>
              <a:t>Craiova</a:t>
            </a:r>
          </a:p>
          <a:p>
            <a:pPr marL="0" indent="0">
              <a:buNone/>
            </a:pPr>
            <a:r>
              <a:rPr lang="fr-CH" sz="4000" dirty="0" smtClean="0">
                <a:solidFill>
                  <a:schemeClr val="bg1"/>
                </a:solidFill>
                <a:latin typeface="Arial" panose="020B0604020202020204" pitchFamily="34" charset="0"/>
                <a:cs typeface="Arial" panose="020B0604020202020204" pitchFamily="34" charset="0"/>
              </a:rPr>
              <a:t>Alexandria</a:t>
            </a:r>
          </a:p>
          <a:p>
            <a:pPr marL="0" indent="0">
              <a:buNone/>
            </a:pPr>
            <a:r>
              <a:rPr lang="fr-CH" sz="4000" dirty="0" smtClean="0">
                <a:solidFill>
                  <a:schemeClr val="bg1"/>
                </a:solidFill>
                <a:latin typeface="Arial" panose="020B0604020202020204" pitchFamily="34" charset="0"/>
                <a:cs typeface="Arial" panose="020B0604020202020204" pitchFamily="34" charset="0"/>
              </a:rPr>
              <a:t>Giurgiu</a:t>
            </a:r>
          </a:p>
          <a:p>
            <a:pPr marL="0" indent="0">
              <a:buNone/>
            </a:pPr>
            <a:r>
              <a:rPr lang="fr-CH" sz="4000" dirty="0" smtClean="0">
                <a:solidFill>
                  <a:schemeClr val="bg1"/>
                </a:solidFill>
                <a:latin typeface="Arial" panose="020B0604020202020204" pitchFamily="34" charset="0"/>
                <a:cs typeface="Arial" panose="020B0604020202020204" pitchFamily="34" charset="0"/>
              </a:rPr>
              <a:t>Constanta</a:t>
            </a:r>
            <a:endParaRPr lang="fr-CH" sz="400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467544" y="1268760"/>
            <a:ext cx="4038600" cy="4860000"/>
          </a:xfrm>
          <a:solidFill>
            <a:srgbClr val="00B050"/>
          </a:solidFill>
        </p:spPr>
        <p:txBody>
          <a:bodyPr lIns="288000" tIns="216000">
            <a:norm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Bucuresti Nord</a:t>
            </a:r>
          </a:p>
          <a:p>
            <a:pPr marL="0" indent="0">
              <a:buNone/>
            </a:pPr>
            <a:endParaRPr lang="fr-CH" sz="4000" dirty="0">
              <a:solidFill>
                <a:schemeClr val="bg1"/>
              </a:solidFill>
              <a:latin typeface="Arial" panose="020B0604020202020204" pitchFamily="34" charset="0"/>
              <a:cs typeface="Arial" panose="020B0604020202020204" pitchFamily="34" charset="0"/>
            </a:endParaRPr>
          </a:p>
          <a:p>
            <a:pPr marL="0" indent="0">
              <a:buNone/>
            </a:pPr>
            <a:r>
              <a:rPr lang="fr-CH" sz="4000" dirty="0" smtClean="0">
                <a:solidFill>
                  <a:schemeClr val="bg1"/>
                </a:solidFill>
                <a:latin typeface="Arial" panose="020B0604020202020204" pitchFamily="34" charset="0"/>
                <a:cs typeface="Arial" panose="020B0604020202020204" pitchFamily="34" charset="0"/>
              </a:rPr>
              <a:t>Ploiesti  Brasov</a:t>
            </a:r>
          </a:p>
          <a:p>
            <a:pPr marL="0" indent="0">
              <a:buNone/>
            </a:pPr>
            <a:r>
              <a:rPr lang="fr-CH" sz="4000" dirty="0" smtClean="0">
                <a:solidFill>
                  <a:schemeClr val="bg1"/>
                </a:solidFill>
                <a:latin typeface="Arial" panose="020B0604020202020204" pitchFamily="34" charset="0"/>
                <a:cs typeface="Arial" panose="020B0604020202020204" pitchFamily="34" charset="0"/>
              </a:rPr>
              <a:t>Suceava  Iasi</a:t>
            </a:r>
          </a:p>
          <a:p>
            <a:pPr marL="0" indent="0">
              <a:buNone/>
            </a:pPr>
            <a:r>
              <a:rPr lang="fr-CH" sz="4000" dirty="0" smtClean="0">
                <a:solidFill>
                  <a:schemeClr val="bg1"/>
                </a:solidFill>
                <a:latin typeface="Arial" panose="020B0604020202020204" pitchFamily="34" charset="0"/>
                <a:cs typeface="Arial" panose="020B0604020202020204" pitchFamily="34" charset="0"/>
              </a:rPr>
              <a:t>       Galati</a:t>
            </a:r>
          </a:p>
          <a:p>
            <a:pPr marL="0" indent="0">
              <a:buNone/>
            </a:pP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44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987822" y="1556740"/>
            <a:ext cx="1180755" cy="504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Nord</a:t>
            </a:r>
            <a:endParaRPr lang="fr-CH" sz="3200"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a:off x="7236296" y="1407031"/>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7236295" y="1941436"/>
            <a:ext cx="1180755" cy="46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Est</a:t>
            </a:r>
            <a:endParaRPr lang="fr-CH" sz="3200" dirty="0">
              <a:solidFill>
                <a:schemeClr val="tx1"/>
              </a:solidFill>
              <a:latin typeface="Arial" panose="020B0604020202020204" pitchFamily="34" charset="0"/>
              <a:cs typeface="Arial" panose="020B0604020202020204" pitchFamily="34" charset="0"/>
            </a:endParaRPr>
          </a:p>
        </p:txBody>
      </p:sp>
      <p:sp>
        <p:nvSpPr>
          <p:cNvPr id="8" name="Rectangle à coins arrondis 7"/>
          <p:cNvSpPr/>
          <p:nvPr/>
        </p:nvSpPr>
        <p:spPr>
          <a:xfrm>
            <a:off x="639003" y="2276872"/>
            <a:ext cx="2664000" cy="61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err="1" smtClean="0">
                <a:solidFill>
                  <a:schemeClr val="tx1"/>
                </a:solidFill>
                <a:latin typeface="Arial" panose="020B0604020202020204" pitchFamily="34" charset="0"/>
                <a:cs typeface="Arial" panose="020B0604020202020204" pitchFamily="34" charset="0"/>
              </a:rPr>
              <a:t>Otopeni</a:t>
            </a:r>
            <a:r>
              <a:rPr lang="fr-CH" sz="2400" dirty="0" smtClean="0">
                <a:solidFill>
                  <a:schemeClr val="tx1"/>
                </a:solidFill>
                <a:latin typeface="Arial" panose="020B0604020202020204" pitchFamily="34" charset="0"/>
                <a:cs typeface="Arial" panose="020B0604020202020204" pitchFamily="34" charset="0"/>
              </a:rPr>
              <a:t> </a:t>
            </a:r>
            <a:r>
              <a:rPr lang="fr-CH" sz="2400" dirty="0" err="1" smtClean="0">
                <a:solidFill>
                  <a:schemeClr val="tx1"/>
                </a:solidFill>
                <a:latin typeface="Arial" panose="020B0604020202020204" pitchFamily="34" charset="0"/>
                <a:cs typeface="Arial" panose="020B0604020202020204" pitchFamily="34" charset="0"/>
              </a:rPr>
              <a:t>Baneasa</a:t>
            </a:r>
            <a:endParaRPr lang="fr-CH" sz="2400" dirty="0">
              <a:solidFill>
                <a:schemeClr val="tx1"/>
              </a:solidFill>
              <a:latin typeface="Arial" panose="020B0604020202020204" pitchFamily="34" charset="0"/>
              <a:cs typeface="Arial" panose="020B0604020202020204" pitchFamily="34" charset="0"/>
            </a:endParaRPr>
          </a:p>
        </p:txBody>
      </p:sp>
      <p:pic>
        <p:nvPicPr>
          <p:cNvPr id="9"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1" y="2276872"/>
            <a:ext cx="885969" cy="623257"/>
          </a:xfrm>
          <a:prstGeom prst="rect">
            <a:avLst/>
          </a:prstGeom>
          <a:noFill/>
          <a:extLst>
            <a:ext uri="{909E8E84-426E-40DD-AFC4-6F175D3DCCD1}">
              <a14:hiddenFill xmlns:a14="http://schemas.microsoft.com/office/drawing/2010/main">
                <a:solidFill>
                  <a:srgbClr val="FFFFFF"/>
                </a:solidFill>
              </a14:hiddenFill>
            </a:ext>
          </a:extLst>
        </p:spPr>
      </p:pic>
      <p:sp>
        <p:nvSpPr>
          <p:cNvPr id="11" name="Flèche droite 10"/>
          <p:cNvSpPr/>
          <p:nvPr/>
        </p:nvSpPr>
        <p:spPr>
          <a:xfrm rot="-2700000">
            <a:off x="7083535" y="5105508"/>
            <a:ext cx="126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Ellipse 11"/>
          <p:cNvSpPr/>
          <p:nvPr/>
        </p:nvSpPr>
        <p:spPr>
          <a:xfrm>
            <a:off x="7010138" y="3861048"/>
            <a:ext cx="900000" cy="50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tx1"/>
                </a:solidFill>
                <a:latin typeface="Arial" panose="020B0604020202020204" pitchFamily="34" charset="0"/>
                <a:cs typeface="Arial" panose="020B0604020202020204" pitchFamily="34" charset="0"/>
              </a:rPr>
              <a:t>BG</a:t>
            </a:r>
            <a:endParaRPr lang="fr-CH" sz="2400" dirty="0">
              <a:solidFill>
                <a:schemeClr val="tx1"/>
              </a:solidFill>
              <a:latin typeface="Arial" panose="020B0604020202020204" pitchFamily="34" charset="0"/>
              <a:cs typeface="Arial" panose="020B0604020202020204" pitchFamily="34" charset="0"/>
            </a:endParaRPr>
          </a:p>
        </p:txBody>
      </p:sp>
      <p:sp>
        <p:nvSpPr>
          <p:cNvPr id="13" name="Flèche vers le haut 12"/>
          <p:cNvSpPr/>
          <p:nvPr/>
        </p:nvSpPr>
        <p:spPr>
          <a:xfrm>
            <a:off x="899592" y="4725144"/>
            <a:ext cx="484632" cy="97840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539552" y="1340768"/>
            <a:ext cx="3888432" cy="4680520"/>
          </a:xfrm>
          <a:prstGeom prst="roundRect">
            <a:avLst>
              <a:gd name="adj" fmla="val 338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539552" y="332656"/>
            <a:ext cx="8136904"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716016" y="1340768"/>
            <a:ext cx="3888432" cy="4680520"/>
          </a:xfrm>
          <a:prstGeom prst="roundRect">
            <a:avLst>
              <a:gd name="adj" fmla="val 382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80685639"/>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216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Arad </a:t>
            </a:r>
            <a:r>
              <a:rPr lang="fr-CH" sz="4400" dirty="0" err="1" smtClean="0">
                <a:solidFill>
                  <a:schemeClr val="bg1"/>
                </a:solidFill>
                <a:latin typeface="Arial" panose="020B0604020202020204" pitchFamily="34" charset="0"/>
                <a:cs typeface="Arial" panose="020B0604020202020204" pitchFamily="34" charset="0"/>
              </a:rPr>
              <a:t>Muresel</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201622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51</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835696"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293138" y="2511549"/>
            <a:ext cx="234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Muresel</a:t>
            </a:r>
            <a:endParaRPr lang="fr-CH" sz="44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3277486" y="3253065"/>
            <a:ext cx="1980000" cy="64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ZI Sud</a:t>
            </a:r>
            <a:endParaRPr lang="fr-CH" sz="4400" dirty="0">
              <a:solidFill>
                <a:schemeClr val="tx1"/>
              </a:solidFill>
              <a:latin typeface="Arial" panose="020B0604020202020204" pitchFamily="34" charset="0"/>
              <a:cs typeface="Arial" panose="020B0604020202020204" pitchFamily="34" charset="0"/>
            </a:endParaRPr>
          </a:p>
        </p:txBody>
      </p:sp>
      <p:pic>
        <p:nvPicPr>
          <p:cNvPr id="16" name="Picture 2" descr="http://quiz-code-route.fr/panneaux/ID3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3253065"/>
            <a:ext cx="792088" cy="6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485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620688"/>
            <a:ext cx="6840000" cy="900000"/>
          </a:xfrm>
          <a:solidFill>
            <a:srgbClr val="00B050"/>
          </a:solidFill>
          <a:ln>
            <a:noFill/>
          </a:ln>
        </p:spPr>
        <p:txBody>
          <a:bodyPr>
            <a:normAutofit/>
          </a:bodyPr>
          <a:lstStyle/>
          <a:p>
            <a:r>
              <a:rPr lang="fr-CH" dirty="0" smtClean="0">
                <a:solidFill>
                  <a:schemeClr val="bg1"/>
                </a:solidFill>
                <a:latin typeface="Arial" panose="020B0604020202020204" pitchFamily="34" charset="0"/>
                <a:cs typeface="Arial" panose="020B0604020202020204" pitchFamily="34" charset="0"/>
              </a:rPr>
              <a:t>E81   A0   Ring Bucuresti </a:t>
            </a:r>
            <a:endParaRPr lang="fr-CH" dirty="0">
              <a:solidFill>
                <a:schemeClr val="bg1"/>
              </a:solidFill>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1187624" y="1556792"/>
            <a:ext cx="6840000" cy="4320000"/>
          </a:xfrm>
          <a:solidFill>
            <a:srgbClr val="00B050"/>
          </a:solidFill>
        </p:spPr>
        <p:txBody>
          <a:bodyPr lIns="324000" tIns="288000">
            <a:normAutofit/>
          </a:bodyPr>
          <a:lstStyle/>
          <a:p>
            <a:pPr marL="0" indent="0">
              <a:buNone/>
            </a:pPr>
            <a:r>
              <a:rPr lang="fr-CH" sz="4000" dirty="0" smtClean="0">
                <a:solidFill>
                  <a:schemeClr val="bg1"/>
                </a:solidFill>
                <a:latin typeface="Arial" panose="020B0604020202020204" pitchFamily="34" charset="0"/>
                <a:cs typeface="Arial" panose="020B0604020202020204" pitchFamily="34" charset="0"/>
              </a:rPr>
              <a:t>Constanta				km</a:t>
            </a:r>
          </a:p>
          <a:p>
            <a:pPr marL="0" indent="0">
              <a:buNone/>
            </a:pPr>
            <a:r>
              <a:rPr lang="fr-CH" sz="4000" dirty="0" smtClean="0">
                <a:solidFill>
                  <a:schemeClr val="bg1"/>
                </a:solidFill>
                <a:latin typeface="Arial" panose="020B0604020202020204" pitchFamily="34" charset="0"/>
                <a:cs typeface="Arial" panose="020B0604020202020204" pitchFamily="34" charset="0"/>
              </a:rPr>
              <a:t>Craiova			</a:t>
            </a:r>
            <a:r>
              <a:rPr lang="fr-CH" sz="2800" dirty="0" smtClean="0">
                <a:solidFill>
                  <a:schemeClr val="bg1"/>
                </a:solidFill>
                <a:latin typeface="Arial" panose="020B0604020202020204" pitchFamily="34" charset="0"/>
                <a:cs typeface="Arial" panose="020B0604020202020204" pitchFamily="34" charset="0"/>
              </a:rPr>
              <a:t>		</a:t>
            </a:r>
            <a:r>
              <a:rPr lang="fr-CH" sz="4000" dirty="0" smtClean="0">
                <a:solidFill>
                  <a:schemeClr val="bg1"/>
                </a:solidFill>
                <a:latin typeface="Arial" panose="020B0604020202020204" pitchFamily="34" charset="0"/>
                <a:cs typeface="Arial" panose="020B0604020202020204" pitchFamily="34" charset="0"/>
              </a:rPr>
              <a:t>km</a:t>
            </a:r>
          </a:p>
          <a:p>
            <a:pPr marL="0" indent="0">
              <a:buNone/>
            </a:pPr>
            <a:r>
              <a:rPr lang="fr-CH" sz="4000" dirty="0" smtClean="0">
                <a:solidFill>
                  <a:schemeClr val="bg1"/>
                </a:solidFill>
                <a:latin typeface="Arial" panose="020B0604020202020204" pitchFamily="34" charset="0"/>
                <a:cs typeface="Arial" panose="020B0604020202020204" pitchFamily="34" charset="0"/>
              </a:rPr>
              <a:t>Alexandria				km</a:t>
            </a:r>
          </a:p>
          <a:p>
            <a:pPr marL="0" indent="0">
              <a:buNone/>
            </a:pPr>
            <a:r>
              <a:rPr lang="fr-CH" sz="4000" dirty="0" smtClean="0">
                <a:solidFill>
                  <a:schemeClr val="bg1"/>
                </a:solidFill>
                <a:latin typeface="Arial" panose="020B0604020202020204" pitchFamily="34" charset="0"/>
                <a:cs typeface="Arial" panose="020B0604020202020204" pitchFamily="34" charset="0"/>
              </a:rPr>
              <a:t>Giurgiu					km</a:t>
            </a:r>
          </a:p>
          <a:p>
            <a:pPr marL="0" indent="0">
              <a:buNone/>
            </a:pPr>
            <a:r>
              <a:rPr lang="fr-CH" sz="4000" dirty="0" smtClean="0">
                <a:solidFill>
                  <a:schemeClr val="bg1"/>
                </a:solidFill>
                <a:latin typeface="Arial" panose="020B0604020202020204" pitchFamily="34" charset="0"/>
                <a:cs typeface="Arial" panose="020B0604020202020204" pitchFamily="34" charset="0"/>
              </a:rPr>
              <a:t>B – </a:t>
            </a:r>
            <a:r>
              <a:rPr lang="fr-CH" sz="4000" dirty="0" err="1" smtClean="0">
                <a:solidFill>
                  <a:schemeClr val="bg1"/>
                </a:solidFill>
                <a:latin typeface="Arial" panose="020B0604020202020204" pitchFamily="34" charset="0"/>
                <a:cs typeface="Arial" panose="020B0604020202020204" pitchFamily="34" charset="0"/>
              </a:rPr>
              <a:t>Drumul</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Taberei</a:t>
            </a:r>
            <a:r>
              <a:rPr lang="fr-CH" sz="4000" dirty="0" smtClean="0">
                <a:solidFill>
                  <a:schemeClr val="bg1"/>
                </a:solidFill>
                <a:latin typeface="Arial" panose="020B0604020202020204" pitchFamily="34" charset="0"/>
                <a:cs typeface="Arial" panose="020B0604020202020204" pitchFamily="34" charset="0"/>
              </a:rPr>
              <a:t>		km</a:t>
            </a:r>
            <a:endParaRPr lang="fr-CH" sz="40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259632" y="692696"/>
            <a:ext cx="6696744"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259632" y="692696"/>
            <a:ext cx="6696744"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259632" y="1628800"/>
            <a:ext cx="6696744" cy="4176464"/>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07070170"/>
      </p:ext>
    </p:extLst>
  </p:cSld>
  <p:clrMapOvr>
    <a:masterClrMapping/>
  </p:clrMapOvr>
  <p:transition spd="slow">
    <p:wheel spokes="1"/>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187624" y="620688"/>
            <a:ext cx="7200000" cy="900000"/>
          </a:xfrm>
          <a:solidFill>
            <a:srgbClr val="00B050"/>
          </a:solidFill>
        </p:spPr>
        <p:txBody>
          <a:bodyPr>
            <a:normAutofit/>
          </a:bodyPr>
          <a:lstStyle/>
          <a:p>
            <a:r>
              <a:rPr lang="fr-CH" dirty="0" smtClean="0">
                <a:solidFill>
                  <a:schemeClr val="bg1"/>
                </a:solidFill>
                <a:latin typeface="Arial" panose="020B0604020202020204" pitchFamily="34" charset="0"/>
                <a:cs typeface="Arial" panose="020B0604020202020204" pitchFamily="34" charset="0"/>
              </a:rPr>
              <a:t>A0 Ring Bucuresti </a:t>
            </a:r>
            <a:endParaRPr lang="fr-CH" dirty="0">
              <a:solidFill>
                <a:schemeClr val="bg1"/>
              </a:solidFill>
              <a:latin typeface="Arial" panose="020B0604020202020204" pitchFamily="34" charset="0"/>
              <a:cs typeface="Arial" panose="020B0604020202020204" pitchFamily="34" charset="0"/>
            </a:endParaRPr>
          </a:p>
        </p:txBody>
      </p:sp>
      <p:sp>
        <p:nvSpPr>
          <p:cNvPr id="5" name="Espace réservé du contenu 2"/>
          <p:cNvSpPr>
            <a:spLocks noGrp="1"/>
          </p:cNvSpPr>
          <p:nvPr>
            <p:ph idx="1"/>
          </p:nvPr>
        </p:nvSpPr>
        <p:spPr>
          <a:xfrm>
            <a:off x="1187624" y="1556792"/>
            <a:ext cx="7200000" cy="4525963"/>
          </a:xfrm>
          <a:solidFill>
            <a:srgbClr val="00B050"/>
          </a:solidFill>
        </p:spPr>
        <p:txBody>
          <a:bodyPr lIns="396000" tIns="288000">
            <a:normAutofit fontScale="92500" lnSpcReduction="10000"/>
          </a:bodyPr>
          <a:lstStyle/>
          <a:p>
            <a:pPr marL="0" indent="0">
              <a:buNone/>
            </a:pPr>
            <a:r>
              <a:rPr lang="fr-CH" sz="4400" dirty="0" smtClean="0">
                <a:solidFill>
                  <a:schemeClr val="bg1"/>
                </a:solidFill>
                <a:latin typeface="Arial" panose="020B0604020202020204" pitchFamily="34" charset="0"/>
                <a:cs typeface="Arial" panose="020B0604020202020204" pitchFamily="34" charset="0"/>
              </a:rPr>
              <a:t>Suceava</a:t>
            </a:r>
          </a:p>
          <a:p>
            <a:pPr marL="0" indent="0">
              <a:buNone/>
            </a:pPr>
            <a:r>
              <a:rPr lang="fr-CH" sz="4400" dirty="0" smtClean="0">
                <a:solidFill>
                  <a:schemeClr val="bg1"/>
                </a:solidFill>
                <a:latin typeface="Arial" panose="020B0604020202020204" pitchFamily="34" charset="0"/>
                <a:cs typeface="Arial" panose="020B0604020202020204" pitchFamily="34" charset="0"/>
              </a:rPr>
              <a:t>Iasi</a:t>
            </a:r>
          </a:p>
          <a:p>
            <a:pPr marL="0" indent="0">
              <a:buNone/>
            </a:pPr>
            <a:r>
              <a:rPr lang="fr-CH" sz="4400" dirty="0" smtClean="0">
                <a:solidFill>
                  <a:schemeClr val="bg1"/>
                </a:solidFill>
                <a:latin typeface="Arial" panose="020B0604020202020204" pitchFamily="34" charset="0"/>
                <a:cs typeface="Arial" panose="020B0604020202020204" pitchFamily="34" charset="0"/>
              </a:rPr>
              <a:t>Galati</a:t>
            </a:r>
          </a:p>
          <a:p>
            <a:pPr marL="0" indent="0">
              <a:buNone/>
            </a:pPr>
            <a:r>
              <a:rPr lang="fr-CH" sz="4400" dirty="0" smtClean="0">
                <a:solidFill>
                  <a:schemeClr val="bg1"/>
                </a:solidFill>
                <a:latin typeface="Arial" panose="020B0604020202020204" pitchFamily="34" charset="0"/>
                <a:cs typeface="Arial" panose="020B0604020202020204" pitchFamily="34" charset="0"/>
              </a:rPr>
              <a:t>Brasov</a:t>
            </a:r>
          </a:p>
          <a:p>
            <a:pPr marL="0" indent="0">
              <a:buNone/>
            </a:pPr>
            <a:r>
              <a:rPr lang="fr-CH" sz="4400" dirty="0" smtClean="0">
                <a:solidFill>
                  <a:schemeClr val="bg1"/>
                </a:solidFill>
                <a:latin typeface="Arial" panose="020B0604020202020204" pitchFamily="34" charset="0"/>
                <a:cs typeface="Arial" panose="020B0604020202020204" pitchFamily="34" charset="0"/>
              </a:rPr>
              <a:t>Ploiesti</a:t>
            </a:r>
          </a:p>
          <a:p>
            <a:pPr marL="0" indent="0">
              <a:buNone/>
            </a:pPr>
            <a:r>
              <a:rPr lang="fr-CH" sz="4000" dirty="0" smtClean="0">
                <a:solidFill>
                  <a:schemeClr val="bg1"/>
                </a:solidFill>
                <a:latin typeface="Arial" panose="020B0604020202020204" pitchFamily="34" charset="0"/>
                <a:cs typeface="Arial" panose="020B0604020202020204" pitchFamily="34" charset="0"/>
              </a:rPr>
              <a:t>B – </a:t>
            </a:r>
            <a:r>
              <a:rPr lang="fr-CH" sz="4000" dirty="0" err="1" smtClean="0">
                <a:solidFill>
                  <a:schemeClr val="bg1"/>
                </a:solidFill>
                <a:latin typeface="Arial" panose="020B0604020202020204" pitchFamily="34" charset="0"/>
                <a:cs typeface="Arial" panose="020B0604020202020204" pitchFamily="34" charset="0"/>
              </a:rPr>
              <a:t>Chitila</a:t>
            </a:r>
            <a:endParaRPr lang="fr-CH" sz="4000"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5796136" y="1772816"/>
            <a:ext cx="2520280" cy="38164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t"/>
          <a:lstStyle/>
          <a:p>
            <a:pPr marL="180000" algn="r">
              <a:spcBef>
                <a:spcPts val="1800"/>
              </a:spcBef>
            </a:pPr>
            <a:r>
              <a:rPr lang="fr-CH" sz="4000" dirty="0" err="1">
                <a:solidFill>
                  <a:schemeClr val="bg1"/>
                </a:solidFill>
                <a:latin typeface="Arial" panose="020B0604020202020204" pitchFamily="34" charset="0"/>
                <a:cs typeface="Arial" panose="020B0604020202020204" pitchFamily="34" charset="0"/>
              </a:rPr>
              <a:t>n</a:t>
            </a:r>
            <a:r>
              <a:rPr lang="fr-CH" sz="4000" dirty="0" err="1" smtClean="0">
                <a:solidFill>
                  <a:schemeClr val="bg1"/>
                </a:solidFill>
                <a:latin typeface="Arial" panose="020B0604020202020204" pitchFamily="34" charset="0"/>
                <a:cs typeface="Arial" panose="020B0604020202020204" pitchFamily="34" charset="0"/>
              </a:rPr>
              <a:t>nn</a:t>
            </a:r>
            <a:r>
              <a:rPr lang="fr-CH" sz="4000" dirty="0" smtClean="0">
                <a:solidFill>
                  <a:schemeClr val="bg1"/>
                </a:solidFill>
                <a:latin typeface="Arial" panose="020B0604020202020204" pitchFamily="34" charset="0"/>
                <a:cs typeface="Arial" panose="020B0604020202020204" pitchFamily="34" charset="0"/>
              </a:rPr>
              <a:t> km</a:t>
            </a:r>
          </a:p>
          <a:p>
            <a:pPr marL="180000" algn="r">
              <a:spcBef>
                <a:spcPts val="1800"/>
              </a:spcBef>
            </a:pPr>
            <a:r>
              <a:rPr lang="fr-CH" sz="4000" dirty="0" err="1">
                <a:solidFill>
                  <a:schemeClr val="bg1"/>
                </a:solidFill>
                <a:latin typeface="Arial" panose="020B0604020202020204" pitchFamily="34" charset="0"/>
                <a:cs typeface="Arial" panose="020B0604020202020204" pitchFamily="34" charset="0"/>
              </a:rPr>
              <a:t>n</a:t>
            </a:r>
            <a:r>
              <a:rPr lang="fr-CH" sz="4000" dirty="0" err="1" smtClean="0">
                <a:solidFill>
                  <a:schemeClr val="bg1"/>
                </a:solidFill>
                <a:latin typeface="Arial" panose="020B0604020202020204" pitchFamily="34" charset="0"/>
                <a:cs typeface="Arial" panose="020B0604020202020204" pitchFamily="34" charset="0"/>
              </a:rPr>
              <a:t>nn</a:t>
            </a:r>
            <a:r>
              <a:rPr lang="fr-CH" sz="4000" dirty="0" smtClean="0">
                <a:solidFill>
                  <a:schemeClr val="bg1"/>
                </a:solidFill>
                <a:latin typeface="Arial" panose="020B0604020202020204" pitchFamily="34" charset="0"/>
                <a:cs typeface="Arial" panose="020B0604020202020204" pitchFamily="34" charset="0"/>
              </a:rPr>
              <a:t> km</a:t>
            </a:r>
          </a:p>
          <a:p>
            <a:pPr marL="180000" algn="r">
              <a:spcBef>
                <a:spcPts val="1200"/>
              </a:spcBef>
            </a:pPr>
            <a:r>
              <a:rPr lang="fr-CH" sz="4000" dirty="0" err="1">
                <a:solidFill>
                  <a:schemeClr val="bg1"/>
                </a:solidFill>
                <a:latin typeface="Arial" panose="020B0604020202020204" pitchFamily="34" charset="0"/>
                <a:cs typeface="Arial" panose="020B0604020202020204" pitchFamily="34" charset="0"/>
              </a:rPr>
              <a:t>n</a:t>
            </a:r>
            <a:r>
              <a:rPr lang="fr-CH" sz="4000" dirty="0" err="1" smtClean="0">
                <a:solidFill>
                  <a:schemeClr val="bg1"/>
                </a:solidFill>
                <a:latin typeface="Arial" panose="020B0604020202020204" pitchFamily="34" charset="0"/>
                <a:cs typeface="Arial" panose="020B0604020202020204" pitchFamily="34" charset="0"/>
              </a:rPr>
              <a:t>nn</a:t>
            </a:r>
            <a:r>
              <a:rPr lang="fr-CH" sz="4000" dirty="0" smtClean="0">
                <a:solidFill>
                  <a:schemeClr val="bg1"/>
                </a:solidFill>
                <a:latin typeface="Arial" panose="020B0604020202020204" pitchFamily="34" charset="0"/>
                <a:cs typeface="Arial" panose="020B0604020202020204" pitchFamily="34" charset="0"/>
              </a:rPr>
              <a:t> km</a:t>
            </a:r>
          </a:p>
          <a:p>
            <a:pPr marL="180000" algn="r">
              <a:spcBef>
                <a:spcPts val="1800"/>
              </a:spcBef>
            </a:pPr>
            <a:r>
              <a:rPr lang="fr-CH" sz="4000" dirty="0" err="1">
                <a:solidFill>
                  <a:schemeClr val="bg1"/>
                </a:solidFill>
                <a:latin typeface="Arial" panose="020B0604020202020204" pitchFamily="34" charset="0"/>
                <a:cs typeface="Arial" panose="020B0604020202020204" pitchFamily="34" charset="0"/>
              </a:rPr>
              <a:t>n</a:t>
            </a:r>
            <a:r>
              <a:rPr lang="fr-CH" sz="4000" dirty="0" err="1" smtClean="0">
                <a:solidFill>
                  <a:schemeClr val="bg1"/>
                </a:solidFill>
                <a:latin typeface="Arial" panose="020B0604020202020204" pitchFamily="34" charset="0"/>
                <a:cs typeface="Arial" panose="020B0604020202020204" pitchFamily="34" charset="0"/>
              </a:rPr>
              <a:t>nn</a:t>
            </a:r>
            <a:r>
              <a:rPr lang="fr-CH" sz="4000" dirty="0" smtClean="0">
                <a:solidFill>
                  <a:schemeClr val="bg1"/>
                </a:solidFill>
                <a:latin typeface="Arial" panose="020B0604020202020204" pitchFamily="34" charset="0"/>
                <a:cs typeface="Arial" panose="020B0604020202020204" pitchFamily="34" charset="0"/>
              </a:rPr>
              <a:t> km</a:t>
            </a:r>
          </a:p>
          <a:p>
            <a:pPr marL="180000" algn="r">
              <a:spcBef>
                <a:spcPts val="1800"/>
              </a:spcBef>
            </a:pPr>
            <a:r>
              <a:rPr lang="fr-CH" sz="4000" dirty="0" err="1" smtClean="0">
                <a:solidFill>
                  <a:schemeClr val="bg1"/>
                </a:solidFill>
                <a:latin typeface="Arial" panose="020B0604020202020204" pitchFamily="34" charset="0"/>
                <a:cs typeface="Arial" panose="020B0604020202020204" pitchFamily="34" charset="0"/>
              </a:rPr>
              <a:t>nn</a:t>
            </a:r>
            <a:r>
              <a:rPr lang="fr-CH" sz="4000" dirty="0" smtClean="0">
                <a:solidFill>
                  <a:schemeClr val="bg1"/>
                </a:solidFill>
                <a:latin typeface="Arial" panose="020B0604020202020204" pitchFamily="34" charset="0"/>
                <a:cs typeface="Arial" panose="020B0604020202020204" pitchFamily="34" charset="0"/>
              </a:rPr>
              <a:t> km</a:t>
            </a:r>
          </a:p>
          <a:p>
            <a:pPr algn="ctr"/>
            <a:endParaRPr lang="fr-CH" sz="40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259632" y="692696"/>
            <a:ext cx="7056784" cy="75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259632" y="1628800"/>
            <a:ext cx="7056784" cy="4320480"/>
          </a:xfrm>
          <a:prstGeom prst="roundRect">
            <a:avLst>
              <a:gd name="adj" fmla="val 334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57043358"/>
      </p:ext>
    </p:extLst>
  </p:cSld>
  <p:clrMapOvr>
    <a:masterClrMapping/>
  </p:clrMapOvr>
  <p:transition spd="slow">
    <p:wheel spokes="1"/>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6480000" cy="2520000"/>
          </a:xfrm>
          <a:prstGeom prst="rect">
            <a:avLst/>
          </a:prstGeom>
          <a:solidFill>
            <a:srgbClr val="00B050"/>
          </a:solidFill>
        </p:spPr>
        <p:txBody>
          <a:bodyPr lIns="540000" tIns="540000" rIns="72000" bIns="18000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24 km</a:t>
            </a:r>
          </a:p>
          <a:p>
            <a:pPr marL="400050" lvl="1" indent="0">
              <a:buFont typeface="Arial" panose="020B0604020202020204" pitchFamily="34" charset="0"/>
              <a:buNone/>
            </a:pPr>
            <a:endParaRPr lang="fr-CH" dirty="0" smtClean="0"/>
          </a:p>
          <a:p>
            <a:pPr marL="0" indent="0">
              <a:buNone/>
            </a:pPr>
            <a:endParaRPr lang="fr-CH" dirty="0" smtClean="0"/>
          </a:p>
          <a:p>
            <a:endParaRPr lang="fr-CH" dirty="0"/>
          </a:p>
        </p:txBody>
      </p:sp>
      <p:sp>
        <p:nvSpPr>
          <p:cNvPr id="6" name="Rectangle à coins arrondis 5"/>
          <p:cNvSpPr/>
          <p:nvPr/>
        </p:nvSpPr>
        <p:spPr>
          <a:xfrm>
            <a:off x="1115616" y="980728"/>
            <a:ext cx="6336704" cy="23762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995936" y="1196752"/>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119596"/>
      </p:ext>
    </p:extLst>
  </p:cSld>
  <p:clrMapOvr>
    <a:masterClrMapping/>
  </p:clrMapOvr>
  <p:transition spd="slow">
    <p:wheel spokes="1"/>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23988" y="629143"/>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20371" y="59822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11436" y="773143"/>
            <a:ext cx="576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2160000"/>
          </a:xfrm>
          <a:prstGeom prst="rect">
            <a:avLst/>
          </a:prstGeom>
          <a:solidFill>
            <a:srgbClr val="0070C0"/>
          </a:solidFill>
          <a:effectLst>
            <a:outerShdw blurRad="63500" sx="102000" sy="102000" algn="ctr" rotWithShape="0">
              <a:schemeClr val="bg1">
                <a:alpha val="40000"/>
              </a:schemeClr>
            </a:outerShdw>
          </a:effectLst>
        </p:spPr>
        <p:txBody>
          <a:bodyPr lIns="720000" tIns="72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Ciorogarla</a:t>
            </a:r>
            <a:endParaRPr lang="fr-CH" sz="4400" dirty="0" smtClean="0">
              <a:solidFill>
                <a:schemeClr val="bg1"/>
              </a:solidFill>
              <a:latin typeface="Arial" panose="020B0604020202020204" pitchFamily="34" charset="0"/>
              <a:cs typeface="Arial" panose="020B0604020202020204" pitchFamily="34" charset="0"/>
            </a:endParaRP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82585" y="2483800"/>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601</a:t>
            </a:r>
            <a:endParaRPr lang="fr-CH" sz="1600" dirty="0">
              <a:latin typeface="Arial" panose="020B0604020202020204" pitchFamily="34" charset="0"/>
              <a:cs typeface="Arial" panose="020B0604020202020204" pitchFamily="34" charset="0"/>
            </a:endParaRPr>
          </a:p>
        </p:txBody>
      </p:sp>
      <p:sp>
        <p:nvSpPr>
          <p:cNvPr id="6" name="Rectangle à coins arrondis 5"/>
          <p:cNvSpPr/>
          <p:nvPr/>
        </p:nvSpPr>
        <p:spPr>
          <a:xfrm>
            <a:off x="1259632" y="1700808"/>
            <a:ext cx="5616624" cy="2021262"/>
          </a:xfrm>
          <a:prstGeom prst="roundRect">
            <a:avLst>
              <a:gd name="adj" fmla="val 95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4275446" y="725204"/>
            <a:ext cx="2592288" cy="70787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259632" y="704898"/>
            <a:ext cx="2808312" cy="79333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250579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04008" y="476792"/>
            <a:ext cx="6120000" cy="1080000"/>
          </a:xfrm>
          <a:solidFill>
            <a:srgbClr val="00B050"/>
          </a:solidFill>
          <a:effectLst>
            <a:outerShdw blurRad="63500" sx="102000" sy="102000" algn="ctr" rotWithShape="0">
              <a:schemeClr val="bg1">
                <a:lumMod val="95000"/>
                <a:alpha val="40000"/>
              </a:schemeClr>
            </a:outerShdw>
          </a:effectLst>
        </p:spPr>
        <p:txBody>
          <a:bodyPr lIns="180000">
            <a:normAutofit/>
          </a:bodyPr>
          <a:lstStyle/>
          <a:p>
            <a:r>
              <a:rPr lang="fr-CH" dirty="0" err="1" smtClean="0">
                <a:solidFill>
                  <a:schemeClr val="bg1"/>
                </a:solidFill>
                <a:latin typeface="Arial" panose="020B0604020202020204" pitchFamily="34" charset="0"/>
                <a:cs typeface="Arial" panose="020B0604020202020204" pitchFamily="34" charset="0"/>
              </a:rPr>
              <a:t>Centura</a:t>
            </a:r>
            <a:r>
              <a:rPr lang="fr-CH" dirty="0" smtClean="0">
                <a:solidFill>
                  <a:schemeClr val="bg1"/>
                </a:solidFill>
                <a:latin typeface="Arial" panose="020B0604020202020204" pitchFamily="34" charset="0"/>
                <a:cs typeface="Arial" panose="020B0604020202020204" pitchFamily="34" charset="0"/>
              </a:rPr>
              <a:t> Bucuresti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403648" y="1628800"/>
            <a:ext cx="612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Ciorogarla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Darvari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500 m</a:t>
            </a:r>
            <a:endParaRPr lang="fr-CH" sz="4400"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965909" y="3602037"/>
            <a:ext cx="5220000" cy="6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Business Park A1</a:t>
            </a:r>
            <a:endParaRPr lang="fr-CH" sz="4400" dirty="0">
              <a:solidFill>
                <a:schemeClr val="tx1"/>
              </a:solidFill>
              <a:latin typeface="Arial" panose="020B0604020202020204" pitchFamily="34" charset="0"/>
              <a:cs typeface="Arial" panose="020B0604020202020204" pitchFamily="34" charset="0"/>
            </a:endParaRPr>
          </a:p>
        </p:txBody>
      </p:sp>
      <p:sp>
        <p:nvSpPr>
          <p:cNvPr id="9" name="Flèche droite 8"/>
          <p:cNvSpPr/>
          <p:nvPr/>
        </p:nvSpPr>
        <p:spPr>
          <a:xfrm rot="19500000">
            <a:off x="5982524" y="463313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Flèche vers le haut 9"/>
          <p:cNvSpPr/>
          <p:nvPr/>
        </p:nvSpPr>
        <p:spPr>
          <a:xfrm>
            <a:off x="1691680" y="69112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Flèche vers le haut 10"/>
          <p:cNvSpPr/>
          <p:nvPr/>
        </p:nvSpPr>
        <p:spPr>
          <a:xfrm>
            <a:off x="6957243" y="69112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916680" y="258285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601</a:t>
            </a:r>
            <a:endParaRPr lang="fr-CH" dirty="0">
              <a:latin typeface="Arial" panose="020B0604020202020204" pitchFamily="34" charset="0"/>
              <a:cs typeface="Arial" panose="020B0604020202020204" pitchFamily="34" charset="0"/>
            </a:endParaRPr>
          </a:p>
        </p:txBody>
      </p:sp>
      <p:sp>
        <p:nvSpPr>
          <p:cNvPr id="13" name="Rectangle à coins arrondis 12"/>
          <p:cNvSpPr/>
          <p:nvPr/>
        </p:nvSpPr>
        <p:spPr>
          <a:xfrm>
            <a:off x="1475656" y="1700808"/>
            <a:ext cx="5976664" cy="3816424"/>
          </a:xfrm>
          <a:prstGeom prst="roundRect">
            <a:avLst>
              <a:gd name="adj" fmla="val 38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1475656" y="548680"/>
            <a:ext cx="5976664" cy="934493"/>
          </a:xfrm>
          <a:prstGeom prst="roundRect">
            <a:avLst>
              <a:gd name="adj" fmla="val 882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61063110"/>
      </p:ext>
    </p:extLst>
  </p:cSld>
  <p:clrMapOvr>
    <a:masterClrMapping/>
  </p:clrMapOvr>
  <p:transition spd="slow">
    <p:wheel spokes="1"/>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5024358" y="670248"/>
            <a:ext cx="270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2</a:t>
            </a:r>
            <a:endParaRPr lang="fr-CH" sz="54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5661173" y="78538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5910942" y="77314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Sous-titre 2"/>
          <p:cNvSpPr txBox="1">
            <a:spLocks/>
          </p:cNvSpPr>
          <p:nvPr/>
        </p:nvSpPr>
        <p:spPr>
          <a:xfrm>
            <a:off x="1964358" y="1628800"/>
            <a:ext cx="5760000" cy="3240000"/>
          </a:xfrm>
          <a:prstGeom prst="rect">
            <a:avLst/>
          </a:prstGeom>
          <a:solidFill>
            <a:srgbClr val="0070C0"/>
          </a:solidFill>
          <a:effectLst>
            <a:outerShdw blurRad="63500" sx="102000" sy="102000" algn="ctr" rotWithShape="0">
              <a:schemeClr val="bg1">
                <a:alpha val="40000"/>
              </a:schemeClr>
            </a:outerShdw>
          </a:effectLst>
        </p:spPr>
        <p:txBody>
          <a:bodyPr lIns="90000" tIns="36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Ciorogarla</a:t>
            </a:r>
            <a:endParaRPr lang="fr-CH" sz="4400" dirty="0" smtClean="0">
              <a:solidFill>
                <a:schemeClr val="bg1"/>
              </a:solidFill>
              <a:latin typeface="Arial" panose="020B0604020202020204" pitchFamily="34" charset="0"/>
              <a:cs typeface="Arial" panose="020B0604020202020204" pitchFamily="34" charset="0"/>
            </a:endParaRPr>
          </a:p>
          <a:p>
            <a:pPr marL="0" indent="0" algn="ctr">
              <a:buNone/>
            </a:pPr>
            <a:r>
              <a:rPr lang="fr-CH" sz="4400" dirty="0" err="1" smtClean="0">
                <a:solidFill>
                  <a:schemeClr val="bg1"/>
                </a:solidFill>
                <a:latin typeface="Arial" panose="020B0604020202020204" pitchFamily="34" charset="0"/>
                <a:cs typeface="Arial" panose="020B0604020202020204" pitchFamily="34" charset="0"/>
              </a:rPr>
              <a:t>Darvari</a:t>
            </a:r>
            <a:endParaRPr lang="fr-CH" sz="4400" dirty="0" smtClean="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p:txBody>
      </p:sp>
      <p:sp>
        <p:nvSpPr>
          <p:cNvPr id="10" name="Hexagone 9"/>
          <p:cNvSpPr/>
          <p:nvPr/>
        </p:nvSpPr>
        <p:spPr>
          <a:xfrm>
            <a:off x="2267744" y="263668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601</a:t>
            </a:r>
            <a:endParaRPr lang="fr-CH" dirty="0">
              <a:latin typeface="Arial" panose="020B0604020202020204" pitchFamily="34" charset="0"/>
              <a:cs typeface="Arial" panose="020B0604020202020204" pitchFamily="34" charset="0"/>
            </a:endParaRPr>
          </a:p>
        </p:txBody>
      </p:sp>
      <p:sp>
        <p:nvSpPr>
          <p:cNvPr id="13" name="Rectangle à coins arrondis 12"/>
          <p:cNvSpPr/>
          <p:nvPr/>
        </p:nvSpPr>
        <p:spPr>
          <a:xfrm>
            <a:off x="2364077" y="3553135"/>
            <a:ext cx="5040000" cy="64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Business Park A1</a:t>
            </a:r>
            <a:endParaRPr lang="fr-CH" sz="4400" dirty="0">
              <a:solidFill>
                <a:schemeClr val="tx1"/>
              </a:solidFill>
              <a:latin typeface="Arial" panose="020B0604020202020204" pitchFamily="34" charset="0"/>
              <a:cs typeface="Arial" panose="020B0604020202020204" pitchFamily="34" charset="0"/>
            </a:endParaRPr>
          </a:p>
        </p:txBody>
      </p:sp>
      <p:sp>
        <p:nvSpPr>
          <p:cNvPr id="14" name="Flèche vers le haut 13"/>
          <p:cNvSpPr/>
          <p:nvPr/>
        </p:nvSpPr>
        <p:spPr>
          <a:xfrm rot="3600000">
            <a:off x="6549596" y="2205154"/>
            <a:ext cx="54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2051720" y="1700808"/>
            <a:ext cx="5616624" cy="3096344"/>
          </a:xfrm>
          <a:prstGeom prst="roundRect">
            <a:avLst>
              <a:gd name="adj" fmla="val 600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à coins arrondis 5"/>
          <p:cNvSpPr/>
          <p:nvPr/>
        </p:nvSpPr>
        <p:spPr>
          <a:xfrm>
            <a:off x="5076055" y="692696"/>
            <a:ext cx="2539155"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2884266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tx1"/>
                </a:solidFill>
                <a:latin typeface="Arial" panose="020B0604020202020204" pitchFamily="34" charset="0"/>
                <a:cs typeface="Arial" panose="020B0604020202020204" pitchFamily="34" charset="0"/>
              </a:rPr>
              <a:t>2</a:t>
            </a: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36803058"/>
      </p:ext>
    </p:extLst>
  </p:cSld>
  <p:clrMapOvr>
    <a:masterClrMapping/>
  </p:clrMapOvr>
  <p:transition spd="slow">
    <p:wheel spokes="1"/>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6480000" cy="2520000"/>
          </a:xfrm>
          <a:prstGeom prst="rect">
            <a:avLst/>
          </a:prstGeom>
          <a:solidFill>
            <a:srgbClr val="00B050"/>
          </a:solidFill>
        </p:spPr>
        <p:txBody>
          <a:bodyPr lIns="540000" tIns="540000" rIns="72000" bIns="18000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12 km</a:t>
            </a:r>
          </a:p>
          <a:p>
            <a:pPr marL="400050" lvl="1" indent="0">
              <a:buFont typeface="Arial" panose="020B0604020202020204" pitchFamily="34" charset="0"/>
              <a:buNone/>
            </a:pPr>
            <a:endParaRPr lang="fr-CH" dirty="0" smtClean="0"/>
          </a:p>
          <a:p>
            <a:pPr marL="0" indent="0">
              <a:buNone/>
            </a:pPr>
            <a:endParaRPr lang="fr-CH" dirty="0" smtClean="0"/>
          </a:p>
          <a:p>
            <a:endParaRPr lang="fr-CH" dirty="0"/>
          </a:p>
        </p:txBody>
      </p:sp>
      <p:sp>
        <p:nvSpPr>
          <p:cNvPr id="6" name="Rectangle à coins arrondis 5"/>
          <p:cNvSpPr/>
          <p:nvPr/>
        </p:nvSpPr>
        <p:spPr>
          <a:xfrm>
            <a:off x="1115616" y="980728"/>
            <a:ext cx="6336704" cy="2376264"/>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3995936" y="1196752"/>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9081010"/>
      </p:ext>
    </p:extLst>
  </p:cSld>
  <p:clrMapOvr>
    <a:masterClrMapping/>
  </p:clrMapOvr>
  <p:transition spd="slow">
    <p:wheel spokes="1"/>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251927" y="629143"/>
            <a:ext cx="2844000" cy="900000"/>
          </a:xfrm>
          <a:prstGeom prst="roundRect">
            <a:avLst>
              <a:gd name="adj" fmla="val 161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3" name="Rectangle à coins arrondis 2"/>
          <p:cNvSpPr/>
          <p:nvPr/>
        </p:nvSpPr>
        <p:spPr>
          <a:xfrm>
            <a:off x="4211960" y="629143"/>
            <a:ext cx="2772000" cy="900000"/>
          </a:xfrm>
          <a:prstGeom prst="roundRect">
            <a:avLst>
              <a:gd name="adj" fmla="val 674"/>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a:solidFill>
                  <a:schemeClr val="bg1"/>
                </a:solidFill>
                <a:latin typeface="Arial" panose="020B0604020202020204" pitchFamily="34" charset="0"/>
                <a:cs typeface="Arial" panose="020B0604020202020204" pitchFamily="34" charset="0"/>
              </a:rPr>
              <a:t>1</a:t>
            </a:r>
          </a:p>
        </p:txBody>
      </p:sp>
      <p:sp>
        <p:nvSpPr>
          <p:cNvPr id="4" name="Rectangle 3"/>
          <p:cNvSpPr/>
          <p:nvPr/>
        </p:nvSpPr>
        <p:spPr>
          <a:xfrm>
            <a:off x="4644008" y="77314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Virage 4"/>
          <p:cNvSpPr/>
          <p:nvPr/>
        </p:nvSpPr>
        <p:spPr>
          <a:xfrm>
            <a:off x="4985960" y="777019"/>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Sous-titre 2"/>
          <p:cNvSpPr txBox="1">
            <a:spLocks/>
          </p:cNvSpPr>
          <p:nvPr/>
        </p:nvSpPr>
        <p:spPr>
          <a:xfrm>
            <a:off x="1223987" y="1628800"/>
            <a:ext cx="5760000" cy="2160000"/>
          </a:xfrm>
          <a:prstGeom prst="rect">
            <a:avLst/>
          </a:prstGeom>
          <a:solidFill>
            <a:srgbClr val="0070C0"/>
          </a:solidFill>
          <a:effectLst>
            <a:outerShdw blurRad="63500" sx="102000" sy="102000" algn="ctr" rotWithShape="0">
              <a:schemeClr val="bg1">
                <a:alpha val="40000"/>
              </a:schemeClr>
            </a:outerShdw>
          </a:effectLst>
        </p:spPr>
        <p:txBody>
          <a:bodyPr lIns="1080000" tIns="720000" bIns="216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H" sz="4400" dirty="0" err="1" smtClean="0">
                <a:solidFill>
                  <a:schemeClr val="bg1"/>
                </a:solidFill>
                <a:latin typeface="Arial" panose="020B0604020202020204" pitchFamily="34" charset="0"/>
                <a:cs typeface="Arial" panose="020B0604020202020204" pitchFamily="34" charset="0"/>
              </a:rPr>
              <a:t>Centura</a:t>
            </a:r>
            <a:r>
              <a:rPr lang="fr-CH" sz="4400" dirty="0" smtClean="0">
                <a:solidFill>
                  <a:schemeClr val="bg1"/>
                </a:solidFill>
                <a:latin typeface="Arial" panose="020B0604020202020204" pitchFamily="34" charset="0"/>
                <a:cs typeface="Arial" panose="020B0604020202020204" pitchFamily="34" charset="0"/>
              </a:rPr>
              <a:t> Bucuresti</a:t>
            </a:r>
          </a:p>
          <a:p>
            <a:pPr marL="0" indent="0">
              <a:buNone/>
            </a:pPr>
            <a:endParaRPr lang="fr-CH" sz="2400"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417651" y="2483800"/>
            <a:ext cx="90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latin typeface="Arial" panose="020B0604020202020204" pitchFamily="34" charset="0"/>
                <a:cs typeface="Arial" panose="020B0604020202020204" pitchFamily="34" charset="0"/>
              </a:rPr>
              <a:t>100A</a:t>
            </a:r>
            <a:endParaRPr lang="fr-CH" sz="1600" dirty="0">
              <a:latin typeface="Arial" panose="020B0604020202020204" pitchFamily="34" charset="0"/>
              <a:cs typeface="Arial" panose="020B0604020202020204" pitchFamily="34" charset="0"/>
            </a:endParaRPr>
          </a:p>
        </p:txBody>
      </p:sp>
      <p:cxnSp>
        <p:nvCxnSpPr>
          <p:cNvPr id="10" name="Connecteur en angle 9"/>
          <p:cNvCxnSpPr/>
          <p:nvPr/>
        </p:nvCxnSpPr>
        <p:spPr>
          <a:xfrm rot="16200000" flipH="1">
            <a:off x="1311224" y="3437759"/>
            <a:ext cx="1557601" cy="585120"/>
          </a:xfrm>
          <a:prstGeom prst="bentConnector3">
            <a:avLst>
              <a:gd name="adj1" fmla="val 29916"/>
            </a:avLst>
          </a:prstGeom>
          <a:ln w="1905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6" name="Rectangle à coins arrondis 5"/>
          <p:cNvSpPr/>
          <p:nvPr/>
        </p:nvSpPr>
        <p:spPr>
          <a:xfrm>
            <a:off x="1347464" y="719143"/>
            <a:ext cx="2700000"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à coins arrondis 10"/>
          <p:cNvSpPr/>
          <p:nvPr/>
        </p:nvSpPr>
        <p:spPr>
          <a:xfrm>
            <a:off x="1322146" y="1700808"/>
            <a:ext cx="5580000" cy="1944216"/>
          </a:xfrm>
          <a:prstGeom prst="roundRect">
            <a:avLst>
              <a:gd name="adj" fmla="val 839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4255407" y="719143"/>
            <a:ext cx="2646739" cy="72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532727" y="4516572"/>
            <a:ext cx="5040000" cy="540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err="1" smtClean="0">
                <a:solidFill>
                  <a:schemeClr val="tx1"/>
                </a:solidFill>
                <a:latin typeface="Arial" panose="020B0604020202020204" pitchFamily="34" charset="0"/>
                <a:cs typeface="Arial" panose="020B0604020202020204" pitchFamily="34" charset="0"/>
              </a:rPr>
              <a:t>Pentru</a:t>
            </a:r>
            <a:r>
              <a:rPr lang="fr-CH" sz="1600" dirty="0" smtClean="0">
                <a:solidFill>
                  <a:schemeClr val="tx1"/>
                </a:solidFill>
                <a:latin typeface="Arial" panose="020B0604020202020204" pitchFamily="34" charset="0"/>
                <a:cs typeface="Arial" panose="020B0604020202020204" pitchFamily="34" charset="0"/>
              </a:rPr>
              <a:t> TOATE </a:t>
            </a:r>
            <a:r>
              <a:rPr lang="fr-CH" sz="1600" dirty="0" err="1" smtClean="0">
                <a:solidFill>
                  <a:schemeClr val="tx1"/>
                </a:solidFill>
                <a:latin typeface="Arial" panose="020B0604020202020204" pitchFamily="34" charset="0"/>
                <a:cs typeface="Arial" panose="020B0604020202020204" pitchFamily="34" charset="0"/>
              </a:rPr>
              <a:t>panourile</a:t>
            </a:r>
            <a:r>
              <a:rPr lang="fr-CH" sz="1600" dirty="0" smtClean="0">
                <a:solidFill>
                  <a:schemeClr val="tx1"/>
                </a:solidFill>
                <a:latin typeface="Arial" panose="020B0604020202020204" pitchFamily="34" charset="0"/>
                <a:cs typeface="Arial" panose="020B0604020202020204" pitchFamily="34" charset="0"/>
              </a:rPr>
              <a:t> – </a:t>
            </a:r>
            <a:r>
              <a:rPr lang="fr-CH" sz="1600" dirty="0" smtClean="0">
                <a:solidFill>
                  <a:srgbClr val="0070C0"/>
                </a:solidFill>
                <a:latin typeface="Arial" panose="020B0604020202020204" pitchFamily="34" charset="0"/>
                <a:cs typeface="Arial" panose="020B0604020202020204" pitchFamily="34" charset="0"/>
              </a:rPr>
              <a:t>de </a:t>
            </a:r>
            <a:r>
              <a:rPr lang="fr-CH" sz="1600" dirty="0" err="1" smtClean="0">
                <a:solidFill>
                  <a:srgbClr val="0070C0"/>
                </a:solidFill>
                <a:latin typeface="Arial" panose="020B0604020202020204" pitchFamily="34" charset="0"/>
                <a:cs typeface="Arial" panose="020B0604020202020204" pitchFamily="34" charset="0"/>
              </a:rPr>
              <a:t>verificat</a:t>
            </a:r>
            <a:r>
              <a:rPr lang="fr-CH" sz="1600" dirty="0" smtClean="0">
                <a:solidFill>
                  <a:srgbClr val="0070C0"/>
                </a:solidFill>
                <a:latin typeface="Arial" panose="020B0604020202020204" pitchFamily="34" charset="0"/>
                <a:cs typeface="Arial" panose="020B0604020202020204" pitchFamily="34" charset="0"/>
              </a:rPr>
              <a:t> / </a:t>
            </a:r>
            <a:r>
              <a:rPr lang="fr-CH" sz="1600" dirty="0" err="1" smtClean="0">
                <a:solidFill>
                  <a:srgbClr val="0070C0"/>
                </a:solidFill>
                <a:latin typeface="Arial" panose="020B0604020202020204" pitchFamily="34" charset="0"/>
                <a:cs typeface="Arial" panose="020B0604020202020204" pitchFamily="34" charset="0"/>
              </a:rPr>
              <a:t>corectat</a:t>
            </a:r>
            <a:r>
              <a:rPr lang="fr-CH" sz="1600" dirty="0" smtClean="0">
                <a:solidFill>
                  <a:srgbClr val="0070C0"/>
                </a:solidFill>
                <a:latin typeface="Arial" panose="020B0604020202020204" pitchFamily="34" charset="0"/>
                <a:cs typeface="Arial" panose="020B0604020202020204" pitchFamily="34" charset="0"/>
              </a:rPr>
              <a:t> </a:t>
            </a:r>
            <a:r>
              <a:rPr lang="fr-CH" sz="1600" dirty="0" smtClean="0">
                <a:solidFill>
                  <a:schemeClr val="tx1"/>
                </a:solidFill>
                <a:latin typeface="Arial" panose="020B0604020202020204" pitchFamily="34" charset="0"/>
                <a:cs typeface="Arial" panose="020B0604020202020204" pitchFamily="34" charset="0"/>
              </a:rPr>
              <a:t>!</a:t>
            </a:r>
            <a:endParaRPr lang="fr-CH"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6124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8392" y="191023"/>
            <a:ext cx="7200000" cy="1008111"/>
          </a:xfrm>
          <a:solidFill>
            <a:srgbClr val="0070C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Centura</a:t>
            </a:r>
            <a:r>
              <a:rPr lang="fr-CH" dirty="0" smtClean="0">
                <a:solidFill>
                  <a:schemeClr val="bg1"/>
                </a:solidFill>
                <a:latin typeface="Arial" panose="020B0604020202020204" pitchFamily="34" charset="0"/>
                <a:cs typeface="Arial" panose="020B0604020202020204" pitchFamily="34" charset="0"/>
              </a:rPr>
              <a:t> Bucuresti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008004" y="1250758"/>
            <a:ext cx="7200000" cy="5364596"/>
          </a:xfrm>
          <a:solidFill>
            <a:srgbClr val="0070C0"/>
          </a:solidFill>
        </p:spPr>
        <p:txBody>
          <a:bodyPr tIns="72000">
            <a:normAutofit/>
          </a:bodyPr>
          <a:lstStyle/>
          <a:p>
            <a:endParaRPr lang="fr-CH" sz="900" dirty="0" smtClean="0">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Bucuresti Nord </a:t>
            </a:r>
          </a:p>
          <a:p>
            <a:endParaRPr lang="fr-CH" sz="4400" dirty="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Bucuresti Sud</a:t>
            </a:r>
          </a:p>
          <a:p>
            <a:r>
              <a:rPr lang="fr-CH" sz="4400" dirty="0" smtClean="0">
                <a:solidFill>
                  <a:schemeClr val="bg1"/>
                </a:solidFill>
                <a:latin typeface="Arial" panose="020B0604020202020204" pitchFamily="34" charset="0"/>
                <a:cs typeface="Arial" panose="020B0604020202020204" pitchFamily="34" charset="0"/>
              </a:rPr>
              <a:t>Alexandria</a:t>
            </a:r>
          </a:p>
          <a:p>
            <a:r>
              <a:rPr lang="fr-CH" sz="4400" dirty="0" smtClean="0">
                <a:solidFill>
                  <a:schemeClr val="bg1"/>
                </a:solidFill>
                <a:latin typeface="Arial" panose="020B0604020202020204" pitchFamily="34" charset="0"/>
                <a:cs typeface="Arial" panose="020B0604020202020204" pitchFamily="34" charset="0"/>
              </a:rPr>
              <a:t>Giurgiu</a:t>
            </a:r>
            <a:endParaRPr lang="fr-CH" sz="44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1703788" y="2331781"/>
            <a:ext cx="5940000" cy="15841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pPr algn="ctr"/>
            <a:r>
              <a:rPr lang="fr-CH" sz="4400" dirty="0" smtClean="0">
                <a:latin typeface="Arial" panose="020B0604020202020204" pitchFamily="34" charset="0"/>
                <a:cs typeface="Arial" panose="020B0604020202020204" pitchFamily="34" charset="0"/>
              </a:rPr>
              <a:t>Ploiesti</a:t>
            </a:r>
          </a:p>
          <a:p>
            <a:pPr algn="ctr"/>
            <a:r>
              <a:rPr lang="fr-CH" sz="4400" dirty="0" smtClean="0">
                <a:latin typeface="Arial" panose="020B0604020202020204" pitchFamily="34" charset="0"/>
                <a:cs typeface="Arial" panose="020B0604020202020204" pitchFamily="34" charset="0"/>
              </a:rPr>
              <a:t>Constanta</a:t>
            </a:r>
            <a:endParaRPr lang="fr-CH" sz="4400" dirty="0">
              <a:latin typeface="Arial" panose="020B0604020202020204" pitchFamily="34" charset="0"/>
              <a:cs typeface="Arial" panose="020B0604020202020204" pitchFamily="34" charset="0"/>
            </a:endParaRPr>
          </a:p>
        </p:txBody>
      </p:sp>
      <p:sp>
        <p:nvSpPr>
          <p:cNvPr id="6" name="Rectangle 5"/>
          <p:cNvSpPr/>
          <p:nvPr/>
        </p:nvSpPr>
        <p:spPr>
          <a:xfrm>
            <a:off x="1907704" y="2610355"/>
            <a:ext cx="1440000" cy="3600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latin typeface="Arial" panose="020B0604020202020204" pitchFamily="34" charset="0"/>
                <a:cs typeface="Arial" panose="020B0604020202020204" pitchFamily="34" charset="0"/>
              </a:rPr>
              <a:t>E60   A3</a:t>
            </a:r>
            <a:endParaRPr lang="fr-CH" sz="2000" dirty="0">
              <a:latin typeface="Arial" panose="020B0604020202020204" pitchFamily="34" charset="0"/>
              <a:cs typeface="Arial" panose="020B0604020202020204" pitchFamily="34" charset="0"/>
            </a:endParaRPr>
          </a:p>
        </p:txBody>
      </p:sp>
      <p:sp>
        <p:nvSpPr>
          <p:cNvPr id="7" name="Rectangle 6"/>
          <p:cNvSpPr/>
          <p:nvPr/>
        </p:nvSpPr>
        <p:spPr>
          <a:xfrm>
            <a:off x="1952741" y="3265422"/>
            <a:ext cx="1440000" cy="3600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latin typeface="Arial" panose="020B0604020202020204" pitchFamily="34" charset="0"/>
                <a:cs typeface="Arial" panose="020B0604020202020204" pitchFamily="34" charset="0"/>
              </a:rPr>
              <a:t>E81   A2</a:t>
            </a:r>
            <a:endParaRPr lang="fr-CH" sz="2000" dirty="0">
              <a:latin typeface="Arial" panose="020B0604020202020204" pitchFamily="34" charset="0"/>
              <a:cs typeface="Arial" panose="020B0604020202020204" pitchFamily="34" charset="0"/>
            </a:endParaRPr>
          </a:p>
        </p:txBody>
      </p:sp>
      <p:sp>
        <p:nvSpPr>
          <p:cNvPr id="8" name="Ellipse 7"/>
          <p:cNvSpPr/>
          <p:nvPr/>
        </p:nvSpPr>
        <p:spPr>
          <a:xfrm>
            <a:off x="5750749" y="5733256"/>
            <a:ext cx="126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BG</a:t>
            </a:r>
            <a:endParaRPr lang="fr-CH" sz="2800" dirty="0">
              <a:solidFill>
                <a:schemeClr val="tx1"/>
              </a:solidFill>
              <a:latin typeface="Arial" panose="020B0604020202020204" pitchFamily="34" charset="0"/>
              <a:cs typeface="Arial" panose="020B0604020202020204" pitchFamily="34" charset="0"/>
            </a:endParaRPr>
          </a:p>
        </p:txBody>
      </p:sp>
      <p:sp>
        <p:nvSpPr>
          <p:cNvPr id="9" name="Flèche droite 8"/>
          <p:cNvSpPr/>
          <p:nvPr/>
        </p:nvSpPr>
        <p:spPr>
          <a:xfrm rot="-1800000">
            <a:off x="7066367" y="455469"/>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26"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663263"/>
            <a:ext cx="695524"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Hexagone 11"/>
          <p:cNvSpPr/>
          <p:nvPr/>
        </p:nvSpPr>
        <p:spPr>
          <a:xfrm>
            <a:off x="1259632" y="47089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100A</a:t>
            </a:r>
            <a:endParaRPr lang="fr-CH" dirty="0">
              <a:latin typeface="Arial" panose="020B0604020202020204" pitchFamily="34" charset="0"/>
              <a:cs typeface="Arial" panose="020B0604020202020204" pitchFamily="34" charset="0"/>
            </a:endParaRPr>
          </a:p>
        </p:txBody>
      </p:sp>
      <p:sp>
        <p:nvSpPr>
          <p:cNvPr id="4" name="Rectangle 3"/>
          <p:cNvSpPr/>
          <p:nvPr/>
        </p:nvSpPr>
        <p:spPr>
          <a:xfrm>
            <a:off x="5292080" y="1672765"/>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5369407" y="407707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1115616" y="240625"/>
            <a:ext cx="6984776" cy="9089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115616" y="1340768"/>
            <a:ext cx="6912768" cy="5184576"/>
          </a:xfrm>
          <a:prstGeom prst="roundRect">
            <a:avLst>
              <a:gd name="adj" fmla="val 278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1274747" y="5733256"/>
            <a:ext cx="1962168" cy="4679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800" dirty="0" smtClean="0"/>
              <a:t>500 m</a:t>
            </a:r>
            <a:endParaRPr lang="fr-CH" sz="4800" dirty="0"/>
          </a:p>
        </p:txBody>
      </p:sp>
    </p:spTree>
    <p:extLst>
      <p:ext uri="{BB962C8B-B14F-4D97-AF65-F5344CB8AC3E}">
        <p14:creationId xmlns:p14="http://schemas.microsoft.com/office/powerpoint/2010/main" val="843808304"/>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9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Muresel</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ZI Sud</a:t>
            </a:r>
            <a:endParaRPr lang="fr-CH" sz="4400" dirty="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Sânnicolau</a:t>
            </a:r>
            <a:r>
              <a:rPr lang="fr-CH" sz="4000" dirty="0" smtClean="0">
                <a:solidFill>
                  <a:schemeClr val="bg1"/>
                </a:solidFill>
                <a:latin typeface="Arial" panose="020B0604020202020204" pitchFamily="34" charset="0"/>
                <a:cs typeface="Arial" panose="020B0604020202020204" pitchFamily="34" charset="0"/>
              </a:rPr>
              <a:t> Mare</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49878" y="438313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075270" y="393179"/>
            <a:ext cx="5760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Arad Sud</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751768" y="49461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5925434" y="57317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067944" y="67461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15" name="Hexagone 14"/>
          <p:cNvSpPr/>
          <p:nvPr/>
        </p:nvSpPr>
        <p:spPr>
          <a:xfrm>
            <a:off x="1706768" y="465313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3563888" y="1973149"/>
            <a:ext cx="2361546"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Muresel</a:t>
            </a:r>
            <a:endParaRPr lang="fr-CH" sz="44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1560919" y="2761363"/>
            <a:ext cx="501405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Zona </a:t>
            </a:r>
            <a:r>
              <a:rPr lang="fr-CH" sz="3600" dirty="0" err="1" smtClean="0">
                <a:solidFill>
                  <a:schemeClr val="tx1"/>
                </a:solidFill>
                <a:latin typeface="Arial" panose="020B0604020202020204" pitchFamily="34" charset="0"/>
                <a:cs typeface="Arial" panose="020B0604020202020204" pitchFamily="34" charset="0"/>
              </a:rPr>
              <a:t>Industriala</a:t>
            </a:r>
            <a:r>
              <a:rPr lang="fr-CH" sz="3600" dirty="0" smtClean="0">
                <a:solidFill>
                  <a:schemeClr val="tx1"/>
                </a:solidFill>
                <a:latin typeface="Arial" panose="020B0604020202020204" pitchFamily="34" charset="0"/>
                <a:cs typeface="Arial" panose="020B0604020202020204" pitchFamily="34" charset="0"/>
              </a:rPr>
              <a:t> Sud</a:t>
            </a:r>
            <a:endParaRPr lang="fr-CH" sz="36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115616" y="494612"/>
            <a:ext cx="5616624" cy="91816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616624" cy="3816424"/>
          </a:xfrm>
          <a:prstGeom prst="roundRect">
            <a:avLst>
              <a:gd name="adj" fmla="val 33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30100498"/>
      </p:ext>
    </p:extLst>
  </p:cSld>
  <p:clrMapOvr>
    <a:masterClrMapping/>
  </p:clrMapOvr>
  <p:transition spd="slow">
    <p:wheel spokes="1"/>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08392" y="191023"/>
            <a:ext cx="7200000" cy="1008111"/>
          </a:xfrm>
          <a:solidFill>
            <a:srgbClr val="0070C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Centura</a:t>
            </a:r>
            <a:r>
              <a:rPr lang="fr-CH" dirty="0" smtClean="0">
                <a:solidFill>
                  <a:schemeClr val="bg1"/>
                </a:solidFill>
                <a:latin typeface="Arial" panose="020B0604020202020204" pitchFamily="34" charset="0"/>
                <a:cs typeface="Arial" panose="020B0604020202020204" pitchFamily="34" charset="0"/>
              </a:rPr>
              <a:t> Bucuresti</a:t>
            </a:r>
            <a:endParaRPr lang="fr-CH" dirty="0">
              <a:solidFill>
                <a:schemeClr val="bg1"/>
              </a:solidFill>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1008004" y="1250758"/>
            <a:ext cx="7200000" cy="5364596"/>
          </a:xfrm>
          <a:solidFill>
            <a:srgbClr val="0070C0"/>
          </a:solidFill>
        </p:spPr>
        <p:txBody>
          <a:bodyPr tIns="72000">
            <a:normAutofit/>
          </a:bodyPr>
          <a:lstStyle/>
          <a:p>
            <a:endParaRPr lang="fr-CH" sz="900" dirty="0" smtClean="0">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Bucuresti Nord </a:t>
            </a:r>
          </a:p>
          <a:p>
            <a:endParaRPr lang="fr-CH" sz="4400" dirty="0">
              <a:solidFill>
                <a:schemeClr val="bg1"/>
              </a:solidFill>
              <a:latin typeface="Arial" panose="020B0604020202020204" pitchFamily="34" charset="0"/>
              <a:cs typeface="Arial" panose="020B0604020202020204" pitchFamily="34" charset="0"/>
            </a:endParaRPr>
          </a:p>
          <a:p>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Bucuresti Sud</a:t>
            </a:r>
          </a:p>
          <a:p>
            <a:r>
              <a:rPr lang="fr-CH" sz="4400" dirty="0" smtClean="0">
                <a:solidFill>
                  <a:schemeClr val="bg1"/>
                </a:solidFill>
                <a:latin typeface="Arial" panose="020B0604020202020204" pitchFamily="34" charset="0"/>
                <a:cs typeface="Arial" panose="020B0604020202020204" pitchFamily="34" charset="0"/>
              </a:rPr>
              <a:t>Alexandria</a:t>
            </a:r>
          </a:p>
          <a:p>
            <a:r>
              <a:rPr lang="fr-CH" sz="4400" dirty="0" smtClean="0">
                <a:solidFill>
                  <a:schemeClr val="bg1"/>
                </a:solidFill>
                <a:latin typeface="Arial" panose="020B0604020202020204" pitchFamily="34" charset="0"/>
                <a:cs typeface="Arial" panose="020B0604020202020204" pitchFamily="34" charset="0"/>
              </a:rPr>
              <a:t>Giurgiu</a:t>
            </a:r>
            <a:endParaRPr lang="fr-CH" sz="44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1703788" y="2331781"/>
            <a:ext cx="5940000" cy="158417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pPr algn="ctr"/>
            <a:r>
              <a:rPr lang="fr-CH" sz="4400" dirty="0" smtClean="0">
                <a:latin typeface="Arial" panose="020B0604020202020204" pitchFamily="34" charset="0"/>
                <a:cs typeface="Arial" panose="020B0604020202020204" pitchFamily="34" charset="0"/>
              </a:rPr>
              <a:t>Ploiesti</a:t>
            </a:r>
          </a:p>
          <a:p>
            <a:pPr algn="ctr"/>
            <a:r>
              <a:rPr lang="fr-CH" sz="4400" dirty="0" smtClean="0">
                <a:latin typeface="Arial" panose="020B0604020202020204" pitchFamily="34" charset="0"/>
                <a:cs typeface="Arial" panose="020B0604020202020204" pitchFamily="34" charset="0"/>
              </a:rPr>
              <a:t>Constanta</a:t>
            </a:r>
            <a:endParaRPr lang="fr-CH" sz="4400" dirty="0">
              <a:latin typeface="Arial" panose="020B0604020202020204" pitchFamily="34" charset="0"/>
              <a:cs typeface="Arial" panose="020B0604020202020204" pitchFamily="34" charset="0"/>
            </a:endParaRPr>
          </a:p>
        </p:txBody>
      </p:sp>
      <p:sp>
        <p:nvSpPr>
          <p:cNvPr id="6" name="Rectangle 5"/>
          <p:cNvSpPr/>
          <p:nvPr/>
        </p:nvSpPr>
        <p:spPr>
          <a:xfrm>
            <a:off x="1907704" y="2610355"/>
            <a:ext cx="1440000" cy="3600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latin typeface="Arial" panose="020B0604020202020204" pitchFamily="34" charset="0"/>
                <a:cs typeface="Arial" panose="020B0604020202020204" pitchFamily="34" charset="0"/>
              </a:rPr>
              <a:t>E60   A3</a:t>
            </a:r>
            <a:endParaRPr lang="fr-CH" sz="2000" dirty="0">
              <a:latin typeface="Arial" panose="020B0604020202020204" pitchFamily="34" charset="0"/>
              <a:cs typeface="Arial" panose="020B0604020202020204" pitchFamily="34" charset="0"/>
            </a:endParaRPr>
          </a:p>
        </p:txBody>
      </p:sp>
      <p:sp>
        <p:nvSpPr>
          <p:cNvPr id="7" name="Rectangle 6"/>
          <p:cNvSpPr/>
          <p:nvPr/>
        </p:nvSpPr>
        <p:spPr>
          <a:xfrm>
            <a:off x="1952741" y="3265422"/>
            <a:ext cx="1440000" cy="36004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latin typeface="Arial" panose="020B0604020202020204" pitchFamily="34" charset="0"/>
                <a:cs typeface="Arial" panose="020B0604020202020204" pitchFamily="34" charset="0"/>
              </a:rPr>
              <a:t>E81   A2</a:t>
            </a:r>
            <a:endParaRPr lang="fr-CH" sz="2000" dirty="0">
              <a:latin typeface="Arial" panose="020B0604020202020204" pitchFamily="34" charset="0"/>
              <a:cs typeface="Arial" panose="020B0604020202020204" pitchFamily="34" charset="0"/>
            </a:endParaRPr>
          </a:p>
        </p:txBody>
      </p:sp>
      <p:sp>
        <p:nvSpPr>
          <p:cNvPr id="8" name="Ellipse 7"/>
          <p:cNvSpPr/>
          <p:nvPr/>
        </p:nvSpPr>
        <p:spPr>
          <a:xfrm>
            <a:off x="6155517" y="5733256"/>
            <a:ext cx="1260000" cy="540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BG</a:t>
            </a:r>
            <a:endParaRPr lang="fr-CH" sz="2800" dirty="0">
              <a:solidFill>
                <a:schemeClr val="tx1"/>
              </a:solidFill>
              <a:latin typeface="Arial" panose="020B0604020202020204" pitchFamily="34" charset="0"/>
              <a:cs typeface="Arial" panose="020B0604020202020204" pitchFamily="34" charset="0"/>
            </a:endParaRPr>
          </a:p>
        </p:txBody>
      </p:sp>
      <p:sp>
        <p:nvSpPr>
          <p:cNvPr id="9" name="Flèche droite 8"/>
          <p:cNvSpPr/>
          <p:nvPr/>
        </p:nvSpPr>
        <p:spPr>
          <a:xfrm rot="-1800000">
            <a:off x="7066367" y="455469"/>
            <a:ext cx="978408"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026"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663263"/>
            <a:ext cx="695524" cy="540000"/>
          </a:xfrm>
          <a:prstGeom prst="rect">
            <a:avLst/>
          </a:prstGeom>
          <a:noFill/>
          <a:extLst>
            <a:ext uri="{909E8E84-426E-40DD-AFC4-6F175D3DCCD1}">
              <a14:hiddenFill xmlns:a14="http://schemas.microsoft.com/office/drawing/2010/main">
                <a:solidFill>
                  <a:srgbClr val="FFFFFF"/>
                </a:solidFill>
              </a14:hiddenFill>
            </a:ext>
          </a:extLst>
        </p:spPr>
      </p:pic>
      <p:sp>
        <p:nvSpPr>
          <p:cNvPr id="12" name="Hexagone 11"/>
          <p:cNvSpPr/>
          <p:nvPr/>
        </p:nvSpPr>
        <p:spPr>
          <a:xfrm>
            <a:off x="1259632" y="47089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100A</a:t>
            </a:r>
            <a:endParaRPr lang="fr-CH" dirty="0">
              <a:latin typeface="Arial" panose="020B0604020202020204" pitchFamily="34" charset="0"/>
              <a:cs typeface="Arial" panose="020B0604020202020204" pitchFamily="34" charset="0"/>
            </a:endParaRPr>
          </a:p>
        </p:txBody>
      </p:sp>
      <p:sp>
        <p:nvSpPr>
          <p:cNvPr id="4" name="Rectangle 3"/>
          <p:cNvSpPr/>
          <p:nvPr/>
        </p:nvSpPr>
        <p:spPr>
          <a:xfrm>
            <a:off x="5292080" y="1672765"/>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5369407" y="4077072"/>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1115616" y="240625"/>
            <a:ext cx="6984776" cy="90890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115616" y="1340768"/>
            <a:ext cx="6912768" cy="5184576"/>
          </a:xfrm>
          <a:prstGeom prst="roundRect">
            <a:avLst>
              <a:gd name="adj" fmla="val 278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droite 14"/>
          <p:cNvSpPr/>
          <p:nvPr/>
        </p:nvSpPr>
        <p:spPr>
          <a:xfrm rot="-2100000">
            <a:off x="1399633" y="5236088"/>
            <a:ext cx="12600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916025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7920000" cy="864000"/>
          </a:xfrm>
        </p:spPr>
        <p:txBody>
          <a:bodyPr>
            <a:normAutofit/>
          </a:bodyPr>
          <a:lstStyle/>
          <a:p>
            <a:r>
              <a:rPr lang="fr-CH" sz="2400" dirty="0" err="1" smtClean="0">
                <a:latin typeface="Arial" panose="020B0604020202020204" pitchFamily="34" charset="0"/>
                <a:cs typeface="Arial" panose="020B0604020202020204" pitchFamily="34" charset="0"/>
              </a:rPr>
              <a:t>Panoul</a:t>
            </a:r>
            <a:r>
              <a:rPr lang="fr-CH" sz="2400" dirty="0" smtClean="0">
                <a:latin typeface="Arial" panose="020B0604020202020204" pitchFamily="34" charset="0"/>
                <a:cs typeface="Arial" panose="020B0604020202020204" pitchFamily="34" charset="0"/>
              </a:rPr>
              <a:t> 287 – </a:t>
            </a:r>
            <a:r>
              <a:rPr lang="fr-CH" sz="2400" dirty="0" err="1" smtClean="0">
                <a:latin typeface="Arial" panose="020B0604020202020204" pitchFamily="34" charset="0"/>
                <a:cs typeface="Arial" panose="020B0604020202020204" pitchFamily="34" charset="0"/>
              </a:rPr>
              <a:t>Centura</a:t>
            </a:r>
            <a:r>
              <a:rPr lang="fr-CH" sz="2400" dirty="0" smtClean="0">
                <a:latin typeface="Arial" panose="020B0604020202020204" pitchFamily="34" charset="0"/>
                <a:cs typeface="Arial" panose="020B0604020202020204" pitchFamily="34" charset="0"/>
              </a:rPr>
              <a:t> Bucuresti</a:t>
            </a:r>
            <a:endParaRPr lang="fr-CH" sz="24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457200" y="1274029"/>
            <a:ext cx="8229600" cy="5040000"/>
          </a:xfrm>
        </p:spPr>
        <p:txBody>
          <a:bodyPr>
            <a:normAutofit fontScale="92500" lnSpcReduction="10000"/>
          </a:bodyPr>
          <a:lstStyle/>
          <a:p>
            <a:pPr marL="0" indent="0" algn="ctr">
              <a:buNone/>
            </a:pPr>
            <a:r>
              <a:rPr lang="fr-CH" sz="1600" dirty="0" smtClean="0">
                <a:latin typeface="Arial" panose="020B0604020202020204" pitchFamily="34" charset="0"/>
                <a:cs typeface="Arial" panose="020B0604020202020204" pitchFamily="34" charset="0"/>
              </a:rPr>
              <a:t>Panneau sur base des situations actuelles</a:t>
            </a:r>
          </a:p>
          <a:p>
            <a:pPr marL="0" indent="0">
              <a:buNone/>
            </a:pPr>
            <a:endParaRPr lang="fr-CH" sz="10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700" dirty="0" smtClean="0">
                <a:latin typeface="Arial" panose="020B0604020202020204" pitchFamily="34" charset="0"/>
                <a:cs typeface="Arial" panose="020B0604020202020204" pitchFamily="34" charset="0"/>
              </a:rPr>
              <a:t>quand l’autoroute Bucuresti Craiova sera terminée, on pourra ajouter Craiova à côté de Alexandria, le tout sur fond vert + n° de référence.</a:t>
            </a:r>
          </a:p>
          <a:p>
            <a:pPr>
              <a:buFont typeface="Wingdings" panose="05000000000000000000" pitchFamily="2" charset="2"/>
              <a:buChar char="§"/>
            </a:pPr>
            <a:r>
              <a:rPr lang="fr-CH" sz="1700" dirty="0" err="1" smtClean="0">
                <a:latin typeface="Arial" panose="020B0604020202020204" pitchFamily="34" charset="0"/>
                <a:cs typeface="Arial" panose="020B0604020202020204" pitchFamily="34" charset="0"/>
              </a:rPr>
              <a:t>când</a:t>
            </a:r>
            <a:r>
              <a:rPr lang="fr-CH" sz="1700" dirty="0" smtClean="0">
                <a:latin typeface="Arial" panose="020B0604020202020204" pitchFamily="34" charset="0"/>
                <a:cs typeface="Arial" panose="020B0604020202020204" pitchFamily="34" charset="0"/>
              </a:rPr>
              <a:t> </a:t>
            </a:r>
            <a:r>
              <a:rPr lang="fr-CH" sz="1700" dirty="0" err="1" smtClean="0">
                <a:latin typeface="Arial" panose="020B0604020202020204" pitchFamily="34" charset="0"/>
                <a:cs typeface="Arial" panose="020B0604020202020204" pitchFamily="34" charset="0"/>
              </a:rPr>
              <a:t>autostrada</a:t>
            </a:r>
            <a:r>
              <a:rPr lang="fr-CH" sz="1700" dirty="0" smtClean="0">
                <a:latin typeface="Arial" panose="020B0604020202020204" pitchFamily="34" charset="0"/>
                <a:cs typeface="Arial" panose="020B0604020202020204" pitchFamily="34" charset="0"/>
              </a:rPr>
              <a:t> Bucuresti-Craiova va fi </a:t>
            </a:r>
            <a:r>
              <a:rPr lang="fr-CH" sz="1700" dirty="0" err="1" smtClean="0">
                <a:latin typeface="Arial" panose="020B0604020202020204" pitchFamily="34" charset="0"/>
                <a:cs typeface="Arial" panose="020B0604020202020204" pitchFamily="34" charset="0"/>
              </a:rPr>
              <a:t>terminata</a:t>
            </a:r>
            <a:r>
              <a:rPr lang="fr-CH" sz="1700" dirty="0" smtClean="0">
                <a:latin typeface="Arial" panose="020B0604020202020204" pitchFamily="34" charset="0"/>
                <a:cs typeface="Arial" panose="020B0604020202020204" pitchFamily="34" charset="0"/>
              </a:rPr>
              <a:t>, se va </a:t>
            </a:r>
            <a:r>
              <a:rPr lang="fr-CH" sz="1700" dirty="0" err="1" smtClean="0">
                <a:latin typeface="Arial" panose="020B0604020202020204" pitchFamily="34" charset="0"/>
                <a:cs typeface="Arial" panose="020B0604020202020204" pitchFamily="34" charset="0"/>
              </a:rPr>
              <a:t>putea</a:t>
            </a:r>
            <a:r>
              <a:rPr lang="fr-CH" sz="1700" dirty="0" smtClean="0">
                <a:latin typeface="Arial" panose="020B0604020202020204" pitchFamily="34" charset="0"/>
                <a:cs typeface="Arial" panose="020B0604020202020204" pitchFamily="34" charset="0"/>
              </a:rPr>
              <a:t> </a:t>
            </a:r>
            <a:r>
              <a:rPr lang="fr-CH" sz="1700" dirty="0" err="1" smtClean="0">
                <a:latin typeface="Arial" panose="020B0604020202020204" pitchFamily="34" charset="0"/>
                <a:cs typeface="Arial" panose="020B0604020202020204" pitchFamily="34" charset="0"/>
              </a:rPr>
              <a:t>adauga</a:t>
            </a:r>
            <a:r>
              <a:rPr lang="fr-CH" sz="1700" dirty="0" smtClean="0">
                <a:latin typeface="Arial" panose="020B0604020202020204" pitchFamily="34" charset="0"/>
                <a:cs typeface="Arial" panose="020B0604020202020204" pitchFamily="34" charset="0"/>
              </a:rPr>
              <a:t> Craiova </a:t>
            </a:r>
            <a:r>
              <a:rPr lang="fr-CH" sz="1700" dirty="0" err="1" smtClean="0">
                <a:latin typeface="Arial" panose="020B0604020202020204" pitchFamily="34" charset="0"/>
                <a:cs typeface="Arial" panose="020B0604020202020204" pitchFamily="34" charset="0"/>
              </a:rPr>
              <a:t>alaturi</a:t>
            </a:r>
            <a:r>
              <a:rPr lang="fr-CH" sz="1700" dirty="0" smtClean="0">
                <a:latin typeface="Arial" panose="020B0604020202020204" pitchFamily="34" charset="0"/>
                <a:cs typeface="Arial" panose="020B0604020202020204" pitchFamily="34" charset="0"/>
              </a:rPr>
              <a:t> de Alexandria, </a:t>
            </a:r>
            <a:r>
              <a:rPr lang="fr-CH" sz="1700" dirty="0" err="1" smtClean="0">
                <a:latin typeface="Arial" panose="020B0604020202020204" pitchFamily="34" charset="0"/>
                <a:cs typeface="Arial" panose="020B0604020202020204" pitchFamily="34" charset="0"/>
              </a:rPr>
              <a:t>totul</a:t>
            </a:r>
            <a:r>
              <a:rPr lang="fr-CH" sz="1700" dirty="0" smtClean="0">
                <a:latin typeface="Arial" panose="020B0604020202020204" pitchFamily="34" charset="0"/>
                <a:cs typeface="Arial" panose="020B0604020202020204" pitchFamily="34" charset="0"/>
              </a:rPr>
              <a:t> </a:t>
            </a:r>
            <a:r>
              <a:rPr lang="fr-CH" sz="1700" dirty="0" err="1" smtClean="0">
                <a:latin typeface="Arial" panose="020B0604020202020204" pitchFamily="34" charset="0"/>
                <a:cs typeface="Arial" panose="020B0604020202020204" pitchFamily="34" charset="0"/>
              </a:rPr>
              <a:t>pe</a:t>
            </a:r>
            <a:r>
              <a:rPr lang="fr-CH" sz="1700" dirty="0" smtClean="0">
                <a:latin typeface="Arial" panose="020B0604020202020204" pitchFamily="34" charset="0"/>
                <a:cs typeface="Arial" panose="020B0604020202020204" pitchFamily="34" charset="0"/>
              </a:rPr>
              <a:t> fond </a:t>
            </a:r>
            <a:r>
              <a:rPr lang="fr-CH" sz="1700" dirty="0" err="1" smtClean="0">
                <a:latin typeface="Arial" panose="020B0604020202020204" pitchFamily="34" charset="0"/>
                <a:cs typeface="Arial" panose="020B0604020202020204" pitchFamily="34" charset="0"/>
              </a:rPr>
              <a:t>verde</a:t>
            </a:r>
            <a:r>
              <a:rPr lang="fr-CH" sz="1700" dirty="0" smtClean="0">
                <a:latin typeface="Arial" panose="020B0604020202020204" pitchFamily="34" charset="0"/>
                <a:cs typeface="Arial" panose="020B0604020202020204" pitchFamily="34" charset="0"/>
              </a:rPr>
              <a:t> + nr.de </a:t>
            </a:r>
            <a:r>
              <a:rPr lang="fr-CH" sz="1700" dirty="0" err="1" smtClean="0">
                <a:latin typeface="Arial" panose="020B0604020202020204" pitchFamily="34" charset="0"/>
                <a:cs typeface="Arial" panose="020B0604020202020204" pitchFamily="34" charset="0"/>
              </a:rPr>
              <a:t>referinta</a:t>
            </a:r>
            <a:endParaRPr lang="fr-CH" sz="1700" dirty="0" smtClean="0">
              <a:latin typeface="Arial" panose="020B0604020202020204" pitchFamily="34" charset="0"/>
              <a:cs typeface="Arial" panose="020B0604020202020204" pitchFamily="34" charset="0"/>
            </a:endParaRPr>
          </a:p>
          <a:p>
            <a:pPr marL="0" indent="0">
              <a:buNone/>
            </a:pPr>
            <a:endParaRPr lang="fr-CH" sz="1700" dirty="0" smtClean="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marL="0" indent="0">
              <a:buNone/>
            </a:pPr>
            <a:endParaRPr lang="fr-CH" sz="1800" dirty="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marL="0" indent="0">
              <a:buNone/>
            </a:pPr>
            <a:endParaRPr lang="fr-CH" sz="1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700" dirty="0" smtClean="0">
                <a:latin typeface="Arial" panose="020B0604020202020204" pitchFamily="34" charset="0"/>
                <a:cs typeface="Arial" panose="020B0604020202020204" pitchFamily="34" charset="0"/>
              </a:rPr>
              <a:t>Afin d’éviter de surcharger CB Nord, l’idéal serait de joindre </a:t>
            </a:r>
            <a:r>
              <a:rPr lang="fr-CH" sz="1700" dirty="0" err="1" smtClean="0">
                <a:latin typeface="Arial" panose="020B0604020202020204" pitchFamily="34" charset="0"/>
                <a:cs typeface="Arial" panose="020B0604020202020204" pitchFamily="34" charset="0"/>
              </a:rPr>
              <a:t>Constanza</a:t>
            </a:r>
            <a:r>
              <a:rPr lang="fr-CH" sz="1700" dirty="0" smtClean="0">
                <a:latin typeface="Arial" panose="020B0604020202020204" pitchFamily="34" charset="0"/>
                <a:cs typeface="Arial" panose="020B0604020202020204" pitchFamily="34" charset="0"/>
              </a:rPr>
              <a:t> via CB Sud ; =&gt; panneaux à modifier quand CB Sud sera modernisée.</a:t>
            </a:r>
          </a:p>
          <a:p>
            <a:pPr>
              <a:buFont typeface="Wingdings" panose="05000000000000000000" pitchFamily="2" charset="2"/>
              <a:buChar char="§"/>
            </a:pPr>
            <a:r>
              <a:rPr lang="fr-CH" sz="1700" dirty="0" err="1">
                <a:latin typeface="Arial" panose="020B0604020202020204" pitchFamily="34" charset="0"/>
                <a:cs typeface="Arial" panose="020B0604020202020204" pitchFamily="34" charset="0"/>
              </a:rPr>
              <a:t>P</a:t>
            </a:r>
            <a:r>
              <a:rPr lang="fr-CH" sz="1700" dirty="0" err="1" smtClean="0">
                <a:latin typeface="Arial" panose="020B0604020202020204" pitchFamily="34" charset="0"/>
                <a:cs typeface="Arial" panose="020B0604020202020204" pitchFamily="34" charset="0"/>
              </a:rPr>
              <a:t>entru</a:t>
            </a:r>
            <a:r>
              <a:rPr lang="fr-CH" sz="1700" dirty="0" smtClean="0">
                <a:latin typeface="Arial" panose="020B0604020202020204" pitchFamily="34" charset="0"/>
                <a:cs typeface="Arial" panose="020B0604020202020204" pitchFamily="34" charset="0"/>
              </a:rPr>
              <a:t> a </a:t>
            </a:r>
            <a:r>
              <a:rPr lang="fr-CH" sz="1700" dirty="0" err="1" smtClean="0">
                <a:latin typeface="Arial" panose="020B0604020202020204" pitchFamily="34" charset="0"/>
                <a:cs typeface="Arial" panose="020B0604020202020204" pitchFamily="34" charset="0"/>
              </a:rPr>
              <a:t>evita</a:t>
            </a:r>
            <a:r>
              <a:rPr lang="fr-CH" sz="1700" dirty="0" smtClean="0">
                <a:latin typeface="Arial" panose="020B0604020202020204" pitchFamily="34" charset="0"/>
                <a:cs typeface="Arial" panose="020B0604020202020204" pitchFamily="34" charset="0"/>
              </a:rPr>
              <a:t> </a:t>
            </a:r>
            <a:r>
              <a:rPr lang="fr-CH" sz="1700" dirty="0" err="1" smtClean="0">
                <a:latin typeface="Arial" panose="020B0604020202020204" pitchFamily="34" charset="0"/>
                <a:cs typeface="Arial" panose="020B0604020202020204" pitchFamily="34" charset="0"/>
              </a:rPr>
              <a:t>supraîncarcarea</a:t>
            </a:r>
            <a:r>
              <a:rPr lang="fr-CH" sz="1700" dirty="0" smtClean="0">
                <a:latin typeface="Arial" panose="020B0604020202020204" pitchFamily="34" charset="0"/>
                <a:cs typeface="Arial" panose="020B0604020202020204" pitchFamily="34" charset="0"/>
              </a:rPr>
              <a:t> CB Nord, </a:t>
            </a:r>
            <a:r>
              <a:rPr lang="fr-CH" sz="1700" dirty="0" err="1" smtClean="0">
                <a:latin typeface="Arial" panose="020B0604020202020204" pitchFamily="34" charset="0"/>
                <a:cs typeface="Arial" panose="020B0604020202020204" pitchFamily="34" charset="0"/>
              </a:rPr>
              <a:t>ideala</a:t>
            </a:r>
            <a:r>
              <a:rPr lang="fr-CH" sz="1700" dirty="0" smtClean="0">
                <a:latin typeface="Arial" panose="020B0604020202020204" pitchFamily="34" charset="0"/>
                <a:cs typeface="Arial" panose="020B0604020202020204" pitchFamily="34" charset="0"/>
              </a:rPr>
              <a:t> </a:t>
            </a:r>
            <a:r>
              <a:rPr lang="fr-CH" sz="1700" dirty="0" err="1" smtClean="0">
                <a:latin typeface="Arial" panose="020B0604020202020204" pitchFamily="34" charset="0"/>
                <a:cs typeface="Arial" panose="020B0604020202020204" pitchFamily="34" charset="0"/>
              </a:rPr>
              <a:t>ar</a:t>
            </a:r>
            <a:r>
              <a:rPr lang="fr-CH" sz="1700" dirty="0" smtClean="0">
                <a:latin typeface="Arial" panose="020B0604020202020204" pitchFamily="34" charset="0"/>
                <a:cs typeface="Arial" panose="020B0604020202020204" pitchFamily="34" charset="0"/>
              </a:rPr>
              <a:t> fi </a:t>
            </a:r>
            <a:r>
              <a:rPr lang="fr-CH" sz="1700" dirty="0" err="1" smtClean="0">
                <a:latin typeface="Arial" panose="020B0604020202020204" pitchFamily="34" charset="0"/>
                <a:cs typeface="Arial" panose="020B0604020202020204" pitchFamily="34" charset="0"/>
              </a:rPr>
              <a:t>deplasarea</a:t>
            </a:r>
            <a:r>
              <a:rPr lang="fr-CH" sz="1700" dirty="0" smtClean="0">
                <a:latin typeface="Arial" panose="020B0604020202020204" pitchFamily="34" charset="0"/>
                <a:cs typeface="Arial" panose="020B0604020202020204" pitchFamily="34" charset="0"/>
              </a:rPr>
              <a:t> la Constanta via CB Sud  - </a:t>
            </a:r>
            <a:r>
              <a:rPr lang="fr-CH" sz="1700" dirty="0" err="1" smtClean="0">
                <a:latin typeface="Arial" panose="020B0604020202020204" pitchFamily="34" charset="0"/>
                <a:cs typeface="Arial" panose="020B0604020202020204" pitchFamily="34" charset="0"/>
              </a:rPr>
              <a:t>rezultat</a:t>
            </a:r>
            <a:r>
              <a:rPr lang="fr-CH" sz="1700" dirty="0" smtClean="0">
                <a:latin typeface="Arial" panose="020B0604020202020204" pitchFamily="34" charset="0"/>
                <a:cs typeface="Arial" panose="020B0604020202020204" pitchFamily="34" charset="0"/>
              </a:rPr>
              <a:t> : de </a:t>
            </a:r>
            <a:r>
              <a:rPr lang="fr-CH" sz="1700" dirty="0" err="1" smtClean="0">
                <a:latin typeface="Arial" panose="020B0604020202020204" pitchFamily="34" charset="0"/>
                <a:cs typeface="Arial" panose="020B0604020202020204" pitchFamily="34" charset="0"/>
              </a:rPr>
              <a:t>modificat</a:t>
            </a:r>
            <a:r>
              <a:rPr lang="fr-CH" sz="1700" dirty="0" smtClean="0">
                <a:latin typeface="Arial" panose="020B0604020202020204" pitchFamily="34" charset="0"/>
                <a:cs typeface="Arial" panose="020B0604020202020204" pitchFamily="34" charset="0"/>
              </a:rPr>
              <a:t> </a:t>
            </a:r>
            <a:r>
              <a:rPr lang="fr-CH" sz="1700" dirty="0" err="1" smtClean="0">
                <a:latin typeface="Arial" panose="020B0604020202020204" pitchFamily="34" charset="0"/>
                <a:cs typeface="Arial" panose="020B0604020202020204" pitchFamily="34" charset="0"/>
              </a:rPr>
              <a:t>panoul</a:t>
            </a:r>
            <a:r>
              <a:rPr lang="fr-CH" sz="1700" dirty="0" smtClean="0">
                <a:latin typeface="Arial" panose="020B0604020202020204" pitchFamily="34" charset="0"/>
                <a:cs typeface="Arial" panose="020B0604020202020204" pitchFamily="34" charset="0"/>
              </a:rPr>
              <a:t> </a:t>
            </a:r>
            <a:r>
              <a:rPr lang="fr-CH" sz="1700" dirty="0" err="1" smtClean="0">
                <a:latin typeface="Arial" panose="020B0604020202020204" pitchFamily="34" charset="0"/>
                <a:cs typeface="Arial" panose="020B0604020202020204" pitchFamily="34" charset="0"/>
              </a:rPr>
              <a:t>când</a:t>
            </a:r>
            <a:r>
              <a:rPr lang="fr-CH" sz="1700" dirty="0" smtClean="0">
                <a:latin typeface="Arial" panose="020B0604020202020204" pitchFamily="34" charset="0"/>
                <a:cs typeface="Arial" panose="020B0604020202020204" pitchFamily="34" charset="0"/>
              </a:rPr>
              <a:t> CB Sud va fi </a:t>
            </a:r>
            <a:r>
              <a:rPr lang="fr-CH" sz="1700" dirty="0" err="1" smtClean="0">
                <a:latin typeface="Arial" panose="020B0604020202020204" pitchFamily="34" charset="0"/>
                <a:cs typeface="Arial" panose="020B0604020202020204" pitchFamily="34" charset="0"/>
              </a:rPr>
              <a:t>modernizata</a:t>
            </a:r>
            <a:r>
              <a:rPr lang="fr-CH" sz="1700" dirty="0" smtClean="0">
                <a:latin typeface="Arial" panose="020B0604020202020204" pitchFamily="34" charset="0"/>
                <a:cs typeface="Arial" panose="020B0604020202020204" pitchFamily="34" charset="0"/>
              </a:rPr>
              <a:t>.</a:t>
            </a:r>
          </a:p>
          <a:p>
            <a:pPr marL="0" indent="0">
              <a:buNone/>
            </a:pPr>
            <a:endParaRPr lang="fr-CH" sz="1700" dirty="0">
              <a:latin typeface="Arial" panose="020B0604020202020204" pitchFamily="34" charset="0"/>
              <a:cs typeface="Arial" panose="020B0604020202020204" pitchFamily="34" charset="0"/>
            </a:endParaRPr>
          </a:p>
          <a:p>
            <a:pPr marL="0" indent="0">
              <a:buNone/>
            </a:pPr>
            <a:r>
              <a:rPr lang="fr-CH" sz="1800" dirty="0" smtClean="0">
                <a:latin typeface="Arial" panose="020B0604020202020204" pitchFamily="34" charset="0"/>
                <a:cs typeface="Arial" panose="020B0604020202020204" pitchFamily="34" charset="0"/>
              </a:rPr>
              <a:t>	 </a:t>
            </a:r>
            <a:endParaRPr lang="fr-CH" sz="1800" dirty="0">
              <a:latin typeface="Arial" panose="020B0604020202020204" pitchFamily="34" charset="0"/>
              <a:cs typeface="Arial" panose="020B0604020202020204" pitchFamily="34" charset="0"/>
            </a:endParaRPr>
          </a:p>
        </p:txBody>
      </p:sp>
      <p:sp>
        <p:nvSpPr>
          <p:cNvPr id="4" name="Rectangle 3"/>
          <p:cNvSpPr/>
          <p:nvPr/>
        </p:nvSpPr>
        <p:spPr>
          <a:xfrm>
            <a:off x="2699792" y="2984658"/>
            <a:ext cx="3600400" cy="936104"/>
          </a:xfrm>
          <a:prstGeom prst="rect">
            <a:avLst/>
          </a:prstGeom>
          <a:solidFill>
            <a:srgbClr val="00B050"/>
          </a:solidFill>
          <a:ln>
            <a:noFill/>
          </a:ln>
          <a:effectLst>
            <a:glow rad="127000">
              <a:srgbClr val="FFFFFF"/>
            </a:glo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fr-CH" dirty="0" smtClean="0"/>
              <a:t>E70 A6   </a:t>
            </a:r>
            <a:r>
              <a:rPr lang="fr-CH" dirty="0" smtClean="0">
                <a:latin typeface="Arial" panose="020B0604020202020204" pitchFamily="34" charset="0"/>
                <a:cs typeface="Arial" panose="020B0604020202020204" pitchFamily="34" charset="0"/>
              </a:rPr>
              <a:t>Alexandria Craiova</a:t>
            </a:r>
          </a:p>
          <a:p>
            <a:pPr algn="ctr"/>
            <a:r>
              <a:rPr lang="fr-CH" dirty="0" smtClean="0">
                <a:latin typeface="Arial" panose="020B0604020202020204" pitchFamily="34" charset="0"/>
                <a:cs typeface="Arial" panose="020B0604020202020204" pitchFamily="34" charset="0"/>
              </a:rPr>
              <a:t>Giurgiu</a:t>
            </a:r>
            <a:endParaRPr lang="fr-CH" dirty="0">
              <a:latin typeface="Arial" panose="020B0604020202020204" pitchFamily="34" charset="0"/>
              <a:cs typeface="Arial" panose="020B0604020202020204" pitchFamily="34" charset="0"/>
            </a:endParaRPr>
          </a:p>
        </p:txBody>
      </p:sp>
      <p:sp>
        <p:nvSpPr>
          <p:cNvPr id="5" name="Rectangle 4"/>
          <p:cNvSpPr/>
          <p:nvPr/>
        </p:nvSpPr>
        <p:spPr>
          <a:xfrm>
            <a:off x="3007496" y="3204411"/>
            <a:ext cx="936104" cy="443898"/>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bg1"/>
                </a:solidFill>
                <a:latin typeface="Arial" panose="020B0604020202020204" pitchFamily="34" charset="0"/>
                <a:cs typeface="Arial" panose="020B0604020202020204" pitchFamily="34" charset="0"/>
              </a:rPr>
              <a:t>E70 A6</a:t>
            </a:r>
            <a:endParaRPr lang="fr-CH" sz="1600" dirty="0">
              <a:solidFill>
                <a:schemeClr val="bg1"/>
              </a:solidFill>
              <a:latin typeface="Arial" panose="020B0604020202020204" pitchFamily="34" charset="0"/>
              <a:cs typeface="Arial" panose="020B0604020202020204" pitchFamily="34" charset="0"/>
            </a:endParaRPr>
          </a:p>
        </p:txBody>
      </p:sp>
      <p:sp>
        <p:nvSpPr>
          <p:cNvPr id="7" name="Ellipse 6"/>
          <p:cNvSpPr/>
          <p:nvPr/>
        </p:nvSpPr>
        <p:spPr>
          <a:xfrm>
            <a:off x="5258000" y="3504293"/>
            <a:ext cx="576064" cy="28803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dirty="0" smtClean="0">
                <a:solidFill>
                  <a:schemeClr val="tx1"/>
                </a:solidFill>
                <a:latin typeface="Arial" panose="020B0604020202020204" pitchFamily="34" charset="0"/>
                <a:cs typeface="Arial" panose="020B0604020202020204" pitchFamily="34" charset="0"/>
              </a:rPr>
              <a:t>BG</a:t>
            </a:r>
            <a:endParaRPr lang="fr-CH" sz="1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0131592"/>
      </p:ext>
    </p:extLst>
  </p:cSld>
  <p:clrMapOvr>
    <a:masterClrMapping/>
  </p:clrMapOvr>
  <p:transition spd="slow">
    <p:cover/>
  </p:transition>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1</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94925645"/>
      </p:ext>
    </p:extLst>
  </p:cSld>
  <p:clrMapOvr>
    <a:masterClrMapping/>
  </p:clrMapOvr>
  <p:transition spd="slow">
    <p:wheel spokes="1"/>
  </p:transition>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ln w="28575">
            <a:solidFill>
              <a:schemeClr val="tx1"/>
            </a:solidFill>
          </a:ln>
        </p:spPr>
        <p:txBody>
          <a:bodyPr>
            <a:normAutofit/>
          </a:bodyPr>
          <a:lstStyle/>
          <a:p>
            <a:r>
              <a:rPr lang="fr-CH" sz="5400" dirty="0" smtClean="0">
                <a:latin typeface="Arial" panose="020B0604020202020204" pitchFamily="34" charset="0"/>
                <a:cs typeface="Arial" panose="020B0604020202020204" pitchFamily="34" charset="0"/>
              </a:rPr>
              <a:t>BUCURESTI</a:t>
            </a:r>
            <a:endParaRPr lang="fr-CH" sz="5400" dirty="0">
              <a:latin typeface="Arial" panose="020B0604020202020204" pitchFamily="34" charset="0"/>
              <a:cs typeface="Arial" panose="020B0604020202020204" pitchFamily="34" charset="0"/>
            </a:endParaRPr>
          </a:p>
        </p:txBody>
      </p:sp>
      <p:pic>
        <p:nvPicPr>
          <p:cNvPr id="4" name="Picture 2" descr="http://vignette4.wikia.nocookie.net/routes/images/8/84/FinAutobahnCH.png/revision/latest?cb=2008121618340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404664"/>
            <a:ext cx="627183" cy="90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à coins arrondis 4"/>
          <p:cNvSpPr/>
          <p:nvPr/>
        </p:nvSpPr>
        <p:spPr>
          <a:xfrm>
            <a:off x="459850" y="1556792"/>
            <a:ext cx="8352928" cy="234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800" dirty="0" smtClean="0">
                <a:solidFill>
                  <a:schemeClr val="tx1"/>
                </a:solidFill>
                <a:latin typeface="Arial" panose="020B0604020202020204" pitchFamily="34" charset="0"/>
                <a:cs typeface="Arial" panose="020B0604020202020204" pitchFamily="34" charset="0"/>
              </a:rPr>
              <a:t>Bine </a:t>
            </a:r>
            <a:r>
              <a:rPr lang="fr-CH" sz="4800" dirty="0" err="1" smtClean="0">
                <a:solidFill>
                  <a:schemeClr val="tx1"/>
                </a:solidFill>
                <a:latin typeface="Arial" panose="020B0604020202020204" pitchFamily="34" charset="0"/>
                <a:cs typeface="Arial" panose="020B0604020202020204" pitchFamily="34" charset="0"/>
              </a:rPr>
              <a:t>ati</a:t>
            </a:r>
            <a:r>
              <a:rPr lang="fr-CH" sz="4800" dirty="0" smtClean="0">
                <a:solidFill>
                  <a:schemeClr val="tx1"/>
                </a:solidFill>
                <a:latin typeface="Arial" panose="020B0604020202020204" pitchFamily="34" charset="0"/>
                <a:cs typeface="Arial" panose="020B0604020202020204" pitchFamily="34" charset="0"/>
              </a:rPr>
              <a:t> </a:t>
            </a:r>
            <a:r>
              <a:rPr lang="fr-CH" sz="4800" dirty="0" err="1">
                <a:solidFill>
                  <a:schemeClr val="tx1"/>
                </a:solidFill>
                <a:latin typeface="Arial" panose="020B0604020202020204" pitchFamily="34" charset="0"/>
                <a:cs typeface="Arial" panose="020B0604020202020204" pitchFamily="34" charset="0"/>
              </a:rPr>
              <a:t>v</a:t>
            </a:r>
            <a:r>
              <a:rPr lang="fr-CH" sz="4800" dirty="0" err="1" smtClean="0">
                <a:solidFill>
                  <a:schemeClr val="tx1"/>
                </a:solidFill>
                <a:latin typeface="Arial" panose="020B0604020202020204" pitchFamily="34" charset="0"/>
                <a:cs typeface="Arial" panose="020B0604020202020204" pitchFamily="34" charset="0"/>
              </a:rPr>
              <a:t>enit</a:t>
            </a:r>
            <a:endParaRPr lang="fr-CH" sz="4800" dirty="0" smtClean="0">
              <a:solidFill>
                <a:schemeClr val="tx1"/>
              </a:solidFill>
              <a:latin typeface="Arial" panose="020B0604020202020204" pitchFamily="34" charset="0"/>
              <a:cs typeface="Arial" panose="020B0604020202020204" pitchFamily="34" charset="0"/>
            </a:endParaRPr>
          </a:p>
          <a:p>
            <a:pPr algn="ctr"/>
            <a:r>
              <a:rPr lang="fr-CH" sz="3200" dirty="0" err="1" smtClean="0">
                <a:solidFill>
                  <a:schemeClr val="tx1"/>
                </a:solidFill>
                <a:latin typeface="Arial" panose="020B0604020202020204" pitchFamily="34" charset="0"/>
                <a:cs typeface="Arial" panose="020B0604020202020204" pitchFamily="34" charset="0"/>
              </a:rPr>
              <a:t>Welcom</a:t>
            </a:r>
            <a:r>
              <a:rPr lang="fr-CH" sz="3200" dirty="0">
                <a:solidFill>
                  <a:schemeClr val="tx1"/>
                </a:solidFill>
                <a:latin typeface="Arial" panose="020B0604020202020204" pitchFamily="34" charset="0"/>
                <a:cs typeface="Arial" panose="020B0604020202020204" pitchFamily="34" charset="0"/>
              </a:rPr>
              <a:t> </a:t>
            </a:r>
            <a:r>
              <a:rPr lang="fr-CH" sz="3200" dirty="0" smtClean="0">
                <a:solidFill>
                  <a:schemeClr val="tx1"/>
                </a:solidFill>
                <a:latin typeface="Arial" panose="020B0604020202020204" pitchFamily="34" charset="0"/>
                <a:cs typeface="Arial" panose="020B0604020202020204" pitchFamily="34" charset="0"/>
              </a:rPr>
              <a:t>    </a:t>
            </a:r>
            <a:r>
              <a:rPr lang="fr-CH" sz="3200" dirty="0" err="1" smtClean="0">
                <a:solidFill>
                  <a:schemeClr val="tx1"/>
                </a:solidFill>
                <a:latin typeface="Arial" panose="020B0604020202020204" pitchFamily="34" charset="0"/>
                <a:cs typeface="Arial" panose="020B0604020202020204" pitchFamily="34" charset="0"/>
              </a:rPr>
              <a:t>Willkommen</a:t>
            </a:r>
            <a:r>
              <a:rPr lang="fr-CH" sz="3200" dirty="0" smtClean="0">
                <a:solidFill>
                  <a:schemeClr val="tx1"/>
                </a:solidFill>
                <a:latin typeface="Arial" panose="020B0604020202020204" pitchFamily="34" charset="0"/>
                <a:cs typeface="Arial" panose="020B0604020202020204" pitchFamily="34" charset="0"/>
              </a:rPr>
              <a:t> </a:t>
            </a:r>
          </a:p>
          <a:p>
            <a:pPr algn="ctr"/>
            <a:r>
              <a:rPr lang="fr-CH" sz="3200" dirty="0" smtClean="0">
                <a:solidFill>
                  <a:schemeClr val="tx1"/>
                </a:solidFill>
                <a:latin typeface="Arial" panose="020B0604020202020204" pitchFamily="34" charset="0"/>
                <a:cs typeface="Arial" panose="020B0604020202020204" pitchFamily="34" charset="0"/>
              </a:rPr>
              <a:t>Bienvenue     </a:t>
            </a:r>
            <a:r>
              <a:rPr lang="fr-CH" sz="3200" dirty="0" err="1" smtClean="0">
                <a:solidFill>
                  <a:schemeClr val="tx1"/>
                </a:solidFill>
                <a:latin typeface="Arial" panose="020B0604020202020204" pitchFamily="34" charset="0"/>
                <a:cs typeface="Arial" panose="020B0604020202020204" pitchFamily="34" charset="0"/>
              </a:rPr>
              <a:t>Benvenuti</a:t>
            </a:r>
            <a:r>
              <a:rPr lang="fr-CH" sz="3200" dirty="0" smtClean="0">
                <a:solidFill>
                  <a:schemeClr val="tx1"/>
                </a:solidFill>
                <a:latin typeface="Arial" panose="020B0604020202020204" pitchFamily="34" charset="0"/>
                <a:cs typeface="Arial" panose="020B0604020202020204" pitchFamily="34" charset="0"/>
              </a:rPr>
              <a:t> </a:t>
            </a:r>
            <a:endParaRPr lang="fr-CH" sz="3200" dirty="0">
              <a:solidFill>
                <a:schemeClr val="tx1"/>
              </a:solidFill>
              <a:latin typeface="Arial" panose="020B0604020202020204" pitchFamily="34" charset="0"/>
              <a:cs typeface="Arial" panose="020B0604020202020204" pitchFamily="34" charset="0"/>
            </a:endParaRPr>
          </a:p>
        </p:txBody>
      </p:sp>
      <p:sp>
        <p:nvSpPr>
          <p:cNvPr id="6" name="Émoticône 5"/>
          <p:cNvSpPr/>
          <p:nvPr/>
        </p:nvSpPr>
        <p:spPr>
          <a:xfrm>
            <a:off x="802396" y="2132856"/>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Émoticône 7"/>
          <p:cNvSpPr/>
          <p:nvPr/>
        </p:nvSpPr>
        <p:spPr>
          <a:xfrm>
            <a:off x="7452320" y="2147410"/>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2050" name="Picture 2" descr="Blason de Buca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2244" y="332655"/>
            <a:ext cx="568643" cy="94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711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a:bodyPr>
          <a:lstStyle/>
          <a:p>
            <a:r>
              <a:rPr lang="fr-CH" sz="2000" dirty="0" smtClean="0">
                <a:latin typeface="Arial" panose="020B0604020202020204" pitchFamily="34" charset="0"/>
                <a:cs typeface="Arial" panose="020B0604020202020204" pitchFamily="34" charset="0"/>
              </a:rPr>
              <a:t>Organisation générale des panneaux de sortie</a:t>
            </a:r>
            <a:endParaRPr lang="fr-CH" sz="20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467544" y="1124744"/>
            <a:ext cx="8229600" cy="4896544"/>
          </a:xfrm>
          <a:ln w="19050">
            <a:solidFill>
              <a:schemeClr val="tx1"/>
            </a:solidFill>
          </a:ln>
        </p:spPr>
        <p:txBody>
          <a:bodyPr>
            <a:normAutofit/>
          </a:bodyPr>
          <a:lstStyle/>
          <a:p>
            <a:pPr marL="0" indent="0" algn="ctr">
              <a:buNone/>
            </a:pPr>
            <a:r>
              <a:rPr lang="fr-CH" sz="1600" i="1" dirty="0" smtClean="0">
                <a:latin typeface="Arial" panose="020B0604020202020204" pitchFamily="34" charset="0"/>
                <a:cs typeface="Arial" panose="020B0604020202020204" pitchFamily="34" charset="0"/>
              </a:rPr>
              <a:t>Les principes appliqués sont inspirés du modèle suisse</a:t>
            </a:r>
          </a:p>
          <a:p>
            <a:pPr marL="0" indent="0" algn="ctr">
              <a:buNone/>
            </a:pPr>
            <a:r>
              <a:rPr lang="fr-CH" sz="1600" i="1" dirty="0" smtClean="0">
                <a:latin typeface="Arial" panose="020B0604020202020204" pitchFamily="34" charset="0"/>
                <a:cs typeface="Arial" panose="020B0604020202020204" pitchFamily="34" charset="0"/>
              </a:rPr>
              <a:t>VERT = autoroute      BLEU = DN DJ</a:t>
            </a:r>
          </a:p>
          <a:p>
            <a:pPr marL="0" indent="0" algn="ctr">
              <a:buNone/>
            </a:pPr>
            <a:r>
              <a:rPr lang="fr-CH" sz="1600" i="1" dirty="0" smtClean="0">
                <a:latin typeface="Arial" panose="020B0604020202020204" pitchFamily="34" charset="0"/>
                <a:cs typeface="Arial" panose="020B0604020202020204" pitchFamily="34" charset="0"/>
              </a:rPr>
              <a:t>Aussi bien SUR l’autoroute que VERS l’autoroute.</a:t>
            </a:r>
          </a:p>
          <a:p>
            <a:pPr marL="0" indent="0" algn="ctr">
              <a:buNone/>
            </a:pPr>
            <a:r>
              <a:rPr lang="fr-CH" sz="1600" i="1" dirty="0" smtClean="0">
                <a:latin typeface="Arial" panose="020B0604020202020204" pitchFamily="34" charset="0"/>
                <a:cs typeface="Arial" panose="020B0604020202020204" pitchFamily="34" charset="0"/>
              </a:rPr>
              <a:t>Simple – Facile - Systématique</a:t>
            </a:r>
          </a:p>
          <a:p>
            <a:pPr marL="0" indent="0" algn="ctr">
              <a:buNone/>
            </a:pPr>
            <a:endParaRPr lang="fr-CH" sz="1800" i="1"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à 2000 m1, panneau indiquant le nom général de la sortie + le numéro de la sortie. BLEU = sortie vers DN / DJ</a:t>
            </a:r>
          </a:p>
          <a:p>
            <a:pPr marL="0" indent="0">
              <a:buNone/>
            </a:pPr>
            <a:endParaRPr lang="fr-CH"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À 1000 m1,</a:t>
            </a:r>
          </a:p>
          <a:p>
            <a:pPr lvl="1">
              <a:buFont typeface="Wingdings" panose="05000000000000000000" pitchFamily="2" charset="2"/>
              <a:buChar char="§"/>
            </a:pPr>
            <a:r>
              <a:rPr lang="fr-CH" sz="1200" dirty="0" smtClean="0">
                <a:latin typeface="Arial" panose="020B0604020202020204" pitchFamily="34" charset="0"/>
                <a:cs typeface="Arial" panose="020B0604020202020204" pitchFamily="34" charset="0"/>
              </a:rPr>
              <a:t>Indication du nom général de la prochaine sortie. VERT = autoroute</a:t>
            </a:r>
          </a:p>
          <a:p>
            <a:pPr lvl="1">
              <a:buFont typeface="Wingdings" panose="05000000000000000000" pitchFamily="2" charset="2"/>
              <a:buChar char="§"/>
            </a:pPr>
            <a:r>
              <a:rPr lang="fr-CH" sz="1200" dirty="0" smtClean="0">
                <a:latin typeface="Arial" panose="020B0604020202020204" pitchFamily="34" charset="0"/>
                <a:cs typeface="Arial" panose="020B0604020202020204" pitchFamily="34" charset="0"/>
              </a:rPr>
              <a:t>Indication de maximum 4 localités PROCHES, ou plus éloignées mais importantes, desservies par la sortie. BLEU = sortie vers DN / DJ</a:t>
            </a:r>
          </a:p>
          <a:p>
            <a:pPr lvl="1">
              <a:buFont typeface="Wingdings" panose="05000000000000000000" pitchFamily="2" charset="2"/>
              <a:buChar char="§"/>
            </a:pPr>
            <a:r>
              <a:rPr lang="fr-CH" sz="1200" dirty="0" smtClean="0">
                <a:latin typeface="Arial" panose="020B0604020202020204" pitchFamily="34" charset="0"/>
                <a:cs typeface="Arial" panose="020B0604020202020204" pitchFamily="34" charset="0"/>
              </a:rPr>
              <a:t>( au niveau de la BRETELLE de sortie, un nombre plus important de destinations vers la gauche ou vers la droite peut ensuite être utilisé )</a:t>
            </a:r>
          </a:p>
          <a:p>
            <a:pPr marL="0" indent="0">
              <a:buNone/>
            </a:pPr>
            <a:r>
              <a:rPr lang="fr-CH" sz="1200" dirty="0" smtClean="0">
                <a:latin typeface="Arial" panose="020B0604020202020204" pitchFamily="34" charset="0"/>
                <a:cs typeface="Arial" panose="020B0604020202020204" pitchFamily="34" charset="0"/>
              </a:rPr>
              <a:t>	</a:t>
            </a: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Au DEBUT de la zone de décélération,</a:t>
            </a:r>
          </a:p>
          <a:p>
            <a:pPr lvl="1">
              <a:buFont typeface="Wingdings" panose="05000000000000000000" pitchFamily="2" charset="2"/>
              <a:buChar char="§"/>
            </a:pPr>
            <a:r>
              <a:rPr lang="fr-CH" sz="1200" dirty="0" smtClean="0">
                <a:latin typeface="Arial" panose="020B0604020202020204" pitchFamily="34" charset="0"/>
                <a:cs typeface="Arial" panose="020B0604020202020204" pitchFamily="34" charset="0"/>
              </a:rPr>
              <a:t>Rappel du N° de sortie+ rappel des localités proches desservies. BLEU = sortie vers DN / DJ</a:t>
            </a:r>
          </a:p>
          <a:p>
            <a:pPr marL="457200" lvl="1" indent="0">
              <a:buNone/>
            </a:pPr>
            <a:endParaRPr lang="fr-CH" sz="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Au niveau du terre plein séparant autoroute de bretelle de sortie, N° +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 flèche. BLEU = sortie vers DN / DJ</a:t>
            </a:r>
          </a:p>
          <a:p>
            <a:pPr>
              <a:buFont typeface="Wingdings" panose="05000000000000000000" pitchFamily="2" charset="2"/>
              <a:buChar char="Ø"/>
            </a:pPr>
            <a:endParaRPr lang="fr-CH" sz="1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1 km après la sortie, principales villes, maximum 5, se situant dans le rayon de l’autoroute, vers l’aval. VERT</a:t>
            </a:r>
          </a:p>
          <a:p>
            <a:pPr>
              <a:buFont typeface="Wingdings" panose="05000000000000000000" pitchFamily="2" charset="2"/>
              <a:buChar char="Ø"/>
            </a:pPr>
            <a:endParaRPr lang="fr-CH" sz="12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1200" dirty="0">
              <a:latin typeface="Arial" panose="020B0604020202020204" pitchFamily="34" charset="0"/>
              <a:cs typeface="Arial" panose="020B0604020202020204" pitchFamily="34" charset="0"/>
            </a:endParaRPr>
          </a:p>
          <a:p>
            <a:pPr marL="457200" lvl="1" indent="0">
              <a:buNone/>
            </a:pPr>
            <a:endParaRPr lang="fr-CH" sz="1200" dirty="0" smtClean="0">
              <a:latin typeface="Arial" panose="020B0604020202020204" pitchFamily="34" charset="0"/>
              <a:cs typeface="Arial" panose="020B0604020202020204" pitchFamily="34" charset="0"/>
            </a:endParaRPr>
          </a:p>
        </p:txBody>
      </p:sp>
      <p:cxnSp>
        <p:nvCxnSpPr>
          <p:cNvPr id="5" name="Connecteur droit 4"/>
          <p:cNvCxnSpPr/>
          <p:nvPr/>
        </p:nvCxnSpPr>
        <p:spPr>
          <a:xfrm>
            <a:off x="755576" y="2420888"/>
            <a:ext cx="7704856"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5689198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a:bodyPr>
          <a:lstStyle/>
          <a:p>
            <a:r>
              <a:rPr lang="fr-CH" sz="2000" dirty="0" err="1" smtClean="0">
                <a:latin typeface="Arial" panose="020B0604020202020204" pitchFamily="34" charset="0"/>
                <a:cs typeface="Arial" panose="020B0604020202020204" pitchFamily="34" charset="0"/>
              </a:rPr>
              <a:t>Organizarea</a:t>
            </a:r>
            <a:r>
              <a:rPr lang="fr-CH" sz="2000" dirty="0" smtClean="0">
                <a:latin typeface="Arial" panose="020B0604020202020204" pitchFamily="34" charset="0"/>
                <a:cs typeface="Arial" panose="020B0604020202020204" pitchFamily="34" charset="0"/>
              </a:rPr>
              <a:t> </a:t>
            </a:r>
            <a:r>
              <a:rPr lang="fr-CH" sz="2000" dirty="0" err="1" smtClean="0">
                <a:latin typeface="Arial" panose="020B0604020202020204" pitchFamily="34" charset="0"/>
                <a:cs typeface="Arial" panose="020B0604020202020204" pitchFamily="34" charset="0"/>
              </a:rPr>
              <a:t>generala</a:t>
            </a:r>
            <a:r>
              <a:rPr lang="fr-CH" sz="2000" dirty="0" smtClean="0">
                <a:latin typeface="Arial" panose="020B0604020202020204" pitchFamily="34" charset="0"/>
                <a:cs typeface="Arial" panose="020B0604020202020204" pitchFamily="34" charset="0"/>
              </a:rPr>
              <a:t> a </a:t>
            </a:r>
            <a:r>
              <a:rPr lang="fr-CH" sz="2000" dirty="0" err="1" smtClean="0">
                <a:latin typeface="Arial" panose="020B0604020202020204" pitchFamily="34" charset="0"/>
                <a:cs typeface="Arial" panose="020B0604020202020204" pitchFamily="34" charset="0"/>
              </a:rPr>
              <a:t>panourilor</a:t>
            </a:r>
            <a:r>
              <a:rPr lang="fr-CH" sz="2000" dirty="0" smtClean="0">
                <a:latin typeface="Arial" panose="020B0604020202020204" pitchFamily="34" charset="0"/>
                <a:cs typeface="Arial" panose="020B0604020202020204" pitchFamily="34" charset="0"/>
              </a:rPr>
              <a:t> de </a:t>
            </a:r>
            <a:r>
              <a:rPr lang="fr-CH" sz="2000" dirty="0" err="1" smtClean="0">
                <a:latin typeface="Arial" panose="020B0604020202020204" pitchFamily="34" charset="0"/>
                <a:cs typeface="Arial" panose="020B0604020202020204" pitchFamily="34" charset="0"/>
              </a:rPr>
              <a:t>iesire</a:t>
            </a:r>
            <a:endParaRPr lang="fr-CH" sz="20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51520" y="1124744"/>
            <a:ext cx="8640960" cy="4896544"/>
          </a:xfrm>
          <a:ln w="19050">
            <a:solidFill>
              <a:schemeClr val="tx1"/>
            </a:solidFill>
          </a:ln>
        </p:spPr>
        <p:txBody>
          <a:bodyPr>
            <a:normAutofit/>
          </a:bodyPr>
          <a:lstStyle/>
          <a:p>
            <a:pPr marL="0" indent="0" algn="ctr">
              <a:buNone/>
            </a:pPr>
            <a:endParaRPr lang="fr-CH" sz="900" i="1" dirty="0" smtClean="0">
              <a:latin typeface="Arial" panose="020B0604020202020204" pitchFamily="34" charset="0"/>
              <a:cs typeface="Arial" panose="020B0604020202020204" pitchFamily="34" charset="0"/>
            </a:endParaRPr>
          </a:p>
          <a:p>
            <a:pPr marL="0" indent="0" algn="ctr">
              <a:buNone/>
            </a:pPr>
            <a:r>
              <a:rPr lang="fr-CH" sz="1400" i="1" dirty="0" err="1" smtClean="0">
                <a:latin typeface="Arial" panose="020B0604020202020204" pitchFamily="34" charset="0"/>
                <a:cs typeface="Arial" panose="020B0604020202020204" pitchFamily="34" charset="0"/>
              </a:rPr>
              <a:t>Principiile</a:t>
            </a:r>
            <a:r>
              <a:rPr lang="fr-CH" sz="1400" i="1" dirty="0" smtClean="0">
                <a:latin typeface="Arial" panose="020B0604020202020204" pitchFamily="34" charset="0"/>
                <a:cs typeface="Arial" panose="020B0604020202020204" pitchFamily="34" charset="0"/>
              </a:rPr>
              <a:t> </a:t>
            </a:r>
            <a:r>
              <a:rPr lang="fr-CH" sz="1400" i="1" dirty="0" err="1" smtClean="0">
                <a:latin typeface="Arial" panose="020B0604020202020204" pitchFamily="34" charset="0"/>
                <a:cs typeface="Arial" panose="020B0604020202020204" pitchFamily="34" charset="0"/>
              </a:rPr>
              <a:t>aplicate</a:t>
            </a:r>
            <a:r>
              <a:rPr lang="fr-CH" sz="1400" i="1" dirty="0" smtClean="0">
                <a:latin typeface="Arial" panose="020B0604020202020204" pitchFamily="34" charset="0"/>
                <a:cs typeface="Arial" panose="020B0604020202020204" pitchFamily="34" charset="0"/>
              </a:rPr>
              <a:t> </a:t>
            </a:r>
            <a:r>
              <a:rPr lang="fr-CH" sz="1400" i="1" dirty="0" err="1" smtClean="0">
                <a:latin typeface="Arial" panose="020B0604020202020204" pitchFamily="34" charset="0"/>
                <a:cs typeface="Arial" panose="020B0604020202020204" pitchFamily="34" charset="0"/>
              </a:rPr>
              <a:t>sunt</a:t>
            </a:r>
            <a:r>
              <a:rPr lang="fr-CH" sz="1400" i="1" dirty="0" smtClean="0">
                <a:latin typeface="Arial" panose="020B0604020202020204" pitchFamily="34" charset="0"/>
                <a:cs typeface="Arial" panose="020B0604020202020204" pitchFamily="34" charset="0"/>
              </a:rPr>
              <a:t> </a:t>
            </a:r>
            <a:r>
              <a:rPr lang="fr-CH" sz="1400" i="1" dirty="0" err="1" smtClean="0">
                <a:latin typeface="Arial" panose="020B0604020202020204" pitchFamily="34" charset="0"/>
                <a:cs typeface="Arial" panose="020B0604020202020204" pitchFamily="34" charset="0"/>
              </a:rPr>
              <a:t>inspirate</a:t>
            </a:r>
            <a:r>
              <a:rPr lang="fr-CH" sz="1400" i="1" dirty="0" smtClean="0">
                <a:latin typeface="Arial" panose="020B0604020202020204" pitchFamily="34" charset="0"/>
                <a:cs typeface="Arial" panose="020B0604020202020204" pitchFamily="34" charset="0"/>
              </a:rPr>
              <a:t> de </a:t>
            </a:r>
            <a:r>
              <a:rPr lang="fr-CH" sz="1400" i="1" dirty="0" err="1" smtClean="0">
                <a:latin typeface="Arial" panose="020B0604020202020204" pitchFamily="34" charset="0"/>
                <a:cs typeface="Arial" panose="020B0604020202020204" pitchFamily="34" charset="0"/>
              </a:rPr>
              <a:t>modelul</a:t>
            </a:r>
            <a:r>
              <a:rPr lang="fr-CH" sz="1400" i="1" dirty="0" smtClean="0">
                <a:latin typeface="Arial" panose="020B0604020202020204" pitchFamily="34" charset="0"/>
                <a:cs typeface="Arial" panose="020B0604020202020204" pitchFamily="34" charset="0"/>
              </a:rPr>
              <a:t> </a:t>
            </a:r>
            <a:r>
              <a:rPr lang="fr-CH" sz="1400" i="1" dirty="0" err="1" smtClean="0">
                <a:latin typeface="Arial" panose="020B0604020202020204" pitchFamily="34" charset="0"/>
                <a:cs typeface="Arial" panose="020B0604020202020204" pitchFamily="34" charset="0"/>
              </a:rPr>
              <a:t>elvetian</a:t>
            </a:r>
            <a:endParaRPr lang="fr-CH" sz="1400" i="1" dirty="0" smtClean="0">
              <a:latin typeface="Arial" panose="020B0604020202020204" pitchFamily="34" charset="0"/>
              <a:cs typeface="Arial" panose="020B0604020202020204" pitchFamily="34" charset="0"/>
            </a:endParaRPr>
          </a:p>
          <a:p>
            <a:pPr marL="0" indent="0" algn="ctr">
              <a:buNone/>
            </a:pPr>
            <a:r>
              <a:rPr lang="fr-CH" sz="1400" i="1" dirty="0" smtClean="0">
                <a:latin typeface="Arial" panose="020B0604020202020204" pitchFamily="34" charset="0"/>
                <a:cs typeface="Arial" panose="020B0604020202020204" pitchFamily="34" charset="0"/>
              </a:rPr>
              <a:t>VERDE = </a:t>
            </a:r>
            <a:r>
              <a:rPr lang="fr-CH" sz="1400" i="1" dirty="0" err="1" smtClean="0">
                <a:latin typeface="Arial" panose="020B0604020202020204" pitchFamily="34" charset="0"/>
                <a:cs typeface="Arial" panose="020B0604020202020204" pitchFamily="34" charset="0"/>
              </a:rPr>
              <a:t>autostrada</a:t>
            </a:r>
            <a:r>
              <a:rPr lang="fr-CH" sz="1400" i="1" dirty="0" smtClean="0">
                <a:latin typeface="Arial" panose="020B0604020202020204" pitchFamily="34" charset="0"/>
                <a:cs typeface="Arial" panose="020B0604020202020204" pitchFamily="34" charset="0"/>
              </a:rPr>
              <a:t>      ALBASTRU = DN DJ. ( </a:t>
            </a:r>
            <a:r>
              <a:rPr lang="fr-CH" sz="1100" i="1" dirty="0" err="1" smtClean="0">
                <a:latin typeface="Arial" panose="020B0604020202020204" pitchFamily="34" charset="0"/>
                <a:cs typeface="Arial" panose="020B0604020202020204" pitchFamily="34" charset="0"/>
              </a:rPr>
              <a:t>Atât</a:t>
            </a:r>
            <a:r>
              <a:rPr lang="fr-CH" sz="1100" i="1" dirty="0" smtClean="0">
                <a:latin typeface="Arial" panose="020B0604020202020204" pitchFamily="34" charset="0"/>
                <a:cs typeface="Arial" panose="020B0604020202020204" pitchFamily="34" charset="0"/>
              </a:rPr>
              <a:t> </a:t>
            </a:r>
            <a:r>
              <a:rPr lang="fr-CH" sz="1100" b="1" i="1" dirty="0" smtClean="0">
                <a:latin typeface="Arial" panose="020B0604020202020204" pitchFamily="34" charset="0"/>
                <a:cs typeface="Arial" panose="020B0604020202020204" pitchFamily="34" charset="0"/>
              </a:rPr>
              <a:t>PE</a:t>
            </a:r>
            <a:r>
              <a:rPr lang="fr-CH" sz="1100" i="1" dirty="0" smtClean="0">
                <a:latin typeface="Arial" panose="020B0604020202020204" pitchFamily="34" charset="0"/>
                <a:cs typeface="Arial" panose="020B0604020202020204" pitchFamily="34" charset="0"/>
              </a:rPr>
              <a:t> </a:t>
            </a:r>
            <a:r>
              <a:rPr lang="fr-CH" sz="1100" i="1" dirty="0" err="1" smtClean="0">
                <a:latin typeface="Arial" panose="020B0604020202020204" pitchFamily="34" charset="0"/>
                <a:cs typeface="Arial" panose="020B0604020202020204" pitchFamily="34" charset="0"/>
              </a:rPr>
              <a:t>autostrada</a:t>
            </a:r>
            <a:r>
              <a:rPr lang="fr-CH" sz="1100" i="1" dirty="0" smtClean="0">
                <a:latin typeface="Arial" panose="020B0604020202020204" pitchFamily="34" charset="0"/>
                <a:cs typeface="Arial" panose="020B0604020202020204" pitchFamily="34" charset="0"/>
              </a:rPr>
              <a:t> </a:t>
            </a:r>
            <a:r>
              <a:rPr lang="fr-CH" sz="1100" i="1" dirty="0" err="1" smtClean="0">
                <a:latin typeface="Arial" panose="020B0604020202020204" pitchFamily="34" charset="0"/>
                <a:cs typeface="Arial" panose="020B0604020202020204" pitchFamily="34" charset="0"/>
              </a:rPr>
              <a:t>cât</a:t>
            </a:r>
            <a:r>
              <a:rPr lang="fr-CH" sz="1100" i="1" dirty="0" smtClean="0">
                <a:latin typeface="Arial" panose="020B0604020202020204" pitchFamily="34" charset="0"/>
                <a:cs typeface="Arial" panose="020B0604020202020204" pitchFamily="34" charset="0"/>
              </a:rPr>
              <a:t> si </a:t>
            </a:r>
            <a:r>
              <a:rPr lang="fr-CH" sz="1100" b="1" i="1" dirty="0" smtClean="0">
                <a:latin typeface="Arial" panose="020B0604020202020204" pitchFamily="34" charset="0"/>
                <a:cs typeface="Arial" panose="020B0604020202020204" pitchFamily="34" charset="0"/>
              </a:rPr>
              <a:t>SPRE</a:t>
            </a:r>
            <a:r>
              <a:rPr lang="fr-CH" sz="1100" i="1" dirty="0" smtClean="0">
                <a:latin typeface="Arial" panose="020B0604020202020204" pitchFamily="34" charset="0"/>
                <a:cs typeface="Arial" panose="020B0604020202020204" pitchFamily="34" charset="0"/>
              </a:rPr>
              <a:t> </a:t>
            </a:r>
            <a:r>
              <a:rPr lang="fr-CH" sz="1100" i="1" dirty="0" err="1" smtClean="0">
                <a:latin typeface="Arial" panose="020B0604020202020204" pitchFamily="34" charset="0"/>
                <a:cs typeface="Arial" panose="020B0604020202020204" pitchFamily="34" charset="0"/>
              </a:rPr>
              <a:t>autostrada</a:t>
            </a:r>
            <a:r>
              <a:rPr lang="fr-CH" sz="1100" i="1" dirty="0" smtClean="0">
                <a:latin typeface="Arial" panose="020B0604020202020204" pitchFamily="34" charset="0"/>
                <a:cs typeface="Arial" panose="020B0604020202020204" pitchFamily="34" charset="0"/>
              </a:rPr>
              <a:t> </a:t>
            </a:r>
            <a:r>
              <a:rPr lang="fr-CH" sz="1400" i="1" dirty="0" smtClean="0">
                <a:latin typeface="Arial" panose="020B0604020202020204" pitchFamily="34" charset="0"/>
                <a:cs typeface="Arial" panose="020B0604020202020204" pitchFamily="34" charset="0"/>
              </a:rPr>
              <a:t>)</a:t>
            </a:r>
            <a:endParaRPr lang="fr-CH" sz="1400" b="1" i="1" dirty="0" smtClean="0">
              <a:latin typeface="Arial" panose="020B0604020202020204" pitchFamily="34" charset="0"/>
              <a:cs typeface="Arial" panose="020B0604020202020204" pitchFamily="34" charset="0"/>
            </a:endParaRPr>
          </a:p>
          <a:p>
            <a:pPr marL="0" indent="0" algn="ctr">
              <a:buNone/>
            </a:pPr>
            <a:r>
              <a:rPr lang="fr-CH" sz="1400" i="1" dirty="0" err="1" smtClean="0">
                <a:latin typeface="Arial" panose="020B0604020202020204" pitchFamily="34" charset="0"/>
                <a:cs typeface="Arial" panose="020B0604020202020204" pitchFamily="34" charset="0"/>
              </a:rPr>
              <a:t>Simplu</a:t>
            </a:r>
            <a:r>
              <a:rPr lang="fr-CH" sz="1400" i="1" dirty="0" smtClean="0">
                <a:latin typeface="Arial" panose="020B0604020202020204" pitchFamily="34" charset="0"/>
                <a:cs typeface="Arial" panose="020B0604020202020204" pitchFamily="34" charset="0"/>
              </a:rPr>
              <a:t> – </a:t>
            </a:r>
            <a:r>
              <a:rPr lang="fr-CH" sz="1400" i="1" dirty="0" err="1" smtClean="0">
                <a:latin typeface="Arial" panose="020B0604020202020204" pitchFamily="34" charset="0"/>
                <a:cs typeface="Arial" panose="020B0604020202020204" pitchFamily="34" charset="0"/>
              </a:rPr>
              <a:t>Usor</a:t>
            </a:r>
            <a:r>
              <a:rPr lang="fr-CH" sz="1400" i="1" dirty="0" smtClean="0">
                <a:latin typeface="Arial" panose="020B0604020202020204" pitchFamily="34" charset="0"/>
                <a:cs typeface="Arial" panose="020B0604020202020204" pitchFamily="34" charset="0"/>
              </a:rPr>
              <a:t>  de </a:t>
            </a:r>
            <a:r>
              <a:rPr lang="fr-CH" sz="1400" i="1" dirty="0" err="1" smtClean="0">
                <a:latin typeface="Arial" panose="020B0604020202020204" pitchFamily="34" charset="0"/>
                <a:cs typeface="Arial" panose="020B0604020202020204" pitchFamily="34" charset="0"/>
              </a:rPr>
              <a:t>retinut</a:t>
            </a:r>
            <a:r>
              <a:rPr lang="fr-CH" sz="1400" i="1" dirty="0" smtClean="0">
                <a:latin typeface="Arial" panose="020B0604020202020204" pitchFamily="34" charset="0"/>
                <a:cs typeface="Arial" panose="020B0604020202020204" pitchFamily="34" charset="0"/>
              </a:rPr>
              <a:t>  - </a:t>
            </a:r>
            <a:r>
              <a:rPr lang="fr-CH" sz="1400" i="1" dirty="0" err="1" smtClean="0">
                <a:latin typeface="Arial" panose="020B0604020202020204" pitchFamily="34" charset="0"/>
                <a:cs typeface="Arial" panose="020B0604020202020204" pitchFamily="34" charset="0"/>
              </a:rPr>
              <a:t>Sistematic</a:t>
            </a:r>
            <a:endParaRPr lang="fr-CH" sz="1400" i="1" dirty="0" smtClean="0">
              <a:latin typeface="Arial" panose="020B0604020202020204" pitchFamily="34" charset="0"/>
              <a:cs typeface="Arial" panose="020B0604020202020204" pitchFamily="34" charset="0"/>
            </a:endParaRPr>
          </a:p>
          <a:p>
            <a:pPr marL="0" indent="0" algn="ctr">
              <a:buNone/>
            </a:pPr>
            <a:endParaRPr lang="fr-CH" sz="1400" i="1" dirty="0" smtClean="0">
              <a:latin typeface="Arial" panose="020B0604020202020204" pitchFamily="34" charset="0"/>
              <a:cs typeface="Arial" panose="020B0604020202020204" pitchFamily="34" charset="0"/>
            </a:endParaRPr>
          </a:p>
          <a:p>
            <a:pPr marL="0" indent="0" algn="ctr">
              <a:buNone/>
            </a:pPr>
            <a:endParaRPr lang="fr-CH" sz="800" i="1"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La 2000 m, </a:t>
            </a:r>
            <a:r>
              <a:rPr lang="fr-CH" sz="1200" dirty="0" err="1" smtClean="0">
                <a:latin typeface="Arial" panose="020B0604020202020204" pitchFamily="34" charset="0"/>
                <a:cs typeface="Arial" panose="020B0604020202020204" pitchFamily="34" charset="0"/>
              </a:rPr>
              <a:t>panou</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indicând</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numele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localitatii</a:t>
            </a:r>
            <a:r>
              <a:rPr lang="fr-CH" sz="1200" dirty="0" smtClean="0">
                <a:latin typeface="Arial" panose="020B0604020202020204" pitchFamily="34" charset="0"/>
                <a:cs typeface="Arial" panose="020B0604020202020204" pitchFamily="34" charset="0"/>
              </a:rPr>
              <a:t> + </a:t>
            </a:r>
            <a:r>
              <a:rPr lang="fr-CH" sz="1200" dirty="0" err="1" smtClean="0">
                <a:latin typeface="Arial" panose="020B0604020202020204" pitchFamily="34" charset="0"/>
                <a:cs typeface="Arial" panose="020B0604020202020204" pitchFamily="34" charset="0"/>
              </a:rPr>
              <a:t>numarul</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iesirii</a:t>
            </a:r>
            <a:r>
              <a:rPr lang="fr-CH" sz="1200" dirty="0" smtClean="0">
                <a:latin typeface="Arial" panose="020B0604020202020204" pitchFamily="34" charset="0"/>
                <a:cs typeface="Arial" panose="020B0604020202020204" pitchFamily="34" charset="0"/>
              </a:rPr>
              <a:t> . ALBASTRU = </a:t>
            </a:r>
            <a:r>
              <a:rPr lang="fr-CH" sz="1200" dirty="0" err="1" smtClean="0">
                <a:latin typeface="Arial" panose="020B0604020202020204" pitchFamily="34" charset="0"/>
                <a:cs typeface="Arial" panose="020B0604020202020204" pitchFamily="34" charset="0"/>
              </a:rPr>
              <a:t>iesirea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DN / DJ</a:t>
            </a: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La 1000 m</a:t>
            </a:r>
          </a:p>
          <a:p>
            <a:pPr lvl="1">
              <a:buFont typeface="Wingdings" panose="05000000000000000000" pitchFamily="2" charset="2"/>
              <a:buChar char="§"/>
            </a:pPr>
            <a:r>
              <a:rPr lang="fr-CH" sz="1200" dirty="0" smtClean="0">
                <a:latin typeface="Arial" panose="020B0604020202020204" pitchFamily="34" charset="0"/>
                <a:cs typeface="Arial" panose="020B0604020202020204" pitchFamily="34" charset="0"/>
              </a:rPr>
              <a:t>Se </a:t>
            </a:r>
            <a:r>
              <a:rPr lang="fr-CH" sz="1200" dirty="0" err="1" smtClean="0">
                <a:latin typeface="Arial" panose="020B0604020202020204" pitchFamily="34" charset="0"/>
                <a:cs typeface="Arial" panose="020B0604020202020204" pitchFamily="34" charset="0"/>
              </a:rPr>
              <a:t>indica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numele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urmatoarei</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iesiri</a:t>
            </a:r>
            <a:r>
              <a:rPr lang="fr-CH" sz="1200" dirty="0" smtClean="0">
                <a:latin typeface="Arial" panose="020B0604020202020204" pitchFamily="34" charset="0"/>
                <a:cs typeface="Arial" panose="020B0604020202020204" pitchFamily="34" charset="0"/>
              </a:rPr>
              <a:t> . VERDE = </a:t>
            </a:r>
            <a:r>
              <a:rPr lang="fr-CH" sz="1200" dirty="0" err="1" smtClean="0">
                <a:latin typeface="Arial" panose="020B0604020202020204" pitchFamily="34" charset="0"/>
                <a:cs typeface="Arial" panose="020B0604020202020204" pitchFamily="34" charset="0"/>
              </a:rPr>
              <a:t>autostrada</a:t>
            </a:r>
            <a:endParaRPr lang="fr-CH" sz="1200" dirty="0" smtClean="0">
              <a:latin typeface="Arial" panose="020B0604020202020204" pitchFamily="34" charset="0"/>
              <a:cs typeface="Arial" panose="020B0604020202020204" pitchFamily="34" charset="0"/>
            </a:endParaRPr>
          </a:p>
          <a:p>
            <a:pPr lvl="1">
              <a:buFont typeface="Wingdings" panose="05000000000000000000" pitchFamily="2" charset="2"/>
              <a:buChar char="§"/>
            </a:pPr>
            <a:r>
              <a:rPr lang="fr-CH" sz="1200" dirty="0" smtClean="0">
                <a:latin typeface="Arial" panose="020B0604020202020204" pitchFamily="34" charset="0"/>
                <a:cs typeface="Arial" panose="020B0604020202020204" pitchFamily="34" charset="0"/>
              </a:rPr>
              <a:t>Se </a:t>
            </a:r>
            <a:r>
              <a:rPr lang="fr-CH" sz="1200" dirty="0" err="1" smtClean="0">
                <a:latin typeface="Arial" panose="020B0604020202020204" pitchFamily="34" charset="0"/>
                <a:cs typeface="Arial" panose="020B0604020202020204" pitchFamily="34" charset="0"/>
              </a:rPr>
              <a:t>indica</a:t>
            </a:r>
            <a:r>
              <a:rPr lang="fr-CH" sz="1200" dirty="0" smtClean="0">
                <a:latin typeface="Arial" panose="020B0604020202020204" pitchFamily="34" charset="0"/>
                <a:cs typeface="Arial" panose="020B0604020202020204" pitchFamily="34" charset="0"/>
              </a:rPr>
              <a:t> maximum 4 </a:t>
            </a:r>
            <a:r>
              <a:rPr lang="fr-CH" sz="1200" dirty="0" err="1" smtClean="0">
                <a:latin typeface="Arial" panose="020B0604020202020204" pitchFamily="34" charset="0"/>
                <a:cs typeface="Arial" panose="020B0604020202020204" pitchFamily="34" charset="0"/>
              </a:rPr>
              <a:t>localitati</a:t>
            </a:r>
            <a:r>
              <a:rPr lang="fr-CH" sz="1200" dirty="0" smtClean="0">
                <a:latin typeface="Arial" panose="020B0604020202020204" pitchFamily="34" charset="0"/>
                <a:cs typeface="Arial" panose="020B0604020202020204" pitchFamily="34" charset="0"/>
              </a:rPr>
              <a:t> mai </a:t>
            </a:r>
            <a:r>
              <a:rPr lang="fr-CH" sz="1200" dirty="0" err="1" smtClean="0">
                <a:latin typeface="Arial" panose="020B0604020202020204" pitchFamily="34" charset="0"/>
                <a:cs typeface="Arial" panose="020B0604020202020204" pitchFamily="34" charset="0"/>
              </a:rPr>
              <a:t>mici</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din</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vecinatate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sau</a:t>
            </a:r>
            <a:r>
              <a:rPr lang="fr-CH" sz="1200" dirty="0" smtClean="0">
                <a:latin typeface="Arial" panose="020B0604020202020204" pitchFamily="34" charset="0"/>
                <a:cs typeface="Arial" panose="020B0604020202020204" pitchFamily="34" charset="0"/>
              </a:rPr>
              <a:t> mai </a:t>
            </a:r>
            <a:r>
              <a:rPr lang="fr-CH" sz="1200" dirty="0" err="1" smtClean="0">
                <a:latin typeface="Arial" panose="020B0604020202020204" pitchFamily="34" charset="0"/>
                <a:cs typeface="Arial" panose="020B0604020202020204" pitchFamily="34" charset="0"/>
              </a:rPr>
              <a:t>îndepartate</a:t>
            </a:r>
            <a:r>
              <a:rPr lang="fr-CH" sz="1200" dirty="0" smtClean="0">
                <a:latin typeface="Arial" panose="020B0604020202020204" pitchFamily="34" charset="0"/>
                <a:cs typeface="Arial" panose="020B0604020202020204" pitchFamily="34" charset="0"/>
              </a:rPr>
              <a:t>, dar mai importante, </a:t>
            </a:r>
            <a:r>
              <a:rPr lang="fr-CH" sz="1200" dirty="0" err="1" smtClean="0">
                <a:latin typeface="Arial" panose="020B0604020202020204" pitchFamily="34" charset="0"/>
                <a:cs typeface="Arial" panose="020B0604020202020204" pitchFamily="34" charset="0"/>
              </a:rPr>
              <a:t>deservite</a:t>
            </a:r>
            <a:r>
              <a:rPr lang="fr-CH" sz="1200" dirty="0" smtClean="0">
                <a:latin typeface="Arial" panose="020B0604020202020204" pitchFamily="34" charset="0"/>
                <a:cs typeface="Arial" panose="020B0604020202020204" pitchFamily="34" charset="0"/>
              </a:rPr>
              <a:t> de </a:t>
            </a:r>
            <a:r>
              <a:rPr lang="fr-CH" sz="1200" dirty="0" err="1" smtClean="0">
                <a:latin typeface="Arial" panose="020B0604020202020204" pitchFamily="34" charset="0"/>
                <a:cs typeface="Arial" panose="020B0604020202020204" pitchFamily="34" charset="0"/>
              </a:rPr>
              <a:t>catre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ALBASTRU = </a:t>
            </a:r>
            <a:r>
              <a:rPr lang="fr-CH" sz="1200" dirty="0" err="1" smtClean="0">
                <a:latin typeface="Arial" panose="020B0604020202020204" pitchFamily="34" charset="0"/>
                <a:cs typeface="Arial" panose="020B0604020202020204" pitchFamily="34" charset="0"/>
              </a:rPr>
              <a:t>iesirea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DN / DJ</a:t>
            </a:r>
          </a:p>
          <a:p>
            <a:pPr lvl="1">
              <a:buFont typeface="Wingdings" panose="05000000000000000000" pitchFamily="2" charset="2"/>
              <a:buChar char="§"/>
            </a:pPr>
            <a:r>
              <a:rPr lang="fr-CH" sz="1200" dirty="0" smtClean="0">
                <a:latin typeface="Arial" panose="020B0604020202020204" pitchFamily="34" charset="0"/>
                <a:cs typeface="Arial" panose="020B0604020202020204" pitchFamily="34" charset="0"/>
              </a:rPr>
              <a:t>(la </a:t>
            </a:r>
            <a:r>
              <a:rPr lang="fr-CH" sz="1200" dirty="0" err="1" smtClean="0">
                <a:latin typeface="Arial" panose="020B0604020202020204" pitchFamily="34" charset="0"/>
                <a:cs typeface="Arial" panose="020B0604020202020204" pitchFamily="34" charset="0"/>
              </a:rPr>
              <a:t>nivelul</a:t>
            </a:r>
            <a:r>
              <a:rPr lang="fr-CH" sz="1200" dirty="0" smtClean="0">
                <a:latin typeface="Arial" panose="020B0604020202020204" pitchFamily="34" charset="0"/>
                <a:cs typeface="Arial" panose="020B0604020202020204" pitchFamily="34" charset="0"/>
              </a:rPr>
              <a:t> BRETELEI de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poat</a:t>
            </a:r>
            <a:r>
              <a:rPr lang="fr-CH" sz="1200" dirty="0" smtClean="0">
                <a:latin typeface="Arial" panose="020B0604020202020204" pitchFamily="34" charset="0"/>
                <a:cs typeface="Arial" panose="020B0604020202020204" pitchFamily="34" charset="0"/>
              </a:rPr>
              <a:t> fi </a:t>
            </a:r>
            <a:r>
              <a:rPr lang="fr-CH" sz="1200" dirty="0" err="1" smtClean="0">
                <a:latin typeface="Arial" panose="020B0604020202020204" pitchFamily="34" charset="0"/>
                <a:cs typeface="Arial" panose="020B0604020202020204" pitchFamily="34" charset="0"/>
              </a:rPr>
              <a:t>utilizat</a:t>
            </a:r>
            <a:r>
              <a:rPr lang="fr-CH" sz="1200" dirty="0" smtClean="0">
                <a:latin typeface="Arial" panose="020B0604020202020204" pitchFamily="34" charset="0"/>
                <a:cs typeface="Arial" panose="020B0604020202020204" pitchFamily="34" charset="0"/>
              </a:rPr>
              <a:t> un </a:t>
            </a:r>
            <a:r>
              <a:rPr lang="fr-CH" sz="1200" dirty="0" err="1" smtClean="0">
                <a:latin typeface="Arial" panose="020B0604020202020204" pitchFamily="34" charset="0"/>
                <a:cs typeface="Arial" panose="020B0604020202020204" pitchFamily="34" charset="0"/>
              </a:rPr>
              <a:t>numar</a:t>
            </a:r>
            <a:r>
              <a:rPr lang="fr-CH" sz="1200" dirty="0" smtClean="0">
                <a:latin typeface="Arial" panose="020B0604020202020204" pitchFamily="34" charset="0"/>
                <a:cs typeface="Arial" panose="020B0604020202020204" pitchFamily="34" charset="0"/>
              </a:rPr>
              <a:t> mai important de </a:t>
            </a:r>
            <a:r>
              <a:rPr lang="fr-CH" sz="1200" dirty="0" err="1" smtClean="0">
                <a:latin typeface="Arial" panose="020B0604020202020204" pitchFamily="34" charset="0"/>
                <a:cs typeface="Arial" panose="020B0604020202020204" pitchFamily="34" charset="0"/>
              </a:rPr>
              <a:t>destinatii</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stânga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sau</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dreapta</a:t>
            </a:r>
            <a:r>
              <a:rPr lang="fr-CH" sz="1200" dirty="0" smtClean="0">
                <a:latin typeface="Arial" panose="020B0604020202020204" pitchFamily="34" charset="0"/>
                <a:cs typeface="Arial" panose="020B0604020202020204" pitchFamily="34" charset="0"/>
              </a:rPr>
              <a:t> )</a:t>
            </a:r>
          </a:p>
          <a:p>
            <a:pPr marL="0" indent="0">
              <a:buNone/>
            </a:pPr>
            <a:r>
              <a:rPr lang="fr-CH" sz="1200" dirty="0" smtClean="0">
                <a:latin typeface="Arial" panose="020B0604020202020204" pitchFamily="34" charset="0"/>
                <a:cs typeface="Arial" panose="020B0604020202020204" pitchFamily="34" charset="0"/>
              </a:rPr>
              <a:t>	</a:t>
            </a: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La  INCEPUTUL </a:t>
            </a:r>
            <a:r>
              <a:rPr lang="fr-CH" sz="1200" dirty="0" err="1" smtClean="0">
                <a:latin typeface="Arial" panose="020B0604020202020204" pitchFamily="34" charset="0"/>
                <a:cs typeface="Arial" panose="020B0604020202020204" pitchFamily="34" charset="0"/>
              </a:rPr>
              <a:t>zonei</a:t>
            </a:r>
            <a:r>
              <a:rPr lang="fr-CH" sz="1200" dirty="0" smtClean="0">
                <a:latin typeface="Arial" panose="020B0604020202020204" pitchFamily="34" charset="0"/>
                <a:cs typeface="Arial" panose="020B0604020202020204" pitchFamily="34" charset="0"/>
              </a:rPr>
              <a:t> de </a:t>
            </a:r>
            <a:r>
              <a:rPr lang="fr-CH" sz="1200" dirty="0" err="1" smtClean="0">
                <a:latin typeface="Arial" panose="020B0604020202020204" pitchFamily="34" charset="0"/>
                <a:cs typeface="Arial" panose="020B0604020202020204" pitchFamily="34" charset="0"/>
              </a:rPr>
              <a:t>decelerare</a:t>
            </a:r>
            <a:r>
              <a:rPr lang="fr-CH" sz="1200" dirty="0" smtClean="0">
                <a:latin typeface="Arial" panose="020B0604020202020204" pitchFamily="34" charset="0"/>
                <a:cs typeface="Arial" panose="020B0604020202020204" pitchFamily="34" charset="0"/>
              </a:rPr>
              <a:t>,</a:t>
            </a:r>
          </a:p>
          <a:p>
            <a:pPr lvl="1">
              <a:buFont typeface="Wingdings" panose="05000000000000000000" pitchFamily="2" charset="2"/>
              <a:buChar char="§"/>
            </a:pPr>
            <a:r>
              <a:rPr lang="fr-CH" sz="1200" dirty="0" err="1" smtClean="0">
                <a:latin typeface="Arial" panose="020B0604020202020204" pitchFamily="34" charset="0"/>
                <a:cs typeface="Arial" panose="020B0604020202020204" pitchFamily="34" charset="0"/>
              </a:rPr>
              <a:t>Rapel</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cu</a:t>
            </a:r>
            <a:r>
              <a:rPr lang="fr-CH" sz="1200" dirty="0" smtClean="0">
                <a:latin typeface="Arial" panose="020B0604020202020204" pitchFamily="34" charset="0"/>
                <a:cs typeface="Arial" panose="020B0604020202020204" pitchFamily="34" charset="0"/>
              </a:rPr>
              <a:t> nr. </a:t>
            </a:r>
            <a:r>
              <a:rPr lang="fr-CH" sz="1200" dirty="0" err="1" smtClean="0">
                <a:latin typeface="Arial" panose="020B0604020202020204" pitchFamily="34" charset="0"/>
                <a:cs typeface="Arial" panose="020B0604020202020204" pitchFamily="34" charset="0"/>
              </a:rPr>
              <a:t>Iesirii</a:t>
            </a:r>
            <a:r>
              <a:rPr lang="fr-CH" sz="1200" dirty="0" smtClean="0">
                <a:latin typeface="Arial" panose="020B0604020202020204" pitchFamily="34" charset="0"/>
                <a:cs typeface="Arial" panose="020B0604020202020204" pitchFamily="34" charset="0"/>
              </a:rPr>
              <a:t> + </a:t>
            </a:r>
            <a:r>
              <a:rPr lang="fr-CH" sz="1200" dirty="0" err="1" smtClean="0">
                <a:latin typeface="Arial" panose="020B0604020202020204" pitchFamily="34" charset="0"/>
                <a:cs typeface="Arial" panose="020B0604020202020204" pitchFamily="34" charset="0"/>
              </a:rPr>
              <a:t>rapel</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cu</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localitatile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din</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vecinatate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deservite</a:t>
            </a:r>
            <a:r>
              <a:rPr lang="fr-CH" sz="1200" dirty="0" smtClean="0">
                <a:latin typeface="Arial" panose="020B0604020202020204" pitchFamily="34" charset="0"/>
                <a:cs typeface="Arial" panose="020B0604020202020204" pitchFamily="34" charset="0"/>
              </a:rPr>
              <a:t>. ALBASTRU =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DN / DJ</a:t>
            </a:r>
          </a:p>
          <a:p>
            <a:pPr marL="457200" lvl="1"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In </a:t>
            </a:r>
            <a:r>
              <a:rPr lang="fr-CH" sz="1200" dirty="0" err="1" smtClean="0">
                <a:latin typeface="Arial" panose="020B0604020202020204" pitchFamily="34" charset="0"/>
                <a:cs typeface="Arial" panose="020B0604020202020204" pitchFamily="34" charset="0"/>
              </a:rPr>
              <a:t>spatiul</a:t>
            </a:r>
            <a:r>
              <a:rPr lang="fr-CH" sz="1200" dirty="0" smtClean="0">
                <a:latin typeface="Arial" panose="020B0604020202020204" pitchFamily="34" charset="0"/>
                <a:cs typeface="Arial" panose="020B0604020202020204" pitchFamily="34" charset="0"/>
              </a:rPr>
              <a:t> de </a:t>
            </a:r>
            <a:r>
              <a:rPr lang="fr-CH" sz="1200" dirty="0" err="1" smtClean="0">
                <a:latin typeface="Arial" panose="020B0604020202020204" pitchFamily="34" charset="0"/>
                <a:cs typeface="Arial" panose="020B0604020202020204" pitchFamily="34" charset="0"/>
              </a:rPr>
              <a:t>teren</a:t>
            </a:r>
            <a:r>
              <a:rPr lang="fr-CH" sz="1200" dirty="0" smtClean="0">
                <a:latin typeface="Arial" panose="020B0604020202020204" pitchFamily="34" charset="0"/>
                <a:cs typeface="Arial" panose="020B0604020202020204" pitchFamily="34" charset="0"/>
              </a:rPr>
              <a:t> ce </a:t>
            </a:r>
            <a:r>
              <a:rPr lang="fr-CH" sz="1200" dirty="0" err="1" smtClean="0">
                <a:latin typeface="Arial" panose="020B0604020202020204" pitchFamily="34" charset="0"/>
                <a:cs typeface="Arial" panose="020B0604020202020204" pitchFamily="34" charset="0"/>
              </a:rPr>
              <a:t>separa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autostrada</a:t>
            </a:r>
            <a:r>
              <a:rPr lang="fr-CH" sz="1200" dirty="0" smtClean="0">
                <a:latin typeface="Arial" panose="020B0604020202020204" pitchFamily="34" charset="0"/>
                <a:cs typeface="Arial" panose="020B0604020202020204" pitchFamily="34" charset="0"/>
              </a:rPr>
              <a:t> de </a:t>
            </a:r>
            <a:r>
              <a:rPr lang="fr-CH" sz="1200" dirty="0" err="1" smtClean="0">
                <a:latin typeface="Arial" panose="020B0604020202020204" pitchFamily="34" charset="0"/>
                <a:cs typeface="Arial" panose="020B0604020202020204" pitchFamily="34" charset="0"/>
              </a:rPr>
              <a:t>breteaua</a:t>
            </a:r>
            <a:r>
              <a:rPr lang="fr-CH" sz="1200" dirty="0" smtClean="0">
                <a:latin typeface="Arial" panose="020B0604020202020204" pitchFamily="34" charset="0"/>
                <a:cs typeface="Arial" panose="020B0604020202020204" pitchFamily="34" charset="0"/>
              </a:rPr>
              <a:t> de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Nr. + </a:t>
            </a:r>
            <a:r>
              <a:rPr lang="fr-CH" sz="1200" dirty="0" err="1">
                <a:latin typeface="Arial" panose="020B0604020202020204" pitchFamily="34" charset="0"/>
                <a:cs typeface="Arial" panose="020B0604020202020204" pitchFamily="34" charset="0"/>
              </a:rPr>
              <a:t>I</a:t>
            </a:r>
            <a:r>
              <a:rPr lang="fr-CH" sz="1200" dirty="0" err="1" smtClean="0">
                <a:latin typeface="Arial" panose="020B0604020202020204" pitchFamily="34" charset="0"/>
                <a:cs typeface="Arial" panose="020B0604020202020204" pitchFamily="34" charset="0"/>
              </a:rPr>
              <a:t>esire</a:t>
            </a:r>
            <a:r>
              <a:rPr lang="fr-CH" sz="1200" dirty="0" smtClean="0">
                <a:latin typeface="Arial" panose="020B0604020202020204" pitchFamily="34" charset="0"/>
                <a:cs typeface="Arial" panose="020B0604020202020204" pitchFamily="34" charset="0"/>
              </a:rPr>
              <a:t> + </a:t>
            </a:r>
            <a:r>
              <a:rPr lang="fr-CH" sz="1200" dirty="0" err="1" smtClean="0">
                <a:latin typeface="Arial" panose="020B0604020202020204" pitchFamily="34" charset="0"/>
                <a:cs typeface="Arial" panose="020B0604020202020204" pitchFamily="34" charset="0"/>
              </a:rPr>
              <a:t>sageata</a:t>
            </a:r>
            <a:r>
              <a:rPr lang="fr-CH" sz="1200" dirty="0" smtClean="0">
                <a:latin typeface="Arial" panose="020B0604020202020204" pitchFamily="34" charset="0"/>
                <a:cs typeface="Arial" panose="020B0604020202020204" pitchFamily="34" charset="0"/>
              </a:rPr>
              <a:t>. ALBASTRU =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DN / DJ</a:t>
            </a:r>
          </a:p>
          <a:p>
            <a:pPr marL="0" indent="0">
              <a:buNone/>
            </a:pP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1200" dirty="0" smtClean="0">
                <a:latin typeface="Arial" panose="020B0604020202020204" pitchFamily="34" charset="0"/>
                <a:cs typeface="Arial" panose="020B0604020202020204" pitchFamily="34" charset="0"/>
              </a:rPr>
              <a:t>1 km dupa </a:t>
            </a:r>
            <a:r>
              <a:rPr lang="fr-CH" sz="1200" dirty="0" err="1" smtClean="0">
                <a:latin typeface="Arial" panose="020B0604020202020204" pitchFamily="34" charset="0"/>
                <a:cs typeface="Arial" panose="020B0604020202020204" pitchFamily="34" charset="0"/>
              </a:rPr>
              <a:t>iesire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principalele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orase</a:t>
            </a:r>
            <a:r>
              <a:rPr lang="fr-CH" sz="1200" dirty="0" smtClean="0">
                <a:latin typeface="Arial" panose="020B0604020202020204" pitchFamily="34" charset="0"/>
                <a:cs typeface="Arial" panose="020B0604020202020204" pitchFamily="34" charset="0"/>
              </a:rPr>
              <a:t>, maximum 5, </a:t>
            </a:r>
            <a:r>
              <a:rPr lang="fr-CH" sz="1200" dirty="0" err="1" smtClean="0">
                <a:latin typeface="Arial" panose="020B0604020202020204" pitchFamily="34" charset="0"/>
                <a:cs typeface="Arial" panose="020B0604020202020204" pitchFamily="34" charset="0"/>
              </a:rPr>
              <a:t>situate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pe</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raza</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autostrazii</a:t>
            </a:r>
            <a:r>
              <a:rPr lang="fr-CH" sz="1200" dirty="0" smtClean="0">
                <a:latin typeface="Arial" panose="020B0604020202020204" pitchFamily="34" charset="0"/>
                <a:cs typeface="Arial" panose="020B0604020202020204" pitchFamily="34" charset="0"/>
              </a:rPr>
              <a:t>, </a:t>
            </a:r>
            <a:r>
              <a:rPr lang="fr-CH" sz="1200" dirty="0" err="1" smtClean="0">
                <a:latin typeface="Arial" panose="020B0604020202020204" pitchFamily="34" charset="0"/>
                <a:cs typeface="Arial" panose="020B0604020202020204" pitchFamily="34" charset="0"/>
              </a:rPr>
              <a:t>spre</a:t>
            </a:r>
            <a:r>
              <a:rPr lang="fr-CH" sz="1200" dirty="0" smtClean="0">
                <a:latin typeface="Arial" panose="020B0604020202020204" pitchFamily="34" charset="0"/>
                <a:cs typeface="Arial" panose="020B0604020202020204" pitchFamily="34" charset="0"/>
              </a:rPr>
              <a:t> aval. VERDE</a:t>
            </a:r>
          </a:p>
          <a:p>
            <a:pPr>
              <a:buFont typeface="Wingdings" panose="05000000000000000000" pitchFamily="2" charset="2"/>
              <a:buChar char="Ø"/>
            </a:pPr>
            <a:endParaRPr lang="fr-CH" sz="12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1200" dirty="0">
              <a:latin typeface="Arial" panose="020B0604020202020204" pitchFamily="34" charset="0"/>
              <a:cs typeface="Arial" panose="020B0604020202020204" pitchFamily="34" charset="0"/>
            </a:endParaRPr>
          </a:p>
          <a:p>
            <a:pPr marL="457200" lvl="1" indent="0">
              <a:buNone/>
            </a:pPr>
            <a:endParaRPr lang="fr-CH" sz="1200" dirty="0" smtClean="0">
              <a:latin typeface="Arial" panose="020B0604020202020204" pitchFamily="34" charset="0"/>
              <a:cs typeface="Arial" panose="020B0604020202020204" pitchFamily="34" charset="0"/>
            </a:endParaRPr>
          </a:p>
          <a:p>
            <a:pPr marL="457200" lvl="1" indent="0">
              <a:buNone/>
            </a:pPr>
            <a:endParaRPr lang="fr-CH" sz="1200" dirty="0">
              <a:latin typeface="Arial" panose="020B0604020202020204" pitchFamily="34" charset="0"/>
              <a:cs typeface="Arial" panose="020B0604020202020204" pitchFamily="34" charset="0"/>
            </a:endParaRPr>
          </a:p>
          <a:p>
            <a:pPr marL="457200" lvl="1" indent="0">
              <a:buNone/>
            </a:pPr>
            <a:endParaRPr lang="fr-CH" sz="1200" dirty="0" smtClean="0">
              <a:latin typeface="Arial" panose="020B0604020202020204" pitchFamily="34" charset="0"/>
              <a:cs typeface="Arial" panose="020B0604020202020204" pitchFamily="34" charset="0"/>
            </a:endParaRPr>
          </a:p>
          <a:p>
            <a:pPr marL="457200" lvl="1" indent="0">
              <a:buNone/>
            </a:pPr>
            <a:endParaRPr lang="fr-CH" sz="1200" dirty="0">
              <a:latin typeface="Arial" panose="020B0604020202020204" pitchFamily="34" charset="0"/>
              <a:cs typeface="Arial" panose="020B0604020202020204" pitchFamily="34" charset="0"/>
            </a:endParaRPr>
          </a:p>
          <a:p>
            <a:pPr marL="457200" lvl="1" indent="0">
              <a:buNone/>
            </a:pPr>
            <a:endParaRPr lang="fr-CH" sz="1200" dirty="0" smtClean="0">
              <a:latin typeface="Arial" panose="020B0604020202020204" pitchFamily="34" charset="0"/>
              <a:cs typeface="Arial" panose="020B0604020202020204" pitchFamily="34" charset="0"/>
            </a:endParaRPr>
          </a:p>
        </p:txBody>
      </p:sp>
      <p:cxnSp>
        <p:nvCxnSpPr>
          <p:cNvPr id="5" name="Connecteur droit 4"/>
          <p:cNvCxnSpPr/>
          <p:nvPr/>
        </p:nvCxnSpPr>
        <p:spPr>
          <a:xfrm>
            <a:off x="755576" y="2132856"/>
            <a:ext cx="7704856" cy="0"/>
          </a:xfrm>
          <a:prstGeom prst="line">
            <a:avLst/>
          </a:prstGeom>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24005327"/>
      </p:ext>
    </p:extLst>
  </p:cSld>
  <p:clrMapOvr>
    <a:masterClrMapping/>
  </p:clrMapOvr>
  <p:transition spd="slow">
    <p:cover/>
  </p:transition>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90066"/>
          </a:xfrm>
        </p:spPr>
        <p:txBody>
          <a:bodyPr>
            <a:normAutofit/>
          </a:bodyPr>
          <a:lstStyle/>
          <a:p>
            <a:r>
              <a:rPr lang="fr-CH" sz="2000" dirty="0" smtClean="0">
                <a:latin typeface="Arial" panose="020B0604020202020204" pitchFamily="34" charset="0"/>
                <a:cs typeface="Arial" panose="020B0604020202020204" pitchFamily="34" charset="0"/>
              </a:rPr>
              <a:t>Sources</a:t>
            </a:r>
            <a:endParaRPr lang="fr-CH" sz="2000"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251520" y="1124744"/>
            <a:ext cx="8640960" cy="4896544"/>
          </a:xfrm>
          <a:ln w="19050">
            <a:solidFill>
              <a:schemeClr val="tx1"/>
            </a:solidFill>
          </a:ln>
        </p:spPr>
        <p:txBody>
          <a:bodyPr>
            <a:normAutofit/>
          </a:bodyPr>
          <a:lstStyle/>
          <a:p>
            <a:pPr>
              <a:buFont typeface="Wingdings" panose="05000000000000000000" pitchFamily="2" charset="2"/>
              <a:buChar char="Ø"/>
            </a:pPr>
            <a:endParaRPr lang="fr-CH" sz="12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a:latin typeface="Arial" panose="020B0604020202020204" pitchFamily="34" charset="0"/>
                <a:cs typeface="Arial" panose="020B0604020202020204" pitchFamily="34" charset="0"/>
              </a:rPr>
              <a:t>ARAD : </a:t>
            </a:r>
            <a:r>
              <a:rPr lang="fr-CH" sz="900" dirty="0">
                <a:latin typeface="Arial" panose="020B0604020202020204" pitchFamily="34" charset="0"/>
                <a:cs typeface="Arial" panose="020B0604020202020204" pitchFamily="34" charset="0"/>
                <a:hlinkClick r:id="rId2"/>
              </a:rPr>
              <a:t>https://</a:t>
            </a:r>
            <a:r>
              <a:rPr lang="fr-CH" sz="900" dirty="0" smtClean="0">
                <a:latin typeface="Arial" panose="020B0604020202020204" pitchFamily="34" charset="0"/>
                <a:cs typeface="Arial" panose="020B0604020202020204" pitchFamily="34" charset="0"/>
                <a:hlinkClick r:id="rId2"/>
              </a:rPr>
              <a:t>www.google.ch/search?q=Arad&amp;client=firefox-b&amp;tbm=isch&amp;tbo=u&amp;source=univ&amp;sa=X&amp;ved=0ahUKEwjQuKvS8KfOAhWC7BQKHbmcBt4QsAQIKg&amp;biw=1920&amp;bih=932</a:t>
            </a:r>
            <a:endParaRPr lang="fr-CH" sz="900" dirty="0" smtClean="0">
              <a:latin typeface="Arial" panose="020B0604020202020204" pitchFamily="34" charset="0"/>
              <a:cs typeface="Arial" panose="020B0604020202020204" pitchFamily="34" charset="0"/>
            </a:endParaRPr>
          </a:p>
          <a:p>
            <a:pPr marL="0" indent="0">
              <a:buNone/>
            </a:pPr>
            <a:endParaRPr lang="fr-CH"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a:latin typeface="Arial" panose="020B0604020202020204" pitchFamily="34" charset="0"/>
                <a:cs typeface="Arial" panose="020B0604020202020204" pitchFamily="34" charset="0"/>
              </a:rPr>
              <a:t>Timisoara </a:t>
            </a:r>
            <a:r>
              <a:rPr lang="fr-CH" sz="900" dirty="0" smtClean="0">
                <a:latin typeface="Arial" panose="020B0604020202020204" pitchFamily="34" charset="0"/>
                <a:cs typeface="Arial" panose="020B0604020202020204" pitchFamily="34" charset="0"/>
              </a:rPr>
              <a:t>: </a:t>
            </a:r>
            <a:r>
              <a:rPr lang="fr-CH" sz="900" dirty="0" smtClean="0">
                <a:latin typeface="Arial" panose="020B0604020202020204" pitchFamily="34" charset="0"/>
                <a:cs typeface="Arial" panose="020B0604020202020204" pitchFamily="34" charset="0"/>
                <a:hlinkClick r:id="rId3"/>
              </a:rPr>
              <a:t>https</a:t>
            </a:r>
            <a:r>
              <a:rPr lang="fr-CH" sz="900" dirty="0">
                <a:latin typeface="Arial" panose="020B0604020202020204" pitchFamily="34" charset="0"/>
                <a:cs typeface="Arial" panose="020B0604020202020204" pitchFamily="34" charset="0"/>
                <a:hlinkClick r:id="rId3"/>
              </a:rPr>
              <a:t>://</a:t>
            </a:r>
            <a:r>
              <a:rPr lang="fr-CH" sz="900" dirty="0" smtClean="0">
                <a:latin typeface="Arial" panose="020B0604020202020204" pitchFamily="34" charset="0"/>
                <a:cs typeface="Arial" panose="020B0604020202020204" pitchFamily="34" charset="0"/>
                <a:hlinkClick r:id="rId3"/>
              </a:rPr>
              <a:t>www.google.ch/search?q=timisoara&amp;client=firefox-b&amp;tbm=isch&amp;tbo=u&amp;source=univ&amp;sa=X&amp;ved=0ahUKEwjrgryW8afOAhUKXBQKHeM4B1cQsAQINg&amp;biw=1920&amp;bih=932#imgrc=Jrldzhhtu43ZlM%3A</a:t>
            </a: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a:latin typeface="Arial" panose="020B0604020202020204" pitchFamily="34" charset="0"/>
                <a:cs typeface="Arial" panose="020B0604020202020204" pitchFamily="34" charset="0"/>
              </a:rPr>
              <a:t>Hunedoara : </a:t>
            </a:r>
            <a:r>
              <a:rPr lang="fr-CH" sz="900" dirty="0">
                <a:latin typeface="Arial" panose="020B0604020202020204" pitchFamily="34" charset="0"/>
                <a:cs typeface="Arial" panose="020B0604020202020204" pitchFamily="34" charset="0"/>
                <a:hlinkClick r:id="rId4"/>
              </a:rPr>
              <a:t>https://</a:t>
            </a:r>
            <a:r>
              <a:rPr lang="fr-CH" sz="900" dirty="0" smtClean="0">
                <a:latin typeface="Arial" panose="020B0604020202020204" pitchFamily="34" charset="0"/>
                <a:cs typeface="Arial" panose="020B0604020202020204" pitchFamily="34" charset="0"/>
                <a:hlinkClick r:id="rId4"/>
              </a:rPr>
              <a:t>www.google.ch/search?q=hunedoara&amp;client=firefox-b&amp;tbm=isch&amp;tbo=u&amp;source=univ&amp;sa=X&amp;ved=0ahUKEwibr_zQ8afOAhUFORQKHXM4AXkQsAQIHQ&amp;biw=1920&amp;bih=932#imgrc=fAByxN0bVCKG_M%3A</a:t>
            </a: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smtClean="0">
                <a:latin typeface="Arial" panose="020B0604020202020204" pitchFamily="34" charset="0"/>
                <a:cs typeface="Arial" panose="020B0604020202020204" pitchFamily="34" charset="0"/>
              </a:rPr>
              <a:t>Sibiu </a:t>
            </a:r>
            <a:r>
              <a:rPr lang="fr-CH" sz="900" dirty="0">
                <a:latin typeface="Arial" panose="020B0604020202020204" pitchFamily="34" charset="0"/>
                <a:cs typeface="Arial" panose="020B0604020202020204" pitchFamily="34" charset="0"/>
              </a:rPr>
              <a:t>: </a:t>
            </a:r>
            <a:r>
              <a:rPr lang="fr-CH" sz="900" dirty="0">
                <a:latin typeface="Arial" panose="020B0604020202020204" pitchFamily="34" charset="0"/>
                <a:cs typeface="Arial" panose="020B0604020202020204" pitchFamily="34" charset="0"/>
                <a:hlinkClick r:id="rId5"/>
              </a:rPr>
              <a:t>https://</a:t>
            </a:r>
            <a:r>
              <a:rPr lang="fr-CH" sz="900" dirty="0" smtClean="0">
                <a:latin typeface="Arial" panose="020B0604020202020204" pitchFamily="34" charset="0"/>
                <a:cs typeface="Arial" panose="020B0604020202020204" pitchFamily="34" charset="0"/>
                <a:hlinkClick r:id="rId5"/>
              </a:rPr>
              <a:t>www.google.ch/search?q=sibiu&amp;client=firefox-b&amp;tbm=isch&amp;tbo=u&amp;source=univ&amp;sa=X&amp;ved=0ahUKEwj1j7j18qfOAhXIbhQKHVIvDfIQsAQIHQ&amp;biw=1920&amp;bih=932#imgrc=4j1XS1PcooJFKM%3A</a:t>
            </a: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err="1" smtClean="0">
                <a:latin typeface="Arial" panose="020B0604020202020204" pitchFamily="34" charset="0"/>
                <a:cs typeface="Arial" panose="020B0604020202020204" pitchFamily="34" charset="0"/>
              </a:rPr>
              <a:t>Parcul</a:t>
            </a:r>
            <a:r>
              <a:rPr lang="fr-CH" sz="900" dirty="0" smtClean="0">
                <a:latin typeface="Arial" panose="020B0604020202020204" pitchFamily="34" charset="0"/>
                <a:cs typeface="Arial" panose="020B0604020202020204" pitchFamily="34" charset="0"/>
              </a:rPr>
              <a:t> </a:t>
            </a:r>
            <a:r>
              <a:rPr lang="fr-CH" sz="900" dirty="0">
                <a:latin typeface="Arial" panose="020B0604020202020204" pitchFamily="34" charset="0"/>
                <a:cs typeface="Arial" panose="020B0604020202020204" pitchFamily="34" charset="0"/>
              </a:rPr>
              <a:t>National Cozia : </a:t>
            </a:r>
            <a:r>
              <a:rPr lang="fr-CH" sz="900" dirty="0">
                <a:latin typeface="Arial" panose="020B0604020202020204" pitchFamily="34" charset="0"/>
                <a:cs typeface="Arial" panose="020B0604020202020204" pitchFamily="34" charset="0"/>
                <a:hlinkClick r:id="rId6"/>
              </a:rPr>
              <a:t>https://</a:t>
            </a:r>
            <a:r>
              <a:rPr lang="fr-CH" sz="900" dirty="0" smtClean="0">
                <a:latin typeface="Arial" panose="020B0604020202020204" pitchFamily="34" charset="0"/>
                <a:cs typeface="Arial" panose="020B0604020202020204" pitchFamily="34" charset="0"/>
                <a:hlinkClick r:id="rId6"/>
              </a:rPr>
              <a:t>www.google.ch/search?q=parcul+national+cozia&amp;client=firefox-b&amp;tbm=isch&amp;tbo=u&amp;source=univ&amp;sa=X&amp;ved=0ahUKEwjO5b3N86fOAhXISBQKHWm7AeQQsAQIHQ&amp;biw=1920&amp;bih=932</a:t>
            </a:r>
            <a:endParaRPr lang="fr-CH" sz="900"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fr-CH" sz="900" dirty="0">
              <a:latin typeface="Arial" panose="020B0604020202020204" pitchFamily="34" charset="0"/>
              <a:cs typeface="Arial" panose="020B0604020202020204" pitchFamily="34" charset="0"/>
            </a:endParaRPr>
          </a:p>
          <a:p>
            <a:pPr>
              <a:buFont typeface="Wingdings" panose="05000000000000000000" pitchFamily="2" charset="2"/>
              <a:buChar char="Ø"/>
            </a:pPr>
            <a:r>
              <a:rPr lang="fr-CH" sz="900" dirty="0" err="1" smtClean="0">
                <a:latin typeface="Arial" panose="020B0604020202020204" pitchFamily="34" charset="0"/>
                <a:cs typeface="Arial" panose="020B0604020202020204" pitchFamily="34" charset="0"/>
              </a:rPr>
              <a:t>Curtea</a:t>
            </a:r>
            <a:r>
              <a:rPr lang="fr-CH" sz="900" dirty="0" smtClean="0">
                <a:latin typeface="Arial" panose="020B0604020202020204" pitchFamily="34" charset="0"/>
                <a:cs typeface="Arial" panose="020B0604020202020204" pitchFamily="34" charset="0"/>
              </a:rPr>
              <a:t> de </a:t>
            </a:r>
            <a:r>
              <a:rPr lang="fr-CH" sz="900" dirty="0" err="1" smtClean="0">
                <a:latin typeface="Arial" panose="020B0604020202020204" pitchFamily="34" charset="0"/>
                <a:cs typeface="Arial" panose="020B0604020202020204" pitchFamily="34" charset="0"/>
              </a:rPr>
              <a:t>Arges</a:t>
            </a:r>
            <a:r>
              <a:rPr lang="fr-CH" sz="900" dirty="0">
                <a:latin typeface="Arial" panose="020B0604020202020204" pitchFamily="34" charset="0"/>
                <a:cs typeface="Arial" panose="020B0604020202020204" pitchFamily="34" charset="0"/>
              </a:rPr>
              <a:t> : </a:t>
            </a:r>
            <a:r>
              <a:rPr lang="fr-CH" sz="900" dirty="0">
                <a:latin typeface="Arial" panose="020B0604020202020204" pitchFamily="34" charset="0"/>
                <a:cs typeface="Arial" panose="020B0604020202020204" pitchFamily="34" charset="0"/>
                <a:hlinkClick r:id="rId7"/>
              </a:rPr>
              <a:t>https://</a:t>
            </a:r>
            <a:r>
              <a:rPr lang="fr-CH" sz="900" dirty="0" smtClean="0">
                <a:latin typeface="Arial" panose="020B0604020202020204" pitchFamily="34" charset="0"/>
                <a:cs typeface="Arial" panose="020B0604020202020204" pitchFamily="34" charset="0"/>
                <a:hlinkClick r:id="rId7"/>
              </a:rPr>
              <a:t>www.google.ch/search?q=curtea+de+arges&amp;client=firefox-b&amp;tbm=isch&amp;tbo=u&amp;source=univ&amp;sa=X&amp;ved=0ahUKEwjjyLSI9KfOAhUG7BQKHbG2CsAQsAQIKg&amp;biw=1920&amp;bih=932</a:t>
            </a:r>
            <a:endParaRPr lang="fr-CH" sz="900" dirty="0" smtClean="0">
              <a:latin typeface="Arial" panose="020B0604020202020204" pitchFamily="34" charset="0"/>
              <a:cs typeface="Arial" panose="020B0604020202020204" pitchFamily="34" charset="0"/>
            </a:endParaRPr>
          </a:p>
          <a:p>
            <a:pPr marL="0" indent="0">
              <a:buNone/>
            </a:pPr>
            <a:endParaRPr lang="fr-CH"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700692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Nadlac</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55</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835696"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7G</a:t>
            </a:r>
            <a:endParaRPr lang="fr-CH" dirty="0">
              <a:latin typeface="Arial" panose="020B0604020202020204" pitchFamily="34" charset="0"/>
              <a:cs typeface="Arial" panose="020B0604020202020204" pitchFamily="34" charset="0"/>
            </a:endParaRPr>
          </a:p>
        </p:txBody>
      </p:sp>
      <p:sp>
        <p:nvSpPr>
          <p:cNvPr id="14" name="Rectangle à coins arrondis 13"/>
          <p:cNvSpPr/>
          <p:nvPr/>
        </p:nvSpPr>
        <p:spPr>
          <a:xfrm>
            <a:off x="1492340" y="4293096"/>
            <a:ext cx="5527932" cy="720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err="1" smtClean="0">
                <a:solidFill>
                  <a:schemeClr val="tx1"/>
                </a:solidFill>
                <a:latin typeface="Arial" panose="020B0604020202020204" pitchFamily="34" charset="0"/>
                <a:cs typeface="Arial" panose="020B0604020202020204" pitchFamily="34" charset="0"/>
              </a:rPr>
              <a:t>Pentru</a:t>
            </a:r>
            <a:r>
              <a:rPr lang="fr-CH" sz="1600" dirty="0" smtClean="0">
                <a:solidFill>
                  <a:schemeClr val="tx1"/>
                </a:solidFill>
                <a:latin typeface="Arial" panose="020B0604020202020204" pitchFamily="34" charset="0"/>
                <a:cs typeface="Arial" panose="020B0604020202020204" pitchFamily="34" charset="0"/>
              </a:rPr>
              <a:t> TOATE </a:t>
            </a:r>
            <a:r>
              <a:rPr lang="fr-CH" sz="1600" dirty="0" err="1" smtClean="0">
                <a:solidFill>
                  <a:schemeClr val="tx1"/>
                </a:solidFill>
                <a:latin typeface="Arial" panose="020B0604020202020204" pitchFamily="34" charset="0"/>
                <a:cs typeface="Arial" panose="020B0604020202020204" pitchFamily="34" charset="0"/>
              </a:rPr>
              <a:t>panourile</a:t>
            </a:r>
            <a:r>
              <a:rPr lang="fr-CH" sz="1600" dirty="0" smtClean="0">
                <a:solidFill>
                  <a:schemeClr val="tx1"/>
                </a:solidFill>
                <a:latin typeface="Arial" panose="020B0604020202020204" pitchFamily="34" charset="0"/>
                <a:cs typeface="Arial" panose="020B0604020202020204" pitchFamily="34" charset="0"/>
              </a:rPr>
              <a:t> – </a:t>
            </a:r>
            <a:r>
              <a:rPr lang="fr-CH" sz="1600" dirty="0" smtClean="0">
                <a:solidFill>
                  <a:srgbClr val="0070C0"/>
                </a:solidFill>
                <a:latin typeface="Arial" panose="020B0604020202020204" pitchFamily="34" charset="0"/>
                <a:cs typeface="Arial" panose="020B0604020202020204" pitchFamily="34" charset="0"/>
              </a:rPr>
              <a:t>de </a:t>
            </a:r>
            <a:r>
              <a:rPr lang="fr-CH" sz="1600" dirty="0" err="1" smtClean="0">
                <a:solidFill>
                  <a:srgbClr val="0070C0"/>
                </a:solidFill>
                <a:latin typeface="Arial" panose="020B0604020202020204" pitchFamily="34" charset="0"/>
                <a:cs typeface="Arial" panose="020B0604020202020204" pitchFamily="34" charset="0"/>
              </a:rPr>
              <a:t>verificat</a:t>
            </a:r>
            <a:r>
              <a:rPr lang="fr-CH" sz="1600" dirty="0" smtClean="0">
                <a:solidFill>
                  <a:srgbClr val="0070C0"/>
                </a:solidFill>
                <a:latin typeface="Arial" panose="020B0604020202020204" pitchFamily="34" charset="0"/>
                <a:cs typeface="Arial" panose="020B0604020202020204" pitchFamily="34" charset="0"/>
              </a:rPr>
              <a:t> / </a:t>
            </a:r>
            <a:r>
              <a:rPr lang="fr-CH" sz="1600" dirty="0" err="1" smtClean="0">
                <a:solidFill>
                  <a:srgbClr val="0070C0"/>
                </a:solidFill>
                <a:latin typeface="Arial" panose="020B0604020202020204" pitchFamily="34" charset="0"/>
                <a:cs typeface="Arial" panose="020B0604020202020204" pitchFamily="34" charset="0"/>
              </a:rPr>
              <a:t>corectat</a:t>
            </a:r>
            <a:r>
              <a:rPr lang="fr-CH" sz="1600" dirty="0" smtClean="0">
                <a:solidFill>
                  <a:srgbClr val="0070C0"/>
                </a:solidFill>
                <a:latin typeface="Arial" panose="020B0604020202020204" pitchFamily="34" charset="0"/>
                <a:cs typeface="Arial" panose="020B0604020202020204" pitchFamily="34" charset="0"/>
              </a:rPr>
              <a:t> </a:t>
            </a:r>
            <a:r>
              <a:rPr lang="fr-CH" sz="1600" dirty="0" smtClean="0">
                <a:solidFill>
                  <a:schemeClr val="tx1"/>
                </a:solidFill>
                <a:latin typeface="Arial" panose="020B0604020202020204" pitchFamily="34" charset="0"/>
                <a:cs typeface="Arial" panose="020B0604020202020204" pitchFamily="34" charset="0"/>
              </a:rPr>
              <a:t>!</a:t>
            </a:r>
            <a:endParaRPr lang="fr-CH" sz="1600" dirty="0">
              <a:solidFill>
                <a:schemeClr val="tx1"/>
              </a:solidFill>
              <a:latin typeface="Arial" panose="020B0604020202020204" pitchFamily="34" charset="0"/>
              <a:cs typeface="Arial" panose="020B0604020202020204" pitchFamily="34" charset="0"/>
            </a:endParaRPr>
          </a:p>
        </p:txBody>
      </p:sp>
      <p:cxnSp>
        <p:nvCxnSpPr>
          <p:cNvPr id="15" name="Connecteur en angle 14"/>
          <p:cNvCxnSpPr/>
          <p:nvPr/>
        </p:nvCxnSpPr>
        <p:spPr>
          <a:xfrm rot="16200000" flipH="1">
            <a:off x="1984230" y="3352451"/>
            <a:ext cx="1296170" cy="585125"/>
          </a:xfrm>
          <a:prstGeom prst="bentConnector3">
            <a:avLst>
              <a:gd name="adj1" fmla="val 50000"/>
            </a:avLst>
          </a:prstGeom>
          <a:ln w="19050">
            <a:solidFill>
              <a:srgbClr val="FF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2066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6232" y="1546925"/>
            <a:ext cx="5760000" cy="378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a:t>
            </a:r>
            <a:r>
              <a:rPr lang="fr-CH" sz="4400" dirty="0" err="1" smtClean="0">
                <a:solidFill>
                  <a:schemeClr val="bg1"/>
                </a:solidFill>
                <a:latin typeface="Arial" panose="020B0604020202020204" pitchFamily="34" charset="0"/>
                <a:cs typeface="Arial" panose="020B0604020202020204" pitchFamily="34" charset="0"/>
              </a:rPr>
              <a:t>Muresel</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ZI Sud</a:t>
            </a:r>
            <a:endParaRPr lang="fr-CH" sz="4400" dirty="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Sânnicolau</a:t>
            </a:r>
            <a:r>
              <a:rPr lang="fr-CH" sz="4000" dirty="0" smtClean="0">
                <a:solidFill>
                  <a:schemeClr val="bg1"/>
                </a:solidFill>
                <a:latin typeface="Arial" panose="020B0604020202020204" pitchFamily="34" charset="0"/>
                <a:cs typeface="Arial" panose="020B0604020202020204" pitchFamily="34" charset="0"/>
              </a:rPr>
              <a:t> Mare</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59300" y="4392525"/>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547664" y="2013211"/>
            <a:ext cx="828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682</a:t>
            </a:r>
            <a:endParaRPr lang="fr-CH" dirty="0">
              <a:latin typeface="Arial" panose="020B0604020202020204" pitchFamily="34" charset="0"/>
              <a:cs typeface="Arial" panose="020B0604020202020204" pitchFamily="34" charset="0"/>
            </a:endParaRPr>
          </a:p>
        </p:txBody>
      </p:sp>
      <p:sp>
        <p:nvSpPr>
          <p:cNvPr id="17" name="Rectangle 16"/>
          <p:cNvSpPr/>
          <p:nvPr/>
        </p:nvSpPr>
        <p:spPr>
          <a:xfrm>
            <a:off x="1961664" y="2735638"/>
            <a:ext cx="4716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Zona </a:t>
            </a:r>
            <a:r>
              <a:rPr lang="fr-CH" sz="3600" dirty="0" err="1" smtClean="0">
                <a:solidFill>
                  <a:schemeClr val="tx1"/>
                </a:solidFill>
                <a:latin typeface="Arial" panose="020B0604020202020204" pitchFamily="34" charset="0"/>
                <a:cs typeface="Arial" panose="020B0604020202020204" pitchFamily="34" charset="0"/>
              </a:rPr>
              <a:t>Industriala</a:t>
            </a:r>
            <a:r>
              <a:rPr lang="fr-CH" sz="3600" dirty="0" smtClean="0">
                <a:solidFill>
                  <a:schemeClr val="tx1"/>
                </a:solidFill>
                <a:latin typeface="Arial" panose="020B0604020202020204" pitchFamily="34" charset="0"/>
                <a:cs typeface="Arial" panose="020B0604020202020204" pitchFamily="34" charset="0"/>
              </a:rPr>
              <a:t> Sud</a:t>
            </a:r>
            <a:endParaRPr lang="fr-CH" sz="36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3879765" y="1984198"/>
            <a:ext cx="234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err="1" smtClean="0">
                <a:solidFill>
                  <a:schemeClr val="tx1"/>
                </a:solidFill>
                <a:latin typeface="Arial" panose="020B0604020202020204" pitchFamily="34" charset="0"/>
                <a:cs typeface="Arial" panose="020B0604020202020204" pitchFamily="34" charset="0"/>
              </a:rPr>
              <a:t>Muresel</a:t>
            </a:r>
            <a:endParaRPr lang="fr-CH" sz="44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1475656" y="1628800"/>
            <a:ext cx="5634576" cy="3616250"/>
          </a:xfrm>
          <a:prstGeom prst="roundRect">
            <a:avLst>
              <a:gd name="adj" fmla="val 449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4374232" y="602636"/>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51</a:t>
            </a:r>
            <a:endParaRPr lang="fr-CH" sz="5400"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4758295" y="746636"/>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5049765" y="746636"/>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Rectangle à coins arrondis 6"/>
          <p:cNvSpPr/>
          <p:nvPr/>
        </p:nvSpPr>
        <p:spPr>
          <a:xfrm>
            <a:off x="4446232" y="679661"/>
            <a:ext cx="2628000" cy="792088"/>
          </a:xfrm>
          <a:prstGeom prst="roundRect">
            <a:avLst>
              <a:gd name="adj" fmla="val 1880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884524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69980"/>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48166366"/>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Arad Sud</a:t>
            </a: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50</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1</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5507"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716016" y="2511549"/>
            <a:ext cx="1512168"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24361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25422" y="1556792"/>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Sud</a:t>
            </a:r>
          </a:p>
          <a:p>
            <a:r>
              <a:rPr lang="fr-CH" sz="4400" dirty="0" err="1" smtClean="0">
                <a:solidFill>
                  <a:schemeClr val="bg1"/>
                </a:solidFill>
                <a:latin typeface="Arial" panose="020B0604020202020204" pitchFamily="34" charset="0"/>
                <a:cs typeface="Arial" panose="020B0604020202020204" pitchFamily="34" charset="0"/>
              </a:rPr>
              <a:t>Sagu</a:t>
            </a:r>
            <a:endParaRPr lang="fr-CH" sz="4400" dirty="0" smtClean="0">
              <a:solidFill>
                <a:schemeClr val="bg1"/>
              </a:solidFill>
              <a:latin typeface="Arial" panose="020B0604020202020204" pitchFamily="34" charset="0"/>
              <a:cs typeface="Arial" panose="020B0604020202020204" pitchFamily="34" charset="0"/>
            </a:endParaRP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5</a:t>
            </a:r>
            <a:r>
              <a:rPr lang="fr-CH" sz="4400" dirty="0" smtClean="0">
                <a:solidFill>
                  <a:schemeClr val="bg1"/>
                </a:solidFill>
                <a:latin typeface="Arial" panose="020B0604020202020204" pitchFamily="34" charset="0"/>
                <a:cs typeface="Arial" panose="020B0604020202020204" pitchFamily="34" charset="0"/>
              </a:rPr>
              <a:t>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031097" y="359750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548379" y="251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25422" y="437114"/>
            <a:ext cx="5760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Ortisoara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895395" y="63109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5436096" y="60009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3978755" y="1972090"/>
            <a:ext cx="1512168"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701026" y="5229200"/>
            <a:ext cx="7128792" cy="1152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100" u="sng" dirty="0" err="1" smtClean="0">
                <a:solidFill>
                  <a:schemeClr val="tx1"/>
                </a:solidFill>
                <a:latin typeface="Arial" panose="020B0604020202020204" pitchFamily="34" charset="0"/>
                <a:cs typeface="Arial" panose="020B0604020202020204" pitchFamily="34" charset="0"/>
              </a:rPr>
              <a:t>Imperativ</a:t>
            </a:r>
            <a:r>
              <a:rPr lang="fr-CH" sz="1100" dirty="0" smtClean="0">
                <a:solidFill>
                  <a:schemeClr val="tx1"/>
                </a:solidFill>
                <a:latin typeface="Arial" panose="020B0604020202020204" pitchFamily="34" charset="0"/>
                <a:cs typeface="Arial" panose="020B0604020202020204" pitchFamily="34" charset="0"/>
              </a:rPr>
              <a:t> : De </a:t>
            </a:r>
            <a:r>
              <a:rPr lang="fr-CH" sz="1100" dirty="0" err="1" smtClean="0">
                <a:solidFill>
                  <a:schemeClr val="tx1"/>
                </a:solidFill>
                <a:latin typeface="Arial" panose="020B0604020202020204" pitchFamily="34" charset="0"/>
                <a:cs typeface="Arial" panose="020B0604020202020204" pitchFamily="34" charset="0"/>
              </a:rPr>
              <a:t>evitat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mentiunea</a:t>
            </a:r>
            <a:r>
              <a:rPr lang="fr-CH" sz="1100" dirty="0" smtClean="0">
                <a:solidFill>
                  <a:schemeClr val="tx1"/>
                </a:solidFill>
                <a:latin typeface="Arial" panose="020B0604020202020204" pitchFamily="34" charset="0"/>
                <a:cs typeface="Arial" panose="020B0604020202020204" pitchFamily="34" charset="0"/>
              </a:rPr>
              <a:t> «Timisoara via DN». </a:t>
            </a:r>
          </a:p>
          <a:p>
            <a:r>
              <a:rPr lang="fr-CH" sz="1100" dirty="0" smtClean="0">
                <a:solidFill>
                  <a:schemeClr val="tx1"/>
                </a:solidFill>
                <a:latin typeface="Arial" panose="020B0604020202020204" pitchFamily="34" charset="0"/>
                <a:cs typeface="Arial" panose="020B0604020202020204" pitchFamily="34" charset="0"/>
              </a:rPr>
              <a:t>Este </a:t>
            </a:r>
            <a:r>
              <a:rPr lang="fr-CH" sz="1100" dirty="0" err="1" smtClean="0">
                <a:solidFill>
                  <a:schemeClr val="tx1"/>
                </a:solidFill>
                <a:latin typeface="Arial" panose="020B0604020202020204" pitchFamily="34" charset="0"/>
                <a:cs typeface="Arial" panose="020B0604020202020204" pitchFamily="34" charset="0"/>
              </a:rPr>
              <a:t>mult</a:t>
            </a:r>
            <a:r>
              <a:rPr lang="fr-CH" sz="1100" dirty="0" smtClean="0">
                <a:solidFill>
                  <a:schemeClr val="tx1"/>
                </a:solidFill>
                <a:latin typeface="Arial" panose="020B0604020202020204" pitchFamily="34" charset="0"/>
                <a:cs typeface="Arial" panose="020B0604020202020204" pitchFamily="34" charset="0"/>
              </a:rPr>
              <a:t> mai </a:t>
            </a:r>
            <a:r>
              <a:rPr lang="fr-CH" sz="1100" dirty="0" err="1" smtClean="0">
                <a:solidFill>
                  <a:schemeClr val="tx1"/>
                </a:solidFill>
                <a:latin typeface="Arial" panose="020B0604020202020204" pitchFamily="34" charset="0"/>
                <a:cs typeface="Arial" panose="020B0604020202020204" pitchFamily="34" charset="0"/>
              </a:rPr>
              <a:t>usor</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preferabil</a:t>
            </a:r>
            <a:r>
              <a:rPr lang="fr-CH" sz="1100" dirty="0" smtClean="0">
                <a:solidFill>
                  <a:schemeClr val="tx1"/>
                </a:solidFill>
                <a:latin typeface="Arial" panose="020B0604020202020204" pitchFamily="34" charset="0"/>
                <a:cs typeface="Arial" panose="020B0604020202020204" pitchFamily="34" charset="0"/>
              </a:rPr>
              <a:t>, mai </a:t>
            </a:r>
            <a:r>
              <a:rPr lang="fr-CH" sz="1100" dirty="0" err="1" smtClean="0">
                <a:solidFill>
                  <a:schemeClr val="tx1"/>
                </a:solidFill>
                <a:latin typeface="Arial" panose="020B0604020202020204" pitchFamily="34" charset="0"/>
                <a:cs typeface="Arial" panose="020B0604020202020204" pitchFamily="34" charset="0"/>
              </a:rPr>
              <a:t>rapid</a:t>
            </a:r>
            <a:r>
              <a:rPr lang="fr-CH" sz="1100" dirty="0" smtClean="0">
                <a:solidFill>
                  <a:schemeClr val="tx1"/>
                </a:solidFill>
                <a:latin typeface="Arial" panose="020B0604020202020204" pitchFamily="34" charset="0"/>
                <a:cs typeface="Arial" panose="020B0604020202020204" pitchFamily="34" charset="0"/>
              </a:rPr>
              <a:t> si </a:t>
            </a:r>
            <a:r>
              <a:rPr lang="fr-CH" sz="1100" dirty="0" err="1" smtClean="0">
                <a:solidFill>
                  <a:schemeClr val="tx1"/>
                </a:solidFill>
                <a:latin typeface="Arial" panose="020B0604020202020204" pitchFamily="34" charset="0"/>
                <a:cs typeface="Arial" panose="020B0604020202020204" pitchFamily="34" charset="0"/>
              </a:rPr>
              <a:t>sigur</a:t>
            </a:r>
            <a:r>
              <a:rPr lang="fr-CH" sz="1100" dirty="0" smtClean="0">
                <a:solidFill>
                  <a:schemeClr val="tx1"/>
                </a:solidFill>
                <a:latin typeface="Arial" panose="020B0604020202020204" pitchFamily="34" charset="0"/>
                <a:cs typeface="Arial" panose="020B0604020202020204" pitchFamily="34" charset="0"/>
              </a:rPr>
              <a:t> de </a:t>
            </a:r>
            <a:r>
              <a:rPr lang="fr-CH" sz="1100" dirty="0" err="1" smtClean="0">
                <a:solidFill>
                  <a:schemeClr val="tx1"/>
                </a:solidFill>
                <a:latin typeface="Arial" panose="020B0604020202020204" pitchFamily="34" charset="0"/>
                <a:cs typeface="Arial" panose="020B0604020202020204" pitchFamily="34" charset="0"/>
              </a:rPr>
              <a:t>utilizat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autostrada</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pentru</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aceasta</a:t>
            </a:r>
            <a:r>
              <a:rPr lang="fr-CH" sz="1100" dirty="0" smtClean="0">
                <a:solidFill>
                  <a:schemeClr val="tx1"/>
                </a:solidFill>
                <a:latin typeface="Arial" panose="020B0604020202020204" pitchFamily="34" charset="0"/>
                <a:cs typeface="Arial" panose="020B0604020202020204" pitchFamily="34" charset="0"/>
              </a:rPr>
              <a:t> a </a:t>
            </a:r>
            <a:r>
              <a:rPr lang="fr-CH" sz="1100" dirty="0" err="1" smtClean="0">
                <a:solidFill>
                  <a:schemeClr val="tx1"/>
                </a:solidFill>
                <a:latin typeface="Arial" panose="020B0604020202020204" pitchFamily="34" charset="0"/>
                <a:cs typeface="Arial" panose="020B0604020202020204" pitchFamily="34" charset="0"/>
              </a:rPr>
              <a:t>fost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construita</a:t>
            </a:r>
            <a:r>
              <a:rPr lang="fr-CH" sz="1100" dirty="0" smtClean="0">
                <a:solidFill>
                  <a:schemeClr val="tx1"/>
                </a:solidFill>
                <a:latin typeface="Arial" panose="020B0604020202020204" pitchFamily="34" charset="0"/>
                <a:cs typeface="Arial" panose="020B0604020202020204" pitchFamily="34" charset="0"/>
              </a:rPr>
              <a:t>.</a:t>
            </a:r>
          </a:p>
          <a:p>
            <a:r>
              <a:rPr lang="fr-CH" sz="1100" dirty="0" err="1" smtClean="0">
                <a:solidFill>
                  <a:schemeClr val="tx1"/>
                </a:solidFill>
                <a:latin typeface="Arial" panose="020B0604020202020204" pitchFamily="34" charset="0"/>
                <a:cs typeface="Arial" panose="020B0604020202020204" pitchFamily="34" charset="0"/>
              </a:rPr>
              <a:t>Acelasi</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lucru</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privitor</a:t>
            </a:r>
            <a:r>
              <a:rPr lang="fr-CH" sz="1100" dirty="0" smtClean="0">
                <a:solidFill>
                  <a:schemeClr val="tx1"/>
                </a:solidFill>
                <a:latin typeface="Arial" panose="020B0604020202020204" pitchFamily="34" charset="0"/>
                <a:cs typeface="Arial" panose="020B0604020202020204" pitchFamily="34" charset="0"/>
              </a:rPr>
              <a:t> la </a:t>
            </a:r>
            <a:r>
              <a:rPr lang="fr-CH" sz="1100" dirty="0">
                <a:solidFill>
                  <a:schemeClr val="tx1"/>
                </a:solidFill>
                <a:latin typeface="Arial" panose="020B0604020202020204" pitchFamily="34" charset="0"/>
                <a:cs typeface="Arial" panose="020B0604020202020204" pitchFamily="34" charset="0"/>
              </a:rPr>
              <a:t>: Arad ( </a:t>
            </a:r>
            <a:r>
              <a:rPr lang="fr-CH" sz="1100" dirty="0" err="1">
                <a:solidFill>
                  <a:schemeClr val="tx1"/>
                </a:solidFill>
                <a:latin typeface="Arial" panose="020B0604020202020204" pitchFamily="34" charset="0"/>
                <a:cs typeface="Arial" panose="020B0604020202020204" pitchFamily="34" charset="0"/>
              </a:rPr>
              <a:t>Pecica</a:t>
            </a:r>
            <a:r>
              <a:rPr lang="fr-CH" sz="1100" dirty="0">
                <a:solidFill>
                  <a:schemeClr val="tx1"/>
                </a:solidFill>
                <a:latin typeface="Arial" panose="020B0604020202020204" pitchFamily="34" charset="0"/>
                <a:cs typeface="Arial" panose="020B0604020202020204" pitchFamily="34" charset="0"/>
              </a:rPr>
              <a:t> ), Lugoj ( </a:t>
            </a:r>
            <a:r>
              <a:rPr lang="fr-CH" sz="1100" dirty="0" err="1">
                <a:solidFill>
                  <a:schemeClr val="tx1"/>
                </a:solidFill>
                <a:latin typeface="Arial" panose="020B0604020202020204" pitchFamily="34" charset="0"/>
                <a:cs typeface="Arial" panose="020B0604020202020204" pitchFamily="34" charset="0"/>
              </a:rPr>
              <a:t>Traian</a:t>
            </a:r>
            <a:r>
              <a:rPr lang="fr-CH" sz="1100" dirty="0">
                <a:solidFill>
                  <a:schemeClr val="tx1"/>
                </a:solidFill>
                <a:latin typeface="Arial" panose="020B0604020202020204" pitchFamily="34" charset="0"/>
                <a:cs typeface="Arial" panose="020B0604020202020204" pitchFamily="34" charset="0"/>
              </a:rPr>
              <a:t> </a:t>
            </a:r>
            <a:r>
              <a:rPr lang="fr-CH" sz="1100" dirty="0" err="1">
                <a:solidFill>
                  <a:schemeClr val="tx1"/>
                </a:solidFill>
                <a:latin typeface="Arial" panose="020B0604020202020204" pitchFamily="34" charset="0"/>
                <a:cs typeface="Arial" panose="020B0604020202020204" pitchFamily="34" charset="0"/>
              </a:rPr>
              <a:t>Vuia</a:t>
            </a:r>
            <a:r>
              <a:rPr lang="fr-CH" sz="1100" dirty="0">
                <a:solidFill>
                  <a:schemeClr val="tx1"/>
                </a:solidFill>
                <a:latin typeface="Arial" panose="020B0604020202020204" pitchFamily="34" charset="0"/>
                <a:cs typeface="Arial" panose="020B0604020202020204" pitchFamily="34" charset="0"/>
              </a:rPr>
              <a:t> ) , </a:t>
            </a:r>
            <a:r>
              <a:rPr lang="fr-CH" sz="1100" dirty="0" smtClean="0">
                <a:solidFill>
                  <a:schemeClr val="tx1"/>
                </a:solidFill>
                <a:latin typeface="Arial" panose="020B0604020202020204" pitchFamily="34" charset="0"/>
                <a:cs typeface="Arial" panose="020B0604020202020204" pitchFamily="34" charset="0"/>
              </a:rPr>
              <a:t>Deva ( Ilia ), </a:t>
            </a:r>
            <a:r>
              <a:rPr lang="fr-CH" sz="1100" dirty="0" err="1">
                <a:solidFill>
                  <a:schemeClr val="tx1"/>
                </a:solidFill>
                <a:latin typeface="Arial" panose="020B0604020202020204" pitchFamily="34" charset="0"/>
                <a:cs typeface="Arial" panose="020B0604020202020204" pitchFamily="34" charset="0"/>
              </a:rPr>
              <a:t>Sebes</a:t>
            </a:r>
            <a:r>
              <a:rPr lang="fr-CH" sz="1100" dirty="0">
                <a:solidFill>
                  <a:schemeClr val="tx1"/>
                </a:solidFill>
                <a:latin typeface="Arial" panose="020B0604020202020204" pitchFamily="34" charset="0"/>
                <a:cs typeface="Arial" panose="020B0604020202020204" pitchFamily="34" charset="0"/>
              </a:rPr>
              <a:t> ( </a:t>
            </a:r>
            <a:r>
              <a:rPr lang="fr-CH" sz="1100" dirty="0" err="1">
                <a:solidFill>
                  <a:schemeClr val="tx1"/>
                </a:solidFill>
                <a:latin typeface="Arial" panose="020B0604020202020204" pitchFamily="34" charset="0"/>
                <a:cs typeface="Arial" panose="020B0604020202020204" pitchFamily="34" charset="0"/>
              </a:rPr>
              <a:t>Cunta</a:t>
            </a:r>
            <a:r>
              <a:rPr lang="fr-CH" sz="1100" dirty="0">
                <a:solidFill>
                  <a:schemeClr val="tx1"/>
                </a:solidFill>
                <a:latin typeface="Arial" panose="020B0604020202020204" pitchFamily="34" charset="0"/>
                <a:cs typeface="Arial" panose="020B0604020202020204" pitchFamily="34" charset="0"/>
              </a:rPr>
              <a:t> ), </a:t>
            </a:r>
            <a:r>
              <a:rPr lang="fr-CH" sz="1100" dirty="0" smtClean="0">
                <a:solidFill>
                  <a:schemeClr val="tx1"/>
                </a:solidFill>
                <a:latin typeface="Arial" panose="020B0604020202020204" pitchFamily="34" charset="0"/>
                <a:cs typeface="Arial" panose="020B0604020202020204" pitchFamily="34" charset="0"/>
              </a:rPr>
              <a:t>Sibiu </a:t>
            </a:r>
            <a:r>
              <a:rPr lang="fr-CH" sz="1100" dirty="0">
                <a:solidFill>
                  <a:schemeClr val="tx1"/>
                </a:solidFill>
                <a:latin typeface="Arial" panose="020B0604020202020204" pitchFamily="34" charset="0"/>
                <a:cs typeface="Arial" panose="020B0604020202020204" pitchFamily="34" charset="0"/>
              </a:rPr>
              <a:t>etc…</a:t>
            </a:r>
          </a:p>
          <a:p>
            <a:r>
              <a:rPr lang="fr-CH" sz="1100" dirty="0" err="1" smtClean="0">
                <a:solidFill>
                  <a:schemeClr val="tx1"/>
                </a:solidFill>
                <a:latin typeface="Arial" panose="020B0604020202020204" pitchFamily="34" charset="0"/>
                <a:cs typeface="Arial" panose="020B0604020202020204" pitchFamily="34" charset="0"/>
              </a:rPr>
              <a:t>Bineînteles</a:t>
            </a:r>
            <a:r>
              <a:rPr lang="fr-CH" sz="1100" dirty="0" smtClean="0">
                <a:solidFill>
                  <a:schemeClr val="tx1"/>
                </a:solidFill>
                <a:latin typeface="Arial" panose="020B0604020202020204" pitchFamily="34" charset="0"/>
                <a:cs typeface="Arial" panose="020B0604020202020204" pitchFamily="34" charset="0"/>
              </a:rPr>
              <a:t> ca la</a:t>
            </a:r>
            <a:r>
              <a:rPr lang="fr-CH" sz="1100" u="sng" dirty="0" smtClean="0">
                <a:solidFill>
                  <a:schemeClr val="tx1"/>
                </a:solidFill>
                <a:latin typeface="Arial" panose="020B0604020202020204" pitchFamily="34" charset="0"/>
                <a:cs typeface="Arial" panose="020B0604020202020204" pitchFamily="34" charset="0"/>
              </a:rPr>
              <a:t> </a:t>
            </a:r>
            <a:r>
              <a:rPr lang="fr-CH" sz="1100" u="sng" dirty="0" err="1" smtClean="0">
                <a:solidFill>
                  <a:schemeClr val="tx1"/>
                </a:solidFill>
                <a:latin typeface="Arial" panose="020B0604020202020204" pitchFamily="34" charset="0"/>
                <a:cs typeface="Arial" panose="020B0604020202020204" pitchFamily="34" charset="0"/>
              </a:rPr>
              <a:t>jonctiunea</a:t>
            </a:r>
            <a:r>
              <a:rPr lang="fr-CH" sz="1100" u="sng"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dintre</a:t>
            </a:r>
            <a:r>
              <a:rPr lang="fr-CH" sz="1100" dirty="0" smtClean="0">
                <a:solidFill>
                  <a:schemeClr val="tx1"/>
                </a:solidFill>
                <a:latin typeface="Arial" panose="020B0604020202020204" pitchFamily="34" charset="0"/>
                <a:cs typeface="Arial" panose="020B0604020202020204" pitchFamily="34" charset="0"/>
              </a:rPr>
              <a:t> DN69  si  </a:t>
            </a:r>
            <a:r>
              <a:rPr lang="fr-CH" sz="1100" dirty="0" err="1" smtClean="0">
                <a:solidFill>
                  <a:schemeClr val="tx1"/>
                </a:solidFill>
                <a:latin typeface="Arial" panose="020B0604020202020204" pitchFamily="34" charset="0"/>
                <a:cs typeface="Arial" panose="020B0604020202020204" pitchFamily="34" charset="0"/>
              </a:rPr>
              <a:t>breteaua</a:t>
            </a:r>
            <a:r>
              <a:rPr lang="fr-CH" sz="1100" dirty="0" smtClean="0">
                <a:solidFill>
                  <a:schemeClr val="tx1"/>
                </a:solidFill>
                <a:latin typeface="Arial" panose="020B0604020202020204" pitchFamily="34" charset="0"/>
                <a:cs typeface="Arial" panose="020B0604020202020204" pitchFamily="34" charset="0"/>
              </a:rPr>
              <a:t> de </a:t>
            </a:r>
            <a:r>
              <a:rPr lang="fr-CH" sz="1100" dirty="0" err="1" smtClean="0">
                <a:solidFill>
                  <a:schemeClr val="tx1"/>
                </a:solidFill>
                <a:latin typeface="Arial" panose="020B0604020202020204" pitchFamily="34" charset="0"/>
                <a:cs typeface="Arial" panose="020B0604020202020204" pitchFamily="34" charset="0"/>
              </a:rPr>
              <a:t>iesire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directia</a:t>
            </a:r>
            <a:r>
              <a:rPr lang="fr-CH" sz="1100" dirty="0" smtClean="0">
                <a:solidFill>
                  <a:schemeClr val="tx1"/>
                </a:solidFill>
                <a:latin typeface="Arial" panose="020B0604020202020204" pitchFamily="34" charset="0"/>
                <a:cs typeface="Arial" panose="020B0604020202020204" pitchFamily="34" charset="0"/>
              </a:rPr>
              <a:t> «Timisoara» va fi </a:t>
            </a:r>
            <a:r>
              <a:rPr lang="fr-CH" sz="1100" dirty="0" err="1" smtClean="0">
                <a:solidFill>
                  <a:schemeClr val="tx1"/>
                </a:solidFill>
                <a:latin typeface="Arial" panose="020B0604020202020204" pitchFamily="34" charset="0"/>
                <a:cs typeface="Arial" panose="020B0604020202020204" pitchFamily="34" charset="0"/>
              </a:rPr>
              <a:t>indicata</a:t>
            </a:r>
            <a:r>
              <a:rPr lang="fr-CH" sz="1100" dirty="0" smtClean="0">
                <a:solidFill>
                  <a:schemeClr val="tx1"/>
                </a:solidFill>
                <a:latin typeface="Arial" panose="020B0604020202020204" pitchFamily="34" charset="0"/>
                <a:cs typeface="Arial" panose="020B0604020202020204" pitchFamily="34" charset="0"/>
              </a:rPr>
              <a:t>.</a:t>
            </a:r>
          </a:p>
          <a:p>
            <a:endParaRPr lang="fr-CH" sz="12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1105496" y="548680"/>
            <a:ext cx="5580000" cy="900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115616" y="1628800"/>
            <a:ext cx="5616624" cy="2880320"/>
          </a:xfrm>
          <a:prstGeom prst="roundRect">
            <a:avLst>
              <a:gd name="adj" fmla="val 549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52375750"/>
      </p:ext>
    </p:extLst>
  </p:cSld>
  <p:clrMapOvr>
    <a:masterClrMapping/>
  </p:clrMapOvr>
  <p:transition spd="slow">
    <p:wheel spokes="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21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Arad Sud</a:t>
            </a:r>
          </a:p>
          <a:p>
            <a:r>
              <a:rPr lang="fr-CH" sz="4000" dirty="0" err="1" smtClean="0">
                <a:solidFill>
                  <a:schemeClr val="bg1"/>
                </a:solidFill>
                <a:latin typeface="Arial" panose="020B0604020202020204" pitchFamily="34" charset="0"/>
                <a:cs typeface="Arial" panose="020B0604020202020204" pitchFamily="34" charset="0"/>
              </a:rPr>
              <a:t>Sagu</a:t>
            </a:r>
            <a:endParaRPr lang="fr-CH" sz="4000" dirty="0" smtClean="0">
              <a:solidFill>
                <a:schemeClr val="bg1"/>
              </a:solidFill>
              <a:latin typeface="Arial" panose="020B0604020202020204" pitchFamily="34" charset="0"/>
              <a:cs typeface="Arial" panose="020B0604020202020204" pitchFamily="34" charset="0"/>
            </a:endParaRPr>
          </a:p>
          <a:p>
            <a:endParaRPr lang="fr-CH" i="1" strike="sngStrike" dirty="0" smtClean="0">
              <a:solidFill>
                <a:schemeClr val="bg1"/>
              </a:solidFill>
              <a:latin typeface="Arial" panose="020B0604020202020204" pitchFamily="34" charset="0"/>
              <a:cs typeface="Arial" panose="020B0604020202020204" pitchFamily="34" charset="0"/>
            </a:endParaRPr>
          </a:p>
          <a:p>
            <a:endParaRPr lang="fr-CH" dirty="0" smtClean="0">
              <a:solidFill>
                <a:schemeClr val="bg1"/>
              </a:solidFill>
              <a:latin typeface="Arial" panose="020B0604020202020204" pitchFamily="34" charset="0"/>
              <a:cs typeface="Arial" panose="020B0604020202020204" pitchFamily="34" charset="0"/>
            </a:endParaRPr>
          </a:p>
        </p:txBody>
      </p:sp>
      <p:sp>
        <p:nvSpPr>
          <p:cNvPr id="10" name="Hexagone 9"/>
          <p:cNvSpPr/>
          <p:nvPr/>
        </p:nvSpPr>
        <p:spPr>
          <a:xfrm>
            <a:off x="1619672" y="242794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a:t>
            </a:r>
            <a:endParaRPr lang="fr-CH" dirty="0">
              <a:latin typeface="Arial" panose="020B0604020202020204" pitchFamily="34" charset="0"/>
              <a:cs typeface="Arial" panose="020B0604020202020204" pitchFamily="34" charset="0"/>
            </a:endParaRPr>
          </a:p>
        </p:txBody>
      </p:sp>
      <p:sp>
        <p:nvSpPr>
          <p:cNvPr id="16" name="Flèche vers le haut 15"/>
          <p:cNvSpPr/>
          <p:nvPr/>
        </p:nvSpPr>
        <p:spPr>
          <a:xfrm rot="3600000">
            <a:off x="5784091" y="267877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082904" y="1916832"/>
            <a:ext cx="1440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Sud</a:t>
            </a:r>
            <a:endParaRPr lang="fr-CH" sz="4400" dirty="0">
              <a:solidFill>
                <a:schemeClr val="tx1"/>
              </a:solidFill>
              <a:latin typeface="Arial" panose="020B0604020202020204" pitchFamily="34" charset="0"/>
              <a:cs typeface="Arial" panose="020B0604020202020204" pitchFamily="34" charset="0"/>
            </a:endParaRPr>
          </a:p>
        </p:txBody>
      </p:sp>
      <p:sp>
        <p:nvSpPr>
          <p:cNvPr id="14" name="Rectangle à coins arrondis 13"/>
          <p:cNvSpPr/>
          <p:nvPr/>
        </p:nvSpPr>
        <p:spPr>
          <a:xfrm>
            <a:off x="1154049" y="4581128"/>
            <a:ext cx="6912768" cy="15121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Personnellement, je ne vois aucune utilité de mentionner Timisoara via DN. </a:t>
            </a:r>
            <a:r>
              <a:rPr lang="fr-CH" sz="1200" b="1" dirty="0" smtClean="0">
                <a:solidFill>
                  <a:srgbClr val="FF0000"/>
                </a:solidFill>
                <a:latin typeface="Arial" panose="020B0604020202020204" pitchFamily="34" charset="0"/>
                <a:cs typeface="Arial" panose="020B0604020202020204" pitchFamily="34" charset="0"/>
              </a:rPr>
              <a:t>A supprimer</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On vient de Timisoara</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Si on veut y retourner, il est préférable, plus facile, plus rapide, plus sûr d’utiliser l’autoroute ; on prend la 1</a:t>
            </a:r>
            <a:r>
              <a:rPr lang="fr-CH" sz="1200" baseline="30000" dirty="0" smtClean="0">
                <a:solidFill>
                  <a:schemeClr val="tx1"/>
                </a:solidFill>
                <a:latin typeface="Arial" panose="020B0604020202020204" pitchFamily="34" charset="0"/>
                <a:cs typeface="Arial" panose="020B0604020202020204" pitchFamily="34" charset="0"/>
              </a:rPr>
              <a:t>ère</a:t>
            </a:r>
            <a:r>
              <a:rPr lang="fr-CH" sz="1200" dirty="0" smtClean="0">
                <a:solidFill>
                  <a:schemeClr val="tx1"/>
                </a:solidFill>
                <a:latin typeface="Arial" panose="020B0604020202020204" pitchFamily="34" charset="0"/>
                <a:cs typeface="Arial" panose="020B0604020202020204" pitchFamily="34" charset="0"/>
              </a:rPr>
              <a:t> sortie, traverse le pont, remonte sur l’autoroute.</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Bien sûr, à la jonction entre la bretelle de sortie et la DN69, la direction Timisoara est indiquée.</a:t>
            </a:r>
          </a:p>
          <a:p>
            <a:pPr marL="228600" indent="-228600" algn="ctr">
              <a:buAutoNum type="arabicPeriod"/>
            </a:pPr>
            <a:r>
              <a:rPr lang="fr-CH" sz="1200" dirty="0" smtClean="0">
                <a:solidFill>
                  <a:schemeClr val="tx1"/>
                </a:solidFill>
                <a:latin typeface="Arial" panose="020B0604020202020204" pitchFamily="34" charset="0"/>
                <a:cs typeface="Arial" panose="020B0604020202020204" pitchFamily="34" charset="0"/>
              </a:rPr>
              <a:t>  ( mêmes réflexions pour Lugoj, Deva, </a:t>
            </a:r>
            <a:r>
              <a:rPr lang="fr-CH" sz="1200" dirty="0" err="1" smtClean="0">
                <a:solidFill>
                  <a:schemeClr val="tx1"/>
                </a:solidFill>
                <a:latin typeface="Arial" panose="020B0604020202020204" pitchFamily="34" charset="0"/>
                <a:cs typeface="Arial" panose="020B0604020202020204" pitchFamily="34" charset="0"/>
              </a:rPr>
              <a:t>Sebes</a:t>
            </a:r>
            <a:r>
              <a:rPr lang="fr-CH" sz="1200" dirty="0" smtClean="0">
                <a:solidFill>
                  <a:schemeClr val="tx1"/>
                </a:solidFill>
                <a:latin typeface="Arial" panose="020B0604020202020204" pitchFamily="34" charset="0"/>
                <a:cs typeface="Arial" panose="020B0604020202020204" pitchFamily="34" charset="0"/>
              </a:rPr>
              <a:t>, Sibiu, etc.. </a:t>
            </a:r>
            <a:r>
              <a:rPr lang="fr-CH" sz="1200" dirty="0">
                <a:solidFill>
                  <a:schemeClr val="tx1"/>
                </a:solidFill>
                <a:latin typeface="Arial" panose="020B0604020202020204" pitchFamily="34" charset="0"/>
                <a:cs typeface="Arial" panose="020B0604020202020204" pitchFamily="34" charset="0"/>
              </a:rPr>
              <a:t>e</a:t>
            </a:r>
            <a:r>
              <a:rPr lang="fr-CH" sz="1200" dirty="0" smtClean="0">
                <a:solidFill>
                  <a:schemeClr val="tx1"/>
                </a:solidFill>
                <a:latin typeface="Arial" panose="020B0604020202020204" pitchFamily="34" charset="0"/>
                <a:cs typeface="Arial" panose="020B0604020202020204" pitchFamily="34" charset="0"/>
              </a:rPr>
              <a:t>t tous les autres cas similaires ) </a:t>
            </a:r>
            <a:endParaRPr lang="fr-CH" sz="1200" dirty="0">
              <a:solidFill>
                <a:schemeClr val="tx1"/>
              </a:solidFill>
              <a:latin typeface="Arial" panose="020B0604020202020204" pitchFamily="34" charset="0"/>
              <a:cs typeface="Arial" panose="020B0604020202020204" pitchFamily="34" charset="0"/>
            </a:endParaRPr>
          </a:p>
        </p:txBody>
      </p:sp>
      <p:sp>
        <p:nvSpPr>
          <p:cNvPr id="12" name="Rectangle à coins arrondis 11"/>
          <p:cNvSpPr/>
          <p:nvPr/>
        </p:nvSpPr>
        <p:spPr>
          <a:xfrm>
            <a:off x="3995936" y="59413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50</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4397374" y="73813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Virage 17"/>
          <p:cNvSpPr/>
          <p:nvPr/>
        </p:nvSpPr>
        <p:spPr>
          <a:xfrm>
            <a:off x="4644008" y="718024"/>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 name="Rectangle à coins arrondis 3"/>
          <p:cNvSpPr/>
          <p:nvPr/>
        </p:nvSpPr>
        <p:spPr>
          <a:xfrm>
            <a:off x="4082904" y="620288"/>
            <a:ext cx="2577328"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54049" y="1628800"/>
            <a:ext cx="5613887" cy="2012324"/>
          </a:xfrm>
          <a:prstGeom prst="roundRect">
            <a:avLst>
              <a:gd name="adj" fmla="val 61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8443154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975269072"/>
      </p:ext>
    </p:extLst>
  </p:cSld>
  <p:clrMapOvr>
    <a:masterClrMapping/>
  </p:clrMapOvr>
  <p:transition spd="slow">
    <p:wheel spokes="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6702" y="753141"/>
            <a:ext cx="6120000" cy="39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Rectangle 13"/>
          <p:cNvSpPr/>
          <p:nvPr/>
        </p:nvSpPr>
        <p:spPr>
          <a:xfrm>
            <a:off x="4590016" y="1322944"/>
            <a:ext cx="252000" cy="25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Double flèche horizontale 14"/>
          <p:cNvSpPr/>
          <p:nvPr/>
        </p:nvSpPr>
        <p:spPr>
          <a:xfrm>
            <a:off x="2062707" y="1176736"/>
            <a:ext cx="5400000" cy="484632"/>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2"/>
          <p:cNvSpPr/>
          <p:nvPr/>
        </p:nvSpPr>
        <p:spPr>
          <a:xfrm>
            <a:off x="5304112" y="1762274"/>
            <a:ext cx="1512000" cy="61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bg1"/>
                </a:solidFill>
                <a:latin typeface="Arial" panose="020B0604020202020204" pitchFamily="34" charset="0"/>
                <a:cs typeface="Arial" panose="020B0604020202020204" pitchFamily="34" charset="0"/>
              </a:rPr>
              <a:t>Timisoara</a:t>
            </a:r>
          </a:p>
          <a:p>
            <a:pPr algn="ctr"/>
            <a:r>
              <a:rPr lang="fr-CH" sz="2400" dirty="0" err="1" smtClean="0">
                <a:solidFill>
                  <a:schemeClr val="bg1"/>
                </a:solidFill>
                <a:latin typeface="Arial" panose="020B0604020202020204" pitchFamily="34" charset="0"/>
                <a:cs typeface="Arial" panose="020B0604020202020204" pitchFamily="34" charset="0"/>
              </a:rPr>
              <a:t>Sagu</a:t>
            </a:r>
            <a:endParaRPr lang="fr-CH" sz="2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6845704" y="1935149"/>
            <a:ext cx="648000" cy="28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latin typeface="Arial" panose="020B0604020202020204" pitchFamily="34" charset="0"/>
                <a:cs typeface="Arial" panose="020B0604020202020204" pitchFamily="34" charset="0"/>
              </a:rPr>
              <a:t>69</a:t>
            </a:r>
            <a:endParaRPr lang="fr-CH" sz="1400" dirty="0">
              <a:latin typeface="Arial" panose="020B0604020202020204" pitchFamily="34" charset="0"/>
              <a:cs typeface="Arial" panose="020B0604020202020204" pitchFamily="34" charset="0"/>
            </a:endParaRPr>
          </a:p>
        </p:txBody>
      </p:sp>
      <p:sp>
        <p:nvSpPr>
          <p:cNvPr id="5" name="Rectangle 4"/>
          <p:cNvSpPr/>
          <p:nvPr/>
        </p:nvSpPr>
        <p:spPr>
          <a:xfrm>
            <a:off x="3826603" y="4082091"/>
            <a:ext cx="1872208" cy="43204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latin typeface="Arial" panose="020B0604020202020204" pitchFamily="34" charset="0"/>
                <a:cs typeface="Arial" panose="020B0604020202020204" pitchFamily="34" charset="0"/>
              </a:rPr>
              <a:t>350 m</a:t>
            </a:r>
            <a:endParaRPr lang="fr-CH" sz="3200" dirty="0">
              <a:latin typeface="Arial" panose="020B0604020202020204" pitchFamily="34" charset="0"/>
              <a:cs typeface="Arial" panose="020B0604020202020204" pitchFamily="34" charset="0"/>
            </a:endParaRPr>
          </a:p>
        </p:txBody>
      </p:sp>
      <p:sp>
        <p:nvSpPr>
          <p:cNvPr id="10" name="Rectangle 9"/>
          <p:cNvSpPr/>
          <p:nvPr/>
        </p:nvSpPr>
        <p:spPr>
          <a:xfrm>
            <a:off x="2039573" y="1639613"/>
            <a:ext cx="2520000" cy="8573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bg1"/>
                </a:solidFill>
                <a:latin typeface="Arial" panose="020B0604020202020204" pitchFamily="34" charset="0"/>
                <a:cs typeface="Arial" panose="020B0604020202020204" pitchFamily="34" charset="0"/>
              </a:rPr>
              <a:t>Arad</a:t>
            </a:r>
          </a:p>
          <a:p>
            <a:pPr algn="ctr"/>
            <a:r>
              <a:rPr lang="fr-CH" sz="2400" dirty="0" err="1" smtClean="0">
                <a:solidFill>
                  <a:schemeClr val="bg1"/>
                </a:solidFill>
                <a:latin typeface="Arial" panose="020B0604020202020204" pitchFamily="34" charset="0"/>
                <a:cs typeface="Arial" panose="020B0604020202020204" pitchFamily="34" charset="0"/>
              </a:rPr>
              <a:t>Sânnicolau</a:t>
            </a:r>
            <a:r>
              <a:rPr lang="fr-CH" sz="2400" dirty="0" smtClean="0">
                <a:solidFill>
                  <a:schemeClr val="bg1"/>
                </a:solidFill>
                <a:latin typeface="Arial" panose="020B0604020202020204" pitchFamily="34" charset="0"/>
                <a:cs typeface="Arial" panose="020B0604020202020204" pitchFamily="34" charset="0"/>
              </a:rPr>
              <a:t> Mare</a:t>
            </a:r>
            <a:endParaRPr lang="fr-CH" sz="2400" dirty="0">
              <a:solidFill>
                <a:schemeClr val="bg1"/>
              </a:solidFill>
              <a:latin typeface="Arial" panose="020B0604020202020204" pitchFamily="34" charset="0"/>
              <a:cs typeface="Arial" panose="020B0604020202020204" pitchFamily="34" charset="0"/>
            </a:endParaRPr>
          </a:p>
        </p:txBody>
      </p:sp>
      <p:sp>
        <p:nvSpPr>
          <p:cNvPr id="11" name="Hexagone 10"/>
          <p:cNvSpPr/>
          <p:nvPr/>
        </p:nvSpPr>
        <p:spPr>
          <a:xfrm>
            <a:off x="1815893" y="2496936"/>
            <a:ext cx="648000" cy="28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latin typeface="Arial" panose="020B0604020202020204" pitchFamily="34" charset="0"/>
                <a:cs typeface="Arial" panose="020B0604020202020204" pitchFamily="34" charset="0"/>
              </a:rPr>
              <a:t>682</a:t>
            </a:r>
            <a:endParaRPr lang="fr-CH" sz="1400" dirty="0">
              <a:latin typeface="Arial" panose="020B0604020202020204" pitchFamily="34" charset="0"/>
              <a:cs typeface="Arial" panose="020B0604020202020204" pitchFamily="34" charset="0"/>
            </a:endParaRPr>
          </a:p>
        </p:txBody>
      </p:sp>
      <p:sp>
        <p:nvSpPr>
          <p:cNvPr id="12" name="Hexagone 11"/>
          <p:cNvSpPr/>
          <p:nvPr/>
        </p:nvSpPr>
        <p:spPr>
          <a:xfrm>
            <a:off x="1835696" y="1743381"/>
            <a:ext cx="648000" cy="28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latin typeface="Arial" panose="020B0604020202020204" pitchFamily="34" charset="0"/>
                <a:cs typeface="Arial" panose="020B0604020202020204" pitchFamily="34" charset="0"/>
              </a:rPr>
              <a:t>69</a:t>
            </a:r>
            <a:endParaRPr lang="fr-CH" sz="1400" dirty="0">
              <a:latin typeface="Arial" panose="020B0604020202020204" pitchFamily="34" charset="0"/>
              <a:cs typeface="Arial" panose="020B0604020202020204" pitchFamily="34" charset="0"/>
            </a:endParaRPr>
          </a:p>
        </p:txBody>
      </p:sp>
      <p:sp>
        <p:nvSpPr>
          <p:cNvPr id="4" name="Rectangle à coins arrondis 3"/>
          <p:cNvSpPr/>
          <p:nvPr/>
        </p:nvSpPr>
        <p:spPr>
          <a:xfrm>
            <a:off x="1691680" y="836712"/>
            <a:ext cx="5976664" cy="3816424"/>
          </a:xfrm>
          <a:prstGeom prst="roundRect">
            <a:avLst>
              <a:gd name="adj" fmla="val 67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54823018"/>
      </p:ext>
    </p:extLst>
  </p:cSld>
  <p:clrMapOvr>
    <a:masterClrMapping/>
  </p:clrMapOvr>
  <p:transition spd="slow">
    <p:wheel spokes="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6702" y="753141"/>
            <a:ext cx="6120000" cy="3384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Rectangle 13"/>
          <p:cNvSpPr/>
          <p:nvPr/>
        </p:nvSpPr>
        <p:spPr>
          <a:xfrm>
            <a:off x="4590016" y="1322944"/>
            <a:ext cx="252000" cy="25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Double flèche horizontale 14"/>
          <p:cNvSpPr/>
          <p:nvPr/>
        </p:nvSpPr>
        <p:spPr>
          <a:xfrm>
            <a:off x="2062707" y="1176736"/>
            <a:ext cx="5400000" cy="484632"/>
          </a:xfrm>
          <a:prstGeom prst="lef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2"/>
          <p:cNvSpPr/>
          <p:nvPr/>
        </p:nvSpPr>
        <p:spPr>
          <a:xfrm>
            <a:off x="5249451" y="1725381"/>
            <a:ext cx="1512000" cy="61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bg1"/>
                </a:solidFill>
                <a:latin typeface="Arial" panose="020B0604020202020204" pitchFamily="34" charset="0"/>
                <a:cs typeface="Arial" panose="020B0604020202020204" pitchFamily="34" charset="0"/>
              </a:rPr>
              <a:t>Timisoara</a:t>
            </a:r>
          </a:p>
          <a:p>
            <a:pPr algn="ctr"/>
            <a:r>
              <a:rPr lang="fr-CH" sz="2400" dirty="0" err="1" smtClean="0">
                <a:solidFill>
                  <a:schemeClr val="bg1"/>
                </a:solidFill>
                <a:latin typeface="Arial" panose="020B0604020202020204" pitchFamily="34" charset="0"/>
                <a:cs typeface="Arial" panose="020B0604020202020204" pitchFamily="34" charset="0"/>
              </a:rPr>
              <a:t>Sagu</a:t>
            </a:r>
            <a:endParaRPr lang="fr-CH" sz="2400" dirty="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6816112" y="1924275"/>
            <a:ext cx="648000" cy="28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latin typeface="Arial" panose="020B0604020202020204" pitchFamily="34" charset="0"/>
                <a:cs typeface="Arial" panose="020B0604020202020204" pitchFamily="34" charset="0"/>
              </a:rPr>
              <a:t>69</a:t>
            </a:r>
            <a:endParaRPr lang="fr-CH" sz="1400" dirty="0">
              <a:latin typeface="Arial" panose="020B0604020202020204" pitchFamily="34" charset="0"/>
              <a:cs typeface="Arial" panose="020B0604020202020204" pitchFamily="34" charset="0"/>
            </a:endParaRPr>
          </a:p>
        </p:txBody>
      </p:sp>
      <p:sp>
        <p:nvSpPr>
          <p:cNvPr id="10" name="Rectangle 9"/>
          <p:cNvSpPr/>
          <p:nvPr/>
        </p:nvSpPr>
        <p:spPr>
          <a:xfrm>
            <a:off x="2039573" y="1639613"/>
            <a:ext cx="2520000" cy="8573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dirty="0" smtClean="0">
                <a:solidFill>
                  <a:schemeClr val="bg1"/>
                </a:solidFill>
                <a:latin typeface="Arial" panose="020B0604020202020204" pitchFamily="34" charset="0"/>
                <a:cs typeface="Arial" panose="020B0604020202020204" pitchFamily="34" charset="0"/>
              </a:rPr>
              <a:t>Arad</a:t>
            </a:r>
          </a:p>
          <a:p>
            <a:pPr algn="ctr"/>
            <a:r>
              <a:rPr lang="fr-CH" sz="2400" dirty="0" err="1" smtClean="0">
                <a:solidFill>
                  <a:schemeClr val="bg1"/>
                </a:solidFill>
                <a:latin typeface="Arial" panose="020B0604020202020204" pitchFamily="34" charset="0"/>
                <a:cs typeface="Arial" panose="020B0604020202020204" pitchFamily="34" charset="0"/>
              </a:rPr>
              <a:t>Sânnicolau</a:t>
            </a:r>
            <a:r>
              <a:rPr lang="fr-CH" sz="2400" dirty="0" smtClean="0">
                <a:solidFill>
                  <a:schemeClr val="bg1"/>
                </a:solidFill>
                <a:latin typeface="Arial" panose="020B0604020202020204" pitchFamily="34" charset="0"/>
                <a:cs typeface="Arial" panose="020B0604020202020204" pitchFamily="34" charset="0"/>
              </a:rPr>
              <a:t> Mare</a:t>
            </a:r>
            <a:endParaRPr lang="fr-CH" sz="2400" dirty="0">
              <a:solidFill>
                <a:schemeClr val="bg1"/>
              </a:solidFill>
              <a:latin typeface="Arial" panose="020B0604020202020204" pitchFamily="34" charset="0"/>
              <a:cs typeface="Arial" panose="020B0604020202020204" pitchFamily="34" charset="0"/>
            </a:endParaRPr>
          </a:p>
        </p:txBody>
      </p:sp>
      <p:sp>
        <p:nvSpPr>
          <p:cNvPr id="11" name="Hexagone 10"/>
          <p:cNvSpPr/>
          <p:nvPr/>
        </p:nvSpPr>
        <p:spPr>
          <a:xfrm>
            <a:off x="1815893" y="2496936"/>
            <a:ext cx="648000" cy="28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latin typeface="Arial" panose="020B0604020202020204" pitchFamily="34" charset="0"/>
                <a:cs typeface="Arial" panose="020B0604020202020204" pitchFamily="34" charset="0"/>
              </a:rPr>
              <a:t>682</a:t>
            </a:r>
            <a:endParaRPr lang="fr-CH" sz="1400" dirty="0">
              <a:latin typeface="Arial" panose="020B0604020202020204" pitchFamily="34" charset="0"/>
              <a:cs typeface="Arial" panose="020B0604020202020204" pitchFamily="34" charset="0"/>
            </a:endParaRPr>
          </a:p>
        </p:txBody>
      </p:sp>
      <p:sp>
        <p:nvSpPr>
          <p:cNvPr id="12" name="Hexagone 11"/>
          <p:cNvSpPr/>
          <p:nvPr/>
        </p:nvSpPr>
        <p:spPr>
          <a:xfrm>
            <a:off x="1835696" y="1743381"/>
            <a:ext cx="648000" cy="288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latin typeface="Arial" panose="020B0604020202020204" pitchFamily="34" charset="0"/>
                <a:cs typeface="Arial" panose="020B0604020202020204" pitchFamily="34" charset="0"/>
              </a:rPr>
              <a:t>69</a:t>
            </a:r>
            <a:endParaRPr lang="fr-CH" sz="1400" dirty="0">
              <a:latin typeface="Arial" panose="020B0604020202020204" pitchFamily="34" charset="0"/>
              <a:cs typeface="Arial" panose="020B0604020202020204" pitchFamily="34" charset="0"/>
            </a:endParaRPr>
          </a:p>
        </p:txBody>
      </p:sp>
      <p:sp>
        <p:nvSpPr>
          <p:cNvPr id="4" name="Rectangle à coins arrondis 3"/>
          <p:cNvSpPr/>
          <p:nvPr/>
        </p:nvSpPr>
        <p:spPr>
          <a:xfrm>
            <a:off x="1691680" y="836712"/>
            <a:ext cx="5976664" cy="3240360"/>
          </a:xfrm>
          <a:prstGeom prst="roundRect">
            <a:avLst>
              <a:gd name="adj" fmla="val 671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265292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557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Turnu</a:t>
            </a:r>
            <a:r>
              <a:rPr lang="fr-CH" sz="4700" dirty="0" smtClean="0">
                <a:solidFill>
                  <a:schemeClr val="bg1"/>
                </a:solidFill>
                <a:latin typeface="Arial" panose="020B0604020202020204" pitchFamily="34" charset="0"/>
                <a:cs typeface="Arial" panose="020B0604020202020204" pitchFamily="34" charset="0"/>
              </a:rPr>
              <a:t> Severin		253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Lugoj				  92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E70			  4</a:t>
            </a:r>
            <a:r>
              <a:rPr lang="fr-CH" sz="4700" dirty="0">
                <a:solidFill>
                  <a:schemeClr val="bg1"/>
                </a:solidFill>
                <a:latin typeface="Arial" panose="020B0604020202020204" pitchFamily="34" charset="0"/>
                <a:cs typeface="Arial" panose="020B0604020202020204" pitchFamily="34" charset="0"/>
              </a:rPr>
              <a:t>0</a:t>
            </a:r>
            <a:r>
              <a:rPr lang="fr-CH" sz="4700" dirty="0" smtClean="0">
                <a:solidFill>
                  <a:schemeClr val="bg1"/>
                </a:solidFill>
                <a:latin typeface="Arial" panose="020B0604020202020204" pitchFamily="34" charset="0"/>
                <a:cs typeface="Arial" panose="020B0604020202020204" pitchFamily="34" charset="0"/>
              </a:rPr>
              <a:t>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50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292080"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411760"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27984" y="3861048"/>
            <a:ext cx="842400" cy="64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3563888" y="1214784"/>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E671</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6347104"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7711109"/>
      </p:ext>
    </p:extLst>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Ortisoara</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49</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5507"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693</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505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928" y="1988840"/>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Nadlac</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Peregu</a:t>
            </a:r>
            <a:r>
              <a:rPr lang="fr-CH" sz="4400" dirty="0" smtClean="0">
                <a:solidFill>
                  <a:schemeClr val="bg1"/>
                </a:solidFill>
                <a:latin typeface="Arial" panose="020B0604020202020204" pitchFamily="34" charset="0"/>
                <a:cs typeface="Arial" panose="020B0604020202020204" pitchFamily="34" charset="0"/>
              </a:rPr>
              <a:t> Mare</a:t>
            </a:r>
          </a:p>
          <a:p>
            <a:endParaRPr lang="fr-CH" sz="1600" dirty="0" smtClean="0">
              <a:solidFill>
                <a:schemeClr val="bg1"/>
              </a:solidFill>
              <a:latin typeface="Arial" panose="020B0604020202020204" pitchFamily="34" charset="0"/>
              <a:cs typeface="Arial" panose="020B0604020202020204" pitchFamily="34" charset="0"/>
            </a:endParaRPr>
          </a:p>
          <a:p>
            <a:r>
              <a:rPr lang="fr-CH" sz="4400" dirty="0">
                <a:solidFill>
                  <a:schemeClr val="bg1"/>
                </a:solidFill>
                <a:latin typeface="Arial" panose="020B0604020202020204" pitchFamily="34" charset="0"/>
                <a:cs typeface="Arial" panose="020B0604020202020204" pitchFamily="34" charset="0"/>
              </a:rPr>
              <a:t>5</a:t>
            </a:r>
            <a:r>
              <a:rPr lang="fr-CH" sz="4400" dirty="0" smtClean="0">
                <a:solidFill>
                  <a:schemeClr val="bg1"/>
                </a:solidFill>
                <a:latin typeface="Arial" panose="020B0604020202020204" pitchFamily="34" charset="0"/>
                <a:cs typeface="Arial" panose="020B0604020202020204" pitchFamily="34" charset="0"/>
              </a:rPr>
              <a:t>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49555" y="395754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331640" y="270165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7G</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402309"/>
            <a:ext cx="5760000" cy="1548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Arad</a:t>
            </a:r>
            <a:br>
              <a:rPr lang="fr-CH" dirty="0" smtClean="0">
                <a:solidFill>
                  <a:schemeClr val="bg1"/>
                </a:solidFill>
                <a:latin typeface="Arial" panose="020B0604020202020204" pitchFamily="34" charset="0"/>
                <a:cs typeface="Arial" panose="020B0604020202020204" pitchFamily="34" charset="0"/>
              </a:rPr>
            </a:br>
            <a:r>
              <a:rPr lang="fr-CH" dirty="0" err="1" smtClean="0">
                <a:solidFill>
                  <a:schemeClr val="bg1"/>
                </a:solidFill>
                <a:latin typeface="Arial" panose="020B0604020202020204" pitchFamily="34" charset="0"/>
                <a:cs typeface="Arial" panose="020B0604020202020204" pitchFamily="34" charset="0"/>
              </a:rPr>
              <a:t>Pecica</a:t>
            </a:r>
            <a:r>
              <a:rPr lang="fr-CH" dirty="0" smtClean="0">
                <a:solidFill>
                  <a:schemeClr val="bg1"/>
                </a:solidFill>
                <a:latin typeface="Arial" panose="020B0604020202020204" pitchFamily="34" charset="0"/>
                <a:cs typeface="Arial" panose="020B0604020202020204" pitchFamily="34" charset="0"/>
              </a:rPr>
              <a:t>   </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979712" y="620748"/>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827584" y="5445224"/>
            <a:ext cx="6480720" cy="864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err="1" smtClean="0">
                <a:solidFill>
                  <a:schemeClr val="tx1"/>
                </a:solidFill>
                <a:latin typeface="Arial" panose="020B0604020202020204" pitchFamily="34" charset="0"/>
                <a:cs typeface="Arial" panose="020B0604020202020204" pitchFamily="34" charset="0"/>
              </a:rPr>
              <a:t>Pecica</a:t>
            </a:r>
            <a:r>
              <a:rPr lang="fr-CH" sz="1600" dirty="0" smtClean="0">
                <a:solidFill>
                  <a:schemeClr val="tx1"/>
                </a:solidFill>
                <a:latin typeface="Arial" panose="020B0604020202020204" pitchFamily="34" charset="0"/>
                <a:cs typeface="Arial" panose="020B0604020202020204" pitchFamily="34" charset="0"/>
              </a:rPr>
              <a:t> = </a:t>
            </a:r>
            <a:r>
              <a:rPr lang="fr-CH" sz="1600" dirty="0" err="1" smtClean="0">
                <a:solidFill>
                  <a:schemeClr val="tx1"/>
                </a:solidFill>
                <a:latin typeface="Arial" panose="020B0604020202020204" pitchFamily="34" charset="0"/>
                <a:cs typeface="Arial" panose="020B0604020202020204" pitchFamily="34" charset="0"/>
              </a:rPr>
              <a:t>next</a:t>
            </a:r>
            <a:r>
              <a:rPr lang="fr-CH" sz="1600" dirty="0" smtClean="0">
                <a:solidFill>
                  <a:schemeClr val="tx1"/>
                </a:solidFill>
                <a:latin typeface="Arial" panose="020B0604020202020204" pitchFamily="34" charset="0"/>
                <a:cs typeface="Arial" panose="020B0604020202020204" pitchFamily="34" charset="0"/>
              </a:rPr>
              <a:t> exit, </a:t>
            </a:r>
            <a:r>
              <a:rPr lang="fr-CH" sz="1600" dirty="0" err="1" smtClean="0">
                <a:solidFill>
                  <a:schemeClr val="tx1"/>
                </a:solidFill>
                <a:latin typeface="Arial" panose="020B0604020202020204" pitchFamily="34" charset="0"/>
                <a:cs typeface="Arial" panose="020B0604020202020204" pitchFamily="34" charset="0"/>
              </a:rPr>
              <a:t>iesirea</a:t>
            </a:r>
            <a:r>
              <a:rPr lang="fr-CH" sz="1600" dirty="0" smtClean="0">
                <a:solidFill>
                  <a:schemeClr val="tx1"/>
                </a:solidFill>
                <a:latin typeface="Arial" panose="020B0604020202020204" pitchFamily="34" charset="0"/>
                <a:cs typeface="Arial" panose="020B0604020202020204" pitchFamily="34" charset="0"/>
              </a:rPr>
              <a:t> </a:t>
            </a:r>
            <a:r>
              <a:rPr lang="fr-CH" sz="1600" dirty="0" err="1" smtClean="0">
                <a:solidFill>
                  <a:schemeClr val="tx1"/>
                </a:solidFill>
                <a:latin typeface="Arial" panose="020B0604020202020204" pitchFamily="34" charset="0"/>
                <a:cs typeface="Arial" panose="020B0604020202020204" pitchFamily="34" charset="0"/>
              </a:rPr>
              <a:t>urmatoare</a:t>
            </a:r>
            <a:endParaRPr lang="fr-CH" sz="1600" dirty="0" smtClean="0">
              <a:solidFill>
                <a:schemeClr val="tx1"/>
              </a:solidFill>
              <a:latin typeface="Arial" panose="020B0604020202020204" pitchFamily="34" charset="0"/>
              <a:cs typeface="Arial" panose="020B0604020202020204" pitchFamily="34" charset="0"/>
            </a:endParaRPr>
          </a:p>
          <a:p>
            <a:pPr algn="ctr"/>
            <a:r>
              <a:rPr lang="fr-CH" sz="1600" dirty="0" smtClean="0">
                <a:solidFill>
                  <a:schemeClr val="tx1"/>
                </a:solidFill>
                <a:latin typeface="Arial" panose="020B0604020202020204" pitchFamily="34" charset="0"/>
                <a:cs typeface="Arial" panose="020B0604020202020204" pitchFamily="34" charset="0"/>
              </a:rPr>
              <a:t>Green Verde = </a:t>
            </a:r>
            <a:r>
              <a:rPr lang="fr-CH" sz="1600" dirty="0" err="1" smtClean="0">
                <a:solidFill>
                  <a:schemeClr val="tx1"/>
                </a:solidFill>
                <a:latin typeface="Arial" panose="020B0604020202020204" pitchFamily="34" charset="0"/>
                <a:cs typeface="Arial" panose="020B0604020202020204" pitchFamily="34" charset="0"/>
              </a:rPr>
              <a:t>autostrada</a:t>
            </a:r>
            <a:r>
              <a:rPr lang="fr-CH" sz="1600" dirty="0" smtClean="0">
                <a:solidFill>
                  <a:schemeClr val="tx1"/>
                </a:solidFill>
                <a:latin typeface="Arial" panose="020B0604020202020204" pitchFamily="34" charset="0"/>
                <a:cs typeface="Arial" panose="020B0604020202020204" pitchFamily="34" charset="0"/>
              </a:rPr>
              <a:t> / Blue </a:t>
            </a:r>
            <a:r>
              <a:rPr lang="fr-CH" sz="1600" dirty="0" err="1" smtClean="0">
                <a:solidFill>
                  <a:schemeClr val="tx1"/>
                </a:solidFill>
                <a:latin typeface="Arial" panose="020B0604020202020204" pitchFamily="34" charset="0"/>
                <a:cs typeface="Arial" panose="020B0604020202020204" pitchFamily="34" charset="0"/>
              </a:rPr>
              <a:t>Albastru</a:t>
            </a:r>
            <a:r>
              <a:rPr lang="fr-CH" sz="1600" dirty="0" smtClean="0">
                <a:solidFill>
                  <a:schemeClr val="tx1"/>
                </a:solidFill>
                <a:latin typeface="Arial" panose="020B0604020202020204" pitchFamily="34" charset="0"/>
                <a:cs typeface="Arial" panose="020B0604020202020204" pitchFamily="34" charset="0"/>
              </a:rPr>
              <a:t> = DN / Dj</a:t>
            </a:r>
            <a:endParaRPr lang="fr-CH" sz="1600" dirty="0">
              <a:solidFill>
                <a:schemeClr val="tx1"/>
              </a:solidFill>
              <a:latin typeface="Arial" panose="020B0604020202020204" pitchFamily="34" charset="0"/>
              <a:cs typeface="Arial" panose="020B0604020202020204" pitchFamily="34" charset="0"/>
            </a:endParaRPr>
          </a:p>
        </p:txBody>
      </p:sp>
      <p:sp>
        <p:nvSpPr>
          <p:cNvPr id="2" name="Rectangle à coins arrondis 1"/>
          <p:cNvSpPr/>
          <p:nvPr/>
        </p:nvSpPr>
        <p:spPr>
          <a:xfrm>
            <a:off x="1115616" y="476672"/>
            <a:ext cx="5616624" cy="1368152"/>
          </a:xfrm>
          <a:prstGeom prst="roundRect">
            <a:avLst>
              <a:gd name="adj" fmla="val 862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115616" y="2060848"/>
            <a:ext cx="5616624" cy="2880320"/>
          </a:xfrm>
          <a:prstGeom prst="roundRect">
            <a:avLst>
              <a:gd name="adj" fmla="val 637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5779555" y="620748"/>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26090602"/>
      </p:ext>
    </p:ext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30783" y="1539000"/>
            <a:ext cx="5760000" cy="3780000"/>
          </a:xfrm>
          <a:solidFill>
            <a:srgbClr val="0070C0"/>
          </a:solidFill>
          <a:effectLst>
            <a:outerShdw blurRad="63500" sx="102000" sy="102000" algn="ctr" rotWithShape="0">
              <a:schemeClr val="bg1">
                <a:alpha val="40000"/>
              </a:schemeClr>
            </a:outerShdw>
          </a:effectLst>
        </p:spPr>
        <p:txBody>
          <a:bodyPr lIns="36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Ortisoara</a:t>
            </a:r>
            <a:endParaRPr lang="fr-CH" sz="4400" dirty="0" smtClean="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Sân</a:t>
            </a:r>
            <a:r>
              <a:rPr lang="fr-CH" sz="4000" dirty="0" err="1">
                <a:solidFill>
                  <a:schemeClr val="bg1"/>
                </a:solidFill>
                <a:latin typeface="Arial" panose="020B0604020202020204" pitchFamily="34" charset="0"/>
                <a:cs typeface="Arial" panose="020B0604020202020204" pitchFamily="34" charset="0"/>
              </a:rPr>
              <a:t>n</a:t>
            </a:r>
            <a:r>
              <a:rPr lang="fr-CH" sz="4000" dirty="0" err="1" smtClean="0">
                <a:solidFill>
                  <a:schemeClr val="bg1"/>
                </a:solidFill>
                <a:latin typeface="Arial" panose="020B0604020202020204" pitchFamily="34" charset="0"/>
                <a:cs typeface="Arial" panose="020B0604020202020204" pitchFamily="34" charset="0"/>
              </a:rPr>
              <a:t>icolau</a:t>
            </a:r>
            <a:r>
              <a:rPr lang="fr-CH" sz="4000" dirty="0" smtClean="0">
                <a:solidFill>
                  <a:schemeClr val="bg1"/>
                </a:solidFill>
                <a:latin typeface="Arial" panose="020B0604020202020204" pitchFamily="34" charset="0"/>
                <a:cs typeface="Arial" panose="020B0604020202020204" pitchFamily="34" charset="0"/>
              </a:rPr>
              <a:t> Mare</a:t>
            </a:r>
          </a:p>
          <a:p>
            <a:r>
              <a:rPr lang="fr-CH" sz="4400" dirty="0" err="1" smtClean="0">
                <a:solidFill>
                  <a:schemeClr val="bg1"/>
                </a:solidFill>
                <a:latin typeface="Arial" panose="020B0604020202020204" pitchFamily="34" charset="0"/>
                <a:cs typeface="Arial" panose="020B0604020202020204" pitchFamily="34" charset="0"/>
              </a:rPr>
              <a:t>Vinga</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33205" y="408134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593379" y="450912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693</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043608" y="404612"/>
            <a:ext cx="5760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Timisoara Nord</a:t>
            </a:r>
            <a:endParaRPr lang="fr-CH" dirty="0">
              <a:solidFill>
                <a:schemeClr val="bg1"/>
              </a:solidFill>
              <a:latin typeface="Arial" panose="020B0604020202020204" pitchFamily="34" charset="0"/>
              <a:cs typeface="Arial" panose="020B0604020202020204" pitchFamily="34" charset="0"/>
            </a:endParaRPr>
          </a:p>
        </p:txBody>
      </p:sp>
      <p:sp>
        <p:nvSpPr>
          <p:cNvPr id="13" name="Flèche vers le haut 12"/>
          <p:cNvSpPr/>
          <p:nvPr/>
        </p:nvSpPr>
        <p:spPr>
          <a:xfrm>
            <a:off x="6084135" y="58461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4499992" y="638612"/>
            <a:ext cx="1440000"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16" name="Flèche vers le haut 15"/>
          <p:cNvSpPr/>
          <p:nvPr/>
        </p:nvSpPr>
        <p:spPr>
          <a:xfrm>
            <a:off x="1331640" y="58461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115616" y="451095"/>
            <a:ext cx="5590335" cy="961681"/>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590335" cy="3600400"/>
          </a:xfrm>
          <a:prstGeom prst="roundRect">
            <a:avLst>
              <a:gd name="adj" fmla="val 402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69584813"/>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53995" y="1556792"/>
            <a:ext cx="5760000" cy="2880000"/>
          </a:xfrm>
          <a:solidFill>
            <a:srgbClr val="0070C0"/>
          </a:solidFill>
          <a:effectLst>
            <a:outerShdw blurRad="63500" sx="102000" sy="102000" algn="ctr" rotWithShape="0">
              <a:schemeClr val="bg1">
                <a:alpha val="40000"/>
              </a:schemeClr>
            </a:outerShdw>
          </a:effectLst>
        </p:spPr>
        <p:txBody>
          <a:bodyPr lIns="36000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Ortisoara</a:t>
            </a:r>
            <a:endParaRPr lang="fr-CH" sz="4400" dirty="0" smtClean="0">
              <a:solidFill>
                <a:schemeClr val="bg1"/>
              </a:solidFill>
              <a:latin typeface="Arial" panose="020B0604020202020204" pitchFamily="34" charset="0"/>
              <a:cs typeface="Arial" panose="020B0604020202020204" pitchFamily="34" charset="0"/>
            </a:endParaRPr>
          </a:p>
          <a:p>
            <a:r>
              <a:rPr lang="fr-CH" sz="4000" dirty="0" err="1" smtClean="0">
                <a:solidFill>
                  <a:schemeClr val="bg1"/>
                </a:solidFill>
                <a:latin typeface="Arial" panose="020B0604020202020204" pitchFamily="34" charset="0"/>
                <a:cs typeface="Arial" panose="020B0604020202020204" pitchFamily="34" charset="0"/>
              </a:rPr>
              <a:t>Sân</a:t>
            </a:r>
            <a:r>
              <a:rPr lang="fr-CH" sz="4000" dirty="0" err="1">
                <a:solidFill>
                  <a:schemeClr val="bg1"/>
                </a:solidFill>
                <a:latin typeface="Arial" panose="020B0604020202020204" pitchFamily="34" charset="0"/>
                <a:cs typeface="Arial" panose="020B0604020202020204" pitchFamily="34" charset="0"/>
              </a:rPr>
              <a:t>n</a:t>
            </a:r>
            <a:r>
              <a:rPr lang="fr-CH" sz="4000" dirty="0" err="1" smtClean="0">
                <a:solidFill>
                  <a:schemeClr val="bg1"/>
                </a:solidFill>
                <a:latin typeface="Arial" panose="020B0604020202020204" pitchFamily="34" charset="0"/>
                <a:cs typeface="Arial" panose="020B0604020202020204" pitchFamily="34" charset="0"/>
              </a:rPr>
              <a:t>icolau</a:t>
            </a:r>
            <a:r>
              <a:rPr lang="fr-CH" sz="4000" dirty="0" smtClean="0">
                <a:solidFill>
                  <a:schemeClr val="bg1"/>
                </a:solidFill>
                <a:latin typeface="Arial" panose="020B0604020202020204" pitchFamily="34" charset="0"/>
                <a:cs typeface="Arial" panose="020B0604020202020204" pitchFamily="34" charset="0"/>
              </a:rPr>
              <a:t> Mare</a:t>
            </a:r>
          </a:p>
          <a:p>
            <a:r>
              <a:rPr lang="fr-CH" sz="4400" dirty="0" err="1" smtClean="0">
                <a:solidFill>
                  <a:schemeClr val="bg1"/>
                </a:solidFill>
                <a:latin typeface="Arial" panose="020B0604020202020204" pitchFamily="34" charset="0"/>
                <a:cs typeface="Arial" panose="020B0604020202020204" pitchFamily="34" charset="0"/>
              </a:rPr>
              <a:t>Vinga</a:t>
            </a:r>
            <a:endParaRPr lang="fr-CH" sz="4400" dirty="0" smtClean="0">
              <a:solidFill>
                <a:schemeClr val="bg1"/>
              </a:solidFill>
              <a:latin typeface="Arial" panose="020B0604020202020204" pitchFamily="34" charset="0"/>
              <a:cs typeface="Arial" panose="020B0604020202020204" pitchFamily="34" charset="0"/>
            </a:endParaRPr>
          </a:p>
          <a:p>
            <a:endParaRPr lang="fr-CH" dirty="0" smtClean="0">
              <a:solidFill>
                <a:schemeClr val="bg1"/>
              </a:solidFill>
              <a:latin typeface="Arial" panose="020B0604020202020204" pitchFamily="34" charset="0"/>
              <a:cs typeface="Arial" panose="020B0604020202020204" pitchFamily="34" charset="0"/>
            </a:endParaRPr>
          </a:p>
        </p:txBody>
      </p:sp>
      <p:sp>
        <p:nvSpPr>
          <p:cNvPr id="8" name="Hexagone 7"/>
          <p:cNvSpPr/>
          <p:nvPr/>
        </p:nvSpPr>
        <p:spPr>
          <a:xfrm>
            <a:off x="1979712" y="2077629"/>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693</a:t>
            </a:r>
            <a:endParaRPr lang="fr-CH" dirty="0">
              <a:latin typeface="Arial" panose="020B0604020202020204" pitchFamily="34" charset="0"/>
              <a:cs typeface="Arial" panose="020B0604020202020204" pitchFamily="34" charset="0"/>
            </a:endParaRPr>
          </a:p>
        </p:txBody>
      </p:sp>
      <p:sp>
        <p:nvSpPr>
          <p:cNvPr id="12" name="Flèche vers le haut 11"/>
          <p:cNvSpPr/>
          <p:nvPr/>
        </p:nvSpPr>
        <p:spPr>
          <a:xfrm rot="3600000">
            <a:off x="6502444" y="3326849"/>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741995" y="602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49</a:t>
            </a:r>
            <a:endParaRPr lang="fr-CH" sz="54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5180207" y="7039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515995" y="7039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4" name="Rectangle à coins arrondis 3"/>
          <p:cNvSpPr/>
          <p:nvPr/>
        </p:nvSpPr>
        <p:spPr>
          <a:xfrm>
            <a:off x="4831851" y="656680"/>
            <a:ext cx="2592288"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835696" y="1628800"/>
            <a:ext cx="5588443" cy="2736304"/>
          </a:xfrm>
          <a:prstGeom prst="roundRect">
            <a:avLst>
              <a:gd name="adj" fmla="val 645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787959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49</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526484679"/>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546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Turnu</a:t>
            </a:r>
            <a:r>
              <a:rPr lang="fr-CH" sz="4700" dirty="0" smtClean="0">
                <a:solidFill>
                  <a:schemeClr val="bg1"/>
                </a:solidFill>
                <a:latin typeface="Arial" panose="020B0604020202020204" pitchFamily="34" charset="0"/>
                <a:cs typeface="Arial" panose="020B0604020202020204" pitchFamily="34" charset="0"/>
              </a:rPr>
              <a:t> Severin		232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Lugoj				  71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E70			  22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28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292080"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411760"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27984" y="3861048"/>
            <a:ext cx="842400" cy="64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3563888" y="1214784"/>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E671</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6347104"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8527942"/>
      </p:ext>
    </p:extLst>
  </p:cSld>
  <p:clrMapOvr>
    <a:masterClrMapping/>
  </p:clrMapOvr>
  <p:transition spd="slow">
    <p:wheel spokes="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7920000" cy="5652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151180" y="5373216"/>
            <a:ext cx="6840760" cy="7200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Universitatea</a:t>
            </a:r>
            <a:r>
              <a:rPr lang="fr-CH" sz="3200" dirty="0" smtClean="0">
                <a:solidFill>
                  <a:schemeClr val="bg1"/>
                </a:solidFill>
                <a:latin typeface="Arial" panose="020B0604020202020204" pitchFamily="34" charset="0"/>
                <a:cs typeface="Arial" panose="020B0604020202020204" pitchFamily="34" charset="0"/>
              </a:rPr>
              <a:t> de </a:t>
            </a:r>
            <a:r>
              <a:rPr lang="fr-CH" sz="3200" dirty="0" err="1" smtClean="0">
                <a:solidFill>
                  <a:schemeClr val="bg1"/>
                </a:solidFill>
                <a:latin typeface="Arial" panose="020B0604020202020204" pitchFamily="34" charset="0"/>
                <a:cs typeface="Arial" panose="020B0604020202020204" pitchFamily="34" charset="0"/>
              </a:rPr>
              <a:t>Vest</a:t>
            </a:r>
            <a:r>
              <a:rPr lang="fr-CH" sz="3200" dirty="0" smtClean="0">
                <a:solidFill>
                  <a:schemeClr val="bg1"/>
                </a:solidFill>
                <a:latin typeface="Arial" panose="020B0604020202020204" pitchFamily="34" charset="0"/>
                <a:cs typeface="Arial" panose="020B0604020202020204" pitchFamily="34" charset="0"/>
              </a:rPr>
              <a:t> </a:t>
            </a:r>
            <a:r>
              <a:rPr lang="fr-CH" sz="3200" dirty="0" err="1" smtClean="0">
                <a:solidFill>
                  <a:schemeClr val="bg1"/>
                </a:solidFill>
                <a:latin typeface="Arial" panose="020B0604020202020204" pitchFamily="34" charset="0"/>
                <a:cs typeface="Arial" panose="020B0604020202020204" pitchFamily="34" charset="0"/>
              </a:rPr>
              <a:t>din</a:t>
            </a:r>
            <a:r>
              <a:rPr lang="fr-CH" sz="3200" dirty="0" smtClean="0">
                <a:solidFill>
                  <a:schemeClr val="bg1"/>
                </a:solidFill>
                <a:latin typeface="Arial" panose="020B0604020202020204" pitchFamily="34" charset="0"/>
                <a:cs typeface="Arial" panose="020B0604020202020204" pitchFamily="34" charset="0"/>
              </a:rPr>
              <a:t> Timisoara</a:t>
            </a:r>
            <a:endParaRPr lang="fr-CH" sz="3200" dirty="0">
              <a:solidFill>
                <a:schemeClr val="bg1"/>
              </a:solidFill>
              <a:latin typeface="Arial" panose="020B0604020202020204" pitchFamily="34" charset="0"/>
              <a:cs typeface="Arial" panose="020B0604020202020204" pitchFamily="34" charset="0"/>
            </a:endParaRPr>
          </a:p>
        </p:txBody>
      </p:sp>
      <p:pic>
        <p:nvPicPr>
          <p:cNvPr id="4" name="Picture 2" descr="http://www.bachelorstudies.fr/image_processor/images/cover-photo/1607/large/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28" y="764456"/>
            <a:ext cx="777686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980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Timisoara Nord</a:t>
            </a: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48</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619672" y="25600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691</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5387485" y="2492928"/>
            <a:ext cx="1440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Nord</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4064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6300000" cy="3780000"/>
          </a:xfrm>
          <a:solidFill>
            <a:srgbClr val="0070C0"/>
          </a:solidFill>
          <a:effectLst>
            <a:outerShdw blurRad="63500" sx="102000" sy="102000" algn="ctr" rotWithShape="0">
              <a:schemeClr val="bg1">
                <a:alpha val="40000"/>
              </a:schemeClr>
            </a:outerShdw>
          </a:effectLst>
        </p:spPr>
        <p:txBody>
          <a:bodyPr lIns="540000" tIns="252000" bIns="216000">
            <a:noAutofit/>
          </a:bodyPr>
          <a:lstStyle/>
          <a:p>
            <a:r>
              <a:rPr lang="fr-CH" sz="4400" dirty="0" smtClean="0">
                <a:solidFill>
                  <a:schemeClr val="bg1"/>
                </a:solidFill>
                <a:latin typeface="Arial" panose="020B0604020202020204" pitchFamily="34" charset="0"/>
                <a:cs typeface="Arial" panose="020B0604020202020204" pitchFamily="34" charset="0"/>
              </a:rPr>
              <a:t>Timisoara Nord</a:t>
            </a:r>
          </a:p>
          <a:p>
            <a:r>
              <a:rPr lang="fr-CH" sz="4400" dirty="0" err="1" smtClean="0">
                <a:solidFill>
                  <a:schemeClr val="bg1"/>
                </a:solidFill>
                <a:latin typeface="Arial" panose="020B0604020202020204" pitchFamily="34" charset="0"/>
                <a:cs typeface="Arial" panose="020B0604020202020204" pitchFamily="34" charset="0"/>
              </a:rPr>
              <a:t>Giarmata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Pischia</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605013" y="424557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236790" y="191683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691</a:t>
            </a:r>
            <a:endParaRPr lang="fr-CH" dirty="0">
              <a:latin typeface="Arial" panose="020B0604020202020204" pitchFamily="34" charset="0"/>
              <a:cs typeface="Arial" panose="020B0604020202020204" pitchFamily="34" charset="0"/>
            </a:endParaRPr>
          </a:p>
        </p:txBody>
      </p:sp>
      <p:sp>
        <p:nvSpPr>
          <p:cNvPr id="6" name="Flèche vers le haut 5"/>
          <p:cNvSpPr/>
          <p:nvPr/>
        </p:nvSpPr>
        <p:spPr>
          <a:xfrm>
            <a:off x="2088379"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Flèche vers le haut 8"/>
          <p:cNvSpPr/>
          <p:nvPr/>
        </p:nvSpPr>
        <p:spPr>
          <a:xfrm>
            <a:off x="6660232"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Titre 1"/>
          <p:cNvSpPr txBox="1">
            <a:spLocks noGrp="1"/>
          </p:cNvSpPr>
          <p:nvPr>
            <p:ph type="ctrTitle"/>
          </p:nvPr>
        </p:nvSpPr>
        <p:spPr>
          <a:xfrm>
            <a:off x="1043608" y="260648"/>
            <a:ext cx="6300000" cy="1260000"/>
          </a:xfrm>
          <a:prstGeom prst="rect">
            <a:avLst/>
          </a:prstGeom>
          <a:solidFill>
            <a:srgbClr val="00B050"/>
          </a:solidFill>
        </p:spPr>
        <p:txBody>
          <a:bodyPr vert="horz" lIns="36000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900" dirty="0" smtClean="0">
                <a:solidFill>
                  <a:schemeClr val="bg1"/>
                </a:solidFill>
                <a:latin typeface="Arial" panose="020B0604020202020204" pitchFamily="34" charset="0"/>
                <a:cs typeface="Arial" panose="020B0604020202020204" pitchFamily="34" charset="0"/>
              </a:rPr>
              <a:t>Timisoara Est</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sz="3600" dirty="0" smtClean="0">
                <a:solidFill>
                  <a:schemeClr val="bg1"/>
                </a:solidFill>
                <a:latin typeface="Arial" panose="020B0604020202020204" pitchFamily="34" charset="0"/>
                <a:cs typeface="Arial" panose="020B0604020202020204" pitchFamily="34" charset="0"/>
              </a:rPr>
              <a:t>E68 x E70</a:t>
            </a:r>
            <a:endParaRPr lang="fr-CH" sz="3600"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230059" y="445472"/>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607036" y="45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11"/>
          <p:cNvSpPr/>
          <p:nvPr/>
        </p:nvSpPr>
        <p:spPr>
          <a:xfrm>
            <a:off x="5043455" y="1916832"/>
            <a:ext cx="1512168"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pic>
        <p:nvPicPr>
          <p:cNvPr id="16"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06580" y="614495"/>
            <a:ext cx="738778" cy="64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115616" y="332656"/>
            <a:ext cx="6120680" cy="1152128"/>
          </a:xfrm>
          <a:prstGeom prst="roundRect">
            <a:avLst>
              <a:gd name="adj" fmla="val 1078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6120680" cy="3600400"/>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60268807"/>
      </p:ext>
    </p:extLst>
  </p:cSld>
  <p:clrMapOvr>
    <a:masterClrMapping/>
  </p:clrMapOvr>
  <p:transition spd="slow">
    <p:wheel spokes="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2880000"/>
          </a:xfrm>
          <a:solidFill>
            <a:srgbClr val="0070C0"/>
          </a:solidFill>
          <a:effectLst>
            <a:outerShdw blurRad="63500" sx="102000" sy="102000" algn="ctr" rotWithShape="0">
              <a:schemeClr val="bg1">
                <a:alpha val="40000"/>
              </a:schemeClr>
            </a:outerShdw>
          </a:effectLst>
        </p:spPr>
        <p:txBody>
          <a:bodyPr lIns="54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Timisoara Nord</a:t>
            </a:r>
          </a:p>
          <a:p>
            <a:r>
              <a:rPr lang="fr-CH" sz="4400" dirty="0" err="1" smtClean="0">
                <a:solidFill>
                  <a:schemeClr val="bg1"/>
                </a:solidFill>
                <a:latin typeface="Arial" panose="020B0604020202020204" pitchFamily="34" charset="0"/>
                <a:cs typeface="Arial" panose="020B0604020202020204" pitchFamily="34" charset="0"/>
              </a:rPr>
              <a:t>Giarmata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Pischia</a:t>
            </a:r>
            <a:endParaRPr lang="fr-CH" sz="4400" dirty="0" smtClean="0">
              <a:solidFill>
                <a:schemeClr val="bg1"/>
              </a:solidFill>
              <a:latin typeface="Arial" panose="020B0604020202020204" pitchFamily="34" charset="0"/>
              <a:cs typeface="Arial" panose="020B0604020202020204" pitchFamily="34" charset="0"/>
            </a:endParaRPr>
          </a:p>
          <a:p>
            <a:endParaRPr lang="fr-CH" dirty="0" smtClean="0">
              <a:solidFill>
                <a:schemeClr val="bg1"/>
              </a:solidFill>
              <a:latin typeface="Arial" panose="020B0604020202020204" pitchFamily="34" charset="0"/>
              <a:cs typeface="Arial" panose="020B0604020202020204" pitchFamily="34" charset="0"/>
            </a:endParaRPr>
          </a:p>
        </p:txBody>
      </p:sp>
      <p:sp>
        <p:nvSpPr>
          <p:cNvPr id="10" name="Hexagone 9"/>
          <p:cNvSpPr/>
          <p:nvPr/>
        </p:nvSpPr>
        <p:spPr>
          <a:xfrm>
            <a:off x="1331640" y="277195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691</a:t>
            </a:r>
            <a:endParaRPr lang="fr-CH" dirty="0">
              <a:latin typeface="Arial" panose="020B0604020202020204" pitchFamily="34" charset="0"/>
              <a:cs typeface="Arial" panose="020B0604020202020204" pitchFamily="34" charset="0"/>
            </a:endParaRPr>
          </a:p>
        </p:txBody>
      </p:sp>
      <p:sp>
        <p:nvSpPr>
          <p:cNvPr id="12" name="Rectangle 11"/>
          <p:cNvSpPr/>
          <p:nvPr/>
        </p:nvSpPr>
        <p:spPr>
          <a:xfrm>
            <a:off x="4788024" y="1971786"/>
            <a:ext cx="1512168"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smtClean="0">
                <a:solidFill>
                  <a:schemeClr val="tx1"/>
                </a:solidFill>
                <a:latin typeface="Arial" panose="020B0604020202020204" pitchFamily="34" charset="0"/>
                <a:cs typeface="Arial" panose="020B0604020202020204" pitchFamily="34" charset="0"/>
              </a:rPr>
              <a:t>Nord</a:t>
            </a:r>
            <a:endParaRPr lang="fr-CH" sz="4400" dirty="0">
              <a:solidFill>
                <a:schemeClr val="tx1"/>
              </a:solidFill>
              <a:latin typeface="Arial" panose="020B0604020202020204" pitchFamily="34" charset="0"/>
              <a:cs typeface="Arial" panose="020B0604020202020204" pitchFamily="34" charset="0"/>
            </a:endParaRPr>
          </a:p>
        </p:txBody>
      </p:sp>
      <p:sp>
        <p:nvSpPr>
          <p:cNvPr id="16" name="Flèche vers le haut 15"/>
          <p:cNvSpPr/>
          <p:nvPr/>
        </p:nvSpPr>
        <p:spPr>
          <a:xfrm rot="3600000">
            <a:off x="5790954" y="3137832"/>
            <a:ext cx="450000"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Rectangle à coins arrondis 3"/>
          <p:cNvSpPr/>
          <p:nvPr/>
        </p:nvSpPr>
        <p:spPr>
          <a:xfrm>
            <a:off x="1115616" y="1628800"/>
            <a:ext cx="5616624" cy="2664296"/>
          </a:xfrm>
          <a:prstGeom prst="roundRect">
            <a:avLst>
              <a:gd name="adj" fmla="val 588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018667" y="548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48</a:t>
            </a:r>
            <a:endParaRPr lang="fr-CH" sz="5400"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4054667" y="60268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16"/>
          <p:cNvSpPr/>
          <p:nvPr/>
        </p:nvSpPr>
        <p:spPr>
          <a:xfrm>
            <a:off x="4427984" y="69268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Virage 18"/>
          <p:cNvSpPr/>
          <p:nvPr/>
        </p:nvSpPr>
        <p:spPr>
          <a:xfrm>
            <a:off x="4784163" y="69268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41563262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14755264"/>
      </p:ext>
    </p:extLst>
  </p:cSld>
  <p:clrMapOvr>
    <a:masterClrMapping/>
  </p:clrMapOvr>
  <p:transition spd="slow">
    <p:wheel spokes="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539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Turnu</a:t>
            </a:r>
            <a:r>
              <a:rPr lang="fr-CH" sz="4700" dirty="0" smtClean="0">
                <a:solidFill>
                  <a:schemeClr val="bg1"/>
                </a:solidFill>
                <a:latin typeface="Arial" panose="020B0604020202020204" pitchFamily="34" charset="0"/>
                <a:cs typeface="Arial" panose="020B0604020202020204" pitchFamily="34" charset="0"/>
              </a:rPr>
              <a:t> Severin		223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Lugoj				  65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E70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Est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292080"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411760"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406776" y="4005064"/>
            <a:ext cx="842400" cy="64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à coins arrondis 10"/>
          <p:cNvSpPr/>
          <p:nvPr/>
        </p:nvSpPr>
        <p:spPr>
          <a:xfrm>
            <a:off x="3563888" y="1214784"/>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E671</a:t>
            </a:r>
            <a:endParaRPr lang="fr-CH" sz="2800"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6347104"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A7</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100074"/>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2520000"/>
          </a:xfrm>
          <a:solidFill>
            <a:srgbClr val="0070C0"/>
          </a:solidFill>
          <a:effectLst>
            <a:outerShdw blurRad="63500" sx="102000" sy="102000" algn="ctr" rotWithShape="0">
              <a:schemeClr val="bg1">
                <a:alpha val="40000"/>
              </a:schemeClr>
            </a:outerShdw>
          </a:effectLst>
        </p:spPr>
        <p:txBody>
          <a:bodyPr lIns="90000" tIns="252000" bIns="216000">
            <a:noAutofit/>
          </a:bodyPr>
          <a:lstStyle/>
          <a:p>
            <a:r>
              <a:rPr lang="fr-CH" sz="4400" dirty="0" err="1" smtClean="0">
                <a:solidFill>
                  <a:schemeClr val="bg1"/>
                </a:solidFill>
                <a:latin typeface="Arial" panose="020B0604020202020204" pitchFamily="34" charset="0"/>
                <a:cs typeface="Arial" panose="020B0604020202020204" pitchFamily="34" charset="0"/>
              </a:rPr>
              <a:t>Nadlac</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Peregu</a:t>
            </a:r>
            <a:r>
              <a:rPr lang="fr-CH" sz="4400" dirty="0" smtClean="0">
                <a:solidFill>
                  <a:schemeClr val="bg1"/>
                </a:solidFill>
                <a:latin typeface="Arial" panose="020B0604020202020204" pitchFamily="34" charset="0"/>
                <a:cs typeface="Arial" panose="020B0604020202020204" pitchFamily="34" charset="0"/>
              </a:rPr>
              <a:t> Mare</a:t>
            </a:r>
          </a:p>
          <a:p>
            <a:endParaRPr lang="fr-CH" sz="16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333012" y="315254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259632" y="230735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7G</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115616" y="1628800"/>
            <a:ext cx="5616624" cy="237626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3985805" y="54868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55</a:t>
            </a:r>
            <a:endParaRPr lang="fr-CH" sz="54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067944" y="620688"/>
            <a:ext cx="262800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4355976" y="67472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4701619" y="652528"/>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2762757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E68 x E70</a:t>
            </a:r>
          </a:p>
          <a:p>
            <a:pPr lvl="1" algn="ctr"/>
            <a:r>
              <a:rPr lang="fr-CH" sz="4000" dirty="0" smtClean="0">
                <a:solidFill>
                  <a:schemeClr val="bg1"/>
                </a:solidFill>
                <a:latin typeface="Arial" panose="020B0604020202020204" pitchFamily="34" charset="0"/>
                <a:cs typeface="Arial" panose="020B0604020202020204" pitchFamily="34" charset="0"/>
              </a:rPr>
              <a:t>A1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Timisoara Est</a:t>
            </a:r>
          </a:p>
          <a:p>
            <a:pPr algn="ctr"/>
            <a:r>
              <a:rPr lang="fr-CH" sz="4400" dirty="0" smtClean="0">
                <a:solidFill>
                  <a:schemeClr val="bg1"/>
                </a:solidFill>
                <a:latin typeface="Arial" panose="020B0604020202020204" pitchFamily="34" charset="0"/>
                <a:cs typeface="Arial" panose="020B0604020202020204" pitchFamily="34" charset="0"/>
              </a:rPr>
              <a:t>3000 m</a:t>
            </a:r>
            <a:endParaRPr lang="fr-CH" sz="20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44440" y="231289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12160" y="2636912"/>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4</a:t>
            </a:r>
            <a:r>
              <a:rPr lang="fr-CH" sz="3600" dirty="0">
                <a:solidFill>
                  <a:schemeClr val="tx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15973981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15893"/>
            <a:ext cx="3312000" cy="648000"/>
          </a:xfrm>
          <a:solidFill>
            <a:srgbClr val="00B050"/>
          </a:solidFill>
        </p:spPr>
        <p:txBody>
          <a:bodyPr lIns="0"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 70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796134"/>
            <a:ext cx="3312000" cy="4140000"/>
          </a:xfrm>
          <a:solidFill>
            <a:srgbClr val="00B050"/>
          </a:solidFill>
        </p:spPr>
        <p:txBody>
          <a:bodyPr>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Sofia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p>
          <a:p>
            <a:pPr marL="0" indent="0" algn="ctr">
              <a:buNone/>
            </a:pPr>
            <a:r>
              <a:rPr lang="fr-CH" sz="3200" dirty="0" smtClean="0">
                <a:solidFill>
                  <a:schemeClr val="bg1"/>
                </a:solidFill>
                <a:latin typeface="Arial" panose="020B0604020202020204" pitchFamily="34" charset="0"/>
                <a:cs typeface="Arial" panose="020B0604020202020204" pitchFamily="34" charset="0"/>
              </a:rPr>
              <a:t>Lugoj</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Topolovatu</a:t>
            </a:r>
            <a:r>
              <a:rPr lang="fr-CH" sz="3200" dirty="0" smtClean="0">
                <a:solidFill>
                  <a:schemeClr val="bg1"/>
                </a:solidFill>
                <a:latin typeface="Arial" panose="020B0604020202020204" pitchFamily="34" charset="0"/>
                <a:cs typeface="Arial" panose="020B0604020202020204" pitchFamily="34" charset="0"/>
              </a:rPr>
              <a:t> Mare</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491880" y="1102116"/>
            <a:ext cx="3312000"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70   A7</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491880" y="1774187"/>
            <a:ext cx="3312000" cy="4140000"/>
          </a:xfrm>
          <a:solidFill>
            <a:srgbClr val="00B050"/>
          </a:solidFill>
        </p:spPr>
        <p:txBody>
          <a:bodyPr lIns="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Belgrad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Beograd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Sud</a:t>
            </a:r>
          </a:p>
          <a:p>
            <a:pPr marL="0" indent="0" algn="ctr">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8" name="Rectangle à coins arrondis 7"/>
          <p:cNvSpPr/>
          <p:nvPr/>
        </p:nvSpPr>
        <p:spPr>
          <a:xfrm>
            <a:off x="6884430" y="1774187"/>
            <a:ext cx="1973331" cy="4140000"/>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2800" dirty="0" smtClean="0">
                <a:latin typeface="Arial" panose="020B0604020202020204" pitchFamily="34" charset="0"/>
                <a:cs typeface="Arial" panose="020B0604020202020204" pitchFamily="34" charset="0"/>
              </a:rPr>
              <a:t>Timisoara</a:t>
            </a:r>
          </a:p>
          <a:p>
            <a:pPr algn="ctr"/>
            <a:endParaRPr lang="fr-CH" sz="2800" dirty="0">
              <a:latin typeface="Arial" panose="020B0604020202020204" pitchFamily="34" charset="0"/>
              <a:cs typeface="Arial" panose="020B0604020202020204" pitchFamily="34" charset="0"/>
            </a:endParaRPr>
          </a:p>
          <a:p>
            <a:pPr algn="ctr"/>
            <a:endParaRPr lang="fr-CH" sz="2800" dirty="0" smtClean="0">
              <a:latin typeface="Arial" panose="020B0604020202020204" pitchFamily="34" charset="0"/>
              <a:cs typeface="Arial" panose="020B0604020202020204" pitchFamily="34" charset="0"/>
            </a:endParaRPr>
          </a:p>
          <a:p>
            <a:pPr algn="ctr"/>
            <a:endParaRPr lang="fr-CH" sz="2800" dirty="0">
              <a:latin typeface="Arial" panose="020B0604020202020204" pitchFamily="34" charset="0"/>
              <a:cs typeface="Arial" panose="020B0604020202020204" pitchFamily="34" charset="0"/>
            </a:endParaRPr>
          </a:p>
          <a:p>
            <a:pPr algn="ctr"/>
            <a:endParaRPr lang="fr-CH" sz="2800" dirty="0" smtClean="0">
              <a:latin typeface="Arial" panose="020B0604020202020204" pitchFamily="34" charset="0"/>
              <a:cs typeface="Arial" panose="020B0604020202020204" pitchFamily="34" charset="0"/>
            </a:endParaRPr>
          </a:p>
          <a:p>
            <a:pPr algn="ctr"/>
            <a:endParaRPr lang="fr-CH" sz="2800" dirty="0">
              <a:latin typeface="Arial" panose="020B0604020202020204" pitchFamily="34" charset="0"/>
              <a:cs typeface="Arial" panose="020B0604020202020204" pitchFamily="34" charset="0"/>
            </a:endParaRPr>
          </a:p>
          <a:p>
            <a:pPr algn="ctr"/>
            <a:r>
              <a:rPr lang="fr-CH" sz="2800" dirty="0" smtClean="0">
                <a:latin typeface="Arial" panose="020B0604020202020204" pitchFamily="34" charset="0"/>
                <a:cs typeface="Arial" panose="020B0604020202020204" pitchFamily="34" charset="0"/>
              </a:rPr>
              <a:t>2000 m</a:t>
            </a:r>
          </a:p>
        </p:txBody>
      </p:sp>
      <p:sp>
        <p:nvSpPr>
          <p:cNvPr id="15" name="Rectangle 14"/>
          <p:cNvSpPr/>
          <p:nvPr/>
        </p:nvSpPr>
        <p:spPr>
          <a:xfrm>
            <a:off x="8268490" y="5936134"/>
            <a:ext cx="360000" cy="7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9630" y="3559382"/>
            <a:ext cx="834721" cy="569611"/>
          </a:xfrm>
          <a:prstGeom prst="rect">
            <a:avLst/>
          </a:prstGeom>
          <a:noFill/>
          <a:extLst>
            <a:ext uri="{909E8E84-426E-40DD-AFC4-6F175D3DCCD1}">
              <a14:hiddenFill xmlns:a14="http://schemas.microsoft.com/office/drawing/2010/main">
                <a:solidFill>
                  <a:srgbClr val="FFFFFF"/>
                </a:solidFill>
              </a14:hiddenFill>
            </a:ext>
          </a:extLst>
        </p:spPr>
      </p:pic>
      <p:sp>
        <p:nvSpPr>
          <p:cNvPr id="23" name="Ellipse 22"/>
          <p:cNvSpPr/>
          <p:nvPr/>
        </p:nvSpPr>
        <p:spPr>
          <a:xfrm>
            <a:off x="5871251" y="2112371"/>
            <a:ext cx="792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SRB</a:t>
            </a:r>
            <a:endParaRPr lang="fr-CH" sz="1400" dirty="0">
              <a:solidFill>
                <a:schemeClr val="tx1"/>
              </a:solidFill>
              <a:latin typeface="Arial" panose="020B0604020202020204" pitchFamily="34" charset="0"/>
              <a:cs typeface="Arial" panose="020B0604020202020204" pitchFamily="34" charset="0"/>
            </a:endParaRPr>
          </a:p>
        </p:txBody>
      </p:sp>
      <p:sp>
        <p:nvSpPr>
          <p:cNvPr id="27" name="Flèche vers le haut 26"/>
          <p:cNvSpPr/>
          <p:nvPr/>
        </p:nvSpPr>
        <p:spPr>
          <a:xfrm rot="2700000">
            <a:off x="7649838" y="4757241"/>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6858879" y="1102115"/>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Iesire</a:t>
            </a:r>
            <a:r>
              <a:rPr lang="fr-CH" sz="3200" dirty="0" smtClean="0">
                <a:solidFill>
                  <a:schemeClr val="bg1"/>
                </a:solidFill>
                <a:latin typeface="Arial" panose="020B0604020202020204" pitchFamily="34" charset="0"/>
                <a:cs typeface="Arial" panose="020B0604020202020204" pitchFamily="34" charset="0"/>
              </a:rPr>
              <a:t> 47</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7123311" y="2445185"/>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Est</a:t>
            </a:r>
            <a:endParaRPr lang="fr-CH" sz="28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7123311" y="3013766"/>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5655139" y="3013766"/>
            <a:ext cx="100811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6" name="Flèche vers le haut 25"/>
          <p:cNvSpPr/>
          <p:nvPr/>
        </p:nvSpPr>
        <p:spPr>
          <a:xfrm>
            <a:off x="4860032" y="4653136"/>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Flèche vers le haut 29"/>
          <p:cNvSpPr/>
          <p:nvPr/>
        </p:nvSpPr>
        <p:spPr>
          <a:xfrm rot="-2700000">
            <a:off x="354728" y="4866897"/>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Ellipse 30"/>
          <p:cNvSpPr/>
          <p:nvPr/>
        </p:nvSpPr>
        <p:spPr>
          <a:xfrm>
            <a:off x="2375655" y="2508371"/>
            <a:ext cx="792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BG</a:t>
            </a:r>
            <a:endParaRPr lang="fr-CH" sz="2000" dirty="0">
              <a:solidFill>
                <a:schemeClr val="tx1"/>
              </a:solidFill>
              <a:latin typeface="Arial" panose="020B0604020202020204" pitchFamily="34" charset="0"/>
              <a:cs typeface="Arial" panose="020B0604020202020204" pitchFamily="34" charset="0"/>
            </a:endParaRPr>
          </a:p>
        </p:txBody>
      </p:sp>
      <p:sp>
        <p:nvSpPr>
          <p:cNvPr id="32" name="Rectangle 31"/>
          <p:cNvSpPr/>
          <p:nvPr/>
        </p:nvSpPr>
        <p:spPr>
          <a:xfrm>
            <a:off x="107503" y="5936134"/>
            <a:ext cx="360000" cy="7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èche vers le haut 32"/>
          <p:cNvSpPr/>
          <p:nvPr/>
        </p:nvSpPr>
        <p:spPr>
          <a:xfrm rot="-2700000">
            <a:off x="2594434" y="478861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Rectangle à coins arrondis 33"/>
          <p:cNvSpPr/>
          <p:nvPr/>
        </p:nvSpPr>
        <p:spPr>
          <a:xfrm>
            <a:off x="899592" y="6021288"/>
            <a:ext cx="7255069" cy="6770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J’ai présumé que Timisoara Est / </a:t>
            </a:r>
            <a:r>
              <a:rPr lang="fr-CH" sz="1200" dirty="0" err="1" smtClean="0">
                <a:solidFill>
                  <a:schemeClr val="tx1"/>
                </a:solidFill>
                <a:latin typeface="Arial" panose="020B0604020202020204" pitchFamily="34" charset="0"/>
                <a:cs typeface="Arial" panose="020B0604020202020204" pitchFamily="34" charset="0"/>
              </a:rPr>
              <a:t>Centru</a:t>
            </a:r>
            <a:r>
              <a:rPr lang="fr-CH" sz="1200" dirty="0" smtClean="0">
                <a:solidFill>
                  <a:schemeClr val="tx1"/>
                </a:solidFill>
                <a:latin typeface="Arial" panose="020B0604020202020204" pitchFamily="34" charset="0"/>
                <a:cs typeface="Arial" panose="020B0604020202020204" pitchFamily="34" charset="0"/>
              </a:rPr>
              <a:t> sera intégré dans l’échangeur</a:t>
            </a:r>
          </a:p>
          <a:p>
            <a:pPr algn="ctr"/>
            <a:r>
              <a:rPr lang="fr-CH" sz="1200" i="1" dirty="0" smtClean="0">
                <a:solidFill>
                  <a:schemeClr val="tx1"/>
                </a:solidFill>
                <a:latin typeface="Arial" panose="020B0604020202020204" pitchFamily="34" charset="0"/>
                <a:cs typeface="Arial" panose="020B0604020202020204" pitchFamily="34" charset="0"/>
              </a:rPr>
              <a:t>I </a:t>
            </a:r>
            <a:r>
              <a:rPr lang="fr-CH" sz="1200" i="1" dirty="0" err="1" smtClean="0">
                <a:solidFill>
                  <a:schemeClr val="tx1"/>
                </a:solidFill>
                <a:latin typeface="Arial" panose="020B0604020202020204" pitchFamily="34" charset="0"/>
                <a:cs typeface="Arial" panose="020B0604020202020204" pitchFamily="34" charset="0"/>
              </a:rPr>
              <a:t>presume</a:t>
            </a:r>
            <a:r>
              <a:rPr lang="fr-CH" sz="1200" i="1" dirty="0" smtClean="0">
                <a:solidFill>
                  <a:schemeClr val="tx1"/>
                </a:solidFill>
                <a:latin typeface="Arial" panose="020B0604020202020204" pitchFamily="34" charset="0"/>
                <a:cs typeface="Arial" panose="020B0604020202020204" pitchFamily="34" charset="0"/>
              </a:rPr>
              <a:t> </a:t>
            </a:r>
            <a:r>
              <a:rPr lang="fr-CH" sz="1200" i="1" dirty="0" err="1" smtClean="0">
                <a:solidFill>
                  <a:schemeClr val="tx1"/>
                </a:solidFill>
                <a:latin typeface="Arial" panose="020B0604020202020204" pitchFamily="34" charset="0"/>
                <a:cs typeface="Arial" panose="020B0604020202020204" pitchFamily="34" charset="0"/>
              </a:rPr>
              <a:t>that</a:t>
            </a:r>
            <a:r>
              <a:rPr lang="fr-CH" sz="1200" i="1" dirty="0" smtClean="0">
                <a:solidFill>
                  <a:schemeClr val="tx1"/>
                </a:solidFill>
                <a:latin typeface="Arial" panose="020B0604020202020204" pitchFamily="34" charset="0"/>
                <a:cs typeface="Arial" panose="020B0604020202020204" pitchFamily="34" charset="0"/>
              </a:rPr>
              <a:t> TM Est </a:t>
            </a:r>
            <a:r>
              <a:rPr lang="fr-CH" sz="1200" i="1" dirty="0" err="1" smtClean="0">
                <a:solidFill>
                  <a:schemeClr val="tx1"/>
                </a:solidFill>
                <a:latin typeface="Arial" panose="020B0604020202020204" pitchFamily="34" charset="0"/>
                <a:cs typeface="Arial" panose="020B0604020202020204" pitchFamily="34" charset="0"/>
              </a:rPr>
              <a:t>will</a:t>
            </a:r>
            <a:r>
              <a:rPr lang="fr-CH" sz="1200" i="1" dirty="0" smtClean="0">
                <a:solidFill>
                  <a:schemeClr val="tx1"/>
                </a:solidFill>
                <a:latin typeface="Arial" panose="020B0604020202020204" pitchFamily="34" charset="0"/>
                <a:cs typeface="Arial" panose="020B0604020202020204" pitchFamily="34" charset="0"/>
              </a:rPr>
              <a:t> </a:t>
            </a:r>
            <a:r>
              <a:rPr lang="fr-CH" sz="1200" i="1" dirty="0" err="1" smtClean="0">
                <a:solidFill>
                  <a:schemeClr val="tx1"/>
                </a:solidFill>
                <a:latin typeface="Arial" panose="020B0604020202020204" pitchFamily="34" charset="0"/>
                <a:cs typeface="Arial" panose="020B0604020202020204" pitchFamily="34" charset="0"/>
              </a:rPr>
              <a:t>be</a:t>
            </a:r>
            <a:r>
              <a:rPr lang="fr-CH" sz="1200" i="1" dirty="0" smtClean="0">
                <a:solidFill>
                  <a:schemeClr val="tx1"/>
                </a:solidFill>
                <a:latin typeface="Arial" panose="020B0604020202020204" pitchFamily="34" charset="0"/>
                <a:cs typeface="Arial" panose="020B0604020202020204" pitchFamily="34" charset="0"/>
              </a:rPr>
              <a:t> </a:t>
            </a:r>
            <a:r>
              <a:rPr lang="fr-CH" sz="1200" i="1" dirty="0" err="1" smtClean="0">
                <a:solidFill>
                  <a:schemeClr val="tx1"/>
                </a:solidFill>
                <a:latin typeface="Arial" panose="020B0604020202020204" pitchFamily="34" charset="0"/>
                <a:cs typeface="Arial" panose="020B0604020202020204" pitchFamily="34" charset="0"/>
              </a:rPr>
              <a:t>integreted</a:t>
            </a:r>
            <a:r>
              <a:rPr lang="fr-CH" sz="1200" i="1" dirty="0" smtClean="0">
                <a:solidFill>
                  <a:schemeClr val="tx1"/>
                </a:solidFill>
                <a:latin typeface="Arial" panose="020B0604020202020204" pitchFamily="34" charset="0"/>
                <a:cs typeface="Arial" panose="020B0604020202020204" pitchFamily="34" charset="0"/>
              </a:rPr>
              <a:t> in the </a:t>
            </a:r>
            <a:r>
              <a:rPr lang="fr-CH" sz="1200" i="1" dirty="0" err="1" smtClean="0">
                <a:solidFill>
                  <a:schemeClr val="tx1"/>
                </a:solidFill>
                <a:latin typeface="Arial" panose="020B0604020202020204" pitchFamily="34" charset="0"/>
                <a:cs typeface="Arial" panose="020B0604020202020204" pitchFamily="34" charset="0"/>
              </a:rPr>
              <a:t>interchange</a:t>
            </a:r>
            <a:r>
              <a:rPr lang="fr-CH" sz="1200" i="1" dirty="0" smtClean="0">
                <a:solidFill>
                  <a:schemeClr val="tx1"/>
                </a:solidFill>
                <a:latin typeface="Arial" panose="020B0604020202020204" pitchFamily="34" charset="0"/>
                <a:cs typeface="Arial" panose="020B0604020202020204" pitchFamily="34" charset="0"/>
              </a:rPr>
              <a:t>.</a:t>
            </a:r>
          </a:p>
          <a:p>
            <a:pPr algn="ctr"/>
            <a:r>
              <a:rPr lang="fr-CH" sz="1200" dirty="0" smtClean="0">
                <a:solidFill>
                  <a:srgbClr val="0070C0"/>
                </a:solidFill>
                <a:latin typeface="Arial" panose="020B0604020202020204" pitchFamily="34" charset="0"/>
                <a:cs typeface="Arial" panose="020B0604020202020204" pitchFamily="34" charset="0"/>
              </a:rPr>
              <a:t>Am </a:t>
            </a:r>
            <a:r>
              <a:rPr lang="fr-CH" sz="1200" dirty="0" err="1" smtClean="0">
                <a:solidFill>
                  <a:srgbClr val="0070C0"/>
                </a:solidFill>
                <a:latin typeface="Arial" panose="020B0604020202020204" pitchFamily="34" charset="0"/>
                <a:cs typeface="Arial" panose="020B0604020202020204" pitchFamily="34" charset="0"/>
              </a:rPr>
              <a:t>presupus</a:t>
            </a:r>
            <a:r>
              <a:rPr lang="fr-CH" sz="1200" dirty="0" smtClean="0">
                <a:solidFill>
                  <a:srgbClr val="0070C0"/>
                </a:solidFill>
                <a:latin typeface="Arial" panose="020B0604020202020204" pitchFamily="34" charset="0"/>
                <a:cs typeface="Arial" panose="020B0604020202020204" pitchFamily="34" charset="0"/>
              </a:rPr>
              <a:t> ca Timisoara Est / </a:t>
            </a:r>
            <a:r>
              <a:rPr lang="fr-CH" sz="1200" dirty="0" err="1" smtClean="0">
                <a:solidFill>
                  <a:srgbClr val="0070C0"/>
                </a:solidFill>
                <a:latin typeface="Arial" panose="020B0604020202020204" pitchFamily="34" charset="0"/>
                <a:cs typeface="Arial" panose="020B0604020202020204" pitchFamily="34" charset="0"/>
              </a:rPr>
              <a:t>Centru</a:t>
            </a:r>
            <a:r>
              <a:rPr lang="fr-CH" sz="1200" dirty="0" smtClean="0">
                <a:solidFill>
                  <a:srgbClr val="0070C0"/>
                </a:solidFill>
                <a:latin typeface="Arial" panose="020B0604020202020204" pitchFamily="34" charset="0"/>
                <a:cs typeface="Arial" panose="020B0604020202020204" pitchFamily="34" charset="0"/>
              </a:rPr>
              <a:t> va fi </a:t>
            </a:r>
            <a:r>
              <a:rPr lang="fr-CH" sz="1200" dirty="0" err="1" smtClean="0">
                <a:solidFill>
                  <a:srgbClr val="0070C0"/>
                </a:solidFill>
                <a:latin typeface="Arial" panose="020B0604020202020204" pitchFamily="34" charset="0"/>
                <a:cs typeface="Arial" panose="020B0604020202020204" pitchFamily="34" charset="0"/>
              </a:rPr>
              <a:t>integrata</a:t>
            </a:r>
            <a:r>
              <a:rPr lang="fr-CH" sz="1200" dirty="0" smtClean="0">
                <a:solidFill>
                  <a:srgbClr val="0070C0"/>
                </a:solidFill>
                <a:latin typeface="Arial" panose="020B0604020202020204" pitchFamily="34" charset="0"/>
                <a:cs typeface="Arial" panose="020B0604020202020204" pitchFamily="34" charset="0"/>
              </a:rPr>
              <a:t> </a:t>
            </a:r>
            <a:r>
              <a:rPr lang="fr-CH" sz="1200" dirty="0" err="1" smtClean="0">
                <a:solidFill>
                  <a:srgbClr val="0070C0"/>
                </a:solidFill>
                <a:latin typeface="Arial" panose="020B0604020202020204" pitchFamily="34" charset="0"/>
                <a:cs typeface="Arial" panose="020B0604020202020204" pitchFamily="34" charset="0"/>
              </a:rPr>
              <a:t>în</a:t>
            </a:r>
            <a:r>
              <a:rPr lang="fr-CH" sz="1200" dirty="0" smtClean="0">
                <a:solidFill>
                  <a:srgbClr val="0070C0"/>
                </a:solidFill>
                <a:latin typeface="Arial" panose="020B0604020202020204" pitchFamily="34" charset="0"/>
                <a:cs typeface="Arial" panose="020B0604020202020204" pitchFamily="34" charset="0"/>
              </a:rPr>
              <a:t> </a:t>
            </a:r>
            <a:r>
              <a:rPr lang="fr-CH" sz="1200" dirty="0" err="1" smtClean="0">
                <a:solidFill>
                  <a:srgbClr val="0070C0"/>
                </a:solidFill>
                <a:latin typeface="Arial" panose="020B0604020202020204" pitchFamily="34" charset="0"/>
                <a:cs typeface="Arial" panose="020B0604020202020204" pitchFamily="34" charset="0"/>
              </a:rPr>
              <a:t>intersectie</a:t>
            </a:r>
            <a:r>
              <a:rPr lang="fr-CH" sz="1200" dirty="0" smtClean="0">
                <a:solidFill>
                  <a:srgbClr val="0070C0"/>
                </a:solidFill>
                <a:latin typeface="Arial" panose="020B0604020202020204" pitchFamily="34" charset="0"/>
                <a:cs typeface="Arial" panose="020B0604020202020204" pitchFamily="34" charset="0"/>
              </a:rPr>
              <a:t>.</a:t>
            </a:r>
            <a:endParaRPr lang="fr-CH" sz="1200" dirty="0">
              <a:solidFill>
                <a:srgbClr val="0070C0"/>
              </a:solidFill>
              <a:latin typeface="Arial" panose="020B0604020202020204" pitchFamily="34" charset="0"/>
              <a:cs typeface="Arial" panose="020B0604020202020204" pitchFamily="34" charset="0"/>
            </a:endParaRPr>
          </a:p>
        </p:txBody>
      </p:sp>
      <p:sp>
        <p:nvSpPr>
          <p:cNvPr id="10" name="Rectangle à coins arrondis 9"/>
          <p:cNvSpPr/>
          <p:nvPr/>
        </p:nvSpPr>
        <p:spPr>
          <a:xfrm>
            <a:off x="6948264" y="1196752"/>
            <a:ext cx="1800200" cy="468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6945395" y="1828648"/>
            <a:ext cx="1800200" cy="4031077"/>
          </a:xfrm>
          <a:prstGeom prst="roundRect">
            <a:avLst>
              <a:gd name="adj" fmla="val 86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157939" y="1196752"/>
            <a:ext cx="3168353" cy="468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3563888" y="1154034"/>
            <a:ext cx="3158596" cy="55343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3563888" y="1828648"/>
            <a:ext cx="3158596" cy="4031077"/>
          </a:xfrm>
          <a:prstGeom prst="roundRect">
            <a:avLst>
              <a:gd name="adj" fmla="val 353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157939" y="1828648"/>
            <a:ext cx="3168353" cy="4031077"/>
          </a:xfrm>
          <a:prstGeom prst="roundRect">
            <a:avLst>
              <a:gd name="adj" fmla="val 651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Organigramme : Connecteur 28"/>
          <p:cNvSpPr/>
          <p:nvPr/>
        </p:nvSpPr>
        <p:spPr>
          <a:xfrm>
            <a:off x="6147363" y="1205752"/>
            <a:ext cx="504000" cy="45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4</a:t>
            </a:r>
            <a:r>
              <a:rPr lang="fr-CH" sz="1200" dirty="0">
                <a:solidFill>
                  <a:schemeClr val="tx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2230852017"/>
      </p:ext>
    </p:extLst>
  </p:cSld>
  <p:clrMapOvr>
    <a:masterClrMapping/>
  </p:clrMapOvr>
  <p:transition spd="slow">
    <p:wheel spokes="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15893"/>
            <a:ext cx="3312000" cy="648000"/>
          </a:xfrm>
          <a:solidFill>
            <a:srgbClr val="00B050"/>
          </a:solidFill>
        </p:spPr>
        <p:txBody>
          <a:bodyPr lIns="0"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 70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796134"/>
            <a:ext cx="3312000" cy="4140000"/>
          </a:xfrm>
          <a:solidFill>
            <a:srgbClr val="00B050"/>
          </a:solidFill>
        </p:spPr>
        <p:txBody>
          <a:bodyPr>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Sofia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p>
          <a:p>
            <a:pPr marL="0" indent="0" algn="ctr">
              <a:buNone/>
            </a:pPr>
            <a:r>
              <a:rPr lang="fr-CH" sz="3200" dirty="0" smtClean="0">
                <a:solidFill>
                  <a:schemeClr val="bg1"/>
                </a:solidFill>
                <a:latin typeface="Arial" panose="020B0604020202020204" pitchFamily="34" charset="0"/>
                <a:cs typeface="Arial" panose="020B0604020202020204" pitchFamily="34" charset="0"/>
              </a:rPr>
              <a:t>Lugoj</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Topolovatu</a:t>
            </a:r>
            <a:r>
              <a:rPr lang="fr-CH" sz="3200" dirty="0" smtClean="0">
                <a:solidFill>
                  <a:schemeClr val="bg1"/>
                </a:solidFill>
                <a:latin typeface="Arial" panose="020B0604020202020204" pitchFamily="34" charset="0"/>
                <a:cs typeface="Arial" panose="020B0604020202020204" pitchFamily="34" charset="0"/>
              </a:rPr>
              <a:t> Mare</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491880" y="1102116"/>
            <a:ext cx="3312000"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 70   A7</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491880" y="1774187"/>
            <a:ext cx="3312000" cy="4140000"/>
          </a:xfrm>
          <a:solidFill>
            <a:srgbClr val="00B050"/>
          </a:solidFill>
        </p:spPr>
        <p:txBody>
          <a:bodyPr lIns="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Belgrad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Beograd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Sud</a:t>
            </a:r>
          </a:p>
          <a:p>
            <a:pPr marL="0" indent="0" algn="ctr">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8" name="Rectangle à coins arrondis 7"/>
          <p:cNvSpPr/>
          <p:nvPr/>
        </p:nvSpPr>
        <p:spPr>
          <a:xfrm>
            <a:off x="6884430" y="1774187"/>
            <a:ext cx="1973331" cy="4140000"/>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2800" dirty="0" smtClean="0">
                <a:latin typeface="Arial" panose="020B0604020202020204" pitchFamily="34" charset="0"/>
                <a:cs typeface="Arial" panose="020B0604020202020204" pitchFamily="34" charset="0"/>
              </a:rPr>
              <a:t>Timisoara</a:t>
            </a:r>
          </a:p>
          <a:p>
            <a:pPr algn="ctr"/>
            <a:endParaRPr lang="fr-CH" sz="2800" dirty="0">
              <a:latin typeface="Arial" panose="020B0604020202020204" pitchFamily="34" charset="0"/>
              <a:cs typeface="Arial" panose="020B0604020202020204" pitchFamily="34" charset="0"/>
            </a:endParaRPr>
          </a:p>
          <a:p>
            <a:pPr algn="ctr"/>
            <a:endParaRPr lang="fr-CH" sz="2800" dirty="0" smtClean="0">
              <a:latin typeface="Arial" panose="020B0604020202020204" pitchFamily="34" charset="0"/>
              <a:cs typeface="Arial" panose="020B0604020202020204" pitchFamily="34" charset="0"/>
            </a:endParaRPr>
          </a:p>
          <a:p>
            <a:pPr algn="ctr"/>
            <a:endParaRPr lang="fr-CH" sz="2800" dirty="0">
              <a:latin typeface="Arial" panose="020B0604020202020204" pitchFamily="34" charset="0"/>
              <a:cs typeface="Arial" panose="020B0604020202020204" pitchFamily="34" charset="0"/>
            </a:endParaRPr>
          </a:p>
          <a:p>
            <a:pPr algn="ctr"/>
            <a:endParaRPr lang="fr-CH" sz="2800" dirty="0" smtClean="0">
              <a:latin typeface="Arial" panose="020B0604020202020204" pitchFamily="34" charset="0"/>
              <a:cs typeface="Arial" panose="020B0604020202020204" pitchFamily="34" charset="0"/>
            </a:endParaRPr>
          </a:p>
          <a:p>
            <a:pPr algn="ctr"/>
            <a:endParaRPr lang="fr-CH" sz="2800" dirty="0">
              <a:latin typeface="Arial" panose="020B0604020202020204" pitchFamily="34" charset="0"/>
              <a:cs typeface="Arial" panose="020B0604020202020204" pitchFamily="34" charset="0"/>
            </a:endParaRPr>
          </a:p>
          <a:p>
            <a:pPr algn="ctr"/>
            <a:r>
              <a:rPr lang="fr-CH" sz="2800" dirty="0">
                <a:latin typeface="Arial" panose="020B0604020202020204" pitchFamily="34" charset="0"/>
                <a:cs typeface="Arial" panose="020B0604020202020204" pitchFamily="34" charset="0"/>
              </a:rPr>
              <a:t>1</a:t>
            </a:r>
            <a:r>
              <a:rPr lang="fr-CH" sz="2800" dirty="0" smtClean="0">
                <a:latin typeface="Arial" panose="020B0604020202020204" pitchFamily="34" charset="0"/>
                <a:cs typeface="Arial" panose="020B0604020202020204" pitchFamily="34" charset="0"/>
              </a:rPr>
              <a:t>000 m</a:t>
            </a:r>
          </a:p>
        </p:txBody>
      </p:sp>
      <p:sp>
        <p:nvSpPr>
          <p:cNvPr id="15" name="Rectangle 14"/>
          <p:cNvSpPr/>
          <p:nvPr/>
        </p:nvSpPr>
        <p:spPr>
          <a:xfrm>
            <a:off x="8268490" y="5936134"/>
            <a:ext cx="360000" cy="7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9630" y="3559382"/>
            <a:ext cx="834721" cy="569611"/>
          </a:xfrm>
          <a:prstGeom prst="rect">
            <a:avLst/>
          </a:prstGeom>
          <a:noFill/>
          <a:extLst>
            <a:ext uri="{909E8E84-426E-40DD-AFC4-6F175D3DCCD1}">
              <a14:hiddenFill xmlns:a14="http://schemas.microsoft.com/office/drawing/2010/main">
                <a:solidFill>
                  <a:srgbClr val="FFFFFF"/>
                </a:solidFill>
              </a14:hiddenFill>
            </a:ext>
          </a:extLst>
        </p:spPr>
      </p:pic>
      <p:sp>
        <p:nvSpPr>
          <p:cNvPr id="23" name="Ellipse 22"/>
          <p:cNvSpPr/>
          <p:nvPr/>
        </p:nvSpPr>
        <p:spPr>
          <a:xfrm>
            <a:off x="5871251" y="2112371"/>
            <a:ext cx="792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SRB</a:t>
            </a:r>
            <a:endParaRPr lang="fr-CH" sz="1400" dirty="0">
              <a:solidFill>
                <a:schemeClr val="tx1"/>
              </a:solidFill>
              <a:latin typeface="Arial" panose="020B0604020202020204" pitchFamily="34" charset="0"/>
              <a:cs typeface="Arial" panose="020B0604020202020204" pitchFamily="34" charset="0"/>
            </a:endParaRPr>
          </a:p>
        </p:txBody>
      </p:sp>
      <p:sp>
        <p:nvSpPr>
          <p:cNvPr id="27" name="Flèche vers le haut 26"/>
          <p:cNvSpPr/>
          <p:nvPr/>
        </p:nvSpPr>
        <p:spPr>
          <a:xfrm rot="2700000">
            <a:off x="7649838" y="4757241"/>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6858879" y="1102115"/>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err="1" smtClean="0">
                <a:solidFill>
                  <a:schemeClr val="bg1"/>
                </a:solidFill>
                <a:latin typeface="Arial" panose="020B0604020202020204" pitchFamily="34" charset="0"/>
                <a:cs typeface="Arial" panose="020B0604020202020204" pitchFamily="34" charset="0"/>
              </a:rPr>
              <a:t>Iesire</a:t>
            </a:r>
            <a:r>
              <a:rPr lang="fr-CH" sz="3200" dirty="0" smtClean="0">
                <a:solidFill>
                  <a:schemeClr val="bg1"/>
                </a:solidFill>
                <a:latin typeface="Arial" panose="020B0604020202020204" pitchFamily="34" charset="0"/>
                <a:cs typeface="Arial" panose="020B0604020202020204" pitchFamily="34" charset="0"/>
              </a:rPr>
              <a:t> 47</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7123311" y="2445185"/>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Est</a:t>
            </a:r>
            <a:endParaRPr lang="fr-CH" sz="28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7123311" y="3013766"/>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5655139" y="3013766"/>
            <a:ext cx="100811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6" name="Flèche vers le haut 25"/>
          <p:cNvSpPr/>
          <p:nvPr/>
        </p:nvSpPr>
        <p:spPr>
          <a:xfrm>
            <a:off x="4860032" y="4653136"/>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Flèche vers le haut 29"/>
          <p:cNvSpPr/>
          <p:nvPr/>
        </p:nvSpPr>
        <p:spPr>
          <a:xfrm rot="-2700000">
            <a:off x="354728" y="4866897"/>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Ellipse 30"/>
          <p:cNvSpPr/>
          <p:nvPr/>
        </p:nvSpPr>
        <p:spPr>
          <a:xfrm>
            <a:off x="2375655" y="2508371"/>
            <a:ext cx="792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BG</a:t>
            </a:r>
            <a:endParaRPr lang="fr-CH" sz="2000" dirty="0">
              <a:solidFill>
                <a:schemeClr val="tx1"/>
              </a:solidFill>
              <a:latin typeface="Arial" panose="020B0604020202020204" pitchFamily="34" charset="0"/>
              <a:cs typeface="Arial" panose="020B0604020202020204" pitchFamily="34" charset="0"/>
            </a:endParaRPr>
          </a:p>
        </p:txBody>
      </p:sp>
      <p:sp>
        <p:nvSpPr>
          <p:cNvPr id="32" name="Rectangle 31"/>
          <p:cNvSpPr/>
          <p:nvPr/>
        </p:nvSpPr>
        <p:spPr>
          <a:xfrm>
            <a:off x="107503" y="5936134"/>
            <a:ext cx="360000" cy="7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èche vers le haut 32"/>
          <p:cNvSpPr/>
          <p:nvPr/>
        </p:nvSpPr>
        <p:spPr>
          <a:xfrm rot="-2700000">
            <a:off x="2594434" y="4788618"/>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Rectangle à coins arrondis 33"/>
          <p:cNvSpPr/>
          <p:nvPr/>
        </p:nvSpPr>
        <p:spPr>
          <a:xfrm>
            <a:off x="899592" y="6021288"/>
            <a:ext cx="7255069" cy="6770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J’ai présumé que Timisoara Est / </a:t>
            </a:r>
            <a:r>
              <a:rPr lang="fr-CH" sz="1200" dirty="0" err="1" smtClean="0">
                <a:solidFill>
                  <a:schemeClr val="tx1"/>
                </a:solidFill>
                <a:latin typeface="Arial" panose="020B0604020202020204" pitchFamily="34" charset="0"/>
                <a:cs typeface="Arial" panose="020B0604020202020204" pitchFamily="34" charset="0"/>
              </a:rPr>
              <a:t>Centru</a:t>
            </a:r>
            <a:r>
              <a:rPr lang="fr-CH" sz="1200" dirty="0" smtClean="0">
                <a:solidFill>
                  <a:schemeClr val="tx1"/>
                </a:solidFill>
                <a:latin typeface="Arial" panose="020B0604020202020204" pitchFamily="34" charset="0"/>
                <a:cs typeface="Arial" panose="020B0604020202020204" pitchFamily="34" charset="0"/>
              </a:rPr>
              <a:t> sera intégré dans l’échangeur</a:t>
            </a:r>
          </a:p>
          <a:p>
            <a:pPr algn="ctr"/>
            <a:r>
              <a:rPr lang="fr-CH" sz="1200" i="1" dirty="0" smtClean="0">
                <a:solidFill>
                  <a:schemeClr val="tx1"/>
                </a:solidFill>
                <a:latin typeface="Arial" panose="020B0604020202020204" pitchFamily="34" charset="0"/>
                <a:cs typeface="Arial" panose="020B0604020202020204" pitchFamily="34" charset="0"/>
              </a:rPr>
              <a:t>I </a:t>
            </a:r>
            <a:r>
              <a:rPr lang="fr-CH" sz="1200" i="1" dirty="0" err="1" smtClean="0">
                <a:solidFill>
                  <a:schemeClr val="tx1"/>
                </a:solidFill>
                <a:latin typeface="Arial" panose="020B0604020202020204" pitchFamily="34" charset="0"/>
                <a:cs typeface="Arial" panose="020B0604020202020204" pitchFamily="34" charset="0"/>
              </a:rPr>
              <a:t>presume</a:t>
            </a:r>
            <a:r>
              <a:rPr lang="fr-CH" sz="1200" i="1" dirty="0" smtClean="0">
                <a:solidFill>
                  <a:schemeClr val="tx1"/>
                </a:solidFill>
                <a:latin typeface="Arial" panose="020B0604020202020204" pitchFamily="34" charset="0"/>
                <a:cs typeface="Arial" panose="020B0604020202020204" pitchFamily="34" charset="0"/>
              </a:rPr>
              <a:t> </a:t>
            </a:r>
            <a:r>
              <a:rPr lang="fr-CH" sz="1200" i="1" dirty="0" err="1" smtClean="0">
                <a:solidFill>
                  <a:schemeClr val="tx1"/>
                </a:solidFill>
                <a:latin typeface="Arial" panose="020B0604020202020204" pitchFamily="34" charset="0"/>
                <a:cs typeface="Arial" panose="020B0604020202020204" pitchFamily="34" charset="0"/>
              </a:rPr>
              <a:t>that</a:t>
            </a:r>
            <a:r>
              <a:rPr lang="fr-CH" sz="1200" i="1" dirty="0" smtClean="0">
                <a:solidFill>
                  <a:schemeClr val="tx1"/>
                </a:solidFill>
                <a:latin typeface="Arial" panose="020B0604020202020204" pitchFamily="34" charset="0"/>
                <a:cs typeface="Arial" panose="020B0604020202020204" pitchFamily="34" charset="0"/>
              </a:rPr>
              <a:t> TM Est </a:t>
            </a:r>
            <a:r>
              <a:rPr lang="fr-CH" sz="1200" i="1" dirty="0" err="1" smtClean="0">
                <a:solidFill>
                  <a:schemeClr val="tx1"/>
                </a:solidFill>
                <a:latin typeface="Arial" panose="020B0604020202020204" pitchFamily="34" charset="0"/>
                <a:cs typeface="Arial" panose="020B0604020202020204" pitchFamily="34" charset="0"/>
              </a:rPr>
              <a:t>will</a:t>
            </a:r>
            <a:r>
              <a:rPr lang="fr-CH" sz="1200" i="1" dirty="0" smtClean="0">
                <a:solidFill>
                  <a:schemeClr val="tx1"/>
                </a:solidFill>
                <a:latin typeface="Arial" panose="020B0604020202020204" pitchFamily="34" charset="0"/>
                <a:cs typeface="Arial" panose="020B0604020202020204" pitchFamily="34" charset="0"/>
              </a:rPr>
              <a:t> </a:t>
            </a:r>
            <a:r>
              <a:rPr lang="fr-CH" sz="1200" i="1" dirty="0" err="1" smtClean="0">
                <a:solidFill>
                  <a:schemeClr val="tx1"/>
                </a:solidFill>
                <a:latin typeface="Arial" panose="020B0604020202020204" pitchFamily="34" charset="0"/>
                <a:cs typeface="Arial" panose="020B0604020202020204" pitchFamily="34" charset="0"/>
              </a:rPr>
              <a:t>be</a:t>
            </a:r>
            <a:r>
              <a:rPr lang="fr-CH" sz="1200" i="1" dirty="0" smtClean="0">
                <a:solidFill>
                  <a:schemeClr val="tx1"/>
                </a:solidFill>
                <a:latin typeface="Arial" panose="020B0604020202020204" pitchFamily="34" charset="0"/>
                <a:cs typeface="Arial" panose="020B0604020202020204" pitchFamily="34" charset="0"/>
              </a:rPr>
              <a:t> </a:t>
            </a:r>
            <a:r>
              <a:rPr lang="fr-CH" sz="1200" i="1" dirty="0" err="1" smtClean="0">
                <a:solidFill>
                  <a:schemeClr val="tx1"/>
                </a:solidFill>
                <a:latin typeface="Arial" panose="020B0604020202020204" pitchFamily="34" charset="0"/>
                <a:cs typeface="Arial" panose="020B0604020202020204" pitchFamily="34" charset="0"/>
              </a:rPr>
              <a:t>integreted</a:t>
            </a:r>
            <a:r>
              <a:rPr lang="fr-CH" sz="1200" i="1" dirty="0" smtClean="0">
                <a:solidFill>
                  <a:schemeClr val="tx1"/>
                </a:solidFill>
                <a:latin typeface="Arial" panose="020B0604020202020204" pitchFamily="34" charset="0"/>
                <a:cs typeface="Arial" panose="020B0604020202020204" pitchFamily="34" charset="0"/>
              </a:rPr>
              <a:t> in the </a:t>
            </a:r>
            <a:r>
              <a:rPr lang="fr-CH" sz="1200" i="1" dirty="0" err="1" smtClean="0">
                <a:solidFill>
                  <a:schemeClr val="tx1"/>
                </a:solidFill>
                <a:latin typeface="Arial" panose="020B0604020202020204" pitchFamily="34" charset="0"/>
                <a:cs typeface="Arial" panose="020B0604020202020204" pitchFamily="34" charset="0"/>
              </a:rPr>
              <a:t>interchange</a:t>
            </a:r>
            <a:r>
              <a:rPr lang="fr-CH" sz="1200" i="1" dirty="0" smtClean="0">
                <a:solidFill>
                  <a:schemeClr val="tx1"/>
                </a:solidFill>
                <a:latin typeface="Arial" panose="020B0604020202020204" pitchFamily="34" charset="0"/>
                <a:cs typeface="Arial" panose="020B0604020202020204" pitchFamily="34" charset="0"/>
              </a:rPr>
              <a:t>.</a:t>
            </a:r>
          </a:p>
          <a:p>
            <a:pPr algn="ctr"/>
            <a:r>
              <a:rPr lang="fr-CH" sz="1200" dirty="0" smtClean="0">
                <a:solidFill>
                  <a:srgbClr val="0070C0"/>
                </a:solidFill>
                <a:latin typeface="Arial" panose="020B0604020202020204" pitchFamily="34" charset="0"/>
                <a:cs typeface="Arial" panose="020B0604020202020204" pitchFamily="34" charset="0"/>
              </a:rPr>
              <a:t>Am </a:t>
            </a:r>
            <a:r>
              <a:rPr lang="fr-CH" sz="1200" dirty="0" err="1" smtClean="0">
                <a:solidFill>
                  <a:srgbClr val="0070C0"/>
                </a:solidFill>
                <a:latin typeface="Arial" panose="020B0604020202020204" pitchFamily="34" charset="0"/>
                <a:cs typeface="Arial" panose="020B0604020202020204" pitchFamily="34" charset="0"/>
              </a:rPr>
              <a:t>presupus</a:t>
            </a:r>
            <a:r>
              <a:rPr lang="fr-CH" sz="1200" dirty="0" smtClean="0">
                <a:solidFill>
                  <a:srgbClr val="0070C0"/>
                </a:solidFill>
                <a:latin typeface="Arial" panose="020B0604020202020204" pitchFamily="34" charset="0"/>
                <a:cs typeface="Arial" panose="020B0604020202020204" pitchFamily="34" charset="0"/>
              </a:rPr>
              <a:t> ca Timisoara Est / </a:t>
            </a:r>
            <a:r>
              <a:rPr lang="fr-CH" sz="1200" dirty="0" err="1" smtClean="0">
                <a:solidFill>
                  <a:srgbClr val="0070C0"/>
                </a:solidFill>
                <a:latin typeface="Arial" panose="020B0604020202020204" pitchFamily="34" charset="0"/>
                <a:cs typeface="Arial" panose="020B0604020202020204" pitchFamily="34" charset="0"/>
              </a:rPr>
              <a:t>Centru</a:t>
            </a:r>
            <a:r>
              <a:rPr lang="fr-CH" sz="1200" dirty="0" smtClean="0">
                <a:solidFill>
                  <a:srgbClr val="0070C0"/>
                </a:solidFill>
                <a:latin typeface="Arial" panose="020B0604020202020204" pitchFamily="34" charset="0"/>
                <a:cs typeface="Arial" panose="020B0604020202020204" pitchFamily="34" charset="0"/>
              </a:rPr>
              <a:t> va fi </a:t>
            </a:r>
            <a:r>
              <a:rPr lang="fr-CH" sz="1200" dirty="0" err="1" smtClean="0">
                <a:solidFill>
                  <a:srgbClr val="0070C0"/>
                </a:solidFill>
                <a:latin typeface="Arial" panose="020B0604020202020204" pitchFamily="34" charset="0"/>
                <a:cs typeface="Arial" panose="020B0604020202020204" pitchFamily="34" charset="0"/>
              </a:rPr>
              <a:t>integrata</a:t>
            </a:r>
            <a:r>
              <a:rPr lang="fr-CH" sz="1200" dirty="0" smtClean="0">
                <a:solidFill>
                  <a:srgbClr val="0070C0"/>
                </a:solidFill>
                <a:latin typeface="Arial" panose="020B0604020202020204" pitchFamily="34" charset="0"/>
                <a:cs typeface="Arial" panose="020B0604020202020204" pitchFamily="34" charset="0"/>
              </a:rPr>
              <a:t> </a:t>
            </a:r>
            <a:r>
              <a:rPr lang="fr-CH" sz="1200" dirty="0" err="1" smtClean="0">
                <a:solidFill>
                  <a:srgbClr val="0070C0"/>
                </a:solidFill>
                <a:latin typeface="Arial" panose="020B0604020202020204" pitchFamily="34" charset="0"/>
                <a:cs typeface="Arial" panose="020B0604020202020204" pitchFamily="34" charset="0"/>
              </a:rPr>
              <a:t>în</a:t>
            </a:r>
            <a:r>
              <a:rPr lang="fr-CH" sz="1200" dirty="0" smtClean="0">
                <a:solidFill>
                  <a:srgbClr val="0070C0"/>
                </a:solidFill>
                <a:latin typeface="Arial" panose="020B0604020202020204" pitchFamily="34" charset="0"/>
                <a:cs typeface="Arial" panose="020B0604020202020204" pitchFamily="34" charset="0"/>
              </a:rPr>
              <a:t> </a:t>
            </a:r>
            <a:r>
              <a:rPr lang="fr-CH" sz="1200" dirty="0" err="1" smtClean="0">
                <a:solidFill>
                  <a:srgbClr val="0070C0"/>
                </a:solidFill>
                <a:latin typeface="Arial" panose="020B0604020202020204" pitchFamily="34" charset="0"/>
                <a:cs typeface="Arial" panose="020B0604020202020204" pitchFamily="34" charset="0"/>
              </a:rPr>
              <a:t>intersectie</a:t>
            </a:r>
            <a:r>
              <a:rPr lang="fr-CH" sz="1200" dirty="0" smtClean="0">
                <a:solidFill>
                  <a:srgbClr val="0070C0"/>
                </a:solidFill>
                <a:latin typeface="Arial" panose="020B0604020202020204" pitchFamily="34" charset="0"/>
                <a:cs typeface="Arial" panose="020B0604020202020204" pitchFamily="34" charset="0"/>
              </a:rPr>
              <a:t>.</a:t>
            </a:r>
            <a:endParaRPr lang="fr-CH" sz="1200" dirty="0">
              <a:solidFill>
                <a:srgbClr val="0070C0"/>
              </a:solidFill>
              <a:latin typeface="Arial" panose="020B0604020202020204" pitchFamily="34" charset="0"/>
              <a:cs typeface="Arial" panose="020B0604020202020204" pitchFamily="34" charset="0"/>
            </a:endParaRPr>
          </a:p>
        </p:txBody>
      </p:sp>
      <p:sp>
        <p:nvSpPr>
          <p:cNvPr id="10" name="Rectangle à coins arrondis 9"/>
          <p:cNvSpPr/>
          <p:nvPr/>
        </p:nvSpPr>
        <p:spPr>
          <a:xfrm>
            <a:off x="6948264" y="1196752"/>
            <a:ext cx="1800200" cy="468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6945395" y="1828648"/>
            <a:ext cx="1800200" cy="4031077"/>
          </a:xfrm>
          <a:prstGeom prst="roundRect">
            <a:avLst>
              <a:gd name="adj" fmla="val 867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Rectangle à coins arrondis 16"/>
          <p:cNvSpPr/>
          <p:nvPr/>
        </p:nvSpPr>
        <p:spPr>
          <a:xfrm>
            <a:off x="157939" y="1196752"/>
            <a:ext cx="3168353" cy="468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à coins arrondis 18"/>
          <p:cNvSpPr/>
          <p:nvPr/>
        </p:nvSpPr>
        <p:spPr>
          <a:xfrm>
            <a:off x="3563888" y="1154034"/>
            <a:ext cx="3158596" cy="55343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Rectangle à coins arrondis 19"/>
          <p:cNvSpPr/>
          <p:nvPr/>
        </p:nvSpPr>
        <p:spPr>
          <a:xfrm>
            <a:off x="3563888" y="1828648"/>
            <a:ext cx="3158596" cy="4031077"/>
          </a:xfrm>
          <a:prstGeom prst="roundRect">
            <a:avLst>
              <a:gd name="adj" fmla="val 353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157939" y="1828648"/>
            <a:ext cx="3168353" cy="4031077"/>
          </a:xfrm>
          <a:prstGeom prst="roundRect">
            <a:avLst>
              <a:gd name="adj" fmla="val 651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Organigramme : Connecteur 28"/>
          <p:cNvSpPr/>
          <p:nvPr/>
        </p:nvSpPr>
        <p:spPr>
          <a:xfrm>
            <a:off x="6147363" y="1205752"/>
            <a:ext cx="504000" cy="45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4</a:t>
            </a:r>
            <a:r>
              <a:rPr lang="fr-CH" sz="1200" dirty="0">
                <a:solidFill>
                  <a:schemeClr val="tx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7086233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00403"/>
            <a:ext cx="5760000" cy="306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E68 x E70</a:t>
            </a:r>
          </a:p>
          <a:p>
            <a:pPr lvl="1" algn="ctr"/>
            <a:r>
              <a:rPr lang="fr-CH" sz="4000" dirty="0" smtClean="0">
                <a:solidFill>
                  <a:schemeClr val="bg1"/>
                </a:solidFill>
                <a:latin typeface="Arial" panose="020B0604020202020204" pitchFamily="34" charset="0"/>
                <a:cs typeface="Arial" panose="020B0604020202020204" pitchFamily="34" charset="0"/>
              </a:rPr>
              <a:t>A1 x A7</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Timisoara Est</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051720" y="1874072"/>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619312" y="1484784"/>
            <a:ext cx="5616984" cy="288032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84168" y="2204864"/>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4</a:t>
            </a:r>
            <a:r>
              <a:rPr lang="fr-CH" sz="3600" dirty="0">
                <a:solidFill>
                  <a:schemeClr val="tx1"/>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684731684"/>
      </p:ext>
    </p:extLst>
  </p:cSld>
  <p:clrMapOvr>
    <a:masterClrMapping/>
  </p:clrMapOvr>
  <p:transition spd="slow">
    <p:wheel spokes="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74638"/>
            <a:ext cx="3312368" cy="778098"/>
          </a:xfrm>
          <a:solidFill>
            <a:schemeClr val="bg1"/>
          </a:solidFill>
        </p:spPr>
        <p:txBody>
          <a:bodyPr>
            <a:normAutofit/>
          </a:bodyPr>
          <a:lstStyle/>
          <a:p>
            <a:r>
              <a:rPr lang="fr-CH" sz="3200" dirty="0" smtClean="0">
                <a:solidFill>
                  <a:schemeClr val="bg1"/>
                </a:solidFill>
                <a:latin typeface="Arial" panose="020B0604020202020204" pitchFamily="34" charset="0"/>
                <a:cs typeface="Arial" panose="020B0604020202020204" pitchFamily="34" charset="0"/>
              </a:rPr>
              <a:t>E70 x E671</a:t>
            </a:r>
            <a:endParaRPr lang="fr-CH" sz="3200" dirty="0">
              <a:solidFill>
                <a:schemeClr val="bg1"/>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idx="1"/>
          </p:nvPr>
        </p:nvSpPr>
        <p:spPr>
          <a:xfrm>
            <a:off x="107503" y="421759"/>
            <a:ext cx="3312000" cy="648000"/>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E70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3" y="1109641"/>
            <a:ext cx="3312000" cy="3960000"/>
          </a:xfrm>
          <a:solidFill>
            <a:srgbClr val="00B050"/>
          </a:solidFill>
        </p:spPr>
        <p:txBody>
          <a:bodyPr tIns="108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Sofia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p>
          <a:p>
            <a:pPr marL="0" indent="0" algn="ctr">
              <a:buNone/>
            </a:pPr>
            <a:r>
              <a:rPr lang="fr-CH" sz="3200" dirty="0" smtClean="0">
                <a:solidFill>
                  <a:schemeClr val="bg1"/>
                </a:solidFill>
                <a:latin typeface="Arial" panose="020B0604020202020204" pitchFamily="34" charset="0"/>
                <a:cs typeface="Arial" panose="020B0604020202020204" pitchFamily="34" charset="0"/>
              </a:rPr>
              <a:t>Lugoj</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Topolovatu</a:t>
            </a:r>
            <a:r>
              <a:rPr lang="fr-CH" sz="3200" dirty="0" smtClean="0">
                <a:solidFill>
                  <a:schemeClr val="bg1"/>
                </a:solidFill>
                <a:latin typeface="Arial" panose="020B0604020202020204" pitchFamily="34" charset="0"/>
                <a:cs typeface="Arial" panose="020B0604020202020204" pitchFamily="34" charset="0"/>
              </a:rPr>
              <a:t> Mare</a:t>
            </a: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3491880" y="447275"/>
            <a:ext cx="3312000"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E70   A7</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3491880" y="1133818"/>
            <a:ext cx="3312000" cy="3600000"/>
          </a:xfrm>
          <a:solidFill>
            <a:srgbClr val="00B050"/>
          </a:solidFill>
        </p:spPr>
        <p:txBody>
          <a:bodyPr lIns="0" tIns="576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Belgrad</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Beograd</a:t>
            </a:r>
          </a:p>
          <a:p>
            <a:pPr marL="0" indent="0" algn="ctr">
              <a:buNone/>
            </a:pPr>
            <a:r>
              <a:rPr lang="fr-CH" sz="3200" dirty="0" smtClean="0">
                <a:solidFill>
                  <a:schemeClr val="bg1"/>
                </a:solidFill>
                <a:latin typeface="Arial" panose="020B0604020202020204" pitchFamily="34" charset="0"/>
                <a:cs typeface="Arial" panose="020B0604020202020204" pitchFamily="34" charset="0"/>
              </a:rPr>
              <a:t>Timisoara Sud</a:t>
            </a:r>
          </a:p>
          <a:p>
            <a:pPr marL="0" indent="0" algn="ctr">
              <a:buNone/>
            </a:pPr>
            <a:endParaRPr lang="fr-CH" sz="20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8" name="Rectangle à coins arrondis 7"/>
          <p:cNvSpPr/>
          <p:nvPr/>
        </p:nvSpPr>
        <p:spPr>
          <a:xfrm>
            <a:off x="6901771" y="1123766"/>
            <a:ext cx="1973331" cy="3600000"/>
          </a:xfrm>
          <a:prstGeom prst="roundRect">
            <a:avLst>
              <a:gd name="adj" fmla="val 0"/>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CH" sz="2800" dirty="0" smtClean="0">
                <a:latin typeface="Arial" panose="020B0604020202020204" pitchFamily="34" charset="0"/>
                <a:cs typeface="Arial" panose="020B0604020202020204" pitchFamily="34" charset="0"/>
              </a:rPr>
              <a:t>Timisoara</a:t>
            </a:r>
          </a:p>
          <a:p>
            <a:pPr algn="ctr"/>
            <a:endParaRPr lang="fr-CH" sz="2800" dirty="0">
              <a:latin typeface="Arial" panose="020B0604020202020204" pitchFamily="34" charset="0"/>
              <a:cs typeface="Arial" panose="020B0604020202020204" pitchFamily="34" charset="0"/>
            </a:endParaRPr>
          </a:p>
          <a:p>
            <a:pPr algn="ctr"/>
            <a:endParaRPr lang="fr-CH" sz="2800" dirty="0" smtClean="0">
              <a:latin typeface="Arial" panose="020B0604020202020204" pitchFamily="34" charset="0"/>
              <a:cs typeface="Arial" panose="020B0604020202020204" pitchFamily="34" charset="0"/>
            </a:endParaRPr>
          </a:p>
          <a:p>
            <a:pPr algn="ctr"/>
            <a:endParaRPr lang="fr-CH" sz="2800" dirty="0">
              <a:latin typeface="Arial" panose="020B0604020202020204" pitchFamily="34" charset="0"/>
              <a:cs typeface="Arial" panose="020B0604020202020204" pitchFamily="34" charset="0"/>
            </a:endParaRPr>
          </a:p>
          <a:p>
            <a:pPr algn="ctr"/>
            <a:endParaRPr lang="fr-CH" sz="2800" dirty="0" smtClean="0">
              <a:latin typeface="Arial" panose="020B0604020202020204" pitchFamily="34" charset="0"/>
              <a:cs typeface="Arial" panose="020B0604020202020204" pitchFamily="34" charset="0"/>
            </a:endParaRPr>
          </a:p>
          <a:p>
            <a:pPr algn="ctr"/>
            <a:endParaRPr lang="fr-CH" sz="2800" dirty="0">
              <a:latin typeface="Arial" panose="020B0604020202020204" pitchFamily="34" charset="0"/>
              <a:cs typeface="Arial" panose="020B0604020202020204" pitchFamily="34" charset="0"/>
            </a:endParaRPr>
          </a:p>
          <a:p>
            <a:pPr algn="ctr"/>
            <a:endParaRPr lang="fr-CH" sz="2800" dirty="0" smtClean="0">
              <a:latin typeface="Arial" panose="020B0604020202020204" pitchFamily="34" charset="0"/>
              <a:cs typeface="Arial" panose="020B0604020202020204" pitchFamily="34" charset="0"/>
            </a:endParaRPr>
          </a:p>
        </p:txBody>
      </p:sp>
      <p:sp>
        <p:nvSpPr>
          <p:cNvPr id="15" name="Rectangle 14"/>
          <p:cNvSpPr/>
          <p:nvPr/>
        </p:nvSpPr>
        <p:spPr>
          <a:xfrm>
            <a:off x="8305796" y="4737467"/>
            <a:ext cx="360000" cy="16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075" y="2959657"/>
            <a:ext cx="834721" cy="569611"/>
          </a:xfrm>
          <a:prstGeom prst="rect">
            <a:avLst/>
          </a:prstGeom>
          <a:noFill/>
          <a:extLst>
            <a:ext uri="{909E8E84-426E-40DD-AFC4-6F175D3DCCD1}">
              <a14:hiddenFill xmlns:a14="http://schemas.microsoft.com/office/drawing/2010/main">
                <a:solidFill>
                  <a:srgbClr val="FFFFFF"/>
                </a:solidFill>
              </a14:hiddenFill>
            </a:ext>
          </a:extLst>
        </p:spPr>
      </p:pic>
      <p:sp>
        <p:nvSpPr>
          <p:cNvPr id="23" name="Ellipse 22"/>
          <p:cNvSpPr/>
          <p:nvPr/>
        </p:nvSpPr>
        <p:spPr>
          <a:xfrm>
            <a:off x="5803301" y="2050629"/>
            <a:ext cx="792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latin typeface="Arial" panose="020B0604020202020204" pitchFamily="34" charset="0"/>
                <a:cs typeface="Arial" panose="020B0604020202020204" pitchFamily="34" charset="0"/>
              </a:rPr>
              <a:t>SRB</a:t>
            </a:r>
            <a:endParaRPr lang="fr-CH" sz="1400" dirty="0">
              <a:solidFill>
                <a:schemeClr val="tx1"/>
              </a:solidFill>
              <a:latin typeface="Arial" panose="020B0604020202020204" pitchFamily="34" charset="0"/>
              <a:cs typeface="Arial" panose="020B0604020202020204" pitchFamily="34" charset="0"/>
            </a:endParaRPr>
          </a:p>
        </p:txBody>
      </p:sp>
      <p:sp>
        <p:nvSpPr>
          <p:cNvPr id="27" name="Flèche vers le haut 26"/>
          <p:cNvSpPr/>
          <p:nvPr/>
        </p:nvSpPr>
        <p:spPr>
          <a:xfrm rot="3600000">
            <a:off x="7646121" y="3548677"/>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1" name="Rectangle 10"/>
          <p:cNvSpPr/>
          <p:nvPr/>
        </p:nvSpPr>
        <p:spPr>
          <a:xfrm>
            <a:off x="6856377" y="454569"/>
            <a:ext cx="2016224" cy="648072"/>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216000" rtlCol="0" anchor="ctr"/>
          <a:lstStyle/>
          <a:p>
            <a:pPr algn="r"/>
            <a:r>
              <a:rPr lang="fr-CH" sz="3200" dirty="0" smtClean="0">
                <a:solidFill>
                  <a:schemeClr val="bg1"/>
                </a:solidFill>
                <a:latin typeface="Arial" panose="020B0604020202020204" pitchFamily="34" charset="0"/>
                <a:cs typeface="Arial" panose="020B0604020202020204" pitchFamily="34" charset="0"/>
              </a:rPr>
              <a:t> 47</a:t>
            </a:r>
            <a:endParaRPr lang="fr-CH" sz="3200"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7099363" y="1752468"/>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tx1"/>
                </a:solidFill>
                <a:latin typeface="Arial" panose="020B0604020202020204" pitchFamily="34" charset="0"/>
                <a:cs typeface="Arial" panose="020B0604020202020204" pitchFamily="34" charset="0"/>
              </a:rPr>
              <a:t>Est</a:t>
            </a:r>
            <a:endParaRPr lang="fr-CH" sz="2800" dirty="0">
              <a:solidFill>
                <a:schemeClr val="tx1"/>
              </a:solidFill>
              <a:latin typeface="Arial" panose="020B0604020202020204" pitchFamily="34" charset="0"/>
              <a:cs typeface="Arial" panose="020B0604020202020204" pitchFamily="34" charset="0"/>
            </a:endParaRPr>
          </a:p>
        </p:txBody>
      </p:sp>
      <p:sp>
        <p:nvSpPr>
          <p:cNvPr id="24" name="Rectangle 23"/>
          <p:cNvSpPr/>
          <p:nvPr/>
        </p:nvSpPr>
        <p:spPr>
          <a:xfrm>
            <a:off x="7099363" y="2348880"/>
            <a:ext cx="153025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err="1" smtClean="0">
                <a:solidFill>
                  <a:schemeClr val="tx1"/>
                </a:solidFill>
                <a:latin typeface="Arial" panose="020B0604020202020204" pitchFamily="34" charset="0"/>
                <a:cs typeface="Arial" panose="020B0604020202020204" pitchFamily="34" charset="0"/>
              </a:rPr>
              <a:t>Centru</a:t>
            </a:r>
            <a:endParaRPr lang="fr-CH" sz="2800" dirty="0">
              <a:solidFill>
                <a:schemeClr val="tx1"/>
              </a:solidFill>
              <a:latin typeface="Arial" panose="020B0604020202020204" pitchFamily="34" charset="0"/>
              <a:cs typeface="Arial" panose="020B0604020202020204" pitchFamily="34" charset="0"/>
            </a:endParaRPr>
          </a:p>
        </p:txBody>
      </p:sp>
      <p:sp>
        <p:nvSpPr>
          <p:cNvPr id="28" name="Rectangle 27"/>
          <p:cNvSpPr/>
          <p:nvPr/>
        </p:nvSpPr>
        <p:spPr>
          <a:xfrm>
            <a:off x="5587189" y="2909381"/>
            <a:ext cx="1008112" cy="459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200" dirty="0" smtClean="0">
                <a:solidFill>
                  <a:schemeClr val="tx1"/>
                </a:solidFill>
                <a:latin typeface="Arial" panose="020B0604020202020204" pitchFamily="34" charset="0"/>
                <a:cs typeface="Arial" panose="020B0604020202020204" pitchFamily="34" charset="0"/>
              </a:rPr>
              <a:t>Sud</a:t>
            </a:r>
            <a:endParaRPr lang="fr-CH" sz="3200" dirty="0">
              <a:solidFill>
                <a:schemeClr val="tx1"/>
              </a:solidFill>
              <a:latin typeface="Arial" panose="020B0604020202020204" pitchFamily="34" charset="0"/>
              <a:cs typeface="Arial" panose="020B0604020202020204" pitchFamily="34" charset="0"/>
            </a:endParaRPr>
          </a:p>
        </p:txBody>
      </p:sp>
      <p:sp>
        <p:nvSpPr>
          <p:cNvPr id="26" name="Flèche vers le haut 25"/>
          <p:cNvSpPr/>
          <p:nvPr/>
        </p:nvSpPr>
        <p:spPr>
          <a:xfrm rot="-60000">
            <a:off x="4838844" y="3649184"/>
            <a:ext cx="484632"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0" name="Flèche vers le haut 29"/>
          <p:cNvSpPr/>
          <p:nvPr/>
        </p:nvSpPr>
        <p:spPr>
          <a:xfrm>
            <a:off x="674552" y="4099184"/>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1" name="Ellipse 30"/>
          <p:cNvSpPr/>
          <p:nvPr/>
        </p:nvSpPr>
        <p:spPr>
          <a:xfrm>
            <a:off x="2375655" y="1772816"/>
            <a:ext cx="792000" cy="39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BG</a:t>
            </a:r>
            <a:endParaRPr lang="fr-CH" sz="2000" dirty="0">
              <a:solidFill>
                <a:schemeClr val="tx1"/>
              </a:solidFill>
              <a:latin typeface="Arial" panose="020B0604020202020204" pitchFamily="34" charset="0"/>
              <a:cs typeface="Arial" panose="020B0604020202020204" pitchFamily="34" charset="0"/>
            </a:endParaRPr>
          </a:p>
        </p:txBody>
      </p:sp>
      <p:sp>
        <p:nvSpPr>
          <p:cNvPr id="32" name="Rectangle 31"/>
          <p:cNvSpPr/>
          <p:nvPr/>
        </p:nvSpPr>
        <p:spPr>
          <a:xfrm>
            <a:off x="107503" y="5083766"/>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3" name="Flèche vers le haut 32"/>
          <p:cNvSpPr/>
          <p:nvPr/>
        </p:nvSpPr>
        <p:spPr>
          <a:xfrm>
            <a:off x="2503428" y="4099184"/>
            <a:ext cx="484632"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5" name="Rectangle 24"/>
          <p:cNvSpPr/>
          <p:nvPr/>
        </p:nvSpPr>
        <p:spPr>
          <a:xfrm>
            <a:off x="3563888" y="4723766"/>
            <a:ext cx="360000" cy="162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9" name="Rectangle 28"/>
          <p:cNvSpPr/>
          <p:nvPr/>
        </p:nvSpPr>
        <p:spPr>
          <a:xfrm>
            <a:off x="3059832" y="5074856"/>
            <a:ext cx="360000" cy="12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4" name="Rectangle 33"/>
          <p:cNvSpPr/>
          <p:nvPr/>
        </p:nvSpPr>
        <p:spPr>
          <a:xfrm>
            <a:off x="7293097" y="598605"/>
            <a:ext cx="180000" cy="36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5" name="Virage 34"/>
          <p:cNvSpPr/>
          <p:nvPr/>
        </p:nvSpPr>
        <p:spPr>
          <a:xfrm>
            <a:off x="7589469" y="589810"/>
            <a:ext cx="360000" cy="360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9" name="Rectangle à coins arrondis 8"/>
          <p:cNvSpPr/>
          <p:nvPr/>
        </p:nvSpPr>
        <p:spPr>
          <a:xfrm>
            <a:off x="6941142" y="544605"/>
            <a:ext cx="1846693" cy="468000"/>
          </a:xfrm>
          <a:prstGeom prst="roundRect">
            <a:avLst>
              <a:gd name="adj" fmla="val 3294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79512" y="454569"/>
            <a:ext cx="3168352" cy="55803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3563887" y="544605"/>
            <a:ext cx="3139469" cy="468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179512" y="1196752"/>
            <a:ext cx="3168352" cy="3780000"/>
          </a:xfrm>
          <a:prstGeom prst="roundRect">
            <a:avLst>
              <a:gd name="adj" fmla="val 437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3563888" y="1196752"/>
            <a:ext cx="3139868" cy="3456384"/>
          </a:xfrm>
          <a:prstGeom prst="roundRect">
            <a:avLst>
              <a:gd name="adj" fmla="val 561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6941142" y="1196752"/>
            <a:ext cx="1846693" cy="3456384"/>
          </a:xfrm>
          <a:prstGeom prst="roundRect">
            <a:avLst>
              <a:gd name="adj" fmla="val 5205"/>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847523198"/>
      </p:ext>
    </p:extLst>
  </p:cSld>
  <p:clrMapOvr>
    <a:masterClrMapping/>
  </p:clrMapOvr>
  <p:transition spd="slow">
    <p:wheel spokes="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88032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bIns="216000" rtlCol="0" anchor="b"/>
          <a:lstStyle/>
          <a:p>
            <a:pPr algn="ctr"/>
            <a:r>
              <a:rPr lang="fr-CH" sz="4400" dirty="0" smtClean="0">
                <a:solidFill>
                  <a:schemeClr val="bg1"/>
                </a:solidFill>
                <a:latin typeface="Arial" panose="020B0604020202020204" pitchFamily="34" charset="0"/>
                <a:cs typeface="Arial" panose="020B0604020202020204" pitchFamily="34" charset="0"/>
              </a:rPr>
              <a:t>Timisoara</a:t>
            </a:r>
          </a:p>
          <a:p>
            <a:pPr algn="ctr"/>
            <a:r>
              <a:rPr lang="fr-CH" sz="4000" dirty="0" smtClean="0">
                <a:solidFill>
                  <a:schemeClr val="bg1"/>
                </a:solidFill>
                <a:latin typeface="Arial" panose="020B0604020202020204" pitchFamily="34" charset="0"/>
                <a:cs typeface="Arial" panose="020B0604020202020204" pitchFamily="34" charset="0"/>
              </a:rPr>
              <a:t>Est  </a:t>
            </a:r>
            <a:r>
              <a:rPr lang="fr-CH" sz="4000" dirty="0" err="1" smtClean="0">
                <a:solidFill>
                  <a:schemeClr val="bg1"/>
                </a:solidFill>
                <a:latin typeface="Arial" panose="020B0604020202020204" pitchFamily="34" charset="0"/>
                <a:cs typeface="Arial" panose="020B0604020202020204" pitchFamily="34" charset="0"/>
              </a:rPr>
              <a:t>Centru</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Aer</a:t>
            </a:r>
            <a:endParaRPr lang="fr-CH" sz="4000" dirty="0">
              <a:solidFill>
                <a:schemeClr val="bg1"/>
              </a:solidFill>
            </a:endParaRPr>
          </a:p>
        </p:txBody>
      </p:sp>
      <p:sp>
        <p:nvSpPr>
          <p:cNvPr id="3" name="Flèche droite 2"/>
          <p:cNvSpPr/>
          <p:nvPr/>
        </p:nvSpPr>
        <p:spPr>
          <a:xfrm rot="-1800000">
            <a:off x="4909024" y="195072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47</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627784" y="1579384"/>
            <a:ext cx="3996444" cy="2713711"/>
          </a:xfrm>
          <a:prstGeom prst="roundRect">
            <a:avLst>
              <a:gd name="adj" fmla="val 547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2791024" y="3580346"/>
            <a:ext cx="97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smtClean="0">
                <a:solidFill>
                  <a:schemeClr val="tx1"/>
                </a:solidFill>
                <a:latin typeface="Arial" panose="020B0604020202020204" pitchFamily="34" charset="0"/>
                <a:cs typeface="Arial" panose="020B0604020202020204" pitchFamily="34" charset="0"/>
              </a:rPr>
              <a:t>Est</a:t>
            </a:r>
            <a:endParaRPr lang="fr-CH" sz="36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a:off x="3816006" y="3573016"/>
            <a:ext cx="162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err="1" smtClean="0">
                <a:solidFill>
                  <a:schemeClr val="tx1"/>
                </a:solidFill>
                <a:latin typeface="Arial" panose="020B0604020202020204" pitchFamily="34" charset="0"/>
                <a:cs typeface="Arial" panose="020B0604020202020204" pitchFamily="34" charset="0"/>
              </a:rPr>
              <a:t>Centru</a:t>
            </a:r>
            <a:endParaRPr lang="fr-CH" sz="3600" dirty="0">
              <a:solidFill>
                <a:schemeClr val="tx1"/>
              </a:solidFill>
              <a:latin typeface="Arial" panose="020B0604020202020204" pitchFamily="34" charset="0"/>
              <a:cs typeface="Arial" panose="020B0604020202020204" pitchFamily="34" charset="0"/>
            </a:endParaRPr>
          </a:p>
        </p:txBody>
      </p:sp>
      <p:pic>
        <p:nvPicPr>
          <p:cNvPr id="8" name="Picture 2" descr="https://t2.ftcdn.net/jpg/00/06/12/33/400_F_6123319_UooFwBrI0QE3BmgtmsBXfC3HE5D35wB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9024" y="3580346"/>
            <a:ext cx="887875" cy="525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58800"/>
      </p:ext>
    </p:extLst>
  </p:cSld>
  <p:clrMapOvr>
    <a:masterClrMapping/>
  </p:clrMapOvr>
  <p:transition spd="slow">
    <p:wheel spokes="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527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Turnu</a:t>
            </a:r>
            <a:r>
              <a:rPr lang="fr-CH" sz="4700" dirty="0" smtClean="0">
                <a:solidFill>
                  <a:schemeClr val="bg1"/>
                </a:solidFill>
                <a:latin typeface="Arial" panose="020B0604020202020204" pitchFamily="34" charset="0"/>
                <a:cs typeface="Arial" panose="020B0604020202020204" pitchFamily="34" charset="0"/>
              </a:rPr>
              <a:t> Severin		210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Deva				131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Lugoj				  52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E70 x E673			  33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641197"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827976" y="4653064"/>
            <a:ext cx="842400" cy="64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à coins arrondis 8"/>
          <p:cNvSpPr/>
          <p:nvPr/>
        </p:nvSpPr>
        <p:spPr>
          <a:xfrm>
            <a:off x="4327803"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E70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464419"/>
      </p:ext>
    </p:extLst>
  </p:cSld>
  <p:clrMapOvr>
    <a:masterClrMapping/>
  </p:clrMapOvr>
  <p:transition spd="slow">
    <p:wheel spokes="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Topolovatu</a:t>
            </a:r>
            <a:r>
              <a:rPr lang="fr-CH" sz="4400" dirty="0" smtClean="0">
                <a:solidFill>
                  <a:schemeClr val="bg1"/>
                </a:solidFill>
                <a:latin typeface="Arial" panose="020B0604020202020204" pitchFamily="34" charset="0"/>
                <a:cs typeface="Arial" panose="020B0604020202020204" pitchFamily="34" charset="0"/>
              </a:rPr>
              <a:t> Mare</a:t>
            </a: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45</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619672" y="25600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572</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2071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2068716"/>
            <a:ext cx="5760000" cy="36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Topolovatu</a:t>
            </a:r>
            <a:r>
              <a:rPr lang="fr-CH" sz="4400" dirty="0" smtClean="0">
                <a:solidFill>
                  <a:schemeClr val="bg1"/>
                </a:solidFill>
                <a:latin typeface="Arial" panose="020B0604020202020204" pitchFamily="34" charset="0"/>
                <a:cs typeface="Arial" panose="020B0604020202020204" pitchFamily="34" charset="0"/>
              </a:rPr>
              <a:t> Mare</a:t>
            </a:r>
          </a:p>
          <a:p>
            <a:r>
              <a:rPr lang="fr-CH" sz="4400" dirty="0" err="1" smtClean="0">
                <a:solidFill>
                  <a:schemeClr val="bg1"/>
                </a:solidFill>
                <a:latin typeface="Arial" panose="020B0604020202020204" pitchFamily="34" charset="0"/>
                <a:cs typeface="Arial" panose="020B0604020202020204" pitchFamily="34" charset="0"/>
              </a:rPr>
              <a:t>Recas</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Belint</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26712" y="4541158"/>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707043" y="494368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572</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544184"/>
            <a:ext cx="5760000" cy="1440000"/>
          </a:xfrm>
          <a:prstGeom prst="rect">
            <a:avLst/>
          </a:prstGeom>
          <a:solidFill>
            <a:srgbClr val="00B050"/>
          </a:solidFill>
        </p:spPr>
        <p:txBody>
          <a:bodyPr vert="horz" lIns="972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000" dirty="0" smtClean="0">
                <a:solidFill>
                  <a:schemeClr val="bg1"/>
                </a:solidFill>
                <a:latin typeface="Arial" panose="020B0604020202020204" pitchFamily="34" charset="0"/>
                <a:cs typeface="Arial" panose="020B0604020202020204" pitchFamily="34" charset="0"/>
              </a:rPr>
              <a:t>E70 x E673</a:t>
            </a:r>
            <a:br>
              <a:rPr lang="fr-CH" sz="4000" dirty="0" smtClean="0">
                <a:solidFill>
                  <a:schemeClr val="bg1"/>
                </a:solidFill>
                <a:latin typeface="Arial" panose="020B0604020202020204" pitchFamily="34" charset="0"/>
                <a:cs typeface="Arial" panose="020B0604020202020204" pitchFamily="34" charset="0"/>
              </a:rPr>
            </a:br>
            <a:r>
              <a:rPr lang="fr-CH" sz="4000" dirty="0" smtClean="0">
                <a:solidFill>
                  <a:schemeClr val="bg1"/>
                </a:solidFill>
                <a:latin typeface="Arial" panose="020B0604020202020204" pitchFamily="34" charset="0"/>
                <a:cs typeface="Arial" panose="020B0604020202020204" pitchFamily="34" charset="0"/>
              </a:rPr>
              <a:t>A1 x A6</a:t>
            </a:r>
            <a:endParaRPr lang="fr-CH" sz="4000"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466680" y="90109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6077645" y="87082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147051" y="901095"/>
            <a:ext cx="784610"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187624" y="620688"/>
            <a:ext cx="5544616" cy="1296144"/>
          </a:xfrm>
          <a:prstGeom prst="roundRect">
            <a:avLst>
              <a:gd name="adj" fmla="val 1078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2132856"/>
            <a:ext cx="5616624" cy="3393353"/>
          </a:xfrm>
          <a:prstGeom prst="roundRect">
            <a:avLst>
              <a:gd name="adj" fmla="val 519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40935883"/>
      </p:ext>
    </p:extLst>
  </p:cSld>
  <p:clrMapOvr>
    <a:masterClrMapping/>
  </p:clrMapOvr>
  <p:transition spd="slow">
    <p:wheel spokes="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2068716"/>
            <a:ext cx="5760000" cy="27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Topolovatu</a:t>
            </a:r>
            <a:r>
              <a:rPr lang="fr-CH" sz="4400" dirty="0" smtClean="0">
                <a:solidFill>
                  <a:schemeClr val="bg1"/>
                </a:solidFill>
                <a:latin typeface="Arial" panose="020B0604020202020204" pitchFamily="34" charset="0"/>
                <a:cs typeface="Arial" panose="020B0604020202020204" pitchFamily="34" charset="0"/>
              </a:rPr>
              <a:t> Mare</a:t>
            </a:r>
          </a:p>
          <a:p>
            <a:r>
              <a:rPr lang="fr-CH" sz="4400" dirty="0" err="1" smtClean="0">
                <a:solidFill>
                  <a:schemeClr val="bg1"/>
                </a:solidFill>
                <a:latin typeface="Arial" panose="020B0604020202020204" pitchFamily="34" charset="0"/>
                <a:cs typeface="Arial" panose="020B0604020202020204" pitchFamily="34" charset="0"/>
              </a:rPr>
              <a:t>Recas</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Belint</a:t>
            </a:r>
            <a:endParaRPr lang="fr-CH" sz="4400" dirty="0" smtClean="0">
              <a:solidFill>
                <a:schemeClr val="bg1"/>
              </a:solidFill>
              <a:latin typeface="Arial" panose="020B0604020202020204" pitchFamily="34" charset="0"/>
              <a:cs typeface="Arial" panose="020B0604020202020204" pitchFamily="34" charset="0"/>
            </a:endParaRPr>
          </a:p>
          <a:p>
            <a:endParaRPr lang="fr-CH" sz="10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26865" y="3453492"/>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t>1</a:t>
            </a:r>
            <a:endParaRPr lang="fr-CH" dirty="0"/>
          </a:p>
        </p:txBody>
      </p:sp>
      <p:sp>
        <p:nvSpPr>
          <p:cNvPr id="10" name="Hexagone 9"/>
          <p:cNvSpPr/>
          <p:nvPr/>
        </p:nvSpPr>
        <p:spPr>
          <a:xfrm>
            <a:off x="1547664" y="314096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572</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115616" y="2132857"/>
            <a:ext cx="5616624" cy="2520280"/>
          </a:xfrm>
          <a:prstGeom prst="roundRect">
            <a:avLst>
              <a:gd name="adj" fmla="val 519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3989749" y="1099537"/>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45</a:t>
            </a:r>
            <a:endParaRPr lang="fr-CH" sz="5400" dirty="0">
              <a:solidFill>
                <a:schemeClr val="bg1"/>
              </a:solidFill>
              <a:latin typeface="Arial" panose="020B0604020202020204" pitchFamily="34" charset="0"/>
              <a:cs typeface="Arial" panose="020B0604020202020204" pitchFamily="34" charset="0"/>
            </a:endParaRPr>
          </a:p>
        </p:txBody>
      </p:sp>
      <p:sp>
        <p:nvSpPr>
          <p:cNvPr id="16" name="Virage 15"/>
          <p:cNvSpPr/>
          <p:nvPr/>
        </p:nvSpPr>
        <p:spPr>
          <a:xfrm>
            <a:off x="4953495" y="123705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7" name="Rectangle 16"/>
          <p:cNvSpPr/>
          <p:nvPr/>
        </p:nvSpPr>
        <p:spPr>
          <a:xfrm>
            <a:off x="4611067" y="1243537"/>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067944" y="1153493"/>
            <a:ext cx="2592288"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79637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55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774301140"/>
      </p:ext>
    </p:extLst>
  </p:cSld>
  <p:clrMapOvr>
    <a:masterClrMapping/>
  </p:clrMapOvr>
  <p:transition spd="slow">
    <p:wheel spokes="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45</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756688929"/>
      </p:ext>
    </p:extLst>
  </p:cSld>
  <p:clrMapOvr>
    <a:masterClrMapping/>
  </p:clrMapOvr>
  <p:transition spd="slow">
    <p:wheel spokes="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507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Turnu</a:t>
            </a:r>
            <a:r>
              <a:rPr lang="fr-CH" sz="4700" dirty="0" smtClean="0">
                <a:solidFill>
                  <a:schemeClr val="bg1"/>
                </a:solidFill>
                <a:latin typeface="Arial" panose="020B0604020202020204" pitchFamily="34" charset="0"/>
                <a:cs typeface="Arial" panose="020B0604020202020204" pitchFamily="34" charset="0"/>
              </a:rPr>
              <a:t> Severin		181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Deva				113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Lugoj				  29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E70 x E673			  15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641197"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827976" y="4653064"/>
            <a:ext cx="842400" cy="64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à coins arrondis 8"/>
          <p:cNvSpPr/>
          <p:nvPr/>
        </p:nvSpPr>
        <p:spPr>
          <a:xfrm>
            <a:off x="4327803"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E70</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58477"/>
      </p:ext>
    </p:extLst>
  </p:cSld>
  <p:clrMapOvr>
    <a:masterClrMapping/>
  </p:clrMapOvr>
  <p:transition spd="slow">
    <p:wheel spokes="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44824"/>
            <a:ext cx="5760000" cy="3600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E70 x E673</a:t>
            </a:r>
          </a:p>
          <a:p>
            <a:pPr lvl="1" algn="ctr"/>
            <a:r>
              <a:rPr lang="fr-CH" sz="4000" dirty="0" smtClean="0">
                <a:solidFill>
                  <a:schemeClr val="bg1"/>
                </a:solidFill>
                <a:latin typeface="Arial" panose="020B0604020202020204" pitchFamily="34" charset="0"/>
                <a:cs typeface="Arial" panose="020B0604020202020204" pitchFamily="34" charset="0"/>
              </a:rPr>
              <a:t>A1 x A6</a:t>
            </a:r>
          </a:p>
          <a:p>
            <a:pPr lvl="1" algn="ctr"/>
            <a:endParaRPr lang="fr-CH"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Balint</a:t>
            </a:r>
          </a:p>
          <a:p>
            <a:pPr algn="ctr"/>
            <a:r>
              <a:rPr lang="fr-CH" sz="4400" dirty="0" smtClean="0">
                <a:solidFill>
                  <a:schemeClr val="bg1"/>
                </a:solidFill>
                <a:latin typeface="Arial" panose="020B0604020202020204" pitchFamily="34" charset="0"/>
                <a:cs typeface="Arial" panose="020B0604020202020204" pitchFamily="34" charset="0"/>
              </a:rPr>
              <a:t>3000 m</a:t>
            </a:r>
            <a:endParaRPr lang="fr-CH" sz="2000" dirty="0" smtClean="0">
              <a:solidFill>
                <a:schemeClr val="bg1"/>
              </a:solidFill>
              <a:latin typeface="Arial" panose="020B0604020202020204" pitchFamily="34" charset="0"/>
              <a:cs typeface="Arial" panose="020B0604020202020204" pitchFamily="34" charset="0"/>
            </a:endParaRP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2132856"/>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3456384"/>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84168" y="2672856"/>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a:solidFill>
                  <a:schemeClr val="tx1"/>
                </a:solidFill>
                <a:latin typeface="Arial" panose="020B0604020202020204" pitchFamily="34" charset="0"/>
                <a:cs typeface="Arial" panose="020B0604020202020204" pitchFamily="34" charset="0"/>
              </a:rPr>
              <a:t>4</a:t>
            </a:r>
            <a:r>
              <a:rPr lang="fr-CH" sz="3600" dirty="0" smtClean="0">
                <a:solidFill>
                  <a:schemeClr val="tx1"/>
                </a:solidFill>
                <a:latin typeface="Arial" panose="020B0604020202020204" pitchFamily="34" charset="0"/>
                <a:cs typeface="Arial" panose="020B0604020202020204" pitchFamily="34" charset="0"/>
              </a:rPr>
              <a:t>4</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8313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E673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2880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Deva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Dumbrava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49153" y="1124744"/>
            <a:ext cx="4320000"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E70   A6</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49153" y="1844824"/>
            <a:ext cx="4320000" cy="2880000"/>
          </a:xfrm>
          <a:solidFill>
            <a:srgbClr val="00B050"/>
          </a:solidFill>
        </p:spPr>
        <p:txBody>
          <a:bodyPr lIns="0" tIns="180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Lugoj</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Paru </a:t>
            </a:r>
            <a:r>
              <a:rPr lang="fr-CH" sz="3200" dirty="0" err="1" smtClean="0">
                <a:solidFill>
                  <a:schemeClr val="bg1"/>
                </a:solidFill>
                <a:latin typeface="Arial" panose="020B0604020202020204" pitchFamily="34" charset="0"/>
                <a:cs typeface="Arial" panose="020B0604020202020204" pitchFamily="34" charset="0"/>
              </a:rPr>
              <a:t>Tipari</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880792" y="5733256"/>
            <a:ext cx="712879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err="1" smtClean="0">
                <a:solidFill>
                  <a:schemeClr val="tx1"/>
                </a:solidFill>
                <a:latin typeface="Arial" panose="020B0604020202020204" pitchFamily="34" charset="0"/>
                <a:cs typeface="Arial" panose="020B0604020202020204" pitchFamily="34" charset="0"/>
              </a:rPr>
              <a:t>Panouri</a:t>
            </a:r>
            <a:r>
              <a:rPr lang="fr-CH" sz="1100" dirty="0" smtClean="0">
                <a:solidFill>
                  <a:schemeClr val="tx1"/>
                </a:solidFill>
                <a:latin typeface="Arial" panose="020B0604020202020204" pitchFamily="34" charset="0"/>
                <a:cs typeface="Arial" panose="020B0604020202020204" pitchFamily="34" charset="0"/>
              </a:rPr>
              <a:t> transversale </a:t>
            </a:r>
            <a:r>
              <a:rPr lang="fr-CH" sz="1100" dirty="0" err="1" smtClean="0">
                <a:solidFill>
                  <a:schemeClr val="tx1"/>
                </a:solidFill>
                <a:latin typeface="Arial" panose="020B0604020202020204" pitchFamily="34" charset="0"/>
                <a:cs typeface="Arial" panose="020B0604020202020204" pitchFamily="34" charset="0"/>
              </a:rPr>
              <a:t>deasupra</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autostrazii</a:t>
            </a:r>
            <a:endParaRPr lang="fr-CH" sz="1100" dirty="0" smtClean="0">
              <a:solidFill>
                <a:schemeClr val="tx1"/>
              </a:solidFill>
              <a:latin typeface="Arial" panose="020B0604020202020204" pitchFamily="34" charset="0"/>
              <a:cs typeface="Arial" panose="020B0604020202020204" pitchFamily="34" charset="0"/>
            </a:endParaRPr>
          </a:p>
          <a:p>
            <a:pPr algn="ctr"/>
            <a:r>
              <a:rPr lang="fr-CH" sz="1100" dirty="0" err="1" smtClean="0">
                <a:solidFill>
                  <a:schemeClr val="tx1"/>
                </a:solidFill>
                <a:latin typeface="Arial" panose="020B0604020202020204" pitchFamily="34" charset="0"/>
                <a:cs typeface="Arial" panose="020B0604020202020204" pitchFamily="34" charset="0"/>
              </a:rPr>
              <a:t>Iesirile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urmatoare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Dumbrava</a:t>
            </a:r>
            <a:r>
              <a:rPr lang="fr-CH" sz="1100" dirty="0" smtClean="0">
                <a:solidFill>
                  <a:schemeClr val="tx1"/>
                </a:solidFill>
                <a:latin typeface="Arial" panose="020B0604020202020204" pitchFamily="34" charset="0"/>
                <a:cs typeface="Arial" panose="020B0604020202020204" pitchFamily="34" charset="0"/>
              </a:rPr>
              <a:t> A1 si Paru </a:t>
            </a:r>
            <a:r>
              <a:rPr lang="fr-CH" sz="1100" dirty="0" err="1" smtClean="0">
                <a:solidFill>
                  <a:schemeClr val="tx1"/>
                </a:solidFill>
                <a:latin typeface="Arial" panose="020B0604020202020204" pitchFamily="34" charset="0"/>
                <a:cs typeface="Arial" panose="020B0604020202020204" pitchFamily="34" charset="0"/>
              </a:rPr>
              <a:t>Tipari</a:t>
            </a:r>
            <a:r>
              <a:rPr lang="fr-CH" sz="1100" dirty="0" smtClean="0">
                <a:solidFill>
                  <a:schemeClr val="tx1"/>
                </a:solidFill>
                <a:latin typeface="Arial" panose="020B0604020202020204" pitchFamily="34" charset="0"/>
                <a:cs typeface="Arial" panose="020B0604020202020204" pitchFamily="34" charset="0"/>
              </a:rPr>
              <a:t> A6, </a:t>
            </a:r>
            <a:r>
              <a:rPr lang="fr-CH" sz="1100" dirty="0" err="1" smtClean="0">
                <a:solidFill>
                  <a:schemeClr val="tx1"/>
                </a:solidFill>
                <a:latin typeface="Arial" panose="020B0604020202020204" pitchFamily="34" charset="0"/>
                <a:cs typeface="Arial" panose="020B0604020202020204" pitchFamily="34" charset="0"/>
              </a:rPr>
              <a:t>sunt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identificate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acest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panou</a:t>
            </a:r>
            <a:r>
              <a:rPr lang="fr-CH" sz="1100" dirty="0" smtClean="0">
                <a:solidFill>
                  <a:schemeClr val="tx1"/>
                </a:solidFill>
                <a:latin typeface="Arial" panose="020B0604020202020204" pitchFamily="34" charset="0"/>
                <a:cs typeface="Arial" panose="020B0604020202020204" pitchFamily="34" charset="0"/>
              </a:rPr>
              <a:t>.</a:t>
            </a:r>
            <a:endParaRPr lang="fr-CH" sz="1100" dirty="0">
              <a:solidFill>
                <a:schemeClr val="tx1"/>
              </a:solidFill>
              <a:latin typeface="Arial" panose="020B0604020202020204" pitchFamily="34" charset="0"/>
              <a:cs typeface="Arial" panose="020B0604020202020204" pitchFamily="34" charset="0"/>
            </a:endParaRPr>
          </a:p>
        </p:txBody>
      </p:sp>
      <p:sp>
        <p:nvSpPr>
          <p:cNvPr id="11" name="Flèche vers le haut 10"/>
          <p:cNvSpPr/>
          <p:nvPr/>
        </p:nvSpPr>
        <p:spPr>
          <a:xfrm>
            <a:off x="472887" y="2281806"/>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707904" y="2281806"/>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87472" y="4725144"/>
            <a:ext cx="360000" cy="183610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388424" y="4725144"/>
            <a:ext cx="360000" cy="184069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rot="2700000">
            <a:off x="7878448" y="3271805"/>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87472" y="1196752"/>
            <a:ext cx="4168504"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644008" y="1196752"/>
            <a:ext cx="410441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187472" y="1916832"/>
            <a:ext cx="4168504" cy="2736304"/>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644008" y="1916832"/>
            <a:ext cx="4104416" cy="2736304"/>
          </a:xfrm>
          <a:prstGeom prst="roundRect">
            <a:avLst>
              <a:gd name="adj" fmla="val 367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fr-CH"/>
          </a:p>
        </p:txBody>
      </p:sp>
      <p:sp>
        <p:nvSpPr>
          <p:cNvPr id="19" name="Organigramme : Connecteur 18"/>
          <p:cNvSpPr/>
          <p:nvPr/>
        </p:nvSpPr>
        <p:spPr>
          <a:xfrm>
            <a:off x="7757584" y="1223780"/>
            <a:ext cx="504000" cy="45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4</a:t>
            </a:r>
            <a:r>
              <a:rPr lang="fr-CH" sz="1200" dirty="0">
                <a:solidFill>
                  <a:schemeClr val="tx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928193713"/>
      </p:ext>
    </p:extLst>
  </p:cSld>
  <p:clrMapOvr>
    <a:masterClrMapping/>
  </p:clrMapOvr>
  <p:transition spd="slow">
    <p:wheel spokes="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65344" y="476672"/>
            <a:ext cx="5760000" cy="900000"/>
          </a:xfrm>
          <a:solidFill>
            <a:srgbClr val="00B050"/>
          </a:solidFill>
        </p:spPr>
        <p:txBody>
          <a:bodyPr>
            <a:normAutofit/>
          </a:bodyPr>
          <a:lstStyle/>
          <a:p>
            <a:r>
              <a:rPr lang="fr-CH" dirty="0" err="1" smtClean="0">
                <a:solidFill>
                  <a:schemeClr val="bg1"/>
                </a:solidFill>
                <a:latin typeface="Arial" panose="020B0604020202020204" pitchFamily="34" charset="0"/>
                <a:cs typeface="Arial" panose="020B0604020202020204" pitchFamily="34" charset="0"/>
              </a:rPr>
              <a:t>Directie</a:t>
            </a:r>
            <a:r>
              <a:rPr lang="fr-CH" dirty="0" smtClean="0">
                <a:solidFill>
                  <a:schemeClr val="bg1"/>
                </a:solidFill>
                <a:latin typeface="Arial" panose="020B0604020202020204" pitchFamily="34" charset="0"/>
                <a:cs typeface="Arial" panose="020B0604020202020204" pitchFamily="34" charset="0"/>
              </a:rPr>
              <a:t> Bucuresti</a:t>
            </a:r>
            <a:endParaRPr lang="fr-CH"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475656" y="1423192"/>
            <a:ext cx="5760000" cy="3780000"/>
          </a:xfrm>
          <a:solidFill>
            <a:srgbClr val="00B050"/>
          </a:solidFill>
        </p:spPr>
        <p:txBody>
          <a:bodyPr lIns="1188000" tIns="360000" rIns="72000">
            <a:normAutofit fontScale="25000" lnSpcReduction="20000"/>
          </a:bodyPr>
          <a:lstStyle/>
          <a:p>
            <a:pPr marL="0" indent="0">
              <a:buNone/>
            </a:pPr>
            <a:r>
              <a:rPr lang="fr-CH" sz="17600" dirty="0" smtClean="0">
                <a:solidFill>
                  <a:schemeClr val="bg1"/>
                </a:solidFill>
                <a:latin typeface="Arial" panose="020B0604020202020204" pitchFamily="34" charset="0"/>
                <a:cs typeface="Arial" panose="020B0604020202020204" pitchFamily="34" charset="0"/>
              </a:rPr>
              <a:t>Sibiu</a:t>
            </a:r>
          </a:p>
          <a:p>
            <a:pPr marL="0" indent="0">
              <a:buNone/>
            </a:pPr>
            <a:r>
              <a:rPr lang="fr-CH" sz="17600" dirty="0" smtClean="0">
                <a:solidFill>
                  <a:schemeClr val="bg1"/>
                </a:solidFill>
                <a:latin typeface="Arial" panose="020B0604020202020204" pitchFamily="34" charset="0"/>
                <a:cs typeface="Arial" panose="020B0604020202020204" pitchFamily="34" charset="0"/>
              </a:rPr>
              <a:t>Brasov</a:t>
            </a:r>
          </a:p>
          <a:p>
            <a:pPr marL="0" indent="0">
              <a:buNone/>
            </a:pPr>
            <a:r>
              <a:rPr lang="fr-CH" sz="17600" dirty="0" smtClean="0">
                <a:solidFill>
                  <a:schemeClr val="bg1"/>
                </a:solidFill>
                <a:latin typeface="Arial" panose="020B0604020202020204" pitchFamily="34" charset="0"/>
                <a:cs typeface="Arial" panose="020B0604020202020204" pitchFamily="34" charset="0"/>
              </a:rPr>
              <a:t>Pitesti</a:t>
            </a:r>
          </a:p>
          <a:p>
            <a:pPr marL="0" indent="0">
              <a:buNone/>
            </a:pPr>
            <a:r>
              <a:rPr lang="fr-CH" sz="17600" dirty="0" smtClean="0">
                <a:solidFill>
                  <a:schemeClr val="bg1"/>
                </a:solidFill>
                <a:latin typeface="Arial" panose="020B0604020202020204" pitchFamily="34" charset="0"/>
                <a:cs typeface="Arial" panose="020B0604020202020204" pitchFamily="34" charset="0"/>
              </a:rPr>
              <a:t>Cluj </a:t>
            </a:r>
            <a:r>
              <a:rPr lang="fr-CH" sz="17600" dirty="0" err="1" smtClean="0">
                <a:solidFill>
                  <a:schemeClr val="bg1"/>
                </a:solidFill>
                <a:latin typeface="Arial" panose="020B0604020202020204" pitchFamily="34" charset="0"/>
                <a:cs typeface="Arial" panose="020B0604020202020204" pitchFamily="34" charset="0"/>
              </a:rPr>
              <a:t>Napoca</a:t>
            </a:r>
            <a:endParaRPr lang="fr-CH" sz="17600" dirty="0" smtClean="0">
              <a:solidFill>
                <a:schemeClr val="bg1"/>
              </a:solidFill>
              <a:latin typeface="Arial" panose="020B0604020202020204" pitchFamily="34" charset="0"/>
              <a:cs typeface="Arial" panose="020B0604020202020204" pitchFamily="34" charset="0"/>
            </a:endParaRPr>
          </a:p>
          <a:p>
            <a:pPr marL="0" indent="0">
              <a:buNone/>
            </a:pPr>
            <a:r>
              <a:rPr lang="fr-CH" sz="17600" dirty="0" err="1" smtClean="0">
                <a:solidFill>
                  <a:schemeClr val="bg1"/>
                </a:solidFill>
                <a:latin typeface="Arial" panose="020B0604020202020204" pitchFamily="34" charset="0"/>
                <a:cs typeface="Arial" panose="020B0604020202020204" pitchFamily="34" charset="0"/>
              </a:rPr>
              <a:t>Targu</a:t>
            </a:r>
            <a:r>
              <a:rPr lang="fr-CH" sz="17600" dirty="0" smtClean="0">
                <a:solidFill>
                  <a:schemeClr val="bg1"/>
                </a:solidFill>
                <a:latin typeface="Arial" panose="020B0604020202020204" pitchFamily="34" charset="0"/>
                <a:cs typeface="Arial" panose="020B0604020202020204" pitchFamily="34" charset="0"/>
              </a:rPr>
              <a:t> Mures</a:t>
            </a: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63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9" name="Flèche vers le haut 8"/>
          <p:cNvSpPr/>
          <p:nvPr/>
        </p:nvSpPr>
        <p:spPr>
          <a:xfrm>
            <a:off x="6228184" y="1844824"/>
            <a:ext cx="558000" cy="27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pPr algn="ctr"/>
            <a:endParaRPr lang="fr-CH"/>
          </a:p>
        </p:txBody>
      </p:sp>
      <p:sp>
        <p:nvSpPr>
          <p:cNvPr id="11" name="Flèche vers le haut 10"/>
          <p:cNvSpPr/>
          <p:nvPr/>
        </p:nvSpPr>
        <p:spPr>
          <a:xfrm>
            <a:off x="1763688" y="1805381"/>
            <a:ext cx="558000" cy="27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Rectangle à coins arrondis 7"/>
          <p:cNvSpPr/>
          <p:nvPr/>
        </p:nvSpPr>
        <p:spPr>
          <a:xfrm>
            <a:off x="1547664" y="548680"/>
            <a:ext cx="5544616"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547664" y="1484784"/>
            <a:ext cx="5544616" cy="3600400"/>
          </a:xfrm>
          <a:prstGeom prst="roundRect">
            <a:avLst>
              <a:gd name="adj" fmla="val 467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781446759"/>
      </p:ext>
    </p:extLst>
  </p:cSld>
  <p:clrMapOvr>
    <a:masterClrMapping/>
  </p:clrMapOvr>
  <p:transition spd="slow">
    <p:wheel spokes="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1052" y="548680"/>
            <a:ext cx="5760000" cy="900000"/>
          </a:xfrm>
          <a:solidFill>
            <a:srgbClr val="00B050"/>
          </a:solidFill>
        </p:spPr>
        <p:txBody>
          <a:bodyPr>
            <a:normAutofit/>
          </a:bodyPr>
          <a:lstStyle/>
          <a:p>
            <a:r>
              <a:rPr lang="fr-CH" sz="4000" dirty="0" err="1" smtClean="0">
                <a:solidFill>
                  <a:schemeClr val="bg1"/>
                </a:solidFill>
                <a:latin typeface="Arial" panose="020B0604020202020204" pitchFamily="34" charset="0"/>
                <a:cs typeface="Arial" panose="020B0604020202020204" pitchFamily="34" charset="0"/>
              </a:rPr>
              <a:t>Directie</a:t>
            </a:r>
            <a:r>
              <a:rPr lang="fr-CH" sz="4000" dirty="0" smtClean="0">
                <a:solidFill>
                  <a:schemeClr val="bg1"/>
                </a:solidFill>
                <a:latin typeface="Arial" panose="020B0604020202020204" pitchFamily="34" charset="0"/>
                <a:cs typeface="Arial" panose="020B0604020202020204" pitchFamily="34" charset="0"/>
              </a:rPr>
              <a:t> </a:t>
            </a:r>
            <a:r>
              <a:rPr lang="fr-CH" sz="4000" dirty="0" err="1" smtClean="0">
                <a:solidFill>
                  <a:schemeClr val="bg1"/>
                </a:solidFill>
                <a:latin typeface="Arial" panose="020B0604020202020204" pitchFamily="34" charset="0"/>
                <a:cs typeface="Arial" panose="020B0604020202020204" pitchFamily="34" charset="0"/>
              </a:rPr>
              <a:t>Turnu</a:t>
            </a:r>
            <a:r>
              <a:rPr lang="fr-CH" sz="4000" dirty="0" smtClean="0">
                <a:solidFill>
                  <a:schemeClr val="bg1"/>
                </a:solidFill>
                <a:latin typeface="Arial" panose="020B0604020202020204" pitchFamily="34" charset="0"/>
                <a:cs typeface="Arial" panose="020B0604020202020204" pitchFamily="34" charset="0"/>
              </a:rPr>
              <a:t> Severin</a:t>
            </a:r>
            <a:endParaRPr lang="fr-CH" sz="4000" dirty="0">
              <a:solidFill>
                <a:schemeClr val="bg1"/>
              </a:solidFill>
              <a:latin typeface="Arial" panose="020B0604020202020204" pitchFamily="34" charset="0"/>
              <a:cs typeface="Arial" panose="020B0604020202020204" pitchFamily="34" charset="0"/>
            </a:endParaRPr>
          </a:p>
        </p:txBody>
      </p:sp>
      <p:sp>
        <p:nvSpPr>
          <p:cNvPr id="3" name="Espace réservé du contenu 2"/>
          <p:cNvSpPr>
            <a:spLocks noGrp="1"/>
          </p:cNvSpPr>
          <p:nvPr>
            <p:ph sz="half" idx="1"/>
          </p:nvPr>
        </p:nvSpPr>
        <p:spPr>
          <a:xfrm>
            <a:off x="1187624" y="1484784"/>
            <a:ext cx="5760000" cy="3240000"/>
          </a:xfrm>
          <a:solidFill>
            <a:srgbClr val="00B050"/>
          </a:solidFill>
        </p:spPr>
        <p:txBody>
          <a:bodyPr lIns="720000" tIns="360000" rIns="72000">
            <a:normAutofit fontScale="25000" lnSpcReduction="20000"/>
          </a:bodyPr>
          <a:lstStyle/>
          <a:p>
            <a:pPr marL="0" indent="0">
              <a:buNone/>
            </a:pPr>
            <a:r>
              <a:rPr lang="fr-CH" sz="17600" dirty="0" smtClean="0">
                <a:solidFill>
                  <a:schemeClr val="bg1"/>
                </a:solidFill>
                <a:latin typeface="Arial" panose="020B0604020202020204" pitchFamily="34" charset="0"/>
                <a:cs typeface="Arial" panose="020B0604020202020204" pitchFamily="34" charset="0"/>
              </a:rPr>
              <a:t>Caransebes</a:t>
            </a:r>
          </a:p>
          <a:p>
            <a:pPr marL="0" indent="0">
              <a:buNone/>
            </a:pPr>
            <a:r>
              <a:rPr lang="fr-CH" sz="17600" dirty="0" err="1" smtClean="0">
                <a:solidFill>
                  <a:schemeClr val="bg1"/>
                </a:solidFill>
                <a:latin typeface="Arial" panose="020B0604020202020204" pitchFamily="34" charset="0"/>
                <a:cs typeface="Arial" panose="020B0604020202020204" pitchFamily="34" charset="0"/>
              </a:rPr>
              <a:t>Orsova</a:t>
            </a:r>
            <a:endParaRPr lang="fr-CH" sz="17600" dirty="0" smtClean="0">
              <a:solidFill>
                <a:schemeClr val="bg1"/>
              </a:solidFill>
              <a:latin typeface="Arial" panose="020B0604020202020204" pitchFamily="34" charset="0"/>
              <a:cs typeface="Arial" panose="020B0604020202020204" pitchFamily="34" charset="0"/>
            </a:endParaRPr>
          </a:p>
          <a:p>
            <a:pPr marL="0" indent="0">
              <a:buNone/>
            </a:pPr>
            <a:r>
              <a:rPr lang="fr-CH" sz="17600" dirty="0" smtClean="0">
                <a:solidFill>
                  <a:schemeClr val="bg1"/>
                </a:solidFill>
                <a:latin typeface="Arial" panose="020B0604020202020204" pitchFamily="34" charset="0"/>
                <a:cs typeface="Arial" panose="020B0604020202020204" pitchFamily="34" charset="0"/>
              </a:rPr>
              <a:t>Craiova</a:t>
            </a:r>
          </a:p>
          <a:p>
            <a:pPr marL="0" indent="0">
              <a:buNone/>
            </a:pPr>
            <a:r>
              <a:rPr lang="fr-CH" sz="17600" dirty="0" smtClean="0">
                <a:solidFill>
                  <a:schemeClr val="bg1"/>
                </a:solidFill>
                <a:latin typeface="Arial" panose="020B0604020202020204" pitchFamily="34" charset="0"/>
                <a:cs typeface="Arial" panose="020B0604020202020204" pitchFamily="34" charset="0"/>
              </a:rPr>
              <a:t>Sofia</a:t>
            </a:r>
          </a:p>
          <a:p>
            <a:pPr marL="0" indent="0">
              <a:buNone/>
            </a:pPr>
            <a:endParaRPr lang="fr-CH" sz="4000" dirty="0" smtClean="0">
              <a:solidFill>
                <a:schemeClr val="bg1"/>
              </a:solidFill>
              <a:latin typeface="Arial" panose="020B0604020202020204" pitchFamily="34" charset="0"/>
              <a:cs typeface="Arial" panose="020B0604020202020204" pitchFamily="34" charset="0"/>
            </a:endParaRPr>
          </a:p>
          <a:p>
            <a:pPr marL="0" indent="0">
              <a:buNone/>
            </a:pPr>
            <a:endParaRPr lang="fr-CH" sz="6300" dirty="0" smtClean="0">
              <a:solidFill>
                <a:schemeClr val="bg1"/>
              </a:solidFill>
              <a:latin typeface="Arial" panose="020B0604020202020204" pitchFamily="34" charset="0"/>
              <a:cs typeface="Arial" panose="020B0604020202020204" pitchFamily="34" charset="0"/>
            </a:endParaRPr>
          </a:p>
          <a:p>
            <a:pPr marL="400050" lvl="1" indent="0">
              <a:buNone/>
            </a:pPr>
            <a:r>
              <a:rPr lang="fr-CH" dirty="0"/>
              <a:t>	</a:t>
            </a:r>
            <a:endParaRPr lang="fr-CH" dirty="0" smtClean="0"/>
          </a:p>
          <a:p>
            <a:pPr marL="400050" lvl="1" indent="0">
              <a:buNone/>
            </a:pPr>
            <a:endParaRPr lang="fr-CH" dirty="0" smtClean="0"/>
          </a:p>
          <a:p>
            <a:pPr marL="0" indent="0">
              <a:buNone/>
            </a:pPr>
            <a:endParaRPr lang="fr-CH" dirty="0" smtClean="0"/>
          </a:p>
          <a:p>
            <a:endParaRPr lang="fr-CH" dirty="0"/>
          </a:p>
        </p:txBody>
      </p:sp>
      <p:sp>
        <p:nvSpPr>
          <p:cNvPr id="5" name="AutoShape 2" descr="Résultat de recherche d'images pour &quot;panneaux autoroutiers suiss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6" name="AutoShape 4" descr="Résultat de recherche d'images pour &quot;panneaux autoroutiers suiss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a:p>
        </p:txBody>
      </p:sp>
      <p:sp>
        <p:nvSpPr>
          <p:cNvPr id="11" name="Flèche vers le haut 10"/>
          <p:cNvSpPr/>
          <p:nvPr/>
        </p:nvSpPr>
        <p:spPr>
          <a:xfrm rot="1860000">
            <a:off x="5566791" y="1821407"/>
            <a:ext cx="558000" cy="234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Ellipse 11"/>
          <p:cNvSpPr/>
          <p:nvPr/>
        </p:nvSpPr>
        <p:spPr>
          <a:xfrm>
            <a:off x="3917052" y="3903988"/>
            <a:ext cx="1008000" cy="46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tx1"/>
                </a:solidFill>
                <a:latin typeface="Arial" panose="020B0604020202020204" pitchFamily="34" charset="0"/>
                <a:cs typeface="Arial" panose="020B0604020202020204" pitchFamily="34" charset="0"/>
              </a:rPr>
              <a:t>BG</a:t>
            </a:r>
            <a:endParaRPr lang="fr-CH" sz="2000" dirty="0">
              <a:solidFill>
                <a:schemeClr val="tx1"/>
              </a:solidFill>
              <a:latin typeface="Arial" panose="020B0604020202020204" pitchFamily="34" charset="0"/>
              <a:cs typeface="Arial" panose="020B0604020202020204" pitchFamily="34" charset="0"/>
            </a:endParaRPr>
          </a:p>
        </p:txBody>
      </p:sp>
      <p:sp>
        <p:nvSpPr>
          <p:cNvPr id="8" name="Rectangle à coins arrondis 7"/>
          <p:cNvSpPr/>
          <p:nvPr/>
        </p:nvSpPr>
        <p:spPr>
          <a:xfrm>
            <a:off x="1259632" y="623723"/>
            <a:ext cx="5616000"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Rectangle à coins arrondis 9"/>
          <p:cNvSpPr/>
          <p:nvPr/>
        </p:nvSpPr>
        <p:spPr>
          <a:xfrm>
            <a:off x="1259632" y="1556792"/>
            <a:ext cx="5616000" cy="3096344"/>
          </a:xfrm>
          <a:prstGeom prst="roundRect">
            <a:avLst>
              <a:gd name="adj" fmla="val 436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167396915"/>
      </p:ext>
    </p:extLst>
  </p:cSld>
  <p:clrMapOvr>
    <a:masterClrMapping/>
  </p:clrMapOvr>
  <p:transition spd="slow">
    <p:wheel spokes="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E673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2880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Deva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Dumbrava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49153" y="1124744"/>
            <a:ext cx="4320000"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E70   A6</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49153" y="1844824"/>
            <a:ext cx="4320000" cy="2880000"/>
          </a:xfrm>
          <a:solidFill>
            <a:srgbClr val="00B050"/>
          </a:solidFill>
        </p:spPr>
        <p:txBody>
          <a:bodyPr lIns="0" tIns="180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Lugoj</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Paru </a:t>
            </a:r>
            <a:r>
              <a:rPr lang="fr-CH" sz="3200" dirty="0" err="1" smtClean="0">
                <a:solidFill>
                  <a:schemeClr val="bg1"/>
                </a:solidFill>
                <a:latin typeface="Arial" panose="020B0604020202020204" pitchFamily="34" charset="0"/>
                <a:cs typeface="Arial" panose="020B0604020202020204" pitchFamily="34" charset="0"/>
              </a:rPr>
              <a:t>Tipari</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400" dirty="0">
              <a:solidFill>
                <a:schemeClr val="bg1"/>
              </a:solidFill>
              <a:latin typeface="Arial" panose="020B0604020202020204" pitchFamily="34" charset="0"/>
              <a:cs typeface="Arial" panose="020B0604020202020204" pitchFamily="34" charset="0"/>
            </a:endParaRPr>
          </a:p>
          <a:p>
            <a:pPr marL="0" indent="0" algn="ctr">
              <a:buNone/>
            </a:pPr>
            <a:r>
              <a:rPr lang="fr-CH" sz="3200" dirty="0">
                <a:solidFill>
                  <a:schemeClr val="bg1"/>
                </a:solidFill>
                <a:latin typeface="Arial" panose="020B0604020202020204" pitchFamily="34" charset="0"/>
                <a:cs typeface="Arial" panose="020B0604020202020204" pitchFamily="34" charset="0"/>
              </a:rPr>
              <a:t>1</a:t>
            </a:r>
            <a:r>
              <a:rPr lang="fr-CH" sz="3200" dirty="0" smtClean="0">
                <a:solidFill>
                  <a:schemeClr val="bg1"/>
                </a:solidFill>
                <a:latin typeface="Arial" panose="020B0604020202020204" pitchFamily="34" charset="0"/>
                <a:cs typeface="Arial" panose="020B0604020202020204" pitchFamily="34" charset="0"/>
              </a:rPr>
              <a:t>000 m</a:t>
            </a: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0" name="Rectangle à coins arrondis 9"/>
          <p:cNvSpPr/>
          <p:nvPr/>
        </p:nvSpPr>
        <p:spPr>
          <a:xfrm>
            <a:off x="880792" y="5733256"/>
            <a:ext cx="7128792" cy="57606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err="1" smtClean="0">
                <a:solidFill>
                  <a:schemeClr val="tx1"/>
                </a:solidFill>
                <a:latin typeface="Arial" panose="020B0604020202020204" pitchFamily="34" charset="0"/>
                <a:cs typeface="Arial" panose="020B0604020202020204" pitchFamily="34" charset="0"/>
              </a:rPr>
              <a:t>Panouri</a:t>
            </a:r>
            <a:r>
              <a:rPr lang="fr-CH" sz="1100" dirty="0" smtClean="0">
                <a:solidFill>
                  <a:schemeClr val="tx1"/>
                </a:solidFill>
                <a:latin typeface="Arial" panose="020B0604020202020204" pitchFamily="34" charset="0"/>
                <a:cs typeface="Arial" panose="020B0604020202020204" pitchFamily="34" charset="0"/>
              </a:rPr>
              <a:t> transversale </a:t>
            </a:r>
            <a:r>
              <a:rPr lang="fr-CH" sz="1100" dirty="0" err="1" smtClean="0">
                <a:solidFill>
                  <a:schemeClr val="tx1"/>
                </a:solidFill>
                <a:latin typeface="Arial" panose="020B0604020202020204" pitchFamily="34" charset="0"/>
                <a:cs typeface="Arial" panose="020B0604020202020204" pitchFamily="34" charset="0"/>
              </a:rPr>
              <a:t>deasupra</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autostrazii</a:t>
            </a:r>
            <a:endParaRPr lang="fr-CH" sz="1100" dirty="0" smtClean="0">
              <a:solidFill>
                <a:schemeClr val="tx1"/>
              </a:solidFill>
              <a:latin typeface="Arial" panose="020B0604020202020204" pitchFamily="34" charset="0"/>
              <a:cs typeface="Arial" panose="020B0604020202020204" pitchFamily="34" charset="0"/>
            </a:endParaRPr>
          </a:p>
          <a:p>
            <a:pPr algn="ctr"/>
            <a:r>
              <a:rPr lang="fr-CH" sz="1100" dirty="0" err="1" smtClean="0">
                <a:solidFill>
                  <a:schemeClr val="tx1"/>
                </a:solidFill>
                <a:latin typeface="Arial" panose="020B0604020202020204" pitchFamily="34" charset="0"/>
                <a:cs typeface="Arial" panose="020B0604020202020204" pitchFamily="34" charset="0"/>
              </a:rPr>
              <a:t>Iesirile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urmatoare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Dumbrava</a:t>
            </a:r>
            <a:r>
              <a:rPr lang="fr-CH" sz="1100" dirty="0" smtClean="0">
                <a:solidFill>
                  <a:schemeClr val="tx1"/>
                </a:solidFill>
                <a:latin typeface="Arial" panose="020B0604020202020204" pitchFamily="34" charset="0"/>
                <a:cs typeface="Arial" panose="020B0604020202020204" pitchFamily="34" charset="0"/>
              </a:rPr>
              <a:t> A1 si Paru </a:t>
            </a:r>
            <a:r>
              <a:rPr lang="fr-CH" sz="1100" dirty="0" err="1" smtClean="0">
                <a:solidFill>
                  <a:schemeClr val="tx1"/>
                </a:solidFill>
                <a:latin typeface="Arial" panose="020B0604020202020204" pitchFamily="34" charset="0"/>
                <a:cs typeface="Arial" panose="020B0604020202020204" pitchFamily="34" charset="0"/>
              </a:rPr>
              <a:t>Tipari</a:t>
            </a:r>
            <a:r>
              <a:rPr lang="fr-CH" sz="1100" dirty="0" smtClean="0">
                <a:solidFill>
                  <a:schemeClr val="tx1"/>
                </a:solidFill>
                <a:latin typeface="Arial" panose="020B0604020202020204" pitchFamily="34" charset="0"/>
                <a:cs typeface="Arial" panose="020B0604020202020204" pitchFamily="34" charset="0"/>
              </a:rPr>
              <a:t> A6, </a:t>
            </a:r>
            <a:r>
              <a:rPr lang="fr-CH" sz="1100" dirty="0" err="1" smtClean="0">
                <a:solidFill>
                  <a:schemeClr val="tx1"/>
                </a:solidFill>
                <a:latin typeface="Arial" panose="020B0604020202020204" pitchFamily="34" charset="0"/>
                <a:cs typeface="Arial" panose="020B0604020202020204" pitchFamily="34" charset="0"/>
              </a:rPr>
              <a:t>sunt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identificate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acest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panou</a:t>
            </a:r>
            <a:r>
              <a:rPr lang="fr-CH" sz="1100" dirty="0" smtClean="0">
                <a:solidFill>
                  <a:schemeClr val="tx1"/>
                </a:solidFill>
                <a:latin typeface="Arial" panose="020B0604020202020204" pitchFamily="34" charset="0"/>
                <a:cs typeface="Arial" panose="020B0604020202020204" pitchFamily="34" charset="0"/>
              </a:rPr>
              <a:t>.</a:t>
            </a:r>
            <a:endParaRPr lang="fr-CH" sz="1100" dirty="0">
              <a:solidFill>
                <a:schemeClr val="tx1"/>
              </a:solidFill>
              <a:latin typeface="Arial" panose="020B0604020202020204" pitchFamily="34" charset="0"/>
              <a:cs typeface="Arial" panose="020B0604020202020204" pitchFamily="34" charset="0"/>
            </a:endParaRPr>
          </a:p>
        </p:txBody>
      </p:sp>
      <p:sp>
        <p:nvSpPr>
          <p:cNvPr id="11" name="Flèche vers le haut 10"/>
          <p:cNvSpPr/>
          <p:nvPr/>
        </p:nvSpPr>
        <p:spPr>
          <a:xfrm>
            <a:off x="472887" y="2281806"/>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707904" y="2281806"/>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87472" y="4725144"/>
            <a:ext cx="360000" cy="183610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388424" y="4725144"/>
            <a:ext cx="360000" cy="184069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rot="2700000">
            <a:off x="7878448" y="3271805"/>
            <a:ext cx="484632" cy="126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87472" y="1196752"/>
            <a:ext cx="4168504"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4644008" y="1196752"/>
            <a:ext cx="4104416"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187472" y="1916832"/>
            <a:ext cx="4168504" cy="2736304"/>
          </a:xfrm>
          <a:prstGeom prst="roundRect">
            <a:avLst>
              <a:gd name="adj" fmla="val 490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644008" y="1916832"/>
            <a:ext cx="4104416" cy="2736304"/>
          </a:xfrm>
          <a:prstGeom prst="roundRect">
            <a:avLst>
              <a:gd name="adj" fmla="val 367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endParaRPr lang="fr-CH"/>
          </a:p>
        </p:txBody>
      </p:sp>
      <p:sp>
        <p:nvSpPr>
          <p:cNvPr id="19" name="Organigramme : Connecteur 18"/>
          <p:cNvSpPr/>
          <p:nvPr/>
        </p:nvSpPr>
        <p:spPr>
          <a:xfrm>
            <a:off x="7757584" y="1223780"/>
            <a:ext cx="504000" cy="45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dirty="0" smtClean="0">
                <a:solidFill>
                  <a:schemeClr val="tx1"/>
                </a:solidFill>
                <a:latin typeface="Arial" panose="020B0604020202020204" pitchFamily="34" charset="0"/>
                <a:cs typeface="Arial" panose="020B0604020202020204" pitchFamily="34" charset="0"/>
              </a:rPr>
              <a:t>4</a:t>
            </a:r>
            <a:r>
              <a:rPr lang="fr-CH" sz="1200" dirty="0">
                <a:solidFill>
                  <a:schemeClr val="tx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983180285"/>
      </p:ext>
    </p:extLst>
  </p:cSld>
  <p:clrMapOvr>
    <a:masterClrMapping/>
  </p:clrMapOvr>
  <p:transition spd="slow">
    <p:wheel spokes="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808157"/>
            <a:ext cx="5760000" cy="3096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80000" rtlCol="0" anchor="ctr"/>
          <a:lstStyle/>
          <a:p>
            <a:pPr lvl="1" algn="ctr"/>
            <a:r>
              <a:rPr lang="fr-CH" sz="4000" dirty="0" smtClean="0">
                <a:solidFill>
                  <a:schemeClr val="bg1"/>
                </a:solidFill>
                <a:latin typeface="Arial" panose="020B0604020202020204" pitchFamily="34" charset="0"/>
                <a:cs typeface="Arial" panose="020B0604020202020204" pitchFamily="34" charset="0"/>
              </a:rPr>
              <a:t>E68 x E70</a:t>
            </a:r>
          </a:p>
          <a:p>
            <a:pPr lvl="1" algn="ctr"/>
            <a:r>
              <a:rPr lang="fr-CH" sz="4000" dirty="0" smtClean="0">
                <a:solidFill>
                  <a:schemeClr val="bg1"/>
                </a:solidFill>
                <a:latin typeface="Arial" panose="020B0604020202020204" pitchFamily="34" charset="0"/>
                <a:cs typeface="Arial" panose="020B0604020202020204" pitchFamily="34" charset="0"/>
              </a:rPr>
              <a:t>A1 x A6</a:t>
            </a:r>
          </a:p>
          <a:p>
            <a:pPr lvl="1" algn="ctr"/>
            <a:endParaRPr lang="fr-CH" sz="2000" dirty="0" smtClean="0">
              <a:solidFill>
                <a:schemeClr val="bg1"/>
              </a:solidFill>
              <a:latin typeface="Arial" panose="020B0604020202020204" pitchFamily="34" charset="0"/>
              <a:cs typeface="Arial" panose="020B0604020202020204" pitchFamily="34" charset="0"/>
            </a:endParaRPr>
          </a:p>
          <a:p>
            <a:pPr algn="ctr"/>
            <a:r>
              <a:rPr lang="fr-CH" sz="4400" dirty="0" smtClean="0">
                <a:solidFill>
                  <a:schemeClr val="bg1"/>
                </a:solidFill>
                <a:latin typeface="Arial" panose="020B0604020202020204" pitchFamily="34" charset="0"/>
                <a:cs typeface="Arial" panose="020B0604020202020204" pitchFamily="34" charset="0"/>
              </a:rPr>
              <a:t>Balint</a:t>
            </a:r>
          </a:p>
        </p:txBody>
      </p:sp>
      <p:pic>
        <p:nvPicPr>
          <p:cNvPr id="5"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2348880"/>
            <a:ext cx="1276506" cy="108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547664" y="1916832"/>
            <a:ext cx="5616624" cy="2880320"/>
          </a:xfrm>
          <a:prstGeom prst="roundRect">
            <a:avLst>
              <a:gd name="adj" fmla="val 466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Organigramme : Connecteur 5"/>
          <p:cNvSpPr/>
          <p:nvPr/>
        </p:nvSpPr>
        <p:spPr>
          <a:xfrm>
            <a:off x="6012160" y="2636912"/>
            <a:ext cx="1008000" cy="90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3600" dirty="0">
                <a:solidFill>
                  <a:schemeClr val="tx1"/>
                </a:solidFill>
                <a:latin typeface="Arial" panose="020B0604020202020204" pitchFamily="34" charset="0"/>
                <a:cs typeface="Arial" panose="020B0604020202020204" pitchFamily="34" charset="0"/>
              </a:rPr>
              <a:t>4</a:t>
            </a:r>
            <a:r>
              <a:rPr lang="fr-CH" sz="3600" dirty="0" smtClean="0">
                <a:solidFill>
                  <a:schemeClr val="tx1"/>
                </a:solidFill>
                <a:latin typeface="Arial" panose="020B0604020202020204" pitchFamily="34" charset="0"/>
                <a:cs typeface="Arial" panose="020B0604020202020204" pitchFamily="34" charset="0"/>
              </a:rPr>
              <a:t>4</a:t>
            </a:r>
            <a:endParaRPr lang="fr-CH" sz="3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4145861"/>
      </p:ext>
    </p:extLst>
  </p:cSld>
  <p:clrMapOvr>
    <a:masterClrMapping/>
  </p:clrMapOvr>
  <p:transition spd="slow">
    <p:wheel spokes="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07504" y="1124744"/>
            <a:ext cx="4400228" cy="639762"/>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E68   E673   A1</a:t>
            </a:r>
            <a:endParaRPr lang="fr-CH" sz="2800" b="0" dirty="0">
              <a:solidFill>
                <a:schemeClr val="bg1"/>
              </a:solidFill>
              <a:latin typeface="Arial" panose="020B0604020202020204" pitchFamily="34" charset="0"/>
              <a:cs typeface="Arial" panose="020B0604020202020204" pitchFamily="34" charset="0"/>
            </a:endParaRPr>
          </a:p>
        </p:txBody>
      </p:sp>
      <p:sp>
        <p:nvSpPr>
          <p:cNvPr id="4" name="Espace réservé du contenu 3"/>
          <p:cNvSpPr>
            <a:spLocks noGrp="1"/>
          </p:cNvSpPr>
          <p:nvPr>
            <p:ph sz="half" idx="2"/>
          </p:nvPr>
        </p:nvSpPr>
        <p:spPr>
          <a:xfrm>
            <a:off x="107504" y="1828286"/>
            <a:ext cx="4392488" cy="2160000"/>
          </a:xfrm>
          <a:solidFill>
            <a:srgbClr val="00B050"/>
          </a:solidFill>
        </p:spPr>
        <p:txBody>
          <a:bodyPr tIns="180000">
            <a:noAutofit/>
          </a:bodyPr>
          <a:lstStyle/>
          <a:p>
            <a:pPr marL="0" indent="0" algn="ctr">
              <a:buNone/>
            </a:pPr>
            <a:r>
              <a:rPr lang="fr-CH" sz="3200" dirty="0" smtClean="0">
                <a:solidFill>
                  <a:schemeClr val="bg1"/>
                </a:solidFill>
                <a:latin typeface="Arial" panose="020B0604020202020204" pitchFamily="34" charset="0"/>
                <a:cs typeface="Arial" panose="020B0604020202020204" pitchFamily="34" charset="0"/>
              </a:rPr>
              <a:t>Bucuresti</a:t>
            </a:r>
          </a:p>
          <a:p>
            <a:pPr marL="0" indent="0" algn="ctr">
              <a:buNone/>
            </a:pPr>
            <a:r>
              <a:rPr lang="fr-CH" sz="3200" dirty="0" smtClean="0">
                <a:solidFill>
                  <a:schemeClr val="bg1"/>
                </a:solidFill>
                <a:latin typeface="Arial" panose="020B0604020202020204" pitchFamily="34" charset="0"/>
                <a:cs typeface="Arial" panose="020B0604020202020204" pitchFamily="34" charset="0"/>
              </a:rPr>
              <a:t>Deva</a:t>
            </a:r>
          </a:p>
          <a:p>
            <a:pPr marL="0" indent="0" algn="ctr">
              <a:buNone/>
            </a:pPr>
            <a:r>
              <a:rPr lang="fr-CH" sz="3200" dirty="0" err="1" smtClean="0">
                <a:solidFill>
                  <a:schemeClr val="bg1"/>
                </a:solidFill>
                <a:latin typeface="Arial" panose="020B0604020202020204" pitchFamily="34" charset="0"/>
                <a:cs typeface="Arial" panose="020B0604020202020204" pitchFamily="34" charset="0"/>
              </a:rPr>
              <a:t>Dumbrava</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18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600" dirty="0" smtClean="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2000 m</a:t>
            </a:r>
            <a:endParaRPr lang="fr-CH" sz="3200" dirty="0">
              <a:solidFill>
                <a:schemeClr val="bg1"/>
              </a:solidFill>
              <a:latin typeface="Arial" panose="020B0604020202020204" pitchFamily="34" charset="0"/>
              <a:cs typeface="Arial" panose="020B0604020202020204" pitchFamily="34" charset="0"/>
            </a:endParaRPr>
          </a:p>
        </p:txBody>
      </p:sp>
      <p:sp>
        <p:nvSpPr>
          <p:cNvPr id="5" name="Espace réservé du texte 4"/>
          <p:cNvSpPr>
            <a:spLocks noGrp="1"/>
          </p:cNvSpPr>
          <p:nvPr>
            <p:ph type="body" sz="quarter" idx="3"/>
          </p:nvPr>
        </p:nvSpPr>
        <p:spPr>
          <a:xfrm>
            <a:off x="4549153" y="1124744"/>
            <a:ext cx="4212000" cy="648071"/>
          </a:xfrm>
          <a:solidFill>
            <a:srgbClr val="00B050"/>
          </a:solidFill>
        </p:spPr>
        <p:txBody>
          <a:bodyPr bIns="144000">
            <a:normAutofit/>
          </a:bodyPr>
          <a:lstStyle/>
          <a:p>
            <a:pPr algn="ctr"/>
            <a:r>
              <a:rPr lang="fr-CH" sz="2800" b="0" dirty="0" smtClean="0">
                <a:solidFill>
                  <a:schemeClr val="bg1"/>
                </a:solidFill>
                <a:latin typeface="Arial" panose="020B0604020202020204" pitchFamily="34" charset="0"/>
                <a:cs typeface="Arial" panose="020B0604020202020204" pitchFamily="34" charset="0"/>
              </a:rPr>
              <a:t>E70   A6</a:t>
            </a:r>
            <a:endParaRPr lang="fr-CH" sz="2800" b="0" dirty="0">
              <a:solidFill>
                <a:schemeClr val="bg1"/>
              </a:solidFill>
              <a:latin typeface="Arial" panose="020B0604020202020204" pitchFamily="34" charset="0"/>
              <a:cs typeface="Arial" panose="020B0604020202020204" pitchFamily="34" charset="0"/>
            </a:endParaRPr>
          </a:p>
        </p:txBody>
      </p:sp>
      <p:sp>
        <p:nvSpPr>
          <p:cNvPr id="6" name="Espace réservé du contenu 5"/>
          <p:cNvSpPr>
            <a:spLocks noGrp="1"/>
          </p:cNvSpPr>
          <p:nvPr>
            <p:ph sz="quarter" idx="4"/>
          </p:nvPr>
        </p:nvSpPr>
        <p:spPr>
          <a:xfrm>
            <a:off x="4549154" y="1844824"/>
            <a:ext cx="4212000" cy="2160000"/>
          </a:xfrm>
          <a:solidFill>
            <a:srgbClr val="00B050"/>
          </a:solidFill>
        </p:spPr>
        <p:txBody>
          <a:bodyPr tIns="216000">
            <a:noAutofit/>
          </a:bodyPr>
          <a:lstStyle/>
          <a:p>
            <a:pPr marL="0" indent="0" algn="ctr">
              <a:buNone/>
            </a:pPr>
            <a:r>
              <a:rPr lang="fr-CH" sz="3200" dirty="0" err="1" smtClean="0">
                <a:solidFill>
                  <a:schemeClr val="bg1"/>
                </a:solidFill>
                <a:latin typeface="Arial" panose="020B0604020202020204" pitchFamily="34" charset="0"/>
                <a:cs typeface="Arial" panose="020B0604020202020204" pitchFamily="34" charset="0"/>
              </a:rPr>
              <a:t>Turnu</a:t>
            </a:r>
            <a:r>
              <a:rPr lang="fr-CH" sz="3200" dirty="0" smtClean="0">
                <a:solidFill>
                  <a:schemeClr val="bg1"/>
                </a:solidFill>
                <a:latin typeface="Arial" panose="020B0604020202020204" pitchFamily="34" charset="0"/>
                <a:cs typeface="Arial" panose="020B0604020202020204" pitchFamily="34" charset="0"/>
              </a:rPr>
              <a:t> Severin</a:t>
            </a:r>
            <a:endParaRPr lang="fr-CH" sz="3200" dirty="0">
              <a:solidFill>
                <a:schemeClr val="bg1"/>
              </a:solidFill>
              <a:latin typeface="Arial" panose="020B0604020202020204" pitchFamily="34" charset="0"/>
              <a:cs typeface="Arial" panose="020B0604020202020204" pitchFamily="34" charset="0"/>
            </a:endParaRPr>
          </a:p>
          <a:p>
            <a:pPr marL="0" indent="0" algn="ctr">
              <a:buNone/>
            </a:pPr>
            <a:r>
              <a:rPr lang="fr-CH" sz="3200" dirty="0" smtClean="0">
                <a:solidFill>
                  <a:schemeClr val="bg1"/>
                </a:solidFill>
                <a:latin typeface="Arial" panose="020B0604020202020204" pitchFamily="34" charset="0"/>
                <a:cs typeface="Arial" panose="020B0604020202020204" pitchFamily="34" charset="0"/>
              </a:rPr>
              <a:t>Lugoj</a:t>
            </a:r>
          </a:p>
          <a:p>
            <a:pPr marL="0" indent="0" algn="ctr">
              <a:buNone/>
            </a:pPr>
            <a:r>
              <a:rPr lang="fr-CH" sz="3200" dirty="0" smtClean="0">
                <a:solidFill>
                  <a:schemeClr val="bg1"/>
                </a:solidFill>
                <a:latin typeface="Arial" panose="020B0604020202020204" pitchFamily="34" charset="0"/>
                <a:cs typeface="Arial" panose="020B0604020202020204" pitchFamily="34" charset="0"/>
              </a:rPr>
              <a:t>Paru </a:t>
            </a:r>
            <a:r>
              <a:rPr lang="fr-CH" sz="3200" dirty="0" err="1" smtClean="0">
                <a:solidFill>
                  <a:schemeClr val="bg1"/>
                </a:solidFill>
                <a:latin typeface="Arial" panose="020B0604020202020204" pitchFamily="34" charset="0"/>
                <a:cs typeface="Arial" panose="020B0604020202020204" pitchFamily="34" charset="0"/>
              </a:rPr>
              <a:t>Tipari</a:t>
            </a: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lgn="ctr">
              <a:buNone/>
            </a:pPr>
            <a:endParaRPr lang="fr-CH" sz="3200" dirty="0" smtClean="0">
              <a:solidFill>
                <a:schemeClr val="bg1"/>
              </a:solidFill>
              <a:latin typeface="Arial" panose="020B0604020202020204" pitchFamily="34" charset="0"/>
              <a:cs typeface="Arial" panose="020B0604020202020204" pitchFamily="34" charset="0"/>
            </a:endParaRPr>
          </a:p>
          <a:p>
            <a:pPr marL="0" indent="0">
              <a:buNone/>
            </a:pPr>
            <a:endParaRPr lang="fr-CH" sz="4000" dirty="0"/>
          </a:p>
        </p:txBody>
      </p:sp>
      <p:sp>
        <p:nvSpPr>
          <p:cNvPr id="11" name="Flèche vers le haut 10"/>
          <p:cNvSpPr/>
          <p:nvPr/>
        </p:nvSpPr>
        <p:spPr>
          <a:xfrm>
            <a:off x="441252" y="2044815"/>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3733056" y="2032722"/>
            <a:ext cx="484632" cy="16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9" name="Rectangle 8"/>
          <p:cNvSpPr/>
          <p:nvPr/>
        </p:nvSpPr>
        <p:spPr>
          <a:xfrm>
            <a:off x="154040" y="4005064"/>
            <a:ext cx="360000" cy="21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14"/>
          <p:cNvSpPr/>
          <p:nvPr/>
        </p:nvSpPr>
        <p:spPr>
          <a:xfrm>
            <a:off x="8333396" y="4009917"/>
            <a:ext cx="360000" cy="21600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Flèche vers le haut 16"/>
          <p:cNvSpPr/>
          <p:nvPr/>
        </p:nvSpPr>
        <p:spPr>
          <a:xfrm rot="3000000">
            <a:off x="7866760" y="2309975"/>
            <a:ext cx="484632" cy="108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à coins arrondis 15"/>
          <p:cNvSpPr/>
          <p:nvPr/>
        </p:nvSpPr>
        <p:spPr>
          <a:xfrm>
            <a:off x="880792" y="5553136"/>
            <a:ext cx="7128792" cy="7561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dirty="0" err="1" smtClean="0">
                <a:solidFill>
                  <a:schemeClr val="tx1"/>
                </a:solidFill>
                <a:latin typeface="Arial" panose="020B0604020202020204" pitchFamily="34" charset="0"/>
                <a:cs typeface="Arial" panose="020B0604020202020204" pitchFamily="34" charset="0"/>
              </a:rPr>
              <a:t>Panouri</a:t>
            </a:r>
            <a:r>
              <a:rPr lang="fr-CH" sz="1100" dirty="0" smtClean="0">
                <a:solidFill>
                  <a:schemeClr val="tx1"/>
                </a:solidFill>
                <a:latin typeface="Arial" panose="020B0604020202020204" pitchFamily="34" charset="0"/>
                <a:cs typeface="Arial" panose="020B0604020202020204" pitchFamily="34" charset="0"/>
              </a:rPr>
              <a:t> transversale </a:t>
            </a:r>
            <a:r>
              <a:rPr lang="fr-CH" sz="1100" dirty="0" err="1" smtClean="0">
                <a:solidFill>
                  <a:schemeClr val="tx1"/>
                </a:solidFill>
                <a:latin typeface="Arial" panose="020B0604020202020204" pitchFamily="34" charset="0"/>
                <a:cs typeface="Arial" panose="020B0604020202020204" pitchFamily="34" charset="0"/>
              </a:rPr>
              <a:t>deasupra</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autostrazii</a:t>
            </a:r>
            <a:endParaRPr lang="fr-CH" sz="1100" dirty="0" smtClean="0">
              <a:solidFill>
                <a:schemeClr val="tx1"/>
              </a:solidFill>
              <a:latin typeface="Arial" panose="020B0604020202020204" pitchFamily="34" charset="0"/>
              <a:cs typeface="Arial" panose="020B0604020202020204" pitchFamily="34" charset="0"/>
            </a:endParaRPr>
          </a:p>
          <a:p>
            <a:pPr algn="ctr"/>
            <a:r>
              <a:rPr lang="fr-CH" sz="1100" dirty="0" err="1" smtClean="0">
                <a:solidFill>
                  <a:schemeClr val="tx1"/>
                </a:solidFill>
                <a:latin typeface="Arial" panose="020B0604020202020204" pitchFamily="34" charset="0"/>
                <a:cs typeface="Arial" panose="020B0604020202020204" pitchFamily="34" charset="0"/>
              </a:rPr>
              <a:t>Iesirile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urmatoare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Dumbrava</a:t>
            </a:r>
            <a:r>
              <a:rPr lang="fr-CH" sz="1100" dirty="0" smtClean="0">
                <a:solidFill>
                  <a:schemeClr val="tx1"/>
                </a:solidFill>
                <a:latin typeface="Arial" panose="020B0604020202020204" pitchFamily="34" charset="0"/>
                <a:cs typeface="Arial" panose="020B0604020202020204" pitchFamily="34" charset="0"/>
              </a:rPr>
              <a:t> A1 si Paru </a:t>
            </a:r>
            <a:r>
              <a:rPr lang="fr-CH" sz="1100" dirty="0" err="1" smtClean="0">
                <a:solidFill>
                  <a:schemeClr val="tx1"/>
                </a:solidFill>
                <a:latin typeface="Arial" panose="020B0604020202020204" pitchFamily="34" charset="0"/>
                <a:cs typeface="Arial" panose="020B0604020202020204" pitchFamily="34" charset="0"/>
              </a:rPr>
              <a:t>Tipari</a:t>
            </a:r>
            <a:r>
              <a:rPr lang="fr-CH" sz="1100" dirty="0" smtClean="0">
                <a:solidFill>
                  <a:schemeClr val="tx1"/>
                </a:solidFill>
                <a:latin typeface="Arial" panose="020B0604020202020204" pitchFamily="34" charset="0"/>
                <a:cs typeface="Arial" panose="020B0604020202020204" pitchFamily="34" charset="0"/>
              </a:rPr>
              <a:t> A6, </a:t>
            </a:r>
            <a:r>
              <a:rPr lang="fr-CH" sz="1100" dirty="0" err="1" smtClean="0">
                <a:solidFill>
                  <a:schemeClr val="tx1"/>
                </a:solidFill>
                <a:latin typeface="Arial" panose="020B0604020202020204" pitchFamily="34" charset="0"/>
                <a:cs typeface="Arial" panose="020B0604020202020204" pitchFamily="34" charset="0"/>
              </a:rPr>
              <a:t>sunt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identificate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pe</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acest</a:t>
            </a:r>
            <a:r>
              <a:rPr lang="fr-CH" sz="1100" dirty="0" smtClean="0">
                <a:solidFill>
                  <a:schemeClr val="tx1"/>
                </a:solidFill>
                <a:latin typeface="Arial" panose="020B0604020202020204" pitchFamily="34" charset="0"/>
                <a:cs typeface="Arial" panose="020B0604020202020204" pitchFamily="34" charset="0"/>
              </a:rPr>
              <a:t> </a:t>
            </a:r>
            <a:r>
              <a:rPr lang="fr-CH" sz="1100" dirty="0" err="1" smtClean="0">
                <a:solidFill>
                  <a:schemeClr val="tx1"/>
                </a:solidFill>
                <a:latin typeface="Arial" panose="020B0604020202020204" pitchFamily="34" charset="0"/>
                <a:cs typeface="Arial" panose="020B0604020202020204" pitchFamily="34" charset="0"/>
              </a:rPr>
              <a:t>panou</a:t>
            </a:r>
            <a:r>
              <a:rPr lang="fr-CH" sz="1100" dirty="0" smtClean="0">
                <a:solidFill>
                  <a:schemeClr val="tx1"/>
                </a:solidFill>
                <a:latin typeface="Arial" panose="020B0604020202020204" pitchFamily="34" charset="0"/>
                <a:cs typeface="Arial" panose="020B0604020202020204" pitchFamily="34" charset="0"/>
              </a:rPr>
              <a:t>.</a:t>
            </a:r>
            <a:endParaRPr lang="fr-CH" sz="1100" dirty="0">
              <a:solidFill>
                <a:schemeClr val="tx1"/>
              </a:solidFill>
              <a:latin typeface="Arial" panose="020B0604020202020204" pitchFamily="34" charset="0"/>
              <a:cs typeface="Arial" panose="020B0604020202020204" pitchFamily="34" charset="0"/>
            </a:endParaRPr>
          </a:p>
        </p:txBody>
      </p:sp>
      <p:sp>
        <p:nvSpPr>
          <p:cNvPr id="10" name="Rectangle à coins arrondis 9"/>
          <p:cNvSpPr/>
          <p:nvPr/>
        </p:nvSpPr>
        <p:spPr>
          <a:xfrm>
            <a:off x="154040" y="1916832"/>
            <a:ext cx="4291148" cy="1980000"/>
          </a:xfrm>
          <a:prstGeom prst="roundRect">
            <a:avLst>
              <a:gd name="adj" fmla="val 854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644008" y="1916832"/>
            <a:ext cx="4032000" cy="2016224"/>
          </a:xfrm>
          <a:prstGeom prst="roundRect">
            <a:avLst>
              <a:gd name="adj" fmla="val 9948"/>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Rectangle à coins arrondis 13"/>
          <p:cNvSpPr/>
          <p:nvPr/>
        </p:nvSpPr>
        <p:spPr>
          <a:xfrm>
            <a:off x="154040" y="1196752"/>
            <a:ext cx="4291148"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à coins arrondis 17"/>
          <p:cNvSpPr/>
          <p:nvPr/>
        </p:nvSpPr>
        <p:spPr>
          <a:xfrm>
            <a:off x="4644008" y="1196752"/>
            <a:ext cx="4034490" cy="50405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602226879"/>
      </p:ext>
    </p:extLst>
  </p:cSld>
  <p:clrMapOvr>
    <a:masterClrMapping/>
  </p:clrMapOvr>
  <p:transition spd="slow">
    <p:wheel spokes="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491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Sebes</a:t>
            </a:r>
            <a:r>
              <a:rPr lang="fr-CH" sz="4700" dirty="0" smtClean="0">
                <a:solidFill>
                  <a:schemeClr val="bg1"/>
                </a:solidFill>
                <a:latin typeface="Arial" panose="020B0604020202020204" pitchFamily="34" charset="0"/>
                <a:cs typeface="Arial" panose="020B0604020202020204" pitchFamily="34" charset="0"/>
              </a:rPr>
              <a:t>				155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Orastie</a:t>
            </a:r>
            <a:r>
              <a:rPr lang="fr-CH" sz="4700" dirty="0" smtClean="0">
                <a:solidFill>
                  <a:schemeClr val="bg1"/>
                </a:solidFill>
                <a:latin typeface="Arial" panose="020B0604020202020204" pitchFamily="34" charset="0"/>
                <a:cs typeface="Arial" panose="020B0604020202020204" pitchFamily="34" charset="0"/>
              </a:rPr>
              <a:t>				124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Hunedoara			 111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Deva				  97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6038106"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427984" y="1217901"/>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E673</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444116"/>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599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Turnu</a:t>
            </a:r>
            <a:r>
              <a:rPr lang="fr-CH" sz="4700" dirty="0" smtClean="0">
                <a:solidFill>
                  <a:schemeClr val="bg1"/>
                </a:solidFill>
                <a:latin typeface="Arial" panose="020B0604020202020204" pitchFamily="34" charset="0"/>
                <a:cs typeface="Arial" panose="020B0604020202020204" pitchFamily="34" charset="0"/>
              </a:rPr>
              <a:t> Severin		295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Oradea				158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Timisoara			  92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Arad				  43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4649525"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563888" y="1214784"/>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54779"/>
      </p:ext>
    </p:extLst>
  </p:cSld>
  <p:clrMapOvr>
    <a:masterClrMapping/>
  </p:clrMapOvr>
  <p:transition spd="slow">
    <p:wheel spokes="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Dumbrava</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43</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40253"/>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835696" y="2547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211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18379" y="1628800"/>
            <a:ext cx="5760000" cy="3600000"/>
          </a:xfrm>
          <a:solidFill>
            <a:srgbClr val="0070C0"/>
          </a:solidFill>
          <a:effectLst>
            <a:outerShdw blurRad="63500" sx="102000" sy="102000" algn="ctr" rotWithShape="0">
              <a:schemeClr val="bg1">
                <a:alpha val="40000"/>
              </a:schemeClr>
            </a:outerShdw>
          </a:effectLst>
        </p:spPr>
        <p:txBody>
          <a:bodyPr lIns="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Dumbrava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Traian</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Vuia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Monastiur</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909076" y="4302151"/>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2450517" y="457215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805229" y="476792"/>
            <a:ext cx="5760000" cy="1080000"/>
          </a:xfrm>
          <a:prstGeom prst="rect">
            <a:avLst/>
          </a:prstGeom>
          <a:solidFill>
            <a:srgbClr val="00B050"/>
          </a:solidFill>
        </p:spPr>
        <p:txBody>
          <a:bodyPr vert="horz" lIns="2880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Margina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720517" y="658105"/>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6439300" y="63565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850758" y="548679"/>
            <a:ext cx="5616000" cy="93885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1850758" y="1700808"/>
            <a:ext cx="5673570" cy="3453868"/>
          </a:xfrm>
          <a:prstGeom prst="roundRect">
            <a:avLst>
              <a:gd name="adj" fmla="val 51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94747431"/>
      </p:ext>
    </p:extLst>
  </p:cSld>
  <p:clrMapOvr>
    <a:masterClrMapping/>
  </p:clrMapOvr>
  <p:transition spd="slow">
    <p:wheel spokes="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18379" y="1628800"/>
            <a:ext cx="5760000" cy="342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Dumbrava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Traian</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Vuia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Monastiur</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909078" y="410156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979712" y="278092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7" name="Rectangle à coins arrondis 6"/>
          <p:cNvSpPr/>
          <p:nvPr/>
        </p:nvSpPr>
        <p:spPr>
          <a:xfrm>
            <a:off x="1850758" y="1700808"/>
            <a:ext cx="5673570" cy="3253281"/>
          </a:xfrm>
          <a:prstGeom prst="roundRect">
            <a:avLst>
              <a:gd name="adj" fmla="val 514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4769261" y="66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43</a:t>
            </a:r>
            <a:endParaRPr lang="fr-CH" sz="54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5292080" y="80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Virage 15"/>
          <p:cNvSpPr/>
          <p:nvPr/>
        </p:nvSpPr>
        <p:spPr>
          <a:xfrm>
            <a:off x="5573514" y="80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6" name="Rectangle à coins arrondis 5"/>
          <p:cNvSpPr/>
          <p:nvPr/>
        </p:nvSpPr>
        <p:spPr>
          <a:xfrm>
            <a:off x="4860032" y="702348"/>
            <a:ext cx="2592288" cy="82162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2161579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43</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137004831"/>
      </p:ext>
    </p:extLst>
  </p:cSld>
  <p:clrMapOvr>
    <a:masterClrMapping/>
  </p:clrMapOvr>
  <p:transition spd="slow">
    <p:wheel spokes="1"/>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470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Sebes</a:t>
            </a:r>
            <a:r>
              <a:rPr lang="fr-CH" sz="4700" dirty="0" smtClean="0">
                <a:solidFill>
                  <a:schemeClr val="bg1"/>
                </a:solidFill>
                <a:latin typeface="Arial" panose="020B0604020202020204" pitchFamily="34" charset="0"/>
                <a:cs typeface="Arial" panose="020B0604020202020204" pitchFamily="34" charset="0"/>
              </a:rPr>
              <a:t>				134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Orastie</a:t>
            </a:r>
            <a:r>
              <a:rPr lang="fr-CH" sz="4700" dirty="0" smtClean="0">
                <a:solidFill>
                  <a:schemeClr val="bg1"/>
                </a:solidFill>
                <a:latin typeface="Arial" panose="020B0604020202020204" pitchFamily="34" charset="0"/>
                <a:cs typeface="Arial" panose="020B0604020202020204" pitchFamily="34" charset="0"/>
              </a:rPr>
              <a:t>				103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Hunedoara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89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Deva				  76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6038106"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427984" y="1217901"/>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E673</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823479"/>
      </p:ext>
    </p:extLst>
  </p:cSld>
  <p:clrMapOvr>
    <a:masterClrMapping/>
  </p:clrMapOvr>
  <p:transition spd="slow">
    <p:wheel spokes="1"/>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Margina</a:t>
            </a: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42</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9865" y="2547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53931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Margina</a:t>
            </a:r>
          </a:p>
          <a:p>
            <a:r>
              <a:rPr lang="fr-CH" sz="4400" dirty="0" err="1" smtClean="0">
                <a:solidFill>
                  <a:schemeClr val="bg1"/>
                </a:solidFill>
                <a:latin typeface="Arial" panose="020B0604020202020204" pitchFamily="34" charset="0"/>
                <a:cs typeface="Arial" panose="020B0604020202020204" pitchFamily="34" charset="0"/>
              </a:rPr>
              <a:t>Faget</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47118" y="361579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473389" y="251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404664"/>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Dobra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968389" y="596712"/>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5652120" y="61077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115616" y="476672"/>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616624" cy="2839518"/>
          </a:xfrm>
          <a:prstGeom prst="roundRect">
            <a:avLst>
              <a:gd name="adj" fmla="val 59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3698722439"/>
      </p:ext>
    </p:extLst>
  </p:cSld>
  <p:clrMapOvr>
    <a:masterClrMapping/>
  </p:clrMapOvr>
  <p:transition spd="slow">
    <p:wheel spokes="1"/>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21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Margina</a:t>
            </a:r>
          </a:p>
          <a:p>
            <a:r>
              <a:rPr lang="fr-CH" sz="4400" dirty="0" err="1" smtClean="0">
                <a:solidFill>
                  <a:schemeClr val="bg1"/>
                </a:solidFill>
                <a:latin typeface="Arial" panose="020B0604020202020204" pitchFamily="34" charset="0"/>
                <a:cs typeface="Arial" panose="020B0604020202020204" pitchFamily="34" charset="0"/>
              </a:rPr>
              <a:t>Faget</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47118" y="2465847"/>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473389" y="251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2" name="Rectangle à coins arrondis 1"/>
          <p:cNvSpPr/>
          <p:nvPr/>
        </p:nvSpPr>
        <p:spPr>
          <a:xfrm>
            <a:off x="1115616" y="476672"/>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798"/>
            <a:ext cx="5616624" cy="2016226"/>
          </a:xfrm>
          <a:prstGeom prst="roundRect">
            <a:avLst>
              <a:gd name="adj" fmla="val 59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3997258" y="61944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42</a:t>
            </a:r>
            <a:endParaRPr lang="fr-CH" sz="54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463988" y="76344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4745044" y="745204"/>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Rectangle à coins arrondis 6"/>
          <p:cNvSpPr/>
          <p:nvPr/>
        </p:nvSpPr>
        <p:spPr>
          <a:xfrm>
            <a:off x="4067944" y="692696"/>
            <a:ext cx="2592288"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2169331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42</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920356869"/>
      </p:ext>
    </p:extLst>
  </p:cSld>
  <p:clrMapOvr>
    <a:masterClrMapping/>
  </p:clrMapOvr>
  <p:transition spd="slow">
    <p:wheel spokes="1"/>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456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Sebes</a:t>
            </a:r>
            <a:r>
              <a:rPr lang="fr-CH" sz="4700" dirty="0" smtClean="0">
                <a:solidFill>
                  <a:schemeClr val="bg1"/>
                </a:solidFill>
                <a:latin typeface="Arial" panose="020B0604020202020204" pitchFamily="34" charset="0"/>
                <a:cs typeface="Arial" panose="020B0604020202020204" pitchFamily="34" charset="0"/>
              </a:rPr>
              <a:t>				119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Orastie</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89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Hunedoara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75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Deva				  61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6038106"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427984" y="1217901"/>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E673</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9028081"/>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72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Pecica</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54</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797153" y="125716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098749" y="125716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835696" y="2564928"/>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596601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Dobra</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41</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9865" y="2547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8409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2880000"/>
          </a:xfrm>
          <a:solidFill>
            <a:srgbClr val="0070C0"/>
          </a:solidFill>
          <a:effectLst>
            <a:outerShdw blurRad="63500" sx="102000" sy="102000" algn="ctr" rotWithShape="0">
              <a:schemeClr val="bg1">
                <a:alpha val="40000"/>
              </a:schemeClr>
            </a:outerShdw>
          </a:effectLst>
        </p:spPr>
        <p:txBody>
          <a:bodyPr lIns="90000" tIns="216000" bIns="216000">
            <a:noAutofit/>
          </a:bodyPr>
          <a:lstStyle/>
          <a:p>
            <a:r>
              <a:rPr lang="fr-CH" sz="4400" dirty="0" err="1" smtClean="0">
                <a:solidFill>
                  <a:schemeClr val="bg1"/>
                </a:solidFill>
                <a:latin typeface="Arial" panose="020B0604020202020204" pitchFamily="34" charset="0"/>
                <a:cs typeface="Arial" panose="020B0604020202020204" pitchFamily="34" charset="0"/>
              </a:rPr>
              <a:t>Dobra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Ohaba</a:t>
            </a:r>
            <a:endParaRPr lang="fr-CH" sz="4400" dirty="0" smtClean="0">
              <a:solidFill>
                <a:schemeClr val="bg1"/>
              </a:solidFill>
              <a:latin typeface="Arial" panose="020B0604020202020204" pitchFamily="34" charset="0"/>
              <a:cs typeface="Arial" panose="020B0604020202020204" pitchFamily="34" charset="0"/>
            </a:endParaRP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74518" y="327993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547664" y="2276872"/>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928" y="404784"/>
            <a:ext cx="5760000" cy="1080000"/>
          </a:xfrm>
          <a:prstGeom prst="rect">
            <a:avLst/>
          </a:prstGeom>
          <a:solidFill>
            <a:srgbClr val="00B050"/>
          </a:solidFill>
        </p:spPr>
        <p:txBody>
          <a:bodyPr vert="horz" lIns="28800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Ilia</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465925" y="584644"/>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a:off x="5551608" y="584644"/>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131227" y="476592"/>
            <a:ext cx="5544616"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616624" cy="2677218"/>
          </a:xfrm>
          <a:prstGeom prst="roundRect">
            <a:avLst>
              <a:gd name="adj" fmla="val 5512"/>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474982791"/>
      </p:ext>
    </p:extLst>
  </p:cSld>
  <p:clrMapOvr>
    <a:masterClrMapping/>
  </p:clrMapOvr>
  <p:transition spd="slow">
    <p:wheel spokes="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23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Dobra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Ohaba</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2232248"/>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41</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9865" y="2979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
        <p:nvSpPr>
          <p:cNvPr id="15" name="Flèche droite 14"/>
          <p:cNvSpPr/>
          <p:nvPr/>
        </p:nvSpPr>
        <p:spPr>
          <a:xfrm rot="19500000">
            <a:off x="5621043" y="2925866"/>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233638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41</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64349540"/>
      </p:ext>
    </p:extLst>
  </p:cSld>
  <p:clrMapOvr>
    <a:masterClrMapping/>
  </p:clrMapOvr>
  <p:transition spd="slow">
    <p:wheel spokes="1"/>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428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Sebes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91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Orastie</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Hunedoara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47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Deva				  33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6038106"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427984" y="1217901"/>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E673</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5263960"/>
      </p:ext>
    </p:extLst>
  </p:cSld>
  <p:clrMapOvr>
    <a:masterClrMapping/>
  </p:clrMapOvr>
  <p:transition spd="slow">
    <p:wheel spokes="1"/>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Ilia</a:t>
            </a: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40</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9865" y="2547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68A</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9363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78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Ilia</a:t>
            </a:r>
          </a:p>
          <a:p>
            <a:r>
              <a:rPr lang="fr-CH" sz="4400" dirty="0" err="1" smtClean="0">
                <a:solidFill>
                  <a:schemeClr val="bg1"/>
                </a:solidFill>
                <a:latin typeface="Arial" panose="020B0604020202020204" pitchFamily="34" charset="0"/>
                <a:cs typeface="Arial" panose="020B0604020202020204" pitchFamily="34" charset="0"/>
              </a:rPr>
              <a:t>Sacamas</a:t>
            </a:r>
            <a:endParaRPr lang="fr-CH" sz="3600" i="1"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Brad</a:t>
            </a: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71497" y="440754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483632" y="36450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706</a:t>
            </a:r>
            <a:endParaRPr lang="fr-CH" dirty="0">
              <a:latin typeface="Arial" panose="020B0604020202020204" pitchFamily="34" charset="0"/>
              <a:cs typeface="Arial" panose="020B0604020202020204" pitchFamily="34" charset="0"/>
            </a:endParaRPr>
          </a:p>
        </p:txBody>
      </p:sp>
      <p:sp>
        <p:nvSpPr>
          <p:cNvPr id="10" name="Hexagone 9"/>
          <p:cNvSpPr/>
          <p:nvPr/>
        </p:nvSpPr>
        <p:spPr>
          <a:xfrm>
            <a:off x="1472627" y="234888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043608" y="404664"/>
            <a:ext cx="5760000" cy="1080000"/>
          </a:xfrm>
          <a:prstGeom prst="rect">
            <a:avLst/>
          </a:prstGeom>
          <a:solidFill>
            <a:srgbClr val="00B050"/>
          </a:solidFill>
        </p:spPr>
        <p:txBody>
          <a:bodyPr vert="horz" lIns="288000" tIns="180000" rIns="91440" bIns="45720" rtlCol="0" anchor="t">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smtClean="0">
                <a:solidFill>
                  <a:schemeClr val="bg1"/>
                </a:solidFill>
                <a:latin typeface="Arial" panose="020B0604020202020204" pitchFamily="34" charset="0"/>
                <a:cs typeface="Arial" panose="020B0604020202020204" pitchFamily="34" charset="0"/>
              </a:rPr>
              <a:t>Deva</a:t>
            </a:r>
            <a:br>
              <a:rPr lang="fr-CH" dirty="0" smtClean="0">
                <a:solidFill>
                  <a:schemeClr val="bg1"/>
                </a:solidFill>
                <a:latin typeface="Arial" panose="020B0604020202020204" pitchFamily="34" charset="0"/>
                <a:cs typeface="Arial" panose="020B0604020202020204" pitchFamily="34" charset="0"/>
              </a:rPr>
            </a:br>
            <a:endParaRPr lang="fr-CH" i="1"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140225" y="637718"/>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Flèche vers le haut 14"/>
          <p:cNvSpPr/>
          <p:nvPr/>
        </p:nvSpPr>
        <p:spPr>
          <a:xfrm>
            <a:off x="5580112" y="610969"/>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115616" y="476672"/>
            <a:ext cx="561662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544616" cy="3631274"/>
          </a:xfrm>
          <a:prstGeom prst="roundRect">
            <a:avLst>
              <a:gd name="adj" fmla="val 477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570836963"/>
      </p:ext>
    </p:extLst>
  </p:cSld>
  <p:clrMapOvr>
    <a:masterClrMapping/>
  </p:clrMapOvr>
  <p:transition spd="slow">
    <p:wheel spokes="1"/>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060000"/>
          </a:xfrm>
          <a:solidFill>
            <a:srgbClr val="0070C0"/>
          </a:solidFill>
          <a:effectLst>
            <a:outerShdw blurRad="63500" sx="102000" sy="102000" algn="ctr" rotWithShape="0">
              <a:schemeClr val="bg1">
                <a:alpha val="40000"/>
              </a:schemeClr>
            </a:outerShdw>
          </a:effectLst>
        </p:spPr>
        <p:txBody>
          <a:bodyPr lIns="9000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Ilia</a:t>
            </a:r>
          </a:p>
          <a:p>
            <a:r>
              <a:rPr lang="fr-CH" sz="4400" dirty="0" err="1" smtClean="0">
                <a:solidFill>
                  <a:schemeClr val="bg1"/>
                </a:solidFill>
                <a:latin typeface="Arial" panose="020B0604020202020204" pitchFamily="34" charset="0"/>
                <a:cs typeface="Arial" panose="020B0604020202020204" pitchFamily="34" charset="0"/>
              </a:rPr>
              <a:t>Sacamas</a:t>
            </a:r>
            <a:endParaRPr lang="fr-CH" sz="3600" i="1"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Brad</a:t>
            </a:r>
          </a:p>
          <a:p>
            <a:endParaRPr lang="fr-CH" sz="1200" dirty="0" smtClean="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171496" y="3242500"/>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483632" y="3645024"/>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706</a:t>
            </a:r>
            <a:endParaRPr lang="fr-CH" dirty="0">
              <a:latin typeface="Arial" panose="020B0604020202020204" pitchFamily="34" charset="0"/>
              <a:cs typeface="Arial" panose="020B0604020202020204" pitchFamily="34" charset="0"/>
            </a:endParaRPr>
          </a:p>
        </p:txBody>
      </p:sp>
      <p:sp>
        <p:nvSpPr>
          <p:cNvPr id="10" name="Hexagone 9"/>
          <p:cNvSpPr/>
          <p:nvPr/>
        </p:nvSpPr>
        <p:spPr>
          <a:xfrm>
            <a:off x="1472627" y="2348880"/>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
        <p:nvSpPr>
          <p:cNvPr id="5" name="Rectangle à coins arrondis 4"/>
          <p:cNvSpPr/>
          <p:nvPr/>
        </p:nvSpPr>
        <p:spPr>
          <a:xfrm>
            <a:off x="1115616" y="1628800"/>
            <a:ext cx="5544616" cy="2880320"/>
          </a:xfrm>
          <a:prstGeom prst="roundRect">
            <a:avLst>
              <a:gd name="adj" fmla="val 477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Rectangle à coins arrondis 11"/>
          <p:cNvSpPr/>
          <p:nvPr/>
        </p:nvSpPr>
        <p:spPr>
          <a:xfrm>
            <a:off x="3995936" y="620688"/>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40</a:t>
            </a:r>
            <a:endParaRPr lang="fr-CH" sz="5400" dirty="0">
              <a:solidFill>
                <a:schemeClr val="bg1"/>
              </a:solidFill>
              <a:latin typeface="Arial" panose="020B0604020202020204" pitchFamily="34" charset="0"/>
              <a:cs typeface="Arial" panose="020B0604020202020204" pitchFamily="34" charset="0"/>
            </a:endParaRPr>
          </a:p>
        </p:txBody>
      </p:sp>
      <p:sp>
        <p:nvSpPr>
          <p:cNvPr id="7" name="Rectangle à coins arrondis 6"/>
          <p:cNvSpPr/>
          <p:nvPr/>
        </p:nvSpPr>
        <p:spPr>
          <a:xfrm>
            <a:off x="4067944" y="692696"/>
            <a:ext cx="2592288" cy="7920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6" name="Rectangle 15"/>
          <p:cNvSpPr/>
          <p:nvPr/>
        </p:nvSpPr>
        <p:spPr>
          <a:xfrm>
            <a:off x="4427984" y="782740"/>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4752088" y="782740"/>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26530966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40</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249219079"/>
      </p:ext>
    </p:extLst>
  </p:cSld>
  <p:clrMapOvr>
    <a:masterClrMapping/>
  </p:clrMapOvr>
  <p:transition spd="slow">
    <p:wheel spokes="1"/>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418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Sebes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81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Orastie</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5</a:t>
            </a:r>
            <a:r>
              <a:rPr lang="fr-CH" sz="4700" dirty="0" smtClean="0">
                <a:solidFill>
                  <a:schemeClr val="bg1"/>
                </a:solidFill>
                <a:latin typeface="Arial" panose="020B0604020202020204" pitchFamily="34" charset="0"/>
                <a:cs typeface="Arial" panose="020B0604020202020204" pitchFamily="34" charset="0"/>
              </a:rPr>
              <a:t>0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Hunedoara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38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Deva				  </a:t>
            </a:r>
            <a:r>
              <a:rPr lang="fr-CH" sz="4700" dirty="0">
                <a:solidFill>
                  <a:schemeClr val="bg1"/>
                </a:solidFill>
                <a:latin typeface="Arial" panose="020B0604020202020204" pitchFamily="34" charset="0"/>
                <a:cs typeface="Arial" panose="020B0604020202020204" pitchFamily="34" charset="0"/>
              </a:rPr>
              <a:t>2</a:t>
            </a:r>
            <a:r>
              <a:rPr lang="fr-CH" sz="4700" dirty="0" smtClean="0">
                <a:solidFill>
                  <a:schemeClr val="bg1"/>
                </a:solidFill>
                <a:latin typeface="Arial" panose="020B0604020202020204" pitchFamily="34" charset="0"/>
                <a:cs typeface="Arial" panose="020B0604020202020204" pitchFamily="34" charset="0"/>
              </a:rPr>
              <a:t>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6038106"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2873261" y="1217901"/>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sp>
        <p:nvSpPr>
          <p:cNvPr id="9" name="Rectangle à coins arrondis 8"/>
          <p:cNvSpPr/>
          <p:nvPr/>
        </p:nvSpPr>
        <p:spPr>
          <a:xfrm>
            <a:off x="4427984" y="1217901"/>
            <a:ext cx="108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E673</a:t>
            </a:r>
            <a:endParaRPr lang="fr-CH"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284178"/>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043608" y="1556792"/>
            <a:ext cx="5760000" cy="36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Pecica</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Turnu</a:t>
            </a:r>
            <a:endParaRPr lang="fr-CH" sz="4400" dirty="0" smtClean="0">
              <a:solidFill>
                <a:schemeClr val="bg1"/>
              </a:solidFill>
              <a:latin typeface="Arial" panose="020B0604020202020204" pitchFamily="34" charset="0"/>
              <a:cs typeface="Arial" panose="020B0604020202020204" pitchFamily="34" charset="0"/>
            </a:endParaRPr>
          </a:p>
          <a:p>
            <a:r>
              <a:rPr lang="fr-CH" sz="4400" dirty="0" err="1" smtClean="0">
                <a:solidFill>
                  <a:schemeClr val="bg1"/>
                </a:solidFill>
                <a:latin typeface="Arial" panose="020B0604020202020204" pitchFamily="34" charset="0"/>
                <a:cs typeface="Arial" panose="020B0604020202020204" pitchFamily="34" charset="0"/>
              </a:rPr>
              <a:t>Curtici</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217465" y="410156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1412119" y="303978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709J</a:t>
            </a:r>
            <a:endParaRPr lang="fr-CH" dirty="0">
              <a:latin typeface="Arial" panose="020B0604020202020204" pitchFamily="34" charset="0"/>
              <a:cs typeface="Arial" panose="020B0604020202020204" pitchFamily="34" charset="0"/>
            </a:endParaRPr>
          </a:p>
        </p:txBody>
      </p:sp>
      <p:sp>
        <p:nvSpPr>
          <p:cNvPr id="10" name="Hexagone 9"/>
          <p:cNvSpPr/>
          <p:nvPr/>
        </p:nvSpPr>
        <p:spPr>
          <a:xfrm>
            <a:off x="1410593" y="1847015"/>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1" name="Titre 1"/>
          <p:cNvSpPr txBox="1">
            <a:spLocks noGrp="1"/>
          </p:cNvSpPr>
          <p:nvPr>
            <p:ph type="ctrTitle"/>
          </p:nvPr>
        </p:nvSpPr>
        <p:spPr>
          <a:xfrm>
            <a:off x="1043608" y="260648"/>
            <a:ext cx="5760000" cy="1260000"/>
          </a:xfrm>
          <a:prstGeom prst="rect">
            <a:avLst/>
          </a:prstGeom>
          <a:solidFill>
            <a:srgbClr val="00B050"/>
          </a:solidFill>
        </p:spPr>
        <p:txBody>
          <a:bodyPr vert="horz" lIns="72000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4900" dirty="0" smtClean="0">
                <a:solidFill>
                  <a:schemeClr val="bg1"/>
                </a:solidFill>
                <a:latin typeface="Arial" panose="020B0604020202020204" pitchFamily="34" charset="0"/>
                <a:cs typeface="Arial" panose="020B0604020202020204" pitchFamily="34" charset="0"/>
              </a:rPr>
              <a:t>Arad</a:t>
            </a:r>
            <a:r>
              <a:rPr lang="fr-CH" dirty="0" smtClean="0">
                <a:solidFill>
                  <a:schemeClr val="bg1"/>
                </a:solidFill>
                <a:latin typeface="Arial" panose="020B0604020202020204" pitchFamily="34" charset="0"/>
                <a:cs typeface="Arial" panose="020B0604020202020204" pitchFamily="34" charset="0"/>
              </a:rPr>
              <a:t> </a:t>
            </a:r>
            <a:br>
              <a:rPr lang="fr-CH" dirty="0" smtClean="0">
                <a:solidFill>
                  <a:schemeClr val="bg1"/>
                </a:solidFill>
                <a:latin typeface="Arial" panose="020B0604020202020204" pitchFamily="34" charset="0"/>
                <a:cs typeface="Arial" panose="020B0604020202020204" pitchFamily="34" charset="0"/>
              </a:rPr>
            </a:br>
            <a:r>
              <a:rPr lang="fr-CH" sz="3200" dirty="0" smtClean="0">
                <a:solidFill>
                  <a:schemeClr val="bg1"/>
                </a:solidFill>
                <a:latin typeface="Arial" panose="020B0604020202020204" pitchFamily="34" charset="0"/>
                <a:cs typeface="Arial" panose="020B0604020202020204" pitchFamily="34" charset="0"/>
              </a:rPr>
              <a:t>E68 x E671</a:t>
            </a:r>
            <a:endParaRPr lang="fr-CH" sz="3200"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457119" y="60635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Flèche vers le haut 12"/>
          <p:cNvSpPr/>
          <p:nvPr/>
        </p:nvSpPr>
        <p:spPr>
          <a:xfrm>
            <a:off x="5622465" y="61571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pic>
        <p:nvPicPr>
          <p:cNvPr id="17" name="Picture 2" descr="http://namthao.free.fr/Travel/France/France/Nice/Cours%20Nice/Code%20de%20la%20route/Signalisation/zo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9380" y="2544788"/>
            <a:ext cx="906885"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namthao.free.fr/Travel/France/France/Nice/Cours%20Nice/Code%20de%20la%20route/Signalisation/bifurcation.jp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141664" y="606357"/>
            <a:ext cx="846160" cy="72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à coins arrondis 1"/>
          <p:cNvSpPr/>
          <p:nvPr/>
        </p:nvSpPr>
        <p:spPr>
          <a:xfrm>
            <a:off x="1115616" y="332656"/>
            <a:ext cx="5544616" cy="1116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15616" y="1628800"/>
            <a:ext cx="5544616" cy="3456384"/>
          </a:xfrm>
          <a:prstGeom prst="roundRect">
            <a:avLst>
              <a:gd name="adj" fmla="val 515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107217480"/>
      </p:ext>
    </p:extLst>
  </p:cSld>
  <p:clrMapOvr>
    <a:masterClrMapping/>
  </p:clrMapOvr>
  <p:transition spd="slow">
    <p:wheel spokes="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440000"/>
          </a:xfrm>
          <a:solidFill>
            <a:srgbClr val="0070C0"/>
          </a:solidFill>
          <a:effectLst>
            <a:outerShdw blurRad="63500" sx="102000" sy="102000" algn="ctr" rotWithShape="0">
              <a:schemeClr val="bg1">
                <a:alpha val="40000"/>
              </a:schemeClr>
            </a:outerShdw>
          </a:effectLst>
        </p:spPr>
        <p:txBody>
          <a:bodyPr lIns="0" tIns="360000" bIns="216000">
            <a:noAutofit/>
          </a:bodyPr>
          <a:lstStyle/>
          <a:p>
            <a:r>
              <a:rPr lang="fr-CH" sz="4400" dirty="0" smtClean="0">
                <a:solidFill>
                  <a:schemeClr val="bg1"/>
                </a:solidFill>
                <a:latin typeface="Arial" panose="020B0604020202020204" pitchFamily="34" charset="0"/>
                <a:cs typeface="Arial" panose="020B0604020202020204" pitchFamily="34" charset="0"/>
              </a:rPr>
              <a:t> Deva</a:t>
            </a: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296144"/>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39</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959865" y="2547867"/>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76</a:t>
            </a:r>
            <a:endParaRPr lang="fr-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43288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19992" y="2026568"/>
            <a:ext cx="5760000" cy="45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Deva</a:t>
            </a:r>
          </a:p>
          <a:p>
            <a:r>
              <a:rPr lang="fr-CH" sz="4400" dirty="0" smtClean="0">
                <a:solidFill>
                  <a:schemeClr val="bg1"/>
                </a:solidFill>
                <a:latin typeface="Arial" panose="020B0604020202020204" pitchFamily="34" charset="0"/>
                <a:cs typeface="Arial" panose="020B0604020202020204" pitchFamily="34" charset="0"/>
              </a:rPr>
              <a:t>Oradea</a:t>
            </a:r>
          </a:p>
          <a:p>
            <a:r>
              <a:rPr lang="fr-CH" sz="4400" dirty="0" smtClean="0">
                <a:solidFill>
                  <a:schemeClr val="bg1"/>
                </a:solidFill>
                <a:latin typeface="Arial" panose="020B0604020202020204" pitchFamily="34" charset="0"/>
                <a:cs typeface="Arial" panose="020B0604020202020204" pitchFamily="34" charset="0"/>
              </a:rPr>
              <a:t>Brad</a:t>
            </a:r>
          </a:p>
          <a:p>
            <a:r>
              <a:rPr lang="fr-CH" sz="4400" dirty="0" err="1" smtClean="0">
                <a:solidFill>
                  <a:schemeClr val="bg1"/>
                </a:solidFill>
                <a:latin typeface="Arial" panose="020B0604020202020204" pitchFamily="34" charset="0"/>
                <a:cs typeface="Arial" panose="020B0604020202020204" pitchFamily="34" charset="0"/>
              </a:rPr>
              <a:t>Soimus</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837067" y="5325699"/>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2075510" y="4722801"/>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76</a:t>
            </a:r>
            <a:endParaRPr lang="fr-CH" dirty="0">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1634510" y="527005"/>
            <a:ext cx="5760000" cy="1440000"/>
          </a:xfrm>
          <a:prstGeom prst="rect">
            <a:avLst/>
          </a:prstGeom>
          <a:solidFill>
            <a:srgbClr val="00B050"/>
          </a:solidFill>
        </p:spPr>
        <p:txBody>
          <a:bodyPr vert="horz" lIns="10800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Simeria</a:t>
            </a:r>
            <a:r>
              <a:rPr lang="fr-CH" dirty="0" smtClean="0">
                <a:solidFill>
                  <a:schemeClr val="bg1"/>
                </a:solidFill>
                <a:latin typeface="Arial" panose="020B0604020202020204" pitchFamily="34" charset="0"/>
                <a:cs typeface="Arial" panose="020B0604020202020204" pitchFamily="34" charset="0"/>
              </a:rPr>
              <a:t/>
            </a:r>
            <a:br>
              <a:rPr lang="fr-CH" dirty="0" smtClean="0">
                <a:solidFill>
                  <a:schemeClr val="bg1"/>
                </a:solidFill>
                <a:latin typeface="Arial" panose="020B0604020202020204" pitchFamily="34" charset="0"/>
                <a:cs typeface="Arial" panose="020B0604020202020204" pitchFamily="34" charset="0"/>
              </a:rPr>
            </a:br>
            <a:r>
              <a:rPr lang="fr-CH" dirty="0" err="1" smtClean="0">
                <a:solidFill>
                  <a:schemeClr val="bg1"/>
                </a:solidFill>
                <a:latin typeface="Arial" panose="020B0604020202020204" pitchFamily="34" charset="0"/>
                <a:cs typeface="Arial" panose="020B0604020202020204" pitchFamily="34" charset="0"/>
              </a:rPr>
              <a:t>Orastie</a:t>
            </a:r>
            <a:r>
              <a:rPr lang="fr-CH" dirty="0" smtClean="0">
                <a:solidFill>
                  <a:schemeClr val="bg1"/>
                </a:solidFill>
                <a:latin typeface="Arial" panose="020B0604020202020204" pitchFamily="34" charset="0"/>
                <a:cs typeface="Arial" panose="020B0604020202020204" pitchFamily="34" charset="0"/>
              </a:rPr>
              <a:t> </a:t>
            </a:r>
            <a:r>
              <a:rPr lang="fr-CH" dirty="0" err="1" smtClean="0">
                <a:solidFill>
                  <a:schemeClr val="bg1"/>
                </a:solidFill>
                <a:latin typeface="Arial" panose="020B0604020202020204" pitchFamily="34" charset="0"/>
                <a:cs typeface="Arial" panose="020B0604020202020204" pitchFamily="34" charset="0"/>
              </a:rPr>
              <a:t>Vest</a:t>
            </a:r>
            <a:endParaRPr lang="fr-CH"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2120510" y="797005"/>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Rectangle 17"/>
          <p:cNvSpPr/>
          <p:nvPr/>
        </p:nvSpPr>
        <p:spPr>
          <a:xfrm>
            <a:off x="2120510" y="5252359"/>
            <a:ext cx="972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 79</a:t>
            </a:r>
            <a:endParaRPr lang="fr-CH"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691680" y="620688"/>
            <a:ext cx="5616624" cy="1271248"/>
          </a:xfrm>
          <a:prstGeom prst="roundRect">
            <a:avLst>
              <a:gd name="adj" fmla="val 11796"/>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691680" y="2060848"/>
            <a:ext cx="5616624" cy="432048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Flèche vers le haut 11"/>
          <p:cNvSpPr/>
          <p:nvPr/>
        </p:nvSpPr>
        <p:spPr>
          <a:xfrm>
            <a:off x="6570248" y="816891"/>
            <a:ext cx="450000" cy="90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12"/>
          <p:cNvSpPr/>
          <p:nvPr/>
        </p:nvSpPr>
        <p:spPr>
          <a:xfrm>
            <a:off x="4939533" y="1304429"/>
            <a:ext cx="1260000" cy="5387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362967"/>
      </p:ext>
    </p:extLst>
  </p:cSld>
  <p:clrMapOvr>
    <a:masterClrMapping/>
  </p:clrMapOvr>
  <p:transition spd="slow">
    <p:wheel spokes="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811451" y="1772816"/>
            <a:ext cx="5760000" cy="4500000"/>
          </a:xfrm>
          <a:solidFill>
            <a:srgbClr val="0070C0"/>
          </a:solidFill>
          <a:effectLst>
            <a:outerShdw blurRad="63500" sx="102000" sy="102000" algn="ctr" rotWithShape="0">
              <a:schemeClr val="bg1">
                <a:alpha val="40000"/>
              </a:schemeClr>
            </a:outerShdw>
          </a:effectLst>
        </p:spPr>
        <p:txBody>
          <a:bodyPr lIns="90000" tIns="180000" bIns="216000">
            <a:noAutofit/>
          </a:bodyPr>
          <a:lstStyle/>
          <a:p>
            <a:r>
              <a:rPr lang="fr-CH" sz="4400" dirty="0" smtClean="0">
                <a:solidFill>
                  <a:schemeClr val="bg1"/>
                </a:solidFill>
                <a:latin typeface="Arial" panose="020B0604020202020204" pitchFamily="34" charset="0"/>
                <a:cs typeface="Arial" panose="020B0604020202020204" pitchFamily="34" charset="0"/>
              </a:rPr>
              <a:t>Deva</a:t>
            </a:r>
          </a:p>
          <a:p>
            <a:r>
              <a:rPr lang="fr-CH" sz="4400" dirty="0" smtClean="0">
                <a:solidFill>
                  <a:schemeClr val="bg1"/>
                </a:solidFill>
                <a:latin typeface="Arial" panose="020B0604020202020204" pitchFamily="34" charset="0"/>
                <a:cs typeface="Arial" panose="020B0604020202020204" pitchFamily="34" charset="0"/>
              </a:rPr>
              <a:t>Oradea</a:t>
            </a:r>
          </a:p>
          <a:p>
            <a:r>
              <a:rPr lang="fr-CH" sz="4400" dirty="0" smtClean="0">
                <a:solidFill>
                  <a:schemeClr val="bg1"/>
                </a:solidFill>
                <a:latin typeface="Arial" panose="020B0604020202020204" pitchFamily="34" charset="0"/>
                <a:cs typeface="Arial" panose="020B0604020202020204" pitchFamily="34" charset="0"/>
              </a:rPr>
              <a:t>Brad</a:t>
            </a:r>
          </a:p>
          <a:p>
            <a:r>
              <a:rPr lang="fr-CH" sz="4400" dirty="0" err="1" smtClean="0">
                <a:solidFill>
                  <a:schemeClr val="bg1"/>
                </a:solidFill>
                <a:latin typeface="Arial" panose="020B0604020202020204" pitchFamily="34" charset="0"/>
                <a:cs typeface="Arial" panose="020B0604020202020204" pitchFamily="34" charset="0"/>
              </a:rPr>
              <a:t>Soimus</a:t>
            </a:r>
            <a:endParaRPr lang="fr-CH" sz="4400" dirty="0" smtClean="0">
              <a:solidFill>
                <a:schemeClr val="bg1"/>
              </a:solidFill>
              <a:latin typeface="Arial" panose="020B0604020202020204" pitchFamily="34" charset="0"/>
              <a:cs typeface="Arial" panose="020B0604020202020204" pitchFamily="34" charset="0"/>
            </a:endParaRPr>
          </a:p>
          <a:p>
            <a:endParaRPr lang="fr-CH" sz="12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981083" y="5155213"/>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8" name="Hexagone 7"/>
          <p:cNvSpPr/>
          <p:nvPr/>
        </p:nvSpPr>
        <p:spPr>
          <a:xfrm>
            <a:off x="2317622" y="479642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76</a:t>
            </a:r>
            <a:endParaRPr lang="fr-CH" dirty="0">
              <a:latin typeface="Arial" panose="020B0604020202020204" pitchFamily="34" charset="0"/>
              <a:cs typeface="Arial" panose="020B0604020202020204" pitchFamily="34" charset="0"/>
            </a:endParaRPr>
          </a:p>
        </p:txBody>
      </p:sp>
      <p:sp>
        <p:nvSpPr>
          <p:cNvPr id="18" name="Rectangle 17"/>
          <p:cNvSpPr/>
          <p:nvPr/>
        </p:nvSpPr>
        <p:spPr>
          <a:xfrm>
            <a:off x="2345510" y="5435518"/>
            <a:ext cx="972000" cy="468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solidFill>
                  <a:schemeClr val="bg1"/>
                </a:solidFill>
                <a:latin typeface="Arial" panose="020B0604020202020204" pitchFamily="34" charset="0"/>
                <a:cs typeface="Arial" panose="020B0604020202020204" pitchFamily="34" charset="0"/>
              </a:rPr>
              <a:t>E 79</a:t>
            </a:r>
            <a:endParaRPr lang="fr-CH"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859510" y="1844824"/>
            <a:ext cx="5616624" cy="4320480"/>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5" name="Rectangle à coins arrondis 14"/>
          <p:cNvSpPr/>
          <p:nvPr/>
        </p:nvSpPr>
        <p:spPr>
          <a:xfrm>
            <a:off x="4788024" y="785691"/>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39</a:t>
            </a:r>
            <a:endParaRPr lang="fr-CH" sz="54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5316063" y="92969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Virage 16"/>
          <p:cNvSpPr/>
          <p:nvPr/>
        </p:nvSpPr>
        <p:spPr>
          <a:xfrm>
            <a:off x="5571116" y="920067"/>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7" name="Rectangle à coins arrondis 6"/>
          <p:cNvSpPr/>
          <p:nvPr/>
        </p:nvSpPr>
        <p:spPr>
          <a:xfrm>
            <a:off x="4860032" y="840102"/>
            <a:ext cx="2616102" cy="78869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40454181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39</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779776781"/>
      </p:ext>
    </p:extLst>
  </p:cSld>
  <p:clrMapOvr>
    <a:masterClrMapping/>
  </p:clrMapOvr>
  <p:transition spd="slow">
    <p:wheel spokes="1"/>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1051592" y="908720"/>
            <a:ext cx="7408840" cy="4788632"/>
          </a:xfrm>
          <a:prstGeom prst="rect">
            <a:avLst/>
          </a:prstGeom>
          <a:solidFill>
            <a:srgbClr val="00B050"/>
          </a:solidFill>
        </p:spPr>
        <p:txBody>
          <a:bodyPr lIns="540000" tIns="540000" rIns="72000" bIns="18000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CH" sz="4300" dirty="0" smtClean="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Bucuresti 			397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Sebes</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61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E68 x E81			</a:t>
            </a:r>
            <a:r>
              <a:rPr lang="fr-CH" sz="4700" dirty="0">
                <a:solidFill>
                  <a:schemeClr val="bg1"/>
                </a:solidFill>
                <a:latin typeface="Arial" panose="020B0604020202020204" pitchFamily="34" charset="0"/>
                <a:cs typeface="Arial" panose="020B0604020202020204" pitchFamily="34" charset="0"/>
              </a:rPr>
              <a:t> </a:t>
            </a:r>
            <a:r>
              <a:rPr lang="fr-CH" sz="4700" dirty="0" smtClean="0">
                <a:solidFill>
                  <a:schemeClr val="bg1"/>
                </a:solidFill>
                <a:latin typeface="Arial" panose="020B0604020202020204" pitchFamily="34" charset="0"/>
                <a:cs typeface="Arial" panose="020B0604020202020204" pitchFamily="34" charset="0"/>
              </a:rPr>
              <a:t> 5</a:t>
            </a:r>
            <a:r>
              <a:rPr lang="fr-CH" sz="4700" dirty="0">
                <a:solidFill>
                  <a:schemeClr val="bg1"/>
                </a:solidFill>
                <a:latin typeface="Arial" panose="020B0604020202020204" pitchFamily="34" charset="0"/>
                <a:cs typeface="Arial" panose="020B0604020202020204" pitchFamily="34" charset="0"/>
              </a:rPr>
              <a:t>7</a:t>
            </a:r>
            <a:r>
              <a:rPr lang="fr-CH" sz="4700" dirty="0" smtClean="0">
                <a:solidFill>
                  <a:schemeClr val="bg1"/>
                </a:solidFill>
                <a:latin typeface="Arial" panose="020B0604020202020204" pitchFamily="34" charset="0"/>
                <a:cs typeface="Arial" panose="020B0604020202020204" pitchFamily="34" charset="0"/>
              </a:rPr>
              <a:t> km</a:t>
            </a:r>
          </a:p>
          <a:p>
            <a:pPr marL="0" indent="0">
              <a:buFont typeface="Arial" panose="020B0604020202020204" pitchFamily="34" charset="0"/>
              <a:buNone/>
            </a:pPr>
            <a:r>
              <a:rPr lang="fr-CH" sz="4700" dirty="0" err="1" smtClean="0">
                <a:solidFill>
                  <a:schemeClr val="bg1"/>
                </a:solidFill>
                <a:latin typeface="Arial" panose="020B0604020202020204" pitchFamily="34" charset="0"/>
                <a:cs typeface="Arial" panose="020B0604020202020204" pitchFamily="34" charset="0"/>
              </a:rPr>
              <a:t>Orastie</a:t>
            </a:r>
            <a:r>
              <a:rPr lang="fr-CH" sz="4700" dirty="0" smtClean="0">
                <a:solidFill>
                  <a:schemeClr val="bg1"/>
                </a:solidFill>
                <a:latin typeface="Arial" panose="020B0604020202020204" pitchFamily="34" charset="0"/>
                <a:cs typeface="Arial" panose="020B0604020202020204" pitchFamily="34" charset="0"/>
              </a:rPr>
              <a:t>				 </a:t>
            </a:r>
            <a:r>
              <a:rPr lang="fr-CH" sz="4700" dirty="0">
                <a:solidFill>
                  <a:schemeClr val="bg1"/>
                </a:solidFill>
                <a:latin typeface="Arial" panose="020B0604020202020204" pitchFamily="34" charset="0"/>
                <a:cs typeface="Arial" panose="020B0604020202020204" pitchFamily="34" charset="0"/>
              </a:rPr>
              <a:t> 2</a:t>
            </a:r>
            <a:r>
              <a:rPr lang="fr-CH" sz="4700" dirty="0" smtClean="0">
                <a:solidFill>
                  <a:schemeClr val="bg1"/>
                </a:solidFill>
                <a:latin typeface="Arial" panose="020B0604020202020204" pitchFamily="34" charset="0"/>
                <a:cs typeface="Arial" panose="020B0604020202020204" pitchFamily="34" charset="0"/>
              </a:rPr>
              <a:t>8 km</a:t>
            </a:r>
          </a:p>
          <a:p>
            <a:pPr marL="0" indent="0">
              <a:buFont typeface="Arial" panose="020B0604020202020204" pitchFamily="34" charset="0"/>
              <a:buNone/>
            </a:pPr>
            <a:r>
              <a:rPr lang="fr-CH" sz="4700" dirty="0" smtClean="0">
                <a:solidFill>
                  <a:schemeClr val="bg1"/>
                </a:solidFill>
                <a:latin typeface="Arial" panose="020B0604020202020204" pitchFamily="34" charset="0"/>
                <a:cs typeface="Arial" panose="020B0604020202020204" pitchFamily="34" charset="0"/>
              </a:rPr>
              <a:t>Hunedoara 			  33 km</a:t>
            </a:r>
            <a:r>
              <a:rPr lang="fr-CH" sz="4700" dirty="0" smtClean="0"/>
              <a:t>	</a:t>
            </a:r>
          </a:p>
          <a:p>
            <a:pPr marL="400050" lvl="1" indent="0">
              <a:buFont typeface="Arial" panose="020B0604020202020204" pitchFamily="34" charset="0"/>
              <a:buNone/>
            </a:pPr>
            <a:endParaRPr lang="fr-CH" dirty="0" smtClean="0"/>
          </a:p>
          <a:p>
            <a:endParaRPr lang="fr-CH" dirty="0" smtClean="0"/>
          </a:p>
          <a:p>
            <a:endParaRPr lang="fr-CH" dirty="0"/>
          </a:p>
        </p:txBody>
      </p:sp>
      <p:sp>
        <p:nvSpPr>
          <p:cNvPr id="6" name="Rectangle à coins arrondis 5"/>
          <p:cNvSpPr/>
          <p:nvPr/>
        </p:nvSpPr>
        <p:spPr>
          <a:xfrm>
            <a:off x="1115616" y="980728"/>
            <a:ext cx="7272808" cy="4608512"/>
          </a:xfrm>
          <a:prstGeom prst="roundRect">
            <a:avLst>
              <a:gd name="adj" fmla="val 380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7" name="Rectangle à coins arrondis 6"/>
          <p:cNvSpPr/>
          <p:nvPr/>
        </p:nvSpPr>
        <p:spPr>
          <a:xfrm>
            <a:off x="5139015"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A1</a:t>
            </a:r>
            <a:endParaRPr lang="fr-CH" sz="28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3773261" y="1268760"/>
            <a:ext cx="900000" cy="540000"/>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800" dirty="0" smtClean="0">
                <a:solidFill>
                  <a:schemeClr val="bg1"/>
                </a:solidFill>
                <a:latin typeface="Arial" panose="020B0604020202020204" pitchFamily="34" charset="0"/>
                <a:cs typeface="Arial" panose="020B0604020202020204" pitchFamily="34" charset="0"/>
              </a:rPr>
              <a:t>E68</a:t>
            </a:r>
            <a:endParaRPr lang="fr-CH" sz="2800" dirty="0">
              <a:solidFill>
                <a:schemeClr val="bg1"/>
              </a:solidFill>
              <a:latin typeface="Arial" panose="020B0604020202020204" pitchFamily="34" charset="0"/>
              <a:cs typeface="Arial" panose="020B0604020202020204" pitchFamily="34" charset="0"/>
            </a:endParaRPr>
          </a:p>
        </p:txBody>
      </p:sp>
      <p:pic>
        <p:nvPicPr>
          <p:cNvPr id="10" name="Picture 2" descr="http://namthao.free.fr/Travel/France/France/Nice/Cours%20Nice/Code%20de%20la%20route/Signalisation/bifurcation.jpg"/>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287960" y="3284984"/>
            <a:ext cx="936104"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01054"/>
      </p:ext>
    </p:extLst>
  </p:cSld>
  <p:clrMapOvr>
    <a:masterClrMapping/>
  </p:clrMapOvr>
  <p:transition spd="slow">
    <p:wheel spokes="1"/>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620688"/>
            <a:ext cx="7056784" cy="568863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3" name="Rectangle à coins arrondis 2"/>
          <p:cNvSpPr/>
          <p:nvPr/>
        </p:nvSpPr>
        <p:spPr>
          <a:xfrm>
            <a:off x="1331640" y="5445224"/>
            <a:ext cx="6840760" cy="72008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bg1"/>
                </a:solidFill>
              </a:rPr>
              <a:t>Hunedoara – </a:t>
            </a:r>
            <a:r>
              <a:rPr lang="fr-CH" sz="4000" dirty="0" err="1" smtClean="0">
                <a:solidFill>
                  <a:schemeClr val="bg1"/>
                </a:solidFill>
              </a:rPr>
              <a:t>Iesire</a:t>
            </a:r>
            <a:r>
              <a:rPr lang="fr-CH" sz="4000" dirty="0" smtClean="0">
                <a:solidFill>
                  <a:schemeClr val="bg1"/>
                </a:solidFill>
              </a:rPr>
              <a:t> 38</a:t>
            </a:r>
            <a:endParaRPr lang="fr-CH" sz="4000" dirty="0">
              <a:solidFill>
                <a:schemeClr val="bg1"/>
              </a:solidFill>
            </a:endParaRPr>
          </a:p>
        </p:txBody>
      </p:sp>
      <p:pic>
        <p:nvPicPr>
          <p:cNvPr id="1026" name="Picture 2" descr="http://www.mariadraper.com/Portfolio/romania3/images/IMG_39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4"/>
            <a:ext cx="6840760" cy="456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2024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88340" y="2083713"/>
            <a:ext cx="5760000" cy="1980000"/>
          </a:xfrm>
          <a:solidFill>
            <a:srgbClr val="0070C0"/>
          </a:solidFill>
          <a:effectLst>
            <a:outerShdw blurRad="63500" sx="102000" sy="102000" algn="ctr" rotWithShape="0">
              <a:schemeClr val="bg1">
                <a:alpha val="40000"/>
              </a:schemeClr>
            </a:outerShdw>
          </a:effectLst>
        </p:spPr>
        <p:txBody>
          <a:bodyPr lIns="1620000" tIns="180000" bIns="216000">
            <a:noAutofit/>
          </a:bodyPr>
          <a:lstStyle/>
          <a:p>
            <a:pPr algn="l"/>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Simeria</a:t>
            </a:r>
            <a:endParaRPr lang="fr-CH" sz="4400" dirty="0" smtClean="0">
              <a:solidFill>
                <a:schemeClr val="bg1"/>
              </a:solidFill>
              <a:latin typeface="Arial" panose="020B0604020202020204" pitchFamily="34" charset="0"/>
              <a:cs typeface="Arial" panose="020B0604020202020204" pitchFamily="34" charset="0"/>
            </a:endParaRPr>
          </a:p>
          <a:p>
            <a:pPr algn="l"/>
            <a:r>
              <a:rPr lang="fr-CH" sz="4400" dirty="0" err="1" smtClean="0">
                <a:solidFill>
                  <a:schemeClr val="bg1"/>
                </a:solidFill>
                <a:latin typeface="Arial" panose="020B0604020202020204" pitchFamily="34" charset="0"/>
                <a:cs typeface="Arial" panose="020B0604020202020204" pitchFamily="34" charset="0"/>
              </a:rPr>
              <a:t>Orastie</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pPr algn="l"/>
            <a:endParaRPr lang="fr-CH" sz="4400" dirty="0" smtClean="0">
              <a:solidFill>
                <a:schemeClr val="bg1"/>
              </a:solidFill>
              <a:latin typeface="Arial" panose="020B0604020202020204" pitchFamily="34" charset="0"/>
              <a:cs typeface="Arial" panose="020B0604020202020204" pitchFamily="34" charset="0"/>
            </a:endParaRPr>
          </a:p>
          <a:p>
            <a:pPr algn="l"/>
            <a:endParaRPr lang="fr-CH" sz="1600" dirty="0" smtClean="0">
              <a:solidFill>
                <a:schemeClr val="bg1"/>
              </a:solidFill>
              <a:latin typeface="Arial" panose="020B0604020202020204" pitchFamily="34" charset="0"/>
              <a:cs typeface="Arial" panose="020B0604020202020204" pitchFamily="34" charset="0"/>
            </a:endParaRPr>
          </a:p>
        </p:txBody>
      </p:sp>
      <p:sp>
        <p:nvSpPr>
          <p:cNvPr id="11" name="Titre 1"/>
          <p:cNvSpPr txBox="1">
            <a:spLocks noGrp="1"/>
          </p:cNvSpPr>
          <p:nvPr>
            <p:ph type="ctrTitle"/>
          </p:nvPr>
        </p:nvSpPr>
        <p:spPr>
          <a:xfrm>
            <a:off x="323528" y="188640"/>
            <a:ext cx="360040" cy="306000"/>
          </a:xfrm>
          <a:prstGeom prst="rect">
            <a:avLst/>
          </a:prstGeom>
          <a:solidFill>
            <a:schemeClr val="bg1"/>
          </a:solidFill>
        </p:spPr>
        <p:txBody>
          <a:bodyPr vert="horz" lIns="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smtClean="0">
                <a:solidFill>
                  <a:schemeClr val="bg1"/>
                </a:solidFill>
                <a:latin typeface="Arial" panose="020B0604020202020204" pitchFamily="34" charset="0"/>
                <a:cs typeface="Arial" panose="020B0604020202020204" pitchFamily="34" charset="0"/>
              </a:rPr>
              <a:t/>
            </a:r>
            <a:br>
              <a:rPr lang="fr-CH" sz="3200" dirty="0" smtClean="0">
                <a:solidFill>
                  <a:schemeClr val="bg1"/>
                </a:solidFill>
                <a:latin typeface="Arial" panose="020B0604020202020204" pitchFamily="34" charset="0"/>
                <a:cs typeface="Arial" panose="020B0604020202020204" pitchFamily="34" charset="0"/>
              </a:rPr>
            </a:br>
            <a:endParaRPr lang="fr-CH" dirty="0">
              <a:solidFill>
                <a:schemeClr val="bg1"/>
              </a:solidFill>
              <a:latin typeface="Arial" panose="020B0604020202020204" pitchFamily="34" charset="0"/>
              <a:cs typeface="Arial" panose="020B0604020202020204" pitchFamily="34" charset="0"/>
            </a:endParaRPr>
          </a:p>
        </p:txBody>
      </p:sp>
      <p:sp>
        <p:nvSpPr>
          <p:cNvPr id="12" name="Rectangle à coins arrondis 11"/>
          <p:cNvSpPr/>
          <p:nvPr/>
        </p:nvSpPr>
        <p:spPr>
          <a:xfrm>
            <a:off x="1492341" y="2132856"/>
            <a:ext cx="5527931" cy="1872208"/>
          </a:xfrm>
          <a:prstGeom prst="roundRect">
            <a:avLst>
              <a:gd name="adj" fmla="val 37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8" name="Rectangle à coins arrondis 17"/>
          <p:cNvSpPr/>
          <p:nvPr/>
        </p:nvSpPr>
        <p:spPr>
          <a:xfrm>
            <a:off x="4383108" y="1113160"/>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38</a:t>
            </a:r>
            <a:endParaRPr lang="fr-CH" sz="5400"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4860032" y="1254871"/>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0" name="Virage 19"/>
          <p:cNvSpPr/>
          <p:nvPr/>
        </p:nvSpPr>
        <p:spPr>
          <a:xfrm>
            <a:off x="5130132" y="1233623"/>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10" name="Rectangle à coins arrondis 9"/>
          <p:cNvSpPr/>
          <p:nvPr/>
        </p:nvSpPr>
        <p:spPr>
          <a:xfrm>
            <a:off x="4427984" y="1196752"/>
            <a:ext cx="268224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3" name="Rectangle à coins arrondis 12"/>
          <p:cNvSpPr/>
          <p:nvPr/>
        </p:nvSpPr>
        <p:spPr>
          <a:xfrm>
            <a:off x="1387486" y="1123431"/>
            <a:ext cx="2880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400" dirty="0">
                <a:solidFill>
                  <a:schemeClr val="bg1"/>
                </a:solidFill>
                <a:latin typeface="Arial" panose="020B0604020202020204" pitchFamily="34" charset="0"/>
                <a:cs typeface="Arial" panose="020B0604020202020204" pitchFamily="34" charset="0"/>
              </a:rPr>
              <a:t>2</a:t>
            </a:r>
            <a:r>
              <a:rPr lang="fr-CH" sz="4400" dirty="0" smtClean="0">
                <a:solidFill>
                  <a:schemeClr val="bg1"/>
                </a:solidFill>
                <a:latin typeface="Arial" panose="020B0604020202020204" pitchFamily="34" charset="0"/>
                <a:cs typeface="Arial" panose="020B0604020202020204" pitchFamily="34" charset="0"/>
              </a:rPr>
              <a:t>000 m</a:t>
            </a:r>
            <a:endParaRPr lang="fr-CH" sz="4400" dirty="0">
              <a:solidFill>
                <a:schemeClr val="bg1"/>
              </a:solidFill>
              <a:latin typeface="Arial" panose="020B0604020202020204" pitchFamily="34" charset="0"/>
              <a:cs typeface="Arial" panose="020B0604020202020204" pitchFamily="34" charset="0"/>
            </a:endParaRPr>
          </a:p>
        </p:txBody>
      </p:sp>
      <p:sp>
        <p:nvSpPr>
          <p:cNvPr id="2" name="Rectangle à coins arrondis 1"/>
          <p:cNvSpPr/>
          <p:nvPr/>
        </p:nvSpPr>
        <p:spPr>
          <a:xfrm>
            <a:off x="1492340" y="1195760"/>
            <a:ext cx="2700000" cy="7920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7" name="Hexagone 16"/>
          <p:cNvSpPr/>
          <p:nvPr/>
        </p:nvSpPr>
        <p:spPr>
          <a:xfrm>
            <a:off x="1763688" y="2781000"/>
            <a:ext cx="900000" cy="432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7</a:t>
            </a:r>
            <a:endParaRPr lang="fr-CH" dirty="0">
              <a:latin typeface="Arial" panose="020B0604020202020204" pitchFamily="34" charset="0"/>
              <a:cs typeface="Arial" panose="020B0604020202020204" pitchFamily="34" charset="0"/>
            </a:endParaRPr>
          </a:p>
        </p:txBody>
      </p:sp>
      <p:sp>
        <p:nvSpPr>
          <p:cNvPr id="14" name="Rectangle 13"/>
          <p:cNvSpPr/>
          <p:nvPr/>
        </p:nvSpPr>
        <p:spPr>
          <a:xfrm>
            <a:off x="4860032" y="3154855"/>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84957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15616" y="1484784"/>
            <a:ext cx="6480000" cy="4500000"/>
          </a:xfrm>
          <a:solidFill>
            <a:srgbClr val="0070C0"/>
          </a:solidFill>
          <a:effectLst>
            <a:outerShdw blurRad="63500" sx="102000" sy="102000" algn="ctr" rotWithShape="0">
              <a:schemeClr val="bg1">
                <a:alpha val="40000"/>
              </a:schemeClr>
            </a:outerShdw>
          </a:effectLst>
        </p:spPr>
        <p:txBody>
          <a:bodyPr lIns="36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Simeria</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Orastie</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Hunedoara</a:t>
            </a:r>
          </a:p>
          <a:p>
            <a:r>
              <a:rPr lang="fr-CH" sz="4400" dirty="0" smtClean="0">
                <a:solidFill>
                  <a:schemeClr val="bg1"/>
                </a:solidFill>
                <a:latin typeface="Arial" panose="020B0604020202020204" pitchFamily="34" charset="0"/>
                <a:cs typeface="Arial" panose="020B0604020202020204" pitchFamily="34" charset="0"/>
              </a:rPr>
              <a:t>Petrosani</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837068" y="486085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517161"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1" name="Titre 1"/>
          <p:cNvSpPr txBox="1">
            <a:spLocks noGrp="1"/>
          </p:cNvSpPr>
          <p:nvPr>
            <p:ph type="ctrTitle"/>
          </p:nvPr>
        </p:nvSpPr>
        <p:spPr>
          <a:xfrm>
            <a:off x="1084123" y="329979"/>
            <a:ext cx="6480000" cy="1080000"/>
          </a:xfrm>
          <a:prstGeom prst="rect">
            <a:avLst/>
          </a:prstGeom>
          <a:solidFill>
            <a:srgbClr val="00B050"/>
          </a:solidFill>
        </p:spPr>
        <p:txBody>
          <a:bodyPr vert="horz" lIns="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dirty="0" err="1" smtClean="0">
                <a:solidFill>
                  <a:schemeClr val="bg1"/>
                </a:solidFill>
                <a:latin typeface="Arial" panose="020B0604020202020204" pitchFamily="34" charset="0"/>
                <a:cs typeface="Arial" panose="020B0604020202020204" pitchFamily="34" charset="0"/>
              </a:rPr>
              <a:t>Orastie</a:t>
            </a:r>
            <a:r>
              <a:rPr lang="fr-CH" dirty="0" smtClean="0">
                <a:solidFill>
                  <a:schemeClr val="bg1"/>
                </a:solidFill>
                <a:latin typeface="Arial" panose="020B0604020202020204" pitchFamily="34" charset="0"/>
                <a:cs typeface="Arial" panose="020B0604020202020204" pitchFamily="34" charset="0"/>
              </a:rPr>
              <a:t> </a:t>
            </a:r>
            <a:r>
              <a:rPr lang="fr-CH" sz="4000" dirty="0" smtClean="0">
                <a:solidFill>
                  <a:schemeClr val="bg1"/>
                </a:solidFill>
                <a:latin typeface="Arial" panose="020B0604020202020204" pitchFamily="34" charset="0"/>
                <a:cs typeface="Arial" panose="020B0604020202020204" pitchFamily="34" charset="0"/>
              </a:rPr>
              <a:t>Est    </a:t>
            </a:r>
            <a:r>
              <a:rPr lang="fr-CH" sz="4000" dirty="0" err="1" smtClean="0">
                <a:solidFill>
                  <a:schemeClr val="bg1"/>
                </a:solidFill>
                <a:latin typeface="Arial" panose="020B0604020202020204" pitchFamily="34" charset="0"/>
                <a:cs typeface="Arial" panose="020B0604020202020204" pitchFamily="34" charset="0"/>
              </a:rPr>
              <a:t>Centru</a:t>
            </a:r>
            <a:endParaRPr lang="fr-CH" sz="4000" dirty="0">
              <a:solidFill>
                <a:schemeClr val="bg1"/>
              </a:solidFill>
              <a:latin typeface="Arial" panose="020B0604020202020204" pitchFamily="34" charset="0"/>
              <a:cs typeface="Arial" panose="020B0604020202020204" pitchFamily="34" charset="0"/>
            </a:endParaRPr>
          </a:p>
        </p:txBody>
      </p:sp>
      <p:sp>
        <p:nvSpPr>
          <p:cNvPr id="14" name="Flèche vers le haut 13"/>
          <p:cNvSpPr/>
          <p:nvPr/>
        </p:nvSpPr>
        <p:spPr>
          <a:xfrm>
            <a:off x="1292161" y="494377"/>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2" name="Hexagone 11"/>
          <p:cNvSpPr/>
          <p:nvPr/>
        </p:nvSpPr>
        <p:spPr>
          <a:xfrm>
            <a:off x="1549366" y="337196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687</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1312350" y="4248621"/>
            <a:ext cx="900000" cy="396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66</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860032" y="2510848"/>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241550" y="4212621"/>
            <a:ext cx="756000" cy="432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bg1"/>
                </a:solidFill>
                <a:latin typeface="Arial" panose="020B0604020202020204" pitchFamily="34" charset="0"/>
                <a:cs typeface="Arial" panose="020B0604020202020204" pitchFamily="34" charset="0"/>
              </a:rPr>
              <a:t>E79</a:t>
            </a:r>
            <a:endParaRPr lang="fr-CH" sz="2000" dirty="0">
              <a:solidFill>
                <a:schemeClr val="bg1"/>
              </a:solidFill>
              <a:latin typeface="Arial" panose="020B0604020202020204" pitchFamily="34" charset="0"/>
              <a:cs typeface="Arial" panose="020B0604020202020204" pitchFamily="34" charset="0"/>
            </a:endParaRPr>
          </a:p>
        </p:txBody>
      </p:sp>
      <p:sp>
        <p:nvSpPr>
          <p:cNvPr id="18" name="Flèche vers le haut 17"/>
          <p:cNvSpPr/>
          <p:nvPr/>
        </p:nvSpPr>
        <p:spPr>
          <a:xfrm>
            <a:off x="6913000" y="512716"/>
            <a:ext cx="450000" cy="720000"/>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Rectangle à coins arrondis 1"/>
          <p:cNvSpPr/>
          <p:nvPr/>
        </p:nvSpPr>
        <p:spPr>
          <a:xfrm>
            <a:off x="1115616" y="404664"/>
            <a:ext cx="6336704" cy="936104"/>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à coins arrondis 4"/>
          <p:cNvSpPr/>
          <p:nvPr/>
        </p:nvSpPr>
        <p:spPr>
          <a:xfrm>
            <a:off x="1181696" y="1556792"/>
            <a:ext cx="6342632" cy="4333401"/>
          </a:xfrm>
          <a:prstGeom prst="roundRect">
            <a:avLst>
              <a:gd name="adj" fmla="val 338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9" name="Rectangle 18"/>
          <p:cNvSpPr/>
          <p:nvPr/>
        </p:nvSpPr>
        <p:spPr>
          <a:xfrm>
            <a:off x="3779912" y="602716"/>
            <a:ext cx="108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fr-CH" sz="4000" dirty="0" smtClean="0">
                <a:solidFill>
                  <a:schemeClr val="tx1"/>
                </a:solidFill>
                <a:latin typeface="Arial" panose="020B0604020202020204" pitchFamily="34" charset="0"/>
                <a:cs typeface="Arial" panose="020B0604020202020204" pitchFamily="34" charset="0"/>
              </a:rPr>
              <a:t>Est</a:t>
            </a:r>
            <a:endParaRPr lang="fr-CH" sz="4000" dirty="0">
              <a:solidFill>
                <a:schemeClr val="tx1"/>
              </a:solidFill>
              <a:latin typeface="Arial" panose="020B0604020202020204" pitchFamily="34" charset="0"/>
              <a:cs typeface="Arial" panose="020B0604020202020204" pitchFamily="34" charset="0"/>
            </a:endParaRPr>
          </a:p>
        </p:txBody>
      </p:sp>
      <p:sp>
        <p:nvSpPr>
          <p:cNvPr id="20" name="Rectangle 19"/>
          <p:cNvSpPr/>
          <p:nvPr/>
        </p:nvSpPr>
        <p:spPr>
          <a:xfrm>
            <a:off x="5076056" y="603365"/>
            <a:ext cx="1692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fr-CH" sz="4000" dirty="0" err="1" smtClean="0">
                <a:solidFill>
                  <a:schemeClr val="tx1"/>
                </a:solidFill>
                <a:latin typeface="Arial" panose="020B0604020202020204" pitchFamily="34" charset="0"/>
                <a:cs typeface="Arial" panose="020B0604020202020204" pitchFamily="34" charset="0"/>
              </a:rPr>
              <a:t>Centru</a:t>
            </a:r>
            <a:endParaRPr lang="fr-CH"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042352"/>
      </p:ext>
    </p:extLst>
  </p:cSld>
  <p:clrMapOvr>
    <a:masterClrMapping/>
  </p:clrMapOvr>
  <p:transition spd="slow">
    <p:wheel spokes="1"/>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115616" y="1484784"/>
            <a:ext cx="5760000" cy="4500000"/>
          </a:xfrm>
          <a:solidFill>
            <a:srgbClr val="0070C0"/>
          </a:solidFill>
          <a:effectLst>
            <a:outerShdw blurRad="63500" sx="102000" sy="102000" algn="ctr" rotWithShape="0">
              <a:schemeClr val="bg1">
                <a:alpha val="40000"/>
              </a:schemeClr>
            </a:outerShdw>
          </a:effectLst>
        </p:spPr>
        <p:txBody>
          <a:bodyPr lIns="900000" tIns="180000" bIns="216000">
            <a:noAutofit/>
          </a:bodyPr>
          <a:lstStyle/>
          <a:p>
            <a:r>
              <a:rPr lang="fr-CH" sz="4400" dirty="0" err="1" smtClean="0">
                <a:solidFill>
                  <a:schemeClr val="bg1"/>
                </a:solidFill>
                <a:latin typeface="Arial" panose="020B0604020202020204" pitchFamily="34" charset="0"/>
                <a:cs typeface="Arial" panose="020B0604020202020204" pitchFamily="34" charset="0"/>
              </a:rPr>
              <a:t>Simeria</a:t>
            </a:r>
            <a:r>
              <a:rPr lang="fr-CH" sz="4400" dirty="0" smtClean="0">
                <a:solidFill>
                  <a:schemeClr val="bg1"/>
                </a:solidFill>
                <a:latin typeface="Arial" panose="020B0604020202020204" pitchFamily="34" charset="0"/>
                <a:cs typeface="Arial" panose="020B0604020202020204" pitchFamily="34" charset="0"/>
              </a:rPr>
              <a:t> </a:t>
            </a:r>
          </a:p>
          <a:p>
            <a:r>
              <a:rPr lang="fr-CH" sz="4400" dirty="0" err="1" smtClean="0">
                <a:solidFill>
                  <a:schemeClr val="bg1"/>
                </a:solidFill>
                <a:latin typeface="Arial" panose="020B0604020202020204" pitchFamily="34" charset="0"/>
                <a:cs typeface="Arial" panose="020B0604020202020204" pitchFamily="34" charset="0"/>
              </a:rPr>
              <a:t>Orastie</a:t>
            </a:r>
            <a:r>
              <a:rPr lang="fr-CH" sz="4400" dirty="0" smtClean="0">
                <a:solidFill>
                  <a:schemeClr val="bg1"/>
                </a:solidFill>
                <a:latin typeface="Arial" panose="020B0604020202020204" pitchFamily="34" charset="0"/>
                <a:cs typeface="Arial" panose="020B0604020202020204" pitchFamily="34" charset="0"/>
              </a:rPr>
              <a:t> </a:t>
            </a:r>
            <a:r>
              <a:rPr lang="fr-CH" sz="4400" dirty="0" err="1" smtClean="0">
                <a:solidFill>
                  <a:schemeClr val="bg1"/>
                </a:solidFill>
                <a:latin typeface="Arial" panose="020B0604020202020204" pitchFamily="34" charset="0"/>
                <a:cs typeface="Arial" panose="020B0604020202020204" pitchFamily="34" charset="0"/>
              </a:rPr>
              <a:t>Vest</a:t>
            </a:r>
            <a:endParaRPr lang="fr-CH" sz="4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Hunedoara</a:t>
            </a:r>
          </a:p>
          <a:p>
            <a:r>
              <a:rPr lang="fr-CH" sz="4400" dirty="0" smtClean="0">
                <a:solidFill>
                  <a:schemeClr val="bg1"/>
                </a:solidFill>
                <a:latin typeface="Arial" panose="020B0604020202020204" pitchFamily="34" charset="0"/>
                <a:cs typeface="Arial" panose="020B0604020202020204" pitchFamily="34" charset="0"/>
              </a:rPr>
              <a:t>Petrosani</a:t>
            </a:r>
          </a:p>
          <a:p>
            <a:endParaRPr lang="fr-CH" sz="1400" dirty="0" smtClean="0">
              <a:solidFill>
                <a:schemeClr val="bg1"/>
              </a:solidFill>
              <a:latin typeface="Arial" panose="020B0604020202020204" pitchFamily="34" charset="0"/>
              <a:cs typeface="Arial" panose="020B0604020202020204" pitchFamily="34" charset="0"/>
            </a:endParaRPr>
          </a:p>
          <a:p>
            <a:r>
              <a:rPr lang="fr-CH" sz="4400" dirty="0" smtClean="0">
                <a:solidFill>
                  <a:schemeClr val="bg1"/>
                </a:solidFill>
                <a:latin typeface="Arial" panose="020B0604020202020204" pitchFamily="34" charset="0"/>
                <a:cs typeface="Arial" panose="020B0604020202020204" pitchFamily="34" charset="0"/>
              </a:rPr>
              <a:t>1000 m</a:t>
            </a:r>
            <a:endParaRPr lang="fr-CH" sz="4400" dirty="0">
              <a:solidFill>
                <a:schemeClr val="bg1"/>
              </a:solidFill>
              <a:latin typeface="Arial" panose="020B0604020202020204" pitchFamily="34" charset="0"/>
              <a:cs typeface="Arial" panose="020B0604020202020204" pitchFamily="34" charset="0"/>
            </a:endParaRPr>
          </a:p>
        </p:txBody>
      </p:sp>
      <p:sp>
        <p:nvSpPr>
          <p:cNvPr id="4" name="Flèche droite 3"/>
          <p:cNvSpPr/>
          <p:nvPr/>
        </p:nvSpPr>
        <p:spPr>
          <a:xfrm rot="19500000">
            <a:off x="5460988" y="4951891"/>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0" name="Hexagone 9"/>
          <p:cNvSpPr/>
          <p:nvPr/>
        </p:nvSpPr>
        <p:spPr>
          <a:xfrm>
            <a:off x="1517161" y="2060848"/>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a:latin typeface="Arial" panose="020B0604020202020204" pitchFamily="34" charset="0"/>
                <a:cs typeface="Arial" panose="020B0604020202020204" pitchFamily="34" charset="0"/>
              </a:rPr>
              <a:t>7</a:t>
            </a:r>
          </a:p>
        </p:txBody>
      </p:sp>
      <p:sp>
        <p:nvSpPr>
          <p:cNvPr id="12" name="Hexagone 11"/>
          <p:cNvSpPr/>
          <p:nvPr/>
        </p:nvSpPr>
        <p:spPr>
          <a:xfrm>
            <a:off x="1549366" y="3371966"/>
            <a:ext cx="990000" cy="450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687</a:t>
            </a:r>
            <a:endParaRPr lang="fr-CH" dirty="0">
              <a:latin typeface="Arial" panose="020B0604020202020204" pitchFamily="34" charset="0"/>
              <a:cs typeface="Arial" panose="020B0604020202020204" pitchFamily="34" charset="0"/>
            </a:endParaRPr>
          </a:p>
        </p:txBody>
      </p:sp>
      <p:sp>
        <p:nvSpPr>
          <p:cNvPr id="15" name="Hexagone 14"/>
          <p:cNvSpPr/>
          <p:nvPr/>
        </p:nvSpPr>
        <p:spPr>
          <a:xfrm>
            <a:off x="1312350" y="4248621"/>
            <a:ext cx="900000" cy="3960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smtClean="0">
                <a:latin typeface="Arial" panose="020B0604020202020204" pitchFamily="34" charset="0"/>
                <a:cs typeface="Arial" panose="020B0604020202020204" pitchFamily="34" charset="0"/>
              </a:rPr>
              <a:t>66</a:t>
            </a:r>
            <a:endParaRPr lang="fr-CH" dirty="0">
              <a:latin typeface="Arial" panose="020B0604020202020204" pitchFamily="34" charset="0"/>
              <a:cs typeface="Arial" panose="020B0604020202020204" pitchFamily="34" charset="0"/>
            </a:endParaRPr>
          </a:p>
        </p:txBody>
      </p:sp>
      <p:sp>
        <p:nvSpPr>
          <p:cNvPr id="16" name="Rectangle 15"/>
          <p:cNvSpPr/>
          <p:nvPr/>
        </p:nvSpPr>
        <p:spPr>
          <a:xfrm>
            <a:off x="4796232" y="2510848"/>
            <a:ext cx="1440000" cy="54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r>
              <a:rPr lang="fr-CH" sz="4000" dirty="0" err="1" smtClean="0">
                <a:solidFill>
                  <a:schemeClr val="tx1"/>
                </a:solidFill>
                <a:latin typeface="Arial" panose="020B0604020202020204" pitchFamily="34" charset="0"/>
                <a:cs typeface="Arial" panose="020B0604020202020204" pitchFamily="34" charset="0"/>
              </a:rPr>
              <a:t>Vest</a:t>
            </a:r>
            <a:endParaRPr lang="fr-CH" sz="4000" dirty="0">
              <a:solidFill>
                <a:schemeClr val="tx1"/>
              </a:solidFill>
              <a:latin typeface="Arial" panose="020B0604020202020204" pitchFamily="34" charset="0"/>
              <a:cs typeface="Arial" panose="020B0604020202020204" pitchFamily="34" charset="0"/>
            </a:endParaRPr>
          </a:p>
        </p:txBody>
      </p:sp>
      <p:sp>
        <p:nvSpPr>
          <p:cNvPr id="17" name="Rectangle 16"/>
          <p:cNvSpPr/>
          <p:nvPr/>
        </p:nvSpPr>
        <p:spPr>
          <a:xfrm>
            <a:off x="2241550" y="4212621"/>
            <a:ext cx="756000" cy="432000"/>
          </a:xfrm>
          <a:prstGeom prst="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000" dirty="0" smtClean="0">
                <a:solidFill>
                  <a:schemeClr val="bg1"/>
                </a:solidFill>
                <a:latin typeface="Arial" panose="020B0604020202020204" pitchFamily="34" charset="0"/>
                <a:cs typeface="Arial" panose="020B0604020202020204" pitchFamily="34" charset="0"/>
              </a:rPr>
              <a:t>E79</a:t>
            </a:r>
            <a:endParaRPr lang="fr-CH" sz="2000" dirty="0">
              <a:solidFill>
                <a:schemeClr val="bg1"/>
              </a:solidFill>
              <a:latin typeface="Arial" panose="020B0604020202020204" pitchFamily="34" charset="0"/>
              <a:cs typeface="Arial" panose="020B0604020202020204" pitchFamily="34" charset="0"/>
            </a:endParaRPr>
          </a:p>
        </p:txBody>
      </p:sp>
      <p:sp>
        <p:nvSpPr>
          <p:cNvPr id="5" name="Rectangle à coins arrondis 4"/>
          <p:cNvSpPr/>
          <p:nvPr/>
        </p:nvSpPr>
        <p:spPr>
          <a:xfrm>
            <a:off x="1181696" y="1556792"/>
            <a:ext cx="5622552" cy="4333401"/>
          </a:xfrm>
          <a:prstGeom prst="roundRect">
            <a:avLst>
              <a:gd name="adj" fmla="val 3381"/>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1" name="Rectangle à coins arrondis 20"/>
          <p:cNvSpPr/>
          <p:nvPr/>
        </p:nvSpPr>
        <p:spPr>
          <a:xfrm>
            <a:off x="4122104" y="517435"/>
            <a:ext cx="2772000" cy="900000"/>
          </a:xfrm>
          <a:prstGeom prst="roundRect">
            <a:avLst>
              <a:gd name="adj" fmla="val 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1440000" rtlCol="0" anchor="ctr"/>
          <a:lstStyle/>
          <a:p>
            <a:pPr algn="ctr"/>
            <a:r>
              <a:rPr lang="fr-CH" sz="5400" dirty="0" smtClean="0">
                <a:solidFill>
                  <a:schemeClr val="bg1"/>
                </a:solidFill>
                <a:latin typeface="Arial" panose="020B0604020202020204" pitchFamily="34" charset="0"/>
                <a:cs typeface="Arial" panose="020B0604020202020204" pitchFamily="34" charset="0"/>
              </a:rPr>
              <a:t>38</a:t>
            </a:r>
            <a:endParaRPr lang="fr-CH" sz="5400" dirty="0">
              <a:solidFill>
                <a:schemeClr val="bg1"/>
              </a:solidFill>
              <a:latin typeface="Arial" panose="020B0604020202020204" pitchFamily="34" charset="0"/>
              <a:cs typeface="Arial" panose="020B0604020202020204" pitchFamily="34" charset="0"/>
            </a:endParaRPr>
          </a:p>
        </p:txBody>
      </p:sp>
      <p:sp>
        <p:nvSpPr>
          <p:cNvPr id="8" name="Rectangle à coins arrondis 7"/>
          <p:cNvSpPr/>
          <p:nvPr/>
        </p:nvSpPr>
        <p:spPr>
          <a:xfrm>
            <a:off x="4211960" y="620688"/>
            <a:ext cx="2592288" cy="72008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2" name="Rectangle 21"/>
          <p:cNvSpPr/>
          <p:nvPr/>
        </p:nvSpPr>
        <p:spPr>
          <a:xfrm>
            <a:off x="4688220" y="674728"/>
            <a:ext cx="216024" cy="61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3" name="Virage 22"/>
          <p:cNvSpPr/>
          <p:nvPr/>
        </p:nvSpPr>
        <p:spPr>
          <a:xfrm>
            <a:off x="4998037" y="661435"/>
            <a:ext cx="612000" cy="612000"/>
          </a:xfrm>
          <a:prstGeom prst="bentArrow">
            <a:avLst>
              <a:gd name="adj1" fmla="val 25000"/>
              <a:gd name="adj2" fmla="val 24461"/>
              <a:gd name="adj3" fmla="val 25000"/>
              <a:gd name="adj4" fmla="val 437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Tree>
    <p:extLst>
      <p:ext uri="{BB962C8B-B14F-4D97-AF65-F5344CB8AC3E}">
        <p14:creationId xmlns:p14="http://schemas.microsoft.com/office/powerpoint/2010/main" val="30336271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1484784"/>
            <a:ext cx="4104456" cy="20882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bIns="216000" rtlCol="0" anchor="b"/>
          <a:lstStyle/>
          <a:p>
            <a:pPr algn="ctr"/>
            <a:r>
              <a:rPr lang="fr-CH" sz="4400" dirty="0" err="1" smtClean="0">
                <a:solidFill>
                  <a:schemeClr val="bg1"/>
                </a:solidFill>
                <a:latin typeface="Arial" panose="020B0604020202020204" pitchFamily="34" charset="0"/>
                <a:cs typeface="Arial" panose="020B0604020202020204" pitchFamily="34" charset="0"/>
              </a:rPr>
              <a:t>Iesire</a:t>
            </a:r>
            <a:endParaRPr lang="fr-CH" dirty="0">
              <a:solidFill>
                <a:schemeClr val="bg1"/>
              </a:solidFill>
            </a:endParaRPr>
          </a:p>
        </p:txBody>
      </p:sp>
      <p:sp>
        <p:nvSpPr>
          <p:cNvPr id="3" name="Flèche droite 2"/>
          <p:cNvSpPr/>
          <p:nvPr/>
        </p:nvSpPr>
        <p:spPr>
          <a:xfrm rot="-1800000">
            <a:off x="5271508" y="1968374"/>
            <a:ext cx="1260000" cy="54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Organigramme : Connecteur 3"/>
          <p:cNvSpPr/>
          <p:nvPr/>
        </p:nvSpPr>
        <p:spPr>
          <a:xfrm>
            <a:off x="2843808" y="1689547"/>
            <a:ext cx="1080000" cy="10800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4000" dirty="0" smtClean="0">
                <a:solidFill>
                  <a:schemeClr val="tx1"/>
                </a:solidFill>
                <a:latin typeface="Arial" panose="020B0604020202020204" pitchFamily="34" charset="0"/>
                <a:cs typeface="Arial" panose="020B0604020202020204" pitchFamily="34" charset="0"/>
              </a:rPr>
              <a:t>38</a:t>
            </a:r>
            <a:endParaRPr lang="fr-CH" sz="4000" dirty="0">
              <a:solidFill>
                <a:schemeClr val="tx1"/>
              </a:solidFill>
              <a:latin typeface="Arial" panose="020B0604020202020204" pitchFamily="34" charset="0"/>
              <a:cs typeface="Arial" panose="020B0604020202020204" pitchFamily="34" charset="0"/>
            </a:endParaRPr>
          </a:p>
        </p:txBody>
      </p:sp>
      <p:sp>
        <p:nvSpPr>
          <p:cNvPr id="5" name="Rectangle à coins arrondis 4"/>
          <p:cNvSpPr/>
          <p:nvPr/>
        </p:nvSpPr>
        <p:spPr>
          <a:xfrm>
            <a:off x="2591780" y="1579385"/>
            <a:ext cx="4032448" cy="1899030"/>
          </a:xfrm>
          <a:prstGeom prst="roundRect">
            <a:avLst>
              <a:gd name="adj" fmla="val 9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143934745"/>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sz="1600" dirty="0" smtClean="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0070C0"/>
        </a:solidFill>
        <a:effectLst>
          <a:outerShdw blurRad="63500" sx="102000" sy="102000" algn="ctr" rotWithShape="0">
            <a:schemeClr val="bg1">
              <a:alpha val="40000"/>
            </a:schemeClr>
          </a:outerShdw>
        </a:effectLst>
      </a:spPr>
      <a:bodyPr lIns="720000" tIns="720000" bIns="216000" anchor="b">
        <a:noAutofit/>
      </a:bodyPr>
      <a:lstStyle>
        <a:defPPr marL="0" indent="0" algn="ctr">
          <a:buNone/>
          <a:defRPr sz="4400" dirty="0" err="1" smtClean="0">
            <a:solidFill>
              <a:schemeClr val="bg1"/>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5935</TotalTime>
  <Words>4134</Words>
  <Application>Microsoft Office PowerPoint</Application>
  <PresentationFormat>Affichage à l'écran (4:3)</PresentationFormat>
  <Paragraphs>2519</Paragraphs>
  <Slides>296</Slides>
  <Notes>9</Notes>
  <HiddenSlides>0</HiddenSlides>
  <MMClips>0</MMClips>
  <ScaleCrop>false</ScaleCrop>
  <HeadingPairs>
    <vt:vector size="4" baseType="variant">
      <vt:variant>
        <vt:lpstr>Thème</vt:lpstr>
      </vt:variant>
      <vt:variant>
        <vt:i4>1</vt:i4>
      </vt:variant>
      <vt:variant>
        <vt:lpstr>Titres des diapositives</vt:lpstr>
      </vt:variant>
      <vt:variant>
        <vt:i4>296</vt:i4>
      </vt:variant>
    </vt:vector>
  </HeadingPairs>
  <TitlesOfParts>
    <vt:vector size="297" baseType="lpstr">
      <vt:lpstr>Thème Office</vt:lpstr>
      <vt:lpstr>Présentation PowerPoint</vt:lpstr>
      <vt:lpstr>Présentation PowerPoint</vt:lpstr>
      <vt:lpstr> </vt:lpstr>
      <vt:lpstr>Arad Pecica   </vt:lpstr>
      <vt:lpstr>Présentation PowerPoint</vt:lpstr>
      <vt:lpstr>Présentation PowerPoint</vt:lpstr>
      <vt:lpstr>Présentation PowerPoint</vt:lpstr>
      <vt:lpstr> </vt:lpstr>
      <vt:lpstr>Arad  E68 x E671</vt:lpstr>
      <vt:lpstr>Présentation PowerPoint</vt:lpstr>
      <vt:lpstr>Présentation PowerPoint</vt:lpstr>
      <vt:lpstr>Présentation PowerPoint</vt:lpstr>
      <vt:lpstr>Présentation PowerPoint</vt:lpstr>
      <vt:lpstr>Iesire Arad</vt:lpstr>
      <vt:lpstr>Iesire Arad</vt:lpstr>
      <vt:lpstr>Présentation PowerPoint</vt:lpstr>
      <vt:lpstr>Présentation PowerPoint</vt:lpstr>
      <vt:lpstr>Directie Oradea </vt:lpstr>
      <vt:lpstr>Directie Bucuresti </vt:lpstr>
      <vt:lpstr>Présentation PowerPoint</vt:lpstr>
      <vt:lpstr>Présentation PowerPoint</vt:lpstr>
      <vt:lpstr>Présentation PowerPoint</vt:lpstr>
      <vt:lpstr> </vt:lpstr>
      <vt:lpstr>Arad Sânnicolau Mare</vt:lpstr>
      <vt:lpstr>Présentation PowerPoint</vt:lpstr>
      <vt:lpstr>Présentation PowerPoint</vt:lpstr>
      <vt:lpstr>Présentation PowerPoint</vt:lpstr>
      <vt:lpstr> </vt:lpstr>
      <vt:lpstr>Arad Sud</vt:lpstr>
      <vt:lpstr>Présentation PowerPoint</vt:lpstr>
      <vt:lpstr>Présentation PowerPoint</vt:lpstr>
      <vt:lpstr> </vt:lpstr>
      <vt:lpstr>Ortisoara</vt:lpstr>
      <vt:lpstr>Présentation PowerPoint</vt:lpstr>
      <vt:lpstr>Présentation PowerPoint</vt:lpstr>
      <vt:lpstr>Présentation PowerPoint</vt:lpstr>
      <vt:lpstr>Présentation PowerPoint</vt:lpstr>
      <vt:lpstr>Présentation PowerPoint</vt:lpstr>
      <vt:lpstr> </vt:lpstr>
      <vt:lpstr>Timisoara Nord</vt:lpstr>
      <vt:lpstr>Présentation PowerPoint</vt:lpstr>
      <vt:lpstr>Présentation PowerPoint</vt:lpstr>
      <vt:lpstr>Présentation PowerPoint</vt:lpstr>
      <vt:lpstr>Présentation PowerPoint</vt:lpstr>
      <vt:lpstr> </vt:lpstr>
      <vt:lpstr>Timisoara Est E68 x E70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E70 x E671</vt:lpstr>
      <vt:lpstr>Présentation PowerPoint</vt:lpstr>
      <vt:lpstr>Présentation PowerPoint</vt:lpstr>
      <vt:lpstr> </vt:lpstr>
      <vt:lpstr>E70 x E673 A1 x A6</vt:lpstr>
      <vt:lpstr>Présentation PowerPoint</vt:lpstr>
      <vt:lpstr>Présentation PowerPoint</vt:lpstr>
      <vt:lpstr>Présentation PowerPoint</vt:lpstr>
      <vt:lpstr>Présentation PowerPoint</vt:lpstr>
      <vt:lpstr>Présentation PowerPoint</vt:lpstr>
      <vt:lpstr>Directie Bucuresti</vt:lpstr>
      <vt:lpstr>Directie Turnu Severin</vt:lpstr>
      <vt:lpstr>Présentation PowerPoint</vt:lpstr>
      <vt:lpstr>Présentation PowerPoint</vt:lpstr>
      <vt:lpstr>Présentation PowerPoint</vt:lpstr>
      <vt:lpstr>Présentation PowerPoint</vt:lpstr>
      <vt:lpstr> </vt:lpstr>
      <vt:lpstr>Margina</vt:lpstr>
      <vt:lpstr>Présentation PowerPoint</vt:lpstr>
      <vt:lpstr>Présentation PowerPoint</vt:lpstr>
      <vt:lpstr>Présentation PowerPoint</vt:lpstr>
      <vt:lpstr> </vt:lpstr>
      <vt:lpstr>Dobra</vt:lpstr>
      <vt:lpstr>Présentation PowerPoint</vt:lpstr>
      <vt:lpstr>Présentation PowerPoint</vt:lpstr>
      <vt:lpstr>Présentation PowerPoint</vt:lpstr>
      <vt:lpstr> </vt:lpstr>
      <vt:lpstr>Ilia</vt:lpstr>
      <vt:lpstr> </vt:lpstr>
      <vt:lpstr>Présentation PowerPoint</vt:lpstr>
      <vt:lpstr>Présentation PowerPoint</vt:lpstr>
      <vt:lpstr> </vt:lpstr>
      <vt:lpstr>Deva </vt:lpstr>
      <vt:lpstr>Présentation PowerPoint</vt:lpstr>
      <vt:lpstr>Présentation PowerPoint</vt:lpstr>
      <vt:lpstr>Présentation PowerPoint</vt:lpstr>
      <vt:lpstr> </vt:lpstr>
      <vt:lpstr>Simeria Orastie Vest</vt:lpstr>
      <vt:lpstr>Présentation PowerPoint</vt:lpstr>
      <vt:lpstr>Présentation PowerPoint</vt:lpstr>
      <vt:lpstr>Présentation PowerPoint</vt:lpstr>
      <vt:lpstr>Présentation PowerPoint</vt:lpstr>
      <vt:lpstr> </vt:lpstr>
      <vt:lpstr>Orastie Est    Centru</vt:lpstr>
      <vt:lpstr>Présentation PowerPoint</vt:lpstr>
      <vt:lpstr>Présentation PowerPoint</vt:lpstr>
      <vt:lpstr>Présentation PowerPoint</vt:lpstr>
      <vt:lpstr> </vt:lpstr>
      <vt:lpstr>Sebes Vest</vt:lpstr>
      <vt:lpstr>Présentation PowerPoint</vt:lpstr>
      <vt:lpstr>Présentation PowerPoint</vt:lpstr>
      <vt:lpstr>Présentation PowerPoint</vt:lpstr>
      <vt:lpstr>Présentation PowerPoint</vt:lpstr>
      <vt:lpstr>Présentation PowerPoint</vt:lpstr>
      <vt:lpstr>Directie Bucuresti</vt:lpstr>
      <vt:lpstr>Directii Cluj Napoca   Targu Mures</vt:lpstr>
      <vt:lpstr>Présentation PowerPoint</vt:lpstr>
      <vt:lpstr>Présentation PowerPoint</vt:lpstr>
      <vt:lpstr>Présentation PowerPoint</vt:lpstr>
      <vt:lpstr>Présentation PowerPoint</vt:lpstr>
      <vt:lpstr>Présentation PowerPoint</vt:lpstr>
      <vt:lpstr>Présentation PowerPoint</vt:lpstr>
      <vt:lpstr>Sebes Est</vt:lpstr>
      <vt:lpstr>Présentation PowerPoint</vt:lpstr>
      <vt:lpstr>Présentation PowerPoint</vt:lpstr>
      <vt:lpstr>Présentation PowerPoint</vt:lpstr>
      <vt:lpstr>Présentation PowerPoint</vt:lpstr>
      <vt:lpstr>Cunta</vt:lpstr>
      <vt:lpstr>Présentation PowerPoint</vt:lpstr>
      <vt:lpstr>Présentation PowerPoint</vt:lpstr>
      <vt:lpstr>Présentation PowerPoint</vt:lpstr>
      <vt:lpstr> </vt:lpstr>
      <vt:lpstr>Miercurea Sibiului Est</vt:lpstr>
      <vt:lpstr>Présentation PowerPoint</vt:lpstr>
      <vt:lpstr>Présentation PowerPoint</vt:lpstr>
      <vt:lpstr>Présentation PowerPoint</vt:lpstr>
      <vt:lpstr> </vt:lpstr>
      <vt:lpstr>Saliste</vt:lpstr>
      <vt:lpstr>Présentation PowerPoint</vt:lpstr>
      <vt:lpstr>Présentation PowerPoint</vt:lpstr>
      <vt:lpstr>Présentation PowerPoint</vt:lpstr>
      <vt:lpstr> </vt:lpstr>
      <vt:lpstr>Sibiu Vest</vt:lpstr>
      <vt:lpstr>Présentation PowerPoint</vt:lpstr>
      <vt:lpstr>Présentation PowerPoint</vt:lpstr>
      <vt:lpstr>Présentation PowerPoint</vt:lpstr>
      <vt:lpstr>Présentation PowerPoint</vt:lpstr>
      <vt:lpstr>Présentation PowerPoint</vt:lpstr>
      <vt:lpstr> </vt:lpstr>
      <vt:lpstr>Sibiu Nord</vt:lpstr>
      <vt:lpstr>Présentation PowerPoint</vt:lpstr>
      <vt:lpstr>Présentation PowerPoint</vt:lpstr>
      <vt:lpstr>Présentation PowerPoint</vt:lpstr>
      <vt:lpstr> </vt:lpstr>
      <vt:lpstr>Sibiu Centru</vt:lpstr>
      <vt:lpstr>Présentation PowerPoint</vt:lpstr>
      <vt:lpstr>Présentation PowerPoint</vt:lpstr>
      <vt:lpstr>Présentation PowerPoint</vt:lpstr>
      <vt:lpstr>Iesire 27 Sibiu Centru 2000 m</vt:lpstr>
      <vt:lpstr>Sibiu Est 2000 m </vt:lpstr>
      <vt:lpstr>Présentation PowerPoint</vt:lpstr>
      <vt:lpstr>Présentation PowerPoint</vt:lpstr>
      <vt:lpstr>Sibiu Sud </vt:lpstr>
      <vt:lpstr>Présentation PowerPoint</vt:lpstr>
      <vt:lpstr>Présentation PowerPoint</vt:lpstr>
      <vt:lpstr>Présentation PowerPoint</vt:lpstr>
      <vt:lpstr>E81 x E68  A1 x A9</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Racovita</vt:lpstr>
      <vt:lpstr>Présentation PowerPoint</vt:lpstr>
      <vt:lpstr>Présentation PowerPoint</vt:lpstr>
      <vt:lpstr>Présentation PowerPoint</vt:lpstr>
      <vt:lpstr>Présentation PowerPoint</vt:lpstr>
      <vt:lpstr>Présentation PowerPoint</vt:lpstr>
      <vt:lpstr>Poiana</vt:lpstr>
      <vt:lpstr>Présentation PowerPoint</vt:lpstr>
      <vt:lpstr>Présentation PowerPoint</vt:lpstr>
      <vt:lpstr>Présentation PowerPoint</vt:lpstr>
      <vt:lpstr>Présentation PowerPoint</vt:lpstr>
      <vt:lpstr>Suici</vt:lpstr>
      <vt:lpstr>.</vt:lpstr>
      <vt:lpstr>Présentation PowerPoint</vt:lpstr>
      <vt:lpstr>Présentation PowerPoint</vt:lpstr>
      <vt:lpstr>Présentation PowerPoint</vt:lpstr>
      <vt:lpstr>Barsesti </vt:lpstr>
      <vt:lpstr>.</vt:lpstr>
      <vt:lpstr>Présentation PowerPoint</vt:lpstr>
      <vt:lpstr>Présentation PowerPoint</vt:lpstr>
      <vt:lpstr>Présentation PowerPoint</vt:lpstr>
      <vt:lpstr>Curtea de Arges </vt:lpstr>
      <vt:lpstr>.</vt:lpstr>
      <vt:lpstr>Présentation PowerPoint</vt:lpstr>
      <vt:lpstr>Présentation PowerPoint</vt:lpstr>
      <vt:lpstr>Présentation PowerPoint</vt:lpstr>
      <vt:lpstr>Présentation PowerPoint</vt:lpstr>
      <vt:lpstr>Bunesti </vt:lpstr>
      <vt:lpstr>Présentation PowerPoint</vt:lpstr>
      <vt:lpstr>Présentation PowerPoint</vt:lpstr>
      <vt:lpstr>Présentation PowerPoint</vt:lpstr>
      <vt:lpstr>Présentation PowerPoint</vt:lpstr>
      <vt:lpstr>Pitesti Nord</vt:lpstr>
      <vt:lpstr>Présentation PowerPoint</vt:lpstr>
      <vt:lpstr>Présentation PowerPoint</vt:lpstr>
      <vt:lpstr>Présentation PowerPoint</vt:lpstr>
      <vt:lpstr>Présentation PowerPoint</vt:lpstr>
      <vt:lpstr>Pitesti Est Centru</vt:lpstr>
      <vt:lpstr>Présentation PowerPoint</vt:lpstr>
      <vt:lpstr>Présentation PowerPoint</vt:lpstr>
      <vt:lpstr>Présentation PowerPoint</vt:lpstr>
      <vt:lpstr>Présentation PowerPoint</vt:lpstr>
      <vt:lpstr>Pitesti Sud</vt:lpstr>
      <vt:lpstr>Présentation PowerPoint</vt:lpstr>
      <vt:lpstr>Présentation PowerPoint</vt:lpstr>
      <vt:lpstr>Présentation PowerPoint</vt:lpstr>
      <vt:lpstr>Présentation PowerPoint</vt:lpstr>
      <vt:lpstr> E81 x E574 A1 x A4</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Ciresu</vt:lpstr>
      <vt:lpstr>Présentation PowerPoint</vt:lpstr>
      <vt:lpstr>Présentation PowerPoint</vt:lpstr>
      <vt:lpstr>Présentation PowerPoint</vt:lpstr>
      <vt:lpstr>Présentation PowerPoint</vt:lpstr>
      <vt:lpstr>Cateasca</vt:lpstr>
      <vt:lpstr>Présentation PowerPoint</vt:lpstr>
      <vt:lpstr>Présentation PowerPoint</vt:lpstr>
      <vt:lpstr>Présentation PowerPoint</vt:lpstr>
      <vt:lpstr>Présentation PowerPoint</vt:lpstr>
      <vt:lpstr>Teiu Ratesti</vt:lpstr>
      <vt:lpstr> </vt:lpstr>
      <vt:lpstr>Présentation PowerPoint</vt:lpstr>
      <vt:lpstr>Présentation PowerPoint</vt:lpstr>
      <vt:lpstr>Présentation PowerPoint</vt:lpstr>
      <vt:lpstr>Gaesti</vt:lpstr>
      <vt:lpstr> </vt:lpstr>
      <vt:lpstr>Présentation PowerPoint</vt:lpstr>
      <vt:lpstr>Présentation PowerPoint</vt:lpstr>
      <vt:lpstr>Présentation PowerPoint</vt:lpstr>
      <vt:lpstr>Olteni</vt:lpstr>
      <vt:lpstr> </vt:lpstr>
      <vt:lpstr>Présentation PowerPoint</vt:lpstr>
      <vt:lpstr>Présentation PowerPoint</vt:lpstr>
      <vt:lpstr>Présentation PowerPoint</vt:lpstr>
      <vt:lpstr>Vanatorii Mici</vt:lpstr>
      <vt:lpstr> </vt:lpstr>
      <vt:lpstr>Présentation PowerPoint</vt:lpstr>
      <vt:lpstr>Présentation PowerPoint</vt:lpstr>
      <vt:lpstr>Présentation PowerPoint</vt:lpstr>
      <vt:lpstr>Bolintin Vale</vt:lpstr>
      <vt:lpstr> </vt:lpstr>
      <vt:lpstr>Présentation PowerPoint</vt:lpstr>
      <vt:lpstr>Présentation PowerPoint</vt:lpstr>
      <vt:lpstr>Présentation PowerPoint</vt:lpstr>
      <vt:lpstr>Bolintin Deal</vt:lpstr>
      <vt:lpstr> </vt:lpstr>
      <vt:lpstr>Présentation PowerPoint</vt:lpstr>
      <vt:lpstr>Présentation PowerPoint</vt:lpstr>
      <vt:lpstr>Présentation PowerPoint</vt:lpstr>
      <vt:lpstr>A0 Ring Bucuresti</vt:lpstr>
      <vt:lpstr>Présentation PowerPoint</vt:lpstr>
      <vt:lpstr>Présentation PowerPoint</vt:lpstr>
      <vt:lpstr>Présentation PowerPoint</vt:lpstr>
      <vt:lpstr>Présentation PowerPoint</vt:lpstr>
      <vt:lpstr>Présentation PowerPoint</vt:lpstr>
      <vt:lpstr>Présentation PowerPoint</vt:lpstr>
      <vt:lpstr>Directie Bucuresti Nord</vt:lpstr>
      <vt:lpstr>Directie Bucuresti Sud Est</vt:lpstr>
      <vt:lpstr>Présentation PowerPoint</vt:lpstr>
      <vt:lpstr>Présentation PowerPoint</vt:lpstr>
      <vt:lpstr>Présentation PowerPoint</vt:lpstr>
      <vt:lpstr>A0 Ring Bucuresti </vt:lpstr>
      <vt:lpstr>E81   A0   Ring Bucuresti </vt:lpstr>
      <vt:lpstr>A0 Ring Bucuresti </vt:lpstr>
      <vt:lpstr>Présentation PowerPoint</vt:lpstr>
      <vt:lpstr>Présentation PowerPoint</vt:lpstr>
      <vt:lpstr>Centura Bucuresti</vt:lpstr>
      <vt:lpstr>Présentation PowerPoint</vt:lpstr>
      <vt:lpstr>Présentation PowerPoint</vt:lpstr>
      <vt:lpstr>Présentation PowerPoint</vt:lpstr>
      <vt:lpstr>Présentation PowerPoint</vt:lpstr>
      <vt:lpstr>Centura Bucuresti</vt:lpstr>
      <vt:lpstr>Centura Bucuresti</vt:lpstr>
      <vt:lpstr>Panoul 287 – Centura Bucuresti</vt:lpstr>
      <vt:lpstr>Présentation PowerPoint</vt:lpstr>
      <vt:lpstr>BUCURESTI</vt:lpstr>
      <vt:lpstr>Organisation générale des panneaux de sortie</vt:lpstr>
      <vt:lpstr>Organizarea generala a panourilor de iesire</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E60</dc:title>
  <dc:creator>Sophie</dc:creator>
  <cp:lastModifiedBy>Sophie</cp:lastModifiedBy>
  <cp:revision>723</cp:revision>
  <dcterms:created xsi:type="dcterms:W3CDTF">2015-05-06T12:02:16Z</dcterms:created>
  <dcterms:modified xsi:type="dcterms:W3CDTF">2016-08-24T12:55:11Z</dcterms:modified>
</cp:coreProperties>
</file>