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1"/>
  </p:notesMasterIdLst>
  <p:sldIdLst>
    <p:sldId id="558" r:id="rId2"/>
    <p:sldId id="793" r:id="rId3"/>
    <p:sldId id="257" r:id="rId4"/>
    <p:sldId id="563" r:id="rId5"/>
    <p:sldId id="792" r:id="rId6"/>
    <p:sldId id="487" r:id="rId7"/>
    <p:sldId id="565" r:id="rId8"/>
    <p:sldId id="619" r:id="rId9"/>
    <p:sldId id="567" r:id="rId10"/>
    <p:sldId id="261" r:id="rId11"/>
    <p:sldId id="569" r:id="rId12"/>
    <p:sldId id="618" r:id="rId13"/>
    <p:sldId id="480" r:id="rId14"/>
    <p:sldId id="571" r:id="rId15"/>
    <p:sldId id="481" r:id="rId16"/>
    <p:sldId id="483" r:id="rId17"/>
    <p:sldId id="484" r:id="rId18"/>
    <p:sldId id="642" r:id="rId19"/>
    <p:sldId id="581" r:id="rId20"/>
    <p:sldId id="485" r:id="rId21"/>
    <p:sldId id="486" r:id="rId22"/>
    <p:sldId id="572" r:id="rId23"/>
    <p:sldId id="573" r:id="rId24"/>
    <p:sldId id="264" r:id="rId25"/>
    <p:sldId id="272" r:id="rId26"/>
    <p:sldId id="617" r:id="rId27"/>
    <p:sldId id="575" r:id="rId28"/>
    <p:sldId id="576" r:id="rId29"/>
    <p:sldId id="268" r:id="rId30"/>
    <p:sldId id="577" r:id="rId31"/>
    <p:sldId id="616" r:id="rId32"/>
    <p:sldId id="579" r:id="rId33"/>
    <p:sldId id="582" r:id="rId34"/>
    <p:sldId id="275" r:id="rId35"/>
    <p:sldId id="583" r:id="rId36"/>
    <p:sldId id="615" r:id="rId37"/>
    <p:sldId id="584" r:id="rId38"/>
    <p:sldId id="585" r:id="rId39"/>
    <p:sldId id="587" r:id="rId40"/>
    <p:sldId id="586" r:id="rId41"/>
    <p:sldId id="614" r:id="rId42"/>
    <p:sldId id="588" r:id="rId43"/>
    <p:sldId id="589" r:id="rId44"/>
    <p:sldId id="590" r:id="rId45"/>
    <p:sldId id="591" r:id="rId46"/>
    <p:sldId id="613" r:id="rId47"/>
    <p:sldId id="592" r:id="rId48"/>
    <p:sldId id="593" r:id="rId49"/>
    <p:sldId id="291" r:id="rId50"/>
    <p:sldId id="594" r:id="rId51"/>
    <p:sldId id="612" r:id="rId52"/>
    <p:sldId id="595" r:id="rId53"/>
    <p:sldId id="596" r:id="rId54"/>
    <p:sldId id="295" r:id="rId55"/>
    <p:sldId id="597" r:id="rId56"/>
    <p:sldId id="611" r:id="rId57"/>
    <p:sldId id="599" r:id="rId58"/>
    <p:sldId id="600" r:id="rId59"/>
    <p:sldId id="601" r:id="rId60"/>
    <p:sldId id="603" r:id="rId61"/>
    <p:sldId id="610" r:id="rId62"/>
    <p:sldId id="604" r:id="rId63"/>
    <p:sldId id="605" r:id="rId64"/>
    <p:sldId id="606" r:id="rId65"/>
    <p:sldId id="607" r:id="rId66"/>
    <p:sldId id="609" r:id="rId67"/>
    <p:sldId id="620" r:id="rId68"/>
    <p:sldId id="794" r:id="rId69"/>
    <p:sldId id="313" r:id="rId70"/>
    <p:sldId id="314" r:id="rId71"/>
    <p:sldId id="622" r:id="rId72"/>
    <p:sldId id="623" r:id="rId73"/>
    <p:sldId id="624" r:id="rId74"/>
    <p:sldId id="621" r:id="rId75"/>
    <p:sldId id="625" r:id="rId76"/>
    <p:sldId id="319" r:id="rId77"/>
    <p:sldId id="320" r:id="rId78"/>
    <p:sldId id="626" r:id="rId79"/>
    <p:sldId id="627" r:id="rId80"/>
    <p:sldId id="629" r:id="rId81"/>
    <p:sldId id="323" r:id="rId82"/>
    <p:sldId id="630" r:id="rId83"/>
    <p:sldId id="631" r:id="rId84"/>
    <p:sldId id="633" r:id="rId85"/>
    <p:sldId id="635" r:id="rId86"/>
    <p:sldId id="636" r:id="rId87"/>
    <p:sldId id="637" r:id="rId88"/>
    <p:sldId id="634" r:id="rId89"/>
    <p:sldId id="632" r:id="rId90"/>
    <p:sldId id="568" r:id="rId91"/>
    <p:sldId id="638" r:id="rId92"/>
    <p:sldId id="327" r:id="rId93"/>
    <p:sldId id="639" r:id="rId94"/>
    <p:sldId id="640" r:id="rId95"/>
    <p:sldId id="641" r:id="rId96"/>
    <p:sldId id="643" r:id="rId97"/>
    <p:sldId id="331" r:id="rId98"/>
    <p:sldId id="644" r:id="rId99"/>
    <p:sldId id="645" r:id="rId100"/>
    <p:sldId id="646" r:id="rId101"/>
    <p:sldId id="647" r:id="rId102"/>
    <p:sldId id="648" r:id="rId103"/>
    <p:sldId id="649" r:id="rId104"/>
    <p:sldId id="650" r:id="rId105"/>
    <p:sldId id="651" r:id="rId106"/>
    <p:sldId id="652" r:id="rId107"/>
    <p:sldId id="342" r:id="rId108"/>
    <p:sldId id="653" r:id="rId109"/>
    <p:sldId id="655" r:id="rId110"/>
    <p:sldId id="654" r:id="rId111"/>
    <p:sldId id="675" r:id="rId112"/>
    <p:sldId id="656" r:id="rId113"/>
    <p:sldId id="657" r:id="rId114"/>
    <p:sldId id="658" r:id="rId115"/>
    <p:sldId id="659" r:id="rId116"/>
    <p:sldId id="660" r:id="rId117"/>
    <p:sldId id="661" r:id="rId118"/>
    <p:sldId id="662" r:id="rId119"/>
    <p:sldId id="663" r:id="rId120"/>
    <p:sldId id="664" r:id="rId121"/>
    <p:sldId id="665" r:id="rId122"/>
    <p:sldId id="666" r:id="rId123"/>
    <p:sldId id="667" r:id="rId124"/>
    <p:sldId id="668" r:id="rId125"/>
    <p:sldId id="669" r:id="rId126"/>
    <p:sldId id="670" r:id="rId127"/>
    <p:sldId id="673" r:id="rId128"/>
    <p:sldId id="363" r:id="rId129"/>
    <p:sldId id="674" r:id="rId130"/>
    <p:sldId id="365" r:id="rId131"/>
    <p:sldId id="676" r:id="rId132"/>
    <p:sldId id="677" r:id="rId133"/>
    <p:sldId id="678" r:id="rId134"/>
    <p:sldId id="368" r:id="rId135"/>
    <p:sldId id="369" r:id="rId136"/>
    <p:sldId id="679" r:id="rId137"/>
    <p:sldId id="680" r:id="rId138"/>
    <p:sldId id="371" r:id="rId139"/>
    <p:sldId id="682" r:id="rId140"/>
    <p:sldId id="683" r:id="rId141"/>
    <p:sldId id="684" r:id="rId142"/>
    <p:sldId id="373" r:id="rId143"/>
    <p:sldId id="685" r:id="rId144"/>
    <p:sldId id="686" r:id="rId145"/>
    <p:sldId id="687" r:id="rId146"/>
    <p:sldId id="688" r:id="rId147"/>
    <p:sldId id="378" r:id="rId148"/>
    <p:sldId id="689" r:id="rId149"/>
    <p:sldId id="690" r:id="rId150"/>
    <p:sldId id="691" r:id="rId151"/>
    <p:sldId id="692" r:id="rId152"/>
    <p:sldId id="382" r:id="rId153"/>
    <p:sldId id="693" r:id="rId154"/>
    <p:sldId id="694" r:id="rId155"/>
    <p:sldId id="695" r:id="rId156"/>
    <p:sldId id="696" r:id="rId157"/>
    <p:sldId id="386" r:id="rId158"/>
    <p:sldId id="697" r:id="rId159"/>
    <p:sldId id="698" r:id="rId160"/>
    <p:sldId id="699" r:id="rId161"/>
    <p:sldId id="700" r:id="rId162"/>
    <p:sldId id="701" r:id="rId163"/>
    <p:sldId id="702" r:id="rId164"/>
    <p:sldId id="703" r:id="rId165"/>
    <p:sldId id="704" r:id="rId166"/>
    <p:sldId id="705" r:id="rId167"/>
    <p:sldId id="393" r:id="rId168"/>
    <p:sldId id="394" r:id="rId169"/>
    <p:sldId id="395" r:id="rId170"/>
    <p:sldId id="706" r:id="rId171"/>
    <p:sldId id="707" r:id="rId172"/>
    <p:sldId id="397" r:id="rId173"/>
    <p:sldId id="708" r:id="rId174"/>
    <p:sldId id="709" r:id="rId175"/>
    <p:sldId id="710" r:id="rId176"/>
    <p:sldId id="400" r:id="rId177"/>
    <p:sldId id="711" r:id="rId178"/>
    <p:sldId id="712" r:id="rId179"/>
    <p:sldId id="713" r:id="rId180"/>
    <p:sldId id="714" r:id="rId181"/>
    <p:sldId id="404" r:id="rId182"/>
    <p:sldId id="715" r:id="rId183"/>
    <p:sldId id="716" r:id="rId184"/>
    <p:sldId id="717" r:id="rId185"/>
    <p:sldId id="723" r:id="rId186"/>
    <p:sldId id="718" r:id="rId187"/>
    <p:sldId id="719" r:id="rId188"/>
    <p:sldId id="720" r:id="rId189"/>
    <p:sldId id="721" r:id="rId190"/>
    <p:sldId id="722" r:id="rId191"/>
    <p:sldId id="724" r:id="rId192"/>
    <p:sldId id="412" r:id="rId193"/>
    <p:sldId id="725" r:id="rId194"/>
    <p:sldId id="726" r:id="rId195"/>
    <p:sldId id="727" r:id="rId196"/>
    <p:sldId id="728" r:id="rId197"/>
    <p:sldId id="729" r:id="rId198"/>
    <p:sldId id="730" r:id="rId199"/>
    <p:sldId id="731" r:id="rId200"/>
    <p:sldId id="732" r:id="rId201"/>
    <p:sldId id="733" r:id="rId202"/>
    <p:sldId id="734" r:id="rId203"/>
    <p:sldId id="735" r:id="rId204"/>
    <p:sldId id="736" r:id="rId205"/>
    <p:sldId id="737" r:id="rId206"/>
    <p:sldId id="738" r:id="rId207"/>
    <p:sldId id="424" r:id="rId208"/>
    <p:sldId id="739" r:id="rId209"/>
    <p:sldId id="740" r:id="rId210"/>
    <p:sldId id="741" r:id="rId211"/>
    <p:sldId id="742" r:id="rId212"/>
    <p:sldId id="428" r:id="rId213"/>
    <p:sldId id="743" r:id="rId214"/>
    <p:sldId id="744" r:id="rId215"/>
    <p:sldId id="745" r:id="rId216"/>
    <p:sldId id="746" r:id="rId217"/>
    <p:sldId id="433" r:id="rId218"/>
    <p:sldId id="434" r:id="rId219"/>
    <p:sldId id="435" r:id="rId220"/>
    <p:sldId id="747" r:id="rId221"/>
    <p:sldId id="748" r:id="rId222"/>
    <p:sldId id="749" r:id="rId223"/>
    <p:sldId id="750" r:id="rId224"/>
    <p:sldId id="752" r:id="rId225"/>
    <p:sldId id="439" r:id="rId226"/>
    <p:sldId id="753" r:id="rId227"/>
    <p:sldId id="754" r:id="rId228"/>
    <p:sldId id="755" r:id="rId229"/>
    <p:sldId id="751" r:id="rId230"/>
    <p:sldId id="756" r:id="rId231"/>
    <p:sldId id="442" r:id="rId232"/>
    <p:sldId id="796" r:id="rId233"/>
    <p:sldId id="758" r:id="rId234"/>
    <p:sldId id="444" r:id="rId235"/>
    <p:sldId id="791" r:id="rId236"/>
    <p:sldId id="760" r:id="rId237"/>
    <p:sldId id="762" r:id="rId238"/>
    <p:sldId id="447" r:id="rId239"/>
    <p:sldId id="761" r:id="rId240"/>
    <p:sldId id="763" r:id="rId241"/>
    <p:sldId id="764" r:id="rId242"/>
    <p:sldId id="765" r:id="rId243"/>
    <p:sldId id="451" r:id="rId244"/>
    <p:sldId id="766" r:id="rId245"/>
    <p:sldId id="767" r:id="rId246"/>
    <p:sldId id="768" r:id="rId247"/>
    <p:sldId id="769" r:id="rId248"/>
    <p:sldId id="454" r:id="rId249"/>
    <p:sldId id="770" r:id="rId250"/>
    <p:sldId id="456" r:id="rId251"/>
    <p:sldId id="457" r:id="rId252"/>
    <p:sldId id="771" r:id="rId253"/>
    <p:sldId id="772" r:id="rId254"/>
    <p:sldId id="459" r:id="rId255"/>
    <p:sldId id="773" r:id="rId256"/>
    <p:sldId id="774" r:id="rId257"/>
    <p:sldId id="776" r:id="rId258"/>
    <p:sldId id="777" r:id="rId259"/>
    <p:sldId id="463" r:id="rId260"/>
    <p:sldId id="778" r:id="rId261"/>
    <p:sldId id="779" r:id="rId262"/>
    <p:sldId id="465" r:id="rId263"/>
    <p:sldId id="466" r:id="rId264"/>
    <p:sldId id="467" r:id="rId265"/>
    <p:sldId id="780" r:id="rId266"/>
    <p:sldId id="782" r:id="rId267"/>
    <p:sldId id="781" r:id="rId268"/>
    <p:sldId id="471" r:id="rId269"/>
    <p:sldId id="783" r:id="rId270"/>
    <p:sldId id="472" r:id="rId271"/>
    <p:sldId id="784" r:id="rId272"/>
    <p:sldId id="785" r:id="rId273"/>
    <p:sldId id="786" r:id="rId274"/>
    <p:sldId id="787" r:id="rId275"/>
    <p:sldId id="788" r:id="rId276"/>
    <p:sldId id="789" r:id="rId277"/>
    <p:sldId id="790" r:id="rId278"/>
    <p:sldId id="478" r:id="rId279"/>
    <p:sldId id="795" r:id="rId28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47E7E03-0703-4FC6-9C55-433361D71ABE}">
          <p14:sldIdLst>
            <p14:sldId id="558"/>
            <p14:sldId id="793"/>
            <p14:sldId id="257"/>
            <p14:sldId id="563"/>
            <p14:sldId id="792"/>
            <p14:sldId id="487"/>
            <p14:sldId id="565"/>
            <p14:sldId id="619"/>
            <p14:sldId id="567"/>
            <p14:sldId id="261"/>
            <p14:sldId id="569"/>
            <p14:sldId id="618"/>
            <p14:sldId id="480"/>
            <p14:sldId id="571"/>
            <p14:sldId id="481"/>
            <p14:sldId id="483"/>
            <p14:sldId id="484"/>
            <p14:sldId id="642"/>
            <p14:sldId id="581"/>
            <p14:sldId id="485"/>
            <p14:sldId id="486"/>
            <p14:sldId id="572"/>
            <p14:sldId id="573"/>
            <p14:sldId id="264"/>
            <p14:sldId id="272"/>
            <p14:sldId id="617"/>
            <p14:sldId id="575"/>
            <p14:sldId id="576"/>
            <p14:sldId id="268"/>
            <p14:sldId id="577"/>
            <p14:sldId id="616"/>
            <p14:sldId id="579"/>
            <p14:sldId id="582"/>
            <p14:sldId id="275"/>
            <p14:sldId id="583"/>
            <p14:sldId id="615"/>
            <p14:sldId id="584"/>
            <p14:sldId id="585"/>
            <p14:sldId id="587"/>
            <p14:sldId id="586"/>
            <p14:sldId id="614"/>
            <p14:sldId id="588"/>
            <p14:sldId id="589"/>
            <p14:sldId id="590"/>
            <p14:sldId id="591"/>
            <p14:sldId id="613"/>
            <p14:sldId id="592"/>
            <p14:sldId id="593"/>
            <p14:sldId id="291"/>
            <p14:sldId id="594"/>
            <p14:sldId id="612"/>
            <p14:sldId id="595"/>
            <p14:sldId id="596"/>
            <p14:sldId id="295"/>
            <p14:sldId id="597"/>
            <p14:sldId id="611"/>
            <p14:sldId id="599"/>
            <p14:sldId id="600"/>
            <p14:sldId id="601"/>
            <p14:sldId id="603"/>
            <p14:sldId id="610"/>
            <p14:sldId id="604"/>
            <p14:sldId id="605"/>
            <p14:sldId id="606"/>
            <p14:sldId id="607"/>
            <p14:sldId id="609"/>
            <p14:sldId id="620"/>
            <p14:sldId id="794"/>
            <p14:sldId id="313"/>
            <p14:sldId id="314"/>
            <p14:sldId id="622"/>
            <p14:sldId id="623"/>
            <p14:sldId id="624"/>
            <p14:sldId id="621"/>
            <p14:sldId id="625"/>
            <p14:sldId id="319"/>
            <p14:sldId id="320"/>
            <p14:sldId id="626"/>
            <p14:sldId id="627"/>
            <p14:sldId id="629"/>
            <p14:sldId id="323"/>
            <p14:sldId id="630"/>
            <p14:sldId id="631"/>
            <p14:sldId id="633"/>
            <p14:sldId id="635"/>
            <p14:sldId id="636"/>
            <p14:sldId id="637"/>
            <p14:sldId id="634"/>
            <p14:sldId id="632"/>
            <p14:sldId id="568"/>
            <p14:sldId id="638"/>
            <p14:sldId id="327"/>
            <p14:sldId id="639"/>
            <p14:sldId id="640"/>
            <p14:sldId id="641"/>
            <p14:sldId id="643"/>
            <p14:sldId id="331"/>
            <p14:sldId id="644"/>
            <p14:sldId id="645"/>
            <p14:sldId id="646"/>
            <p14:sldId id="647"/>
            <p14:sldId id="648"/>
            <p14:sldId id="649"/>
            <p14:sldId id="650"/>
            <p14:sldId id="651"/>
            <p14:sldId id="652"/>
            <p14:sldId id="342"/>
            <p14:sldId id="653"/>
            <p14:sldId id="655"/>
            <p14:sldId id="654"/>
            <p14:sldId id="675"/>
            <p14:sldId id="656"/>
            <p14:sldId id="657"/>
            <p14:sldId id="658"/>
            <p14:sldId id="659"/>
            <p14:sldId id="660"/>
            <p14:sldId id="661"/>
            <p14:sldId id="662"/>
            <p14:sldId id="663"/>
            <p14:sldId id="664"/>
            <p14:sldId id="665"/>
            <p14:sldId id="666"/>
            <p14:sldId id="667"/>
            <p14:sldId id="668"/>
            <p14:sldId id="669"/>
            <p14:sldId id="670"/>
            <p14:sldId id="673"/>
            <p14:sldId id="363"/>
            <p14:sldId id="674"/>
            <p14:sldId id="365"/>
            <p14:sldId id="676"/>
            <p14:sldId id="677"/>
            <p14:sldId id="678"/>
            <p14:sldId id="368"/>
            <p14:sldId id="369"/>
            <p14:sldId id="679"/>
            <p14:sldId id="680"/>
            <p14:sldId id="371"/>
            <p14:sldId id="682"/>
            <p14:sldId id="683"/>
            <p14:sldId id="684"/>
            <p14:sldId id="373"/>
            <p14:sldId id="685"/>
            <p14:sldId id="686"/>
            <p14:sldId id="687"/>
            <p14:sldId id="688"/>
            <p14:sldId id="378"/>
            <p14:sldId id="689"/>
            <p14:sldId id="690"/>
            <p14:sldId id="691"/>
            <p14:sldId id="692"/>
            <p14:sldId id="382"/>
            <p14:sldId id="693"/>
            <p14:sldId id="694"/>
            <p14:sldId id="695"/>
            <p14:sldId id="696"/>
            <p14:sldId id="386"/>
            <p14:sldId id="697"/>
            <p14:sldId id="698"/>
            <p14:sldId id="699"/>
            <p14:sldId id="700"/>
            <p14:sldId id="701"/>
            <p14:sldId id="702"/>
            <p14:sldId id="703"/>
            <p14:sldId id="704"/>
            <p14:sldId id="705"/>
            <p14:sldId id="393"/>
            <p14:sldId id="394"/>
            <p14:sldId id="395"/>
            <p14:sldId id="706"/>
            <p14:sldId id="707"/>
            <p14:sldId id="397"/>
            <p14:sldId id="708"/>
            <p14:sldId id="709"/>
            <p14:sldId id="710"/>
            <p14:sldId id="400"/>
            <p14:sldId id="711"/>
            <p14:sldId id="712"/>
            <p14:sldId id="713"/>
            <p14:sldId id="714"/>
            <p14:sldId id="404"/>
            <p14:sldId id="715"/>
            <p14:sldId id="716"/>
            <p14:sldId id="717"/>
            <p14:sldId id="723"/>
            <p14:sldId id="718"/>
            <p14:sldId id="719"/>
            <p14:sldId id="720"/>
            <p14:sldId id="721"/>
            <p14:sldId id="722"/>
            <p14:sldId id="724"/>
            <p14:sldId id="412"/>
            <p14:sldId id="725"/>
            <p14:sldId id="726"/>
            <p14:sldId id="727"/>
            <p14:sldId id="728"/>
            <p14:sldId id="729"/>
            <p14:sldId id="730"/>
            <p14:sldId id="731"/>
            <p14:sldId id="732"/>
            <p14:sldId id="733"/>
            <p14:sldId id="734"/>
            <p14:sldId id="735"/>
            <p14:sldId id="736"/>
            <p14:sldId id="737"/>
            <p14:sldId id="738"/>
            <p14:sldId id="424"/>
            <p14:sldId id="739"/>
            <p14:sldId id="740"/>
            <p14:sldId id="741"/>
            <p14:sldId id="742"/>
            <p14:sldId id="428"/>
            <p14:sldId id="743"/>
            <p14:sldId id="744"/>
            <p14:sldId id="745"/>
            <p14:sldId id="746"/>
            <p14:sldId id="433"/>
            <p14:sldId id="434"/>
            <p14:sldId id="435"/>
            <p14:sldId id="747"/>
            <p14:sldId id="748"/>
            <p14:sldId id="749"/>
            <p14:sldId id="750"/>
            <p14:sldId id="752"/>
            <p14:sldId id="439"/>
            <p14:sldId id="753"/>
            <p14:sldId id="754"/>
            <p14:sldId id="755"/>
            <p14:sldId id="751"/>
            <p14:sldId id="756"/>
            <p14:sldId id="442"/>
            <p14:sldId id="796"/>
            <p14:sldId id="758"/>
            <p14:sldId id="444"/>
            <p14:sldId id="791"/>
            <p14:sldId id="760"/>
            <p14:sldId id="762"/>
            <p14:sldId id="447"/>
            <p14:sldId id="761"/>
            <p14:sldId id="763"/>
            <p14:sldId id="764"/>
            <p14:sldId id="765"/>
            <p14:sldId id="451"/>
            <p14:sldId id="766"/>
            <p14:sldId id="767"/>
            <p14:sldId id="768"/>
            <p14:sldId id="769"/>
            <p14:sldId id="454"/>
            <p14:sldId id="770"/>
            <p14:sldId id="456"/>
            <p14:sldId id="457"/>
            <p14:sldId id="771"/>
            <p14:sldId id="772"/>
            <p14:sldId id="459"/>
            <p14:sldId id="773"/>
            <p14:sldId id="774"/>
            <p14:sldId id="776"/>
            <p14:sldId id="777"/>
            <p14:sldId id="463"/>
            <p14:sldId id="778"/>
            <p14:sldId id="779"/>
            <p14:sldId id="465"/>
            <p14:sldId id="466"/>
            <p14:sldId id="467"/>
            <p14:sldId id="780"/>
            <p14:sldId id="782"/>
            <p14:sldId id="781"/>
            <p14:sldId id="471"/>
            <p14:sldId id="783"/>
            <p14:sldId id="472"/>
            <p14:sldId id="784"/>
            <p14:sldId id="785"/>
            <p14:sldId id="786"/>
            <p14:sldId id="787"/>
            <p14:sldId id="788"/>
            <p14:sldId id="789"/>
            <p14:sldId id="790"/>
            <p14:sldId id="478"/>
            <p14:sldId id="79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13" autoAdjust="0"/>
    <p:restoredTop sz="94701" autoAdjust="0"/>
  </p:normalViewPr>
  <p:slideViewPr>
    <p:cSldViewPr>
      <p:cViewPr varScale="1">
        <p:scale>
          <a:sx n="112" d="100"/>
          <a:sy n="112" d="100"/>
        </p:scale>
        <p:origin x="-156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notesMaster" Target="notesMasters/notesMaster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presProps" Target="presProp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viewProps" Target="viewProp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3F0E5C-380F-4BD2-9658-C2F74316E12E}" type="datetimeFigureOut">
              <a:rPr lang="fr-CH" smtClean="0"/>
              <a:t>24.08.2016</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629F7E-2D5A-42D1-AD5E-081CF2CC432B}" type="slidenum">
              <a:rPr lang="fr-CH" smtClean="0"/>
              <a:t>‹N°›</a:t>
            </a:fld>
            <a:endParaRPr lang="fr-CH"/>
          </a:p>
        </p:txBody>
      </p:sp>
    </p:spTree>
    <p:extLst>
      <p:ext uri="{BB962C8B-B14F-4D97-AF65-F5344CB8AC3E}">
        <p14:creationId xmlns:p14="http://schemas.microsoft.com/office/powerpoint/2010/main" val="70520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3</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223</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228</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248</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257</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263</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264</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268</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273</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278</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13</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16</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17</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128</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168</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169</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218</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219</a:t>
            </a:fld>
            <a:endParaRPr lang="fr-CH"/>
          </a:p>
        </p:txBody>
      </p:sp>
    </p:spTree>
    <p:extLst>
      <p:ext uri="{BB962C8B-B14F-4D97-AF65-F5344CB8AC3E}">
        <p14:creationId xmlns:p14="http://schemas.microsoft.com/office/powerpoint/2010/main" val="7762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p>
            <a:fld id="{36E7C1B8-4FEA-4A56-BC4F-063C207A019D}" type="datetimeFigureOut">
              <a:rPr lang="fr-CH" smtClean="0"/>
              <a:t>24.08.2016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292752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36E7C1B8-4FEA-4A56-BC4F-063C207A019D}" type="datetimeFigureOut">
              <a:rPr lang="fr-CH" smtClean="0"/>
              <a:t>24.08.2016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2842015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36E7C1B8-4FEA-4A56-BC4F-063C207A019D}" type="datetimeFigureOut">
              <a:rPr lang="fr-CH" smtClean="0"/>
              <a:t>24.08.2016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266119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36E7C1B8-4FEA-4A56-BC4F-063C207A019D}" type="datetimeFigureOut">
              <a:rPr lang="fr-CH" smtClean="0"/>
              <a:t>24.08.2016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17913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6E7C1B8-4FEA-4A56-BC4F-063C207A019D}" type="datetimeFigureOut">
              <a:rPr lang="fr-CH" smtClean="0"/>
              <a:t>24.08.2016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118276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fld id="{36E7C1B8-4FEA-4A56-BC4F-063C207A019D}" type="datetimeFigureOut">
              <a:rPr lang="fr-CH" smtClean="0"/>
              <a:t>24.08.2016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199083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fld id="{36E7C1B8-4FEA-4A56-BC4F-063C207A019D}" type="datetimeFigureOut">
              <a:rPr lang="fr-CH" smtClean="0"/>
              <a:t>24.08.2016</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229067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p:txBody>
          <a:bodyPr/>
          <a:lstStyle/>
          <a:p>
            <a:fld id="{36E7C1B8-4FEA-4A56-BC4F-063C207A019D}" type="datetimeFigureOut">
              <a:rPr lang="fr-CH" smtClean="0"/>
              <a:t>24.08.2016</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142751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E7C1B8-4FEA-4A56-BC4F-063C207A019D}" type="datetimeFigureOut">
              <a:rPr lang="fr-CH" smtClean="0"/>
              <a:t>24.08.2016</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57699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6E7C1B8-4FEA-4A56-BC4F-063C207A019D}" type="datetimeFigureOut">
              <a:rPr lang="fr-CH" smtClean="0"/>
              <a:t>24.08.2016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2984629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6E7C1B8-4FEA-4A56-BC4F-063C207A019D}" type="datetimeFigureOut">
              <a:rPr lang="fr-CH" smtClean="0"/>
              <a:t>24.08.2016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387801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7C1B8-4FEA-4A56-BC4F-063C207A019D}" type="datetimeFigureOut">
              <a:rPr lang="fr-CH" smtClean="0"/>
              <a:t>24.08.2016</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3C717-80B1-442C-BA66-DF473D4CAAE9}" type="slidenum">
              <a:rPr lang="fr-CH" smtClean="0"/>
              <a:t>‹N°›</a:t>
            </a:fld>
            <a:endParaRPr lang="fr-CH"/>
          </a:p>
        </p:txBody>
      </p:sp>
    </p:spTree>
    <p:extLst>
      <p:ext uri="{BB962C8B-B14F-4D97-AF65-F5344CB8AC3E}">
        <p14:creationId xmlns:p14="http://schemas.microsoft.com/office/powerpoint/2010/main" val="112372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279.xml.rels><?xml version="1.0" encoding="UTF-8" standalone="yes"?>
<Relationships xmlns="http://schemas.openxmlformats.org/package/2006/relationships"><Relationship Id="rId3" Type="http://schemas.openxmlformats.org/officeDocument/2006/relationships/hyperlink" Target="https://www.google.ch/search?q=parcul+national+cozia&amp;client=firefox-b&amp;tbm=isch&amp;tbo=u&amp;source=univ&amp;sa=X&amp;ved=0ahUKEwjO5b3N86fOAhXISBQKHWm7AeQQsAQIHQ&amp;biw=1920&amp;bih=932" TargetMode="External"/><Relationship Id="rId7" Type="http://schemas.openxmlformats.org/officeDocument/2006/relationships/hyperlink" Target="https://www.google.ch/search?q=Arad&amp;client=firefox-b&amp;tbm=isch&amp;tbo=u&amp;source=univ&amp;sa=X&amp;ved=0ahUKEwjQuKvS8KfOAhWC7BQKHbmcBt4QsAQIKg&amp;biw=1920&amp;bih=932" TargetMode="External"/><Relationship Id="rId2" Type="http://schemas.openxmlformats.org/officeDocument/2006/relationships/hyperlink" Target="https://www.google.ch/search?q=curtea+de+arges&amp;client=firefox-b&amp;tbm=isch&amp;tbo=u&amp;source=univ&amp;sa=X&amp;ved=0ahUKEwjjyLSI9KfOAhUG7BQKHbG2CsAQsAQIKg&amp;biw=1920&amp;bih=932" TargetMode="External"/><Relationship Id="rId1" Type="http://schemas.openxmlformats.org/officeDocument/2006/relationships/slideLayout" Target="../slideLayouts/slideLayout2.xml"/><Relationship Id="rId6" Type="http://schemas.openxmlformats.org/officeDocument/2006/relationships/hyperlink" Target="https://www.google.ch/search?q=timisoara&amp;client=firefox-b&amp;tbm=isch&amp;tbo=u&amp;source=univ&amp;sa=X&amp;ved=0ahUKEwjrgryW8afOAhUKXBQKHeM4B1cQsAQINg&amp;biw=1920&amp;bih=932#imgrc=Jrldzhhtu43ZlM%3A" TargetMode="External"/><Relationship Id="rId5" Type="http://schemas.openxmlformats.org/officeDocument/2006/relationships/hyperlink" Target="https://www.google.ch/search?q=hunedoara&amp;client=firefox-b&amp;tbm=isch&amp;tbo=u&amp;source=univ&amp;sa=X&amp;ved=0ahUKEwibr_zQ8afOAhUFORQKHXM4AXkQsAQIHQ&amp;biw=1920&amp;bih=932#imgrc=fAByxN0bVCKG_M%3A" TargetMode="External"/><Relationship Id="rId4" Type="http://schemas.openxmlformats.org/officeDocument/2006/relationships/hyperlink" Target="https://www.google.ch/search?q=sibiu&amp;client=firefox-b&amp;tbm=isch&amp;tbo=u&amp;source=univ&amp;sa=X&amp;ved=0ahUKEwj1j7j18qfOAhXIbhQKHVIvDfIQsAQIHQ&amp;biw=1920&amp;bih=932#imgrc=4j1XS1PcooJFKM%3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39552" y="836712"/>
            <a:ext cx="8208912" cy="4824536"/>
          </a:xfrm>
          <a:prstGeom prst="roundRect">
            <a:avLst>
              <a:gd name="adj" fmla="val 701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332000" rtlCol="0" anchor="ctr"/>
          <a:lstStyle/>
          <a:p>
            <a:pPr algn="ctr"/>
            <a:r>
              <a:rPr lang="fr-CH" sz="4000" dirty="0" err="1" smtClean="0">
                <a:solidFill>
                  <a:schemeClr val="tx1"/>
                </a:solidFill>
                <a:latin typeface="Arial" panose="020B0604020202020204" pitchFamily="34" charset="0"/>
                <a:cs typeface="Arial" panose="020B0604020202020204" pitchFamily="34" charset="0"/>
              </a:rPr>
              <a:t>Autostrada</a:t>
            </a:r>
            <a:r>
              <a:rPr lang="fr-CH" sz="4000" dirty="0" smtClean="0">
                <a:solidFill>
                  <a:schemeClr val="tx1"/>
                </a:solidFill>
                <a:latin typeface="Arial" panose="020B0604020202020204" pitchFamily="34" charset="0"/>
                <a:cs typeface="Arial" panose="020B0604020202020204" pitchFamily="34" charset="0"/>
              </a:rPr>
              <a:t> A1</a:t>
            </a:r>
          </a:p>
          <a:p>
            <a:pPr algn="ctr"/>
            <a:r>
              <a:rPr lang="fr-CH" sz="4000" dirty="0" smtClean="0">
                <a:solidFill>
                  <a:schemeClr val="tx1"/>
                </a:solidFill>
                <a:latin typeface="Arial" panose="020B0604020202020204" pitchFamily="34" charset="0"/>
                <a:cs typeface="Arial" panose="020B0604020202020204" pitchFamily="34" charset="0"/>
              </a:rPr>
              <a:t>Bucuresti Arad </a:t>
            </a:r>
            <a:r>
              <a:rPr lang="fr-CH" dirty="0" err="1" smtClean="0">
                <a:solidFill>
                  <a:schemeClr val="tx1"/>
                </a:solidFill>
                <a:latin typeface="Arial" panose="020B0604020202020204" pitchFamily="34" charset="0"/>
                <a:cs typeface="Arial" panose="020B0604020202020204" pitchFamily="34" charset="0"/>
              </a:rPr>
              <a:t>Nadlac</a:t>
            </a:r>
            <a:endParaRPr lang="fr-CH" dirty="0" smtClean="0">
              <a:solidFill>
                <a:schemeClr val="tx1"/>
              </a:solidFill>
              <a:latin typeface="Arial" panose="020B0604020202020204" pitchFamily="34" charset="0"/>
              <a:cs typeface="Arial" panose="020B0604020202020204" pitchFamily="34" charset="0"/>
            </a:endParaRPr>
          </a:p>
          <a:p>
            <a:pPr algn="ctr"/>
            <a:endParaRPr lang="fr-CH" dirty="0">
              <a:solidFill>
                <a:schemeClr val="tx1"/>
              </a:solidFill>
              <a:latin typeface="Arial" panose="020B0604020202020204" pitchFamily="34" charset="0"/>
              <a:cs typeface="Arial" panose="020B0604020202020204" pitchFamily="34" charset="0"/>
            </a:endParaRPr>
          </a:p>
          <a:p>
            <a:pPr algn="ctr"/>
            <a:r>
              <a:rPr lang="fr-CH" sz="2800" dirty="0" err="1" smtClean="0">
                <a:solidFill>
                  <a:schemeClr val="tx1"/>
                </a:solidFill>
                <a:latin typeface="Arial" panose="020B0604020202020204" pitchFamily="34" charset="0"/>
                <a:cs typeface="Arial" panose="020B0604020202020204" pitchFamily="34" charset="0"/>
              </a:rPr>
              <a:t>Semnalizare</a:t>
            </a:r>
            <a:endParaRPr lang="fr-CH" sz="2800" dirty="0" smtClean="0">
              <a:solidFill>
                <a:schemeClr val="tx1"/>
              </a:solidFill>
              <a:latin typeface="Arial" panose="020B0604020202020204" pitchFamily="34" charset="0"/>
              <a:cs typeface="Arial" panose="020B0604020202020204" pitchFamily="34" charset="0"/>
            </a:endParaRPr>
          </a:p>
          <a:p>
            <a:pPr algn="ctr"/>
            <a:endParaRPr lang="fr-CH" sz="2800" dirty="0" smtClean="0">
              <a:solidFill>
                <a:schemeClr val="tx1"/>
              </a:solidFill>
              <a:latin typeface="Arial" panose="020B0604020202020204" pitchFamily="34" charset="0"/>
              <a:cs typeface="Arial" panose="020B0604020202020204" pitchFamily="34" charset="0"/>
            </a:endParaRPr>
          </a:p>
          <a:p>
            <a:pPr algn="ctr"/>
            <a:endParaRPr lang="fr-CH" sz="2800" dirty="0">
              <a:solidFill>
                <a:schemeClr val="tx1"/>
              </a:solidFill>
              <a:latin typeface="Arial" panose="020B0604020202020204" pitchFamily="34" charset="0"/>
              <a:cs typeface="Arial" panose="020B0604020202020204" pitchFamily="34" charset="0"/>
            </a:endParaRPr>
          </a:p>
          <a:p>
            <a:pPr algn="ctr"/>
            <a:r>
              <a:rPr lang="fr-CH" i="1" dirty="0" smtClean="0">
                <a:solidFill>
                  <a:schemeClr val="tx1"/>
                </a:solidFill>
                <a:latin typeface="Imprint MT Shadow" panose="04020605060303030202" pitchFamily="82" charset="0"/>
                <a:cs typeface="Arial" panose="020B0604020202020204" pitchFamily="34" charset="0"/>
              </a:rPr>
              <a:t>Bucuresti Pitesti Sibiu Deva Timisoara Arad HU</a:t>
            </a:r>
            <a:endParaRPr lang="fr-CH" i="1" dirty="0">
              <a:solidFill>
                <a:schemeClr val="tx1"/>
              </a:solidFill>
              <a:latin typeface="Imprint MT Shadow" panose="04020605060303030202" pitchFamily="82" charset="0"/>
              <a:cs typeface="Arial" panose="020B0604020202020204" pitchFamily="34" charset="0"/>
            </a:endParaRPr>
          </a:p>
        </p:txBody>
      </p:sp>
      <p:pic>
        <p:nvPicPr>
          <p:cNvPr id="3" name="irc_mi" descr="http://www.quizz.biz/uploads/quizz/166346/2_gf5Z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916832"/>
            <a:ext cx="1362075" cy="19442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24128" y="6021288"/>
            <a:ext cx="2520280"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Version </a:t>
            </a:r>
            <a:r>
              <a:rPr lang="fr-CH" sz="1200" dirty="0">
                <a:solidFill>
                  <a:schemeClr val="tx1"/>
                </a:solidFill>
                <a:latin typeface="Arial" panose="020B0604020202020204" pitchFamily="34" charset="0"/>
                <a:cs typeface="Arial" panose="020B0604020202020204" pitchFamily="34" charset="0"/>
              </a:rPr>
              <a:t>5</a:t>
            </a:r>
            <a:r>
              <a:rPr lang="fr-CH" sz="1200" dirty="0" smtClean="0">
                <a:solidFill>
                  <a:schemeClr val="tx1"/>
                </a:solidFill>
                <a:latin typeface="Arial" panose="020B0604020202020204" pitchFamily="34" charset="0"/>
                <a:cs typeface="Arial" panose="020B0604020202020204" pitchFamily="34" charset="0"/>
              </a:rPr>
              <a:t> Update 16.05.2016</a:t>
            </a:r>
            <a:endParaRPr lang="fr-CH"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802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ctrTitle"/>
          </p:nvPr>
        </p:nvSpPr>
        <p:spPr>
          <a:xfrm>
            <a:off x="1902285" y="149463"/>
            <a:ext cx="5760000" cy="1440000"/>
          </a:xfrm>
          <a:solidFill>
            <a:srgbClr val="00B050"/>
          </a:solidFill>
          <a:effectLst>
            <a:outerShdw blurRad="63500" sx="102000" sy="102000" algn="ctr" rotWithShape="0">
              <a:schemeClr val="bg1">
                <a:lumMod val="95000"/>
                <a:alpha val="40000"/>
              </a:schemeClr>
            </a:outerShdw>
          </a:effectLst>
        </p:spPr>
        <p:txBody>
          <a:bodyPr lIns="360000">
            <a:normAutofit/>
          </a:bodyPr>
          <a:lstStyle/>
          <a:p>
            <a:r>
              <a:rPr lang="fr-CH" sz="3600" dirty="0" smtClean="0">
                <a:solidFill>
                  <a:schemeClr val="bg1"/>
                </a:solidFill>
                <a:latin typeface="Arial" panose="020B0604020202020204" pitchFamily="34" charset="0"/>
                <a:cs typeface="Arial" panose="020B0604020202020204" pitchFamily="34" charset="0"/>
              </a:rPr>
              <a:t>A1 x A0</a:t>
            </a:r>
            <a:r>
              <a:rPr lang="fr-CH" dirty="0" smtClean="0">
                <a:solidFill>
                  <a:schemeClr val="bg1"/>
                </a:solidFill>
                <a:latin typeface="Arial" panose="020B0604020202020204" pitchFamily="34" charset="0"/>
                <a:cs typeface="Arial" panose="020B0604020202020204" pitchFamily="34" charset="0"/>
              </a:rPr>
              <a:t/>
            </a:r>
            <a:br>
              <a:rPr lang="fr-CH" dirty="0" smtClean="0">
                <a:solidFill>
                  <a:schemeClr val="bg1"/>
                </a:solidFill>
                <a:latin typeface="Arial" panose="020B0604020202020204" pitchFamily="34" charset="0"/>
                <a:cs typeface="Arial" panose="020B0604020202020204" pitchFamily="34" charset="0"/>
              </a:rPr>
            </a:br>
            <a:r>
              <a:rPr lang="fr-CH" dirty="0" smtClean="0">
                <a:solidFill>
                  <a:schemeClr val="bg1"/>
                </a:solidFill>
                <a:latin typeface="Arial" panose="020B0604020202020204" pitchFamily="34" charset="0"/>
                <a:cs typeface="Arial" panose="020B0604020202020204" pitchFamily="34" charset="0"/>
              </a:rPr>
              <a:t>Ring Bucuresti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908024" y="1629020"/>
            <a:ext cx="5760000" cy="39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Ciorogarla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Darvari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500 m</a:t>
            </a:r>
            <a:endParaRPr lang="fr-CH" sz="4400" dirty="0">
              <a:solidFill>
                <a:schemeClr val="bg1"/>
              </a:solidFill>
              <a:latin typeface="Arial" panose="020B0604020202020204" pitchFamily="34" charset="0"/>
              <a:cs typeface="Arial" panose="020B0604020202020204" pitchFamily="34" charset="0"/>
            </a:endParaRPr>
          </a:p>
        </p:txBody>
      </p:sp>
      <p:sp>
        <p:nvSpPr>
          <p:cNvPr id="5" name="Rectangle à coins arrondis 4"/>
          <p:cNvSpPr/>
          <p:nvPr/>
        </p:nvSpPr>
        <p:spPr>
          <a:xfrm>
            <a:off x="2448024" y="3609020"/>
            <a:ext cx="4680000" cy="64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Business Park A1</a:t>
            </a:r>
            <a:endParaRPr lang="fr-CH" sz="4000" dirty="0">
              <a:solidFill>
                <a:schemeClr val="tx1"/>
              </a:solidFill>
              <a:latin typeface="Arial" panose="020B0604020202020204" pitchFamily="34" charset="0"/>
              <a:cs typeface="Arial" panose="020B0604020202020204" pitchFamily="34" charset="0"/>
            </a:endParaRPr>
          </a:p>
        </p:txBody>
      </p:sp>
      <p:sp>
        <p:nvSpPr>
          <p:cNvPr id="9" name="Flèche droite 8"/>
          <p:cNvSpPr/>
          <p:nvPr/>
        </p:nvSpPr>
        <p:spPr>
          <a:xfrm rot="19500000">
            <a:off x="6198336" y="461529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088004" y="365407"/>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999014" y="365407"/>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2141840" y="258285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601</a:t>
            </a:r>
            <a:endParaRPr lang="fr-CH" dirty="0">
              <a:latin typeface="Arial" panose="020B0604020202020204" pitchFamily="34" charset="0"/>
              <a:cs typeface="Arial" panose="020B0604020202020204" pitchFamily="34" charset="0"/>
            </a:endParaRPr>
          </a:p>
        </p:txBody>
      </p:sp>
      <p:pic>
        <p:nvPicPr>
          <p:cNvPr id="15" name="Picture 2" descr="http://namthao.free.fr/Travel/France/France/Nice/Cours%20Nice/Code%20de%20la%20route/Signalisation/bifurcation.jpg"/>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131840" y="267235"/>
            <a:ext cx="720443" cy="576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à coins arrondis 12"/>
          <p:cNvSpPr/>
          <p:nvPr/>
        </p:nvSpPr>
        <p:spPr>
          <a:xfrm>
            <a:off x="1979712" y="1700808"/>
            <a:ext cx="5616624" cy="3816424"/>
          </a:xfrm>
          <a:prstGeom prst="roundRect">
            <a:avLst>
              <a:gd name="adj" fmla="val 38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1979712" y="188640"/>
            <a:ext cx="5616624" cy="1332000"/>
          </a:xfrm>
          <a:prstGeom prst="roundRect">
            <a:avLst>
              <a:gd name="adj" fmla="val 882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27702807"/>
      </p:ext>
    </p:extLst>
  </p:cSld>
  <p:clrMapOvr>
    <a:overrideClrMapping bg1="lt1" tx1="dk1" bg2="lt2" tx2="dk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3960000"/>
          </a:xfrm>
          <a:prstGeom prst="rect">
            <a:avLst/>
          </a:prstGeom>
          <a:solidFill>
            <a:srgbClr val="00B050"/>
          </a:solidFill>
        </p:spPr>
        <p:txBody>
          <a:bodyPr lIns="540000" tIns="900000" rIns="72000" bIns="18000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Arad				431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Timisoara			381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Sibiu				103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E81 x E68			  91 km</a:t>
            </a:r>
          </a:p>
          <a:p>
            <a:pPr marL="0" indent="0">
              <a:buFont typeface="Arial" panose="020B0604020202020204" pitchFamily="34" charset="0"/>
              <a:buNone/>
            </a:pPr>
            <a:r>
              <a:rPr lang="fr-CH" sz="176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3816424"/>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7"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660267" y="3933056"/>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3303305"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860032"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391638"/>
      </p:ext>
    </p:extLst>
  </p:cSld>
  <p:clrMapOvr>
    <a:masterClrMapping/>
  </p:clrMapOvr>
  <p:transition spd="slow">
    <p:wheel spokes="1"/>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30635" y="668469"/>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87" y="668469"/>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20</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9596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9596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80000" tIns="18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Suici</a:t>
            </a:r>
            <a:r>
              <a:rPr lang="fr-CH" sz="4400" dirty="0" smtClean="0">
                <a:solidFill>
                  <a:schemeClr val="bg1"/>
                </a:solidFill>
                <a:latin typeface="Arial" panose="020B0604020202020204" pitchFamily="34" charset="0"/>
                <a:cs typeface="Arial" panose="020B0604020202020204" pitchFamily="34" charset="0"/>
              </a:rPr>
              <a:t> </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47774" y="2204864"/>
            <a:ext cx="972000" cy="46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703G</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4273" y="1715543"/>
            <a:ext cx="5688605" cy="1626514"/>
          </a:xfrm>
          <a:prstGeom prst="roundRect">
            <a:avLst>
              <a:gd name="adj" fmla="val 729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4273" y="719143"/>
            <a:ext cx="2844302"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19143"/>
            <a:ext cx="2592288"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16440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1282" y="476672"/>
            <a:ext cx="5760000" cy="1080000"/>
          </a:xfrm>
          <a:solidFill>
            <a:srgbClr val="00B050"/>
          </a:solidFill>
          <a:effectLst>
            <a:outerShdw blurRad="63500" sx="102000" sy="102000" algn="ctr" rotWithShape="0">
              <a:schemeClr val="bg1">
                <a:lumMod val="95000"/>
                <a:alpha val="40000"/>
              </a:schemeClr>
            </a:outerShdw>
          </a:effectLst>
        </p:spPr>
        <p:txBody>
          <a:bodyPr lIns="72000">
            <a:normAutofit/>
          </a:bodyPr>
          <a:lstStyle/>
          <a:p>
            <a:r>
              <a:rPr lang="fr-CH" dirty="0" err="1" smtClean="0">
                <a:solidFill>
                  <a:schemeClr val="bg1"/>
                </a:solidFill>
                <a:latin typeface="Arial" panose="020B0604020202020204" pitchFamily="34" charset="0"/>
                <a:cs typeface="Arial" panose="020B0604020202020204" pitchFamily="34" charset="0"/>
              </a:rPr>
              <a:t>Poiana</a:t>
            </a:r>
            <a:r>
              <a:rPr lang="fr-CH" dirty="0" smtClean="0">
                <a:solidFill>
                  <a:schemeClr val="bg1"/>
                </a:solidFill>
                <a:latin typeface="Arial" panose="020B0604020202020204" pitchFamily="34" charset="0"/>
                <a:cs typeface="Arial" panose="020B0604020202020204" pitchFamily="34" charset="0"/>
              </a:rPr>
              <a:t> </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331640" y="1628800"/>
            <a:ext cx="5832000" cy="324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Suici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Calimanesti</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5" name="Flèche droite 4"/>
          <p:cNvSpPr/>
          <p:nvPr/>
        </p:nvSpPr>
        <p:spPr>
          <a:xfrm rot="-1800000">
            <a:off x="5571480" y="377983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1619672" y="244651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703G</a:t>
            </a:r>
            <a:endParaRPr lang="fr-CH" dirty="0">
              <a:latin typeface="Arial" panose="020B0604020202020204" pitchFamily="34" charset="0"/>
              <a:cs typeface="Arial" panose="020B0604020202020204" pitchFamily="34" charset="0"/>
            </a:endParaRPr>
          </a:p>
        </p:txBody>
      </p:sp>
      <p:sp>
        <p:nvSpPr>
          <p:cNvPr id="4" name="Flèche vers le haut 3"/>
          <p:cNvSpPr/>
          <p:nvPr/>
        </p:nvSpPr>
        <p:spPr>
          <a:xfrm>
            <a:off x="2249899"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5976480"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403648" y="548680"/>
            <a:ext cx="5616000"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403648" y="1700808"/>
            <a:ext cx="5688000" cy="3024336"/>
          </a:xfrm>
          <a:prstGeom prst="roundRect">
            <a:avLst>
              <a:gd name="adj" fmla="val 462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23428151"/>
      </p:ext>
    </p:extLst>
  </p:cSld>
  <p:clrMapOvr>
    <a:masterClrMapping/>
  </p:clrMapOvr>
  <p:transition spd="slow">
    <p:wheel spokes="1"/>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465041"/>
            <a:ext cx="216024" cy="83639"/>
          </a:xfrm>
          <a:noFill/>
          <a:effectLst>
            <a:outerShdw blurRad="63500" sx="102000" sy="102000" algn="ctr" rotWithShape="0">
              <a:schemeClr val="bg1">
                <a:lumMod val="95000"/>
                <a:alpha val="40000"/>
              </a:schemeClr>
            </a:outerShdw>
          </a:effectLst>
        </p:spPr>
        <p:txBody>
          <a:bodyPr lIns="72000">
            <a:normAutofit fontScale="90000"/>
          </a:bodyPr>
          <a:lstStyle/>
          <a:p>
            <a:r>
              <a:rPr lang="fr-CH" dirty="0">
                <a:solidFill>
                  <a:schemeClr val="bg1"/>
                </a:solidFill>
                <a:latin typeface="Arial" panose="020B0604020202020204" pitchFamily="34" charset="0"/>
                <a:cs typeface="Arial" panose="020B0604020202020204" pitchFamily="34" charset="0"/>
              </a:rPr>
              <a:t>.</a:t>
            </a:r>
          </a:p>
        </p:txBody>
      </p:sp>
      <p:sp>
        <p:nvSpPr>
          <p:cNvPr id="3" name="Sous-titre 2"/>
          <p:cNvSpPr>
            <a:spLocks noGrp="1"/>
          </p:cNvSpPr>
          <p:nvPr>
            <p:ph type="subTitle" idx="1"/>
          </p:nvPr>
        </p:nvSpPr>
        <p:spPr>
          <a:xfrm>
            <a:off x="1384774" y="1628959"/>
            <a:ext cx="5760000" cy="2520000"/>
          </a:xfrm>
          <a:solidFill>
            <a:srgbClr val="0070C0"/>
          </a:solidFill>
          <a:effectLst>
            <a:outerShdw blurRad="63500" sx="102000" sy="102000" algn="ctr" rotWithShape="0">
              <a:schemeClr val="bg1">
                <a:alpha val="40000"/>
              </a:schemeClr>
            </a:outerShdw>
          </a:effectLst>
        </p:spPr>
        <p:txBody>
          <a:bodyPr lIns="0" tIns="288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Suici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Calimanesti</a:t>
            </a:r>
            <a:endParaRPr lang="fr-CH" sz="4400" dirty="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661971" y="227687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703G</a:t>
            </a:r>
            <a:endParaRPr lang="fr-CH" dirty="0">
              <a:latin typeface="Arial" panose="020B0604020202020204" pitchFamily="34" charset="0"/>
              <a:cs typeface="Arial" panose="020B0604020202020204" pitchFamily="34" charset="0"/>
            </a:endParaRPr>
          </a:p>
        </p:txBody>
      </p:sp>
      <p:sp>
        <p:nvSpPr>
          <p:cNvPr id="5" name="Flèche droite 4"/>
          <p:cNvSpPr/>
          <p:nvPr/>
        </p:nvSpPr>
        <p:spPr>
          <a:xfrm rot="-1800000">
            <a:off x="5630708" y="327577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4264774" y="667318"/>
            <a:ext cx="2844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4800" dirty="0" smtClean="0">
                <a:solidFill>
                  <a:schemeClr val="bg1"/>
                </a:solidFill>
                <a:latin typeface="Arial" panose="020B0604020202020204" pitchFamily="34" charset="0"/>
                <a:cs typeface="Arial" panose="020B0604020202020204" pitchFamily="34" charset="0"/>
              </a:rPr>
              <a:t>20</a:t>
            </a:r>
            <a:endParaRPr lang="fr-CH" sz="48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4771761" y="81131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Virage 20"/>
          <p:cNvSpPr/>
          <p:nvPr/>
        </p:nvSpPr>
        <p:spPr>
          <a:xfrm>
            <a:off x="5076056" y="81131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9" name="Rectangle à coins arrondis 8"/>
          <p:cNvSpPr/>
          <p:nvPr/>
        </p:nvSpPr>
        <p:spPr>
          <a:xfrm>
            <a:off x="1475656" y="1700809"/>
            <a:ext cx="5580320" cy="2393798"/>
          </a:xfrm>
          <a:prstGeom prst="roundRect">
            <a:avLst>
              <a:gd name="adj" fmla="val 462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4355976" y="764704"/>
            <a:ext cx="2700000"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8522104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20</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08049747"/>
      </p:ext>
    </p:extLst>
  </p:cSld>
  <p:clrMapOvr>
    <a:masterClrMapping/>
  </p:clrMapOvr>
  <p:transition spd="slow">
    <p:wheel spokes="1"/>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3960000"/>
          </a:xfrm>
          <a:prstGeom prst="rect">
            <a:avLst/>
          </a:prstGeom>
          <a:solidFill>
            <a:srgbClr val="00B050"/>
          </a:solidFill>
        </p:spPr>
        <p:txBody>
          <a:bodyPr lIns="540000" tIns="900000" rIns="72000" bIns="18000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Arad				416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Timisoara			366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Sibiu				  88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E81 x E68			  76 km</a:t>
            </a:r>
          </a:p>
          <a:p>
            <a:pPr marL="0" indent="0">
              <a:buFont typeface="Arial" panose="020B0604020202020204" pitchFamily="34" charset="0"/>
              <a:buNone/>
            </a:pPr>
            <a:r>
              <a:rPr lang="fr-CH" sz="176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3816424"/>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7"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660267" y="3933056"/>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3303305"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860032"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458258"/>
      </p:ext>
    </p:extLst>
  </p:cSld>
  <p:clrMapOvr>
    <a:masterClrMapping/>
  </p:clrMapOvr>
  <p:transition spd="slow">
    <p:wheel spokes="1"/>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30635" y="668469"/>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87" y="668469"/>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21</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9596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9596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80000" tIns="18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Poiana</a:t>
            </a:r>
            <a:r>
              <a:rPr lang="fr-CH" sz="4400" dirty="0" smtClean="0">
                <a:solidFill>
                  <a:schemeClr val="bg1"/>
                </a:solidFill>
                <a:latin typeface="Arial" panose="020B0604020202020204" pitchFamily="34" charset="0"/>
                <a:cs typeface="Arial" panose="020B0604020202020204" pitchFamily="34" charset="0"/>
              </a:rPr>
              <a:t> </a:t>
            </a: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47774" y="2204864"/>
            <a:ext cx="972000" cy="46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7D</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4273" y="1715543"/>
            <a:ext cx="5688605" cy="1626514"/>
          </a:xfrm>
          <a:prstGeom prst="roundRect">
            <a:avLst>
              <a:gd name="adj" fmla="val 104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4273" y="719143"/>
            <a:ext cx="2844302"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19143"/>
            <a:ext cx="2592288"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838851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91524"/>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smtClean="0">
                <a:solidFill>
                  <a:schemeClr val="bg1"/>
                </a:solidFill>
                <a:latin typeface="Arial" panose="020B0604020202020204" pitchFamily="34" charset="0"/>
                <a:cs typeface="Arial" panose="020B0604020202020204" pitchFamily="34" charset="0"/>
              </a:rPr>
              <a:t>Racovita</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21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Poiana</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522106" y="2438921"/>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844267" y="205114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7D</a:t>
            </a:r>
            <a:endParaRPr lang="fr-CH" dirty="0">
              <a:latin typeface="Arial" panose="020B0604020202020204" pitchFamily="34" charset="0"/>
              <a:cs typeface="Arial" panose="020B0604020202020204" pitchFamily="34" charset="0"/>
            </a:endParaRPr>
          </a:p>
        </p:txBody>
      </p:sp>
      <p:sp>
        <p:nvSpPr>
          <p:cNvPr id="5" name="Flèche vers le haut 4"/>
          <p:cNvSpPr/>
          <p:nvPr/>
        </p:nvSpPr>
        <p:spPr>
          <a:xfrm>
            <a:off x="2169267" y="6567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5927107" y="665973"/>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475656" y="548680"/>
            <a:ext cx="5580000"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475656" y="1700808"/>
            <a:ext cx="5580000" cy="2016224"/>
          </a:xfrm>
          <a:prstGeom prst="roundRect">
            <a:avLst>
              <a:gd name="adj" fmla="val 742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86978219"/>
      </p:ext>
    </p:extLst>
  </p:cSld>
  <p:clrMapOvr>
    <a:masterClrMapping/>
  </p:clrMapOvr>
  <p:transition spd="slow">
    <p:wheel spokes="1"/>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465041"/>
            <a:ext cx="216024" cy="83639"/>
          </a:xfrm>
          <a:noFill/>
          <a:effectLst>
            <a:outerShdw blurRad="63500" sx="102000" sy="102000" algn="ctr" rotWithShape="0">
              <a:schemeClr val="bg1">
                <a:lumMod val="95000"/>
                <a:alpha val="40000"/>
              </a:schemeClr>
            </a:outerShdw>
          </a:effectLst>
        </p:spPr>
        <p:txBody>
          <a:bodyPr lIns="72000">
            <a:normAutofit fontScale="90000"/>
          </a:bodyPr>
          <a:lstStyle/>
          <a:p>
            <a:r>
              <a:rPr lang="fr-CH" dirty="0">
                <a:solidFill>
                  <a:schemeClr val="bg1"/>
                </a:solidFill>
                <a:latin typeface="Arial" panose="020B0604020202020204" pitchFamily="34" charset="0"/>
                <a:cs typeface="Arial" panose="020B0604020202020204" pitchFamily="34" charset="0"/>
              </a:rPr>
              <a:t>.</a:t>
            </a:r>
          </a:p>
        </p:txBody>
      </p:sp>
      <p:sp>
        <p:nvSpPr>
          <p:cNvPr id="3" name="Sous-titre 2"/>
          <p:cNvSpPr>
            <a:spLocks noGrp="1"/>
          </p:cNvSpPr>
          <p:nvPr>
            <p:ph type="subTitle" idx="1"/>
          </p:nvPr>
        </p:nvSpPr>
        <p:spPr>
          <a:xfrm>
            <a:off x="1924774" y="1616189"/>
            <a:ext cx="5400000" cy="1800000"/>
          </a:xfrm>
          <a:solidFill>
            <a:srgbClr val="0070C0"/>
          </a:solidFill>
          <a:effectLst>
            <a:outerShdw blurRad="63500" sx="102000" sy="102000" algn="ctr" rotWithShape="0">
              <a:schemeClr val="bg1">
                <a:alpha val="40000"/>
              </a:schemeClr>
            </a:outerShdw>
          </a:effectLst>
        </p:spPr>
        <p:txBody>
          <a:bodyPr lIns="0" tIns="54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Poiana</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2411760" y="226789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7D</a:t>
            </a:r>
          </a:p>
        </p:txBody>
      </p:sp>
      <p:sp>
        <p:nvSpPr>
          <p:cNvPr id="5" name="Flèche droite 4"/>
          <p:cNvSpPr/>
          <p:nvPr/>
        </p:nvSpPr>
        <p:spPr>
          <a:xfrm rot="-1800000">
            <a:off x="5925700" y="222289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4435103" y="674744"/>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4800" dirty="0" smtClean="0">
                <a:solidFill>
                  <a:schemeClr val="bg1"/>
                </a:solidFill>
                <a:latin typeface="Arial" panose="020B0604020202020204" pitchFamily="34" charset="0"/>
                <a:cs typeface="Arial" panose="020B0604020202020204" pitchFamily="34" charset="0"/>
              </a:rPr>
              <a:t>21</a:t>
            </a:r>
            <a:endParaRPr lang="fr-CH" sz="48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4771761" y="81131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Virage 20"/>
          <p:cNvSpPr/>
          <p:nvPr/>
        </p:nvSpPr>
        <p:spPr>
          <a:xfrm>
            <a:off x="5076056" y="81131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9" name="Rectangle à coins arrondis 8"/>
          <p:cNvSpPr/>
          <p:nvPr/>
        </p:nvSpPr>
        <p:spPr>
          <a:xfrm>
            <a:off x="1979712" y="1700809"/>
            <a:ext cx="5256584" cy="1584175"/>
          </a:xfrm>
          <a:prstGeom prst="roundRect">
            <a:avLst>
              <a:gd name="adj" fmla="val 462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4515005" y="764704"/>
            <a:ext cx="2700000"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8803534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21</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882576978"/>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5024358" y="670248"/>
            <a:ext cx="270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5661173" y="78538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5910942" y="77314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1" name="Rectangle à coins arrondis 10"/>
          <p:cNvSpPr/>
          <p:nvPr/>
        </p:nvSpPr>
        <p:spPr>
          <a:xfrm>
            <a:off x="899592" y="5301208"/>
            <a:ext cx="7056784" cy="72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Arial" panose="020B0604020202020204" pitchFamily="34" charset="0"/>
                <a:cs typeface="Arial" panose="020B0604020202020204" pitchFamily="34" charset="0"/>
              </a:rPr>
              <a:t>C</a:t>
            </a:r>
            <a:r>
              <a:rPr lang="fr-CH" dirty="0" smtClean="0">
                <a:solidFill>
                  <a:schemeClr val="tx1"/>
                </a:solidFill>
                <a:latin typeface="Arial" panose="020B0604020202020204" pitchFamily="34" charset="0"/>
                <a:cs typeface="Arial" panose="020B0604020202020204" pitchFamily="34" charset="0"/>
              </a:rPr>
              <a:t>e panneau se situe </a:t>
            </a:r>
            <a:r>
              <a:rPr lang="fr-CH" u="sng" dirty="0" smtClean="0">
                <a:solidFill>
                  <a:schemeClr val="tx1"/>
                </a:solidFill>
                <a:latin typeface="Arial" panose="020B0604020202020204" pitchFamily="34" charset="0"/>
                <a:cs typeface="Arial" panose="020B0604020202020204" pitchFamily="34" charset="0"/>
              </a:rPr>
              <a:t>AU DEBUT</a:t>
            </a:r>
            <a:r>
              <a:rPr lang="fr-CH" dirty="0" smtClean="0">
                <a:solidFill>
                  <a:schemeClr val="tx1"/>
                </a:solidFill>
                <a:latin typeface="Arial" panose="020B0604020202020204" pitchFamily="34" charset="0"/>
                <a:cs typeface="Arial" panose="020B0604020202020204" pitchFamily="34" charset="0"/>
              </a:rPr>
              <a:t> de la zone de décélération</a:t>
            </a:r>
          </a:p>
        </p:txBody>
      </p:sp>
      <p:sp>
        <p:nvSpPr>
          <p:cNvPr id="9" name="Sous-titre 2"/>
          <p:cNvSpPr txBox="1">
            <a:spLocks/>
          </p:cNvSpPr>
          <p:nvPr/>
        </p:nvSpPr>
        <p:spPr>
          <a:xfrm>
            <a:off x="1964358" y="1628800"/>
            <a:ext cx="5760000" cy="2880000"/>
          </a:xfrm>
          <a:prstGeom prst="rect">
            <a:avLst/>
          </a:prstGeom>
          <a:solidFill>
            <a:srgbClr val="0070C0"/>
          </a:solidFill>
          <a:effectLst>
            <a:outerShdw blurRad="63500" sx="102000" sy="102000" algn="ctr" rotWithShape="0">
              <a:schemeClr val="bg1">
                <a:alpha val="40000"/>
              </a:schemeClr>
            </a:outerShdw>
          </a:effectLst>
        </p:spPr>
        <p:txBody>
          <a:bodyPr lIns="90000" tIns="252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Ciorogarla</a:t>
            </a:r>
            <a:endParaRPr lang="fr-CH" sz="4400" dirty="0" smtClean="0">
              <a:solidFill>
                <a:schemeClr val="bg1"/>
              </a:solidFill>
              <a:latin typeface="Arial" panose="020B0604020202020204" pitchFamily="34" charset="0"/>
              <a:cs typeface="Arial" panose="020B0604020202020204" pitchFamily="34" charset="0"/>
            </a:endParaRP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Darvari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10" name="Hexagone 9"/>
          <p:cNvSpPr/>
          <p:nvPr/>
        </p:nvSpPr>
        <p:spPr>
          <a:xfrm>
            <a:off x="2339752" y="242088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601</a:t>
            </a:r>
            <a:endParaRPr lang="fr-CH" dirty="0">
              <a:latin typeface="Arial" panose="020B0604020202020204" pitchFamily="34" charset="0"/>
              <a:cs typeface="Arial" panose="020B0604020202020204" pitchFamily="34" charset="0"/>
            </a:endParaRPr>
          </a:p>
        </p:txBody>
      </p:sp>
      <p:sp>
        <p:nvSpPr>
          <p:cNvPr id="13" name="Rectangle à coins arrondis 12"/>
          <p:cNvSpPr/>
          <p:nvPr/>
        </p:nvSpPr>
        <p:spPr>
          <a:xfrm>
            <a:off x="2684358" y="3553135"/>
            <a:ext cx="4680000" cy="64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Business Park A1</a:t>
            </a:r>
            <a:endParaRPr lang="fr-CH" sz="4000" dirty="0">
              <a:solidFill>
                <a:schemeClr val="tx1"/>
              </a:solidFill>
              <a:latin typeface="Arial" panose="020B0604020202020204" pitchFamily="34" charset="0"/>
              <a:cs typeface="Arial" panose="020B0604020202020204" pitchFamily="34" charset="0"/>
            </a:endParaRPr>
          </a:p>
        </p:txBody>
      </p:sp>
      <p:sp>
        <p:nvSpPr>
          <p:cNvPr id="14" name="Flèche vers le haut 13"/>
          <p:cNvSpPr/>
          <p:nvPr/>
        </p:nvSpPr>
        <p:spPr>
          <a:xfrm rot="3600000">
            <a:off x="6549596" y="2205154"/>
            <a:ext cx="54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2051720" y="1700808"/>
            <a:ext cx="5616624" cy="2736304"/>
          </a:xfrm>
          <a:prstGeom prst="roundRect">
            <a:avLst>
              <a:gd name="adj" fmla="val 600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5076055" y="692696"/>
            <a:ext cx="2539155"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3320644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3960000"/>
          </a:xfrm>
          <a:prstGeom prst="rect">
            <a:avLst/>
          </a:prstGeom>
          <a:solidFill>
            <a:srgbClr val="00B050"/>
          </a:solidFill>
        </p:spPr>
        <p:txBody>
          <a:bodyPr lIns="540000" tIns="900000" rIns="72000" bIns="18000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Arad				406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Timisoara			356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Sibiu				  78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E81 x E68			  66 km</a:t>
            </a:r>
          </a:p>
          <a:p>
            <a:pPr marL="0" indent="0">
              <a:buFont typeface="Arial" panose="020B0604020202020204" pitchFamily="34" charset="0"/>
              <a:buNone/>
            </a:pPr>
            <a:r>
              <a:rPr lang="fr-CH" sz="176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3816424"/>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7"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660267" y="3933056"/>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3303305"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860032"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070923"/>
      </p:ext>
    </p:extLst>
  </p:cSld>
  <p:clrMapOvr>
    <a:masterClrMapping/>
  </p:clrMapOvr>
  <p:transition spd="slow">
    <p:wheel spokes="1"/>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3628" y="590517"/>
            <a:ext cx="7056784" cy="56886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1331640" y="5396864"/>
            <a:ext cx="6840760" cy="72008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fr-CH" sz="4000" dirty="0" err="1" smtClean="0">
                <a:solidFill>
                  <a:schemeClr val="bg1"/>
                </a:solidFill>
              </a:rPr>
              <a:t>Parcul</a:t>
            </a:r>
            <a:r>
              <a:rPr lang="fr-CH" sz="4000" dirty="0" smtClean="0">
                <a:solidFill>
                  <a:schemeClr val="bg1"/>
                </a:solidFill>
              </a:rPr>
              <a:t> national Cozia           22</a:t>
            </a:r>
            <a:endParaRPr lang="fr-CH" sz="4000" dirty="0">
              <a:solidFill>
                <a:schemeClr val="bg1"/>
              </a:solidFill>
            </a:endParaRPr>
          </a:p>
        </p:txBody>
      </p:sp>
      <p:pic>
        <p:nvPicPr>
          <p:cNvPr id="1026" name="Picture 2" descr="http://devizitat.net/wp-content/uploads/2015/10/parcul-national-coz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764704"/>
            <a:ext cx="3149237" cy="22322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img.directbooking.ro/getimage.ashx?f=Obiective&amp;w=440&amp;file=63460aa1-c07c-4eef-9351-fe6d7b29d12c_cascada-lotriso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211" y="3068960"/>
            <a:ext cx="3420206"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TNuPhjM3Ce46dMVnuPPII3wep4C5kNcrE0sfpl2NC6GUzKjsLr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211" y="764704"/>
            <a:ext cx="3420206" cy="225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2.gstatic.com/images?q=tbn:ANd9GcRW7oFm1bL1RDE1sbPaMax5xzj9NEkg-lwLvPaP_6FPaE1MP-i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7" y="3068961"/>
            <a:ext cx="3149237" cy="22322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356314" y="5486904"/>
            <a:ext cx="1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Virage 8"/>
          <p:cNvSpPr/>
          <p:nvPr/>
        </p:nvSpPr>
        <p:spPr>
          <a:xfrm>
            <a:off x="6585402" y="5475568"/>
            <a:ext cx="540000" cy="540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11360854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30635" y="668469"/>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87" y="668469"/>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22</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9596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9596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80000" tIns="18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Racovita </a:t>
            </a: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47774" y="2204864"/>
            <a:ext cx="972000" cy="46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7D</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4273" y="1715543"/>
            <a:ext cx="5688605" cy="1626514"/>
          </a:xfrm>
          <a:prstGeom prst="roundRect">
            <a:avLst>
              <a:gd name="adj" fmla="val 104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4273" y="719143"/>
            <a:ext cx="2844302"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19143"/>
            <a:ext cx="2592288"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3204180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10908" y="460731"/>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Talmaciu</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10908" y="1628800"/>
            <a:ext cx="5760000" cy="432048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Racovita</a:t>
            </a:r>
          </a:p>
          <a:p>
            <a:r>
              <a:rPr lang="fr-CH" sz="4400" dirty="0" err="1" smtClean="0">
                <a:solidFill>
                  <a:schemeClr val="bg1"/>
                </a:solidFill>
                <a:latin typeface="Arial" panose="020B0604020202020204" pitchFamily="34" charset="0"/>
                <a:cs typeface="Arial" panose="020B0604020202020204" pitchFamily="34" charset="0"/>
              </a:rPr>
              <a:t>Brezoi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752072" y="487080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Hexagone 6"/>
          <p:cNvSpPr/>
          <p:nvPr/>
        </p:nvSpPr>
        <p:spPr>
          <a:xfrm>
            <a:off x="1830016" y="2517621"/>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7D</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2104925" y="3694183"/>
            <a:ext cx="4640427"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Parcul</a:t>
            </a:r>
            <a:r>
              <a:rPr lang="fr-CH" sz="3600" dirty="0" smtClean="0">
                <a:solidFill>
                  <a:schemeClr val="tx1"/>
                </a:solidFill>
                <a:latin typeface="Arial" panose="020B0604020202020204" pitchFamily="34" charset="0"/>
                <a:cs typeface="Arial" panose="020B0604020202020204" pitchFamily="34" charset="0"/>
              </a:rPr>
              <a:t> national Cozia</a:t>
            </a:r>
            <a:endParaRPr lang="fr-CH" sz="3600" dirty="0">
              <a:solidFill>
                <a:schemeClr val="tx1"/>
              </a:solidFill>
              <a:latin typeface="Arial" panose="020B0604020202020204" pitchFamily="34" charset="0"/>
              <a:cs typeface="Arial" panose="020B0604020202020204" pitchFamily="34" charset="0"/>
            </a:endParaRPr>
          </a:p>
        </p:txBody>
      </p:sp>
      <p:sp>
        <p:nvSpPr>
          <p:cNvPr id="6" name="Flèche vers le haut 5"/>
          <p:cNvSpPr/>
          <p:nvPr/>
        </p:nvSpPr>
        <p:spPr>
          <a:xfrm>
            <a:off x="2150696"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042770" y="6567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475656" y="548680"/>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475656" y="1700808"/>
            <a:ext cx="5616624" cy="4104456"/>
          </a:xfrm>
          <a:prstGeom prst="roundRect">
            <a:avLst>
              <a:gd name="adj" fmla="val 532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638922798"/>
      </p:ext>
    </p:extLst>
  </p:cSld>
  <p:clrMapOvr>
    <a:masterClrMapping/>
  </p:clrMapOvr>
  <p:transition spd="slow">
    <p:wheel spokes="1"/>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465041"/>
            <a:ext cx="216024" cy="83639"/>
          </a:xfrm>
          <a:noFill/>
          <a:effectLst>
            <a:outerShdw blurRad="63500" sx="102000" sy="102000" algn="ctr" rotWithShape="0">
              <a:schemeClr val="bg1">
                <a:lumMod val="95000"/>
                <a:alpha val="40000"/>
              </a:schemeClr>
            </a:outerShdw>
          </a:effectLst>
        </p:spPr>
        <p:txBody>
          <a:bodyPr lIns="72000">
            <a:normAutofit fontScale="90000"/>
          </a:bodyPr>
          <a:lstStyle/>
          <a:p>
            <a:r>
              <a:rPr lang="fr-CH" dirty="0">
                <a:solidFill>
                  <a:schemeClr val="bg1"/>
                </a:solidFill>
                <a:latin typeface="Arial" panose="020B0604020202020204" pitchFamily="34" charset="0"/>
                <a:cs typeface="Arial" panose="020B0604020202020204" pitchFamily="34" charset="0"/>
              </a:rPr>
              <a:t>.</a:t>
            </a:r>
          </a:p>
        </p:txBody>
      </p:sp>
      <p:sp>
        <p:nvSpPr>
          <p:cNvPr id="3" name="Sous-titre 2"/>
          <p:cNvSpPr>
            <a:spLocks noGrp="1"/>
          </p:cNvSpPr>
          <p:nvPr>
            <p:ph type="subTitle" idx="1"/>
          </p:nvPr>
        </p:nvSpPr>
        <p:spPr>
          <a:xfrm>
            <a:off x="1513952" y="1628959"/>
            <a:ext cx="5760000" cy="2880000"/>
          </a:xfrm>
          <a:solidFill>
            <a:srgbClr val="0070C0"/>
          </a:solidFill>
          <a:effectLst>
            <a:outerShdw blurRad="63500" sx="102000" sy="102000" algn="ctr" rotWithShape="0">
              <a:schemeClr val="bg1">
                <a:alpha val="40000"/>
              </a:schemeClr>
            </a:outerShdw>
          </a:effectLst>
        </p:spPr>
        <p:txBody>
          <a:bodyPr lIns="0" tIns="288000" bIns="216000">
            <a:noAutofit/>
          </a:bodyPr>
          <a:lstStyle/>
          <a:p>
            <a:r>
              <a:rPr lang="fr-CH" sz="4400" dirty="0" smtClean="0">
                <a:solidFill>
                  <a:schemeClr val="bg1"/>
                </a:solidFill>
                <a:latin typeface="Arial" panose="020B0604020202020204" pitchFamily="34" charset="0"/>
                <a:cs typeface="Arial" panose="020B0604020202020204" pitchFamily="34" charset="0"/>
              </a:rPr>
              <a:t>Racovita</a:t>
            </a:r>
          </a:p>
          <a:p>
            <a:r>
              <a:rPr lang="fr-CH" sz="4400" dirty="0" err="1" smtClean="0">
                <a:solidFill>
                  <a:schemeClr val="bg1"/>
                </a:solidFill>
                <a:latin typeface="Arial" panose="020B0604020202020204" pitchFamily="34" charset="0"/>
                <a:cs typeface="Arial" panose="020B0604020202020204" pitchFamily="34" charset="0"/>
              </a:rPr>
              <a:t>Brezoi</a:t>
            </a:r>
            <a:endParaRPr lang="fr-CH" sz="4400" dirty="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R</a:t>
            </a:r>
          </a:p>
          <a:p>
            <a:endParaRPr lang="fr-CH" sz="1600" dirty="0" smtClean="0">
              <a:solidFill>
                <a:schemeClr val="bg1"/>
              </a:solidFill>
              <a:latin typeface="Arial" panose="020B0604020202020204" pitchFamily="34" charset="0"/>
              <a:cs typeface="Arial" panose="020B0604020202020204" pitchFamily="34" charset="0"/>
            </a:endParaRPr>
          </a:p>
          <a:p>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2051720" y="249289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7D</a:t>
            </a:r>
            <a:endParaRPr lang="fr-CH" dirty="0">
              <a:latin typeface="Arial" panose="020B0604020202020204" pitchFamily="34" charset="0"/>
              <a:cs typeface="Arial" panose="020B0604020202020204" pitchFamily="34" charset="0"/>
            </a:endParaRPr>
          </a:p>
        </p:txBody>
      </p:sp>
      <p:sp>
        <p:nvSpPr>
          <p:cNvPr id="5" name="Flèche droite 4"/>
          <p:cNvSpPr/>
          <p:nvPr/>
        </p:nvSpPr>
        <p:spPr>
          <a:xfrm rot="-1800000">
            <a:off x="5738652" y="244789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4393952" y="667318"/>
            <a:ext cx="2844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4800" dirty="0" smtClean="0">
                <a:solidFill>
                  <a:schemeClr val="bg1"/>
                </a:solidFill>
                <a:latin typeface="Arial" panose="020B0604020202020204" pitchFamily="34" charset="0"/>
                <a:cs typeface="Arial" panose="020B0604020202020204" pitchFamily="34" charset="0"/>
              </a:rPr>
              <a:t>22</a:t>
            </a:r>
            <a:endParaRPr lang="fr-CH" sz="48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4771761" y="81131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Virage 20"/>
          <p:cNvSpPr/>
          <p:nvPr/>
        </p:nvSpPr>
        <p:spPr>
          <a:xfrm>
            <a:off x="5076056" y="81131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9" name="Rectangle à coins arrondis 8"/>
          <p:cNvSpPr/>
          <p:nvPr/>
        </p:nvSpPr>
        <p:spPr>
          <a:xfrm>
            <a:off x="1585640" y="1700808"/>
            <a:ext cx="5616624" cy="2736303"/>
          </a:xfrm>
          <a:prstGeom prst="roundRect">
            <a:avLst>
              <a:gd name="adj" fmla="val 462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4499992" y="757278"/>
            <a:ext cx="2664000"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2050232" y="3484240"/>
            <a:ext cx="4640427" cy="72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Parcul</a:t>
            </a:r>
            <a:r>
              <a:rPr lang="fr-CH" sz="3600" dirty="0" smtClean="0">
                <a:solidFill>
                  <a:schemeClr val="tx1"/>
                </a:solidFill>
                <a:latin typeface="Arial" panose="020B0604020202020204" pitchFamily="34" charset="0"/>
                <a:cs typeface="Arial" panose="020B0604020202020204" pitchFamily="34" charset="0"/>
              </a:rPr>
              <a:t> national Cozia</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2152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22</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49346556"/>
      </p:ext>
    </p:extLst>
  </p:cSld>
  <p:clrMapOvr>
    <a:masterClrMapping/>
  </p:clrMapOvr>
  <p:transition spd="slow">
    <p:wheel spokes="1"/>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3960000"/>
          </a:xfrm>
          <a:prstGeom prst="rect">
            <a:avLst/>
          </a:prstGeom>
          <a:solidFill>
            <a:srgbClr val="00B050"/>
          </a:solidFill>
        </p:spPr>
        <p:txBody>
          <a:bodyPr lIns="540000" tIns="900000" rIns="72000" bIns="18000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Arad				377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Timisoara			327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Sibiu				  63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E81 x E68			  51 km</a:t>
            </a:r>
          </a:p>
          <a:p>
            <a:pPr marL="0" indent="0">
              <a:buFont typeface="Arial" panose="020B0604020202020204" pitchFamily="34" charset="0"/>
              <a:buNone/>
            </a:pPr>
            <a:r>
              <a:rPr lang="fr-CH" sz="176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3816424"/>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7"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660267" y="3933056"/>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3303305"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860032"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3360832"/>
      </p:ext>
    </p:extLst>
  </p:cSld>
  <p:clrMapOvr>
    <a:masterClrMapping/>
  </p:clrMapOvr>
  <p:transition spd="slow">
    <p:wheel spokes="1"/>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30635" y="668469"/>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87" y="668469"/>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23</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9596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9596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80000" tIns="18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Talmaciu</a:t>
            </a:r>
            <a:r>
              <a:rPr lang="fr-CH" sz="4400" dirty="0" smtClean="0">
                <a:solidFill>
                  <a:schemeClr val="bg1"/>
                </a:solidFill>
                <a:latin typeface="Arial" panose="020B0604020202020204" pitchFamily="34" charset="0"/>
                <a:cs typeface="Arial" panose="020B0604020202020204" pitchFamily="34" charset="0"/>
              </a:rPr>
              <a:t> </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47774" y="2204864"/>
            <a:ext cx="972000" cy="46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7D</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4273" y="1715543"/>
            <a:ext cx="5688605" cy="1626514"/>
          </a:xfrm>
          <a:prstGeom prst="roundRect">
            <a:avLst>
              <a:gd name="adj" fmla="val 104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4273" y="719143"/>
            <a:ext cx="2844302"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19143"/>
            <a:ext cx="2592288"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2670101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2076492"/>
            <a:ext cx="5760000" cy="378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Talmaciu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Boita</a:t>
            </a:r>
          </a:p>
          <a:p>
            <a:r>
              <a:rPr lang="fr-CH" sz="4400" dirty="0" err="1" smtClean="0">
                <a:solidFill>
                  <a:schemeClr val="bg1"/>
                </a:solidFill>
                <a:latin typeface="Arial" panose="020B0604020202020204" pitchFamily="34" charset="0"/>
                <a:cs typeface="Arial" panose="020B0604020202020204" pitchFamily="34" charset="0"/>
              </a:rPr>
              <a:t>Vestem</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477027" y="4677628"/>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763688" y="276951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a:t>
            </a:r>
            <a:endParaRPr lang="fr-CH" dirty="0">
              <a:latin typeface="Arial" panose="020B0604020202020204" pitchFamily="34" charset="0"/>
              <a:cs typeface="Arial" panose="020B0604020202020204" pitchFamily="34" charset="0"/>
            </a:endParaRPr>
          </a:p>
        </p:txBody>
      </p:sp>
      <p:sp>
        <p:nvSpPr>
          <p:cNvPr id="7" name="Hexagone 6"/>
          <p:cNvSpPr/>
          <p:nvPr/>
        </p:nvSpPr>
        <p:spPr>
          <a:xfrm>
            <a:off x="1763688" y="398711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660232"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403350" y="333374"/>
            <a:ext cx="5760000" cy="1655465"/>
          </a:xfrm>
          <a:prstGeom prst="rect">
            <a:avLst/>
          </a:prstGeom>
          <a:solidFill>
            <a:srgbClr val="00B050"/>
          </a:solidFill>
        </p:spPr>
        <p:txBody>
          <a:bodyPr vert="horz" lIns="1404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4000" dirty="0" smtClean="0">
                <a:solidFill>
                  <a:schemeClr val="bg1"/>
                </a:solidFill>
                <a:latin typeface="Arial" panose="020B0604020202020204" pitchFamily="34" charset="0"/>
                <a:cs typeface="Arial" panose="020B0604020202020204" pitchFamily="34" charset="0"/>
              </a:rPr>
              <a:t>E81 x E68</a:t>
            </a:r>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r>
              <a:rPr lang="fr-CH" sz="4000" dirty="0" smtClean="0">
                <a:solidFill>
                  <a:schemeClr val="bg1"/>
                </a:solidFill>
                <a:latin typeface="Arial" panose="020B0604020202020204" pitchFamily="34" charset="0"/>
                <a:cs typeface="Arial" panose="020B0604020202020204" pitchFamily="34" charset="0"/>
              </a:rPr>
              <a:t>A1 x A9</a:t>
            </a:r>
            <a:endParaRPr lang="fr-CH" sz="4000" dirty="0">
              <a:solidFill>
                <a:schemeClr val="bg1"/>
              </a:solidFill>
              <a:latin typeface="Arial" panose="020B0604020202020204" pitchFamily="34" charset="0"/>
              <a:cs typeface="Arial" panose="020B0604020202020204" pitchFamily="34" charset="0"/>
            </a:endParaRPr>
          </a:p>
        </p:txBody>
      </p:sp>
      <p:pic>
        <p:nvPicPr>
          <p:cNvPr id="12"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337456" y="629953"/>
            <a:ext cx="1133521" cy="1015737"/>
          </a:xfrm>
          <a:prstGeom prst="rect">
            <a:avLst/>
          </a:prstGeom>
          <a:noFill/>
          <a:extLst>
            <a:ext uri="{909E8E84-426E-40DD-AFC4-6F175D3DCCD1}">
              <a14:hiddenFill xmlns:a14="http://schemas.microsoft.com/office/drawing/2010/main">
                <a:solidFill>
                  <a:srgbClr val="FFFFFF"/>
                </a:solidFill>
              </a14:hiddenFill>
            </a:ext>
          </a:extLst>
        </p:spPr>
      </p:pic>
      <p:sp>
        <p:nvSpPr>
          <p:cNvPr id="13" name="Flèche vers le haut 12"/>
          <p:cNvSpPr/>
          <p:nvPr/>
        </p:nvSpPr>
        <p:spPr>
          <a:xfrm>
            <a:off x="6417916" y="733963"/>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vers le haut 13"/>
          <p:cNvSpPr/>
          <p:nvPr/>
        </p:nvSpPr>
        <p:spPr>
          <a:xfrm>
            <a:off x="1614189" y="752786"/>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1475656" y="451095"/>
            <a:ext cx="5580000" cy="1465737"/>
          </a:xfrm>
          <a:prstGeom prst="roundRect">
            <a:avLst>
              <a:gd name="adj" fmla="val 626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2132856"/>
            <a:ext cx="5634576" cy="3672408"/>
          </a:xfrm>
          <a:prstGeom prst="roundRect">
            <a:avLst>
              <a:gd name="adj" fmla="val 467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102736812"/>
      </p:ext>
    </p:extLst>
  </p:cSld>
  <p:clrMapOvr>
    <a:masterClrMapping/>
  </p:clrMapOvr>
  <p:transition spd="slow">
    <p:wheel spokes="1"/>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465041"/>
            <a:ext cx="216024" cy="83639"/>
          </a:xfrm>
          <a:noFill/>
          <a:effectLst>
            <a:outerShdw blurRad="63500" sx="102000" sy="102000" algn="ctr" rotWithShape="0">
              <a:schemeClr val="bg1">
                <a:lumMod val="95000"/>
                <a:alpha val="40000"/>
              </a:schemeClr>
            </a:outerShdw>
          </a:effectLst>
        </p:spPr>
        <p:txBody>
          <a:bodyPr lIns="72000">
            <a:normAutofit fontScale="90000"/>
          </a:bodyPr>
          <a:lstStyle/>
          <a:p>
            <a:r>
              <a:rPr lang="fr-CH" dirty="0">
                <a:solidFill>
                  <a:schemeClr val="bg1"/>
                </a:solidFill>
                <a:latin typeface="Arial" panose="020B0604020202020204" pitchFamily="34" charset="0"/>
                <a:cs typeface="Arial" panose="020B0604020202020204" pitchFamily="34" charset="0"/>
              </a:rPr>
              <a:t>.</a:t>
            </a:r>
          </a:p>
        </p:txBody>
      </p:sp>
      <p:sp>
        <p:nvSpPr>
          <p:cNvPr id="3" name="Sous-titre 2"/>
          <p:cNvSpPr>
            <a:spLocks noGrp="1"/>
          </p:cNvSpPr>
          <p:nvPr>
            <p:ph type="subTitle" idx="1"/>
          </p:nvPr>
        </p:nvSpPr>
        <p:spPr>
          <a:xfrm>
            <a:off x="1685673" y="1628959"/>
            <a:ext cx="5688000" cy="2880000"/>
          </a:xfrm>
          <a:solidFill>
            <a:srgbClr val="0070C0"/>
          </a:solidFill>
          <a:effectLst>
            <a:outerShdw blurRad="63500" sx="102000" sy="102000" algn="ctr" rotWithShape="0">
              <a:schemeClr val="bg1">
                <a:alpha val="40000"/>
              </a:schemeClr>
            </a:outerShdw>
          </a:effectLst>
        </p:spPr>
        <p:txBody>
          <a:bodyPr lIns="0" tIns="288000" bIns="216000">
            <a:noAutofit/>
          </a:bodyPr>
          <a:lstStyle/>
          <a:p>
            <a:r>
              <a:rPr lang="fr-CH" sz="4400" dirty="0" err="1" smtClean="0">
                <a:solidFill>
                  <a:schemeClr val="bg1"/>
                </a:solidFill>
                <a:latin typeface="Arial" panose="020B0604020202020204" pitchFamily="34" charset="0"/>
                <a:cs typeface="Arial" panose="020B0604020202020204" pitchFamily="34" charset="0"/>
              </a:rPr>
              <a:t>Talmaciu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Boita</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Vestem</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2195736" y="249289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5" name="Flèche droite 4"/>
          <p:cNvSpPr/>
          <p:nvPr/>
        </p:nvSpPr>
        <p:spPr>
          <a:xfrm rot="-1800000">
            <a:off x="5845370" y="2771723"/>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4499992" y="674744"/>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4800" dirty="0" smtClean="0">
                <a:solidFill>
                  <a:schemeClr val="bg1"/>
                </a:solidFill>
                <a:latin typeface="Arial" panose="020B0604020202020204" pitchFamily="34" charset="0"/>
                <a:cs typeface="Arial" panose="020B0604020202020204" pitchFamily="34" charset="0"/>
              </a:rPr>
              <a:t>23</a:t>
            </a:r>
            <a:endParaRPr lang="fr-CH" sz="48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5007691" y="818744"/>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Virage 20"/>
          <p:cNvSpPr/>
          <p:nvPr/>
        </p:nvSpPr>
        <p:spPr>
          <a:xfrm>
            <a:off x="5327992" y="797337"/>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1" name="Hexagone 10"/>
          <p:cNvSpPr/>
          <p:nvPr/>
        </p:nvSpPr>
        <p:spPr>
          <a:xfrm>
            <a:off x="2249632" y="364502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6" name="Rectangle à coins arrondis 5"/>
          <p:cNvSpPr/>
          <p:nvPr/>
        </p:nvSpPr>
        <p:spPr>
          <a:xfrm>
            <a:off x="4572000" y="764704"/>
            <a:ext cx="2736304"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763688" y="1700808"/>
            <a:ext cx="5544616" cy="2736304"/>
          </a:xfrm>
          <a:prstGeom prst="roundRect">
            <a:avLst>
              <a:gd name="adj" fmla="val 521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6694388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98374"/>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tx1"/>
                </a:solidFill>
                <a:latin typeface="Arial" panose="020B0604020202020204" pitchFamily="34" charset="0"/>
                <a:cs typeface="Arial" panose="020B0604020202020204" pitchFamily="34" charset="0"/>
              </a:rPr>
              <a:t>2</a:t>
            </a: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857591568"/>
      </p:ext>
    </p:extLst>
  </p:cSld>
  <p:clrMapOvr>
    <a:masterClrMapping/>
  </p:clrMapOvr>
  <p:transition spd="slow">
    <p:wheel spokes="1"/>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23</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771611230"/>
      </p:ext>
    </p:extLst>
  </p:cSld>
  <p:clrMapOvr>
    <a:masterClrMapping/>
  </p:clrMapOvr>
  <p:transition spd="slow">
    <p:wheel spokes="1"/>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900000" rIns="72000" bIns="18000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Arad				338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Timisoara			288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Brasov				131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Sibiu				  18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E81 x E68			  </a:t>
            </a:r>
            <a:r>
              <a:rPr lang="fr-CH" sz="17600" dirty="0">
                <a:solidFill>
                  <a:schemeClr val="bg1"/>
                </a:solidFill>
                <a:latin typeface="Arial" panose="020B0604020202020204" pitchFamily="34" charset="0"/>
                <a:cs typeface="Arial" panose="020B0604020202020204" pitchFamily="34" charset="0"/>
              </a:rPr>
              <a:t> </a:t>
            </a:r>
            <a:r>
              <a:rPr lang="fr-CH" sz="17600" dirty="0" smtClean="0">
                <a:solidFill>
                  <a:schemeClr val="bg1"/>
                </a:solidFill>
                <a:latin typeface="Arial" panose="020B0604020202020204" pitchFamily="34" charset="0"/>
                <a:cs typeface="Arial" panose="020B0604020202020204" pitchFamily="34" charset="0"/>
              </a:rPr>
              <a:t> 5 km</a:t>
            </a:r>
          </a:p>
          <a:p>
            <a:pPr marL="0" indent="0">
              <a:buFont typeface="Arial" panose="020B0604020202020204" pitchFamily="34" charset="0"/>
              <a:buNone/>
            </a:pPr>
            <a:r>
              <a:rPr lang="fr-CH" sz="176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536504"/>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7"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72000" y="4649357"/>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3303305"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860032"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705063"/>
      </p:ext>
    </p:extLst>
  </p:cSld>
  <p:clrMapOvr>
    <a:masterClrMapping/>
  </p:clrMapOvr>
  <p:transition spd="slow">
    <p:wheel spokes="1"/>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44824"/>
            <a:ext cx="5760000" cy="36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E81 x E68</a:t>
            </a:r>
          </a:p>
          <a:p>
            <a:pPr lvl="1" algn="ctr"/>
            <a:r>
              <a:rPr lang="fr-CH" sz="4000" dirty="0" smtClean="0">
                <a:solidFill>
                  <a:schemeClr val="bg1"/>
                </a:solidFill>
                <a:latin typeface="Arial" panose="020B0604020202020204" pitchFamily="34" charset="0"/>
                <a:cs typeface="Arial" panose="020B0604020202020204" pitchFamily="34" charset="0"/>
              </a:rPr>
              <a:t>A1 x A9</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err="1" smtClean="0">
                <a:solidFill>
                  <a:schemeClr val="bg1"/>
                </a:solidFill>
                <a:latin typeface="Arial" panose="020B0604020202020204" pitchFamily="34" charset="0"/>
                <a:cs typeface="Arial" panose="020B0604020202020204" pitchFamily="34" charset="0"/>
              </a:rPr>
              <a:t>Vestem</a:t>
            </a:r>
            <a:endParaRPr lang="fr-CH" sz="4400"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2500 m</a:t>
            </a:r>
            <a:endParaRPr lang="fr-CH" sz="4400" dirty="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07704" y="2308779"/>
            <a:ext cx="1296000" cy="10964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616624" cy="3456384"/>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012160" y="2564904"/>
            <a:ext cx="900000" cy="792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24</a:t>
            </a:r>
            <a:endParaRPr lang="fr-CH"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806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576064" cy="202034"/>
          </a:xfrm>
          <a:noFill/>
        </p:spPr>
        <p:txBody>
          <a:bodyPr>
            <a:normAutofit fontScale="90000"/>
          </a:bodyPr>
          <a:lstStyle/>
          <a:p>
            <a:r>
              <a:rPr lang="fr-CH" sz="3200" dirty="0" smtClean="0">
                <a:solidFill>
                  <a:schemeClr val="bg1"/>
                </a:solidFill>
                <a:latin typeface="Arial" panose="020B0604020202020204" pitchFamily="34" charset="0"/>
                <a:cs typeface="Arial" panose="020B0604020202020204" pitchFamily="34" charset="0"/>
              </a:rPr>
              <a:t>     E81 x E68</a:t>
            </a:r>
            <a:endParaRPr lang="fr-CH" sz="40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07504" y="1124744"/>
            <a:ext cx="4400228" cy="639762"/>
          </a:xfrm>
          <a:solidFill>
            <a:srgbClr val="00B050"/>
          </a:solidFill>
        </p:spPr>
        <p:txBody>
          <a:bodyPr tIns="72000" bIns="144000" anchor="t">
            <a:noAutofit/>
          </a:bodyPr>
          <a:lstStyle/>
          <a:p>
            <a:pPr algn="ctr"/>
            <a:r>
              <a:rPr lang="fr-CH" sz="3200" b="0" dirty="0" smtClean="0">
                <a:solidFill>
                  <a:schemeClr val="bg1"/>
                </a:solidFill>
                <a:latin typeface="Arial" panose="020B0604020202020204" pitchFamily="34" charset="0"/>
                <a:cs typeface="Arial" panose="020B0604020202020204" pitchFamily="34" charset="0"/>
              </a:rPr>
              <a:t>E 81   A1</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6"/>
            <a:ext cx="4392488" cy="3976978"/>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Targu</a:t>
            </a:r>
            <a:r>
              <a:rPr lang="fr-CH" sz="3200" dirty="0" smtClean="0">
                <a:solidFill>
                  <a:schemeClr val="bg1"/>
                </a:solidFill>
                <a:latin typeface="Arial" panose="020B0604020202020204" pitchFamily="34" charset="0"/>
                <a:cs typeface="Arial" panose="020B0604020202020204" pitchFamily="34" charset="0"/>
              </a:rPr>
              <a:t> Mures</a:t>
            </a:r>
          </a:p>
          <a:p>
            <a:pPr marL="0" indent="0" algn="ctr">
              <a:buNone/>
            </a:pPr>
            <a:r>
              <a:rPr lang="fr-CH" sz="3200" dirty="0" smtClean="0">
                <a:solidFill>
                  <a:schemeClr val="bg1"/>
                </a:solidFill>
                <a:latin typeface="Arial" panose="020B0604020202020204" pitchFamily="34" charset="0"/>
                <a:cs typeface="Arial" panose="020B0604020202020204" pitchFamily="34" charset="0"/>
              </a:rPr>
              <a:t>Cluj </a:t>
            </a:r>
            <a:r>
              <a:rPr lang="fr-CH" sz="3200" dirty="0" err="1" smtClean="0">
                <a:solidFill>
                  <a:schemeClr val="bg1"/>
                </a:solidFill>
                <a:latin typeface="Arial" panose="020B0604020202020204" pitchFamily="34" charset="0"/>
                <a:cs typeface="Arial" panose="020B0604020202020204" pitchFamily="34" charset="0"/>
              </a:rPr>
              <a:t>Napoca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Sibiu Sud</a:t>
            </a: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72000" y="1124745"/>
            <a:ext cx="4464496" cy="648072"/>
          </a:xfrm>
          <a:solidFill>
            <a:srgbClr val="00B050"/>
          </a:solidFill>
        </p:spPr>
        <p:txBody>
          <a:bodyPr bIns="144000" anchor="t">
            <a:noAutofit/>
          </a:bodyPr>
          <a:lstStyle/>
          <a:p>
            <a:pPr algn="ctr"/>
            <a:r>
              <a:rPr lang="fr-CH" sz="3200" b="0" dirty="0" smtClean="0">
                <a:solidFill>
                  <a:schemeClr val="bg1"/>
                </a:solidFill>
                <a:latin typeface="Arial" panose="020B0604020202020204" pitchFamily="34" charset="0"/>
                <a:cs typeface="Arial" panose="020B0604020202020204" pitchFamily="34" charset="0"/>
              </a:rPr>
              <a:t>E 68   A9</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72000" y="1844825"/>
            <a:ext cx="4464495" cy="3960439"/>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Brasov</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Fagaras</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Sighisoara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Avrig</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2</a:t>
            </a:r>
            <a:r>
              <a:rPr lang="fr-CH" sz="3200" dirty="0" smtClean="0">
                <a:solidFill>
                  <a:schemeClr val="bg1"/>
                </a:solidFill>
                <a:latin typeface="Arial" panose="020B0604020202020204" pitchFamily="34" charset="0"/>
                <a:cs typeface="Arial" panose="020B0604020202020204" pitchFamily="34" charset="0"/>
              </a:rPr>
              <a:t>000 m</a:t>
            </a:r>
          </a:p>
          <a:p>
            <a:pPr marL="0" indent="0">
              <a:buNone/>
            </a:pPr>
            <a:endParaRPr lang="fr-CH" sz="4000" dirty="0"/>
          </a:p>
        </p:txBody>
      </p:sp>
      <p:sp>
        <p:nvSpPr>
          <p:cNvPr id="11" name="Flèche vers le haut 10"/>
          <p:cNvSpPr/>
          <p:nvPr/>
        </p:nvSpPr>
        <p:spPr>
          <a:xfrm>
            <a:off x="467504" y="2290866"/>
            <a:ext cx="484632" cy="2376264"/>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693940" y="2227811"/>
            <a:ext cx="484632" cy="2360092"/>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droite 13"/>
          <p:cNvSpPr/>
          <p:nvPr/>
        </p:nvSpPr>
        <p:spPr>
          <a:xfrm rot="-2700000">
            <a:off x="7526571" y="4323777"/>
            <a:ext cx="1260000"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12"/>
          <p:cNvSpPr/>
          <p:nvPr/>
        </p:nvSpPr>
        <p:spPr>
          <a:xfrm>
            <a:off x="2400799" y="4317903"/>
            <a:ext cx="10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latin typeface="Arial" panose="020B0604020202020204" pitchFamily="34" charset="0"/>
              <a:cs typeface="Arial" panose="020B0604020202020204" pitchFamily="34" charset="0"/>
            </a:endParaRPr>
          </a:p>
        </p:txBody>
      </p:sp>
      <p:sp>
        <p:nvSpPr>
          <p:cNvPr id="15" name="Rectangle à coins arrondis 14"/>
          <p:cNvSpPr/>
          <p:nvPr/>
        </p:nvSpPr>
        <p:spPr>
          <a:xfrm>
            <a:off x="611560" y="5949280"/>
            <a:ext cx="7848872"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dirty="0" smtClean="0">
                <a:solidFill>
                  <a:schemeClr val="tx1"/>
                </a:solidFill>
                <a:latin typeface="Arial" panose="020B0604020202020204" pitchFamily="34" charset="0"/>
                <a:cs typeface="Arial" panose="020B0604020202020204" pitchFamily="34" charset="0"/>
              </a:rPr>
              <a:t>Panneaux transversaux au dessus de l’autoroute – Les prochaines sorties, Sibiu Sud et </a:t>
            </a:r>
            <a:r>
              <a:rPr lang="fr-CH" sz="1100" dirty="0" err="1" smtClean="0">
                <a:solidFill>
                  <a:schemeClr val="tx1"/>
                </a:solidFill>
                <a:latin typeface="Arial" panose="020B0604020202020204" pitchFamily="34" charset="0"/>
                <a:cs typeface="Arial" panose="020B0604020202020204" pitchFamily="34" charset="0"/>
              </a:rPr>
              <a:t>Avrig</a:t>
            </a:r>
            <a:r>
              <a:rPr lang="fr-CH" sz="1100" dirty="0" smtClean="0">
                <a:solidFill>
                  <a:schemeClr val="tx1"/>
                </a:solidFill>
                <a:latin typeface="Arial" panose="020B0604020202020204" pitchFamily="34" charset="0"/>
                <a:cs typeface="Arial" panose="020B0604020202020204" pitchFamily="34" charset="0"/>
              </a:rPr>
              <a:t>, sont intégrées</a:t>
            </a:r>
            <a:endParaRPr lang="fr-CH" sz="11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107504" y="5805264"/>
            <a:ext cx="360000" cy="90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8676456" y="5787312"/>
            <a:ext cx="360000" cy="90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79512" y="1196752"/>
            <a:ext cx="4248472"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4607984" y="1196752"/>
            <a:ext cx="4248472"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79512" y="1916832"/>
            <a:ext cx="4248472" cy="3816424"/>
          </a:xfrm>
          <a:prstGeom prst="roundRect">
            <a:avLst>
              <a:gd name="adj" fmla="val 513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4607984" y="1916832"/>
            <a:ext cx="4356504" cy="3816424"/>
          </a:xfrm>
          <a:prstGeom prst="roundRect">
            <a:avLst>
              <a:gd name="adj" fmla="val 446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Organigramme : Connecteur 18"/>
          <p:cNvSpPr/>
          <p:nvPr/>
        </p:nvSpPr>
        <p:spPr>
          <a:xfrm>
            <a:off x="7920432" y="1232780"/>
            <a:ext cx="540000" cy="432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24</a:t>
            </a:r>
            <a:endParaRPr lang="fr-CH"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014210"/>
      </p:ext>
    </p:extLst>
  </p:cSld>
  <p:clrMapOvr>
    <a:masterClrMapping/>
  </p:clrMapOvr>
  <p:transition spd="slow">
    <p:wheel spokes="1"/>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576064" cy="202034"/>
          </a:xfrm>
          <a:noFill/>
        </p:spPr>
        <p:txBody>
          <a:bodyPr>
            <a:normAutofit fontScale="90000"/>
          </a:bodyPr>
          <a:lstStyle/>
          <a:p>
            <a:r>
              <a:rPr lang="fr-CH" sz="3200" dirty="0" smtClean="0">
                <a:solidFill>
                  <a:schemeClr val="bg1"/>
                </a:solidFill>
                <a:latin typeface="Arial" panose="020B0604020202020204" pitchFamily="34" charset="0"/>
                <a:cs typeface="Arial" panose="020B0604020202020204" pitchFamily="34" charset="0"/>
              </a:rPr>
              <a:t>     E81 x E68</a:t>
            </a:r>
            <a:endParaRPr lang="fr-CH" sz="40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07504" y="1124744"/>
            <a:ext cx="4400228" cy="639762"/>
          </a:xfrm>
          <a:solidFill>
            <a:srgbClr val="00B050"/>
          </a:solidFill>
        </p:spPr>
        <p:txBody>
          <a:bodyPr tIns="72000" bIns="144000" anchor="t">
            <a:noAutofit/>
          </a:bodyPr>
          <a:lstStyle/>
          <a:p>
            <a:pPr algn="ctr"/>
            <a:r>
              <a:rPr lang="fr-CH" sz="3200" b="0" dirty="0" smtClean="0">
                <a:solidFill>
                  <a:schemeClr val="bg1"/>
                </a:solidFill>
                <a:latin typeface="Arial" panose="020B0604020202020204" pitchFamily="34" charset="0"/>
                <a:cs typeface="Arial" panose="020B0604020202020204" pitchFamily="34" charset="0"/>
              </a:rPr>
              <a:t>E 81   A1</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6"/>
            <a:ext cx="4392488" cy="3976978"/>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Targu</a:t>
            </a:r>
            <a:r>
              <a:rPr lang="fr-CH" sz="3200" dirty="0" smtClean="0">
                <a:solidFill>
                  <a:schemeClr val="bg1"/>
                </a:solidFill>
                <a:latin typeface="Arial" panose="020B0604020202020204" pitchFamily="34" charset="0"/>
                <a:cs typeface="Arial" panose="020B0604020202020204" pitchFamily="34" charset="0"/>
              </a:rPr>
              <a:t> Mures</a:t>
            </a:r>
          </a:p>
          <a:p>
            <a:pPr marL="0" indent="0" algn="ctr">
              <a:buNone/>
            </a:pPr>
            <a:r>
              <a:rPr lang="fr-CH" sz="3200" dirty="0" smtClean="0">
                <a:solidFill>
                  <a:schemeClr val="bg1"/>
                </a:solidFill>
                <a:latin typeface="Arial" panose="020B0604020202020204" pitchFamily="34" charset="0"/>
                <a:cs typeface="Arial" panose="020B0604020202020204" pitchFamily="34" charset="0"/>
              </a:rPr>
              <a:t>Cluj </a:t>
            </a:r>
            <a:r>
              <a:rPr lang="fr-CH" sz="3200" dirty="0" err="1" smtClean="0">
                <a:solidFill>
                  <a:schemeClr val="bg1"/>
                </a:solidFill>
                <a:latin typeface="Arial" panose="020B0604020202020204" pitchFamily="34" charset="0"/>
                <a:cs typeface="Arial" panose="020B0604020202020204" pitchFamily="34" charset="0"/>
              </a:rPr>
              <a:t>Napoca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Sibiu Sud</a:t>
            </a: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72000" y="1124745"/>
            <a:ext cx="4464496" cy="648072"/>
          </a:xfrm>
          <a:solidFill>
            <a:srgbClr val="00B050"/>
          </a:solidFill>
        </p:spPr>
        <p:txBody>
          <a:bodyPr bIns="144000" anchor="t">
            <a:noAutofit/>
          </a:bodyPr>
          <a:lstStyle/>
          <a:p>
            <a:pPr algn="ctr"/>
            <a:r>
              <a:rPr lang="fr-CH" sz="3200" b="0" dirty="0" smtClean="0">
                <a:solidFill>
                  <a:schemeClr val="bg1"/>
                </a:solidFill>
                <a:latin typeface="Arial" panose="020B0604020202020204" pitchFamily="34" charset="0"/>
                <a:cs typeface="Arial" panose="020B0604020202020204" pitchFamily="34" charset="0"/>
              </a:rPr>
              <a:t>E 68   A9</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72000" y="1844825"/>
            <a:ext cx="4464495" cy="3960439"/>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Brasov</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Fagaras</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Sighisoara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Avrig</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p>
          <a:p>
            <a:pPr marL="0" indent="0">
              <a:buNone/>
            </a:pPr>
            <a:endParaRPr lang="fr-CH" sz="4000" dirty="0"/>
          </a:p>
        </p:txBody>
      </p:sp>
      <p:sp>
        <p:nvSpPr>
          <p:cNvPr id="11" name="Flèche vers le haut 10"/>
          <p:cNvSpPr/>
          <p:nvPr/>
        </p:nvSpPr>
        <p:spPr>
          <a:xfrm>
            <a:off x="467504" y="2290866"/>
            <a:ext cx="484632" cy="2376264"/>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693940" y="2227811"/>
            <a:ext cx="484632" cy="2360092"/>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droite 13"/>
          <p:cNvSpPr/>
          <p:nvPr/>
        </p:nvSpPr>
        <p:spPr>
          <a:xfrm rot="-2700000">
            <a:off x="7526571" y="4323777"/>
            <a:ext cx="1260000"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12"/>
          <p:cNvSpPr/>
          <p:nvPr/>
        </p:nvSpPr>
        <p:spPr>
          <a:xfrm>
            <a:off x="2400799" y="4317903"/>
            <a:ext cx="10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latin typeface="Arial" panose="020B0604020202020204" pitchFamily="34" charset="0"/>
              <a:cs typeface="Arial" panose="020B0604020202020204" pitchFamily="34" charset="0"/>
            </a:endParaRPr>
          </a:p>
        </p:txBody>
      </p:sp>
      <p:sp>
        <p:nvSpPr>
          <p:cNvPr id="15" name="Rectangle à coins arrondis 14"/>
          <p:cNvSpPr/>
          <p:nvPr/>
        </p:nvSpPr>
        <p:spPr>
          <a:xfrm>
            <a:off x="611560" y="5949280"/>
            <a:ext cx="7848872"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dirty="0" smtClean="0">
                <a:solidFill>
                  <a:schemeClr val="tx1"/>
                </a:solidFill>
                <a:latin typeface="Arial" panose="020B0604020202020204" pitchFamily="34" charset="0"/>
                <a:cs typeface="Arial" panose="020B0604020202020204" pitchFamily="34" charset="0"/>
              </a:rPr>
              <a:t>Panneaux transversaux au dessus de l’autoroute – Les prochaines sorties, Sibiu Sud et </a:t>
            </a:r>
            <a:r>
              <a:rPr lang="fr-CH" sz="1100" dirty="0" err="1" smtClean="0">
                <a:solidFill>
                  <a:schemeClr val="tx1"/>
                </a:solidFill>
                <a:latin typeface="Arial" panose="020B0604020202020204" pitchFamily="34" charset="0"/>
                <a:cs typeface="Arial" panose="020B0604020202020204" pitchFamily="34" charset="0"/>
              </a:rPr>
              <a:t>Avrig</a:t>
            </a:r>
            <a:r>
              <a:rPr lang="fr-CH" sz="1100" dirty="0" smtClean="0">
                <a:solidFill>
                  <a:schemeClr val="tx1"/>
                </a:solidFill>
                <a:latin typeface="Arial" panose="020B0604020202020204" pitchFamily="34" charset="0"/>
                <a:cs typeface="Arial" panose="020B0604020202020204" pitchFamily="34" charset="0"/>
              </a:rPr>
              <a:t>, sont intégrées</a:t>
            </a:r>
            <a:endParaRPr lang="fr-CH" sz="11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107504" y="5805264"/>
            <a:ext cx="360000" cy="90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8676456" y="5787312"/>
            <a:ext cx="360000" cy="90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79512" y="1196752"/>
            <a:ext cx="4248472"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4607984" y="1196752"/>
            <a:ext cx="4248472"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79512" y="1916832"/>
            <a:ext cx="4248472" cy="3816424"/>
          </a:xfrm>
          <a:prstGeom prst="roundRect">
            <a:avLst>
              <a:gd name="adj" fmla="val 513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4607984" y="1916832"/>
            <a:ext cx="4356504" cy="3816424"/>
          </a:xfrm>
          <a:prstGeom prst="roundRect">
            <a:avLst>
              <a:gd name="adj" fmla="val 446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Organigramme : Connecteur 18"/>
          <p:cNvSpPr/>
          <p:nvPr/>
        </p:nvSpPr>
        <p:spPr>
          <a:xfrm>
            <a:off x="7920432" y="1232780"/>
            <a:ext cx="540000" cy="432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24</a:t>
            </a:r>
            <a:endParaRPr lang="fr-CH"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9621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44824"/>
            <a:ext cx="6480000" cy="27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E81 x E68</a:t>
            </a:r>
          </a:p>
          <a:p>
            <a:pPr lvl="1" algn="ctr"/>
            <a:r>
              <a:rPr lang="fr-CH" sz="4000" dirty="0" smtClean="0">
                <a:solidFill>
                  <a:schemeClr val="bg1"/>
                </a:solidFill>
                <a:latin typeface="Arial" panose="020B0604020202020204" pitchFamily="34" charset="0"/>
                <a:cs typeface="Arial" panose="020B0604020202020204" pitchFamily="34" charset="0"/>
              </a:rPr>
              <a:t>A1 x A9</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err="1" smtClean="0">
                <a:solidFill>
                  <a:schemeClr val="bg1"/>
                </a:solidFill>
                <a:latin typeface="Arial" panose="020B0604020202020204" pitchFamily="34" charset="0"/>
                <a:cs typeface="Arial" panose="020B0604020202020204" pitchFamily="34" charset="0"/>
              </a:rPr>
              <a:t>Vestem</a:t>
            </a:r>
            <a:endParaRPr lang="fr-CH" sz="2000"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79712" y="2132856"/>
            <a:ext cx="1620000" cy="13706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6336704" cy="252028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732240" y="2564904"/>
            <a:ext cx="900000" cy="792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24</a:t>
            </a:r>
            <a:endParaRPr lang="fr-CH"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26612"/>
      </p:ext>
    </p:extLst>
  </p:cSld>
  <p:clrMapOvr>
    <a:masterClrMapping/>
  </p:clrMapOvr>
  <p:transition spd="slow">
    <p:wheel spokes="1"/>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576064" cy="202034"/>
          </a:xfrm>
          <a:noFill/>
        </p:spPr>
        <p:txBody>
          <a:bodyPr>
            <a:normAutofit fontScale="90000"/>
          </a:bodyPr>
          <a:lstStyle/>
          <a:p>
            <a:r>
              <a:rPr lang="fr-CH" sz="3200" dirty="0" smtClean="0">
                <a:solidFill>
                  <a:schemeClr val="bg1"/>
                </a:solidFill>
                <a:latin typeface="Arial" panose="020B0604020202020204" pitchFamily="34" charset="0"/>
                <a:cs typeface="Arial" panose="020B0604020202020204" pitchFamily="34" charset="0"/>
              </a:rPr>
              <a:t>     E81 x E68</a:t>
            </a:r>
            <a:endParaRPr lang="fr-CH" sz="40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07504" y="1124744"/>
            <a:ext cx="4400228" cy="639762"/>
          </a:xfrm>
          <a:solidFill>
            <a:srgbClr val="00B050"/>
          </a:solidFill>
        </p:spPr>
        <p:txBody>
          <a:bodyPr tIns="72000" bIns="144000" anchor="t">
            <a:noAutofit/>
          </a:bodyPr>
          <a:lstStyle/>
          <a:p>
            <a:pPr algn="ctr"/>
            <a:r>
              <a:rPr lang="fr-CH" sz="3200" b="0" dirty="0" smtClean="0">
                <a:solidFill>
                  <a:schemeClr val="bg1"/>
                </a:solidFill>
                <a:latin typeface="Arial" panose="020B0604020202020204" pitchFamily="34" charset="0"/>
                <a:cs typeface="Arial" panose="020B0604020202020204" pitchFamily="34" charset="0"/>
              </a:rPr>
              <a:t>E 81   A1</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6"/>
            <a:ext cx="4392488" cy="3240000"/>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Targu</a:t>
            </a:r>
            <a:r>
              <a:rPr lang="fr-CH" sz="3200" dirty="0" smtClean="0">
                <a:solidFill>
                  <a:schemeClr val="bg1"/>
                </a:solidFill>
                <a:latin typeface="Arial" panose="020B0604020202020204" pitchFamily="34" charset="0"/>
                <a:cs typeface="Arial" panose="020B0604020202020204" pitchFamily="34" charset="0"/>
              </a:rPr>
              <a:t> Mures</a:t>
            </a:r>
          </a:p>
          <a:p>
            <a:pPr marL="0" indent="0" algn="ctr">
              <a:buNone/>
            </a:pPr>
            <a:r>
              <a:rPr lang="fr-CH" sz="3200" dirty="0" smtClean="0">
                <a:solidFill>
                  <a:schemeClr val="bg1"/>
                </a:solidFill>
                <a:latin typeface="Arial" panose="020B0604020202020204" pitchFamily="34" charset="0"/>
                <a:cs typeface="Arial" panose="020B0604020202020204" pitchFamily="34" charset="0"/>
              </a:rPr>
              <a:t>Cluj </a:t>
            </a:r>
            <a:r>
              <a:rPr lang="fr-CH" sz="3200" dirty="0" err="1" smtClean="0">
                <a:solidFill>
                  <a:schemeClr val="bg1"/>
                </a:solidFill>
                <a:latin typeface="Arial" panose="020B0604020202020204" pitchFamily="34" charset="0"/>
                <a:cs typeface="Arial" panose="020B0604020202020204" pitchFamily="34" charset="0"/>
              </a:rPr>
              <a:t>Napoca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Sibiu Sud</a:t>
            </a: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72000" y="1124745"/>
            <a:ext cx="4464496" cy="648072"/>
          </a:xfrm>
          <a:solidFill>
            <a:srgbClr val="00B050"/>
          </a:solidFill>
        </p:spPr>
        <p:txBody>
          <a:bodyPr bIns="144000" anchor="t">
            <a:noAutofit/>
          </a:bodyPr>
          <a:lstStyle/>
          <a:p>
            <a:pPr algn="ctr"/>
            <a:r>
              <a:rPr lang="fr-CH" sz="3200" b="0" dirty="0" smtClean="0">
                <a:solidFill>
                  <a:schemeClr val="bg1"/>
                </a:solidFill>
                <a:latin typeface="Arial" panose="020B0604020202020204" pitchFamily="34" charset="0"/>
                <a:cs typeface="Arial" panose="020B0604020202020204" pitchFamily="34" charset="0"/>
              </a:rPr>
              <a:t>E 68   A9</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72000" y="1844825"/>
            <a:ext cx="4464495" cy="3240359"/>
          </a:xfrm>
          <a:solidFill>
            <a:srgbClr val="00B050"/>
          </a:solidFill>
        </p:spPr>
        <p:txBody>
          <a:bodyPr lIns="0"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Brasov</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Fagaras</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Sighisoara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Avrig</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1" name="Flèche vers le haut 10"/>
          <p:cNvSpPr/>
          <p:nvPr/>
        </p:nvSpPr>
        <p:spPr>
          <a:xfrm>
            <a:off x="467504" y="2290866"/>
            <a:ext cx="484632" cy="2376264"/>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693940" y="2227811"/>
            <a:ext cx="484632" cy="2360092"/>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droite 13"/>
          <p:cNvSpPr/>
          <p:nvPr/>
        </p:nvSpPr>
        <p:spPr>
          <a:xfrm rot="-2700000">
            <a:off x="7382552" y="4053777"/>
            <a:ext cx="1260000"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12"/>
          <p:cNvSpPr/>
          <p:nvPr/>
        </p:nvSpPr>
        <p:spPr>
          <a:xfrm>
            <a:off x="2400799" y="4317903"/>
            <a:ext cx="10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latin typeface="Arial" panose="020B0604020202020204" pitchFamily="34" charset="0"/>
              <a:cs typeface="Arial" panose="020B0604020202020204" pitchFamily="34" charset="0"/>
            </a:endParaRPr>
          </a:p>
        </p:txBody>
      </p:sp>
      <p:sp>
        <p:nvSpPr>
          <p:cNvPr id="8" name="Rectangle 7"/>
          <p:cNvSpPr/>
          <p:nvPr/>
        </p:nvSpPr>
        <p:spPr>
          <a:xfrm>
            <a:off x="400257" y="5067232"/>
            <a:ext cx="360000" cy="162008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79512" y="1196752"/>
            <a:ext cx="4248472"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4607984" y="1196752"/>
            <a:ext cx="4248472"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79512" y="1916832"/>
            <a:ext cx="4248472" cy="3096344"/>
          </a:xfrm>
          <a:prstGeom prst="roundRect">
            <a:avLst>
              <a:gd name="adj" fmla="val 513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4607984" y="1916832"/>
            <a:ext cx="4356504" cy="3096344"/>
          </a:xfrm>
          <a:prstGeom prst="roundRect">
            <a:avLst>
              <a:gd name="adj" fmla="val 446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18"/>
          <p:cNvSpPr/>
          <p:nvPr/>
        </p:nvSpPr>
        <p:spPr>
          <a:xfrm>
            <a:off x="3936256" y="5067232"/>
            <a:ext cx="360000" cy="162008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p:cNvSpPr/>
          <p:nvPr/>
        </p:nvSpPr>
        <p:spPr>
          <a:xfrm>
            <a:off x="8582744" y="5067232"/>
            <a:ext cx="360000" cy="162008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20"/>
          <p:cNvSpPr/>
          <p:nvPr/>
        </p:nvSpPr>
        <p:spPr>
          <a:xfrm>
            <a:off x="4788024" y="5067232"/>
            <a:ext cx="360000" cy="162008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280338541"/>
      </p:ext>
    </p:extLst>
  </p:cSld>
  <p:clrMapOvr>
    <a:masterClrMapping/>
  </p:clrMapOvr>
  <p:transition spd="slow">
    <p:wheel spokes="1"/>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620688"/>
            <a:ext cx="7056784" cy="56886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1331640" y="5445224"/>
            <a:ext cx="6840760" cy="72008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bg1"/>
                </a:solidFill>
              </a:rPr>
              <a:t>Sibiu</a:t>
            </a:r>
            <a:endParaRPr lang="fr-CH" sz="4000" dirty="0">
              <a:solidFill>
                <a:schemeClr val="bg1"/>
              </a:solidFill>
            </a:endParaRPr>
          </a:p>
        </p:txBody>
      </p:sp>
      <p:pic>
        <p:nvPicPr>
          <p:cNvPr id="2054" name="Picture 6" descr="http://cache-graphicslib.viator.com/graphicslib/destination/sibiu-1916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92696"/>
            <a:ext cx="6840760"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6345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16632"/>
            <a:ext cx="8928992" cy="828000"/>
          </a:xfrm>
          <a:solidFill>
            <a:srgbClr val="00B050"/>
          </a:solidFill>
        </p:spPr>
        <p:txBody>
          <a:bodyPr>
            <a:normAutofit/>
          </a:bodyPr>
          <a:lstStyle/>
          <a:p>
            <a:r>
              <a:rPr lang="fr-CH" dirty="0" smtClean="0">
                <a:solidFill>
                  <a:schemeClr val="bg1"/>
                </a:solidFill>
                <a:latin typeface="Arial" panose="020B0604020202020204" pitchFamily="34" charset="0"/>
                <a:cs typeface="Arial" panose="020B0604020202020204" pitchFamily="34" charset="0"/>
              </a:rPr>
              <a:t>A1    E68</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07504" y="1268760"/>
            <a:ext cx="6480720" cy="4500000"/>
          </a:xfrm>
          <a:solidFill>
            <a:srgbClr val="00B050"/>
          </a:solidFill>
        </p:spPr>
        <p:txBody>
          <a:bodyPr lIns="360000" tIns="540000" rIns="72000">
            <a:normAutofit/>
          </a:bodyPr>
          <a:lstStyle/>
          <a:p>
            <a:pPr marL="0" indent="0">
              <a:buNone/>
            </a:pPr>
            <a:r>
              <a:rPr lang="fr-CH" sz="4000" dirty="0" smtClean="0">
                <a:solidFill>
                  <a:schemeClr val="bg1"/>
                </a:solidFill>
                <a:latin typeface="Arial" panose="020B0604020202020204" pitchFamily="34" charset="0"/>
                <a:cs typeface="Arial" panose="020B0604020202020204" pitchFamily="34" charset="0"/>
              </a:rPr>
              <a:t>Sb Sud </a:t>
            </a:r>
            <a:r>
              <a:rPr lang="fr-CH" sz="4000" dirty="0" err="1" smtClean="0">
                <a:solidFill>
                  <a:schemeClr val="bg1"/>
                </a:solidFill>
                <a:latin typeface="Arial" panose="020B0604020202020204" pitchFamily="34" charset="0"/>
                <a:cs typeface="Arial" panose="020B0604020202020204" pitchFamily="34" charset="0"/>
              </a:rPr>
              <a:t>Selimbar</a:t>
            </a:r>
            <a:endParaRPr lang="fr-CH" sz="4000" dirty="0" smtClean="0">
              <a:solidFill>
                <a:schemeClr val="bg1"/>
              </a:solidFill>
              <a:latin typeface="Arial" panose="020B0604020202020204" pitchFamily="34" charset="0"/>
              <a:cs typeface="Arial" panose="020B0604020202020204" pitchFamily="34" charset="0"/>
            </a:endParaRPr>
          </a:p>
          <a:p>
            <a:pPr marL="0" indent="0">
              <a:buNone/>
            </a:pPr>
            <a:r>
              <a:rPr lang="fr-CH" sz="4000" dirty="0" smtClean="0">
                <a:solidFill>
                  <a:schemeClr val="bg1"/>
                </a:solidFill>
                <a:latin typeface="Arial" panose="020B0604020202020204" pitchFamily="34" charset="0"/>
                <a:cs typeface="Arial" panose="020B0604020202020204" pitchFamily="34" charset="0"/>
              </a:rPr>
              <a:t>Sb Est </a:t>
            </a:r>
            <a:r>
              <a:rPr lang="fr-CH" sz="4000" dirty="0" err="1" smtClean="0">
                <a:solidFill>
                  <a:schemeClr val="bg1"/>
                </a:solidFill>
                <a:latin typeface="Arial" panose="020B0604020202020204" pitchFamily="34" charset="0"/>
                <a:cs typeface="Arial" panose="020B0604020202020204" pitchFamily="34" charset="0"/>
              </a:rPr>
              <a:t>Agnita</a:t>
            </a:r>
            <a:endParaRPr lang="fr-CH" sz="4000" dirty="0" smtClean="0">
              <a:solidFill>
                <a:schemeClr val="bg1"/>
              </a:solidFill>
              <a:latin typeface="Arial" panose="020B0604020202020204" pitchFamily="34" charset="0"/>
              <a:cs typeface="Arial" panose="020B0604020202020204" pitchFamily="34" charset="0"/>
            </a:endParaRPr>
          </a:p>
          <a:p>
            <a:pPr marL="0" indent="0">
              <a:buNone/>
            </a:pPr>
            <a:r>
              <a:rPr lang="fr-CH" sz="4000" dirty="0" smtClean="0">
                <a:solidFill>
                  <a:schemeClr val="bg1"/>
                </a:solidFill>
                <a:latin typeface="Arial" panose="020B0604020202020204" pitchFamily="34" charset="0"/>
                <a:cs typeface="Arial" panose="020B0604020202020204" pitchFamily="34" charset="0"/>
              </a:rPr>
              <a:t>Sb </a:t>
            </a:r>
            <a:r>
              <a:rPr lang="fr-CH" sz="4000" dirty="0" err="1" smtClean="0">
                <a:solidFill>
                  <a:schemeClr val="bg1"/>
                </a:solidFill>
                <a:latin typeface="Arial" panose="020B0604020202020204" pitchFamily="34" charset="0"/>
                <a:cs typeface="Arial" panose="020B0604020202020204" pitchFamily="34" charset="0"/>
              </a:rPr>
              <a:t>Centru</a:t>
            </a:r>
            <a:endParaRPr lang="fr-CH" sz="4000" dirty="0" smtClean="0">
              <a:solidFill>
                <a:schemeClr val="bg1"/>
              </a:solidFill>
              <a:latin typeface="Arial" panose="020B0604020202020204" pitchFamily="34" charset="0"/>
              <a:cs typeface="Arial" panose="020B0604020202020204" pitchFamily="34" charset="0"/>
            </a:endParaRPr>
          </a:p>
          <a:p>
            <a:pPr marL="0" indent="0">
              <a:buNone/>
            </a:pPr>
            <a:r>
              <a:rPr lang="fr-CH" sz="4000" dirty="0" smtClean="0">
                <a:solidFill>
                  <a:schemeClr val="bg1"/>
                </a:solidFill>
                <a:latin typeface="Arial" panose="020B0604020202020204" pitchFamily="34" charset="0"/>
                <a:cs typeface="Arial" panose="020B0604020202020204" pitchFamily="34" charset="0"/>
              </a:rPr>
              <a:t>Sb Nord Medias</a:t>
            </a:r>
          </a:p>
          <a:p>
            <a:pPr marL="0" indent="0">
              <a:buNone/>
            </a:pPr>
            <a:r>
              <a:rPr lang="fr-CH" sz="4000" dirty="0" smtClean="0">
                <a:solidFill>
                  <a:schemeClr val="bg1"/>
                </a:solidFill>
                <a:latin typeface="Arial" panose="020B0604020202020204" pitchFamily="34" charset="0"/>
                <a:cs typeface="Arial" panose="020B0604020202020204" pitchFamily="34" charset="0"/>
              </a:rPr>
              <a:t>Sb </a:t>
            </a:r>
            <a:r>
              <a:rPr lang="fr-CH" sz="4000" dirty="0" err="1" smtClean="0">
                <a:solidFill>
                  <a:schemeClr val="bg1"/>
                </a:solidFill>
                <a:latin typeface="Arial" panose="020B0604020202020204" pitchFamily="34" charset="0"/>
                <a:cs typeface="Arial" panose="020B0604020202020204" pitchFamily="34" charset="0"/>
              </a:rPr>
              <a:t>Vest</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Sura</a:t>
            </a:r>
            <a:r>
              <a:rPr lang="fr-CH" sz="4000" dirty="0" smtClean="0">
                <a:solidFill>
                  <a:schemeClr val="bg1"/>
                </a:solidFill>
                <a:latin typeface="Arial" panose="020B0604020202020204" pitchFamily="34" charset="0"/>
                <a:cs typeface="Arial" panose="020B0604020202020204" pitchFamily="34" charset="0"/>
              </a:rPr>
              <a:t> Mica</a:t>
            </a:r>
            <a:endParaRPr lang="fr-CH" sz="4000" dirty="0" smtClean="0"/>
          </a:p>
          <a:p>
            <a:endParaRPr lang="fr-CH" dirty="0"/>
          </a:p>
        </p:txBody>
      </p:sp>
      <p:sp>
        <p:nvSpPr>
          <p:cNvPr id="4" name="Espace réservé du contenu 3"/>
          <p:cNvSpPr>
            <a:spLocks noGrp="1"/>
          </p:cNvSpPr>
          <p:nvPr>
            <p:ph sz="half" idx="2"/>
          </p:nvPr>
        </p:nvSpPr>
        <p:spPr>
          <a:xfrm>
            <a:off x="6588224" y="1268760"/>
            <a:ext cx="2448272" cy="4500000"/>
          </a:xfrm>
          <a:solidFill>
            <a:srgbClr val="00B050"/>
          </a:solidFill>
        </p:spPr>
        <p:txBody>
          <a:bodyPr lIns="540000" tIns="540000" rIns="360000">
            <a:noAutofit/>
          </a:bodyPr>
          <a:lstStyle/>
          <a:p>
            <a:pPr marL="0" indent="0" algn="r">
              <a:buNone/>
            </a:pPr>
            <a:r>
              <a:rPr lang="fr-CH" sz="4000" dirty="0" smtClean="0">
                <a:solidFill>
                  <a:schemeClr val="bg1"/>
                </a:solidFill>
                <a:latin typeface="Arial" panose="020B0604020202020204" pitchFamily="34" charset="0"/>
                <a:cs typeface="Arial" panose="020B0604020202020204" pitchFamily="34" charset="0"/>
              </a:rPr>
              <a:t> </a:t>
            </a:r>
            <a:r>
              <a:rPr lang="fr-CH" sz="4000" dirty="0">
                <a:solidFill>
                  <a:schemeClr val="bg1"/>
                </a:solidFill>
                <a:latin typeface="Arial" panose="020B0604020202020204" pitchFamily="34" charset="0"/>
                <a:cs typeface="Arial" panose="020B0604020202020204" pitchFamily="34" charset="0"/>
              </a:rPr>
              <a:t>3</a:t>
            </a:r>
            <a:r>
              <a:rPr lang="fr-CH" sz="4000" dirty="0" smtClean="0">
                <a:solidFill>
                  <a:schemeClr val="bg1"/>
                </a:solidFill>
                <a:latin typeface="Arial" panose="020B0604020202020204" pitchFamily="34" charset="0"/>
                <a:cs typeface="Arial" panose="020B0604020202020204" pitchFamily="34" charset="0"/>
              </a:rPr>
              <a:t> km</a:t>
            </a: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r>
              <a:rPr lang="fr-CH" sz="4000" dirty="0">
                <a:solidFill>
                  <a:schemeClr val="bg1"/>
                </a:solidFill>
                <a:latin typeface="Arial" panose="020B0604020202020204" pitchFamily="34" charset="0"/>
                <a:cs typeface="Arial" panose="020B0604020202020204" pitchFamily="34" charset="0"/>
              </a:rPr>
              <a:t>8</a:t>
            </a:r>
            <a:r>
              <a:rPr lang="fr-CH" sz="4000" dirty="0" smtClean="0">
                <a:solidFill>
                  <a:schemeClr val="bg1"/>
                </a:solidFill>
                <a:latin typeface="Arial" panose="020B0604020202020204" pitchFamily="34" charset="0"/>
                <a:cs typeface="Arial" panose="020B0604020202020204" pitchFamily="34" charset="0"/>
              </a:rPr>
              <a:t> km</a:t>
            </a:r>
          </a:p>
          <a:p>
            <a:pPr marL="0" indent="0" algn="r">
              <a:buNone/>
            </a:pPr>
            <a:r>
              <a:rPr lang="fr-CH" sz="4000" dirty="0">
                <a:solidFill>
                  <a:schemeClr val="bg1"/>
                </a:solidFill>
                <a:latin typeface="Arial" panose="020B0604020202020204" pitchFamily="34" charset="0"/>
                <a:cs typeface="Arial" panose="020B0604020202020204" pitchFamily="34" charset="0"/>
              </a:rPr>
              <a:t> 9</a:t>
            </a:r>
            <a:r>
              <a:rPr lang="fr-CH" sz="4000" dirty="0" smtClean="0">
                <a:solidFill>
                  <a:schemeClr val="bg1"/>
                </a:solidFill>
                <a:latin typeface="Arial" panose="020B0604020202020204" pitchFamily="34" charset="0"/>
                <a:cs typeface="Arial" panose="020B0604020202020204" pitchFamily="34" charset="0"/>
              </a:rPr>
              <a:t> km</a:t>
            </a:r>
          </a:p>
          <a:p>
            <a:pPr marL="0" indent="0" algn="r">
              <a:buNone/>
            </a:pPr>
            <a:r>
              <a:rPr lang="fr-CH" sz="4000" dirty="0" smtClean="0">
                <a:solidFill>
                  <a:schemeClr val="bg1"/>
                </a:solidFill>
                <a:latin typeface="Arial" panose="020B0604020202020204" pitchFamily="34" charset="0"/>
                <a:cs typeface="Arial" panose="020B0604020202020204" pitchFamily="34" charset="0"/>
              </a:rPr>
              <a:t>13 km</a:t>
            </a:r>
          </a:p>
          <a:p>
            <a:pPr marL="0" indent="0" algn="r">
              <a:buNone/>
            </a:pPr>
            <a:r>
              <a:rPr lang="fr-CH" sz="4000" dirty="0" smtClean="0">
                <a:solidFill>
                  <a:schemeClr val="bg1"/>
                </a:solidFill>
                <a:latin typeface="Arial" panose="020B0604020202020204" pitchFamily="34" charset="0"/>
                <a:cs typeface="Arial" panose="020B0604020202020204" pitchFamily="34" charset="0"/>
              </a:rPr>
              <a:t>20 km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8" name="Titre 1"/>
          <p:cNvSpPr txBox="1">
            <a:spLocks/>
          </p:cNvSpPr>
          <p:nvPr/>
        </p:nvSpPr>
        <p:spPr>
          <a:xfrm>
            <a:off x="104020" y="116632"/>
            <a:ext cx="8928000" cy="1080000"/>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Iesire</a:t>
            </a:r>
            <a:r>
              <a:rPr lang="fr-CH" dirty="0" smtClean="0">
                <a:solidFill>
                  <a:schemeClr val="bg1"/>
                </a:solidFill>
                <a:latin typeface="Arial" panose="020B0604020202020204" pitchFamily="34" charset="0"/>
                <a:cs typeface="Arial" panose="020B0604020202020204" pitchFamily="34" charset="0"/>
              </a:rPr>
              <a:t> Sibiu</a:t>
            </a:r>
            <a:endParaRPr lang="fr-CH" dirty="0">
              <a:solidFill>
                <a:schemeClr val="bg1"/>
              </a:solidFill>
              <a:latin typeface="Arial" panose="020B0604020202020204" pitchFamily="34" charset="0"/>
              <a:cs typeface="Arial" panose="020B0604020202020204" pitchFamily="34" charset="0"/>
            </a:endParaRPr>
          </a:p>
        </p:txBody>
      </p:sp>
      <p:pic>
        <p:nvPicPr>
          <p:cNvPr id="10" name="Picture 2" descr="https://t2.ftcdn.net/jpg/00/06/12/33/400_F_6123319_UooFwBrI0QE3BmgtmsBXfC3HE5D35wB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9693" y="4725084"/>
            <a:ext cx="695522"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à coins arrondis 6"/>
          <p:cNvSpPr/>
          <p:nvPr/>
        </p:nvSpPr>
        <p:spPr>
          <a:xfrm>
            <a:off x="104020" y="5877272"/>
            <a:ext cx="8928000" cy="864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200" dirty="0" smtClean="0">
                <a:solidFill>
                  <a:schemeClr val="tx1"/>
                </a:solidFill>
                <a:latin typeface="Arial" panose="020B0604020202020204" pitchFamily="34" charset="0"/>
                <a:cs typeface="Arial" panose="020B0604020202020204" pitchFamily="34" charset="0"/>
              </a:rPr>
              <a:t>En Hongrie, aux abords des grandes villes, un panneau informe les automobilistes sur les sorties les desservant et leur situation par rapport à un plan général de la ville concernée. En général, à 120 km, les indications sont trop petites et peu visibles pour être véritablement exploitables. Je retiens l’idée mais je supprime le plan de la ville et les indications des lieux des sorties.</a:t>
            </a:r>
            <a:endParaRPr lang="fr-CH" sz="1200" dirty="0">
              <a:solidFill>
                <a:schemeClr val="tx1"/>
              </a:solidFill>
              <a:latin typeface="Arial" panose="020B0604020202020204" pitchFamily="34" charset="0"/>
              <a:cs typeface="Arial" panose="020B0604020202020204" pitchFamily="34" charset="0"/>
            </a:endParaRPr>
          </a:p>
        </p:txBody>
      </p:sp>
      <p:sp>
        <p:nvSpPr>
          <p:cNvPr id="9" name="Rectangle à coins arrondis 8"/>
          <p:cNvSpPr/>
          <p:nvPr/>
        </p:nvSpPr>
        <p:spPr>
          <a:xfrm>
            <a:off x="155575" y="160338"/>
            <a:ext cx="8808913" cy="96440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55575" y="1340768"/>
            <a:ext cx="8784000" cy="4320480"/>
          </a:xfrm>
          <a:prstGeom prst="roundRect">
            <a:avLst>
              <a:gd name="adj" fmla="val 43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23209014"/>
      </p:ext>
    </p:extLst>
  </p:cSld>
  <p:clrMapOvr>
    <a:masterClrMapping/>
  </p:clrMapOvr>
  <p:transition spd="slow">
    <p:wheel spokes="1"/>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30635" y="668469"/>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87" y="668469"/>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25</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9596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9596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80000" tIns="18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Sibiu Sud </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47774" y="2204864"/>
            <a:ext cx="972000" cy="46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latin typeface="Arial" panose="020B0604020202020204" pitchFamily="34" charset="0"/>
                <a:cs typeface="Arial" panose="020B0604020202020204" pitchFamily="34" charset="0"/>
              </a:rPr>
              <a:t>1</a:t>
            </a:r>
          </a:p>
        </p:txBody>
      </p:sp>
      <p:sp>
        <p:nvSpPr>
          <p:cNvPr id="6" name="Rectangle à coins arrondis 5"/>
          <p:cNvSpPr/>
          <p:nvPr/>
        </p:nvSpPr>
        <p:spPr>
          <a:xfrm>
            <a:off x="1254273" y="1715543"/>
            <a:ext cx="5688605" cy="1626514"/>
          </a:xfrm>
          <a:prstGeom prst="roundRect">
            <a:avLst>
              <a:gd name="adj" fmla="val 104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4273" y="719143"/>
            <a:ext cx="2844302"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19143"/>
            <a:ext cx="2592288"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4337987" y="2204864"/>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00923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07504" y="1600200"/>
            <a:ext cx="5544616" cy="5141168"/>
          </a:xfrm>
          <a:solidFill>
            <a:srgbClr val="00B050"/>
          </a:solidFill>
        </p:spPr>
        <p:txBody>
          <a:bodyPr lIns="720000" tIns="540000" rIns="72000">
            <a:normAutofit/>
          </a:bodyPr>
          <a:lstStyle/>
          <a:p>
            <a:pPr marL="0" indent="0">
              <a:buNone/>
            </a:pPr>
            <a:r>
              <a:rPr lang="fr-CH" sz="4300" dirty="0" smtClean="0">
                <a:solidFill>
                  <a:schemeClr val="bg1"/>
                </a:solidFill>
                <a:latin typeface="Arial" panose="020B0604020202020204" pitchFamily="34" charset="0"/>
                <a:cs typeface="Arial" panose="020B0604020202020204" pitchFamily="34" charset="0"/>
              </a:rPr>
              <a:t>Arad</a:t>
            </a:r>
          </a:p>
          <a:p>
            <a:pPr marL="0" indent="0">
              <a:buNone/>
            </a:pPr>
            <a:r>
              <a:rPr lang="fr-CH" sz="4300" dirty="0" smtClean="0">
                <a:solidFill>
                  <a:schemeClr val="bg1"/>
                </a:solidFill>
                <a:latin typeface="Arial" panose="020B0604020202020204" pitchFamily="34" charset="0"/>
                <a:cs typeface="Arial" panose="020B0604020202020204" pitchFamily="34" charset="0"/>
              </a:rPr>
              <a:t>Timisoara</a:t>
            </a:r>
          </a:p>
          <a:p>
            <a:pPr marL="0" indent="0">
              <a:buNone/>
            </a:pPr>
            <a:r>
              <a:rPr lang="fr-CH" sz="4300" dirty="0" smtClean="0">
                <a:solidFill>
                  <a:schemeClr val="bg1"/>
                </a:solidFill>
                <a:latin typeface="Arial" panose="020B0604020202020204" pitchFamily="34" charset="0"/>
                <a:cs typeface="Arial" panose="020B0604020202020204" pitchFamily="34" charset="0"/>
              </a:rPr>
              <a:t>Craiova</a:t>
            </a:r>
          </a:p>
          <a:p>
            <a:pPr marL="0" indent="0">
              <a:buNone/>
            </a:pPr>
            <a:r>
              <a:rPr lang="fr-CH" sz="4300" dirty="0" smtClean="0">
                <a:solidFill>
                  <a:schemeClr val="bg1"/>
                </a:solidFill>
                <a:latin typeface="Arial" panose="020B0604020202020204" pitchFamily="34" charset="0"/>
                <a:cs typeface="Arial" panose="020B0604020202020204" pitchFamily="34" charset="0"/>
              </a:rPr>
              <a:t>Pitesti</a:t>
            </a:r>
          </a:p>
          <a:p>
            <a:pPr marL="0" indent="0">
              <a:buNone/>
            </a:pPr>
            <a:r>
              <a:rPr lang="fr-CH" sz="4300" dirty="0" smtClean="0">
                <a:solidFill>
                  <a:schemeClr val="bg1"/>
                </a:solidFill>
                <a:latin typeface="Arial" panose="020B0604020202020204" pitchFamily="34" charset="0"/>
                <a:cs typeface="Arial" panose="020B0604020202020204" pitchFamily="34" charset="0"/>
              </a:rPr>
              <a:t>A1 x A0</a:t>
            </a:r>
          </a:p>
          <a:p>
            <a:pPr marL="400050" lvl="1" indent="0">
              <a:buNone/>
            </a:pPr>
            <a:r>
              <a:rPr lang="fr-CH" dirty="0"/>
              <a:t>	</a:t>
            </a:r>
            <a:endParaRPr lang="fr-CH" dirty="0" smtClean="0"/>
          </a:p>
          <a:p>
            <a:pPr marL="400050" lvl="1" indent="0">
              <a:buNone/>
            </a:pPr>
            <a:endParaRPr lang="fr-CH" dirty="0" smtClean="0"/>
          </a:p>
          <a:p>
            <a:endParaRPr lang="fr-CH" dirty="0" smtClean="0"/>
          </a:p>
          <a:p>
            <a:endParaRPr lang="fr-CH" dirty="0"/>
          </a:p>
        </p:txBody>
      </p:sp>
      <p:sp>
        <p:nvSpPr>
          <p:cNvPr id="4" name="Espace réservé du contenu 3"/>
          <p:cNvSpPr>
            <a:spLocks noGrp="1"/>
          </p:cNvSpPr>
          <p:nvPr>
            <p:ph sz="half" idx="2"/>
          </p:nvPr>
        </p:nvSpPr>
        <p:spPr>
          <a:xfrm>
            <a:off x="5652120" y="1600200"/>
            <a:ext cx="3384376" cy="5141168"/>
          </a:xfrm>
          <a:solidFill>
            <a:srgbClr val="00B050"/>
          </a:solidFill>
        </p:spPr>
        <p:txBody>
          <a:bodyPr lIns="540000" tIns="540000" rIns="540000">
            <a:normAutofit/>
          </a:bodyPr>
          <a:lstStyle/>
          <a:p>
            <a:pPr marL="0" indent="0" algn="r">
              <a:buNone/>
            </a:pPr>
            <a:r>
              <a:rPr lang="fr-CH" sz="4400" dirty="0" smtClean="0">
                <a:solidFill>
                  <a:schemeClr val="bg1"/>
                </a:solidFill>
                <a:latin typeface="Arial" panose="020B0604020202020204" pitchFamily="34" charset="0"/>
                <a:cs typeface="Arial" panose="020B0604020202020204" pitchFamily="34" charset="0"/>
              </a:rPr>
              <a:t> 580 km</a:t>
            </a:r>
          </a:p>
          <a:p>
            <a:pPr marL="0" indent="0" algn="r">
              <a:buNone/>
            </a:pPr>
            <a:r>
              <a:rPr lang="fr-CH" sz="4400" dirty="0" smtClean="0">
                <a:solidFill>
                  <a:schemeClr val="bg1"/>
                </a:solidFill>
                <a:latin typeface="Arial" panose="020B0604020202020204" pitchFamily="34" charset="0"/>
                <a:cs typeface="Arial" panose="020B0604020202020204" pitchFamily="34" charset="0"/>
              </a:rPr>
              <a:t>  530 km</a:t>
            </a:r>
          </a:p>
          <a:p>
            <a:pPr marL="0" indent="0" algn="r">
              <a:buNone/>
            </a:pPr>
            <a:r>
              <a:rPr lang="fr-CH" sz="4400" dirty="0">
                <a:solidFill>
                  <a:schemeClr val="bg1"/>
                </a:solidFill>
                <a:latin typeface="Arial" panose="020B0604020202020204" pitchFamily="34" charset="0"/>
                <a:cs typeface="Arial" panose="020B0604020202020204" pitchFamily="34" charset="0"/>
              </a:rPr>
              <a:t> </a:t>
            </a:r>
            <a:r>
              <a:rPr lang="fr-CH" sz="4400" dirty="0" smtClean="0">
                <a:solidFill>
                  <a:schemeClr val="bg1"/>
                </a:solidFill>
                <a:latin typeface="Arial" panose="020B0604020202020204" pitchFamily="34" charset="0"/>
                <a:cs typeface="Arial" panose="020B0604020202020204" pitchFamily="34" charset="0"/>
              </a:rPr>
              <a:t> 214 km</a:t>
            </a:r>
          </a:p>
          <a:p>
            <a:pPr marL="0" indent="0" algn="r">
              <a:buNone/>
            </a:pPr>
            <a:r>
              <a:rPr lang="fr-CH" sz="4400" dirty="0" smtClean="0">
                <a:solidFill>
                  <a:schemeClr val="bg1"/>
                </a:solidFill>
                <a:latin typeface="Arial" panose="020B0604020202020204" pitchFamily="34" charset="0"/>
                <a:cs typeface="Arial" panose="020B0604020202020204" pitchFamily="34" charset="0"/>
              </a:rPr>
              <a:t>   102 km</a:t>
            </a:r>
          </a:p>
          <a:p>
            <a:pPr marL="0" indent="0" algn="r">
              <a:buNone/>
            </a:pPr>
            <a:r>
              <a:rPr lang="fr-CH" sz="4400" dirty="0">
                <a:solidFill>
                  <a:schemeClr val="bg1"/>
                </a:solidFill>
                <a:latin typeface="Arial" panose="020B0604020202020204" pitchFamily="34" charset="0"/>
                <a:cs typeface="Arial" panose="020B0604020202020204" pitchFamily="34" charset="0"/>
              </a:rPr>
              <a:t> </a:t>
            </a:r>
            <a:r>
              <a:rPr lang="fr-CH" sz="4400" dirty="0" smtClean="0">
                <a:solidFill>
                  <a:schemeClr val="bg1"/>
                </a:solidFill>
                <a:latin typeface="Arial" panose="020B0604020202020204" pitchFamily="34" charset="0"/>
                <a:cs typeface="Arial" panose="020B0604020202020204" pitchFamily="34" charset="0"/>
              </a:rPr>
              <a:t>   km</a:t>
            </a:r>
            <a:endParaRPr lang="fr-CH" sz="4400" dirty="0">
              <a:solidFill>
                <a:schemeClr val="bg1"/>
              </a:solidFill>
              <a:latin typeface="Arial" panose="020B0604020202020204" pitchFamily="34" charset="0"/>
              <a:cs typeface="Arial" panose="020B0604020202020204" pitchFamily="34" charset="0"/>
            </a:endParaRP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8" name="Titre 1"/>
          <p:cNvSpPr txBox="1">
            <a:spLocks/>
          </p:cNvSpPr>
          <p:nvPr/>
        </p:nvSpPr>
        <p:spPr>
          <a:xfrm>
            <a:off x="107504" y="794950"/>
            <a:ext cx="8928000" cy="900000"/>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 </a:t>
            </a:r>
            <a:endParaRPr lang="fr-CH" dirty="0">
              <a:solidFill>
                <a:schemeClr val="bg1"/>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707905" y="5075498"/>
            <a:ext cx="1249999" cy="90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à coins arrondis 6"/>
          <p:cNvSpPr/>
          <p:nvPr/>
        </p:nvSpPr>
        <p:spPr>
          <a:xfrm>
            <a:off x="4932040" y="818125"/>
            <a:ext cx="3744416" cy="12182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Le panneau est placé +/-1 km après la sortie  ; les distances s’entendent du panneau jusqu’aux centres villes ou jusque l’échangeur E81 x A0</a:t>
            </a:r>
            <a:endParaRPr lang="fr-CH" sz="1400" dirty="0">
              <a:solidFill>
                <a:schemeClr val="tx1"/>
              </a:solidFill>
              <a:latin typeface="Arial" panose="020B0604020202020204" pitchFamily="34" charset="0"/>
              <a:cs typeface="Arial" panose="020B0604020202020204" pitchFamily="34" charset="0"/>
            </a:endParaRPr>
          </a:p>
        </p:txBody>
      </p:sp>
      <p:sp>
        <p:nvSpPr>
          <p:cNvPr id="2" name="Rectangle à coins arrondis 1"/>
          <p:cNvSpPr/>
          <p:nvPr/>
        </p:nvSpPr>
        <p:spPr>
          <a:xfrm>
            <a:off x="155575" y="836712"/>
            <a:ext cx="8808913" cy="5760640"/>
          </a:xfrm>
          <a:prstGeom prst="roundRect">
            <a:avLst>
              <a:gd name="adj" fmla="val 260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3779912" y="111840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656983"/>
      </p:ext>
    </p:extLst>
  </p:cSld>
  <p:clrMapOvr>
    <a:masterClrMapping/>
  </p:clrMapOvr>
  <p:transition spd="slow">
    <p:wheel spokes="1"/>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2076492"/>
            <a:ext cx="5760000" cy="378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Sud</a:t>
            </a:r>
          </a:p>
          <a:p>
            <a:r>
              <a:rPr lang="fr-CH" sz="4400" dirty="0" err="1" smtClean="0">
                <a:solidFill>
                  <a:schemeClr val="bg1"/>
                </a:solidFill>
                <a:latin typeface="Arial" panose="020B0604020202020204" pitchFamily="34" charset="0"/>
                <a:cs typeface="Arial" panose="020B0604020202020204" pitchFamily="34" charset="0"/>
              </a:rPr>
              <a:t>Cisnadie</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610696" y="4726631"/>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845280" y="242088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p>
        </p:txBody>
      </p:sp>
      <p:sp>
        <p:nvSpPr>
          <p:cNvPr id="7" name="Hexagone 6"/>
          <p:cNvSpPr/>
          <p:nvPr/>
        </p:nvSpPr>
        <p:spPr>
          <a:xfrm>
            <a:off x="1856505" y="361371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106D</a:t>
            </a:r>
            <a:endParaRPr lang="fr-CH" dirty="0">
              <a:latin typeface="Arial" panose="020B0604020202020204" pitchFamily="34" charset="0"/>
              <a:cs typeface="Arial" panose="020B0604020202020204" pitchFamily="34" charset="0"/>
            </a:endParaRPr>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660232"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367964" y="359837"/>
            <a:ext cx="5760000" cy="1620000"/>
          </a:xfrm>
          <a:prstGeom prst="rect">
            <a:avLst/>
          </a:prstGeom>
          <a:solidFill>
            <a:srgbClr val="00B050"/>
          </a:solid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Sibiu Est</a:t>
            </a:r>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r>
              <a:rPr lang="fr-CH" dirty="0" err="1" smtClean="0">
                <a:solidFill>
                  <a:schemeClr val="bg1"/>
                </a:solidFill>
                <a:latin typeface="Arial" panose="020B0604020202020204" pitchFamily="34" charset="0"/>
                <a:cs typeface="Arial" panose="020B0604020202020204" pitchFamily="34" charset="0"/>
              </a:rPr>
              <a:t>Agnita</a:t>
            </a:r>
            <a:endParaRPr lang="fr-CH" dirty="0">
              <a:solidFill>
                <a:schemeClr val="bg1"/>
              </a:solidFill>
              <a:latin typeface="Arial" panose="020B0604020202020204" pitchFamily="34" charset="0"/>
              <a:cs typeface="Arial" panose="020B0604020202020204" pitchFamily="34" charset="0"/>
            </a:endParaRPr>
          </a:p>
        </p:txBody>
      </p:sp>
      <p:sp>
        <p:nvSpPr>
          <p:cNvPr id="13" name="Flèche vers le haut 12"/>
          <p:cNvSpPr/>
          <p:nvPr/>
        </p:nvSpPr>
        <p:spPr>
          <a:xfrm>
            <a:off x="6194061" y="629837"/>
            <a:ext cx="45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vers le haut 13"/>
          <p:cNvSpPr/>
          <p:nvPr/>
        </p:nvSpPr>
        <p:spPr>
          <a:xfrm>
            <a:off x="2061491" y="632038"/>
            <a:ext cx="45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3095836" y="4063713"/>
            <a:ext cx="2664296" cy="6220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rPr>
              <a:t>Selimbar</a:t>
            </a:r>
            <a:endParaRPr lang="fr-CH" sz="4400" dirty="0">
              <a:solidFill>
                <a:schemeClr val="tx1"/>
              </a:solidFill>
            </a:endParaRPr>
          </a:p>
        </p:txBody>
      </p:sp>
      <p:sp>
        <p:nvSpPr>
          <p:cNvPr id="16" name="Rectangle 15"/>
          <p:cNvSpPr/>
          <p:nvPr/>
        </p:nvSpPr>
        <p:spPr>
          <a:xfrm>
            <a:off x="4500132" y="2330888"/>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latin typeface="Arial" panose="020B0604020202020204" pitchFamily="34" charset="0"/>
              <a:cs typeface="Arial" panose="020B0604020202020204" pitchFamily="34" charset="0"/>
            </a:endParaRPr>
          </a:p>
        </p:txBody>
      </p:sp>
      <p:sp>
        <p:nvSpPr>
          <p:cNvPr id="17" name="Rectangle 16"/>
          <p:cNvSpPr/>
          <p:nvPr/>
        </p:nvSpPr>
        <p:spPr>
          <a:xfrm>
            <a:off x="4427984" y="574142"/>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Est</a:t>
            </a:r>
            <a:endParaRPr lang="fr-CH" sz="4400" dirty="0">
              <a:latin typeface="Arial" panose="020B0604020202020204" pitchFamily="34" charset="0"/>
              <a:cs typeface="Arial" panose="020B0604020202020204" pitchFamily="34" charset="0"/>
            </a:endParaRPr>
          </a:p>
        </p:txBody>
      </p:sp>
      <p:sp>
        <p:nvSpPr>
          <p:cNvPr id="5" name="Rectangle à coins arrondis 4"/>
          <p:cNvSpPr/>
          <p:nvPr/>
        </p:nvSpPr>
        <p:spPr>
          <a:xfrm>
            <a:off x="1475656" y="451095"/>
            <a:ext cx="5544616" cy="1465737"/>
          </a:xfrm>
          <a:prstGeom prst="roundRect">
            <a:avLst>
              <a:gd name="adj" fmla="val 103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475656" y="2132856"/>
            <a:ext cx="5634576" cy="3600400"/>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1308123627"/>
      </p:ext>
    </p:extLst>
  </p:cSld>
  <p:clrMapOvr>
    <a:masterClrMapping/>
  </p:clrMapOvr>
  <p:transition spd="slow">
    <p:wheel spokes="1"/>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378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Sud</a:t>
            </a:r>
          </a:p>
          <a:p>
            <a:r>
              <a:rPr lang="fr-CH" sz="4400" dirty="0" err="1" smtClean="0">
                <a:solidFill>
                  <a:schemeClr val="bg1"/>
                </a:solidFill>
                <a:latin typeface="Arial" panose="020B0604020202020204" pitchFamily="34" charset="0"/>
                <a:cs typeface="Arial" panose="020B0604020202020204" pitchFamily="34" charset="0"/>
              </a:rPr>
              <a:t>Cisnadie</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478733" y="481844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845280" y="242088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p>
        </p:txBody>
      </p:sp>
      <p:sp>
        <p:nvSpPr>
          <p:cNvPr id="7" name="Hexagone 6"/>
          <p:cNvSpPr/>
          <p:nvPr/>
        </p:nvSpPr>
        <p:spPr>
          <a:xfrm>
            <a:off x="1856505" y="361371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106D</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3095836" y="4063713"/>
            <a:ext cx="2664296" cy="6220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rPr>
              <a:t>Selimbar</a:t>
            </a:r>
            <a:endParaRPr lang="fr-CH" sz="4400" dirty="0">
              <a:solidFill>
                <a:schemeClr val="tx1"/>
              </a:solidFill>
            </a:endParaRPr>
          </a:p>
        </p:txBody>
      </p:sp>
      <p:sp>
        <p:nvSpPr>
          <p:cNvPr id="16" name="Rectangle 15"/>
          <p:cNvSpPr/>
          <p:nvPr/>
        </p:nvSpPr>
        <p:spPr>
          <a:xfrm>
            <a:off x="4500132" y="2330888"/>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3600400"/>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74132" y="1110871"/>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25</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2930562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25</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516689889"/>
      </p:ext>
    </p:extLst>
  </p:cSld>
  <p:clrMapOvr>
    <a:masterClrMapping/>
  </p:clrMapOvr>
  <p:transition spd="slow">
    <p:wheel spokes="1"/>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18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Arad				328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Timisoara			278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Targu</a:t>
            </a:r>
            <a:r>
              <a:rPr lang="fr-CH" sz="5200" dirty="0" smtClean="0">
                <a:solidFill>
                  <a:schemeClr val="bg1"/>
                </a:solidFill>
                <a:latin typeface="Arial" panose="020B0604020202020204" pitchFamily="34" charset="0"/>
                <a:cs typeface="Arial" panose="020B0604020202020204" pitchFamily="34" charset="0"/>
              </a:rPr>
              <a:t> Mures		213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Cluj </a:t>
            </a:r>
            <a:r>
              <a:rPr lang="fr-CH" sz="5200" dirty="0" err="1" smtClean="0">
                <a:solidFill>
                  <a:schemeClr val="bg1"/>
                </a:solidFill>
                <a:latin typeface="Arial" panose="020B0604020202020204" pitchFamily="34" charset="0"/>
                <a:cs typeface="Arial" panose="020B0604020202020204" pitchFamily="34" charset="0"/>
              </a:rPr>
              <a:t>Napoca</a:t>
            </a:r>
            <a:r>
              <a:rPr lang="fr-CH" sz="5200" dirty="0" smtClean="0">
                <a:solidFill>
                  <a:schemeClr val="bg1"/>
                </a:solidFill>
                <a:latin typeface="Arial" panose="020B0604020202020204" pitchFamily="34" charset="0"/>
                <a:cs typeface="Arial" panose="020B0604020202020204" pitchFamily="34" charset="0"/>
              </a:rPr>
              <a:t>		182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Sebes</a:t>
            </a:r>
            <a:r>
              <a:rPr lang="fr-CH" sz="5200" dirty="0" smtClean="0">
                <a:solidFill>
                  <a:schemeClr val="bg1"/>
                </a:solidFill>
                <a:latin typeface="Arial" panose="020B0604020202020204" pitchFamily="34" charset="0"/>
                <a:cs typeface="Arial" panose="020B0604020202020204" pitchFamily="34" charset="0"/>
              </a:rPr>
              <a:t>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68 km</a:t>
            </a:r>
            <a:r>
              <a:rPr lang="fr-CH" sz="5700" dirty="0" smtClean="0"/>
              <a:t>	</a:t>
            </a:r>
          </a:p>
          <a:p>
            <a:pPr marL="400050" lvl="1" indent="0">
              <a:buFont typeface="Arial" panose="020B0604020202020204" pitchFamily="34" charset="0"/>
              <a:buNone/>
            </a:pPr>
            <a:endParaRPr lang="fr-CH" sz="5700" dirty="0" smtClean="0"/>
          </a:p>
          <a:p>
            <a:endParaRPr lang="fr-CH" sz="5700" dirty="0" smtClean="0"/>
          </a:p>
          <a:p>
            <a:endParaRPr lang="fr-CH" sz="5700" dirty="0"/>
          </a:p>
        </p:txBody>
      </p:sp>
      <p:sp>
        <p:nvSpPr>
          <p:cNvPr id="6" name="Rectangle à coins arrondis 5"/>
          <p:cNvSpPr/>
          <p:nvPr/>
        </p:nvSpPr>
        <p:spPr>
          <a:xfrm>
            <a:off x="1115616" y="980728"/>
            <a:ext cx="7272808" cy="4536000"/>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4139952" y="125294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2843808" y="1250965"/>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5580112" y="125294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406791"/>
      </p:ext>
    </p:extLst>
  </p:cSld>
  <p:clrMapOvr>
    <a:masterClrMapping/>
  </p:clrMapOvr>
  <p:transition spd="slow">
    <p:wheel spokes="1"/>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332656"/>
            <a:ext cx="5760000" cy="2520000"/>
          </a:xfrm>
          <a:solidFill>
            <a:srgbClr val="0070C0"/>
          </a:solidFill>
          <a:effectLst>
            <a:outerShdw blurRad="63500" sx="102000" sy="102000" algn="ctr" rotWithShape="0">
              <a:schemeClr val="bg1">
                <a:lumMod val="95000"/>
                <a:alpha val="40000"/>
              </a:schemeClr>
            </a:outerShdw>
          </a:effectLst>
        </p:spPr>
        <p:txBody>
          <a:bodyPr tIns="72000" bIns="72000">
            <a:normAutofit/>
          </a:bodyPr>
          <a:lstStyle/>
          <a:p>
            <a:r>
              <a:rPr lang="fr-CH" dirty="0" err="1" smtClean="0">
                <a:solidFill>
                  <a:schemeClr val="bg1"/>
                </a:solidFill>
                <a:latin typeface="Arial" panose="020B0604020202020204" pitchFamily="34" charset="0"/>
                <a:cs typeface="Arial" panose="020B0604020202020204" pitchFamily="34" charset="0"/>
              </a:rPr>
              <a:t>Iesire</a:t>
            </a:r>
            <a:r>
              <a:rPr lang="fr-CH" dirty="0" smtClean="0">
                <a:solidFill>
                  <a:schemeClr val="bg1"/>
                </a:solidFill>
                <a:latin typeface="Arial" panose="020B0604020202020204" pitchFamily="34" charset="0"/>
                <a:cs typeface="Arial" panose="020B0604020202020204" pitchFamily="34" charset="0"/>
              </a:rPr>
              <a:t> 26</a:t>
            </a:r>
            <a:br>
              <a:rPr lang="fr-CH" dirty="0" smtClean="0">
                <a:solidFill>
                  <a:schemeClr val="bg1"/>
                </a:solidFill>
                <a:latin typeface="Arial" panose="020B0604020202020204" pitchFamily="34" charset="0"/>
                <a:cs typeface="Arial" panose="020B0604020202020204" pitchFamily="34" charset="0"/>
              </a:rPr>
            </a:br>
            <a:r>
              <a:rPr lang="fr-CH" dirty="0" smtClean="0">
                <a:solidFill>
                  <a:schemeClr val="bg1"/>
                </a:solidFill>
                <a:latin typeface="Arial" panose="020B0604020202020204" pitchFamily="34" charset="0"/>
                <a:cs typeface="Arial" panose="020B0604020202020204" pitchFamily="34" charset="0"/>
              </a:rPr>
              <a:t>Sibiu Est</a:t>
            </a:r>
            <a:br>
              <a:rPr lang="fr-CH" dirty="0" smtClean="0">
                <a:solidFill>
                  <a:schemeClr val="bg1"/>
                </a:solidFill>
                <a:latin typeface="Arial" panose="020B0604020202020204" pitchFamily="34" charset="0"/>
                <a:cs typeface="Arial" panose="020B0604020202020204" pitchFamily="34" charset="0"/>
              </a:rPr>
            </a:br>
            <a:r>
              <a:rPr lang="fr-CH" dirty="0" smtClean="0">
                <a:solidFill>
                  <a:schemeClr val="bg1"/>
                </a:solidFill>
                <a:latin typeface="Arial" panose="020B0604020202020204" pitchFamily="34" charset="0"/>
                <a:cs typeface="Arial" panose="020B0604020202020204" pitchFamily="34" charset="0"/>
              </a:rPr>
              <a:t>2000 m</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2924944"/>
            <a:ext cx="5760000" cy="2520280"/>
          </a:xfrm>
          <a:solidFill>
            <a:srgbClr val="0070C0"/>
          </a:solidFill>
          <a:effectLst>
            <a:outerShdw blurRad="63500" sx="102000" sy="102000" algn="ctr" rotWithShape="0">
              <a:schemeClr val="bg1">
                <a:alpha val="40000"/>
              </a:schemeClr>
            </a:outerShdw>
          </a:effectLst>
        </p:spPr>
        <p:txBody>
          <a:bodyPr lIns="90000" tIns="72000" bIns="72000">
            <a:noAutofit/>
          </a:bodyPr>
          <a:lstStyle/>
          <a:p>
            <a:r>
              <a:rPr lang="fr-CH" sz="4400" dirty="0" err="1" smtClean="0">
                <a:solidFill>
                  <a:schemeClr val="bg1"/>
                </a:solidFill>
                <a:latin typeface="Arial" panose="020B0604020202020204" pitchFamily="34" charset="0"/>
                <a:cs typeface="Arial" panose="020B0604020202020204" pitchFamily="34" charset="0"/>
              </a:rPr>
              <a:t>Iesire</a:t>
            </a:r>
            <a:r>
              <a:rPr lang="fr-CH" sz="4400" dirty="0" smtClean="0">
                <a:solidFill>
                  <a:schemeClr val="bg1"/>
                </a:solidFill>
                <a:latin typeface="Arial" panose="020B0604020202020204" pitchFamily="34" charset="0"/>
                <a:cs typeface="Arial" panose="020B0604020202020204" pitchFamily="34" charset="0"/>
              </a:rPr>
              <a:t> 27</a:t>
            </a:r>
          </a:p>
          <a:p>
            <a:r>
              <a:rPr lang="fr-CH" sz="4400" dirty="0" smtClean="0">
                <a:solidFill>
                  <a:schemeClr val="bg1"/>
                </a:solidFill>
                <a:latin typeface="Arial" panose="020B0604020202020204" pitchFamily="34" charset="0"/>
                <a:cs typeface="Arial" panose="020B0604020202020204" pitchFamily="34" charset="0"/>
              </a:rPr>
              <a:t>Sibiu </a:t>
            </a:r>
            <a:r>
              <a:rPr lang="fr-CH" sz="4400" dirty="0" err="1" smtClean="0">
                <a:solidFill>
                  <a:schemeClr val="bg1"/>
                </a:solidFill>
                <a:latin typeface="Arial" panose="020B0604020202020204" pitchFamily="34" charset="0"/>
                <a:cs typeface="Arial" panose="020B0604020202020204" pitchFamily="34" charset="0"/>
              </a:rPr>
              <a:t>Centru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3000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796863" y="1869639"/>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Flèche droite 6"/>
          <p:cNvSpPr/>
          <p:nvPr/>
        </p:nvSpPr>
        <p:spPr>
          <a:xfrm rot="19500000">
            <a:off x="5781336" y="4445986"/>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5"/>
          <p:cNvSpPr/>
          <p:nvPr/>
        </p:nvSpPr>
        <p:spPr>
          <a:xfrm>
            <a:off x="4572000" y="1268760"/>
            <a:ext cx="129614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Est</a:t>
            </a:r>
            <a:endParaRPr lang="fr-CH" sz="4400" dirty="0">
              <a:latin typeface="Arial" panose="020B0604020202020204" pitchFamily="34" charset="0"/>
              <a:cs typeface="Arial" panose="020B0604020202020204" pitchFamily="34" charset="0"/>
            </a:endParaRPr>
          </a:p>
        </p:txBody>
      </p:sp>
      <p:sp>
        <p:nvSpPr>
          <p:cNvPr id="8" name="Rectangle 7"/>
          <p:cNvSpPr/>
          <p:nvPr/>
        </p:nvSpPr>
        <p:spPr>
          <a:xfrm>
            <a:off x="4067944" y="3816429"/>
            <a:ext cx="1872208"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latin typeface="Arial" panose="020B0604020202020204" pitchFamily="34" charset="0"/>
              <a:cs typeface="Arial" panose="020B0604020202020204" pitchFamily="34" charset="0"/>
            </a:endParaRPr>
          </a:p>
        </p:txBody>
      </p:sp>
      <p:sp>
        <p:nvSpPr>
          <p:cNvPr id="5" name="Rectangle à coins arrondis 4"/>
          <p:cNvSpPr/>
          <p:nvPr/>
        </p:nvSpPr>
        <p:spPr>
          <a:xfrm>
            <a:off x="1475655" y="404664"/>
            <a:ext cx="5616625" cy="23762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475655" y="2996952"/>
            <a:ext cx="5616625" cy="23762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001029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2076492"/>
            <a:ext cx="5760000" cy="432048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Est</a:t>
            </a:r>
          </a:p>
          <a:p>
            <a:r>
              <a:rPr lang="fr-CH" sz="4400" dirty="0" err="1" smtClean="0">
                <a:solidFill>
                  <a:schemeClr val="bg1"/>
                </a:solidFill>
                <a:latin typeface="Arial" panose="020B0604020202020204" pitchFamily="34" charset="0"/>
                <a:cs typeface="Arial" panose="020B0604020202020204" pitchFamily="34" charset="0"/>
              </a:rPr>
              <a:t>Agnita</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526176" y="5253692"/>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Hexagone 6"/>
          <p:cNvSpPr/>
          <p:nvPr/>
        </p:nvSpPr>
        <p:spPr>
          <a:xfrm>
            <a:off x="1983302" y="289528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106</a:t>
            </a:r>
            <a:endParaRPr lang="fr-CH" dirty="0">
              <a:latin typeface="Arial" panose="020B0604020202020204" pitchFamily="34" charset="0"/>
              <a:cs typeface="Arial" panose="020B0604020202020204" pitchFamily="34" charset="0"/>
            </a:endParaRPr>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660232"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403350" y="333374"/>
            <a:ext cx="5760000" cy="1655465"/>
          </a:xfrm>
          <a:prstGeom prst="rect">
            <a:avLst/>
          </a:prstGeom>
          <a:solidFill>
            <a:srgbClr val="00B050"/>
          </a:solid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Sibiu </a:t>
            </a:r>
            <a:r>
              <a:rPr lang="fr-CH" dirty="0" err="1" smtClean="0">
                <a:solidFill>
                  <a:schemeClr val="bg1"/>
                </a:solidFill>
                <a:latin typeface="Arial" panose="020B0604020202020204" pitchFamily="34" charset="0"/>
                <a:cs typeface="Arial" panose="020B0604020202020204" pitchFamily="34" charset="0"/>
              </a:rPr>
              <a:t>Centru</a:t>
            </a:r>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r>
              <a:rPr lang="fr-CH" dirty="0" smtClean="0">
                <a:solidFill>
                  <a:schemeClr val="bg1"/>
                </a:solidFill>
                <a:latin typeface="Arial" panose="020B0604020202020204" pitchFamily="34" charset="0"/>
                <a:cs typeface="Arial" panose="020B0604020202020204" pitchFamily="34" charset="0"/>
              </a:rPr>
              <a:t>2000 m</a:t>
            </a:r>
            <a:endParaRPr lang="fr-CH" dirty="0">
              <a:solidFill>
                <a:schemeClr val="bg1"/>
              </a:solidFill>
              <a:latin typeface="Arial" panose="020B0604020202020204" pitchFamily="34" charset="0"/>
              <a:cs typeface="Arial" panose="020B0604020202020204" pitchFamily="34" charset="0"/>
            </a:endParaRPr>
          </a:p>
        </p:txBody>
      </p:sp>
      <p:sp>
        <p:nvSpPr>
          <p:cNvPr id="13" name="Flèche vers le haut 12"/>
          <p:cNvSpPr/>
          <p:nvPr/>
        </p:nvSpPr>
        <p:spPr>
          <a:xfrm>
            <a:off x="6300188" y="548218"/>
            <a:ext cx="45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vers le haut 13"/>
          <p:cNvSpPr/>
          <p:nvPr/>
        </p:nvSpPr>
        <p:spPr>
          <a:xfrm>
            <a:off x="1863379" y="609414"/>
            <a:ext cx="45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2672765" y="4103073"/>
            <a:ext cx="3240357" cy="6220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rPr>
              <a:t>ZI </a:t>
            </a:r>
            <a:r>
              <a:rPr lang="fr-CH" sz="4400" dirty="0" err="1" smtClean="0">
                <a:solidFill>
                  <a:schemeClr val="tx1"/>
                </a:solidFill>
              </a:rPr>
              <a:t>Gusterita</a:t>
            </a:r>
            <a:endParaRPr lang="fr-CH" sz="4400" dirty="0">
              <a:solidFill>
                <a:schemeClr val="tx1"/>
              </a:solidFill>
            </a:endParaRPr>
          </a:p>
        </p:txBody>
      </p:sp>
      <p:sp>
        <p:nvSpPr>
          <p:cNvPr id="15" name="Rectangle 14"/>
          <p:cNvSpPr/>
          <p:nvPr/>
        </p:nvSpPr>
        <p:spPr>
          <a:xfrm>
            <a:off x="3995936" y="524058"/>
            <a:ext cx="1872208"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latin typeface="Arial" panose="020B0604020202020204" pitchFamily="34" charset="0"/>
              <a:cs typeface="Arial" panose="020B0604020202020204" pitchFamily="34" charset="0"/>
            </a:endParaRPr>
          </a:p>
        </p:txBody>
      </p:sp>
      <p:sp>
        <p:nvSpPr>
          <p:cNvPr id="16" name="Rectangle 15"/>
          <p:cNvSpPr/>
          <p:nvPr/>
        </p:nvSpPr>
        <p:spPr>
          <a:xfrm>
            <a:off x="4527609" y="2462140"/>
            <a:ext cx="1296144"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Est</a:t>
            </a:r>
            <a:endParaRPr lang="fr-CH" sz="4400" dirty="0">
              <a:latin typeface="Arial" panose="020B0604020202020204" pitchFamily="34" charset="0"/>
              <a:cs typeface="Arial" panose="020B0604020202020204" pitchFamily="34" charset="0"/>
            </a:endParaRPr>
          </a:p>
        </p:txBody>
      </p:sp>
      <p:sp>
        <p:nvSpPr>
          <p:cNvPr id="5" name="Rectangle à coins arrondis 4"/>
          <p:cNvSpPr/>
          <p:nvPr/>
        </p:nvSpPr>
        <p:spPr>
          <a:xfrm>
            <a:off x="1475656" y="404664"/>
            <a:ext cx="5634576" cy="1512168"/>
          </a:xfrm>
          <a:prstGeom prst="roundRect">
            <a:avLst>
              <a:gd name="adj" fmla="val 826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1475656" y="2132856"/>
            <a:ext cx="5634576" cy="4176464"/>
          </a:xfrm>
          <a:prstGeom prst="roundRect">
            <a:avLst>
              <a:gd name="adj" fmla="val 409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08919944"/>
      </p:ext>
    </p:extLst>
  </p:cSld>
  <p:clrMapOvr>
    <a:masterClrMapping/>
  </p:clrMapOvr>
  <p:transition spd="slow">
    <p:wheel spokes="1"/>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378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Sud</a:t>
            </a:r>
          </a:p>
          <a:p>
            <a:r>
              <a:rPr lang="fr-CH" sz="4400" dirty="0" err="1" smtClean="0">
                <a:solidFill>
                  <a:schemeClr val="bg1"/>
                </a:solidFill>
                <a:latin typeface="Arial" panose="020B0604020202020204" pitchFamily="34" charset="0"/>
                <a:cs typeface="Arial" panose="020B0604020202020204" pitchFamily="34" charset="0"/>
              </a:rPr>
              <a:t>Agnita</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478733" y="481844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4500132" y="2330888"/>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Est</a:t>
            </a:r>
            <a:endParaRPr lang="fr-CH" sz="4400" dirty="0">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3600400"/>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74132" y="1110871"/>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26</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Hexagone 13"/>
          <p:cNvSpPr/>
          <p:nvPr/>
        </p:nvSpPr>
        <p:spPr>
          <a:xfrm>
            <a:off x="1983302" y="289528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106</a:t>
            </a:r>
            <a:endParaRPr lang="fr-CH" dirty="0">
              <a:latin typeface="Arial" panose="020B0604020202020204" pitchFamily="34" charset="0"/>
              <a:cs typeface="Arial" panose="020B0604020202020204" pitchFamily="34" charset="0"/>
            </a:endParaRPr>
          </a:p>
        </p:txBody>
      </p:sp>
      <p:sp>
        <p:nvSpPr>
          <p:cNvPr id="15" name="Rectangle à coins arrondis 14"/>
          <p:cNvSpPr/>
          <p:nvPr/>
        </p:nvSpPr>
        <p:spPr>
          <a:xfrm>
            <a:off x="2842149" y="3933056"/>
            <a:ext cx="3240357" cy="6220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rPr>
              <a:t>ZI </a:t>
            </a:r>
            <a:r>
              <a:rPr lang="fr-CH" sz="4400" dirty="0" err="1" smtClean="0">
                <a:solidFill>
                  <a:schemeClr val="tx1"/>
                </a:solidFill>
              </a:rPr>
              <a:t>Gusterita</a:t>
            </a:r>
            <a:endParaRPr lang="fr-CH" sz="4400" dirty="0">
              <a:solidFill>
                <a:schemeClr val="tx1"/>
              </a:solidFill>
            </a:endParaRPr>
          </a:p>
        </p:txBody>
      </p:sp>
    </p:spTree>
    <p:extLst>
      <p:ext uri="{BB962C8B-B14F-4D97-AF65-F5344CB8AC3E}">
        <p14:creationId xmlns:p14="http://schemas.microsoft.com/office/powerpoint/2010/main" val="17806596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26</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579422832"/>
      </p:ext>
    </p:extLst>
  </p:cSld>
  <p:clrMapOvr>
    <a:masterClrMapping/>
  </p:clrMapOvr>
  <p:transition spd="slow">
    <p:wheel spokes="1"/>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628800"/>
            <a:ext cx="5760000" cy="306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Iesire</a:t>
            </a:r>
            <a:r>
              <a:rPr lang="fr-CH" sz="4400" dirty="0" smtClean="0">
                <a:solidFill>
                  <a:schemeClr val="bg1"/>
                </a:solidFill>
                <a:latin typeface="Arial" panose="020B0604020202020204" pitchFamily="34" charset="0"/>
                <a:cs typeface="Arial" panose="020B0604020202020204" pitchFamily="34" charset="0"/>
              </a:rPr>
              <a:t> 27</a:t>
            </a:r>
          </a:p>
          <a:p>
            <a:endParaRPr lang="fr-CH" sz="2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Sibiu </a:t>
            </a:r>
            <a:r>
              <a:rPr lang="fr-CH" sz="4400" dirty="0" err="1" smtClean="0">
                <a:solidFill>
                  <a:schemeClr val="bg1"/>
                </a:solidFill>
                <a:latin typeface="Arial" panose="020B0604020202020204" pitchFamily="34" charset="0"/>
                <a:cs typeface="Arial" panose="020B0604020202020204" pitchFamily="34" charset="0"/>
              </a:rPr>
              <a:t>Centru</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a:p>
            <a:endParaRPr lang="fr-CH" sz="4400" dirty="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436233" y="306902"/>
            <a:ext cx="5760000" cy="1260000"/>
          </a:xfrm>
          <a:prstGeom prst="rect">
            <a:avLst/>
          </a:prstGeom>
          <a:solidFill>
            <a:srgbClr val="00B050"/>
          </a:solidFill>
        </p:spPr>
        <p:txBody>
          <a:bodyPr vert="horz" lIns="0" tIns="50400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Sibiu Nord</a:t>
            </a:r>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5" name="Flèche vers le haut 14"/>
          <p:cNvSpPr/>
          <p:nvPr/>
        </p:nvSpPr>
        <p:spPr>
          <a:xfrm rot="3600000">
            <a:off x="5935268" y="2057710"/>
            <a:ext cx="45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Flèche vers le haut 3"/>
          <p:cNvSpPr/>
          <p:nvPr/>
        </p:nvSpPr>
        <p:spPr>
          <a:xfrm>
            <a:off x="2176936" y="494724"/>
            <a:ext cx="54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6126597" y="472193"/>
            <a:ext cx="54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p:cNvSpPr/>
          <p:nvPr/>
        </p:nvSpPr>
        <p:spPr>
          <a:xfrm>
            <a:off x="4283968" y="566990"/>
            <a:ext cx="1440160"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latin typeface="Arial" panose="020B0604020202020204" pitchFamily="34" charset="0"/>
              <a:cs typeface="Arial" panose="020B0604020202020204" pitchFamily="34" charset="0"/>
            </a:endParaRPr>
          </a:p>
        </p:txBody>
      </p:sp>
      <p:sp>
        <p:nvSpPr>
          <p:cNvPr id="9" name="Rectangle 8"/>
          <p:cNvSpPr/>
          <p:nvPr/>
        </p:nvSpPr>
        <p:spPr>
          <a:xfrm>
            <a:off x="4067944" y="3288604"/>
            <a:ext cx="1872208"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latin typeface="Arial" panose="020B0604020202020204" pitchFamily="34" charset="0"/>
              <a:cs typeface="Arial" panose="020B0604020202020204" pitchFamily="34" charset="0"/>
            </a:endParaRPr>
          </a:p>
        </p:txBody>
      </p:sp>
      <p:sp>
        <p:nvSpPr>
          <p:cNvPr id="2" name="Rectangle à coins arrondis 1"/>
          <p:cNvSpPr/>
          <p:nvPr/>
        </p:nvSpPr>
        <p:spPr>
          <a:xfrm>
            <a:off x="1547664" y="416248"/>
            <a:ext cx="5544000" cy="108012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008" cy="2880320"/>
          </a:xfrm>
          <a:prstGeom prst="roundRect">
            <a:avLst>
              <a:gd name="adj" fmla="val 461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8787713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27</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822511417"/>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44824"/>
            <a:ext cx="5760000" cy="36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A1 x A0</a:t>
            </a:r>
          </a:p>
          <a:p>
            <a:pPr lvl="1" algn="ctr"/>
            <a:endParaRPr lang="fr-CH" sz="3200" dirty="0" smtClean="0">
              <a:solidFill>
                <a:schemeClr val="bg1"/>
              </a:solidFill>
              <a:latin typeface="Arial" panose="020B0604020202020204" pitchFamily="34" charset="0"/>
              <a:cs typeface="Arial" panose="020B0604020202020204" pitchFamily="34" charset="0"/>
            </a:endParaRPr>
          </a:p>
          <a:p>
            <a:pPr algn="ctr"/>
            <a:endParaRPr lang="fr-CH" dirty="0" smtClean="0">
              <a:solidFill>
                <a:schemeClr val="tx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Ring BUCURESTI</a:t>
            </a:r>
            <a:endParaRPr lang="fr-CH" sz="2000"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3000 m</a:t>
            </a:r>
            <a:endParaRPr lang="fr-CH" sz="4400" dirty="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79712" y="2132856"/>
            <a:ext cx="1476000" cy="12487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616624" cy="3456384"/>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4456063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18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Arad				323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Timisoara			273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Targu</a:t>
            </a:r>
            <a:r>
              <a:rPr lang="fr-CH" sz="5200" dirty="0" smtClean="0">
                <a:solidFill>
                  <a:schemeClr val="bg1"/>
                </a:solidFill>
                <a:latin typeface="Arial" panose="020B0604020202020204" pitchFamily="34" charset="0"/>
                <a:cs typeface="Arial" panose="020B0604020202020204" pitchFamily="34" charset="0"/>
              </a:rPr>
              <a:t> Mures		208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Cluj </a:t>
            </a:r>
            <a:r>
              <a:rPr lang="fr-CH" sz="5200" dirty="0" err="1" smtClean="0">
                <a:solidFill>
                  <a:schemeClr val="bg1"/>
                </a:solidFill>
                <a:latin typeface="Arial" panose="020B0604020202020204" pitchFamily="34" charset="0"/>
                <a:cs typeface="Arial" panose="020B0604020202020204" pitchFamily="34" charset="0"/>
              </a:rPr>
              <a:t>Napoca</a:t>
            </a:r>
            <a:r>
              <a:rPr lang="fr-CH" sz="5200" dirty="0" smtClean="0">
                <a:solidFill>
                  <a:schemeClr val="bg1"/>
                </a:solidFill>
                <a:latin typeface="Arial" panose="020B0604020202020204" pitchFamily="34" charset="0"/>
                <a:cs typeface="Arial" panose="020B0604020202020204" pitchFamily="34" charset="0"/>
              </a:rPr>
              <a:t>		177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Sebes</a:t>
            </a:r>
            <a:r>
              <a:rPr lang="fr-CH" sz="5200" dirty="0" smtClean="0">
                <a:solidFill>
                  <a:schemeClr val="bg1"/>
                </a:solidFill>
                <a:latin typeface="Arial" panose="020B0604020202020204" pitchFamily="34" charset="0"/>
                <a:cs typeface="Arial" panose="020B0604020202020204" pitchFamily="34" charset="0"/>
              </a:rPr>
              <a:t>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63 km</a:t>
            </a:r>
            <a:r>
              <a:rPr lang="fr-CH" sz="5700" dirty="0" smtClean="0"/>
              <a:t>	</a:t>
            </a:r>
          </a:p>
          <a:p>
            <a:pPr marL="400050" lvl="1" indent="0">
              <a:buFont typeface="Arial" panose="020B0604020202020204" pitchFamily="34" charset="0"/>
              <a:buNone/>
            </a:pPr>
            <a:endParaRPr lang="fr-CH" sz="5700" dirty="0" smtClean="0"/>
          </a:p>
          <a:p>
            <a:endParaRPr lang="fr-CH" sz="5700" dirty="0" smtClean="0"/>
          </a:p>
          <a:p>
            <a:endParaRPr lang="fr-CH" sz="5700" dirty="0"/>
          </a:p>
        </p:txBody>
      </p:sp>
      <p:sp>
        <p:nvSpPr>
          <p:cNvPr id="6" name="Rectangle à coins arrondis 5"/>
          <p:cNvSpPr/>
          <p:nvPr/>
        </p:nvSpPr>
        <p:spPr>
          <a:xfrm>
            <a:off x="1115616" y="980728"/>
            <a:ext cx="7272808" cy="4536000"/>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2843808" y="1250965"/>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139952" y="125294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5580112" y="125294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363009"/>
      </p:ext>
    </p:extLst>
  </p:cSld>
  <p:clrMapOvr>
    <a:masterClrMapping/>
  </p:clrMapOvr>
  <p:transition spd="slow">
    <p:wheel spokes="1"/>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Nord</a:t>
            </a: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4322047" y="2527137"/>
            <a:ext cx="1404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28</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763688" y="252713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3901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582793"/>
            <a:ext cx="5760000" cy="396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Nord</a:t>
            </a:r>
          </a:p>
          <a:p>
            <a:r>
              <a:rPr lang="fr-CH" sz="4400" dirty="0" smtClean="0">
                <a:solidFill>
                  <a:schemeClr val="bg1"/>
                </a:solidFill>
                <a:latin typeface="Arial" panose="020B0604020202020204" pitchFamily="34" charset="0"/>
                <a:cs typeface="Arial" panose="020B0604020202020204" pitchFamily="34" charset="0"/>
              </a:rPr>
              <a:t>Medias</a:t>
            </a:r>
          </a:p>
          <a:p>
            <a:endParaRPr lang="fr-CH" sz="4400" dirty="0" smtClean="0">
              <a:solidFill>
                <a:schemeClr val="bg1"/>
              </a:solidFill>
              <a:latin typeface="Arial" panose="020B0604020202020204" pitchFamily="34" charset="0"/>
              <a:cs typeface="Arial" panose="020B0604020202020204" pitchFamily="34" charset="0"/>
            </a:endParaRPr>
          </a:p>
          <a:p>
            <a:endParaRPr lang="fr-CH" sz="18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693051" y="446160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Hexagone 6"/>
          <p:cNvSpPr/>
          <p:nvPr/>
        </p:nvSpPr>
        <p:spPr>
          <a:xfrm>
            <a:off x="1653837" y="249289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a:t>
            </a:r>
            <a:endParaRPr lang="fr-CH" dirty="0">
              <a:latin typeface="Arial" panose="020B0604020202020204" pitchFamily="34" charset="0"/>
              <a:cs typeface="Arial" panose="020B0604020202020204" pitchFamily="34" charset="0"/>
            </a:endParaRPr>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660232"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403350" y="260648"/>
            <a:ext cx="5760000" cy="1260000"/>
          </a:xfrm>
          <a:prstGeom prst="rect">
            <a:avLst/>
          </a:prstGeom>
          <a:solidFill>
            <a:srgbClr val="00B050"/>
          </a:solid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Sibiu </a:t>
            </a:r>
            <a:r>
              <a:rPr lang="fr-CH" dirty="0" err="1" smtClean="0">
                <a:solidFill>
                  <a:schemeClr val="bg1"/>
                </a:solidFill>
                <a:latin typeface="Arial" panose="020B0604020202020204" pitchFamily="34" charset="0"/>
                <a:cs typeface="Arial" panose="020B0604020202020204" pitchFamily="34" charset="0"/>
              </a:rPr>
              <a:t>Vest</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2148837" y="435362"/>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2591781" y="3651783"/>
            <a:ext cx="3240357" cy="61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rPr>
              <a:t>ZI </a:t>
            </a:r>
            <a:r>
              <a:rPr lang="fr-CH" sz="4000" dirty="0" err="1" smtClean="0">
                <a:solidFill>
                  <a:schemeClr val="tx1"/>
                </a:solidFill>
              </a:rPr>
              <a:t>Viile</a:t>
            </a:r>
            <a:r>
              <a:rPr lang="fr-CH" sz="4000" dirty="0" smtClean="0">
                <a:solidFill>
                  <a:schemeClr val="tx1"/>
                </a:solidFill>
              </a:rPr>
              <a:t> </a:t>
            </a:r>
            <a:r>
              <a:rPr lang="fr-CH" sz="4000" dirty="0" err="1" smtClean="0">
                <a:solidFill>
                  <a:schemeClr val="tx1"/>
                </a:solidFill>
              </a:rPr>
              <a:t>Sibiului</a:t>
            </a:r>
            <a:endParaRPr lang="fr-CH" sz="4000" dirty="0">
              <a:solidFill>
                <a:schemeClr val="tx1"/>
              </a:solidFill>
            </a:endParaRPr>
          </a:p>
        </p:txBody>
      </p:sp>
      <p:sp>
        <p:nvSpPr>
          <p:cNvPr id="15" name="Flèche vers le haut 14"/>
          <p:cNvSpPr/>
          <p:nvPr/>
        </p:nvSpPr>
        <p:spPr>
          <a:xfrm>
            <a:off x="6287083" y="445234"/>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12"/>
          <p:cNvSpPr/>
          <p:nvPr/>
        </p:nvSpPr>
        <p:spPr>
          <a:xfrm>
            <a:off x="4211960" y="1953357"/>
            <a:ext cx="1440160"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latin typeface="Arial" panose="020B0604020202020204" pitchFamily="34" charset="0"/>
              <a:cs typeface="Arial" panose="020B0604020202020204" pitchFamily="34" charset="0"/>
            </a:endParaRPr>
          </a:p>
        </p:txBody>
      </p:sp>
      <p:sp>
        <p:nvSpPr>
          <p:cNvPr id="16" name="Rectangle 15"/>
          <p:cNvSpPr/>
          <p:nvPr/>
        </p:nvSpPr>
        <p:spPr>
          <a:xfrm>
            <a:off x="4355976" y="569148"/>
            <a:ext cx="1440160"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Vest</a:t>
            </a:r>
            <a:endParaRPr lang="fr-CH" sz="4400" dirty="0">
              <a:latin typeface="Arial" panose="020B0604020202020204" pitchFamily="34" charset="0"/>
              <a:cs typeface="Arial" panose="020B0604020202020204" pitchFamily="34" charset="0"/>
            </a:endParaRPr>
          </a:p>
        </p:txBody>
      </p:sp>
      <p:sp>
        <p:nvSpPr>
          <p:cNvPr id="5" name="Rectangle à coins arrondis 4"/>
          <p:cNvSpPr/>
          <p:nvPr/>
        </p:nvSpPr>
        <p:spPr>
          <a:xfrm>
            <a:off x="1475656" y="332656"/>
            <a:ext cx="5634576" cy="115212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1475656" y="1628800"/>
            <a:ext cx="5634576" cy="3816424"/>
          </a:xfrm>
          <a:prstGeom prst="roundRect">
            <a:avLst>
              <a:gd name="adj" fmla="val 313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303843911"/>
      </p:ext>
    </p:extLst>
  </p:cSld>
  <p:clrMapOvr>
    <a:masterClrMapping/>
  </p:clrMapOvr>
  <p:transition spd="slow">
    <p:wheel spokes="1"/>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360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Nord</a:t>
            </a:r>
          </a:p>
          <a:p>
            <a:r>
              <a:rPr lang="fr-CH" sz="4400" dirty="0" smtClean="0">
                <a:solidFill>
                  <a:schemeClr val="bg1"/>
                </a:solidFill>
                <a:latin typeface="Arial" panose="020B0604020202020204" pitchFamily="34" charset="0"/>
                <a:cs typeface="Arial" panose="020B0604020202020204" pitchFamily="34" charset="0"/>
              </a:rPr>
              <a:t>Medias</a:t>
            </a: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698206" y="4720800"/>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833837" y="299695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4356056" y="2533731"/>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345638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74132" y="1110871"/>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28</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2624572" y="4192483"/>
            <a:ext cx="3240357" cy="61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rPr>
              <a:t>ZI </a:t>
            </a:r>
            <a:r>
              <a:rPr lang="fr-CH" sz="4000" dirty="0" err="1" smtClean="0">
                <a:solidFill>
                  <a:schemeClr val="tx1"/>
                </a:solidFill>
              </a:rPr>
              <a:t>Viile</a:t>
            </a:r>
            <a:r>
              <a:rPr lang="fr-CH" sz="4000" dirty="0" smtClean="0">
                <a:solidFill>
                  <a:schemeClr val="tx1"/>
                </a:solidFill>
              </a:rPr>
              <a:t> </a:t>
            </a:r>
            <a:r>
              <a:rPr lang="fr-CH" sz="4000" dirty="0" err="1" smtClean="0">
                <a:solidFill>
                  <a:schemeClr val="tx1"/>
                </a:solidFill>
              </a:rPr>
              <a:t>Sibiului</a:t>
            </a:r>
            <a:endParaRPr lang="fr-CH" sz="4000" dirty="0">
              <a:solidFill>
                <a:schemeClr val="tx1"/>
              </a:solidFill>
            </a:endParaRPr>
          </a:p>
        </p:txBody>
      </p:sp>
    </p:spTree>
    <p:extLst>
      <p:ext uri="{BB962C8B-B14F-4D97-AF65-F5344CB8AC3E}">
        <p14:creationId xmlns:p14="http://schemas.microsoft.com/office/powerpoint/2010/main" val="21631903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28</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118578761"/>
      </p:ext>
    </p:extLst>
  </p:cSld>
  <p:clrMapOvr>
    <a:masterClrMapping/>
  </p:clrMapOvr>
  <p:transition spd="slow">
    <p:wheel spokes="1"/>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18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Arad				318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Timisoara			268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Targu</a:t>
            </a:r>
            <a:r>
              <a:rPr lang="fr-CH" sz="5200" dirty="0" smtClean="0">
                <a:solidFill>
                  <a:schemeClr val="bg1"/>
                </a:solidFill>
                <a:latin typeface="Arial" panose="020B0604020202020204" pitchFamily="34" charset="0"/>
                <a:cs typeface="Arial" panose="020B0604020202020204" pitchFamily="34" charset="0"/>
              </a:rPr>
              <a:t> Mures		201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Cluj </a:t>
            </a:r>
            <a:r>
              <a:rPr lang="fr-CH" sz="5200" dirty="0" err="1" smtClean="0">
                <a:solidFill>
                  <a:schemeClr val="bg1"/>
                </a:solidFill>
                <a:latin typeface="Arial" panose="020B0604020202020204" pitchFamily="34" charset="0"/>
                <a:cs typeface="Arial" panose="020B0604020202020204" pitchFamily="34" charset="0"/>
              </a:rPr>
              <a:t>Napoca</a:t>
            </a:r>
            <a:r>
              <a:rPr lang="fr-CH" sz="5200" dirty="0" smtClean="0">
                <a:solidFill>
                  <a:schemeClr val="bg1"/>
                </a:solidFill>
                <a:latin typeface="Arial" panose="020B0604020202020204" pitchFamily="34" charset="0"/>
                <a:cs typeface="Arial" panose="020B0604020202020204" pitchFamily="34" charset="0"/>
              </a:rPr>
              <a:t>		171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Sebes</a:t>
            </a:r>
            <a:r>
              <a:rPr lang="fr-CH" sz="5200" dirty="0" smtClean="0">
                <a:solidFill>
                  <a:schemeClr val="bg1"/>
                </a:solidFill>
                <a:latin typeface="Arial" panose="020B0604020202020204" pitchFamily="34" charset="0"/>
                <a:cs typeface="Arial" panose="020B0604020202020204" pitchFamily="34" charset="0"/>
              </a:rPr>
              <a:t>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58 km</a:t>
            </a:r>
            <a:r>
              <a:rPr lang="fr-CH" sz="5700" dirty="0" smtClean="0"/>
              <a:t>	</a:t>
            </a:r>
          </a:p>
          <a:p>
            <a:pPr marL="400050" lvl="1" indent="0">
              <a:buFont typeface="Arial" panose="020B0604020202020204" pitchFamily="34" charset="0"/>
              <a:buNone/>
            </a:pPr>
            <a:endParaRPr lang="fr-CH" sz="5700" dirty="0" smtClean="0"/>
          </a:p>
          <a:p>
            <a:endParaRPr lang="fr-CH" sz="5700" dirty="0" smtClean="0"/>
          </a:p>
          <a:p>
            <a:endParaRPr lang="fr-CH" sz="5700" dirty="0"/>
          </a:p>
        </p:txBody>
      </p:sp>
      <p:sp>
        <p:nvSpPr>
          <p:cNvPr id="6" name="Rectangle à coins arrondis 5"/>
          <p:cNvSpPr/>
          <p:nvPr/>
        </p:nvSpPr>
        <p:spPr>
          <a:xfrm>
            <a:off x="1115616" y="980728"/>
            <a:ext cx="7272808" cy="4536000"/>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2843808" y="1250965"/>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139952" y="125294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5580112" y="125294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074616"/>
      </p:ext>
    </p:extLst>
  </p:cSld>
  <p:clrMapOvr>
    <a:masterClrMapping/>
  </p:clrMapOvr>
  <p:transition spd="slow">
    <p:wheel spokes="1"/>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4421501" y="2527137"/>
            <a:ext cx="1404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Vest</a:t>
            </a:r>
            <a:endParaRPr lang="fr-CH" sz="4400" dirty="0">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29</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763688" y="252713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7H</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6195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556792"/>
            <a:ext cx="6480000" cy="468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West</a:t>
            </a:r>
          </a:p>
          <a:p>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Christian</a:t>
            </a:r>
          </a:p>
          <a:p>
            <a:r>
              <a:rPr lang="fr-CH" sz="4400" dirty="0" err="1" smtClean="0">
                <a:solidFill>
                  <a:schemeClr val="bg1"/>
                </a:solidFill>
                <a:latin typeface="Arial" panose="020B0604020202020204" pitchFamily="34" charset="0"/>
                <a:cs typeface="Arial" panose="020B0604020202020204" pitchFamily="34" charset="0"/>
              </a:rPr>
              <a:t>Sura</a:t>
            </a:r>
            <a:r>
              <a:rPr lang="fr-CH" sz="4400" dirty="0" smtClean="0">
                <a:solidFill>
                  <a:schemeClr val="bg1"/>
                </a:solidFill>
                <a:latin typeface="Arial" panose="020B0604020202020204" pitchFamily="34" charset="0"/>
                <a:cs typeface="Arial" panose="020B0604020202020204" pitchFamily="34" charset="0"/>
              </a:rPr>
              <a:t> Mica</a:t>
            </a:r>
          </a:p>
          <a:p>
            <a:endParaRPr lang="fr-CH" sz="16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6480230" y="523380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682784" y="204143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7H</a:t>
            </a:r>
            <a:endParaRPr lang="fr-CH" dirty="0">
              <a:latin typeface="Arial" panose="020B0604020202020204" pitchFamily="34" charset="0"/>
              <a:cs typeface="Arial" panose="020B0604020202020204" pitchFamily="34" charset="0"/>
            </a:endParaRPr>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660232"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404008" y="445234"/>
            <a:ext cx="6480000" cy="1080000"/>
          </a:xfrm>
          <a:prstGeom prst="rect">
            <a:avLst/>
          </a:prstGeom>
          <a:solidFill>
            <a:srgbClr val="00B050"/>
          </a:solidFill>
        </p:spPr>
        <p:txBody>
          <a:bodyPr vert="horz" lIns="288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Saliste</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2177784" y="63109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èche vers le haut 14"/>
          <p:cNvSpPr/>
          <p:nvPr/>
        </p:nvSpPr>
        <p:spPr>
          <a:xfrm>
            <a:off x="6677803" y="606596"/>
            <a:ext cx="468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2372117" y="2782370"/>
            <a:ext cx="4257448" cy="64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err="1" smtClean="0">
                <a:solidFill>
                  <a:schemeClr val="tx1"/>
                </a:solidFill>
              </a:rPr>
              <a:t>Aeroportul</a:t>
            </a:r>
            <a:r>
              <a:rPr lang="fr-CH" sz="2400" dirty="0" smtClean="0">
                <a:solidFill>
                  <a:schemeClr val="tx1"/>
                </a:solidFill>
              </a:rPr>
              <a:t> International Sibiu</a:t>
            </a:r>
            <a:endParaRPr lang="fr-CH" sz="2400" dirty="0">
              <a:solidFill>
                <a:schemeClr val="tx1"/>
              </a:solidFill>
            </a:endParaRPr>
          </a:p>
        </p:txBody>
      </p:sp>
      <p:pic>
        <p:nvPicPr>
          <p:cNvPr id="16"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0871" y="2782370"/>
            <a:ext cx="834721" cy="64807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644008" y="1985278"/>
            <a:ext cx="1440160"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Vest</a:t>
            </a:r>
            <a:endParaRPr lang="fr-CH" sz="4400" dirty="0">
              <a:latin typeface="Arial" panose="020B0604020202020204" pitchFamily="34" charset="0"/>
              <a:cs typeface="Arial" panose="020B0604020202020204" pitchFamily="34" charset="0"/>
            </a:endParaRPr>
          </a:p>
        </p:txBody>
      </p:sp>
      <p:sp>
        <p:nvSpPr>
          <p:cNvPr id="18" name="Hexagone 17"/>
          <p:cNvSpPr/>
          <p:nvPr/>
        </p:nvSpPr>
        <p:spPr>
          <a:xfrm>
            <a:off x="1682784" y="447128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106B</a:t>
            </a:r>
            <a:endParaRPr lang="fr-CH" dirty="0">
              <a:latin typeface="Arial" panose="020B0604020202020204" pitchFamily="34" charset="0"/>
              <a:cs typeface="Arial" panose="020B0604020202020204" pitchFamily="34" charset="0"/>
            </a:endParaRPr>
          </a:p>
        </p:txBody>
      </p:sp>
      <p:pic>
        <p:nvPicPr>
          <p:cNvPr id="19" name="Picture 2" descr="http://quiz-code-route.fr/panneaux/ID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039" y="4322694"/>
            <a:ext cx="981764" cy="7223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477507" y="523095"/>
            <a:ext cx="6305506" cy="93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477507" y="1628800"/>
            <a:ext cx="6303655" cy="4457534"/>
          </a:xfrm>
          <a:prstGeom prst="roundRect">
            <a:avLst>
              <a:gd name="adj" fmla="val 394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617757147"/>
      </p:ext>
    </p:extLst>
  </p:cSld>
  <p:clrMapOvr>
    <a:masterClrMapping/>
  </p:clrMapOvr>
  <p:transition spd="slow">
    <p:wheel spokes="1"/>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07795" y="1609867"/>
            <a:ext cx="6480000" cy="450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Christian</a:t>
            </a:r>
          </a:p>
          <a:p>
            <a:r>
              <a:rPr lang="fr-CH" sz="4400" dirty="0" err="1" smtClean="0">
                <a:solidFill>
                  <a:schemeClr val="bg1"/>
                </a:solidFill>
                <a:latin typeface="Arial" panose="020B0604020202020204" pitchFamily="34" charset="0"/>
                <a:cs typeface="Arial" panose="020B0604020202020204" pitchFamily="34" charset="0"/>
              </a:rPr>
              <a:t>Sura</a:t>
            </a:r>
            <a:r>
              <a:rPr lang="fr-CH" sz="4400" dirty="0" smtClean="0">
                <a:solidFill>
                  <a:schemeClr val="bg1"/>
                </a:solidFill>
                <a:latin typeface="Arial" panose="020B0604020202020204" pitchFamily="34" charset="0"/>
                <a:cs typeface="Arial" panose="020B0604020202020204" pitchFamily="34" charset="0"/>
              </a:rPr>
              <a:t> Mica</a:t>
            </a: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4183137" y="5225815"/>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907704" y="205536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7H</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4860192" y="2055363"/>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Vest</a:t>
            </a:r>
            <a:endParaRPr lang="fr-CH" sz="4400" dirty="0">
              <a:latin typeface="Arial" panose="020B0604020202020204" pitchFamily="34" charset="0"/>
              <a:cs typeface="Arial" panose="020B0604020202020204" pitchFamily="34" charset="0"/>
            </a:endParaRPr>
          </a:p>
        </p:txBody>
      </p:sp>
      <p:sp>
        <p:nvSpPr>
          <p:cNvPr id="12" name="Rectangle à coins arrondis 11"/>
          <p:cNvSpPr/>
          <p:nvPr/>
        </p:nvSpPr>
        <p:spPr>
          <a:xfrm>
            <a:off x="1623790" y="1698644"/>
            <a:ext cx="6248011" cy="4322643"/>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5113116" y="626055"/>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29</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5769108" y="770055"/>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6088306" y="770055"/>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5147481" y="716015"/>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3" name="Picture 2" descr="http://quiz-code-route.fr/panneaux/ID3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993" y="4419159"/>
            <a:ext cx="981764" cy="72235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à coins arrondis 14"/>
          <p:cNvSpPr/>
          <p:nvPr/>
        </p:nvSpPr>
        <p:spPr>
          <a:xfrm>
            <a:off x="2442858" y="2780928"/>
            <a:ext cx="4257448" cy="64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err="1" smtClean="0">
                <a:solidFill>
                  <a:schemeClr val="tx1"/>
                </a:solidFill>
              </a:rPr>
              <a:t>Aeroportul</a:t>
            </a:r>
            <a:r>
              <a:rPr lang="fr-CH" sz="2400" dirty="0" smtClean="0">
                <a:solidFill>
                  <a:schemeClr val="tx1"/>
                </a:solidFill>
              </a:rPr>
              <a:t> International Sibiu</a:t>
            </a:r>
            <a:endParaRPr lang="fr-CH" sz="2400" dirty="0">
              <a:solidFill>
                <a:schemeClr val="tx1"/>
              </a:solidFill>
            </a:endParaRPr>
          </a:p>
        </p:txBody>
      </p:sp>
      <p:pic>
        <p:nvPicPr>
          <p:cNvPr id="17" name="Picture 2" descr="https://t2.ftcdn.net/jpg/00/06/12/33/400_F_6123319_UooFwBrI0QE3BmgtmsBXfC3HE5D35wB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2397" y="2780856"/>
            <a:ext cx="834721" cy="648072"/>
          </a:xfrm>
          <a:prstGeom prst="rect">
            <a:avLst/>
          </a:prstGeom>
          <a:noFill/>
          <a:extLst>
            <a:ext uri="{909E8E84-426E-40DD-AFC4-6F175D3DCCD1}">
              <a14:hiddenFill xmlns:a14="http://schemas.microsoft.com/office/drawing/2010/main">
                <a:solidFill>
                  <a:srgbClr val="FFFFFF"/>
                </a:solidFill>
              </a14:hiddenFill>
            </a:ext>
          </a:extLst>
        </p:spPr>
      </p:pic>
      <p:sp>
        <p:nvSpPr>
          <p:cNvPr id="21" name="Hexagone 20"/>
          <p:cNvSpPr/>
          <p:nvPr/>
        </p:nvSpPr>
        <p:spPr>
          <a:xfrm>
            <a:off x="1947858" y="4555335"/>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106B</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1465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29</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4030673"/>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81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7"/>
            <a:ext cx="4392488" cy="3040874"/>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Pitesti</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Bolintin</a:t>
            </a:r>
            <a:r>
              <a:rPr lang="fr-CH" sz="3200" dirty="0" smtClean="0">
                <a:solidFill>
                  <a:schemeClr val="bg1"/>
                </a:solidFill>
                <a:latin typeface="Arial" panose="020B0604020202020204" pitchFamily="34" charset="0"/>
                <a:cs typeface="Arial" panose="020B0604020202020204" pitchFamily="34" charset="0"/>
              </a:rPr>
              <a:t> Deal</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72000" y="1124745"/>
            <a:ext cx="4464496" cy="64807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 </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57466" y="1808468"/>
            <a:ext cx="4464495" cy="3528391"/>
          </a:xfrm>
          <a:solidFill>
            <a:srgbClr val="00B050"/>
          </a:solidFill>
        </p:spPr>
        <p:txBody>
          <a:bodyPr tIns="108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  Nord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   Sud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    Est</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2</a:t>
            </a:r>
            <a:r>
              <a:rPr lang="fr-CH" sz="3200" dirty="0" smtClean="0">
                <a:solidFill>
                  <a:schemeClr val="bg1"/>
                </a:solidFill>
                <a:latin typeface="Arial" panose="020B0604020202020204" pitchFamily="34" charset="0"/>
                <a:cs typeface="Arial" panose="020B0604020202020204" pitchFamily="34" charset="0"/>
              </a:rPr>
              <a:t>000 m</a:t>
            </a:r>
          </a:p>
          <a:p>
            <a:pPr marL="0" indent="0">
              <a:buNone/>
            </a:pPr>
            <a:endParaRPr lang="fr-CH" sz="4000" dirty="0"/>
          </a:p>
        </p:txBody>
      </p:sp>
      <p:sp>
        <p:nvSpPr>
          <p:cNvPr id="11" name="Flèche vers le haut 10"/>
          <p:cNvSpPr/>
          <p:nvPr/>
        </p:nvSpPr>
        <p:spPr>
          <a:xfrm>
            <a:off x="467504" y="2264104"/>
            <a:ext cx="484632" cy="21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798936" y="2235396"/>
            <a:ext cx="484632" cy="21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4779712" y="4363220"/>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droite 13"/>
          <p:cNvSpPr/>
          <p:nvPr/>
        </p:nvSpPr>
        <p:spPr>
          <a:xfrm rot="-2700000">
            <a:off x="7902051" y="4363607"/>
            <a:ext cx="978408"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7279674" y="1988840"/>
            <a:ext cx="1188000" cy="4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Nord</a:t>
            </a:r>
            <a:endParaRPr lang="fr-CH" sz="32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7253306" y="3127025"/>
            <a:ext cx="1180755" cy="4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7268586" y="3723950"/>
            <a:ext cx="1180755" cy="4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Est</a:t>
            </a:r>
            <a:endParaRPr lang="fr-CH" sz="3200" dirty="0">
              <a:solidFill>
                <a:schemeClr val="tx1"/>
              </a:solidFill>
              <a:latin typeface="Arial" panose="020B0604020202020204" pitchFamily="34" charset="0"/>
              <a:cs typeface="Arial" panose="020B0604020202020204" pitchFamily="34" charset="0"/>
            </a:endParaRPr>
          </a:p>
        </p:txBody>
      </p:sp>
      <p:pic>
        <p:nvPicPr>
          <p:cNvPr id="1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3725" y="2564904"/>
            <a:ext cx="734392" cy="4320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5000255" y="2564904"/>
            <a:ext cx="2700666" cy="4182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err="1" smtClean="0">
                <a:solidFill>
                  <a:schemeClr val="tx1"/>
                </a:solidFill>
                <a:latin typeface="Arial" panose="020B0604020202020204" pitchFamily="34" charset="0"/>
                <a:cs typeface="Arial" panose="020B0604020202020204" pitchFamily="34" charset="0"/>
              </a:rPr>
              <a:t>Otopeni</a:t>
            </a:r>
            <a:r>
              <a:rPr lang="fr-CH" sz="2400" dirty="0" smtClean="0">
                <a:solidFill>
                  <a:schemeClr val="tx1"/>
                </a:solidFill>
                <a:latin typeface="Arial" panose="020B0604020202020204" pitchFamily="34" charset="0"/>
                <a:cs typeface="Arial" panose="020B0604020202020204" pitchFamily="34" charset="0"/>
              </a:rPr>
              <a:t> </a:t>
            </a:r>
            <a:r>
              <a:rPr lang="fr-CH" sz="2400" dirty="0" err="1" smtClean="0">
                <a:solidFill>
                  <a:schemeClr val="tx1"/>
                </a:solidFill>
                <a:latin typeface="Arial" panose="020B0604020202020204" pitchFamily="34" charset="0"/>
                <a:cs typeface="Arial" panose="020B0604020202020204" pitchFamily="34" charset="0"/>
              </a:rPr>
              <a:t>Baneasa</a:t>
            </a:r>
            <a:endParaRPr lang="fr-CH" sz="24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107504" y="4869160"/>
            <a:ext cx="360000" cy="162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8676456" y="5366897"/>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Organigramme : Connecteur 22"/>
          <p:cNvSpPr/>
          <p:nvPr/>
        </p:nvSpPr>
        <p:spPr>
          <a:xfrm>
            <a:off x="8136456" y="1170118"/>
            <a:ext cx="540000" cy="54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3</a:t>
            </a:r>
          </a:p>
        </p:txBody>
      </p:sp>
      <p:sp>
        <p:nvSpPr>
          <p:cNvPr id="25" name="Rectangle 24"/>
          <p:cNvSpPr/>
          <p:nvPr/>
        </p:nvSpPr>
        <p:spPr>
          <a:xfrm>
            <a:off x="5661248" y="1224118"/>
            <a:ext cx="900000" cy="432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latin typeface="Arial" panose="020B0604020202020204" pitchFamily="34" charset="0"/>
                <a:cs typeface="Arial" panose="020B0604020202020204" pitchFamily="34" charset="0"/>
              </a:rPr>
              <a:t>E81</a:t>
            </a:r>
            <a:endParaRPr lang="fr-CH" sz="2800" dirty="0">
              <a:latin typeface="Arial" panose="020B0604020202020204" pitchFamily="34" charset="0"/>
              <a:cs typeface="Arial" panose="020B0604020202020204" pitchFamily="34" charset="0"/>
            </a:endParaRPr>
          </a:p>
        </p:txBody>
      </p:sp>
      <p:sp>
        <p:nvSpPr>
          <p:cNvPr id="27" name="Rectangle 26"/>
          <p:cNvSpPr/>
          <p:nvPr/>
        </p:nvSpPr>
        <p:spPr>
          <a:xfrm>
            <a:off x="6721287" y="1210384"/>
            <a:ext cx="900000" cy="432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latin typeface="Arial" panose="020B0604020202020204" pitchFamily="34" charset="0"/>
                <a:cs typeface="Arial" panose="020B0604020202020204" pitchFamily="34" charset="0"/>
              </a:rPr>
              <a:t>A0</a:t>
            </a:r>
            <a:endParaRPr lang="fr-CH" sz="2800" dirty="0">
              <a:latin typeface="Arial" panose="020B0604020202020204" pitchFamily="34" charset="0"/>
              <a:cs typeface="Arial" panose="020B0604020202020204" pitchFamily="34" charset="0"/>
            </a:endParaRPr>
          </a:p>
        </p:txBody>
      </p:sp>
      <p:sp>
        <p:nvSpPr>
          <p:cNvPr id="15" name="Titre 14"/>
          <p:cNvSpPr>
            <a:spLocks noGrp="1"/>
          </p:cNvSpPr>
          <p:nvPr>
            <p:ph type="title"/>
          </p:nvPr>
        </p:nvSpPr>
        <p:spPr>
          <a:xfrm>
            <a:off x="457200" y="274638"/>
            <a:ext cx="514400" cy="130026"/>
          </a:xfrm>
        </p:spPr>
        <p:txBody>
          <a:bodyPr>
            <a:normAutofit fontScale="90000"/>
          </a:bodyPr>
          <a:lstStyle/>
          <a:p>
            <a:r>
              <a:rPr lang="fr-CH" dirty="0" smtClean="0"/>
              <a:t> </a:t>
            </a:r>
            <a:br>
              <a:rPr lang="fr-CH" dirty="0" smtClean="0"/>
            </a:br>
            <a:endParaRPr lang="fr-CH" dirty="0"/>
          </a:p>
        </p:txBody>
      </p:sp>
      <p:sp>
        <p:nvSpPr>
          <p:cNvPr id="2" name="Rectangle à coins arrondis 1"/>
          <p:cNvSpPr/>
          <p:nvPr/>
        </p:nvSpPr>
        <p:spPr>
          <a:xfrm>
            <a:off x="177753" y="1190879"/>
            <a:ext cx="4251789" cy="54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4008" y="1170118"/>
            <a:ext cx="4212448" cy="54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Rectangle à coins arrondis 27"/>
          <p:cNvSpPr/>
          <p:nvPr/>
        </p:nvSpPr>
        <p:spPr>
          <a:xfrm>
            <a:off x="177753" y="1906234"/>
            <a:ext cx="4251789" cy="2875740"/>
          </a:xfrm>
          <a:prstGeom prst="roundRect">
            <a:avLst>
              <a:gd name="adj" fmla="val 341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9" name="Rectangle à coins arrondis 28"/>
          <p:cNvSpPr/>
          <p:nvPr/>
        </p:nvSpPr>
        <p:spPr>
          <a:xfrm>
            <a:off x="4644008" y="1906234"/>
            <a:ext cx="4291412" cy="3377582"/>
          </a:xfrm>
          <a:prstGeom prst="roundRect">
            <a:avLst>
              <a:gd name="adj" fmla="val 288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037857184"/>
      </p:ext>
    </p:extLst>
  </p:cSld>
  <p:clrMapOvr>
    <a:masterClrMapping/>
  </p:clrMapOvr>
  <p:transition spd="slow">
    <p:wheel spokes="1"/>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18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Arad				311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Timisoara			261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Targu</a:t>
            </a:r>
            <a:r>
              <a:rPr lang="fr-CH" sz="5200" dirty="0" smtClean="0">
                <a:solidFill>
                  <a:schemeClr val="bg1"/>
                </a:solidFill>
                <a:latin typeface="Arial" panose="020B0604020202020204" pitchFamily="34" charset="0"/>
                <a:cs typeface="Arial" panose="020B0604020202020204" pitchFamily="34" charset="0"/>
              </a:rPr>
              <a:t> Mures		192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Cluj </a:t>
            </a:r>
            <a:r>
              <a:rPr lang="fr-CH" sz="5200" dirty="0" err="1" smtClean="0">
                <a:solidFill>
                  <a:schemeClr val="bg1"/>
                </a:solidFill>
                <a:latin typeface="Arial" panose="020B0604020202020204" pitchFamily="34" charset="0"/>
                <a:cs typeface="Arial" panose="020B0604020202020204" pitchFamily="34" charset="0"/>
              </a:rPr>
              <a:t>Napoca</a:t>
            </a:r>
            <a:r>
              <a:rPr lang="fr-CH" sz="5200" dirty="0" smtClean="0">
                <a:solidFill>
                  <a:schemeClr val="bg1"/>
                </a:solidFill>
                <a:latin typeface="Arial" panose="020B0604020202020204" pitchFamily="34" charset="0"/>
                <a:cs typeface="Arial" panose="020B0604020202020204" pitchFamily="34" charset="0"/>
              </a:rPr>
              <a:t>		164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Sebes</a:t>
            </a:r>
            <a:r>
              <a:rPr lang="fr-CH" sz="5200" dirty="0" smtClean="0">
                <a:solidFill>
                  <a:schemeClr val="bg1"/>
                </a:solidFill>
                <a:latin typeface="Arial" panose="020B0604020202020204" pitchFamily="34" charset="0"/>
                <a:cs typeface="Arial" panose="020B0604020202020204" pitchFamily="34" charset="0"/>
              </a:rPr>
              <a:t>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52 km</a:t>
            </a:r>
            <a:r>
              <a:rPr lang="fr-CH" sz="5700" dirty="0" smtClean="0"/>
              <a:t>	</a:t>
            </a:r>
          </a:p>
          <a:p>
            <a:pPr marL="400050" lvl="1" indent="0">
              <a:buFont typeface="Arial" panose="020B0604020202020204" pitchFamily="34" charset="0"/>
              <a:buNone/>
            </a:pPr>
            <a:endParaRPr lang="fr-CH" sz="5700" dirty="0" smtClean="0"/>
          </a:p>
          <a:p>
            <a:endParaRPr lang="fr-CH" sz="5700" dirty="0" smtClean="0"/>
          </a:p>
          <a:p>
            <a:endParaRPr lang="fr-CH" sz="5700" dirty="0"/>
          </a:p>
        </p:txBody>
      </p:sp>
      <p:sp>
        <p:nvSpPr>
          <p:cNvPr id="6" name="Rectangle à coins arrondis 5"/>
          <p:cNvSpPr/>
          <p:nvPr/>
        </p:nvSpPr>
        <p:spPr>
          <a:xfrm>
            <a:off x="1115616" y="980728"/>
            <a:ext cx="7272808" cy="4536000"/>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2843808" y="1250965"/>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139952" y="125294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5580112" y="125294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5354041"/>
      </p:ext>
    </p:extLst>
  </p:cSld>
  <p:clrMapOvr>
    <a:masterClrMapping/>
  </p:clrMapOvr>
  <p:transition spd="slow">
    <p:wheel spokes="1"/>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Saliste</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30</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763688" y="252713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67</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5300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31640" y="1556792"/>
            <a:ext cx="6480000" cy="39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Saliste</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Amnas</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20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6125098" y="453024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2148195" y="4778789"/>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67</a:t>
            </a:r>
            <a:endParaRPr lang="fr-CH" dirty="0">
              <a:latin typeface="Arial" panose="020B0604020202020204" pitchFamily="34" charset="0"/>
              <a:cs typeface="Arial" panose="020B0604020202020204" pitchFamily="34" charset="0"/>
            </a:endParaRPr>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660232"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331640" y="451095"/>
            <a:ext cx="6480000" cy="1080000"/>
          </a:xfrm>
          <a:prstGeom prst="rect">
            <a:avLst/>
          </a:prstGeom>
          <a:solidFill>
            <a:srgbClr val="00B050"/>
          </a:solidFill>
        </p:spPr>
        <p:txBody>
          <a:bodyPr vert="horz" lIns="288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Miercurea</a:t>
            </a:r>
            <a:r>
              <a:rPr lang="fr-CH" dirty="0" smtClean="0">
                <a:solidFill>
                  <a:schemeClr val="bg1"/>
                </a:solidFill>
                <a:latin typeface="Arial" panose="020B0604020202020204" pitchFamily="34" charset="0"/>
                <a:cs typeface="Arial" panose="020B0604020202020204" pitchFamily="34" charset="0"/>
              </a:rPr>
              <a:t> </a:t>
            </a:r>
            <a:r>
              <a:rPr lang="fr-CH" dirty="0" err="1" smtClean="0">
                <a:solidFill>
                  <a:schemeClr val="bg1"/>
                </a:solidFill>
                <a:latin typeface="Arial" panose="020B0604020202020204" pitchFamily="34" charset="0"/>
                <a:cs typeface="Arial" panose="020B0604020202020204" pitchFamily="34" charset="0"/>
              </a:rPr>
              <a:t>Sibiului</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695574" y="63109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èche vers le haut 14"/>
          <p:cNvSpPr/>
          <p:nvPr/>
        </p:nvSpPr>
        <p:spPr>
          <a:xfrm>
            <a:off x="7110232" y="63109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2604627" y="3518960"/>
            <a:ext cx="4257448" cy="7021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Transalpina</a:t>
            </a:r>
            <a:endParaRPr lang="fr-CH" sz="4000" dirty="0">
              <a:solidFill>
                <a:schemeClr val="tx1"/>
              </a:solidFill>
              <a:latin typeface="Arial" panose="020B0604020202020204" pitchFamily="34" charset="0"/>
              <a:cs typeface="Arial" panose="020B0604020202020204" pitchFamily="34" charset="0"/>
            </a:endParaRPr>
          </a:p>
        </p:txBody>
      </p:sp>
      <p:sp>
        <p:nvSpPr>
          <p:cNvPr id="2" name="Rectangle à coins arrondis 1"/>
          <p:cNvSpPr/>
          <p:nvPr/>
        </p:nvSpPr>
        <p:spPr>
          <a:xfrm>
            <a:off x="1475656" y="548680"/>
            <a:ext cx="6264696"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403648" y="1628800"/>
            <a:ext cx="6336704" cy="3816424"/>
          </a:xfrm>
          <a:prstGeom prst="roundRect">
            <a:avLst>
              <a:gd name="adj" fmla="val 601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817491082"/>
      </p:ext>
    </p:extLst>
  </p:cSld>
  <p:clrMapOvr>
    <a:masterClrMapping/>
  </p:clrMapOvr>
  <p:transition spd="slow">
    <p:wheel spokes="1"/>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15515" y="1628889"/>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Saliste</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Amnas</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477027" y="2287362"/>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907704" y="285293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67</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626741" y="1698645"/>
            <a:ext cx="5537547" cy="2882483"/>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491120" y="63531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30</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791805"/>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265120" y="7502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572001" y="716015"/>
            <a:ext cx="259228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à coins arrondis 21"/>
          <p:cNvSpPr/>
          <p:nvPr/>
        </p:nvSpPr>
        <p:spPr>
          <a:xfrm>
            <a:off x="2604627" y="3518960"/>
            <a:ext cx="4257448" cy="7021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Transalpina</a:t>
            </a:r>
            <a:endParaRPr lang="fr-CH"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03384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30</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20290222"/>
      </p:ext>
    </p:extLst>
  </p:cSld>
  <p:clrMapOvr>
    <a:masterClrMapping/>
  </p:clrMapOvr>
  <p:transition spd="slow">
    <p:wheel spokes="1"/>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18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Arad				296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Timisoara			246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Targu</a:t>
            </a:r>
            <a:r>
              <a:rPr lang="fr-CH" sz="5200" dirty="0" smtClean="0">
                <a:solidFill>
                  <a:schemeClr val="bg1"/>
                </a:solidFill>
                <a:latin typeface="Arial" panose="020B0604020202020204" pitchFamily="34" charset="0"/>
                <a:cs typeface="Arial" panose="020B0604020202020204" pitchFamily="34" charset="0"/>
              </a:rPr>
              <a:t> Mures		178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Cluj </a:t>
            </a:r>
            <a:r>
              <a:rPr lang="fr-CH" sz="5200" dirty="0" err="1" smtClean="0">
                <a:solidFill>
                  <a:schemeClr val="bg1"/>
                </a:solidFill>
                <a:latin typeface="Arial" panose="020B0604020202020204" pitchFamily="34" charset="0"/>
                <a:cs typeface="Arial" panose="020B0604020202020204" pitchFamily="34" charset="0"/>
              </a:rPr>
              <a:t>Napoca</a:t>
            </a:r>
            <a:r>
              <a:rPr lang="fr-CH" sz="5200" dirty="0" smtClean="0">
                <a:solidFill>
                  <a:schemeClr val="bg1"/>
                </a:solidFill>
                <a:latin typeface="Arial" panose="020B0604020202020204" pitchFamily="34" charset="0"/>
                <a:cs typeface="Arial" panose="020B0604020202020204" pitchFamily="34" charset="0"/>
              </a:rPr>
              <a:t>		150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Sebes</a:t>
            </a:r>
            <a:r>
              <a:rPr lang="fr-CH" sz="5200" dirty="0" smtClean="0">
                <a:solidFill>
                  <a:schemeClr val="bg1"/>
                </a:solidFill>
                <a:latin typeface="Arial" panose="020B0604020202020204" pitchFamily="34" charset="0"/>
                <a:cs typeface="Arial" panose="020B0604020202020204" pitchFamily="34" charset="0"/>
              </a:rPr>
              <a:t>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37 km</a:t>
            </a:r>
            <a:r>
              <a:rPr lang="fr-CH" sz="5700" dirty="0" smtClean="0"/>
              <a:t>	</a:t>
            </a:r>
          </a:p>
          <a:p>
            <a:pPr marL="400050" lvl="1" indent="0">
              <a:buFont typeface="Arial" panose="020B0604020202020204" pitchFamily="34" charset="0"/>
              <a:buNone/>
            </a:pPr>
            <a:endParaRPr lang="fr-CH" sz="5700" dirty="0" smtClean="0"/>
          </a:p>
          <a:p>
            <a:endParaRPr lang="fr-CH" sz="5700" dirty="0" smtClean="0"/>
          </a:p>
          <a:p>
            <a:endParaRPr lang="fr-CH" sz="5700" dirty="0"/>
          </a:p>
        </p:txBody>
      </p:sp>
      <p:sp>
        <p:nvSpPr>
          <p:cNvPr id="6" name="Rectangle à coins arrondis 5"/>
          <p:cNvSpPr/>
          <p:nvPr/>
        </p:nvSpPr>
        <p:spPr>
          <a:xfrm>
            <a:off x="1115616" y="980728"/>
            <a:ext cx="7272808" cy="4536000"/>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2843808" y="1250965"/>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139952" y="125294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5580112" y="125294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169294"/>
      </p:ext>
    </p:extLst>
  </p:cSld>
  <p:clrMapOvr>
    <a:masterClrMapping/>
  </p:clrMapOvr>
  <p:transition spd="slow">
    <p:wheel spokes="1"/>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792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Miercurea</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Sibiului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31</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520280" y="2555928"/>
            <a:ext cx="72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latin typeface="Arial" panose="020B0604020202020204" pitchFamily="34" charset="0"/>
                <a:cs typeface="Arial" panose="020B0604020202020204" pitchFamily="34" charset="0"/>
              </a:rPr>
              <a:t>143B</a:t>
            </a:r>
            <a:endParaRPr lang="fr-CH"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5125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39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Miercurea</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Sibiului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Apoldu</a:t>
            </a:r>
            <a:r>
              <a:rPr lang="fr-CH" sz="4400" dirty="0" smtClean="0">
                <a:solidFill>
                  <a:schemeClr val="bg1"/>
                </a:solidFill>
                <a:latin typeface="Arial" panose="020B0604020202020204" pitchFamily="34" charset="0"/>
                <a:cs typeface="Arial" panose="020B0604020202020204" pitchFamily="34" charset="0"/>
              </a:rPr>
              <a:t> de Jos</a:t>
            </a:r>
          </a:p>
          <a:p>
            <a:r>
              <a:rPr lang="fr-CH" sz="4400" dirty="0" err="1" smtClean="0">
                <a:solidFill>
                  <a:schemeClr val="bg1"/>
                </a:solidFill>
                <a:latin typeface="Arial" panose="020B0604020202020204" pitchFamily="34" charset="0"/>
                <a:cs typeface="Arial" panose="020B0604020202020204" pitchFamily="34" charset="0"/>
              </a:rPr>
              <a:t>Ludos</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261004" y="447833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Hexagone 6"/>
          <p:cNvSpPr/>
          <p:nvPr/>
        </p:nvSpPr>
        <p:spPr>
          <a:xfrm>
            <a:off x="1593379" y="465313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143B</a:t>
            </a:r>
            <a:endParaRPr lang="fr-CH" dirty="0">
              <a:latin typeface="Arial" panose="020B0604020202020204" pitchFamily="34" charset="0"/>
              <a:cs typeface="Arial" panose="020B0604020202020204" pitchFamily="34" charset="0"/>
            </a:endParaRPr>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043608" y="426793"/>
            <a:ext cx="5760000" cy="1080000"/>
          </a:xfrm>
          <a:prstGeom prst="rect">
            <a:avLst/>
          </a:prstGeom>
          <a:solidFill>
            <a:srgbClr val="00B050"/>
          </a:solidFill>
        </p:spPr>
        <p:txBody>
          <a:bodyPr vert="horz" lIns="288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Cunta</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863379" y="62988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èche vers le haut 14"/>
          <p:cNvSpPr/>
          <p:nvPr/>
        </p:nvSpPr>
        <p:spPr>
          <a:xfrm>
            <a:off x="5738013" y="63109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1115616" y="548680"/>
            <a:ext cx="5616624" cy="86409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800"/>
            <a:ext cx="5616624" cy="3757338"/>
          </a:xfrm>
          <a:prstGeom prst="roundRect">
            <a:avLst>
              <a:gd name="adj" fmla="val 359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76483492"/>
      </p:ext>
    </p:extLst>
  </p:cSld>
  <p:clrMapOvr>
    <a:masterClrMapping/>
  </p:clrMapOvr>
  <p:transition spd="slow">
    <p:wheel spokes="1"/>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15515" y="1628889"/>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Miercurea</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Sibiului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Apoldu</a:t>
            </a:r>
            <a:r>
              <a:rPr lang="fr-CH" sz="4400" dirty="0" smtClean="0">
                <a:solidFill>
                  <a:schemeClr val="bg1"/>
                </a:solidFill>
                <a:latin typeface="Arial" panose="020B0604020202020204" pitchFamily="34" charset="0"/>
                <a:cs typeface="Arial" panose="020B0604020202020204" pitchFamily="34" charset="0"/>
              </a:rPr>
              <a:t> de Jos</a:t>
            </a:r>
          </a:p>
          <a:p>
            <a:r>
              <a:rPr lang="fr-CH" sz="4400" dirty="0" err="1" smtClean="0">
                <a:solidFill>
                  <a:schemeClr val="bg1"/>
                </a:solidFill>
                <a:latin typeface="Arial" panose="020B0604020202020204" pitchFamily="34" charset="0"/>
                <a:cs typeface="Arial" panose="020B0604020202020204" pitchFamily="34" charset="0"/>
              </a:rPr>
              <a:t>Ludos</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765059" y="3509983"/>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827520" y="377998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143B</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626741" y="1698645"/>
            <a:ext cx="5537547" cy="2882483"/>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491120" y="63531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31</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791805"/>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265120" y="7502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572001" y="716015"/>
            <a:ext cx="259228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894484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31</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337747525"/>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300326"/>
            <a:ext cx="6660000" cy="896426"/>
          </a:xfrm>
          <a:solidFill>
            <a:srgbClr val="00B050"/>
          </a:solidFill>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Directie</a:t>
            </a:r>
            <a:r>
              <a:rPr lang="fr-CH" dirty="0" smtClean="0">
                <a:solidFill>
                  <a:schemeClr val="bg1"/>
                </a:solidFill>
                <a:latin typeface="Arial" panose="020B0604020202020204" pitchFamily="34" charset="0"/>
                <a:cs typeface="Arial" panose="020B0604020202020204" pitchFamily="34" charset="0"/>
              </a:rPr>
              <a:t> Bucuresti Nord</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115616" y="1266134"/>
            <a:ext cx="4968552" cy="3924000"/>
          </a:xfrm>
          <a:solidFill>
            <a:srgbClr val="00B050"/>
          </a:solidFill>
        </p:spPr>
        <p:txBody>
          <a:bodyPr lIns="540000" tIns="540000" rIns="72000">
            <a:normAutofit fontScale="92500" lnSpcReduction="20000"/>
          </a:bodyPr>
          <a:lstStyle/>
          <a:p>
            <a:pPr marL="0" indent="0">
              <a:buNone/>
            </a:pPr>
            <a:r>
              <a:rPr lang="fr-CH" sz="4300" dirty="0" smtClean="0">
                <a:solidFill>
                  <a:schemeClr val="bg1"/>
                </a:solidFill>
                <a:latin typeface="Arial" panose="020B0604020202020204" pitchFamily="34" charset="0"/>
                <a:cs typeface="Arial" panose="020B0604020202020204" pitchFamily="34" charset="0"/>
              </a:rPr>
              <a:t>Ploiesti</a:t>
            </a:r>
          </a:p>
          <a:p>
            <a:pPr marL="0" indent="0">
              <a:buNone/>
            </a:pPr>
            <a:r>
              <a:rPr lang="fr-CH" sz="4300" dirty="0" smtClean="0">
                <a:solidFill>
                  <a:schemeClr val="bg1"/>
                </a:solidFill>
                <a:latin typeface="Arial" panose="020B0604020202020204" pitchFamily="34" charset="0"/>
                <a:cs typeface="Arial" panose="020B0604020202020204" pitchFamily="34" charset="0"/>
              </a:rPr>
              <a:t>Brasov</a:t>
            </a:r>
          </a:p>
          <a:p>
            <a:pPr marL="0" indent="0">
              <a:buNone/>
            </a:pPr>
            <a:r>
              <a:rPr lang="fr-CH" sz="4300" dirty="0" smtClean="0">
                <a:solidFill>
                  <a:schemeClr val="bg1"/>
                </a:solidFill>
                <a:latin typeface="Arial" panose="020B0604020202020204" pitchFamily="34" charset="0"/>
                <a:cs typeface="Arial" panose="020B0604020202020204" pitchFamily="34" charset="0"/>
              </a:rPr>
              <a:t>Suceava</a:t>
            </a:r>
          </a:p>
          <a:p>
            <a:pPr marL="0" indent="0">
              <a:buNone/>
            </a:pPr>
            <a:r>
              <a:rPr lang="fr-CH" sz="4300" dirty="0" smtClean="0">
                <a:solidFill>
                  <a:schemeClr val="bg1"/>
                </a:solidFill>
                <a:latin typeface="Arial" panose="020B0604020202020204" pitchFamily="34" charset="0"/>
                <a:cs typeface="Arial" panose="020B0604020202020204" pitchFamily="34" charset="0"/>
              </a:rPr>
              <a:t>Iasi </a:t>
            </a:r>
          </a:p>
          <a:p>
            <a:pPr marL="0" indent="0">
              <a:buNone/>
            </a:pPr>
            <a:r>
              <a:rPr lang="fr-CH" sz="4300" dirty="0" smtClean="0">
                <a:solidFill>
                  <a:schemeClr val="bg1"/>
                </a:solidFill>
                <a:latin typeface="Arial" panose="020B0604020202020204" pitchFamily="34" charset="0"/>
                <a:cs typeface="Arial" panose="020B0604020202020204" pitchFamily="34" charset="0"/>
              </a:rPr>
              <a:t>Galati</a:t>
            </a: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4" name="Espace réservé du contenu 3"/>
          <p:cNvSpPr>
            <a:spLocks noGrp="1"/>
          </p:cNvSpPr>
          <p:nvPr>
            <p:ph sz="half" idx="2"/>
          </p:nvPr>
        </p:nvSpPr>
        <p:spPr>
          <a:xfrm>
            <a:off x="6084168" y="1266134"/>
            <a:ext cx="1692000" cy="3924000"/>
          </a:xfrm>
          <a:solidFill>
            <a:srgbClr val="00B050"/>
          </a:solidFill>
        </p:spPr>
        <p:txBody>
          <a:bodyPr lIns="540000" tIns="540000" rIns="360000">
            <a:noAutofit/>
          </a:bodyPr>
          <a:lstStyle/>
          <a:p>
            <a:pPr marL="0" indent="0" algn="r">
              <a:buNone/>
            </a:pPr>
            <a:r>
              <a:rPr lang="fr-CH" sz="4000" dirty="0" smtClean="0">
                <a:solidFill>
                  <a:schemeClr val="bg1"/>
                </a:solidFill>
                <a:latin typeface="Arial" panose="020B0604020202020204" pitchFamily="34" charset="0"/>
                <a:cs typeface="Arial" panose="020B0604020202020204" pitchFamily="34" charset="0"/>
              </a:rPr>
              <a:t> </a:t>
            </a: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a:p>
            <a:pPr marL="0" indent="0" algn="r">
              <a:buNone/>
            </a:pPr>
            <a:r>
              <a:rPr lang="fr-CH" sz="4000" dirty="0">
                <a:solidFill>
                  <a:schemeClr val="bg1"/>
                </a:solidFill>
                <a:latin typeface="Arial" panose="020B0604020202020204" pitchFamily="34" charset="0"/>
                <a:cs typeface="Arial" panose="020B0604020202020204" pitchFamily="34" charset="0"/>
              </a:rPr>
              <a:t> </a:t>
            </a: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0" name="Flèche vers le haut 9"/>
          <p:cNvSpPr/>
          <p:nvPr/>
        </p:nvSpPr>
        <p:spPr>
          <a:xfrm rot="1800000">
            <a:off x="6100725" y="2179625"/>
            <a:ext cx="558000" cy="25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Ellipse 17"/>
          <p:cNvSpPr/>
          <p:nvPr/>
        </p:nvSpPr>
        <p:spPr>
          <a:xfrm>
            <a:off x="4211960" y="3048363"/>
            <a:ext cx="90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UA</a:t>
            </a:r>
            <a:endParaRPr lang="fr-CH" sz="20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6156176" y="528130"/>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Nord</a:t>
            </a:r>
            <a:endParaRPr lang="fr-CH" sz="3200" dirty="0">
              <a:solidFill>
                <a:schemeClr val="tx1"/>
              </a:solidFill>
              <a:latin typeface="Arial" panose="020B0604020202020204" pitchFamily="34" charset="0"/>
              <a:cs typeface="Arial" panose="020B0604020202020204" pitchFamily="34" charset="0"/>
            </a:endParaRPr>
          </a:p>
        </p:txBody>
      </p:sp>
      <p:sp>
        <p:nvSpPr>
          <p:cNvPr id="7" name="Organigramme : Alternative 6"/>
          <p:cNvSpPr/>
          <p:nvPr/>
        </p:nvSpPr>
        <p:spPr>
          <a:xfrm>
            <a:off x="1115616" y="5445224"/>
            <a:ext cx="7200800" cy="122413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sz="1200" i="1" u="sng" dirty="0" smtClean="0">
                <a:solidFill>
                  <a:schemeClr val="tx1"/>
                </a:solidFill>
                <a:latin typeface="Arial" panose="020B0604020202020204" pitchFamily="34" charset="0"/>
                <a:cs typeface="Arial" panose="020B0604020202020204" pitchFamily="34" charset="0"/>
              </a:rPr>
              <a:t>Exemple belge </a:t>
            </a:r>
            <a:r>
              <a:rPr lang="fr-CH" sz="1200" dirty="0" smtClean="0">
                <a:solidFill>
                  <a:schemeClr val="tx1"/>
                </a:solidFill>
                <a:latin typeface="Arial" panose="020B0604020202020204" pitchFamily="34" charset="0"/>
                <a:cs typeface="Arial" panose="020B0604020202020204" pitchFamily="34" charset="0"/>
              </a:rPr>
              <a:t>: Ce panneau est placé +/- 250 m1 après le panneau 15 ; il vient en complément </a:t>
            </a:r>
          </a:p>
          <a:p>
            <a:pPr marL="171450" indent="-171450">
              <a:buFont typeface="Wingdings" panose="05000000000000000000" pitchFamily="2" charset="2"/>
              <a:buChar char="Ø"/>
            </a:pPr>
            <a:r>
              <a:rPr lang="fr-CH" sz="1200" dirty="0" smtClean="0">
                <a:solidFill>
                  <a:schemeClr val="tx1"/>
                </a:solidFill>
                <a:latin typeface="Arial" panose="020B0604020202020204" pitchFamily="34" charset="0"/>
                <a:cs typeface="Arial" panose="020B0604020202020204" pitchFamily="34" charset="0"/>
              </a:rPr>
              <a:t>Il fournit les informations nécessaires concernant les grandes destinations desservies par A0 Bucuresti Nord</a:t>
            </a:r>
          </a:p>
          <a:p>
            <a:pPr marL="171450" indent="-171450">
              <a:buFont typeface="Wingdings" panose="05000000000000000000" pitchFamily="2" charset="2"/>
              <a:buChar char="Ø"/>
            </a:pPr>
            <a:r>
              <a:rPr lang="fr-CH" sz="1200" dirty="0" smtClean="0">
                <a:solidFill>
                  <a:schemeClr val="tx1"/>
                </a:solidFill>
                <a:latin typeface="Arial" panose="020B0604020202020204" pitchFamily="34" charset="0"/>
                <a:cs typeface="Arial" panose="020B0604020202020204" pitchFamily="34" charset="0"/>
              </a:rPr>
              <a:t>Il évite de surcharger le panneau Bucuresti Nord</a:t>
            </a:r>
          </a:p>
          <a:p>
            <a:r>
              <a:rPr lang="fr-CH" sz="1200" i="1" u="sng" dirty="0" smtClean="0">
                <a:solidFill>
                  <a:schemeClr val="tx1"/>
                </a:solidFill>
                <a:latin typeface="Arial" panose="020B0604020202020204" pitchFamily="34" charset="0"/>
                <a:cs typeface="Arial" panose="020B0604020202020204" pitchFamily="34" charset="0"/>
              </a:rPr>
              <a:t>Exemples hongrois et autrichien </a:t>
            </a:r>
            <a:r>
              <a:rPr lang="fr-CH" sz="1200" dirty="0" smtClean="0">
                <a:solidFill>
                  <a:schemeClr val="tx1"/>
                </a:solidFill>
                <a:latin typeface="Arial" panose="020B0604020202020204" pitchFamily="34" charset="0"/>
                <a:cs typeface="Arial" panose="020B0604020202020204" pitchFamily="34" charset="0"/>
              </a:rPr>
              <a:t>: les codes des pays étrangers pouvant être atteints</a:t>
            </a:r>
            <a:endParaRPr lang="fr-CH" sz="1200" dirty="0">
              <a:solidFill>
                <a:schemeClr val="tx1"/>
              </a:solidFill>
              <a:latin typeface="Arial" panose="020B0604020202020204" pitchFamily="34" charset="0"/>
              <a:cs typeface="Arial" panose="020B0604020202020204" pitchFamily="34" charset="0"/>
            </a:endParaRPr>
          </a:p>
        </p:txBody>
      </p:sp>
      <p:sp>
        <p:nvSpPr>
          <p:cNvPr id="15" name="Ellipse 14"/>
          <p:cNvSpPr/>
          <p:nvPr/>
        </p:nvSpPr>
        <p:spPr>
          <a:xfrm>
            <a:off x="4220344" y="3638431"/>
            <a:ext cx="90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MD</a:t>
            </a:r>
            <a:endParaRPr lang="fr-CH" sz="2000" dirty="0">
              <a:solidFill>
                <a:schemeClr val="tx1"/>
              </a:solidFill>
              <a:latin typeface="Arial" panose="020B0604020202020204" pitchFamily="34" charset="0"/>
              <a:cs typeface="Arial" panose="020B0604020202020204" pitchFamily="34" charset="0"/>
            </a:endParaRPr>
          </a:p>
        </p:txBody>
      </p:sp>
      <p:sp>
        <p:nvSpPr>
          <p:cNvPr id="8" name="Rectangle à coins arrondis 7"/>
          <p:cNvSpPr/>
          <p:nvPr/>
        </p:nvSpPr>
        <p:spPr>
          <a:xfrm>
            <a:off x="1187624" y="385479"/>
            <a:ext cx="6480720" cy="73950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187624" y="1340768"/>
            <a:ext cx="6480720" cy="3744416"/>
          </a:xfrm>
          <a:prstGeom prst="roundRect">
            <a:avLst>
              <a:gd name="adj" fmla="val 403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335453420"/>
      </p:ext>
    </p:extLst>
  </p:cSld>
  <p:clrMapOvr>
    <a:masterClrMapping/>
  </p:clrMapOvr>
  <p:transition spd="slow">
    <p:wheel spokes="1"/>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18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Arad				280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Timisoara			230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Targu</a:t>
            </a:r>
            <a:r>
              <a:rPr lang="fr-CH" sz="5200" dirty="0" smtClean="0">
                <a:solidFill>
                  <a:schemeClr val="bg1"/>
                </a:solidFill>
                <a:latin typeface="Arial" panose="020B0604020202020204" pitchFamily="34" charset="0"/>
                <a:cs typeface="Arial" panose="020B0604020202020204" pitchFamily="34" charset="0"/>
              </a:rPr>
              <a:t> Mures		162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Cluj </a:t>
            </a:r>
            <a:r>
              <a:rPr lang="fr-CH" sz="5200" dirty="0" err="1" smtClean="0">
                <a:solidFill>
                  <a:schemeClr val="bg1"/>
                </a:solidFill>
                <a:latin typeface="Arial" panose="020B0604020202020204" pitchFamily="34" charset="0"/>
                <a:cs typeface="Arial" panose="020B0604020202020204" pitchFamily="34" charset="0"/>
              </a:rPr>
              <a:t>Napoca</a:t>
            </a:r>
            <a:r>
              <a:rPr lang="fr-CH" sz="5200" dirty="0" smtClean="0">
                <a:solidFill>
                  <a:schemeClr val="bg1"/>
                </a:solidFill>
                <a:latin typeface="Arial" panose="020B0604020202020204" pitchFamily="34" charset="0"/>
                <a:cs typeface="Arial" panose="020B0604020202020204" pitchFamily="34" charset="0"/>
              </a:rPr>
              <a:t>		136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Sebes</a:t>
            </a:r>
            <a:r>
              <a:rPr lang="fr-CH" sz="5200" dirty="0" smtClean="0">
                <a:solidFill>
                  <a:schemeClr val="bg1"/>
                </a:solidFill>
                <a:latin typeface="Arial" panose="020B0604020202020204" pitchFamily="34" charset="0"/>
                <a:cs typeface="Arial" panose="020B0604020202020204" pitchFamily="34" charset="0"/>
              </a:rPr>
              <a:t>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21 km</a:t>
            </a:r>
            <a:r>
              <a:rPr lang="fr-CH" sz="5700" dirty="0" smtClean="0"/>
              <a:t>	</a:t>
            </a:r>
          </a:p>
          <a:p>
            <a:pPr marL="400050" lvl="1" indent="0">
              <a:buFont typeface="Arial" panose="020B0604020202020204" pitchFamily="34" charset="0"/>
              <a:buNone/>
            </a:pPr>
            <a:endParaRPr lang="fr-CH" sz="5700" dirty="0" smtClean="0"/>
          </a:p>
          <a:p>
            <a:endParaRPr lang="fr-CH" sz="5700" dirty="0" smtClean="0"/>
          </a:p>
          <a:p>
            <a:endParaRPr lang="fr-CH" sz="5700" dirty="0"/>
          </a:p>
        </p:txBody>
      </p:sp>
      <p:sp>
        <p:nvSpPr>
          <p:cNvPr id="6" name="Rectangle à coins arrondis 5"/>
          <p:cNvSpPr/>
          <p:nvPr/>
        </p:nvSpPr>
        <p:spPr>
          <a:xfrm>
            <a:off x="1115616" y="980728"/>
            <a:ext cx="7272808" cy="4536000"/>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2843808" y="1250965"/>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139952" y="125294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5580112" y="125294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310235"/>
      </p:ext>
    </p:extLst>
  </p:cSld>
  <p:clrMapOvr>
    <a:masterClrMapping/>
  </p:clrMapOvr>
  <p:transition spd="slow">
    <p:wheel spokes="1"/>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Cunta</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32</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763688" y="252713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106i</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68558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2510848"/>
            <a:ext cx="5760000" cy="288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Cunta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Blaj</a:t>
            </a: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247855" y="439042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729724" y="327863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106i</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043608" y="260648"/>
            <a:ext cx="5760000" cy="2160000"/>
          </a:xfrm>
          <a:prstGeom prst="rect">
            <a:avLst/>
          </a:prstGeom>
          <a:solidFill>
            <a:srgbClr val="00B050"/>
          </a:solidFill>
        </p:spPr>
        <p:txBody>
          <a:bodyPr vert="horz" lIns="288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4000" dirty="0" smtClean="0">
                <a:solidFill>
                  <a:schemeClr val="bg1"/>
                </a:solidFill>
                <a:latin typeface="Arial" panose="020B0604020202020204" pitchFamily="34" charset="0"/>
                <a:cs typeface="Arial" panose="020B0604020202020204" pitchFamily="34" charset="0"/>
              </a:rPr>
              <a:t>E81 x E68</a:t>
            </a:r>
            <a:br>
              <a:rPr lang="fr-CH" sz="4000" dirty="0" smtClean="0">
                <a:solidFill>
                  <a:schemeClr val="bg1"/>
                </a:solidFill>
                <a:latin typeface="Arial" panose="020B0604020202020204" pitchFamily="34" charset="0"/>
                <a:cs typeface="Arial" panose="020B0604020202020204" pitchFamily="34" charset="0"/>
              </a:rPr>
            </a:br>
            <a:r>
              <a:rPr lang="fr-CH" sz="4000" dirty="0" smtClean="0">
                <a:solidFill>
                  <a:schemeClr val="bg1"/>
                </a:solidFill>
                <a:latin typeface="Arial" panose="020B0604020202020204" pitchFamily="34" charset="0"/>
                <a:cs typeface="Arial" panose="020B0604020202020204" pitchFamily="34" charset="0"/>
              </a:rPr>
              <a:t>A8 x A1</a:t>
            </a:r>
            <a:r>
              <a:rPr lang="fr-CH" dirty="0" smtClean="0">
                <a:solidFill>
                  <a:schemeClr val="bg1"/>
                </a:solidFill>
                <a:latin typeface="Arial" panose="020B0604020202020204" pitchFamily="34" charset="0"/>
                <a:cs typeface="Arial" panose="020B0604020202020204" pitchFamily="34" charset="0"/>
              </a:rPr>
              <a:t/>
            </a:r>
            <a:br>
              <a:rPr lang="fr-CH" dirty="0" smtClean="0">
                <a:solidFill>
                  <a:schemeClr val="bg1"/>
                </a:solidFill>
                <a:latin typeface="Arial" panose="020B0604020202020204" pitchFamily="34" charset="0"/>
                <a:cs typeface="Arial" panose="020B0604020202020204" pitchFamily="34" charset="0"/>
              </a:rPr>
            </a:br>
            <a:r>
              <a:rPr lang="fr-CH" dirty="0" err="1" smtClean="0">
                <a:solidFill>
                  <a:schemeClr val="bg1"/>
                </a:solidFill>
                <a:latin typeface="Arial" panose="020B0604020202020204" pitchFamily="34" charset="0"/>
                <a:cs typeface="Arial" panose="020B0604020202020204" pitchFamily="34" charset="0"/>
              </a:rPr>
              <a:t>Sebes</a:t>
            </a:r>
            <a:r>
              <a:rPr lang="fr-CH" dirty="0" smtClean="0">
                <a:solidFill>
                  <a:schemeClr val="bg1"/>
                </a:solidFill>
                <a:latin typeface="Arial" panose="020B0604020202020204" pitchFamily="34" charset="0"/>
                <a:cs typeface="Arial" panose="020B0604020202020204" pitchFamily="34" charset="0"/>
              </a:rPr>
              <a:t> </a:t>
            </a:r>
            <a:r>
              <a:rPr lang="fr-CH" dirty="0" err="1" smtClean="0">
                <a:solidFill>
                  <a:schemeClr val="bg1"/>
                </a:solidFill>
                <a:latin typeface="Arial" panose="020B0604020202020204" pitchFamily="34" charset="0"/>
                <a:cs typeface="Arial" panose="020B0604020202020204" pitchFamily="34" charset="0"/>
              </a:rPr>
              <a:t>Centru</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223933" y="559611"/>
            <a:ext cx="450000" cy="14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2"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18158" y="814141"/>
            <a:ext cx="813133" cy="720000"/>
          </a:xfrm>
          <a:prstGeom prst="rect">
            <a:avLst/>
          </a:prstGeom>
          <a:noFill/>
          <a:extLst>
            <a:ext uri="{909E8E84-426E-40DD-AFC4-6F175D3DCCD1}">
              <a14:hiddenFill xmlns:a14="http://schemas.microsoft.com/office/drawing/2010/main">
                <a:solidFill>
                  <a:srgbClr val="FFFFFF"/>
                </a:solidFill>
              </a14:hiddenFill>
            </a:ext>
          </a:extLst>
        </p:spPr>
      </p:pic>
      <p:sp>
        <p:nvSpPr>
          <p:cNvPr id="13" name="Flèche vers le haut 12"/>
          <p:cNvSpPr/>
          <p:nvPr/>
        </p:nvSpPr>
        <p:spPr>
          <a:xfrm>
            <a:off x="6098787" y="559611"/>
            <a:ext cx="450000" cy="14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899592" y="5625244"/>
            <a:ext cx="6840760" cy="64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err="1" smtClean="0">
                <a:solidFill>
                  <a:schemeClr val="tx1"/>
                </a:solidFill>
                <a:latin typeface="Arial" panose="020B0604020202020204" pitchFamily="34" charset="0"/>
                <a:cs typeface="Arial" panose="020B0604020202020204" pitchFamily="34" charset="0"/>
              </a:rPr>
              <a:t>Sebes</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Centru</a:t>
            </a:r>
            <a:r>
              <a:rPr lang="fr-CH" sz="1200" dirty="0" smtClean="0">
                <a:solidFill>
                  <a:schemeClr val="tx1"/>
                </a:solidFill>
                <a:latin typeface="Arial" panose="020B0604020202020204" pitchFamily="34" charset="0"/>
                <a:cs typeface="Arial" panose="020B0604020202020204" pitchFamily="34" charset="0"/>
              </a:rPr>
              <a:t> est intégré dans l’échangeur A8 x A1, voir ci - après</a:t>
            </a:r>
            <a:endParaRPr lang="fr-CH" sz="1200"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3995936" y="1729611"/>
            <a:ext cx="19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solidFill>
                <a:schemeClr val="tx1"/>
              </a:solidFill>
              <a:latin typeface="Arial" panose="020B0604020202020204" pitchFamily="34" charset="0"/>
              <a:cs typeface="Arial" panose="020B0604020202020204" pitchFamily="34" charset="0"/>
            </a:endParaRPr>
          </a:p>
        </p:txBody>
      </p:sp>
      <p:sp>
        <p:nvSpPr>
          <p:cNvPr id="7" name="Rectangle à coins arrondis 6"/>
          <p:cNvSpPr/>
          <p:nvPr/>
        </p:nvSpPr>
        <p:spPr>
          <a:xfrm>
            <a:off x="1115616" y="332656"/>
            <a:ext cx="5616624" cy="2016224"/>
          </a:xfrm>
          <a:prstGeom prst="roundRect">
            <a:avLst>
              <a:gd name="adj" fmla="val 532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1115616" y="2564904"/>
            <a:ext cx="5616624" cy="2736304"/>
          </a:xfrm>
          <a:prstGeom prst="roundRect">
            <a:avLst>
              <a:gd name="adj" fmla="val 614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329093258"/>
      </p:ext>
    </p:extLst>
  </p:cSld>
  <p:clrMapOvr>
    <a:masterClrMapping/>
  </p:clrMapOvr>
  <p:transition spd="slow">
    <p:wheel spokes="1"/>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15515" y="1628889"/>
            <a:ext cx="5760000" cy="2232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Cunta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Blaj</a:t>
            </a: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579176" y="244789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979712" y="249289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106i</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626741" y="1698645"/>
            <a:ext cx="5537547" cy="2090395"/>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491120" y="63531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32</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791805"/>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265120" y="7502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572001" y="716015"/>
            <a:ext cx="259228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090530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32</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110393333"/>
      </p:ext>
    </p:extLst>
  </p:cSld>
  <p:clrMapOvr>
    <a:masterClrMapping/>
  </p:clrMapOvr>
  <p:transition spd="slow">
    <p:wheel spokes="1"/>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18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Arad				272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Timisoara			222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Targu</a:t>
            </a:r>
            <a:r>
              <a:rPr lang="fr-CH" sz="5200" dirty="0" smtClean="0">
                <a:solidFill>
                  <a:schemeClr val="bg1"/>
                </a:solidFill>
                <a:latin typeface="Arial" panose="020B0604020202020204" pitchFamily="34" charset="0"/>
                <a:cs typeface="Arial" panose="020B0604020202020204" pitchFamily="34" charset="0"/>
              </a:rPr>
              <a:t> Mures		148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Cluj </a:t>
            </a:r>
            <a:r>
              <a:rPr lang="fr-CH" sz="5200" dirty="0" err="1" smtClean="0">
                <a:solidFill>
                  <a:schemeClr val="bg1"/>
                </a:solidFill>
                <a:latin typeface="Arial" panose="020B0604020202020204" pitchFamily="34" charset="0"/>
                <a:cs typeface="Arial" panose="020B0604020202020204" pitchFamily="34" charset="0"/>
              </a:rPr>
              <a:t>Napoca</a:t>
            </a:r>
            <a:r>
              <a:rPr lang="fr-CH" sz="5200" dirty="0" smtClean="0">
                <a:solidFill>
                  <a:schemeClr val="bg1"/>
                </a:solidFill>
                <a:latin typeface="Arial" panose="020B0604020202020204" pitchFamily="34" charset="0"/>
                <a:cs typeface="Arial" panose="020B0604020202020204" pitchFamily="34" charset="0"/>
              </a:rPr>
              <a:t>		128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Sebes</a:t>
            </a:r>
            <a:r>
              <a:rPr lang="fr-CH" sz="5200" dirty="0" smtClean="0">
                <a:solidFill>
                  <a:schemeClr val="bg1"/>
                </a:solidFill>
                <a:latin typeface="Arial" panose="020B0604020202020204" pitchFamily="34" charset="0"/>
                <a:cs typeface="Arial" panose="020B0604020202020204" pitchFamily="34" charset="0"/>
              </a:rPr>
              <a:t>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16 km</a:t>
            </a:r>
            <a:r>
              <a:rPr lang="fr-CH" sz="5700" dirty="0" smtClean="0"/>
              <a:t>	</a:t>
            </a:r>
          </a:p>
          <a:p>
            <a:pPr marL="400050" lvl="1" indent="0">
              <a:buFont typeface="Arial" panose="020B0604020202020204" pitchFamily="34" charset="0"/>
              <a:buNone/>
            </a:pPr>
            <a:endParaRPr lang="fr-CH" sz="5700" dirty="0" smtClean="0"/>
          </a:p>
          <a:p>
            <a:endParaRPr lang="fr-CH" sz="5700" dirty="0" smtClean="0"/>
          </a:p>
          <a:p>
            <a:endParaRPr lang="fr-CH" sz="5700" dirty="0"/>
          </a:p>
        </p:txBody>
      </p:sp>
      <p:sp>
        <p:nvSpPr>
          <p:cNvPr id="6" name="Rectangle à coins arrondis 5"/>
          <p:cNvSpPr/>
          <p:nvPr/>
        </p:nvSpPr>
        <p:spPr>
          <a:xfrm>
            <a:off x="1115616" y="980728"/>
            <a:ext cx="7272808" cy="4536000"/>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2843808" y="1250965"/>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139952" y="125294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5580112" y="125294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660223"/>
      </p:ext>
    </p:extLst>
  </p:cSld>
  <p:clrMapOvr>
    <a:masterClrMapping/>
  </p:clrMapOvr>
  <p:transition spd="slow">
    <p:wheel spokes="1"/>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44824"/>
            <a:ext cx="5760000" cy="36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E81 x E68</a:t>
            </a:r>
          </a:p>
          <a:p>
            <a:pPr lvl="1" algn="ctr"/>
            <a:r>
              <a:rPr lang="fr-CH" sz="4000" dirty="0" smtClean="0">
                <a:solidFill>
                  <a:schemeClr val="bg1"/>
                </a:solidFill>
                <a:latin typeface="Arial" panose="020B0604020202020204" pitchFamily="34" charset="0"/>
                <a:cs typeface="Arial" panose="020B0604020202020204" pitchFamily="34" charset="0"/>
              </a:rPr>
              <a:t>A1 x A8</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err="1" smtClean="0">
                <a:solidFill>
                  <a:schemeClr val="bg1"/>
                </a:solidFill>
                <a:latin typeface="Arial" panose="020B0604020202020204" pitchFamily="34" charset="0"/>
                <a:cs typeface="Arial" panose="020B0604020202020204" pitchFamily="34" charset="0"/>
              </a:rPr>
              <a:t>Sebes</a:t>
            </a:r>
            <a:endParaRPr lang="fr-CH" sz="4400"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3000 m</a:t>
            </a:r>
            <a:endParaRPr lang="fr-CH" sz="2000"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2309429"/>
            <a:ext cx="1260000" cy="10660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616000" cy="3456384"/>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012160" y="2548245"/>
            <a:ext cx="1008000" cy="90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34</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7050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5" y="274638"/>
            <a:ext cx="360040" cy="130026"/>
          </a:xfrm>
          <a:solidFill>
            <a:schemeClr val="bg1"/>
          </a:solidFill>
        </p:spPr>
        <p:txBody>
          <a:bodyPr>
            <a:normAutofit fontScale="90000"/>
          </a:bodyPr>
          <a:lstStyle/>
          <a:p>
            <a:r>
              <a:rPr lang="fr-CH" sz="3200" dirty="0" smtClean="0">
                <a:solidFill>
                  <a:schemeClr val="bg1"/>
                </a:solidFill>
                <a:latin typeface="Arial" panose="020B0604020202020204" pitchFamily="34" charset="0"/>
                <a:cs typeface="Arial" panose="020B0604020202020204" pitchFamily="34" charset="0"/>
              </a:rPr>
              <a:t>E81 x E68     </a:t>
            </a:r>
            <a:r>
              <a:rPr lang="fr-CH" sz="3200" dirty="0" err="1" smtClean="0">
                <a:solidFill>
                  <a:schemeClr val="bg1"/>
                </a:solidFill>
                <a:latin typeface="Arial" panose="020B0604020202020204" pitchFamily="34" charset="0"/>
                <a:cs typeface="Arial" panose="020B0604020202020204" pitchFamily="34" charset="0"/>
              </a:rPr>
              <a:t>Sebe</a:t>
            </a:r>
            <a:endParaRPr lang="fr-CH" sz="32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68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6"/>
            <a:ext cx="4392488" cy="3600000"/>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Turnu</a:t>
            </a:r>
            <a:r>
              <a:rPr lang="fr-CH" sz="3200" dirty="0" smtClean="0">
                <a:solidFill>
                  <a:schemeClr val="bg1"/>
                </a:solidFill>
                <a:latin typeface="Arial" panose="020B0604020202020204" pitchFamily="34" charset="0"/>
                <a:cs typeface="Arial" panose="020B0604020202020204" pitchFamily="34" charset="0"/>
              </a:rPr>
              <a:t> Severin</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2000 m</a:t>
            </a: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72000" y="1124744"/>
            <a:ext cx="4441649"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81   A8</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72000" y="1844824"/>
            <a:ext cx="4464495" cy="3564000"/>
          </a:xfrm>
          <a:solidFill>
            <a:srgbClr val="00B050"/>
          </a:solidFill>
        </p:spPr>
        <p:txBody>
          <a:bodyPr tIns="180000">
            <a:noAutofit/>
          </a:bodyPr>
          <a:lstStyle/>
          <a:p>
            <a:pPr marL="0" indent="0" algn="ctr">
              <a:buNone/>
            </a:pPr>
            <a:r>
              <a:rPr lang="fr-CH" sz="3200" dirty="0" err="1" smtClean="0">
                <a:solidFill>
                  <a:schemeClr val="bg1"/>
                </a:solidFill>
                <a:latin typeface="Arial" panose="020B0604020202020204" pitchFamily="34" charset="0"/>
                <a:cs typeface="Arial" panose="020B0604020202020204" pitchFamily="34" charset="0"/>
              </a:rPr>
              <a:t>Targu</a:t>
            </a:r>
            <a:r>
              <a:rPr lang="fr-CH" sz="3200" dirty="0" smtClean="0">
                <a:solidFill>
                  <a:schemeClr val="bg1"/>
                </a:solidFill>
                <a:latin typeface="Arial" panose="020B0604020202020204" pitchFamily="34" charset="0"/>
                <a:cs typeface="Arial" panose="020B0604020202020204" pitchFamily="34" charset="0"/>
              </a:rPr>
              <a:t> Mures</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Cluj </a:t>
            </a:r>
            <a:r>
              <a:rPr lang="fr-CH" sz="3200" dirty="0" err="1" smtClean="0">
                <a:solidFill>
                  <a:schemeClr val="bg1"/>
                </a:solidFill>
                <a:latin typeface="Arial" panose="020B0604020202020204" pitchFamily="34" charset="0"/>
                <a:cs typeface="Arial" panose="020B0604020202020204" pitchFamily="34" charset="0"/>
              </a:rPr>
              <a:t>Napoca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Alba Iulia Sud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2000" dirty="0" smtClean="0">
              <a:solidFill>
                <a:schemeClr val="bg1"/>
              </a:solidFill>
              <a:latin typeface="Arial" panose="020B0604020202020204" pitchFamily="34" charset="0"/>
              <a:cs typeface="Arial" panose="020B0604020202020204" pitchFamily="34" charset="0"/>
            </a:endParaRPr>
          </a:p>
          <a:p>
            <a:pPr marL="0" indent="0" algn="ctr">
              <a:buNone/>
            </a:pPr>
            <a:endParaRPr lang="fr-CH" dirty="0" smtClean="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2000 m</a:t>
            </a:r>
          </a:p>
          <a:p>
            <a:pPr marL="0" indent="0">
              <a:buNone/>
            </a:pPr>
            <a:endParaRPr lang="fr-CH" sz="4000" dirty="0"/>
          </a:p>
        </p:txBody>
      </p:sp>
      <p:sp>
        <p:nvSpPr>
          <p:cNvPr id="10" name="Rectangle à coins arrondis 9"/>
          <p:cNvSpPr/>
          <p:nvPr/>
        </p:nvSpPr>
        <p:spPr>
          <a:xfrm>
            <a:off x="683568" y="6093296"/>
            <a:ext cx="7848872"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Panneaux transversaux au dessus de l’autoroute</a:t>
            </a:r>
            <a:endParaRPr lang="fr-CH" dirty="0">
              <a:solidFill>
                <a:schemeClr val="tx1"/>
              </a:solidFill>
            </a:endParaRPr>
          </a:p>
        </p:txBody>
      </p:sp>
      <p:sp>
        <p:nvSpPr>
          <p:cNvPr id="11" name="Flèche vers le haut 10"/>
          <p:cNvSpPr/>
          <p:nvPr/>
        </p:nvSpPr>
        <p:spPr>
          <a:xfrm>
            <a:off x="287504" y="2348880"/>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4888634" y="4129571"/>
            <a:ext cx="1080000"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683568" y="3717032"/>
            <a:ext cx="3312368" cy="79208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latin typeface="Arial" panose="020B0604020202020204" pitchFamily="34" charset="0"/>
                <a:cs typeface="Arial" panose="020B0604020202020204" pitchFamily="34" charset="0"/>
              </a:rPr>
              <a:t>Sebes</a:t>
            </a:r>
            <a:r>
              <a:rPr lang="fr-CH" sz="3600" dirty="0" smtClean="0">
                <a:latin typeface="Arial" panose="020B0604020202020204" pitchFamily="34" charset="0"/>
                <a:cs typeface="Arial" panose="020B0604020202020204" pitchFamily="34" charset="0"/>
              </a:rPr>
              <a:t> </a:t>
            </a:r>
            <a:r>
              <a:rPr lang="fr-CH" sz="3200" dirty="0" err="1" smtClean="0">
                <a:latin typeface="Arial" panose="020B0604020202020204" pitchFamily="34" charset="0"/>
                <a:cs typeface="Arial" panose="020B0604020202020204" pitchFamily="34" charset="0"/>
              </a:rPr>
              <a:t>Centru</a:t>
            </a:r>
            <a:endParaRPr lang="fr-CH" sz="3200" dirty="0">
              <a:latin typeface="Arial" panose="020B0604020202020204" pitchFamily="34" charset="0"/>
              <a:cs typeface="Arial" panose="020B0604020202020204" pitchFamily="34" charset="0"/>
            </a:endParaRPr>
          </a:p>
        </p:txBody>
      </p:sp>
      <p:sp>
        <p:nvSpPr>
          <p:cNvPr id="9" name="Rectangle 8"/>
          <p:cNvSpPr/>
          <p:nvPr/>
        </p:nvSpPr>
        <p:spPr>
          <a:xfrm>
            <a:off x="172144" y="5405233"/>
            <a:ext cx="360000" cy="12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8653649" y="5405233"/>
            <a:ext cx="360000" cy="12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7308304" y="3158880"/>
            <a:ext cx="10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latin typeface="Arial" panose="020B0604020202020204" pitchFamily="34" charset="0"/>
              <a:cs typeface="Arial" panose="020B0604020202020204" pitchFamily="34" charset="0"/>
            </a:endParaRPr>
          </a:p>
        </p:txBody>
      </p:sp>
      <p:sp>
        <p:nvSpPr>
          <p:cNvPr id="17" name="Rectangle 16"/>
          <p:cNvSpPr/>
          <p:nvPr/>
        </p:nvSpPr>
        <p:spPr>
          <a:xfrm>
            <a:off x="2339752" y="3879076"/>
            <a:ext cx="1476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Centru</a:t>
            </a:r>
            <a:endParaRPr lang="fr-CH" sz="3200" dirty="0">
              <a:latin typeface="Arial" panose="020B0604020202020204" pitchFamily="34" charset="0"/>
              <a:cs typeface="Arial" panose="020B0604020202020204" pitchFamily="34" charset="0"/>
            </a:endParaRPr>
          </a:p>
        </p:txBody>
      </p:sp>
      <p:sp>
        <p:nvSpPr>
          <p:cNvPr id="18" name="Flèche vers le haut 17"/>
          <p:cNvSpPr/>
          <p:nvPr/>
        </p:nvSpPr>
        <p:spPr>
          <a:xfrm>
            <a:off x="3753620" y="2348880"/>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à coins arrondis 19"/>
          <p:cNvSpPr/>
          <p:nvPr/>
        </p:nvSpPr>
        <p:spPr>
          <a:xfrm>
            <a:off x="172144" y="1196752"/>
            <a:ext cx="4255840"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à coins arrondis 20"/>
          <p:cNvSpPr/>
          <p:nvPr/>
        </p:nvSpPr>
        <p:spPr>
          <a:xfrm>
            <a:off x="4608004" y="1196752"/>
            <a:ext cx="4320000"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à coins arrondis 21"/>
          <p:cNvSpPr/>
          <p:nvPr/>
        </p:nvSpPr>
        <p:spPr>
          <a:xfrm>
            <a:off x="172144" y="1916832"/>
            <a:ext cx="4255840" cy="3384376"/>
          </a:xfrm>
          <a:prstGeom prst="roundRect">
            <a:avLst>
              <a:gd name="adj" fmla="val 44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à coins arrondis 22"/>
          <p:cNvSpPr/>
          <p:nvPr/>
        </p:nvSpPr>
        <p:spPr>
          <a:xfrm>
            <a:off x="4608004" y="1916832"/>
            <a:ext cx="4320000" cy="3384376"/>
          </a:xfrm>
          <a:prstGeom prst="roundRect">
            <a:avLst>
              <a:gd name="adj" fmla="val 566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Flèche droite 23"/>
          <p:cNvSpPr/>
          <p:nvPr/>
        </p:nvSpPr>
        <p:spPr>
          <a:xfrm rot="-2700000">
            <a:off x="7761637" y="4129570"/>
            <a:ext cx="1080000"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Organigramme : Connecteur 24"/>
          <p:cNvSpPr/>
          <p:nvPr/>
        </p:nvSpPr>
        <p:spPr>
          <a:xfrm>
            <a:off x="7920432" y="1232780"/>
            <a:ext cx="540000" cy="432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solidFill>
                  <a:schemeClr val="tx1"/>
                </a:solidFill>
                <a:latin typeface="Arial" panose="020B0604020202020204" pitchFamily="34" charset="0"/>
                <a:cs typeface="Arial" panose="020B0604020202020204" pitchFamily="34" charset="0"/>
              </a:rPr>
              <a:t>3</a:t>
            </a:r>
            <a:r>
              <a:rPr lang="fr-CH" sz="1400" dirty="0" smtClean="0">
                <a:solidFill>
                  <a:schemeClr val="tx1"/>
                </a:solidFill>
                <a:latin typeface="Arial" panose="020B0604020202020204" pitchFamily="34" charset="0"/>
                <a:cs typeface="Arial" panose="020B0604020202020204" pitchFamily="34" charset="0"/>
              </a:rPr>
              <a:t>4</a:t>
            </a:r>
            <a:endParaRPr lang="fr-CH"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524488"/>
      </p:ext>
    </p:extLst>
  </p:cSld>
  <p:clrMapOvr>
    <a:masterClrMapping/>
  </p:clrMapOvr>
  <p:transition spd="slow">
    <p:wheel spokes="1"/>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60648"/>
            <a:ext cx="7200000" cy="1260000"/>
          </a:xfrm>
          <a:solidFill>
            <a:srgbClr val="00B050"/>
          </a:solidFill>
        </p:spPr>
        <p:txBody>
          <a:bodyPr>
            <a:noAutofit/>
          </a:bodyPr>
          <a:lstStyle/>
          <a:p>
            <a:r>
              <a:rPr lang="fr-CH" sz="4000" dirty="0" err="1" smtClean="0">
                <a:solidFill>
                  <a:schemeClr val="bg1"/>
                </a:solidFill>
                <a:latin typeface="Arial" panose="020B0604020202020204" pitchFamily="34" charset="0"/>
                <a:cs typeface="Arial" panose="020B0604020202020204" pitchFamily="34" charset="0"/>
              </a:rPr>
              <a:t>Directii</a:t>
            </a:r>
            <a:r>
              <a:rPr lang="fr-CH" sz="4000" dirty="0" smtClean="0">
                <a:solidFill>
                  <a:schemeClr val="bg1"/>
                </a:solidFill>
                <a:latin typeface="Arial" panose="020B0604020202020204" pitchFamily="34" charset="0"/>
                <a:cs typeface="Arial" panose="020B0604020202020204" pitchFamily="34" charset="0"/>
              </a:rPr>
              <a:t> Arad</a:t>
            </a:r>
            <a:br>
              <a:rPr lang="fr-CH" sz="4000" dirty="0" smtClean="0">
                <a:solidFill>
                  <a:schemeClr val="bg1"/>
                </a:solidFill>
                <a:latin typeface="Arial" panose="020B0604020202020204" pitchFamily="34" charset="0"/>
                <a:cs typeface="Arial" panose="020B0604020202020204" pitchFamily="34" charset="0"/>
              </a:rPr>
            </a:b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Turnu</a:t>
            </a:r>
            <a:r>
              <a:rPr lang="fr-CH" sz="4000" dirty="0" smtClean="0">
                <a:solidFill>
                  <a:schemeClr val="bg1"/>
                </a:solidFill>
                <a:latin typeface="Arial" panose="020B0604020202020204" pitchFamily="34" charset="0"/>
                <a:cs typeface="Arial" panose="020B0604020202020204" pitchFamily="34" charset="0"/>
              </a:rPr>
              <a:t> Severin</a:t>
            </a:r>
            <a:endParaRPr lang="fr-CH" sz="4000"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755576" y="1556792"/>
            <a:ext cx="4788000" cy="4320000"/>
          </a:xfrm>
          <a:solidFill>
            <a:srgbClr val="00B050"/>
          </a:solidFill>
        </p:spPr>
        <p:txBody>
          <a:bodyPr lIns="900000" tIns="360000" rIns="72000">
            <a:normAutofit fontScale="92500"/>
          </a:bodyPr>
          <a:lstStyle/>
          <a:p>
            <a:pPr marL="0" indent="0">
              <a:buNone/>
            </a:pPr>
            <a:r>
              <a:rPr lang="fr-CH" sz="4000" dirty="0" smtClean="0">
                <a:solidFill>
                  <a:schemeClr val="bg1"/>
                </a:solidFill>
                <a:latin typeface="Arial" panose="020B0604020202020204" pitchFamily="34" charset="0"/>
                <a:cs typeface="Arial" panose="020B0604020202020204" pitchFamily="34" charset="0"/>
              </a:rPr>
              <a:t>Timisoara</a:t>
            </a:r>
          </a:p>
          <a:p>
            <a:pPr marL="0" indent="0">
              <a:buNone/>
            </a:pPr>
            <a:r>
              <a:rPr lang="fr-CH" sz="4000" dirty="0" err="1" smtClean="0">
                <a:solidFill>
                  <a:schemeClr val="bg1"/>
                </a:solidFill>
                <a:latin typeface="Arial" panose="020B0604020202020204" pitchFamily="34" charset="0"/>
                <a:cs typeface="Arial" panose="020B0604020202020204" pitchFamily="34" charset="0"/>
              </a:rPr>
              <a:t>Belgrad</a:t>
            </a:r>
            <a:r>
              <a:rPr lang="fr-CH" sz="4000" dirty="0" smtClean="0">
                <a:solidFill>
                  <a:schemeClr val="bg1"/>
                </a:solidFill>
                <a:latin typeface="Arial" panose="020B0604020202020204" pitchFamily="34" charset="0"/>
                <a:cs typeface="Arial" panose="020B0604020202020204" pitchFamily="34" charset="0"/>
              </a:rPr>
              <a:t>   Beograd</a:t>
            </a:r>
          </a:p>
          <a:p>
            <a:pPr marL="0" indent="0">
              <a:buNone/>
            </a:pPr>
            <a:r>
              <a:rPr lang="fr-CH" sz="4000" dirty="0" smtClean="0">
                <a:solidFill>
                  <a:schemeClr val="bg1"/>
                </a:solidFill>
                <a:latin typeface="Arial" panose="020B0604020202020204" pitchFamily="34" charset="0"/>
                <a:cs typeface="Arial" panose="020B0604020202020204" pitchFamily="34" charset="0"/>
              </a:rPr>
              <a:t>Craiova</a:t>
            </a:r>
          </a:p>
          <a:p>
            <a:pPr marL="0" indent="0">
              <a:buNone/>
            </a:pPr>
            <a:r>
              <a:rPr lang="fr-CH" sz="4000" dirty="0" smtClean="0">
                <a:solidFill>
                  <a:schemeClr val="bg1"/>
                </a:solidFill>
                <a:latin typeface="Arial" panose="020B0604020202020204" pitchFamily="34" charset="0"/>
                <a:cs typeface="Arial" panose="020B0604020202020204" pitchFamily="34" charset="0"/>
              </a:rPr>
              <a:t>Sofia</a:t>
            </a:r>
          </a:p>
          <a:p>
            <a:pPr marL="0" indent="0">
              <a:buNone/>
            </a:pPr>
            <a:r>
              <a:rPr lang="fr-CH" sz="4000" dirty="0" err="1" smtClean="0">
                <a:solidFill>
                  <a:schemeClr val="bg1"/>
                </a:solidFill>
                <a:latin typeface="Arial" panose="020B0604020202020204" pitchFamily="34" charset="0"/>
                <a:cs typeface="Arial" panose="020B0604020202020204" pitchFamily="34" charset="0"/>
              </a:rPr>
              <a:t>Orastie</a:t>
            </a:r>
            <a:endParaRPr lang="fr-CH" sz="4000" dirty="0" smtClean="0">
              <a:solidFill>
                <a:schemeClr val="bg1"/>
              </a:solidFill>
              <a:latin typeface="Arial" panose="020B0604020202020204" pitchFamily="34" charset="0"/>
              <a:cs typeface="Arial" panose="020B0604020202020204" pitchFamily="34" charset="0"/>
            </a:endParaRP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4" name="Espace réservé du contenu 3"/>
          <p:cNvSpPr>
            <a:spLocks noGrp="1"/>
          </p:cNvSpPr>
          <p:nvPr>
            <p:ph sz="half" idx="2"/>
          </p:nvPr>
        </p:nvSpPr>
        <p:spPr>
          <a:xfrm>
            <a:off x="5508104" y="1556792"/>
            <a:ext cx="2448000" cy="4320000"/>
          </a:xfrm>
          <a:solidFill>
            <a:srgbClr val="00B050"/>
          </a:solidFill>
        </p:spPr>
        <p:txBody>
          <a:bodyPr lIns="504000" tIns="360000" rIns="180000">
            <a:noAutofit/>
          </a:bodyPr>
          <a:lstStyle/>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7" name="Ellipse 6"/>
          <p:cNvSpPr/>
          <p:nvPr/>
        </p:nvSpPr>
        <p:spPr>
          <a:xfrm>
            <a:off x="5724128" y="2636912"/>
            <a:ext cx="126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SRB</a:t>
            </a:r>
            <a:endParaRPr lang="fr-CH" sz="2000" dirty="0">
              <a:solidFill>
                <a:schemeClr val="tx1"/>
              </a:solidFill>
              <a:latin typeface="Arial" panose="020B0604020202020204" pitchFamily="34" charset="0"/>
              <a:cs typeface="Arial" panose="020B0604020202020204" pitchFamily="34" charset="0"/>
            </a:endParaRPr>
          </a:p>
        </p:txBody>
      </p:sp>
      <p:sp>
        <p:nvSpPr>
          <p:cNvPr id="8" name="Ellipse 7"/>
          <p:cNvSpPr/>
          <p:nvPr/>
        </p:nvSpPr>
        <p:spPr>
          <a:xfrm>
            <a:off x="5704456" y="3933056"/>
            <a:ext cx="126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BG</a:t>
            </a:r>
            <a:endParaRPr lang="fr-CH" sz="2000" dirty="0">
              <a:solidFill>
                <a:schemeClr val="tx1"/>
              </a:solidFill>
              <a:latin typeface="Arial" panose="020B0604020202020204" pitchFamily="34" charset="0"/>
              <a:cs typeface="Arial" panose="020B0604020202020204" pitchFamily="34" charset="0"/>
            </a:endParaRPr>
          </a:p>
        </p:txBody>
      </p:sp>
      <p:sp>
        <p:nvSpPr>
          <p:cNvPr id="9" name="Flèche vers le haut 8"/>
          <p:cNvSpPr/>
          <p:nvPr/>
        </p:nvSpPr>
        <p:spPr>
          <a:xfrm>
            <a:off x="7019083" y="2082544"/>
            <a:ext cx="558000" cy="32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971600" y="1988840"/>
            <a:ext cx="558000" cy="32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827584" y="312738"/>
            <a:ext cx="6984776" cy="1172046"/>
          </a:xfrm>
          <a:prstGeom prst="roundRect">
            <a:avLst>
              <a:gd name="adj" fmla="val 1161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827584" y="1628800"/>
            <a:ext cx="6984776" cy="4176464"/>
          </a:xfrm>
          <a:prstGeom prst="roundRect">
            <a:avLst>
              <a:gd name="adj" fmla="val 328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263675288"/>
      </p:ext>
    </p:extLst>
  </p:cSld>
  <p:clrMapOvr>
    <a:masterClrMapping/>
  </p:clrMapOvr>
  <p:transition spd="slow">
    <p:wheel spokes="1"/>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16632"/>
            <a:ext cx="7200000" cy="1440000"/>
          </a:xfrm>
          <a:solidFill>
            <a:srgbClr val="00B050"/>
          </a:solidFill>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Directii</a:t>
            </a:r>
            <a:r>
              <a:rPr lang="fr-CH" dirty="0" smtClean="0">
                <a:solidFill>
                  <a:schemeClr val="bg1"/>
                </a:solidFill>
                <a:latin typeface="Arial" panose="020B0604020202020204" pitchFamily="34" charset="0"/>
                <a:cs typeface="Arial" panose="020B0604020202020204" pitchFamily="34" charset="0"/>
              </a:rPr>
              <a:t> Cluj </a:t>
            </a:r>
            <a:r>
              <a:rPr lang="fr-CH" dirty="0" err="1" smtClean="0">
                <a:solidFill>
                  <a:schemeClr val="bg1"/>
                </a:solidFill>
                <a:latin typeface="Arial" panose="020B0604020202020204" pitchFamily="34" charset="0"/>
                <a:cs typeface="Arial" panose="020B0604020202020204" pitchFamily="34" charset="0"/>
              </a:rPr>
              <a:t>Napoca</a:t>
            </a:r>
            <a:r>
              <a:rPr lang="fr-CH" dirty="0" smtClean="0">
                <a:solidFill>
                  <a:schemeClr val="bg1"/>
                </a:solidFill>
                <a:latin typeface="Arial" panose="020B0604020202020204" pitchFamily="34" charset="0"/>
                <a:cs typeface="Arial" panose="020B0604020202020204" pitchFamily="34" charset="0"/>
              </a:rPr>
              <a:t/>
            </a:r>
            <a:br>
              <a:rPr lang="fr-CH" dirty="0" smtClean="0">
                <a:solidFill>
                  <a:schemeClr val="bg1"/>
                </a:solidFill>
                <a:latin typeface="Arial" panose="020B0604020202020204" pitchFamily="34" charset="0"/>
                <a:cs typeface="Arial" panose="020B0604020202020204" pitchFamily="34" charset="0"/>
              </a:rPr>
            </a:br>
            <a:r>
              <a:rPr lang="fr-CH" dirty="0" smtClean="0">
                <a:solidFill>
                  <a:schemeClr val="bg1"/>
                </a:solidFill>
                <a:latin typeface="Arial" panose="020B0604020202020204" pitchFamily="34" charset="0"/>
                <a:cs typeface="Arial" panose="020B0604020202020204" pitchFamily="34" charset="0"/>
              </a:rPr>
              <a:t>  </a:t>
            </a:r>
            <a:r>
              <a:rPr lang="fr-CH" dirty="0" err="1" smtClean="0">
                <a:solidFill>
                  <a:schemeClr val="bg1"/>
                </a:solidFill>
                <a:latin typeface="Arial" panose="020B0604020202020204" pitchFamily="34" charset="0"/>
                <a:cs typeface="Arial" panose="020B0604020202020204" pitchFamily="34" charset="0"/>
              </a:rPr>
              <a:t>Targu</a:t>
            </a:r>
            <a:r>
              <a:rPr lang="fr-CH" dirty="0" smtClean="0">
                <a:solidFill>
                  <a:schemeClr val="bg1"/>
                </a:solidFill>
                <a:latin typeface="Arial" panose="020B0604020202020204" pitchFamily="34" charset="0"/>
                <a:cs typeface="Arial" panose="020B0604020202020204" pitchFamily="34" charset="0"/>
              </a:rPr>
              <a:t> Mures</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115616" y="1628800"/>
            <a:ext cx="3960000" cy="4320480"/>
          </a:xfrm>
          <a:solidFill>
            <a:srgbClr val="00B050"/>
          </a:solidFill>
        </p:spPr>
        <p:txBody>
          <a:bodyPr lIns="1440000" tIns="360000" rIns="72000">
            <a:normAutofit fontScale="92500" lnSpcReduction="20000"/>
          </a:bodyPr>
          <a:lstStyle/>
          <a:p>
            <a:pPr marL="0" indent="0">
              <a:buNone/>
            </a:pPr>
            <a:r>
              <a:rPr lang="fr-CH" sz="4800" dirty="0" smtClean="0">
                <a:solidFill>
                  <a:schemeClr val="bg1"/>
                </a:solidFill>
                <a:latin typeface="Arial" panose="020B0604020202020204" pitchFamily="34" charset="0"/>
                <a:cs typeface="Arial" panose="020B0604020202020204" pitchFamily="34" charset="0"/>
              </a:rPr>
              <a:t>Oradea</a:t>
            </a:r>
          </a:p>
          <a:p>
            <a:pPr marL="0" indent="0">
              <a:buNone/>
            </a:pPr>
            <a:r>
              <a:rPr lang="fr-CH" sz="4800" dirty="0" smtClean="0">
                <a:solidFill>
                  <a:schemeClr val="bg1"/>
                </a:solidFill>
                <a:latin typeface="Arial" panose="020B0604020202020204" pitchFamily="34" charset="0"/>
                <a:cs typeface="Arial" panose="020B0604020202020204" pitchFamily="34" charset="0"/>
              </a:rPr>
              <a:t>Turda</a:t>
            </a:r>
          </a:p>
          <a:p>
            <a:pPr marL="0" indent="0">
              <a:buNone/>
            </a:pPr>
            <a:r>
              <a:rPr lang="fr-CH" sz="4800" dirty="0" smtClean="0">
                <a:solidFill>
                  <a:schemeClr val="bg1"/>
                </a:solidFill>
                <a:latin typeface="Arial" panose="020B0604020202020204" pitchFamily="34" charset="0"/>
                <a:cs typeface="Arial" panose="020B0604020202020204" pitchFamily="34" charset="0"/>
              </a:rPr>
              <a:t>Suceava</a:t>
            </a:r>
          </a:p>
          <a:p>
            <a:pPr marL="0" indent="0">
              <a:buNone/>
            </a:pPr>
            <a:r>
              <a:rPr lang="fr-CH" sz="4800" dirty="0" smtClean="0">
                <a:solidFill>
                  <a:schemeClr val="bg1"/>
                </a:solidFill>
                <a:latin typeface="Arial" panose="020B0604020202020204" pitchFamily="34" charset="0"/>
                <a:cs typeface="Arial" panose="020B0604020202020204" pitchFamily="34" charset="0"/>
              </a:rPr>
              <a:t>Iasi</a:t>
            </a:r>
          </a:p>
          <a:p>
            <a:pPr marL="0" indent="0">
              <a:buNone/>
            </a:pPr>
            <a:r>
              <a:rPr lang="fr-CH" sz="4800" dirty="0" smtClean="0">
                <a:solidFill>
                  <a:schemeClr val="bg1"/>
                </a:solidFill>
                <a:latin typeface="Arial" panose="020B0604020202020204" pitchFamily="34" charset="0"/>
                <a:cs typeface="Arial" panose="020B0604020202020204" pitchFamily="34" charset="0"/>
              </a:rPr>
              <a:t>Bacau</a:t>
            </a: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4" name="Espace réservé du contenu 3"/>
          <p:cNvSpPr>
            <a:spLocks noGrp="1"/>
          </p:cNvSpPr>
          <p:nvPr>
            <p:ph sz="half" idx="2"/>
          </p:nvPr>
        </p:nvSpPr>
        <p:spPr>
          <a:xfrm>
            <a:off x="5076056" y="1628800"/>
            <a:ext cx="3240360" cy="4320480"/>
          </a:xfrm>
          <a:solidFill>
            <a:srgbClr val="00B050"/>
          </a:solidFill>
        </p:spPr>
        <p:txBody>
          <a:bodyPr lIns="504000" tIns="360000" rIns="180000">
            <a:noAutofit/>
          </a:bodyPr>
          <a:lstStyle/>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7" name="Ellipse 6"/>
          <p:cNvSpPr/>
          <p:nvPr/>
        </p:nvSpPr>
        <p:spPr>
          <a:xfrm>
            <a:off x="5508104" y="3328189"/>
            <a:ext cx="126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UA</a:t>
            </a:r>
            <a:endParaRPr lang="fr-CH" sz="2000" dirty="0">
              <a:solidFill>
                <a:schemeClr val="tx1"/>
              </a:solidFill>
              <a:latin typeface="Arial" panose="020B0604020202020204" pitchFamily="34" charset="0"/>
              <a:cs typeface="Arial" panose="020B0604020202020204" pitchFamily="34" charset="0"/>
            </a:endParaRPr>
          </a:p>
        </p:txBody>
      </p:sp>
      <p:sp>
        <p:nvSpPr>
          <p:cNvPr id="8" name="Ellipse 7"/>
          <p:cNvSpPr/>
          <p:nvPr/>
        </p:nvSpPr>
        <p:spPr>
          <a:xfrm>
            <a:off x="5529082" y="4005064"/>
            <a:ext cx="126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MD</a:t>
            </a:r>
            <a:endParaRPr lang="fr-CH" sz="2000" dirty="0">
              <a:solidFill>
                <a:schemeClr val="tx1"/>
              </a:solidFill>
              <a:latin typeface="Arial" panose="020B0604020202020204" pitchFamily="34" charset="0"/>
              <a:cs typeface="Arial" panose="020B0604020202020204" pitchFamily="34" charset="0"/>
            </a:endParaRPr>
          </a:p>
        </p:txBody>
      </p:sp>
      <p:sp>
        <p:nvSpPr>
          <p:cNvPr id="9" name="Flèche vers le haut 8"/>
          <p:cNvSpPr/>
          <p:nvPr/>
        </p:nvSpPr>
        <p:spPr>
          <a:xfrm rot="600000">
            <a:off x="7164288" y="2060848"/>
            <a:ext cx="558000" cy="32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rot="600000">
            <a:off x="1526988" y="1978188"/>
            <a:ext cx="558000" cy="32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187624" y="160338"/>
            <a:ext cx="7056784" cy="132444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187624" y="1700808"/>
            <a:ext cx="7056784" cy="4176464"/>
          </a:xfrm>
          <a:prstGeom prst="roundRect">
            <a:avLst>
              <a:gd name="adj" fmla="val 49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6076031"/>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300326"/>
            <a:ext cx="7128792" cy="896426"/>
          </a:xfrm>
          <a:solidFill>
            <a:srgbClr val="00B050"/>
          </a:solidFill>
        </p:spPr>
        <p:txBody>
          <a:bodyPr lIns="0">
            <a:normAutofit/>
          </a:bodyPr>
          <a:lstStyle/>
          <a:p>
            <a:r>
              <a:rPr lang="fr-CH" dirty="0" err="1" smtClean="0">
                <a:solidFill>
                  <a:schemeClr val="bg1"/>
                </a:solidFill>
                <a:latin typeface="Arial" panose="020B0604020202020204" pitchFamily="34" charset="0"/>
                <a:cs typeface="Arial" panose="020B0604020202020204" pitchFamily="34" charset="0"/>
              </a:rPr>
              <a:t>Directie</a:t>
            </a:r>
            <a:r>
              <a:rPr lang="fr-CH" dirty="0" smtClean="0">
                <a:solidFill>
                  <a:schemeClr val="bg1"/>
                </a:solidFill>
                <a:latin typeface="Arial" panose="020B0604020202020204" pitchFamily="34" charset="0"/>
                <a:cs typeface="Arial" panose="020B0604020202020204" pitchFamily="34" charset="0"/>
              </a:rPr>
              <a:t> Bucuresti </a:t>
            </a:r>
            <a:r>
              <a:rPr lang="fr-CH" sz="4000" dirty="0" smtClean="0">
                <a:solidFill>
                  <a:schemeClr val="bg1"/>
                </a:solidFill>
                <a:latin typeface="Arial" panose="020B0604020202020204" pitchFamily="34" charset="0"/>
                <a:cs typeface="Arial" panose="020B0604020202020204" pitchFamily="34" charset="0"/>
              </a:rPr>
              <a:t>Sud Est</a:t>
            </a:r>
            <a:endParaRPr lang="fr-CH" sz="4000"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091043" y="1239312"/>
            <a:ext cx="4968552" cy="3672408"/>
          </a:xfrm>
          <a:solidFill>
            <a:srgbClr val="00B050"/>
          </a:solidFill>
        </p:spPr>
        <p:txBody>
          <a:bodyPr lIns="540000" tIns="360000" rIns="36000">
            <a:noAutofit/>
          </a:bodyPr>
          <a:lstStyle/>
          <a:p>
            <a:pPr marL="0" indent="0">
              <a:buNone/>
            </a:pPr>
            <a:r>
              <a:rPr lang="fr-CH" sz="4400" dirty="0" smtClean="0">
                <a:solidFill>
                  <a:schemeClr val="bg1"/>
                </a:solidFill>
                <a:latin typeface="Arial" panose="020B0604020202020204" pitchFamily="34" charset="0"/>
                <a:cs typeface="Arial" panose="020B0604020202020204" pitchFamily="34" charset="0"/>
              </a:rPr>
              <a:t>Craiova</a:t>
            </a:r>
          </a:p>
          <a:p>
            <a:pPr marL="0" indent="0">
              <a:buNone/>
            </a:pPr>
            <a:r>
              <a:rPr lang="fr-CH" sz="4400" dirty="0" smtClean="0">
                <a:solidFill>
                  <a:schemeClr val="bg1"/>
                </a:solidFill>
                <a:latin typeface="Arial" panose="020B0604020202020204" pitchFamily="34" charset="0"/>
                <a:cs typeface="Arial" panose="020B0604020202020204" pitchFamily="34" charset="0"/>
              </a:rPr>
              <a:t>Alexandria</a:t>
            </a:r>
          </a:p>
          <a:p>
            <a:pPr marL="0" indent="0">
              <a:buNone/>
            </a:pPr>
            <a:r>
              <a:rPr lang="fr-CH" sz="4400" dirty="0" smtClean="0">
                <a:solidFill>
                  <a:schemeClr val="bg1"/>
                </a:solidFill>
                <a:latin typeface="Arial" panose="020B0604020202020204" pitchFamily="34" charset="0"/>
                <a:cs typeface="Arial" panose="020B0604020202020204" pitchFamily="34" charset="0"/>
              </a:rPr>
              <a:t>Giurgiu</a:t>
            </a:r>
          </a:p>
          <a:p>
            <a:pPr marL="0" indent="0">
              <a:buNone/>
            </a:pPr>
            <a:r>
              <a:rPr lang="fr-CH" sz="4400" dirty="0" smtClean="0">
                <a:solidFill>
                  <a:schemeClr val="bg1"/>
                </a:solidFill>
                <a:latin typeface="Arial" panose="020B0604020202020204" pitchFamily="34" charset="0"/>
                <a:cs typeface="Arial" panose="020B0604020202020204" pitchFamily="34" charset="0"/>
              </a:rPr>
              <a:t>Constanta </a:t>
            </a:r>
          </a:p>
          <a:p>
            <a:pPr marL="0" indent="0">
              <a:buNone/>
            </a:pPr>
            <a:endParaRPr lang="fr-CH" sz="4400" dirty="0" smtClean="0">
              <a:solidFill>
                <a:schemeClr val="bg1"/>
              </a:solidFill>
              <a:latin typeface="Arial" panose="020B0604020202020204" pitchFamily="34" charset="0"/>
              <a:cs typeface="Arial" panose="020B0604020202020204" pitchFamily="34" charset="0"/>
            </a:endParaRPr>
          </a:p>
          <a:p>
            <a:pPr marL="400050" lvl="1" indent="0">
              <a:buNone/>
            </a:pPr>
            <a:r>
              <a:rPr lang="fr-CH" sz="4400" dirty="0">
                <a:latin typeface="Arial" panose="020B0604020202020204" pitchFamily="34" charset="0"/>
                <a:cs typeface="Arial" panose="020B0604020202020204" pitchFamily="34" charset="0"/>
              </a:rPr>
              <a:t>	</a:t>
            </a:r>
            <a:endParaRPr lang="fr-CH" sz="4400" dirty="0" smtClean="0">
              <a:latin typeface="Arial" panose="020B0604020202020204" pitchFamily="34" charset="0"/>
              <a:cs typeface="Arial" panose="020B0604020202020204" pitchFamily="34" charset="0"/>
            </a:endParaRPr>
          </a:p>
          <a:p>
            <a:pPr marL="400050" lvl="1" indent="0">
              <a:buNone/>
            </a:pPr>
            <a:endParaRPr lang="fr-CH" sz="4400" dirty="0" smtClean="0">
              <a:latin typeface="Arial" panose="020B0604020202020204" pitchFamily="34" charset="0"/>
              <a:cs typeface="Arial" panose="020B0604020202020204" pitchFamily="34" charset="0"/>
            </a:endParaRPr>
          </a:p>
          <a:p>
            <a:pPr marL="0" indent="0">
              <a:buNone/>
            </a:pPr>
            <a:endParaRPr lang="fr-CH" sz="4400" dirty="0" smtClean="0">
              <a:latin typeface="Arial" panose="020B0604020202020204" pitchFamily="34" charset="0"/>
              <a:cs typeface="Arial" panose="020B0604020202020204" pitchFamily="34" charset="0"/>
            </a:endParaRPr>
          </a:p>
          <a:p>
            <a:pPr marL="0" indent="0">
              <a:buNone/>
            </a:pPr>
            <a:endParaRPr lang="fr-CH" sz="4400" dirty="0">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6012160" y="1239312"/>
            <a:ext cx="2232000" cy="3672408"/>
          </a:xfrm>
          <a:solidFill>
            <a:srgbClr val="00B050"/>
          </a:solidFill>
        </p:spPr>
        <p:txBody>
          <a:bodyPr lIns="540000" tIns="540000" rIns="360000">
            <a:noAutofit/>
          </a:bodyPr>
          <a:lstStyle/>
          <a:p>
            <a:pPr marL="0" indent="0" algn="r">
              <a:buNone/>
            </a:pPr>
            <a:r>
              <a:rPr lang="fr-CH" sz="4000" dirty="0" smtClean="0">
                <a:solidFill>
                  <a:schemeClr val="bg1"/>
                </a:solidFill>
                <a:latin typeface="Arial" panose="020B0604020202020204" pitchFamily="34" charset="0"/>
                <a:cs typeface="Arial" panose="020B0604020202020204" pitchFamily="34" charset="0"/>
              </a:rPr>
              <a:t> </a:t>
            </a: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a:p>
            <a:pPr marL="0" indent="0" algn="r">
              <a:buNone/>
            </a:pPr>
            <a:r>
              <a:rPr lang="fr-CH" sz="4000" dirty="0">
                <a:solidFill>
                  <a:schemeClr val="bg1"/>
                </a:solidFill>
                <a:latin typeface="Arial" panose="020B0604020202020204" pitchFamily="34" charset="0"/>
                <a:cs typeface="Arial" panose="020B0604020202020204" pitchFamily="34" charset="0"/>
              </a:rPr>
              <a:t> </a:t>
            </a: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0" name="Flèche vers le haut 9"/>
          <p:cNvSpPr/>
          <p:nvPr/>
        </p:nvSpPr>
        <p:spPr>
          <a:xfrm rot="1800000">
            <a:off x="6949771" y="1815516"/>
            <a:ext cx="558000" cy="25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12"/>
          <p:cNvSpPr/>
          <p:nvPr/>
        </p:nvSpPr>
        <p:spPr>
          <a:xfrm>
            <a:off x="7000451" y="545480"/>
            <a:ext cx="100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6012160" y="530704"/>
            <a:ext cx="936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Est</a:t>
            </a:r>
            <a:endParaRPr lang="fr-CH" sz="3200" dirty="0">
              <a:solidFill>
                <a:schemeClr val="tx1"/>
              </a:solidFill>
              <a:latin typeface="Arial" panose="020B0604020202020204" pitchFamily="34" charset="0"/>
              <a:cs typeface="Arial" panose="020B0604020202020204" pitchFamily="34" charset="0"/>
            </a:endParaRPr>
          </a:p>
        </p:txBody>
      </p:sp>
      <p:sp>
        <p:nvSpPr>
          <p:cNvPr id="15" name="Organigramme : Alternative 14"/>
          <p:cNvSpPr/>
          <p:nvPr/>
        </p:nvSpPr>
        <p:spPr>
          <a:xfrm>
            <a:off x="1115616" y="5085184"/>
            <a:ext cx="7200800" cy="158417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sz="1200" i="1" dirty="0" smtClean="0">
                <a:solidFill>
                  <a:schemeClr val="tx1"/>
                </a:solidFill>
                <a:latin typeface="Arial" panose="020B0604020202020204" pitchFamily="34" charset="0"/>
                <a:cs typeface="Arial" panose="020B0604020202020204" pitchFamily="34" charset="0"/>
              </a:rPr>
              <a:t>Exemple belge </a:t>
            </a:r>
            <a:r>
              <a:rPr lang="fr-CH" sz="1200" dirty="0" smtClean="0">
                <a:solidFill>
                  <a:schemeClr val="tx1"/>
                </a:solidFill>
                <a:latin typeface="Arial" panose="020B0604020202020204" pitchFamily="34" charset="0"/>
                <a:cs typeface="Arial" panose="020B0604020202020204" pitchFamily="34" charset="0"/>
              </a:rPr>
              <a:t>: Ce panneau est placé +/- 500 m1 après le panneau 15 ; il vient en complément </a:t>
            </a:r>
          </a:p>
          <a:p>
            <a:pPr marL="171450" indent="-171450">
              <a:buFont typeface="Wingdings" panose="05000000000000000000" pitchFamily="2" charset="2"/>
              <a:buChar char="Ø"/>
            </a:pPr>
            <a:r>
              <a:rPr lang="fr-CH" sz="1200" dirty="0" smtClean="0">
                <a:solidFill>
                  <a:schemeClr val="tx1"/>
                </a:solidFill>
                <a:latin typeface="Arial" panose="020B0604020202020204" pitchFamily="34" charset="0"/>
                <a:cs typeface="Arial" panose="020B0604020202020204" pitchFamily="34" charset="0"/>
              </a:rPr>
              <a:t>Il fournit les informations nécessaires concernant les grandes destinations desservies par A0 Bucuresti Sud Est</a:t>
            </a:r>
          </a:p>
          <a:p>
            <a:pPr marL="171450" indent="-171450">
              <a:buFont typeface="Wingdings" panose="05000000000000000000" pitchFamily="2" charset="2"/>
              <a:buChar char="Ø"/>
            </a:pPr>
            <a:r>
              <a:rPr lang="fr-CH" sz="1200" dirty="0" smtClean="0">
                <a:solidFill>
                  <a:schemeClr val="tx1"/>
                </a:solidFill>
                <a:latin typeface="Arial" panose="020B0604020202020204" pitchFamily="34" charset="0"/>
                <a:cs typeface="Arial" panose="020B0604020202020204" pitchFamily="34" charset="0"/>
              </a:rPr>
              <a:t>Il évite de surcharger le panneau Bucuresti Sud Est</a:t>
            </a:r>
          </a:p>
          <a:p>
            <a:r>
              <a:rPr lang="fr-CH" sz="1200" i="1" dirty="0" smtClean="0">
                <a:solidFill>
                  <a:schemeClr val="tx1"/>
                </a:solidFill>
                <a:latin typeface="Arial" panose="020B0604020202020204" pitchFamily="34" charset="0"/>
                <a:cs typeface="Arial" panose="020B0604020202020204" pitchFamily="34" charset="0"/>
              </a:rPr>
              <a:t>Exemples hongrois et autrichien </a:t>
            </a:r>
            <a:r>
              <a:rPr lang="fr-CH" sz="1200" dirty="0" smtClean="0">
                <a:solidFill>
                  <a:schemeClr val="tx1"/>
                </a:solidFill>
                <a:latin typeface="Arial" panose="020B0604020202020204" pitchFamily="34" charset="0"/>
                <a:cs typeface="Arial" panose="020B0604020202020204" pitchFamily="34" charset="0"/>
              </a:rPr>
              <a:t>: les codes des pays étrangers pouvant être atteints</a:t>
            </a:r>
          </a:p>
          <a:p>
            <a:endParaRPr lang="fr-CH" sz="1200" dirty="0">
              <a:solidFill>
                <a:schemeClr val="tx1"/>
              </a:solidFill>
              <a:latin typeface="Arial" panose="020B0604020202020204" pitchFamily="34" charset="0"/>
              <a:cs typeface="Arial" panose="020B0604020202020204" pitchFamily="34" charset="0"/>
            </a:endParaRPr>
          </a:p>
          <a:p>
            <a:r>
              <a:rPr lang="fr-CH" sz="1200" dirty="0" smtClean="0">
                <a:solidFill>
                  <a:schemeClr val="tx1"/>
                </a:solidFill>
                <a:latin typeface="Arial" panose="020B0604020202020204" pitchFamily="34" charset="0"/>
                <a:cs typeface="Arial" panose="020B0604020202020204" pitchFamily="34" charset="0"/>
              </a:rPr>
              <a:t>Destination Craiova sous réserve de construction de la E70 ; à défaut, rejoindre Craiova via Pitesti</a:t>
            </a:r>
          </a:p>
          <a:p>
            <a:endParaRPr lang="fr-CH" sz="1200" dirty="0">
              <a:solidFill>
                <a:schemeClr val="tx1"/>
              </a:solidFill>
              <a:latin typeface="Arial" panose="020B0604020202020204" pitchFamily="34" charset="0"/>
              <a:cs typeface="Arial" panose="020B0604020202020204" pitchFamily="34" charset="0"/>
            </a:endParaRPr>
          </a:p>
        </p:txBody>
      </p:sp>
      <p:sp>
        <p:nvSpPr>
          <p:cNvPr id="16" name="Ellipse 15"/>
          <p:cNvSpPr/>
          <p:nvPr/>
        </p:nvSpPr>
        <p:spPr>
          <a:xfrm>
            <a:off x="4427984" y="3356992"/>
            <a:ext cx="90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BG</a:t>
            </a:r>
            <a:endParaRPr lang="fr-CH" sz="2000" dirty="0">
              <a:solidFill>
                <a:schemeClr val="tx1"/>
              </a:solidFill>
              <a:latin typeface="Arial" panose="020B0604020202020204" pitchFamily="34" charset="0"/>
              <a:cs typeface="Arial" panose="020B0604020202020204" pitchFamily="34" charset="0"/>
            </a:endParaRPr>
          </a:p>
        </p:txBody>
      </p:sp>
      <p:sp>
        <p:nvSpPr>
          <p:cNvPr id="7" name="Rectangle à coins arrondis 6"/>
          <p:cNvSpPr/>
          <p:nvPr/>
        </p:nvSpPr>
        <p:spPr>
          <a:xfrm>
            <a:off x="1187624" y="404664"/>
            <a:ext cx="6984776"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187624" y="1340768"/>
            <a:ext cx="6984776" cy="3456384"/>
          </a:xfrm>
          <a:prstGeom prst="roundRect">
            <a:avLst>
              <a:gd name="adj" fmla="val 441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159434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5" y="274638"/>
            <a:ext cx="360040" cy="130026"/>
          </a:xfrm>
          <a:solidFill>
            <a:schemeClr val="bg1"/>
          </a:solidFill>
        </p:spPr>
        <p:txBody>
          <a:bodyPr>
            <a:normAutofit fontScale="90000"/>
          </a:bodyPr>
          <a:lstStyle/>
          <a:p>
            <a:r>
              <a:rPr lang="fr-CH" sz="3200" dirty="0" smtClean="0">
                <a:solidFill>
                  <a:schemeClr val="bg1"/>
                </a:solidFill>
                <a:latin typeface="Arial" panose="020B0604020202020204" pitchFamily="34" charset="0"/>
                <a:cs typeface="Arial" panose="020B0604020202020204" pitchFamily="34" charset="0"/>
              </a:rPr>
              <a:t>E81 x E68     </a:t>
            </a:r>
            <a:r>
              <a:rPr lang="fr-CH" sz="3200" dirty="0" err="1" smtClean="0">
                <a:solidFill>
                  <a:schemeClr val="bg1"/>
                </a:solidFill>
                <a:latin typeface="Arial" panose="020B0604020202020204" pitchFamily="34" charset="0"/>
                <a:cs typeface="Arial" panose="020B0604020202020204" pitchFamily="34" charset="0"/>
              </a:rPr>
              <a:t>Sebe</a:t>
            </a:r>
            <a:endParaRPr lang="fr-CH" sz="32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68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6"/>
            <a:ext cx="4392488" cy="3600000"/>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Turnu</a:t>
            </a:r>
            <a:r>
              <a:rPr lang="fr-CH" sz="3200" dirty="0" smtClean="0">
                <a:solidFill>
                  <a:schemeClr val="bg1"/>
                </a:solidFill>
                <a:latin typeface="Arial" panose="020B0604020202020204" pitchFamily="34" charset="0"/>
                <a:cs typeface="Arial" panose="020B0604020202020204" pitchFamily="34" charset="0"/>
              </a:rPr>
              <a:t> Severin</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600" dirty="0">
                <a:solidFill>
                  <a:schemeClr val="bg1"/>
                </a:solidFill>
                <a:latin typeface="Arial" panose="020B0604020202020204" pitchFamily="34" charset="0"/>
                <a:cs typeface="Arial" panose="020B0604020202020204" pitchFamily="34" charset="0"/>
              </a:rPr>
              <a:t>1</a:t>
            </a:r>
            <a:r>
              <a:rPr lang="fr-CH" sz="3600" dirty="0" smtClean="0">
                <a:solidFill>
                  <a:schemeClr val="bg1"/>
                </a:solidFill>
                <a:latin typeface="Arial" panose="020B0604020202020204" pitchFamily="34" charset="0"/>
                <a:cs typeface="Arial" panose="020B0604020202020204" pitchFamily="34" charset="0"/>
              </a:rPr>
              <a:t>000 m</a:t>
            </a: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72000" y="1124744"/>
            <a:ext cx="4441649"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81   A8</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72000" y="1844824"/>
            <a:ext cx="4464495" cy="3564000"/>
          </a:xfrm>
          <a:solidFill>
            <a:srgbClr val="00B050"/>
          </a:solidFill>
        </p:spPr>
        <p:txBody>
          <a:bodyPr tIns="180000">
            <a:noAutofit/>
          </a:bodyPr>
          <a:lstStyle/>
          <a:p>
            <a:pPr marL="0" indent="0" algn="ctr">
              <a:buNone/>
            </a:pPr>
            <a:r>
              <a:rPr lang="fr-CH" sz="3200" dirty="0" err="1" smtClean="0">
                <a:solidFill>
                  <a:schemeClr val="bg1"/>
                </a:solidFill>
                <a:latin typeface="Arial" panose="020B0604020202020204" pitchFamily="34" charset="0"/>
                <a:cs typeface="Arial" panose="020B0604020202020204" pitchFamily="34" charset="0"/>
              </a:rPr>
              <a:t>Targu</a:t>
            </a:r>
            <a:r>
              <a:rPr lang="fr-CH" sz="3200" dirty="0" smtClean="0">
                <a:solidFill>
                  <a:schemeClr val="bg1"/>
                </a:solidFill>
                <a:latin typeface="Arial" panose="020B0604020202020204" pitchFamily="34" charset="0"/>
                <a:cs typeface="Arial" panose="020B0604020202020204" pitchFamily="34" charset="0"/>
              </a:rPr>
              <a:t> Mures</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Cluj </a:t>
            </a:r>
            <a:r>
              <a:rPr lang="fr-CH" sz="3200" dirty="0" err="1" smtClean="0">
                <a:solidFill>
                  <a:schemeClr val="bg1"/>
                </a:solidFill>
                <a:latin typeface="Arial" panose="020B0604020202020204" pitchFamily="34" charset="0"/>
                <a:cs typeface="Arial" panose="020B0604020202020204" pitchFamily="34" charset="0"/>
              </a:rPr>
              <a:t>Napoca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Alba Iulia Sud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2000" dirty="0" smtClean="0">
              <a:solidFill>
                <a:schemeClr val="bg1"/>
              </a:solidFill>
              <a:latin typeface="Arial" panose="020B0604020202020204" pitchFamily="34" charset="0"/>
              <a:cs typeface="Arial" panose="020B0604020202020204" pitchFamily="34" charset="0"/>
            </a:endParaRPr>
          </a:p>
          <a:p>
            <a:pPr marL="0" indent="0" algn="ctr">
              <a:buNone/>
            </a:pPr>
            <a:endParaRPr lang="fr-CH" dirty="0" smtClean="0">
              <a:solidFill>
                <a:schemeClr val="bg1"/>
              </a:solidFill>
              <a:latin typeface="Arial" panose="020B0604020202020204" pitchFamily="34" charset="0"/>
              <a:cs typeface="Arial" panose="020B0604020202020204" pitchFamily="34" charset="0"/>
            </a:endParaRPr>
          </a:p>
          <a:p>
            <a:pPr marL="0" indent="0" algn="ctr">
              <a:buNone/>
            </a:pPr>
            <a:r>
              <a:rPr lang="fr-CH" sz="3600" dirty="0">
                <a:solidFill>
                  <a:schemeClr val="bg1"/>
                </a:solidFill>
                <a:latin typeface="Arial" panose="020B0604020202020204" pitchFamily="34" charset="0"/>
                <a:cs typeface="Arial" panose="020B0604020202020204" pitchFamily="34" charset="0"/>
              </a:rPr>
              <a:t>1</a:t>
            </a:r>
            <a:r>
              <a:rPr lang="fr-CH" sz="3600" dirty="0" smtClean="0">
                <a:solidFill>
                  <a:schemeClr val="bg1"/>
                </a:solidFill>
                <a:latin typeface="Arial" panose="020B0604020202020204" pitchFamily="34" charset="0"/>
                <a:cs typeface="Arial" panose="020B0604020202020204" pitchFamily="34" charset="0"/>
              </a:rPr>
              <a:t>000 m</a:t>
            </a:r>
          </a:p>
          <a:p>
            <a:pPr marL="0" indent="0">
              <a:buNone/>
            </a:pPr>
            <a:endParaRPr lang="fr-CH" sz="4000" dirty="0"/>
          </a:p>
        </p:txBody>
      </p:sp>
      <p:sp>
        <p:nvSpPr>
          <p:cNvPr id="10" name="Rectangle à coins arrondis 9"/>
          <p:cNvSpPr/>
          <p:nvPr/>
        </p:nvSpPr>
        <p:spPr>
          <a:xfrm>
            <a:off x="683568" y="6093296"/>
            <a:ext cx="7848872"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Panneaux transversaux au dessus de l’autoroute</a:t>
            </a:r>
            <a:endParaRPr lang="fr-CH" dirty="0">
              <a:solidFill>
                <a:schemeClr val="tx1"/>
              </a:solidFill>
            </a:endParaRPr>
          </a:p>
        </p:txBody>
      </p:sp>
      <p:sp>
        <p:nvSpPr>
          <p:cNvPr id="11" name="Flèche vers le haut 10"/>
          <p:cNvSpPr/>
          <p:nvPr/>
        </p:nvSpPr>
        <p:spPr>
          <a:xfrm>
            <a:off x="287504" y="2348880"/>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4888634" y="4129571"/>
            <a:ext cx="1080000"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683568" y="3717032"/>
            <a:ext cx="3312368" cy="792088"/>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latin typeface="Arial" panose="020B0604020202020204" pitchFamily="34" charset="0"/>
                <a:cs typeface="Arial" panose="020B0604020202020204" pitchFamily="34" charset="0"/>
              </a:rPr>
              <a:t>Sebes</a:t>
            </a:r>
            <a:r>
              <a:rPr lang="fr-CH" sz="3600" dirty="0" smtClean="0">
                <a:latin typeface="Arial" panose="020B0604020202020204" pitchFamily="34" charset="0"/>
                <a:cs typeface="Arial" panose="020B0604020202020204" pitchFamily="34" charset="0"/>
              </a:rPr>
              <a:t> </a:t>
            </a:r>
            <a:r>
              <a:rPr lang="fr-CH" sz="3200" dirty="0" err="1" smtClean="0">
                <a:latin typeface="Arial" panose="020B0604020202020204" pitchFamily="34" charset="0"/>
                <a:cs typeface="Arial" panose="020B0604020202020204" pitchFamily="34" charset="0"/>
              </a:rPr>
              <a:t>Centru</a:t>
            </a:r>
            <a:endParaRPr lang="fr-CH" sz="3200" dirty="0">
              <a:latin typeface="Arial" panose="020B0604020202020204" pitchFamily="34" charset="0"/>
              <a:cs typeface="Arial" panose="020B0604020202020204" pitchFamily="34" charset="0"/>
            </a:endParaRPr>
          </a:p>
        </p:txBody>
      </p:sp>
      <p:sp>
        <p:nvSpPr>
          <p:cNvPr id="9" name="Rectangle 8"/>
          <p:cNvSpPr/>
          <p:nvPr/>
        </p:nvSpPr>
        <p:spPr>
          <a:xfrm>
            <a:off x="172144" y="5405233"/>
            <a:ext cx="360000" cy="12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8653649" y="5405233"/>
            <a:ext cx="360000" cy="12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7308304" y="3158880"/>
            <a:ext cx="10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latin typeface="Arial" panose="020B0604020202020204" pitchFamily="34" charset="0"/>
              <a:cs typeface="Arial" panose="020B0604020202020204" pitchFamily="34" charset="0"/>
            </a:endParaRPr>
          </a:p>
        </p:txBody>
      </p:sp>
      <p:sp>
        <p:nvSpPr>
          <p:cNvPr id="17" name="Rectangle 16"/>
          <p:cNvSpPr/>
          <p:nvPr/>
        </p:nvSpPr>
        <p:spPr>
          <a:xfrm>
            <a:off x="2339752" y="3879076"/>
            <a:ext cx="1476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Centru</a:t>
            </a:r>
            <a:endParaRPr lang="fr-CH" sz="3200" dirty="0">
              <a:latin typeface="Arial" panose="020B0604020202020204" pitchFamily="34" charset="0"/>
              <a:cs typeface="Arial" panose="020B0604020202020204" pitchFamily="34" charset="0"/>
            </a:endParaRPr>
          </a:p>
        </p:txBody>
      </p:sp>
      <p:sp>
        <p:nvSpPr>
          <p:cNvPr id="18" name="Flèche vers le haut 17"/>
          <p:cNvSpPr/>
          <p:nvPr/>
        </p:nvSpPr>
        <p:spPr>
          <a:xfrm>
            <a:off x="3753620" y="2348880"/>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à coins arrondis 19"/>
          <p:cNvSpPr/>
          <p:nvPr/>
        </p:nvSpPr>
        <p:spPr>
          <a:xfrm>
            <a:off x="172144" y="1196752"/>
            <a:ext cx="4255840"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à coins arrondis 20"/>
          <p:cNvSpPr/>
          <p:nvPr/>
        </p:nvSpPr>
        <p:spPr>
          <a:xfrm>
            <a:off x="4608004" y="1196752"/>
            <a:ext cx="4320000"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à coins arrondis 21"/>
          <p:cNvSpPr/>
          <p:nvPr/>
        </p:nvSpPr>
        <p:spPr>
          <a:xfrm>
            <a:off x="172144" y="1916832"/>
            <a:ext cx="4255840" cy="3384376"/>
          </a:xfrm>
          <a:prstGeom prst="roundRect">
            <a:avLst>
              <a:gd name="adj" fmla="val 44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à coins arrondis 22"/>
          <p:cNvSpPr/>
          <p:nvPr/>
        </p:nvSpPr>
        <p:spPr>
          <a:xfrm>
            <a:off x="4608004" y="1916832"/>
            <a:ext cx="4320000" cy="3384376"/>
          </a:xfrm>
          <a:prstGeom prst="roundRect">
            <a:avLst>
              <a:gd name="adj" fmla="val 566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Flèche droite 23"/>
          <p:cNvSpPr/>
          <p:nvPr/>
        </p:nvSpPr>
        <p:spPr>
          <a:xfrm rot="-2700000">
            <a:off x="7761637" y="4129570"/>
            <a:ext cx="1080000"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Organigramme : Connecteur 24"/>
          <p:cNvSpPr/>
          <p:nvPr/>
        </p:nvSpPr>
        <p:spPr>
          <a:xfrm>
            <a:off x="7920432" y="1232780"/>
            <a:ext cx="540000" cy="432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solidFill>
                  <a:schemeClr val="tx1"/>
                </a:solidFill>
                <a:latin typeface="Arial" panose="020B0604020202020204" pitchFamily="34" charset="0"/>
                <a:cs typeface="Arial" panose="020B0604020202020204" pitchFamily="34" charset="0"/>
              </a:rPr>
              <a:t>3</a:t>
            </a:r>
            <a:r>
              <a:rPr lang="fr-CH" sz="1400" dirty="0" smtClean="0">
                <a:solidFill>
                  <a:schemeClr val="tx1"/>
                </a:solidFill>
                <a:latin typeface="Arial" panose="020B0604020202020204" pitchFamily="34" charset="0"/>
                <a:cs typeface="Arial" panose="020B0604020202020204" pitchFamily="34" charset="0"/>
              </a:rPr>
              <a:t>4</a:t>
            </a:r>
            <a:endParaRPr lang="fr-CH"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973902"/>
      </p:ext>
    </p:extLst>
  </p:cSld>
  <p:clrMapOvr>
    <a:masterClrMapping/>
  </p:clrMapOvr>
  <p:transition spd="slow">
    <p:wheel spokes="1"/>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44824"/>
            <a:ext cx="5760000" cy="27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E81 x E68</a:t>
            </a:r>
          </a:p>
          <a:p>
            <a:pPr lvl="1" algn="ctr"/>
            <a:r>
              <a:rPr lang="fr-CH" sz="4000" dirty="0" smtClean="0">
                <a:solidFill>
                  <a:schemeClr val="bg1"/>
                </a:solidFill>
                <a:latin typeface="Arial" panose="020B0604020202020204" pitchFamily="34" charset="0"/>
                <a:cs typeface="Arial" panose="020B0604020202020204" pitchFamily="34" charset="0"/>
              </a:rPr>
              <a:t>A1 x A8</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err="1" smtClean="0">
                <a:solidFill>
                  <a:schemeClr val="bg1"/>
                </a:solidFill>
                <a:latin typeface="Arial" panose="020B0604020202020204" pitchFamily="34" charset="0"/>
                <a:cs typeface="Arial" panose="020B0604020202020204" pitchFamily="34" charset="0"/>
              </a:rPr>
              <a:t>Sebes</a:t>
            </a:r>
            <a:endParaRPr lang="fr-CH" sz="2000"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44440" y="2204864"/>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616624" cy="252028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5940152" y="2577826"/>
            <a:ext cx="1008000" cy="90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34</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8843152"/>
      </p:ext>
    </p:extLst>
  </p:cSld>
  <p:clrMapOvr>
    <a:masterClrMapping/>
  </p:clrMapOvr>
  <p:transition spd="slow">
    <p:wheel spokes="1"/>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74638"/>
            <a:ext cx="2160240" cy="778098"/>
          </a:xfrm>
          <a:solidFill>
            <a:schemeClr val="bg1"/>
          </a:solidFill>
        </p:spPr>
        <p:txBody>
          <a:bodyPr>
            <a:normAutofit/>
          </a:bodyPr>
          <a:lstStyle/>
          <a:p>
            <a:r>
              <a:rPr lang="fr-CH" sz="900" dirty="0" smtClean="0">
                <a:solidFill>
                  <a:schemeClr val="bg1"/>
                </a:solidFill>
                <a:latin typeface="Arial" panose="020B0604020202020204" pitchFamily="34" charset="0"/>
                <a:cs typeface="Arial" panose="020B0604020202020204" pitchFamily="34" charset="0"/>
              </a:rPr>
              <a:t>E81 x E68</a:t>
            </a:r>
            <a:endParaRPr lang="fr-CH" sz="9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07504" y="476672"/>
            <a:ext cx="4400228" cy="900000"/>
          </a:xfrm>
          <a:solidFill>
            <a:srgbClr val="00B050"/>
          </a:solidFill>
        </p:spPr>
        <p:txBody>
          <a:bodyPr bIns="144000">
            <a:normAutofit/>
          </a:bodyPr>
          <a:lstStyle/>
          <a:p>
            <a:pPr algn="ctr"/>
            <a:r>
              <a:rPr lang="fr-CH" sz="3600" b="0" dirty="0" smtClean="0">
                <a:solidFill>
                  <a:schemeClr val="bg1"/>
                </a:solidFill>
                <a:latin typeface="Arial" panose="020B0604020202020204" pitchFamily="34" charset="0"/>
                <a:cs typeface="Arial" panose="020B0604020202020204" pitchFamily="34" charset="0"/>
              </a:rPr>
              <a:t>E 68   A1</a:t>
            </a:r>
            <a:endParaRPr lang="fr-CH" sz="36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429363"/>
            <a:ext cx="4392488" cy="3040874"/>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Turnu</a:t>
            </a:r>
            <a:r>
              <a:rPr lang="fr-CH" sz="3200" dirty="0" smtClean="0">
                <a:solidFill>
                  <a:schemeClr val="bg1"/>
                </a:solidFill>
                <a:latin typeface="Arial" panose="020B0604020202020204" pitchFamily="34" charset="0"/>
                <a:cs typeface="Arial" panose="020B0604020202020204" pitchFamily="34" charset="0"/>
              </a:rPr>
              <a:t> Severin</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68349" y="476671"/>
            <a:ext cx="4464496" cy="900000"/>
          </a:xfrm>
          <a:solidFill>
            <a:srgbClr val="00B050"/>
          </a:solidFill>
        </p:spPr>
        <p:txBody>
          <a:bodyPr bIns="144000">
            <a:noAutofit/>
          </a:bodyPr>
          <a:lstStyle/>
          <a:p>
            <a:pPr algn="ctr"/>
            <a:r>
              <a:rPr lang="fr-CH" sz="3600" b="0" dirty="0" smtClean="0">
                <a:solidFill>
                  <a:schemeClr val="bg1"/>
                </a:solidFill>
                <a:latin typeface="Arial" panose="020B0604020202020204" pitchFamily="34" charset="0"/>
                <a:cs typeface="Arial" panose="020B0604020202020204" pitchFamily="34" charset="0"/>
              </a:rPr>
              <a:t>E 81   A8</a:t>
            </a:r>
            <a:endParaRPr lang="fr-CH" sz="36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76101" y="1434029"/>
            <a:ext cx="4464495" cy="2340000"/>
          </a:xfrm>
          <a:solidFill>
            <a:srgbClr val="00B050"/>
          </a:solidFill>
        </p:spPr>
        <p:txBody>
          <a:bodyPr tIns="180000">
            <a:noAutofit/>
          </a:bodyPr>
          <a:lstStyle/>
          <a:p>
            <a:pPr marL="0" indent="0" algn="ctr">
              <a:buNone/>
            </a:pPr>
            <a:r>
              <a:rPr lang="fr-CH" sz="3200" dirty="0" err="1" smtClean="0">
                <a:solidFill>
                  <a:schemeClr val="bg1"/>
                </a:solidFill>
                <a:latin typeface="Arial" panose="020B0604020202020204" pitchFamily="34" charset="0"/>
                <a:cs typeface="Arial" panose="020B0604020202020204" pitchFamily="34" charset="0"/>
              </a:rPr>
              <a:t>Targu</a:t>
            </a:r>
            <a:r>
              <a:rPr lang="fr-CH" sz="3200" dirty="0" smtClean="0">
                <a:solidFill>
                  <a:schemeClr val="bg1"/>
                </a:solidFill>
                <a:latin typeface="Arial" panose="020B0604020202020204" pitchFamily="34" charset="0"/>
                <a:cs typeface="Arial" panose="020B0604020202020204" pitchFamily="34" charset="0"/>
              </a:rPr>
              <a:t> Mures</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Cluj </a:t>
            </a:r>
            <a:r>
              <a:rPr lang="fr-CH" sz="3200" dirty="0" err="1" smtClean="0">
                <a:solidFill>
                  <a:schemeClr val="bg1"/>
                </a:solidFill>
                <a:latin typeface="Arial" panose="020B0604020202020204" pitchFamily="34" charset="0"/>
                <a:cs typeface="Arial" panose="020B0604020202020204" pitchFamily="34" charset="0"/>
              </a:rPr>
              <a:t>Napoca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Alba Iulia Sud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1" name="Flèche vers le haut 10"/>
          <p:cNvSpPr/>
          <p:nvPr/>
        </p:nvSpPr>
        <p:spPr>
          <a:xfrm>
            <a:off x="453366" y="1642554"/>
            <a:ext cx="484632" cy="16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733259" y="1615234"/>
            <a:ext cx="484632" cy="16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713211" y="3483810"/>
            <a:ext cx="3240360" cy="7920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latin typeface="Arial" panose="020B0604020202020204" pitchFamily="34" charset="0"/>
                <a:cs typeface="Arial" panose="020B0604020202020204" pitchFamily="34" charset="0"/>
              </a:rPr>
              <a:t>Sebes</a:t>
            </a:r>
            <a:r>
              <a:rPr lang="fr-CH" sz="3200" dirty="0" smtClean="0">
                <a:latin typeface="Arial" panose="020B0604020202020204" pitchFamily="34" charset="0"/>
                <a:cs typeface="Arial" panose="020B0604020202020204" pitchFamily="34" charset="0"/>
              </a:rPr>
              <a:t> </a:t>
            </a:r>
            <a:r>
              <a:rPr lang="fr-CH" sz="3200" dirty="0" err="1" smtClean="0">
                <a:latin typeface="Arial" panose="020B0604020202020204" pitchFamily="34" charset="0"/>
                <a:cs typeface="Arial" panose="020B0604020202020204" pitchFamily="34" charset="0"/>
              </a:rPr>
              <a:t>Centru</a:t>
            </a:r>
            <a:endParaRPr lang="fr-CH" sz="3200" dirty="0">
              <a:latin typeface="Arial" panose="020B0604020202020204" pitchFamily="34" charset="0"/>
              <a:cs typeface="Arial" panose="020B0604020202020204" pitchFamily="34" charset="0"/>
            </a:endParaRPr>
          </a:p>
        </p:txBody>
      </p:sp>
      <p:sp>
        <p:nvSpPr>
          <p:cNvPr id="9" name="Rectangle 8"/>
          <p:cNvSpPr/>
          <p:nvPr/>
        </p:nvSpPr>
        <p:spPr>
          <a:xfrm>
            <a:off x="108103" y="4476709"/>
            <a:ext cx="360000" cy="21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8325571" y="3789040"/>
            <a:ext cx="360000" cy="288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Flèche vers le haut 15"/>
          <p:cNvSpPr/>
          <p:nvPr/>
        </p:nvSpPr>
        <p:spPr>
          <a:xfrm>
            <a:off x="4789164" y="1558838"/>
            <a:ext cx="484632" cy="16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2314736" y="3663854"/>
            <a:ext cx="1440000" cy="4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Centru</a:t>
            </a:r>
            <a:endParaRPr lang="fr-CH" sz="3200" dirty="0">
              <a:latin typeface="Arial" panose="020B0604020202020204" pitchFamily="34" charset="0"/>
              <a:cs typeface="Arial" panose="020B0604020202020204" pitchFamily="34" charset="0"/>
            </a:endParaRPr>
          </a:p>
        </p:txBody>
      </p:sp>
      <p:sp>
        <p:nvSpPr>
          <p:cNvPr id="19" name="Rectangle 18"/>
          <p:cNvSpPr/>
          <p:nvPr/>
        </p:nvSpPr>
        <p:spPr>
          <a:xfrm>
            <a:off x="7308303" y="2752642"/>
            <a:ext cx="972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latin typeface="Arial" panose="020B0604020202020204" pitchFamily="34" charset="0"/>
              <a:cs typeface="Arial" panose="020B0604020202020204" pitchFamily="34" charset="0"/>
            </a:endParaRPr>
          </a:p>
        </p:txBody>
      </p:sp>
      <p:sp>
        <p:nvSpPr>
          <p:cNvPr id="20" name="Rectangle 19"/>
          <p:cNvSpPr/>
          <p:nvPr/>
        </p:nvSpPr>
        <p:spPr>
          <a:xfrm>
            <a:off x="4116427" y="4472030"/>
            <a:ext cx="360000" cy="21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20"/>
          <p:cNvSpPr/>
          <p:nvPr/>
        </p:nvSpPr>
        <p:spPr>
          <a:xfrm>
            <a:off x="4789164" y="3789040"/>
            <a:ext cx="360000" cy="288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Flèche vers le haut 21"/>
          <p:cNvSpPr/>
          <p:nvPr/>
        </p:nvSpPr>
        <p:spPr>
          <a:xfrm>
            <a:off x="8388303" y="1642554"/>
            <a:ext cx="484632" cy="16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79512" y="548680"/>
            <a:ext cx="4248000"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609164" y="548680"/>
            <a:ext cx="4368084"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79512" y="1484784"/>
            <a:ext cx="4248000" cy="2880320"/>
          </a:xfrm>
          <a:prstGeom prst="roundRect">
            <a:avLst>
              <a:gd name="adj" fmla="val 637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4609164" y="1484784"/>
            <a:ext cx="4368084" cy="2179070"/>
          </a:xfrm>
          <a:prstGeom prst="roundRect">
            <a:avLst>
              <a:gd name="adj" fmla="val 617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477622263"/>
      </p:ext>
    </p:extLst>
  </p:cSld>
  <p:clrMapOvr>
    <a:masterClrMapping/>
  </p:clrMapOvr>
  <p:transition spd="slow">
    <p:wheel spokes="1"/>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15515" y="1628889"/>
            <a:ext cx="5760000" cy="2232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Sebes</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Centru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Alba Iulia</a:t>
            </a: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857844" y="267289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907704" y="2636912"/>
            <a:ext cx="720000" cy="36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626741" y="1698645"/>
            <a:ext cx="5537547" cy="2090395"/>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491120" y="63531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35</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791805"/>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265120" y="7502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572001" y="716015"/>
            <a:ext cx="259228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12"/>
          <p:cNvSpPr/>
          <p:nvPr/>
        </p:nvSpPr>
        <p:spPr>
          <a:xfrm>
            <a:off x="4443272" y="2090371"/>
            <a:ext cx="1692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80683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35</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8665078"/>
      </p:ext>
    </p:extLst>
  </p:cSld>
  <p:clrMapOvr>
    <a:masterClrMapping/>
  </p:clrMapOvr>
  <p:transition spd="slow">
    <p:wheel spokes="1"/>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Sebes</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36</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619672" y="2565074"/>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a:t>
            </a:r>
            <a:endParaRPr lang="fr-CH" dirty="0">
              <a:latin typeface="Arial" panose="020B0604020202020204" pitchFamily="34" charset="0"/>
              <a:cs typeface="Arial" panose="020B0604020202020204" pitchFamily="34" charset="0"/>
            </a:endParaRPr>
          </a:p>
        </p:txBody>
      </p:sp>
      <p:sp>
        <p:nvSpPr>
          <p:cNvPr id="14" name="Rectangle 13"/>
          <p:cNvSpPr/>
          <p:nvPr/>
        </p:nvSpPr>
        <p:spPr>
          <a:xfrm>
            <a:off x="4584741" y="2510928"/>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00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71600" y="1484784"/>
            <a:ext cx="5760000" cy="324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Sebes</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Vintu</a:t>
            </a:r>
            <a:r>
              <a:rPr lang="fr-CH" sz="4400" dirty="0" smtClean="0">
                <a:solidFill>
                  <a:schemeClr val="bg1"/>
                </a:solidFill>
                <a:latin typeface="Arial" panose="020B0604020202020204" pitchFamily="34" charset="0"/>
                <a:cs typeface="Arial" panose="020B0604020202020204" pitchFamily="34" charset="0"/>
              </a:rPr>
              <a:t> de Jos</a:t>
            </a: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500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062942" y="3597507"/>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106625" y="2402936"/>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971600" y="361095"/>
            <a:ext cx="5760000" cy="1080000"/>
          </a:xfrm>
          <a:prstGeom prst="rect">
            <a:avLst/>
          </a:prstGeom>
          <a:solidFill>
            <a:srgbClr val="00B050"/>
          </a:solidFill>
        </p:spPr>
        <p:txBody>
          <a:bodyPr vert="horz" lIns="288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Orastie</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863379" y="541094"/>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5364088" y="541094"/>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4156720" y="1916832"/>
            <a:ext cx="1552991" cy="6153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Vest</a:t>
            </a:r>
            <a:endParaRPr lang="fr-CH" sz="4400" dirty="0">
              <a:latin typeface="Arial" panose="020B0604020202020204" pitchFamily="34" charset="0"/>
              <a:cs typeface="Arial" panose="020B0604020202020204" pitchFamily="34" charset="0"/>
            </a:endParaRPr>
          </a:p>
        </p:txBody>
      </p:sp>
      <p:sp>
        <p:nvSpPr>
          <p:cNvPr id="2" name="Rectangle à coins arrondis 1"/>
          <p:cNvSpPr/>
          <p:nvPr/>
        </p:nvSpPr>
        <p:spPr>
          <a:xfrm>
            <a:off x="1043608" y="420254"/>
            <a:ext cx="5616624" cy="9616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043608" y="1556792"/>
            <a:ext cx="5544616" cy="3024336"/>
          </a:xfrm>
          <a:prstGeom prst="roundRect">
            <a:avLst>
              <a:gd name="adj" fmla="val 49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194094944"/>
      </p:ext>
    </p:extLst>
  </p:cSld>
  <p:clrMapOvr>
    <a:masterClrMapping/>
  </p:clrMapOvr>
  <p:transition spd="slow">
    <p:wheel spokes="1"/>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15515" y="1628888"/>
            <a:ext cx="5760000" cy="2880231"/>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Sebes</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Vintu</a:t>
            </a:r>
            <a:r>
              <a:rPr lang="fr-CH" sz="4400" dirty="0" smtClean="0">
                <a:solidFill>
                  <a:schemeClr val="bg1"/>
                </a:solidFill>
                <a:latin typeface="Arial" panose="020B0604020202020204" pitchFamily="34" charset="0"/>
                <a:cs typeface="Arial" panose="020B0604020202020204" pitchFamily="34" charset="0"/>
              </a:rPr>
              <a:t> de Jos</a:t>
            </a: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639007" y="3519040"/>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907704" y="2636912"/>
            <a:ext cx="720000" cy="36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626741" y="1698645"/>
            <a:ext cx="5537547" cy="2738467"/>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491120" y="63531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36</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791805"/>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265120" y="7502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572001" y="716015"/>
            <a:ext cx="259228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13"/>
          <p:cNvSpPr/>
          <p:nvPr/>
        </p:nvSpPr>
        <p:spPr>
          <a:xfrm>
            <a:off x="4716016" y="2008359"/>
            <a:ext cx="1552991" cy="6153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Vest</a:t>
            </a:r>
            <a:endParaRPr lang="fr-CH"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353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36</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17714421"/>
      </p:ext>
    </p:extLst>
  </p:cSld>
  <p:clrMapOvr>
    <a:masterClrMapping/>
  </p:clrMapOvr>
  <p:transition spd="slow">
    <p:wheel spokes="1"/>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18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Arad				248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Timisoara			198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Deva				  55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Hunedoara			  61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Orastie</a:t>
            </a:r>
            <a:r>
              <a:rPr lang="fr-CH" sz="5200" dirty="0" smtClean="0">
                <a:solidFill>
                  <a:schemeClr val="bg1"/>
                </a:solidFill>
                <a:latin typeface="Arial" panose="020B0604020202020204" pitchFamily="34" charset="0"/>
                <a:cs typeface="Arial" panose="020B0604020202020204" pitchFamily="34" charset="0"/>
              </a:rPr>
              <a:t>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29 km</a:t>
            </a:r>
            <a:r>
              <a:rPr lang="fr-CH" sz="5700" dirty="0" smtClean="0"/>
              <a:t>	</a:t>
            </a:r>
          </a:p>
          <a:p>
            <a:pPr marL="400050" lvl="1" indent="0">
              <a:buFont typeface="Arial" panose="020B0604020202020204" pitchFamily="34" charset="0"/>
              <a:buNone/>
            </a:pPr>
            <a:endParaRPr lang="fr-CH" sz="5700" dirty="0" smtClean="0"/>
          </a:p>
          <a:p>
            <a:endParaRPr lang="fr-CH" sz="5700" dirty="0" smtClean="0"/>
          </a:p>
          <a:p>
            <a:endParaRPr lang="fr-CH" sz="5700" dirty="0"/>
          </a:p>
        </p:txBody>
      </p:sp>
      <p:sp>
        <p:nvSpPr>
          <p:cNvPr id="6" name="Rectangle à coins arrondis 5"/>
          <p:cNvSpPr/>
          <p:nvPr/>
        </p:nvSpPr>
        <p:spPr>
          <a:xfrm>
            <a:off x="1115616" y="980728"/>
            <a:ext cx="7272808" cy="4536000"/>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3580325" y="125294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5076056" y="125294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640249"/>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81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7"/>
            <a:ext cx="4392488" cy="3040874"/>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Pitesti</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Bolintin</a:t>
            </a:r>
            <a:r>
              <a:rPr lang="fr-CH" sz="3200" dirty="0" smtClean="0">
                <a:solidFill>
                  <a:schemeClr val="bg1"/>
                </a:solidFill>
                <a:latin typeface="Arial" panose="020B0604020202020204" pitchFamily="34" charset="0"/>
                <a:cs typeface="Arial" panose="020B0604020202020204" pitchFamily="34" charset="0"/>
              </a:rPr>
              <a:t> Deal</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72000" y="1124745"/>
            <a:ext cx="4464496" cy="64807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 </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57466" y="1808468"/>
            <a:ext cx="4464495" cy="3528391"/>
          </a:xfrm>
          <a:solidFill>
            <a:srgbClr val="00B050"/>
          </a:solidFill>
        </p:spPr>
        <p:txBody>
          <a:bodyPr tIns="108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  Nord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   Sud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    Est</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p>
          <a:p>
            <a:pPr marL="0" indent="0">
              <a:buNone/>
            </a:pPr>
            <a:endParaRPr lang="fr-CH" sz="4000" dirty="0"/>
          </a:p>
        </p:txBody>
      </p:sp>
      <p:sp>
        <p:nvSpPr>
          <p:cNvPr id="11" name="Flèche vers le haut 10"/>
          <p:cNvSpPr/>
          <p:nvPr/>
        </p:nvSpPr>
        <p:spPr>
          <a:xfrm>
            <a:off x="467504" y="2264104"/>
            <a:ext cx="484632" cy="21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798936" y="2235396"/>
            <a:ext cx="484632" cy="21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4779712" y="4363220"/>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droite 13"/>
          <p:cNvSpPr/>
          <p:nvPr/>
        </p:nvSpPr>
        <p:spPr>
          <a:xfrm rot="-2700000">
            <a:off x="7902051" y="4363607"/>
            <a:ext cx="978408"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7279674" y="1988840"/>
            <a:ext cx="1188000" cy="4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Nord</a:t>
            </a:r>
            <a:endParaRPr lang="fr-CH" sz="32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7253306" y="3127025"/>
            <a:ext cx="1180755" cy="4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7268586" y="3723950"/>
            <a:ext cx="1180755" cy="4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Est</a:t>
            </a:r>
            <a:endParaRPr lang="fr-CH" sz="3200" dirty="0">
              <a:solidFill>
                <a:schemeClr val="tx1"/>
              </a:solidFill>
              <a:latin typeface="Arial" panose="020B0604020202020204" pitchFamily="34" charset="0"/>
              <a:cs typeface="Arial" panose="020B0604020202020204" pitchFamily="34" charset="0"/>
            </a:endParaRPr>
          </a:p>
        </p:txBody>
      </p:sp>
      <p:pic>
        <p:nvPicPr>
          <p:cNvPr id="1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3725" y="2564904"/>
            <a:ext cx="734392" cy="4320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5000255" y="2564904"/>
            <a:ext cx="2700666" cy="4182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err="1" smtClean="0">
                <a:solidFill>
                  <a:schemeClr val="tx1"/>
                </a:solidFill>
                <a:latin typeface="Arial" panose="020B0604020202020204" pitchFamily="34" charset="0"/>
                <a:cs typeface="Arial" panose="020B0604020202020204" pitchFamily="34" charset="0"/>
              </a:rPr>
              <a:t>Otopeni</a:t>
            </a:r>
            <a:r>
              <a:rPr lang="fr-CH" sz="2400" dirty="0" smtClean="0">
                <a:solidFill>
                  <a:schemeClr val="tx1"/>
                </a:solidFill>
                <a:latin typeface="Arial" panose="020B0604020202020204" pitchFamily="34" charset="0"/>
                <a:cs typeface="Arial" panose="020B0604020202020204" pitchFamily="34" charset="0"/>
              </a:rPr>
              <a:t> </a:t>
            </a:r>
            <a:r>
              <a:rPr lang="fr-CH" sz="2400" dirty="0" err="1" smtClean="0">
                <a:solidFill>
                  <a:schemeClr val="tx1"/>
                </a:solidFill>
                <a:latin typeface="Arial" panose="020B0604020202020204" pitchFamily="34" charset="0"/>
                <a:cs typeface="Arial" panose="020B0604020202020204" pitchFamily="34" charset="0"/>
              </a:rPr>
              <a:t>Baneasa</a:t>
            </a:r>
            <a:endParaRPr lang="fr-CH" sz="2400" dirty="0">
              <a:solidFill>
                <a:schemeClr val="tx1"/>
              </a:solidFill>
              <a:latin typeface="Arial" panose="020B0604020202020204" pitchFamily="34" charset="0"/>
              <a:cs typeface="Arial" panose="020B0604020202020204" pitchFamily="34" charset="0"/>
            </a:endParaRPr>
          </a:p>
        </p:txBody>
      </p:sp>
      <p:sp>
        <p:nvSpPr>
          <p:cNvPr id="9" name="Organigramme : Alternative 8"/>
          <p:cNvSpPr/>
          <p:nvPr/>
        </p:nvSpPr>
        <p:spPr>
          <a:xfrm>
            <a:off x="683568" y="5088106"/>
            <a:ext cx="3600000" cy="720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smtClean="0">
                <a:solidFill>
                  <a:schemeClr val="tx1"/>
                </a:solidFill>
                <a:latin typeface="Arial" panose="020B0604020202020204" pitchFamily="34" charset="0"/>
                <a:cs typeface="Arial" panose="020B0604020202020204" pitchFamily="34" charset="0"/>
              </a:rPr>
              <a:t>Suivant l’exemple suisse, la prochaine sortie sur la E81, </a:t>
            </a:r>
            <a:r>
              <a:rPr lang="fr-CH" sz="1000" dirty="0" err="1">
                <a:solidFill>
                  <a:schemeClr val="tx1"/>
                </a:solidFill>
                <a:latin typeface="Arial" panose="020B0604020202020204" pitchFamily="34" charset="0"/>
                <a:cs typeface="Arial" panose="020B0604020202020204" pitchFamily="34" charset="0"/>
              </a:rPr>
              <a:t>B</a:t>
            </a:r>
            <a:r>
              <a:rPr lang="fr-CH" sz="1000" dirty="0" err="1" smtClean="0">
                <a:solidFill>
                  <a:schemeClr val="tx1"/>
                </a:solidFill>
                <a:latin typeface="Arial" panose="020B0604020202020204" pitchFamily="34" charset="0"/>
                <a:cs typeface="Arial" panose="020B0604020202020204" pitchFamily="34" charset="0"/>
              </a:rPr>
              <a:t>olintin</a:t>
            </a:r>
            <a:r>
              <a:rPr lang="fr-CH" sz="1000" dirty="0" smtClean="0">
                <a:solidFill>
                  <a:schemeClr val="tx1"/>
                </a:solidFill>
                <a:latin typeface="Arial" panose="020B0604020202020204" pitchFamily="34" charset="0"/>
                <a:cs typeface="Arial" panose="020B0604020202020204" pitchFamily="34" charset="0"/>
              </a:rPr>
              <a:t> Deal, est intégrée sur ce panneau</a:t>
            </a:r>
            <a:endParaRPr lang="fr-CH" sz="10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107504" y="4869160"/>
            <a:ext cx="360000" cy="162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8676456" y="5366897"/>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Organigramme : Connecteur 22"/>
          <p:cNvSpPr/>
          <p:nvPr/>
        </p:nvSpPr>
        <p:spPr>
          <a:xfrm>
            <a:off x="8136456" y="1170118"/>
            <a:ext cx="540000" cy="54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3</a:t>
            </a:r>
          </a:p>
        </p:txBody>
      </p:sp>
      <p:sp>
        <p:nvSpPr>
          <p:cNvPr id="24" name="Rectangle 23"/>
          <p:cNvSpPr/>
          <p:nvPr/>
        </p:nvSpPr>
        <p:spPr>
          <a:xfrm>
            <a:off x="1403648" y="1244879"/>
            <a:ext cx="900000" cy="432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latin typeface="Arial" panose="020B0604020202020204" pitchFamily="34" charset="0"/>
                <a:cs typeface="Arial" panose="020B0604020202020204" pitchFamily="34" charset="0"/>
              </a:rPr>
              <a:t>E81</a:t>
            </a:r>
            <a:endParaRPr lang="fr-CH" sz="2800" dirty="0">
              <a:latin typeface="Arial" panose="020B0604020202020204" pitchFamily="34" charset="0"/>
              <a:cs typeface="Arial" panose="020B0604020202020204" pitchFamily="34" charset="0"/>
            </a:endParaRPr>
          </a:p>
        </p:txBody>
      </p:sp>
      <p:sp>
        <p:nvSpPr>
          <p:cNvPr id="25" name="Rectangle 24"/>
          <p:cNvSpPr/>
          <p:nvPr/>
        </p:nvSpPr>
        <p:spPr>
          <a:xfrm>
            <a:off x="5661248" y="1224118"/>
            <a:ext cx="900000" cy="432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latin typeface="Arial" panose="020B0604020202020204" pitchFamily="34" charset="0"/>
                <a:cs typeface="Arial" panose="020B0604020202020204" pitchFamily="34" charset="0"/>
              </a:rPr>
              <a:t>E81</a:t>
            </a:r>
            <a:endParaRPr lang="fr-CH" sz="2800" dirty="0">
              <a:latin typeface="Arial" panose="020B0604020202020204" pitchFamily="34" charset="0"/>
              <a:cs typeface="Arial" panose="020B0604020202020204" pitchFamily="34" charset="0"/>
            </a:endParaRPr>
          </a:p>
        </p:txBody>
      </p:sp>
      <p:sp>
        <p:nvSpPr>
          <p:cNvPr id="26" name="Rectangle 25"/>
          <p:cNvSpPr/>
          <p:nvPr/>
        </p:nvSpPr>
        <p:spPr>
          <a:xfrm>
            <a:off x="2490877" y="1256572"/>
            <a:ext cx="900000" cy="432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latin typeface="Arial" panose="020B0604020202020204" pitchFamily="34" charset="0"/>
                <a:cs typeface="Arial" panose="020B0604020202020204" pitchFamily="34" charset="0"/>
              </a:rPr>
              <a:t>A1</a:t>
            </a:r>
            <a:endParaRPr lang="fr-CH" sz="2800" dirty="0">
              <a:latin typeface="Arial" panose="020B0604020202020204" pitchFamily="34" charset="0"/>
              <a:cs typeface="Arial" panose="020B0604020202020204" pitchFamily="34" charset="0"/>
            </a:endParaRPr>
          </a:p>
        </p:txBody>
      </p:sp>
      <p:sp>
        <p:nvSpPr>
          <p:cNvPr id="27" name="Rectangle 26"/>
          <p:cNvSpPr/>
          <p:nvPr/>
        </p:nvSpPr>
        <p:spPr>
          <a:xfrm>
            <a:off x="6721287" y="1210384"/>
            <a:ext cx="900000" cy="432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latin typeface="Arial" panose="020B0604020202020204" pitchFamily="34" charset="0"/>
                <a:cs typeface="Arial" panose="020B0604020202020204" pitchFamily="34" charset="0"/>
              </a:rPr>
              <a:t>A0</a:t>
            </a:r>
            <a:endParaRPr lang="fr-CH" sz="2800" dirty="0">
              <a:latin typeface="Arial" panose="020B0604020202020204" pitchFamily="34" charset="0"/>
              <a:cs typeface="Arial" panose="020B0604020202020204" pitchFamily="34" charset="0"/>
            </a:endParaRPr>
          </a:p>
        </p:txBody>
      </p:sp>
      <p:sp>
        <p:nvSpPr>
          <p:cNvPr id="15" name="Titre 14"/>
          <p:cNvSpPr>
            <a:spLocks noGrp="1"/>
          </p:cNvSpPr>
          <p:nvPr>
            <p:ph type="title"/>
          </p:nvPr>
        </p:nvSpPr>
        <p:spPr>
          <a:xfrm>
            <a:off x="457200" y="274638"/>
            <a:ext cx="514400" cy="130026"/>
          </a:xfrm>
        </p:spPr>
        <p:txBody>
          <a:bodyPr>
            <a:normAutofit fontScale="90000"/>
          </a:bodyPr>
          <a:lstStyle/>
          <a:p>
            <a:r>
              <a:rPr lang="fr-CH" dirty="0" smtClean="0"/>
              <a:t> </a:t>
            </a:r>
            <a:br>
              <a:rPr lang="fr-CH" dirty="0" smtClean="0"/>
            </a:br>
            <a:endParaRPr lang="fr-CH" dirty="0"/>
          </a:p>
        </p:txBody>
      </p:sp>
      <p:sp>
        <p:nvSpPr>
          <p:cNvPr id="2" name="Rectangle à coins arrondis 1"/>
          <p:cNvSpPr/>
          <p:nvPr/>
        </p:nvSpPr>
        <p:spPr>
          <a:xfrm>
            <a:off x="177753" y="1190879"/>
            <a:ext cx="4251789" cy="54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4008" y="1170118"/>
            <a:ext cx="4212448" cy="54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Rectangle à coins arrondis 27"/>
          <p:cNvSpPr/>
          <p:nvPr/>
        </p:nvSpPr>
        <p:spPr>
          <a:xfrm>
            <a:off x="177753" y="1906234"/>
            <a:ext cx="4251789" cy="2875740"/>
          </a:xfrm>
          <a:prstGeom prst="roundRect">
            <a:avLst>
              <a:gd name="adj" fmla="val 341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9" name="Rectangle à coins arrondis 28"/>
          <p:cNvSpPr/>
          <p:nvPr/>
        </p:nvSpPr>
        <p:spPr>
          <a:xfrm>
            <a:off x="4644008" y="1906234"/>
            <a:ext cx="4291412" cy="3377582"/>
          </a:xfrm>
          <a:prstGeom prst="roundRect">
            <a:avLst>
              <a:gd name="adj" fmla="val 288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084828868"/>
      </p:ext>
    </p:extLst>
  </p:cSld>
  <p:clrMapOvr>
    <a:masterClrMapping/>
  </p:clrMapOvr>
  <p:transition spd="slow">
    <p:wheel spokes="1"/>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728000"/>
          </a:xfrm>
          <a:solidFill>
            <a:srgbClr val="0070C0"/>
          </a:solidFill>
          <a:effectLst>
            <a:outerShdw blurRad="63500" sx="102000" sy="102000" algn="ctr" rotWithShape="0">
              <a:schemeClr val="bg1">
                <a:alpha val="40000"/>
              </a:schemeClr>
            </a:outerShdw>
          </a:effectLst>
        </p:spPr>
        <p:txBody>
          <a:bodyPr lIns="1368000" tIns="468000" bIns="216000">
            <a:noAutofit/>
          </a:bodyPr>
          <a:lstStyle/>
          <a:p>
            <a:pPr algn="l"/>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Orastie</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584176"/>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37</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763688" y="2708944"/>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a:t>
            </a:r>
            <a:endParaRPr lang="fr-CH" dirty="0">
              <a:latin typeface="Arial" panose="020B0604020202020204" pitchFamily="34" charset="0"/>
              <a:cs typeface="Arial" panose="020B0604020202020204" pitchFamily="34" charset="0"/>
            </a:endParaRPr>
          </a:p>
        </p:txBody>
      </p:sp>
      <p:sp>
        <p:nvSpPr>
          <p:cNvPr id="14" name="Rectangle 13"/>
          <p:cNvSpPr/>
          <p:nvPr/>
        </p:nvSpPr>
        <p:spPr>
          <a:xfrm>
            <a:off x="4949864" y="2294077"/>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Est</a:t>
            </a:r>
            <a:endParaRPr lang="fr-CH" sz="4000" dirty="0">
              <a:latin typeface="Arial" panose="020B0604020202020204" pitchFamily="34" charset="0"/>
              <a:cs typeface="Arial" panose="020B0604020202020204" pitchFamily="34" charset="0"/>
            </a:endParaRPr>
          </a:p>
        </p:txBody>
      </p:sp>
      <p:sp>
        <p:nvSpPr>
          <p:cNvPr id="15" name="Rectangle 14"/>
          <p:cNvSpPr/>
          <p:nvPr/>
        </p:nvSpPr>
        <p:spPr>
          <a:xfrm>
            <a:off x="4923821" y="2972189"/>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1684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15616" y="1743744"/>
            <a:ext cx="6120000" cy="4801804"/>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Orastie</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Sibot</a:t>
            </a:r>
            <a:endParaRPr lang="fr-CH" sz="4400" dirty="0" smtClean="0">
              <a:solidFill>
                <a:schemeClr val="bg1"/>
              </a:solidFill>
              <a:latin typeface="Arial" panose="020B0604020202020204" pitchFamily="34" charset="0"/>
              <a:cs typeface="Arial" panose="020B0604020202020204" pitchFamily="34" charset="0"/>
            </a:endParaRPr>
          </a:p>
          <a:p>
            <a:r>
              <a:rPr lang="fr-CH" sz="3600" dirty="0" smtClean="0">
                <a:solidFill>
                  <a:schemeClr val="bg1"/>
                </a:solidFill>
                <a:latin typeface="Arial" panose="020B0604020202020204" pitchFamily="34" charset="0"/>
                <a:cs typeface="Arial" panose="020B0604020202020204" pitchFamily="34" charset="0"/>
              </a:rPr>
              <a:t>Cugir</a:t>
            </a:r>
            <a:r>
              <a:rPr lang="fr-CH" sz="4400" dirty="0" smtClean="0">
                <a:solidFill>
                  <a:schemeClr val="bg1"/>
                </a:solidFill>
                <a:latin typeface="Arial" panose="020B0604020202020204" pitchFamily="34" charset="0"/>
                <a:cs typeface="Arial" panose="020B0604020202020204" pitchFamily="34" charset="0"/>
              </a:rPr>
              <a:t> </a:t>
            </a:r>
            <a:r>
              <a:rPr lang="fr-CH" sz="3600" dirty="0" smtClean="0">
                <a:solidFill>
                  <a:schemeClr val="bg1"/>
                </a:solidFill>
                <a:latin typeface="Arial" panose="020B0604020202020204" pitchFamily="34" charset="0"/>
                <a:cs typeface="Arial" panose="020B0604020202020204" pitchFamily="34" charset="0"/>
              </a:rPr>
              <a:t>Daimler </a:t>
            </a:r>
            <a:r>
              <a:rPr lang="fr-CH" sz="3600" dirty="0" err="1" smtClean="0">
                <a:solidFill>
                  <a:schemeClr val="bg1"/>
                </a:solidFill>
                <a:latin typeface="Arial" panose="020B0604020202020204" pitchFamily="34" charset="0"/>
                <a:cs typeface="Arial" panose="020B0604020202020204" pitchFamily="34" charset="0"/>
              </a:rPr>
              <a:t>Werke</a:t>
            </a:r>
            <a:endParaRPr lang="fr-CH" sz="36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Geoagiu</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572717" y="5469717"/>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660232"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548379" y="265464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11" name="Titre 1"/>
          <p:cNvSpPr txBox="1">
            <a:spLocks noGrp="1"/>
          </p:cNvSpPr>
          <p:nvPr>
            <p:ph type="ctrTitle"/>
          </p:nvPr>
        </p:nvSpPr>
        <p:spPr>
          <a:xfrm>
            <a:off x="1115616" y="226805"/>
            <a:ext cx="6120000" cy="1440000"/>
          </a:xfrm>
          <a:prstGeom prst="rect">
            <a:avLst/>
          </a:prstGeom>
          <a:solidFill>
            <a:srgbClr val="00B050"/>
          </a:solid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Simeria</a:t>
            </a:r>
            <a:r>
              <a:rPr lang="fr-CH" dirty="0" smtClean="0">
                <a:solidFill>
                  <a:schemeClr val="bg1"/>
                </a:solidFill>
                <a:latin typeface="Arial" panose="020B0604020202020204" pitchFamily="34" charset="0"/>
                <a:cs typeface="Arial" panose="020B0604020202020204" pitchFamily="34" charset="0"/>
              </a:rPr>
              <a:t/>
            </a:r>
            <a:br>
              <a:rPr lang="fr-CH" dirty="0" smtClean="0">
                <a:solidFill>
                  <a:schemeClr val="bg1"/>
                </a:solidFill>
                <a:latin typeface="Arial" panose="020B0604020202020204" pitchFamily="34" charset="0"/>
                <a:cs typeface="Arial" panose="020B0604020202020204" pitchFamily="34" charset="0"/>
              </a:rPr>
            </a:br>
            <a:r>
              <a:rPr lang="fr-CH" dirty="0" err="1" smtClean="0">
                <a:solidFill>
                  <a:schemeClr val="bg1"/>
                </a:solidFill>
                <a:latin typeface="Arial" panose="020B0604020202020204" pitchFamily="34" charset="0"/>
                <a:cs typeface="Arial" panose="020B0604020202020204" pitchFamily="34" charset="0"/>
              </a:rPr>
              <a:t>Orastie</a:t>
            </a:r>
            <a:r>
              <a:rPr lang="fr-CH" dirty="0" smtClean="0">
                <a:solidFill>
                  <a:schemeClr val="bg1"/>
                </a:solidFill>
                <a:latin typeface="Arial" panose="020B0604020202020204" pitchFamily="34" charset="0"/>
                <a:cs typeface="Arial" panose="020B0604020202020204" pitchFamily="34" charset="0"/>
              </a:rPr>
              <a:t> </a:t>
            </a:r>
            <a:r>
              <a:rPr lang="fr-CH" dirty="0" err="1" smtClean="0">
                <a:solidFill>
                  <a:schemeClr val="bg1"/>
                </a:solidFill>
                <a:latin typeface="Arial" panose="020B0604020202020204" pitchFamily="34" charset="0"/>
                <a:cs typeface="Arial" panose="020B0604020202020204" pitchFamily="34" charset="0"/>
              </a:rPr>
              <a:t>Vest</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743389" y="508676"/>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6435232" y="49680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548379" y="486916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705</a:t>
            </a:r>
            <a:endParaRPr lang="fr-CH" dirty="0">
              <a:latin typeface="Arial" panose="020B0604020202020204" pitchFamily="34" charset="0"/>
              <a:cs typeface="Arial" panose="020B0604020202020204" pitchFamily="34" charset="0"/>
            </a:endParaRPr>
          </a:p>
        </p:txBody>
      </p:sp>
      <p:sp>
        <p:nvSpPr>
          <p:cNvPr id="15" name="Rectangle 14"/>
          <p:cNvSpPr/>
          <p:nvPr/>
        </p:nvSpPr>
        <p:spPr>
          <a:xfrm>
            <a:off x="5112000" y="2510928"/>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4499992" y="980728"/>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sp>
        <p:nvSpPr>
          <p:cNvPr id="2" name="Rectangle à coins arrondis 1"/>
          <p:cNvSpPr/>
          <p:nvPr/>
        </p:nvSpPr>
        <p:spPr>
          <a:xfrm>
            <a:off x="1187624" y="332656"/>
            <a:ext cx="5922608" cy="129614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5112000" y="1920757"/>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Est</a:t>
            </a:r>
            <a:endParaRPr lang="fr-CH" sz="4000" dirty="0">
              <a:latin typeface="Arial" panose="020B0604020202020204" pitchFamily="34" charset="0"/>
              <a:cs typeface="Arial" panose="020B0604020202020204" pitchFamily="34" charset="0"/>
            </a:endParaRPr>
          </a:p>
        </p:txBody>
      </p:sp>
      <p:sp>
        <p:nvSpPr>
          <p:cNvPr id="5" name="Rectangle à coins arrondis 4"/>
          <p:cNvSpPr/>
          <p:nvPr/>
        </p:nvSpPr>
        <p:spPr>
          <a:xfrm>
            <a:off x="1187624" y="1772816"/>
            <a:ext cx="5922608" cy="4680520"/>
          </a:xfrm>
          <a:prstGeom prst="roundRect">
            <a:avLst>
              <a:gd name="adj" fmla="val 307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1821288" y="3933056"/>
            <a:ext cx="4860000" cy="68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Daimler </a:t>
            </a:r>
            <a:r>
              <a:rPr lang="fr-CH" sz="3600" dirty="0" err="1" smtClean="0">
                <a:solidFill>
                  <a:schemeClr val="tx1"/>
                </a:solidFill>
                <a:latin typeface="Arial" panose="020B0604020202020204" pitchFamily="34" charset="0"/>
                <a:cs typeface="Arial" panose="020B0604020202020204" pitchFamily="34" charset="0"/>
              </a:rPr>
              <a:t>Werke</a:t>
            </a:r>
            <a:r>
              <a:rPr lang="fr-CH" sz="3600" dirty="0" smtClean="0">
                <a:solidFill>
                  <a:schemeClr val="tx1"/>
                </a:solidFill>
                <a:latin typeface="Arial" panose="020B0604020202020204" pitchFamily="34" charset="0"/>
                <a:cs typeface="Arial" panose="020B0604020202020204" pitchFamily="34" charset="0"/>
              </a:rPr>
              <a:t> Cugir</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190721"/>
      </p:ext>
    </p:extLst>
  </p:cSld>
  <p:clrMapOvr>
    <a:masterClrMapping/>
  </p:clrMapOvr>
  <p:transition spd="slow">
    <p:wheel spokes="1"/>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15981" y="1683056"/>
            <a:ext cx="6120000" cy="450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Orastie</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Sibot</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Cugir</a:t>
            </a:r>
          </a:p>
          <a:p>
            <a:r>
              <a:rPr lang="fr-CH" sz="4400" dirty="0" err="1" smtClean="0">
                <a:solidFill>
                  <a:schemeClr val="bg1"/>
                </a:solidFill>
                <a:latin typeface="Arial" panose="020B0604020202020204" pitchFamily="34" charset="0"/>
                <a:cs typeface="Arial" panose="020B0604020202020204" pitchFamily="34" charset="0"/>
              </a:rPr>
              <a:t>Geoagiu</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346055" y="5275547"/>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835696" y="2785931"/>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11" name="Titre 1"/>
          <p:cNvSpPr txBox="1">
            <a:spLocks noGrp="1"/>
          </p:cNvSpPr>
          <p:nvPr>
            <p:ph type="ctrTitle"/>
          </p:nvPr>
        </p:nvSpPr>
        <p:spPr>
          <a:xfrm flipH="1">
            <a:off x="8522663" y="230909"/>
            <a:ext cx="45719" cy="173755"/>
          </a:xfrm>
          <a:prstGeom prst="rect">
            <a:avLst/>
          </a:prstGeom>
          <a:noFill/>
        </p:spPr>
        <p:txBody>
          <a:bodyPr vert="horz" lIns="28800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a:solidFill>
                  <a:schemeClr val="bg1"/>
                </a:solidFill>
                <a:latin typeface="Arial" panose="020B0604020202020204" pitchFamily="34" charset="0"/>
                <a:cs typeface="Arial" panose="020B0604020202020204" pitchFamily="34" charset="0"/>
              </a:rPr>
              <a:t>.</a:t>
            </a:r>
            <a:r>
              <a:rPr lang="fr-CH" dirty="0" smtClean="0">
                <a:solidFill>
                  <a:schemeClr val="bg1"/>
                </a:solidFill>
                <a:latin typeface="Arial" panose="020B0604020202020204" pitchFamily="34" charset="0"/>
                <a:cs typeface="Arial" panose="020B0604020202020204" pitchFamily="34" charset="0"/>
              </a:rPr>
              <a:t/>
            </a:r>
            <a:br>
              <a:rPr lang="fr-CH"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Hexagone 11"/>
          <p:cNvSpPr/>
          <p:nvPr/>
        </p:nvSpPr>
        <p:spPr>
          <a:xfrm>
            <a:off x="1588427" y="477747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705</a:t>
            </a:r>
            <a:endParaRPr lang="fr-CH" dirty="0">
              <a:latin typeface="Arial" panose="020B0604020202020204" pitchFamily="34" charset="0"/>
              <a:cs typeface="Arial" panose="020B0604020202020204" pitchFamily="34" charset="0"/>
            </a:endParaRPr>
          </a:p>
        </p:txBody>
      </p:sp>
      <p:sp>
        <p:nvSpPr>
          <p:cNvPr id="15" name="Rectangle 14"/>
          <p:cNvSpPr/>
          <p:nvPr/>
        </p:nvSpPr>
        <p:spPr>
          <a:xfrm>
            <a:off x="5106061" y="2470931"/>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5076056" y="1844824"/>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Est</a:t>
            </a:r>
            <a:endParaRPr lang="fr-CH" sz="4000" dirty="0">
              <a:latin typeface="Arial" panose="020B0604020202020204" pitchFamily="34" charset="0"/>
              <a:cs typeface="Arial" panose="020B0604020202020204" pitchFamily="34" charset="0"/>
            </a:endParaRPr>
          </a:p>
        </p:txBody>
      </p:sp>
      <p:sp>
        <p:nvSpPr>
          <p:cNvPr id="5" name="Rectangle à coins arrondis 4"/>
          <p:cNvSpPr/>
          <p:nvPr/>
        </p:nvSpPr>
        <p:spPr>
          <a:xfrm>
            <a:off x="1188709" y="1758586"/>
            <a:ext cx="5931379" cy="4320480"/>
          </a:xfrm>
          <a:prstGeom prst="roundRect">
            <a:avLst>
              <a:gd name="adj" fmla="val 307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1835696" y="3933056"/>
            <a:ext cx="4860000" cy="68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Daimler </a:t>
            </a:r>
            <a:r>
              <a:rPr lang="fr-CH" sz="3600" dirty="0" err="1" smtClean="0">
                <a:solidFill>
                  <a:schemeClr val="tx1"/>
                </a:solidFill>
                <a:latin typeface="Arial" panose="020B0604020202020204" pitchFamily="34" charset="0"/>
                <a:cs typeface="Arial" panose="020B0604020202020204" pitchFamily="34" charset="0"/>
              </a:rPr>
              <a:t>Werke</a:t>
            </a:r>
            <a:r>
              <a:rPr lang="fr-CH" sz="3600" dirty="0" smtClean="0">
                <a:solidFill>
                  <a:schemeClr val="tx1"/>
                </a:solidFill>
                <a:latin typeface="Arial" panose="020B0604020202020204" pitchFamily="34" charset="0"/>
                <a:cs typeface="Arial" panose="020B0604020202020204" pitchFamily="34" charset="0"/>
              </a:rPr>
              <a:t> Cugir</a:t>
            </a:r>
            <a:endParaRPr lang="fr-CH" sz="3600" dirty="0">
              <a:solidFill>
                <a:schemeClr val="tx1"/>
              </a:solidFill>
              <a:latin typeface="Arial" panose="020B0604020202020204" pitchFamily="34" charset="0"/>
              <a:cs typeface="Arial" panose="020B0604020202020204" pitchFamily="34" charset="0"/>
            </a:endParaRPr>
          </a:p>
        </p:txBody>
      </p:sp>
      <p:sp>
        <p:nvSpPr>
          <p:cNvPr id="19" name="Rectangle à coins arrondis 18"/>
          <p:cNvSpPr/>
          <p:nvPr/>
        </p:nvSpPr>
        <p:spPr>
          <a:xfrm>
            <a:off x="4348088" y="733872"/>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37</a:t>
            </a:r>
            <a:endParaRPr lang="fr-CH" sz="54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4841209" y="908704"/>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Virage 20"/>
          <p:cNvSpPr/>
          <p:nvPr/>
        </p:nvSpPr>
        <p:spPr>
          <a:xfrm>
            <a:off x="5130132" y="877872"/>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Rectangle à coins arrondis 6"/>
          <p:cNvSpPr/>
          <p:nvPr/>
        </p:nvSpPr>
        <p:spPr>
          <a:xfrm>
            <a:off x="4446601" y="805872"/>
            <a:ext cx="2624419" cy="75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9168181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37</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97512730"/>
      </p:ext>
    </p:extLst>
  </p:cSld>
  <p:clrMapOvr>
    <a:masterClrMapping/>
  </p:clrMapOvr>
  <p:transition spd="slow">
    <p:wheel spokes="1"/>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18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Arad				238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Timisoara			188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Deva				  37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Hunedoara			  45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Simeria</a:t>
            </a:r>
            <a:r>
              <a:rPr lang="fr-CH" sz="5200" dirty="0" smtClean="0">
                <a:solidFill>
                  <a:schemeClr val="bg1"/>
                </a:solidFill>
                <a:latin typeface="Arial" panose="020B0604020202020204" pitchFamily="34" charset="0"/>
                <a:cs typeface="Arial" panose="020B0604020202020204" pitchFamily="34" charset="0"/>
              </a:rPr>
              <a:t>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30 km</a:t>
            </a:r>
            <a:r>
              <a:rPr lang="fr-CH" sz="5700" dirty="0" smtClean="0"/>
              <a:t>	</a:t>
            </a:r>
          </a:p>
          <a:p>
            <a:pPr marL="400050" lvl="1" indent="0">
              <a:buFont typeface="Arial" panose="020B0604020202020204" pitchFamily="34" charset="0"/>
              <a:buNone/>
            </a:pPr>
            <a:endParaRPr lang="fr-CH" sz="5700" dirty="0" smtClean="0"/>
          </a:p>
          <a:p>
            <a:endParaRPr lang="fr-CH" sz="5700" dirty="0" smtClean="0"/>
          </a:p>
          <a:p>
            <a:endParaRPr lang="fr-CH" sz="5700" dirty="0"/>
          </a:p>
        </p:txBody>
      </p:sp>
      <p:sp>
        <p:nvSpPr>
          <p:cNvPr id="6" name="Rectangle à coins arrondis 5"/>
          <p:cNvSpPr/>
          <p:nvPr/>
        </p:nvSpPr>
        <p:spPr>
          <a:xfrm>
            <a:off x="1115616" y="980728"/>
            <a:ext cx="7272808" cy="4536000"/>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3580325" y="125294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5076056" y="125294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040554"/>
      </p:ext>
    </p:extLst>
  </p:cSld>
  <p:clrMapOvr>
    <a:masterClrMapping/>
  </p:clrMapOvr>
  <p:transition spd="slow">
    <p:wheel spokes="1"/>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620688"/>
            <a:ext cx="7056784" cy="56886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1331640" y="5445224"/>
            <a:ext cx="6840760" cy="72008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bg1"/>
                </a:solidFill>
              </a:rPr>
              <a:t>Hunedoara – </a:t>
            </a:r>
            <a:r>
              <a:rPr lang="fr-CH" sz="4000" dirty="0" err="1" smtClean="0">
                <a:solidFill>
                  <a:schemeClr val="bg1"/>
                </a:solidFill>
              </a:rPr>
              <a:t>Iesire</a:t>
            </a:r>
            <a:r>
              <a:rPr lang="fr-CH" sz="4000" dirty="0" smtClean="0">
                <a:solidFill>
                  <a:schemeClr val="bg1"/>
                </a:solidFill>
              </a:rPr>
              <a:t> 38</a:t>
            </a:r>
            <a:endParaRPr lang="fr-CH" sz="4000" dirty="0">
              <a:solidFill>
                <a:schemeClr val="bg1"/>
              </a:solidFill>
            </a:endParaRPr>
          </a:p>
        </p:txBody>
      </p:sp>
      <p:pic>
        <p:nvPicPr>
          <p:cNvPr id="1026" name="Picture 2" descr="http://www.mariadraper.com/Portfolio/romania3/images/IMG_39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64704"/>
            <a:ext cx="6840760" cy="456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2891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980000"/>
          </a:xfrm>
          <a:solidFill>
            <a:srgbClr val="0070C0"/>
          </a:solidFill>
          <a:effectLst>
            <a:outerShdw blurRad="63500" sx="102000" sy="102000" algn="ctr" rotWithShape="0">
              <a:schemeClr val="bg1">
                <a:alpha val="40000"/>
              </a:schemeClr>
            </a:outerShdw>
          </a:effectLst>
        </p:spPr>
        <p:txBody>
          <a:bodyPr lIns="1620000" tIns="180000" bIns="216000">
            <a:noAutofit/>
          </a:bodyPr>
          <a:lstStyle/>
          <a:p>
            <a:pPr algn="l"/>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Simeria</a:t>
            </a:r>
            <a:endParaRPr lang="fr-CH" sz="4400" dirty="0" smtClean="0">
              <a:solidFill>
                <a:schemeClr val="bg1"/>
              </a:solidFill>
              <a:latin typeface="Arial" panose="020B0604020202020204" pitchFamily="34" charset="0"/>
              <a:cs typeface="Arial" panose="020B0604020202020204" pitchFamily="34" charset="0"/>
            </a:endParaRPr>
          </a:p>
          <a:p>
            <a:pPr algn="l"/>
            <a:r>
              <a:rPr lang="fr-CH" sz="4400" dirty="0" err="1" smtClean="0">
                <a:solidFill>
                  <a:schemeClr val="bg1"/>
                </a:solidFill>
                <a:latin typeface="Arial" panose="020B0604020202020204" pitchFamily="34" charset="0"/>
                <a:cs typeface="Arial" panose="020B0604020202020204" pitchFamily="34" charset="0"/>
              </a:rPr>
              <a:t>Orastie</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872208"/>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38</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763688" y="2781000"/>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a:t>
            </a:r>
            <a:endParaRPr lang="fr-CH" dirty="0">
              <a:latin typeface="Arial" panose="020B0604020202020204" pitchFamily="34" charset="0"/>
              <a:cs typeface="Arial" panose="020B0604020202020204" pitchFamily="34" charset="0"/>
            </a:endParaRPr>
          </a:p>
        </p:txBody>
      </p:sp>
      <p:sp>
        <p:nvSpPr>
          <p:cNvPr id="14" name="Rectangle 13"/>
          <p:cNvSpPr/>
          <p:nvPr/>
        </p:nvSpPr>
        <p:spPr>
          <a:xfrm>
            <a:off x="4860032" y="3154855"/>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2721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15616" y="1484784"/>
            <a:ext cx="5760000" cy="4500000"/>
          </a:xfrm>
          <a:solidFill>
            <a:srgbClr val="0070C0"/>
          </a:solidFill>
          <a:effectLst>
            <a:outerShdw blurRad="63500" sx="102000" sy="102000" algn="ctr" rotWithShape="0">
              <a:schemeClr val="bg1">
                <a:alpha val="40000"/>
              </a:schemeClr>
            </a:outerShdw>
          </a:effectLst>
        </p:spPr>
        <p:txBody>
          <a:bodyPr lIns="72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Simeria</a:t>
            </a:r>
            <a:r>
              <a:rPr lang="fr-CH" sz="4400" dirty="0" smtClean="0">
                <a:solidFill>
                  <a:schemeClr val="bg1"/>
                </a:solidFill>
                <a:latin typeface="Arial" panose="020B0604020202020204" pitchFamily="34" charset="0"/>
                <a:cs typeface="Arial" panose="020B0604020202020204" pitchFamily="34" charset="0"/>
              </a:rPr>
              <a:t> </a:t>
            </a:r>
          </a:p>
          <a:p>
            <a:r>
              <a:rPr lang="fr-CH" sz="4400" dirty="0" err="1" smtClean="0">
                <a:solidFill>
                  <a:schemeClr val="bg1"/>
                </a:solidFill>
                <a:latin typeface="Arial" panose="020B0604020202020204" pitchFamily="34" charset="0"/>
                <a:cs typeface="Arial" panose="020B0604020202020204" pitchFamily="34" charset="0"/>
              </a:rPr>
              <a:t>Orastie</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Hunedoara</a:t>
            </a:r>
          </a:p>
          <a:p>
            <a:r>
              <a:rPr lang="fr-CH" sz="4400" dirty="0" smtClean="0">
                <a:solidFill>
                  <a:schemeClr val="bg1"/>
                </a:solidFill>
                <a:latin typeface="Arial" panose="020B0604020202020204" pitchFamily="34" charset="0"/>
                <a:cs typeface="Arial" panose="020B0604020202020204" pitchFamily="34" charset="0"/>
              </a:rPr>
              <a:t>Petrosani</a:t>
            </a: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417254" y="4965660"/>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517161" y="206084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11" name="Titre 1"/>
          <p:cNvSpPr txBox="1">
            <a:spLocks noGrp="1"/>
          </p:cNvSpPr>
          <p:nvPr>
            <p:ph type="ctrTitle"/>
          </p:nvPr>
        </p:nvSpPr>
        <p:spPr>
          <a:xfrm>
            <a:off x="1084123" y="329979"/>
            <a:ext cx="5760000" cy="1080000"/>
          </a:xfrm>
          <a:prstGeom prst="rect">
            <a:avLst/>
          </a:prstGeom>
          <a:solidFill>
            <a:srgbClr val="00B050"/>
          </a:solidFill>
        </p:spPr>
        <p:txBody>
          <a:bodyPr vert="horz" lIns="288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Deva</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2089366" y="509979"/>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549366" y="337196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687</a:t>
            </a:r>
            <a:endParaRPr lang="fr-CH" dirty="0">
              <a:latin typeface="Arial" panose="020B0604020202020204" pitchFamily="34" charset="0"/>
              <a:cs typeface="Arial" panose="020B0604020202020204" pitchFamily="34" charset="0"/>
            </a:endParaRPr>
          </a:p>
        </p:txBody>
      </p:sp>
      <p:sp>
        <p:nvSpPr>
          <p:cNvPr id="15" name="Hexagone 14"/>
          <p:cNvSpPr/>
          <p:nvPr/>
        </p:nvSpPr>
        <p:spPr>
          <a:xfrm>
            <a:off x="1233327" y="4185096"/>
            <a:ext cx="900000" cy="396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66</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4656323" y="2510848"/>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2274999" y="4149096"/>
            <a:ext cx="756000" cy="432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bg1"/>
                </a:solidFill>
                <a:latin typeface="Arial" panose="020B0604020202020204" pitchFamily="34" charset="0"/>
                <a:cs typeface="Arial" panose="020B0604020202020204" pitchFamily="34" charset="0"/>
              </a:rPr>
              <a:t>E79</a:t>
            </a:r>
            <a:endParaRPr lang="fr-CH" sz="2000" dirty="0">
              <a:solidFill>
                <a:schemeClr val="bg1"/>
              </a:solidFill>
              <a:latin typeface="Arial" panose="020B0604020202020204" pitchFamily="34" charset="0"/>
              <a:cs typeface="Arial" panose="020B0604020202020204" pitchFamily="34" charset="0"/>
            </a:endParaRPr>
          </a:p>
        </p:txBody>
      </p:sp>
      <p:sp>
        <p:nvSpPr>
          <p:cNvPr id="18" name="Flèche vers le haut 17"/>
          <p:cNvSpPr/>
          <p:nvPr/>
        </p:nvSpPr>
        <p:spPr>
          <a:xfrm>
            <a:off x="5355032" y="509979"/>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1115616" y="404664"/>
            <a:ext cx="5602570"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87624" y="1484784"/>
            <a:ext cx="5530562" cy="4333401"/>
          </a:xfrm>
          <a:prstGeom prst="roundRect">
            <a:avLst>
              <a:gd name="adj" fmla="val 338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121582255"/>
      </p:ext>
    </p:extLst>
  </p:cSld>
  <p:clrMapOvr>
    <a:masterClrMapping/>
  </p:clrMapOvr>
  <p:transition spd="slow">
    <p:wheel spokes="1"/>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15616" y="1484784"/>
            <a:ext cx="5760000" cy="4320000"/>
          </a:xfrm>
          <a:solidFill>
            <a:srgbClr val="0070C0"/>
          </a:solidFill>
          <a:effectLst>
            <a:outerShdw blurRad="63500" sx="102000" sy="102000" algn="ctr" rotWithShape="0">
              <a:schemeClr val="bg1">
                <a:alpha val="40000"/>
              </a:schemeClr>
            </a:outerShdw>
          </a:effectLst>
        </p:spPr>
        <p:txBody>
          <a:bodyPr lIns="72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Simeria</a:t>
            </a:r>
            <a:r>
              <a:rPr lang="fr-CH" sz="4400" dirty="0" smtClean="0">
                <a:solidFill>
                  <a:schemeClr val="bg1"/>
                </a:solidFill>
                <a:latin typeface="Arial" panose="020B0604020202020204" pitchFamily="34" charset="0"/>
                <a:cs typeface="Arial" panose="020B0604020202020204" pitchFamily="34" charset="0"/>
              </a:rPr>
              <a:t> </a:t>
            </a:r>
          </a:p>
          <a:p>
            <a:r>
              <a:rPr lang="fr-CH" sz="4400" dirty="0" err="1" smtClean="0">
                <a:solidFill>
                  <a:schemeClr val="bg1"/>
                </a:solidFill>
                <a:latin typeface="Arial" panose="020B0604020202020204" pitchFamily="34" charset="0"/>
                <a:cs typeface="Arial" panose="020B0604020202020204" pitchFamily="34" charset="0"/>
              </a:rPr>
              <a:t>Orastie</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Hunedoara</a:t>
            </a:r>
          </a:p>
          <a:p>
            <a:r>
              <a:rPr lang="fr-CH" sz="4400" dirty="0" smtClean="0">
                <a:solidFill>
                  <a:schemeClr val="bg1"/>
                </a:solidFill>
                <a:latin typeface="Arial" panose="020B0604020202020204" pitchFamily="34" charset="0"/>
                <a:cs typeface="Arial" panose="020B0604020202020204" pitchFamily="34" charset="0"/>
              </a:rPr>
              <a:t>Petrosani</a:t>
            </a: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261004" y="4829910"/>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568921" y="224336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11" name="Titre 1"/>
          <p:cNvSpPr txBox="1">
            <a:spLocks noGrp="1"/>
          </p:cNvSpPr>
          <p:nvPr>
            <p:ph type="ctrTitle"/>
          </p:nvPr>
        </p:nvSpPr>
        <p:spPr>
          <a:xfrm>
            <a:off x="8388424" y="188640"/>
            <a:ext cx="471923" cy="74685"/>
          </a:xfrm>
          <a:prstGeom prst="rect">
            <a:avLst/>
          </a:prstGeom>
          <a:noFill/>
        </p:spPr>
        <p:txBody>
          <a:bodyPr vert="horz" lIns="28800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a:solidFill>
                  <a:schemeClr val="bg1"/>
                </a:solidFill>
                <a:latin typeface="Arial" panose="020B0604020202020204" pitchFamily="34" charset="0"/>
                <a:cs typeface="Arial" panose="020B0604020202020204" pitchFamily="34" charset="0"/>
              </a:rPr>
              <a:t>.</a:t>
            </a:r>
          </a:p>
        </p:txBody>
      </p:sp>
      <p:sp>
        <p:nvSpPr>
          <p:cNvPr id="12" name="Hexagone 11"/>
          <p:cNvSpPr/>
          <p:nvPr/>
        </p:nvSpPr>
        <p:spPr>
          <a:xfrm>
            <a:off x="1644412" y="358079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687</a:t>
            </a:r>
            <a:endParaRPr lang="fr-CH" dirty="0">
              <a:latin typeface="Arial" panose="020B0604020202020204" pitchFamily="34" charset="0"/>
              <a:cs typeface="Arial" panose="020B0604020202020204" pitchFamily="34" charset="0"/>
            </a:endParaRPr>
          </a:p>
        </p:txBody>
      </p:sp>
      <p:sp>
        <p:nvSpPr>
          <p:cNvPr id="15" name="Hexagone 14"/>
          <p:cNvSpPr/>
          <p:nvPr/>
        </p:nvSpPr>
        <p:spPr>
          <a:xfrm>
            <a:off x="1284333" y="4420792"/>
            <a:ext cx="900000" cy="396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66</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4716016" y="2741363"/>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2274999" y="4383096"/>
            <a:ext cx="756000" cy="432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bg1"/>
                </a:solidFill>
                <a:latin typeface="Arial" panose="020B0604020202020204" pitchFamily="34" charset="0"/>
                <a:cs typeface="Arial" panose="020B0604020202020204" pitchFamily="34" charset="0"/>
              </a:rPr>
              <a:t>E79</a:t>
            </a:r>
            <a:endParaRPr lang="fr-CH" sz="2000" dirty="0">
              <a:solidFill>
                <a:schemeClr val="bg1"/>
              </a:solidFill>
              <a:latin typeface="Arial" panose="020B0604020202020204" pitchFamily="34" charset="0"/>
              <a:cs typeface="Arial" panose="020B0604020202020204" pitchFamily="34" charset="0"/>
            </a:endParaRPr>
          </a:p>
        </p:txBody>
      </p:sp>
      <p:sp>
        <p:nvSpPr>
          <p:cNvPr id="5" name="Rectangle à coins arrondis 4"/>
          <p:cNvSpPr/>
          <p:nvPr/>
        </p:nvSpPr>
        <p:spPr>
          <a:xfrm>
            <a:off x="1187624" y="1556793"/>
            <a:ext cx="5530562" cy="4176464"/>
          </a:xfrm>
          <a:prstGeom prst="roundRect">
            <a:avLst>
              <a:gd name="adj" fmla="val 338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4050016" y="476672"/>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38</a:t>
            </a:r>
            <a:endParaRPr lang="fr-CH" sz="54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4608004" y="603542"/>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Virage 20"/>
          <p:cNvSpPr/>
          <p:nvPr/>
        </p:nvSpPr>
        <p:spPr>
          <a:xfrm>
            <a:off x="4914072" y="58668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8" name="Rectangle à coins arrondis 7"/>
          <p:cNvSpPr/>
          <p:nvPr/>
        </p:nvSpPr>
        <p:spPr>
          <a:xfrm>
            <a:off x="4146899" y="514547"/>
            <a:ext cx="2578234" cy="78998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9984538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38</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299676473"/>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44824"/>
            <a:ext cx="5760000" cy="306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endParaRPr lang="fr-CH" sz="4000" dirty="0" smtClean="0">
              <a:solidFill>
                <a:schemeClr val="bg1"/>
              </a:solidFill>
              <a:latin typeface="Arial" panose="020B0604020202020204" pitchFamily="34" charset="0"/>
              <a:cs typeface="Arial" panose="020B0604020202020204" pitchFamily="34" charset="0"/>
            </a:endParaRPr>
          </a:p>
          <a:p>
            <a:pPr lvl="1" algn="ctr"/>
            <a:r>
              <a:rPr lang="fr-CH" sz="4000" dirty="0" smtClean="0">
                <a:solidFill>
                  <a:schemeClr val="bg1"/>
                </a:solidFill>
                <a:latin typeface="Arial" panose="020B0604020202020204" pitchFamily="34" charset="0"/>
                <a:cs typeface="Arial" panose="020B0604020202020204" pitchFamily="34" charset="0"/>
              </a:rPr>
              <a:t>A1 x A0</a:t>
            </a:r>
          </a:p>
          <a:p>
            <a:pPr lvl="1" algn="ctr"/>
            <a:endParaRPr lang="fr-CH" sz="3200" dirty="0" smtClean="0">
              <a:solidFill>
                <a:schemeClr val="bg1"/>
              </a:solidFill>
              <a:latin typeface="Arial" panose="020B0604020202020204" pitchFamily="34" charset="0"/>
              <a:cs typeface="Arial" panose="020B0604020202020204" pitchFamily="34" charset="0"/>
            </a:endParaRPr>
          </a:p>
          <a:p>
            <a:pPr algn="ctr"/>
            <a:endParaRPr lang="fr-CH" dirty="0" smtClean="0">
              <a:solidFill>
                <a:schemeClr val="tx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Ring BUCURESTI</a:t>
            </a:r>
            <a:endParaRPr lang="fr-CH" sz="2000" dirty="0" smtClean="0">
              <a:solidFill>
                <a:schemeClr val="bg1"/>
              </a:solidFill>
              <a:latin typeface="Arial" panose="020B0604020202020204" pitchFamily="34" charset="0"/>
              <a:cs typeface="Arial" panose="020B0604020202020204" pitchFamily="34" charset="0"/>
            </a:endParaRPr>
          </a:p>
          <a:p>
            <a:pPr algn="ctr"/>
            <a:endParaRPr lang="fr-CH" sz="4400" dirty="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07704" y="2150101"/>
            <a:ext cx="1489256" cy="126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616624" cy="2880320"/>
          </a:xfrm>
          <a:prstGeom prst="roundRect">
            <a:avLst>
              <a:gd name="adj" fmla="val 608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084168" y="2348880"/>
            <a:ext cx="720000" cy="72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404979419"/>
      </p:ext>
    </p:extLst>
  </p:cSld>
  <p:clrMapOvr>
    <a:masterClrMapping/>
  </p:clrMapOvr>
  <p:transition spd="slow">
    <p:wheel spokes="1"/>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18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Arad				211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Timisoara			161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Turnu</a:t>
            </a:r>
            <a:r>
              <a:rPr lang="fr-CH" sz="5200" dirty="0" smtClean="0">
                <a:solidFill>
                  <a:schemeClr val="bg1"/>
                </a:solidFill>
                <a:latin typeface="Arial" panose="020B0604020202020204" pitchFamily="34" charset="0"/>
                <a:cs typeface="Arial" panose="020B0604020202020204" pitchFamily="34" charset="0"/>
              </a:rPr>
              <a:t> Severin		281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Lugoj				124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Dev</a:t>
            </a:r>
            <a:r>
              <a:rPr lang="fr-CH" sz="5200" dirty="0">
                <a:solidFill>
                  <a:schemeClr val="bg1"/>
                </a:solidFill>
                <a:latin typeface="Arial" panose="020B0604020202020204" pitchFamily="34" charset="0"/>
                <a:cs typeface="Arial" panose="020B0604020202020204" pitchFamily="34" charset="0"/>
              </a:rPr>
              <a:t>a</a:t>
            </a:r>
            <a:r>
              <a:rPr lang="fr-CH" sz="5200" dirty="0" smtClean="0">
                <a:solidFill>
                  <a:schemeClr val="bg1"/>
                </a:solidFill>
                <a:latin typeface="Arial" panose="020B0604020202020204" pitchFamily="34" charset="0"/>
                <a:cs typeface="Arial" panose="020B0604020202020204" pitchFamily="34" charset="0"/>
              </a:rPr>
              <a:t>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18 km</a:t>
            </a:r>
            <a:r>
              <a:rPr lang="fr-CH" sz="5700" dirty="0" smtClean="0"/>
              <a:t>	</a:t>
            </a:r>
          </a:p>
          <a:p>
            <a:pPr marL="400050" lvl="1" indent="0">
              <a:buFont typeface="Arial" panose="020B0604020202020204" pitchFamily="34" charset="0"/>
              <a:buNone/>
            </a:pPr>
            <a:endParaRPr lang="fr-CH" sz="5700" dirty="0" smtClean="0"/>
          </a:p>
          <a:p>
            <a:endParaRPr lang="fr-CH" sz="5700" dirty="0" smtClean="0"/>
          </a:p>
          <a:p>
            <a:endParaRPr lang="fr-CH" sz="5700" dirty="0"/>
          </a:p>
        </p:txBody>
      </p:sp>
      <p:sp>
        <p:nvSpPr>
          <p:cNvPr id="6" name="Rectangle à coins arrondis 5"/>
          <p:cNvSpPr/>
          <p:nvPr/>
        </p:nvSpPr>
        <p:spPr>
          <a:xfrm>
            <a:off x="1115616" y="980728"/>
            <a:ext cx="7272808" cy="4536000"/>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2667088" y="1196585"/>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5652120" y="1221406"/>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1" name="Rectangle à coins arrondis 10"/>
          <p:cNvSpPr/>
          <p:nvPr/>
        </p:nvSpPr>
        <p:spPr>
          <a:xfrm>
            <a:off x="4139952" y="1221406"/>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E79</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773125"/>
      </p:ext>
    </p:extLst>
  </p:cSld>
  <p:clrMapOvr>
    <a:masterClrMapping/>
  </p:clrMapOvr>
  <p:transition spd="slow">
    <p:wheel spokes="1"/>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Deva</a:t>
            </a: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39</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959865" y="254786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76</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401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450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Deva</a:t>
            </a:r>
          </a:p>
          <a:p>
            <a:r>
              <a:rPr lang="fr-CH" sz="4400" dirty="0" smtClean="0">
                <a:solidFill>
                  <a:schemeClr val="bg1"/>
                </a:solidFill>
                <a:latin typeface="Arial" panose="020B0604020202020204" pitchFamily="34" charset="0"/>
                <a:cs typeface="Arial" panose="020B0604020202020204" pitchFamily="34" charset="0"/>
              </a:rPr>
              <a:t>Oradea</a:t>
            </a:r>
          </a:p>
          <a:p>
            <a:r>
              <a:rPr lang="fr-CH" sz="4400" dirty="0" smtClean="0">
                <a:solidFill>
                  <a:schemeClr val="bg1"/>
                </a:solidFill>
                <a:latin typeface="Arial" panose="020B0604020202020204" pitchFamily="34" charset="0"/>
                <a:cs typeface="Arial" panose="020B0604020202020204" pitchFamily="34" charset="0"/>
              </a:rPr>
              <a:t>Brad</a:t>
            </a:r>
          </a:p>
          <a:p>
            <a:r>
              <a:rPr lang="fr-CH" sz="4400" dirty="0" err="1" smtClean="0">
                <a:solidFill>
                  <a:schemeClr val="bg1"/>
                </a:solidFill>
                <a:latin typeface="Arial" panose="020B0604020202020204" pitchFamily="34" charset="0"/>
                <a:cs typeface="Arial" panose="020B0604020202020204" pitchFamily="34" charset="0"/>
              </a:rPr>
              <a:t>Soimus</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247116" y="492399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342099" y="467883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76</a:t>
            </a:r>
            <a:endParaRPr lang="fr-CH" dirty="0">
              <a:latin typeface="Arial" panose="020B0604020202020204" pitchFamily="34" charset="0"/>
              <a:cs typeface="Arial" panose="020B0604020202020204" pitchFamily="34" charset="0"/>
            </a:endParaRPr>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043608" y="404612"/>
            <a:ext cx="5760000" cy="1080000"/>
          </a:xfrm>
          <a:prstGeom prst="rect">
            <a:avLst/>
          </a:prstGeom>
          <a:solidFill>
            <a:srgbClr val="00B050"/>
          </a:solidFill>
        </p:spPr>
        <p:txBody>
          <a:bodyPr vert="horz" lIns="108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Ilia</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2267744" y="589991"/>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1373510" y="5252359"/>
            <a:ext cx="972000" cy="468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bg1"/>
                </a:solidFill>
                <a:latin typeface="Arial" panose="020B0604020202020204" pitchFamily="34" charset="0"/>
                <a:cs typeface="Arial" panose="020B0604020202020204" pitchFamily="34" charset="0"/>
              </a:rPr>
              <a:t>E 79</a:t>
            </a:r>
            <a:endParaRPr lang="fr-CH"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115616" y="494612"/>
            <a:ext cx="5616624" cy="91075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Flèche vers le haut 18"/>
          <p:cNvSpPr/>
          <p:nvPr/>
        </p:nvSpPr>
        <p:spPr>
          <a:xfrm>
            <a:off x="5255365" y="589991"/>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800"/>
            <a:ext cx="5616624" cy="4320480"/>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652703990"/>
      </p:ext>
    </p:extLst>
  </p:cSld>
  <p:clrMapOvr>
    <a:masterClrMapping/>
  </p:clrMapOvr>
  <p:transition spd="slow">
    <p:wheel spokes="1"/>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360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Deva</a:t>
            </a:r>
          </a:p>
          <a:p>
            <a:r>
              <a:rPr lang="fr-CH" sz="4400" dirty="0" smtClean="0">
                <a:solidFill>
                  <a:schemeClr val="bg1"/>
                </a:solidFill>
                <a:latin typeface="Arial" panose="020B0604020202020204" pitchFamily="34" charset="0"/>
                <a:cs typeface="Arial" panose="020B0604020202020204" pitchFamily="34" charset="0"/>
              </a:rPr>
              <a:t>Oradea</a:t>
            </a:r>
          </a:p>
          <a:p>
            <a:r>
              <a:rPr lang="fr-CH" sz="4400" dirty="0" smtClean="0">
                <a:solidFill>
                  <a:schemeClr val="bg1"/>
                </a:solidFill>
                <a:latin typeface="Arial" panose="020B0604020202020204" pitchFamily="34" charset="0"/>
                <a:cs typeface="Arial" panose="020B0604020202020204" pitchFamily="34" charset="0"/>
              </a:rPr>
              <a:t>Brad</a:t>
            </a:r>
          </a:p>
          <a:p>
            <a:r>
              <a:rPr lang="fr-CH" sz="4400" dirty="0" err="1" smtClean="0">
                <a:solidFill>
                  <a:schemeClr val="bg1"/>
                </a:solidFill>
                <a:latin typeface="Arial" panose="020B0604020202020204" pitchFamily="34" charset="0"/>
                <a:cs typeface="Arial" panose="020B0604020202020204" pitchFamily="34" charset="0"/>
              </a:rPr>
              <a:t>Soimus</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116987" y="324644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275197" y="270892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76</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6372200" y="404612"/>
            <a:ext cx="431408" cy="216076"/>
          </a:xfrm>
          <a:prstGeom prst="rect">
            <a:avLst/>
          </a:prstGeom>
          <a:noFill/>
        </p:spPr>
        <p:txBody>
          <a:bodyPr vert="horz" lIns="10800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a:solidFill>
                  <a:schemeClr val="bg1"/>
                </a:solidFill>
                <a:latin typeface="Arial" panose="020B0604020202020204" pitchFamily="34" charset="0"/>
                <a:cs typeface="Arial" panose="020B0604020202020204" pitchFamily="34" charset="0"/>
              </a:rPr>
              <a:t>.</a:t>
            </a:r>
          </a:p>
        </p:txBody>
      </p:sp>
      <p:sp>
        <p:nvSpPr>
          <p:cNvPr id="18" name="Rectangle 17"/>
          <p:cNvSpPr/>
          <p:nvPr/>
        </p:nvSpPr>
        <p:spPr>
          <a:xfrm>
            <a:off x="1308312" y="3389528"/>
            <a:ext cx="972000" cy="468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bg1"/>
                </a:solidFill>
                <a:latin typeface="Arial" panose="020B0604020202020204" pitchFamily="34" charset="0"/>
                <a:cs typeface="Arial" panose="020B0604020202020204" pitchFamily="34" charset="0"/>
              </a:rPr>
              <a:t>E 79</a:t>
            </a:r>
            <a:endParaRPr lang="fr-CH" dirty="0">
              <a:solidFill>
                <a:schemeClr val="bg1"/>
              </a:solidFill>
              <a:latin typeface="Arial" panose="020B0604020202020204" pitchFamily="34" charset="0"/>
              <a:cs typeface="Arial" panose="020B0604020202020204" pitchFamily="34" charset="0"/>
            </a:endParaRPr>
          </a:p>
        </p:txBody>
      </p:sp>
      <p:sp>
        <p:nvSpPr>
          <p:cNvPr id="5" name="Rectangle à coins arrondis 4"/>
          <p:cNvSpPr/>
          <p:nvPr/>
        </p:nvSpPr>
        <p:spPr>
          <a:xfrm>
            <a:off x="1115616" y="1628800"/>
            <a:ext cx="5616624" cy="345638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001440" y="590571"/>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39</a:t>
            </a:r>
            <a:endParaRPr lang="fr-CH" sz="54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4637761" y="7345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Virage 14"/>
          <p:cNvSpPr/>
          <p:nvPr/>
        </p:nvSpPr>
        <p:spPr>
          <a:xfrm>
            <a:off x="4932040" y="734571"/>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067944" y="692696"/>
            <a:ext cx="259228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285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39</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652306583"/>
      </p:ext>
    </p:extLst>
  </p:cSld>
  <p:clrMapOvr>
    <a:masterClrMapping/>
  </p:clrMapOvr>
  <p:transition spd="slow">
    <p:wheel spokes="1"/>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18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Arad				192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Timisoara			142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Turnu</a:t>
            </a:r>
            <a:r>
              <a:rPr lang="fr-CH" sz="5200" dirty="0" smtClean="0">
                <a:solidFill>
                  <a:schemeClr val="bg1"/>
                </a:solidFill>
                <a:latin typeface="Arial" panose="020B0604020202020204" pitchFamily="34" charset="0"/>
                <a:cs typeface="Arial" panose="020B0604020202020204" pitchFamily="34" charset="0"/>
              </a:rPr>
              <a:t> Severin		257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Lugoj				101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E68 x E70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86 km</a:t>
            </a:r>
            <a:r>
              <a:rPr lang="fr-CH" sz="5700" dirty="0" smtClean="0"/>
              <a:t>	</a:t>
            </a:r>
          </a:p>
          <a:p>
            <a:pPr marL="400050" lvl="1" indent="0">
              <a:buFont typeface="Arial" panose="020B0604020202020204" pitchFamily="34" charset="0"/>
              <a:buNone/>
            </a:pPr>
            <a:endParaRPr lang="fr-CH" sz="5700" dirty="0" smtClean="0"/>
          </a:p>
          <a:p>
            <a:endParaRPr lang="fr-CH" sz="5700" dirty="0" smtClean="0"/>
          </a:p>
          <a:p>
            <a:endParaRPr lang="fr-CH" sz="5700" dirty="0"/>
          </a:p>
        </p:txBody>
      </p:sp>
      <p:sp>
        <p:nvSpPr>
          <p:cNvPr id="6" name="Rectangle à coins arrondis 5"/>
          <p:cNvSpPr/>
          <p:nvPr/>
        </p:nvSpPr>
        <p:spPr>
          <a:xfrm>
            <a:off x="1115616" y="980728"/>
            <a:ext cx="7272808" cy="4536000"/>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72000" y="4509120"/>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2667088" y="1196585"/>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11" name="Rectangle à coins arrondis 10"/>
          <p:cNvSpPr/>
          <p:nvPr/>
        </p:nvSpPr>
        <p:spPr>
          <a:xfrm>
            <a:off x="4032000" y="1224135"/>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E673</a:t>
            </a:r>
            <a:endParaRPr lang="fr-CH" sz="2800"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5724128" y="1244682"/>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565511"/>
      </p:ext>
    </p:extLst>
  </p:cSld>
  <p:clrMapOvr>
    <a:masterClrMapping/>
  </p:clrMapOvr>
  <p:transition spd="slow">
    <p:wheel spokes="1"/>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Ilia</a:t>
            </a: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40</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959865" y="254786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4836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378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Ilia</a:t>
            </a:r>
          </a:p>
          <a:p>
            <a:r>
              <a:rPr lang="fr-CH" sz="4400" dirty="0" err="1" smtClean="0">
                <a:solidFill>
                  <a:schemeClr val="bg1"/>
                </a:solidFill>
                <a:latin typeface="Arial" panose="020B0604020202020204" pitchFamily="34" charset="0"/>
                <a:cs typeface="Arial" panose="020B0604020202020204" pitchFamily="34" charset="0"/>
              </a:rPr>
              <a:t>Sacamas</a:t>
            </a:r>
            <a:endParaRPr lang="fr-CH" sz="3600" i="1"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Brad</a:t>
            </a: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171497" y="440754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483632" y="364502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706</a:t>
            </a:r>
            <a:endParaRPr lang="fr-CH" dirty="0">
              <a:latin typeface="Arial" panose="020B0604020202020204" pitchFamily="34" charset="0"/>
              <a:cs typeface="Arial" panose="020B0604020202020204" pitchFamily="34" charset="0"/>
            </a:endParaRPr>
          </a:p>
        </p:txBody>
      </p:sp>
      <p:sp>
        <p:nvSpPr>
          <p:cNvPr id="10" name="Hexagone 9"/>
          <p:cNvSpPr/>
          <p:nvPr/>
        </p:nvSpPr>
        <p:spPr>
          <a:xfrm>
            <a:off x="1472627" y="234888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043608" y="404664"/>
            <a:ext cx="5760000" cy="1080000"/>
          </a:xfrm>
          <a:prstGeom prst="rect">
            <a:avLst/>
          </a:prstGeom>
          <a:solidFill>
            <a:srgbClr val="00B050"/>
          </a:solidFill>
        </p:spPr>
        <p:txBody>
          <a:bodyPr vert="horz" lIns="288000" tIns="180000" rIns="91440" bIns="45720" rtlCol="0" anchor="t">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Dobra</a:t>
            </a:r>
            <a:r>
              <a:rPr lang="fr-CH" dirty="0" smtClean="0">
                <a:solidFill>
                  <a:schemeClr val="bg1"/>
                </a:solidFill>
                <a:latin typeface="Arial" panose="020B0604020202020204" pitchFamily="34" charset="0"/>
                <a:cs typeface="Arial" panose="020B0604020202020204" pitchFamily="34" charset="0"/>
              </a:rPr>
              <a:t/>
            </a:r>
            <a:br>
              <a:rPr lang="fr-CH" dirty="0" smtClean="0">
                <a:solidFill>
                  <a:schemeClr val="bg1"/>
                </a:solidFill>
                <a:latin typeface="Arial" panose="020B0604020202020204" pitchFamily="34" charset="0"/>
                <a:cs typeface="Arial" panose="020B0604020202020204" pitchFamily="34" charset="0"/>
              </a:rPr>
            </a:br>
            <a:endParaRPr lang="fr-CH" i="1"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2140225" y="63771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èche vers le haut 14"/>
          <p:cNvSpPr/>
          <p:nvPr/>
        </p:nvSpPr>
        <p:spPr>
          <a:xfrm>
            <a:off x="5580112" y="610969"/>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1115616" y="476672"/>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800"/>
            <a:ext cx="5544616" cy="3631274"/>
          </a:xfrm>
          <a:prstGeom prst="roundRect">
            <a:avLst>
              <a:gd name="adj" fmla="val 477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02027548"/>
      </p:ext>
    </p:extLst>
  </p:cSld>
  <p:clrMapOvr>
    <a:masterClrMapping/>
  </p:clrMapOvr>
  <p:transition spd="slow">
    <p:wheel spokes="1"/>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Ilia</a:t>
            </a:r>
          </a:p>
          <a:p>
            <a:r>
              <a:rPr lang="fr-CH" sz="4400" dirty="0" err="1" smtClean="0">
                <a:solidFill>
                  <a:schemeClr val="bg1"/>
                </a:solidFill>
                <a:latin typeface="Arial" panose="020B0604020202020204" pitchFamily="34" charset="0"/>
                <a:cs typeface="Arial" panose="020B0604020202020204" pitchFamily="34" charset="0"/>
              </a:rPr>
              <a:t>Sacamas</a:t>
            </a:r>
            <a:endParaRPr lang="fr-CH" sz="3600" i="1"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Brad</a:t>
            </a:r>
          </a:p>
          <a:p>
            <a:endParaRPr lang="fr-CH" sz="12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171496" y="3242500"/>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483632" y="364502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706</a:t>
            </a:r>
            <a:endParaRPr lang="fr-CH" dirty="0">
              <a:latin typeface="Arial" panose="020B0604020202020204" pitchFamily="34" charset="0"/>
              <a:cs typeface="Arial" panose="020B0604020202020204" pitchFamily="34" charset="0"/>
            </a:endParaRPr>
          </a:p>
        </p:txBody>
      </p:sp>
      <p:sp>
        <p:nvSpPr>
          <p:cNvPr id="10" name="Hexagone 9"/>
          <p:cNvSpPr/>
          <p:nvPr/>
        </p:nvSpPr>
        <p:spPr>
          <a:xfrm>
            <a:off x="1472627" y="234888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115616" y="1628800"/>
            <a:ext cx="5544616" cy="2880320"/>
          </a:xfrm>
          <a:prstGeom prst="roundRect">
            <a:avLst>
              <a:gd name="adj" fmla="val 477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3995936" y="62068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40</a:t>
            </a:r>
            <a:endParaRPr lang="fr-CH" sz="5400" dirty="0">
              <a:solidFill>
                <a:schemeClr val="bg1"/>
              </a:solidFill>
              <a:latin typeface="Arial" panose="020B0604020202020204" pitchFamily="34" charset="0"/>
              <a:cs typeface="Arial" panose="020B0604020202020204" pitchFamily="34" charset="0"/>
            </a:endParaRPr>
          </a:p>
        </p:txBody>
      </p:sp>
      <p:sp>
        <p:nvSpPr>
          <p:cNvPr id="7" name="Rectangle à coins arrondis 6"/>
          <p:cNvSpPr/>
          <p:nvPr/>
        </p:nvSpPr>
        <p:spPr>
          <a:xfrm>
            <a:off x="4067944" y="692696"/>
            <a:ext cx="2592288"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4427984" y="78274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4752088" y="78274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4675464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40</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498560774"/>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04" y="1124744"/>
            <a:ext cx="8229600" cy="490066"/>
          </a:xfrm>
        </p:spPr>
        <p:txBody>
          <a:bodyPr>
            <a:normAutofit/>
          </a:bodyPr>
          <a:lstStyle/>
          <a:p>
            <a:r>
              <a:rPr lang="fr-CH" sz="2000" dirty="0" err="1" smtClean="0">
                <a:solidFill>
                  <a:srgbClr val="0070C0"/>
                </a:solidFill>
                <a:latin typeface="Arial" panose="020B0604020202020204" pitchFamily="34" charset="0"/>
                <a:cs typeface="Arial" panose="020B0604020202020204" pitchFamily="34" charset="0"/>
              </a:rPr>
              <a:t>Organizarea</a:t>
            </a:r>
            <a:r>
              <a:rPr lang="fr-CH" sz="2000" dirty="0" smtClean="0">
                <a:solidFill>
                  <a:srgbClr val="0070C0"/>
                </a:solidFill>
                <a:latin typeface="Arial" panose="020B0604020202020204" pitchFamily="34" charset="0"/>
                <a:cs typeface="Arial" panose="020B0604020202020204" pitchFamily="34" charset="0"/>
              </a:rPr>
              <a:t> </a:t>
            </a:r>
            <a:r>
              <a:rPr lang="fr-CH" sz="2000" dirty="0" err="1" smtClean="0">
                <a:solidFill>
                  <a:srgbClr val="0070C0"/>
                </a:solidFill>
                <a:latin typeface="Arial" panose="020B0604020202020204" pitchFamily="34" charset="0"/>
                <a:cs typeface="Arial" panose="020B0604020202020204" pitchFamily="34" charset="0"/>
              </a:rPr>
              <a:t>generala</a:t>
            </a:r>
            <a:r>
              <a:rPr lang="fr-CH" sz="2000" dirty="0" smtClean="0">
                <a:solidFill>
                  <a:srgbClr val="0070C0"/>
                </a:solidFill>
                <a:latin typeface="Arial" panose="020B0604020202020204" pitchFamily="34" charset="0"/>
                <a:cs typeface="Arial" panose="020B0604020202020204" pitchFamily="34" charset="0"/>
              </a:rPr>
              <a:t> a </a:t>
            </a:r>
            <a:r>
              <a:rPr lang="fr-CH" sz="2000" dirty="0" err="1" smtClean="0">
                <a:solidFill>
                  <a:srgbClr val="0070C0"/>
                </a:solidFill>
                <a:latin typeface="Arial" panose="020B0604020202020204" pitchFamily="34" charset="0"/>
                <a:cs typeface="Arial" panose="020B0604020202020204" pitchFamily="34" charset="0"/>
              </a:rPr>
              <a:t>panourilor</a:t>
            </a:r>
            <a:r>
              <a:rPr lang="fr-CH" sz="2000" dirty="0" smtClean="0">
                <a:solidFill>
                  <a:srgbClr val="0070C0"/>
                </a:solidFill>
                <a:latin typeface="Arial" panose="020B0604020202020204" pitchFamily="34" charset="0"/>
                <a:cs typeface="Arial" panose="020B0604020202020204" pitchFamily="34" charset="0"/>
              </a:rPr>
              <a:t> de </a:t>
            </a:r>
            <a:r>
              <a:rPr lang="fr-CH" sz="2000" dirty="0" err="1" smtClean="0">
                <a:solidFill>
                  <a:srgbClr val="0070C0"/>
                </a:solidFill>
                <a:latin typeface="Arial" panose="020B0604020202020204" pitchFamily="34" charset="0"/>
                <a:cs typeface="Arial" panose="020B0604020202020204" pitchFamily="34" charset="0"/>
              </a:rPr>
              <a:t>iesire</a:t>
            </a:r>
            <a:endParaRPr lang="fr-CH" sz="2000" dirty="0">
              <a:solidFill>
                <a:srgbClr val="0070C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251520" y="1700808"/>
            <a:ext cx="8640960" cy="4896544"/>
          </a:xfrm>
          <a:ln w="19050">
            <a:solidFill>
              <a:schemeClr val="tx1"/>
            </a:solidFill>
          </a:ln>
        </p:spPr>
        <p:txBody>
          <a:bodyPr>
            <a:normAutofit/>
          </a:bodyPr>
          <a:lstStyle/>
          <a:p>
            <a:pPr marL="0" indent="0" algn="ctr">
              <a:buNone/>
            </a:pPr>
            <a:endParaRPr lang="fr-CH" sz="900" i="1" dirty="0" smtClean="0">
              <a:latin typeface="Arial" panose="020B0604020202020204" pitchFamily="34" charset="0"/>
              <a:cs typeface="Arial" panose="020B0604020202020204" pitchFamily="34" charset="0"/>
            </a:endParaRPr>
          </a:p>
          <a:p>
            <a:pPr marL="0" indent="0" algn="ctr">
              <a:buNone/>
            </a:pPr>
            <a:r>
              <a:rPr lang="fr-CH" sz="1400" i="1" dirty="0" err="1" smtClean="0">
                <a:latin typeface="Arial" panose="020B0604020202020204" pitchFamily="34" charset="0"/>
                <a:cs typeface="Arial" panose="020B0604020202020204" pitchFamily="34" charset="0"/>
              </a:rPr>
              <a:t>Principiile</a:t>
            </a:r>
            <a:r>
              <a:rPr lang="fr-CH" sz="1400" i="1" dirty="0" smtClean="0">
                <a:latin typeface="Arial" panose="020B0604020202020204" pitchFamily="34" charset="0"/>
                <a:cs typeface="Arial" panose="020B0604020202020204" pitchFamily="34" charset="0"/>
              </a:rPr>
              <a:t> </a:t>
            </a:r>
            <a:r>
              <a:rPr lang="fr-CH" sz="1400" i="1" dirty="0" err="1" smtClean="0">
                <a:latin typeface="Arial" panose="020B0604020202020204" pitchFamily="34" charset="0"/>
                <a:cs typeface="Arial" panose="020B0604020202020204" pitchFamily="34" charset="0"/>
              </a:rPr>
              <a:t>aplicate</a:t>
            </a:r>
            <a:r>
              <a:rPr lang="fr-CH" sz="1400" i="1" dirty="0" smtClean="0">
                <a:latin typeface="Arial" panose="020B0604020202020204" pitchFamily="34" charset="0"/>
                <a:cs typeface="Arial" panose="020B0604020202020204" pitchFamily="34" charset="0"/>
              </a:rPr>
              <a:t> </a:t>
            </a:r>
            <a:r>
              <a:rPr lang="fr-CH" sz="1400" i="1" dirty="0" err="1" smtClean="0">
                <a:latin typeface="Arial" panose="020B0604020202020204" pitchFamily="34" charset="0"/>
                <a:cs typeface="Arial" panose="020B0604020202020204" pitchFamily="34" charset="0"/>
              </a:rPr>
              <a:t>sunt</a:t>
            </a:r>
            <a:r>
              <a:rPr lang="fr-CH" sz="1400" i="1" dirty="0" smtClean="0">
                <a:latin typeface="Arial" panose="020B0604020202020204" pitchFamily="34" charset="0"/>
                <a:cs typeface="Arial" panose="020B0604020202020204" pitchFamily="34" charset="0"/>
              </a:rPr>
              <a:t> </a:t>
            </a:r>
            <a:r>
              <a:rPr lang="fr-CH" sz="1400" i="1" dirty="0" err="1" smtClean="0">
                <a:latin typeface="Arial" panose="020B0604020202020204" pitchFamily="34" charset="0"/>
                <a:cs typeface="Arial" panose="020B0604020202020204" pitchFamily="34" charset="0"/>
              </a:rPr>
              <a:t>inspirate</a:t>
            </a:r>
            <a:r>
              <a:rPr lang="fr-CH" sz="1400" i="1" dirty="0" smtClean="0">
                <a:latin typeface="Arial" panose="020B0604020202020204" pitchFamily="34" charset="0"/>
                <a:cs typeface="Arial" panose="020B0604020202020204" pitchFamily="34" charset="0"/>
              </a:rPr>
              <a:t> de </a:t>
            </a:r>
            <a:r>
              <a:rPr lang="fr-CH" sz="1400" i="1" dirty="0" err="1" smtClean="0">
                <a:latin typeface="Arial" panose="020B0604020202020204" pitchFamily="34" charset="0"/>
                <a:cs typeface="Arial" panose="020B0604020202020204" pitchFamily="34" charset="0"/>
              </a:rPr>
              <a:t>modelul</a:t>
            </a:r>
            <a:r>
              <a:rPr lang="fr-CH" sz="1400" i="1" dirty="0" smtClean="0">
                <a:latin typeface="Arial" panose="020B0604020202020204" pitchFamily="34" charset="0"/>
                <a:cs typeface="Arial" panose="020B0604020202020204" pitchFamily="34" charset="0"/>
              </a:rPr>
              <a:t> </a:t>
            </a:r>
            <a:r>
              <a:rPr lang="fr-CH" sz="1400" i="1" dirty="0" err="1" smtClean="0">
                <a:latin typeface="Arial" panose="020B0604020202020204" pitchFamily="34" charset="0"/>
                <a:cs typeface="Arial" panose="020B0604020202020204" pitchFamily="34" charset="0"/>
              </a:rPr>
              <a:t>elvetian</a:t>
            </a:r>
            <a:endParaRPr lang="fr-CH" sz="1400" i="1" dirty="0" smtClean="0">
              <a:latin typeface="Arial" panose="020B0604020202020204" pitchFamily="34" charset="0"/>
              <a:cs typeface="Arial" panose="020B0604020202020204" pitchFamily="34" charset="0"/>
            </a:endParaRPr>
          </a:p>
          <a:p>
            <a:pPr marL="0" indent="0" algn="ctr">
              <a:buNone/>
            </a:pPr>
            <a:r>
              <a:rPr lang="fr-CH" sz="1400" i="1" dirty="0" smtClean="0">
                <a:latin typeface="Arial" panose="020B0604020202020204" pitchFamily="34" charset="0"/>
                <a:cs typeface="Arial" panose="020B0604020202020204" pitchFamily="34" charset="0"/>
              </a:rPr>
              <a:t>VERDE = </a:t>
            </a:r>
            <a:r>
              <a:rPr lang="fr-CH" sz="1400" i="1" dirty="0" err="1" smtClean="0">
                <a:latin typeface="Arial" panose="020B0604020202020204" pitchFamily="34" charset="0"/>
                <a:cs typeface="Arial" panose="020B0604020202020204" pitchFamily="34" charset="0"/>
              </a:rPr>
              <a:t>autostrada</a:t>
            </a:r>
            <a:r>
              <a:rPr lang="fr-CH" sz="1400" i="1" dirty="0" smtClean="0">
                <a:latin typeface="Arial" panose="020B0604020202020204" pitchFamily="34" charset="0"/>
                <a:cs typeface="Arial" panose="020B0604020202020204" pitchFamily="34" charset="0"/>
              </a:rPr>
              <a:t>      ALBASTRU = DN DJ. ( </a:t>
            </a:r>
            <a:r>
              <a:rPr lang="fr-CH" sz="1100" i="1" dirty="0" err="1" smtClean="0">
                <a:latin typeface="Arial" panose="020B0604020202020204" pitchFamily="34" charset="0"/>
                <a:cs typeface="Arial" panose="020B0604020202020204" pitchFamily="34" charset="0"/>
              </a:rPr>
              <a:t>Atât</a:t>
            </a:r>
            <a:r>
              <a:rPr lang="fr-CH" sz="1100" i="1" dirty="0" smtClean="0">
                <a:latin typeface="Arial" panose="020B0604020202020204" pitchFamily="34" charset="0"/>
                <a:cs typeface="Arial" panose="020B0604020202020204" pitchFamily="34" charset="0"/>
              </a:rPr>
              <a:t> </a:t>
            </a:r>
            <a:r>
              <a:rPr lang="fr-CH" sz="1100" b="1" i="1" dirty="0" smtClean="0">
                <a:latin typeface="Arial" panose="020B0604020202020204" pitchFamily="34" charset="0"/>
                <a:cs typeface="Arial" panose="020B0604020202020204" pitchFamily="34" charset="0"/>
              </a:rPr>
              <a:t>PE</a:t>
            </a:r>
            <a:r>
              <a:rPr lang="fr-CH" sz="1100" i="1" dirty="0" smtClean="0">
                <a:latin typeface="Arial" panose="020B0604020202020204" pitchFamily="34" charset="0"/>
                <a:cs typeface="Arial" panose="020B0604020202020204" pitchFamily="34" charset="0"/>
              </a:rPr>
              <a:t> </a:t>
            </a:r>
            <a:r>
              <a:rPr lang="fr-CH" sz="1100" i="1" dirty="0" err="1" smtClean="0">
                <a:latin typeface="Arial" panose="020B0604020202020204" pitchFamily="34" charset="0"/>
                <a:cs typeface="Arial" panose="020B0604020202020204" pitchFamily="34" charset="0"/>
              </a:rPr>
              <a:t>autostrada</a:t>
            </a:r>
            <a:r>
              <a:rPr lang="fr-CH" sz="1100" i="1" dirty="0" smtClean="0">
                <a:latin typeface="Arial" panose="020B0604020202020204" pitchFamily="34" charset="0"/>
                <a:cs typeface="Arial" panose="020B0604020202020204" pitchFamily="34" charset="0"/>
              </a:rPr>
              <a:t> </a:t>
            </a:r>
            <a:r>
              <a:rPr lang="fr-CH" sz="1100" i="1" dirty="0" err="1" smtClean="0">
                <a:latin typeface="Arial" panose="020B0604020202020204" pitchFamily="34" charset="0"/>
                <a:cs typeface="Arial" panose="020B0604020202020204" pitchFamily="34" charset="0"/>
              </a:rPr>
              <a:t>cât</a:t>
            </a:r>
            <a:r>
              <a:rPr lang="fr-CH" sz="1100" i="1" dirty="0" smtClean="0">
                <a:latin typeface="Arial" panose="020B0604020202020204" pitchFamily="34" charset="0"/>
                <a:cs typeface="Arial" panose="020B0604020202020204" pitchFamily="34" charset="0"/>
              </a:rPr>
              <a:t> si </a:t>
            </a:r>
            <a:r>
              <a:rPr lang="fr-CH" sz="1100" b="1" i="1" dirty="0" smtClean="0">
                <a:latin typeface="Arial" panose="020B0604020202020204" pitchFamily="34" charset="0"/>
                <a:cs typeface="Arial" panose="020B0604020202020204" pitchFamily="34" charset="0"/>
              </a:rPr>
              <a:t>SPRE</a:t>
            </a:r>
            <a:r>
              <a:rPr lang="fr-CH" sz="1100" i="1" dirty="0" smtClean="0">
                <a:latin typeface="Arial" panose="020B0604020202020204" pitchFamily="34" charset="0"/>
                <a:cs typeface="Arial" panose="020B0604020202020204" pitchFamily="34" charset="0"/>
              </a:rPr>
              <a:t> </a:t>
            </a:r>
            <a:r>
              <a:rPr lang="fr-CH" sz="1100" i="1" dirty="0" err="1" smtClean="0">
                <a:latin typeface="Arial" panose="020B0604020202020204" pitchFamily="34" charset="0"/>
                <a:cs typeface="Arial" panose="020B0604020202020204" pitchFamily="34" charset="0"/>
              </a:rPr>
              <a:t>autostrada</a:t>
            </a:r>
            <a:r>
              <a:rPr lang="fr-CH" sz="1100" i="1" dirty="0" smtClean="0">
                <a:latin typeface="Arial" panose="020B0604020202020204" pitchFamily="34" charset="0"/>
                <a:cs typeface="Arial" panose="020B0604020202020204" pitchFamily="34" charset="0"/>
              </a:rPr>
              <a:t> </a:t>
            </a:r>
            <a:r>
              <a:rPr lang="fr-CH" sz="1400" i="1" dirty="0" smtClean="0">
                <a:latin typeface="Arial" panose="020B0604020202020204" pitchFamily="34" charset="0"/>
                <a:cs typeface="Arial" panose="020B0604020202020204" pitchFamily="34" charset="0"/>
              </a:rPr>
              <a:t>)</a:t>
            </a:r>
            <a:endParaRPr lang="fr-CH" sz="1400" b="1" i="1" dirty="0" smtClean="0">
              <a:latin typeface="Arial" panose="020B0604020202020204" pitchFamily="34" charset="0"/>
              <a:cs typeface="Arial" panose="020B0604020202020204" pitchFamily="34" charset="0"/>
            </a:endParaRPr>
          </a:p>
          <a:p>
            <a:pPr marL="0" indent="0" algn="ctr">
              <a:buNone/>
            </a:pPr>
            <a:r>
              <a:rPr lang="fr-CH" sz="1400" i="1" dirty="0" err="1" smtClean="0">
                <a:latin typeface="Arial" panose="020B0604020202020204" pitchFamily="34" charset="0"/>
                <a:cs typeface="Arial" panose="020B0604020202020204" pitchFamily="34" charset="0"/>
              </a:rPr>
              <a:t>Simplu</a:t>
            </a:r>
            <a:r>
              <a:rPr lang="fr-CH" sz="1400" i="1" dirty="0" smtClean="0">
                <a:latin typeface="Arial" panose="020B0604020202020204" pitchFamily="34" charset="0"/>
                <a:cs typeface="Arial" panose="020B0604020202020204" pitchFamily="34" charset="0"/>
              </a:rPr>
              <a:t> – </a:t>
            </a:r>
            <a:r>
              <a:rPr lang="fr-CH" sz="1400" i="1" dirty="0" err="1" smtClean="0">
                <a:latin typeface="Arial" panose="020B0604020202020204" pitchFamily="34" charset="0"/>
                <a:cs typeface="Arial" panose="020B0604020202020204" pitchFamily="34" charset="0"/>
              </a:rPr>
              <a:t>Usor</a:t>
            </a:r>
            <a:r>
              <a:rPr lang="fr-CH" sz="1400" i="1" dirty="0" smtClean="0">
                <a:latin typeface="Arial" panose="020B0604020202020204" pitchFamily="34" charset="0"/>
                <a:cs typeface="Arial" panose="020B0604020202020204" pitchFamily="34" charset="0"/>
              </a:rPr>
              <a:t>  de </a:t>
            </a:r>
            <a:r>
              <a:rPr lang="fr-CH" sz="1400" i="1" dirty="0" err="1" smtClean="0">
                <a:latin typeface="Arial" panose="020B0604020202020204" pitchFamily="34" charset="0"/>
                <a:cs typeface="Arial" panose="020B0604020202020204" pitchFamily="34" charset="0"/>
              </a:rPr>
              <a:t>retinut</a:t>
            </a:r>
            <a:r>
              <a:rPr lang="fr-CH" sz="1400" i="1" dirty="0" smtClean="0">
                <a:latin typeface="Arial" panose="020B0604020202020204" pitchFamily="34" charset="0"/>
                <a:cs typeface="Arial" panose="020B0604020202020204" pitchFamily="34" charset="0"/>
              </a:rPr>
              <a:t>  - </a:t>
            </a:r>
            <a:r>
              <a:rPr lang="fr-CH" sz="1400" i="1" dirty="0" err="1" smtClean="0">
                <a:latin typeface="Arial" panose="020B0604020202020204" pitchFamily="34" charset="0"/>
                <a:cs typeface="Arial" panose="020B0604020202020204" pitchFamily="34" charset="0"/>
              </a:rPr>
              <a:t>Sistematic</a:t>
            </a:r>
            <a:endParaRPr lang="fr-CH" sz="1400" i="1" dirty="0" smtClean="0">
              <a:latin typeface="Arial" panose="020B0604020202020204" pitchFamily="34" charset="0"/>
              <a:cs typeface="Arial" panose="020B0604020202020204" pitchFamily="34" charset="0"/>
            </a:endParaRPr>
          </a:p>
          <a:p>
            <a:pPr marL="0" indent="0" algn="ctr">
              <a:buNone/>
            </a:pPr>
            <a:endParaRPr lang="fr-CH" sz="1400" i="1" dirty="0" smtClean="0">
              <a:latin typeface="Arial" panose="020B0604020202020204" pitchFamily="34" charset="0"/>
              <a:cs typeface="Arial" panose="020B0604020202020204" pitchFamily="34" charset="0"/>
            </a:endParaRPr>
          </a:p>
          <a:p>
            <a:pPr marL="0" indent="0" algn="ctr">
              <a:buNone/>
            </a:pPr>
            <a:endParaRPr lang="fr-CH" sz="800" i="1" dirty="0">
              <a:latin typeface="Arial" panose="020B0604020202020204" pitchFamily="34" charset="0"/>
              <a:cs typeface="Arial" panose="020B0604020202020204" pitchFamily="34" charset="0"/>
            </a:endParaRPr>
          </a:p>
          <a:p>
            <a:pPr>
              <a:buFont typeface="Wingdings" panose="05000000000000000000" pitchFamily="2" charset="2"/>
              <a:buChar char="Ø"/>
            </a:pPr>
            <a:r>
              <a:rPr lang="fr-CH" sz="1200" dirty="0" smtClean="0">
                <a:latin typeface="Arial" panose="020B0604020202020204" pitchFamily="34" charset="0"/>
                <a:cs typeface="Arial" panose="020B0604020202020204" pitchFamily="34" charset="0"/>
              </a:rPr>
              <a:t>La 2000 m, </a:t>
            </a:r>
            <a:r>
              <a:rPr lang="fr-CH" sz="1200" dirty="0" err="1" smtClean="0">
                <a:latin typeface="Arial" panose="020B0604020202020204" pitchFamily="34" charset="0"/>
                <a:cs typeface="Arial" panose="020B0604020202020204" pitchFamily="34" charset="0"/>
              </a:rPr>
              <a:t>panou</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indicând</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numele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localitatii</a:t>
            </a:r>
            <a:r>
              <a:rPr lang="fr-CH" sz="1200" dirty="0" smtClean="0">
                <a:latin typeface="Arial" panose="020B0604020202020204" pitchFamily="34" charset="0"/>
                <a:cs typeface="Arial" panose="020B0604020202020204" pitchFamily="34" charset="0"/>
              </a:rPr>
              <a:t> + </a:t>
            </a:r>
            <a:r>
              <a:rPr lang="fr-CH" sz="1200" dirty="0" err="1" smtClean="0">
                <a:latin typeface="Arial" panose="020B0604020202020204" pitchFamily="34" charset="0"/>
                <a:cs typeface="Arial" panose="020B0604020202020204" pitchFamily="34" charset="0"/>
              </a:rPr>
              <a:t>numarul</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iesirii</a:t>
            </a:r>
            <a:r>
              <a:rPr lang="fr-CH" sz="1200" dirty="0" smtClean="0">
                <a:latin typeface="Arial" panose="020B0604020202020204" pitchFamily="34" charset="0"/>
                <a:cs typeface="Arial" panose="020B0604020202020204" pitchFamily="34" charset="0"/>
              </a:rPr>
              <a:t> . ALBASTRU = </a:t>
            </a:r>
            <a:r>
              <a:rPr lang="fr-CH" sz="1200" dirty="0" err="1" smtClean="0">
                <a:latin typeface="Arial" panose="020B0604020202020204" pitchFamily="34" charset="0"/>
                <a:cs typeface="Arial" panose="020B0604020202020204" pitchFamily="34" charset="0"/>
              </a:rPr>
              <a:t>iesirea</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spre</a:t>
            </a:r>
            <a:r>
              <a:rPr lang="fr-CH" sz="1200" dirty="0" smtClean="0">
                <a:latin typeface="Arial" panose="020B0604020202020204" pitchFamily="34" charset="0"/>
                <a:cs typeface="Arial" panose="020B0604020202020204" pitchFamily="34" charset="0"/>
              </a:rPr>
              <a:t> DN / DJ</a:t>
            </a:r>
          </a:p>
          <a:p>
            <a:pPr marL="0" indent="0">
              <a:buNone/>
            </a:pP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1200" dirty="0" smtClean="0">
                <a:latin typeface="Arial" panose="020B0604020202020204" pitchFamily="34" charset="0"/>
                <a:cs typeface="Arial" panose="020B0604020202020204" pitchFamily="34" charset="0"/>
              </a:rPr>
              <a:t>La 1000 m</a:t>
            </a:r>
          </a:p>
          <a:p>
            <a:pPr lvl="1">
              <a:buFont typeface="Wingdings" panose="05000000000000000000" pitchFamily="2" charset="2"/>
              <a:buChar char="§"/>
            </a:pPr>
            <a:r>
              <a:rPr lang="fr-CH" sz="1200" dirty="0" smtClean="0">
                <a:latin typeface="Arial" panose="020B0604020202020204" pitchFamily="34" charset="0"/>
                <a:cs typeface="Arial" panose="020B0604020202020204" pitchFamily="34" charset="0"/>
              </a:rPr>
              <a:t>Se </a:t>
            </a:r>
            <a:r>
              <a:rPr lang="fr-CH" sz="1200" dirty="0" err="1" smtClean="0">
                <a:latin typeface="Arial" panose="020B0604020202020204" pitchFamily="34" charset="0"/>
                <a:cs typeface="Arial" panose="020B0604020202020204" pitchFamily="34" charset="0"/>
              </a:rPr>
              <a:t>indica</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numele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urmatoarei</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iesiri</a:t>
            </a:r>
            <a:r>
              <a:rPr lang="fr-CH" sz="1200" dirty="0" smtClean="0">
                <a:latin typeface="Arial" panose="020B0604020202020204" pitchFamily="34" charset="0"/>
                <a:cs typeface="Arial" panose="020B0604020202020204" pitchFamily="34" charset="0"/>
              </a:rPr>
              <a:t> . VERDE = </a:t>
            </a:r>
            <a:r>
              <a:rPr lang="fr-CH" sz="1200" dirty="0" err="1" smtClean="0">
                <a:latin typeface="Arial" panose="020B0604020202020204" pitchFamily="34" charset="0"/>
                <a:cs typeface="Arial" panose="020B0604020202020204" pitchFamily="34" charset="0"/>
              </a:rPr>
              <a:t>autostrada</a:t>
            </a:r>
            <a:endParaRPr lang="fr-CH" sz="1200"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fr-CH" sz="1200" dirty="0" smtClean="0">
                <a:latin typeface="Arial" panose="020B0604020202020204" pitchFamily="34" charset="0"/>
                <a:cs typeface="Arial" panose="020B0604020202020204" pitchFamily="34" charset="0"/>
              </a:rPr>
              <a:t>Se </a:t>
            </a:r>
            <a:r>
              <a:rPr lang="fr-CH" sz="1200" dirty="0" err="1" smtClean="0">
                <a:latin typeface="Arial" panose="020B0604020202020204" pitchFamily="34" charset="0"/>
                <a:cs typeface="Arial" panose="020B0604020202020204" pitchFamily="34" charset="0"/>
              </a:rPr>
              <a:t>indica</a:t>
            </a:r>
            <a:r>
              <a:rPr lang="fr-CH" sz="1200" dirty="0" smtClean="0">
                <a:latin typeface="Arial" panose="020B0604020202020204" pitchFamily="34" charset="0"/>
                <a:cs typeface="Arial" panose="020B0604020202020204" pitchFamily="34" charset="0"/>
              </a:rPr>
              <a:t> maximum 4 </a:t>
            </a:r>
            <a:r>
              <a:rPr lang="fr-CH" sz="1200" dirty="0" err="1" smtClean="0">
                <a:latin typeface="Arial" panose="020B0604020202020204" pitchFamily="34" charset="0"/>
                <a:cs typeface="Arial" panose="020B0604020202020204" pitchFamily="34" charset="0"/>
              </a:rPr>
              <a:t>localitati</a:t>
            </a:r>
            <a:r>
              <a:rPr lang="fr-CH" sz="1200" dirty="0" smtClean="0">
                <a:latin typeface="Arial" panose="020B0604020202020204" pitchFamily="34" charset="0"/>
                <a:cs typeface="Arial" panose="020B0604020202020204" pitchFamily="34" charset="0"/>
              </a:rPr>
              <a:t> mai </a:t>
            </a:r>
            <a:r>
              <a:rPr lang="fr-CH" sz="1200" dirty="0" err="1" smtClean="0">
                <a:latin typeface="Arial" panose="020B0604020202020204" pitchFamily="34" charset="0"/>
                <a:cs typeface="Arial" panose="020B0604020202020204" pitchFamily="34" charset="0"/>
              </a:rPr>
              <a:t>mici</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din</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vecinatate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sau</a:t>
            </a:r>
            <a:r>
              <a:rPr lang="fr-CH" sz="1200" dirty="0" smtClean="0">
                <a:latin typeface="Arial" panose="020B0604020202020204" pitchFamily="34" charset="0"/>
                <a:cs typeface="Arial" panose="020B0604020202020204" pitchFamily="34" charset="0"/>
              </a:rPr>
              <a:t> mai </a:t>
            </a:r>
            <a:r>
              <a:rPr lang="fr-CH" sz="1200" dirty="0" err="1" smtClean="0">
                <a:latin typeface="Arial" panose="020B0604020202020204" pitchFamily="34" charset="0"/>
                <a:cs typeface="Arial" panose="020B0604020202020204" pitchFamily="34" charset="0"/>
              </a:rPr>
              <a:t>îndepartate</a:t>
            </a:r>
            <a:r>
              <a:rPr lang="fr-CH" sz="1200" dirty="0" smtClean="0">
                <a:latin typeface="Arial" panose="020B0604020202020204" pitchFamily="34" charset="0"/>
                <a:cs typeface="Arial" panose="020B0604020202020204" pitchFamily="34" charset="0"/>
              </a:rPr>
              <a:t>, dar mai importante, </a:t>
            </a:r>
            <a:r>
              <a:rPr lang="fr-CH" sz="1200" dirty="0" err="1" smtClean="0">
                <a:latin typeface="Arial" panose="020B0604020202020204" pitchFamily="34" charset="0"/>
                <a:cs typeface="Arial" panose="020B0604020202020204" pitchFamily="34" charset="0"/>
              </a:rPr>
              <a:t>deservite</a:t>
            </a:r>
            <a:r>
              <a:rPr lang="fr-CH" sz="1200" dirty="0" smtClean="0">
                <a:latin typeface="Arial" panose="020B0604020202020204" pitchFamily="34" charset="0"/>
                <a:cs typeface="Arial" panose="020B0604020202020204" pitchFamily="34" charset="0"/>
              </a:rPr>
              <a:t> de </a:t>
            </a:r>
            <a:r>
              <a:rPr lang="fr-CH" sz="1200" dirty="0" err="1" smtClean="0">
                <a:latin typeface="Arial" panose="020B0604020202020204" pitchFamily="34" charset="0"/>
                <a:cs typeface="Arial" panose="020B0604020202020204" pitchFamily="34" charset="0"/>
              </a:rPr>
              <a:t>catre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iesire</a:t>
            </a:r>
            <a:r>
              <a:rPr lang="fr-CH" sz="1200" dirty="0" smtClean="0">
                <a:latin typeface="Arial" panose="020B0604020202020204" pitchFamily="34" charset="0"/>
                <a:cs typeface="Arial" panose="020B0604020202020204" pitchFamily="34" charset="0"/>
              </a:rPr>
              <a:t>. ALBASTRU = </a:t>
            </a:r>
            <a:r>
              <a:rPr lang="fr-CH" sz="1200" dirty="0" err="1" smtClean="0">
                <a:latin typeface="Arial" panose="020B0604020202020204" pitchFamily="34" charset="0"/>
                <a:cs typeface="Arial" panose="020B0604020202020204" pitchFamily="34" charset="0"/>
              </a:rPr>
              <a:t>iesirea</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spre</a:t>
            </a:r>
            <a:r>
              <a:rPr lang="fr-CH" sz="1200" dirty="0" smtClean="0">
                <a:latin typeface="Arial" panose="020B0604020202020204" pitchFamily="34" charset="0"/>
                <a:cs typeface="Arial" panose="020B0604020202020204" pitchFamily="34" charset="0"/>
              </a:rPr>
              <a:t> DN / DJ</a:t>
            </a:r>
          </a:p>
          <a:p>
            <a:pPr lvl="1">
              <a:buFont typeface="Wingdings" panose="05000000000000000000" pitchFamily="2" charset="2"/>
              <a:buChar char="§"/>
            </a:pPr>
            <a:r>
              <a:rPr lang="fr-CH" sz="1200" dirty="0" smtClean="0">
                <a:latin typeface="Arial" panose="020B0604020202020204" pitchFamily="34" charset="0"/>
                <a:cs typeface="Arial" panose="020B0604020202020204" pitchFamily="34" charset="0"/>
              </a:rPr>
              <a:t>(la </a:t>
            </a:r>
            <a:r>
              <a:rPr lang="fr-CH" sz="1200" dirty="0" err="1" smtClean="0">
                <a:latin typeface="Arial" panose="020B0604020202020204" pitchFamily="34" charset="0"/>
                <a:cs typeface="Arial" panose="020B0604020202020204" pitchFamily="34" charset="0"/>
              </a:rPr>
              <a:t>nivelul</a:t>
            </a:r>
            <a:r>
              <a:rPr lang="fr-CH" sz="1200" dirty="0" smtClean="0">
                <a:latin typeface="Arial" panose="020B0604020202020204" pitchFamily="34" charset="0"/>
                <a:cs typeface="Arial" panose="020B0604020202020204" pitchFamily="34" charset="0"/>
              </a:rPr>
              <a:t> BRETELEI de </a:t>
            </a:r>
            <a:r>
              <a:rPr lang="fr-CH" sz="1200" dirty="0" err="1" smtClean="0">
                <a:latin typeface="Arial" panose="020B0604020202020204" pitchFamily="34" charset="0"/>
                <a:cs typeface="Arial" panose="020B0604020202020204" pitchFamily="34" charset="0"/>
              </a:rPr>
              <a:t>iesire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poat</a:t>
            </a:r>
            <a:r>
              <a:rPr lang="fr-CH" sz="1200" dirty="0" smtClean="0">
                <a:latin typeface="Arial" panose="020B0604020202020204" pitchFamily="34" charset="0"/>
                <a:cs typeface="Arial" panose="020B0604020202020204" pitchFamily="34" charset="0"/>
              </a:rPr>
              <a:t> fi </a:t>
            </a:r>
            <a:r>
              <a:rPr lang="fr-CH" sz="1200" dirty="0" err="1" smtClean="0">
                <a:latin typeface="Arial" panose="020B0604020202020204" pitchFamily="34" charset="0"/>
                <a:cs typeface="Arial" panose="020B0604020202020204" pitchFamily="34" charset="0"/>
              </a:rPr>
              <a:t>utilizat</a:t>
            </a:r>
            <a:r>
              <a:rPr lang="fr-CH" sz="1200" dirty="0" smtClean="0">
                <a:latin typeface="Arial" panose="020B0604020202020204" pitchFamily="34" charset="0"/>
                <a:cs typeface="Arial" panose="020B0604020202020204" pitchFamily="34" charset="0"/>
              </a:rPr>
              <a:t> un </a:t>
            </a:r>
            <a:r>
              <a:rPr lang="fr-CH" sz="1200" dirty="0" err="1" smtClean="0">
                <a:latin typeface="Arial" panose="020B0604020202020204" pitchFamily="34" charset="0"/>
                <a:cs typeface="Arial" panose="020B0604020202020204" pitchFamily="34" charset="0"/>
              </a:rPr>
              <a:t>numar</a:t>
            </a:r>
            <a:r>
              <a:rPr lang="fr-CH" sz="1200" dirty="0" smtClean="0">
                <a:latin typeface="Arial" panose="020B0604020202020204" pitchFamily="34" charset="0"/>
                <a:cs typeface="Arial" panose="020B0604020202020204" pitchFamily="34" charset="0"/>
              </a:rPr>
              <a:t> mai important de </a:t>
            </a:r>
            <a:r>
              <a:rPr lang="fr-CH" sz="1200" dirty="0" err="1" smtClean="0">
                <a:latin typeface="Arial" panose="020B0604020202020204" pitchFamily="34" charset="0"/>
                <a:cs typeface="Arial" panose="020B0604020202020204" pitchFamily="34" charset="0"/>
              </a:rPr>
              <a:t>destinatii</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spre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stânga</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sau</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spre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dreapta</a:t>
            </a:r>
            <a:r>
              <a:rPr lang="fr-CH" sz="1200" dirty="0" smtClean="0">
                <a:latin typeface="Arial" panose="020B0604020202020204" pitchFamily="34" charset="0"/>
                <a:cs typeface="Arial" panose="020B0604020202020204" pitchFamily="34" charset="0"/>
              </a:rPr>
              <a:t> )</a:t>
            </a:r>
          </a:p>
          <a:p>
            <a:pPr marL="0" indent="0">
              <a:buNone/>
            </a:pPr>
            <a:r>
              <a:rPr lang="fr-CH" sz="1200" dirty="0" smtClean="0">
                <a:latin typeface="Arial" panose="020B0604020202020204" pitchFamily="34" charset="0"/>
                <a:cs typeface="Arial" panose="020B0604020202020204" pitchFamily="34" charset="0"/>
              </a:rPr>
              <a:t>	</a:t>
            </a:r>
          </a:p>
          <a:p>
            <a:pPr>
              <a:buFont typeface="Wingdings" panose="05000000000000000000" pitchFamily="2" charset="2"/>
              <a:buChar char="Ø"/>
            </a:pPr>
            <a:r>
              <a:rPr lang="fr-CH" sz="1200" dirty="0" smtClean="0">
                <a:latin typeface="Arial" panose="020B0604020202020204" pitchFamily="34" charset="0"/>
                <a:cs typeface="Arial" panose="020B0604020202020204" pitchFamily="34" charset="0"/>
              </a:rPr>
              <a:t>La  INCEPUTUL </a:t>
            </a:r>
            <a:r>
              <a:rPr lang="fr-CH" sz="1200" dirty="0" err="1" smtClean="0">
                <a:latin typeface="Arial" panose="020B0604020202020204" pitchFamily="34" charset="0"/>
                <a:cs typeface="Arial" panose="020B0604020202020204" pitchFamily="34" charset="0"/>
              </a:rPr>
              <a:t>zonei</a:t>
            </a:r>
            <a:r>
              <a:rPr lang="fr-CH" sz="1200" dirty="0" smtClean="0">
                <a:latin typeface="Arial" panose="020B0604020202020204" pitchFamily="34" charset="0"/>
                <a:cs typeface="Arial" panose="020B0604020202020204" pitchFamily="34" charset="0"/>
              </a:rPr>
              <a:t> de </a:t>
            </a:r>
            <a:r>
              <a:rPr lang="fr-CH" sz="1200" dirty="0" err="1" smtClean="0">
                <a:latin typeface="Arial" panose="020B0604020202020204" pitchFamily="34" charset="0"/>
                <a:cs typeface="Arial" panose="020B0604020202020204" pitchFamily="34" charset="0"/>
              </a:rPr>
              <a:t>decelerare</a:t>
            </a:r>
            <a:r>
              <a:rPr lang="fr-CH" sz="1200" dirty="0" smtClean="0">
                <a:latin typeface="Arial" panose="020B0604020202020204" pitchFamily="34" charset="0"/>
                <a:cs typeface="Arial" panose="020B0604020202020204" pitchFamily="34" charset="0"/>
              </a:rPr>
              <a:t>,</a:t>
            </a:r>
          </a:p>
          <a:p>
            <a:pPr lvl="1">
              <a:buFont typeface="Wingdings" panose="05000000000000000000" pitchFamily="2" charset="2"/>
              <a:buChar char="§"/>
            </a:pPr>
            <a:r>
              <a:rPr lang="fr-CH" sz="1200" dirty="0" err="1" smtClean="0">
                <a:latin typeface="Arial" panose="020B0604020202020204" pitchFamily="34" charset="0"/>
                <a:cs typeface="Arial" panose="020B0604020202020204" pitchFamily="34" charset="0"/>
              </a:rPr>
              <a:t>Rapel</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cu</a:t>
            </a:r>
            <a:r>
              <a:rPr lang="fr-CH" sz="1200" dirty="0" smtClean="0">
                <a:latin typeface="Arial" panose="020B0604020202020204" pitchFamily="34" charset="0"/>
                <a:cs typeface="Arial" panose="020B0604020202020204" pitchFamily="34" charset="0"/>
              </a:rPr>
              <a:t> nr. </a:t>
            </a:r>
            <a:r>
              <a:rPr lang="fr-CH" sz="1200" dirty="0" err="1" smtClean="0">
                <a:latin typeface="Arial" panose="020B0604020202020204" pitchFamily="34" charset="0"/>
                <a:cs typeface="Arial" panose="020B0604020202020204" pitchFamily="34" charset="0"/>
              </a:rPr>
              <a:t>Iesirii</a:t>
            </a:r>
            <a:r>
              <a:rPr lang="fr-CH" sz="1200" dirty="0" smtClean="0">
                <a:latin typeface="Arial" panose="020B0604020202020204" pitchFamily="34" charset="0"/>
                <a:cs typeface="Arial" panose="020B0604020202020204" pitchFamily="34" charset="0"/>
              </a:rPr>
              <a:t> + </a:t>
            </a:r>
            <a:r>
              <a:rPr lang="fr-CH" sz="1200" dirty="0" err="1" smtClean="0">
                <a:latin typeface="Arial" panose="020B0604020202020204" pitchFamily="34" charset="0"/>
                <a:cs typeface="Arial" panose="020B0604020202020204" pitchFamily="34" charset="0"/>
              </a:rPr>
              <a:t>rapel</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cu</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localitatile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din</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vecinatate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deservite</a:t>
            </a:r>
            <a:r>
              <a:rPr lang="fr-CH" sz="1200" dirty="0" smtClean="0">
                <a:latin typeface="Arial" panose="020B0604020202020204" pitchFamily="34" charset="0"/>
                <a:cs typeface="Arial" panose="020B0604020202020204" pitchFamily="34" charset="0"/>
              </a:rPr>
              <a:t>. ALBASTRU = </a:t>
            </a:r>
            <a:r>
              <a:rPr lang="fr-CH" sz="1200" dirty="0" err="1" smtClean="0">
                <a:latin typeface="Arial" panose="020B0604020202020204" pitchFamily="34" charset="0"/>
                <a:cs typeface="Arial" panose="020B0604020202020204" pitchFamily="34" charset="0"/>
              </a:rPr>
              <a:t>iesire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spre</a:t>
            </a:r>
            <a:r>
              <a:rPr lang="fr-CH" sz="1200" dirty="0" smtClean="0">
                <a:latin typeface="Arial" panose="020B0604020202020204" pitchFamily="34" charset="0"/>
                <a:cs typeface="Arial" panose="020B0604020202020204" pitchFamily="34" charset="0"/>
              </a:rPr>
              <a:t> DN / DJ</a:t>
            </a:r>
          </a:p>
          <a:p>
            <a:pPr marL="457200" lvl="1" indent="0">
              <a:buNone/>
            </a:pP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1200" dirty="0" smtClean="0">
                <a:latin typeface="Arial" panose="020B0604020202020204" pitchFamily="34" charset="0"/>
                <a:cs typeface="Arial" panose="020B0604020202020204" pitchFamily="34" charset="0"/>
              </a:rPr>
              <a:t>In </a:t>
            </a:r>
            <a:r>
              <a:rPr lang="fr-CH" sz="1200" dirty="0" err="1" smtClean="0">
                <a:latin typeface="Arial" panose="020B0604020202020204" pitchFamily="34" charset="0"/>
                <a:cs typeface="Arial" panose="020B0604020202020204" pitchFamily="34" charset="0"/>
              </a:rPr>
              <a:t>spatiul</a:t>
            </a:r>
            <a:r>
              <a:rPr lang="fr-CH" sz="1200" dirty="0" smtClean="0">
                <a:latin typeface="Arial" panose="020B0604020202020204" pitchFamily="34" charset="0"/>
                <a:cs typeface="Arial" panose="020B0604020202020204" pitchFamily="34" charset="0"/>
              </a:rPr>
              <a:t> de </a:t>
            </a:r>
            <a:r>
              <a:rPr lang="fr-CH" sz="1200" dirty="0" err="1" smtClean="0">
                <a:latin typeface="Arial" panose="020B0604020202020204" pitchFamily="34" charset="0"/>
                <a:cs typeface="Arial" panose="020B0604020202020204" pitchFamily="34" charset="0"/>
              </a:rPr>
              <a:t>teren</a:t>
            </a:r>
            <a:r>
              <a:rPr lang="fr-CH" sz="1200" dirty="0" smtClean="0">
                <a:latin typeface="Arial" panose="020B0604020202020204" pitchFamily="34" charset="0"/>
                <a:cs typeface="Arial" panose="020B0604020202020204" pitchFamily="34" charset="0"/>
              </a:rPr>
              <a:t> ce </a:t>
            </a:r>
            <a:r>
              <a:rPr lang="fr-CH" sz="1200" dirty="0" err="1" smtClean="0">
                <a:latin typeface="Arial" panose="020B0604020202020204" pitchFamily="34" charset="0"/>
                <a:cs typeface="Arial" panose="020B0604020202020204" pitchFamily="34" charset="0"/>
              </a:rPr>
              <a:t>separa</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autostrada</a:t>
            </a:r>
            <a:r>
              <a:rPr lang="fr-CH" sz="1200" dirty="0" smtClean="0">
                <a:latin typeface="Arial" panose="020B0604020202020204" pitchFamily="34" charset="0"/>
                <a:cs typeface="Arial" panose="020B0604020202020204" pitchFamily="34" charset="0"/>
              </a:rPr>
              <a:t> de </a:t>
            </a:r>
            <a:r>
              <a:rPr lang="fr-CH" sz="1200" dirty="0" err="1" smtClean="0">
                <a:latin typeface="Arial" panose="020B0604020202020204" pitchFamily="34" charset="0"/>
                <a:cs typeface="Arial" panose="020B0604020202020204" pitchFamily="34" charset="0"/>
              </a:rPr>
              <a:t>breteaua</a:t>
            </a:r>
            <a:r>
              <a:rPr lang="fr-CH" sz="1200" dirty="0" smtClean="0">
                <a:latin typeface="Arial" panose="020B0604020202020204" pitchFamily="34" charset="0"/>
                <a:cs typeface="Arial" panose="020B0604020202020204" pitchFamily="34" charset="0"/>
              </a:rPr>
              <a:t> de </a:t>
            </a:r>
            <a:r>
              <a:rPr lang="fr-CH" sz="1200" dirty="0" err="1" smtClean="0">
                <a:latin typeface="Arial" panose="020B0604020202020204" pitchFamily="34" charset="0"/>
                <a:cs typeface="Arial" panose="020B0604020202020204" pitchFamily="34" charset="0"/>
              </a:rPr>
              <a:t>iesire</a:t>
            </a:r>
            <a:r>
              <a:rPr lang="fr-CH" sz="1200" dirty="0" smtClean="0">
                <a:latin typeface="Arial" panose="020B0604020202020204" pitchFamily="34" charset="0"/>
                <a:cs typeface="Arial" panose="020B0604020202020204" pitchFamily="34" charset="0"/>
              </a:rPr>
              <a:t>, Nr. + </a:t>
            </a:r>
            <a:r>
              <a:rPr lang="fr-CH" sz="1200" dirty="0" err="1">
                <a:latin typeface="Arial" panose="020B0604020202020204" pitchFamily="34" charset="0"/>
                <a:cs typeface="Arial" panose="020B0604020202020204" pitchFamily="34" charset="0"/>
              </a:rPr>
              <a:t>I</a:t>
            </a:r>
            <a:r>
              <a:rPr lang="fr-CH" sz="1200" dirty="0" err="1" smtClean="0">
                <a:latin typeface="Arial" panose="020B0604020202020204" pitchFamily="34" charset="0"/>
                <a:cs typeface="Arial" panose="020B0604020202020204" pitchFamily="34" charset="0"/>
              </a:rPr>
              <a:t>esire</a:t>
            </a:r>
            <a:r>
              <a:rPr lang="fr-CH" sz="1200" dirty="0" smtClean="0">
                <a:latin typeface="Arial" panose="020B0604020202020204" pitchFamily="34" charset="0"/>
                <a:cs typeface="Arial" panose="020B0604020202020204" pitchFamily="34" charset="0"/>
              </a:rPr>
              <a:t> + </a:t>
            </a:r>
            <a:r>
              <a:rPr lang="fr-CH" sz="1200" dirty="0" err="1" smtClean="0">
                <a:latin typeface="Arial" panose="020B0604020202020204" pitchFamily="34" charset="0"/>
                <a:cs typeface="Arial" panose="020B0604020202020204" pitchFamily="34" charset="0"/>
              </a:rPr>
              <a:t>sageata</a:t>
            </a:r>
            <a:r>
              <a:rPr lang="fr-CH" sz="1200" dirty="0" smtClean="0">
                <a:latin typeface="Arial" panose="020B0604020202020204" pitchFamily="34" charset="0"/>
                <a:cs typeface="Arial" panose="020B0604020202020204" pitchFamily="34" charset="0"/>
              </a:rPr>
              <a:t>. ALBASTRU = </a:t>
            </a:r>
            <a:r>
              <a:rPr lang="fr-CH" sz="1200" dirty="0" err="1" smtClean="0">
                <a:latin typeface="Arial" panose="020B0604020202020204" pitchFamily="34" charset="0"/>
                <a:cs typeface="Arial" panose="020B0604020202020204" pitchFamily="34" charset="0"/>
              </a:rPr>
              <a:t>iesire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spre</a:t>
            </a:r>
            <a:r>
              <a:rPr lang="fr-CH" sz="1200" dirty="0" smtClean="0">
                <a:latin typeface="Arial" panose="020B0604020202020204" pitchFamily="34" charset="0"/>
                <a:cs typeface="Arial" panose="020B0604020202020204" pitchFamily="34" charset="0"/>
              </a:rPr>
              <a:t> DN / DJ</a:t>
            </a:r>
          </a:p>
          <a:p>
            <a:pPr marL="0" indent="0">
              <a:buNone/>
            </a:pP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1200" dirty="0" smtClean="0">
                <a:latin typeface="Arial" panose="020B0604020202020204" pitchFamily="34" charset="0"/>
                <a:cs typeface="Arial" panose="020B0604020202020204" pitchFamily="34" charset="0"/>
              </a:rPr>
              <a:t>+/- 1 km dupa </a:t>
            </a:r>
            <a:r>
              <a:rPr lang="fr-CH" sz="1200" dirty="0" err="1" smtClean="0">
                <a:latin typeface="Arial" panose="020B0604020202020204" pitchFamily="34" charset="0"/>
                <a:cs typeface="Arial" panose="020B0604020202020204" pitchFamily="34" charset="0"/>
              </a:rPr>
              <a:t>iesire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principalele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orase</a:t>
            </a:r>
            <a:r>
              <a:rPr lang="fr-CH" sz="1200" dirty="0" smtClean="0">
                <a:latin typeface="Arial" panose="020B0604020202020204" pitchFamily="34" charset="0"/>
                <a:cs typeface="Arial" panose="020B0604020202020204" pitchFamily="34" charset="0"/>
              </a:rPr>
              <a:t>, maximum 5, </a:t>
            </a:r>
            <a:r>
              <a:rPr lang="fr-CH" sz="1200" dirty="0" err="1" smtClean="0">
                <a:latin typeface="Arial" panose="020B0604020202020204" pitchFamily="34" charset="0"/>
                <a:cs typeface="Arial" panose="020B0604020202020204" pitchFamily="34" charset="0"/>
              </a:rPr>
              <a:t>situate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pe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raza</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autostrazii</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spre</a:t>
            </a:r>
            <a:r>
              <a:rPr lang="fr-CH" sz="1200" dirty="0" smtClean="0">
                <a:latin typeface="Arial" panose="020B0604020202020204" pitchFamily="34" charset="0"/>
                <a:cs typeface="Arial" panose="020B0604020202020204" pitchFamily="34" charset="0"/>
              </a:rPr>
              <a:t> aval. VERDE</a:t>
            </a:r>
          </a:p>
          <a:p>
            <a:pPr marL="0" indent="0">
              <a:buNone/>
            </a:pPr>
            <a:endParaRPr lang="fr-CH" sz="1200" dirty="0">
              <a:latin typeface="Arial" panose="020B0604020202020204" pitchFamily="34" charset="0"/>
              <a:cs typeface="Arial" panose="020B0604020202020204" pitchFamily="34" charset="0"/>
            </a:endParaRPr>
          </a:p>
          <a:p>
            <a:pPr marL="457200" lvl="1" indent="0">
              <a:buNone/>
            </a:pPr>
            <a:endParaRPr lang="fr-CH" sz="1200" dirty="0" smtClean="0">
              <a:latin typeface="Arial" panose="020B0604020202020204" pitchFamily="34" charset="0"/>
              <a:cs typeface="Arial" panose="020B0604020202020204" pitchFamily="34" charset="0"/>
            </a:endParaRPr>
          </a:p>
          <a:p>
            <a:pPr marL="457200" lvl="1" indent="0">
              <a:buNone/>
            </a:pPr>
            <a:endParaRPr lang="fr-CH" sz="1200" dirty="0">
              <a:latin typeface="Arial" panose="020B0604020202020204" pitchFamily="34" charset="0"/>
              <a:cs typeface="Arial" panose="020B0604020202020204" pitchFamily="34" charset="0"/>
            </a:endParaRPr>
          </a:p>
          <a:p>
            <a:pPr marL="457200" lvl="1" indent="0">
              <a:buNone/>
            </a:pPr>
            <a:endParaRPr lang="fr-CH" sz="1200" dirty="0" smtClean="0">
              <a:latin typeface="Arial" panose="020B0604020202020204" pitchFamily="34" charset="0"/>
              <a:cs typeface="Arial" panose="020B0604020202020204" pitchFamily="34" charset="0"/>
            </a:endParaRPr>
          </a:p>
          <a:p>
            <a:pPr marL="457200" lvl="1" indent="0">
              <a:buNone/>
            </a:pPr>
            <a:endParaRPr lang="fr-CH" sz="1200" dirty="0">
              <a:latin typeface="Arial" panose="020B0604020202020204" pitchFamily="34" charset="0"/>
              <a:cs typeface="Arial" panose="020B0604020202020204" pitchFamily="34" charset="0"/>
            </a:endParaRPr>
          </a:p>
          <a:p>
            <a:pPr marL="457200" lvl="1" indent="0">
              <a:buNone/>
            </a:pPr>
            <a:endParaRPr lang="fr-CH" sz="1200" dirty="0" smtClean="0">
              <a:latin typeface="Arial" panose="020B0604020202020204" pitchFamily="34" charset="0"/>
              <a:cs typeface="Arial" panose="020B0604020202020204" pitchFamily="34" charset="0"/>
            </a:endParaRPr>
          </a:p>
        </p:txBody>
      </p:sp>
      <p:cxnSp>
        <p:nvCxnSpPr>
          <p:cNvPr id="5" name="Connecteur droit 4"/>
          <p:cNvCxnSpPr/>
          <p:nvPr/>
        </p:nvCxnSpPr>
        <p:spPr>
          <a:xfrm>
            <a:off x="755576" y="2852936"/>
            <a:ext cx="7704856" cy="0"/>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Titre 1"/>
          <p:cNvSpPr txBox="1">
            <a:spLocks/>
          </p:cNvSpPr>
          <p:nvPr/>
        </p:nvSpPr>
        <p:spPr>
          <a:xfrm>
            <a:off x="648680" y="298553"/>
            <a:ext cx="7918648" cy="648071"/>
          </a:xfrm>
          <a:prstGeom prst="rect">
            <a:avLst/>
          </a:prstGeom>
          <a:solidFill>
            <a:srgbClr val="00B050"/>
          </a:solidFill>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mtClean="0">
                <a:solidFill>
                  <a:schemeClr val="bg1"/>
                </a:solidFill>
              </a:rPr>
              <a:t>AUTOSTRADA - SEMNALIZARE</a:t>
            </a:r>
            <a:endParaRPr lang="fr-CH" dirty="0">
              <a:solidFill>
                <a:schemeClr val="bg1"/>
              </a:solidFill>
            </a:endParaRPr>
          </a:p>
        </p:txBody>
      </p:sp>
    </p:spTree>
    <p:extLst>
      <p:ext uri="{BB962C8B-B14F-4D97-AF65-F5344CB8AC3E}">
        <p14:creationId xmlns:p14="http://schemas.microsoft.com/office/powerpoint/2010/main" val="2876180088"/>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4638"/>
            <a:ext cx="2952328" cy="778098"/>
          </a:xfrm>
          <a:solidFill>
            <a:schemeClr val="bg1"/>
          </a:solidFill>
        </p:spPr>
        <p:txBody>
          <a:bodyPr>
            <a:normAutofit/>
          </a:bodyPr>
          <a:lstStyle/>
          <a:p>
            <a:r>
              <a:rPr lang="fr-CH" sz="3600" dirty="0" smtClean="0">
                <a:solidFill>
                  <a:schemeClr val="bg1"/>
                </a:solidFill>
                <a:latin typeface="Arial" panose="020B0604020202020204" pitchFamily="34" charset="0"/>
                <a:cs typeface="Arial" panose="020B0604020202020204" pitchFamily="34" charset="0"/>
              </a:rPr>
              <a:t>E81 x A0</a:t>
            </a:r>
            <a:endParaRPr lang="fr-CH" sz="36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07504" y="548680"/>
            <a:ext cx="3816424" cy="720000"/>
          </a:xfrm>
          <a:solidFill>
            <a:srgbClr val="00B050"/>
          </a:solidFill>
        </p:spPr>
        <p:txBody>
          <a:bodyPr bIns="144000" anchor="ctr">
            <a:noAutofit/>
          </a:bodyPr>
          <a:lstStyle/>
          <a:p>
            <a:pPr algn="ctr"/>
            <a:r>
              <a:rPr lang="fr-CH" sz="2800" b="0" dirty="0" smtClean="0">
                <a:solidFill>
                  <a:schemeClr val="bg1"/>
                </a:solidFill>
                <a:latin typeface="Arial" panose="020B0604020202020204" pitchFamily="34" charset="0"/>
                <a:cs typeface="Arial" panose="020B0604020202020204" pitchFamily="34" charset="0"/>
              </a:rPr>
              <a:t>E81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314830"/>
            <a:ext cx="3816424" cy="2700000"/>
          </a:xfrm>
          <a:solidFill>
            <a:srgbClr val="00B050"/>
          </a:solidFill>
        </p:spPr>
        <p:txBody>
          <a:bodyPr tIns="36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Pitesti</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Bolintin</a:t>
            </a:r>
            <a:r>
              <a:rPr lang="fr-CH" sz="3200" dirty="0" smtClean="0">
                <a:solidFill>
                  <a:schemeClr val="bg1"/>
                </a:solidFill>
                <a:latin typeface="Arial" panose="020B0604020202020204" pitchFamily="34" charset="0"/>
                <a:cs typeface="Arial" panose="020B0604020202020204" pitchFamily="34" charset="0"/>
              </a:rPr>
              <a:t> Deal</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0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3995936" y="548680"/>
            <a:ext cx="5040560" cy="720000"/>
          </a:xfrm>
          <a:solidFill>
            <a:srgbClr val="00B050"/>
          </a:solidFill>
        </p:spPr>
        <p:txBody>
          <a:bodyPr bIns="144000" anchor="ctr">
            <a:noAutofit/>
          </a:bodyPr>
          <a:lstStyle/>
          <a:p>
            <a:pPr algn="ctr"/>
            <a:r>
              <a:rPr lang="fr-CH" sz="2800" b="0" dirty="0" smtClean="0">
                <a:solidFill>
                  <a:schemeClr val="bg1"/>
                </a:solidFill>
                <a:latin typeface="Arial" panose="020B0604020202020204" pitchFamily="34" charset="0"/>
                <a:cs typeface="Arial" panose="020B0604020202020204" pitchFamily="34" charset="0"/>
              </a:rPr>
              <a:t>E81   A0</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3995936" y="1304524"/>
            <a:ext cx="5040560" cy="3024335"/>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  Nord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   Sud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    Est</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0" name="Rectangle à coins arrondis 9"/>
          <p:cNvSpPr/>
          <p:nvPr/>
        </p:nvSpPr>
        <p:spPr>
          <a:xfrm>
            <a:off x="1132576" y="5625024"/>
            <a:ext cx="6480000"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Panneau placé à l’endroit de la séparation par terre plain central des 2 x 2 voies</a:t>
            </a:r>
            <a:endParaRPr lang="fr-CH" sz="1200" dirty="0">
              <a:solidFill>
                <a:schemeClr val="tx1"/>
              </a:solidFill>
              <a:latin typeface="Arial" panose="020B0604020202020204" pitchFamily="34" charset="0"/>
              <a:cs typeface="Arial" panose="020B0604020202020204" pitchFamily="34" charset="0"/>
            </a:endParaRPr>
          </a:p>
        </p:txBody>
      </p:sp>
      <p:sp>
        <p:nvSpPr>
          <p:cNvPr id="11" name="Flèche vers le haut 10"/>
          <p:cNvSpPr/>
          <p:nvPr/>
        </p:nvSpPr>
        <p:spPr>
          <a:xfrm>
            <a:off x="467544" y="1718784"/>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6926849" y="1484784"/>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Nord</a:t>
            </a:r>
            <a:endParaRPr lang="fr-CH" sz="32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7033350" y="2664830"/>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7033351" y="3247109"/>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Est</a:t>
            </a:r>
            <a:endParaRPr lang="fr-CH" sz="3200" dirty="0">
              <a:solidFill>
                <a:schemeClr val="tx1"/>
              </a:solidFill>
              <a:latin typeface="Arial" panose="020B0604020202020204" pitchFamily="34" charset="0"/>
              <a:cs typeface="Arial" panose="020B0604020202020204" pitchFamily="34" charset="0"/>
            </a:endParaRPr>
          </a:p>
        </p:txBody>
      </p:sp>
      <p:pic>
        <p:nvPicPr>
          <p:cNvPr id="1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2089248"/>
            <a:ext cx="734392" cy="4320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4793440" y="2103094"/>
            <a:ext cx="2700666" cy="4182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err="1" smtClean="0">
                <a:solidFill>
                  <a:schemeClr val="tx1"/>
                </a:solidFill>
                <a:latin typeface="Arial" panose="020B0604020202020204" pitchFamily="34" charset="0"/>
                <a:cs typeface="Arial" panose="020B0604020202020204" pitchFamily="34" charset="0"/>
              </a:rPr>
              <a:t>Otopeni</a:t>
            </a:r>
            <a:r>
              <a:rPr lang="fr-CH" sz="2400" dirty="0" smtClean="0">
                <a:solidFill>
                  <a:schemeClr val="tx1"/>
                </a:solidFill>
                <a:latin typeface="Arial" panose="020B0604020202020204" pitchFamily="34" charset="0"/>
                <a:cs typeface="Arial" panose="020B0604020202020204" pitchFamily="34" charset="0"/>
              </a:rPr>
              <a:t> </a:t>
            </a:r>
            <a:r>
              <a:rPr lang="fr-CH" sz="2400" dirty="0" err="1" smtClean="0">
                <a:solidFill>
                  <a:schemeClr val="tx1"/>
                </a:solidFill>
                <a:latin typeface="Arial" panose="020B0604020202020204" pitchFamily="34" charset="0"/>
                <a:cs typeface="Arial" panose="020B0604020202020204" pitchFamily="34" charset="0"/>
              </a:rPr>
              <a:t>Baneasa</a:t>
            </a:r>
            <a:endParaRPr lang="fr-CH" sz="2400" dirty="0">
              <a:solidFill>
                <a:schemeClr val="tx1"/>
              </a:solidFill>
              <a:latin typeface="Arial" panose="020B0604020202020204" pitchFamily="34" charset="0"/>
              <a:cs typeface="Arial" panose="020B0604020202020204" pitchFamily="34" charset="0"/>
            </a:endParaRPr>
          </a:p>
        </p:txBody>
      </p:sp>
      <p:sp>
        <p:nvSpPr>
          <p:cNvPr id="20" name="Flèche vers le haut 19"/>
          <p:cNvSpPr/>
          <p:nvPr/>
        </p:nvSpPr>
        <p:spPr>
          <a:xfrm>
            <a:off x="4227169" y="1484784"/>
            <a:ext cx="484632" cy="21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Flèche vers le haut 20"/>
          <p:cNvSpPr/>
          <p:nvPr/>
        </p:nvSpPr>
        <p:spPr>
          <a:xfrm>
            <a:off x="8326087" y="1555109"/>
            <a:ext cx="484632" cy="21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212665" y="4005104"/>
            <a:ext cx="360000" cy="234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Rectangle 23"/>
          <p:cNvSpPr/>
          <p:nvPr/>
        </p:nvSpPr>
        <p:spPr>
          <a:xfrm>
            <a:off x="3488628" y="4006029"/>
            <a:ext cx="360000" cy="144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Rectangle 24"/>
          <p:cNvSpPr/>
          <p:nvPr/>
        </p:nvSpPr>
        <p:spPr>
          <a:xfrm>
            <a:off x="4192576" y="4311511"/>
            <a:ext cx="360000" cy="10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Rectangle 25"/>
          <p:cNvSpPr/>
          <p:nvPr/>
        </p:nvSpPr>
        <p:spPr>
          <a:xfrm>
            <a:off x="8612193" y="4323955"/>
            <a:ext cx="360000" cy="19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Rectangle 26"/>
          <p:cNvSpPr/>
          <p:nvPr/>
        </p:nvSpPr>
        <p:spPr>
          <a:xfrm>
            <a:off x="1126400" y="685304"/>
            <a:ext cx="900000" cy="432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latin typeface="Arial" panose="020B0604020202020204" pitchFamily="34" charset="0"/>
                <a:cs typeface="Arial" panose="020B0604020202020204" pitchFamily="34" charset="0"/>
              </a:rPr>
              <a:t>E81</a:t>
            </a:r>
            <a:endParaRPr lang="fr-CH" sz="2800" dirty="0">
              <a:latin typeface="Arial" panose="020B0604020202020204" pitchFamily="34" charset="0"/>
              <a:cs typeface="Arial" panose="020B0604020202020204" pitchFamily="34" charset="0"/>
            </a:endParaRPr>
          </a:p>
        </p:txBody>
      </p:sp>
      <p:sp>
        <p:nvSpPr>
          <p:cNvPr id="28" name="Rectangle 27"/>
          <p:cNvSpPr/>
          <p:nvPr/>
        </p:nvSpPr>
        <p:spPr>
          <a:xfrm>
            <a:off x="2195736" y="679152"/>
            <a:ext cx="900000" cy="432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latin typeface="Arial" panose="020B0604020202020204" pitchFamily="34" charset="0"/>
                <a:cs typeface="Arial" panose="020B0604020202020204" pitchFamily="34" charset="0"/>
              </a:rPr>
              <a:t>A1</a:t>
            </a:r>
            <a:endParaRPr lang="fr-CH" sz="2800" dirty="0">
              <a:latin typeface="Arial" panose="020B0604020202020204" pitchFamily="34" charset="0"/>
              <a:cs typeface="Arial" panose="020B0604020202020204" pitchFamily="34" charset="0"/>
            </a:endParaRPr>
          </a:p>
        </p:txBody>
      </p:sp>
      <p:sp>
        <p:nvSpPr>
          <p:cNvPr id="29" name="Rectangle 28"/>
          <p:cNvSpPr/>
          <p:nvPr/>
        </p:nvSpPr>
        <p:spPr>
          <a:xfrm>
            <a:off x="5652120" y="699923"/>
            <a:ext cx="900000" cy="432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latin typeface="Arial" panose="020B0604020202020204" pitchFamily="34" charset="0"/>
                <a:cs typeface="Arial" panose="020B0604020202020204" pitchFamily="34" charset="0"/>
              </a:rPr>
              <a:t>E81</a:t>
            </a:r>
            <a:endParaRPr lang="fr-CH" sz="2800" dirty="0">
              <a:latin typeface="Arial" panose="020B0604020202020204" pitchFamily="34" charset="0"/>
              <a:cs typeface="Arial" panose="020B0604020202020204" pitchFamily="34" charset="0"/>
            </a:endParaRPr>
          </a:p>
        </p:txBody>
      </p:sp>
      <p:sp>
        <p:nvSpPr>
          <p:cNvPr id="30" name="Rectangle 29"/>
          <p:cNvSpPr/>
          <p:nvPr/>
        </p:nvSpPr>
        <p:spPr>
          <a:xfrm>
            <a:off x="6760493" y="699923"/>
            <a:ext cx="900000" cy="432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latin typeface="Arial" panose="020B0604020202020204" pitchFamily="34" charset="0"/>
                <a:cs typeface="Arial" panose="020B0604020202020204" pitchFamily="34" charset="0"/>
              </a:rPr>
              <a:t>A0</a:t>
            </a:r>
            <a:endParaRPr lang="fr-CH" sz="2800" dirty="0">
              <a:latin typeface="Arial" panose="020B0604020202020204" pitchFamily="34" charset="0"/>
              <a:cs typeface="Arial" panose="020B0604020202020204" pitchFamily="34" charset="0"/>
            </a:endParaRPr>
          </a:p>
        </p:txBody>
      </p:sp>
      <p:sp>
        <p:nvSpPr>
          <p:cNvPr id="12" name="Rectangle à coins arrondis 11"/>
          <p:cNvSpPr/>
          <p:nvPr/>
        </p:nvSpPr>
        <p:spPr>
          <a:xfrm>
            <a:off x="212665" y="607120"/>
            <a:ext cx="3635963"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212665" y="1412776"/>
            <a:ext cx="3635963" cy="2520280"/>
          </a:xfrm>
          <a:prstGeom prst="roundRect">
            <a:avLst>
              <a:gd name="adj" fmla="val 658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1" name="Flèche vers le haut 30"/>
          <p:cNvSpPr/>
          <p:nvPr/>
        </p:nvSpPr>
        <p:spPr>
          <a:xfrm>
            <a:off x="3111329" y="1750880"/>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067944" y="607120"/>
            <a:ext cx="4824536" cy="61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067944" y="1412776"/>
            <a:ext cx="4824536" cy="2808312"/>
          </a:xfrm>
          <a:prstGeom prst="roundRect">
            <a:avLst>
              <a:gd name="adj" fmla="val 340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9693116"/>
      </p:ext>
    </p:extLst>
  </p:cSld>
  <p:clrMapOvr>
    <a:masterClrMapping/>
  </p:clrMapOvr>
  <p:transition spd="slow">
    <p:wheel spokes="1"/>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18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Arad				178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Timisoara			128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Turnu</a:t>
            </a:r>
            <a:r>
              <a:rPr lang="fr-CH" sz="5200" dirty="0" smtClean="0">
                <a:solidFill>
                  <a:schemeClr val="bg1"/>
                </a:solidFill>
                <a:latin typeface="Arial" panose="020B0604020202020204" pitchFamily="34" charset="0"/>
                <a:cs typeface="Arial" panose="020B0604020202020204" pitchFamily="34" charset="0"/>
              </a:rPr>
              <a:t> Severin		247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Lugoj				  88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E68 x E70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72 km</a:t>
            </a:r>
            <a:r>
              <a:rPr lang="fr-CH" sz="5700" dirty="0" smtClean="0"/>
              <a:t>	</a:t>
            </a:r>
          </a:p>
          <a:p>
            <a:pPr marL="400050" lvl="1" indent="0">
              <a:buFont typeface="Arial" panose="020B0604020202020204" pitchFamily="34" charset="0"/>
              <a:buNone/>
            </a:pPr>
            <a:endParaRPr lang="fr-CH" sz="5700" dirty="0" smtClean="0"/>
          </a:p>
          <a:p>
            <a:endParaRPr lang="fr-CH" sz="5700" dirty="0" smtClean="0"/>
          </a:p>
          <a:p>
            <a:endParaRPr lang="fr-CH" sz="5700" dirty="0"/>
          </a:p>
        </p:txBody>
      </p:sp>
      <p:sp>
        <p:nvSpPr>
          <p:cNvPr id="6" name="Rectangle à coins arrondis 5"/>
          <p:cNvSpPr/>
          <p:nvPr/>
        </p:nvSpPr>
        <p:spPr>
          <a:xfrm>
            <a:off x="1115616" y="980728"/>
            <a:ext cx="7272808" cy="4536000"/>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72000" y="4509120"/>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2667088" y="1196585"/>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11" name="Rectangle à coins arrondis 10"/>
          <p:cNvSpPr/>
          <p:nvPr/>
        </p:nvSpPr>
        <p:spPr>
          <a:xfrm>
            <a:off x="4032000" y="1196585"/>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E673</a:t>
            </a:r>
            <a:endParaRPr lang="fr-CH" sz="2800"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5724128" y="1244682"/>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630684"/>
      </p:ext>
    </p:extLst>
  </p:cSld>
  <p:clrMapOvr>
    <a:masterClrMapping/>
  </p:clrMapOvr>
  <p:transition spd="slow">
    <p:wheel spokes="1"/>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Dobra</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41</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959865" y="254786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2912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324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Dobra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Ohaba</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307721" y="3597508"/>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531756" y="242088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043608" y="429323"/>
            <a:ext cx="5760000" cy="1080000"/>
          </a:xfrm>
          <a:prstGeom prst="rect">
            <a:avLst/>
          </a:prstGeom>
          <a:solidFill>
            <a:srgbClr val="00B050"/>
          </a:solidFill>
        </p:spPr>
        <p:txBody>
          <a:bodyPr vert="horz" lIns="288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Margina</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2015402" y="609323"/>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5724128" y="609323"/>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87624" y="501271"/>
            <a:ext cx="5493037"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115616" y="1628800"/>
            <a:ext cx="5616624" cy="3024336"/>
          </a:xfrm>
          <a:prstGeom prst="roundRect">
            <a:avLst>
              <a:gd name="adj" fmla="val 35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74160586"/>
      </p:ext>
    </p:extLst>
  </p:cSld>
  <p:clrMapOvr>
    <a:masterClrMapping/>
  </p:clrMapOvr>
  <p:transition spd="slow">
    <p:wheel spokes="1"/>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234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Dobra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Ohaba</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2232248"/>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41</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959865" y="297986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
        <p:nvSpPr>
          <p:cNvPr id="15" name="Flèche droite 14"/>
          <p:cNvSpPr/>
          <p:nvPr/>
        </p:nvSpPr>
        <p:spPr>
          <a:xfrm rot="19500000">
            <a:off x="5621043" y="292586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845488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41</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74552280"/>
      </p:ext>
    </p:extLst>
  </p:cSld>
  <p:clrMapOvr>
    <a:masterClrMapping/>
  </p:clrMapOvr>
  <p:transition spd="slow">
    <p:wheel spokes="1"/>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18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Arad				165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Timisoara			115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Turnu</a:t>
            </a:r>
            <a:r>
              <a:rPr lang="fr-CH" sz="5200" dirty="0" smtClean="0">
                <a:solidFill>
                  <a:schemeClr val="bg1"/>
                </a:solidFill>
                <a:latin typeface="Arial" panose="020B0604020202020204" pitchFamily="34" charset="0"/>
                <a:cs typeface="Arial" panose="020B0604020202020204" pitchFamily="34" charset="0"/>
              </a:rPr>
              <a:t> Severin		232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Lugoj				  77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E68 x E70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56 km</a:t>
            </a:r>
            <a:r>
              <a:rPr lang="fr-CH" sz="5700" dirty="0" smtClean="0"/>
              <a:t>	</a:t>
            </a:r>
          </a:p>
          <a:p>
            <a:pPr marL="400050" lvl="1" indent="0">
              <a:buFont typeface="Arial" panose="020B0604020202020204" pitchFamily="34" charset="0"/>
              <a:buNone/>
            </a:pPr>
            <a:endParaRPr lang="fr-CH" sz="5700" dirty="0" smtClean="0"/>
          </a:p>
          <a:p>
            <a:endParaRPr lang="fr-CH" sz="5700" dirty="0" smtClean="0"/>
          </a:p>
          <a:p>
            <a:endParaRPr lang="fr-CH" sz="5700" dirty="0"/>
          </a:p>
        </p:txBody>
      </p:sp>
      <p:sp>
        <p:nvSpPr>
          <p:cNvPr id="6" name="Rectangle à coins arrondis 5"/>
          <p:cNvSpPr/>
          <p:nvPr/>
        </p:nvSpPr>
        <p:spPr>
          <a:xfrm>
            <a:off x="1115616" y="980728"/>
            <a:ext cx="7272808" cy="4536000"/>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72000" y="4509120"/>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2667088" y="1196585"/>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11" name="Rectangle à coins arrondis 10"/>
          <p:cNvSpPr/>
          <p:nvPr/>
        </p:nvSpPr>
        <p:spPr>
          <a:xfrm>
            <a:off x="4032000" y="1196585"/>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E673</a:t>
            </a:r>
            <a:endParaRPr lang="fr-CH" sz="2800"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5724872" y="121537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201689"/>
      </p:ext>
    </p:extLst>
  </p:cSld>
  <p:clrMapOvr>
    <a:masterClrMapping/>
  </p:clrMapOvr>
  <p:transition spd="slow">
    <p:wheel spokes="1"/>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Margina</a:t>
            </a: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42</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959865" y="254786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8246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Margina</a:t>
            </a:r>
          </a:p>
          <a:p>
            <a:r>
              <a:rPr lang="fr-CH" sz="4400" dirty="0" err="1" smtClean="0">
                <a:solidFill>
                  <a:schemeClr val="bg1"/>
                </a:solidFill>
                <a:latin typeface="Arial" panose="020B0604020202020204" pitchFamily="34" charset="0"/>
                <a:cs typeface="Arial" panose="020B0604020202020204" pitchFamily="34" charset="0"/>
              </a:rPr>
              <a:t>Faget</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359300" y="3597507"/>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481768" y="242088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043608" y="404612"/>
            <a:ext cx="5760000" cy="1080000"/>
          </a:xfrm>
          <a:prstGeom prst="rect">
            <a:avLst/>
          </a:prstGeom>
          <a:solidFill>
            <a:srgbClr val="00B050"/>
          </a:solidFill>
        </p:spPr>
        <p:txBody>
          <a:bodyPr vert="horz" lIns="288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Dumbrava</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905926" y="59239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5764300" y="59239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1115616" y="451095"/>
            <a:ext cx="5616624" cy="9616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800"/>
            <a:ext cx="5616624" cy="2880320"/>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732755250"/>
      </p:ext>
    </p:extLst>
  </p:cSld>
  <p:clrMapOvr>
    <a:masterClrMapping/>
  </p:clrMapOvr>
  <p:transition spd="slow">
    <p:wheel spokes="1"/>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21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Margina</a:t>
            </a:r>
          </a:p>
          <a:p>
            <a:r>
              <a:rPr lang="fr-CH" sz="4400" dirty="0" err="1" smtClean="0">
                <a:solidFill>
                  <a:schemeClr val="bg1"/>
                </a:solidFill>
                <a:latin typeface="Arial" panose="020B0604020202020204" pitchFamily="34" charset="0"/>
                <a:cs typeface="Arial" panose="020B0604020202020204" pitchFamily="34" charset="0"/>
              </a:rPr>
              <a:t>Faget</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188996" y="2396832"/>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481768" y="242088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
        <p:nvSpPr>
          <p:cNvPr id="2" name="Rectangle à coins arrondis 1"/>
          <p:cNvSpPr/>
          <p:nvPr/>
        </p:nvSpPr>
        <p:spPr>
          <a:xfrm>
            <a:off x="1115616" y="451095"/>
            <a:ext cx="5616624" cy="9616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800"/>
            <a:ext cx="5616624" cy="201622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3994437" y="62068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42</a:t>
            </a:r>
            <a:endParaRPr lang="fr-CH" sz="5400" dirty="0">
              <a:solidFill>
                <a:schemeClr val="bg1"/>
              </a:solidFill>
              <a:latin typeface="Arial" panose="020B0604020202020204" pitchFamily="34" charset="0"/>
              <a:cs typeface="Arial" panose="020B0604020202020204" pitchFamily="34" charset="0"/>
            </a:endParaRPr>
          </a:p>
        </p:txBody>
      </p:sp>
      <p:sp>
        <p:nvSpPr>
          <p:cNvPr id="15" name="Virage 14"/>
          <p:cNvSpPr/>
          <p:nvPr/>
        </p:nvSpPr>
        <p:spPr>
          <a:xfrm>
            <a:off x="4824132" y="76468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6" name="Rectangle 15"/>
          <p:cNvSpPr/>
          <p:nvPr/>
        </p:nvSpPr>
        <p:spPr>
          <a:xfrm>
            <a:off x="4499992" y="76468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4067944" y="640573"/>
            <a:ext cx="2664296" cy="82799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84428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42</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92170367"/>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4042792" cy="756000"/>
          </a:xfrm>
          <a:solidFill>
            <a:srgbClr val="00B050"/>
          </a:solidFill>
        </p:spPr>
        <p:txBody>
          <a:bodyPr>
            <a:normAutofit/>
          </a:bodyPr>
          <a:lstStyle/>
          <a:p>
            <a:r>
              <a:rPr lang="fr-CH" sz="2400" dirty="0" smtClean="0">
                <a:solidFill>
                  <a:schemeClr val="bg1"/>
                </a:solidFill>
                <a:latin typeface="Arial" panose="020B0604020202020204" pitchFamily="34" charset="0"/>
                <a:cs typeface="Arial" panose="020B0604020202020204" pitchFamily="34" charset="0"/>
              </a:rPr>
              <a:t>E81  A0   </a:t>
            </a:r>
            <a:r>
              <a:rPr lang="fr-CH" sz="2900" dirty="0" smtClean="0">
                <a:solidFill>
                  <a:schemeClr val="bg1"/>
                </a:solidFill>
                <a:latin typeface="Arial" panose="020B0604020202020204" pitchFamily="34" charset="0"/>
                <a:cs typeface="Arial" panose="020B0604020202020204" pitchFamily="34" charset="0"/>
              </a:rPr>
              <a:t>Ring Bucuresti </a:t>
            </a:r>
            <a:endParaRPr lang="fr-CH" sz="2900"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457200" y="1268760"/>
            <a:ext cx="4038600" cy="5472608"/>
          </a:xfrm>
          <a:solidFill>
            <a:srgbClr val="00B050"/>
          </a:solidFill>
        </p:spPr>
        <p:txBody>
          <a:bodyPr lIns="216000" tIns="288000">
            <a:normAutofit/>
          </a:bodyPr>
          <a:lstStyle/>
          <a:p>
            <a:pPr marL="0" indent="0">
              <a:buNone/>
            </a:pPr>
            <a:r>
              <a:rPr lang="fr-CH" sz="4400" dirty="0" smtClean="0">
                <a:solidFill>
                  <a:schemeClr val="bg1"/>
                </a:solidFill>
                <a:latin typeface="Arial" panose="020B0604020202020204" pitchFamily="34" charset="0"/>
                <a:cs typeface="Arial" panose="020B0604020202020204" pitchFamily="34" charset="0"/>
              </a:rPr>
              <a:t>Bucuresti</a:t>
            </a:r>
          </a:p>
          <a:p>
            <a:pPr marL="0" indent="0">
              <a:buNone/>
            </a:pPr>
            <a:r>
              <a:rPr lang="fr-CH" sz="4400" dirty="0" smtClean="0">
                <a:solidFill>
                  <a:schemeClr val="bg1"/>
                </a:solidFill>
                <a:latin typeface="Arial" panose="020B0604020202020204" pitchFamily="34" charset="0"/>
                <a:cs typeface="Arial" panose="020B0604020202020204" pitchFamily="34" charset="0"/>
              </a:rPr>
              <a:t>Craiova</a:t>
            </a:r>
          </a:p>
          <a:p>
            <a:pPr marL="0" indent="0">
              <a:buNone/>
            </a:pPr>
            <a:r>
              <a:rPr lang="fr-CH" sz="4400" dirty="0" smtClean="0">
                <a:solidFill>
                  <a:schemeClr val="bg1"/>
                </a:solidFill>
                <a:latin typeface="Arial" panose="020B0604020202020204" pitchFamily="34" charset="0"/>
                <a:cs typeface="Arial" panose="020B0604020202020204" pitchFamily="34" charset="0"/>
              </a:rPr>
              <a:t>Alexandria</a:t>
            </a:r>
          </a:p>
          <a:p>
            <a:pPr marL="0" indent="0">
              <a:buNone/>
            </a:pPr>
            <a:r>
              <a:rPr lang="fr-CH" sz="4400" dirty="0" smtClean="0">
                <a:solidFill>
                  <a:schemeClr val="bg1"/>
                </a:solidFill>
                <a:latin typeface="Arial" panose="020B0604020202020204" pitchFamily="34" charset="0"/>
                <a:cs typeface="Arial" panose="020B0604020202020204" pitchFamily="34" charset="0"/>
              </a:rPr>
              <a:t>Giurgiu</a:t>
            </a:r>
          </a:p>
          <a:p>
            <a:pPr marL="0" indent="0">
              <a:buNone/>
            </a:pPr>
            <a:r>
              <a:rPr lang="fr-CH" sz="4400" dirty="0" err="1" smtClean="0">
                <a:solidFill>
                  <a:schemeClr val="bg1"/>
                </a:solidFill>
                <a:latin typeface="Arial" panose="020B0604020202020204" pitchFamily="34" charset="0"/>
                <a:cs typeface="Arial" panose="020B0604020202020204" pitchFamily="34" charset="0"/>
              </a:rPr>
              <a:t>Constanza</a:t>
            </a:r>
            <a:endParaRPr lang="fr-CH" sz="440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4576195" y="1264451"/>
            <a:ext cx="4140000" cy="5442904"/>
          </a:xfrm>
          <a:solidFill>
            <a:srgbClr val="00B050"/>
          </a:solidFill>
        </p:spPr>
        <p:txBody>
          <a:bodyPr lIns="0" tIns="216000">
            <a:normAutofit/>
          </a:body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Bucuresti Nord</a:t>
            </a:r>
            <a:endParaRPr lang="fr-CH" sz="44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4400" dirty="0">
              <a:solidFill>
                <a:schemeClr val="bg1"/>
              </a:solidFill>
              <a:latin typeface="Arial" panose="020B0604020202020204" pitchFamily="34" charset="0"/>
              <a:cs typeface="Arial" panose="020B0604020202020204" pitchFamily="34" charset="0"/>
            </a:endParaRPr>
          </a:p>
          <a:p>
            <a:pPr marL="0" indent="0" algn="ctr">
              <a:buNone/>
            </a:pPr>
            <a:r>
              <a:rPr lang="fr-CH" sz="4400" dirty="0" smtClean="0">
                <a:solidFill>
                  <a:schemeClr val="bg1"/>
                </a:solidFill>
                <a:latin typeface="Arial" panose="020B0604020202020204" pitchFamily="34" charset="0"/>
                <a:cs typeface="Arial" panose="020B0604020202020204" pitchFamily="34" charset="0"/>
              </a:rPr>
              <a:t>Ploiesti  Brasov</a:t>
            </a:r>
          </a:p>
          <a:p>
            <a:pPr marL="0" indent="0" algn="ctr">
              <a:buNone/>
            </a:pPr>
            <a:r>
              <a:rPr lang="fr-CH" sz="4400" dirty="0" smtClean="0">
                <a:solidFill>
                  <a:schemeClr val="bg1"/>
                </a:solidFill>
                <a:latin typeface="Arial" panose="020B0604020202020204" pitchFamily="34" charset="0"/>
                <a:cs typeface="Arial" panose="020B0604020202020204" pitchFamily="34" charset="0"/>
              </a:rPr>
              <a:t>Suceava  </a:t>
            </a:r>
            <a:r>
              <a:rPr lang="fr-CH" sz="4400" dirty="0" smtClean="0">
                <a:solidFill>
                  <a:schemeClr val="bg1"/>
                </a:solidFill>
                <a:latin typeface="Arial" panose="020B0604020202020204" pitchFamily="34" charset="0"/>
                <a:cs typeface="Arial" panose="020B0604020202020204" pitchFamily="34" charset="0"/>
              </a:rPr>
              <a:t>Iasi</a:t>
            </a:r>
          </a:p>
          <a:p>
            <a:pPr marL="0" indent="0" algn="ctr">
              <a:buNone/>
            </a:pPr>
            <a:r>
              <a:rPr lang="fr-CH" sz="4400" dirty="0" smtClean="0">
                <a:solidFill>
                  <a:schemeClr val="bg1"/>
                </a:solidFill>
                <a:latin typeface="Arial" panose="020B0604020202020204" pitchFamily="34" charset="0"/>
                <a:cs typeface="Arial" panose="020B0604020202020204" pitchFamily="34" charset="0"/>
              </a:rPr>
              <a:t>Galati</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44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7222250" y="1585886"/>
            <a:ext cx="1296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Nord</a:t>
            </a:r>
            <a:endParaRPr lang="fr-CH" sz="4000"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3131840" y="1412776"/>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3131839" y="1995940"/>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Est</a:t>
            </a:r>
            <a:endParaRPr lang="fr-CH" sz="3200" dirty="0">
              <a:solidFill>
                <a:schemeClr val="tx1"/>
              </a:solidFill>
              <a:latin typeface="Arial" panose="020B0604020202020204" pitchFamily="34" charset="0"/>
              <a:cs typeface="Arial" panose="020B0604020202020204" pitchFamily="34" charset="0"/>
            </a:endParaRPr>
          </a:p>
        </p:txBody>
      </p:sp>
      <p:sp>
        <p:nvSpPr>
          <p:cNvPr id="8" name="Rectangle à coins arrondis 7"/>
          <p:cNvSpPr/>
          <p:nvPr/>
        </p:nvSpPr>
        <p:spPr>
          <a:xfrm>
            <a:off x="4734455" y="2340045"/>
            <a:ext cx="3024000" cy="61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Otopeni</a:t>
            </a:r>
            <a:r>
              <a:rPr lang="fr-CH" sz="2800" dirty="0" smtClean="0">
                <a:solidFill>
                  <a:schemeClr val="tx1"/>
                </a:solidFill>
                <a:latin typeface="Arial" panose="020B0604020202020204" pitchFamily="34" charset="0"/>
                <a:cs typeface="Arial" panose="020B0604020202020204" pitchFamily="34" charset="0"/>
              </a:rPr>
              <a:t> </a:t>
            </a:r>
            <a:r>
              <a:rPr lang="fr-CH" sz="2800" dirty="0" err="1" smtClean="0">
                <a:solidFill>
                  <a:schemeClr val="tx1"/>
                </a:solidFill>
                <a:latin typeface="Arial" panose="020B0604020202020204" pitchFamily="34" charset="0"/>
                <a:cs typeface="Arial" panose="020B0604020202020204" pitchFamily="34" charset="0"/>
              </a:rPr>
              <a:t>Baneasa</a:t>
            </a:r>
            <a:endParaRPr lang="fr-CH" sz="2800" dirty="0">
              <a:solidFill>
                <a:schemeClr val="tx1"/>
              </a:solidFill>
              <a:latin typeface="Arial" panose="020B0604020202020204" pitchFamily="34" charset="0"/>
              <a:cs typeface="Arial" panose="020B0604020202020204" pitchFamily="34" charset="0"/>
            </a:endParaRPr>
          </a:p>
        </p:txBody>
      </p:sp>
      <p:pic>
        <p:nvPicPr>
          <p:cNvPr id="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9541" y="2386500"/>
            <a:ext cx="678709" cy="576000"/>
          </a:xfrm>
          <a:prstGeom prst="rect">
            <a:avLst/>
          </a:prstGeom>
          <a:noFill/>
          <a:extLst>
            <a:ext uri="{909E8E84-426E-40DD-AFC4-6F175D3DCCD1}">
              <a14:hiddenFill xmlns:a14="http://schemas.microsoft.com/office/drawing/2010/main">
                <a:solidFill>
                  <a:srgbClr val="FFFFFF"/>
                </a:solidFill>
              </a14:hiddenFill>
            </a:ext>
          </a:extLst>
        </p:spPr>
      </p:pic>
      <p:sp>
        <p:nvSpPr>
          <p:cNvPr id="11" name="Flèche droite 10"/>
          <p:cNvSpPr/>
          <p:nvPr/>
        </p:nvSpPr>
        <p:spPr>
          <a:xfrm rot="-2100000">
            <a:off x="6926219" y="5642892"/>
            <a:ext cx="126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Ellipse 11"/>
          <p:cNvSpPr/>
          <p:nvPr/>
        </p:nvSpPr>
        <p:spPr>
          <a:xfrm>
            <a:off x="2871682" y="4136498"/>
            <a:ext cx="108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BG</a:t>
            </a:r>
            <a:endParaRPr lang="fr-CH" sz="2800" dirty="0">
              <a:solidFill>
                <a:schemeClr val="tx1"/>
              </a:solidFill>
              <a:latin typeface="Arial" panose="020B0604020202020204" pitchFamily="34" charset="0"/>
              <a:cs typeface="Arial" panose="020B0604020202020204" pitchFamily="34" charset="0"/>
            </a:endParaRPr>
          </a:p>
        </p:txBody>
      </p:sp>
      <p:sp>
        <p:nvSpPr>
          <p:cNvPr id="13" name="Flèche vers le haut 12"/>
          <p:cNvSpPr/>
          <p:nvPr/>
        </p:nvSpPr>
        <p:spPr>
          <a:xfrm>
            <a:off x="2195736" y="5498475"/>
            <a:ext cx="484632" cy="978408"/>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Titre 1"/>
          <p:cNvSpPr txBox="1">
            <a:spLocks/>
          </p:cNvSpPr>
          <p:nvPr/>
        </p:nvSpPr>
        <p:spPr>
          <a:xfrm>
            <a:off x="4571920" y="476672"/>
            <a:ext cx="4140000" cy="720000"/>
          </a:xfrm>
          <a:prstGeom prst="rect">
            <a:avLst/>
          </a:prstGeom>
          <a:solidFill>
            <a:srgbClr val="00B05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2500" dirty="0" smtClean="0">
                <a:solidFill>
                  <a:schemeClr val="bg1"/>
                </a:solidFill>
                <a:latin typeface="Arial" panose="020B0604020202020204" pitchFamily="34" charset="0"/>
                <a:cs typeface="Arial" panose="020B0604020202020204" pitchFamily="34" charset="0"/>
              </a:rPr>
              <a:t>A0</a:t>
            </a:r>
            <a:r>
              <a:rPr lang="fr-CH" sz="1400" dirty="0" smtClean="0">
                <a:solidFill>
                  <a:schemeClr val="bg1"/>
                </a:solidFill>
                <a:latin typeface="Arial" panose="020B0604020202020204" pitchFamily="34" charset="0"/>
                <a:cs typeface="Arial" panose="020B0604020202020204" pitchFamily="34" charset="0"/>
              </a:rPr>
              <a:t>    </a:t>
            </a:r>
            <a:r>
              <a:rPr lang="fr-CH" sz="3200" dirty="0" smtClean="0">
                <a:solidFill>
                  <a:schemeClr val="bg1"/>
                </a:solidFill>
                <a:latin typeface="Arial" panose="020B0604020202020204" pitchFamily="34" charset="0"/>
                <a:cs typeface="Arial" panose="020B0604020202020204" pitchFamily="34" charset="0"/>
              </a:rPr>
              <a:t> </a:t>
            </a:r>
            <a:r>
              <a:rPr lang="fr-CH" sz="3000" dirty="0" smtClean="0">
                <a:solidFill>
                  <a:schemeClr val="bg1"/>
                </a:solidFill>
                <a:latin typeface="Arial" panose="020B0604020202020204" pitchFamily="34" charset="0"/>
                <a:cs typeface="Arial" panose="020B0604020202020204" pitchFamily="34" charset="0"/>
              </a:rPr>
              <a:t>Ring Bucuresti </a:t>
            </a:r>
            <a:endParaRPr lang="fr-CH" sz="30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531144" y="512676"/>
            <a:ext cx="3924000" cy="64799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4751223" y="545373"/>
            <a:ext cx="3852000" cy="57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à coins arrondis 19"/>
          <p:cNvSpPr/>
          <p:nvPr/>
        </p:nvSpPr>
        <p:spPr>
          <a:xfrm>
            <a:off x="562720" y="1340768"/>
            <a:ext cx="3865264" cy="5256584"/>
          </a:xfrm>
          <a:prstGeom prst="roundRect">
            <a:avLst>
              <a:gd name="adj" fmla="val 308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à coins arrondis 20"/>
          <p:cNvSpPr/>
          <p:nvPr/>
        </p:nvSpPr>
        <p:spPr>
          <a:xfrm>
            <a:off x="4641608" y="1340767"/>
            <a:ext cx="3961615" cy="5180267"/>
          </a:xfrm>
          <a:prstGeom prst="roundRect">
            <a:avLst>
              <a:gd name="adj" fmla="val 213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14911028"/>
      </p:ext>
    </p:extLst>
  </p:cSld>
  <p:clrMapOvr>
    <a:masterClrMapping/>
  </p:clrMapOvr>
  <p:transition spd="slow">
    <p:wheel spokes="1"/>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18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Arad				141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Timisoara			  91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Turnu</a:t>
            </a:r>
            <a:r>
              <a:rPr lang="fr-CH" sz="5200" dirty="0" smtClean="0">
                <a:solidFill>
                  <a:schemeClr val="bg1"/>
                </a:solidFill>
                <a:latin typeface="Arial" panose="020B0604020202020204" pitchFamily="34" charset="0"/>
                <a:cs typeface="Arial" panose="020B0604020202020204" pitchFamily="34" charset="0"/>
              </a:rPr>
              <a:t> Severin		208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Lugoj				  52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E68 x E70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36 km</a:t>
            </a:r>
            <a:r>
              <a:rPr lang="fr-CH" sz="5700" dirty="0" smtClean="0"/>
              <a:t>	</a:t>
            </a:r>
          </a:p>
          <a:p>
            <a:pPr marL="400050" lvl="1" indent="0">
              <a:buFont typeface="Arial" panose="020B0604020202020204" pitchFamily="34" charset="0"/>
              <a:buNone/>
            </a:pPr>
            <a:endParaRPr lang="fr-CH" sz="5700" dirty="0" smtClean="0"/>
          </a:p>
          <a:p>
            <a:endParaRPr lang="fr-CH" sz="5700" dirty="0" smtClean="0"/>
          </a:p>
          <a:p>
            <a:endParaRPr lang="fr-CH" sz="5700" dirty="0"/>
          </a:p>
        </p:txBody>
      </p:sp>
      <p:sp>
        <p:nvSpPr>
          <p:cNvPr id="6" name="Rectangle à coins arrondis 5"/>
          <p:cNvSpPr/>
          <p:nvPr/>
        </p:nvSpPr>
        <p:spPr>
          <a:xfrm>
            <a:off x="1115616" y="980728"/>
            <a:ext cx="7272808" cy="4536000"/>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72000" y="4509120"/>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2667088" y="1196585"/>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11" name="Rectangle à coins arrondis 10"/>
          <p:cNvSpPr/>
          <p:nvPr/>
        </p:nvSpPr>
        <p:spPr>
          <a:xfrm>
            <a:off x="4032000" y="1196585"/>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E673</a:t>
            </a:r>
            <a:endParaRPr lang="fr-CH" sz="2800"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5724872" y="121537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891619"/>
      </p:ext>
    </p:extLst>
  </p:cSld>
  <p:clrMapOvr>
    <a:masterClrMapping/>
  </p:clrMapOvr>
  <p:transition spd="slow">
    <p:wheel spokes="1"/>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Dumbrava</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43</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97153" y="12571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098749" y="125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835696" y="254786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5034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916833"/>
            <a:ext cx="5760000" cy="39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Dumbrava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Traian</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Vuia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Monastiur</a:t>
            </a:r>
            <a:endParaRPr lang="fr-CH" sz="4400" dirty="0" smtClean="0">
              <a:solidFill>
                <a:schemeClr val="bg1"/>
              </a:solidFill>
              <a:latin typeface="Arial" panose="020B0604020202020204" pitchFamily="34" charset="0"/>
              <a:cs typeface="Arial" panose="020B0604020202020204" pitchFamily="34" charset="0"/>
            </a:endParaRPr>
          </a:p>
          <a:p>
            <a:endParaRPr lang="fr-CH" sz="18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116987" y="4893652"/>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232994" y="278092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043608" y="260648"/>
            <a:ext cx="5760000" cy="1620000"/>
          </a:xfrm>
          <a:prstGeom prst="rect">
            <a:avLst/>
          </a:prstGeom>
          <a:solidFill>
            <a:srgbClr val="00B050"/>
          </a:solidFill>
        </p:spPr>
        <p:txBody>
          <a:bodyPr vert="horz" lIns="10800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4000" dirty="0" smtClean="0">
                <a:solidFill>
                  <a:schemeClr val="bg1"/>
                </a:solidFill>
                <a:latin typeface="Arial" panose="020B0604020202020204" pitchFamily="34" charset="0"/>
                <a:cs typeface="Arial" panose="020B0604020202020204" pitchFamily="34" charset="0"/>
              </a:rPr>
              <a:t>E68 x E70</a:t>
            </a:r>
            <a:br>
              <a:rPr lang="fr-CH" sz="4000" dirty="0" smtClean="0">
                <a:solidFill>
                  <a:schemeClr val="bg1"/>
                </a:solidFill>
                <a:latin typeface="Arial" panose="020B0604020202020204" pitchFamily="34" charset="0"/>
                <a:cs typeface="Arial" panose="020B0604020202020204" pitchFamily="34" charset="0"/>
              </a:rPr>
            </a:br>
            <a:r>
              <a:rPr lang="fr-CH" sz="4000" dirty="0" smtClean="0">
                <a:solidFill>
                  <a:schemeClr val="bg1"/>
                </a:solidFill>
                <a:latin typeface="Arial" panose="020B0604020202020204" pitchFamily="34" charset="0"/>
                <a:cs typeface="Arial" panose="020B0604020202020204" pitchFamily="34" charset="0"/>
              </a:rPr>
              <a:t>A1 x A6</a:t>
            </a:r>
            <a:endParaRPr lang="fr-CH" sz="4000"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230373" y="482195"/>
            <a:ext cx="450000"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6084168" y="451095"/>
            <a:ext cx="468000"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2"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9012" y="733058"/>
            <a:ext cx="1041431" cy="821617"/>
          </a:xfrm>
          <a:prstGeom prst="rect">
            <a:avLst/>
          </a:prstGeom>
          <a:noFill/>
          <a:extLst>
            <a:ext uri="{909E8E84-426E-40DD-AFC4-6F175D3DCCD1}">
              <a14:hiddenFill xmlns:a14="http://schemas.microsoft.com/office/drawing/2010/main">
                <a:solidFill>
                  <a:srgbClr val="FFFFFF"/>
                </a:solidFill>
              </a14:hiddenFill>
            </a:ext>
          </a:extLst>
        </p:spPr>
      </p:pic>
      <p:sp>
        <p:nvSpPr>
          <p:cNvPr id="15" name="Hexagone 14"/>
          <p:cNvSpPr/>
          <p:nvPr/>
        </p:nvSpPr>
        <p:spPr>
          <a:xfrm>
            <a:off x="1274434" y="400506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681A</a:t>
            </a:r>
            <a:endParaRPr lang="fr-CH" dirty="0">
              <a:latin typeface="Arial" panose="020B0604020202020204" pitchFamily="34" charset="0"/>
              <a:cs typeface="Arial" panose="020B0604020202020204" pitchFamily="34" charset="0"/>
            </a:endParaRPr>
          </a:p>
        </p:txBody>
      </p:sp>
      <p:sp>
        <p:nvSpPr>
          <p:cNvPr id="2" name="Rectangle à coins arrondis 1"/>
          <p:cNvSpPr/>
          <p:nvPr/>
        </p:nvSpPr>
        <p:spPr>
          <a:xfrm>
            <a:off x="1115616" y="332656"/>
            <a:ext cx="5616624" cy="1512168"/>
          </a:xfrm>
          <a:prstGeom prst="roundRect">
            <a:avLst>
              <a:gd name="adj" fmla="val 99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988840"/>
            <a:ext cx="5616624" cy="3757337"/>
          </a:xfrm>
          <a:prstGeom prst="roundRect">
            <a:avLst>
              <a:gd name="adj" fmla="val 337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84219510"/>
      </p:ext>
    </p:extLst>
  </p:cSld>
  <p:clrMapOvr>
    <a:masterClrMapping/>
  </p:clrMapOvr>
  <p:transition spd="slow">
    <p:wheel spokes="1"/>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916833"/>
            <a:ext cx="5760000" cy="360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Dumbrava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Traian</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Vuia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Monastiur</a:t>
            </a:r>
            <a:endParaRPr lang="fr-CH" sz="4400" dirty="0" smtClean="0">
              <a:solidFill>
                <a:schemeClr val="bg1"/>
              </a:solidFill>
              <a:latin typeface="Arial" panose="020B0604020202020204" pitchFamily="34" charset="0"/>
              <a:cs typeface="Arial" panose="020B0604020202020204" pitchFamily="34" charset="0"/>
            </a:endParaRPr>
          </a:p>
          <a:p>
            <a:endParaRPr lang="fr-CH" sz="18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333013" y="4577530"/>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232994" y="278092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
        <p:nvSpPr>
          <p:cNvPr id="15" name="Hexagone 14"/>
          <p:cNvSpPr/>
          <p:nvPr/>
        </p:nvSpPr>
        <p:spPr>
          <a:xfrm>
            <a:off x="1274434" y="400506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681A</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115616" y="1988840"/>
            <a:ext cx="5616624" cy="3441215"/>
          </a:xfrm>
          <a:prstGeom prst="roundRect">
            <a:avLst>
              <a:gd name="adj" fmla="val 337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3981448" y="95828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43</a:t>
            </a:r>
            <a:endParaRPr lang="fr-CH" sz="5400" dirty="0">
              <a:solidFill>
                <a:schemeClr val="bg1"/>
              </a:solidFill>
              <a:latin typeface="Arial" panose="020B0604020202020204" pitchFamily="34" charset="0"/>
              <a:cs typeface="Arial" panose="020B0604020202020204" pitchFamily="34" charset="0"/>
            </a:endParaRPr>
          </a:p>
        </p:txBody>
      </p:sp>
      <p:sp>
        <p:nvSpPr>
          <p:cNvPr id="7" name="Rectangle à coins arrondis 6"/>
          <p:cNvSpPr/>
          <p:nvPr/>
        </p:nvSpPr>
        <p:spPr>
          <a:xfrm>
            <a:off x="4010957" y="994284"/>
            <a:ext cx="2664296" cy="82799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4581129" y="110228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Virage 17"/>
          <p:cNvSpPr/>
          <p:nvPr/>
        </p:nvSpPr>
        <p:spPr>
          <a:xfrm>
            <a:off x="4831434" y="110228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8738554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43</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34517182"/>
      </p:ext>
    </p:extLst>
  </p:cSld>
  <p:clrMapOvr>
    <a:masterClrMapping/>
  </p:clrMapOvr>
  <p:transition spd="slow">
    <p:wheel spokes="1"/>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18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Arad				123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Timisoara			  73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Turnu</a:t>
            </a:r>
            <a:r>
              <a:rPr lang="fr-CH" sz="5200" dirty="0" smtClean="0">
                <a:solidFill>
                  <a:schemeClr val="bg1"/>
                </a:solidFill>
                <a:latin typeface="Arial" panose="020B0604020202020204" pitchFamily="34" charset="0"/>
                <a:cs typeface="Arial" panose="020B0604020202020204" pitchFamily="34" charset="0"/>
              </a:rPr>
              <a:t> Severin		190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Lugoj				  32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E68 x E70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17 km</a:t>
            </a:r>
            <a:r>
              <a:rPr lang="fr-CH" sz="5700" dirty="0" smtClean="0"/>
              <a:t>	</a:t>
            </a:r>
          </a:p>
          <a:p>
            <a:pPr marL="400050" lvl="1" indent="0">
              <a:buFont typeface="Arial" panose="020B0604020202020204" pitchFamily="34" charset="0"/>
              <a:buNone/>
            </a:pPr>
            <a:endParaRPr lang="fr-CH" sz="5700" dirty="0" smtClean="0"/>
          </a:p>
          <a:p>
            <a:endParaRPr lang="fr-CH" sz="5700" dirty="0" smtClean="0"/>
          </a:p>
          <a:p>
            <a:endParaRPr lang="fr-CH" sz="5700" dirty="0"/>
          </a:p>
        </p:txBody>
      </p:sp>
      <p:sp>
        <p:nvSpPr>
          <p:cNvPr id="6" name="Rectangle à coins arrondis 5"/>
          <p:cNvSpPr/>
          <p:nvPr/>
        </p:nvSpPr>
        <p:spPr>
          <a:xfrm>
            <a:off x="1115616" y="980728"/>
            <a:ext cx="7272808" cy="4536000"/>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72000" y="4509120"/>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2667088" y="1196585"/>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11" name="Rectangle à coins arrondis 10"/>
          <p:cNvSpPr/>
          <p:nvPr/>
        </p:nvSpPr>
        <p:spPr>
          <a:xfrm>
            <a:off x="4032000" y="1196585"/>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E673</a:t>
            </a:r>
            <a:endParaRPr lang="fr-CH" sz="2800"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5724872" y="121537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016613"/>
      </p:ext>
    </p:extLst>
  </p:cSld>
  <p:clrMapOvr>
    <a:masterClrMapping/>
  </p:clrMapOvr>
  <p:transition spd="slow">
    <p:wheel spokes="1"/>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44824"/>
            <a:ext cx="5760000" cy="36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E68 x E70</a:t>
            </a:r>
          </a:p>
          <a:p>
            <a:pPr lvl="1" algn="ctr"/>
            <a:r>
              <a:rPr lang="fr-CH" sz="4000" dirty="0" smtClean="0">
                <a:solidFill>
                  <a:schemeClr val="bg1"/>
                </a:solidFill>
                <a:latin typeface="Arial" panose="020B0604020202020204" pitchFamily="34" charset="0"/>
                <a:cs typeface="Arial" panose="020B0604020202020204" pitchFamily="34" charset="0"/>
              </a:rPr>
              <a:t>A1 x A6</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Balint</a:t>
            </a:r>
          </a:p>
          <a:p>
            <a:pPr algn="ctr"/>
            <a:r>
              <a:rPr lang="fr-CH" sz="4400" dirty="0" smtClean="0">
                <a:solidFill>
                  <a:schemeClr val="bg1"/>
                </a:solidFill>
                <a:latin typeface="Arial" panose="020B0604020202020204" pitchFamily="34" charset="0"/>
                <a:cs typeface="Arial" panose="020B0604020202020204" pitchFamily="34" charset="0"/>
              </a:rPr>
              <a:t>3000 m</a:t>
            </a:r>
            <a:endParaRPr lang="fr-CH" sz="2000"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07704" y="2409877"/>
            <a:ext cx="1260000" cy="10660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616624" cy="3456384"/>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012160" y="2575915"/>
            <a:ext cx="1008000" cy="90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a:solidFill>
                  <a:schemeClr val="tx1"/>
                </a:solidFill>
                <a:latin typeface="Arial" panose="020B0604020202020204" pitchFamily="34" charset="0"/>
                <a:cs typeface="Arial" panose="020B0604020202020204" pitchFamily="34" charset="0"/>
              </a:rPr>
              <a:t>4</a:t>
            </a:r>
            <a:r>
              <a:rPr lang="fr-CH" sz="3600" dirty="0" smtClean="0">
                <a:solidFill>
                  <a:schemeClr val="tx1"/>
                </a:solidFill>
                <a:latin typeface="Arial" panose="020B0604020202020204" pitchFamily="34" charset="0"/>
                <a:cs typeface="Arial" panose="020B0604020202020204" pitchFamily="34" charset="0"/>
              </a:rPr>
              <a:t>4</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9327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E68   E70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15545"/>
            <a:ext cx="4392488" cy="3040874"/>
          </a:xfrm>
          <a:solidFill>
            <a:srgbClr val="00B050"/>
          </a:solidFill>
        </p:spPr>
        <p:txBody>
          <a:bodyPr tIns="216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Topolovatu</a:t>
            </a:r>
            <a:r>
              <a:rPr lang="fr-CH" sz="3200" dirty="0" smtClean="0">
                <a:solidFill>
                  <a:schemeClr val="bg1"/>
                </a:solidFill>
                <a:latin typeface="Arial" panose="020B0604020202020204" pitchFamily="34" charset="0"/>
                <a:cs typeface="Arial" panose="020B0604020202020204" pitchFamily="34" charset="0"/>
              </a:rPr>
              <a:t> Mare</a:t>
            </a:r>
          </a:p>
          <a:p>
            <a:pPr marL="0" indent="0" algn="ctr">
              <a:buNone/>
            </a:pPr>
            <a:endParaRPr lang="fr-CH" sz="1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69115" y="1124744"/>
            <a:ext cx="4464496" cy="648071"/>
          </a:xfrm>
          <a:solidFill>
            <a:srgbClr val="00B050"/>
          </a:solidFill>
        </p:spPr>
        <p:txBody>
          <a:bodyPr lIns="0"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E70   E673   A6</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49154" y="1844824"/>
            <a:ext cx="4464495" cy="3024336"/>
          </a:xfrm>
          <a:solidFill>
            <a:srgbClr val="00B050"/>
          </a:solidFill>
        </p:spPr>
        <p:txBody>
          <a:bodyPr lIns="0" tIns="216000">
            <a:noAutofit/>
          </a:bodyPr>
          <a:lstStyle/>
          <a:p>
            <a:pPr marL="0" indent="0" algn="ctr">
              <a:buNone/>
            </a:pPr>
            <a:r>
              <a:rPr lang="fr-CH" sz="3200" dirty="0" err="1" smtClean="0">
                <a:solidFill>
                  <a:schemeClr val="bg1"/>
                </a:solidFill>
                <a:latin typeface="Arial" panose="020B0604020202020204" pitchFamily="34" charset="0"/>
                <a:cs typeface="Arial" panose="020B0604020202020204" pitchFamily="34" charset="0"/>
              </a:rPr>
              <a:t>Turnu</a:t>
            </a:r>
            <a:r>
              <a:rPr lang="fr-CH" sz="3200" dirty="0" smtClean="0">
                <a:solidFill>
                  <a:schemeClr val="bg1"/>
                </a:solidFill>
                <a:latin typeface="Arial" panose="020B0604020202020204" pitchFamily="34" charset="0"/>
                <a:cs typeface="Arial" panose="020B0604020202020204" pitchFamily="34" charset="0"/>
              </a:rPr>
              <a:t> Severin</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Lugoj</a:t>
            </a:r>
          </a:p>
          <a:p>
            <a:pPr marL="0" indent="0" algn="ctr">
              <a:buNone/>
            </a:pPr>
            <a:r>
              <a:rPr lang="fr-CH" sz="3200" dirty="0" smtClean="0">
                <a:solidFill>
                  <a:schemeClr val="bg1"/>
                </a:solidFill>
                <a:latin typeface="Arial" panose="020B0604020202020204" pitchFamily="34" charset="0"/>
                <a:cs typeface="Arial" panose="020B0604020202020204" pitchFamily="34" charset="0"/>
              </a:rPr>
              <a:t>Paru </a:t>
            </a:r>
            <a:r>
              <a:rPr lang="fr-CH" sz="3200" dirty="0" err="1" smtClean="0">
                <a:solidFill>
                  <a:schemeClr val="bg1"/>
                </a:solidFill>
                <a:latin typeface="Arial" panose="020B0604020202020204" pitchFamily="34" charset="0"/>
                <a:cs typeface="Arial" panose="020B0604020202020204" pitchFamily="34" charset="0"/>
              </a:rPr>
              <a:t>Tipari</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0" name="Rectangle à coins arrondis 9"/>
          <p:cNvSpPr/>
          <p:nvPr/>
        </p:nvSpPr>
        <p:spPr>
          <a:xfrm>
            <a:off x="683568" y="5777498"/>
            <a:ext cx="7848872" cy="72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Panneaux transversaux au dessus de l’autoroute</a:t>
            </a:r>
          </a:p>
          <a:p>
            <a:pPr algn="ctr"/>
            <a:r>
              <a:rPr lang="fr-CH" sz="1400" dirty="0" smtClean="0">
                <a:solidFill>
                  <a:schemeClr val="tx1"/>
                </a:solidFill>
                <a:latin typeface="Arial" panose="020B0604020202020204" pitchFamily="34" charset="0"/>
                <a:cs typeface="Arial" panose="020B0604020202020204" pitchFamily="34" charset="0"/>
              </a:rPr>
              <a:t>Les 2 sorties suivantes sur A1, </a:t>
            </a:r>
            <a:r>
              <a:rPr lang="fr-CH" sz="1400" dirty="0" err="1" smtClean="0">
                <a:solidFill>
                  <a:schemeClr val="tx1"/>
                </a:solidFill>
                <a:latin typeface="Arial" panose="020B0604020202020204" pitchFamily="34" charset="0"/>
                <a:cs typeface="Arial" panose="020B0604020202020204" pitchFamily="34" charset="0"/>
              </a:rPr>
              <a:t>Topolovatu</a:t>
            </a:r>
            <a:r>
              <a:rPr lang="fr-CH" sz="1400" dirty="0" smtClean="0">
                <a:solidFill>
                  <a:schemeClr val="tx1"/>
                </a:solidFill>
                <a:latin typeface="Arial" panose="020B0604020202020204" pitchFamily="34" charset="0"/>
                <a:cs typeface="Arial" panose="020B0604020202020204" pitchFamily="34" charset="0"/>
              </a:rPr>
              <a:t> Mare, et sur A6, Paru </a:t>
            </a:r>
            <a:r>
              <a:rPr lang="fr-CH" sz="1400" dirty="0" err="1" smtClean="0">
                <a:solidFill>
                  <a:schemeClr val="tx1"/>
                </a:solidFill>
                <a:latin typeface="Arial" panose="020B0604020202020204" pitchFamily="34" charset="0"/>
                <a:cs typeface="Arial" panose="020B0604020202020204" pitchFamily="34" charset="0"/>
              </a:rPr>
              <a:t>Tipari</a:t>
            </a:r>
            <a:r>
              <a:rPr lang="fr-CH" sz="1400" dirty="0" smtClean="0">
                <a:solidFill>
                  <a:schemeClr val="tx1"/>
                </a:solidFill>
                <a:latin typeface="Arial" panose="020B0604020202020204" pitchFamily="34" charset="0"/>
                <a:cs typeface="Arial" panose="020B0604020202020204" pitchFamily="34" charset="0"/>
              </a:rPr>
              <a:t>, sont indiquées ici.</a:t>
            </a:r>
            <a:endParaRPr lang="fr-CH" sz="1400" dirty="0">
              <a:solidFill>
                <a:schemeClr val="tx1"/>
              </a:solidFill>
              <a:latin typeface="Arial" panose="020B0604020202020204" pitchFamily="34" charset="0"/>
              <a:cs typeface="Arial" panose="020B0604020202020204" pitchFamily="34" charset="0"/>
            </a:endParaRPr>
          </a:p>
        </p:txBody>
      </p:sp>
      <p:sp>
        <p:nvSpPr>
          <p:cNvPr id="11" name="Flèche vers le haut 10"/>
          <p:cNvSpPr/>
          <p:nvPr/>
        </p:nvSpPr>
        <p:spPr>
          <a:xfrm>
            <a:off x="325468" y="2510988"/>
            <a:ext cx="484632" cy="16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814423" y="2383240"/>
            <a:ext cx="484632" cy="16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107504" y="4869160"/>
            <a:ext cx="360000" cy="183610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8653649" y="4869160"/>
            <a:ext cx="360000" cy="184069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Flèche vers le haut 16"/>
          <p:cNvSpPr/>
          <p:nvPr/>
        </p:nvSpPr>
        <p:spPr>
          <a:xfrm rot="2700000">
            <a:off x="7992953" y="3343813"/>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98936" y="1196752"/>
            <a:ext cx="4209624"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608004" y="1196752"/>
            <a:ext cx="4284476"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198936" y="1916832"/>
            <a:ext cx="4209624" cy="2808312"/>
          </a:xfrm>
          <a:prstGeom prst="roundRect">
            <a:avLst>
              <a:gd name="adj" fmla="val 641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4608004" y="1916832"/>
            <a:ext cx="4284476" cy="2880320"/>
          </a:xfrm>
          <a:prstGeom prst="roundRect">
            <a:avLst>
              <a:gd name="adj" fmla="val 637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Organigramme : Connecteur 18"/>
          <p:cNvSpPr/>
          <p:nvPr/>
        </p:nvSpPr>
        <p:spPr>
          <a:xfrm>
            <a:off x="8226283" y="1232780"/>
            <a:ext cx="540000" cy="432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44</a:t>
            </a:r>
            <a:endParaRPr lang="fr-CH"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463945"/>
      </p:ext>
    </p:extLst>
  </p:cSld>
  <p:clrMapOvr>
    <a:masterClrMapping/>
  </p:clrMapOvr>
  <p:transition spd="slow">
    <p:wheel spokes="1"/>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775" y="146999"/>
            <a:ext cx="7559625" cy="1426170"/>
          </a:xfrm>
          <a:solidFill>
            <a:srgbClr val="00B050"/>
          </a:solidFill>
        </p:spPr>
        <p:txBody>
          <a:bodyPr>
            <a:normAutofit fontScale="90000"/>
          </a:bodyPr>
          <a:lstStyle/>
          <a:p>
            <a:r>
              <a:rPr lang="fr-CH" dirty="0" err="1" smtClean="0">
                <a:solidFill>
                  <a:schemeClr val="bg1"/>
                </a:solidFill>
                <a:latin typeface="Arial" panose="020B0604020202020204" pitchFamily="34" charset="0"/>
                <a:cs typeface="Arial" panose="020B0604020202020204" pitchFamily="34" charset="0"/>
              </a:rPr>
              <a:t>Directii</a:t>
            </a:r>
            <a:r>
              <a:rPr lang="fr-CH" dirty="0" smtClean="0">
                <a:solidFill>
                  <a:schemeClr val="bg1"/>
                </a:solidFill>
                <a:latin typeface="Arial" panose="020B0604020202020204" pitchFamily="34" charset="0"/>
                <a:cs typeface="Arial" panose="020B0604020202020204" pitchFamily="34" charset="0"/>
              </a:rPr>
              <a:t> Arad</a:t>
            </a:r>
            <a:br>
              <a:rPr lang="fr-CH" dirty="0" smtClean="0">
                <a:solidFill>
                  <a:schemeClr val="bg1"/>
                </a:solidFill>
                <a:latin typeface="Arial" panose="020B0604020202020204" pitchFamily="34" charset="0"/>
                <a:cs typeface="Arial" panose="020B0604020202020204" pitchFamily="34" charset="0"/>
              </a:rPr>
            </a:br>
            <a:r>
              <a:rPr lang="fr-CH" dirty="0" smtClean="0">
                <a:solidFill>
                  <a:schemeClr val="bg1"/>
                </a:solidFill>
                <a:latin typeface="Arial" panose="020B0604020202020204" pitchFamily="34" charset="0"/>
                <a:cs typeface="Arial" panose="020B0604020202020204" pitchFamily="34" charset="0"/>
              </a:rPr>
              <a:t>  Timisoara</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612775" y="1628800"/>
            <a:ext cx="5183361" cy="3312368"/>
          </a:xfrm>
          <a:solidFill>
            <a:srgbClr val="00B050"/>
          </a:solidFill>
        </p:spPr>
        <p:txBody>
          <a:bodyPr lIns="1080000" tIns="360000" rIns="72000">
            <a:normAutofit fontScale="25000" lnSpcReduction="20000"/>
          </a:bodyPr>
          <a:lstStyle/>
          <a:p>
            <a:pPr marL="0" indent="0">
              <a:buNone/>
            </a:pPr>
            <a:r>
              <a:rPr lang="fr-CH" sz="16000" dirty="0" smtClean="0">
                <a:solidFill>
                  <a:schemeClr val="bg1"/>
                </a:solidFill>
                <a:latin typeface="Arial" panose="020B0604020202020204" pitchFamily="34" charset="0"/>
                <a:cs typeface="Arial" panose="020B0604020202020204" pitchFamily="34" charset="0"/>
              </a:rPr>
              <a:t>Oradea</a:t>
            </a:r>
          </a:p>
          <a:p>
            <a:pPr marL="0" indent="0">
              <a:buNone/>
            </a:pPr>
            <a:r>
              <a:rPr lang="fr-CH" sz="16000" dirty="0" err="1" smtClean="0">
                <a:solidFill>
                  <a:schemeClr val="bg1"/>
                </a:solidFill>
                <a:latin typeface="Arial" panose="020B0604020202020204" pitchFamily="34" charset="0"/>
                <a:cs typeface="Arial" panose="020B0604020202020204" pitchFamily="34" charset="0"/>
              </a:rPr>
              <a:t>Budapesta</a:t>
            </a:r>
            <a:endParaRPr lang="fr-CH" sz="16000" dirty="0" smtClean="0">
              <a:solidFill>
                <a:schemeClr val="bg1"/>
              </a:solidFill>
              <a:latin typeface="Arial" panose="020B0604020202020204" pitchFamily="34" charset="0"/>
              <a:cs typeface="Arial" panose="020B0604020202020204" pitchFamily="34" charset="0"/>
            </a:endParaRPr>
          </a:p>
          <a:p>
            <a:pPr marL="0" indent="0">
              <a:buNone/>
            </a:pPr>
            <a:r>
              <a:rPr lang="fr-CH" sz="16000" dirty="0" smtClean="0">
                <a:solidFill>
                  <a:schemeClr val="bg1"/>
                </a:solidFill>
                <a:latin typeface="Arial" panose="020B0604020202020204" pitchFamily="34" charset="0"/>
                <a:cs typeface="Arial" panose="020B0604020202020204" pitchFamily="34" charset="0"/>
              </a:rPr>
              <a:t>Szeged</a:t>
            </a:r>
          </a:p>
          <a:p>
            <a:pPr marL="0" indent="0">
              <a:buNone/>
            </a:pPr>
            <a:r>
              <a:rPr lang="fr-CH" sz="16000" dirty="0" err="1" smtClean="0">
                <a:solidFill>
                  <a:schemeClr val="bg1"/>
                </a:solidFill>
                <a:latin typeface="Arial" panose="020B0604020202020204" pitchFamily="34" charset="0"/>
                <a:cs typeface="Arial" panose="020B0604020202020204" pitchFamily="34" charset="0"/>
              </a:rPr>
              <a:t>Belgrad</a:t>
            </a:r>
            <a:r>
              <a:rPr lang="fr-CH" sz="16000" dirty="0" smtClean="0">
                <a:solidFill>
                  <a:schemeClr val="bg1"/>
                </a:solidFill>
                <a:latin typeface="Arial" panose="020B0604020202020204" pitchFamily="34" charset="0"/>
                <a:cs typeface="Arial" panose="020B0604020202020204" pitchFamily="34" charset="0"/>
              </a:rPr>
              <a:t> Beograd</a:t>
            </a:r>
          </a:p>
          <a:p>
            <a:pPr marL="0" indent="0">
              <a:buNone/>
            </a:pP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6300" dirty="0" smtClean="0">
              <a:solidFill>
                <a:schemeClr val="bg1"/>
              </a:solidFill>
              <a:latin typeface="Arial" panose="020B0604020202020204" pitchFamily="34" charset="0"/>
              <a:cs typeface="Arial" panose="020B0604020202020204" pitchFamily="34" charset="0"/>
            </a:endParaRP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4" name="Espace réservé du contenu 3"/>
          <p:cNvSpPr>
            <a:spLocks noGrp="1"/>
          </p:cNvSpPr>
          <p:nvPr>
            <p:ph sz="half" idx="2"/>
          </p:nvPr>
        </p:nvSpPr>
        <p:spPr>
          <a:xfrm>
            <a:off x="5796136" y="1628800"/>
            <a:ext cx="2376264" cy="3312368"/>
          </a:xfrm>
          <a:solidFill>
            <a:srgbClr val="00B050"/>
          </a:solidFill>
        </p:spPr>
        <p:txBody>
          <a:bodyPr lIns="504000" tIns="360000" rIns="180000">
            <a:noAutofit/>
          </a:bodyPr>
          <a:lstStyle/>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7" name="Ellipse 6"/>
          <p:cNvSpPr/>
          <p:nvPr/>
        </p:nvSpPr>
        <p:spPr>
          <a:xfrm>
            <a:off x="5864075" y="2498358"/>
            <a:ext cx="100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1"/>
                </a:solidFill>
                <a:latin typeface="Arial" panose="020B0604020202020204" pitchFamily="34" charset="0"/>
                <a:cs typeface="Arial" panose="020B0604020202020204" pitchFamily="34" charset="0"/>
              </a:rPr>
              <a:t>H</a:t>
            </a:r>
          </a:p>
        </p:txBody>
      </p:sp>
      <p:sp>
        <p:nvSpPr>
          <p:cNvPr id="8" name="Ellipse 7"/>
          <p:cNvSpPr/>
          <p:nvPr/>
        </p:nvSpPr>
        <p:spPr>
          <a:xfrm>
            <a:off x="5884509" y="3789040"/>
            <a:ext cx="100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SRB</a:t>
            </a:r>
            <a:endParaRPr lang="fr-CH" sz="2000" dirty="0">
              <a:solidFill>
                <a:schemeClr val="tx1"/>
              </a:solidFill>
              <a:latin typeface="Arial" panose="020B0604020202020204" pitchFamily="34" charset="0"/>
              <a:cs typeface="Arial" panose="020B0604020202020204" pitchFamily="34" charset="0"/>
            </a:endParaRPr>
          </a:p>
        </p:txBody>
      </p:sp>
      <p:sp>
        <p:nvSpPr>
          <p:cNvPr id="9" name="Flèche vers le haut 8"/>
          <p:cNvSpPr/>
          <p:nvPr/>
        </p:nvSpPr>
        <p:spPr>
          <a:xfrm>
            <a:off x="7236296" y="1850280"/>
            <a:ext cx="558000" cy="27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885192" y="1850280"/>
            <a:ext cx="558000" cy="27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Ellipse 11"/>
          <p:cNvSpPr/>
          <p:nvPr/>
        </p:nvSpPr>
        <p:spPr>
          <a:xfrm>
            <a:off x="5864075" y="3175128"/>
            <a:ext cx="100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1"/>
                </a:solidFill>
                <a:latin typeface="Arial" panose="020B0604020202020204" pitchFamily="34" charset="0"/>
                <a:cs typeface="Arial" panose="020B0604020202020204" pitchFamily="34" charset="0"/>
              </a:rPr>
              <a:t>H</a:t>
            </a:r>
          </a:p>
        </p:txBody>
      </p:sp>
      <p:sp>
        <p:nvSpPr>
          <p:cNvPr id="10" name="Rectangle à coins arrondis 9"/>
          <p:cNvSpPr/>
          <p:nvPr/>
        </p:nvSpPr>
        <p:spPr>
          <a:xfrm>
            <a:off x="683568" y="260648"/>
            <a:ext cx="7416824" cy="1224136"/>
          </a:xfrm>
          <a:prstGeom prst="roundRect">
            <a:avLst>
              <a:gd name="adj" fmla="val 118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683568" y="1700808"/>
            <a:ext cx="7416824" cy="3168352"/>
          </a:xfrm>
          <a:prstGeom prst="roundRect">
            <a:avLst>
              <a:gd name="adj" fmla="val 571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6031550"/>
      </p:ext>
    </p:extLst>
  </p:cSld>
  <p:clrMapOvr>
    <a:masterClrMapping/>
  </p:clrMapOvr>
  <p:transition spd="slow">
    <p:wheel spokes="1"/>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476672"/>
            <a:ext cx="6048671" cy="1080000"/>
          </a:xfrm>
          <a:solidFill>
            <a:srgbClr val="00B050"/>
          </a:solidFill>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Directie</a:t>
            </a:r>
            <a:r>
              <a:rPr lang="fr-CH" dirty="0" smtClean="0">
                <a:solidFill>
                  <a:schemeClr val="bg1"/>
                </a:solidFill>
                <a:latin typeface="Arial" panose="020B0604020202020204" pitchFamily="34" charset="0"/>
                <a:cs typeface="Arial" panose="020B0604020202020204" pitchFamily="34" charset="0"/>
              </a:rPr>
              <a:t> </a:t>
            </a:r>
            <a:r>
              <a:rPr lang="fr-CH" dirty="0" err="1" smtClean="0">
                <a:solidFill>
                  <a:schemeClr val="bg1"/>
                </a:solidFill>
                <a:latin typeface="Arial" panose="020B0604020202020204" pitchFamily="34" charset="0"/>
                <a:cs typeface="Arial" panose="020B0604020202020204" pitchFamily="34" charset="0"/>
              </a:rPr>
              <a:t>Turnu</a:t>
            </a:r>
            <a:r>
              <a:rPr lang="fr-CH" dirty="0" smtClean="0">
                <a:solidFill>
                  <a:schemeClr val="bg1"/>
                </a:solidFill>
                <a:latin typeface="Arial" panose="020B0604020202020204" pitchFamily="34" charset="0"/>
                <a:cs typeface="Arial" panose="020B0604020202020204" pitchFamily="34" charset="0"/>
              </a:rPr>
              <a:t> Severin</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403648" y="1646672"/>
            <a:ext cx="6048000" cy="3060000"/>
          </a:xfrm>
          <a:solidFill>
            <a:srgbClr val="00B050"/>
          </a:solidFill>
        </p:spPr>
        <p:txBody>
          <a:bodyPr lIns="900000" tIns="360000" rIns="72000">
            <a:normAutofit fontScale="25000" lnSpcReduction="20000"/>
          </a:bodyPr>
          <a:lstStyle/>
          <a:p>
            <a:pPr marL="0" indent="0">
              <a:buNone/>
            </a:pPr>
            <a:r>
              <a:rPr lang="fr-CH" sz="16000" dirty="0" smtClean="0">
                <a:solidFill>
                  <a:schemeClr val="bg1"/>
                </a:solidFill>
                <a:latin typeface="Arial" panose="020B0604020202020204" pitchFamily="34" charset="0"/>
                <a:cs typeface="Arial" panose="020B0604020202020204" pitchFamily="34" charset="0"/>
              </a:rPr>
              <a:t>Caransebes</a:t>
            </a:r>
          </a:p>
          <a:p>
            <a:pPr marL="0" indent="0">
              <a:buNone/>
            </a:pPr>
            <a:r>
              <a:rPr lang="fr-CH" sz="16000" dirty="0" err="1" smtClean="0">
                <a:solidFill>
                  <a:schemeClr val="bg1"/>
                </a:solidFill>
                <a:latin typeface="Arial" panose="020B0604020202020204" pitchFamily="34" charset="0"/>
                <a:cs typeface="Arial" panose="020B0604020202020204" pitchFamily="34" charset="0"/>
              </a:rPr>
              <a:t>Orsova</a:t>
            </a:r>
            <a:endParaRPr lang="fr-CH" sz="16000" dirty="0" smtClean="0">
              <a:solidFill>
                <a:schemeClr val="bg1"/>
              </a:solidFill>
              <a:latin typeface="Arial" panose="020B0604020202020204" pitchFamily="34" charset="0"/>
              <a:cs typeface="Arial" panose="020B0604020202020204" pitchFamily="34" charset="0"/>
            </a:endParaRPr>
          </a:p>
          <a:p>
            <a:pPr marL="0" indent="0">
              <a:buNone/>
            </a:pPr>
            <a:r>
              <a:rPr lang="fr-CH" sz="16000" dirty="0" smtClean="0">
                <a:solidFill>
                  <a:schemeClr val="bg1"/>
                </a:solidFill>
                <a:latin typeface="Arial" panose="020B0604020202020204" pitchFamily="34" charset="0"/>
                <a:cs typeface="Arial" panose="020B0604020202020204" pitchFamily="34" charset="0"/>
              </a:rPr>
              <a:t>Craiova</a:t>
            </a:r>
          </a:p>
          <a:p>
            <a:pPr marL="0" indent="0">
              <a:buNone/>
            </a:pPr>
            <a:r>
              <a:rPr lang="fr-CH" sz="16000" dirty="0" smtClean="0">
                <a:solidFill>
                  <a:schemeClr val="bg1"/>
                </a:solidFill>
                <a:latin typeface="Arial" panose="020B0604020202020204" pitchFamily="34" charset="0"/>
                <a:cs typeface="Arial" panose="020B0604020202020204" pitchFamily="34" charset="0"/>
              </a:rPr>
              <a:t>Sofia</a:t>
            </a:r>
          </a:p>
          <a:p>
            <a:pPr marL="0" indent="0">
              <a:buNone/>
            </a:pP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6300" dirty="0" smtClean="0">
              <a:solidFill>
                <a:schemeClr val="bg1"/>
              </a:solidFill>
              <a:latin typeface="Arial" panose="020B0604020202020204" pitchFamily="34" charset="0"/>
              <a:cs typeface="Arial" panose="020B0604020202020204" pitchFamily="34" charset="0"/>
            </a:endParaRP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4" name="Espace réservé du contenu 3"/>
          <p:cNvSpPr>
            <a:spLocks noGrp="1"/>
          </p:cNvSpPr>
          <p:nvPr>
            <p:ph sz="half" idx="2"/>
          </p:nvPr>
        </p:nvSpPr>
        <p:spPr>
          <a:xfrm>
            <a:off x="6300192" y="2060848"/>
            <a:ext cx="1080120" cy="1728192"/>
          </a:xfrm>
          <a:solidFill>
            <a:srgbClr val="00B050"/>
          </a:solidFill>
        </p:spPr>
        <p:txBody>
          <a:bodyPr lIns="504000" tIns="360000" rIns="180000">
            <a:noAutofit/>
          </a:bodyPr>
          <a:lstStyle/>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1" name="Flèche vers le haut 10"/>
          <p:cNvSpPr/>
          <p:nvPr/>
        </p:nvSpPr>
        <p:spPr>
          <a:xfrm rot="1860000">
            <a:off x="6070848" y="1962725"/>
            <a:ext cx="558000" cy="23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Ellipse 11"/>
          <p:cNvSpPr/>
          <p:nvPr/>
        </p:nvSpPr>
        <p:spPr>
          <a:xfrm>
            <a:off x="4141892" y="3789040"/>
            <a:ext cx="100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BG</a:t>
            </a:r>
            <a:endParaRPr lang="fr-CH" sz="2000" dirty="0">
              <a:solidFill>
                <a:schemeClr val="tx1"/>
              </a:solidFill>
              <a:latin typeface="Arial" panose="020B0604020202020204" pitchFamily="34" charset="0"/>
              <a:cs typeface="Arial" panose="020B0604020202020204" pitchFamily="34" charset="0"/>
            </a:endParaRPr>
          </a:p>
        </p:txBody>
      </p:sp>
      <p:sp>
        <p:nvSpPr>
          <p:cNvPr id="7" name="Rectangle à coins arrondis 6"/>
          <p:cNvSpPr/>
          <p:nvPr/>
        </p:nvSpPr>
        <p:spPr>
          <a:xfrm>
            <a:off x="1475656" y="548680"/>
            <a:ext cx="5904656"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475656" y="1700808"/>
            <a:ext cx="5904656" cy="2880320"/>
          </a:xfrm>
          <a:prstGeom prst="roundRect">
            <a:avLst>
              <a:gd name="adj" fmla="val 637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285289286"/>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Timisoara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Craiova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Targoviste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9440318"/>
      </p:ext>
    </p:extLst>
  </p:cSld>
  <p:clrMapOvr>
    <a:masterClrMapping/>
  </p:clrMapOvr>
  <p:transition spd="slow">
    <p:wheel spokes="1"/>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E68   E70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15545"/>
            <a:ext cx="4392488" cy="3040874"/>
          </a:xfrm>
          <a:solidFill>
            <a:srgbClr val="00B050"/>
          </a:solidFill>
        </p:spPr>
        <p:txBody>
          <a:bodyPr tIns="216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Topolovatu</a:t>
            </a:r>
            <a:r>
              <a:rPr lang="fr-CH" sz="3200" dirty="0" smtClean="0">
                <a:solidFill>
                  <a:schemeClr val="bg1"/>
                </a:solidFill>
                <a:latin typeface="Arial" panose="020B0604020202020204" pitchFamily="34" charset="0"/>
                <a:cs typeface="Arial" panose="020B0604020202020204" pitchFamily="34" charset="0"/>
              </a:rPr>
              <a:t> Mare</a:t>
            </a:r>
          </a:p>
          <a:p>
            <a:pPr marL="0" indent="0" algn="ctr">
              <a:buNone/>
            </a:pPr>
            <a:endParaRPr lang="fr-CH" sz="1200" dirty="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69115" y="1124744"/>
            <a:ext cx="4464496" cy="648071"/>
          </a:xfrm>
          <a:solidFill>
            <a:srgbClr val="00B050"/>
          </a:solidFill>
        </p:spPr>
        <p:txBody>
          <a:bodyPr lIns="0"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E70   E673   A6</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49154" y="1844824"/>
            <a:ext cx="4464495" cy="3024336"/>
          </a:xfrm>
          <a:solidFill>
            <a:srgbClr val="00B050"/>
          </a:solidFill>
        </p:spPr>
        <p:txBody>
          <a:bodyPr lIns="0" tIns="216000">
            <a:noAutofit/>
          </a:bodyPr>
          <a:lstStyle/>
          <a:p>
            <a:pPr marL="0" indent="0" algn="ctr">
              <a:buNone/>
            </a:pPr>
            <a:r>
              <a:rPr lang="fr-CH" sz="3200" dirty="0" err="1" smtClean="0">
                <a:solidFill>
                  <a:schemeClr val="bg1"/>
                </a:solidFill>
                <a:latin typeface="Arial" panose="020B0604020202020204" pitchFamily="34" charset="0"/>
                <a:cs typeface="Arial" panose="020B0604020202020204" pitchFamily="34" charset="0"/>
              </a:rPr>
              <a:t>Turnu</a:t>
            </a:r>
            <a:r>
              <a:rPr lang="fr-CH" sz="3200" dirty="0" smtClean="0">
                <a:solidFill>
                  <a:schemeClr val="bg1"/>
                </a:solidFill>
                <a:latin typeface="Arial" panose="020B0604020202020204" pitchFamily="34" charset="0"/>
                <a:cs typeface="Arial" panose="020B0604020202020204" pitchFamily="34" charset="0"/>
              </a:rPr>
              <a:t> Severin</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Lugoj</a:t>
            </a:r>
          </a:p>
          <a:p>
            <a:pPr marL="0" indent="0" algn="ctr">
              <a:buNone/>
            </a:pPr>
            <a:r>
              <a:rPr lang="fr-CH" sz="3200" dirty="0" smtClean="0">
                <a:solidFill>
                  <a:schemeClr val="bg1"/>
                </a:solidFill>
                <a:latin typeface="Arial" panose="020B0604020202020204" pitchFamily="34" charset="0"/>
                <a:cs typeface="Arial" panose="020B0604020202020204" pitchFamily="34" charset="0"/>
              </a:rPr>
              <a:t>Paru </a:t>
            </a:r>
            <a:r>
              <a:rPr lang="fr-CH" sz="3200" dirty="0" err="1" smtClean="0">
                <a:solidFill>
                  <a:schemeClr val="bg1"/>
                </a:solidFill>
                <a:latin typeface="Arial" panose="020B0604020202020204" pitchFamily="34" charset="0"/>
                <a:cs typeface="Arial" panose="020B0604020202020204" pitchFamily="34" charset="0"/>
              </a:rPr>
              <a:t>Tipari</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200" dirty="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1" name="Flèche vers le haut 10"/>
          <p:cNvSpPr/>
          <p:nvPr/>
        </p:nvSpPr>
        <p:spPr>
          <a:xfrm>
            <a:off x="325468" y="2510988"/>
            <a:ext cx="484632" cy="16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814423" y="2383240"/>
            <a:ext cx="484632" cy="16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107504" y="4869160"/>
            <a:ext cx="360000" cy="183610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8653649" y="4869160"/>
            <a:ext cx="360000" cy="184069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Flèche vers le haut 16"/>
          <p:cNvSpPr/>
          <p:nvPr/>
        </p:nvSpPr>
        <p:spPr>
          <a:xfrm rot="2700000">
            <a:off x="7992953" y="3343813"/>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98936" y="1196752"/>
            <a:ext cx="4209624"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608004" y="1196752"/>
            <a:ext cx="4284476"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198936" y="1916832"/>
            <a:ext cx="4209624" cy="2808312"/>
          </a:xfrm>
          <a:prstGeom prst="roundRect">
            <a:avLst>
              <a:gd name="adj" fmla="val 641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4608004" y="1916832"/>
            <a:ext cx="4284476" cy="2880320"/>
          </a:xfrm>
          <a:prstGeom prst="roundRect">
            <a:avLst>
              <a:gd name="adj" fmla="val 637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Organigramme : Connecteur 18"/>
          <p:cNvSpPr/>
          <p:nvPr/>
        </p:nvSpPr>
        <p:spPr>
          <a:xfrm>
            <a:off x="8226283" y="1232780"/>
            <a:ext cx="540000" cy="432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44</a:t>
            </a:r>
            <a:endParaRPr lang="fr-CH"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615060"/>
      </p:ext>
    </p:extLst>
  </p:cSld>
  <p:clrMapOvr>
    <a:masterClrMapping/>
  </p:clrMapOvr>
  <p:transition spd="slow">
    <p:wheel spokes="1"/>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08157"/>
            <a:ext cx="5760000" cy="3096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E68 x E70</a:t>
            </a:r>
          </a:p>
          <a:p>
            <a:pPr lvl="1" algn="ctr"/>
            <a:r>
              <a:rPr lang="fr-CH" sz="4000" dirty="0" smtClean="0">
                <a:solidFill>
                  <a:schemeClr val="bg1"/>
                </a:solidFill>
                <a:latin typeface="Arial" panose="020B0604020202020204" pitchFamily="34" charset="0"/>
                <a:cs typeface="Arial" panose="020B0604020202020204" pitchFamily="34" charset="0"/>
              </a:rPr>
              <a:t>A1 x A6</a:t>
            </a:r>
          </a:p>
          <a:p>
            <a:pPr lvl="1" algn="ctr"/>
            <a:endParaRPr lang="fr-CH" sz="2000"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Balint</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07704" y="2400360"/>
            <a:ext cx="1233956" cy="104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544616" cy="288032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5940152" y="2609424"/>
            <a:ext cx="1008000" cy="90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a:solidFill>
                  <a:schemeClr val="tx1"/>
                </a:solidFill>
                <a:latin typeface="Arial" panose="020B0604020202020204" pitchFamily="34" charset="0"/>
                <a:cs typeface="Arial" panose="020B0604020202020204" pitchFamily="34" charset="0"/>
              </a:rPr>
              <a:t>4</a:t>
            </a:r>
            <a:r>
              <a:rPr lang="fr-CH" sz="3600" dirty="0" smtClean="0">
                <a:solidFill>
                  <a:schemeClr val="tx1"/>
                </a:solidFill>
                <a:latin typeface="Arial" panose="020B0604020202020204" pitchFamily="34" charset="0"/>
                <a:cs typeface="Arial" panose="020B0604020202020204" pitchFamily="34" charset="0"/>
              </a:rPr>
              <a:t>4</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409220"/>
      </p:ext>
    </p:extLst>
  </p:cSld>
  <p:clrMapOvr>
    <a:masterClrMapping/>
  </p:clrMapOvr>
  <p:transition spd="slow">
    <p:wheel spokes="1"/>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E68   E70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15545"/>
            <a:ext cx="4392488" cy="2340000"/>
          </a:xfrm>
          <a:solidFill>
            <a:srgbClr val="00B050"/>
          </a:solidFill>
        </p:spPr>
        <p:txBody>
          <a:bodyPr tIns="216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Topolovatu</a:t>
            </a:r>
            <a:r>
              <a:rPr lang="fr-CH" sz="3200" dirty="0" smtClean="0">
                <a:solidFill>
                  <a:schemeClr val="bg1"/>
                </a:solidFill>
                <a:latin typeface="Arial" panose="020B0604020202020204" pitchFamily="34" charset="0"/>
                <a:cs typeface="Arial" panose="020B0604020202020204" pitchFamily="34" charset="0"/>
              </a:rPr>
              <a:t> Mare</a:t>
            </a:r>
          </a:p>
          <a:p>
            <a:pPr marL="0" indent="0" algn="ctr">
              <a:buNone/>
            </a:pPr>
            <a:endParaRPr lang="fr-CH" sz="1200" dirty="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69115" y="1124744"/>
            <a:ext cx="4464496"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E70   E673   A6</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49154" y="1844824"/>
            <a:ext cx="4464495" cy="2880000"/>
          </a:xfrm>
          <a:solidFill>
            <a:srgbClr val="00B050"/>
          </a:solidFill>
        </p:spPr>
        <p:txBody>
          <a:bodyPr lIns="0" tIns="216000">
            <a:noAutofit/>
          </a:bodyPr>
          <a:lstStyle/>
          <a:p>
            <a:pPr marL="0" indent="0" algn="ctr">
              <a:buNone/>
            </a:pPr>
            <a:r>
              <a:rPr lang="fr-CH" sz="3200" dirty="0" err="1" smtClean="0">
                <a:solidFill>
                  <a:schemeClr val="bg1"/>
                </a:solidFill>
                <a:latin typeface="Arial" panose="020B0604020202020204" pitchFamily="34" charset="0"/>
                <a:cs typeface="Arial" panose="020B0604020202020204" pitchFamily="34" charset="0"/>
              </a:rPr>
              <a:t>Turnu</a:t>
            </a:r>
            <a:r>
              <a:rPr lang="fr-CH" sz="3200" dirty="0" smtClean="0">
                <a:solidFill>
                  <a:schemeClr val="bg1"/>
                </a:solidFill>
                <a:latin typeface="Arial" panose="020B0604020202020204" pitchFamily="34" charset="0"/>
                <a:cs typeface="Arial" panose="020B0604020202020204" pitchFamily="34" charset="0"/>
              </a:rPr>
              <a:t> Severin</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Lugoj</a:t>
            </a:r>
          </a:p>
          <a:p>
            <a:pPr marL="0" indent="0" algn="ctr">
              <a:buNone/>
            </a:pPr>
            <a:r>
              <a:rPr lang="fr-CH" sz="3200" dirty="0" smtClean="0">
                <a:solidFill>
                  <a:schemeClr val="bg1"/>
                </a:solidFill>
                <a:latin typeface="Arial" panose="020B0604020202020204" pitchFamily="34" charset="0"/>
                <a:cs typeface="Arial" panose="020B0604020202020204" pitchFamily="34" charset="0"/>
              </a:rPr>
              <a:t>Paru </a:t>
            </a:r>
            <a:r>
              <a:rPr lang="fr-CH" sz="3200" dirty="0" err="1" smtClean="0">
                <a:solidFill>
                  <a:schemeClr val="bg1"/>
                </a:solidFill>
                <a:latin typeface="Arial" panose="020B0604020202020204" pitchFamily="34" charset="0"/>
                <a:cs typeface="Arial" panose="020B0604020202020204" pitchFamily="34" charset="0"/>
              </a:rPr>
              <a:t>Tipari</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1" name="Flèche vers le haut 10"/>
          <p:cNvSpPr/>
          <p:nvPr/>
        </p:nvSpPr>
        <p:spPr>
          <a:xfrm>
            <a:off x="297808" y="2150848"/>
            <a:ext cx="484632" cy="14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832562" y="2150848"/>
            <a:ext cx="484632" cy="14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198936" y="4148959"/>
            <a:ext cx="360000" cy="255618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8473648" y="4725143"/>
            <a:ext cx="360000" cy="198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Flèche vers le haut 16"/>
          <p:cNvSpPr/>
          <p:nvPr/>
        </p:nvSpPr>
        <p:spPr>
          <a:xfrm rot="2700000">
            <a:off x="7858151" y="3442181"/>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98936" y="1196752"/>
            <a:ext cx="4209624"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608004" y="1196752"/>
            <a:ext cx="4284476"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198936" y="1916832"/>
            <a:ext cx="4209624" cy="2160240"/>
          </a:xfrm>
          <a:prstGeom prst="roundRect">
            <a:avLst>
              <a:gd name="adj" fmla="val 641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4608004" y="1916832"/>
            <a:ext cx="4284476" cy="2700000"/>
          </a:xfrm>
          <a:prstGeom prst="roundRect">
            <a:avLst>
              <a:gd name="adj" fmla="val 637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110228136"/>
      </p:ext>
    </p:extLst>
  </p:cSld>
  <p:clrMapOvr>
    <a:masterClrMapping/>
  </p:clrMapOvr>
  <p:transition spd="slow">
    <p:wheel spokes="1"/>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0386" y="692696"/>
            <a:ext cx="7812000" cy="972000"/>
          </a:xfrm>
          <a:solidFill>
            <a:srgbClr val="00B050"/>
          </a:solidFill>
        </p:spPr>
        <p:txBody>
          <a:bodyPr>
            <a:normAutofit/>
          </a:bodyPr>
          <a:lstStyle/>
          <a:p>
            <a:r>
              <a:rPr lang="fr-CH" sz="3200" dirty="0" smtClean="0">
                <a:solidFill>
                  <a:schemeClr val="bg1"/>
                </a:solidFill>
                <a:latin typeface="Arial" panose="020B0604020202020204" pitchFamily="34" charset="0"/>
                <a:cs typeface="Arial" panose="020B0604020202020204" pitchFamily="34" charset="0"/>
              </a:rPr>
              <a:t>E68      E70        A1</a:t>
            </a:r>
            <a:endParaRPr lang="fr-CH" sz="3200"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755576" y="1628800"/>
            <a:ext cx="5112568" cy="4896544"/>
          </a:xfrm>
          <a:solidFill>
            <a:srgbClr val="00B050"/>
          </a:solidFill>
        </p:spPr>
        <p:txBody>
          <a:bodyPr lIns="360000" tIns="360000" rIns="72000">
            <a:normAutofit lnSpcReduction="10000"/>
          </a:bodyPr>
          <a:lstStyle/>
          <a:p>
            <a:pPr marL="0" indent="0">
              <a:buNone/>
            </a:pPr>
            <a:r>
              <a:rPr lang="fr-CH" sz="4000" dirty="0" err="1" smtClean="0">
                <a:solidFill>
                  <a:schemeClr val="bg1"/>
                </a:solidFill>
                <a:latin typeface="Arial" panose="020B0604020202020204" pitchFamily="34" charset="0"/>
                <a:cs typeface="Arial" panose="020B0604020202020204" pitchFamily="34" charset="0"/>
              </a:rPr>
              <a:t>Belgrad</a:t>
            </a:r>
            <a:r>
              <a:rPr lang="fr-CH" sz="4000" dirty="0" smtClean="0">
                <a:solidFill>
                  <a:schemeClr val="bg1"/>
                </a:solidFill>
                <a:latin typeface="Arial" panose="020B0604020202020204" pitchFamily="34" charset="0"/>
                <a:cs typeface="Arial" panose="020B0604020202020204" pitchFamily="34" charset="0"/>
              </a:rPr>
              <a:t> Beograd</a:t>
            </a:r>
          </a:p>
          <a:p>
            <a:pPr marL="0" indent="0">
              <a:buNone/>
            </a:pPr>
            <a:r>
              <a:rPr lang="fr-CH" sz="4000" dirty="0" smtClean="0">
                <a:solidFill>
                  <a:schemeClr val="bg1"/>
                </a:solidFill>
                <a:latin typeface="Arial" panose="020B0604020202020204" pitchFamily="34" charset="0"/>
                <a:cs typeface="Arial" panose="020B0604020202020204" pitchFamily="34" charset="0"/>
              </a:rPr>
              <a:t>Oradea</a:t>
            </a:r>
          </a:p>
          <a:p>
            <a:pPr marL="0" indent="0">
              <a:buNone/>
            </a:pPr>
            <a:r>
              <a:rPr lang="fr-CH" sz="4000" dirty="0" smtClean="0">
                <a:solidFill>
                  <a:schemeClr val="bg1"/>
                </a:solidFill>
                <a:latin typeface="Arial" panose="020B0604020202020204" pitchFamily="34" charset="0"/>
                <a:cs typeface="Arial" panose="020B0604020202020204" pitchFamily="34" charset="0"/>
              </a:rPr>
              <a:t>Szeged</a:t>
            </a:r>
          </a:p>
          <a:p>
            <a:pPr marL="0" indent="0">
              <a:buNone/>
            </a:pPr>
            <a:r>
              <a:rPr lang="fr-CH" sz="4000" dirty="0" smtClean="0">
                <a:solidFill>
                  <a:schemeClr val="bg1"/>
                </a:solidFill>
                <a:latin typeface="Arial" panose="020B0604020202020204" pitchFamily="34" charset="0"/>
                <a:cs typeface="Arial" panose="020B0604020202020204" pitchFamily="34" charset="0"/>
              </a:rPr>
              <a:t>Arad</a:t>
            </a:r>
          </a:p>
          <a:p>
            <a:pPr marL="0" indent="0">
              <a:buNone/>
            </a:pPr>
            <a:r>
              <a:rPr lang="fr-CH" sz="4000" dirty="0" smtClean="0">
                <a:solidFill>
                  <a:schemeClr val="bg1"/>
                </a:solidFill>
                <a:latin typeface="Arial" panose="020B0604020202020204" pitchFamily="34" charset="0"/>
                <a:cs typeface="Arial" panose="020B0604020202020204" pitchFamily="34" charset="0"/>
              </a:rPr>
              <a:t>Timisoara</a:t>
            </a:r>
          </a:p>
          <a:p>
            <a:pPr marL="0" indent="0">
              <a:buNone/>
            </a:pPr>
            <a:r>
              <a:rPr lang="fr-CH" sz="4000" dirty="0" smtClean="0">
                <a:solidFill>
                  <a:schemeClr val="bg1"/>
                </a:solidFill>
                <a:latin typeface="Arial" panose="020B0604020202020204" pitchFamily="34" charset="0"/>
                <a:cs typeface="Arial" panose="020B0604020202020204" pitchFamily="34" charset="0"/>
              </a:rPr>
              <a:t>E70 x E68</a:t>
            </a: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4" name="Espace réservé du contenu 3"/>
          <p:cNvSpPr>
            <a:spLocks noGrp="1"/>
          </p:cNvSpPr>
          <p:nvPr>
            <p:ph sz="half" idx="2"/>
          </p:nvPr>
        </p:nvSpPr>
        <p:spPr>
          <a:xfrm>
            <a:off x="5868144" y="1628800"/>
            <a:ext cx="2736304" cy="4896544"/>
          </a:xfrm>
          <a:solidFill>
            <a:srgbClr val="00B050"/>
          </a:solidFill>
        </p:spPr>
        <p:txBody>
          <a:bodyPr lIns="504000" tIns="360000" rIns="360000">
            <a:noAutofit/>
          </a:bodyPr>
          <a:lstStyle/>
          <a:p>
            <a:pPr marL="0" indent="0" algn="r">
              <a:buNone/>
            </a:pPr>
            <a:r>
              <a:rPr lang="fr-CH" sz="3600" dirty="0" smtClean="0">
                <a:solidFill>
                  <a:schemeClr val="bg1"/>
                </a:solidFill>
                <a:latin typeface="Arial" panose="020B0604020202020204" pitchFamily="34" charset="0"/>
                <a:cs typeface="Arial" panose="020B0604020202020204" pitchFamily="34" charset="0"/>
              </a:rPr>
              <a:t>216 km</a:t>
            </a:r>
          </a:p>
          <a:p>
            <a:pPr marL="0" indent="0" algn="r">
              <a:buNone/>
            </a:pPr>
            <a:r>
              <a:rPr lang="fr-CH" sz="3600" dirty="0" smtClean="0">
                <a:solidFill>
                  <a:schemeClr val="bg1"/>
                </a:solidFill>
                <a:latin typeface="Arial" panose="020B0604020202020204" pitchFamily="34" charset="0"/>
                <a:cs typeface="Arial" panose="020B0604020202020204" pitchFamily="34" charset="0"/>
              </a:rPr>
              <a:t>209 km</a:t>
            </a:r>
          </a:p>
          <a:p>
            <a:pPr marL="0" indent="0" algn="r">
              <a:buNone/>
            </a:pPr>
            <a:r>
              <a:rPr lang="fr-CH" sz="3600" dirty="0" smtClean="0">
                <a:solidFill>
                  <a:schemeClr val="bg1"/>
                </a:solidFill>
                <a:latin typeface="Arial" panose="020B0604020202020204" pitchFamily="34" charset="0"/>
                <a:cs typeface="Arial" panose="020B0604020202020204" pitchFamily="34" charset="0"/>
              </a:rPr>
              <a:t>187 km</a:t>
            </a:r>
          </a:p>
          <a:p>
            <a:pPr marL="0" indent="0" algn="r">
              <a:buNone/>
            </a:pPr>
            <a:r>
              <a:rPr lang="fr-CH" sz="3600" dirty="0" smtClean="0">
                <a:solidFill>
                  <a:schemeClr val="bg1"/>
                </a:solidFill>
                <a:latin typeface="Arial" panose="020B0604020202020204" pitchFamily="34" charset="0"/>
                <a:cs typeface="Arial" panose="020B0604020202020204" pitchFamily="34" charset="0"/>
              </a:rPr>
              <a:t>  111 km</a:t>
            </a:r>
          </a:p>
          <a:p>
            <a:pPr marL="0" indent="0" algn="r">
              <a:buNone/>
            </a:pPr>
            <a:r>
              <a:rPr lang="fr-CH" sz="3600" dirty="0" smtClean="0">
                <a:solidFill>
                  <a:schemeClr val="bg1"/>
                </a:solidFill>
                <a:latin typeface="Arial" panose="020B0604020202020204" pitchFamily="34" charset="0"/>
                <a:cs typeface="Arial" panose="020B0604020202020204" pitchFamily="34" charset="0"/>
              </a:rPr>
              <a:t>   61 km</a:t>
            </a:r>
          </a:p>
          <a:p>
            <a:pPr marL="0" indent="0" algn="r">
              <a:buNone/>
            </a:pPr>
            <a:r>
              <a:rPr lang="fr-CH" sz="3600" dirty="0" smtClean="0">
                <a:solidFill>
                  <a:schemeClr val="bg1"/>
                </a:solidFill>
                <a:latin typeface="Arial" panose="020B0604020202020204" pitchFamily="34" charset="0"/>
                <a:cs typeface="Arial" panose="020B0604020202020204" pitchFamily="34" charset="0"/>
              </a:rPr>
              <a:t>48 km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7" name="Ellipse 6"/>
          <p:cNvSpPr/>
          <p:nvPr/>
        </p:nvSpPr>
        <p:spPr>
          <a:xfrm>
            <a:off x="5164106" y="3356992"/>
            <a:ext cx="1008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a:solidFill>
                  <a:schemeClr val="tx1"/>
                </a:solidFill>
                <a:latin typeface="Arial" panose="020B0604020202020204" pitchFamily="34" charset="0"/>
                <a:cs typeface="Arial" panose="020B0604020202020204" pitchFamily="34" charset="0"/>
              </a:rPr>
              <a:t>H</a:t>
            </a:r>
          </a:p>
        </p:txBody>
      </p:sp>
      <p:sp>
        <p:nvSpPr>
          <p:cNvPr id="8" name="Ellipse 7"/>
          <p:cNvSpPr/>
          <p:nvPr/>
        </p:nvSpPr>
        <p:spPr>
          <a:xfrm>
            <a:off x="5149879" y="1988840"/>
            <a:ext cx="1008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SRB</a:t>
            </a:r>
            <a:endParaRPr lang="fr-CH" sz="2000" dirty="0">
              <a:solidFill>
                <a:schemeClr val="tx1"/>
              </a:solidFill>
              <a:latin typeface="Arial" panose="020B0604020202020204" pitchFamily="34" charset="0"/>
              <a:cs typeface="Arial" panose="020B0604020202020204" pitchFamily="34" charset="0"/>
            </a:endParaRPr>
          </a:p>
        </p:txBody>
      </p:sp>
      <p:pic>
        <p:nvPicPr>
          <p:cNvPr id="9" name="Picture 2" descr="http://namthao.free.fr/Travel/France/France/Nice/Cours%20Nice/Code%20de%20la%20route/Signalisation/bifurcation.jpg"/>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146521" y="5229200"/>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2796291" y="872720"/>
            <a:ext cx="1080000" cy="54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154822" y="872720"/>
            <a:ext cx="1080000" cy="54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5653879" y="872720"/>
            <a:ext cx="1080000" cy="54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827584" y="764704"/>
            <a:ext cx="7704856" cy="5688632"/>
          </a:xfrm>
          <a:prstGeom prst="roundRect">
            <a:avLst>
              <a:gd name="adj" fmla="val 241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079674180"/>
      </p:ext>
    </p:extLst>
  </p:cSld>
  <p:clrMapOvr>
    <a:masterClrMapping/>
  </p:clrMapOvr>
  <p:transition spd="slow">
    <p:wheel spokes="1"/>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72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Topolovatu</a:t>
            </a:r>
            <a:r>
              <a:rPr lang="fr-CH" sz="4400" dirty="0" smtClean="0">
                <a:solidFill>
                  <a:schemeClr val="bg1"/>
                </a:solidFill>
                <a:latin typeface="Arial" panose="020B0604020202020204" pitchFamily="34" charset="0"/>
                <a:cs typeface="Arial" panose="020B0604020202020204" pitchFamily="34" charset="0"/>
              </a:rPr>
              <a:t> Mare</a:t>
            </a: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45</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97153" y="12571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098749" y="125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619672" y="256006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572</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7873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2068716"/>
            <a:ext cx="6480000" cy="360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Topolovatu</a:t>
            </a:r>
            <a:r>
              <a:rPr lang="fr-CH" sz="4400" dirty="0" smtClean="0">
                <a:solidFill>
                  <a:schemeClr val="bg1"/>
                </a:solidFill>
                <a:latin typeface="Arial" panose="020B0604020202020204" pitchFamily="34" charset="0"/>
                <a:cs typeface="Arial" panose="020B0604020202020204" pitchFamily="34" charset="0"/>
              </a:rPr>
              <a:t> Mare</a:t>
            </a:r>
          </a:p>
          <a:p>
            <a:r>
              <a:rPr lang="fr-CH" sz="4400" dirty="0" err="1" smtClean="0">
                <a:solidFill>
                  <a:schemeClr val="bg1"/>
                </a:solidFill>
                <a:latin typeface="Arial" panose="020B0604020202020204" pitchFamily="34" charset="0"/>
                <a:cs typeface="Arial" panose="020B0604020202020204" pitchFamily="34" charset="0"/>
              </a:rPr>
              <a:t>Recas</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Belint</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899874" y="458220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669878" y="494116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572</a:t>
            </a:r>
            <a:endParaRPr lang="fr-CH" dirty="0">
              <a:latin typeface="Arial" panose="020B0604020202020204" pitchFamily="34" charset="0"/>
              <a:cs typeface="Arial" panose="020B0604020202020204" pitchFamily="34" charset="0"/>
            </a:endParaRPr>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660232"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043608" y="404704"/>
            <a:ext cx="6480000" cy="1620000"/>
          </a:xfrm>
          <a:prstGeom prst="rect">
            <a:avLst/>
          </a:prstGeom>
          <a:solidFill>
            <a:srgbClr val="00B050"/>
          </a:solidFill>
        </p:spPr>
        <p:txBody>
          <a:bodyPr vert="horz" lIns="900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Timisoara Est</a:t>
            </a:r>
            <a:br>
              <a:rPr lang="fr-CH" dirty="0" smtClean="0">
                <a:solidFill>
                  <a:schemeClr val="bg1"/>
                </a:solidFill>
                <a:latin typeface="Arial" panose="020B0604020202020204" pitchFamily="34" charset="0"/>
                <a:cs typeface="Arial" panose="020B0604020202020204" pitchFamily="34" charset="0"/>
              </a:rPr>
            </a:br>
            <a:r>
              <a:rPr lang="fr-CH" sz="3600" dirty="0">
                <a:solidFill>
                  <a:schemeClr val="bg1"/>
                </a:solidFill>
                <a:latin typeface="Arial" panose="020B0604020202020204" pitchFamily="34" charset="0"/>
                <a:cs typeface="Arial" panose="020B0604020202020204" pitchFamily="34" charset="0"/>
              </a:rPr>
              <a:t>E</a:t>
            </a:r>
            <a:r>
              <a:rPr lang="fr-CH" sz="3600" dirty="0" smtClean="0">
                <a:solidFill>
                  <a:schemeClr val="bg1"/>
                </a:solidFill>
                <a:latin typeface="Arial" panose="020B0604020202020204" pitchFamily="34" charset="0"/>
                <a:cs typeface="Arial" panose="020B0604020202020204" pitchFamily="34" charset="0"/>
              </a:rPr>
              <a:t>70 x E68</a:t>
            </a:r>
            <a:endParaRPr lang="fr-CH" sz="3600"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259632" y="674744"/>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6762554" y="674744"/>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79712" y="854664"/>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1115616" y="451095"/>
            <a:ext cx="6336704" cy="1537745"/>
          </a:xfrm>
          <a:prstGeom prst="roundRect">
            <a:avLst>
              <a:gd name="adj" fmla="val 95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115616" y="2132856"/>
            <a:ext cx="6336704" cy="3456384"/>
          </a:xfrm>
          <a:prstGeom prst="roundRect">
            <a:avLst>
              <a:gd name="adj" fmla="val 343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806565670"/>
      </p:ext>
    </p:extLst>
  </p:cSld>
  <p:clrMapOvr>
    <a:masterClrMapping/>
  </p:clrMapOvr>
  <p:transition spd="slow">
    <p:wheel spokes="1"/>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916833"/>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Topolovatu</a:t>
            </a:r>
            <a:r>
              <a:rPr lang="fr-CH" sz="4400" dirty="0" smtClean="0">
                <a:solidFill>
                  <a:schemeClr val="bg1"/>
                </a:solidFill>
                <a:latin typeface="Arial" panose="020B0604020202020204" pitchFamily="34" charset="0"/>
                <a:cs typeface="Arial" panose="020B0604020202020204" pitchFamily="34" charset="0"/>
              </a:rPr>
              <a:t> Mare</a:t>
            </a:r>
          </a:p>
          <a:p>
            <a:r>
              <a:rPr lang="fr-CH" sz="4400" dirty="0" err="1" smtClean="0">
                <a:solidFill>
                  <a:schemeClr val="bg1"/>
                </a:solidFill>
                <a:latin typeface="Arial" panose="020B0604020202020204" pitchFamily="34" charset="0"/>
                <a:cs typeface="Arial" panose="020B0604020202020204" pitchFamily="34" charset="0"/>
              </a:rPr>
              <a:t>Recas</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Belint</a:t>
            </a:r>
            <a:endParaRPr lang="fr-CH" sz="4400" dirty="0" smtClean="0">
              <a:solidFill>
                <a:schemeClr val="bg1"/>
              </a:solidFill>
              <a:latin typeface="Arial" panose="020B0604020202020204" pitchFamily="34" charset="0"/>
              <a:cs typeface="Arial" panose="020B0604020202020204" pitchFamily="34" charset="0"/>
            </a:endParaRPr>
          </a:p>
          <a:p>
            <a:endParaRPr lang="fr-CH" sz="18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279343" y="359778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238749" y="325944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681A</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115616" y="1988841"/>
            <a:ext cx="5616624" cy="2880320"/>
          </a:xfrm>
          <a:prstGeom prst="roundRect">
            <a:avLst>
              <a:gd name="adj" fmla="val 337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3981448" y="95828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45</a:t>
            </a:r>
            <a:endParaRPr lang="fr-CH" sz="5400" dirty="0">
              <a:solidFill>
                <a:schemeClr val="bg1"/>
              </a:solidFill>
              <a:latin typeface="Arial" panose="020B0604020202020204" pitchFamily="34" charset="0"/>
              <a:cs typeface="Arial" panose="020B0604020202020204" pitchFamily="34" charset="0"/>
            </a:endParaRPr>
          </a:p>
        </p:txBody>
      </p:sp>
      <p:sp>
        <p:nvSpPr>
          <p:cNvPr id="7" name="Rectangle à coins arrondis 6"/>
          <p:cNvSpPr/>
          <p:nvPr/>
        </p:nvSpPr>
        <p:spPr>
          <a:xfrm>
            <a:off x="4010957" y="994284"/>
            <a:ext cx="2664296" cy="82799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4581129" y="110228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Virage 17"/>
          <p:cNvSpPr/>
          <p:nvPr/>
        </p:nvSpPr>
        <p:spPr>
          <a:xfrm>
            <a:off x="4831434" y="110228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36943818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45</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082759027"/>
      </p:ext>
    </p:extLst>
  </p:cSld>
  <p:clrMapOvr>
    <a:masterClrMapping/>
  </p:clrMapOvr>
  <p:transition spd="slow">
    <p:wheel spokes="1"/>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0386" y="692696"/>
            <a:ext cx="7848872" cy="972000"/>
          </a:xfrm>
          <a:solidFill>
            <a:srgbClr val="00B050"/>
          </a:solidFill>
        </p:spPr>
        <p:txBody>
          <a:bodyPr>
            <a:normAutofit/>
          </a:bodyPr>
          <a:lstStyle/>
          <a:p>
            <a:r>
              <a:rPr lang="fr-CH" sz="3200" dirty="0" smtClean="0">
                <a:solidFill>
                  <a:schemeClr val="bg1"/>
                </a:solidFill>
                <a:latin typeface="Arial" panose="020B0604020202020204" pitchFamily="34" charset="0"/>
                <a:cs typeface="Arial" panose="020B0604020202020204" pitchFamily="34" charset="0"/>
              </a:rPr>
              <a:t>E68      E70        A1</a:t>
            </a:r>
            <a:endParaRPr lang="fr-CH" sz="3200"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755576" y="1628800"/>
            <a:ext cx="5112568" cy="4896544"/>
          </a:xfrm>
          <a:solidFill>
            <a:srgbClr val="00B050"/>
          </a:solidFill>
        </p:spPr>
        <p:txBody>
          <a:bodyPr lIns="360000" tIns="360000" rIns="72000">
            <a:normAutofit lnSpcReduction="10000"/>
          </a:bodyPr>
          <a:lstStyle/>
          <a:p>
            <a:pPr marL="0" indent="0">
              <a:buNone/>
            </a:pPr>
            <a:r>
              <a:rPr lang="fr-CH" sz="4000" dirty="0" err="1" smtClean="0">
                <a:solidFill>
                  <a:schemeClr val="bg1"/>
                </a:solidFill>
                <a:latin typeface="Arial" panose="020B0604020202020204" pitchFamily="34" charset="0"/>
                <a:cs typeface="Arial" panose="020B0604020202020204" pitchFamily="34" charset="0"/>
              </a:rPr>
              <a:t>Belgrad</a:t>
            </a:r>
            <a:r>
              <a:rPr lang="fr-CH" sz="4000" dirty="0" smtClean="0">
                <a:solidFill>
                  <a:schemeClr val="bg1"/>
                </a:solidFill>
                <a:latin typeface="Arial" panose="020B0604020202020204" pitchFamily="34" charset="0"/>
                <a:cs typeface="Arial" panose="020B0604020202020204" pitchFamily="34" charset="0"/>
              </a:rPr>
              <a:t> Beograd</a:t>
            </a:r>
          </a:p>
          <a:p>
            <a:pPr marL="0" indent="0">
              <a:buNone/>
            </a:pPr>
            <a:r>
              <a:rPr lang="fr-CH" sz="4000" dirty="0" smtClean="0">
                <a:solidFill>
                  <a:schemeClr val="bg1"/>
                </a:solidFill>
                <a:latin typeface="Arial" panose="020B0604020202020204" pitchFamily="34" charset="0"/>
                <a:cs typeface="Arial" panose="020B0604020202020204" pitchFamily="34" charset="0"/>
              </a:rPr>
              <a:t>Oradea</a:t>
            </a:r>
          </a:p>
          <a:p>
            <a:pPr marL="0" indent="0">
              <a:buNone/>
            </a:pPr>
            <a:r>
              <a:rPr lang="fr-CH" sz="4000" dirty="0" smtClean="0">
                <a:solidFill>
                  <a:schemeClr val="bg1"/>
                </a:solidFill>
                <a:latin typeface="Arial" panose="020B0604020202020204" pitchFamily="34" charset="0"/>
                <a:cs typeface="Arial" panose="020B0604020202020204" pitchFamily="34" charset="0"/>
              </a:rPr>
              <a:t>Szeged</a:t>
            </a:r>
          </a:p>
          <a:p>
            <a:pPr marL="0" indent="0">
              <a:buNone/>
            </a:pPr>
            <a:r>
              <a:rPr lang="fr-CH" sz="4000" dirty="0" smtClean="0">
                <a:solidFill>
                  <a:schemeClr val="bg1"/>
                </a:solidFill>
                <a:latin typeface="Arial" panose="020B0604020202020204" pitchFamily="34" charset="0"/>
                <a:cs typeface="Arial" panose="020B0604020202020204" pitchFamily="34" charset="0"/>
              </a:rPr>
              <a:t>Arad</a:t>
            </a:r>
          </a:p>
          <a:p>
            <a:pPr marL="0" indent="0">
              <a:buNone/>
            </a:pPr>
            <a:r>
              <a:rPr lang="fr-CH" sz="4000" dirty="0" smtClean="0">
                <a:solidFill>
                  <a:schemeClr val="bg1"/>
                </a:solidFill>
                <a:latin typeface="Arial" panose="020B0604020202020204" pitchFamily="34" charset="0"/>
                <a:cs typeface="Arial" panose="020B0604020202020204" pitchFamily="34" charset="0"/>
              </a:rPr>
              <a:t>Timisoara</a:t>
            </a:r>
          </a:p>
          <a:p>
            <a:pPr marL="0" indent="0">
              <a:buNone/>
            </a:pPr>
            <a:r>
              <a:rPr lang="fr-CH" sz="4000" dirty="0" smtClean="0">
                <a:solidFill>
                  <a:schemeClr val="bg1"/>
                </a:solidFill>
                <a:latin typeface="Arial" panose="020B0604020202020204" pitchFamily="34" charset="0"/>
                <a:cs typeface="Arial" panose="020B0604020202020204" pitchFamily="34" charset="0"/>
              </a:rPr>
              <a:t>E70 x E68</a:t>
            </a: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4" name="Espace réservé du contenu 3"/>
          <p:cNvSpPr>
            <a:spLocks noGrp="1"/>
          </p:cNvSpPr>
          <p:nvPr>
            <p:ph sz="half" idx="2"/>
          </p:nvPr>
        </p:nvSpPr>
        <p:spPr>
          <a:xfrm>
            <a:off x="5868144" y="1628800"/>
            <a:ext cx="2736304" cy="4896544"/>
          </a:xfrm>
          <a:solidFill>
            <a:srgbClr val="00B050"/>
          </a:solidFill>
        </p:spPr>
        <p:txBody>
          <a:bodyPr lIns="504000" tIns="360000" rIns="360000">
            <a:noAutofit/>
          </a:bodyPr>
          <a:lstStyle/>
          <a:p>
            <a:pPr marL="0" indent="0" algn="r">
              <a:buNone/>
            </a:pPr>
            <a:r>
              <a:rPr lang="fr-CH" sz="3600" dirty="0" smtClean="0">
                <a:solidFill>
                  <a:schemeClr val="bg1"/>
                </a:solidFill>
                <a:latin typeface="Arial" panose="020B0604020202020204" pitchFamily="34" charset="0"/>
                <a:cs typeface="Arial" panose="020B0604020202020204" pitchFamily="34" charset="0"/>
              </a:rPr>
              <a:t>188 km</a:t>
            </a:r>
          </a:p>
          <a:p>
            <a:pPr marL="0" indent="0" algn="r">
              <a:buNone/>
            </a:pPr>
            <a:r>
              <a:rPr lang="fr-CH" sz="3600" dirty="0" smtClean="0">
                <a:solidFill>
                  <a:schemeClr val="bg1"/>
                </a:solidFill>
                <a:latin typeface="Arial" panose="020B0604020202020204" pitchFamily="34" charset="0"/>
                <a:cs typeface="Arial" panose="020B0604020202020204" pitchFamily="34" charset="0"/>
              </a:rPr>
              <a:t>180 km</a:t>
            </a:r>
          </a:p>
          <a:p>
            <a:pPr marL="0" indent="0" algn="r">
              <a:buNone/>
            </a:pPr>
            <a:r>
              <a:rPr lang="fr-CH" sz="3600" dirty="0" smtClean="0">
                <a:solidFill>
                  <a:schemeClr val="bg1"/>
                </a:solidFill>
                <a:latin typeface="Arial" panose="020B0604020202020204" pitchFamily="34" charset="0"/>
                <a:cs typeface="Arial" panose="020B0604020202020204" pitchFamily="34" charset="0"/>
              </a:rPr>
              <a:t>162 km</a:t>
            </a:r>
          </a:p>
          <a:p>
            <a:pPr marL="0" indent="0" algn="r">
              <a:buNone/>
            </a:pPr>
            <a:r>
              <a:rPr lang="fr-CH" sz="3600" dirty="0" smtClean="0">
                <a:solidFill>
                  <a:schemeClr val="bg1"/>
                </a:solidFill>
                <a:latin typeface="Arial" panose="020B0604020202020204" pitchFamily="34" charset="0"/>
                <a:cs typeface="Arial" panose="020B0604020202020204" pitchFamily="34" charset="0"/>
              </a:rPr>
              <a:t>  86 km</a:t>
            </a:r>
          </a:p>
          <a:p>
            <a:pPr marL="0" indent="0" algn="r">
              <a:buNone/>
            </a:pPr>
            <a:r>
              <a:rPr lang="fr-CH" sz="3600" dirty="0" smtClean="0">
                <a:solidFill>
                  <a:schemeClr val="bg1"/>
                </a:solidFill>
                <a:latin typeface="Arial" panose="020B0604020202020204" pitchFamily="34" charset="0"/>
                <a:cs typeface="Arial" panose="020B0604020202020204" pitchFamily="34" charset="0"/>
              </a:rPr>
              <a:t>   36 km</a:t>
            </a:r>
          </a:p>
          <a:p>
            <a:pPr marL="0" indent="0" algn="r">
              <a:buNone/>
            </a:pPr>
            <a:r>
              <a:rPr lang="fr-CH" sz="3600" dirty="0" smtClean="0">
                <a:solidFill>
                  <a:schemeClr val="bg1"/>
                </a:solidFill>
                <a:latin typeface="Arial" panose="020B0604020202020204" pitchFamily="34" charset="0"/>
                <a:cs typeface="Arial" panose="020B0604020202020204" pitchFamily="34" charset="0"/>
              </a:rPr>
              <a:t>23 km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7" name="Ellipse 6"/>
          <p:cNvSpPr/>
          <p:nvPr/>
        </p:nvSpPr>
        <p:spPr>
          <a:xfrm>
            <a:off x="5164106" y="3356992"/>
            <a:ext cx="1008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a:solidFill>
                  <a:schemeClr val="tx1"/>
                </a:solidFill>
                <a:latin typeface="Arial" panose="020B0604020202020204" pitchFamily="34" charset="0"/>
                <a:cs typeface="Arial" panose="020B0604020202020204" pitchFamily="34" charset="0"/>
              </a:rPr>
              <a:t>H</a:t>
            </a:r>
          </a:p>
        </p:txBody>
      </p:sp>
      <p:sp>
        <p:nvSpPr>
          <p:cNvPr id="8" name="Ellipse 7"/>
          <p:cNvSpPr/>
          <p:nvPr/>
        </p:nvSpPr>
        <p:spPr>
          <a:xfrm>
            <a:off x="5149879" y="1988840"/>
            <a:ext cx="1008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SRB</a:t>
            </a:r>
            <a:endParaRPr lang="fr-CH" sz="2000" dirty="0">
              <a:solidFill>
                <a:schemeClr val="tx1"/>
              </a:solidFill>
              <a:latin typeface="Arial" panose="020B0604020202020204" pitchFamily="34" charset="0"/>
              <a:cs typeface="Arial" panose="020B0604020202020204" pitchFamily="34" charset="0"/>
            </a:endParaRPr>
          </a:p>
        </p:txBody>
      </p:sp>
      <p:pic>
        <p:nvPicPr>
          <p:cNvPr id="9" name="Picture 2" descr="http://namthao.free.fr/Travel/France/France/Nice/Cours%20Nice/Code%20de%20la%20route/Signalisation/bifurcation.jpg"/>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146521" y="5229200"/>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2796291" y="872720"/>
            <a:ext cx="1080000" cy="54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154822" y="872720"/>
            <a:ext cx="1080000" cy="54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5653879" y="872720"/>
            <a:ext cx="1080000" cy="54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827584" y="764704"/>
            <a:ext cx="7704856" cy="5688632"/>
          </a:xfrm>
          <a:prstGeom prst="roundRect">
            <a:avLst>
              <a:gd name="adj" fmla="val 34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154005521"/>
      </p:ext>
    </p:extLst>
  </p:cSld>
  <p:clrMapOvr>
    <a:masterClrMapping/>
  </p:clrMapOvr>
  <p:transition spd="slow">
    <p:wheel spokes="1"/>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7920000" cy="565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1151180" y="5373216"/>
            <a:ext cx="6840760" cy="72008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bg1"/>
                </a:solidFill>
                <a:latin typeface="Arial" panose="020B0604020202020204" pitchFamily="34" charset="0"/>
                <a:cs typeface="Arial" panose="020B0604020202020204" pitchFamily="34" charset="0"/>
              </a:rPr>
              <a:t>Universitatea</a:t>
            </a:r>
            <a:r>
              <a:rPr lang="fr-CH" sz="3200" dirty="0" smtClean="0">
                <a:solidFill>
                  <a:schemeClr val="bg1"/>
                </a:solidFill>
                <a:latin typeface="Arial" panose="020B0604020202020204" pitchFamily="34" charset="0"/>
                <a:cs typeface="Arial" panose="020B0604020202020204" pitchFamily="34" charset="0"/>
              </a:rPr>
              <a:t> de </a:t>
            </a:r>
            <a:r>
              <a:rPr lang="fr-CH" sz="3200" dirty="0" err="1" smtClean="0">
                <a:solidFill>
                  <a:schemeClr val="bg1"/>
                </a:solidFill>
                <a:latin typeface="Arial" panose="020B0604020202020204" pitchFamily="34" charset="0"/>
                <a:cs typeface="Arial" panose="020B0604020202020204" pitchFamily="34" charset="0"/>
              </a:rPr>
              <a:t>Vest</a:t>
            </a:r>
            <a:r>
              <a:rPr lang="fr-CH" sz="3200" dirty="0" smtClean="0">
                <a:solidFill>
                  <a:schemeClr val="bg1"/>
                </a:solidFill>
                <a:latin typeface="Arial" panose="020B0604020202020204" pitchFamily="34" charset="0"/>
                <a:cs typeface="Arial" panose="020B0604020202020204" pitchFamily="34" charset="0"/>
              </a:rPr>
              <a:t> </a:t>
            </a:r>
            <a:r>
              <a:rPr lang="fr-CH" sz="3200" dirty="0" err="1" smtClean="0">
                <a:solidFill>
                  <a:schemeClr val="bg1"/>
                </a:solidFill>
                <a:latin typeface="Arial" panose="020B0604020202020204" pitchFamily="34" charset="0"/>
                <a:cs typeface="Arial" panose="020B0604020202020204" pitchFamily="34" charset="0"/>
              </a:rPr>
              <a:t>din</a:t>
            </a:r>
            <a:r>
              <a:rPr lang="fr-CH" sz="3200" dirty="0" smtClean="0">
                <a:solidFill>
                  <a:schemeClr val="bg1"/>
                </a:solidFill>
                <a:latin typeface="Arial" panose="020B0604020202020204" pitchFamily="34" charset="0"/>
                <a:cs typeface="Arial" panose="020B0604020202020204" pitchFamily="34" charset="0"/>
              </a:rPr>
              <a:t> Timisoara</a:t>
            </a:r>
            <a:endParaRPr lang="fr-CH" sz="3200" dirty="0">
              <a:solidFill>
                <a:schemeClr val="bg1"/>
              </a:solidFill>
              <a:latin typeface="Arial" panose="020B0604020202020204" pitchFamily="34" charset="0"/>
              <a:cs typeface="Arial" panose="020B0604020202020204" pitchFamily="34" charset="0"/>
            </a:endParaRPr>
          </a:p>
        </p:txBody>
      </p:sp>
      <p:pic>
        <p:nvPicPr>
          <p:cNvPr id="4" name="Picture 2" descr="http://www.bachelorstudies.fr/image_processor/images/cover-photo/1607/large/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28" y="764456"/>
            <a:ext cx="777686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195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65242" y="607619"/>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37761" y="827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82714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Bolintin</a:t>
            </a:r>
            <a:r>
              <a:rPr lang="fr-CH" sz="4400" dirty="0" smtClean="0">
                <a:solidFill>
                  <a:schemeClr val="bg1"/>
                </a:solidFill>
                <a:latin typeface="Arial" panose="020B0604020202020204" pitchFamily="34" charset="0"/>
                <a:cs typeface="Arial" panose="020B0604020202020204" pitchFamily="34" charset="0"/>
              </a:rPr>
              <a:t> Deal</a:t>
            </a: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482585"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149</a:t>
            </a:r>
            <a:endParaRPr lang="fr-CH" sz="1600" dirty="0">
              <a:latin typeface="Arial" panose="020B0604020202020204" pitchFamily="34" charset="0"/>
              <a:cs typeface="Arial" panose="020B0604020202020204" pitchFamily="34" charset="0"/>
            </a:endParaRPr>
          </a:p>
        </p:txBody>
      </p:sp>
      <p:sp>
        <p:nvSpPr>
          <p:cNvPr id="11" name="Rectangle à coins arrondis 10"/>
          <p:cNvSpPr/>
          <p:nvPr/>
        </p:nvSpPr>
        <p:spPr>
          <a:xfrm>
            <a:off x="845586" y="4149080"/>
            <a:ext cx="6732748" cy="2016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r>
              <a:rPr lang="fr-CH" sz="1200" dirty="0">
                <a:solidFill>
                  <a:schemeClr val="tx1"/>
                </a:solidFill>
                <a:latin typeface="Arial" panose="020B0604020202020204" pitchFamily="34" charset="0"/>
                <a:cs typeface="Arial" panose="020B0604020202020204" pitchFamily="34" charset="0"/>
              </a:rPr>
              <a:t>L</a:t>
            </a:r>
            <a:r>
              <a:rPr lang="fr-CH" sz="1200" dirty="0" smtClean="0">
                <a:solidFill>
                  <a:schemeClr val="tx1"/>
                </a:solidFill>
                <a:latin typeface="Arial" panose="020B0604020202020204" pitchFamily="34" charset="0"/>
                <a:cs typeface="Arial" panose="020B0604020202020204" pitchFamily="34" charset="0"/>
              </a:rPr>
              <a:t>es panneaux doivent être </a:t>
            </a:r>
          </a:p>
          <a:p>
            <a:pPr marL="171450" indent="-171450">
              <a:buFont typeface="Wingdings" panose="05000000000000000000" pitchFamily="2" charset="2"/>
              <a:buChar char="Ø"/>
            </a:pPr>
            <a:r>
              <a:rPr lang="fr-CH" sz="1200" dirty="0" smtClean="0">
                <a:solidFill>
                  <a:schemeClr val="tx1"/>
                </a:solidFill>
                <a:latin typeface="Arial" panose="020B0604020202020204" pitchFamily="34" charset="0"/>
                <a:cs typeface="Arial" panose="020B0604020202020204" pitchFamily="34" charset="0"/>
              </a:rPr>
              <a:t>Aérés, à gauche / droite, en haut / bas, sans exagération ( pas de grands espaces vierges )</a:t>
            </a:r>
          </a:p>
          <a:p>
            <a:pPr marL="171450" indent="-171450">
              <a:buFont typeface="Wingdings" panose="05000000000000000000" pitchFamily="2" charset="2"/>
              <a:buChar char="Ø"/>
            </a:pPr>
            <a:r>
              <a:rPr lang="fr-CH" sz="1200" dirty="0">
                <a:solidFill>
                  <a:schemeClr val="tx1"/>
                </a:solidFill>
                <a:latin typeface="Arial" panose="020B0604020202020204" pitchFamily="34" charset="0"/>
                <a:cs typeface="Arial" panose="020B0604020202020204" pitchFamily="34" charset="0"/>
              </a:rPr>
              <a:t>L</a:t>
            </a:r>
            <a:r>
              <a:rPr lang="fr-CH" sz="1200" dirty="0" smtClean="0">
                <a:solidFill>
                  <a:schemeClr val="tx1"/>
                </a:solidFill>
                <a:latin typeface="Arial" panose="020B0604020202020204" pitchFamily="34" charset="0"/>
                <a:cs typeface="Arial" panose="020B0604020202020204" pitchFamily="34" charset="0"/>
              </a:rPr>
              <a:t>isibles dès 200 m1</a:t>
            </a:r>
          </a:p>
          <a:p>
            <a:endParaRPr lang="fr-CH" sz="1200" dirty="0">
              <a:solidFill>
                <a:schemeClr val="tx1"/>
              </a:solidFill>
              <a:latin typeface="Arial" panose="020B0604020202020204" pitchFamily="34" charset="0"/>
              <a:cs typeface="Arial" panose="020B0604020202020204" pitchFamily="34" charset="0"/>
            </a:endParaRPr>
          </a:p>
          <a:p>
            <a:pPr algn="ctr"/>
            <a:r>
              <a:rPr lang="fr-CH" sz="1200" b="1" dirty="0" smtClean="0">
                <a:solidFill>
                  <a:srgbClr val="FF0000"/>
                </a:solidFill>
                <a:latin typeface="Arial" panose="020B0604020202020204" pitchFamily="34" charset="0"/>
                <a:cs typeface="Arial" panose="020B0604020202020204" pitchFamily="34" charset="0"/>
              </a:rPr>
              <a:t>=&gt; Aux designers de réaliser des panneaux rationnels, efficients, lisibles, aérés, esthétiques, aux contours et liserés standardisés, adéquats et fonctionnels.</a:t>
            </a:r>
          </a:p>
          <a:p>
            <a:r>
              <a:rPr lang="fr-CH" sz="1200" dirty="0" smtClean="0">
                <a:solidFill>
                  <a:schemeClr val="tx1"/>
                </a:solidFill>
                <a:latin typeface="Arial" panose="020B0604020202020204" pitchFamily="34" charset="0"/>
                <a:cs typeface="Arial" panose="020B0604020202020204" pitchFamily="34" charset="0"/>
              </a:rPr>
              <a:t> </a:t>
            </a:r>
            <a:endParaRPr lang="fr-CH" sz="1200" dirty="0">
              <a:solidFill>
                <a:schemeClr val="tx1"/>
              </a:solidFill>
              <a:latin typeface="Arial" panose="020B0604020202020204" pitchFamily="34" charset="0"/>
              <a:cs typeface="Arial" panose="020B0604020202020204" pitchFamily="34" charset="0"/>
            </a:endParaRPr>
          </a:p>
        </p:txBody>
      </p:sp>
      <p:cxnSp>
        <p:nvCxnSpPr>
          <p:cNvPr id="13" name="Connecteur droit avec flèche 12"/>
          <p:cNvCxnSpPr/>
          <p:nvPr/>
        </p:nvCxnSpPr>
        <p:spPr>
          <a:xfrm>
            <a:off x="3207296" y="1640360"/>
            <a:ext cx="0" cy="56708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499992" y="2660366"/>
            <a:ext cx="0" cy="768434"/>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1223988" y="2924944"/>
            <a:ext cx="258597" cy="0"/>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6588224" y="1988840"/>
            <a:ext cx="395763" cy="0"/>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2382585" y="2911443"/>
            <a:ext cx="397387" cy="13501"/>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à coins arrondis 5"/>
          <p:cNvSpPr/>
          <p:nvPr/>
        </p:nvSpPr>
        <p:spPr>
          <a:xfrm>
            <a:off x="1306498" y="1700808"/>
            <a:ext cx="5594978" cy="165618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306498" y="704898"/>
            <a:ext cx="2797489" cy="73424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253202" y="704898"/>
            <a:ext cx="2689516" cy="80272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350956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44824"/>
            <a:ext cx="5760000" cy="36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E68 x E70</a:t>
            </a:r>
          </a:p>
          <a:p>
            <a:pPr lvl="1" algn="ctr"/>
            <a:r>
              <a:rPr lang="fr-CH" sz="4000" dirty="0" smtClean="0">
                <a:solidFill>
                  <a:schemeClr val="bg1"/>
                </a:solidFill>
                <a:latin typeface="Arial" panose="020B0604020202020204" pitchFamily="34" charset="0"/>
                <a:cs typeface="Arial" panose="020B0604020202020204" pitchFamily="34" charset="0"/>
              </a:rPr>
              <a:t>A1 x A7</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Timisoara Est</a:t>
            </a:r>
          </a:p>
          <a:p>
            <a:pPr algn="ctr"/>
            <a:r>
              <a:rPr lang="fr-CH" sz="4400" dirty="0" smtClean="0">
                <a:solidFill>
                  <a:schemeClr val="bg1"/>
                </a:solidFill>
                <a:latin typeface="Arial" panose="020B0604020202020204" pitchFamily="34" charset="0"/>
                <a:cs typeface="Arial" panose="020B0604020202020204" pitchFamily="34" charset="0"/>
              </a:rPr>
              <a:t>3000 m</a:t>
            </a:r>
            <a:endParaRPr lang="fr-CH" sz="2000"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2204864"/>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616624" cy="3456384"/>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5940152" y="2564904"/>
            <a:ext cx="1008000" cy="90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4</a:t>
            </a:r>
            <a:r>
              <a:rPr lang="fr-CH" sz="3600" dirty="0">
                <a:solidFill>
                  <a:schemeClr val="tx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13043414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195736" y="1124744"/>
            <a:ext cx="31950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E70   A7</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5436096" y="1823421"/>
            <a:ext cx="3455336" cy="3924000"/>
          </a:xfrm>
          <a:solidFill>
            <a:srgbClr val="00B050"/>
          </a:solidFill>
        </p:spPr>
        <p:txBody>
          <a:bodyPr lIns="0"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Szeged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 Nord</a:t>
            </a: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5436096" y="1124744"/>
            <a:ext cx="3456383"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E68   E671   A1   A7</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2195737" y="1823583"/>
            <a:ext cx="3168352" cy="3924816"/>
          </a:xfrm>
          <a:solidFill>
            <a:srgbClr val="00B050"/>
          </a:solidFill>
        </p:spPr>
        <p:txBody>
          <a:bodyPr lIns="0" tIns="180000">
            <a:noAutofit/>
          </a:bodyPr>
          <a:lstStyle/>
          <a:p>
            <a:pPr marL="0" indent="0" algn="ctr">
              <a:buNone/>
            </a:pPr>
            <a:r>
              <a:rPr lang="fr-CH" sz="3200" dirty="0" err="1" smtClean="0">
                <a:solidFill>
                  <a:schemeClr val="bg1"/>
                </a:solidFill>
                <a:latin typeface="Arial" panose="020B0604020202020204" pitchFamily="34" charset="0"/>
                <a:cs typeface="Arial" panose="020B0604020202020204" pitchFamily="34" charset="0"/>
              </a:rPr>
              <a:t>Belgrad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Beograd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 Sud</a:t>
            </a: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0" name="Rectangle à coins arrondis 9"/>
          <p:cNvSpPr/>
          <p:nvPr/>
        </p:nvSpPr>
        <p:spPr>
          <a:xfrm>
            <a:off x="899592" y="6093296"/>
            <a:ext cx="7255069"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Ce panneau au dessus de l’autoroute s’inspire de Luxembourg Sud, dans le sens Metz -&gt; Luxembourg / Bruxelles / Trier</a:t>
            </a:r>
            <a:endParaRPr lang="fr-CH" dirty="0">
              <a:solidFill>
                <a:schemeClr val="tx1"/>
              </a:solidFill>
            </a:endParaRPr>
          </a:p>
        </p:txBody>
      </p:sp>
      <p:sp>
        <p:nvSpPr>
          <p:cNvPr id="8" name="Rectangle à coins arrondis 7"/>
          <p:cNvSpPr/>
          <p:nvPr/>
        </p:nvSpPr>
        <p:spPr>
          <a:xfrm>
            <a:off x="141371" y="1785392"/>
            <a:ext cx="1973331" cy="3909672"/>
          </a:xfrm>
          <a:prstGeom prst="roundRect">
            <a:avLst>
              <a:gd name="adj"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2800" dirty="0" smtClean="0">
                <a:latin typeface="Arial" panose="020B0604020202020204" pitchFamily="34" charset="0"/>
                <a:cs typeface="Arial" panose="020B0604020202020204" pitchFamily="34" charset="0"/>
              </a:rPr>
              <a:t>Timisoara</a:t>
            </a:r>
          </a:p>
        </p:txBody>
      </p:sp>
      <p:sp>
        <p:nvSpPr>
          <p:cNvPr id="9" name="Rectangle 8"/>
          <p:cNvSpPr/>
          <p:nvPr/>
        </p:nvSpPr>
        <p:spPr>
          <a:xfrm>
            <a:off x="290552" y="5733255"/>
            <a:ext cx="360000" cy="97659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8531432" y="5733256"/>
            <a:ext cx="360000" cy="97659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8"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318" y="3740228"/>
            <a:ext cx="834721" cy="569611"/>
          </a:xfrm>
          <a:prstGeom prst="rect">
            <a:avLst/>
          </a:prstGeom>
          <a:noFill/>
          <a:extLst>
            <a:ext uri="{909E8E84-426E-40DD-AFC4-6F175D3DCCD1}">
              <a14:hiddenFill xmlns:a14="http://schemas.microsoft.com/office/drawing/2010/main">
                <a:solidFill>
                  <a:srgbClr val="FFFFFF"/>
                </a:solidFill>
              </a14:hiddenFill>
            </a:ext>
          </a:extLst>
        </p:spPr>
      </p:pic>
      <p:sp>
        <p:nvSpPr>
          <p:cNvPr id="22" name="Ellipse 21"/>
          <p:cNvSpPr/>
          <p:nvPr/>
        </p:nvSpPr>
        <p:spPr>
          <a:xfrm>
            <a:off x="7991352" y="2060848"/>
            <a:ext cx="720080" cy="39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latin typeface="Arial" panose="020B0604020202020204" pitchFamily="34" charset="0"/>
                <a:cs typeface="Arial" panose="020B0604020202020204" pitchFamily="34" charset="0"/>
              </a:rPr>
              <a:t>H</a:t>
            </a:r>
          </a:p>
        </p:txBody>
      </p:sp>
      <p:sp>
        <p:nvSpPr>
          <p:cNvPr id="23" name="Ellipse 22"/>
          <p:cNvSpPr/>
          <p:nvPr/>
        </p:nvSpPr>
        <p:spPr>
          <a:xfrm>
            <a:off x="4513182" y="2347240"/>
            <a:ext cx="720000" cy="3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SRB</a:t>
            </a:r>
            <a:endParaRPr lang="fr-CH" sz="1200" dirty="0">
              <a:solidFill>
                <a:schemeClr val="tx1"/>
              </a:solidFill>
              <a:latin typeface="Arial" panose="020B0604020202020204" pitchFamily="34" charset="0"/>
              <a:cs typeface="Arial" panose="020B0604020202020204" pitchFamily="34" charset="0"/>
            </a:endParaRPr>
          </a:p>
        </p:txBody>
      </p:sp>
      <p:sp>
        <p:nvSpPr>
          <p:cNvPr id="25" name="Flèche vers le haut 24"/>
          <p:cNvSpPr/>
          <p:nvPr/>
        </p:nvSpPr>
        <p:spPr>
          <a:xfrm rot="2700000">
            <a:off x="3416439" y="4574795"/>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Flèche vers le haut 26"/>
          <p:cNvSpPr/>
          <p:nvPr/>
        </p:nvSpPr>
        <p:spPr>
          <a:xfrm>
            <a:off x="290552" y="4509120"/>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Flèche vers le haut 19"/>
          <p:cNvSpPr/>
          <p:nvPr/>
        </p:nvSpPr>
        <p:spPr>
          <a:xfrm>
            <a:off x="1516172" y="4527548"/>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Flèche vers le haut 20"/>
          <p:cNvSpPr/>
          <p:nvPr/>
        </p:nvSpPr>
        <p:spPr>
          <a:xfrm rot="2700000">
            <a:off x="6948264" y="4572322"/>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141371" y="1124744"/>
            <a:ext cx="2016224" cy="648072"/>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bg1"/>
                </a:solidFill>
                <a:latin typeface="Arial" panose="020B0604020202020204" pitchFamily="34" charset="0"/>
                <a:cs typeface="Arial" panose="020B0604020202020204" pitchFamily="34" charset="0"/>
              </a:rPr>
              <a:t>Iesire</a:t>
            </a:r>
            <a:r>
              <a:rPr lang="fr-CH" sz="3200" dirty="0" smtClean="0">
                <a:solidFill>
                  <a:schemeClr val="bg1"/>
                </a:solidFill>
                <a:latin typeface="Arial" panose="020B0604020202020204" pitchFamily="34" charset="0"/>
                <a:cs typeface="Arial" panose="020B0604020202020204" pitchFamily="34" charset="0"/>
              </a:rPr>
              <a:t> 47</a:t>
            </a:r>
            <a:endParaRPr lang="fr-CH" sz="32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470553" y="2402864"/>
            <a:ext cx="153025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Est</a:t>
            </a:r>
            <a:endParaRPr lang="fr-CH" sz="2800"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470552" y="3014450"/>
            <a:ext cx="153025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Centru</a:t>
            </a:r>
            <a:endParaRPr lang="fr-CH" sz="2800" dirty="0">
              <a:solidFill>
                <a:schemeClr val="tx1"/>
              </a:solidFill>
              <a:latin typeface="Arial" panose="020B0604020202020204" pitchFamily="34" charset="0"/>
              <a:cs typeface="Arial" panose="020B0604020202020204" pitchFamily="34" charset="0"/>
            </a:endParaRPr>
          </a:p>
        </p:txBody>
      </p:sp>
      <p:sp>
        <p:nvSpPr>
          <p:cNvPr id="28" name="Rectangle 27"/>
          <p:cNvSpPr/>
          <p:nvPr/>
        </p:nvSpPr>
        <p:spPr>
          <a:xfrm>
            <a:off x="4297182" y="3216671"/>
            <a:ext cx="936000"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29" name="Rectangle 28"/>
          <p:cNvSpPr/>
          <p:nvPr/>
        </p:nvSpPr>
        <p:spPr>
          <a:xfrm>
            <a:off x="7541565" y="3222835"/>
            <a:ext cx="1169867"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Nord</a:t>
            </a:r>
            <a:endParaRPr lang="fr-CH" sz="3200" dirty="0">
              <a:solidFill>
                <a:schemeClr val="tx1"/>
              </a:solidFill>
              <a:latin typeface="Arial" panose="020B0604020202020204" pitchFamily="34" charset="0"/>
              <a:cs typeface="Arial" panose="020B0604020202020204" pitchFamily="34" charset="0"/>
            </a:endParaRPr>
          </a:p>
        </p:txBody>
      </p:sp>
      <p:sp>
        <p:nvSpPr>
          <p:cNvPr id="14" name="Rectangle à coins arrondis 13"/>
          <p:cNvSpPr/>
          <p:nvPr/>
        </p:nvSpPr>
        <p:spPr>
          <a:xfrm>
            <a:off x="290552" y="1196752"/>
            <a:ext cx="1824150"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2267744" y="1196752"/>
            <a:ext cx="3059766"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5508104" y="1196752"/>
            <a:ext cx="3312367"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213483" y="1826981"/>
            <a:ext cx="1872000" cy="3780000"/>
          </a:xfrm>
          <a:prstGeom prst="roundRect">
            <a:avLst>
              <a:gd name="adj" fmla="val 807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Rectangle à coins arrondis 25"/>
          <p:cNvSpPr/>
          <p:nvPr/>
        </p:nvSpPr>
        <p:spPr>
          <a:xfrm>
            <a:off x="2267744" y="1916832"/>
            <a:ext cx="3059766" cy="3748671"/>
          </a:xfrm>
          <a:prstGeom prst="roundRect">
            <a:avLst>
              <a:gd name="adj" fmla="val 576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0" name="Rectangle à coins arrondis 29"/>
          <p:cNvSpPr/>
          <p:nvPr/>
        </p:nvSpPr>
        <p:spPr>
          <a:xfrm>
            <a:off x="5508104" y="1916832"/>
            <a:ext cx="3312367" cy="3748671"/>
          </a:xfrm>
          <a:prstGeom prst="roundRect">
            <a:avLst>
              <a:gd name="adj" fmla="val 465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81558509"/>
      </p:ext>
    </p:extLst>
  </p:cSld>
  <p:clrMapOvr>
    <a:masterClrMapping/>
  </p:clrMapOvr>
  <p:transition spd="slow">
    <p:wheel spokes="1"/>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195736" y="1124744"/>
            <a:ext cx="31950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E70   A7</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5436096" y="1823421"/>
            <a:ext cx="3455336" cy="3924000"/>
          </a:xfrm>
          <a:solidFill>
            <a:srgbClr val="00B050"/>
          </a:solidFill>
        </p:spPr>
        <p:txBody>
          <a:bodyPr lIns="0"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Szeged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 Nord</a:t>
            </a: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a:t>
            </a:r>
            <a:r>
              <a:rPr lang="fr-CH" sz="3200" dirty="0" smtClean="0">
                <a:solidFill>
                  <a:schemeClr val="bg1"/>
                </a:solidFill>
                <a:latin typeface="Arial" panose="020B0604020202020204" pitchFamily="34" charset="0"/>
                <a:cs typeface="Arial" panose="020B0604020202020204" pitchFamily="34" charset="0"/>
              </a:rPr>
              <a:t>m</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5436096" y="1124744"/>
            <a:ext cx="3456383"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E68   E671   A1   A7</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2195737" y="1823583"/>
            <a:ext cx="3168352" cy="3924816"/>
          </a:xfrm>
          <a:solidFill>
            <a:srgbClr val="00B050"/>
          </a:solidFill>
        </p:spPr>
        <p:txBody>
          <a:bodyPr lIns="0" tIns="180000">
            <a:noAutofit/>
          </a:bodyPr>
          <a:lstStyle/>
          <a:p>
            <a:pPr marL="0" indent="0" algn="ctr">
              <a:buNone/>
            </a:pPr>
            <a:r>
              <a:rPr lang="fr-CH" sz="3200" dirty="0" err="1" smtClean="0">
                <a:solidFill>
                  <a:schemeClr val="bg1"/>
                </a:solidFill>
                <a:latin typeface="Arial" panose="020B0604020202020204" pitchFamily="34" charset="0"/>
                <a:cs typeface="Arial" panose="020B0604020202020204" pitchFamily="34" charset="0"/>
              </a:rPr>
              <a:t>Belgrad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Beograd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 Sud</a:t>
            </a: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a:t>
            </a:r>
            <a:r>
              <a:rPr lang="fr-CH" sz="3200" dirty="0" smtClean="0">
                <a:solidFill>
                  <a:schemeClr val="bg1"/>
                </a:solidFill>
                <a:latin typeface="Arial" panose="020B0604020202020204" pitchFamily="34" charset="0"/>
                <a:cs typeface="Arial" panose="020B0604020202020204" pitchFamily="34" charset="0"/>
              </a:rPr>
              <a:t>m</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0" name="Rectangle à coins arrondis 9"/>
          <p:cNvSpPr/>
          <p:nvPr/>
        </p:nvSpPr>
        <p:spPr>
          <a:xfrm>
            <a:off x="899592" y="6093296"/>
            <a:ext cx="7255069"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Ce panneau au dessus de l’autoroute s’inspire de Luxembourg Sud, dans le sens Metz -&gt; Luxembourg / Bruxelles / Trier</a:t>
            </a:r>
            <a:endParaRPr lang="fr-CH" dirty="0">
              <a:solidFill>
                <a:schemeClr val="tx1"/>
              </a:solidFill>
            </a:endParaRPr>
          </a:p>
        </p:txBody>
      </p:sp>
      <p:sp>
        <p:nvSpPr>
          <p:cNvPr id="8" name="Rectangle à coins arrondis 7"/>
          <p:cNvSpPr/>
          <p:nvPr/>
        </p:nvSpPr>
        <p:spPr>
          <a:xfrm>
            <a:off x="141371" y="1785392"/>
            <a:ext cx="1973331" cy="3909672"/>
          </a:xfrm>
          <a:prstGeom prst="roundRect">
            <a:avLst>
              <a:gd name="adj"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2800" dirty="0" smtClean="0">
                <a:latin typeface="Arial" panose="020B0604020202020204" pitchFamily="34" charset="0"/>
                <a:cs typeface="Arial" panose="020B0604020202020204" pitchFamily="34" charset="0"/>
              </a:rPr>
              <a:t>Timisoara</a:t>
            </a:r>
          </a:p>
        </p:txBody>
      </p:sp>
      <p:sp>
        <p:nvSpPr>
          <p:cNvPr id="9" name="Rectangle 8"/>
          <p:cNvSpPr/>
          <p:nvPr/>
        </p:nvSpPr>
        <p:spPr>
          <a:xfrm>
            <a:off x="290552" y="5733255"/>
            <a:ext cx="360000" cy="97659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8531432" y="5733256"/>
            <a:ext cx="360000" cy="97659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8"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318" y="3740228"/>
            <a:ext cx="834721" cy="569611"/>
          </a:xfrm>
          <a:prstGeom prst="rect">
            <a:avLst/>
          </a:prstGeom>
          <a:noFill/>
          <a:extLst>
            <a:ext uri="{909E8E84-426E-40DD-AFC4-6F175D3DCCD1}">
              <a14:hiddenFill xmlns:a14="http://schemas.microsoft.com/office/drawing/2010/main">
                <a:solidFill>
                  <a:srgbClr val="FFFFFF"/>
                </a:solidFill>
              </a14:hiddenFill>
            </a:ext>
          </a:extLst>
        </p:spPr>
      </p:pic>
      <p:sp>
        <p:nvSpPr>
          <p:cNvPr id="22" name="Ellipse 21"/>
          <p:cNvSpPr/>
          <p:nvPr/>
        </p:nvSpPr>
        <p:spPr>
          <a:xfrm>
            <a:off x="7991352" y="2060848"/>
            <a:ext cx="720080" cy="39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latin typeface="Arial" panose="020B0604020202020204" pitchFamily="34" charset="0"/>
                <a:cs typeface="Arial" panose="020B0604020202020204" pitchFamily="34" charset="0"/>
              </a:rPr>
              <a:t>H</a:t>
            </a:r>
          </a:p>
        </p:txBody>
      </p:sp>
      <p:sp>
        <p:nvSpPr>
          <p:cNvPr id="23" name="Ellipse 22"/>
          <p:cNvSpPr/>
          <p:nvPr/>
        </p:nvSpPr>
        <p:spPr>
          <a:xfrm>
            <a:off x="4513182" y="2347240"/>
            <a:ext cx="720000" cy="3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SRB</a:t>
            </a:r>
            <a:endParaRPr lang="fr-CH" sz="1200" dirty="0">
              <a:solidFill>
                <a:schemeClr val="tx1"/>
              </a:solidFill>
              <a:latin typeface="Arial" panose="020B0604020202020204" pitchFamily="34" charset="0"/>
              <a:cs typeface="Arial" panose="020B0604020202020204" pitchFamily="34" charset="0"/>
            </a:endParaRPr>
          </a:p>
        </p:txBody>
      </p:sp>
      <p:sp>
        <p:nvSpPr>
          <p:cNvPr id="25" name="Flèche vers le haut 24"/>
          <p:cNvSpPr/>
          <p:nvPr/>
        </p:nvSpPr>
        <p:spPr>
          <a:xfrm rot="2700000">
            <a:off x="3416439" y="4574795"/>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Flèche vers le haut 26"/>
          <p:cNvSpPr/>
          <p:nvPr/>
        </p:nvSpPr>
        <p:spPr>
          <a:xfrm>
            <a:off x="290552" y="4509120"/>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Flèche vers le haut 19"/>
          <p:cNvSpPr/>
          <p:nvPr/>
        </p:nvSpPr>
        <p:spPr>
          <a:xfrm>
            <a:off x="1516172" y="4527548"/>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Flèche vers le haut 20"/>
          <p:cNvSpPr/>
          <p:nvPr/>
        </p:nvSpPr>
        <p:spPr>
          <a:xfrm rot="2700000">
            <a:off x="6948264" y="4572322"/>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141371" y="1124744"/>
            <a:ext cx="2016224" cy="648072"/>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bg1"/>
                </a:solidFill>
                <a:latin typeface="Arial" panose="020B0604020202020204" pitchFamily="34" charset="0"/>
                <a:cs typeface="Arial" panose="020B0604020202020204" pitchFamily="34" charset="0"/>
              </a:rPr>
              <a:t>Iesire</a:t>
            </a:r>
            <a:r>
              <a:rPr lang="fr-CH" sz="3200" dirty="0" smtClean="0">
                <a:solidFill>
                  <a:schemeClr val="bg1"/>
                </a:solidFill>
                <a:latin typeface="Arial" panose="020B0604020202020204" pitchFamily="34" charset="0"/>
                <a:cs typeface="Arial" panose="020B0604020202020204" pitchFamily="34" charset="0"/>
              </a:rPr>
              <a:t> 47</a:t>
            </a:r>
            <a:endParaRPr lang="fr-CH" sz="32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470553" y="2402864"/>
            <a:ext cx="153025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Est</a:t>
            </a:r>
            <a:endParaRPr lang="fr-CH" sz="2800"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470552" y="3014450"/>
            <a:ext cx="153025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Centru</a:t>
            </a:r>
            <a:endParaRPr lang="fr-CH" sz="2800" dirty="0">
              <a:solidFill>
                <a:schemeClr val="tx1"/>
              </a:solidFill>
              <a:latin typeface="Arial" panose="020B0604020202020204" pitchFamily="34" charset="0"/>
              <a:cs typeface="Arial" panose="020B0604020202020204" pitchFamily="34" charset="0"/>
            </a:endParaRPr>
          </a:p>
        </p:txBody>
      </p:sp>
      <p:sp>
        <p:nvSpPr>
          <p:cNvPr id="28" name="Rectangle 27"/>
          <p:cNvSpPr/>
          <p:nvPr/>
        </p:nvSpPr>
        <p:spPr>
          <a:xfrm>
            <a:off x="4297182" y="3216671"/>
            <a:ext cx="936000"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29" name="Rectangle 28"/>
          <p:cNvSpPr/>
          <p:nvPr/>
        </p:nvSpPr>
        <p:spPr>
          <a:xfrm>
            <a:off x="7541565" y="3222835"/>
            <a:ext cx="1169867"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Nord</a:t>
            </a:r>
            <a:endParaRPr lang="fr-CH" sz="3200" dirty="0">
              <a:solidFill>
                <a:schemeClr val="tx1"/>
              </a:solidFill>
              <a:latin typeface="Arial" panose="020B0604020202020204" pitchFamily="34" charset="0"/>
              <a:cs typeface="Arial" panose="020B0604020202020204" pitchFamily="34" charset="0"/>
            </a:endParaRPr>
          </a:p>
        </p:txBody>
      </p:sp>
      <p:sp>
        <p:nvSpPr>
          <p:cNvPr id="14" name="Rectangle à coins arrondis 13"/>
          <p:cNvSpPr/>
          <p:nvPr/>
        </p:nvSpPr>
        <p:spPr>
          <a:xfrm>
            <a:off x="290552" y="1196752"/>
            <a:ext cx="1824150"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2267744" y="1196752"/>
            <a:ext cx="3059766"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5508104" y="1196752"/>
            <a:ext cx="3312367"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213483" y="1826981"/>
            <a:ext cx="1872000" cy="3780000"/>
          </a:xfrm>
          <a:prstGeom prst="roundRect">
            <a:avLst>
              <a:gd name="adj" fmla="val 807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Rectangle à coins arrondis 25"/>
          <p:cNvSpPr/>
          <p:nvPr/>
        </p:nvSpPr>
        <p:spPr>
          <a:xfrm>
            <a:off x="2267744" y="1916832"/>
            <a:ext cx="3059766" cy="3748671"/>
          </a:xfrm>
          <a:prstGeom prst="roundRect">
            <a:avLst>
              <a:gd name="adj" fmla="val 576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0" name="Rectangle à coins arrondis 29"/>
          <p:cNvSpPr/>
          <p:nvPr/>
        </p:nvSpPr>
        <p:spPr>
          <a:xfrm>
            <a:off x="5508104" y="1916832"/>
            <a:ext cx="3312367" cy="3748671"/>
          </a:xfrm>
          <a:prstGeom prst="roundRect">
            <a:avLst>
              <a:gd name="adj" fmla="val 465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789628576"/>
      </p:ext>
    </p:extLst>
  </p:cSld>
  <p:clrMapOvr>
    <a:masterClrMapping/>
  </p:clrMapOvr>
  <p:transition spd="slow">
    <p:wheel spokes="1"/>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306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E68 x E70</a:t>
            </a:r>
          </a:p>
          <a:p>
            <a:pPr lvl="1" algn="ctr"/>
            <a:r>
              <a:rPr lang="fr-CH" sz="4000" dirty="0" smtClean="0">
                <a:solidFill>
                  <a:schemeClr val="bg1"/>
                </a:solidFill>
                <a:latin typeface="Arial" panose="020B0604020202020204" pitchFamily="34" charset="0"/>
                <a:cs typeface="Arial" panose="020B0604020202020204" pitchFamily="34" charset="0"/>
              </a:rPr>
              <a:t>A1 x A7</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Timisoara Est</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051720" y="1936133"/>
            <a:ext cx="1233956" cy="104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29957" y="1484784"/>
            <a:ext cx="5606339" cy="288032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084168" y="2276872"/>
            <a:ext cx="1008000" cy="90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4</a:t>
            </a:r>
            <a:r>
              <a:rPr lang="fr-CH" sz="3600" dirty="0">
                <a:solidFill>
                  <a:schemeClr val="tx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266482136"/>
      </p:ext>
    </p:extLst>
  </p:cSld>
  <p:clrMapOvr>
    <a:masterClrMapping/>
  </p:clrMapOvr>
  <p:transition spd="slow">
    <p:wheel spokes="1"/>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99592" y="1124744"/>
            <a:ext cx="3816424"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E70   A7</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4788024" y="1829643"/>
            <a:ext cx="3456384" cy="3060000"/>
          </a:xfrm>
          <a:solidFill>
            <a:srgbClr val="00B050"/>
          </a:solidFill>
        </p:spPr>
        <p:txBody>
          <a:bodyPr lIns="0" tIns="144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Szeged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 Nord</a:t>
            </a: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788024" y="1124744"/>
            <a:ext cx="3456384"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E68  E671   A1 A7</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899592" y="1844824"/>
            <a:ext cx="3816424" cy="3060000"/>
          </a:xfrm>
          <a:solidFill>
            <a:srgbClr val="00B050"/>
          </a:solidFill>
        </p:spPr>
        <p:txBody>
          <a:bodyPr tIns="144000">
            <a:noAutofit/>
          </a:bodyPr>
          <a:lstStyle/>
          <a:p>
            <a:pPr marL="0" indent="0" algn="ctr">
              <a:buNone/>
            </a:pPr>
            <a:r>
              <a:rPr lang="fr-CH" sz="3200" dirty="0" err="1" smtClean="0">
                <a:solidFill>
                  <a:schemeClr val="bg1"/>
                </a:solidFill>
                <a:latin typeface="Arial" panose="020B0604020202020204" pitchFamily="34" charset="0"/>
                <a:cs typeface="Arial" panose="020B0604020202020204" pitchFamily="34" charset="0"/>
              </a:rPr>
              <a:t>Belgrad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Beograd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 Sud</a:t>
            </a: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9" name="Rectangle 8"/>
          <p:cNvSpPr/>
          <p:nvPr/>
        </p:nvSpPr>
        <p:spPr>
          <a:xfrm>
            <a:off x="899592" y="4869160"/>
            <a:ext cx="360000" cy="162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Ellipse 21"/>
          <p:cNvSpPr/>
          <p:nvPr/>
        </p:nvSpPr>
        <p:spPr>
          <a:xfrm>
            <a:off x="7331125" y="2060848"/>
            <a:ext cx="720080" cy="39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a:solidFill>
                  <a:schemeClr val="tx1"/>
                </a:solidFill>
                <a:latin typeface="Arial" panose="020B0604020202020204" pitchFamily="34" charset="0"/>
                <a:cs typeface="Arial" panose="020B0604020202020204" pitchFamily="34" charset="0"/>
              </a:rPr>
              <a:t>H</a:t>
            </a:r>
          </a:p>
        </p:txBody>
      </p:sp>
      <p:sp>
        <p:nvSpPr>
          <p:cNvPr id="23" name="Ellipse 22"/>
          <p:cNvSpPr/>
          <p:nvPr/>
        </p:nvSpPr>
        <p:spPr>
          <a:xfrm>
            <a:off x="3635896" y="2307979"/>
            <a:ext cx="792000" cy="39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SRB</a:t>
            </a:r>
            <a:endParaRPr lang="fr-CH" sz="1400" dirty="0">
              <a:solidFill>
                <a:schemeClr val="tx1"/>
              </a:solidFill>
              <a:latin typeface="Arial" panose="020B0604020202020204" pitchFamily="34" charset="0"/>
              <a:cs typeface="Arial" panose="020B0604020202020204" pitchFamily="34" charset="0"/>
            </a:endParaRPr>
          </a:p>
        </p:txBody>
      </p:sp>
      <p:sp>
        <p:nvSpPr>
          <p:cNvPr id="25" name="Flèche vers le haut 24"/>
          <p:cNvSpPr/>
          <p:nvPr/>
        </p:nvSpPr>
        <p:spPr>
          <a:xfrm>
            <a:off x="2627784" y="3765775"/>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Flèche vers le haut 20"/>
          <p:cNvSpPr/>
          <p:nvPr/>
        </p:nvSpPr>
        <p:spPr>
          <a:xfrm rot="3600000">
            <a:off x="6220574" y="3585774"/>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Rectangle 25"/>
          <p:cNvSpPr/>
          <p:nvPr/>
        </p:nvSpPr>
        <p:spPr>
          <a:xfrm>
            <a:off x="3347864" y="3185837"/>
            <a:ext cx="100811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28" name="Rectangle 27"/>
          <p:cNvSpPr/>
          <p:nvPr/>
        </p:nvSpPr>
        <p:spPr>
          <a:xfrm>
            <a:off x="6899077" y="3175833"/>
            <a:ext cx="1152128"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Nord</a:t>
            </a:r>
            <a:endParaRPr lang="fr-CH" sz="32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7884368" y="4869160"/>
            <a:ext cx="360000" cy="162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971600" y="1196752"/>
            <a:ext cx="3672408"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860032" y="1196752"/>
            <a:ext cx="3320683"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971600" y="1922127"/>
            <a:ext cx="3672408" cy="2864400"/>
          </a:xfrm>
          <a:prstGeom prst="roundRect">
            <a:avLst>
              <a:gd name="adj" fmla="val 573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860032" y="1922127"/>
            <a:ext cx="3320683" cy="2864400"/>
          </a:xfrm>
          <a:prstGeom prst="roundRect">
            <a:avLst>
              <a:gd name="adj" fmla="val 661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791425361"/>
      </p:ext>
    </p:extLst>
  </p:cSld>
  <p:clrMapOvr>
    <a:masterClrMapping/>
  </p:clrMapOvr>
  <p:transition spd="slow">
    <p:wheel spokes="1"/>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8803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0" bIns="216000" rtlCol="0" anchor="b"/>
          <a:lstStyle/>
          <a:p>
            <a:pPr algn="ctr"/>
            <a:r>
              <a:rPr lang="fr-CH" sz="4400" dirty="0" smtClean="0">
                <a:solidFill>
                  <a:schemeClr val="bg1"/>
                </a:solidFill>
                <a:latin typeface="Arial" panose="020B0604020202020204" pitchFamily="34" charset="0"/>
                <a:cs typeface="Arial" panose="020B0604020202020204" pitchFamily="34" charset="0"/>
              </a:rPr>
              <a:t>Timisoara</a:t>
            </a:r>
          </a:p>
          <a:p>
            <a:pPr algn="ctr"/>
            <a:r>
              <a:rPr lang="fr-CH" sz="4400" dirty="0" smtClean="0">
                <a:solidFill>
                  <a:schemeClr val="bg1"/>
                </a:solidFill>
                <a:latin typeface="Arial" panose="020B0604020202020204" pitchFamily="34" charset="0"/>
                <a:cs typeface="Arial" panose="020B0604020202020204" pitchFamily="34" charset="0"/>
              </a:rPr>
              <a:t>Est </a:t>
            </a:r>
            <a:r>
              <a:rPr lang="fr-CH" sz="4400" dirty="0" err="1" smtClean="0">
                <a:solidFill>
                  <a:schemeClr val="bg1"/>
                </a:solidFill>
                <a:latin typeface="Arial" panose="020B0604020202020204" pitchFamily="34" charset="0"/>
                <a:cs typeface="Arial" panose="020B0604020202020204" pitchFamily="34" charset="0"/>
              </a:rPr>
              <a:t>Centru</a:t>
            </a:r>
            <a:endParaRPr lang="fr-CH" dirty="0">
              <a:solidFill>
                <a:schemeClr val="bg1"/>
              </a:solidFill>
            </a:endParaRPr>
          </a:p>
        </p:txBody>
      </p:sp>
      <p:sp>
        <p:nvSpPr>
          <p:cNvPr id="3" name="Flèche droite 2"/>
          <p:cNvSpPr/>
          <p:nvPr/>
        </p:nvSpPr>
        <p:spPr>
          <a:xfrm rot="-1800000">
            <a:off x="4909024" y="1950720"/>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47</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627784" y="1579384"/>
            <a:ext cx="3996444" cy="2713711"/>
          </a:xfrm>
          <a:prstGeom prst="roundRect">
            <a:avLst>
              <a:gd name="adj" fmla="val 547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5"/>
          <p:cNvSpPr/>
          <p:nvPr/>
        </p:nvSpPr>
        <p:spPr>
          <a:xfrm>
            <a:off x="3131840" y="3501008"/>
            <a:ext cx="9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4139952" y="3497529"/>
            <a:ext cx="1692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pic>
        <p:nvPicPr>
          <p:cNvPr id="8"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7503" y="3526849"/>
            <a:ext cx="644235" cy="51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874364"/>
      </p:ext>
    </p:extLst>
  </p:cSld>
  <p:clrMapOvr>
    <a:masterClrMapping/>
  </p:clrMapOvr>
  <p:transition spd="slow">
    <p:wheel spokes="1"/>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18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Oradea				167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Szeged				148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E68 x E671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a:t>
            </a:r>
            <a:r>
              <a:rPr lang="fr-CH" sz="5200" dirty="0">
                <a:solidFill>
                  <a:schemeClr val="bg1"/>
                </a:solidFill>
                <a:latin typeface="Arial" panose="020B0604020202020204" pitchFamily="34" charset="0"/>
                <a:cs typeface="Arial" panose="020B0604020202020204" pitchFamily="34" charset="0"/>
              </a:rPr>
              <a:t>5</a:t>
            </a:r>
            <a:r>
              <a:rPr lang="fr-CH" sz="5200" dirty="0" smtClean="0">
                <a:solidFill>
                  <a:schemeClr val="bg1"/>
                </a:solidFill>
                <a:latin typeface="Arial" panose="020B0604020202020204" pitchFamily="34" charset="0"/>
                <a:cs typeface="Arial" panose="020B0604020202020204" pitchFamily="34" charset="0"/>
              </a:rPr>
              <a:t>6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Arad				  55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Timisoara Nord</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8 km</a:t>
            </a:r>
            <a:r>
              <a:rPr lang="fr-CH" sz="5700" dirty="0" smtClean="0"/>
              <a:t>	</a:t>
            </a:r>
          </a:p>
          <a:p>
            <a:pPr marL="400050" lvl="1" indent="0">
              <a:buFont typeface="Arial" panose="020B0604020202020204" pitchFamily="34" charset="0"/>
              <a:buNone/>
            </a:pPr>
            <a:endParaRPr lang="fr-CH" sz="5700" dirty="0" smtClean="0"/>
          </a:p>
          <a:p>
            <a:endParaRPr lang="fr-CH" sz="5700" dirty="0" smtClean="0"/>
          </a:p>
          <a:p>
            <a:endParaRPr lang="fr-CH" sz="5700" dirty="0"/>
          </a:p>
        </p:txBody>
      </p:sp>
      <p:sp>
        <p:nvSpPr>
          <p:cNvPr id="6" name="Rectangle à coins arrondis 5"/>
          <p:cNvSpPr/>
          <p:nvPr/>
        </p:nvSpPr>
        <p:spPr>
          <a:xfrm>
            <a:off x="1115616" y="980728"/>
            <a:ext cx="7272808" cy="4536000"/>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2339752" y="118333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11" name="Rectangle à coins arrondis 10"/>
          <p:cNvSpPr/>
          <p:nvPr/>
        </p:nvSpPr>
        <p:spPr>
          <a:xfrm>
            <a:off x="3436467" y="1187042"/>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E671</a:t>
            </a:r>
            <a:endParaRPr lang="fr-CH" sz="2800"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5271341" y="121537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6300192" y="1226606"/>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A7</a:t>
            </a:r>
            <a:endParaRPr lang="fr-CH" sz="2800" dirty="0">
              <a:solidFill>
                <a:schemeClr val="bg1"/>
              </a:solidFill>
              <a:latin typeface="Arial" panose="020B0604020202020204" pitchFamily="34" charset="0"/>
              <a:cs typeface="Arial" panose="020B0604020202020204" pitchFamily="34" charset="0"/>
            </a:endParaRPr>
          </a:p>
        </p:txBody>
      </p:sp>
      <p:pic>
        <p:nvPicPr>
          <p:cNvPr id="14"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16467" y="3248720"/>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15" name="Ellipse 14"/>
          <p:cNvSpPr/>
          <p:nvPr/>
        </p:nvSpPr>
        <p:spPr>
          <a:xfrm>
            <a:off x="3597341" y="2708720"/>
            <a:ext cx="90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spTree>
    <p:extLst>
      <p:ext uri="{BB962C8B-B14F-4D97-AF65-F5344CB8AC3E}">
        <p14:creationId xmlns:p14="http://schemas.microsoft.com/office/powerpoint/2010/main" val="61946897"/>
      </p:ext>
    </p:extLst>
  </p:cSld>
  <p:clrMapOvr>
    <a:masterClrMapping/>
  </p:clrMapOvr>
  <p:transition spd="slow">
    <p:wheel spokes="1"/>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72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Timisoara Nord</a:t>
            </a: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48</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97153" y="12571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098749" y="125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619672" y="256006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691</a:t>
            </a:r>
            <a:endParaRPr lang="fr-CH" dirty="0">
              <a:latin typeface="Arial" panose="020B0604020202020204" pitchFamily="34" charset="0"/>
              <a:cs typeface="Arial" panose="020B0604020202020204" pitchFamily="34" charset="0"/>
            </a:endParaRPr>
          </a:p>
        </p:txBody>
      </p:sp>
      <p:sp>
        <p:nvSpPr>
          <p:cNvPr id="14" name="Rectangle 13"/>
          <p:cNvSpPr/>
          <p:nvPr/>
        </p:nvSpPr>
        <p:spPr>
          <a:xfrm>
            <a:off x="5387485" y="2492928"/>
            <a:ext cx="1440000" cy="5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Nord</a:t>
            </a:r>
            <a:endParaRPr lang="fr-CH"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00824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396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Timisoara Nord</a:t>
            </a:r>
          </a:p>
          <a:p>
            <a:r>
              <a:rPr lang="fr-CH" sz="4400" dirty="0" err="1" smtClean="0">
                <a:solidFill>
                  <a:schemeClr val="bg1"/>
                </a:solidFill>
                <a:latin typeface="Arial" panose="020B0604020202020204" pitchFamily="34" charset="0"/>
                <a:cs typeface="Arial" panose="020B0604020202020204" pitchFamily="34" charset="0"/>
              </a:rPr>
              <a:t>Giarmata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Pischia</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315231" y="446160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475656" y="472297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691</a:t>
            </a:r>
            <a:endParaRPr lang="fr-CH" dirty="0">
              <a:latin typeface="Arial" panose="020B0604020202020204" pitchFamily="34" charset="0"/>
              <a:cs typeface="Arial" panose="020B0604020202020204" pitchFamily="34" charset="0"/>
            </a:endParaRPr>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043928" y="436935"/>
            <a:ext cx="5760000" cy="1080000"/>
          </a:xfrm>
          <a:prstGeom prst="rect">
            <a:avLst/>
          </a:prstGeom>
          <a:solidFill>
            <a:srgbClr val="00B050"/>
          </a:solidFill>
        </p:spPr>
        <p:txBody>
          <a:bodyPr vert="horz" lIns="288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Ortisoara</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822553" y="61693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5720231" y="63109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4529667" y="2016469"/>
            <a:ext cx="1512168"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solidFill>
                <a:schemeClr val="tx1"/>
              </a:solidFill>
              <a:latin typeface="Arial" panose="020B0604020202020204" pitchFamily="34" charset="0"/>
              <a:cs typeface="Arial" panose="020B0604020202020204" pitchFamily="34" charset="0"/>
            </a:endParaRPr>
          </a:p>
        </p:txBody>
      </p:sp>
      <p:sp>
        <p:nvSpPr>
          <p:cNvPr id="2" name="Rectangle à coins arrondis 1"/>
          <p:cNvSpPr/>
          <p:nvPr/>
        </p:nvSpPr>
        <p:spPr>
          <a:xfrm>
            <a:off x="1113632" y="508935"/>
            <a:ext cx="5616624" cy="936000"/>
          </a:xfrm>
          <a:prstGeom prst="roundRect">
            <a:avLst>
              <a:gd name="adj" fmla="val 1083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3632" y="1628800"/>
            <a:ext cx="5616624" cy="3816424"/>
          </a:xfrm>
          <a:prstGeom prst="roundRect">
            <a:avLst>
              <a:gd name="adj" fmla="val 49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41000373"/>
      </p:ext>
    </p:extLst>
  </p:cSld>
  <p:clrMapOvr>
    <a:masterClrMapping/>
  </p:clrMapOvr>
  <p:transition spd="slow">
    <p:wheel spokes="1"/>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916833"/>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Timisoara Nord</a:t>
            </a:r>
          </a:p>
          <a:p>
            <a:r>
              <a:rPr lang="fr-CH" sz="4400" dirty="0" err="1" smtClean="0">
                <a:solidFill>
                  <a:schemeClr val="bg1"/>
                </a:solidFill>
                <a:latin typeface="Arial" panose="020B0604020202020204" pitchFamily="34" charset="0"/>
                <a:cs typeface="Arial" panose="020B0604020202020204" pitchFamily="34" charset="0"/>
              </a:rPr>
              <a:t>Giarmata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Pischia</a:t>
            </a:r>
            <a:endParaRPr lang="fr-CH" sz="4400" dirty="0" smtClean="0">
              <a:solidFill>
                <a:schemeClr val="bg1"/>
              </a:solidFill>
              <a:latin typeface="Arial" panose="020B0604020202020204" pitchFamily="34" charset="0"/>
              <a:cs typeface="Arial" panose="020B0604020202020204" pitchFamily="34" charset="0"/>
            </a:endParaRPr>
          </a:p>
          <a:p>
            <a:endParaRPr lang="fr-CH" sz="18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279343" y="359778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238749" y="325944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691</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115616" y="1988841"/>
            <a:ext cx="5616624" cy="2880320"/>
          </a:xfrm>
          <a:prstGeom prst="roundRect">
            <a:avLst>
              <a:gd name="adj" fmla="val 337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3981448" y="95828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48</a:t>
            </a:r>
            <a:endParaRPr lang="fr-CH" sz="5400" dirty="0">
              <a:solidFill>
                <a:schemeClr val="bg1"/>
              </a:solidFill>
              <a:latin typeface="Arial" panose="020B0604020202020204" pitchFamily="34" charset="0"/>
              <a:cs typeface="Arial" panose="020B0604020202020204" pitchFamily="34" charset="0"/>
            </a:endParaRPr>
          </a:p>
        </p:txBody>
      </p:sp>
      <p:sp>
        <p:nvSpPr>
          <p:cNvPr id="7" name="Rectangle à coins arrondis 6"/>
          <p:cNvSpPr/>
          <p:nvPr/>
        </p:nvSpPr>
        <p:spPr>
          <a:xfrm>
            <a:off x="4010957" y="994284"/>
            <a:ext cx="2664296" cy="82799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4581129" y="110228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Virage 17"/>
          <p:cNvSpPr/>
          <p:nvPr/>
        </p:nvSpPr>
        <p:spPr>
          <a:xfrm>
            <a:off x="4831434" y="110228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26663760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58680"/>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Bolintin</a:t>
            </a:r>
            <a:r>
              <a:rPr lang="fr-CH" dirty="0" smtClean="0">
                <a:solidFill>
                  <a:schemeClr val="bg1"/>
                </a:solidFill>
                <a:latin typeface="Arial" panose="020B0604020202020204" pitchFamily="34" charset="0"/>
                <a:cs typeface="Arial" panose="020B0604020202020204" pitchFamily="34" charset="0"/>
              </a:rPr>
              <a:t> Vale</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4968552"/>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Bolintin</a:t>
            </a:r>
            <a:r>
              <a:rPr lang="fr-CH" sz="4400" dirty="0" smtClean="0">
                <a:solidFill>
                  <a:schemeClr val="bg1"/>
                </a:solidFill>
                <a:latin typeface="Arial" panose="020B0604020202020204" pitchFamily="34" charset="0"/>
                <a:cs typeface="Arial" panose="020B0604020202020204" pitchFamily="34" charset="0"/>
              </a:rPr>
              <a:t> Deal</a:t>
            </a:r>
          </a:p>
          <a:p>
            <a:r>
              <a:rPr lang="fr-CH" sz="4400" dirty="0" err="1" smtClean="0">
                <a:solidFill>
                  <a:schemeClr val="bg1"/>
                </a:solidFill>
                <a:latin typeface="Arial" panose="020B0604020202020204" pitchFamily="34" charset="0"/>
                <a:cs typeface="Arial" panose="020B0604020202020204" pitchFamily="34" charset="0"/>
              </a:rPr>
              <a:t>MihaiI</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Voda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Ghionea</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5" name="Rectangle à coins arrondis 4"/>
          <p:cNvSpPr/>
          <p:nvPr/>
        </p:nvSpPr>
        <p:spPr>
          <a:xfrm>
            <a:off x="1648453" y="4376978"/>
            <a:ext cx="5299811"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INDUSTRIAL PARK WEST</a:t>
            </a:r>
            <a:endParaRPr lang="fr-CH" sz="3200" dirty="0">
              <a:solidFill>
                <a:schemeClr val="tx1"/>
              </a:solidFill>
              <a:latin typeface="Arial" panose="020B0604020202020204" pitchFamily="34" charset="0"/>
              <a:cs typeface="Arial" panose="020B0604020202020204" pitchFamily="34" charset="0"/>
            </a:endParaRPr>
          </a:p>
        </p:txBody>
      </p:sp>
      <p:sp>
        <p:nvSpPr>
          <p:cNvPr id="9" name="Flèche droite 8"/>
          <p:cNvSpPr/>
          <p:nvPr/>
        </p:nvSpPr>
        <p:spPr>
          <a:xfrm rot="19500000">
            <a:off x="5506779" y="5472232"/>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934712" y="62835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402053" y="64242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934712" y="551723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149</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34368"/>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475656" y="1700808"/>
            <a:ext cx="5616624" cy="4752528"/>
          </a:xfrm>
          <a:prstGeom prst="roundRect">
            <a:avLst>
              <a:gd name="adj" fmla="val 401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418555014"/>
      </p:ext>
    </p:extLst>
  </p:cSld>
  <p:clrMapOvr>
    <a:masterClrMapping/>
  </p:clrMapOvr>
  <p:transition spd="slow">
    <p:wheel spokes="1"/>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48</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60854264"/>
      </p:ext>
    </p:extLst>
  </p:cSld>
  <p:clrMapOvr>
    <a:masterClrMapping/>
  </p:clrMapOvr>
  <p:transition spd="slow">
    <p:wheel spokes="1"/>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18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Oradea				156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Szeged				138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Sânnicolau</a:t>
            </a:r>
            <a:r>
              <a:rPr lang="fr-CH" sz="5200" dirty="0" smtClean="0">
                <a:solidFill>
                  <a:schemeClr val="bg1"/>
                </a:solidFill>
                <a:latin typeface="Arial" panose="020B0604020202020204" pitchFamily="34" charset="0"/>
                <a:cs typeface="Arial" panose="020B0604020202020204" pitchFamily="34" charset="0"/>
              </a:rPr>
              <a:t> Mare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78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E68 x E671			  48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Arad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47 km</a:t>
            </a:r>
            <a:r>
              <a:rPr lang="fr-CH" sz="5700" dirty="0" smtClean="0"/>
              <a:t>	</a:t>
            </a:r>
          </a:p>
          <a:p>
            <a:pPr marL="400050" lvl="1" indent="0">
              <a:buFont typeface="Arial" panose="020B0604020202020204" pitchFamily="34" charset="0"/>
              <a:buNone/>
            </a:pPr>
            <a:endParaRPr lang="fr-CH" sz="5700" dirty="0" smtClean="0"/>
          </a:p>
          <a:p>
            <a:endParaRPr lang="fr-CH" sz="5700" dirty="0" smtClean="0"/>
          </a:p>
          <a:p>
            <a:endParaRPr lang="fr-CH" sz="5700" dirty="0"/>
          </a:p>
        </p:txBody>
      </p:sp>
      <p:sp>
        <p:nvSpPr>
          <p:cNvPr id="6" name="Rectangle à coins arrondis 5"/>
          <p:cNvSpPr/>
          <p:nvPr/>
        </p:nvSpPr>
        <p:spPr>
          <a:xfrm>
            <a:off x="1115616" y="980728"/>
            <a:ext cx="7272808" cy="4536000"/>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2339752" y="118333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11" name="Rectangle à coins arrondis 10"/>
          <p:cNvSpPr/>
          <p:nvPr/>
        </p:nvSpPr>
        <p:spPr>
          <a:xfrm>
            <a:off x="3436467" y="1187042"/>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E671</a:t>
            </a:r>
            <a:endParaRPr lang="fr-CH" sz="2800"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5271341" y="121537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6300192" y="1226606"/>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A7</a:t>
            </a:r>
            <a:endParaRPr lang="fr-CH" sz="2800" dirty="0">
              <a:solidFill>
                <a:schemeClr val="bg1"/>
              </a:solidFill>
              <a:latin typeface="Arial" panose="020B0604020202020204" pitchFamily="34" charset="0"/>
              <a:cs typeface="Arial" panose="020B0604020202020204" pitchFamily="34" charset="0"/>
            </a:endParaRPr>
          </a:p>
        </p:txBody>
      </p:sp>
      <p:sp>
        <p:nvSpPr>
          <p:cNvPr id="16" name="Ellipse 15"/>
          <p:cNvSpPr/>
          <p:nvPr/>
        </p:nvSpPr>
        <p:spPr>
          <a:xfrm>
            <a:off x="3597341" y="2708720"/>
            <a:ext cx="90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pic>
        <p:nvPicPr>
          <p:cNvPr id="17"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72000" y="3933056"/>
            <a:ext cx="748800"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195364"/>
      </p:ext>
    </p:extLst>
  </p:cSld>
  <p:clrMapOvr>
    <a:masterClrMapping/>
  </p:clrMapOvr>
  <p:transition spd="slow">
    <p:wheel spokes="1"/>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72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Ortisoara</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49</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97153" y="12571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098749" y="125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955507" y="2564928"/>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693</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0796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39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Ortisoara</a:t>
            </a:r>
            <a:endParaRPr lang="fr-CH" sz="4400" dirty="0" smtClean="0">
              <a:solidFill>
                <a:schemeClr val="bg1"/>
              </a:solidFill>
              <a:latin typeface="Arial" panose="020B0604020202020204" pitchFamily="34" charset="0"/>
              <a:cs typeface="Arial" panose="020B0604020202020204" pitchFamily="34" charset="0"/>
            </a:endParaRPr>
          </a:p>
          <a:p>
            <a:r>
              <a:rPr lang="fr-CH" sz="4000" dirty="0" err="1" smtClean="0">
                <a:solidFill>
                  <a:schemeClr val="bg1"/>
                </a:solidFill>
                <a:latin typeface="Arial" panose="020B0604020202020204" pitchFamily="34" charset="0"/>
                <a:cs typeface="Arial" panose="020B0604020202020204" pitchFamily="34" charset="0"/>
              </a:rPr>
              <a:t>Sân</a:t>
            </a:r>
            <a:r>
              <a:rPr lang="fr-CH" sz="4000" dirty="0" err="1">
                <a:solidFill>
                  <a:schemeClr val="bg1"/>
                </a:solidFill>
                <a:latin typeface="Arial" panose="020B0604020202020204" pitchFamily="34" charset="0"/>
                <a:cs typeface="Arial" panose="020B0604020202020204" pitchFamily="34" charset="0"/>
              </a:rPr>
              <a:t>n</a:t>
            </a:r>
            <a:r>
              <a:rPr lang="fr-CH" sz="4000" dirty="0" err="1" smtClean="0">
                <a:solidFill>
                  <a:schemeClr val="bg1"/>
                </a:solidFill>
                <a:latin typeface="Arial" panose="020B0604020202020204" pitchFamily="34" charset="0"/>
                <a:cs typeface="Arial" panose="020B0604020202020204" pitchFamily="34" charset="0"/>
              </a:rPr>
              <a:t>icolau</a:t>
            </a:r>
            <a:r>
              <a:rPr lang="fr-CH" sz="4000" dirty="0" smtClean="0">
                <a:solidFill>
                  <a:schemeClr val="bg1"/>
                </a:solidFill>
                <a:latin typeface="Arial" panose="020B0604020202020204" pitchFamily="34" charset="0"/>
                <a:cs typeface="Arial" panose="020B0604020202020204" pitchFamily="34" charset="0"/>
              </a:rPr>
              <a:t> Mare</a:t>
            </a:r>
          </a:p>
          <a:p>
            <a:r>
              <a:rPr lang="fr-CH" sz="4400" dirty="0" err="1" smtClean="0">
                <a:solidFill>
                  <a:schemeClr val="bg1"/>
                </a:solidFill>
                <a:latin typeface="Arial" panose="020B0604020202020204" pitchFamily="34" charset="0"/>
                <a:cs typeface="Arial" panose="020B0604020202020204" pitchFamily="34" charset="0"/>
              </a:rPr>
              <a:t>Vinga</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260542" y="438959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499849" y="463445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693</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043608" y="451095"/>
            <a:ext cx="5760000" cy="1080000"/>
          </a:xfrm>
          <a:prstGeom prst="rect">
            <a:avLst/>
          </a:prstGeom>
          <a:solidFill>
            <a:srgbClr val="00B050"/>
          </a:solid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Arad Sud</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769849" y="63109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3995936" y="685095"/>
            <a:ext cx="1440000"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sp>
        <p:nvSpPr>
          <p:cNvPr id="15" name="Flèche vers le haut 14"/>
          <p:cNvSpPr/>
          <p:nvPr/>
        </p:nvSpPr>
        <p:spPr>
          <a:xfrm>
            <a:off x="5890543" y="69269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115616" y="548680"/>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115616" y="1628800"/>
            <a:ext cx="5616624" cy="3816424"/>
          </a:xfrm>
          <a:prstGeom prst="roundRect">
            <a:avLst>
              <a:gd name="adj" fmla="val 335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4751473"/>
      </p:ext>
    </p:extLst>
  </p:cSld>
  <p:clrMapOvr>
    <a:masterClrMapping/>
  </p:clrMapOvr>
  <p:transition spd="slow">
    <p:wheel spokes="1"/>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916833"/>
            <a:ext cx="5760000" cy="360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Ortisoara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Sânnicolau</a:t>
            </a:r>
            <a:r>
              <a:rPr lang="fr-CH" sz="4400" dirty="0" smtClean="0">
                <a:solidFill>
                  <a:schemeClr val="bg1"/>
                </a:solidFill>
                <a:latin typeface="Arial" panose="020B0604020202020204" pitchFamily="34" charset="0"/>
                <a:cs typeface="Arial" panose="020B0604020202020204" pitchFamily="34" charset="0"/>
              </a:rPr>
              <a:t> Mare</a:t>
            </a:r>
          </a:p>
          <a:p>
            <a:r>
              <a:rPr lang="fr-CH" sz="4400" dirty="0" err="1" smtClean="0">
                <a:solidFill>
                  <a:schemeClr val="bg1"/>
                </a:solidFill>
                <a:latin typeface="Arial" panose="020B0604020202020204" pitchFamily="34" charset="0"/>
                <a:cs typeface="Arial" panose="020B0604020202020204" pitchFamily="34" charset="0"/>
              </a:rPr>
              <a:t>Vinga</a:t>
            </a:r>
            <a:endParaRPr lang="fr-CH" sz="4400" dirty="0" smtClean="0">
              <a:solidFill>
                <a:schemeClr val="bg1"/>
              </a:solidFill>
              <a:latin typeface="Arial" panose="020B0604020202020204" pitchFamily="34" charset="0"/>
              <a:cs typeface="Arial" panose="020B0604020202020204" pitchFamily="34" charset="0"/>
            </a:endParaRPr>
          </a:p>
          <a:p>
            <a:endParaRPr lang="fr-CH" sz="18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4972972" y="453783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266605" y="242088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693</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115616" y="1988840"/>
            <a:ext cx="5616624" cy="3456383"/>
          </a:xfrm>
          <a:prstGeom prst="roundRect">
            <a:avLst>
              <a:gd name="adj" fmla="val 337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3981448" y="95828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49</a:t>
            </a:r>
            <a:endParaRPr lang="fr-CH" sz="5400" dirty="0">
              <a:solidFill>
                <a:schemeClr val="bg1"/>
              </a:solidFill>
              <a:latin typeface="Arial" panose="020B0604020202020204" pitchFamily="34" charset="0"/>
              <a:cs typeface="Arial" panose="020B0604020202020204" pitchFamily="34" charset="0"/>
            </a:endParaRPr>
          </a:p>
        </p:txBody>
      </p:sp>
      <p:sp>
        <p:nvSpPr>
          <p:cNvPr id="7" name="Rectangle à coins arrondis 6"/>
          <p:cNvSpPr/>
          <p:nvPr/>
        </p:nvSpPr>
        <p:spPr>
          <a:xfrm>
            <a:off x="4010957" y="994284"/>
            <a:ext cx="2664296" cy="82799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4581129" y="110228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Virage 17"/>
          <p:cNvSpPr/>
          <p:nvPr/>
        </p:nvSpPr>
        <p:spPr>
          <a:xfrm>
            <a:off x="4831434" y="110228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31969574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49</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89560575"/>
      </p:ext>
    </p:extLst>
  </p:cSld>
  <p:clrMapOvr>
    <a:masterClrMapping/>
  </p:clrMapOvr>
  <p:transition spd="slow">
    <p:wheel spokes="1"/>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680000"/>
          </a:xfrm>
          <a:prstGeom prst="rect">
            <a:avLst/>
          </a:prstGeom>
          <a:solidFill>
            <a:srgbClr val="00B050"/>
          </a:solidFill>
        </p:spPr>
        <p:txBody>
          <a:bodyPr lIns="540000" tIns="540000" rIns="72000" bIns="18000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18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Oradea				139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Szeged				128 km</a:t>
            </a:r>
          </a:p>
          <a:p>
            <a:pPr marL="0" indent="0">
              <a:buFont typeface="Arial" panose="020B0604020202020204" pitchFamily="34" charset="0"/>
              <a:buNone/>
            </a:pPr>
            <a:r>
              <a:rPr lang="fr-CH" sz="5200" dirty="0" err="1" smtClean="0">
                <a:solidFill>
                  <a:schemeClr val="bg1"/>
                </a:solidFill>
                <a:latin typeface="Arial" panose="020B0604020202020204" pitchFamily="34" charset="0"/>
                <a:cs typeface="Arial" panose="020B0604020202020204" pitchFamily="34" charset="0"/>
              </a:rPr>
              <a:t>Nadlac</a:t>
            </a:r>
            <a:r>
              <a:rPr lang="fr-CH" sz="5200" dirty="0" smtClean="0">
                <a:solidFill>
                  <a:schemeClr val="bg1"/>
                </a:solidFill>
                <a:latin typeface="Arial" panose="020B0604020202020204" pitchFamily="34" charset="0"/>
                <a:cs typeface="Arial" panose="020B0604020202020204" pitchFamily="34" charset="0"/>
              </a:rPr>
              <a:t>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75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E68 x E671			  30 km</a:t>
            </a:r>
          </a:p>
          <a:p>
            <a:pPr marL="0" indent="0">
              <a:buFont typeface="Arial" panose="020B0604020202020204" pitchFamily="34" charset="0"/>
              <a:buNone/>
            </a:pPr>
            <a:r>
              <a:rPr lang="fr-CH" sz="5200" dirty="0" smtClean="0">
                <a:solidFill>
                  <a:schemeClr val="bg1"/>
                </a:solidFill>
                <a:latin typeface="Arial" panose="020B0604020202020204" pitchFamily="34" charset="0"/>
                <a:cs typeface="Arial" panose="020B0604020202020204" pitchFamily="34" charset="0"/>
              </a:rPr>
              <a:t>Arad		</a:t>
            </a:r>
            <a:r>
              <a:rPr lang="fr-CH" sz="5200" dirty="0">
                <a:solidFill>
                  <a:schemeClr val="bg1"/>
                </a:solidFill>
                <a:latin typeface="Arial" panose="020B0604020202020204" pitchFamily="34" charset="0"/>
                <a:cs typeface="Arial" panose="020B0604020202020204" pitchFamily="34" charset="0"/>
              </a:rPr>
              <a:t>	</a:t>
            </a:r>
            <a:r>
              <a:rPr lang="fr-CH" sz="5200" dirty="0" smtClean="0">
                <a:solidFill>
                  <a:schemeClr val="bg1"/>
                </a:solidFill>
                <a:latin typeface="Arial" panose="020B0604020202020204" pitchFamily="34" charset="0"/>
                <a:cs typeface="Arial" panose="020B0604020202020204" pitchFamily="34" charset="0"/>
              </a:rPr>
              <a:t>	  29 km</a:t>
            </a:r>
            <a:r>
              <a:rPr lang="fr-CH" sz="5700" dirty="0" smtClean="0"/>
              <a:t>	</a:t>
            </a:r>
          </a:p>
          <a:p>
            <a:pPr marL="400050" lvl="1" indent="0">
              <a:buFont typeface="Arial" panose="020B0604020202020204" pitchFamily="34" charset="0"/>
              <a:buNone/>
            </a:pPr>
            <a:endParaRPr lang="fr-CH" sz="5700" dirty="0" smtClean="0"/>
          </a:p>
          <a:p>
            <a:endParaRPr lang="fr-CH" sz="5700" dirty="0" smtClean="0"/>
          </a:p>
          <a:p>
            <a:endParaRPr lang="fr-CH" sz="5700" dirty="0"/>
          </a:p>
        </p:txBody>
      </p:sp>
      <p:sp>
        <p:nvSpPr>
          <p:cNvPr id="6" name="Rectangle à coins arrondis 5"/>
          <p:cNvSpPr/>
          <p:nvPr/>
        </p:nvSpPr>
        <p:spPr>
          <a:xfrm>
            <a:off x="1115616" y="980728"/>
            <a:ext cx="7272808" cy="4536000"/>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2339752" y="118333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11" name="Rectangle à coins arrondis 10"/>
          <p:cNvSpPr/>
          <p:nvPr/>
        </p:nvSpPr>
        <p:spPr>
          <a:xfrm>
            <a:off x="3436467" y="1187042"/>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E671</a:t>
            </a:r>
            <a:endParaRPr lang="fr-CH" sz="2800"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5271341" y="121537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6300192" y="1226606"/>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A7</a:t>
            </a:r>
            <a:endParaRPr lang="fr-CH" sz="2800" dirty="0">
              <a:solidFill>
                <a:schemeClr val="bg1"/>
              </a:solidFill>
              <a:latin typeface="Arial" panose="020B0604020202020204" pitchFamily="34" charset="0"/>
              <a:cs typeface="Arial" panose="020B0604020202020204" pitchFamily="34" charset="0"/>
            </a:endParaRPr>
          </a:p>
        </p:txBody>
      </p:sp>
      <p:sp>
        <p:nvSpPr>
          <p:cNvPr id="16" name="Ellipse 15"/>
          <p:cNvSpPr/>
          <p:nvPr/>
        </p:nvSpPr>
        <p:spPr>
          <a:xfrm>
            <a:off x="3583602" y="2847973"/>
            <a:ext cx="720000" cy="3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a:solidFill>
                  <a:schemeClr val="tx1"/>
                </a:solidFill>
                <a:latin typeface="Arial" panose="020B0604020202020204" pitchFamily="34" charset="0"/>
                <a:cs typeface="Arial" panose="020B0604020202020204" pitchFamily="34" charset="0"/>
              </a:rPr>
              <a:t>H</a:t>
            </a:r>
          </a:p>
        </p:txBody>
      </p:sp>
      <p:pic>
        <p:nvPicPr>
          <p:cNvPr id="17"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424420" y="3967336"/>
            <a:ext cx="6552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namthao.free.fr/Travel/France/France/Nice/Cours%20Nice/Code%20de%20la%20route/Signalisation/zo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487" y="3261635"/>
            <a:ext cx="647959"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090602"/>
      </p:ext>
    </p:extLst>
  </p:cSld>
  <p:clrMapOvr>
    <a:masterClrMapping/>
  </p:clrMapOvr>
  <p:transition spd="slow">
    <p:wheel spokes="1"/>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7920000" cy="565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2631232" y="5589240"/>
            <a:ext cx="4284916" cy="5760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bg1"/>
                </a:solidFill>
                <a:latin typeface="Arial" panose="020B0604020202020204" pitchFamily="34" charset="0"/>
                <a:cs typeface="Arial" panose="020B0604020202020204" pitchFamily="34" charset="0"/>
              </a:rPr>
              <a:t>Arad</a:t>
            </a:r>
            <a:endParaRPr lang="fr-CH" sz="4000" dirty="0">
              <a:solidFill>
                <a:schemeClr val="bg1"/>
              </a:solidFill>
              <a:latin typeface="Arial" panose="020B0604020202020204" pitchFamily="34" charset="0"/>
              <a:cs typeface="Arial" panose="020B0604020202020204" pitchFamily="34" charset="0"/>
            </a:endParaRPr>
          </a:p>
        </p:txBody>
      </p:sp>
      <p:pic>
        <p:nvPicPr>
          <p:cNvPr id="1026" name="Picture 2" descr="https://upload.wikimedia.org/wikipedia/commons/6/62/Arad_Rathaus_3940-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011" y="746541"/>
            <a:ext cx="7776864" cy="2520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xQSEhUUEhQVFRQWFBQUGBYYFhkXGBQYGBcWFxUUFBcYICggGholHBUUITEhJSkrLi4uFx8zODMsNygtLisBCgoKDg0OGxAQGzImICQsNywsLC8sLDQsLCwsLCwsLCwvLCwtLCwsLCwsLCwsLDQsLCwsLCwsLCwsLCwsLCwsLP/AABEIAL8BCAMBIgACEQEDEQH/xAAcAAABBQEBAQAAAAAAAAAAAAABAAIEBQYDBwj/xABFEAABAwIDBAcFBQUIAAcAAAABAAIRAyEEEjEFQVFxBhMiYYGRoTJCUrHRFJLB4fAHIzNichUWQ4KistPxFyRTY3PC0v/EABoBAAIDAQEAAAAAAAAAAAAAAAABAgMEBQb/xAA0EQACAgEEAAMGBAQHAAAAAAAAAQIRAwQSITEFQVETIjJhkaEVcdHhI4Gx8BQkM0JiwfH/2gAMAwEAAhEDEQA/AKmEk52qavdI8IxJJQkmAkESlCBgSSKQQAkkSggAJIoJgAhBOQKBgSSSQACgnFNQSEkkkmAEE5AoGBBFBAAQRQSJCKaU5NQxoBQKJQKRIBTSnFNKBoakigkSLZ+p5oIv1PNNQujHLsKCSSYhJIoIACSMIIGGUEkkABJJJMBIFFAoGBJJJACQSlBMaEkkgkMKCSBQMSSCEoGIpJJIACanJqCQECnIFIY0ppTimlIkBJIpIGWz9TzTUXFBEejI+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JmrDos+b4Y8evkQoSDCdBKsXNYwSYAG8nTxKhVNt0QQA7MT8On3jDfVY5eJr/ZE6MPBmv9SdfkAUHcEvs5U3D5qns9X9+T5NB+ahdIHuotaM7S582DSMo4yXG+7zWWXis7qkbIeDYX5t/T9CJiK7WWJBPAX81FOO/l9fyUrY/R99YBzjkYdD7zuQ4d5WnwmxqNPRgJ4u7R9dPBH4rP0LvwjTr1MpRqud7NNzuQJ/BS6eDqn/AAnDmWj5la0tXE1WzEgngLnyF0n4rk9ER/CNP8/qZ4bMqfDHiEf7LqcB5q8qYlo1D7fyO/EKG/bVIfF5fmofi+T1Q/wfB8/r+xVv2bUHu+oXF+GcNWu8irdm1G1LMBJ4SwHyLpSwoe/MXSIOXLy18d3gr8XispXaXBTk8IxrpsokFpHNY6zspPA6+Ruo9bZbDpLeR/ArRj8Uxy+JV9zPk8IyR+F39iiSU6tsx40h3oVDewgwQQe9dDHmx5PhdnOy4MmL41QxBOTSrCoCSSBQMUpSghKQ6HSlKZKGZA6OkpLkXJIse0ngopiQKiZ6OkopUaRdp57lLeGUm5nkCN5/AcVmz6uGLjt+hr02gyZ+el6sjOsC42A3/RPwWCdV7VSWs3N3u73Hh3KPRxAxNVjQDkBJM+9Hd4R4rSALlZ/EMkvdXB3dP4Zgx1Lt/M4w2m28NaByAVDj9vk2pCB8REnmG7vXkFB6S7SL6hYD2GGObhYk+oVOKhG/1UcOn3LdIln1LT2wJ7mdbdzy899489Eyns9hDTvzEWtvdw5KM2ud9+/f5hS8JWP7sWPaJjQn21dNOMTPjalLkkjY4917gfA+uvqpeysEamJZTqOLw0SSZuAMwbcm0kBdqNcaGQeBHy4+CWDr9Viuuc5raQAzOO/M3KGtAuTInuAuubqMrr3jqaTDcnt7o3GRccRWawS9zWgkAFxgSd364KWEaeEbUOV1p0PA7pWWcmotouXdMfhcJReAc4qT39nwbv8AGVxxdENxuFAAA6rEiAIAtT4KDjdiCk72AJ3slmbxbBlRXscMVherqvBjECHw8M7DTYWMHmub703bdl91xRqsbgM4MWcRHMawfILIYzBhtSm17Wx1hmRcdh4gHhJHktZQxNce02nU/pJY48mukf6lVdI67H9VLXU3moB22wCMrvfEt9URuLCVMhVOjVGpYEtO73h5G/qodPDVerHUWcHOO7TM4b/BLCbRLd+YcdVP2fiMjmxFxV/3tj0K3Y3/AA5JfIofxJsz21MXVMMxNMNJsKkFpHCRvE7+8qqwuPqUrOLiBbU+oXpuMqU30nhwHsOseMG4WSwewqdWjRN2l1JpzD4gIdIOvHxVmny+zTUlwV5ob2mnyR8NtQOGoPP8tPJHFVwRdhI8x+XjCjbW6M1KMH2gSAHNmZOltQql+LqU98gcdQt+N45cwdGebyRVSVokMdnkhpbDouZkWvyv6J1WkWmCIU2jUDzTaIl2HFQ95fmN/wDKWq5o7HdWYDSIqEtcXMGrIIFwddR9FtxeITxr+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sJuJZ8NRvsu/wDq7iPkvO9p4GpQOSq0g7jq13e07/munp88ZxrzOTnxSjK/IjtcePmF1puMssDrvI3PXBtTjfnddS72OR05O3K2TtFUVyWdPHFogtcW8CWuHgTdLaD2uAIDpbqHNIgHgSOPzVYQT7JnlY+Rv5Lp9ocHFp3mDNjBKwarCnjZu0ed48sWjV9FelPVAUq57GjX65P5Xfy9+7lpvGOBAIIIIkEXBG4grxzEU8rnN1hxE8iR+CnbF6QVsMYYczN9N3s95bvaeXiCuLjzVxI9Hn0aye/jPacNjGuGSqJHxfX6rP8ASHBGjisK5hBDuvynkwGDHzUTYvSrD14aXdVUPuPIAJ/lfofQ9yu62DDnNcR2mFxa7e3MMro3XBi6m8UZO4s50lOPEkV7ukTWuy1AWG+ult4Isn4zGNqCiWuBAr0zY8Q4fiom1thipBdTbVgmNA5s6lhtHgQs1jdlimR1b6tNxewQ9rjHaBzSQHuiPiVkMMWvedMplOSfCtG6xeApv7Ra1x3yLxzF/VVjdliq9zGuy5CS2Rms4MibzuO/cqShjMbTMsdTrgXgOBJ4tLTlgHT2ir12OFOp1sODX0esymMzck5mm8ZhJm8dlDxbOFK7BT3dqqFW2XiaYMZXtjQOg/dfYeaq9iYpwwwzAsDYcxxsCMxY5oJsTdthwKu8N0poVBZ9u/T72nqonRfGtGHptJh2aow+NR4k+YKhKORLlEk4Po447Hhwo39mvTPhcfirbaGzcNXokvaC/wCIWcBxOk7tVW7WwVNzGHLkd11IEt7MS8B0gWPMhOxuwazGF1Oo17O8wR/UfoErQmmVOyNiuysxALSxk0iNC0NJos5+y1ULcdVw7zlJsTbRwH/S1GzKz2U3sc1wBqP3SLVM1yLBS8PTo1qNQVWh/wC8EH3mjqqQEHUCy1Y9TKHlaKJ4lJc8MpNmYj7dHXODWFwYXv0PMnx5XKnbW2O7Dkin26TSGggboH/X6hQ6nRl7aJNEyynUq9nRzTmlzjuO7wAUbZe18Q2q2hftTYzAAFyW+KsTjK5pr8iPMfdf1OG06Ng4dw5g6KuewjUEcxC0+KonPlpw5xALYuCZFreKr6WLcX9XUZc2gA+rb2XS0esyRxbVG6+fNGHV6XHLIpN1fy4spUFL2lherdb2Tcd3EKGV2MWaOWCnHpnKy4pY5uEhFJNJSU7I0anwUPb1d1FrHt3VBPKHfjCsZ7k/qG1mmm8aiI4947wvHxkk+T1TTrgfRq067DBa4EQ4a2I+RCxO3+j76BLmgupfFqWdz/qp9TAYnBOJbmfSkmW6jmN3yV5snpTTeIePFomP6m6jmJVkc0sDvuPr+voxPFHPwuJenn/L1R5xmUrD4gaOt3/gV6HjejmFxILmAA6k0zlPMt0nmFn8X0Ddfq6oI4ObB8xPyV+TLg1ENsynFHNpcm6P/p22V0jqUgGv/eM7z2gO47+R9Fp8NtDD4puWWunWm8CfunXmFi62wcSw2DHNtbMdA0C0i1wU3+yXzpHMhctxyYfO0dZPBqP+LL/aPQWk6TSe6mfhPbb63HmqHGdD8SyMrW1AAR2XCdDudHFafZexNpNANPOW7g7tg8id3JXLm4qi3NiadFg49c1hPJjrk9wK0Y/EJdP7mPLoI3w1/Jnk2JwFan/EpVG33sIHnEJCuQYmQHAQbgX3A6L0j+9uF0e8s5tJ/wBkrnW2jgav+Phz/U5oP+qFonq1ljtaM8dJLHK0eb4uqRVqA6da8f6iJSc6NVvMVsehVkjqnTeWlpnvsqrHdHbQGxwImR57lzv8Pa4Z1set2cNcGVNQK12V0oxGGgU6hyj3H9pnIA3b/lIVTtDZ9Wl7TSRxE+o1CrTWKq2SizX7aE16nqmzv2k0zavRc3+amcw55XQR5labA7fwmIgU61Nx1yOOV33XwV4GapTTUVqlIzSx430fQe0Nnh49kE8DJHgFlsbi+qrU8zCwNJm5LSDAMDQdnN6LzTZ/SHE0P4VeowD3c0t+46W+iuR0+rPblxFOlXbxLSx/MOaYHkrIzS7Rnngvpm2xmyKcy4Nm8PdSg+D6eWFVbP2UajS4OLX53+y4E+0Y7LgY3bxqu+xen9Dqmh9Oo3L2TBFTL8OY9kxG+Nyt6e29n1/8SlP8w6t3mY+ancn5lDhj6Ie3alaS8GGnK4suYqTM5hIAmLdyTts4rKWlgcDrlcI8ZNz4KzqbIp1Gnq6jsp4Pzt7tZ+ar8dRrM9osfwlsHwIU93CSSIPCrb3f39yezG5cJiAYu+f6b03+dyPNdcBTode4ZSyMlQFu7Kxk5hv7VvFZnFYymW1KbHDNVqsGUzm7QptPtCYmd+4LRYbFPZWqnK0jJTktABGZwAiTcW48FVOKXaCLb4JWGcctdrTmDqlQRcOILGy6DqInepFXDMPVEiXFhaXCzu00Ei40sLFV+xK2epiHEFp6wZXu90PpNBABMDTjvVy2u2mygXvdUMZQ7eIouIEaiY9VXta6HaMiwNo4gNdJDC5xDTBsLAXHvEBXfYxNN2IwLXCtlyS6kYcGkyxriMuqj9GcC6rVqVnkZHZ2aDtZHtLzfRpcS2f/AG1rnbJY2izKCxoBaOreWhsTcNHZ3bxqn7Vxl0SeNSXZ59s9znvpzTNQvYc7Q28EDMS3gDFlR9Idm9TVhphjhIm8cW+CvX7To0scW1MVVw7wyGvZT6xr3OdNQVCWuGUEM3azcQrLa+xvtBqAmX06DqgeBAL3O7JyzYO6t9p3rfpdT7LIm+n2jHqMHtINLtdM886riSfT5ILh0WrddiqbMU9tOjn7ZAgkDUAk2nikujPxTBF1TOctFm9Ueisoyg7CHgp7KCf1C89vPR7URaOKqMs5oqN7zDh/m3+I8VGxGFwtQ5nU8r/iLYcOT2X9VaiiUHYaf+kt/oPavNFUcJTnsv00uZ8zdSGuePfnxB9SpP2LuB8E07PHCFRLvj/tGmM1VSt/nT/qjg+sd49PooGNrERDA7Wde781bnZvPzKzfS/BBjWQXZy494yx2td85fVRU53Sl9/2J/5erlH7fozm/abmTDHMn4XubPNVON2kx8h4fwkVPqFAFAnV7v1yUfF0WsdEgyJnQ71qx48knXZlyZNPFWuPr+4yu2hudUH3XfRQK9Rvulx5tj8VcbTw1NgpGnU6zPTD3dktyOJcDTM6kZddLqsrN7JPAErYtHkq30Ynrcd0ivrE/AmMrub7Jy8iR8oSfUOUazaTNrzECLW5qRRqNgEwD4JLSwk6Tr8xPVTS5+x1w+JxDgS2pWIAkw55AHE30uF0p0pJNWXTuBy8iSBrcq66J7aw9J7+vpNqtNN4AMjKcpII8QqmpiGud2e+3gVbHBjVpuyl58ja4oh4jDMiWEjudJI8QIO/yVe4x3qydoo/Uk/DqqcuGMei7HmlLshdYOB+aLSOJ+7+ak4/BmmQ0kXEggyCJIkHhIK4tA4buKqSRP2kh2HqFhzNPobjeDbRW9Hqnic4ad7Tu5HgumzujjqtCpWFWk0UxORzoe/jlAHzITdg7GOIeW52MAN3OzEAW+EHjKvhBPoz5M/nI6U6JaZpvE8Wug+imDbmLpj+JUI4Oh4/1SoO19gupEjOCAAZuNZgQd9lVvwj2gkOIjg6D81bKMkVQyQl06NBQ6QkuFY06b3scALOaZ1kwYtyV5R6fsPt0Xt72uDvnCweGrR/EdUvOmU6f1aqz2UKNWoRUfUbSyzmLWl1tQQ22k6LLOafkaYWvM22H6aNbL6VUDSW1W2MAtAnkdxUjZu2a1YFgDKTPjb2nEEe1TBMAxIBvuUfol0S2diHvczEuJYGGKjMoaSTBGcAE274W3Z0ULPYdRqDM3MHASGyA4iLEwTAUHlryJVfJn8Vj20a2G6ggU6b2tguyFrXEB2czcG86ha7FY+llIpVKRe8ktJILGay8uGoGsDU8BcVG2tiUnPaw4IhuYfvS8kCO0C/KQ1otwKT6BdVY7DVgercBUik0ANj2A+oABY8FU5RJJSLzZ2GpvotLRFKllvqar5qF5n3nOdUk8XEoVdn9W2s9zz1lduWJ7FMAGXNEWyNdc7yO8KEekrQ/NiopUmENZne0sLmyTUBaIAuBBI9m2qy3TX9ouDr4XEUqGIcar2ZGkMeAe12m5iBDYnnKS74JN8UeS1SOscWzGZ0csxj0SXNmmvoY8LIrRRnPoh2HhGlgpEkkTy+ic3G059tvmPxU5uLowP3tP77beqw2dJ8ENuEjeT5fRO6vu9F2qYunDoeyYt2gZN9Ak3EMMdptxOotpb1TYJkWpYxA8QnsJmIbruT3VmkzI9bWT6bxI018u9VuyR1GH7h5Ki290bqYqqxtPIMtOo8ySLZmC0DVaqkQV2wbf35O7qHid0l7bTxsnBXIhklUTB/+GNckg1aQiJ9o6zpbuXnn7R+jr8DiGU3vDyaeeWggAFzhF9V9LFwzOuPd395Xkn7Ytniri2HIXRRaJAcY7Trdla1Jx5RmpT4Z5Ng3tP8R5ZY5ZBIJnfAkC7jMH2UsbtEOYGhjWkAtzCZfJJzOnfutuAVvX2O2wyRE6teN87z3qNisAMhblbYl09qdI3mNw3K2OefqQeHGvT7mZYCRHe0f7lKq4QCmHB3aglwIgRIDcpm/fYRbVTBs2AY4tIN92a/qi7AnmLCCDzv5KLcmNKKIGzq8ZpDTmY5txMb5bwNtefFHCHt20gqdR2XBm1p7tx+oT8Lg20nh1W7NCBBOm6SN8b002nYqT4DQytcM8OBEwHDVzSWyRwtI11ChuHLUbwp2PxOH/wsw45mN4Rbtu7/AEVO5zfi9JUt7lyxOKXCH4syZERAB0N/ErhTJzGbWEaQlVcDofRc+c+neiiJZNp1chcA7qwYLhOSfhJ0nuTcPVcJg6niFF+1CIkgfrvTW4ho3ny/NWJ0VOFlq99UNDr5To6YaddDpuPkUG1nWJcCLWzxPMtuoIrTq46DutYDf3hdH0LTmA13jcLjXvCHlfqKOFehOgkyx4aDP+IdNwuZMXUzYuyYqTUqtAINgQS4kHsyTbddQ9jYNpq0w9wIdVY0gEdq4BiHTv3Lrs9zGkF1YW1iCTYXiVmnyaIxaN5+yVzevrsfTzl1OnaS2O3lJJH9YXqdTqCKhyuBygO7L4jKwkaaZYMxovJf2f7ZoYfE1ajsTSp5qDgM/ZGbrGOaJNp7Jt3L0n+9eEIdGJokFsEgyT+4a0Cwv2vxVXN9E0qRYurUWhuUg3b7QIbF2i5E6zu1CWC2rQvmFFoneWAzA0Bi3es3gemNLq3tqVWnt9ixEtDrXa3QXuVzxO3aNV/8ei2kOrcA7MDnY8mRp7p3+RUJRl2kWKjQ4nbmFziCz2XD2HO3t+FvcVG29iqL2vptqNEZSCw6wQZDmmxEc0mdMaLaVP8A81Qloh4daezHZImO1v4LMN6Rurh4c6lLxUhxqNbl7bsocJGYezBy96i4tkotIkYnYtCrhc1Yvl4gy+bZoBB9q8cNUk3E7YqdWyhS6nIOsD3mrRm9wQC7sySd82QVa3pcIulljN22WgAG4fd/Nd2VBvA+6JVT1p4odYeKvogXYLToR5AfgmvJ+L0H0VL1h4pGsf0FJIRPrVqoPZc2O8kH0TGYqoD2qo5Au+clRW1gbFo8EHU+EKVIRN/tJw0qu8yUHbbqgT1j45kKERxjxlMc2fyTpASv7xPdYVXn/NPyUDGVS8yc09+aT6JlLCtYQRMjQz+SsMTtJ9QDNByiAYg+JRz5IVIztai06taebCfmoNTAUj7jPCn+S0dd+b27/riuX2ZnBTXzIuPoZw7Kp/8Ap+TT+EJn9h0zpTd4B/8A+lqQwDQDySZbcnyRpeZm/wC6hIkUquXj2o+a4/3Nc/SlVcOf1WybiKoEAujh5j8T5oNrVNxI8SErkG2JmG/s7ILQ+jUYTrN8vKDdWuz/ANl9IgddRcDM+8SRI3h41kjuhWFXE1jq9x5uJ+a5VK1be90d7neiVSH7voTcH+zfAGxwhJHe/wD5OKjVOguBZJODBAO8n/mUftn3z5oGmd5Hko7JXe4lvj6Gm2bgsPh2jqqIawAGCGkADhmrk7lJ2g5kBwDIInSnNx/8yxv2eeHkicGN8JyxKXmRjlcX0LaWGY7cP9HPc8qup4aCYdlBEGHtEhTzgh+YKacED7wUliVVZJ53d0Uv2RwfNnQ4GzgdCDxTRgXH3fkr4bO/m9EfsXf81NQXqVvJfkZd+yn7gPAj6pj9lP4D0+q1hwjv1CaaTvhUtqIWZOrs55aAQLTv43+qdh8K5usOG8T+Rhact4j0TDlTpCfJlq2z7SDe9oiL2g77KO7BOtcWEWJ+i2BpNPD9c1ydhWncPMJ8AZRtB40cf1zCS0dbCMG+PFJO0KjRgIwllSlYjaNTk4M7kCI/7QACE0P4p/iVzqNspIizqCdyIcT+gFypnipDAEMEc4Sau8IFiLA4loQFLuXfRPbV4IsCKaUahNyqY4E3K5uanuFRHhKV2LE0sTsVDIQMJ3Uniuowx3osKIsBEtCknCLm6gnYUcMg4pppru6hvTZjVFhSOIpo9XyUprSdApDMMSLQiyO0gU2R3J5YRvlSupA18roOe34UWGwjNPELowT7MpwqxuHkmPfO9G4exD3s+KPNRKuGnQ+nysughLrUbhbEQ3YcDX9eizlbF1GE9bSgTYtktj+rcea2AfKY+mNY/D5KW/gj7PkyoqU3GJIJMb0le1tnUyQ7KJBBBAgyL3hJUzyuJOONM//Z"/>
          <p:cNvSpPr>
            <a:spLocks noChangeAspect="1" noChangeArrowheads="1"/>
          </p:cNvSpPr>
          <p:nvPr/>
        </p:nvSpPr>
        <p:spPr bwMode="auto">
          <a:xfrm>
            <a:off x="155575" y="-2574925"/>
            <a:ext cx="7429500" cy="537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6" descr="data:image/jpeg;base64,/9j/4AAQSkZJRgABAQAAAQABAAD/2wCEAAkGBxQSEhUUEhQVFRQWFBQUGBYYFhkXGBQYGBcWFxUUFBcYICggGholHBUUITEhJSkrLi4uFx8zODMsNygtLisBCgoKDg0OGxAQGzImICQsNywsLC8sLDQsLCwsLCwsLCwvLCwtLCwsLCwsLCwsLDQsLCwsLCwsLCwsLCwsLCwsLP/AABEIAL8BCAMBIgACEQEDEQH/xAAcAAABBQEBAQAAAAAAAAAAAAABAAIEBQYDBwj/xABFEAABAwIDBAcFBQUIAAcAAAABAAIRAyEEEjEFQVFxBhMiYYGRoTJCUrHRFJLB4fAHIzNichUWQ4KistPxFyRTY3PC0v/EABoBAAIDAQEAAAAAAAAAAAAAAAABAgMEBQb/xAA0EQACAgEEAAMGBAQHAAAAAAAAAQIRAwQSITEFQVETIjJhkaEVcdHhI4Gx8BQkM0JiwfH/2gAMAwEAAhEDEQA/AKmEk52qavdI8IxJJQkmAkESlCBgSSKQQAkkSggAJIoJgAhBOQKBgSSSQACgnFNQSEkkkmAEE5AoGBBFBAAQRQSJCKaU5NQxoBQKJQKRIBTSnFNKBoakigkSLZ+p5oIv1PNNQujHLsKCSSYhJIoIACSMIIGGUEkkABJJJMBIFFAoGBJJJACQSlBMaEkkgkMKCSBQMSSCEoGIpJJIACanJqCQECnIFIY0ppTimlIkBJIpIGWz9TzTUXFBEejI+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JmrDos+b4Y8evkQoSDCdBKsXNYwSYAG8nTxKhVNt0QQA7MT8On3jDfVY5eJr/ZE6MPBmv9SdfkAUHcEvs5U3D5qns9X9+T5NB+ahdIHuotaM7S582DSMo4yXG+7zWWXis7qkbIeDYX5t/T9CJiK7WWJBPAX81FOO/l9fyUrY/R99YBzjkYdD7zuQ4d5WnwmxqNPRgJ4u7R9dPBH4rP0LvwjTr1MpRqud7NNzuQJ/BS6eDqn/AAnDmWj5la0tXE1WzEgngLnyF0n4rk9ER/CNP8/qZ4bMqfDHiEf7LqcB5q8qYlo1D7fyO/EKG/bVIfF5fmofi+T1Q/wfB8/r+xVv2bUHu+oXF+GcNWu8irdm1G1LMBJ4SwHyLpSwoe/MXSIOXLy18d3gr8XispXaXBTk8IxrpsokFpHNY6zspPA6+Ruo9bZbDpLeR/ArRj8Uxy+JV9zPk8IyR+F39iiSU6tsx40h3oVDewgwQQe9dDHmx5PhdnOy4MmL41QxBOTSrCoCSSBQMUpSghKQ6HSlKZKGZA6OkpLkXJIse0ngopiQKiZ6OkopUaRdp57lLeGUm5nkCN5/AcVmz6uGLjt+hr02gyZ+el6sjOsC42A3/RPwWCdV7VSWs3N3u73Hh3KPRxAxNVjQDkBJM+9Hd4R4rSALlZ/EMkvdXB3dP4Zgx1Lt/M4w2m28NaByAVDj9vk2pCB8REnmG7vXkFB6S7SL6hYD2GGObhYk+oVOKhG/1UcOn3LdIln1LT2wJ7mdbdzy899489Eyns9hDTvzEWtvdw5KM2ud9+/f5hS8JWP7sWPaJjQn21dNOMTPjalLkkjY4917gfA+uvqpeysEamJZTqOLw0SSZuAMwbcm0kBdqNcaGQeBHy4+CWDr9Viuuc5raQAzOO/M3KGtAuTInuAuubqMrr3jqaTDcnt7o3GRccRWawS9zWgkAFxgSd364KWEaeEbUOV1p0PA7pWWcmotouXdMfhcJReAc4qT39nwbv8AGVxxdENxuFAAA6rEiAIAtT4KDjdiCk72AJ3slmbxbBlRXscMVherqvBjECHw8M7DTYWMHmub703bdl91xRqsbgM4MWcRHMawfILIYzBhtSm17Wx1hmRcdh4gHhJHktZQxNce02nU/pJY48mukf6lVdI67H9VLXU3moB22wCMrvfEt9URuLCVMhVOjVGpYEtO73h5G/qodPDVerHUWcHOO7TM4b/BLCbRLd+YcdVP2fiMjmxFxV/3tj0K3Y3/AA5JfIofxJsz21MXVMMxNMNJsKkFpHCRvE7+8qqwuPqUrOLiBbU+oXpuMqU30nhwHsOseMG4WSwewqdWjRN2l1JpzD4gIdIOvHxVmny+zTUlwV5ob2mnyR8NtQOGoPP8tPJHFVwRdhI8x+XjCjbW6M1KMH2gSAHNmZOltQql+LqU98gcdQt+N45cwdGebyRVSVokMdnkhpbDouZkWvyv6J1WkWmCIU2jUDzTaIl2HFQ95fmN/wDKWq5o7HdWYDSIqEtcXMGrIIFwddR9FtxeITxr+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sJuJZ8NRvsu/wDq7iPkvO9p4GpQOSq0g7jq13e07/munp88ZxrzOTnxSjK/IjtcePmF1puMssDrvI3PXBtTjfnddS72OR05O3K2TtFUVyWdPHFogtcW8CWuHgTdLaD2uAIDpbqHNIgHgSOPzVYQT7JnlY+Rv5Lp9ocHFp3mDNjBKwarCnjZu0ed48sWjV9FelPVAUq57GjX65P5Xfy9+7lpvGOBAIIIIkEXBG4grxzEU8rnN1hxE8iR+CnbF6QVsMYYczN9N3s95bvaeXiCuLjzVxI9Hn0aye/jPacNjGuGSqJHxfX6rP8ASHBGjisK5hBDuvynkwGDHzUTYvSrD14aXdVUPuPIAJ/lfofQ9yu62DDnNcR2mFxa7e3MMro3XBi6m8UZO4s50lOPEkV7ukTWuy1AWG+ult4Isn4zGNqCiWuBAr0zY8Q4fiom1thipBdTbVgmNA5s6lhtHgQs1jdlimR1b6tNxewQ9rjHaBzSQHuiPiVkMMWvedMplOSfCtG6xeApv7Ra1x3yLxzF/VVjdliq9zGuy5CS2Rms4MibzuO/cqShjMbTMsdTrgXgOBJ4tLTlgHT2ir12OFOp1sODX0esymMzck5mm8ZhJm8dlDxbOFK7BT3dqqFW2XiaYMZXtjQOg/dfYeaq9iYpwwwzAsDYcxxsCMxY5oJsTdthwKu8N0poVBZ9u/T72nqonRfGtGHptJh2aow+NR4k+YKhKORLlEk4Po447Hhwo39mvTPhcfirbaGzcNXokvaC/wCIWcBxOk7tVW7WwVNzGHLkd11IEt7MS8B0gWPMhOxuwazGF1Oo17O8wR/UfoErQmmVOyNiuysxALSxk0iNC0NJos5+y1ULcdVw7zlJsTbRwH/S1GzKz2U3sc1wBqP3SLVM1yLBS8PTo1qNQVWh/wC8EH3mjqqQEHUCy1Y9TKHlaKJ4lJc8MpNmYj7dHXODWFwYXv0PMnx5XKnbW2O7Dkin26TSGggboH/X6hQ6nRl7aJNEyynUq9nRzTmlzjuO7wAUbZe18Q2q2hftTYzAAFyW+KsTjK5pr8iPMfdf1OG06Ng4dw5g6KuewjUEcxC0+KonPlpw5xALYuCZFreKr6WLcX9XUZc2gA+rb2XS0esyRxbVG6+fNGHV6XHLIpN1fy4spUFL2lherdb2Tcd3EKGV2MWaOWCnHpnKy4pY5uEhFJNJSU7I0anwUPb1d1FrHt3VBPKHfjCsZ7k/qG1mmm8aiI4947wvHxkk+T1TTrgfRq067DBa4EQ4a2I+RCxO3+j76BLmgupfFqWdz/qp9TAYnBOJbmfSkmW6jmN3yV5snpTTeIePFomP6m6jmJVkc0sDvuPr+voxPFHPwuJenn/L1R5xmUrD4gaOt3/gV6HjejmFxILmAA6k0zlPMt0nmFn8X0Ddfq6oI4ObB8xPyV+TLg1ENsynFHNpcm6P/p22V0jqUgGv/eM7z2gO47+R9Fp8NtDD4puWWunWm8CfunXmFi62wcSw2DHNtbMdA0C0i1wU3+yXzpHMhctxyYfO0dZPBqP+LL/aPQWk6TSe6mfhPbb63HmqHGdD8SyMrW1AAR2XCdDudHFafZexNpNANPOW7g7tg8id3JXLm4qi3NiadFg49c1hPJjrk9wK0Y/EJdP7mPLoI3w1/Jnk2JwFan/EpVG33sIHnEJCuQYmQHAQbgX3A6L0j+9uF0e8s5tJ/wBkrnW2jgav+Phz/U5oP+qFonq1ljtaM8dJLHK0eb4uqRVqA6da8f6iJSc6NVvMVsehVkjqnTeWlpnvsqrHdHbQGxwImR57lzv8Pa4Z1set2cNcGVNQK12V0oxGGgU6hyj3H9pnIA3b/lIVTtDZ9Wl7TSRxE+o1CrTWKq2SizX7aE16nqmzv2k0zavRc3+amcw55XQR5labA7fwmIgU61Nx1yOOV33XwV4GapTTUVqlIzSx430fQe0Nnh49kE8DJHgFlsbi+qrU8zCwNJm5LSDAMDQdnN6LzTZ/SHE0P4VeowD3c0t+46W+iuR0+rPblxFOlXbxLSx/MOaYHkrIzS7Rnngvpm2xmyKcy4Nm8PdSg+D6eWFVbP2UajS4OLX53+y4E+0Y7LgY3bxqu+xen9Dqmh9Oo3L2TBFTL8OY9kxG+Nyt6e29n1/8SlP8w6t3mY+ancn5lDhj6Ie3alaS8GGnK4suYqTM5hIAmLdyTts4rKWlgcDrlcI8ZNz4KzqbIp1Gnq6jsp4Pzt7tZ+ar8dRrM9osfwlsHwIU93CSSIPCrb3f39yezG5cJiAYu+f6b03+dyPNdcBTode4ZSyMlQFu7Kxk5hv7VvFZnFYymW1KbHDNVqsGUzm7QptPtCYmd+4LRYbFPZWqnK0jJTktABGZwAiTcW48FVOKXaCLb4JWGcctdrTmDqlQRcOILGy6DqInepFXDMPVEiXFhaXCzu00Ei40sLFV+xK2epiHEFp6wZXu90PpNBABMDTjvVy2u2mygXvdUMZQ7eIouIEaiY9VXta6HaMiwNo4gNdJDC5xDTBsLAXHvEBXfYxNN2IwLXCtlyS6kYcGkyxriMuqj9GcC6rVqVnkZHZ2aDtZHtLzfRpcS2f/AG1rnbJY2izKCxoBaOreWhsTcNHZ3bxqn7Vxl0SeNSXZ59s9znvpzTNQvYc7Q28EDMS3gDFlR9Idm9TVhphjhIm8cW+CvX7To0scW1MVVw7wyGvZT6xr3OdNQVCWuGUEM3azcQrLa+xvtBqAmX06DqgeBAL3O7JyzYO6t9p3rfpdT7LIm+n2jHqMHtINLtdM886riSfT5ILh0WrddiqbMU9tOjn7ZAgkDUAk2nikujPxTBF1TOctFm9Ueisoyg7CHgp7KCf1C89vPR7URaOKqMs5oqN7zDh/m3+I8VGxGFwtQ5nU8r/iLYcOT2X9VaiiUHYaf+kt/oPavNFUcJTnsv00uZ8zdSGuePfnxB9SpP2LuB8E07PHCFRLvj/tGmM1VSt/nT/qjg+sd49PooGNrERDA7Wde781bnZvPzKzfS/BBjWQXZy494yx2td85fVRU53Sl9/2J/5erlH7fozm/abmTDHMn4XubPNVON2kx8h4fwkVPqFAFAnV7v1yUfF0WsdEgyJnQ71qx48knXZlyZNPFWuPr+4yu2hudUH3XfRQK9Rvulx5tj8VcbTw1NgpGnU6zPTD3dktyOJcDTM6kZddLqsrN7JPAErYtHkq30Ynrcd0ivrE/AmMrub7Jy8iR8oSfUOUazaTNrzECLW5qRRqNgEwD4JLSwk6Tr8xPVTS5+x1w+JxDgS2pWIAkw55AHE30uF0p0pJNWXTuBy8iSBrcq66J7aw9J7+vpNqtNN4AMjKcpII8QqmpiGud2e+3gVbHBjVpuyl58ja4oh4jDMiWEjudJI8QIO/yVe4x3qydoo/Uk/DqqcuGMei7HmlLshdYOB+aLSOJ+7+ak4/BmmQ0kXEggyCJIkHhIK4tA4buKqSRP2kh2HqFhzNPobjeDbRW9Hqnic4ad7Tu5HgumzujjqtCpWFWk0UxORzoe/jlAHzITdg7GOIeW52MAN3OzEAW+EHjKvhBPoz5M/nI6U6JaZpvE8Wug+imDbmLpj+JUI4Oh4/1SoO19gupEjOCAAZuNZgQd9lVvwj2gkOIjg6D81bKMkVQyQl06NBQ6QkuFY06b3scALOaZ1kwYtyV5R6fsPt0Xt72uDvnCweGrR/EdUvOmU6f1aqz2UKNWoRUfUbSyzmLWl1tQQ22k6LLOafkaYWvM22H6aNbL6VUDSW1W2MAtAnkdxUjZu2a1YFgDKTPjb2nEEe1TBMAxIBvuUfol0S2diHvczEuJYGGKjMoaSTBGcAE274W3Z0ULPYdRqDM3MHASGyA4iLEwTAUHlryJVfJn8Vj20a2G6ggU6b2tguyFrXEB2czcG86ha7FY+llIpVKRe8ktJILGay8uGoGsDU8BcVG2tiUnPaw4IhuYfvS8kCO0C/KQ1otwKT6BdVY7DVgercBUik0ANj2A+oABY8FU5RJJSLzZ2GpvotLRFKllvqar5qF5n3nOdUk8XEoVdn9W2s9zz1lduWJ7FMAGXNEWyNdc7yO8KEekrQ/NiopUmENZne0sLmyTUBaIAuBBI9m2qy3TX9ouDr4XEUqGIcar2ZGkMeAe12m5iBDYnnKS74JN8UeS1SOscWzGZ0csxj0SXNmmvoY8LIrRRnPoh2HhGlgpEkkTy+ic3G059tvmPxU5uLowP3tP77beqw2dJ8ENuEjeT5fRO6vu9F2qYunDoeyYt2gZN9Ak3EMMdptxOotpb1TYJkWpYxA8QnsJmIbruT3VmkzI9bWT6bxI018u9VuyR1GH7h5Ki290bqYqqxtPIMtOo8ySLZmC0DVaqkQV2wbf35O7qHid0l7bTxsnBXIhklUTB/+GNckg1aQiJ9o6zpbuXnn7R+jr8DiGU3vDyaeeWggAFzhF9V9LFwzOuPd395Xkn7Ytniri2HIXRRaJAcY7Trdla1Jx5RmpT4Z5Ng3tP8R5ZY5ZBIJnfAkC7jMH2UsbtEOYGhjWkAtzCZfJJzOnfutuAVvX2O2wyRE6teN87z3qNisAMhblbYl09qdI3mNw3K2OefqQeHGvT7mZYCRHe0f7lKq4QCmHB3aglwIgRIDcpm/fYRbVTBs2AY4tIN92a/qi7AnmLCCDzv5KLcmNKKIGzq8ZpDTmY5txMb5bwNtefFHCHt20gqdR2XBm1p7tx+oT8Lg20nh1W7NCBBOm6SN8b002nYqT4DQytcM8OBEwHDVzSWyRwtI11ChuHLUbwp2PxOH/wsw45mN4Rbtu7/AEVO5zfi9JUt7lyxOKXCH4syZERAB0N/ErhTJzGbWEaQlVcDofRc+c+neiiJZNp1chcA7qwYLhOSfhJ0nuTcPVcJg6niFF+1CIkgfrvTW4ho3ny/NWJ0VOFlq99UNDr5To6YaddDpuPkUG1nWJcCLWzxPMtuoIrTq46DutYDf3hdH0LTmA13jcLjXvCHlfqKOFehOgkyx4aDP+IdNwuZMXUzYuyYqTUqtAINgQS4kHsyTbddQ9jYNpq0w9wIdVY0gEdq4BiHTv3Lrs9zGkF1YW1iCTYXiVmnyaIxaN5+yVzevrsfTzl1OnaS2O3lJJH9YXqdTqCKhyuBygO7L4jKwkaaZYMxovJf2f7ZoYfE1ajsTSp5qDgM/ZGbrGOaJNp7Jt3L0n+9eEIdGJokFsEgyT+4a0Cwv2vxVXN9E0qRYurUWhuUg3b7QIbF2i5E6zu1CWC2rQvmFFoneWAzA0Bi3es3gemNLq3tqVWnt9ixEtDrXa3QXuVzxO3aNV/8ei2kOrcA7MDnY8mRp7p3+RUJRl2kWKjQ4nbmFziCz2XD2HO3t+FvcVG29iqL2vptqNEZSCw6wQZDmmxEc0mdMaLaVP8A81Qloh4daezHZImO1v4LMN6Rurh4c6lLxUhxqNbl7bsocJGYezBy96i4tkotIkYnYtCrhc1Yvl4gy+bZoBB9q8cNUk3E7YqdWyhS6nIOsD3mrRm9wQC7sySd82QVa3pcIulljN22WgAG4fd/Nd2VBvA+6JVT1p4odYeKvogXYLToR5AfgmvJ+L0H0VL1h4pGsf0FJIRPrVqoPZc2O8kH0TGYqoD2qo5Au+clRW1gbFo8EHU+EKVIRN/tJw0qu8yUHbbqgT1j45kKERxjxlMc2fyTpASv7xPdYVXn/NPyUDGVS8yc09+aT6JlLCtYQRMjQz+SsMTtJ9QDNByiAYg+JRz5IVIztai06taebCfmoNTAUj7jPCn+S0dd+b27/riuX2ZnBTXzIuPoZw7Kp/8Ap+TT+EJn9h0zpTd4B/8A+lqQwDQDySZbcnyRpeZm/wC6hIkUquXj2o+a4/3Nc/SlVcOf1WybiKoEAujh5j8T5oNrVNxI8SErkG2JmG/s7ILQ+jUYTrN8vKDdWuz/ANl9IgddRcDM+8SRI3h41kjuhWFXE1jq9x5uJ+a5VK1be90d7neiVSH7voTcH+zfAGxwhJHe/wD5OKjVOguBZJODBAO8n/mUftn3z5oGmd5Hko7JXe4lvj6Gm2bgsPh2jqqIawAGCGkADhmrk7lJ2g5kBwDIInSnNx/8yxv2eeHkicGN8JyxKXmRjlcX0LaWGY7cP9HPc8qup4aCYdlBEGHtEhTzgh+YKacED7wUliVVZJ53d0Uv2RwfNnQ4GzgdCDxTRgXH3fkr4bO/m9EfsXf81NQXqVvJfkZd+yn7gPAj6pj9lP4D0+q1hwjv1CaaTvhUtqIWZOrs55aAQLTv43+qdh8K5usOG8T+Rhact4j0TDlTpCfJlq2z7SDe9oiL2g77KO7BOtcWEWJ+i2BpNPD9c1ydhWncPMJ8AZRtB40cf1zCS0dbCMG+PFJO0KjRgIwllSlYjaNTk4M7kCI/7QACE0P4p/iVzqNspIizqCdyIcT+gFypnipDAEMEc4Sau8IFiLA4loQFLuXfRPbV4IsCKaUahNyqY4E3K5uanuFRHhKV2LE0sTsVDIQMJ3Uniuowx3osKIsBEtCknCLm6gnYUcMg4pppru6hvTZjVFhSOIpo9XyUprSdApDMMSLQiyO0gU2R3J5YRvlSupA18roOe34UWGwjNPELowT7MpwqxuHkmPfO9G4exD3s+KPNRKuGnQ+nysughLrUbhbEQ3YcDX9eizlbF1GE9bSgTYtktj+rcea2AfKY+mNY/D5KW/gj7PkyoqU3GJIJMb0le1tnUyQ7KJBBBAgyL3hJUzyuJOONM//Z"/>
          <p:cNvSpPr>
            <a:spLocks noChangeAspect="1" noChangeArrowheads="1"/>
          </p:cNvSpPr>
          <p:nvPr/>
        </p:nvSpPr>
        <p:spPr bwMode="auto">
          <a:xfrm>
            <a:off x="307975" y="-2422525"/>
            <a:ext cx="7429500" cy="537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1036" name="Picture 12" descr="https://media-cdn.tripadvisor.com/media/photo-s/01/28/fa/05/ar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376816"/>
            <a:ext cx="3773678" cy="210076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cabanadeltei.ro/wp-content/uploads/2015/03/1_241_cetatea-ar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011" y="3376816"/>
            <a:ext cx="3888431" cy="2076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3146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55575" y="1218456"/>
            <a:ext cx="6300000" cy="4464000"/>
          </a:xfrm>
          <a:solidFill>
            <a:srgbClr val="00B050"/>
          </a:solidFill>
        </p:spPr>
        <p:txBody>
          <a:bodyPr lIns="360000" tIns="540000" rIns="72000">
            <a:normAutofit lnSpcReduction="10000"/>
          </a:bodyPr>
          <a:lstStyle/>
          <a:p>
            <a:pPr marL="0" indent="0">
              <a:buNone/>
            </a:pPr>
            <a:r>
              <a:rPr lang="fr-CH" sz="4300" dirty="0" smtClean="0">
                <a:solidFill>
                  <a:schemeClr val="bg1"/>
                </a:solidFill>
                <a:latin typeface="Arial" panose="020B0604020202020204" pitchFamily="34" charset="0"/>
                <a:cs typeface="Arial" panose="020B0604020202020204" pitchFamily="34" charset="0"/>
              </a:rPr>
              <a:t>Ad Sud</a:t>
            </a:r>
          </a:p>
          <a:p>
            <a:pPr marL="0" indent="0">
              <a:buNone/>
            </a:pPr>
            <a:r>
              <a:rPr lang="fr-CH" sz="4300" dirty="0" smtClean="0">
                <a:solidFill>
                  <a:schemeClr val="bg1"/>
                </a:solidFill>
                <a:latin typeface="Arial" panose="020B0604020202020204" pitchFamily="34" charset="0"/>
                <a:cs typeface="Arial" panose="020B0604020202020204" pitchFamily="34" charset="0"/>
              </a:rPr>
              <a:t>Ad </a:t>
            </a:r>
            <a:r>
              <a:rPr lang="fr-CH" sz="4300" dirty="0" err="1" smtClean="0">
                <a:solidFill>
                  <a:schemeClr val="bg1"/>
                </a:solidFill>
                <a:latin typeface="Arial" panose="020B0604020202020204" pitchFamily="34" charset="0"/>
                <a:cs typeface="Arial" panose="020B0604020202020204" pitchFamily="34" charset="0"/>
              </a:rPr>
              <a:t>Sân</a:t>
            </a:r>
            <a:r>
              <a:rPr lang="fr-CH" sz="4300" dirty="0" err="1">
                <a:solidFill>
                  <a:schemeClr val="bg1"/>
                </a:solidFill>
                <a:latin typeface="Arial" panose="020B0604020202020204" pitchFamily="34" charset="0"/>
                <a:cs typeface="Arial" panose="020B0604020202020204" pitchFamily="34" charset="0"/>
              </a:rPr>
              <a:t>n</a:t>
            </a:r>
            <a:r>
              <a:rPr lang="fr-CH" sz="4300" dirty="0" err="1" smtClean="0">
                <a:solidFill>
                  <a:schemeClr val="bg1"/>
                </a:solidFill>
                <a:latin typeface="Arial" panose="020B0604020202020204" pitchFamily="34" charset="0"/>
                <a:cs typeface="Arial" panose="020B0604020202020204" pitchFamily="34" charset="0"/>
              </a:rPr>
              <a:t>icolau</a:t>
            </a:r>
            <a:r>
              <a:rPr lang="fr-CH" sz="4300" dirty="0" smtClean="0">
                <a:solidFill>
                  <a:schemeClr val="bg1"/>
                </a:solidFill>
                <a:latin typeface="Arial" panose="020B0604020202020204" pitchFamily="34" charset="0"/>
                <a:cs typeface="Arial" panose="020B0604020202020204" pitchFamily="34" charset="0"/>
              </a:rPr>
              <a:t> Mare</a:t>
            </a:r>
          </a:p>
          <a:p>
            <a:pPr marL="0" indent="0">
              <a:buNone/>
            </a:pPr>
            <a:r>
              <a:rPr lang="fr-CH" sz="4300" dirty="0" smtClean="0">
                <a:solidFill>
                  <a:schemeClr val="bg1"/>
                </a:solidFill>
                <a:latin typeface="Arial" panose="020B0604020202020204" pitchFamily="34" charset="0"/>
                <a:cs typeface="Arial" panose="020B0604020202020204" pitchFamily="34" charset="0"/>
              </a:rPr>
              <a:t>Ad </a:t>
            </a:r>
            <a:r>
              <a:rPr lang="fr-CH" sz="4300" dirty="0" err="1" smtClean="0">
                <a:solidFill>
                  <a:schemeClr val="bg1"/>
                </a:solidFill>
                <a:latin typeface="Arial" panose="020B0604020202020204" pitchFamily="34" charset="0"/>
                <a:cs typeface="Arial" panose="020B0604020202020204" pitchFamily="34" charset="0"/>
              </a:rPr>
              <a:t>Centru</a:t>
            </a:r>
            <a:endParaRPr lang="fr-CH" sz="4300" dirty="0" smtClean="0">
              <a:solidFill>
                <a:schemeClr val="bg1"/>
              </a:solidFill>
              <a:latin typeface="Arial" panose="020B0604020202020204" pitchFamily="34" charset="0"/>
              <a:cs typeface="Arial" panose="020B0604020202020204" pitchFamily="34" charset="0"/>
            </a:endParaRPr>
          </a:p>
          <a:p>
            <a:pPr marL="0" indent="0">
              <a:buNone/>
            </a:pPr>
            <a:r>
              <a:rPr lang="fr-CH" sz="4300" dirty="0" smtClean="0">
                <a:solidFill>
                  <a:schemeClr val="bg1"/>
                </a:solidFill>
                <a:latin typeface="Arial" panose="020B0604020202020204" pitchFamily="34" charset="0"/>
                <a:cs typeface="Arial" panose="020B0604020202020204" pitchFamily="34" charset="0"/>
              </a:rPr>
              <a:t>Ad </a:t>
            </a:r>
            <a:r>
              <a:rPr lang="fr-CH" sz="4300" dirty="0" err="1" smtClean="0">
                <a:solidFill>
                  <a:schemeClr val="bg1"/>
                </a:solidFill>
                <a:latin typeface="Arial" panose="020B0604020202020204" pitchFamily="34" charset="0"/>
                <a:cs typeface="Arial" panose="020B0604020202020204" pitchFamily="34" charset="0"/>
              </a:rPr>
              <a:t>Vest</a:t>
            </a:r>
            <a:r>
              <a:rPr lang="fr-CH" sz="4300" dirty="0">
                <a:solidFill>
                  <a:schemeClr val="bg1"/>
                </a:solidFill>
                <a:latin typeface="Arial" panose="020B0604020202020204" pitchFamily="34" charset="0"/>
                <a:cs typeface="Arial" panose="020B0604020202020204" pitchFamily="34" charset="0"/>
              </a:rPr>
              <a:t> </a:t>
            </a:r>
            <a:endParaRPr lang="fr-CH" sz="4300" dirty="0" smtClean="0">
              <a:solidFill>
                <a:schemeClr val="bg1"/>
              </a:solidFill>
              <a:latin typeface="Arial" panose="020B0604020202020204" pitchFamily="34" charset="0"/>
              <a:cs typeface="Arial" panose="020B0604020202020204" pitchFamily="34" charset="0"/>
            </a:endParaRPr>
          </a:p>
          <a:p>
            <a:pPr marL="0" indent="0">
              <a:buNone/>
            </a:pPr>
            <a:r>
              <a:rPr lang="fr-CH" sz="4300" dirty="0" smtClean="0">
                <a:solidFill>
                  <a:schemeClr val="bg1"/>
                </a:solidFill>
                <a:latin typeface="Arial" panose="020B0604020202020204" pitchFamily="34" charset="0"/>
                <a:cs typeface="Arial" panose="020B0604020202020204" pitchFamily="34" charset="0"/>
              </a:rPr>
              <a:t>Ad Nord Oradea</a:t>
            </a: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4" name="Espace réservé du contenu 3"/>
          <p:cNvSpPr>
            <a:spLocks noGrp="1"/>
          </p:cNvSpPr>
          <p:nvPr>
            <p:ph sz="half" idx="2"/>
          </p:nvPr>
        </p:nvSpPr>
        <p:spPr>
          <a:xfrm>
            <a:off x="6227248" y="1233004"/>
            <a:ext cx="2352327" cy="4464000"/>
          </a:xfrm>
          <a:solidFill>
            <a:srgbClr val="00B050"/>
          </a:solidFill>
        </p:spPr>
        <p:txBody>
          <a:bodyPr lIns="540000" tIns="540000" rIns="360000">
            <a:noAutofit/>
          </a:bodyPr>
          <a:lstStyle/>
          <a:p>
            <a:pPr marL="0" indent="0" algn="r">
              <a:buNone/>
            </a:pPr>
            <a:r>
              <a:rPr lang="fr-CH" sz="4000" dirty="0" smtClean="0">
                <a:solidFill>
                  <a:schemeClr val="bg1"/>
                </a:solidFill>
                <a:latin typeface="Arial" panose="020B0604020202020204" pitchFamily="34" charset="0"/>
                <a:cs typeface="Arial" panose="020B0604020202020204" pitchFamily="34" charset="0"/>
              </a:rPr>
              <a:t> </a:t>
            </a:r>
            <a:r>
              <a:rPr lang="fr-CH" sz="4000" dirty="0">
                <a:solidFill>
                  <a:schemeClr val="bg1"/>
                </a:solidFill>
                <a:latin typeface="Arial" panose="020B0604020202020204" pitchFamily="34" charset="0"/>
                <a:cs typeface="Arial" panose="020B0604020202020204" pitchFamily="34" charset="0"/>
              </a:rPr>
              <a:t>3</a:t>
            </a:r>
            <a:r>
              <a:rPr lang="fr-CH" sz="4000" dirty="0" smtClean="0">
                <a:solidFill>
                  <a:schemeClr val="bg1"/>
                </a:solidFill>
                <a:latin typeface="Arial" panose="020B0604020202020204" pitchFamily="34" charset="0"/>
                <a:cs typeface="Arial" panose="020B0604020202020204" pitchFamily="34" charset="0"/>
              </a:rPr>
              <a:t> km</a:t>
            </a: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r>
              <a:rPr lang="fr-CH" sz="4000" dirty="0">
                <a:solidFill>
                  <a:schemeClr val="bg1"/>
                </a:solidFill>
                <a:latin typeface="Arial" panose="020B0604020202020204" pitchFamily="34" charset="0"/>
                <a:cs typeface="Arial" panose="020B0604020202020204" pitchFamily="34" charset="0"/>
              </a:rPr>
              <a:t>5</a:t>
            </a:r>
            <a:r>
              <a:rPr lang="fr-CH" sz="4000" dirty="0" smtClean="0">
                <a:solidFill>
                  <a:schemeClr val="bg1"/>
                </a:solidFill>
                <a:latin typeface="Arial" panose="020B0604020202020204" pitchFamily="34" charset="0"/>
                <a:cs typeface="Arial" panose="020B0604020202020204" pitchFamily="34" charset="0"/>
              </a:rPr>
              <a:t> km</a:t>
            </a:r>
          </a:p>
          <a:p>
            <a:pPr marL="0" indent="0" algn="r">
              <a:buNone/>
            </a:pPr>
            <a:r>
              <a:rPr lang="fr-CH" sz="4000" dirty="0">
                <a:solidFill>
                  <a:schemeClr val="bg1"/>
                </a:solidFill>
                <a:latin typeface="Arial" panose="020B0604020202020204" pitchFamily="34" charset="0"/>
                <a:cs typeface="Arial" panose="020B0604020202020204" pitchFamily="34" charset="0"/>
              </a:rPr>
              <a:t> 9</a:t>
            </a:r>
            <a:r>
              <a:rPr lang="fr-CH" sz="4000" dirty="0" smtClean="0">
                <a:solidFill>
                  <a:schemeClr val="bg1"/>
                </a:solidFill>
                <a:latin typeface="Arial" panose="020B0604020202020204" pitchFamily="34" charset="0"/>
                <a:cs typeface="Arial" panose="020B0604020202020204" pitchFamily="34" charset="0"/>
              </a:rPr>
              <a:t> km</a:t>
            </a:r>
          </a:p>
          <a:p>
            <a:pPr marL="0" indent="0" algn="r">
              <a:buNone/>
            </a:pPr>
            <a:r>
              <a:rPr lang="fr-CH" sz="4000" dirty="0" smtClean="0">
                <a:solidFill>
                  <a:schemeClr val="bg1"/>
                </a:solidFill>
                <a:latin typeface="Arial" panose="020B0604020202020204" pitchFamily="34" charset="0"/>
                <a:cs typeface="Arial" panose="020B0604020202020204" pitchFamily="34" charset="0"/>
              </a:rPr>
              <a:t>13 km</a:t>
            </a:r>
          </a:p>
          <a:p>
            <a:pPr marL="0" indent="0" algn="r">
              <a:buNone/>
            </a:pPr>
            <a:r>
              <a:rPr lang="fr-CH" sz="4000" dirty="0" smtClean="0">
                <a:solidFill>
                  <a:schemeClr val="bg1"/>
                </a:solidFill>
                <a:latin typeface="Arial" panose="020B0604020202020204" pitchFamily="34" charset="0"/>
                <a:cs typeface="Arial" panose="020B0604020202020204" pitchFamily="34" charset="0"/>
              </a:rPr>
              <a:t>20 km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8" name="Titre 1"/>
          <p:cNvSpPr txBox="1">
            <a:spLocks/>
          </p:cNvSpPr>
          <p:nvPr/>
        </p:nvSpPr>
        <p:spPr>
          <a:xfrm>
            <a:off x="155575" y="317997"/>
            <a:ext cx="8424000" cy="900000"/>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Iesire</a:t>
            </a:r>
            <a:r>
              <a:rPr lang="fr-CH" dirty="0" smtClean="0">
                <a:solidFill>
                  <a:schemeClr val="bg1"/>
                </a:solidFill>
                <a:latin typeface="Arial" panose="020B0604020202020204" pitchFamily="34" charset="0"/>
                <a:cs typeface="Arial" panose="020B0604020202020204" pitchFamily="34" charset="0"/>
              </a:rPr>
              <a:t> Arad</a:t>
            </a:r>
            <a:endParaRPr lang="fr-CH" dirty="0">
              <a:solidFill>
                <a:schemeClr val="bg1"/>
              </a:solidFill>
              <a:latin typeface="Arial" panose="020B0604020202020204" pitchFamily="34" charset="0"/>
              <a:cs typeface="Arial" panose="020B0604020202020204" pitchFamily="34" charset="0"/>
            </a:endParaRPr>
          </a:p>
        </p:txBody>
      </p:sp>
      <p:pic>
        <p:nvPicPr>
          <p:cNvPr id="11" name="Picture 2" descr="https://t2.ftcdn.net/jpg/00/06/12/33/400_F_6123319_UooFwBrI0QE3BmgtmsBXfC3HE5D35wB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3212976"/>
            <a:ext cx="834721" cy="56961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635896" y="3933055"/>
            <a:ext cx="1620000"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ZI </a:t>
            </a: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9" name="Rectangle à coins arrondis 8"/>
          <p:cNvSpPr/>
          <p:nvPr/>
        </p:nvSpPr>
        <p:spPr>
          <a:xfrm>
            <a:off x="307975" y="404664"/>
            <a:ext cx="8152457" cy="8133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307975" y="1340768"/>
            <a:ext cx="8152457" cy="4248472"/>
          </a:xfrm>
          <a:prstGeom prst="roundRect">
            <a:avLst>
              <a:gd name="adj" fmla="val 49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482112749"/>
      </p:ext>
    </p:extLst>
  </p:cSld>
  <p:clrMapOvr>
    <a:masterClrMapping/>
  </p:clrMapOvr>
  <p:transition spd="slow">
    <p:wheel spokes="1"/>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72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Arad Sud</a:t>
            </a: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50</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97153" y="12571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098749" y="125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955507" y="2564928"/>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69</a:t>
            </a:r>
            <a:endParaRPr lang="fr-CH" dirty="0">
              <a:latin typeface="Arial" panose="020B0604020202020204" pitchFamily="34" charset="0"/>
              <a:cs typeface="Arial" panose="020B0604020202020204" pitchFamily="34" charset="0"/>
            </a:endParaRPr>
          </a:p>
        </p:txBody>
      </p:sp>
      <p:sp>
        <p:nvSpPr>
          <p:cNvPr id="14" name="Rectangle 13"/>
          <p:cNvSpPr/>
          <p:nvPr/>
        </p:nvSpPr>
        <p:spPr>
          <a:xfrm>
            <a:off x="4716016" y="2511549"/>
            <a:ext cx="1512168"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1208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39951" y="1552519"/>
            <a:ext cx="5760000" cy="3960000"/>
          </a:xfrm>
          <a:solidFill>
            <a:srgbClr val="0070C0"/>
          </a:solidFill>
          <a:effectLst>
            <a:outerShdw blurRad="63500" sx="102000" sy="102000" algn="ctr" rotWithShape="0">
              <a:schemeClr val="bg1">
                <a:alpha val="40000"/>
              </a:schemeClr>
            </a:outerShdw>
          </a:effectLst>
        </p:spPr>
        <p:txBody>
          <a:bodyPr lIns="252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Bolintin</a:t>
            </a:r>
            <a:r>
              <a:rPr lang="fr-CH" sz="4400" dirty="0" smtClean="0">
                <a:solidFill>
                  <a:schemeClr val="bg1"/>
                </a:solidFill>
                <a:latin typeface="Arial" panose="020B0604020202020204" pitchFamily="34" charset="0"/>
                <a:cs typeface="Arial" panose="020B0604020202020204" pitchFamily="34" charset="0"/>
              </a:rPr>
              <a:t> Deal</a:t>
            </a:r>
          </a:p>
          <a:p>
            <a:r>
              <a:rPr lang="fr-CH" sz="4400" dirty="0" err="1" smtClean="0">
                <a:solidFill>
                  <a:schemeClr val="bg1"/>
                </a:solidFill>
                <a:latin typeface="Arial" panose="020B0604020202020204" pitchFamily="34" charset="0"/>
                <a:cs typeface="Arial" panose="020B0604020202020204" pitchFamily="34" charset="0"/>
              </a:rPr>
              <a:t>MihaiI</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Voda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Ghionea</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800000">
            <a:off x="5791220" y="3302788"/>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re 3"/>
          <p:cNvSpPr>
            <a:spLocks noGrp="1"/>
          </p:cNvSpPr>
          <p:nvPr>
            <p:ph type="ctrTitle"/>
          </p:nvPr>
        </p:nvSpPr>
        <p:spPr/>
        <p:txBody>
          <a:bodyPr/>
          <a:lstStyle/>
          <a:p>
            <a:r>
              <a:rPr lang="fr-CH" dirty="0" smtClean="0"/>
              <a:t> </a:t>
            </a:r>
            <a:endParaRPr lang="fr-CH" dirty="0"/>
          </a:p>
        </p:txBody>
      </p:sp>
      <p:sp>
        <p:nvSpPr>
          <p:cNvPr id="12" name="Rectangle à coins arrondis 11"/>
          <p:cNvSpPr/>
          <p:nvPr/>
        </p:nvSpPr>
        <p:spPr>
          <a:xfrm>
            <a:off x="4355976" y="556914"/>
            <a:ext cx="2844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a:t>
            </a:r>
            <a:endParaRPr lang="fr-CH" sz="5400" dirty="0">
              <a:solidFill>
                <a:schemeClr val="bg1"/>
              </a:solidFill>
              <a:latin typeface="Arial" panose="020B0604020202020204" pitchFamily="34" charset="0"/>
              <a:cs typeface="Arial" panose="020B0604020202020204" pitchFamily="34" charset="0"/>
            </a:endParaRPr>
          </a:p>
        </p:txBody>
      </p:sp>
      <p:sp>
        <p:nvSpPr>
          <p:cNvPr id="15" name="Hexagone 14"/>
          <p:cNvSpPr/>
          <p:nvPr/>
        </p:nvSpPr>
        <p:spPr>
          <a:xfrm>
            <a:off x="1691680" y="206084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149</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4836853" y="723742"/>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132357" y="700914"/>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 name="Rectangle à coins arrondis 5"/>
          <p:cNvSpPr/>
          <p:nvPr/>
        </p:nvSpPr>
        <p:spPr>
          <a:xfrm>
            <a:off x="4427984" y="665096"/>
            <a:ext cx="2682136" cy="7548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503759" y="1628800"/>
            <a:ext cx="5588521" cy="3672408"/>
          </a:xfrm>
          <a:prstGeom prst="roundRect">
            <a:avLst>
              <a:gd name="adj" fmla="val 560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634063" y="4275056"/>
            <a:ext cx="5299811"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INDUSTRIAL PARK WEST</a:t>
            </a:r>
            <a:endParaRPr lang="fr-CH"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79556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6120000" cy="324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Arad Sud</a:t>
            </a:r>
          </a:p>
          <a:p>
            <a:r>
              <a:rPr lang="fr-CH" sz="4400" dirty="0" err="1" smtClean="0">
                <a:solidFill>
                  <a:schemeClr val="bg1"/>
                </a:solidFill>
                <a:latin typeface="Arial" panose="020B0604020202020204" pitchFamily="34" charset="0"/>
                <a:cs typeface="Arial" panose="020B0604020202020204" pitchFamily="34" charset="0"/>
              </a:rPr>
              <a:t>Sagu</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694829" y="3756863"/>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660232"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691680" y="393305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69</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043608" y="260648"/>
            <a:ext cx="6120000" cy="1260000"/>
          </a:xfrm>
          <a:prstGeom prst="rect">
            <a:avLst/>
          </a:prstGeom>
          <a:solidFill>
            <a:srgbClr val="00B050"/>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4900" dirty="0" smtClean="0">
                <a:solidFill>
                  <a:schemeClr val="bg1"/>
                </a:solidFill>
                <a:latin typeface="Arial" panose="020B0604020202020204" pitchFamily="34" charset="0"/>
                <a:cs typeface="Arial" panose="020B0604020202020204" pitchFamily="34" charset="0"/>
              </a:rPr>
              <a:t>Arad</a:t>
            </a:r>
            <a:r>
              <a:rPr lang="fr-CH" sz="4000" dirty="0" smtClean="0">
                <a:solidFill>
                  <a:schemeClr val="bg1"/>
                </a:solidFill>
                <a:latin typeface="Arial" panose="020B0604020202020204" pitchFamily="34" charset="0"/>
                <a:cs typeface="Arial" panose="020B0604020202020204" pitchFamily="34" charset="0"/>
              </a:rPr>
              <a:t> </a:t>
            </a:r>
            <a:br>
              <a:rPr lang="fr-CH" sz="4000" dirty="0" smtClean="0">
                <a:solidFill>
                  <a:schemeClr val="bg1"/>
                </a:solidFill>
                <a:latin typeface="Arial" panose="020B0604020202020204" pitchFamily="34" charset="0"/>
                <a:cs typeface="Arial" panose="020B0604020202020204" pitchFamily="34" charset="0"/>
              </a:rPr>
            </a:br>
            <a:r>
              <a:rPr lang="fr-CH" dirty="0" err="1" smtClean="0">
                <a:solidFill>
                  <a:schemeClr val="bg1"/>
                </a:solidFill>
                <a:latin typeface="Arial" panose="020B0604020202020204" pitchFamily="34" charset="0"/>
                <a:cs typeface="Arial" panose="020B0604020202020204" pitchFamily="34" charset="0"/>
              </a:rPr>
              <a:t>Sân</a:t>
            </a:r>
            <a:r>
              <a:rPr lang="fr-CH" dirty="0" err="1">
                <a:solidFill>
                  <a:schemeClr val="bg1"/>
                </a:solidFill>
                <a:latin typeface="Arial" panose="020B0604020202020204" pitchFamily="34" charset="0"/>
                <a:cs typeface="Arial" panose="020B0604020202020204" pitchFamily="34" charset="0"/>
              </a:rPr>
              <a:t>n</a:t>
            </a:r>
            <a:r>
              <a:rPr lang="fr-CH" dirty="0" err="1" smtClean="0">
                <a:solidFill>
                  <a:schemeClr val="bg1"/>
                </a:solidFill>
                <a:latin typeface="Arial" panose="020B0604020202020204" pitchFamily="34" charset="0"/>
                <a:cs typeface="Arial" panose="020B0604020202020204" pitchFamily="34" charset="0"/>
              </a:rPr>
              <a:t>icolau</a:t>
            </a:r>
            <a:r>
              <a:rPr lang="fr-CH" dirty="0" smtClean="0">
                <a:solidFill>
                  <a:schemeClr val="bg1"/>
                </a:solidFill>
                <a:latin typeface="Arial" panose="020B0604020202020204" pitchFamily="34" charset="0"/>
                <a:cs typeface="Arial" panose="020B0604020202020204" pitchFamily="34" charset="0"/>
              </a:rPr>
              <a:t> Mare</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403648" y="458720"/>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6324831" y="458720"/>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4167212" y="1990917"/>
            <a:ext cx="1512168"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sp>
        <p:nvSpPr>
          <p:cNvPr id="18" name="Rectangle à coins arrondis 17"/>
          <p:cNvSpPr/>
          <p:nvPr/>
        </p:nvSpPr>
        <p:spPr>
          <a:xfrm>
            <a:off x="710828" y="5082149"/>
            <a:ext cx="6912768" cy="15121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=&gt;  Aucune utilité de mentionner Timisoara via DN. </a:t>
            </a:r>
            <a:r>
              <a:rPr lang="fr-CH" sz="1200" b="1" dirty="0" smtClean="0">
                <a:solidFill>
                  <a:srgbClr val="FF0000"/>
                </a:solidFill>
                <a:latin typeface="Arial" panose="020B0604020202020204" pitchFamily="34" charset="0"/>
                <a:cs typeface="Arial" panose="020B0604020202020204" pitchFamily="34" charset="0"/>
              </a:rPr>
              <a:t>A supprimer</a:t>
            </a:r>
          </a:p>
          <a:p>
            <a:pPr marL="228600" indent="-228600" algn="ctr">
              <a:buAutoNum type="arabicPeriod"/>
            </a:pPr>
            <a:r>
              <a:rPr lang="fr-CH" sz="1200" dirty="0" smtClean="0">
                <a:solidFill>
                  <a:schemeClr val="tx1"/>
                </a:solidFill>
                <a:latin typeface="Arial" panose="020B0604020202020204" pitchFamily="34" charset="0"/>
                <a:cs typeface="Arial" panose="020B0604020202020204" pitchFamily="34" charset="0"/>
              </a:rPr>
              <a:t>On vient de Timisoara</a:t>
            </a:r>
          </a:p>
          <a:p>
            <a:pPr marL="228600" indent="-228600" algn="ctr">
              <a:buAutoNum type="arabicPeriod"/>
            </a:pPr>
            <a:r>
              <a:rPr lang="fr-CH" sz="1200" dirty="0" smtClean="0">
                <a:solidFill>
                  <a:schemeClr val="tx1"/>
                </a:solidFill>
                <a:latin typeface="Arial" panose="020B0604020202020204" pitchFamily="34" charset="0"/>
                <a:cs typeface="Arial" panose="020B0604020202020204" pitchFamily="34" charset="0"/>
              </a:rPr>
              <a:t>Si on veut y retourner, il est préférable, plus facile, plus rapide, plus sûr d’utiliser l’autoroute ; on prend la 1</a:t>
            </a:r>
            <a:r>
              <a:rPr lang="fr-CH" sz="1200" baseline="30000" dirty="0" smtClean="0">
                <a:solidFill>
                  <a:schemeClr val="tx1"/>
                </a:solidFill>
                <a:latin typeface="Arial" panose="020B0604020202020204" pitchFamily="34" charset="0"/>
                <a:cs typeface="Arial" panose="020B0604020202020204" pitchFamily="34" charset="0"/>
              </a:rPr>
              <a:t>ère</a:t>
            </a:r>
            <a:r>
              <a:rPr lang="fr-CH" sz="1200" dirty="0" smtClean="0">
                <a:solidFill>
                  <a:schemeClr val="tx1"/>
                </a:solidFill>
                <a:latin typeface="Arial" panose="020B0604020202020204" pitchFamily="34" charset="0"/>
                <a:cs typeface="Arial" panose="020B0604020202020204" pitchFamily="34" charset="0"/>
              </a:rPr>
              <a:t> sortie, traverse le pont, remonte sur l’autoroute.</a:t>
            </a:r>
          </a:p>
          <a:p>
            <a:pPr marL="228600" indent="-228600" algn="ctr">
              <a:buAutoNum type="arabicPeriod"/>
            </a:pPr>
            <a:r>
              <a:rPr lang="fr-CH" sz="1200" dirty="0" smtClean="0">
                <a:solidFill>
                  <a:schemeClr val="tx1"/>
                </a:solidFill>
                <a:latin typeface="Arial" panose="020B0604020202020204" pitchFamily="34" charset="0"/>
                <a:cs typeface="Arial" panose="020B0604020202020204" pitchFamily="34" charset="0"/>
              </a:rPr>
              <a:t>Bien sûr, à la jonction entre la bretelle de sortie et la DN69, la direction Timisoara est indiquée.</a:t>
            </a:r>
          </a:p>
          <a:p>
            <a:pPr marL="228600" indent="-228600" algn="ctr">
              <a:buAutoNum type="arabicPeriod"/>
            </a:pPr>
            <a:r>
              <a:rPr lang="fr-CH" sz="1200" dirty="0" smtClean="0">
                <a:solidFill>
                  <a:schemeClr val="tx1"/>
                </a:solidFill>
                <a:latin typeface="Arial" panose="020B0604020202020204" pitchFamily="34" charset="0"/>
                <a:cs typeface="Arial" panose="020B0604020202020204" pitchFamily="34" charset="0"/>
              </a:rPr>
              <a:t>  ( mêmes réflexions pour Lugoj, Deva, </a:t>
            </a:r>
            <a:r>
              <a:rPr lang="fr-CH" sz="1200" dirty="0" err="1" smtClean="0">
                <a:solidFill>
                  <a:schemeClr val="tx1"/>
                </a:solidFill>
                <a:latin typeface="Arial" panose="020B0604020202020204" pitchFamily="34" charset="0"/>
                <a:cs typeface="Arial" panose="020B0604020202020204" pitchFamily="34" charset="0"/>
              </a:rPr>
              <a:t>Sebes</a:t>
            </a:r>
            <a:r>
              <a:rPr lang="fr-CH" sz="1200" dirty="0" smtClean="0">
                <a:solidFill>
                  <a:schemeClr val="tx1"/>
                </a:solidFill>
                <a:latin typeface="Arial" panose="020B0604020202020204" pitchFamily="34" charset="0"/>
                <a:cs typeface="Arial" panose="020B0604020202020204" pitchFamily="34" charset="0"/>
              </a:rPr>
              <a:t>, Sibiu, etc.. et tous les autres cas similaires ) </a:t>
            </a:r>
            <a:endParaRPr lang="fr-CH" sz="1200" dirty="0">
              <a:solidFill>
                <a:schemeClr val="tx1"/>
              </a:solidFill>
              <a:latin typeface="Arial" panose="020B0604020202020204" pitchFamily="34" charset="0"/>
              <a:cs typeface="Arial" panose="020B0604020202020204" pitchFamily="34" charset="0"/>
            </a:endParaRPr>
          </a:p>
        </p:txBody>
      </p:sp>
      <p:sp>
        <p:nvSpPr>
          <p:cNvPr id="2" name="Rectangle à coins arrondis 1"/>
          <p:cNvSpPr/>
          <p:nvPr/>
        </p:nvSpPr>
        <p:spPr>
          <a:xfrm>
            <a:off x="1115616" y="332656"/>
            <a:ext cx="5904656" cy="115212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800"/>
            <a:ext cx="5994616" cy="3096344"/>
          </a:xfrm>
          <a:prstGeom prst="roundRect">
            <a:avLst>
              <a:gd name="adj" fmla="val 572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200604898"/>
      </p:ext>
    </p:extLst>
  </p:cSld>
  <p:clrMapOvr>
    <a:masterClrMapping/>
  </p:clrMapOvr>
  <p:transition spd="slow">
    <p:wheel spokes="1"/>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21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Arad Sud</a:t>
            </a:r>
          </a:p>
          <a:p>
            <a:r>
              <a:rPr lang="fr-CH" sz="4000" dirty="0" err="1" smtClean="0">
                <a:solidFill>
                  <a:schemeClr val="bg1"/>
                </a:solidFill>
                <a:latin typeface="Arial" panose="020B0604020202020204" pitchFamily="34" charset="0"/>
                <a:cs typeface="Arial" panose="020B0604020202020204" pitchFamily="34" charset="0"/>
              </a:rPr>
              <a:t>Sagu</a:t>
            </a:r>
            <a:endParaRPr lang="fr-CH" sz="4000" dirty="0" smtClean="0">
              <a:solidFill>
                <a:schemeClr val="bg1"/>
              </a:solidFill>
              <a:latin typeface="Arial" panose="020B0604020202020204" pitchFamily="34" charset="0"/>
              <a:cs typeface="Arial" panose="020B0604020202020204" pitchFamily="34" charset="0"/>
            </a:endParaRPr>
          </a:p>
          <a:p>
            <a:endParaRPr lang="fr-CH" i="1" strike="sngStrike" dirty="0" smtClean="0">
              <a:solidFill>
                <a:schemeClr val="bg1"/>
              </a:solidFill>
              <a:latin typeface="Arial" panose="020B0604020202020204" pitchFamily="34" charset="0"/>
              <a:cs typeface="Arial" panose="020B0604020202020204" pitchFamily="34" charset="0"/>
            </a:endParaRPr>
          </a:p>
          <a:p>
            <a:endParaRPr lang="fr-CH" dirty="0" smtClean="0">
              <a:solidFill>
                <a:schemeClr val="bg1"/>
              </a:solidFill>
              <a:latin typeface="Arial" panose="020B0604020202020204" pitchFamily="34" charset="0"/>
              <a:cs typeface="Arial" panose="020B0604020202020204" pitchFamily="34" charset="0"/>
            </a:endParaRPr>
          </a:p>
        </p:txBody>
      </p:sp>
      <p:sp>
        <p:nvSpPr>
          <p:cNvPr id="10" name="Hexagone 9"/>
          <p:cNvSpPr/>
          <p:nvPr/>
        </p:nvSpPr>
        <p:spPr>
          <a:xfrm>
            <a:off x="1619672" y="242794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69</a:t>
            </a:r>
            <a:endParaRPr lang="fr-CH" dirty="0">
              <a:latin typeface="Arial" panose="020B0604020202020204" pitchFamily="34" charset="0"/>
              <a:cs typeface="Arial" panose="020B0604020202020204" pitchFamily="34" charset="0"/>
            </a:endParaRPr>
          </a:p>
        </p:txBody>
      </p:sp>
      <p:sp>
        <p:nvSpPr>
          <p:cNvPr id="16" name="Flèche vers le haut 15"/>
          <p:cNvSpPr/>
          <p:nvPr/>
        </p:nvSpPr>
        <p:spPr>
          <a:xfrm rot="3600000">
            <a:off x="5784091" y="267877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4082904" y="1916832"/>
            <a:ext cx="1440000"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sp>
        <p:nvSpPr>
          <p:cNvPr id="14" name="Rectangle à coins arrondis 13"/>
          <p:cNvSpPr/>
          <p:nvPr/>
        </p:nvSpPr>
        <p:spPr>
          <a:xfrm>
            <a:off x="1154049" y="4581128"/>
            <a:ext cx="6912768" cy="15121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Personnellement, je ne vois aucune utilité de mentionner Timisoara via DN. </a:t>
            </a:r>
            <a:r>
              <a:rPr lang="fr-CH" sz="1200" b="1" dirty="0" smtClean="0">
                <a:solidFill>
                  <a:srgbClr val="FF0000"/>
                </a:solidFill>
                <a:latin typeface="Arial" panose="020B0604020202020204" pitchFamily="34" charset="0"/>
                <a:cs typeface="Arial" panose="020B0604020202020204" pitchFamily="34" charset="0"/>
              </a:rPr>
              <a:t>A supprimer</a:t>
            </a:r>
          </a:p>
          <a:p>
            <a:pPr marL="228600" indent="-228600" algn="ctr">
              <a:buAutoNum type="arabicPeriod"/>
            </a:pPr>
            <a:r>
              <a:rPr lang="fr-CH" sz="1200" dirty="0" smtClean="0">
                <a:solidFill>
                  <a:schemeClr val="tx1"/>
                </a:solidFill>
                <a:latin typeface="Arial" panose="020B0604020202020204" pitchFamily="34" charset="0"/>
                <a:cs typeface="Arial" panose="020B0604020202020204" pitchFamily="34" charset="0"/>
              </a:rPr>
              <a:t>On vient de Timisoara</a:t>
            </a:r>
          </a:p>
          <a:p>
            <a:pPr marL="228600" indent="-228600" algn="ctr">
              <a:buAutoNum type="arabicPeriod"/>
            </a:pPr>
            <a:r>
              <a:rPr lang="fr-CH" sz="1200" dirty="0" smtClean="0">
                <a:solidFill>
                  <a:schemeClr val="tx1"/>
                </a:solidFill>
                <a:latin typeface="Arial" panose="020B0604020202020204" pitchFamily="34" charset="0"/>
                <a:cs typeface="Arial" panose="020B0604020202020204" pitchFamily="34" charset="0"/>
              </a:rPr>
              <a:t>Si on veut y retourner, il est préférable, plus facile, plus rapide, plus sûr d’utiliser l’autoroute ; on prend la 1</a:t>
            </a:r>
            <a:r>
              <a:rPr lang="fr-CH" sz="1200" baseline="30000" dirty="0" smtClean="0">
                <a:solidFill>
                  <a:schemeClr val="tx1"/>
                </a:solidFill>
                <a:latin typeface="Arial" panose="020B0604020202020204" pitchFamily="34" charset="0"/>
                <a:cs typeface="Arial" panose="020B0604020202020204" pitchFamily="34" charset="0"/>
              </a:rPr>
              <a:t>ère</a:t>
            </a:r>
            <a:r>
              <a:rPr lang="fr-CH" sz="1200" dirty="0" smtClean="0">
                <a:solidFill>
                  <a:schemeClr val="tx1"/>
                </a:solidFill>
                <a:latin typeface="Arial" panose="020B0604020202020204" pitchFamily="34" charset="0"/>
                <a:cs typeface="Arial" panose="020B0604020202020204" pitchFamily="34" charset="0"/>
              </a:rPr>
              <a:t> sortie, traverse le pont, remonte sur l’autoroute.</a:t>
            </a:r>
          </a:p>
          <a:p>
            <a:pPr marL="228600" indent="-228600" algn="ctr">
              <a:buAutoNum type="arabicPeriod"/>
            </a:pPr>
            <a:r>
              <a:rPr lang="fr-CH" sz="1200" dirty="0" smtClean="0">
                <a:solidFill>
                  <a:schemeClr val="tx1"/>
                </a:solidFill>
                <a:latin typeface="Arial" panose="020B0604020202020204" pitchFamily="34" charset="0"/>
                <a:cs typeface="Arial" panose="020B0604020202020204" pitchFamily="34" charset="0"/>
              </a:rPr>
              <a:t>Bien sûr, à la jonction entre la bretelle de sortie et la DN69, la direction Timisoara est indiquée.</a:t>
            </a:r>
          </a:p>
          <a:p>
            <a:pPr marL="228600" indent="-228600" algn="ctr">
              <a:buAutoNum type="arabicPeriod"/>
            </a:pPr>
            <a:r>
              <a:rPr lang="fr-CH" sz="1200" dirty="0" smtClean="0">
                <a:solidFill>
                  <a:schemeClr val="tx1"/>
                </a:solidFill>
                <a:latin typeface="Arial" panose="020B0604020202020204" pitchFamily="34" charset="0"/>
                <a:cs typeface="Arial" panose="020B0604020202020204" pitchFamily="34" charset="0"/>
              </a:rPr>
              <a:t>  ( mêmes réflexions pour Lugoj, Deva, </a:t>
            </a:r>
            <a:r>
              <a:rPr lang="fr-CH" sz="1200" dirty="0" err="1" smtClean="0">
                <a:solidFill>
                  <a:schemeClr val="tx1"/>
                </a:solidFill>
                <a:latin typeface="Arial" panose="020B0604020202020204" pitchFamily="34" charset="0"/>
                <a:cs typeface="Arial" panose="020B0604020202020204" pitchFamily="34" charset="0"/>
              </a:rPr>
              <a:t>Sebes</a:t>
            </a:r>
            <a:r>
              <a:rPr lang="fr-CH" sz="1200" dirty="0" smtClean="0">
                <a:solidFill>
                  <a:schemeClr val="tx1"/>
                </a:solidFill>
                <a:latin typeface="Arial" panose="020B0604020202020204" pitchFamily="34" charset="0"/>
                <a:cs typeface="Arial" panose="020B0604020202020204" pitchFamily="34" charset="0"/>
              </a:rPr>
              <a:t>, Sibiu, etc.. </a:t>
            </a:r>
            <a:r>
              <a:rPr lang="fr-CH" sz="1200" dirty="0">
                <a:solidFill>
                  <a:schemeClr val="tx1"/>
                </a:solidFill>
                <a:latin typeface="Arial" panose="020B0604020202020204" pitchFamily="34" charset="0"/>
                <a:cs typeface="Arial" panose="020B0604020202020204" pitchFamily="34" charset="0"/>
              </a:rPr>
              <a:t>e</a:t>
            </a:r>
            <a:r>
              <a:rPr lang="fr-CH" sz="1200" dirty="0" smtClean="0">
                <a:solidFill>
                  <a:schemeClr val="tx1"/>
                </a:solidFill>
                <a:latin typeface="Arial" panose="020B0604020202020204" pitchFamily="34" charset="0"/>
                <a:cs typeface="Arial" panose="020B0604020202020204" pitchFamily="34" charset="0"/>
              </a:rPr>
              <a:t>t tous les autres cas similaires ) </a:t>
            </a:r>
            <a:endParaRPr lang="fr-CH" sz="1200" dirty="0">
              <a:solidFill>
                <a:schemeClr val="tx1"/>
              </a:solidFill>
              <a:latin typeface="Arial" panose="020B0604020202020204" pitchFamily="34" charset="0"/>
              <a:cs typeface="Arial" panose="020B0604020202020204" pitchFamily="34" charset="0"/>
            </a:endParaRPr>
          </a:p>
        </p:txBody>
      </p:sp>
      <p:sp>
        <p:nvSpPr>
          <p:cNvPr id="12" name="Rectangle à coins arrondis 11"/>
          <p:cNvSpPr/>
          <p:nvPr/>
        </p:nvSpPr>
        <p:spPr>
          <a:xfrm>
            <a:off x="3995936" y="594131"/>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50</a:t>
            </a:r>
            <a:endParaRPr lang="fr-CH" sz="54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4397374" y="73813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Virage 17"/>
          <p:cNvSpPr/>
          <p:nvPr/>
        </p:nvSpPr>
        <p:spPr>
          <a:xfrm>
            <a:off x="4644008" y="718024"/>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 name="Rectangle à coins arrondis 3"/>
          <p:cNvSpPr/>
          <p:nvPr/>
        </p:nvSpPr>
        <p:spPr>
          <a:xfrm>
            <a:off x="4082904" y="620288"/>
            <a:ext cx="2577328"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54049" y="1628800"/>
            <a:ext cx="5613887" cy="2012324"/>
          </a:xfrm>
          <a:prstGeom prst="roundRect">
            <a:avLst>
              <a:gd name="adj" fmla="val 61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188597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50</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90462294"/>
      </p:ext>
    </p:extLst>
  </p:cSld>
  <p:clrMapOvr>
    <a:masterClrMapping/>
  </p:clrMapOvr>
  <p:transition spd="slow">
    <p:wheel spokes="1"/>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2160000"/>
          </a:xfrm>
          <a:solidFill>
            <a:srgbClr val="0070C0"/>
          </a:solidFill>
          <a:effectLst>
            <a:outerShdw blurRad="63500" sx="102000" sy="102000" algn="ctr" rotWithShape="0">
              <a:schemeClr val="bg1">
                <a:alpha val="40000"/>
              </a:schemeClr>
            </a:outerShdw>
          </a:effectLst>
        </p:spPr>
        <p:txBody>
          <a:bodyPr lIns="72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Arad </a:t>
            </a:r>
            <a:r>
              <a:rPr lang="fr-CH" sz="4400" dirty="0" err="1" smtClean="0">
                <a:solidFill>
                  <a:schemeClr val="bg1"/>
                </a:solidFill>
                <a:latin typeface="Arial" panose="020B0604020202020204" pitchFamily="34" charset="0"/>
                <a:cs typeface="Arial" panose="020B0604020202020204" pitchFamily="34" charset="0"/>
              </a:rPr>
              <a:t>Muresel</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201622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51</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97153" y="12571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098749" y="125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835696" y="2564928"/>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682</a:t>
            </a:r>
            <a:endParaRPr lang="fr-CH" dirty="0">
              <a:latin typeface="Arial" panose="020B0604020202020204" pitchFamily="34" charset="0"/>
              <a:cs typeface="Arial" panose="020B0604020202020204" pitchFamily="34" charset="0"/>
            </a:endParaRPr>
          </a:p>
        </p:txBody>
      </p:sp>
      <p:sp>
        <p:nvSpPr>
          <p:cNvPr id="14" name="Rectangle 13"/>
          <p:cNvSpPr/>
          <p:nvPr/>
        </p:nvSpPr>
        <p:spPr>
          <a:xfrm>
            <a:off x="4293138" y="2511549"/>
            <a:ext cx="234000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Muresel</a:t>
            </a:r>
            <a:endParaRPr lang="fr-CH" sz="44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3277486" y="3253065"/>
            <a:ext cx="1980000" cy="64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ZI Sud</a:t>
            </a:r>
            <a:endParaRPr lang="fr-CH" sz="4400" dirty="0">
              <a:solidFill>
                <a:schemeClr val="tx1"/>
              </a:solidFill>
              <a:latin typeface="Arial" panose="020B0604020202020204" pitchFamily="34" charset="0"/>
              <a:cs typeface="Arial" panose="020B0604020202020204" pitchFamily="34" charset="0"/>
            </a:endParaRPr>
          </a:p>
        </p:txBody>
      </p:sp>
      <p:pic>
        <p:nvPicPr>
          <p:cNvPr id="16" name="Picture 2" descr="http://quiz-code-route.fr/panneaux/ID3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253065"/>
            <a:ext cx="792088"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9366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6120000" cy="378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Arad </a:t>
            </a:r>
            <a:r>
              <a:rPr lang="fr-CH" sz="4400" dirty="0" err="1" smtClean="0">
                <a:solidFill>
                  <a:schemeClr val="bg1"/>
                </a:solidFill>
                <a:latin typeface="Arial" panose="020B0604020202020204" pitchFamily="34" charset="0"/>
                <a:cs typeface="Arial" panose="020B0604020202020204" pitchFamily="34" charset="0"/>
              </a:rPr>
              <a:t>Muresel</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ZI Sud</a:t>
            </a:r>
            <a:endParaRPr lang="fr-CH" sz="4400" dirty="0">
              <a:solidFill>
                <a:schemeClr val="bg1"/>
              </a:solidFill>
              <a:latin typeface="Arial" panose="020B0604020202020204" pitchFamily="34" charset="0"/>
              <a:cs typeface="Arial" panose="020B0604020202020204" pitchFamily="34" charset="0"/>
            </a:endParaRPr>
          </a:p>
          <a:p>
            <a:r>
              <a:rPr lang="fr-CH" sz="4000" dirty="0" err="1" smtClean="0">
                <a:solidFill>
                  <a:schemeClr val="bg1"/>
                </a:solidFill>
                <a:latin typeface="Arial" panose="020B0604020202020204" pitchFamily="34" charset="0"/>
                <a:cs typeface="Arial" panose="020B0604020202020204" pitchFamily="34" charset="0"/>
              </a:rPr>
              <a:t>Sânnicolau</a:t>
            </a:r>
            <a:r>
              <a:rPr lang="fr-CH" sz="4000" dirty="0" smtClean="0">
                <a:solidFill>
                  <a:schemeClr val="bg1"/>
                </a:solidFill>
                <a:latin typeface="Arial" panose="020B0604020202020204" pitchFamily="34" charset="0"/>
                <a:cs typeface="Arial" panose="020B0604020202020204" pitchFamily="34" charset="0"/>
              </a:rPr>
              <a:t> Mare</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5</a:t>
            </a:r>
            <a:r>
              <a:rPr lang="fr-CH" sz="4400" dirty="0" smtClean="0">
                <a:solidFill>
                  <a:schemeClr val="bg1"/>
                </a:solidFill>
                <a:latin typeface="Arial" panose="020B0604020202020204" pitchFamily="34" charset="0"/>
                <a:cs typeface="Arial" panose="020B0604020202020204" pitchFamily="34" charset="0"/>
              </a:rPr>
              <a:t>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359300" y="439252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660232"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605899" y="460610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682</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049529" y="418263"/>
            <a:ext cx="6120000" cy="1080000"/>
          </a:xfrm>
          <a:prstGeom prst="rect">
            <a:avLst/>
          </a:prstGeom>
          <a:solidFill>
            <a:srgbClr val="00B050"/>
          </a:solid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Arad </a:t>
            </a:r>
            <a:r>
              <a:rPr lang="fr-CH" dirty="0" err="1" smtClean="0">
                <a:solidFill>
                  <a:schemeClr val="bg1"/>
                </a:solidFill>
                <a:latin typeface="Arial" panose="020B0604020202020204" pitchFamily="34" charset="0"/>
                <a:cs typeface="Arial" panose="020B0604020202020204" pitchFamily="34" charset="0"/>
              </a:rPr>
              <a:t>Centru</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751768" y="60441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6210232" y="624977"/>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3851920" y="658415"/>
            <a:ext cx="1980000"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1605899" y="2735638"/>
            <a:ext cx="501405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Zona </a:t>
            </a:r>
            <a:r>
              <a:rPr lang="fr-CH" sz="3600" dirty="0" err="1" smtClean="0">
                <a:solidFill>
                  <a:schemeClr val="tx1"/>
                </a:solidFill>
                <a:latin typeface="Arial" panose="020B0604020202020204" pitchFamily="34" charset="0"/>
                <a:cs typeface="Arial" panose="020B0604020202020204" pitchFamily="34" charset="0"/>
              </a:rPr>
              <a:t>Industriala</a:t>
            </a:r>
            <a:r>
              <a:rPr lang="fr-CH" sz="3600" dirty="0" smtClean="0">
                <a:solidFill>
                  <a:schemeClr val="tx1"/>
                </a:solidFill>
                <a:latin typeface="Arial" panose="020B0604020202020204" pitchFamily="34" charset="0"/>
                <a:cs typeface="Arial" panose="020B0604020202020204" pitchFamily="34" charset="0"/>
              </a:rPr>
              <a:t> Sud</a:t>
            </a:r>
            <a:endParaRPr lang="fr-CH" sz="36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3671920" y="1968667"/>
            <a:ext cx="234000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Muresel</a:t>
            </a:r>
            <a:endParaRPr lang="fr-CH" sz="4400" dirty="0">
              <a:solidFill>
                <a:schemeClr val="tx1"/>
              </a:solidFill>
              <a:latin typeface="Arial" panose="020B0604020202020204" pitchFamily="34" charset="0"/>
              <a:cs typeface="Arial" panose="020B0604020202020204" pitchFamily="34" charset="0"/>
            </a:endParaRPr>
          </a:p>
        </p:txBody>
      </p:sp>
      <p:sp>
        <p:nvSpPr>
          <p:cNvPr id="2" name="Rectangle à coins arrondis 1"/>
          <p:cNvSpPr/>
          <p:nvPr/>
        </p:nvSpPr>
        <p:spPr>
          <a:xfrm>
            <a:off x="1115616" y="451095"/>
            <a:ext cx="5994616" cy="961681"/>
          </a:xfrm>
          <a:prstGeom prst="roundRect">
            <a:avLst>
              <a:gd name="adj" fmla="val 962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800"/>
            <a:ext cx="5994616" cy="3616250"/>
          </a:xfrm>
          <a:prstGeom prst="roundRect">
            <a:avLst>
              <a:gd name="adj" fmla="val 449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837650195"/>
      </p:ext>
    </p:extLst>
  </p:cSld>
  <p:clrMapOvr>
    <a:masterClrMapping/>
  </p:clrMapOvr>
  <p:transition spd="slow">
    <p:wheel spokes="1"/>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6120000" cy="378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Arad </a:t>
            </a:r>
            <a:r>
              <a:rPr lang="fr-CH" sz="4400" dirty="0" err="1" smtClean="0">
                <a:solidFill>
                  <a:schemeClr val="bg1"/>
                </a:solidFill>
                <a:latin typeface="Arial" panose="020B0604020202020204" pitchFamily="34" charset="0"/>
                <a:cs typeface="Arial" panose="020B0604020202020204" pitchFamily="34" charset="0"/>
              </a:rPr>
              <a:t>Muresel</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ZI Sud</a:t>
            </a:r>
            <a:endParaRPr lang="fr-CH" sz="4400" dirty="0">
              <a:solidFill>
                <a:schemeClr val="bg1"/>
              </a:solidFill>
              <a:latin typeface="Arial" panose="020B0604020202020204" pitchFamily="34" charset="0"/>
              <a:cs typeface="Arial" panose="020B0604020202020204" pitchFamily="34" charset="0"/>
            </a:endParaRPr>
          </a:p>
          <a:p>
            <a:r>
              <a:rPr lang="fr-CH" sz="4000" dirty="0" err="1" smtClean="0">
                <a:solidFill>
                  <a:schemeClr val="bg1"/>
                </a:solidFill>
                <a:latin typeface="Arial" panose="020B0604020202020204" pitchFamily="34" charset="0"/>
                <a:cs typeface="Arial" panose="020B0604020202020204" pitchFamily="34" charset="0"/>
              </a:rPr>
              <a:t>Sânnicolau</a:t>
            </a:r>
            <a:r>
              <a:rPr lang="fr-CH" sz="4000" dirty="0" smtClean="0">
                <a:solidFill>
                  <a:schemeClr val="bg1"/>
                </a:solidFill>
                <a:latin typeface="Arial" panose="020B0604020202020204" pitchFamily="34" charset="0"/>
                <a:cs typeface="Arial" panose="020B0604020202020204" pitchFamily="34" charset="0"/>
              </a:rPr>
              <a:t> Mare</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359300" y="439252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259632" y="202857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682</a:t>
            </a:r>
            <a:endParaRPr lang="fr-CH" dirty="0">
              <a:latin typeface="Arial" panose="020B0604020202020204" pitchFamily="34" charset="0"/>
              <a:cs typeface="Arial" panose="020B0604020202020204" pitchFamily="34" charset="0"/>
            </a:endParaRPr>
          </a:p>
        </p:txBody>
      </p:sp>
      <p:sp>
        <p:nvSpPr>
          <p:cNvPr id="17" name="Rectangle 16"/>
          <p:cNvSpPr/>
          <p:nvPr/>
        </p:nvSpPr>
        <p:spPr>
          <a:xfrm>
            <a:off x="1605899" y="2735638"/>
            <a:ext cx="501405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Zona </a:t>
            </a:r>
            <a:r>
              <a:rPr lang="fr-CH" sz="3600" dirty="0" err="1" smtClean="0">
                <a:solidFill>
                  <a:schemeClr val="tx1"/>
                </a:solidFill>
                <a:latin typeface="Arial" panose="020B0604020202020204" pitchFamily="34" charset="0"/>
                <a:cs typeface="Arial" panose="020B0604020202020204" pitchFamily="34" charset="0"/>
              </a:rPr>
              <a:t>Industriala</a:t>
            </a:r>
            <a:r>
              <a:rPr lang="fr-CH" sz="3600" dirty="0" smtClean="0">
                <a:solidFill>
                  <a:schemeClr val="tx1"/>
                </a:solidFill>
                <a:latin typeface="Arial" panose="020B0604020202020204" pitchFamily="34" charset="0"/>
                <a:cs typeface="Arial" panose="020B0604020202020204" pitchFamily="34" charset="0"/>
              </a:rPr>
              <a:t> Sud</a:t>
            </a:r>
            <a:endParaRPr lang="fr-CH" sz="36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3671920" y="1968667"/>
            <a:ext cx="234000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Muresel</a:t>
            </a:r>
            <a:endParaRPr lang="fr-CH" sz="44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1115616" y="1628800"/>
            <a:ext cx="5994616" cy="3616250"/>
          </a:xfrm>
          <a:prstGeom prst="roundRect">
            <a:avLst>
              <a:gd name="adj" fmla="val 449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4374232" y="602636"/>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51</a:t>
            </a:r>
            <a:endParaRPr lang="fr-CH" sz="5400"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4758295" y="746636"/>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Virage 18"/>
          <p:cNvSpPr/>
          <p:nvPr/>
        </p:nvSpPr>
        <p:spPr>
          <a:xfrm>
            <a:off x="5049765" y="746636"/>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Rectangle à coins arrondis 6"/>
          <p:cNvSpPr/>
          <p:nvPr/>
        </p:nvSpPr>
        <p:spPr>
          <a:xfrm>
            <a:off x="4446232" y="679661"/>
            <a:ext cx="2628000" cy="792088"/>
          </a:xfrm>
          <a:prstGeom prst="roundRect">
            <a:avLst>
              <a:gd name="adj" fmla="val 1880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9818120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51</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35799007"/>
      </p:ext>
    </p:extLst>
  </p:cSld>
  <p:clrMapOvr>
    <a:masterClrMapping/>
  </p:clrMapOvr>
  <p:transition spd="slow">
    <p:wheel spokes="1"/>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854704"/>
            <a:ext cx="7848872" cy="900000"/>
          </a:xfrm>
          <a:solidFill>
            <a:srgbClr val="00B050"/>
          </a:solidFill>
        </p:spPr>
        <p:txBody>
          <a:bodyPr>
            <a:normAutofit/>
          </a:bodyPr>
          <a:lstStyle/>
          <a:p>
            <a:r>
              <a:rPr lang="fr-CH" dirty="0" smtClean="0">
                <a:solidFill>
                  <a:schemeClr val="bg1"/>
                </a:solidFill>
                <a:latin typeface="Arial" panose="020B0604020202020204" pitchFamily="34" charset="0"/>
                <a:cs typeface="Arial" panose="020B0604020202020204" pitchFamily="34" charset="0"/>
              </a:rPr>
              <a:t>        </a:t>
            </a:r>
            <a:r>
              <a:rPr lang="fr-CH" sz="1050" dirty="0" smtClean="0">
                <a:solidFill>
                  <a:schemeClr val="bg1"/>
                </a:solidFill>
                <a:latin typeface="Arial" panose="020B0604020202020204" pitchFamily="34" charset="0"/>
                <a:cs typeface="Arial" panose="020B0604020202020204" pitchFamily="34" charset="0"/>
              </a:rPr>
              <a:t>A1</a:t>
            </a:r>
            <a:endParaRPr lang="fr-CH" sz="1050"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755576" y="1556792"/>
            <a:ext cx="5112568" cy="3600000"/>
          </a:xfrm>
          <a:solidFill>
            <a:srgbClr val="00B050"/>
          </a:solidFill>
        </p:spPr>
        <p:txBody>
          <a:bodyPr lIns="360000" tIns="360000" rIns="72000">
            <a:normAutofit fontScale="92500" lnSpcReduction="10000"/>
          </a:bodyPr>
          <a:lstStyle/>
          <a:p>
            <a:pPr marL="0" indent="0">
              <a:buNone/>
            </a:pPr>
            <a:r>
              <a:rPr lang="fr-CH" sz="4800" dirty="0" smtClean="0">
                <a:solidFill>
                  <a:schemeClr val="bg1"/>
                </a:solidFill>
                <a:latin typeface="Arial" panose="020B0604020202020204" pitchFamily="34" charset="0"/>
                <a:cs typeface="Arial" panose="020B0604020202020204" pitchFamily="34" charset="0"/>
              </a:rPr>
              <a:t>Oradea</a:t>
            </a:r>
          </a:p>
          <a:p>
            <a:pPr marL="0" indent="0">
              <a:buNone/>
            </a:pPr>
            <a:r>
              <a:rPr lang="fr-CH" sz="4800" dirty="0" smtClean="0">
                <a:solidFill>
                  <a:schemeClr val="bg1"/>
                </a:solidFill>
                <a:latin typeface="Arial" panose="020B0604020202020204" pitchFamily="34" charset="0"/>
                <a:cs typeface="Arial" panose="020B0604020202020204" pitchFamily="34" charset="0"/>
              </a:rPr>
              <a:t>Szeged</a:t>
            </a:r>
          </a:p>
          <a:p>
            <a:pPr marL="0" indent="0">
              <a:buNone/>
            </a:pPr>
            <a:r>
              <a:rPr lang="fr-CH" sz="4800" dirty="0" err="1" smtClean="0">
                <a:solidFill>
                  <a:schemeClr val="bg1"/>
                </a:solidFill>
                <a:latin typeface="Arial" panose="020B0604020202020204" pitchFamily="34" charset="0"/>
                <a:cs typeface="Arial" panose="020B0604020202020204" pitchFamily="34" charset="0"/>
              </a:rPr>
              <a:t>Nadlac</a:t>
            </a:r>
            <a:endParaRPr lang="fr-CH" sz="4800" dirty="0" smtClean="0">
              <a:solidFill>
                <a:schemeClr val="bg1"/>
              </a:solidFill>
              <a:latin typeface="Arial" panose="020B0604020202020204" pitchFamily="34" charset="0"/>
              <a:cs typeface="Arial" panose="020B0604020202020204" pitchFamily="34" charset="0"/>
            </a:endParaRPr>
          </a:p>
          <a:p>
            <a:pPr marL="0" indent="0">
              <a:buNone/>
            </a:pPr>
            <a:r>
              <a:rPr lang="fr-CH" sz="4800" dirty="0" smtClean="0">
                <a:solidFill>
                  <a:schemeClr val="bg1"/>
                </a:solidFill>
                <a:latin typeface="Arial" panose="020B0604020202020204" pitchFamily="34" charset="0"/>
                <a:cs typeface="Arial" panose="020B0604020202020204" pitchFamily="34" charset="0"/>
              </a:rPr>
              <a:t>E671 x E68</a:t>
            </a: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4" name="Espace réservé du contenu 3"/>
          <p:cNvSpPr>
            <a:spLocks noGrp="1"/>
          </p:cNvSpPr>
          <p:nvPr>
            <p:ph sz="half" idx="2"/>
          </p:nvPr>
        </p:nvSpPr>
        <p:spPr>
          <a:xfrm>
            <a:off x="5868144" y="1556792"/>
            <a:ext cx="2736304" cy="3600000"/>
          </a:xfrm>
          <a:solidFill>
            <a:srgbClr val="00B050"/>
          </a:solidFill>
        </p:spPr>
        <p:txBody>
          <a:bodyPr lIns="504000" tIns="360000" rIns="360000">
            <a:noAutofit/>
          </a:bodyPr>
          <a:lstStyle/>
          <a:p>
            <a:pPr marL="0" indent="0" algn="r">
              <a:buNone/>
            </a:pPr>
            <a:r>
              <a:rPr lang="fr-CH" sz="4000" dirty="0" smtClean="0">
                <a:solidFill>
                  <a:schemeClr val="bg1"/>
                </a:solidFill>
                <a:latin typeface="Arial" panose="020B0604020202020204" pitchFamily="34" charset="0"/>
                <a:cs typeface="Arial" panose="020B0604020202020204" pitchFamily="34" charset="0"/>
              </a:rPr>
              <a:t>122 km</a:t>
            </a:r>
          </a:p>
          <a:p>
            <a:pPr marL="0" indent="0" algn="r">
              <a:buNone/>
            </a:pPr>
            <a:r>
              <a:rPr lang="fr-CH" sz="4000" dirty="0" smtClean="0">
                <a:solidFill>
                  <a:schemeClr val="bg1"/>
                </a:solidFill>
                <a:latin typeface="Arial" panose="020B0604020202020204" pitchFamily="34" charset="0"/>
                <a:cs typeface="Arial" panose="020B0604020202020204" pitchFamily="34" charset="0"/>
              </a:rPr>
              <a:t>104 km</a:t>
            </a:r>
          </a:p>
          <a:p>
            <a:pPr marL="0" indent="0" algn="r">
              <a:buNone/>
            </a:pPr>
            <a:r>
              <a:rPr lang="fr-CH" sz="4000" dirty="0" smtClean="0">
                <a:solidFill>
                  <a:schemeClr val="bg1"/>
                </a:solidFill>
                <a:latin typeface="Arial" panose="020B0604020202020204" pitchFamily="34" charset="0"/>
                <a:cs typeface="Arial" panose="020B0604020202020204" pitchFamily="34" charset="0"/>
              </a:rPr>
              <a:t> 55 km</a:t>
            </a:r>
          </a:p>
          <a:p>
            <a:pPr marL="0" indent="0" algn="r">
              <a:buNone/>
            </a:pPr>
            <a:r>
              <a:rPr lang="fr-CH" sz="4000" dirty="0" smtClean="0">
                <a:solidFill>
                  <a:schemeClr val="bg1"/>
                </a:solidFill>
                <a:latin typeface="Arial" panose="020B0604020202020204" pitchFamily="34" charset="0"/>
                <a:cs typeface="Arial" panose="020B0604020202020204" pitchFamily="34" charset="0"/>
              </a:rPr>
              <a:t> 9 km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7" name="Ellipse 6"/>
          <p:cNvSpPr/>
          <p:nvPr/>
        </p:nvSpPr>
        <p:spPr>
          <a:xfrm>
            <a:off x="3334363" y="2708920"/>
            <a:ext cx="1008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a:solidFill>
                  <a:schemeClr val="tx1"/>
                </a:solidFill>
                <a:latin typeface="Arial" panose="020B0604020202020204" pitchFamily="34" charset="0"/>
                <a:cs typeface="Arial" panose="020B0604020202020204" pitchFamily="34" charset="0"/>
              </a:rPr>
              <a:t>H</a:t>
            </a:r>
          </a:p>
        </p:txBody>
      </p:sp>
      <p:pic>
        <p:nvPicPr>
          <p:cNvPr id="1026" name="Picture 2" descr="http://namthao.free.fr/Travel/France/France/Nice/Cours%20Nice/Code%20de%20la%20route/Signalisation/zo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44" y="3391816"/>
            <a:ext cx="864040" cy="720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namthao.free.fr/Travel/France/France/Nice/Cours%20Nice/Code%20de%20la%20route/Signalisation/bifurcation.jpg"/>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72000" y="4111896"/>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2147805" y="1001675"/>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11" name="Rectangle à coins arrondis 10"/>
          <p:cNvSpPr/>
          <p:nvPr/>
        </p:nvSpPr>
        <p:spPr>
          <a:xfrm>
            <a:off x="3262363" y="1034704"/>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E671</a:t>
            </a:r>
            <a:endParaRPr lang="fr-CH" sz="2800"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4850768" y="1001675"/>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3" name="Rectangle à coins arrondis 12"/>
          <p:cNvSpPr/>
          <p:nvPr/>
        </p:nvSpPr>
        <p:spPr>
          <a:xfrm>
            <a:off x="5994208" y="102560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A7</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851946" y="908720"/>
            <a:ext cx="7680493" cy="4176464"/>
          </a:xfrm>
          <a:prstGeom prst="roundRect">
            <a:avLst>
              <a:gd name="adj" fmla="val 368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19849116"/>
      </p:ext>
    </p:extLst>
  </p:cSld>
  <p:clrMapOvr>
    <a:masterClrMapping/>
  </p:clrMapOvr>
  <p:transition spd="slow">
    <p:wheel spokes="1"/>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2160000"/>
          </a:xfrm>
          <a:solidFill>
            <a:srgbClr val="0070C0"/>
          </a:solidFill>
          <a:effectLst>
            <a:outerShdw blurRad="63500" sx="102000" sy="102000" algn="ctr" rotWithShape="0">
              <a:schemeClr val="bg1">
                <a:alpha val="40000"/>
              </a:schemeClr>
            </a:outerShdw>
          </a:effectLst>
        </p:spPr>
        <p:txBody>
          <a:bodyPr lIns="72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Arad </a:t>
            </a:r>
            <a:r>
              <a:rPr lang="fr-CH" sz="4400" dirty="0" err="1" smtClean="0">
                <a:solidFill>
                  <a:schemeClr val="bg1"/>
                </a:solidFill>
                <a:latin typeface="Arial" panose="020B0604020202020204" pitchFamily="34" charset="0"/>
                <a:cs typeface="Arial" panose="020B0604020202020204" pitchFamily="34" charset="0"/>
              </a:rPr>
              <a:t>Centru</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201622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52</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97153" y="12571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098749" y="125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835696" y="2564928"/>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682</a:t>
            </a:r>
            <a:endParaRPr lang="fr-CH" dirty="0">
              <a:latin typeface="Arial" panose="020B0604020202020204" pitchFamily="34" charset="0"/>
              <a:cs typeface="Arial" panose="020B0604020202020204" pitchFamily="34" charset="0"/>
            </a:endParaRPr>
          </a:p>
        </p:txBody>
      </p:sp>
      <p:sp>
        <p:nvSpPr>
          <p:cNvPr id="14" name="Rectangle 13"/>
          <p:cNvSpPr/>
          <p:nvPr/>
        </p:nvSpPr>
        <p:spPr>
          <a:xfrm>
            <a:off x="4427984" y="2511549"/>
            <a:ext cx="1980000" cy="5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2411760" y="3190504"/>
            <a:ext cx="3168000" cy="64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Aeroportul</a:t>
            </a:r>
            <a:endParaRPr lang="fr-CH" sz="4400" dirty="0">
              <a:solidFill>
                <a:schemeClr val="tx1"/>
              </a:solidFill>
              <a:latin typeface="Arial" panose="020B0604020202020204" pitchFamily="34" charset="0"/>
              <a:cs typeface="Arial" panose="020B0604020202020204" pitchFamily="34" charset="0"/>
            </a:endParaRPr>
          </a:p>
        </p:txBody>
      </p:sp>
      <p:pic>
        <p:nvPicPr>
          <p:cNvPr id="21"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5765" y="3198484"/>
            <a:ext cx="949594"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986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66512" y="1880827"/>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Arad </a:t>
            </a:r>
            <a:r>
              <a:rPr lang="fr-CH" sz="4400" dirty="0" err="1" smtClean="0">
                <a:solidFill>
                  <a:schemeClr val="bg1"/>
                </a:solidFill>
                <a:latin typeface="Arial" panose="020B0604020202020204" pitchFamily="34" charset="0"/>
                <a:cs typeface="Arial" panose="020B0604020202020204" pitchFamily="34" charset="0"/>
              </a:rPr>
              <a:t>Centru</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359301" y="398125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246483" y="236724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682F</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043608" y="260648"/>
            <a:ext cx="5760000" cy="1584176"/>
          </a:xfrm>
          <a:prstGeom prst="rect">
            <a:avLst/>
          </a:prstGeom>
          <a:solidFill>
            <a:srgbClr val="00B050"/>
          </a:solidFill>
        </p:spPr>
        <p:txBody>
          <a:bodyPr vert="horz" lIns="792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4000" dirty="0" smtClean="0">
                <a:solidFill>
                  <a:schemeClr val="bg1"/>
                </a:solidFill>
                <a:latin typeface="Arial" panose="020B0604020202020204" pitchFamily="34" charset="0"/>
                <a:cs typeface="Arial" panose="020B0604020202020204" pitchFamily="34" charset="0"/>
              </a:rPr>
              <a:t>E671 x E68</a:t>
            </a:r>
            <a:br>
              <a:rPr lang="fr-CH" sz="4000" dirty="0" smtClean="0">
                <a:solidFill>
                  <a:schemeClr val="bg1"/>
                </a:solidFill>
                <a:latin typeface="Arial" panose="020B0604020202020204" pitchFamily="34" charset="0"/>
                <a:cs typeface="Arial" panose="020B0604020202020204" pitchFamily="34" charset="0"/>
              </a:rPr>
            </a:br>
            <a:r>
              <a:rPr lang="fr-CH" sz="4000" dirty="0" smtClean="0">
                <a:solidFill>
                  <a:schemeClr val="bg1"/>
                </a:solidFill>
                <a:latin typeface="Arial" panose="020B0604020202020204" pitchFamily="34" charset="0"/>
                <a:cs typeface="Arial" panose="020B0604020202020204" pitchFamily="34" charset="0"/>
              </a:rPr>
              <a:t>A7 x A1</a:t>
            </a:r>
            <a:endParaRPr lang="fr-CH" sz="4000"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301768" y="494612"/>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5989301" y="673044"/>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3779912" y="2286240"/>
            <a:ext cx="196356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solidFill>
                <a:schemeClr val="tx1"/>
              </a:solidFill>
              <a:latin typeface="Arial" panose="020B0604020202020204" pitchFamily="34" charset="0"/>
              <a:cs typeface="Arial" panose="020B0604020202020204" pitchFamily="34" charset="0"/>
            </a:endParaRPr>
          </a:p>
        </p:txBody>
      </p:sp>
      <p:pic>
        <p:nvPicPr>
          <p:cNvPr id="18"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1176" y="3098920"/>
            <a:ext cx="900000" cy="6181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namthao.free.fr/Travel/France/France/Nice/Cours%20Nice/Code%20de%20la%20route/Signalisation/bifurcation.jpg"/>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07704" y="717648"/>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115616" y="332656"/>
            <a:ext cx="5616624" cy="1440160"/>
          </a:xfrm>
          <a:prstGeom prst="roundRect">
            <a:avLst>
              <a:gd name="adj" fmla="val 726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916832"/>
            <a:ext cx="5616624" cy="2952328"/>
          </a:xfrm>
          <a:prstGeom prst="roundRect">
            <a:avLst>
              <a:gd name="adj" fmla="val 537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2088379" y="3069032"/>
            <a:ext cx="3168000" cy="64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Aeroportul</a:t>
            </a:r>
            <a:endParaRPr lang="fr-CH" sz="4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54595"/>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03448"/>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4</a:t>
            </a:r>
            <a:endParaRPr lang="fr-CH" sz="44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507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74132601"/>
      </p:ext>
    </p:extLst>
  </p:cSld>
  <p:clrMapOvr>
    <a:masterClrMapping/>
  </p:clrMapOvr>
  <p:transition spd="slow">
    <p:wheel spokes="1"/>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66512" y="1880827"/>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Arad </a:t>
            </a:r>
            <a:r>
              <a:rPr lang="fr-CH" sz="4400" dirty="0" err="1" smtClean="0">
                <a:solidFill>
                  <a:schemeClr val="bg1"/>
                </a:solidFill>
                <a:latin typeface="Arial" panose="020B0604020202020204" pitchFamily="34" charset="0"/>
                <a:cs typeface="Arial" panose="020B0604020202020204" pitchFamily="34" charset="0"/>
              </a:rPr>
              <a:t>Centru</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4851175" y="4013021"/>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246483" y="236724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682F</a:t>
            </a:r>
            <a:endParaRPr lang="fr-CH" dirty="0">
              <a:latin typeface="Arial" panose="020B0604020202020204" pitchFamily="34" charset="0"/>
              <a:cs typeface="Arial" panose="020B0604020202020204" pitchFamily="34" charset="0"/>
            </a:endParaRPr>
          </a:p>
        </p:txBody>
      </p:sp>
      <p:sp>
        <p:nvSpPr>
          <p:cNvPr id="12" name="Rectangle 11"/>
          <p:cNvSpPr/>
          <p:nvPr/>
        </p:nvSpPr>
        <p:spPr>
          <a:xfrm>
            <a:off x="3779912" y="2232240"/>
            <a:ext cx="196356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solidFill>
                <a:schemeClr val="tx1"/>
              </a:solidFill>
              <a:latin typeface="Arial" panose="020B0604020202020204" pitchFamily="34" charset="0"/>
              <a:cs typeface="Arial" panose="020B0604020202020204" pitchFamily="34" charset="0"/>
            </a:endParaRPr>
          </a:p>
        </p:txBody>
      </p:sp>
      <p:pic>
        <p:nvPicPr>
          <p:cNvPr id="18"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1176" y="3098920"/>
            <a:ext cx="900000" cy="6181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1115616" y="1916832"/>
            <a:ext cx="5616624" cy="2952328"/>
          </a:xfrm>
          <a:prstGeom prst="roundRect">
            <a:avLst>
              <a:gd name="adj" fmla="val 537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2088379" y="3069032"/>
            <a:ext cx="3168000" cy="64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Aeroportul</a:t>
            </a:r>
            <a:endParaRPr lang="fr-CH" sz="4400" dirty="0">
              <a:solidFill>
                <a:schemeClr val="tx1"/>
              </a:solidFill>
              <a:latin typeface="Arial" panose="020B0604020202020204" pitchFamily="34" charset="0"/>
              <a:cs typeface="Arial" panose="020B0604020202020204" pitchFamily="34" charset="0"/>
            </a:endParaRPr>
          </a:p>
        </p:txBody>
      </p:sp>
      <p:sp>
        <p:nvSpPr>
          <p:cNvPr id="17" name="Rectangle à coins arrondis 16"/>
          <p:cNvSpPr/>
          <p:nvPr/>
        </p:nvSpPr>
        <p:spPr>
          <a:xfrm>
            <a:off x="3972981" y="82513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52</a:t>
            </a:r>
            <a:endParaRPr lang="fr-CH" sz="54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4026833" y="879089"/>
            <a:ext cx="2664296"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18"/>
          <p:cNvSpPr/>
          <p:nvPr/>
        </p:nvSpPr>
        <p:spPr>
          <a:xfrm>
            <a:off x="4531702" y="96913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Virage 20"/>
          <p:cNvSpPr/>
          <p:nvPr/>
        </p:nvSpPr>
        <p:spPr>
          <a:xfrm>
            <a:off x="4850595" y="951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16425302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52</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444276546"/>
      </p:ext>
    </p:extLst>
  </p:cSld>
  <p:clrMapOvr>
    <a:masterClrMapping/>
  </p:clrMapOvr>
  <p:transition spd="slow">
    <p:wheel spokes="1"/>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928992" cy="778098"/>
          </a:xfrm>
          <a:solidFill>
            <a:srgbClr val="00B050"/>
          </a:solidFill>
        </p:spPr>
        <p:txBody>
          <a:bodyPr>
            <a:normAutofit/>
          </a:bodyPr>
          <a:lstStyle/>
          <a:p>
            <a:r>
              <a:rPr lang="fr-CH" sz="4000" dirty="0" smtClean="0">
                <a:solidFill>
                  <a:schemeClr val="bg1"/>
                </a:solidFill>
                <a:latin typeface="Arial" panose="020B0604020202020204" pitchFamily="34" charset="0"/>
                <a:cs typeface="Arial" panose="020B0604020202020204" pitchFamily="34" charset="0"/>
              </a:rPr>
              <a:t>Arad </a:t>
            </a:r>
            <a:r>
              <a:rPr lang="fr-CH" sz="4000" dirty="0" err="1" smtClean="0">
                <a:solidFill>
                  <a:schemeClr val="bg1"/>
                </a:solidFill>
                <a:latin typeface="Arial" panose="020B0604020202020204" pitchFamily="34" charset="0"/>
                <a:cs typeface="Arial" panose="020B0604020202020204" pitchFamily="34" charset="0"/>
              </a:rPr>
              <a:t>Vest</a:t>
            </a:r>
            <a:r>
              <a:rPr lang="fr-CH" sz="4000" dirty="0" smtClean="0">
                <a:solidFill>
                  <a:schemeClr val="bg1"/>
                </a:solidFill>
                <a:latin typeface="Arial" panose="020B0604020202020204" pitchFamily="34" charset="0"/>
                <a:cs typeface="Arial" panose="020B0604020202020204" pitchFamily="34" charset="0"/>
              </a:rPr>
              <a:t>      </a:t>
            </a:r>
            <a:r>
              <a:rPr lang="fr-CH" sz="3200" dirty="0" smtClean="0">
                <a:solidFill>
                  <a:schemeClr val="bg1"/>
                </a:solidFill>
                <a:latin typeface="Arial" panose="020B0604020202020204" pitchFamily="34" charset="0"/>
                <a:cs typeface="Arial" panose="020B0604020202020204" pitchFamily="34" charset="0"/>
              </a:rPr>
              <a:t>E671 x E68</a:t>
            </a:r>
            <a:endParaRPr lang="fr-CH" sz="32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671   A7</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364" y="1845152"/>
            <a:ext cx="4392488" cy="2952000"/>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Oradea</a:t>
            </a:r>
          </a:p>
          <a:p>
            <a:pPr marL="0" indent="0" algn="ctr">
              <a:buNone/>
            </a:pPr>
            <a:r>
              <a:rPr lang="fr-CH" sz="3200" dirty="0" smtClean="0">
                <a:solidFill>
                  <a:schemeClr val="bg1"/>
                </a:solidFill>
                <a:latin typeface="Arial" panose="020B0604020202020204" pitchFamily="34" charset="0"/>
                <a:cs typeface="Arial" panose="020B0604020202020204" pitchFamily="34" charset="0"/>
              </a:rPr>
              <a:t>Arad   </a:t>
            </a:r>
            <a:r>
              <a:rPr lang="fr-CH" sz="3200" dirty="0" err="1" smtClean="0">
                <a:solidFill>
                  <a:schemeClr val="bg1"/>
                </a:solidFill>
                <a:latin typeface="Arial" panose="020B0604020202020204" pitchFamily="34" charset="0"/>
                <a:cs typeface="Arial" panose="020B0604020202020204" pitchFamily="34" charset="0"/>
              </a:rPr>
              <a:t>Vest</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49153" y="1124744"/>
            <a:ext cx="4464496"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68   A1</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49154" y="1844824"/>
            <a:ext cx="4464495" cy="2961835"/>
          </a:xfrm>
          <a:solidFill>
            <a:srgbClr val="00B050"/>
          </a:solidFill>
        </p:spPr>
        <p:txBody>
          <a:bodyPr lIns="0"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Szeged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Nadlac</a:t>
            </a:r>
            <a:r>
              <a:rPr lang="fr-CH" sz="3200" dirty="0" smtClean="0">
                <a:solidFill>
                  <a:schemeClr val="bg1"/>
                </a:solidFill>
                <a:latin typeface="Arial" panose="020B0604020202020204" pitchFamily="34" charset="0"/>
                <a:cs typeface="Arial" panose="020B0604020202020204" pitchFamily="34" charset="0"/>
              </a:rPr>
              <a:t>  </a:t>
            </a:r>
            <a:r>
              <a:rPr lang="fr-CH" sz="3200" dirty="0" err="1" smtClean="0">
                <a:solidFill>
                  <a:schemeClr val="bg1"/>
                </a:solidFill>
                <a:latin typeface="Arial" panose="020B0604020202020204" pitchFamily="34" charset="0"/>
                <a:cs typeface="Arial" panose="020B0604020202020204" pitchFamily="34" charset="0"/>
              </a:rPr>
              <a:t>Zoll</a:t>
            </a:r>
            <a:r>
              <a:rPr lang="fr-CH" sz="3200" dirty="0" smtClean="0">
                <a:solidFill>
                  <a:schemeClr val="bg1"/>
                </a:solidFill>
                <a:latin typeface="Arial" panose="020B0604020202020204" pitchFamily="34" charset="0"/>
                <a:cs typeface="Arial" panose="020B0604020202020204" pitchFamily="34" charset="0"/>
              </a:rPr>
              <a:t> </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Pecica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pic>
        <p:nvPicPr>
          <p:cNvPr id="7"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043608" y="458270"/>
            <a:ext cx="648000" cy="4984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683568" y="6093296"/>
            <a:ext cx="7848872"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Panneaux transversaux au dessus de l’autoroute</a:t>
            </a:r>
            <a:endParaRPr lang="fr-CH" dirty="0">
              <a:solidFill>
                <a:schemeClr val="tx1"/>
              </a:solidFill>
            </a:endParaRPr>
          </a:p>
        </p:txBody>
      </p:sp>
      <p:sp>
        <p:nvSpPr>
          <p:cNvPr id="11" name="Flèche vers le haut 10"/>
          <p:cNvSpPr/>
          <p:nvPr/>
        </p:nvSpPr>
        <p:spPr>
          <a:xfrm>
            <a:off x="323528" y="2469673"/>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776917" y="2487766"/>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8653649" y="4797152"/>
            <a:ext cx="360000" cy="187295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Flèche vers le haut 16"/>
          <p:cNvSpPr/>
          <p:nvPr/>
        </p:nvSpPr>
        <p:spPr>
          <a:xfrm rot="2700000">
            <a:off x="7975635" y="3415821"/>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13"/>
          <p:cNvSpPr/>
          <p:nvPr/>
        </p:nvSpPr>
        <p:spPr>
          <a:xfrm>
            <a:off x="2303608" y="2577766"/>
            <a:ext cx="10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Vest</a:t>
            </a:r>
            <a:endParaRPr lang="fr-CH" sz="3200" dirty="0">
              <a:solidFill>
                <a:schemeClr val="tx1"/>
              </a:solidFill>
              <a:latin typeface="Arial" panose="020B0604020202020204" pitchFamily="34" charset="0"/>
              <a:cs typeface="Arial" panose="020B0604020202020204" pitchFamily="34" charset="0"/>
            </a:endParaRPr>
          </a:p>
        </p:txBody>
      </p:sp>
      <p:pic>
        <p:nvPicPr>
          <p:cNvPr id="18" name="Picture 2" descr="http://namthao.free.fr/Travel/France/France/Nice/Cours%20Nice/Code%20de%20la%20route/Signalisation/zo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795" y="2525972"/>
            <a:ext cx="792000" cy="660043"/>
          </a:xfrm>
          <a:prstGeom prst="rect">
            <a:avLst/>
          </a:prstGeom>
          <a:noFill/>
          <a:extLst>
            <a:ext uri="{909E8E84-426E-40DD-AFC4-6F175D3DCCD1}">
              <a14:hiddenFill xmlns:a14="http://schemas.microsoft.com/office/drawing/2010/main">
                <a:solidFill>
                  <a:srgbClr val="FFFFFF"/>
                </a:solidFill>
              </a14:hiddenFill>
            </a:ext>
          </a:extLst>
        </p:spPr>
      </p:pic>
      <p:sp>
        <p:nvSpPr>
          <p:cNvPr id="16" name="Ellipse 15"/>
          <p:cNvSpPr/>
          <p:nvPr/>
        </p:nvSpPr>
        <p:spPr>
          <a:xfrm>
            <a:off x="7784484" y="2037673"/>
            <a:ext cx="90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a:solidFill>
                  <a:schemeClr val="tx1"/>
                </a:solidFill>
                <a:latin typeface="Arial" panose="020B0604020202020204" pitchFamily="34" charset="0"/>
                <a:cs typeface="Arial" panose="020B0604020202020204" pitchFamily="34" charset="0"/>
              </a:rPr>
              <a:t>H</a:t>
            </a:r>
          </a:p>
        </p:txBody>
      </p:sp>
      <p:sp>
        <p:nvSpPr>
          <p:cNvPr id="19" name="Organigramme : Connecteur 18"/>
          <p:cNvSpPr/>
          <p:nvPr/>
        </p:nvSpPr>
        <p:spPr>
          <a:xfrm>
            <a:off x="7601130" y="380732"/>
            <a:ext cx="684000" cy="57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53</a:t>
            </a:r>
            <a:endParaRPr lang="fr-CH" sz="2000"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1043608" y="3190915"/>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ZI </a:t>
            </a:r>
            <a:r>
              <a:rPr lang="fr-CH" sz="3200" dirty="0" err="1" smtClean="0">
                <a:solidFill>
                  <a:schemeClr val="tx1"/>
                </a:solidFill>
                <a:latin typeface="Arial" panose="020B0604020202020204" pitchFamily="34" charset="0"/>
                <a:cs typeface="Arial" panose="020B0604020202020204" pitchFamily="34" charset="0"/>
              </a:rPr>
              <a:t>Vest</a:t>
            </a:r>
            <a:endParaRPr lang="fr-CH" sz="3200" dirty="0">
              <a:solidFill>
                <a:schemeClr val="tx1"/>
              </a:solidFill>
              <a:latin typeface="Arial" panose="020B0604020202020204" pitchFamily="34" charset="0"/>
              <a:cs typeface="Arial" panose="020B0604020202020204" pitchFamily="34" charset="0"/>
            </a:endParaRPr>
          </a:p>
        </p:txBody>
      </p:sp>
      <p:pic>
        <p:nvPicPr>
          <p:cNvPr id="21" name="Picture 2" descr="http://quiz-code-route.fr/panneaux/ID3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1700" y="3217643"/>
            <a:ext cx="648000" cy="5301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179512" y="380732"/>
            <a:ext cx="8784976" cy="61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79512" y="1196752"/>
            <a:ext cx="4176464"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à coins arrondis 21"/>
          <p:cNvSpPr/>
          <p:nvPr/>
        </p:nvSpPr>
        <p:spPr>
          <a:xfrm>
            <a:off x="4608004" y="1196752"/>
            <a:ext cx="4320000"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22"/>
          <p:cNvSpPr/>
          <p:nvPr/>
        </p:nvSpPr>
        <p:spPr>
          <a:xfrm>
            <a:off x="143528" y="4796408"/>
            <a:ext cx="360000" cy="187295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Rectangle à coins arrondis 23"/>
          <p:cNvSpPr/>
          <p:nvPr/>
        </p:nvSpPr>
        <p:spPr>
          <a:xfrm>
            <a:off x="179512" y="1898800"/>
            <a:ext cx="4248472" cy="2763842"/>
          </a:xfrm>
          <a:prstGeom prst="roundRect">
            <a:avLst>
              <a:gd name="adj" fmla="val 68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Rectangle à coins arrondis 24"/>
          <p:cNvSpPr/>
          <p:nvPr/>
        </p:nvSpPr>
        <p:spPr>
          <a:xfrm>
            <a:off x="4608004" y="1898800"/>
            <a:ext cx="4320000" cy="2763842"/>
          </a:xfrm>
          <a:prstGeom prst="roundRect">
            <a:avLst>
              <a:gd name="adj" fmla="val 53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6609066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2008" y="692696"/>
            <a:ext cx="6084000" cy="900000"/>
          </a:xfrm>
          <a:solidFill>
            <a:srgbClr val="00B050"/>
          </a:solidFill>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Directie</a:t>
            </a:r>
            <a:r>
              <a:rPr lang="fr-CH" dirty="0" smtClean="0">
                <a:solidFill>
                  <a:schemeClr val="bg1"/>
                </a:solidFill>
                <a:latin typeface="Arial" panose="020B0604020202020204" pitchFamily="34" charset="0"/>
                <a:cs typeface="Arial" panose="020B0604020202020204" pitchFamily="34" charset="0"/>
              </a:rPr>
              <a:t> Oradea </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403648" y="1646672"/>
            <a:ext cx="6120000" cy="3420000"/>
          </a:xfrm>
          <a:solidFill>
            <a:srgbClr val="00B050"/>
          </a:solidFill>
        </p:spPr>
        <p:txBody>
          <a:bodyPr lIns="1080000" tIns="360000" rIns="72000">
            <a:normAutofit fontScale="25000" lnSpcReduction="20000"/>
          </a:bodyPr>
          <a:lstStyle/>
          <a:p>
            <a:pPr marL="0" indent="0">
              <a:buNone/>
            </a:pPr>
            <a:r>
              <a:rPr lang="fr-CH" sz="17600" dirty="0" smtClean="0">
                <a:solidFill>
                  <a:schemeClr val="bg1"/>
                </a:solidFill>
                <a:latin typeface="Arial" panose="020B0604020202020204" pitchFamily="34" charset="0"/>
                <a:cs typeface="Arial" panose="020B0604020202020204" pitchFamily="34" charset="0"/>
              </a:rPr>
              <a:t>Satu Mare</a:t>
            </a:r>
          </a:p>
          <a:p>
            <a:pPr marL="0" indent="0">
              <a:buNone/>
            </a:pPr>
            <a:r>
              <a:rPr lang="fr-CH" sz="17600" dirty="0" smtClean="0">
                <a:solidFill>
                  <a:schemeClr val="bg1"/>
                </a:solidFill>
                <a:latin typeface="Arial" panose="020B0604020202020204" pitchFamily="34" charset="0"/>
                <a:cs typeface="Arial" panose="020B0604020202020204" pitchFamily="34" charset="0"/>
              </a:rPr>
              <a:t>Debrecen</a:t>
            </a:r>
          </a:p>
          <a:p>
            <a:pPr marL="0" indent="0">
              <a:buNone/>
            </a:pPr>
            <a:r>
              <a:rPr lang="fr-CH" sz="17600" dirty="0" smtClean="0">
                <a:solidFill>
                  <a:schemeClr val="bg1"/>
                </a:solidFill>
                <a:latin typeface="Arial" panose="020B0604020202020204" pitchFamily="34" charset="0"/>
                <a:cs typeface="Arial" panose="020B0604020202020204" pitchFamily="34" charset="0"/>
              </a:rPr>
              <a:t>Salonta</a:t>
            </a:r>
          </a:p>
          <a:p>
            <a:pPr marL="0" indent="0">
              <a:buNone/>
            </a:pPr>
            <a:r>
              <a:rPr lang="fr-CH" sz="17600" dirty="0" err="1" smtClean="0">
                <a:solidFill>
                  <a:schemeClr val="bg1"/>
                </a:solidFill>
                <a:latin typeface="Arial" panose="020B0604020202020204" pitchFamily="34" charset="0"/>
                <a:cs typeface="Arial" panose="020B0604020202020204" pitchFamily="34" charset="0"/>
              </a:rPr>
              <a:t>Bekescaba</a:t>
            </a:r>
            <a:endParaRPr lang="fr-CH" sz="17600" dirty="0" smtClean="0">
              <a:solidFill>
                <a:schemeClr val="bg1"/>
              </a:solidFill>
              <a:latin typeface="Arial" panose="020B0604020202020204" pitchFamily="34" charset="0"/>
              <a:cs typeface="Arial" panose="020B0604020202020204" pitchFamily="34" charset="0"/>
            </a:endParaRPr>
          </a:p>
          <a:p>
            <a:pPr marL="0" indent="0">
              <a:buNone/>
            </a:pPr>
            <a:endParaRPr lang="fr-CH" sz="176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6300" dirty="0" smtClean="0">
              <a:solidFill>
                <a:schemeClr val="bg1"/>
              </a:solidFill>
              <a:latin typeface="Arial" panose="020B0604020202020204" pitchFamily="34" charset="0"/>
              <a:cs typeface="Arial" panose="020B0604020202020204" pitchFamily="34" charset="0"/>
            </a:endParaRP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2" name="Ellipse 11"/>
          <p:cNvSpPr/>
          <p:nvPr/>
        </p:nvSpPr>
        <p:spPr>
          <a:xfrm>
            <a:off x="5364088" y="2655865"/>
            <a:ext cx="100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H</a:t>
            </a:r>
            <a:endParaRPr lang="fr-CH" sz="3200" dirty="0">
              <a:solidFill>
                <a:schemeClr val="tx1"/>
              </a:solidFill>
              <a:latin typeface="Arial" panose="020B0604020202020204" pitchFamily="34" charset="0"/>
              <a:cs typeface="Arial" panose="020B0604020202020204" pitchFamily="34" charset="0"/>
            </a:endParaRPr>
          </a:p>
        </p:txBody>
      </p:sp>
      <p:sp>
        <p:nvSpPr>
          <p:cNvPr id="9" name="Ellipse 8"/>
          <p:cNvSpPr/>
          <p:nvPr/>
        </p:nvSpPr>
        <p:spPr>
          <a:xfrm>
            <a:off x="5364088" y="1970791"/>
            <a:ext cx="100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UA</a:t>
            </a:r>
            <a:endParaRPr lang="fr-CH" sz="2800" dirty="0">
              <a:solidFill>
                <a:schemeClr val="tx1"/>
              </a:solidFill>
              <a:latin typeface="Arial" panose="020B0604020202020204" pitchFamily="34" charset="0"/>
              <a:cs typeface="Arial" panose="020B0604020202020204" pitchFamily="34" charset="0"/>
            </a:endParaRPr>
          </a:p>
        </p:txBody>
      </p:sp>
      <p:sp>
        <p:nvSpPr>
          <p:cNvPr id="10" name="Flèche vers le haut 9"/>
          <p:cNvSpPr/>
          <p:nvPr/>
        </p:nvSpPr>
        <p:spPr>
          <a:xfrm>
            <a:off x="1691680" y="1978923"/>
            <a:ext cx="558000" cy="25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6732240" y="1863865"/>
            <a:ext cx="558000" cy="25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Ellipse 13"/>
          <p:cNvSpPr/>
          <p:nvPr/>
        </p:nvSpPr>
        <p:spPr>
          <a:xfrm>
            <a:off x="5441758" y="3988801"/>
            <a:ext cx="100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H</a:t>
            </a:r>
            <a:endParaRPr lang="fr-CH" sz="3200" dirty="0">
              <a:solidFill>
                <a:schemeClr val="tx1"/>
              </a:solidFill>
              <a:latin typeface="Arial" panose="020B0604020202020204" pitchFamily="34" charset="0"/>
              <a:cs typeface="Arial" panose="020B0604020202020204" pitchFamily="34" charset="0"/>
            </a:endParaRPr>
          </a:p>
        </p:txBody>
      </p:sp>
      <p:sp>
        <p:nvSpPr>
          <p:cNvPr id="15" name="Rectangle à coins arrondis 14"/>
          <p:cNvSpPr/>
          <p:nvPr/>
        </p:nvSpPr>
        <p:spPr>
          <a:xfrm>
            <a:off x="1547664" y="764704"/>
            <a:ext cx="58326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1547664" y="1700808"/>
            <a:ext cx="5904656" cy="3240360"/>
          </a:xfrm>
          <a:prstGeom prst="roundRect">
            <a:avLst>
              <a:gd name="adj" fmla="val 412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566334069"/>
      </p:ext>
    </p:extLst>
  </p:cSld>
  <p:clrMapOvr>
    <a:masterClrMapping/>
  </p:clrMapOvr>
  <p:transition spd="slow">
    <p:wheel spokes="1"/>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300326"/>
            <a:ext cx="7200000" cy="936000"/>
          </a:xfrm>
          <a:solidFill>
            <a:srgbClr val="00B050"/>
          </a:solidFill>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Directie</a:t>
            </a:r>
            <a:r>
              <a:rPr lang="fr-CH" dirty="0" smtClean="0">
                <a:solidFill>
                  <a:schemeClr val="bg1"/>
                </a:solidFill>
                <a:latin typeface="Arial" panose="020B0604020202020204" pitchFamily="34" charset="0"/>
                <a:cs typeface="Arial" panose="020B0604020202020204" pitchFamily="34" charset="0"/>
              </a:rPr>
              <a:t> Szeged</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115616" y="1268760"/>
            <a:ext cx="5544616" cy="4637112"/>
          </a:xfrm>
          <a:solidFill>
            <a:srgbClr val="00B050"/>
          </a:solidFill>
        </p:spPr>
        <p:txBody>
          <a:bodyPr lIns="180000" tIns="540000" rIns="72000">
            <a:normAutofit lnSpcReduction="10000"/>
          </a:bodyPr>
          <a:lstStyle/>
          <a:p>
            <a:pPr marL="0" indent="0">
              <a:buNone/>
            </a:pPr>
            <a:r>
              <a:rPr lang="fr-CH" sz="4300" dirty="0" err="1" smtClean="0">
                <a:solidFill>
                  <a:schemeClr val="bg1"/>
                </a:solidFill>
                <a:latin typeface="Arial" panose="020B0604020202020204" pitchFamily="34" charset="0"/>
                <a:cs typeface="Arial" panose="020B0604020202020204" pitchFamily="34" charset="0"/>
              </a:rPr>
              <a:t>Budapesta</a:t>
            </a:r>
            <a:endParaRPr lang="fr-CH" sz="4300" dirty="0" smtClean="0">
              <a:solidFill>
                <a:schemeClr val="bg1"/>
              </a:solidFill>
              <a:latin typeface="Arial" panose="020B0604020202020204" pitchFamily="34" charset="0"/>
              <a:cs typeface="Arial" panose="020B0604020202020204" pitchFamily="34" charset="0"/>
            </a:endParaRPr>
          </a:p>
          <a:p>
            <a:pPr marL="0" indent="0">
              <a:buNone/>
            </a:pPr>
            <a:r>
              <a:rPr lang="fr-CH" sz="4300" dirty="0" err="1" smtClean="0">
                <a:solidFill>
                  <a:schemeClr val="bg1"/>
                </a:solidFill>
                <a:latin typeface="Arial" panose="020B0604020202020204" pitchFamily="34" charset="0"/>
                <a:cs typeface="Arial" panose="020B0604020202020204" pitchFamily="34" charset="0"/>
              </a:rPr>
              <a:t>Belgrad</a:t>
            </a:r>
            <a:r>
              <a:rPr lang="fr-CH" sz="4300" dirty="0" smtClean="0">
                <a:solidFill>
                  <a:schemeClr val="bg1"/>
                </a:solidFill>
                <a:latin typeface="Arial" panose="020B0604020202020204" pitchFamily="34" charset="0"/>
                <a:cs typeface="Arial" panose="020B0604020202020204" pitchFamily="34" charset="0"/>
              </a:rPr>
              <a:t> Beograd</a:t>
            </a:r>
          </a:p>
          <a:p>
            <a:pPr marL="0" indent="0">
              <a:buNone/>
            </a:pPr>
            <a:r>
              <a:rPr lang="fr-CH" sz="4300" dirty="0" err="1" smtClean="0">
                <a:solidFill>
                  <a:schemeClr val="bg1"/>
                </a:solidFill>
                <a:latin typeface="Arial" panose="020B0604020202020204" pitchFamily="34" charset="0"/>
                <a:cs typeface="Arial" panose="020B0604020202020204" pitchFamily="34" charset="0"/>
              </a:rPr>
              <a:t>Novi</a:t>
            </a:r>
            <a:r>
              <a:rPr lang="fr-CH" sz="4300" dirty="0" smtClean="0">
                <a:solidFill>
                  <a:schemeClr val="bg1"/>
                </a:solidFill>
                <a:latin typeface="Arial" panose="020B0604020202020204" pitchFamily="34" charset="0"/>
                <a:cs typeface="Arial" panose="020B0604020202020204" pitchFamily="34" charset="0"/>
              </a:rPr>
              <a:t> </a:t>
            </a:r>
            <a:r>
              <a:rPr lang="fr-CH" sz="4300" dirty="0" err="1" smtClean="0">
                <a:solidFill>
                  <a:schemeClr val="bg1"/>
                </a:solidFill>
                <a:latin typeface="Arial" panose="020B0604020202020204" pitchFamily="34" charset="0"/>
                <a:cs typeface="Arial" panose="020B0604020202020204" pitchFamily="34" charset="0"/>
              </a:rPr>
              <a:t>Sad</a:t>
            </a:r>
            <a:endParaRPr lang="fr-CH" sz="4300" dirty="0" smtClean="0">
              <a:solidFill>
                <a:schemeClr val="bg1"/>
              </a:solidFill>
              <a:latin typeface="Arial" panose="020B0604020202020204" pitchFamily="34" charset="0"/>
              <a:cs typeface="Arial" panose="020B0604020202020204" pitchFamily="34" charset="0"/>
            </a:endParaRPr>
          </a:p>
          <a:p>
            <a:pPr marL="0" indent="0">
              <a:buNone/>
            </a:pPr>
            <a:r>
              <a:rPr lang="fr-CH" sz="4300" dirty="0" err="1" smtClean="0">
                <a:solidFill>
                  <a:schemeClr val="bg1"/>
                </a:solidFill>
                <a:latin typeface="Arial" panose="020B0604020202020204" pitchFamily="34" charset="0"/>
                <a:cs typeface="Arial" panose="020B0604020202020204" pitchFamily="34" charset="0"/>
              </a:rPr>
              <a:t>Szekszard</a:t>
            </a:r>
            <a:r>
              <a:rPr lang="fr-CH" sz="4300" dirty="0" smtClean="0">
                <a:solidFill>
                  <a:schemeClr val="bg1"/>
                </a:solidFill>
                <a:latin typeface="Arial" panose="020B0604020202020204" pitchFamily="34" charset="0"/>
                <a:cs typeface="Arial" panose="020B0604020202020204" pitchFamily="34" charset="0"/>
              </a:rPr>
              <a:t> </a:t>
            </a:r>
          </a:p>
          <a:p>
            <a:pPr marL="0" indent="0">
              <a:buNone/>
            </a:pPr>
            <a:r>
              <a:rPr lang="fr-CH" sz="4300" dirty="0" err="1" smtClean="0">
                <a:solidFill>
                  <a:schemeClr val="bg1"/>
                </a:solidFill>
                <a:latin typeface="Arial" panose="020B0604020202020204" pitchFamily="34" charset="0"/>
                <a:cs typeface="Arial" panose="020B0604020202020204" pitchFamily="34" charset="0"/>
              </a:rPr>
              <a:t>Mako</a:t>
            </a:r>
            <a:endParaRPr lang="fr-CH" sz="4300" dirty="0" smtClean="0">
              <a:solidFill>
                <a:schemeClr val="bg1"/>
              </a:solidFill>
              <a:latin typeface="Arial" panose="020B0604020202020204" pitchFamily="34" charset="0"/>
              <a:cs typeface="Arial" panose="020B0604020202020204" pitchFamily="34" charset="0"/>
            </a:endParaRP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4" name="Espace réservé du contenu 3"/>
          <p:cNvSpPr>
            <a:spLocks noGrp="1"/>
          </p:cNvSpPr>
          <p:nvPr>
            <p:ph sz="half" idx="2"/>
          </p:nvPr>
        </p:nvSpPr>
        <p:spPr>
          <a:xfrm>
            <a:off x="6660232" y="1268760"/>
            <a:ext cx="1656000" cy="4644000"/>
          </a:xfrm>
          <a:solidFill>
            <a:srgbClr val="00B050"/>
          </a:solidFill>
        </p:spPr>
        <p:txBody>
          <a:bodyPr lIns="540000" tIns="540000" rIns="360000">
            <a:noAutofit/>
          </a:bodyPr>
          <a:lstStyle/>
          <a:p>
            <a:pPr marL="0" indent="0" algn="r">
              <a:buNone/>
            </a:pPr>
            <a:r>
              <a:rPr lang="fr-CH" sz="4000" dirty="0" smtClean="0">
                <a:solidFill>
                  <a:schemeClr val="bg1"/>
                </a:solidFill>
                <a:latin typeface="Arial" panose="020B0604020202020204" pitchFamily="34" charset="0"/>
                <a:cs typeface="Arial" panose="020B0604020202020204" pitchFamily="34" charset="0"/>
              </a:rPr>
              <a:t> </a:t>
            </a: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a:p>
            <a:pPr marL="0" indent="0" algn="r">
              <a:buNone/>
            </a:pPr>
            <a:r>
              <a:rPr lang="fr-CH" sz="4000" dirty="0">
                <a:solidFill>
                  <a:schemeClr val="bg1"/>
                </a:solidFill>
                <a:latin typeface="Arial" panose="020B0604020202020204" pitchFamily="34" charset="0"/>
                <a:cs typeface="Arial" panose="020B0604020202020204" pitchFamily="34" charset="0"/>
              </a:rPr>
              <a:t> </a:t>
            </a: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0" name="Flèche vers le haut 9"/>
          <p:cNvSpPr/>
          <p:nvPr/>
        </p:nvSpPr>
        <p:spPr>
          <a:xfrm rot="1800000">
            <a:off x="7080733" y="2319689"/>
            <a:ext cx="558000" cy="19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Ellipse 13"/>
          <p:cNvSpPr/>
          <p:nvPr/>
        </p:nvSpPr>
        <p:spPr>
          <a:xfrm>
            <a:off x="5578604" y="2564904"/>
            <a:ext cx="100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SRB</a:t>
            </a:r>
            <a:endParaRPr lang="fr-CH" sz="2000" dirty="0">
              <a:solidFill>
                <a:schemeClr val="tx1"/>
              </a:solidFill>
              <a:latin typeface="Arial" panose="020B0604020202020204" pitchFamily="34" charset="0"/>
              <a:cs typeface="Arial" panose="020B0604020202020204" pitchFamily="34" charset="0"/>
            </a:endParaRPr>
          </a:p>
        </p:txBody>
      </p:sp>
      <p:sp>
        <p:nvSpPr>
          <p:cNvPr id="15" name="Ellipse 14"/>
          <p:cNvSpPr/>
          <p:nvPr/>
        </p:nvSpPr>
        <p:spPr>
          <a:xfrm>
            <a:off x="5578604" y="1844824"/>
            <a:ext cx="100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H</a:t>
            </a:r>
            <a:endParaRPr lang="fr-CH" sz="3200" dirty="0">
              <a:solidFill>
                <a:schemeClr val="tx1"/>
              </a:solidFill>
              <a:latin typeface="Arial" panose="020B0604020202020204" pitchFamily="34" charset="0"/>
              <a:cs typeface="Arial" panose="020B0604020202020204" pitchFamily="34" charset="0"/>
            </a:endParaRPr>
          </a:p>
        </p:txBody>
      </p:sp>
      <p:sp>
        <p:nvSpPr>
          <p:cNvPr id="16" name="Ellipse 15"/>
          <p:cNvSpPr/>
          <p:nvPr/>
        </p:nvSpPr>
        <p:spPr>
          <a:xfrm>
            <a:off x="5584195" y="4005064"/>
            <a:ext cx="100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H</a:t>
            </a:r>
            <a:endParaRPr lang="fr-CH" sz="3200" dirty="0">
              <a:solidFill>
                <a:schemeClr val="tx1"/>
              </a:solidFill>
              <a:latin typeface="Arial" panose="020B0604020202020204" pitchFamily="34" charset="0"/>
              <a:cs typeface="Arial" panose="020B0604020202020204" pitchFamily="34" charset="0"/>
            </a:endParaRPr>
          </a:p>
        </p:txBody>
      </p:sp>
      <p:sp>
        <p:nvSpPr>
          <p:cNvPr id="17" name="Ellipse 16"/>
          <p:cNvSpPr/>
          <p:nvPr/>
        </p:nvSpPr>
        <p:spPr>
          <a:xfrm>
            <a:off x="5580223" y="4725144"/>
            <a:ext cx="100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H</a:t>
            </a:r>
            <a:endParaRPr lang="fr-CH" sz="3200" dirty="0">
              <a:solidFill>
                <a:schemeClr val="tx1"/>
              </a:solidFill>
              <a:latin typeface="Arial" panose="020B0604020202020204" pitchFamily="34" charset="0"/>
              <a:cs typeface="Arial" panose="020B0604020202020204" pitchFamily="34" charset="0"/>
            </a:endParaRPr>
          </a:p>
        </p:txBody>
      </p:sp>
      <p:sp>
        <p:nvSpPr>
          <p:cNvPr id="18" name="Ellipse 17"/>
          <p:cNvSpPr/>
          <p:nvPr/>
        </p:nvSpPr>
        <p:spPr>
          <a:xfrm>
            <a:off x="5604992" y="3228498"/>
            <a:ext cx="100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SRB</a:t>
            </a:r>
            <a:endParaRPr lang="fr-CH" sz="2000" dirty="0">
              <a:solidFill>
                <a:schemeClr val="tx1"/>
              </a:solidFill>
              <a:latin typeface="Arial" panose="020B0604020202020204" pitchFamily="34" charset="0"/>
              <a:cs typeface="Arial" panose="020B0604020202020204" pitchFamily="34" charset="0"/>
            </a:endParaRPr>
          </a:p>
        </p:txBody>
      </p:sp>
      <p:sp>
        <p:nvSpPr>
          <p:cNvPr id="9" name="Rectangle à coins arrondis 8"/>
          <p:cNvSpPr/>
          <p:nvPr/>
        </p:nvSpPr>
        <p:spPr>
          <a:xfrm>
            <a:off x="1259632" y="404664"/>
            <a:ext cx="6912768" cy="72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187624" y="1340768"/>
            <a:ext cx="6984776" cy="4464496"/>
          </a:xfrm>
          <a:prstGeom prst="roundRect">
            <a:avLst>
              <a:gd name="adj" fmla="val 434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0711995"/>
      </p:ext>
    </p:extLst>
  </p:cSld>
  <p:clrMapOvr>
    <a:masterClrMapping/>
  </p:clrMapOvr>
  <p:transition spd="slow">
    <p:wheel spokes="1"/>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928992" cy="778098"/>
          </a:xfrm>
          <a:solidFill>
            <a:srgbClr val="00B050"/>
          </a:solidFill>
        </p:spPr>
        <p:txBody>
          <a:bodyPr>
            <a:normAutofit/>
          </a:bodyPr>
          <a:lstStyle/>
          <a:p>
            <a:r>
              <a:rPr lang="fr-CH" sz="4000" dirty="0" smtClean="0">
                <a:solidFill>
                  <a:schemeClr val="bg1"/>
                </a:solidFill>
                <a:latin typeface="Arial" panose="020B0604020202020204" pitchFamily="34" charset="0"/>
                <a:cs typeface="Arial" panose="020B0604020202020204" pitchFamily="34" charset="0"/>
              </a:rPr>
              <a:t>Arad </a:t>
            </a:r>
            <a:r>
              <a:rPr lang="fr-CH" sz="4000" dirty="0" err="1" smtClean="0">
                <a:solidFill>
                  <a:schemeClr val="bg1"/>
                </a:solidFill>
                <a:latin typeface="Arial" panose="020B0604020202020204" pitchFamily="34" charset="0"/>
                <a:cs typeface="Arial" panose="020B0604020202020204" pitchFamily="34" charset="0"/>
              </a:rPr>
              <a:t>Vest</a:t>
            </a:r>
            <a:r>
              <a:rPr lang="fr-CH" sz="4000" dirty="0" smtClean="0">
                <a:solidFill>
                  <a:schemeClr val="bg1"/>
                </a:solidFill>
                <a:latin typeface="Arial" panose="020B0604020202020204" pitchFamily="34" charset="0"/>
                <a:cs typeface="Arial" panose="020B0604020202020204" pitchFamily="34" charset="0"/>
              </a:rPr>
              <a:t>      </a:t>
            </a:r>
            <a:r>
              <a:rPr lang="fr-CH" sz="3200" dirty="0" smtClean="0">
                <a:solidFill>
                  <a:schemeClr val="bg1"/>
                </a:solidFill>
                <a:latin typeface="Arial" panose="020B0604020202020204" pitchFamily="34" charset="0"/>
                <a:cs typeface="Arial" panose="020B0604020202020204" pitchFamily="34" charset="0"/>
              </a:rPr>
              <a:t>E671 x E68</a:t>
            </a:r>
            <a:endParaRPr lang="fr-CH" sz="32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671   A7</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364" y="1845152"/>
            <a:ext cx="4392488" cy="2952000"/>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Oradea</a:t>
            </a:r>
          </a:p>
          <a:p>
            <a:pPr marL="0" indent="0" algn="ctr">
              <a:buNone/>
            </a:pPr>
            <a:r>
              <a:rPr lang="fr-CH" sz="3200" dirty="0" smtClean="0">
                <a:solidFill>
                  <a:schemeClr val="bg1"/>
                </a:solidFill>
                <a:latin typeface="Arial" panose="020B0604020202020204" pitchFamily="34" charset="0"/>
                <a:cs typeface="Arial" panose="020B0604020202020204" pitchFamily="34" charset="0"/>
              </a:rPr>
              <a:t>Arad   </a:t>
            </a:r>
            <a:r>
              <a:rPr lang="fr-CH" sz="3200" dirty="0" err="1" smtClean="0">
                <a:solidFill>
                  <a:schemeClr val="bg1"/>
                </a:solidFill>
                <a:latin typeface="Arial" panose="020B0604020202020204" pitchFamily="34" charset="0"/>
                <a:cs typeface="Arial" panose="020B0604020202020204" pitchFamily="34" charset="0"/>
              </a:rPr>
              <a:t>Vest</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49153" y="1124744"/>
            <a:ext cx="4464496"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68   A1</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49154" y="1844824"/>
            <a:ext cx="4464495" cy="2961835"/>
          </a:xfrm>
          <a:solidFill>
            <a:srgbClr val="00B050"/>
          </a:solidFill>
        </p:spPr>
        <p:txBody>
          <a:bodyPr lIns="0"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Szeged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Nadlac</a:t>
            </a:r>
            <a:r>
              <a:rPr lang="fr-CH" sz="3200" dirty="0" smtClean="0">
                <a:solidFill>
                  <a:schemeClr val="bg1"/>
                </a:solidFill>
                <a:latin typeface="Arial" panose="020B0604020202020204" pitchFamily="34" charset="0"/>
                <a:cs typeface="Arial" panose="020B0604020202020204" pitchFamily="34" charset="0"/>
              </a:rPr>
              <a:t>  </a:t>
            </a:r>
            <a:r>
              <a:rPr lang="fr-CH" sz="3200" dirty="0" err="1" smtClean="0">
                <a:solidFill>
                  <a:schemeClr val="bg1"/>
                </a:solidFill>
                <a:latin typeface="Arial" panose="020B0604020202020204" pitchFamily="34" charset="0"/>
                <a:cs typeface="Arial" panose="020B0604020202020204" pitchFamily="34" charset="0"/>
              </a:rPr>
              <a:t>Zoll</a:t>
            </a:r>
            <a:r>
              <a:rPr lang="fr-CH" sz="3200" dirty="0" smtClean="0">
                <a:solidFill>
                  <a:schemeClr val="bg1"/>
                </a:solidFill>
                <a:latin typeface="Arial" panose="020B0604020202020204" pitchFamily="34" charset="0"/>
                <a:cs typeface="Arial" panose="020B0604020202020204" pitchFamily="34" charset="0"/>
              </a:rPr>
              <a:t> </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Pecica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pic>
        <p:nvPicPr>
          <p:cNvPr id="7"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043608" y="458270"/>
            <a:ext cx="648000" cy="4984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683568" y="6093296"/>
            <a:ext cx="7848872"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Panneaux transversaux au dessus de l’autoroute</a:t>
            </a:r>
            <a:endParaRPr lang="fr-CH" dirty="0">
              <a:solidFill>
                <a:schemeClr val="tx1"/>
              </a:solidFill>
            </a:endParaRPr>
          </a:p>
        </p:txBody>
      </p:sp>
      <p:sp>
        <p:nvSpPr>
          <p:cNvPr id="11" name="Flèche vers le haut 10"/>
          <p:cNvSpPr/>
          <p:nvPr/>
        </p:nvSpPr>
        <p:spPr>
          <a:xfrm>
            <a:off x="323528" y="2469673"/>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776917" y="2487766"/>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8653649" y="4797152"/>
            <a:ext cx="360000" cy="187295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Flèche vers le haut 16"/>
          <p:cNvSpPr/>
          <p:nvPr/>
        </p:nvSpPr>
        <p:spPr>
          <a:xfrm rot="2700000">
            <a:off x="7975635" y="3415821"/>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13"/>
          <p:cNvSpPr/>
          <p:nvPr/>
        </p:nvSpPr>
        <p:spPr>
          <a:xfrm>
            <a:off x="2303608" y="2577766"/>
            <a:ext cx="10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Vest</a:t>
            </a:r>
            <a:endParaRPr lang="fr-CH" sz="3200" dirty="0">
              <a:solidFill>
                <a:schemeClr val="tx1"/>
              </a:solidFill>
              <a:latin typeface="Arial" panose="020B0604020202020204" pitchFamily="34" charset="0"/>
              <a:cs typeface="Arial" panose="020B0604020202020204" pitchFamily="34" charset="0"/>
            </a:endParaRPr>
          </a:p>
        </p:txBody>
      </p:sp>
      <p:pic>
        <p:nvPicPr>
          <p:cNvPr id="18" name="Picture 2" descr="http://namthao.free.fr/Travel/France/France/Nice/Cours%20Nice/Code%20de%20la%20route/Signalisation/zo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795" y="2525972"/>
            <a:ext cx="792000" cy="660043"/>
          </a:xfrm>
          <a:prstGeom prst="rect">
            <a:avLst/>
          </a:prstGeom>
          <a:noFill/>
          <a:extLst>
            <a:ext uri="{909E8E84-426E-40DD-AFC4-6F175D3DCCD1}">
              <a14:hiddenFill xmlns:a14="http://schemas.microsoft.com/office/drawing/2010/main">
                <a:solidFill>
                  <a:srgbClr val="FFFFFF"/>
                </a:solidFill>
              </a14:hiddenFill>
            </a:ext>
          </a:extLst>
        </p:spPr>
      </p:pic>
      <p:sp>
        <p:nvSpPr>
          <p:cNvPr id="16" name="Ellipse 15"/>
          <p:cNvSpPr/>
          <p:nvPr/>
        </p:nvSpPr>
        <p:spPr>
          <a:xfrm>
            <a:off x="7784484" y="2037673"/>
            <a:ext cx="90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a:solidFill>
                  <a:schemeClr val="tx1"/>
                </a:solidFill>
                <a:latin typeface="Arial" panose="020B0604020202020204" pitchFamily="34" charset="0"/>
                <a:cs typeface="Arial" panose="020B0604020202020204" pitchFamily="34" charset="0"/>
              </a:rPr>
              <a:t>H</a:t>
            </a:r>
          </a:p>
        </p:txBody>
      </p:sp>
      <p:sp>
        <p:nvSpPr>
          <p:cNvPr id="19" name="Organigramme : Connecteur 18"/>
          <p:cNvSpPr/>
          <p:nvPr/>
        </p:nvSpPr>
        <p:spPr>
          <a:xfrm>
            <a:off x="7601130" y="380732"/>
            <a:ext cx="684000" cy="576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53</a:t>
            </a:r>
            <a:endParaRPr lang="fr-CH" sz="2000"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1043608" y="3190915"/>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ZI </a:t>
            </a:r>
            <a:r>
              <a:rPr lang="fr-CH" sz="3200" dirty="0" err="1" smtClean="0">
                <a:solidFill>
                  <a:schemeClr val="tx1"/>
                </a:solidFill>
                <a:latin typeface="Arial" panose="020B0604020202020204" pitchFamily="34" charset="0"/>
                <a:cs typeface="Arial" panose="020B0604020202020204" pitchFamily="34" charset="0"/>
              </a:rPr>
              <a:t>Vest</a:t>
            </a:r>
            <a:endParaRPr lang="fr-CH" sz="3200" dirty="0">
              <a:solidFill>
                <a:schemeClr val="tx1"/>
              </a:solidFill>
              <a:latin typeface="Arial" panose="020B0604020202020204" pitchFamily="34" charset="0"/>
              <a:cs typeface="Arial" panose="020B0604020202020204" pitchFamily="34" charset="0"/>
            </a:endParaRPr>
          </a:p>
        </p:txBody>
      </p:sp>
      <p:pic>
        <p:nvPicPr>
          <p:cNvPr id="21" name="Picture 2" descr="http://quiz-code-route.fr/panneaux/ID3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1700" y="3217643"/>
            <a:ext cx="648000" cy="5301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179512" y="380732"/>
            <a:ext cx="8784976" cy="61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79512" y="1196752"/>
            <a:ext cx="4176464"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à coins arrondis 21"/>
          <p:cNvSpPr/>
          <p:nvPr/>
        </p:nvSpPr>
        <p:spPr>
          <a:xfrm>
            <a:off x="4608004" y="1196752"/>
            <a:ext cx="4320000"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22"/>
          <p:cNvSpPr/>
          <p:nvPr/>
        </p:nvSpPr>
        <p:spPr>
          <a:xfrm>
            <a:off x="143528" y="4796408"/>
            <a:ext cx="360000" cy="187295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Rectangle à coins arrondis 23"/>
          <p:cNvSpPr/>
          <p:nvPr/>
        </p:nvSpPr>
        <p:spPr>
          <a:xfrm>
            <a:off x="179512" y="1898800"/>
            <a:ext cx="4248472" cy="2763842"/>
          </a:xfrm>
          <a:prstGeom prst="roundRect">
            <a:avLst>
              <a:gd name="adj" fmla="val 68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Rectangle à coins arrondis 24"/>
          <p:cNvSpPr/>
          <p:nvPr/>
        </p:nvSpPr>
        <p:spPr>
          <a:xfrm>
            <a:off x="4608004" y="1898800"/>
            <a:ext cx="4320000" cy="2763842"/>
          </a:xfrm>
          <a:prstGeom prst="roundRect">
            <a:avLst>
              <a:gd name="adj" fmla="val 53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957994935"/>
      </p:ext>
    </p:extLst>
  </p:cSld>
  <p:clrMapOvr>
    <a:masterClrMapping/>
  </p:clrMapOvr>
  <p:transition spd="slow">
    <p:wheel spokes="1"/>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306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E68 x E671</a:t>
            </a:r>
          </a:p>
          <a:p>
            <a:pPr lvl="1" algn="ctr"/>
            <a:r>
              <a:rPr lang="fr-CH" sz="4000" dirty="0" smtClean="0">
                <a:solidFill>
                  <a:schemeClr val="bg1"/>
                </a:solidFill>
                <a:latin typeface="Arial" panose="020B0604020202020204" pitchFamily="34" charset="0"/>
                <a:cs typeface="Arial" panose="020B0604020202020204" pitchFamily="34" charset="0"/>
              </a:rPr>
              <a:t>A1 x A7</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Arad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07704" y="1985013"/>
            <a:ext cx="1233956" cy="104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616984" cy="288032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34386" y="2132856"/>
            <a:ext cx="1008000" cy="90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53</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389164"/>
      </p:ext>
    </p:extLst>
  </p:cSld>
  <p:clrMapOvr>
    <a:masterClrMapping/>
  </p:clrMapOvr>
  <p:transition spd="slow">
    <p:wheel spokes="1"/>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928992" cy="778098"/>
          </a:xfrm>
          <a:solidFill>
            <a:schemeClr val="bg1"/>
          </a:solidFill>
        </p:spPr>
        <p:txBody>
          <a:bodyPr>
            <a:normAutofit/>
          </a:bodyPr>
          <a:lstStyle/>
          <a:p>
            <a:r>
              <a:rPr lang="fr-CH" sz="3200" dirty="0" smtClean="0">
                <a:solidFill>
                  <a:schemeClr val="bg1"/>
                </a:solidFill>
                <a:latin typeface="Arial" panose="020B0604020202020204" pitchFamily="34" charset="0"/>
                <a:cs typeface="Arial" panose="020B0604020202020204" pitchFamily="34" charset="0"/>
              </a:rPr>
              <a:t>E671 x E68</a:t>
            </a:r>
            <a:endParaRPr lang="fr-CH" sz="32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671   A7</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6"/>
            <a:ext cx="4392488" cy="2448000"/>
          </a:xfrm>
          <a:solidFill>
            <a:srgbClr val="00B050"/>
          </a:solidFill>
        </p:spPr>
        <p:txBody>
          <a:bodyPr tIns="180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Oradea</a:t>
            </a:r>
          </a:p>
          <a:p>
            <a:pPr marL="0" indent="0" algn="ctr">
              <a:buNone/>
            </a:pPr>
            <a:r>
              <a:rPr lang="fr-CH" sz="4000" dirty="0" smtClean="0">
                <a:solidFill>
                  <a:schemeClr val="bg1"/>
                </a:solidFill>
                <a:latin typeface="Arial" panose="020B0604020202020204" pitchFamily="34" charset="0"/>
                <a:cs typeface="Arial" panose="020B0604020202020204" pitchFamily="34" charset="0"/>
              </a:rPr>
              <a:t>Arad </a:t>
            </a:r>
            <a:r>
              <a:rPr lang="fr-CH" sz="4000" dirty="0" err="1" smtClean="0">
                <a:solidFill>
                  <a:schemeClr val="bg1"/>
                </a:solidFill>
                <a:latin typeface="Arial" panose="020B0604020202020204" pitchFamily="34" charset="0"/>
                <a:cs typeface="Arial" panose="020B0604020202020204" pitchFamily="34" charset="0"/>
              </a:rPr>
              <a:t>Vest</a:t>
            </a: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ZI </a:t>
            </a:r>
            <a:r>
              <a:rPr lang="fr-CH" sz="4000" dirty="0" err="1" smtClean="0">
                <a:solidFill>
                  <a:schemeClr val="bg1"/>
                </a:solidFill>
                <a:latin typeface="Arial" panose="020B0604020202020204" pitchFamily="34" charset="0"/>
                <a:cs typeface="Arial" panose="020B0604020202020204" pitchFamily="34" charset="0"/>
              </a:rPr>
              <a:t>Vest</a:t>
            </a: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49153" y="1124744"/>
            <a:ext cx="4464496"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68   A1</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49154" y="1844825"/>
            <a:ext cx="4464495" cy="2448272"/>
          </a:xfrm>
          <a:solidFill>
            <a:srgbClr val="00B050"/>
          </a:solidFill>
        </p:spPr>
        <p:txBody>
          <a:bodyPr tIns="180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Szeged</a:t>
            </a:r>
            <a:endParaRPr lang="fr-CH" sz="4000" dirty="0">
              <a:solidFill>
                <a:schemeClr val="bg1"/>
              </a:solidFill>
              <a:latin typeface="Arial" panose="020B0604020202020204" pitchFamily="34" charset="0"/>
              <a:cs typeface="Arial" panose="020B0604020202020204" pitchFamily="34" charset="0"/>
            </a:endParaRP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Nadlac</a:t>
            </a:r>
            <a:r>
              <a:rPr lang="fr-CH" sz="4000" dirty="0" smtClean="0">
                <a:solidFill>
                  <a:schemeClr val="bg1"/>
                </a:solidFill>
                <a:latin typeface="Arial" panose="020B0604020202020204" pitchFamily="34" charset="0"/>
                <a:cs typeface="Arial" panose="020B0604020202020204" pitchFamily="34" charset="0"/>
              </a:rPr>
              <a:t>  </a:t>
            </a:r>
            <a:r>
              <a:rPr lang="fr-CH" sz="2800" dirty="0" err="1" smtClean="0">
                <a:solidFill>
                  <a:schemeClr val="bg1"/>
                </a:solidFill>
                <a:latin typeface="Arial" panose="020B0604020202020204" pitchFamily="34" charset="0"/>
                <a:cs typeface="Arial" panose="020B0604020202020204" pitchFamily="34" charset="0"/>
              </a:rPr>
              <a:t>Zoll</a:t>
            </a:r>
            <a:r>
              <a:rPr lang="fr-CH" sz="4000" dirty="0" smtClean="0">
                <a:solidFill>
                  <a:schemeClr val="bg1"/>
                </a:solidFill>
                <a:latin typeface="Arial" panose="020B0604020202020204" pitchFamily="34" charset="0"/>
                <a:cs typeface="Arial" panose="020B0604020202020204" pitchFamily="34" charset="0"/>
              </a:rPr>
              <a:t> </a:t>
            </a: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Pecica</a:t>
            </a: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1" name="Flèche vers le haut 10"/>
          <p:cNvSpPr/>
          <p:nvPr/>
        </p:nvSpPr>
        <p:spPr>
          <a:xfrm>
            <a:off x="407125" y="2426436"/>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831273" y="2421831"/>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179512" y="4223176"/>
            <a:ext cx="360000" cy="2448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8653649" y="4293096"/>
            <a:ext cx="360000" cy="237700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Flèche vers le haut 16"/>
          <p:cNvSpPr/>
          <p:nvPr/>
        </p:nvSpPr>
        <p:spPr>
          <a:xfrm rot="3600000">
            <a:off x="8016175" y="3203324"/>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13"/>
          <p:cNvSpPr/>
          <p:nvPr/>
        </p:nvSpPr>
        <p:spPr>
          <a:xfrm>
            <a:off x="2380578" y="2848317"/>
            <a:ext cx="1045339"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Vest</a:t>
            </a:r>
            <a:endParaRPr lang="fr-CH" sz="3200" dirty="0">
              <a:solidFill>
                <a:schemeClr val="tx1"/>
              </a:solidFill>
              <a:latin typeface="Arial" panose="020B0604020202020204" pitchFamily="34" charset="0"/>
              <a:cs typeface="Arial" panose="020B0604020202020204" pitchFamily="34" charset="0"/>
            </a:endParaRPr>
          </a:p>
        </p:txBody>
      </p:sp>
      <p:pic>
        <p:nvPicPr>
          <p:cNvPr id="18" name="Picture 2" descr="http://namthao.free.fr/Travel/France/France/Nice/Cours%20Nice/Code%20de%20la%20route/Signalisation/zo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902" y="2805704"/>
            <a:ext cx="820747" cy="684000"/>
          </a:xfrm>
          <a:prstGeom prst="rect">
            <a:avLst/>
          </a:prstGeom>
          <a:noFill/>
          <a:extLst>
            <a:ext uri="{909E8E84-426E-40DD-AFC4-6F175D3DCCD1}">
              <a14:hiddenFill xmlns:a14="http://schemas.microsoft.com/office/drawing/2010/main">
                <a:solidFill>
                  <a:srgbClr val="FFFFFF"/>
                </a:solidFill>
              </a14:hiddenFill>
            </a:ext>
          </a:extLst>
        </p:spPr>
      </p:pic>
      <p:sp>
        <p:nvSpPr>
          <p:cNvPr id="16" name="Ellipse 15"/>
          <p:cNvSpPr/>
          <p:nvPr/>
        </p:nvSpPr>
        <p:spPr>
          <a:xfrm>
            <a:off x="7808491" y="2132856"/>
            <a:ext cx="792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H</a:t>
            </a:r>
            <a:endParaRPr lang="fr-CH" sz="2800" dirty="0">
              <a:solidFill>
                <a:schemeClr val="tx1"/>
              </a:solidFill>
              <a:latin typeface="Arial" panose="020B0604020202020204" pitchFamily="34" charset="0"/>
              <a:cs typeface="Arial" panose="020B0604020202020204" pitchFamily="34" charset="0"/>
            </a:endParaRPr>
          </a:p>
        </p:txBody>
      </p:sp>
      <p:sp>
        <p:nvSpPr>
          <p:cNvPr id="19" name="Rectangle à coins arrondis 18"/>
          <p:cNvSpPr/>
          <p:nvPr/>
        </p:nvSpPr>
        <p:spPr>
          <a:xfrm>
            <a:off x="5004048" y="5428129"/>
            <a:ext cx="163930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Bridge </a:t>
            </a:r>
            <a:r>
              <a:rPr lang="fr-CH" dirty="0" err="1" smtClean="0">
                <a:solidFill>
                  <a:schemeClr val="tx1"/>
                </a:solidFill>
              </a:rPr>
              <a:t>Height</a:t>
            </a:r>
            <a:endParaRPr lang="fr-CH" dirty="0">
              <a:solidFill>
                <a:schemeClr val="tx1"/>
              </a:solidFill>
            </a:endParaRPr>
          </a:p>
        </p:txBody>
      </p:sp>
      <p:cxnSp>
        <p:nvCxnSpPr>
          <p:cNvPr id="13" name="Connecteur droit 12"/>
          <p:cNvCxnSpPr/>
          <p:nvPr/>
        </p:nvCxnSpPr>
        <p:spPr>
          <a:xfrm>
            <a:off x="539552" y="6669360"/>
            <a:ext cx="81140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6827191" y="4294021"/>
            <a:ext cx="0" cy="237533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Rectangle à coins arrondis 6"/>
          <p:cNvSpPr/>
          <p:nvPr/>
        </p:nvSpPr>
        <p:spPr>
          <a:xfrm>
            <a:off x="179512" y="1196752"/>
            <a:ext cx="4248000"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4716016" y="1196752"/>
            <a:ext cx="4248472"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79512" y="1903264"/>
            <a:ext cx="4176464" cy="2306344"/>
          </a:xfrm>
          <a:prstGeom prst="roundRect">
            <a:avLst>
              <a:gd name="adj" fmla="val 848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à coins arrondis 19"/>
          <p:cNvSpPr/>
          <p:nvPr/>
        </p:nvSpPr>
        <p:spPr>
          <a:xfrm>
            <a:off x="4596600" y="1903264"/>
            <a:ext cx="4367888" cy="2306344"/>
          </a:xfrm>
          <a:prstGeom prst="roundRect">
            <a:avLst>
              <a:gd name="adj" fmla="val 822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1367744" y="3574073"/>
            <a:ext cx="180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ZI </a:t>
            </a:r>
            <a:r>
              <a:rPr lang="fr-CH" sz="3200" dirty="0" err="1" smtClean="0">
                <a:solidFill>
                  <a:schemeClr val="tx1"/>
                </a:solidFill>
                <a:latin typeface="Arial" panose="020B0604020202020204" pitchFamily="34" charset="0"/>
                <a:cs typeface="Arial" panose="020B0604020202020204" pitchFamily="34" charset="0"/>
              </a:rPr>
              <a:t>Vest</a:t>
            </a:r>
            <a:endParaRPr lang="fr-CH" sz="3200" dirty="0">
              <a:solidFill>
                <a:schemeClr val="tx1"/>
              </a:solidFill>
              <a:latin typeface="Arial" panose="020B0604020202020204" pitchFamily="34" charset="0"/>
              <a:cs typeface="Arial" panose="020B0604020202020204" pitchFamily="34" charset="0"/>
            </a:endParaRPr>
          </a:p>
        </p:txBody>
      </p:sp>
      <p:pic>
        <p:nvPicPr>
          <p:cNvPr id="23" name="Picture 2" descr="http://quiz-code-route.fr/panneaux/ID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873" y="3595422"/>
            <a:ext cx="528058"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17717"/>
      </p:ext>
    </p:extLst>
  </p:cSld>
  <p:clrMapOvr>
    <a:masterClrMapping/>
  </p:clrMapOvr>
  <p:transition spd="slow">
    <p:wheel spokes="1"/>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912902"/>
            <a:ext cx="7848872" cy="900000"/>
          </a:xfrm>
          <a:solidFill>
            <a:srgbClr val="00B050"/>
          </a:solidFill>
        </p:spPr>
        <p:txBody>
          <a:bodyPr>
            <a:normAutofit/>
          </a:bodyPr>
          <a:lstStyle/>
          <a:p>
            <a:r>
              <a:rPr lang="fr-CH" sz="1800" dirty="0" smtClean="0">
                <a:solidFill>
                  <a:schemeClr val="bg1"/>
                </a:solidFill>
                <a:latin typeface="Arial" panose="020B0604020202020204" pitchFamily="34" charset="0"/>
                <a:cs typeface="Arial" panose="020B0604020202020204" pitchFamily="34" charset="0"/>
              </a:rPr>
              <a:t>                        A1</a:t>
            </a:r>
            <a:endParaRPr lang="fr-CH" sz="1800"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755576" y="1412776"/>
            <a:ext cx="5112568" cy="4032448"/>
          </a:xfrm>
          <a:solidFill>
            <a:srgbClr val="00B050"/>
          </a:solidFill>
        </p:spPr>
        <p:txBody>
          <a:bodyPr lIns="360000" tIns="360000" rIns="72000">
            <a:normAutofit lnSpcReduction="10000"/>
          </a:bodyPr>
          <a:lstStyle/>
          <a:p>
            <a:pPr marL="0" indent="0">
              <a:buNone/>
            </a:pPr>
            <a:r>
              <a:rPr lang="fr-CH" sz="4800" dirty="0" smtClean="0">
                <a:solidFill>
                  <a:schemeClr val="bg1"/>
                </a:solidFill>
                <a:latin typeface="Arial" panose="020B0604020202020204" pitchFamily="34" charset="0"/>
                <a:cs typeface="Arial" panose="020B0604020202020204" pitchFamily="34" charset="0"/>
              </a:rPr>
              <a:t>Szeged</a:t>
            </a:r>
          </a:p>
          <a:p>
            <a:pPr marL="0" indent="0">
              <a:buNone/>
            </a:pPr>
            <a:r>
              <a:rPr lang="fr-CH" sz="4800" dirty="0" smtClean="0">
                <a:solidFill>
                  <a:schemeClr val="bg1"/>
                </a:solidFill>
                <a:latin typeface="Arial" panose="020B0604020202020204" pitchFamily="34" charset="0"/>
                <a:cs typeface="Arial" panose="020B0604020202020204" pitchFamily="34" charset="0"/>
              </a:rPr>
              <a:t>Subotica</a:t>
            </a:r>
          </a:p>
          <a:p>
            <a:pPr marL="0" indent="0">
              <a:buNone/>
            </a:pPr>
            <a:r>
              <a:rPr lang="fr-CH" sz="4800" dirty="0" err="1" smtClean="0">
                <a:solidFill>
                  <a:schemeClr val="bg1"/>
                </a:solidFill>
                <a:latin typeface="Arial" panose="020B0604020202020204" pitchFamily="34" charset="0"/>
                <a:cs typeface="Arial" panose="020B0604020202020204" pitchFamily="34" charset="0"/>
              </a:rPr>
              <a:t>Mako</a:t>
            </a:r>
            <a:endParaRPr lang="fr-CH" sz="4800" dirty="0" smtClean="0">
              <a:solidFill>
                <a:schemeClr val="bg1"/>
              </a:solidFill>
              <a:latin typeface="Arial" panose="020B0604020202020204" pitchFamily="34" charset="0"/>
              <a:cs typeface="Arial" panose="020B0604020202020204" pitchFamily="34" charset="0"/>
            </a:endParaRPr>
          </a:p>
          <a:p>
            <a:pPr marL="0" indent="0">
              <a:buNone/>
            </a:pPr>
            <a:r>
              <a:rPr lang="fr-CH" sz="4800" dirty="0" err="1" smtClean="0">
                <a:solidFill>
                  <a:schemeClr val="bg1"/>
                </a:solidFill>
                <a:latin typeface="Arial" panose="020B0604020202020204" pitchFamily="34" charset="0"/>
                <a:cs typeface="Arial" panose="020B0604020202020204" pitchFamily="34" charset="0"/>
              </a:rPr>
              <a:t>Nadlac</a:t>
            </a:r>
            <a:endParaRPr lang="fr-CH" sz="4800" dirty="0" smtClean="0">
              <a:solidFill>
                <a:schemeClr val="bg1"/>
              </a:solidFill>
              <a:latin typeface="Arial" panose="020B0604020202020204" pitchFamily="34" charset="0"/>
              <a:cs typeface="Arial" panose="020B0604020202020204" pitchFamily="34" charset="0"/>
            </a:endParaRP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4" name="Espace réservé du contenu 3"/>
          <p:cNvSpPr>
            <a:spLocks noGrp="1"/>
          </p:cNvSpPr>
          <p:nvPr>
            <p:ph sz="half" idx="2"/>
          </p:nvPr>
        </p:nvSpPr>
        <p:spPr>
          <a:xfrm>
            <a:off x="5868144" y="1412776"/>
            <a:ext cx="2736304" cy="4032448"/>
          </a:xfrm>
          <a:solidFill>
            <a:srgbClr val="00B050"/>
          </a:solidFill>
        </p:spPr>
        <p:txBody>
          <a:bodyPr lIns="504000" tIns="360000" rIns="360000">
            <a:noAutofit/>
          </a:bodyPr>
          <a:lstStyle/>
          <a:p>
            <a:pPr marL="0" indent="0" algn="r">
              <a:buNone/>
            </a:pPr>
            <a:r>
              <a:rPr lang="fr-CH" sz="4400" dirty="0" smtClean="0">
                <a:solidFill>
                  <a:schemeClr val="bg1"/>
                </a:solidFill>
                <a:latin typeface="Arial" panose="020B0604020202020204" pitchFamily="34" charset="0"/>
                <a:cs typeface="Arial" panose="020B0604020202020204" pitchFamily="34" charset="0"/>
              </a:rPr>
              <a:t>91 km</a:t>
            </a:r>
          </a:p>
          <a:p>
            <a:pPr marL="0" indent="0" algn="r">
              <a:buNone/>
            </a:pPr>
            <a:r>
              <a:rPr lang="fr-CH" sz="4400" dirty="0" smtClean="0">
                <a:solidFill>
                  <a:schemeClr val="bg1"/>
                </a:solidFill>
                <a:latin typeface="Arial" panose="020B0604020202020204" pitchFamily="34" charset="0"/>
                <a:cs typeface="Arial" panose="020B0604020202020204" pitchFamily="34" charset="0"/>
              </a:rPr>
              <a:t>139 km</a:t>
            </a:r>
          </a:p>
          <a:p>
            <a:pPr marL="0" indent="0" algn="r">
              <a:buNone/>
            </a:pPr>
            <a:r>
              <a:rPr lang="fr-CH" sz="4400" dirty="0" smtClean="0">
                <a:solidFill>
                  <a:schemeClr val="bg1"/>
                </a:solidFill>
                <a:latin typeface="Arial" panose="020B0604020202020204" pitchFamily="34" charset="0"/>
                <a:cs typeface="Arial" panose="020B0604020202020204" pitchFamily="34" charset="0"/>
              </a:rPr>
              <a:t> 64 km</a:t>
            </a:r>
          </a:p>
          <a:p>
            <a:pPr marL="0" indent="0" algn="r">
              <a:buNone/>
            </a:pPr>
            <a:r>
              <a:rPr lang="fr-CH" sz="4400" dirty="0" smtClean="0">
                <a:solidFill>
                  <a:schemeClr val="bg1"/>
                </a:solidFill>
                <a:latin typeface="Arial" panose="020B0604020202020204" pitchFamily="34" charset="0"/>
                <a:cs typeface="Arial" panose="020B0604020202020204" pitchFamily="34" charset="0"/>
              </a:rPr>
              <a:t> 43 km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7" name="Ellipse 6"/>
          <p:cNvSpPr/>
          <p:nvPr/>
        </p:nvSpPr>
        <p:spPr>
          <a:xfrm>
            <a:off x="4032000" y="1843899"/>
            <a:ext cx="108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pic>
        <p:nvPicPr>
          <p:cNvPr id="1026" name="Picture 2" descr="http://namthao.free.fr/Travel/France/France/Nice/Cours%20Nice/Code%20de%20la%20route/Signalisation/zo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80" y="4111896"/>
            <a:ext cx="864040"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p:cNvSpPr/>
          <p:nvPr/>
        </p:nvSpPr>
        <p:spPr>
          <a:xfrm>
            <a:off x="4085494" y="2636912"/>
            <a:ext cx="108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SRB</a:t>
            </a:r>
            <a:endParaRPr lang="fr-CH" sz="2000" dirty="0">
              <a:solidFill>
                <a:schemeClr val="tx1"/>
              </a:solidFill>
              <a:latin typeface="Arial" panose="020B0604020202020204" pitchFamily="34" charset="0"/>
              <a:cs typeface="Arial" panose="020B0604020202020204" pitchFamily="34" charset="0"/>
            </a:endParaRPr>
          </a:p>
        </p:txBody>
      </p:sp>
      <p:sp>
        <p:nvSpPr>
          <p:cNvPr id="11" name="Ellipse 10"/>
          <p:cNvSpPr/>
          <p:nvPr/>
        </p:nvSpPr>
        <p:spPr>
          <a:xfrm>
            <a:off x="4071448" y="3429000"/>
            <a:ext cx="108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sp>
        <p:nvSpPr>
          <p:cNvPr id="8" name="Rectangle à coins arrondis 7"/>
          <p:cNvSpPr/>
          <p:nvPr/>
        </p:nvSpPr>
        <p:spPr>
          <a:xfrm>
            <a:off x="723016" y="5661248"/>
            <a:ext cx="7776864" cy="864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Le panneau se situe 1 km après l’échangeur – Distances à calculer jusqu’aux centres villes ( </a:t>
            </a:r>
            <a:r>
              <a:rPr lang="fr-CH" dirty="0">
                <a:solidFill>
                  <a:schemeClr val="tx1"/>
                </a:solidFill>
                <a:latin typeface="Arial" panose="020B0604020202020204" pitchFamily="34" charset="0"/>
                <a:cs typeface="Arial" panose="020B0604020202020204" pitchFamily="34" charset="0"/>
              </a:rPr>
              <a:t>f</a:t>
            </a:r>
            <a:r>
              <a:rPr lang="fr-CH" dirty="0" smtClean="0">
                <a:solidFill>
                  <a:schemeClr val="tx1"/>
                </a:solidFill>
                <a:latin typeface="Arial" panose="020B0604020202020204" pitchFamily="34" charset="0"/>
                <a:cs typeface="Arial" panose="020B0604020202020204" pitchFamily="34" charset="0"/>
              </a:rPr>
              <a:t>rontière RO / H pour ce qui concerne </a:t>
            </a:r>
            <a:r>
              <a:rPr lang="fr-CH" dirty="0" err="1" smtClean="0">
                <a:solidFill>
                  <a:schemeClr val="tx1"/>
                </a:solidFill>
                <a:latin typeface="Arial" panose="020B0604020202020204" pitchFamily="34" charset="0"/>
                <a:cs typeface="Arial" panose="020B0604020202020204" pitchFamily="34" charset="0"/>
              </a:rPr>
              <a:t>Nadlac</a:t>
            </a:r>
            <a:r>
              <a:rPr lang="fr-CH" dirty="0" smtClean="0">
                <a:solidFill>
                  <a:schemeClr val="tx1"/>
                </a:solidFill>
                <a:latin typeface="Arial" panose="020B0604020202020204" pitchFamily="34" charset="0"/>
                <a:cs typeface="Arial" panose="020B0604020202020204" pitchFamily="34" charset="0"/>
              </a:rPr>
              <a:t> )</a:t>
            </a:r>
            <a:r>
              <a:rPr lang="fr-CH" dirty="0" smtClean="0">
                <a:latin typeface="Arial" panose="020B0604020202020204" pitchFamily="34" charset="0"/>
                <a:cs typeface="Arial" panose="020B0604020202020204" pitchFamily="34" charset="0"/>
              </a:rPr>
              <a:t>L</a:t>
            </a:r>
            <a:endParaRPr lang="fr-CH" dirty="0">
              <a:latin typeface="Arial" panose="020B0604020202020204" pitchFamily="34" charset="0"/>
              <a:cs typeface="Arial" panose="020B0604020202020204" pitchFamily="34" charset="0"/>
            </a:endParaRPr>
          </a:p>
        </p:txBody>
      </p:sp>
      <p:sp>
        <p:nvSpPr>
          <p:cNvPr id="12" name="Rectangle à coins arrondis 11"/>
          <p:cNvSpPr/>
          <p:nvPr/>
        </p:nvSpPr>
        <p:spPr>
          <a:xfrm>
            <a:off x="3155075" y="112474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13" name="Rectangle à coins arrondis 12"/>
          <p:cNvSpPr/>
          <p:nvPr/>
        </p:nvSpPr>
        <p:spPr>
          <a:xfrm>
            <a:off x="5220072" y="115334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4" name="Rectangle à coins arrondis 13"/>
          <p:cNvSpPr/>
          <p:nvPr/>
        </p:nvSpPr>
        <p:spPr>
          <a:xfrm>
            <a:off x="899592" y="980728"/>
            <a:ext cx="7600288" cy="4392488"/>
          </a:xfrm>
          <a:prstGeom prst="roundRect">
            <a:avLst>
              <a:gd name="adj" fmla="val 433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463038284"/>
      </p:ext>
    </p:extLst>
  </p:cSld>
  <p:clrMapOvr>
    <a:masterClrMapping/>
  </p:clrMapOvr>
  <p:transition spd="slow">
    <p:wheel spokes="1"/>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72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Pecica</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54</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97153" y="12571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098749" y="125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835696" y="2564928"/>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511878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551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Timisoara			521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Craiova			200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89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Targoviste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84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5" name="Rectangle à coins arrondis 4"/>
          <p:cNvSpPr/>
          <p:nvPr/>
        </p:nvSpPr>
        <p:spPr>
          <a:xfrm>
            <a:off x="509065" y="5877272"/>
            <a:ext cx="8280920" cy="72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anose="020B0604020202020204" pitchFamily="34" charset="0"/>
                <a:cs typeface="Arial" panose="020B0604020202020204" pitchFamily="34" charset="0"/>
              </a:rPr>
              <a:t>Le panneau est placé +/-1 km après la sortie 4 ; les distances s’entendent du panneau jusqu’aux centres villes ou jusque l’échangeur mentionné</a:t>
            </a:r>
            <a:endParaRPr lang="fr-CH" sz="1600" dirty="0">
              <a:solidFill>
                <a:schemeClr val="tx1"/>
              </a:solidFill>
              <a:latin typeface="Arial" panose="020B0604020202020204" pitchFamily="34" charset="0"/>
              <a:cs typeface="Arial" panose="020B0604020202020204" pitchFamily="34" charset="0"/>
            </a:endParaRPr>
          </a:p>
        </p:txBody>
      </p:sp>
      <p:sp>
        <p:nvSpPr>
          <p:cNvPr id="6" name="Rectangle à coins arrondis 5"/>
          <p:cNvSpPr/>
          <p:nvPr/>
        </p:nvSpPr>
        <p:spPr>
          <a:xfrm>
            <a:off x="1115616" y="980728"/>
            <a:ext cx="7200800" cy="4608512"/>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4742857"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333403"/>
      </p:ext>
    </p:extLst>
  </p:cSld>
  <p:clrMapOvr>
    <a:masterClrMapping/>
  </p:clrMapOvr>
  <p:transition spd="slow">
    <p:wheel spokes="1"/>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378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Pecica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Turnu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Curtici</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324296" y="4389597"/>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533715" y="314096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709J</a:t>
            </a:r>
            <a:endParaRPr lang="fr-CH" dirty="0">
              <a:latin typeface="Arial" panose="020B0604020202020204" pitchFamily="34" charset="0"/>
              <a:cs typeface="Arial" panose="020B0604020202020204" pitchFamily="34" charset="0"/>
            </a:endParaRPr>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558094" y="2083441"/>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11" name="Titre 1"/>
          <p:cNvSpPr txBox="1">
            <a:spLocks noGrp="1"/>
          </p:cNvSpPr>
          <p:nvPr>
            <p:ph type="ctrTitle"/>
          </p:nvPr>
        </p:nvSpPr>
        <p:spPr>
          <a:xfrm>
            <a:off x="1043608" y="404612"/>
            <a:ext cx="5760000" cy="1080000"/>
          </a:xfrm>
          <a:prstGeom prst="rect">
            <a:avLst/>
          </a:prstGeom>
          <a:solidFill>
            <a:srgbClr val="00B050"/>
          </a:solidFill>
        </p:spPr>
        <p:txBody>
          <a:bodyPr vert="horz" lIns="288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Nadlac</a:t>
            </a:r>
            <a:r>
              <a:rPr lang="fr-CH" dirty="0" smtClean="0">
                <a:solidFill>
                  <a:schemeClr val="bg1"/>
                </a:solidFill>
                <a:latin typeface="Arial" panose="020B0604020202020204" pitchFamily="34" charset="0"/>
                <a:cs typeface="Arial" panose="020B0604020202020204" pitchFamily="34" charset="0"/>
              </a:rPr>
              <a:t>   </a:t>
            </a:r>
            <a:r>
              <a:rPr lang="fr-CH" sz="1200" dirty="0" err="1" smtClean="0">
                <a:solidFill>
                  <a:schemeClr val="bg1"/>
                </a:solidFill>
                <a:latin typeface="Arial" panose="020B0604020202020204" pitchFamily="34" charset="0"/>
                <a:cs typeface="Arial" panose="020B0604020202020204" pitchFamily="34" charset="0"/>
              </a:rPr>
              <a:t>zoll</a:t>
            </a:r>
            <a:endParaRPr lang="fr-CH" sz="1200"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803715" y="595823"/>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5834853" y="55741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6" name="Picture 2" descr="http://namthao.free.fr/Travel/France/France/Nice/Cours%20Nice/Code%20de%20la%20route/Signalisation/zo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68609"/>
            <a:ext cx="89813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namthao.free.fr/Travel/France/France/Nice/Cours%20Nice/Code%20de%20la%20route/Signalisation/zo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708920"/>
            <a:ext cx="898130"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187624" y="451095"/>
            <a:ext cx="5544616" cy="9616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87624" y="1628800"/>
            <a:ext cx="5544616" cy="3613322"/>
          </a:xfrm>
          <a:prstGeom prst="roundRect">
            <a:avLst>
              <a:gd name="adj" fmla="val 448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107217480"/>
      </p:ext>
    </p:extLst>
  </p:cSld>
  <p:clrMapOvr>
    <a:masterClrMapping/>
  </p:clrMapOvr>
  <p:transition spd="slow">
    <p:wheel spokes="1"/>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360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Pecica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Turnu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Curtici</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4900963" y="4245580"/>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533715" y="314096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709J</a:t>
            </a:r>
            <a:endParaRPr lang="fr-CH" dirty="0">
              <a:latin typeface="Arial" panose="020B0604020202020204" pitchFamily="34" charset="0"/>
              <a:cs typeface="Arial" panose="020B0604020202020204" pitchFamily="34" charset="0"/>
            </a:endParaRPr>
          </a:p>
        </p:txBody>
      </p:sp>
      <p:sp>
        <p:nvSpPr>
          <p:cNvPr id="10" name="Hexagone 9"/>
          <p:cNvSpPr/>
          <p:nvPr/>
        </p:nvSpPr>
        <p:spPr>
          <a:xfrm>
            <a:off x="1558094" y="2083441"/>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pic>
        <p:nvPicPr>
          <p:cNvPr id="18" name="Picture 2" descr="http://namthao.free.fr/Travel/France/France/Nice/Cours%20Nice/Code%20de%20la%20route/Signalisation/zo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708920"/>
            <a:ext cx="898130" cy="72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1187624" y="1628800"/>
            <a:ext cx="5544616" cy="3469305"/>
          </a:xfrm>
          <a:prstGeom prst="roundRect">
            <a:avLst>
              <a:gd name="adj" fmla="val 448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067944" y="54868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54</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581129" y="69268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4860032" y="69268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9" name="Rectangle à coins arrondis 8"/>
          <p:cNvSpPr/>
          <p:nvPr/>
        </p:nvSpPr>
        <p:spPr>
          <a:xfrm>
            <a:off x="4139952" y="620688"/>
            <a:ext cx="2592288" cy="75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0627784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54</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178398476"/>
      </p:ext>
    </p:extLst>
  </p:cSld>
  <p:clrMapOvr>
    <a:masterClrMapping/>
  </p:clrMapOvr>
  <p:transition spd="slow">
    <p:wheel spokes="1"/>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912902"/>
            <a:ext cx="7848872" cy="900000"/>
          </a:xfrm>
          <a:solidFill>
            <a:srgbClr val="00B050"/>
          </a:solidFill>
        </p:spPr>
        <p:txBody>
          <a:bodyPr>
            <a:normAutofit/>
          </a:bodyPr>
          <a:lstStyle/>
          <a:p>
            <a:r>
              <a:rPr lang="fr-CH" sz="1800" dirty="0" smtClean="0">
                <a:solidFill>
                  <a:schemeClr val="bg1"/>
                </a:solidFill>
                <a:latin typeface="Arial" panose="020B0604020202020204" pitchFamily="34" charset="0"/>
                <a:cs typeface="Arial" panose="020B0604020202020204" pitchFamily="34" charset="0"/>
              </a:rPr>
              <a:t>                        A1</a:t>
            </a:r>
            <a:endParaRPr lang="fr-CH" sz="1800"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755576" y="1412776"/>
            <a:ext cx="5112568" cy="4032448"/>
          </a:xfrm>
          <a:solidFill>
            <a:srgbClr val="00B050"/>
          </a:solidFill>
        </p:spPr>
        <p:txBody>
          <a:bodyPr lIns="360000" tIns="360000" rIns="72000">
            <a:normAutofit lnSpcReduction="10000"/>
          </a:bodyPr>
          <a:lstStyle/>
          <a:p>
            <a:pPr marL="0" indent="0">
              <a:buNone/>
            </a:pPr>
            <a:r>
              <a:rPr lang="fr-CH" sz="4800" dirty="0" smtClean="0">
                <a:solidFill>
                  <a:schemeClr val="bg1"/>
                </a:solidFill>
                <a:latin typeface="Arial" panose="020B0604020202020204" pitchFamily="34" charset="0"/>
                <a:cs typeface="Arial" panose="020B0604020202020204" pitchFamily="34" charset="0"/>
              </a:rPr>
              <a:t>Szeged</a:t>
            </a:r>
          </a:p>
          <a:p>
            <a:pPr marL="0" indent="0">
              <a:buNone/>
            </a:pPr>
            <a:r>
              <a:rPr lang="fr-CH" sz="4800" dirty="0" smtClean="0">
                <a:solidFill>
                  <a:schemeClr val="bg1"/>
                </a:solidFill>
                <a:latin typeface="Arial" panose="020B0604020202020204" pitchFamily="34" charset="0"/>
                <a:cs typeface="Arial" panose="020B0604020202020204" pitchFamily="34" charset="0"/>
              </a:rPr>
              <a:t>Subotica</a:t>
            </a:r>
          </a:p>
          <a:p>
            <a:pPr marL="0" indent="0">
              <a:buNone/>
            </a:pPr>
            <a:r>
              <a:rPr lang="fr-CH" sz="4800" dirty="0" err="1" smtClean="0">
                <a:solidFill>
                  <a:schemeClr val="bg1"/>
                </a:solidFill>
                <a:latin typeface="Arial" panose="020B0604020202020204" pitchFamily="34" charset="0"/>
                <a:cs typeface="Arial" panose="020B0604020202020204" pitchFamily="34" charset="0"/>
              </a:rPr>
              <a:t>Mako</a:t>
            </a:r>
            <a:endParaRPr lang="fr-CH" sz="4800" dirty="0" smtClean="0">
              <a:solidFill>
                <a:schemeClr val="bg1"/>
              </a:solidFill>
              <a:latin typeface="Arial" panose="020B0604020202020204" pitchFamily="34" charset="0"/>
              <a:cs typeface="Arial" panose="020B0604020202020204" pitchFamily="34" charset="0"/>
            </a:endParaRPr>
          </a:p>
          <a:p>
            <a:pPr marL="0" indent="0">
              <a:buNone/>
            </a:pPr>
            <a:r>
              <a:rPr lang="fr-CH" sz="4800" dirty="0" err="1" smtClean="0">
                <a:solidFill>
                  <a:schemeClr val="bg1"/>
                </a:solidFill>
                <a:latin typeface="Arial" panose="020B0604020202020204" pitchFamily="34" charset="0"/>
                <a:cs typeface="Arial" panose="020B0604020202020204" pitchFamily="34" charset="0"/>
              </a:rPr>
              <a:t>Nadlac</a:t>
            </a:r>
            <a:endParaRPr lang="fr-CH" sz="4800" dirty="0" smtClean="0">
              <a:solidFill>
                <a:schemeClr val="bg1"/>
              </a:solidFill>
              <a:latin typeface="Arial" panose="020B0604020202020204" pitchFamily="34" charset="0"/>
              <a:cs typeface="Arial" panose="020B0604020202020204" pitchFamily="34" charset="0"/>
            </a:endParaRP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4" name="Espace réservé du contenu 3"/>
          <p:cNvSpPr>
            <a:spLocks noGrp="1"/>
          </p:cNvSpPr>
          <p:nvPr>
            <p:ph sz="half" idx="2"/>
          </p:nvPr>
        </p:nvSpPr>
        <p:spPr>
          <a:xfrm>
            <a:off x="5868144" y="1412776"/>
            <a:ext cx="2736304" cy="4032448"/>
          </a:xfrm>
          <a:solidFill>
            <a:srgbClr val="00B050"/>
          </a:solidFill>
        </p:spPr>
        <p:txBody>
          <a:bodyPr lIns="504000" tIns="360000" rIns="360000">
            <a:noAutofit/>
          </a:bodyPr>
          <a:lstStyle/>
          <a:p>
            <a:pPr marL="0" indent="0" algn="r">
              <a:buNone/>
            </a:pPr>
            <a:r>
              <a:rPr lang="fr-CH" sz="4400" dirty="0" smtClean="0">
                <a:solidFill>
                  <a:schemeClr val="bg1"/>
                </a:solidFill>
                <a:latin typeface="Arial" panose="020B0604020202020204" pitchFamily="34" charset="0"/>
                <a:cs typeface="Arial" panose="020B0604020202020204" pitchFamily="34" charset="0"/>
              </a:rPr>
              <a:t>81 km</a:t>
            </a:r>
          </a:p>
          <a:p>
            <a:pPr marL="0" indent="0" algn="r">
              <a:buNone/>
            </a:pPr>
            <a:r>
              <a:rPr lang="fr-CH" sz="4400" dirty="0" smtClean="0">
                <a:solidFill>
                  <a:schemeClr val="bg1"/>
                </a:solidFill>
                <a:latin typeface="Arial" panose="020B0604020202020204" pitchFamily="34" charset="0"/>
                <a:cs typeface="Arial" panose="020B0604020202020204" pitchFamily="34" charset="0"/>
              </a:rPr>
              <a:t>129 km</a:t>
            </a:r>
          </a:p>
          <a:p>
            <a:pPr marL="0" indent="0" algn="r">
              <a:buNone/>
            </a:pPr>
            <a:r>
              <a:rPr lang="fr-CH" sz="4400" dirty="0" smtClean="0">
                <a:solidFill>
                  <a:schemeClr val="bg1"/>
                </a:solidFill>
                <a:latin typeface="Arial" panose="020B0604020202020204" pitchFamily="34" charset="0"/>
                <a:cs typeface="Arial" panose="020B0604020202020204" pitchFamily="34" charset="0"/>
              </a:rPr>
              <a:t> 56 km</a:t>
            </a:r>
          </a:p>
          <a:p>
            <a:pPr marL="0" indent="0" algn="r">
              <a:buNone/>
            </a:pPr>
            <a:r>
              <a:rPr lang="fr-CH" sz="4400" dirty="0" smtClean="0">
                <a:solidFill>
                  <a:schemeClr val="bg1"/>
                </a:solidFill>
                <a:latin typeface="Arial" panose="020B0604020202020204" pitchFamily="34" charset="0"/>
                <a:cs typeface="Arial" panose="020B0604020202020204" pitchFamily="34" charset="0"/>
              </a:rPr>
              <a:t> 30 km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7" name="Ellipse 6"/>
          <p:cNvSpPr/>
          <p:nvPr/>
        </p:nvSpPr>
        <p:spPr>
          <a:xfrm>
            <a:off x="4032000" y="1843899"/>
            <a:ext cx="108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pic>
        <p:nvPicPr>
          <p:cNvPr id="1026" name="Picture 2" descr="http://namthao.free.fr/Travel/France/France/Nice/Cours%20Nice/Code%20de%20la%20route/Signalisation/zo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80" y="4111896"/>
            <a:ext cx="864040"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p:cNvSpPr/>
          <p:nvPr/>
        </p:nvSpPr>
        <p:spPr>
          <a:xfrm>
            <a:off x="4085494" y="2636912"/>
            <a:ext cx="108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SRB</a:t>
            </a:r>
            <a:endParaRPr lang="fr-CH" sz="2000" dirty="0">
              <a:solidFill>
                <a:schemeClr val="tx1"/>
              </a:solidFill>
              <a:latin typeface="Arial" panose="020B0604020202020204" pitchFamily="34" charset="0"/>
              <a:cs typeface="Arial" panose="020B0604020202020204" pitchFamily="34" charset="0"/>
            </a:endParaRPr>
          </a:p>
        </p:txBody>
      </p:sp>
      <p:sp>
        <p:nvSpPr>
          <p:cNvPr id="11" name="Ellipse 10"/>
          <p:cNvSpPr/>
          <p:nvPr/>
        </p:nvSpPr>
        <p:spPr>
          <a:xfrm>
            <a:off x="4071448" y="3429000"/>
            <a:ext cx="108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sp>
        <p:nvSpPr>
          <p:cNvPr id="12" name="Rectangle à coins arrondis 11"/>
          <p:cNvSpPr/>
          <p:nvPr/>
        </p:nvSpPr>
        <p:spPr>
          <a:xfrm>
            <a:off x="3166429" y="107697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13" name="Rectangle à coins arrondis 12"/>
          <p:cNvSpPr/>
          <p:nvPr/>
        </p:nvSpPr>
        <p:spPr>
          <a:xfrm>
            <a:off x="5029585" y="107697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4" name="Rectangle à coins arrondis 13"/>
          <p:cNvSpPr/>
          <p:nvPr/>
        </p:nvSpPr>
        <p:spPr>
          <a:xfrm>
            <a:off x="899592" y="980728"/>
            <a:ext cx="7600288" cy="4392488"/>
          </a:xfrm>
          <a:prstGeom prst="roundRect">
            <a:avLst>
              <a:gd name="adj" fmla="val 433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280882794"/>
      </p:ext>
    </p:extLst>
  </p:cSld>
  <p:clrMapOvr>
    <a:masterClrMapping/>
  </p:clrMapOvr>
  <p:transition spd="slow">
    <p:wheel spokes="1"/>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72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Nadlac</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55</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97153" y="12571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098749" y="125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835696" y="2564928"/>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7G</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9822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6300000" cy="3060000"/>
          </a:xfrm>
          <a:solidFill>
            <a:srgbClr val="0070C0"/>
          </a:solidFill>
          <a:effectLst>
            <a:outerShdw blurRad="63500" sx="102000" sy="102000" algn="ctr" rotWithShape="0">
              <a:schemeClr val="bg1">
                <a:alpha val="40000"/>
              </a:schemeClr>
            </a:outerShdw>
          </a:effectLst>
        </p:spPr>
        <p:txBody>
          <a:bodyPr lIns="9000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Nadlac</a:t>
            </a:r>
            <a:endParaRPr lang="fr-CH" sz="4400" dirty="0" smtClean="0">
              <a:solidFill>
                <a:schemeClr val="bg1"/>
              </a:solidFill>
              <a:latin typeface="Arial" panose="020B0604020202020204" pitchFamily="34" charset="0"/>
              <a:cs typeface="Arial" panose="020B0604020202020204" pitchFamily="34" charset="0"/>
            </a:endParaRPr>
          </a:p>
          <a:p>
            <a:r>
              <a:rPr lang="fr-CH" sz="4000" dirty="0" err="1" smtClean="0">
                <a:solidFill>
                  <a:schemeClr val="bg1"/>
                </a:solidFill>
                <a:latin typeface="Arial" panose="020B0604020202020204" pitchFamily="34" charset="0"/>
                <a:cs typeface="Arial" panose="020B0604020202020204" pitchFamily="34" charset="0"/>
              </a:rPr>
              <a:t>Peregu</a:t>
            </a:r>
            <a:r>
              <a:rPr lang="fr-CH" sz="4000" dirty="0" smtClean="0">
                <a:solidFill>
                  <a:schemeClr val="bg1"/>
                </a:solidFill>
                <a:latin typeface="Arial" panose="020B0604020202020204" pitchFamily="34" charset="0"/>
                <a:cs typeface="Arial" panose="020B0604020202020204" pitchFamily="34" charset="0"/>
              </a:rPr>
              <a:t> Mare</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516502" y="3597508"/>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438777" y="220486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7G</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043608" y="260648"/>
            <a:ext cx="6300000" cy="1260000"/>
          </a:xfrm>
          <a:prstGeom prst="rect">
            <a:avLst/>
          </a:prstGeom>
          <a:solidFill>
            <a:srgbClr val="00B050"/>
          </a:solid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Nagylac</a:t>
            </a:r>
            <a:r>
              <a:rPr lang="fr-CH" dirty="0" smtClean="0">
                <a:solidFill>
                  <a:schemeClr val="bg1"/>
                </a:solidFill>
                <a:latin typeface="Arial" panose="020B0604020202020204" pitchFamily="34" charset="0"/>
                <a:cs typeface="Arial" panose="020B0604020202020204" pitchFamily="34" charset="0"/>
              </a:rPr>
              <a:t>   </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373458"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6583382" y="420584"/>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6" name="Picture 2" descr="http://namthao.free.fr/Travel/France/France/Nice/Cours%20Nice/Code%20de%20la%20route/Signalisation/zo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10584"/>
            <a:ext cx="898130" cy="720000"/>
          </a:xfrm>
          <a:prstGeom prst="rect">
            <a:avLst/>
          </a:prstGeom>
          <a:noFill/>
          <a:extLst>
            <a:ext uri="{909E8E84-426E-40DD-AFC4-6F175D3DCCD1}">
              <a14:hiddenFill xmlns:a14="http://schemas.microsoft.com/office/drawing/2010/main">
                <a:solidFill>
                  <a:srgbClr val="FFFFFF"/>
                </a:solidFill>
              </a14:hiddenFill>
            </a:ext>
          </a:extLst>
        </p:spPr>
      </p:pic>
      <p:sp>
        <p:nvSpPr>
          <p:cNvPr id="18" name="Ellipse 17"/>
          <p:cNvSpPr/>
          <p:nvPr/>
        </p:nvSpPr>
        <p:spPr>
          <a:xfrm>
            <a:off x="5372450" y="631095"/>
            <a:ext cx="1008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a:solidFill>
                  <a:schemeClr val="tx1"/>
                </a:solidFill>
                <a:latin typeface="Arial" panose="020B0604020202020204" pitchFamily="34" charset="0"/>
                <a:cs typeface="Arial" panose="020B0604020202020204" pitchFamily="34" charset="0"/>
              </a:rPr>
              <a:t>H</a:t>
            </a:r>
          </a:p>
        </p:txBody>
      </p:sp>
      <p:sp>
        <p:nvSpPr>
          <p:cNvPr id="2" name="Rectangle à coins arrondis 1"/>
          <p:cNvSpPr/>
          <p:nvPr/>
        </p:nvSpPr>
        <p:spPr>
          <a:xfrm>
            <a:off x="1115616" y="332656"/>
            <a:ext cx="6120680" cy="115212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800"/>
            <a:ext cx="6120680" cy="2880320"/>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68965063"/>
      </p:ext>
    </p:extLst>
  </p:cSld>
  <p:clrMapOvr>
    <a:masterClrMapping/>
  </p:clrMapOvr>
  <p:transition spd="slow">
    <p:wheel spokes="1"/>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2520000"/>
          </a:xfrm>
          <a:solidFill>
            <a:srgbClr val="0070C0"/>
          </a:solidFill>
          <a:effectLst>
            <a:outerShdw blurRad="63500" sx="102000" sy="102000" algn="ctr" rotWithShape="0">
              <a:schemeClr val="bg1">
                <a:alpha val="40000"/>
              </a:schemeClr>
            </a:outerShdw>
          </a:effectLst>
        </p:spPr>
        <p:txBody>
          <a:bodyPr lIns="9000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Nadlac</a:t>
            </a:r>
            <a:endParaRPr lang="fr-CH" sz="4400" dirty="0" smtClean="0">
              <a:solidFill>
                <a:schemeClr val="bg1"/>
              </a:solidFill>
              <a:latin typeface="Arial" panose="020B0604020202020204" pitchFamily="34" charset="0"/>
              <a:cs typeface="Arial" panose="020B0604020202020204" pitchFamily="34" charset="0"/>
            </a:endParaRPr>
          </a:p>
          <a:p>
            <a:r>
              <a:rPr lang="fr-CH" sz="4000" dirty="0" err="1" smtClean="0">
                <a:solidFill>
                  <a:schemeClr val="bg1"/>
                </a:solidFill>
                <a:latin typeface="Arial" panose="020B0604020202020204" pitchFamily="34" charset="0"/>
                <a:cs typeface="Arial" panose="020B0604020202020204" pitchFamily="34" charset="0"/>
              </a:rPr>
              <a:t>Peregu</a:t>
            </a:r>
            <a:r>
              <a:rPr lang="fr-CH" sz="4000" dirty="0" smtClean="0">
                <a:solidFill>
                  <a:schemeClr val="bg1"/>
                </a:solidFill>
                <a:latin typeface="Arial" panose="020B0604020202020204" pitchFamily="34" charset="0"/>
                <a:cs typeface="Arial" panose="020B0604020202020204" pitchFamily="34" charset="0"/>
              </a:rPr>
              <a:t> Mare</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333012" y="3152540"/>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438777" y="220486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7G</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115616" y="1628800"/>
            <a:ext cx="5616624" cy="237626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3985805" y="54868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55</a:t>
            </a:r>
            <a:endParaRPr lang="fr-CH" sz="54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067944" y="620688"/>
            <a:ext cx="2664296"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18"/>
          <p:cNvSpPr/>
          <p:nvPr/>
        </p:nvSpPr>
        <p:spPr>
          <a:xfrm>
            <a:off x="4355976" y="67472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4701619" y="65252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34169310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55</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09194846"/>
      </p:ext>
    </p:extLst>
  </p:cSld>
  <p:clrMapOvr>
    <a:masterClrMapping/>
  </p:clrMapOvr>
  <p:transition spd="slow">
    <p:wheel spokes="1"/>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82995"/>
            <a:ext cx="7848872" cy="1080000"/>
          </a:xfrm>
          <a:solidFill>
            <a:srgbClr val="00B050"/>
          </a:solidFill>
        </p:spPr>
        <p:txBody>
          <a:bodyPr lIns="720000">
            <a:normAutofit/>
          </a:bodyPr>
          <a:lstStyle/>
          <a:p>
            <a:r>
              <a:rPr lang="fr-CH" dirty="0" smtClean="0">
                <a:solidFill>
                  <a:schemeClr val="bg1"/>
                </a:solidFill>
                <a:latin typeface="Arial" panose="020B0604020202020204" pitchFamily="34" charset="0"/>
                <a:cs typeface="Arial" panose="020B0604020202020204" pitchFamily="34" charset="0"/>
              </a:rPr>
              <a:t>E68    M43</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755576" y="1412776"/>
            <a:ext cx="5112568" cy="4032448"/>
          </a:xfrm>
          <a:solidFill>
            <a:srgbClr val="00B050"/>
          </a:solidFill>
        </p:spPr>
        <p:txBody>
          <a:bodyPr lIns="360000" tIns="360000" rIns="72000">
            <a:normAutofit lnSpcReduction="10000"/>
          </a:bodyPr>
          <a:lstStyle/>
          <a:p>
            <a:pPr marL="0" indent="0">
              <a:buNone/>
            </a:pPr>
            <a:r>
              <a:rPr lang="fr-CH" sz="4800" dirty="0" smtClean="0">
                <a:solidFill>
                  <a:schemeClr val="bg1"/>
                </a:solidFill>
                <a:latin typeface="Arial" panose="020B0604020202020204" pitchFamily="34" charset="0"/>
                <a:cs typeface="Arial" panose="020B0604020202020204" pitchFamily="34" charset="0"/>
              </a:rPr>
              <a:t>Szeged</a:t>
            </a:r>
          </a:p>
          <a:p>
            <a:pPr marL="0" indent="0">
              <a:buNone/>
            </a:pPr>
            <a:r>
              <a:rPr lang="fr-CH" sz="4800" dirty="0" smtClean="0">
                <a:solidFill>
                  <a:schemeClr val="bg1"/>
                </a:solidFill>
                <a:latin typeface="Arial" panose="020B0604020202020204" pitchFamily="34" charset="0"/>
                <a:cs typeface="Arial" panose="020B0604020202020204" pitchFamily="34" charset="0"/>
              </a:rPr>
              <a:t>Subotica</a:t>
            </a:r>
          </a:p>
          <a:p>
            <a:pPr marL="0" indent="0">
              <a:buNone/>
            </a:pPr>
            <a:r>
              <a:rPr lang="fr-CH" sz="4800" dirty="0" err="1" smtClean="0">
                <a:solidFill>
                  <a:schemeClr val="bg1"/>
                </a:solidFill>
                <a:latin typeface="Arial" panose="020B0604020202020204" pitchFamily="34" charset="0"/>
                <a:cs typeface="Arial" panose="020B0604020202020204" pitchFamily="34" charset="0"/>
              </a:rPr>
              <a:t>Mako</a:t>
            </a:r>
            <a:endParaRPr lang="fr-CH" sz="4800" dirty="0" smtClean="0">
              <a:solidFill>
                <a:schemeClr val="bg1"/>
              </a:solidFill>
              <a:latin typeface="Arial" panose="020B0604020202020204" pitchFamily="34" charset="0"/>
              <a:cs typeface="Arial" panose="020B0604020202020204" pitchFamily="34" charset="0"/>
            </a:endParaRPr>
          </a:p>
          <a:p>
            <a:pPr marL="0" indent="0">
              <a:buNone/>
            </a:pPr>
            <a:endParaRPr lang="fr-CH" sz="4800" dirty="0" smtClean="0">
              <a:solidFill>
                <a:schemeClr val="bg1"/>
              </a:solidFill>
              <a:latin typeface="Arial" panose="020B0604020202020204" pitchFamily="34" charset="0"/>
              <a:cs typeface="Arial" panose="020B0604020202020204" pitchFamily="34" charset="0"/>
            </a:endParaRP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4" name="Espace réservé du contenu 3"/>
          <p:cNvSpPr>
            <a:spLocks noGrp="1"/>
          </p:cNvSpPr>
          <p:nvPr>
            <p:ph sz="half" idx="2"/>
          </p:nvPr>
        </p:nvSpPr>
        <p:spPr>
          <a:xfrm>
            <a:off x="5868144" y="1412776"/>
            <a:ext cx="2736304" cy="4032448"/>
          </a:xfrm>
          <a:solidFill>
            <a:srgbClr val="00B050"/>
          </a:solidFill>
        </p:spPr>
        <p:txBody>
          <a:bodyPr lIns="504000" tIns="360000" rIns="360000">
            <a:noAutofit/>
          </a:bodyPr>
          <a:lstStyle/>
          <a:p>
            <a:pPr marL="0" indent="0" algn="r">
              <a:buNone/>
            </a:pPr>
            <a:r>
              <a:rPr lang="fr-CH" sz="4400" dirty="0" smtClean="0">
                <a:solidFill>
                  <a:schemeClr val="bg1"/>
                </a:solidFill>
                <a:latin typeface="Arial" panose="020B0604020202020204" pitchFamily="34" charset="0"/>
                <a:cs typeface="Arial" panose="020B0604020202020204" pitchFamily="34" charset="0"/>
              </a:rPr>
              <a:t>58 km</a:t>
            </a:r>
          </a:p>
          <a:p>
            <a:pPr marL="0" indent="0" algn="r">
              <a:buNone/>
            </a:pPr>
            <a:r>
              <a:rPr lang="fr-CH" sz="4400" dirty="0" smtClean="0">
                <a:solidFill>
                  <a:schemeClr val="bg1"/>
                </a:solidFill>
                <a:latin typeface="Arial" panose="020B0604020202020204" pitchFamily="34" charset="0"/>
                <a:cs typeface="Arial" panose="020B0604020202020204" pitchFamily="34" charset="0"/>
              </a:rPr>
              <a:t>104 km</a:t>
            </a:r>
          </a:p>
          <a:p>
            <a:pPr marL="0" indent="0" algn="r">
              <a:buNone/>
            </a:pPr>
            <a:r>
              <a:rPr lang="fr-CH" sz="4400" dirty="0" smtClean="0">
                <a:solidFill>
                  <a:schemeClr val="bg1"/>
                </a:solidFill>
                <a:latin typeface="Arial" panose="020B0604020202020204" pitchFamily="34" charset="0"/>
                <a:cs typeface="Arial" panose="020B0604020202020204" pitchFamily="34" charset="0"/>
              </a:rPr>
              <a:t> 31 km</a:t>
            </a:r>
          </a:p>
          <a:p>
            <a:pPr marL="0" indent="0" algn="r">
              <a:buNone/>
            </a:pPr>
            <a:r>
              <a:rPr lang="fr-CH" sz="4400" dirty="0" smtClean="0">
                <a:solidFill>
                  <a:schemeClr val="bg1"/>
                </a:solidFill>
                <a:latin typeface="Arial" panose="020B0604020202020204" pitchFamily="34" charset="0"/>
                <a:cs typeface="Arial" panose="020B0604020202020204" pitchFamily="34" charset="0"/>
              </a:rPr>
              <a:t> 2 km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7" name="Ellipse 6"/>
          <p:cNvSpPr/>
          <p:nvPr/>
        </p:nvSpPr>
        <p:spPr>
          <a:xfrm>
            <a:off x="4070359" y="1843899"/>
            <a:ext cx="108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pic>
        <p:nvPicPr>
          <p:cNvPr id="1026" name="Picture 2" descr="http://namthao.free.fr/Travel/France/France/Nice/Cours%20Nice/Code%20de%20la%20route/Signalisation/zo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80" y="4288559"/>
            <a:ext cx="864040"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p:cNvSpPr/>
          <p:nvPr/>
        </p:nvSpPr>
        <p:spPr>
          <a:xfrm>
            <a:off x="4085494" y="2636912"/>
            <a:ext cx="108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SRB</a:t>
            </a:r>
            <a:endParaRPr lang="fr-CH" sz="2000" dirty="0">
              <a:solidFill>
                <a:schemeClr val="tx1"/>
              </a:solidFill>
              <a:latin typeface="Arial" panose="020B0604020202020204" pitchFamily="34" charset="0"/>
              <a:cs typeface="Arial" panose="020B0604020202020204" pitchFamily="34" charset="0"/>
            </a:endParaRPr>
          </a:p>
        </p:txBody>
      </p:sp>
      <p:sp>
        <p:nvSpPr>
          <p:cNvPr id="11" name="Ellipse 10"/>
          <p:cNvSpPr/>
          <p:nvPr/>
        </p:nvSpPr>
        <p:spPr>
          <a:xfrm>
            <a:off x="4071448" y="3429000"/>
            <a:ext cx="108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H</a:t>
            </a:r>
          </a:p>
        </p:txBody>
      </p:sp>
      <p:sp>
        <p:nvSpPr>
          <p:cNvPr id="8" name="Rectangle à coins arrondis 7"/>
          <p:cNvSpPr/>
          <p:nvPr/>
        </p:nvSpPr>
        <p:spPr>
          <a:xfrm>
            <a:off x="723016" y="5733256"/>
            <a:ext cx="7881432"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Le panneau se situe 1 km après l’échangeur – Distances à calculer jusqu’aux centres villes.</a:t>
            </a:r>
            <a:r>
              <a:rPr lang="fr-CH" dirty="0">
                <a:solidFill>
                  <a:schemeClr val="tx1"/>
                </a:solidFill>
                <a:latin typeface="Arial" panose="020B0604020202020204" pitchFamily="34" charset="0"/>
                <a:cs typeface="Arial" panose="020B0604020202020204" pitchFamily="34" charset="0"/>
              </a:rPr>
              <a:t> </a:t>
            </a:r>
            <a:r>
              <a:rPr lang="fr-CH" dirty="0" smtClean="0">
                <a:solidFill>
                  <a:schemeClr val="tx1"/>
                </a:solidFill>
                <a:latin typeface="Arial" panose="020B0604020202020204" pitchFamily="34" charset="0"/>
                <a:cs typeface="Arial" panose="020B0604020202020204" pitchFamily="34" charset="0"/>
              </a:rPr>
              <a:t>Les distances indiquées sont estimées, à corriger</a:t>
            </a:r>
            <a:endParaRPr lang="fr-CH" dirty="0">
              <a:latin typeface="Arial" panose="020B0604020202020204" pitchFamily="34" charset="0"/>
              <a:cs typeface="Arial" panose="020B0604020202020204" pitchFamily="34" charset="0"/>
            </a:endParaRPr>
          </a:p>
        </p:txBody>
      </p:sp>
      <p:sp>
        <p:nvSpPr>
          <p:cNvPr id="12" name="Rectangle à coins arrondis 11"/>
          <p:cNvSpPr/>
          <p:nvPr/>
        </p:nvSpPr>
        <p:spPr>
          <a:xfrm>
            <a:off x="1047419" y="4144543"/>
            <a:ext cx="2304256" cy="10081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Matrica</a:t>
            </a:r>
            <a:endParaRPr lang="fr-CH" sz="3200" dirty="0" smtClean="0">
              <a:solidFill>
                <a:schemeClr val="tx1"/>
              </a:solidFill>
              <a:latin typeface="Arial" panose="020B0604020202020204" pitchFamily="34" charset="0"/>
              <a:cs typeface="Arial" panose="020B0604020202020204" pitchFamily="34" charset="0"/>
            </a:endParaRPr>
          </a:p>
          <a:p>
            <a:pPr algn="ctr"/>
            <a:r>
              <a:rPr lang="fr-CH" sz="3200" dirty="0" smtClean="0">
                <a:solidFill>
                  <a:schemeClr val="tx1"/>
                </a:solidFill>
                <a:latin typeface="Arial" panose="020B0604020202020204" pitchFamily="34" charset="0"/>
                <a:cs typeface="Arial" panose="020B0604020202020204" pitchFamily="34" charset="0"/>
              </a:rPr>
              <a:t>Vignette</a:t>
            </a:r>
            <a:endParaRPr lang="fr-CH" sz="3200" dirty="0">
              <a:solidFill>
                <a:schemeClr val="tx1"/>
              </a:solidFill>
              <a:latin typeface="Arial" panose="020B0604020202020204" pitchFamily="34" charset="0"/>
              <a:cs typeface="Arial" panose="020B0604020202020204" pitchFamily="34" charset="0"/>
            </a:endParaRPr>
          </a:p>
        </p:txBody>
      </p:sp>
      <p:pic>
        <p:nvPicPr>
          <p:cNvPr id="9" name="Picture 2" descr="http://www.larousse.fr/encyclopedie/data/images/1009507-Drapeau_de_la_Hongr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417827"/>
            <a:ext cx="1136846" cy="756000"/>
          </a:xfrm>
          <a:prstGeom prst="rect">
            <a:avLst/>
          </a:prstGeom>
          <a:noFill/>
          <a:ln w="22225" cap="rnd" cmpd="sng">
            <a:solidFill>
              <a:schemeClr val="tx1"/>
            </a:solidFill>
          </a:ln>
          <a:extLst>
            <a:ext uri="{909E8E84-426E-40DD-AFC4-6F175D3DCCD1}">
              <a14:hiddenFill xmlns:a14="http://schemas.microsoft.com/office/drawing/2010/main">
                <a:solidFill>
                  <a:srgbClr val="FFFFFF"/>
                </a:solidFill>
              </a14:hiddenFill>
            </a:ext>
          </a:extLst>
        </p:spPr>
      </p:pic>
      <p:sp>
        <p:nvSpPr>
          <p:cNvPr id="13" name="Rectangle à coins arrondis 12"/>
          <p:cNvSpPr/>
          <p:nvPr/>
        </p:nvSpPr>
        <p:spPr>
          <a:xfrm>
            <a:off x="827584" y="312738"/>
            <a:ext cx="7704000" cy="98081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827584" y="1484784"/>
            <a:ext cx="7704856" cy="3816424"/>
          </a:xfrm>
          <a:prstGeom prst="roundRect">
            <a:avLst>
              <a:gd name="adj" fmla="val 402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5" name="Picture 2" descr="https://upload.wikimedia.org/wikipedia/commons/thumb/b/b7/Flag_of_Europe.svg/langfr-225px-Flag_of_Europe.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399827"/>
            <a:ext cx="1188000"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773024"/>
      </p:ext>
    </p:extLst>
  </p:cSld>
  <p:clrMapOvr>
    <a:masterClrMapping/>
  </p:clrMapOvr>
  <p:transition spd="slow">
    <p:wheel spokes="1"/>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a:bodyPr>
          <a:lstStyle/>
          <a:p>
            <a:r>
              <a:rPr lang="fr-CH" sz="2000" dirty="0" smtClean="0">
                <a:latin typeface="Arial" panose="020B0604020202020204" pitchFamily="34" charset="0"/>
                <a:cs typeface="Arial" panose="020B0604020202020204" pitchFamily="34" charset="0"/>
              </a:rPr>
              <a:t>Sources</a:t>
            </a:r>
            <a:endParaRPr lang="fr-CH" sz="20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251520" y="1124744"/>
            <a:ext cx="8640960" cy="4896544"/>
          </a:xfrm>
          <a:ln w="19050">
            <a:solidFill>
              <a:schemeClr val="tx1"/>
            </a:solidFill>
          </a:ln>
        </p:spPr>
        <p:txBody>
          <a:bodyPr>
            <a:normAutofit/>
          </a:bodyPr>
          <a:lstStyle/>
          <a:p>
            <a:pPr marL="0" indent="0">
              <a:buNone/>
            </a:pPr>
            <a:endParaRPr lang="fr-CH" sz="900" dirty="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err="1" smtClean="0">
                <a:latin typeface="Arial" panose="020B0604020202020204" pitchFamily="34" charset="0"/>
                <a:cs typeface="Arial" panose="020B0604020202020204" pitchFamily="34" charset="0"/>
              </a:rPr>
              <a:t>Curtea</a:t>
            </a:r>
            <a:r>
              <a:rPr lang="fr-CH" sz="900" dirty="0" smtClean="0">
                <a:latin typeface="Arial" panose="020B0604020202020204" pitchFamily="34" charset="0"/>
                <a:cs typeface="Arial" panose="020B0604020202020204" pitchFamily="34" charset="0"/>
              </a:rPr>
              <a:t> de </a:t>
            </a:r>
            <a:r>
              <a:rPr lang="fr-CH" sz="900" dirty="0" err="1" smtClean="0">
                <a:latin typeface="Arial" panose="020B0604020202020204" pitchFamily="34" charset="0"/>
                <a:cs typeface="Arial" panose="020B0604020202020204" pitchFamily="34" charset="0"/>
              </a:rPr>
              <a:t>Arges</a:t>
            </a:r>
            <a:r>
              <a:rPr lang="fr-CH" sz="900" dirty="0">
                <a:latin typeface="Arial" panose="020B0604020202020204" pitchFamily="34" charset="0"/>
                <a:cs typeface="Arial" panose="020B0604020202020204" pitchFamily="34" charset="0"/>
              </a:rPr>
              <a:t> : </a:t>
            </a:r>
            <a:r>
              <a:rPr lang="fr-CH" sz="900" dirty="0">
                <a:latin typeface="Arial" panose="020B0604020202020204" pitchFamily="34" charset="0"/>
                <a:cs typeface="Arial" panose="020B0604020202020204" pitchFamily="34" charset="0"/>
                <a:hlinkClick r:id="rId2"/>
              </a:rPr>
              <a:t>https://</a:t>
            </a:r>
            <a:r>
              <a:rPr lang="fr-CH" sz="900" dirty="0" smtClean="0">
                <a:latin typeface="Arial" panose="020B0604020202020204" pitchFamily="34" charset="0"/>
                <a:cs typeface="Arial" panose="020B0604020202020204" pitchFamily="34" charset="0"/>
                <a:hlinkClick r:id="rId2"/>
              </a:rPr>
              <a:t>www.google.ch/search?q=curtea+de+arges&amp;client=firefox-b&amp;tbm=isch&amp;tbo=u&amp;source=univ&amp;sa=X&amp;ved=0ahUKEwjjyLSI9KfOAhUG7BQKHbG2CsAQsAQIKg&amp;biw=1920&amp;bih=932</a:t>
            </a: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fr-CH" sz="900" dirty="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err="1" smtClean="0">
                <a:latin typeface="Arial" panose="020B0604020202020204" pitchFamily="34" charset="0"/>
                <a:cs typeface="Arial" panose="020B0604020202020204" pitchFamily="34" charset="0"/>
              </a:rPr>
              <a:t>Parcul</a:t>
            </a:r>
            <a:r>
              <a:rPr lang="fr-CH" sz="900" dirty="0" smtClean="0">
                <a:latin typeface="Arial" panose="020B0604020202020204" pitchFamily="34" charset="0"/>
                <a:cs typeface="Arial" panose="020B0604020202020204" pitchFamily="34" charset="0"/>
              </a:rPr>
              <a:t> </a:t>
            </a:r>
            <a:r>
              <a:rPr lang="fr-CH" sz="900" dirty="0">
                <a:latin typeface="Arial" panose="020B0604020202020204" pitchFamily="34" charset="0"/>
                <a:cs typeface="Arial" panose="020B0604020202020204" pitchFamily="34" charset="0"/>
              </a:rPr>
              <a:t>National Cozia : </a:t>
            </a:r>
            <a:r>
              <a:rPr lang="fr-CH" sz="900" dirty="0">
                <a:latin typeface="Arial" panose="020B0604020202020204" pitchFamily="34" charset="0"/>
                <a:cs typeface="Arial" panose="020B0604020202020204" pitchFamily="34" charset="0"/>
                <a:hlinkClick r:id="rId3"/>
              </a:rPr>
              <a:t>https://</a:t>
            </a:r>
            <a:r>
              <a:rPr lang="fr-CH" sz="900" dirty="0" smtClean="0">
                <a:latin typeface="Arial" panose="020B0604020202020204" pitchFamily="34" charset="0"/>
                <a:cs typeface="Arial" panose="020B0604020202020204" pitchFamily="34" charset="0"/>
                <a:hlinkClick r:id="rId3"/>
              </a:rPr>
              <a:t>www.google.ch/search?q=parcul+national+cozia&amp;client=firefox-b&amp;tbm=isch&amp;tbo=u&amp;source=univ&amp;sa=X&amp;ved=0ahUKEwjO5b3N86fOAhXISBQKHWm7AeQQsAQIHQ&amp;biw=1920&amp;bih=932</a:t>
            </a: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fr-CH" sz="900" dirty="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a:latin typeface="Arial" panose="020B0604020202020204" pitchFamily="34" charset="0"/>
                <a:cs typeface="Arial" panose="020B0604020202020204" pitchFamily="34" charset="0"/>
              </a:rPr>
              <a:t>Sibiu : </a:t>
            </a:r>
            <a:r>
              <a:rPr lang="fr-CH" sz="900" dirty="0">
                <a:latin typeface="Arial" panose="020B0604020202020204" pitchFamily="34" charset="0"/>
                <a:cs typeface="Arial" panose="020B0604020202020204" pitchFamily="34" charset="0"/>
                <a:hlinkClick r:id="rId4"/>
              </a:rPr>
              <a:t>https://</a:t>
            </a:r>
            <a:r>
              <a:rPr lang="fr-CH" sz="900" dirty="0" smtClean="0">
                <a:latin typeface="Arial" panose="020B0604020202020204" pitchFamily="34" charset="0"/>
                <a:cs typeface="Arial" panose="020B0604020202020204" pitchFamily="34" charset="0"/>
                <a:hlinkClick r:id="rId4"/>
              </a:rPr>
              <a:t>www.google.ch/search?q=sibiu&amp;client=firefox-b&amp;tbm=isch&amp;tbo=u&amp;source=univ&amp;sa=X&amp;ved=0ahUKEwj1j7j18qfOAhXIbhQKHVIvDfIQsAQIHQ&amp;biw=1920&amp;bih=932#imgrc=4j1XS1PcooJFKM%3A</a:t>
            </a: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fr-CH" sz="900" dirty="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a:latin typeface="Arial" panose="020B0604020202020204" pitchFamily="34" charset="0"/>
                <a:cs typeface="Arial" panose="020B0604020202020204" pitchFamily="34" charset="0"/>
              </a:rPr>
              <a:t>Hunedoara : </a:t>
            </a:r>
            <a:r>
              <a:rPr lang="fr-CH" sz="900" dirty="0">
                <a:latin typeface="Arial" panose="020B0604020202020204" pitchFamily="34" charset="0"/>
                <a:cs typeface="Arial" panose="020B0604020202020204" pitchFamily="34" charset="0"/>
                <a:hlinkClick r:id="rId5"/>
              </a:rPr>
              <a:t>https://</a:t>
            </a:r>
            <a:r>
              <a:rPr lang="fr-CH" sz="900" dirty="0" smtClean="0">
                <a:latin typeface="Arial" panose="020B0604020202020204" pitchFamily="34" charset="0"/>
                <a:cs typeface="Arial" panose="020B0604020202020204" pitchFamily="34" charset="0"/>
                <a:hlinkClick r:id="rId5"/>
              </a:rPr>
              <a:t>www.google.ch/search?q=hunedoara&amp;client=firefox-b&amp;tbm=isch&amp;tbo=u&amp;source=univ&amp;sa=X&amp;ved=0ahUKEwibr_zQ8afOAhUFORQKHXM4AXkQsAQIHQ&amp;biw=1920&amp;bih=932#imgrc=fAByxN0bVCKG_M%3A</a:t>
            </a: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fr-CH" sz="900" dirty="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a:latin typeface="Arial" panose="020B0604020202020204" pitchFamily="34" charset="0"/>
                <a:cs typeface="Arial" panose="020B0604020202020204" pitchFamily="34" charset="0"/>
              </a:rPr>
              <a:t>Timisoara : </a:t>
            </a:r>
            <a:r>
              <a:rPr lang="fr-CH" sz="900" dirty="0">
                <a:latin typeface="Arial" panose="020B0604020202020204" pitchFamily="34" charset="0"/>
                <a:cs typeface="Arial" panose="020B0604020202020204" pitchFamily="34" charset="0"/>
                <a:hlinkClick r:id="rId6"/>
              </a:rPr>
              <a:t>https://www.google.ch/search?q=timisoara&amp;client=firefox-b&amp;tbm=isch&amp;tbo=u&amp;source=univ&amp;sa=X&amp;ved=0ahUKEwjrgryW8afOAhUKXBQKHeM4B1cQsAQINg&amp;biw=1920&amp;bih=932#imgrc=Jrldzhhtu43ZlM%3A</a:t>
            </a:r>
            <a:endParaRPr lang="fr-CH" sz="9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smtClean="0">
                <a:latin typeface="Arial" panose="020B0604020202020204" pitchFamily="34" charset="0"/>
                <a:cs typeface="Arial" panose="020B0604020202020204" pitchFamily="34" charset="0"/>
              </a:rPr>
              <a:t>Arad </a:t>
            </a:r>
            <a:r>
              <a:rPr lang="fr-CH" sz="900" dirty="0">
                <a:latin typeface="Arial" panose="020B0604020202020204" pitchFamily="34" charset="0"/>
                <a:cs typeface="Arial" panose="020B0604020202020204" pitchFamily="34" charset="0"/>
              </a:rPr>
              <a:t>: </a:t>
            </a:r>
            <a:r>
              <a:rPr lang="fr-CH" sz="900" dirty="0">
                <a:latin typeface="Arial" panose="020B0604020202020204" pitchFamily="34" charset="0"/>
                <a:cs typeface="Arial" panose="020B0604020202020204" pitchFamily="34" charset="0"/>
                <a:hlinkClick r:id="rId7"/>
              </a:rPr>
              <a:t>https://www.google.ch/search?q=Arad&amp;client=firefox-b&amp;tbm=isch&amp;tbo=u&amp;source=univ&amp;sa=X&amp;ved=0ahUKEwjQuKvS8KfOAhWC7BQKHbmcBt4QsAQIKg&amp;biw=1920&amp;bih=932</a:t>
            </a:r>
            <a:endParaRPr lang="fr-CH" sz="9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fr-CH" sz="900" dirty="0">
              <a:latin typeface="Arial" panose="020B0604020202020204" pitchFamily="34" charset="0"/>
              <a:cs typeface="Arial" panose="020B0604020202020204" pitchFamily="34" charset="0"/>
            </a:endParaRPr>
          </a:p>
          <a:p>
            <a:pPr marL="0" indent="0">
              <a:buNone/>
            </a:pPr>
            <a:endParaRPr lang="fr-CH"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5807342"/>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47569" y="606695"/>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5</a:t>
            </a: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7314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Bolintin</a:t>
            </a:r>
            <a:r>
              <a:rPr lang="fr-CH" sz="4400" dirty="0" smtClean="0">
                <a:solidFill>
                  <a:schemeClr val="bg1"/>
                </a:solidFill>
                <a:latin typeface="Arial" panose="020B0604020202020204" pitchFamily="34" charset="0"/>
                <a:cs typeface="Arial" panose="020B0604020202020204" pitchFamily="34" charset="0"/>
              </a:rPr>
              <a:t> Vale</a:t>
            </a: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482585"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401A</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331640" y="704898"/>
            <a:ext cx="2772347" cy="72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4283968" y="704898"/>
            <a:ext cx="2592288" cy="72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331640" y="1700808"/>
            <a:ext cx="5544616" cy="1656184"/>
          </a:xfrm>
          <a:prstGeom prst="roundRect">
            <a:avLst>
              <a:gd name="adj" fmla="val 797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8747627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76672"/>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Vanatorii</a:t>
            </a:r>
            <a:r>
              <a:rPr lang="fr-CH" dirty="0" smtClean="0">
                <a:solidFill>
                  <a:schemeClr val="bg1"/>
                </a:solidFill>
                <a:latin typeface="Arial" panose="020B0604020202020204" pitchFamily="34" charset="0"/>
                <a:cs typeface="Arial" panose="020B0604020202020204" pitchFamily="34" charset="0"/>
              </a:rPr>
              <a:t> </a:t>
            </a:r>
            <a:r>
              <a:rPr lang="fr-CH" dirty="0" err="1" smtClean="0">
                <a:solidFill>
                  <a:schemeClr val="bg1"/>
                </a:solidFill>
                <a:latin typeface="Arial" panose="020B0604020202020204" pitchFamily="34" charset="0"/>
                <a:cs typeface="Arial" panose="020B0604020202020204" pitchFamily="34" charset="0"/>
              </a:rPr>
              <a:t>Mici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414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Bolintin</a:t>
            </a:r>
            <a:r>
              <a:rPr lang="fr-CH" sz="4400" dirty="0" smtClean="0">
                <a:solidFill>
                  <a:schemeClr val="bg1"/>
                </a:solidFill>
                <a:latin typeface="Arial" panose="020B0604020202020204" pitchFamily="34" charset="0"/>
                <a:cs typeface="Arial" panose="020B0604020202020204" pitchFamily="34" charset="0"/>
              </a:rPr>
              <a:t> Vale</a:t>
            </a:r>
          </a:p>
          <a:p>
            <a:r>
              <a:rPr lang="fr-CH" sz="4400" dirty="0" err="1" smtClean="0">
                <a:solidFill>
                  <a:schemeClr val="bg1"/>
                </a:solidFill>
                <a:latin typeface="Arial" panose="020B0604020202020204" pitchFamily="34" charset="0"/>
                <a:cs typeface="Arial" panose="020B0604020202020204" pitchFamily="34" charset="0"/>
              </a:rPr>
              <a:t>Palanca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Floresti</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550339" y="4392113"/>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747451" y="6567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289752" y="615131"/>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2051720" y="4743015"/>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401A</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544616" cy="3960440"/>
          </a:xfrm>
          <a:prstGeom prst="roundRect">
            <a:avLst>
              <a:gd name="adj" fmla="val 213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26100560"/>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89346"/>
            <a:ext cx="8928992" cy="900000"/>
          </a:xfrm>
          <a:solidFill>
            <a:srgbClr val="00B050"/>
          </a:solidFill>
        </p:spPr>
        <p:txBody>
          <a:bodyPr>
            <a:normAutofit/>
          </a:bodyPr>
          <a:lstStyle/>
          <a:p>
            <a:r>
              <a:rPr lang="fr-CH" dirty="0" smtClean="0">
                <a:solidFill>
                  <a:schemeClr val="bg1"/>
                </a:solidFill>
                <a:latin typeface="Arial" panose="020B0604020202020204" pitchFamily="34" charset="0"/>
                <a:cs typeface="Arial" panose="020B0604020202020204" pitchFamily="34" charset="0"/>
              </a:rPr>
              <a:t> </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07504" y="1268760"/>
            <a:ext cx="5544616" cy="4392488"/>
          </a:xfrm>
          <a:solidFill>
            <a:srgbClr val="00B050"/>
          </a:solidFill>
        </p:spPr>
        <p:txBody>
          <a:bodyPr lIns="720000" tIns="540000" rIns="72000">
            <a:normAutofit fontScale="62500" lnSpcReduction="20000"/>
          </a:bodyPr>
          <a:lstStyle/>
          <a:p>
            <a:pPr marL="0" indent="0">
              <a:buNone/>
            </a:pPr>
            <a:r>
              <a:rPr lang="fr-CH" sz="7000" dirty="0" smtClean="0">
                <a:solidFill>
                  <a:schemeClr val="bg1"/>
                </a:solidFill>
                <a:latin typeface="Arial" panose="020B0604020202020204" pitchFamily="34" charset="0"/>
                <a:cs typeface="Arial" panose="020B0604020202020204" pitchFamily="34" charset="0"/>
              </a:rPr>
              <a:t>Arad</a:t>
            </a:r>
          </a:p>
          <a:p>
            <a:pPr marL="0" indent="0">
              <a:buNone/>
            </a:pPr>
            <a:r>
              <a:rPr lang="fr-CH" sz="7000" dirty="0" smtClean="0">
                <a:solidFill>
                  <a:schemeClr val="bg1"/>
                </a:solidFill>
                <a:latin typeface="Arial" panose="020B0604020202020204" pitchFamily="34" charset="0"/>
                <a:cs typeface="Arial" panose="020B0604020202020204" pitchFamily="34" charset="0"/>
              </a:rPr>
              <a:t>Timisoara</a:t>
            </a:r>
          </a:p>
          <a:p>
            <a:pPr marL="0" indent="0">
              <a:buNone/>
            </a:pPr>
            <a:r>
              <a:rPr lang="fr-CH" sz="7000" dirty="0" smtClean="0">
                <a:solidFill>
                  <a:schemeClr val="bg1"/>
                </a:solidFill>
                <a:latin typeface="Arial" panose="020B0604020202020204" pitchFamily="34" charset="0"/>
                <a:cs typeface="Arial" panose="020B0604020202020204" pitchFamily="34" charset="0"/>
              </a:rPr>
              <a:t>Pitesti</a:t>
            </a:r>
          </a:p>
          <a:p>
            <a:pPr marL="0" indent="0">
              <a:buNone/>
            </a:pPr>
            <a:r>
              <a:rPr lang="fr-CH" sz="7000" dirty="0" smtClean="0">
                <a:solidFill>
                  <a:schemeClr val="bg1"/>
                </a:solidFill>
                <a:latin typeface="Arial" panose="020B0604020202020204" pitchFamily="34" charset="0"/>
                <a:cs typeface="Arial" panose="020B0604020202020204" pitchFamily="34" charset="0"/>
              </a:rPr>
              <a:t>A1 x A0</a:t>
            </a:r>
          </a:p>
          <a:p>
            <a:pPr marL="0" indent="0">
              <a:buNone/>
            </a:pPr>
            <a:r>
              <a:rPr lang="fr-CH" sz="7000" dirty="0" err="1" smtClean="0">
                <a:solidFill>
                  <a:schemeClr val="bg1"/>
                </a:solidFill>
                <a:latin typeface="Arial" panose="020B0604020202020204" pitchFamily="34" charset="0"/>
                <a:cs typeface="Arial" panose="020B0604020202020204" pitchFamily="34" charset="0"/>
              </a:rPr>
              <a:t>Centura</a:t>
            </a:r>
            <a:r>
              <a:rPr lang="fr-CH" sz="7000" dirty="0" smtClean="0">
                <a:solidFill>
                  <a:schemeClr val="bg1"/>
                </a:solidFill>
                <a:latin typeface="Arial" panose="020B0604020202020204" pitchFamily="34" charset="0"/>
                <a:cs typeface="Arial" panose="020B0604020202020204" pitchFamily="34" charset="0"/>
              </a:rPr>
              <a:t> Bucuresti</a:t>
            </a:r>
          </a:p>
          <a:p>
            <a:pPr marL="400050" lvl="1" indent="0">
              <a:buNone/>
            </a:pPr>
            <a:r>
              <a:rPr lang="fr-CH" dirty="0"/>
              <a:t>	</a:t>
            </a:r>
            <a:endParaRPr lang="fr-CH" dirty="0" smtClean="0"/>
          </a:p>
          <a:p>
            <a:pPr marL="400050" lvl="1" indent="0">
              <a:buNone/>
            </a:pPr>
            <a:endParaRPr lang="fr-CH" dirty="0" smtClean="0"/>
          </a:p>
          <a:p>
            <a:endParaRPr lang="fr-CH" dirty="0" smtClean="0"/>
          </a:p>
          <a:p>
            <a:endParaRPr lang="fr-CH" dirty="0"/>
          </a:p>
        </p:txBody>
      </p:sp>
      <p:sp>
        <p:nvSpPr>
          <p:cNvPr id="4" name="Espace réservé du contenu 3"/>
          <p:cNvSpPr>
            <a:spLocks noGrp="1"/>
          </p:cNvSpPr>
          <p:nvPr>
            <p:ph sz="half" idx="2"/>
          </p:nvPr>
        </p:nvSpPr>
        <p:spPr>
          <a:xfrm>
            <a:off x="5652120" y="1268760"/>
            <a:ext cx="3384376" cy="4392488"/>
          </a:xfrm>
          <a:solidFill>
            <a:srgbClr val="00B050"/>
          </a:solidFill>
        </p:spPr>
        <p:txBody>
          <a:bodyPr lIns="540000" tIns="540000" rIns="540000">
            <a:normAutofit fontScale="62500" lnSpcReduction="20000"/>
          </a:bodyPr>
          <a:lstStyle/>
          <a:p>
            <a:pPr marL="0" indent="0" algn="r">
              <a:buNone/>
            </a:pPr>
            <a:r>
              <a:rPr lang="fr-CH" sz="7000" dirty="0" smtClean="0">
                <a:solidFill>
                  <a:schemeClr val="bg1"/>
                </a:solidFill>
                <a:latin typeface="Arial" panose="020B0604020202020204" pitchFamily="34" charset="0"/>
                <a:cs typeface="Arial" panose="020B0604020202020204" pitchFamily="34" charset="0"/>
              </a:rPr>
              <a:t>  585 km</a:t>
            </a:r>
          </a:p>
          <a:p>
            <a:pPr marL="0" indent="0" algn="r">
              <a:buNone/>
            </a:pPr>
            <a:r>
              <a:rPr lang="fr-CH" sz="7000" dirty="0" smtClean="0">
                <a:solidFill>
                  <a:schemeClr val="bg1"/>
                </a:solidFill>
                <a:latin typeface="Arial" panose="020B0604020202020204" pitchFamily="34" charset="0"/>
                <a:cs typeface="Arial" panose="020B0604020202020204" pitchFamily="34" charset="0"/>
              </a:rPr>
              <a:t>  535 km</a:t>
            </a:r>
          </a:p>
          <a:p>
            <a:pPr marL="0" indent="0" algn="r">
              <a:buNone/>
            </a:pPr>
            <a:r>
              <a:rPr lang="fr-CH" sz="7000" dirty="0">
                <a:solidFill>
                  <a:schemeClr val="bg1"/>
                </a:solidFill>
                <a:latin typeface="Arial" panose="020B0604020202020204" pitchFamily="34" charset="0"/>
                <a:cs typeface="Arial" panose="020B0604020202020204" pitchFamily="34" charset="0"/>
              </a:rPr>
              <a:t> </a:t>
            </a:r>
            <a:r>
              <a:rPr lang="fr-CH" sz="7000" dirty="0" smtClean="0">
                <a:solidFill>
                  <a:schemeClr val="bg1"/>
                </a:solidFill>
                <a:latin typeface="Arial" panose="020B0604020202020204" pitchFamily="34" charset="0"/>
                <a:cs typeface="Arial" panose="020B0604020202020204" pitchFamily="34" charset="0"/>
              </a:rPr>
              <a:t> 107 km</a:t>
            </a:r>
          </a:p>
          <a:p>
            <a:pPr marL="0" indent="0" algn="r">
              <a:buNone/>
            </a:pPr>
            <a:r>
              <a:rPr lang="fr-CH" sz="7000" dirty="0" smtClean="0">
                <a:solidFill>
                  <a:schemeClr val="bg1"/>
                </a:solidFill>
                <a:latin typeface="Arial" panose="020B0604020202020204" pitchFamily="34" charset="0"/>
                <a:cs typeface="Arial" panose="020B0604020202020204" pitchFamily="34" charset="0"/>
              </a:rPr>
              <a:t>km</a:t>
            </a:r>
          </a:p>
          <a:p>
            <a:pPr marL="0" indent="0" algn="r">
              <a:buNone/>
            </a:pPr>
            <a:r>
              <a:rPr lang="fr-CH" sz="7000" dirty="0" smtClean="0">
                <a:solidFill>
                  <a:schemeClr val="bg1"/>
                </a:solidFill>
                <a:latin typeface="Arial" panose="020B0604020202020204" pitchFamily="34" charset="0"/>
                <a:cs typeface="Arial" panose="020B0604020202020204" pitchFamily="34" charset="0"/>
              </a:rPr>
              <a:t>   0.6 km</a:t>
            </a:r>
          </a:p>
          <a:p>
            <a:pPr marL="0" indent="0" algn="r">
              <a:buNone/>
            </a:pPr>
            <a:r>
              <a:rPr lang="fr-CH" sz="4400" dirty="0">
                <a:solidFill>
                  <a:schemeClr val="bg1"/>
                </a:solidFill>
                <a:latin typeface="Arial" panose="020B0604020202020204" pitchFamily="34" charset="0"/>
                <a:cs typeface="Arial" panose="020B0604020202020204" pitchFamily="34" charset="0"/>
              </a:rPr>
              <a:t> </a:t>
            </a:r>
            <a:r>
              <a:rPr lang="fr-CH" sz="4400" dirty="0" smtClean="0">
                <a:solidFill>
                  <a:schemeClr val="bg1"/>
                </a:solidFill>
                <a:latin typeface="Arial" panose="020B0604020202020204" pitchFamily="34" charset="0"/>
                <a:cs typeface="Arial" panose="020B0604020202020204" pitchFamily="34" charset="0"/>
              </a:rPr>
              <a:t>  </a:t>
            </a:r>
            <a:endParaRPr lang="fr-CH" sz="4400" dirty="0">
              <a:solidFill>
                <a:schemeClr val="bg1"/>
              </a:solidFill>
              <a:latin typeface="Arial" panose="020B0604020202020204" pitchFamily="34" charset="0"/>
              <a:cs typeface="Arial" panose="020B0604020202020204" pitchFamily="34" charset="0"/>
            </a:endParaRP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9" name="Rectangle à coins arrondis 8"/>
          <p:cNvSpPr/>
          <p:nvPr/>
        </p:nvSpPr>
        <p:spPr>
          <a:xfrm>
            <a:off x="556465" y="5805264"/>
            <a:ext cx="8207697"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Le panneau est placé 0.5 km avant CB. </a:t>
            </a:r>
          </a:p>
          <a:p>
            <a:pPr algn="ctr"/>
            <a:r>
              <a:rPr lang="fr-CH" sz="1400" dirty="0" smtClean="0">
                <a:solidFill>
                  <a:schemeClr val="tx1"/>
                </a:solidFill>
                <a:latin typeface="Arial" panose="020B0604020202020204" pitchFamily="34" charset="0"/>
                <a:cs typeface="Arial" panose="020B0604020202020204" pitchFamily="34" charset="0"/>
              </a:rPr>
              <a:t>Les distances s’entendent du panneau jusqu’aux centres villes / jusque l’échangeur E81 x A0</a:t>
            </a:r>
            <a:endParaRPr lang="fr-CH" sz="1400" dirty="0">
              <a:solidFill>
                <a:schemeClr val="tx1"/>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635896" y="3645024"/>
            <a:ext cx="1047271" cy="720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146647" y="548680"/>
            <a:ext cx="8808913" cy="4968552"/>
          </a:xfrm>
          <a:prstGeom prst="roundRect">
            <a:avLst>
              <a:gd name="adj" fmla="val 246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101103" y="898339"/>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46585"/>
      </p:ext>
    </p:extLst>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07831" y="1538960"/>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Bolintin</a:t>
            </a:r>
            <a:r>
              <a:rPr lang="fr-CH" sz="4400" dirty="0" smtClean="0">
                <a:solidFill>
                  <a:schemeClr val="bg1"/>
                </a:solidFill>
                <a:latin typeface="Arial" panose="020B0604020202020204" pitchFamily="34" charset="0"/>
                <a:cs typeface="Arial" panose="020B0604020202020204" pitchFamily="34" charset="0"/>
              </a:rPr>
              <a:t> Vale</a:t>
            </a:r>
          </a:p>
          <a:p>
            <a:r>
              <a:rPr lang="fr-CH" sz="4400" dirty="0" err="1" smtClean="0">
                <a:solidFill>
                  <a:schemeClr val="bg1"/>
                </a:solidFill>
                <a:latin typeface="Arial" panose="020B0604020202020204" pitchFamily="34" charset="0"/>
                <a:cs typeface="Arial" panose="020B0604020202020204" pitchFamily="34" charset="0"/>
              </a:rPr>
              <a:t>Palanca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Floresti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800000">
            <a:off x="6396222" y="2654715"/>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re 3"/>
          <p:cNvSpPr>
            <a:spLocks noGrp="1"/>
          </p:cNvSpPr>
          <p:nvPr>
            <p:ph type="ctrTitle"/>
          </p:nvPr>
        </p:nvSpPr>
        <p:spPr>
          <a:xfrm>
            <a:off x="792376" y="188640"/>
            <a:ext cx="179224" cy="218455"/>
          </a:xfrm>
        </p:spPr>
        <p:txBody>
          <a:bodyPr>
            <a:normAutofit fontScale="90000"/>
          </a:bodyPr>
          <a:lstStyle/>
          <a:p>
            <a:r>
              <a:rPr lang="fr-CH" dirty="0" smtClean="0"/>
              <a:t> </a:t>
            </a:r>
            <a:endParaRPr lang="fr-CH" dirty="0"/>
          </a:p>
        </p:txBody>
      </p:sp>
      <p:sp>
        <p:nvSpPr>
          <p:cNvPr id="12" name="Rectangle à coins arrondis 11"/>
          <p:cNvSpPr/>
          <p:nvPr/>
        </p:nvSpPr>
        <p:spPr>
          <a:xfrm>
            <a:off x="5007228" y="567952"/>
            <a:ext cx="2844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5</a:t>
            </a:r>
          </a:p>
        </p:txBody>
      </p:sp>
      <p:sp>
        <p:nvSpPr>
          <p:cNvPr id="15" name="Hexagone 14"/>
          <p:cNvSpPr/>
          <p:nvPr/>
        </p:nvSpPr>
        <p:spPr>
          <a:xfrm>
            <a:off x="2282600" y="197088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401A</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5544108" y="729364"/>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834416" y="711952"/>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 name="Rectangle à coins arrondis 4"/>
          <p:cNvSpPr/>
          <p:nvPr/>
        </p:nvSpPr>
        <p:spPr>
          <a:xfrm>
            <a:off x="2195737" y="1615067"/>
            <a:ext cx="5544616" cy="2880320"/>
          </a:xfrm>
          <a:prstGeom prst="roundRect">
            <a:avLst>
              <a:gd name="adj" fmla="val 78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5076057" y="640540"/>
            <a:ext cx="2736304" cy="7548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182792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25965" y="1733982"/>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tx1"/>
                </a:solidFill>
                <a:latin typeface="Arial" panose="020B0604020202020204" pitchFamily="34" charset="0"/>
                <a:cs typeface="Arial" panose="020B0604020202020204" pitchFamily="34" charset="0"/>
              </a:rPr>
              <a:t>5</a:t>
            </a:r>
          </a:p>
        </p:txBody>
      </p:sp>
      <p:sp>
        <p:nvSpPr>
          <p:cNvPr id="5" name="Rectangle à coins arrondis 4"/>
          <p:cNvSpPr/>
          <p:nvPr/>
        </p:nvSpPr>
        <p:spPr>
          <a:xfrm>
            <a:off x="2591780" y="1579385"/>
            <a:ext cx="4032448" cy="1899030"/>
          </a:xfrm>
          <a:prstGeom prst="roundRect">
            <a:avLst>
              <a:gd name="adj" fmla="val 775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462181508"/>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546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Timisoara			516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Craiova			194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83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Targoviste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70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00800" cy="4608512"/>
          </a:xfrm>
          <a:prstGeom prst="roundRect">
            <a:avLst>
              <a:gd name="adj" fmla="val 30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4742857"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4869369"/>
      </p:ext>
    </p:extLst>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10887"/>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6096" y="610887"/>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6</a:t>
            </a:r>
          </a:p>
        </p:txBody>
      </p:sp>
      <p:sp>
        <p:nvSpPr>
          <p:cNvPr id="4" name="Rectangle 3"/>
          <p:cNvSpPr/>
          <p:nvPr/>
        </p:nvSpPr>
        <p:spPr>
          <a:xfrm>
            <a:off x="4644008" y="76484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39817" y="754887"/>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Vanatorii</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Micii</a:t>
            </a:r>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482585"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168</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656184"/>
          </a:xfrm>
          <a:prstGeom prst="roundRect">
            <a:avLst>
              <a:gd name="adj" fmla="val 1257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9632" y="704898"/>
            <a:ext cx="2808312" cy="73424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04898"/>
            <a:ext cx="2592288" cy="73424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9909571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60984"/>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Olteni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39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Vanatorii</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Mici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Corbii</a:t>
            </a:r>
            <a:r>
              <a:rPr lang="fr-CH" sz="4400" dirty="0" smtClean="0">
                <a:solidFill>
                  <a:schemeClr val="bg1"/>
                </a:solidFill>
                <a:latin typeface="Arial" panose="020B0604020202020204" pitchFamily="34" charset="0"/>
                <a:cs typeface="Arial" panose="020B0604020202020204" pitchFamily="34" charset="0"/>
              </a:rPr>
              <a:t> Mari</a:t>
            </a:r>
          </a:p>
          <a:p>
            <a:r>
              <a:rPr lang="fr-CH" sz="4400" dirty="0" err="1" smtClean="0">
                <a:solidFill>
                  <a:schemeClr val="bg1"/>
                </a:solidFill>
                <a:latin typeface="Arial" panose="020B0604020202020204" pitchFamily="34" charset="0"/>
                <a:cs typeface="Arial" panose="020B0604020202020204" pitchFamily="34" charset="0"/>
              </a:rPr>
              <a:t>Crevedia</a:t>
            </a:r>
            <a:r>
              <a:rPr lang="fr-CH" sz="4400" dirty="0" smtClean="0">
                <a:solidFill>
                  <a:schemeClr val="bg1"/>
                </a:solidFill>
                <a:latin typeface="Arial" panose="020B0604020202020204" pitchFamily="34" charset="0"/>
                <a:cs typeface="Arial" panose="020B0604020202020204" pitchFamily="34" charset="0"/>
              </a:rPr>
              <a:t> Mare</a:t>
            </a: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684991" y="4554000"/>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456680"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5774991" y="638353"/>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1835696" y="472514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162</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3744416"/>
          </a:xfrm>
          <a:prstGeom prst="roundRect">
            <a:avLst>
              <a:gd name="adj" fmla="val 26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05875633"/>
      </p:ext>
    </p:extLst>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39951" y="1552519"/>
            <a:ext cx="648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Vanatorii</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Mici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Corbii</a:t>
            </a:r>
            <a:r>
              <a:rPr lang="fr-CH" sz="4400" dirty="0" smtClean="0">
                <a:solidFill>
                  <a:schemeClr val="bg1"/>
                </a:solidFill>
                <a:latin typeface="Arial" panose="020B0604020202020204" pitchFamily="34" charset="0"/>
                <a:cs typeface="Arial" panose="020B0604020202020204" pitchFamily="34" charset="0"/>
              </a:rPr>
              <a:t> Mari</a:t>
            </a:r>
          </a:p>
          <a:p>
            <a:r>
              <a:rPr lang="fr-CH" sz="4400" dirty="0" err="1" smtClean="0">
                <a:solidFill>
                  <a:schemeClr val="bg1"/>
                </a:solidFill>
                <a:latin typeface="Arial" panose="020B0604020202020204" pitchFamily="34" charset="0"/>
                <a:cs typeface="Arial" panose="020B0604020202020204" pitchFamily="34" charset="0"/>
              </a:rPr>
              <a:t>Crevedia</a:t>
            </a:r>
            <a:r>
              <a:rPr lang="fr-CH" sz="4400" dirty="0" smtClean="0">
                <a:solidFill>
                  <a:schemeClr val="bg1"/>
                </a:solidFill>
                <a:latin typeface="Arial" panose="020B0604020202020204" pitchFamily="34" charset="0"/>
                <a:cs typeface="Arial" panose="020B0604020202020204" pitchFamily="34" charset="0"/>
              </a:rPr>
              <a:t> Mare</a:t>
            </a: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800000">
            <a:off x="6520762" y="2726723"/>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re 3"/>
          <p:cNvSpPr>
            <a:spLocks noGrp="1"/>
          </p:cNvSpPr>
          <p:nvPr>
            <p:ph type="ctrTitle"/>
          </p:nvPr>
        </p:nvSpPr>
        <p:spPr>
          <a:xfrm>
            <a:off x="792376" y="188640"/>
            <a:ext cx="179224" cy="218455"/>
          </a:xfrm>
        </p:spPr>
        <p:txBody>
          <a:bodyPr>
            <a:normAutofit fontScale="90000"/>
          </a:bodyPr>
          <a:lstStyle/>
          <a:p>
            <a:r>
              <a:rPr lang="fr-CH" dirty="0" smtClean="0"/>
              <a:t> </a:t>
            </a:r>
            <a:endParaRPr lang="fr-CH" dirty="0"/>
          </a:p>
        </p:txBody>
      </p:sp>
      <p:sp>
        <p:nvSpPr>
          <p:cNvPr id="12" name="Rectangle à coins arrondis 11"/>
          <p:cNvSpPr/>
          <p:nvPr/>
        </p:nvSpPr>
        <p:spPr>
          <a:xfrm>
            <a:off x="4807831" y="567952"/>
            <a:ext cx="3060000" cy="900000"/>
          </a:xfrm>
          <a:prstGeom prst="roundRect">
            <a:avLst>
              <a:gd name="adj" fmla="val 161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6</a:t>
            </a:r>
          </a:p>
        </p:txBody>
      </p:sp>
      <p:sp>
        <p:nvSpPr>
          <p:cNvPr id="15" name="Hexagone 14"/>
          <p:cNvSpPr/>
          <p:nvPr/>
        </p:nvSpPr>
        <p:spPr>
          <a:xfrm>
            <a:off x="1763688" y="204289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162</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5436096" y="711952"/>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730850" y="711952"/>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 name="Rectangle à coins arrondis 1"/>
          <p:cNvSpPr/>
          <p:nvPr/>
        </p:nvSpPr>
        <p:spPr>
          <a:xfrm>
            <a:off x="4860032" y="620688"/>
            <a:ext cx="2952328"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603135" y="1628800"/>
            <a:ext cx="6264696" cy="2880320"/>
          </a:xfrm>
          <a:prstGeom prst="roundRect">
            <a:avLst>
              <a:gd name="adj" fmla="val 49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9789779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707201"/>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6</a:t>
            </a:r>
            <a:endParaRPr lang="fr-CH" sz="44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507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912930021"/>
      </p:ext>
    </p:extLst>
  </p:cSld>
  <p:clrMapOvr>
    <a:masterClrMapping/>
  </p:clrMapOvr>
  <p:transition spd="slow">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552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Timisoara			502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Craiova			184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75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Targoviste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64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7" name="Rectangle à coins arrondis 6"/>
          <p:cNvSpPr/>
          <p:nvPr/>
        </p:nvSpPr>
        <p:spPr>
          <a:xfrm>
            <a:off x="1115616" y="980728"/>
            <a:ext cx="7272808" cy="4608512"/>
          </a:xfrm>
          <a:prstGeom prst="roundRect">
            <a:avLst>
              <a:gd name="adj" fmla="val 396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742857"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010255"/>
      </p:ext>
    </p:extLst>
  </p:cSld>
  <p:clrMapOvr>
    <a:masterClrMapping/>
  </p:clrMapOvr>
  <p:transition spd="slow">
    <p:wheel spokes="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7</a:t>
            </a:r>
          </a:p>
        </p:txBody>
      </p:sp>
      <p:sp>
        <p:nvSpPr>
          <p:cNvPr id="4" name="Rectangle 3"/>
          <p:cNvSpPr/>
          <p:nvPr/>
        </p:nvSpPr>
        <p:spPr>
          <a:xfrm>
            <a:off x="464622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369" y="77314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Olteni</a:t>
            </a:r>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55386"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168</a:t>
            </a:r>
            <a:endParaRPr lang="fr-CH" sz="1600" dirty="0">
              <a:latin typeface="Arial" panose="020B0604020202020204" pitchFamily="34" charset="0"/>
              <a:cs typeface="Arial" panose="020B0604020202020204" pitchFamily="34" charset="0"/>
            </a:endParaRPr>
          </a:p>
        </p:txBody>
      </p:sp>
      <p:sp>
        <p:nvSpPr>
          <p:cNvPr id="9" name="Rectangle à coins arrondis 8"/>
          <p:cNvSpPr/>
          <p:nvPr/>
        </p:nvSpPr>
        <p:spPr>
          <a:xfrm>
            <a:off x="1295675" y="1700808"/>
            <a:ext cx="5616624" cy="1656184"/>
          </a:xfrm>
          <a:prstGeom prst="roundRect">
            <a:avLst>
              <a:gd name="adj" fmla="val 1134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295675" y="692696"/>
            <a:ext cx="2808312"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692696"/>
            <a:ext cx="2520280"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9779228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60984"/>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Gaesti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39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Olteni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Jugureni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Monastiora</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637320" y="4514655"/>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456680"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5838024" y="64904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1763688" y="476806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168</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1700808"/>
            <a:ext cx="5616624" cy="3816424"/>
          </a:xfrm>
          <a:prstGeom prst="roundRect">
            <a:avLst>
              <a:gd name="adj" fmla="val 510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548680"/>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392717882"/>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1927" y="629143"/>
            <a:ext cx="3060000" cy="900000"/>
          </a:xfrm>
          <a:prstGeom prst="roundRect">
            <a:avLst>
              <a:gd name="adj" fmla="val 161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4</a:t>
            </a:r>
            <a:r>
              <a:rPr lang="fr-CH" sz="4400" dirty="0" smtClean="0">
                <a:solidFill>
                  <a:schemeClr val="bg1"/>
                </a:solidFill>
                <a:latin typeface="Arial" panose="020B0604020202020204" pitchFamily="34" charset="0"/>
                <a:cs typeface="Arial" panose="020B0604020202020204" pitchFamily="34" charset="0"/>
              </a:rPr>
              <a:t>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427984" y="629143"/>
            <a:ext cx="2880000" cy="900000"/>
          </a:xfrm>
          <a:prstGeom prst="roundRect">
            <a:avLst>
              <a:gd name="adj" fmla="val 674"/>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1</a:t>
            </a:r>
          </a:p>
        </p:txBody>
      </p:sp>
      <p:sp>
        <p:nvSpPr>
          <p:cNvPr id="4" name="Rectangle 3"/>
          <p:cNvSpPr/>
          <p:nvPr/>
        </p:nvSpPr>
        <p:spPr>
          <a:xfrm>
            <a:off x="5299523"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5576121" y="77314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6120000" cy="216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Centura</a:t>
            </a:r>
            <a:r>
              <a:rPr lang="fr-CH" sz="4400" dirty="0" smtClean="0">
                <a:solidFill>
                  <a:schemeClr val="bg1"/>
                </a:solidFill>
                <a:latin typeface="Arial" panose="020B0604020202020204" pitchFamily="34" charset="0"/>
                <a:cs typeface="Arial" panose="020B0604020202020204" pitchFamily="34" charset="0"/>
              </a:rPr>
              <a:t> Bucuresti</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347464" y="2501519"/>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100A</a:t>
            </a:r>
            <a:endParaRPr lang="fr-CH" sz="1600" dirty="0">
              <a:latin typeface="Arial" panose="020B0604020202020204" pitchFamily="34" charset="0"/>
              <a:cs typeface="Arial" panose="020B0604020202020204" pitchFamily="34" charset="0"/>
            </a:endParaRPr>
          </a:p>
        </p:txBody>
      </p:sp>
      <p:cxnSp>
        <p:nvCxnSpPr>
          <p:cNvPr id="10" name="Connecteur en angle 9"/>
          <p:cNvCxnSpPr/>
          <p:nvPr/>
        </p:nvCxnSpPr>
        <p:spPr>
          <a:xfrm rot="16200000" flipH="1">
            <a:off x="1311224" y="3437759"/>
            <a:ext cx="1557601" cy="585120"/>
          </a:xfrm>
          <a:prstGeom prst="bentConnector3">
            <a:avLst>
              <a:gd name="adj1" fmla="val 29916"/>
            </a:avLst>
          </a:prstGeom>
          <a:ln w="1905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6" name="Rectangle à coins arrondis 5"/>
          <p:cNvSpPr/>
          <p:nvPr/>
        </p:nvSpPr>
        <p:spPr>
          <a:xfrm>
            <a:off x="1347464" y="719143"/>
            <a:ext cx="2918677" cy="72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295987" y="1679765"/>
            <a:ext cx="5940309" cy="2050554"/>
          </a:xfrm>
          <a:prstGeom prst="roundRect">
            <a:avLst>
              <a:gd name="adj" fmla="val 839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499992" y="719143"/>
            <a:ext cx="2736304" cy="72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532727" y="4516572"/>
            <a:ext cx="5040000" cy="540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err="1" smtClean="0">
                <a:solidFill>
                  <a:schemeClr val="tx1"/>
                </a:solidFill>
                <a:latin typeface="Arial" panose="020B0604020202020204" pitchFamily="34" charset="0"/>
                <a:cs typeface="Arial" panose="020B0604020202020204" pitchFamily="34" charset="0"/>
              </a:rPr>
              <a:t>Pentru</a:t>
            </a:r>
            <a:r>
              <a:rPr lang="fr-CH" sz="1600" dirty="0" smtClean="0">
                <a:solidFill>
                  <a:schemeClr val="tx1"/>
                </a:solidFill>
                <a:latin typeface="Arial" panose="020B0604020202020204" pitchFamily="34" charset="0"/>
                <a:cs typeface="Arial" panose="020B0604020202020204" pitchFamily="34" charset="0"/>
              </a:rPr>
              <a:t> TOATE </a:t>
            </a:r>
            <a:r>
              <a:rPr lang="fr-CH" sz="1600" dirty="0" err="1" smtClean="0">
                <a:solidFill>
                  <a:schemeClr val="tx1"/>
                </a:solidFill>
                <a:latin typeface="Arial" panose="020B0604020202020204" pitchFamily="34" charset="0"/>
                <a:cs typeface="Arial" panose="020B0604020202020204" pitchFamily="34" charset="0"/>
              </a:rPr>
              <a:t>panourile</a:t>
            </a:r>
            <a:r>
              <a:rPr lang="fr-CH" sz="1600" dirty="0" smtClean="0">
                <a:solidFill>
                  <a:schemeClr val="tx1"/>
                </a:solidFill>
                <a:latin typeface="Arial" panose="020B0604020202020204" pitchFamily="34" charset="0"/>
                <a:cs typeface="Arial" panose="020B0604020202020204" pitchFamily="34" charset="0"/>
              </a:rPr>
              <a:t> – </a:t>
            </a:r>
            <a:r>
              <a:rPr lang="fr-CH" sz="1600" dirty="0" smtClean="0">
                <a:solidFill>
                  <a:srgbClr val="0070C0"/>
                </a:solidFill>
                <a:latin typeface="Arial" panose="020B0604020202020204" pitchFamily="34" charset="0"/>
                <a:cs typeface="Arial" panose="020B0604020202020204" pitchFamily="34" charset="0"/>
              </a:rPr>
              <a:t>de </a:t>
            </a:r>
            <a:r>
              <a:rPr lang="fr-CH" sz="1600" dirty="0" err="1" smtClean="0">
                <a:solidFill>
                  <a:srgbClr val="0070C0"/>
                </a:solidFill>
                <a:latin typeface="Arial" panose="020B0604020202020204" pitchFamily="34" charset="0"/>
                <a:cs typeface="Arial" panose="020B0604020202020204" pitchFamily="34" charset="0"/>
              </a:rPr>
              <a:t>verificat</a:t>
            </a:r>
            <a:r>
              <a:rPr lang="fr-CH" sz="1600" dirty="0" smtClean="0">
                <a:solidFill>
                  <a:srgbClr val="0070C0"/>
                </a:solidFill>
                <a:latin typeface="Arial" panose="020B0604020202020204" pitchFamily="34" charset="0"/>
                <a:cs typeface="Arial" panose="020B0604020202020204" pitchFamily="34" charset="0"/>
              </a:rPr>
              <a:t> / </a:t>
            </a:r>
            <a:r>
              <a:rPr lang="fr-CH" sz="1600" dirty="0" err="1" smtClean="0">
                <a:solidFill>
                  <a:srgbClr val="0070C0"/>
                </a:solidFill>
                <a:latin typeface="Arial" panose="020B0604020202020204" pitchFamily="34" charset="0"/>
                <a:cs typeface="Arial" panose="020B0604020202020204" pitchFamily="34" charset="0"/>
              </a:rPr>
              <a:t>corectat</a:t>
            </a:r>
            <a:r>
              <a:rPr lang="fr-CH" sz="1600" dirty="0" smtClean="0">
                <a:solidFill>
                  <a:srgbClr val="0070C0"/>
                </a:solidFill>
                <a:latin typeface="Arial" panose="020B0604020202020204" pitchFamily="34" charset="0"/>
                <a:cs typeface="Arial" panose="020B0604020202020204" pitchFamily="34" charset="0"/>
              </a:rPr>
              <a:t> </a:t>
            </a:r>
            <a:r>
              <a:rPr lang="fr-CH" sz="1600" dirty="0" smtClean="0">
                <a:solidFill>
                  <a:schemeClr val="tx1"/>
                </a:solidFill>
                <a:latin typeface="Arial" panose="020B0604020202020204" pitchFamily="34" charset="0"/>
                <a:cs typeface="Arial" panose="020B0604020202020204" pitchFamily="34" charset="0"/>
              </a:rPr>
              <a:t>!</a:t>
            </a:r>
            <a:endParaRPr lang="fr-CH"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4064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39951" y="1552519"/>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Olteni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Jugureni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Monastiora</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800000">
            <a:off x="5951185" y="2798960"/>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re 3"/>
          <p:cNvSpPr>
            <a:spLocks noGrp="1"/>
          </p:cNvSpPr>
          <p:nvPr>
            <p:ph type="ctrTitle"/>
          </p:nvPr>
        </p:nvSpPr>
        <p:spPr>
          <a:xfrm>
            <a:off x="792376" y="188640"/>
            <a:ext cx="179224" cy="218455"/>
          </a:xfrm>
        </p:spPr>
        <p:txBody>
          <a:bodyPr>
            <a:normAutofit fontScale="90000"/>
          </a:bodyPr>
          <a:lstStyle/>
          <a:p>
            <a:r>
              <a:rPr lang="fr-CH" dirty="0" smtClean="0"/>
              <a:t> </a:t>
            </a:r>
            <a:endParaRPr lang="fr-CH" dirty="0"/>
          </a:p>
        </p:txBody>
      </p:sp>
      <p:sp>
        <p:nvSpPr>
          <p:cNvPr id="12" name="Rectangle à coins arrondis 11"/>
          <p:cNvSpPr/>
          <p:nvPr/>
        </p:nvSpPr>
        <p:spPr>
          <a:xfrm>
            <a:off x="4355976" y="567952"/>
            <a:ext cx="2844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7</a:t>
            </a:r>
          </a:p>
        </p:txBody>
      </p:sp>
      <p:sp>
        <p:nvSpPr>
          <p:cNvPr id="15" name="Hexagone 14"/>
          <p:cNvSpPr/>
          <p:nvPr/>
        </p:nvSpPr>
        <p:spPr>
          <a:xfrm>
            <a:off x="1763688" y="284396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162</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5004048" y="731672"/>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276531" y="731672"/>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 name="Rectangle à coins arrondis 1"/>
          <p:cNvSpPr/>
          <p:nvPr/>
        </p:nvSpPr>
        <p:spPr>
          <a:xfrm>
            <a:off x="4412367" y="620688"/>
            <a:ext cx="2681472"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547664" y="1628800"/>
            <a:ext cx="5546175" cy="2880320"/>
          </a:xfrm>
          <a:prstGeom prst="roundRect">
            <a:avLst>
              <a:gd name="adj" fmla="val 314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379138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7619"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tx1"/>
                </a:solidFill>
                <a:latin typeface="Arial" panose="020B0604020202020204" pitchFamily="34" charset="0"/>
                <a:cs typeface="Arial" panose="020B0604020202020204" pitchFamily="34" charset="0"/>
              </a:rPr>
              <a:t>7</a:t>
            </a:r>
          </a:p>
        </p:txBody>
      </p:sp>
      <p:sp>
        <p:nvSpPr>
          <p:cNvPr id="5" name="Rectangle à coins arrondis 4"/>
          <p:cNvSpPr/>
          <p:nvPr/>
        </p:nvSpPr>
        <p:spPr>
          <a:xfrm>
            <a:off x="2591780" y="1579385"/>
            <a:ext cx="4032448" cy="1899030"/>
          </a:xfrm>
          <a:prstGeom prst="roundRect">
            <a:avLst>
              <a:gd name="adj" fmla="val 28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907868677"/>
      </p:ext>
    </p:extLst>
  </p:cSld>
  <p:clrMapOvr>
    <a:masterClrMapping/>
  </p:clrMapOvr>
  <p:transition spd="slow">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531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Timisoara			491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Craiova			166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54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Targoviste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43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5" name="Rectangle à coins arrondis 4"/>
          <p:cNvSpPr/>
          <p:nvPr/>
        </p:nvSpPr>
        <p:spPr>
          <a:xfrm>
            <a:off x="1115616" y="980728"/>
            <a:ext cx="7272808" cy="4608512"/>
          </a:xfrm>
          <a:prstGeom prst="roundRect">
            <a:avLst>
              <a:gd name="adj" fmla="val 413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7" name="Rectangle à coins arrondis 6"/>
          <p:cNvSpPr/>
          <p:nvPr/>
        </p:nvSpPr>
        <p:spPr>
          <a:xfrm>
            <a:off x="4742857"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408045"/>
      </p:ext>
    </p:extLst>
  </p:cSld>
  <p:clrMapOvr>
    <a:masterClrMapping/>
  </p:clrMapOvr>
  <p:transition spd="slow">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14898"/>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8</a:t>
            </a: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7314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Gaesti</a:t>
            </a:r>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55386"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61</a:t>
            </a:r>
            <a:endParaRPr lang="fr-CH" sz="1600" dirty="0">
              <a:latin typeface="Arial" panose="020B0604020202020204" pitchFamily="34" charset="0"/>
              <a:cs typeface="Arial" panose="020B0604020202020204" pitchFamily="34" charset="0"/>
            </a:endParaRPr>
          </a:p>
        </p:txBody>
      </p:sp>
      <p:sp>
        <p:nvSpPr>
          <p:cNvPr id="10" name="Rectangle à coins arrondis 9"/>
          <p:cNvSpPr/>
          <p:nvPr/>
        </p:nvSpPr>
        <p:spPr>
          <a:xfrm>
            <a:off x="1259632" y="1700808"/>
            <a:ext cx="5616624" cy="165618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259632" y="692696"/>
            <a:ext cx="2808312" cy="69244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283968" y="692696"/>
            <a:ext cx="2592288" cy="82220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2240212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60984"/>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Teiu</a:t>
            </a:r>
            <a:r>
              <a:rPr lang="fr-CH" dirty="0" smtClean="0">
                <a:solidFill>
                  <a:schemeClr val="bg1"/>
                </a:solidFill>
                <a:latin typeface="Arial" panose="020B0604020202020204" pitchFamily="34" charset="0"/>
                <a:cs typeface="Arial" panose="020B0604020202020204" pitchFamily="34" charset="0"/>
              </a:rPr>
              <a:t> </a:t>
            </a:r>
            <a:r>
              <a:rPr lang="fr-CH" dirty="0" err="1" smtClean="0">
                <a:solidFill>
                  <a:schemeClr val="bg1"/>
                </a:solidFill>
                <a:latin typeface="Arial" panose="020B0604020202020204" pitchFamily="34" charset="0"/>
                <a:cs typeface="Arial" panose="020B0604020202020204" pitchFamily="34" charset="0"/>
              </a:rPr>
              <a:t>Ratesti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4500000"/>
          </a:xfrm>
          <a:solidFill>
            <a:srgbClr val="0070C0"/>
          </a:solidFill>
          <a:effectLst>
            <a:outerShdw blurRad="63500" sx="102000" sy="102000" algn="ctr" rotWithShape="0">
              <a:schemeClr val="bg1">
                <a:alpha val="40000"/>
              </a:schemeClr>
            </a:outerShdw>
          </a:effectLst>
        </p:spPr>
        <p:txBody>
          <a:bodyPr lIns="72000" tIns="288000" rIns="216000" bIns="216000">
            <a:noAutofit/>
          </a:bodyPr>
          <a:lstStyle/>
          <a:p>
            <a:r>
              <a:rPr lang="fr-CH" sz="4400" dirty="0" smtClean="0">
                <a:solidFill>
                  <a:schemeClr val="bg1"/>
                </a:solidFill>
                <a:latin typeface="Arial" panose="020B0604020202020204" pitchFamily="34" charset="0"/>
                <a:cs typeface="Arial" panose="020B0604020202020204" pitchFamily="34" charset="0"/>
              </a:rPr>
              <a:t>Ploiesti</a:t>
            </a:r>
          </a:p>
          <a:p>
            <a:r>
              <a:rPr lang="fr-CH" sz="4400" dirty="0" smtClean="0">
                <a:solidFill>
                  <a:schemeClr val="bg1"/>
                </a:solidFill>
                <a:latin typeface="Arial" panose="020B0604020202020204" pitchFamily="34" charset="0"/>
                <a:cs typeface="Arial" panose="020B0604020202020204" pitchFamily="34" charset="0"/>
              </a:rPr>
              <a:t>Targoviste</a:t>
            </a:r>
          </a:p>
          <a:p>
            <a:r>
              <a:rPr lang="fr-CH" sz="4400" dirty="0" err="1" smtClean="0">
                <a:solidFill>
                  <a:schemeClr val="bg1"/>
                </a:solidFill>
                <a:latin typeface="Arial" panose="020B0604020202020204" pitchFamily="34" charset="0"/>
                <a:cs typeface="Arial" panose="020B0604020202020204" pitchFamily="34" charset="0"/>
              </a:rPr>
              <a:t>Gaesti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Petresti</a:t>
            </a:r>
            <a:endParaRPr lang="fr-CH" sz="4400" dirty="0" smtClean="0">
              <a:solidFill>
                <a:schemeClr val="bg1"/>
              </a:solidFill>
              <a:latin typeface="Arial" panose="020B0604020202020204" pitchFamily="34" charset="0"/>
              <a:cs typeface="Arial" panose="020B0604020202020204" pitchFamily="34" charset="0"/>
            </a:endParaRPr>
          </a:p>
          <a:p>
            <a:endParaRPr lang="fr-CH" sz="8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506745" y="516876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022925"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210231"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1977925" y="544522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61</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544616" cy="4320480"/>
          </a:xfrm>
          <a:prstGeom prst="roundRect">
            <a:avLst>
              <a:gd name="adj" fmla="val 43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62002384"/>
      </p:ext>
    </p:extLst>
  </p:cSld>
  <p:clrMapOvr>
    <a:masterClrMapping/>
  </p:clrMapOvr>
  <p:transition spd="slow">
    <p:wheel spokes="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11858" y="1556792"/>
            <a:ext cx="5760000" cy="378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Ploiesti</a:t>
            </a:r>
          </a:p>
          <a:p>
            <a:r>
              <a:rPr lang="fr-CH" sz="4400" dirty="0" smtClean="0">
                <a:solidFill>
                  <a:schemeClr val="bg1"/>
                </a:solidFill>
                <a:latin typeface="Arial" panose="020B0604020202020204" pitchFamily="34" charset="0"/>
                <a:cs typeface="Arial" panose="020B0604020202020204" pitchFamily="34" charset="0"/>
              </a:rPr>
              <a:t>Targoviste</a:t>
            </a:r>
          </a:p>
          <a:p>
            <a:r>
              <a:rPr lang="fr-CH" sz="4400" dirty="0" err="1" smtClean="0">
                <a:solidFill>
                  <a:schemeClr val="bg1"/>
                </a:solidFill>
                <a:latin typeface="Arial" panose="020B0604020202020204" pitchFamily="34" charset="0"/>
                <a:cs typeface="Arial" panose="020B0604020202020204" pitchFamily="34" charset="0"/>
              </a:rPr>
              <a:t>Gaesti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Petresti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800000">
            <a:off x="5787184" y="4238889"/>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re 3"/>
          <p:cNvSpPr>
            <a:spLocks noGrp="1"/>
          </p:cNvSpPr>
          <p:nvPr>
            <p:ph type="ctrTitle"/>
          </p:nvPr>
        </p:nvSpPr>
        <p:spPr>
          <a:xfrm>
            <a:off x="792376" y="188640"/>
            <a:ext cx="179224" cy="218455"/>
          </a:xfrm>
        </p:spPr>
        <p:txBody>
          <a:bodyPr>
            <a:normAutofit fontScale="90000"/>
          </a:bodyPr>
          <a:lstStyle/>
          <a:p>
            <a:r>
              <a:rPr lang="fr-CH" dirty="0" smtClean="0"/>
              <a:t> </a:t>
            </a:r>
            <a:endParaRPr lang="fr-CH" dirty="0"/>
          </a:p>
        </p:txBody>
      </p:sp>
      <p:sp>
        <p:nvSpPr>
          <p:cNvPr id="12" name="Rectangle à coins arrondis 11"/>
          <p:cNvSpPr/>
          <p:nvPr/>
        </p:nvSpPr>
        <p:spPr>
          <a:xfrm>
            <a:off x="4322275" y="567952"/>
            <a:ext cx="2844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8</a:t>
            </a:r>
          </a:p>
        </p:txBody>
      </p:sp>
      <p:sp>
        <p:nvSpPr>
          <p:cNvPr id="15" name="Hexagone 14"/>
          <p:cNvSpPr/>
          <p:nvPr/>
        </p:nvSpPr>
        <p:spPr>
          <a:xfrm>
            <a:off x="1763688" y="328498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61</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5059371" y="729364"/>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364088" y="711952"/>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 name="Rectangle à coins arrondis 1"/>
          <p:cNvSpPr/>
          <p:nvPr/>
        </p:nvSpPr>
        <p:spPr>
          <a:xfrm>
            <a:off x="1475656" y="1628800"/>
            <a:ext cx="5616624" cy="3600400"/>
          </a:xfrm>
          <a:prstGeom prst="roundRect">
            <a:avLst>
              <a:gd name="adj" fmla="val 396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4427984" y="657952"/>
            <a:ext cx="2664296" cy="7548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952880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98374"/>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8</a:t>
            </a:r>
            <a:endParaRPr lang="fr-CH" sz="44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819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353215765"/>
      </p:ext>
    </p:extLst>
  </p:cSld>
  <p:clrMapOvr>
    <a:masterClrMapping/>
  </p:clrMapOvr>
  <p:transition spd="slow">
    <p:wheel spokes="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526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Timisoara			476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Craiova				158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47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E81 x E574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33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605229" y="4653136"/>
            <a:ext cx="720000" cy="5904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à coins arrondis 5"/>
          <p:cNvSpPr/>
          <p:nvPr/>
        </p:nvSpPr>
        <p:spPr>
          <a:xfrm>
            <a:off x="1115616" y="980728"/>
            <a:ext cx="7272808" cy="4608512"/>
          </a:xfrm>
          <a:prstGeom prst="roundRect">
            <a:avLst>
              <a:gd name="adj" fmla="val 448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4742857"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361540"/>
      </p:ext>
    </p:extLst>
  </p:cSld>
  <p:clrMapOvr>
    <a:masterClrMapping/>
  </p:clrMapOvr>
  <p:transition spd="slow">
    <p:wheel spokes="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6000" dirty="0">
                <a:solidFill>
                  <a:schemeClr val="bg1"/>
                </a:solidFill>
                <a:latin typeface="Arial" panose="020B0604020202020204" pitchFamily="34" charset="0"/>
                <a:cs typeface="Arial" panose="020B0604020202020204" pitchFamily="34" charset="0"/>
              </a:rPr>
              <a:t>9</a:t>
            </a: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9902" y="77650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Teiu</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Ratesti</a:t>
            </a:r>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55386"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702A</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331640" y="692696"/>
            <a:ext cx="2664296"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4283968" y="692696"/>
            <a:ext cx="259228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331640" y="1700808"/>
            <a:ext cx="5544616" cy="1656184"/>
          </a:xfrm>
          <a:prstGeom prst="roundRect">
            <a:avLst>
              <a:gd name="adj" fmla="val 69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0480007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84866"/>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Cateasca</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3780000"/>
          </a:xfrm>
          <a:solidFill>
            <a:srgbClr val="0070C0"/>
          </a:solidFill>
          <a:effectLst>
            <a:outerShdw blurRad="63500" sx="102000" sy="102000" algn="ctr" rotWithShape="0">
              <a:schemeClr val="bg1">
                <a:alpha val="40000"/>
              </a:schemeClr>
            </a:outerShdw>
          </a:effectLst>
        </p:spPr>
        <p:txBody>
          <a:bodyPr lIns="9000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Teiu</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Ratesti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Patuleni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Ciupa</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Manciulescu</a:t>
            </a:r>
            <a:endParaRPr lang="fr-CH" sz="4400" dirty="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697160" y="4463500"/>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979712" y="6567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012160" y="6567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2169192" y="458112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702A</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3600400"/>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764263798"/>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08392" y="191023"/>
            <a:ext cx="7200000" cy="1008111"/>
          </a:xfrm>
          <a:solidFill>
            <a:srgbClr val="0070C0"/>
          </a:solidFill>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Centura</a:t>
            </a:r>
            <a:r>
              <a:rPr lang="fr-CH" dirty="0" smtClean="0">
                <a:solidFill>
                  <a:schemeClr val="bg1"/>
                </a:solidFill>
                <a:latin typeface="Arial" panose="020B0604020202020204" pitchFamily="34" charset="0"/>
                <a:cs typeface="Arial" panose="020B0604020202020204" pitchFamily="34" charset="0"/>
              </a:rPr>
              <a:t> Bucuresti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008004" y="1250758"/>
            <a:ext cx="7200000" cy="5364596"/>
          </a:xfrm>
          <a:solidFill>
            <a:srgbClr val="0070C0"/>
          </a:solidFill>
        </p:spPr>
        <p:txBody>
          <a:bodyPr tIns="72000">
            <a:normAutofit/>
          </a:bodyPr>
          <a:lstStyle/>
          <a:p>
            <a:endParaRPr lang="fr-CH" sz="900" dirty="0" smtClean="0">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Bucuresti Nord </a:t>
            </a:r>
          </a:p>
          <a:p>
            <a:endParaRPr lang="fr-CH" sz="4400" dirty="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Bucuresti Sud</a:t>
            </a:r>
          </a:p>
          <a:p>
            <a:r>
              <a:rPr lang="fr-CH" sz="4400" dirty="0" smtClean="0">
                <a:solidFill>
                  <a:schemeClr val="bg1"/>
                </a:solidFill>
                <a:latin typeface="Arial" panose="020B0604020202020204" pitchFamily="34" charset="0"/>
                <a:cs typeface="Arial" panose="020B0604020202020204" pitchFamily="34" charset="0"/>
              </a:rPr>
              <a:t>Alexandria</a:t>
            </a:r>
          </a:p>
          <a:p>
            <a:r>
              <a:rPr lang="fr-CH" sz="4400" dirty="0" smtClean="0">
                <a:solidFill>
                  <a:schemeClr val="bg1"/>
                </a:solidFill>
                <a:latin typeface="Arial" panose="020B0604020202020204" pitchFamily="34" charset="0"/>
                <a:cs typeface="Arial" panose="020B0604020202020204" pitchFamily="34" charset="0"/>
              </a:rPr>
              <a:t>Giurgiu</a:t>
            </a:r>
            <a:endParaRPr lang="fr-CH" sz="44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1703788" y="2331781"/>
            <a:ext cx="5940000" cy="15841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pPr algn="ctr"/>
            <a:r>
              <a:rPr lang="fr-CH" sz="4400" dirty="0" smtClean="0">
                <a:latin typeface="Arial" panose="020B0604020202020204" pitchFamily="34" charset="0"/>
                <a:cs typeface="Arial" panose="020B0604020202020204" pitchFamily="34" charset="0"/>
              </a:rPr>
              <a:t>Ploiesti</a:t>
            </a:r>
          </a:p>
          <a:p>
            <a:pPr algn="ctr"/>
            <a:r>
              <a:rPr lang="fr-CH" sz="4400" dirty="0" err="1" smtClean="0">
                <a:latin typeface="Arial" panose="020B0604020202020204" pitchFamily="34" charset="0"/>
                <a:cs typeface="Arial" panose="020B0604020202020204" pitchFamily="34" charset="0"/>
              </a:rPr>
              <a:t>Constanza</a:t>
            </a:r>
            <a:endParaRPr lang="fr-CH" sz="4400" dirty="0">
              <a:latin typeface="Arial" panose="020B0604020202020204" pitchFamily="34" charset="0"/>
              <a:cs typeface="Arial" panose="020B0604020202020204" pitchFamily="34" charset="0"/>
            </a:endParaRPr>
          </a:p>
        </p:txBody>
      </p:sp>
      <p:sp>
        <p:nvSpPr>
          <p:cNvPr id="6" name="Rectangle 5"/>
          <p:cNvSpPr/>
          <p:nvPr/>
        </p:nvSpPr>
        <p:spPr>
          <a:xfrm>
            <a:off x="1907704" y="2610355"/>
            <a:ext cx="1440000" cy="3600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latin typeface="Arial" panose="020B0604020202020204" pitchFamily="34" charset="0"/>
                <a:cs typeface="Arial" panose="020B0604020202020204" pitchFamily="34" charset="0"/>
              </a:rPr>
              <a:t>E60   A3</a:t>
            </a:r>
            <a:endParaRPr lang="fr-CH" sz="2000" dirty="0">
              <a:latin typeface="Arial" panose="020B0604020202020204" pitchFamily="34" charset="0"/>
              <a:cs typeface="Arial" panose="020B0604020202020204" pitchFamily="34" charset="0"/>
            </a:endParaRPr>
          </a:p>
        </p:txBody>
      </p:sp>
      <p:sp>
        <p:nvSpPr>
          <p:cNvPr id="7" name="Rectangle 6"/>
          <p:cNvSpPr/>
          <p:nvPr/>
        </p:nvSpPr>
        <p:spPr>
          <a:xfrm>
            <a:off x="1907704" y="3264931"/>
            <a:ext cx="1440000" cy="3600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latin typeface="Arial" panose="020B0604020202020204" pitchFamily="34" charset="0"/>
                <a:cs typeface="Arial" panose="020B0604020202020204" pitchFamily="34" charset="0"/>
              </a:rPr>
              <a:t>E81   A2</a:t>
            </a:r>
            <a:endParaRPr lang="fr-CH" sz="2000" dirty="0">
              <a:latin typeface="Arial" panose="020B0604020202020204" pitchFamily="34" charset="0"/>
              <a:cs typeface="Arial" panose="020B0604020202020204" pitchFamily="34" charset="0"/>
            </a:endParaRPr>
          </a:p>
        </p:txBody>
      </p:sp>
      <p:sp>
        <p:nvSpPr>
          <p:cNvPr id="8" name="Ellipse 7"/>
          <p:cNvSpPr/>
          <p:nvPr/>
        </p:nvSpPr>
        <p:spPr>
          <a:xfrm>
            <a:off x="6155517" y="5733256"/>
            <a:ext cx="126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BG</a:t>
            </a:r>
            <a:endParaRPr lang="fr-CH" sz="2800" dirty="0">
              <a:solidFill>
                <a:schemeClr val="tx1"/>
              </a:solidFill>
              <a:latin typeface="Arial" panose="020B0604020202020204" pitchFamily="34" charset="0"/>
              <a:cs typeface="Arial" panose="020B0604020202020204" pitchFamily="34" charset="0"/>
            </a:endParaRPr>
          </a:p>
        </p:txBody>
      </p:sp>
      <p:sp>
        <p:nvSpPr>
          <p:cNvPr id="9" name="Flèche droite 8"/>
          <p:cNvSpPr/>
          <p:nvPr/>
        </p:nvSpPr>
        <p:spPr>
          <a:xfrm rot="-1800000">
            <a:off x="7066367" y="455469"/>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026"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663263"/>
            <a:ext cx="695524"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Hexagone 11"/>
          <p:cNvSpPr/>
          <p:nvPr/>
        </p:nvSpPr>
        <p:spPr>
          <a:xfrm>
            <a:off x="1259632" y="470891"/>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100A</a:t>
            </a:r>
            <a:endParaRPr lang="fr-CH" dirty="0">
              <a:latin typeface="Arial" panose="020B0604020202020204" pitchFamily="34" charset="0"/>
              <a:cs typeface="Arial" panose="020B0604020202020204" pitchFamily="34" charset="0"/>
            </a:endParaRPr>
          </a:p>
        </p:txBody>
      </p:sp>
      <p:sp>
        <p:nvSpPr>
          <p:cNvPr id="4" name="Rectangle 3"/>
          <p:cNvSpPr/>
          <p:nvPr/>
        </p:nvSpPr>
        <p:spPr>
          <a:xfrm>
            <a:off x="5292080" y="1672765"/>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5369407" y="4077072"/>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sp>
        <p:nvSpPr>
          <p:cNvPr id="10" name="Rectangle à coins arrondis 9"/>
          <p:cNvSpPr/>
          <p:nvPr/>
        </p:nvSpPr>
        <p:spPr>
          <a:xfrm>
            <a:off x="1115616" y="240625"/>
            <a:ext cx="6984776" cy="9089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115616" y="1340768"/>
            <a:ext cx="6912768" cy="5184576"/>
          </a:xfrm>
          <a:prstGeom prst="roundRect">
            <a:avLst>
              <a:gd name="adj" fmla="val 278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èche droite 14"/>
          <p:cNvSpPr/>
          <p:nvPr/>
        </p:nvSpPr>
        <p:spPr>
          <a:xfrm rot="-2100000">
            <a:off x="1387573" y="5191088"/>
            <a:ext cx="144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099670157"/>
      </p:ext>
    </p:extLst>
  </p:cSld>
  <p:clrMapOvr>
    <a:masterClrMapping/>
  </p:clrMapOvr>
  <p:transition spd="slow">
    <p:wheel spokes="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927831" y="1538960"/>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Teiu</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Ratesti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Patuleni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Ciupa</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Manciulescu</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800000">
            <a:off x="6413970" y="2711564"/>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re 3"/>
          <p:cNvSpPr>
            <a:spLocks noGrp="1"/>
          </p:cNvSpPr>
          <p:nvPr>
            <p:ph type="ctrTitle"/>
          </p:nvPr>
        </p:nvSpPr>
        <p:spPr>
          <a:xfrm>
            <a:off x="792376" y="188640"/>
            <a:ext cx="179224" cy="218455"/>
          </a:xfrm>
        </p:spPr>
        <p:txBody>
          <a:bodyPr>
            <a:normAutofit fontScale="90000"/>
          </a:bodyPr>
          <a:lstStyle/>
          <a:p>
            <a:r>
              <a:rPr lang="fr-CH" dirty="0" smtClean="0"/>
              <a:t> </a:t>
            </a:r>
            <a:endParaRPr lang="fr-CH" dirty="0"/>
          </a:p>
        </p:txBody>
      </p:sp>
      <p:sp>
        <p:nvSpPr>
          <p:cNvPr id="12" name="Rectangle à coins arrondis 11"/>
          <p:cNvSpPr/>
          <p:nvPr/>
        </p:nvSpPr>
        <p:spPr>
          <a:xfrm>
            <a:off x="4807831" y="567398"/>
            <a:ext cx="2844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9</a:t>
            </a:r>
          </a:p>
        </p:txBody>
      </p:sp>
      <p:sp>
        <p:nvSpPr>
          <p:cNvPr id="15" name="Hexagone 14"/>
          <p:cNvSpPr/>
          <p:nvPr/>
        </p:nvSpPr>
        <p:spPr>
          <a:xfrm>
            <a:off x="2195736" y="2042895"/>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702A</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5436096" y="71139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739316" y="71139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 name="Rectangle à coins arrondis 1"/>
          <p:cNvSpPr/>
          <p:nvPr/>
        </p:nvSpPr>
        <p:spPr>
          <a:xfrm>
            <a:off x="4871571" y="666043"/>
            <a:ext cx="2724766" cy="70271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79712" y="1628800"/>
            <a:ext cx="5616625" cy="2880000"/>
          </a:xfrm>
          <a:prstGeom prst="roundRect">
            <a:avLst>
              <a:gd name="adj" fmla="val 637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1129339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tx1"/>
                </a:solidFill>
                <a:latin typeface="Arial" panose="020B0604020202020204" pitchFamily="34" charset="0"/>
                <a:cs typeface="Arial" panose="020B0604020202020204" pitchFamily="34" charset="0"/>
              </a:rPr>
              <a:t>9</a:t>
            </a:r>
          </a:p>
        </p:txBody>
      </p:sp>
      <p:sp>
        <p:nvSpPr>
          <p:cNvPr id="5" name="Rectangle à coins arrondis 4"/>
          <p:cNvSpPr/>
          <p:nvPr/>
        </p:nvSpPr>
        <p:spPr>
          <a:xfrm>
            <a:off x="2591780" y="1579385"/>
            <a:ext cx="4032448" cy="1899030"/>
          </a:xfrm>
          <a:prstGeom prst="roundRect">
            <a:avLst>
              <a:gd name="adj" fmla="val 908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65032970"/>
      </p:ext>
    </p:extLst>
  </p:cSld>
  <p:clrMapOvr>
    <a:masterClrMapping/>
  </p:clrMapOvr>
  <p:transition spd="slow">
    <p:wheel spokes="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511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Timisoara			461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Craiova				144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33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E81 x E574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19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605229" y="4653136"/>
            <a:ext cx="720000" cy="5904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à coins arrondis 5"/>
          <p:cNvSpPr/>
          <p:nvPr/>
        </p:nvSpPr>
        <p:spPr>
          <a:xfrm>
            <a:off x="1115616" y="980728"/>
            <a:ext cx="7272808" cy="4608512"/>
          </a:xfrm>
          <a:prstGeom prst="roundRect">
            <a:avLst>
              <a:gd name="adj" fmla="val 413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4742857"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6695745"/>
      </p:ext>
    </p:extLst>
  </p:cSld>
  <p:clrMapOvr>
    <a:masterClrMapping/>
  </p:clrMapOvr>
  <p:transition spd="slow">
    <p:wheel spokes="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4800" dirty="0" smtClean="0">
                <a:solidFill>
                  <a:schemeClr val="bg1"/>
                </a:solidFill>
                <a:latin typeface="Arial" panose="020B0604020202020204" pitchFamily="34" charset="0"/>
                <a:cs typeface="Arial" panose="020B0604020202020204" pitchFamily="34" charset="0"/>
              </a:rPr>
              <a:t>10</a:t>
            </a:r>
            <a:endParaRPr lang="fr-CH" sz="48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02969" y="79395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Cateasca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55386"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703B</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331640" y="1700808"/>
            <a:ext cx="5544616" cy="1656184"/>
          </a:xfrm>
          <a:prstGeom prst="roundRect">
            <a:avLst>
              <a:gd name="adj" fmla="val 100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4301816" y="660919"/>
            <a:ext cx="2592288" cy="83644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331640" y="660919"/>
            <a:ext cx="2664296" cy="83644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2277709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76672"/>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Ciresu</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3960000"/>
          </a:xfrm>
          <a:solidFill>
            <a:srgbClr val="0070C0"/>
          </a:solidFill>
          <a:effectLst>
            <a:outerShdw blurRad="63500" sx="102000" sy="102000" algn="ctr" rotWithShape="0">
              <a:schemeClr val="bg1">
                <a:alpha val="40000"/>
              </a:schemeClr>
            </a:outerShdw>
          </a:effectLst>
        </p:spPr>
        <p:txBody>
          <a:bodyPr lIns="9000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Cateasca</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Silistea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Leordeni</a:t>
            </a:r>
            <a:endParaRPr lang="fr-CH" sz="4400" dirty="0">
              <a:solidFill>
                <a:schemeClr val="bg1"/>
              </a:solidFill>
              <a:latin typeface="Arial" panose="020B0604020202020204" pitchFamily="34" charset="0"/>
              <a:cs typeface="Arial" panose="020B0604020202020204" pitchFamily="34" charset="0"/>
            </a:endParaRPr>
          </a:p>
          <a:p>
            <a:endParaRPr lang="fr-CH" sz="20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781336" y="4481990"/>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239237"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156176" y="64476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2123728" y="479291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703B</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547664" y="536713"/>
            <a:ext cx="5512972" cy="936104"/>
          </a:xfrm>
          <a:prstGeom prst="roundRect">
            <a:avLst>
              <a:gd name="adj" fmla="val 1214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547664" y="1700808"/>
            <a:ext cx="5512972" cy="3816424"/>
          </a:xfrm>
          <a:prstGeom prst="roundRect">
            <a:avLst>
              <a:gd name="adj" fmla="val 446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575249456"/>
      </p:ext>
    </p:extLst>
  </p:cSld>
  <p:clrMapOvr>
    <a:masterClrMapping/>
  </p:clrMapOvr>
  <p:transition spd="slow">
    <p:wheel spokes="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927831" y="1538960"/>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Cateasca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Silistea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Leordeni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800000">
            <a:off x="6164791" y="2798961"/>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re 3"/>
          <p:cNvSpPr>
            <a:spLocks noGrp="1"/>
          </p:cNvSpPr>
          <p:nvPr>
            <p:ph type="ctrTitle"/>
          </p:nvPr>
        </p:nvSpPr>
        <p:spPr>
          <a:xfrm>
            <a:off x="792376" y="188640"/>
            <a:ext cx="179224" cy="218455"/>
          </a:xfrm>
        </p:spPr>
        <p:txBody>
          <a:bodyPr>
            <a:normAutofit fontScale="90000"/>
          </a:bodyPr>
          <a:lstStyle/>
          <a:p>
            <a:r>
              <a:rPr lang="fr-CH" dirty="0" smtClean="0"/>
              <a:t> </a:t>
            </a:r>
            <a:endParaRPr lang="fr-CH" dirty="0"/>
          </a:p>
        </p:txBody>
      </p:sp>
      <p:sp>
        <p:nvSpPr>
          <p:cNvPr id="12" name="Rectangle à coins arrondis 11"/>
          <p:cNvSpPr/>
          <p:nvPr/>
        </p:nvSpPr>
        <p:spPr>
          <a:xfrm>
            <a:off x="4807831" y="567952"/>
            <a:ext cx="2844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4800" dirty="0" smtClean="0">
                <a:solidFill>
                  <a:schemeClr val="bg1"/>
                </a:solidFill>
                <a:latin typeface="Arial" panose="020B0604020202020204" pitchFamily="34" charset="0"/>
                <a:cs typeface="Arial" panose="020B0604020202020204" pitchFamily="34" charset="0"/>
              </a:rPr>
              <a:t>10</a:t>
            </a:r>
            <a:endParaRPr lang="fr-CH" sz="4800" dirty="0">
              <a:solidFill>
                <a:schemeClr val="bg1"/>
              </a:solidFill>
              <a:latin typeface="Arial" panose="020B0604020202020204" pitchFamily="34" charset="0"/>
              <a:cs typeface="Arial" panose="020B0604020202020204" pitchFamily="34" charset="0"/>
            </a:endParaRPr>
          </a:p>
        </p:txBody>
      </p:sp>
      <p:sp>
        <p:nvSpPr>
          <p:cNvPr id="15" name="Hexagone 14"/>
          <p:cNvSpPr/>
          <p:nvPr/>
        </p:nvSpPr>
        <p:spPr>
          <a:xfrm>
            <a:off x="2274133" y="284396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703B</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5436096" y="711952"/>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796136" y="705437"/>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1" name="Rectangle à coins arrondis 10"/>
          <p:cNvSpPr/>
          <p:nvPr/>
        </p:nvSpPr>
        <p:spPr>
          <a:xfrm>
            <a:off x="4860032" y="620688"/>
            <a:ext cx="2683107"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979712" y="1628800"/>
            <a:ext cx="5652000" cy="2880320"/>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001387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98374"/>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10</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864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015024895"/>
      </p:ext>
    </p:extLst>
  </p:cSld>
  <p:clrMapOvr>
    <a:masterClrMapping/>
  </p:clrMapOvr>
  <p:transition spd="slow">
    <p:wheel spokes="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492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Timisoara			452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Craiova				137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25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E81 x E574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11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605229" y="4653136"/>
            <a:ext cx="720000" cy="5904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à coins arrondis 5"/>
          <p:cNvSpPr/>
          <p:nvPr/>
        </p:nvSpPr>
        <p:spPr>
          <a:xfrm>
            <a:off x="1115616" y="980728"/>
            <a:ext cx="7272808" cy="4608512"/>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4742857"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357886"/>
      </p:ext>
    </p:extLst>
  </p:cSld>
  <p:clrMapOvr>
    <a:masterClrMapping/>
  </p:clrMapOvr>
  <p:transition spd="slow">
    <p:wheel spokes="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87" y="61489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11</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36836" y="77314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Ciresu</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55386"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105</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9659" y="1658470"/>
            <a:ext cx="5688605" cy="1728192"/>
          </a:xfrm>
          <a:prstGeom prst="roundRect">
            <a:avLst>
              <a:gd name="adj" fmla="val 78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692696"/>
            <a:ext cx="259228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331640" y="692696"/>
            <a:ext cx="2736304"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357285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518211"/>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Oarja</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3960000"/>
          </a:xfrm>
          <a:solidFill>
            <a:srgbClr val="0070C0"/>
          </a:solidFill>
          <a:effectLst>
            <a:outerShdw blurRad="63500" sx="102000" sy="102000" algn="ctr" rotWithShape="0">
              <a:schemeClr val="bg1">
                <a:alpha val="40000"/>
              </a:schemeClr>
            </a:outerShdw>
          </a:effectLst>
        </p:spPr>
        <p:txBody>
          <a:bodyPr lIns="9000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Ciresu</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Silistea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Topoloveni</a:t>
            </a:r>
            <a:endParaRPr lang="fr-CH" sz="4400" dirty="0">
              <a:solidFill>
                <a:schemeClr val="bg1"/>
              </a:solidFill>
              <a:latin typeface="Arial" panose="020B0604020202020204" pitchFamily="34" charset="0"/>
              <a:cs typeface="Arial" panose="020B0604020202020204" pitchFamily="34" charset="0"/>
            </a:endParaRPr>
          </a:p>
          <a:p>
            <a:endParaRPr lang="fr-CH" sz="20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565312" y="4561257"/>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133499" y="68584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5978231" y="72583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2088499" y="472514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105</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1700808"/>
            <a:ext cx="5616624" cy="3816424"/>
          </a:xfrm>
          <a:prstGeom prst="roundRect">
            <a:avLst>
              <a:gd name="adj" fmla="val 357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475656" y="595845"/>
            <a:ext cx="6336704" cy="96094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81277083"/>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2400" dirty="0" smtClean="0">
                <a:latin typeface="Arial" panose="020B0604020202020204" pitchFamily="34" charset="0"/>
                <a:cs typeface="Arial" panose="020B0604020202020204" pitchFamily="34" charset="0"/>
              </a:rPr>
              <a:t>Panneau 4 – </a:t>
            </a:r>
            <a:r>
              <a:rPr lang="fr-CH" sz="2400" dirty="0" err="1" smtClean="0">
                <a:latin typeface="Arial" panose="020B0604020202020204" pitchFamily="34" charset="0"/>
                <a:cs typeface="Arial" panose="020B0604020202020204" pitchFamily="34" charset="0"/>
              </a:rPr>
              <a:t>Centura</a:t>
            </a:r>
            <a:r>
              <a:rPr lang="fr-CH" sz="2400" dirty="0" smtClean="0">
                <a:latin typeface="Arial" panose="020B0604020202020204" pitchFamily="34" charset="0"/>
                <a:cs typeface="Arial" panose="020B0604020202020204" pitchFamily="34" charset="0"/>
              </a:rPr>
              <a:t> Bucuresti</a:t>
            </a:r>
            <a:endParaRPr lang="fr-CH" sz="24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normAutofit/>
          </a:bodyPr>
          <a:lstStyle/>
          <a:p>
            <a:pPr marL="0" indent="0" algn="ctr">
              <a:buNone/>
            </a:pPr>
            <a:r>
              <a:rPr lang="fr-CH" sz="1800" dirty="0" smtClean="0">
                <a:latin typeface="Arial" panose="020B0604020202020204" pitchFamily="34" charset="0"/>
                <a:cs typeface="Arial" panose="020B0604020202020204" pitchFamily="34" charset="0"/>
              </a:rPr>
              <a:t>Panneau sur base des situations actuelles</a:t>
            </a:r>
          </a:p>
          <a:p>
            <a:pPr marL="0" indent="0">
              <a:buNone/>
            </a:pPr>
            <a:endParaRPr lang="fr-CH" sz="10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1800" dirty="0" smtClean="0">
                <a:latin typeface="Arial" panose="020B0604020202020204" pitchFamily="34" charset="0"/>
                <a:cs typeface="Arial" panose="020B0604020202020204" pitchFamily="34" charset="0"/>
              </a:rPr>
              <a:t>quand l’autoroute Bucuresti Craiova sera terminée, on pourra ajouter Craiova à côté de Alexandria, le tout sur fond vert + n° de référence</a:t>
            </a:r>
          </a:p>
          <a:p>
            <a:pPr marL="0" indent="0">
              <a:buNone/>
            </a:pPr>
            <a:endParaRPr lang="fr-CH" sz="1800" dirty="0" smtClean="0">
              <a:latin typeface="Arial" panose="020B0604020202020204" pitchFamily="34" charset="0"/>
              <a:cs typeface="Arial" panose="020B0604020202020204" pitchFamily="34" charset="0"/>
            </a:endParaRPr>
          </a:p>
          <a:p>
            <a:pPr marL="0" indent="0">
              <a:buNone/>
            </a:pPr>
            <a:endParaRPr lang="fr-CH" sz="1800" dirty="0" smtClean="0">
              <a:latin typeface="Arial" panose="020B0604020202020204" pitchFamily="34" charset="0"/>
              <a:cs typeface="Arial" panose="020B0604020202020204" pitchFamily="34" charset="0"/>
            </a:endParaRPr>
          </a:p>
          <a:p>
            <a:pPr marL="0" indent="0">
              <a:buNone/>
            </a:pPr>
            <a:endParaRPr lang="fr-CH" sz="1800" dirty="0" smtClean="0">
              <a:latin typeface="Arial" panose="020B0604020202020204" pitchFamily="34" charset="0"/>
              <a:cs typeface="Arial" panose="020B0604020202020204" pitchFamily="34" charset="0"/>
            </a:endParaRPr>
          </a:p>
          <a:p>
            <a:pPr marL="0" indent="0">
              <a:buNone/>
            </a:pPr>
            <a:endParaRPr lang="fr-CH" sz="1800" dirty="0">
              <a:latin typeface="Arial" panose="020B0604020202020204" pitchFamily="34" charset="0"/>
              <a:cs typeface="Arial" panose="020B0604020202020204" pitchFamily="34" charset="0"/>
            </a:endParaRPr>
          </a:p>
          <a:p>
            <a:pPr marL="0" indent="0">
              <a:buNone/>
            </a:pPr>
            <a:endParaRPr lang="fr-CH" sz="1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1800" dirty="0" smtClean="0">
                <a:latin typeface="Arial" panose="020B0604020202020204" pitchFamily="34" charset="0"/>
                <a:cs typeface="Arial" panose="020B0604020202020204" pitchFamily="34" charset="0"/>
              </a:rPr>
              <a:t>Afin d’éviter de surcharger CB Nord, l’idéal serait de joindre </a:t>
            </a:r>
            <a:r>
              <a:rPr lang="fr-CH" sz="1800" dirty="0" err="1" smtClean="0">
                <a:latin typeface="Arial" panose="020B0604020202020204" pitchFamily="34" charset="0"/>
                <a:cs typeface="Arial" panose="020B0604020202020204" pitchFamily="34" charset="0"/>
              </a:rPr>
              <a:t>Constanza</a:t>
            </a:r>
            <a:r>
              <a:rPr lang="fr-CH" sz="1800" dirty="0" smtClean="0">
                <a:latin typeface="Arial" panose="020B0604020202020204" pitchFamily="34" charset="0"/>
                <a:cs typeface="Arial" panose="020B0604020202020204" pitchFamily="34" charset="0"/>
              </a:rPr>
              <a:t> via CB Sud ; =&gt; panneaux à modifier quand CB Sud sera modernisée.</a:t>
            </a:r>
          </a:p>
          <a:p>
            <a:pPr marL="0" indent="0">
              <a:buNone/>
            </a:pPr>
            <a:endParaRPr lang="fr-CH" sz="1800" dirty="0">
              <a:latin typeface="Arial" panose="020B0604020202020204" pitchFamily="34" charset="0"/>
              <a:cs typeface="Arial" panose="020B0604020202020204" pitchFamily="34" charset="0"/>
            </a:endParaRPr>
          </a:p>
          <a:p>
            <a:pPr marL="0" indent="0">
              <a:buNone/>
            </a:pPr>
            <a:r>
              <a:rPr lang="fr-CH" sz="1800" dirty="0" smtClean="0">
                <a:latin typeface="Arial" panose="020B0604020202020204" pitchFamily="34" charset="0"/>
                <a:cs typeface="Arial" panose="020B0604020202020204" pitchFamily="34" charset="0"/>
              </a:rPr>
              <a:t>	 </a:t>
            </a:r>
            <a:endParaRPr lang="fr-CH" sz="1800" dirty="0">
              <a:latin typeface="Arial" panose="020B0604020202020204" pitchFamily="34" charset="0"/>
              <a:cs typeface="Arial" panose="020B0604020202020204" pitchFamily="34" charset="0"/>
            </a:endParaRPr>
          </a:p>
        </p:txBody>
      </p:sp>
      <p:sp>
        <p:nvSpPr>
          <p:cNvPr id="4" name="Rectangle 3"/>
          <p:cNvSpPr/>
          <p:nvPr/>
        </p:nvSpPr>
        <p:spPr>
          <a:xfrm>
            <a:off x="2051720" y="3068960"/>
            <a:ext cx="3600400" cy="936104"/>
          </a:xfrm>
          <a:prstGeom prst="rect">
            <a:avLst/>
          </a:prstGeom>
          <a:solidFill>
            <a:srgbClr val="00B050"/>
          </a:solidFill>
          <a:ln>
            <a:noFill/>
          </a:ln>
          <a:effectLst>
            <a:glow rad="127000">
              <a:srgbClr val="FFFFFF"/>
            </a:glo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CH" dirty="0" smtClean="0"/>
              <a:t>E70 A6   </a:t>
            </a:r>
            <a:r>
              <a:rPr lang="fr-CH" dirty="0" smtClean="0">
                <a:latin typeface="Arial" panose="020B0604020202020204" pitchFamily="34" charset="0"/>
                <a:cs typeface="Arial" panose="020B0604020202020204" pitchFamily="34" charset="0"/>
              </a:rPr>
              <a:t>Alexandria Craiova</a:t>
            </a:r>
          </a:p>
          <a:p>
            <a:pPr algn="ctr"/>
            <a:r>
              <a:rPr lang="fr-CH" dirty="0" smtClean="0">
                <a:latin typeface="Arial" panose="020B0604020202020204" pitchFamily="34" charset="0"/>
                <a:cs typeface="Arial" panose="020B0604020202020204" pitchFamily="34" charset="0"/>
              </a:rPr>
              <a:t>Giurgiu</a:t>
            </a:r>
            <a:endParaRPr lang="fr-CH" dirty="0">
              <a:latin typeface="Arial" panose="020B0604020202020204" pitchFamily="34" charset="0"/>
              <a:cs typeface="Arial" panose="020B0604020202020204" pitchFamily="34" charset="0"/>
            </a:endParaRPr>
          </a:p>
        </p:txBody>
      </p:sp>
      <p:sp>
        <p:nvSpPr>
          <p:cNvPr id="5" name="Rectangle 4"/>
          <p:cNvSpPr/>
          <p:nvPr/>
        </p:nvSpPr>
        <p:spPr>
          <a:xfrm>
            <a:off x="2337175" y="3315063"/>
            <a:ext cx="936104" cy="443898"/>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bg1"/>
                </a:solidFill>
                <a:latin typeface="Arial" panose="020B0604020202020204" pitchFamily="34" charset="0"/>
                <a:cs typeface="Arial" panose="020B0604020202020204" pitchFamily="34" charset="0"/>
              </a:rPr>
              <a:t>E70 A6</a:t>
            </a:r>
            <a:endParaRPr lang="fr-CH" sz="1600" dirty="0">
              <a:solidFill>
                <a:schemeClr val="bg1"/>
              </a:solidFill>
              <a:latin typeface="Arial" panose="020B0604020202020204" pitchFamily="34" charset="0"/>
              <a:cs typeface="Arial" panose="020B0604020202020204" pitchFamily="34" charset="0"/>
            </a:endParaRPr>
          </a:p>
        </p:txBody>
      </p:sp>
      <p:sp>
        <p:nvSpPr>
          <p:cNvPr id="7" name="Ellipse 6"/>
          <p:cNvSpPr/>
          <p:nvPr/>
        </p:nvSpPr>
        <p:spPr>
          <a:xfrm>
            <a:off x="4572000" y="3537012"/>
            <a:ext cx="576064" cy="288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smtClean="0">
                <a:solidFill>
                  <a:schemeClr val="tx1"/>
                </a:solidFill>
                <a:latin typeface="Arial" panose="020B0604020202020204" pitchFamily="34" charset="0"/>
                <a:cs typeface="Arial" panose="020B0604020202020204" pitchFamily="34" charset="0"/>
              </a:rPr>
              <a:t>BG</a:t>
            </a:r>
            <a:endParaRPr lang="fr-CH" sz="1000" dirty="0">
              <a:solidFill>
                <a:schemeClr val="tx1"/>
              </a:solidFill>
              <a:latin typeface="Arial" panose="020B0604020202020204" pitchFamily="34" charset="0"/>
              <a:cs typeface="Arial" panose="020B0604020202020204" pitchFamily="34" charset="0"/>
            </a:endParaRPr>
          </a:p>
        </p:txBody>
      </p:sp>
      <p:sp>
        <p:nvSpPr>
          <p:cNvPr id="6" name="Rectangle à coins arrondis 5"/>
          <p:cNvSpPr/>
          <p:nvPr/>
        </p:nvSpPr>
        <p:spPr>
          <a:xfrm>
            <a:off x="2105920" y="3113357"/>
            <a:ext cx="3492000" cy="828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521770346"/>
      </p:ext>
    </p:extLst>
  </p:cSld>
  <p:clrMapOvr>
    <a:masterClrMapping/>
  </p:clrMapOvr>
  <p:transition spd="slow">
    <p:wheel spokes="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11858" y="1556792"/>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Ciresu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Silistea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Topoloveni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800000">
            <a:off x="5738614" y="2672665"/>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re 3"/>
          <p:cNvSpPr>
            <a:spLocks noGrp="1"/>
          </p:cNvSpPr>
          <p:nvPr>
            <p:ph type="ctrTitle"/>
          </p:nvPr>
        </p:nvSpPr>
        <p:spPr>
          <a:xfrm>
            <a:off x="792376" y="188640"/>
            <a:ext cx="179224" cy="218455"/>
          </a:xfrm>
        </p:spPr>
        <p:txBody>
          <a:bodyPr>
            <a:normAutofit fontScale="90000"/>
          </a:bodyPr>
          <a:lstStyle/>
          <a:p>
            <a:r>
              <a:rPr lang="fr-CH" dirty="0" smtClean="0"/>
              <a:t> </a:t>
            </a:r>
            <a:endParaRPr lang="fr-CH" dirty="0"/>
          </a:p>
        </p:txBody>
      </p:sp>
      <p:sp>
        <p:nvSpPr>
          <p:cNvPr id="12" name="Rectangle à coins arrondis 11"/>
          <p:cNvSpPr/>
          <p:nvPr/>
        </p:nvSpPr>
        <p:spPr>
          <a:xfrm>
            <a:off x="4338683" y="580528"/>
            <a:ext cx="2844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11</a:t>
            </a:r>
            <a:endParaRPr lang="fr-CH" sz="5400" dirty="0">
              <a:solidFill>
                <a:schemeClr val="bg1"/>
              </a:solidFill>
              <a:latin typeface="Arial" panose="020B0604020202020204" pitchFamily="34" charset="0"/>
              <a:cs typeface="Arial" panose="020B0604020202020204" pitchFamily="34" charset="0"/>
            </a:endParaRPr>
          </a:p>
        </p:txBody>
      </p:sp>
      <p:sp>
        <p:nvSpPr>
          <p:cNvPr id="15" name="Hexagone 14"/>
          <p:cNvSpPr/>
          <p:nvPr/>
        </p:nvSpPr>
        <p:spPr>
          <a:xfrm>
            <a:off x="1762200" y="198884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105</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4932040" y="72332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174827" y="717292"/>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 name="Rectangle à coins arrondis 1"/>
          <p:cNvSpPr/>
          <p:nvPr/>
        </p:nvSpPr>
        <p:spPr>
          <a:xfrm>
            <a:off x="1475656" y="1610649"/>
            <a:ext cx="5616624" cy="2952328"/>
          </a:xfrm>
          <a:prstGeom prst="roundRect">
            <a:avLst>
              <a:gd name="adj" fmla="val 4909"/>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4427984" y="651916"/>
            <a:ext cx="2664296" cy="7548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8035911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72942"/>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11</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59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172670211"/>
      </p:ext>
    </p:extLst>
  </p:cSld>
  <p:clrMapOvr>
    <a:masterClrMapping/>
  </p:clrMapOvr>
  <p:transition spd="slow">
    <p:wheel spokes="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499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Timisoara			449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Craiova				134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22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E81 x E574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8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605229" y="4653136"/>
            <a:ext cx="720000" cy="5904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à coins arrondis 5"/>
          <p:cNvSpPr/>
          <p:nvPr/>
        </p:nvSpPr>
        <p:spPr>
          <a:xfrm>
            <a:off x="1115616" y="980728"/>
            <a:ext cx="7272808" cy="4608512"/>
          </a:xfrm>
          <a:prstGeom prst="roundRect">
            <a:avLst>
              <a:gd name="adj" fmla="val 233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4742857"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459262"/>
      </p:ext>
    </p:extLst>
  </p:cSld>
  <p:clrMapOvr>
    <a:masterClrMapping/>
  </p:clrMapOvr>
  <p:transition spd="slow">
    <p:wheel spokes="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12</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35681" y="77314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Oarja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55386"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503</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9659" y="1658470"/>
            <a:ext cx="5688605" cy="172819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9659" y="704898"/>
            <a:ext cx="2844302"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19143"/>
            <a:ext cx="2592288" cy="6936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626770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332656"/>
            <a:ext cx="6840000" cy="1800000"/>
          </a:xfrm>
          <a:solidFill>
            <a:srgbClr val="00B050"/>
          </a:solidFill>
          <a:effectLst>
            <a:outerShdw blurRad="63500" sx="102000" sy="102000" algn="ctr" rotWithShape="0">
              <a:schemeClr val="bg1">
                <a:lumMod val="95000"/>
                <a:alpha val="40000"/>
              </a:schemeClr>
            </a:outerShdw>
          </a:effectLst>
        </p:spPr>
        <p:txBody>
          <a:bodyPr lIns="180000">
            <a:normAutofit/>
          </a:bodyPr>
          <a:lstStyle/>
          <a:p>
            <a:r>
              <a:rPr lang="fr-CH" sz="4000" dirty="0" smtClean="0">
                <a:solidFill>
                  <a:schemeClr val="bg1"/>
                </a:solidFill>
                <a:latin typeface="Arial" panose="020B0604020202020204" pitchFamily="34" charset="0"/>
                <a:cs typeface="Arial" panose="020B0604020202020204" pitchFamily="34" charset="0"/>
              </a:rPr>
              <a:t>E81 x E574     A1 x A4</a:t>
            </a:r>
            <a:r>
              <a:rPr lang="fr-CH" dirty="0" smtClean="0">
                <a:solidFill>
                  <a:schemeClr val="bg1"/>
                </a:solidFill>
                <a:latin typeface="Arial" panose="020B0604020202020204" pitchFamily="34" charset="0"/>
                <a:cs typeface="Arial" panose="020B0604020202020204" pitchFamily="34" charset="0"/>
              </a:rPr>
              <a:t/>
            </a:r>
            <a:br>
              <a:rPr lang="fr-CH" dirty="0" smtClean="0">
                <a:solidFill>
                  <a:schemeClr val="bg1"/>
                </a:solidFill>
                <a:latin typeface="Arial" panose="020B0604020202020204" pitchFamily="34" charset="0"/>
                <a:cs typeface="Arial" panose="020B0604020202020204" pitchFamily="34" charset="0"/>
              </a:rPr>
            </a:br>
            <a:r>
              <a:rPr lang="fr-CH" dirty="0" smtClean="0">
                <a:solidFill>
                  <a:schemeClr val="bg1"/>
                </a:solidFill>
                <a:latin typeface="Arial" panose="020B0604020202020204" pitchFamily="34" charset="0"/>
                <a:cs typeface="Arial" panose="020B0604020202020204" pitchFamily="34" charset="0"/>
              </a:rPr>
              <a:t>Pitesti Sud</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2246230"/>
            <a:ext cx="6840000" cy="3960000"/>
          </a:xfrm>
          <a:solidFill>
            <a:srgbClr val="0070C0"/>
          </a:solidFill>
          <a:effectLst>
            <a:outerShdw blurRad="63500" sx="102000" sy="102000" algn="ctr" rotWithShape="0">
              <a:schemeClr val="bg1">
                <a:alpha val="40000"/>
              </a:schemeClr>
            </a:outerShdw>
          </a:effectLst>
        </p:spPr>
        <p:txBody>
          <a:bodyPr lIns="9000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Oarja</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Ceausesti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Vranesti</a:t>
            </a:r>
            <a:endParaRPr lang="fr-CH" sz="4400" dirty="0">
              <a:solidFill>
                <a:schemeClr val="bg1"/>
              </a:solidFill>
              <a:latin typeface="Arial" panose="020B0604020202020204" pitchFamily="34" charset="0"/>
              <a:cs typeface="Arial" panose="020B0604020202020204" pitchFamily="34" charset="0"/>
            </a:endParaRPr>
          </a:p>
          <a:p>
            <a:endParaRPr lang="fr-CH" sz="20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6292732" y="5130062"/>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563717" y="548680"/>
            <a:ext cx="450000"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7533304" y="548680"/>
            <a:ext cx="450000"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026"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400981" y="1268760"/>
            <a:ext cx="792088" cy="648072"/>
          </a:xfrm>
          <a:prstGeom prst="rect">
            <a:avLst/>
          </a:prstGeom>
          <a:noFill/>
          <a:extLst>
            <a:ext uri="{909E8E84-426E-40DD-AFC4-6F175D3DCCD1}">
              <a14:hiddenFill xmlns:a14="http://schemas.microsoft.com/office/drawing/2010/main">
                <a:solidFill>
                  <a:srgbClr val="FFFFFF"/>
                </a:solidFill>
              </a14:hiddenFill>
            </a:ext>
          </a:extLst>
        </p:spPr>
      </p:pic>
      <p:sp>
        <p:nvSpPr>
          <p:cNvPr id="12" name="Hexagone 11"/>
          <p:cNvSpPr/>
          <p:nvPr/>
        </p:nvSpPr>
        <p:spPr>
          <a:xfrm>
            <a:off x="1930951" y="292494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503</a:t>
            </a:r>
            <a:endParaRPr lang="fr-CH" dirty="0">
              <a:latin typeface="Arial" panose="020B0604020202020204" pitchFamily="34" charset="0"/>
              <a:cs typeface="Arial" panose="020B0604020202020204" pitchFamily="34" charset="0"/>
            </a:endParaRPr>
          </a:p>
        </p:txBody>
      </p:sp>
      <p:sp>
        <p:nvSpPr>
          <p:cNvPr id="15" name="Hexagone 14"/>
          <p:cNvSpPr/>
          <p:nvPr/>
        </p:nvSpPr>
        <p:spPr>
          <a:xfrm>
            <a:off x="1916760" y="4195901"/>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704C</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2348880"/>
            <a:ext cx="6696744" cy="3816424"/>
          </a:xfrm>
          <a:prstGeom prst="roundRect">
            <a:avLst>
              <a:gd name="adj" fmla="val 513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404664"/>
            <a:ext cx="6696744" cy="1656184"/>
          </a:xfrm>
          <a:prstGeom prst="round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728234391"/>
      </p:ext>
    </p:extLst>
  </p:cSld>
  <p:clrMapOvr>
    <a:masterClrMapping/>
  </p:clrMapOvr>
  <p:transition spd="slow">
    <p:wheel spokes="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98142" y="1556813"/>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Oarja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Ceausesti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Vranesti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800000">
            <a:off x="6294181" y="3446803"/>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re 3"/>
          <p:cNvSpPr>
            <a:spLocks noGrp="1"/>
          </p:cNvSpPr>
          <p:nvPr>
            <p:ph type="ctrTitle"/>
          </p:nvPr>
        </p:nvSpPr>
        <p:spPr>
          <a:xfrm>
            <a:off x="792376" y="188640"/>
            <a:ext cx="179224" cy="218455"/>
          </a:xfrm>
        </p:spPr>
        <p:txBody>
          <a:bodyPr>
            <a:normAutofit fontScale="90000"/>
          </a:bodyPr>
          <a:lstStyle/>
          <a:p>
            <a:r>
              <a:rPr lang="fr-CH" dirty="0" smtClean="0"/>
              <a:t> </a:t>
            </a:r>
            <a:endParaRPr lang="fr-CH" dirty="0"/>
          </a:p>
        </p:txBody>
      </p:sp>
      <p:sp>
        <p:nvSpPr>
          <p:cNvPr id="12" name="Rectangle à coins arrondis 11"/>
          <p:cNvSpPr/>
          <p:nvPr/>
        </p:nvSpPr>
        <p:spPr>
          <a:xfrm>
            <a:off x="4829287" y="585952"/>
            <a:ext cx="2844000" cy="900000"/>
          </a:xfrm>
          <a:prstGeom prst="roundRect">
            <a:avLst>
              <a:gd name="adj" fmla="val 2556"/>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12</a:t>
            </a:r>
            <a:endParaRPr lang="fr-CH" sz="5400" dirty="0">
              <a:solidFill>
                <a:schemeClr val="bg1"/>
              </a:solidFill>
              <a:latin typeface="Arial" panose="020B0604020202020204" pitchFamily="34" charset="0"/>
              <a:cs typeface="Arial" panose="020B0604020202020204" pitchFamily="34" charset="0"/>
            </a:endParaRPr>
          </a:p>
        </p:txBody>
      </p:sp>
      <p:sp>
        <p:nvSpPr>
          <p:cNvPr id="15" name="Hexagone 14"/>
          <p:cNvSpPr/>
          <p:nvPr/>
        </p:nvSpPr>
        <p:spPr>
          <a:xfrm>
            <a:off x="2195736" y="241181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105</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5436096" y="74609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808329" y="729952"/>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 name="Rectangle à coins arrondis 1"/>
          <p:cNvSpPr/>
          <p:nvPr/>
        </p:nvSpPr>
        <p:spPr>
          <a:xfrm>
            <a:off x="1979712" y="1610649"/>
            <a:ext cx="5616624" cy="2952328"/>
          </a:xfrm>
          <a:prstGeom prst="roundRect">
            <a:avLst>
              <a:gd name="adj" fmla="val 5196"/>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Hexagone 10"/>
          <p:cNvSpPr/>
          <p:nvPr/>
        </p:nvSpPr>
        <p:spPr>
          <a:xfrm>
            <a:off x="2195736" y="360761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704C</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4883123" y="674091"/>
            <a:ext cx="2713213" cy="75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3623185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12</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819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306915024"/>
      </p:ext>
    </p:extLst>
  </p:cSld>
  <p:clrMapOvr>
    <a:masterClrMapping/>
  </p:clrMapOvr>
  <p:transition spd="slow">
    <p:wheel spokes="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928992" cy="778098"/>
          </a:xfrm>
          <a:solidFill>
            <a:srgbClr val="00B050"/>
          </a:solidFill>
        </p:spPr>
        <p:txBody>
          <a:bodyPr>
            <a:normAutofit/>
          </a:bodyPr>
          <a:lstStyle/>
          <a:p>
            <a:r>
              <a:rPr lang="fr-CH" sz="4000" dirty="0" smtClean="0">
                <a:solidFill>
                  <a:schemeClr val="bg1"/>
                </a:solidFill>
                <a:latin typeface="Arial" panose="020B0604020202020204" pitchFamily="34" charset="0"/>
                <a:cs typeface="Arial" panose="020B0604020202020204" pitchFamily="34" charset="0"/>
              </a:rPr>
              <a:t>Pitesti Sud      </a:t>
            </a:r>
            <a:r>
              <a:rPr lang="fr-CH" sz="3200" dirty="0" smtClean="0">
                <a:solidFill>
                  <a:schemeClr val="bg1"/>
                </a:solidFill>
                <a:latin typeface="Arial" panose="020B0604020202020204" pitchFamily="34" charset="0"/>
                <a:cs typeface="Arial" panose="020B0604020202020204" pitchFamily="34" charset="0"/>
              </a:rPr>
              <a:t>E81 x E574</a:t>
            </a:r>
            <a:endParaRPr lang="fr-CH" sz="32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81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4557" y="1810444"/>
            <a:ext cx="4392488" cy="3544929"/>
          </a:xfrm>
          <a:solidFill>
            <a:srgbClr val="00B050"/>
          </a:solidFill>
        </p:spPr>
        <p:txBody>
          <a:bodyPr tIns="180000">
            <a:noAutofit/>
          </a:bodyPr>
          <a:lstStyle/>
          <a:p>
            <a:pPr marL="0" indent="0" algn="ctr">
              <a:buNone/>
            </a:pPr>
            <a:r>
              <a:rPr lang="fr-CH" sz="36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3600" dirty="0" smtClean="0">
                <a:solidFill>
                  <a:schemeClr val="bg1"/>
                </a:solidFill>
                <a:latin typeface="Arial" panose="020B0604020202020204" pitchFamily="34" charset="0"/>
                <a:cs typeface="Arial" panose="020B0604020202020204" pitchFamily="34" charset="0"/>
              </a:rPr>
              <a:t>Pitesti</a:t>
            </a: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dirty="0" smtClean="0">
              <a:solidFill>
                <a:schemeClr val="bg1"/>
              </a:solidFill>
              <a:latin typeface="Arial" panose="020B0604020202020204" pitchFamily="34" charset="0"/>
              <a:cs typeface="Arial" panose="020B0604020202020204" pitchFamily="34" charset="0"/>
            </a:endParaRPr>
          </a:p>
          <a:p>
            <a:pPr marL="0" indent="0" algn="ctr">
              <a:buNone/>
            </a:pPr>
            <a:endParaRPr lang="fr-CH" sz="1000" dirty="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1000 m</a:t>
            </a:r>
            <a:endParaRPr lang="fr-CH" sz="36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72000" y="1124745"/>
            <a:ext cx="4464496" cy="64807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574   A4</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72000" y="1844825"/>
            <a:ext cx="4464495" cy="3528391"/>
          </a:xfrm>
          <a:solidFill>
            <a:srgbClr val="00B050"/>
          </a:solidFill>
        </p:spPr>
        <p:txBody>
          <a:bodyPr tIns="144000">
            <a:noAutofit/>
          </a:bodyPr>
          <a:lstStyle/>
          <a:p>
            <a:pPr marL="0" indent="0" algn="ctr">
              <a:buNone/>
            </a:pPr>
            <a:r>
              <a:rPr lang="fr-CH" sz="3600" dirty="0" smtClean="0">
                <a:solidFill>
                  <a:schemeClr val="bg1"/>
                </a:solidFill>
                <a:latin typeface="Arial" panose="020B0604020202020204" pitchFamily="34" charset="0"/>
                <a:cs typeface="Arial" panose="020B0604020202020204" pitchFamily="34" charset="0"/>
              </a:rPr>
              <a:t>Ploiesti</a:t>
            </a:r>
            <a:endParaRPr lang="fr-CH" sz="3600" dirty="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Targoviste</a:t>
            </a:r>
          </a:p>
          <a:p>
            <a:pPr marL="0" indent="0" algn="ctr">
              <a:buNone/>
            </a:pPr>
            <a:r>
              <a:rPr lang="fr-CH" sz="3600" dirty="0" smtClean="0">
                <a:solidFill>
                  <a:schemeClr val="bg1"/>
                </a:solidFill>
                <a:latin typeface="Arial" panose="020B0604020202020204" pitchFamily="34" charset="0"/>
                <a:cs typeface="Arial" panose="020B0604020202020204" pitchFamily="34" charset="0"/>
              </a:rPr>
              <a:t>Craiova   Slatina</a:t>
            </a:r>
          </a:p>
          <a:p>
            <a:pPr marL="0" indent="0" algn="ctr">
              <a:buNone/>
            </a:pPr>
            <a:r>
              <a:rPr lang="fr-CH" sz="3600" dirty="0" smtClean="0">
                <a:solidFill>
                  <a:schemeClr val="bg1"/>
                </a:solidFill>
                <a:latin typeface="Arial" panose="020B0604020202020204" pitchFamily="34" charset="0"/>
                <a:cs typeface="Arial" panose="020B0604020202020204" pitchFamily="34" charset="0"/>
              </a:rPr>
              <a:t>Pitesti </a:t>
            </a:r>
            <a:r>
              <a:rPr lang="fr-CH" sz="3600" dirty="0" err="1">
                <a:solidFill>
                  <a:schemeClr val="bg1"/>
                </a:solidFill>
                <a:latin typeface="Arial" panose="020B0604020202020204" pitchFamily="34" charset="0"/>
                <a:cs typeface="Arial" panose="020B0604020202020204" pitchFamily="34" charset="0"/>
              </a:rPr>
              <a:t>V</a:t>
            </a:r>
            <a:r>
              <a:rPr lang="fr-CH" sz="3600" dirty="0" err="1" smtClean="0">
                <a:solidFill>
                  <a:schemeClr val="bg1"/>
                </a:solidFill>
                <a:latin typeface="Arial" panose="020B0604020202020204" pitchFamily="34" charset="0"/>
                <a:cs typeface="Arial" panose="020B0604020202020204" pitchFamily="34" charset="0"/>
              </a:rPr>
              <a:t>est</a:t>
            </a:r>
            <a:endParaRPr lang="fr-CH" sz="3600" dirty="0">
              <a:solidFill>
                <a:schemeClr val="bg1"/>
              </a:solidFill>
              <a:latin typeface="Arial" panose="020B0604020202020204" pitchFamily="34" charset="0"/>
              <a:cs typeface="Arial" panose="020B0604020202020204" pitchFamily="34" charset="0"/>
            </a:endParaRPr>
          </a:p>
          <a:p>
            <a:pPr marL="0" indent="0" algn="ctr">
              <a:buNone/>
            </a:pPr>
            <a:endParaRPr lang="fr-CH" sz="800" dirty="0" smtClean="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1000 m</a:t>
            </a:r>
          </a:p>
          <a:p>
            <a:pPr marL="0" indent="0">
              <a:buNone/>
            </a:pPr>
            <a:endParaRPr lang="fr-CH" sz="4000" dirty="0"/>
          </a:p>
        </p:txBody>
      </p:sp>
      <p:pic>
        <p:nvPicPr>
          <p:cNvPr id="7"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56992" y="387013"/>
            <a:ext cx="70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Flèche vers le haut 10"/>
          <p:cNvSpPr/>
          <p:nvPr/>
        </p:nvSpPr>
        <p:spPr>
          <a:xfrm>
            <a:off x="275373" y="2356445"/>
            <a:ext cx="484632" cy="2376264"/>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820005" y="2326559"/>
            <a:ext cx="484632" cy="2360092"/>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4672067" y="4510786"/>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droite 13"/>
          <p:cNvSpPr/>
          <p:nvPr/>
        </p:nvSpPr>
        <p:spPr>
          <a:xfrm rot="-2700000">
            <a:off x="7934417" y="4504399"/>
            <a:ext cx="978408"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760005" y="3228106"/>
            <a:ext cx="3060000" cy="10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Sud </a:t>
            </a:r>
            <a:r>
              <a:rPr lang="fr-CH" sz="3600" dirty="0" err="1" smtClean="0">
                <a:solidFill>
                  <a:schemeClr val="tx1"/>
                </a:solidFill>
                <a:latin typeface="Arial" panose="020B0604020202020204" pitchFamily="34" charset="0"/>
                <a:cs typeface="Arial" panose="020B0604020202020204" pitchFamily="34" charset="0"/>
              </a:rPr>
              <a:t>Centru</a:t>
            </a:r>
            <a:r>
              <a:rPr lang="fr-CH" sz="3600" dirty="0" smtClean="0">
                <a:solidFill>
                  <a:schemeClr val="tx1"/>
                </a:solidFill>
                <a:latin typeface="Arial" panose="020B0604020202020204" pitchFamily="34" charset="0"/>
                <a:cs typeface="Arial" panose="020B0604020202020204" pitchFamily="34" charset="0"/>
              </a:rPr>
              <a:t> Est Nord</a:t>
            </a:r>
            <a:endParaRPr lang="fr-CH" sz="36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7004049" y="3962295"/>
            <a:ext cx="1180755" cy="54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173619" y="5373216"/>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8604448" y="5373216"/>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198936" y="332657"/>
            <a:ext cx="8765512" cy="6480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173619" y="1196752"/>
            <a:ext cx="4254365"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à coins arrondis 19"/>
          <p:cNvSpPr/>
          <p:nvPr/>
        </p:nvSpPr>
        <p:spPr>
          <a:xfrm>
            <a:off x="4716017" y="1196752"/>
            <a:ext cx="4248431"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à coins arrondis 20"/>
          <p:cNvSpPr/>
          <p:nvPr/>
        </p:nvSpPr>
        <p:spPr>
          <a:xfrm>
            <a:off x="173619" y="1916832"/>
            <a:ext cx="4254365" cy="3384376"/>
          </a:xfrm>
          <a:prstGeom prst="roundRect">
            <a:avLst>
              <a:gd name="adj" fmla="val 410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à coins arrondis 21"/>
          <p:cNvSpPr/>
          <p:nvPr/>
        </p:nvSpPr>
        <p:spPr>
          <a:xfrm>
            <a:off x="4644008" y="1916832"/>
            <a:ext cx="4320440" cy="3384376"/>
          </a:xfrm>
          <a:prstGeom prst="roundRect">
            <a:avLst>
              <a:gd name="adj" fmla="val 623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Organigramme : Connecteur 23"/>
          <p:cNvSpPr/>
          <p:nvPr/>
        </p:nvSpPr>
        <p:spPr>
          <a:xfrm>
            <a:off x="7927779" y="368693"/>
            <a:ext cx="648000" cy="54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13</a:t>
            </a:r>
            <a:endParaRPr lang="fr-C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13691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928992" cy="778098"/>
          </a:xfrm>
          <a:solidFill>
            <a:srgbClr val="00B050"/>
          </a:solidFill>
        </p:spPr>
        <p:txBody>
          <a:bodyPr>
            <a:normAutofit/>
          </a:bodyPr>
          <a:lstStyle/>
          <a:p>
            <a:r>
              <a:rPr lang="fr-CH" sz="4000" dirty="0" smtClean="0">
                <a:solidFill>
                  <a:schemeClr val="bg1"/>
                </a:solidFill>
                <a:latin typeface="Arial" panose="020B0604020202020204" pitchFamily="34" charset="0"/>
                <a:cs typeface="Arial" panose="020B0604020202020204" pitchFamily="34" charset="0"/>
              </a:rPr>
              <a:t>Pitesti Sud      </a:t>
            </a:r>
            <a:r>
              <a:rPr lang="fr-CH" sz="3200" dirty="0" smtClean="0">
                <a:solidFill>
                  <a:schemeClr val="bg1"/>
                </a:solidFill>
                <a:latin typeface="Arial" panose="020B0604020202020204" pitchFamily="34" charset="0"/>
                <a:cs typeface="Arial" panose="020B0604020202020204" pitchFamily="34" charset="0"/>
              </a:rPr>
              <a:t>E81 x E574</a:t>
            </a:r>
            <a:endParaRPr lang="fr-CH" sz="32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81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93761" y="1818911"/>
            <a:ext cx="4392488" cy="3544929"/>
          </a:xfrm>
          <a:solidFill>
            <a:srgbClr val="00B050"/>
          </a:solidFill>
        </p:spPr>
        <p:txBody>
          <a:bodyPr tIns="180000">
            <a:noAutofit/>
          </a:bodyPr>
          <a:lstStyle/>
          <a:p>
            <a:pPr marL="0" indent="0" algn="ctr">
              <a:buNone/>
            </a:pPr>
            <a:r>
              <a:rPr lang="fr-CH" sz="36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3600" dirty="0" smtClean="0">
                <a:solidFill>
                  <a:schemeClr val="bg1"/>
                </a:solidFill>
                <a:latin typeface="Arial" panose="020B0604020202020204" pitchFamily="34" charset="0"/>
                <a:cs typeface="Arial" panose="020B0604020202020204" pitchFamily="34" charset="0"/>
              </a:rPr>
              <a:t>Pitesti</a:t>
            </a: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dirty="0" smtClean="0">
              <a:solidFill>
                <a:schemeClr val="bg1"/>
              </a:solidFill>
              <a:latin typeface="Arial" panose="020B0604020202020204" pitchFamily="34" charset="0"/>
              <a:cs typeface="Arial" panose="020B0604020202020204" pitchFamily="34" charset="0"/>
            </a:endParaRPr>
          </a:p>
          <a:p>
            <a:pPr marL="0" indent="0" algn="ctr">
              <a:buNone/>
            </a:pPr>
            <a:endParaRPr lang="fr-CH" sz="1000" dirty="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500 m</a:t>
            </a:r>
            <a:endParaRPr lang="fr-CH" sz="36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72000" y="1124745"/>
            <a:ext cx="4464496" cy="64807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574   A4</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72000" y="1844825"/>
            <a:ext cx="4464495" cy="3528391"/>
          </a:xfrm>
          <a:solidFill>
            <a:srgbClr val="00B050"/>
          </a:solidFill>
        </p:spPr>
        <p:txBody>
          <a:bodyPr tIns="144000">
            <a:noAutofit/>
          </a:bodyPr>
          <a:lstStyle/>
          <a:p>
            <a:pPr marL="0" indent="0" algn="ctr">
              <a:buNone/>
            </a:pPr>
            <a:r>
              <a:rPr lang="fr-CH" sz="3600" dirty="0" smtClean="0">
                <a:solidFill>
                  <a:schemeClr val="bg1"/>
                </a:solidFill>
                <a:latin typeface="Arial" panose="020B0604020202020204" pitchFamily="34" charset="0"/>
                <a:cs typeface="Arial" panose="020B0604020202020204" pitchFamily="34" charset="0"/>
              </a:rPr>
              <a:t>Ploiesti</a:t>
            </a:r>
            <a:endParaRPr lang="fr-CH" sz="3600" dirty="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Targoviste</a:t>
            </a:r>
          </a:p>
          <a:p>
            <a:pPr marL="0" indent="0" algn="ctr">
              <a:buNone/>
            </a:pPr>
            <a:r>
              <a:rPr lang="fr-CH" sz="3600" dirty="0" smtClean="0">
                <a:solidFill>
                  <a:schemeClr val="bg1"/>
                </a:solidFill>
                <a:latin typeface="Arial" panose="020B0604020202020204" pitchFamily="34" charset="0"/>
                <a:cs typeface="Arial" panose="020B0604020202020204" pitchFamily="34" charset="0"/>
              </a:rPr>
              <a:t>Craiova   Slatina</a:t>
            </a:r>
          </a:p>
          <a:p>
            <a:pPr marL="0" indent="0" algn="ctr">
              <a:buNone/>
            </a:pPr>
            <a:r>
              <a:rPr lang="fr-CH" sz="3600" dirty="0" smtClean="0">
                <a:solidFill>
                  <a:schemeClr val="bg1"/>
                </a:solidFill>
                <a:latin typeface="Arial" panose="020B0604020202020204" pitchFamily="34" charset="0"/>
                <a:cs typeface="Arial" panose="020B0604020202020204" pitchFamily="34" charset="0"/>
              </a:rPr>
              <a:t>Pitesti </a:t>
            </a:r>
            <a:r>
              <a:rPr lang="fr-CH" sz="3600" dirty="0" err="1">
                <a:solidFill>
                  <a:schemeClr val="bg1"/>
                </a:solidFill>
                <a:latin typeface="Arial" panose="020B0604020202020204" pitchFamily="34" charset="0"/>
                <a:cs typeface="Arial" panose="020B0604020202020204" pitchFamily="34" charset="0"/>
              </a:rPr>
              <a:t>V</a:t>
            </a:r>
            <a:r>
              <a:rPr lang="fr-CH" sz="3600" dirty="0" err="1" smtClean="0">
                <a:solidFill>
                  <a:schemeClr val="bg1"/>
                </a:solidFill>
                <a:latin typeface="Arial" panose="020B0604020202020204" pitchFamily="34" charset="0"/>
                <a:cs typeface="Arial" panose="020B0604020202020204" pitchFamily="34" charset="0"/>
              </a:rPr>
              <a:t>est</a:t>
            </a:r>
            <a:endParaRPr lang="fr-CH" sz="3600" dirty="0">
              <a:solidFill>
                <a:schemeClr val="bg1"/>
              </a:solidFill>
              <a:latin typeface="Arial" panose="020B0604020202020204" pitchFamily="34" charset="0"/>
              <a:cs typeface="Arial" panose="020B0604020202020204" pitchFamily="34" charset="0"/>
            </a:endParaRPr>
          </a:p>
          <a:p>
            <a:pPr marL="0" indent="0" algn="ctr">
              <a:buNone/>
            </a:pPr>
            <a:endParaRPr lang="fr-CH" sz="8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500 m</a:t>
            </a:r>
          </a:p>
          <a:p>
            <a:pPr marL="0" indent="0">
              <a:buNone/>
            </a:pPr>
            <a:endParaRPr lang="fr-CH" sz="4000" dirty="0"/>
          </a:p>
        </p:txBody>
      </p:sp>
      <p:pic>
        <p:nvPicPr>
          <p:cNvPr id="7"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56992" y="387013"/>
            <a:ext cx="70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Flèche vers le haut 10"/>
          <p:cNvSpPr/>
          <p:nvPr/>
        </p:nvSpPr>
        <p:spPr>
          <a:xfrm>
            <a:off x="275373" y="2356445"/>
            <a:ext cx="484632" cy="2376264"/>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820005" y="2326559"/>
            <a:ext cx="484632" cy="2360092"/>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4672067" y="4510786"/>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droite 13"/>
          <p:cNvSpPr/>
          <p:nvPr/>
        </p:nvSpPr>
        <p:spPr>
          <a:xfrm rot="-2700000">
            <a:off x="7934417" y="4504399"/>
            <a:ext cx="978408"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760005" y="3228106"/>
            <a:ext cx="3060000" cy="10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Sud </a:t>
            </a:r>
            <a:r>
              <a:rPr lang="fr-CH" sz="3600" dirty="0" err="1" smtClean="0">
                <a:solidFill>
                  <a:schemeClr val="tx1"/>
                </a:solidFill>
                <a:latin typeface="Arial" panose="020B0604020202020204" pitchFamily="34" charset="0"/>
                <a:cs typeface="Arial" panose="020B0604020202020204" pitchFamily="34" charset="0"/>
              </a:rPr>
              <a:t>Centru</a:t>
            </a:r>
            <a:r>
              <a:rPr lang="fr-CH" sz="3600" dirty="0" smtClean="0">
                <a:solidFill>
                  <a:schemeClr val="tx1"/>
                </a:solidFill>
                <a:latin typeface="Arial" panose="020B0604020202020204" pitchFamily="34" charset="0"/>
                <a:cs typeface="Arial" panose="020B0604020202020204" pitchFamily="34" charset="0"/>
              </a:rPr>
              <a:t> Est Nord</a:t>
            </a:r>
            <a:endParaRPr lang="fr-CH" sz="36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6981436" y="4034562"/>
            <a:ext cx="1180755" cy="54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173619" y="5373216"/>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8604448" y="5373216"/>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198936" y="332657"/>
            <a:ext cx="8765512" cy="6480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173619" y="1196752"/>
            <a:ext cx="4254365"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à coins arrondis 19"/>
          <p:cNvSpPr/>
          <p:nvPr/>
        </p:nvSpPr>
        <p:spPr>
          <a:xfrm>
            <a:off x="4716017" y="1196752"/>
            <a:ext cx="4248431"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à coins arrondis 20"/>
          <p:cNvSpPr/>
          <p:nvPr/>
        </p:nvSpPr>
        <p:spPr>
          <a:xfrm>
            <a:off x="173619" y="1916832"/>
            <a:ext cx="4254365" cy="3384376"/>
          </a:xfrm>
          <a:prstGeom prst="roundRect">
            <a:avLst>
              <a:gd name="adj" fmla="val 410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à coins arrondis 21"/>
          <p:cNvSpPr/>
          <p:nvPr/>
        </p:nvSpPr>
        <p:spPr>
          <a:xfrm>
            <a:off x="4644008" y="1916832"/>
            <a:ext cx="4320440" cy="3384376"/>
          </a:xfrm>
          <a:prstGeom prst="roundRect">
            <a:avLst>
              <a:gd name="adj" fmla="val 623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Organigramme : Connecteur 23"/>
          <p:cNvSpPr/>
          <p:nvPr/>
        </p:nvSpPr>
        <p:spPr>
          <a:xfrm>
            <a:off x="7927779" y="368693"/>
            <a:ext cx="648000" cy="54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latin typeface="Arial" panose="020B0604020202020204" pitchFamily="34" charset="0"/>
                <a:cs typeface="Arial" panose="020B0604020202020204" pitchFamily="34" charset="0"/>
              </a:rPr>
              <a:t>13</a:t>
            </a:r>
            <a:endParaRPr lang="fr-C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7053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6694" y="332656"/>
            <a:ext cx="1358380" cy="216024"/>
          </a:xfrm>
          <a:solidFill>
            <a:schemeClr val="bg1"/>
          </a:solidFill>
        </p:spPr>
        <p:txBody>
          <a:bodyPr>
            <a:normAutofit fontScale="90000"/>
          </a:bodyPr>
          <a:lstStyle/>
          <a:p>
            <a:r>
              <a:rPr lang="fr-CH" sz="3200" dirty="0" smtClean="0">
                <a:solidFill>
                  <a:schemeClr val="bg1"/>
                </a:solidFill>
                <a:latin typeface="Arial" panose="020B0604020202020204" pitchFamily="34" charset="0"/>
                <a:cs typeface="Arial" panose="020B0604020202020204" pitchFamily="34" charset="0"/>
              </a:rPr>
              <a:t>E81 x E574</a:t>
            </a:r>
            <a:endParaRPr lang="fr-CH" sz="32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07504" y="674744"/>
            <a:ext cx="4392000" cy="900000"/>
          </a:xfrm>
          <a:solidFill>
            <a:srgbClr val="00B050"/>
          </a:solidFill>
        </p:spPr>
        <p:txBody>
          <a:bodyPr bIns="144000">
            <a:normAutofit/>
          </a:bodyPr>
          <a:lstStyle/>
          <a:p>
            <a:pPr algn="ctr"/>
            <a:r>
              <a:rPr lang="fr-CH" sz="3200" b="0" dirty="0" smtClean="0">
                <a:solidFill>
                  <a:schemeClr val="bg1"/>
                </a:solidFill>
                <a:latin typeface="Arial" panose="020B0604020202020204" pitchFamily="34" charset="0"/>
                <a:cs typeface="Arial" panose="020B0604020202020204" pitchFamily="34" charset="0"/>
              </a:rPr>
              <a:t>      </a:t>
            </a:r>
            <a:endParaRPr lang="fr-CH" sz="32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386381"/>
            <a:ext cx="4392488" cy="2968865"/>
          </a:xfrm>
          <a:solidFill>
            <a:srgbClr val="00B050"/>
          </a:solidFill>
        </p:spPr>
        <p:txBody>
          <a:bodyPr tIns="360000">
            <a:noAutofit/>
          </a:bodyPr>
          <a:lstStyle/>
          <a:p>
            <a:pPr marL="0" indent="0" algn="ctr">
              <a:buNone/>
            </a:pPr>
            <a:r>
              <a:rPr lang="fr-CH" sz="3600" dirty="0" smtClean="0">
                <a:solidFill>
                  <a:schemeClr val="bg1"/>
                </a:solidFill>
                <a:latin typeface="Arial" panose="020B0604020202020204" pitchFamily="34" charset="0"/>
                <a:cs typeface="Arial" panose="020B0604020202020204" pitchFamily="34" charset="0"/>
              </a:rPr>
              <a:t>Arad</a:t>
            </a:r>
          </a:p>
          <a:p>
            <a:pPr marL="0" indent="0" algn="ctr">
              <a:buNone/>
            </a:pPr>
            <a:r>
              <a:rPr lang="fr-CH" sz="3600" dirty="0" smtClean="0">
                <a:solidFill>
                  <a:schemeClr val="bg1"/>
                </a:solidFill>
                <a:latin typeface="Arial" panose="020B0604020202020204" pitchFamily="34" charset="0"/>
                <a:cs typeface="Arial" panose="020B0604020202020204" pitchFamily="34" charset="0"/>
              </a:rPr>
              <a:t>Pitesti</a:t>
            </a: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000" dirty="0">
              <a:solidFill>
                <a:schemeClr val="bg1"/>
              </a:solidFill>
              <a:latin typeface="Arial" panose="020B0604020202020204" pitchFamily="34" charset="0"/>
              <a:cs typeface="Arial" panose="020B0604020202020204" pitchFamily="34" charset="0"/>
            </a:endParaRPr>
          </a:p>
          <a:p>
            <a:pPr marL="0" indent="0" algn="ctr">
              <a:buNone/>
            </a:pPr>
            <a:endParaRPr lang="fr-CH" sz="36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72000" y="662307"/>
            <a:ext cx="4464496" cy="900000"/>
          </a:xfrm>
          <a:solidFill>
            <a:srgbClr val="00B050"/>
          </a:solidFill>
        </p:spPr>
        <p:txBody>
          <a:bodyPr bIns="144000">
            <a:normAutofit/>
          </a:bodyPr>
          <a:lstStyle/>
          <a:p>
            <a:pPr algn="ctr"/>
            <a:r>
              <a:rPr lang="fr-CH" sz="3200" b="0" dirty="0" smtClean="0">
                <a:solidFill>
                  <a:schemeClr val="bg1"/>
                </a:solidFill>
                <a:latin typeface="Arial" panose="020B0604020202020204" pitchFamily="34" charset="0"/>
                <a:cs typeface="Arial" panose="020B0604020202020204" pitchFamily="34" charset="0"/>
              </a:rPr>
              <a:t>      </a:t>
            </a:r>
            <a:endParaRPr lang="fr-CH" sz="32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72266" y="1385816"/>
            <a:ext cx="4464495" cy="2952327"/>
          </a:xfrm>
          <a:solidFill>
            <a:srgbClr val="00B050"/>
          </a:solidFill>
        </p:spPr>
        <p:txBody>
          <a:bodyPr tIns="144000">
            <a:noAutofit/>
          </a:bodyPr>
          <a:lstStyle/>
          <a:p>
            <a:pPr marL="0" indent="0" algn="ctr">
              <a:buNone/>
            </a:pPr>
            <a:r>
              <a:rPr lang="fr-CH" sz="3600" dirty="0" smtClean="0">
                <a:solidFill>
                  <a:schemeClr val="bg1"/>
                </a:solidFill>
                <a:latin typeface="Arial" panose="020B0604020202020204" pitchFamily="34" charset="0"/>
                <a:cs typeface="Arial" panose="020B0604020202020204" pitchFamily="34" charset="0"/>
              </a:rPr>
              <a:t>Ploiesti</a:t>
            </a:r>
            <a:endParaRPr lang="fr-CH" sz="3600" dirty="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Targoviste</a:t>
            </a:r>
          </a:p>
          <a:p>
            <a:pPr marL="0" indent="0" algn="ctr">
              <a:buNone/>
            </a:pPr>
            <a:r>
              <a:rPr lang="fr-CH" sz="3600" dirty="0" smtClean="0">
                <a:solidFill>
                  <a:schemeClr val="bg1"/>
                </a:solidFill>
                <a:latin typeface="Arial" panose="020B0604020202020204" pitchFamily="34" charset="0"/>
                <a:cs typeface="Arial" panose="020B0604020202020204" pitchFamily="34" charset="0"/>
              </a:rPr>
              <a:t>Craiova   Slatina</a:t>
            </a:r>
          </a:p>
          <a:p>
            <a:pPr marL="0" indent="0" algn="ctr">
              <a:buNone/>
            </a:pPr>
            <a:r>
              <a:rPr lang="fr-CH" sz="3600" dirty="0" smtClean="0">
                <a:solidFill>
                  <a:schemeClr val="bg1"/>
                </a:solidFill>
                <a:latin typeface="Arial" panose="020B0604020202020204" pitchFamily="34" charset="0"/>
                <a:cs typeface="Arial" panose="020B0604020202020204" pitchFamily="34" charset="0"/>
              </a:rPr>
              <a:t>Pitesti </a:t>
            </a:r>
            <a:r>
              <a:rPr lang="fr-CH" sz="3600" dirty="0" err="1" smtClean="0">
                <a:solidFill>
                  <a:schemeClr val="bg1"/>
                </a:solidFill>
                <a:latin typeface="Arial" panose="020B0604020202020204" pitchFamily="34" charset="0"/>
                <a:cs typeface="Arial" panose="020B0604020202020204" pitchFamily="34" charset="0"/>
              </a:rPr>
              <a:t>Vest</a:t>
            </a: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0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1" name="Flèche vers le haut 10"/>
          <p:cNvSpPr/>
          <p:nvPr/>
        </p:nvSpPr>
        <p:spPr>
          <a:xfrm>
            <a:off x="374372" y="1871136"/>
            <a:ext cx="484632" cy="18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779912" y="1871980"/>
            <a:ext cx="484632" cy="18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5400000">
            <a:off x="4490174" y="1998492"/>
            <a:ext cx="108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926687" y="2995524"/>
            <a:ext cx="2700000" cy="10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fr-CH" sz="3600" dirty="0" smtClean="0">
                <a:solidFill>
                  <a:schemeClr val="tx1"/>
                </a:solidFill>
                <a:latin typeface="Arial" panose="020B0604020202020204" pitchFamily="34" charset="0"/>
                <a:cs typeface="Arial" panose="020B0604020202020204" pitchFamily="34" charset="0"/>
              </a:rPr>
              <a:t>Sud </a:t>
            </a:r>
            <a:r>
              <a:rPr lang="fr-CH" sz="3600" dirty="0" err="1" smtClean="0">
                <a:solidFill>
                  <a:schemeClr val="tx1"/>
                </a:solidFill>
                <a:latin typeface="Arial" panose="020B0604020202020204" pitchFamily="34" charset="0"/>
                <a:cs typeface="Arial" panose="020B0604020202020204" pitchFamily="34" charset="0"/>
              </a:rPr>
              <a:t>Centru</a:t>
            </a:r>
            <a:r>
              <a:rPr lang="fr-CH" sz="3600" dirty="0" smtClean="0">
                <a:solidFill>
                  <a:schemeClr val="tx1"/>
                </a:solidFill>
                <a:latin typeface="Arial" panose="020B0604020202020204" pitchFamily="34" charset="0"/>
                <a:cs typeface="Arial" panose="020B0604020202020204" pitchFamily="34" charset="0"/>
              </a:rPr>
              <a:t> Est Nord</a:t>
            </a:r>
            <a:endParaRPr lang="fr-CH" sz="36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107504" y="4365104"/>
            <a:ext cx="360000" cy="21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8606286" y="4365104"/>
            <a:ext cx="360000" cy="21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4127619" y="4365104"/>
            <a:ext cx="360000" cy="21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4670174" y="4352355"/>
            <a:ext cx="360000" cy="21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18"/>
          <p:cNvSpPr/>
          <p:nvPr/>
        </p:nvSpPr>
        <p:spPr>
          <a:xfrm>
            <a:off x="6982017" y="3528436"/>
            <a:ext cx="1180755" cy="54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20" name="Flèche droite 19"/>
          <p:cNvSpPr/>
          <p:nvPr/>
        </p:nvSpPr>
        <p:spPr>
          <a:xfrm rot="-5400000">
            <a:off x="8003970" y="1988820"/>
            <a:ext cx="108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179512" y="764704"/>
            <a:ext cx="4248472" cy="3456384"/>
          </a:xfrm>
          <a:prstGeom prst="roundRect">
            <a:avLst>
              <a:gd name="adj" fmla="val 715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Rectangle à coins arrondis 24"/>
          <p:cNvSpPr/>
          <p:nvPr/>
        </p:nvSpPr>
        <p:spPr>
          <a:xfrm>
            <a:off x="4670174" y="764704"/>
            <a:ext cx="4296112" cy="3528392"/>
          </a:xfrm>
          <a:prstGeom prst="roundRect">
            <a:avLst>
              <a:gd name="adj" fmla="val 48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Rectangle à coins arrondis 25"/>
          <p:cNvSpPr/>
          <p:nvPr/>
        </p:nvSpPr>
        <p:spPr>
          <a:xfrm>
            <a:off x="1283213" y="926752"/>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27" name="Rectangle à coins arrondis 26"/>
          <p:cNvSpPr/>
          <p:nvPr/>
        </p:nvSpPr>
        <p:spPr>
          <a:xfrm>
            <a:off x="2481536" y="927141"/>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28" name="Rectangle à coins arrondis 27"/>
          <p:cNvSpPr/>
          <p:nvPr/>
        </p:nvSpPr>
        <p:spPr>
          <a:xfrm>
            <a:off x="5743001" y="927141"/>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E574</a:t>
            </a:r>
            <a:endParaRPr lang="fr-CH" sz="2800" dirty="0">
              <a:solidFill>
                <a:schemeClr val="bg1"/>
              </a:solidFill>
              <a:latin typeface="Arial" panose="020B0604020202020204" pitchFamily="34" charset="0"/>
              <a:cs typeface="Arial" panose="020B0604020202020204" pitchFamily="34" charset="0"/>
            </a:endParaRPr>
          </a:p>
        </p:txBody>
      </p:sp>
      <p:sp>
        <p:nvSpPr>
          <p:cNvPr id="29" name="Rectangle à coins arrondis 28"/>
          <p:cNvSpPr/>
          <p:nvPr/>
        </p:nvSpPr>
        <p:spPr>
          <a:xfrm>
            <a:off x="7122394" y="917045"/>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A4</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5442976"/>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4645051" y="629143"/>
            <a:ext cx="2700000" cy="900000"/>
          </a:xfrm>
          <a:prstGeom prst="roundRect">
            <a:avLst>
              <a:gd name="adj" fmla="val 161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1</a:t>
            </a:r>
          </a:p>
        </p:txBody>
      </p:sp>
      <p:sp>
        <p:nvSpPr>
          <p:cNvPr id="4" name="Rectangle 3"/>
          <p:cNvSpPr/>
          <p:nvPr/>
        </p:nvSpPr>
        <p:spPr>
          <a:xfrm>
            <a:off x="5163446"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5436096" y="760086"/>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6120000" cy="2160000"/>
          </a:xfrm>
          <a:prstGeom prst="rect">
            <a:avLst/>
          </a:prstGeom>
          <a:solidFill>
            <a:srgbClr val="0070C0"/>
          </a:solidFill>
          <a:effectLst>
            <a:outerShdw blurRad="63500" sx="102000" sy="102000" algn="ctr" rotWithShape="0">
              <a:schemeClr val="bg1">
                <a:alpha val="40000"/>
              </a:schemeClr>
            </a:outerShdw>
          </a:effectLst>
        </p:spPr>
        <p:txBody>
          <a:bodyPr lIns="1008000" tIns="0" bIns="21600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Centura</a:t>
            </a:r>
            <a:r>
              <a:rPr lang="fr-CH" sz="4400" dirty="0" smtClean="0">
                <a:solidFill>
                  <a:schemeClr val="bg1"/>
                </a:solidFill>
                <a:latin typeface="Arial" panose="020B0604020202020204" pitchFamily="34" charset="0"/>
                <a:cs typeface="Arial" panose="020B0604020202020204" pitchFamily="34" charset="0"/>
              </a:rPr>
              <a:t> Bucuresti</a:t>
            </a: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480651" y="2208292"/>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100A</a:t>
            </a:r>
            <a:endParaRPr lang="fr-CH" sz="1600" dirty="0">
              <a:latin typeface="Arial" panose="020B0604020202020204" pitchFamily="34" charset="0"/>
              <a:cs typeface="Arial" panose="020B0604020202020204" pitchFamily="34" charset="0"/>
            </a:endParaRPr>
          </a:p>
        </p:txBody>
      </p:sp>
      <p:sp>
        <p:nvSpPr>
          <p:cNvPr id="11" name="Rectangle à coins arrondis 10"/>
          <p:cNvSpPr/>
          <p:nvPr/>
        </p:nvSpPr>
        <p:spPr>
          <a:xfrm>
            <a:off x="1043608" y="4509120"/>
            <a:ext cx="7056784" cy="72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latin typeface="Arial" panose="020B0604020202020204" pitchFamily="34" charset="0"/>
                <a:cs typeface="Arial" panose="020B0604020202020204" pitchFamily="34" charset="0"/>
              </a:rPr>
              <a:t>C</a:t>
            </a:r>
            <a:r>
              <a:rPr lang="fr-CH" dirty="0" smtClean="0">
                <a:solidFill>
                  <a:schemeClr val="tx1"/>
                </a:solidFill>
                <a:latin typeface="Arial" panose="020B0604020202020204" pitchFamily="34" charset="0"/>
                <a:cs typeface="Arial" panose="020B0604020202020204" pitchFamily="34" charset="0"/>
              </a:rPr>
              <a:t>e panneau se situe </a:t>
            </a:r>
            <a:r>
              <a:rPr lang="fr-CH" u="sng" dirty="0" smtClean="0">
                <a:solidFill>
                  <a:schemeClr val="tx1"/>
                </a:solidFill>
                <a:latin typeface="Arial" panose="020B0604020202020204" pitchFamily="34" charset="0"/>
                <a:cs typeface="Arial" panose="020B0604020202020204" pitchFamily="34" charset="0"/>
              </a:rPr>
              <a:t>AU DEBUT</a:t>
            </a:r>
            <a:r>
              <a:rPr lang="fr-CH" dirty="0" smtClean="0">
                <a:solidFill>
                  <a:schemeClr val="tx1"/>
                </a:solidFill>
                <a:latin typeface="Arial" panose="020B0604020202020204" pitchFamily="34" charset="0"/>
                <a:cs typeface="Arial" panose="020B0604020202020204" pitchFamily="34" charset="0"/>
              </a:rPr>
              <a:t> de la zone de décélération</a:t>
            </a:r>
          </a:p>
        </p:txBody>
      </p:sp>
      <p:sp>
        <p:nvSpPr>
          <p:cNvPr id="12" name="Flèche droite 11"/>
          <p:cNvSpPr/>
          <p:nvPr/>
        </p:nvSpPr>
        <p:spPr>
          <a:xfrm rot="19500000">
            <a:off x="5652181" y="2844121"/>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4716016" y="719143"/>
            <a:ext cx="2520280" cy="72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47464" y="1700808"/>
            <a:ext cx="5888832" cy="1944216"/>
          </a:xfrm>
          <a:prstGeom prst="roundRect">
            <a:avLst>
              <a:gd name="adj" fmla="val 413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461112788"/>
      </p:ext>
    </p:extLst>
  </p:cSld>
  <p:clrMapOvr>
    <a:masterClrMapping/>
  </p:clrMapOvr>
  <p:transition spd="slow">
    <p:wheel spokes="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420" y="548680"/>
            <a:ext cx="3960000" cy="108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latin typeface="Arial" panose="020B0604020202020204" pitchFamily="34" charset="0"/>
                <a:cs typeface="Arial" panose="020B0604020202020204" pitchFamily="34" charset="0"/>
              </a:rPr>
              <a:t>E574      A4</a:t>
            </a:r>
            <a:endParaRPr lang="fr-CH" sz="3200" dirty="0">
              <a:latin typeface="Arial" panose="020B0604020202020204" pitchFamily="34" charset="0"/>
              <a:cs typeface="Arial" panose="020B0604020202020204" pitchFamily="34" charset="0"/>
            </a:endParaRPr>
          </a:p>
        </p:txBody>
      </p:sp>
      <p:sp>
        <p:nvSpPr>
          <p:cNvPr id="3" name="Rectangle 2"/>
          <p:cNvSpPr/>
          <p:nvPr/>
        </p:nvSpPr>
        <p:spPr>
          <a:xfrm>
            <a:off x="4714892" y="575519"/>
            <a:ext cx="3960000" cy="9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latin typeface="Arial" panose="020B0604020202020204" pitchFamily="34" charset="0"/>
                <a:cs typeface="Arial" panose="020B0604020202020204" pitchFamily="34" charset="0"/>
              </a:rPr>
              <a:t>A4</a:t>
            </a:r>
            <a:endParaRPr lang="fr-CH" sz="3200" dirty="0">
              <a:latin typeface="Arial" panose="020B0604020202020204" pitchFamily="34" charset="0"/>
              <a:cs typeface="Arial" panose="020B0604020202020204" pitchFamily="34" charset="0"/>
            </a:endParaRPr>
          </a:p>
        </p:txBody>
      </p:sp>
      <p:sp>
        <p:nvSpPr>
          <p:cNvPr id="6" name="Rectangle 5"/>
          <p:cNvSpPr/>
          <p:nvPr/>
        </p:nvSpPr>
        <p:spPr>
          <a:xfrm>
            <a:off x="467544" y="1464523"/>
            <a:ext cx="3958876" cy="20746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fr-CH" sz="4000" dirty="0" smtClean="0">
                <a:latin typeface="Arial" panose="020B0604020202020204" pitchFamily="34" charset="0"/>
                <a:cs typeface="Arial" panose="020B0604020202020204" pitchFamily="34" charset="0"/>
              </a:rPr>
              <a:t>Craiova</a:t>
            </a:r>
          </a:p>
          <a:p>
            <a:pPr algn="ctr"/>
            <a:r>
              <a:rPr lang="fr-CH" sz="4000" dirty="0" smtClean="0">
                <a:latin typeface="Arial" panose="020B0604020202020204" pitchFamily="34" charset="0"/>
                <a:cs typeface="Arial" panose="020B0604020202020204" pitchFamily="34" charset="0"/>
              </a:rPr>
              <a:t>Slatina</a:t>
            </a:r>
          </a:p>
          <a:p>
            <a:pPr algn="ctr"/>
            <a:r>
              <a:rPr lang="fr-CH" sz="4000" dirty="0" smtClean="0">
                <a:latin typeface="Arial" panose="020B0604020202020204" pitchFamily="34" charset="0"/>
                <a:cs typeface="Arial" panose="020B0604020202020204" pitchFamily="34" charset="0"/>
              </a:rPr>
              <a:t>Pitesti </a:t>
            </a:r>
            <a:r>
              <a:rPr lang="fr-CH" sz="4000" dirty="0" err="1" smtClean="0">
                <a:latin typeface="Arial" panose="020B0604020202020204" pitchFamily="34" charset="0"/>
                <a:cs typeface="Arial" panose="020B0604020202020204" pitchFamily="34" charset="0"/>
              </a:rPr>
              <a:t>Vest</a:t>
            </a:r>
            <a:endParaRPr lang="fr-CH" sz="4000" dirty="0">
              <a:latin typeface="Arial" panose="020B0604020202020204" pitchFamily="34" charset="0"/>
              <a:cs typeface="Arial" panose="020B0604020202020204" pitchFamily="34" charset="0"/>
            </a:endParaRPr>
          </a:p>
        </p:txBody>
      </p:sp>
      <p:sp>
        <p:nvSpPr>
          <p:cNvPr id="7" name="Flèche droite 6"/>
          <p:cNvSpPr/>
          <p:nvPr/>
        </p:nvSpPr>
        <p:spPr>
          <a:xfrm rot="-5400000">
            <a:off x="368576" y="1862519"/>
            <a:ext cx="1260000" cy="486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467544" y="3539177"/>
            <a:ext cx="360000" cy="270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4066420" y="3548305"/>
            <a:ext cx="360000" cy="270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12"/>
          <p:cNvSpPr/>
          <p:nvPr/>
        </p:nvSpPr>
        <p:spPr>
          <a:xfrm>
            <a:off x="4716016" y="3539176"/>
            <a:ext cx="360000" cy="270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13"/>
          <p:cNvSpPr/>
          <p:nvPr/>
        </p:nvSpPr>
        <p:spPr>
          <a:xfrm>
            <a:off x="8316016" y="3548305"/>
            <a:ext cx="360000" cy="270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2627784" y="2852936"/>
            <a:ext cx="1180755" cy="54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Vest</a:t>
            </a:r>
            <a:endParaRPr lang="fr-CH" sz="32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4716016" y="1464523"/>
            <a:ext cx="3958876" cy="20746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tIns="0" rtlCol="0" anchor="ctr"/>
          <a:lstStyle/>
          <a:p>
            <a:r>
              <a:rPr lang="fr-CH" sz="4000" dirty="0" smtClean="0">
                <a:latin typeface="Arial" panose="020B0604020202020204" pitchFamily="34" charset="0"/>
                <a:cs typeface="Arial" panose="020B0604020202020204" pitchFamily="34" charset="0"/>
              </a:rPr>
              <a:t>Ploiesti</a:t>
            </a:r>
          </a:p>
          <a:p>
            <a:r>
              <a:rPr lang="fr-CH" sz="4000" dirty="0" smtClean="0">
                <a:latin typeface="Arial" panose="020B0604020202020204" pitchFamily="34" charset="0"/>
                <a:cs typeface="Arial" panose="020B0604020202020204" pitchFamily="34" charset="0"/>
              </a:rPr>
              <a:t>Targoviste</a:t>
            </a:r>
          </a:p>
          <a:p>
            <a:r>
              <a:rPr lang="fr-CH" sz="4000" dirty="0" err="1" smtClean="0">
                <a:latin typeface="Arial" panose="020B0604020202020204" pitchFamily="34" charset="0"/>
                <a:cs typeface="Arial" panose="020B0604020202020204" pitchFamily="34" charset="0"/>
              </a:rPr>
              <a:t>Topoloveni</a:t>
            </a:r>
            <a:endParaRPr lang="fr-CH" sz="4000" dirty="0">
              <a:latin typeface="Arial" panose="020B0604020202020204" pitchFamily="34" charset="0"/>
              <a:cs typeface="Arial" panose="020B0604020202020204" pitchFamily="34" charset="0"/>
            </a:endParaRPr>
          </a:p>
        </p:txBody>
      </p:sp>
      <p:sp>
        <p:nvSpPr>
          <p:cNvPr id="17" name="Flèche droite 16"/>
          <p:cNvSpPr/>
          <p:nvPr/>
        </p:nvSpPr>
        <p:spPr>
          <a:xfrm rot="-2700000">
            <a:off x="7346221" y="1003703"/>
            <a:ext cx="1260000" cy="486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539552" y="575519"/>
            <a:ext cx="3816424" cy="2925489"/>
          </a:xfrm>
          <a:prstGeom prst="roundRect">
            <a:avLst>
              <a:gd name="adj" fmla="val 4603"/>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4788024" y="620688"/>
            <a:ext cx="3816424" cy="2880320"/>
          </a:xfrm>
          <a:prstGeom prst="roundRect">
            <a:avLst>
              <a:gd name="adj" fmla="val 385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à coins arrondis 20"/>
          <p:cNvSpPr/>
          <p:nvPr/>
        </p:nvSpPr>
        <p:spPr>
          <a:xfrm>
            <a:off x="1378604" y="843209"/>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E574</a:t>
            </a:r>
            <a:endParaRPr lang="fr-CH" sz="2800" dirty="0">
              <a:solidFill>
                <a:schemeClr val="bg1"/>
              </a:solidFill>
              <a:latin typeface="Arial" panose="020B0604020202020204" pitchFamily="34" charset="0"/>
              <a:cs typeface="Arial" panose="020B0604020202020204" pitchFamily="34" charset="0"/>
            </a:endParaRPr>
          </a:p>
        </p:txBody>
      </p:sp>
      <p:sp>
        <p:nvSpPr>
          <p:cNvPr id="22" name="Rectangle à coins arrondis 21"/>
          <p:cNvSpPr/>
          <p:nvPr/>
        </p:nvSpPr>
        <p:spPr>
          <a:xfrm>
            <a:off x="6222394" y="774701"/>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A4</a:t>
            </a:r>
            <a:endParaRPr lang="fr-CH" sz="2800" dirty="0">
              <a:solidFill>
                <a:schemeClr val="bg1"/>
              </a:solidFill>
              <a:latin typeface="Arial" panose="020B0604020202020204" pitchFamily="34" charset="0"/>
              <a:cs typeface="Arial" panose="020B0604020202020204" pitchFamily="34" charset="0"/>
            </a:endParaRPr>
          </a:p>
        </p:txBody>
      </p:sp>
      <p:sp>
        <p:nvSpPr>
          <p:cNvPr id="23" name="Rectangle à coins arrondis 22"/>
          <p:cNvSpPr/>
          <p:nvPr/>
        </p:nvSpPr>
        <p:spPr>
          <a:xfrm>
            <a:off x="2828393" y="846798"/>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A4</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8917334"/>
      </p:ext>
    </p:extLst>
  </p:cSld>
  <p:clrMapOvr>
    <a:masterClrMapping/>
  </p:clrMapOvr>
  <p:transition spd="slow">
    <p:wheel spokes="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14</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807796"/>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81289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6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4400" dirty="0" smtClean="0">
                <a:solidFill>
                  <a:schemeClr val="bg1"/>
                </a:solidFill>
                <a:latin typeface="Arial" panose="020B0604020202020204" pitchFamily="34" charset="0"/>
                <a:cs typeface="Arial" panose="020B0604020202020204" pitchFamily="34" charset="0"/>
              </a:rPr>
              <a:t>Pitesti </a:t>
            </a: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619672"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65B</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9659" y="1658470"/>
            <a:ext cx="5688605" cy="1728192"/>
          </a:xfrm>
          <a:prstGeom prst="roundRect">
            <a:avLst>
              <a:gd name="adj" fmla="val 980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4499992" y="2189564"/>
            <a:ext cx="1180755" cy="54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pic>
        <p:nvPicPr>
          <p:cNvPr id="10"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2210366"/>
            <a:ext cx="720000" cy="52628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à coins arrondis 10"/>
          <p:cNvSpPr/>
          <p:nvPr/>
        </p:nvSpPr>
        <p:spPr>
          <a:xfrm>
            <a:off x="1259659" y="704898"/>
            <a:ext cx="2664269" cy="72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283968" y="749827"/>
            <a:ext cx="2664296" cy="72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2095040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59717"/>
            <a:ext cx="6480000" cy="1080000"/>
          </a:xfrm>
          <a:solidFill>
            <a:srgbClr val="00B050"/>
          </a:solidFill>
          <a:effectLst>
            <a:outerShdw blurRad="63500" sx="102000" sy="102000" algn="ctr" rotWithShape="0">
              <a:schemeClr val="bg1">
                <a:lumMod val="95000"/>
                <a:alpha val="40000"/>
              </a:schemeClr>
            </a:outerShdw>
          </a:effectLst>
        </p:spPr>
        <p:txBody>
          <a:bodyPr lIns="900000">
            <a:normAutofit/>
          </a:bodyPr>
          <a:lstStyle/>
          <a:p>
            <a:pPr algn="l"/>
            <a:r>
              <a:rPr lang="fr-CH" dirty="0" smtClean="0">
                <a:solidFill>
                  <a:schemeClr val="bg1"/>
                </a:solidFill>
                <a:latin typeface="Arial" panose="020B0604020202020204" pitchFamily="34" charset="0"/>
                <a:cs typeface="Arial" panose="020B0604020202020204" pitchFamily="34" charset="0"/>
              </a:rPr>
              <a:t>Pitesti </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6480000" cy="3960000"/>
          </a:xfrm>
          <a:solidFill>
            <a:srgbClr val="0070C0"/>
          </a:solidFill>
          <a:effectLst>
            <a:outerShdw blurRad="63500" sx="102000" sy="102000" algn="ctr" rotWithShape="0">
              <a:schemeClr val="bg1">
                <a:alpha val="40000"/>
              </a:schemeClr>
            </a:outerShdw>
          </a:effectLst>
        </p:spPr>
        <p:txBody>
          <a:bodyPr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Pitesti Sud</a:t>
            </a:r>
          </a:p>
          <a:p>
            <a:r>
              <a:rPr lang="fr-CH" sz="4400" dirty="0" smtClean="0">
                <a:solidFill>
                  <a:schemeClr val="bg1"/>
                </a:solidFill>
                <a:latin typeface="Arial" panose="020B0604020202020204" pitchFamily="34" charset="0"/>
                <a:cs typeface="Arial" panose="020B0604020202020204" pitchFamily="34" charset="0"/>
              </a:rPr>
              <a:t>Craiova   Slatina</a:t>
            </a:r>
          </a:p>
          <a:p>
            <a:r>
              <a:rPr lang="fr-CH" sz="4400" dirty="0" err="1" smtClean="0">
                <a:solidFill>
                  <a:schemeClr val="bg1"/>
                </a:solidFill>
                <a:latin typeface="Arial" panose="020B0604020202020204" pitchFamily="34" charset="0"/>
                <a:cs typeface="Arial" panose="020B0604020202020204" pitchFamily="34" charset="0"/>
              </a:rPr>
              <a:t>Dragasani</a:t>
            </a:r>
            <a:endParaRPr lang="fr-CH" sz="4400" dirty="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974183" y="472516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65B</a:t>
            </a:r>
            <a:endParaRPr lang="fr-CH" dirty="0">
              <a:latin typeface="Arial" panose="020B0604020202020204" pitchFamily="34" charset="0"/>
              <a:cs typeface="Arial" panose="020B0604020202020204" pitchFamily="34" charset="0"/>
            </a:endParaRPr>
          </a:p>
        </p:txBody>
      </p:sp>
      <p:sp>
        <p:nvSpPr>
          <p:cNvPr id="10" name="Rectangle 9"/>
          <p:cNvSpPr/>
          <p:nvPr/>
        </p:nvSpPr>
        <p:spPr>
          <a:xfrm>
            <a:off x="3969945" y="683247"/>
            <a:ext cx="3047687" cy="632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Est </a:t>
            </a: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solidFill>
                <a:schemeClr val="tx1"/>
              </a:solidFill>
              <a:latin typeface="Arial" panose="020B0604020202020204" pitchFamily="34" charset="0"/>
              <a:cs typeface="Arial" panose="020B0604020202020204" pitchFamily="34" charset="0"/>
            </a:endParaRPr>
          </a:p>
        </p:txBody>
      </p:sp>
      <p:sp>
        <p:nvSpPr>
          <p:cNvPr id="5" name="Flèche droite 4"/>
          <p:cNvSpPr/>
          <p:nvPr/>
        </p:nvSpPr>
        <p:spPr>
          <a:xfrm rot="-2700000">
            <a:off x="6249543" y="437145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1"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2078429"/>
            <a:ext cx="695524" cy="540000"/>
          </a:xfrm>
          <a:prstGeom prst="rect">
            <a:avLst/>
          </a:prstGeom>
          <a:noFill/>
          <a:extLst>
            <a:ext uri="{909E8E84-426E-40DD-AFC4-6F175D3DCCD1}">
              <a14:hiddenFill xmlns:a14="http://schemas.microsoft.com/office/drawing/2010/main">
                <a:solidFill>
                  <a:srgbClr val="FFFFFF"/>
                </a:solidFill>
              </a14:hiddenFill>
            </a:ext>
          </a:extLst>
        </p:spPr>
      </p:pic>
      <p:sp>
        <p:nvSpPr>
          <p:cNvPr id="4" name="Flèche vers le haut 3"/>
          <p:cNvSpPr/>
          <p:nvPr/>
        </p:nvSpPr>
        <p:spPr>
          <a:xfrm>
            <a:off x="1683307" y="639717"/>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7236296" y="655793"/>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4903412" y="2071341"/>
            <a:ext cx="1180755" cy="54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sp>
        <p:nvSpPr>
          <p:cNvPr id="6" name="Rectangle à coins arrondis 5"/>
          <p:cNvSpPr/>
          <p:nvPr/>
        </p:nvSpPr>
        <p:spPr>
          <a:xfrm>
            <a:off x="1475656" y="1700808"/>
            <a:ext cx="6336704" cy="3744416"/>
          </a:xfrm>
          <a:prstGeom prst="roundRect">
            <a:avLst>
              <a:gd name="adj" fmla="val 33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475656" y="546802"/>
            <a:ext cx="6336704" cy="93798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343692734"/>
      </p:ext>
    </p:extLst>
  </p:cSld>
  <p:clrMapOvr>
    <a:masterClrMapping/>
  </p:clrMapOvr>
  <p:transition spd="slow">
    <p:wheel spokes="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11858" y="1556792"/>
            <a:ext cx="5760000" cy="3060000"/>
          </a:xfrm>
          <a:solidFill>
            <a:srgbClr val="0070C0"/>
          </a:solidFill>
          <a:effectLst>
            <a:outerShdw blurRad="63500" sx="102000" sy="102000" algn="ctr" rotWithShape="0">
              <a:schemeClr val="bg1">
                <a:alpha val="40000"/>
              </a:schemeClr>
            </a:outerShdw>
          </a:effectLst>
        </p:spPr>
        <p:txBody>
          <a:bodyPr lIns="72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Pitesti Sud      </a:t>
            </a:r>
          </a:p>
          <a:p>
            <a:r>
              <a:rPr lang="fr-CH" sz="4400" dirty="0" smtClean="0">
                <a:solidFill>
                  <a:schemeClr val="bg1"/>
                </a:solidFill>
                <a:latin typeface="Arial" panose="020B0604020202020204" pitchFamily="34" charset="0"/>
                <a:cs typeface="Arial" panose="020B0604020202020204" pitchFamily="34" charset="0"/>
              </a:rPr>
              <a:t>Craiova   Slatina</a:t>
            </a:r>
          </a:p>
          <a:p>
            <a:r>
              <a:rPr lang="fr-CH" sz="4400" dirty="0" err="1" smtClean="0">
                <a:solidFill>
                  <a:schemeClr val="bg1"/>
                </a:solidFill>
                <a:latin typeface="Arial" panose="020B0604020202020204" pitchFamily="34" charset="0"/>
                <a:cs typeface="Arial" panose="020B0604020202020204" pitchFamily="34" charset="0"/>
              </a:rPr>
              <a:t>Dragasani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800000">
            <a:off x="5960319" y="3662828"/>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re 3"/>
          <p:cNvSpPr>
            <a:spLocks noGrp="1"/>
          </p:cNvSpPr>
          <p:nvPr>
            <p:ph type="ctrTitle"/>
          </p:nvPr>
        </p:nvSpPr>
        <p:spPr>
          <a:xfrm>
            <a:off x="792376" y="188640"/>
            <a:ext cx="179224" cy="218455"/>
          </a:xfrm>
        </p:spPr>
        <p:txBody>
          <a:bodyPr>
            <a:normAutofit fontScale="90000"/>
          </a:bodyPr>
          <a:lstStyle/>
          <a:p>
            <a:r>
              <a:rPr lang="fr-CH" dirty="0" smtClean="0"/>
              <a:t> </a:t>
            </a:r>
            <a:endParaRPr lang="fr-CH" dirty="0"/>
          </a:p>
        </p:txBody>
      </p:sp>
      <p:sp>
        <p:nvSpPr>
          <p:cNvPr id="12" name="Rectangle à coins arrondis 11"/>
          <p:cNvSpPr/>
          <p:nvPr/>
        </p:nvSpPr>
        <p:spPr>
          <a:xfrm>
            <a:off x="4309285" y="553970"/>
            <a:ext cx="2844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6000" dirty="0" smtClean="0">
                <a:solidFill>
                  <a:schemeClr val="bg1"/>
                </a:solidFill>
                <a:latin typeface="Arial" panose="020B0604020202020204" pitchFamily="34" charset="0"/>
                <a:cs typeface="Arial" panose="020B0604020202020204" pitchFamily="34" charset="0"/>
              </a:rPr>
              <a:t>14</a:t>
            </a:r>
            <a:endParaRPr lang="fr-CH" sz="6000" dirty="0">
              <a:solidFill>
                <a:schemeClr val="bg1"/>
              </a:solidFill>
              <a:latin typeface="Arial" panose="020B0604020202020204" pitchFamily="34" charset="0"/>
              <a:cs typeface="Arial" panose="020B0604020202020204" pitchFamily="34" charset="0"/>
            </a:endParaRPr>
          </a:p>
        </p:txBody>
      </p:sp>
      <p:sp>
        <p:nvSpPr>
          <p:cNvPr id="15" name="Hexagone 14"/>
          <p:cNvSpPr/>
          <p:nvPr/>
        </p:nvSpPr>
        <p:spPr>
          <a:xfrm>
            <a:off x="1691680" y="203738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65B</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4788024" y="69797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119285" y="674529"/>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 name="Rectangle à coins arrondis 1"/>
          <p:cNvSpPr/>
          <p:nvPr/>
        </p:nvSpPr>
        <p:spPr>
          <a:xfrm>
            <a:off x="1475656" y="1610649"/>
            <a:ext cx="5627317" cy="2952328"/>
          </a:xfrm>
          <a:prstGeom prst="roundRect">
            <a:avLst>
              <a:gd name="adj" fmla="val 5196"/>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12"/>
          <p:cNvSpPr/>
          <p:nvPr/>
        </p:nvSpPr>
        <p:spPr>
          <a:xfrm>
            <a:off x="4568800" y="1965224"/>
            <a:ext cx="1180755" cy="54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pic>
        <p:nvPicPr>
          <p:cNvPr id="14"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0177" y="1975625"/>
            <a:ext cx="720000" cy="5262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à coins arrondis 5"/>
          <p:cNvSpPr/>
          <p:nvPr/>
        </p:nvSpPr>
        <p:spPr>
          <a:xfrm>
            <a:off x="4418088" y="625897"/>
            <a:ext cx="2664000" cy="75614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909679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14</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418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460832657"/>
      </p:ext>
    </p:extLst>
  </p:cSld>
  <p:clrMapOvr>
    <a:masterClrMapping/>
  </p:clrMapOvr>
  <p:transition spd="slow">
    <p:wheel spokes="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15</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19143"/>
            <a:ext cx="216024"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04898"/>
            <a:ext cx="648000" cy="720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08000" tIns="180000" bIns="21600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Pitesti </a:t>
            </a: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619672" y="191970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latin typeface="Arial" panose="020B0604020202020204" pitchFamily="34" charset="0"/>
                <a:cs typeface="Arial" panose="020B0604020202020204" pitchFamily="34" charset="0"/>
              </a:rPr>
              <a:t>7</a:t>
            </a:r>
          </a:p>
        </p:txBody>
      </p:sp>
      <p:sp>
        <p:nvSpPr>
          <p:cNvPr id="6" name="Rectangle à coins arrondis 5"/>
          <p:cNvSpPr/>
          <p:nvPr/>
        </p:nvSpPr>
        <p:spPr>
          <a:xfrm>
            <a:off x="1274856" y="1670940"/>
            <a:ext cx="5616000" cy="1656000"/>
          </a:xfrm>
          <a:prstGeom prst="roundRect">
            <a:avLst>
              <a:gd name="adj" fmla="val 74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2663988" y="2636912"/>
            <a:ext cx="3088927" cy="54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Est </a:t>
            </a: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solidFill>
                <a:schemeClr val="tx1"/>
              </a:solidFill>
              <a:latin typeface="Arial" panose="020B0604020202020204" pitchFamily="34" charset="0"/>
              <a:cs typeface="Arial" panose="020B0604020202020204" pitchFamily="34" charset="0"/>
            </a:endParaRPr>
          </a:p>
        </p:txBody>
      </p:sp>
      <p:sp>
        <p:nvSpPr>
          <p:cNvPr id="10" name="Rectangle à coins arrondis 9"/>
          <p:cNvSpPr/>
          <p:nvPr/>
        </p:nvSpPr>
        <p:spPr>
          <a:xfrm>
            <a:off x="4258512" y="688063"/>
            <a:ext cx="2678896"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277988" y="719143"/>
            <a:ext cx="2772000" cy="73424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16123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499109"/>
            <a:ext cx="6480000" cy="108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dirty="0" smtClean="0">
                <a:solidFill>
                  <a:schemeClr val="bg1"/>
                </a:solidFill>
                <a:latin typeface="Arial" panose="020B0604020202020204" pitchFamily="34" charset="0"/>
                <a:cs typeface="Arial" panose="020B0604020202020204" pitchFamily="34" charset="0"/>
              </a:rPr>
              <a:t>Pitesti Nord</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827584" y="1628800"/>
            <a:ext cx="6480000" cy="4608512"/>
          </a:xfrm>
          <a:solidFill>
            <a:srgbClr val="0070C0"/>
          </a:solidFill>
          <a:effectLst>
            <a:outerShdw blurRad="63500" sx="102000" sy="102000" algn="ctr" rotWithShape="0">
              <a:schemeClr val="bg1">
                <a:alpha val="40000"/>
              </a:schemeClr>
            </a:outerShdw>
          </a:effectLst>
        </p:spPr>
        <p:txBody>
          <a:bodyPr lIns="18000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Pitesti Est </a:t>
            </a:r>
            <a:r>
              <a:rPr lang="fr-CH" sz="4400" dirty="0" err="1" smtClean="0">
                <a:solidFill>
                  <a:schemeClr val="bg1"/>
                </a:solidFill>
                <a:latin typeface="Arial" panose="020B0604020202020204" pitchFamily="34" charset="0"/>
                <a:cs typeface="Arial" panose="020B0604020202020204" pitchFamily="34" charset="0"/>
              </a:rPr>
              <a:t>Centru</a:t>
            </a:r>
            <a:r>
              <a:rPr lang="fr-CH" sz="4400" dirty="0" smtClean="0">
                <a:solidFill>
                  <a:schemeClr val="bg1"/>
                </a:solidFill>
                <a:latin typeface="Arial" panose="020B0604020202020204" pitchFamily="34" charset="0"/>
                <a:cs typeface="Arial" panose="020B0604020202020204" pitchFamily="34" charset="0"/>
              </a:rPr>
              <a:t> </a:t>
            </a:r>
          </a:p>
          <a:p>
            <a:r>
              <a:rPr lang="fr-CH" sz="4400" dirty="0" err="1" smtClean="0">
                <a:solidFill>
                  <a:schemeClr val="bg1"/>
                </a:solidFill>
                <a:latin typeface="Arial" panose="020B0604020202020204" pitchFamily="34" charset="0"/>
                <a:cs typeface="Arial" panose="020B0604020202020204" pitchFamily="34" charset="0"/>
              </a:rPr>
              <a:t>Stefanestii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Brasov</a:t>
            </a:r>
          </a:p>
          <a:p>
            <a:r>
              <a:rPr lang="fr-CH" sz="4400" dirty="0" err="1" smtClean="0">
                <a:solidFill>
                  <a:schemeClr val="bg1"/>
                </a:solidFill>
                <a:latin typeface="Arial" panose="020B0604020202020204" pitchFamily="34" charset="0"/>
                <a:cs typeface="Arial" panose="020B0604020202020204" pitchFamily="34" charset="0"/>
              </a:rPr>
              <a:t>Mioveni</a:t>
            </a:r>
            <a:endParaRPr lang="fr-CH" sz="4400" dirty="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122429" y="246005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10" name="Rectangle 9"/>
          <p:cNvSpPr/>
          <p:nvPr/>
        </p:nvSpPr>
        <p:spPr>
          <a:xfrm>
            <a:off x="4211960" y="814797"/>
            <a:ext cx="162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solidFill>
                <a:schemeClr val="tx1"/>
              </a:solidFill>
              <a:latin typeface="Arial" panose="020B0604020202020204" pitchFamily="34" charset="0"/>
              <a:cs typeface="Arial" panose="020B0604020202020204" pitchFamily="34" charset="0"/>
            </a:endParaRPr>
          </a:p>
        </p:txBody>
      </p:sp>
      <p:sp>
        <p:nvSpPr>
          <p:cNvPr id="5" name="Flèche droite 4"/>
          <p:cNvSpPr/>
          <p:nvPr/>
        </p:nvSpPr>
        <p:spPr>
          <a:xfrm rot="-1800000">
            <a:off x="5456218" y="521999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3671960" y="1827115"/>
            <a:ext cx="2700000" cy="632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Est </a:t>
            </a: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
        <p:nvSpPr>
          <p:cNvPr id="14" name="Hexagone 13"/>
          <p:cNvSpPr/>
          <p:nvPr/>
        </p:nvSpPr>
        <p:spPr>
          <a:xfrm>
            <a:off x="1070616" y="388251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73</a:t>
            </a:r>
            <a:endParaRPr lang="fr-CH" dirty="0">
              <a:latin typeface="Arial" panose="020B0604020202020204" pitchFamily="34" charset="0"/>
              <a:cs typeface="Arial" panose="020B0604020202020204" pitchFamily="34" charset="0"/>
            </a:endParaRPr>
          </a:p>
        </p:txBody>
      </p:sp>
      <p:sp>
        <p:nvSpPr>
          <p:cNvPr id="6" name="Rectangle à coins arrondis 5"/>
          <p:cNvSpPr/>
          <p:nvPr/>
        </p:nvSpPr>
        <p:spPr>
          <a:xfrm>
            <a:off x="5238239" y="4368195"/>
            <a:ext cx="1800000"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DACIA</a:t>
            </a:r>
            <a:endParaRPr lang="fr-CH" sz="2800" dirty="0">
              <a:solidFill>
                <a:schemeClr val="tx1"/>
              </a:solidFill>
              <a:latin typeface="Arial" panose="020B0604020202020204" pitchFamily="34" charset="0"/>
              <a:cs typeface="Arial" panose="020B0604020202020204" pitchFamily="34" charset="0"/>
            </a:endParaRPr>
          </a:p>
        </p:txBody>
      </p:sp>
      <p:sp>
        <p:nvSpPr>
          <p:cNvPr id="4" name="Flèche vers le haut 3"/>
          <p:cNvSpPr/>
          <p:nvPr/>
        </p:nvSpPr>
        <p:spPr>
          <a:xfrm>
            <a:off x="1115616" y="656519"/>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Flèche vers le haut 15"/>
          <p:cNvSpPr/>
          <p:nvPr/>
        </p:nvSpPr>
        <p:spPr>
          <a:xfrm>
            <a:off x="6444208" y="680769"/>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6"/>
          <p:cNvSpPr/>
          <p:nvPr/>
        </p:nvSpPr>
        <p:spPr>
          <a:xfrm>
            <a:off x="2112429" y="3882517"/>
            <a:ext cx="900000" cy="450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bg1"/>
                </a:solidFill>
                <a:latin typeface="Arial" panose="020B0604020202020204" pitchFamily="34" charset="0"/>
                <a:cs typeface="Arial" panose="020B0604020202020204" pitchFamily="34" charset="0"/>
              </a:rPr>
              <a:t>E574</a:t>
            </a:r>
            <a:endParaRPr lang="fr-CH"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924526" y="548680"/>
            <a:ext cx="6311770" cy="1008112"/>
          </a:xfrm>
          <a:prstGeom prst="roundRect">
            <a:avLst>
              <a:gd name="adj" fmla="val 1428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924526" y="1700808"/>
            <a:ext cx="6311770" cy="4464496"/>
          </a:xfrm>
          <a:prstGeom prst="roundRect">
            <a:avLst>
              <a:gd name="adj" fmla="val 345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279051845"/>
      </p:ext>
    </p:extLst>
  </p:cSld>
  <p:clrMapOvr>
    <a:masterClrMapping/>
  </p:clrMapOvr>
  <p:transition spd="slow">
    <p:wheel spokes="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465041"/>
            <a:ext cx="216024" cy="83639"/>
          </a:xfrm>
          <a:noFill/>
          <a:effectLst>
            <a:outerShdw blurRad="63500" sx="102000" sy="102000" algn="ctr" rotWithShape="0">
              <a:schemeClr val="bg1">
                <a:lumMod val="95000"/>
                <a:alpha val="40000"/>
              </a:schemeClr>
            </a:outerShdw>
          </a:effectLst>
        </p:spPr>
        <p:txBody>
          <a:bodyPr lIns="72000">
            <a:normAutofit fontScale="90000"/>
          </a:bodyPr>
          <a:lstStyle/>
          <a:p>
            <a:r>
              <a:rPr lang="fr-CH" dirty="0">
                <a:solidFill>
                  <a:schemeClr val="bg1"/>
                </a:solidFill>
                <a:latin typeface="Arial" panose="020B0604020202020204" pitchFamily="34" charset="0"/>
                <a:cs typeface="Arial" panose="020B0604020202020204" pitchFamily="34" charset="0"/>
              </a:rPr>
              <a:t>.</a:t>
            </a:r>
          </a:p>
        </p:txBody>
      </p:sp>
      <p:sp>
        <p:nvSpPr>
          <p:cNvPr id="3" name="Sous-titre 2"/>
          <p:cNvSpPr>
            <a:spLocks noGrp="1"/>
          </p:cNvSpPr>
          <p:nvPr>
            <p:ph type="subTitle" idx="1"/>
          </p:nvPr>
        </p:nvSpPr>
        <p:spPr>
          <a:xfrm>
            <a:off x="827584" y="1628800"/>
            <a:ext cx="6480000" cy="4500000"/>
          </a:xfrm>
          <a:solidFill>
            <a:srgbClr val="0070C0"/>
          </a:solidFill>
          <a:effectLst>
            <a:outerShdw blurRad="63500" sx="102000" sy="102000" algn="ctr" rotWithShape="0">
              <a:schemeClr val="bg1">
                <a:alpha val="40000"/>
              </a:schemeClr>
            </a:outerShdw>
          </a:effectLst>
        </p:spPr>
        <p:txBody>
          <a:bodyPr lIns="36000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Pitesti Est </a:t>
            </a:r>
            <a:r>
              <a:rPr lang="fr-CH" sz="4400" dirty="0" err="1" smtClean="0">
                <a:solidFill>
                  <a:schemeClr val="bg1"/>
                </a:solidFill>
                <a:latin typeface="Arial" panose="020B0604020202020204" pitchFamily="34" charset="0"/>
                <a:cs typeface="Arial" panose="020B0604020202020204" pitchFamily="34" charset="0"/>
              </a:rPr>
              <a:t>Centru</a:t>
            </a:r>
            <a:r>
              <a:rPr lang="fr-CH" sz="4400" dirty="0" smtClean="0">
                <a:solidFill>
                  <a:schemeClr val="bg1"/>
                </a:solidFill>
                <a:latin typeface="Arial" panose="020B0604020202020204" pitchFamily="34" charset="0"/>
                <a:cs typeface="Arial" panose="020B0604020202020204" pitchFamily="34" charset="0"/>
              </a:rPr>
              <a:t> </a:t>
            </a:r>
          </a:p>
          <a:p>
            <a:r>
              <a:rPr lang="fr-CH" sz="4400" dirty="0" err="1" smtClean="0">
                <a:solidFill>
                  <a:schemeClr val="bg1"/>
                </a:solidFill>
                <a:latin typeface="Arial" panose="020B0604020202020204" pitchFamily="34" charset="0"/>
                <a:cs typeface="Arial" panose="020B0604020202020204" pitchFamily="34" charset="0"/>
              </a:rPr>
              <a:t>Stefanestii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Brasov</a:t>
            </a:r>
          </a:p>
          <a:p>
            <a:r>
              <a:rPr lang="fr-CH" sz="4400" dirty="0" err="1" smtClean="0">
                <a:solidFill>
                  <a:schemeClr val="bg1"/>
                </a:solidFill>
                <a:latin typeface="Arial" panose="020B0604020202020204" pitchFamily="34" charset="0"/>
                <a:cs typeface="Arial" panose="020B0604020202020204" pitchFamily="34" charset="0"/>
              </a:rPr>
              <a:t>Mioveni</a:t>
            </a:r>
            <a:endParaRPr lang="fr-CH" sz="4400" dirty="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363181" y="250211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5" name="Flèche droite 4"/>
          <p:cNvSpPr/>
          <p:nvPr/>
        </p:nvSpPr>
        <p:spPr>
          <a:xfrm rot="-1800000">
            <a:off x="5629005" y="5163308"/>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3723790" y="1855628"/>
            <a:ext cx="2880000" cy="632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Est </a:t>
            </a: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
        <p:nvSpPr>
          <p:cNvPr id="14" name="Hexagone 13"/>
          <p:cNvSpPr/>
          <p:nvPr/>
        </p:nvSpPr>
        <p:spPr>
          <a:xfrm>
            <a:off x="978728" y="392381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73</a:t>
            </a:r>
            <a:endParaRPr lang="fr-CH" dirty="0">
              <a:latin typeface="Arial" panose="020B0604020202020204" pitchFamily="34" charset="0"/>
              <a:cs typeface="Arial" panose="020B0604020202020204" pitchFamily="34" charset="0"/>
            </a:endParaRPr>
          </a:p>
        </p:txBody>
      </p:sp>
      <p:sp>
        <p:nvSpPr>
          <p:cNvPr id="6" name="Rectangle à coins arrondis 5"/>
          <p:cNvSpPr/>
          <p:nvPr/>
        </p:nvSpPr>
        <p:spPr>
          <a:xfrm>
            <a:off x="5292080" y="4384981"/>
            <a:ext cx="1800000"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DACIA</a:t>
            </a:r>
            <a:endParaRPr lang="fr-CH" sz="2800" dirty="0">
              <a:solidFill>
                <a:schemeClr val="tx1"/>
              </a:solidFill>
              <a:latin typeface="Arial" panose="020B0604020202020204" pitchFamily="34" charset="0"/>
              <a:cs typeface="Arial" panose="020B0604020202020204" pitchFamily="34" charset="0"/>
            </a:endParaRPr>
          </a:p>
        </p:txBody>
      </p:sp>
      <p:sp>
        <p:nvSpPr>
          <p:cNvPr id="4" name="Rectangle à coins arrondis 3"/>
          <p:cNvSpPr/>
          <p:nvPr/>
        </p:nvSpPr>
        <p:spPr>
          <a:xfrm>
            <a:off x="1275638" y="5095175"/>
            <a:ext cx="3672408"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Si la DN n’est pas dédoublée par une autoroute, elle conserve évidemment sa numérotation E en plus de son numéro de matricule national. </a:t>
            </a:r>
            <a:endParaRPr lang="fr-CH" sz="12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2123728" y="3937903"/>
            <a:ext cx="900000" cy="450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bg1"/>
                </a:solidFill>
                <a:latin typeface="Arial" panose="020B0604020202020204" pitchFamily="34" charset="0"/>
                <a:cs typeface="Arial" panose="020B0604020202020204" pitchFamily="34" charset="0"/>
              </a:rPr>
              <a:t>E574</a:t>
            </a:r>
            <a:endParaRPr lang="fr-CH" dirty="0">
              <a:solidFill>
                <a:schemeClr val="bg1"/>
              </a:solidFill>
              <a:latin typeface="Arial" panose="020B0604020202020204" pitchFamily="34" charset="0"/>
              <a:cs typeface="Arial" panose="020B0604020202020204" pitchFamily="34" charset="0"/>
            </a:endParaRPr>
          </a:p>
        </p:txBody>
      </p:sp>
      <p:sp>
        <p:nvSpPr>
          <p:cNvPr id="19" name="Rectangle à coins arrondis 18"/>
          <p:cNvSpPr/>
          <p:nvPr/>
        </p:nvSpPr>
        <p:spPr>
          <a:xfrm>
            <a:off x="4260086" y="667318"/>
            <a:ext cx="306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4800" dirty="0" smtClean="0">
                <a:solidFill>
                  <a:schemeClr val="bg1"/>
                </a:solidFill>
                <a:latin typeface="Arial" panose="020B0604020202020204" pitchFamily="34" charset="0"/>
                <a:cs typeface="Arial" panose="020B0604020202020204" pitchFamily="34" charset="0"/>
              </a:rPr>
              <a:t>15</a:t>
            </a:r>
            <a:endParaRPr lang="fr-CH" sz="48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4804141" y="81131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Virage 20"/>
          <p:cNvSpPr/>
          <p:nvPr/>
        </p:nvSpPr>
        <p:spPr>
          <a:xfrm>
            <a:off x="5163790" y="81329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9" name="Rectangle à coins arrondis 8"/>
          <p:cNvSpPr/>
          <p:nvPr/>
        </p:nvSpPr>
        <p:spPr>
          <a:xfrm>
            <a:off x="908121" y="1700808"/>
            <a:ext cx="6328175" cy="4330471"/>
          </a:xfrm>
          <a:prstGeom prst="roundRect">
            <a:avLst>
              <a:gd name="adj" fmla="val 462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355976" y="764704"/>
            <a:ext cx="2880320"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1589559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15</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64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46899718"/>
      </p:ext>
    </p:extLst>
  </p:cSld>
  <p:clrMapOvr>
    <a:masterClrMapping/>
  </p:clrMapOvr>
  <p:transition spd="slow">
    <p:wheel spokes="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800" dirty="0" smtClean="0">
                <a:solidFill>
                  <a:schemeClr val="bg1"/>
                </a:solidFill>
                <a:latin typeface="Arial" panose="020B0604020202020204" pitchFamily="34" charset="0"/>
                <a:cs typeface="Arial" panose="020B0604020202020204" pitchFamily="34" charset="0"/>
              </a:rPr>
              <a:t>Arad				480 km</a:t>
            </a:r>
          </a:p>
          <a:p>
            <a:pPr marL="0" indent="0">
              <a:buFont typeface="Arial" panose="020B0604020202020204" pitchFamily="34" charset="0"/>
              <a:buNone/>
            </a:pPr>
            <a:r>
              <a:rPr lang="fr-CH" sz="4800" dirty="0" smtClean="0">
                <a:solidFill>
                  <a:schemeClr val="bg1"/>
                </a:solidFill>
                <a:latin typeface="Arial" panose="020B0604020202020204" pitchFamily="34" charset="0"/>
                <a:cs typeface="Arial" panose="020B0604020202020204" pitchFamily="34" charset="0"/>
              </a:rPr>
              <a:t>Timisoara			430 km</a:t>
            </a:r>
          </a:p>
          <a:p>
            <a:pPr marL="0" indent="0">
              <a:buFont typeface="Arial" panose="020B0604020202020204" pitchFamily="34" charset="0"/>
              <a:buNone/>
            </a:pPr>
            <a:r>
              <a:rPr lang="fr-CH" sz="4800" dirty="0" smtClean="0">
                <a:solidFill>
                  <a:schemeClr val="bg1"/>
                </a:solidFill>
                <a:latin typeface="Arial" panose="020B0604020202020204" pitchFamily="34" charset="0"/>
                <a:cs typeface="Arial" panose="020B0604020202020204" pitchFamily="34" charset="0"/>
              </a:rPr>
              <a:t>Sibiu				161 km</a:t>
            </a:r>
          </a:p>
          <a:p>
            <a:pPr marL="0" indent="0">
              <a:buFont typeface="Arial" panose="020B0604020202020204" pitchFamily="34" charset="0"/>
              <a:buNone/>
            </a:pPr>
            <a:r>
              <a:rPr lang="fr-CH" sz="4800" dirty="0" err="1" smtClean="0">
                <a:solidFill>
                  <a:schemeClr val="bg1"/>
                </a:solidFill>
                <a:latin typeface="Arial" panose="020B0604020202020204" pitchFamily="34" charset="0"/>
                <a:cs typeface="Arial" panose="020B0604020202020204" pitchFamily="34" charset="0"/>
              </a:rPr>
              <a:t>Ramnicu</a:t>
            </a:r>
            <a:r>
              <a:rPr lang="fr-CH" sz="4800" dirty="0" smtClean="0">
                <a:solidFill>
                  <a:schemeClr val="bg1"/>
                </a:solidFill>
                <a:latin typeface="Arial" panose="020B0604020202020204" pitchFamily="34" charset="0"/>
                <a:cs typeface="Arial" panose="020B0604020202020204" pitchFamily="34" charset="0"/>
              </a:rPr>
              <a:t> </a:t>
            </a:r>
            <a:r>
              <a:rPr lang="fr-CH" sz="4800" dirty="0" err="1" smtClean="0">
                <a:solidFill>
                  <a:schemeClr val="bg1"/>
                </a:solidFill>
                <a:latin typeface="Arial" panose="020B0604020202020204" pitchFamily="34" charset="0"/>
                <a:cs typeface="Arial" panose="020B0604020202020204" pitchFamily="34" charset="0"/>
              </a:rPr>
              <a:t>Vulcea</a:t>
            </a:r>
            <a:r>
              <a:rPr lang="fr-CH" sz="4800" dirty="0" smtClean="0">
                <a:solidFill>
                  <a:schemeClr val="bg1"/>
                </a:solidFill>
                <a:latin typeface="Arial" panose="020B0604020202020204" pitchFamily="34" charset="0"/>
                <a:cs typeface="Arial" panose="020B0604020202020204" pitchFamily="34" charset="0"/>
              </a:rPr>
              <a:t>	</a:t>
            </a:r>
            <a:r>
              <a:rPr lang="fr-CH" sz="4800" dirty="0">
                <a:solidFill>
                  <a:schemeClr val="bg1"/>
                </a:solidFill>
                <a:latin typeface="Arial" panose="020B0604020202020204" pitchFamily="34" charset="0"/>
                <a:cs typeface="Arial" panose="020B0604020202020204" pitchFamily="34" charset="0"/>
              </a:rPr>
              <a:t> </a:t>
            </a:r>
            <a:r>
              <a:rPr lang="fr-CH" sz="4800" dirty="0" smtClean="0">
                <a:solidFill>
                  <a:schemeClr val="bg1"/>
                </a:solidFill>
                <a:latin typeface="Arial" panose="020B0604020202020204" pitchFamily="34" charset="0"/>
                <a:cs typeface="Arial" panose="020B0604020202020204" pitchFamily="34" charset="0"/>
              </a:rPr>
              <a:t> 75 km</a:t>
            </a:r>
          </a:p>
          <a:p>
            <a:pPr marL="0" indent="0">
              <a:buFont typeface="Arial" panose="020B0604020202020204" pitchFamily="34" charset="0"/>
              <a:buNone/>
            </a:pPr>
            <a:r>
              <a:rPr lang="fr-CH" sz="4800" dirty="0" err="1" smtClean="0">
                <a:solidFill>
                  <a:schemeClr val="bg1"/>
                </a:solidFill>
                <a:latin typeface="Arial" panose="020B0604020202020204" pitchFamily="34" charset="0"/>
                <a:cs typeface="Arial" panose="020B0604020202020204" pitchFamily="34" charset="0"/>
              </a:rPr>
              <a:t>Curtea</a:t>
            </a:r>
            <a:r>
              <a:rPr lang="fr-CH" sz="4800" dirty="0" smtClean="0">
                <a:solidFill>
                  <a:schemeClr val="bg1"/>
                </a:solidFill>
                <a:latin typeface="Arial" panose="020B0604020202020204" pitchFamily="34" charset="0"/>
                <a:cs typeface="Arial" panose="020B0604020202020204" pitchFamily="34" charset="0"/>
              </a:rPr>
              <a:t> de </a:t>
            </a:r>
            <a:r>
              <a:rPr lang="fr-CH" sz="4800" dirty="0" err="1" smtClean="0">
                <a:solidFill>
                  <a:schemeClr val="bg1"/>
                </a:solidFill>
                <a:latin typeface="Arial" panose="020B0604020202020204" pitchFamily="34" charset="0"/>
                <a:cs typeface="Arial" panose="020B0604020202020204" pitchFamily="34" charset="0"/>
              </a:rPr>
              <a:t>Arges</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3</a:t>
            </a:r>
            <a:r>
              <a:rPr lang="fr-CH" sz="4700" dirty="0">
                <a:solidFill>
                  <a:schemeClr val="bg1"/>
                </a:solidFill>
                <a:latin typeface="Arial" panose="020B0604020202020204" pitchFamily="34" charset="0"/>
                <a:cs typeface="Arial" panose="020B0604020202020204" pitchFamily="34" charset="0"/>
              </a:rPr>
              <a:t>8</a:t>
            </a:r>
            <a:r>
              <a:rPr lang="fr-CH" sz="4700" dirty="0" smtClean="0">
                <a:solidFill>
                  <a:schemeClr val="bg1"/>
                </a:solidFill>
                <a:latin typeface="Arial" panose="020B0604020202020204" pitchFamily="34" charset="0"/>
                <a:cs typeface="Arial" panose="020B0604020202020204" pitchFamily="34" charset="0"/>
              </a:rPr>
              <a:t>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72234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419872"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766693"/>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2981" y="1735054"/>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1</a:t>
            </a:r>
            <a:endParaRPr lang="fr-CH" sz="44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562466700"/>
      </p:ext>
    </p:extLst>
  </p:cSld>
  <p:clrMapOvr>
    <a:masterClrMapping/>
  </p:clrMapOvr>
  <p:transition spd="slow">
    <p:wheel spokes="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16</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54695"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7314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08000" tIns="180000" bIns="21600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Pitesti </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619672" y="191970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latin typeface="Arial" panose="020B0604020202020204" pitchFamily="34" charset="0"/>
                <a:cs typeface="Arial" panose="020B0604020202020204" pitchFamily="34" charset="0"/>
              </a:rPr>
              <a:t>7</a:t>
            </a:r>
          </a:p>
        </p:txBody>
      </p:sp>
      <p:sp>
        <p:nvSpPr>
          <p:cNvPr id="6" name="Rectangle à coins arrondis 5"/>
          <p:cNvSpPr/>
          <p:nvPr/>
        </p:nvSpPr>
        <p:spPr>
          <a:xfrm>
            <a:off x="1259659" y="1658470"/>
            <a:ext cx="5688605" cy="1728192"/>
          </a:xfrm>
          <a:prstGeom prst="roundRect">
            <a:avLst>
              <a:gd name="adj" fmla="val 735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3092121" y="2619684"/>
            <a:ext cx="2160000" cy="54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solidFill>
                <a:schemeClr val="tx1"/>
              </a:solidFill>
              <a:latin typeface="Arial" panose="020B0604020202020204" pitchFamily="34" charset="0"/>
              <a:cs typeface="Arial" panose="020B0604020202020204" pitchFamily="34" charset="0"/>
            </a:endParaRPr>
          </a:p>
        </p:txBody>
      </p:sp>
      <p:sp>
        <p:nvSpPr>
          <p:cNvPr id="10" name="Rectangle à coins arrondis 9"/>
          <p:cNvSpPr/>
          <p:nvPr/>
        </p:nvSpPr>
        <p:spPr>
          <a:xfrm>
            <a:off x="1259659" y="692696"/>
            <a:ext cx="2772000"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47656" y="692696"/>
            <a:ext cx="2664000"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3192586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31640" y="476672"/>
            <a:ext cx="5760000" cy="1080000"/>
          </a:xfrm>
          <a:solidFill>
            <a:srgbClr val="00B050"/>
          </a:solidFill>
          <a:effectLst>
            <a:outerShdw blurRad="63500" sx="102000" sy="102000" algn="ctr" rotWithShape="0">
              <a:schemeClr val="bg1">
                <a:lumMod val="95000"/>
                <a:alpha val="40000"/>
              </a:schemeClr>
            </a:outerShdw>
          </a:effectLst>
        </p:spPr>
        <p:txBody>
          <a:bodyPr lIns="180000">
            <a:normAutofit/>
          </a:bodyPr>
          <a:lstStyle/>
          <a:p>
            <a:r>
              <a:rPr lang="fr-CH" dirty="0" err="1" smtClean="0">
                <a:solidFill>
                  <a:schemeClr val="bg1"/>
                </a:solidFill>
                <a:latin typeface="Arial" panose="020B0604020202020204" pitchFamily="34" charset="0"/>
                <a:cs typeface="Arial" panose="020B0604020202020204" pitchFamily="34" charset="0"/>
              </a:rPr>
              <a:t>Bunesti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331640" y="1628800"/>
            <a:ext cx="5760000" cy="306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Pitesti Nord </a:t>
            </a:r>
          </a:p>
          <a:p>
            <a:r>
              <a:rPr lang="fr-CH" sz="4400" dirty="0" err="1" smtClean="0">
                <a:solidFill>
                  <a:schemeClr val="bg1"/>
                </a:solidFill>
                <a:latin typeface="Arial" panose="020B0604020202020204" pitchFamily="34" charset="0"/>
                <a:cs typeface="Arial" panose="020B0604020202020204" pitchFamily="34" charset="0"/>
              </a:rPr>
              <a:t>Bascov</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619200" y="256490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5" name="Flèche droite 4"/>
          <p:cNvSpPr/>
          <p:nvPr/>
        </p:nvSpPr>
        <p:spPr>
          <a:xfrm rot="-1800000">
            <a:off x="5423449" y="3653083"/>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4355976" y="2024082"/>
            <a:ext cx="1620000" cy="632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solidFill>
                <a:schemeClr val="tx1"/>
              </a:solidFill>
              <a:latin typeface="Arial" panose="020B0604020202020204" pitchFamily="34" charset="0"/>
              <a:cs typeface="Arial" panose="020B0604020202020204" pitchFamily="34" charset="0"/>
            </a:endParaRPr>
          </a:p>
        </p:txBody>
      </p:sp>
      <p:sp>
        <p:nvSpPr>
          <p:cNvPr id="4" name="Flèche vers le haut 3"/>
          <p:cNvSpPr/>
          <p:nvPr/>
        </p:nvSpPr>
        <p:spPr>
          <a:xfrm>
            <a:off x="2177704" y="66043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5814008" y="66043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403648" y="566519"/>
            <a:ext cx="5616624" cy="9078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403648" y="1700808"/>
            <a:ext cx="5616624" cy="2916000"/>
          </a:xfrm>
          <a:prstGeom prst="roundRect">
            <a:avLst>
              <a:gd name="adj" fmla="val 525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809143175"/>
      </p:ext>
    </p:extLst>
  </p:cSld>
  <p:clrMapOvr>
    <a:masterClrMapping/>
  </p:clrMapOvr>
  <p:transition spd="slow">
    <p:wheel spokes="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465041"/>
            <a:ext cx="216024" cy="83639"/>
          </a:xfrm>
          <a:noFill/>
          <a:effectLst>
            <a:outerShdw blurRad="63500" sx="102000" sy="102000" algn="ctr" rotWithShape="0">
              <a:schemeClr val="bg1">
                <a:lumMod val="95000"/>
                <a:alpha val="40000"/>
              </a:schemeClr>
            </a:outerShdw>
          </a:effectLst>
        </p:spPr>
        <p:txBody>
          <a:bodyPr lIns="72000">
            <a:normAutofit fontScale="90000"/>
          </a:bodyPr>
          <a:lstStyle/>
          <a:p>
            <a:r>
              <a:rPr lang="fr-CH" dirty="0">
                <a:solidFill>
                  <a:schemeClr val="bg1"/>
                </a:solidFill>
                <a:latin typeface="Arial" panose="020B0604020202020204" pitchFamily="34" charset="0"/>
                <a:cs typeface="Arial" panose="020B0604020202020204" pitchFamily="34" charset="0"/>
              </a:rPr>
              <a:t>.</a:t>
            </a:r>
          </a:p>
        </p:txBody>
      </p:sp>
      <p:sp>
        <p:nvSpPr>
          <p:cNvPr id="3" name="Sous-titre 2"/>
          <p:cNvSpPr>
            <a:spLocks noGrp="1"/>
          </p:cNvSpPr>
          <p:nvPr>
            <p:ph type="subTitle" idx="1"/>
          </p:nvPr>
        </p:nvSpPr>
        <p:spPr>
          <a:xfrm>
            <a:off x="1380086" y="1628801"/>
            <a:ext cx="5760000" cy="2160240"/>
          </a:xfrm>
          <a:solidFill>
            <a:srgbClr val="0070C0"/>
          </a:solidFill>
          <a:effectLst>
            <a:outerShdw blurRad="63500" sx="102000" sy="102000" algn="ctr" rotWithShape="0">
              <a:schemeClr val="bg1">
                <a:alpha val="40000"/>
              </a:schemeClr>
            </a:outerShdw>
          </a:effectLst>
        </p:spPr>
        <p:txBody>
          <a:bodyPr lIns="0" tIns="288000" bIns="216000">
            <a:noAutofit/>
          </a:bodyPr>
          <a:lstStyle/>
          <a:p>
            <a:r>
              <a:rPr lang="fr-CH" sz="4400" dirty="0" smtClean="0">
                <a:solidFill>
                  <a:schemeClr val="bg1"/>
                </a:solidFill>
                <a:latin typeface="Arial" panose="020B0604020202020204" pitchFamily="34" charset="0"/>
                <a:cs typeface="Arial" panose="020B0604020202020204" pitchFamily="34" charset="0"/>
              </a:rPr>
              <a:t>Pitesti Nord</a:t>
            </a:r>
          </a:p>
          <a:p>
            <a:r>
              <a:rPr lang="fr-CH" sz="4400" dirty="0" err="1" smtClean="0">
                <a:solidFill>
                  <a:schemeClr val="bg1"/>
                </a:solidFill>
                <a:latin typeface="Arial" panose="020B0604020202020204" pitchFamily="34" charset="0"/>
                <a:cs typeface="Arial" panose="020B0604020202020204" pitchFamily="34" charset="0"/>
              </a:rPr>
              <a:t>Bascov</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691680" y="252584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5" name="Flèche droite 4"/>
          <p:cNvSpPr/>
          <p:nvPr/>
        </p:nvSpPr>
        <p:spPr>
          <a:xfrm rot="-1800000">
            <a:off x="5670283" y="2564727"/>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4429341" y="1969430"/>
            <a:ext cx="1260000" cy="632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Nord</a:t>
            </a:r>
            <a:endParaRPr lang="fr-CH" sz="3200" dirty="0">
              <a:solidFill>
                <a:schemeClr val="tx1"/>
              </a:solidFill>
              <a:latin typeface="Arial" panose="020B0604020202020204" pitchFamily="34" charset="0"/>
              <a:cs typeface="Arial" panose="020B0604020202020204" pitchFamily="34" charset="0"/>
            </a:endParaRPr>
          </a:p>
        </p:txBody>
      </p:sp>
      <p:sp>
        <p:nvSpPr>
          <p:cNvPr id="19" name="Rectangle à coins arrondis 18"/>
          <p:cNvSpPr/>
          <p:nvPr/>
        </p:nvSpPr>
        <p:spPr>
          <a:xfrm>
            <a:off x="4260086" y="667318"/>
            <a:ext cx="2844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4800" dirty="0" smtClean="0">
                <a:solidFill>
                  <a:schemeClr val="bg1"/>
                </a:solidFill>
                <a:latin typeface="Arial" panose="020B0604020202020204" pitchFamily="34" charset="0"/>
                <a:cs typeface="Arial" panose="020B0604020202020204" pitchFamily="34" charset="0"/>
              </a:rPr>
              <a:t>16</a:t>
            </a:r>
            <a:endParaRPr lang="fr-CH" sz="48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4804141" y="81131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Virage 20"/>
          <p:cNvSpPr/>
          <p:nvPr/>
        </p:nvSpPr>
        <p:spPr>
          <a:xfrm>
            <a:off x="5128141" y="81131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9" name="Rectangle à coins arrondis 8"/>
          <p:cNvSpPr/>
          <p:nvPr/>
        </p:nvSpPr>
        <p:spPr>
          <a:xfrm>
            <a:off x="1475656" y="1700809"/>
            <a:ext cx="5580000" cy="2016224"/>
          </a:xfrm>
          <a:prstGeom prst="roundRect">
            <a:avLst>
              <a:gd name="adj" fmla="val 462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4304337" y="721318"/>
            <a:ext cx="2688396"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3048902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16</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641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961112342"/>
      </p:ext>
    </p:extLst>
  </p:cSld>
  <p:clrMapOvr>
    <a:masterClrMapping/>
  </p:clrMapOvr>
  <p:transition spd="slow">
    <p:wheel spokes="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800" dirty="0" smtClean="0">
                <a:solidFill>
                  <a:schemeClr val="bg1"/>
                </a:solidFill>
                <a:latin typeface="Arial" panose="020B0604020202020204" pitchFamily="34" charset="0"/>
                <a:cs typeface="Arial" panose="020B0604020202020204" pitchFamily="34" charset="0"/>
              </a:rPr>
              <a:t>Arad				476 km</a:t>
            </a:r>
          </a:p>
          <a:p>
            <a:pPr marL="0" indent="0">
              <a:buFont typeface="Arial" panose="020B0604020202020204" pitchFamily="34" charset="0"/>
              <a:buNone/>
            </a:pPr>
            <a:r>
              <a:rPr lang="fr-CH" sz="4800" dirty="0" smtClean="0">
                <a:solidFill>
                  <a:schemeClr val="bg1"/>
                </a:solidFill>
                <a:latin typeface="Arial" panose="020B0604020202020204" pitchFamily="34" charset="0"/>
                <a:cs typeface="Arial" panose="020B0604020202020204" pitchFamily="34" charset="0"/>
              </a:rPr>
              <a:t>Timisoara			426 km</a:t>
            </a:r>
          </a:p>
          <a:p>
            <a:pPr marL="0" indent="0">
              <a:buFont typeface="Arial" panose="020B0604020202020204" pitchFamily="34" charset="0"/>
              <a:buNone/>
            </a:pPr>
            <a:r>
              <a:rPr lang="fr-CH" sz="4800" dirty="0" smtClean="0">
                <a:solidFill>
                  <a:schemeClr val="bg1"/>
                </a:solidFill>
                <a:latin typeface="Arial" panose="020B0604020202020204" pitchFamily="34" charset="0"/>
                <a:cs typeface="Arial" panose="020B0604020202020204" pitchFamily="34" charset="0"/>
              </a:rPr>
              <a:t>Sibiu				157 km</a:t>
            </a:r>
          </a:p>
          <a:p>
            <a:pPr marL="0" indent="0">
              <a:buFont typeface="Arial" panose="020B0604020202020204" pitchFamily="34" charset="0"/>
              <a:buNone/>
            </a:pPr>
            <a:r>
              <a:rPr lang="fr-CH" sz="4800" dirty="0" err="1" smtClean="0">
                <a:solidFill>
                  <a:schemeClr val="bg1"/>
                </a:solidFill>
                <a:latin typeface="Arial" panose="020B0604020202020204" pitchFamily="34" charset="0"/>
                <a:cs typeface="Arial" panose="020B0604020202020204" pitchFamily="34" charset="0"/>
              </a:rPr>
              <a:t>Ramnicu</a:t>
            </a:r>
            <a:r>
              <a:rPr lang="fr-CH" sz="4800" dirty="0" smtClean="0">
                <a:solidFill>
                  <a:schemeClr val="bg1"/>
                </a:solidFill>
                <a:latin typeface="Arial" panose="020B0604020202020204" pitchFamily="34" charset="0"/>
                <a:cs typeface="Arial" panose="020B0604020202020204" pitchFamily="34" charset="0"/>
              </a:rPr>
              <a:t> </a:t>
            </a:r>
            <a:r>
              <a:rPr lang="fr-CH" sz="4800" dirty="0" err="1" smtClean="0">
                <a:solidFill>
                  <a:schemeClr val="bg1"/>
                </a:solidFill>
                <a:latin typeface="Arial" panose="020B0604020202020204" pitchFamily="34" charset="0"/>
                <a:cs typeface="Arial" panose="020B0604020202020204" pitchFamily="34" charset="0"/>
              </a:rPr>
              <a:t>Vulcea</a:t>
            </a:r>
            <a:r>
              <a:rPr lang="fr-CH" sz="4800" dirty="0" smtClean="0">
                <a:solidFill>
                  <a:schemeClr val="bg1"/>
                </a:solidFill>
                <a:latin typeface="Arial" panose="020B0604020202020204" pitchFamily="34" charset="0"/>
                <a:cs typeface="Arial" panose="020B0604020202020204" pitchFamily="34" charset="0"/>
              </a:rPr>
              <a:t>	</a:t>
            </a:r>
            <a:r>
              <a:rPr lang="fr-CH" sz="4800" dirty="0">
                <a:solidFill>
                  <a:schemeClr val="bg1"/>
                </a:solidFill>
                <a:latin typeface="Arial" panose="020B0604020202020204" pitchFamily="34" charset="0"/>
                <a:cs typeface="Arial" panose="020B0604020202020204" pitchFamily="34" charset="0"/>
              </a:rPr>
              <a:t> </a:t>
            </a:r>
            <a:r>
              <a:rPr lang="fr-CH" sz="4800" dirty="0" smtClean="0">
                <a:solidFill>
                  <a:schemeClr val="bg1"/>
                </a:solidFill>
                <a:latin typeface="Arial" panose="020B0604020202020204" pitchFamily="34" charset="0"/>
                <a:cs typeface="Arial" panose="020B0604020202020204" pitchFamily="34" charset="0"/>
              </a:rPr>
              <a:t> 71 km</a:t>
            </a:r>
          </a:p>
          <a:p>
            <a:pPr marL="0" indent="0">
              <a:buFont typeface="Arial" panose="020B0604020202020204" pitchFamily="34" charset="0"/>
              <a:buNone/>
            </a:pPr>
            <a:r>
              <a:rPr lang="fr-CH" sz="4800" dirty="0" err="1" smtClean="0">
                <a:solidFill>
                  <a:schemeClr val="bg1"/>
                </a:solidFill>
                <a:latin typeface="Arial" panose="020B0604020202020204" pitchFamily="34" charset="0"/>
                <a:cs typeface="Arial" panose="020B0604020202020204" pitchFamily="34" charset="0"/>
              </a:rPr>
              <a:t>Curtea</a:t>
            </a:r>
            <a:r>
              <a:rPr lang="fr-CH" sz="4800" dirty="0" smtClean="0">
                <a:solidFill>
                  <a:schemeClr val="bg1"/>
                </a:solidFill>
                <a:latin typeface="Arial" panose="020B0604020202020204" pitchFamily="34" charset="0"/>
                <a:cs typeface="Arial" panose="020B0604020202020204" pitchFamily="34" charset="0"/>
              </a:rPr>
              <a:t> de </a:t>
            </a:r>
            <a:r>
              <a:rPr lang="fr-CH" sz="4800" dirty="0" err="1" smtClean="0">
                <a:solidFill>
                  <a:schemeClr val="bg1"/>
                </a:solidFill>
                <a:latin typeface="Arial" panose="020B0604020202020204" pitchFamily="34" charset="0"/>
                <a:cs typeface="Arial" panose="020B0604020202020204" pitchFamily="34" charset="0"/>
              </a:rPr>
              <a:t>Arges</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33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3303305"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4716016"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9748182"/>
      </p:ext>
    </p:extLst>
  </p:cSld>
  <p:clrMapOvr>
    <a:masterClrMapping/>
  </p:clrMapOvr>
  <p:transition spd="slow">
    <p:wheel spokes="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2142" y="690917"/>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87" y="690917"/>
            <a:ext cx="2772000" cy="900000"/>
          </a:xfrm>
          <a:prstGeom prst="roundRect">
            <a:avLst>
              <a:gd name="adj" fmla="val 674"/>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17</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834917"/>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834917"/>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08000" tIns="18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Bunesti</a:t>
            </a:r>
            <a:r>
              <a:rPr lang="fr-CH" sz="4400" dirty="0" smtClean="0">
                <a:solidFill>
                  <a:schemeClr val="bg1"/>
                </a:solidFill>
                <a:latin typeface="Arial" panose="020B0604020202020204" pitchFamily="34" charset="0"/>
                <a:cs typeface="Arial" panose="020B0604020202020204" pitchFamily="34" charset="0"/>
              </a:rPr>
              <a:t> </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691680" y="2204864"/>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7C</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4273" y="1715543"/>
            <a:ext cx="5688605" cy="1626514"/>
          </a:xfrm>
          <a:prstGeom prst="roundRect">
            <a:avLst>
              <a:gd name="adj" fmla="val 833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4273" y="764704"/>
            <a:ext cx="2844302"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64704"/>
            <a:ext cx="2658910"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002242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31640" y="476672"/>
            <a:ext cx="5760000" cy="1080000"/>
          </a:xfrm>
          <a:solidFill>
            <a:srgbClr val="00B050"/>
          </a:solidFill>
          <a:effectLst>
            <a:outerShdw blurRad="63500" sx="102000" sy="102000" algn="ctr" rotWithShape="0">
              <a:schemeClr val="bg1">
                <a:lumMod val="95000"/>
                <a:alpha val="40000"/>
              </a:schemeClr>
            </a:outerShdw>
          </a:effectLst>
        </p:spPr>
        <p:txBody>
          <a:bodyPr lIns="180000">
            <a:normAutofit/>
          </a:bodyPr>
          <a:lstStyle/>
          <a:p>
            <a:r>
              <a:rPr lang="fr-CH" dirty="0" err="1" smtClean="0">
                <a:solidFill>
                  <a:schemeClr val="bg1"/>
                </a:solidFill>
                <a:latin typeface="Arial" panose="020B0604020202020204" pitchFamily="34" charset="0"/>
                <a:cs typeface="Arial" panose="020B0604020202020204" pitchFamily="34" charset="0"/>
              </a:rPr>
              <a:t>Curtea</a:t>
            </a:r>
            <a:r>
              <a:rPr lang="fr-CH" dirty="0" smtClean="0">
                <a:solidFill>
                  <a:schemeClr val="bg1"/>
                </a:solidFill>
                <a:latin typeface="Arial" panose="020B0604020202020204" pitchFamily="34" charset="0"/>
                <a:cs typeface="Arial" panose="020B0604020202020204" pitchFamily="34" charset="0"/>
              </a:rPr>
              <a:t> de </a:t>
            </a:r>
            <a:r>
              <a:rPr lang="fr-CH" dirty="0" err="1" smtClean="0">
                <a:solidFill>
                  <a:schemeClr val="bg1"/>
                </a:solidFill>
                <a:latin typeface="Arial" panose="020B0604020202020204" pitchFamily="34" charset="0"/>
                <a:cs typeface="Arial" panose="020B0604020202020204" pitchFamily="34" charset="0"/>
              </a:rPr>
              <a:t>Arges</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331640" y="1628800"/>
            <a:ext cx="5760000" cy="396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Bunesti</a:t>
            </a:r>
            <a:r>
              <a:rPr lang="fr-CH" sz="4400" dirty="0" smtClean="0">
                <a:solidFill>
                  <a:schemeClr val="bg1"/>
                </a:solidFill>
                <a:latin typeface="Arial" panose="020B0604020202020204" pitchFamily="34" charset="0"/>
                <a:cs typeface="Arial" panose="020B0604020202020204" pitchFamily="34" charset="0"/>
              </a:rPr>
              <a:t> </a:t>
            </a:r>
          </a:p>
          <a:p>
            <a:r>
              <a:rPr lang="fr-CH" sz="4400" dirty="0" err="1" smtClean="0">
                <a:solidFill>
                  <a:schemeClr val="bg1"/>
                </a:solidFill>
                <a:latin typeface="Arial" panose="020B0604020202020204" pitchFamily="34" charset="0"/>
                <a:cs typeface="Arial" panose="020B0604020202020204" pitchFamily="34" charset="0"/>
              </a:rPr>
              <a:t>Merisani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Manicesti</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961800" y="475256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7C</a:t>
            </a:r>
            <a:endParaRPr lang="fr-CH" dirty="0">
              <a:latin typeface="Arial" panose="020B0604020202020204" pitchFamily="34" charset="0"/>
              <a:cs typeface="Arial" panose="020B0604020202020204" pitchFamily="34" charset="0"/>
            </a:endParaRPr>
          </a:p>
        </p:txBody>
      </p:sp>
      <p:sp>
        <p:nvSpPr>
          <p:cNvPr id="5" name="Flèche droite 4"/>
          <p:cNvSpPr/>
          <p:nvPr/>
        </p:nvSpPr>
        <p:spPr>
          <a:xfrm rot="-1800000">
            <a:off x="5601455" y="449991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Flèche vers le haut 3"/>
          <p:cNvSpPr/>
          <p:nvPr/>
        </p:nvSpPr>
        <p:spPr>
          <a:xfrm>
            <a:off x="1511800" y="64616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444208" y="64616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403648" y="566519"/>
            <a:ext cx="5616624" cy="9078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403648" y="1700808"/>
            <a:ext cx="5616624" cy="3744416"/>
          </a:xfrm>
          <a:prstGeom prst="roundRect">
            <a:avLst>
              <a:gd name="adj" fmla="val 525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902281952"/>
      </p:ext>
    </p:extLst>
  </p:cSld>
  <p:clrMapOvr>
    <a:masterClrMapping/>
  </p:clrMapOvr>
  <p:transition spd="slow">
    <p:wheel spokes="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465041"/>
            <a:ext cx="216024" cy="83639"/>
          </a:xfrm>
          <a:noFill/>
          <a:effectLst>
            <a:outerShdw blurRad="63500" sx="102000" sy="102000" algn="ctr" rotWithShape="0">
              <a:schemeClr val="bg1">
                <a:lumMod val="95000"/>
                <a:alpha val="40000"/>
              </a:schemeClr>
            </a:outerShdw>
          </a:effectLst>
        </p:spPr>
        <p:txBody>
          <a:bodyPr lIns="72000">
            <a:normAutofit fontScale="90000"/>
          </a:bodyPr>
          <a:lstStyle/>
          <a:p>
            <a:r>
              <a:rPr lang="fr-CH" dirty="0">
                <a:solidFill>
                  <a:schemeClr val="bg1"/>
                </a:solidFill>
                <a:latin typeface="Arial" panose="020B0604020202020204" pitchFamily="34" charset="0"/>
                <a:cs typeface="Arial" panose="020B0604020202020204" pitchFamily="34" charset="0"/>
              </a:rPr>
              <a:t>.</a:t>
            </a:r>
          </a:p>
        </p:txBody>
      </p:sp>
      <p:sp>
        <p:nvSpPr>
          <p:cNvPr id="3" name="Sous-titre 2"/>
          <p:cNvSpPr>
            <a:spLocks noGrp="1"/>
          </p:cNvSpPr>
          <p:nvPr>
            <p:ph type="subTitle" idx="1"/>
          </p:nvPr>
        </p:nvSpPr>
        <p:spPr>
          <a:xfrm>
            <a:off x="1340713" y="1628959"/>
            <a:ext cx="5760000" cy="2880000"/>
          </a:xfrm>
          <a:solidFill>
            <a:srgbClr val="0070C0"/>
          </a:solidFill>
          <a:effectLst>
            <a:outerShdw blurRad="63500" sx="102000" sy="102000" algn="ctr" rotWithShape="0">
              <a:schemeClr val="bg1">
                <a:alpha val="40000"/>
              </a:schemeClr>
            </a:outerShdw>
          </a:effectLst>
        </p:spPr>
        <p:txBody>
          <a:bodyPr lIns="0" tIns="288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Bunesti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Merisani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Manicesti</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590854" y="200164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7C</a:t>
            </a:r>
            <a:endParaRPr lang="fr-CH" dirty="0">
              <a:latin typeface="Arial" panose="020B0604020202020204" pitchFamily="34" charset="0"/>
              <a:cs typeface="Arial" panose="020B0604020202020204" pitchFamily="34" charset="0"/>
            </a:endParaRPr>
          </a:p>
        </p:txBody>
      </p:sp>
      <p:sp>
        <p:nvSpPr>
          <p:cNvPr id="5" name="Flèche droite 4"/>
          <p:cNvSpPr/>
          <p:nvPr/>
        </p:nvSpPr>
        <p:spPr>
          <a:xfrm rot="-1800000">
            <a:off x="5630708" y="2879683"/>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4245790" y="656124"/>
            <a:ext cx="2844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4800" dirty="0" smtClean="0">
                <a:solidFill>
                  <a:schemeClr val="bg1"/>
                </a:solidFill>
                <a:latin typeface="Arial" panose="020B0604020202020204" pitchFamily="34" charset="0"/>
                <a:cs typeface="Arial" panose="020B0604020202020204" pitchFamily="34" charset="0"/>
              </a:rPr>
              <a:t>17</a:t>
            </a:r>
            <a:endParaRPr lang="fr-CH" sz="48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4804141" y="75731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Virage 20"/>
          <p:cNvSpPr/>
          <p:nvPr/>
        </p:nvSpPr>
        <p:spPr>
          <a:xfrm>
            <a:off x="5163790" y="75731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9" name="Rectangle à coins arrondis 8"/>
          <p:cNvSpPr/>
          <p:nvPr/>
        </p:nvSpPr>
        <p:spPr>
          <a:xfrm>
            <a:off x="1403648" y="1700808"/>
            <a:ext cx="5589087" cy="2736303"/>
          </a:xfrm>
          <a:prstGeom prst="roundRect">
            <a:avLst>
              <a:gd name="adj" fmla="val 462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4283968" y="699584"/>
            <a:ext cx="2708767" cy="828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296938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17</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685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7892931"/>
      </p:ext>
    </p:extLst>
  </p:cSld>
  <p:clrMapOvr>
    <a:masterClrMapping/>
  </p:clrMapOvr>
  <p:transition spd="slow">
    <p:wheel spokes="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800" dirty="0" smtClean="0">
                <a:solidFill>
                  <a:schemeClr val="bg1"/>
                </a:solidFill>
                <a:latin typeface="Arial" panose="020B0604020202020204" pitchFamily="34" charset="0"/>
                <a:cs typeface="Arial" panose="020B0604020202020204" pitchFamily="34" charset="0"/>
              </a:rPr>
              <a:t>Arad				458 km</a:t>
            </a:r>
          </a:p>
          <a:p>
            <a:pPr marL="0" indent="0">
              <a:buFont typeface="Arial" panose="020B0604020202020204" pitchFamily="34" charset="0"/>
              <a:buNone/>
            </a:pPr>
            <a:r>
              <a:rPr lang="fr-CH" sz="4800" dirty="0" smtClean="0">
                <a:solidFill>
                  <a:schemeClr val="bg1"/>
                </a:solidFill>
                <a:latin typeface="Arial" panose="020B0604020202020204" pitchFamily="34" charset="0"/>
                <a:cs typeface="Arial" panose="020B0604020202020204" pitchFamily="34" charset="0"/>
              </a:rPr>
              <a:t>Timisoara			408 km</a:t>
            </a:r>
          </a:p>
          <a:p>
            <a:pPr marL="0" indent="0">
              <a:buFont typeface="Arial" panose="020B0604020202020204" pitchFamily="34" charset="0"/>
              <a:buNone/>
            </a:pPr>
            <a:r>
              <a:rPr lang="fr-CH" sz="4800" dirty="0" smtClean="0">
                <a:solidFill>
                  <a:schemeClr val="bg1"/>
                </a:solidFill>
                <a:latin typeface="Arial" panose="020B0604020202020204" pitchFamily="34" charset="0"/>
                <a:cs typeface="Arial" panose="020B0604020202020204" pitchFamily="34" charset="0"/>
              </a:rPr>
              <a:t>Sibiu				139 km</a:t>
            </a:r>
          </a:p>
          <a:p>
            <a:pPr marL="0" indent="0">
              <a:buFont typeface="Arial" panose="020B0604020202020204" pitchFamily="34" charset="0"/>
              <a:buNone/>
            </a:pPr>
            <a:r>
              <a:rPr lang="fr-CH" sz="4800" dirty="0" err="1" smtClean="0">
                <a:solidFill>
                  <a:schemeClr val="bg1"/>
                </a:solidFill>
                <a:latin typeface="Arial" panose="020B0604020202020204" pitchFamily="34" charset="0"/>
                <a:cs typeface="Arial" panose="020B0604020202020204" pitchFamily="34" charset="0"/>
              </a:rPr>
              <a:t>Ramnicu</a:t>
            </a:r>
            <a:r>
              <a:rPr lang="fr-CH" sz="4800" dirty="0" smtClean="0">
                <a:solidFill>
                  <a:schemeClr val="bg1"/>
                </a:solidFill>
                <a:latin typeface="Arial" panose="020B0604020202020204" pitchFamily="34" charset="0"/>
                <a:cs typeface="Arial" panose="020B0604020202020204" pitchFamily="34" charset="0"/>
              </a:rPr>
              <a:t> </a:t>
            </a:r>
            <a:r>
              <a:rPr lang="fr-CH" sz="4800" dirty="0" err="1" smtClean="0">
                <a:solidFill>
                  <a:schemeClr val="bg1"/>
                </a:solidFill>
                <a:latin typeface="Arial" panose="020B0604020202020204" pitchFamily="34" charset="0"/>
                <a:cs typeface="Arial" panose="020B0604020202020204" pitchFamily="34" charset="0"/>
              </a:rPr>
              <a:t>Vulcea</a:t>
            </a:r>
            <a:r>
              <a:rPr lang="fr-CH" sz="4800" dirty="0" smtClean="0">
                <a:solidFill>
                  <a:schemeClr val="bg1"/>
                </a:solidFill>
                <a:latin typeface="Arial" panose="020B0604020202020204" pitchFamily="34" charset="0"/>
                <a:cs typeface="Arial" panose="020B0604020202020204" pitchFamily="34" charset="0"/>
              </a:rPr>
              <a:t>	</a:t>
            </a:r>
            <a:r>
              <a:rPr lang="fr-CH" sz="4800" dirty="0">
                <a:solidFill>
                  <a:schemeClr val="bg1"/>
                </a:solidFill>
                <a:latin typeface="Arial" panose="020B0604020202020204" pitchFamily="34" charset="0"/>
                <a:cs typeface="Arial" panose="020B0604020202020204" pitchFamily="34" charset="0"/>
              </a:rPr>
              <a:t> </a:t>
            </a:r>
            <a:r>
              <a:rPr lang="fr-CH" sz="4800" dirty="0" smtClean="0">
                <a:solidFill>
                  <a:schemeClr val="bg1"/>
                </a:solidFill>
                <a:latin typeface="Arial" panose="020B0604020202020204" pitchFamily="34" charset="0"/>
                <a:cs typeface="Arial" panose="020B0604020202020204" pitchFamily="34" charset="0"/>
              </a:rPr>
              <a:t> 53 km</a:t>
            </a:r>
          </a:p>
          <a:p>
            <a:pPr marL="0" indent="0">
              <a:buFont typeface="Arial" panose="020B0604020202020204" pitchFamily="34" charset="0"/>
              <a:buNone/>
            </a:pPr>
            <a:r>
              <a:rPr lang="fr-CH" sz="4800" dirty="0" err="1" smtClean="0">
                <a:solidFill>
                  <a:schemeClr val="bg1"/>
                </a:solidFill>
                <a:latin typeface="Arial" panose="020B0604020202020204" pitchFamily="34" charset="0"/>
                <a:cs typeface="Arial" panose="020B0604020202020204" pitchFamily="34" charset="0"/>
              </a:rPr>
              <a:t>Curtea</a:t>
            </a:r>
            <a:r>
              <a:rPr lang="fr-CH" sz="4800" dirty="0" smtClean="0">
                <a:solidFill>
                  <a:schemeClr val="bg1"/>
                </a:solidFill>
                <a:latin typeface="Arial" panose="020B0604020202020204" pitchFamily="34" charset="0"/>
                <a:cs typeface="Arial" panose="020B0604020202020204" pitchFamily="34" charset="0"/>
              </a:rPr>
              <a:t> de </a:t>
            </a:r>
            <a:r>
              <a:rPr lang="fr-CH" sz="4800" dirty="0" err="1" smtClean="0">
                <a:solidFill>
                  <a:schemeClr val="bg1"/>
                </a:solidFill>
                <a:latin typeface="Arial" panose="020B0604020202020204" pitchFamily="34" charset="0"/>
                <a:cs typeface="Arial" panose="020B0604020202020204" pitchFamily="34" charset="0"/>
              </a:rPr>
              <a:t>Arges</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15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3303305"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4716016"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9598299"/>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06683"/>
            <a:ext cx="5760000" cy="216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Ciorogarla</a:t>
            </a:r>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482585" y="2483800"/>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601</a:t>
            </a:r>
            <a:endParaRPr lang="fr-CH" sz="1600" dirty="0">
              <a:latin typeface="Arial" panose="020B0604020202020204" pitchFamily="34" charset="0"/>
              <a:cs typeface="Arial" panose="020B0604020202020204" pitchFamily="34" charset="0"/>
            </a:endParaRPr>
          </a:p>
        </p:txBody>
      </p:sp>
      <p:cxnSp>
        <p:nvCxnSpPr>
          <p:cNvPr id="10" name="Connecteur en angle 9"/>
          <p:cNvCxnSpPr/>
          <p:nvPr/>
        </p:nvCxnSpPr>
        <p:spPr>
          <a:xfrm rot="16200000" flipH="1">
            <a:off x="1446345" y="3429510"/>
            <a:ext cx="1557601" cy="585120"/>
          </a:xfrm>
          <a:prstGeom prst="bentConnector3">
            <a:avLst>
              <a:gd name="adj1" fmla="val 29916"/>
            </a:avLst>
          </a:prstGeom>
          <a:ln w="1905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6" name="Rectangle à coins arrondis 5"/>
          <p:cNvSpPr/>
          <p:nvPr/>
        </p:nvSpPr>
        <p:spPr>
          <a:xfrm>
            <a:off x="1295675" y="1712056"/>
            <a:ext cx="5616624" cy="1949254"/>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532727" y="4516572"/>
            <a:ext cx="5040000" cy="540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err="1" smtClean="0">
                <a:solidFill>
                  <a:schemeClr val="tx1"/>
                </a:solidFill>
                <a:latin typeface="Arial" panose="020B0604020202020204" pitchFamily="34" charset="0"/>
                <a:cs typeface="Arial" panose="020B0604020202020204" pitchFamily="34" charset="0"/>
              </a:rPr>
              <a:t>Pentru</a:t>
            </a:r>
            <a:r>
              <a:rPr lang="fr-CH" sz="1600" dirty="0" smtClean="0">
                <a:solidFill>
                  <a:schemeClr val="tx1"/>
                </a:solidFill>
                <a:latin typeface="Arial" panose="020B0604020202020204" pitchFamily="34" charset="0"/>
                <a:cs typeface="Arial" panose="020B0604020202020204" pitchFamily="34" charset="0"/>
              </a:rPr>
              <a:t> TOATE </a:t>
            </a:r>
            <a:r>
              <a:rPr lang="fr-CH" sz="1600" dirty="0" err="1" smtClean="0">
                <a:solidFill>
                  <a:schemeClr val="tx1"/>
                </a:solidFill>
                <a:latin typeface="Arial" panose="020B0604020202020204" pitchFamily="34" charset="0"/>
                <a:cs typeface="Arial" panose="020B0604020202020204" pitchFamily="34" charset="0"/>
              </a:rPr>
              <a:t>panourile</a:t>
            </a:r>
            <a:r>
              <a:rPr lang="fr-CH" sz="1600" dirty="0" smtClean="0">
                <a:solidFill>
                  <a:schemeClr val="tx1"/>
                </a:solidFill>
                <a:latin typeface="Arial" panose="020B0604020202020204" pitchFamily="34" charset="0"/>
                <a:cs typeface="Arial" panose="020B0604020202020204" pitchFamily="34" charset="0"/>
              </a:rPr>
              <a:t> – </a:t>
            </a:r>
            <a:r>
              <a:rPr lang="fr-CH" sz="1600" dirty="0" smtClean="0">
                <a:solidFill>
                  <a:srgbClr val="0070C0"/>
                </a:solidFill>
                <a:latin typeface="Arial" panose="020B0604020202020204" pitchFamily="34" charset="0"/>
                <a:cs typeface="Arial" panose="020B0604020202020204" pitchFamily="34" charset="0"/>
              </a:rPr>
              <a:t>de </a:t>
            </a:r>
            <a:r>
              <a:rPr lang="fr-CH" sz="1600" dirty="0" err="1" smtClean="0">
                <a:solidFill>
                  <a:srgbClr val="0070C0"/>
                </a:solidFill>
                <a:latin typeface="Arial" panose="020B0604020202020204" pitchFamily="34" charset="0"/>
                <a:cs typeface="Arial" panose="020B0604020202020204" pitchFamily="34" charset="0"/>
              </a:rPr>
              <a:t>verificat</a:t>
            </a:r>
            <a:r>
              <a:rPr lang="fr-CH" sz="1600" dirty="0" smtClean="0">
                <a:solidFill>
                  <a:srgbClr val="0070C0"/>
                </a:solidFill>
                <a:latin typeface="Arial" panose="020B0604020202020204" pitchFamily="34" charset="0"/>
                <a:cs typeface="Arial" panose="020B0604020202020204" pitchFamily="34" charset="0"/>
              </a:rPr>
              <a:t> / </a:t>
            </a:r>
            <a:r>
              <a:rPr lang="fr-CH" sz="1600" dirty="0" err="1" smtClean="0">
                <a:solidFill>
                  <a:srgbClr val="0070C0"/>
                </a:solidFill>
                <a:latin typeface="Arial" panose="020B0604020202020204" pitchFamily="34" charset="0"/>
                <a:cs typeface="Arial" panose="020B0604020202020204" pitchFamily="34" charset="0"/>
              </a:rPr>
              <a:t>corectat</a:t>
            </a:r>
            <a:r>
              <a:rPr lang="fr-CH" sz="1600" dirty="0" smtClean="0">
                <a:solidFill>
                  <a:srgbClr val="0070C0"/>
                </a:solidFill>
                <a:latin typeface="Arial" panose="020B0604020202020204" pitchFamily="34" charset="0"/>
                <a:cs typeface="Arial" panose="020B0604020202020204" pitchFamily="34" charset="0"/>
              </a:rPr>
              <a:t> </a:t>
            </a:r>
            <a:r>
              <a:rPr lang="fr-CH" sz="1600" dirty="0" smtClean="0">
                <a:solidFill>
                  <a:schemeClr val="tx1"/>
                </a:solidFill>
                <a:latin typeface="Arial" panose="020B0604020202020204" pitchFamily="34" charset="0"/>
                <a:cs typeface="Arial" panose="020B0604020202020204" pitchFamily="34" charset="0"/>
              </a:rPr>
              <a:t>!</a:t>
            </a:r>
            <a:endParaRPr lang="fr-CH"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96064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620688"/>
            <a:ext cx="7056784" cy="56886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1331640" y="5445224"/>
            <a:ext cx="6840760" cy="72008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bg1"/>
                </a:solidFill>
              </a:rPr>
              <a:t>Curtea</a:t>
            </a:r>
            <a:r>
              <a:rPr lang="fr-CH" sz="4000" dirty="0" smtClean="0">
                <a:solidFill>
                  <a:schemeClr val="bg1"/>
                </a:solidFill>
              </a:rPr>
              <a:t> de </a:t>
            </a:r>
            <a:r>
              <a:rPr lang="fr-CH" sz="4000" dirty="0" err="1" smtClean="0">
                <a:solidFill>
                  <a:schemeClr val="bg1"/>
                </a:solidFill>
              </a:rPr>
              <a:t>Arges</a:t>
            </a:r>
            <a:endParaRPr lang="fr-CH" sz="4000" dirty="0">
              <a:solidFill>
                <a:schemeClr val="bg1"/>
              </a:solidFill>
            </a:endParaRPr>
          </a:p>
        </p:txBody>
      </p:sp>
      <p:pic>
        <p:nvPicPr>
          <p:cNvPr id="1028" name="Picture 4" descr="http://about-eastern-europe.com/wp-content/uploads/2013/04/curtea-de-ar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270" y="692696"/>
            <a:ext cx="6667500" cy="459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197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30635" y="668469"/>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87" y="668469"/>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18</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9596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9596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900000" tIns="18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Curtea</a:t>
            </a:r>
            <a:r>
              <a:rPr lang="fr-CH" sz="4400" dirty="0" smtClean="0">
                <a:solidFill>
                  <a:schemeClr val="bg1"/>
                </a:solidFill>
                <a:latin typeface="Arial" panose="020B0604020202020204" pitchFamily="34" charset="0"/>
                <a:cs typeface="Arial" panose="020B0604020202020204" pitchFamily="34" charset="0"/>
              </a:rPr>
              <a:t> de </a:t>
            </a:r>
            <a:r>
              <a:rPr lang="fr-CH" sz="4400" dirty="0" err="1" smtClean="0">
                <a:solidFill>
                  <a:schemeClr val="bg1"/>
                </a:solidFill>
                <a:latin typeface="Arial" panose="020B0604020202020204" pitchFamily="34" charset="0"/>
                <a:cs typeface="Arial" panose="020B0604020202020204" pitchFamily="34" charset="0"/>
              </a:rPr>
              <a:t>Arges</a:t>
            </a:r>
            <a:r>
              <a:rPr lang="fr-CH" sz="4400" dirty="0" smtClean="0">
                <a:solidFill>
                  <a:schemeClr val="bg1"/>
                </a:solidFill>
                <a:latin typeface="Arial" panose="020B0604020202020204" pitchFamily="34" charset="0"/>
                <a:cs typeface="Arial" panose="020B0604020202020204" pitchFamily="34" charset="0"/>
              </a:rPr>
              <a:t> </a:t>
            </a: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403648" y="2204864"/>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7C</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4273" y="1715543"/>
            <a:ext cx="5688605" cy="162651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4273" y="719143"/>
            <a:ext cx="2844302"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19143"/>
            <a:ext cx="2592288"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2372343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31640" y="317830"/>
            <a:ext cx="5760000" cy="1080000"/>
          </a:xfrm>
          <a:solidFill>
            <a:srgbClr val="00B050"/>
          </a:solidFill>
          <a:effectLst>
            <a:outerShdw blurRad="63500" sx="102000" sy="102000" algn="ctr" rotWithShape="0">
              <a:schemeClr val="bg1">
                <a:lumMod val="95000"/>
                <a:alpha val="40000"/>
              </a:schemeClr>
            </a:outerShdw>
          </a:effectLst>
        </p:spPr>
        <p:txBody>
          <a:bodyPr lIns="72000">
            <a:normAutofit/>
          </a:bodyPr>
          <a:lstStyle/>
          <a:p>
            <a:r>
              <a:rPr lang="fr-CH" dirty="0" err="1" smtClean="0">
                <a:solidFill>
                  <a:schemeClr val="bg1"/>
                </a:solidFill>
                <a:latin typeface="Arial" panose="020B0604020202020204" pitchFamily="34" charset="0"/>
                <a:cs typeface="Arial" panose="020B0604020202020204" pitchFamily="34" charset="0"/>
              </a:rPr>
              <a:t>Barsesti</a:t>
            </a:r>
            <a:r>
              <a:rPr lang="fr-CH" dirty="0" smtClean="0">
                <a:solidFill>
                  <a:schemeClr val="bg1"/>
                </a:solidFill>
                <a:latin typeface="Arial" panose="020B0604020202020204" pitchFamily="34" charset="0"/>
                <a:cs typeface="Arial" panose="020B0604020202020204" pitchFamily="34" charset="0"/>
              </a:rPr>
              <a:t> </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331640" y="1485144"/>
            <a:ext cx="5760000" cy="396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000" dirty="0" err="1" smtClean="0">
                <a:solidFill>
                  <a:schemeClr val="bg1"/>
                </a:solidFill>
                <a:latin typeface="Arial" panose="020B0604020202020204" pitchFamily="34" charset="0"/>
                <a:cs typeface="Arial" panose="020B0604020202020204" pitchFamily="34" charset="0"/>
              </a:rPr>
              <a:t>Curtea</a:t>
            </a:r>
            <a:r>
              <a:rPr lang="fr-CH" sz="4000" dirty="0" smtClean="0">
                <a:solidFill>
                  <a:schemeClr val="bg1"/>
                </a:solidFill>
                <a:latin typeface="Arial" panose="020B0604020202020204" pitchFamily="34" charset="0"/>
                <a:cs typeface="Arial" panose="020B0604020202020204" pitchFamily="34" charset="0"/>
              </a:rPr>
              <a:t> de </a:t>
            </a:r>
            <a:r>
              <a:rPr lang="fr-CH" sz="4000" dirty="0" err="1" smtClean="0">
                <a:solidFill>
                  <a:schemeClr val="bg1"/>
                </a:solidFill>
                <a:latin typeface="Arial" panose="020B0604020202020204" pitchFamily="34" charset="0"/>
                <a:cs typeface="Arial" panose="020B0604020202020204" pitchFamily="34" charset="0"/>
              </a:rPr>
              <a:t>Arges</a:t>
            </a:r>
            <a:endParaRPr lang="fr-CH" sz="4000" dirty="0" smtClean="0">
              <a:solidFill>
                <a:schemeClr val="bg1"/>
              </a:solidFill>
              <a:latin typeface="Arial" panose="020B0604020202020204" pitchFamily="34" charset="0"/>
              <a:cs typeface="Arial" panose="020B0604020202020204" pitchFamily="34" charset="0"/>
            </a:endParaRPr>
          </a:p>
          <a:p>
            <a:r>
              <a:rPr lang="fr-CH" sz="4000" dirty="0" err="1" smtClean="0">
                <a:solidFill>
                  <a:schemeClr val="bg1"/>
                </a:solidFill>
                <a:latin typeface="Arial" panose="020B0604020202020204" pitchFamily="34" charset="0"/>
                <a:cs typeface="Arial" panose="020B0604020202020204" pitchFamily="34" charset="0"/>
              </a:rPr>
              <a:t>Ramnicu</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Valcea</a:t>
            </a:r>
            <a:endParaRPr lang="fr-CH" sz="40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Câmpulung</a:t>
            </a: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5" name="Flèche droite 4"/>
          <p:cNvSpPr/>
          <p:nvPr/>
        </p:nvSpPr>
        <p:spPr>
          <a:xfrm rot="-1800000">
            <a:off x="5522416" y="4299452"/>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1691680" y="443711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73 C</a:t>
            </a:r>
            <a:endParaRPr lang="fr-CH" dirty="0">
              <a:latin typeface="Arial" panose="020B0604020202020204" pitchFamily="34" charset="0"/>
              <a:cs typeface="Arial" panose="020B0604020202020204" pitchFamily="34" charset="0"/>
            </a:endParaRPr>
          </a:p>
        </p:txBody>
      </p:sp>
      <p:sp>
        <p:nvSpPr>
          <p:cNvPr id="4" name="Flèche vers le haut 3"/>
          <p:cNvSpPr/>
          <p:nvPr/>
        </p:nvSpPr>
        <p:spPr>
          <a:xfrm>
            <a:off x="2051720" y="54868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5927416" y="485911"/>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403649" y="377859"/>
            <a:ext cx="5616624" cy="936104"/>
          </a:xfrm>
          <a:prstGeom prst="roundRect">
            <a:avLst>
              <a:gd name="adj" fmla="val 1033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435972" y="1556792"/>
            <a:ext cx="5584302" cy="3816424"/>
          </a:xfrm>
          <a:prstGeom prst="roundRect">
            <a:avLst>
              <a:gd name="adj" fmla="val 335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50343944"/>
      </p:ext>
    </p:extLst>
  </p:cSld>
  <p:clrMapOvr>
    <a:masterClrMapping/>
  </p:clrMapOvr>
  <p:transition spd="slow">
    <p:wheel spokes="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465041"/>
            <a:ext cx="216024" cy="83639"/>
          </a:xfrm>
          <a:noFill/>
          <a:effectLst>
            <a:outerShdw blurRad="63500" sx="102000" sy="102000" algn="ctr" rotWithShape="0">
              <a:schemeClr val="bg1">
                <a:lumMod val="95000"/>
                <a:alpha val="40000"/>
              </a:schemeClr>
            </a:outerShdw>
          </a:effectLst>
        </p:spPr>
        <p:txBody>
          <a:bodyPr lIns="72000">
            <a:normAutofit fontScale="90000"/>
          </a:bodyPr>
          <a:lstStyle/>
          <a:p>
            <a:r>
              <a:rPr lang="fr-CH" dirty="0">
                <a:solidFill>
                  <a:schemeClr val="bg1"/>
                </a:solidFill>
                <a:latin typeface="Arial" panose="020B0604020202020204" pitchFamily="34" charset="0"/>
                <a:cs typeface="Arial" panose="020B0604020202020204" pitchFamily="34" charset="0"/>
              </a:rPr>
              <a:t>.</a:t>
            </a:r>
          </a:p>
        </p:txBody>
      </p:sp>
      <p:sp>
        <p:nvSpPr>
          <p:cNvPr id="3" name="Sous-titre 2"/>
          <p:cNvSpPr>
            <a:spLocks noGrp="1"/>
          </p:cNvSpPr>
          <p:nvPr>
            <p:ph type="subTitle" idx="1"/>
          </p:nvPr>
        </p:nvSpPr>
        <p:spPr>
          <a:xfrm>
            <a:off x="1608632" y="1628959"/>
            <a:ext cx="5760000" cy="2880000"/>
          </a:xfrm>
          <a:solidFill>
            <a:srgbClr val="0070C0"/>
          </a:solidFill>
          <a:effectLst>
            <a:outerShdw blurRad="63500" sx="102000" sy="102000" algn="ctr" rotWithShape="0">
              <a:schemeClr val="bg1">
                <a:alpha val="40000"/>
              </a:schemeClr>
            </a:outerShdw>
          </a:effectLst>
        </p:spPr>
        <p:txBody>
          <a:bodyPr lIns="0" tIns="288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Curtea</a:t>
            </a:r>
            <a:r>
              <a:rPr lang="fr-CH" sz="4400" dirty="0" smtClean="0">
                <a:solidFill>
                  <a:schemeClr val="bg1"/>
                </a:solidFill>
                <a:latin typeface="Arial" panose="020B0604020202020204" pitchFamily="34" charset="0"/>
                <a:cs typeface="Arial" panose="020B0604020202020204" pitchFamily="34" charset="0"/>
              </a:rPr>
              <a:t> de </a:t>
            </a:r>
            <a:r>
              <a:rPr lang="fr-CH" sz="4400" dirty="0" err="1" smtClean="0">
                <a:solidFill>
                  <a:schemeClr val="bg1"/>
                </a:solidFill>
                <a:latin typeface="Arial" panose="020B0604020202020204" pitchFamily="34" charset="0"/>
                <a:cs typeface="Arial" panose="020B0604020202020204" pitchFamily="34" charset="0"/>
              </a:rPr>
              <a:t>Arges</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Ramnicu</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Valcea</a:t>
            </a:r>
            <a:endParaRPr lang="fr-CH" sz="4400" dirty="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Câmpulung</a:t>
            </a:r>
          </a:p>
          <a:p>
            <a:endParaRPr lang="fr-CH" sz="1600" dirty="0" smtClean="0">
              <a:solidFill>
                <a:schemeClr val="bg1"/>
              </a:solidFill>
              <a:latin typeface="Arial" panose="020B0604020202020204" pitchFamily="34" charset="0"/>
              <a:cs typeface="Arial" panose="020B0604020202020204" pitchFamily="34" charset="0"/>
            </a:endParaRPr>
          </a:p>
          <a:p>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835696" y="364502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7C</a:t>
            </a:r>
            <a:endParaRPr lang="fr-CH" dirty="0">
              <a:latin typeface="Arial" panose="020B0604020202020204" pitchFamily="34" charset="0"/>
              <a:cs typeface="Arial" panose="020B0604020202020204" pitchFamily="34" charset="0"/>
            </a:endParaRPr>
          </a:p>
        </p:txBody>
      </p:sp>
      <p:sp>
        <p:nvSpPr>
          <p:cNvPr id="5" name="Flèche droite 4"/>
          <p:cNvSpPr/>
          <p:nvPr/>
        </p:nvSpPr>
        <p:spPr>
          <a:xfrm rot="-1800000">
            <a:off x="6093642" y="3518811"/>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4499992" y="653337"/>
            <a:ext cx="2844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4800" dirty="0" smtClean="0">
                <a:solidFill>
                  <a:schemeClr val="bg1"/>
                </a:solidFill>
                <a:latin typeface="Arial" panose="020B0604020202020204" pitchFamily="34" charset="0"/>
                <a:cs typeface="Arial" panose="020B0604020202020204" pitchFamily="34" charset="0"/>
              </a:rPr>
              <a:t>18</a:t>
            </a:r>
            <a:endParaRPr lang="fr-CH" sz="48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4925079" y="818744"/>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Virage 20"/>
          <p:cNvSpPr/>
          <p:nvPr/>
        </p:nvSpPr>
        <p:spPr>
          <a:xfrm>
            <a:off x="5263103" y="797337"/>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9" name="Rectangle à coins arrondis 8"/>
          <p:cNvSpPr/>
          <p:nvPr/>
        </p:nvSpPr>
        <p:spPr>
          <a:xfrm>
            <a:off x="1691680" y="1700808"/>
            <a:ext cx="5544616" cy="2736303"/>
          </a:xfrm>
          <a:prstGeom prst="roundRect">
            <a:avLst>
              <a:gd name="adj" fmla="val 462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4572000" y="764704"/>
            <a:ext cx="2664296"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9114601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18</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223294481"/>
      </p:ext>
    </p:extLst>
  </p:cSld>
  <p:clrMapOvr>
    <a:masterClrMapping/>
  </p:clrMapOvr>
  <p:transition spd="slow">
    <p:wheel spokes="1"/>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3960000"/>
          </a:xfrm>
          <a:prstGeom prst="rect">
            <a:avLst/>
          </a:prstGeom>
          <a:solidFill>
            <a:srgbClr val="00B050"/>
          </a:solidFill>
        </p:spPr>
        <p:txBody>
          <a:bodyPr lIns="540000" tIns="900000" rIns="72000" bIns="18000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Arad				443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Timisoara			393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Sibiu				124 km</a:t>
            </a:r>
          </a:p>
          <a:p>
            <a:pPr marL="0" indent="0">
              <a:buFont typeface="Arial" panose="020B0604020202020204" pitchFamily="34" charset="0"/>
              <a:buNone/>
            </a:pPr>
            <a:r>
              <a:rPr lang="fr-CH" sz="17600" dirty="0" smtClean="0">
                <a:solidFill>
                  <a:schemeClr val="bg1"/>
                </a:solidFill>
                <a:latin typeface="Arial" panose="020B0604020202020204" pitchFamily="34" charset="0"/>
                <a:cs typeface="Arial" panose="020B0604020202020204" pitchFamily="34" charset="0"/>
              </a:rPr>
              <a:t>E81 x E68			106 km</a:t>
            </a:r>
          </a:p>
          <a:p>
            <a:pPr marL="0" indent="0">
              <a:buFont typeface="Arial" panose="020B0604020202020204" pitchFamily="34" charset="0"/>
              <a:buNone/>
            </a:pPr>
            <a:r>
              <a:rPr lang="fr-CH" sz="176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3816424"/>
          </a:xfrm>
          <a:prstGeom prst="roundRect">
            <a:avLst>
              <a:gd name="adj" fmla="val 361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7"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660267" y="3933056"/>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1125653" y="5157192"/>
            <a:ext cx="5344145"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anose="020B0604020202020204" pitchFamily="34" charset="0"/>
                <a:cs typeface="Arial" panose="020B0604020202020204" pitchFamily="34" charset="0"/>
              </a:rPr>
              <a:t>Toujours cette préférence pour la numérotation européenne sur les autoroutes</a:t>
            </a:r>
            <a:endParaRPr lang="fr-CH" sz="1600" dirty="0">
              <a:solidFill>
                <a:schemeClr val="tx1"/>
              </a:solidFill>
              <a:latin typeface="Arial" panose="020B0604020202020204" pitchFamily="34" charset="0"/>
              <a:cs typeface="Arial" panose="020B0604020202020204" pitchFamily="34" charset="0"/>
            </a:endParaRPr>
          </a:p>
        </p:txBody>
      </p:sp>
      <p:sp>
        <p:nvSpPr>
          <p:cNvPr id="9" name="Émoticône 8"/>
          <p:cNvSpPr/>
          <p:nvPr/>
        </p:nvSpPr>
        <p:spPr>
          <a:xfrm>
            <a:off x="6804248" y="5161131"/>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3303305"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11" name="Rectangle à coins arrondis 10"/>
          <p:cNvSpPr/>
          <p:nvPr/>
        </p:nvSpPr>
        <p:spPr>
          <a:xfrm>
            <a:off x="4860032"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722794"/>
      </p:ext>
    </p:extLst>
  </p:cSld>
  <p:clrMapOvr>
    <a:masterClrMapping/>
  </p:clrMapOvr>
  <p:transition spd="slow">
    <p:wheel spokes="1"/>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30635" y="668469"/>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87" y="668469"/>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19</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9596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9596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216000" tIns="18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Barsesti</a:t>
            </a:r>
            <a:r>
              <a:rPr lang="fr-CH" sz="4400" dirty="0" smtClean="0">
                <a:solidFill>
                  <a:schemeClr val="bg1"/>
                </a:solidFill>
                <a:latin typeface="Arial" panose="020B0604020202020204" pitchFamily="34" charset="0"/>
                <a:cs typeface="Arial" panose="020B0604020202020204" pitchFamily="34" charset="0"/>
              </a:rPr>
              <a:t> </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47774" y="2204864"/>
            <a:ext cx="972000" cy="46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678 A</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4273" y="1715543"/>
            <a:ext cx="5688605" cy="162651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4273" y="719143"/>
            <a:ext cx="2844302"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19143"/>
            <a:ext cx="2592288"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4174416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42583" y="476672"/>
            <a:ext cx="5760000" cy="1080000"/>
          </a:xfrm>
          <a:solidFill>
            <a:srgbClr val="00B050"/>
          </a:solidFill>
          <a:effectLst>
            <a:outerShdw blurRad="63500" sx="102000" sy="102000" algn="ctr" rotWithShape="0">
              <a:schemeClr val="bg1">
                <a:lumMod val="95000"/>
                <a:alpha val="40000"/>
              </a:schemeClr>
            </a:outerShdw>
          </a:effectLst>
        </p:spPr>
        <p:txBody>
          <a:bodyPr lIns="72000">
            <a:normAutofit/>
          </a:bodyPr>
          <a:lstStyle/>
          <a:p>
            <a:r>
              <a:rPr lang="fr-CH" dirty="0" err="1" smtClean="0">
                <a:solidFill>
                  <a:schemeClr val="bg1"/>
                </a:solidFill>
                <a:latin typeface="Arial" panose="020B0604020202020204" pitchFamily="34" charset="0"/>
                <a:cs typeface="Arial" panose="020B0604020202020204" pitchFamily="34" charset="0"/>
              </a:rPr>
              <a:t>Suici</a:t>
            </a:r>
            <a:r>
              <a:rPr lang="fr-CH" dirty="0" smtClean="0">
                <a:solidFill>
                  <a:schemeClr val="bg1"/>
                </a:solidFill>
                <a:latin typeface="Arial" panose="020B0604020202020204" pitchFamily="34" charset="0"/>
                <a:cs typeface="Arial" panose="020B0604020202020204" pitchFamily="34" charset="0"/>
              </a:rPr>
              <a:t> </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331640" y="1628800"/>
            <a:ext cx="5760000" cy="432048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Barsesti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Tigveni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Ramnicu</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Valcea</a:t>
            </a:r>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5" name="Flèche droite 4"/>
          <p:cNvSpPr/>
          <p:nvPr/>
        </p:nvSpPr>
        <p:spPr>
          <a:xfrm rot="-1800000">
            <a:off x="5490607" y="4787947"/>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1888636" y="493908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6</a:t>
            </a:r>
            <a:r>
              <a:rPr lang="fr-CH" dirty="0" smtClean="0">
                <a:latin typeface="Arial" panose="020B0604020202020204" pitchFamily="34" charset="0"/>
                <a:cs typeface="Arial" panose="020B0604020202020204" pitchFamily="34" charset="0"/>
              </a:rPr>
              <a:t>78A</a:t>
            </a:r>
            <a:endParaRPr lang="fr-CH" dirty="0">
              <a:latin typeface="Arial" panose="020B0604020202020204" pitchFamily="34" charset="0"/>
              <a:cs typeface="Arial" panose="020B0604020202020204" pitchFamily="34" charset="0"/>
            </a:endParaRPr>
          </a:p>
        </p:txBody>
      </p:sp>
      <p:sp>
        <p:nvSpPr>
          <p:cNvPr id="4" name="Flèche vers le haut 3"/>
          <p:cNvSpPr/>
          <p:nvPr/>
        </p:nvSpPr>
        <p:spPr>
          <a:xfrm>
            <a:off x="2060883" y="6567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5670607" y="6567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424821" y="548680"/>
            <a:ext cx="5595451"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424821" y="1700808"/>
            <a:ext cx="5595451" cy="4176464"/>
          </a:xfrm>
          <a:prstGeom prst="roundRect">
            <a:avLst>
              <a:gd name="adj" fmla="val 349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32317415"/>
      </p:ext>
    </p:extLst>
  </p:cSld>
  <p:clrMapOvr>
    <a:masterClrMapping/>
  </p:clrMapOvr>
  <p:transition spd="slow">
    <p:wheel spokes="1"/>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465041"/>
            <a:ext cx="216024" cy="83639"/>
          </a:xfrm>
          <a:noFill/>
          <a:effectLst>
            <a:outerShdw blurRad="63500" sx="102000" sy="102000" algn="ctr" rotWithShape="0">
              <a:schemeClr val="bg1">
                <a:lumMod val="95000"/>
                <a:alpha val="40000"/>
              </a:schemeClr>
            </a:outerShdw>
          </a:effectLst>
        </p:spPr>
        <p:txBody>
          <a:bodyPr lIns="72000">
            <a:normAutofit fontScale="90000"/>
          </a:bodyPr>
          <a:lstStyle/>
          <a:p>
            <a:r>
              <a:rPr lang="fr-CH" dirty="0">
                <a:solidFill>
                  <a:schemeClr val="bg1"/>
                </a:solidFill>
                <a:latin typeface="Arial" panose="020B0604020202020204" pitchFamily="34" charset="0"/>
                <a:cs typeface="Arial" panose="020B0604020202020204" pitchFamily="34" charset="0"/>
              </a:rPr>
              <a:t>.</a:t>
            </a:r>
          </a:p>
        </p:txBody>
      </p:sp>
      <p:sp>
        <p:nvSpPr>
          <p:cNvPr id="3" name="Sous-titre 2"/>
          <p:cNvSpPr>
            <a:spLocks noGrp="1"/>
          </p:cNvSpPr>
          <p:nvPr>
            <p:ph type="subTitle" idx="1"/>
          </p:nvPr>
        </p:nvSpPr>
        <p:spPr>
          <a:xfrm>
            <a:off x="827584" y="1628800"/>
            <a:ext cx="5760000" cy="2880000"/>
          </a:xfrm>
          <a:solidFill>
            <a:srgbClr val="0070C0"/>
          </a:solidFill>
          <a:effectLst>
            <a:outerShdw blurRad="63500" sx="102000" sy="102000" algn="ctr" rotWithShape="0">
              <a:schemeClr val="bg1">
                <a:alpha val="40000"/>
              </a:schemeClr>
            </a:outerShdw>
          </a:effectLst>
        </p:spPr>
        <p:txBody>
          <a:bodyPr lIns="0" tIns="288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Barsesti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Tigveni</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Ramnicu</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Valcea</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115616" y="198884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678A</a:t>
            </a:r>
            <a:endParaRPr lang="fr-CH" dirty="0">
              <a:latin typeface="Arial" panose="020B0604020202020204" pitchFamily="34" charset="0"/>
              <a:cs typeface="Arial" panose="020B0604020202020204" pitchFamily="34" charset="0"/>
            </a:endParaRPr>
          </a:p>
        </p:txBody>
      </p:sp>
      <p:sp>
        <p:nvSpPr>
          <p:cNvPr id="5" name="Flèche droite 4"/>
          <p:cNvSpPr/>
          <p:nvPr/>
        </p:nvSpPr>
        <p:spPr>
          <a:xfrm rot="-1800000">
            <a:off x="5038380" y="2586467"/>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3750144" y="657611"/>
            <a:ext cx="2844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4800" dirty="0" smtClean="0">
                <a:solidFill>
                  <a:schemeClr val="bg1"/>
                </a:solidFill>
                <a:latin typeface="Arial" panose="020B0604020202020204" pitchFamily="34" charset="0"/>
                <a:cs typeface="Arial" panose="020B0604020202020204" pitchFamily="34" charset="0"/>
              </a:rPr>
              <a:t>19</a:t>
            </a:r>
            <a:endParaRPr lang="fr-CH" sz="48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4211960" y="81131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Virage 20"/>
          <p:cNvSpPr/>
          <p:nvPr/>
        </p:nvSpPr>
        <p:spPr>
          <a:xfrm>
            <a:off x="4471533" y="79704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9" name="Rectangle à coins arrondis 8"/>
          <p:cNvSpPr/>
          <p:nvPr/>
        </p:nvSpPr>
        <p:spPr>
          <a:xfrm>
            <a:off x="908121" y="1700808"/>
            <a:ext cx="5608095" cy="2736303"/>
          </a:xfrm>
          <a:prstGeom prst="roundRect">
            <a:avLst>
              <a:gd name="adj" fmla="val 462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3851920" y="764704"/>
            <a:ext cx="2664000"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688011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19</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65404877"/>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A1aBucA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A1aBucAd</Template>
  <TotalTime>1095</TotalTime>
  <Words>3495</Words>
  <Application>Microsoft Office PowerPoint</Application>
  <PresentationFormat>Affichage à l'écran (4:3)</PresentationFormat>
  <Paragraphs>2395</Paragraphs>
  <Slides>279</Slides>
  <Notes>18</Notes>
  <HiddenSlides>0</HiddenSlides>
  <MMClips>0</MMClips>
  <ScaleCrop>false</ScaleCrop>
  <HeadingPairs>
    <vt:vector size="4" baseType="variant">
      <vt:variant>
        <vt:lpstr>Thème</vt:lpstr>
      </vt:variant>
      <vt:variant>
        <vt:i4>1</vt:i4>
      </vt:variant>
      <vt:variant>
        <vt:lpstr>Titres des diapositives</vt:lpstr>
      </vt:variant>
      <vt:variant>
        <vt:i4>279</vt:i4>
      </vt:variant>
    </vt:vector>
  </HeadingPairs>
  <TitlesOfParts>
    <vt:vector size="280" baseType="lpstr">
      <vt:lpstr>A1aBucAd</vt:lpstr>
      <vt:lpstr>Présentation PowerPoint</vt:lpstr>
      <vt:lpstr>Organizarea generala a panourilor de iesire</vt:lpstr>
      <vt:lpstr> </vt:lpstr>
      <vt:lpstr>Présentation PowerPoint</vt:lpstr>
      <vt:lpstr>Centura Bucuresti</vt:lpstr>
      <vt:lpstr>Panneau 4 – Centura Bucuresti</vt:lpstr>
      <vt:lpstr>Présentation PowerPoint</vt:lpstr>
      <vt:lpstr>Présentation PowerPoint</vt:lpstr>
      <vt:lpstr>Présentation PowerPoint</vt:lpstr>
      <vt:lpstr>A1 x A0 Ring Bucuresti</vt:lpstr>
      <vt:lpstr>Présentation PowerPoint</vt:lpstr>
      <vt:lpstr>Présentation PowerPoint</vt:lpstr>
      <vt:lpstr>Présentation PowerPoint</vt:lpstr>
      <vt:lpstr>Présentation PowerPoint</vt:lpstr>
      <vt:lpstr>  </vt:lpstr>
      <vt:lpstr>Directie Bucuresti Nord</vt:lpstr>
      <vt:lpstr>Directie Bucuresti Sud Est</vt:lpstr>
      <vt:lpstr>  </vt:lpstr>
      <vt:lpstr>Présentation PowerPoint</vt:lpstr>
      <vt:lpstr>E81 x A0</vt:lpstr>
      <vt:lpstr>E81  A0   Ring Bucuresti </vt:lpstr>
      <vt:lpstr>Présentation PowerPoint</vt:lpstr>
      <vt:lpstr>Présentation PowerPoint</vt:lpstr>
      <vt:lpstr>Bolintin Vale</vt:lpstr>
      <vt:lpstr> </vt:lpstr>
      <vt:lpstr>Présentation PowerPoint</vt:lpstr>
      <vt:lpstr>Présentation PowerPoint</vt:lpstr>
      <vt:lpstr>Présentation PowerPoint</vt:lpstr>
      <vt:lpstr>Vanatorii Mici</vt:lpstr>
      <vt:lpstr> </vt:lpstr>
      <vt:lpstr>Présentation PowerPoint</vt:lpstr>
      <vt:lpstr>Présentation PowerPoint</vt:lpstr>
      <vt:lpstr>Présentation PowerPoint</vt:lpstr>
      <vt:lpstr>Olteni</vt:lpstr>
      <vt:lpstr> </vt:lpstr>
      <vt:lpstr>Présentation PowerPoint</vt:lpstr>
      <vt:lpstr>Présentation PowerPoint</vt:lpstr>
      <vt:lpstr>Présentation PowerPoint</vt:lpstr>
      <vt:lpstr>Gaesti</vt:lpstr>
      <vt:lpstr> </vt:lpstr>
      <vt:lpstr>Présentation PowerPoint</vt:lpstr>
      <vt:lpstr>Présentation PowerPoint</vt:lpstr>
      <vt:lpstr>Présentation PowerPoint</vt:lpstr>
      <vt:lpstr>Teiu Ratesti</vt:lpstr>
      <vt:lpstr> </vt:lpstr>
      <vt:lpstr>Présentation PowerPoint</vt:lpstr>
      <vt:lpstr>Présentation PowerPoint</vt:lpstr>
      <vt:lpstr>Présentation PowerPoint</vt:lpstr>
      <vt:lpstr>Cateasca</vt:lpstr>
      <vt:lpstr> </vt:lpstr>
      <vt:lpstr>Présentation PowerPoint</vt:lpstr>
      <vt:lpstr>Présentation PowerPoint</vt:lpstr>
      <vt:lpstr>Présentation PowerPoint</vt:lpstr>
      <vt:lpstr>Ciresu</vt:lpstr>
      <vt:lpstr> </vt:lpstr>
      <vt:lpstr>Présentation PowerPoint</vt:lpstr>
      <vt:lpstr>Présentation PowerPoint</vt:lpstr>
      <vt:lpstr>Présentation PowerPoint</vt:lpstr>
      <vt:lpstr>Oarja</vt:lpstr>
      <vt:lpstr> </vt:lpstr>
      <vt:lpstr>Présentation PowerPoint</vt:lpstr>
      <vt:lpstr>Présentation PowerPoint</vt:lpstr>
      <vt:lpstr>Présentation PowerPoint</vt:lpstr>
      <vt:lpstr>E81 x E574     A1 x A4 Pitesti Sud</vt:lpstr>
      <vt:lpstr> </vt:lpstr>
      <vt:lpstr>Présentation PowerPoint</vt:lpstr>
      <vt:lpstr>Pitesti Sud      E81 x E574</vt:lpstr>
      <vt:lpstr>Pitesti Sud      E81 x E574</vt:lpstr>
      <vt:lpstr>E81 x E574</vt:lpstr>
      <vt:lpstr>Présentation PowerPoint</vt:lpstr>
      <vt:lpstr>Présentation PowerPoint</vt:lpstr>
      <vt:lpstr>Pitesti </vt:lpstr>
      <vt:lpstr> </vt:lpstr>
      <vt:lpstr>Présentation PowerPoint</vt:lpstr>
      <vt:lpstr>Présentation PowerPoint</vt:lpstr>
      <vt:lpstr>Pitesti Nord</vt:lpstr>
      <vt:lpstr>.</vt:lpstr>
      <vt:lpstr>Présentation PowerPoint</vt:lpstr>
      <vt:lpstr>Présentation PowerPoint</vt:lpstr>
      <vt:lpstr>Présentation PowerPoint</vt:lpstr>
      <vt:lpstr>Bunesti</vt:lpstr>
      <vt:lpstr>.</vt:lpstr>
      <vt:lpstr>Présentation PowerPoint</vt:lpstr>
      <vt:lpstr>Présentation PowerPoint</vt:lpstr>
      <vt:lpstr>Présentation PowerPoint</vt:lpstr>
      <vt:lpstr>Curtea de Arges</vt:lpstr>
      <vt:lpstr>.</vt:lpstr>
      <vt:lpstr>Présentation PowerPoint</vt:lpstr>
      <vt:lpstr>Présentation PowerPoint</vt:lpstr>
      <vt:lpstr>Présentation PowerPoint</vt:lpstr>
      <vt:lpstr>Présentation PowerPoint</vt:lpstr>
      <vt:lpstr>Barsesti </vt:lpstr>
      <vt:lpstr>.</vt:lpstr>
      <vt:lpstr>Présentation PowerPoint</vt:lpstr>
      <vt:lpstr>Présentation PowerPoint</vt:lpstr>
      <vt:lpstr>Présentation PowerPoint</vt:lpstr>
      <vt:lpstr>Suici </vt:lpstr>
      <vt:lpstr>.</vt:lpstr>
      <vt:lpstr>Présentation PowerPoint</vt:lpstr>
      <vt:lpstr>Présentation PowerPoint</vt:lpstr>
      <vt:lpstr>Présentation PowerPoint</vt:lpstr>
      <vt:lpstr>Poiana </vt:lpstr>
      <vt:lpstr>.</vt:lpstr>
      <vt:lpstr>Présentation PowerPoint</vt:lpstr>
      <vt:lpstr>Présentation PowerPoint</vt:lpstr>
      <vt:lpstr>Présentation PowerPoint</vt:lpstr>
      <vt:lpstr>Racovita</vt:lpstr>
      <vt:lpstr>.</vt:lpstr>
      <vt:lpstr>Présentation PowerPoint</vt:lpstr>
      <vt:lpstr>Présentation PowerPoint</vt:lpstr>
      <vt:lpstr>Présentation PowerPoint</vt:lpstr>
      <vt:lpstr>Présentation PowerPoint</vt:lpstr>
      <vt:lpstr>Talmaciu</vt:lpstr>
      <vt:lpstr>.</vt:lpstr>
      <vt:lpstr>Présentation PowerPoint</vt:lpstr>
      <vt:lpstr>Présentation PowerPoint</vt:lpstr>
      <vt:lpstr>Présentation PowerPoint</vt:lpstr>
      <vt:lpstr>E81 x E68 A1 x A9</vt:lpstr>
      <vt:lpstr>.</vt:lpstr>
      <vt:lpstr>Présentation PowerPoint</vt:lpstr>
      <vt:lpstr>Présentation PowerPoint</vt:lpstr>
      <vt:lpstr>Présentation PowerPoint</vt:lpstr>
      <vt:lpstr>     E81 x E68</vt:lpstr>
      <vt:lpstr>     E81 x E68</vt:lpstr>
      <vt:lpstr>Présentation PowerPoint</vt:lpstr>
      <vt:lpstr>     E81 x E68</vt:lpstr>
      <vt:lpstr>Présentation PowerPoint</vt:lpstr>
      <vt:lpstr>A1    E68</vt:lpstr>
      <vt:lpstr>Présentation PowerPoint</vt:lpstr>
      <vt:lpstr>Sibiu Est Agnita</vt:lpstr>
      <vt:lpstr> </vt:lpstr>
      <vt:lpstr>Présentation PowerPoint</vt:lpstr>
      <vt:lpstr>Présentation PowerPoint</vt:lpstr>
      <vt:lpstr>Iesire 26 Sibiu Est 2000 m</vt:lpstr>
      <vt:lpstr>Sibiu Centru 2000 m</vt:lpstr>
      <vt:lpstr> </vt:lpstr>
      <vt:lpstr>Présentation PowerPoint</vt:lpstr>
      <vt:lpstr>Sibiu Nord </vt:lpstr>
      <vt:lpstr>Présentation PowerPoint</vt:lpstr>
      <vt:lpstr>Présentation PowerPoint</vt:lpstr>
      <vt:lpstr> </vt:lpstr>
      <vt:lpstr>Sibiu Vest</vt:lpstr>
      <vt:lpstr> </vt:lpstr>
      <vt:lpstr>Présentation PowerPoint</vt:lpstr>
      <vt:lpstr>Présentation PowerPoint</vt:lpstr>
      <vt:lpstr> </vt:lpstr>
      <vt:lpstr>Saliste</vt:lpstr>
      <vt:lpstr> </vt:lpstr>
      <vt:lpstr>Présentation PowerPoint</vt:lpstr>
      <vt:lpstr>Présentation PowerPoint</vt:lpstr>
      <vt:lpstr> </vt:lpstr>
      <vt:lpstr>Miercurea Sibiului</vt:lpstr>
      <vt:lpstr> </vt:lpstr>
      <vt:lpstr>Présentation PowerPoint</vt:lpstr>
      <vt:lpstr>Présentation PowerPoint</vt:lpstr>
      <vt:lpstr> </vt:lpstr>
      <vt:lpstr>Cunta</vt:lpstr>
      <vt:lpstr> </vt:lpstr>
      <vt:lpstr>Présentation PowerPoint</vt:lpstr>
      <vt:lpstr>Présentation PowerPoint</vt:lpstr>
      <vt:lpstr> </vt:lpstr>
      <vt:lpstr>E81 x E68 A8 x A1 Sebes Centru</vt:lpstr>
      <vt:lpstr> </vt:lpstr>
      <vt:lpstr>Présentation PowerPoint</vt:lpstr>
      <vt:lpstr>Présentation PowerPoint</vt:lpstr>
      <vt:lpstr>Présentation PowerPoint</vt:lpstr>
      <vt:lpstr>E81 x E68     Sebe</vt:lpstr>
      <vt:lpstr>Directii Arad   Turnu Severin</vt:lpstr>
      <vt:lpstr>Directii Cluj Napoca   Targu Mures</vt:lpstr>
      <vt:lpstr>E81 x E68     Sebe</vt:lpstr>
      <vt:lpstr>Présentation PowerPoint</vt:lpstr>
      <vt:lpstr>E81 x E68</vt:lpstr>
      <vt:lpstr> </vt:lpstr>
      <vt:lpstr>Présentation PowerPoint</vt:lpstr>
      <vt:lpstr> </vt:lpstr>
      <vt:lpstr>Orastie</vt:lpstr>
      <vt:lpstr> </vt:lpstr>
      <vt:lpstr>Présentation PowerPoint</vt:lpstr>
      <vt:lpstr>Présentation PowerPoint</vt:lpstr>
      <vt:lpstr> </vt:lpstr>
      <vt:lpstr>Simeria Orastie Vest</vt:lpstr>
      <vt:lpstr>. </vt:lpstr>
      <vt:lpstr>Présentation PowerPoint</vt:lpstr>
      <vt:lpstr>Présentation PowerPoint</vt:lpstr>
      <vt:lpstr>Présentation PowerPoint</vt:lpstr>
      <vt:lpstr> </vt:lpstr>
      <vt:lpstr>Deva</vt:lpstr>
      <vt:lpstr>.</vt:lpstr>
      <vt:lpstr>Présentation PowerPoint</vt:lpstr>
      <vt:lpstr>Présentation PowerPoint</vt:lpstr>
      <vt:lpstr> </vt:lpstr>
      <vt:lpstr>Ilia</vt:lpstr>
      <vt:lpstr>.</vt:lpstr>
      <vt:lpstr>Présentation PowerPoint</vt:lpstr>
      <vt:lpstr>Présentation PowerPoint</vt:lpstr>
      <vt:lpstr> </vt:lpstr>
      <vt:lpstr>Dobra </vt:lpstr>
      <vt:lpstr>Présentation PowerPoint</vt:lpstr>
      <vt:lpstr>Présentation PowerPoint</vt:lpstr>
      <vt:lpstr>Présentation PowerPoint</vt:lpstr>
      <vt:lpstr> </vt:lpstr>
      <vt:lpstr>Margina</vt:lpstr>
      <vt:lpstr> </vt:lpstr>
      <vt:lpstr>Présentation PowerPoint</vt:lpstr>
      <vt:lpstr>Présentation PowerPoint</vt:lpstr>
      <vt:lpstr> </vt:lpstr>
      <vt:lpstr>Dumbrava</vt:lpstr>
      <vt:lpstr>Présentation PowerPoint</vt:lpstr>
      <vt:lpstr>Présentation PowerPoint</vt:lpstr>
      <vt:lpstr>Présentation PowerPoint</vt:lpstr>
      <vt:lpstr> </vt:lpstr>
      <vt:lpstr>E68 x E70 A1 x A6</vt:lpstr>
      <vt:lpstr>Présentation PowerPoint</vt:lpstr>
      <vt:lpstr>Présentation PowerPoint</vt:lpstr>
      <vt:lpstr>Présentation PowerPoint</vt:lpstr>
      <vt:lpstr>Présentation PowerPoint</vt:lpstr>
      <vt:lpstr>Présentation PowerPoint</vt:lpstr>
      <vt:lpstr>Directii Arad   Timisoara</vt:lpstr>
      <vt:lpstr>Directie Turnu Severin</vt:lpstr>
      <vt:lpstr>Présentation PowerPoint</vt:lpstr>
      <vt:lpstr>Présentation PowerPoint</vt:lpstr>
      <vt:lpstr>Présentation PowerPoint</vt:lpstr>
      <vt:lpstr>E68      E70        A1</vt:lpstr>
      <vt:lpstr> </vt:lpstr>
      <vt:lpstr>Timisoara Est E70 x E68</vt:lpstr>
      <vt:lpstr>Présentation PowerPoint</vt:lpstr>
      <vt:lpstr>Présentation PowerPoint</vt:lpstr>
      <vt:lpstr>E68      E70        A1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Ortisoara</vt:lpstr>
      <vt:lpstr>Présentation PowerPoint</vt:lpstr>
      <vt:lpstr>Présentation PowerPoint</vt:lpstr>
      <vt:lpstr>Présentation PowerPoint</vt:lpstr>
      <vt:lpstr> </vt:lpstr>
      <vt:lpstr>Arad Sud</vt:lpstr>
      <vt:lpstr>Présentation PowerPoint</vt:lpstr>
      <vt:lpstr>Présentation PowerPoint</vt:lpstr>
      <vt:lpstr>Présentation PowerPoint</vt:lpstr>
      <vt:lpstr>Présentation PowerPoint</vt:lpstr>
      <vt:lpstr>Présentation PowerPoint</vt:lpstr>
      <vt:lpstr> </vt:lpstr>
      <vt:lpstr>Arad  Sânnicolau Mare</vt:lpstr>
      <vt:lpstr>Présentation PowerPoint</vt:lpstr>
      <vt:lpstr>Présentation PowerPoint</vt:lpstr>
      <vt:lpstr> </vt:lpstr>
      <vt:lpstr>Arad Centru</vt:lpstr>
      <vt:lpstr>Présentation PowerPoint</vt:lpstr>
      <vt:lpstr>Présentation PowerPoint</vt:lpstr>
      <vt:lpstr>        A1</vt:lpstr>
      <vt:lpstr> </vt:lpstr>
      <vt:lpstr>E671 x E68 A7 x A1</vt:lpstr>
      <vt:lpstr>Présentation PowerPoint</vt:lpstr>
      <vt:lpstr>Présentation PowerPoint</vt:lpstr>
      <vt:lpstr>Arad Vest      E671 x E68</vt:lpstr>
      <vt:lpstr>Directie Oradea </vt:lpstr>
      <vt:lpstr>Directie Szeged</vt:lpstr>
      <vt:lpstr>Arad Vest      E671 x E68</vt:lpstr>
      <vt:lpstr>Présentation PowerPoint</vt:lpstr>
      <vt:lpstr>E671 x E68</vt:lpstr>
      <vt:lpstr>                        A1</vt:lpstr>
      <vt:lpstr> </vt:lpstr>
      <vt:lpstr>Nadlac   zoll</vt:lpstr>
      <vt:lpstr>Présentation PowerPoint</vt:lpstr>
      <vt:lpstr>Présentation PowerPoint</vt:lpstr>
      <vt:lpstr>                        A1</vt:lpstr>
      <vt:lpstr> </vt:lpstr>
      <vt:lpstr>Nagylac   </vt:lpstr>
      <vt:lpstr>Présentation PowerPoint</vt:lpstr>
      <vt:lpstr>Présentation PowerPoint</vt:lpstr>
      <vt:lpstr>E68    M43</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dc:creator>
  <cp:lastModifiedBy>Sophie</cp:lastModifiedBy>
  <cp:revision>198</cp:revision>
  <dcterms:created xsi:type="dcterms:W3CDTF">2016-05-09T14:03:29Z</dcterms:created>
  <dcterms:modified xsi:type="dcterms:W3CDTF">2016-08-24T12:25:00Z</dcterms:modified>
</cp:coreProperties>
</file>