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3" r:id="rId2"/>
    <p:sldMasterId id="2147483672" r:id="rId3"/>
    <p:sldMasterId id="2147483681" r:id="rId4"/>
    <p:sldMasterId id="2147483684" r:id="rId5"/>
    <p:sldMasterId id="2147483688" r:id="rId6"/>
  </p:sldMasterIdLst>
  <p:notesMasterIdLst>
    <p:notesMasterId r:id="rId22"/>
  </p:notesMasterIdLst>
  <p:handoutMasterIdLst>
    <p:handoutMasterId r:id="rId23"/>
  </p:handoutMasterIdLst>
  <p:sldIdLst>
    <p:sldId id="256" r:id="rId7"/>
    <p:sldId id="263" r:id="rId8"/>
    <p:sldId id="262" r:id="rId9"/>
    <p:sldId id="264" r:id="rId10"/>
    <p:sldId id="261" r:id="rId11"/>
    <p:sldId id="260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2" r:id="rId20"/>
    <p:sldId id="258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9F818B9-7C64-4D2D-A7F5-B3967CA0E9E4}">
          <p14:sldIdLst>
            <p14:sldId id="256"/>
            <p14:sldId id="263"/>
            <p14:sldId id="262"/>
            <p14:sldId id="264"/>
            <p14:sldId id="261"/>
            <p14:sldId id="260"/>
            <p14:sldId id="265"/>
            <p14:sldId id="266"/>
            <p14:sldId id="267"/>
            <p14:sldId id="268"/>
            <p14:sldId id="269"/>
            <p14:sldId id="270"/>
            <p14:sldId id="273"/>
            <p14:sldId id="272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eille Turmine" initials="MT" lastIdx="2" clrIdx="0">
    <p:extLst>
      <p:ext uri="{19B8F6BF-5375-455C-9EA6-DF929625EA0E}">
        <p15:presenceInfo xmlns:p15="http://schemas.microsoft.com/office/powerpoint/2012/main" userId="S-1-5-21-715303945-3953532586-313301118-11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756" y="-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04T10:48:09.715" idx="1">
    <p:pos x="5647" y="300"/>
    <p:text>rho est la résistivité c'est donc en Omega.m ! non??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04T10:54:44.469" idx="2">
    <p:pos x="5359" y="3021"/>
    <p:text>ancien avec un s.... dans dernière figure à droite en bas!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A3C39-4234-4E81-AF66-78740A1D9E60}" type="datetimeFigureOut">
              <a:rPr lang="fr-FR" smtClean="0"/>
              <a:t>04/07/2016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1EEA4-F9F9-4CF6-A37A-A666D39B2C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873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EC1BE-E2C7-4F65-929D-7E36C11FF3FC}" type="datetimeFigureOut">
              <a:rPr lang="fr-FR" smtClean="0"/>
              <a:t>04/07/2016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ADA10-A1FB-4321-B092-58E92F90AA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59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7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5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4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8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ADA10-A1FB-4321-B092-58E92F90AA3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80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630988" y="6327775"/>
            <a:ext cx="16192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1025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88913"/>
            <a:ext cx="8783638" cy="5903912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5486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6823076" y="1268413"/>
            <a:ext cx="1755775" cy="4427536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6202363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76842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7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3" name="Espace réservé du contenu 2"/>
          <p:cNvSpPr>
            <a:spLocks noGrp="1"/>
          </p:cNvSpPr>
          <p:nvPr>
            <p:ph idx="23"/>
          </p:nvPr>
        </p:nvSpPr>
        <p:spPr>
          <a:xfrm>
            <a:off x="4608513" y="873127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4" name="Espace réservé du contenu 2"/>
          <p:cNvSpPr>
            <a:spLocks noGrp="1"/>
          </p:cNvSpPr>
          <p:nvPr>
            <p:ph idx="24"/>
          </p:nvPr>
        </p:nvSpPr>
        <p:spPr>
          <a:xfrm>
            <a:off x="179388" y="3514812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5" name="Espace réservé du contenu 2"/>
          <p:cNvSpPr>
            <a:spLocks noGrp="1"/>
          </p:cNvSpPr>
          <p:nvPr>
            <p:ph idx="25"/>
          </p:nvPr>
        </p:nvSpPr>
        <p:spPr>
          <a:xfrm>
            <a:off x="4608513" y="3514812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533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9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9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4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4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4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4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9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9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9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434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8783638" cy="52197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581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roduit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8783638" cy="3455988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1"/>
          </p:nvPr>
        </p:nvSpPr>
        <p:spPr>
          <a:xfrm>
            <a:off x="179388" y="4400551"/>
            <a:ext cx="4356100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63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9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4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9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9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4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4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4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4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9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9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8487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88913"/>
            <a:ext cx="8783638" cy="5903912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7701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02-03_DDI_DESIGN-STRATEGY_LVDACKER2"/>
          <p:cNvPicPr>
            <a:picLocks noChangeAspect="1" noChangeArrowheads="1"/>
          </p:cNvPicPr>
          <p:nvPr userDrawn="1"/>
        </p:nvPicPr>
        <p:blipFill>
          <a:blip r:embed="rId2"/>
          <a:srcRect l="3612" t="2547" r="-3609" b="-25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17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1" descr="Sign_Marq ppt F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88126" y="6278563"/>
            <a:ext cx="16605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74326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 userDrawn="1"/>
        </p:nvPicPr>
        <p:blipFill>
          <a:blip r:embed="rId2"/>
          <a:srcRect t="2419" b="-24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755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639953" y="6578788"/>
            <a:ext cx="16192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092315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1" descr="Sign_Marq ppt F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88126" y="6278563"/>
            <a:ext cx="16605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4781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5" name="Line 59"/>
          <p:cNvSpPr>
            <a:spLocks noChangeShapeType="1"/>
          </p:cNvSpPr>
          <p:nvPr userDrawn="1"/>
        </p:nvSpPr>
        <p:spPr bwMode="auto">
          <a:xfrm>
            <a:off x="6335713" y="6153150"/>
            <a:ext cx="0" cy="522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6397626" y="6550025"/>
            <a:ext cx="355600" cy="1476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B7C21C-D3D9-4F81-AC62-D7ED37DD317D}" type="slidenum">
              <a:rPr sz="600" b="1" noProof="1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sz="600" b="1" noProof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67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774423" y="6560858"/>
            <a:ext cx="16192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0101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1" descr="Sign_Marq ppt F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88126" y="6278563"/>
            <a:ext cx="16605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6270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5" name="Line 59"/>
          <p:cNvSpPr>
            <a:spLocks noChangeShapeType="1"/>
          </p:cNvSpPr>
          <p:nvPr userDrawn="1"/>
        </p:nvSpPr>
        <p:spPr bwMode="auto">
          <a:xfrm>
            <a:off x="6335713" y="6153150"/>
            <a:ext cx="0" cy="522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6397626" y="6550025"/>
            <a:ext cx="355600" cy="1476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B7C21C-D3D9-4F81-AC62-D7ED37DD317D}" type="slidenum">
              <a:rPr sz="600" b="1" noProof="1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sz="600" b="1" noProof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6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34525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6823076" y="1268413"/>
            <a:ext cx="1755775" cy="4427536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6202363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56169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7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/>
            </a:lvl1pPr>
          </a:lstStyle>
          <a:p>
            <a:pPr lvl="0"/>
            <a:endParaRPr lang="fr-FR" dirty="0"/>
          </a:p>
        </p:txBody>
      </p:sp>
      <p:sp>
        <p:nvSpPr>
          <p:cNvPr id="33" name="Espace réservé du contenu 2"/>
          <p:cNvSpPr>
            <a:spLocks noGrp="1"/>
          </p:cNvSpPr>
          <p:nvPr>
            <p:ph idx="23"/>
          </p:nvPr>
        </p:nvSpPr>
        <p:spPr>
          <a:xfrm>
            <a:off x="4608513" y="873127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4" name="Espace réservé du contenu 2"/>
          <p:cNvSpPr>
            <a:spLocks noGrp="1"/>
          </p:cNvSpPr>
          <p:nvPr>
            <p:ph idx="24"/>
          </p:nvPr>
        </p:nvSpPr>
        <p:spPr>
          <a:xfrm>
            <a:off x="179388" y="3514812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5" name="Espace réservé du contenu 2"/>
          <p:cNvSpPr>
            <a:spLocks noGrp="1"/>
          </p:cNvSpPr>
          <p:nvPr>
            <p:ph idx="25"/>
          </p:nvPr>
        </p:nvSpPr>
        <p:spPr>
          <a:xfrm>
            <a:off x="4608513" y="3514812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94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9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9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4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4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4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4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9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9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9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24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8783638" cy="52197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00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roduit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8783638" cy="3455988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1"/>
          </p:nvPr>
        </p:nvSpPr>
        <p:spPr>
          <a:xfrm>
            <a:off x="179388" y="4400551"/>
            <a:ext cx="4356100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11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9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4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9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9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4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4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4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4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9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9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21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gif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gif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Line 62"/>
          <p:cNvSpPr>
            <a:spLocks noChangeShapeType="1"/>
          </p:cNvSpPr>
          <p:nvPr/>
        </p:nvSpPr>
        <p:spPr bwMode="auto">
          <a:xfrm>
            <a:off x="4535488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pic>
        <p:nvPicPr>
          <p:cNvPr id="53251" name="Picture 20" descr="logo rena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4864" y="613727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62"/>
          <p:cNvSpPr>
            <a:spLocks noChangeShapeType="1"/>
          </p:cNvSpPr>
          <p:nvPr/>
        </p:nvSpPr>
        <p:spPr bwMode="auto">
          <a:xfrm>
            <a:off x="2722563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9" y="6618336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fr-FR" sz="600" dirty="0">
              <a:cs typeface="+mn-cs"/>
            </a:endParaRPr>
          </a:p>
          <a:p>
            <a:pPr eaLnBrk="1" hangingPunct="1">
              <a:defRPr/>
            </a:pPr>
            <a:r>
              <a:rPr lang="fr-FR" sz="600" dirty="0">
                <a:cs typeface="+mn-cs"/>
              </a:rPr>
              <a:t>PROPRIÉTÉ RENAULT</a:t>
            </a:r>
          </a:p>
        </p:txBody>
      </p:sp>
      <p:grpSp>
        <p:nvGrpSpPr>
          <p:cNvPr id="53256" name="Group 42"/>
          <p:cNvGrpSpPr>
            <a:grpSpLocks/>
          </p:cNvGrpSpPr>
          <p:nvPr/>
        </p:nvGrpSpPr>
        <p:grpSpPr bwMode="auto">
          <a:xfrm>
            <a:off x="179389" y="3965575"/>
            <a:ext cx="8783637" cy="1951038"/>
            <a:chOff x="113" y="2498"/>
            <a:chExt cx="5533" cy="1229"/>
          </a:xfrm>
        </p:grpSpPr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113" y="2498"/>
              <a:ext cx="5533" cy="122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 sz="1350" b="0">
                <a:solidFill>
                  <a:schemeClr val="tx1"/>
                </a:solidFill>
                <a:cs typeface="+mn-cs"/>
              </a:endParaRPr>
            </a:p>
          </p:txBody>
        </p:sp>
        <p:pic>
          <p:nvPicPr>
            <p:cNvPr id="53259" name="Picture 15" descr="ONGLET"/>
            <p:cNvPicPr preferRelativeResize="0">
              <a:picLocks noChangeAspect="1" noChangeArrowheads="1"/>
            </p:cNvPicPr>
            <p:nvPr userDrawn="1"/>
          </p:nvPicPr>
          <p:blipFill>
            <a:blip r:embed="rId5"/>
            <a:srcRect l="24104" t="24007" r="24104" b="24007"/>
            <a:stretch>
              <a:fillRect/>
            </a:stretch>
          </p:blipFill>
          <p:spPr bwMode="auto">
            <a:xfrm>
              <a:off x="5310" y="3398"/>
              <a:ext cx="336" cy="32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177800" y="185738"/>
            <a:ext cx="8780463" cy="37480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10" y="6137275"/>
            <a:ext cx="72658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257175" indent="-257175" algn="l" rtl="0" eaLnBrk="0" fontAlgn="base" hangingPunct="0">
        <a:spcBef>
          <a:spcPct val="35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35000"/>
        </a:spcBef>
        <a:spcAft>
          <a:spcPct val="0"/>
        </a:spcAft>
        <a:buFont typeface="Wingdings" pitchFamily="2" charset="2"/>
        <a:buChar char="§"/>
        <a:defRPr sz="105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59"/>
          <p:cNvSpPr>
            <a:spLocks noChangeShapeType="1"/>
          </p:cNvSpPr>
          <p:nvPr/>
        </p:nvSpPr>
        <p:spPr bwMode="auto">
          <a:xfrm>
            <a:off x="633571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397626" y="6550025"/>
            <a:ext cx="355600" cy="1476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/>
          <a:p>
            <a:pPr>
              <a:defRPr/>
            </a:pPr>
            <a:fld id="{03B7C21C-D3D9-4F81-AC62-D7ED37DD317D}" type="slidenum">
              <a:rPr sz="600" noProof="1">
                <a:solidFill>
                  <a:schemeClr val="tx1"/>
                </a:solidFill>
                <a:cs typeface="+mn-cs"/>
              </a:rPr>
              <a:pPr>
                <a:defRPr/>
              </a:pPr>
              <a:t>‹N°›</a:t>
            </a:fld>
            <a:endParaRPr lang="fr-FR" sz="600" noProof="1">
              <a:solidFill>
                <a:schemeClr val="tx1"/>
              </a:solidFill>
              <a:cs typeface="+mn-cs"/>
            </a:endParaRPr>
          </a:p>
        </p:txBody>
      </p:sp>
      <p:pic>
        <p:nvPicPr>
          <p:cNvPr id="4100" name="Picture 14" descr="logo renaul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5675" y="6284915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59"/>
          <p:cNvSpPr>
            <a:spLocks noChangeShapeType="1"/>
          </p:cNvSpPr>
          <p:nvPr/>
        </p:nvSpPr>
        <p:spPr bwMode="auto">
          <a:xfrm>
            <a:off x="4535488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4" name="Line 59"/>
          <p:cNvSpPr>
            <a:spLocks noChangeShapeType="1"/>
          </p:cNvSpPr>
          <p:nvPr/>
        </p:nvSpPr>
        <p:spPr bwMode="auto">
          <a:xfrm>
            <a:off x="272256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pic>
        <p:nvPicPr>
          <p:cNvPr id="4103" name="Picture 7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1875" y="6430963"/>
            <a:ext cx="10795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8"/>
          <p:cNvSpPr txBox="1">
            <a:spLocks noChangeArrowheads="1"/>
          </p:cNvSpPr>
          <p:nvPr userDrawn="1"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fr-FR" sz="600" dirty="0">
              <a:cs typeface="+mn-cs"/>
            </a:endParaRPr>
          </a:p>
          <a:p>
            <a:pPr eaLnBrk="1" hangingPunct="1">
              <a:defRPr/>
            </a:pPr>
            <a:r>
              <a:rPr lang="fr-FR" sz="600" dirty="0">
                <a:cs typeface="+mn-cs"/>
              </a:rPr>
              <a:t>PROPRIÉTÉ RENAULT</a:t>
            </a:r>
          </a:p>
        </p:txBody>
      </p:sp>
      <p:sp>
        <p:nvSpPr>
          <p:cNvPr id="11" name="Text Box 23"/>
          <p:cNvSpPr txBox="1">
            <a:spLocks noChangeArrowheads="1"/>
          </p:cNvSpPr>
          <p:nvPr userDrawn="1"/>
        </p:nvSpPr>
        <p:spPr bwMode="auto">
          <a:xfrm>
            <a:off x="173039" y="6618336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61" y="6281738"/>
            <a:ext cx="532117" cy="3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4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33350" indent="-133350" algn="l" rtl="0" eaLnBrk="0" fontAlgn="base" hangingPunct="0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02431" indent="-134541" algn="l" rtl="0" eaLnBrk="0" fontAlgn="base" hangingPunct="0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200" b="1">
          <a:solidFill>
            <a:schemeClr val="tx1"/>
          </a:solidFill>
          <a:latin typeface="+mn-lt"/>
          <a:ea typeface="+mn-ea"/>
        </a:defRPr>
      </a:lvl2pPr>
      <a:lvl3pPr marL="673894" indent="-136922" algn="l" rtl="0" eaLnBrk="0" fontAlgn="base" hangingPunct="0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•"/>
        <a:defRPr sz="1050">
          <a:solidFill>
            <a:schemeClr val="tx1"/>
          </a:solidFill>
          <a:latin typeface="+mn-lt"/>
          <a:ea typeface="+mn-ea"/>
        </a:defRPr>
      </a:lvl3pPr>
      <a:lvl4pPr marL="1248966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54956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978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407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836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265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59"/>
          <p:cNvSpPr>
            <a:spLocks noChangeShapeType="1"/>
          </p:cNvSpPr>
          <p:nvPr/>
        </p:nvSpPr>
        <p:spPr bwMode="auto">
          <a:xfrm>
            <a:off x="633571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397626" y="6550025"/>
            <a:ext cx="355600" cy="1476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/>
          <a:p>
            <a:pPr>
              <a:defRPr/>
            </a:pPr>
            <a:fld id="{684C8334-7748-4B2E-8CA6-55CE285030F0}" type="slidenum">
              <a:rPr sz="600" noProof="1">
                <a:solidFill>
                  <a:schemeClr val="tx1"/>
                </a:solidFill>
                <a:cs typeface="+mn-cs"/>
              </a:rPr>
              <a:pPr>
                <a:defRPr/>
              </a:pPr>
              <a:t>‹N°›</a:t>
            </a:fld>
            <a:endParaRPr lang="fr-FR" sz="600" noProof="1">
              <a:solidFill>
                <a:schemeClr val="tx1"/>
              </a:solidFill>
              <a:cs typeface="+mn-cs"/>
            </a:endParaRPr>
          </a:p>
        </p:txBody>
      </p:sp>
      <p:pic>
        <p:nvPicPr>
          <p:cNvPr id="13316" name="Picture 14" descr="logo renaul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5675" y="6284915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59"/>
          <p:cNvSpPr>
            <a:spLocks noChangeShapeType="1"/>
          </p:cNvSpPr>
          <p:nvPr/>
        </p:nvSpPr>
        <p:spPr bwMode="auto">
          <a:xfrm>
            <a:off x="4535488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4" name="Line 59"/>
          <p:cNvSpPr>
            <a:spLocks noChangeShapeType="1"/>
          </p:cNvSpPr>
          <p:nvPr/>
        </p:nvSpPr>
        <p:spPr bwMode="auto">
          <a:xfrm>
            <a:off x="272256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pic>
        <p:nvPicPr>
          <p:cNvPr id="13319" name="Image 15" descr="Sign_Marq ppt FR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66001" y="6389688"/>
            <a:ext cx="10953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8"/>
          <p:cNvSpPr txBox="1">
            <a:spLocks noChangeArrowheads="1"/>
          </p:cNvSpPr>
          <p:nvPr userDrawn="1"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fr-FR" sz="600" dirty="0">
              <a:cs typeface="+mn-cs"/>
            </a:endParaRPr>
          </a:p>
          <a:p>
            <a:pPr eaLnBrk="1" hangingPunct="1">
              <a:defRPr/>
            </a:pPr>
            <a:r>
              <a:rPr lang="fr-FR" sz="600" dirty="0">
                <a:cs typeface="+mn-cs"/>
              </a:rPr>
              <a:t>PROPRIÉTÉ RENAULT</a:t>
            </a:r>
          </a:p>
        </p:txBody>
      </p:sp>
      <p:sp>
        <p:nvSpPr>
          <p:cNvPr id="11" name="Text Box 23"/>
          <p:cNvSpPr txBox="1">
            <a:spLocks noChangeArrowheads="1"/>
          </p:cNvSpPr>
          <p:nvPr userDrawn="1"/>
        </p:nvSpPr>
        <p:spPr bwMode="auto">
          <a:xfrm>
            <a:off x="173039" y="6618336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3" name="Text Box 48"/>
          <p:cNvSpPr txBox="1">
            <a:spLocks noChangeArrowheads="1"/>
          </p:cNvSpPr>
          <p:nvPr userDrawn="1"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61" y="6281738"/>
            <a:ext cx="532117" cy="3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33350" indent="-133350" algn="l" rtl="0" eaLnBrk="0" fontAlgn="base" hangingPunct="0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02431" indent="-134541" algn="l" rtl="0" eaLnBrk="0" fontAlgn="base" hangingPunct="0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200" b="1">
          <a:solidFill>
            <a:schemeClr val="tx1"/>
          </a:solidFill>
          <a:latin typeface="+mn-lt"/>
          <a:ea typeface="+mn-ea"/>
        </a:defRPr>
      </a:lvl2pPr>
      <a:lvl3pPr marL="673894" indent="-136922" algn="l" rtl="0" eaLnBrk="0" fontAlgn="base" hangingPunct="0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•"/>
        <a:defRPr sz="1050">
          <a:solidFill>
            <a:schemeClr val="tx1"/>
          </a:solidFill>
          <a:latin typeface="+mn-lt"/>
          <a:ea typeface="+mn-ea"/>
        </a:defRPr>
      </a:lvl3pPr>
      <a:lvl4pPr marL="1248966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54956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978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407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836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265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81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33350" indent="-133350" algn="l" rtl="0" eaLnBrk="0" fontAlgn="base" hangingPunct="0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02431" indent="-134541" algn="l" rtl="0" eaLnBrk="0" fontAlgn="base" hangingPunct="0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200" b="1">
          <a:solidFill>
            <a:schemeClr val="tx1"/>
          </a:solidFill>
          <a:latin typeface="+mn-lt"/>
          <a:ea typeface="+mn-ea"/>
        </a:defRPr>
      </a:lvl2pPr>
      <a:lvl3pPr marL="673894" indent="-136922" algn="l" rtl="0" eaLnBrk="0" fontAlgn="base" hangingPunct="0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•"/>
        <a:defRPr sz="1050">
          <a:solidFill>
            <a:schemeClr val="tx1"/>
          </a:solidFill>
          <a:latin typeface="+mn-lt"/>
          <a:ea typeface="+mn-ea"/>
        </a:defRPr>
      </a:lvl3pPr>
      <a:lvl4pPr marL="1248966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54956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978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407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836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265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Line 62"/>
          <p:cNvSpPr>
            <a:spLocks noChangeShapeType="1"/>
          </p:cNvSpPr>
          <p:nvPr/>
        </p:nvSpPr>
        <p:spPr bwMode="auto">
          <a:xfrm>
            <a:off x="4535488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3251" name="Picture 20" descr="logo renaul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4864" y="613727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62"/>
          <p:cNvSpPr>
            <a:spLocks noChangeShapeType="1"/>
          </p:cNvSpPr>
          <p:nvPr/>
        </p:nvSpPr>
        <p:spPr bwMode="auto">
          <a:xfrm>
            <a:off x="2722563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9" y="6618338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defRPr/>
            </a:pPr>
            <a:endParaRPr lang="fr-FR" sz="6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Aft>
                <a:spcPct val="0"/>
              </a:spcAft>
              <a:defRPr/>
            </a:pPr>
            <a:r>
              <a:rPr lang="fr-FR" sz="6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PROPRIÉTÉ</a:t>
            </a:r>
            <a:r>
              <a:rPr lang="fr-FR" sz="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35" y="6137275"/>
            <a:ext cx="72658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257175" indent="-257175" algn="l" rtl="0" eaLnBrk="0" fontAlgn="base" hangingPunct="0">
        <a:spcBef>
          <a:spcPct val="35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35000"/>
        </a:spcBef>
        <a:spcAft>
          <a:spcPct val="0"/>
        </a:spcAft>
        <a:buFont typeface="Wingdings" pitchFamily="2" charset="2"/>
        <a:buChar char="§"/>
        <a:defRPr sz="105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Line 62"/>
          <p:cNvSpPr>
            <a:spLocks noChangeShapeType="1"/>
          </p:cNvSpPr>
          <p:nvPr/>
        </p:nvSpPr>
        <p:spPr bwMode="auto">
          <a:xfrm>
            <a:off x="4535488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3251" name="Picture 20" descr="logo renaul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4864" y="613727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62"/>
          <p:cNvSpPr>
            <a:spLocks noChangeShapeType="1"/>
          </p:cNvSpPr>
          <p:nvPr/>
        </p:nvSpPr>
        <p:spPr bwMode="auto">
          <a:xfrm>
            <a:off x="2722563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9" y="6618338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defRPr/>
            </a:pPr>
            <a:endParaRPr lang="fr-FR" sz="6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Aft>
                <a:spcPct val="0"/>
              </a:spcAft>
              <a:defRPr/>
            </a:pPr>
            <a:r>
              <a:rPr lang="fr-FR" sz="6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PROPRIÉTÉ</a:t>
            </a:r>
            <a:r>
              <a:rPr lang="fr-FR" sz="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35" y="6137275"/>
            <a:ext cx="72658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0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257175" indent="-257175" algn="l" rtl="0" eaLnBrk="0" fontAlgn="base" hangingPunct="0">
        <a:spcBef>
          <a:spcPct val="35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35000"/>
        </a:spcBef>
        <a:spcAft>
          <a:spcPct val="0"/>
        </a:spcAft>
        <a:buFont typeface="Wingdings" pitchFamily="2" charset="2"/>
        <a:buChar char="§"/>
        <a:defRPr sz="105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comments" Target="../comments/comment2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9889" y="1201738"/>
            <a:ext cx="7459661" cy="884237"/>
          </a:xfrm>
        </p:spPr>
        <p:txBody>
          <a:bodyPr/>
          <a:lstStyle/>
          <a:p>
            <a:r>
              <a:rPr lang="fr-FR" dirty="0" smtClean="0"/>
              <a:t>Point sur l’avancement de la thèse:</a:t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5 mois OU 15%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sz="1200" kern="1200" dirty="0">
              <a:solidFill>
                <a:srgbClr val="F7B100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369889" y="2362200"/>
            <a:ext cx="7459661" cy="808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fr-FR" kern="1200" dirty="0" smtClean="0">
                <a:solidFill>
                  <a:srgbClr val="F7B100"/>
                </a:solidFill>
                <a:latin typeface="+mn-lt"/>
                <a:ea typeface="+mn-ea"/>
                <a:cs typeface="Arial" charset="0"/>
              </a:rPr>
              <a:t>Prévention du risque thermoélectrique des organes électroniques embarqués automobile: études des phénomènes physicochimiques impliqués et des facteurs accélérateurs/inhibiteurs clés.</a:t>
            </a:r>
            <a:endParaRPr lang="fr-FR" sz="1200" kern="1200" dirty="0">
              <a:solidFill>
                <a:srgbClr val="F7B100"/>
              </a:solidFill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Les résultats d’expérience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smtClean="0"/>
              <a:t>Électrochimie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 smtClean="0"/>
              <a:t>Diagramme de </a:t>
            </a:r>
            <a:r>
              <a:rPr lang="fr-FR" dirty="0" err="1" smtClean="0"/>
              <a:t>Nyquist</a:t>
            </a:r>
            <a:r>
              <a:rPr lang="fr-FR" dirty="0" smtClean="0"/>
              <a:t> – Résistance </a:t>
            </a:r>
            <a:r>
              <a:rPr lang="fr-FR" dirty="0"/>
              <a:t>de </a:t>
            </a:r>
            <a:r>
              <a:rPr lang="fr-FR" dirty="0" smtClean="0"/>
              <a:t>l'électrolyte</a:t>
            </a:r>
          </a:p>
          <a:p>
            <a:pPr lvl="1"/>
            <a:r>
              <a:rPr lang="fr-FR" dirty="0" smtClean="0"/>
              <a:t>Bruit Haute fréquence</a:t>
            </a:r>
          </a:p>
          <a:p>
            <a:pPr lvl="1"/>
            <a:r>
              <a:rPr lang="fr-FR" dirty="0" smtClean="0"/>
              <a:t>Diffusion</a:t>
            </a:r>
          </a:p>
          <a:p>
            <a:pPr lvl="1"/>
            <a:r>
              <a:rPr lang="fr-FR" dirty="0"/>
              <a:t>Résistance de l'électrolyte</a:t>
            </a:r>
            <a:endParaRPr lang="fr-FR" dirty="0" smtClean="0"/>
          </a:p>
          <a:p>
            <a:r>
              <a:rPr lang="fr-FR" dirty="0" smtClean="0"/>
              <a:t>Droite d’étalonnage Résistance - Concentration </a:t>
            </a:r>
          </a:p>
          <a:p>
            <a:r>
              <a:rPr lang="fr-FR" dirty="0" smtClean="0"/>
              <a:t>PCB-Relargage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25" y="3435927"/>
            <a:ext cx="3972135" cy="272833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142" y="365417"/>
            <a:ext cx="3508245" cy="2054511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42" y="2564064"/>
            <a:ext cx="3508245" cy="363332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08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371601" y="3181351"/>
            <a:ext cx="6409135" cy="840581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000" tIns="27000" rIns="27000" bIns="27000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000000"/>
                </a:solidFill>
                <a:cs typeface="Arial" charset="0"/>
              </a:rPr>
              <a:t>Le </a:t>
            </a:r>
            <a:r>
              <a:rPr lang="fr-FR" sz="2800" b="1" dirty="0" smtClean="0">
                <a:solidFill>
                  <a:srgbClr val="000000"/>
                </a:solidFill>
                <a:cs typeface="Arial" charset="0"/>
              </a:rPr>
              <a:t>futur </a:t>
            </a:r>
            <a:r>
              <a:rPr lang="fr-FR" sz="2800" b="1" dirty="0">
                <a:solidFill>
                  <a:srgbClr val="000000"/>
                </a:solidFill>
                <a:cs typeface="Arial" charset="0"/>
              </a:rPr>
              <a:t>de l’étude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Expériences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Matériaux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700" b="1" dirty="0">
              <a:solidFill>
                <a:srgbClr val="F7B1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21594" y="2078833"/>
            <a:ext cx="1343025" cy="973931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000" tIns="0" rIns="2700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0" b="1" dirty="0" smtClean="0">
                <a:solidFill>
                  <a:srgbClr val="F7B100"/>
                </a:solidFill>
                <a:cs typeface="Arial" charset="0"/>
              </a:rPr>
              <a:t>03</a:t>
            </a:r>
            <a:endParaRPr lang="en-GB" sz="12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28" descr="C:\Users\a070745\Desktop\Nouveau dossier\Optimize\00016976h.jpg"/>
          <p:cNvPicPr>
            <a:picLocks noChangeAspect="1" noChangeArrowheads="1"/>
          </p:cNvPicPr>
          <p:nvPr/>
        </p:nvPicPr>
        <p:blipFill>
          <a:blip r:embed="rId3"/>
          <a:srcRect b="19334"/>
          <a:stretch>
            <a:fillRect/>
          </a:stretch>
        </p:blipFill>
        <p:spPr bwMode="auto">
          <a:xfrm>
            <a:off x="3022600" y="1848248"/>
            <a:ext cx="1103313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Le futur de l’étude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smtClean="0"/>
              <a:t>Expériences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565152" y="1268414"/>
            <a:ext cx="2435224" cy="4427537"/>
          </a:xfrm>
        </p:spPr>
        <p:txBody>
          <a:bodyPr/>
          <a:lstStyle/>
          <a:p>
            <a:r>
              <a:rPr lang="fr-FR" dirty="0" smtClean="0"/>
              <a:t>Angle de contact</a:t>
            </a:r>
          </a:p>
          <a:p>
            <a:pPr lvl="1"/>
            <a:r>
              <a:rPr lang="fr-FR" dirty="0" smtClean="0"/>
              <a:t>Mouillabilité</a:t>
            </a:r>
          </a:p>
          <a:p>
            <a:pPr lvl="2"/>
            <a:r>
              <a:rPr lang="fr-FR" dirty="0" smtClean="0"/>
              <a:t>Chimique</a:t>
            </a:r>
          </a:p>
          <a:p>
            <a:pPr lvl="2"/>
            <a:r>
              <a:rPr lang="fr-FR" dirty="0" smtClean="0"/>
              <a:t>Structurel</a:t>
            </a:r>
            <a:endParaRPr lang="fr-FR" dirty="0"/>
          </a:p>
          <a:p>
            <a:pPr lvl="1"/>
            <a:r>
              <a:rPr lang="fr-FR" dirty="0" smtClean="0"/>
              <a:t>Dimensions</a:t>
            </a:r>
          </a:p>
          <a:p>
            <a:pPr lvl="2"/>
            <a:r>
              <a:rPr lang="fr-FR" dirty="0" smtClean="0"/>
              <a:t>Volume goutte</a:t>
            </a:r>
          </a:p>
          <a:p>
            <a:pPr lvl="2"/>
            <a:r>
              <a:rPr lang="fr-FR" dirty="0" smtClean="0"/>
              <a:t>Etalement</a:t>
            </a:r>
            <a:endParaRPr lang="fr-FR" dirty="0"/>
          </a:p>
          <a:p>
            <a:r>
              <a:rPr lang="fr-FR" dirty="0" smtClean="0"/>
              <a:t>Caméra</a:t>
            </a:r>
            <a:endParaRPr lang="fr-FR" dirty="0"/>
          </a:p>
          <a:p>
            <a:pPr lvl="1"/>
            <a:r>
              <a:rPr lang="fr-FR" dirty="0" smtClean="0"/>
              <a:t>Cinétique condensation</a:t>
            </a:r>
          </a:p>
          <a:p>
            <a:pPr lvl="1"/>
            <a:r>
              <a:rPr lang="fr-FR" dirty="0" smtClean="0"/>
              <a:t>Etalement</a:t>
            </a:r>
          </a:p>
          <a:p>
            <a:r>
              <a:rPr lang="fr-FR" dirty="0" smtClean="0"/>
              <a:t>Impédance</a:t>
            </a:r>
          </a:p>
          <a:p>
            <a:pPr lvl="1"/>
            <a:r>
              <a:rPr lang="fr-FR" dirty="0"/>
              <a:t>Conductivité</a:t>
            </a:r>
          </a:p>
          <a:p>
            <a:pPr lvl="1"/>
            <a:r>
              <a:rPr lang="fr-FR" dirty="0"/>
              <a:t>Diffusion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4216" r="5587" b="7728"/>
          <a:stretch/>
        </p:blipFill>
        <p:spPr>
          <a:xfrm>
            <a:off x="2619375" y="1513108"/>
            <a:ext cx="1031326" cy="14914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62" y="4508148"/>
            <a:ext cx="1624013" cy="1797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74" y="3276599"/>
            <a:ext cx="1144468" cy="1520031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9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5"/>
          </p:nvPr>
        </p:nvGraphicFramePr>
        <p:xfrm>
          <a:off x="179389" y="4170634"/>
          <a:ext cx="87852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306"/>
                <a:gridCol w="2196306"/>
                <a:gridCol w="2196306"/>
                <a:gridCol w="21963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370HR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EM825I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EM827I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R1566W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smtClean="0"/>
              <a:t>futur </a:t>
            </a:r>
            <a:r>
              <a:rPr lang="fr-FR" dirty="0"/>
              <a:t>de l’étude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smtClean="0"/>
              <a:t>Matériaux</a:t>
            </a:r>
            <a:endParaRPr lang="en-GB" dirty="0"/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" name="Imag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2" r="45603"/>
          <a:stretch/>
        </p:blipFill>
        <p:spPr bwMode="auto">
          <a:xfrm>
            <a:off x="179388" y="4557666"/>
            <a:ext cx="8785225" cy="160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>
            <a:off x="317501" y="5969000"/>
            <a:ext cx="495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54001" y="5599668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5µm</a:t>
            </a:r>
            <a:endParaRPr lang="fr-FR" dirty="0">
              <a:solidFill>
                <a:schemeClr val="accent1"/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09771"/>
              </p:ext>
            </p:extLst>
          </p:nvPr>
        </p:nvGraphicFramePr>
        <p:xfrm>
          <a:off x="0" y="1219475"/>
          <a:ext cx="9144000" cy="1854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Substrat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Fournisseur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Tg°C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Water absorption 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Halogène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370 HR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ISOLA PCL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0,15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dirty="0" smtClean="0"/>
                        <a:t>ѵ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EM825I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Elite </a:t>
                      </a:r>
                      <a:r>
                        <a:rPr lang="fr-FR" dirty="0" err="1" smtClean="0"/>
                        <a:t>Material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0,10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dirty="0" smtClean="0"/>
                        <a:t>ѵ</a:t>
                      </a:r>
                      <a:endParaRPr lang="fr-F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EM827I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Elite </a:t>
                      </a:r>
                      <a:r>
                        <a:rPr lang="fr-FR" dirty="0" err="1" smtClean="0"/>
                        <a:t>Material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0,12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dirty="0" smtClean="0"/>
                        <a:t>ѵ</a:t>
                      </a:r>
                      <a:endParaRPr lang="fr-F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R1566W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Panasonic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0,14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Ø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1209953"/>
            <a:ext cx="9144000" cy="758546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2684458"/>
            <a:ext cx="9144000" cy="3683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79388" y="4175989"/>
            <a:ext cx="2195512" cy="197874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769102" y="4175989"/>
            <a:ext cx="2195512" cy="197874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-104775" y="-587752"/>
            <a:ext cx="10007600" cy="17827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431800" y="1968499"/>
            <a:ext cx="10007600" cy="71595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-533400" y="3052758"/>
            <a:ext cx="10007600" cy="11178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382040" y="3307827"/>
            <a:ext cx="4387061" cy="36898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-104775" y="6154737"/>
            <a:ext cx="9379746" cy="102818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972550" y="3966847"/>
            <a:ext cx="773112" cy="254244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-600865" y="3881540"/>
            <a:ext cx="773112" cy="254244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75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smtClean="0"/>
              <a:t>futur </a:t>
            </a:r>
            <a:r>
              <a:rPr lang="fr-FR" dirty="0"/>
              <a:t>de l’étude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Discussion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 smtClean="0"/>
              <a:t>Question?</a:t>
            </a:r>
          </a:p>
          <a:p>
            <a:r>
              <a:rPr lang="fr-FR" dirty="0" smtClean="0"/>
              <a:t>Choix des matériaux</a:t>
            </a:r>
          </a:p>
          <a:p>
            <a:r>
              <a:rPr lang="fr-FR" dirty="0" smtClean="0"/>
              <a:t>Choix des expériences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2609849"/>
            <a:ext cx="289774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9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4" name="Espace réservé du texte 73318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733185" name="Espace réservé du texte 733184"/>
          <p:cNvSpPr>
            <a:spLocks noGrp="1"/>
          </p:cNvSpPr>
          <p:nvPr>
            <p:ph type="body" sz="quarter" idx="22"/>
          </p:nvPr>
        </p:nvSpPr>
        <p:spPr>
          <a:xfrm>
            <a:off x="1277542" y="1214437"/>
            <a:ext cx="6588919" cy="242888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1383507" y="1748270"/>
            <a:ext cx="732235" cy="678656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27000" rIns="2700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4950" b="1" dirty="0">
                <a:solidFill>
                  <a:srgbClr val="F7B100"/>
                </a:solidFill>
                <a:cs typeface="Arial" charset="0"/>
              </a:rPr>
              <a:t>01</a:t>
            </a:r>
            <a:endParaRPr lang="en-GB" sz="49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2218135" y="1976870"/>
            <a:ext cx="5643563" cy="378619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700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1200" b="1" dirty="0" smtClean="0">
                <a:solidFill>
                  <a:srgbClr val="000000"/>
                </a:solidFill>
                <a:cs typeface="Arial" charset="0"/>
              </a:rPr>
              <a:t>La </a:t>
            </a:r>
            <a:r>
              <a:rPr lang="fr-FR" sz="1200" b="1" dirty="0" smtClean="0">
                <a:solidFill>
                  <a:srgbClr val="000000"/>
                </a:solidFill>
                <a:cs typeface="Arial" charset="0"/>
              </a:rPr>
              <a:t>Bibliographie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1200" b="1" dirty="0" smtClean="0">
                <a:solidFill>
                  <a:srgbClr val="F7B100"/>
                </a:solidFill>
                <a:cs typeface="Arial" charset="0"/>
              </a:rPr>
              <a:t>Condensation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1200" b="1" dirty="0" smtClean="0">
                <a:solidFill>
                  <a:srgbClr val="F7B100"/>
                </a:solidFill>
                <a:cs typeface="Arial" charset="0"/>
              </a:rPr>
              <a:t>PCB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1200" b="1" dirty="0" smtClean="0">
                <a:solidFill>
                  <a:srgbClr val="F7B100"/>
                </a:solidFill>
                <a:cs typeface="Arial" charset="0"/>
              </a:rPr>
              <a:t>Corrosion</a:t>
            </a:r>
            <a:endParaRPr lang="en-GB" sz="1200" b="1" dirty="0">
              <a:solidFill>
                <a:srgbClr val="F7B100"/>
              </a:solidFill>
              <a:cs typeface="Arial" charset="0"/>
            </a:endParaRPr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1383507" y="2568970"/>
            <a:ext cx="732235" cy="678656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27000" rIns="2700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4950" b="1" dirty="0">
                <a:solidFill>
                  <a:srgbClr val="F7B100"/>
                </a:solidFill>
                <a:cs typeface="Arial" charset="0"/>
              </a:rPr>
              <a:t>02</a:t>
            </a:r>
            <a:endParaRPr lang="en-GB" sz="49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218136" y="2797569"/>
            <a:ext cx="5641181" cy="378619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700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endParaRPr lang="fr-FR" sz="1200" b="1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000000"/>
                </a:solidFill>
                <a:cs typeface="Arial" charset="0"/>
              </a:rPr>
              <a:t>Les résultats d’expérience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>
                <a:solidFill>
                  <a:srgbClr val="F7B100"/>
                </a:solidFill>
                <a:cs typeface="Arial" charset="0"/>
              </a:rPr>
              <a:t>Condensation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Angle de contact</a:t>
            </a:r>
            <a:endParaRPr lang="fr-FR" sz="1200" b="1" dirty="0">
              <a:solidFill>
                <a:srgbClr val="F7B1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Électrochimie</a:t>
            </a:r>
            <a:endParaRPr lang="fr-FR" sz="1200" b="1" dirty="0">
              <a:solidFill>
                <a:srgbClr val="F7B100"/>
              </a:solidFill>
              <a:cs typeface="Arial" charset="0"/>
            </a:endParaRPr>
          </a:p>
        </p:txBody>
      </p: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1383507" y="3398581"/>
            <a:ext cx="732235" cy="678656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27000" rIns="2700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4950" b="1" dirty="0">
                <a:solidFill>
                  <a:srgbClr val="F7B100"/>
                </a:solidFill>
                <a:cs typeface="Arial" charset="0"/>
              </a:rPr>
              <a:t>03</a:t>
            </a:r>
            <a:endParaRPr lang="en-GB" sz="49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AutoShape 7"/>
          <p:cNvSpPr>
            <a:spLocks noChangeArrowheads="1"/>
          </p:cNvSpPr>
          <p:nvPr/>
        </p:nvSpPr>
        <p:spPr bwMode="auto">
          <a:xfrm>
            <a:off x="2218135" y="3627181"/>
            <a:ext cx="5638800" cy="378619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700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endParaRPr lang="fr-FR" sz="1200" b="1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000000"/>
                </a:solidFill>
                <a:cs typeface="Arial" charset="0"/>
              </a:rPr>
              <a:t>Le futur de l’étude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Expériences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Matériaux</a:t>
            </a:r>
            <a:endParaRPr lang="fr-FR" sz="1200" b="1" dirty="0">
              <a:solidFill>
                <a:srgbClr val="F7B1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803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371601" y="3181351"/>
            <a:ext cx="6409135" cy="840581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000" tIns="27000" rIns="27000" bIns="27000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2800" b="1" dirty="0" smtClean="0">
                <a:solidFill>
                  <a:srgbClr val="000000"/>
                </a:solidFill>
                <a:cs typeface="Arial" charset="0"/>
              </a:rPr>
              <a:t>La </a:t>
            </a:r>
            <a:r>
              <a:rPr lang="fr-FR" sz="2800" b="1" dirty="0">
                <a:solidFill>
                  <a:srgbClr val="000000"/>
                </a:solidFill>
                <a:cs typeface="Arial" charset="0"/>
              </a:rPr>
              <a:t>Bibliographie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2800" b="1" dirty="0">
                <a:solidFill>
                  <a:srgbClr val="F7B100"/>
                </a:solidFill>
                <a:cs typeface="Arial" charset="0"/>
              </a:rPr>
              <a:t>Condensation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2800" b="1" dirty="0">
                <a:solidFill>
                  <a:srgbClr val="F7B100"/>
                </a:solidFill>
                <a:cs typeface="Arial" charset="0"/>
              </a:rPr>
              <a:t>PCB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2800" b="1" dirty="0">
                <a:solidFill>
                  <a:srgbClr val="F7B100"/>
                </a:solidFill>
                <a:cs typeface="Arial" charset="0"/>
              </a:rPr>
              <a:t>Corrosion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700" b="1" dirty="0">
              <a:solidFill>
                <a:srgbClr val="F7B1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21594" y="2078833"/>
            <a:ext cx="1343025" cy="973931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000" tIns="0" rIns="2700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0" b="1" dirty="0">
                <a:solidFill>
                  <a:srgbClr val="F7B100"/>
                </a:solidFill>
                <a:cs typeface="Arial" charset="0"/>
              </a:rPr>
              <a:t>01</a:t>
            </a:r>
            <a:endParaRPr lang="en-GB" sz="12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66" descr="C:\Users\a070745\Desktop\Nouveau dossier\Optimize\coc20080050601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2655" y="1827610"/>
            <a:ext cx="14335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26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D:\LocalData\a005012\Downloads\20160510_152109(0)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81" t="2553" r="46781" b="8716"/>
          <a:stretch/>
        </p:blipFill>
        <p:spPr bwMode="auto">
          <a:xfrm rot="5400000">
            <a:off x="1477363" y="4259767"/>
            <a:ext cx="1326152" cy="289821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48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399462" cy="4427537"/>
          </a:xfrm>
        </p:spPr>
        <p:txBody>
          <a:bodyPr/>
          <a:lstStyle/>
          <a:p>
            <a:r>
              <a:rPr lang="fr-FR" dirty="0" smtClean="0"/>
              <a:t>On </a:t>
            </a:r>
            <a:r>
              <a:rPr lang="fr-FR" dirty="0"/>
              <a:t>peut mesurer la condensation en mesurant l’intensité du courant </a:t>
            </a:r>
            <a:r>
              <a:rPr lang="fr-FR" dirty="0" smtClean="0"/>
              <a:t>I</a:t>
            </a:r>
            <a:r>
              <a:rPr lang="fr-FR" baseline="-25000" dirty="0" smtClean="0"/>
              <a:t>R.</a:t>
            </a:r>
          </a:p>
          <a:p>
            <a:endParaRPr lang="fr-FR" baseline="-25000" dirty="0"/>
          </a:p>
          <a:p>
            <a:endParaRPr lang="fr-FR" baseline="-25000" dirty="0" smtClean="0"/>
          </a:p>
          <a:p>
            <a:pPr marL="0" indent="0">
              <a:buNone/>
            </a:pPr>
            <a:endParaRPr lang="fr-FR" baseline="-25000" dirty="0"/>
          </a:p>
          <a:p>
            <a:r>
              <a:rPr lang="fr-FR" dirty="0"/>
              <a:t>Epaisseur du </a:t>
            </a:r>
            <a:r>
              <a:rPr lang="fr-FR" dirty="0" smtClean="0"/>
              <a:t>film:</a:t>
            </a:r>
            <a:endParaRPr lang="fr-FR" dirty="0"/>
          </a:p>
          <a:p>
            <a:pPr lvl="1"/>
            <a:r>
              <a:rPr lang="fr-FR" dirty="0" smtClean="0"/>
              <a:t>Modèle </a:t>
            </a:r>
            <a:r>
              <a:rPr lang="fr-FR" dirty="0"/>
              <a:t>génie des matériaux (approximatif) </a:t>
            </a:r>
            <a:endParaRPr lang="fr-FR" dirty="0" smtClean="0"/>
          </a:p>
          <a:p>
            <a:pPr lvl="1"/>
            <a:r>
              <a:rPr lang="fr-FR" dirty="0" smtClean="0"/>
              <a:t>Modèle énergie des molécules (forme analytique de </a:t>
            </a:r>
            <a:r>
              <a:rPr lang="fr-FR" dirty="0" err="1"/>
              <a:t>Lifshitz</a:t>
            </a:r>
            <a:r>
              <a:rPr lang="fr-FR" dirty="0" smtClean="0"/>
              <a:t>)</a:t>
            </a:r>
            <a:endParaRPr lang="fr-FR" sz="1800" dirty="0"/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sz="1100" b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1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diamètre d’une 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molécule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d’eau est d’environ </a:t>
            </a:r>
            <a:r>
              <a:rPr lang="fr-FR" alt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0,28nm</a:t>
            </a:r>
            <a:r>
              <a:rPr lang="fr-FR" altLang="fr-FR" sz="12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 sz="900" dirty="0"/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altLang="fr-FR" sz="11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diamètre 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d’une 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molécule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d’eau passe </a:t>
            </a:r>
            <a:r>
              <a:rPr lang="fr-FR" alt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0,31nm</a:t>
            </a:r>
            <a:r>
              <a:rPr lang="fr-FR" altLang="fr-FR" sz="12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 sz="1000" dirty="0"/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saturation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film d’eau peut atteindre les 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2,5 nm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d’épaisseur</a:t>
            </a:r>
            <a:r>
              <a:rPr lang="fr-FR" altLang="fr-FR" sz="11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sz="1100" baseline="-25000" dirty="0"/>
          </a:p>
          <a:p>
            <a:r>
              <a:rPr lang="fr-FR" dirty="0" smtClean="0"/>
              <a:t>Influence gravité / mouillabilité / espace confiné:</a:t>
            </a:r>
            <a:endParaRPr lang="fr-FR" dirty="0"/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sz="1100" b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1303097886"/>
              </p:ext>
            </p:extLst>
          </p:nvPr>
        </p:nvGraphicFramePr>
        <p:xfrm>
          <a:off x="495450" y="1517276"/>
          <a:ext cx="3051314" cy="78257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59363"/>
                <a:gridCol w="2691951"/>
              </a:tblGrid>
              <a:tr h="120932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 :</a:t>
                      </a: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Distance entre les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connecteurs [m]</a:t>
                      </a:r>
                    </a:p>
                  </a:txBody>
                  <a:tcPr marL="45777" marR="45777" marT="0" marB="0"/>
                </a:tc>
              </a:tr>
              <a:tr h="12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t 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Épaisseur du </a:t>
                      </a:r>
                      <a:r>
                        <a:rPr lang="fr-FR" sz="800" dirty="0" smtClean="0">
                          <a:effectLst/>
                        </a:rPr>
                        <a:t>film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[m]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  <a:tr h="12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V :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 smtClean="0">
                          <a:effectLst/>
                        </a:rPr>
                        <a:t>Tension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[V]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  <a:tr h="1234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ρ 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Résistance électrique spécifique de l’eau </a:t>
                      </a:r>
                      <a:r>
                        <a:rPr lang="fr-FR" sz="800" dirty="0" smtClean="0">
                          <a:effectLst/>
                        </a:rPr>
                        <a:t>condensée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l-G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  <a:tr h="12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r 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 smtClean="0">
                          <a:effectLst/>
                        </a:rPr>
                        <a:t>Longueur </a:t>
                      </a:r>
                      <a:r>
                        <a:rPr lang="fr-FR" sz="800" dirty="0">
                          <a:effectLst/>
                        </a:rPr>
                        <a:t>du </a:t>
                      </a:r>
                      <a:r>
                        <a:rPr lang="fr-FR" sz="800" dirty="0" smtClean="0">
                          <a:effectLst/>
                        </a:rPr>
                        <a:t>terminal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[m]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  <a:tr h="12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I</a:t>
                      </a:r>
                      <a:r>
                        <a:rPr lang="fr-FR" sz="800" baseline="-25000" dirty="0">
                          <a:effectLst/>
                        </a:rPr>
                        <a:t>R </a:t>
                      </a:r>
                      <a:r>
                        <a:rPr lang="fr-FR" sz="800" dirty="0">
                          <a:effectLst/>
                        </a:rPr>
                        <a:t>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Courant de </a:t>
                      </a:r>
                      <a:r>
                        <a:rPr lang="fr-FR" sz="800" dirty="0" smtClean="0">
                          <a:effectLst/>
                        </a:rPr>
                        <a:t>fuite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[A]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</a:tbl>
          </a:graphicData>
        </a:graphic>
      </p:graphicFrame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fr-FR" dirty="0"/>
              <a:t>Bibliographie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Condensation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21443" y="1511120"/>
                <a:ext cx="1384290" cy="457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fr-FR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fr-FR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443" y="1511120"/>
                <a:ext cx="1384290" cy="457113"/>
              </a:xfrm>
              <a:prstGeom prst="rect">
                <a:avLst/>
              </a:prstGeom>
              <a:blipFill rotWithShape="0">
                <a:blip r:embed="rId4"/>
                <a:stretch>
                  <a:fillRect t="-38667" b="-6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D:\LocalData\a005012\Downloads\20160510_152623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4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59978" b="13251"/>
          <a:stretch/>
        </p:blipFill>
        <p:spPr bwMode="auto">
          <a:xfrm rot="5400000">
            <a:off x="3944330" y="1091997"/>
            <a:ext cx="1051834" cy="1902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987599"/>
              </p:ext>
            </p:extLst>
          </p:nvPr>
        </p:nvGraphicFramePr>
        <p:xfrm>
          <a:off x="4689085" y="3841801"/>
          <a:ext cx="1660557" cy="799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9286"/>
                <a:gridCol w="691271"/>
              </a:tblGrid>
              <a:tr h="1470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Epaisseur (nm)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Surface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518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0.5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 smtClean="0">
                          <a:effectLst/>
                        </a:rPr>
                        <a:t>NaCl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51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0.4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>
                          <a:effectLst/>
                        </a:rPr>
                        <a:t>Mica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 smtClean="0">
                          <a:effectLst/>
                        </a:rPr>
                        <a:t>MgO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0.4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>
                          <a:effectLst/>
                        </a:rPr>
                        <a:t>BaF</a:t>
                      </a:r>
                      <a:r>
                        <a:rPr lang="fr-FR" sz="800" baseline="-25000" dirty="0" smtClean="0">
                          <a:effectLst/>
                        </a:rPr>
                        <a:t>2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α-Al</a:t>
                      </a:r>
                      <a:r>
                        <a:rPr lang="fr-FR" sz="800" baseline="-25000" dirty="0">
                          <a:effectLst/>
                        </a:rPr>
                        <a:t>2</a:t>
                      </a:r>
                      <a:r>
                        <a:rPr lang="fr-FR" sz="800" dirty="0">
                          <a:effectLst/>
                        </a:rPr>
                        <a:t>O</a:t>
                      </a:r>
                      <a:r>
                        <a:rPr lang="fr-FR" sz="800" baseline="-25000" dirty="0">
                          <a:effectLst/>
                        </a:rPr>
                        <a:t>3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3830764" y="3043948"/>
                <a:ext cx="768095" cy="385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fr-FR" sz="1200" dirty="0"/>
                  <a:t> 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1200" dirty="0"/>
                  <a:t> </a:t>
                </a: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64" y="3043948"/>
                <a:ext cx="768095" cy="38574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4838706" y="3288144"/>
                <a:ext cx="1921164" cy="571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sz="11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num>
                                <m:den>
                                  <m: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fr-FR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1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  <m:box>
                                    <m:boxPr>
                                      <m:ctrlPr>
                                        <a:rPr lang="fr-FR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fr-FR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1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1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1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box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100" i="1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fr-FR" sz="11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6" y="3288144"/>
                <a:ext cx="1921164" cy="5716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338207"/>
              </p:ext>
            </p:extLst>
          </p:nvPr>
        </p:nvGraphicFramePr>
        <p:xfrm>
          <a:off x="5924550" y="2130158"/>
          <a:ext cx="3109765" cy="1139825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37574"/>
                <a:gridCol w="2772191"/>
              </a:tblGrid>
              <a:tr h="119037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 :</a:t>
                      </a: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Hauteur du film [m]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1190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θ</a:t>
                      </a:r>
                      <a:r>
                        <a:rPr lang="fr-FR" sz="800" dirty="0">
                          <a:effectLst/>
                        </a:rPr>
                        <a:t> 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Couverture [  ]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938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S</a:t>
                      </a:r>
                      <a:r>
                        <a:rPr lang="fr-FR" sz="800" baseline="-25000" dirty="0" smtClean="0"/>
                        <a:t>r</a:t>
                      </a:r>
                      <a:r>
                        <a:rPr lang="fr-FR" sz="800" dirty="0">
                          <a:effectLst/>
                        </a:rPr>
                        <a:t> 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Capacité de la surface à recevoir des molécules [m²]</a:t>
                      </a:r>
                    </a:p>
                  </a:txBody>
                  <a:tcPr marL="45777" marR="45777" marT="0" marB="0"/>
                </a:tc>
              </a:tr>
              <a:tr h="115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 smtClean="0"/>
                        <a:t>ρ</a:t>
                      </a:r>
                      <a:r>
                        <a:rPr lang="fr-FR" sz="800" baseline="-25000" dirty="0" err="1" smtClean="0"/>
                        <a:t>w</a:t>
                      </a:r>
                      <a:r>
                        <a:rPr lang="fr-FR" sz="800" baseline="-25000" dirty="0" smtClean="0"/>
                        <a:t> </a:t>
                      </a:r>
                      <a:r>
                        <a:rPr lang="fr-FR" sz="800" dirty="0" smtClean="0"/>
                        <a:t>: 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Capacité à donner des molécules à la surface [m</a:t>
                      </a:r>
                      <a:r>
                        <a:rPr lang="fr-FR" sz="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1846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A : 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Constante de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Hamaker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caractéristique propre d’une interface corps/corps des interactions de Van Der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Waals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1846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k : 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Constante de Boltzmann k=R/Na avec R constante des gaz parfaits et Na constante d’Avogadro [J.K</a:t>
                      </a:r>
                      <a:r>
                        <a:rPr lang="fr-FR" sz="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85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T : 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Température [K]</a:t>
                      </a:r>
                    </a:p>
                  </a:txBody>
                  <a:tcPr marL="45777" marR="45777" marT="0" marB="0"/>
                </a:tc>
              </a:tr>
            </a:tbl>
          </a:graphicData>
        </a:graphic>
      </p:graphicFrame>
      <p:pic>
        <p:nvPicPr>
          <p:cNvPr id="28" name="Image 27" descr="D:\LocalData\a005012\Downloads\20160510_152109(0)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1" t="2553" r="23387" b="8716"/>
          <a:stretch/>
        </p:blipFill>
        <p:spPr bwMode="auto">
          <a:xfrm rot="5400000">
            <a:off x="4324900" y="4371086"/>
            <a:ext cx="1241837" cy="263286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48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309141" y="3924103"/>
            <a:ext cx="1219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accent1"/>
                </a:solidFill>
                <a:latin typeface="+mj-lt"/>
              </a:rPr>
              <a:t>HR=50%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57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 smtClean="0"/>
              <a:t>La </a:t>
            </a:r>
            <a:r>
              <a:rPr lang="fr-FR" dirty="0"/>
              <a:t>Bibliographie</a:t>
            </a:r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PCB</a:t>
            </a:r>
            <a:endParaRPr lang="en-GB" dirty="0"/>
          </a:p>
          <a:p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ce réservé du texte 4"/>
              <p:cNvSpPr>
                <a:spLocks noGrp="1"/>
              </p:cNvSpPr>
              <p:nvPr>
                <p:ph type="body" sz="quarter" idx="23"/>
              </p:nvPr>
            </p:nvSpPr>
            <p:spPr/>
            <p:txBody>
              <a:bodyPr/>
              <a:lstStyle/>
              <a:p>
                <a:pPr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dirty="0"/>
                  <a:t>Un PCB (</a:t>
                </a:r>
                <a:r>
                  <a:rPr lang="fr-FR" dirty="0" err="1"/>
                  <a:t>Printed</a:t>
                </a:r>
                <a:r>
                  <a:rPr lang="fr-FR" dirty="0"/>
                  <a:t> Circuit Bord</a:t>
                </a:r>
                <a:r>
                  <a:rPr lang="fr-FR" dirty="0" smtClean="0"/>
                  <a:t>) = </a:t>
                </a:r>
                <a:r>
                  <a:rPr lang="fr-FR" dirty="0" smtClean="0"/>
                  <a:t>quatre </a:t>
                </a:r>
                <a:r>
                  <a:rPr lang="fr-FR" dirty="0"/>
                  <a:t>matériaux :</a:t>
                </a:r>
              </a:p>
              <a:p>
                <a:pPr lvl="2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dirty="0"/>
                  <a:t>Résine</a:t>
                </a:r>
              </a:p>
              <a:p>
                <a:pPr lvl="2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dirty="0"/>
                  <a:t>Fibre de verre</a:t>
                </a:r>
              </a:p>
              <a:p>
                <a:pPr lvl="2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dirty="0" smtClean="0"/>
                  <a:t>Cuivre:</a:t>
                </a:r>
                <a:r>
                  <a:rPr lang="fr-FR" sz="750" dirty="0" smtClean="0"/>
                  <a:t> </a:t>
                </a:r>
                <a:r>
                  <a:rPr lang="fr-FR" sz="1100" dirty="0" smtClean="0"/>
                  <a:t>Impression / Photolithographie    </a:t>
                </a:r>
                <a:r>
                  <a:rPr lang="fr-FR" sz="1100" b="1" dirty="0" smtClean="0">
                    <a:solidFill>
                      <a:schemeClr val="accent1"/>
                    </a:solidFill>
                    <a:latin typeface="+mj-lt"/>
                    <a:cs typeface="+mn-cs"/>
                  </a:rPr>
                  <a:t>Rugosité</a:t>
                </a:r>
                <a:endParaRPr lang="fr-FR" sz="900" b="1" dirty="0">
                  <a:solidFill>
                    <a:schemeClr val="accent1"/>
                  </a:solidFill>
                  <a:latin typeface="+mj-lt"/>
                  <a:cs typeface="+mn-cs"/>
                </a:endParaRPr>
              </a:p>
              <a:p>
                <a:pPr lvl="2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dirty="0"/>
                  <a:t>Masque de </a:t>
                </a:r>
                <a:r>
                  <a:rPr lang="fr-FR" dirty="0" smtClean="0"/>
                  <a:t>soudure                                    </a:t>
                </a:r>
                <a:r>
                  <a:rPr lang="fr-FR" sz="1100" b="1" dirty="0">
                    <a:solidFill>
                      <a:schemeClr val="accent1"/>
                    </a:solidFill>
                    <a:latin typeface="+mj-lt"/>
                    <a:cs typeface="+mn-cs"/>
                  </a:rPr>
                  <a:t>Protection</a:t>
                </a:r>
                <a:endParaRPr lang="fr-FR" sz="900" b="1" dirty="0">
                  <a:solidFill>
                    <a:schemeClr val="accent1"/>
                  </a:solidFill>
                  <a:latin typeface="+mj-lt"/>
                  <a:cs typeface="+mn-cs"/>
                </a:endParaRPr>
              </a:p>
              <a:p>
                <a:r>
                  <a:rPr lang="fr-FR" sz="1400" dirty="0" smtClean="0"/>
                  <a:t>Convection</a:t>
                </a:r>
              </a:p>
              <a:p>
                <a:pPr marL="0" indent="0">
                  <a:buNone/>
                </a:pPr>
                <a:endParaRPr lang="fr-FR" sz="16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sz="1600" i="1">
                          <a:latin typeface="Cambria Math" panose="02040503050406030204" pitchFamily="18" charset="0"/>
                        </a:rPr>
                        <m:t>=0,74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 smtClean="0"/>
              </a:p>
              <a:p>
                <a:r>
                  <a:rPr lang="fr-FR" dirty="0" smtClean="0"/>
                  <a:t>Tg </a:t>
                </a:r>
                <a:r>
                  <a:rPr lang="fr-FR" dirty="0"/>
                  <a:t>(Glass Transition </a:t>
                </a:r>
                <a:r>
                  <a:rPr lang="fr-FR" dirty="0" smtClean="0"/>
                  <a:t>Température)</a:t>
                </a:r>
              </a:p>
              <a:p>
                <a:r>
                  <a:rPr lang="fr-FR" dirty="0" smtClean="0"/>
                  <a:t>Chromatographie ionique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5" name="Espace réservé du text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3"/>
              </p:nvPr>
            </p:nvSpPr>
            <p:spPr>
              <a:blipFill rotWithShape="0">
                <a:blip r:embed="rId2"/>
                <a:stretch>
                  <a:fillRect l="-1377" t="-17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 descr="d:\LocalData\a005012\Desktop\20160523_093023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0"/>
                    </a14:imgEffect>
                    <a14:imgEffect>
                      <a14:brightnessContrast bright="40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11965" r="31621" b="6268"/>
          <a:stretch/>
        </p:blipFill>
        <p:spPr bwMode="auto">
          <a:xfrm rot="5400000">
            <a:off x="6738621" y="1095724"/>
            <a:ext cx="1924685" cy="219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 descr="Afficher l'image d'origin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6" y="4628602"/>
            <a:ext cx="3863219" cy="106734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Espace réservé du contenu 7"/>
              <p:cNvGraphicFramePr>
                <a:graphicFrameLocks noGrp="1"/>
              </p:cNvGraphicFramePr>
              <p:nvPr>
                <p:ph idx="15"/>
                <p:extLst>
                  <p:ext uri="{D42A27DB-BD31-4B8C-83A1-F6EECF244321}">
                    <p14:modId xmlns:p14="http://schemas.microsoft.com/office/powerpoint/2010/main" val="3378433319"/>
                  </p:ext>
                </p:extLst>
              </p:nvPr>
            </p:nvGraphicFramePr>
            <p:xfrm>
              <a:off x="5289580" y="2839806"/>
              <a:ext cx="1831656" cy="1647078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638396"/>
                    <a:gridCol w="1193260"/>
                  </a:tblGrid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25°C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μair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1,846 N.s.m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ρ0 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1,276 kg.m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-3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72065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λ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2,63.10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fr-FR" sz="800" i="0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W</m:t>
                              </m:r>
                              <m:r>
                                <a:rPr lang="fr-FR" sz="800" i="0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fr-FR" sz="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800" i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fr-FR" sz="800" i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fr-FR" sz="800" i="0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fr-FR" sz="800" i="0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fr-FR" sz="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800" i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K</m:t>
                                  </m:r>
                                </m:e>
                                <m:sup>
                                  <m:r>
                                    <a:rPr lang="fr-FR" sz="800" i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fr-FR" sz="800" i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Cp 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103 J.K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.kg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65668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Lplaque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5.10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m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Nu</a:t>
                          </a:r>
                          <a:r>
                            <a:rPr lang="fr-FR" sz="800" kern="1200" baseline="-250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</a:t>
                          </a:r>
                          <a:endParaRPr lang="fr-FR" sz="800" kern="1200" baseline="-250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1,43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8" name="Espace réservé du contenu 7"/>
              <p:cNvGraphicFramePr>
                <a:graphicFrameLocks noGrp="1"/>
              </p:cNvGraphicFramePr>
              <p:nvPr>
                <p:ph idx="15"/>
                <p:extLst>
                  <p:ext uri="{D42A27DB-BD31-4B8C-83A1-F6EECF244321}">
                    <p14:modId xmlns:p14="http://schemas.microsoft.com/office/powerpoint/2010/main" val="3378433319"/>
                  </p:ext>
                </p:extLst>
              </p:nvPr>
            </p:nvGraphicFramePr>
            <p:xfrm>
              <a:off x="5289580" y="2839806"/>
              <a:ext cx="1831656" cy="1647078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638396"/>
                    <a:gridCol w="1193260"/>
                  </a:tblGrid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25°C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μair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1,846 N.s.m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ρ0 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1,276 kg.m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-3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72065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λ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53807" t="-246667" r="-1015" b="-264444"/>
                          </a:stretch>
                        </a:blipFill>
                      </a:tcPr>
                    </a:tc>
                  </a:tr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Cp 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103 J.K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.kg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65668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Lplaque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5.10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m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Nu</a:t>
                          </a:r>
                          <a:r>
                            <a:rPr lang="fr-FR" sz="800" kern="1200" baseline="-250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</a:t>
                          </a:r>
                          <a:endParaRPr lang="fr-FR" sz="800" kern="1200" baseline="-250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1,43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135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u contenu 18"/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447311"/>
            <a:ext cx="1227292" cy="920469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fr-FR" dirty="0"/>
              <a:t>Bibliographie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Corrosion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6711949" cy="442753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Le triangle de la corrosion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L’électro-migration </a:t>
            </a:r>
            <a:r>
              <a:rPr lang="fr-FR" dirty="0" smtClean="0"/>
              <a:t>se </a:t>
            </a:r>
            <a:r>
              <a:rPr lang="fr-FR" dirty="0"/>
              <a:t>déroule en plusieurs étapes :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Condensation de </a:t>
            </a:r>
            <a:r>
              <a:rPr lang="fr-FR" dirty="0"/>
              <a:t>l’eau </a:t>
            </a:r>
            <a:r>
              <a:rPr lang="fr-FR" dirty="0" smtClean="0"/>
              <a:t>sur le </a:t>
            </a:r>
            <a:r>
              <a:rPr lang="fr-FR" dirty="0"/>
              <a:t>PCB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La modification du </a:t>
            </a:r>
            <a:r>
              <a:rPr lang="fr-FR" dirty="0" smtClean="0"/>
              <a:t>pH </a:t>
            </a:r>
            <a:r>
              <a:rPr lang="fr-FR" dirty="0"/>
              <a:t>(acide à l’anode et basique à la cathode)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L’élution du métal. Le métal va réagir avec l’eau et former des ions métalliques tels que les ions Cu</a:t>
            </a:r>
            <a:r>
              <a:rPr lang="fr-FR" baseline="30000" dirty="0"/>
              <a:t>2+</a:t>
            </a:r>
            <a:endParaRPr lang="fr-FR" dirty="0"/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Les ions métalliques vont migrer vers la cathode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Les ions vont précipiter sous leurs formes métalliques.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Une dendrite </a:t>
            </a:r>
            <a:r>
              <a:rPr lang="fr-FR" dirty="0" smtClean="0"/>
              <a:t>se </a:t>
            </a:r>
            <a:r>
              <a:rPr lang="fr-FR" dirty="0"/>
              <a:t>forme</a:t>
            </a:r>
          </a:p>
          <a:p>
            <a:r>
              <a:rPr lang="fr-FR" dirty="0" smtClean="0"/>
              <a:t>SIR </a:t>
            </a:r>
            <a:r>
              <a:rPr lang="fr-FR" dirty="0"/>
              <a:t>(Surface </a:t>
            </a:r>
            <a:r>
              <a:rPr lang="fr-FR" dirty="0" err="1"/>
              <a:t>Insulation</a:t>
            </a:r>
            <a:r>
              <a:rPr lang="fr-FR" dirty="0"/>
              <a:t> </a:t>
            </a:r>
            <a:r>
              <a:rPr lang="fr-FR" dirty="0" err="1"/>
              <a:t>Resitance</a:t>
            </a:r>
            <a:r>
              <a:rPr lang="fr-FR" dirty="0"/>
              <a:t>) </a:t>
            </a:r>
            <a:r>
              <a:rPr lang="fr-FR" dirty="0" smtClean="0"/>
              <a:t>Fonction de </a:t>
            </a:r>
            <a:r>
              <a:rPr lang="fr-FR" dirty="0"/>
              <a:t>la température et de l’humidité</a:t>
            </a:r>
            <a:r>
              <a:rPr lang="fr-FR" dirty="0" smtClean="0"/>
              <a:t>.</a:t>
            </a:r>
          </a:p>
          <a:p>
            <a:r>
              <a:rPr lang="fr-FR" dirty="0" smtClean="0"/>
              <a:t>TTF </a:t>
            </a:r>
            <a:r>
              <a:rPr lang="fr-FR" dirty="0"/>
              <a:t>(Time To </a:t>
            </a:r>
            <a:r>
              <a:rPr lang="fr-FR" dirty="0" err="1"/>
              <a:t>Failure</a:t>
            </a:r>
            <a:r>
              <a:rPr lang="fr-FR" dirty="0"/>
              <a:t>) </a:t>
            </a: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983866" y="701042"/>
            <a:ext cx="1664333" cy="1501929"/>
          </a:xfrm>
          <a:prstGeom prst="rect">
            <a:avLst/>
          </a:prstGeom>
        </p:spPr>
      </p:pic>
      <p:pic>
        <p:nvPicPr>
          <p:cNvPr id="8" name="Image 7" descr="d:\LocalData\a005012\Desktop\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5698" r="11539" b="8262"/>
          <a:stretch/>
        </p:blipFill>
        <p:spPr bwMode="auto">
          <a:xfrm>
            <a:off x="5321701" y="2087022"/>
            <a:ext cx="1745213" cy="1035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 descr="d:\LocalData\a005012\Desktop\2.pn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41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3310" r="6172" b="12616"/>
          <a:stretch/>
        </p:blipFill>
        <p:spPr bwMode="auto">
          <a:xfrm rot="16200000">
            <a:off x="4165325" y="4265019"/>
            <a:ext cx="1775850" cy="261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d:\LocalData\a005012\Desktop\3.pn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18802" r="7614" b="11211"/>
          <a:stretch/>
        </p:blipFill>
        <p:spPr bwMode="auto">
          <a:xfrm rot="16200000">
            <a:off x="1052071" y="4661217"/>
            <a:ext cx="1495425" cy="2303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 descr="d:\LocalData\a005012\Desktop\5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t="9402" r="21991" b="6837"/>
          <a:stretch/>
        </p:blipFill>
        <p:spPr bwMode="auto">
          <a:xfrm>
            <a:off x="5791729" y="3455951"/>
            <a:ext cx="1200198" cy="911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 flipH="1">
            <a:off x="5827713" y="4296772"/>
            <a:ext cx="7368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908091" y="4039441"/>
            <a:ext cx="722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accent1"/>
                </a:solidFill>
              </a:rPr>
              <a:t>5 </a:t>
            </a:r>
            <a:r>
              <a:rPr lang="fr-FR" sz="1100" dirty="0">
                <a:solidFill>
                  <a:schemeClr val="accent1"/>
                </a:solidFill>
              </a:rPr>
              <a:t>m</a:t>
            </a:r>
            <a:r>
              <a:rPr lang="fr-FR" sz="1100" dirty="0" smtClean="0">
                <a:solidFill>
                  <a:schemeClr val="accent1"/>
                </a:solidFill>
              </a:rPr>
              <a:t>m</a:t>
            </a:r>
            <a:endParaRPr lang="fr-FR" sz="1100" dirty="0">
              <a:solidFill>
                <a:schemeClr val="accent1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rot="5400000" flipV="1">
            <a:off x="5172941" y="3936046"/>
            <a:ext cx="2959" cy="7184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966596" y="4043305"/>
            <a:ext cx="722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accent1"/>
                </a:solidFill>
              </a:rPr>
              <a:t>5 cm</a:t>
            </a:r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371601" y="3181351"/>
            <a:ext cx="6409135" cy="840581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000" tIns="27000" rIns="27000" bIns="27000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000000"/>
                </a:solidFill>
                <a:cs typeface="Arial" charset="0"/>
              </a:rPr>
              <a:t>Les résultats d’expérience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Condensation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Angle de contact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Électrochimie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endParaRPr lang="en-GB" sz="2800" b="1" dirty="0">
              <a:solidFill>
                <a:srgbClr val="F7B1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700" b="1" dirty="0">
              <a:solidFill>
                <a:srgbClr val="F7B1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21594" y="2078833"/>
            <a:ext cx="1343025" cy="973931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000" tIns="0" rIns="2700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0" b="1" dirty="0" smtClean="0">
                <a:solidFill>
                  <a:srgbClr val="F7B100"/>
                </a:solidFill>
                <a:cs typeface="Arial" charset="0"/>
              </a:rPr>
              <a:t>02</a:t>
            </a:r>
            <a:endParaRPr lang="en-GB" sz="12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68" descr="C:\Users\a070745\Desktop\Nouveau dossier\Optimize\coc20080050802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1626" y="1864123"/>
            <a:ext cx="712787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1" y="3295650"/>
            <a:ext cx="4267701" cy="3264067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résultats d’expérience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Condensation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399462" cy="4427537"/>
          </a:xfrm>
        </p:spPr>
        <p:txBody>
          <a:bodyPr/>
          <a:lstStyle/>
          <a:p>
            <a:r>
              <a:rPr lang="fr-FR" dirty="0" smtClean="0"/>
              <a:t>PCB – Module Peltier</a:t>
            </a:r>
          </a:p>
          <a:p>
            <a:pPr lvl="1"/>
            <a:r>
              <a:rPr lang="fr-FR" dirty="0" smtClean="0"/>
              <a:t>1 Heure</a:t>
            </a:r>
          </a:p>
          <a:p>
            <a:pPr lvl="1"/>
            <a:r>
              <a:rPr lang="fr-FR" dirty="0" smtClean="0"/>
              <a:t>Tf &lt; </a:t>
            </a:r>
            <a:r>
              <a:rPr lang="fr-FR" dirty="0" err="1" smtClean="0"/>
              <a:t>T</a:t>
            </a:r>
            <a:r>
              <a:rPr lang="fr-FR" baseline="-25000" dirty="0" err="1" smtClean="0"/>
              <a:t>rosée</a:t>
            </a:r>
            <a:endParaRPr lang="fr-FR" baseline="-25000" dirty="0" smtClean="0"/>
          </a:p>
          <a:p>
            <a:pPr lvl="1"/>
            <a:r>
              <a:rPr lang="fr-FR" dirty="0" smtClean="0"/>
              <a:t>Tf augmente</a:t>
            </a:r>
          </a:p>
          <a:p>
            <a:pPr lvl="1"/>
            <a:r>
              <a:rPr lang="fr-FR" dirty="0" smtClean="0"/>
              <a:t>Stabilisation de la cinétique</a:t>
            </a:r>
          </a:p>
          <a:p>
            <a:pPr lvl="1"/>
            <a:r>
              <a:rPr lang="fr-FR" dirty="0" smtClean="0"/>
              <a:t>2 Vitesses de condensation séparées par un Temps t caractéristique du PCB et de son environnement.</a:t>
            </a:r>
          </a:p>
          <a:p>
            <a:pPr lvl="1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3557040"/>
            <a:ext cx="3732784" cy="21484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187" y="1196968"/>
            <a:ext cx="2778126" cy="1560104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408070" y="5564770"/>
            <a:ext cx="1126079" cy="755738"/>
            <a:chOff x="2790825" y="2233612"/>
            <a:chExt cx="3562350" cy="239077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0825" y="2233612"/>
              <a:ext cx="3562350" cy="239077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790825" y="3069432"/>
              <a:ext cx="619125" cy="3238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fr-FR"/>
            </a:p>
          </p:txBody>
        </p:sp>
      </p:grpSp>
      <p:cxnSp>
        <p:nvCxnSpPr>
          <p:cNvPr id="13" name="Connecteur droit avec flèche 12"/>
          <p:cNvCxnSpPr/>
          <p:nvPr/>
        </p:nvCxnSpPr>
        <p:spPr>
          <a:xfrm flipH="1">
            <a:off x="742950" y="6153150"/>
            <a:ext cx="25050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42951" y="5798411"/>
            <a:ext cx="2484688" cy="36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1mm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991936" y="5786571"/>
            <a:ext cx="2484688" cy="36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1 Heure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959926" y="3547515"/>
            <a:ext cx="516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T (°C)</a:t>
            </a:r>
            <a:endParaRPr lang="fr-FR" sz="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8284532" y="3547515"/>
            <a:ext cx="516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HR (%)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13395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3853641"/>
            <a:ext cx="758860" cy="692163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Les résultats d’expérience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Angle de contact</a:t>
            </a:r>
            <a:endParaRPr lang="en-GB" dirty="0"/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Vieillissement alcool / </a:t>
            </a:r>
            <a:r>
              <a:rPr lang="fr-FR" dirty="0" smtClean="0"/>
              <a:t>acétone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Préparation échantillon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Ultrason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Bain </a:t>
            </a:r>
            <a:r>
              <a:rPr lang="fr-FR" dirty="0"/>
              <a:t>a</a:t>
            </a:r>
            <a:r>
              <a:rPr lang="fr-FR" dirty="0" smtClean="0"/>
              <a:t>cétone alcool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Lingette IPA (Isopropanol)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 Échantillons CONTI</a:t>
            </a:r>
            <a:endParaRPr lang="fr-FR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48" y="3853641"/>
            <a:ext cx="694202" cy="6921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1" y="1495516"/>
            <a:ext cx="2264897" cy="16471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907" y="1489455"/>
            <a:ext cx="2309802" cy="165745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51" y="4796562"/>
            <a:ext cx="3554570" cy="132578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731" y="4796562"/>
            <a:ext cx="3885647" cy="143532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26" name="Image 1" descr="image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59" y="3054735"/>
            <a:ext cx="2828553" cy="13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5859" y="1528059"/>
            <a:ext cx="2270842" cy="140139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5" name="Espace réservé du texte 4"/>
          <p:cNvSpPr txBox="1">
            <a:spLocks/>
          </p:cNvSpPr>
          <p:nvPr/>
        </p:nvSpPr>
        <p:spPr>
          <a:xfrm>
            <a:off x="5289551" y="1268413"/>
            <a:ext cx="3217827" cy="560387"/>
          </a:xfrm>
          <a:prstGeom prst="rect">
            <a:avLst/>
          </a:prstGeom>
        </p:spPr>
        <p:txBody>
          <a:bodyPr lIns="0" tIns="0" rIns="0" bIns="0"/>
          <a:lstStyle>
            <a:lvl1pPr marL="133350" indent="-133350" algn="l" rtl="0" eaLnBrk="0" fontAlgn="base" hangingPunct="0">
              <a:lnSpc>
                <a:spcPts val="1350"/>
              </a:lnSpc>
              <a:spcBef>
                <a:spcPct val="80000"/>
              </a:spcBef>
              <a:spcAft>
                <a:spcPts val="45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35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081" indent="-132160" algn="l" rtl="0" eaLnBrk="0" fontAlgn="base" hangingPunct="0">
              <a:lnSpc>
                <a:spcPts val="1350"/>
              </a:lnSpc>
              <a:spcBef>
                <a:spcPct val="80000"/>
              </a:spcBef>
              <a:spcAft>
                <a:spcPts val="450"/>
              </a:spcAft>
              <a:buClr>
                <a:schemeClr val="accent4"/>
              </a:buClr>
              <a:buSzPct val="85000"/>
              <a:buFont typeface="Wingdings" pitchFamily="2" charset="2"/>
              <a:buChar char="§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406004" indent="-136922" algn="l" rtl="0" eaLnBrk="0" fontAlgn="base" hangingPunct="0">
              <a:lnSpc>
                <a:spcPts val="1350"/>
              </a:lnSpc>
              <a:spcBef>
                <a:spcPct val="8000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 sz="1050">
                <a:solidFill>
                  <a:schemeClr val="tx1"/>
                </a:solidFill>
                <a:latin typeface="+mn-lt"/>
                <a:ea typeface="+mn-ea"/>
              </a:defRPr>
            </a:lvl3pPr>
            <a:lvl4pPr marL="534591" indent="-128588" algn="l" rtl="0" eaLnBrk="0" fontAlgn="base" hangingPunct="0">
              <a:lnSpc>
                <a:spcPts val="1350"/>
              </a:lnSpc>
              <a:spcBef>
                <a:spcPct val="40000"/>
              </a:spcBef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>
                <a:solidFill>
                  <a:schemeClr val="tx1"/>
                </a:solidFill>
                <a:latin typeface="+mn-lt"/>
                <a:ea typeface="+mn-ea"/>
              </a:defRPr>
            </a:lvl4pPr>
            <a:lvl5pPr marL="1554956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5pPr>
            <a:lvl6pPr marL="1897856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6pPr>
            <a:lvl7pPr marL="2240756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7pPr>
            <a:lvl8pPr marL="2583656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8pPr>
            <a:lvl9pPr marL="2926556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Temps de stabilisation</a:t>
            </a:r>
            <a:endParaRPr lang="fr-FR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 lvl="1"/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5314951" y="1510507"/>
            <a:ext cx="0" cy="293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0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RENAULT_Standard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_SIGN-FRANCAIS_Gard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URANT_DTC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A_SIGN-ANGLAIS_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95000"/>
          </a:schemeClr>
        </a:solidFill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_SIGN-ANGLAIS_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URANT_DTC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A_SIGN-ANGLAIS_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95000"/>
          </a:schemeClr>
        </a:solidFill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_SIGN-ANGLAIS_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LOTURE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1_B_SIGN-FRANCAIS-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_SIGN-FRANCAIS-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PT RENAULT_Standard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_SIGN-FRANCAIS_Gard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PT RENAULT_Standard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_SIGN-FRANCAIS_Gard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520</Words>
  <Application>Microsoft Office PowerPoint</Application>
  <PresentationFormat>Affichage à l'écran (4:3)</PresentationFormat>
  <Paragraphs>228</Paragraphs>
  <Slides>15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15</vt:i4>
      </vt:variant>
    </vt:vector>
  </HeadingPairs>
  <TitlesOfParts>
    <vt:vector size="28" baseType="lpstr">
      <vt:lpstr>MS PGothic</vt:lpstr>
      <vt:lpstr>Arial</vt:lpstr>
      <vt:lpstr>Arial Narrow</vt:lpstr>
      <vt:lpstr>Calibri</vt:lpstr>
      <vt:lpstr>Cambria Math</vt:lpstr>
      <vt:lpstr>Times New Roman</vt:lpstr>
      <vt:lpstr>Wingdings</vt:lpstr>
      <vt:lpstr>PPT RENAULT_Standard</vt:lpstr>
      <vt:lpstr>COURANT_DTC</vt:lpstr>
      <vt:lpstr>1_COURANT_DTC</vt:lpstr>
      <vt:lpstr>CLOTURE</vt:lpstr>
      <vt:lpstr>1_PPT RENAULT_Standard</vt:lpstr>
      <vt:lpstr>2_PPT RENAULT_Standard</vt:lpstr>
      <vt:lpstr>Point sur l’avancement de la thèse:   5 mois OU 15%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LE-ROY Antoine</dc:creator>
  <cp:lastModifiedBy>Mireille Turmine</cp:lastModifiedBy>
  <cp:revision>60</cp:revision>
  <dcterms:created xsi:type="dcterms:W3CDTF">2016-06-28T09:32:30Z</dcterms:created>
  <dcterms:modified xsi:type="dcterms:W3CDTF">2016-07-04T08:57:47Z</dcterms:modified>
</cp:coreProperties>
</file>