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9" r:id="rId1"/>
  </p:sldMasterIdLst>
  <p:notesMasterIdLst>
    <p:notesMasterId r:id="rId28"/>
  </p:notesMasterIdLst>
  <p:sldIdLst>
    <p:sldId id="256" r:id="rId2"/>
    <p:sldId id="290" r:id="rId3"/>
    <p:sldId id="280" r:id="rId4"/>
    <p:sldId id="258" r:id="rId5"/>
    <p:sldId id="265" r:id="rId6"/>
    <p:sldId id="261" r:id="rId7"/>
    <p:sldId id="283" r:id="rId8"/>
    <p:sldId id="292" r:id="rId9"/>
    <p:sldId id="274" r:id="rId10"/>
    <p:sldId id="282" r:id="rId11"/>
    <p:sldId id="275" r:id="rId12"/>
    <p:sldId id="276" r:id="rId13"/>
    <p:sldId id="284" r:id="rId14"/>
    <p:sldId id="285" r:id="rId15"/>
    <p:sldId id="286" r:id="rId16"/>
    <p:sldId id="287" r:id="rId17"/>
    <p:sldId id="288" r:id="rId18"/>
    <p:sldId id="277" r:id="rId19"/>
    <p:sldId id="278" r:id="rId20"/>
    <p:sldId id="297" r:id="rId21"/>
    <p:sldId id="300" r:id="rId22"/>
    <p:sldId id="294" r:id="rId23"/>
    <p:sldId id="295" r:id="rId24"/>
    <p:sldId id="298" r:id="rId25"/>
    <p:sldId id="296" r:id="rId26"/>
    <p:sldId id="29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3" autoAdjust="0"/>
    <p:restoredTop sz="84058" autoAdjust="0"/>
  </p:normalViewPr>
  <p:slideViewPr>
    <p:cSldViewPr snapToGrid="0">
      <p:cViewPr varScale="1">
        <p:scale>
          <a:sx n="49" d="100"/>
          <a:sy n="49" d="100"/>
        </p:scale>
        <p:origin x="-96" y="-5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90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icolas\Desktop\excel%20projet%20ccas%20regroupeme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xcel%20projet%20ccas%20regroupeme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xcel%20projet%20ccas%20regroupement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G:\excel%20projet%20ccas%20regroupe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fr-FR" smtClean="0">
                <a:solidFill>
                  <a:srgbClr val="002060"/>
                </a:solidFill>
              </a:rPr>
              <a:t> </a:t>
            </a:r>
            <a:endParaRPr lang="fr-FR" dirty="0">
              <a:solidFill>
                <a:srgbClr val="002060"/>
              </a:solidFill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1"/>
          <c:order val="1"/>
          <c:explosion val="25"/>
          <c:dLbls>
            <c:dLbl>
              <c:idx val="0"/>
              <c:layout>
                <c:manualLayout>
                  <c:x val="-0.12497127048308199"/>
                  <c:y val="6.8436825540340501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150829963822105"/>
                  <c:y val="9.9375996518293902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fr-FR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Feuil1!$A$22:$A$24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Feuil1!$C$22:$C$24</c:f>
              <c:numCache>
                <c:formatCode>0.00%</c:formatCode>
                <c:ptCount val="3"/>
                <c:pt idx="0">
                  <c:v>0.32026143790849682</c:v>
                </c:pt>
                <c:pt idx="1">
                  <c:v>0.30065359477124182</c:v>
                </c:pt>
                <c:pt idx="2">
                  <c:v>0.37908496732026437</c:v>
                </c:pt>
              </c:numCache>
            </c:numRef>
          </c:val>
        </c:ser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Feuil1!$A$22:$A$24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Feuil1!$B$22:$B$24</c:f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fr-FR">
                <a:solidFill>
                  <a:srgbClr val="002060"/>
                </a:solidFill>
              </a:rPr>
              <a:t>Quels</a:t>
            </a:r>
            <a:r>
              <a:rPr lang="fr-FR" baseline="0">
                <a:solidFill>
                  <a:srgbClr val="002060"/>
                </a:solidFill>
              </a:rPr>
              <a:t> types de produits souhaiteriez-vous retrouver dans ce magasin ?</a:t>
            </a:r>
            <a:endParaRPr lang="fr-FR">
              <a:solidFill>
                <a:srgbClr val="002060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Feuil1!$A$28:$A$38</c:f>
              <c:strCache>
                <c:ptCount val="11"/>
                <c:pt idx="0">
                  <c:v>Fruits-légumes</c:v>
                </c:pt>
                <c:pt idx="1">
                  <c:v>Produits locaux</c:v>
                </c:pt>
                <c:pt idx="2">
                  <c:v>Boulangerie/Pâtisserie</c:v>
                </c:pt>
                <c:pt idx="3">
                  <c:v>Boucherie/Charcuterie</c:v>
                </c:pt>
                <c:pt idx="4">
                  <c:v>Produits hygiènes</c:v>
                </c:pt>
                <c:pt idx="5">
                  <c:v>Produits bio </c:v>
                </c:pt>
                <c:pt idx="6">
                  <c:v>Produits en vrac</c:v>
                </c:pt>
                <c:pt idx="7">
                  <c:v>produits d'entretiens</c:v>
                </c:pt>
                <c:pt idx="8">
                  <c:v>Plat surgelés</c:v>
                </c:pt>
                <c:pt idx="9">
                  <c:v>Conserves</c:v>
                </c:pt>
                <c:pt idx="10">
                  <c:v>Plat cuisinés</c:v>
                </c:pt>
              </c:strCache>
            </c:strRef>
          </c:cat>
          <c:val>
            <c:numRef>
              <c:f>Feuil1!$B$28:$B$38</c:f>
            </c:numRef>
          </c:val>
        </c:ser>
        <c:ser>
          <c:idx val="1"/>
          <c:order val="1"/>
          <c:spPr>
            <a:pattFill prst="pct5">
              <a:fgClr>
                <a:schemeClr val="accent1"/>
              </a:fgClr>
              <a:bgClr>
                <a:schemeClr val="bg1"/>
              </a:bgClr>
            </a:pattFill>
          </c:spPr>
          <c:dPt>
            <c:idx val="0"/>
            <c:spPr>
              <a:pattFill prst="pct5">
                <a:fgClr>
                  <a:schemeClr val="accent4">
                    <a:lumMod val="10000"/>
                  </a:schemeClr>
                </a:fgClr>
                <a:bgClr>
                  <a:srgbClr val="00B050"/>
                </a:bgClr>
              </a:pattFill>
            </c:spPr>
          </c:dPt>
          <c:dPt>
            <c:idx val="1"/>
            <c:spPr>
              <a:pattFill prst="pct5">
                <a:fgClr>
                  <a:schemeClr val="accent1"/>
                </a:fgClr>
                <a:bgClr>
                  <a:srgbClr val="00B050"/>
                </a:bgClr>
              </a:pattFill>
            </c:spPr>
          </c:dPt>
          <c:dPt>
            <c:idx val="2"/>
            <c:spPr/>
          </c:dPt>
          <c:dPt>
            <c:idx val="3"/>
            <c:spPr/>
          </c:dPt>
          <c:dPt>
            <c:idx val="4"/>
            <c:spPr/>
          </c:dPt>
          <c:dPt>
            <c:idx val="5"/>
            <c:spPr/>
          </c:dPt>
          <c:dPt>
            <c:idx val="7"/>
            <c:spPr/>
          </c:dPt>
          <c:dPt>
            <c:idx val="8"/>
            <c:spPr/>
          </c:dPt>
          <c:dPt>
            <c:idx val="9"/>
            <c:spPr/>
          </c:dPt>
          <c:dPt>
            <c:idx val="10"/>
            <c:spPr/>
          </c:dPt>
          <c:dLbls>
            <c:dLbl>
              <c:idx val="7"/>
              <c:layout>
                <c:manualLayout>
                  <c:x val="2.0481310803891536E-2"/>
                  <c:y val="-1.00502486051653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6.1443932411674364E-3"/>
                  <c:y val="-6.1417476420526934E-17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>
                    <a:solidFill>
                      <a:srgbClr val="002060"/>
                    </a:solidFill>
                  </a:defRPr>
                </a:pPr>
                <a:endParaRPr lang="fr-F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Feuil1!$A$28:$A$38</c:f>
              <c:strCache>
                <c:ptCount val="11"/>
                <c:pt idx="0">
                  <c:v>Fruits-légumes</c:v>
                </c:pt>
                <c:pt idx="1">
                  <c:v>Produits locaux</c:v>
                </c:pt>
                <c:pt idx="2">
                  <c:v>Boulangerie/Pâtisserie</c:v>
                </c:pt>
                <c:pt idx="3">
                  <c:v>Boucherie/Charcuterie</c:v>
                </c:pt>
                <c:pt idx="4">
                  <c:v>Produits hygiènes</c:v>
                </c:pt>
                <c:pt idx="5">
                  <c:v>Produits bio </c:v>
                </c:pt>
                <c:pt idx="6">
                  <c:v>Produits en vrac</c:v>
                </c:pt>
                <c:pt idx="7">
                  <c:v>produits d'entretiens</c:v>
                </c:pt>
                <c:pt idx="8">
                  <c:v>Plat surgelés</c:v>
                </c:pt>
                <c:pt idx="9">
                  <c:v>Conserves</c:v>
                </c:pt>
                <c:pt idx="10">
                  <c:v>Plat cuisinés</c:v>
                </c:pt>
              </c:strCache>
            </c:strRef>
          </c:cat>
          <c:val>
            <c:numRef>
              <c:f>Feuil1!$C$28:$C$38</c:f>
              <c:numCache>
                <c:formatCode>0.00%</c:formatCode>
                <c:ptCount val="11"/>
                <c:pt idx="0">
                  <c:v>0.65420560747663692</c:v>
                </c:pt>
                <c:pt idx="1">
                  <c:v>0.50467289719626152</c:v>
                </c:pt>
                <c:pt idx="2">
                  <c:v>0.38785046728972128</c:v>
                </c:pt>
                <c:pt idx="3">
                  <c:v>0.36448598130841259</c:v>
                </c:pt>
                <c:pt idx="4">
                  <c:v>0.32710280373831846</c:v>
                </c:pt>
                <c:pt idx="5">
                  <c:v>0.29906542056074781</c:v>
                </c:pt>
                <c:pt idx="6">
                  <c:v>0.26635514018691575</c:v>
                </c:pt>
                <c:pt idx="7">
                  <c:v>0.26635514018691575</c:v>
                </c:pt>
                <c:pt idx="8">
                  <c:v>0.23364485981308411</c:v>
                </c:pt>
                <c:pt idx="9">
                  <c:v>0.22429906542056074</c:v>
                </c:pt>
                <c:pt idx="10">
                  <c:v>0.18691588785046814</c:v>
                </c:pt>
              </c:numCache>
            </c:numRef>
          </c:val>
        </c:ser>
        <c:dLbls>
          <c:showVal val="1"/>
        </c:dLbls>
        <c:overlap val="-25"/>
        <c:axId val="128938752"/>
        <c:axId val="128940288"/>
      </c:barChart>
      <c:catAx>
        <c:axId val="12893875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fr-FR"/>
          </a:p>
        </c:txPr>
        <c:crossAx val="128940288"/>
        <c:crosses val="autoZero"/>
        <c:auto val="1"/>
        <c:lblAlgn val="ctr"/>
        <c:lblOffset val="100"/>
      </c:catAx>
      <c:valAx>
        <c:axId val="128940288"/>
        <c:scaling>
          <c:orientation val="minMax"/>
        </c:scaling>
        <c:delete val="1"/>
        <c:axPos val="l"/>
        <c:numFmt formatCode="0.00%" sourceLinked="1"/>
        <c:majorTickMark val="none"/>
        <c:tickLblPos val="none"/>
        <c:crossAx val="128938752"/>
        <c:crosses val="autoZero"/>
        <c:crossBetween val="between"/>
      </c:valAx>
      <c:spPr>
        <a:ln w="38100"/>
      </c:spPr>
    </c:plotArea>
    <c:plotVisOnly val="1"/>
    <c:dispBlanksAs val="gap"/>
  </c:chart>
  <c:spPr>
    <a:ln w="38100">
      <a:solidFill>
        <a:schemeClr val="accent2">
          <a:lumMod val="75000"/>
        </a:scheme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fr-FR">
                <a:solidFill>
                  <a:srgbClr val="002060"/>
                </a:solidFill>
              </a:rPr>
              <a:t>Si des ateliers</a:t>
            </a:r>
            <a:r>
              <a:rPr lang="fr-FR" baseline="0">
                <a:solidFill>
                  <a:srgbClr val="002060"/>
                </a:solidFill>
              </a:rPr>
              <a:t> pratiques étaient proposés seriez-vous intéressé par ?</a:t>
            </a:r>
            <a:endParaRPr lang="fr-FR">
              <a:solidFill>
                <a:srgbClr val="002060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Feuil1!$A$42:$A$47</c:f>
              <c:strCache>
                <c:ptCount val="6"/>
                <c:pt idx="0">
                  <c:v>Atelier cuisine</c:v>
                </c:pt>
                <c:pt idx="1">
                  <c:v>Ateliers bien être</c:v>
                </c:pt>
                <c:pt idx="2">
                  <c:v>Atelier santé</c:v>
                </c:pt>
                <c:pt idx="3">
                  <c:v>Atelier artistique</c:v>
                </c:pt>
                <c:pt idx="4">
                  <c:v>Atelier couture</c:v>
                </c:pt>
                <c:pt idx="5">
                  <c:v>Aucun</c:v>
                </c:pt>
              </c:strCache>
            </c:strRef>
          </c:cat>
          <c:val>
            <c:numRef>
              <c:f>Feuil1!$B$42:$B$47</c:f>
            </c:numRef>
          </c:val>
        </c:ser>
        <c:ser>
          <c:idx val="1"/>
          <c:order val="1"/>
          <c:dPt>
            <c:idx val="0"/>
            <c:spPr>
              <a:pattFill prst="pct80">
                <a:fgClr>
                  <a:srgbClr val="FFC000"/>
                </a:fgClr>
                <a:bgClr>
                  <a:schemeClr val="bg1"/>
                </a:bgClr>
              </a:pattFill>
            </c:spPr>
          </c:dPt>
          <c:dPt>
            <c:idx val="1"/>
            <c:spPr>
              <a:pattFill prst="pct80">
                <a:fgClr>
                  <a:srgbClr val="FFC000"/>
                </a:fgClr>
                <a:bgClr>
                  <a:schemeClr val="bg1"/>
                </a:bgClr>
              </a:pattFill>
            </c:spPr>
          </c:dPt>
          <c:dLbls>
            <c:dLbl>
              <c:idx val="1"/>
              <c:layout>
                <c:manualLayout>
                  <c:x val="-1.1085629358238137E-2"/>
                  <c:y val="-1.340540114519424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952097860793657E-3"/>
                  <c:y val="-2.234233524199039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476048930396796E-2"/>
                  <c:y val="-4.468467048398072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2060"/>
                    </a:solidFill>
                  </a:defRPr>
                </a:pPr>
                <a:endParaRPr lang="fr-F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Feuil1!$A$42:$A$47</c:f>
              <c:strCache>
                <c:ptCount val="6"/>
                <c:pt idx="0">
                  <c:v>Atelier cuisine</c:v>
                </c:pt>
                <c:pt idx="1">
                  <c:v>Ateliers bien être</c:v>
                </c:pt>
                <c:pt idx="2">
                  <c:v>Atelier santé</c:v>
                </c:pt>
                <c:pt idx="3">
                  <c:v>Atelier artistique</c:v>
                </c:pt>
                <c:pt idx="4">
                  <c:v>Atelier couture</c:v>
                </c:pt>
                <c:pt idx="5">
                  <c:v>Aucun</c:v>
                </c:pt>
              </c:strCache>
            </c:strRef>
          </c:cat>
          <c:val>
            <c:numRef>
              <c:f>Feuil1!$C$42:$C$47</c:f>
              <c:numCache>
                <c:formatCode>0.00%</c:formatCode>
                <c:ptCount val="6"/>
                <c:pt idx="0">
                  <c:v>0.48598130841121495</c:v>
                </c:pt>
                <c:pt idx="1">
                  <c:v>0.38785046728972128</c:v>
                </c:pt>
                <c:pt idx="2">
                  <c:v>0.18224299065420602</c:v>
                </c:pt>
                <c:pt idx="3">
                  <c:v>0.14485981308411214</c:v>
                </c:pt>
                <c:pt idx="4">
                  <c:v>0.11682242990654212</c:v>
                </c:pt>
                <c:pt idx="5">
                  <c:v>0.10280373831775701</c:v>
                </c:pt>
              </c:numCache>
            </c:numRef>
          </c:val>
        </c:ser>
        <c:dLbls>
          <c:showVal val="1"/>
        </c:dLbls>
        <c:overlap val="-25"/>
        <c:axId val="130023808"/>
        <c:axId val="130025344"/>
      </c:barChart>
      <c:catAx>
        <c:axId val="13002380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fr-FR"/>
          </a:p>
        </c:txPr>
        <c:crossAx val="130025344"/>
        <c:crosses val="autoZero"/>
        <c:auto val="1"/>
        <c:lblAlgn val="ctr"/>
        <c:lblOffset val="100"/>
      </c:catAx>
      <c:valAx>
        <c:axId val="130025344"/>
        <c:scaling>
          <c:orientation val="minMax"/>
        </c:scaling>
        <c:delete val="1"/>
        <c:axPos val="l"/>
        <c:numFmt formatCode="0.00%" sourceLinked="1"/>
        <c:majorTickMark val="none"/>
        <c:tickLblPos val="none"/>
        <c:crossAx val="130023808"/>
        <c:crosses val="autoZero"/>
        <c:crossBetween val="between"/>
      </c:valAx>
    </c:plotArea>
    <c:plotVisOnly val="1"/>
    <c:dispBlanksAs val="gap"/>
  </c:chart>
  <c:spPr>
    <a:ln w="38100">
      <a:solidFill>
        <a:schemeClr val="accent2">
          <a:lumMod val="75000"/>
        </a:schemeClr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Quel jour seriez-vous prêt à venir dans le magasin?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cat>
            <c:strRef>
              <c:f>Feuil1!$A$51:$A$74</c:f>
              <c:strCache>
                <c:ptCount val="24"/>
                <c:pt idx="0">
                  <c:v>Lundi matin</c:v>
                </c:pt>
                <c:pt idx="1">
                  <c:v>Lundi midi</c:v>
                </c:pt>
                <c:pt idx="2">
                  <c:v>Lundi après midi</c:v>
                </c:pt>
                <c:pt idx="3">
                  <c:v>Lundi soir</c:v>
                </c:pt>
                <c:pt idx="4">
                  <c:v>Mardi matin</c:v>
                </c:pt>
                <c:pt idx="5">
                  <c:v>Mardi midi</c:v>
                </c:pt>
                <c:pt idx="6">
                  <c:v>Mardi après midi</c:v>
                </c:pt>
                <c:pt idx="7">
                  <c:v>Mardi soir</c:v>
                </c:pt>
                <c:pt idx="8">
                  <c:v>Mercredi matin</c:v>
                </c:pt>
                <c:pt idx="9">
                  <c:v>Mercredi midi</c:v>
                </c:pt>
                <c:pt idx="10">
                  <c:v>Mercredi après midi</c:v>
                </c:pt>
                <c:pt idx="11">
                  <c:v>Mercredi soir</c:v>
                </c:pt>
                <c:pt idx="12">
                  <c:v>Jeudi matin</c:v>
                </c:pt>
                <c:pt idx="13">
                  <c:v>Jeudi midi</c:v>
                </c:pt>
                <c:pt idx="14">
                  <c:v>Jeudi après midi</c:v>
                </c:pt>
                <c:pt idx="15">
                  <c:v>Jeudi soir</c:v>
                </c:pt>
                <c:pt idx="16">
                  <c:v>Vendredi matin</c:v>
                </c:pt>
                <c:pt idx="17">
                  <c:v>Vendredi midi</c:v>
                </c:pt>
                <c:pt idx="18">
                  <c:v>Vendredi après midi</c:v>
                </c:pt>
                <c:pt idx="19">
                  <c:v>Vendredi soir</c:v>
                </c:pt>
                <c:pt idx="20">
                  <c:v>Samedi matin</c:v>
                </c:pt>
                <c:pt idx="21">
                  <c:v>Samedi midi</c:v>
                </c:pt>
                <c:pt idx="22">
                  <c:v>Samedi après midi</c:v>
                </c:pt>
                <c:pt idx="23">
                  <c:v>Samedi soir</c:v>
                </c:pt>
              </c:strCache>
            </c:strRef>
          </c:cat>
          <c:val>
            <c:numRef>
              <c:f>Feuil1!$B$51:$B$74</c:f>
            </c:numRef>
          </c:val>
        </c:ser>
        <c:ser>
          <c:idx val="1"/>
          <c:order val="1"/>
          <c:cat>
            <c:strRef>
              <c:f>Feuil1!$A$51:$A$74</c:f>
              <c:strCache>
                <c:ptCount val="24"/>
                <c:pt idx="0">
                  <c:v>Lundi matin</c:v>
                </c:pt>
                <c:pt idx="1">
                  <c:v>Lundi midi</c:v>
                </c:pt>
                <c:pt idx="2">
                  <c:v>Lundi après midi</c:v>
                </c:pt>
                <c:pt idx="3">
                  <c:v>Lundi soir</c:v>
                </c:pt>
                <c:pt idx="4">
                  <c:v>Mardi matin</c:v>
                </c:pt>
                <c:pt idx="5">
                  <c:v>Mardi midi</c:v>
                </c:pt>
                <c:pt idx="6">
                  <c:v>Mardi après midi</c:v>
                </c:pt>
                <c:pt idx="7">
                  <c:v>Mardi soir</c:v>
                </c:pt>
                <c:pt idx="8">
                  <c:v>Mercredi matin</c:v>
                </c:pt>
                <c:pt idx="9">
                  <c:v>Mercredi midi</c:v>
                </c:pt>
                <c:pt idx="10">
                  <c:v>Mercredi après midi</c:v>
                </c:pt>
                <c:pt idx="11">
                  <c:v>Mercredi soir</c:v>
                </c:pt>
                <c:pt idx="12">
                  <c:v>Jeudi matin</c:v>
                </c:pt>
                <c:pt idx="13">
                  <c:v>Jeudi midi</c:v>
                </c:pt>
                <c:pt idx="14">
                  <c:v>Jeudi après midi</c:v>
                </c:pt>
                <c:pt idx="15">
                  <c:v>Jeudi soir</c:v>
                </c:pt>
                <c:pt idx="16">
                  <c:v>Vendredi matin</c:v>
                </c:pt>
                <c:pt idx="17">
                  <c:v>Vendredi midi</c:v>
                </c:pt>
                <c:pt idx="18">
                  <c:v>Vendredi après midi</c:v>
                </c:pt>
                <c:pt idx="19">
                  <c:v>Vendredi soir</c:v>
                </c:pt>
                <c:pt idx="20">
                  <c:v>Samedi matin</c:v>
                </c:pt>
                <c:pt idx="21">
                  <c:v>Samedi midi</c:v>
                </c:pt>
                <c:pt idx="22">
                  <c:v>Samedi après midi</c:v>
                </c:pt>
                <c:pt idx="23">
                  <c:v>Samedi soir</c:v>
                </c:pt>
              </c:strCache>
            </c:strRef>
          </c:cat>
          <c:val>
            <c:numRef>
              <c:f>Feuil1!$C$51:$C$74</c:f>
              <c:numCache>
                <c:formatCode>0.00%</c:formatCode>
                <c:ptCount val="24"/>
                <c:pt idx="0">
                  <c:v>7.4712643678160939E-2</c:v>
                </c:pt>
                <c:pt idx="1">
                  <c:v>5.1724137931034524E-2</c:v>
                </c:pt>
                <c:pt idx="2">
                  <c:v>0.13793103448275909</c:v>
                </c:pt>
                <c:pt idx="3">
                  <c:v>6.3218390804597721E-2</c:v>
                </c:pt>
                <c:pt idx="4">
                  <c:v>2.8735632183908056E-2</c:v>
                </c:pt>
                <c:pt idx="5">
                  <c:v>4.0229885057471264E-2</c:v>
                </c:pt>
                <c:pt idx="6">
                  <c:v>9.1954022988505746E-2</c:v>
                </c:pt>
                <c:pt idx="7">
                  <c:v>5.7471264367816112E-2</c:v>
                </c:pt>
                <c:pt idx="8">
                  <c:v>8.0459770114942528E-2</c:v>
                </c:pt>
                <c:pt idx="9">
                  <c:v>6.3218390804597721E-2</c:v>
                </c:pt>
                <c:pt idx="10">
                  <c:v>0.14367816091954017</c:v>
                </c:pt>
                <c:pt idx="11">
                  <c:v>9.1954022988505746E-2</c:v>
                </c:pt>
                <c:pt idx="12">
                  <c:v>3.4482758620689655E-2</c:v>
                </c:pt>
                <c:pt idx="13">
                  <c:v>3.4482758620689655E-2</c:v>
                </c:pt>
                <c:pt idx="14">
                  <c:v>9.7701149425287362E-2</c:v>
                </c:pt>
                <c:pt idx="15">
                  <c:v>6.8965517241379309E-2</c:v>
                </c:pt>
                <c:pt idx="16">
                  <c:v>3.4482758620689655E-2</c:v>
                </c:pt>
                <c:pt idx="17">
                  <c:v>4.0229885057471264E-2</c:v>
                </c:pt>
                <c:pt idx="18">
                  <c:v>0.16091954022988506</c:v>
                </c:pt>
                <c:pt idx="19">
                  <c:v>0.18965517241379309</c:v>
                </c:pt>
                <c:pt idx="20">
                  <c:v>0.32183908045977089</c:v>
                </c:pt>
                <c:pt idx="21">
                  <c:v>0.23563218390804597</c:v>
                </c:pt>
                <c:pt idx="22">
                  <c:v>0.45402298850574813</c:v>
                </c:pt>
                <c:pt idx="23">
                  <c:v>0.18390804597701213</c:v>
                </c:pt>
              </c:numCache>
            </c:numRef>
          </c:val>
        </c:ser>
        <c:dLbls/>
        <c:gapWidth val="75"/>
        <c:overlap val="-25"/>
        <c:axId val="129117568"/>
        <c:axId val="129119360"/>
      </c:barChart>
      <c:catAx>
        <c:axId val="12911756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fr-FR"/>
          </a:p>
        </c:txPr>
        <c:crossAx val="129119360"/>
        <c:crosses val="autoZero"/>
        <c:auto val="1"/>
        <c:lblAlgn val="ctr"/>
        <c:lblOffset val="100"/>
      </c:catAx>
      <c:valAx>
        <c:axId val="129119360"/>
        <c:scaling>
          <c:orientation val="minMax"/>
        </c:scaling>
        <c:axPos val="l"/>
        <c:majorGridlines/>
        <c:numFmt formatCode="0.00%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fr-FR"/>
          </a:p>
        </c:txPr>
        <c:crossAx val="129117568"/>
        <c:crosses val="autoZero"/>
        <c:crossBetween val="between"/>
      </c:valAx>
    </c:plotArea>
    <c:plotVisOnly val="1"/>
    <c:dispBlanksAs val="gap"/>
  </c:chart>
  <c:spPr>
    <a:ln w="38100">
      <a:solidFill>
        <a:schemeClr val="accent2">
          <a:lumMod val="75000"/>
        </a:schemeClr>
      </a:solidFill>
    </a:ln>
  </c:spPr>
  <c:externalData r:id="rId1"/>
  <c:userShapes r:id="rId2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0.26786</cdr:x>
      <cdr:y>0.07008</cdr:y>
    </cdr:from>
    <cdr:to>
      <cdr:x>0.75958</cdr:x>
      <cdr:y>0.19619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510404" y="224454"/>
          <a:ext cx="2772720" cy="403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Seriez-vous client solidaire ?</a:t>
          </a:r>
          <a:endParaRPr lang="fr-FR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464458" y="-29029"/>
          <a:ext cx="6024664" cy="531655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68398-2028-4310-B0A0-41B91D89C938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00C04-0923-4E70-B7B6-0F7DEEF6A5A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0208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2060"/>
                </a:solidFill>
              </a:defRPr>
            </a:lvl1pPr>
          </a:lstStyle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rgbClr val="002060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rgbClr val="002060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icolas\Desktop\Pr&#233;sentation%20du%2013%20juin%202016\Vid&#233;o%203D%20MSS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1316" y="4191734"/>
            <a:ext cx="10069647" cy="1352282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>
                <a:solidFill>
                  <a:srgbClr val="002060"/>
                </a:solidFill>
              </a:rPr>
              <a:t>Présentation du 13 juin 2016 </a:t>
            </a:r>
            <a:endParaRPr lang="fr-FR" sz="3200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08935" y="1528011"/>
            <a:ext cx="7014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Etude préliminaire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 pour la création d’un magasin social et solidaire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 à Evreux  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2108" y="67970"/>
            <a:ext cx="1011238" cy="152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9824" y="67970"/>
            <a:ext cx="1007758" cy="152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5555" y="67970"/>
            <a:ext cx="1768475" cy="146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50444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0232" y="625511"/>
            <a:ext cx="10320669" cy="114300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Conclusion du questionnaire</a:t>
            </a:r>
            <a:br>
              <a:rPr lang="fr-FR" sz="3600" b="1" dirty="0" smtClean="0"/>
            </a:br>
            <a:r>
              <a:rPr lang="fr-FR" sz="3600" b="1" dirty="0" smtClean="0"/>
              <a:t/>
            </a:r>
            <a:br>
              <a:rPr lang="fr-FR" sz="3600" b="1" dirty="0" smtClean="0"/>
            </a:b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0232" y="1361210"/>
            <a:ext cx="9956800" cy="5317848"/>
          </a:xfrm>
        </p:spPr>
        <p:txBody>
          <a:bodyPr>
            <a:normAutofit/>
          </a:bodyPr>
          <a:lstStyle/>
          <a:p>
            <a:r>
              <a:rPr lang="fr-FR" sz="2600" dirty="0" smtClean="0"/>
              <a:t>Concept qui fonctionne, projet viable dans les magasins existants.</a:t>
            </a:r>
          </a:p>
          <a:p>
            <a:r>
              <a:rPr lang="fr-FR" sz="2600" dirty="0" smtClean="0"/>
              <a:t>L’emplacement est primordial pour garantir la pérennité du magasin.</a:t>
            </a:r>
          </a:p>
          <a:p>
            <a:r>
              <a:rPr lang="fr-FR" sz="2600" dirty="0" smtClean="0"/>
              <a:t>Bien déterminer le type de fournisseurs pour définir le nombre de références.</a:t>
            </a:r>
          </a:p>
          <a:p>
            <a:r>
              <a:rPr lang="fr-FR" sz="2600" dirty="0" smtClean="0"/>
              <a:t>Similitude sur la tranche d’âge 25-45 ans des clients solidaires</a:t>
            </a:r>
          </a:p>
          <a:p>
            <a:r>
              <a:rPr lang="fr-FR" sz="2600" dirty="0" smtClean="0"/>
              <a:t>L’association serait la forme juridique la plus appropriée au projet.</a:t>
            </a:r>
          </a:p>
        </p:txBody>
      </p:sp>
    </p:spTree>
    <p:extLst>
      <p:ext uri="{BB962C8B-B14F-4D97-AF65-F5344CB8AC3E}">
        <p14:creationId xmlns:p14="http://schemas.microsoft.com/office/powerpoint/2010/main" xmlns="" val="348513679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Analyse de la concurrence</a:t>
            </a:r>
            <a:endParaRPr lang="fr-FR" sz="36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566" y="1537861"/>
            <a:ext cx="5184576" cy="341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508" y="3219700"/>
            <a:ext cx="44661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104" y="3178301"/>
            <a:ext cx="590403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5705" y="3736987"/>
            <a:ext cx="295201" cy="2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888" y="3701636"/>
            <a:ext cx="64981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0344" y="2375472"/>
            <a:ext cx="4064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632" y="1484785"/>
            <a:ext cx="105621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5125" y="1916832"/>
            <a:ext cx="641351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2676" y="1916833"/>
            <a:ext cx="552449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16" descr="C:\Users\user559\Desktop\Magasins-Dia_v5586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132" b="31132"/>
          <a:stretch/>
        </p:blipFill>
        <p:spPr bwMode="auto">
          <a:xfrm>
            <a:off x="4430905" y="2296731"/>
            <a:ext cx="558800" cy="157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5125" y="2252599"/>
            <a:ext cx="853017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3078" y="1948298"/>
            <a:ext cx="7154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7189" y="2194654"/>
            <a:ext cx="56091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03446" y="112474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Agglomération d’Evreux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9156" y="5078877"/>
            <a:ext cx="6999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b="1" dirty="0" smtClean="0">
                <a:solidFill>
                  <a:srgbClr val="002060"/>
                </a:solidFill>
              </a:rPr>
              <a:t>De nombreux concurrents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b="1" dirty="0" smtClean="0">
                <a:solidFill>
                  <a:srgbClr val="002060"/>
                </a:solidFill>
              </a:rPr>
              <a:t>Des concentrations commerciales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381" y="1481853"/>
            <a:ext cx="5110837" cy="339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093122" y="5237057"/>
            <a:ext cx="25248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AMAP 27 </a:t>
            </a:r>
            <a:r>
              <a:rPr lang="fr-FR" sz="1400" b="1" dirty="0" smtClean="0">
                <a:solidFill>
                  <a:srgbClr val="002060"/>
                </a:solidFill>
              </a:rPr>
              <a:t>(association pour le maintien d’une agriculture paysanne)</a:t>
            </a:r>
            <a:endParaRPr lang="fr-FR" sz="1400" b="1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booubannc\Desktop\imagesNYUR24O9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888" y="1537861"/>
            <a:ext cx="469024" cy="3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271705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381" y="0"/>
            <a:ext cx="10972800" cy="1143000"/>
          </a:xfrm>
        </p:spPr>
        <p:txBody>
          <a:bodyPr>
            <a:normAutofit/>
          </a:bodyPr>
          <a:lstStyle/>
          <a:p>
            <a:r>
              <a:rPr lang="fr-FR" b="1" dirty="0"/>
              <a:t>Analyse de la concurrence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34260"/>
              </p:ext>
            </p:extLst>
          </p:nvPr>
        </p:nvGraphicFramePr>
        <p:xfrm>
          <a:off x="225702" y="1007826"/>
          <a:ext cx="8577105" cy="54971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30394"/>
                <a:gridCol w="4087366"/>
                <a:gridCol w="2859345"/>
              </a:tblGrid>
              <a:tr h="203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Forces</a:t>
                      </a:r>
                      <a:endParaRPr lang="fr-FR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Faiblesses</a:t>
                      </a:r>
                      <a:endParaRPr lang="fr-FR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065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Epiceries</a:t>
                      </a:r>
                      <a:endParaRPr lang="fr-FR" sz="12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-Proximité avec la clientèle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-Horaires d’ouverture 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souples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-Spécialisation pour certains (Bio, produit locaux, produits « saveurs du monde 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»)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Gamme </a:t>
                      </a: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de 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produits restreinte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-Pas ou peu de communication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-Prix généralement élevés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-Petite surface de vente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980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Grande surfaces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-Prix plus bas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-Parking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-Grande surface de vente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-Nombreux services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Gamme </a:t>
                      </a: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de 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produits large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-Station </a:t>
                      </a: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essence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-Boucherie, boulangerie…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-Force de communication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-Drive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-Relation peu personnalisée avec la clientèle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-Localisation en périphérie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-Mauvaise image concernant 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leurs relations </a:t>
                      </a: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avec leurs fournisseurs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283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Hard-Discount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-Prix bas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Gamme </a:t>
                      </a: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de 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produits large 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-Marques nationales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-Boucherie</a:t>
                      </a: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, boulangerie pour certains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-Force de communication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-Relation peu personnalisée avec la clientèle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-Localisation en périphérie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-Mauvaise image concernant </a:t>
                      </a: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leurs relations </a:t>
                      </a:r>
                      <a:r>
                        <a:rPr lang="fr-FR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avec leurs fournisseurs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8362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AMAP</a:t>
                      </a:r>
                      <a:endParaRPr lang="fr-FR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-Production locale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-Produits de saisons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-Relation proche de la clientèle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-Bonne</a:t>
                      </a:r>
                      <a:r>
                        <a:rPr lang="fr-FR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image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-Manque de diversité en fonction de la saison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-Peu de communication</a:t>
                      </a:r>
                      <a:endParaRPr lang="fr-FR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8496267" y="2204864"/>
            <a:ext cx="3695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sz="32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Il faut se différencier  </a:t>
            </a:r>
            <a:endParaRPr lang="fr-FR" sz="3200" b="1" dirty="0" smtClean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53503" y="3123552"/>
            <a:ext cx="35523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</a:rPr>
              <a:t>La proximité client   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</a:rPr>
              <a:t> L’offre (activités)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</a:rPr>
              <a:t>L’image du magasin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496267" y="4378752"/>
            <a:ext cx="3695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sz="32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Il faut se rendre visible   </a:t>
            </a:r>
            <a:endParaRPr lang="fr-FR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98529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791545">
            <a:off x="9927851" y="717157"/>
            <a:ext cx="1529613" cy="218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42322">
            <a:off x="9070931" y="407835"/>
            <a:ext cx="1618593" cy="231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417217">
            <a:off x="8382503" y="549653"/>
            <a:ext cx="1618593" cy="231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8912" y="882743"/>
            <a:ext cx="8534400" cy="1507067"/>
          </a:xfrm>
        </p:spPr>
        <p:txBody>
          <a:bodyPr>
            <a:normAutofit/>
          </a:bodyPr>
          <a:lstStyle/>
          <a:p>
            <a:r>
              <a:rPr lang="fr-FR" sz="2800" u="sng" dirty="0" smtClean="0"/>
              <a:t/>
            </a:r>
            <a:br>
              <a:rPr lang="fr-FR" sz="2800" u="sng" dirty="0" smtClean="0"/>
            </a:br>
            <a:r>
              <a:rPr lang="fr-FR" sz="3200" dirty="0"/>
              <a:t>Objectif : </a:t>
            </a:r>
            <a:r>
              <a:rPr lang="fr-FR" sz="3200" dirty="0" smtClean="0"/>
              <a:t>identifier profil consommateurs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8838" y="2166929"/>
            <a:ext cx="8600083" cy="407932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fr-FR" sz="3200" dirty="0" smtClean="0"/>
              <a:t>Elaboration du questionnaire pour l’étude consommateurs</a:t>
            </a:r>
          </a:p>
          <a:p>
            <a:pPr>
              <a:buFont typeface="Wingdings" pitchFamily="2" charset="2"/>
              <a:buChar char="Ø"/>
            </a:pPr>
            <a:r>
              <a:rPr lang="fr-FR" sz="3200" dirty="0" smtClean="0"/>
              <a:t>Trois thèmes principaux : </a:t>
            </a:r>
            <a:r>
              <a:rPr lang="fr-FR" sz="3200" dirty="0"/>
              <a:t>l</a:t>
            </a:r>
            <a:r>
              <a:rPr lang="fr-FR" sz="3200" dirty="0" smtClean="0"/>
              <a:t>es clients, les produits, le lieu d’implantation</a:t>
            </a:r>
          </a:p>
          <a:p>
            <a:pPr>
              <a:buFont typeface="Wingdings" pitchFamily="2" charset="2"/>
              <a:buChar char="Ø"/>
            </a:pPr>
            <a:r>
              <a:rPr lang="fr-FR" sz="3200" dirty="0" smtClean="0"/>
              <a:t>Deux supports de collecte :</a:t>
            </a:r>
          </a:p>
          <a:p>
            <a:pPr lvl="1">
              <a:buNone/>
            </a:pPr>
            <a:r>
              <a:rPr lang="fr-FR" sz="2800" dirty="0" smtClean="0"/>
              <a:t>      - Questionnaire en ligne (distribué via les réseaux sociaux et adresses mail des partenaires). </a:t>
            </a:r>
          </a:p>
          <a:p>
            <a:pPr lvl="1">
              <a:buNone/>
            </a:pPr>
            <a:r>
              <a:rPr lang="fr-FR" sz="2800" dirty="0" smtClean="0"/>
              <a:t>      - Questionnaire papier (distribué par les ESCCI, la Chambre d’Agriculture et la Mairie).</a:t>
            </a:r>
            <a:endParaRPr lang="fr-FR" sz="3200" dirty="0" smtClean="0"/>
          </a:p>
          <a:p>
            <a:pPr>
              <a:buFont typeface="Wingdings" pitchFamily="2" charset="2"/>
              <a:buChar char="Ø"/>
            </a:pPr>
            <a:r>
              <a:rPr lang="fr-FR" sz="3200" dirty="0" smtClean="0"/>
              <a:t>Echantillon 308 personnes.</a:t>
            </a:r>
          </a:p>
          <a:p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0"/>
            <a:ext cx="10972800" cy="1143000"/>
          </a:xfrm>
          <a:prstGeom prst="rect">
            <a:avLst/>
          </a:prstGeom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   </a:t>
            </a:r>
            <a:r>
              <a:rPr lang="fr-FR" sz="3600" b="1" dirty="0" smtClean="0"/>
              <a:t>ANALYSE CONSOMMATEURS</a:t>
            </a:r>
          </a:p>
          <a:p>
            <a:r>
              <a:rPr lang="fr-FR" sz="3600" dirty="0" smtClean="0"/>
              <a:t>	</a:t>
            </a:r>
            <a:r>
              <a:rPr lang="fr-FR" sz="2800" u="sng" dirty="0" smtClean="0"/>
              <a:t>Méthodologie </a:t>
            </a:r>
            <a:r>
              <a:rPr lang="fr-FR" sz="2800" u="sng" dirty="0"/>
              <a:t>de l’enquête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xmlns="" val="72818146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56800" cy="1143000"/>
          </a:xfrm>
        </p:spPr>
        <p:txBody>
          <a:bodyPr/>
          <a:lstStyle/>
          <a:p>
            <a:r>
              <a:rPr lang="fr-FR" b="1" dirty="0" smtClean="0"/>
              <a:t>Synthèse de l’enquête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1082566"/>
            <a:ext cx="1145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z="2800" dirty="0" smtClean="0">
                <a:solidFill>
                  <a:srgbClr val="002060"/>
                </a:solidFill>
              </a:rPr>
              <a:t>Qui a répondu à notre enquête ?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9732579" y="3541986"/>
            <a:ext cx="546538" cy="756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3374" y="5140907"/>
            <a:ext cx="5969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113" y="5372726"/>
            <a:ext cx="5969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6211669"/>
            <a:ext cx="279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Majoritairement des femmes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98737" y="6175041"/>
            <a:ext cx="347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80% d’actifs et étudiants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486141" y="4662152"/>
            <a:ext cx="303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80% des personnes interrogées correspondent à la tranche d'âge ciblée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7288"/>
            <a:ext cx="27717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677382"/>
            <a:ext cx="45053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6031" y="1801308"/>
            <a:ext cx="4512966" cy="287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6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0819" y="0"/>
            <a:ext cx="9956800" cy="1143000"/>
          </a:xfrm>
        </p:spPr>
        <p:txBody>
          <a:bodyPr/>
          <a:lstStyle/>
          <a:p>
            <a:r>
              <a:rPr lang="fr-FR" b="1" dirty="0" smtClean="0"/>
              <a:t>Synthèse de l’enquête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1248205"/>
            <a:ext cx="1089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z="2800" dirty="0" smtClean="0">
                <a:solidFill>
                  <a:srgbClr val="002060"/>
                </a:solidFill>
              </a:rPr>
              <a:t>Le client solidaire</a:t>
            </a:r>
            <a:endParaRPr lang="fr-FR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xmlns="" val="1741578664"/>
              </p:ext>
            </p:extLst>
          </p:nvPr>
        </p:nvGraphicFramePr>
        <p:xfrm>
          <a:off x="2803476" y="1023751"/>
          <a:ext cx="5638800" cy="320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lèche courbée vers la droite 8"/>
          <p:cNvSpPr/>
          <p:nvPr/>
        </p:nvSpPr>
        <p:spPr>
          <a:xfrm>
            <a:off x="2220760" y="2434106"/>
            <a:ext cx="1416677" cy="3142446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32973" y="5064771"/>
            <a:ext cx="3863664" cy="3693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Clients potentiels à convaincre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Flèche courbée vers la gauche 10"/>
          <p:cNvSpPr/>
          <p:nvPr/>
        </p:nvSpPr>
        <p:spPr>
          <a:xfrm>
            <a:off x="7398068" y="2292440"/>
            <a:ext cx="1481070" cy="249850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09144" y="4226778"/>
            <a:ext cx="359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Client convaincu par le concept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5424379" y="5604903"/>
            <a:ext cx="354170" cy="499683"/>
          </a:xfrm>
          <a:prstGeom prst="downArrow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550505" y="6284890"/>
            <a:ext cx="403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Source de Développement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7751160" y="5029200"/>
            <a:ext cx="1382232" cy="467833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9207820" y="5039832"/>
            <a:ext cx="30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Communication Importante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P spid="9" grpId="0" animBg="1"/>
      <p:bldP spid="10" grpId="0" animBg="1"/>
      <p:bldP spid="11" grpId="0" animBg="1"/>
      <p:bldP spid="12" grpId="0"/>
      <p:bldP spid="14" grpId="0" animBg="1"/>
      <p:bldP spid="16" grpId="0"/>
      <p:bldP spid="13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56800" cy="1143000"/>
          </a:xfrm>
        </p:spPr>
        <p:txBody>
          <a:bodyPr/>
          <a:lstStyle/>
          <a:p>
            <a:r>
              <a:rPr lang="fr-FR" b="1" dirty="0" smtClean="0"/>
              <a:t>Synthèse de l’enquête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36634" y="1166648"/>
            <a:ext cx="3584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2060"/>
                </a:solidFill>
              </a:rPr>
              <a:t>Les produits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14247" y="5602310"/>
            <a:ext cx="481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00B050"/>
                </a:solidFill>
              </a:rPr>
              <a:t>Fruits-légumes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00B050"/>
                </a:solidFill>
              </a:rPr>
              <a:t>Produits-locaux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fr-FR" b="1" dirty="0">
                <a:solidFill>
                  <a:srgbClr val="002060"/>
                </a:solidFill>
              </a:rPr>
              <a:t>C</a:t>
            </a:r>
            <a:r>
              <a:rPr lang="fr-FR" b="1" dirty="0" smtClean="0">
                <a:solidFill>
                  <a:srgbClr val="002060"/>
                </a:solidFill>
              </a:rPr>
              <a:t>onfirme la tendance nationale 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856112" y="5094067"/>
            <a:ext cx="2756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C000"/>
                </a:solidFill>
              </a:rPr>
              <a:t>Ateliers cuisine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C000"/>
                </a:solidFill>
              </a:rPr>
              <a:t> Ateliers  bien -être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Effet de mode 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16721" y="5885648"/>
            <a:ext cx="2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xmlns="" val="3873297144"/>
              </p:ext>
            </p:extLst>
          </p:nvPr>
        </p:nvGraphicFramePr>
        <p:xfrm>
          <a:off x="311204" y="1758182"/>
          <a:ext cx="6200775" cy="379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xmlns="" val="3502855284"/>
              </p:ext>
            </p:extLst>
          </p:nvPr>
        </p:nvGraphicFramePr>
        <p:xfrm>
          <a:off x="7165617" y="1847893"/>
          <a:ext cx="4244403" cy="3229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3" grpId="0"/>
      <p:bldGraphic spid="9" grpId="0">
        <p:bldAsOne/>
      </p:bldGraphic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56800" cy="114300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  Synthèse de l’enquête</a:t>
            </a:r>
            <a:endParaRPr lang="fr-FR" sz="3600" b="1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xmlns="" val="2118980434"/>
              </p:ext>
            </p:extLst>
          </p:nvPr>
        </p:nvGraphicFramePr>
        <p:xfrm>
          <a:off x="5702879" y="1258420"/>
          <a:ext cx="6024664" cy="5316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99695" y="1061545"/>
            <a:ext cx="490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2060"/>
                </a:solidFill>
              </a:rPr>
              <a:t>Implantation et fréquentation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0256873" y="2275874"/>
            <a:ext cx="1340041" cy="312597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329" y="1977545"/>
            <a:ext cx="46863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èche courbée vers la droite 18"/>
          <p:cNvSpPr/>
          <p:nvPr/>
        </p:nvSpPr>
        <p:spPr>
          <a:xfrm flipH="1">
            <a:off x="10693031" y="4941168"/>
            <a:ext cx="1440160" cy="12961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Flèche courbée vers la droite 16"/>
          <p:cNvSpPr/>
          <p:nvPr/>
        </p:nvSpPr>
        <p:spPr>
          <a:xfrm>
            <a:off x="249687" y="4869160"/>
            <a:ext cx="1344149" cy="12961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623392" y="836712"/>
            <a:ext cx="6912768" cy="460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382" y="-166255"/>
            <a:ext cx="10972800" cy="114300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Offre de produits et services</a:t>
            </a:r>
            <a:endParaRPr lang="fr-FR" sz="3600" b="1" dirty="0"/>
          </a:p>
        </p:txBody>
      </p:sp>
      <p:sp>
        <p:nvSpPr>
          <p:cNvPr id="5124" name="AutoShape 4" descr="Résultat de recherche d'images pour &quot;20-80 la loi de pareto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6" name="AutoShape 6" descr="Résultat de recherche d'images pour &quot;20-80 la loi de pareto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8" name="AutoShape 8" descr="Résultat de recherche d'images pour &quot;20-80 la loi de pareto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7622646" y="827187"/>
            <a:ext cx="4224469" cy="460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911424" y="980728"/>
            <a:ext cx="5952661" cy="3888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chemeClr val="bg1">
                    <a:lumMod val="50000"/>
                  </a:schemeClr>
                </a:solidFill>
              </a:rPr>
              <a:t>Stratégies recommandées:</a:t>
            </a:r>
          </a:p>
          <a:p>
            <a:pPr algn="ctr"/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 Privilégier les producteurs locaux</a:t>
            </a:r>
          </a:p>
          <a:p>
            <a:pPr algn="ctr"/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ET</a:t>
            </a:r>
          </a:p>
          <a:p>
            <a:pPr algn="ctr"/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 Se fournir auprès de grossistes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(Alimentaire)</a:t>
            </a:r>
          </a:p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807968" y="4221088"/>
            <a:ext cx="1536171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DPH et bazar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50" name="AutoShape 2" descr="Résultat de recherche d'images pour &quot;20-80 la loi de pareto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48625" y="2655219"/>
            <a:ext cx="3635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31371" y="5594963"/>
            <a:ext cx="11425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Il est important de se différencier avec les produits, les activités et la </a:t>
            </a:r>
          </a:p>
          <a:p>
            <a:pPr algn="ctr"/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proximité car la concurrence peut proposer des offres similaires.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380" y="2712687"/>
            <a:ext cx="1799997" cy="1199998"/>
          </a:xfrm>
          <a:prstGeom prst="rect">
            <a:avLst/>
          </a:prstGeom>
          <a:noFill/>
        </p:spPr>
      </p:pic>
      <p:pic>
        <p:nvPicPr>
          <p:cNvPr id="7172" name="Picture 4" descr="Afficher l'image d'ori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35315" y="2705986"/>
            <a:ext cx="1783708" cy="1190625"/>
          </a:xfrm>
          <a:prstGeom prst="rect">
            <a:avLst/>
          </a:prstGeom>
          <a:noFill/>
        </p:spPr>
      </p:pic>
      <p:pic>
        <p:nvPicPr>
          <p:cNvPr id="7174" name="Picture 6" descr="Afficher l'image d'orig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24899" y="4058831"/>
            <a:ext cx="2279649" cy="1139825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7972646" y="915507"/>
            <a:ext cx="338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Ateliers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6" name="Picture 8" descr="Afficher l'image d'origi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0275" y="1421872"/>
            <a:ext cx="1876425" cy="1188402"/>
          </a:xfrm>
          <a:prstGeom prst="rect">
            <a:avLst/>
          </a:prstGeom>
          <a:noFill/>
        </p:spPr>
      </p:pic>
      <p:pic>
        <p:nvPicPr>
          <p:cNvPr id="7178" name="Picture 10" descr="Afficher l'image d'origi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3390" y="1446212"/>
            <a:ext cx="2021636" cy="1173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396141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8" grpId="0" animBg="1"/>
      <p:bldP spid="9" grpId="0" animBg="1"/>
      <p:bldP spid="11" grpId="0" animBg="1"/>
      <p:bldP spid="12" grpId="0" animBg="1"/>
      <p:bldP spid="15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56800" cy="114300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 Marketing et communication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3968" y="1184565"/>
            <a:ext cx="11066813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Utilisation de différents supports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: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Utilisation des techniques de communication numérique, web marketing</a:t>
            </a:r>
          </a:p>
          <a:p>
            <a:r>
              <a:rPr lang="fr-FR" sz="2400" dirty="0" smtClean="0"/>
              <a:t>Réseaux sociaux, référencement internet</a:t>
            </a:r>
          </a:p>
          <a:p>
            <a:r>
              <a:rPr lang="fr-FR" sz="2400" dirty="0" smtClean="0"/>
              <a:t>Informer tous les partenaires sociaux et autres organismes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743999" y="5733256"/>
            <a:ext cx="153617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39616" y="5133091"/>
            <a:ext cx="9264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La communication va être une pierre angulaire pour la réussite du projet, car elle permettra de faire connaitre le concept du magasin.</a:t>
            </a:r>
          </a:p>
        </p:txBody>
      </p:sp>
      <p:sp>
        <p:nvSpPr>
          <p:cNvPr id="1032" name="AutoShape 8" descr="Résultat de recherche d'images pour &quot;rad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4" name="AutoShape 10" descr="Résultat de recherche d'images pour &quot;rad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6" name="AutoShape 12" descr="Résultat de recherche d'images pour &quot;rad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8" name="AutoShape 14" descr="Résultat de recherche d'images pour &quot;rad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40" name="Picture 16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938" y="2018806"/>
            <a:ext cx="1646403" cy="16506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42" name="Picture 18" descr="Afficher l'image d'ori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379" y="2118981"/>
            <a:ext cx="2005459" cy="141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46" name="Picture 22" descr="Afficher l'image d'orig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1863" y="1996086"/>
            <a:ext cx="1449811" cy="16615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48" name="Picture 24" descr="Afficher l'image d'origi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7603" y="2066307"/>
            <a:ext cx="2297877" cy="15319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50" name="Picture 26" descr="Afficher l'image d'origi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9955" y="2042555"/>
            <a:ext cx="3041132" cy="15699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52" name="Picture 28" descr="Afficher l'image d'orig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5736" y="507671"/>
            <a:ext cx="2266991" cy="13601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54" name="Picture 30" descr="Afficher l'image d'origi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28364" y="433991"/>
            <a:ext cx="2505694" cy="14534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1594597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La commande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9956800" cy="4894117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Réalisation d’un diagnostic complet en vue de proposer une vision claire de l’environnement,</a:t>
            </a:r>
          </a:p>
          <a:p>
            <a:endParaRPr lang="fr-FR" dirty="0" smtClean="0"/>
          </a:p>
          <a:p>
            <a:r>
              <a:rPr lang="fr-FR" dirty="0" smtClean="0"/>
              <a:t>Apport de l’analyse et des compétences de responsables managers de la distribution en devenir,</a:t>
            </a:r>
          </a:p>
          <a:p>
            <a:endParaRPr lang="fr-FR" dirty="0" smtClean="0"/>
          </a:p>
          <a:p>
            <a:r>
              <a:rPr lang="fr-FR" dirty="0" smtClean="0"/>
              <a:t>Mise à disposition d’éléments factuels en support d’aide à la décision,</a:t>
            </a:r>
          </a:p>
          <a:p>
            <a:endParaRPr lang="fr-FR" dirty="0" smtClean="0"/>
          </a:p>
          <a:p>
            <a:r>
              <a:rPr lang="fr-FR" dirty="0" smtClean="0"/>
              <a:t>Proposer des solutions innovantes dans un contexte de création d’entreprise</a:t>
            </a:r>
          </a:p>
          <a:p>
            <a:pPr marL="36576" indent="0">
              <a:buNone/>
            </a:pPr>
            <a:endParaRPr lang="fr-FR" dirty="0" smtClean="0"/>
          </a:p>
          <a:p>
            <a:pPr algn="ctr">
              <a:buNone/>
            </a:pPr>
            <a:r>
              <a:rPr lang="fr-FR" dirty="0" smtClean="0"/>
              <a:t> </a:t>
            </a:r>
          </a:p>
          <a:p>
            <a:endParaRPr lang="fr-FR" dirty="0" smtClean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56800" cy="1143000"/>
          </a:xfrm>
        </p:spPr>
        <p:txBody>
          <a:bodyPr/>
          <a:lstStyle/>
          <a:p>
            <a:r>
              <a:rPr lang="fr-FR" b="1" dirty="0" smtClean="0"/>
              <a:t>Les conditions de développement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 rot="2306891">
            <a:off x="9819372" y="4907846"/>
            <a:ext cx="2339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chemeClr val="bg2">
                    <a:lumMod val="25000"/>
                  </a:schemeClr>
                </a:solidFill>
                <a:latin typeface="Century" pitchFamily="18" charset="0"/>
              </a:rPr>
              <a:t>150m²</a:t>
            </a:r>
            <a:endParaRPr lang="fr-FR" sz="5400" b="1" dirty="0">
              <a:solidFill>
                <a:schemeClr val="bg2">
                  <a:lumMod val="25000"/>
                </a:schemeClr>
              </a:solidFill>
              <a:latin typeface="Century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 rot="19296680">
            <a:off x="-90237" y="4617911"/>
            <a:ext cx="3487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schemeClr val="bg2">
                    <a:lumMod val="25000"/>
                  </a:schemeClr>
                </a:solidFill>
                <a:latin typeface="Century" pitchFamily="18" charset="0"/>
              </a:rPr>
              <a:t>340 Réf.</a:t>
            </a:r>
            <a:endParaRPr lang="fr-FR" sz="5400" dirty="0">
              <a:solidFill>
                <a:schemeClr val="bg2">
                  <a:lumMod val="25000"/>
                </a:schemeClr>
              </a:solidFill>
              <a:latin typeface="Century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25494" y="2234694"/>
            <a:ext cx="2541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chemeClr val="bg2">
                    <a:lumMod val="25000"/>
                  </a:schemeClr>
                </a:solidFill>
                <a:latin typeface="Century" pitchFamily="18" charset="0"/>
              </a:rPr>
              <a:t>46.46.8</a:t>
            </a:r>
            <a:endParaRPr lang="fr-FR" sz="5400" b="1" dirty="0">
              <a:solidFill>
                <a:schemeClr val="bg2">
                  <a:lumMod val="25000"/>
                </a:schemeClr>
              </a:solidFill>
              <a:latin typeface="Century" pitchFamily="18" charset="0"/>
            </a:endParaRPr>
          </a:p>
        </p:txBody>
      </p:sp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8844" y="1117488"/>
            <a:ext cx="3614184" cy="2394398"/>
          </a:xfrm>
          <a:prstGeom prst="rect">
            <a:avLst/>
          </a:prstGeom>
          <a:noFill/>
        </p:spPr>
      </p:pic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12" y="1306285"/>
            <a:ext cx="3475150" cy="2316535"/>
          </a:xfrm>
          <a:prstGeom prst="rect">
            <a:avLst/>
          </a:prstGeom>
          <a:noFill/>
        </p:spPr>
      </p:pic>
      <p:pic>
        <p:nvPicPr>
          <p:cNvPr id="4104" name="Picture 8" descr="Afficher l'image d'orig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399" y="3933371"/>
            <a:ext cx="4121430" cy="2351543"/>
          </a:xfrm>
          <a:prstGeom prst="rect">
            <a:avLst/>
          </a:prstGeom>
          <a:noFill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1817" y="3959906"/>
            <a:ext cx="2386240" cy="232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411" y="754063"/>
            <a:ext cx="1690688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ttps://tse4.mm.bing.net/th?id=OIP.Ma955c2355e183d96532d0f29724ebe6co0&amp;w=143&amp;h=152&amp;c=7&amp;rs=1&amp;qlt=90&amp;o=4&amp;pid=1.1"/>
          <p:cNvSpPr>
            <a:spLocks noChangeAspect="1" noChangeArrowheads="1"/>
          </p:cNvSpPr>
          <p:nvPr/>
        </p:nvSpPr>
        <p:spPr bwMode="auto">
          <a:xfrm>
            <a:off x="63500" y="-693738"/>
            <a:ext cx="13620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377740" y="357406"/>
            <a:ext cx="8072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Fonctionnement et prévision du chiffre d’affaires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29698" y="3613666"/>
            <a:ext cx="492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 Nombre de clients solidaires : 120 clients </a:t>
            </a:r>
            <a:endParaRPr lang="fr-FR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29698" y="4189442"/>
            <a:ext cx="359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 Nombre de bénéficiaires : 280 </a:t>
            </a:r>
            <a:endParaRPr lang="fr-FR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907698" y="2561790"/>
            <a:ext cx="445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Panier moyen hebdomadaire  : 11,20€</a:t>
            </a:r>
            <a:endParaRPr lang="fr-FR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27341" y="3042221"/>
            <a:ext cx="569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Dépenses annuelles par ménage :  504,00€</a:t>
            </a:r>
            <a:endParaRPr lang="fr-FR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414448" y="4923852"/>
            <a:ext cx="368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CA prévisionnelle : 201600€ </a:t>
            </a:r>
            <a:endParaRPr lang="fr-FR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72" y="2348820"/>
            <a:ext cx="4203246" cy="381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ogogenie.fr/download/preview/xlarge/2601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223" y="2329907"/>
            <a:ext cx="5685733" cy="37838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" name="Picture 6" descr="http://www.logogenie.fr/download/preview/xlarge/26010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8930" y="3336450"/>
            <a:ext cx="5201392" cy="33508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2770" name="Picture 2" descr="http://www.logogenie.fr/download/preview/xlarge/26010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2068" y="213241"/>
            <a:ext cx="4389910" cy="29214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510639" y="721756"/>
            <a:ext cx="5332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4000" dirty="0" smtClean="0">
                <a:solidFill>
                  <a:schemeClr val="bg1">
                    <a:lumMod val="50000"/>
                  </a:schemeClr>
                </a:solidFill>
              </a:rPr>
              <a:t>Nom, slogan, logo</a:t>
            </a:r>
          </a:p>
        </p:txBody>
      </p:sp>
      <p:sp>
        <p:nvSpPr>
          <p:cNvPr id="32772" name="AutoShape 4" descr="Résultat de recherche d'images pour &quot;rad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2374"/>
            <a:ext cx="9956800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Le magasin de demain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31" name="Picture 7" descr="C:\Users\Nicolas\Pictures\partageur v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9506"/>
            <a:ext cx="12192000" cy="403849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611" y="728846"/>
            <a:ext cx="1745304" cy="187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303" y="957943"/>
            <a:ext cx="3022974" cy="15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303" y="899886"/>
            <a:ext cx="2782518" cy="186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5349" y="778030"/>
            <a:ext cx="1790881" cy="190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46175" y="972457"/>
            <a:ext cx="1052339" cy="180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2743" y="0"/>
            <a:ext cx="9956800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Vidéo 3D MS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8914" y="187552"/>
            <a:ext cx="9956800" cy="1143000"/>
          </a:xfrm>
        </p:spPr>
        <p:txBody>
          <a:bodyPr/>
          <a:lstStyle/>
          <a:p>
            <a:pPr algn="ctr"/>
            <a:r>
              <a:rPr lang="fr-FR" dirty="0" smtClean="0"/>
              <a:t>Remerciements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9854" y="1917701"/>
            <a:ext cx="91008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Mairie </a:t>
            </a: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d’Evreux, Madame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eauvillard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pour sa confiance tout au long de ce projet, </a:t>
            </a:r>
            <a:endParaRPr lang="fr-FR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Messieurs Pillet et </a:t>
            </a:r>
            <a:r>
              <a:rPr lang="fr-FR" sz="2800" dirty="0" err="1" smtClean="0">
                <a:solidFill>
                  <a:schemeClr val="bg1">
                    <a:lumMod val="50000"/>
                  </a:schemeClr>
                </a:solidFill>
              </a:rPr>
              <a:t>Dauga</a:t>
            </a: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 du CCAS,</a:t>
            </a:r>
          </a:p>
          <a:p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Mesdames </a:t>
            </a:r>
            <a:r>
              <a:rPr lang="fr-FR" sz="2800" dirty="0" err="1" smtClean="0">
                <a:solidFill>
                  <a:schemeClr val="bg1">
                    <a:lumMod val="50000"/>
                  </a:schemeClr>
                </a:solidFill>
              </a:rPr>
              <a:t>Rabourg</a:t>
            </a: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Lheureux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de la Chambre d’Agriculture</a:t>
            </a: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endParaRPr lang="fr-FR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L’ensemble des formateurs des Ecoles Supérieures de la CCI qui ont investi de leur temps pour nous aider dans nos démarches ainsi que toutes les personnes qui ont contribué à la réalisation de ce projet.</a:t>
            </a:r>
          </a:p>
          <a:p>
            <a:endParaRPr lang="fr-FR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r-FR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5482" y="0"/>
            <a:ext cx="322000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2514" y="2176009"/>
            <a:ext cx="9956800" cy="1143000"/>
          </a:xfrm>
        </p:spPr>
        <p:txBody>
          <a:bodyPr>
            <a:noAutofit/>
          </a:bodyPr>
          <a:lstStyle/>
          <a:p>
            <a:r>
              <a:rPr lang="fr-FR" sz="13000" dirty="0" smtClean="0">
                <a:latin typeface="+mn-lt"/>
              </a:rPr>
              <a:t>Echanges</a:t>
            </a:r>
            <a:endParaRPr lang="fr-FR" sz="13000" dirty="0">
              <a:latin typeface="+mn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1069" y="200175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400" b="1" dirty="0" smtClean="0"/>
              <a:t>Sommaire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50926" indent="-514350">
              <a:buNone/>
            </a:pPr>
            <a:r>
              <a:rPr lang="fr-FR" u="sng" dirty="0" smtClean="0"/>
              <a:t>I. Présentation du projet</a:t>
            </a:r>
          </a:p>
          <a:p>
            <a:r>
              <a:rPr lang="fr-FR" dirty="0" smtClean="0"/>
              <a:t>Contexte général</a:t>
            </a:r>
          </a:p>
          <a:p>
            <a:r>
              <a:rPr lang="fr-FR" dirty="0" smtClean="0"/>
              <a:t>Contexte local</a:t>
            </a:r>
          </a:p>
          <a:p>
            <a:r>
              <a:rPr lang="fr-FR" dirty="0" smtClean="0"/>
              <a:t>Enquête Magasin Social et Solidaire </a:t>
            </a:r>
          </a:p>
          <a:p>
            <a:r>
              <a:rPr lang="fr-FR" dirty="0" smtClean="0"/>
              <a:t>Enquête consommateurs</a:t>
            </a:r>
          </a:p>
          <a:p>
            <a:r>
              <a:rPr lang="fr-FR" dirty="0" smtClean="0"/>
              <a:t>Offre de produits</a:t>
            </a:r>
          </a:p>
          <a:p>
            <a:r>
              <a:rPr lang="fr-FR" dirty="0" smtClean="0"/>
              <a:t>Marketing et communication</a:t>
            </a:r>
          </a:p>
          <a:p>
            <a:r>
              <a:rPr lang="fr-FR" dirty="0" smtClean="0"/>
              <a:t>Notre vision du projet</a:t>
            </a:r>
            <a:endParaRPr lang="fr-FR" dirty="0"/>
          </a:p>
          <a:p>
            <a:endParaRPr lang="fr-FR" dirty="0" smtClean="0"/>
          </a:p>
          <a:p>
            <a:pPr>
              <a:buNone/>
            </a:pPr>
            <a:r>
              <a:rPr lang="fr-FR" u="sng" dirty="0" smtClean="0"/>
              <a:t>II. Echange</a:t>
            </a:r>
          </a:p>
          <a:p>
            <a:pPr>
              <a:buNone/>
            </a:pPr>
            <a:r>
              <a:rPr lang="fr-FR" dirty="0" smtClean="0"/>
              <a:t>Questions réponses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0039968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5162" y="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smtClean="0"/>
              <a:t>CONTEXTE GENERAL</a:t>
            </a:r>
            <a:endParaRPr lang="fr-FR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05485" y="1681766"/>
            <a:ext cx="3618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2060"/>
                </a:solidFill>
              </a:rPr>
              <a:t>12 tendances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</a:rPr>
              <a:t>Le </a:t>
            </a:r>
            <a:r>
              <a:rPr lang="fr-FR" dirty="0">
                <a:solidFill>
                  <a:srgbClr val="002060"/>
                </a:solidFill>
              </a:rPr>
              <a:t>consommateur est attentif à ce qu’il mange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</a:rPr>
              <a:t>Le </a:t>
            </a:r>
            <a:r>
              <a:rPr lang="fr-FR" dirty="0">
                <a:solidFill>
                  <a:srgbClr val="002060"/>
                </a:solidFill>
              </a:rPr>
              <a:t>comportement citoyen se développe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</a:rPr>
              <a:t>Le </a:t>
            </a:r>
            <a:r>
              <a:rPr lang="fr-FR" dirty="0">
                <a:solidFill>
                  <a:srgbClr val="002060"/>
                </a:solidFill>
              </a:rPr>
              <a:t>client est attentif au tissu économique local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</a:rPr>
              <a:t>Le </a:t>
            </a:r>
            <a:r>
              <a:rPr lang="fr-FR" dirty="0">
                <a:solidFill>
                  <a:srgbClr val="002060"/>
                </a:solidFill>
              </a:rPr>
              <a:t>client est volatile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973757" y="4891023"/>
            <a:ext cx="3747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52 % de la population française </a:t>
            </a:r>
            <a:r>
              <a:rPr lang="fr-FR" dirty="0" smtClean="0">
                <a:solidFill>
                  <a:srgbClr val="002060"/>
                </a:solidFill>
              </a:rPr>
              <a:t>consomment </a:t>
            </a:r>
            <a:r>
              <a:rPr lang="fr-FR" dirty="0">
                <a:solidFill>
                  <a:srgbClr val="002060"/>
                </a:solidFill>
              </a:rPr>
              <a:t>des produits bio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 4/10  personnes consomment des produits locaux </a:t>
            </a:r>
          </a:p>
          <a:p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7538" y="4699084"/>
            <a:ext cx="3712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Dépense circuit court : 107,44 € contre 95,59€ en circuit classique </a:t>
            </a:r>
            <a:r>
              <a:rPr lang="fr-FR" dirty="0" smtClean="0">
                <a:solidFill>
                  <a:srgbClr val="002060"/>
                </a:solidFill>
              </a:rPr>
              <a:t>(panier moyen hebdomadaire) 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80 % des clients sont prêts à parcourir un rayon de 15 km pour  acheter du bio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707" y="417550"/>
            <a:ext cx="5505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8162125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7027097"/>
              </p:ext>
            </p:extLst>
          </p:nvPr>
        </p:nvGraphicFramePr>
        <p:xfrm>
          <a:off x="297711" y="1230585"/>
          <a:ext cx="11135268" cy="46704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9411"/>
                <a:gridCol w="4758692"/>
                <a:gridCol w="4317165"/>
              </a:tblGrid>
              <a:tr h="1464562">
                <a:tc rowSpan="2"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rgbClr val="002060"/>
                          </a:solidFill>
                        </a:rPr>
                        <a:t>Contexte local 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2060"/>
                          </a:solidFill>
                        </a:rPr>
                        <a:t>Opportunités </a:t>
                      </a:r>
                      <a:endParaRPr lang="fr-FR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2060"/>
                          </a:solidFill>
                        </a:rPr>
                        <a:t>Menaces </a:t>
                      </a:r>
                      <a:endParaRPr lang="fr-FR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3205923"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2000" dirty="0" smtClean="0">
                          <a:solidFill>
                            <a:srgbClr val="002060"/>
                          </a:solidFill>
                        </a:rPr>
                        <a:t>Large diversité</a:t>
                      </a:r>
                      <a:r>
                        <a:rPr lang="fr-FR" sz="2000" baseline="0" dirty="0" smtClean="0">
                          <a:solidFill>
                            <a:srgbClr val="002060"/>
                          </a:solidFill>
                        </a:rPr>
                        <a:t> des</a:t>
                      </a:r>
                      <a:r>
                        <a:rPr lang="fr-FR" sz="2000" dirty="0" smtClean="0">
                          <a:solidFill>
                            <a:srgbClr val="002060"/>
                          </a:solidFill>
                        </a:rPr>
                        <a:t> producteurs locaux dans</a:t>
                      </a:r>
                      <a:r>
                        <a:rPr lang="fr-FR" sz="2000" baseline="0" dirty="0" smtClean="0">
                          <a:solidFill>
                            <a:srgbClr val="002060"/>
                          </a:solidFill>
                        </a:rPr>
                        <a:t> la région </a:t>
                      </a:r>
                      <a:r>
                        <a:rPr lang="fr-FR" sz="20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000" dirty="0" smtClean="0">
                          <a:solidFill>
                            <a:srgbClr val="002060"/>
                          </a:solidFill>
                        </a:rPr>
                        <a:t>Projet soutenu par de nombreux partenaires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000" dirty="0" smtClean="0">
                          <a:solidFill>
                            <a:srgbClr val="002060"/>
                          </a:solidFill>
                        </a:rPr>
                        <a:t>Concept novateur (pas de concurrence)</a:t>
                      </a:r>
                      <a:endParaRPr lang="fr-FR" sz="20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000" baseline="0" dirty="0" smtClean="0">
                          <a:solidFill>
                            <a:srgbClr val="002060"/>
                          </a:solidFill>
                        </a:rPr>
                        <a:t>Demande croissante d’aide sociale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000" baseline="0" dirty="0" smtClean="0">
                          <a:solidFill>
                            <a:srgbClr val="002060"/>
                          </a:solidFill>
                        </a:rPr>
                        <a:t>Consommateur vigilant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2000" baseline="0" dirty="0" smtClean="0">
                          <a:solidFill>
                            <a:srgbClr val="002060"/>
                          </a:solidFill>
                        </a:rPr>
                        <a:t>Etat qui incite les collectivités locales  à consommer frais et bio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000" dirty="0" smtClean="0">
                          <a:solidFill>
                            <a:srgbClr val="002060"/>
                          </a:solidFill>
                        </a:rPr>
                        <a:t>Proximité et diversité de la concurrence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000" dirty="0" smtClean="0">
                          <a:solidFill>
                            <a:srgbClr val="002060"/>
                          </a:solidFill>
                        </a:rPr>
                        <a:t>Développement</a:t>
                      </a:r>
                      <a:r>
                        <a:rPr lang="fr-FR" sz="2000" baseline="0" dirty="0" smtClean="0">
                          <a:solidFill>
                            <a:srgbClr val="002060"/>
                          </a:solidFill>
                        </a:rPr>
                        <a:t> des GMS sur le créneau des produits frais et bio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000" b="0" baseline="0" dirty="0" smtClean="0">
                          <a:solidFill>
                            <a:srgbClr val="002060"/>
                          </a:solidFill>
                        </a:rPr>
                        <a:t>Concept novateur (menace financière, baisse des aides européennes)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endParaRPr lang="fr-FR" sz="20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175642" y="409904"/>
            <a:ext cx="848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+mj-lt"/>
              </a:rPr>
              <a:t>ANALYSE DU CONTEXTE LOCAL</a:t>
            </a:r>
            <a:endParaRPr lang="fr-FR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66537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097" y="482002"/>
            <a:ext cx="8534400" cy="1507067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04406" y="141033"/>
            <a:ext cx="936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z="3600" b="1" dirty="0" smtClean="0">
                <a:solidFill>
                  <a:srgbClr val="002060"/>
                </a:solidFill>
              </a:rPr>
              <a:t>Attractivité et évasion du GEA</a:t>
            </a:r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4022" y="3714786"/>
            <a:ext cx="5063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002060"/>
                </a:solidFill>
              </a:rPr>
              <a:t>Nombre d’entrants dans le GEA: </a:t>
            </a:r>
          </a:p>
          <a:p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   19 000 actifs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002060"/>
                </a:solidFill>
              </a:rPr>
              <a:t>Nombre de sortants du GEA : </a:t>
            </a:r>
          </a:p>
          <a:p>
            <a:r>
              <a:rPr lang="fr-FR" sz="2400" dirty="0" smtClean="0">
                <a:solidFill>
                  <a:srgbClr val="002060"/>
                </a:solidFill>
              </a:rPr>
              <a:t>    8 100 actifs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 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6275" y="903539"/>
            <a:ext cx="6637361" cy="5690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booubannc\Desktop\Route_nationale_150_à_Saint-Romain-de-Benet[2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306" y="854811"/>
            <a:ext cx="2402008" cy="180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ooubannc\Desktop\image_content_general_19717341_20151122171617[2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3668" y="903538"/>
            <a:ext cx="2337809" cy="175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048573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/>
          <p:cNvSpPr/>
          <p:nvPr/>
        </p:nvSpPr>
        <p:spPr>
          <a:xfrm>
            <a:off x="1673017" y="926104"/>
            <a:ext cx="45692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367808" y="2852936"/>
            <a:ext cx="3360373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79776" y="2852937"/>
            <a:ext cx="3936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</a:rPr>
              <a:t>Qu’avons-nous appris ?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43339" y="2348880"/>
            <a:ext cx="374441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39349" y="4149080"/>
            <a:ext cx="3552395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7381" y="2608312"/>
            <a:ext cx="297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Bénévoles motivés et investis pour l’association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304246" y="2420888"/>
            <a:ext cx="3648405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88288" y="2728678"/>
            <a:ext cx="30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Règles/normes d’hygiène et de sécurité à revoir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112224" y="4221088"/>
            <a:ext cx="3648405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484344" y="4479503"/>
            <a:ext cx="297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Communication et signalétique insuffisantes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4552" y="4667492"/>
            <a:ext cx="326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Surface exigüe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887755" y="5013176"/>
            <a:ext cx="4320480" cy="1196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08547" y="124747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Matériels réutilisables (gondoles et équipements frigorifiques)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560287" y="1023257"/>
            <a:ext cx="3932207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Peu de références proposées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63244" y="5423828"/>
            <a:ext cx="373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Manque d’accessibilité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7" name="Flèche vers le bas 26"/>
          <p:cNvSpPr/>
          <p:nvPr/>
        </p:nvSpPr>
        <p:spPr>
          <a:xfrm>
            <a:off x="5711957" y="3933056"/>
            <a:ext cx="576064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28" name="Flèche vers le haut 27"/>
          <p:cNvSpPr/>
          <p:nvPr/>
        </p:nvSpPr>
        <p:spPr>
          <a:xfrm rot="19288940">
            <a:off x="5155600" y="2038676"/>
            <a:ext cx="621571" cy="7427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29" name="Flèche vers le haut 28"/>
          <p:cNvSpPr/>
          <p:nvPr/>
        </p:nvSpPr>
        <p:spPr>
          <a:xfrm rot="2635500">
            <a:off x="6465287" y="2049298"/>
            <a:ext cx="656956" cy="7895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0" name="Flèche droite 29"/>
          <p:cNvSpPr/>
          <p:nvPr/>
        </p:nvSpPr>
        <p:spPr>
          <a:xfrm>
            <a:off x="7824192" y="2924944"/>
            <a:ext cx="38404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1" name="Flèche gauche 30"/>
          <p:cNvSpPr/>
          <p:nvPr/>
        </p:nvSpPr>
        <p:spPr>
          <a:xfrm>
            <a:off x="3887755" y="2924944"/>
            <a:ext cx="384043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 rot="2586010">
            <a:off x="7590474" y="3929347"/>
            <a:ext cx="105611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3" name="Flèche gauche 32"/>
          <p:cNvSpPr/>
          <p:nvPr/>
        </p:nvSpPr>
        <p:spPr>
          <a:xfrm rot="19255090">
            <a:off x="3375119" y="3918374"/>
            <a:ext cx="1056117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87488" y="116632"/>
            <a:ext cx="98890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002060"/>
                </a:solidFill>
                <a:latin typeface="+mj-lt"/>
              </a:rPr>
              <a:t>Visite du magasin d’Evreux</a:t>
            </a:r>
            <a:endParaRPr lang="fr-FR" sz="4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01939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1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 animBg="1"/>
      <p:bldP spid="16" grpId="0"/>
      <p:bldP spid="17" grpId="0" animBg="1"/>
      <p:bldP spid="21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/>
          <p:cNvSpPr/>
          <p:nvPr/>
        </p:nvSpPr>
        <p:spPr>
          <a:xfrm>
            <a:off x="2063552" y="908720"/>
            <a:ext cx="45692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367808" y="2852936"/>
            <a:ext cx="3360373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79776" y="2852937"/>
            <a:ext cx="3936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</a:rPr>
              <a:t>Quels Axes d’amélioration?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43339" y="2348880"/>
            <a:ext cx="374441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39349" y="4149080"/>
            <a:ext cx="3552395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6748" y="2791605"/>
            <a:ext cx="29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Formation du personnel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304246" y="2420888"/>
            <a:ext cx="3648405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88288" y="2728678"/>
            <a:ext cx="30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Mise en conformité avec la législation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112224" y="4221088"/>
            <a:ext cx="3648405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79879" y="4602333"/>
            <a:ext cx="2976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Développement de la signalétique extérieur et intérieur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5818" y="4720656"/>
            <a:ext cx="326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Adaptation de la surface au projet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887755" y="5013176"/>
            <a:ext cx="4320480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81693" y="13382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Evaluation de l’opérationnalité du matériel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712530" y="1008024"/>
            <a:ext cx="432048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Elargissement de la gamme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7" name="Flèche vers le bas 26"/>
          <p:cNvSpPr/>
          <p:nvPr/>
        </p:nvSpPr>
        <p:spPr>
          <a:xfrm>
            <a:off x="5711957" y="3933056"/>
            <a:ext cx="576064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28" name="Flèche vers le haut 27"/>
          <p:cNvSpPr/>
          <p:nvPr/>
        </p:nvSpPr>
        <p:spPr>
          <a:xfrm rot="19288940">
            <a:off x="5184628" y="2053190"/>
            <a:ext cx="621571" cy="7427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29" name="Flèche vers le haut 28"/>
          <p:cNvSpPr/>
          <p:nvPr/>
        </p:nvSpPr>
        <p:spPr>
          <a:xfrm rot="2635500">
            <a:off x="6465287" y="2049298"/>
            <a:ext cx="656956" cy="7895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0" name="Flèche droite 29"/>
          <p:cNvSpPr/>
          <p:nvPr/>
        </p:nvSpPr>
        <p:spPr>
          <a:xfrm>
            <a:off x="7824192" y="2924944"/>
            <a:ext cx="38404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1" name="Flèche gauche 30"/>
          <p:cNvSpPr/>
          <p:nvPr/>
        </p:nvSpPr>
        <p:spPr>
          <a:xfrm>
            <a:off x="3887755" y="2924944"/>
            <a:ext cx="384043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 rot="2586010">
            <a:off x="7590474" y="3929347"/>
            <a:ext cx="105611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3" name="Flèche gauche 32"/>
          <p:cNvSpPr/>
          <p:nvPr/>
        </p:nvSpPr>
        <p:spPr>
          <a:xfrm rot="19255090">
            <a:off x="3375119" y="3918374"/>
            <a:ext cx="1056117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87488" y="116632"/>
            <a:ext cx="98890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002060"/>
                </a:solidFill>
                <a:latin typeface="+mj-lt"/>
              </a:rPr>
              <a:t>Visite du magasin d’Evreux</a:t>
            </a:r>
            <a:endParaRPr lang="fr-FR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435522" y="5446409"/>
            <a:ext cx="330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Faciliter l’accès, implantation stratégique 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01939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 animBg="1"/>
      <p:bldP spid="16" grpId="0"/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colas\Desktop\received_13802274453364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42086">
            <a:off x="6895610" y="3651040"/>
            <a:ext cx="2590096" cy="271353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ANALYSE POINTS DE VENTE</a:t>
            </a:r>
            <a:r>
              <a:rPr lang="fr-FR" sz="3600" b="1" dirty="0"/>
              <a:t/>
            </a:r>
            <a:br>
              <a:rPr lang="fr-FR" sz="3600" b="1" dirty="0"/>
            </a:br>
            <a:r>
              <a:rPr lang="fr-FR" sz="3600" u="sng" dirty="0"/>
              <a:t>Méthodologie de l’enquête MSS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8897" y="1322614"/>
            <a:ext cx="8534400" cy="4330041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fr-FR" sz="2400" dirty="0" smtClean="0"/>
              <a:t>Objectif : état des lieux des structures existantes</a:t>
            </a:r>
          </a:p>
          <a:p>
            <a:r>
              <a:rPr lang="fr-FR" sz="2400" dirty="0" smtClean="0"/>
              <a:t>Elaboration d’un questionnaire à destination des épiceries solidaires</a:t>
            </a:r>
          </a:p>
          <a:p>
            <a:r>
              <a:rPr lang="fr-FR" sz="2400" dirty="0" smtClean="0"/>
              <a:t>5 axes de questionnement (profil client </a:t>
            </a:r>
            <a:r>
              <a:rPr lang="fr-FR" sz="2400" dirty="0"/>
              <a:t>s</a:t>
            </a:r>
            <a:r>
              <a:rPr lang="fr-FR" sz="2400" dirty="0" smtClean="0"/>
              <a:t>olidaire, services et produits, juridique, local et fournisseurs)</a:t>
            </a:r>
          </a:p>
          <a:p>
            <a:r>
              <a:rPr lang="fr-FR" sz="2400" dirty="0" smtClean="0"/>
              <a:t>Contact par téléphone et par mail</a:t>
            </a:r>
          </a:p>
          <a:p>
            <a:r>
              <a:rPr lang="fr-FR" sz="2400" dirty="0" smtClean="0"/>
              <a:t>Collecte d’informations auprès des responsables de magasins (Auxerre et Lyon)</a:t>
            </a:r>
          </a:p>
          <a:p>
            <a:r>
              <a:rPr lang="fr-FR" sz="2400" dirty="0" smtClean="0"/>
              <a:t>Analyse des données</a:t>
            </a:r>
          </a:p>
        </p:txBody>
      </p:sp>
      <p:pic>
        <p:nvPicPr>
          <p:cNvPr id="4" name="Picture 2" descr="C:\Users\Nicolas\Desktop\received_138022702533645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5730">
            <a:off x="8411404" y="3713408"/>
            <a:ext cx="2347527" cy="2555687"/>
          </a:xfrm>
          <a:prstGeom prst="rect">
            <a:avLst/>
          </a:prstGeom>
          <a:noFill/>
        </p:spPr>
      </p:pic>
      <p:pic>
        <p:nvPicPr>
          <p:cNvPr id="7" name="Picture 2" descr="C:\Users\Nicolas\Desktop\received_138022702533645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91910">
            <a:off x="8911533" y="3994597"/>
            <a:ext cx="2347527" cy="2555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891154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chnique">
  <a:themeElements>
    <a:clrScheme name="Personnalisé 8">
      <a:dk1>
        <a:srgbClr val="7591A0"/>
      </a:dk1>
      <a:lt1>
        <a:srgbClr val="ACBDC6"/>
      </a:lt1>
      <a:dk2>
        <a:srgbClr val="F2F2F2"/>
      </a:dk2>
      <a:lt2>
        <a:srgbClr val="C5D1D7"/>
      </a:lt2>
      <a:accent1>
        <a:srgbClr val="ECD2B6"/>
      </a:accent1>
      <a:accent2>
        <a:srgbClr val="E3A191"/>
      </a:accent2>
      <a:accent3>
        <a:srgbClr val="8CADAE"/>
      </a:accent3>
      <a:accent4>
        <a:srgbClr val="D2DFD1"/>
      </a:accent4>
      <a:accent5>
        <a:srgbClr val="8FB08C"/>
      </a:accent5>
      <a:accent6>
        <a:srgbClr val="A5A5A5"/>
      </a:accent6>
      <a:hlink>
        <a:srgbClr val="546D79"/>
      </a:hlink>
      <a:folHlink>
        <a:srgbClr val="2A363C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2895</TotalTime>
  <Words>1120</Words>
  <Application>Microsoft Office PowerPoint</Application>
  <PresentationFormat>Personnalisé</PresentationFormat>
  <Paragraphs>231</Paragraphs>
  <Slides>26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Technique</vt:lpstr>
      <vt:lpstr>Présentation du 13 juin 2016 </vt:lpstr>
      <vt:lpstr>La commande</vt:lpstr>
      <vt:lpstr>Sommaire </vt:lpstr>
      <vt:lpstr>CONTEXTE GENERAL</vt:lpstr>
      <vt:lpstr>Diapositive 5</vt:lpstr>
      <vt:lpstr> </vt:lpstr>
      <vt:lpstr>Diapositive 7</vt:lpstr>
      <vt:lpstr>Diapositive 8</vt:lpstr>
      <vt:lpstr>ANALYSE POINTS DE VENTE Méthodologie de l’enquête MSS</vt:lpstr>
      <vt:lpstr>Conclusion du questionnaire  </vt:lpstr>
      <vt:lpstr>Analyse de la concurrence</vt:lpstr>
      <vt:lpstr>Analyse de la concurrence</vt:lpstr>
      <vt:lpstr> Objectif : identifier profil consommateurs </vt:lpstr>
      <vt:lpstr>Synthèse de l’enquête</vt:lpstr>
      <vt:lpstr>Synthèse de l’enquête</vt:lpstr>
      <vt:lpstr>Synthèse de l’enquête</vt:lpstr>
      <vt:lpstr>  Synthèse de l’enquête</vt:lpstr>
      <vt:lpstr>Offre de produits et services</vt:lpstr>
      <vt:lpstr> Marketing et communication</vt:lpstr>
      <vt:lpstr>Les conditions de développement</vt:lpstr>
      <vt:lpstr>Diapositive 21</vt:lpstr>
      <vt:lpstr>Diapositive 22</vt:lpstr>
      <vt:lpstr>Le magasin de demain</vt:lpstr>
      <vt:lpstr>Diapositive 24</vt:lpstr>
      <vt:lpstr>Remerciements</vt:lpstr>
      <vt:lpstr>Echanges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16 novembre</dc:title>
  <dc:creator>christot</dc:creator>
  <cp:lastModifiedBy>Nicolas</cp:lastModifiedBy>
  <cp:revision>269</cp:revision>
  <dcterms:created xsi:type="dcterms:W3CDTF">2015-11-09T13:42:44Z</dcterms:created>
  <dcterms:modified xsi:type="dcterms:W3CDTF">2016-06-07T12:27:34Z</dcterms:modified>
</cp:coreProperties>
</file>