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86" r:id="rId2"/>
    <p:sldId id="292" r:id="rId3"/>
    <p:sldId id="324" r:id="rId4"/>
    <p:sldId id="426" r:id="rId5"/>
    <p:sldId id="410" r:id="rId6"/>
    <p:sldId id="440" r:id="rId7"/>
    <p:sldId id="411" r:id="rId8"/>
    <p:sldId id="412" r:id="rId9"/>
    <p:sldId id="435" r:id="rId10"/>
    <p:sldId id="436" r:id="rId11"/>
    <p:sldId id="437" r:id="rId12"/>
    <p:sldId id="438" r:id="rId13"/>
    <p:sldId id="439" r:id="rId14"/>
    <p:sldId id="441" r:id="rId15"/>
    <p:sldId id="314" r:id="rId16"/>
    <p:sldId id="427" r:id="rId17"/>
    <p:sldId id="428" r:id="rId18"/>
    <p:sldId id="442" r:id="rId19"/>
    <p:sldId id="443" r:id="rId20"/>
    <p:sldId id="444" r:id="rId21"/>
    <p:sldId id="445" r:id="rId22"/>
    <p:sldId id="447" r:id="rId23"/>
    <p:sldId id="338" r:id="rId24"/>
    <p:sldId id="339" r:id="rId25"/>
    <p:sldId id="446" r:id="rId26"/>
    <p:sldId id="296" r:id="rId27"/>
    <p:sldId id="340" r:id="rId28"/>
  </p:sldIdLst>
  <p:sldSz cx="9144000" cy="6858000" type="screen4x3"/>
  <p:notesSz cx="6797675" cy="9928225"/>
  <p:custDataLst>
    <p:tags r:id="rId3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a:srgbClr val="6600FF"/>
    <a:srgbClr val="009999"/>
    <a:srgbClr val="FF6633"/>
    <a:srgbClr val="99CCFF"/>
    <a:srgbClr val="FF9966"/>
    <a:srgbClr val="9900FF"/>
    <a:srgbClr val="FF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8150" autoAdjust="0"/>
    <p:restoredTop sz="99283" autoAdjust="0"/>
  </p:normalViewPr>
  <p:slideViewPr>
    <p:cSldViewPr>
      <p:cViewPr>
        <p:scale>
          <a:sx n="80" d="100"/>
          <a:sy n="80" d="100"/>
        </p:scale>
        <p:origin x="-533" y="58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1"/>
            <a:ext cx="2944813" cy="495300"/>
          </a:xfrm>
          <a:prstGeom prst="rect">
            <a:avLst/>
          </a:prstGeom>
          <a:noFill/>
          <a:ln w="9525">
            <a:noFill/>
            <a:miter lim="800000"/>
            <a:headEnd/>
            <a:tailEnd/>
          </a:ln>
          <a:effectLst/>
        </p:spPr>
        <p:txBody>
          <a:bodyPr vert="horz" wrap="square" lIns="91065" tIns="45532" rIns="91065" bIns="45532" numCol="1" anchor="t" anchorCtr="0" compatLnSpc="1">
            <a:prstTxWarp prst="textNoShape">
              <a:avLst/>
            </a:prstTxWarp>
          </a:bodyPr>
          <a:lstStyle>
            <a:lvl1pPr eaLnBrk="1" hangingPunct="1">
              <a:defRPr kumimoji="1" sz="1200">
                <a:latin typeface="Times New Roman" pitchFamily="18" charset="0"/>
              </a:defRPr>
            </a:lvl1pPr>
          </a:lstStyle>
          <a:p>
            <a:pPr>
              <a:defRPr/>
            </a:pPr>
            <a:endParaRPr lang="fr-FR"/>
          </a:p>
        </p:txBody>
      </p:sp>
      <p:sp>
        <p:nvSpPr>
          <p:cNvPr id="39939" name="Rectangle 3"/>
          <p:cNvSpPr>
            <a:spLocks noGrp="1" noChangeArrowheads="1"/>
          </p:cNvSpPr>
          <p:nvPr>
            <p:ph type="dt" sz="quarter" idx="1"/>
          </p:nvPr>
        </p:nvSpPr>
        <p:spPr bwMode="auto">
          <a:xfrm>
            <a:off x="3851275" y="1"/>
            <a:ext cx="2944813" cy="495300"/>
          </a:xfrm>
          <a:prstGeom prst="rect">
            <a:avLst/>
          </a:prstGeom>
          <a:noFill/>
          <a:ln w="9525">
            <a:noFill/>
            <a:miter lim="800000"/>
            <a:headEnd/>
            <a:tailEnd/>
          </a:ln>
          <a:effectLst/>
        </p:spPr>
        <p:txBody>
          <a:bodyPr vert="horz" wrap="square" lIns="91065" tIns="45532" rIns="91065" bIns="45532" numCol="1" anchor="t" anchorCtr="0" compatLnSpc="1">
            <a:prstTxWarp prst="textNoShape">
              <a:avLst/>
            </a:prstTxWarp>
          </a:bodyPr>
          <a:lstStyle>
            <a:lvl1pPr algn="r" eaLnBrk="1" hangingPunct="1">
              <a:defRPr kumimoji="1" sz="1200">
                <a:latin typeface="Times New Roman" pitchFamily="18" charset="0"/>
              </a:defRPr>
            </a:lvl1pPr>
          </a:lstStyle>
          <a:p>
            <a:pPr>
              <a:defRPr/>
            </a:pPr>
            <a:endParaRPr lang="fr-FR"/>
          </a:p>
        </p:txBody>
      </p:sp>
      <p:sp>
        <p:nvSpPr>
          <p:cNvPr id="39940" name="Rectangle 4"/>
          <p:cNvSpPr>
            <a:spLocks noGrp="1" noChangeArrowheads="1"/>
          </p:cNvSpPr>
          <p:nvPr>
            <p:ph type="ftr" sz="quarter" idx="2"/>
          </p:nvPr>
        </p:nvSpPr>
        <p:spPr bwMode="auto">
          <a:xfrm>
            <a:off x="0" y="9431339"/>
            <a:ext cx="2944813" cy="495300"/>
          </a:xfrm>
          <a:prstGeom prst="rect">
            <a:avLst/>
          </a:prstGeom>
          <a:noFill/>
          <a:ln w="9525">
            <a:noFill/>
            <a:miter lim="800000"/>
            <a:headEnd/>
            <a:tailEnd/>
          </a:ln>
          <a:effectLst/>
        </p:spPr>
        <p:txBody>
          <a:bodyPr vert="horz" wrap="square" lIns="91065" tIns="45532" rIns="91065" bIns="45532" numCol="1" anchor="b" anchorCtr="0" compatLnSpc="1">
            <a:prstTxWarp prst="textNoShape">
              <a:avLst/>
            </a:prstTxWarp>
          </a:bodyPr>
          <a:lstStyle>
            <a:lvl1pPr eaLnBrk="1" hangingPunct="1">
              <a:defRPr kumimoji="1" sz="1200">
                <a:latin typeface="Times New Roman" pitchFamily="18" charset="0"/>
              </a:defRPr>
            </a:lvl1pPr>
          </a:lstStyle>
          <a:p>
            <a:pPr>
              <a:defRPr/>
            </a:pPr>
            <a:endParaRPr lang="fr-FR"/>
          </a:p>
        </p:txBody>
      </p:sp>
      <p:sp>
        <p:nvSpPr>
          <p:cNvPr id="39941" name="Rectangle 5"/>
          <p:cNvSpPr>
            <a:spLocks noGrp="1" noChangeArrowheads="1"/>
          </p:cNvSpPr>
          <p:nvPr>
            <p:ph type="sldNum" sz="quarter" idx="3"/>
          </p:nvPr>
        </p:nvSpPr>
        <p:spPr bwMode="auto">
          <a:xfrm>
            <a:off x="3851275" y="9431339"/>
            <a:ext cx="2944813" cy="495300"/>
          </a:xfrm>
          <a:prstGeom prst="rect">
            <a:avLst/>
          </a:prstGeom>
          <a:noFill/>
          <a:ln w="9525">
            <a:noFill/>
            <a:miter lim="800000"/>
            <a:headEnd/>
            <a:tailEnd/>
          </a:ln>
          <a:effectLst/>
        </p:spPr>
        <p:txBody>
          <a:bodyPr vert="horz" wrap="square" lIns="91065" tIns="45532" rIns="91065" bIns="45532" numCol="1" anchor="b" anchorCtr="0" compatLnSpc="1">
            <a:prstTxWarp prst="textNoShape">
              <a:avLst/>
            </a:prstTxWarp>
          </a:bodyPr>
          <a:lstStyle>
            <a:lvl1pPr algn="r" eaLnBrk="1" hangingPunct="1">
              <a:defRPr kumimoji="1" sz="1200">
                <a:latin typeface="Times New Roman" pitchFamily="18" charset="0"/>
              </a:defRPr>
            </a:lvl1pPr>
          </a:lstStyle>
          <a:p>
            <a:pPr>
              <a:defRPr/>
            </a:pPr>
            <a:fld id="{BBD89675-40B3-40B9-901C-1233022ECDF2}" type="slidenum">
              <a:rPr lang="fr-FR"/>
              <a:pPr>
                <a:defRPr/>
              </a:pPr>
              <a:t>‹N°›</a:t>
            </a:fld>
            <a:endParaRPr lang="fr-FR" dirty="0"/>
          </a:p>
        </p:txBody>
      </p:sp>
    </p:spTree>
    <p:extLst>
      <p:ext uri="{BB962C8B-B14F-4D97-AF65-F5344CB8AC3E}">
        <p14:creationId xmlns:p14="http://schemas.microsoft.com/office/powerpoint/2010/main" xmlns="" val="28677399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1"/>
            <a:ext cx="2944813" cy="495300"/>
          </a:xfrm>
          <a:prstGeom prst="rect">
            <a:avLst/>
          </a:prstGeom>
          <a:noFill/>
          <a:ln w="9525">
            <a:noFill/>
            <a:miter lim="800000"/>
            <a:headEnd/>
            <a:tailEnd/>
          </a:ln>
          <a:effectLst/>
        </p:spPr>
        <p:txBody>
          <a:bodyPr vert="horz" wrap="square" lIns="91065" tIns="45532" rIns="91065" bIns="45532" numCol="1" anchor="ctr" anchorCtr="0" compatLnSpc="1">
            <a:prstTxWarp prst="textNoShape">
              <a:avLst/>
            </a:prstTxWarp>
          </a:bodyPr>
          <a:lstStyle>
            <a:lvl1pPr>
              <a:defRPr sz="1200">
                <a:latin typeface="Times New Roman" pitchFamily="18" charset="0"/>
              </a:defRPr>
            </a:lvl1pPr>
          </a:lstStyle>
          <a:p>
            <a:pPr>
              <a:defRPr/>
            </a:pPr>
            <a:endParaRPr lang="fr-FR"/>
          </a:p>
        </p:txBody>
      </p:sp>
      <p:sp>
        <p:nvSpPr>
          <p:cNvPr id="1027" name="Rectangle 3"/>
          <p:cNvSpPr>
            <a:spLocks noGrp="1" noChangeArrowheads="1"/>
          </p:cNvSpPr>
          <p:nvPr>
            <p:ph type="dt" idx="1"/>
          </p:nvPr>
        </p:nvSpPr>
        <p:spPr bwMode="auto">
          <a:xfrm>
            <a:off x="3852863" y="1"/>
            <a:ext cx="2944812" cy="495300"/>
          </a:xfrm>
          <a:prstGeom prst="rect">
            <a:avLst/>
          </a:prstGeom>
          <a:noFill/>
          <a:ln w="9525">
            <a:noFill/>
            <a:miter lim="800000"/>
            <a:headEnd/>
            <a:tailEnd/>
          </a:ln>
          <a:effectLst/>
        </p:spPr>
        <p:txBody>
          <a:bodyPr vert="horz" wrap="none" lIns="91065" tIns="45532" rIns="91065" bIns="45532" numCol="1" anchor="ctr" anchorCtr="0" compatLnSpc="1">
            <a:prstTxWarp prst="textNoShape">
              <a:avLst/>
            </a:prstTxWarp>
          </a:bodyPr>
          <a:lstStyle>
            <a:lvl1pPr algn="r">
              <a:defRPr sz="1200">
                <a:latin typeface="Times New Roman" pitchFamily="18" charset="0"/>
              </a:defRPr>
            </a:lvl1pPr>
          </a:lstStyle>
          <a:p>
            <a:pPr>
              <a:defRPr/>
            </a:pPr>
            <a:endParaRPr lang="fr-FR"/>
          </a:p>
        </p:txBody>
      </p:sp>
      <p:sp>
        <p:nvSpPr>
          <p:cNvPr id="25604" name="Rectangle 4"/>
          <p:cNvSpPr>
            <a:spLocks noGrp="1" noRot="1" noChangeAspect="1" noChangeArrowheads="1" noTextEdit="1"/>
          </p:cNvSpPr>
          <p:nvPr>
            <p:ph type="sldImg" idx="2"/>
          </p:nvPr>
        </p:nvSpPr>
        <p:spPr bwMode="auto">
          <a:xfrm>
            <a:off x="915988" y="744538"/>
            <a:ext cx="4967287" cy="3724275"/>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065" tIns="45532" rIns="91065" bIns="45532" numCol="1" anchor="t" anchorCtr="0" compatLnSpc="1">
            <a:prstTxWarp prst="textNoShape">
              <a:avLst/>
            </a:prstTxWarp>
          </a:bodyPr>
          <a:lstStyle/>
          <a:p>
            <a:pPr lvl="0"/>
            <a:r>
              <a:rPr lang="fr-FR" noProof="0" smtClean="0"/>
              <a:t>Cliquez pour modifier les styles de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030" name="Rectangle 6"/>
          <p:cNvSpPr>
            <a:spLocks noGrp="1" noChangeArrowheads="1"/>
          </p:cNvSpPr>
          <p:nvPr>
            <p:ph type="ftr" sz="quarter" idx="4"/>
          </p:nvPr>
        </p:nvSpPr>
        <p:spPr bwMode="auto">
          <a:xfrm>
            <a:off x="0" y="9432925"/>
            <a:ext cx="2944813" cy="495300"/>
          </a:xfrm>
          <a:prstGeom prst="rect">
            <a:avLst/>
          </a:prstGeom>
          <a:noFill/>
          <a:ln w="9525">
            <a:noFill/>
            <a:miter lim="800000"/>
            <a:headEnd/>
            <a:tailEnd/>
          </a:ln>
          <a:effectLst/>
        </p:spPr>
        <p:txBody>
          <a:bodyPr vert="horz" wrap="square" lIns="91065" tIns="45532" rIns="91065" bIns="45532" numCol="1" anchor="b" anchorCtr="0" compatLnSpc="1">
            <a:prstTxWarp prst="textNoShape">
              <a:avLst/>
            </a:prstTxWarp>
          </a:bodyPr>
          <a:lstStyle>
            <a:lvl1pPr>
              <a:defRPr sz="1200">
                <a:latin typeface="Times New Roman" pitchFamily="18" charset="0"/>
              </a:defRPr>
            </a:lvl1pPr>
          </a:lstStyle>
          <a:p>
            <a:pPr>
              <a:defRPr/>
            </a:pPr>
            <a:endParaRPr lang="fr-FR"/>
          </a:p>
        </p:txBody>
      </p:sp>
      <p:sp>
        <p:nvSpPr>
          <p:cNvPr id="1031" name="Rectangle 7"/>
          <p:cNvSpPr>
            <a:spLocks noGrp="1" noChangeArrowheads="1"/>
          </p:cNvSpPr>
          <p:nvPr>
            <p:ph type="sldNum" sz="quarter" idx="5"/>
          </p:nvPr>
        </p:nvSpPr>
        <p:spPr bwMode="auto">
          <a:xfrm>
            <a:off x="3852863" y="9432925"/>
            <a:ext cx="2944812" cy="495300"/>
          </a:xfrm>
          <a:prstGeom prst="rect">
            <a:avLst/>
          </a:prstGeom>
          <a:noFill/>
          <a:ln w="9525">
            <a:noFill/>
            <a:miter lim="800000"/>
            <a:headEnd/>
            <a:tailEnd/>
          </a:ln>
          <a:effectLst/>
        </p:spPr>
        <p:txBody>
          <a:bodyPr vert="horz" wrap="none" lIns="91065" tIns="45532" rIns="91065" bIns="45532" numCol="1" anchor="b" anchorCtr="0" compatLnSpc="1">
            <a:prstTxWarp prst="textNoShape">
              <a:avLst/>
            </a:prstTxWarp>
          </a:bodyPr>
          <a:lstStyle>
            <a:lvl1pPr algn="r">
              <a:defRPr sz="1200">
                <a:latin typeface="Times New Roman" pitchFamily="18" charset="0"/>
              </a:defRPr>
            </a:lvl1pPr>
          </a:lstStyle>
          <a:p>
            <a:pPr>
              <a:defRPr/>
            </a:pPr>
            <a:fld id="{081AD6A8-CC0B-4040-BA56-B28B7EE34CD2}" type="slidenum">
              <a:rPr lang="fr-FR"/>
              <a:pPr>
                <a:defRPr/>
              </a:pPr>
              <a:t>‹N°›</a:t>
            </a:fld>
            <a:endParaRPr lang="fr-FR" dirty="0"/>
          </a:p>
        </p:txBody>
      </p:sp>
    </p:spTree>
    <p:extLst>
      <p:ext uri="{BB962C8B-B14F-4D97-AF65-F5344CB8AC3E}">
        <p14:creationId xmlns:p14="http://schemas.microsoft.com/office/powerpoint/2010/main" xmlns="" val="34148128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4670425"/>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fr-FR" sz="2400" dirty="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fr-FR" sz="2400" dirty="0">
                <a:latin typeface="Times New Roman" pitchFamily="18" charset="0"/>
              </a:endParaRPr>
            </a:p>
          </p:txBody>
        </p:sp>
        <p:grpSp>
          <p:nvGrpSpPr>
            <p:cNvPr id="7" name="Group 5"/>
            <p:cNvGrpSpPr>
              <a:grpSpLocks/>
            </p:cNvGrpSpPr>
            <p:nvPr/>
          </p:nvGrpSpPr>
          <p:grpSpPr bwMode="auto">
            <a:xfrm>
              <a:off x="0" y="674"/>
              <a:ext cx="1806" cy="1987"/>
              <a:chOff x="0" y="674"/>
              <a:chExt cx="1806" cy="1987"/>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9" name="Rectangle 7"/>
              <p:cNvSpPr>
                <a:spLocks noChangeArrowheads="1"/>
              </p:cNvSpPr>
              <p:nvPr userDrawn="1"/>
            </p:nvSpPr>
            <p:spPr bwMode="auto">
              <a:xfrm>
                <a:off x="1081" y="1066"/>
                <a:ext cx="362" cy="404"/>
              </a:xfrm>
              <a:prstGeom prst="rect">
                <a:avLst/>
              </a:prstGeom>
              <a:solidFill>
                <a:schemeClr val="folHlink"/>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10" name="Rectangle 8"/>
              <p:cNvSpPr>
                <a:spLocks noChangeArrowheads="1"/>
              </p:cNvSpPr>
              <p:nvPr userDrawn="1"/>
            </p:nvSpPr>
            <p:spPr bwMode="auto">
              <a:xfrm>
                <a:off x="1437" y="674"/>
                <a:ext cx="369" cy="398"/>
              </a:xfrm>
              <a:prstGeom prst="rect">
                <a:avLst/>
              </a:prstGeom>
              <a:solidFill>
                <a:schemeClr val="folHlink"/>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12" name="Rectangle 10"/>
              <p:cNvSpPr>
                <a:spLocks noChangeArrowheads="1"/>
              </p:cNvSpPr>
              <p:nvPr userDrawn="1"/>
            </p:nvSpPr>
            <p:spPr bwMode="auto">
              <a:xfrm>
                <a:off x="1437" y="1066"/>
                <a:ext cx="369" cy="404"/>
              </a:xfrm>
              <a:prstGeom prst="rect">
                <a:avLst/>
              </a:prstGeom>
              <a:solidFill>
                <a:schemeClr val="accent2"/>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16" name="Rectangle 14"/>
              <p:cNvSpPr>
                <a:spLocks noChangeArrowheads="1"/>
              </p:cNvSpPr>
              <p:nvPr userDrawn="1"/>
            </p:nvSpPr>
            <p:spPr bwMode="auto">
              <a:xfrm>
                <a:off x="361" y="1858"/>
                <a:ext cx="363" cy="405"/>
              </a:xfrm>
              <a:prstGeom prst="rect">
                <a:avLst/>
              </a:prstGeom>
              <a:solidFill>
                <a:schemeClr val="folHlink"/>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17" name="Rectangle 15"/>
              <p:cNvSpPr>
                <a:spLocks noChangeArrowheads="1"/>
              </p:cNvSpPr>
              <p:nvPr userDrawn="1"/>
            </p:nvSpPr>
            <p:spPr bwMode="auto">
              <a:xfrm>
                <a:off x="719" y="1858"/>
                <a:ext cx="368" cy="405"/>
              </a:xfrm>
              <a:prstGeom prst="rect">
                <a:avLst/>
              </a:prstGeom>
              <a:solidFill>
                <a:schemeClr val="accent2"/>
              </a:solidFill>
              <a:ln w="9525">
                <a:noFill/>
                <a:miter lim="800000"/>
                <a:headEnd/>
                <a:tailEnd/>
              </a:ln>
            </p:spPr>
            <p:txBody>
              <a:bodyPr/>
              <a:lstStyle/>
              <a:p>
                <a:pPr eaLnBrk="1" hangingPunct="1">
                  <a:defRPr/>
                </a:pPr>
                <a:endParaRPr lang="fr-FR" sz="2400" dirty="0">
                  <a:latin typeface="Times New Roman" pitchFamily="18" charset="0"/>
                </a:endParaRPr>
              </a:p>
            </p:txBody>
          </p:sp>
        </p:grpSp>
      </p:grpSp>
      <p:sp>
        <p:nvSpPr>
          <p:cNvPr id="4917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fr-FR"/>
              <a:t>Cliquez pour modifier le style du titre du masque</a:t>
            </a:r>
          </a:p>
        </p:txBody>
      </p:sp>
      <p:sp>
        <p:nvSpPr>
          <p:cNvPr id="4917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fr-FR"/>
              <a:t>Cliquez pour modifier le style du sous-titre du masque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fr-FR"/>
          </a:p>
        </p:txBody>
      </p:sp>
      <p:sp>
        <p:nvSpPr>
          <p:cNvPr id="19" name="Rectangle 17"/>
          <p:cNvSpPr>
            <a:spLocks noGrp="1" noChangeArrowheads="1"/>
          </p:cNvSpPr>
          <p:nvPr>
            <p:ph type="ftr" sz="quarter" idx="11"/>
          </p:nvPr>
        </p:nvSpPr>
        <p:spPr/>
        <p:txBody>
          <a:bodyPr/>
          <a:lstStyle>
            <a:lvl1pPr>
              <a:defRPr/>
            </a:lvl1pPr>
          </a:lstStyle>
          <a:p>
            <a:pPr>
              <a:defRPr/>
            </a:pPr>
            <a:endParaRPr lang="fr-FR"/>
          </a:p>
        </p:txBody>
      </p:sp>
      <p:sp>
        <p:nvSpPr>
          <p:cNvPr id="20" name="Rectangle 18"/>
          <p:cNvSpPr>
            <a:spLocks noGrp="1" noChangeArrowheads="1"/>
          </p:cNvSpPr>
          <p:nvPr>
            <p:ph type="sldNum" sz="quarter" idx="12"/>
          </p:nvPr>
        </p:nvSpPr>
        <p:spPr/>
        <p:txBody>
          <a:bodyPr/>
          <a:lstStyle>
            <a:lvl1pPr>
              <a:defRPr/>
            </a:lvl1pPr>
          </a:lstStyle>
          <a:p>
            <a:pPr>
              <a:defRPr/>
            </a:pPr>
            <a:fld id="{C92BD7C8-FA21-442D-B8DD-DEFF8B54E1C8}" type="slidenum">
              <a:rPr lang="fr-FR"/>
              <a:pPr>
                <a:defRPr/>
              </a:pPr>
              <a:t>‹N°›</a:t>
            </a:fld>
            <a:endParaRPr lang="fr-F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p>
        </p:txBody>
      </p:sp>
      <p:sp>
        <p:nvSpPr>
          <p:cNvPr id="5" name="Rectangle 3"/>
          <p:cNvSpPr>
            <a:spLocks noGrp="1" noChangeArrowheads="1"/>
          </p:cNvSpPr>
          <p:nvPr>
            <p:ph type="sldNum" sz="quarter" idx="11"/>
          </p:nvPr>
        </p:nvSpPr>
        <p:spPr>
          <a:ln/>
        </p:spPr>
        <p:txBody>
          <a:bodyPr/>
          <a:lstStyle>
            <a:lvl1pPr>
              <a:defRPr/>
            </a:lvl1pPr>
          </a:lstStyle>
          <a:p>
            <a:pPr>
              <a:defRPr/>
            </a:pPr>
            <a:fld id="{BF19CC38-C3DF-4B76-8CA5-1158FB293281}" type="slidenum">
              <a:rPr lang="fr-FR"/>
              <a:pPr>
                <a:defRPr/>
              </a:pPr>
              <a:t>‹N°›</a:t>
            </a:fld>
            <a:endParaRPr lang="fr-FR" dirty="0"/>
          </a:p>
        </p:txBody>
      </p:sp>
      <p:sp>
        <p:nvSpPr>
          <p:cNvPr id="6"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457200"/>
            <a:ext cx="2057400" cy="5410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457200"/>
            <a:ext cx="5969000" cy="5410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p>
        </p:txBody>
      </p:sp>
      <p:sp>
        <p:nvSpPr>
          <p:cNvPr id="5" name="Rectangle 3"/>
          <p:cNvSpPr>
            <a:spLocks noGrp="1" noChangeArrowheads="1"/>
          </p:cNvSpPr>
          <p:nvPr>
            <p:ph type="sldNum" sz="quarter" idx="11"/>
          </p:nvPr>
        </p:nvSpPr>
        <p:spPr>
          <a:ln/>
        </p:spPr>
        <p:txBody>
          <a:bodyPr/>
          <a:lstStyle>
            <a:lvl1pPr>
              <a:defRPr/>
            </a:lvl1pPr>
          </a:lstStyle>
          <a:p>
            <a:pPr>
              <a:defRPr/>
            </a:pPr>
            <a:fld id="{9FAFA0A6-B3B5-41D5-92A7-1E971835E97E}" type="slidenum">
              <a:rPr lang="fr-FR"/>
              <a:pPr>
                <a:defRPr/>
              </a:pPr>
              <a:t>‹N°›</a:t>
            </a:fld>
            <a:endParaRPr lang="fr-FR" dirty="0"/>
          </a:p>
        </p:txBody>
      </p:sp>
      <p:sp>
        <p:nvSpPr>
          <p:cNvPr id="6"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p>
        </p:txBody>
      </p:sp>
      <p:sp>
        <p:nvSpPr>
          <p:cNvPr id="5" name="Rectangle 3"/>
          <p:cNvSpPr>
            <a:spLocks noGrp="1" noChangeArrowheads="1"/>
          </p:cNvSpPr>
          <p:nvPr>
            <p:ph type="sldNum" sz="quarter" idx="11"/>
          </p:nvPr>
        </p:nvSpPr>
        <p:spPr>
          <a:ln/>
        </p:spPr>
        <p:txBody>
          <a:bodyPr/>
          <a:lstStyle>
            <a:lvl1pPr>
              <a:defRPr/>
            </a:lvl1pPr>
          </a:lstStyle>
          <a:p>
            <a:pPr>
              <a:defRPr/>
            </a:pPr>
            <a:fld id="{84B3FDB6-EF61-40C0-ACC8-FCEE38659F7D}" type="slidenum">
              <a:rPr lang="fr-FR"/>
              <a:pPr>
                <a:defRPr/>
              </a:pPr>
              <a:t>‹N°›</a:t>
            </a:fld>
            <a:endParaRPr lang="fr-FR" dirty="0"/>
          </a:p>
        </p:txBody>
      </p:sp>
      <p:sp>
        <p:nvSpPr>
          <p:cNvPr id="6"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1784" y="4406504"/>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1784" y="2906316"/>
            <a:ext cx="77724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2"/>
          <p:cNvSpPr>
            <a:spLocks noGrp="1" noChangeArrowheads="1"/>
          </p:cNvSpPr>
          <p:nvPr>
            <p:ph type="ftr" sz="quarter" idx="10"/>
          </p:nvPr>
        </p:nvSpPr>
        <p:spPr>
          <a:ln/>
        </p:spPr>
        <p:txBody>
          <a:bodyPr/>
          <a:lstStyle>
            <a:lvl1pPr>
              <a:defRPr/>
            </a:lvl1pPr>
          </a:lstStyle>
          <a:p>
            <a:pPr>
              <a:defRPr/>
            </a:pPr>
            <a:endParaRPr lang="fr-FR"/>
          </a:p>
        </p:txBody>
      </p:sp>
      <p:sp>
        <p:nvSpPr>
          <p:cNvPr id="5" name="Rectangle 3"/>
          <p:cNvSpPr>
            <a:spLocks noGrp="1" noChangeArrowheads="1"/>
          </p:cNvSpPr>
          <p:nvPr>
            <p:ph type="sldNum" sz="quarter" idx="11"/>
          </p:nvPr>
        </p:nvSpPr>
        <p:spPr>
          <a:ln/>
        </p:spPr>
        <p:txBody>
          <a:bodyPr/>
          <a:lstStyle>
            <a:lvl1pPr>
              <a:defRPr/>
            </a:lvl1pPr>
          </a:lstStyle>
          <a:p>
            <a:pPr>
              <a:defRPr/>
            </a:pPr>
            <a:fld id="{6EE756CE-550C-482B-BE3D-6C14266ADC4C}" type="slidenum">
              <a:rPr lang="fr-FR"/>
              <a:pPr>
                <a:defRPr/>
              </a:pPr>
              <a:t>‹N°›</a:t>
            </a:fld>
            <a:endParaRPr lang="fr-FR" dirty="0"/>
          </a:p>
        </p:txBody>
      </p:sp>
      <p:sp>
        <p:nvSpPr>
          <p:cNvPr id="6"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981200"/>
            <a:ext cx="40132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73600" y="1981200"/>
            <a:ext cx="40132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2"/>
          <p:cNvSpPr>
            <a:spLocks noGrp="1" noChangeArrowheads="1"/>
          </p:cNvSpPr>
          <p:nvPr>
            <p:ph type="ftr" sz="quarter" idx="10"/>
          </p:nvPr>
        </p:nvSpPr>
        <p:spPr>
          <a:ln/>
        </p:spPr>
        <p:txBody>
          <a:bodyPr/>
          <a:lstStyle>
            <a:lvl1pPr>
              <a:defRPr/>
            </a:lvl1pPr>
          </a:lstStyle>
          <a:p>
            <a:pPr>
              <a:defRPr/>
            </a:pPr>
            <a:endParaRPr lang="fr-FR"/>
          </a:p>
        </p:txBody>
      </p:sp>
      <p:sp>
        <p:nvSpPr>
          <p:cNvPr id="6" name="Rectangle 3"/>
          <p:cNvSpPr>
            <a:spLocks noGrp="1" noChangeArrowheads="1"/>
          </p:cNvSpPr>
          <p:nvPr>
            <p:ph type="sldNum" sz="quarter" idx="11"/>
          </p:nvPr>
        </p:nvSpPr>
        <p:spPr>
          <a:ln/>
        </p:spPr>
        <p:txBody>
          <a:bodyPr/>
          <a:lstStyle>
            <a:lvl1pPr>
              <a:defRPr/>
            </a:lvl1pPr>
          </a:lstStyle>
          <a:p>
            <a:pPr>
              <a:defRPr/>
            </a:pPr>
            <a:fld id="{18FE6F7E-5254-4C37-8C15-49193848A995}" type="slidenum">
              <a:rPr lang="fr-FR"/>
              <a:pPr>
                <a:defRPr/>
              </a:pPr>
              <a:t>‹N°›</a:t>
            </a:fld>
            <a:endParaRPr lang="fr-FR" dirty="0"/>
          </a:p>
        </p:txBody>
      </p:sp>
      <p:sp>
        <p:nvSpPr>
          <p:cNvPr id="7"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5035"/>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4716"/>
            <a:ext cx="4040717"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5272"/>
            <a:ext cx="4040717"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6085" y="1534716"/>
            <a:ext cx="4040716"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6085" y="2175272"/>
            <a:ext cx="4040716"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2"/>
          <p:cNvSpPr>
            <a:spLocks noGrp="1" noChangeArrowheads="1"/>
          </p:cNvSpPr>
          <p:nvPr>
            <p:ph type="ftr" sz="quarter" idx="10"/>
          </p:nvPr>
        </p:nvSpPr>
        <p:spPr>
          <a:ln/>
        </p:spPr>
        <p:txBody>
          <a:bodyPr/>
          <a:lstStyle>
            <a:lvl1pPr>
              <a:defRPr/>
            </a:lvl1pPr>
          </a:lstStyle>
          <a:p>
            <a:pPr>
              <a:defRPr/>
            </a:pPr>
            <a:endParaRPr lang="fr-FR"/>
          </a:p>
        </p:txBody>
      </p:sp>
      <p:sp>
        <p:nvSpPr>
          <p:cNvPr id="8" name="Rectangle 3"/>
          <p:cNvSpPr>
            <a:spLocks noGrp="1" noChangeArrowheads="1"/>
          </p:cNvSpPr>
          <p:nvPr>
            <p:ph type="sldNum" sz="quarter" idx="11"/>
          </p:nvPr>
        </p:nvSpPr>
        <p:spPr>
          <a:ln/>
        </p:spPr>
        <p:txBody>
          <a:bodyPr/>
          <a:lstStyle>
            <a:lvl1pPr>
              <a:defRPr/>
            </a:lvl1pPr>
          </a:lstStyle>
          <a:p>
            <a:pPr>
              <a:defRPr/>
            </a:pPr>
            <a:fld id="{41F2D4AF-BE2D-4CB6-B52F-0CC90FB0AA10}" type="slidenum">
              <a:rPr lang="fr-FR"/>
              <a:pPr>
                <a:defRPr/>
              </a:pPr>
              <a:t>‹N°›</a:t>
            </a:fld>
            <a:endParaRPr lang="fr-FR" dirty="0"/>
          </a:p>
        </p:txBody>
      </p:sp>
      <p:sp>
        <p:nvSpPr>
          <p:cNvPr id="9"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2"/>
          <p:cNvSpPr>
            <a:spLocks noGrp="1" noChangeArrowheads="1"/>
          </p:cNvSpPr>
          <p:nvPr>
            <p:ph type="ftr" sz="quarter" idx="10"/>
          </p:nvPr>
        </p:nvSpPr>
        <p:spPr>
          <a:ln/>
        </p:spPr>
        <p:txBody>
          <a:bodyPr/>
          <a:lstStyle>
            <a:lvl1pPr>
              <a:defRPr/>
            </a:lvl1pPr>
          </a:lstStyle>
          <a:p>
            <a:pPr>
              <a:defRPr/>
            </a:pPr>
            <a:endParaRPr lang="fr-FR"/>
          </a:p>
        </p:txBody>
      </p:sp>
      <p:sp>
        <p:nvSpPr>
          <p:cNvPr id="4" name="Rectangle 3"/>
          <p:cNvSpPr>
            <a:spLocks noGrp="1" noChangeArrowheads="1"/>
          </p:cNvSpPr>
          <p:nvPr>
            <p:ph type="sldNum" sz="quarter" idx="11"/>
          </p:nvPr>
        </p:nvSpPr>
        <p:spPr>
          <a:ln/>
        </p:spPr>
        <p:txBody>
          <a:bodyPr/>
          <a:lstStyle>
            <a:lvl1pPr>
              <a:defRPr/>
            </a:lvl1pPr>
          </a:lstStyle>
          <a:p>
            <a:pPr>
              <a:defRPr/>
            </a:pPr>
            <a:fld id="{14693B60-6907-4F98-8AE1-316E3CFE3789}" type="slidenum">
              <a:rPr lang="fr-FR"/>
              <a:pPr>
                <a:defRPr/>
              </a:pPr>
              <a:t>‹N°›</a:t>
            </a:fld>
            <a:endParaRPr lang="fr-FR" dirty="0"/>
          </a:p>
        </p:txBody>
      </p:sp>
      <p:sp>
        <p:nvSpPr>
          <p:cNvPr id="5"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fr-FR"/>
          </a:p>
        </p:txBody>
      </p:sp>
      <p:sp>
        <p:nvSpPr>
          <p:cNvPr id="3" name="Rectangle 3"/>
          <p:cNvSpPr>
            <a:spLocks noGrp="1" noChangeArrowheads="1"/>
          </p:cNvSpPr>
          <p:nvPr>
            <p:ph type="sldNum" sz="quarter" idx="11"/>
          </p:nvPr>
        </p:nvSpPr>
        <p:spPr>
          <a:ln/>
        </p:spPr>
        <p:txBody>
          <a:bodyPr/>
          <a:lstStyle>
            <a:lvl1pPr>
              <a:defRPr/>
            </a:lvl1pPr>
          </a:lstStyle>
          <a:p>
            <a:pPr>
              <a:defRPr/>
            </a:pPr>
            <a:fld id="{7FF41AFB-8D3E-4FAE-AB39-28D793F7321D}" type="slidenum">
              <a:rPr lang="fr-FR"/>
              <a:pPr>
                <a:defRPr/>
              </a:pPr>
              <a:t>‹N°›</a:t>
            </a:fld>
            <a:endParaRPr lang="fr-FR" dirty="0"/>
          </a:p>
        </p:txBody>
      </p:sp>
      <p:sp>
        <p:nvSpPr>
          <p:cNvPr id="4"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2654"/>
            <a:ext cx="3007784"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1" y="272653"/>
            <a:ext cx="51117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4703"/>
            <a:ext cx="30077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
          <p:cNvSpPr>
            <a:spLocks noGrp="1" noChangeArrowheads="1"/>
          </p:cNvSpPr>
          <p:nvPr>
            <p:ph type="ftr" sz="quarter" idx="10"/>
          </p:nvPr>
        </p:nvSpPr>
        <p:spPr>
          <a:ln/>
        </p:spPr>
        <p:txBody>
          <a:bodyPr/>
          <a:lstStyle>
            <a:lvl1pPr>
              <a:defRPr/>
            </a:lvl1pPr>
          </a:lstStyle>
          <a:p>
            <a:pPr>
              <a:defRPr/>
            </a:pPr>
            <a:endParaRPr lang="fr-FR"/>
          </a:p>
        </p:txBody>
      </p:sp>
      <p:sp>
        <p:nvSpPr>
          <p:cNvPr id="6" name="Rectangle 3"/>
          <p:cNvSpPr>
            <a:spLocks noGrp="1" noChangeArrowheads="1"/>
          </p:cNvSpPr>
          <p:nvPr>
            <p:ph type="sldNum" sz="quarter" idx="11"/>
          </p:nvPr>
        </p:nvSpPr>
        <p:spPr>
          <a:ln/>
        </p:spPr>
        <p:txBody>
          <a:bodyPr/>
          <a:lstStyle>
            <a:lvl1pPr>
              <a:defRPr/>
            </a:lvl1pPr>
          </a:lstStyle>
          <a:p>
            <a:pPr>
              <a:defRPr/>
            </a:pPr>
            <a:fld id="{F65C2A7C-CBC1-41E9-86FC-CAE7CABA4C21}" type="slidenum">
              <a:rPr lang="fr-FR"/>
              <a:pPr>
                <a:defRPr/>
              </a:pPr>
              <a:t>‹N°›</a:t>
            </a:fld>
            <a:endParaRPr lang="fr-FR" dirty="0"/>
          </a:p>
        </p:txBody>
      </p:sp>
      <p:sp>
        <p:nvSpPr>
          <p:cNvPr id="7"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817"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817" y="61317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817" y="5367337"/>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
          <p:cNvSpPr>
            <a:spLocks noGrp="1" noChangeArrowheads="1"/>
          </p:cNvSpPr>
          <p:nvPr>
            <p:ph type="ftr" sz="quarter" idx="10"/>
          </p:nvPr>
        </p:nvSpPr>
        <p:spPr>
          <a:ln/>
        </p:spPr>
        <p:txBody>
          <a:bodyPr/>
          <a:lstStyle>
            <a:lvl1pPr>
              <a:defRPr/>
            </a:lvl1pPr>
          </a:lstStyle>
          <a:p>
            <a:pPr>
              <a:defRPr/>
            </a:pPr>
            <a:endParaRPr lang="fr-FR"/>
          </a:p>
        </p:txBody>
      </p:sp>
      <p:sp>
        <p:nvSpPr>
          <p:cNvPr id="6" name="Rectangle 3"/>
          <p:cNvSpPr>
            <a:spLocks noGrp="1" noChangeArrowheads="1"/>
          </p:cNvSpPr>
          <p:nvPr>
            <p:ph type="sldNum" sz="quarter" idx="11"/>
          </p:nvPr>
        </p:nvSpPr>
        <p:spPr>
          <a:ln/>
        </p:spPr>
        <p:txBody>
          <a:bodyPr/>
          <a:lstStyle>
            <a:lvl1pPr>
              <a:defRPr/>
            </a:lvl1pPr>
          </a:lstStyle>
          <a:p>
            <a:pPr>
              <a:defRPr/>
            </a:pPr>
            <a:fld id="{F5685186-8845-49B6-A9A5-24F488DDB70B}" type="slidenum">
              <a:rPr lang="fr-FR"/>
              <a:pPr>
                <a:defRPr/>
              </a:pPr>
              <a:t>‹N°›</a:t>
            </a:fld>
            <a:endParaRPr lang="fr-FR" dirty="0"/>
          </a:p>
        </p:txBody>
      </p:sp>
      <p:sp>
        <p:nvSpPr>
          <p:cNvPr id="7" name="Rectangle 16"/>
          <p:cNvSpPr>
            <a:spLocks noGrp="1" noChangeArrowheads="1"/>
          </p:cNvSpPr>
          <p:nvPr>
            <p:ph type="dt" sz="half" idx="12"/>
          </p:nvPr>
        </p:nvSpPr>
        <p:spPr>
          <a:ln/>
        </p:spPr>
        <p:txBody>
          <a:bodyPr/>
          <a:lstStyle>
            <a:lvl1pPr>
              <a:defRPr/>
            </a:lvl1pPr>
          </a:lstStyle>
          <a:p>
            <a:pPr>
              <a:defRPr/>
            </a:pPr>
            <a:endParaRPr lang="fr-F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fr-FR"/>
          </a:p>
        </p:txBody>
      </p:sp>
      <p:sp>
        <p:nvSpPr>
          <p:cNvPr id="4813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002C008A-E4EE-49A4-AC20-1E40B9E8AB0D}" type="slidenum">
              <a:rPr lang="fr-FR"/>
              <a:pPr>
                <a:defRPr/>
              </a:pPr>
              <a:t>‹N°›</a:t>
            </a:fld>
            <a:endParaRPr lang="fr-FR" dirty="0"/>
          </a:p>
        </p:txBody>
      </p:sp>
      <p:grpSp>
        <p:nvGrpSpPr>
          <p:cNvPr id="1028" name="Group 4"/>
          <p:cNvGrpSpPr>
            <a:grpSpLocks/>
          </p:cNvGrpSpPr>
          <p:nvPr/>
        </p:nvGrpSpPr>
        <p:grpSpPr bwMode="auto">
          <a:xfrm>
            <a:off x="0" y="0"/>
            <a:ext cx="9144000" cy="546100"/>
            <a:chOff x="0" y="0"/>
            <a:chExt cx="5760" cy="344"/>
          </a:xfrm>
        </p:grpSpPr>
        <p:sp>
          <p:nvSpPr>
            <p:cNvPr id="4813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fr-FR" sz="2400" dirty="0">
                <a:latin typeface="Times New Roman" pitchFamily="18" charset="0"/>
              </a:endParaRPr>
            </a:p>
          </p:txBody>
        </p:sp>
        <p:sp>
          <p:nvSpPr>
            <p:cNvPr id="4813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fr-FR" sz="2400" dirty="0">
                <a:latin typeface="Times New Roman" pitchFamily="18" charset="0"/>
              </a:endParaRPr>
            </a:p>
          </p:txBody>
        </p:sp>
        <p:sp>
          <p:nvSpPr>
            <p:cNvPr id="4813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fr-FR" dirty="0">
                <a:solidFill>
                  <a:schemeClr val="hlink"/>
                </a:solidFill>
              </a:endParaRPr>
            </a:p>
          </p:txBody>
        </p:sp>
        <p:sp>
          <p:nvSpPr>
            <p:cNvPr id="4813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fr-FR" dirty="0">
                <a:solidFill>
                  <a:schemeClr val="hlink"/>
                </a:solidFill>
              </a:endParaRPr>
            </a:p>
          </p:txBody>
        </p:sp>
        <p:sp>
          <p:nvSpPr>
            <p:cNvPr id="4813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fr-FR" dirty="0">
                <a:solidFill>
                  <a:schemeClr val="accent2"/>
                </a:solidFill>
              </a:endParaRPr>
            </a:p>
          </p:txBody>
        </p:sp>
        <p:sp>
          <p:nvSpPr>
            <p:cNvPr id="4813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fr-FR" dirty="0">
                <a:solidFill>
                  <a:schemeClr val="hlink"/>
                </a:solidFill>
              </a:endParaRPr>
            </a:p>
          </p:txBody>
        </p:sp>
        <p:sp>
          <p:nvSpPr>
            <p:cNvPr id="4813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fr-FR" sz="2400" dirty="0">
                <a:latin typeface="Times New Roman" pitchFamily="18" charset="0"/>
              </a:endParaRPr>
            </a:p>
          </p:txBody>
        </p:sp>
        <p:sp>
          <p:nvSpPr>
            <p:cNvPr id="4814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fr-FR" dirty="0">
                <a:solidFill>
                  <a:schemeClr val="accent2"/>
                </a:solidFill>
              </a:endParaRPr>
            </a:p>
          </p:txBody>
        </p:sp>
        <p:sp>
          <p:nvSpPr>
            <p:cNvPr id="4814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fr-FR" dirty="0">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 du masque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de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814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fr-FR"/>
          </a:p>
        </p:txBody>
      </p:sp>
    </p:spTree>
  </p:cSld>
  <p:clrMap bg1="lt1" tx1="dk1" bg2="lt2" tx2="dk2" accent1="accent1" accent2="accent2" accent3="accent3" accent4="accent4" accent5="accent5" accent6="accent6" hlink="hlink" folHlink="folHlink"/>
  <p:sldLayoutIdLst>
    <p:sldLayoutId id="2147486023" r:id="rId1"/>
    <p:sldLayoutId id="2147486013" r:id="rId2"/>
    <p:sldLayoutId id="2147486014" r:id="rId3"/>
    <p:sldLayoutId id="2147486015" r:id="rId4"/>
    <p:sldLayoutId id="2147486016" r:id="rId5"/>
    <p:sldLayoutId id="2147486017" r:id="rId6"/>
    <p:sldLayoutId id="2147486018" r:id="rId7"/>
    <p:sldLayoutId id="2147486019" r:id="rId8"/>
    <p:sldLayoutId id="2147486020" r:id="rId9"/>
    <p:sldLayoutId id="2147486021" r:id="rId10"/>
    <p:sldLayoutId id="2147486022" r:id="rId11"/>
  </p:sldLayoutIdLst>
  <p:transition spd="med"/>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89113" y="998538"/>
            <a:ext cx="4752975" cy="560387"/>
          </a:xfrm>
          <a:noFill/>
        </p:spPr>
        <p:txBody>
          <a:bodyPr lIns="63500" tIns="26988" rIns="63500" bIns="26988" anchor="b"/>
          <a:lstStyle/>
          <a:p>
            <a:pPr algn="ctr" eaLnBrk="1" hangingPunct="1"/>
            <a:r>
              <a:rPr lang="fr-FR" sz="4000" b="1" dirty="0" smtClean="0">
                <a:solidFill>
                  <a:srgbClr val="990000"/>
                </a:solidFill>
              </a:rPr>
              <a:t>          </a:t>
            </a:r>
            <a:endParaRPr lang="fr-FR" sz="4000" b="1" dirty="0" smtClean="0">
              <a:solidFill>
                <a:srgbClr val="009999"/>
              </a:solidFill>
              <a:latin typeface="Comic Sans MS" pitchFamily="66" charset="0"/>
            </a:endParaRPr>
          </a:p>
        </p:txBody>
      </p:sp>
      <p:sp>
        <p:nvSpPr>
          <p:cNvPr id="3075" name="Rectangle 3"/>
          <p:cNvSpPr>
            <a:spLocks noChangeArrowheads="1"/>
          </p:cNvSpPr>
          <p:nvPr/>
        </p:nvSpPr>
        <p:spPr bwMode="auto">
          <a:xfrm>
            <a:off x="1187450" y="1773238"/>
            <a:ext cx="5770563" cy="457200"/>
          </a:xfrm>
          <a:prstGeom prst="rect">
            <a:avLst/>
          </a:prstGeom>
          <a:noFill/>
          <a:ln w="9525">
            <a:noFill/>
            <a:miter lim="800000"/>
            <a:headEnd/>
            <a:tailEnd/>
          </a:ln>
        </p:spPr>
        <p:txBody>
          <a:bodyPr wrap="none" anchor="ctr"/>
          <a:lstStyle/>
          <a:p>
            <a:pPr marL="373063" indent="-373063" eaLnBrk="1" hangingPunct="1">
              <a:buClr>
                <a:srgbClr val="CC3300"/>
              </a:buClr>
              <a:buSzPct val="120000"/>
            </a:pPr>
            <a:r>
              <a:rPr lang="fr-FR" b="1" dirty="0">
                <a:solidFill>
                  <a:srgbClr val="000099"/>
                </a:solidFill>
                <a:latin typeface="Tahoma" pitchFamily="34" charset="0"/>
              </a:rPr>
              <a:t> </a:t>
            </a:r>
          </a:p>
        </p:txBody>
      </p:sp>
      <p:sp>
        <p:nvSpPr>
          <p:cNvPr id="3076" name="Rectangle 4"/>
          <p:cNvSpPr>
            <a:spLocks noChangeArrowheads="1"/>
          </p:cNvSpPr>
          <p:nvPr/>
        </p:nvSpPr>
        <p:spPr bwMode="auto">
          <a:xfrm>
            <a:off x="1211263" y="2293938"/>
            <a:ext cx="5767387" cy="457200"/>
          </a:xfrm>
          <a:prstGeom prst="rect">
            <a:avLst/>
          </a:prstGeom>
          <a:noFill/>
          <a:ln w="9525">
            <a:noFill/>
            <a:miter lim="800000"/>
            <a:headEnd/>
            <a:tailEnd/>
          </a:ln>
        </p:spPr>
        <p:txBody>
          <a:bodyPr wrap="none" anchor="ctr"/>
          <a:lstStyle/>
          <a:p>
            <a:pPr marL="373063" indent="-373063" eaLnBrk="1" hangingPunct="1">
              <a:buClr>
                <a:srgbClr val="CC3300"/>
              </a:buClr>
              <a:buSzPct val="120000"/>
            </a:pPr>
            <a:endParaRPr lang="fr-FR" b="1" dirty="0">
              <a:latin typeface="Tahoma" pitchFamily="34" charset="0"/>
            </a:endParaRPr>
          </a:p>
        </p:txBody>
      </p:sp>
      <p:sp>
        <p:nvSpPr>
          <p:cNvPr id="3077" name="Rectangle 5"/>
          <p:cNvSpPr>
            <a:spLocks noChangeArrowheads="1"/>
          </p:cNvSpPr>
          <p:nvPr/>
        </p:nvSpPr>
        <p:spPr bwMode="auto">
          <a:xfrm>
            <a:off x="1211263" y="2835275"/>
            <a:ext cx="5743575" cy="438150"/>
          </a:xfrm>
          <a:prstGeom prst="rect">
            <a:avLst/>
          </a:prstGeom>
          <a:noFill/>
          <a:ln w="9525">
            <a:noFill/>
            <a:miter lim="800000"/>
            <a:headEnd/>
            <a:tailEnd/>
          </a:ln>
        </p:spPr>
        <p:txBody>
          <a:bodyPr wrap="none" anchor="ctr"/>
          <a:lstStyle/>
          <a:p>
            <a:pPr marL="373063" indent="-373063" eaLnBrk="1" hangingPunct="1">
              <a:buClr>
                <a:srgbClr val="CC3300"/>
              </a:buClr>
              <a:buSzPct val="120000"/>
              <a:buFont typeface="Wingdings 3" pitchFamily="18" charset="2"/>
              <a:buNone/>
            </a:pPr>
            <a:endParaRPr lang="fr-FR" b="1" dirty="0">
              <a:solidFill>
                <a:srgbClr val="000099"/>
              </a:solidFill>
              <a:latin typeface="Tahoma" pitchFamily="34" charset="0"/>
            </a:endParaRPr>
          </a:p>
        </p:txBody>
      </p:sp>
      <p:sp>
        <p:nvSpPr>
          <p:cNvPr id="3078" name="Rectangle 6"/>
          <p:cNvSpPr>
            <a:spLocks noChangeArrowheads="1"/>
          </p:cNvSpPr>
          <p:nvPr/>
        </p:nvSpPr>
        <p:spPr bwMode="auto">
          <a:xfrm>
            <a:off x="1211263" y="2781300"/>
            <a:ext cx="5767387" cy="457200"/>
          </a:xfrm>
          <a:prstGeom prst="rect">
            <a:avLst/>
          </a:prstGeom>
          <a:noFill/>
          <a:ln w="9525">
            <a:noFill/>
            <a:miter lim="800000"/>
            <a:headEnd/>
            <a:tailEnd/>
          </a:ln>
        </p:spPr>
        <p:txBody>
          <a:bodyPr wrap="none" anchor="ctr"/>
          <a:lstStyle/>
          <a:p>
            <a:pPr marL="373063" indent="-373063" eaLnBrk="1" hangingPunct="1">
              <a:buClr>
                <a:srgbClr val="CC3300"/>
              </a:buClr>
              <a:buSzPct val="120000"/>
            </a:pPr>
            <a:endParaRPr lang="fr-FR" b="1" dirty="0">
              <a:latin typeface="Tahoma" pitchFamily="34" charset="0"/>
            </a:endParaRPr>
          </a:p>
        </p:txBody>
      </p:sp>
      <p:sp>
        <p:nvSpPr>
          <p:cNvPr id="3079" name="Rectangle 7"/>
          <p:cNvSpPr>
            <a:spLocks noChangeArrowheads="1"/>
          </p:cNvSpPr>
          <p:nvPr/>
        </p:nvSpPr>
        <p:spPr bwMode="auto">
          <a:xfrm>
            <a:off x="1211263" y="3808413"/>
            <a:ext cx="5767387" cy="457200"/>
          </a:xfrm>
          <a:prstGeom prst="rect">
            <a:avLst/>
          </a:prstGeom>
          <a:noFill/>
          <a:ln w="9525">
            <a:noFill/>
            <a:miter lim="800000"/>
            <a:headEnd/>
            <a:tailEnd/>
          </a:ln>
        </p:spPr>
        <p:txBody>
          <a:bodyPr wrap="none" anchor="ctr"/>
          <a:lstStyle/>
          <a:p>
            <a:pPr marL="373063" indent="-373063" eaLnBrk="1" hangingPunct="1">
              <a:buClr>
                <a:srgbClr val="CC3300"/>
              </a:buClr>
              <a:buSzPct val="120000"/>
              <a:buFont typeface="Wingdings 3" pitchFamily="18" charset="2"/>
              <a:buNone/>
            </a:pPr>
            <a:endParaRPr lang="fr-FR" b="1" dirty="0">
              <a:solidFill>
                <a:srgbClr val="000099"/>
              </a:solidFill>
              <a:latin typeface="Tahoma" pitchFamily="34" charset="0"/>
            </a:endParaRPr>
          </a:p>
        </p:txBody>
      </p:sp>
      <p:sp>
        <p:nvSpPr>
          <p:cNvPr id="11" name="Rectangle 10"/>
          <p:cNvSpPr/>
          <p:nvPr/>
        </p:nvSpPr>
        <p:spPr>
          <a:xfrm>
            <a:off x="971550" y="2205038"/>
            <a:ext cx="7416800" cy="2523768"/>
          </a:xfrm>
          <a:prstGeom prst="rect">
            <a:avLst/>
          </a:prstGeom>
          <a:solidFill>
            <a:schemeClr val="bg1"/>
          </a:solidFill>
        </p:spPr>
        <p:txBody>
          <a:bodyPr>
            <a:spAutoFit/>
          </a:bodyPr>
          <a:lstStyle/>
          <a:p>
            <a:pPr algn="ctr">
              <a:defRPr/>
            </a:pPr>
            <a:endParaRPr lang="fr-FR" sz="2400" b="1" dirty="0">
              <a:solidFill>
                <a:schemeClr val="bg2">
                  <a:lumMod val="60000"/>
                  <a:lumOff val="40000"/>
                </a:schemeClr>
              </a:solidFill>
              <a:latin typeface="Comic Sans MS" pitchFamily="66" charset="0"/>
            </a:endParaRPr>
          </a:p>
          <a:p>
            <a:pPr algn="ctr">
              <a:defRPr/>
            </a:pPr>
            <a:r>
              <a:rPr lang="fr-FR" sz="4800" b="1" dirty="0">
                <a:solidFill>
                  <a:schemeClr val="bg2">
                    <a:lumMod val="60000"/>
                    <a:lumOff val="40000"/>
                  </a:schemeClr>
                </a:solidFill>
                <a:latin typeface="Comic Sans MS" pitchFamily="66" charset="0"/>
              </a:rPr>
              <a:t>Bienvenue au </a:t>
            </a:r>
          </a:p>
          <a:p>
            <a:pPr algn="ctr">
              <a:defRPr/>
            </a:pPr>
            <a:r>
              <a:rPr lang="fr-FR" sz="4800" b="1" dirty="0">
                <a:solidFill>
                  <a:schemeClr val="bg2">
                    <a:lumMod val="60000"/>
                    <a:lumOff val="40000"/>
                  </a:schemeClr>
                </a:solidFill>
                <a:latin typeface="Comic Sans MS" pitchFamily="66" charset="0"/>
              </a:rPr>
              <a:t>« Mercredi du MEDS »</a:t>
            </a:r>
          </a:p>
          <a:p>
            <a:pPr algn="ctr">
              <a:defRPr/>
            </a:pPr>
            <a:r>
              <a:rPr lang="fr-FR" sz="2400" b="1" dirty="0">
                <a:solidFill>
                  <a:srgbClr val="C00000"/>
                </a:solidFill>
                <a:latin typeface="Comic Sans MS" pitchFamily="66" charset="0"/>
              </a:rPr>
              <a:t>Dakar, Mercredi </a:t>
            </a:r>
            <a:r>
              <a:rPr lang="fr-FR" sz="2400" b="1" dirty="0" smtClean="0">
                <a:solidFill>
                  <a:srgbClr val="C00000"/>
                </a:solidFill>
                <a:latin typeface="Comic Sans MS" pitchFamily="66" charset="0"/>
              </a:rPr>
              <a:t>25 Mai 2016</a:t>
            </a:r>
            <a:endParaRPr lang="fr-FR" sz="4400" b="1" dirty="0">
              <a:solidFill>
                <a:srgbClr val="C00000"/>
              </a:solidFill>
              <a:latin typeface="Comic Sans MS" pitchFamily="66" charset="0"/>
            </a:endParaRPr>
          </a:p>
          <a:p>
            <a:pPr algn="ctr">
              <a:defRPr/>
            </a:pPr>
            <a:endParaRPr lang="fr-FR" sz="1400" dirty="0">
              <a:solidFill>
                <a:srgbClr val="C00000"/>
              </a:solidFill>
            </a:endParaRPr>
          </a:p>
        </p:txBody>
      </p:sp>
      <p:pic>
        <p:nvPicPr>
          <p:cNvPr id="3081" name="Image 11" descr="logo meds vertical"/>
          <p:cNvPicPr>
            <a:picLocks noChangeAspect="1" noChangeArrowheads="1"/>
          </p:cNvPicPr>
          <p:nvPr/>
        </p:nvPicPr>
        <p:blipFill>
          <a:blip r:embed="rId3"/>
          <a:srcRect/>
          <a:stretch>
            <a:fillRect/>
          </a:stretch>
        </p:blipFill>
        <p:spPr bwMode="auto">
          <a:xfrm>
            <a:off x="1979613" y="620713"/>
            <a:ext cx="5449887" cy="1223962"/>
          </a:xfrm>
          <a:prstGeom prst="rect">
            <a:avLst/>
          </a:prstGeom>
          <a:noFill/>
          <a:ln w="9525">
            <a:noFill/>
            <a:miter lim="800000"/>
            <a:headEnd/>
            <a:tailEnd/>
          </a:ln>
        </p:spPr>
      </p:pic>
      <p:sp>
        <p:nvSpPr>
          <p:cNvPr id="3082" name="Rectangle 12"/>
          <p:cNvSpPr>
            <a:spLocks noChangeArrowheads="1"/>
          </p:cNvSpPr>
          <p:nvPr/>
        </p:nvSpPr>
        <p:spPr bwMode="auto">
          <a:xfrm>
            <a:off x="2124075" y="5373688"/>
            <a:ext cx="5111750" cy="461962"/>
          </a:xfrm>
          <a:prstGeom prst="rect">
            <a:avLst/>
          </a:prstGeom>
          <a:noFill/>
          <a:ln w="9525">
            <a:noFill/>
            <a:miter lim="800000"/>
            <a:headEnd/>
            <a:tailEnd/>
          </a:ln>
        </p:spPr>
        <p:txBody>
          <a:bodyPr>
            <a:spAutoFit/>
          </a:bodyPr>
          <a:lstStyle/>
          <a:p>
            <a:pPr algn="ctr"/>
            <a:r>
              <a:rPr lang="fr-FR" sz="2400" b="1" dirty="0">
                <a:latin typeface="Comic Sans MS" pitchFamily="66" charset="0"/>
              </a:rPr>
              <a:t>K</a:t>
            </a:r>
            <a:r>
              <a:rPr lang="fr-FR" sz="2400" b="1" dirty="0" smtClean="0">
                <a:latin typeface="Comic Sans MS" pitchFamily="66" charset="0"/>
              </a:rPr>
              <a:t>ing Fahd Palace</a:t>
            </a:r>
            <a:endParaRPr lang="fr-FR" sz="2400" b="1" dirty="0">
              <a:latin typeface="Comic Sans MS" pitchFamily="66"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323620" y="476672"/>
            <a:ext cx="8427818" cy="5632311"/>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17  Mai  2016</a:t>
            </a:r>
            <a:r>
              <a:rPr lang="fr-FR" sz="2000" dirty="0" smtClean="0">
                <a:solidFill>
                  <a:srgbClr val="000000"/>
                </a:solidFill>
                <a:latin typeface="Century" pitchFamily="18" charset="0"/>
              </a:rPr>
              <a:t>,  Monsieur </a:t>
            </a:r>
            <a:r>
              <a:rPr lang="fr-FR" sz="2000" b="1" dirty="0" smtClean="0">
                <a:solidFill>
                  <a:srgbClr val="000000"/>
                </a:solidFill>
                <a:latin typeface="Century" pitchFamily="18" charset="0"/>
              </a:rPr>
              <a:t>Modibo DIO</a:t>
            </a:r>
            <a:r>
              <a:rPr lang="fr-FR" sz="2000" dirty="0" smtClean="0">
                <a:solidFill>
                  <a:srgbClr val="000000"/>
                </a:solidFill>
                <a:latin typeface="Century" pitchFamily="18" charset="0"/>
              </a:rPr>
              <a:t>P – Président Chargé des Relations avec les Organisations Patronales Professionnelles a représenté le MEDS à l’atelier de restitution de l’étude pilote relative au cadre d’investissement des PME agricoles, organisé par le Bureau de Mise à Niveau.</a:t>
            </a:r>
            <a:endParaRPr lang="fr-FR" sz="2000" b="1" dirty="0" smtClean="0">
              <a:solidFill>
                <a:srgbClr val="000000"/>
              </a:solidFill>
              <a:latin typeface="Century" pitchFamily="18" charset="0"/>
            </a:endParaRP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17  Mai  2016</a:t>
            </a:r>
            <a:r>
              <a:rPr lang="fr-FR" sz="2000" dirty="0" smtClean="0">
                <a:solidFill>
                  <a:srgbClr val="000000"/>
                </a:solidFill>
                <a:latin typeface="Century" pitchFamily="18" charset="0"/>
              </a:rPr>
              <a:t>,  Monsieur </a:t>
            </a:r>
            <a:r>
              <a:rPr lang="fr-FR" sz="2000" b="1" dirty="0" err="1" smtClean="0">
                <a:solidFill>
                  <a:srgbClr val="000000"/>
                </a:solidFill>
                <a:latin typeface="Century" pitchFamily="18" charset="0"/>
              </a:rPr>
              <a:t>Khadim</a:t>
            </a:r>
            <a:r>
              <a:rPr lang="fr-FR" sz="2000" b="1" dirty="0" smtClean="0">
                <a:solidFill>
                  <a:srgbClr val="000000"/>
                </a:solidFill>
                <a:latin typeface="Century" pitchFamily="18" charset="0"/>
              </a:rPr>
              <a:t> THIAM  - </a:t>
            </a:r>
            <a:r>
              <a:rPr lang="fr-FR" sz="2000" dirty="0" smtClean="0">
                <a:solidFill>
                  <a:srgbClr val="000000"/>
                </a:solidFill>
                <a:latin typeface="Century" pitchFamily="18" charset="0"/>
              </a:rPr>
              <a:t>Chargé des Relations Internationales a participé à l’atelier de restitution du projet « compétences professionnelles supérieures », organisé par le Service de Coopération et d’Action culturelle de l’Ambassade de France et la Direction générale du Ministère de l’Enseignement Supérieur et de la Recherche, dans l’auditorium Léopold </a:t>
            </a:r>
            <a:r>
              <a:rPr lang="fr-FR" sz="2000" dirty="0" err="1" smtClean="0">
                <a:solidFill>
                  <a:srgbClr val="000000"/>
                </a:solidFill>
                <a:latin typeface="Century" pitchFamily="18" charset="0"/>
              </a:rPr>
              <a:t>Sédar</a:t>
            </a:r>
            <a:r>
              <a:rPr lang="fr-FR" sz="2000" dirty="0" smtClean="0">
                <a:solidFill>
                  <a:srgbClr val="000000"/>
                </a:solidFill>
                <a:latin typeface="Century" pitchFamily="18" charset="0"/>
              </a:rPr>
              <a:t> Senghor du Campus Numérique Francophone.</a:t>
            </a:r>
          </a:p>
        </p:txBody>
      </p:sp>
    </p:spTree>
    <p:extLst>
      <p:ext uri="{BB962C8B-B14F-4D97-AF65-F5344CB8AC3E}">
        <p14:creationId xmlns:p14="http://schemas.microsoft.com/office/powerpoint/2010/main" xmlns="" val="2539268142"/>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539552" y="476672"/>
            <a:ext cx="8427818" cy="6093976"/>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18  Mai  2016 , </a:t>
            </a:r>
            <a:r>
              <a:rPr lang="fr-FR" sz="2000" dirty="0" smtClean="0">
                <a:solidFill>
                  <a:srgbClr val="000000"/>
                </a:solidFill>
                <a:latin typeface="Century" pitchFamily="18" charset="0"/>
              </a:rPr>
              <a:t>Monsieur </a:t>
            </a:r>
            <a:r>
              <a:rPr lang="fr-FR" sz="2000" b="1" dirty="0" smtClean="0">
                <a:solidFill>
                  <a:srgbClr val="000000"/>
                </a:solidFill>
                <a:latin typeface="Century" pitchFamily="18" charset="0"/>
              </a:rPr>
              <a:t>Boubacar SAMB</a:t>
            </a:r>
            <a:r>
              <a:rPr lang="fr-FR" sz="2000" dirty="0" smtClean="0">
                <a:solidFill>
                  <a:srgbClr val="000000"/>
                </a:solidFill>
                <a:latin typeface="Century" pitchFamily="18" charset="0"/>
              </a:rPr>
              <a:t> – Président Commission  RSE et Emploi a pris part à la réunion organisée par le Gouverneur de Dakar.</a:t>
            </a:r>
            <a:endParaRPr lang="fr-FR" sz="2000" b="1" dirty="0" smtClean="0">
              <a:solidFill>
                <a:srgbClr val="000000"/>
              </a:solidFill>
              <a:latin typeface="Century" pitchFamily="18" charset="0"/>
            </a:endParaRP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a:t>
            </a:r>
            <a:r>
              <a:rPr lang="fr-FR" sz="2000" b="1" dirty="0">
                <a:solidFill>
                  <a:srgbClr val="000000"/>
                </a:solidFill>
                <a:latin typeface="Century" pitchFamily="18" charset="0"/>
              </a:rPr>
              <a:t>18  Mai  2016 , </a:t>
            </a:r>
            <a:r>
              <a:rPr lang="fr-FR" sz="2000" dirty="0">
                <a:solidFill>
                  <a:srgbClr val="000000"/>
                </a:solidFill>
                <a:latin typeface="Century" pitchFamily="18" charset="0"/>
              </a:rPr>
              <a:t>Madame</a:t>
            </a:r>
            <a:r>
              <a:rPr lang="fr-FR" sz="2000" b="1" dirty="0">
                <a:solidFill>
                  <a:srgbClr val="000000"/>
                </a:solidFill>
                <a:latin typeface="Century" pitchFamily="18" charset="0"/>
              </a:rPr>
              <a:t> </a:t>
            </a:r>
            <a:r>
              <a:rPr lang="fr-FR" sz="2000" b="1" dirty="0" err="1">
                <a:solidFill>
                  <a:srgbClr val="000000"/>
                </a:solidFill>
                <a:latin typeface="Century" pitchFamily="18" charset="0"/>
              </a:rPr>
              <a:t>Ndeye</a:t>
            </a:r>
            <a:r>
              <a:rPr lang="fr-FR" sz="2000" b="1" dirty="0">
                <a:solidFill>
                  <a:srgbClr val="000000"/>
                </a:solidFill>
                <a:latin typeface="Century" pitchFamily="18" charset="0"/>
              </a:rPr>
              <a:t> Awa MBAYE – </a:t>
            </a:r>
            <a:r>
              <a:rPr lang="fr-FR" sz="2000" dirty="0" smtClean="0">
                <a:solidFill>
                  <a:srgbClr val="000000"/>
                </a:solidFill>
                <a:latin typeface="Century" pitchFamily="18" charset="0"/>
              </a:rPr>
              <a:t>Vice-Présidente </a:t>
            </a:r>
            <a:r>
              <a:rPr lang="fr-FR" sz="2000" dirty="0">
                <a:solidFill>
                  <a:srgbClr val="000000"/>
                </a:solidFill>
                <a:latin typeface="Century" pitchFamily="18" charset="0"/>
              </a:rPr>
              <a:t>et</a:t>
            </a:r>
            <a:r>
              <a:rPr lang="fr-FR" sz="2000" b="1" dirty="0">
                <a:solidFill>
                  <a:srgbClr val="000000"/>
                </a:solidFill>
                <a:latin typeface="Century" pitchFamily="18" charset="0"/>
              </a:rPr>
              <a:t> </a:t>
            </a:r>
            <a:r>
              <a:rPr lang="fr-FR" sz="2000" dirty="0">
                <a:solidFill>
                  <a:srgbClr val="000000"/>
                </a:solidFill>
                <a:latin typeface="Century" pitchFamily="18" charset="0"/>
              </a:rPr>
              <a:t>Monsieur </a:t>
            </a:r>
            <a:r>
              <a:rPr lang="fr-FR" sz="2000" b="1" dirty="0" err="1">
                <a:solidFill>
                  <a:srgbClr val="000000"/>
                </a:solidFill>
                <a:latin typeface="Century" pitchFamily="18" charset="0"/>
              </a:rPr>
              <a:t>Serigne</a:t>
            </a:r>
            <a:r>
              <a:rPr lang="fr-FR" sz="2000" b="1" dirty="0">
                <a:solidFill>
                  <a:srgbClr val="000000"/>
                </a:solidFill>
                <a:latin typeface="Century" pitchFamily="18" charset="0"/>
              </a:rPr>
              <a:t> Mor SENE</a:t>
            </a:r>
            <a:r>
              <a:rPr lang="fr-FR" sz="2000" dirty="0">
                <a:solidFill>
                  <a:srgbClr val="000000"/>
                </a:solidFill>
                <a:latin typeface="Century" pitchFamily="18" charset="0"/>
              </a:rPr>
              <a:t> – Président Commission Economie, Finance et Fiscalité ont pris part à la 8</a:t>
            </a:r>
            <a:r>
              <a:rPr lang="fr-FR" sz="2000" baseline="30000" dirty="0">
                <a:solidFill>
                  <a:srgbClr val="000000"/>
                </a:solidFill>
                <a:latin typeface="Century" pitchFamily="18" charset="0"/>
              </a:rPr>
              <a:t>e</a:t>
            </a:r>
            <a:r>
              <a:rPr lang="fr-FR" sz="2000" dirty="0">
                <a:solidFill>
                  <a:srgbClr val="000000"/>
                </a:solidFill>
                <a:latin typeface="Century" pitchFamily="18" charset="0"/>
              </a:rPr>
              <a:t> édition de la journée de diffusion des comptes extérieurs du Sénégal, organisée par la Banque Centrale des Etats de l’Afrique de l’Ouest (BCEAO), à l’hôtel </a:t>
            </a:r>
            <a:r>
              <a:rPr lang="fr-FR" sz="2000" dirty="0" smtClean="0">
                <a:solidFill>
                  <a:srgbClr val="000000"/>
                </a:solidFill>
                <a:latin typeface="Century" pitchFamily="18" charset="0"/>
              </a:rPr>
              <a:t>Novotel.</a:t>
            </a:r>
            <a:endParaRPr lang="fr-FR" sz="2000" b="1" dirty="0" smtClean="0">
              <a:solidFill>
                <a:srgbClr val="000000"/>
              </a:solidFill>
              <a:latin typeface="Century" pitchFamily="18" charset="0"/>
            </a:endParaRP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18  Mai  2016</a:t>
            </a:r>
            <a:r>
              <a:rPr lang="fr-FR" sz="2000" dirty="0" smtClean="0">
                <a:solidFill>
                  <a:srgbClr val="000000"/>
                </a:solidFill>
                <a:latin typeface="Century" pitchFamily="18" charset="0"/>
              </a:rPr>
              <a:t>,  Monsieur </a:t>
            </a:r>
            <a:r>
              <a:rPr lang="fr-FR" sz="2000" b="1" dirty="0" smtClean="0">
                <a:solidFill>
                  <a:srgbClr val="000000"/>
                </a:solidFill>
                <a:latin typeface="Century" pitchFamily="18" charset="0"/>
              </a:rPr>
              <a:t>Modibo DIOP  - </a:t>
            </a:r>
            <a:r>
              <a:rPr lang="fr-FR" sz="2000" dirty="0">
                <a:solidFill>
                  <a:srgbClr val="000000"/>
                </a:solidFill>
                <a:latin typeface="Century" pitchFamily="18" charset="0"/>
              </a:rPr>
              <a:t>Président Chargé des Relations avec les Organisations Patronales Professionnelles</a:t>
            </a:r>
            <a:r>
              <a:rPr lang="fr-FR" sz="2000" dirty="0" smtClean="0">
                <a:solidFill>
                  <a:srgbClr val="000000"/>
                </a:solidFill>
                <a:latin typeface="Century" pitchFamily="18" charset="0"/>
              </a:rPr>
              <a:t> a participé à l’atelier de partage sur le nouveau dispositif de médiation instauré par le Décret 2014-1653 du 24 Décembre 2014, organisé par la CCIAD, au King Fahd Palace. </a:t>
            </a:r>
          </a:p>
        </p:txBody>
      </p:sp>
    </p:spTree>
    <p:extLst>
      <p:ext uri="{BB962C8B-B14F-4D97-AF65-F5344CB8AC3E}">
        <p14:creationId xmlns:p14="http://schemas.microsoft.com/office/powerpoint/2010/main" xmlns="" val="302807757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504240" y="302359"/>
            <a:ext cx="8427818" cy="6555641"/>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a:solidFill>
                  <a:srgbClr val="000000"/>
                </a:solidFill>
                <a:latin typeface="Century" pitchFamily="18" charset="0"/>
              </a:rPr>
              <a:t>Le 18  Mai  2016 , </a:t>
            </a:r>
            <a:r>
              <a:rPr lang="fr-FR" sz="2000" dirty="0">
                <a:solidFill>
                  <a:srgbClr val="000000"/>
                </a:solidFill>
                <a:latin typeface="Century" pitchFamily="18" charset="0"/>
              </a:rPr>
              <a:t>Monsieur</a:t>
            </a:r>
            <a:r>
              <a:rPr lang="fr-FR" sz="2000" b="1" dirty="0">
                <a:solidFill>
                  <a:srgbClr val="000000"/>
                </a:solidFill>
                <a:latin typeface="Century" pitchFamily="18" charset="0"/>
              </a:rPr>
              <a:t> </a:t>
            </a:r>
            <a:r>
              <a:rPr lang="fr-FR" sz="2000" b="1" dirty="0" err="1">
                <a:solidFill>
                  <a:srgbClr val="000000"/>
                </a:solidFill>
                <a:latin typeface="Century" pitchFamily="18" charset="0"/>
              </a:rPr>
              <a:t>Matar</a:t>
            </a:r>
            <a:r>
              <a:rPr lang="fr-FR" sz="2000" b="1" dirty="0">
                <a:solidFill>
                  <a:srgbClr val="000000"/>
                </a:solidFill>
                <a:latin typeface="Century" pitchFamily="18" charset="0"/>
              </a:rPr>
              <a:t> FAYE – </a:t>
            </a:r>
            <a:r>
              <a:rPr lang="fr-FR" sz="2000" dirty="0">
                <a:solidFill>
                  <a:srgbClr val="000000"/>
                </a:solidFill>
                <a:latin typeface="Century" pitchFamily="18" charset="0"/>
              </a:rPr>
              <a:t>Président Commission Entrepreneuriat Jeune a représenté le MEDS à la Journée de Brainstorming du MAENUC organisée par l’Université Alioune </a:t>
            </a:r>
            <a:r>
              <a:rPr lang="fr-FR" sz="2000" dirty="0" err="1">
                <a:solidFill>
                  <a:srgbClr val="000000"/>
                </a:solidFill>
                <a:latin typeface="Century" pitchFamily="18" charset="0"/>
              </a:rPr>
              <a:t>Diop</a:t>
            </a:r>
            <a:r>
              <a:rPr lang="fr-FR" sz="2000" dirty="0">
                <a:solidFill>
                  <a:srgbClr val="000000"/>
                </a:solidFill>
                <a:latin typeface="Century" pitchFamily="18" charset="0"/>
              </a:rPr>
              <a:t> de </a:t>
            </a:r>
            <a:r>
              <a:rPr lang="fr-FR" sz="2000" dirty="0" err="1">
                <a:solidFill>
                  <a:srgbClr val="000000"/>
                </a:solidFill>
                <a:latin typeface="Century" pitchFamily="18" charset="0"/>
              </a:rPr>
              <a:t>Bambey</a:t>
            </a:r>
            <a:r>
              <a:rPr lang="fr-FR" sz="2000" dirty="0" smtClean="0">
                <a:solidFill>
                  <a:srgbClr val="000000"/>
                </a:solidFill>
                <a:latin typeface="Century" pitchFamily="18" charset="0"/>
              </a:rPr>
              <a:t>.</a:t>
            </a:r>
            <a:endParaRPr lang="fr-FR" sz="2000" b="1" dirty="0" smtClean="0">
              <a:solidFill>
                <a:srgbClr val="000000"/>
              </a:solidFill>
              <a:latin typeface="Century" pitchFamily="18" charset="0"/>
            </a:endParaRP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19  Mai  2016 , </a:t>
            </a:r>
            <a:r>
              <a:rPr lang="fr-FR" sz="2000" dirty="0" smtClean="0">
                <a:solidFill>
                  <a:srgbClr val="000000"/>
                </a:solidFill>
                <a:latin typeface="Century" pitchFamily="18" charset="0"/>
              </a:rPr>
              <a:t>Monsieur</a:t>
            </a:r>
            <a:r>
              <a:rPr lang="fr-FR" sz="2000" b="1" dirty="0" smtClean="0">
                <a:solidFill>
                  <a:srgbClr val="000000"/>
                </a:solidFill>
                <a:latin typeface="Century" pitchFamily="18" charset="0"/>
              </a:rPr>
              <a:t> </a:t>
            </a:r>
            <a:r>
              <a:rPr lang="fr-FR" sz="2000" b="1" dirty="0" err="1" smtClean="0">
                <a:solidFill>
                  <a:srgbClr val="000000"/>
                </a:solidFill>
                <a:latin typeface="Century" pitchFamily="18" charset="0"/>
              </a:rPr>
              <a:t>Serigne</a:t>
            </a:r>
            <a:r>
              <a:rPr lang="fr-FR" sz="2000" b="1" dirty="0" smtClean="0">
                <a:solidFill>
                  <a:srgbClr val="000000"/>
                </a:solidFill>
                <a:latin typeface="Century" pitchFamily="18" charset="0"/>
              </a:rPr>
              <a:t> Mor SENE– </a:t>
            </a:r>
            <a:r>
              <a:rPr lang="fr-FR" sz="2000" dirty="0">
                <a:solidFill>
                  <a:srgbClr val="000000"/>
                </a:solidFill>
                <a:latin typeface="Century" pitchFamily="18" charset="0"/>
              </a:rPr>
              <a:t>Président </a:t>
            </a:r>
            <a:r>
              <a:rPr lang="fr-FR" sz="2000" dirty="0" smtClean="0">
                <a:solidFill>
                  <a:srgbClr val="000000"/>
                </a:solidFill>
                <a:latin typeface="Century" pitchFamily="18" charset="0"/>
              </a:rPr>
              <a:t>Commission Economie Finance et fiscalité et Monsieur </a:t>
            </a:r>
            <a:r>
              <a:rPr lang="fr-FR" sz="2000" b="1" dirty="0" smtClean="0">
                <a:solidFill>
                  <a:srgbClr val="000000"/>
                </a:solidFill>
                <a:latin typeface="Century" pitchFamily="18" charset="0"/>
              </a:rPr>
              <a:t>Modibo DIOP </a:t>
            </a:r>
            <a:r>
              <a:rPr lang="fr-FR" sz="2000" dirty="0" smtClean="0">
                <a:solidFill>
                  <a:srgbClr val="000000"/>
                </a:solidFill>
                <a:latin typeface="Century" pitchFamily="18" charset="0"/>
              </a:rPr>
              <a:t>– </a:t>
            </a:r>
            <a:r>
              <a:rPr lang="fr-FR" sz="2000" dirty="0">
                <a:solidFill>
                  <a:srgbClr val="000000"/>
                </a:solidFill>
                <a:latin typeface="Century" pitchFamily="18" charset="0"/>
              </a:rPr>
              <a:t>Président Chargé des Relations avec les Organisations Patronales </a:t>
            </a:r>
            <a:r>
              <a:rPr lang="fr-FR" sz="2000" dirty="0" smtClean="0">
                <a:solidFill>
                  <a:srgbClr val="000000"/>
                </a:solidFill>
                <a:latin typeface="Century" pitchFamily="18" charset="0"/>
              </a:rPr>
              <a:t>Professionnelles  ont participé à l’Atelier de partage de l’étude sur les contentieux bancaires et les décisions de justice  au Sénégal, organisé par le Ministère de l’Economie, des Finances  et du Plan , à l’hôtel Radisson </a:t>
            </a:r>
            <a:r>
              <a:rPr lang="fr-FR" sz="2000" dirty="0" err="1" smtClean="0">
                <a:solidFill>
                  <a:srgbClr val="000000"/>
                </a:solidFill>
                <a:latin typeface="Century" pitchFamily="18" charset="0"/>
              </a:rPr>
              <a:t>Blu</a:t>
            </a:r>
            <a:r>
              <a:rPr lang="fr-FR" sz="2000" dirty="0" smtClean="0">
                <a:solidFill>
                  <a:srgbClr val="000000"/>
                </a:solidFill>
                <a:latin typeface="Century" pitchFamily="18" charset="0"/>
              </a:rPr>
              <a:t>.</a:t>
            </a:r>
          </a:p>
          <a:p>
            <a:pPr lvl="0" algn="just">
              <a:lnSpc>
                <a:spcPct val="150000"/>
              </a:lnSpc>
              <a:buFont typeface="Wingdings" pitchFamily="2" charset="2"/>
              <a:buChar char="q"/>
              <a:tabLst>
                <a:tab pos="266700" algn="l"/>
              </a:tabLst>
            </a:pPr>
            <a:r>
              <a:rPr lang="fr-FR" sz="2000" b="1" dirty="0">
                <a:solidFill>
                  <a:srgbClr val="000000"/>
                </a:solidFill>
                <a:latin typeface="Century" pitchFamily="18" charset="0"/>
              </a:rPr>
              <a:t>Le 19  Mai  2016 ,  </a:t>
            </a:r>
            <a:r>
              <a:rPr lang="fr-FR" sz="2000" dirty="0">
                <a:solidFill>
                  <a:srgbClr val="000000"/>
                </a:solidFill>
                <a:latin typeface="Century" pitchFamily="18" charset="0"/>
              </a:rPr>
              <a:t>Monsieur </a:t>
            </a:r>
            <a:r>
              <a:rPr lang="fr-FR" sz="2000" b="1" dirty="0" err="1">
                <a:solidFill>
                  <a:srgbClr val="000000"/>
                </a:solidFill>
                <a:latin typeface="Century" pitchFamily="18" charset="0"/>
              </a:rPr>
              <a:t>Mbagnick</a:t>
            </a:r>
            <a:r>
              <a:rPr lang="fr-FR" sz="2000" b="1" dirty="0">
                <a:solidFill>
                  <a:srgbClr val="000000"/>
                </a:solidFill>
                <a:latin typeface="Century" pitchFamily="18" charset="0"/>
              </a:rPr>
              <a:t> DIOP </a:t>
            </a:r>
            <a:r>
              <a:rPr lang="fr-FR" sz="2000" dirty="0">
                <a:solidFill>
                  <a:srgbClr val="000000"/>
                </a:solidFill>
                <a:latin typeface="Century" pitchFamily="18" charset="0"/>
              </a:rPr>
              <a:t>– Président du MEDS a assisté au Conseil interministériel sur l’Emploi qui a eu lieu à la primature</a:t>
            </a:r>
            <a:r>
              <a:rPr lang="fr-FR" sz="2000" dirty="0" smtClean="0">
                <a:solidFill>
                  <a:srgbClr val="000000"/>
                </a:solidFill>
                <a:latin typeface="Century" pitchFamily="18" charset="0"/>
              </a:rPr>
              <a:t>.</a:t>
            </a:r>
            <a:endParaRPr lang="fr-FR" sz="2000" dirty="0">
              <a:solidFill>
                <a:srgbClr val="000000"/>
              </a:solidFill>
              <a:latin typeface="Century" pitchFamily="18" charset="0"/>
            </a:endParaRPr>
          </a:p>
        </p:txBody>
      </p:sp>
    </p:spTree>
    <p:extLst>
      <p:ext uri="{BB962C8B-B14F-4D97-AF65-F5344CB8AC3E}">
        <p14:creationId xmlns:p14="http://schemas.microsoft.com/office/powerpoint/2010/main" xmlns="" val="1301847453"/>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467544" y="476672"/>
            <a:ext cx="8427818" cy="4708981"/>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a:t>
            </a:r>
            <a:r>
              <a:rPr lang="fr-FR" sz="2000" b="1" dirty="0">
                <a:solidFill>
                  <a:srgbClr val="000000"/>
                </a:solidFill>
                <a:latin typeface="Century" pitchFamily="18" charset="0"/>
              </a:rPr>
              <a:t>19  Mai  2016 </a:t>
            </a:r>
            <a:r>
              <a:rPr lang="fr-FR" sz="2000" dirty="0">
                <a:solidFill>
                  <a:srgbClr val="000000"/>
                </a:solidFill>
                <a:latin typeface="Century" pitchFamily="18" charset="0"/>
              </a:rPr>
              <a:t>,   Monsieur </a:t>
            </a:r>
            <a:r>
              <a:rPr lang="fr-FR" sz="2000" b="1" dirty="0">
                <a:solidFill>
                  <a:srgbClr val="000000"/>
                </a:solidFill>
                <a:latin typeface="Century" pitchFamily="18" charset="0"/>
              </a:rPr>
              <a:t>Lamine BA </a:t>
            </a:r>
            <a:r>
              <a:rPr lang="fr-FR" sz="2000" dirty="0">
                <a:solidFill>
                  <a:srgbClr val="000000"/>
                </a:solidFill>
                <a:latin typeface="Century" pitchFamily="18" charset="0"/>
              </a:rPr>
              <a:t>– Vice-Président et Madame </a:t>
            </a:r>
            <a:r>
              <a:rPr lang="fr-FR" sz="2000" b="1" dirty="0">
                <a:solidFill>
                  <a:srgbClr val="000000"/>
                </a:solidFill>
                <a:latin typeface="Century" pitchFamily="18" charset="0"/>
              </a:rPr>
              <a:t>Sophie DECOUR </a:t>
            </a:r>
            <a:r>
              <a:rPr lang="fr-FR" sz="2000" dirty="0">
                <a:solidFill>
                  <a:srgbClr val="000000"/>
                </a:solidFill>
                <a:latin typeface="Century" pitchFamily="18" charset="0"/>
              </a:rPr>
              <a:t>– Présidente Commission Industrie et Mines ont représenté notre mouvement à l’ atelier d’échanges avec le Secteur Privé National sur la mise en œuvre du Programme Partenariat Pays, </a:t>
            </a:r>
            <a:r>
              <a:rPr lang="fr-FR" sz="2000" dirty="0" smtClean="0">
                <a:solidFill>
                  <a:srgbClr val="000000"/>
                </a:solidFill>
                <a:latin typeface="Century" pitchFamily="18" charset="0"/>
              </a:rPr>
              <a:t>Sénégal-ONUDI, organisé </a:t>
            </a:r>
            <a:r>
              <a:rPr lang="fr-FR" sz="2000" dirty="0">
                <a:solidFill>
                  <a:srgbClr val="000000"/>
                </a:solidFill>
                <a:latin typeface="Century" pitchFamily="18" charset="0"/>
              </a:rPr>
              <a:t>par le Ministère de l’Industrie et des </a:t>
            </a:r>
            <a:r>
              <a:rPr lang="fr-FR" sz="2000" dirty="0" smtClean="0">
                <a:solidFill>
                  <a:srgbClr val="000000"/>
                </a:solidFill>
                <a:latin typeface="Century" pitchFamily="18" charset="0"/>
              </a:rPr>
              <a:t>Mines.</a:t>
            </a:r>
          </a:p>
          <a:p>
            <a:pPr lvl="0" algn="just">
              <a:lnSpc>
                <a:spcPct val="150000"/>
              </a:lnSpc>
              <a:buFont typeface="Wingdings" pitchFamily="2" charset="2"/>
              <a:buChar char="q"/>
              <a:tabLst>
                <a:tab pos="266700" algn="l"/>
              </a:tabLst>
            </a:pPr>
            <a:r>
              <a:rPr lang="fr-FR" sz="2000" b="1" dirty="0">
                <a:solidFill>
                  <a:srgbClr val="000000"/>
                </a:solidFill>
                <a:latin typeface="Century" pitchFamily="18" charset="0"/>
              </a:rPr>
              <a:t>Le 19  Mai  2016, </a:t>
            </a:r>
            <a:r>
              <a:rPr lang="fr-FR" sz="2000" dirty="0">
                <a:solidFill>
                  <a:srgbClr val="000000"/>
                </a:solidFill>
                <a:latin typeface="Century" pitchFamily="18" charset="0"/>
              </a:rPr>
              <a:t>Messieurs</a:t>
            </a:r>
            <a:r>
              <a:rPr lang="fr-FR" sz="2000" b="1" dirty="0">
                <a:solidFill>
                  <a:srgbClr val="000000"/>
                </a:solidFill>
                <a:latin typeface="Century" pitchFamily="18" charset="0"/>
              </a:rPr>
              <a:t> Amadou Ly BOCOUM </a:t>
            </a:r>
            <a:r>
              <a:rPr lang="fr-FR" sz="2000" dirty="0">
                <a:solidFill>
                  <a:srgbClr val="000000"/>
                </a:solidFill>
                <a:latin typeface="Century" pitchFamily="18" charset="0"/>
              </a:rPr>
              <a:t>et </a:t>
            </a:r>
            <a:r>
              <a:rPr lang="fr-FR" sz="2000" b="1" dirty="0">
                <a:solidFill>
                  <a:srgbClr val="000000"/>
                </a:solidFill>
                <a:latin typeface="Century" pitchFamily="18" charset="0"/>
              </a:rPr>
              <a:t>Ibrahima CISSE – </a:t>
            </a:r>
            <a:r>
              <a:rPr lang="fr-FR" sz="2000" dirty="0">
                <a:solidFill>
                  <a:srgbClr val="000000"/>
                </a:solidFill>
                <a:latin typeface="Century" pitchFamily="18" charset="0"/>
              </a:rPr>
              <a:t>respectivement Vices Présidents ont</a:t>
            </a:r>
            <a:r>
              <a:rPr lang="fr-FR" sz="2000" b="1" dirty="0">
                <a:solidFill>
                  <a:srgbClr val="000000"/>
                </a:solidFill>
                <a:latin typeface="Century" pitchFamily="18" charset="0"/>
              </a:rPr>
              <a:t> </a:t>
            </a:r>
            <a:r>
              <a:rPr lang="fr-FR" sz="2000" dirty="0">
                <a:solidFill>
                  <a:srgbClr val="000000"/>
                </a:solidFill>
                <a:latin typeface="Century" pitchFamily="18" charset="0"/>
              </a:rPr>
              <a:t>pris part à l’atelier de partage sur le cadre législatif et réglementaire de l’urbanisme pour l’amélioration de l’environnement des affaires, à l’hôtel des </a:t>
            </a:r>
            <a:r>
              <a:rPr lang="fr-FR" sz="2000" dirty="0" err="1">
                <a:solidFill>
                  <a:srgbClr val="000000"/>
                </a:solidFill>
                <a:latin typeface="Century" pitchFamily="18" charset="0"/>
              </a:rPr>
              <a:t>Almadies</a:t>
            </a:r>
            <a:r>
              <a:rPr lang="fr-FR" sz="2000" dirty="0" smtClean="0">
                <a:solidFill>
                  <a:srgbClr val="000000"/>
                </a:solidFill>
                <a:latin typeface="Century" pitchFamily="18" charset="0"/>
              </a:rPr>
              <a:t>.</a:t>
            </a:r>
            <a:endParaRPr lang="fr-FR" sz="2000" b="1" dirty="0">
              <a:solidFill>
                <a:srgbClr val="000000"/>
              </a:solidFill>
              <a:latin typeface="Century" pitchFamily="18" charset="0"/>
            </a:endParaRPr>
          </a:p>
        </p:txBody>
      </p:sp>
    </p:spTree>
    <p:extLst>
      <p:ext uri="{BB962C8B-B14F-4D97-AF65-F5344CB8AC3E}">
        <p14:creationId xmlns:p14="http://schemas.microsoft.com/office/powerpoint/2010/main" xmlns="" val="1296350825"/>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539552" y="692696"/>
            <a:ext cx="8427818" cy="4708981"/>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21 Mai 2016</a:t>
            </a:r>
            <a:r>
              <a:rPr lang="fr-FR" sz="2000" dirty="0" smtClean="0">
                <a:solidFill>
                  <a:srgbClr val="000000"/>
                </a:solidFill>
                <a:latin typeface="Century" pitchFamily="18" charset="0"/>
              </a:rPr>
              <a:t>, Monsieur </a:t>
            </a:r>
            <a:r>
              <a:rPr lang="fr-FR" sz="2000" b="1" dirty="0" smtClean="0">
                <a:solidFill>
                  <a:srgbClr val="000000"/>
                </a:solidFill>
                <a:latin typeface="Century" pitchFamily="18" charset="0"/>
              </a:rPr>
              <a:t>Modibo DIOP </a:t>
            </a:r>
            <a:r>
              <a:rPr lang="fr-FR" sz="2000" dirty="0" smtClean="0">
                <a:solidFill>
                  <a:srgbClr val="000000"/>
                </a:solidFill>
                <a:latin typeface="Century" pitchFamily="18" charset="0"/>
              </a:rPr>
              <a:t>– Président Chargé des Relations avec les Organisations Patronales Professionnelles  a représenté le mouvement au diner avec les entreprises, organisé par l’Université Cheikh </a:t>
            </a:r>
            <a:r>
              <a:rPr lang="fr-FR" sz="2000" dirty="0" err="1" smtClean="0">
                <a:solidFill>
                  <a:srgbClr val="000000"/>
                </a:solidFill>
                <a:latin typeface="Century" pitchFamily="18" charset="0"/>
              </a:rPr>
              <a:t>Anta</a:t>
            </a:r>
            <a:r>
              <a:rPr lang="fr-FR" sz="2000" dirty="0" smtClean="0">
                <a:solidFill>
                  <a:srgbClr val="000000"/>
                </a:solidFill>
                <a:latin typeface="Century" pitchFamily="18" charset="0"/>
              </a:rPr>
              <a:t> DIOP de Dakar, à l’hôtel </a:t>
            </a:r>
            <a:r>
              <a:rPr lang="fr-FR" sz="2000" dirty="0" err="1" smtClean="0">
                <a:solidFill>
                  <a:srgbClr val="000000"/>
                </a:solidFill>
                <a:latin typeface="Century" pitchFamily="18" charset="0"/>
              </a:rPr>
              <a:t>Terrou</a:t>
            </a:r>
            <a:r>
              <a:rPr lang="fr-FR" sz="2000" dirty="0" smtClean="0">
                <a:solidFill>
                  <a:srgbClr val="000000"/>
                </a:solidFill>
                <a:latin typeface="Century" pitchFamily="18" charset="0"/>
              </a:rPr>
              <a:t>-bi. </a:t>
            </a: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24 Mai 2016</a:t>
            </a:r>
            <a:r>
              <a:rPr lang="fr-FR" sz="2000" dirty="0" smtClean="0">
                <a:solidFill>
                  <a:srgbClr val="000000"/>
                </a:solidFill>
                <a:latin typeface="Century" pitchFamily="18" charset="0"/>
              </a:rPr>
              <a:t>, Monsieur </a:t>
            </a:r>
            <a:r>
              <a:rPr lang="fr-FR" sz="2000" b="1" dirty="0" smtClean="0">
                <a:solidFill>
                  <a:srgbClr val="000000"/>
                </a:solidFill>
                <a:latin typeface="Century" pitchFamily="18" charset="0"/>
              </a:rPr>
              <a:t>Habib NDIAYE </a:t>
            </a:r>
            <a:r>
              <a:rPr lang="fr-FR" sz="2000" dirty="0" smtClean="0">
                <a:solidFill>
                  <a:srgbClr val="000000"/>
                </a:solidFill>
                <a:latin typeface="Century" pitchFamily="18" charset="0"/>
              </a:rPr>
              <a:t>– Vice-Président et Monsieur </a:t>
            </a:r>
            <a:r>
              <a:rPr lang="fr-FR" sz="2000" b="1" dirty="0" err="1" smtClean="0">
                <a:solidFill>
                  <a:srgbClr val="000000"/>
                </a:solidFill>
                <a:latin typeface="Century" pitchFamily="18" charset="0"/>
              </a:rPr>
              <a:t>Serigne</a:t>
            </a:r>
            <a:r>
              <a:rPr lang="fr-FR" sz="2000" b="1" dirty="0" smtClean="0">
                <a:solidFill>
                  <a:srgbClr val="000000"/>
                </a:solidFill>
                <a:latin typeface="Century" pitchFamily="18" charset="0"/>
              </a:rPr>
              <a:t> Mor SENE </a:t>
            </a:r>
            <a:r>
              <a:rPr lang="fr-FR" sz="2000" dirty="0" smtClean="0">
                <a:solidFill>
                  <a:srgbClr val="000000"/>
                </a:solidFill>
                <a:latin typeface="Century" pitchFamily="18" charset="0"/>
              </a:rPr>
              <a:t>– Président Commission Economie, Finances et Fiscalité ont représenté le MEDS à la table ronde organisée par le Comité de Pilotage du Système Agro-</a:t>
            </a:r>
            <a:r>
              <a:rPr lang="fr-FR" sz="2000" dirty="0" err="1" smtClean="0">
                <a:solidFill>
                  <a:srgbClr val="000000"/>
                </a:solidFill>
                <a:latin typeface="Century" pitchFamily="18" charset="0"/>
              </a:rPr>
              <a:t>Sylvo</a:t>
            </a:r>
            <a:r>
              <a:rPr lang="fr-FR" sz="2000" dirty="0" smtClean="0">
                <a:solidFill>
                  <a:srgbClr val="000000"/>
                </a:solidFill>
                <a:latin typeface="Century" pitchFamily="18" charset="0"/>
              </a:rPr>
              <a:t>-Pastorales et de Gestion du Fond National et Recherches Agricoles et Agro-alimentaires.</a:t>
            </a:r>
            <a:endParaRPr lang="fr-FR" sz="2000" dirty="0">
              <a:solidFill>
                <a:srgbClr val="000000"/>
              </a:solidFill>
              <a:latin typeface="Century" pitchFamily="18" charset="0"/>
            </a:endParaRPr>
          </a:p>
        </p:txBody>
      </p:sp>
    </p:spTree>
    <p:extLst>
      <p:ext uri="{BB962C8B-B14F-4D97-AF65-F5344CB8AC3E}">
        <p14:creationId xmlns:p14="http://schemas.microsoft.com/office/powerpoint/2010/main" xmlns="" val="3715916182"/>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146" name="Rectangle 5"/>
          <p:cNvSpPr>
            <a:spLocks noChangeArrowheads="1"/>
          </p:cNvSpPr>
          <p:nvPr/>
        </p:nvSpPr>
        <p:spPr bwMode="auto">
          <a:xfrm>
            <a:off x="539750" y="1484313"/>
            <a:ext cx="8208963" cy="2370137"/>
          </a:xfrm>
          <a:prstGeom prst="rect">
            <a:avLst/>
          </a:prstGeom>
          <a:solidFill>
            <a:schemeClr val="bg1"/>
          </a:solidFill>
          <a:ln w="9525">
            <a:noFill/>
            <a:miter lim="800000"/>
            <a:headEnd/>
            <a:tailEnd/>
          </a:ln>
        </p:spPr>
        <p:txBody>
          <a:bodyPr>
            <a:spAutoFit/>
          </a:bodyPr>
          <a:lstStyle/>
          <a:p>
            <a:pPr algn="ctr">
              <a:defRPr/>
            </a:pPr>
            <a:endParaRPr lang="fr-FR" sz="2000" b="1" dirty="0">
              <a:solidFill>
                <a:schemeClr val="accent1">
                  <a:lumMod val="75000"/>
                </a:schemeClr>
              </a:solidFill>
              <a:latin typeface="Comic Sans MS" pitchFamily="66" charset="0"/>
            </a:endParaRPr>
          </a:p>
          <a:p>
            <a:pPr algn="ctr">
              <a:defRPr/>
            </a:pPr>
            <a:r>
              <a:rPr lang="fr-FR" sz="3200" b="1" dirty="0">
                <a:solidFill>
                  <a:schemeClr val="accent1">
                    <a:lumMod val="75000"/>
                  </a:schemeClr>
                </a:solidFill>
                <a:latin typeface="Comic Sans MS" pitchFamily="66" charset="0"/>
              </a:rPr>
              <a:t>Informations sur les activités </a:t>
            </a:r>
          </a:p>
          <a:p>
            <a:pPr algn="ctr">
              <a:defRPr/>
            </a:pPr>
            <a:r>
              <a:rPr lang="fr-FR" sz="3200" b="1" dirty="0">
                <a:solidFill>
                  <a:schemeClr val="accent1">
                    <a:lumMod val="75000"/>
                  </a:schemeClr>
                </a:solidFill>
                <a:latin typeface="Comic Sans MS" pitchFamily="66" charset="0"/>
              </a:rPr>
              <a:t>du Mouvement des Entreprises </a:t>
            </a:r>
          </a:p>
          <a:p>
            <a:pPr algn="ctr">
              <a:defRPr/>
            </a:pPr>
            <a:r>
              <a:rPr lang="fr-FR" sz="3200" b="1" dirty="0">
                <a:solidFill>
                  <a:schemeClr val="accent1">
                    <a:lumMod val="75000"/>
                  </a:schemeClr>
                </a:solidFill>
                <a:latin typeface="Comic Sans MS" pitchFamily="66" charset="0"/>
              </a:rPr>
              <a:t>du Sénégal – MEDS -</a:t>
            </a:r>
          </a:p>
          <a:p>
            <a:pPr algn="ctr">
              <a:defRPr/>
            </a:pPr>
            <a:endParaRPr lang="fr-FR" sz="1200" b="1" dirty="0">
              <a:solidFill>
                <a:srgbClr val="009999"/>
              </a:solidFill>
              <a:latin typeface="Comic Sans MS" pitchFamily="66" charset="0"/>
            </a:endParaRPr>
          </a:p>
          <a:p>
            <a:pPr algn="just">
              <a:defRPr/>
            </a:pPr>
            <a:endParaRPr lang="fr-FR" sz="2000" dirty="0">
              <a:latin typeface="Baskerville Old Face" pitchFamily="18" charset="0"/>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503705" y="404664"/>
            <a:ext cx="8491482" cy="6293774"/>
          </a:xfrm>
          <a:prstGeom prst="rect">
            <a:avLst/>
          </a:prstGeom>
          <a:solidFill>
            <a:schemeClr val="bg1"/>
          </a:solidFill>
          <a:ln w="9525">
            <a:noFill/>
            <a:miter lim="800000"/>
            <a:headEnd/>
            <a:tailEnd/>
          </a:ln>
        </p:spPr>
        <p:txBody>
          <a:bodyPr wrap="square">
            <a:spAutoFit/>
          </a:bodyPr>
          <a:lstStyle/>
          <a:p>
            <a:pPr algn="just">
              <a:lnSpc>
                <a:spcPct val="150000"/>
              </a:lnSpc>
              <a:buFont typeface="Wingdings" pitchFamily="2" charset="2"/>
              <a:buChar char="q"/>
            </a:pPr>
            <a:endParaRPr lang="fr-FR" sz="100" dirty="0">
              <a:latin typeface="Century" pitchFamily="18" charset="0"/>
            </a:endParaRPr>
          </a:p>
          <a:p>
            <a:pPr lvl="0" algn="just">
              <a:lnSpc>
                <a:spcPct val="150000"/>
              </a:lnSpc>
              <a:buFont typeface="Wingdings" pitchFamily="2" charset="2"/>
              <a:buChar char="q"/>
            </a:pPr>
            <a:r>
              <a:rPr lang="fr-FR" dirty="0" smtClean="0">
                <a:latin typeface="Century" pitchFamily="18" charset="0"/>
              </a:rPr>
              <a:t> </a:t>
            </a:r>
            <a:r>
              <a:rPr lang="fr-FR" dirty="0">
                <a:solidFill>
                  <a:srgbClr val="000000"/>
                </a:solidFill>
                <a:latin typeface="Century" pitchFamily="18" charset="0"/>
              </a:rPr>
              <a:t>Le Ministère de l’Agriculture et de l’Equipement Rural a convié le MEDS à la séance inaugurale de la plateforme de facilitation des investissements dans l’agriculture au Sénégal. La rencontre a eu lieu , les 2 et 3 mai 2016, au King Fahd Palace.</a:t>
            </a:r>
          </a:p>
          <a:p>
            <a:pPr algn="just">
              <a:lnSpc>
                <a:spcPct val="150000"/>
              </a:lnSpc>
              <a:buFont typeface="Wingdings" pitchFamily="2" charset="2"/>
              <a:buChar char="q"/>
            </a:pPr>
            <a:r>
              <a:rPr lang="fr-FR" dirty="0" smtClean="0">
                <a:latin typeface="Century" pitchFamily="18" charset="0"/>
              </a:rPr>
              <a:t>Son Excellence Monsieur </a:t>
            </a:r>
            <a:r>
              <a:rPr lang="fr-FR" dirty="0" err="1" smtClean="0">
                <a:latin typeface="Century" pitchFamily="18" charset="0"/>
              </a:rPr>
              <a:t>Macky</a:t>
            </a:r>
            <a:r>
              <a:rPr lang="fr-FR" dirty="0" smtClean="0">
                <a:latin typeface="Century" pitchFamily="18" charset="0"/>
              </a:rPr>
              <a:t> SALL, Président de la République du Sénégal a convié le MEDS à la cérémonie de lancement de la 2</a:t>
            </a:r>
            <a:r>
              <a:rPr lang="fr-FR" baseline="30000" dirty="0" smtClean="0">
                <a:latin typeface="Century" pitchFamily="18" charset="0"/>
              </a:rPr>
              <a:t>e</a:t>
            </a:r>
            <a:r>
              <a:rPr lang="fr-FR" dirty="0" smtClean="0">
                <a:latin typeface="Century" pitchFamily="18" charset="0"/>
              </a:rPr>
              <a:t> génération des projets présidentiels du pole urbain de </a:t>
            </a:r>
            <a:r>
              <a:rPr lang="fr-FR" dirty="0" err="1" smtClean="0">
                <a:latin typeface="Century" pitchFamily="18" charset="0"/>
              </a:rPr>
              <a:t>Diamniadio</a:t>
            </a:r>
            <a:r>
              <a:rPr lang="fr-FR" dirty="0" smtClean="0">
                <a:latin typeface="Century" pitchFamily="18" charset="0"/>
              </a:rPr>
              <a:t>. La rencontre a eu lieu le 09 mai 2016 au Centre International de Conférence Abdou Diouf (CICAD).</a:t>
            </a:r>
          </a:p>
          <a:p>
            <a:pPr algn="just">
              <a:lnSpc>
                <a:spcPct val="150000"/>
              </a:lnSpc>
              <a:buFont typeface="Wingdings" pitchFamily="2" charset="2"/>
              <a:buChar char="q"/>
            </a:pPr>
            <a:r>
              <a:rPr lang="fr-FR" dirty="0" smtClean="0">
                <a:latin typeface="Century" pitchFamily="18" charset="0"/>
              </a:rPr>
              <a:t>Le </a:t>
            </a:r>
            <a:r>
              <a:rPr lang="fr-FR" dirty="0" smtClean="0">
                <a:latin typeface="Century" pitchFamily="18" charset="0"/>
              </a:rPr>
              <a:t>Ministère </a:t>
            </a:r>
            <a:r>
              <a:rPr lang="fr-FR" dirty="0" smtClean="0">
                <a:latin typeface="Century" pitchFamily="18" charset="0"/>
              </a:rPr>
              <a:t>de la Femme, de la Famille et de l’Enfance a invité notre mouvement à l’atelier de lancement de la seconde phase de la plateforme d’Appui au Secteur Privé et à la valorisation de la Diaspora Sénégalaise en Italie qui a eu lieu le 09 mai 2016 à l’hôtel </a:t>
            </a:r>
            <a:r>
              <a:rPr lang="fr-FR" dirty="0" err="1" smtClean="0">
                <a:latin typeface="Century" pitchFamily="18" charset="0"/>
              </a:rPr>
              <a:t>Terrou</a:t>
            </a:r>
            <a:r>
              <a:rPr lang="fr-FR" dirty="0" smtClean="0">
                <a:latin typeface="Century" pitchFamily="18" charset="0"/>
              </a:rPr>
              <a:t>-bi.</a:t>
            </a:r>
          </a:p>
          <a:p>
            <a:pPr algn="just">
              <a:lnSpc>
                <a:spcPct val="150000"/>
              </a:lnSpc>
              <a:buFont typeface="Wingdings" pitchFamily="2" charset="2"/>
              <a:buChar char="q"/>
            </a:pPr>
            <a:r>
              <a:rPr lang="fr-FR" dirty="0" smtClean="0">
                <a:solidFill>
                  <a:srgbClr val="000000"/>
                </a:solidFill>
                <a:latin typeface="Century" pitchFamily="18" charset="0"/>
              </a:rPr>
              <a:t>Le Ministère de l’Economie, des Finances et du Plan a invité notre mouvement  aux journées nationales d’information qui se sont tenues les 10 et 11 mai 2016 à Thiès</a:t>
            </a:r>
          </a:p>
        </p:txBody>
      </p:sp>
    </p:spTree>
    <p:extLst>
      <p:ext uri="{BB962C8B-B14F-4D97-AF65-F5344CB8AC3E}">
        <p14:creationId xmlns:p14="http://schemas.microsoft.com/office/powerpoint/2010/main" xmlns="" val="995712975"/>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428596" y="500042"/>
            <a:ext cx="8491482" cy="5878276"/>
          </a:xfrm>
          <a:prstGeom prst="rect">
            <a:avLst/>
          </a:prstGeom>
          <a:solidFill>
            <a:schemeClr val="bg1"/>
          </a:solidFill>
          <a:ln w="9525">
            <a:noFill/>
            <a:miter lim="800000"/>
            <a:headEnd/>
            <a:tailEnd/>
          </a:ln>
        </p:spPr>
        <p:txBody>
          <a:bodyPr wrap="square">
            <a:spAutoFit/>
          </a:bodyPr>
          <a:lstStyle/>
          <a:p>
            <a:pPr algn="just">
              <a:lnSpc>
                <a:spcPct val="150000"/>
              </a:lnSpc>
              <a:buFont typeface="Wingdings" pitchFamily="2" charset="2"/>
              <a:buChar char="q"/>
            </a:pPr>
            <a:endParaRPr lang="fr-FR" sz="100" dirty="0">
              <a:latin typeface="Century" pitchFamily="18" charset="0"/>
            </a:endParaRPr>
          </a:p>
          <a:p>
            <a:pPr lvl="0" algn="just">
              <a:lnSpc>
                <a:spcPct val="150000"/>
              </a:lnSpc>
              <a:buFont typeface="Wingdings" pitchFamily="2" charset="2"/>
              <a:buChar char="q"/>
            </a:pPr>
            <a:r>
              <a:rPr lang="fr-FR" dirty="0" smtClean="0">
                <a:solidFill>
                  <a:srgbClr val="000000"/>
                </a:solidFill>
                <a:latin typeface="Century" pitchFamily="18" charset="0"/>
              </a:rPr>
              <a:t>Dans le cadre des activités du Master en Management et Régulation des Marchés Publics, l’ARMP a invité le MEDS à prendre part </a:t>
            </a:r>
            <a:r>
              <a:rPr lang="fr-FR" dirty="0">
                <a:solidFill>
                  <a:srgbClr val="000000"/>
                </a:solidFill>
                <a:latin typeface="Century" pitchFamily="18" charset="0"/>
              </a:rPr>
              <a:t>à</a:t>
            </a:r>
            <a:r>
              <a:rPr lang="fr-FR" dirty="0" smtClean="0">
                <a:solidFill>
                  <a:srgbClr val="000000"/>
                </a:solidFill>
                <a:latin typeface="Century" pitchFamily="18" charset="0"/>
              </a:rPr>
              <a:t> l’atelier d’échanges et de réflexions sur l’actualité économique des marchés publics , qui s’est tenu le 12 mai 2016 au salon des princes de l’hôtel </a:t>
            </a:r>
            <a:r>
              <a:rPr lang="fr-FR" dirty="0" err="1" smtClean="0">
                <a:solidFill>
                  <a:srgbClr val="000000"/>
                </a:solidFill>
                <a:latin typeface="Century" pitchFamily="18" charset="0"/>
              </a:rPr>
              <a:t>Terrou</a:t>
            </a:r>
            <a:r>
              <a:rPr lang="fr-FR" dirty="0" smtClean="0">
                <a:solidFill>
                  <a:srgbClr val="000000"/>
                </a:solidFill>
                <a:latin typeface="Century" pitchFamily="18" charset="0"/>
              </a:rPr>
              <a:t>-bi.</a:t>
            </a:r>
          </a:p>
          <a:p>
            <a:pPr lvl="0" algn="just">
              <a:lnSpc>
                <a:spcPct val="150000"/>
              </a:lnSpc>
              <a:buFont typeface="Wingdings" pitchFamily="2" charset="2"/>
              <a:buChar char="q"/>
            </a:pPr>
            <a:r>
              <a:rPr lang="fr-FR" dirty="0" smtClean="0">
                <a:solidFill>
                  <a:srgbClr val="000000"/>
                </a:solidFill>
                <a:latin typeface="Century" pitchFamily="18" charset="0"/>
              </a:rPr>
              <a:t>Le Mouvement JUSTE  a sollicité l’appui du MEDS  pour la réalisation de la 2</a:t>
            </a:r>
            <a:r>
              <a:rPr lang="fr-FR" baseline="30000" dirty="0" smtClean="0">
                <a:solidFill>
                  <a:srgbClr val="000000"/>
                </a:solidFill>
                <a:latin typeface="Century" pitchFamily="18" charset="0"/>
              </a:rPr>
              <a:t>e</a:t>
            </a:r>
            <a:r>
              <a:rPr lang="fr-FR" dirty="0" smtClean="0">
                <a:solidFill>
                  <a:srgbClr val="000000"/>
                </a:solidFill>
                <a:latin typeface="Century" pitchFamily="18" charset="0"/>
              </a:rPr>
              <a:t> édition du Forum International des Métiers d’Avenir qui a eu lieu du 13 au 15 mai 2016.</a:t>
            </a:r>
          </a:p>
          <a:p>
            <a:pPr lvl="0" algn="just">
              <a:lnSpc>
                <a:spcPct val="150000"/>
              </a:lnSpc>
              <a:buFont typeface="Wingdings" pitchFamily="2" charset="2"/>
              <a:buChar char="q"/>
            </a:pPr>
            <a:r>
              <a:rPr lang="fr-FR" dirty="0" smtClean="0">
                <a:solidFill>
                  <a:srgbClr val="000000"/>
                </a:solidFill>
                <a:latin typeface="Century" pitchFamily="18" charset="0"/>
              </a:rPr>
              <a:t>Le Ministère de l’Economie, des Finances et du Plan a convié notre mouvement à la réunion de partage des premiers résultats économiques et les réformes mises en œuvre avec les différents acteurs. La rencontre a eu lieu le 19 mai 2016 à l’hôtel Novotel.</a:t>
            </a:r>
          </a:p>
          <a:p>
            <a:pPr lvl="0" algn="just">
              <a:lnSpc>
                <a:spcPct val="150000"/>
              </a:lnSpc>
              <a:buFont typeface="Wingdings" pitchFamily="2" charset="2"/>
              <a:buChar char="q"/>
            </a:pPr>
            <a:r>
              <a:rPr lang="fr-FR" dirty="0" err="1" smtClean="0">
                <a:solidFill>
                  <a:srgbClr val="000000"/>
                </a:solidFill>
                <a:latin typeface="Century" pitchFamily="18" charset="0"/>
              </a:rPr>
              <a:t>Mbow</a:t>
            </a:r>
            <a:r>
              <a:rPr lang="fr-FR" dirty="0" smtClean="0">
                <a:solidFill>
                  <a:srgbClr val="000000"/>
                </a:solidFill>
                <a:latin typeface="Century" pitchFamily="18" charset="0"/>
              </a:rPr>
              <a:t> Entreprise a invité le MEDS à assister à sa soutenance de mémoire </a:t>
            </a:r>
            <a:r>
              <a:rPr lang="fr-FR" dirty="0" smtClean="0">
                <a:solidFill>
                  <a:srgbClr val="000000"/>
                </a:solidFill>
                <a:latin typeface="Century" pitchFamily="18" charset="0"/>
              </a:rPr>
              <a:t>Master2 en Ressources-Environnement </a:t>
            </a:r>
            <a:r>
              <a:rPr lang="fr-FR" dirty="0" smtClean="0">
                <a:solidFill>
                  <a:srgbClr val="000000"/>
                </a:solidFill>
                <a:latin typeface="Century" pitchFamily="18" charset="0"/>
              </a:rPr>
              <a:t>et Développement option Climatologie. La soutenance a eu lieu le 19 mai 2016 à l’UCAD.</a:t>
            </a:r>
          </a:p>
        </p:txBody>
      </p:sp>
    </p:spTree>
    <p:extLst>
      <p:ext uri="{BB962C8B-B14F-4D97-AF65-F5344CB8AC3E}">
        <p14:creationId xmlns:p14="http://schemas.microsoft.com/office/powerpoint/2010/main" xmlns="" val="1463362775"/>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428596" y="404664"/>
            <a:ext cx="8491482" cy="6117059"/>
          </a:xfrm>
          <a:prstGeom prst="rect">
            <a:avLst/>
          </a:prstGeom>
          <a:solidFill>
            <a:schemeClr val="bg1"/>
          </a:solidFill>
          <a:ln w="9525">
            <a:noFill/>
            <a:miter lim="800000"/>
            <a:headEnd/>
            <a:tailEnd/>
          </a:ln>
        </p:spPr>
        <p:txBody>
          <a:bodyPr wrap="square">
            <a:spAutoFit/>
          </a:bodyPr>
          <a:lstStyle/>
          <a:p>
            <a:pPr algn="just">
              <a:lnSpc>
                <a:spcPct val="150000"/>
              </a:lnSpc>
              <a:buFont typeface="Wingdings" pitchFamily="2" charset="2"/>
              <a:buChar char="q"/>
            </a:pPr>
            <a:endParaRPr lang="fr-FR" sz="100" dirty="0">
              <a:latin typeface="Century" pitchFamily="18" charset="0"/>
            </a:endParaRPr>
          </a:p>
          <a:p>
            <a:pPr lvl="0" algn="just">
              <a:lnSpc>
                <a:spcPct val="150000"/>
              </a:lnSpc>
              <a:buFont typeface="Wingdings" pitchFamily="2" charset="2"/>
              <a:buChar char="q"/>
            </a:pPr>
            <a:r>
              <a:rPr lang="fr-FR" sz="2000" dirty="0">
                <a:solidFill>
                  <a:srgbClr val="000000"/>
                </a:solidFill>
                <a:latin typeface="Century" pitchFamily="18" charset="0"/>
              </a:rPr>
              <a:t>L’Inspection d’Académie de Dakar sollicite l’appui du MEDS </a:t>
            </a:r>
            <a:r>
              <a:rPr lang="fr-FR" sz="2000" dirty="0" smtClean="0">
                <a:solidFill>
                  <a:srgbClr val="000000"/>
                </a:solidFill>
                <a:latin typeface="Century" pitchFamily="18" charset="0"/>
              </a:rPr>
              <a:t>sur l’organisation et la réussite de la </a:t>
            </a:r>
            <a:r>
              <a:rPr lang="fr-FR" sz="2000" dirty="0">
                <a:solidFill>
                  <a:srgbClr val="000000"/>
                </a:solidFill>
                <a:latin typeface="Century" pitchFamily="18" charset="0"/>
              </a:rPr>
              <a:t>cérémonie de distribution solennelle des prix qu’elle organise le 25 mai 2016</a:t>
            </a:r>
            <a:r>
              <a:rPr lang="fr-FR" sz="2000" dirty="0" smtClean="0">
                <a:solidFill>
                  <a:srgbClr val="000000"/>
                </a:solidFill>
                <a:latin typeface="Century" pitchFamily="18" charset="0"/>
              </a:rPr>
              <a:t>.</a:t>
            </a:r>
          </a:p>
          <a:p>
            <a:pPr lvl="0" algn="just">
              <a:lnSpc>
                <a:spcPct val="150000"/>
              </a:lnSpc>
              <a:buFont typeface="Wingdings" pitchFamily="2" charset="2"/>
              <a:buChar char="q"/>
            </a:pPr>
            <a:r>
              <a:rPr lang="fr-FR" sz="2000" dirty="0" smtClean="0">
                <a:solidFill>
                  <a:srgbClr val="000000"/>
                </a:solidFill>
                <a:latin typeface="Century" pitchFamily="18" charset="0"/>
              </a:rPr>
              <a:t>Le Haut Conseil du Dialogue Social a invité le MEDS à la cérémonie officielle solennelle de remise du rapport </a:t>
            </a:r>
            <a:r>
              <a:rPr lang="fr-FR" sz="2000" dirty="0" smtClean="0">
                <a:solidFill>
                  <a:srgbClr val="000000"/>
                </a:solidFill>
                <a:latin typeface="Century" pitchFamily="18" charset="0"/>
              </a:rPr>
              <a:t>2014-2015 </a:t>
            </a:r>
            <a:r>
              <a:rPr lang="fr-FR" sz="2000" dirty="0" smtClean="0">
                <a:solidFill>
                  <a:srgbClr val="000000"/>
                </a:solidFill>
                <a:latin typeface="Century" pitchFamily="18" charset="0"/>
              </a:rPr>
              <a:t>sur l’ état du dialogue social qui a lieu le 25 mai 2016 au palais de la république.</a:t>
            </a:r>
          </a:p>
          <a:p>
            <a:pPr lvl="0" algn="just">
              <a:lnSpc>
                <a:spcPct val="150000"/>
              </a:lnSpc>
              <a:buFont typeface="Wingdings" pitchFamily="2" charset="2"/>
              <a:buChar char="q"/>
            </a:pPr>
            <a:r>
              <a:rPr lang="fr-FR" sz="2000" dirty="0" smtClean="0">
                <a:solidFill>
                  <a:srgbClr val="000000"/>
                </a:solidFill>
                <a:latin typeface="Century" pitchFamily="18" charset="0"/>
              </a:rPr>
              <a:t>La </a:t>
            </a:r>
            <a:r>
              <a:rPr lang="fr-FR" sz="2000" dirty="0">
                <a:solidFill>
                  <a:srgbClr val="000000"/>
                </a:solidFill>
                <a:latin typeface="Century" pitchFamily="18" charset="0"/>
              </a:rPr>
              <a:t>fondation Friedrich Ebert convie notre mouvement au cocktail dinatoire qu’elle organise pour célébrer ses 40 ans de présence au Sénégal. La rencontre </a:t>
            </a:r>
            <a:r>
              <a:rPr lang="fr-FR" sz="2000" dirty="0" smtClean="0">
                <a:solidFill>
                  <a:srgbClr val="000000"/>
                </a:solidFill>
                <a:latin typeface="Century" pitchFamily="18" charset="0"/>
              </a:rPr>
              <a:t>se tiendra le </a:t>
            </a:r>
            <a:r>
              <a:rPr lang="fr-FR" sz="2000" dirty="0">
                <a:solidFill>
                  <a:srgbClr val="000000"/>
                </a:solidFill>
                <a:latin typeface="Century" pitchFamily="18" charset="0"/>
              </a:rPr>
              <a:t>26 mai 2016 </a:t>
            </a:r>
            <a:r>
              <a:rPr lang="fr-FR" sz="2000" dirty="0" smtClean="0">
                <a:solidFill>
                  <a:srgbClr val="000000"/>
                </a:solidFill>
                <a:latin typeface="Century" pitchFamily="18" charset="0"/>
              </a:rPr>
              <a:t>dans leurs locaux sis à l’avenue </a:t>
            </a:r>
            <a:r>
              <a:rPr lang="fr-FR" sz="2000" dirty="0">
                <a:solidFill>
                  <a:srgbClr val="000000"/>
                </a:solidFill>
                <a:latin typeface="Century" pitchFamily="18" charset="0"/>
              </a:rPr>
              <a:t>des Ambassadeurs à </a:t>
            </a:r>
            <a:r>
              <a:rPr lang="fr-FR" sz="2000" dirty="0" err="1">
                <a:solidFill>
                  <a:srgbClr val="000000"/>
                </a:solidFill>
                <a:latin typeface="Century" pitchFamily="18" charset="0"/>
              </a:rPr>
              <a:t>Fann</a:t>
            </a:r>
            <a:r>
              <a:rPr lang="fr-FR" sz="2000" dirty="0">
                <a:solidFill>
                  <a:srgbClr val="000000"/>
                </a:solidFill>
                <a:latin typeface="Century" pitchFamily="18" charset="0"/>
              </a:rPr>
              <a:t> Résidence</a:t>
            </a:r>
            <a:r>
              <a:rPr lang="fr-FR" sz="2000" dirty="0" smtClean="0">
                <a:solidFill>
                  <a:srgbClr val="000000"/>
                </a:solidFill>
                <a:latin typeface="Century" pitchFamily="18" charset="0"/>
              </a:rPr>
              <a:t>.</a:t>
            </a:r>
          </a:p>
          <a:p>
            <a:pPr lvl="0" algn="just">
              <a:lnSpc>
                <a:spcPct val="150000"/>
              </a:lnSpc>
              <a:buFont typeface="Wingdings" pitchFamily="2" charset="2"/>
              <a:buChar char="q"/>
            </a:pPr>
            <a:r>
              <a:rPr lang="fr-FR" sz="2000" dirty="0">
                <a:solidFill>
                  <a:srgbClr val="000000"/>
                </a:solidFill>
                <a:latin typeface="Century" pitchFamily="18" charset="0"/>
              </a:rPr>
              <a:t>La Direction de l’Hôpital principal invite le MEDS à la cérémonie d’ouverture des XVIIe journées médicales de l’hôpital principal de Dakar qui aura lieu le 26 mai 2016 à l’hôtel des </a:t>
            </a:r>
            <a:r>
              <a:rPr lang="fr-FR" sz="2000" dirty="0" err="1">
                <a:solidFill>
                  <a:srgbClr val="000000"/>
                </a:solidFill>
                <a:latin typeface="Century" pitchFamily="18" charset="0"/>
              </a:rPr>
              <a:t>Almadies</a:t>
            </a:r>
            <a:r>
              <a:rPr lang="fr-FR" sz="2000" dirty="0" smtClean="0">
                <a:solidFill>
                  <a:srgbClr val="000000"/>
                </a:solidFill>
                <a:latin typeface="Century" pitchFamily="18" charset="0"/>
              </a:rPr>
              <a:t>.</a:t>
            </a:r>
            <a:endParaRPr lang="fr-FR" sz="2000" dirty="0">
              <a:solidFill>
                <a:srgbClr val="000000"/>
              </a:solidFill>
              <a:latin typeface="Century" pitchFamily="18" charset="0"/>
            </a:endParaRPr>
          </a:p>
        </p:txBody>
      </p:sp>
    </p:spTree>
    <p:extLst>
      <p:ext uri="{BB962C8B-B14F-4D97-AF65-F5344CB8AC3E}">
        <p14:creationId xmlns:p14="http://schemas.microsoft.com/office/powerpoint/2010/main" xmlns="" val="3782110141"/>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539552" y="476672"/>
            <a:ext cx="8491482" cy="5955476"/>
          </a:xfrm>
          <a:prstGeom prst="rect">
            <a:avLst/>
          </a:prstGeom>
          <a:solidFill>
            <a:schemeClr val="bg1"/>
          </a:solidFill>
          <a:ln w="9525">
            <a:noFill/>
            <a:miter lim="800000"/>
            <a:headEnd/>
            <a:tailEnd/>
          </a:ln>
        </p:spPr>
        <p:txBody>
          <a:bodyPr wrap="square">
            <a:spAutoFit/>
          </a:bodyPr>
          <a:lstStyle/>
          <a:p>
            <a:pPr algn="just">
              <a:lnSpc>
                <a:spcPct val="150000"/>
              </a:lnSpc>
              <a:buFont typeface="Wingdings" pitchFamily="2" charset="2"/>
              <a:buChar char="q"/>
            </a:pPr>
            <a:endParaRPr lang="fr-FR" sz="100" dirty="0">
              <a:latin typeface="Century" pitchFamily="18" charset="0"/>
            </a:endParaRPr>
          </a:p>
          <a:p>
            <a:pPr lvl="0" algn="just">
              <a:lnSpc>
                <a:spcPct val="150000"/>
              </a:lnSpc>
              <a:buFont typeface="Wingdings" pitchFamily="2" charset="2"/>
              <a:buChar char="q"/>
            </a:pPr>
            <a:r>
              <a:rPr lang="fr-FR" dirty="0">
                <a:solidFill>
                  <a:srgbClr val="000000"/>
                </a:solidFill>
                <a:latin typeface="Century" pitchFamily="18" charset="0"/>
              </a:rPr>
              <a:t>Les membres de la Commission de révision des listes pour l’élection des membres de l’Assemblée Générale de la CCIAD sont invités à prendre part à la réunion prévue le Jeudi 26 mai 2016 à la salle de conférence de la Gouvernance de Dakar</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dirty="0">
                <a:solidFill>
                  <a:srgbClr val="000000"/>
                </a:solidFill>
                <a:latin typeface="Century" pitchFamily="18" charset="0"/>
              </a:rPr>
              <a:t>La Direction Générale des Douanes invite le MEDS à la réunion de présentation de la plateforme Ticket Libératoire prévue le 26 mai 2016 à la salle de conférence de la Direction Générale des Douanes</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dirty="0" smtClean="0">
                <a:solidFill>
                  <a:srgbClr val="000000"/>
                </a:solidFill>
                <a:latin typeface="Century" pitchFamily="18" charset="0"/>
              </a:rPr>
              <a:t>Le </a:t>
            </a:r>
            <a:r>
              <a:rPr lang="fr-FR" dirty="0">
                <a:solidFill>
                  <a:srgbClr val="000000"/>
                </a:solidFill>
                <a:latin typeface="Century" pitchFamily="18" charset="0"/>
              </a:rPr>
              <a:t>Ministère du Commerce, du Secteur Informel, de la Consommation, de la Promotion des Produits Locaux et des PME convie le MEDS à la cérémonie de pose de la première pierre du </a:t>
            </a:r>
            <a:r>
              <a:rPr lang="fr-FR" dirty="0" smtClean="0">
                <a:solidFill>
                  <a:srgbClr val="000000"/>
                </a:solidFill>
                <a:latin typeface="Century" pitchFamily="18" charset="0"/>
              </a:rPr>
              <a:t>Marché d’</a:t>
            </a:r>
            <a:r>
              <a:rPr lang="fr-FR" dirty="0" err="1" smtClean="0">
                <a:solidFill>
                  <a:srgbClr val="000000"/>
                </a:solidFill>
                <a:latin typeface="Century" pitchFamily="18" charset="0"/>
              </a:rPr>
              <a:t>I</a:t>
            </a:r>
            <a:r>
              <a:rPr lang="fr-FR" dirty="0" err="1" smtClean="0">
                <a:solidFill>
                  <a:srgbClr val="000000"/>
                </a:solidFill>
                <a:latin typeface="Century" pitchFamily="18" charset="0"/>
              </a:rPr>
              <a:t>nterêt</a:t>
            </a:r>
            <a:r>
              <a:rPr lang="fr-FR" dirty="0" smtClean="0">
                <a:solidFill>
                  <a:srgbClr val="000000"/>
                </a:solidFill>
                <a:latin typeface="Century" pitchFamily="18" charset="0"/>
              </a:rPr>
              <a:t> </a:t>
            </a:r>
            <a:r>
              <a:rPr lang="fr-FR" dirty="0" smtClean="0">
                <a:solidFill>
                  <a:srgbClr val="000000"/>
                </a:solidFill>
                <a:latin typeface="Century" pitchFamily="18" charset="0"/>
              </a:rPr>
              <a:t>National </a:t>
            </a:r>
            <a:r>
              <a:rPr lang="fr-FR" dirty="0" smtClean="0">
                <a:solidFill>
                  <a:srgbClr val="000000"/>
                </a:solidFill>
                <a:latin typeface="Century" pitchFamily="18" charset="0"/>
              </a:rPr>
              <a:t>(MIN) </a:t>
            </a:r>
            <a:r>
              <a:rPr lang="fr-FR" dirty="0">
                <a:solidFill>
                  <a:srgbClr val="000000"/>
                </a:solidFill>
                <a:latin typeface="Century" pitchFamily="18" charset="0"/>
              </a:rPr>
              <a:t>et de la GGP qui aura lieu le 30 mai 2016 à </a:t>
            </a:r>
            <a:r>
              <a:rPr lang="fr-FR" dirty="0" err="1">
                <a:solidFill>
                  <a:srgbClr val="000000"/>
                </a:solidFill>
                <a:latin typeface="Century" pitchFamily="18" charset="0"/>
              </a:rPr>
              <a:t>Diamniadio</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dirty="0" smtClean="0">
                <a:solidFill>
                  <a:srgbClr val="000000"/>
                </a:solidFill>
                <a:latin typeface="Century" pitchFamily="18" charset="0"/>
              </a:rPr>
              <a:t>Dans </a:t>
            </a:r>
            <a:r>
              <a:rPr lang="fr-FR" dirty="0">
                <a:solidFill>
                  <a:srgbClr val="000000"/>
                </a:solidFill>
                <a:latin typeface="Century" pitchFamily="18" charset="0"/>
              </a:rPr>
              <a:t>le cadre du projet « Green </a:t>
            </a:r>
            <a:r>
              <a:rPr lang="fr-FR" dirty="0" err="1">
                <a:solidFill>
                  <a:srgbClr val="000000"/>
                </a:solidFill>
                <a:latin typeface="Century" pitchFamily="18" charset="0"/>
              </a:rPr>
              <a:t>Technology</a:t>
            </a:r>
            <a:r>
              <a:rPr lang="fr-FR" dirty="0">
                <a:solidFill>
                  <a:srgbClr val="000000"/>
                </a:solidFill>
                <a:latin typeface="Century" pitchFamily="18" charset="0"/>
              </a:rPr>
              <a:t> </a:t>
            </a:r>
            <a:r>
              <a:rPr lang="fr-FR" dirty="0" err="1">
                <a:solidFill>
                  <a:srgbClr val="000000"/>
                </a:solidFill>
                <a:latin typeface="Century" pitchFamily="18" charset="0"/>
              </a:rPr>
              <a:t>Deployment</a:t>
            </a:r>
            <a:r>
              <a:rPr lang="fr-FR" dirty="0">
                <a:solidFill>
                  <a:srgbClr val="000000"/>
                </a:solidFill>
                <a:latin typeface="Century" pitchFamily="18" charset="0"/>
              </a:rPr>
              <a:t> in </a:t>
            </a:r>
            <a:r>
              <a:rPr lang="fr-FR" dirty="0" err="1">
                <a:solidFill>
                  <a:srgbClr val="000000"/>
                </a:solidFill>
                <a:latin typeface="Century" pitchFamily="18" charset="0"/>
              </a:rPr>
              <a:t>Industrial</a:t>
            </a:r>
            <a:r>
              <a:rPr lang="fr-FR" dirty="0">
                <a:solidFill>
                  <a:srgbClr val="000000"/>
                </a:solidFill>
                <a:latin typeface="Century" pitchFamily="18" charset="0"/>
              </a:rPr>
              <a:t> Zones – Sénégal » , l’ONUDI </a:t>
            </a:r>
            <a:r>
              <a:rPr lang="fr-FR" dirty="0" smtClean="0">
                <a:solidFill>
                  <a:srgbClr val="000000"/>
                </a:solidFill>
                <a:latin typeface="Century" pitchFamily="18" charset="0"/>
              </a:rPr>
              <a:t>invite le MEDS a participer activement au développement </a:t>
            </a:r>
            <a:r>
              <a:rPr lang="fr-FR" dirty="0">
                <a:solidFill>
                  <a:srgbClr val="000000"/>
                </a:solidFill>
                <a:latin typeface="Century" pitchFamily="18" charset="0"/>
              </a:rPr>
              <a:t>dudit projet qui a démarré </a:t>
            </a:r>
            <a:r>
              <a:rPr lang="fr-FR" dirty="0" smtClean="0">
                <a:solidFill>
                  <a:srgbClr val="000000"/>
                </a:solidFill>
                <a:latin typeface="Century" pitchFamily="18" charset="0"/>
              </a:rPr>
              <a:t>au mois </a:t>
            </a:r>
            <a:r>
              <a:rPr lang="fr-FR" dirty="0">
                <a:solidFill>
                  <a:srgbClr val="000000"/>
                </a:solidFill>
                <a:latin typeface="Century" pitchFamily="18" charset="0"/>
              </a:rPr>
              <a:t>d’Avril</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sz="100" dirty="0" smtClean="0">
                <a:solidFill>
                  <a:srgbClr val="000000"/>
                </a:solidFill>
                <a:latin typeface="Century" pitchFamily="18" charset="0"/>
              </a:rPr>
              <a:t>=</a:t>
            </a:r>
            <a:r>
              <a:rPr lang="fr-FR" sz="100" dirty="0">
                <a:solidFill>
                  <a:srgbClr val="000000"/>
                </a:solidFill>
                <a:latin typeface="Century" pitchFamily="18" charset="0"/>
              </a:rPr>
              <a:t>de la </a:t>
            </a:r>
            <a:r>
              <a:rPr lang="fr-FR" sz="100" dirty="0" smtClean="0">
                <a:solidFill>
                  <a:srgbClr val="000000"/>
                </a:solidFill>
                <a:latin typeface="Century" pitchFamily="18" charset="0"/>
              </a:rPr>
              <a:t>journée</a:t>
            </a:r>
          </a:p>
        </p:txBody>
      </p:sp>
    </p:spTree>
    <p:extLst>
      <p:ext uri="{BB962C8B-B14F-4D97-AF65-F5344CB8AC3E}">
        <p14:creationId xmlns:p14="http://schemas.microsoft.com/office/powerpoint/2010/main" xmlns="" val="239185643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2F2F2"/>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4098" name="Rectangle 3"/>
          <p:cNvSpPr>
            <a:spLocks noChangeArrowheads="1"/>
          </p:cNvSpPr>
          <p:nvPr/>
        </p:nvSpPr>
        <p:spPr bwMode="auto">
          <a:xfrm>
            <a:off x="2143917" y="404664"/>
            <a:ext cx="4321175" cy="800219"/>
          </a:xfrm>
          <a:prstGeom prst="rect">
            <a:avLst/>
          </a:prstGeom>
          <a:solidFill>
            <a:schemeClr val="bg1"/>
          </a:solidFill>
          <a:ln w="9525">
            <a:noFill/>
            <a:miter lim="800000"/>
            <a:headEnd/>
            <a:tailEnd/>
          </a:ln>
        </p:spPr>
        <p:txBody>
          <a:bodyPr wrap="square">
            <a:spAutoFit/>
          </a:bodyPr>
          <a:lstStyle/>
          <a:p>
            <a:pPr algn="ctr"/>
            <a:r>
              <a:rPr lang="fr-FR" sz="3400" b="1" u="sng" dirty="0">
                <a:solidFill>
                  <a:srgbClr val="009999"/>
                </a:solidFill>
                <a:latin typeface="Comic Sans MS" pitchFamily="66" charset="0"/>
              </a:rPr>
              <a:t>Ordre du Jour</a:t>
            </a:r>
            <a:endParaRPr lang="fr-FR" sz="3400" u="sng" dirty="0"/>
          </a:p>
          <a:p>
            <a:pPr algn="ctr"/>
            <a:endParaRPr lang="fr-FR" sz="1200" b="1" u="sng" dirty="0">
              <a:solidFill>
                <a:srgbClr val="009999"/>
              </a:solidFill>
              <a:latin typeface="Comic Sans MS" pitchFamily="66" charset="0"/>
            </a:endParaRPr>
          </a:p>
        </p:txBody>
      </p:sp>
      <p:sp>
        <p:nvSpPr>
          <p:cNvPr id="4099" name="Rectangle 1"/>
          <p:cNvSpPr>
            <a:spLocks noChangeArrowheads="1"/>
          </p:cNvSpPr>
          <p:nvPr/>
        </p:nvSpPr>
        <p:spPr bwMode="auto">
          <a:xfrm>
            <a:off x="539750" y="1703388"/>
            <a:ext cx="7921625" cy="3324225"/>
          </a:xfrm>
          <a:prstGeom prst="rect">
            <a:avLst/>
          </a:prstGeom>
          <a:noFill/>
          <a:ln w="9525">
            <a:noFill/>
            <a:miter lim="800000"/>
            <a:headEnd/>
            <a:tailEnd/>
          </a:ln>
        </p:spPr>
        <p:txBody>
          <a:bodyPr anchor="ctr">
            <a:spAutoFit/>
          </a:bodyPr>
          <a:lstStyle/>
          <a:p>
            <a:pPr marL="533400" indent="-533400" algn="just"/>
            <a:endParaRPr kumimoji="1" lang="fr-FR" sz="2400" b="1" dirty="0">
              <a:latin typeface="Baskerville Old Face" pitchFamily="18" charset="0"/>
              <a:ea typeface="Times New Roman" pitchFamily="18" charset="0"/>
              <a:cs typeface="Aharoni" pitchFamily="2" charset="-79"/>
            </a:endParaRPr>
          </a:p>
          <a:p>
            <a:pPr marL="533400" indent="-533400" algn="just"/>
            <a:endParaRPr kumimoji="1" lang="fr-FR" sz="2000" b="1" dirty="0">
              <a:latin typeface="Baskerville Old Face" pitchFamily="18" charset="0"/>
              <a:ea typeface="Times New Roman" pitchFamily="18" charset="0"/>
              <a:cs typeface="Aharoni" pitchFamily="2" charset="-79"/>
            </a:endParaRPr>
          </a:p>
          <a:p>
            <a:pPr marL="533400" indent="-533400" algn="just"/>
            <a:endParaRPr kumimoji="1" lang="fr-FR" sz="2000" b="1" dirty="0">
              <a:latin typeface="Baskerville Old Face" pitchFamily="18" charset="0"/>
              <a:ea typeface="Times New Roman" pitchFamily="18" charset="0"/>
              <a:cs typeface="Aharoni" pitchFamily="2" charset="-79"/>
            </a:endParaRPr>
          </a:p>
          <a:p>
            <a:pPr marL="533400" indent="-533400" algn="just"/>
            <a:endParaRPr kumimoji="1" lang="fr-FR" sz="2000" b="1" dirty="0">
              <a:latin typeface="Baskerville Old Face" pitchFamily="18" charset="0"/>
              <a:ea typeface="Times New Roman" pitchFamily="18" charset="0"/>
              <a:cs typeface="Aharoni" pitchFamily="2" charset="-79"/>
            </a:endParaRPr>
          </a:p>
          <a:p>
            <a:pPr marL="533400" indent="-533400" algn="just"/>
            <a:endParaRPr kumimoji="1" lang="fr-FR" b="1" dirty="0">
              <a:latin typeface="Baskerville Old Face" pitchFamily="18" charset="0"/>
              <a:ea typeface="Times New Roman" pitchFamily="18" charset="0"/>
              <a:cs typeface="Aharoni" pitchFamily="2" charset="-79"/>
            </a:endParaRPr>
          </a:p>
          <a:p>
            <a:pPr marL="533400" indent="-533400" algn="just"/>
            <a:endParaRPr kumimoji="1" lang="fr-FR" b="1" dirty="0">
              <a:latin typeface="Baskerville Old Face" pitchFamily="18" charset="0"/>
              <a:ea typeface="Times New Roman" pitchFamily="18" charset="0"/>
              <a:cs typeface="Aharoni" pitchFamily="2" charset="-79"/>
            </a:endParaRPr>
          </a:p>
          <a:p>
            <a:pPr marL="533400" indent="-533400" algn="just"/>
            <a:endParaRPr kumimoji="1" lang="fr-FR" sz="1200" b="1" dirty="0">
              <a:latin typeface="Baskerville Old Face" pitchFamily="18" charset="0"/>
              <a:ea typeface="Times New Roman" pitchFamily="18" charset="0"/>
              <a:cs typeface="Aharoni" pitchFamily="2" charset="-79"/>
            </a:endParaRPr>
          </a:p>
          <a:p>
            <a:pPr marL="533400" indent="-533400" algn="just"/>
            <a:endParaRPr kumimoji="1" lang="fr-FR" b="1" dirty="0">
              <a:latin typeface="Baskerville Old Face" pitchFamily="18" charset="0"/>
              <a:ea typeface="Times New Roman" pitchFamily="18" charset="0"/>
              <a:cs typeface="Aharoni" pitchFamily="2" charset="-79"/>
            </a:endParaRPr>
          </a:p>
          <a:p>
            <a:pPr marL="533400" indent="-533400" algn="just"/>
            <a:endParaRPr kumimoji="1" lang="fr-FR" sz="2000" b="1" dirty="0">
              <a:latin typeface="Baskerville Old Face" pitchFamily="18" charset="0"/>
              <a:ea typeface="Times New Roman" pitchFamily="18" charset="0"/>
              <a:cs typeface="Aharoni" pitchFamily="2" charset="-79"/>
            </a:endParaRPr>
          </a:p>
          <a:p>
            <a:pPr marL="533400" indent="-533400" algn="just"/>
            <a:r>
              <a:rPr kumimoji="1" lang="fr-FR" sz="2000" b="1" dirty="0">
                <a:latin typeface="Baskerville Old Face" pitchFamily="18" charset="0"/>
                <a:ea typeface="Times New Roman" pitchFamily="18" charset="0"/>
                <a:cs typeface="Aharoni" pitchFamily="2" charset="-79"/>
              </a:rPr>
              <a:t> </a:t>
            </a:r>
          </a:p>
          <a:p>
            <a:pPr marL="533400" indent="-533400" algn="just"/>
            <a:endParaRPr kumimoji="1" lang="fr-FR" sz="2000" b="1" dirty="0">
              <a:latin typeface="Baskerville Old Face" pitchFamily="18" charset="0"/>
              <a:ea typeface="Times New Roman" pitchFamily="18" charset="0"/>
              <a:cs typeface="Aharoni" pitchFamily="2" charset="-79"/>
            </a:endParaRPr>
          </a:p>
        </p:txBody>
      </p:sp>
      <p:sp>
        <p:nvSpPr>
          <p:cNvPr id="4100" name="Rectangle 6"/>
          <p:cNvSpPr>
            <a:spLocks noChangeArrowheads="1"/>
          </p:cNvSpPr>
          <p:nvPr/>
        </p:nvSpPr>
        <p:spPr bwMode="auto">
          <a:xfrm>
            <a:off x="395288" y="2565400"/>
            <a:ext cx="7818437" cy="677863"/>
          </a:xfrm>
          <a:prstGeom prst="rect">
            <a:avLst/>
          </a:prstGeom>
          <a:noFill/>
          <a:ln w="9525">
            <a:noFill/>
            <a:miter lim="800000"/>
            <a:headEnd/>
            <a:tailEnd/>
          </a:ln>
        </p:spPr>
        <p:txBody>
          <a:bodyPr>
            <a:spAutoFit/>
          </a:bodyPr>
          <a:lstStyle/>
          <a:p>
            <a:endParaRPr kumimoji="1" lang="fr-FR" sz="1400" dirty="0">
              <a:solidFill>
                <a:srgbClr val="C00000"/>
              </a:solidFill>
              <a:latin typeface="Arial Black" pitchFamily="34" charset="0"/>
              <a:ea typeface="Times New Roman" pitchFamily="18" charset="0"/>
              <a:cs typeface="Aharoni" pitchFamily="2" charset="-79"/>
            </a:endParaRPr>
          </a:p>
          <a:p>
            <a:pPr algn="just"/>
            <a:r>
              <a:rPr kumimoji="1" lang="fr-FR" sz="2400" b="1" dirty="0">
                <a:latin typeface="Baskerville Old Face" pitchFamily="18" charset="0"/>
                <a:ea typeface="Times New Roman" pitchFamily="18" charset="0"/>
                <a:cs typeface="Aharoni" pitchFamily="2" charset="-79"/>
              </a:rPr>
              <a:t>       </a:t>
            </a:r>
            <a:r>
              <a:rPr kumimoji="1" lang="fr-FR" sz="2400" dirty="0">
                <a:solidFill>
                  <a:srgbClr val="C00000"/>
                </a:solidFill>
                <a:latin typeface="Arial Black" pitchFamily="34" charset="0"/>
                <a:ea typeface="Times New Roman" pitchFamily="18" charset="0"/>
                <a:cs typeface="Aharoni" pitchFamily="2" charset="-79"/>
              </a:rPr>
              <a:t>   </a:t>
            </a:r>
            <a:endParaRPr lang="fr-FR" sz="2400" dirty="0">
              <a:ea typeface="Times New Roman" pitchFamily="18" charset="0"/>
              <a:cs typeface="Aharoni" pitchFamily="2" charset="-79"/>
            </a:endParaRPr>
          </a:p>
        </p:txBody>
      </p:sp>
      <p:sp>
        <p:nvSpPr>
          <p:cNvPr id="4101" name="Rectangle 7"/>
          <p:cNvSpPr>
            <a:spLocks noChangeArrowheads="1"/>
          </p:cNvSpPr>
          <p:nvPr/>
        </p:nvSpPr>
        <p:spPr bwMode="auto">
          <a:xfrm flipH="1">
            <a:off x="294644" y="980728"/>
            <a:ext cx="8425184" cy="5778505"/>
          </a:xfrm>
          <a:prstGeom prst="rect">
            <a:avLst/>
          </a:prstGeom>
          <a:noFill/>
          <a:ln w="9525">
            <a:noFill/>
            <a:miter lim="800000"/>
            <a:headEnd/>
            <a:tailEnd/>
          </a:ln>
        </p:spPr>
        <p:txBody>
          <a:bodyPr wrap="square">
            <a:spAutoFit/>
          </a:bodyPr>
          <a:lstStyle/>
          <a:p>
            <a:pPr algn="just">
              <a:lnSpc>
                <a:spcPct val="150000"/>
              </a:lnSpc>
              <a:spcAft>
                <a:spcPts val="1200"/>
              </a:spcAft>
              <a:buClr>
                <a:srgbClr val="C00000"/>
              </a:buClr>
              <a:tabLst>
                <a:tab pos="180975" algn="l"/>
                <a:tab pos="533400" algn="l"/>
              </a:tabLst>
            </a:pPr>
            <a:endParaRPr kumimoji="1" lang="fr-FR" sz="100" b="1" dirty="0" smtClean="0">
              <a:latin typeface="Century" panose="02040604050505020304" pitchFamily="18" charset="0"/>
              <a:ea typeface="Times New Roman" panose="02020603050405020304" pitchFamily="18" charset="0"/>
              <a:cs typeface="Aharoni" panose="02010803020104030203" pitchFamily="2" charset="-79"/>
            </a:endParaRPr>
          </a:p>
          <a:p>
            <a:pPr marL="285750" indent="-285750" algn="just">
              <a:spcAft>
                <a:spcPts val="1200"/>
              </a:spcAft>
              <a:buClr>
                <a:srgbClr val="C00000"/>
              </a:buClr>
              <a:buBlip>
                <a:blip r:embed="rId2"/>
              </a:buBlip>
              <a:tabLst>
                <a:tab pos="180975" algn="l"/>
                <a:tab pos="533400" algn="l"/>
              </a:tabLst>
            </a:pPr>
            <a:r>
              <a:rPr kumimoji="1" lang="fr-FR" b="1" dirty="0" smtClean="0">
                <a:solidFill>
                  <a:srgbClr val="C00000"/>
                </a:solidFill>
                <a:latin typeface="Century" pitchFamily="18" charset="0"/>
                <a:ea typeface="Times New Roman" pitchFamily="18" charset="0"/>
                <a:cs typeface="Aharoni" pitchFamily="2" charset="-79"/>
              </a:rPr>
              <a:t>Cérémonie Officielle de remise du chèque de </a:t>
            </a:r>
            <a:r>
              <a:rPr kumimoji="1" lang="fr-FR" b="1" dirty="0" err="1" smtClean="0">
                <a:solidFill>
                  <a:srgbClr val="C00000"/>
                </a:solidFill>
                <a:latin typeface="Century" pitchFamily="18" charset="0"/>
                <a:ea typeface="Times New Roman" pitchFamily="18" charset="0"/>
                <a:cs typeface="Aharoni" pitchFamily="2" charset="-79"/>
              </a:rPr>
              <a:t>Wari</a:t>
            </a:r>
            <a:r>
              <a:rPr kumimoji="1" lang="fr-FR" b="1" dirty="0" smtClean="0">
                <a:solidFill>
                  <a:srgbClr val="C00000"/>
                </a:solidFill>
                <a:latin typeface="Century" pitchFamily="18" charset="0"/>
                <a:ea typeface="Times New Roman" pitchFamily="18" charset="0"/>
                <a:cs typeface="Aharoni" pitchFamily="2" charset="-79"/>
              </a:rPr>
              <a:t> à l’Association Nationale des Sages-femmes du Sénégal suite à la </a:t>
            </a:r>
            <a:r>
              <a:rPr kumimoji="1" lang="fr-FR" b="1" dirty="0" smtClean="0">
                <a:solidFill>
                  <a:srgbClr val="C00000"/>
                </a:solidFill>
                <a:latin typeface="Century" pitchFamily="18" charset="0"/>
                <a:ea typeface="Times New Roman" pitchFamily="18" charset="0"/>
                <a:cs typeface="Aharoni" pitchFamily="2" charset="-79"/>
              </a:rPr>
              <a:t>soirée des </a:t>
            </a:r>
            <a:r>
              <a:rPr kumimoji="1" lang="fr-FR" b="1" dirty="0" smtClean="0">
                <a:solidFill>
                  <a:srgbClr val="C00000"/>
                </a:solidFill>
                <a:latin typeface="Century" pitchFamily="18" charset="0"/>
                <a:ea typeface="Times New Roman" pitchFamily="18" charset="0"/>
                <a:cs typeface="Aharoni" pitchFamily="2" charset="-79"/>
              </a:rPr>
              <a:t>Cauris d’Or édition 2016.</a:t>
            </a:r>
          </a:p>
          <a:p>
            <a:pPr marL="457200" indent="-457200" algn="just">
              <a:spcAft>
                <a:spcPts val="1200"/>
              </a:spcAft>
              <a:buClr>
                <a:srgbClr val="C00000"/>
              </a:buClr>
              <a:buAutoNum type="arabicPeriod"/>
              <a:tabLst>
                <a:tab pos="180975" algn="l"/>
                <a:tab pos="533400" algn="l"/>
              </a:tabLst>
            </a:pPr>
            <a:r>
              <a:rPr kumimoji="1" lang="fr-FR" b="1" dirty="0" smtClean="0">
                <a:latin typeface="Century" pitchFamily="18" charset="0"/>
                <a:ea typeface="Times New Roman" pitchFamily="18" charset="0"/>
                <a:cs typeface="Aharoni" pitchFamily="2" charset="-79"/>
              </a:rPr>
              <a:t>Compte Rendu de la 12</a:t>
            </a:r>
            <a:r>
              <a:rPr kumimoji="1" lang="fr-FR" b="1" baseline="30000" dirty="0" smtClean="0">
                <a:latin typeface="Century" pitchFamily="18" charset="0"/>
                <a:ea typeface="Times New Roman" pitchFamily="18" charset="0"/>
                <a:cs typeface="Aharoni" pitchFamily="2" charset="-79"/>
              </a:rPr>
              <a:t>e</a:t>
            </a:r>
            <a:r>
              <a:rPr kumimoji="1" lang="fr-FR" b="1" dirty="0" smtClean="0">
                <a:latin typeface="Century" pitchFamily="18" charset="0"/>
                <a:ea typeface="Times New Roman" pitchFamily="18" charset="0"/>
                <a:cs typeface="Aharoni" pitchFamily="2" charset="-79"/>
              </a:rPr>
              <a:t> édition de la prestigieuse cérémonie de remise de distinctions des Cauris d’Or , le 07 mai 2016 au King Fahd Palace.</a:t>
            </a:r>
          </a:p>
          <a:p>
            <a:pPr marL="457200" indent="-457200" algn="just">
              <a:spcAft>
                <a:spcPts val="1200"/>
              </a:spcAft>
              <a:buClr>
                <a:srgbClr val="C00000"/>
              </a:buClr>
              <a:buAutoNum type="arabicPeriod"/>
              <a:tabLst>
                <a:tab pos="180975" algn="l"/>
                <a:tab pos="533400" algn="l"/>
              </a:tabLst>
            </a:pPr>
            <a:r>
              <a:rPr kumimoji="1" lang="fr-FR" b="1" dirty="0" smtClean="0">
                <a:latin typeface="Century" pitchFamily="18" charset="0"/>
                <a:ea typeface="Times New Roman" pitchFamily="18" charset="0"/>
                <a:cs typeface="Aharoni" pitchFamily="2" charset="-79"/>
              </a:rPr>
              <a:t>Conseil Interministériel  sur l’Emploi – Jeudi 19 mai 2016 à la salle de Conférence de la Primature.</a:t>
            </a:r>
          </a:p>
          <a:p>
            <a:pPr marL="457200" indent="-457200" algn="just">
              <a:spcAft>
                <a:spcPts val="1200"/>
              </a:spcAft>
              <a:buClr>
                <a:srgbClr val="C00000"/>
              </a:buClr>
              <a:buAutoNum type="arabicPeriod"/>
              <a:tabLst>
                <a:tab pos="180975" algn="l"/>
                <a:tab pos="533400" algn="l"/>
              </a:tabLst>
            </a:pPr>
            <a:r>
              <a:rPr kumimoji="1" lang="fr-FR" b="1" dirty="0" smtClean="0">
                <a:latin typeface="Century" pitchFamily="18" charset="0"/>
                <a:ea typeface="Times New Roman" pitchFamily="18" charset="0"/>
                <a:cs typeface="Aharoni" pitchFamily="2" charset="-79"/>
              </a:rPr>
              <a:t>Business Breakfast en partenariat avec la Fondation Neumann prévue le 12 juillet 2016 </a:t>
            </a:r>
          </a:p>
          <a:p>
            <a:pPr marL="742950" lvl="1" indent="-285750" algn="just">
              <a:spcAft>
                <a:spcPts val="1200"/>
              </a:spcAft>
              <a:buClr>
                <a:srgbClr val="C00000"/>
              </a:buClr>
              <a:buFont typeface="Wingdings" pitchFamily="2" charset="2"/>
              <a:buChar char="v"/>
              <a:tabLst>
                <a:tab pos="180975" algn="l"/>
                <a:tab pos="533400" algn="l"/>
              </a:tabLst>
            </a:pPr>
            <a:r>
              <a:rPr kumimoji="1" lang="fr-FR" b="1" dirty="0">
                <a:latin typeface="Century" pitchFamily="18" charset="0"/>
                <a:ea typeface="Times New Roman" pitchFamily="18" charset="0"/>
                <a:cs typeface="Aharoni" pitchFamily="2" charset="-79"/>
              </a:rPr>
              <a:t>  Thème: </a:t>
            </a:r>
            <a:r>
              <a:rPr kumimoji="1" lang="fr-FR" b="1" dirty="0" smtClean="0">
                <a:latin typeface="Century" pitchFamily="18" charset="0"/>
                <a:ea typeface="Times New Roman" pitchFamily="18" charset="0"/>
                <a:cs typeface="Aharoni" pitchFamily="2" charset="-79"/>
              </a:rPr>
              <a:t>« </a:t>
            </a:r>
            <a:r>
              <a:rPr kumimoji="1" lang="fr-FR" b="1" dirty="0">
                <a:latin typeface="Century" pitchFamily="18" charset="0"/>
                <a:ea typeface="Times New Roman" pitchFamily="18" charset="0"/>
                <a:cs typeface="Aharoni" pitchFamily="2" charset="-79"/>
              </a:rPr>
              <a:t> </a:t>
            </a:r>
            <a:r>
              <a:rPr kumimoji="1" lang="fr-FR" b="1" dirty="0" smtClean="0">
                <a:latin typeface="Century" pitchFamily="18" charset="0"/>
                <a:ea typeface="Times New Roman" pitchFamily="18" charset="0"/>
                <a:cs typeface="Aharoni" pitchFamily="2" charset="-79"/>
              </a:rPr>
              <a:t>La  </a:t>
            </a:r>
            <a:r>
              <a:rPr kumimoji="1" lang="fr-FR" b="1" dirty="0">
                <a:latin typeface="Century" pitchFamily="18" charset="0"/>
                <a:ea typeface="Times New Roman" pitchFamily="18" charset="0"/>
                <a:cs typeface="Aharoni" pitchFamily="2" charset="-79"/>
              </a:rPr>
              <a:t>Promotion des </a:t>
            </a:r>
            <a:r>
              <a:rPr kumimoji="1" lang="fr-FR" b="1" dirty="0" smtClean="0">
                <a:latin typeface="Century" pitchFamily="18" charset="0"/>
                <a:ea typeface="Times New Roman" pitchFamily="18" charset="0"/>
                <a:cs typeface="Aharoni" pitchFamily="2" charset="-79"/>
              </a:rPr>
              <a:t>PME/PMI/TPE </a:t>
            </a:r>
            <a:r>
              <a:rPr kumimoji="1" lang="fr-FR" b="1" dirty="0">
                <a:latin typeface="Century" pitchFamily="18" charset="0"/>
                <a:ea typeface="Times New Roman" pitchFamily="18" charset="0"/>
                <a:cs typeface="Aharoni" pitchFamily="2" charset="-79"/>
              </a:rPr>
              <a:t>Sénégalaises  dans les Partenariat Public-Privé du </a:t>
            </a:r>
            <a:r>
              <a:rPr kumimoji="1" lang="fr-FR" b="1" dirty="0" smtClean="0">
                <a:latin typeface="Century" pitchFamily="18" charset="0"/>
                <a:ea typeface="Times New Roman" pitchFamily="18" charset="0"/>
                <a:cs typeface="Aharoni" pitchFamily="2" charset="-79"/>
              </a:rPr>
              <a:t>PSE </a:t>
            </a:r>
            <a:r>
              <a:rPr kumimoji="1" lang="fr-FR" b="1" dirty="0">
                <a:latin typeface="Century" pitchFamily="18" charset="0"/>
                <a:ea typeface="Times New Roman" pitchFamily="18" charset="0"/>
                <a:cs typeface="Aharoni" pitchFamily="2" charset="-79"/>
              </a:rPr>
              <a:t>:  </a:t>
            </a:r>
            <a:r>
              <a:rPr kumimoji="1" lang="fr-FR" b="1" dirty="0" smtClean="0">
                <a:latin typeface="Century" pitchFamily="18" charset="0"/>
                <a:ea typeface="Times New Roman" pitchFamily="18" charset="0"/>
                <a:cs typeface="Aharoni" pitchFamily="2" charset="-79"/>
              </a:rPr>
              <a:t>Forces, faiblesses, Opportunités </a:t>
            </a:r>
            <a:r>
              <a:rPr kumimoji="1" lang="fr-FR" b="1" dirty="0">
                <a:latin typeface="Century" pitchFamily="18" charset="0"/>
                <a:ea typeface="Times New Roman" pitchFamily="18" charset="0"/>
                <a:cs typeface="Aharoni" pitchFamily="2" charset="-79"/>
              </a:rPr>
              <a:t>et Menaces </a:t>
            </a:r>
            <a:r>
              <a:rPr kumimoji="1" lang="fr-FR" b="1" dirty="0" smtClean="0">
                <a:latin typeface="Century" pitchFamily="18" charset="0"/>
                <a:ea typeface="Times New Roman" pitchFamily="18" charset="0"/>
                <a:cs typeface="Aharoni" pitchFamily="2" charset="-79"/>
              </a:rPr>
              <a:t>»</a:t>
            </a:r>
          </a:p>
          <a:p>
            <a:pPr marL="457200" indent="-457200" algn="just">
              <a:spcAft>
                <a:spcPts val="1200"/>
              </a:spcAft>
              <a:buClr>
                <a:srgbClr val="C00000"/>
              </a:buClr>
              <a:buFontTx/>
              <a:buAutoNum type="arabicPeriod"/>
              <a:tabLst>
                <a:tab pos="180975" algn="l"/>
                <a:tab pos="533400" algn="l"/>
              </a:tabLst>
            </a:pPr>
            <a:r>
              <a:rPr kumimoji="1" lang="fr-FR" b="1" dirty="0" smtClean="0">
                <a:latin typeface="Century" pitchFamily="18" charset="0"/>
                <a:ea typeface="Times New Roman" pitchFamily="18" charset="0"/>
                <a:cs typeface="Aharoni" pitchFamily="2" charset="-79"/>
              </a:rPr>
              <a:t>Assises économiques du MEDS prévues le 06 Septembre 2016</a:t>
            </a:r>
          </a:p>
          <a:p>
            <a:pPr marL="914400" lvl="1" indent="-457200" algn="just">
              <a:spcAft>
                <a:spcPts val="1200"/>
              </a:spcAft>
              <a:buClr>
                <a:srgbClr val="C00000"/>
              </a:buClr>
              <a:buFont typeface="Wingdings" pitchFamily="2" charset="2"/>
              <a:buChar char="v"/>
              <a:tabLst>
                <a:tab pos="180975" algn="l"/>
                <a:tab pos="533400" algn="l"/>
              </a:tabLst>
            </a:pPr>
            <a:r>
              <a:rPr kumimoji="1" lang="fr-FR" b="1" dirty="0" smtClean="0">
                <a:latin typeface="Century" pitchFamily="18" charset="0"/>
                <a:ea typeface="Times New Roman" pitchFamily="18" charset="0"/>
                <a:cs typeface="Aharoni" pitchFamily="2" charset="-79"/>
              </a:rPr>
              <a:t>Thème : « Nouvelle Economie : Quelles mutations structurelles pour le Sénégal ? »</a:t>
            </a:r>
          </a:p>
          <a:p>
            <a:pPr marL="457200" indent="-457200" algn="just">
              <a:spcAft>
                <a:spcPts val="1200"/>
              </a:spcAft>
              <a:buClr>
                <a:srgbClr val="C00000"/>
              </a:buClr>
              <a:buAutoNum type="arabicPeriod"/>
              <a:tabLst>
                <a:tab pos="180975" algn="l"/>
                <a:tab pos="533400" algn="l"/>
              </a:tabLst>
            </a:pPr>
            <a:r>
              <a:rPr kumimoji="1" lang="fr-FR" b="1" dirty="0" smtClean="0">
                <a:latin typeface="Century" pitchFamily="18" charset="0"/>
                <a:ea typeface="Times New Roman" pitchFamily="18" charset="0"/>
                <a:cs typeface="Aharoni" pitchFamily="2" charset="-79"/>
              </a:rPr>
              <a:t>Questions diverses …</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645714" y="332656"/>
            <a:ext cx="8491482" cy="6347892"/>
          </a:xfrm>
          <a:prstGeom prst="rect">
            <a:avLst/>
          </a:prstGeom>
          <a:solidFill>
            <a:schemeClr val="bg1"/>
          </a:solidFill>
          <a:ln w="9525">
            <a:noFill/>
            <a:miter lim="800000"/>
            <a:headEnd/>
            <a:tailEnd/>
          </a:ln>
        </p:spPr>
        <p:txBody>
          <a:bodyPr wrap="square">
            <a:spAutoFit/>
          </a:bodyPr>
          <a:lstStyle/>
          <a:p>
            <a:pPr algn="just">
              <a:lnSpc>
                <a:spcPct val="150000"/>
              </a:lnSpc>
              <a:buFont typeface="Wingdings" pitchFamily="2" charset="2"/>
              <a:buChar char="q"/>
            </a:pPr>
            <a:endParaRPr lang="fr-FR" sz="100" dirty="0">
              <a:latin typeface="Century" pitchFamily="18" charset="0"/>
            </a:endParaRPr>
          </a:p>
          <a:p>
            <a:pPr lvl="0" algn="just">
              <a:lnSpc>
                <a:spcPct val="150000"/>
              </a:lnSpc>
              <a:buFont typeface="Wingdings" pitchFamily="2" charset="2"/>
              <a:buChar char="q"/>
            </a:pPr>
            <a:r>
              <a:rPr lang="fr-FR" dirty="0">
                <a:solidFill>
                  <a:srgbClr val="000000"/>
                </a:solidFill>
                <a:latin typeface="Century" pitchFamily="18" charset="0"/>
              </a:rPr>
              <a:t>Le PNUD nous a transmis le rapport mondial sur le développement humain 2015</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dirty="0" smtClean="0">
                <a:solidFill>
                  <a:srgbClr val="000000"/>
                </a:solidFill>
                <a:latin typeface="Century" pitchFamily="18" charset="0"/>
              </a:rPr>
              <a:t>Le </a:t>
            </a:r>
            <a:r>
              <a:rPr lang="fr-FR" dirty="0">
                <a:solidFill>
                  <a:srgbClr val="000000"/>
                </a:solidFill>
                <a:latin typeface="Century" pitchFamily="18" charset="0"/>
              </a:rPr>
              <a:t>ministère de l’Economie, des Finances et du Plan nous a transmis, copie de l’arrêté portant agrément de la Société Générale de Banques au Sénégal </a:t>
            </a:r>
            <a:endParaRPr lang="fr-FR" dirty="0" smtClean="0">
              <a:solidFill>
                <a:srgbClr val="000000"/>
              </a:solidFill>
              <a:latin typeface="Century" pitchFamily="18" charset="0"/>
            </a:endParaRPr>
          </a:p>
          <a:p>
            <a:pPr lvl="0" algn="just">
              <a:lnSpc>
                <a:spcPct val="150000"/>
              </a:lnSpc>
            </a:pPr>
            <a:r>
              <a:rPr lang="fr-FR" dirty="0" smtClean="0">
                <a:solidFill>
                  <a:srgbClr val="000000"/>
                </a:solidFill>
                <a:latin typeface="Century" pitchFamily="18" charset="0"/>
              </a:rPr>
              <a:t>( </a:t>
            </a:r>
            <a:r>
              <a:rPr lang="fr-FR" dirty="0">
                <a:solidFill>
                  <a:srgbClr val="000000"/>
                </a:solidFill>
                <a:latin typeface="Century" pitchFamily="18" charset="0"/>
              </a:rPr>
              <a:t>SGBS) à garantir les candidats aux marchés publics.</a:t>
            </a:r>
          </a:p>
          <a:p>
            <a:pPr lvl="0" algn="just">
              <a:lnSpc>
                <a:spcPct val="150000"/>
              </a:lnSpc>
              <a:buFont typeface="Wingdings" pitchFamily="2" charset="2"/>
              <a:buChar char="q"/>
            </a:pPr>
            <a:r>
              <a:rPr lang="fr-FR" dirty="0">
                <a:solidFill>
                  <a:srgbClr val="000000"/>
                </a:solidFill>
                <a:latin typeface="Century" pitchFamily="18" charset="0"/>
              </a:rPr>
              <a:t>Le Ministère de l’Economie, des Finances et du Plan nous a transmis, copie de l’arrêté portant agrément de la BICIS à garantir les candidat aux marchés publics</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dirty="0" err="1" smtClean="0">
                <a:solidFill>
                  <a:srgbClr val="000000"/>
                </a:solidFill>
                <a:latin typeface="Century" pitchFamily="18" charset="0"/>
              </a:rPr>
              <a:t>Sokhna</a:t>
            </a:r>
            <a:r>
              <a:rPr lang="fr-FR" dirty="0" smtClean="0">
                <a:solidFill>
                  <a:srgbClr val="000000"/>
                </a:solidFill>
                <a:latin typeface="Century" pitchFamily="18" charset="0"/>
              </a:rPr>
              <a:t> </a:t>
            </a:r>
            <a:r>
              <a:rPr lang="fr-FR" dirty="0">
                <a:solidFill>
                  <a:srgbClr val="000000"/>
                </a:solidFill>
                <a:latin typeface="Century" pitchFamily="18" charset="0"/>
              </a:rPr>
              <a:t>Kiné MBACKE sollicite l’appui du MEDS pour la 3e édition des Journées Culturelles de </a:t>
            </a:r>
            <a:r>
              <a:rPr lang="fr-FR" dirty="0" err="1">
                <a:solidFill>
                  <a:srgbClr val="000000"/>
                </a:solidFill>
                <a:latin typeface="Century" pitchFamily="18" charset="0"/>
              </a:rPr>
              <a:t>Serigne</a:t>
            </a:r>
            <a:r>
              <a:rPr lang="fr-FR" dirty="0">
                <a:solidFill>
                  <a:srgbClr val="000000"/>
                </a:solidFill>
                <a:latin typeface="Century" pitchFamily="18" charset="0"/>
              </a:rPr>
              <a:t> Abdou Lahat </a:t>
            </a:r>
            <a:r>
              <a:rPr lang="fr-FR" dirty="0" err="1">
                <a:solidFill>
                  <a:srgbClr val="000000"/>
                </a:solidFill>
                <a:latin typeface="Century" pitchFamily="18" charset="0"/>
              </a:rPr>
              <a:t>Mbacké</a:t>
            </a:r>
            <a:r>
              <a:rPr lang="fr-FR" dirty="0">
                <a:solidFill>
                  <a:srgbClr val="000000"/>
                </a:solidFill>
                <a:latin typeface="Century" pitchFamily="18" charset="0"/>
              </a:rPr>
              <a:t>, prévue le dimanche 29 mai 2016 à la mosquée </a:t>
            </a:r>
            <a:r>
              <a:rPr lang="fr-FR" dirty="0" err="1">
                <a:solidFill>
                  <a:srgbClr val="000000"/>
                </a:solidFill>
                <a:latin typeface="Century" pitchFamily="18" charset="0"/>
              </a:rPr>
              <a:t>Massalikoul</a:t>
            </a:r>
            <a:r>
              <a:rPr lang="fr-FR" dirty="0">
                <a:solidFill>
                  <a:srgbClr val="000000"/>
                </a:solidFill>
                <a:latin typeface="Century" pitchFamily="18" charset="0"/>
              </a:rPr>
              <a:t> </a:t>
            </a:r>
            <a:r>
              <a:rPr lang="fr-FR" dirty="0" err="1">
                <a:solidFill>
                  <a:srgbClr val="000000"/>
                </a:solidFill>
                <a:latin typeface="Century" pitchFamily="18" charset="0"/>
              </a:rPr>
              <a:t>Djinan</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dirty="0" smtClean="0">
                <a:solidFill>
                  <a:srgbClr val="000000"/>
                </a:solidFill>
                <a:latin typeface="Century" pitchFamily="18" charset="0"/>
              </a:rPr>
              <a:t>A </a:t>
            </a:r>
            <a:r>
              <a:rPr lang="fr-FR" dirty="0">
                <a:solidFill>
                  <a:srgbClr val="000000"/>
                </a:solidFill>
                <a:latin typeface="Century" pitchFamily="18" charset="0"/>
              </a:rPr>
              <a:t>l’occasion de la </a:t>
            </a:r>
            <a:r>
              <a:rPr lang="fr-FR" dirty="0" smtClean="0">
                <a:solidFill>
                  <a:srgbClr val="000000"/>
                </a:solidFill>
                <a:latin typeface="Century" pitchFamily="18" charset="0"/>
              </a:rPr>
              <a:t>Fête </a:t>
            </a:r>
            <a:r>
              <a:rPr lang="fr-FR" dirty="0">
                <a:solidFill>
                  <a:srgbClr val="000000"/>
                </a:solidFill>
                <a:latin typeface="Century" pitchFamily="18" charset="0"/>
              </a:rPr>
              <a:t>du Canada, l’Ambassadeur , Son Excellence Monsieur Philippe </a:t>
            </a:r>
            <a:r>
              <a:rPr lang="fr-FR" dirty="0" err="1">
                <a:solidFill>
                  <a:srgbClr val="000000"/>
                </a:solidFill>
                <a:latin typeface="Century" pitchFamily="18" charset="0"/>
              </a:rPr>
              <a:t>Beaulne</a:t>
            </a:r>
            <a:r>
              <a:rPr lang="fr-FR" dirty="0">
                <a:solidFill>
                  <a:srgbClr val="000000"/>
                </a:solidFill>
                <a:latin typeface="Century" pitchFamily="18" charset="0"/>
              </a:rPr>
              <a:t> et Madame Elizabeth Hilaire </a:t>
            </a:r>
            <a:r>
              <a:rPr lang="fr-FR" dirty="0" err="1">
                <a:solidFill>
                  <a:srgbClr val="000000"/>
                </a:solidFill>
                <a:latin typeface="Century" pitchFamily="18" charset="0"/>
              </a:rPr>
              <a:t>Beaulne</a:t>
            </a:r>
            <a:r>
              <a:rPr lang="fr-FR" dirty="0">
                <a:solidFill>
                  <a:srgbClr val="000000"/>
                </a:solidFill>
                <a:latin typeface="Century" pitchFamily="18" charset="0"/>
              </a:rPr>
              <a:t> invite le MEDS à la </a:t>
            </a:r>
            <a:r>
              <a:rPr lang="fr-FR" dirty="0" smtClean="0">
                <a:solidFill>
                  <a:srgbClr val="000000"/>
                </a:solidFill>
                <a:latin typeface="Century" pitchFamily="18" charset="0"/>
              </a:rPr>
              <a:t>réception </a:t>
            </a:r>
            <a:r>
              <a:rPr lang="fr-FR" dirty="0">
                <a:solidFill>
                  <a:srgbClr val="000000"/>
                </a:solidFill>
                <a:latin typeface="Century" pitchFamily="18" charset="0"/>
              </a:rPr>
              <a:t>qu’ils organise le 1</a:t>
            </a:r>
            <a:r>
              <a:rPr lang="fr-FR" baseline="30000" dirty="0">
                <a:solidFill>
                  <a:srgbClr val="000000"/>
                </a:solidFill>
                <a:latin typeface="Century" pitchFamily="18" charset="0"/>
              </a:rPr>
              <a:t>er</a:t>
            </a:r>
            <a:r>
              <a:rPr lang="fr-FR" dirty="0">
                <a:solidFill>
                  <a:srgbClr val="000000"/>
                </a:solidFill>
                <a:latin typeface="Century" pitchFamily="18" charset="0"/>
              </a:rPr>
              <a:t> juin 2016 à la résidence officielle de </a:t>
            </a:r>
            <a:r>
              <a:rPr lang="fr-FR" dirty="0" smtClean="0">
                <a:solidFill>
                  <a:srgbClr val="000000"/>
                </a:solidFill>
                <a:latin typeface="Century" pitchFamily="18" charset="0"/>
              </a:rPr>
              <a:t>l’Ambassadeur.</a:t>
            </a:r>
          </a:p>
        </p:txBody>
      </p:sp>
    </p:spTree>
    <p:extLst>
      <p:ext uri="{BB962C8B-B14F-4D97-AF65-F5344CB8AC3E}">
        <p14:creationId xmlns:p14="http://schemas.microsoft.com/office/powerpoint/2010/main" xmlns="" val="363664222"/>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428596" y="500042"/>
            <a:ext cx="8491482" cy="5493812"/>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pPr>
            <a:r>
              <a:rPr lang="fr-FR" dirty="0" err="1">
                <a:solidFill>
                  <a:srgbClr val="000000"/>
                </a:solidFill>
                <a:latin typeface="Century" pitchFamily="18" charset="0"/>
              </a:rPr>
              <a:t>Tax</a:t>
            </a:r>
            <a:r>
              <a:rPr lang="fr-FR" dirty="0">
                <a:solidFill>
                  <a:srgbClr val="000000"/>
                </a:solidFill>
                <a:latin typeface="Century" pitchFamily="18" charset="0"/>
              </a:rPr>
              <a:t> &amp; </a:t>
            </a:r>
            <a:r>
              <a:rPr lang="fr-FR" dirty="0" err="1">
                <a:solidFill>
                  <a:srgbClr val="000000"/>
                </a:solidFill>
                <a:latin typeface="Century" pitchFamily="18" charset="0"/>
              </a:rPr>
              <a:t>Legal</a:t>
            </a:r>
            <a:r>
              <a:rPr lang="fr-FR" dirty="0">
                <a:solidFill>
                  <a:srgbClr val="000000"/>
                </a:solidFill>
                <a:latin typeface="Century" pitchFamily="18" charset="0"/>
              </a:rPr>
              <a:t> Services Afrique invite le MEDS à la cérémonie de présentation de la 4e édition de l’ouvrage La Pratique Fiscale Sénégalaise qui aura lieu le </a:t>
            </a:r>
            <a:r>
              <a:rPr lang="fr-FR" dirty="0" smtClean="0">
                <a:solidFill>
                  <a:srgbClr val="000000"/>
                </a:solidFill>
                <a:latin typeface="Century" pitchFamily="18" charset="0"/>
              </a:rPr>
              <a:t>1er </a:t>
            </a:r>
            <a:r>
              <a:rPr lang="fr-FR" dirty="0">
                <a:solidFill>
                  <a:srgbClr val="000000"/>
                </a:solidFill>
                <a:latin typeface="Century" pitchFamily="18" charset="0"/>
              </a:rPr>
              <a:t>Juin 2016.</a:t>
            </a:r>
          </a:p>
          <a:p>
            <a:pPr lvl="0" algn="just">
              <a:lnSpc>
                <a:spcPct val="150000"/>
              </a:lnSpc>
              <a:buFont typeface="Wingdings" pitchFamily="2" charset="2"/>
              <a:buChar char="q"/>
            </a:pPr>
            <a:r>
              <a:rPr lang="fr-FR" dirty="0">
                <a:solidFill>
                  <a:srgbClr val="000000"/>
                </a:solidFill>
                <a:latin typeface="Century" pitchFamily="18" charset="0"/>
              </a:rPr>
              <a:t>La fondation AFRIVAC convie le MEDS à la 3e édition de son diner de gala annuel en faveur de la vaccination. La rencontre aura lieu le 03 juin 2016 au King Fahd Palace</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dirty="0" smtClean="0">
                <a:solidFill>
                  <a:srgbClr val="000000"/>
                </a:solidFill>
                <a:latin typeface="Century" pitchFamily="18" charset="0"/>
              </a:rPr>
              <a:t>L’Association </a:t>
            </a:r>
            <a:r>
              <a:rPr lang="fr-FR" dirty="0">
                <a:solidFill>
                  <a:srgbClr val="000000"/>
                </a:solidFill>
                <a:latin typeface="Century" pitchFamily="18" charset="0"/>
              </a:rPr>
              <a:t>des Etudiants Handicapés de l’UCAD sollicite un soutien financier auprès du MEDS pour la fête de l’excellence qu’elle organise en faveur de ses membres les plus brillants. La rencontre aura lieu le 04 juin 2016</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dirty="0">
                <a:solidFill>
                  <a:srgbClr val="000000"/>
                </a:solidFill>
                <a:latin typeface="Century" pitchFamily="18" charset="0"/>
              </a:rPr>
              <a:t>Le mouvement </a:t>
            </a:r>
            <a:r>
              <a:rPr lang="fr-FR" dirty="0" err="1">
                <a:solidFill>
                  <a:srgbClr val="000000"/>
                </a:solidFill>
                <a:latin typeface="Century" pitchFamily="18" charset="0"/>
              </a:rPr>
              <a:t>Yéwwi</a:t>
            </a:r>
            <a:r>
              <a:rPr lang="fr-FR" dirty="0">
                <a:solidFill>
                  <a:srgbClr val="000000"/>
                </a:solidFill>
                <a:latin typeface="Century" pitchFamily="18" charset="0"/>
              </a:rPr>
              <a:t> </a:t>
            </a:r>
            <a:r>
              <a:rPr lang="fr-FR" dirty="0" err="1">
                <a:solidFill>
                  <a:srgbClr val="000000"/>
                </a:solidFill>
                <a:latin typeface="Century" pitchFamily="18" charset="0"/>
              </a:rPr>
              <a:t>Sunu</a:t>
            </a:r>
            <a:r>
              <a:rPr lang="fr-FR" dirty="0">
                <a:solidFill>
                  <a:srgbClr val="000000"/>
                </a:solidFill>
                <a:latin typeface="Century" pitchFamily="18" charset="0"/>
              </a:rPr>
              <a:t> </a:t>
            </a:r>
            <a:r>
              <a:rPr lang="fr-FR" dirty="0" err="1">
                <a:solidFill>
                  <a:srgbClr val="000000"/>
                </a:solidFill>
                <a:latin typeface="Century" pitchFamily="18" charset="0"/>
              </a:rPr>
              <a:t>Gox</a:t>
            </a:r>
            <a:r>
              <a:rPr lang="fr-FR" dirty="0">
                <a:solidFill>
                  <a:srgbClr val="000000"/>
                </a:solidFill>
                <a:latin typeface="Century" pitchFamily="18" charset="0"/>
              </a:rPr>
              <a:t> sollicite auprès du MEDS une aide pour la journée de consultation gratuite pour les populations du 3e âge de la commune de </a:t>
            </a:r>
            <a:r>
              <a:rPr lang="fr-FR" dirty="0" err="1">
                <a:solidFill>
                  <a:srgbClr val="000000"/>
                </a:solidFill>
                <a:latin typeface="Century" pitchFamily="18" charset="0"/>
              </a:rPr>
              <a:t>Fann</a:t>
            </a:r>
            <a:r>
              <a:rPr lang="fr-FR" dirty="0">
                <a:solidFill>
                  <a:srgbClr val="000000"/>
                </a:solidFill>
                <a:latin typeface="Century" pitchFamily="18" charset="0"/>
              </a:rPr>
              <a:t>-Point E- Amitié qu’ils organisent le 04 juin 2016</a:t>
            </a:r>
            <a:r>
              <a:rPr lang="fr-FR" dirty="0" smtClean="0">
                <a:solidFill>
                  <a:srgbClr val="000000"/>
                </a:solidFill>
                <a:latin typeface="Century" pitchFamily="18" charset="0"/>
              </a:rPr>
              <a:t>.</a:t>
            </a:r>
          </a:p>
        </p:txBody>
      </p:sp>
    </p:spTree>
    <p:extLst>
      <p:ext uri="{BB962C8B-B14F-4D97-AF65-F5344CB8AC3E}">
        <p14:creationId xmlns:p14="http://schemas.microsoft.com/office/powerpoint/2010/main" xmlns="" val="3618737284"/>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428596" y="500042"/>
            <a:ext cx="8491482" cy="4247317"/>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pPr>
            <a:r>
              <a:rPr lang="fr-FR" dirty="0">
                <a:solidFill>
                  <a:srgbClr val="000000"/>
                </a:solidFill>
                <a:latin typeface="Century" pitchFamily="18" charset="0"/>
              </a:rPr>
              <a:t>HNC Business Technologies invite le MEDS a s’inscrire au mini-atelier - « Leadership et maitrise émotionnelle pour les managers » qu’ils organisent le Samedi 11 juin 2016.</a:t>
            </a:r>
          </a:p>
          <a:p>
            <a:pPr lvl="0" algn="just">
              <a:lnSpc>
                <a:spcPct val="150000"/>
              </a:lnSpc>
              <a:buFont typeface="Wingdings" pitchFamily="2" charset="2"/>
              <a:buChar char="q"/>
            </a:pPr>
            <a:r>
              <a:rPr lang="fr-FR" dirty="0">
                <a:solidFill>
                  <a:srgbClr val="000000"/>
                </a:solidFill>
                <a:latin typeface="Century" pitchFamily="18" charset="0"/>
              </a:rPr>
              <a:t>Dans le cadre de la mise en œuvre des activités du Projet d’Appui à la Promotion du Secteur Privé, la Direction de l’Appui au Secteur Privé invite les PME de notre mouvement à s’inscrire  aux ateliers de formation prévus ultérieurement</a:t>
            </a:r>
            <a:r>
              <a:rPr lang="fr-FR" dirty="0" smtClean="0">
                <a:solidFill>
                  <a:srgbClr val="000000"/>
                </a:solidFill>
                <a:latin typeface="Century" pitchFamily="18" charset="0"/>
              </a:rPr>
              <a:t>.</a:t>
            </a:r>
          </a:p>
          <a:p>
            <a:pPr lvl="0" algn="just">
              <a:lnSpc>
                <a:spcPct val="150000"/>
              </a:lnSpc>
              <a:buFont typeface="Wingdings" pitchFamily="2" charset="2"/>
              <a:buChar char="q"/>
            </a:pPr>
            <a:r>
              <a:rPr lang="fr-FR" dirty="0" smtClean="0">
                <a:solidFill>
                  <a:srgbClr val="000000"/>
                </a:solidFill>
                <a:latin typeface="Century" pitchFamily="18" charset="0"/>
              </a:rPr>
              <a:t>L’ASEPEX invite notre Mouvement à prendre part à la Foire Internationale de Flandre en Belgique qui se tiendra du 10 au 18 Septembre 2016 dans la ville de Gand de Province.</a:t>
            </a:r>
          </a:p>
        </p:txBody>
      </p:sp>
    </p:spTree>
    <p:extLst>
      <p:ext uri="{BB962C8B-B14F-4D97-AF65-F5344CB8AC3E}">
        <p14:creationId xmlns:p14="http://schemas.microsoft.com/office/powerpoint/2010/main" xmlns="" val="2758736407"/>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Rectangle 5"/>
          <p:cNvSpPr/>
          <p:nvPr/>
        </p:nvSpPr>
        <p:spPr>
          <a:xfrm>
            <a:off x="755650" y="2492375"/>
            <a:ext cx="7488238" cy="1739900"/>
          </a:xfrm>
          <a:prstGeom prst="rect">
            <a:avLst/>
          </a:prstGeom>
          <a:solidFill>
            <a:schemeClr val="bg1"/>
          </a:solidFill>
        </p:spPr>
        <p:txBody>
          <a:bodyPr>
            <a:spAutoFit/>
          </a:bodyPr>
          <a:lstStyle/>
          <a:p>
            <a:pPr algn="ctr">
              <a:defRPr/>
            </a:pPr>
            <a:endParaRPr lang="fr-FR" sz="1400" b="1" dirty="0">
              <a:solidFill>
                <a:schemeClr val="accent1">
                  <a:lumMod val="75000"/>
                </a:schemeClr>
              </a:solidFill>
              <a:latin typeface="Comic Sans MS" pitchFamily="66" charset="0"/>
            </a:endParaRPr>
          </a:p>
          <a:p>
            <a:pPr algn="ctr">
              <a:defRPr/>
            </a:pPr>
            <a:endParaRPr lang="fr-FR" sz="100" b="1" dirty="0">
              <a:solidFill>
                <a:schemeClr val="accent1">
                  <a:lumMod val="75000"/>
                </a:schemeClr>
              </a:solidFill>
              <a:latin typeface="Comic Sans MS" pitchFamily="66" charset="0"/>
            </a:endParaRPr>
          </a:p>
          <a:p>
            <a:pPr algn="ctr">
              <a:defRPr/>
            </a:pPr>
            <a:r>
              <a:rPr lang="fr-FR" sz="4000" b="1" dirty="0">
                <a:solidFill>
                  <a:schemeClr val="accent1">
                    <a:lumMod val="75000"/>
                  </a:schemeClr>
                </a:solidFill>
                <a:latin typeface="Comic Sans MS" pitchFamily="66" charset="0"/>
              </a:rPr>
              <a:t>Présentation et Intervention des Invités</a:t>
            </a:r>
          </a:p>
          <a:p>
            <a:pPr algn="ctr">
              <a:defRPr/>
            </a:pPr>
            <a:endParaRPr lang="fr-FR" sz="1200" b="1" dirty="0">
              <a:solidFill>
                <a:srgbClr val="009999"/>
              </a:solidFill>
              <a:latin typeface="Comic Sans MS" pitchFamily="66" charset="0"/>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Rectangle 3"/>
          <p:cNvSpPr>
            <a:spLocks noChangeArrowheads="1"/>
          </p:cNvSpPr>
          <p:nvPr/>
        </p:nvSpPr>
        <p:spPr bwMode="auto">
          <a:xfrm>
            <a:off x="395286" y="476672"/>
            <a:ext cx="8569325" cy="6601807"/>
          </a:xfrm>
          <a:prstGeom prst="rect">
            <a:avLst/>
          </a:prstGeom>
          <a:noFill/>
          <a:ln w="9525">
            <a:noFill/>
            <a:miter lim="800000"/>
            <a:headEnd/>
            <a:tailEnd/>
          </a:ln>
        </p:spPr>
        <p:txBody>
          <a:bodyPr>
            <a:spAutoFit/>
          </a:bodyPr>
          <a:lstStyle/>
          <a:p>
            <a:pPr marL="342900" indent="-342900" algn="just">
              <a:lnSpc>
                <a:spcPct val="200000"/>
              </a:lnSpc>
              <a:buFont typeface="Wingdings" pitchFamily="2" charset="2"/>
              <a:buChar char="q"/>
            </a:pPr>
            <a:r>
              <a:rPr lang="fr-FR" sz="2200" b="1" dirty="0" smtClean="0">
                <a:latin typeface="Century" pitchFamily="18" charset="0"/>
              </a:rPr>
              <a:t>Monsieur Abdou CAMARA  - </a:t>
            </a:r>
            <a:r>
              <a:rPr lang="fr-FR" sz="2200" b="1" dirty="0" smtClean="0">
                <a:latin typeface="Century" pitchFamily="18" charset="0"/>
              </a:rPr>
              <a:t>Onedyx.com</a:t>
            </a:r>
            <a:endParaRPr lang="fr-FR" sz="2200" b="1" dirty="0" smtClean="0">
              <a:latin typeface="Century" pitchFamily="18" charset="0"/>
            </a:endParaRPr>
          </a:p>
          <a:p>
            <a:pPr algn="just">
              <a:lnSpc>
                <a:spcPct val="200000"/>
              </a:lnSpc>
              <a:buFont typeface="Wingdings" pitchFamily="2" charset="2"/>
              <a:buChar char="q"/>
            </a:pPr>
            <a:r>
              <a:rPr lang="fr-FR" sz="2200" b="1" dirty="0" smtClean="0">
                <a:latin typeface="Century" pitchFamily="18" charset="0"/>
              </a:rPr>
              <a:t> Madame </a:t>
            </a:r>
            <a:r>
              <a:rPr lang="fr-FR" sz="2200" b="1" dirty="0" err="1" smtClean="0">
                <a:latin typeface="Century" pitchFamily="18" charset="0"/>
              </a:rPr>
              <a:t>Borso</a:t>
            </a:r>
            <a:r>
              <a:rPr lang="fr-FR" sz="2200" b="1" dirty="0" smtClean="0">
                <a:latin typeface="Century" pitchFamily="18" charset="0"/>
              </a:rPr>
              <a:t> TALL  – Amnesty </a:t>
            </a:r>
            <a:r>
              <a:rPr lang="fr-FR" sz="2200" b="1" dirty="0" smtClean="0">
                <a:latin typeface="Century" pitchFamily="18" charset="0"/>
              </a:rPr>
              <a:t>International / YALI 2016</a:t>
            </a:r>
            <a:endParaRPr lang="fr-FR" sz="2200" b="1" dirty="0" smtClean="0">
              <a:latin typeface="Century" pitchFamily="18" charset="0"/>
            </a:endParaRPr>
          </a:p>
          <a:p>
            <a:pPr algn="just">
              <a:lnSpc>
                <a:spcPct val="200000"/>
              </a:lnSpc>
              <a:buFont typeface="Wingdings" pitchFamily="2" charset="2"/>
              <a:buChar char="q"/>
            </a:pPr>
            <a:r>
              <a:rPr lang="fr-FR" sz="2200" b="1" dirty="0" smtClean="0">
                <a:latin typeface="Century" pitchFamily="18" charset="0"/>
              </a:rPr>
              <a:t>Madame </a:t>
            </a:r>
            <a:r>
              <a:rPr lang="fr-FR" sz="2200" b="1" dirty="0" err="1" smtClean="0">
                <a:latin typeface="Century" pitchFamily="18" charset="0"/>
              </a:rPr>
              <a:t>Mariama</a:t>
            </a:r>
            <a:r>
              <a:rPr lang="fr-FR" sz="2200" b="1" dirty="0" smtClean="0">
                <a:latin typeface="Century" pitchFamily="18" charset="0"/>
              </a:rPr>
              <a:t> DIA – </a:t>
            </a:r>
            <a:r>
              <a:rPr lang="fr-FR" sz="2200" b="1" dirty="0">
                <a:latin typeface="Century" pitchFamily="18" charset="0"/>
              </a:rPr>
              <a:t> Chef de projet </a:t>
            </a:r>
            <a:r>
              <a:rPr lang="fr-FR" sz="2200" b="1" dirty="0" smtClean="0">
                <a:latin typeface="Century" pitchFamily="18" charset="0"/>
              </a:rPr>
              <a:t>Cabinet </a:t>
            </a:r>
            <a:r>
              <a:rPr lang="fr-FR" sz="2200" b="1" dirty="0">
                <a:latin typeface="Century" pitchFamily="18" charset="0"/>
              </a:rPr>
              <a:t>EDE </a:t>
            </a:r>
            <a:r>
              <a:rPr lang="fr-FR" sz="2200" b="1" dirty="0" smtClean="0">
                <a:latin typeface="Century" pitchFamily="18" charset="0"/>
              </a:rPr>
              <a:t>Représentante ONUDI</a:t>
            </a:r>
          </a:p>
          <a:p>
            <a:pPr algn="just">
              <a:lnSpc>
                <a:spcPct val="200000"/>
              </a:lnSpc>
              <a:buFont typeface="Wingdings" pitchFamily="2" charset="2"/>
              <a:buChar char="q"/>
            </a:pPr>
            <a:r>
              <a:rPr lang="fr-FR" sz="2200" b="1" dirty="0">
                <a:latin typeface="Century" pitchFamily="18" charset="0"/>
              </a:rPr>
              <a:t>Madame Coralie </a:t>
            </a:r>
            <a:r>
              <a:rPr lang="fr-FR" sz="2200" b="1" dirty="0" err="1">
                <a:latin typeface="Century" pitchFamily="18" charset="0"/>
              </a:rPr>
              <a:t>Nour</a:t>
            </a:r>
            <a:r>
              <a:rPr lang="fr-FR" sz="2200" b="1" dirty="0">
                <a:latin typeface="Century" pitchFamily="18" charset="0"/>
              </a:rPr>
              <a:t> BRIAND – Directrice des Relations Institutionnelles de </a:t>
            </a:r>
            <a:r>
              <a:rPr lang="fr-FR" sz="2200" b="1" dirty="0" smtClean="0">
                <a:latin typeface="Century" pitchFamily="18" charset="0"/>
              </a:rPr>
              <a:t>l’IAM</a:t>
            </a:r>
          </a:p>
          <a:p>
            <a:pPr algn="just">
              <a:lnSpc>
                <a:spcPct val="200000"/>
              </a:lnSpc>
              <a:buFont typeface="Wingdings" pitchFamily="2" charset="2"/>
              <a:buChar char="q"/>
            </a:pPr>
            <a:r>
              <a:rPr lang="fr-FR" sz="2200" b="1" dirty="0">
                <a:latin typeface="Century" pitchFamily="18" charset="0"/>
              </a:rPr>
              <a:t>Monsieur  Mathieu CHUPIN - Président délégué du centre de football Dakar - Sacré Cœur </a:t>
            </a:r>
            <a:endParaRPr lang="fr-FR" sz="2200" b="1" dirty="0" smtClean="0">
              <a:latin typeface="Century" pitchFamily="18" charset="0"/>
            </a:endParaRPr>
          </a:p>
          <a:p>
            <a:pPr algn="just">
              <a:lnSpc>
                <a:spcPct val="200000"/>
              </a:lnSpc>
              <a:buFont typeface="Wingdings" pitchFamily="2" charset="2"/>
              <a:buChar char="q"/>
            </a:pPr>
            <a:endParaRPr lang="fr-FR" sz="2200" b="1" dirty="0" smtClean="0">
              <a:latin typeface="Century" pitchFamily="18" charset="0"/>
            </a:endParaRPr>
          </a:p>
          <a:p>
            <a:pPr algn="just">
              <a:lnSpc>
                <a:spcPct val="150000"/>
              </a:lnSpc>
              <a:buFont typeface="Wingdings" pitchFamily="2" charset="2"/>
              <a:buChar char="q"/>
            </a:pPr>
            <a:endParaRPr lang="pt-BR" dirty="0">
              <a:latin typeface="Century" pitchFamily="18" charset="0"/>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Rectangle 3"/>
          <p:cNvSpPr>
            <a:spLocks noChangeArrowheads="1"/>
          </p:cNvSpPr>
          <p:nvPr/>
        </p:nvSpPr>
        <p:spPr bwMode="auto">
          <a:xfrm>
            <a:off x="395287" y="332656"/>
            <a:ext cx="8569325" cy="3724096"/>
          </a:xfrm>
          <a:prstGeom prst="rect">
            <a:avLst/>
          </a:prstGeom>
          <a:noFill/>
          <a:ln w="9525">
            <a:noFill/>
            <a:miter lim="800000"/>
            <a:headEnd/>
            <a:tailEnd/>
          </a:ln>
        </p:spPr>
        <p:txBody>
          <a:bodyPr>
            <a:spAutoFit/>
          </a:bodyPr>
          <a:lstStyle/>
          <a:p>
            <a:pPr marL="342900" indent="-342900" algn="just">
              <a:lnSpc>
                <a:spcPct val="200000"/>
              </a:lnSpc>
              <a:buFont typeface="Wingdings" pitchFamily="2" charset="2"/>
              <a:buChar char="q"/>
            </a:pPr>
            <a:r>
              <a:rPr lang="fr-FR" sz="2200" b="1" dirty="0" smtClean="0">
                <a:latin typeface="Century" pitchFamily="18" charset="0"/>
              </a:rPr>
              <a:t>Monsieur </a:t>
            </a:r>
            <a:r>
              <a:rPr lang="fr-FR" sz="2200" b="1" dirty="0" err="1" smtClean="0">
                <a:latin typeface="Century" pitchFamily="18" charset="0"/>
              </a:rPr>
              <a:t>Bassirou</a:t>
            </a:r>
            <a:r>
              <a:rPr lang="fr-FR" sz="2200" b="1" dirty="0" smtClean="0">
                <a:latin typeface="Century" pitchFamily="18" charset="0"/>
              </a:rPr>
              <a:t> NDIAYE </a:t>
            </a:r>
            <a:r>
              <a:rPr lang="fr-FR" sz="2200" b="1" dirty="0">
                <a:latin typeface="Century" pitchFamily="18" charset="0"/>
              </a:rPr>
              <a:t>– Ecole Nationale de Formation Hôtelière et </a:t>
            </a:r>
            <a:r>
              <a:rPr lang="fr-FR" sz="2200" b="1" dirty="0" smtClean="0">
                <a:latin typeface="Century" pitchFamily="18" charset="0"/>
              </a:rPr>
              <a:t>Touristique</a:t>
            </a:r>
          </a:p>
          <a:p>
            <a:pPr algn="just">
              <a:lnSpc>
                <a:spcPct val="200000"/>
              </a:lnSpc>
              <a:buFont typeface="Wingdings" pitchFamily="2" charset="2"/>
              <a:buChar char="q"/>
            </a:pPr>
            <a:endParaRPr lang="fr-FR" sz="1100" b="1" dirty="0" smtClean="0">
              <a:latin typeface="Century" pitchFamily="18" charset="0"/>
            </a:endParaRPr>
          </a:p>
          <a:p>
            <a:pPr marL="342900" indent="-342900" algn="just">
              <a:lnSpc>
                <a:spcPct val="150000"/>
              </a:lnSpc>
              <a:buFont typeface="Wingdings" pitchFamily="2" charset="2"/>
              <a:buChar char="q"/>
            </a:pPr>
            <a:r>
              <a:rPr lang="fr-FR" sz="2200" b="1" dirty="0">
                <a:latin typeface="Century" pitchFamily="18" charset="0"/>
              </a:rPr>
              <a:t>Monsieur </a:t>
            </a:r>
            <a:r>
              <a:rPr lang="fr-FR" sz="2200" b="1" dirty="0" err="1">
                <a:latin typeface="Century" pitchFamily="18" charset="0"/>
              </a:rPr>
              <a:t>Abib</a:t>
            </a:r>
            <a:r>
              <a:rPr lang="fr-FR" sz="2200" b="1" dirty="0">
                <a:latin typeface="Century" pitchFamily="18" charset="0"/>
              </a:rPr>
              <a:t> NDIAYE – Président Fondation </a:t>
            </a:r>
            <a:r>
              <a:rPr lang="fr-FR" sz="2200" b="1" dirty="0" err="1">
                <a:latin typeface="Century" pitchFamily="18" charset="0"/>
              </a:rPr>
              <a:t>Mbagnick</a:t>
            </a:r>
            <a:r>
              <a:rPr lang="fr-FR" sz="2200" b="1" dirty="0">
                <a:latin typeface="Century" pitchFamily="18" charset="0"/>
              </a:rPr>
              <a:t> DIOP</a:t>
            </a:r>
          </a:p>
          <a:p>
            <a:pPr algn="just">
              <a:lnSpc>
                <a:spcPct val="150000"/>
              </a:lnSpc>
            </a:pPr>
            <a:endParaRPr lang="fr-FR" sz="2200" b="1" dirty="0" smtClean="0">
              <a:latin typeface="Century" pitchFamily="18" charset="0"/>
            </a:endParaRPr>
          </a:p>
          <a:p>
            <a:pPr algn="just">
              <a:lnSpc>
                <a:spcPct val="150000"/>
              </a:lnSpc>
              <a:buFont typeface="Wingdings" pitchFamily="2" charset="2"/>
              <a:buChar char="q"/>
            </a:pPr>
            <a:endParaRPr lang="pt-BR" dirty="0">
              <a:latin typeface="Century" pitchFamily="18" charset="0"/>
            </a:endParaRPr>
          </a:p>
        </p:txBody>
      </p:sp>
    </p:spTree>
    <p:extLst>
      <p:ext uri="{BB962C8B-B14F-4D97-AF65-F5344CB8AC3E}">
        <p14:creationId xmlns:p14="http://schemas.microsoft.com/office/powerpoint/2010/main" xmlns="" val="658729278"/>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Rectangle 5"/>
          <p:cNvSpPr/>
          <p:nvPr/>
        </p:nvSpPr>
        <p:spPr>
          <a:xfrm>
            <a:off x="900113" y="2565400"/>
            <a:ext cx="7488237" cy="830263"/>
          </a:xfrm>
          <a:prstGeom prst="rect">
            <a:avLst/>
          </a:prstGeom>
          <a:solidFill>
            <a:schemeClr val="bg1"/>
          </a:solidFill>
        </p:spPr>
        <p:txBody>
          <a:bodyPr>
            <a:spAutoFit/>
          </a:bodyPr>
          <a:lstStyle/>
          <a:p>
            <a:pPr algn="ctr">
              <a:defRPr/>
            </a:pPr>
            <a:r>
              <a:rPr lang="fr-FR" sz="4000" b="1" dirty="0">
                <a:solidFill>
                  <a:schemeClr val="accent1">
                    <a:lumMod val="75000"/>
                  </a:schemeClr>
                </a:solidFill>
                <a:latin typeface="Comic Sans MS" pitchFamily="66" charset="0"/>
              </a:rPr>
              <a:t>Questions diverses</a:t>
            </a:r>
          </a:p>
          <a:p>
            <a:pPr algn="ctr">
              <a:defRPr/>
            </a:pPr>
            <a:endParaRPr lang="fr-FR" sz="800" b="1" dirty="0">
              <a:solidFill>
                <a:srgbClr val="009999"/>
              </a:solidFill>
              <a:latin typeface="Comic Sans MS" pitchFamily="66" charset="0"/>
            </a:endParaRP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Rectangle 5"/>
          <p:cNvSpPr/>
          <p:nvPr/>
        </p:nvSpPr>
        <p:spPr>
          <a:xfrm>
            <a:off x="900113" y="2565400"/>
            <a:ext cx="7488237" cy="1446213"/>
          </a:xfrm>
          <a:prstGeom prst="rect">
            <a:avLst/>
          </a:prstGeom>
          <a:solidFill>
            <a:schemeClr val="bg1"/>
          </a:solidFill>
        </p:spPr>
        <p:txBody>
          <a:bodyPr>
            <a:spAutoFit/>
          </a:bodyPr>
          <a:lstStyle/>
          <a:p>
            <a:pPr algn="ctr">
              <a:defRPr/>
            </a:pPr>
            <a:r>
              <a:rPr lang="fr-FR" sz="4000" b="1" dirty="0">
                <a:solidFill>
                  <a:schemeClr val="accent1">
                    <a:lumMod val="75000"/>
                  </a:schemeClr>
                </a:solidFill>
                <a:latin typeface="Comic Sans MS" pitchFamily="66" charset="0"/>
              </a:rPr>
              <a:t>Nous vous remercions de </a:t>
            </a:r>
          </a:p>
          <a:p>
            <a:pPr algn="ctr">
              <a:defRPr/>
            </a:pPr>
            <a:r>
              <a:rPr lang="fr-FR" sz="4000" b="1" dirty="0">
                <a:solidFill>
                  <a:schemeClr val="accent1">
                    <a:lumMod val="75000"/>
                  </a:schemeClr>
                </a:solidFill>
                <a:latin typeface="Comic Sans MS" pitchFamily="66" charset="0"/>
              </a:rPr>
              <a:t>votre aimable attention</a:t>
            </a:r>
          </a:p>
          <a:p>
            <a:pPr algn="ctr">
              <a:defRPr/>
            </a:pPr>
            <a:endParaRPr lang="fr-FR" sz="800" b="1" dirty="0">
              <a:solidFill>
                <a:srgbClr val="009999"/>
              </a:solidFill>
              <a:latin typeface="Comic Sans MS" pitchFamily="66"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Rectangle 5"/>
          <p:cNvSpPr/>
          <p:nvPr/>
        </p:nvSpPr>
        <p:spPr>
          <a:xfrm>
            <a:off x="428596" y="1071546"/>
            <a:ext cx="8135938" cy="4986337"/>
          </a:xfrm>
          <a:prstGeom prst="rect">
            <a:avLst/>
          </a:prstGeom>
          <a:solidFill>
            <a:schemeClr val="bg1"/>
          </a:solidFill>
        </p:spPr>
        <p:txBody>
          <a:bodyPr>
            <a:spAutoFit/>
          </a:bodyPr>
          <a:lstStyle/>
          <a:p>
            <a:pPr algn="ctr">
              <a:defRPr/>
            </a:pPr>
            <a:endParaRPr lang="fr-FR" b="1" dirty="0">
              <a:solidFill>
                <a:schemeClr val="accent1">
                  <a:lumMod val="75000"/>
                </a:schemeClr>
              </a:solidFill>
              <a:latin typeface="Comic Sans MS" pitchFamily="66" charset="0"/>
            </a:endParaRPr>
          </a:p>
          <a:p>
            <a:pPr algn="ctr">
              <a:defRPr/>
            </a:pPr>
            <a:endParaRPr lang="fr-FR" sz="3200" b="1" dirty="0">
              <a:solidFill>
                <a:schemeClr val="accent1">
                  <a:lumMod val="75000"/>
                </a:schemeClr>
              </a:solidFill>
              <a:latin typeface="Comic Sans MS" pitchFamily="66" charset="0"/>
            </a:endParaRPr>
          </a:p>
          <a:p>
            <a:pPr algn="ctr">
              <a:defRPr/>
            </a:pPr>
            <a:endParaRPr lang="fr-FR" sz="3200" b="1" dirty="0">
              <a:solidFill>
                <a:schemeClr val="accent1">
                  <a:lumMod val="75000"/>
                </a:schemeClr>
              </a:solidFill>
              <a:latin typeface="Comic Sans MS" pitchFamily="66" charset="0"/>
            </a:endParaRPr>
          </a:p>
          <a:p>
            <a:pPr algn="ctr">
              <a:defRPr/>
            </a:pPr>
            <a:r>
              <a:rPr lang="fr-FR" sz="3200" b="1" dirty="0" smtClean="0">
                <a:solidFill>
                  <a:schemeClr val="accent1">
                    <a:lumMod val="75000"/>
                  </a:schemeClr>
                </a:solidFill>
                <a:latin typeface="Comic Sans MS" pitchFamily="66" charset="0"/>
              </a:rPr>
              <a:t>Compte Rendu sur les activités </a:t>
            </a:r>
          </a:p>
          <a:p>
            <a:pPr algn="ctr">
              <a:defRPr/>
            </a:pPr>
            <a:r>
              <a:rPr lang="fr-FR" sz="3200" b="1" dirty="0" smtClean="0">
                <a:solidFill>
                  <a:schemeClr val="accent1">
                    <a:lumMod val="75000"/>
                  </a:schemeClr>
                </a:solidFill>
                <a:latin typeface="Comic Sans MS" pitchFamily="66" charset="0"/>
              </a:rPr>
              <a:t>internes et externes </a:t>
            </a:r>
          </a:p>
          <a:p>
            <a:pPr algn="ctr">
              <a:defRPr/>
            </a:pPr>
            <a:r>
              <a:rPr lang="fr-FR" sz="3200" b="1" dirty="0" smtClean="0">
                <a:solidFill>
                  <a:schemeClr val="accent1">
                    <a:lumMod val="75000"/>
                  </a:schemeClr>
                </a:solidFill>
                <a:latin typeface="Comic Sans MS" pitchFamily="66" charset="0"/>
              </a:rPr>
              <a:t>du Mouvement des Entreprises </a:t>
            </a:r>
          </a:p>
          <a:p>
            <a:pPr algn="ctr">
              <a:defRPr/>
            </a:pPr>
            <a:r>
              <a:rPr lang="fr-FR" sz="3200" b="1" dirty="0" smtClean="0">
                <a:solidFill>
                  <a:schemeClr val="accent1">
                    <a:lumMod val="75000"/>
                  </a:schemeClr>
                </a:solidFill>
                <a:latin typeface="Comic Sans MS" pitchFamily="66" charset="0"/>
              </a:rPr>
              <a:t>du Sénégal – MEDS –</a:t>
            </a:r>
          </a:p>
          <a:p>
            <a:pPr algn="ctr">
              <a:defRPr/>
            </a:pPr>
            <a:endParaRPr lang="fr-FR" sz="3200" b="1" dirty="0">
              <a:solidFill>
                <a:srgbClr val="0000FF"/>
              </a:solidFill>
              <a:latin typeface="Comic Sans MS" pitchFamily="66" charset="0"/>
            </a:endParaRPr>
          </a:p>
          <a:p>
            <a:pPr algn="ctr">
              <a:defRPr/>
            </a:pPr>
            <a:r>
              <a:rPr lang="fr-FR" sz="3200" b="1" dirty="0">
                <a:solidFill>
                  <a:srgbClr val="0000FF"/>
                </a:solidFill>
                <a:latin typeface="Comic Sans MS" pitchFamily="66" charset="0"/>
              </a:rPr>
              <a:t> </a:t>
            </a:r>
          </a:p>
          <a:p>
            <a:pPr algn="ctr">
              <a:defRPr/>
            </a:pPr>
            <a:endParaRPr lang="fr-FR" sz="3200" b="1" dirty="0">
              <a:solidFill>
                <a:schemeClr val="accent1">
                  <a:lumMod val="75000"/>
                </a:schemeClr>
              </a:solidFill>
              <a:latin typeface="Comic Sans MS" pitchFamily="66" charset="0"/>
            </a:endParaRPr>
          </a:p>
          <a:p>
            <a:pPr algn="ctr">
              <a:defRPr/>
            </a:pPr>
            <a:endParaRPr lang="fr-FR" sz="1200" b="1" dirty="0">
              <a:solidFill>
                <a:srgbClr val="009999"/>
              </a:solidFill>
              <a:latin typeface="Comic Sans MS" pitchFamily="66" charset="0"/>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539552" y="331586"/>
            <a:ext cx="8427818" cy="6555641"/>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dirty="0" smtClean="0">
                <a:solidFill>
                  <a:srgbClr val="000000"/>
                </a:solidFill>
                <a:latin typeface="Century" pitchFamily="18" charset="0"/>
              </a:rPr>
              <a:t>Le 07 mai 2016, le MEDS a organisé la 12</a:t>
            </a:r>
            <a:r>
              <a:rPr lang="fr-FR" sz="2000" baseline="30000" dirty="0" smtClean="0">
                <a:solidFill>
                  <a:srgbClr val="000000"/>
                </a:solidFill>
                <a:latin typeface="Century" pitchFamily="18" charset="0"/>
              </a:rPr>
              <a:t>e</a:t>
            </a:r>
            <a:r>
              <a:rPr lang="fr-FR" sz="2000" dirty="0" smtClean="0">
                <a:solidFill>
                  <a:srgbClr val="000000"/>
                </a:solidFill>
                <a:latin typeface="Century" pitchFamily="18" charset="0"/>
              </a:rPr>
              <a:t> édition des Cauris d’Or. Placée </a:t>
            </a:r>
            <a:r>
              <a:rPr lang="fr-FR" sz="2000" dirty="0">
                <a:solidFill>
                  <a:srgbClr val="000000"/>
                </a:solidFill>
                <a:latin typeface="Century" pitchFamily="18" charset="0"/>
              </a:rPr>
              <a:t>sous le haut parrainage de son Excellence Monsieur </a:t>
            </a:r>
            <a:r>
              <a:rPr lang="fr-FR" sz="2000" dirty="0" err="1">
                <a:solidFill>
                  <a:srgbClr val="000000"/>
                </a:solidFill>
                <a:latin typeface="Century" pitchFamily="18" charset="0"/>
              </a:rPr>
              <a:t>Macky</a:t>
            </a:r>
            <a:r>
              <a:rPr lang="fr-FR" sz="2000" dirty="0">
                <a:solidFill>
                  <a:srgbClr val="000000"/>
                </a:solidFill>
                <a:latin typeface="Century" pitchFamily="18" charset="0"/>
              </a:rPr>
              <a:t> </a:t>
            </a:r>
            <a:r>
              <a:rPr lang="fr-FR" sz="2000" dirty="0" err="1">
                <a:solidFill>
                  <a:srgbClr val="000000"/>
                </a:solidFill>
                <a:latin typeface="Century" pitchFamily="18" charset="0"/>
              </a:rPr>
              <a:t>Sall</a:t>
            </a:r>
            <a:r>
              <a:rPr lang="fr-FR" sz="2000" dirty="0">
                <a:solidFill>
                  <a:srgbClr val="000000"/>
                </a:solidFill>
                <a:latin typeface="Century" pitchFamily="18" charset="0"/>
              </a:rPr>
              <a:t> Président de la </a:t>
            </a:r>
            <a:r>
              <a:rPr lang="fr-FR" sz="2000" dirty="0" smtClean="0">
                <a:solidFill>
                  <a:srgbClr val="000000"/>
                </a:solidFill>
                <a:latin typeface="Century" pitchFamily="18" charset="0"/>
              </a:rPr>
              <a:t>République, cette édition - la </a:t>
            </a:r>
            <a:r>
              <a:rPr lang="fr-FR" sz="2000" dirty="0" smtClean="0">
                <a:solidFill>
                  <a:srgbClr val="000000"/>
                </a:solidFill>
                <a:latin typeface="Century" pitchFamily="18" charset="0"/>
              </a:rPr>
              <a:t>Référence </a:t>
            </a:r>
            <a:r>
              <a:rPr lang="fr-FR" sz="2000" dirty="0" smtClean="0">
                <a:solidFill>
                  <a:srgbClr val="000000"/>
                </a:solidFill>
                <a:latin typeface="Century" pitchFamily="18" charset="0"/>
              </a:rPr>
              <a:t>a été l’occasion de célébrer et magnifier l’entreprise africaine et le secteur privé. Des Entreprises et Personnalités qui se sont distinguées par leurs réalisations ou performances exceptionnelles durant l’année ont été primées</a:t>
            </a:r>
            <a:r>
              <a:rPr lang="fr-FR" sz="2000" dirty="0" smtClean="0">
                <a:solidFill>
                  <a:srgbClr val="333333"/>
                </a:solidFill>
                <a:latin typeface="Century" pitchFamily="18" charset="0"/>
              </a:rPr>
              <a:t>.</a:t>
            </a:r>
          </a:p>
          <a:p>
            <a:pPr lvl="0" algn="just">
              <a:lnSpc>
                <a:spcPct val="150000"/>
              </a:lnSpc>
              <a:tabLst>
                <a:tab pos="266700" algn="l"/>
              </a:tabLst>
            </a:pPr>
            <a:r>
              <a:rPr lang="fr-FR" sz="2000" dirty="0" smtClean="0">
                <a:latin typeface="Century" pitchFamily="18" charset="0"/>
              </a:rPr>
              <a:t>La prestigieuse cérémonie des Cauris d’Or a été présidée par le Ministre </a:t>
            </a:r>
            <a:r>
              <a:rPr lang="fr-FR" sz="2000" dirty="0">
                <a:latin typeface="Century" pitchFamily="18" charset="0"/>
              </a:rPr>
              <a:t>du Commerce </a:t>
            </a:r>
            <a:r>
              <a:rPr lang="fr-FR" sz="2000" dirty="0" smtClean="0">
                <a:latin typeface="Century" pitchFamily="18" charset="0"/>
              </a:rPr>
              <a:t>M. Alioune SARR </a:t>
            </a:r>
            <a:r>
              <a:rPr lang="fr-FR" sz="2000" dirty="0">
                <a:latin typeface="Century" pitchFamily="18" charset="0"/>
              </a:rPr>
              <a:t>venu représenter le Premier </a:t>
            </a:r>
            <a:r>
              <a:rPr lang="fr-FR" sz="2000" dirty="0" smtClean="0">
                <a:latin typeface="Century" pitchFamily="18" charset="0"/>
              </a:rPr>
              <a:t>Ministre </a:t>
            </a:r>
            <a:r>
              <a:rPr lang="fr-FR" sz="2000" dirty="0" err="1">
                <a:latin typeface="Century" pitchFamily="18" charset="0"/>
              </a:rPr>
              <a:t>Mahammad</a:t>
            </a:r>
            <a:r>
              <a:rPr lang="fr-FR" sz="2000" dirty="0">
                <a:latin typeface="Century" pitchFamily="18" charset="0"/>
              </a:rPr>
              <a:t> </a:t>
            </a:r>
            <a:r>
              <a:rPr lang="fr-FR" sz="2000" dirty="0" err="1">
                <a:latin typeface="Century" pitchFamily="18" charset="0"/>
              </a:rPr>
              <a:t>Boun</a:t>
            </a:r>
            <a:r>
              <a:rPr lang="fr-FR" sz="2000" dirty="0">
                <a:latin typeface="Century" pitchFamily="18" charset="0"/>
              </a:rPr>
              <a:t> Abdallah </a:t>
            </a:r>
            <a:r>
              <a:rPr lang="fr-FR" sz="2000" dirty="0" smtClean="0">
                <a:latin typeface="Century" pitchFamily="18" charset="0"/>
              </a:rPr>
              <a:t>DIONNE, M. </a:t>
            </a:r>
            <a:r>
              <a:rPr lang="fr-FR" sz="2000" dirty="0">
                <a:latin typeface="Century" pitchFamily="18" charset="0"/>
              </a:rPr>
              <a:t>Guy </a:t>
            </a:r>
            <a:r>
              <a:rPr lang="fr-FR" sz="2000" dirty="0" smtClean="0">
                <a:latin typeface="Century" pitchFamily="18" charset="0"/>
              </a:rPr>
              <a:t>Amédée </a:t>
            </a:r>
            <a:r>
              <a:rPr lang="fr-FR" sz="2000" dirty="0">
                <a:latin typeface="Century" pitchFamily="18" charset="0"/>
              </a:rPr>
              <a:t>R</a:t>
            </a:r>
            <a:r>
              <a:rPr lang="fr-FR" sz="2000" dirty="0" smtClean="0">
                <a:latin typeface="Century" pitchFamily="18" charset="0"/>
              </a:rPr>
              <a:t>eprésentant </a:t>
            </a:r>
            <a:r>
              <a:rPr lang="fr-FR" sz="2000" dirty="0">
                <a:latin typeface="Century" pitchFamily="18" charset="0"/>
              </a:rPr>
              <a:t>de Monsieur </a:t>
            </a:r>
            <a:r>
              <a:rPr lang="fr-FR" sz="2000" dirty="0" err="1">
                <a:latin typeface="Century" pitchFamily="18" charset="0"/>
              </a:rPr>
              <a:t>Hadjibou</a:t>
            </a:r>
            <a:r>
              <a:rPr lang="fr-FR" sz="2000" dirty="0">
                <a:latin typeface="Century" pitchFamily="18" charset="0"/>
              </a:rPr>
              <a:t> </a:t>
            </a:r>
            <a:r>
              <a:rPr lang="fr-FR" sz="2000" dirty="0" smtClean="0">
                <a:latin typeface="Century" pitchFamily="18" charset="0"/>
              </a:rPr>
              <a:t>SOUMARE </a:t>
            </a:r>
            <a:r>
              <a:rPr lang="fr-FR" sz="2000" dirty="0">
                <a:latin typeface="Century" pitchFamily="18" charset="0"/>
              </a:rPr>
              <a:t>P</a:t>
            </a:r>
            <a:r>
              <a:rPr lang="fr-FR" sz="2000" dirty="0" smtClean="0">
                <a:latin typeface="Century" pitchFamily="18" charset="0"/>
              </a:rPr>
              <a:t>résident de l’UEMOA, M. </a:t>
            </a:r>
            <a:r>
              <a:rPr lang="fr-FR" sz="2000" dirty="0" err="1" smtClean="0">
                <a:latin typeface="Century" pitchFamily="18" charset="0"/>
              </a:rPr>
              <a:t>Cellou</a:t>
            </a:r>
            <a:r>
              <a:rPr lang="fr-FR" sz="2000" dirty="0" smtClean="0">
                <a:latin typeface="Century" pitchFamily="18" charset="0"/>
              </a:rPr>
              <a:t> </a:t>
            </a:r>
            <a:r>
              <a:rPr lang="fr-FR" sz="2000" dirty="0" err="1">
                <a:latin typeface="Century" pitchFamily="18" charset="0"/>
              </a:rPr>
              <a:t>Dalein</a:t>
            </a:r>
            <a:r>
              <a:rPr lang="fr-FR" sz="2000" dirty="0">
                <a:latin typeface="Century" pitchFamily="18" charset="0"/>
              </a:rPr>
              <a:t> </a:t>
            </a:r>
            <a:r>
              <a:rPr lang="fr-FR" sz="2000" dirty="0" smtClean="0">
                <a:latin typeface="Century" pitchFamily="18" charset="0"/>
              </a:rPr>
              <a:t>DIALLO </a:t>
            </a:r>
            <a:r>
              <a:rPr lang="fr-FR" sz="2000" dirty="0">
                <a:latin typeface="Century" pitchFamily="18" charset="0"/>
              </a:rPr>
              <a:t>invité d’honneur et </a:t>
            </a:r>
            <a:r>
              <a:rPr lang="fr-FR" sz="2000" dirty="0" smtClean="0">
                <a:latin typeface="Century" pitchFamily="18" charset="0"/>
              </a:rPr>
              <a:t>M. </a:t>
            </a:r>
            <a:r>
              <a:rPr lang="fr-FR" sz="2000" dirty="0">
                <a:latin typeface="Century" pitchFamily="18" charset="0"/>
              </a:rPr>
              <a:t>Abdoulaye </a:t>
            </a:r>
            <a:r>
              <a:rPr lang="fr-FR" sz="2000" dirty="0" smtClean="0">
                <a:latin typeface="Century" pitchFamily="18" charset="0"/>
              </a:rPr>
              <a:t>DIOP Ministre </a:t>
            </a:r>
            <a:r>
              <a:rPr lang="fr-FR" sz="2000" dirty="0">
                <a:latin typeface="Century" pitchFamily="18" charset="0"/>
              </a:rPr>
              <a:t>des </a:t>
            </a:r>
            <a:r>
              <a:rPr lang="fr-FR" sz="2000" dirty="0" smtClean="0">
                <a:latin typeface="Century" pitchFamily="18" charset="0"/>
              </a:rPr>
              <a:t>Affaires Etrangères du Mali et Mme Fatoumata </a:t>
            </a:r>
            <a:r>
              <a:rPr lang="fr-FR" sz="2000" dirty="0" err="1" smtClean="0">
                <a:latin typeface="Century" pitchFamily="18" charset="0"/>
              </a:rPr>
              <a:t>Bintou</a:t>
            </a:r>
            <a:r>
              <a:rPr lang="fr-FR" sz="2000" dirty="0" smtClean="0">
                <a:latin typeface="Century" pitchFamily="18" charset="0"/>
              </a:rPr>
              <a:t> DJIBO Représentante </a:t>
            </a:r>
            <a:r>
              <a:rPr lang="fr-FR" sz="2000" dirty="0" smtClean="0">
                <a:latin typeface="Century" pitchFamily="18" charset="0"/>
              </a:rPr>
              <a:t>du </a:t>
            </a:r>
            <a:r>
              <a:rPr lang="fr-FR" sz="2000" dirty="0" smtClean="0">
                <a:latin typeface="Century" pitchFamily="18" charset="0"/>
              </a:rPr>
              <a:t>PNUD au Sénégal. </a:t>
            </a:r>
          </a:p>
        </p:txBody>
      </p:sp>
    </p:spTree>
    <p:extLst>
      <p:ext uri="{BB962C8B-B14F-4D97-AF65-F5344CB8AC3E}">
        <p14:creationId xmlns:p14="http://schemas.microsoft.com/office/powerpoint/2010/main" xmlns="" val="351626646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428596" y="303452"/>
            <a:ext cx="8427818" cy="6555641"/>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a:solidFill>
                  <a:srgbClr val="000000"/>
                </a:solidFill>
                <a:latin typeface="Century" pitchFamily="18" charset="0"/>
              </a:rPr>
              <a:t>Le </a:t>
            </a:r>
            <a:r>
              <a:rPr lang="fr-FR" sz="2000" b="1" dirty="0" smtClean="0">
                <a:solidFill>
                  <a:srgbClr val="000000"/>
                </a:solidFill>
                <a:latin typeface="Century" pitchFamily="18" charset="0"/>
              </a:rPr>
              <a:t>28 Avril </a:t>
            </a:r>
            <a:r>
              <a:rPr lang="fr-FR" sz="2000" b="1" dirty="0">
                <a:solidFill>
                  <a:srgbClr val="000000"/>
                </a:solidFill>
                <a:latin typeface="Century" pitchFamily="18" charset="0"/>
              </a:rPr>
              <a:t>2016</a:t>
            </a:r>
            <a:r>
              <a:rPr lang="fr-FR" sz="2000" dirty="0">
                <a:solidFill>
                  <a:srgbClr val="000000"/>
                </a:solidFill>
                <a:latin typeface="Century" pitchFamily="18" charset="0"/>
              </a:rPr>
              <a:t>, Monsieur </a:t>
            </a:r>
            <a:r>
              <a:rPr lang="fr-FR" sz="2000" b="1" dirty="0" smtClean="0">
                <a:solidFill>
                  <a:srgbClr val="000000"/>
                </a:solidFill>
                <a:latin typeface="Century" pitchFamily="18" charset="0"/>
              </a:rPr>
              <a:t>Amadou Ly BOCOUM</a:t>
            </a:r>
            <a:r>
              <a:rPr lang="fr-FR" sz="2000" dirty="0" smtClean="0">
                <a:solidFill>
                  <a:srgbClr val="000000"/>
                </a:solidFill>
                <a:latin typeface="Century" pitchFamily="18" charset="0"/>
              </a:rPr>
              <a:t>– Vice-président a représenté le MEDS à la journée africaine de la prévention, organisée par </a:t>
            </a:r>
            <a:r>
              <a:rPr lang="fr-FR" sz="2000" dirty="0">
                <a:solidFill>
                  <a:srgbClr val="000000"/>
                </a:solidFill>
                <a:latin typeface="Century" pitchFamily="18" charset="0"/>
              </a:rPr>
              <a:t>La Confédération Nationale des Employeurs du Sénégal (CNES) en collaboration avec l’Intersyndicale en Sécurité, Santé et Environnement au Travail (ISSET</a:t>
            </a:r>
            <a:r>
              <a:rPr lang="fr-FR" sz="2000" dirty="0" smtClean="0">
                <a:solidFill>
                  <a:srgbClr val="000000"/>
                </a:solidFill>
                <a:latin typeface="Century" pitchFamily="18" charset="0"/>
              </a:rPr>
              <a:t>).</a:t>
            </a: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30  Avril  2016</a:t>
            </a:r>
            <a:r>
              <a:rPr lang="fr-FR" sz="2000" dirty="0" smtClean="0">
                <a:solidFill>
                  <a:srgbClr val="000000"/>
                </a:solidFill>
                <a:latin typeface="Century" pitchFamily="18" charset="0"/>
              </a:rPr>
              <a:t>, Madame Haby DIALLO –</a:t>
            </a:r>
            <a:r>
              <a:rPr lang="fr-FR" sz="2000" dirty="0">
                <a:solidFill>
                  <a:srgbClr val="000000"/>
                </a:solidFill>
                <a:latin typeface="Century" pitchFamily="18" charset="0"/>
              </a:rPr>
              <a:t> </a:t>
            </a:r>
            <a:r>
              <a:rPr lang="fr-FR" sz="2000" dirty="0" smtClean="0">
                <a:solidFill>
                  <a:srgbClr val="000000"/>
                </a:solidFill>
                <a:latin typeface="Century" pitchFamily="18" charset="0"/>
              </a:rPr>
              <a:t>Secrétaire Exécutive et Monsieur </a:t>
            </a:r>
            <a:r>
              <a:rPr lang="fr-FR" sz="2000" dirty="0" err="1" smtClean="0">
                <a:solidFill>
                  <a:srgbClr val="000000"/>
                </a:solidFill>
                <a:latin typeface="Century" pitchFamily="18" charset="0"/>
              </a:rPr>
              <a:t>Mahanth</a:t>
            </a:r>
            <a:r>
              <a:rPr lang="fr-FR" sz="2000" dirty="0" smtClean="0">
                <a:solidFill>
                  <a:srgbClr val="000000"/>
                </a:solidFill>
                <a:latin typeface="Century" pitchFamily="18" charset="0"/>
              </a:rPr>
              <a:t> DIAKHOUMPA – Chargé de la Bonne Gouvernance ont assisté à la 20</a:t>
            </a:r>
            <a:r>
              <a:rPr lang="fr-FR" sz="2000" baseline="30000" dirty="0" smtClean="0">
                <a:solidFill>
                  <a:srgbClr val="000000"/>
                </a:solidFill>
                <a:latin typeface="Century" pitchFamily="18" charset="0"/>
              </a:rPr>
              <a:t>e</a:t>
            </a:r>
            <a:r>
              <a:rPr lang="fr-FR" sz="2000" dirty="0" smtClean="0">
                <a:solidFill>
                  <a:srgbClr val="000000"/>
                </a:solidFill>
                <a:latin typeface="Century" pitchFamily="18" charset="0"/>
              </a:rPr>
              <a:t> édition de la Journée Africaine de la Prévention des Risques Professionnels célébrée par la Caisse de Sécurité Sociale.</a:t>
            </a:r>
          </a:p>
          <a:p>
            <a:pPr lvl="0" algn="just">
              <a:lnSpc>
                <a:spcPct val="150000"/>
              </a:lnSpc>
              <a:buFont typeface="Wingdings" pitchFamily="2" charset="2"/>
              <a:buChar char="q"/>
              <a:tabLst>
                <a:tab pos="266700" algn="l"/>
              </a:tabLst>
            </a:pPr>
            <a:r>
              <a:rPr lang="fr-FR" sz="2000" b="1" dirty="0">
                <a:solidFill>
                  <a:srgbClr val="000000"/>
                </a:solidFill>
                <a:latin typeface="Century" pitchFamily="18" charset="0"/>
              </a:rPr>
              <a:t>Le 03 Mai 2016</a:t>
            </a:r>
            <a:r>
              <a:rPr lang="fr-FR" sz="2000" dirty="0">
                <a:solidFill>
                  <a:srgbClr val="000000"/>
                </a:solidFill>
                <a:latin typeface="Century" pitchFamily="18" charset="0"/>
              </a:rPr>
              <a:t>, Monsieur </a:t>
            </a:r>
            <a:r>
              <a:rPr lang="fr-FR" sz="2000" b="1" dirty="0" err="1">
                <a:solidFill>
                  <a:srgbClr val="000000"/>
                </a:solidFill>
                <a:latin typeface="Century" pitchFamily="18" charset="0"/>
              </a:rPr>
              <a:t>Mbagnick</a:t>
            </a:r>
            <a:r>
              <a:rPr lang="fr-FR" sz="2000" b="1" dirty="0">
                <a:solidFill>
                  <a:srgbClr val="000000"/>
                </a:solidFill>
                <a:latin typeface="Century" pitchFamily="18" charset="0"/>
              </a:rPr>
              <a:t> DIOP</a:t>
            </a:r>
            <a:r>
              <a:rPr lang="fr-FR" sz="2000" dirty="0">
                <a:solidFill>
                  <a:srgbClr val="000000"/>
                </a:solidFill>
                <a:latin typeface="Century" pitchFamily="18" charset="0"/>
              </a:rPr>
              <a:t>– Président du  MEDS a assisté à la cérémonie d’ouverture de la 12</a:t>
            </a:r>
            <a:r>
              <a:rPr lang="fr-FR" sz="2000" baseline="30000" dirty="0">
                <a:solidFill>
                  <a:srgbClr val="000000"/>
                </a:solidFill>
                <a:latin typeface="Century" pitchFamily="18" charset="0"/>
              </a:rPr>
              <a:t>e</a:t>
            </a:r>
            <a:r>
              <a:rPr lang="fr-FR" sz="2000" dirty="0">
                <a:solidFill>
                  <a:srgbClr val="000000"/>
                </a:solidFill>
                <a:latin typeface="Century" pitchFamily="18" charset="0"/>
              </a:rPr>
              <a:t> édition de la biennale de l’Art Africain Contemporain , organisée par le Ministère de la Culture et de la Communication, au Théâtre National Daniel </a:t>
            </a:r>
            <a:r>
              <a:rPr lang="fr-FR" sz="2000" dirty="0" err="1">
                <a:solidFill>
                  <a:srgbClr val="000000"/>
                </a:solidFill>
                <a:latin typeface="Century" pitchFamily="18" charset="0"/>
              </a:rPr>
              <a:t>Sorano</a:t>
            </a:r>
            <a:r>
              <a:rPr lang="fr-FR" sz="2000" dirty="0" smtClean="0">
                <a:solidFill>
                  <a:srgbClr val="000000"/>
                </a:solidFill>
                <a:latin typeface="Century" pitchFamily="18" charset="0"/>
              </a:rPr>
              <a:t>.</a:t>
            </a:r>
            <a:endParaRPr lang="fr-FR" sz="2000" dirty="0">
              <a:solidFill>
                <a:srgbClr val="000000"/>
              </a:solidFill>
              <a:latin typeface="Century" pitchFamily="18" charset="0"/>
            </a:endParaRPr>
          </a:p>
        </p:txBody>
      </p:sp>
    </p:spTree>
    <p:extLst>
      <p:ext uri="{BB962C8B-B14F-4D97-AF65-F5344CB8AC3E}">
        <p14:creationId xmlns:p14="http://schemas.microsoft.com/office/powerpoint/2010/main" xmlns="" val="75090286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428596" y="303452"/>
            <a:ext cx="8427818" cy="4708981"/>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03 Mai 2016</a:t>
            </a:r>
            <a:r>
              <a:rPr lang="fr-FR" sz="2000" dirty="0" smtClean="0">
                <a:solidFill>
                  <a:srgbClr val="000000"/>
                </a:solidFill>
                <a:latin typeface="Century" pitchFamily="18" charset="0"/>
              </a:rPr>
              <a:t>, Monsieur </a:t>
            </a:r>
            <a:r>
              <a:rPr lang="fr-FR" sz="2000" b="1" dirty="0" smtClean="0">
                <a:solidFill>
                  <a:srgbClr val="000000"/>
                </a:solidFill>
                <a:latin typeface="Century" pitchFamily="18" charset="0"/>
              </a:rPr>
              <a:t>Lamine BA – </a:t>
            </a:r>
            <a:r>
              <a:rPr lang="fr-FR" sz="2000" dirty="0" smtClean="0">
                <a:solidFill>
                  <a:srgbClr val="000000"/>
                </a:solidFill>
                <a:latin typeface="Century" pitchFamily="18" charset="0"/>
              </a:rPr>
              <a:t>Vice-Président et Monsieur </a:t>
            </a:r>
            <a:r>
              <a:rPr lang="fr-FR" sz="2000" b="1" dirty="0" smtClean="0">
                <a:solidFill>
                  <a:srgbClr val="000000"/>
                </a:solidFill>
                <a:latin typeface="Century" pitchFamily="18" charset="0"/>
              </a:rPr>
              <a:t>Boubacar SAMB </a:t>
            </a:r>
            <a:r>
              <a:rPr lang="fr-FR" sz="2000" dirty="0" smtClean="0">
                <a:solidFill>
                  <a:srgbClr val="000000"/>
                </a:solidFill>
                <a:latin typeface="Century" pitchFamily="18" charset="0"/>
              </a:rPr>
              <a:t>-</a:t>
            </a:r>
            <a:r>
              <a:rPr lang="fr-FR" sz="2000" dirty="0">
                <a:solidFill>
                  <a:srgbClr val="000000"/>
                </a:solidFill>
                <a:latin typeface="Century" pitchFamily="18" charset="0"/>
              </a:rPr>
              <a:t> P</a:t>
            </a:r>
            <a:r>
              <a:rPr lang="fr-FR" sz="2000" dirty="0" smtClean="0">
                <a:solidFill>
                  <a:srgbClr val="000000"/>
                </a:solidFill>
                <a:latin typeface="Century" pitchFamily="18" charset="0"/>
              </a:rPr>
              <a:t>résident </a:t>
            </a:r>
            <a:r>
              <a:rPr lang="fr-FR" sz="2000" dirty="0">
                <a:solidFill>
                  <a:srgbClr val="000000"/>
                </a:solidFill>
                <a:latin typeface="Century" pitchFamily="18" charset="0"/>
              </a:rPr>
              <a:t>de la Commission RSE et Emploi</a:t>
            </a:r>
            <a:r>
              <a:rPr lang="fr-FR" sz="2000" dirty="0" smtClean="0">
                <a:solidFill>
                  <a:srgbClr val="000000"/>
                </a:solidFill>
                <a:latin typeface="Century" pitchFamily="18" charset="0"/>
              </a:rPr>
              <a:t> ont assisté à la cérémonie de partage d’informations sur le projet du code minier de 2003 et le processus d’acquisition de parts, organisée par le Ministère de l’Industrie et des Mines à la salle de conférence du ministère.  </a:t>
            </a: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03  Mai  2016</a:t>
            </a:r>
            <a:r>
              <a:rPr lang="fr-FR" sz="2000" dirty="0" smtClean="0">
                <a:solidFill>
                  <a:srgbClr val="000000"/>
                </a:solidFill>
                <a:latin typeface="Century" pitchFamily="18" charset="0"/>
              </a:rPr>
              <a:t>,  Monsieur </a:t>
            </a:r>
            <a:r>
              <a:rPr lang="fr-FR" sz="2000" b="1" dirty="0" err="1" smtClean="0">
                <a:solidFill>
                  <a:srgbClr val="000000"/>
                </a:solidFill>
                <a:latin typeface="Century" pitchFamily="18" charset="0"/>
              </a:rPr>
              <a:t>Matar</a:t>
            </a:r>
            <a:r>
              <a:rPr lang="fr-FR" sz="2000" b="1" dirty="0" smtClean="0">
                <a:solidFill>
                  <a:srgbClr val="000000"/>
                </a:solidFill>
                <a:latin typeface="Century" pitchFamily="18" charset="0"/>
              </a:rPr>
              <a:t> FAYE – </a:t>
            </a:r>
            <a:r>
              <a:rPr lang="fr-FR" sz="2000" dirty="0" smtClean="0">
                <a:solidFill>
                  <a:srgbClr val="000000"/>
                </a:solidFill>
                <a:latin typeface="Century" pitchFamily="18" charset="0"/>
              </a:rPr>
              <a:t>Président de la Commission Entrepreneuriat Jeune a représenté le MEDS à la cérémonie de lancement des activités du Fond de Financement de la Formation Professionnelle et Technique (FFPT), à l’hôtel </a:t>
            </a:r>
            <a:r>
              <a:rPr lang="fr-FR" sz="2000" dirty="0" err="1" smtClean="0">
                <a:solidFill>
                  <a:srgbClr val="000000"/>
                </a:solidFill>
                <a:latin typeface="Century" pitchFamily="18" charset="0"/>
              </a:rPr>
              <a:t>Terrou</a:t>
            </a:r>
            <a:r>
              <a:rPr lang="fr-FR" sz="2000" dirty="0" smtClean="0">
                <a:solidFill>
                  <a:srgbClr val="000000"/>
                </a:solidFill>
                <a:latin typeface="Century" pitchFamily="18" charset="0"/>
              </a:rPr>
              <a:t>-bi</a:t>
            </a:r>
            <a:endParaRPr lang="fr-FR" sz="2000" b="1" dirty="0" smtClean="0">
              <a:solidFill>
                <a:srgbClr val="000000"/>
              </a:solidFill>
              <a:latin typeface="Century" pitchFamily="18" charset="0"/>
            </a:endParaRPr>
          </a:p>
        </p:txBody>
      </p:sp>
    </p:spTree>
    <p:extLst>
      <p:ext uri="{BB962C8B-B14F-4D97-AF65-F5344CB8AC3E}">
        <p14:creationId xmlns:p14="http://schemas.microsoft.com/office/powerpoint/2010/main" xmlns="" val="282992895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492695" y="524588"/>
            <a:ext cx="8427818" cy="5262979"/>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Les </a:t>
            </a:r>
            <a:r>
              <a:rPr lang="fr-FR" sz="2000" b="1" dirty="0">
                <a:solidFill>
                  <a:srgbClr val="000000"/>
                </a:solidFill>
                <a:latin typeface="Century" pitchFamily="18" charset="0"/>
              </a:rPr>
              <a:t>03 et 04 Mai 2016</a:t>
            </a:r>
            <a:r>
              <a:rPr lang="fr-FR" sz="2000" dirty="0">
                <a:solidFill>
                  <a:srgbClr val="000000"/>
                </a:solidFill>
                <a:latin typeface="Century" pitchFamily="18" charset="0"/>
              </a:rPr>
              <a:t>, Monsieur </a:t>
            </a:r>
            <a:r>
              <a:rPr lang="fr-FR" sz="2000" b="1" dirty="0">
                <a:solidFill>
                  <a:srgbClr val="000000"/>
                </a:solidFill>
                <a:latin typeface="Century" pitchFamily="18" charset="0"/>
              </a:rPr>
              <a:t>Boubacar SAMB</a:t>
            </a:r>
            <a:r>
              <a:rPr lang="fr-FR" sz="2000" dirty="0">
                <a:solidFill>
                  <a:srgbClr val="000000"/>
                </a:solidFill>
                <a:latin typeface="Century" pitchFamily="18" charset="0"/>
              </a:rPr>
              <a:t>– </a:t>
            </a:r>
            <a:r>
              <a:rPr lang="fr-FR" sz="2000" dirty="0" smtClean="0">
                <a:solidFill>
                  <a:srgbClr val="000000"/>
                </a:solidFill>
                <a:latin typeface="Century" pitchFamily="18" charset="0"/>
              </a:rPr>
              <a:t>Président </a:t>
            </a:r>
            <a:r>
              <a:rPr lang="fr-FR" sz="2000" dirty="0">
                <a:solidFill>
                  <a:srgbClr val="000000"/>
                </a:solidFill>
                <a:latin typeface="Century" pitchFamily="18" charset="0"/>
              </a:rPr>
              <a:t>de la Commission RSE et Emploi et Monsieur </a:t>
            </a:r>
            <a:r>
              <a:rPr lang="fr-FR" sz="2000" b="1" dirty="0" err="1">
                <a:solidFill>
                  <a:srgbClr val="000000"/>
                </a:solidFill>
                <a:latin typeface="Century" pitchFamily="18" charset="0"/>
              </a:rPr>
              <a:t>Matar</a:t>
            </a:r>
            <a:r>
              <a:rPr lang="fr-FR" sz="2000" b="1" dirty="0">
                <a:solidFill>
                  <a:srgbClr val="000000"/>
                </a:solidFill>
                <a:latin typeface="Century" pitchFamily="18" charset="0"/>
              </a:rPr>
              <a:t> FAYE </a:t>
            </a:r>
            <a:r>
              <a:rPr lang="fr-FR" sz="2000" dirty="0">
                <a:solidFill>
                  <a:srgbClr val="000000"/>
                </a:solidFill>
                <a:latin typeface="Century" pitchFamily="18" charset="0"/>
              </a:rPr>
              <a:t>– Président de la Commission Entrepreneuriat Jeune ont participé à l’atelier de formation en Approche par Compétences (APC) des membres de la Commission Partenariale de Certification (CPC), organisé par le Ministère de la Formation Professionnelle, de l’Apprentissage et l’Artisanat à l’ENFEFS</a:t>
            </a:r>
            <a:r>
              <a:rPr lang="fr-FR" sz="2000" dirty="0" smtClean="0">
                <a:solidFill>
                  <a:srgbClr val="000000"/>
                </a:solidFill>
                <a:latin typeface="Century" pitchFamily="18" charset="0"/>
              </a:rPr>
              <a:t>.</a:t>
            </a: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05 Mai 2016</a:t>
            </a:r>
            <a:r>
              <a:rPr lang="fr-FR" sz="2000" dirty="0" smtClean="0">
                <a:solidFill>
                  <a:srgbClr val="000000"/>
                </a:solidFill>
                <a:latin typeface="Century" pitchFamily="18" charset="0"/>
              </a:rPr>
              <a:t>, Madame </a:t>
            </a:r>
            <a:r>
              <a:rPr lang="fr-FR" sz="2000" b="1" dirty="0" err="1" smtClean="0">
                <a:solidFill>
                  <a:srgbClr val="000000"/>
                </a:solidFill>
                <a:latin typeface="Century" pitchFamily="18" charset="0"/>
              </a:rPr>
              <a:t>Racky</a:t>
            </a:r>
            <a:r>
              <a:rPr lang="fr-FR" sz="2000" b="1" dirty="0" smtClean="0">
                <a:solidFill>
                  <a:srgbClr val="000000"/>
                </a:solidFill>
                <a:latin typeface="Century" pitchFamily="18" charset="0"/>
              </a:rPr>
              <a:t> KANE</a:t>
            </a:r>
            <a:r>
              <a:rPr lang="fr-FR" sz="2000" dirty="0" smtClean="0">
                <a:solidFill>
                  <a:srgbClr val="000000"/>
                </a:solidFill>
                <a:latin typeface="Century" pitchFamily="18" charset="0"/>
              </a:rPr>
              <a:t>– Présidente commission Affaires Sociales a pris part au Diner de Gala organisé par Royal Air Maroc et </a:t>
            </a:r>
            <a:r>
              <a:rPr lang="fr-FR" sz="2000" dirty="0" err="1" smtClean="0">
                <a:solidFill>
                  <a:srgbClr val="000000"/>
                </a:solidFill>
                <a:latin typeface="Century" pitchFamily="18" charset="0"/>
              </a:rPr>
              <a:t>Dak’Art</a:t>
            </a:r>
            <a:r>
              <a:rPr lang="fr-FR" sz="2000" dirty="0" smtClean="0">
                <a:solidFill>
                  <a:srgbClr val="000000"/>
                </a:solidFill>
                <a:latin typeface="Century" pitchFamily="18" charset="0"/>
              </a:rPr>
              <a:t> à l’occasion de la 12</a:t>
            </a:r>
            <a:r>
              <a:rPr lang="fr-FR" sz="2000" baseline="30000" dirty="0" smtClean="0">
                <a:solidFill>
                  <a:srgbClr val="000000"/>
                </a:solidFill>
                <a:latin typeface="Century" pitchFamily="18" charset="0"/>
              </a:rPr>
              <a:t>e</a:t>
            </a:r>
            <a:r>
              <a:rPr lang="fr-FR" sz="2000" dirty="0" smtClean="0">
                <a:solidFill>
                  <a:srgbClr val="000000"/>
                </a:solidFill>
                <a:latin typeface="Century" pitchFamily="18" charset="0"/>
              </a:rPr>
              <a:t> Biennale de l’Art Contemporain Africain , au restaurant </a:t>
            </a:r>
            <a:r>
              <a:rPr lang="fr-FR" sz="2000" dirty="0" err="1" smtClean="0">
                <a:solidFill>
                  <a:srgbClr val="000000"/>
                </a:solidFill>
                <a:latin typeface="Century" pitchFamily="18" charset="0"/>
              </a:rPr>
              <a:t>Alkimia</a:t>
            </a:r>
            <a:r>
              <a:rPr lang="fr-FR" sz="2400" dirty="0" smtClean="0">
                <a:solidFill>
                  <a:srgbClr val="000000"/>
                </a:solidFill>
                <a:latin typeface="Century" pitchFamily="18" charset="0"/>
              </a:rPr>
              <a:t>.</a:t>
            </a:r>
          </a:p>
        </p:txBody>
      </p:sp>
    </p:spTree>
    <p:extLst>
      <p:ext uri="{BB962C8B-B14F-4D97-AF65-F5344CB8AC3E}">
        <p14:creationId xmlns:p14="http://schemas.microsoft.com/office/powerpoint/2010/main" xmlns="" val="57230527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413543" y="209892"/>
            <a:ext cx="8427818" cy="6093976"/>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a:solidFill>
                  <a:srgbClr val="000000"/>
                </a:solidFill>
                <a:latin typeface="Century" pitchFamily="18" charset="0"/>
              </a:rPr>
              <a:t>Le 06 Mai 2016 </a:t>
            </a:r>
            <a:r>
              <a:rPr lang="fr-FR" sz="2000" dirty="0">
                <a:solidFill>
                  <a:srgbClr val="000000"/>
                </a:solidFill>
                <a:latin typeface="Century" pitchFamily="18" charset="0"/>
              </a:rPr>
              <a:t>, Monsieur </a:t>
            </a:r>
            <a:r>
              <a:rPr lang="fr-FR" sz="2000" b="1" dirty="0">
                <a:solidFill>
                  <a:srgbClr val="000000"/>
                </a:solidFill>
                <a:latin typeface="Century" pitchFamily="18" charset="0"/>
              </a:rPr>
              <a:t>Amadou Ly BOCOUM- </a:t>
            </a:r>
            <a:r>
              <a:rPr lang="fr-FR" sz="2000" dirty="0">
                <a:solidFill>
                  <a:srgbClr val="000000"/>
                </a:solidFill>
                <a:latin typeface="Century" pitchFamily="18" charset="0"/>
              </a:rPr>
              <a:t>Vice-Président , Monsieur </a:t>
            </a:r>
            <a:r>
              <a:rPr lang="fr-FR" sz="2000" b="1" dirty="0" err="1">
                <a:solidFill>
                  <a:srgbClr val="000000"/>
                </a:solidFill>
                <a:latin typeface="Century" pitchFamily="18" charset="0"/>
              </a:rPr>
              <a:t>Serigne</a:t>
            </a:r>
            <a:r>
              <a:rPr lang="fr-FR" sz="2000" b="1" dirty="0">
                <a:solidFill>
                  <a:srgbClr val="000000"/>
                </a:solidFill>
                <a:latin typeface="Century" pitchFamily="18" charset="0"/>
              </a:rPr>
              <a:t> Mor SENE</a:t>
            </a:r>
            <a:r>
              <a:rPr lang="fr-FR" sz="2000" dirty="0">
                <a:solidFill>
                  <a:srgbClr val="000000"/>
                </a:solidFill>
                <a:latin typeface="Century" pitchFamily="18" charset="0"/>
              </a:rPr>
              <a:t>– Président Commission Economie, Finance et Fiscalité, ont assisté au second débat panel du Dakar Business Hub, à l’hôtel Radisson </a:t>
            </a:r>
            <a:r>
              <a:rPr lang="fr-FR" sz="2000" dirty="0" err="1">
                <a:solidFill>
                  <a:srgbClr val="000000"/>
                </a:solidFill>
                <a:latin typeface="Century" pitchFamily="18" charset="0"/>
              </a:rPr>
              <a:t>Blu</a:t>
            </a:r>
            <a:r>
              <a:rPr lang="fr-FR" sz="2000" dirty="0" smtClean="0">
                <a:solidFill>
                  <a:srgbClr val="000000"/>
                </a:solidFill>
                <a:latin typeface="Century" pitchFamily="18" charset="0"/>
              </a:rPr>
              <a:t>.</a:t>
            </a:r>
            <a:endParaRPr lang="fr-FR" sz="2000" b="1" dirty="0" smtClean="0">
              <a:solidFill>
                <a:srgbClr val="000000"/>
              </a:solidFill>
              <a:latin typeface="Century" pitchFamily="18" charset="0"/>
            </a:endParaRP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Les </a:t>
            </a:r>
            <a:r>
              <a:rPr lang="fr-FR" sz="2000" b="1" dirty="0">
                <a:solidFill>
                  <a:srgbClr val="000000"/>
                </a:solidFill>
                <a:latin typeface="Century" pitchFamily="18" charset="0"/>
              </a:rPr>
              <a:t>10 et 11 Mai 2016</a:t>
            </a:r>
            <a:r>
              <a:rPr lang="fr-FR" sz="2000" dirty="0">
                <a:solidFill>
                  <a:srgbClr val="000000"/>
                </a:solidFill>
                <a:latin typeface="Century" pitchFamily="18" charset="0"/>
              </a:rPr>
              <a:t>,  Monsieur </a:t>
            </a:r>
            <a:r>
              <a:rPr lang="fr-FR" sz="2000" b="1" dirty="0" err="1">
                <a:solidFill>
                  <a:srgbClr val="000000"/>
                </a:solidFill>
                <a:latin typeface="Century" pitchFamily="18" charset="0"/>
              </a:rPr>
              <a:t>Matar</a:t>
            </a:r>
            <a:r>
              <a:rPr lang="fr-FR" sz="2000" b="1" dirty="0">
                <a:solidFill>
                  <a:srgbClr val="000000"/>
                </a:solidFill>
                <a:latin typeface="Century" pitchFamily="18" charset="0"/>
              </a:rPr>
              <a:t> FAYE </a:t>
            </a:r>
            <a:r>
              <a:rPr lang="fr-FR" sz="2000" dirty="0">
                <a:solidFill>
                  <a:srgbClr val="000000"/>
                </a:solidFill>
                <a:latin typeface="Century" pitchFamily="18" charset="0"/>
              </a:rPr>
              <a:t>– Président de la Commission Entrepreneuriat Jeune a représenté le MEDS au Forum « Université-Entreprise » à UCAD 2. </a:t>
            </a:r>
            <a:endParaRPr lang="fr-FR" sz="2000" dirty="0" smtClean="0">
              <a:solidFill>
                <a:srgbClr val="000000"/>
              </a:solidFill>
              <a:latin typeface="Century" pitchFamily="18" charset="0"/>
            </a:endParaRPr>
          </a:p>
          <a:p>
            <a:pPr lvl="0" algn="just">
              <a:lnSpc>
                <a:spcPct val="150000"/>
              </a:lnSpc>
              <a:buFont typeface="Wingdings" pitchFamily="2" charset="2"/>
              <a:buChar char="q"/>
              <a:tabLst>
                <a:tab pos="266700" algn="l"/>
              </a:tabLst>
            </a:pPr>
            <a:r>
              <a:rPr lang="fr-FR" sz="2000" b="1" dirty="0">
                <a:solidFill>
                  <a:srgbClr val="000000"/>
                </a:solidFill>
                <a:latin typeface="Century" pitchFamily="18" charset="0"/>
              </a:rPr>
              <a:t>Le </a:t>
            </a:r>
            <a:r>
              <a:rPr lang="fr-FR" sz="2000" b="1" dirty="0" smtClean="0">
                <a:solidFill>
                  <a:srgbClr val="000000"/>
                </a:solidFill>
                <a:latin typeface="Century" pitchFamily="18" charset="0"/>
              </a:rPr>
              <a:t>12 Mai </a:t>
            </a:r>
            <a:r>
              <a:rPr lang="fr-FR" sz="2000" b="1" dirty="0">
                <a:solidFill>
                  <a:srgbClr val="000000"/>
                </a:solidFill>
                <a:latin typeface="Century" pitchFamily="18" charset="0"/>
              </a:rPr>
              <a:t>2016</a:t>
            </a:r>
            <a:r>
              <a:rPr lang="fr-FR" sz="2000" dirty="0">
                <a:solidFill>
                  <a:srgbClr val="000000"/>
                </a:solidFill>
                <a:latin typeface="Century" pitchFamily="18" charset="0"/>
              </a:rPr>
              <a:t>, Monsieur </a:t>
            </a:r>
            <a:r>
              <a:rPr lang="fr-FR" sz="2000" b="1" dirty="0">
                <a:solidFill>
                  <a:srgbClr val="000000"/>
                </a:solidFill>
                <a:latin typeface="Century" pitchFamily="18" charset="0"/>
              </a:rPr>
              <a:t>Lamine BA </a:t>
            </a:r>
            <a:r>
              <a:rPr lang="fr-FR" sz="2000" dirty="0">
                <a:solidFill>
                  <a:srgbClr val="000000"/>
                </a:solidFill>
                <a:latin typeface="Century" pitchFamily="18" charset="0"/>
              </a:rPr>
              <a:t>– Vice Président </a:t>
            </a:r>
            <a:r>
              <a:rPr lang="fr-FR" sz="2000" dirty="0" smtClean="0">
                <a:solidFill>
                  <a:srgbClr val="000000"/>
                </a:solidFill>
                <a:latin typeface="Century" pitchFamily="18" charset="0"/>
              </a:rPr>
              <a:t>et Monsieur </a:t>
            </a:r>
            <a:r>
              <a:rPr lang="fr-FR" sz="2000" b="1" dirty="0" smtClean="0">
                <a:solidFill>
                  <a:srgbClr val="000000"/>
                </a:solidFill>
                <a:latin typeface="Century" pitchFamily="18" charset="0"/>
              </a:rPr>
              <a:t>Bou DIARRA</a:t>
            </a:r>
            <a:r>
              <a:rPr lang="fr-FR" sz="2000" dirty="0" smtClean="0">
                <a:solidFill>
                  <a:srgbClr val="000000"/>
                </a:solidFill>
                <a:latin typeface="Century" pitchFamily="18" charset="0"/>
              </a:rPr>
              <a:t>– Président Commission Energie ont pris part à la réunion de pilotage du Programme de Partenariat Pays pour un Développement Industriel Inclusif et Durable du Sénégal. </a:t>
            </a:r>
            <a:r>
              <a:rPr lang="fr-FR" sz="2000" dirty="0">
                <a:solidFill>
                  <a:srgbClr val="000000"/>
                </a:solidFill>
                <a:latin typeface="Century" pitchFamily="18" charset="0"/>
              </a:rPr>
              <a:t>La rencontre, organisée par le Ministère de l’Industrie et des </a:t>
            </a:r>
            <a:r>
              <a:rPr lang="fr-FR" sz="2000" dirty="0" smtClean="0">
                <a:solidFill>
                  <a:srgbClr val="000000"/>
                </a:solidFill>
                <a:latin typeface="Century" pitchFamily="18" charset="0"/>
              </a:rPr>
              <a:t>Mines s’est tenue dans la salle de conférence du Ministère.</a:t>
            </a:r>
          </a:p>
        </p:txBody>
      </p:sp>
    </p:spTree>
    <p:extLst>
      <p:ext uri="{BB962C8B-B14F-4D97-AF65-F5344CB8AC3E}">
        <p14:creationId xmlns:p14="http://schemas.microsoft.com/office/powerpoint/2010/main" xmlns="" val="100845467"/>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467544" y="283160"/>
            <a:ext cx="8427818" cy="5170646"/>
          </a:xfrm>
          <a:prstGeom prst="rect">
            <a:avLst/>
          </a:prstGeom>
          <a:solidFill>
            <a:schemeClr val="bg1"/>
          </a:solidFill>
          <a:ln w="9525">
            <a:noFill/>
            <a:miter lim="800000"/>
            <a:headEnd/>
            <a:tailEnd/>
          </a:ln>
        </p:spPr>
        <p:txBody>
          <a:bodyPr wrap="square">
            <a:spAutoFit/>
          </a:bodyPr>
          <a:lstStyle/>
          <a:p>
            <a:pPr lvl="0" algn="just">
              <a:lnSpc>
                <a:spcPct val="150000"/>
              </a:lnSpc>
              <a:buFont typeface="Wingdings" pitchFamily="2" charset="2"/>
              <a:buChar char="q"/>
              <a:tabLst>
                <a:tab pos="266700" algn="l"/>
              </a:tabLst>
            </a:pPr>
            <a:r>
              <a:rPr lang="fr-FR" sz="2000" b="1" dirty="0">
                <a:solidFill>
                  <a:srgbClr val="000000"/>
                </a:solidFill>
                <a:latin typeface="Century" pitchFamily="18" charset="0"/>
              </a:rPr>
              <a:t>Le 12 Mai 2016</a:t>
            </a:r>
            <a:r>
              <a:rPr lang="fr-FR" sz="2000" dirty="0">
                <a:solidFill>
                  <a:srgbClr val="000000"/>
                </a:solidFill>
                <a:latin typeface="Century" pitchFamily="18" charset="0"/>
              </a:rPr>
              <a:t>, Monsieur </a:t>
            </a:r>
            <a:r>
              <a:rPr lang="fr-FR" sz="2000" b="1" dirty="0" err="1">
                <a:solidFill>
                  <a:srgbClr val="000000"/>
                </a:solidFill>
                <a:latin typeface="Century" pitchFamily="18" charset="0"/>
              </a:rPr>
              <a:t>Serigne</a:t>
            </a:r>
            <a:r>
              <a:rPr lang="fr-FR" sz="2000" b="1" dirty="0">
                <a:solidFill>
                  <a:srgbClr val="000000"/>
                </a:solidFill>
                <a:latin typeface="Century" pitchFamily="18" charset="0"/>
              </a:rPr>
              <a:t> Mor SENE – </a:t>
            </a:r>
            <a:r>
              <a:rPr lang="fr-FR" sz="2000" dirty="0">
                <a:solidFill>
                  <a:srgbClr val="000000"/>
                </a:solidFill>
                <a:latin typeface="Century" pitchFamily="18" charset="0"/>
              </a:rPr>
              <a:t>Président Commission Economie, Finance et Fiscalité a représenté le MEDS à la rencontre semestrielle entre la BCEAO et le Patronat, dans les locaux de l’agence principale de Dakar</a:t>
            </a:r>
            <a:r>
              <a:rPr lang="fr-FR" sz="2000" dirty="0" smtClean="0">
                <a:solidFill>
                  <a:srgbClr val="000000"/>
                </a:solidFill>
                <a:latin typeface="Century" pitchFamily="18" charset="0"/>
              </a:rPr>
              <a:t>.</a:t>
            </a: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Les 12 et 13 Mai  2016, </a:t>
            </a:r>
            <a:r>
              <a:rPr lang="fr-FR" sz="2000" dirty="0" smtClean="0">
                <a:solidFill>
                  <a:srgbClr val="000000"/>
                </a:solidFill>
                <a:latin typeface="Century" pitchFamily="18" charset="0"/>
              </a:rPr>
              <a:t>Monsieur </a:t>
            </a:r>
            <a:r>
              <a:rPr lang="fr-FR" sz="2000" b="1" dirty="0" smtClean="0">
                <a:solidFill>
                  <a:srgbClr val="000000"/>
                </a:solidFill>
                <a:latin typeface="Century" pitchFamily="18" charset="0"/>
              </a:rPr>
              <a:t>Boubacar SAMB - </a:t>
            </a:r>
            <a:r>
              <a:rPr lang="fr-FR" sz="2000" dirty="0">
                <a:solidFill>
                  <a:srgbClr val="000000"/>
                </a:solidFill>
                <a:latin typeface="Century" pitchFamily="18" charset="0"/>
              </a:rPr>
              <a:t>Président Commission  RSE et Emploi </a:t>
            </a:r>
            <a:r>
              <a:rPr lang="fr-FR" sz="2000" dirty="0" smtClean="0">
                <a:solidFill>
                  <a:srgbClr val="000000"/>
                </a:solidFill>
                <a:latin typeface="Century" pitchFamily="18" charset="0"/>
              </a:rPr>
              <a:t>a assisté à la cérémonie d’ouverture de la 6</a:t>
            </a:r>
            <a:r>
              <a:rPr lang="fr-FR" sz="2000" baseline="30000" dirty="0" smtClean="0">
                <a:solidFill>
                  <a:srgbClr val="000000"/>
                </a:solidFill>
                <a:latin typeface="Century" pitchFamily="18" charset="0"/>
              </a:rPr>
              <a:t>e</a:t>
            </a:r>
            <a:r>
              <a:rPr lang="fr-FR" sz="2000" dirty="0" smtClean="0">
                <a:solidFill>
                  <a:srgbClr val="000000"/>
                </a:solidFill>
                <a:latin typeface="Century" pitchFamily="18" charset="0"/>
              </a:rPr>
              <a:t> édition Forum Ecole-Entreprise du Groupe SUP DE CO Dakar.</a:t>
            </a:r>
            <a:endParaRPr lang="fr-FR" sz="2000" b="1" dirty="0" smtClean="0">
              <a:solidFill>
                <a:srgbClr val="000000"/>
              </a:solidFill>
              <a:latin typeface="Century" pitchFamily="18" charset="0"/>
            </a:endParaRPr>
          </a:p>
          <a:p>
            <a:pPr lvl="0" algn="just">
              <a:lnSpc>
                <a:spcPct val="150000"/>
              </a:lnSpc>
              <a:buFont typeface="Wingdings" pitchFamily="2" charset="2"/>
              <a:buChar char="q"/>
              <a:tabLst>
                <a:tab pos="266700" algn="l"/>
              </a:tabLst>
            </a:pPr>
            <a:r>
              <a:rPr lang="fr-FR" sz="2000" b="1" dirty="0" smtClean="0">
                <a:solidFill>
                  <a:srgbClr val="000000"/>
                </a:solidFill>
                <a:latin typeface="Century" pitchFamily="18" charset="0"/>
              </a:rPr>
              <a:t>Le 14 Mai 2016</a:t>
            </a:r>
            <a:r>
              <a:rPr lang="fr-FR" sz="2000" dirty="0" smtClean="0">
                <a:solidFill>
                  <a:srgbClr val="000000"/>
                </a:solidFill>
                <a:latin typeface="Century" pitchFamily="18" charset="0"/>
              </a:rPr>
              <a:t>, Monsieur </a:t>
            </a:r>
            <a:r>
              <a:rPr lang="fr-FR" sz="2000" b="1" dirty="0" err="1" smtClean="0">
                <a:solidFill>
                  <a:srgbClr val="000000"/>
                </a:solidFill>
                <a:latin typeface="Century" pitchFamily="18" charset="0"/>
              </a:rPr>
              <a:t>Matar</a:t>
            </a:r>
            <a:r>
              <a:rPr lang="fr-FR" sz="2000" b="1" dirty="0" smtClean="0">
                <a:solidFill>
                  <a:srgbClr val="000000"/>
                </a:solidFill>
                <a:latin typeface="Century" pitchFamily="18" charset="0"/>
              </a:rPr>
              <a:t> FAYE– </a:t>
            </a:r>
            <a:r>
              <a:rPr lang="fr-FR" sz="2000" dirty="0" smtClean="0">
                <a:solidFill>
                  <a:srgbClr val="000000"/>
                </a:solidFill>
                <a:latin typeface="Century" pitchFamily="18" charset="0"/>
              </a:rPr>
              <a:t>Président Commission entrepreneuriat Jeune a pris part à la célébration du 16</a:t>
            </a:r>
            <a:r>
              <a:rPr lang="fr-FR" sz="2000" baseline="30000" dirty="0" smtClean="0">
                <a:solidFill>
                  <a:srgbClr val="000000"/>
                </a:solidFill>
                <a:latin typeface="Century" pitchFamily="18" charset="0"/>
              </a:rPr>
              <a:t>e</a:t>
            </a:r>
            <a:r>
              <a:rPr lang="fr-FR" sz="2000" dirty="0" smtClean="0">
                <a:solidFill>
                  <a:srgbClr val="000000"/>
                </a:solidFill>
                <a:latin typeface="Century" pitchFamily="18" charset="0"/>
              </a:rPr>
              <a:t> anniversaire de l’Association Sénégalaise pour le Suivi et l’Assistance aux Malades Mentaux, à l’hôtel le </a:t>
            </a:r>
            <a:r>
              <a:rPr lang="fr-FR" sz="2000" dirty="0" err="1" smtClean="0">
                <a:solidFill>
                  <a:srgbClr val="000000"/>
                </a:solidFill>
                <a:latin typeface="Century" pitchFamily="18" charset="0"/>
              </a:rPr>
              <a:t>Ndiambour</a:t>
            </a:r>
            <a:r>
              <a:rPr lang="fr-FR" sz="2000" dirty="0" smtClean="0">
                <a:solidFill>
                  <a:srgbClr val="000000"/>
                </a:solidFill>
                <a:latin typeface="Century" pitchFamily="18" charset="0"/>
              </a:rPr>
              <a:t>.</a:t>
            </a:r>
          </a:p>
        </p:txBody>
      </p:sp>
    </p:spTree>
    <p:extLst>
      <p:ext uri="{BB962C8B-B14F-4D97-AF65-F5344CB8AC3E}">
        <p14:creationId xmlns:p14="http://schemas.microsoft.com/office/powerpoint/2010/main" xmlns="" val="3762723942"/>
      </p:ext>
    </p:extLst>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BRANCHTO" val="0"/>
</p:tagLst>
</file>

<file path=ppt/theme/theme1.xml><?xml version="1.0" encoding="utf-8"?>
<a:theme xmlns:a="http://schemas.openxmlformats.org/drawingml/2006/main" name="Présentation d'un projet">
  <a:themeElements>
    <a:clrScheme name="Présentation d'un projet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résentation d'un proj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résentation d'un projet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résentation d'un projet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résentation d'un projet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résentation d'un projet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résentation d'un projet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résentation d'un projet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résentation d'un projet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résentation d'un projet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résentation d'un projet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résentation d'un projet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résentation d'un projet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résentation d'un projet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32999</TotalTime>
  <Words>2350</Words>
  <Application>Microsoft Office PowerPoint</Application>
  <PresentationFormat>Affichage à l'écran (4:3)</PresentationFormat>
  <Paragraphs>118</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Présentation d'un projet</vt:lpstr>
      <vt:lpstr>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vector>
  </TitlesOfParts>
  <Company>Emergence Consulting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du Nom du projet</dc:title>
  <dc:creator>Moubarack</dc:creator>
  <cp:lastModifiedBy>COMPUTER</cp:lastModifiedBy>
  <cp:revision>3240</cp:revision>
  <cp:lastPrinted>2016-05-24T17:40:39Z</cp:lastPrinted>
  <dcterms:created xsi:type="dcterms:W3CDTF">2005-07-22T11:00:19Z</dcterms:created>
  <dcterms:modified xsi:type="dcterms:W3CDTF">2016-05-25T13:17:21Z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TC060891601036</vt:lpwstr>
  </property>
</Properties>
</file>