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5" r:id="rId4"/>
    <p:sldId id="266" r:id="rId5"/>
    <p:sldId id="277" r:id="rId6"/>
    <p:sldId id="267" r:id="rId7"/>
    <p:sldId id="269" r:id="rId8"/>
    <p:sldId id="270" r:id="rId9"/>
    <p:sldId id="258" r:id="rId10"/>
    <p:sldId id="275" r:id="rId11"/>
    <p:sldId id="276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738" autoAdjust="0"/>
  </p:normalViewPr>
  <p:slideViewPr>
    <p:cSldViewPr>
      <p:cViewPr varScale="1">
        <p:scale>
          <a:sx n="58" d="100"/>
          <a:sy n="5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3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3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25.emf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2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2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407368" y="1196752"/>
            <a:ext cx="9434264" cy="2391544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7200" b="1" noProof="1" smtClean="0">
                <a:solidFill>
                  <a:schemeClr val="accent5"/>
                </a:solidFill>
                <a:latin typeface="AR CARTER" panose="02000000000000000000" pitchFamily="2" charset="0"/>
              </a:rPr>
              <a:t>Devis pédagogique</a:t>
            </a:r>
            <a:r>
              <a:rPr lang="fr-FR" sz="7200" noProof="1" smtClean="0">
                <a:latin typeface="AR CARTER" panose="02000000000000000000" pitchFamily="2" charset="0"/>
              </a:rPr>
              <a:t/>
            </a:r>
            <a:br>
              <a:rPr lang="fr-FR" sz="7200" noProof="1" smtClean="0">
                <a:latin typeface="AR CARTER" panose="02000000000000000000" pitchFamily="2" charset="0"/>
              </a:rPr>
            </a:br>
            <a:r>
              <a:rPr lang="fr-FR" sz="7200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 CARTER" panose="02000000000000000000" pitchFamily="2" charset="0"/>
              </a:rPr>
              <a:t>Destiné aux enseignants en déficience intellectuelle moyenne</a:t>
            </a:r>
            <a:endParaRPr lang="fr-FR" sz="7200" noProof="1">
              <a:solidFill>
                <a:schemeClr val="accent2">
                  <a:lumMod val="60000"/>
                  <a:lumOff val="40000"/>
                </a:schemeClr>
              </a:solidFill>
              <a:latin typeface="AR CARTER" panose="02000000000000000000" pitchFamily="2" charset="0"/>
            </a:endParaRP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911424" y="3861048"/>
            <a:ext cx="7086600" cy="914400"/>
          </a:xfrm>
        </p:spPr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r>
              <a:rPr lang="fr-FR" noProof="1" smtClean="0">
                <a:solidFill>
                  <a:srgbClr val="92D050"/>
                </a:solidFill>
                <a:latin typeface="AR CARTER" panose="02000000000000000000" pitchFamily="2" charset="0"/>
              </a:rPr>
              <a:t>Projet démarré par Mélissa Laplante, enseignante.</a:t>
            </a:r>
            <a:endParaRPr lang="fr-FR" sz="2400" b="0" i="0" noProof="1">
              <a:solidFill>
                <a:srgbClr val="92D050"/>
              </a:solidFill>
              <a:latin typeface="AR CARTER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035660" y="1585392"/>
            <a:ext cx="6120680" cy="914400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2800" noProof="1" smtClean="0">
                <a:solidFill>
                  <a:schemeClr val="accent4">
                    <a:lumMod val="75000"/>
                  </a:schemeClr>
                </a:solidFill>
                <a:latin typeface="Sitka Subheading" panose="02000505000000020004" pitchFamily="2" charset="0"/>
              </a:rPr>
              <a:t>3. Quelques conditions à respecter…</a:t>
            </a:r>
            <a:endParaRPr lang="fr-FR" sz="2800" b="0" i="0" noProof="1">
              <a:solidFill>
                <a:schemeClr val="accent4">
                  <a:lumMod val="75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491654"/>
            <a:ext cx="8914426" cy="1093738"/>
          </a:xfrm>
          <a:prstGeom prst="rect">
            <a:avLst/>
          </a:prstGeom>
        </p:spPr>
      </p:pic>
      <p:pic>
        <p:nvPicPr>
          <p:cNvPr id="7" name="3qqcondi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9696" y="2194992"/>
            <a:ext cx="609600" cy="60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59404" y="2206508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A" sz="3200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Classement des fichiers</a:t>
            </a:r>
          </a:p>
          <a:p>
            <a:pPr marL="342900" indent="-342900">
              <a:buAutoNum type="arabicPeriod"/>
            </a:pPr>
            <a:r>
              <a:rPr lang="fr-CA" sz="3200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Respect de l’intention de la communauté</a:t>
            </a:r>
          </a:p>
          <a:p>
            <a:pPr marL="342900" indent="-342900">
              <a:buAutoNum type="arabicPeriod"/>
            </a:pPr>
            <a:r>
              <a:rPr lang="fr-CA" sz="3200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Respect des droits d’auteur</a:t>
            </a:r>
          </a:p>
          <a:p>
            <a:pPr marL="342900" indent="-342900">
              <a:buAutoNum type="arabicPeriod"/>
            </a:pPr>
            <a:r>
              <a:rPr lang="fr-CA" sz="3200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Partagez la bonne nouvelle </a:t>
            </a:r>
            <a:r>
              <a:rPr lang="fr-CA" sz="3200" dirty="0" smtClean="0">
                <a:solidFill>
                  <a:srgbClr val="00B050"/>
                </a:solidFill>
                <a:latin typeface="AR ESSENCE" panose="02000000000000000000" pitchFamily="2" charset="0"/>
                <a:sym typeface="Wingdings" panose="05000000000000000000" pitchFamily="2" charset="2"/>
              </a:rPr>
              <a:t></a:t>
            </a:r>
            <a:endParaRPr lang="fr-CA" sz="3200" dirty="0">
              <a:solidFill>
                <a:srgbClr val="00B050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448">
        <p:fade/>
      </p:transition>
    </mc:Choice>
    <mc:Fallback>
      <p:transition spd="med" advTm="63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196752"/>
            <a:ext cx="9144000" cy="34004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noProof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Avril 2016: Mise et place et partage de la communauté</a:t>
            </a:r>
            <a:br>
              <a:rPr lang="fr-FR" noProof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</a:br>
            <a:endParaRPr lang="fr-FR" noProof="1" smtClean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noProof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Juin 2016: Bilan provisoire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noProof="1" smtClean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260648"/>
            <a:ext cx="5764568" cy="1224136"/>
          </a:xfrm>
          <a:prstGeom prst="rect">
            <a:avLst/>
          </a:prstGeom>
        </p:spPr>
      </p:pic>
      <p:pic>
        <p:nvPicPr>
          <p:cNvPr id="6" name="Échéanci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034">
        <p:fade/>
      </p:transition>
    </mc:Choice>
    <mc:Fallback>
      <p:transition spd="med" advTm="39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207568" y="836712"/>
            <a:ext cx="10154344" cy="3927970"/>
          </a:xfrm>
        </p:spPr>
        <p:txBody>
          <a:bodyPr>
            <a:normAutofit/>
          </a:bodyPr>
          <a:lstStyle/>
          <a:p>
            <a:r>
              <a:rPr lang="fr-FR" sz="16600" noProof="1" smtClean="0">
                <a:solidFill>
                  <a:schemeClr val="accent3">
                    <a:lumMod val="75000"/>
                  </a:schemeClr>
                </a:solidFill>
                <a:latin typeface="AR CARTER" panose="02000000000000000000" pitchFamily="2" charset="0"/>
              </a:rPr>
              <a:t>Bon partage!</a:t>
            </a:r>
            <a:endParaRPr lang="fr-FR" sz="16600" noProof="1">
              <a:solidFill>
                <a:schemeClr val="accent3">
                  <a:lumMod val="75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3427"/>
            <a:ext cx="12072664" cy="68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rrondi 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fr-FR" sz="1200" b="1" i="1" noProof="1" smtClean="0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Pour modifier les images sur cette diapositive, sélectionnez une image et supprimez-la. Cliquez ensuite sur l’icône Insérer une image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dans l’espace réservé pour insérer votre propre image.</a:t>
            </a:r>
            <a:endParaRPr lang="fr-FR" sz="1200" b="0" i="1" noProof="1">
              <a:latin typeface="Arial"/>
              <a:ea typeface="+mn-ea"/>
              <a:cs typeface="Arial"/>
            </a:endParaRP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21" y="2131164"/>
            <a:ext cx="3297022" cy="2472767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068" y="152400"/>
            <a:ext cx="8744081" cy="1448925"/>
          </a:xfrm>
          <a:prstGeom prst="rect">
            <a:avLst/>
          </a:prstGeom>
        </p:spPr>
      </p:pic>
      <p:pic>
        <p:nvPicPr>
          <p:cNvPr id="8" name="Pourquoi Ce Devi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2743" y="182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610">
        <p:fade/>
      </p:transition>
    </mc:Choice>
    <mc:Fallback>
      <p:transition spd="med" advTm="109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arrondi 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fr-FR" sz="1200" b="1" i="1" noProof="1" smtClean="0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Pour modifier les images sur cette diapositive, sélectionnez une image et supprimez-la. Cliquez ensuite sur l’icône Insérer une image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dans l’espace réservé pour insérer votre propre image.</a:t>
            </a:r>
            <a:endParaRPr lang="fr-FR" sz="1200" b="0" i="1" noProof="1">
              <a:latin typeface="Arial"/>
              <a:ea typeface="+mn-ea"/>
              <a:cs typeface="Arial"/>
            </a:endParaRP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730"/>
          <a:stretch>
            <a:fillRect/>
          </a:stretch>
        </p:blipFill>
        <p:spPr/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765" y="2880312"/>
            <a:ext cx="3566469" cy="1097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03" y="5090738"/>
            <a:ext cx="8828728" cy="1108088"/>
          </a:xfrm>
          <a:prstGeom prst="rect">
            <a:avLst/>
          </a:prstGeom>
        </p:spPr>
      </p:pic>
      <p:pic>
        <p:nvPicPr>
          <p:cNvPr id="17" name="Espace réservé pour une image  16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26779"/>
          <a:stretch>
            <a:fillRect/>
          </a:stretch>
        </p:blipFill>
        <p:spPr>
          <a:xfrm>
            <a:off x="5807968" y="1508112"/>
            <a:ext cx="3068246" cy="3163292"/>
          </a:xfrm>
        </p:spPr>
      </p:pic>
      <p:pic>
        <p:nvPicPr>
          <p:cNvPr id="15" name="Public V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660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373">
        <p:fade/>
      </p:transition>
    </mc:Choice>
    <mc:Fallback>
      <p:transition spd="med" advTm="32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arrondi 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fr-FR" sz="1200" b="1" i="1" noProof="1" smtClean="0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Pour modifier les images sur cette diapositive, sélectionnez une image et supprimez-la. Cliquez ensuite sur l’icône Insérer une image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dans l’espace réservé pour insérer votre propre image.</a:t>
            </a:r>
            <a:endParaRPr lang="fr-FR" sz="1200" b="0" i="1" noProof="1">
              <a:latin typeface="Arial"/>
              <a:ea typeface="+mn-ea"/>
              <a:cs typeface="Arial"/>
            </a:endParaRP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730"/>
          <a:stretch>
            <a:fillRect/>
          </a:stretch>
        </p:blipFill>
        <p:spPr/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765" y="2880312"/>
            <a:ext cx="3566469" cy="1097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03" y="5090738"/>
            <a:ext cx="8828728" cy="1108088"/>
          </a:xfrm>
          <a:prstGeom prst="rect">
            <a:avLst/>
          </a:prstGeom>
        </p:spPr>
      </p:pic>
      <p:pic>
        <p:nvPicPr>
          <p:cNvPr id="17" name="Espace réservé pour une image  16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26779"/>
          <a:stretch>
            <a:fillRect/>
          </a:stretch>
        </p:blipFill>
        <p:spPr>
          <a:xfrm>
            <a:off x="5791200" y="1298666"/>
            <a:ext cx="3068246" cy="3163292"/>
          </a:xfrm>
        </p:spPr>
      </p:pic>
      <p:pic>
        <p:nvPicPr>
          <p:cNvPr id="2" name="Objectifs V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68784" y="5924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373">
        <p:fade/>
      </p:transition>
    </mc:Choice>
    <mc:Fallback>
      <p:transition spd="med" advTm="32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e l'image 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8" y="1664237"/>
            <a:ext cx="4874224" cy="2647889"/>
          </a:xfrm>
        </p:spPr>
      </p:pic>
      <p:pic>
        <p:nvPicPr>
          <p:cNvPr id="8" name="Espace réservé de l'image 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5" y="1146517"/>
            <a:ext cx="2626638" cy="1575982"/>
          </a:xfrm>
        </p:spPr>
      </p:pic>
      <p:pic>
        <p:nvPicPr>
          <p:cNvPr id="9" name="Espace réservé de l'image 8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5" y="3290896"/>
            <a:ext cx="2626638" cy="1474499"/>
          </a:xfrm>
        </p:spPr>
      </p:pic>
      <p:sp>
        <p:nvSpPr>
          <p:cNvPr id="10" name="Rectangle arrondi 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fr-FR" sz="1200" b="1" i="1" noProof="1" smtClean="0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Pour modifier les images sur cette diapositive, sélectionnez une image et supprimez-la. Cliquez ensuite sur l’icône Insérer une image</a:t>
            </a:r>
          </a:p>
          <a:p>
            <a:pPr algn="l" defTabSz="914400">
              <a:buNone/>
            </a:pPr>
            <a:r>
              <a:rPr lang="fr-FR" sz="1200" b="0" i="1" noProof="1" smtClean="0">
                <a:latin typeface="Arial"/>
                <a:ea typeface="+mn-ea"/>
                <a:cs typeface="Arial"/>
              </a:rPr>
              <a:t>dans l’espace réservé pour insérer votre propre image.</a:t>
            </a:r>
            <a:endParaRPr lang="fr-FR" sz="1200" b="0" i="1" noProof="1">
              <a:latin typeface="Arial"/>
              <a:ea typeface="+mn-ea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5124226"/>
            <a:ext cx="9865096" cy="1581374"/>
          </a:xfrm>
          <a:prstGeom prst="rect">
            <a:avLst/>
          </a:prstGeom>
        </p:spPr>
      </p:pic>
      <p:pic>
        <p:nvPicPr>
          <p:cNvPr id="12" name="Support Util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6131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070">
        <p:fade/>
      </p:transition>
    </mc:Choice>
    <mc:Fallback>
      <p:transition spd="med" advTm="75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802416" cy="1463674"/>
          </a:xfrm>
        </p:spPr>
        <p:txBody>
          <a:bodyPr>
            <a:noAutofit/>
          </a:bodyPr>
          <a:lstStyle/>
          <a:p>
            <a:pPr algn="ctr"/>
            <a:r>
              <a:rPr lang="fr-FR" sz="6600" noProof="1" smtClean="0">
                <a:solidFill>
                  <a:srgbClr val="FFC000"/>
                </a:solidFill>
                <a:latin typeface="AR CARTER" panose="02000000000000000000" pitchFamily="2" charset="0"/>
              </a:rPr>
              <a:t>Comment intégrer la communauté d’apprentissage?</a:t>
            </a:r>
            <a:endParaRPr lang="fr-FR" sz="6600" noProof="1">
              <a:solidFill>
                <a:srgbClr val="FFC000"/>
              </a:solidFill>
              <a:latin typeface="AR CARTER" panose="02000000000000000000" pitchFamily="2" charset="0"/>
            </a:endParaRPr>
          </a:p>
        </p:txBody>
      </p:sp>
      <p:sp>
        <p:nvSpPr>
          <p:cNvPr id="3" name="Espace réservé à du contenu 2"/>
          <p:cNvSpPr>
            <a:spLocks noGrp="1"/>
          </p:cNvSpPr>
          <p:nvPr>
            <p:ph idx="1"/>
          </p:nvPr>
        </p:nvSpPr>
        <p:spPr>
          <a:xfrm>
            <a:off x="695400" y="1844824"/>
            <a:ext cx="10225136" cy="374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200" noProof="1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Chaque enseignant qui aura le lien de la page Pearltrees pourra consulter les ressources proposées sur la plate-forme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noProof="1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</a:rPr>
              <a:t>Pour soumettre vos ressources, joignez la communauté en m’indiquant votre adresse de courriel Gmail.</a:t>
            </a:r>
            <a:endParaRPr lang="fr-FR" sz="3200" noProof="1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2" y="0"/>
            <a:ext cx="8352928" cy="1203097"/>
          </a:xfrm>
          <a:prstGeom prst="rect">
            <a:avLst/>
          </a:prstGeom>
        </p:spPr>
      </p:pic>
      <p:pic>
        <p:nvPicPr>
          <p:cNvPr id="6" name="Diffusion de Labplateformebv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5600" y="5229200"/>
            <a:ext cx="609600" cy="609600"/>
          </a:xfrm>
        </p:spPr>
      </p:pic>
      <p:sp>
        <p:nvSpPr>
          <p:cNvPr id="9" name="ZoneTexte 8"/>
          <p:cNvSpPr txBox="1"/>
          <p:nvPr/>
        </p:nvSpPr>
        <p:spPr>
          <a:xfrm>
            <a:off x="1991544" y="170080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chemeClr val="accent2"/>
                </a:solidFill>
                <a:latin typeface="AR ESSENCE" panose="02000000000000000000" pitchFamily="2" charset="0"/>
              </a:rPr>
              <a:t>Faire connaitre la plate-forme via…</a:t>
            </a:r>
          </a:p>
          <a:p>
            <a:pPr marL="342900" indent="-342900">
              <a:buAutoNum type="arabicParenR"/>
            </a:pPr>
            <a:r>
              <a:rPr lang="fr-CA" sz="4000" dirty="0" smtClean="0">
                <a:solidFill>
                  <a:schemeClr val="accent2"/>
                </a:solidFill>
                <a:latin typeface="AR ESSENCE" panose="02000000000000000000" pitchFamily="2" charset="0"/>
              </a:rPr>
              <a:t>les écoles spécialisées</a:t>
            </a:r>
          </a:p>
          <a:p>
            <a:pPr marL="342900" indent="-342900">
              <a:buAutoNum type="arabicParenR"/>
            </a:pPr>
            <a:r>
              <a:rPr lang="fr-CA" sz="4000" dirty="0" smtClean="0">
                <a:solidFill>
                  <a:schemeClr val="accent2"/>
                </a:solidFill>
                <a:latin typeface="AR ESSENCE" panose="02000000000000000000" pitchFamily="2" charset="0"/>
              </a:rPr>
              <a:t>Les groupes Facebook ciblés</a:t>
            </a:r>
            <a:endParaRPr lang="fr-CA" sz="4000" dirty="0">
              <a:solidFill>
                <a:schemeClr val="accent2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960">
        <p:fade/>
      </p:transition>
    </mc:Choice>
    <mc:Fallback>
      <p:transition spd="med" advTm="879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45134" y="5165904"/>
            <a:ext cx="5163023" cy="12892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/>
          <p:cNvSpPr/>
          <p:nvPr/>
        </p:nvSpPr>
        <p:spPr>
          <a:xfrm>
            <a:off x="3035660" y="2042592"/>
            <a:ext cx="6120680" cy="2601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035660" y="1585392"/>
            <a:ext cx="6120680" cy="914400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2800" noProof="1" smtClean="0">
                <a:solidFill>
                  <a:schemeClr val="accent4">
                    <a:lumMod val="75000"/>
                  </a:schemeClr>
                </a:solidFill>
                <a:latin typeface="Sitka Subheading" panose="02000505000000020004" pitchFamily="2" charset="0"/>
              </a:rPr>
              <a:t>1. Explorer les contenus déjà existants</a:t>
            </a:r>
            <a:endParaRPr lang="fr-FR" sz="2800" b="0" i="0" noProof="1">
              <a:solidFill>
                <a:schemeClr val="accent4">
                  <a:lumMod val="75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647" y="2113204"/>
            <a:ext cx="5738706" cy="2460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977" y="5236067"/>
            <a:ext cx="4587339" cy="1148953"/>
          </a:xfrm>
          <a:prstGeom prst="rect">
            <a:avLst/>
          </a:prstGeom>
        </p:spPr>
      </p:pic>
      <p:sp>
        <p:nvSpPr>
          <p:cNvPr id="8" name="Flèche droite rayée 7"/>
          <p:cNvSpPr/>
          <p:nvPr/>
        </p:nvSpPr>
        <p:spPr>
          <a:xfrm rot="7497887">
            <a:off x="5807041" y="4609261"/>
            <a:ext cx="1080309" cy="59195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023" y="404664"/>
            <a:ext cx="9085990" cy="1096585"/>
          </a:xfrm>
          <a:prstGeom prst="rect">
            <a:avLst/>
          </a:prstGeom>
        </p:spPr>
      </p:pic>
      <p:pic>
        <p:nvPicPr>
          <p:cNvPr id="12" name="1!explor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9163" y="5260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948">
        <p:fade/>
      </p:transition>
    </mc:Choice>
    <mc:Fallback>
      <p:transition spd="med" advTm="63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035660" y="1585392"/>
            <a:ext cx="6120680" cy="914400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z="2800" noProof="1" smtClean="0">
                <a:solidFill>
                  <a:schemeClr val="accent4">
                    <a:lumMod val="75000"/>
                  </a:schemeClr>
                </a:solidFill>
                <a:latin typeface="Sitka Subheading" panose="02000505000000020004" pitchFamily="2" charset="0"/>
              </a:rPr>
              <a:t>2. Partagez vos propres contenus</a:t>
            </a:r>
            <a:endParaRPr lang="fr-FR" sz="2800" b="0" i="0" noProof="1">
              <a:solidFill>
                <a:schemeClr val="accent4">
                  <a:lumMod val="75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4797152"/>
            <a:ext cx="2436490" cy="17718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91744" y="423470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fr-CA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2" y="4854564"/>
            <a:ext cx="3019336" cy="18096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65871" y="42082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fr-CA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445136"/>
            <a:ext cx="9721080" cy="1173234"/>
          </a:xfrm>
          <a:prstGeom prst="rect">
            <a:avLst/>
          </a:prstGeom>
        </p:spPr>
      </p:pic>
      <p:pic>
        <p:nvPicPr>
          <p:cNvPr id="6" name="2!parta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2142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945">
        <p:fade/>
      </p:transition>
    </mc:Choice>
    <mc:Fallback>
      <p:transition spd="med" advTm="65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mi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EE01125C-6C62-4E80-B0DF-A1377395FD1B}" vid="{209A76E9-7919-499B-BFE5-D3A24B9CEC02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d’un programme pédagogique pour enfants sur fond de cour d’école, album (écran large)</Template>
  <TotalTime>0</TotalTime>
  <Words>132</Words>
  <Application>Microsoft Office PowerPoint</Application>
  <PresentationFormat>Grand écran</PresentationFormat>
  <Paragraphs>43</Paragraphs>
  <Slides>12</Slides>
  <Notes>11</Notes>
  <HiddenSlides>0</HiddenSlides>
  <MMClips>9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 CARTER</vt:lpstr>
      <vt:lpstr>AR ESSENCE</vt:lpstr>
      <vt:lpstr>Arial</vt:lpstr>
      <vt:lpstr>Comic Sans MS</vt:lpstr>
      <vt:lpstr>Gabriola</vt:lpstr>
      <vt:lpstr>Sitka Subheading</vt:lpstr>
      <vt:lpstr>Times New Roman</vt:lpstr>
      <vt:lpstr>Wingdings</vt:lpstr>
      <vt:lpstr>Amis 16x9</vt:lpstr>
      <vt:lpstr>Devis pédagogique Destiné aux enseignants en déficience intellectuelle moyenne</vt:lpstr>
      <vt:lpstr>Présentation PowerPoint</vt:lpstr>
      <vt:lpstr>Présentation PowerPoint</vt:lpstr>
      <vt:lpstr>Présentation PowerPoint</vt:lpstr>
      <vt:lpstr>Présentation PowerPoint</vt:lpstr>
      <vt:lpstr>Comment intégrer la communauté d’apprentissage?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 partage!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2016-04-10T05:32:33Z</dcterms:created>
  <dcterms:modified xsi:type="dcterms:W3CDTF">2016-04-16T00:04:05Z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