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8" r:id="rId3"/>
    <p:sldId id="271" r:id="rId4"/>
    <p:sldId id="270" r:id="rId5"/>
    <p:sldId id="257" r:id="rId6"/>
    <p:sldId id="259" r:id="rId7"/>
    <p:sldId id="261" r:id="rId8"/>
    <p:sldId id="262" r:id="rId9"/>
    <p:sldId id="264" r:id="rId10"/>
    <p:sldId id="272" r:id="rId11"/>
    <p:sldId id="273" r:id="rId12"/>
    <p:sldId id="263" r:id="rId13"/>
    <p:sldId id="265" r:id="rId14"/>
    <p:sldId id="260" r:id="rId15"/>
    <p:sldId id="267"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94590" autoAdjust="0"/>
  </p:normalViewPr>
  <p:slideViewPr>
    <p:cSldViewPr>
      <p:cViewPr>
        <p:scale>
          <a:sx n="70" d="100"/>
          <a:sy n="70" d="100"/>
        </p:scale>
        <p:origin x="-1392" y="-138"/>
      </p:cViewPr>
      <p:guideLst>
        <p:guide orient="horz" pos="2160"/>
        <p:guide pos="2880"/>
      </p:guideLst>
    </p:cSldViewPr>
  </p:slideViewPr>
  <p:outlineViewPr>
    <p:cViewPr>
      <p:scale>
        <a:sx n="33" d="100"/>
        <a:sy n="33" d="100"/>
      </p:scale>
      <p:origin x="48" y="25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12144-14B4-41CF-A270-F48495148EF0}" type="datetimeFigureOut">
              <a:rPr lang="fr-FR" smtClean="0"/>
              <a:t>18/02/2016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4A1FB-3D70-4E1E-9957-286F652C1B63}" type="slidenum">
              <a:rPr lang="fr-FR" smtClean="0"/>
              <a:t>‹N°›</a:t>
            </a:fld>
            <a:endParaRPr lang="fr-FR"/>
          </a:p>
        </p:txBody>
      </p:sp>
    </p:spTree>
    <p:extLst>
      <p:ext uri="{BB962C8B-B14F-4D97-AF65-F5344CB8AC3E}">
        <p14:creationId xmlns:p14="http://schemas.microsoft.com/office/powerpoint/2010/main" val="31697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E4A1FB-3D70-4E1E-9957-286F652C1B63}" type="slidenum">
              <a:rPr lang="fr-FR" smtClean="0"/>
              <a:t>1</a:t>
            </a:fld>
            <a:endParaRPr lang="fr-FR"/>
          </a:p>
        </p:txBody>
      </p:sp>
    </p:spTree>
    <p:extLst>
      <p:ext uri="{BB962C8B-B14F-4D97-AF65-F5344CB8AC3E}">
        <p14:creationId xmlns:p14="http://schemas.microsoft.com/office/powerpoint/2010/main" val="793135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768ED169-6AF0-467C-8295-595ECA3C34A3}" type="datetime1">
              <a:rPr lang="fr-FR" smtClean="0"/>
              <a:t>18/02/2016</a:t>
            </a:fld>
            <a:endParaRPr lang="fr-F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fr-F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808B3E8D-2BCD-4E52-B6BF-9AE5F43AA480}" type="slidenum">
              <a:rPr lang="fr-FR" smtClean="0"/>
              <a:t>‹N°›</a:t>
            </a:fld>
            <a:endParaRPr lang="fr-F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344987B-4992-4E4D-BF14-388463407EBB}" type="datetime1">
              <a:rPr lang="fr-FR" smtClean="0"/>
              <a:t>18/02/2016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D4B8DFC-EB9F-44F2-B15A-B6929552E974}" type="datetime1">
              <a:rPr lang="fr-FR" smtClean="0"/>
              <a:t>18/02/2016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9D1EBB5-FC5C-4A51-8891-9D4691DC375E}" type="datetime1">
              <a:rPr lang="fr-FR" smtClean="0"/>
              <a:t>18/02/2016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D74784-CCCC-43A0-BB54-4417ED3D29F2}" type="datetime1">
              <a:rPr lang="fr-FR" smtClean="0"/>
              <a:t>18/02/2016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F9794AA6-2AFE-4EAB-91B1-21236E514F70}" type="datetime1">
              <a:rPr lang="fr-FR" smtClean="0"/>
              <a:t>18/02/2016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8B3E8D-2BCD-4E52-B6BF-9AE5F43AA480}" type="slidenum">
              <a:rPr lang="fr-FR" smtClean="0"/>
              <a:t>‹N°›</a:t>
            </a:fld>
            <a:endParaRPr lang="fr-FR"/>
          </a:p>
        </p:txBody>
      </p:sp>
      <p:sp>
        <p:nvSpPr>
          <p:cNvPr id="9" name="Content Placeholder 8"/>
          <p:cNvSpPr>
            <a:spLocks noGrp="1"/>
          </p:cNvSpPr>
          <p:nvPr>
            <p:ph sz="quarter" idx="13"/>
          </p:nvPr>
        </p:nvSpPr>
        <p:spPr>
          <a:xfrm>
            <a:off x="841248"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FA4B81B-FCEB-4812-9703-8B5AFDEFCBE1}" type="datetime1">
              <a:rPr lang="fr-FR" smtClean="0"/>
              <a:t>18/02/2016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08B3E8D-2BCD-4E52-B6BF-9AE5F43AA480}" type="slidenum">
              <a:rPr lang="fr-FR" smtClean="0"/>
              <a:t>‹N°›</a:t>
            </a:fld>
            <a:endParaRPr lang="fr-F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8E04C07-27BC-474A-9D52-07D66A66B0EC}" type="datetime1">
              <a:rPr lang="fr-FR" smtClean="0"/>
              <a:t>18/02/2016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3919-F2E1-4B99-BB16-4D2E526AD027}" type="datetime1">
              <a:rPr lang="fr-FR" smtClean="0"/>
              <a:t>18/02/2016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01BDF16-706F-4998-911E-457CEF2F6244}" type="datetime1">
              <a:rPr lang="fr-FR" smtClean="0"/>
              <a:t>18/02/2016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A958B7F-6E46-4FDF-A2D4-A845E891BB3C}" type="datetime1">
              <a:rPr lang="fr-FR" smtClean="0"/>
              <a:t>18/02/2016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08B3E8D-2BCD-4E52-B6BF-9AE5F43AA480}" type="slidenum">
              <a:rPr lang="fr-FR" smtClean="0"/>
              <a:t>‹N°›</a:t>
            </a:fld>
            <a:endParaRPr lang="fr-F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42E1DA27-1A6D-472A-B714-7C2A87F42626}" type="datetime1">
              <a:rPr lang="fr-FR" smtClean="0"/>
              <a:t>18/02/2016</a:t>
            </a:fld>
            <a:endParaRPr lang="fr-F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fr-F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808B3E8D-2BCD-4E52-B6BF-9AE5F43AA480}"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thruBlk="1"/>
  </p:transition>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453" y="3974"/>
            <a:ext cx="3096344" cy="369332"/>
          </a:xfrm>
          <a:prstGeom prst="rect">
            <a:avLst/>
          </a:prstGeom>
          <a:ln>
            <a:solidFill>
              <a:schemeClr val="tx1"/>
            </a:solidFill>
          </a:ln>
          <a:effectLst>
            <a:glow rad="228600">
              <a:schemeClr val="accent1">
                <a:satMod val="175000"/>
                <a:alpha val="40000"/>
              </a:schemeClr>
            </a:glow>
            <a:outerShdw blurRad="50800" dist="12700" dir="5400000" rotWithShape="0">
              <a:srgbClr val="000000">
                <a:alpha val="37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i="1" dirty="0" smtClean="0">
                <a:latin typeface="Andalus" panose="02020603050405020304" pitchFamily="18" charset="-78"/>
                <a:cs typeface="Andalus" panose="02020603050405020304" pitchFamily="18" charset="-78"/>
              </a:rPr>
              <a:t>Dominici Antoine-Jacques</a:t>
            </a:r>
            <a:endParaRPr lang="fr-FR" i="1" dirty="0">
              <a:latin typeface="Andalus" panose="02020603050405020304" pitchFamily="18" charset="-78"/>
              <a:cs typeface="Andalus" panose="02020603050405020304" pitchFamily="18" charset="-78"/>
            </a:endParaRPr>
          </a:p>
        </p:txBody>
      </p:sp>
      <p:sp>
        <p:nvSpPr>
          <p:cNvPr id="5" name="ZoneTexte 4"/>
          <p:cNvSpPr txBox="1"/>
          <p:nvPr/>
        </p:nvSpPr>
        <p:spPr>
          <a:xfrm>
            <a:off x="6596156" y="3974"/>
            <a:ext cx="2520280" cy="369332"/>
          </a:xfrm>
          <a:prstGeom prst="rect">
            <a:avLst/>
          </a:prstGeom>
          <a:ln/>
          <a:effectLst>
            <a:glow rad="228600">
              <a:schemeClr val="accent1">
                <a:satMod val="175000"/>
                <a:alpha val="40000"/>
              </a:schemeClr>
            </a:glow>
            <a:outerShdw blurRad="50800" dist="25400" dir="5040000" rotWithShape="0">
              <a:srgbClr val="000000">
                <a:alpha val="44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i="1" dirty="0" smtClean="0">
                <a:latin typeface="Andalus" panose="02020603050405020304" pitchFamily="18" charset="-78"/>
                <a:cs typeface="Andalus" panose="02020603050405020304" pitchFamily="18" charset="-78"/>
              </a:rPr>
              <a:t>BTS SIO 2</a:t>
            </a:r>
            <a:endParaRPr lang="fr-FR" i="1" dirty="0">
              <a:latin typeface="Andalus" panose="02020603050405020304" pitchFamily="18" charset="-78"/>
              <a:cs typeface="Andalus" panose="02020603050405020304" pitchFamily="18" charset="-78"/>
            </a:endParaRPr>
          </a:p>
        </p:txBody>
      </p:sp>
      <p:sp>
        <p:nvSpPr>
          <p:cNvPr id="2" name="Titre 1"/>
          <p:cNvSpPr>
            <a:spLocks noGrp="1"/>
          </p:cNvSpPr>
          <p:nvPr>
            <p:ph type="ctrTitle"/>
          </p:nvPr>
        </p:nvSpPr>
        <p:spPr>
          <a:xfrm>
            <a:off x="-27564" y="692696"/>
            <a:ext cx="9144000" cy="792088"/>
          </a:xfrm>
          <a:ln/>
        </p:spPr>
        <p:style>
          <a:lnRef idx="1">
            <a:schemeClr val="accent6"/>
          </a:lnRef>
          <a:fillRef idx="2">
            <a:schemeClr val="accent6"/>
          </a:fillRef>
          <a:effectRef idx="1">
            <a:schemeClr val="accent6"/>
          </a:effectRef>
          <a:fontRef idx="minor">
            <a:schemeClr val="dk1"/>
          </a:fontRef>
        </p:style>
        <p:txBody>
          <a:bodyPr>
            <a:noAutofit/>
          </a:bodyPr>
          <a:lstStyle/>
          <a:p>
            <a:pPr algn="ctr"/>
            <a:r>
              <a:rPr lang="fr-FR" sz="3600" b="1" dirty="0" smtClean="0">
                <a:latin typeface="Andalus" panose="02020603050405020304" pitchFamily="18" charset="-78"/>
                <a:cs typeface="Andalus" panose="02020603050405020304" pitchFamily="18" charset="-78"/>
              </a:rPr>
              <a:t>Déploiement de l’outil de supervision Omega </a:t>
            </a:r>
            <a:endParaRPr lang="fr-FR" sz="3600" b="1" dirty="0">
              <a:latin typeface="Andalus" panose="02020603050405020304" pitchFamily="18" charset="-78"/>
              <a:cs typeface="Andalus" panose="02020603050405020304" pitchFamily="18" charset="-78"/>
            </a:endParaRPr>
          </a:p>
        </p:txBody>
      </p:sp>
      <p:sp>
        <p:nvSpPr>
          <p:cNvPr id="12" name="Espace réservé du numéro de diapositive 11"/>
          <p:cNvSpPr>
            <a:spLocks noGrp="1"/>
          </p:cNvSpPr>
          <p:nvPr>
            <p:ph type="sldNum" sz="quarter" idx="12"/>
          </p:nvPr>
        </p:nvSpPr>
        <p:spPr>
          <a:xfrm rot="21436872">
            <a:off x="8148242" y="6271089"/>
            <a:ext cx="738180" cy="426607"/>
          </a:xfrm>
        </p:spPr>
        <p:txBody>
          <a:bodyPr/>
          <a:lstStyle/>
          <a:p>
            <a:fld id="{808B3E8D-2BCD-4E52-B6BF-9AE5F43AA480}" type="slidenum">
              <a:rPr lang="fr-FR" smtClean="0"/>
              <a:t>1</a:t>
            </a:fld>
            <a:endParaRPr lang="fr-FR" dirty="0"/>
          </a:p>
        </p:txBody>
      </p:sp>
      <p:sp>
        <p:nvSpPr>
          <p:cNvPr id="10" name="ZoneTexte 9"/>
          <p:cNvSpPr txBox="1"/>
          <p:nvPr/>
        </p:nvSpPr>
        <p:spPr>
          <a:xfrm>
            <a:off x="2411760" y="5946635"/>
            <a:ext cx="3240360" cy="369332"/>
          </a:xfrm>
          <a:prstGeom prst="rect">
            <a:avLst/>
          </a:prstGeom>
          <a:effectLst>
            <a:outerShdw blurRad="50800" dist="12700" dir="5400000" rotWithShape="0">
              <a:srgbClr val="000000">
                <a:alpha val="37000"/>
              </a:srgbClr>
            </a:outerShdw>
            <a:softEdge rad="635000"/>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i="1" dirty="0" smtClean="0">
                <a:latin typeface="Andalus" panose="02020603050405020304" pitchFamily="18" charset="-78"/>
                <a:cs typeface="Andalus" panose="02020603050405020304" pitchFamily="18" charset="-78"/>
              </a:rPr>
              <a:t>11/01/16  au 19/02/16</a:t>
            </a:r>
            <a:endParaRPr lang="fr-FR" i="1" dirty="0">
              <a:latin typeface="Andalus" panose="02020603050405020304" pitchFamily="18" charset="-78"/>
              <a:cs typeface="Andalus" panose="02020603050405020304" pitchFamily="18" charset="-78"/>
            </a:endParaRPr>
          </a:p>
        </p:txBody>
      </p:sp>
      <p:pic>
        <p:nvPicPr>
          <p:cNvPr id="1026" name="Picture 2" descr="E:\OmegaNoc\Logical 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3593">
            <a:off x="63016" y="1974417"/>
            <a:ext cx="4044443" cy="289565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15280">
            <a:off x="4370684" y="1971298"/>
            <a:ext cx="4505400" cy="3158270"/>
          </a:xfrm>
          <a:prstGeom prst="rect">
            <a:avLst/>
          </a:prstGeom>
        </p:spPr>
      </p:pic>
    </p:spTree>
    <p:extLst>
      <p:ext uri="{BB962C8B-B14F-4D97-AF65-F5344CB8AC3E}">
        <p14:creationId xmlns:p14="http://schemas.microsoft.com/office/powerpoint/2010/main" val="413973215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10</a:t>
            </a:fld>
            <a:endParaRPr lang="fr-FR"/>
          </a:p>
        </p:txBody>
      </p:sp>
      <p:pic>
        <p:nvPicPr>
          <p:cNvPr id="7170" name="Picture 2" descr="E:\OmegaNoc\Logical 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95" y="3212976"/>
            <a:ext cx="8705385" cy="352839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20010" y="836198"/>
            <a:ext cx="7593606" cy="2354491"/>
          </a:xfrm>
          <a:prstGeom prst="rect">
            <a:avLst/>
          </a:prstGeom>
          <a:noFill/>
        </p:spPr>
        <p:txBody>
          <a:bodyPr wrap="square" rtlCol="0">
            <a:spAutoFit/>
          </a:bodyPr>
          <a:lstStyle/>
          <a:p>
            <a:pPr algn="just"/>
            <a:r>
              <a:rPr lang="fr-FR" sz="2100" dirty="0" smtClean="0">
                <a:latin typeface="Andalus" panose="02020603050405020304" pitchFamily="18" charset="-78"/>
                <a:cs typeface="Andalus" panose="02020603050405020304" pitchFamily="18" charset="-78"/>
              </a:rPr>
              <a:t>Physical Graph : il s'agit d'une vue représentative de tous les hôtes du réseau avec de nombreuses informations (nom d'hôte , adresse IP, dernier contact avec l'hôte).</a:t>
            </a:r>
          </a:p>
          <a:p>
            <a:pPr algn="just"/>
            <a:endParaRPr lang="fr-FR" sz="2100" dirty="0" smtClean="0">
              <a:latin typeface="Andalus" panose="02020603050405020304" pitchFamily="18" charset="-78"/>
              <a:cs typeface="Andalus" panose="02020603050405020304" pitchFamily="18" charset="-78"/>
            </a:endParaRPr>
          </a:p>
          <a:p>
            <a:pPr algn="just"/>
            <a:r>
              <a:rPr lang="fr-FR" sz="2100" dirty="0" smtClean="0">
                <a:latin typeface="Andalus" panose="02020603050405020304" pitchFamily="18" charset="-78"/>
                <a:cs typeface="Andalus" panose="02020603050405020304" pitchFamily="18" charset="-78"/>
              </a:rPr>
              <a:t>Logical </a:t>
            </a:r>
            <a:r>
              <a:rPr lang="fr-FR" sz="2100" dirty="0" smtClean="0">
                <a:latin typeface="Andalus" panose="02020603050405020304" pitchFamily="18" charset="-78"/>
                <a:cs typeface="Andalus" panose="02020603050405020304" pitchFamily="18" charset="-78"/>
              </a:rPr>
              <a:t>Graph vue représentative de tous les services installés sur chaque poste, on peut déterminer rapidement si un service tombe en panne. </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187095" y="5771"/>
            <a:ext cx="8933856"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La Partie Graphique d’Omega</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4000783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11</a:t>
            </a:fld>
            <a:endParaRPr lang="fr-FR"/>
          </a:p>
        </p:txBody>
      </p:sp>
      <p:pic>
        <p:nvPicPr>
          <p:cNvPr id="8194" name="Picture 2" descr="E:\OmegaNoc\Dashboar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9" y="2204864"/>
            <a:ext cx="8640960"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83568" y="1124744"/>
            <a:ext cx="7920880" cy="738664"/>
          </a:xfrm>
          <a:prstGeom prst="rect">
            <a:avLst/>
          </a:prstGeom>
          <a:noFill/>
        </p:spPr>
        <p:txBody>
          <a:bodyPr wrap="square" rtlCol="0">
            <a:spAutoFit/>
          </a:bodyPr>
          <a:lstStyle/>
          <a:p>
            <a:r>
              <a:rPr lang="fr-FR" sz="2100" dirty="0" smtClean="0">
                <a:latin typeface="Andalus" panose="02020603050405020304" pitchFamily="18" charset="-78"/>
                <a:cs typeface="Andalus" panose="02020603050405020304" pitchFamily="18" charset="-78"/>
              </a:rPr>
              <a:t>Il permet de visualiser sous forme de tableau </a:t>
            </a: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les hôtes et les différents services opérationnels. </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2389827" y="33066"/>
            <a:ext cx="4349268"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Le Dashboard</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1132872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12</a:t>
            </a:fld>
            <a:endParaRPr lang="fr-FR"/>
          </a:p>
        </p:txBody>
      </p:sp>
      <p:pic>
        <p:nvPicPr>
          <p:cNvPr id="5122" name="Picture 2" descr="E:\OmegaNoc\Panne service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66" y="2060847"/>
            <a:ext cx="4338210" cy="438408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39552" y="1494076"/>
            <a:ext cx="2952328" cy="415498"/>
          </a:xfrm>
          <a:prstGeom prst="rect">
            <a:avLst/>
          </a:prstGeom>
          <a:noFill/>
        </p:spPr>
        <p:txBody>
          <a:bodyPr wrap="square" rtlCol="0">
            <a:spAutoFit/>
          </a:bodyPr>
          <a:lstStyle/>
          <a:p>
            <a:r>
              <a:rPr lang="fr-FR" sz="2100" dirty="0" smtClean="0">
                <a:latin typeface="Andalus" panose="02020603050405020304" pitchFamily="18" charset="-78"/>
                <a:cs typeface="Andalus" panose="02020603050405020304" pitchFamily="18" charset="-78"/>
              </a:rPr>
              <a:t>Panne sur un service </a:t>
            </a:r>
            <a:endParaRPr lang="fr-FR" sz="2100" dirty="0">
              <a:latin typeface="Andalus" panose="02020603050405020304" pitchFamily="18" charset="-78"/>
              <a:cs typeface="Andalus" panose="02020603050405020304" pitchFamily="18" charset="-78"/>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4176464" cy="431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572000" y="1494076"/>
            <a:ext cx="3888432" cy="415498"/>
          </a:xfrm>
          <a:prstGeom prst="rect">
            <a:avLst/>
          </a:prstGeom>
          <a:noFill/>
        </p:spPr>
        <p:txBody>
          <a:bodyPr wrap="square" rtlCol="0">
            <a:spAutoFit/>
          </a:bodyPr>
          <a:lstStyle/>
          <a:p>
            <a:pPr algn="ctr"/>
            <a:r>
              <a:rPr lang="fr-FR" sz="2100" dirty="0" smtClean="0">
                <a:latin typeface="Andalus" panose="02020603050405020304" pitchFamily="18" charset="-78"/>
                <a:cs typeface="Andalus" panose="02020603050405020304" pitchFamily="18" charset="-78"/>
              </a:rPr>
              <a:t>Panne sur un hôte</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1410437" y="5771"/>
            <a:ext cx="636263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Panne Informatique</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ZoneTexte 7"/>
          <p:cNvSpPr txBox="1"/>
          <p:nvPr/>
        </p:nvSpPr>
        <p:spPr>
          <a:xfrm>
            <a:off x="2015716" y="836768"/>
            <a:ext cx="5292588" cy="415498"/>
          </a:xfrm>
          <a:prstGeom prst="rect">
            <a:avLst/>
          </a:prstGeom>
          <a:noFill/>
        </p:spPr>
        <p:txBody>
          <a:bodyPr wrap="square" rtlCol="0">
            <a:spAutoFit/>
          </a:bodyPr>
          <a:lstStyle/>
          <a:p>
            <a:pPr algn="just"/>
            <a:r>
              <a:rPr lang="fr-FR" sz="2100" dirty="0" smtClean="0">
                <a:latin typeface="Andalus" panose="02020603050405020304" pitchFamily="18" charset="-78"/>
                <a:cs typeface="Andalus" panose="02020603050405020304" pitchFamily="18" charset="-78"/>
              </a:rPr>
              <a:t>	Comparaison de deux pannes :</a:t>
            </a:r>
            <a:endParaRPr lang="fr-FR" sz="21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2786681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13</a:t>
            </a:fld>
            <a:endParaRPr lang="fr-FR"/>
          </a:p>
        </p:txBody>
      </p:sp>
      <p:pic>
        <p:nvPicPr>
          <p:cNvPr id="9218" name="Picture 2" descr="E:\OmegaNoc\schema reseau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48511" y="830997"/>
            <a:ext cx="7416824" cy="415498"/>
          </a:xfrm>
          <a:prstGeom prst="rect">
            <a:avLst/>
          </a:prstGeom>
          <a:noFill/>
        </p:spPr>
        <p:txBody>
          <a:bodyPr wrap="square" rtlCol="0">
            <a:spAutoFit/>
          </a:bodyPr>
          <a:lstStyle/>
          <a:p>
            <a:r>
              <a:rPr lang="fr-FR" sz="2100" dirty="0" smtClean="0">
                <a:latin typeface="Andalus" panose="02020603050405020304" pitchFamily="18" charset="-78"/>
                <a:cs typeface="Andalus" panose="02020603050405020304" pitchFamily="18" charset="-78"/>
              </a:rPr>
              <a:t>Schéma de l’infrastructure de supervision réalisé sur </a:t>
            </a:r>
            <a:r>
              <a:rPr lang="fr-FR" sz="2100" dirty="0" smtClean="0">
                <a:latin typeface="Andalus" panose="02020603050405020304" pitchFamily="18" charset="-78"/>
                <a:cs typeface="Andalus" panose="02020603050405020304" pitchFamily="18" charset="-78"/>
              </a:rPr>
              <a:t>Visio </a:t>
            </a:r>
            <a:r>
              <a:rPr lang="fr-FR" sz="2100" dirty="0" smtClean="0">
                <a:latin typeface="Andalus" panose="02020603050405020304" pitchFamily="18" charset="-78"/>
                <a:cs typeface="Andalus" panose="02020603050405020304" pitchFamily="18" charset="-78"/>
              </a:rPr>
              <a:t>2013</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2255523" y="0"/>
            <a:ext cx="4612160"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Schéma Réseau</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9467275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14</a:t>
            </a:fld>
            <a:endParaRPr lang="fr-F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050" y="2564904"/>
            <a:ext cx="8385422" cy="4073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435050" y="1124744"/>
            <a:ext cx="8208912" cy="1061829"/>
          </a:xfrm>
          <a:prstGeom prst="rect">
            <a:avLst/>
          </a:prstGeom>
          <a:noFill/>
        </p:spPr>
        <p:txBody>
          <a:bodyPr wrap="square" rtlCol="0">
            <a:spAutoFit/>
          </a:bodyPr>
          <a:lstStyle/>
          <a:p>
            <a:pPr algn="just"/>
            <a:r>
              <a:rPr lang="fr-FR" sz="2100" dirty="0" smtClean="0">
                <a:latin typeface="Andalus" panose="02020603050405020304" pitchFamily="18" charset="-78"/>
                <a:cs typeface="Andalus" panose="02020603050405020304" pitchFamily="18" charset="-78"/>
              </a:rPr>
              <a:t>J’ai décidé de rédiger une procédure d’installation de l’outil de supervision Omega sur le wiki car cela pourra toujours servir au service informatique s’il souhaite le mettre en place une fois que je serais parti.</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150239" y="116632"/>
            <a:ext cx="9379491"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Elaboration </a:t>
            </a: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 </a:t>
            </a: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fiche procédure </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0660474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Je pense avoir rempli les différents  objectifs  </a:t>
            </a:r>
            <a:r>
              <a:rPr lang="fr-FR" sz="2100" dirty="0" smtClean="0">
                <a:latin typeface="Andalus" panose="02020603050405020304" pitchFamily="18" charset="-78"/>
                <a:cs typeface="Andalus" panose="02020603050405020304" pitchFamily="18" charset="-78"/>
              </a:rPr>
              <a:t>fixés </a:t>
            </a:r>
            <a:r>
              <a:rPr lang="fr-FR" sz="2100" dirty="0" smtClean="0">
                <a:latin typeface="Andalus" panose="02020603050405020304" pitchFamily="18" charset="-78"/>
                <a:cs typeface="Andalus" panose="02020603050405020304" pitchFamily="18" charset="-78"/>
              </a:rPr>
              <a:t>.</a:t>
            </a:r>
            <a:endParaRPr lang="fr-FR" sz="2100" dirty="0" smtClean="0">
              <a:latin typeface="Andalus" panose="02020603050405020304" pitchFamily="18" charset="-78"/>
              <a:cs typeface="Andalus" panose="02020603050405020304" pitchFamily="18" charset="-78"/>
            </a:endParaRPr>
          </a:p>
          <a:p>
            <a:pPr marL="0" indent="0">
              <a:buNone/>
            </a:pPr>
            <a:endParaRPr lang="fr-FR" sz="2100" dirty="0" smtClean="0">
              <a:latin typeface="Andalus" panose="02020603050405020304" pitchFamily="18" charset="-78"/>
              <a:cs typeface="Andalus" panose="02020603050405020304" pitchFamily="18" charset="-78"/>
            </a:endParaRPr>
          </a:p>
          <a:p>
            <a:pPr>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En ce qui me concerne mon </a:t>
            </a:r>
            <a:r>
              <a:rPr lang="fr-FR" sz="2100" dirty="0" smtClean="0">
                <a:latin typeface="Andalus" panose="02020603050405020304" pitchFamily="18" charset="-78"/>
                <a:cs typeface="Andalus" panose="02020603050405020304" pitchFamily="18" charset="-78"/>
              </a:rPr>
              <a:t>stage ,il </a:t>
            </a:r>
            <a:r>
              <a:rPr lang="fr-FR" sz="2100" dirty="0" smtClean="0">
                <a:latin typeface="Andalus" panose="02020603050405020304" pitchFamily="18" charset="-78"/>
                <a:cs typeface="Andalus" panose="02020603050405020304" pitchFamily="18" charset="-78"/>
              </a:rPr>
              <a:t>c’est très bien déroulé , j’ai pu développer mon projet de </a:t>
            </a:r>
            <a:r>
              <a:rPr lang="fr-FR" sz="2100" dirty="0" smtClean="0">
                <a:latin typeface="Andalus" panose="02020603050405020304" pitchFamily="18" charset="-78"/>
                <a:cs typeface="Andalus" panose="02020603050405020304" pitchFamily="18" charset="-78"/>
              </a:rPr>
              <a:t>façon </a:t>
            </a:r>
            <a:r>
              <a:rPr lang="fr-FR" sz="2100" dirty="0" smtClean="0">
                <a:latin typeface="Andalus" panose="02020603050405020304" pitchFamily="18" charset="-78"/>
                <a:cs typeface="Andalus" panose="02020603050405020304" pitchFamily="18" charset="-78"/>
              </a:rPr>
              <a:t>rapide et efficace avec tous le matériel mis à ma </a:t>
            </a:r>
            <a:r>
              <a:rPr lang="fr-FR" sz="2100" dirty="0" smtClean="0">
                <a:latin typeface="Andalus" panose="02020603050405020304" pitchFamily="18" charset="-78"/>
                <a:cs typeface="Andalus" panose="02020603050405020304" pitchFamily="18" charset="-78"/>
              </a:rPr>
              <a:t>disposition.</a:t>
            </a:r>
          </a:p>
          <a:p>
            <a:pPr>
              <a:buFont typeface="Wingdings" panose="05000000000000000000" pitchFamily="2" charset="2"/>
              <a:buChar char="Ø"/>
            </a:pPr>
            <a:endParaRPr lang="fr-FR" sz="2100" dirty="0" smtClean="0">
              <a:latin typeface="Andalus" panose="02020603050405020304" pitchFamily="18" charset="-78"/>
              <a:cs typeface="Andalus" panose="02020603050405020304" pitchFamily="18" charset="-78"/>
            </a:endParaRPr>
          </a:p>
          <a:p>
            <a:pPr>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J’ai trouvé une ambiance agréable et studieuse</a:t>
            </a:r>
            <a:endParaRPr lang="fr-FR" sz="2100" dirty="0" smtClean="0">
              <a:latin typeface="Andalus" panose="02020603050405020304" pitchFamily="18" charset="-78"/>
              <a:cs typeface="Andalus" panose="02020603050405020304" pitchFamily="18" charset="-78"/>
            </a:endParaRPr>
          </a:p>
          <a:p>
            <a:endParaRPr lang="fr-FR" sz="2100" dirty="0">
              <a:latin typeface="Andalus" panose="02020603050405020304" pitchFamily="18" charset="-78"/>
              <a:cs typeface="Andalus" panose="02020603050405020304" pitchFamily="18" charset="-78"/>
            </a:endParaRPr>
          </a:p>
          <a:p>
            <a:pPr>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J’ai eu </a:t>
            </a:r>
            <a:r>
              <a:rPr lang="fr-FR" sz="2100" dirty="0" smtClean="0">
                <a:latin typeface="Andalus" panose="02020603050405020304" pitchFamily="18" charset="-78"/>
                <a:cs typeface="Andalus" panose="02020603050405020304" pitchFamily="18" charset="-78"/>
              </a:rPr>
              <a:t>des réponses </a:t>
            </a:r>
            <a:r>
              <a:rPr lang="fr-FR" sz="2100" dirty="0" smtClean="0">
                <a:latin typeface="Andalus" panose="02020603050405020304" pitchFamily="18" charset="-78"/>
                <a:cs typeface="Andalus" panose="02020603050405020304" pitchFamily="18" charset="-78"/>
              </a:rPr>
              <a:t>à mes questions lorsque j’ai </a:t>
            </a:r>
            <a:r>
              <a:rPr lang="fr-FR" sz="2100" dirty="0" smtClean="0">
                <a:latin typeface="Andalus" panose="02020603050405020304" pitchFamily="18" charset="-78"/>
                <a:cs typeface="Andalus" panose="02020603050405020304" pitchFamily="18" charset="-78"/>
              </a:rPr>
              <a:t>rencontrés </a:t>
            </a:r>
            <a:r>
              <a:rPr lang="fr-FR" sz="2100" dirty="0" smtClean="0">
                <a:latin typeface="Andalus" panose="02020603050405020304" pitchFamily="18" charset="-78"/>
                <a:cs typeface="Andalus" panose="02020603050405020304" pitchFamily="18" charset="-78"/>
              </a:rPr>
              <a:t>des </a:t>
            </a:r>
            <a:r>
              <a:rPr lang="fr-FR" sz="2100" dirty="0" smtClean="0">
                <a:latin typeface="Andalus" panose="02020603050405020304" pitchFamily="18" charset="-78"/>
                <a:cs typeface="Andalus" panose="02020603050405020304" pitchFamily="18" charset="-78"/>
              </a:rPr>
              <a:t>problèmes</a:t>
            </a: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ce qui m’a </a:t>
            </a:r>
            <a:r>
              <a:rPr lang="fr-FR" sz="2100" dirty="0" smtClean="0">
                <a:latin typeface="Andalus" panose="02020603050405020304" pitchFamily="18" charset="-78"/>
                <a:cs typeface="Andalus" panose="02020603050405020304" pitchFamily="18" charset="-78"/>
              </a:rPr>
              <a:t>permis </a:t>
            </a:r>
            <a:r>
              <a:rPr lang="fr-FR" sz="2100" dirty="0" smtClean="0">
                <a:latin typeface="Andalus" panose="02020603050405020304" pitchFamily="18" charset="-78"/>
                <a:cs typeface="Andalus" panose="02020603050405020304" pitchFamily="18" charset="-78"/>
              </a:rPr>
              <a:t>d’avancer.</a:t>
            </a:r>
            <a:endParaRPr lang="fr-FR" sz="2100" dirty="0">
              <a:latin typeface="Andalus" panose="02020603050405020304" pitchFamily="18" charset="-78"/>
              <a:cs typeface="Andalus" panose="02020603050405020304" pitchFamily="18" charset="-78"/>
            </a:endParaRPr>
          </a:p>
        </p:txBody>
      </p:sp>
      <p:sp>
        <p:nvSpPr>
          <p:cNvPr id="4" name="Espace réservé du numéro de diapositive 3"/>
          <p:cNvSpPr>
            <a:spLocks noGrp="1"/>
          </p:cNvSpPr>
          <p:nvPr>
            <p:ph type="sldNum" sz="quarter" idx="12"/>
          </p:nvPr>
        </p:nvSpPr>
        <p:spPr/>
        <p:txBody>
          <a:bodyPr/>
          <a:lstStyle/>
          <a:p>
            <a:fld id="{808B3E8D-2BCD-4E52-B6BF-9AE5F43AA480}" type="slidenum">
              <a:rPr lang="fr-FR" smtClean="0"/>
              <a:t>15</a:t>
            </a:fld>
            <a:endParaRPr lang="fr-FR"/>
          </a:p>
        </p:txBody>
      </p:sp>
      <p:sp>
        <p:nvSpPr>
          <p:cNvPr id="5" name="Rectangle 4"/>
          <p:cNvSpPr/>
          <p:nvPr/>
        </p:nvSpPr>
        <p:spPr>
          <a:xfrm>
            <a:off x="2499378" y="19419"/>
            <a:ext cx="3839513"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Conclusion</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5870587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041440" cy="1224136"/>
          </a:xfrm>
        </p:spPr>
        <p:txBody>
          <a:bodyPr/>
          <a:lstStyle/>
          <a:p>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808B3E8D-2BCD-4E52-B6BF-9AE5F43AA480}" type="slidenum">
              <a:rPr lang="fr-FR" smtClean="0"/>
              <a:t>2</a:t>
            </a:fld>
            <a:endParaRPr lang="fr-FR"/>
          </a:p>
        </p:txBody>
      </p:sp>
      <p:sp>
        <p:nvSpPr>
          <p:cNvPr id="6" name="Espace réservé du contenu 5"/>
          <p:cNvSpPr>
            <a:spLocks noGrp="1"/>
          </p:cNvSpPr>
          <p:nvPr>
            <p:ph idx="1"/>
          </p:nvPr>
        </p:nvSpPr>
        <p:spPr>
          <a:xfrm>
            <a:off x="251520" y="1340768"/>
            <a:ext cx="8568952" cy="4576949"/>
          </a:xfrm>
        </p:spPr>
        <p:txBody>
          <a:bodyPr>
            <a:normAutofit fontScale="55000" lnSpcReduction="20000"/>
          </a:bodyPr>
          <a:lstStyle/>
          <a:p>
            <a:pPr marL="457200" indent="-457200" algn="just">
              <a:buAutoNum type="arabicPeriod"/>
            </a:pPr>
            <a:r>
              <a:rPr lang="fr-FR" sz="3800" b="1" dirty="0" smtClean="0">
                <a:solidFill>
                  <a:schemeClr val="bg1"/>
                </a:solidFill>
                <a:latin typeface="Andalus" panose="02020603050405020304" pitchFamily="18" charset="-78"/>
                <a:cs typeface="Andalus" panose="02020603050405020304" pitchFamily="18" charset="-78"/>
              </a:rPr>
              <a:t>Contexte</a:t>
            </a:r>
            <a:endParaRPr lang="fr-FR" sz="3800" b="1" dirty="0">
              <a:solidFill>
                <a:schemeClr val="bg1"/>
              </a:solidFill>
              <a:latin typeface="Andalus" panose="02020603050405020304" pitchFamily="18" charset="-78"/>
              <a:cs typeface="Andalus" panose="02020603050405020304" pitchFamily="18" charset="-78"/>
            </a:endParaRPr>
          </a:p>
          <a:p>
            <a:pPr marL="457200" indent="-457200" algn="just">
              <a:buAutoNum type="arabicPeriod"/>
            </a:pPr>
            <a:r>
              <a:rPr lang="fr-FR" sz="3800" b="1" dirty="0" smtClean="0">
                <a:solidFill>
                  <a:schemeClr val="bg1"/>
                </a:solidFill>
                <a:latin typeface="Andalus" panose="02020603050405020304" pitchFamily="18" charset="-78"/>
                <a:cs typeface="Andalus" panose="02020603050405020304" pitchFamily="18" charset="-78"/>
              </a:rPr>
              <a:t>Description d’Omega NOC</a:t>
            </a:r>
          </a:p>
          <a:p>
            <a:pPr marL="457200" indent="-457200" algn="just">
              <a:buAutoNum type="arabicPeriod"/>
            </a:pPr>
            <a:r>
              <a:rPr lang="fr-FR" sz="3800" b="1" dirty="0" smtClean="0">
                <a:solidFill>
                  <a:schemeClr val="bg1"/>
                </a:solidFill>
                <a:latin typeface="Andalus" panose="02020603050405020304" pitchFamily="18" charset="-78"/>
                <a:cs typeface="Andalus" panose="02020603050405020304" pitchFamily="18" charset="-78"/>
              </a:rPr>
              <a:t>Objectifs du Stage </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Déploiement de la maquette</a:t>
            </a:r>
          </a:p>
          <a:p>
            <a:pPr marL="457200" indent="-457200" algn="just">
              <a:buFont typeface="+mj-lt"/>
              <a:buAutoNum type="arabicPeriod" startAt="3"/>
            </a:pPr>
            <a:r>
              <a:rPr lang="fr-FR" sz="3800" b="1" dirty="0">
                <a:solidFill>
                  <a:schemeClr val="bg1"/>
                </a:solidFill>
                <a:latin typeface="Andalus" panose="02020603050405020304" pitchFamily="18" charset="-78"/>
                <a:cs typeface="Andalus" panose="02020603050405020304" pitchFamily="18" charset="-78"/>
              </a:rPr>
              <a:t>Installation du Logiciel de </a:t>
            </a:r>
            <a:r>
              <a:rPr lang="fr-FR" sz="3800" b="1" dirty="0" smtClean="0">
                <a:solidFill>
                  <a:schemeClr val="bg1"/>
                </a:solidFill>
                <a:latin typeface="Andalus" panose="02020603050405020304" pitchFamily="18" charset="-78"/>
                <a:cs typeface="Andalus" panose="02020603050405020304" pitchFamily="18" charset="-78"/>
              </a:rPr>
              <a:t>Supervision</a:t>
            </a:r>
          </a:p>
          <a:p>
            <a:pPr marL="457200" indent="-457200" algn="just">
              <a:buFont typeface="+mj-lt"/>
              <a:buAutoNum type="arabicPeriod" startAt="3"/>
            </a:pPr>
            <a:r>
              <a:rPr lang="fr-FR" sz="3800" b="1" dirty="0">
                <a:solidFill>
                  <a:schemeClr val="bg1"/>
                </a:solidFill>
                <a:latin typeface="Andalus" panose="02020603050405020304" pitchFamily="18" charset="-78"/>
                <a:cs typeface="Andalus" panose="02020603050405020304" pitchFamily="18" charset="-78"/>
              </a:rPr>
              <a:t>Les fonctionnalités </a:t>
            </a:r>
            <a:endParaRPr lang="fr-FR" sz="3800" b="1" dirty="0" smtClean="0">
              <a:solidFill>
                <a:schemeClr val="bg1"/>
              </a:solidFill>
              <a:latin typeface="Andalus" panose="02020603050405020304" pitchFamily="18" charset="-78"/>
              <a:cs typeface="Andalus" panose="02020603050405020304" pitchFamily="18" charset="-78"/>
            </a:endParaRP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Configuration des Services</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La Partie Graphique d’Omega</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Le Dashboard</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Panne informatique</a:t>
            </a:r>
          </a:p>
          <a:p>
            <a:pPr marL="457200" indent="-457200" algn="just">
              <a:buFont typeface="+mj-lt"/>
              <a:buAutoNum type="arabicPeriod" startAt="3"/>
            </a:pPr>
            <a:r>
              <a:rPr lang="fr-FR" sz="3800" b="1" dirty="0">
                <a:solidFill>
                  <a:schemeClr val="bg1"/>
                </a:solidFill>
                <a:latin typeface="Andalus" panose="02020603050405020304" pitchFamily="18" charset="-78"/>
                <a:cs typeface="Andalus" panose="02020603050405020304" pitchFamily="18" charset="-78"/>
              </a:rPr>
              <a:t>Schéma Visio </a:t>
            </a:r>
            <a:r>
              <a:rPr lang="fr-FR" sz="3800" b="1" dirty="0" smtClean="0">
                <a:solidFill>
                  <a:schemeClr val="bg1"/>
                </a:solidFill>
                <a:latin typeface="Andalus" panose="02020603050405020304" pitchFamily="18" charset="-78"/>
                <a:cs typeface="Andalus" panose="02020603050405020304" pitchFamily="18" charset="-78"/>
              </a:rPr>
              <a:t>2013</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Fiche procédure wiki</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 GLPI</a:t>
            </a:r>
          </a:p>
          <a:p>
            <a:pPr marL="457200" indent="-457200" algn="just">
              <a:buFont typeface="+mj-lt"/>
              <a:buAutoNum type="arabicPeriod" startAt="3"/>
            </a:pPr>
            <a:r>
              <a:rPr lang="fr-FR" sz="3800" b="1" dirty="0" smtClean="0">
                <a:solidFill>
                  <a:schemeClr val="bg1"/>
                </a:solidFill>
                <a:latin typeface="Andalus" panose="02020603050405020304" pitchFamily="18" charset="-78"/>
                <a:cs typeface="Andalus" panose="02020603050405020304" pitchFamily="18" charset="-78"/>
              </a:rPr>
              <a:t>Conclusion</a:t>
            </a:r>
          </a:p>
          <a:p>
            <a:pPr marL="0" indent="0">
              <a:buNone/>
            </a:pPr>
            <a:endParaRPr lang="fr-FR" dirty="0" smtClean="0">
              <a:solidFill>
                <a:schemeClr val="bg1"/>
              </a:solidFill>
            </a:endParaRPr>
          </a:p>
          <a:p>
            <a:pPr marL="0" indent="0">
              <a:buNone/>
            </a:pPr>
            <a:endParaRPr lang="fr-FR" dirty="0" smtClean="0">
              <a:solidFill>
                <a:schemeClr val="bg1"/>
              </a:solidFill>
            </a:endParaRPr>
          </a:p>
          <a:p>
            <a:pPr marL="457200" indent="-457200">
              <a:buFont typeface="+mj-lt"/>
              <a:buAutoNum type="arabicPeriod" startAt="3"/>
            </a:pPr>
            <a:endParaRPr lang="fr-FR" dirty="0" smtClean="0">
              <a:solidFill>
                <a:schemeClr val="bg1"/>
              </a:solidFill>
            </a:endParaRPr>
          </a:p>
          <a:p>
            <a:pPr marL="457200" indent="-457200">
              <a:buFont typeface="+mj-lt"/>
              <a:buAutoNum type="arabicPeriod" startAt="3"/>
            </a:pPr>
            <a:endParaRPr lang="fr-FR" dirty="0">
              <a:solidFill>
                <a:schemeClr val="bg1"/>
              </a:solidFill>
            </a:endParaRPr>
          </a:p>
        </p:txBody>
      </p:sp>
      <p:sp>
        <p:nvSpPr>
          <p:cNvPr id="5" name="Rectangle 4"/>
          <p:cNvSpPr/>
          <p:nvPr/>
        </p:nvSpPr>
        <p:spPr>
          <a:xfrm>
            <a:off x="2773785" y="0"/>
            <a:ext cx="3312124" cy="86177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Sommaire</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01766846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041440" cy="1442674"/>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Contexte</a:t>
            </a:r>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endParaRPr>
          </a:p>
        </p:txBody>
      </p:sp>
      <p:sp>
        <p:nvSpPr>
          <p:cNvPr id="3" name="Espace réservé du contenu 2"/>
          <p:cNvSpPr>
            <a:spLocks noGrp="1"/>
          </p:cNvSpPr>
          <p:nvPr>
            <p:ph idx="1"/>
          </p:nvPr>
        </p:nvSpPr>
        <p:spPr/>
        <p:txBody>
          <a:bodyPr>
            <a:normAutofit/>
          </a:bodyPr>
          <a:lstStyle/>
          <a:p>
            <a:pPr marL="0" indent="0" algn="just">
              <a:buNone/>
            </a:pPr>
            <a:r>
              <a:rPr lang="fr-FR" sz="2100" dirty="0" smtClean="0">
                <a:latin typeface="Andalus" panose="02020603050405020304" pitchFamily="18" charset="-78"/>
                <a:cs typeface="Andalus" panose="02020603050405020304" pitchFamily="18" charset="-78"/>
              </a:rPr>
              <a:t>Le Service informatique de L’ARS utilise actuellement Nagios pour effectuer la supervision de ses équipements actifs.</a:t>
            </a:r>
          </a:p>
          <a:p>
            <a:pPr marL="0" indent="0" algn="just">
              <a:buNone/>
            </a:pPr>
            <a:endParaRPr lang="fr-FR" sz="2100" dirty="0">
              <a:latin typeface="Andalus" panose="02020603050405020304" pitchFamily="18" charset="-78"/>
              <a:cs typeface="Andalus" panose="02020603050405020304" pitchFamily="18" charset="-78"/>
            </a:endParaRPr>
          </a:p>
          <a:p>
            <a:pPr marL="0" indent="0" algn="just">
              <a:buNone/>
            </a:pPr>
            <a:r>
              <a:rPr lang="fr-FR" sz="2100" dirty="0" smtClean="0">
                <a:latin typeface="Andalus" panose="02020603050405020304" pitchFamily="18" charset="-78"/>
                <a:cs typeface="Andalus" panose="02020603050405020304" pitchFamily="18" charset="-78"/>
              </a:rPr>
              <a:t>L’outil est puissant et robuste mais manque d’ergonomie et est lourd à maintenir.</a:t>
            </a:r>
          </a:p>
          <a:p>
            <a:pPr marL="0" indent="0" algn="just">
              <a:buNone/>
            </a:pPr>
            <a:endParaRPr lang="fr-FR" sz="2100" dirty="0">
              <a:latin typeface="Andalus" panose="02020603050405020304" pitchFamily="18" charset="-78"/>
              <a:cs typeface="Andalus" panose="02020603050405020304" pitchFamily="18" charset="-78"/>
            </a:endParaRPr>
          </a:p>
          <a:p>
            <a:pPr marL="0" indent="0" algn="just">
              <a:buNone/>
            </a:pPr>
            <a:r>
              <a:rPr lang="fr-FR" sz="2100" dirty="0" smtClean="0">
                <a:latin typeface="Andalus" panose="02020603050405020304" pitchFamily="18" charset="-78"/>
                <a:cs typeface="Andalus" panose="02020603050405020304" pitchFamily="18" charset="-78"/>
              </a:rPr>
              <a:t>Afin de le remplacer  on me propose de travailler sur le logiciel de supervision Omega Noc</a:t>
            </a:r>
            <a:endParaRPr lang="fr-FR" sz="2100" dirty="0">
              <a:latin typeface="Andalus" panose="02020603050405020304" pitchFamily="18" charset="-78"/>
              <a:cs typeface="Andalus" panose="02020603050405020304" pitchFamily="18" charset="-78"/>
            </a:endParaRPr>
          </a:p>
        </p:txBody>
      </p:sp>
      <p:sp>
        <p:nvSpPr>
          <p:cNvPr id="4" name="Espace réservé du numéro de diapositive 3"/>
          <p:cNvSpPr>
            <a:spLocks noGrp="1"/>
          </p:cNvSpPr>
          <p:nvPr>
            <p:ph type="sldNum" sz="quarter" idx="12"/>
          </p:nvPr>
        </p:nvSpPr>
        <p:spPr/>
        <p:txBody>
          <a:bodyPr/>
          <a:lstStyle/>
          <a:p>
            <a:fld id="{808B3E8D-2BCD-4E52-B6BF-9AE5F43AA480}" type="slidenum">
              <a:rPr lang="fr-FR" smtClean="0"/>
              <a:t>3</a:t>
            </a:fld>
            <a:endParaRPr lang="fr-FR"/>
          </a:p>
        </p:txBody>
      </p:sp>
    </p:spTree>
    <p:extLst>
      <p:ext uri="{BB962C8B-B14F-4D97-AF65-F5344CB8AC3E}">
        <p14:creationId xmlns:p14="http://schemas.microsoft.com/office/powerpoint/2010/main" val="272323724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72816"/>
            <a:ext cx="7467600" cy="4464496"/>
          </a:xfrm>
        </p:spPr>
        <p:txBody>
          <a:bodyPr>
            <a:normAutofit/>
          </a:bodyPr>
          <a:lstStyle/>
          <a:p>
            <a:pPr algn="just">
              <a:buFont typeface="Wingdings" panose="05000000000000000000" pitchFamily="2" charset="2"/>
              <a:buChar char="v"/>
            </a:pPr>
            <a:r>
              <a:rPr lang="fr-FR" sz="2100" dirty="0" smtClean="0">
                <a:latin typeface="Andalus" panose="02020603050405020304" pitchFamily="18" charset="-78"/>
                <a:cs typeface="Andalus" panose="02020603050405020304" pitchFamily="18" charset="-78"/>
              </a:rPr>
              <a:t>Il s’agit d’un logiciel open source qui embarque la supervision , le graphing et la métrologie.</a:t>
            </a:r>
          </a:p>
          <a:p>
            <a:pPr algn="just">
              <a:buFont typeface="Wingdings" panose="05000000000000000000" pitchFamily="2" charset="2"/>
              <a:buChar char="v"/>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v"/>
            </a:pPr>
            <a:r>
              <a:rPr lang="fr-FR" sz="2100" dirty="0" smtClean="0">
                <a:latin typeface="Andalus" panose="02020603050405020304" pitchFamily="18" charset="-78"/>
                <a:cs typeface="Andalus" panose="02020603050405020304" pitchFamily="18" charset="-78"/>
              </a:rPr>
              <a:t>Il permet d’avoir une vue complète sur l’ensemble des serveurs supervisés.</a:t>
            </a:r>
          </a:p>
          <a:p>
            <a:pPr algn="just">
              <a:buFont typeface="Wingdings" panose="05000000000000000000" pitchFamily="2" charset="2"/>
              <a:buChar char="v"/>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v"/>
            </a:pPr>
            <a:r>
              <a:rPr lang="fr-FR" sz="2100" dirty="0" smtClean="0">
                <a:latin typeface="Andalus" panose="02020603050405020304" pitchFamily="18" charset="-78"/>
                <a:cs typeface="Andalus" panose="02020603050405020304" pitchFamily="18" charset="-78"/>
              </a:rPr>
              <a:t>Il offre la possibilité de voir quel service dialogue avec quel service </a:t>
            </a:r>
          </a:p>
          <a:p>
            <a:pPr algn="just">
              <a:buFont typeface="Wingdings" panose="05000000000000000000" pitchFamily="2" charset="2"/>
              <a:buChar char="v"/>
            </a:pPr>
            <a:endParaRPr lang="fr-FR" sz="2100" dirty="0">
              <a:latin typeface="Andalus" panose="02020603050405020304" pitchFamily="18" charset="-78"/>
              <a:cs typeface="Andalus" panose="02020603050405020304" pitchFamily="18" charset="-78"/>
            </a:endParaRPr>
          </a:p>
          <a:p>
            <a:pPr algn="just">
              <a:buFont typeface="Wingdings" panose="05000000000000000000" pitchFamily="2" charset="2"/>
              <a:buChar char="v"/>
            </a:pPr>
            <a:r>
              <a:rPr lang="fr-FR" sz="2100" dirty="0" smtClean="0">
                <a:latin typeface="Andalus" panose="02020603050405020304" pitchFamily="18" charset="-78"/>
                <a:cs typeface="Andalus" panose="02020603050405020304" pitchFamily="18" charset="-78"/>
              </a:rPr>
              <a:t>Il identifie très rapidement les pannes sur un élément réseau ou un service</a:t>
            </a:r>
          </a:p>
          <a:p>
            <a:pPr>
              <a:buFont typeface="Wingdings" panose="05000000000000000000" pitchFamily="2" charset="2"/>
              <a:buChar char="v"/>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808B3E8D-2BCD-4E52-B6BF-9AE5F43AA480}" type="slidenum">
              <a:rPr lang="fr-FR" smtClean="0"/>
              <a:t>4</a:t>
            </a:fld>
            <a:endParaRPr lang="fr-FR"/>
          </a:p>
        </p:txBody>
      </p:sp>
      <p:sp>
        <p:nvSpPr>
          <p:cNvPr id="6" name="Rectangle 5"/>
          <p:cNvSpPr/>
          <p:nvPr/>
        </p:nvSpPr>
        <p:spPr>
          <a:xfrm>
            <a:off x="593987" y="5771"/>
            <a:ext cx="7956024"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Description d’Omega Noc</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64754395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7592" y="1484784"/>
            <a:ext cx="7467600" cy="4414948"/>
          </a:xfrm>
        </p:spPr>
        <p:txBody>
          <a:bodyPr>
            <a:noAutofit/>
          </a:bodyPr>
          <a:lstStyle/>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Déployer une maquette comprenant des matériels réseaux et serveurs à </a:t>
            </a:r>
            <a:r>
              <a:rPr lang="fr-FR" sz="2100" dirty="0" smtClean="0">
                <a:latin typeface="Andalus" panose="02020603050405020304" pitchFamily="18" charset="-78"/>
                <a:cs typeface="Andalus" panose="02020603050405020304" pitchFamily="18" charset="-78"/>
              </a:rPr>
              <a:t>superviser</a:t>
            </a:r>
          </a:p>
          <a:p>
            <a:pPr algn="just">
              <a:buFont typeface="Wingdings" panose="05000000000000000000" pitchFamily="2" charset="2"/>
              <a:buChar char="ü"/>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Réaliser un schéma sur Visio </a:t>
            </a:r>
            <a:endParaRPr lang="fr-FR" sz="2100" dirty="0" smtClean="0">
              <a:latin typeface="Andalus" panose="02020603050405020304" pitchFamily="18" charset="-78"/>
              <a:cs typeface="Andalus" panose="02020603050405020304" pitchFamily="18" charset="-78"/>
            </a:endParaRPr>
          </a:p>
          <a:p>
            <a:pPr marL="0" indent="0" algn="just">
              <a:buNone/>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Installer Omega Noc sur un serveur</a:t>
            </a:r>
          </a:p>
          <a:p>
            <a:pPr marL="0" indent="0" algn="just">
              <a:buNone/>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Configuration de règles de supervision génériques</a:t>
            </a:r>
          </a:p>
          <a:p>
            <a:pPr marL="0" indent="0" algn="just">
              <a:buNone/>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Configuration des services</a:t>
            </a:r>
          </a:p>
          <a:p>
            <a:pPr marL="0" indent="0" algn="just">
              <a:buNone/>
            </a:pPr>
            <a:endParaRPr lang="fr-FR" sz="2100" dirty="0" smtClean="0">
              <a:latin typeface="Andalus" panose="02020603050405020304" pitchFamily="18" charset="-78"/>
              <a:cs typeface="Andalus" panose="02020603050405020304" pitchFamily="18" charset="-78"/>
            </a:endParaRPr>
          </a:p>
          <a:p>
            <a:pPr algn="just">
              <a:buFont typeface="Wingdings" panose="05000000000000000000" pitchFamily="2" charset="2"/>
              <a:buChar char="ü"/>
            </a:pPr>
            <a:r>
              <a:rPr lang="fr-FR" sz="2100" dirty="0" smtClean="0">
                <a:latin typeface="Andalus" panose="02020603050405020304" pitchFamily="18" charset="-78"/>
                <a:cs typeface="Andalus" panose="02020603050405020304" pitchFamily="18" charset="-78"/>
              </a:rPr>
              <a:t>Elaboration d’une fiche procédure sur le wiki</a:t>
            </a:r>
            <a:endParaRPr lang="fr-FR" sz="2100" dirty="0">
              <a:latin typeface="Andalus" panose="02020603050405020304" pitchFamily="18" charset="-78"/>
              <a:cs typeface="Andalus" panose="02020603050405020304" pitchFamily="18" charset="-78"/>
            </a:endParaRPr>
          </a:p>
        </p:txBody>
      </p:sp>
      <p:sp>
        <p:nvSpPr>
          <p:cNvPr id="4" name="Espace réservé du numéro de diapositive 3"/>
          <p:cNvSpPr>
            <a:spLocks noGrp="1"/>
          </p:cNvSpPr>
          <p:nvPr>
            <p:ph type="sldNum" sz="quarter" idx="12"/>
          </p:nvPr>
        </p:nvSpPr>
        <p:spPr/>
        <p:txBody>
          <a:bodyPr/>
          <a:lstStyle/>
          <a:p>
            <a:fld id="{808B3E8D-2BCD-4E52-B6BF-9AE5F43AA480}" type="slidenum">
              <a:rPr lang="fr-FR" smtClean="0"/>
              <a:t>5</a:t>
            </a:fld>
            <a:endParaRPr lang="fr-FR"/>
          </a:p>
        </p:txBody>
      </p:sp>
      <p:sp>
        <p:nvSpPr>
          <p:cNvPr id="5" name="Rectangle 4"/>
          <p:cNvSpPr/>
          <p:nvPr/>
        </p:nvSpPr>
        <p:spPr>
          <a:xfrm>
            <a:off x="1775100" y="0"/>
            <a:ext cx="5692584"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Objectifs du </a:t>
            </a: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stage</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5608158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6</a:t>
            </a:fld>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818976" y="2087736"/>
            <a:ext cx="558924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4067944" y="1124744"/>
            <a:ext cx="4824536" cy="3231654"/>
          </a:xfrm>
          <a:prstGeom prst="rect">
            <a:avLst/>
          </a:prstGeom>
          <a:noFill/>
        </p:spPr>
        <p:txBody>
          <a:bodyPr wrap="square" rtlCol="0">
            <a:spAutoFit/>
          </a:bodyPr>
          <a:lstStyle/>
          <a:p>
            <a:pPr algn="ctr"/>
            <a:r>
              <a:rPr lang="fr-FR" sz="2100" b="1" dirty="0" smtClean="0">
                <a:solidFill>
                  <a:schemeClr val="bg1"/>
                </a:solidFill>
                <a:latin typeface="Andalus" panose="02020603050405020304" pitchFamily="18" charset="-78"/>
                <a:cs typeface="Andalus" panose="02020603050405020304" pitchFamily="18" charset="-78"/>
              </a:rPr>
              <a:t>Physique :</a:t>
            </a:r>
          </a:p>
          <a:p>
            <a:pPr marL="285750" indent="-285750" algn="just">
              <a:buFont typeface="Wingdings" panose="05000000000000000000" pitchFamily="2" charset="2"/>
              <a:buChar char="§"/>
            </a:pPr>
            <a:endParaRPr lang="fr-FR" sz="2100" dirty="0" smtClean="0">
              <a:latin typeface="Andalus" panose="02020603050405020304" pitchFamily="18" charset="-78"/>
              <a:cs typeface="Andalus" panose="02020603050405020304" pitchFamily="18" charset="-78"/>
            </a:endParaRP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1 Serveur de Supervision HP Compact</a:t>
            </a: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2 commutateurs 3COM</a:t>
            </a: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1 Ordinateur hôte HP</a:t>
            </a: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1 Pc Portable  Lenovo</a:t>
            </a: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La Fibre optique</a:t>
            </a:r>
          </a:p>
          <a:p>
            <a:pPr marL="285750" indent="-285750" algn="just">
              <a:buFont typeface="Wingdings" panose="05000000000000000000" pitchFamily="2" charset="2"/>
              <a:buChar char="§"/>
            </a:pPr>
            <a:r>
              <a:rPr lang="fr-FR" sz="2100" dirty="0" smtClean="0">
                <a:latin typeface="Andalus" panose="02020603050405020304" pitchFamily="18" charset="-78"/>
                <a:cs typeface="Andalus" panose="02020603050405020304" pitchFamily="18" charset="-78"/>
              </a:rPr>
              <a:t>Câbles RJ 45</a:t>
            </a:r>
          </a:p>
          <a:p>
            <a:pPr marL="285750" indent="-285750">
              <a:buFont typeface="Wingdings" panose="05000000000000000000" pitchFamily="2" charset="2"/>
              <a:buChar char="§"/>
            </a:pPr>
            <a:endParaRPr lang="fr-FR" dirty="0" smtClean="0"/>
          </a:p>
          <a:p>
            <a:endParaRPr lang="fr-FR" dirty="0"/>
          </a:p>
        </p:txBody>
      </p:sp>
      <p:sp>
        <p:nvSpPr>
          <p:cNvPr id="8" name="ZoneTexte 7"/>
          <p:cNvSpPr txBox="1"/>
          <p:nvPr/>
        </p:nvSpPr>
        <p:spPr>
          <a:xfrm>
            <a:off x="3923928" y="3987066"/>
            <a:ext cx="5220072" cy="2677656"/>
          </a:xfrm>
          <a:prstGeom prst="rect">
            <a:avLst/>
          </a:prstGeom>
          <a:noFill/>
        </p:spPr>
        <p:txBody>
          <a:bodyPr wrap="square" rtlCol="0">
            <a:spAutoFit/>
          </a:bodyPr>
          <a:lstStyle/>
          <a:p>
            <a:pPr lvl="1"/>
            <a:r>
              <a:rPr lang="fr-FR" sz="2100" dirty="0" smtClean="0">
                <a:latin typeface="Andalus" panose="02020603050405020304" pitchFamily="18" charset="-78"/>
                <a:cs typeface="Andalus" panose="02020603050405020304" pitchFamily="18" charset="-78"/>
              </a:rPr>
              <a:t>		</a:t>
            </a:r>
            <a:r>
              <a:rPr lang="fr-FR" sz="2100" b="1" dirty="0" smtClean="0">
                <a:solidFill>
                  <a:schemeClr val="bg1"/>
                </a:solidFill>
                <a:latin typeface="Andalus" panose="02020603050405020304" pitchFamily="18" charset="-78"/>
                <a:cs typeface="Andalus" panose="02020603050405020304" pitchFamily="18" charset="-78"/>
              </a:rPr>
              <a:t>Logiciels :</a:t>
            </a:r>
          </a:p>
          <a:p>
            <a:pPr lvl="1"/>
            <a:endParaRPr lang="fr-FR" sz="2100" dirty="0" smtClean="0">
              <a:latin typeface="Andalus" panose="02020603050405020304" pitchFamily="18" charset="-78"/>
              <a:cs typeface="Andalus" panose="02020603050405020304" pitchFamily="18" charset="-78"/>
            </a:endParaRPr>
          </a:p>
          <a:p>
            <a:pPr marL="285750" indent="-285750" algn="just">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Serveur de supervision: X2GO, Omega , Virtual Box</a:t>
            </a:r>
          </a:p>
          <a:p>
            <a:pPr algn="just"/>
            <a:endParaRPr lang="fr-FR" sz="2100" dirty="0" smtClean="0">
              <a:latin typeface="Andalus" panose="02020603050405020304" pitchFamily="18" charset="-78"/>
              <a:cs typeface="Andalus" panose="02020603050405020304" pitchFamily="18" charset="-78"/>
            </a:endParaRPr>
          </a:p>
          <a:p>
            <a:pPr marL="285750" indent="-285750" algn="just">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Ordinateur Hôte : X2GO , Pack Office</a:t>
            </a:r>
          </a:p>
          <a:p>
            <a:pPr marL="285750" indent="-285750" algn="just">
              <a:buFont typeface="Arial" panose="020B0604020202020204" pitchFamily="34" charset="0"/>
              <a:buChar char="•"/>
            </a:pPr>
            <a:endParaRPr lang="fr-FR" sz="2100" dirty="0" smtClean="0">
              <a:latin typeface="Andalus" panose="02020603050405020304" pitchFamily="18" charset="-78"/>
              <a:cs typeface="Andalus" panose="02020603050405020304" pitchFamily="18" charset="-78"/>
            </a:endParaRPr>
          </a:p>
          <a:p>
            <a:pPr marL="285750" indent="-285750" algn="just">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Pc Portable : X2GO,Visio 2013 , Pack Office</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93125" y="0"/>
            <a:ext cx="8863324"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Déploiement de la maquette</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773002620"/>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7</a:t>
            </a:fld>
            <a:endParaRPr lang="fr-F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513" y="938304"/>
            <a:ext cx="87129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95536" y="4077072"/>
            <a:ext cx="7704856" cy="2677656"/>
          </a:xfrm>
          <a:prstGeom prst="rect">
            <a:avLst/>
          </a:prstGeom>
          <a:noFill/>
        </p:spPr>
        <p:txBody>
          <a:bodyPr wrap="square" rtlCol="0">
            <a:spAutoFit/>
          </a:bodyPr>
          <a:lstStyle/>
          <a:p>
            <a:pPr algn="ctr"/>
            <a:r>
              <a:rPr lang="fr-FR" sz="2100" b="1" dirty="0" smtClean="0">
                <a:latin typeface="Andalus" panose="02020603050405020304" pitchFamily="18" charset="-78"/>
                <a:cs typeface="Andalus" panose="02020603050405020304" pitchFamily="18" charset="-78"/>
              </a:rPr>
              <a:t>Omega Noc nécessite l’installation de plusieurs paquets</a:t>
            </a:r>
            <a:r>
              <a:rPr lang="fr-FR" sz="2100" dirty="0" smtClean="0">
                <a:latin typeface="Andalus" panose="02020603050405020304" pitchFamily="18" charset="-78"/>
                <a:cs typeface="Andalus" panose="02020603050405020304" pitchFamily="18" charset="-78"/>
              </a:rPr>
              <a:t>:</a:t>
            </a:r>
          </a:p>
          <a:p>
            <a:pPr algn="just"/>
            <a:endParaRPr lang="fr-FR" sz="21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GIT</a:t>
            </a: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Shinken</a:t>
            </a:r>
            <a:endParaRPr lang="fr-FR" sz="21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Python</a:t>
            </a:r>
            <a:endParaRPr lang="fr-FR" sz="21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Sqlite3</a:t>
            </a:r>
            <a:endParaRPr lang="fr-FR" sz="21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Graphviz</a:t>
            </a:r>
            <a:endParaRPr lang="fr-FR" sz="2100" dirty="0" smtClean="0">
              <a:latin typeface="Andalus" panose="02020603050405020304" pitchFamily="18" charset="-78"/>
              <a:cs typeface="Andalus" panose="02020603050405020304" pitchFamily="18" charset="-78"/>
            </a:endParaRPr>
          </a:p>
          <a:p>
            <a:pPr marL="342900" indent="-342900">
              <a:buFont typeface="Arial" panose="020B0604020202020204" pitchFamily="34" charset="0"/>
              <a:buChar char="•"/>
            </a:pPr>
            <a:r>
              <a:rPr lang="fr-FR" sz="2100" dirty="0" smtClean="0">
                <a:latin typeface="Andalus" panose="02020603050405020304" pitchFamily="18" charset="-78"/>
                <a:cs typeface="Andalus" panose="02020603050405020304" pitchFamily="18" charset="-78"/>
              </a:rPr>
              <a:t> </a:t>
            </a:r>
            <a:r>
              <a:rPr lang="fr-FR" sz="2100" dirty="0" smtClean="0">
                <a:latin typeface="Andalus" panose="02020603050405020304" pitchFamily="18" charset="-78"/>
                <a:cs typeface="Andalus" panose="02020603050405020304" pitchFamily="18" charset="-78"/>
              </a:rPr>
              <a:t>Libxml2-devel</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640472" y="116632"/>
            <a:ext cx="7863050"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Installation du logiciel </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2428218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8</a:t>
            </a:fld>
            <a:endParaRPr lang="fr-F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331640" y="4293096"/>
            <a:ext cx="6912768" cy="1708160"/>
          </a:xfrm>
          <a:prstGeom prst="rect">
            <a:avLst/>
          </a:prstGeom>
          <a:noFill/>
        </p:spPr>
        <p:txBody>
          <a:bodyPr wrap="square" rtlCol="0">
            <a:spAutoFit/>
          </a:bodyPr>
          <a:lstStyle/>
          <a:p>
            <a:pPr algn="ctr"/>
            <a:r>
              <a:rPr lang="fr-FR" sz="2100" dirty="0" smtClean="0">
                <a:latin typeface="Andalus" panose="02020603050405020304" pitchFamily="18" charset="-78"/>
                <a:cs typeface="Andalus" panose="02020603050405020304" pitchFamily="18" charset="-78"/>
              </a:rPr>
              <a:t>Les 4 principaux onglets sont :</a:t>
            </a:r>
          </a:p>
          <a:p>
            <a:pPr marL="285750" indent="-285750">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My Profile</a:t>
            </a:r>
          </a:p>
          <a:p>
            <a:pPr marL="285750" indent="-285750">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Graphs</a:t>
            </a:r>
          </a:p>
          <a:p>
            <a:pPr marL="285750" indent="-285750">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Dashboard</a:t>
            </a:r>
          </a:p>
          <a:p>
            <a:pPr marL="285750" indent="-285750">
              <a:buFont typeface="Wingdings" panose="05000000000000000000" pitchFamily="2" charset="2"/>
              <a:buChar char="Ø"/>
            </a:pPr>
            <a:r>
              <a:rPr lang="fr-FR" sz="2100" dirty="0" smtClean="0">
                <a:latin typeface="Andalus" panose="02020603050405020304" pitchFamily="18" charset="-78"/>
                <a:cs typeface="Andalus" panose="02020603050405020304" pitchFamily="18" charset="-78"/>
              </a:rPr>
              <a:t>Manage Omeganoc</a:t>
            </a:r>
            <a:endParaRPr lang="fr-FR" sz="2100" dirty="0">
              <a:latin typeface="Andalus" panose="02020603050405020304" pitchFamily="18" charset="-78"/>
              <a:cs typeface="Andalus" panose="02020603050405020304" pitchFamily="18" charset="-78"/>
            </a:endParaRPr>
          </a:p>
        </p:txBody>
      </p:sp>
      <p:sp>
        <p:nvSpPr>
          <p:cNvPr id="6" name="ZoneTexte 5"/>
          <p:cNvSpPr txBox="1"/>
          <p:nvPr/>
        </p:nvSpPr>
        <p:spPr>
          <a:xfrm>
            <a:off x="1331640" y="6134020"/>
            <a:ext cx="6912768" cy="738664"/>
          </a:xfrm>
          <a:prstGeom prst="rect">
            <a:avLst/>
          </a:prstGeom>
          <a:noFill/>
        </p:spPr>
        <p:txBody>
          <a:bodyPr wrap="square" rtlCol="0">
            <a:spAutoFit/>
          </a:bodyPr>
          <a:lstStyle/>
          <a:p>
            <a:r>
              <a:rPr lang="fr-FR" sz="2100" dirty="0" smtClean="0">
                <a:latin typeface="Andalus" panose="02020603050405020304" pitchFamily="18" charset="-78"/>
                <a:cs typeface="Andalus" panose="02020603050405020304" pitchFamily="18" charset="-78"/>
              </a:rPr>
              <a:t>C’est dans l’onglet Manage Omega Noc que s’effectue la configuration des hôtes et des services  .</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1075502" y="0"/>
            <a:ext cx="6378669"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Les fonctionnalités </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01255601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8B3E8D-2BCD-4E52-B6BF-9AE5F43AA480}" type="slidenum">
              <a:rPr lang="fr-FR" smtClean="0"/>
              <a:t>9</a:t>
            </a:fld>
            <a:endParaRPr lang="fr-FR"/>
          </a:p>
        </p:txBody>
      </p:sp>
      <p:pic>
        <p:nvPicPr>
          <p:cNvPr id="6146" name="Picture 2" descr="E:\OmegaNoc\Configuration Servic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44000" cy="472514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115616" y="980728"/>
            <a:ext cx="6984776" cy="738664"/>
          </a:xfrm>
          <a:prstGeom prst="rect">
            <a:avLst/>
          </a:prstGeom>
          <a:noFill/>
        </p:spPr>
        <p:txBody>
          <a:bodyPr wrap="square" rtlCol="0">
            <a:spAutoFit/>
          </a:bodyPr>
          <a:lstStyle/>
          <a:p>
            <a:r>
              <a:rPr lang="fr-FR" sz="2100" dirty="0" smtClean="0">
                <a:latin typeface="Andalus" panose="02020603050405020304" pitchFamily="18" charset="-78"/>
                <a:cs typeface="Andalus" panose="02020603050405020304" pitchFamily="18" charset="-78"/>
              </a:rPr>
              <a:t>Voici </a:t>
            </a:r>
            <a:r>
              <a:rPr lang="fr-FR" sz="2100" dirty="0" smtClean="0">
                <a:latin typeface="Andalus" panose="02020603050405020304" pitchFamily="18" charset="-78"/>
                <a:cs typeface="Andalus" panose="02020603050405020304" pitchFamily="18" charset="-78"/>
              </a:rPr>
              <a:t>les </a:t>
            </a:r>
            <a:r>
              <a:rPr lang="fr-FR" sz="2100" dirty="0" smtClean="0">
                <a:latin typeface="Andalus" panose="02020603050405020304" pitchFamily="18" charset="-78"/>
                <a:cs typeface="Andalus" panose="02020603050405020304" pitchFamily="18" charset="-78"/>
              </a:rPr>
              <a:t>options obligatoires à remplir pour configurer un service.</a:t>
            </a:r>
            <a:endParaRPr lang="fr-FR" sz="2100" dirty="0">
              <a:latin typeface="Andalus" panose="02020603050405020304" pitchFamily="18" charset="-78"/>
              <a:cs typeface="Andalus" panose="02020603050405020304" pitchFamily="18" charset="-78"/>
            </a:endParaRPr>
          </a:p>
        </p:txBody>
      </p:sp>
      <p:sp>
        <p:nvSpPr>
          <p:cNvPr id="3" name="Rectangle 2"/>
          <p:cNvSpPr/>
          <p:nvPr/>
        </p:nvSpPr>
        <p:spPr>
          <a:xfrm>
            <a:off x="354275" y="5771"/>
            <a:ext cx="8507457"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fr-FR"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ndalus" panose="02020603050405020304" pitchFamily="18" charset="-78"/>
                <a:cs typeface="Andalus" panose="02020603050405020304" pitchFamily="18" charset="-78"/>
              </a:rPr>
              <a:t>Configuration des services</a:t>
            </a:r>
            <a:endParaRPr lang="fr-FR"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8011926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4818</TotalTime>
  <Words>516</Words>
  <Application>Microsoft Office PowerPoint</Application>
  <PresentationFormat>Affichage à l'écran (4:3)</PresentationFormat>
  <Paragraphs>120</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Sketchbook</vt:lpstr>
      <vt:lpstr>Déploiement de l’outil de supervision Omega </vt:lpstr>
      <vt:lpstr> </vt:lpstr>
      <vt:lpstr>Contexte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Agence Régionale de Santé de Corse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c:creator>
  <cp:lastModifiedBy>*</cp:lastModifiedBy>
  <cp:revision>96</cp:revision>
  <dcterms:created xsi:type="dcterms:W3CDTF">2016-02-15T07:44:07Z</dcterms:created>
  <dcterms:modified xsi:type="dcterms:W3CDTF">2016-02-19T07:04:10Z</dcterms:modified>
</cp:coreProperties>
</file>