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60" r:id="rId4"/>
    <p:sldId id="263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48"/>
    <p:restoredTop sz="91437"/>
  </p:normalViewPr>
  <p:slideViewPr>
    <p:cSldViewPr snapToGrid="0" snapToObjects="1">
      <p:cViewPr>
        <p:scale>
          <a:sx n="113" d="100"/>
          <a:sy n="113" d="100"/>
        </p:scale>
        <p:origin x="-2320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38EC2-1F2E-8942-B63B-4B30A6216A89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A9385-EE6C-2944-9257-298AE0D0BF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49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254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00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52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97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61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9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13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15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02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25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75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10110-20EC-2846-933A-99E3C7B7B02F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EC6D-9546-CF4C-B6C2-1DC3579DA2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49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4" Type="http://schemas.openxmlformats.org/officeDocument/2006/relationships/image" Target="../media/image22.tif"/><Relationship Id="rId5" Type="http://schemas.openxmlformats.org/officeDocument/2006/relationships/image" Target="../media/image23.tif"/><Relationship Id="rId6" Type="http://schemas.openxmlformats.org/officeDocument/2006/relationships/image" Target="../media/image24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24" y="2606971"/>
            <a:ext cx="4796155" cy="30232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5191" y="857973"/>
            <a:ext cx="47961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 smtClean="0">
                <a:solidFill>
                  <a:srgbClr val="002060"/>
                </a:solidFill>
                <a:effectLst/>
                <a:latin typeface="Verdana" charset="0"/>
                <a:ea typeface="Times New Roman" charset="0"/>
                <a:cs typeface="Tahoma" charset="0"/>
              </a:rPr>
              <a:t>MARKETING</a:t>
            </a:r>
            <a:endParaRPr lang="fr-FR" sz="4000" b="1" dirty="0">
              <a:effectLst/>
              <a:latin typeface="Verdana" charset="0"/>
              <a:ea typeface="Times New Roman" charset="0"/>
              <a:cs typeface="Tahoma" charset="0"/>
            </a:endParaRPr>
          </a:p>
        </p:txBody>
      </p:sp>
      <p:sp>
        <p:nvSpPr>
          <p:cNvPr id="5" name="Zone de texte 41"/>
          <p:cNvSpPr txBox="1"/>
          <p:nvPr/>
        </p:nvSpPr>
        <p:spPr>
          <a:xfrm>
            <a:off x="8705579" y="5844552"/>
            <a:ext cx="3412079" cy="9169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fr-FR" sz="1500" b="1" dirty="0">
                <a:solidFill>
                  <a:srgbClr val="002060"/>
                </a:solidFill>
                <a:effectLst/>
                <a:ea typeface="Verdana" charset="0"/>
                <a:cs typeface="Tahoma" charset="0"/>
              </a:rPr>
              <a:t>Diogo LOPES                       Joachim FREDJ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fr-FR" sz="1500" b="1" dirty="0">
                <a:solidFill>
                  <a:srgbClr val="002060"/>
                </a:solidFill>
                <a:effectLst/>
                <a:ea typeface="Verdana" charset="0"/>
                <a:cs typeface="Tahoma" charset="0"/>
              </a:rPr>
              <a:t>Noémi DENIS                   Rayan ROUABAH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fr-FR" sz="1500" b="1" dirty="0">
                <a:solidFill>
                  <a:srgbClr val="002060"/>
                </a:solidFill>
                <a:effectLst/>
                <a:ea typeface="Verdana" charset="0"/>
                <a:cs typeface="Tahoma" charset="0"/>
              </a:rPr>
              <a:t>Camille GERARD                               </a:t>
            </a: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fr-FR" sz="1200" dirty="0">
                <a:solidFill>
                  <a:srgbClr val="5F5F5F"/>
                </a:solidFill>
                <a:effectLst/>
                <a:ea typeface="Verdana" charset="0"/>
                <a:cs typeface="Tahoma" charset="0"/>
              </a:rPr>
              <a:t> </a:t>
            </a:r>
          </a:p>
        </p:txBody>
      </p:sp>
      <p:grpSp>
        <p:nvGrpSpPr>
          <p:cNvPr id="6" name="Groupe 2"/>
          <p:cNvGrpSpPr/>
          <p:nvPr/>
        </p:nvGrpSpPr>
        <p:grpSpPr>
          <a:xfrm>
            <a:off x="0" y="0"/>
            <a:ext cx="1605776" cy="6858000"/>
            <a:chOff x="0" y="0"/>
            <a:chExt cx="2194560" cy="9125712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94535" cy="912571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" name="Pentagone 4"/>
            <p:cNvSpPr/>
            <p:nvPr/>
          </p:nvSpPr>
          <p:spPr>
            <a:xfrm>
              <a:off x="0" y="1466850"/>
              <a:ext cx="2194560" cy="5520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0" rIns="18288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en-US" sz="1400">
                  <a:solidFill>
                    <a:srgbClr val="FFFFFF"/>
                  </a:solidFill>
                  <a:effectLst/>
                  <a:ea typeface="Times New Roman" charset="0"/>
                  <a:cs typeface="Tahoma" charset="0"/>
                </a:rPr>
                <a:t>     </a:t>
              </a:r>
              <a:endParaRPr lang="fr-FR" sz="1100">
                <a:effectLst/>
                <a:ea typeface="Times New Roman" charset="0"/>
                <a:cs typeface="Tahoma" charset="0"/>
              </a:endParaRPr>
            </a:p>
          </p:txBody>
        </p:sp>
        <p:grpSp>
          <p:nvGrpSpPr>
            <p:cNvPr id="9" name="Groupe 5"/>
            <p:cNvGrpSpPr/>
            <p:nvPr/>
          </p:nvGrpSpPr>
          <p:grpSpPr>
            <a:xfrm>
              <a:off x="76200" y="4210050"/>
              <a:ext cx="2057400" cy="4910329"/>
              <a:chOff x="80645" y="4211812"/>
              <a:chExt cx="1306273" cy="3121027"/>
            </a:xfrm>
          </p:grpSpPr>
          <p:grpSp>
            <p:nvGrpSpPr>
              <p:cNvPr id="10" name="Groupe 6"/>
              <p:cNvGrpSpPr>
                <a:grpSpLocks noChangeAspect="1"/>
              </p:cNvGrpSpPr>
              <p:nvPr/>
            </p:nvGrpSpPr>
            <p:grpSpPr>
              <a:xfrm>
                <a:off x="141062" y="4211812"/>
                <a:ext cx="1047750" cy="3121026"/>
                <a:chOff x="141062" y="4211812"/>
                <a:chExt cx="1047750" cy="3121026"/>
              </a:xfrm>
            </p:grpSpPr>
            <p:sp>
              <p:nvSpPr>
                <p:cNvPr id="23" name="Forme libre 22"/>
                <p:cNvSpPr>
                  <a:spLocks/>
                </p:cNvSpPr>
                <p:nvPr/>
              </p:nvSpPr>
              <p:spPr bwMode="auto">
                <a:xfrm>
                  <a:off x="369662" y="6216825"/>
                  <a:ext cx="193675" cy="698500"/>
                </a:xfrm>
                <a:custGeom>
                  <a:avLst/>
                  <a:gdLst>
                    <a:gd name="T0" fmla="*/ 0 w 122"/>
                    <a:gd name="T1" fmla="*/ 0 h 440"/>
                    <a:gd name="T2" fmla="*/ 39 w 122"/>
                    <a:gd name="T3" fmla="*/ 152 h 440"/>
                    <a:gd name="T4" fmla="*/ 84 w 122"/>
                    <a:gd name="T5" fmla="*/ 304 h 440"/>
                    <a:gd name="T6" fmla="*/ 122 w 122"/>
                    <a:gd name="T7" fmla="*/ 417 h 440"/>
                    <a:gd name="T8" fmla="*/ 122 w 122"/>
                    <a:gd name="T9" fmla="*/ 440 h 440"/>
                    <a:gd name="T10" fmla="*/ 76 w 122"/>
                    <a:gd name="T11" fmla="*/ 306 h 440"/>
                    <a:gd name="T12" fmla="*/ 39 w 122"/>
                    <a:gd name="T13" fmla="*/ 180 h 440"/>
                    <a:gd name="T14" fmla="*/ 6 w 122"/>
                    <a:gd name="T15" fmla="*/ 53 h 440"/>
                    <a:gd name="T16" fmla="*/ 0 w 122"/>
                    <a:gd name="T17" fmla="*/ 0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2" h="440">
                      <a:moveTo>
                        <a:pt x="0" y="0"/>
                      </a:moveTo>
                      <a:lnTo>
                        <a:pt x="39" y="152"/>
                      </a:lnTo>
                      <a:lnTo>
                        <a:pt x="84" y="304"/>
                      </a:lnTo>
                      <a:lnTo>
                        <a:pt x="122" y="417"/>
                      </a:lnTo>
                      <a:lnTo>
                        <a:pt x="122" y="440"/>
                      </a:lnTo>
                      <a:lnTo>
                        <a:pt x="76" y="306"/>
                      </a:lnTo>
                      <a:lnTo>
                        <a:pt x="39" y="180"/>
                      </a:lnTo>
                      <a:lnTo>
                        <a:pt x="6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" name="Forme libre 23"/>
                <p:cNvSpPr>
                  <a:spLocks/>
                </p:cNvSpPr>
                <p:nvPr/>
              </p:nvSpPr>
              <p:spPr bwMode="auto">
                <a:xfrm>
                  <a:off x="572862" y="6905800"/>
                  <a:ext cx="184150" cy="427038"/>
                </a:xfrm>
                <a:custGeom>
                  <a:avLst/>
                  <a:gdLst>
                    <a:gd name="T0" fmla="*/ 0 w 116"/>
                    <a:gd name="T1" fmla="*/ 0 h 269"/>
                    <a:gd name="T2" fmla="*/ 8 w 116"/>
                    <a:gd name="T3" fmla="*/ 19 h 269"/>
                    <a:gd name="T4" fmla="*/ 37 w 116"/>
                    <a:gd name="T5" fmla="*/ 93 h 269"/>
                    <a:gd name="T6" fmla="*/ 67 w 116"/>
                    <a:gd name="T7" fmla="*/ 167 h 269"/>
                    <a:gd name="T8" fmla="*/ 116 w 116"/>
                    <a:gd name="T9" fmla="*/ 269 h 269"/>
                    <a:gd name="T10" fmla="*/ 108 w 116"/>
                    <a:gd name="T11" fmla="*/ 269 h 269"/>
                    <a:gd name="T12" fmla="*/ 60 w 116"/>
                    <a:gd name="T13" fmla="*/ 169 h 269"/>
                    <a:gd name="T14" fmla="*/ 30 w 116"/>
                    <a:gd name="T15" fmla="*/ 98 h 269"/>
                    <a:gd name="T16" fmla="*/ 1 w 116"/>
                    <a:gd name="T17" fmla="*/ 25 h 269"/>
                    <a:gd name="T18" fmla="*/ 0 w 116"/>
                    <a:gd name="T19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269">
                      <a:moveTo>
                        <a:pt x="0" y="0"/>
                      </a:moveTo>
                      <a:lnTo>
                        <a:pt x="8" y="19"/>
                      </a:lnTo>
                      <a:lnTo>
                        <a:pt x="37" y="93"/>
                      </a:lnTo>
                      <a:lnTo>
                        <a:pt x="67" y="167"/>
                      </a:lnTo>
                      <a:lnTo>
                        <a:pt x="116" y="269"/>
                      </a:lnTo>
                      <a:lnTo>
                        <a:pt x="108" y="269"/>
                      </a:lnTo>
                      <a:lnTo>
                        <a:pt x="60" y="169"/>
                      </a:lnTo>
                      <a:lnTo>
                        <a:pt x="30" y="98"/>
                      </a:lnTo>
                      <a:lnTo>
                        <a:pt x="1" y="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" name="Forme libre 24"/>
                <p:cNvSpPr>
                  <a:spLocks/>
                </p:cNvSpPr>
                <p:nvPr/>
              </p:nvSpPr>
              <p:spPr bwMode="auto">
                <a:xfrm>
                  <a:off x="141062" y="4211812"/>
                  <a:ext cx="222250" cy="2019300"/>
                </a:xfrm>
                <a:custGeom>
                  <a:avLst/>
                  <a:gdLst>
                    <a:gd name="T0" fmla="*/ 0 w 140"/>
                    <a:gd name="T1" fmla="*/ 0 h 1272"/>
                    <a:gd name="T2" fmla="*/ 0 w 140"/>
                    <a:gd name="T3" fmla="*/ 0 h 1272"/>
                    <a:gd name="T4" fmla="*/ 1 w 140"/>
                    <a:gd name="T5" fmla="*/ 79 h 1272"/>
                    <a:gd name="T6" fmla="*/ 3 w 140"/>
                    <a:gd name="T7" fmla="*/ 159 h 1272"/>
                    <a:gd name="T8" fmla="*/ 12 w 140"/>
                    <a:gd name="T9" fmla="*/ 317 h 1272"/>
                    <a:gd name="T10" fmla="*/ 23 w 140"/>
                    <a:gd name="T11" fmla="*/ 476 h 1272"/>
                    <a:gd name="T12" fmla="*/ 39 w 140"/>
                    <a:gd name="T13" fmla="*/ 634 h 1272"/>
                    <a:gd name="T14" fmla="*/ 58 w 140"/>
                    <a:gd name="T15" fmla="*/ 792 h 1272"/>
                    <a:gd name="T16" fmla="*/ 83 w 140"/>
                    <a:gd name="T17" fmla="*/ 948 h 1272"/>
                    <a:gd name="T18" fmla="*/ 107 w 140"/>
                    <a:gd name="T19" fmla="*/ 1086 h 1272"/>
                    <a:gd name="T20" fmla="*/ 135 w 140"/>
                    <a:gd name="T21" fmla="*/ 1223 h 1272"/>
                    <a:gd name="T22" fmla="*/ 140 w 140"/>
                    <a:gd name="T23" fmla="*/ 1272 h 1272"/>
                    <a:gd name="T24" fmla="*/ 138 w 140"/>
                    <a:gd name="T25" fmla="*/ 1262 h 1272"/>
                    <a:gd name="T26" fmla="*/ 105 w 140"/>
                    <a:gd name="T27" fmla="*/ 1106 h 1272"/>
                    <a:gd name="T28" fmla="*/ 77 w 140"/>
                    <a:gd name="T29" fmla="*/ 949 h 1272"/>
                    <a:gd name="T30" fmla="*/ 53 w 140"/>
                    <a:gd name="T31" fmla="*/ 792 h 1272"/>
                    <a:gd name="T32" fmla="*/ 35 w 140"/>
                    <a:gd name="T33" fmla="*/ 634 h 1272"/>
                    <a:gd name="T34" fmla="*/ 20 w 140"/>
                    <a:gd name="T35" fmla="*/ 476 h 1272"/>
                    <a:gd name="T36" fmla="*/ 9 w 140"/>
                    <a:gd name="T37" fmla="*/ 317 h 1272"/>
                    <a:gd name="T38" fmla="*/ 2 w 140"/>
                    <a:gd name="T39" fmla="*/ 159 h 1272"/>
                    <a:gd name="T40" fmla="*/ 0 w 140"/>
                    <a:gd name="T41" fmla="*/ 79 h 1272"/>
                    <a:gd name="T42" fmla="*/ 0 w 140"/>
                    <a:gd name="T43" fmla="*/ 0 h 1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0" h="127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79"/>
                      </a:lnTo>
                      <a:lnTo>
                        <a:pt x="3" y="159"/>
                      </a:lnTo>
                      <a:lnTo>
                        <a:pt x="12" y="317"/>
                      </a:lnTo>
                      <a:lnTo>
                        <a:pt x="23" y="476"/>
                      </a:lnTo>
                      <a:lnTo>
                        <a:pt x="39" y="634"/>
                      </a:lnTo>
                      <a:lnTo>
                        <a:pt x="58" y="792"/>
                      </a:lnTo>
                      <a:lnTo>
                        <a:pt x="83" y="948"/>
                      </a:lnTo>
                      <a:lnTo>
                        <a:pt x="107" y="1086"/>
                      </a:lnTo>
                      <a:lnTo>
                        <a:pt x="135" y="1223"/>
                      </a:lnTo>
                      <a:lnTo>
                        <a:pt x="140" y="1272"/>
                      </a:lnTo>
                      <a:lnTo>
                        <a:pt x="138" y="1262"/>
                      </a:lnTo>
                      <a:lnTo>
                        <a:pt x="105" y="1106"/>
                      </a:lnTo>
                      <a:lnTo>
                        <a:pt x="77" y="949"/>
                      </a:lnTo>
                      <a:lnTo>
                        <a:pt x="53" y="792"/>
                      </a:lnTo>
                      <a:lnTo>
                        <a:pt x="35" y="634"/>
                      </a:lnTo>
                      <a:lnTo>
                        <a:pt x="20" y="476"/>
                      </a:lnTo>
                      <a:lnTo>
                        <a:pt x="9" y="317"/>
                      </a:lnTo>
                      <a:lnTo>
                        <a:pt x="2" y="15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" name="Forme libre 25"/>
                <p:cNvSpPr>
                  <a:spLocks/>
                </p:cNvSpPr>
                <p:nvPr/>
              </p:nvSpPr>
              <p:spPr bwMode="auto">
                <a:xfrm>
                  <a:off x="341087" y="4861100"/>
                  <a:ext cx="71438" cy="1355725"/>
                </a:xfrm>
                <a:custGeom>
                  <a:avLst/>
                  <a:gdLst>
                    <a:gd name="T0" fmla="*/ 45 w 45"/>
                    <a:gd name="T1" fmla="*/ 0 h 854"/>
                    <a:gd name="T2" fmla="*/ 45 w 45"/>
                    <a:gd name="T3" fmla="*/ 0 h 854"/>
                    <a:gd name="T4" fmla="*/ 35 w 45"/>
                    <a:gd name="T5" fmla="*/ 66 h 854"/>
                    <a:gd name="T6" fmla="*/ 26 w 45"/>
                    <a:gd name="T7" fmla="*/ 133 h 854"/>
                    <a:gd name="T8" fmla="*/ 14 w 45"/>
                    <a:gd name="T9" fmla="*/ 267 h 854"/>
                    <a:gd name="T10" fmla="*/ 6 w 45"/>
                    <a:gd name="T11" fmla="*/ 401 h 854"/>
                    <a:gd name="T12" fmla="*/ 3 w 45"/>
                    <a:gd name="T13" fmla="*/ 534 h 854"/>
                    <a:gd name="T14" fmla="*/ 6 w 45"/>
                    <a:gd name="T15" fmla="*/ 669 h 854"/>
                    <a:gd name="T16" fmla="*/ 14 w 45"/>
                    <a:gd name="T17" fmla="*/ 803 h 854"/>
                    <a:gd name="T18" fmla="*/ 18 w 45"/>
                    <a:gd name="T19" fmla="*/ 854 h 854"/>
                    <a:gd name="T20" fmla="*/ 18 w 45"/>
                    <a:gd name="T21" fmla="*/ 851 h 854"/>
                    <a:gd name="T22" fmla="*/ 9 w 45"/>
                    <a:gd name="T23" fmla="*/ 814 h 854"/>
                    <a:gd name="T24" fmla="*/ 8 w 45"/>
                    <a:gd name="T25" fmla="*/ 803 h 854"/>
                    <a:gd name="T26" fmla="*/ 1 w 45"/>
                    <a:gd name="T27" fmla="*/ 669 h 854"/>
                    <a:gd name="T28" fmla="*/ 0 w 45"/>
                    <a:gd name="T29" fmla="*/ 534 h 854"/>
                    <a:gd name="T30" fmla="*/ 3 w 45"/>
                    <a:gd name="T31" fmla="*/ 401 h 854"/>
                    <a:gd name="T32" fmla="*/ 12 w 45"/>
                    <a:gd name="T33" fmla="*/ 267 h 854"/>
                    <a:gd name="T34" fmla="*/ 25 w 45"/>
                    <a:gd name="T35" fmla="*/ 132 h 854"/>
                    <a:gd name="T36" fmla="*/ 34 w 45"/>
                    <a:gd name="T37" fmla="*/ 66 h 854"/>
                    <a:gd name="T38" fmla="*/ 45 w 45"/>
                    <a:gd name="T39" fmla="*/ 0 h 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5" h="854">
                      <a:moveTo>
                        <a:pt x="45" y="0"/>
                      </a:moveTo>
                      <a:lnTo>
                        <a:pt x="45" y="0"/>
                      </a:lnTo>
                      <a:lnTo>
                        <a:pt x="35" y="66"/>
                      </a:lnTo>
                      <a:lnTo>
                        <a:pt x="26" y="133"/>
                      </a:lnTo>
                      <a:lnTo>
                        <a:pt x="14" y="267"/>
                      </a:lnTo>
                      <a:lnTo>
                        <a:pt x="6" y="401"/>
                      </a:lnTo>
                      <a:lnTo>
                        <a:pt x="3" y="534"/>
                      </a:lnTo>
                      <a:lnTo>
                        <a:pt x="6" y="669"/>
                      </a:lnTo>
                      <a:lnTo>
                        <a:pt x="14" y="803"/>
                      </a:lnTo>
                      <a:lnTo>
                        <a:pt x="18" y="854"/>
                      </a:lnTo>
                      <a:lnTo>
                        <a:pt x="18" y="851"/>
                      </a:lnTo>
                      <a:lnTo>
                        <a:pt x="9" y="814"/>
                      </a:lnTo>
                      <a:lnTo>
                        <a:pt x="8" y="803"/>
                      </a:lnTo>
                      <a:lnTo>
                        <a:pt x="1" y="669"/>
                      </a:lnTo>
                      <a:lnTo>
                        <a:pt x="0" y="534"/>
                      </a:lnTo>
                      <a:lnTo>
                        <a:pt x="3" y="401"/>
                      </a:lnTo>
                      <a:lnTo>
                        <a:pt x="12" y="267"/>
                      </a:lnTo>
                      <a:lnTo>
                        <a:pt x="25" y="132"/>
                      </a:lnTo>
                      <a:lnTo>
                        <a:pt x="34" y="66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" name="Forme libre 26"/>
                <p:cNvSpPr>
                  <a:spLocks/>
                </p:cNvSpPr>
                <p:nvPr/>
              </p:nvSpPr>
              <p:spPr bwMode="auto">
                <a:xfrm>
                  <a:off x="363312" y="6231112"/>
                  <a:ext cx="244475" cy="998538"/>
                </a:xfrm>
                <a:custGeom>
                  <a:avLst/>
                  <a:gdLst>
                    <a:gd name="T0" fmla="*/ 0 w 154"/>
                    <a:gd name="T1" fmla="*/ 0 h 629"/>
                    <a:gd name="T2" fmla="*/ 10 w 154"/>
                    <a:gd name="T3" fmla="*/ 44 h 629"/>
                    <a:gd name="T4" fmla="*/ 21 w 154"/>
                    <a:gd name="T5" fmla="*/ 126 h 629"/>
                    <a:gd name="T6" fmla="*/ 34 w 154"/>
                    <a:gd name="T7" fmla="*/ 207 h 629"/>
                    <a:gd name="T8" fmla="*/ 53 w 154"/>
                    <a:gd name="T9" fmla="*/ 293 h 629"/>
                    <a:gd name="T10" fmla="*/ 75 w 154"/>
                    <a:gd name="T11" fmla="*/ 380 h 629"/>
                    <a:gd name="T12" fmla="*/ 100 w 154"/>
                    <a:gd name="T13" fmla="*/ 466 h 629"/>
                    <a:gd name="T14" fmla="*/ 120 w 154"/>
                    <a:gd name="T15" fmla="*/ 521 h 629"/>
                    <a:gd name="T16" fmla="*/ 141 w 154"/>
                    <a:gd name="T17" fmla="*/ 576 h 629"/>
                    <a:gd name="T18" fmla="*/ 152 w 154"/>
                    <a:gd name="T19" fmla="*/ 618 h 629"/>
                    <a:gd name="T20" fmla="*/ 154 w 154"/>
                    <a:gd name="T21" fmla="*/ 629 h 629"/>
                    <a:gd name="T22" fmla="*/ 140 w 154"/>
                    <a:gd name="T23" fmla="*/ 595 h 629"/>
                    <a:gd name="T24" fmla="*/ 115 w 154"/>
                    <a:gd name="T25" fmla="*/ 532 h 629"/>
                    <a:gd name="T26" fmla="*/ 93 w 154"/>
                    <a:gd name="T27" fmla="*/ 468 h 629"/>
                    <a:gd name="T28" fmla="*/ 67 w 154"/>
                    <a:gd name="T29" fmla="*/ 383 h 629"/>
                    <a:gd name="T30" fmla="*/ 47 w 154"/>
                    <a:gd name="T31" fmla="*/ 295 h 629"/>
                    <a:gd name="T32" fmla="*/ 28 w 154"/>
                    <a:gd name="T33" fmla="*/ 207 h 629"/>
                    <a:gd name="T34" fmla="*/ 12 w 154"/>
                    <a:gd name="T35" fmla="*/ 104 h 629"/>
                    <a:gd name="T36" fmla="*/ 0 w 154"/>
                    <a:gd name="T37" fmla="*/ 0 h 6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4" h="629">
                      <a:moveTo>
                        <a:pt x="0" y="0"/>
                      </a:moveTo>
                      <a:lnTo>
                        <a:pt x="10" y="44"/>
                      </a:lnTo>
                      <a:lnTo>
                        <a:pt x="21" y="126"/>
                      </a:lnTo>
                      <a:lnTo>
                        <a:pt x="34" y="207"/>
                      </a:lnTo>
                      <a:lnTo>
                        <a:pt x="53" y="293"/>
                      </a:lnTo>
                      <a:lnTo>
                        <a:pt x="75" y="380"/>
                      </a:lnTo>
                      <a:lnTo>
                        <a:pt x="100" y="466"/>
                      </a:lnTo>
                      <a:lnTo>
                        <a:pt x="120" y="521"/>
                      </a:lnTo>
                      <a:lnTo>
                        <a:pt x="141" y="576"/>
                      </a:lnTo>
                      <a:lnTo>
                        <a:pt x="152" y="618"/>
                      </a:lnTo>
                      <a:lnTo>
                        <a:pt x="154" y="629"/>
                      </a:lnTo>
                      <a:lnTo>
                        <a:pt x="140" y="595"/>
                      </a:lnTo>
                      <a:lnTo>
                        <a:pt x="115" y="532"/>
                      </a:lnTo>
                      <a:lnTo>
                        <a:pt x="93" y="468"/>
                      </a:lnTo>
                      <a:lnTo>
                        <a:pt x="67" y="383"/>
                      </a:lnTo>
                      <a:lnTo>
                        <a:pt x="47" y="295"/>
                      </a:lnTo>
                      <a:lnTo>
                        <a:pt x="28" y="207"/>
                      </a:lnTo>
                      <a:lnTo>
                        <a:pt x="12" y="1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" name="Forme libre 27"/>
                <p:cNvSpPr>
                  <a:spLocks/>
                </p:cNvSpPr>
                <p:nvPr/>
              </p:nvSpPr>
              <p:spPr bwMode="auto">
                <a:xfrm>
                  <a:off x="620487" y="7223300"/>
                  <a:ext cx="52388" cy="109538"/>
                </a:xfrm>
                <a:custGeom>
                  <a:avLst/>
                  <a:gdLst>
                    <a:gd name="T0" fmla="*/ 0 w 33"/>
                    <a:gd name="T1" fmla="*/ 0 h 69"/>
                    <a:gd name="T2" fmla="*/ 33 w 33"/>
                    <a:gd name="T3" fmla="*/ 69 h 69"/>
                    <a:gd name="T4" fmla="*/ 24 w 33"/>
                    <a:gd name="T5" fmla="*/ 69 h 69"/>
                    <a:gd name="T6" fmla="*/ 12 w 33"/>
                    <a:gd name="T7" fmla="*/ 35 h 69"/>
                    <a:gd name="T8" fmla="*/ 0 w 33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69">
                      <a:moveTo>
                        <a:pt x="0" y="0"/>
                      </a:moveTo>
                      <a:lnTo>
                        <a:pt x="33" y="69"/>
                      </a:lnTo>
                      <a:lnTo>
                        <a:pt x="24" y="69"/>
                      </a:lnTo>
                      <a:lnTo>
                        <a:pt x="12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" name="Forme libre 28"/>
                <p:cNvSpPr>
                  <a:spLocks/>
                </p:cNvSpPr>
                <p:nvPr/>
              </p:nvSpPr>
              <p:spPr bwMode="auto">
                <a:xfrm>
                  <a:off x="355374" y="6153325"/>
                  <a:ext cx="23813" cy="147638"/>
                </a:xfrm>
                <a:custGeom>
                  <a:avLst/>
                  <a:gdLst>
                    <a:gd name="T0" fmla="*/ 0 w 15"/>
                    <a:gd name="T1" fmla="*/ 0 h 93"/>
                    <a:gd name="T2" fmla="*/ 9 w 15"/>
                    <a:gd name="T3" fmla="*/ 37 h 93"/>
                    <a:gd name="T4" fmla="*/ 9 w 15"/>
                    <a:gd name="T5" fmla="*/ 40 h 93"/>
                    <a:gd name="T6" fmla="*/ 15 w 15"/>
                    <a:gd name="T7" fmla="*/ 93 h 93"/>
                    <a:gd name="T8" fmla="*/ 5 w 15"/>
                    <a:gd name="T9" fmla="*/ 49 h 93"/>
                    <a:gd name="T10" fmla="*/ 0 w 15"/>
                    <a:gd name="T11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3">
                      <a:moveTo>
                        <a:pt x="0" y="0"/>
                      </a:moveTo>
                      <a:lnTo>
                        <a:pt x="9" y="37"/>
                      </a:lnTo>
                      <a:lnTo>
                        <a:pt x="9" y="40"/>
                      </a:lnTo>
                      <a:lnTo>
                        <a:pt x="15" y="93"/>
                      </a:lnTo>
                      <a:lnTo>
                        <a:pt x="5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0" name="Forme libre 29"/>
                <p:cNvSpPr>
                  <a:spLocks/>
                </p:cNvSpPr>
                <p:nvPr/>
              </p:nvSpPr>
              <p:spPr bwMode="auto">
                <a:xfrm>
                  <a:off x="563337" y="5689775"/>
                  <a:ext cx="625475" cy="1216025"/>
                </a:xfrm>
                <a:custGeom>
                  <a:avLst/>
                  <a:gdLst>
                    <a:gd name="T0" fmla="*/ 394 w 394"/>
                    <a:gd name="T1" fmla="*/ 0 h 766"/>
                    <a:gd name="T2" fmla="*/ 394 w 394"/>
                    <a:gd name="T3" fmla="*/ 0 h 766"/>
                    <a:gd name="T4" fmla="*/ 356 w 394"/>
                    <a:gd name="T5" fmla="*/ 38 h 766"/>
                    <a:gd name="T6" fmla="*/ 319 w 394"/>
                    <a:gd name="T7" fmla="*/ 77 h 766"/>
                    <a:gd name="T8" fmla="*/ 284 w 394"/>
                    <a:gd name="T9" fmla="*/ 117 h 766"/>
                    <a:gd name="T10" fmla="*/ 249 w 394"/>
                    <a:gd name="T11" fmla="*/ 160 h 766"/>
                    <a:gd name="T12" fmla="*/ 207 w 394"/>
                    <a:gd name="T13" fmla="*/ 218 h 766"/>
                    <a:gd name="T14" fmla="*/ 168 w 394"/>
                    <a:gd name="T15" fmla="*/ 276 h 766"/>
                    <a:gd name="T16" fmla="*/ 131 w 394"/>
                    <a:gd name="T17" fmla="*/ 339 h 766"/>
                    <a:gd name="T18" fmla="*/ 98 w 394"/>
                    <a:gd name="T19" fmla="*/ 402 h 766"/>
                    <a:gd name="T20" fmla="*/ 69 w 394"/>
                    <a:gd name="T21" fmla="*/ 467 h 766"/>
                    <a:gd name="T22" fmla="*/ 45 w 394"/>
                    <a:gd name="T23" fmla="*/ 535 h 766"/>
                    <a:gd name="T24" fmla="*/ 26 w 394"/>
                    <a:gd name="T25" fmla="*/ 604 h 766"/>
                    <a:gd name="T26" fmla="*/ 14 w 394"/>
                    <a:gd name="T27" fmla="*/ 673 h 766"/>
                    <a:gd name="T28" fmla="*/ 7 w 394"/>
                    <a:gd name="T29" fmla="*/ 746 h 766"/>
                    <a:gd name="T30" fmla="*/ 6 w 394"/>
                    <a:gd name="T31" fmla="*/ 766 h 766"/>
                    <a:gd name="T32" fmla="*/ 0 w 394"/>
                    <a:gd name="T33" fmla="*/ 749 h 766"/>
                    <a:gd name="T34" fmla="*/ 1 w 394"/>
                    <a:gd name="T35" fmla="*/ 744 h 766"/>
                    <a:gd name="T36" fmla="*/ 7 w 394"/>
                    <a:gd name="T37" fmla="*/ 673 h 766"/>
                    <a:gd name="T38" fmla="*/ 21 w 394"/>
                    <a:gd name="T39" fmla="*/ 603 h 766"/>
                    <a:gd name="T40" fmla="*/ 40 w 394"/>
                    <a:gd name="T41" fmla="*/ 533 h 766"/>
                    <a:gd name="T42" fmla="*/ 65 w 394"/>
                    <a:gd name="T43" fmla="*/ 466 h 766"/>
                    <a:gd name="T44" fmla="*/ 94 w 394"/>
                    <a:gd name="T45" fmla="*/ 400 h 766"/>
                    <a:gd name="T46" fmla="*/ 127 w 394"/>
                    <a:gd name="T47" fmla="*/ 336 h 766"/>
                    <a:gd name="T48" fmla="*/ 164 w 394"/>
                    <a:gd name="T49" fmla="*/ 275 h 766"/>
                    <a:gd name="T50" fmla="*/ 204 w 394"/>
                    <a:gd name="T51" fmla="*/ 215 h 766"/>
                    <a:gd name="T52" fmla="*/ 248 w 394"/>
                    <a:gd name="T53" fmla="*/ 158 h 766"/>
                    <a:gd name="T54" fmla="*/ 282 w 394"/>
                    <a:gd name="T55" fmla="*/ 116 h 766"/>
                    <a:gd name="T56" fmla="*/ 318 w 394"/>
                    <a:gd name="T57" fmla="*/ 76 h 766"/>
                    <a:gd name="T58" fmla="*/ 354 w 394"/>
                    <a:gd name="T59" fmla="*/ 37 h 766"/>
                    <a:gd name="T60" fmla="*/ 394 w 394"/>
                    <a:gd name="T61" fmla="*/ 0 h 7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94" h="766">
                      <a:moveTo>
                        <a:pt x="394" y="0"/>
                      </a:moveTo>
                      <a:lnTo>
                        <a:pt x="394" y="0"/>
                      </a:lnTo>
                      <a:lnTo>
                        <a:pt x="356" y="38"/>
                      </a:lnTo>
                      <a:lnTo>
                        <a:pt x="319" y="77"/>
                      </a:lnTo>
                      <a:lnTo>
                        <a:pt x="284" y="117"/>
                      </a:lnTo>
                      <a:lnTo>
                        <a:pt x="249" y="160"/>
                      </a:lnTo>
                      <a:lnTo>
                        <a:pt x="207" y="218"/>
                      </a:lnTo>
                      <a:lnTo>
                        <a:pt x="168" y="276"/>
                      </a:lnTo>
                      <a:lnTo>
                        <a:pt x="131" y="339"/>
                      </a:lnTo>
                      <a:lnTo>
                        <a:pt x="98" y="402"/>
                      </a:lnTo>
                      <a:lnTo>
                        <a:pt x="69" y="467"/>
                      </a:lnTo>
                      <a:lnTo>
                        <a:pt x="45" y="535"/>
                      </a:lnTo>
                      <a:lnTo>
                        <a:pt x="26" y="604"/>
                      </a:lnTo>
                      <a:lnTo>
                        <a:pt x="14" y="673"/>
                      </a:lnTo>
                      <a:lnTo>
                        <a:pt x="7" y="746"/>
                      </a:lnTo>
                      <a:lnTo>
                        <a:pt x="6" y="766"/>
                      </a:lnTo>
                      <a:lnTo>
                        <a:pt x="0" y="749"/>
                      </a:lnTo>
                      <a:lnTo>
                        <a:pt x="1" y="744"/>
                      </a:lnTo>
                      <a:lnTo>
                        <a:pt x="7" y="673"/>
                      </a:lnTo>
                      <a:lnTo>
                        <a:pt x="21" y="603"/>
                      </a:lnTo>
                      <a:lnTo>
                        <a:pt x="40" y="533"/>
                      </a:lnTo>
                      <a:lnTo>
                        <a:pt x="65" y="466"/>
                      </a:lnTo>
                      <a:lnTo>
                        <a:pt x="94" y="400"/>
                      </a:lnTo>
                      <a:lnTo>
                        <a:pt x="127" y="336"/>
                      </a:lnTo>
                      <a:lnTo>
                        <a:pt x="164" y="275"/>
                      </a:lnTo>
                      <a:lnTo>
                        <a:pt x="204" y="215"/>
                      </a:lnTo>
                      <a:lnTo>
                        <a:pt x="248" y="158"/>
                      </a:lnTo>
                      <a:lnTo>
                        <a:pt x="282" y="116"/>
                      </a:lnTo>
                      <a:lnTo>
                        <a:pt x="318" y="76"/>
                      </a:lnTo>
                      <a:lnTo>
                        <a:pt x="354" y="37"/>
                      </a:lnTo>
                      <a:lnTo>
                        <a:pt x="394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" name="Forme libre 30"/>
                <p:cNvSpPr>
                  <a:spLocks/>
                </p:cNvSpPr>
                <p:nvPr/>
              </p:nvSpPr>
              <p:spPr bwMode="auto">
                <a:xfrm>
                  <a:off x="563337" y="6915325"/>
                  <a:ext cx="57150" cy="307975"/>
                </a:xfrm>
                <a:custGeom>
                  <a:avLst/>
                  <a:gdLst>
                    <a:gd name="T0" fmla="*/ 0 w 36"/>
                    <a:gd name="T1" fmla="*/ 0 h 194"/>
                    <a:gd name="T2" fmla="*/ 6 w 36"/>
                    <a:gd name="T3" fmla="*/ 16 h 194"/>
                    <a:gd name="T4" fmla="*/ 7 w 36"/>
                    <a:gd name="T5" fmla="*/ 19 h 194"/>
                    <a:gd name="T6" fmla="*/ 11 w 36"/>
                    <a:gd name="T7" fmla="*/ 80 h 194"/>
                    <a:gd name="T8" fmla="*/ 20 w 36"/>
                    <a:gd name="T9" fmla="*/ 132 h 194"/>
                    <a:gd name="T10" fmla="*/ 33 w 36"/>
                    <a:gd name="T11" fmla="*/ 185 h 194"/>
                    <a:gd name="T12" fmla="*/ 36 w 36"/>
                    <a:gd name="T13" fmla="*/ 194 h 194"/>
                    <a:gd name="T14" fmla="*/ 21 w 36"/>
                    <a:gd name="T15" fmla="*/ 161 h 194"/>
                    <a:gd name="T16" fmla="*/ 15 w 36"/>
                    <a:gd name="T17" fmla="*/ 145 h 194"/>
                    <a:gd name="T18" fmla="*/ 5 w 36"/>
                    <a:gd name="T19" fmla="*/ 81 h 194"/>
                    <a:gd name="T20" fmla="*/ 1 w 36"/>
                    <a:gd name="T21" fmla="*/ 41 h 194"/>
                    <a:gd name="T22" fmla="*/ 0 w 36"/>
                    <a:gd name="T23" fmla="*/ 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" h="194">
                      <a:moveTo>
                        <a:pt x="0" y="0"/>
                      </a:moveTo>
                      <a:lnTo>
                        <a:pt x="6" y="16"/>
                      </a:lnTo>
                      <a:lnTo>
                        <a:pt x="7" y="19"/>
                      </a:lnTo>
                      <a:lnTo>
                        <a:pt x="11" y="80"/>
                      </a:lnTo>
                      <a:lnTo>
                        <a:pt x="20" y="132"/>
                      </a:lnTo>
                      <a:lnTo>
                        <a:pt x="33" y="185"/>
                      </a:lnTo>
                      <a:lnTo>
                        <a:pt x="36" y="194"/>
                      </a:lnTo>
                      <a:lnTo>
                        <a:pt x="21" y="161"/>
                      </a:lnTo>
                      <a:lnTo>
                        <a:pt x="15" y="145"/>
                      </a:lnTo>
                      <a:lnTo>
                        <a:pt x="5" y="81"/>
                      </a:lnTo>
                      <a:lnTo>
                        <a:pt x="1" y="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2" name="Forme libre 31"/>
                <p:cNvSpPr>
                  <a:spLocks/>
                </p:cNvSpPr>
                <p:nvPr/>
              </p:nvSpPr>
              <p:spPr bwMode="auto">
                <a:xfrm>
                  <a:off x="607787" y="7229650"/>
                  <a:ext cx="49213" cy="103188"/>
                </a:xfrm>
                <a:custGeom>
                  <a:avLst/>
                  <a:gdLst>
                    <a:gd name="T0" fmla="*/ 0 w 31"/>
                    <a:gd name="T1" fmla="*/ 0 h 65"/>
                    <a:gd name="T2" fmla="*/ 31 w 31"/>
                    <a:gd name="T3" fmla="*/ 65 h 65"/>
                    <a:gd name="T4" fmla="*/ 23 w 31"/>
                    <a:gd name="T5" fmla="*/ 65 h 65"/>
                    <a:gd name="T6" fmla="*/ 0 w 31"/>
                    <a:gd name="T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65">
                      <a:moveTo>
                        <a:pt x="0" y="0"/>
                      </a:moveTo>
                      <a:lnTo>
                        <a:pt x="31" y="65"/>
                      </a:lnTo>
                      <a:lnTo>
                        <a:pt x="23" y="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3" name="Forme libre 32"/>
                <p:cNvSpPr>
                  <a:spLocks/>
                </p:cNvSpPr>
                <p:nvPr/>
              </p:nvSpPr>
              <p:spPr bwMode="auto">
                <a:xfrm>
                  <a:off x="563337" y="6878812"/>
                  <a:ext cx="11113" cy="66675"/>
                </a:xfrm>
                <a:custGeom>
                  <a:avLst/>
                  <a:gdLst>
                    <a:gd name="T0" fmla="*/ 0 w 7"/>
                    <a:gd name="T1" fmla="*/ 0 h 42"/>
                    <a:gd name="T2" fmla="*/ 6 w 7"/>
                    <a:gd name="T3" fmla="*/ 17 h 42"/>
                    <a:gd name="T4" fmla="*/ 7 w 7"/>
                    <a:gd name="T5" fmla="*/ 42 h 42"/>
                    <a:gd name="T6" fmla="*/ 6 w 7"/>
                    <a:gd name="T7" fmla="*/ 39 h 42"/>
                    <a:gd name="T8" fmla="*/ 0 w 7"/>
                    <a:gd name="T9" fmla="*/ 23 h 42"/>
                    <a:gd name="T10" fmla="*/ 0 w 7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42">
                      <a:moveTo>
                        <a:pt x="0" y="0"/>
                      </a:moveTo>
                      <a:lnTo>
                        <a:pt x="6" y="17"/>
                      </a:lnTo>
                      <a:lnTo>
                        <a:pt x="7" y="42"/>
                      </a:lnTo>
                      <a:lnTo>
                        <a:pt x="6" y="39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4" name="Forme libre 33"/>
                <p:cNvSpPr>
                  <a:spLocks/>
                </p:cNvSpPr>
                <p:nvPr/>
              </p:nvSpPr>
              <p:spPr bwMode="auto">
                <a:xfrm>
                  <a:off x="587149" y="7145512"/>
                  <a:ext cx="71438" cy="187325"/>
                </a:xfrm>
                <a:custGeom>
                  <a:avLst/>
                  <a:gdLst>
                    <a:gd name="T0" fmla="*/ 0 w 45"/>
                    <a:gd name="T1" fmla="*/ 0 h 118"/>
                    <a:gd name="T2" fmla="*/ 6 w 45"/>
                    <a:gd name="T3" fmla="*/ 16 h 118"/>
                    <a:gd name="T4" fmla="*/ 21 w 45"/>
                    <a:gd name="T5" fmla="*/ 49 h 118"/>
                    <a:gd name="T6" fmla="*/ 33 w 45"/>
                    <a:gd name="T7" fmla="*/ 84 h 118"/>
                    <a:gd name="T8" fmla="*/ 45 w 45"/>
                    <a:gd name="T9" fmla="*/ 118 h 118"/>
                    <a:gd name="T10" fmla="*/ 44 w 45"/>
                    <a:gd name="T11" fmla="*/ 118 h 118"/>
                    <a:gd name="T12" fmla="*/ 13 w 45"/>
                    <a:gd name="T13" fmla="*/ 53 h 118"/>
                    <a:gd name="T14" fmla="*/ 11 w 45"/>
                    <a:gd name="T15" fmla="*/ 42 h 118"/>
                    <a:gd name="T16" fmla="*/ 0 w 45"/>
                    <a:gd name="T1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18">
                      <a:moveTo>
                        <a:pt x="0" y="0"/>
                      </a:moveTo>
                      <a:lnTo>
                        <a:pt x="6" y="16"/>
                      </a:lnTo>
                      <a:lnTo>
                        <a:pt x="21" y="49"/>
                      </a:lnTo>
                      <a:lnTo>
                        <a:pt x="33" y="84"/>
                      </a:lnTo>
                      <a:lnTo>
                        <a:pt x="45" y="118"/>
                      </a:lnTo>
                      <a:lnTo>
                        <a:pt x="44" y="118"/>
                      </a:lnTo>
                      <a:lnTo>
                        <a:pt x="13" y="53"/>
                      </a:lnTo>
                      <a:lnTo>
                        <a:pt x="11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1" name="Groupe 7"/>
              <p:cNvGrpSpPr>
                <a:grpSpLocks noChangeAspect="1"/>
              </p:cNvGrpSpPr>
              <p:nvPr/>
            </p:nvGrpSpPr>
            <p:grpSpPr>
              <a:xfrm>
                <a:off x="80645" y="4826975"/>
                <a:ext cx="1306273" cy="2505864"/>
                <a:chOff x="80645" y="4649964"/>
                <a:chExt cx="874712" cy="1677988"/>
              </a:xfrm>
            </p:grpSpPr>
            <p:sp>
              <p:nvSpPr>
                <p:cNvPr id="12" name="Forme libre 11"/>
                <p:cNvSpPr>
                  <a:spLocks/>
                </p:cNvSpPr>
                <p:nvPr/>
              </p:nvSpPr>
              <p:spPr bwMode="auto">
                <a:xfrm>
                  <a:off x="118745" y="5189714"/>
                  <a:ext cx="198438" cy="714375"/>
                </a:xfrm>
                <a:custGeom>
                  <a:avLst/>
                  <a:gdLst>
                    <a:gd name="T0" fmla="*/ 0 w 125"/>
                    <a:gd name="T1" fmla="*/ 0 h 450"/>
                    <a:gd name="T2" fmla="*/ 41 w 125"/>
                    <a:gd name="T3" fmla="*/ 155 h 450"/>
                    <a:gd name="T4" fmla="*/ 86 w 125"/>
                    <a:gd name="T5" fmla="*/ 309 h 450"/>
                    <a:gd name="T6" fmla="*/ 125 w 125"/>
                    <a:gd name="T7" fmla="*/ 425 h 450"/>
                    <a:gd name="T8" fmla="*/ 125 w 125"/>
                    <a:gd name="T9" fmla="*/ 450 h 450"/>
                    <a:gd name="T10" fmla="*/ 79 w 125"/>
                    <a:gd name="T11" fmla="*/ 311 h 450"/>
                    <a:gd name="T12" fmla="*/ 41 w 125"/>
                    <a:gd name="T13" fmla="*/ 183 h 450"/>
                    <a:gd name="T14" fmla="*/ 7 w 125"/>
                    <a:gd name="T15" fmla="*/ 54 h 450"/>
                    <a:gd name="T16" fmla="*/ 0 w 125"/>
                    <a:gd name="T17" fmla="*/ 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5" h="450">
                      <a:moveTo>
                        <a:pt x="0" y="0"/>
                      </a:moveTo>
                      <a:lnTo>
                        <a:pt x="41" y="155"/>
                      </a:lnTo>
                      <a:lnTo>
                        <a:pt x="86" y="309"/>
                      </a:lnTo>
                      <a:lnTo>
                        <a:pt x="125" y="425"/>
                      </a:lnTo>
                      <a:lnTo>
                        <a:pt x="125" y="450"/>
                      </a:lnTo>
                      <a:lnTo>
                        <a:pt x="79" y="311"/>
                      </a:lnTo>
                      <a:lnTo>
                        <a:pt x="41" y="183"/>
                      </a:lnTo>
                      <a:lnTo>
                        <a:pt x="7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" name="Forme libre 12"/>
                <p:cNvSpPr>
                  <a:spLocks/>
                </p:cNvSpPr>
                <p:nvPr/>
              </p:nvSpPr>
              <p:spPr bwMode="auto">
                <a:xfrm>
                  <a:off x="328295" y="5891389"/>
                  <a:ext cx="187325" cy="436563"/>
                </a:xfrm>
                <a:custGeom>
                  <a:avLst/>
                  <a:gdLst>
                    <a:gd name="T0" fmla="*/ 0 w 118"/>
                    <a:gd name="T1" fmla="*/ 0 h 275"/>
                    <a:gd name="T2" fmla="*/ 8 w 118"/>
                    <a:gd name="T3" fmla="*/ 20 h 275"/>
                    <a:gd name="T4" fmla="*/ 37 w 118"/>
                    <a:gd name="T5" fmla="*/ 96 h 275"/>
                    <a:gd name="T6" fmla="*/ 69 w 118"/>
                    <a:gd name="T7" fmla="*/ 170 h 275"/>
                    <a:gd name="T8" fmla="*/ 118 w 118"/>
                    <a:gd name="T9" fmla="*/ 275 h 275"/>
                    <a:gd name="T10" fmla="*/ 109 w 118"/>
                    <a:gd name="T11" fmla="*/ 275 h 275"/>
                    <a:gd name="T12" fmla="*/ 61 w 118"/>
                    <a:gd name="T13" fmla="*/ 174 h 275"/>
                    <a:gd name="T14" fmla="*/ 30 w 118"/>
                    <a:gd name="T15" fmla="*/ 100 h 275"/>
                    <a:gd name="T16" fmla="*/ 0 w 118"/>
                    <a:gd name="T17" fmla="*/ 26 h 275"/>
                    <a:gd name="T18" fmla="*/ 0 w 118"/>
                    <a:gd name="T19" fmla="*/ 0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8" h="275">
                      <a:moveTo>
                        <a:pt x="0" y="0"/>
                      </a:moveTo>
                      <a:lnTo>
                        <a:pt x="8" y="20"/>
                      </a:lnTo>
                      <a:lnTo>
                        <a:pt x="37" y="96"/>
                      </a:lnTo>
                      <a:lnTo>
                        <a:pt x="69" y="170"/>
                      </a:lnTo>
                      <a:lnTo>
                        <a:pt x="118" y="275"/>
                      </a:lnTo>
                      <a:lnTo>
                        <a:pt x="109" y="275"/>
                      </a:lnTo>
                      <a:lnTo>
                        <a:pt x="61" y="174"/>
                      </a:lnTo>
                      <a:lnTo>
                        <a:pt x="30" y="100"/>
                      </a:lnTo>
                      <a:lnTo>
                        <a:pt x="0" y="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" name="Forme libre 13"/>
                <p:cNvSpPr>
                  <a:spLocks/>
                </p:cNvSpPr>
                <p:nvPr/>
              </p:nvSpPr>
              <p:spPr bwMode="auto">
                <a:xfrm>
                  <a:off x="80645" y="5010327"/>
                  <a:ext cx="31750" cy="192088"/>
                </a:xfrm>
                <a:custGeom>
                  <a:avLst/>
                  <a:gdLst>
                    <a:gd name="T0" fmla="*/ 0 w 20"/>
                    <a:gd name="T1" fmla="*/ 0 h 121"/>
                    <a:gd name="T2" fmla="*/ 16 w 20"/>
                    <a:gd name="T3" fmla="*/ 72 h 121"/>
                    <a:gd name="T4" fmla="*/ 20 w 20"/>
                    <a:gd name="T5" fmla="*/ 121 h 121"/>
                    <a:gd name="T6" fmla="*/ 18 w 20"/>
                    <a:gd name="T7" fmla="*/ 112 h 121"/>
                    <a:gd name="T8" fmla="*/ 0 w 20"/>
                    <a:gd name="T9" fmla="*/ 31 h 121"/>
                    <a:gd name="T10" fmla="*/ 0 w 20"/>
                    <a:gd name="T11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121">
                      <a:moveTo>
                        <a:pt x="0" y="0"/>
                      </a:moveTo>
                      <a:lnTo>
                        <a:pt x="16" y="72"/>
                      </a:lnTo>
                      <a:lnTo>
                        <a:pt x="20" y="121"/>
                      </a:lnTo>
                      <a:lnTo>
                        <a:pt x="18" y="112"/>
                      </a:lnTo>
                      <a:lnTo>
                        <a:pt x="0" y="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" name="Forme libre 14"/>
                <p:cNvSpPr>
                  <a:spLocks/>
                </p:cNvSpPr>
                <p:nvPr/>
              </p:nvSpPr>
              <p:spPr bwMode="auto">
                <a:xfrm>
                  <a:off x="112395" y="5202414"/>
                  <a:ext cx="250825" cy="1020763"/>
                </a:xfrm>
                <a:custGeom>
                  <a:avLst/>
                  <a:gdLst>
                    <a:gd name="T0" fmla="*/ 0 w 158"/>
                    <a:gd name="T1" fmla="*/ 0 h 643"/>
                    <a:gd name="T2" fmla="*/ 11 w 158"/>
                    <a:gd name="T3" fmla="*/ 46 h 643"/>
                    <a:gd name="T4" fmla="*/ 22 w 158"/>
                    <a:gd name="T5" fmla="*/ 129 h 643"/>
                    <a:gd name="T6" fmla="*/ 36 w 158"/>
                    <a:gd name="T7" fmla="*/ 211 h 643"/>
                    <a:gd name="T8" fmla="*/ 55 w 158"/>
                    <a:gd name="T9" fmla="*/ 301 h 643"/>
                    <a:gd name="T10" fmla="*/ 76 w 158"/>
                    <a:gd name="T11" fmla="*/ 389 h 643"/>
                    <a:gd name="T12" fmla="*/ 103 w 158"/>
                    <a:gd name="T13" fmla="*/ 476 h 643"/>
                    <a:gd name="T14" fmla="*/ 123 w 158"/>
                    <a:gd name="T15" fmla="*/ 533 h 643"/>
                    <a:gd name="T16" fmla="*/ 144 w 158"/>
                    <a:gd name="T17" fmla="*/ 588 h 643"/>
                    <a:gd name="T18" fmla="*/ 155 w 158"/>
                    <a:gd name="T19" fmla="*/ 632 h 643"/>
                    <a:gd name="T20" fmla="*/ 158 w 158"/>
                    <a:gd name="T21" fmla="*/ 643 h 643"/>
                    <a:gd name="T22" fmla="*/ 142 w 158"/>
                    <a:gd name="T23" fmla="*/ 608 h 643"/>
                    <a:gd name="T24" fmla="*/ 118 w 158"/>
                    <a:gd name="T25" fmla="*/ 544 h 643"/>
                    <a:gd name="T26" fmla="*/ 95 w 158"/>
                    <a:gd name="T27" fmla="*/ 478 h 643"/>
                    <a:gd name="T28" fmla="*/ 69 w 158"/>
                    <a:gd name="T29" fmla="*/ 391 h 643"/>
                    <a:gd name="T30" fmla="*/ 47 w 158"/>
                    <a:gd name="T31" fmla="*/ 302 h 643"/>
                    <a:gd name="T32" fmla="*/ 29 w 158"/>
                    <a:gd name="T33" fmla="*/ 212 h 643"/>
                    <a:gd name="T34" fmla="*/ 13 w 158"/>
                    <a:gd name="T35" fmla="*/ 107 h 643"/>
                    <a:gd name="T36" fmla="*/ 0 w 158"/>
                    <a:gd name="T37" fmla="*/ 0 h 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8" h="643">
                      <a:moveTo>
                        <a:pt x="0" y="0"/>
                      </a:moveTo>
                      <a:lnTo>
                        <a:pt x="11" y="46"/>
                      </a:lnTo>
                      <a:lnTo>
                        <a:pt x="22" y="129"/>
                      </a:lnTo>
                      <a:lnTo>
                        <a:pt x="36" y="211"/>
                      </a:lnTo>
                      <a:lnTo>
                        <a:pt x="55" y="301"/>
                      </a:lnTo>
                      <a:lnTo>
                        <a:pt x="76" y="389"/>
                      </a:lnTo>
                      <a:lnTo>
                        <a:pt x="103" y="476"/>
                      </a:lnTo>
                      <a:lnTo>
                        <a:pt x="123" y="533"/>
                      </a:lnTo>
                      <a:lnTo>
                        <a:pt x="144" y="588"/>
                      </a:lnTo>
                      <a:lnTo>
                        <a:pt x="155" y="632"/>
                      </a:lnTo>
                      <a:lnTo>
                        <a:pt x="158" y="643"/>
                      </a:lnTo>
                      <a:lnTo>
                        <a:pt x="142" y="608"/>
                      </a:lnTo>
                      <a:lnTo>
                        <a:pt x="118" y="544"/>
                      </a:lnTo>
                      <a:lnTo>
                        <a:pt x="95" y="478"/>
                      </a:lnTo>
                      <a:lnTo>
                        <a:pt x="69" y="391"/>
                      </a:lnTo>
                      <a:lnTo>
                        <a:pt x="47" y="302"/>
                      </a:lnTo>
                      <a:lnTo>
                        <a:pt x="29" y="212"/>
                      </a:lnTo>
                      <a:lnTo>
                        <a:pt x="13" y="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" name="Forme libre 15"/>
                <p:cNvSpPr>
                  <a:spLocks/>
                </p:cNvSpPr>
                <p:nvPr/>
              </p:nvSpPr>
              <p:spPr bwMode="auto">
                <a:xfrm>
                  <a:off x="375920" y="6215239"/>
                  <a:ext cx="52388" cy="112713"/>
                </a:xfrm>
                <a:custGeom>
                  <a:avLst/>
                  <a:gdLst>
                    <a:gd name="T0" fmla="*/ 0 w 33"/>
                    <a:gd name="T1" fmla="*/ 0 h 71"/>
                    <a:gd name="T2" fmla="*/ 33 w 33"/>
                    <a:gd name="T3" fmla="*/ 71 h 71"/>
                    <a:gd name="T4" fmla="*/ 24 w 33"/>
                    <a:gd name="T5" fmla="*/ 71 h 71"/>
                    <a:gd name="T6" fmla="*/ 11 w 33"/>
                    <a:gd name="T7" fmla="*/ 36 h 71"/>
                    <a:gd name="T8" fmla="*/ 0 w 33"/>
                    <a:gd name="T9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71">
                      <a:moveTo>
                        <a:pt x="0" y="0"/>
                      </a:moveTo>
                      <a:lnTo>
                        <a:pt x="33" y="71"/>
                      </a:lnTo>
                      <a:lnTo>
                        <a:pt x="24" y="71"/>
                      </a:lnTo>
                      <a:lnTo>
                        <a:pt x="11" y="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" name="Forme libre 16"/>
                <p:cNvSpPr>
                  <a:spLocks/>
                </p:cNvSpPr>
                <p:nvPr/>
              </p:nvSpPr>
              <p:spPr bwMode="auto">
                <a:xfrm>
                  <a:off x="106045" y="5124627"/>
                  <a:ext cx="23813" cy="150813"/>
                </a:xfrm>
                <a:custGeom>
                  <a:avLst/>
                  <a:gdLst>
                    <a:gd name="T0" fmla="*/ 0 w 15"/>
                    <a:gd name="T1" fmla="*/ 0 h 95"/>
                    <a:gd name="T2" fmla="*/ 8 w 15"/>
                    <a:gd name="T3" fmla="*/ 37 h 95"/>
                    <a:gd name="T4" fmla="*/ 8 w 15"/>
                    <a:gd name="T5" fmla="*/ 41 h 95"/>
                    <a:gd name="T6" fmla="*/ 15 w 15"/>
                    <a:gd name="T7" fmla="*/ 95 h 95"/>
                    <a:gd name="T8" fmla="*/ 4 w 15"/>
                    <a:gd name="T9" fmla="*/ 49 h 95"/>
                    <a:gd name="T10" fmla="*/ 0 w 15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5">
                      <a:moveTo>
                        <a:pt x="0" y="0"/>
                      </a:moveTo>
                      <a:lnTo>
                        <a:pt x="8" y="37"/>
                      </a:lnTo>
                      <a:lnTo>
                        <a:pt x="8" y="41"/>
                      </a:lnTo>
                      <a:lnTo>
                        <a:pt x="15" y="95"/>
                      </a:lnTo>
                      <a:lnTo>
                        <a:pt x="4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" name="Forme libre 17"/>
                <p:cNvSpPr>
                  <a:spLocks/>
                </p:cNvSpPr>
                <p:nvPr/>
              </p:nvSpPr>
              <p:spPr bwMode="auto">
                <a:xfrm>
                  <a:off x="317182" y="4649964"/>
                  <a:ext cx="638175" cy="1241425"/>
                </a:xfrm>
                <a:custGeom>
                  <a:avLst/>
                  <a:gdLst>
                    <a:gd name="T0" fmla="*/ 402 w 402"/>
                    <a:gd name="T1" fmla="*/ 0 h 782"/>
                    <a:gd name="T2" fmla="*/ 402 w 402"/>
                    <a:gd name="T3" fmla="*/ 1 h 782"/>
                    <a:gd name="T4" fmla="*/ 363 w 402"/>
                    <a:gd name="T5" fmla="*/ 39 h 782"/>
                    <a:gd name="T6" fmla="*/ 325 w 402"/>
                    <a:gd name="T7" fmla="*/ 79 h 782"/>
                    <a:gd name="T8" fmla="*/ 290 w 402"/>
                    <a:gd name="T9" fmla="*/ 121 h 782"/>
                    <a:gd name="T10" fmla="*/ 255 w 402"/>
                    <a:gd name="T11" fmla="*/ 164 h 782"/>
                    <a:gd name="T12" fmla="*/ 211 w 402"/>
                    <a:gd name="T13" fmla="*/ 222 h 782"/>
                    <a:gd name="T14" fmla="*/ 171 w 402"/>
                    <a:gd name="T15" fmla="*/ 284 h 782"/>
                    <a:gd name="T16" fmla="*/ 133 w 402"/>
                    <a:gd name="T17" fmla="*/ 346 h 782"/>
                    <a:gd name="T18" fmla="*/ 100 w 402"/>
                    <a:gd name="T19" fmla="*/ 411 h 782"/>
                    <a:gd name="T20" fmla="*/ 71 w 402"/>
                    <a:gd name="T21" fmla="*/ 478 h 782"/>
                    <a:gd name="T22" fmla="*/ 45 w 402"/>
                    <a:gd name="T23" fmla="*/ 546 h 782"/>
                    <a:gd name="T24" fmla="*/ 27 w 402"/>
                    <a:gd name="T25" fmla="*/ 617 h 782"/>
                    <a:gd name="T26" fmla="*/ 13 w 402"/>
                    <a:gd name="T27" fmla="*/ 689 h 782"/>
                    <a:gd name="T28" fmla="*/ 7 w 402"/>
                    <a:gd name="T29" fmla="*/ 761 h 782"/>
                    <a:gd name="T30" fmla="*/ 7 w 402"/>
                    <a:gd name="T31" fmla="*/ 782 h 782"/>
                    <a:gd name="T32" fmla="*/ 0 w 402"/>
                    <a:gd name="T33" fmla="*/ 765 h 782"/>
                    <a:gd name="T34" fmla="*/ 1 w 402"/>
                    <a:gd name="T35" fmla="*/ 761 h 782"/>
                    <a:gd name="T36" fmla="*/ 7 w 402"/>
                    <a:gd name="T37" fmla="*/ 688 h 782"/>
                    <a:gd name="T38" fmla="*/ 21 w 402"/>
                    <a:gd name="T39" fmla="*/ 616 h 782"/>
                    <a:gd name="T40" fmla="*/ 40 w 402"/>
                    <a:gd name="T41" fmla="*/ 545 h 782"/>
                    <a:gd name="T42" fmla="*/ 66 w 402"/>
                    <a:gd name="T43" fmla="*/ 475 h 782"/>
                    <a:gd name="T44" fmla="*/ 95 w 402"/>
                    <a:gd name="T45" fmla="*/ 409 h 782"/>
                    <a:gd name="T46" fmla="*/ 130 w 402"/>
                    <a:gd name="T47" fmla="*/ 343 h 782"/>
                    <a:gd name="T48" fmla="*/ 167 w 402"/>
                    <a:gd name="T49" fmla="*/ 281 h 782"/>
                    <a:gd name="T50" fmla="*/ 209 w 402"/>
                    <a:gd name="T51" fmla="*/ 220 h 782"/>
                    <a:gd name="T52" fmla="*/ 253 w 402"/>
                    <a:gd name="T53" fmla="*/ 163 h 782"/>
                    <a:gd name="T54" fmla="*/ 287 w 402"/>
                    <a:gd name="T55" fmla="*/ 120 h 782"/>
                    <a:gd name="T56" fmla="*/ 324 w 402"/>
                    <a:gd name="T57" fmla="*/ 78 h 782"/>
                    <a:gd name="T58" fmla="*/ 362 w 402"/>
                    <a:gd name="T59" fmla="*/ 38 h 782"/>
                    <a:gd name="T60" fmla="*/ 402 w 402"/>
                    <a:gd name="T61" fmla="*/ 0 h 7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02" h="782">
                      <a:moveTo>
                        <a:pt x="402" y="0"/>
                      </a:moveTo>
                      <a:lnTo>
                        <a:pt x="402" y="1"/>
                      </a:lnTo>
                      <a:lnTo>
                        <a:pt x="363" y="39"/>
                      </a:lnTo>
                      <a:lnTo>
                        <a:pt x="325" y="79"/>
                      </a:lnTo>
                      <a:lnTo>
                        <a:pt x="290" y="121"/>
                      </a:lnTo>
                      <a:lnTo>
                        <a:pt x="255" y="164"/>
                      </a:lnTo>
                      <a:lnTo>
                        <a:pt x="211" y="222"/>
                      </a:lnTo>
                      <a:lnTo>
                        <a:pt x="171" y="284"/>
                      </a:lnTo>
                      <a:lnTo>
                        <a:pt x="133" y="346"/>
                      </a:lnTo>
                      <a:lnTo>
                        <a:pt x="100" y="411"/>
                      </a:lnTo>
                      <a:lnTo>
                        <a:pt x="71" y="478"/>
                      </a:lnTo>
                      <a:lnTo>
                        <a:pt x="45" y="546"/>
                      </a:lnTo>
                      <a:lnTo>
                        <a:pt x="27" y="617"/>
                      </a:lnTo>
                      <a:lnTo>
                        <a:pt x="13" y="689"/>
                      </a:lnTo>
                      <a:lnTo>
                        <a:pt x="7" y="761"/>
                      </a:lnTo>
                      <a:lnTo>
                        <a:pt x="7" y="782"/>
                      </a:lnTo>
                      <a:lnTo>
                        <a:pt x="0" y="765"/>
                      </a:lnTo>
                      <a:lnTo>
                        <a:pt x="1" y="761"/>
                      </a:lnTo>
                      <a:lnTo>
                        <a:pt x="7" y="688"/>
                      </a:lnTo>
                      <a:lnTo>
                        <a:pt x="21" y="616"/>
                      </a:lnTo>
                      <a:lnTo>
                        <a:pt x="40" y="545"/>
                      </a:lnTo>
                      <a:lnTo>
                        <a:pt x="66" y="475"/>
                      </a:lnTo>
                      <a:lnTo>
                        <a:pt x="95" y="409"/>
                      </a:lnTo>
                      <a:lnTo>
                        <a:pt x="130" y="343"/>
                      </a:lnTo>
                      <a:lnTo>
                        <a:pt x="167" y="281"/>
                      </a:lnTo>
                      <a:lnTo>
                        <a:pt x="209" y="220"/>
                      </a:lnTo>
                      <a:lnTo>
                        <a:pt x="253" y="163"/>
                      </a:lnTo>
                      <a:lnTo>
                        <a:pt x="287" y="120"/>
                      </a:lnTo>
                      <a:lnTo>
                        <a:pt x="324" y="78"/>
                      </a:lnTo>
                      <a:lnTo>
                        <a:pt x="362" y="38"/>
                      </a:lnTo>
                      <a:lnTo>
                        <a:pt x="402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" name="Forme libre 18"/>
                <p:cNvSpPr>
                  <a:spLocks/>
                </p:cNvSpPr>
                <p:nvPr/>
              </p:nvSpPr>
              <p:spPr bwMode="auto">
                <a:xfrm>
                  <a:off x="317182" y="5904089"/>
                  <a:ext cx="58738" cy="311150"/>
                </a:xfrm>
                <a:custGeom>
                  <a:avLst/>
                  <a:gdLst>
                    <a:gd name="T0" fmla="*/ 0 w 37"/>
                    <a:gd name="T1" fmla="*/ 0 h 196"/>
                    <a:gd name="T2" fmla="*/ 6 w 37"/>
                    <a:gd name="T3" fmla="*/ 15 h 196"/>
                    <a:gd name="T4" fmla="*/ 7 w 37"/>
                    <a:gd name="T5" fmla="*/ 18 h 196"/>
                    <a:gd name="T6" fmla="*/ 12 w 37"/>
                    <a:gd name="T7" fmla="*/ 80 h 196"/>
                    <a:gd name="T8" fmla="*/ 21 w 37"/>
                    <a:gd name="T9" fmla="*/ 134 h 196"/>
                    <a:gd name="T10" fmla="*/ 33 w 37"/>
                    <a:gd name="T11" fmla="*/ 188 h 196"/>
                    <a:gd name="T12" fmla="*/ 37 w 37"/>
                    <a:gd name="T13" fmla="*/ 196 h 196"/>
                    <a:gd name="T14" fmla="*/ 22 w 37"/>
                    <a:gd name="T15" fmla="*/ 162 h 196"/>
                    <a:gd name="T16" fmla="*/ 15 w 37"/>
                    <a:gd name="T17" fmla="*/ 146 h 196"/>
                    <a:gd name="T18" fmla="*/ 5 w 37"/>
                    <a:gd name="T19" fmla="*/ 81 h 196"/>
                    <a:gd name="T20" fmla="*/ 1 w 37"/>
                    <a:gd name="T21" fmla="*/ 40 h 196"/>
                    <a:gd name="T22" fmla="*/ 0 w 37"/>
                    <a:gd name="T23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7" h="19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7" y="18"/>
                      </a:lnTo>
                      <a:lnTo>
                        <a:pt x="12" y="80"/>
                      </a:lnTo>
                      <a:lnTo>
                        <a:pt x="21" y="134"/>
                      </a:lnTo>
                      <a:lnTo>
                        <a:pt x="33" y="188"/>
                      </a:lnTo>
                      <a:lnTo>
                        <a:pt x="37" y="196"/>
                      </a:lnTo>
                      <a:lnTo>
                        <a:pt x="22" y="162"/>
                      </a:lnTo>
                      <a:lnTo>
                        <a:pt x="15" y="146"/>
                      </a:lnTo>
                      <a:lnTo>
                        <a:pt x="5" y="81"/>
                      </a:lnTo>
                      <a:lnTo>
                        <a:pt x="1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" name="Forme libre 19"/>
                <p:cNvSpPr>
                  <a:spLocks/>
                </p:cNvSpPr>
                <p:nvPr/>
              </p:nvSpPr>
              <p:spPr bwMode="auto">
                <a:xfrm>
                  <a:off x="363220" y="6223177"/>
                  <a:ext cx="49213" cy="104775"/>
                </a:xfrm>
                <a:custGeom>
                  <a:avLst/>
                  <a:gdLst>
                    <a:gd name="T0" fmla="*/ 0 w 31"/>
                    <a:gd name="T1" fmla="*/ 0 h 66"/>
                    <a:gd name="T2" fmla="*/ 31 w 31"/>
                    <a:gd name="T3" fmla="*/ 66 h 66"/>
                    <a:gd name="T4" fmla="*/ 24 w 31"/>
                    <a:gd name="T5" fmla="*/ 66 h 66"/>
                    <a:gd name="T6" fmla="*/ 0 w 31"/>
                    <a:gd name="T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66">
                      <a:moveTo>
                        <a:pt x="0" y="0"/>
                      </a:moveTo>
                      <a:lnTo>
                        <a:pt x="31" y="66"/>
                      </a:lnTo>
                      <a:lnTo>
                        <a:pt x="24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" name="Forme libre 20"/>
                <p:cNvSpPr>
                  <a:spLocks/>
                </p:cNvSpPr>
                <p:nvPr/>
              </p:nvSpPr>
              <p:spPr bwMode="auto">
                <a:xfrm>
                  <a:off x="317182" y="5864402"/>
                  <a:ext cx="11113" cy="68263"/>
                </a:xfrm>
                <a:custGeom>
                  <a:avLst/>
                  <a:gdLst>
                    <a:gd name="T0" fmla="*/ 0 w 7"/>
                    <a:gd name="T1" fmla="*/ 0 h 43"/>
                    <a:gd name="T2" fmla="*/ 7 w 7"/>
                    <a:gd name="T3" fmla="*/ 17 h 43"/>
                    <a:gd name="T4" fmla="*/ 7 w 7"/>
                    <a:gd name="T5" fmla="*/ 43 h 43"/>
                    <a:gd name="T6" fmla="*/ 6 w 7"/>
                    <a:gd name="T7" fmla="*/ 40 h 43"/>
                    <a:gd name="T8" fmla="*/ 0 w 7"/>
                    <a:gd name="T9" fmla="*/ 25 h 43"/>
                    <a:gd name="T10" fmla="*/ 0 w 7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43">
                      <a:moveTo>
                        <a:pt x="0" y="0"/>
                      </a:moveTo>
                      <a:lnTo>
                        <a:pt x="7" y="17"/>
                      </a:lnTo>
                      <a:lnTo>
                        <a:pt x="7" y="43"/>
                      </a:lnTo>
                      <a:lnTo>
                        <a:pt x="6" y="40"/>
                      </a:lnTo>
                      <a:lnTo>
                        <a:pt x="0" y="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" name="Forme libre 21"/>
                <p:cNvSpPr>
                  <a:spLocks/>
                </p:cNvSpPr>
                <p:nvPr/>
              </p:nvSpPr>
              <p:spPr bwMode="auto">
                <a:xfrm>
                  <a:off x="340995" y="6135864"/>
                  <a:ext cx="73025" cy="192088"/>
                </a:xfrm>
                <a:custGeom>
                  <a:avLst/>
                  <a:gdLst>
                    <a:gd name="T0" fmla="*/ 0 w 46"/>
                    <a:gd name="T1" fmla="*/ 0 h 121"/>
                    <a:gd name="T2" fmla="*/ 7 w 46"/>
                    <a:gd name="T3" fmla="*/ 16 h 121"/>
                    <a:gd name="T4" fmla="*/ 22 w 46"/>
                    <a:gd name="T5" fmla="*/ 50 h 121"/>
                    <a:gd name="T6" fmla="*/ 33 w 46"/>
                    <a:gd name="T7" fmla="*/ 86 h 121"/>
                    <a:gd name="T8" fmla="*/ 46 w 46"/>
                    <a:gd name="T9" fmla="*/ 121 h 121"/>
                    <a:gd name="T10" fmla="*/ 45 w 46"/>
                    <a:gd name="T11" fmla="*/ 121 h 121"/>
                    <a:gd name="T12" fmla="*/ 14 w 46"/>
                    <a:gd name="T13" fmla="*/ 55 h 121"/>
                    <a:gd name="T14" fmla="*/ 11 w 46"/>
                    <a:gd name="T15" fmla="*/ 44 h 121"/>
                    <a:gd name="T16" fmla="*/ 0 w 4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121">
                      <a:moveTo>
                        <a:pt x="0" y="0"/>
                      </a:moveTo>
                      <a:lnTo>
                        <a:pt x="7" y="16"/>
                      </a:lnTo>
                      <a:lnTo>
                        <a:pt x="22" y="50"/>
                      </a:lnTo>
                      <a:lnTo>
                        <a:pt x="33" y="86"/>
                      </a:lnTo>
                      <a:lnTo>
                        <a:pt x="46" y="121"/>
                      </a:lnTo>
                      <a:lnTo>
                        <a:pt x="45" y="121"/>
                      </a:lnTo>
                      <a:lnTo>
                        <a:pt x="14" y="55"/>
                      </a:lnTo>
                      <a:lnTo>
                        <a:pt x="11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alpha val="20000"/>
                  </a:schemeClr>
                </a:solidFill>
                <a:ln w="0">
                  <a:solidFill>
                    <a:schemeClr val="tx2">
                      <a:alpha val="2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826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1" y="182960"/>
            <a:ext cx="11003844" cy="667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III.  Segmentation et ciblage du produit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89"/>
          <a:stretch/>
        </p:blipFill>
        <p:spPr bwMode="auto">
          <a:xfrm>
            <a:off x="1211280" y="2221429"/>
            <a:ext cx="9769439" cy="125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4" y="4041423"/>
            <a:ext cx="3258725" cy="244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7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489" y="139347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IV.   Positionnement marketing &amp; Synthèse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5732" y="2005918"/>
            <a:ext cx="977203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</a:rPr>
              <a:t>Pour toute personne majeure ayant un besoin rapide et efficace d’une tâche quelconque, 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r>
              <a:rPr lang="fr-FR" sz="2000" b="1" dirty="0" smtClean="0">
                <a:solidFill>
                  <a:srgbClr val="002060"/>
                </a:solidFill>
              </a:rPr>
              <a:t>l’application </a:t>
            </a:r>
            <a:r>
              <a:rPr lang="fr-FR" sz="2000" b="1" dirty="0">
                <a:solidFill>
                  <a:srgbClr val="002060"/>
                </a:solidFill>
              </a:rPr>
              <a:t>FAST &amp; FREE est basée sur l’échange de services entre particuliers qui permet 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r>
              <a:rPr lang="fr-FR" sz="2000" b="1" dirty="0" smtClean="0">
                <a:solidFill>
                  <a:srgbClr val="002060"/>
                </a:solidFill>
              </a:rPr>
              <a:t>de </a:t>
            </a:r>
            <a:r>
              <a:rPr lang="fr-FR" sz="2000" b="1" dirty="0">
                <a:solidFill>
                  <a:srgbClr val="002060"/>
                </a:solidFill>
              </a:rPr>
              <a:t>s’entraider très rapidement et sans frais.</a:t>
            </a:r>
            <a:endParaRPr lang="fr-FR" sz="2000" dirty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52" y="3640385"/>
            <a:ext cx="2857500" cy="2857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67" y="3739987"/>
            <a:ext cx="4179711" cy="26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2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12" y="101601"/>
            <a:ext cx="7603244" cy="65927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0231" y="4786096"/>
            <a:ext cx="2170081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3 catégories: </a:t>
            </a:r>
          </a:p>
          <a:p>
            <a:endParaRPr lang="fr-FR" sz="2000" dirty="0" smtClean="0">
              <a:solidFill>
                <a:srgbClr val="002060"/>
              </a:solidFill>
            </a:endParaRPr>
          </a:p>
          <a:p>
            <a:r>
              <a:rPr lang="fr-FR" sz="2000" dirty="0" smtClean="0">
                <a:solidFill>
                  <a:srgbClr val="002060"/>
                </a:solidFill>
              </a:rPr>
              <a:t>- Valeurs sûres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- Milieu de peloton</a:t>
            </a:r>
          </a:p>
          <a:p>
            <a:pPr>
              <a:buFontTx/>
              <a:buChar char="-"/>
            </a:pPr>
            <a:r>
              <a:rPr lang="fr-FR" sz="2000" dirty="0" smtClean="0">
                <a:solidFill>
                  <a:srgbClr val="002060"/>
                </a:solidFill>
              </a:rPr>
              <a:t> Les prix élevés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539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08647"/>
            <a:ext cx="10515600" cy="1325563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Sommaire 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838200" y="1434209"/>
            <a:ext cx="10515600" cy="5089253"/>
          </a:xfrm>
        </p:spPr>
        <p:txBody>
          <a:bodyPr>
            <a:normAutofit/>
          </a:bodyPr>
          <a:lstStyle/>
          <a:p>
            <a:pPr marL="571500" lvl="0" indent="-571500">
              <a:lnSpc>
                <a:spcPct val="100000"/>
              </a:lnSpc>
              <a:buFont typeface="+mj-lt"/>
              <a:buAutoNum type="romanUcPeriod"/>
            </a:pPr>
            <a:r>
              <a:rPr lang="fr-FR" b="1" dirty="0"/>
              <a:t>Présentation du produit </a:t>
            </a:r>
            <a:endParaRPr lang="fr-FR" b="1" dirty="0" smtClean="0"/>
          </a:p>
          <a:p>
            <a:pPr marL="571500" lvl="0" indent="-571500">
              <a:lnSpc>
                <a:spcPct val="100000"/>
              </a:lnSpc>
              <a:buFont typeface="+mj-lt"/>
              <a:buAutoNum type="romanUcPeriod"/>
            </a:pPr>
            <a:endParaRPr lang="fr-FR" dirty="0" smtClean="0"/>
          </a:p>
          <a:p>
            <a:pPr marL="571500" lvl="0" indent="-571500">
              <a:lnSpc>
                <a:spcPct val="100000"/>
              </a:lnSpc>
              <a:buFont typeface="+mj-lt"/>
              <a:buAutoNum type="romanUcPeriod"/>
            </a:pPr>
            <a:r>
              <a:rPr lang="fr-FR" b="1" dirty="0" smtClean="0"/>
              <a:t>Etude </a:t>
            </a:r>
            <a:r>
              <a:rPr lang="fr-FR" b="1" dirty="0"/>
              <a:t>et analyse </a:t>
            </a:r>
            <a:r>
              <a:rPr lang="fr-FR" b="1" dirty="0" smtClean="0"/>
              <a:t>marketing</a:t>
            </a:r>
            <a:r>
              <a:rPr lang="fr-FR" b="1" i="1" dirty="0" smtClean="0"/>
              <a:t/>
            </a:r>
            <a:br>
              <a:rPr lang="fr-FR" b="1" i="1" dirty="0" smtClean="0"/>
            </a:br>
            <a:r>
              <a:rPr lang="fr-FR" i="1" dirty="0" smtClean="0"/>
              <a:t> - </a:t>
            </a:r>
            <a:r>
              <a:rPr lang="fr-FR" sz="2600" i="1" dirty="0" smtClean="0"/>
              <a:t>Etude </a:t>
            </a:r>
            <a:r>
              <a:rPr lang="fr-FR" sz="2600" i="1" dirty="0"/>
              <a:t>macro </a:t>
            </a:r>
            <a:r>
              <a:rPr lang="fr-FR" sz="2600" dirty="0" smtClean="0"/>
              <a:t>environnementale</a:t>
            </a:r>
            <a:br>
              <a:rPr lang="fr-FR" sz="2600" dirty="0" smtClean="0"/>
            </a:br>
            <a:r>
              <a:rPr lang="fr-FR" sz="2600" dirty="0" smtClean="0"/>
              <a:t> - </a:t>
            </a:r>
            <a:r>
              <a:rPr lang="fr-FR" sz="2600" i="1" dirty="0" smtClean="0"/>
              <a:t>Etude concurrentielle</a:t>
            </a:r>
          </a:p>
          <a:p>
            <a:pPr marL="571500" lvl="0" indent="-571500">
              <a:lnSpc>
                <a:spcPct val="100000"/>
              </a:lnSpc>
              <a:buFont typeface="+mj-lt"/>
              <a:buAutoNum type="romanUcPeriod"/>
            </a:pPr>
            <a:endParaRPr lang="fr-FR" sz="2600" i="1" dirty="0" smtClean="0"/>
          </a:p>
          <a:p>
            <a:pPr marL="571500" lvl="0" indent="-571500">
              <a:lnSpc>
                <a:spcPct val="100000"/>
              </a:lnSpc>
              <a:buFont typeface="+mj-lt"/>
              <a:buAutoNum type="romanUcPeriod"/>
            </a:pPr>
            <a:r>
              <a:rPr lang="fr-FR" b="1" dirty="0" smtClean="0"/>
              <a:t>Segmentation </a:t>
            </a:r>
            <a:r>
              <a:rPr lang="fr-FR" b="1" dirty="0"/>
              <a:t>et ciblage du </a:t>
            </a:r>
            <a:r>
              <a:rPr lang="fr-FR" b="1" dirty="0" smtClean="0"/>
              <a:t>produit</a:t>
            </a:r>
          </a:p>
          <a:p>
            <a:pPr marL="571500" lvl="0" indent="-571500">
              <a:lnSpc>
                <a:spcPct val="100000"/>
              </a:lnSpc>
              <a:buFont typeface="+mj-lt"/>
              <a:buAutoNum type="romanUcPeriod"/>
            </a:pPr>
            <a:endParaRPr lang="fr-FR" b="1" dirty="0" smtClean="0"/>
          </a:p>
          <a:p>
            <a:pPr marL="571500" lvl="0" indent="-571500">
              <a:lnSpc>
                <a:spcPct val="100000"/>
              </a:lnSpc>
              <a:buFont typeface="+mj-lt"/>
              <a:buAutoNum type="romanUcPeriod"/>
            </a:pPr>
            <a:r>
              <a:rPr lang="fr-FR" b="1" dirty="0" smtClean="0"/>
              <a:t>Positionnement marketing et synthèse 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46" y="2276904"/>
            <a:ext cx="3547854" cy="26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I.  Présentation de l’application 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FAST &amp; FREE</a:t>
            </a:r>
          </a:p>
          <a:p>
            <a:pPr marL="0" indent="0" algn="ctr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002060"/>
                </a:solidFill>
              </a:rPr>
              <a:t>L’application qui vous sauve la vie!</a:t>
            </a:r>
          </a:p>
          <a:p>
            <a:pPr marL="0" indent="0" algn="ctr">
              <a:buNone/>
            </a:pPr>
            <a:endParaRPr lang="fr-FR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83" y="1825625"/>
            <a:ext cx="4145417" cy="43513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50419"/>
            <a:ext cx="2817869" cy="19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2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Différents services</a:t>
            </a:r>
            <a:r>
              <a:rPr lang="is-IS" b="1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8573" y="1838430"/>
            <a:ext cx="3803495" cy="15256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71238" y="3641120"/>
            <a:ext cx="192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Services ménagers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815" y="4010452"/>
            <a:ext cx="1570463" cy="13927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958526" y="5668886"/>
            <a:ext cx="182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Location de biens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34" y="4482456"/>
            <a:ext cx="2317312" cy="153886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15904" y="6123996"/>
            <a:ext cx="112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Jardinage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957" y="1690688"/>
            <a:ext cx="3520843" cy="202944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726346" y="3760746"/>
            <a:ext cx="173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Cours à domicile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2199" t="5582" r="2183" b="6613"/>
          <a:stretch/>
        </p:blipFill>
        <p:spPr>
          <a:xfrm>
            <a:off x="9634654" y="5186926"/>
            <a:ext cx="2258687" cy="13183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2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4" y="1070517"/>
            <a:ext cx="4001562" cy="53860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02753" y="123104"/>
            <a:ext cx="2077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2"/>
                </a:solidFill>
              </a:rPr>
              <a:t>Sécurité : </a:t>
            </a:r>
            <a:endParaRPr lang="fr-FR" sz="3600" b="1" dirty="0">
              <a:solidFill>
                <a:schemeClr val="accent2"/>
              </a:solidFill>
            </a:endParaRPr>
          </a:p>
        </p:txBody>
      </p:sp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07" y="1070517"/>
            <a:ext cx="3258983" cy="23801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767" y="3902926"/>
            <a:ext cx="4558261" cy="24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1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Service « Super Fast »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940" y="1503188"/>
            <a:ext cx="5241257" cy="14989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72341" y="3238843"/>
            <a:ext cx="17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9,99€ par mois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36780" y="2802132"/>
            <a:ext cx="4375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Service en moins de 30 minutes garantit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089" y="4640766"/>
            <a:ext cx="1969120" cy="19691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85146" y="5271383"/>
            <a:ext cx="3257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Géolocalisation des membres</a:t>
            </a:r>
            <a:br>
              <a:rPr lang="fr-FR" sz="2000" dirty="0" smtClean="0">
                <a:solidFill>
                  <a:srgbClr val="002060"/>
                </a:solidFill>
              </a:rPr>
            </a:br>
            <a:r>
              <a:rPr lang="fr-FR" sz="2000" dirty="0" smtClean="0">
                <a:solidFill>
                  <a:srgbClr val="002060"/>
                </a:solidFill>
                <a:sym typeface="Wingdings"/>
              </a:rPr>
              <a:t> Garantit la rapidité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57" y="4140250"/>
            <a:ext cx="3292848" cy="24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4321" b="6992"/>
          <a:stretch/>
        </p:blipFill>
        <p:spPr>
          <a:xfrm>
            <a:off x="713678" y="1581587"/>
            <a:ext cx="2386361" cy="42622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00039" y="2133569"/>
            <a:ext cx="4210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Notation des membres de l’application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326" y="4033620"/>
            <a:ext cx="4467302" cy="238173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202830" y="3512634"/>
            <a:ext cx="2522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Ajout de commentaire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036" y="156117"/>
            <a:ext cx="2266176" cy="226617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82751" y="358409"/>
            <a:ext cx="617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</a:rPr>
              <a:t>Comment leur faire confiance ?</a:t>
            </a:r>
            <a:endParaRPr lang="fr-FR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155415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II.  Etude et analyse marketing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368425"/>
            <a:ext cx="10515600" cy="4351338"/>
          </a:xfrm>
        </p:spPr>
        <p:txBody>
          <a:bodyPr/>
          <a:lstStyle/>
          <a:p>
            <a:pPr marL="514350" indent="-514350">
              <a:buAutoNum type="alphaUcParenR"/>
            </a:pPr>
            <a:r>
              <a:rPr lang="fr-FR" dirty="0" smtClean="0">
                <a:solidFill>
                  <a:srgbClr val="002060"/>
                </a:solidFill>
              </a:rPr>
              <a:t>Etude macro-environnementale:</a:t>
            </a:r>
          </a:p>
          <a:p>
            <a:pPr marL="0" indent="0">
              <a:buNone/>
            </a:pPr>
            <a:endParaRPr lang="fr-FR" dirty="0" smtClean="0"/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Politique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Economique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Social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Environnemental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Technologique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Légal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08" y="1728438"/>
            <a:ext cx="4960644" cy="48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6117"/>
            <a:ext cx="10515600" cy="6020846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002060"/>
                </a:solidFill>
              </a:rPr>
              <a:t>B) Etude concurrentielle: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367" y="1238960"/>
            <a:ext cx="3409223" cy="272301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fficeArt object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1912" y="817373"/>
            <a:ext cx="3008669" cy="22799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1683834" y="4086251"/>
            <a:ext cx="1177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logement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59967" y="3167160"/>
            <a:ext cx="912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voyage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10" name="officeArt object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1517" y="4798903"/>
            <a:ext cx="1085850" cy="17519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2861208" y="5474831"/>
            <a:ext cx="1022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ménage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12" name="officeArt object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54398" y="1609137"/>
            <a:ext cx="2531994" cy="167641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9043640" y="3683130"/>
            <a:ext cx="2753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r</a:t>
            </a:r>
            <a:r>
              <a:rPr lang="fr-FR" sz="2000" smtClean="0">
                <a:solidFill>
                  <a:srgbClr val="002060"/>
                </a:solidFill>
              </a:rPr>
              <a:t>estauration </a:t>
            </a:r>
            <a:r>
              <a:rPr lang="fr-FR" sz="2000" dirty="0" smtClean="0">
                <a:solidFill>
                  <a:srgbClr val="002060"/>
                </a:solidFill>
              </a:rPr>
              <a:t>/ nourriture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14" name="officeArt object"/>
          <p:cNvPicPr/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5535404" y="4486361"/>
            <a:ext cx="2790825" cy="17716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8548062" y="5172131"/>
            <a:ext cx="1671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location / prêt</a:t>
            </a:r>
            <a:endParaRPr lang="fr-F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159</Words>
  <Application>Microsoft Macintosh PowerPoint</Application>
  <PresentationFormat>Grand écran</PresentationFormat>
  <Paragraphs>56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Times New Roman</vt:lpstr>
      <vt:lpstr>Verdana</vt:lpstr>
      <vt:lpstr>Wingdings</vt:lpstr>
      <vt:lpstr>Thème Office</vt:lpstr>
      <vt:lpstr>Présentation PowerPoint</vt:lpstr>
      <vt:lpstr>Sommaire </vt:lpstr>
      <vt:lpstr>I.  Présentation de l’application </vt:lpstr>
      <vt:lpstr>Différents services…</vt:lpstr>
      <vt:lpstr>Présentation PowerPoint</vt:lpstr>
      <vt:lpstr>Service « Super Fast »</vt:lpstr>
      <vt:lpstr>Présentation PowerPoint</vt:lpstr>
      <vt:lpstr>II.  Etude et analyse marketing</vt:lpstr>
      <vt:lpstr>Présentation PowerPoint</vt:lpstr>
      <vt:lpstr>Présentation PowerPoint</vt:lpstr>
      <vt:lpstr>III.  Segmentation et ciblage du produit</vt:lpstr>
      <vt:lpstr>IV.   Positionnement marketing &amp; Synthèse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Utilisateur de Microsoft Office</cp:lastModifiedBy>
  <cp:revision>27</cp:revision>
  <dcterms:created xsi:type="dcterms:W3CDTF">2016-03-31T15:34:20Z</dcterms:created>
  <dcterms:modified xsi:type="dcterms:W3CDTF">2016-04-01T07:48:59Z</dcterms:modified>
</cp:coreProperties>
</file>