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58" r:id="rId5"/>
    <p:sldId id="261" r:id="rId6"/>
    <p:sldId id="266" r:id="rId7"/>
    <p:sldId id="267" r:id="rId8"/>
    <p:sldId id="262" r:id="rId9"/>
    <p:sldId id="268" r:id="rId10"/>
    <p:sldId id="263" r:id="rId11"/>
    <p:sldId id="264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6" r:id="rId24"/>
    <p:sldId id="287" r:id="rId25"/>
    <p:sldId id="279" r:id="rId26"/>
    <p:sldId id="280" r:id="rId27"/>
    <p:sldId id="281" r:id="rId28"/>
    <p:sldId id="288" r:id="rId29"/>
    <p:sldId id="283" r:id="rId30"/>
    <p:sldId id="290" r:id="rId31"/>
    <p:sldId id="291" r:id="rId32"/>
    <p:sldId id="292" r:id="rId33"/>
    <p:sldId id="285" r:id="rId34"/>
    <p:sldId id="293" r:id="rId35"/>
    <p:sldId id="294" r:id="rId36"/>
    <p:sldId id="295" r:id="rId37"/>
    <p:sldId id="289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85" d="100"/>
          <a:sy n="85" d="100"/>
        </p:scale>
        <p:origin x="-136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9A57-3BA8-4FB3-B233-845C7D44F749}" type="datetimeFigureOut">
              <a:rPr lang="fr-FR" smtClean="0"/>
              <a:t>23/02/2016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F4F7-9037-4583-AF0B-DBB10B2AFA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9A57-3BA8-4FB3-B233-845C7D44F749}" type="datetimeFigureOut">
              <a:rPr lang="fr-FR" smtClean="0"/>
              <a:t>23/02/2016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F4F7-9037-4583-AF0B-DBB10B2AFA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9A57-3BA8-4FB3-B233-845C7D44F749}" type="datetimeFigureOut">
              <a:rPr lang="fr-FR" smtClean="0"/>
              <a:t>23/02/2016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F4F7-9037-4583-AF0B-DBB10B2AFAD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9A57-3BA8-4FB3-B233-845C7D44F749}" type="datetimeFigureOut">
              <a:rPr lang="fr-FR" smtClean="0"/>
              <a:t>23/02/2016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F4F7-9037-4583-AF0B-DBB10B2AFAD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9A57-3BA8-4FB3-B233-845C7D44F749}" type="datetimeFigureOut">
              <a:rPr lang="fr-FR" smtClean="0"/>
              <a:t>23/02/2016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F4F7-9037-4583-AF0B-DBB10B2AFA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9A57-3BA8-4FB3-B233-845C7D44F749}" type="datetimeFigureOut">
              <a:rPr lang="fr-FR" smtClean="0"/>
              <a:t>23/02/2016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F4F7-9037-4583-AF0B-DBB10B2AFAD5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9A57-3BA8-4FB3-B233-845C7D44F749}" type="datetimeFigureOut">
              <a:rPr lang="fr-FR" smtClean="0"/>
              <a:t>23/02/2016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F4F7-9037-4583-AF0B-DBB10B2AFA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9A57-3BA8-4FB3-B233-845C7D44F749}" type="datetimeFigureOut">
              <a:rPr lang="fr-FR" smtClean="0"/>
              <a:t>23/02/2016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F4F7-9037-4583-AF0B-DBB10B2AFA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9A57-3BA8-4FB3-B233-845C7D44F749}" type="datetimeFigureOut">
              <a:rPr lang="fr-FR" smtClean="0"/>
              <a:t>23/02/2016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F4F7-9037-4583-AF0B-DBB10B2AFA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9A57-3BA8-4FB3-B233-845C7D44F749}" type="datetimeFigureOut">
              <a:rPr lang="fr-FR" smtClean="0"/>
              <a:t>23/02/2016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F4F7-9037-4583-AF0B-DBB10B2AFAD5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9A57-3BA8-4FB3-B233-845C7D44F749}" type="datetimeFigureOut">
              <a:rPr lang="fr-FR" smtClean="0"/>
              <a:t>23/02/2016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3F4F7-9037-4583-AF0B-DBB10B2AFAD5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A89A57-3BA8-4FB3-B233-845C7D44F749}" type="datetimeFigureOut">
              <a:rPr lang="fr-FR" smtClean="0"/>
              <a:t>23/02/2016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B73F4F7-9037-4583-AF0B-DBB10B2AFAD5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ramagrandesecoles.com/tests_concours_grandes_ecoles_commerce.php?start=3&amp;niv=IAE&amp;idcat=2D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Score IAE-Message </a:t>
            </a:r>
            <a:endParaRPr lang="fr-FR" dirty="0" smtClean="0"/>
          </a:p>
          <a:p>
            <a:pPr marL="0" indent="0">
              <a:buNone/>
            </a:pPr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www.studyramagrandesecoles.com/tests_concours_grandes_ecoles_commerce.php?start=3&amp;niv=IAE&amp;idcat=2D</a:t>
            </a:r>
            <a:endParaRPr lang="fr-FR" dirty="0" smtClean="0"/>
          </a:p>
          <a:p>
            <a:r>
              <a:rPr lang="fr-FR" dirty="0" smtClean="0"/>
              <a:t>Passerelle 1</a:t>
            </a:r>
          </a:p>
          <a:p>
            <a:r>
              <a:rPr lang="fr-FR" dirty="0" smtClean="0"/>
              <a:t>Tremplin 1</a:t>
            </a:r>
          </a:p>
          <a:p>
            <a:r>
              <a:rPr lang="fr-FR" smtClean="0"/>
              <a:t>Tage 2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CONCOURS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28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2675467"/>
            <a:ext cx="8208911" cy="3450696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Calculs à tâtons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Parmi les nombres suivants, quels sont ceux divisibles par 13?</a:t>
            </a:r>
          </a:p>
          <a:p>
            <a:pPr marL="0" indent="0">
              <a:buNone/>
            </a:pPr>
            <a:r>
              <a:rPr lang="fr-FR" dirty="0" smtClean="0"/>
              <a:t>716 – 403 – 123….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Arithmétique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86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Opérations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008622" cy="44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educastream.com/IMG/Image/proportionnalite-06d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4752528" cy="325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Puissances</a:t>
            </a:r>
            <a:endParaRPr lang="fr-FR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0"/>
          <a:stretch/>
        </p:blipFill>
        <p:spPr bwMode="auto">
          <a:xfrm>
            <a:off x="1303354" y="2577851"/>
            <a:ext cx="6686550" cy="128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0"/>
          <a:stretch/>
        </p:blipFill>
        <p:spPr bwMode="auto">
          <a:xfrm>
            <a:off x="1112854" y="4005064"/>
            <a:ext cx="6877050" cy="272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http://upload.wikimedia.org/math/6/1/2/612859b027b4580013b13ef7f398611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7" y="2158751"/>
            <a:ext cx="11715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Racines carrées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432873" cy="263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4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X% = X/100</a:t>
            </a:r>
          </a:p>
          <a:p>
            <a:r>
              <a:rPr lang="fr-FR" dirty="0" smtClean="0"/>
              <a:t>Pourcentage = [(Part/Total) × 100] %</a:t>
            </a:r>
          </a:p>
          <a:p>
            <a:r>
              <a:rPr lang="fr-FR" dirty="0" smtClean="0"/>
              <a:t>Pourcentage = </a:t>
            </a:r>
            <a:r>
              <a:rPr lang="fr-FR" b="1" dirty="0" smtClean="0"/>
              <a:t>nombre décimal</a:t>
            </a:r>
          </a:p>
          <a:p>
            <a:endParaRPr lang="fr-FR" b="1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25% = ¼ = 0,25</a:t>
            </a:r>
            <a:r>
              <a:rPr lang="fr-FR" dirty="0" smtClean="0"/>
              <a:t>		44% = 44/100 = 11/25 = 0,44</a:t>
            </a:r>
          </a:p>
          <a:p>
            <a:pPr marL="0" indent="0">
              <a:buNone/>
            </a:pPr>
            <a:r>
              <a:rPr lang="fr-FR" dirty="0" smtClean="0"/>
              <a:t>60% = 3/5 = 0,6	</a:t>
            </a:r>
            <a:r>
              <a:rPr lang="fr-FR" dirty="0" smtClean="0">
                <a:solidFill>
                  <a:srgbClr val="FF0000"/>
                </a:solidFill>
              </a:rPr>
              <a:t>1/3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fr-FR" dirty="0" smtClean="0">
                <a:solidFill>
                  <a:srgbClr val="FF0000"/>
                </a:solidFill>
              </a:rPr>
              <a:t> 33,33% </a:t>
            </a:r>
            <a:r>
              <a:rPr lang="fr-FR" dirty="0">
                <a:solidFill>
                  <a:srgbClr val="FF0000"/>
                </a:solidFill>
                <a:sym typeface="Symbol"/>
              </a:rPr>
              <a:t>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0,333 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Pourcentages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84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71600" y="1736530"/>
            <a:ext cx="7408333" cy="4464496"/>
          </a:xfrm>
        </p:spPr>
        <p:txBody>
          <a:bodyPr>
            <a:normAutofit/>
          </a:bodyPr>
          <a:lstStyle/>
          <a:p>
            <a:r>
              <a:rPr lang="fr-FR" b="1" u="sng" dirty="0" smtClean="0">
                <a:solidFill>
                  <a:schemeClr val="tx1"/>
                </a:solidFill>
              </a:rPr>
              <a:t>Augmentation ou baisse en </a:t>
            </a:r>
            <a:r>
              <a:rPr lang="fr-FR" b="1" dirty="0" smtClean="0">
                <a:solidFill>
                  <a:schemeClr val="tx1"/>
                </a:solidFill>
              </a:rPr>
              <a:t>%:</a:t>
            </a:r>
          </a:p>
          <a:p>
            <a:pPr lvl="1" defTabSz="350838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augmenter</a:t>
            </a:r>
            <a:r>
              <a:rPr lang="fr-FR" dirty="0" smtClean="0"/>
              <a:t> de a% 	= 	multiplier par (1 </a:t>
            </a:r>
            <a:r>
              <a:rPr lang="fr-FR" b="1" dirty="0" smtClean="0">
                <a:solidFill>
                  <a:srgbClr val="FF0000"/>
                </a:solidFill>
              </a:rPr>
              <a:t>+</a:t>
            </a:r>
            <a:r>
              <a:rPr lang="fr-FR" dirty="0" smtClean="0"/>
              <a:t> a/100) </a:t>
            </a:r>
          </a:p>
          <a:p>
            <a:pPr lvl="1" defTabSz="506413">
              <a:buFont typeface="Arial" panose="020B0604020202020204" pitchFamily="34" charset="0"/>
              <a:buChar char="•"/>
              <a:tabLst>
                <a:tab pos="2873375" algn="l"/>
                <a:tab pos="3135313" algn="l"/>
              </a:tabLst>
            </a:pPr>
            <a:r>
              <a:rPr lang="fr-FR" dirty="0">
                <a:solidFill>
                  <a:srgbClr val="00B050"/>
                </a:solidFill>
              </a:rPr>
              <a:t>d</a:t>
            </a:r>
            <a:r>
              <a:rPr lang="fr-FR" dirty="0" smtClean="0">
                <a:solidFill>
                  <a:srgbClr val="00B050"/>
                </a:solidFill>
              </a:rPr>
              <a:t>iminuer</a:t>
            </a:r>
            <a:r>
              <a:rPr lang="fr-FR" dirty="0" smtClean="0"/>
              <a:t> de a%        = 	 multiplier par (1 </a:t>
            </a:r>
            <a:r>
              <a:rPr lang="fr-FR" b="1" dirty="0" smtClean="0">
                <a:solidFill>
                  <a:srgbClr val="00B050"/>
                </a:solidFill>
              </a:rPr>
              <a:t>–</a:t>
            </a:r>
            <a:r>
              <a:rPr lang="fr-FR" dirty="0" smtClean="0"/>
              <a:t> a/100)</a:t>
            </a:r>
          </a:p>
          <a:p>
            <a:pPr lvl="1" defTabSz="506413">
              <a:buFont typeface="Arial" panose="020B0604020202020204" pitchFamily="34" charset="0"/>
              <a:buChar char="•"/>
              <a:tabLst>
                <a:tab pos="2873375" algn="l"/>
                <a:tab pos="3135313" algn="l"/>
              </a:tabLst>
            </a:pPr>
            <a:endParaRPr lang="fr-FR" dirty="0" smtClean="0"/>
          </a:p>
          <a:p>
            <a:pPr>
              <a:tabLst>
                <a:tab pos="2873375" algn="l"/>
                <a:tab pos="3135313" algn="l"/>
              </a:tabLst>
            </a:pPr>
            <a:r>
              <a:rPr lang="fr-FR" b="1" u="sng" dirty="0">
                <a:solidFill>
                  <a:schemeClr val="tx1"/>
                </a:solidFill>
              </a:rPr>
              <a:t>Augmentation(s)/baisse(s) </a:t>
            </a:r>
            <a:r>
              <a:rPr lang="fr-FR" b="1" u="sng" dirty="0" smtClean="0">
                <a:solidFill>
                  <a:schemeClr val="tx1"/>
                </a:solidFill>
              </a:rPr>
              <a:t>successives</a:t>
            </a:r>
            <a:r>
              <a:rPr lang="fr-FR" dirty="0" smtClean="0"/>
              <a:t>:</a:t>
            </a:r>
          </a:p>
          <a:p>
            <a:pPr marL="0" indent="0">
              <a:buNone/>
              <a:tabLst>
                <a:tab pos="2873375" algn="l"/>
                <a:tab pos="3135313" algn="l"/>
              </a:tabLst>
            </a:pPr>
            <a:r>
              <a:rPr lang="fr-FR" b="1" dirty="0" smtClean="0"/>
              <a:t>     les % se multiplient entre eux mais ne s’ajoutent pas</a:t>
            </a:r>
          </a:p>
          <a:p>
            <a:pPr marL="0" indent="0">
              <a:buNone/>
              <a:tabLst>
                <a:tab pos="2873375" algn="l"/>
                <a:tab pos="3135313" algn="l"/>
              </a:tabLst>
            </a:pPr>
            <a:endParaRPr lang="fr-FR" b="1" dirty="0"/>
          </a:p>
          <a:p>
            <a:pPr marL="0" indent="0" algn="just">
              <a:buNone/>
              <a:tabLst>
                <a:tab pos="2873375" algn="l"/>
                <a:tab pos="3135313" algn="l"/>
              </a:tabLst>
            </a:pPr>
            <a:r>
              <a:rPr lang="fr-FR" b="1" dirty="0" smtClean="0">
                <a:solidFill>
                  <a:srgbClr val="00B050"/>
                </a:solidFill>
              </a:rPr>
              <a:t>(1) L’action d’une entreprise cotée à 42€ en ouverture gagne 5%. Quelle est la côte de l’action à la clôture?</a:t>
            </a:r>
          </a:p>
          <a:p>
            <a:pPr marL="0" indent="0" algn="just">
              <a:buNone/>
              <a:tabLst>
                <a:tab pos="2873375" algn="l"/>
                <a:tab pos="3135313" algn="l"/>
              </a:tabLst>
            </a:pPr>
            <a:r>
              <a:rPr lang="fr-FR" b="1" dirty="0" smtClean="0">
                <a:solidFill>
                  <a:srgbClr val="00B050"/>
                </a:solidFill>
              </a:rPr>
              <a:t>(2) Hausse de 10% puis baisse de 20%. Global?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Pourcentages </a:t>
            </a:r>
            <a:r>
              <a:rPr lang="fr-FR" dirty="0" err="1" smtClean="0"/>
              <a:t>Gds</a:t>
            </a:r>
            <a:r>
              <a:rPr lang="fr-FR" dirty="0" smtClean="0"/>
              <a:t> Classiques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2" y="3600478"/>
            <a:ext cx="76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r-FR" b="1" u="sng" dirty="0" smtClean="0">
                    <a:solidFill>
                      <a:schemeClr val="tx1"/>
                    </a:solidFill>
                  </a:rPr>
                  <a:t>Trouver un % d’augmentation ou de baisse</a:t>
                </a:r>
                <a:r>
                  <a:rPr lang="fr-FR" u="sng" dirty="0" smtClean="0"/>
                  <a:t>: </a:t>
                </a:r>
              </a:p>
              <a:p>
                <a:pPr marL="0" indent="0">
                  <a:buNone/>
                </a:pPr>
                <a:endParaRPr lang="fr-FR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×100</m:t>
                          </m:r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fr-FR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%</m:t>
                      </m:r>
                    </m:oMath>
                  </m:oMathPara>
                </a14:m>
                <a:endParaRPr lang="fr-FR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dirty="0"/>
                  <a:t>a</a:t>
                </a:r>
                <a:r>
                  <a:rPr lang="fr-FR" dirty="0" smtClean="0"/>
                  <a:t>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fr-FR" b="1" i="1" smtClean="0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fr-FR" dirty="0" smtClean="0"/>
                  <a:t> valeur finale (après %)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fr-FR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dirty="0" smtClean="0"/>
                  <a:t> valeur initiale.</a:t>
                </a:r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r>
                  <a:rPr lang="fr-FR" b="1" dirty="0" smtClean="0">
                    <a:solidFill>
                      <a:srgbClr val="7030A0"/>
                    </a:solidFill>
                  </a:rPr>
                  <a:t>Exemple</a:t>
                </a:r>
                <a:r>
                  <a:rPr lang="fr-FR" dirty="0" smtClean="0"/>
                  <a:t>: Hier prix essence 1,40€ et aujourd’hui 1,428 €</a:t>
                </a:r>
              </a:p>
              <a:p>
                <a:pPr marL="0" indent="0">
                  <a:buNone/>
                </a:pPr>
                <a:r>
                  <a:rPr lang="fr-FR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Astuce</a:t>
                </a:r>
                <a:r>
                  <a:rPr lang="fr-FR" dirty="0" smtClean="0"/>
                  <a:t>: si fractions, utiliser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fr-FR" b="1" i="1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fr-FR" dirty="0" smtClean="0"/>
                  <a:t>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fr-FR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b="1" dirty="0" smtClean="0">
                    <a:solidFill>
                      <a:srgbClr val="00B050"/>
                    </a:solidFill>
                  </a:rPr>
                  <a:t>(passage de 5/6 à 3/8)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3004" r="-9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Pourcentages </a:t>
            </a:r>
            <a:r>
              <a:rPr lang="fr-FR" dirty="0" err="1" smtClean="0"/>
              <a:t>Gds</a:t>
            </a:r>
            <a:r>
              <a:rPr lang="fr-FR" dirty="0" smtClean="0"/>
              <a:t> Classiques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12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b="1" u="sng" dirty="0" smtClean="0">
                    <a:solidFill>
                      <a:schemeClr val="tx1"/>
                    </a:solidFill>
                  </a:rPr>
                  <a:t>Retrouver une quantité d’origine</a:t>
                </a:r>
              </a:p>
              <a:p>
                <a:pPr marL="0" indent="0" algn="just">
                  <a:buNone/>
                </a:pPr>
                <a:r>
                  <a:rPr lang="fr-FR" b="1" dirty="0" smtClean="0">
                    <a:solidFill>
                      <a:srgbClr val="FF0000"/>
                    </a:solidFill>
                  </a:rPr>
                  <a:t>Vieux piège!!! </a:t>
                </a:r>
                <a:r>
                  <a:rPr lang="fr-FR" dirty="0" smtClean="0"/>
                  <a:t>Imaginez que vous perdiez </a:t>
                </a:r>
                <a:r>
                  <a:rPr lang="fr-FR" b="1" dirty="0" smtClean="0"/>
                  <a:t>50%</a:t>
                </a:r>
                <a:r>
                  <a:rPr lang="fr-FR" dirty="0" smtClean="0"/>
                  <a:t> de 100 €, alors il vous resterez 50€! À présent augmentez ces 50 € de </a:t>
                </a:r>
                <a:r>
                  <a:rPr lang="fr-FR" b="1" dirty="0" smtClean="0"/>
                  <a:t>50%</a:t>
                </a:r>
                <a:r>
                  <a:rPr lang="fr-FR" dirty="0" smtClean="0"/>
                  <a:t>, quelle somme trouvez-vous? 75 € mais sûrement pas 100 € de départ…</a:t>
                </a:r>
              </a:p>
              <a:p>
                <a:pPr marL="0" indent="0">
                  <a:buNone/>
                </a:pPr>
                <a:r>
                  <a:rPr lang="fr-FR" dirty="0"/>
                  <a:t> </a:t>
                </a:r>
                <a:r>
                  <a:rPr lang="fr-FR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𝑋</m:t>
                    </m:r>
                    <m:r>
                      <a:rPr lang="fr-FR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(1+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/>
                              </a:rPr>
                              <m:t>100</m:t>
                            </m:r>
                          </m:den>
                        </m:f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dirty="0" smtClean="0"/>
                  <a:t> ou 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𝑋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/>
                          </a:rPr>
                          <m:t>(1</m:t>
                        </m:r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100</m:t>
                            </m:r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fr-FR" dirty="0" smtClean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35" t="-1943" r="-1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Pourcentages </a:t>
            </a:r>
            <a:r>
              <a:rPr lang="fr-FR" dirty="0" err="1" smtClean="0"/>
              <a:t>Gds</a:t>
            </a:r>
            <a:r>
              <a:rPr lang="fr-FR" dirty="0" smtClean="0"/>
              <a:t> Classiques</a:t>
            </a:r>
            <a:endParaRPr lang="fr-FR" dirty="0"/>
          </a:p>
        </p:txBody>
      </p:sp>
      <p:pic>
        <p:nvPicPr>
          <p:cNvPr id="8196" name="Picture 4" descr="C:\Users\isabelle_massa\AppData\Local\Microsoft\Windows\Temporary Internet Files\Content.IE5\EL3VW9TY\MC900282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57" y="5085183"/>
            <a:ext cx="1202798" cy="14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isabelle_massa\AppData\Local\Microsoft\Windows\Temporary Internet Files\Content.IE5\IEAHCMIN\MC900441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4653136"/>
            <a:ext cx="4032448" cy="1167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4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5" y="2204864"/>
            <a:ext cx="7812856" cy="3921299"/>
          </a:xfrm>
        </p:spPr>
        <p:txBody>
          <a:bodyPr/>
          <a:lstStyle/>
          <a:p>
            <a:r>
              <a:rPr lang="fr-FR" b="1" u="sng" dirty="0" smtClean="0">
                <a:solidFill>
                  <a:schemeClr val="tx1"/>
                </a:solidFill>
              </a:rPr>
              <a:t>Mise en parallèle de 3 grandeurs proportionnelles 2 à 2 dont il faut trouver l’une d’entre elles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Exemple</a:t>
            </a:r>
            <a:r>
              <a:rPr lang="fr-FR" dirty="0" smtClean="0"/>
              <a:t>:</a:t>
            </a:r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00B050"/>
                </a:solidFill>
              </a:rPr>
              <a:t>Un camion consomme 8 litres aux 100km quand il roule à 80 km/h. Consommation et vitesse sont proportionnelles. Sachant qu’il a consommé 32 litres en roulant à la vitesse de 40km/h, quelle distance ce camion a-t-il parcourue?</a:t>
            </a:r>
          </a:p>
          <a:p>
            <a:pPr marL="0" indent="0" algn="just">
              <a:buNone/>
            </a:pPr>
            <a:endParaRPr lang="fr-FR" b="1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00B050"/>
                </a:solidFill>
              </a:rPr>
              <a:t>Astuce</a:t>
            </a:r>
            <a:r>
              <a:rPr lang="fr-FR" dirty="0" smtClean="0"/>
              <a:t>: </a:t>
            </a:r>
            <a:r>
              <a:rPr lang="fr-FR" b="1" dirty="0" smtClean="0"/>
              <a:t>toujours changer 2 valeurs en laissant la 3</a:t>
            </a:r>
            <a:r>
              <a:rPr lang="fr-FR" b="1" baseline="30000" dirty="0" smtClean="0"/>
              <a:t>ème</a:t>
            </a:r>
            <a:r>
              <a:rPr lang="fr-FR" b="1" dirty="0" smtClean="0"/>
              <a:t> fixe</a:t>
            </a:r>
            <a:endParaRPr lang="fr-FR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Proportionnalité multiple</a:t>
            </a:r>
            <a:endParaRPr lang="fr-FR" dirty="0"/>
          </a:p>
        </p:txBody>
      </p:sp>
      <p:pic>
        <p:nvPicPr>
          <p:cNvPr id="10242" name="Picture 2" descr="C:\Users\isabelle_massa\AppData\Local\Microsoft\Windows\Temporary Internet Files\Content.IE5\YST1IHJI\MC9003118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37" y="4725144"/>
            <a:ext cx="940003" cy="6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Trier</a:t>
            </a:r>
            <a:r>
              <a:rPr lang="fr-FR" dirty="0" smtClean="0"/>
              <a:t> les inconnues recherchées et celles accessoires</a:t>
            </a:r>
          </a:p>
          <a:p>
            <a:r>
              <a:rPr lang="fr-FR" b="1" dirty="0"/>
              <a:t>Nombre</a:t>
            </a:r>
            <a:r>
              <a:rPr lang="fr-FR" dirty="0"/>
              <a:t> d’inconnues et nombres d’équations (plus contraintes)</a:t>
            </a:r>
          </a:p>
          <a:p>
            <a:r>
              <a:rPr lang="fr-FR" b="1" dirty="0" smtClean="0"/>
              <a:t>Résolutions</a:t>
            </a:r>
            <a:r>
              <a:rPr lang="fr-FR" dirty="0" smtClean="0"/>
              <a:t> d’un système par substitution ou élimination</a:t>
            </a:r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00B050"/>
                </a:solidFill>
              </a:rPr>
              <a:t>Roland va au marché. Il achète 10 pommes et 7 bananes et paye 24€. S’il avait acheté 4 pommes et 12 bananes, il aurait payé 28€. Combien coûte une banane?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Équations et systèmes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2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Score IAE-MESSAGE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832019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6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La somme des âges de trois frères donne un diviseur de 121. Quelle est la différence d’âge entre les deux plus vieux sachant qu’il n’y a pas de jumeaux et qu’ils ont tous moins de 20 ans et plus de 2 ans?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Problèmes avec contraintes</a:t>
            </a:r>
            <a:endParaRPr lang="fr-FR" dirty="0"/>
          </a:p>
        </p:txBody>
      </p:sp>
      <p:pic>
        <p:nvPicPr>
          <p:cNvPr id="11267" name="Picture 3" descr="C:\Users\isabelle_massa\AppData\Local\Microsoft\Windows\Temporary Internet Files\Content.IE5\2874LIC9\MP9004424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03848" y="4437112"/>
            <a:ext cx="2843808" cy="197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1988840"/>
                <a:ext cx="7408333" cy="4137323"/>
              </a:xfrm>
            </p:spPr>
            <p:txBody>
              <a:bodyPr>
                <a:normAutofit/>
              </a:bodyPr>
              <a:lstStyle/>
              <a:p>
                <a:r>
                  <a:rPr lang="fr-FR" dirty="0" smtClean="0"/>
                  <a:t>Soit A un réel positif tel que </a:t>
                </a:r>
              </a:p>
              <a:p>
                <a:pPr marL="0" indent="0" algn="ctr">
                  <a:buNone/>
                </a:pPr>
                <a:r>
                  <a:rPr lang="fr-FR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X²= A    </a:t>
                </a:r>
                <a:r>
                  <a:rPr lang="fr-FR" dirty="0" smtClean="0"/>
                  <a:t>alors 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𝐴</m:t>
                        </m:r>
                      </m:e>
                    </m:rad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/>
                      </a:rPr>
                      <m:t>   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/>
                      </a:rPr>
                      <m:t>𝑜𝑢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e>
                    </m:rad>
                    <m:r>
                      <a:rPr lang="fr-FR" b="0" i="0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fr-FR" b="0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fr-FR" b="0" dirty="0" smtClean="0">
                  <a:solidFill>
                    <a:srgbClr val="FF0000"/>
                  </a:solidFill>
                </a:endParaRPr>
              </a:p>
              <a:p>
                <a:r>
                  <a:rPr lang="fr-FR" dirty="0"/>
                  <a:t>Résolution de</a:t>
                </a:r>
                <a:r>
                  <a:rPr lang="fr-FR" b="1" dirty="0"/>
                  <a:t>  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𝒂𝑿</m:t>
                    </m:r>
                    <m:r>
                      <a:rPr lang="fr-FR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²+</m:t>
                    </m:r>
                    <m:r>
                      <a:rPr lang="fr-FR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𝒃𝑿</m:t>
                    </m:r>
                    <m:r>
                      <a:rPr lang="fr-FR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fr-FR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𝒄</m:t>
                    </m:r>
                    <m:r>
                      <a:rPr lang="fr-FR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fr-FR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fr-FR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002060"/>
                    </a:solidFill>
                  </a:rPr>
                  <a:t>Discriminant</a:t>
                </a:r>
                <a:r>
                  <a:rPr lang="fr-FR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/>
                      </a:rPr>
                      <m:t>𝑫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/>
                      </a:rPr>
                      <m:t>𝒃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/>
                      </a:rPr>
                      <m:t>²−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/>
                      </a:rPr>
                      <m:t>𝟒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/>
                      </a:rPr>
                      <m:t>𝒂𝒄</m:t>
                    </m:r>
                  </m:oMath>
                </a14:m>
                <a:endParaRPr lang="fr-FR" b="1" dirty="0" smtClean="0">
                  <a:solidFill>
                    <a:srgbClr val="00206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002060"/>
                    </a:solidFill>
                  </a:rPr>
                  <a:t>Si D&lt;0, </a:t>
                </a:r>
                <a:r>
                  <a:rPr lang="fr-FR" b="1" dirty="0" smtClean="0">
                    <a:solidFill>
                      <a:srgbClr val="002060"/>
                    </a:solidFill>
                  </a:rPr>
                  <a:t>aucune solution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002060"/>
                    </a:solidFill>
                  </a:rPr>
                  <a:t>Si D=0, </a:t>
                </a:r>
                <a:r>
                  <a:rPr lang="fr-FR" b="1" dirty="0" smtClean="0">
                    <a:solidFill>
                      <a:srgbClr val="002060"/>
                    </a:solidFill>
                  </a:rPr>
                  <a:t>une</a:t>
                </a:r>
                <a:r>
                  <a:rPr lang="fr-FR" dirty="0" smtClean="0">
                    <a:solidFill>
                      <a:srgbClr val="002060"/>
                    </a:solidFill>
                  </a:rPr>
                  <a:t> solution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002060"/>
                        </a:solidFill>
                        <a:latin typeface="Cambria Math"/>
                      </a:rPr>
                      <m:t>𝑿</m:t>
                    </m:r>
                    <m:r>
                      <a:rPr lang="fr-FR" b="1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fr-FR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fr-FR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endParaRPr lang="fr-FR" b="1" dirty="0" smtClean="0">
                  <a:solidFill>
                    <a:srgbClr val="00206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002060"/>
                    </a:solidFill>
                  </a:rPr>
                  <a:t>Si D&gt;0,  </a:t>
                </a:r>
                <a:r>
                  <a:rPr lang="fr-FR" b="1" dirty="0" smtClean="0">
                    <a:solidFill>
                      <a:srgbClr val="002060"/>
                    </a:solidFill>
                  </a:rPr>
                  <a:t>deux</a:t>
                </a:r>
                <a:r>
                  <a:rPr lang="fr-FR" dirty="0" smtClean="0">
                    <a:solidFill>
                      <a:srgbClr val="002060"/>
                    </a:solidFill>
                  </a:rPr>
                  <a:t> solutions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∓</m:t>
                        </m:r>
                        <m:rad>
                          <m:radPr>
                            <m:degHide m:val="on"/>
                            <m:ctrlPr>
                              <a:rPr lang="fr-FR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fr-FR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𝑫</m:t>
                            </m:r>
                          </m:e>
                        </m:rad>
                      </m:num>
                      <m:den>
                        <m:r>
                          <a:rPr lang="fr-FR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fr-FR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endParaRPr lang="fr-FR" b="1" dirty="0" smtClean="0">
                  <a:solidFill>
                    <a:srgbClr val="00206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fr-FR" dirty="0" smtClean="0">
                  <a:solidFill>
                    <a:srgbClr val="002060"/>
                  </a:solidFill>
                </a:endParaRPr>
              </a:p>
              <a:p>
                <a:pPr marL="0" indent="0" algn="ctr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1988840"/>
                <a:ext cx="7408333" cy="4137323"/>
              </a:xfrm>
              <a:blipFill rotWithShape="1">
                <a:blip r:embed="rId2"/>
                <a:stretch>
                  <a:fillRect l="-1235" t="-16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Équations du second degré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0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pPr defTabSz="1538288">
              <a:tabLst>
                <a:tab pos="2511425" algn="l"/>
              </a:tabLst>
            </a:pPr>
            <a:r>
              <a:rPr lang="fr-FR" dirty="0" smtClean="0"/>
              <a:t>(1) </a:t>
            </a:r>
            <a:r>
              <a:rPr lang="fr-FR" b="1" dirty="0" smtClean="0">
                <a:solidFill>
                  <a:srgbClr val="FF0000"/>
                </a:solidFill>
              </a:rPr>
              <a:t>V = D/T</a:t>
            </a:r>
            <a:r>
              <a:rPr lang="fr-FR" dirty="0" smtClean="0"/>
              <a:t>	(2) </a:t>
            </a:r>
            <a:r>
              <a:rPr lang="fr-FR" b="1" dirty="0" smtClean="0"/>
              <a:t>D</a:t>
            </a:r>
            <a:r>
              <a:rPr lang="fr-FR" dirty="0" smtClean="0"/>
              <a:t>=V × T	(3) </a:t>
            </a:r>
            <a:r>
              <a:rPr lang="fr-FR" b="1" dirty="0" smtClean="0"/>
              <a:t>T</a:t>
            </a:r>
            <a:r>
              <a:rPr lang="fr-FR" dirty="0" smtClean="0"/>
              <a:t>=D/V</a:t>
            </a:r>
            <a:endParaRPr lang="fr-FR" dirty="0"/>
          </a:p>
          <a:p>
            <a:pPr marL="0" indent="0" defTabSz="1538288">
              <a:buNone/>
              <a:tabLst>
                <a:tab pos="2511425" algn="l"/>
              </a:tabLst>
            </a:pPr>
            <a:r>
              <a:rPr lang="fr-FR" dirty="0" smtClean="0"/>
              <a:t>    </a:t>
            </a:r>
          </a:p>
          <a:p>
            <a:pPr marL="0" indent="0" defTabSz="1538288">
              <a:buNone/>
              <a:tabLst>
                <a:tab pos="2511425" algn="l"/>
              </a:tabLst>
            </a:pPr>
            <a:r>
              <a:rPr lang="fr-FR" dirty="0" smtClean="0"/>
              <a:t>	</a:t>
            </a:r>
            <a:r>
              <a:rPr lang="fr-FR" b="1" dirty="0" smtClean="0">
                <a:solidFill>
                  <a:srgbClr val="FF0000"/>
                </a:solidFill>
              </a:rPr>
              <a:t> attention aux unités</a:t>
            </a:r>
          </a:p>
          <a:p>
            <a:pPr marL="0" indent="0" defTabSz="1538288">
              <a:buNone/>
              <a:tabLst>
                <a:tab pos="2511425" algn="l"/>
              </a:tabLst>
            </a:pPr>
            <a:r>
              <a:rPr lang="fr-FR" b="1" dirty="0" smtClean="0">
                <a:solidFill>
                  <a:srgbClr val="00B050"/>
                </a:solidFill>
              </a:rPr>
              <a:t>(1) Un avion reliant Paris à New York a parcouru la distance de 5200 km en 6heures et 30 minutes. Quelle a été sa vitesse de vol?</a:t>
            </a:r>
          </a:p>
          <a:p>
            <a:pPr marL="0" indent="0" defTabSz="1538288">
              <a:buNone/>
              <a:tabLst>
                <a:tab pos="2511425" algn="l"/>
              </a:tabLst>
            </a:pPr>
            <a:r>
              <a:rPr lang="fr-FR" b="1" dirty="0" smtClean="0">
                <a:solidFill>
                  <a:srgbClr val="00B050"/>
                </a:solidFill>
              </a:rPr>
              <a:t>(2) Un marcheur parcourt 13 km à la vitesse de 4km/h. Combien de temps a-t-il mis pour parcourir cette distance?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Vitesses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69096"/>
            <a:ext cx="76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55576" y="1916832"/>
            <a:ext cx="7408333" cy="4569371"/>
          </a:xfrm>
        </p:spPr>
        <p:txBody>
          <a:bodyPr>
            <a:normAutofit lnSpcReduction="10000"/>
          </a:bodyPr>
          <a:lstStyle/>
          <a:p>
            <a:pPr defTabSz="1538288">
              <a:tabLst>
                <a:tab pos="2511425" algn="l"/>
              </a:tabLst>
            </a:pPr>
            <a:r>
              <a:rPr lang="fr-FR" b="1" u="sng" dirty="0" smtClean="0">
                <a:solidFill>
                  <a:schemeClr val="tx1"/>
                </a:solidFill>
              </a:rPr>
              <a:t>Cas de rattrapage</a:t>
            </a:r>
            <a:r>
              <a:rPr lang="fr-FR" b="1" dirty="0" smtClean="0">
                <a:solidFill>
                  <a:schemeClr val="tx1"/>
                </a:solidFill>
              </a:rPr>
              <a:t>  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fr-FR" b="1" dirty="0">
                <a:solidFill>
                  <a:srgbClr val="FF0000"/>
                </a:solidFill>
              </a:rPr>
              <a:t>D1=D2)</a:t>
            </a:r>
          </a:p>
          <a:p>
            <a:pPr defTabSz="1538288">
              <a:tabLst>
                <a:tab pos="2511425" algn="l"/>
              </a:tabLst>
            </a:pPr>
            <a:endParaRPr lang="fr-FR" b="1" u="sng" dirty="0" smtClean="0">
              <a:solidFill>
                <a:schemeClr val="tx1"/>
              </a:solidFill>
            </a:endParaRPr>
          </a:p>
          <a:p>
            <a:pPr marL="0" indent="0" defTabSz="1538288">
              <a:buNone/>
              <a:tabLst>
                <a:tab pos="2511425" algn="l"/>
              </a:tabLst>
            </a:pPr>
            <a:r>
              <a:rPr lang="fr-FR" b="1" dirty="0" smtClean="0">
                <a:solidFill>
                  <a:srgbClr val="00B050"/>
                </a:solidFill>
              </a:rPr>
              <a:t>Jeanne part en voiture de la ville A en direction de la ville B à 12h à la vitesse de 48km/h. À 13h, Jean part de la ville A en direction de la ville B à la vitesse de 60km/h. À quelle heure Jean va-t-il rattraper Jeanne?</a:t>
            </a:r>
          </a:p>
          <a:p>
            <a:pPr defTabSz="1538288">
              <a:tabLst>
                <a:tab pos="2511425" algn="l"/>
              </a:tabLst>
            </a:pP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u="sng" dirty="0" smtClean="0">
                <a:solidFill>
                  <a:schemeClr val="tx1"/>
                </a:solidFill>
              </a:rPr>
              <a:t>Cas </a:t>
            </a:r>
            <a:r>
              <a:rPr lang="fr-FR" b="1" u="sng" dirty="0">
                <a:solidFill>
                  <a:schemeClr val="tx1"/>
                </a:solidFill>
              </a:rPr>
              <a:t>de </a:t>
            </a:r>
            <a:r>
              <a:rPr lang="fr-FR" b="1" u="sng" dirty="0" smtClean="0">
                <a:solidFill>
                  <a:schemeClr val="tx1"/>
                </a:solidFill>
              </a:rPr>
              <a:t>croisement 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fr-FR" b="1" dirty="0" err="1" smtClean="0">
                <a:solidFill>
                  <a:srgbClr val="FF0000"/>
                </a:solidFill>
              </a:rPr>
              <a:t>D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total</a:t>
            </a:r>
            <a:r>
              <a:rPr lang="fr-FR" b="1" dirty="0" smtClean="0">
                <a:solidFill>
                  <a:srgbClr val="FF0000"/>
                </a:solidFill>
              </a:rPr>
              <a:t> = D1+D2)</a:t>
            </a:r>
          </a:p>
          <a:p>
            <a:pPr defTabSz="1538288">
              <a:tabLst>
                <a:tab pos="2511425" algn="l"/>
              </a:tabLst>
            </a:pPr>
            <a:endParaRPr lang="fr-FR" b="1" dirty="0" smtClean="0">
              <a:solidFill>
                <a:srgbClr val="FF0000"/>
              </a:solidFill>
            </a:endParaRPr>
          </a:p>
          <a:p>
            <a:pPr marL="0" indent="0" defTabSz="1538288">
              <a:buNone/>
              <a:tabLst>
                <a:tab pos="2511425" algn="l"/>
              </a:tabLst>
            </a:pPr>
            <a:r>
              <a:rPr lang="fr-FR" b="1" dirty="0" smtClean="0">
                <a:solidFill>
                  <a:srgbClr val="00B050"/>
                </a:solidFill>
              </a:rPr>
              <a:t> À </a:t>
            </a:r>
            <a:r>
              <a:rPr lang="fr-FR" b="1" dirty="0">
                <a:solidFill>
                  <a:srgbClr val="00B050"/>
                </a:solidFill>
              </a:rPr>
              <a:t>10h u</a:t>
            </a:r>
            <a:r>
              <a:rPr lang="fr-FR" b="1" dirty="0" smtClean="0">
                <a:solidFill>
                  <a:srgbClr val="00B050"/>
                </a:solidFill>
              </a:rPr>
              <a:t>n train part d’Auxerre et roule à la vitesse de 200 km/h et un autre de Marseille à 300 km/h. À quelle distance de Marseille les trains se croisent-ils, sachant que les villes sont éloignées de 700 km?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Vitesses </a:t>
            </a:r>
            <a:r>
              <a:rPr lang="fr-FR" dirty="0" err="1" smtClean="0"/>
              <a:t>Gds</a:t>
            </a:r>
            <a:r>
              <a:rPr lang="fr-FR" dirty="0" smtClean="0"/>
              <a:t> Classiques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3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844824"/>
                <a:ext cx="7920880" cy="4569371"/>
              </a:xfrm>
            </p:spPr>
            <p:txBody>
              <a:bodyPr>
                <a:normAutofit/>
              </a:bodyPr>
              <a:lstStyle/>
              <a:p>
                <a:pPr defTabSz="1538288">
                  <a:tabLst>
                    <a:tab pos="2511425" algn="l"/>
                  </a:tabLst>
                </a:pPr>
                <a:r>
                  <a:rPr lang="fr-FR" b="1" u="sng" dirty="0" smtClean="0">
                    <a:solidFill>
                      <a:schemeClr val="tx1"/>
                    </a:solidFill>
                  </a:rPr>
                  <a:t>Cas aller-retour</a:t>
                </a:r>
              </a:p>
              <a:p>
                <a:pPr marL="0" indent="0" defTabSz="1538288">
                  <a:buNone/>
                  <a:tabLst>
                    <a:tab pos="2511425" algn="l"/>
                  </a:tabLst>
                </a:pPr>
                <a:r>
                  <a:rPr lang="fr-FR" b="1" dirty="0" smtClean="0">
                    <a:solidFill>
                      <a:srgbClr val="002060"/>
                    </a:solidFill>
                  </a:rPr>
                  <a:t>Aller vitesse V1 et retour vitesse V2 alors vitesse moyenne</a:t>
                </a:r>
              </a:p>
              <a:p>
                <a:pPr marL="0" indent="0" algn="ctr" defTabSz="1538288">
                  <a:buNone/>
                  <a:tabLst>
                    <a:tab pos="2511425" algn="l"/>
                  </a:tabLst>
                </a:pP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b="1" dirty="0" smtClean="0">
                    <a:solidFill>
                      <a:srgbClr val="FF0000"/>
                    </a:solidFill>
                  </a:rPr>
                  <a:t>  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( </a:t>
                </a:r>
                <a:r>
                  <a:rPr lang="fr-FR" sz="1800" dirty="0" smtClean="0">
                    <a:solidFill>
                      <a:srgbClr val="FF0000"/>
                    </a:solidFill>
                  </a:rPr>
                  <a:t>moyenne harmonique)</a:t>
                </a:r>
              </a:p>
              <a:p>
                <a:pPr marL="0" indent="0" algn="ctr" defTabSz="1538288">
                  <a:buNone/>
                  <a:tabLst>
                    <a:tab pos="2511425" algn="l"/>
                  </a:tabLst>
                </a:pPr>
                <a:endParaRPr lang="fr-FR" sz="1800" dirty="0">
                  <a:solidFill>
                    <a:srgbClr val="FF0000"/>
                  </a:solidFill>
                </a:endParaRPr>
              </a:p>
              <a:p>
                <a:pPr marL="0" indent="0" defTabSz="1538288">
                  <a:buNone/>
                  <a:tabLst>
                    <a:tab pos="2511425" algn="l"/>
                  </a:tabLst>
                </a:pPr>
                <a:r>
                  <a:rPr lang="fr-FR" b="1" dirty="0" smtClean="0">
                    <a:solidFill>
                      <a:srgbClr val="00B050"/>
                    </a:solidFill>
                  </a:rPr>
                  <a:t>Un coureur part de Paris pour aller à Versailles, puis revient par le même chemin. Il effectue l’aller à 8km/h et le retour à 14km/h. Vitesse moyenne sur le parcours?</a:t>
                </a:r>
                <a:endParaRPr lang="fr-FR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844824"/>
                <a:ext cx="7920880" cy="4569371"/>
              </a:xfrm>
              <a:blipFill rotWithShape="1">
                <a:blip r:embed="rId2"/>
                <a:stretch>
                  <a:fillRect l="-1154" t="-1469" r="-1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Vitesses </a:t>
            </a:r>
            <a:r>
              <a:rPr lang="fr-FR" dirty="0" err="1" smtClean="0"/>
              <a:t>Gds</a:t>
            </a:r>
            <a:r>
              <a:rPr lang="fr-FR" dirty="0" smtClean="0"/>
              <a:t> Classiques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32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Suites arithmétiques et géo </a:t>
            </a:r>
            <a:endParaRPr lang="fr-FR" dirty="0"/>
          </a:p>
        </p:txBody>
      </p:sp>
      <p:pic>
        <p:nvPicPr>
          <p:cNvPr id="1026" name="Picture 2" descr="http://pedagotech.inp-toulouse.fr/130528/res/suitesArithmetiquesGeometriqu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70961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26320" y="535768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7+13 +19+ 25+ 31 + 37 + 43 + 49 + 55 + 61  =?</a:t>
            </a:r>
          </a:p>
          <a:p>
            <a:endParaRPr lang="fr-FR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844824"/>
                <a:ext cx="7912389" cy="3666720"/>
              </a:xfrm>
            </p:spPr>
            <p:txBody>
              <a:bodyPr>
                <a:normAutofit fontScale="92500"/>
              </a:bodyPr>
              <a:lstStyle/>
              <a:p>
                <a:r>
                  <a:rPr lang="fr-FR" dirty="0" smtClean="0"/>
                  <a:t>Pour connaître le temps T que vont mettre </a:t>
                </a:r>
                <a:r>
                  <a:rPr lang="fr-FR" b="1" dirty="0" smtClean="0"/>
                  <a:t>ensemble</a:t>
                </a:r>
                <a:r>
                  <a:rPr lang="fr-FR" dirty="0" smtClean="0"/>
                  <a:t> N personnes ensemble pour réaliser un travail, on applique:   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+…+</m:t>
                      </m:r>
                      <m:f>
                        <m:f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b="1" dirty="0" smtClean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o</a:t>
                </a:r>
                <a:r>
                  <a:rPr lang="fr-FR" dirty="0" smtClean="0"/>
                  <a:t>ù les </a:t>
                </a:r>
                <a:r>
                  <a:rPr lang="fr-F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fr-FR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fr-FR" dirty="0" smtClean="0"/>
                  <a:t> sont les temps respectifs des N personnes travaillant </a:t>
                </a:r>
                <a:r>
                  <a:rPr lang="fr-FR" b="1" dirty="0" smtClean="0"/>
                  <a:t>seules</a:t>
                </a:r>
                <a:r>
                  <a:rPr lang="fr-FR" dirty="0" smtClean="0"/>
                  <a:t>.</a:t>
                </a:r>
              </a:p>
              <a:p>
                <a:pPr marL="0" indent="0">
                  <a:buNone/>
                </a:pPr>
                <a:r>
                  <a:rPr lang="fr-FR" b="1" dirty="0" smtClean="0">
                    <a:solidFill>
                      <a:srgbClr val="00B050"/>
                    </a:solidFill>
                  </a:rPr>
                  <a:t>Laure a besoin d’une heure et trente minutes pour laver une voiture. Sachant que Benjamin met deux fois moins de temps, quelle durée leur faudra-t-il pour laver la voiture ensemble?</a:t>
                </a:r>
                <a:endParaRPr lang="fr-FR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844824"/>
                <a:ext cx="7912389" cy="3666720"/>
              </a:xfrm>
              <a:blipFill rotWithShape="1">
                <a:blip r:embed="rId2"/>
                <a:stretch>
                  <a:fillRect l="-1002" t="-1664" b="-31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Temps de travail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7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Géométrie</a:t>
            </a:r>
            <a:endParaRPr lang="fr-FR" dirty="0"/>
          </a:p>
        </p:txBody>
      </p:sp>
      <p:pic>
        <p:nvPicPr>
          <p:cNvPr id="2050" name="Picture 2" descr="http://www.cafepedagogique.net/communautes/MarcCourbot/Documents/-%20Troisi%C3%A8me%20-/-%20DVD%20DE%20RENTREE%20-/Rappels%20sur%20les%20P%C3%A9rim%C3%A8tres%20et%20les%20Ai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9151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4800" y="2266798"/>
            <a:ext cx="7408333" cy="3450696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Pythagore: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b="1" dirty="0" smtClean="0">
                <a:solidFill>
                  <a:srgbClr val="FF0000"/>
                </a:solidFill>
              </a:rPr>
              <a:t>Thalès: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Géométrie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24327"/>
            <a:ext cx="3448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s://encrypted-tbn0.gstatic.com/images?q=tbn:ANd9GcQ5x6nao4H8CcbduiUBSk4gJOD8wSNJM7pel5a8B9iFngwDSd8p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95772"/>
            <a:ext cx="3888432" cy="20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115616" y="572314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Si (BC)// (ED</a:t>
            </a:r>
            <a:r>
              <a:rPr lang="fr-FR" dirty="0" smtClean="0">
                <a:solidFill>
                  <a:srgbClr val="00B050"/>
                </a:solidFill>
              </a:rPr>
              <a:t>) alors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5" name="AutoShape 7" descr="data:image/jpeg;base64,/9j/4AAQSkZJRgABAQAAAQABAAD/2wCEAAkGBhMSERMUExMVExIWGSEVGBYYFhgaGxccGhwbHBcgGBkYHSYfFyImGhcdIzAsIycpOCwsHB4xNTAqOCYtLCoBCQoKBQUFDQUFDSkYEhgpKSkpKSkpKSkpKSkpKSkpKSkpKSkpKSkpKSkpKSkpKSkpKSkpKSkpKSkpKSkpKSkpKf/AABEIAFABKQMBIgACEQEDEQH/xAAbAAADAQEBAQEAAAAAAAAAAAAABAUDAgYBB//EADIQAAICAQMDAwMCBgMAAwAAAAECAxESAAQhBRMxIkFRIzJhcYEGFEJSkaEVM7EkQ3L/xAAUAQEAAAAAAAAAAAAAAAAAAAAA/8QAFBEBAAAAAAAAAAAAAAAAAAAAAP/aAAwDAQACEQMRAD8A/cdGjWG53OJQAWztiBdfJY/soJ0G+jU7f9VMUkaER05CqDJUjcgMUjx9YXIE88Cz+tHQGjSXSOpd+MviUGTKASCSASFbjxkKYD2BF86Vl67/APK/lx2eAp9cwV2LZFgkWJLYoFa7o5V7HQV9GsNnuc1siiCVYXdEGjz7630Bo0aNAaNK7vdsrKiKGdgTRbEACgSTR92HtpFOsyF2jESdxCcrkONBY2tWws8SjyByD+4WNGsttuA6K4BplDAHzyL0n/yMilleIZYl1CPdgECmLKoU+ofPg/uFHRrLaT5xo9VkoavixekOpdWeC2aMGP1UVe3OKM/K40LCH+r3GgqaNSY+uESFJFQFSisUkyC92xGDag2WAFV/Wh8E1W0Bo0aX3O6xZFC5M5+aoAWxP+h+pHgWQDGjUr/mm/l3m7RtWkXDIeI3dbLe1hL4urrnVXQGjUMfxLYYgRsbQBBKC6mV1SPurj9MesHjLgGr1Q6dvjJ3FZQrxP22o5KSURwVJAJGMg8gc3+pBzRqUOuA7gwjtgh8KaULI57aSMY469YCyC+R4bjxf1etGpiYyBFKI29QvEpGxevHHcsi/ANWfToKmjRo0Bo1hvd120LVZsADxbMQqi/a2IH76XHUHJlURgFKrJ6DXdkkA4gUfzXtoH9Gkuk9R7yFhiQDiGRs0fgG0ehkOaPH3Kw9tKy9eCz9mkvJVxz+qwavUkdepBlyb4xf40FfRpHYdT7rzKFIWNsQxI9f9xA8gBgy8+6n2onHq/WuwwBwFixnJhmf7Y+Dm3HjjyPnQVNGoez/AIj7ssqR9h+2WAUTgynAAPcePoqW05PsD76sbbcLIiuptWAZT8gix/o6DTRo0aA0rvISWiYC8Gsj8MCpP7ZX+2mtLbvcFTGq1btXPgAAs3+ga0GW92MkjAdxRFkrMpS2tSGGLhgFFqLtW9+RxXW52XeilimHokDIQrMpKNx5BsEg+x0juOrON12wwSMYCzBM2TMSWHdBEaekoBdnInjxdlyaNCz7Dxf7+2gS2mwMIpGLBpC7ZsxIB8gEn9P9653nTndx9RRFkrsvbtyUKlcXDAAWi3asfPI4rNN1K0KvnFGRlmWVmUYsRx61rx5J/b4e2cxeNGZSjMoYqfKkgEg/oeNBn06EqhyFFmZ6+MjdcfjTWpab2Vv5n7FMb4qQryento/KqQXa2PC17eT5OndTdymWJD5AEKyHJD7oxJW19jypHN3wFTRo0aCf1HayM6tGwVsGjyK5YZYkNjYy+yqv3HnxpePpMwCkSxBxkt9l8SjYlrBmLF8lvLL3+3309uN0wkVFAJKs5v4WhQPsSzD9r0qm7laFZMooyAS5Ksy8GuPWtePJP7aBnaQOhw47KxoqH+ssMg+XtWISqrnL8ax6fsJVz7skchYeViZDf5JkawL4AAr99ObaUsisVxYqCVPsSLIP6ahb3rc0ZZfSz5AAjbz0vqXOlBLT+gt6koAgXV8BZ28LIIkFFVXFifPAAWtLHYTGZnMyYEEAdo5oCKGLGQreVEkob8eKpjpu4LxqxYOTdkI0fueCjkspHgg82D48aT3O+lWdYwV9YONwyUvpbEmXII5teUFNRvwL0GI6CQqqcCxeNnaNO2irDJ3UCR5NVtweSbdjdAKLmom26jMoLytE0RmWJSiOpxbGMGi7A3MfbjCjq3oDSm6ibuROosKSrC/AYeR80QOPgk+1FvSu63DB40UC2JJJ9lUW1fJJIH4u+aohkelfQkiy/wCwyG68d1mbx71l/rTdtn7YV+93/wCVqG3XZBGuRRHaSVfTHJLxFIyqFjQh3bEWa+GNV4t7aXJFawbF2PB/S9BHb+G2Khe4oWOjFUVFWEiyXL66kt4xeIS7bkE2GtnsZYzeSO0sucxxKgARYL2lyYg3HHeTHy54sALdP6w82WLx2VtR2ZaXn1U+WM+PghKoijXs10PqTTLJlVo+AODRlhijW0TnOI+uqbyAGHDDQLz/AMPFpXYOojkljnkXt25eHt4YyZUF+ilgox++iLGO276a2M4T1HcSAm+AgwjjY/mljJHySBwOQq/8Q1uJELIqRyCIjtyMSWjjcXKDhESZQqqw9RAANtxzsutytEZCVNYs0ZgmhYIfvrum3oGxS0StcXYD0GjRo0CnVNsXjpeWDJIB8mN1cC/a8a/fRJtGuRkfB3CgWuQUrfkWMgbogEceCPOuuobrtoWHklUW/GTsEW/xkwvUbf8AXpIXZWaP+kZGKRFUvJEi0Watx/2/0EUQAaLDQUdttJYyDkjmSTOY4lRXaxXtrkSDkkd5E/1/gDibo7NIx7gETusrLgc80wrGTKgv014xJ+7kWKY6VuzIllgxBo/TeMjwaaOT1IaI4PkEH31huZdx/MIiPF2zbODExZUCkfeJKsyFatR6c/jQc7Hoo26t2Sx9KIiyO7hQgIHLMT4P+ta9Q6a7klHVMl7b5IWteftplxb1Hk5Dxx889J3ErtLnJFJGrYKUjZfUtiSyZHDU3p4qmVgfGsus9VeJqWhS5f8AU8l8ng9sjsjj7n45PwdAS9LkDq+aukLNLFGECuXZHSnkyxK1I/hAftsmjk903adqGKO77aKl/OIAv/WpG065JJK6hlUZMkSPt5kyMYojvMQjnNXYYA2gv2J1a2W6EsaSL9rqHF/DAEf+6DbRo0aA0tu9uWMbCrRro+4IKt/o3pnSu8mIaJVNZtRPHhQWPn5xr99Bxuem5uCZJAgIYxjHFipBUklSwogGlYDjxybZhVheRvkkcVQ9hqLvt9KJziXwV0Q0Iu2MsLEuQ7pY58dvjlL/AKtXXujVX7X4v2vQTtx0XIIFmliCEt6REcixu27kbeDdVXn3oU3FE4ckvkmCgKQLDAvmxIAvIFePbE/Ooc+63LJAF77G5DJJCu3H2NiqkTmlvLIY2fR5+bu0mDxoysWVlDBiKLAiwSKFWPwNBk/Tx9TF3RpGDllK2CFVOAwIPCjgg6yg6aVdPUWVAzFjWTu/knEBRxfgDkjxXKzbh8d2ZJmRY5LVo0UsqCKNsQpV8yST7Em6Htrvp/ej7KyyNIXDZZiPJW5ccxKq8KSp45xU/NhW0aNGgWl257qOK4DIb+Go8fm1H7XpbcdFyEYWaWMISRiIjZJsE9yNuR7VXn9NbdX3TRxEpQclY1JFhWkdUUkWMgGcEixYB50p1mWRMMWmrE8xIjO7isVOalEB55OIBq2UaChHE4diXyTBVC0AQwL5sSPOQK8e2P50qOjnk9+Yv4V/p3GCbIX0Uw4H3hjx5vnTOwnLxRuatkVjXiyATWvPw9bebcOiTARt28CgQsin+Ys2wYEsYR5FBSBQNkhd2uyMYQK5IGRcsBbsxsk0AB6iTwAOfGuH6XcgcySFRZWMlcVYggkHHPwx4LEC/HArrpUrNGcmLFXdMiACcHKgnEAXQ9gP00j/AM1nvRCkiYIGSReMjLijqBzYCxsCaHOY59JGgb3PTckijH/WjIxJ8/SIdK/JdVv8X82H9RIuoSLEru2RG4MTAKACrzmJK+Mcl59wp9zxb0Bpbc7cl43WrUkEH3VhRr4IIB/Yj3sM6T30j5xojYFrJageFHgA8ckj9r8EggM36OMaSSSNgzsHXAkdxi7inVlqz8e3nTG32pTFVP01XHH3v5v9NR0knIlTPcFkxYCtr3myLCwa7OBxsXTcNdcA1+nTF4kYkElQSRoFV6GBdSyihjHyn0RwfQcLb7R/2Z3VHgm+9r0xoyCsrMWkMkzOFLS/TKAekBUrGP7QOE5skkwtx1SeNWZ23CM7qqKUgKhZJ0juMRhnyVJBXc4s2QeQLnRN0XRgxkLo+DCURh1JCuAxi+m3pdSCvsQDyDoOZ+gq0hcvIFZ1leIFcHdMcGJxzWu2nCsB6BY5a+ZujsVYd1pC9KWkx9Ed2yqEVbNWAWsgmzdUUJesSDcS2Zu3HKsNKkfb9ccRUOWHcZmebEGMkL6cgAGs2u8nWNnkadZFCyGOZdvRUH1hex44JAyawQp5Fgh6TRo0aBbqO1MkZUfcCrrfjJGDrf4tRf40pJ0IMSXllY16LKfS9SsMDhbepFP1M/t58m2ep7kpHY+4sqA/BkdUBr3otf7akbufcJI6B5SCuWRSE8Bo+40CxqWOKO3EgJJC4hubCnB05kxxkYkvnKzBS0o7ZQD0gKlERn0gfZ+SS0m3Adn5tgAf2uq/zpHoe7Z1kDF2wfEGRVVyCiOC6qAAfXwKBAqwDep3UeqTJLKyl8I2VRxF2haoae/rFyX4x9PKWeGoLabQpEI42IKqFDNyePc/JPv+dZ77pYkN9x47GLY4etefS2atQ5PK0efPjWXTmcSFWkaQFFkBYICpJIIGCrxx72fzpbrm7lVqjMlKmZ7Yi45PMvd8px/9fq8/jQMS9IOYcSOxQloo3K9tHKlbsKJG4ZhTMR6jQFLi5sdoIoo41sqihBfmlAAv/GvPjf7jvRqXdWlleOjGvaVcJXhaNioZ2KxqT6mAtwQpxAv9O3fdhikqu4ivXxkAa/3oGNGjRoDWG522RQg0yNkP8EMP3UnW+jQKTdKjZw5DZAg0HcKSPBZAcHIoUWBqh8DW8MWN+otZJ59r9h+BrzmxgE52z5zdxlXdSY7iZVUHlF7auFotYAxphG9/n0e5UFGBYqtckHEge/q8rx7iq+RoF5+kRsFHrUKSQUkkQ+o23qRgSCeaJrx8DWkGzCMSpITBUWMUETAtyoHiwwB/CrrzPX9y8Oy3ASSaMOsjROS7vGqxWTm+TAlwayPAYVVUPWq1ix4OgwfYIcrX7mWQ8nlkxxPn2wX/ABr6+2uRXJ4UGl/J8kn9OB+p/FQt5sZLKwNIysacvuZFybNWPbf1NHSq4PbAHrAHj0NdNcq0QGYvON1aV5RkpLWHk9Ro2AeLBFj0gALWjRo0C3UNn3Y2SypNFWFEoykMjAHglWANEEGuQRr5uunJKF7gJK8+lnUH5DBSM1PurWD7g6w6gcpFjZ2RMHdirFD6So5YUQKc8givPBAOo77WXIIpdo7aSNX3M8bBAIhbSLk7nMuQrWKcWRQUB6NNvUjPk1FVXD+lcS5JA+TmAf8A8rrCbo8TFiUpmAUsrMjUuRXFkIKn6jciuGI1r0+XKKNiS1orWQATYBsgcD9teXO8l3Es6Ru3qELBDI8OCB5rCsq5KWEQyoEnIi6AoPTwbEJgELBVvjInK/JYsSWN82SSSTrttohYPiMluj78+dL9GI7QFMCpZSGkeWmViGqST1MLBq64rgeNShG67hpJSwSR2VGXdSUmMZHMNCICo2ayWIY+P7QrzdMVgqjhBJ3WX+5g2Y59vqU3HwB4sac15hZHgdhbAK8NIZpJgVnlaEsXl9V1Rx8KUFMcm16fQGld5ssyhv7SQR5DKwplP+jx7ge1gtaQ6lPTxglgoykbHywjAIHHNWQePNUbBIIcjoMWOP1ef6u/N3OPA7uedcnjKuTxpqLahSMSQoXEJ7fr+uvKbPcyztMod5GMxbAyywBR2duwUSRrmoUueAOSSTz59R0qQtDGSSSVFk+ToMX6FCcrVjl8ySELRBHbBaoiCAQUxogH2Gu4OkrHh2y6gOZG9TMZSUKfUZyWegVqzxgg8ADXnpYJwsgIPdnsIw30wUK8ih69OMLKjjAoGNir5s2ugSemVCrK8UmDgzPMLKI4xkk9RGEi8ECjlwRyQ2l6LC0ncKksSGIzfBmUAKzxg4OwpaLAkYrz6RWb9DTEqpYByMyzu5Kg2UUyE4A1VCqBNUaIw3XT1fdKwkmUp9V6nlCH0lEBjywryx48qDzZ0rKjxGUhnUKBMv1pJcwp5y7n2BhalVsC7BBAID0ejRo0GG92vcQrdGwwPwykMpr3pgDpYdDi9XDWwr/tk9IsH6Xq+jyB9mPhfga06tOVj44LOkdjyO5IqEj8gNevNQvM0NBXEm4jXEtvJBkMo1lbgH+XNSWnbsniwpoAPTr08KIgjMqxtlWROdqy1IWsvy2Vk2WAJ1xL0eJnLspJPlc3wYjgFo7wYihyVJ4X4FZ9ENK6EMrRviwMrzCyquMZJPURi48gUb49zhuOnB90rK8y4fUep5QpJUoi9rLCvLHgcqp5s6BqPpKIrhC6lv6jI7sPwpdiVH4FDWm86ZHKQXDWP7XdLHw2DDMfhrHJ450v0yDF3KM7RGuXkd7azkVLkkLVDih8DSn8RiSmZQ7YxlkCzGIK4yIMuLAspoD7X8H0/IUP+LVS7R2sjDglmZUJ8lEY4pZ5OIGR83pja7ZY0RFFKihVHwFFDz+BqRB0wPO7iSdcVKt9eUrnJixPbLFBiKoVxkePGqPSd2ZYIZCKLxq5HwWUE/8Augb0aNGgNGjRoFtnsEiFKB4xBoWFBJVb/tXI0Pa9EnTo2R0dFeOQksjgMrZeQQeCPxpnRoFYOlwojRpFGkb3kiooVrFHJQKNgVz7a0XaqJGk5yZVQ88Uhcrx7cyH/XxrbRoJ23/h3axqVTbQIjDFlWJACPNEAURet4unorIVAVUXFEUAKt+SAOLoAfgX8nTWjQGjRo0Cm+6ZHNQkVXWirKyhldW8qwIoiwD+oGsx0DbY4/y8OGWePaSsqrKqq6AF/jT+jQYrtVEjSc5MqoeeKQuV49uXP+vjXyfYxuGDxo4YBWDKDkFJKg2OQCSRfizrfRoMI9ii4YqFEYIVVFKAeKAHGvn/AB0XcMnaj7pGJfBciPgtVkcD/GmNGgRj6LCoVUjSNFfuYIqqrMB6SwAo0QCPyqn2GntGjQGsZ9sGKNZDIbBH5FEH5BB/yAfIGttGgW3PTIZAwkijdWOTBkVgzAAAkEcmgBfwBrRdsoYMBRC4ge1efH7a10aBT/iYLkPZiuUVJ6F+oPfPj1effRH0uJRGERY1iYuioAqgkMp9K8c9xj+pvTejQciMWTQs8E1yaurP7n/Okz0WEKVRFjVmDuEULmQb9WNWCRzfkWDwTp7RoDRo0aDHdbYSIVPg+/uCDakfBBAI/I1ivSIB3PoxXLxIe2v1PnPj1eT5+dOaNAqvTI1EQVAixMXRUGKglWU+lePEjfvzrcxLzwOeDx5H5+fOu9GgQg6Dt41ZYoY4VYBT20VLA+0ekDx7aZm2aOVZkVmQ2pZQSp+VJ+0/prbRoMpNuCrgegv5ZeDdVd/NAc/ga6hiCqFUAKoCgAUABwAB7ca70aA0aNGg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9" descr="data:image/jpeg;base64,/9j/4AAQSkZJRgABAQAAAQABAAD/2wCEAAkGBhMSERMUExMVExIWGSEVGBYYFhgaGxccGhwbHBcgGBkYHSYfFyImGhcdIzAsIycpOCwsHB4xNTAqOCYtLCoBCQoKBQUFDQUFDSkYEhgpKSkpKSkpKSkpKSkpKSkpKSkpKSkpKSkpKSkpKSkpKSkpKSkpKSkpKSkpKSkpKSkpKf/AABEIAFABKQMBIgACEQEDEQH/xAAbAAADAQEBAQEAAAAAAAAAAAAABAUDAgYBB//EADIQAAICAQMDAwMCBgMAAwAAAAECAxESAAQhBRMxIkFRIzJhcYEGFEJSkaEVM7EkQ3L/xAAUAQEAAAAAAAAAAAAAAAAAAAAA/8QAFBEBAAAAAAAAAAAAAAAAAAAAAP/aAAwDAQACEQMRAD8A/cdGjWG53OJQAWztiBdfJY/soJ0G+jU7f9VMUkaER05CqDJUjcgMUjx9YXIE88Cz+tHQGjSXSOpd+MviUGTKASCSASFbjxkKYD2BF86Vl67/APK/lx2eAp9cwV2LZFgkWJLYoFa7o5V7HQV9GsNnuc1siiCVYXdEGjz7630Bo0aNAaNK7vdsrKiKGdgTRbEACgSTR92HtpFOsyF2jESdxCcrkONBY2tWws8SjyByD+4WNGsttuA6K4BplDAHzyL0n/yMilleIZYl1CPdgECmLKoU+ofPg/uFHRrLaT5xo9VkoavixekOpdWeC2aMGP1UVe3OKM/K40LCH+r3GgqaNSY+uESFJFQFSisUkyC92xGDag2WAFV/Wh8E1W0Bo0aX3O6xZFC5M5+aoAWxP+h+pHgWQDGjUr/mm/l3m7RtWkXDIeI3dbLe1hL4urrnVXQGjUMfxLYYgRsbQBBKC6mV1SPurj9MesHjLgGr1Q6dvjJ3FZQrxP22o5KSURwVJAJGMg8gc3+pBzRqUOuA7gwjtgh8KaULI57aSMY469YCyC+R4bjxf1etGpiYyBFKI29QvEpGxevHHcsi/ANWfToKmjRo0Bo1hvd120LVZsADxbMQqi/a2IH76XHUHJlURgFKrJ6DXdkkA4gUfzXtoH9Gkuk9R7yFhiQDiGRs0fgG0ehkOaPH3Kw9tKy9eCz9mkvJVxz+qwavUkdepBlyb4xf40FfRpHYdT7rzKFIWNsQxI9f9xA8gBgy8+6n2onHq/WuwwBwFixnJhmf7Y+Dm3HjjyPnQVNGoez/AIj7ssqR9h+2WAUTgynAAPcePoqW05PsD76sbbcLIiuptWAZT8gix/o6DTRo0aA0rvISWiYC8Gsj8MCpP7ZX+2mtLbvcFTGq1btXPgAAs3+ga0GW92MkjAdxRFkrMpS2tSGGLhgFFqLtW9+RxXW52XeilimHokDIQrMpKNx5BsEg+x0juOrON12wwSMYCzBM2TMSWHdBEaekoBdnInjxdlyaNCz7Dxf7+2gS2mwMIpGLBpC7ZsxIB8gEn9P9653nTndx9RRFkrsvbtyUKlcXDAAWi3asfPI4rNN1K0KvnFGRlmWVmUYsRx61rx5J/b4e2cxeNGZSjMoYqfKkgEg/oeNBn06EqhyFFmZ6+MjdcfjTWpab2Vv5n7FMb4qQryento/KqQXa2PC17eT5OndTdymWJD5AEKyHJD7oxJW19jypHN3wFTRo0aCf1HayM6tGwVsGjyK5YZYkNjYy+yqv3HnxpePpMwCkSxBxkt9l8SjYlrBmLF8lvLL3+3309uN0wkVFAJKs5v4WhQPsSzD9r0qm7laFZMooyAS5Ksy8GuPWtePJP7aBnaQOhw47KxoqH+ssMg+XtWISqrnL8ax6fsJVz7skchYeViZDf5JkawL4AAr99ObaUsisVxYqCVPsSLIP6ahb3rc0ZZfSz5AAjbz0vqXOlBLT+gt6koAgXV8BZ28LIIkFFVXFifPAAWtLHYTGZnMyYEEAdo5oCKGLGQreVEkob8eKpjpu4LxqxYOTdkI0fueCjkspHgg82D48aT3O+lWdYwV9YONwyUvpbEmXII5teUFNRvwL0GI6CQqqcCxeNnaNO2irDJ3UCR5NVtweSbdjdAKLmom26jMoLytE0RmWJSiOpxbGMGi7A3MfbjCjq3oDSm6ibuROosKSrC/AYeR80QOPgk+1FvSu63DB40UC2JJJ9lUW1fJJIH4u+aohkelfQkiy/wCwyG68d1mbx71l/rTdtn7YV+93/wCVqG3XZBGuRRHaSVfTHJLxFIyqFjQh3bEWa+GNV4t7aXJFawbF2PB/S9BHb+G2Khe4oWOjFUVFWEiyXL66kt4xeIS7bkE2GtnsZYzeSO0sucxxKgARYL2lyYg3HHeTHy54sALdP6w82WLx2VtR2ZaXn1U+WM+PghKoijXs10PqTTLJlVo+AODRlhijW0TnOI+uqbyAGHDDQLz/AMPFpXYOojkljnkXt25eHt4YyZUF+ilgox++iLGO276a2M4T1HcSAm+AgwjjY/mljJHySBwOQq/8Q1uJELIqRyCIjtyMSWjjcXKDhESZQqqw9RAANtxzsutytEZCVNYs0ZgmhYIfvrum3oGxS0StcXYD0GjRo0CnVNsXjpeWDJIB8mN1cC/a8a/fRJtGuRkfB3CgWuQUrfkWMgbogEceCPOuuobrtoWHklUW/GTsEW/xkwvUbf8AXpIXZWaP+kZGKRFUvJEi0Watx/2/0EUQAaLDQUdttJYyDkjmSTOY4lRXaxXtrkSDkkd5E/1/gDibo7NIx7gETusrLgc80wrGTKgv014xJ+7kWKY6VuzIllgxBo/TeMjwaaOT1IaI4PkEH31huZdx/MIiPF2zbODExZUCkfeJKsyFatR6c/jQc7Hoo26t2Sx9KIiyO7hQgIHLMT4P+ta9Q6a7klHVMl7b5IWteftplxb1Hk5Dxx889J3ErtLnJFJGrYKUjZfUtiSyZHDU3p4qmVgfGsus9VeJqWhS5f8AU8l8ng9sjsjj7n45PwdAS9LkDq+aukLNLFGECuXZHSnkyxK1I/hAftsmjk903adqGKO77aKl/OIAv/WpG065JJK6hlUZMkSPt5kyMYojvMQjnNXYYA2gv2J1a2W6EsaSL9rqHF/DAEf+6DbRo0aA0tu9uWMbCrRro+4IKt/o3pnSu8mIaJVNZtRPHhQWPn5xr99Bxuem5uCZJAgIYxjHFipBUklSwogGlYDjxybZhVheRvkkcVQ9hqLvt9KJziXwV0Q0Iu2MsLEuQ7pY58dvjlL/AKtXXujVX7X4v2vQTtx0XIIFmliCEt6REcixu27kbeDdVXn3oU3FE4ckvkmCgKQLDAvmxIAvIFePbE/Ooc+63LJAF77G5DJJCu3H2NiqkTmlvLIY2fR5+bu0mDxoysWVlDBiKLAiwSKFWPwNBk/Tx9TF3RpGDllK2CFVOAwIPCjgg6yg6aVdPUWVAzFjWTu/knEBRxfgDkjxXKzbh8d2ZJmRY5LVo0UsqCKNsQpV8yST7Em6Htrvp/ej7KyyNIXDZZiPJW5ccxKq8KSp45xU/NhW0aNGgWl257qOK4DIb+Go8fm1H7XpbcdFyEYWaWMISRiIjZJsE9yNuR7VXn9NbdX3TRxEpQclY1JFhWkdUUkWMgGcEixYB50p1mWRMMWmrE8xIjO7isVOalEB55OIBq2UaChHE4diXyTBVC0AQwL5sSPOQK8e2P50qOjnk9+Yv4V/p3GCbIX0Uw4H3hjx5vnTOwnLxRuatkVjXiyATWvPw9bebcOiTARt28CgQsin+Ys2wYEsYR5FBSBQNkhd2uyMYQK5IGRcsBbsxsk0AB6iTwAOfGuH6XcgcySFRZWMlcVYggkHHPwx4LEC/HArrpUrNGcmLFXdMiACcHKgnEAXQ9gP00j/AM1nvRCkiYIGSReMjLijqBzYCxsCaHOY59JGgb3PTckijH/WjIxJ8/SIdK/JdVv8X82H9RIuoSLEru2RG4MTAKACrzmJK+Mcl59wp9zxb0Bpbc7cl43WrUkEH3VhRr4IIB/Yj3sM6T30j5xojYFrJageFHgA8ckj9r8EggM36OMaSSSNgzsHXAkdxi7inVlqz8e3nTG32pTFVP01XHH3v5v9NR0knIlTPcFkxYCtr3myLCwa7OBxsXTcNdcA1+nTF4kYkElQSRoFV6GBdSyihjHyn0RwfQcLb7R/2Z3VHgm+9r0xoyCsrMWkMkzOFLS/TKAekBUrGP7QOE5skkwtx1SeNWZ23CM7qqKUgKhZJ0juMRhnyVJBXc4s2QeQLnRN0XRgxkLo+DCURh1JCuAxi+m3pdSCvsQDyDoOZ+gq0hcvIFZ1leIFcHdMcGJxzWu2nCsB6BY5a+ZujsVYd1pC9KWkx9Ed2yqEVbNWAWsgmzdUUJesSDcS2Zu3HKsNKkfb9ccRUOWHcZmebEGMkL6cgAGs2u8nWNnkadZFCyGOZdvRUH1hex44JAyawQp5Fgh6TRo0aBbqO1MkZUfcCrrfjJGDrf4tRf40pJ0IMSXllY16LKfS9SsMDhbepFP1M/t58m2ep7kpHY+4sqA/BkdUBr3otf7akbufcJI6B5SCuWRSE8Bo+40CxqWOKO3EgJJC4hubCnB05kxxkYkvnKzBS0o7ZQD0gKlERn0gfZ+SS0m3Adn5tgAf2uq/zpHoe7Z1kDF2wfEGRVVyCiOC6qAAfXwKBAqwDep3UeqTJLKyl8I2VRxF2haoae/rFyX4x9PKWeGoLabQpEI42IKqFDNyePc/JPv+dZ77pYkN9x47GLY4etefS2atQ5PK0efPjWXTmcSFWkaQFFkBYICpJIIGCrxx72fzpbrm7lVqjMlKmZ7Yi45PMvd8px/9fq8/jQMS9IOYcSOxQloo3K9tHKlbsKJG4ZhTMR6jQFLi5sdoIoo41sqihBfmlAAv/GvPjf7jvRqXdWlleOjGvaVcJXhaNioZ2KxqT6mAtwQpxAv9O3fdhikqu4ivXxkAa/3oGNGjRoDWG522RQg0yNkP8EMP3UnW+jQKTdKjZw5DZAg0HcKSPBZAcHIoUWBqh8DW8MWN+otZJ59r9h+BrzmxgE52z5zdxlXdSY7iZVUHlF7auFotYAxphG9/n0e5UFGBYqtckHEge/q8rx7iq+RoF5+kRsFHrUKSQUkkQ+o23qRgSCeaJrx8DWkGzCMSpITBUWMUETAtyoHiwwB/CrrzPX9y8Oy3ASSaMOsjROS7vGqxWTm+TAlwayPAYVVUPWq1ix4OgwfYIcrX7mWQ8nlkxxPn2wX/ABr6+2uRXJ4UGl/J8kn9OB+p/FQt5sZLKwNIysacvuZFybNWPbf1NHSq4PbAHrAHj0NdNcq0QGYvON1aV5RkpLWHk9Ro2AeLBFj0gALWjRo0C3UNn3Y2SypNFWFEoykMjAHglWANEEGuQRr5uunJKF7gJK8+lnUH5DBSM1PurWD7g6w6gcpFjZ2RMHdirFD6So5YUQKc8givPBAOo77WXIIpdo7aSNX3M8bBAIhbSLk7nMuQrWKcWRQUB6NNvUjPk1FVXD+lcS5JA+TmAf8A8rrCbo8TFiUpmAUsrMjUuRXFkIKn6jciuGI1r0+XKKNiS1orWQATYBsgcD9teXO8l3Es6Ru3qELBDI8OCB5rCsq5KWEQyoEnIi6AoPTwbEJgELBVvjInK/JYsSWN82SSSTrttohYPiMluj78+dL9GI7QFMCpZSGkeWmViGqST1MLBq64rgeNShG67hpJSwSR2VGXdSUmMZHMNCICo2ayWIY+P7QrzdMVgqjhBJ3WX+5g2Y59vqU3HwB4sac15hZHgdhbAK8NIZpJgVnlaEsXl9V1Rx8KUFMcm16fQGld5ssyhv7SQR5DKwplP+jx7ge1gtaQ6lPTxglgoykbHywjAIHHNWQePNUbBIIcjoMWOP1ef6u/N3OPA7uedcnjKuTxpqLahSMSQoXEJ7fr+uvKbPcyztMod5GMxbAyywBR2duwUSRrmoUueAOSSTz59R0qQtDGSSSVFk+ToMX6FCcrVjl8ySELRBHbBaoiCAQUxogH2Gu4OkrHh2y6gOZG9TMZSUKfUZyWegVqzxgg8ADXnpYJwsgIPdnsIw30wUK8ih69OMLKjjAoGNir5s2ugSemVCrK8UmDgzPMLKI4xkk9RGEi8ECjlwRyQ2l6LC0ncKksSGIzfBmUAKzxg4OwpaLAkYrz6RWb9DTEqpYByMyzu5Kg2UUyE4A1VCqBNUaIw3XT1fdKwkmUp9V6nlCH0lEBjywryx48qDzZ0rKjxGUhnUKBMv1pJcwp5y7n2BhalVsC7BBAID0ejRo0GG92vcQrdGwwPwykMpr3pgDpYdDi9XDWwr/tk9IsH6Xq+jyB9mPhfga06tOVj44LOkdjyO5IqEj8gNevNQvM0NBXEm4jXEtvJBkMo1lbgH+XNSWnbsniwpoAPTr08KIgjMqxtlWROdqy1IWsvy2Vk2WAJ1xL0eJnLspJPlc3wYjgFo7wYihyVJ4X4FZ9ENK6EMrRviwMrzCyquMZJPURi48gUb49zhuOnB90rK8y4fUep5QpJUoi9rLCvLHgcqp5s6BqPpKIrhC6lv6jI7sPwpdiVH4FDWm86ZHKQXDWP7XdLHw2DDMfhrHJ450v0yDF3KM7RGuXkd7azkVLkkLVDih8DSn8RiSmZQ7YxlkCzGIK4yIMuLAspoD7X8H0/IUP+LVS7R2sjDglmZUJ8lEY4pZ5OIGR83pja7ZY0RFFKihVHwFFDz+BqRB0wPO7iSdcVKt9eUrnJixPbLFBiKoVxkePGqPSd2ZYIZCKLxq5HwWUE/8Augb0aNGgNGjRoFtnsEiFKB4xBoWFBJVb/tXI0Pa9EnTo2R0dFeOQksjgMrZeQQeCPxpnRoFYOlwojRpFGkb3kiooVrFHJQKNgVz7a0XaqJGk5yZVQ88Uhcrx7cyH/XxrbRoJ23/h3axqVTbQIjDFlWJACPNEAURet4unorIVAVUXFEUAKt+SAOLoAfgX8nTWjQGjRo0Cm+6ZHNQkVXWirKyhldW8qwIoiwD+oGsx0DbY4/y8OGWePaSsqrKqq6AF/jT+jQYrtVEjSc5MqoeeKQuV49uXP+vjXyfYxuGDxo4YBWDKDkFJKg2OQCSRfizrfRoMI9ii4YqFEYIVVFKAeKAHGvn/AB0XcMnaj7pGJfBciPgtVkcD/GmNGgRj6LCoVUjSNFfuYIqqrMB6SwAo0QCPyqn2GntGjQGsZ9sGKNZDIbBH5FEH5BB/yAfIGttGgW3PTIZAwkijdWOTBkVgzAAAkEcmgBfwBrRdsoYMBRC4ge1efH7a10aBT/iYLkPZiuUVJ6F+oPfPj1effRH0uJRGERY1iYuioAqgkMp9K8c9xj+pvTejQciMWTQs8E1yaurP7n/Okz0WEKVRFjVmDuEULmQb9WNWCRzfkWDwTp7RoDRo0aDHdbYSIVPg+/uCDakfBBAI/I1ivSIB3PoxXLxIe2v1PnPj1eT5+dOaNAqvTI1EQVAixMXRUGKglWU+lePEjfvzrcxLzwOeDx5H5+fOu9GgQg6Dt41ZYoY4VYBT20VLA+0ekDx7aZm2aOVZkVmQ2pZQSp+VJ+0/prbRoMpNuCrgegv5ZeDdVd/NAc/ga6hiCqFUAKoCgAUABwAB7ca70aA0aNGg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1" descr="data:image/jpeg;base64,/9j/4AAQSkZJRgABAQAAAQABAAD/2wCEAAkGBhMSERMUExMVExIWGSEVGBYYFhgaGxccGhwbHBcgGBkYHSYfFyImGhcdIzAsIycpOCwsHB4xNTAqOCYtLCoBCQoKBQUFDQUFDSkYEhgpKSkpKSkpKSkpKSkpKSkpKSkpKSkpKSkpKSkpKSkpKSkpKSkpKSkpKSkpKSkpKSkpKf/AABEIAFABKQMBIgACEQEDEQH/xAAbAAADAQEBAQEAAAAAAAAAAAAABAUDAgYBB//EADIQAAICAQMDAwMCBgMAAwAAAAECAxESAAQhBRMxIkFRIzJhcYEGFEJSkaEVM7EkQ3L/xAAUAQEAAAAAAAAAAAAAAAAAAAAA/8QAFBEBAAAAAAAAAAAAAAAAAAAAAP/aAAwDAQACEQMRAD8A/cdGjWG53OJQAWztiBdfJY/soJ0G+jU7f9VMUkaER05CqDJUjcgMUjx9YXIE88Cz+tHQGjSXSOpd+MviUGTKASCSASFbjxkKYD2BF86Vl67/APK/lx2eAp9cwV2LZFgkWJLYoFa7o5V7HQV9GsNnuc1siiCVYXdEGjz7630Bo0aNAaNK7vdsrKiKGdgTRbEACgSTR92HtpFOsyF2jESdxCcrkONBY2tWws8SjyByD+4WNGsttuA6K4BplDAHzyL0n/yMilleIZYl1CPdgECmLKoU+ofPg/uFHRrLaT5xo9VkoavixekOpdWeC2aMGP1UVe3OKM/K40LCH+r3GgqaNSY+uESFJFQFSisUkyC92xGDag2WAFV/Wh8E1W0Bo0aX3O6xZFC5M5+aoAWxP+h+pHgWQDGjUr/mm/l3m7RtWkXDIeI3dbLe1hL4urrnVXQGjUMfxLYYgRsbQBBKC6mV1SPurj9MesHjLgGr1Q6dvjJ3FZQrxP22o5KSURwVJAJGMg8gc3+pBzRqUOuA7gwjtgh8KaULI57aSMY469YCyC+R4bjxf1etGpiYyBFKI29QvEpGxevHHcsi/ANWfToKmjRo0Bo1hvd120LVZsADxbMQqi/a2IH76XHUHJlURgFKrJ6DXdkkA4gUfzXtoH9Gkuk9R7yFhiQDiGRs0fgG0ehkOaPH3Kw9tKy9eCz9mkvJVxz+qwavUkdepBlyb4xf40FfRpHYdT7rzKFIWNsQxI9f9xA8gBgy8+6n2onHq/WuwwBwFixnJhmf7Y+Dm3HjjyPnQVNGoez/AIj7ssqR9h+2WAUTgynAAPcePoqW05PsD76sbbcLIiuptWAZT8gix/o6DTRo0aA0rvISWiYC8Gsj8MCpP7ZX+2mtLbvcFTGq1btXPgAAs3+ga0GW92MkjAdxRFkrMpS2tSGGLhgFFqLtW9+RxXW52XeilimHokDIQrMpKNx5BsEg+x0juOrON12wwSMYCzBM2TMSWHdBEaekoBdnInjxdlyaNCz7Dxf7+2gS2mwMIpGLBpC7ZsxIB8gEn9P9653nTndx9RRFkrsvbtyUKlcXDAAWi3asfPI4rNN1K0KvnFGRlmWVmUYsRx61rx5J/b4e2cxeNGZSjMoYqfKkgEg/oeNBn06EqhyFFmZ6+MjdcfjTWpab2Vv5n7FMb4qQryento/KqQXa2PC17eT5OndTdymWJD5AEKyHJD7oxJW19jypHN3wFTRo0aCf1HayM6tGwVsGjyK5YZYkNjYy+yqv3HnxpePpMwCkSxBxkt9l8SjYlrBmLF8lvLL3+3309uN0wkVFAJKs5v4WhQPsSzD9r0qm7laFZMooyAS5Ksy8GuPWtePJP7aBnaQOhw47KxoqH+ssMg+XtWISqrnL8ax6fsJVz7skchYeViZDf5JkawL4AAr99ObaUsisVxYqCVPsSLIP6ahb3rc0ZZfSz5AAjbz0vqXOlBLT+gt6koAgXV8BZ28LIIkFFVXFifPAAWtLHYTGZnMyYEEAdo5oCKGLGQreVEkob8eKpjpu4LxqxYOTdkI0fueCjkspHgg82D48aT3O+lWdYwV9YONwyUvpbEmXII5teUFNRvwL0GI6CQqqcCxeNnaNO2irDJ3UCR5NVtweSbdjdAKLmom26jMoLytE0RmWJSiOpxbGMGi7A3MfbjCjq3oDSm6ibuROosKSrC/AYeR80QOPgk+1FvSu63DB40UC2JJJ9lUW1fJJIH4u+aohkelfQkiy/wCwyG68d1mbx71l/rTdtn7YV+93/wCVqG3XZBGuRRHaSVfTHJLxFIyqFjQh3bEWa+GNV4t7aXJFawbF2PB/S9BHb+G2Khe4oWOjFUVFWEiyXL66kt4xeIS7bkE2GtnsZYzeSO0sucxxKgARYL2lyYg3HHeTHy54sALdP6w82WLx2VtR2ZaXn1U+WM+PghKoijXs10PqTTLJlVo+AODRlhijW0TnOI+uqbyAGHDDQLz/AMPFpXYOojkljnkXt25eHt4YyZUF+ilgox++iLGO276a2M4T1HcSAm+AgwjjY/mljJHySBwOQq/8Q1uJELIqRyCIjtyMSWjjcXKDhESZQqqw9RAANtxzsutytEZCVNYs0ZgmhYIfvrum3oGxS0StcXYD0GjRo0CnVNsXjpeWDJIB8mN1cC/a8a/fRJtGuRkfB3CgWuQUrfkWMgbogEceCPOuuobrtoWHklUW/GTsEW/xkwvUbf8AXpIXZWaP+kZGKRFUvJEi0Watx/2/0EUQAaLDQUdttJYyDkjmSTOY4lRXaxXtrkSDkkd5E/1/gDibo7NIx7gETusrLgc80wrGTKgv014xJ+7kWKY6VuzIllgxBo/TeMjwaaOT1IaI4PkEH31huZdx/MIiPF2zbODExZUCkfeJKsyFatR6c/jQc7Hoo26t2Sx9KIiyO7hQgIHLMT4P+ta9Q6a7klHVMl7b5IWteftplxb1Hk5Dxx889J3ErtLnJFJGrYKUjZfUtiSyZHDU3p4qmVgfGsus9VeJqWhS5f8AU8l8ng9sjsjj7n45PwdAS9LkDq+aukLNLFGECuXZHSnkyxK1I/hAftsmjk903adqGKO77aKl/OIAv/WpG065JJK6hlUZMkSPt5kyMYojvMQjnNXYYA2gv2J1a2W6EsaSL9rqHF/DAEf+6DbRo0aA0tu9uWMbCrRro+4IKt/o3pnSu8mIaJVNZtRPHhQWPn5xr99Bxuem5uCZJAgIYxjHFipBUklSwogGlYDjxybZhVheRvkkcVQ9hqLvt9KJziXwV0Q0Iu2MsLEuQ7pY58dvjlL/AKtXXujVX7X4v2vQTtx0XIIFmliCEt6REcixu27kbeDdVXn3oU3FE4ckvkmCgKQLDAvmxIAvIFePbE/Ooc+63LJAF77G5DJJCu3H2NiqkTmlvLIY2fR5+bu0mDxoysWVlDBiKLAiwSKFWPwNBk/Tx9TF3RpGDllK2CFVOAwIPCjgg6yg6aVdPUWVAzFjWTu/knEBRxfgDkjxXKzbh8d2ZJmRY5LVo0UsqCKNsQpV8yST7Em6Htrvp/ej7KyyNIXDZZiPJW5ccxKq8KSp45xU/NhW0aNGgWl257qOK4DIb+Go8fm1H7XpbcdFyEYWaWMISRiIjZJsE9yNuR7VXn9NbdX3TRxEpQclY1JFhWkdUUkWMgGcEixYB50p1mWRMMWmrE8xIjO7isVOalEB55OIBq2UaChHE4diXyTBVC0AQwL5sSPOQK8e2P50qOjnk9+Yv4V/p3GCbIX0Uw4H3hjx5vnTOwnLxRuatkVjXiyATWvPw9bebcOiTARt28CgQsin+Ys2wYEsYR5FBSBQNkhd2uyMYQK5IGRcsBbsxsk0AB6iTwAOfGuH6XcgcySFRZWMlcVYggkHHPwx4LEC/HArrpUrNGcmLFXdMiACcHKgnEAXQ9gP00j/AM1nvRCkiYIGSReMjLijqBzYCxsCaHOY59JGgb3PTckijH/WjIxJ8/SIdK/JdVv8X82H9RIuoSLEru2RG4MTAKACrzmJK+Mcl59wp9zxb0Bpbc7cl43WrUkEH3VhRr4IIB/Yj3sM6T30j5xojYFrJageFHgA8ckj9r8EggM36OMaSSSNgzsHXAkdxi7inVlqz8e3nTG32pTFVP01XHH3v5v9NR0knIlTPcFkxYCtr3myLCwa7OBxsXTcNdcA1+nTF4kYkElQSRoFV6GBdSyihjHyn0RwfQcLb7R/2Z3VHgm+9r0xoyCsrMWkMkzOFLS/TKAekBUrGP7QOE5skkwtx1SeNWZ23CM7qqKUgKhZJ0juMRhnyVJBXc4s2QeQLnRN0XRgxkLo+DCURh1JCuAxi+m3pdSCvsQDyDoOZ+gq0hcvIFZ1leIFcHdMcGJxzWu2nCsB6BY5a+ZujsVYd1pC9KWkx9Ed2yqEVbNWAWsgmzdUUJesSDcS2Zu3HKsNKkfb9ccRUOWHcZmebEGMkL6cgAGs2u8nWNnkadZFCyGOZdvRUH1hex44JAyawQp5Fgh6TRo0aBbqO1MkZUfcCrrfjJGDrf4tRf40pJ0IMSXllY16LKfS9SsMDhbepFP1M/t58m2ep7kpHY+4sqA/BkdUBr3otf7akbufcJI6B5SCuWRSE8Bo+40CxqWOKO3EgJJC4hubCnB05kxxkYkvnKzBS0o7ZQD0gKlERn0gfZ+SS0m3Adn5tgAf2uq/zpHoe7Z1kDF2wfEGRVVyCiOC6qAAfXwKBAqwDep3UeqTJLKyl8I2VRxF2haoae/rFyX4x9PKWeGoLabQpEI42IKqFDNyePc/JPv+dZ77pYkN9x47GLY4etefS2atQ5PK0efPjWXTmcSFWkaQFFkBYICpJIIGCrxx72fzpbrm7lVqjMlKmZ7Yi45PMvd8px/9fq8/jQMS9IOYcSOxQloo3K9tHKlbsKJG4ZhTMR6jQFLi5sdoIoo41sqihBfmlAAv/GvPjf7jvRqXdWlleOjGvaVcJXhaNioZ2KxqT6mAtwQpxAv9O3fdhikqu4ivXxkAa/3oGNGjRoDWG522RQg0yNkP8EMP3UnW+jQKTdKjZw5DZAg0HcKSPBZAcHIoUWBqh8DW8MWN+otZJ59r9h+BrzmxgE52z5zdxlXdSY7iZVUHlF7auFotYAxphG9/n0e5UFGBYqtckHEge/q8rx7iq+RoF5+kRsFHrUKSQUkkQ+o23qRgSCeaJrx8DWkGzCMSpITBUWMUETAtyoHiwwB/CrrzPX9y8Oy3ASSaMOsjROS7vGqxWTm+TAlwayPAYVVUPWq1ix4OgwfYIcrX7mWQ8nlkxxPn2wX/ABr6+2uRXJ4UGl/J8kn9OB+p/FQt5sZLKwNIysacvuZFybNWPbf1NHSq4PbAHrAHj0NdNcq0QGYvON1aV5RkpLWHk9Ro2AeLBFj0gALWjRo0C3UNn3Y2SypNFWFEoykMjAHglWANEEGuQRr5uunJKF7gJK8+lnUH5DBSM1PurWD7g6w6gcpFjZ2RMHdirFD6So5YUQKc8givPBAOo77WXIIpdo7aSNX3M8bBAIhbSLk7nMuQrWKcWRQUB6NNvUjPk1FVXD+lcS5JA+TmAf8A8rrCbo8TFiUpmAUsrMjUuRXFkIKn6jciuGI1r0+XKKNiS1orWQATYBsgcD9teXO8l3Es6Ru3qELBDI8OCB5rCsq5KWEQyoEnIi6AoPTwbEJgELBVvjInK/JYsSWN82SSSTrttohYPiMluj78+dL9GI7QFMCpZSGkeWmViGqST1MLBq64rgeNShG67hpJSwSR2VGXdSUmMZHMNCICo2ayWIY+P7QrzdMVgqjhBJ3WX+5g2Y59vqU3HwB4sac15hZHgdhbAK8NIZpJgVnlaEsXl9V1Rx8KUFMcm16fQGld5ssyhv7SQR5DKwplP+jx7ge1gtaQ6lPTxglgoykbHywjAIHHNWQePNUbBIIcjoMWOP1ef6u/N3OPA7uedcnjKuTxpqLahSMSQoXEJ7fr+uvKbPcyztMod5GMxbAyywBR2duwUSRrmoUueAOSSTz59R0qQtDGSSSVFk+ToMX6FCcrVjl8ySELRBHbBaoiCAQUxogH2Gu4OkrHh2y6gOZG9TMZSUKfUZyWegVqzxgg8ADXnpYJwsgIPdnsIw30wUK8ih69OMLKjjAoGNir5s2ugSemVCrK8UmDgzPMLKI4xkk9RGEi8ECjlwRyQ2l6LC0ncKksSGIzfBmUAKzxg4OwpaLAkYrz6RWb9DTEqpYByMyzu5Kg2UUyE4A1VCqBNUaIw3XT1fdKwkmUp9V6nlCH0lEBjywryx48qDzZ0rKjxGUhnUKBMv1pJcwp5y7n2BhalVsC7BBAID0ejRo0GG92vcQrdGwwPwykMpr3pgDpYdDi9XDWwr/tk9IsH6Xq+jyB9mPhfga06tOVj44LOkdjyO5IqEj8gNevNQvM0NBXEm4jXEtvJBkMo1lbgH+XNSWnbsniwpoAPTr08KIgjMqxtlWROdqy1IWsvy2Vk2WAJ1xL0eJnLspJPlc3wYjgFo7wYihyVJ4X4FZ9ENK6EMrRviwMrzCyquMZJPURi48gUb49zhuOnB90rK8y4fUep5QpJUoi9rLCvLHgcqp5s6BqPpKIrhC6lv6jI7sPwpdiVH4FDWm86ZHKQXDWP7XdLHw2DDMfhrHJ450v0yDF3KM7RGuXkd7azkVLkkLVDih8DSn8RiSmZQ7YxlkCzGIK4yIMuLAspoD7X8H0/IUP+LVS7R2sjDglmZUJ8lEY4pZ5OIGR83pja7ZY0RFFKihVHwFFDz+BqRB0wPO7iSdcVKt9eUrnJixPbLFBiKoVxkePGqPSd2ZYIZCKLxq5HwWUE/8Augb0aNGgNGjRoFtnsEiFKB4xBoWFBJVb/tXI0Pa9EnTo2R0dFeOQksjgMrZeQQeCPxpnRoFYOlwojRpFGkb3kiooVrFHJQKNgVz7a0XaqJGk5yZVQ88Uhcrx7cyH/XxrbRoJ23/h3axqVTbQIjDFlWJACPNEAURet4unorIVAVUXFEUAKt+SAOLoAfgX8nTWjQGjRo0Cm+6ZHNQkVXWirKyhldW8qwIoiwD+oGsx0DbY4/y8OGWePaSsqrKqq6AF/jT+jQYrtVEjSc5MqoeeKQuV49uXP+vjXyfYxuGDxo4YBWDKDkFJKg2OQCSRfizrfRoMI9ii4YqFEYIVVFKAeKAHGvn/AB0XcMnaj7pGJfBciPgtVkcD/GmNGgRj6LCoVUjSNFfuYIqqrMB6SwAo0QCPyqn2GntGjQGsZ9sGKNZDIbBH5FEH5BB/yAfIGttGgW3PTIZAwkijdWOTBkVgzAAAkEcmgBfwBrRdsoYMBRC4ge1efH7a10aBT/iYLkPZiuUVJ6F+oPfPj1effRH0uJRGERY1iYuioAqgkMp9K8c9xj+pvTejQciMWTQs8E1yaurP7n/Okz0WEKVRFjVmDuEULmQb9WNWCRzfkWDwTp7RoDRo0aDHdbYSIVPg+/uCDakfBBAI/I1ivSIB3PoxXLxIe2v1PnPj1eT5+dOaNAqvTI1EQVAixMXRUGKglWU+lePEjfvzrcxLzwOeDx5H5+fOu9GgQg6Dt41ZYoY4VYBT20VLA+0ekDx7aZm2aOVZkVmQ2pZQSp+VJ+0/prbRoMpNuCrgegv5ZeDdVd/NAc/ga6hiCqFUAKoCgAUABwAB7ca70aA0aNGg/9k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3" descr="data:image/jpeg;base64,/9j/4AAQSkZJRgABAQAAAQABAAD/2wCEAAkGBhMSERMUExMVExIWGSEVGBYYFhgaGxccGhwbHBcgGBkYHSYfFyImGhcdIzAsIycpOCwsHB4xNTAqOCYtLCoBCQoKBQUFDQUFDSkYEhgpKSkpKSkpKSkpKSkpKSkpKSkpKSkpKSkpKSkpKSkpKSkpKSkpKSkpKSkpKSkpKSkpKf/AABEIAFABKQMBIgACEQEDEQH/xAAbAAADAQEBAQEAAAAAAAAAAAAABAUDAgYBB//EADIQAAICAQMDAwMCBgMAAwAAAAECAxESAAQhBRMxIkFRIzJhcYEGFEJSkaEVM7EkQ3L/xAAUAQEAAAAAAAAAAAAAAAAAAAAA/8QAFBEBAAAAAAAAAAAAAAAAAAAAAP/aAAwDAQACEQMRAD8A/cdGjWG53OJQAWztiBdfJY/soJ0G+jU7f9VMUkaER05CqDJUjcgMUjx9YXIE88Cz+tHQGjSXSOpd+MviUGTKASCSASFbjxkKYD2BF86Vl67/APK/lx2eAp9cwV2LZFgkWJLYoFa7o5V7HQV9GsNnuc1siiCVYXdEGjz7630Bo0aNAaNK7vdsrKiKGdgTRbEACgSTR92HtpFOsyF2jESdxCcrkONBY2tWws8SjyByD+4WNGsttuA6K4BplDAHzyL0n/yMilleIZYl1CPdgECmLKoU+ofPg/uFHRrLaT5xo9VkoavixekOpdWeC2aMGP1UVe3OKM/K40LCH+r3GgqaNSY+uESFJFQFSisUkyC92xGDag2WAFV/Wh8E1W0Bo0aX3O6xZFC5M5+aoAWxP+h+pHgWQDGjUr/mm/l3m7RtWkXDIeI3dbLe1hL4urrnVXQGjUMfxLYYgRsbQBBKC6mV1SPurj9MesHjLgGr1Q6dvjJ3FZQrxP22o5KSURwVJAJGMg8gc3+pBzRqUOuA7gwjtgh8KaULI57aSMY469YCyC+R4bjxf1etGpiYyBFKI29QvEpGxevHHcsi/ANWfToKmjRo0Bo1hvd120LVZsADxbMQqi/a2IH76XHUHJlURgFKrJ6DXdkkA4gUfzXtoH9Gkuk9R7yFhiQDiGRs0fgG0ehkOaPH3Kw9tKy9eCz9mkvJVxz+qwavUkdepBlyb4xf40FfRpHYdT7rzKFIWNsQxI9f9xA8gBgy8+6n2onHq/WuwwBwFixnJhmf7Y+Dm3HjjyPnQVNGoez/AIj7ssqR9h+2WAUTgynAAPcePoqW05PsD76sbbcLIiuptWAZT8gix/o6DTRo0aA0rvISWiYC8Gsj8MCpP7ZX+2mtLbvcFTGq1btXPgAAs3+ga0GW92MkjAdxRFkrMpS2tSGGLhgFFqLtW9+RxXW52XeilimHokDIQrMpKNx5BsEg+x0juOrON12wwSMYCzBM2TMSWHdBEaekoBdnInjxdlyaNCz7Dxf7+2gS2mwMIpGLBpC7ZsxIB8gEn9P9653nTndx9RRFkrsvbtyUKlcXDAAWi3asfPI4rNN1K0KvnFGRlmWVmUYsRx61rx5J/b4e2cxeNGZSjMoYqfKkgEg/oeNBn06EqhyFFmZ6+MjdcfjTWpab2Vv5n7FMb4qQryento/KqQXa2PC17eT5OndTdymWJD5AEKyHJD7oxJW19jypHN3wFTRo0aCf1HayM6tGwVsGjyK5YZYkNjYy+yqv3HnxpePpMwCkSxBxkt9l8SjYlrBmLF8lvLL3+3309uN0wkVFAJKs5v4WhQPsSzD9r0qm7laFZMooyAS5Ksy8GuPWtePJP7aBnaQOhw47KxoqH+ssMg+XtWISqrnL8ax6fsJVz7skchYeViZDf5JkawL4AAr99ObaUsisVxYqCVPsSLIP6ahb3rc0ZZfSz5AAjbz0vqXOlBLT+gt6koAgXV8BZ28LIIkFFVXFifPAAWtLHYTGZnMyYEEAdo5oCKGLGQreVEkob8eKpjpu4LxqxYOTdkI0fueCjkspHgg82D48aT3O+lWdYwV9YONwyUvpbEmXII5teUFNRvwL0GI6CQqqcCxeNnaNO2irDJ3UCR5NVtweSbdjdAKLmom26jMoLytE0RmWJSiOpxbGMGi7A3MfbjCjq3oDSm6ibuROosKSrC/AYeR80QOPgk+1FvSu63DB40UC2JJJ9lUW1fJJIH4u+aohkelfQkiy/wCwyG68d1mbx71l/rTdtn7YV+93/wCVqG3XZBGuRRHaSVfTHJLxFIyqFjQh3bEWa+GNV4t7aXJFawbF2PB/S9BHb+G2Khe4oWOjFUVFWEiyXL66kt4xeIS7bkE2GtnsZYzeSO0sucxxKgARYL2lyYg3HHeTHy54sALdP6w82WLx2VtR2ZaXn1U+WM+PghKoijXs10PqTTLJlVo+AODRlhijW0TnOI+uqbyAGHDDQLz/AMPFpXYOojkljnkXt25eHt4YyZUF+ilgox++iLGO276a2M4T1HcSAm+AgwjjY/mljJHySBwOQq/8Q1uJELIqRyCIjtyMSWjjcXKDhESZQqqw9RAANtxzsutytEZCVNYs0ZgmhYIfvrum3oGxS0StcXYD0GjRo0CnVNsXjpeWDJIB8mN1cC/a8a/fRJtGuRkfB3CgWuQUrfkWMgbogEceCPOuuobrtoWHklUW/GTsEW/xkwvUbf8AXpIXZWaP+kZGKRFUvJEi0Watx/2/0EUQAaLDQUdttJYyDkjmSTOY4lRXaxXtrkSDkkd5E/1/gDibo7NIx7gETusrLgc80wrGTKgv014xJ+7kWKY6VuzIllgxBo/TeMjwaaOT1IaI4PkEH31huZdx/MIiPF2zbODExZUCkfeJKsyFatR6c/jQc7Hoo26t2Sx9KIiyO7hQgIHLMT4P+ta9Q6a7klHVMl7b5IWteftplxb1Hk5Dxx889J3ErtLnJFJGrYKUjZfUtiSyZHDU3p4qmVgfGsus9VeJqWhS5f8AU8l8ng9sjsjj7n45PwdAS9LkDq+aukLNLFGECuXZHSnkyxK1I/hAftsmjk903adqGKO77aKl/OIAv/WpG065JJK6hlUZMkSPt5kyMYojvMQjnNXYYA2gv2J1a2W6EsaSL9rqHF/DAEf+6DbRo0aA0tu9uWMbCrRro+4IKt/o3pnSu8mIaJVNZtRPHhQWPn5xr99Bxuem5uCZJAgIYxjHFipBUklSwogGlYDjxybZhVheRvkkcVQ9hqLvt9KJziXwV0Q0Iu2MsLEuQ7pY58dvjlL/AKtXXujVX7X4v2vQTtx0XIIFmliCEt6REcixu27kbeDdVXn3oU3FE4ckvkmCgKQLDAvmxIAvIFePbE/Ooc+63LJAF77G5DJJCu3H2NiqkTmlvLIY2fR5+bu0mDxoysWVlDBiKLAiwSKFWPwNBk/Tx9TF3RpGDllK2CFVOAwIPCjgg6yg6aVdPUWVAzFjWTu/knEBRxfgDkjxXKzbh8d2ZJmRY5LVo0UsqCKNsQpV8yST7Em6Htrvp/ej7KyyNIXDZZiPJW5ccxKq8KSp45xU/NhW0aNGgWl257qOK4DIb+Go8fm1H7XpbcdFyEYWaWMISRiIjZJsE9yNuR7VXn9NbdX3TRxEpQclY1JFhWkdUUkWMgGcEixYB50p1mWRMMWmrE8xIjO7isVOalEB55OIBq2UaChHE4diXyTBVC0AQwL5sSPOQK8e2P50qOjnk9+Yv4V/p3GCbIX0Uw4H3hjx5vnTOwnLxRuatkVjXiyATWvPw9bebcOiTARt28CgQsin+Ys2wYEsYR5FBSBQNkhd2uyMYQK5IGRcsBbsxsk0AB6iTwAOfGuH6XcgcySFRZWMlcVYggkHHPwx4LEC/HArrpUrNGcmLFXdMiACcHKgnEAXQ9gP00j/AM1nvRCkiYIGSReMjLijqBzYCxsCaHOY59JGgb3PTckijH/WjIxJ8/SIdK/JdVv8X82H9RIuoSLEru2RG4MTAKACrzmJK+Mcl59wp9zxb0Bpbc7cl43WrUkEH3VhRr4IIB/Yj3sM6T30j5xojYFrJageFHgA8ckj9r8EggM36OMaSSSNgzsHXAkdxi7inVlqz8e3nTG32pTFVP01XHH3v5v9NR0knIlTPcFkxYCtr3myLCwa7OBxsXTcNdcA1+nTF4kYkElQSRoFV6GBdSyihjHyn0RwfQcLb7R/2Z3VHgm+9r0xoyCsrMWkMkzOFLS/TKAekBUrGP7QOE5skkwtx1SeNWZ23CM7qqKUgKhZJ0juMRhnyVJBXc4s2QeQLnRN0XRgxkLo+DCURh1JCuAxi+m3pdSCvsQDyDoOZ+gq0hcvIFZ1leIFcHdMcGJxzWu2nCsB6BY5a+ZujsVYd1pC9KWkx9Ed2yqEVbNWAWsgmzdUUJesSDcS2Zu3HKsNKkfb9ccRUOWHcZmebEGMkL6cgAGs2u8nWNnkadZFCyGOZdvRUH1hex44JAyawQp5Fgh6TRo0aBbqO1MkZUfcCrrfjJGDrf4tRf40pJ0IMSXllY16LKfS9SsMDhbepFP1M/t58m2ep7kpHY+4sqA/BkdUBr3otf7akbufcJI6B5SCuWRSE8Bo+40CxqWOKO3EgJJC4hubCnB05kxxkYkvnKzBS0o7ZQD0gKlERn0gfZ+SS0m3Adn5tgAf2uq/zpHoe7Z1kDF2wfEGRVVyCiOC6qAAfXwKBAqwDep3UeqTJLKyl8I2VRxF2haoae/rFyX4x9PKWeGoLabQpEI42IKqFDNyePc/JPv+dZ77pYkN9x47GLY4etefS2atQ5PK0efPjWXTmcSFWkaQFFkBYICpJIIGCrxx72fzpbrm7lVqjMlKmZ7Yi45PMvd8px/9fq8/jQMS9IOYcSOxQloo3K9tHKlbsKJG4ZhTMR6jQFLi5sdoIoo41sqihBfmlAAv/GvPjf7jvRqXdWlleOjGvaVcJXhaNioZ2KxqT6mAtwQpxAv9O3fdhikqu4ivXxkAa/3oGNGjRoDWG522RQg0yNkP8EMP3UnW+jQKTdKjZw5DZAg0HcKSPBZAcHIoUWBqh8DW8MWN+otZJ59r9h+BrzmxgE52z5zdxlXdSY7iZVUHlF7auFotYAxphG9/n0e5UFGBYqtckHEge/q8rx7iq+RoF5+kRsFHrUKSQUkkQ+o23qRgSCeaJrx8DWkGzCMSpITBUWMUETAtyoHiwwB/CrrzPX9y8Oy3ASSaMOsjROS7vGqxWTm+TAlwayPAYVVUPWq1ix4OgwfYIcrX7mWQ8nlkxxPn2wX/ABr6+2uRXJ4UGl/J8kn9OB+p/FQt5sZLKwNIysacvuZFybNWPbf1NHSq4PbAHrAHj0NdNcq0QGYvON1aV5RkpLWHk9Ro2AeLBFj0gALWjRo0C3UNn3Y2SypNFWFEoykMjAHglWANEEGuQRr5uunJKF7gJK8+lnUH5DBSM1PurWD7g6w6gcpFjZ2RMHdirFD6So5YUQKc8givPBAOo77WXIIpdo7aSNX3M8bBAIhbSLk7nMuQrWKcWRQUB6NNvUjPk1FVXD+lcS5JA+TmAf8A8rrCbo8TFiUpmAUsrMjUuRXFkIKn6jciuGI1r0+XKKNiS1orWQATYBsgcD9teXO8l3Es6Ru3qELBDI8OCB5rCsq5KWEQyoEnIi6AoPTwbEJgELBVvjInK/JYsSWN82SSSTrttohYPiMluj78+dL9GI7QFMCpZSGkeWmViGqST1MLBq64rgeNShG67hpJSwSR2VGXdSUmMZHMNCICo2ayWIY+P7QrzdMVgqjhBJ3WX+5g2Y59vqU3HwB4sac15hZHgdhbAK8NIZpJgVnlaEsXl9V1Rx8KUFMcm16fQGld5ssyhv7SQR5DKwplP+jx7ge1gtaQ6lPTxglgoykbHywjAIHHNWQePNUbBIIcjoMWOP1ef6u/N3OPA7uedcnjKuTxpqLahSMSQoXEJ7fr+uvKbPcyztMod5GMxbAyywBR2duwUSRrmoUueAOSSTz59R0qQtDGSSSVFk+ToMX6FCcrVjl8ySELRBHbBaoiCAQUxogH2Gu4OkrHh2y6gOZG9TMZSUKfUZyWegVqzxgg8ADXnpYJwsgIPdnsIw30wUK8ih69OMLKjjAoGNir5s2ugSemVCrK8UmDgzPMLKI4xkk9RGEi8ECjlwRyQ2l6LC0ncKksSGIzfBmUAKzxg4OwpaLAkYrz6RWb9DTEqpYByMyzu5Kg2UUyE4A1VCqBNUaIw3XT1fdKwkmUp9V6nlCH0lEBjywryx48qDzZ0rKjxGUhnUKBMv1pJcwp5y7n2BhalVsC7BBAID0ejRo0GG92vcQrdGwwPwykMpr3pgDpYdDi9XDWwr/tk9IsH6Xq+jyB9mPhfga06tOVj44LOkdjyO5IqEj8gNevNQvM0NBXEm4jXEtvJBkMo1lbgH+XNSWnbsniwpoAPTr08KIgjMqxtlWROdqy1IWsvy2Vk2WAJ1xL0eJnLspJPlc3wYjgFo7wYihyVJ4X4FZ9ENK6EMrRviwMrzCyquMZJPURi48gUb49zhuOnB90rK8y4fUep5QpJUoi9rLCvLHgcqp5s6BqPpKIrhC6lv6jI7sPwpdiVH4FDWm86ZHKQXDWP7XdLHw2DDMfhrHJ450v0yDF3KM7RGuXkd7azkVLkkLVDih8DSn8RiSmZQ7YxlkCzGIK4yIMuLAspoD7X8H0/IUP+LVS7R2sjDglmZUJ8lEY4pZ5OIGR83pja7ZY0RFFKihVHwFFDz+BqRB0wPO7iSdcVKt9eUrnJixPbLFBiKoVxkePGqPSd2ZYIZCKLxq5HwWUE/8Augb0aNGgNGjRoFtnsEiFKB4xBoWFBJVb/tXI0Pa9EnTo2R0dFeOQksjgMrZeQQeCPxpnRoFYOlwojRpFGkb3kiooVrFHJQKNgVz7a0XaqJGk5yZVQ88Uhcrx7cyH/XxrbRoJ23/h3axqVTbQIjDFlWJACPNEAURet4unorIVAVUXFEUAKt+SAOLoAfgX8nTWjQGjRo0Cm+6ZHNQkVXWirKyhldW8qwIoiwD+oGsx0DbY4/y8OGWePaSsqrKqq6AF/jT+jQYrtVEjSc5MqoeeKQuV49uXP+vjXyfYxuGDxo4YBWDKDkFJKg2OQCSRfizrfRoMI9ii4YqFEYIVVFKAeKAHGvn/AB0XcMnaj7pGJfBciPgtVkcD/GmNGgRj6LCoVUjSNFfuYIqqrMB6SwAo0QCPyqn2GntGjQGsZ9sGKNZDIbBH5FEH5BB/yAfIGttGgW3PTIZAwkijdWOTBkVgzAAAkEcmgBfwBrRdsoYMBRC4ge1efH7a10aBT/iYLkPZiuUVJ6F+oPfPj1effRH0uJRGERY1iYuioAqgkMp9K8c9xj+pvTejQciMWTQs8E1yaurP7n/Okz0WEKVRFjVmDuEULmQb9WNWCRzfkWDwTp7RoDRo0aDHdbYSIVPg+/uCDakfBBAI/I1ivSIB3PoxXLxIe2v1PnPj1eT5+dOaNAqvTI1EQVAixMXRUGKglWU+lePEjfvzrcxLzwOeDx5H5+fOu9GgQg6Dt41ZYoY4VYBT20VLA+0ekDx7aZm2aOVZkVmQ2pZQSp+VJ+0/prbRoMpNuCrgegv5ZeDdVd/NAc/ga6hiCqFUAKoCgAUABwAB7ca70aA0aNGg/9k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75"/>
          <a:stretch/>
        </p:blipFill>
        <p:spPr bwMode="auto">
          <a:xfrm>
            <a:off x="7092280" y="2986314"/>
            <a:ext cx="94693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7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2564904"/>
            <a:ext cx="7740848" cy="3450696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Cardinal</a:t>
            </a:r>
            <a:r>
              <a:rPr lang="fr-FR" dirty="0" smtClean="0"/>
              <a:t> d’un ensemble fini E = </a:t>
            </a:r>
            <a:r>
              <a:rPr lang="fr-FR" b="1" dirty="0" smtClean="0"/>
              <a:t>nombre d’éléments </a:t>
            </a:r>
            <a:r>
              <a:rPr lang="fr-FR" dirty="0" smtClean="0"/>
              <a:t>de E.</a:t>
            </a:r>
          </a:p>
          <a:p>
            <a:pPr marL="0" indent="0" algn="ctr">
              <a:buNone/>
            </a:pPr>
            <a:r>
              <a:rPr lang="fr-FR" dirty="0" err="1" smtClean="0"/>
              <a:t>Card</a:t>
            </a:r>
            <a:r>
              <a:rPr lang="fr-FR" dirty="0" smtClean="0"/>
              <a:t>(E </a:t>
            </a:r>
            <a:r>
              <a:rPr lang="fr-FR" dirty="0" smtClean="0">
                <a:sym typeface="Symbol"/>
              </a:rPr>
              <a:t></a:t>
            </a:r>
            <a:r>
              <a:rPr lang="fr-FR" dirty="0" smtClean="0"/>
              <a:t>F) = </a:t>
            </a:r>
            <a:r>
              <a:rPr lang="fr-FR" dirty="0" err="1" smtClean="0"/>
              <a:t>card</a:t>
            </a:r>
            <a:r>
              <a:rPr lang="fr-FR" dirty="0"/>
              <a:t> </a:t>
            </a:r>
            <a:r>
              <a:rPr lang="fr-FR" dirty="0" smtClean="0"/>
              <a:t>(E) +</a:t>
            </a:r>
            <a:r>
              <a:rPr lang="fr-FR" dirty="0" err="1" smtClean="0"/>
              <a:t>card</a:t>
            </a:r>
            <a:r>
              <a:rPr lang="fr-FR" dirty="0" smtClean="0"/>
              <a:t>(F) – </a:t>
            </a:r>
            <a:r>
              <a:rPr lang="fr-FR" dirty="0" err="1" smtClean="0"/>
              <a:t>card</a:t>
            </a:r>
            <a:r>
              <a:rPr lang="fr-FR" dirty="0" smtClean="0"/>
              <a:t>(E</a:t>
            </a:r>
            <a:r>
              <a:rPr lang="fr-FR" dirty="0">
                <a:sym typeface="Symbol"/>
              </a:rPr>
              <a:t></a:t>
            </a:r>
            <a:r>
              <a:rPr lang="fr-FR" dirty="0" smtClean="0"/>
              <a:t>F)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00B050"/>
                </a:solidFill>
              </a:rPr>
              <a:t>Dans une classe de 35 étudiants auxquels on a proposé de faire du sport, 10 ont choisi le judo, 18 le karaté et 6 les deux. Combien ne font aucun sport?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combinatoire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0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7" y="3717032"/>
            <a:ext cx="64865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fr-FR" dirty="0" smtClean="0"/>
              <a:t>Le Score IAE-MESSAGE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01307" y="2644169"/>
            <a:ext cx="6771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Pour chaque question, cinq (5) réponses vous sont proposées ; </a:t>
            </a:r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une </a:t>
            </a:r>
            <a:r>
              <a:rPr lang="fr-FR" dirty="0">
                <a:solidFill>
                  <a:srgbClr val="0070C0"/>
                </a:solidFill>
              </a:rPr>
              <a:t>seule réponse est correcte. </a:t>
            </a:r>
          </a:p>
        </p:txBody>
      </p:sp>
    </p:spTree>
    <p:extLst>
      <p:ext uri="{BB962C8B-B14F-4D97-AF65-F5344CB8AC3E}">
        <p14:creationId xmlns:p14="http://schemas.microsoft.com/office/powerpoint/2010/main" val="20470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3" y="2675467"/>
            <a:ext cx="7740848" cy="3450696"/>
          </a:xfrm>
        </p:spPr>
        <p:txBody>
          <a:bodyPr/>
          <a:lstStyle/>
          <a:p>
            <a:r>
              <a:rPr lang="fr-FR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P-listes</a:t>
            </a:r>
            <a:endParaRPr lang="fr-FR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Liste </a:t>
            </a:r>
            <a:r>
              <a:rPr lang="fr-FR" b="1" dirty="0" smtClean="0">
                <a:solidFill>
                  <a:srgbClr val="FF0000"/>
                </a:solidFill>
              </a:rPr>
              <a:t>ordonnée</a:t>
            </a:r>
            <a:r>
              <a:rPr lang="fr-FR" dirty="0" smtClean="0">
                <a:solidFill>
                  <a:srgbClr val="002060"/>
                </a:solidFill>
              </a:rPr>
              <a:t> de p éléments choisis parmi n, avec </a:t>
            </a:r>
            <a:r>
              <a:rPr lang="fr-FR" b="1" dirty="0" smtClean="0">
                <a:solidFill>
                  <a:srgbClr val="FF0000"/>
                </a:solidFill>
              </a:rPr>
              <a:t>répétitions</a:t>
            </a:r>
            <a:r>
              <a:rPr lang="fr-FR" dirty="0" smtClean="0">
                <a:solidFill>
                  <a:srgbClr val="002060"/>
                </a:solidFill>
              </a:rPr>
              <a:t> possibles                           </a:t>
            </a:r>
            <a:r>
              <a:rPr lang="fr-FR" b="1" dirty="0" smtClean="0">
                <a:solidFill>
                  <a:srgbClr val="FF0000"/>
                </a:solidFill>
              </a:rPr>
              <a:t>n </a:t>
            </a:r>
            <a:r>
              <a:rPr lang="fr-FR" b="1" baseline="30000" dirty="0" smtClean="0">
                <a:solidFill>
                  <a:srgbClr val="FF0000"/>
                </a:solidFill>
              </a:rPr>
              <a:t>p</a:t>
            </a:r>
          </a:p>
          <a:p>
            <a:pPr marL="0" indent="0">
              <a:buNone/>
            </a:pPr>
            <a:endParaRPr lang="fr-FR" b="1" baseline="30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00B050"/>
                </a:solidFill>
              </a:rPr>
              <a:t>Combien y a-t-il de nombres </a:t>
            </a:r>
            <a:r>
              <a:rPr lang="fr-FR" b="1" dirty="0">
                <a:solidFill>
                  <a:srgbClr val="00B050"/>
                </a:solidFill>
              </a:rPr>
              <a:t>à</a:t>
            </a:r>
            <a:r>
              <a:rPr lang="fr-FR" b="1" dirty="0" smtClean="0">
                <a:solidFill>
                  <a:srgbClr val="00B050"/>
                </a:solidFill>
              </a:rPr>
              <a:t> 7 chiffres ne comportant aucun 0?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A. 4 782 969    B. 4 799 563     C. 4 893 675      D. 4 981 654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combinatoire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3854737" y="3609020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9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1993058"/>
            <a:ext cx="7740848" cy="4316261"/>
          </a:xfrm>
        </p:spPr>
        <p:txBody>
          <a:bodyPr>
            <a:normAutofit fontScale="92500" lnSpcReduction="10000"/>
          </a:bodyPr>
          <a:lstStyle/>
          <a:p>
            <a:r>
              <a:rPr lang="fr-FR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Arrangements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Liste </a:t>
            </a:r>
            <a:r>
              <a:rPr lang="fr-FR" b="1" dirty="0" smtClean="0">
                <a:solidFill>
                  <a:srgbClr val="FF0000"/>
                </a:solidFill>
              </a:rPr>
              <a:t>ordonnée</a:t>
            </a:r>
            <a:r>
              <a:rPr lang="fr-FR" dirty="0" smtClean="0">
                <a:solidFill>
                  <a:srgbClr val="002060"/>
                </a:solidFill>
              </a:rPr>
              <a:t> de p éléments choisis parmi n, 2 à 2 </a:t>
            </a:r>
            <a:r>
              <a:rPr lang="fr-FR" b="1" dirty="0" smtClean="0">
                <a:solidFill>
                  <a:srgbClr val="FF0000"/>
                </a:solidFill>
              </a:rPr>
              <a:t>distincts			</a:t>
            </a:r>
            <a:endParaRPr lang="fr-FR" baseline="30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baseline="30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00B050"/>
                </a:solidFill>
              </a:rPr>
              <a:t>(1) Combien y a-t-il de nombres de 7 chiffres ne comportant aucun 0 et ayant 7 chiffres différents?</a:t>
            </a:r>
          </a:p>
          <a:p>
            <a:pPr marL="457200" indent="-457200">
              <a:buAutoNum type="alphaUcPeriod"/>
            </a:pPr>
            <a:r>
              <a:rPr lang="fr-FR" dirty="0" smtClean="0">
                <a:solidFill>
                  <a:srgbClr val="002060"/>
                </a:solidFill>
              </a:rPr>
              <a:t>185 875      B. 181 444      C. 187 764      D. 181  440</a:t>
            </a:r>
          </a:p>
          <a:p>
            <a:pPr marL="457200" indent="-457200">
              <a:buAutoNum type="alphaUcPeriod"/>
            </a:pPr>
            <a:endParaRPr lang="fr-FR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00B050"/>
                </a:solidFill>
              </a:rPr>
              <a:t>(2) Combien de comités de directions (1 DG, 1DM, 1DC) sachant que 14 sont aptes à pourvoir un de ces postes et qu’on ne peut cumuler les fonctions?</a:t>
            </a:r>
          </a:p>
          <a:p>
            <a:pPr marL="457200" indent="-457200">
              <a:buAutoNum type="alphaUcPeriod"/>
            </a:pP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combinatoire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2411760" y="2924944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utoShape 4" descr="data:image/jpeg;base64,/9j/4AAQSkZJRgABAQAAAQABAAD/2wCEAAkGBhQQERQUEBIWFBUUFSAaGBYXGRYbHBsWHxQhFxsYHiIaHyYgHSUvHB4WKy8gLycrNi8sIR8zNTQqQSYsMS4BCQoKBQUFDQUFDSkYEhgpKSkpKSkpKSkpKSkpKSkpKSkpKSkpKSkpKSkpKSkpKSkpKSkpKSkpKSkpKSkpKSkpKf/AABEIACQAwAMBIgACEQEDEQH/xAAbAAEAAgMBAQAAAAAAAAAAAAAABAUBAwYCB//EADcQAAIBAwIDBQYEBQUAAAAAAAECAwAEERIhBRMxBiJBUWEUMnGBlNMWI1OhFTNSsdRicpKj0f/EABQBAQAAAAAAAAAAAAAAAAAAAAD/xAAUEQEAAAAAAAAAAAAAAAAAAAAA/9oADAMBAAIRAxEAPwD7jWCcVovrkxoSq6m6KucZY7AZ8B5nwGTXFXvF5r/htjPHBzHcpPIiqSPykM2leuCZEULk9SM+NB3tKicL1cpdbM537zqEYjUcZUAY2x4D1A6Vn+Kw/rR/81/9oJVK8QzK4yjBh5ggj9q9ZoM1G4jdmKNnAB0jO50gDxZjg4AGSdj0qRqqJxbh63MEsLsyrKjIxUgNpZdJwSCBsT4UFPwftW872qvb8sXVu04w+pkCiM4caQADzBg5+Q3x67B2XKtWXzubhh8DdyY/bFTjwCL2hZwSGWNYwoKhdCszKOmRu3QEA4XIOBUrh9pyU08x5O8zanKk95y2nYAYGcDboB1oJVKxqpqoM0pSgUquftHbBmQ3MIZDpdTImVY9Awzt4da33PE4oiFklRCRkBmAOM4zv60EqlQLjj0EbSI8yK0UfMkBO6x/1HyFape1FogBe6hUNGJBqkRcxnGH3Pu7jf1FBaUrDHaqDsn2k9pghaeSISzhnRB3C0Wo6GCM7N/L0k7nrQdBSo3EOJRW6a5pFRfNj1PkB1J9BvUaw4nJM+RA0cWD35e47HwxHjUB/u0n0oLKlR7riMURUSyIhc4XUwGSOoGetZtL6OYExOrgHBKkHDDqDjx9KCtaN7gyGaGeMRHEYWUIZBp3YcmXxOwDEY67ZOKHsxcS8PsrW3ltmDmdoUVpIvdLs6NlWfPc6jqNL9dtXb1rkgVipZQShypIBKnBUkeRwSPgTQROB8VF1AkoXSGztnOwYgEHbIIAIOBsRVSey0n9dr9Gv3Kv7W0SJQkSKijoqAKB8ANhW6gicLsjDGEYoSCf5cYjXc590E/3qq4rw6IzopNwZJiTpS6ukVUUDU+lJAoAygwBuWHnmugqghx/FJdXX2OPR8PaJeZj/pz8qDb+FIf1Lr6y9+9WfwnD+pdfWXv3q5O/uZeXeOtxKM3scELcxgqMDGssp7wGNfMyhOnCYA3Oe8edmi1wqCxUFVkLIN98N3WK7f6aCv8AwnD+pdfWXv3q1XPZqFEZtd0dKk4F7eDOBnq04A+ZA9a3i5vfG3tvqJf8eonb6ZhYSpGQJLjTbpnPvTOIc7eQYn5UEKCzgktEu19t0PGJNJvLwOIyNWrAnOSF30g79BvXu8s7WJ7ZDJdt7U5SNlu7wrkRGXJPP6aVOCM177JyK7HJkR4Q0DwByYV0S6VZVwMZAGkkAlc5z1Nf2fiU23BjK6gqcxhjuw9kkVAvn3CD8BQdzSlKDhJ45HuuLRRwc0yxRIMsgXLWzLh9RB075OA22dvP3admp7WO5i0e08+2jjWTUg7yWotyj62BC6gXyA3vvtnr10HCoY5HlSGNZJPfdUUM3lqIGT86lUHDv2auIWGkGfPCxa6wyg85Se82tgcHV1GTsc+GXCOETiThnNtXC29k8MpZoCFdlhXoJCWH5b7gHqPXHcUoKrtTDK9ncJbDMrxMibhcMw06snyyT8qgdmuCyWrtCyBoom/IlbQXEXJRdGRhidQYZI91VGW8OkpQU3H7W1Zo2uJEilTPKl5gjkXOA2g5G3TI3B2BBrVwfiTGTl+1W9yuCQysolGPNUyrerDT8KupbdW95VbHmAf71iO1RTlUUHzAAoKjj/CWnntMIDGk3Mlbu9ERjGuDufzSjbdNPwqBw8T2cN7M9vzHad5dCugLrr0DBJKgCBYupBJDDA2z1deZIwwwwBHkRnocj96D1SlKBSlKBVTxpAslvKuzrII8+cchAdT81Q/FR6gqUFris0pQKUpQVnaDeIICQJnWNiNjpc6WwfA4zv4VYRQhFCqAqqAAAMAADAA+VKUHulKUClKUClKUClKUClKUClKU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67261"/>
            <a:ext cx="2919536" cy="54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4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3" y="2675467"/>
            <a:ext cx="7740848" cy="3450696"/>
          </a:xfrm>
        </p:spPr>
        <p:txBody>
          <a:bodyPr/>
          <a:lstStyle/>
          <a:p>
            <a:r>
              <a:rPr lang="fr-FR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Combinaisons 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fr-F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fr-FR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n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)</a:t>
            </a:r>
            <a:endParaRPr lang="fr-FR" dirty="0" smtClean="0">
              <a:solidFill>
                <a:schemeClr val="tx1">
                  <a:lumMod val="95000"/>
                  <a:lumOff val="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Sous ensemble de p éléments distincts choisis parmi n .</a:t>
            </a:r>
            <a:endParaRPr lang="fr-FR" b="1" baseline="30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baseline="30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 smtClean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fr-FR" b="1" dirty="0" smtClean="0">
                <a:solidFill>
                  <a:srgbClr val="00B050"/>
                </a:solidFill>
              </a:rPr>
              <a:t>On désire constituer un jury composé de 2 experts comptables et 5 avocats. On peut choisir parmi 6 e-c et 7 avocats. Combien de jurys différents peut-on former?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</a:rPr>
              <a:t>A. 420	        B. 380	C. 315          D. 210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      E. 180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combinatoire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586121"/>
            <a:ext cx="1254051" cy="59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1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lnSpcReduction="10000"/>
          </a:bodyPr>
          <a:lstStyle/>
          <a:p>
            <a:r>
              <a:rPr lang="fr-FR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Arithmétique: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1  4  7  10  13  ?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547   541   535   529   523   ?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4  5  7  10  14  ?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85   80  76  73  71   ?</a:t>
            </a:r>
          </a:p>
          <a:p>
            <a:endParaRPr lang="fr-FR" b="1" dirty="0" smtClean="0">
              <a:solidFill>
                <a:srgbClr val="00B050"/>
              </a:solidFill>
            </a:endParaRPr>
          </a:p>
          <a:p>
            <a:r>
              <a:rPr lang="fr-FR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Géométrique: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1  2  4  8  16  ?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800  400  200  100  50  ?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2  4  12   48  240 ?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Suites logiques de chiffres</a:t>
            </a:r>
            <a:endParaRPr lang="fr-FR" dirty="0"/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4572000" y="3068960"/>
            <a:ext cx="4275997" cy="176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Arithmético</a:t>
            </a:r>
            <a:r>
              <a:rPr lang="fr-FR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-géométrique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1   3   7   15   31   ?</a:t>
            </a:r>
          </a:p>
          <a:p>
            <a:r>
              <a:rPr lang="fr-FR" b="1" dirty="0" smtClean="0">
                <a:solidFill>
                  <a:srgbClr val="7030A0"/>
                </a:solidFill>
              </a:rPr>
              <a:t>3   1 1    35   107    323   ?</a:t>
            </a:r>
          </a:p>
        </p:txBody>
      </p:sp>
    </p:spTree>
    <p:extLst>
      <p:ext uri="{BB962C8B-B14F-4D97-AF65-F5344CB8AC3E}">
        <p14:creationId xmlns:p14="http://schemas.microsoft.com/office/powerpoint/2010/main" val="30150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2675467"/>
            <a:ext cx="7300333" cy="1761645"/>
          </a:xfrm>
        </p:spPr>
        <p:txBody>
          <a:bodyPr>
            <a:normAutofit/>
          </a:bodyPr>
          <a:lstStyle/>
          <a:p>
            <a:r>
              <a:rPr lang="fr-FR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Carrés, cubes, nombres premiers, symétries</a:t>
            </a:r>
          </a:p>
          <a:p>
            <a:pPr lvl="1"/>
            <a:r>
              <a:rPr lang="fr-FR" b="1" dirty="0" smtClean="0">
                <a:solidFill>
                  <a:srgbClr val="00B050"/>
                </a:solidFill>
              </a:rPr>
              <a:t>121   232   343   454   565   787 ?</a:t>
            </a:r>
          </a:p>
          <a:p>
            <a:r>
              <a:rPr lang="fr-FR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Combinaison élémentaire des nombres précédents</a:t>
            </a:r>
          </a:p>
          <a:p>
            <a:pPr lvl="1"/>
            <a:r>
              <a:rPr lang="fr-FR" b="1" dirty="0">
                <a:solidFill>
                  <a:srgbClr val="00B050"/>
                </a:solidFill>
              </a:rPr>
              <a:t>1 2 3 5 8 13 21 </a:t>
            </a:r>
            <a:r>
              <a:rPr lang="fr-FR" b="1" dirty="0" smtClean="0">
                <a:solidFill>
                  <a:srgbClr val="00B050"/>
                </a:solidFill>
              </a:rPr>
              <a:t>?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Suites logiques de chiffres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1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Compter les consonnes</a:t>
            </a:r>
            <a:r>
              <a:rPr lang="fr-FR" dirty="0" smtClean="0"/>
              <a:t>	GRADIENT (</a:t>
            </a:r>
            <a:r>
              <a:rPr lang="fr-FR" b="1" dirty="0" smtClean="0">
                <a:solidFill>
                  <a:srgbClr val="FF0000"/>
                </a:solidFill>
              </a:rPr>
              <a:t>5</a:t>
            </a:r>
            <a:r>
              <a:rPr lang="fr-FR" dirty="0" smtClean="0"/>
              <a:t>)</a:t>
            </a:r>
          </a:p>
          <a:p>
            <a:r>
              <a:rPr lang="fr-FR" dirty="0" smtClean="0"/>
              <a:t>Compter les voyelles	GRADIENT (3)</a:t>
            </a:r>
          </a:p>
          <a:p>
            <a:r>
              <a:rPr lang="fr-FR" b="1" dirty="0" smtClean="0"/>
              <a:t>Compter les syllabes</a:t>
            </a:r>
            <a:r>
              <a:rPr lang="fr-FR" dirty="0" smtClean="0"/>
              <a:t>	GRADIENT (</a:t>
            </a:r>
            <a:r>
              <a:rPr lang="fr-FR" b="1" dirty="0" smtClean="0">
                <a:solidFill>
                  <a:srgbClr val="FF0000"/>
                </a:solidFill>
              </a:rPr>
              <a:t>2</a:t>
            </a:r>
            <a:r>
              <a:rPr lang="fr-FR" dirty="0" smtClean="0"/>
              <a:t>)</a:t>
            </a:r>
          </a:p>
          <a:p>
            <a:r>
              <a:rPr lang="fr-FR" dirty="0" smtClean="0"/>
              <a:t>Positions des voyelles	GRADIENT(356)</a:t>
            </a:r>
          </a:p>
          <a:p>
            <a:r>
              <a:rPr lang="fr-FR" b="1" dirty="0" smtClean="0"/>
              <a:t>1</a:t>
            </a:r>
            <a:r>
              <a:rPr lang="fr-FR" b="1" baseline="30000" dirty="0" smtClean="0"/>
              <a:t>ère</a:t>
            </a:r>
            <a:r>
              <a:rPr lang="fr-FR" b="1" dirty="0" smtClean="0"/>
              <a:t> et dernière lettres</a:t>
            </a:r>
            <a:r>
              <a:rPr lang="fr-FR" dirty="0" smtClean="0"/>
              <a:t>	GRADIENT (</a:t>
            </a:r>
            <a:r>
              <a:rPr lang="fr-FR" b="1" dirty="0" smtClean="0">
                <a:solidFill>
                  <a:srgbClr val="FF0000"/>
                </a:solidFill>
              </a:rPr>
              <a:t>GT</a:t>
            </a:r>
            <a:r>
              <a:rPr lang="fr-FR" dirty="0" smtClean="0"/>
              <a:t>)…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Suites logiques de lettres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51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Suites logiques de lettres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91903"/>
            <a:ext cx="6300982" cy="381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8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Statistiques, probabilités, maths financières, variables aléatoires…</a:t>
            </a:r>
          </a:p>
          <a:p>
            <a:r>
              <a:rPr lang="fr-FR" dirty="0" smtClean="0"/>
              <a:t>Sources: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ENCORE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5"/>
          <a:stretch/>
        </p:blipFill>
        <p:spPr bwMode="auto">
          <a:xfrm>
            <a:off x="856884" y="3933056"/>
            <a:ext cx="1929799" cy="24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encrypted-tbn0.gstatic.com/images?q=tbn:ANd9GcTjheVVm4BDUhUkyQkgo_tBmQHY7qjJshHvV4vMQjxAZ-Yi-o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9144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1855093" cy="18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 descr="data:image/jpeg;base64,/9j/4AAQSkZJRgABAQAAAQABAAD/2wCEAAkGBhISERUUEhAVEA8UFRAQFRUUFBQWFhUQFRQVFRQVFxQXHCceFxskGRUXIDAhJicqLjgtFR8xNjArOCgrLCkBCQoKDgwOGg8PGjIlHyUzLCwpKiwtMiwqKik1LS4qLiwwKSkvKSksLC0sLCwsLywsKSwsLCwpLywsLSwsKSwpLP/AABEIAOEA4QMBIgACEQEDEQH/xAAcAAEAAQUBAQAAAAAAAAAAAAAABgEDBAUHAgj/xABKEAACAQMCAgUHBgkLBAMAAAABAgMABBESIQUxBhMiQVEHFDI1YXGyNHJ0gZKzFiMkM0JUkbHRFRdSU1Vic4OTodJEgpTwQ7TB/8QAGwEBAQADAQEBAAAAAAAAAAAAAAIBAwQFBgf/xAA2EQACAQIEAwUGBQQDAAAAAAAAAQIDEQQSITFBUaETFGFxkQUiMoHB0QY0QlLwFTNT4YKSsf/aAAwDAQACEQMRAD8A7jSlKAUpSgFKUoBSlKAUpVM0BWlUqtAKUpQClKweKcZitwplJGttChVZiz4JwFUEk4FZSbdkYbSV2Z1Kx7a+V0VxlQ4yA6lG+tGwR+yvT3iLkl1UKQDlgME8gc8s5H7aWF0XqVp5+kYSRYzC4LzSW6nMZBKQGbWcMSFIBXcZz3Ywa82HSqFoIZZpI7ZpgdKPKoywOCFLY1b47u8VWSVr2J7SN7XN1StUnSa3M7wdYBJGodiSAoB1EjPioUk+GRROlFqYzILhDGrKjHPJm9EHvGc7VjJLkM8eZtaVp+H9IhNcvEiZjWGGdZcntCRnGNBUYxp557+Qrb5rDTW5SknsVpSlYMilKUApSlAKUpQClKUApWPf38cKGSVgka4yx5DO1aqLpvYswVbpGZiqqBnJZjgAbcyaA3tKs+cjwb7Dfwp5yPBvsN/CgL1Rm54j8p1zlZEMipDlV/FiNXDAY1MeZ1ZxzHdUg85Hg32G/hWFIspORMV/yDy95qW2uBlK5p36QuhIBRR1swy+ttWLsRsFJbYhTkjkMjAAFXR0jlYsECnT1athWyh62VHyD4BE+1nwrLurKSRSrTsVOMjqPAgj/cCqm2n/AFp/9Coc5ftfQpRXMucNvpXlKvjARCcIwBlIBbQxAygzzO+TjurU2HELpow5eQo3Vhn6tCUOuUMY1VO16Mec5xnPjWebGf8AW5f9E1aXhUoGBdSKPAQkAfUKl1J/sfT7lZI/uXX7FoXN6V3VtbBXGEXC/kjZXcc+vAODvv4V76RcJklW1ALsyTxs7rpDqulgz8gBz8KNwWU/9XN/pv8Axq2eASfrc/2JP+VFXqxd1DqhKjTkrOfRmq6RdHJGm7Uc11C0UcMciCCSWGTU5d8zMoQnKEOuTlB4V64t0euyLtI4VcXElpMrmRRjqooUcMOZbVEcd243FbBujTnndTH3o/8AGrbdEM855D/lN/Gq75iFa1PqR3Sg73qb+B4HRyfzkyaRo/lB7r0hnqGs44NWPHUpGPCsCTopOscYYBlMEltJGJkjIDSswOpkYFSrb4weWM92cehS/wBc/wDon+NU/Ahf65/9A/xqO+Yr/H1/0W8JhnvU6HniPR8u0yrNCIZ7OK0YtIS6PEZSrBdOHB605yV5d9WW4EXR9ckCTM1kS3ncswKwTCVl7aLp21YwP0t8VkfgSP65/wDRP8aoOhK5A69wTsMxEDOCeZPgDU98xi2pr1M90wr/AFv0N1G0Yumm6yHS0SR5DnWWVmIBGdOntHuzW6BrlPGOHtbymNmDYAbI8D7O6ug9F4HS0iV/Swx37lLMyj6lIH1Vow2NnXqOnKNrHRXwcKNNTjK9zbUpSvROEUpSgFKUoBSlKAUpSgI35Q/V83uT41rj3A/lVv8ASLb71a7F5Q/V0/uT41rjvA/lVv8ASLb71auOxEtztfFemVlbP1dxdxQyYDaXcBtJ5EjurD/nK4X/AGhB9uuU+Ve1aTi7Kql2MUGwxkgKScZI7ga0XEOExpnFteIyquVZYyA7I+jUQdSgshOcbAN7DXbDCwcU29zRKvJSaSO5/wA5XC/7Qg+2KfzlcL/tCD7YrhcXDocAeb3zPpOfxSKuoLzBLZxkZ9m/hVma2g1RlYLsREgOWjAJGdurGcFj7Tzq+6U+bJ7xLkd6/nK4X/aEH2xT+crhf9oQfbrhUVjb6cmK7bHVliEQEZMnYCs2WJUKcgEbZ5c7F1YoIlCQXQm7JLPGFQqQM9kEkdrOPZ4nNFhKb4sd4kuB9J8I45BdJ1lvMk8YJQtGwYBwASpxyOCDj2is6ua+Qf5DcfS3/wDr21dKFefUhkm48jphLNFMYpVa8moLNdxLpJbW7BZ50iYjUA7Y7OcZ/bWJ+HFh+uRfa9mf3V64jwBZ5HYtjVEsJyueyS5yDkYO/wDsKxpujyI2tpQDln/N8shAdg2QOwP2nxxUu/A6Yqhl969/54GUvTOyK6hdRlNhqByMnOBn6j+yqnphZ41ecxhcIc52w+Qhz7dLY8dJrSwcECuGWVOzpGmRlA1RI4yETUB2XJIBA2zgb59WfBVL6TLgldK4w8ZVOswEYMCjATeCnAXnise8Zaoc3/Pkbux6VWkzhIrmOSRgSFVskgbkgVqOM9KmgnkQpr06Hj7sEx4IPs3z/wC7Z1r0f6qSJutLaWfA0KvpLL4d3a/2FWeKdE1mn6x5GAcqulQBjSh5k8/RrmxSrOC7Le/Qul3dVPe+G3U1/R3o807+c3B1BjrVT+lvkMfBeWB4eypqBWBwrgsVuMR6t8Z1O7cv7pOB9QFbCqwtBUaduPHxZqxFZ1Z34cPBClKV1HOKUpQClKUApSlAKUpQEc8ofq6f3J8a1x3gfyq3+kW33q12Lyh+rp/cnxrXHeCfKrf6RbferVxIluTfpx5PL64vzc2ksKholiPWMysMAqw9BgQQfZWjbyZcbJYm6gLMArEzOSQAwHOHuDsM89/2dpxTFbY4icVbT0JdGLdzjP8ANxx3CjzuDC+iOtfbJJP/AMPjv9deD5M+OZB86t8jQQeucEFSzAg9T4sT9ddqpVd6nyXoY7GP8ZxdPJrxwEsLqAMQAT1z8lzpx+J29I8vZzwMVPk245+tW/PP51uerV3Q+O/7PCuz0p3qfh6DsIkP8mXRCXh1q8UzI0jzNNiPJVR1ccYXJAJ/N55DniphVMVWuaUnJ5mbUrKyFUNVqlYMkU6X8burZ0a3tmuQUlyign8Yunq1bCkrnLAHIwc5B7rPCuP3VxazvLw/qZF1gQlpMthNQVi0a6ic47Gob8+YqUtKA5yG3C8lY+PgKNdr/Rc/5b/wrBXEhd5xe6R8fycG9IhtU2jJd0K9lGIJChh2cdv214HH5QQ/mBXS8kxwsoHWdURljp8WII7s5zUwectt2o19iSFj9enC/wC591ewYwujQ2jBBUxSEEHnkFd89+edTZ8zo7an/jXqyP8ARzpLNdSgNAEhHWFZB1nbZCybakAA57Fs5U7HmJPNzT5x+B6sJpyiopVQTt1bKANDeIA7/wDer83pJ84/A9UjVVlGUrxVkXqUpWTUKUpQClKUApSlAKUpQClKUBHPKH6un9yfGtcd4J8qt/pFt96tdi8ofq6f3J8a1x3gfyq3+kW33q1cSJbn0JmmahfTe9dpViiWV5IY2vQIhJjrslbZZCo9BisufmDberl3x+Zka4hlUW6pYzIhi3dZiC4cscrlSMYAIPPPKmXS5nMTDNCah83SCeNoZHlBhlu7u0KdWOxFEt04kyO0zjzcezB5Z3rScW4tcSwOk2sxluDzRmRYFc6uIQjUBCxCoQFIVhqGDue4oMZkdLzVagkHSHiUgZ4rcMGN6i9YbdYY2jEvUejL1rHWiK4IHpMexjFb/o3xB5OsWRpDLGyK6yxojIWRXxmMlHBzsVPsOcVhxaCkmbylQqz43cvaW9wZ0Vrs266TECtv1rDOk5DMQuU7We2QcAdk3oOLXbzGBZUBjuZLdpWi1F4hbRzAhVKqHBk05HZ7B23wGUZiXZoTUDTj1wy20spjkV+IXVuqLEQwS3W/XIbUcuepUchsTzzmrNx0tuolhfrUujPZvdaUjTCSma1jUr2x+KUXBJ1NyQnVWcjvYZifRTKxIVgxU6Tgg4bng+B3G3tq5ioFFxS8hIhFs8YkmJRvyESv1iSSzEKs3V6zINWptyHPZOC1ZEXG74BHuUNtEB2zGsMpD+cOg65VdtKmMRn8WThmbJGnBODMZya4pigqtQWUxVqf0k+efger1WZ/ST5x+B6AvUpSgFKUoBSlKAUpSgFKUoBSlKAjnlD9XT+5PjWuO8D+VW/0i2+9WuxeUP1dP7k+Na47wP5Vb/SLb71auJEtzvpjRSz4VWbSGbABOnOnU3fjJ5+NaviRghgOiCJwzQwrGAqo0jyBIg5CnSutwc4ONyAeVQzyqrIJ4HmjeXhYX8YkZK5k1NnWRy2KYJ8DyrD4Xx/hlta3E1nFIdYgQ2spyA+ptDgktkb5JBPojka5u1tKzPVj7OlOjGpB3b5K6Tvazd9PSxM7K+Up+Nt4i8c0zrp0lVd7u4g1KSg7eksS2ATrbxNbSDo3aICqWsKKdGQsUYB6tg0edt9LAEeBAxUIkmubSAz3tpZtbqhliWFWDJcvMsiBtW28jFtQzg71k2fS6/iltvPY4Db3ZAQxag0ZYZUPq2PMcvb7qt1YmlYCo02mn897K7t5Evk6O2rMzNaws769ZMSEvrUq+rI3ypwc8xsayLLhsUIIiiSIE6iEULlsAZOOZwAPqFQPhXTu+kWaVoYja20s/XOMhupjUtpVC27+328qwIvKpOpimla1NvI+loI2Y3EKHOHbuOwJ5d48antomxezK7bSS08fnbzOhjo3a9v8lh/Gatf4pO3qbU2rbfLbn271kWvCoYwBHEkYUsyhUUYZ86yMDYnJye/O9ZS1Wt12edZGInC4gFAiQBHaZAEUaZW16pF22Y9Y+WG51t4mtVwroZDC5faRmjaJsxQIGDsGkZ1iRQ7MQM5222AycyClLixrF6M2gQoLWHQxRivVJgsnoEjHNe493dVE6L2gKkWkAKY0kRINOHaQY2/psze9ieZraUpcWApSlYMirM/pJ84/A9Xqsz+knzj8D0BepSlAKUpQClKUApSlAKUpQClKUBHPKH6un9yfGtcd4H8qt/pFt96tdi8ofq6f3J8a1x3gnyq3+kW33q1cdiJbnXukNnxLrhJZTQ6NCo0M6tpLhmJfUu+SGAx/dqOjyXySpcPcTIt5cFGBiXEcbKdWw5nJAydv208rttJGiXMdzPG3Zg6tJGSMjttqIXfVvjOeQFXOms0ltZW1pDPK9xPJHEkjSMJSNQYkuu57TIv/AHVyStd34Hv4dVVCn2UknJ221VtdXyRky9GuI3UL297JbrB1elDCH1tKrKY3fVttp5Dnmrdp0PvpZbbz2WDze0IKCENrlKjCl9WynYcvb76xODcXkbgt2jSv5zbecxM5d9eoMWU6zvtnHP8ARrWdC5oHlty/EL9rkspMRZzAXGTpJI3XbxqbxbX3NjjWhCo7q0W1pHw3XK64kr6O9CnitruCd1K3UkzZjO6pIgXvHpCtVYdDeIQqsCiweBTjrnhJn0ZzjHok92+alZ6T2sokjiuY3mCSHSjgsNI3OBvtXMuhnTqW1gm84keQSQtNbtI7NmZD1bICx8cHHsPjWZOEWjXQhia0Jy03Xutbva68kdozTNcS4df3K8N4jruJjNG9omTLIWVuvVXAbOR3g4ra9DZYWkhYX19Ld6GcwuXMDSdWcqSVwVznG/cKpVrtKxqq+y5U4yk5Xs7aLwT+S1OsZpmuH8Jvo7gub7id3Z3pZuTMkcfgMY7OD3ZHL662HSXiZ8+EN7d3EVokUfVtAWAlbSuZDjOrJ1b78huO922lx/Sp58l9bN7Pp+75HYNVAagJ4gtpwm4kivnu1IdYZXbLozgIqkkndWyeQ91YPk+43Nbtd2907ySwxrdjXIzkqY1YqC2dsMh/7jVdorpHP3GTpzmn8LtbZva+nhdHS9VVBrkHCbbzuDz3iHFJbXrZXWIJL1aLp2IAOQNwdh3DJJJp0vvXji4cov5ZYmNyrzwyPqkiEkADHB7ThCeed/Gp7bS9jcvZt6ipKeuqejsmld68djr5NW5vST5x+B6h3k+6gmYw3d5c7RhhdasL6WNGoDnvn3CpjNzT5x+B63Rd1c8+rT7Obj9LdC9SlKyahSlKAUpSgFKUoBSlKAUpSgI55Q/V83uT41rjvA/lVv8ASLb71K7F5Q/V0/uT41rjvA/lVv8ASLb71auOxEtzpXlJ4NeXirDBCjQjTIXMgVusy4K6T3Ywc+2sXiHRS8vrmB7gG1jihIDQyKWWfVns/UF39lTG647HHKY5Do7OoE5wdiTjAxyHec+zcE4zdL7cFgWIMYjaTOBo1rqUMSeeP2YycCtDppvU9GnjqlOMYwSVr2fHXRkNh6D3cDX0UZ662uYCqO7rrM+FwWG2N2kBPsWtt0Wj4lAkED2cIhTSjSdaC2jvbSBzqQ3XSi3jZlZzqQFmwrHACxueX92WP7W3I4tS9LrdHdXYqyIJWyp2QvKmeWMaoXG3hnlgkqaTujNTH1KsXGaTvb1ta+h7/Bq2j1vDbRRzMki61RVY6hvlgM7mo10Y8nq+a263keJ7eSSRdLAghnDAEjmNhtUgXpdA0DyqwfqwMqNu2YeuC78sruCQOYxnIzk/hBG2gp21eUwFu5XAOc7H2D3nBxWXBN3NMMVVhFxT31vx4r6sgr9Cbs2/Ek6tddzOksXbXDILjrDnw7Nbjo8nE4o4oGs4Y0SMRdaJQWBWMhW0437QH7a3UvTS0V3jMw1odLjfsnUEAJ5Dcj/0jJOmVqV1ByVLJGMAkl2KhVxzBywGO7fON6wqaTujbPHTnHLJJq9+iXPkiF8d4JxK9jEMvD7ZZ+xm6DgciNWMDIB8N9q2V7Y38amDzKC/tQqRxF2VWChFBDAj+kCf/wBqUQ9JIZF1RsHAkSE5Oghmxtht87g42yN+WDVmDpTGyK+AoZVcZkXfMgjCjGcnJH1nFY7Ncyu/Sso5VZcNd/W62IEnk7vBbxW+FVJbk3NzpcYij7KKq59IhdR94HOtp+AM0F7FJHI9zC6SQ3DSuusRMNIC8s7HP1V0VarTsolS9p15Jq+jvfTe/wDOhygdEr+CF7TzWG+tyztDIzANEzDGsBhse/3k771cvehN6IeHCOJJJbRpZHUyALkywui5PPOg5xXU8UxWOxWxn+p1b3sr7vxdmv8Ax8DR8Aurxi/nVrHbgBdHVya9R31Z22xt+2tvNzT5x+B6u4q1P6SfPPwPW1Kx505Zne1i9SlKySKUpQClKUApSlAKUpQClKUBHPKH6un9yfGtcd4J8qt/pFt96tdi8ofq6f3J8a1x3gnyq3+kW33q1cSJbnbr2SZXbRFrGE0jC4Iz2iWJ1as7Y5Ywd+VYjXl0qqFsV9BNgy6VO2UJJHIbbA+Pdg5XEuHTuSYphCSVYNpDEYR0IAYY5sD9RrxFwy6Bf8rJUppUFF7La86tWM5K5HfzG228FniK8uArGS37QUsp7JyxmdQuxztHoPIe/wAMa8uLtip8yXWqiRWIRwjlxGyLlwdXVl2zgDBxkkkVkcL4TdxuNd51sQYnR1ajsaAqrqG+zDVkk5yfYB4i4Rej0r8t2UH5qIdpUYM2y/pOVbHcBgeJA8fypd4cCyBYFNI1KAc51Zzs2kaSMczkdmsk384C/koDmfq8ZGOr6tn6zUDtuuMnHPlyzYfg97tovyFCBSrRo2XGjtasZ/Rb7Z+r3xXgdxL1ui66pnEaxHq1YRYGJOwdm1Zf0s+l7BQFba9umdVazVFZyGfUpAi6vVr05zkuNON+YPjii3V0P+lD/j5FByi4ty50PjJ/RwPq5V6n4RdMxPnhAyhUaEwNMjM24XO6lV3J2Xvya9XHCJnjjVpgzpnU5BBftKdJC4GkqCp9+aApPd3IRCLQNIeu1AFcKykhDuw9Ib43O+NudVlvZ9elbVSuBqJONJ6svgHHa7XZ28c17teESKwJkDgSK+TktpEKRld+QLKW2xz9+dxigI1bcXvcAGz1ENEjHUo2wNbnLDuOdgdxp35jZWN3cNIVkhWOMasODnVggLgZ2zud/d7Ts8UxQFaUpQCrM/pJ84/A9Xqsz+knzj8D0BepSlAKUpQClKUApSlAKUpQClKUBHPKH6un9yfGtcd4J8qt/pFt96tdi8ofq6f3J8a1x3gnyq3+kW33q1cSJbn0LSlKgsUpSgFKUoBSlKAUpSgFKUoBSlKAVZn9JPnH4Hq9Vmf0k+cfgegL1KUoBSlKAUpSgFKUoBSlKAUpSgI55Q/V0/uT41rjvBPlVv8ASLb71a7D5Q/V83uT41rj3BD+VW/0i2+9WriRLc+haVTNM1BZWlUzTNAVpVM0zQFaVTNM0BWlUzTNAVpVM0zQFaVTNM0BWrM/pJ84/A9Xc1Zm9JPnH4HoC/SqAVWgFKUoBSlKAUpSgFKUoBSlKAjHlJ9Wz92y/EK4LHOwIIdgwIIIZgQwOQQQcggiu9eUn1bP7l+IVwIVx4htSVj7f8OUoToSzJPX6Gy/CS8/Xrr/AMmb/lW3lj4otoLp7y4WAlAubqUswcDDABzgb9+DtyqLipPDeWo4XLb+cnr5JBc6RBJgOEUdVq5HJXGrlvyrQnvdnrYulGnkdOmtWk/dvpx8j3Ol/HbiWbiksLsnWpC13P1rIc6Tp1bE4OAfD2GsPit1xK2KrNd3KFgWH5VKeRwwPb5g1IOJdOLeWGTMrt1lotsLQxHs3AOOu67ljHge/wAdqhs/FpJJEeZuuKEHtae0AQSDgb5x31U2lszjwdOrUblUpxSV9MtvJLTrqba4ur9II5WvL4GRyoUtdKoX9FutLYYseSjPv7qzobHiXVxySX13B1k/mwWR7sOCY3kD6M5K4TGw7621x09tjL1glQwtJayNAbabrgYmQ/nTJ1QKkEjA3xj21b/C+0UxflUlxpv2vGZopBphaKZQo1ZzpLgbY9gq7R5nA6ldxsqNnr+nptbTqaiW14oqJIbu76l5mgDia7JGlynWMnNVONveKxJbniXWSJHdX0/VMVZo3uzjHeVzlfrxW3k6VwPCim5kjaK+ludOiRhLbtOZFXK7ABW5N/R5cqv/AIYWrs2J3tQt/wCfa1jkbziEknQwXdW5DtbYA+rDy8GbITrxV5UU/wDj/rX5Ebt7/ibjKT38g7W6SXTDK7EZU93fXmw43dyyKn8pTRBs9uS6mVFABJJbV7MD2kCpRbdPYNcLBnhUXtxcyIA35l1YLnTs25BwM7+6oij28l4TM7JaPNNIWVTq6ss7IAoGRnsj2ZqHpsztoN1FPtKKjZXXu3fH1ZIjwriRliROJSSRyxtOsy3c/V9SmNbHtZGNQ29tWpOH8U66OKO+mnEyCWKRLuXq2iyAXyzjlqGwyd9s1nN0ptBPgTs1k9tNZKiQOht4mChCCx1SE75I3yBtWBd8Ys3lsEFw3UWKR5mML/jZEeNiFj9JQdJ3P+9W8vPqcNN17q9NbP8AR5+Wt7K3zLOu9W4lhl4s9uYSAzyXk4Uk9yDVlvbWPx254haTGKS/uC2FcFLqYqyN6JHa78Vl399ayX8twl80OorLHIbV3CucqyNGRvhQDnGO17KwemnFIbi6MkOpl0RozsNPWSDOpwn6IPhty5VDem/U7cNFzrRUqayuOvuWs9ONvr8jC/CS8/Xrr/yZv+VS7yXcYuJeIBZbmaVOqlbTJLI66hpAOliRnBO/tqAVM/JH6yH+DN+9KQk8yOj2nh6UcJUaik7cjuNKUr0j81FKUoBSlKAUpSgFKUoBSlKAjHlJ9Wz+5fiFcCFd98pPq2f3L8QrgQrixHxI+7/DP9ifn9BVapSuY+oN1wrpCsMQja3SZOsE5LMQesGAuNiAAuocie1nIxWR+FEX6hFyjG759B9RPoeGw/adXKo7SqzM4ZYChKTk07vxf3JEvStcY81BcKy6zImoBlddQHVaQ3bPIY/u16bpYhOTZRkkOpJYH0nVu9OeFI+vbHKo5V3qo0gluZ1aSCN4rdIUcx9bcSI8hLyqCyxpGjHA3JwMjvuGabtc87H0sLgqfayi3rbd/c21t0gjSNENojMihS+oZffJyDGQAe/v5b7VW46RRsrKLRBqjeMNqXUrPnLnsAEnYnYbjIxyrBvknafqX4cljJGgcpG+osrsoQsSxzuQBg57VUteHNqUyLiLWNe4zoUM77Z1ehG5Bxvp50kpRdjGGeExFJV7NPlmd7+psYOksahdVmjsCmSXGSEg6nYFDjOAe8bcu+sew44kcZQ2sUmSxyc98YTG+T3Z58yeVYknCpQGYodKekcjCnSrlck7kBhy9p8asT2rJjUMEjUNwdslTyOxDKwI5gqc1GeR2ww2FmrR4+L++hvx0qh/UEOSx/ODvXTjIjz4b869jpTb6D+RLrygC6kIIGntM+jOoacDbv3zUYpTPIp+zaD4P1f3LtxKGZmA0hmZwv8ARDHONgBtnHIcqtUpUnfFKKshUz8kfrIf4M370qGVM/JH6yH+DN+9Kun8SPP9q/k6nkdxpSlemflwpSlAKUpQClKUApSlAKUpQEY8pPq2f3L8QrgQrvvlK9Wz+5fiFcCrhxHxI+7/AAz/AGJ+f0FKUrnPqBSlKAVsOFTzdtI0WZWUPJE8SzI6owCkxsDkhpBjAzua19XIZ2U5VmQkFSVJBKnBIOOYyBt7BVRdnc5cXRdak4K1/FXRtyt8ZDLpk6zSkZZYwoCKw0IFVdK4KLgYB5eIzkWfBb2ddHWKgAYKsjaCy6Araezlhp0gnwI7t60p4jN/Xy+P5x+YOoHnzzv7969pxaYHPXSFvEsWPjzbJrY5QfM8pYPGRVk4f9SRSdEr7DZuIQDs2ZsZ1aJNxp79KHPsHjUYvZHLt1hy4JQ8uascgY255q//AC1Pgjrnw3pDbDe8d9YZbOSSSTuSdySeeTWuVnsduDoV4SbrZXyyqx5pSlSekKUpQCpn5I/WQ/wZv3pUMqZ+SP1kP8Gb96VdP4keb7V/J1PI7jSlK9M/LhSlKAUpSgFKUoBSlKAUpSgIz5SPVs/uX4hXB6UrixHxI+6/DX5efn9BSlK5z6gUpSgFKUrARQVWlKp7GtblKrSlSixSlKyBSlKGRUw8k3rFf8Gb96UpVQ+JHm+1fydTyZ26lKV6Z+XilKUApSlAKUpQ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11" descr="data:image/jpeg;base64,/9j/4AAQSkZJRgABAQAAAQABAAD/2wCEAAkGBhISERUUEhAVEA8UFRAQFRUUFBQWFhUQFRQVFRQVFxQXHCceFxskGRUXIDAhJicqLjgtFR8xNjArOCgrLCkBCQoKDgwOGg8PGjIlHyUzLCwpKiwtMiwqKik1LS4qLiwwKSkvKSksLC0sLCwsLywsKSwsLCwpLywsLSwsKSwpLP/AABEIAOEA4QMBIgACEQEDEQH/xAAcAAEAAQUBAQAAAAAAAAAAAAAABgEDBAUHAgj/xABKEAACAQMCAgUHBgkLBAMAAAABAgMABBESIQUxBhMiQVEHFDI1YXGyNHJ0gZKzFiMkM0JUkbHRFRdSU1Vic4OTodJEgpTwQ7TB/8QAGwEBAQADAQEBAAAAAAAAAAAAAAIBAwQFBgf/xAA2EQACAQIEAwUGBQQDAAAAAAAAAQIDEQQSITFBUaETFGFxkQUiMoHB0QY0QlLwFTNT4YKSsf/aAAwDAQACEQMRAD8A7jSlKAUpSgFKUoBSlKAUpVM0BWlUqtAKUpQClKweKcZitwplJGttChVZiz4JwFUEk4FZSbdkYbSV2Z1Kx7a+V0VxlQ4yA6lG+tGwR+yvT3iLkl1UKQDlgME8gc8s5H7aWF0XqVp5+kYSRYzC4LzSW6nMZBKQGbWcMSFIBXcZz3Ywa82HSqFoIZZpI7ZpgdKPKoywOCFLY1b47u8VWSVr2J7SN7XN1StUnSa3M7wdYBJGodiSAoB1EjPioUk+GRROlFqYzILhDGrKjHPJm9EHvGc7VjJLkM8eZtaVp+H9IhNcvEiZjWGGdZcntCRnGNBUYxp557+Qrb5rDTW5SknsVpSlYMilKUApSlAKUpQClKUApWPf38cKGSVgka4yx5DO1aqLpvYswVbpGZiqqBnJZjgAbcyaA3tKs+cjwb7Dfwp5yPBvsN/CgL1Rm54j8p1zlZEMipDlV/FiNXDAY1MeZ1ZxzHdUg85Hg32G/hWFIspORMV/yDy95qW2uBlK5p36QuhIBRR1swy+ttWLsRsFJbYhTkjkMjAAFXR0jlYsECnT1athWyh62VHyD4BE+1nwrLurKSRSrTsVOMjqPAgj/cCqm2n/AFp/9Coc5ftfQpRXMucNvpXlKvjARCcIwBlIBbQxAygzzO+TjurU2HELpow5eQo3Vhn6tCUOuUMY1VO16Mec5xnPjWebGf8AW5f9E1aXhUoGBdSKPAQkAfUKl1J/sfT7lZI/uXX7FoXN6V3VtbBXGEXC/kjZXcc+vAODvv4V76RcJklW1ALsyTxs7rpDqulgz8gBz8KNwWU/9XN/pv8Axq2eASfrc/2JP+VFXqxd1DqhKjTkrOfRmq6RdHJGm7Uc11C0UcMciCCSWGTU5d8zMoQnKEOuTlB4V64t0euyLtI4VcXElpMrmRRjqooUcMOZbVEcd243FbBujTnndTH3o/8AGrbdEM855D/lN/Gq75iFa1PqR3Sg73qb+B4HRyfzkyaRo/lB7r0hnqGs44NWPHUpGPCsCTopOscYYBlMEltJGJkjIDSswOpkYFSrb4weWM92cehS/wBc/wDon+NU/Ahf65/9A/xqO+Yr/H1/0W8JhnvU6HniPR8u0yrNCIZ7OK0YtIS6PEZSrBdOHB605yV5d9WW4EXR9ckCTM1kS3ncswKwTCVl7aLp21YwP0t8VkfgSP65/wDRP8aoOhK5A69wTsMxEDOCeZPgDU98xi2pr1M90wr/AFv0N1G0Yumm6yHS0SR5DnWWVmIBGdOntHuzW6BrlPGOHtbymNmDYAbI8D7O6ug9F4HS0iV/Swx37lLMyj6lIH1Vow2NnXqOnKNrHRXwcKNNTjK9zbUpSvROEUpSgFKUoBSlKAUpSgI35Q/V83uT41rj3A/lVv8ASLb71a7F5Q/V0/uT41rjvA/lVv8ASLb71auOxEtztfFemVlbP1dxdxQyYDaXcBtJ5EjurD/nK4X/AGhB9uuU+Ve1aTi7Kql2MUGwxkgKScZI7ga0XEOExpnFteIyquVZYyA7I+jUQdSgshOcbAN7DXbDCwcU29zRKvJSaSO5/wA5XC/7Qg+2KfzlcL/tCD7YrhcXDocAeb3zPpOfxSKuoLzBLZxkZ9m/hVma2g1RlYLsREgOWjAJGdurGcFj7Tzq+6U+bJ7xLkd6/nK4X/aEH2xT+crhf9oQfbrhUVjb6cmK7bHVliEQEZMnYCs2WJUKcgEbZ5c7F1YoIlCQXQm7JLPGFQqQM9kEkdrOPZ4nNFhKb4sd4kuB9J8I45BdJ1lvMk8YJQtGwYBwASpxyOCDj2is6ua+Qf5DcfS3/wDr21dKFefUhkm48jphLNFMYpVa8moLNdxLpJbW7BZ50iYjUA7Y7OcZ/bWJ+HFh+uRfa9mf3V64jwBZ5HYtjVEsJyueyS5yDkYO/wDsKxpujyI2tpQDln/N8shAdg2QOwP2nxxUu/A6Yqhl969/54GUvTOyK6hdRlNhqByMnOBn6j+yqnphZ41ecxhcIc52w+Qhz7dLY8dJrSwcECuGWVOzpGmRlA1RI4yETUB2XJIBA2zgb59WfBVL6TLgldK4w8ZVOswEYMCjATeCnAXnise8Zaoc3/Pkbux6VWkzhIrmOSRgSFVskgbkgVqOM9KmgnkQpr06Hj7sEx4IPs3z/wC7Z1r0f6qSJutLaWfA0KvpLL4d3a/2FWeKdE1mn6x5GAcqulQBjSh5k8/RrmxSrOC7Le/Qul3dVPe+G3U1/R3o807+c3B1BjrVT+lvkMfBeWB4eypqBWBwrgsVuMR6t8Z1O7cv7pOB9QFbCqwtBUaduPHxZqxFZ1Z34cPBClKV1HOKUpQClKUApSlAKUpQEc8ofq6f3J8a1x3gfyq3+kW33q12Lyh+rp/cnxrXHeCfKrf6RbferVxIluTfpx5PL64vzc2ksKholiPWMysMAqw9BgQQfZWjbyZcbJYm6gLMArEzOSQAwHOHuDsM89/2dpxTFbY4icVbT0JdGLdzjP8ANxx3CjzuDC+iOtfbJJP/AMPjv9deD5M+OZB86t8jQQeucEFSzAg9T4sT9ddqpVd6nyXoY7GP8ZxdPJrxwEsLqAMQAT1z8lzpx+J29I8vZzwMVPk245+tW/PP51uerV3Q+O/7PCuz0p3qfh6DsIkP8mXRCXh1q8UzI0jzNNiPJVR1ccYXJAJ/N55DniphVMVWuaUnJ5mbUrKyFUNVqlYMkU6X8burZ0a3tmuQUlyign8Yunq1bCkrnLAHIwc5B7rPCuP3VxazvLw/qZF1gQlpMthNQVi0a6ic47Gob8+YqUtKA5yG3C8lY+PgKNdr/Rc/5b/wrBXEhd5xe6R8fycG9IhtU2jJd0K9lGIJChh2cdv214HH5QQ/mBXS8kxwsoHWdURljp8WII7s5zUwectt2o19iSFj9enC/wC591ewYwujQ2jBBUxSEEHnkFd89+edTZ8zo7an/jXqyP8ARzpLNdSgNAEhHWFZB1nbZCybakAA57Fs5U7HmJPNzT5x+B6sJpyiopVQTt1bKANDeIA7/wDer83pJ84/A9UjVVlGUrxVkXqUpWTUKUpQClKUApSlAKUpQClKUBHPKH6un9yfGtcd4J8qt/pFt96tdi8ofq6f3J8a1x3gfyq3+kW33q1cSJbn0JmmahfTe9dpViiWV5IY2vQIhJjrslbZZCo9BisufmDberl3x+Zka4hlUW6pYzIhi3dZiC4cscrlSMYAIPPPKmXS5nMTDNCah83SCeNoZHlBhlu7u0KdWOxFEt04kyO0zjzcezB5Z3rScW4tcSwOk2sxluDzRmRYFc6uIQjUBCxCoQFIVhqGDue4oMZkdLzVagkHSHiUgZ4rcMGN6i9YbdYY2jEvUejL1rHWiK4IHpMexjFb/o3xB5OsWRpDLGyK6yxojIWRXxmMlHBzsVPsOcVhxaCkmbylQqz43cvaW9wZ0Vrs266TECtv1rDOk5DMQuU7We2QcAdk3oOLXbzGBZUBjuZLdpWi1F4hbRzAhVKqHBk05HZ7B23wGUZiXZoTUDTj1wy20spjkV+IXVuqLEQwS3W/XIbUcuepUchsTzzmrNx0tuolhfrUujPZvdaUjTCSma1jUr2x+KUXBJ1NyQnVWcjvYZifRTKxIVgxU6Tgg4bng+B3G3tq5ioFFxS8hIhFs8YkmJRvyESv1iSSzEKs3V6zINWptyHPZOC1ZEXG74BHuUNtEB2zGsMpD+cOg65VdtKmMRn8WThmbJGnBODMZya4pigqtQWUxVqf0k+efger1WZ/ST5x+B6AvUpSgFKUoBSlKAUpSgFKUoBSlKAjnlD9XT+5PjWuO8D+VW/0i2+9WuxeUP1dP7k+Na47wP5Vb/SLb71auJEtzvpjRSz4VWbSGbABOnOnU3fjJ5+NaviRghgOiCJwzQwrGAqo0jyBIg5CnSutwc4ONyAeVQzyqrIJ4HmjeXhYX8YkZK5k1NnWRy2KYJ8DyrD4Xx/hlta3E1nFIdYgQ2spyA+ptDgktkb5JBPojka5u1tKzPVj7OlOjGpB3b5K6Tvazd9PSxM7K+Up+Nt4i8c0zrp0lVd7u4g1KSg7eksS2ATrbxNbSDo3aICqWsKKdGQsUYB6tg0edt9LAEeBAxUIkmubSAz3tpZtbqhliWFWDJcvMsiBtW28jFtQzg71k2fS6/iltvPY4Db3ZAQxag0ZYZUPq2PMcvb7qt1YmlYCo02mn897K7t5Evk6O2rMzNaws769ZMSEvrUq+rI3ypwc8xsayLLhsUIIiiSIE6iEULlsAZOOZwAPqFQPhXTu+kWaVoYja20s/XOMhupjUtpVC27+328qwIvKpOpimla1NvI+loI2Y3EKHOHbuOwJ5d48antomxezK7bSS08fnbzOhjo3a9v8lh/Gatf4pO3qbU2rbfLbn271kWvCoYwBHEkYUsyhUUYZ86yMDYnJye/O9ZS1Wt12edZGInC4gFAiQBHaZAEUaZW16pF22Y9Y+WG51t4mtVwroZDC5faRmjaJsxQIGDsGkZ1iRQ7MQM5222AycyClLixrF6M2gQoLWHQxRivVJgsnoEjHNe493dVE6L2gKkWkAKY0kRINOHaQY2/psze9ieZraUpcWApSlYMirM/pJ84/A9Xqsz+knzj8D0BepSlAKUpQClKUApSlAKUpQClKUBHPKH6un9yfGtcd4H8qt/pFt96tdi8ofq6f3J8a1x3gnyq3+kW33q1cdiJbnXukNnxLrhJZTQ6NCo0M6tpLhmJfUu+SGAx/dqOjyXySpcPcTIt5cFGBiXEcbKdWw5nJAydv208rttJGiXMdzPG3Zg6tJGSMjttqIXfVvjOeQFXOms0ltZW1pDPK9xPJHEkjSMJSNQYkuu57TIv/AHVyStd34Hv4dVVCn2UknJ221VtdXyRky9GuI3UL297JbrB1elDCH1tKrKY3fVttp5Dnmrdp0PvpZbbz2WDze0IKCENrlKjCl9WynYcvb76xODcXkbgt2jSv5zbecxM5d9eoMWU6zvtnHP8ARrWdC5oHlty/EL9rkspMRZzAXGTpJI3XbxqbxbX3NjjWhCo7q0W1pHw3XK64kr6O9CnitruCd1K3UkzZjO6pIgXvHpCtVYdDeIQqsCiweBTjrnhJn0ZzjHok92+alZ6T2sokjiuY3mCSHSjgsNI3OBvtXMuhnTqW1gm84keQSQtNbtI7NmZD1bICx8cHHsPjWZOEWjXQhia0Jy03Xutbva68kdozTNcS4df3K8N4jruJjNG9omTLIWVuvVXAbOR3g4ra9DZYWkhYX19Ld6GcwuXMDSdWcqSVwVznG/cKpVrtKxqq+y5U4yk5Xs7aLwT+S1OsZpmuH8Jvo7gub7id3Z3pZuTMkcfgMY7OD3ZHL662HSXiZ8+EN7d3EVokUfVtAWAlbSuZDjOrJ1b78huO922lx/Sp58l9bN7Pp+75HYNVAagJ4gtpwm4kivnu1IdYZXbLozgIqkkndWyeQ91YPk+43Nbtd2907ySwxrdjXIzkqY1YqC2dsMh/7jVdorpHP3GTpzmn8LtbZva+nhdHS9VVBrkHCbbzuDz3iHFJbXrZXWIJL1aLp2IAOQNwdh3DJJJp0vvXji4cov5ZYmNyrzwyPqkiEkADHB7ThCeed/Gp7bS9jcvZt6ipKeuqejsmld68djr5NW5vST5x+B6h3k+6gmYw3d5c7RhhdasL6WNGoDnvn3CpjNzT5x+B63Rd1c8+rT7Obj9LdC9SlKyahSlKAUpSgFKUoBSlKAUpSgI55Q/V83uT41rjvA/lVv8ASLb71K7F5Q/V0/uT41rjvA/lVv8ASLb71auOxEtzpXlJ4NeXirDBCjQjTIXMgVusy4K6T3Ywc+2sXiHRS8vrmB7gG1jihIDQyKWWfVns/UF39lTG647HHKY5Do7OoE5wdiTjAxyHec+zcE4zdL7cFgWIMYjaTOBo1rqUMSeeP2YycCtDppvU9GnjqlOMYwSVr2fHXRkNh6D3cDX0UZ662uYCqO7rrM+FwWG2N2kBPsWtt0Wj4lAkED2cIhTSjSdaC2jvbSBzqQ3XSi3jZlZzqQFmwrHACxueX92WP7W3I4tS9LrdHdXYqyIJWyp2QvKmeWMaoXG3hnlgkqaTujNTH1KsXGaTvb1ta+h7/Bq2j1vDbRRzMki61RVY6hvlgM7mo10Y8nq+a263keJ7eSSRdLAghnDAEjmNhtUgXpdA0DyqwfqwMqNu2YeuC78sruCQOYxnIzk/hBG2gp21eUwFu5XAOc7H2D3nBxWXBN3NMMVVhFxT31vx4r6sgr9Cbs2/Ek6tddzOksXbXDILjrDnw7Nbjo8nE4o4oGs4Y0SMRdaJQWBWMhW0437QH7a3UvTS0V3jMw1odLjfsnUEAJ5Dcj/0jJOmVqV1ByVLJGMAkl2KhVxzBywGO7fON6wqaTujbPHTnHLJJq9+iXPkiF8d4JxK9jEMvD7ZZ+xm6DgciNWMDIB8N9q2V7Y38amDzKC/tQqRxF2VWChFBDAj+kCf/wBqUQ9JIZF1RsHAkSE5Oghmxtht87g42yN+WDVmDpTGyK+AoZVcZkXfMgjCjGcnJH1nFY7Ncyu/Sso5VZcNd/W62IEnk7vBbxW+FVJbk3NzpcYij7KKq59IhdR94HOtp+AM0F7FJHI9zC6SQ3DSuusRMNIC8s7HP1V0VarTsolS9p15Jq+jvfTe/wDOhygdEr+CF7TzWG+tyztDIzANEzDGsBhse/3k771cvehN6IeHCOJJJbRpZHUyALkywui5PPOg5xXU8UxWOxWxn+p1b3sr7vxdmv8Ax8DR8Aurxi/nVrHbgBdHVya9R31Z22xt+2tvNzT5x+B6u4q1P6SfPPwPW1Kx505Zne1i9SlKySKUpQClKUApSlAKUpQClKUBHPKH6un9yfGtcd4J8qt/pFt96tdi8ofq6f3J8a1x3gnyq3+kW33q1cSJbnbr2SZXbRFrGE0jC4Iz2iWJ1as7Y5Ywd+VYjXl0qqFsV9BNgy6VO2UJJHIbbA+Pdg5XEuHTuSYphCSVYNpDEYR0IAYY5sD9RrxFwy6Bf8rJUppUFF7La86tWM5K5HfzG228FniK8uArGS37QUsp7JyxmdQuxztHoPIe/wAMa8uLtip8yXWqiRWIRwjlxGyLlwdXVl2zgDBxkkkVkcL4TdxuNd51sQYnR1ajsaAqrqG+zDVkk5yfYB4i4Rej0r8t2UH5qIdpUYM2y/pOVbHcBgeJA8fypd4cCyBYFNI1KAc51Zzs2kaSMczkdmsk384C/koDmfq8ZGOr6tn6zUDtuuMnHPlyzYfg97tovyFCBSrRo2XGjtasZ/Rb7Z+r3xXgdxL1ui66pnEaxHq1YRYGJOwdm1Zf0s+l7BQFba9umdVazVFZyGfUpAi6vVr05zkuNON+YPjii3V0P+lD/j5FByi4ty50PjJ/RwPq5V6n4RdMxPnhAyhUaEwNMjM24XO6lV3J2Xvya9XHCJnjjVpgzpnU5BBftKdJC4GkqCp9+aApPd3IRCLQNIeu1AFcKykhDuw9Ib43O+NudVlvZ9elbVSuBqJONJ6svgHHa7XZ28c17teESKwJkDgSK+TktpEKRld+QLKW2xz9+dxigI1bcXvcAGz1ENEjHUo2wNbnLDuOdgdxp35jZWN3cNIVkhWOMasODnVggLgZ2zud/d7Ts8UxQFaUpQCrM/pJ84/A9Xqsz+knzj8D0BepSlAKUpQClKUApSlAKUpQClKUBHPKH6un9yfGtcd4J8qt/pFt96tdi8ofq6f3J8a1x3gnyq3+kW33q1cSJbn0LSlKgsUpSgFKUoBSlKAUpSgFKUoBSlKAVZn9JPnH4Hq9Vmf0k+cfgegL1KUoBSlKAUpSgFKUoBSlKAUpSgI55Q/V0/uT41rjvBPlVv8ASLb71a7D5Q/V83uT41rj3BD+VW/0i2+9WriRLc+haVTNM1BZWlUzTNAVpVM0zQFaVTNM0BWlUzTNAVpVM0zQFaVTNM0BWrM/pJ84/A9Xc1Zm9JPnH4HoC/SqAVWgFKUoBSlKAUpSgFKUoBSlKAjHlJ9Wz92y/EK4LHOwIIdgwIIIZgQwOQQQcggiu9eUn1bP7l+IVwIVx4htSVj7f8OUoToSzJPX6Gy/CS8/Xrr/AMmb/lW3lj4otoLp7y4WAlAubqUswcDDABzgb9+DtyqLipPDeWo4XLb+cnr5JBc6RBJgOEUdVq5HJXGrlvyrQnvdnrYulGnkdOmtWk/dvpx8j3Ol/HbiWbiksLsnWpC13P1rIc6Tp1bE4OAfD2GsPit1xK2KrNd3KFgWH5VKeRwwPb5g1IOJdOLeWGTMrt1lotsLQxHs3AOOu67ljHge/wAdqhs/FpJJEeZuuKEHtae0AQSDgb5x31U2lszjwdOrUblUpxSV9MtvJLTrqba4ur9II5WvL4GRyoUtdKoX9FutLYYseSjPv7qzobHiXVxySX13B1k/mwWR7sOCY3kD6M5K4TGw7621x09tjL1glQwtJayNAbabrgYmQ/nTJ1QKkEjA3xj21b/C+0UxflUlxpv2vGZopBphaKZQo1ZzpLgbY9gq7R5nA6ldxsqNnr+nptbTqaiW14oqJIbu76l5mgDia7JGlynWMnNVONveKxJbniXWSJHdX0/VMVZo3uzjHeVzlfrxW3k6VwPCim5kjaK+ludOiRhLbtOZFXK7ABW5N/R5cqv/AIYWrs2J3tQt/wCfa1jkbziEknQwXdW5DtbYA+rDy8GbITrxV5UU/wDj/rX5Ebt7/ibjKT38g7W6SXTDK7EZU93fXmw43dyyKn8pTRBs9uS6mVFABJJbV7MD2kCpRbdPYNcLBnhUXtxcyIA35l1YLnTs25BwM7+6oij28l4TM7JaPNNIWVTq6ss7IAoGRnsj2ZqHpsztoN1FPtKKjZXXu3fH1ZIjwriRliROJSSRyxtOsy3c/V9SmNbHtZGNQ29tWpOH8U66OKO+mnEyCWKRLuXq2iyAXyzjlqGwyd9s1nN0ptBPgTs1k9tNZKiQOht4mChCCx1SE75I3yBtWBd8Ys3lsEFw3UWKR5mML/jZEeNiFj9JQdJ3P+9W8vPqcNN17q9NbP8AR5+Wt7K3zLOu9W4lhl4s9uYSAzyXk4Uk9yDVlvbWPx254haTGKS/uC2FcFLqYqyN6JHa78Vl399ayX8twl80OorLHIbV3CucqyNGRvhQDnGO17KwemnFIbi6MkOpl0RozsNPWSDOpwn6IPhty5VDem/U7cNFzrRUqayuOvuWs9ONvr8jC/CS8/Xrr/yZv+VS7yXcYuJeIBZbmaVOqlbTJLI66hpAOliRnBO/tqAVM/JH6yH+DN+9KQk8yOj2nh6UcJUaik7cjuNKUr0j81FKUoBSlKAUpSgFKUoBSlKAjHlJ9Wz+5fiFcCFd98pPq2f3L8QrgQrixHxI+7/DP9ifn9BVapSuY+oN1wrpCsMQja3SZOsE5LMQesGAuNiAAuocie1nIxWR+FEX6hFyjG759B9RPoeGw/adXKo7SqzM4ZYChKTk07vxf3JEvStcY81BcKy6zImoBlddQHVaQ3bPIY/u16bpYhOTZRkkOpJYH0nVu9OeFI+vbHKo5V3qo0gluZ1aSCN4rdIUcx9bcSI8hLyqCyxpGjHA3JwMjvuGabtc87H0sLgqfayi3rbd/c21t0gjSNENojMihS+oZffJyDGQAe/v5b7VW46RRsrKLRBqjeMNqXUrPnLnsAEnYnYbjIxyrBvknafqX4cljJGgcpG+osrsoQsSxzuQBg57VUteHNqUyLiLWNe4zoUM77Z1ehG5Bxvp50kpRdjGGeExFJV7NPlmd7+psYOksahdVmjsCmSXGSEg6nYFDjOAe8bcu+sew44kcZQ2sUmSxyc98YTG+T3Z58yeVYknCpQGYodKekcjCnSrlck7kBhy9p8asT2rJjUMEjUNwdslTyOxDKwI5gqc1GeR2ww2FmrR4+L++hvx0qh/UEOSx/ODvXTjIjz4b869jpTb6D+RLrygC6kIIGntM+jOoacDbv3zUYpTPIp+zaD4P1f3LtxKGZmA0hmZwv8ARDHONgBtnHIcqtUpUnfFKKshUz8kfrIf4M370qGVM/JH6yH+DN+9Kun8SPP9q/k6nkdxpSlemflwpSlAKUpQClKUApSlAKUpQEY8pPq2f3L8QrgQrvvlK9Wz+5fiFcCrhxHxI+7/AAz/AGJ+f0FKUrnPqBSlKAVsOFTzdtI0WZWUPJE8SzI6owCkxsDkhpBjAzua19XIZ2U5VmQkFSVJBKnBIOOYyBt7BVRdnc5cXRdak4K1/FXRtyt8ZDLpk6zSkZZYwoCKw0IFVdK4KLgYB5eIzkWfBb2ddHWKgAYKsjaCy6Araezlhp0gnwI7t60p4jN/Xy+P5x+YOoHnzzv7969pxaYHPXSFvEsWPjzbJrY5QfM8pYPGRVk4f9SRSdEr7DZuIQDs2ZsZ1aJNxp79KHPsHjUYvZHLt1hy4JQ8uascgY255q//AC1Pgjrnw3pDbDe8d9YZbOSSSTuSdySeeTWuVnsduDoV4SbrZXyyqx5pSlSekKUpQCpn5I/WQ/wZv3pUMqZ+SP1kP8Gb96VdP4keb7V/J1PI7jSlK9M/LhSlKAUpSgFKUoBSlKAUpSgIz5SPVs/uX4hXB6UrixHxI+6/DX5efn9BSlK5z6gUpSgFKUrARQVWlKp7GtblKrSlSixSlKyBSlKGRUw8k3rFf8Gb96UpVQ+JHm+1fydTyZ26lKV6Z+XilKUApSlAKUpQH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1" name="Picture 13" descr="http://www.images.hachette-livre.fr/media/imgArticle/DUNOD/2012/9782100580170-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65600"/>
            <a:ext cx="1263695" cy="177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48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r>
              <a:rPr lang="fr-FR" dirty="0" smtClean="0"/>
              <a:t>Cette </a:t>
            </a:r>
            <a:r>
              <a:rPr lang="fr-FR" dirty="0"/>
              <a:t>épreuve comprend </a:t>
            </a:r>
            <a:r>
              <a:rPr lang="fr-FR" b="1" dirty="0"/>
              <a:t>deux </a:t>
            </a:r>
            <a:r>
              <a:rPr lang="fr-FR" b="1" dirty="0" smtClean="0"/>
              <a:t>parties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Logique</a:t>
            </a:r>
            <a:r>
              <a:rPr lang="fr-FR" dirty="0"/>
              <a:t>, 10 </a:t>
            </a:r>
            <a:r>
              <a:rPr lang="fr-FR" dirty="0" smtClean="0"/>
              <a:t>questions</a:t>
            </a:r>
          </a:p>
          <a:p>
            <a:pPr lvl="1"/>
            <a:r>
              <a:rPr lang="fr-FR" dirty="0" smtClean="0"/>
              <a:t>Raisonnement </a:t>
            </a:r>
            <a:r>
              <a:rPr lang="fr-FR" dirty="0"/>
              <a:t>numérique, 10 </a:t>
            </a:r>
            <a:r>
              <a:rPr lang="fr-FR" dirty="0" smtClean="0"/>
              <a:t>questions</a:t>
            </a:r>
          </a:p>
          <a:p>
            <a:r>
              <a:rPr lang="fr-FR" b="1" dirty="0" smtClean="0"/>
              <a:t>5 thèmes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Statistiques</a:t>
            </a:r>
          </a:p>
          <a:p>
            <a:pPr lvl="1"/>
            <a:r>
              <a:rPr lang="fr-FR" dirty="0" smtClean="0"/>
              <a:t>Raisonnement numérique</a:t>
            </a:r>
          </a:p>
          <a:p>
            <a:pPr lvl="1"/>
            <a:r>
              <a:rPr lang="fr-FR" dirty="0" smtClean="0"/>
              <a:t>Logique</a:t>
            </a:r>
          </a:p>
          <a:p>
            <a:pPr lvl="1"/>
            <a:r>
              <a:rPr lang="fr-FR" dirty="0" smtClean="0"/>
              <a:t>Probabilités</a:t>
            </a:r>
          </a:p>
          <a:p>
            <a:pPr lvl="1"/>
            <a:r>
              <a:rPr lang="fr-FR" dirty="0" smtClean="0"/>
              <a:t>Équations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L'épreuve de Raisonnement logique et numérique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68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10 chiffres</a:t>
            </a:r>
            <a:r>
              <a:rPr lang="fr-FR" dirty="0" smtClean="0"/>
              <a:t>: 0, 1, 2, 3, 4, 5, 6, 7, 8, 9 </a:t>
            </a:r>
          </a:p>
          <a:p>
            <a:r>
              <a:rPr lang="fr-FR" b="1" dirty="0" smtClean="0"/>
              <a:t>Une infinité de nombres </a:t>
            </a:r>
            <a:r>
              <a:rPr lang="fr-FR" dirty="0" smtClean="0"/>
              <a:t>(entiers naturels, relatifs, décimaux, rationnels, irrationnels, réels)</a:t>
            </a:r>
          </a:p>
          <a:p>
            <a:r>
              <a:rPr lang="fr-FR" b="1" dirty="0" smtClean="0"/>
              <a:t>Nombres premiers</a:t>
            </a:r>
            <a:r>
              <a:rPr lang="fr-FR" dirty="0" smtClean="0"/>
              <a:t>: n’est divisible que par lui-même et par 1</a:t>
            </a:r>
          </a:p>
          <a:p>
            <a:pPr marL="0" indent="0">
              <a:buNone/>
            </a:pPr>
            <a:r>
              <a:rPr lang="fr-FR" dirty="0" smtClean="0"/>
              <a:t>	2, 3, 5, 7, 11, 13 17, 19, 23, 29, 31, 37, 41, 43, 47, 53, 	59, 61, 67, 71, 73, 79, 83, 89, 97, 101.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Arithmétique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79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Division euclidienne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b="1" dirty="0" smtClean="0"/>
              <a:t>PPCM</a:t>
            </a:r>
            <a:r>
              <a:rPr lang="fr-FR" dirty="0" smtClean="0"/>
              <a:t>= Plus Petit Commun Multiple</a:t>
            </a:r>
          </a:p>
          <a:p>
            <a:r>
              <a:rPr lang="fr-FR" b="1" dirty="0" smtClean="0"/>
              <a:t>PGCD</a:t>
            </a:r>
            <a:r>
              <a:rPr lang="fr-FR" dirty="0" smtClean="0"/>
              <a:t> = Plus Grand Commun Diviseur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Arithmétique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33718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4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5" cy="46413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u="sng" dirty="0" smtClean="0">
                <a:solidFill>
                  <a:srgbClr val="FF0000"/>
                </a:solidFill>
              </a:rPr>
              <a:t>Critères de divisibilité</a:t>
            </a:r>
            <a:endParaRPr lang="fr-FR" dirty="0" smtClean="0"/>
          </a:p>
          <a:p>
            <a:r>
              <a:rPr lang="fr-FR" b="1" dirty="0" smtClean="0"/>
              <a:t>Par 2</a:t>
            </a:r>
            <a:r>
              <a:rPr lang="fr-FR" dirty="0" smtClean="0"/>
              <a:t>: est pair</a:t>
            </a:r>
          </a:p>
          <a:p>
            <a:r>
              <a:rPr lang="fr-FR" b="1" dirty="0" smtClean="0"/>
              <a:t>Par 3</a:t>
            </a:r>
            <a:r>
              <a:rPr lang="fr-FR" dirty="0" smtClean="0"/>
              <a:t>: la somme de ses chiffres est divisible par 3 (768)</a:t>
            </a:r>
          </a:p>
          <a:p>
            <a:r>
              <a:rPr lang="fr-FR" b="1" dirty="0" smtClean="0"/>
              <a:t>Par 4</a:t>
            </a:r>
            <a:r>
              <a:rPr lang="fr-FR" dirty="0" smtClean="0"/>
              <a:t>: se termine par 2 chiffres AB constituant un nombre divisible par 4 (162 536)</a:t>
            </a:r>
          </a:p>
          <a:p>
            <a:r>
              <a:rPr lang="fr-FR" b="1" dirty="0" smtClean="0"/>
              <a:t>Par 5: </a:t>
            </a:r>
            <a:r>
              <a:rPr lang="fr-FR" dirty="0" smtClean="0"/>
              <a:t>finit par 0 ou 5</a:t>
            </a:r>
          </a:p>
          <a:p>
            <a:r>
              <a:rPr lang="fr-FR" b="1" dirty="0" smtClean="0"/>
              <a:t>Par 6</a:t>
            </a:r>
            <a:r>
              <a:rPr lang="fr-FR" dirty="0" smtClean="0"/>
              <a:t>: est divisible par 2 et 3</a:t>
            </a:r>
          </a:p>
          <a:p>
            <a:r>
              <a:rPr lang="fr-FR" b="1" dirty="0" smtClean="0"/>
              <a:t>Par 9</a:t>
            </a:r>
            <a:r>
              <a:rPr lang="fr-FR" dirty="0" smtClean="0"/>
              <a:t>: la somme de ses chiffres est divisible par 9</a:t>
            </a:r>
          </a:p>
          <a:p>
            <a:r>
              <a:rPr lang="fr-FR" b="1" dirty="0" smtClean="0"/>
              <a:t>Par 10</a:t>
            </a:r>
            <a:r>
              <a:rPr lang="fr-FR" dirty="0" smtClean="0"/>
              <a:t>: se termine par 0</a:t>
            </a:r>
          </a:p>
          <a:p>
            <a:r>
              <a:rPr lang="fr-FR" b="1" dirty="0" smtClean="0"/>
              <a:t>Par 11</a:t>
            </a:r>
            <a:r>
              <a:rPr lang="fr-FR" dirty="0" smtClean="0"/>
              <a:t>: la différence entre la somme de ses chiffres de rang impair et celle de ses chiffres de rangs pair est multiple de 11 (1485)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Arithmétique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8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03848" y="1628799"/>
            <a:ext cx="4932536" cy="4010025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Identités remarquables</a:t>
            </a:r>
            <a:endParaRPr lang="fr-FR" dirty="0" smtClean="0"/>
          </a:p>
          <a:p>
            <a:pPr marL="0" indent="0">
              <a:buNone/>
              <a:tabLst>
                <a:tab pos="623888" algn="l"/>
              </a:tabLst>
            </a:pPr>
            <a:r>
              <a:rPr lang="fr-FR" dirty="0"/>
              <a:t>	</a:t>
            </a:r>
            <a:r>
              <a:rPr lang="fr-FR" dirty="0" smtClean="0"/>
              <a:t>(a - b) (</a:t>
            </a:r>
            <a:r>
              <a:rPr lang="fr-FR" dirty="0" err="1" smtClean="0"/>
              <a:t>a+b</a:t>
            </a:r>
            <a:r>
              <a:rPr lang="fr-FR" dirty="0" smtClean="0"/>
              <a:t>) = a² - b²</a:t>
            </a:r>
          </a:p>
          <a:p>
            <a:pPr marL="0" indent="0" defTabSz="623888">
              <a:buNone/>
            </a:pPr>
            <a:r>
              <a:rPr lang="fr-FR" dirty="0"/>
              <a:t>	</a:t>
            </a:r>
            <a:r>
              <a:rPr lang="fr-FR" dirty="0" smtClean="0"/>
              <a:t>(</a:t>
            </a:r>
            <a:r>
              <a:rPr lang="fr-FR" dirty="0" err="1" smtClean="0"/>
              <a:t>a+b</a:t>
            </a:r>
            <a:r>
              <a:rPr lang="fr-FR" dirty="0" smtClean="0"/>
              <a:t>)² = a² + 2 ab + b²</a:t>
            </a:r>
          </a:p>
          <a:p>
            <a:pPr marL="0" indent="0" defTabSz="623888">
              <a:buNone/>
            </a:pPr>
            <a:r>
              <a:rPr lang="fr-FR" dirty="0"/>
              <a:t>	</a:t>
            </a:r>
            <a:r>
              <a:rPr lang="fr-FR" dirty="0" smtClean="0"/>
              <a:t>(a - b)² = a² - 2 ab + b²</a:t>
            </a:r>
          </a:p>
          <a:p>
            <a:pPr marL="0" indent="0" defTabSz="623888">
              <a:buNone/>
            </a:pPr>
            <a:endParaRPr lang="fr-FR" dirty="0" smtClean="0"/>
          </a:p>
          <a:p>
            <a:pPr marL="0" indent="0" defTabSz="623888">
              <a:buNone/>
            </a:pP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Astuce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r>
              <a:rPr lang="fr-FR" dirty="0" smtClean="0"/>
              <a:t> 19 × 21</a:t>
            </a:r>
          </a:p>
          <a:p>
            <a:pPr marL="0" indent="0" defTabSz="623888">
              <a:buNone/>
            </a:pPr>
            <a:r>
              <a:rPr lang="fr-FR" dirty="0"/>
              <a:t>19 × </a:t>
            </a:r>
            <a:r>
              <a:rPr lang="fr-FR" dirty="0" smtClean="0"/>
              <a:t>21 = (20-1) × (20+1)</a:t>
            </a:r>
          </a:p>
          <a:p>
            <a:pPr marL="0" indent="0" defTabSz="900113">
              <a:buNone/>
            </a:pPr>
            <a:r>
              <a:rPr lang="fr-FR" dirty="0"/>
              <a:t>	</a:t>
            </a:r>
            <a:r>
              <a:rPr lang="fr-FR" dirty="0" smtClean="0"/>
              <a:t>= 20² - 1²</a:t>
            </a:r>
          </a:p>
          <a:p>
            <a:pPr marL="0" indent="0" defTabSz="900113">
              <a:buNone/>
            </a:pPr>
            <a:r>
              <a:rPr lang="fr-FR" dirty="0"/>
              <a:t>	</a:t>
            </a:r>
            <a:r>
              <a:rPr lang="fr-FR" dirty="0" smtClean="0"/>
              <a:t>= 400 – 1 = 399</a:t>
            </a:r>
            <a:endParaRPr lang="fr-FR" dirty="0"/>
          </a:p>
          <a:p>
            <a:pPr marL="0" indent="0" defTabSz="623888">
              <a:buNone/>
            </a:pPr>
            <a:endParaRPr lang="fr-FR" dirty="0"/>
          </a:p>
          <a:p>
            <a:pPr marL="0" indent="0" defTabSz="623888">
              <a:buNone/>
            </a:pPr>
            <a:endParaRPr lang="fr-FR" dirty="0" smtClean="0"/>
          </a:p>
          <a:p>
            <a:pPr marL="0" indent="0" defTabSz="623888"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Multiples Carrés Cubes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20097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789040"/>
            <a:ext cx="10858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Multiples Carrés Cubes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20097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059832" y="1628800"/>
            <a:ext cx="5616624" cy="4497363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Carrés de nombres se terminant par 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Isoler le nombre devant le dernier 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Le multiplier par son suivant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Associer au résultat 25</a:t>
            </a:r>
          </a:p>
          <a:p>
            <a:pPr marL="301943" lvl="1" indent="0">
              <a:buNone/>
            </a:pPr>
            <a:endParaRPr lang="fr-FR" dirty="0"/>
          </a:p>
          <a:p>
            <a:pPr marL="301943" lvl="1" indent="0">
              <a:buNone/>
            </a:pPr>
            <a:r>
              <a:rPr lang="fr-FR" dirty="0" smtClean="0"/>
              <a:t>25² = ? </a:t>
            </a:r>
          </a:p>
          <a:p>
            <a:pPr marL="301943" lvl="1" indent="0">
              <a:buNone/>
            </a:pPr>
            <a:r>
              <a:rPr lang="fr-FR" dirty="0" smtClean="0"/>
              <a:t>115² = ?</a:t>
            </a:r>
          </a:p>
        </p:txBody>
      </p:sp>
    </p:spTree>
    <p:extLst>
      <p:ext uri="{BB962C8B-B14F-4D97-AF65-F5344CB8AC3E}">
        <p14:creationId xmlns:p14="http://schemas.microsoft.com/office/powerpoint/2010/main" val="29965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627</TotalTime>
  <Words>1384</Words>
  <Application>Microsoft Office PowerPoint</Application>
  <PresentationFormat>Affichage à l'écran (4:3)</PresentationFormat>
  <Paragraphs>211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Vagues</vt:lpstr>
      <vt:lpstr>CONCOURS</vt:lpstr>
      <vt:lpstr>Le Score IAE-MESSAGE</vt:lpstr>
      <vt:lpstr>Le Score IAE-MESSAGE</vt:lpstr>
      <vt:lpstr>L'épreuve de Raisonnement logique et numérique </vt:lpstr>
      <vt:lpstr>Arithmétique</vt:lpstr>
      <vt:lpstr>Arithmétique</vt:lpstr>
      <vt:lpstr>Arithmétique</vt:lpstr>
      <vt:lpstr>Multiples Carrés Cubes</vt:lpstr>
      <vt:lpstr>Multiples Carrés Cubes</vt:lpstr>
      <vt:lpstr>Arithmétique</vt:lpstr>
      <vt:lpstr>Opérations </vt:lpstr>
      <vt:lpstr>Puissances</vt:lpstr>
      <vt:lpstr>Racines carrées</vt:lpstr>
      <vt:lpstr>Pourcentages</vt:lpstr>
      <vt:lpstr>Pourcentages Gds Classiques</vt:lpstr>
      <vt:lpstr>Pourcentages Gds Classiques</vt:lpstr>
      <vt:lpstr>Pourcentages Gds Classiques</vt:lpstr>
      <vt:lpstr>Proportionnalité multiple</vt:lpstr>
      <vt:lpstr>Équations et systèmes</vt:lpstr>
      <vt:lpstr>Problèmes avec contraintes</vt:lpstr>
      <vt:lpstr>Équations du second degré</vt:lpstr>
      <vt:lpstr>Vitesses</vt:lpstr>
      <vt:lpstr>Vitesses Gds Classiques</vt:lpstr>
      <vt:lpstr>Vitesses Gds Classiques</vt:lpstr>
      <vt:lpstr>Suites arithmétiques et géo </vt:lpstr>
      <vt:lpstr>Temps de travail</vt:lpstr>
      <vt:lpstr>Géométrie</vt:lpstr>
      <vt:lpstr>Géométrie</vt:lpstr>
      <vt:lpstr>Analyse combinatoire</vt:lpstr>
      <vt:lpstr>Analyse combinatoire</vt:lpstr>
      <vt:lpstr>Analyse combinatoire</vt:lpstr>
      <vt:lpstr>Analyse combinatoire</vt:lpstr>
      <vt:lpstr>Suites logiques de chiffres</vt:lpstr>
      <vt:lpstr>Suites logiques de chiffres</vt:lpstr>
      <vt:lpstr>Suites logiques de lettres</vt:lpstr>
      <vt:lpstr>Suites logiques de lettres</vt:lpstr>
      <vt:lpstr>ET ENCORE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DUT</dc:title>
  <dc:creator>isabelle_massa</dc:creator>
  <cp:lastModifiedBy>proftc3</cp:lastModifiedBy>
  <cp:revision>52</cp:revision>
  <dcterms:created xsi:type="dcterms:W3CDTF">2014-02-06T12:14:44Z</dcterms:created>
  <dcterms:modified xsi:type="dcterms:W3CDTF">2016-02-23T09:00:00Z</dcterms:modified>
</cp:coreProperties>
</file>