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319" r:id="rId17"/>
    <p:sldId id="284" r:id="rId18"/>
    <p:sldId id="285" r:id="rId19"/>
    <p:sldId id="287" r:id="rId20"/>
    <p:sldId id="286" r:id="rId21"/>
    <p:sldId id="288" r:id="rId22"/>
    <p:sldId id="289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9" r:id="rId32"/>
    <p:sldId id="310" r:id="rId33"/>
    <p:sldId id="318" r:id="rId3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44C3D8"/>
    <a:srgbClr val="79D4E3"/>
    <a:srgbClr val="BAEBF2"/>
    <a:srgbClr val="D3DCE0"/>
    <a:srgbClr val="92DCE8"/>
    <a:srgbClr val="91DCE8"/>
    <a:srgbClr val="D9F3F7"/>
    <a:srgbClr val="FFFFFF"/>
    <a:srgbClr val="EE8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08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90" y="-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236E08-8382-4F29-9276-4E29FACB357C}" type="datetimeFigureOut">
              <a:rPr lang="fr-FR" smtClean="0"/>
              <a:t>04/03/2016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BE598-06C6-4669-9919-2A97762B17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96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2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16"/>
          <p:cNvCxnSpPr/>
          <p:nvPr userDrawn="1"/>
        </p:nvCxnSpPr>
        <p:spPr>
          <a:xfrm flipV="1">
            <a:off x="6499225" y="3609975"/>
            <a:ext cx="2654300" cy="1543050"/>
          </a:xfrm>
          <a:prstGeom prst="line">
            <a:avLst/>
          </a:prstGeom>
          <a:ln w="3175" cmpd="sng">
            <a:solidFill>
              <a:srgbClr val="478AC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17"/>
          <p:cNvSpPr/>
          <p:nvPr userDrawn="1"/>
        </p:nvSpPr>
        <p:spPr>
          <a:xfrm>
            <a:off x="250825" y="381000"/>
            <a:ext cx="8642350" cy="4402138"/>
          </a:xfrm>
          <a:prstGeom prst="rect">
            <a:avLst/>
          </a:prstGeom>
          <a:gradFill flip="none" rotWithShape="1">
            <a:gsLst>
              <a:gs pos="0">
                <a:srgbClr val="EF7FA0">
                  <a:alpha val="29000"/>
                </a:srgbClr>
              </a:gs>
              <a:gs pos="100000">
                <a:srgbClr val="00B5CE">
                  <a:alpha val="29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Triangle isocèle 14"/>
          <p:cNvSpPr/>
          <p:nvPr userDrawn="1"/>
        </p:nvSpPr>
        <p:spPr>
          <a:xfrm rot="5400000">
            <a:off x="-286544" y="-1902619"/>
            <a:ext cx="4157663" cy="3584575"/>
          </a:xfrm>
          <a:prstGeom prst="triangle">
            <a:avLst/>
          </a:pr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Triangle isocèle 15"/>
          <p:cNvSpPr/>
          <p:nvPr userDrawn="1"/>
        </p:nvSpPr>
        <p:spPr>
          <a:xfrm rot="5400000">
            <a:off x="-143668" y="2585243"/>
            <a:ext cx="2076450" cy="1789113"/>
          </a:xfrm>
          <a:prstGeom prst="triangle">
            <a:avLst/>
          </a:prstGeom>
          <a:solidFill>
            <a:srgbClr val="00B5CE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Triangle isocèle 13"/>
          <p:cNvSpPr/>
          <p:nvPr userDrawn="1"/>
        </p:nvSpPr>
        <p:spPr>
          <a:xfrm rot="16200000">
            <a:off x="1362075" y="323850"/>
            <a:ext cx="8358188" cy="7205662"/>
          </a:xfrm>
          <a:prstGeom prst="triangle">
            <a:avLst/>
          </a:pr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1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/>
          <p:nvPr userDrawn="1"/>
        </p:nvSpPr>
        <p:spPr>
          <a:xfrm>
            <a:off x="368150" y="302119"/>
            <a:ext cx="8414605" cy="4402304"/>
          </a:xfrm>
          <a:prstGeom prst="rect">
            <a:avLst/>
          </a:prstGeom>
          <a:gradFill flip="none" rotWithShape="1">
            <a:gsLst>
              <a:gs pos="0">
                <a:srgbClr val="FFEC18">
                  <a:alpha val="99000"/>
                </a:srgbClr>
              </a:gs>
              <a:gs pos="99000">
                <a:srgbClr val="478AC9">
                  <a:alpha val="68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1" name="Connecteur droit 17"/>
          <p:cNvCxnSpPr/>
          <p:nvPr userDrawn="1"/>
        </p:nvCxnSpPr>
        <p:spPr>
          <a:xfrm flipV="1">
            <a:off x="1035050" y="1277938"/>
            <a:ext cx="6629400" cy="3865562"/>
          </a:xfrm>
          <a:prstGeom prst="line">
            <a:avLst/>
          </a:prstGeom>
          <a:ln w="3175" cmpd="sng">
            <a:solidFill>
              <a:srgbClr val="FFEC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riangle isocèle 18"/>
          <p:cNvSpPr/>
          <p:nvPr userDrawn="1"/>
        </p:nvSpPr>
        <p:spPr>
          <a:xfrm rot="16200000">
            <a:off x="-861219" y="816769"/>
            <a:ext cx="3925888" cy="3384550"/>
          </a:xfrm>
          <a:prstGeom prst="triangle">
            <a:avLst/>
          </a:prstGeom>
          <a:solidFill>
            <a:schemeClr val="bg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Triangle isocèle 19"/>
          <p:cNvSpPr/>
          <p:nvPr userDrawn="1"/>
        </p:nvSpPr>
        <p:spPr>
          <a:xfrm rot="16200000">
            <a:off x="7575550" y="727075"/>
            <a:ext cx="1277938" cy="1100138"/>
          </a:xfrm>
          <a:prstGeom prst="triangle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325" y="1413752"/>
            <a:ext cx="5981850" cy="3547353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265112" indent="0">
              <a:buFontTx/>
              <a:buNone/>
              <a:defRPr>
                <a:solidFill>
                  <a:schemeClr val="bg1"/>
                </a:solidFill>
              </a:defRPr>
            </a:lvl2pPr>
            <a:lvl3pPr marL="536575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8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7"/>
          <p:cNvCxnSpPr/>
          <p:nvPr userDrawn="1"/>
        </p:nvCxnSpPr>
        <p:spPr>
          <a:xfrm flipH="1" flipV="1">
            <a:off x="0" y="1658938"/>
            <a:ext cx="6124575" cy="3484562"/>
          </a:xfrm>
          <a:prstGeom prst="line">
            <a:avLst/>
          </a:prstGeom>
          <a:ln w="3175" cmpd="sng">
            <a:solidFill>
              <a:srgbClr val="00B5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6"/>
          <p:cNvCxnSpPr/>
          <p:nvPr userDrawn="1"/>
        </p:nvCxnSpPr>
        <p:spPr>
          <a:xfrm flipV="1">
            <a:off x="1555750" y="701675"/>
            <a:ext cx="7588250" cy="4441825"/>
          </a:xfrm>
          <a:prstGeom prst="line">
            <a:avLst/>
          </a:prstGeom>
          <a:ln w="3175" cmpd="sng">
            <a:solidFill>
              <a:srgbClr val="F8B4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riangle isocèle 14"/>
          <p:cNvSpPr/>
          <p:nvPr userDrawn="1"/>
        </p:nvSpPr>
        <p:spPr>
          <a:xfrm rot="16200000">
            <a:off x="-286543" y="1726406"/>
            <a:ext cx="4157662" cy="3584575"/>
          </a:xfrm>
          <a:prstGeom prst="triangle">
            <a:avLst/>
          </a:prstGeom>
          <a:gradFill flip="none" rotWithShape="1">
            <a:gsLst>
              <a:gs pos="0">
                <a:srgbClr val="F8B480">
                  <a:alpha val="60000"/>
                </a:srgbClr>
              </a:gs>
              <a:gs pos="99000">
                <a:srgbClr val="00B5CE">
                  <a:alpha val="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Triangle isocèle 15"/>
          <p:cNvSpPr/>
          <p:nvPr userDrawn="1"/>
        </p:nvSpPr>
        <p:spPr>
          <a:xfrm rot="5400000">
            <a:off x="-286544" y="-467519"/>
            <a:ext cx="4157663" cy="3584575"/>
          </a:xfrm>
          <a:prstGeom prst="triangle">
            <a:avLst/>
          </a:prstGeom>
          <a:gradFill flip="none" rotWithShape="1">
            <a:gsLst>
              <a:gs pos="0">
                <a:srgbClr val="F8B480">
                  <a:alpha val="48000"/>
                </a:srgbClr>
              </a:gs>
              <a:gs pos="100000">
                <a:srgbClr val="00B5CE">
                  <a:alpha val="48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20"/>
          <p:cNvSpPr/>
          <p:nvPr userDrawn="1"/>
        </p:nvSpPr>
        <p:spPr>
          <a:xfrm>
            <a:off x="220663" y="273050"/>
            <a:ext cx="8688387" cy="461962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Triangle isocèle 19"/>
          <p:cNvSpPr/>
          <p:nvPr userDrawn="1"/>
        </p:nvSpPr>
        <p:spPr>
          <a:xfrm rot="5400000">
            <a:off x="5237162" y="2509838"/>
            <a:ext cx="1724025" cy="1485900"/>
          </a:xfrm>
          <a:prstGeom prst="triangle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Triangle isocèle 15"/>
          <p:cNvSpPr/>
          <p:nvPr userDrawn="1"/>
        </p:nvSpPr>
        <p:spPr>
          <a:xfrm rot="16200000">
            <a:off x="450850" y="263525"/>
            <a:ext cx="4159251" cy="3584575"/>
          </a:xfrm>
          <a:prstGeom prst="triangle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Triangle isocèle 21"/>
          <p:cNvSpPr/>
          <p:nvPr userDrawn="1"/>
        </p:nvSpPr>
        <p:spPr>
          <a:xfrm rot="16200000">
            <a:off x="7532687" y="3167063"/>
            <a:ext cx="1730375" cy="1492250"/>
          </a:xfrm>
          <a:prstGeom prst="triangle">
            <a:avLst/>
          </a:prstGeom>
          <a:gradFill flip="none" rotWithShape="1">
            <a:gsLst>
              <a:gs pos="0">
                <a:srgbClr val="F8B480">
                  <a:alpha val="48000"/>
                </a:srgbClr>
              </a:gs>
              <a:gs pos="100000">
                <a:srgbClr val="00B5CE">
                  <a:alpha val="48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7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-762000" y="-598488"/>
            <a:ext cx="10410825" cy="6618288"/>
            <a:chOff x="-762000" y="-598488"/>
            <a:chExt cx="10410825" cy="6618288"/>
          </a:xfrm>
        </p:grpSpPr>
        <p:sp>
          <p:nvSpPr>
            <p:cNvPr id="7" name="Triangle isocèle 20"/>
            <p:cNvSpPr/>
            <p:nvPr userDrawn="1"/>
          </p:nvSpPr>
          <p:spPr>
            <a:xfrm rot="5400000">
              <a:off x="-1177131" y="415131"/>
              <a:ext cx="6019800" cy="5189538"/>
            </a:xfrm>
            <a:prstGeom prst="triangle">
              <a:avLst/>
            </a:prstGeom>
            <a:gradFill flip="none" rotWithShape="1">
              <a:gsLst>
                <a:gs pos="0">
                  <a:srgbClr val="FFDD00">
                    <a:alpha val="53000"/>
                  </a:srgbClr>
                </a:gs>
                <a:gs pos="100000">
                  <a:srgbClr val="00B5CE">
                    <a:alpha val="53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Rectangle 8"/>
            <p:cNvSpPr/>
            <p:nvPr userDrawn="1"/>
          </p:nvSpPr>
          <p:spPr>
            <a:xfrm>
              <a:off x="339725" y="301625"/>
              <a:ext cx="8415338" cy="4402138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9" name="Connecteur droit 9"/>
            <p:cNvCxnSpPr/>
            <p:nvPr userDrawn="1"/>
          </p:nvCxnSpPr>
          <p:spPr>
            <a:xfrm flipH="1" flipV="1">
              <a:off x="-515938" y="1581150"/>
              <a:ext cx="6254751" cy="3649663"/>
            </a:xfrm>
            <a:prstGeom prst="line">
              <a:avLst/>
            </a:prstGeom>
            <a:ln w="3175" cmpd="sng">
              <a:solidFill>
                <a:srgbClr val="00B5C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0"/>
            <p:cNvCxnSpPr/>
            <p:nvPr userDrawn="1"/>
          </p:nvCxnSpPr>
          <p:spPr>
            <a:xfrm flipV="1">
              <a:off x="3019425" y="1277938"/>
              <a:ext cx="6629400" cy="3865562"/>
            </a:xfrm>
            <a:prstGeom prst="line">
              <a:avLst/>
            </a:prstGeom>
            <a:ln w="3175" cmpd="sng">
              <a:solidFill>
                <a:srgbClr val="FFDD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angle isocèle 11"/>
            <p:cNvSpPr/>
            <p:nvPr userDrawn="1"/>
          </p:nvSpPr>
          <p:spPr>
            <a:xfrm rot="16200000">
              <a:off x="5488781" y="-327819"/>
              <a:ext cx="3925888" cy="3384550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alpha val="36000"/>
                  </a:schemeClr>
                </a:gs>
                <a:gs pos="100000">
                  <a:srgbClr val="FFDD00">
                    <a:alpha val="36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" name="Triangle isocèle 12"/>
            <p:cNvSpPr/>
            <p:nvPr userDrawn="1"/>
          </p:nvSpPr>
          <p:spPr>
            <a:xfrm rot="5400000">
              <a:off x="5488781" y="1824832"/>
              <a:ext cx="3925887" cy="3384550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rgbClr val="00B5CE">
                    <a:alpha val="30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3" name="Triangle isocèle 21"/>
            <p:cNvSpPr/>
            <p:nvPr userDrawn="1"/>
          </p:nvSpPr>
          <p:spPr>
            <a:xfrm rot="16200000">
              <a:off x="6660356" y="2470944"/>
              <a:ext cx="1585913" cy="1368425"/>
            </a:xfrm>
            <a:prstGeom prst="triangl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73844"/>
            <a:ext cx="8642350" cy="595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027043"/>
            <a:ext cx="8642350" cy="3881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3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5738" algn="l" defTabSz="6858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 3" panose="05040102010807070707" pitchFamily="18" charset="2"/>
        <a:buChar char="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1793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plateformesolutionsclimat.org/" TargetMode="External"/><Relationship Id="rId7" Type="http://schemas.openxmlformats.org/officeDocument/2006/relationships/image" Target="../media/image72.png"/><Relationship Id="rId2" Type="http://schemas.openxmlformats.org/officeDocument/2006/relationships/hyperlink" Target="http://scop21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breakthroughnight.fr/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 descr="Capture d’écran 2016-01-19 à 10.35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369" y="-1"/>
            <a:ext cx="917136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7369" y="4046633"/>
            <a:ext cx="9171369" cy="842136"/>
          </a:xfrm>
          <a:prstGeom prst="rect">
            <a:avLst/>
          </a:prstGeom>
          <a:solidFill>
            <a:srgbClr val="44546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59861" y="2109019"/>
            <a:ext cx="1086378" cy="2883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86159" y="4046633"/>
            <a:ext cx="6265564" cy="9456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altLang="fr-FR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SOLUTIONS COP 21</a:t>
            </a:r>
            <a:br>
              <a:rPr lang="fr-FR" altLang="fr-FR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altLang="fr-FR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BILAN DU DISPOSITIF 2014-2015 </a:t>
            </a:r>
          </a:p>
          <a:p>
            <a:pPr>
              <a:spcBef>
                <a:spcPts val="0"/>
              </a:spcBef>
            </a:pPr>
            <a:endParaRPr lang="fr-FR" sz="28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4" descr="C:\Users\ALLIANTIS_Amandine\Dropbox (Solutions cop21)\Solutions Cop21\Logos et bandeaux\Comité 21 et Club France\logo Club France 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0" y="2216650"/>
            <a:ext cx="976120" cy="99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ALLIANTIS_Amandine\Dropbox (Solutions cop21)\Solutions Cop21\Logos et bandeaux\Hopscotch\HOPSCOTCH_globalprgroup_Noi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8" y="3525972"/>
            <a:ext cx="527565" cy="65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LLIANTIS_Amandine\Dropbox (Solutions cop21)\Solutions Cop21\Logos et bandeaux\Alliantis\Logo_Alliantis_201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4" y="4357784"/>
            <a:ext cx="847893" cy="53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rme libre 10"/>
          <p:cNvSpPr/>
          <p:nvPr/>
        </p:nvSpPr>
        <p:spPr>
          <a:xfrm flipV="1">
            <a:off x="-25963" y="-2"/>
            <a:ext cx="2473969" cy="1526460"/>
          </a:xfrm>
          <a:custGeom>
            <a:avLst/>
            <a:gdLst>
              <a:gd name="connsiteX0" fmla="*/ 0 w 2473969"/>
              <a:gd name="connsiteY0" fmla="*/ 1526460 h 1526460"/>
              <a:gd name="connsiteX1" fmla="*/ 2010558 w 2473969"/>
              <a:gd name="connsiteY1" fmla="*/ 1526460 h 1526460"/>
              <a:gd name="connsiteX2" fmla="*/ 2473969 w 2473969"/>
              <a:gd name="connsiteY2" fmla="*/ 1130570 h 1526460"/>
              <a:gd name="connsiteX3" fmla="*/ 0 w 2473969"/>
              <a:gd name="connsiteY3" fmla="*/ 0 h 152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969" h="1526460">
                <a:moveTo>
                  <a:pt x="0" y="1526460"/>
                </a:moveTo>
                <a:lnTo>
                  <a:pt x="2010558" y="1526460"/>
                </a:lnTo>
                <a:lnTo>
                  <a:pt x="2473969" y="11305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4" descr="logo_cop_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8" y="156464"/>
            <a:ext cx="18208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0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Solutions COP21 au Grand Palais :</a:t>
            </a:r>
            <a:br>
              <a:rPr lang="fr-FR"/>
            </a:br>
            <a:r>
              <a:rPr lang="fr-FR"/>
              <a:t>une mobilisation d’ampleur inédite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51" y="2890768"/>
            <a:ext cx="3048966" cy="20326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273" t="15510" r="1"/>
          <a:stretch/>
        </p:blipFill>
        <p:spPr>
          <a:xfrm>
            <a:off x="4055164" y="986186"/>
            <a:ext cx="3073875" cy="19979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8001" b="11678"/>
          <a:stretch/>
        </p:blipFill>
        <p:spPr>
          <a:xfrm>
            <a:off x="7235935" y="986186"/>
            <a:ext cx="1657240" cy="199555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0825" y="1909796"/>
            <a:ext cx="989544" cy="825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6000" tIns="72000" rIns="36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Visiteurs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47265" y="1909796"/>
            <a:ext cx="1122026" cy="825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6000" tIns="72000" rIns="36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Conférence, débats</a:t>
            </a:r>
            <a:b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 corner d’info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576187" y="1909796"/>
            <a:ext cx="989544" cy="825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6000" tIns="72000" rIns="36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Plateaux TV et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JT des Solutions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67938" y="4021981"/>
            <a:ext cx="1220850" cy="895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6000" tIns="72000" rIns="36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Pavillons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multi-acteurs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 espaces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individualisés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092908" y="4021981"/>
            <a:ext cx="1122026" cy="895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6000" tIns="72000" rIns="36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Artistes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accueillis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 résidence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419053" y="4021981"/>
            <a:ext cx="1236060" cy="895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6000" tIns="72000" rIns="36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Ateliers </a:t>
            </a:r>
            <a:r>
              <a:rPr lang="fr-FR" alt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ludiques et pédagogiques </a:t>
            </a:r>
            <a:endParaRPr lang="fr-FR" altLang="fr-FR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50825" y="986186"/>
            <a:ext cx="989544" cy="10083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2000"/>
              <a:t>42 000</a:t>
            </a:r>
          </a:p>
        </p:txBody>
      </p:sp>
      <p:sp>
        <p:nvSpPr>
          <p:cNvPr id="12" name="Ellipse 11"/>
          <p:cNvSpPr/>
          <p:nvPr/>
        </p:nvSpPr>
        <p:spPr>
          <a:xfrm>
            <a:off x="1413506" y="986186"/>
            <a:ext cx="989544" cy="10083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2000"/>
              <a:t>350</a:t>
            </a:r>
          </a:p>
        </p:txBody>
      </p:sp>
      <p:sp>
        <p:nvSpPr>
          <p:cNvPr id="14" name="Ellipse 13"/>
          <p:cNvSpPr/>
          <p:nvPr/>
        </p:nvSpPr>
        <p:spPr>
          <a:xfrm>
            <a:off x="2576187" y="986186"/>
            <a:ext cx="989544" cy="10083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2000"/>
              <a:t>150</a:t>
            </a:r>
          </a:p>
        </p:txBody>
      </p:sp>
      <p:sp>
        <p:nvSpPr>
          <p:cNvPr id="16" name="Ellipse 15"/>
          <p:cNvSpPr/>
          <p:nvPr/>
        </p:nvSpPr>
        <p:spPr>
          <a:xfrm>
            <a:off x="4783591" y="3098372"/>
            <a:ext cx="989544" cy="10083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2000"/>
              <a:t>35</a:t>
            </a:r>
          </a:p>
        </p:txBody>
      </p:sp>
      <p:sp>
        <p:nvSpPr>
          <p:cNvPr id="18" name="Ellipse 17"/>
          <p:cNvSpPr/>
          <p:nvPr/>
        </p:nvSpPr>
        <p:spPr>
          <a:xfrm>
            <a:off x="6101322" y="3098372"/>
            <a:ext cx="989544" cy="10083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2000"/>
              <a:t>12</a:t>
            </a:r>
          </a:p>
        </p:txBody>
      </p:sp>
      <p:sp>
        <p:nvSpPr>
          <p:cNvPr id="20" name="Ellipse 19"/>
          <p:cNvSpPr/>
          <p:nvPr/>
        </p:nvSpPr>
        <p:spPr>
          <a:xfrm>
            <a:off x="7500530" y="3098372"/>
            <a:ext cx="989544" cy="10083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2000" dirty="0"/>
              <a:t>1200 </a:t>
            </a:r>
            <a:r>
              <a:rPr lang="fr-FR" sz="1600" dirty="0"/>
              <a:t>m²</a:t>
            </a:r>
          </a:p>
        </p:txBody>
      </p:sp>
    </p:spTree>
    <p:extLst>
      <p:ext uri="{BB962C8B-B14F-4D97-AF65-F5344CB8AC3E}">
        <p14:creationId xmlns:p14="http://schemas.microsoft.com/office/powerpoint/2010/main" val="14769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b="1"/>
              <a:t>Plus de 200 partenaires et organismes contributeurs</a:t>
            </a:r>
            <a:r>
              <a:rPr lang="fr-FR" sz="2000"/>
              <a:t/>
            </a:r>
            <a:br>
              <a:rPr lang="fr-FR" sz="2000"/>
            </a:br>
            <a:r>
              <a:rPr lang="fr-FR" sz="2000"/>
              <a:t>Des Pavillons co-contruits permettant l’expression de tous types d’acteurs </a:t>
            </a:r>
            <a:r>
              <a:rPr lang="fr-FR" sz="1600"/>
              <a:t>(associations, fédérations, start up, PME, collectivités…)</a:t>
            </a:r>
            <a:endParaRPr lang="fr-FR" sz="200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13123" t="663" r="18537"/>
          <a:stretch/>
        </p:blipFill>
        <p:spPr>
          <a:xfrm>
            <a:off x="529501" y="1119373"/>
            <a:ext cx="2084744" cy="20201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014" y="1119373"/>
            <a:ext cx="3028009" cy="202017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t="47937" b="3356"/>
          <a:stretch/>
        </p:blipFill>
        <p:spPr>
          <a:xfrm>
            <a:off x="5869791" y="1119373"/>
            <a:ext cx="2765195" cy="20216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01" y="3237245"/>
            <a:ext cx="2623004" cy="174992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101" y="3237245"/>
            <a:ext cx="2624885" cy="174992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755" y="3237245"/>
            <a:ext cx="2623097" cy="17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 aussi de nombreux autres espaces collaboratifs et créatifs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10866" b="11858"/>
          <a:stretch/>
        </p:blipFill>
        <p:spPr>
          <a:xfrm>
            <a:off x="442412" y="2830059"/>
            <a:ext cx="4321175" cy="22296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869553"/>
            <a:ext cx="2661971" cy="17774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1" y="869553"/>
            <a:ext cx="2661971" cy="17774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337" y="869553"/>
            <a:ext cx="2657838" cy="177740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809" y="2830059"/>
            <a:ext cx="3352131" cy="223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58194" y="1400622"/>
            <a:ext cx="4615543" cy="271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Des personnalités comme Arnold Schwarzenegger, le Prince Albert II de Monaco, Nicolas Hulot, Matthieu Ricard, Paul Watson, Jean Jouzel mais aussi Vandana Shiva ont réaffirmé leur engagement à cette occasion</a:t>
            </a:r>
            <a:r>
              <a:rPr lang="fr-FR" altLang="fr-FR" sz="28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68"/>
            <a:ext cx="3792041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35040" y="1471197"/>
            <a:ext cx="2995749" cy="20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4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Visite du Président de la République </a:t>
            </a:r>
          </a:p>
          <a:p>
            <a:pPr>
              <a:spcBef>
                <a:spcPts val="1200"/>
              </a:spcBef>
              <a:buNone/>
            </a:pPr>
            <a:r>
              <a:rPr lang="fr-FR" altLang="fr-FR" sz="24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 heures au Grand Palais le 9 décembre 2015</a:t>
            </a:r>
          </a:p>
        </p:txBody>
      </p:sp>
      <p:pic>
        <p:nvPicPr>
          <p:cNvPr id="5" name="Image 3" descr="DSC_3355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9406"/>
            <a:ext cx="2938463" cy="1960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4" descr="DSC_3281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/>
          <a:stretch>
            <a:fillRect/>
          </a:stretch>
        </p:blipFill>
        <p:spPr bwMode="auto">
          <a:xfrm>
            <a:off x="250825" y="2660240"/>
            <a:ext cx="2938463" cy="1993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5" descr="DSC_3125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0"/>
          <a:stretch>
            <a:fillRect/>
          </a:stretch>
        </p:blipFill>
        <p:spPr bwMode="auto">
          <a:xfrm>
            <a:off x="3276056" y="579406"/>
            <a:ext cx="2597150" cy="1960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DSC_3117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/>
          <a:stretch>
            <a:fillRect/>
          </a:stretch>
        </p:blipFill>
        <p:spPr bwMode="auto">
          <a:xfrm>
            <a:off x="3276056" y="2660240"/>
            <a:ext cx="2597150" cy="1993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L’opinion du public au Grand Palais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6" y="1027043"/>
            <a:ext cx="4852397" cy="3881508"/>
          </a:xfrm>
        </p:spPr>
        <p:txBody>
          <a:bodyPr/>
          <a:lstStyle/>
          <a:p>
            <a:r>
              <a:rPr lang="fr-FR"/>
              <a:t>Partenaire du dispositif, l’Ifop a réalisé deux études en amont de la COP21 en </a:t>
            </a:r>
            <a:r>
              <a:rPr lang="fr-FR" b="1"/>
              <a:t>septembre</a:t>
            </a:r>
            <a:r>
              <a:rPr lang="fr-FR"/>
              <a:t/>
            </a:r>
            <a:br>
              <a:rPr lang="fr-FR"/>
            </a:br>
            <a:r>
              <a:rPr lang="fr-FR"/>
              <a:t>et en </a:t>
            </a:r>
            <a:r>
              <a:rPr lang="fr-FR" b="1"/>
              <a:t>octobre</a:t>
            </a:r>
            <a:r>
              <a:rPr lang="fr-FR"/>
              <a:t> 2015 sur les idées  reçues des Français face à la COP et au climat, et sur leurs comportements.</a:t>
            </a:r>
          </a:p>
          <a:p>
            <a:r>
              <a:rPr lang="fr-FR"/>
              <a:t>L’Ifop a également réalisé un étude in situ qui révèle que 81 % des visiteurs détiennent désormais une meilleure information sur les solutions climat et que 74 % d’entre eux se sont engagés à modifier leurs habitudes et leurs comportements pour limiter leur impact sur le climat. </a:t>
            </a:r>
            <a:br>
              <a:rPr lang="fr-FR"/>
            </a:br>
            <a:r>
              <a:rPr lang="fr-FR"/>
              <a:t>Parmi les solutions envisagées : le recyclage et</a:t>
            </a:r>
            <a:br>
              <a:rPr lang="fr-FR"/>
            </a:br>
            <a:r>
              <a:rPr lang="fr-FR"/>
              <a:t>la location des biens de consommation (pour 98 % des répondants), les économies d’énergie dans le logement et les transports écologiques (pour 97 % et 95 % respectivement).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3" y="1158919"/>
            <a:ext cx="3668032" cy="36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Retour d’expériences ….points de vue des partenaires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0825" y="937835"/>
            <a:ext cx="8642350" cy="3881508"/>
          </a:xfrm>
        </p:spPr>
        <p:txBody>
          <a:bodyPr/>
          <a:lstStyle/>
          <a:p>
            <a:r>
              <a:rPr lang="fr-FR" b="1">
                <a:solidFill>
                  <a:schemeClr val="accent6"/>
                </a:solidFill>
              </a:rPr>
              <a:t>Solutions COP21</a:t>
            </a:r>
            <a:r>
              <a:rPr lang="fr-FR"/>
              <a:t> a contribué à la forte mobilisation de la société civile et à la sensibilisation du grand public sur le climat. Cela a permis de démultiplier la valorisation des solutions et a donné de multiples occasions de communiquer, sensibiliser autour du climat en interne comme en externe.</a:t>
            </a:r>
          </a:p>
          <a:p>
            <a:r>
              <a:rPr lang="fr-FR" b="1">
                <a:solidFill>
                  <a:schemeClr val="accent6"/>
                </a:solidFill>
              </a:rPr>
              <a:t>Des prises de parole très diversifiées </a:t>
            </a:r>
            <a:r>
              <a:rPr lang="fr-FR"/>
              <a:t>: un programme des conférences / événements extrêmement riche et intéressant, mais pas forcément diffusé pro activement au grand public. </a:t>
            </a:r>
          </a:p>
          <a:p>
            <a:r>
              <a:rPr lang="fr-FR" b="1">
                <a:solidFill>
                  <a:schemeClr val="accent6"/>
                </a:solidFill>
              </a:rPr>
              <a:t>La soirée d'inauguration</a:t>
            </a:r>
            <a:r>
              <a:rPr lang="fr-FR"/>
              <a:t> : un grand nombre de personnalités mais des interventions parfois trop longues.</a:t>
            </a:r>
          </a:p>
          <a:p>
            <a:r>
              <a:rPr lang="fr-FR" b="1">
                <a:solidFill>
                  <a:schemeClr val="accent6"/>
                </a:solidFill>
              </a:rPr>
              <a:t>La  nuit de l'innovation </a:t>
            </a:r>
            <a:r>
              <a:rPr lang="fr-FR"/>
              <a:t>: trop de prises de parole, la promesse d'innovation des start-ups n'a pas semblé être au rendez-vous</a:t>
            </a:r>
          </a:p>
          <a:p>
            <a:r>
              <a:rPr lang="fr-FR" b="1">
                <a:solidFill>
                  <a:schemeClr val="accent6"/>
                </a:solidFill>
              </a:rPr>
              <a:t>Un JT des Solutions réussi</a:t>
            </a:r>
            <a:r>
              <a:rPr lang="fr-FR"/>
              <a:t> avec de belles rencontres, la découverte d'univers différents. Une occasion de faire de la communication et de la sensibilisation sur les enjeux du climat…pas suffisamment suivie ou retransmise.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2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51210_COP21_0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t="11599" r="1174" b="1142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7369" y="4046633"/>
            <a:ext cx="9171369" cy="842136"/>
          </a:xfrm>
          <a:prstGeom prst="rect">
            <a:avLst/>
          </a:prstGeom>
          <a:solidFill>
            <a:srgbClr val="44546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8497" y="3969879"/>
            <a:ext cx="8245503" cy="9456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altLang="fr-FR"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COMMUNICATION</a:t>
            </a:r>
          </a:p>
          <a:p>
            <a:pPr>
              <a:spcBef>
                <a:spcPts val="0"/>
              </a:spcBef>
            </a:pPr>
            <a:r>
              <a:rPr lang="fr-FR" altLang="fr-FR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RP &amp; SOCIAL MÉDIA</a:t>
            </a:r>
          </a:p>
        </p:txBody>
      </p:sp>
    </p:spTree>
    <p:extLst>
      <p:ext uri="{BB962C8B-B14F-4D97-AF65-F5344CB8AC3E}">
        <p14:creationId xmlns:p14="http://schemas.microsoft.com/office/powerpoint/2010/main" val="17592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11325" y="1619794"/>
            <a:ext cx="5981850" cy="3341311"/>
          </a:xfrm>
        </p:spPr>
        <p:txBody>
          <a:bodyPr/>
          <a:lstStyle/>
          <a:p>
            <a:r>
              <a:rPr lang="fr-FR" sz="3600"/>
              <a:t>LES RELATIONS MÉDIAS</a:t>
            </a:r>
          </a:p>
          <a:p>
            <a:pPr>
              <a:spcBef>
                <a:spcPts val="3000"/>
              </a:spcBef>
            </a:pPr>
            <a:r>
              <a:rPr lang="fr-FR" sz="3200"/>
              <a:t>RÉSULTATS OBTENUS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013165" y="2325189"/>
            <a:ext cx="48506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4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Synthèse des résultats - </a:t>
            </a:r>
            <a:r>
              <a:rPr lang="fr-FR" i="1"/>
              <a:t>Couverture obtenue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4400" b="1">
                <a:solidFill>
                  <a:schemeClr val="accent2"/>
                </a:solidFill>
              </a:rPr>
              <a:t>1 272 </a:t>
            </a:r>
            <a:r>
              <a:rPr lang="fr-FR" sz="2000" b="1"/>
              <a:t>retombées médias print, web et audiovisuels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000"/>
              <a:t>Soit une audience moyenne quotidienne sur la période de près de</a:t>
            </a:r>
            <a:br>
              <a:rPr lang="fr-FR" sz="2000"/>
            </a:br>
            <a:r>
              <a:rPr lang="fr-FR" sz="4400" b="1">
                <a:solidFill>
                  <a:schemeClr val="accent2"/>
                </a:solidFill>
              </a:rPr>
              <a:t>6 millions</a:t>
            </a:r>
            <a:r>
              <a:rPr lang="fr-FR" sz="2000"/>
              <a:t> de contacts potentiels</a:t>
            </a:r>
          </a:p>
          <a:p>
            <a:pPr marL="0" indent="0">
              <a:buNone/>
            </a:pPr>
            <a:r>
              <a:rPr lang="fr-FR" sz="4400" b="1">
                <a:solidFill>
                  <a:schemeClr val="accent2"/>
                </a:solidFill>
              </a:rPr>
              <a:t>3/4</a:t>
            </a:r>
            <a:r>
              <a:rPr lang="fr-FR" sz="2000"/>
              <a:t> de parutions positives</a:t>
            </a:r>
          </a:p>
          <a:p>
            <a:pPr marL="0" indent="0">
              <a:buNone/>
            </a:pPr>
            <a:r>
              <a:rPr lang="fr-FR" sz="4400" b="1">
                <a:solidFill>
                  <a:schemeClr val="accent2"/>
                </a:solidFill>
              </a:rPr>
              <a:t>57 % </a:t>
            </a:r>
            <a:r>
              <a:rPr lang="fr-FR" sz="2000"/>
              <a:t>de parutions dédiées au dispositif</a:t>
            </a:r>
            <a:br>
              <a:rPr lang="fr-FR" sz="2000"/>
            </a:br>
            <a:r>
              <a:rPr lang="fr-FR" sz="2000" i="1"/>
              <a:t>(vs citation dans le cadre de papiers de fond)</a:t>
            </a:r>
          </a:p>
          <a:p>
            <a:pPr marL="0" indent="0">
              <a:buNone/>
            </a:pP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3461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641456" y="3190388"/>
            <a:ext cx="4247756" cy="14884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50825" y="3190388"/>
            <a:ext cx="4247756" cy="14884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Solutions COP21, une expérience multi-acteurs imaginée</a:t>
            </a:r>
            <a:br>
              <a:rPr lang="fr-FR"/>
            </a:br>
            <a:r>
              <a:rPr lang="fr-FR"/>
              <a:t>dans le cadre du Club France Développement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027043"/>
            <a:ext cx="8642350" cy="1794340"/>
          </a:xfrm>
        </p:spPr>
        <p:txBody>
          <a:bodyPr/>
          <a:lstStyle/>
          <a:p>
            <a:r>
              <a:rPr lang="fr-FR" dirty="0"/>
              <a:t>Solutions </a:t>
            </a:r>
            <a:r>
              <a:rPr lang="fr-FR" dirty="0" smtClean="0"/>
              <a:t>COP21</a:t>
            </a:r>
            <a:r>
              <a:rPr lang="fr-FR" dirty="0"/>
              <a:t> </a:t>
            </a:r>
            <a:r>
              <a:rPr lang="fr-FR" dirty="0" smtClean="0"/>
              <a:t>est un </a:t>
            </a:r>
            <a:r>
              <a:rPr lang="fr-FR" dirty="0"/>
              <a:t>dispositif inventé </a:t>
            </a:r>
            <a:r>
              <a:rPr lang="fr-FR" b="1" dirty="0" smtClean="0"/>
              <a:t>dès </a:t>
            </a:r>
            <a:r>
              <a:rPr lang="fr-FR" b="1" dirty="0"/>
              <a:t>2013</a:t>
            </a:r>
            <a:r>
              <a:rPr lang="fr-FR" dirty="0"/>
              <a:t> </a:t>
            </a:r>
            <a:r>
              <a:rPr lang="fr-FR" dirty="0" smtClean="0"/>
              <a:t>qui </a:t>
            </a:r>
            <a:r>
              <a:rPr lang="fr-FR" dirty="0"/>
              <a:t>s'inscrit dans la continuité du travail du club France à Rio+20 pour répertorier</a:t>
            </a:r>
            <a:r>
              <a:rPr lang="fr-FR" dirty="0" smtClean="0"/>
              <a:t>, « </a:t>
            </a:r>
            <a:r>
              <a:rPr lang="fr-FR" dirty="0" err="1"/>
              <a:t>typologiser</a:t>
            </a:r>
            <a:r>
              <a:rPr lang="fr-FR" dirty="0"/>
              <a:t> » et faire connaitre les solutions pour le climat. </a:t>
            </a:r>
          </a:p>
          <a:p>
            <a:r>
              <a:rPr lang="fr-FR" dirty="0"/>
              <a:t>Porté par le Comité 21 et le Club France, réalisé avec </a:t>
            </a:r>
            <a:r>
              <a:rPr lang="fr-FR" dirty="0" err="1"/>
              <a:t>Hopscotch</a:t>
            </a:r>
            <a:r>
              <a:rPr lang="fr-FR" dirty="0"/>
              <a:t> Groupe et  </a:t>
            </a:r>
            <a:r>
              <a:rPr lang="fr-FR" dirty="0" err="1"/>
              <a:t>Alliantis</a:t>
            </a:r>
            <a:r>
              <a:rPr lang="fr-FR" dirty="0"/>
              <a:t>,</a:t>
            </a:r>
            <a:br>
              <a:rPr lang="fr-FR" dirty="0"/>
            </a:br>
            <a:r>
              <a:rPr lang="fr-FR" dirty="0"/>
              <a:t>le lancement du dispositif a été rendu possible grâce aux « Partenaires fondateurs », composés à parité d’organisations publiques et privées.</a:t>
            </a:r>
          </a:p>
          <a:p>
            <a:r>
              <a:rPr lang="fr-FR" dirty="0" smtClean="0"/>
              <a:t>.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25"/>
          <p:cNvSpPr txBox="1">
            <a:spLocks noChangeArrowheads="1"/>
          </p:cNvSpPr>
          <p:nvPr/>
        </p:nvSpPr>
        <p:spPr bwMode="auto">
          <a:xfrm>
            <a:off x="250825" y="2748295"/>
            <a:ext cx="8638387" cy="2285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Arial" panose="020B0604020202020204" pitchFamily="34" charset="0"/>
              </a:rPr>
              <a:t>LES PARTENAIRES FONDATEURS </a:t>
            </a: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t="10123" r="14717" b="25345"/>
          <a:stretch>
            <a:fillRect/>
          </a:stretch>
        </p:blipFill>
        <p:spPr bwMode="auto">
          <a:xfrm>
            <a:off x="299192" y="4308009"/>
            <a:ext cx="751824" cy="2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07" y="4302543"/>
            <a:ext cx="610542" cy="27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01" y="4360570"/>
            <a:ext cx="610542" cy="1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0" y="3869402"/>
            <a:ext cx="613066" cy="28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38" y="3883958"/>
            <a:ext cx="610542" cy="24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62" y="3313504"/>
            <a:ext cx="613064" cy="3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99" y="3956028"/>
            <a:ext cx="502056" cy="4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0" descr="http://www.lesechos.fr/medias/2015/01/07/1081094_sofiproteol-se-rebaptise-avril-et-change-de-gouvernance-web-tete-02040621226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6" y="3333048"/>
            <a:ext cx="671092" cy="28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78" y="3279866"/>
            <a:ext cx="613066" cy="4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66" y="3331985"/>
            <a:ext cx="610542" cy="53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29" y="3676287"/>
            <a:ext cx="613064" cy="4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16" y="3479321"/>
            <a:ext cx="698842" cy="19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80" y="3315696"/>
            <a:ext cx="613066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http://lelabfestival.com/photos-festival-dj-lelab/2014/02/Mairie_De_Paris_copi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27" y="4358584"/>
            <a:ext cx="1122690" cy="1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expo-biogaz.com/uploads/sfSympalBossMediaPlugin/image/8a5d43aa1cfc820105b5e95640ab4ad37525ff4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82" y="4238592"/>
            <a:ext cx="961224" cy="2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26" y="3832491"/>
            <a:ext cx="613066" cy="6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235" y="3874819"/>
            <a:ext cx="1001590" cy="35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6" descr="ENGIE_logotype_RGB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76" y="3313164"/>
            <a:ext cx="746778" cy="36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4641455" y="3053885"/>
            <a:ext cx="4251719" cy="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Arial" panose="020B0604020202020204" pitchFamily="34" charset="0"/>
              </a:rPr>
              <a:t>SECTEUR PUBLIC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254973" y="3053885"/>
            <a:ext cx="4251719" cy="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Arial" panose="020B0604020202020204" pitchFamily="34" charset="0"/>
              </a:rPr>
              <a:t>SECTEUR PRIVÉ</a:t>
            </a:r>
          </a:p>
        </p:txBody>
      </p:sp>
    </p:spTree>
    <p:extLst>
      <p:ext uri="{BB962C8B-B14F-4D97-AF65-F5344CB8AC3E}">
        <p14:creationId xmlns:p14="http://schemas.microsoft.com/office/powerpoint/2010/main" val="21088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Synthèse des résultats - </a:t>
            </a:r>
            <a:r>
              <a:rPr lang="fr-FR" i="1"/>
              <a:t>Couverture obtenue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4400" b="1">
                <a:solidFill>
                  <a:schemeClr val="accent2"/>
                </a:solidFill>
              </a:rPr>
              <a:t>Plus de 800</a:t>
            </a:r>
            <a:r>
              <a:rPr lang="fr-FR" sz="2000"/>
              <a:t> </a:t>
            </a:r>
            <a:r>
              <a:rPr lang="fr-FR" sz="2000" b="1"/>
              <a:t>journalistes et influenceurs présents au Grand Palais</a:t>
            </a:r>
            <a:r>
              <a:rPr lang="fr-FR" sz="2000"/>
              <a:t> pendant la manifestation et 120 journalistes mobilisés en amont lors des conférences de presse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000"/>
              <a:t>Près de </a:t>
            </a:r>
            <a:r>
              <a:rPr lang="fr-FR" sz="4400" b="1">
                <a:solidFill>
                  <a:schemeClr val="accent2"/>
                </a:solidFill>
              </a:rPr>
              <a:t>70 interviews</a:t>
            </a:r>
            <a:r>
              <a:rPr lang="fr-FR" sz="2000"/>
              <a:t> </a:t>
            </a:r>
            <a:r>
              <a:rPr lang="fr-FR" sz="2000" b="1"/>
              <a:t>calées avec les porte-parole</a:t>
            </a:r>
            <a:br>
              <a:rPr lang="fr-FR" sz="2000" b="1"/>
            </a:br>
            <a:r>
              <a:rPr lang="fr-FR" sz="2000" b="1"/>
              <a:t>de Solutions COP21</a:t>
            </a:r>
            <a:r>
              <a:rPr lang="fr-FR" sz="2000"/>
              <a:t> en amont de l’exposition, soit environ </a:t>
            </a:r>
            <a:r>
              <a:rPr lang="fr-FR" sz="2000" b="1"/>
              <a:t>1 interview par semaine</a:t>
            </a:r>
            <a:r>
              <a:rPr lang="fr-FR" sz="2000"/>
              <a:t> à partir du lancement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4400" b="1">
                <a:solidFill>
                  <a:schemeClr val="accent2"/>
                </a:solidFill>
              </a:rPr>
              <a:t>22 %</a:t>
            </a:r>
            <a:r>
              <a:rPr lang="fr-FR" sz="2000"/>
              <a:t> des parutions obtenues citent un porte-parole</a:t>
            </a:r>
            <a:endParaRPr lang="fr-FR" sz="4400" b="1">
              <a:solidFill>
                <a:schemeClr val="accent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r-FR" sz="4400" b="1">
                <a:solidFill>
                  <a:schemeClr val="accent2"/>
                </a:solidFill>
              </a:rPr>
              <a:t>211 </a:t>
            </a:r>
            <a:r>
              <a:rPr lang="fr-FR" sz="2000"/>
              <a:t>citent au moins un partenaire</a:t>
            </a:r>
          </a:p>
        </p:txBody>
      </p:sp>
    </p:spTree>
    <p:extLst>
      <p:ext uri="{BB962C8B-B14F-4D97-AF65-F5344CB8AC3E}">
        <p14:creationId xmlns:p14="http://schemas.microsoft.com/office/powerpoint/2010/main" val="30003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Quelques retombées</a:t>
            </a:r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1184365" y="738925"/>
            <a:ext cx="6461761" cy="3987496"/>
            <a:chOff x="1184365" y="738925"/>
            <a:chExt cx="6461761" cy="3987496"/>
          </a:xfrm>
        </p:grpSpPr>
        <p:sp>
          <p:nvSpPr>
            <p:cNvPr id="9" name="Rectangle 8"/>
            <p:cNvSpPr/>
            <p:nvPr/>
          </p:nvSpPr>
          <p:spPr>
            <a:xfrm>
              <a:off x="1184366" y="4269221"/>
              <a:ext cx="6461759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3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8" t="15244" r="13800" b="21179"/>
            <a:stretch/>
          </p:blipFill>
          <p:spPr bwMode="auto">
            <a:xfrm>
              <a:off x="1184367" y="738925"/>
              <a:ext cx="6461759" cy="398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297577" y="783771"/>
              <a:ext cx="3831772" cy="2873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84365" y="4583906"/>
              <a:ext cx="2318454" cy="1425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7134" y="4680702"/>
              <a:ext cx="231845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9194" y="4470822"/>
              <a:ext cx="823562" cy="2555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12940" y="4680702"/>
              <a:ext cx="231845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27672" y="4680702"/>
              <a:ext cx="231845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266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2342" y="869553"/>
            <a:ext cx="8531942" cy="3842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Quelques retombées – Focus broadcast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91" y="925179"/>
            <a:ext cx="2013684" cy="1132697"/>
          </a:xfrm>
          <a:prstGeom prst="rect">
            <a:avLst/>
          </a:prstGeom>
        </p:spPr>
      </p:pic>
      <p:pic>
        <p:nvPicPr>
          <p:cNvPr id="6" name="Image 8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r="2797" b="7174"/>
          <a:stretch/>
        </p:blipFill>
        <p:spPr bwMode="auto">
          <a:xfrm>
            <a:off x="4291930" y="925179"/>
            <a:ext cx="2006180" cy="11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2365" y="1100843"/>
            <a:ext cx="918535" cy="9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3207035" y="2162744"/>
            <a:ext cx="906131" cy="914400"/>
            <a:chOff x="6650729" y="2110033"/>
            <a:chExt cx="906131" cy="914400"/>
          </a:xfrm>
        </p:grpSpPr>
        <p:sp>
          <p:nvSpPr>
            <p:cNvPr id="9" name="Rectangle 8"/>
            <p:cNvSpPr/>
            <p:nvPr/>
          </p:nvSpPr>
          <p:spPr>
            <a:xfrm>
              <a:off x="6653126" y="2110033"/>
              <a:ext cx="90133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0729" y="2114168"/>
              <a:ext cx="906131" cy="90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l="1755" t="1610" r="1755" b="1610"/>
          <a:stretch/>
        </p:blipFill>
        <p:spPr>
          <a:xfrm>
            <a:off x="6763996" y="925179"/>
            <a:ext cx="2014425" cy="113693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996" y="2156589"/>
            <a:ext cx="2014425" cy="11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/>
          <a:srcRect l="2503" r="9106"/>
          <a:stretch/>
        </p:blipFill>
        <p:spPr>
          <a:xfrm>
            <a:off x="6757423" y="3365219"/>
            <a:ext cx="2022116" cy="128755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91" y="3387658"/>
            <a:ext cx="2013684" cy="113312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692" y="2165842"/>
            <a:ext cx="2013683" cy="1113849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5579709" y="2326683"/>
            <a:ext cx="901337" cy="914400"/>
            <a:chOff x="4036125" y="3875023"/>
            <a:chExt cx="901337" cy="914400"/>
          </a:xfrm>
        </p:grpSpPr>
        <p:sp>
          <p:nvSpPr>
            <p:cNvPr id="26" name="Rectangle 25"/>
            <p:cNvSpPr/>
            <p:nvPr/>
          </p:nvSpPr>
          <p:spPr>
            <a:xfrm>
              <a:off x="4036125" y="3875023"/>
              <a:ext cx="90133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9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0902" y="3896332"/>
              <a:ext cx="871782" cy="87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Image 7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2965" y="3629399"/>
            <a:ext cx="1059873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8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2991" y="3531162"/>
            <a:ext cx="781434" cy="78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8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635" y="3531162"/>
            <a:ext cx="789747" cy="91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116"/>
          <p:cNvSpPr txBox="1">
            <a:spLocks noChangeArrowheads="1"/>
          </p:cNvSpPr>
          <p:nvPr/>
        </p:nvSpPr>
        <p:spPr bwMode="auto">
          <a:xfrm>
            <a:off x="1149729" y="1791623"/>
            <a:ext cx="1637921" cy="2277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chemeClr val="bg1"/>
                </a:solidFill>
                <a:cs typeface="Arial" panose="020B0604020202020204" pitchFamily="34" charset="0"/>
              </a:rPr>
              <a:t>Public Sénat – Sénat 360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chemeClr val="bg1"/>
                </a:solidFill>
                <a:cs typeface="Arial" panose="020B0604020202020204" pitchFamily="34" charset="0"/>
              </a:rPr>
              <a:t>Interview de Gilles Berhault, le 08/12</a:t>
            </a:r>
          </a:p>
        </p:txBody>
      </p:sp>
      <p:sp>
        <p:nvSpPr>
          <p:cNvPr id="33" name="ZoneTexte 114"/>
          <p:cNvSpPr txBox="1">
            <a:spLocks noChangeArrowheads="1"/>
          </p:cNvSpPr>
          <p:nvPr/>
        </p:nvSpPr>
        <p:spPr bwMode="auto">
          <a:xfrm>
            <a:off x="493712" y="2119774"/>
            <a:ext cx="2293938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France 3 Ile-de-France – Le 19/20</a:t>
            </a:r>
          </a:p>
          <a:p>
            <a:r>
              <a:rPr lang="fr-FR" altLang="fr-FR"/>
              <a:t>Reportage et interview de Benoît Desveaux, le 04/12</a:t>
            </a:r>
          </a:p>
        </p:txBody>
      </p:sp>
      <p:sp>
        <p:nvSpPr>
          <p:cNvPr id="34" name="ZoneTexte 112"/>
          <p:cNvSpPr txBox="1">
            <a:spLocks noChangeArrowheads="1"/>
          </p:cNvSpPr>
          <p:nvPr/>
        </p:nvSpPr>
        <p:spPr bwMode="auto">
          <a:xfrm>
            <a:off x="775829" y="4429960"/>
            <a:ext cx="1779588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TV5 Monde – 64’ le monde en français</a:t>
            </a:r>
          </a:p>
          <a:p>
            <a:r>
              <a:rPr lang="fr-FR" altLang="fr-FR"/>
              <a:t>Interview de Bertrand Piccard, le 09/12</a:t>
            </a:r>
          </a:p>
        </p:txBody>
      </p:sp>
      <p:sp>
        <p:nvSpPr>
          <p:cNvPr id="35" name="ZoneTexte 96"/>
          <p:cNvSpPr txBox="1">
            <a:spLocks noChangeArrowheads="1"/>
          </p:cNvSpPr>
          <p:nvPr/>
        </p:nvSpPr>
        <p:spPr bwMode="auto">
          <a:xfrm>
            <a:off x="4163843" y="991634"/>
            <a:ext cx="1624013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TF1 – JT de 13h</a:t>
            </a:r>
          </a:p>
          <a:p>
            <a:r>
              <a:rPr lang="fr-FR" altLang="fr-FR"/>
              <a:t>Reportage au Grand Palais, le 06/12</a:t>
            </a:r>
          </a:p>
        </p:txBody>
      </p:sp>
      <p:sp>
        <p:nvSpPr>
          <p:cNvPr id="36" name="ZoneTexte 91"/>
          <p:cNvSpPr txBox="1">
            <a:spLocks noChangeArrowheads="1"/>
          </p:cNvSpPr>
          <p:nvPr/>
        </p:nvSpPr>
        <p:spPr bwMode="auto">
          <a:xfrm>
            <a:off x="2736964" y="2997380"/>
            <a:ext cx="1808162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France Inter – Comme un bruit qui court</a:t>
            </a:r>
          </a:p>
          <a:p>
            <a:r>
              <a:rPr lang="fr-FR" altLang="fr-FR"/>
              <a:t>Annonce de l’événement, le 05/12</a:t>
            </a:r>
          </a:p>
        </p:txBody>
      </p:sp>
      <p:sp>
        <p:nvSpPr>
          <p:cNvPr id="37" name="ZoneTexte 88"/>
          <p:cNvSpPr txBox="1">
            <a:spLocks noChangeArrowheads="1"/>
          </p:cNvSpPr>
          <p:nvPr/>
        </p:nvSpPr>
        <p:spPr bwMode="auto">
          <a:xfrm>
            <a:off x="2534803" y="966689"/>
            <a:ext cx="1560513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France Info – Flash Info</a:t>
            </a:r>
          </a:p>
          <a:p>
            <a:r>
              <a:rPr lang="fr-FR" altLang="fr-FR"/>
              <a:t>Annonce de l’événement, le 05/12</a:t>
            </a:r>
          </a:p>
        </p:txBody>
      </p:sp>
      <p:sp>
        <p:nvSpPr>
          <p:cNvPr id="38" name="ZoneTexte 98"/>
          <p:cNvSpPr txBox="1">
            <a:spLocks noChangeArrowheads="1"/>
          </p:cNvSpPr>
          <p:nvPr/>
        </p:nvSpPr>
        <p:spPr bwMode="auto">
          <a:xfrm>
            <a:off x="4372803" y="2134303"/>
            <a:ext cx="1657574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France Bleu 107.1 – Roue libre,</a:t>
            </a:r>
            <a:br>
              <a:rPr lang="fr-FR" altLang="fr-FR"/>
            </a:br>
            <a:r>
              <a:rPr lang="fr-FR" altLang="fr-FR"/>
              <a:t>le magazine du vélo</a:t>
            </a:r>
          </a:p>
          <a:p>
            <a:r>
              <a:rPr lang="fr-FR" altLang="fr-FR"/>
              <a:t>Mise en valeur de solutions, le 12/12</a:t>
            </a:r>
          </a:p>
        </p:txBody>
      </p:sp>
      <p:sp>
        <p:nvSpPr>
          <p:cNvPr id="39" name="ZoneTexte 108"/>
          <p:cNvSpPr txBox="1">
            <a:spLocks noChangeArrowheads="1"/>
          </p:cNvSpPr>
          <p:nvPr/>
        </p:nvSpPr>
        <p:spPr bwMode="auto">
          <a:xfrm>
            <a:off x="6659140" y="1545402"/>
            <a:ext cx="1770062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BFM Business – La minute verte</a:t>
            </a:r>
          </a:p>
          <a:p>
            <a:r>
              <a:rPr lang="fr-FR" altLang="fr-FR"/>
              <a:t>Interview de Gilles Berhault, le 04/12</a:t>
            </a:r>
          </a:p>
        </p:txBody>
      </p:sp>
      <p:sp>
        <p:nvSpPr>
          <p:cNvPr id="40" name="ZoneTexte 110"/>
          <p:cNvSpPr txBox="1">
            <a:spLocks noChangeArrowheads="1"/>
          </p:cNvSpPr>
          <p:nvPr/>
        </p:nvSpPr>
        <p:spPr bwMode="auto">
          <a:xfrm>
            <a:off x="6713084" y="3063695"/>
            <a:ext cx="2065337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France 2 – Télématin</a:t>
            </a:r>
          </a:p>
          <a:p>
            <a:r>
              <a:rPr lang="fr-FR" altLang="fr-FR"/>
              <a:t>Annonce de l’Exposition, le 02/12</a:t>
            </a:r>
          </a:p>
        </p:txBody>
      </p:sp>
      <p:sp>
        <p:nvSpPr>
          <p:cNvPr id="41" name="ZoneTexte 106"/>
          <p:cNvSpPr txBox="1">
            <a:spLocks noChangeArrowheads="1"/>
          </p:cNvSpPr>
          <p:nvPr/>
        </p:nvSpPr>
        <p:spPr bwMode="auto">
          <a:xfrm>
            <a:off x="6484775" y="3447996"/>
            <a:ext cx="2293938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LCI – LCI Matin</a:t>
            </a:r>
          </a:p>
          <a:p>
            <a:r>
              <a:rPr lang="fr-FR" altLang="fr-FR"/>
              <a:t>Intervention de Gilles Berhault en plateau, le 29/11</a:t>
            </a:r>
          </a:p>
        </p:txBody>
      </p:sp>
      <p:sp>
        <p:nvSpPr>
          <p:cNvPr id="42" name="ZoneTexte 100"/>
          <p:cNvSpPr txBox="1">
            <a:spLocks noChangeArrowheads="1"/>
          </p:cNvSpPr>
          <p:nvPr/>
        </p:nvSpPr>
        <p:spPr bwMode="auto">
          <a:xfrm>
            <a:off x="4760367" y="4396426"/>
            <a:ext cx="1771650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RMC – Carrément Brunet</a:t>
            </a:r>
          </a:p>
          <a:p>
            <a:r>
              <a:rPr lang="fr-FR" altLang="fr-FR"/>
              <a:t>Emission spéciale en duplex, le 04/12</a:t>
            </a:r>
          </a:p>
        </p:txBody>
      </p:sp>
      <p:sp>
        <p:nvSpPr>
          <p:cNvPr id="43" name="ZoneTexte 102"/>
          <p:cNvSpPr txBox="1">
            <a:spLocks noChangeArrowheads="1"/>
          </p:cNvSpPr>
          <p:nvPr/>
        </p:nvSpPr>
        <p:spPr bwMode="auto">
          <a:xfrm>
            <a:off x="3847663" y="3346260"/>
            <a:ext cx="1622425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France 24 – Journal de 12h</a:t>
            </a:r>
          </a:p>
          <a:p>
            <a:r>
              <a:rPr lang="fr-FR" altLang="fr-FR"/>
              <a:t>Reportage au Grand Palais, le 05/12</a:t>
            </a:r>
          </a:p>
        </p:txBody>
      </p:sp>
      <p:sp>
        <p:nvSpPr>
          <p:cNvPr id="44" name="ZoneTexte 104"/>
          <p:cNvSpPr txBox="1">
            <a:spLocks noChangeArrowheads="1"/>
          </p:cNvSpPr>
          <p:nvPr/>
        </p:nvSpPr>
        <p:spPr bwMode="auto">
          <a:xfrm>
            <a:off x="2626295" y="4294242"/>
            <a:ext cx="1622425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36000" tIns="0" rIns="0" bIns="0" anchor="ctr" anchorCtr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FontTx/>
              <a:buNone/>
              <a:defRPr sz="8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I-Télé – La Newsroom</a:t>
            </a:r>
          </a:p>
          <a:p>
            <a:r>
              <a:rPr lang="fr-FR" altLang="fr-FR"/>
              <a:t>Reportage au Grand Palais, le 04/12</a:t>
            </a:r>
          </a:p>
        </p:txBody>
      </p:sp>
    </p:spTree>
    <p:extLst>
      <p:ext uri="{BB962C8B-B14F-4D97-AF65-F5344CB8AC3E}">
        <p14:creationId xmlns:p14="http://schemas.microsoft.com/office/powerpoint/2010/main" val="39144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415" y="809896"/>
            <a:ext cx="8387171" cy="387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médias présents pendant la manifestation</a:t>
            </a:r>
          </a:p>
        </p:txBody>
      </p:sp>
      <p:pic>
        <p:nvPicPr>
          <p:cNvPr id="4" name="Image 50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294" y="869553"/>
            <a:ext cx="8267700" cy="378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20594" y="4382589"/>
            <a:ext cx="195943" cy="26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8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11325" y="2076994"/>
            <a:ext cx="5981850" cy="2884111"/>
          </a:xfrm>
        </p:spPr>
        <p:txBody>
          <a:bodyPr/>
          <a:lstStyle/>
          <a:p>
            <a:r>
              <a:rPr lang="fr-FR" sz="3600" b="1"/>
              <a:t>SOCIAL MEDIA</a:t>
            </a:r>
          </a:p>
          <a:p>
            <a:endParaRPr lang="fr-FR" sz="3600" b="1"/>
          </a:p>
        </p:txBody>
      </p:sp>
    </p:spTree>
    <p:extLst>
      <p:ext uri="{BB962C8B-B14F-4D97-AF65-F5344CB8AC3E}">
        <p14:creationId xmlns:p14="http://schemas.microsoft.com/office/powerpoint/2010/main" val="31992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Avant le Grand Palais</a:t>
            </a:r>
          </a:p>
        </p:txBody>
      </p:sp>
      <p:sp>
        <p:nvSpPr>
          <p:cNvPr id="4" name="Shape 277"/>
          <p:cNvSpPr>
            <a:spLocks noChangeArrowheads="1"/>
          </p:cNvSpPr>
          <p:nvPr/>
        </p:nvSpPr>
        <p:spPr bwMode="auto">
          <a:xfrm>
            <a:off x="5218156" y="1295638"/>
            <a:ext cx="3135541" cy="1077912"/>
          </a:xfrm>
          <a:prstGeom prst="rect">
            <a:avLst/>
          </a:prstGeom>
          <a:solidFill>
            <a:srgbClr val="91DCE8"/>
          </a:solidFill>
          <a:ln>
            <a:noFill/>
          </a:ln>
        </p:spPr>
        <p:txBody>
          <a:bodyPr wrap="square" lIns="45718" tIns="45718" rIns="45718" bIns="45718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fr-FR" altLang="fr-FR" sz="160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11 000 visites</a:t>
            </a:r>
          </a:p>
          <a:p>
            <a:pPr>
              <a:spcBef>
                <a:spcPct val="0"/>
              </a:spcBef>
            </a:pPr>
            <a:r>
              <a:rPr lang="fr-FR" altLang="fr-FR" sz="160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7600 visiteurs</a:t>
            </a:r>
          </a:p>
          <a:p>
            <a:pPr>
              <a:spcBef>
                <a:spcPct val="0"/>
              </a:spcBef>
            </a:pPr>
            <a:r>
              <a:rPr lang="fr-FR" altLang="fr-FR" sz="160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34 000 pages vues</a:t>
            </a:r>
          </a:p>
        </p:txBody>
      </p:sp>
      <p:sp>
        <p:nvSpPr>
          <p:cNvPr id="5" name="Shape 277"/>
          <p:cNvSpPr>
            <a:spLocks noChangeArrowheads="1"/>
          </p:cNvSpPr>
          <p:nvPr/>
        </p:nvSpPr>
        <p:spPr bwMode="auto">
          <a:xfrm>
            <a:off x="530316" y="1295638"/>
            <a:ext cx="4340225" cy="1077912"/>
          </a:xfrm>
          <a:prstGeom prst="rect">
            <a:avLst/>
          </a:prstGeom>
          <a:solidFill>
            <a:srgbClr val="91DCE8"/>
          </a:solidFill>
          <a:ln>
            <a:noFill/>
          </a:ln>
        </p:spPr>
        <p:txBody>
          <a:bodyPr wrap="none" lIns="45718" tIns="45718" rIns="45718" bIns="45718" anchor="t" anchorCtr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30 000 visites / mois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Depuis la conférence de presse 20 000 visites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Pages vues 40 000 pages / mois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20 000 Visiteurs uniques / mois</a:t>
            </a:r>
            <a:endParaRPr lang="fr-FR" altLang="fr-FR" sz="1600">
              <a:solidFill>
                <a:schemeClr val="bg1"/>
              </a:solidFill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820" y="92630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1800">
                <a:solidFill>
                  <a:schemeClr val="accent1"/>
                </a:solidFill>
                <a:cs typeface="Arial" panose="020B0604020202020204" pitchFamily="34" charset="0"/>
              </a:rPr>
              <a:t>solutionscop21.org</a:t>
            </a:r>
            <a:endParaRPr lang="fr-FR" altLang="fr-FR" sz="1800">
              <a:solidFill>
                <a:schemeClr val="accent1"/>
              </a:solidFill>
              <a:cs typeface="Arial" panose="020B0604020202020204" pitchFamily="34" charset="0"/>
              <a:hlinkClick r:id="rId2"/>
            </a:endParaRPr>
          </a:p>
        </p:txBody>
      </p:sp>
      <p:sp>
        <p:nvSpPr>
          <p:cNvPr id="7" name="Shape 265"/>
          <p:cNvSpPr>
            <a:spLocks noChangeArrowheads="1"/>
          </p:cNvSpPr>
          <p:nvPr/>
        </p:nvSpPr>
        <p:spPr bwMode="auto">
          <a:xfrm>
            <a:off x="5120568" y="92630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1800">
                <a:solidFill>
                  <a:schemeClr val="accent1"/>
                </a:solidFill>
                <a:cs typeface="Arial" panose="020B0604020202020204" pitchFamily="34" charset="0"/>
              </a:rPr>
              <a:t>plateformesolutionsclimat.org</a:t>
            </a:r>
            <a:endParaRPr lang="fr-FR" altLang="fr-FR" sz="1800">
              <a:solidFill>
                <a:schemeClr val="accent1"/>
              </a:solidFill>
              <a:cs typeface="Arial" panose="020B0604020202020204" pitchFamily="34" charset="0"/>
              <a:hlinkClick r:id="rId3"/>
            </a:endParaRPr>
          </a:p>
        </p:txBody>
      </p:sp>
      <p:pic>
        <p:nvPicPr>
          <p:cNvPr id="8" name="Twitter_logo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3" y="2728073"/>
            <a:ext cx="77628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fb_icon_325x3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9" y="2728073"/>
            <a:ext cx="6302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" name="Instagram_Icon_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79" y="2696323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07953813-photo-logo-dailymotion-20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36" y="2695530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logo-linkedin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07" y="2686798"/>
            <a:ext cx="7127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Image 1" descr="IMG_000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r="73422" b="76302"/>
          <a:stretch>
            <a:fillRect/>
          </a:stretch>
        </p:blipFill>
        <p:spPr bwMode="auto">
          <a:xfrm>
            <a:off x="4484921" y="2574880"/>
            <a:ext cx="1011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269"/>
          <p:cNvSpPr>
            <a:spLocks noChangeArrowheads="1"/>
          </p:cNvSpPr>
          <p:nvPr/>
        </p:nvSpPr>
        <p:spPr bwMode="auto">
          <a:xfrm>
            <a:off x="1456652" y="3440113"/>
            <a:ext cx="1443661" cy="88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60% Fr / 40% En - Es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11 000 followers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100 / jours 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 b="1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+ 3000 en 1 mois</a:t>
            </a:r>
          </a:p>
        </p:txBody>
      </p:sp>
      <p:sp>
        <p:nvSpPr>
          <p:cNvPr id="15" name="Shape 272"/>
          <p:cNvSpPr>
            <a:spLocks noChangeArrowheads="1"/>
          </p:cNvSpPr>
          <p:nvPr/>
        </p:nvSpPr>
        <p:spPr bwMode="auto">
          <a:xfrm>
            <a:off x="3166505" y="3440113"/>
            <a:ext cx="924288" cy="2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153 followers</a:t>
            </a:r>
          </a:p>
        </p:txBody>
      </p:sp>
      <p:sp>
        <p:nvSpPr>
          <p:cNvPr id="16" name="Shape 273"/>
          <p:cNvSpPr>
            <a:spLocks noChangeArrowheads="1"/>
          </p:cNvSpPr>
          <p:nvPr/>
        </p:nvSpPr>
        <p:spPr bwMode="auto">
          <a:xfrm>
            <a:off x="5983181" y="3440113"/>
            <a:ext cx="1555871" cy="88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520 membres (groupe)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Devenez modérateurs !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408 abonnés (page)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 b="1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x2 en 1 mois</a:t>
            </a:r>
          </a:p>
        </p:txBody>
      </p:sp>
      <p:sp>
        <p:nvSpPr>
          <p:cNvPr id="17" name="Shape 274"/>
          <p:cNvSpPr>
            <a:spLocks noChangeArrowheads="1"/>
          </p:cNvSpPr>
          <p:nvPr/>
        </p:nvSpPr>
        <p:spPr bwMode="auto">
          <a:xfrm>
            <a:off x="7673327" y="3440113"/>
            <a:ext cx="1315421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1000 vues VA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500 vues VF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3 600 vues channel</a:t>
            </a:r>
          </a:p>
        </p:txBody>
      </p:sp>
      <p:sp>
        <p:nvSpPr>
          <p:cNvPr id="18" name="Shape 275"/>
          <p:cNvSpPr>
            <a:spLocks noChangeArrowheads="1"/>
          </p:cNvSpPr>
          <p:nvPr/>
        </p:nvSpPr>
        <p:spPr bwMode="auto">
          <a:xfrm>
            <a:off x="283741" y="3440113"/>
            <a:ext cx="1002836" cy="88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1808 followers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100 / semaine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endParaRPr lang="fr-FR" altLang="fr-FR" sz="1100">
              <a:solidFill>
                <a:srgbClr val="558ED5"/>
              </a:solidFill>
              <a:latin typeface="+mj-lt"/>
              <a:cs typeface="Arial" panose="020B0604020202020204" pitchFamily="34" charset="0"/>
            </a:endParaRPr>
          </a:p>
          <a:p>
            <a:pPr algn="ctr" eaLnBrk="1" hangingPunct="1">
              <a:spcBef>
                <a:spcPts val="300"/>
              </a:spcBef>
              <a:buFontTx/>
              <a:buNone/>
            </a:pPr>
            <a:endParaRPr lang="fr-FR" altLang="fr-FR" sz="1100">
              <a:solidFill>
                <a:srgbClr val="558ED5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Shape 272"/>
          <p:cNvSpPr>
            <a:spLocks noChangeArrowheads="1"/>
          </p:cNvSpPr>
          <p:nvPr/>
        </p:nvSpPr>
        <p:spPr bwMode="auto">
          <a:xfrm>
            <a:off x="4371226" y="3440113"/>
            <a:ext cx="1430352" cy="63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5791 utilisateurs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fr-FR" altLang="fr-FR" sz="11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9min en moyenne/ utilisateur</a:t>
            </a:r>
          </a:p>
        </p:txBody>
      </p:sp>
    </p:spTree>
    <p:extLst>
      <p:ext uri="{BB962C8B-B14F-4D97-AF65-F5344CB8AC3E}">
        <p14:creationId xmlns:p14="http://schemas.microsoft.com/office/powerpoint/2010/main" val="15146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Résultats généraux de Solutions COP21 sur le web </a:t>
            </a:r>
            <a:br>
              <a:rPr lang="fr-FR"/>
            </a:br>
            <a:r>
              <a:rPr lang="fr-FR"/>
              <a:t>du 04 au 13 décembre</a:t>
            </a:r>
          </a:p>
        </p:txBody>
      </p:sp>
      <p:pic>
        <p:nvPicPr>
          <p:cNvPr id="4" name="Shape 12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1" y="1278526"/>
            <a:ext cx="7315699" cy="151193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2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1" y="3216287"/>
            <a:ext cx="7315699" cy="137635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6" y="412705"/>
            <a:ext cx="3804234" cy="43834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283" y="412705"/>
            <a:ext cx="3804234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live au Grand Palais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Réalisés sur place et en direct par un dessinateur professionnel</a:t>
            </a:r>
          </a:p>
          <a:p>
            <a:r>
              <a:rPr lang="fr-FR"/>
              <a:t>Viralité forte (de 17 à 32 RT /image)</a:t>
            </a:r>
          </a:p>
          <a:p>
            <a:r>
              <a:rPr lang="fr-FR"/>
              <a:t>Valeur informative et artistique (valorisable auprès des intervenants)</a:t>
            </a:r>
          </a:p>
        </p:txBody>
      </p:sp>
      <p:pic>
        <p:nvPicPr>
          <p:cNvPr id="5" name="Shape 59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91" y="2751277"/>
            <a:ext cx="2880000" cy="19209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6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91" y="2438797"/>
            <a:ext cx="976037" cy="277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hape 5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47" y="2751551"/>
            <a:ext cx="2880000" cy="192035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6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47" y="2439690"/>
            <a:ext cx="973162" cy="27630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hape 60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" y="2749374"/>
            <a:ext cx="2880000" cy="192471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6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" y="2439976"/>
            <a:ext cx="972647" cy="27602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Contenu Viral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9" y="1108451"/>
            <a:ext cx="3465769" cy="17353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79" y="3055438"/>
            <a:ext cx="3465769" cy="1735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670" y="1105995"/>
            <a:ext cx="3465769" cy="173778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670" y="3055807"/>
            <a:ext cx="3465769" cy="1730444"/>
          </a:xfrm>
          <a:prstGeom prst="rect">
            <a:avLst/>
          </a:prstGeom>
        </p:spPr>
      </p:pic>
      <p:pic>
        <p:nvPicPr>
          <p:cNvPr id="13" name="Shape 7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20" y="1214109"/>
            <a:ext cx="1260000" cy="42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77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75" y="3805334"/>
            <a:ext cx="1260000" cy="42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hape 78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52" y="1782882"/>
            <a:ext cx="1260000" cy="42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hape 79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43" y="3287480"/>
            <a:ext cx="1260000" cy="3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95864" y="672761"/>
            <a:ext cx="4552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fr-FR" sz="120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23 Photos d</a:t>
            </a:r>
            <a:r>
              <a:rPr lang="ja-JP" altLang="en-US" sz="120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’</a:t>
            </a:r>
            <a:r>
              <a:rPr lang="en-US" altLang="ja-JP" sz="120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intervenants &amp; citations / Top 4 des plus partagées</a:t>
            </a:r>
          </a:p>
        </p:txBody>
      </p:sp>
    </p:spTree>
    <p:extLst>
      <p:ext uri="{BB962C8B-B14F-4D97-AF65-F5344CB8AC3E}">
        <p14:creationId xmlns:p14="http://schemas.microsoft.com/office/powerpoint/2010/main" val="23507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Solutions COP21, une co-construction multi-acteurs </a:t>
            </a:r>
            <a:br>
              <a:rPr lang="fr-FR"/>
            </a:br>
            <a:r>
              <a:rPr lang="fr-FR"/>
              <a:t>pendant 18 mois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354913"/>
            <a:ext cx="8642350" cy="35536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Du lancement en </a:t>
            </a:r>
            <a:r>
              <a:rPr lang="fr-FR" b="1"/>
              <a:t>juillet 2014</a:t>
            </a:r>
            <a:r>
              <a:rPr lang="fr-FR"/>
              <a:t> à son point d’orgue au Grand Palais en décembre 2015 pendant la COP21, la gouvernance de Solutions COP21 a associé les organisateurs</a:t>
            </a:r>
            <a:br>
              <a:rPr lang="fr-FR"/>
            </a:br>
            <a:r>
              <a:rPr lang="fr-FR"/>
              <a:t>et les partenaires pour constamment enrichir le dispositif, avec 10 réunions du Comité</a:t>
            </a:r>
            <a:br>
              <a:rPr lang="fr-FR"/>
            </a:br>
            <a:r>
              <a:rPr lang="fr-FR"/>
              <a:t>de programmation de Solutions COP21 et 3 grandes réunions d’information générale</a:t>
            </a:r>
            <a:br>
              <a:rPr lang="fr-FR"/>
            </a:br>
            <a:r>
              <a:rPr lang="fr-FR"/>
              <a:t>à l’attention de l’ensemble des parties prenantes intéressées.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fr-FR"/>
              <a:t>Solutions COP21 a su fédérer une multitude d’acteurs, au-delà du réseau du Club France, pour embrasser des organisations et des publics non spécialistes des sujets « COP et climat », notamment grâce </a:t>
            </a:r>
            <a:r>
              <a:rPr lang="fr-FR" b="1"/>
              <a:t>au Hub des Solutions Climat </a:t>
            </a:r>
            <a:r>
              <a:rPr lang="fr-FR"/>
              <a:t>1</a:t>
            </a:r>
            <a:r>
              <a:rPr lang="fr-FR" baseline="30000"/>
              <a:t>ère</a:t>
            </a:r>
            <a:r>
              <a:rPr lang="fr-FR"/>
              <a:t> plateforme web contributive multi-acteurs dédiée aux solutions climat lancé en </a:t>
            </a:r>
            <a:r>
              <a:rPr lang="fr-FR" b="1"/>
              <a:t>janvier 2015</a:t>
            </a:r>
            <a:r>
              <a:rPr lang="fr-FR"/>
              <a:t>.</a:t>
            </a:r>
          </a:p>
          <a:p>
            <a:pPr>
              <a:lnSpc>
                <a:spcPct val="100000"/>
              </a:lnSpc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2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Réalisations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4831" y="672761"/>
            <a:ext cx="5774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120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6 Storifys : 994 vues cumulées dont 679 pour le plus vu (très valorisé à postériori)</a:t>
            </a:r>
          </a:p>
        </p:txBody>
      </p:sp>
      <p:pic>
        <p:nvPicPr>
          <p:cNvPr id="7" name="Shape 9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08" y="1072929"/>
            <a:ext cx="1872952" cy="1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0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25" y="1090392"/>
            <a:ext cx="1872952" cy="1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10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4741" y="1050511"/>
            <a:ext cx="1872952" cy="1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0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07" y="3115595"/>
            <a:ext cx="1872952" cy="1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0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24" y="3115595"/>
            <a:ext cx="1872952" cy="1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hape 10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4741" y="3115595"/>
            <a:ext cx="1872952" cy="1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 descr="151204_COP21_3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24409" r="4892" b="191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7369" y="4046633"/>
            <a:ext cx="9171369" cy="731844"/>
          </a:xfrm>
          <a:prstGeom prst="rect">
            <a:avLst/>
          </a:prstGeom>
          <a:solidFill>
            <a:srgbClr val="44546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8497" y="4108269"/>
            <a:ext cx="8245503" cy="73356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altLang="fr-FR" sz="4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BREAKTHROUGH NIGHT</a:t>
            </a:r>
          </a:p>
        </p:txBody>
      </p:sp>
    </p:spTree>
    <p:extLst>
      <p:ext uri="{BB962C8B-B14F-4D97-AF65-F5344CB8AC3E}">
        <p14:creationId xmlns:p14="http://schemas.microsoft.com/office/powerpoint/2010/main" val="28863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700471"/>
            <a:ext cx="8642350" cy="3881508"/>
          </a:xfrm>
        </p:spPr>
        <p:txBody>
          <a:bodyPr/>
          <a:lstStyle/>
          <a:p>
            <a:r>
              <a:rPr lang="fr-FR"/>
              <a:t>L’AMBITION:</a:t>
            </a:r>
          </a:p>
          <a:p>
            <a:pPr marL="176213" indent="0">
              <a:spcBef>
                <a:spcPts val="600"/>
              </a:spcBef>
              <a:buNone/>
            </a:pPr>
            <a:r>
              <a:rPr lang="fr-FR"/>
              <a:t>Fédérer une communauté d’acteurs de l’innovation sur la durée qui se rencontrent lors d’événements dont le premier est la Breakthrough night</a:t>
            </a:r>
          </a:p>
          <a:p>
            <a:pPr>
              <a:spcBef>
                <a:spcPts val="1800"/>
              </a:spcBef>
            </a:pPr>
            <a:r>
              <a:rPr lang="fr-FR"/>
              <a:t>LE PARTI-PRIS :	</a:t>
            </a:r>
          </a:p>
          <a:p>
            <a:pPr marL="176213" indent="0">
              <a:spcBef>
                <a:spcPts val="600"/>
              </a:spcBef>
              <a:buNone/>
            </a:pPr>
            <a:r>
              <a:rPr lang="fr-FR"/>
              <a:t>Lancer une communauté des acteurs de l’innovation ICA fédérée sur l’application Swapcard et créer  un site événementiel </a:t>
            </a:r>
            <a:r>
              <a:rPr lang="fr-FR">
                <a:hlinkClick r:id="rId2"/>
              </a:rPr>
              <a:t>www.breakthroughnight.fr</a:t>
            </a:r>
            <a:endParaRPr lang="fr-FR" altLang="fr-FR"/>
          </a:p>
          <a:p>
            <a:pPr>
              <a:spcBef>
                <a:spcPts val="1800"/>
              </a:spcBef>
            </a:pPr>
            <a:r>
              <a:rPr lang="en-US" altLang="fr-FR"/>
              <a:t>LES RÉSULTATS ICA  :</a:t>
            </a:r>
          </a:p>
          <a:p>
            <a:pPr lvl="1"/>
            <a:r>
              <a:rPr lang="fr-FR" altLang="fr-FR"/>
              <a:t>4 417 Visites uniques sur www.breakthroughnight.com</a:t>
            </a:r>
          </a:p>
          <a:p>
            <a:pPr lvl="1"/>
            <a:r>
              <a:rPr lang="fr-FR" altLang="fr-FR"/>
              <a:t>604 Inscrits sur le réseau ICA</a:t>
            </a:r>
          </a:p>
          <a:p>
            <a:pPr lvl="1"/>
            <a:r>
              <a:rPr lang="fr-FR" altLang="fr-FR"/>
              <a:t>213 Start up</a:t>
            </a:r>
          </a:p>
          <a:p>
            <a:pPr lvl="1"/>
            <a:r>
              <a:rPr lang="fr-FR" altLang="fr-FR"/>
              <a:t>333 Visiteurs</a:t>
            </a:r>
          </a:p>
          <a:p>
            <a:pPr lvl="1"/>
            <a:r>
              <a:rPr lang="fr-FR" altLang="fr-FR"/>
              <a:t>25 Entreprises</a:t>
            </a:r>
          </a:p>
          <a:p>
            <a:pPr lvl="1"/>
            <a:r>
              <a:rPr lang="fr-FR" altLang="fr-FR"/>
              <a:t>30 Académiques</a:t>
            </a:r>
            <a:endParaRPr lang="fr-FR"/>
          </a:p>
        </p:txBody>
      </p:sp>
      <p:pic>
        <p:nvPicPr>
          <p:cNvPr id="6" name="Picture 18" descr="KAKEMONOS 1000x2400_bassedef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68"/>
          <a:stretch>
            <a:fillRect/>
          </a:stretch>
        </p:blipFill>
        <p:spPr bwMode="auto">
          <a:xfrm>
            <a:off x="6119948" y="4105729"/>
            <a:ext cx="18018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8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6193" y="494071"/>
            <a:ext cx="1747684" cy="404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11325" y="740923"/>
            <a:ext cx="5981850" cy="3547353"/>
          </a:xfrm>
        </p:spPr>
        <p:txBody>
          <a:bodyPr/>
          <a:lstStyle/>
          <a:p>
            <a:r>
              <a:rPr lang="fr-FR" altLang="fr-FR" i="1">
                <a:ea typeface="ＭＳ Ｐゴシック" pitchFamily="34" charset="-128"/>
              </a:rPr>
              <a:t>Contacts</a:t>
            </a:r>
          </a:p>
          <a:p>
            <a:pPr>
              <a:spcBef>
                <a:spcPts val="1800"/>
              </a:spcBef>
              <a:defRPr/>
            </a:pPr>
            <a:r>
              <a:rPr lang="fr-FR" sz="1800">
                <a:latin typeface="Helevetica"/>
              </a:rPr>
              <a:t>Comité 21</a:t>
            </a:r>
            <a:br>
              <a:rPr lang="fr-FR" sz="1800">
                <a:latin typeface="Helevetica"/>
              </a:rPr>
            </a:br>
            <a:r>
              <a:rPr lang="fr-FR" sz="1800">
                <a:latin typeface="Helevetica"/>
              </a:rPr>
              <a:t>Club France Développement durable</a:t>
            </a:r>
            <a:br>
              <a:rPr lang="fr-FR" sz="1800">
                <a:latin typeface="Helevetica"/>
              </a:rPr>
            </a:br>
            <a:r>
              <a:rPr lang="fr-FR" sz="1800">
                <a:latin typeface="Helevetica"/>
              </a:rPr>
              <a:t>01 55 34 75 21</a:t>
            </a:r>
          </a:p>
          <a:p>
            <a:pPr>
              <a:spcBef>
                <a:spcPts val="2400"/>
              </a:spcBef>
              <a:defRPr/>
            </a:pPr>
            <a:r>
              <a:rPr lang="fr-FR" sz="1800">
                <a:latin typeface="Helevetica"/>
              </a:rPr>
              <a:t>Hopscotch Groupe</a:t>
            </a:r>
            <a:br>
              <a:rPr lang="fr-FR" sz="1800">
                <a:latin typeface="Helevetica"/>
              </a:rPr>
            </a:br>
            <a:r>
              <a:rPr lang="fr-FR" sz="1800">
                <a:latin typeface="Helevetica"/>
              </a:rPr>
              <a:t>01 58 65 00 41</a:t>
            </a:r>
          </a:p>
          <a:p>
            <a:pPr>
              <a:spcBef>
                <a:spcPts val="2400"/>
              </a:spcBef>
              <a:defRPr/>
            </a:pPr>
            <a:r>
              <a:rPr lang="fr-FR" sz="1800">
                <a:latin typeface="Helevetica"/>
              </a:rPr>
              <a:t>Cabinet Alliantis</a:t>
            </a:r>
            <a:br>
              <a:rPr lang="fr-FR" sz="1800">
                <a:latin typeface="Helevetica"/>
              </a:rPr>
            </a:br>
            <a:r>
              <a:rPr lang="fr-FR" sz="1800">
                <a:latin typeface="Helevetica"/>
              </a:rPr>
              <a:t>01 44 56 09 56</a:t>
            </a:r>
          </a:p>
          <a:p>
            <a:pPr>
              <a:spcBef>
                <a:spcPts val="1800"/>
              </a:spcBef>
              <a:defRPr/>
            </a:pPr>
            <a:r>
              <a:rPr lang="fr-FR" sz="1800">
                <a:solidFill>
                  <a:schemeClr val="tx2"/>
                </a:solidFill>
                <a:latin typeface="Helevetica"/>
              </a:rPr>
              <a:t>www.solutionscop21.org</a:t>
            </a:r>
            <a:br>
              <a:rPr lang="fr-FR" sz="1800">
                <a:solidFill>
                  <a:schemeClr val="tx2"/>
                </a:solidFill>
                <a:latin typeface="Helevetica"/>
              </a:rPr>
            </a:br>
            <a:r>
              <a:rPr lang="fr-FR" sz="1800">
                <a:solidFill>
                  <a:schemeClr val="tx2"/>
                </a:solidFill>
                <a:latin typeface="Helevetica"/>
              </a:rPr>
              <a:t>www.plateformesolutionsclimat.org</a:t>
            </a:r>
          </a:p>
          <a:p>
            <a:endParaRPr lang="fr-FR"/>
          </a:p>
        </p:txBody>
      </p:sp>
      <p:pic>
        <p:nvPicPr>
          <p:cNvPr id="3" name="Picture 4" descr="C:\Users\ALLIANTIS_Amandine\Dropbox (Solutions cop21)\Solutions Cop21\Logos et bandeaux\Comité 21 et Club France\logo Club France D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7" y="841673"/>
            <a:ext cx="1118956" cy="11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ALLIANTIS_Amandine\Dropbox (Solutions cop21)\Solutions Cop21\Logos et bandeaux\Hopscotch\HOPSCOTCH_globalprgroup_Noi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90" y="2310652"/>
            <a:ext cx="723290" cy="9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LLIANTIS_Amandine\Dropbox (Solutions cop21)\Solutions Cop21\Logos et bandeaux\Alliantis\Logo_Alliantis_20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5" y="3592244"/>
            <a:ext cx="1142900" cy="71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296265" y="2190134"/>
            <a:ext cx="2109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296265" y="2971799"/>
            <a:ext cx="2109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6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principaux résultats de Solutions COP21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872189"/>
            <a:ext cx="8642350" cy="3881508"/>
          </a:xfrm>
        </p:spPr>
        <p:txBody>
          <a:bodyPr/>
          <a:lstStyle/>
          <a:p>
            <a:r>
              <a:rPr lang="fr-FR" b="1"/>
              <a:t>Le plus grand dispositif multi-acteurs à l’occasion de la COP21</a:t>
            </a:r>
            <a:r>
              <a:rPr lang="fr-FR"/>
              <a:t>, composé de territoires, d’institutions, d’entreprises, d’associations et porté par un Comité de programmation et un Club de Partenaires fondateurs.</a:t>
            </a:r>
          </a:p>
          <a:p>
            <a:r>
              <a:rPr lang="fr-FR" b="1"/>
              <a:t>Un programme sur 18 mois avec une montée en puissance en décembre 2015 </a:t>
            </a:r>
            <a:r>
              <a:rPr lang="fr-FR"/>
              <a:t>(conférences de presse, dossiers thématiques, débats, sites internet, publications…) et des activations quotidiennes grand public pendant la durée de l’exposition (concerts, projections de films, ateliers enfants, créations artistiques…)</a:t>
            </a:r>
          </a:p>
          <a:p>
            <a:r>
              <a:rPr lang="fr-FR"/>
              <a:t>Des outils digitaux déjà installés tels que le </a:t>
            </a:r>
            <a:r>
              <a:rPr lang="fr-FR" b="1"/>
              <a:t>Hub des Solutions Climat 1</a:t>
            </a:r>
            <a:r>
              <a:rPr lang="fr-FR" b="1" baseline="30000"/>
              <a:t>ère</a:t>
            </a:r>
            <a:r>
              <a:rPr lang="fr-FR" b="1"/>
              <a:t> plateforme web contributive multi-acteurs </a:t>
            </a:r>
            <a:r>
              <a:rPr lang="fr-FR"/>
              <a:t>dédiée aux solutions climat lancé en janvier 2015 et la communauté </a:t>
            </a:r>
            <a:r>
              <a:rPr lang="fr-FR" b="1"/>
              <a:t>« Innovation Climate Accelerator »</a:t>
            </a:r>
            <a:r>
              <a:rPr lang="fr-FR"/>
              <a:t> lancée en novembre 2015. </a:t>
            </a:r>
          </a:p>
          <a:p>
            <a:r>
              <a:rPr lang="fr-FR" b="1"/>
              <a:t>Un modèle économique équitable et auto-financé : </a:t>
            </a:r>
            <a:r>
              <a:rPr lang="fr-FR"/>
              <a:t>un budget équilibré de 4,9 millions d’euros ayant financé 2 ans de préparation, le Hub des Solutions, une vingtaine de réunions d’échanges et d’informations multi-acteurs depuis le 9 juillet 2014, un pavillon de 150m2 au Bourget,  une semaine d’exposition et de conférences au Grand Palais, la sécurité et la promotion associée.</a:t>
            </a:r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5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chiffres clés du HUB </a:t>
            </a:r>
            <a:r>
              <a:rPr lang="fr-FR" sz="1800" i="1"/>
              <a:t>au 20 février 2016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29" y="1026618"/>
            <a:ext cx="843148" cy="423579"/>
          </a:xfrm>
        </p:spPr>
      </p:pic>
      <p:sp>
        <p:nvSpPr>
          <p:cNvPr id="8" name="ZoneTexte 7"/>
          <p:cNvSpPr txBox="1"/>
          <p:nvPr/>
        </p:nvSpPr>
        <p:spPr>
          <a:xfrm>
            <a:off x="1090537" y="946719"/>
            <a:ext cx="3043647" cy="58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1400" b="1">
                <a:solidFill>
                  <a:schemeClr val="accent3"/>
                </a:solidFill>
              </a:rPr>
              <a:t>Version française</a:t>
            </a:r>
            <a:br>
              <a:rPr lang="fr-FR" sz="1400" b="1">
                <a:solidFill>
                  <a:schemeClr val="accent3"/>
                </a:solidFill>
              </a:rPr>
            </a:br>
            <a:r>
              <a:rPr lang="fr-FR" sz="1400" b="1">
                <a:solidFill>
                  <a:schemeClr val="accent2"/>
                </a:solidFill>
              </a:rPr>
              <a:t>date de mise en ligne :</a:t>
            </a:r>
            <a:br>
              <a:rPr lang="fr-FR" sz="1400" b="1">
                <a:solidFill>
                  <a:schemeClr val="accent2"/>
                </a:solidFill>
              </a:rPr>
            </a:br>
            <a:r>
              <a:rPr lang="fr-FR" sz="1400" b="1">
                <a:solidFill>
                  <a:schemeClr val="accent2"/>
                </a:solidFill>
              </a:rPr>
              <a:t>le 13 janvier 2015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8" y="1026036"/>
            <a:ext cx="637512" cy="42474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636411" y="946719"/>
            <a:ext cx="3043647" cy="58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1400" b="1">
                <a:solidFill>
                  <a:schemeClr val="accent3"/>
                </a:solidFill>
              </a:rPr>
              <a:t>Version anglaise</a:t>
            </a:r>
            <a:br>
              <a:rPr lang="fr-FR" sz="1400" b="1">
                <a:solidFill>
                  <a:schemeClr val="accent3"/>
                </a:solidFill>
              </a:rPr>
            </a:br>
            <a:r>
              <a:rPr lang="fr-FR" sz="1400" b="1">
                <a:solidFill>
                  <a:schemeClr val="accent2"/>
                </a:solidFill>
              </a:rPr>
              <a:t>date de mise en ligne :</a:t>
            </a:r>
            <a:br>
              <a:rPr lang="fr-FR" sz="1400" b="1">
                <a:solidFill>
                  <a:schemeClr val="accent2"/>
                </a:solidFill>
              </a:rPr>
            </a:br>
            <a:r>
              <a:rPr lang="fr-FR" sz="1400" b="1">
                <a:solidFill>
                  <a:schemeClr val="accent2"/>
                </a:solidFill>
              </a:rPr>
              <a:t>le 10 février 2015</a:t>
            </a:r>
          </a:p>
        </p:txBody>
      </p:sp>
      <p:pic>
        <p:nvPicPr>
          <p:cNvPr id="12" name="Image 9" descr="C:\Users\agautier\AppData\Local\Microsoft\Windows\INetCache\Content.Outlook\O7FPVAVE\home-solutionscop21_130115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2797" r="14413" b="9694"/>
          <a:stretch>
            <a:fillRect/>
          </a:stretch>
        </p:blipFill>
        <p:spPr bwMode="auto">
          <a:xfrm>
            <a:off x="376423" y="1815331"/>
            <a:ext cx="1704476" cy="295093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646247" y="1932207"/>
            <a:ext cx="3276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0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863 </a:t>
            </a:r>
            <a:r>
              <a:rPr lang="fr-FR" altLang="fr-FR" sz="2000" b="1">
                <a:latin typeface="+mj-lt"/>
                <a:cs typeface="Arial" panose="020B0604020202020204" pitchFamily="34" charset="0"/>
              </a:rPr>
              <a:t>Solutions présentées</a:t>
            </a:r>
            <a:endParaRPr lang="fr-FR" sz="180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7081" y="1978825"/>
            <a:ext cx="22207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630 FR / 233 UK</a:t>
            </a:r>
            <a:endParaRPr lang="fr-FR" sz="1600">
              <a:solidFill>
                <a:srgbClr val="558ED5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46247" y="2642017"/>
            <a:ext cx="1773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0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669 </a:t>
            </a:r>
            <a:r>
              <a:rPr lang="fr-FR" altLang="fr-FR" sz="2000" b="1">
                <a:latin typeface="+mj-lt"/>
                <a:cs typeface="Arial" panose="020B0604020202020204" pitchFamily="34" charset="0"/>
              </a:rPr>
              <a:t>Abonnés</a:t>
            </a:r>
            <a:endParaRPr lang="fr-FR" sz="180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51027" y="2682654"/>
            <a:ext cx="3484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Partenaires de Solutions COP21, médias, universitaires, distributeurs, collectivités et associations</a:t>
            </a:r>
            <a:endParaRPr lang="fr-FR" sz="140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6247" y="3747586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0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280 </a:t>
            </a:r>
            <a:r>
              <a:rPr lang="fr-FR" altLang="fr-FR" sz="2000" b="1">
                <a:latin typeface="+mj-lt"/>
                <a:cs typeface="Arial" panose="020B0604020202020204" pitchFamily="34" charset="0"/>
              </a:rPr>
              <a:t>Contributeurs</a:t>
            </a:r>
            <a:endParaRPr lang="fr-FR" sz="180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5424" y="3787882"/>
            <a:ext cx="3654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Majoritairement des Partenaires</a:t>
            </a:r>
            <a:b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</a:br>
            <a: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de Solutions COP21, des entreprises</a:t>
            </a:r>
            <a:b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</a:br>
            <a:r>
              <a:rPr lang="fr-FR" altLang="fr-FR" sz="1600">
                <a:solidFill>
                  <a:srgbClr val="558ED5"/>
                </a:solidFill>
                <a:latin typeface="+mj-lt"/>
                <a:cs typeface="Arial" panose="020B0604020202020204" pitchFamily="34" charset="0"/>
              </a:rPr>
              <a:t>et des collectivités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2762584" y="2507650"/>
            <a:ext cx="535577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762584" y="3624943"/>
            <a:ext cx="535577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2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Dossiers thématiques sur les solutions climat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027043"/>
            <a:ext cx="8642350" cy="2532586"/>
          </a:xfrm>
        </p:spPr>
        <p:txBody>
          <a:bodyPr/>
          <a:lstStyle/>
          <a:p>
            <a:r>
              <a:rPr lang="fr-FR"/>
              <a:t>Sous l’impulsion de partenaires fondateurs : 6 dossiers co-élaborés avec une vision transversale sur les solutions climat, une conférence organisée le 8 octobre, et 2 infographies réalisées avec e-rse.</a:t>
            </a:r>
          </a:p>
          <a:p>
            <a:pPr lvl="1"/>
            <a:r>
              <a:rPr lang="fr-FR"/>
              <a:t>Mieux se nourrir »  </a:t>
            </a:r>
          </a:p>
          <a:p>
            <a:pPr lvl="1">
              <a:spcBef>
                <a:spcPts val="400"/>
              </a:spcBef>
            </a:pPr>
            <a:r>
              <a:rPr lang="fr-FR"/>
              <a:t>Mieux consommer, moins gaspiller »  </a:t>
            </a:r>
          </a:p>
          <a:p>
            <a:pPr lvl="1">
              <a:spcBef>
                <a:spcPts val="400"/>
              </a:spcBef>
            </a:pPr>
            <a:r>
              <a:rPr lang="fr-FR"/>
              <a:t>Mieux se loger »  </a:t>
            </a:r>
          </a:p>
          <a:p>
            <a:pPr lvl="1">
              <a:spcBef>
                <a:spcPts val="400"/>
              </a:spcBef>
            </a:pPr>
            <a:r>
              <a:rPr lang="fr-FR"/>
              <a:t>Mieux transporter » </a:t>
            </a:r>
          </a:p>
          <a:p>
            <a:pPr lvl="1">
              <a:spcBef>
                <a:spcPts val="400"/>
              </a:spcBef>
            </a:pPr>
            <a:r>
              <a:rPr lang="fr-FR"/>
              <a:t>Mieux financer et assurer »</a:t>
            </a:r>
          </a:p>
          <a:p>
            <a:pPr lvl="1">
              <a:spcBef>
                <a:spcPts val="400"/>
              </a:spcBef>
            </a:pPr>
            <a:r>
              <a:rPr lang="fr-FR"/>
              <a:t>Mieux sensibiliser pour mieux impliquer 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7620" r="26550" b="5814"/>
          <a:stretch>
            <a:fillRect/>
          </a:stretch>
        </p:blipFill>
        <p:spPr bwMode="auto">
          <a:xfrm>
            <a:off x="5001901" y="1862102"/>
            <a:ext cx="1986728" cy="266877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0" r="63567" b="8269"/>
          <a:stretch>
            <a:fillRect/>
          </a:stretch>
        </p:blipFill>
        <p:spPr bwMode="auto">
          <a:xfrm>
            <a:off x="7224623" y="1862103"/>
            <a:ext cx="1540172" cy="266876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 descr="Permalien de l'image intégré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" b="11418"/>
          <a:stretch/>
        </p:blipFill>
        <p:spPr bwMode="auto">
          <a:xfrm>
            <a:off x="802677" y="3313310"/>
            <a:ext cx="3120393" cy="173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4" b="32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175672" y="140242"/>
            <a:ext cx="66415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</a:rPr>
              <a:t>SOLUTIONS COP21 AU BOURGET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</a:rPr>
              <a:t>du 1er </a:t>
            </a:r>
            <a:r>
              <a:rPr lang="fr-FR" altLang="fr-FR" sz="2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</a:rPr>
              <a:t>au 11 décembre 2015</a:t>
            </a:r>
          </a:p>
        </p:txBody>
      </p:sp>
    </p:spTree>
    <p:extLst>
      <p:ext uri="{BB962C8B-B14F-4D97-AF65-F5344CB8AC3E}">
        <p14:creationId xmlns:p14="http://schemas.microsoft.com/office/powerpoint/2010/main" val="4365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36533" y="1280159"/>
            <a:ext cx="2059306" cy="9394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tIns="108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Jours au  cœur du village de la société  civile  «Génération Climat»  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42347" y="1280159"/>
            <a:ext cx="2059306" cy="9394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tIns="108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débats organisé</a:t>
            </a:r>
            <a:b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par plus de 50 partenaires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952182" y="1280159"/>
            <a:ext cx="2059306" cy="9394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tIns="10800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 Pavillon comprenant plateau tv et espace</a:t>
            </a:r>
            <a:b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fr-FR" altLang="fr-FR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 networking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12985" b="8028"/>
          <a:stretch/>
        </p:blipFill>
        <p:spPr>
          <a:xfrm>
            <a:off x="436213" y="2353586"/>
            <a:ext cx="4019983" cy="23774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15741" b="5019"/>
          <a:stretch/>
        </p:blipFill>
        <p:spPr>
          <a:xfrm>
            <a:off x="4726542" y="2353586"/>
            <a:ext cx="4021200" cy="238539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545985" y="95415"/>
            <a:ext cx="1240402" cy="12404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4000"/>
              <a:t>10</a:t>
            </a:r>
          </a:p>
        </p:txBody>
      </p:sp>
      <p:sp>
        <p:nvSpPr>
          <p:cNvPr id="9" name="Ellipse 8"/>
          <p:cNvSpPr/>
          <p:nvPr/>
        </p:nvSpPr>
        <p:spPr>
          <a:xfrm>
            <a:off x="3951799" y="95415"/>
            <a:ext cx="1240402" cy="12404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4000"/>
              <a:t>72</a:t>
            </a:r>
          </a:p>
        </p:txBody>
      </p:sp>
      <p:sp>
        <p:nvSpPr>
          <p:cNvPr id="10" name="Ellipse 9"/>
          <p:cNvSpPr/>
          <p:nvPr/>
        </p:nvSpPr>
        <p:spPr>
          <a:xfrm>
            <a:off x="6361634" y="95415"/>
            <a:ext cx="1240402" cy="12404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4000"/>
              <a:t>150</a:t>
            </a:r>
            <a:r>
              <a:rPr lang="fr-FR" sz="2400"/>
              <a:t>m²</a:t>
            </a:r>
          </a:p>
        </p:txBody>
      </p:sp>
    </p:spTree>
    <p:extLst>
      <p:ext uri="{BB962C8B-B14F-4D97-AF65-F5344CB8AC3E}">
        <p14:creationId xmlns:p14="http://schemas.microsoft.com/office/powerpoint/2010/main" val="35280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 descr="Capture d’écran 2016-01-19 à 10.35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369" y="-1"/>
            <a:ext cx="917136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7369" y="4046633"/>
            <a:ext cx="9171369" cy="842136"/>
          </a:xfrm>
          <a:prstGeom prst="rect">
            <a:avLst/>
          </a:prstGeom>
          <a:solidFill>
            <a:srgbClr val="44546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97054" y="4079019"/>
            <a:ext cx="8245503" cy="9456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altLang="fr-FR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SOLUTIONS COP21</a:t>
            </a:r>
          </a:p>
          <a:p>
            <a:pPr>
              <a:spcBef>
                <a:spcPts val="0"/>
              </a:spcBef>
            </a:pPr>
            <a:r>
              <a:rPr lang="fr-FR" altLang="fr-FR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 GRAND PALAIS du 4 au 10 décembre 2015 </a:t>
            </a:r>
          </a:p>
        </p:txBody>
      </p:sp>
    </p:spTree>
    <p:extLst>
      <p:ext uri="{BB962C8B-B14F-4D97-AF65-F5344CB8AC3E}">
        <p14:creationId xmlns:p14="http://schemas.microsoft.com/office/powerpoint/2010/main" val="12040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Personnalisé 4">
      <a:dk1>
        <a:srgbClr val="558ED5"/>
      </a:dk1>
      <a:lt1>
        <a:sysClr val="window" lastClr="FFFFFF"/>
      </a:lt1>
      <a:dk2>
        <a:srgbClr val="44546A"/>
      </a:dk2>
      <a:lt2>
        <a:srgbClr val="E7E6E6"/>
      </a:lt2>
      <a:accent1>
        <a:srgbClr val="4E93D2"/>
      </a:accent1>
      <a:accent2>
        <a:srgbClr val="FF9265"/>
      </a:accent2>
      <a:accent3>
        <a:srgbClr val="757070"/>
      </a:accent3>
      <a:accent4>
        <a:srgbClr val="EE86A4"/>
      </a:accent4>
      <a:accent5>
        <a:srgbClr val="4472C4"/>
      </a:accent5>
      <a:accent6>
        <a:srgbClr val="30859C"/>
      </a:accent6>
      <a:hlink>
        <a:srgbClr val="0563C1"/>
      </a:hlink>
      <a:folHlink>
        <a:srgbClr val="954F72"/>
      </a:folHlink>
    </a:clrScheme>
    <a:fontScheme name="COP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</TotalTime>
  <Words>831</Words>
  <Application>Microsoft Office PowerPoint</Application>
  <PresentationFormat>Affichage à l'écran (16:9)</PresentationFormat>
  <Paragraphs>172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Présentation PowerPoint</vt:lpstr>
      <vt:lpstr>Solutions COP21, une expérience multi-acteurs imaginée dans le cadre du Club France Développement durable</vt:lpstr>
      <vt:lpstr>Solutions COP21, une co-construction multi-acteurs  pendant 18 mois</vt:lpstr>
      <vt:lpstr>Les principaux résultats de Solutions COP21</vt:lpstr>
      <vt:lpstr>Les chiffres clés du HUB au 20 février 2016</vt:lpstr>
      <vt:lpstr>Dossiers thématiques sur les solutions climat</vt:lpstr>
      <vt:lpstr>Présentation PowerPoint</vt:lpstr>
      <vt:lpstr>Présentation PowerPoint</vt:lpstr>
      <vt:lpstr>Présentation PowerPoint</vt:lpstr>
      <vt:lpstr>Solutions COP21 au Grand Palais : une mobilisation d’ampleur inédite </vt:lpstr>
      <vt:lpstr>Plus de 200 partenaires et organismes contributeurs Des Pavillons co-contruits permettant l’expression de tous types d’acteurs (associations, fédérations, start up, PME, collectivités…)</vt:lpstr>
      <vt:lpstr>Et aussi de nombreux autres espaces collaboratifs et créatifs</vt:lpstr>
      <vt:lpstr>Présentation PowerPoint</vt:lpstr>
      <vt:lpstr>Présentation PowerPoint</vt:lpstr>
      <vt:lpstr>L’opinion du public au Grand Palais</vt:lpstr>
      <vt:lpstr>Retour d’expériences ….points de vue des partenaires </vt:lpstr>
      <vt:lpstr>Présentation PowerPoint</vt:lpstr>
      <vt:lpstr>Présentation PowerPoint</vt:lpstr>
      <vt:lpstr>Synthèse des résultats - Couverture obtenue</vt:lpstr>
      <vt:lpstr>Synthèse des résultats - Couverture obtenue</vt:lpstr>
      <vt:lpstr>Quelques retombées</vt:lpstr>
      <vt:lpstr>Quelques retombées – Focus broadcast</vt:lpstr>
      <vt:lpstr>Les médias présents pendant la manifestation</vt:lpstr>
      <vt:lpstr>Présentation PowerPoint</vt:lpstr>
      <vt:lpstr>Avant le Grand Palais</vt:lpstr>
      <vt:lpstr>Résultats généraux de Solutions COP21 sur le web  du 04 au 13 décembre</vt:lpstr>
      <vt:lpstr>Présentation PowerPoint</vt:lpstr>
      <vt:lpstr>Le live au Grand Palais</vt:lpstr>
      <vt:lpstr>Contenu Viral</vt:lpstr>
      <vt:lpstr>Réalisations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Peigné</dc:creator>
  <cp:lastModifiedBy>ALLIANTIS_Amandine</cp:lastModifiedBy>
  <cp:revision>52</cp:revision>
  <dcterms:created xsi:type="dcterms:W3CDTF">2016-02-25T11:38:24Z</dcterms:created>
  <dcterms:modified xsi:type="dcterms:W3CDTF">2016-03-04T09:58:07Z</dcterms:modified>
</cp:coreProperties>
</file>