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1" r:id="rId7"/>
    <p:sldId id="260" r:id="rId8"/>
    <p:sldId id="274" r:id="rId9"/>
    <p:sldId id="269" r:id="rId10"/>
    <p:sldId id="262" r:id="rId11"/>
    <p:sldId id="263" r:id="rId12"/>
    <p:sldId id="267" r:id="rId13"/>
    <p:sldId id="264" r:id="rId14"/>
    <p:sldId id="266" r:id="rId15"/>
    <p:sldId id="268" r:id="rId16"/>
    <p:sldId id="270" r:id="rId17"/>
    <p:sldId id="271" r:id="rId18"/>
    <p:sldId id="272" r:id="rId19"/>
    <p:sldId id="277" r:id="rId20"/>
    <p:sldId id="273" r:id="rId21"/>
    <p:sldId id="275" r:id="rId22"/>
    <p:sldId id="276"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979712" y="1556792"/>
            <a:ext cx="5076056" cy="3807042"/>
          </a:xfrm>
          <a:prstGeom prst="rect">
            <a:avLst/>
          </a:prstGeom>
          <a:blipFill dpi="0" rotWithShape="1">
            <a:blip r:embed="rId4"/>
            <a:srcRect/>
            <a:tile tx="0" ty="0" sx="100000" sy="100000" flip="none" algn="tl"/>
          </a:blipFill>
        </p:spPr>
      </p:pic>
      <p:sp>
        <p:nvSpPr>
          <p:cNvPr id="2" name="Titre 1"/>
          <p:cNvSpPr>
            <a:spLocks noGrp="1"/>
          </p:cNvSpPr>
          <p:nvPr>
            <p:ph type="ctrTitle" hasCustomPrompt="1"/>
          </p:nvPr>
        </p:nvSpPr>
        <p:spPr>
          <a:xfrm>
            <a:off x="1421396" y="116632"/>
            <a:ext cx="6192688" cy="1470025"/>
          </a:xfrm>
        </p:spPr>
        <p:txBody>
          <a:bodyPr/>
          <a:lstStyle>
            <a:lvl1pPr>
              <a:defRPr i="1">
                <a:latin typeface="Georgia" panose="02040502050405020303" pitchFamily="18" charset="0"/>
              </a:defRPr>
            </a:lvl1pPr>
          </a:lstStyle>
          <a:p>
            <a:r>
              <a:rPr lang="fr-FR" dirty="0" smtClean="0"/>
              <a:t>Usage thérapeutique de Cannabis </a:t>
            </a:r>
            <a:r>
              <a:rPr lang="fr-FR" dirty="0" err="1" smtClean="0"/>
              <a:t>Sativa</a:t>
            </a:r>
            <a:endParaRPr lang="fr-FR" dirty="0"/>
          </a:p>
        </p:txBody>
      </p:sp>
      <p:sp>
        <p:nvSpPr>
          <p:cNvPr id="3" name="Sous-titre 2"/>
          <p:cNvSpPr>
            <a:spLocks noGrp="1"/>
          </p:cNvSpPr>
          <p:nvPr>
            <p:ph type="subTitle" idx="1" hasCustomPrompt="1"/>
          </p:nvPr>
        </p:nvSpPr>
        <p:spPr>
          <a:xfrm>
            <a:off x="1475656" y="5373216"/>
            <a:ext cx="6400800" cy="985664"/>
          </a:xfrm>
        </p:spPr>
        <p:txBody>
          <a:bodyPr>
            <a:normAutofit/>
          </a:bodyPr>
          <a:lstStyle>
            <a:lvl1pPr marL="0" indent="0" algn="ctr">
              <a:buNone/>
              <a:defRPr sz="2400" baseline="0">
                <a:solidFill>
                  <a:schemeClr val="tx1">
                    <a:tint val="75000"/>
                  </a:schemeClr>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Pharmacognosie I : 1CPM102</a:t>
            </a:r>
          </a:p>
          <a:p>
            <a:r>
              <a:rPr lang="fr-FR" dirty="0" smtClean="0"/>
              <a:t>Professeur: </a:t>
            </a:r>
            <a:r>
              <a:rPr lang="fr-FR" dirty="0" err="1" smtClean="0"/>
              <a:t>Vakhtang</a:t>
            </a:r>
            <a:r>
              <a:rPr lang="fr-FR" dirty="0" smtClean="0"/>
              <a:t> </a:t>
            </a:r>
            <a:r>
              <a:rPr lang="fr-FR" dirty="0" err="1" smtClean="0"/>
              <a:t>Mshvildadze</a:t>
            </a:r>
            <a:endParaRPr lang="fr-FR" dirty="0"/>
          </a:p>
        </p:txBody>
      </p:sp>
      <p:sp>
        <p:nvSpPr>
          <p:cNvPr id="10" name="ZoneTexte 9"/>
          <p:cNvSpPr txBox="1"/>
          <p:nvPr userDrawn="1"/>
        </p:nvSpPr>
        <p:spPr>
          <a:xfrm>
            <a:off x="251520" y="6381328"/>
            <a:ext cx="2376264" cy="369332"/>
          </a:xfrm>
          <a:prstGeom prst="rect">
            <a:avLst/>
          </a:prstGeom>
          <a:noFill/>
        </p:spPr>
        <p:txBody>
          <a:bodyPr wrap="square" rtlCol="0">
            <a:spAutoFit/>
          </a:bodyPr>
          <a:lstStyle/>
          <a:p>
            <a:r>
              <a:rPr lang="fr-FR" baseline="0" dirty="0" smtClean="0">
                <a:solidFill>
                  <a:schemeClr val="bg1">
                    <a:lumMod val="65000"/>
                  </a:schemeClr>
                </a:solidFill>
                <a:latin typeface="Georgia" panose="02040502050405020303" pitchFamily="18" charset="0"/>
              </a:rPr>
              <a:t>GORMAND Paul</a:t>
            </a:r>
            <a:endParaRPr lang="fr-FR" baseline="0" dirty="0">
              <a:solidFill>
                <a:schemeClr val="bg1">
                  <a:lumMod val="65000"/>
                </a:schemeClr>
              </a:solidFill>
              <a:latin typeface="Georgia" panose="02040502050405020303" pitchFamily="18" charset="0"/>
            </a:endParaRPr>
          </a:p>
        </p:txBody>
      </p:sp>
    </p:spTree>
    <p:extLst>
      <p:ext uri="{BB962C8B-B14F-4D97-AF65-F5344CB8AC3E}">
        <p14:creationId xmlns:p14="http://schemas.microsoft.com/office/powerpoint/2010/main" val="204851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5" name="Espace réservé du pied de page 4"/>
          <p:cNvSpPr>
            <a:spLocks noGrp="1"/>
          </p:cNvSpPr>
          <p:nvPr>
            <p:ph type="ftr" sz="quarter" idx="11"/>
          </p:nvPr>
        </p:nvSpPr>
        <p:spPr>
          <a:xfrm>
            <a:off x="179512" y="6381328"/>
            <a:ext cx="194421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21456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5" name="Espace réservé du pied de page 4"/>
          <p:cNvSpPr>
            <a:spLocks noGrp="1"/>
          </p:cNvSpPr>
          <p:nvPr>
            <p:ph type="ftr" sz="quarter" idx="11"/>
          </p:nvPr>
        </p:nvSpPr>
        <p:spPr>
          <a:xfrm>
            <a:off x="179512" y="6381328"/>
            <a:ext cx="194421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289006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8233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5" name="Espace réservé du pied de page 4"/>
          <p:cNvSpPr>
            <a:spLocks noGrp="1"/>
          </p:cNvSpPr>
          <p:nvPr>
            <p:ph type="ftr" sz="quarter" idx="11"/>
          </p:nvPr>
        </p:nvSpPr>
        <p:spPr>
          <a:xfrm>
            <a:off x="179512" y="6381328"/>
            <a:ext cx="1944216"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60745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560969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8" name="Espace réservé du pied de page 7"/>
          <p:cNvSpPr>
            <a:spLocks noGrp="1"/>
          </p:cNvSpPr>
          <p:nvPr>
            <p:ph type="ftr" sz="quarter" idx="11"/>
          </p:nvPr>
        </p:nvSpPr>
        <p:spPr>
          <a:xfrm>
            <a:off x="179512" y="6381328"/>
            <a:ext cx="1944216"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411453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4" name="Espace réservé du pied de page 3"/>
          <p:cNvSpPr>
            <a:spLocks noGrp="1"/>
          </p:cNvSpPr>
          <p:nvPr>
            <p:ph type="ftr" sz="quarter" idx="11"/>
          </p:nvPr>
        </p:nvSpPr>
        <p:spPr>
          <a:xfrm>
            <a:off x="179512" y="6381328"/>
            <a:ext cx="1944216"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43823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3" name="Espace réservé du pied de page 2"/>
          <p:cNvSpPr>
            <a:spLocks noGrp="1"/>
          </p:cNvSpPr>
          <p:nvPr>
            <p:ph type="ftr" sz="quarter" idx="11"/>
          </p:nvPr>
        </p:nvSpPr>
        <p:spPr>
          <a:xfrm>
            <a:off x="179512" y="6381328"/>
            <a:ext cx="1944216"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159314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6" name="Espace réservé du pied de page 5"/>
          <p:cNvSpPr>
            <a:spLocks noGrp="1"/>
          </p:cNvSpPr>
          <p:nvPr>
            <p:ph type="ftr" sz="quarter" idx="11"/>
          </p:nvPr>
        </p:nvSpPr>
        <p:spPr>
          <a:xfrm>
            <a:off x="179512" y="6381328"/>
            <a:ext cx="194421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89673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0F571585-A186-40E7-BED3-8737B6BE37B8}" type="datetimeFigureOut">
              <a:rPr lang="fr-FR" smtClean="0"/>
              <a:t>11/02/2016</a:t>
            </a:fld>
            <a:endParaRPr lang="fr-FR"/>
          </a:p>
        </p:txBody>
      </p:sp>
      <p:sp>
        <p:nvSpPr>
          <p:cNvPr id="6" name="Espace réservé du pied de page 5"/>
          <p:cNvSpPr>
            <a:spLocks noGrp="1"/>
          </p:cNvSpPr>
          <p:nvPr>
            <p:ph type="ftr" sz="quarter" idx="11"/>
          </p:nvPr>
        </p:nvSpPr>
        <p:spPr>
          <a:xfrm>
            <a:off x="179512" y="6381328"/>
            <a:ext cx="1944216"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5C67B53-6BA2-4AA0-8A4F-2ADF92DD1B6C}" type="slidenum">
              <a:rPr lang="fr-FR" smtClean="0"/>
              <a:t>‹N°›</a:t>
            </a:fld>
            <a:endParaRPr lang="fr-FR"/>
          </a:p>
        </p:txBody>
      </p:sp>
    </p:spTree>
    <p:extLst>
      <p:ext uri="{BB962C8B-B14F-4D97-AF65-F5344CB8AC3E}">
        <p14:creationId xmlns:p14="http://schemas.microsoft.com/office/powerpoint/2010/main" val="75938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67B53-6BA2-4AA0-8A4F-2ADF92DD1B6C}" type="slidenum">
              <a:rPr lang="fr-FR" smtClean="0"/>
              <a:t>‹N°›</a:t>
            </a:fld>
            <a:endParaRPr lang="fr-FR"/>
          </a:p>
        </p:txBody>
      </p:sp>
      <p:sp>
        <p:nvSpPr>
          <p:cNvPr id="7" name="ZoneTexte 6"/>
          <p:cNvSpPr txBox="1"/>
          <p:nvPr userDrawn="1"/>
        </p:nvSpPr>
        <p:spPr>
          <a:xfrm>
            <a:off x="251520" y="6381328"/>
            <a:ext cx="2376264" cy="369332"/>
          </a:xfrm>
          <a:prstGeom prst="rect">
            <a:avLst/>
          </a:prstGeom>
          <a:noFill/>
        </p:spPr>
        <p:txBody>
          <a:bodyPr wrap="square" rtlCol="0">
            <a:spAutoFit/>
          </a:bodyPr>
          <a:lstStyle/>
          <a:p>
            <a:r>
              <a:rPr lang="fr-FR" baseline="0" dirty="0" smtClean="0">
                <a:solidFill>
                  <a:schemeClr val="bg1">
                    <a:lumMod val="65000"/>
                  </a:schemeClr>
                </a:solidFill>
                <a:latin typeface="Georgia" panose="02040502050405020303" pitchFamily="18" charset="0"/>
              </a:rPr>
              <a:t>GORMAND Paul</a:t>
            </a:r>
            <a:endParaRPr lang="fr-FR" baseline="0" dirty="0">
              <a:solidFill>
                <a:schemeClr val="bg1">
                  <a:lumMod val="65000"/>
                </a:schemeClr>
              </a:solidFill>
              <a:latin typeface="Georgia" panose="02040502050405020303" pitchFamily="18" charset="0"/>
            </a:endParaRPr>
          </a:p>
        </p:txBody>
      </p:sp>
    </p:spTree>
    <p:extLst>
      <p:ext uri="{BB962C8B-B14F-4D97-AF65-F5344CB8AC3E}">
        <p14:creationId xmlns:p14="http://schemas.microsoft.com/office/powerpoint/2010/main" val="1934606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Tx/>
        <a:buBlip>
          <a:blip r:embed="rId13"/>
        </a:buBlip>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Usage thérapeutique de Cannabis </a:t>
            </a:r>
            <a:r>
              <a:rPr lang="fr-FR" dirty="0" err="1" smtClean="0"/>
              <a:t>Sativa</a:t>
            </a:r>
            <a:endParaRPr lang="fr-FR" dirty="0"/>
          </a:p>
        </p:txBody>
      </p:sp>
      <p:sp>
        <p:nvSpPr>
          <p:cNvPr id="3" name="Sous-titre 2"/>
          <p:cNvSpPr>
            <a:spLocks noGrp="1"/>
          </p:cNvSpPr>
          <p:nvPr>
            <p:ph type="subTitle" idx="1"/>
          </p:nvPr>
        </p:nvSpPr>
        <p:spPr/>
        <p:txBody>
          <a:bodyPr/>
          <a:lstStyle/>
          <a:p>
            <a:r>
              <a:rPr lang="fr-FR" dirty="0" smtClean="0"/>
              <a:t>Pharmacognosie I : 1CPM102</a:t>
            </a:r>
          </a:p>
          <a:p>
            <a:r>
              <a:rPr lang="fr-FR" dirty="0" smtClean="0"/>
              <a:t>Professeur: </a:t>
            </a:r>
            <a:r>
              <a:rPr lang="fr-FR" dirty="0" err="1" smtClean="0"/>
              <a:t>Vakhtang</a:t>
            </a:r>
            <a:r>
              <a:rPr lang="fr-FR" dirty="0" smtClean="0"/>
              <a:t> </a:t>
            </a:r>
            <a:r>
              <a:rPr lang="fr-FR" dirty="0" err="1" smtClean="0"/>
              <a:t>Mshvildadze</a:t>
            </a:r>
            <a:endParaRPr lang="fr-FR" dirty="0" smtClean="0"/>
          </a:p>
          <a:p>
            <a:endParaRPr lang="fr-FR" dirty="0"/>
          </a:p>
        </p:txBody>
      </p:sp>
    </p:spTree>
    <p:extLst>
      <p:ext uri="{BB962C8B-B14F-4D97-AF65-F5344CB8AC3E}">
        <p14:creationId xmlns:p14="http://schemas.microsoft.com/office/powerpoint/2010/main" val="57787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Usages envisageables du Cannabis thérapeutique </a:t>
            </a:r>
            <a:endParaRPr lang="fr-FR" dirty="0"/>
          </a:p>
        </p:txBody>
      </p:sp>
      <p:sp>
        <p:nvSpPr>
          <p:cNvPr id="3" name="Espace réservé du contenu 2"/>
          <p:cNvSpPr>
            <a:spLocks noGrp="1"/>
          </p:cNvSpPr>
          <p:nvPr>
            <p:ph sz="half" idx="1"/>
          </p:nvPr>
        </p:nvSpPr>
        <p:spPr>
          <a:xfrm>
            <a:off x="457200" y="2564904"/>
            <a:ext cx="4038600" cy="3816424"/>
          </a:xfrm>
        </p:spPr>
        <p:txBody>
          <a:bodyPr>
            <a:normAutofit fontScale="92500" lnSpcReduction="10000"/>
          </a:bodyPr>
          <a:lstStyle/>
          <a:p>
            <a:pPr marL="0" indent="0" algn="just">
              <a:buNone/>
            </a:pPr>
            <a:r>
              <a:rPr lang="fr-FR" sz="1600" dirty="0" smtClean="0">
                <a:solidFill>
                  <a:schemeClr val="accent2">
                    <a:lumMod val="75000"/>
                  </a:schemeClr>
                </a:solidFill>
              </a:rPr>
              <a:t>-Traitement de la douleur neuropathique (CBN)</a:t>
            </a:r>
          </a:p>
          <a:p>
            <a:pPr marL="0" indent="0" algn="just">
              <a:buNone/>
            </a:pPr>
            <a:r>
              <a:rPr lang="fr-FR" sz="1600" dirty="0" smtClean="0">
                <a:solidFill>
                  <a:schemeClr val="accent2">
                    <a:lumMod val="75000"/>
                  </a:schemeClr>
                </a:solidFill>
              </a:rPr>
              <a:t>-Fibromyalgie (CBN)</a:t>
            </a:r>
          </a:p>
          <a:p>
            <a:pPr marL="0" indent="0" algn="just">
              <a:buNone/>
            </a:pPr>
            <a:r>
              <a:rPr lang="fr-FR" sz="1600" dirty="0" smtClean="0">
                <a:solidFill>
                  <a:schemeClr val="accent2">
                    <a:lumMod val="75000"/>
                  </a:schemeClr>
                </a:solidFill>
              </a:rPr>
              <a:t>-Douleurs chroniques (CBD, CBN, THC)</a:t>
            </a:r>
          </a:p>
          <a:p>
            <a:pPr marL="0" indent="0" algn="just">
              <a:buNone/>
            </a:pPr>
            <a:r>
              <a:rPr lang="fr-FR" sz="1600" dirty="0" smtClean="0">
                <a:solidFill>
                  <a:schemeClr val="accent2">
                    <a:lumMod val="75000"/>
                  </a:schemeClr>
                </a:solidFill>
              </a:rPr>
              <a:t>-Sclérose en plaque (CBD, CBN, THC)</a:t>
            </a:r>
          </a:p>
          <a:p>
            <a:pPr marL="0" indent="0" algn="just">
              <a:buNone/>
            </a:pPr>
            <a:r>
              <a:rPr lang="fr-FR" sz="1600" dirty="0" smtClean="0">
                <a:solidFill>
                  <a:schemeClr val="accent2">
                    <a:lumMod val="75000"/>
                  </a:schemeClr>
                </a:solidFill>
              </a:rPr>
              <a:t>-Maladie de Parkinson(CBD, CBN)</a:t>
            </a:r>
          </a:p>
          <a:p>
            <a:pPr marL="0" indent="0" algn="just">
              <a:buNone/>
            </a:pPr>
            <a:r>
              <a:rPr lang="fr-FR" sz="1600" dirty="0" smtClean="0">
                <a:solidFill>
                  <a:schemeClr val="accent2">
                    <a:lumMod val="75000"/>
                  </a:schemeClr>
                </a:solidFill>
              </a:rPr>
              <a:t>-Diverses maladies inflammatoires (CBD, CBN)</a:t>
            </a:r>
          </a:p>
          <a:p>
            <a:pPr marL="0" indent="0" algn="just">
              <a:buNone/>
            </a:pPr>
            <a:r>
              <a:rPr lang="fr-FR" sz="1600" b="1" dirty="0" smtClean="0"/>
              <a:t>-Divers cancers (THC, CBD)</a:t>
            </a:r>
          </a:p>
          <a:p>
            <a:pPr marL="0" indent="0" algn="just">
              <a:buNone/>
            </a:pPr>
            <a:r>
              <a:rPr lang="fr-FR" sz="1600" dirty="0" smtClean="0">
                <a:solidFill>
                  <a:schemeClr val="accent2">
                    <a:lumMod val="75000"/>
                  </a:schemeClr>
                </a:solidFill>
              </a:rPr>
              <a:t>-Insomnies (CBN, CBD)</a:t>
            </a:r>
          </a:p>
          <a:p>
            <a:pPr marL="0" indent="0" algn="just">
              <a:buNone/>
            </a:pPr>
            <a:r>
              <a:rPr lang="fr-FR" sz="1600" dirty="0" smtClean="0"/>
              <a:t>-Antibactérien (CBN)</a:t>
            </a:r>
          </a:p>
          <a:p>
            <a:pPr marL="0" indent="0" algn="just">
              <a:buNone/>
            </a:pPr>
            <a:r>
              <a:rPr lang="fr-FR" sz="1600" dirty="0" smtClean="0">
                <a:solidFill>
                  <a:schemeClr val="accent2">
                    <a:lumMod val="75000"/>
                  </a:schemeClr>
                </a:solidFill>
              </a:rPr>
              <a:t>-Trouble de l’appétit (THC, THCV)</a:t>
            </a:r>
          </a:p>
          <a:p>
            <a:pPr marL="0" indent="0" algn="just">
              <a:buNone/>
            </a:pPr>
            <a:r>
              <a:rPr lang="fr-FR" sz="1600" dirty="0" smtClean="0">
                <a:solidFill>
                  <a:schemeClr val="accent2">
                    <a:lumMod val="75000"/>
                  </a:schemeClr>
                </a:solidFill>
              </a:rPr>
              <a:t>-Glaucome (THC, CBG)</a:t>
            </a:r>
          </a:p>
          <a:p>
            <a:pPr marL="0" indent="0" algn="just">
              <a:buNone/>
            </a:pPr>
            <a:r>
              <a:rPr lang="fr-FR" sz="1600" dirty="0" smtClean="0"/>
              <a:t>-Maladies inflammatoires de l’intestin (CBG)</a:t>
            </a:r>
            <a:r>
              <a:rPr lang="fr-FR" sz="1600" baseline="30000" dirty="0" smtClean="0"/>
              <a:t>21</a:t>
            </a:r>
          </a:p>
          <a:p>
            <a:pPr marL="0" indent="0">
              <a:buNone/>
            </a:pPr>
            <a:endParaRPr lang="fr-FR" sz="1600" dirty="0" smtClean="0"/>
          </a:p>
          <a:p>
            <a:pPr marL="0" indent="0">
              <a:buNone/>
            </a:pPr>
            <a:endParaRPr lang="fr-FR" dirty="0"/>
          </a:p>
        </p:txBody>
      </p:sp>
      <p:sp>
        <p:nvSpPr>
          <p:cNvPr id="4" name="Espace réservé du contenu 3"/>
          <p:cNvSpPr>
            <a:spLocks noGrp="1"/>
          </p:cNvSpPr>
          <p:nvPr>
            <p:ph sz="half" idx="2"/>
          </p:nvPr>
        </p:nvSpPr>
        <p:spPr>
          <a:xfrm>
            <a:off x="4648200" y="2564904"/>
            <a:ext cx="4038600" cy="3816424"/>
          </a:xfrm>
        </p:spPr>
        <p:txBody>
          <a:bodyPr>
            <a:normAutofit fontScale="92500" lnSpcReduction="10000"/>
          </a:bodyPr>
          <a:lstStyle/>
          <a:p>
            <a:pPr marL="0" indent="0" algn="just">
              <a:buNone/>
            </a:pPr>
            <a:r>
              <a:rPr lang="fr-FR" sz="1600" dirty="0" smtClean="0">
                <a:solidFill>
                  <a:schemeClr val="accent2">
                    <a:lumMod val="75000"/>
                  </a:schemeClr>
                </a:solidFill>
              </a:rPr>
              <a:t>-Traitement des vomissement (THC, CBN)</a:t>
            </a:r>
          </a:p>
          <a:p>
            <a:pPr marL="0" indent="0" algn="just">
              <a:buNone/>
            </a:pPr>
            <a:r>
              <a:rPr lang="fr-FR" sz="1600" dirty="0" smtClean="0">
                <a:solidFill>
                  <a:schemeClr val="accent2">
                    <a:lumMod val="75000"/>
                  </a:schemeClr>
                </a:solidFill>
              </a:rPr>
              <a:t>-Epilepsies (</a:t>
            </a:r>
            <a:r>
              <a:rPr lang="fr-FR" sz="1600" dirty="0" err="1" smtClean="0">
                <a:solidFill>
                  <a:schemeClr val="accent2">
                    <a:lumMod val="75000"/>
                  </a:schemeClr>
                </a:solidFill>
              </a:rPr>
              <a:t>exp</a:t>
            </a:r>
            <a:r>
              <a:rPr lang="fr-FR" sz="1600" dirty="0" smtClean="0">
                <a:solidFill>
                  <a:schemeClr val="accent2">
                    <a:lumMod val="75000"/>
                  </a:schemeClr>
                </a:solidFill>
              </a:rPr>
              <a:t>.)</a:t>
            </a:r>
          </a:p>
          <a:p>
            <a:pPr marL="0" indent="0" algn="just">
              <a:buNone/>
            </a:pPr>
            <a:r>
              <a:rPr lang="fr-FR" sz="1600" dirty="0" smtClean="0">
                <a:solidFill>
                  <a:schemeClr val="accent2">
                    <a:lumMod val="75000"/>
                  </a:schemeClr>
                </a:solidFill>
              </a:rPr>
              <a:t>-Asthme (THC)</a:t>
            </a:r>
          </a:p>
          <a:p>
            <a:pPr marL="0" indent="0" algn="just">
              <a:buNone/>
            </a:pPr>
            <a:r>
              <a:rPr lang="fr-FR" sz="1600" dirty="0" smtClean="0">
                <a:solidFill>
                  <a:schemeClr val="accent2">
                    <a:lumMod val="75000"/>
                  </a:schemeClr>
                </a:solidFill>
              </a:rPr>
              <a:t>-Maladie de Huntington (CBD, CBN)</a:t>
            </a:r>
          </a:p>
          <a:p>
            <a:pPr marL="0" indent="0" algn="just">
              <a:buNone/>
            </a:pPr>
            <a:r>
              <a:rPr lang="fr-FR" sz="1600" dirty="0" smtClean="0">
                <a:solidFill>
                  <a:schemeClr val="accent2">
                    <a:lumMod val="75000"/>
                  </a:schemeClr>
                </a:solidFill>
              </a:rPr>
              <a:t>-Dystonie (CBD, CBN)</a:t>
            </a:r>
          </a:p>
          <a:p>
            <a:pPr marL="0" indent="0" algn="just">
              <a:buNone/>
            </a:pPr>
            <a:r>
              <a:rPr lang="fr-FR" sz="1600" dirty="0" smtClean="0">
                <a:solidFill>
                  <a:schemeClr val="accent2">
                    <a:lumMod val="75000"/>
                  </a:schemeClr>
                </a:solidFill>
              </a:rPr>
              <a:t>-</a:t>
            </a:r>
            <a:r>
              <a:rPr lang="fr-FR" sz="1600" dirty="0" err="1" smtClean="0">
                <a:solidFill>
                  <a:schemeClr val="accent2">
                    <a:lumMod val="75000"/>
                  </a:schemeClr>
                </a:solidFill>
              </a:rPr>
              <a:t>Syndrôme</a:t>
            </a:r>
            <a:r>
              <a:rPr lang="fr-FR" sz="1600" dirty="0" smtClean="0">
                <a:solidFill>
                  <a:schemeClr val="accent2">
                    <a:lumMod val="75000"/>
                  </a:schemeClr>
                </a:solidFill>
              </a:rPr>
              <a:t> de Gilles de la Tourette (CBD, CBN)</a:t>
            </a:r>
          </a:p>
          <a:p>
            <a:pPr marL="0" indent="0">
              <a:buNone/>
            </a:pPr>
            <a:r>
              <a:rPr lang="fr-FR" sz="1600" dirty="0" smtClean="0"/>
              <a:t>-Maladies du foie: Stéatose, fibrose (CBD)</a:t>
            </a:r>
          </a:p>
          <a:p>
            <a:pPr marL="0" indent="0">
              <a:buNone/>
            </a:pPr>
            <a:r>
              <a:rPr lang="fr-FR" sz="1600" dirty="0" smtClean="0"/>
              <a:t>-Psychoses (CBD)</a:t>
            </a:r>
          </a:p>
          <a:p>
            <a:pPr marL="0" indent="0">
              <a:buNone/>
            </a:pPr>
            <a:endParaRPr lang="fr-FR" sz="1600" dirty="0"/>
          </a:p>
          <a:p>
            <a:pPr marL="0" indent="0">
              <a:buNone/>
            </a:pPr>
            <a:r>
              <a:rPr lang="fr-FR" sz="1600" dirty="0" smtClean="0"/>
              <a:t>Principale source</a:t>
            </a:r>
            <a:r>
              <a:rPr lang="fr-FR" sz="1600" dirty="0"/>
              <a:t>: </a:t>
            </a:r>
            <a:r>
              <a:rPr lang="fr-FR" sz="1600" baseline="30000" dirty="0" smtClean="0"/>
              <a:t>7 </a:t>
            </a:r>
            <a:r>
              <a:rPr lang="fr-FR" sz="1600" dirty="0" smtClean="0"/>
              <a:t>Santé </a:t>
            </a:r>
            <a:r>
              <a:rPr lang="fr-FR" sz="1600" dirty="0"/>
              <a:t>Canada, </a:t>
            </a:r>
            <a:r>
              <a:rPr lang="fr-FR" sz="1600" dirty="0" smtClean="0"/>
              <a:t>« Renseignements </a:t>
            </a:r>
            <a:r>
              <a:rPr lang="fr-FR" sz="1600" dirty="0"/>
              <a:t>destinés aux professionnels de la santé</a:t>
            </a:r>
          </a:p>
          <a:p>
            <a:pPr marL="0" indent="0">
              <a:buNone/>
            </a:pPr>
            <a:r>
              <a:rPr lang="fr-FR" sz="1600" dirty="0"/>
              <a:t>Le cannabis (marihuana, marijuana) et les </a:t>
            </a:r>
            <a:r>
              <a:rPr lang="fr-FR" sz="1600" dirty="0" smtClean="0"/>
              <a:t>cannabinoïdes », Mai 2013</a:t>
            </a:r>
            <a:endParaRPr lang="fr-FR" sz="1600" dirty="0"/>
          </a:p>
        </p:txBody>
      </p:sp>
      <p:sp>
        <p:nvSpPr>
          <p:cNvPr id="5" name="ZoneTexte 4"/>
          <p:cNvSpPr txBox="1"/>
          <p:nvPr/>
        </p:nvSpPr>
        <p:spPr>
          <a:xfrm>
            <a:off x="467544" y="1484784"/>
            <a:ext cx="8208912" cy="984885"/>
          </a:xfrm>
          <a:prstGeom prst="rect">
            <a:avLst/>
          </a:prstGeom>
          <a:noFill/>
        </p:spPr>
        <p:txBody>
          <a:bodyPr wrap="square" rtlCol="0">
            <a:spAutoFit/>
          </a:bodyPr>
          <a:lstStyle/>
          <a:p>
            <a:pPr algn="just"/>
            <a:r>
              <a:rPr lang="fr-FR" sz="2000" dirty="0" smtClean="0"/>
              <a:t>Enfin, on peut dresser une liste très variée des différents usages thérapeutiques de la plante, la suivante est probablement non-exhaustive:</a:t>
            </a:r>
          </a:p>
          <a:p>
            <a:endParaRPr lang="fr-FR" dirty="0"/>
          </a:p>
        </p:txBody>
      </p:sp>
    </p:spTree>
    <p:extLst>
      <p:ext uri="{BB962C8B-B14F-4D97-AF65-F5344CB8AC3E}">
        <p14:creationId xmlns:p14="http://schemas.microsoft.com/office/powerpoint/2010/main" val="34598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Article de journal Italien: « cigarettes anti-asthme »</a:t>
            </a:r>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666287" cy="4536504"/>
          </a:xfrm>
        </p:spPr>
      </p:pic>
    </p:spTree>
    <p:extLst>
      <p:ext uri="{BB962C8B-B14F-4D97-AF65-F5344CB8AC3E}">
        <p14:creationId xmlns:p14="http://schemas.microsoft.com/office/powerpoint/2010/main" val="1526765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Médicaments à base de cannabinoïdes</a:t>
            </a:r>
            <a:endParaRPr lang="fr-FR" dirty="0"/>
          </a:p>
        </p:txBody>
      </p:sp>
      <p:sp>
        <p:nvSpPr>
          <p:cNvPr id="3" name="Espace réservé du contenu 2"/>
          <p:cNvSpPr>
            <a:spLocks noGrp="1"/>
          </p:cNvSpPr>
          <p:nvPr>
            <p:ph idx="1"/>
          </p:nvPr>
        </p:nvSpPr>
        <p:spPr/>
        <p:txBody>
          <a:bodyPr/>
          <a:lstStyle/>
          <a:p>
            <a:pPr algn="just"/>
            <a:r>
              <a:rPr lang="fr-FR" sz="2400" i="1" dirty="0" err="1" smtClean="0"/>
              <a:t>Marinol</a:t>
            </a:r>
            <a:r>
              <a:rPr lang="fr-FR" sz="2400" dirty="0" smtClean="0"/>
              <a:t> ou </a:t>
            </a:r>
            <a:r>
              <a:rPr lang="fr-FR" sz="2400" i="1" dirty="0" err="1" smtClean="0"/>
              <a:t>dronabinol</a:t>
            </a:r>
            <a:r>
              <a:rPr lang="fr-FR" sz="2400" dirty="0" smtClean="0"/>
              <a:t>: (THC synthétique)</a:t>
            </a:r>
          </a:p>
          <a:p>
            <a:pPr lvl="1" algn="just"/>
            <a:r>
              <a:rPr lang="fr-FR" sz="2000" dirty="0" smtClean="0"/>
              <a:t>Commercialisé aux Etats </a:t>
            </a:r>
            <a:r>
              <a:rPr lang="fr-FR" sz="2000" dirty="0"/>
              <a:t>Unis, au Canada, en Afrique du Sud, en </a:t>
            </a:r>
            <a:r>
              <a:rPr lang="fr-FR" sz="2000" dirty="0" smtClean="0"/>
              <a:t>Australie, en </a:t>
            </a:r>
            <a:r>
              <a:rPr lang="fr-FR" sz="2000" dirty="0"/>
              <a:t>Nouvelle </a:t>
            </a:r>
            <a:r>
              <a:rPr lang="fr-FR" sz="2000" dirty="0" smtClean="0"/>
              <a:t>Zélande</a:t>
            </a:r>
          </a:p>
          <a:p>
            <a:pPr marL="457200" lvl="1" indent="0" algn="just">
              <a:buNone/>
            </a:pPr>
            <a:endParaRPr lang="fr-FR" sz="2000" dirty="0" smtClean="0"/>
          </a:p>
          <a:p>
            <a:pPr algn="just"/>
            <a:r>
              <a:rPr lang="fr-FR" sz="2400" i="1" dirty="0" err="1" smtClean="0"/>
              <a:t>Césamet</a:t>
            </a:r>
            <a:r>
              <a:rPr lang="fr-FR" sz="2400" dirty="0" smtClean="0"/>
              <a:t> ou </a:t>
            </a:r>
            <a:r>
              <a:rPr lang="fr-FR" sz="2400" i="1" dirty="0" err="1" smtClean="0"/>
              <a:t>Nabilone</a:t>
            </a:r>
            <a:r>
              <a:rPr lang="fr-FR" sz="2400" dirty="0" smtClean="0"/>
              <a:t>: (cannabinoïdes synthétique)</a:t>
            </a:r>
          </a:p>
          <a:p>
            <a:pPr lvl="1" algn="just"/>
            <a:r>
              <a:rPr lang="fr-FR" sz="2000" dirty="0" smtClean="0"/>
              <a:t>Commercialisé au Canada</a:t>
            </a:r>
            <a:r>
              <a:rPr lang="fr-FR" sz="2000" dirty="0"/>
              <a:t>, en Australie, au Royaume Uni </a:t>
            </a:r>
            <a:r>
              <a:rPr lang="fr-FR" sz="2000" dirty="0" smtClean="0"/>
              <a:t>en Irlande et en Espagne</a:t>
            </a:r>
          </a:p>
          <a:p>
            <a:pPr marL="457200" lvl="1" indent="0" algn="just">
              <a:buNone/>
            </a:pPr>
            <a:endParaRPr lang="fr-FR" sz="2000" dirty="0"/>
          </a:p>
          <a:p>
            <a:pPr marL="342900" lvl="1" indent="-342900" algn="just">
              <a:buBlip>
                <a:blip r:embed="rId2"/>
              </a:buBlip>
            </a:pPr>
            <a:r>
              <a:rPr lang="fr-FR" sz="2400" i="1" dirty="0" err="1"/>
              <a:t>Sativex</a:t>
            </a:r>
            <a:r>
              <a:rPr lang="fr-FR" sz="2400" dirty="0" smtClean="0"/>
              <a:t>: (THC + CBD naturels)</a:t>
            </a:r>
            <a:endParaRPr lang="fr-FR" sz="1800" dirty="0"/>
          </a:p>
          <a:p>
            <a:pPr lvl="1" algn="just"/>
            <a:r>
              <a:rPr lang="fr-FR" sz="2000" dirty="0" smtClean="0"/>
              <a:t>Commercialisé dans 22 pays à travers le monde à partir de 2015 dont la France !</a:t>
            </a:r>
            <a:endParaRPr lang="fr-FR" sz="2000" dirty="0"/>
          </a:p>
          <a:p>
            <a:pPr lvl="1"/>
            <a:endParaRPr lang="fr-FR" sz="1800" dirty="0" smtClean="0"/>
          </a:p>
          <a:p>
            <a:pPr lvl="1"/>
            <a:endParaRPr lang="fr-FR" sz="1800" dirty="0"/>
          </a:p>
        </p:txBody>
      </p:sp>
    </p:spTree>
    <p:extLst>
      <p:ext uri="{BB962C8B-B14F-4D97-AF65-F5344CB8AC3E}">
        <p14:creationId xmlns:p14="http://schemas.microsoft.com/office/powerpoint/2010/main" val="3645186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Cannabis thérapeutique et Cancer</a:t>
            </a:r>
            <a:endParaRPr lang="fr-FR" dirty="0"/>
          </a:p>
        </p:txBody>
      </p:sp>
      <p:sp>
        <p:nvSpPr>
          <p:cNvPr id="3" name="Espace réservé du contenu 2"/>
          <p:cNvSpPr>
            <a:spLocks noGrp="1"/>
          </p:cNvSpPr>
          <p:nvPr>
            <p:ph idx="1"/>
          </p:nvPr>
        </p:nvSpPr>
        <p:spPr/>
        <p:txBody>
          <a:bodyPr>
            <a:normAutofit lnSpcReduction="10000"/>
          </a:bodyPr>
          <a:lstStyle/>
          <a:p>
            <a:pPr algn="just"/>
            <a:r>
              <a:rPr lang="fr-FR" sz="1800" dirty="0" smtClean="0"/>
              <a:t>Aujourd’hui, de nombreuses études biologiques, ont montré la potentielle efficacité des cannabinoïdes à lutter contre les cancers suivants:</a:t>
            </a:r>
          </a:p>
          <a:p>
            <a:pPr lvl="1" algn="just">
              <a:tabLst>
                <a:tab pos="4129088" algn="l"/>
              </a:tabLst>
            </a:pPr>
            <a:r>
              <a:rPr lang="fr-FR" sz="1400" dirty="0" smtClean="0"/>
              <a:t>Cancer du sein </a:t>
            </a:r>
            <a:r>
              <a:rPr lang="fr-FR" sz="1400" baseline="30000" dirty="0" smtClean="0"/>
              <a:t>8</a:t>
            </a:r>
            <a:r>
              <a:rPr lang="fr-FR" sz="1400" dirty="0" smtClean="0"/>
              <a:t>	</a:t>
            </a:r>
          </a:p>
          <a:p>
            <a:pPr lvl="1" algn="just"/>
            <a:r>
              <a:rPr lang="fr-FR" sz="1400" dirty="0" smtClean="0"/>
              <a:t>Lymphomes Hodgkiniens </a:t>
            </a:r>
            <a:r>
              <a:rPr lang="fr-FR" sz="1400" baseline="30000" dirty="0" smtClean="0"/>
              <a:t>9</a:t>
            </a:r>
          </a:p>
          <a:p>
            <a:pPr lvl="1" algn="just"/>
            <a:r>
              <a:rPr lang="fr-FR" sz="1400" dirty="0" smtClean="0"/>
              <a:t>Cancer du poumon </a:t>
            </a:r>
            <a:r>
              <a:rPr lang="fr-FR" sz="1400" baseline="30000" dirty="0" smtClean="0"/>
              <a:t>10</a:t>
            </a:r>
          </a:p>
          <a:p>
            <a:pPr lvl="1" algn="just"/>
            <a:r>
              <a:rPr lang="fr-FR" sz="1400" dirty="0" smtClean="0"/>
              <a:t>Tumeurs cérébrales </a:t>
            </a:r>
            <a:r>
              <a:rPr lang="fr-FR" sz="1400" baseline="30000" dirty="0" smtClean="0"/>
              <a:t>11</a:t>
            </a:r>
          </a:p>
          <a:p>
            <a:pPr lvl="1" algn="just"/>
            <a:r>
              <a:rPr lang="fr-FR" sz="1400" dirty="0" smtClean="0"/>
              <a:t>Cancer du côlon </a:t>
            </a:r>
            <a:r>
              <a:rPr lang="fr-FR" sz="1400" baseline="30000" dirty="0" smtClean="0"/>
              <a:t>12</a:t>
            </a:r>
          </a:p>
          <a:p>
            <a:pPr lvl="1" algn="just"/>
            <a:r>
              <a:rPr lang="fr-FR" sz="1400" dirty="0" smtClean="0"/>
              <a:t>Cancer du sang (leucémies) </a:t>
            </a:r>
            <a:r>
              <a:rPr lang="fr-FR" sz="1400" baseline="30000" dirty="0" smtClean="0"/>
              <a:t>13</a:t>
            </a:r>
          </a:p>
          <a:p>
            <a:pPr lvl="1" algn="just"/>
            <a:r>
              <a:rPr lang="fr-FR" sz="1400" dirty="0" smtClean="0"/>
              <a:t>Cancer de la peau </a:t>
            </a:r>
            <a:r>
              <a:rPr lang="fr-FR" sz="1400" baseline="30000" dirty="0" smtClean="0"/>
              <a:t>14</a:t>
            </a:r>
          </a:p>
          <a:p>
            <a:pPr lvl="1" algn="just"/>
            <a:r>
              <a:rPr lang="fr-FR" sz="1400" dirty="0" smtClean="0"/>
              <a:t>Cancer du foie </a:t>
            </a:r>
            <a:r>
              <a:rPr lang="fr-FR" sz="1400" baseline="30000" dirty="0" smtClean="0"/>
              <a:t>15</a:t>
            </a:r>
          </a:p>
          <a:p>
            <a:pPr lvl="1" algn="just"/>
            <a:r>
              <a:rPr lang="fr-FR" sz="1400" dirty="0" smtClean="0"/>
              <a:t>Cancer des voies biliaires </a:t>
            </a:r>
            <a:r>
              <a:rPr lang="fr-FR" sz="1400" baseline="30000" dirty="0" smtClean="0"/>
              <a:t>16</a:t>
            </a:r>
          </a:p>
          <a:p>
            <a:pPr lvl="1" algn="just"/>
            <a:r>
              <a:rPr lang="fr-FR" sz="1400" dirty="0" smtClean="0"/>
              <a:t>Cancer des ovaires </a:t>
            </a:r>
            <a:r>
              <a:rPr lang="fr-FR" sz="1400" baseline="30000" dirty="0" smtClean="0"/>
              <a:t>17</a:t>
            </a:r>
            <a:endParaRPr lang="fr-FR" sz="1400" baseline="30000" dirty="0"/>
          </a:p>
          <a:p>
            <a:pPr marL="457200" lvl="1" indent="0" algn="just">
              <a:buNone/>
            </a:pPr>
            <a:endParaRPr lang="fr-FR" sz="1400" dirty="0" smtClean="0"/>
          </a:p>
          <a:p>
            <a:pPr marL="442913" lvl="1" indent="-442913" algn="just">
              <a:buBlip>
                <a:blip r:embed="rId2"/>
              </a:buBlip>
            </a:pPr>
            <a:r>
              <a:rPr lang="fr-FR" sz="1800" dirty="0"/>
              <a:t>L’activité anticancéreuse des cannabinoïdes est étroitement liée au système endocannabinoïque qui possède des récepteurs spécifiques aux cannabinoïdes synthétisés par notre corps, mais </a:t>
            </a:r>
            <a:r>
              <a:rPr lang="fr-FR" sz="1800" dirty="0" smtClean="0"/>
              <a:t>qui peuvent aussi être stimulés par la consommation des divers cannabinoïdes végétaux ou synthétiques.</a:t>
            </a:r>
            <a:endParaRPr lang="fr-FR" sz="1800" dirty="0"/>
          </a:p>
        </p:txBody>
      </p:sp>
    </p:spTree>
    <p:extLst>
      <p:ext uri="{BB962C8B-B14F-4D97-AF65-F5344CB8AC3E}">
        <p14:creationId xmlns:p14="http://schemas.microsoft.com/office/powerpoint/2010/main" val="213742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709120"/>
          </a:xfrm>
        </p:spPr>
        <p:txBody>
          <a:bodyPr>
            <a:normAutofit fontScale="92500"/>
          </a:bodyPr>
          <a:lstStyle/>
          <a:p>
            <a:pPr algn="just"/>
            <a:r>
              <a:rPr lang="fr-FR" sz="1800" dirty="0" smtClean="0"/>
              <a:t>De nombreuses études constatent l’efficacité des divers cannabinoïdes dans le processus d’apoptose des cellules cancéreuses. </a:t>
            </a:r>
            <a:endParaRPr lang="fr-FR" sz="1800" dirty="0" smtClean="0"/>
          </a:p>
          <a:p>
            <a:pPr marL="0" indent="0" algn="just">
              <a:buNone/>
            </a:pPr>
            <a:endParaRPr lang="fr-FR" sz="1800" dirty="0" smtClean="0"/>
          </a:p>
          <a:p>
            <a:pPr algn="just"/>
            <a:r>
              <a:rPr lang="fr-FR" sz="1800" dirty="0" smtClean="0"/>
              <a:t>On note aussi une cytotoxicité générale extrêmement faible voir inexistante pour les cellules saines dans de nombreux articles. </a:t>
            </a:r>
            <a:endParaRPr lang="fr-FR" sz="1800" dirty="0" smtClean="0"/>
          </a:p>
          <a:p>
            <a:pPr marL="0" indent="0" algn="just">
              <a:buNone/>
            </a:pPr>
            <a:r>
              <a:rPr lang="fr-FR" sz="1800" dirty="0"/>
              <a:t>	</a:t>
            </a:r>
            <a:r>
              <a:rPr lang="fr-FR" sz="1400" dirty="0" smtClean="0"/>
              <a:t>Ceci </a:t>
            </a:r>
            <a:r>
              <a:rPr lang="fr-FR" sz="1400" dirty="0" smtClean="0"/>
              <a:t>était déjà soupçonné depuis longtemps. En effet, on peut remarquer expérimentalement que, par rapport aux anti-cancéreux classiques, les cannabinoïdes ne tuent pas les cellules capillaires.</a:t>
            </a:r>
          </a:p>
          <a:p>
            <a:pPr lvl="1"/>
            <a:endParaRPr lang="fr-FR" sz="1400" dirty="0"/>
          </a:p>
          <a:p>
            <a:pPr marL="342900" lvl="1" indent="-342900" algn="just">
              <a:buBlip>
                <a:blip r:embed="rId2"/>
              </a:buBlip>
            </a:pPr>
            <a:r>
              <a:rPr lang="fr-FR" sz="1800" dirty="0"/>
              <a:t>Leur faible toxicité et leur  potentiel anti-tumoral fait des cannabinoïdes les candidats idéaux pour l’élaboration de </a:t>
            </a:r>
            <a:r>
              <a:rPr lang="fr-FR" sz="1800" dirty="0" smtClean="0"/>
              <a:t>traitements contre le cancer </a:t>
            </a:r>
            <a:r>
              <a:rPr lang="fr-FR" sz="1800" dirty="0"/>
              <a:t>efficaces et à faible incidence sur la santé du patient</a:t>
            </a:r>
            <a:r>
              <a:rPr lang="fr-FR" sz="1800" dirty="0" smtClean="0"/>
              <a:t>.</a:t>
            </a:r>
          </a:p>
          <a:p>
            <a:pPr marL="0" lvl="1" indent="0" algn="just">
              <a:buNone/>
            </a:pPr>
            <a:endParaRPr lang="fr-FR" sz="1800" dirty="0" smtClean="0"/>
          </a:p>
          <a:p>
            <a:pPr marL="342900" lvl="1" indent="-342900" algn="just">
              <a:buBlip>
                <a:blip r:embed="rId2"/>
              </a:buBlip>
            </a:pPr>
            <a:r>
              <a:rPr lang="fr-FR" sz="1800" dirty="0" smtClean="0"/>
              <a:t>De plus, la dose létale de cannabis, si elle existe (en théorie estimée à 20 000 fois la quantité moyenne présente dans un joint</a:t>
            </a:r>
            <a:r>
              <a:rPr lang="fr-FR" sz="1800" baseline="30000" dirty="0" smtClean="0"/>
              <a:t>18</a:t>
            </a:r>
            <a:r>
              <a:rPr lang="fr-FR" sz="1800" dirty="0" smtClean="0"/>
              <a:t>, soit  environ 7,5 kg), n’a jamais été atteinte, ce qui laisse une marge de manœuvre importante par rapport au dosage du produit, ce qui n’est pas le cas avec la plupart des anti-tumoraux classique.</a:t>
            </a:r>
            <a:endParaRPr lang="fr-FR" sz="1800" dirty="0"/>
          </a:p>
        </p:txBody>
      </p:sp>
      <p:sp>
        <p:nvSpPr>
          <p:cNvPr id="4" name="Titre 1"/>
          <p:cNvSpPr>
            <a:spLocks noGrp="1"/>
          </p:cNvSpPr>
          <p:nvPr>
            <p:ph type="title"/>
          </p:nvPr>
        </p:nvSpPr>
        <p:spPr/>
        <p:txBody>
          <a:bodyPr>
            <a:normAutofit fontScale="90000"/>
          </a:bodyPr>
          <a:lstStyle/>
          <a:p>
            <a:r>
              <a:rPr lang="fr-FR" dirty="0" smtClean="0"/>
              <a:t>Cannabis thérapeutique et Cancer</a:t>
            </a:r>
            <a:endParaRPr lang="fr-FR" dirty="0"/>
          </a:p>
        </p:txBody>
      </p:sp>
    </p:spTree>
    <p:extLst>
      <p:ext uri="{BB962C8B-B14F-4D97-AF65-F5344CB8AC3E}">
        <p14:creationId xmlns:p14="http://schemas.microsoft.com/office/powerpoint/2010/main" val="265466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smtClean="0"/>
              <a:t>Toxicité de </a:t>
            </a:r>
            <a:r>
              <a:rPr lang="fr-FR" i="1" dirty="0" smtClean="0"/>
              <a:t>Cannabis </a:t>
            </a:r>
            <a:r>
              <a:rPr lang="fr-FR" i="1" dirty="0" err="1" smtClean="0"/>
              <a:t>Sativa</a:t>
            </a:r>
            <a:endParaRPr lang="fr-FR" i="1" dirty="0"/>
          </a:p>
        </p:txBody>
      </p:sp>
      <p:sp>
        <p:nvSpPr>
          <p:cNvPr id="3" name="Espace réservé du contenu 2"/>
          <p:cNvSpPr>
            <a:spLocks noGrp="1"/>
          </p:cNvSpPr>
          <p:nvPr>
            <p:ph sz="half" idx="1"/>
          </p:nvPr>
        </p:nvSpPr>
        <p:spPr>
          <a:xfrm>
            <a:off x="457200" y="2348881"/>
            <a:ext cx="4038600" cy="2520280"/>
          </a:xfrm>
        </p:spPr>
        <p:txBody>
          <a:bodyPr>
            <a:noAutofit/>
          </a:bodyPr>
          <a:lstStyle/>
          <a:p>
            <a:r>
              <a:rPr lang="fr-FR" sz="1600" dirty="0" smtClean="0"/>
              <a:t>Symptômes récurrents:</a:t>
            </a:r>
          </a:p>
          <a:p>
            <a:pPr lvl="1"/>
            <a:r>
              <a:rPr lang="fr-FR" sz="1400" dirty="0" smtClean="0"/>
              <a:t>Anxiété</a:t>
            </a:r>
          </a:p>
          <a:p>
            <a:pPr lvl="1"/>
            <a:r>
              <a:rPr lang="fr-FR" sz="1400" dirty="0" smtClean="0"/>
              <a:t>Altération </a:t>
            </a:r>
            <a:r>
              <a:rPr lang="fr-FR" sz="1400" dirty="0"/>
              <a:t>de la mémoire </a:t>
            </a:r>
            <a:r>
              <a:rPr lang="fr-FR" sz="1400" dirty="0" smtClean="0"/>
              <a:t>immédiate</a:t>
            </a:r>
          </a:p>
          <a:p>
            <a:pPr lvl="1"/>
            <a:r>
              <a:rPr lang="fr-FR" sz="1400" dirty="0" smtClean="0"/>
              <a:t>Troubles de la concentration</a:t>
            </a:r>
          </a:p>
          <a:p>
            <a:pPr lvl="1"/>
            <a:r>
              <a:rPr lang="fr-FR" sz="1400" dirty="0" smtClean="0"/>
              <a:t>Troubles de la perception du temps et de l’espace</a:t>
            </a:r>
          </a:p>
          <a:p>
            <a:pPr lvl="1"/>
            <a:r>
              <a:rPr lang="fr-FR" sz="1400" dirty="0" smtClean="0"/>
              <a:t>Dépendance psychologique</a:t>
            </a:r>
          </a:p>
          <a:p>
            <a:pPr lvl="1"/>
            <a:r>
              <a:rPr lang="fr-FR" sz="1400" dirty="0" smtClean="0"/>
              <a:t>Risque </a:t>
            </a:r>
            <a:r>
              <a:rPr lang="fr-FR" sz="1400" dirty="0"/>
              <a:t>accru de maladies pulmonaires ponctuels et chroniques</a:t>
            </a:r>
          </a:p>
          <a:p>
            <a:pPr lvl="1"/>
            <a:endParaRPr lang="fr-FR" sz="1400" dirty="0"/>
          </a:p>
          <a:p>
            <a:pPr marL="0" lvl="1" indent="0">
              <a:buNone/>
            </a:pPr>
            <a:endParaRPr lang="fr-FR" sz="1400" dirty="0"/>
          </a:p>
          <a:p>
            <a:pPr marL="0" lvl="1" indent="0">
              <a:buNone/>
            </a:pPr>
            <a:r>
              <a:rPr lang="fr-FR" sz="1600" dirty="0" smtClean="0"/>
              <a:t>Lorsqu'il </a:t>
            </a:r>
            <a:r>
              <a:rPr lang="fr-FR" sz="1600" dirty="0"/>
              <a:t>est pris par un conducteur, il </a:t>
            </a:r>
            <a:r>
              <a:rPr lang="fr-FR" sz="1600" dirty="0">
                <a:solidFill>
                  <a:srgbClr val="FF0000"/>
                </a:solidFill>
              </a:rPr>
              <a:t>augmente le risque d'accident de la route</a:t>
            </a:r>
            <a:r>
              <a:rPr lang="fr-FR" sz="1600" dirty="0"/>
              <a:t> et double le risque d'accidents mortels</a:t>
            </a:r>
          </a:p>
        </p:txBody>
      </p:sp>
      <p:sp>
        <p:nvSpPr>
          <p:cNvPr id="2" name="Espace réservé du contenu 1"/>
          <p:cNvSpPr>
            <a:spLocks noGrp="1"/>
          </p:cNvSpPr>
          <p:nvPr>
            <p:ph sz="half" idx="2"/>
          </p:nvPr>
        </p:nvSpPr>
        <p:spPr>
          <a:xfrm>
            <a:off x="4648200" y="2348880"/>
            <a:ext cx="4038600" cy="3777283"/>
          </a:xfrm>
        </p:spPr>
        <p:txBody>
          <a:bodyPr>
            <a:normAutofit/>
          </a:bodyPr>
          <a:lstStyle/>
          <a:p>
            <a:r>
              <a:rPr lang="fr-FR" sz="1600" dirty="0" smtClean="0"/>
              <a:t>Pathologies rares ou due à une consommation régulière:</a:t>
            </a:r>
          </a:p>
          <a:p>
            <a:pPr lvl="1"/>
            <a:r>
              <a:rPr lang="fr-FR" sz="1400" dirty="0"/>
              <a:t>Dépression</a:t>
            </a:r>
          </a:p>
          <a:p>
            <a:pPr lvl="1"/>
            <a:r>
              <a:rPr lang="fr-FR" sz="1400" dirty="0" smtClean="0"/>
              <a:t>Episodes </a:t>
            </a:r>
            <a:r>
              <a:rPr lang="fr-FR" sz="1400" dirty="0"/>
              <a:t>psychotiques</a:t>
            </a:r>
          </a:p>
          <a:p>
            <a:pPr lvl="1"/>
            <a:r>
              <a:rPr lang="fr-FR" sz="1400" dirty="0"/>
              <a:t>Paranoïa</a:t>
            </a:r>
          </a:p>
          <a:p>
            <a:pPr lvl="1"/>
            <a:r>
              <a:rPr lang="fr-FR" sz="1400" dirty="0"/>
              <a:t>Peut révéler une schizophrénie latente</a:t>
            </a:r>
          </a:p>
          <a:p>
            <a:pPr lvl="1"/>
            <a:r>
              <a:rPr lang="fr-FR" sz="1400" dirty="0" smtClean="0"/>
              <a:t>Des </a:t>
            </a:r>
            <a:r>
              <a:rPr lang="fr-FR" sz="1400" dirty="0"/>
              <a:t>vomissements sont possibles, mais sont surtout provoqués par les produits coupants ou l'angoisse due à la perte de repères</a:t>
            </a:r>
            <a:r>
              <a:rPr lang="fr-FR" sz="1400" dirty="0" smtClean="0"/>
              <a:t>.</a:t>
            </a:r>
            <a:endParaRPr lang="fr-FR" sz="1400" dirty="0"/>
          </a:p>
        </p:txBody>
      </p:sp>
      <p:sp>
        <p:nvSpPr>
          <p:cNvPr id="6" name="ZoneTexte 5"/>
          <p:cNvSpPr txBox="1"/>
          <p:nvPr/>
        </p:nvSpPr>
        <p:spPr>
          <a:xfrm>
            <a:off x="539552" y="1268760"/>
            <a:ext cx="8208912" cy="861774"/>
          </a:xfrm>
          <a:prstGeom prst="rect">
            <a:avLst/>
          </a:prstGeom>
          <a:noFill/>
        </p:spPr>
        <p:txBody>
          <a:bodyPr wrap="square" rtlCol="0">
            <a:spAutoFit/>
          </a:bodyPr>
          <a:lstStyle/>
          <a:p>
            <a:r>
              <a:rPr lang="fr-FR" sz="1600" dirty="0">
                <a:latin typeface="Georgia" panose="02040502050405020303" pitchFamily="18" charset="0"/>
              </a:rPr>
              <a:t>La consommation de cannabis peut cependant engendrer les symptômes/pathologie </a:t>
            </a:r>
            <a:r>
              <a:rPr lang="fr-FR" sz="1600" dirty="0" smtClean="0">
                <a:latin typeface="Georgia" panose="02040502050405020303" pitchFamily="18" charset="0"/>
              </a:rPr>
              <a:t>suivant(e)s</a:t>
            </a:r>
            <a:endParaRPr lang="fr-FR" sz="1600" dirty="0">
              <a:latin typeface="Georgia" panose="02040502050405020303" pitchFamily="18" charset="0"/>
            </a:endParaRPr>
          </a:p>
          <a:p>
            <a:endParaRPr lang="fr-FR" dirty="0"/>
          </a:p>
        </p:txBody>
      </p:sp>
      <p:sp>
        <p:nvSpPr>
          <p:cNvPr id="7" name="ZoneTexte 6"/>
          <p:cNvSpPr txBox="1"/>
          <p:nvPr/>
        </p:nvSpPr>
        <p:spPr>
          <a:xfrm>
            <a:off x="4499992" y="5127041"/>
            <a:ext cx="4104456" cy="1077218"/>
          </a:xfrm>
          <a:prstGeom prst="rect">
            <a:avLst/>
          </a:prstGeom>
          <a:noFill/>
        </p:spPr>
        <p:txBody>
          <a:bodyPr wrap="square" rtlCol="0">
            <a:spAutoFit/>
          </a:bodyPr>
          <a:lstStyle/>
          <a:p>
            <a:r>
              <a:rPr lang="fr-FR" sz="1600" dirty="0" smtClean="0">
                <a:latin typeface="Georgia" panose="02040502050405020303" pitchFamily="18" charset="0"/>
              </a:rPr>
              <a:t>Certaines études tendent à dire que la consommation intensive de cannabis  </a:t>
            </a:r>
            <a:r>
              <a:rPr lang="fr-FR" sz="1600" dirty="0" smtClean="0">
                <a:solidFill>
                  <a:srgbClr val="FF0000"/>
                </a:solidFill>
                <a:latin typeface="Georgia" panose="02040502050405020303" pitchFamily="18" charset="0"/>
              </a:rPr>
              <a:t>peut nuire au développement cérébral d’un jeune individu</a:t>
            </a:r>
            <a:r>
              <a:rPr lang="fr-FR" sz="1600" baseline="30000" dirty="0" smtClean="0">
                <a:solidFill>
                  <a:srgbClr val="FF0000"/>
                </a:solidFill>
                <a:latin typeface="Georgia" panose="02040502050405020303" pitchFamily="18" charset="0"/>
              </a:rPr>
              <a:t>22</a:t>
            </a:r>
            <a:endParaRPr lang="fr-FR" sz="1600" baseline="30000" dirty="0">
              <a:solidFill>
                <a:srgbClr val="FF0000"/>
              </a:solidFill>
              <a:latin typeface="Georgia" panose="02040502050405020303" pitchFamily="18" charset="0"/>
            </a:endParaRPr>
          </a:p>
        </p:txBody>
      </p:sp>
    </p:spTree>
    <p:extLst>
      <p:ext uri="{BB962C8B-B14F-4D97-AF65-F5344CB8AC3E}">
        <p14:creationId xmlns:p14="http://schemas.microsoft.com/office/powerpoint/2010/main" val="5203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Différents modes de consommations</a:t>
            </a:r>
            <a:endParaRPr lang="fr-FR" dirty="0"/>
          </a:p>
        </p:txBody>
      </p:sp>
      <p:sp>
        <p:nvSpPr>
          <p:cNvPr id="3" name="Espace réservé du contenu 2"/>
          <p:cNvSpPr>
            <a:spLocks noGrp="1"/>
          </p:cNvSpPr>
          <p:nvPr>
            <p:ph idx="1"/>
          </p:nvPr>
        </p:nvSpPr>
        <p:spPr/>
        <p:txBody>
          <a:bodyPr>
            <a:normAutofit lnSpcReduction="10000"/>
          </a:bodyPr>
          <a:lstStyle/>
          <a:p>
            <a:pPr algn="just"/>
            <a:r>
              <a:rPr lang="fr-FR" sz="1800" u="sng" dirty="0" smtClean="0"/>
              <a:t>Le joint</a:t>
            </a:r>
            <a:r>
              <a:rPr lang="fr-FR" sz="1800" dirty="0" smtClean="0"/>
              <a:t>: la drogue séchée est roulée dans du papier à cigarette, avec ou sans tabac, puis fumée.</a:t>
            </a:r>
          </a:p>
          <a:p>
            <a:pPr marL="0" indent="0" algn="just">
              <a:buNone/>
            </a:pPr>
            <a:endParaRPr lang="fr-FR" sz="1800" dirty="0" smtClean="0"/>
          </a:p>
          <a:p>
            <a:pPr algn="just"/>
            <a:r>
              <a:rPr lang="fr-FR" sz="1800" u="sng" dirty="0" smtClean="0"/>
              <a:t>Alimentation</a:t>
            </a:r>
            <a:r>
              <a:rPr lang="fr-FR" sz="1800" dirty="0" smtClean="0"/>
              <a:t>: utilisé dans des recettes culinaires, souvent après extraction des cannabinoïdes par du beurre</a:t>
            </a:r>
          </a:p>
          <a:p>
            <a:pPr algn="just"/>
            <a:endParaRPr lang="fr-FR" sz="1800" dirty="0"/>
          </a:p>
          <a:p>
            <a:pPr algn="just"/>
            <a:r>
              <a:rPr lang="fr-FR" sz="1800" u="sng" dirty="0" smtClean="0"/>
              <a:t>Vaporisation</a:t>
            </a:r>
            <a:r>
              <a:rPr lang="fr-FR" sz="1800" dirty="0" smtClean="0"/>
              <a:t>: Nécessite un vaporisateur qui chauffe le produit à la température de vaporisation du THC sans générer de combustion</a:t>
            </a:r>
          </a:p>
          <a:p>
            <a:pPr algn="just"/>
            <a:endParaRPr lang="fr-FR" sz="1800" dirty="0"/>
          </a:p>
          <a:p>
            <a:pPr algn="just"/>
            <a:r>
              <a:rPr lang="fr-FR" sz="1800" u="sng" dirty="0" smtClean="0"/>
              <a:t>Fumé via divers bangs et pipes</a:t>
            </a:r>
            <a:r>
              <a:rPr lang="fr-FR" sz="1800" dirty="0" smtClean="0"/>
              <a:t>: Effet plus « percutant » dû à l’inhalation d’une grande quantité de THC en un temps très faible (fumée très concentrée)</a:t>
            </a:r>
          </a:p>
          <a:p>
            <a:pPr algn="just"/>
            <a:endParaRPr lang="fr-FR" sz="1800" dirty="0"/>
          </a:p>
          <a:p>
            <a:pPr algn="just"/>
            <a:r>
              <a:rPr lang="fr-FR" sz="1800" u="sng" dirty="0" smtClean="0"/>
              <a:t>Solutions orales: </a:t>
            </a:r>
            <a:r>
              <a:rPr lang="fr-FR" sz="1800" dirty="0" smtClean="0"/>
              <a:t>Pour les médicament développés par l’industrie pharmaceutique (</a:t>
            </a:r>
            <a:r>
              <a:rPr lang="fr-FR" sz="1800" dirty="0" err="1" smtClean="0"/>
              <a:t>Marinol</a:t>
            </a:r>
            <a:r>
              <a:rPr lang="fr-FR" sz="1800" dirty="0" smtClean="0"/>
              <a:t>, </a:t>
            </a:r>
            <a:r>
              <a:rPr lang="fr-FR" sz="1800" dirty="0" err="1" smtClean="0"/>
              <a:t>Césamet</a:t>
            </a:r>
            <a:r>
              <a:rPr lang="fr-FR" sz="1800" dirty="0" smtClean="0"/>
              <a:t>, </a:t>
            </a:r>
            <a:r>
              <a:rPr lang="fr-FR" sz="1800" dirty="0" err="1" smtClean="0"/>
              <a:t>Sativex</a:t>
            </a:r>
            <a:r>
              <a:rPr lang="fr-FR" sz="1800" dirty="0" smtClean="0"/>
              <a:t>) ils se trouvent généralement sous forme de liquides ou sprays oraux.</a:t>
            </a:r>
          </a:p>
          <a:p>
            <a:pPr algn="just"/>
            <a:endParaRPr lang="fr-FR" sz="1800" dirty="0"/>
          </a:p>
        </p:txBody>
      </p:sp>
    </p:spTree>
    <p:extLst>
      <p:ext uri="{BB962C8B-B14F-4D97-AF65-F5344CB8AC3E}">
        <p14:creationId xmlns:p14="http://schemas.microsoft.com/office/powerpoint/2010/main" val="199986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904" y="1844824"/>
            <a:ext cx="1800200" cy="1584176"/>
          </a:xfr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44824"/>
            <a:ext cx="2160240" cy="890522"/>
          </a:xfrm>
          <a:prstGeom prst="rect">
            <a:avLst/>
          </a:prstGeom>
        </p:spPr>
      </p:pic>
      <p:sp>
        <p:nvSpPr>
          <p:cNvPr id="5" name="Titre 1"/>
          <p:cNvSpPr>
            <a:spLocks noGrp="1"/>
          </p:cNvSpPr>
          <p:nvPr>
            <p:ph type="title"/>
          </p:nvPr>
        </p:nvSpPr>
        <p:spPr/>
        <p:txBody>
          <a:bodyPr>
            <a:normAutofit fontScale="90000"/>
          </a:bodyPr>
          <a:lstStyle/>
          <a:p>
            <a:r>
              <a:rPr lang="fr-FR" dirty="0" smtClean="0"/>
              <a:t>Différents modes de consommations</a:t>
            </a:r>
            <a:endParaRPr lang="fr-FR" dirty="0"/>
          </a:p>
        </p:txBody>
      </p:sp>
      <p:sp>
        <p:nvSpPr>
          <p:cNvPr id="6" name="ZoneTexte 5"/>
          <p:cNvSpPr txBox="1"/>
          <p:nvPr/>
        </p:nvSpPr>
        <p:spPr>
          <a:xfrm>
            <a:off x="251520" y="2742240"/>
            <a:ext cx="2880320" cy="369332"/>
          </a:xfrm>
          <a:prstGeom prst="rect">
            <a:avLst/>
          </a:prstGeom>
          <a:noFill/>
        </p:spPr>
        <p:txBody>
          <a:bodyPr wrap="square" rtlCol="0">
            <a:spAutoFit/>
          </a:bodyPr>
          <a:lstStyle/>
          <a:p>
            <a:r>
              <a:rPr lang="fr-FR" dirty="0" smtClean="0"/>
              <a:t>Joint (cigarette de cannabis)</a:t>
            </a:r>
            <a:endParaRPr lang="fr-FR" dirty="0"/>
          </a:p>
        </p:txBody>
      </p:sp>
      <p:sp>
        <p:nvSpPr>
          <p:cNvPr id="8" name="ZoneTexte 7"/>
          <p:cNvSpPr txBox="1"/>
          <p:nvPr/>
        </p:nvSpPr>
        <p:spPr>
          <a:xfrm>
            <a:off x="3635896" y="3501008"/>
            <a:ext cx="1944216" cy="646331"/>
          </a:xfrm>
          <a:prstGeom prst="rect">
            <a:avLst/>
          </a:prstGeom>
          <a:noFill/>
        </p:spPr>
        <p:txBody>
          <a:bodyPr wrap="square" rtlCol="0">
            <a:spAutoFit/>
          </a:bodyPr>
          <a:lstStyle/>
          <a:p>
            <a:pPr algn="ctr"/>
            <a:r>
              <a:rPr lang="fr-FR" dirty="0" smtClean="0"/>
              <a:t>Vaporisateur </a:t>
            </a:r>
            <a:r>
              <a:rPr lang="fr-FR" dirty="0" err="1" smtClean="0"/>
              <a:t>Volcano</a:t>
            </a:r>
            <a:endParaRPr lang="fr-FR" dirty="0"/>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1844824"/>
            <a:ext cx="1192572" cy="2218184"/>
          </a:xfrm>
          <a:prstGeom prst="rect">
            <a:avLst/>
          </a:prstGeom>
        </p:spPr>
      </p:pic>
      <p:sp>
        <p:nvSpPr>
          <p:cNvPr id="10" name="ZoneTexte 9"/>
          <p:cNvSpPr txBox="1"/>
          <p:nvPr/>
        </p:nvSpPr>
        <p:spPr>
          <a:xfrm>
            <a:off x="6428426" y="4147339"/>
            <a:ext cx="1800200" cy="646331"/>
          </a:xfrm>
          <a:prstGeom prst="rect">
            <a:avLst/>
          </a:prstGeom>
          <a:noFill/>
        </p:spPr>
        <p:txBody>
          <a:bodyPr wrap="square" rtlCol="0">
            <a:spAutoFit/>
          </a:bodyPr>
          <a:lstStyle/>
          <a:p>
            <a:pPr algn="ctr"/>
            <a:r>
              <a:rPr lang="fr-FR" dirty="0" smtClean="0"/>
              <a:t>Pipe à eau de type « bang »</a:t>
            </a:r>
            <a:endParaRPr lang="fr-FR"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501008"/>
            <a:ext cx="2040384" cy="1577739"/>
          </a:xfrm>
          <a:prstGeom prst="rect">
            <a:avLst/>
          </a:prstGeom>
        </p:spPr>
      </p:pic>
      <p:sp>
        <p:nvSpPr>
          <p:cNvPr id="3" name="ZoneTexte 2"/>
          <p:cNvSpPr txBox="1"/>
          <p:nvPr/>
        </p:nvSpPr>
        <p:spPr>
          <a:xfrm>
            <a:off x="767656" y="5066702"/>
            <a:ext cx="1728192" cy="646331"/>
          </a:xfrm>
          <a:prstGeom prst="rect">
            <a:avLst/>
          </a:prstGeom>
          <a:noFill/>
        </p:spPr>
        <p:txBody>
          <a:bodyPr wrap="square" rtlCol="0">
            <a:spAutoFit/>
          </a:bodyPr>
          <a:lstStyle/>
          <a:p>
            <a:r>
              <a:rPr lang="fr-FR" dirty="0" smtClean="0"/>
              <a:t>Sprays oraux de </a:t>
            </a:r>
            <a:r>
              <a:rPr lang="fr-FR" dirty="0" err="1" smtClean="0"/>
              <a:t>Sativex</a:t>
            </a:r>
            <a:r>
              <a:rPr lang="fr-FR" dirty="0" smtClean="0"/>
              <a:t> (Bayer)</a:t>
            </a:r>
            <a:endParaRPr lang="fr-FR" dirty="0"/>
          </a:p>
        </p:txBody>
      </p:sp>
    </p:spTree>
    <p:extLst>
      <p:ext uri="{BB962C8B-B14F-4D97-AF65-F5344CB8AC3E}">
        <p14:creationId xmlns:p14="http://schemas.microsoft.com/office/powerpoint/2010/main" val="218360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Différentes formes du produit</a:t>
            </a:r>
            <a:endParaRPr lang="fr-FR" dirty="0"/>
          </a:p>
        </p:txBody>
      </p:sp>
      <p:sp>
        <p:nvSpPr>
          <p:cNvPr id="3" name="Espace réservé du contenu 2"/>
          <p:cNvSpPr>
            <a:spLocks noGrp="1"/>
          </p:cNvSpPr>
          <p:nvPr>
            <p:ph idx="1"/>
          </p:nvPr>
        </p:nvSpPr>
        <p:spPr>
          <a:xfrm>
            <a:off x="457200" y="1600200"/>
            <a:ext cx="6491064" cy="4853136"/>
          </a:xfrm>
        </p:spPr>
        <p:txBody>
          <a:bodyPr>
            <a:normAutofit lnSpcReduction="10000"/>
          </a:bodyPr>
          <a:lstStyle/>
          <a:p>
            <a:pPr algn="just"/>
            <a:r>
              <a:rPr lang="fr-FR" sz="1800" dirty="0" smtClean="0"/>
              <a:t>Herbe, pot, weed, marijuana et d’autres sont des termes qui désignent la sommité fleurie séchée du cannabis « brute ».</a:t>
            </a:r>
          </a:p>
          <a:p>
            <a:pPr algn="just"/>
            <a:endParaRPr lang="fr-FR" sz="1800" dirty="0"/>
          </a:p>
          <a:p>
            <a:pPr algn="just"/>
            <a:endParaRPr lang="fr-FR" sz="1800" dirty="0" smtClean="0"/>
          </a:p>
          <a:p>
            <a:pPr algn="just"/>
            <a:r>
              <a:rPr lang="fr-FR" sz="1800" dirty="0" smtClean="0"/>
              <a:t>Hash ou résine de cannabis désignent des extrait pouvant être obtenu par plusieurs méthodes qui ont généralement l’apparence de barrettes allant du jaune au noir en passant par le marron plus ou moins rigides et visqueuses selon la qualité du produit et la plante dont il est issu.</a:t>
            </a:r>
          </a:p>
          <a:p>
            <a:pPr algn="just"/>
            <a:endParaRPr lang="fr-FR" sz="1800" dirty="0"/>
          </a:p>
          <a:p>
            <a:pPr algn="just"/>
            <a:r>
              <a:rPr lang="fr-FR" sz="1800" dirty="0" smtClean="0"/>
              <a:t>Huile de cannabis: huile très concentrée en cannabinoïdes, l’extraction est généralement faite avec des solvant apolaires gazeux (butane ou CO</a:t>
            </a:r>
            <a:r>
              <a:rPr lang="fr-FR" sz="1800" baseline="-25000" dirty="0" smtClean="0"/>
              <a:t>2</a:t>
            </a:r>
            <a:r>
              <a:rPr lang="fr-FR" sz="1800" dirty="0" smtClean="0"/>
              <a:t>)</a:t>
            </a:r>
            <a:r>
              <a:rPr lang="fr-FR" sz="1800" baseline="30000" dirty="0" smtClean="0"/>
              <a:t>19</a:t>
            </a:r>
            <a:r>
              <a:rPr lang="fr-FR" sz="1800" dirty="0" smtClean="0"/>
              <a:t> ou liquides, les concentrations en THC varient alors entre 30% et 90%. L’extraction peut aussi être faite avec de l’éthanol comme l’huile de de Rick Simpson</a:t>
            </a:r>
            <a:r>
              <a:rPr lang="fr-FR" sz="1800" baseline="30000" dirty="0" smtClean="0"/>
              <a:t>20</a:t>
            </a:r>
            <a:r>
              <a:rPr lang="fr-FR" sz="1800" dirty="0" smtClean="0"/>
              <a:t> (</a:t>
            </a:r>
            <a:r>
              <a:rPr lang="en-US" sz="1800" dirty="0"/>
              <a:t>50-60% THC and 10-15% </a:t>
            </a:r>
            <a:r>
              <a:rPr lang="en-US" sz="1800" dirty="0" smtClean="0"/>
              <a:t>CBD)</a:t>
            </a:r>
            <a:endParaRPr lang="fr-FR" sz="18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9322" y="1657328"/>
            <a:ext cx="1746714" cy="12676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3154091"/>
            <a:ext cx="1860798" cy="142040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583" y="4725144"/>
            <a:ext cx="1728192" cy="1719261"/>
          </a:xfrm>
          <a:prstGeom prst="rect">
            <a:avLst/>
          </a:prstGeom>
        </p:spPr>
      </p:pic>
    </p:spTree>
    <p:extLst>
      <p:ext uri="{BB962C8B-B14F-4D97-AF65-F5344CB8AC3E}">
        <p14:creationId xmlns:p14="http://schemas.microsoft.com/office/powerpoint/2010/main" val="172620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et perspectives</a:t>
            </a:r>
            <a:endParaRPr lang="fr-FR" dirty="0"/>
          </a:p>
        </p:txBody>
      </p:sp>
      <p:sp>
        <p:nvSpPr>
          <p:cNvPr id="3" name="Espace réservé du contenu 2"/>
          <p:cNvSpPr>
            <a:spLocks noGrp="1"/>
          </p:cNvSpPr>
          <p:nvPr>
            <p:ph idx="1"/>
          </p:nvPr>
        </p:nvSpPr>
        <p:spPr>
          <a:xfrm>
            <a:off x="467544" y="1340768"/>
            <a:ext cx="8229600" cy="5112568"/>
          </a:xfrm>
        </p:spPr>
        <p:txBody>
          <a:bodyPr>
            <a:normAutofit/>
          </a:bodyPr>
          <a:lstStyle/>
          <a:p>
            <a:pPr algn="just"/>
            <a:r>
              <a:rPr lang="fr-FR" sz="1800" dirty="0" smtClean="0"/>
              <a:t>Enfin, on peut dire que </a:t>
            </a:r>
            <a:r>
              <a:rPr lang="fr-FR" sz="1800" i="1" dirty="0" smtClean="0"/>
              <a:t>Cannabis </a:t>
            </a:r>
            <a:r>
              <a:rPr lang="fr-FR" sz="1800" i="1" dirty="0" err="1" smtClean="0"/>
              <a:t>Sativa</a:t>
            </a:r>
            <a:r>
              <a:rPr lang="fr-FR" sz="1800" i="1" dirty="0" smtClean="0"/>
              <a:t> L. </a:t>
            </a:r>
            <a:r>
              <a:rPr lang="fr-FR" sz="1800" dirty="0" smtClean="0"/>
              <a:t>est une plante qui semble avoir un potentiel pharmaceutique énorme mais dont les effets de la plante brut peuvent parfois être contradictoire ou imprévisibles en fonction de sa composition chimique.</a:t>
            </a:r>
          </a:p>
          <a:p>
            <a:endParaRPr lang="fr-FR" sz="1800" i="1" dirty="0"/>
          </a:p>
          <a:p>
            <a:pPr algn="just"/>
            <a:r>
              <a:rPr lang="fr-FR" sz="1800" dirty="0" smtClean="0"/>
              <a:t>De meilleurs connaissances du système endocannabinoïque  et de son fonctionnement pourrait permettre de nombreuses avancés médicales notamment dans la recherche contre le cancer. Cette prise de conscience par rapport au cannabis est extrêmement récente .</a:t>
            </a:r>
          </a:p>
          <a:p>
            <a:pPr algn="just"/>
            <a:endParaRPr lang="fr-FR" sz="1800" dirty="0"/>
          </a:p>
          <a:p>
            <a:pPr algn="just"/>
            <a:r>
              <a:rPr lang="fr-FR" sz="1800" dirty="0" smtClean="0"/>
              <a:t>On peut aussi entrevoir dans un avenir proche: </a:t>
            </a:r>
          </a:p>
          <a:p>
            <a:pPr lvl="1" algn="just"/>
            <a:r>
              <a:rPr lang="fr-FR" sz="1400" dirty="0" smtClean="0"/>
              <a:t>l’apparition de nouveaux cannabinoïdes de synthèse aux propriétés pharmacologiques supérieurs.</a:t>
            </a:r>
          </a:p>
          <a:p>
            <a:pPr lvl="1" algn="just"/>
            <a:r>
              <a:rPr lang="fr-FR" sz="1400" dirty="0" smtClean="0"/>
              <a:t>La découvertes de nouvelles propriétés intéressantes chez d’autres cannabinoïdes (exo ou endogène)</a:t>
            </a:r>
          </a:p>
          <a:p>
            <a:pPr lvl="1" algn="just"/>
            <a:r>
              <a:rPr lang="fr-FR" sz="1400" dirty="0" smtClean="0"/>
              <a:t>L’amélioration du mode de consommation qui comporte  des dégâts sur le corps pouvant être  important. </a:t>
            </a:r>
            <a:endParaRPr lang="fr-FR" sz="1400" dirty="0"/>
          </a:p>
        </p:txBody>
      </p:sp>
    </p:spTree>
    <p:extLst>
      <p:ext uri="{BB962C8B-B14F-4D97-AF65-F5344CB8AC3E}">
        <p14:creationId xmlns:p14="http://schemas.microsoft.com/office/powerpoint/2010/main" val="71940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Histoire du cannabis thérapeutique</a:t>
            </a:r>
            <a:endParaRPr lang="fr-FR" dirty="0"/>
          </a:p>
        </p:txBody>
      </p:sp>
      <p:sp>
        <p:nvSpPr>
          <p:cNvPr id="4" name="Espace réservé du contenu 3"/>
          <p:cNvSpPr>
            <a:spLocks noGrp="1"/>
          </p:cNvSpPr>
          <p:nvPr>
            <p:ph sz="half" idx="1"/>
          </p:nvPr>
        </p:nvSpPr>
        <p:spPr>
          <a:xfrm>
            <a:off x="457200" y="1600200"/>
            <a:ext cx="5194920" cy="4781128"/>
          </a:xfrm>
        </p:spPr>
        <p:txBody>
          <a:bodyPr>
            <a:noAutofit/>
          </a:bodyPr>
          <a:lstStyle/>
          <a:p>
            <a:pPr algn="just"/>
            <a:r>
              <a:rPr lang="fr-FR" sz="1800" dirty="0" smtClean="0"/>
              <a:t>Plusieurs textes égyptiens la mentionnent comme plante médicale (1800 Av. JC)</a:t>
            </a:r>
            <a:r>
              <a:rPr lang="fr-FR" sz="1800" baseline="30000" dirty="0" smtClean="0"/>
              <a:t>1</a:t>
            </a:r>
            <a:endParaRPr lang="fr-FR" sz="1800" dirty="0" smtClean="0"/>
          </a:p>
          <a:p>
            <a:pPr algn="just"/>
            <a:r>
              <a:rPr lang="fr-FR" sz="1800" dirty="0" smtClean="0"/>
              <a:t>Plusieurs textes anciens chinois et indiens la mentionnent aussi </a:t>
            </a:r>
            <a:r>
              <a:rPr lang="de-DE" sz="1800" dirty="0"/>
              <a:t> </a:t>
            </a:r>
            <a:r>
              <a:rPr lang="de-DE" sz="1800" dirty="0" smtClean="0"/>
              <a:t>(</a:t>
            </a:r>
            <a:r>
              <a:rPr lang="de-DE" sz="1800" dirty="0" err="1" smtClean="0"/>
              <a:t>Shen</a:t>
            </a:r>
            <a:r>
              <a:rPr lang="de-DE" sz="1800" dirty="0" smtClean="0"/>
              <a:t> </a:t>
            </a:r>
            <a:r>
              <a:rPr lang="de-DE" sz="1800" dirty="0" err="1"/>
              <a:t>nung</a:t>
            </a:r>
            <a:r>
              <a:rPr lang="de-DE" sz="1800" dirty="0"/>
              <a:t> </a:t>
            </a:r>
            <a:r>
              <a:rPr lang="de-DE" sz="1800" dirty="0" err="1"/>
              <a:t>pen</a:t>
            </a:r>
            <a:r>
              <a:rPr lang="de-DE" sz="1800" dirty="0"/>
              <a:t> </a:t>
            </a:r>
            <a:r>
              <a:rPr lang="de-DE" sz="1800" dirty="0" err="1"/>
              <a:t>Ts'ao</a:t>
            </a:r>
            <a:r>
              <a:rPr lang="de-DE" sz="1800" dirty="0"/>
              <a:t> </a:t>
            </a:r>
            <a:r>
              <a:rPr lang="de-DE" sz="1800" dirty="0" err="1" smtClean="0"/>
              <a:t>king</a:t>
            </a:r>
            <a:r>
              <a:rPr lang="de-DE" sz="1800" dirty="0" smtClean="0"/>
              <a:t>)</a:t>
            </a:r>
            <a:endParaRPr lang="fr-FR" sz="1800" dirty="0" smtClean="0"/>
          </a:p>
          <a:p>
            <a:pPr algn="just"/>
            <a:r>
              <a:rPr lang="fr-FR" sz="1800" dirty="0" smtClean="0"/>
              <a:t>Le </a:t>
            </a:r>
            <a:r>
              <a:rPr lang="fr-FR" sz="1800" dirty="0"/>
              <a:t>cannabis y est prescrit pour traiter </a:t>
            </a:r>
            <a:r>
              <a:rPr lang="fr-FR" sz="1800" dirty="0" smtClean="0"/>
              <a:t>vomissements,</a:t>
            </a:r>
            <a:r>
              <a:rPr lang="fr-FR" sz="1800" dirty="0"/>
              <a:t> </a:t>
            </a:r>
            <a:r>
              <a:rPr lang="fr-FR" sz="1800" dirty="0" smtClean="0"/>
              <a:t>maladies infectieuses parasitaires</a:t>
            </a:r>
            <a:r>
              <a:rPr lang="fr-FR" sz="1800" dirty="0"/>
              <a:t> et </a:t>
            </a:r>
            <a:r>
              <a:rPr lang="fr-FR" sz="1800" dirty="0" smtClean="0"/>
              <a:t>hémorragie.</a:t>
            </a:r>
          </a:p>
          <a:p>
            <a:pPr algn="just"/>
            <a:r>
              <a:rPr lang="fr-FR" sz="1800" dirty="0" smtClean="0"/>
              <a:t>1831: redécouverte des vertus thérapeutiques par l’occident attribuée</a:t>
            </a:r>
            <a:r>
              <a:rPr lang="en-US" sz="1800" dirty="0" smtClean="0"/>
              <a:t> </a:t>
            </a:r>
            <a:r>
              <a:rPr lang="en-US" sz="1800" dirty="0"/>
              <a:t>à Sir William Brooke </a:t>
            </a:r>
            <a:r>
              <a:rPr lang="en-US" sz="1800" dirty="0" smtClean="0"/>
              <a:t>O'Shaughnessy. </a:t>
            </a:r>
            <a:r>
              <a:rPr lang="en-US" sz="1800" dirty="0" err="1" smtClean="0"/>
              <a:t>Publie</a:t>
            </a:r>
            <a:r>
              <a:rPr lang="en-US" sz="1800" dirty="0" smtClean="0"/>
              <a:t> </a:t>
            </a:r>
            <a:r>
              <a:rPr lang="en-US" sz="1800" dirty="0" err="1" smtClean="0"/>
              <a:t>dans</a:t>
            </a:r>
            <a:r>
              <a:rPr lang="en-US" sz="1800" dirty="0" smtClean="0"/>
              <a:t> </a:t>
            </a:r>
            <a:r>
              <a:rPr lang="en-US" sz="1800" i="1" dirty="0" smtClean="0"/>
              <a:t>The Lancet </a:t>
            </a:r>
            <a:r>
              <a:rPr lang="en-US" sz="1800" dirty="0" err="1" smtClean="0"/>
              <a:t>sa</a:t>
            </a:r>
            <a:r>
              <a:rPr lang="en-US" sz="1800" dirty="0" smtClean="0"/>
              <a:t> </a:t>
            </a:r>
            <a:r>
              <a:rPr lang="fr-FR" sz="1800" dirty="0" smtClean="0"/>
              <a:t>méthode d'injection</a:t>
            </a:r>
            <a:r>
              <a:rPr lang="fr-FR" sz="1800" dirty="0"/>
              <a:t> intraveineuse d'électrolytes en solution pour soigner le </a:t>
            </a:r>
            <a:r>
              <a:rPr lang="fr-FR" sz="1800" dirty="0" smtClean="0"/>
              <a:t>choléra</a:t>
            </a:r>
            <a:r>
              <a:rPr lang="fr-FR" sz="1800" baseline="30000" dirty="0" smtClean="0"/>
              <a:t>2</a:t>
            </a: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6176" y="1844824"/>
            <a:ext cx="2398073" cy="3629000"/>
          </a:xfrm>
        </p:spPr>
      </p:pic>
      <p:sp>
        <p:nvSpPr>
          <p:cNvPr id="8" name="ZoneTexte 7"/>
          <p:cNvSpPr txBox="1"/>
          <p:nvPr/>
        </p:nvSpPr>
        <p:spPr>
          <a:xfrm>
            <a:off x="6228184" y="5445224"/>
            <a:ext cx="2232248" cy="646331"/>
          </a:xfrm>
          <a:prstGeom prst="rect">
            <a:avLst/>
          </a:prstGeom>
          <a:noFill/>
        </p:spPr>
        <p:txBody>
          <a:bodyPr wrap="square" rtlCol="0">
            <a:spAutoFit/>
          </a:bodyPr>
          <a:lstStyle/>
          <a:p>
            <a:pPr algn="ctr"/>
            <a:r>
              <a:rPr lang="en-US" i="1" dirty="0"/>
              <a:t>Sir William Brooke O'Shaughnessy</a:t>
            </a:r>
            <a:endParaRPr lang="fr-FR" i="1" dirty="0"/>
          </a:p>
        </p:txBody>
      </p:sp>
    </p:spTree>
    <p:extLst>
      <p:ext uri="{BB962C8B-B14F-4D97-AF65-F5344CB8AC3E}">
        <p14:creationId xmlns:p14="http://schemas.microsoft.com/office/powerpoint/2010/main" val="2864813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Références</a:t>
            </a:r>
            <a:endParaRPr lang="fr-FR" dirty="0"/>
          </a:p>
        </p:txBody>
      </p:sp>
      <p:sp>
        <p:nvSpPr>
          <p:cNvPr id="4" name="Espace réservé du contenu 3"/>
          <p:cNvSpPr>
            <a:spLocks noGrp="1"/>
          </p:cNvSpPr>
          <p:nvPr>
            <p:ph sz="half" idx="1"/>
          </p:nvPr>
        </p:nvSpPr>
        <p:spPr>
          <a:xfrm>
            <a:off x="457200" y="1600200"/>
            <a:ext cx="4258816" cy="4525963"/>
          </a:xfrm>
        </p:spPr>
        <p:txBody>
          <a:bodyPr>
            <a:normAutofit fontScale="92500"/>
          </a:bodyPr>
          <a:lstStyle/>
          <a:p>
            <a:pPr marL="0" indent="0">
              <a:buNone/>
            </a:pPr>
            <a:r>
              <a:rPr lang="en-US" sz="1400" baseline="30000" dirty="0" smtClean="0"/>
              <a:t>1 </a:t>
            </a:r>
            <a:r>
              <a:rPr lang="en-US" sz="1400" dirty="0" err="1" smtClean="0"/>
              <a:t>Lise</a:t>
            </a:r>
            <a:r>
              <a:rPr lang="en-US" sz="1400" dirty="0" smtClean="0"/>
              <a:t> </a:t>
            </a:r>
            <a:r>
              <a:rPr lang="en-US" sz="1400" dirty="0" err="1"/>
              <a:t>Manniche</a:t>
            </a:r>
            <a:r>
              <a:rPr lang="en-US" sz="1400" dirty="0"/>
              <a:t>, </a:t>
            </a:r>
            <a:r>
              <a:rPr lang="en-US" sz="1400" i="1" dirty="0"/>
              <a:t>An Ancient Egyptian Herbal</a:t>
            </a:r>
            <a:r>
              <a:rPr lang="en-US" sz="1400" dirty="0"/>
              <a:t>, University of Texas Press, 1989,ISBN </a:t>
            </a:r>
            <a:r>
              <a:rPr lang="en-US" sz="1400" dirty="0" smtClean="0"/>
              <a:t>978-0-292-70415-2</a:t>
            </a:r>
            <a:endParaRPr lang="en-US" sz="1400" dirty="0"/>
          </a:p>
          <a:p>
            <a:pPr marL="0" indent="0">
              <a:buNone/>
            </a:pPr>
            <a:endParaRPr lang="en-US" sz="1400" dirty="0" smtClean="0"/>
          </a:p>
          <a:p>
            <a:pPr marL="0" indent="0">
              <a:buNone/>
            </a:pPr>
            <a:r>
              <a:rPr lang="en-US" sz="1400" baseline="30000" dirty="0" smtClean="0"/>
              <a:t>2 </a:t>
            </a:r>
            <a:r>
              <a:rPr lang="en-US" sz="1400" dirty="0" smtClean="0"/>
              <a:t>The Lancet, Winter Edition 1992, p. 13: “An Eminent  Limerick Doctor”</a:t>
            </a:r>
            <a:endParaRPr lang="en-US" sz="1400" dirty="0"/>
          </a:p>
          <a:p>
            <a:pPr marL="0" indent="0">
              <a:buNone/>
            </a:pPr>
            <a:r>
              <a:rPr lang="en-US" sz="1400" dirty="0" smtClean="0"/>
              <a:t>http</a:t>
            </a:r>
            <a:r>
              <a:rPr lang="en-US" sz="1400" dirty="0"/>
              <a:t>://</a:t>
            </a:r>
            <a:r>
              <a:rPr lang="en-US" sz="1400" dirty="0" smtClean="0"/>
              <a:t>www.limerickcity.ie/media/dr%20william%20brooke%20o%27shaughnessy.pdf</a:t>
            </a:r>
          </a:p>
          <a:p>
            <a:pPr marL="0" indent="0">
              <a:buNone/>
            </a:pPr>
            <a:endParaRPr lang="en-US" sz="1400" dirty="0"/>
          </a:p>
          <a:p>
            <a:pPr marL="0" indent="0">
              <a:buNone/>
            </a:pPr>
            <a:r>
              <a:rPr lang="en-US" sz="1400" baseline="30000" dirty="0" smtClean="0"/>
              <a:t>3 </a:t>
            </a:r>
            <a:r>
              <a:rPr lang="en-US" sz="1400" dirty="0" smtClean="0"/>
              <a:t>Frère Marie-</a:t>
            </a:r>
            <a:r>
              <a:rPr lang="en-US" sz="1400" dirty="0" err="1" smtClean="0"/>
              <a:t>Victorin</a:t>
            </a:r>
            <a:r>
              <a:rPr lang="en-US" sz="1400" dirty="0" smtClean="0"/>
              <a:t>, E. </a:t>
            </a:r>
            <a:r>
              <a:rPr lang="en-US" sz="1400" dirty="0" err="1" smtClean="0"/>
              <a:t>Rouleau</a:t>
            </a:r>
            <a:r>
              <a:rPr lang="en-US" sz="1400" dirty="0" smtClean="0"/>
              <a:t>, L. </a:t>
            </a:r>
            <a:r>
              <a:rPr lang="en-US" sz="1400" dirty="0" err="1" smtClean="0"/>
              <a:t>Bouillet</a:t>
            </a:r>
            <a:r>
              <a:rPr lang="en-US" sz="1400" dirty="0" smtClean="0"/>
              <a:t>, “La Flore </a:t>
            </a:r>
            <a:r>
              <a:rPr lang="en-US" sz="1400" dirty="0" err="1" smtClean="0"/>
              <a:t>Laurentienne</a:t>
            </a:r>
            <a:r>
              <a:rPr lang="en-US" sz="1400" dirty="0" smtClean="0"/>
              <a:t>” 3e </a:t>
            </a:r>
            <a:r>
              <a:rPr lang="en-US" sz="1400" dirty="0" err="1" smtClean="0"/>
              <a:t>édition</a:t>
            </a:r>
            <a:r>
              <a:rPr lang="en-US" sz="1400" dirty="0" smtClean="0"/>
              <a:t>, </a:t>
            </a:r>
            <a:r>
              <a:rPr lang="en-US" sz="1400" dirty="0" err="1" smtClean="0"/>
              <a:t>Octobre</a:t>
            </a:r>
            <a:r>
              <a:rPr lang="en-US" sz="1400" dirty="0" smtClean="0"/>
              <a:t> 1995.</a:t>
            </a:r>
          </a:p>
          <a:p>
            <a:pPr marL="0" indent="0">
              <a:buNone/>
            </a:pPr>
            <a:endParaRPr lang="en-US" sz="1400" baseline="30000" dirty="0" smtClean="0"/>
          </a:p>
          <a:p>
            <a:pPr marL="0" indent="0">
              <a:buNone/>
            </a:pPr>
            <a:r>
              <a:rPr lang="en-US" sz="1400" baseline="30000" dirty="0" smtClean="0"/>
              <a:t>4 </a:t>
            </a:r>
            <a:r>
              <a:rPr lang="en-US" sz="1400" dirty="0"/>
              <a:t>Callaway JC and Pate DW (2009). Hempseed oil, </a:t>
            </a:r>
            <a:r>
              <a:rPr lang="en-US" sz="1400" dirty="0" err="1"/>
              <a:t>chapitre</a:t>
            </a:r>
            <a:r>
              <a:rPr lang="en-US" sz="1400" dirty="0"/>
              <a:t> 5, 185-213, </a:t>
            </a:r>
            <a:r>
              <a:rPr lang="en-US" sz="1400" dirty="0" err="1"/>
              <a:t>dans</a:t>
            </a:r>
            <a:r>
              <a:rPr lang="en-US" sz="1400" dirty="0"/>
              <a:t> : Gourmet and Health-Promoting Specialty Oils, Robert A. Moreau and </a:t>
            </a:r>
            <a:r>
              <a:rPr lang="en-US" sz="1400" dirty="0" err="1"/>
              <a:t>Afaf</a:t>
            </a:r>
            <a:r>
              <a:rPr lang="en-US" sz="1400" dirty="0"/>
              <a:t> Kamal-</a:t>
            </a:r>
            <a:r>
              <a:rPr lang="en-US" sz="1400" dirty="0" err="1"/>
              <a:t>Eldin</a:t>
            </a:r>
            <a:r>
              <a:rPr lang="en-US" sz="1400" dirty="0"/>
              <a:t> (Eds.), American Oil </a:t>
            </a:r>
            <a:r>
              <a:rPr lang="en-US" sz="1400" dirty="0" smtClean="0"/>
              <a:t>Chemists</a:t>
            </a:r>
          </a:p>
          <a:p>
            <a:pPr marL="0" indent="0">
              <a:buNone/>
            </a:pPr>
            <a:endParaRPr lang="en-US" sz="1400" baseline="30000" dirty="0"/>
          </a:p>
          <a:p>
            <a:pPr marL="0" indent="0">
              <a:buNone/>
            </a:pPr>
            <a:r>
              <a:rPr lang="en-US" sz="1400" baseline="30000" dirty="0" smtClean="0"/>
              <a:t>5 </a:t>
            </a:r>
            <a:r>
              <a:rPr lang="en-US" sz="1400" dirty="0" smtClean="0"/>
              <a:t>Forensic </a:t>
            </a:r>
            <a:r>
              <a:rPr lang="en-US" sz="1400" dirty="0"/>
              <a:t>Science and Medicine: Marijuana and the Cannabinoids</a:t>
            </a:r>
          </a:p>
          <a:p>
            <a:pPr marL="0" indent="0">
              <a:buNone/>
            </a:pPr>
            <a:r>
              <a:rPr lang="en-US" sz="1400" dirty="0"/>
              <a:t>Edited by: M. A. </a:t>
            </a:r>
            <a:r>
              <a:rPr lang="en-US" sz="1400" dirty="0" err="1"/>
              <a:t>ElSohly</a:t>
            </a:r>
            <a:r>
              <a:rPr lang="en-US" sz="1400" dirty="0"/>
              <a:t> © Humana Press Inc., Totowa, New Jersey</a:t>
            </a:r>
            <a:endParaRPr lang="fr-FR" sz="1400" dirty="0"/>
          </a:p>
        </p:txBody>
      </p:sp>
      <p:sp>
        <p:nvSpPr>
          <p:cNvPr id="5" name="Espace réservé du contenu 4"/>
          <p:cNvSpPr>
            <a:spLocks noGrp="1"/>
          </p:cNvSpPr>
          <p:nvPr>
            <p:ph sz="half" idx="2"/>
          </p:nvPr>
        </p:nvSpPr>
        <p:spPr>
          <a:xfrm>
            <a:off x="4860032" y="1600200"/>
            <a:ext cx="3826768" cy="4525963"/>
          </a:xfrm>
        </p:spPr>
        <p:txBody>
          <a:bodyPr>
            <a:normAutofit fontScale="92500"/>
          </a:bodyPr>
          <a:lstStyle/>
          <a:p>
            <a:pPr marL="0" indent="0">
              <a:buNone/>
            </a:pPr>
            <a:r>
              <a:rPr lang="fr-FR" sz="1400" baseline="30000" dirty="0" smtClean="0"/>
              <a:t>6 </a:t>
            </a:r>
            <a:r>
              <a:rPr lang="fr-FR" sz="1400" dirty="0" smtClean="0"/>
              <a:t>Stip Hill Halent </a:t>
            </a:r>
            <a:r>
              <a:rPr lang="fr-FR" sz="1400" dirty="0" err="1" smtClean="0"/>
              <a:t>Laboratories</a:t>
            </a:r>
            <a:r>
              <a:rPr lang="fr-FR" sz="1400" dirty="0" smtClean="0"/>
              <a:t>: « </a:t>
            </a:r>
            <a:r>
              <a:rPr lang="en-US" sz="1400" dirty="0" smtClean="0"/>
              <a:t>THCV</a:t>
            </a:r>
            <a:r>
              <a:rPr lang="en-US" sz="1400" dirty="0"/>
              <a:t>: The Sports Car of </a:t>
            </a:r>
            <a:r>
              <a:rPr lang="en-US" sz="1400" dirty="0" smtClean="0"/>
              <a:t>Cannabinoids”, Mai 2014</a:t>
            </a:r>
          </a:p>
          <a:p>
            <a:pPr marL="0" indent="0">
              <a:buNone/>
            </a:pPr>
            <a:endParaRPr lang="en-US" sz="1400" dirty="0"/>
          </a:p>
          <a:p>
            <a:pPr marL="0" indent="0">
              <a:buNone/>
            </a:pPr>
            <a:r>
              <a:rPr lang="en-US" sz="1400" baseline="30000" dirty="0" smtClean="0"/>
              <a:t>7</a:t>
            </a:r>
            <a:r>
              <a:rPr lang="en-US" sz="1400" dirty="0" smtClean="0"/>
              <a:t> </a:t>
            </a:r>
            <a:r>
              <a:rPr lang="fr-FR" sz="1400" dirty="0"/>
              <a:t>Santé Canada, « Renseignements destinés aux professionnels de la santé</a:t>
            </a:r>
          </a:p>
          <a:p>
            <a:pPr marL="0" indent="0">
              <a:buNone/>
            </a:pPr>
            <a:r>
              <a:rPr lang="fr-FR" sz="1400" dirty="0"/>
              <a:t>Le cannabis (marihuana, marijuana) et les cannabinoïdes », Mai 2013</a:t>
            </a:r>
            <a:endParaRPr lang="en-US" sz="1400" dirty="0"/>
          </a:p>
          <a:p>
            <a:pPr marL="0" indent="0">
              <a:buNone/>
            </a:pPr>
            <a:endParaRPr lang="fr-FR" sz="1400" baseline="30000" dirty="0" smtClean="0"/>
          </a:p>
          <a:p>
            <a:pPr marL="0" indent="0">
              <a:buNone/>
            </a:pPr>
            <a:r>
              <a:rPr lang="fr-FR" sz="1400" baseline="30000" dirty="0" smtClean="0"/>
              <a:t>8</a:t>
            </a:r>
            <a:r>
              <a:rPr lang="fr-FR" sz="1400" dirty="0" smtClean="0"/>
              <a:t> </a:t>
            </a:r>
            <a:r>
              <a:rPr lang="fr-FR" sz="1400" dirty="0" err="1" smtClean="0"/>
              <a:t>McAllister</a:t>
            </a:r>
            <a:r>
              <a:rPr lang="fr-FR" sz="1400" dirty="0" smtClean="0"/>
              <a:t> </a:t>
            </a:r>
            <a:r>
              <a:rPr lang="fr-FR" sz="1400" dirty="0"/>
              <a:t>SD</a:t>
            </a:r>
            <a:r>
              <a:rPr lang="fr-FR" sz="1400" baseline="30000" dirty="0"/>
              <a:t>1</a:t>
            </a:r>
            <a:r>
              <a:rPr lang="fr-FR" sz="1400" dirty="0"/>
              <a:t>, Christian RT, Horowitz MP, Garcia A, </a:t>
            </a:r>
            <a:r>
              <a:rPr lang="fr-FR" sz="1400" dirty="0" err="1"/>
              <a:t>Desprez</a:t>
            </a:r>
            <a:r>
              <a:rPr lang="fr-FR" sz="1400" dirty="0"/>
              <a:t> </a:t>
            </a:r>
            <a:r>
              <a:rPr lang="fr-FR" sz="1400" dirty="0" smtClean="0"/>
              <a:t>PY, « </a:t>
            </a:r>
            <a:r>
              <a:rPr lang="en-US" sz="1400" dirty="0" err="1"/>
              <a:t>Cannabidiol</a:t>
            </a:r>
            <a:r>
              <a:rPr lang="en-US" sz="1400" dirty="0"/>
              <a:t> as a novel inhibitor of Id-1 gene expression in aggressive breast cancer </a:t>
            </a:r>
            <a:r>
              <a:rPr lang="en-US" sz="1400" dirty="0" smtClean="0"/>
              <a:t>cells”,  November 2007.</a:t>
            </a:r>
          </a:p>
          <a:p>
            <a:pPr marL="0" indent="0">
              <a:buNone/>
            </a:pPr>
            <a:endParaRPr lang="en-US" sz="1400" dirty="0"/>
          </a:p>
          <a:p>
            <a:pPr marL="0" indent="0">
              <a:buNone/>
            </a:pPr>
            <a:r>
              <a:rPr lang="fr-FR" sz="1400" baseline="30000" dirty="0" smtClean="0"/>
              <a:t>9</a:t>
            </a:r>
            <a:r>
              <a:rPr lang="fr-FR" sz="1400" dirty="0" smtClean="0"/>
              <a:t> Alexander H</a:t>
            </a:r>
            <a:r>
              <a:rPr lang="fr-FR" sz="1400" dirty="0"/>
              <a:t>. </a:t>
            </a:r>
            <a:r>
              <a:rPr lang="fr-FR" sz="1400" dirty="0" smtClean="0"/>
              <a:t>Benz, Christoph </a:t>
            </a:r>
            <a:r>
              <a:rPr lang="fr-FR" sz="1400" dirty="0" err="1" smtClean="0"/>
              <a:t>Renné</a:t>
            </a:r>
            <a:r>
              <a:rPr lang="fr-FR" sz="1400" dirty="0" smtClean="0"/>
              <a:t>, Erik </a:t>
            </a:r>
            <a:r>
              <a:rPr lang="fr-FR" sz="1400" dirty="0" err="1" smtClean="0"/>
              <a:t>Maronde</a:t>
            </a:r>
            <a:r>
              <a:rPr lang="fr-FR" sz="1400" dirty="0" smtClean="0"/>
              <a:t>, Marco Koch, </a:t>
            </a:r>
            <a:r>
              <a:rPr lang="fr-FR" sz="1400" dirty="0" err="1" smtClean="0"/>
              <a:t>Urszula</a:t>
            </a:r>
            <a:r>
              <a:rPr lang="fr-FR" sz="1400" dirty="0" smtClean="0"/>
              <a:t> </a:t>
            </a:r>
            <a:r>
              <a:rPr lang="fr-FR" sz="1400" dirty="0" err="1" smtClean="0"/>
              <a:t>Grabiec</a:t>
            </a:r>
            <a:r>
              <a:rPr lang="fr-FR" sz="1400" dirty="0" smtClean="0"/>
              <a:t>, Sonja </a:t>
            </a:r>
            <a:r>
              <a:rPr lang="fr-FR" sz="1400" dirty="0" err="1"/>
              <a:t>Kallendrusch</a:t>
            </a:r>
            <a:r>
              <a:rPr lang="fr-FR" sz="1400" dirty="0" smtClean="0"/>
              <a:t>,</a:t>
            </a:r>
            <a:r>
              <a:rPr lang="fr-FR" sz="1400" dirty="0"/>
              <a:t> Benjamin </a:t>
            </a:r>
            <a:r>
              <a:rPr lang="fr-FR" sz="1400" dirty="0" err="1" smtClean="0"/>
              <a:t>Rengstl</a:t>
            </a:r>
            <a:r>
              <a:rPr lang="fr-FR" sz="1400" dirty="0" smtClean="0"/>
              <a:t>, </a:t>
            </a:r>
            <a:r>
              <a:rPr lang="fr-FR" sz="1400" dirty="0" err="1" smtClean="0"/>
              <a:t>Sebastian</a:t>
            </a:r>
            <a:r>
              <a:rPr lang="fr-FR" sz="1400" dirty="0" smtClean="0"/>
              <a:t> </a:t>
            </a:r>
            <a:r>
              <a:rPr lang="fr-FR" sz="1400" dirty="0" err="1" smtClean="0"/>
              <a:t>Newrzela</a:t>
            </a:r>
            <a:r>
              <a:rPr lang="fr-FR" sz="1400" dirty="0" smtClean="0"/>
              <a:t>, Sylvia Hartmann, Martin-Leo </a:t>
            </a:r>
            <a:r>
              <a:rPr lang="fr-FR" sz="1400" dirty="0" err="1" smtClean="0"/>
              <a:t>Hansmann</a:t>
            </a:r>
            <a:r>
              <a:rPr lang="fr-FR" sz="1400" dirty="0" smtClean="0"/>
              <a:t>, </a:t>
            </a:r>
            <a:r>
              <a:rPr lang="fr-FR" sz="1400" dirty="0" err="1" smtClean="0"/>
              <a:t>Faramarz</a:t>
            </a:r>
            <a:r>
              <a:rPr lang="fr-FR" sz="1400" dirty="0" smtClean="0"/>
              <a:t> </a:t>
            </a:r>
            <a:r>
              <a:rPr lang="fr-FR" sz="1400" dirty="0" err="1" smtClean="0"/>
              <a:t>Dehghani</a:t>
            </a:r>
            <a:r>
              <a:rPr lang="fr-FR" sz="1400" dirty="0" smtClean="0"/>
              <a:t>, « </a:t>
            </a:r>
            <a:r>
              <a:rPr lang="en-US" sz="1400" dirty="0"/>
              <a:t>Expression and Functional Relevance of Cannabinoid Receptor 1 in Hodgkin </a:t>
            </a:r>
            <a:r>
              <a:rPr lang="en-US" sz="1400" dirty="0" smtClean="0"/>
              <a:t>Lymphoma”, </a:t>
            </a:r>
            <a:r>
              <a:rPr lang="fr-FR" sz="1400" dirty="0" err="1"/>
              <a:t>December</a:t>
            </a:r>
            <a:r>
              <a:rPr lang="fr-FR" sz="1400" dirty="0"/>
              <a:t> 09, </a:t>
            </a:r>
            <a:r>
              <a:rPr lang="fr-FR" sz="1400" dirty="0" smtClean="0"/>
              <a:t>2013.</a:t>
            </a:r>
            <a:endParaRPr lang="en-US" sz="1400" dirty="0"/>
          </a:p>
          <a:p>
            <a:pPr marL="0" indent="0">
              <a:buNone/>
            </a:pPr>
            <a:endParaRPr lang="fr-FR" sz="1400" dirty="0"/>
          </a:p>
          <a:p>
            <a:pPr marL="0" indent="0">
              <a:buNone/>
            </a:pPr>
            <a:endParaRPr lang="en-US" sz="1400" baseline="30000" dirty="0"/>
          </a:p>
          <a:p>
            <a:pPr marL="0" indent="0">
              <a:buNone/>
            </a:pPr>
            <a:endParaRPr lang="fr-FR" sz="1400" baseline="30000" dirty="0"/>
          </a:p>
        </p:txBody>
      </p:sp>
    </p:spTree>
    <p:extLst>
      <p:ext uri="{BB962C8B-B14F-4D97-AF65-F5344CB8AC3E}">
        <p14:creationId xmlns:p14="http://schemas.microsoft.com/office/powerpoint/2010/main" val="1422630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a:bodyPr>
          <a:lstStyle/>
          <a:p>
            <a:pPr marL="0" indent="0">
              <a:buNone/>
            </a:pPr>
            <a:r>
              <a:rPr lang="fr-FR" sz="1400" baseline="30000" dirty="0" smtClean="0"/>
              <a:t>10 </a:t>
            </a:r>
            <a:r>
              <a:rPr lang="fr-FR" sz="1400" dirty="0"/>
              <a:t>Ramer R</a:t>
            </a:r>
            <a:r>
              <a:rPr lang="fr-FR" sz="1400" baseline="30000" dirty="0"/>
              <a:t>1</a:t>
            </a:r>
            <a:r>
              <a:rPr lang="fr-FR" sz="1400" dirty="0"/>
              <a:t>, </a:t>
            </a:r>
            <a:r>
              <a:rPr lang="fr-FR" sz="1400" dirty="0" err="1"/>
              <a:t>Bublitz</a:t>
            </a:r>
            <a:r>
              <a:rPr lang="fr-FR" sz="1400" dirty="0"/>
              <a:t> K, </a:t>
            </a:r>
            <a:r>
              <a:rPr lang="fr-FR" sz="1400" dirty="0" err="1"/>
              <a:t>Freimuth</a:t>
            </a:r>
            <a:r>
              <a:rPr lang="fr-FR" sz="1400" dirty="0"/>
              <a:t> N, </a:t>
            </a:r>
            <a:r>
              <a:rPr lang="fr-FR" sz="1400" dirty="0" err="1"/>
              <a:t>Merkord</a:t>
            </a:r>
            <a:r>
              <a:rPr lang="fr-FR" sz="1400" dirty="0"/>
              <a:t> J, </a:t>
            </a:r>
            <a:r>
              <a:rPr lang="fr-FR" sz="1400" dirty="0" err="1"/>
              <a:t>Rohde</a:t>
            </a:r>
            <a:r>
              <a:rPr lang="fr-FR" sz="1400" dirty="0"/>
              <a:t> H, </a:t>
            </a:r>
            <a:r>
              <a:rPr lang="fr-FR" sz="1400" dirty="0" err="1"/>
              <a:t>Haustein</a:t>
            </a:r>
            <a:r>
              <a:rPr lang="fr-FR" sz="1400" dirty="0"/>
              <a:t> M, Borchert P, </a:t>
            </a:r>
            <a:r>
              <a:rPr lang="fr-FR" sz="1400" dirty="0" err="1"/>
              <a:t>Schmuhl</a:t>
            </a:r>
            <a:r>
              <a:rPr lang="fr-FR" sz="1400" dirty="0"/>
              <a:t> E, </a:t>
            </a:r>
            <a:r>
              <a:rPr lang="fr-FR" sz="1400" dirty="0" err="1"/>
              <a:t>Linnebacher</a:t>
            </a:r>
            <a:r>
              <a:rPr lang="fr-FR" sz="1400" dirty="0"/>
              <a:t> M, </a:t>
            </a:r>
            <a:r>
              <a:rPr lang="fr-FR" sz="1400" dirty="0" err="1"/>
              <a:t>Hinz</a:t>
            </a:r>
            <a:r>
              <a:rPr lang="fr-FR" sz="1400" dirty="0"/>
              <a:t> B</a:t>
            </a:r>
            <a:r>
              <a:rPr lang="fr-FR" sz="1400" dirty="0" smtClean="0"/>
              <a:t>., « </a:t>
            </a:r>
            <a:r>
              <a:rPr lang="fr-FR" sz="1400" dirty="0" err="1"/>
              <a:t>Cannabidiol</a:t>
            </a:r>
            <a:r>
              <a:rPr lang="fr-FR" sz="1400" dirty="0"/>
              <a:t> </a:t>
            </a:r>
            <a:r>
              <a:rPr lang="fr-FR" sz="1400" dirty="0" err="1"/>
              <a:t>inhibits</a:t>
            </a:r>
            <a:r>
              <a:rPr lang="fr-FR" sz="1400" dirty="0"/>
              <a:t> </a:t>
            </a:r>
            <a:r>
              <a:rPr lang="fr-FR" sz="1400" dirty="0" err="1"/>
              <a:t>lung</a:t>
            </a:r>
            <a:r>
              <a:rPr lang="fr-FR" sz="1400" dirty="0"/>
              <a:t> cancer </a:t>
            </a:r>
            <a:r>
              <a:rPr lang="fr-FR" sz="1400" dirty="0" err="1"/>
              <a:t>cell</a:t>
            </a:r>
            <a:r>
              <a:rPr lang="fr-FR" sz="1400" dirty="0"/>
              <a:t> invasion and </a:t>
            </a:r>
            <a:r>
              <a:rPr lang="fr-FR" sz="1400" dirty="0" err="1"/>
              <a:t>metastasis</a:t>
            </a:r>
            <a:r>
              <a:rPr lang="fr-FR" sz="1400" dirty="0"/>
              <a:t> via </a:t>
            </a:r>
            <a:r>
              <a:rPr lang="fr-FR" sz="1400" dirty="0" err="1"/>
              <a:t>intercellular</a:t>
            </a:r>
            <a:r>
              <a:rPr lang="fr-FR" sz="1400" dirty="0"/>
              <a:t> </a:t>
            </a:r>
            <a:r>
              <a:rPr lang="fr-FR" sz="1400" dirty="0" err="1"/>
              <a:t>adhesion</a:t>
            </a:r>
            <a:r>
              <a:rPr lang="fr-FR" sz="1400" dirty="0"/>
              <a:t> </a:t>
            </a:r>
            <a:r>
              <a:rPr lang="fr-FR" sz="1400" dirty="0" smtClean="0"/>
              <a:t>molecule-1 », 2012  Apr.</a:t>
            </a:r>
          </a:p>
          <a:p>
            <a:pPr marL="0" indent="0">
              <a:buNone/>
            </a:pPr>
            <a:endParaRPr lang="fr-FR" sz="1400" dirty="0"/>
          </a:p>
          <a:p>
            <a:pPr marL="0" indent="0">
              <a:buNone/>
            </a:pPr>
            <a:r>
              <a:rPr lang="fr-FR" sz="1400" baseline="30000" dirty="0" smtClean="0"/>
              <a:t>11 </a:t>
            </a:r>
            <a:r>
              <a:rPr lang="fr-FR" sz="1400" dirty="0" err="1" smtClean="0"/>
              <a:t>Sánchez</a:t>
            </a:r>
            <a:r>
              <a:rPr lang="fr-FR" sz="1400" dirty="0" smtClean="0"/>
              <a:t> </a:t>
            </a:r>
            <a:r>
              <a:rPr lang="fr-FR" sz="1400" dirty="0"/>
              <a:t>C</a:t>
            </a:r>
            <a:r>
              <a:rPr lang="fr-FR" sz="1400" baseline="30000" dirty="0"/>
              <a:t>1</a:t>
            </a:r>
            <a:r>
              <a:rPr lang="fr-FR" sz="1400" dirty="0"/>
              <a:t>, de </a:t>
            </a:r>
            <a:r>
              <a:rPr lang="fr-FR" sz="1400" dirty="0" err="1"/>
              <a:t>Ceballos</a:t>
            </a:r>
            <a:r>
              <a:rPr lang="fr-FR" sz="1400" dirty="0"/>
              <a:t> ML, Gomez </a:t>
            </a:r>
            <a:r>
              <a:rPr lang="fr-FR" sz="1400" dirty="0" err="1"/>
              <a:t>del</a:t>
            </a:r>
            <a:r>
              <a:rPr lang="fr-FR" sz="1400" dirty="0"/>
              <a:t> </a:t>
            </a:r>
            <a:r>
              <a:rPr lang="fr-FR" sz="1400" dirty="0" err="1"/>
              <a:t>Pulgar</a:t>
            </a:r>
            <a:r>
              <a:rPr lang="fr-FR" sz="1400" dirty="0"/>
              <a:t> T, Rueda D, </a:t>
            </a:r>
            <a:r>
              <a:rPr lang="fr-FR" sz="1400" dirty="0" err="1"/>
              <a:t>Corbacho</a:t>
            </a:r>
            <a:r>
              <a:rPr lang="fr-FR" sz="1400" dirty="0"/>
              <a:t> C, </a:t>
            </a:r>
            <a:r>
              <a:rPr lang="fr-FR" sz="1400" dirty="0" err="1"/>
              <a:t>Velasco</a:t>
            </a:r>
            <a:r>
              <a:rPr lang="fr-FR" sz="1400" dirty="0"/>
              <a:t> G, </a:t>
            </a:r>
            <a:r>
              <a:rPr lang="fr-FR" sz="1400" dirty="0" err="1"/>
              <a:t>Galve-Roperh</a:t>
            </a:r>
            <a:r>
              <a:rPr lang="fr-FR" sz="1400" dirty="0"/>
              <a:t> I, </a:t>
            </a:r>
            <a:r>
              <a:rPr lang="fr-FR" sz="1400" dirty="0" err="1"/>
              <a:t>Huffman</a:t>
            </a:r>
            <a:r>
              <a:rPr lang="fr-FR" sz="1400" dirty="0"/>
              <a:t> JW, </a:t>
            </a:r>
            <a:r>
              <a:rPr lang="fr-FR" sz="1400" dirty="0" err="1"/>
              <a:t>Ramón</a:t>
            </a:r>
            <a:r>
              <a:rPr lang="fr-FR" sz="1400" dirty="0"/>
              <a:t> y Cajal S, Guzmán M</a:t>
            </a:r>
            <a:r>
              <a:rPr lang="fr-FR" sz="1400" dirty="0" smtClean="0"/>
              <a:t>., « </a:t>
            </a:r>
            <a:r>
              <a:rPr lang="en-US" sz="1400" dirty="0"/>
              <a:t>Inhibition of </a:t>
            </a:r>
            <a:r>
              <a:rPr lang="en-US" sz="1400" dirty="0" err="1"/>
              <a:t>glioma</a:t>
            </a:r>
            <a:r>
              <a:rPr lang="en-US" sz="1400" dirty="0"/>
              <a:t> growth in vivo by selective activation of the CB(2) cannabinoid </a:t>
            </a:r>
            <a:r>
              <a:rPr lang="en-US" sz="1400" dirty="0" smtClean="0"/>
              <a:t>receptor”, </a:t>
            </a:r>
            <a:r>
              <a:rPr lang="fr-FR" sz="1400" dirty="0"/>
              <a:t>2001 </a:t>
            </a:r>
            <a:r>
              <a:rPr lang="fr-FR" sz="1400" dirty="0" smtClean="0"/>
              <a:t> </a:t>
            </a:r>
            <a:r>
              <a:rPr lang="fr-FR" sz="1400" dirty="0" err="1" smtClean="0"/>
              <a:t>Aug</a:t>
            </a:r>
            <a:r>
              <a:rPr lang="fr-FR" sz="1400" dirty="0" smtClean="0"/>
              <a:t>.</a:t>
            </a:r>
            <a:endParaRPr lang="en-US" sz="1400" dirty="0"/>
          </a:p>
          <a:p>
            <a:pPr marL="0" indent="0">
              <a:buNone/>
            </a:pPr>
            <a:endParaRPr lang="fr-FR" sz="1400" baseline="30000" dirty="0"/>
          </a:p>
          <a:p>
            <a:pPr marL="0" indent="0">
              <a:buNone/>
            </a:pPr>
            <a:r>
              <a:rPr lang="fr-FR" sz="1400" baseline="30000" dirty="0" smtClean="0"/>
              <a:t>12 </a:t>
            </a:r>
            <a:r>
              <a:rPr lang="it-IT" sz="1400" dirty="0"/>
              <a:t>Aviello G</a:t>
            </a:r>
            <a:r>
              <a:rPr lang="it-IT" sz="1400" baseline="30000" dirty="0"/>
              <a:t>1</a:t>
            </a:r>
            <a:r>
              <a:rPr lang="it-IT" sz="1400" dirty="0"/>
              <a:t>, Romano B, Borrelli F, Capasso R, Gallo L, Piscitelli F, Di Marzo V, Izzo AA</a:t>
            </a:r>
            <a:r>
              <a:rPr lang="it-IT" sz="1400" dirty="0" smtClean="0"/>
              <a:t>., «</a:t>
            </a:r>
            <a:r>
              <a:rPr lang="en-US" sz="1400" dirty="0" err="1"/>
              <a:t>Chemopreventive</a:t>
            </a:r>
            <a:r>
              <a:rPr lang="en-US" sz="1400" dirty="0"/>
              <a:t> effect of the non-psychotropic </a:t>
            </a:r>
            <a:r>
              <a:rPr lang="en-US" sz="1400" dirty="0" err="1"/>
              <a:t>phytocannabinoid</a:t>
            </a:r>
            <a:r>
              <a:rPr lang="en-US" sz="1400" dirty="0"/>
              <a:t> </a:t>
            </a:r>
            <a:r>
              <a:rPr lang="en-US" sz="1400" dirty="0" err="1"/>
              <a:t>cannabidiol</a:t>
            </a:r>
            <a:r>
              <a:rPr lang="en-US" sz="1400" dirty="0"/>
              <a:t> on experimental colon </a:t>
            </a:r>
            <a:r>
              <a:rPr lang="en-US" sz="1400" dirty="0" smtClean="0"/>
              <a:t>cancer”, </a:t>
            </a:r>
            <a:r>
              <a:rPr lang="fr-FR" sz="1400" dirty="0"/>
              <a:t>2012 </a:t>
            </a:r>
            <a:r>
              <a:rPr lang="fr-FR" sz="1400" dirty="0" smtClean="0"/>
              <a:t> </a:t>
            </a:r>
            <a:r>
              <a:rPr lang="fr-FR" sz="1400" dirty="0" err="1" smtClean="0"/>
              <a:t>Aug</a:t>
            </a:r>
            <a:r>
              <a:rPr lang="fr-FR" sz="1400" dirty="0" smtClean="0"/>
              <a:t>.</a:t>
            </a:r>
            <a:endParaRPr lang="en-US" sz="1400" dirty="0"/>
          </a:p>
          <a:p>
            <a:pPr marL="0" indent="0">
              <a:buNone/>
            </a:pPr>
            <a:endParaRPr lang="fr-FR" sz="1400" baseline="30000" dirty="0"/>
          </a:p>
        </p:txBody>
      </p:sp>
      <p:sp>
        <p:nvSpPr>
          <p:cNvPr id="4" name="Espace réservé du contenu 3"/>
          <p:cNvSpPr>
            <a:spLocks noGrp="1"/>
          </p:cNvSpPr>
          <p:nvPr>
            <p:ph sz="half" idx="2"/>
          </p:nvPr>
        </p:nvSpPr>
        <p:spPr/>
        <p:txBody>
          <a:bodyPr>
            <a:normAutofit/>
          </a:bodyPr>
          <a:lstStyle/>
          <a:p>
            <a:pPr marL="0" indent="0">
              <a:buNone/>
            </a:pPr>
            <a:r>
              <a:rPr lang="fr-FR" sz="1400" baseline="30000" dirty="0" smtClean="0"/>
              <a:t>13</a:t>
            </a:r>
            <a:r>
              <a:rPr lang="fr-FR" sz="1400" dirty="0"/>
              <a:t>Jia W</a:t>
            </a:r>
            <a:r>
              <a:rPr lang="fr-FR" sz="1400" baseline="30000" dirty="0"/>
              <a:t>1</a:t>
            </a:r>
            <a:r>
              <a:rPr lang="fr-FR" sz="1400" dirty="0"/>
              <a:t>, </a:t>
            </a:r>
            <a:r>
              <a:rPr lang="fr-FR" sz="1400" dirty="0" err="1"/>
              <a:t>Hegde</a:t>
            </a:r>
            <a:r>
              <a:rPr lang="fr-FR" sz="1400" dirty="0"/>
              <a:t> VL, Singh NP, </a:t>
            </a:r>
            <a:r>
              <a:rPr lang="fr-FR" sz="1400" dirty="0" err="1"/>
              <a:t>Sisco</a:t>
            </a:r>
            <a:r>
              <a:rPr lang="fr-FR" sz="1400" dirty="0"/>
              <a:t> D, Grant S, </a:t>
            </a:r>
            <a:r>
              <a:rPr lang="fr-FR" sz="1400" dirty="0" err="1"/>
              <a:t>Nagarkatti</a:t>
            </a:r>
            <a:r>
              <a:rPr lang="fr-FR" sz="1400" dirty="0"/>
              <a:t> M, </a:t>
            </a:r>
            <a:r>
              <a:rPr lang="fr-FR" sz="1400" dirty="0" err="1"/>
              <a:t>Nagarkatti</a:t>
            </a:r>
            <a:r>
              <a:rPr lang="fr-FR" sz="1400" dirty="0"/>
              <a:t> PS</a:t>
            </a:r>
            <a:r>
              <a:rPr lang="fr-FR" sz="1400" dirty="0" smtClean="0"/>
              <a:t>., « </a:t>
            </a:r>
            <a:r>
              <a:rPr lang="fr-FR" sz="1400" dirty="0"/>
              <a:t>Delta9-tetrahydrocannabinol-induced </a:t>
            </a:r>
            <a:r>
              <a:rPr lang="fr-FR" sz="1400" dirty="0" err="1"/>
              <a:t>apoptosis</a:t>
            </a:r>
            <a:r>
              <a:rPr lang="fr-FR" sz="1400" dirty="0"/>
              <a:t> in </a:t>
            </a:r>
            <a:r>
              <a:rPr lang="fr-FR" sz="1400" dirty="0" err="1"/>
              <a:t>Jurkat</a:t>
            </a:r>
            <a:r>
              <a:rPr lang="fr-FR" sz="1400" dirty="0"/>
              <a:t> </a:t>
            </a:r>
            <a:r>
              <a:rPr lang="fr-FR" sz="1400" dirty="0" err="1"/>
              <a:t>leukemia</a:t>
            </a:r>
            <a:r>
              <a:rPr lang="fr-FR" sz="1400" dirty="0"/>
              <a:t> T </a:t>
            </a:r>
            <a:r>
              <a:rPr lang="fr-FR" sz="1400" dirty="0" err="1"/>
              <a:t>cells</a:t>
            </a:r>
            <a:r>
              <a:rPr lang="fr-FR" sz="1400" dirty="0"/>
              <a:t> </a:t>
            </a:r>
            <a:r>
              <a:rPr lang="fr-FR" sz="1400" dirty="0" err="1"/>
              <a:t>is</a:t>
            </a:r>
            <a:r>
              <a:rPr lang="fr-FR" sz="1400" dirty="0"/>
              <a:t> </a:t>
            </a:r>
            <a:r>
              <a:rPr lang="fr-FR" sz="1400" dirty="0" err="1"/>
              <a:t>regulated</a:t>
            </a:r>
            <a:r>
              <a:rPr lang="fr-FR" sz="1400" dirty="0"/>
              <a:t> by translocation of Bad to </a:t>
            </a:r>
            <a:r>
              <a:rPr lang="fr-FR" sz="1400" dirty="0" err="1" smtClean="0"/>
              <a:t>mitochondria</a:t>
            </a:r>
            <a:r>
              <a:rPr lang="fr-FR" sz="1400" dirty="0" smtClean="0"/>
              <a:t> », </a:t>
            </a:r>
            <a:r>
              <a:rPr lang="fr-FR" sz="1400" dirty="0"/>
              <a:t>2006 </a:t>
            </a:r>
            <a:r>
              <a:rPr lang="fr-FR" sz="1400" dirty="0" err="1" smtClean="0"/>
              <a:t>Aug</a:t>
            </a:r>
            <a:r>
              <a:rPr lang="fr-FR" sz="1400" dirty="0" smtClean="0"/>
              <a:t>.</a:t>
            </a:r>
          </a:p>
          <a:p>
            <a:pPr marL="0" indent="0">
              <a:buNone/>
            </a:pPr>
            <a:endParaRPr lang="fr-FR" sz="1400" dirty="0"/>
          </a:p>
          <a:p>
            <a:pPr marL="0" indent="0">
              <a:buNone/>
            </a:pPr>
            <a:r>
              <a:rPr lang="fr-FR" sz="1400" baseline="30000" dirty="0" smtClean="0"/>
              <a:t>14 </a:t>
            </a:r>
            <a:r>
              <a:rPr lang="fr-FR" sz="1400" dirty="0" smtClean="0"/>
              <a:t>Casanova </a:t>
            </a:r>
            <a:r>
              <a:rPr lang="fr-FR" sz="1400" dirty="0"/>
              <a:t>ML</a:t>
            </a:r>
            <a:r>
              <a:rPr lang="fr-FR" sz="1400" baseline="30000" dirty="0"/>
              <a:t>1</a:t>
            </a:r>
            <a:r>
              <a:rPr lang="fr-FR" sz="1400" dirty="0"/>
              <a:t>, </a:t>
            </a:r>
            <a:r>
              <a:rPr lang="fr-FR" sz="1400" dirty="0" err="1"/>
              <a:t>Blázquez</a:t>
            </a:r>
            <a:r>
              <a:rPr lang="fr-FR" sz="1400" dirty="0"/>
              <a:t> C, </a:t>
            </a:r>
            <a:r>
              <a:rPr lang="fr-FR" sz="1400" dirty="0" err="1"/>
              <a:t>Martínez</a:t>
            </a:r>
            <a:r>
              <a:rPr lang="fr-FR" sz="1400" dirty="0"/>
              <a:t>-Palacio J, Villanueva C, Fernández-</a:t>
            </a:r>
            <a:r>
              <a:rPr lang="fr-FR" sz="1400" dirty="0" err="1"/>
              <a:t>Aceñero</a:t>
            </a:r>
            <a:r>
              <a:rPr lang="fr-FR" sz="1400" dirty="0"/>
              <a:t> MJ, </a:t>
            </a:r>
            <a:r>
              <a:rPr lang="fr-FR" sz="1400" dirty="0" err="1"/>
              <a:t>Huffman</a:t>
            </a:r>
            <a:r>
              <a:rPr lang="fr-FR" sz="1400" dirty="0"/>
              <a:t> JW, </a:t>
            </a:r>
            <a:r>
              <a:rPr lang="fr-FR" sz="1400" dirty="0" err="1"/>
              <a:t>Jorcano</a:t>
            </a:r>
            <a:r>
              <a:rPr lang="fr-FR" sz="1400" dirty="0"/>
              <a:t> JL, Guzmán M</a:t>
            </a:r>
            <a:r>
              <a:rPr lang="fr-FR" sz="1400" dirty="0" smtClean="0"/>
              <a:t>., « </a:t>
            </a:r>
            <a:r>
              <a:rPr lang="en-US" sz="1400" dirty="0"/>
              <a:t>Inhibition of skin tumor growth and angiogenesis in vivo by activation of cannabinoid </a:t>
            </a:r>
            <a:r>
              <a:rPr lang="en-US" sz="1400" dirty="0" smtClean="0"/>
              <a:t>receptors”, </a:t>
            </a:r>
            <a:r>
              <a:rPr lang="fr-FR" sz="1400" dirty="0"/>
              <a:t>2003 </a:t>
            </a:r>
            <a:r>
              <a:rPr lang="fr-FR" sz="1400" dirty="0" smtClean="0"/>
              <a:t> Jan.</a:t>
            </a:r>
          </a:p>
          <a:p>
            <a:pPr marL="0" indent="0">
              <a:buNone/>
            </a:pPr>
            <a:endParaRPr lang="fr-FR" sz="1400" dirty="0"/>
          </a:p>
          <a:p>
            <a:pPr marL="0" indent="0">
              <a:buNone/>
            </a:pPr>
            <a:r>
              <a:rPr lang="fr-FR" sz="1400" baseline="30000" dirty="0" smtClean="0"/>
              <a:t>15 </a:t>
            </a:r>
            <a:r>
              <a:rPr lang="fr-FR" sz="1400" dirty="0" smtClean="0"/>
              <a:t>Vara </a:t>
            </a:r>
            <a:r>
              <a:rPr lang="fr-FR" sz="1400" dirty="0"/>
              <a:t>D</a:t>
            </a:r>
            <a:r>
              <a:rPr lang="fr-FR" sz="1400" baseline="30000" dirty="0"/>
              <a:t>1</a:t>
            </a:r>
            <a:r>
              <a:rPr lang="fr-FR" sz="1400" dirty="0"/>
              <a:t>, Salazar M, Olea-</a:t>
            </a:r>
            <a:r>
              <a:rPr lang="fr-FR" sz="1400" dirty="0" err="1"/>
              <a:t>Herrero</a:t>
            </a:r>
            <a:r>
              <a:rPr lang="fr-FR" sz="1400" dirty="0"/>
              <a:t> N, Guzmán M, </a:t>
            </a:r>
            <a:r>
              <a:rPr lang="fr-FR" sz="1400" dirty="0" err="1"/>
              <a:t>Velasco</a:t>
            </a:r>
            <a:r>
              <a:rPr lang="fr-FR" sz="1400" dirty="0"/>
              <a:t> G, </a:t>
            </a:r>
            <a:r>
              <a:rPr lang="fr-FR" sz="1400" dirty="0" err="1"/>
              <a:t>Díaz-Laviada</a:t>
            </a:r>
            <a:r>
              <a:rPr lang="fr-FR" sz="1400" dirty="0"/>
              <a:t> I</a:t>
            </a:r>
            <a:r>
              <a:rPr lang="fr-FR" sz="1400" dirty="0" smtClean="0"/>
              <a:t>., « </a:t>
            </a:r>
            <a:r>
              <a:rPr lang="en-US" sz="1400" dirty="0" smtClean="0"/>
              <a:t>Anti-</a:t>
            </a:r>
            <a:r>
              <a:rPr lang="en-US" sz="1400" dirty="0" err="1" smtClean="0"/>
              <a:t>tumoral</a:t>
            </a:r>
            <a:r>
              <a:rPr lang="en-US" sz="1400" dirty="0" smtClean="0"/>
              <a:t> </a:t>
            </a:r>
            <a:r>
              <a:rPr lang="en-US" sz="1400" dirty="0"/>
              <a:t>action of cannabinoids on hepatocellular carcinoma: role of AMPK-dependent activation of </a:t>
            </a:r>
            <a:r>
              <a:rPr lang="en-US" sz="1400" dirty="0" smtClean="0"/>
              <a:t>autophagy”, </a:t>
            </a:r>
            <a:r>
              <a:rPr lang="fr-FR" sz="1400" dirty="0"/>
              <a:t>2011 </a:t>
            </a:r>
            <a:r>
              <a:rPr lang="fr-FR" sz="1400" dirty="0" smtClean="0"/>
              <a:t> July.</a:t>
            </a:r>
            <a:endParaRPr lang="en-US" sz="1400" dirty="0"/>
          </a:p>
          <a:p>
            <a:pPr marL="0" indent="0">
              <a:buNone/>
            </a:pPr>
            <a:endParaRPr lang="en-US" sz="1400" baseline="30000" dirty="0"/>
          </a:p>
          <a:p>
            <a:pPr marL="0" indent="0">
              <a:buNone/>
            </a:pPr>
            <a:endParaRPr lang="fr-FR" sz="1400" baseline="30000" dirty="0"/>
          </a:p>
          <a:p>
            <a:pPr marL="0" indent="0">
              <a:buNone/>
            </a:pPr>
            <a:endParaRPr lang="fr-FR" sz="1400" baseline="30000" dirty="0"/>
          </a:p>
        </p:txBody>
      </p:sp>
      <p:sp>
        <p:nvSpPr>
          <p:cNvPr id="5" name="Titre 1"/>
          <p:cNvSpPr>
            <a:spLocks noGrp="1"/>
          </p:cNvSpPr>
          <p:nvPr>
            <p:ph type="title"/>
          </p:nvPr>
        </p:nvSpPr>
        <p:spPr/>
        <p:txBody>
          <a:bodyPr/>
          <a:lstStyle/>
          <a:p>
            <a:r>
              <a:rPr lang="fr-FR" dirty="0" smtClean="0"/>
              <a:t>Références</a:t>
            </a:r>
            <a:endParaRPr lang="fr-FR" dirty="0"/>
          </a:p>
        </p:txBody>
      </p:sp>
    </p:spTree>
    <p:extLst>
      <p:ext uri="{BB962C8B-B14F-4D97-AF65-F5344CB8AC3E}">
        <p14:creationId xmlns:p14="http://schemas.microsoft.com/office/powerpoint/2010/main" val="1207211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lnSpcReduction="10000"/>
          </a:bodyPr>
          <a:lstStyle/>
          <a:p>
            <a:pPr marL="0" indent="0">
              <a:buNone/>
            </a:pPr>
            <a:r>
              <a:rPr lang="fr-FR" sz="1400" baseline="30000" dirty="0" smtClean="0"/>
              <a:t>16 </a:t>
            </a:r>
            <a:r>
              <a:rPr lang="fr-FR" sz="1400" dirty="0" err="1"/>
              <a:t>Leelawat</a:t>
            </a:r>
            <a:r>
              <a:rPr lang="fr-FR" sz="1400" dirty="0"/>
              <a:t> S</a:t>
            </a:r>
            <a:r>
              <a:rPr lang="fr-FR" sz="1400" baseline="30000" dirty="0"/>
              <a:t>1</a:t>
            </a:r>
            <a:r>
              <a:rPr lang="fr-FR" sz="1400" dirty="0"/>
              <a:t>, </a:t>
            </a:r>
            <a:r>
              <a:rPr lang="fr-FR" sz="1400" dirty="0" err="1"/>
              <a:t>Leelawat</a:t>
            </a:r>
            <a:r>
              <a:rPr lang="fr-FR" sz="1400" dirty="0"/>
              <a:t> K, </a:t>
            </a:r>
            <a:r>
              <a:rPr lang="fr-FR" sz="1400" dirty="0" err="1"/>
              <a:t>Narong</a:t>
            </a:r>
            <a:r>
              <a:rPr lang="fr-FR" sz="1400" dirty="0"/>
              <a:t> S, </a:t>
            </a:r>
            <a:r>
              <a:rPr lang="fr-FR" sz="1400" dirty="0" err="1"/>
              <a:t>Matangkasombut</a:t>
            </a:r>
            <a:r>
              <a:rPr lang="fr-FR" sz="1400" dirty="0"/>
              <a:t> O</a:t>
            </a:r>
            <a:r>
              <a:rPr lang="fr-FR" sz="1400" dirty="0" smtClean="0"/>
              <a:t>., « </a:t>
            </a:r>
            <a:r>
              <a:rPr lang="en-US" sz="1400" dirty="0"/>
              <a:t>The dual effects of delta(9)-tetrahydrocannabinol on </a:t>
            </a:r>
            <a:r>
              <a:rPr lang="en-US" sz="1400" dirty="0" err="1"/>
              <a:t>cholangiocarcinoma</a:t>
            </a:r>
            <a:r>
              <a:rPr lang="en-US" sz="1400" dirty="0"/>
              <a:t> cells: anti-invasion activity at low concentration and apoptosis induction at high </a:t>
            </a:r>
            <a:r>
              <a:rPr lang="en-US" sz="1400" dirty="0" smtClean="0"/>
              <a:t>concentration”, </a:t>
            </a:r>
            <a:r>
              <a:rPr lang="fr-FR" sz="1400" dirty="0"/>
              <a:t>2010 </a:t>
            </a:r>
            <a:r>
              <a:rPr lang="fr-FR" sz="1400" dirty="0" smtClean="0"/>
              <a:t> May.</a:t>
            </a:r>
          </a:p>
          <a:p>
            <a:pPr marL="0" indent="0">
              <a:buNone/>
            </a:pPr>
            <a:endParaRPr lang="fr-FR" sz="1400" dirty="0" smtClean="0"/>
          </a:p>
          <a:p>
            <a:pPr marL="0" indent="0">
              <a:buNone/>
            </a:pPr>
            <a:r>
              <a:rPr lang="fr-FR" sz="1400" baseline="30000" dirty="0" smtClean="0"/>
              <a:t>17 </a:t>
            </a:r>
            <a:r>
              <a:rPr lang="fr-FR" sz="1400" dirty="0" err="1"/>
              <a:t>Farrukh</a:t>
            </a:r>
            <a:r>
              <a:rPr lang="fr-FR" sz="1400" dirty="0"/>
              <a:t> </a:t>
            </a:r>
            <a:r>
              <a:rPr lang="fr-FR" sz="1400" dirty="0" err="1"/>
              <a:t>Afaq</a:t>
            </a:r>
            <a:r>
              <a:rPr lang="fr-FR" sz="1400" dirty="0"/>
              <a:t>, Sami </a:t>
            </a:r>
            <a:r>
              <a:rPr lang="fr-FR" sz="1400" dirty="0" err="1"/>
              <a:t>Sarfaraz</a:t>
            </a:r>
            <a:r>
              <a:rPr lang="fr-FR" sz="1400" dirty="0"/>
              <a:t>, </a:t>
            </a:r>
            <a:r>
              <a:rPr lang="fr-FR" sz="1400" dirty="0" err="1"/>
              <a:t>Deeba</a:t>
            </a:r>
            <a:r>
              <a:rPr lang="fr-FR" sz="1400" dirty="0"/>
              <a:t> N. Syed, </a:t>
            </a:r>
            <a:r>
              <a:rPr lang="fr-FR" sz="1400" dirty="0" err="1"/>
              <a:t>Naghma</a:t>
            </a:r>
            <a:r>
              <a:rPr lang="fr-FR" sz="1400" dirty="0"/>
              <a:t> Khan, </a:t>
            </a:r>
            <a:r>
              <a:rPr lang="fr-FR" sz="1400" dirty="0" err="1"/>
              <a:t>Arshi</a:t>
            </a:r>
            <a:r>
              <a:rPr lang="fr-FR" sz="1400" dirty="0"/>
              <a:t> Malik, Howard H. Bailey and Hasan </a:t>
            </a:r>
            <a:r>
              <a:rPr lang="fr-FR" sz="1400" dirty="0" err="1" smtClean="0"/>
              <a:t>Mukhtar</a:t>
            </a:r>
            <a:r>
              <a:rPr lang="fr-FR" sz="1400" dirty="0" smtClean="0"/>
              <a:t>, </a:t>
            </a:r>
            <a:r>
              <a:rPr lang="en-US" sz="1400" dirty="0"/>
              <a:t>University of Wisconsin, Madison, </a:t>
            </a:r>
            <a:r>
              <a:rPr lang="en-US" sz="1400" dirty="0" smtClean="0"/>
              <a:t>WI, “Cannabinoid</a:t>
            </a:r>
            <a:r>
              <a:rPr lang="en-US" sz="1400" dirty="0"/>
              <a:t> receptors as a target for therapy of ovarian </a:t>
            </a:r>
            <a:r>
              <a:rPr lang="en-US" sz="1400" dirty="0" smtClean="0"/>
              <a:t>cancer”, 2006, by the American Association for Cancer Research.</a:t>
            </a:r>
          </a:p>
          <a:p>
            <a:pPr marL="0" indent="0">
              <a:buNone/>
            </a:pPr>
            <a:endParaRPr lang="en-US" sz="1400" dirty="0"/>
          </a:p>
          <a:p>
            <a:pPr marL="0" indent="0">
              <a:buNone/>
            </a:pPr>
            <a:r>
              <a:rPr lang="en-US" sz="1400" baseline="30000" dirty="0" smtClean="0"/>
              <a:t>18 </a:t>
            </a:r>
            <a:r>
              <a:rPr lang="en-US" sz="1400" dirty="0" smtClean="0"/>
              <a:t>Dr. Med. </a:t>
            </a:r>
            <a:r>
              <a:rPr lang="en-US" sz="1400" dirty="0" err="1" smtClean="0"/>
              <a:t>Franjo</a:t>
            </a:r>
            <a:r>
              <a:rPr lang="en-US" sz="1400" dirty="0" smtClean="0"/>
              <a:t> </a:t>
            </a:r>
            <a:r>
              <a:rPr lang="en-US" sz="1400" dirty="0" err="1" smtClean="0"/>
              <a:t>Grotenhermen</a:t>
            </a:r>
            <a:r>
              <a:rPr lang="en-US" sz="1400" dirty="0" smtClean="0"/>
              <a:t> “Cannabis </a:t>
            </a:r>
            <a:r>
              <a:rPr lang="en-US" sz="1400" dirty="0" err="1" smtClean="0"/>
              <a:t>en</a:t>
            </a:r>
            <a:r>
              <a:rPr lang="en-US" sz="1400" dirty="0" smtClean="0"/>
              <a:t> </a:t>
            </a:r>
            <a:r>
              <a:rPr lang="en-US" sz="1400" dirty="0" err="1" smtClean="0"/>
              <a:t>Médecine</a:t>
            </a:r>
            <a:r>
              <a:rPr lang="en-US" sz="1400" dirty="0" smtClean="0"/>
              <a:t>”, 2009</a:t>
            </a:r>
          </a:p>
          <a:p>
            <a:pPr marL="0" indent="0">
              <a:buNone/>
            </a:pPr>
            <a:endParaRPr lang="en-US" sz="1400" dirty="0"/>
          </a:p>
          <a:p>
            <a:pPr marL="0" indent="0">
              <a:buNone/>
            </a:pPr>
            <a:r>
              <a:rPr lang="en-US" sz="1400" baseline="30000" dirty="0" smtClean="0"/>
              <a:t>19 </a:t>
            </a:r>
            <a:r>
              <a:rPr lang="en-US" sz="1400" dirty="0"/>
              <a:t>http://www.cannlabs.com/the-science/extraction/</a:t>
            </a:r>
            <a:endParaRPr lang="en-US" sz="1400" baseline="30000" dirty="0" smtClean="0"/>
          </a:p>
          <a:p>
            <a:pPr marL="0" indent="0">
              <a:buNone/>
            </a:pPr>
            <a:endParaRPr lang="fr-FR" sz="1400" baseline="30000" dirty="0"/>
          </a:p>
        </p:txBody>
      </p:sp>
      <p:sp>
        <p:nvSpPr>
          <p:cNvPr id="4" name="Espace réservé du contenu 3"/>
          <p:cNvSpPr>
            <a:spLocks noGrp="1"/>
          </p:cNvSpPr>
          <p:nvPr>
            <p:ph sz="half" idx="2"/>
          </p:nvPr>
        </p:nvSpPr>
        <p:spPr/>
        <p:txBody>
          <a:bodyPr>
            <a:normAutofit lnSpcReduction="10000"/>
          </a:bodyPr>
          <a:lstStyle/>
          <a:p>
            <a:pPr marL="0" indent="0">
              <a:buNone/>
            </a:pPr>
            <a:r>
              <a:rPr lang="fr-FR" sz="1400" baseline="30000" dirty="0" smtClean="0"/>
              <a:t>20 </a:t>
            </a:r>
            <a:r>
              <a:rPr lang="en-US" sz="1400" dirty="0" smtClean="0"/>
              <a:t>http</a:t>
            </a:r>
            <a:r>
              <a:rPr lang="en-US" sz="1400" dirty="0"/>
              <a:t>://www.zamnesia.com/content/361-the-difference-between-cbd-oil-and-rick-simpson-oil</a:t>
            </a:r>
          </a:p>
          <a:p>
            <a:pPr marL="0" indent="0">
              <a:buNone/>
            </a:pPr>
            <a:endParaRPr lang="fr-FR" sz="1400" baseline="30000" dirty="0" smtClean="0"/>
          </a:p>
          <a:p>
            <a:pPr marL="0" indent="0">
              <a:buNone/>
            </a:pPr>
            <a:r>
              <a:rPr lang="fr-FR" sz="1400" baseline="30000" dirty="0" smtClean="0"/>
              <a:t>21 </a:t>
            </a:r>
            <a:r>
              <a:rPr lang="it-IT" sz="1400" dirty="0"/>
              <a:t>Borrelli F</a:t>
            </a:r>
            <a:r>
              <a:rPr lang="it-IT" sz="1400" baseline="30000" dirty="0"/>
              <a:t>1</a:t>
            </a:r>
            <a:r>
              <a:rPr lang="it-IT" sz="1400" dirty="0"/>
              <a:t>, Fasolino I, Romano B, Capasso R, Maiello F, Coppola D, Orlando P, Battista G, Pagano E, Di Marzo V, Izzo AA</a:t>
            </a:r>
            <a:r>
              <a:rPr lang="it-IT" sz="1400" dirty="0" smtClean="0"/>
              <a:t>. </a:t>
            </a:r>
          </a:p>
          <a:p>
            <a:pPr marL="0" indent="0">
              <a:buNone/>
            </a:pPr>
            <a:r>
              <a:rPr lang="it-IT" sz="1400" dirty="0" smtClean="0"/>
              <a:t>«</a:t>
            </a:r>
            <a:r>
              <a:rPr lang="en-US" sz="1400" dirty="0" smtClean="0"/>
              <a:t>Beneficial </a:t>
            </a:r>
            <a:r>
              <a:rPr lang="en-US" sz="1400" dirty="0"/>
              <a:t>effect of the non-psychotropic plant cannabinoid </a:t>
            </a:r>
            <a:r>
              <a:rPr lang="en-US" sz="1400" dirty="0" err="1"/>
              <a:t>cannabigerol</a:t>
            </a:r>
            <a:r>
              <a:rPr lang="en-US" sz="1400" dirty="0"/>
              <a:t> on experimental inflammatory bowel </a:t>
            </a:r>
            <a:r>
              <a:rPr lang="en-US" sz="1400" dirty="0" smtClean="0"/>
              <a:t>disease</a:t>
            </a:r>
            <a:r>
              <a:rPr lang="it-IT" sz="1400" dirty="0" smtClean="0"/>
              <a:t>», </a:t>
            </a:r>
            <a:r>
              <a:rPr lang="fr-FR" sz="1400" dirty="0" smtClean="0"/>
              <a:t>2013 May, </a:t>
            </a:r>
            <a:r>
              <a:rPr lang="fr-FR" sz="1400" dirty="0" err="1" smtClean="0"/>
              <a:t>Biochem</a:t>
            </a:r>
            <a:r>
              <a:rPr lang="fr-FR" sz="1400" dirty="0" smtClean="0"/>
              <a:t> </a:t>
            </a:r>
            <a:r>
              <a:rPr lang="fr-FR" sz="1400" dirty="0" err="1" smtClean="0"/>
              <a:t>Pharmacol</a:t>
            </a:r>
            <a:r>
              <a:rPr lang="fr-FR" sz="1400" dirty="0" smtClean="0"/>
              <a:t>.</a:t>
            </a:r>
            <a:endParaRPr lang="en-US" sz="1400" dirty="0"/>
          </a:p>
          <a:p>
            <a:pPr marL="0" indent="0">
              <a:buNone/>
            </a:pPr>
            <a:endParaRPr lang="fr-FR" sz="1400" baseline="30000" dirty="0" smtClean="0"/>
          </a:p>
          <a:p>
            <a:pPr marL="0" indent="0">
              <a:buNone/>
            </a:pPr>
            <a:r>
              <a:rPr lang="fr-FR" sz="1400" baseline="30000" dirty="0" smtClean="0"/>
              <a:t>22</a:t>
            </a:r>
            <a:r>
              <a:rPr lang="fr-FR" sz="1400" dirty="0" smtClean="0"/>
              <a:t> Alexandre </a:t>
            </a:r>
            <a:r>
              <a:rPr lang="fr-FR" sz="1400" dirty="0"/>
              <a:t>B Roland, Ana </a:t>
            </a:r>
            <a:r>
              <a:rPr lang="fr-FR" sz="1400" dirty="0" err="1"/>
              <a:t>Ricobaraza</a:t>
            </a:r>
            <a:r>
              <a:rPr lang="fr-FR" sz="1400" dirty="0"/>
              <a:t>, Damien Carrel, Benjamin M Jordan, Felix Rico, Anne C Simon, Marie Humbert-Claude, Jeremy Ferrier, Maureen H McFadden, Simon </a:t>
            </a:r>
            <a:r>
              <a:rPr lang="fr-FR" sz="1400" dirty="0" err="1"/>
              <a:t>Scheuring</a:t>
            </a:r>
            <a:r>
              <a:rPr lang="fr-FR" sz="1400" dirty="0"/>
              <a:t>, </a:t>
            </a:r>
            <a:r>
              <a:rPr lang="fr-FR" sz="1400" dirty="0" err="1"/>
              <a:t>Zsolt</a:t>
            </a:r>
            <a:r>
              <a:rPr lang="fr-FR" sz="1400" dirty="0"/>
              <a:t> </a:t>
            </a:r>
            <a:r>
              <a:rPr lang="fr-FR" sz="1400" dirty="0" err="1" smtClean="0"/>
              <a:t>Lenkei</a:t>
            </a:r>
            <a:r>
              <a:rPr lang="fr-FR" sz="1400" dirty="0" smtClean="0"/>
              <a:t>, </a:t>
            </a:r>
            <a:r>
              <a:rPr lang="fr-FR" sz="1400" dirty="0" err="1" smtClean="0"/>
              <a:t>September</a:t>
            </a:r>
            <a:r>
              <a:rPr lang="fr-FR" sz="1400" dirty="0" smtClean="0"/>
              <a:t> </a:t>
            </a:r>
            <a:r>
              <a:rPr lang="fr-FR" sz="1400" dirty="0"/>
              <a:t>15, «</a:t>
            </a:r>
            <a:r>
              <a:rPr lang="fr-FR" sz="1400" baseline="30000" dirty="0"/>
              <a:t> </a:t>
            </a:r>
            <a:r>
              <a:rPr lang="fr-FR" sz="1400" i="1" dirty="0" err="1"/>
              <a:t>Cannabinoid-induced</a:t>
            </a:r>
            <a:r>
              <a:rPr lang="fr-FR" sz="1400" i="1" dirty="0"/>
              <a:t> </a:t>
            </a:r>
            <a:r>
              <a:rPr lang="fr-FR" sz="1400" i="1" dirty="0" err="1"/>
              <a:t>actomyosin</a:t>
            </a:r>
            <a:r>
              <a:rPr lang="fr-FR" sz="1400" i="1" dirty="0"/>
              <a:t> </a:t>
            </a:r>
            <a:r>
              <a:rPr lang="fr-FR" sz="1400" i="1" dirty="0" err="1"/>
              <a:t>contractility</a:t>
            </a:r>
            <a:r>
              <a:rPr lang="fr-FR" sz="1400" i="1" dirty="0"/>
              <a:t> </a:t>
            </a:r>
            <a:r>
              <a:rPr lang="fr-FR" sz="1400" i="1" dirty="0" err="1"/>
              <a:t>shapes</a:t>
            </a:r>
            <a:r>
              <a:rPr lang="fr-FR" sz="1400" i="1" dirty="0"/>
              <a:t> neuronal </a:t>
            </a:r>
            <a:r>
              <a:rPr lang="fr-FR" sz="1400" i="1" dirty="0" err="1"/>
              <a:t>morphology</a:t>
            </a:r>
            <a:r>
              <a:rPr lang="fr-FR" sz="1400" i="1" dirty="0"/>
              <a:t> &amp; </a:t>
            </a:r>
            <a:r>
              <a:rPr lang="fr-FR" sz="1400" i="1" dirty="0" err="1"/>
              <a:t>growth</a:t>
            </a:r>
            <a:r>
              <a:rPr lang="fr-FR" sz="1400" i="1" dirty="0"/>
              <a:t> </a:t>
            </a:r>
            <a:r>
              <a:rPr lang="fr-FR" sz="1400" i="1" dirty="0" smtClean="0"/>
              <a:t>»</a:t>
            </a:r>
            <a:r>
              <a:rPr lang="fr-FR" sz="1400" dirty="0" smtClean="0"/>
              <a:t>, </a:t>
            </a:r>
            <a:r>
              <a:rPr lang="fr-FR" sz="1400" dirty="0" err="1" smtClean="0"/>
              <a:t>September</a:t>
            </a:r>
            <a:r>
              <a:rPr lang="fr-FR" sz="1400" dirty="0" smtClean="0"/>
              <a:t> 2014..</a:t>
            </a:r>
            <a:endParaRPr lang="fr-FR" sz="1400" baseline="30000" dirty="0"/>
          </a:p>
        </p:txBody>
      </p:sp>
      <p:sp>
        <p:nvSpPr>
          <p:cNvPr id="5" name="Titre 1"/>
          <p:cNvSpPr>
            <a:spLocks noGrp="1"/>
          </p:cNvSpPr>
          <p:nvPr>
            <p:ph type="title"/>
          </p:nvPr>
        </p:nvSpPr>
        <p:spPr/>
        <p:txBody>
          <a:bodyPr/>
          <a:lstStyle/>
          <a:p>
            <a:r>
              <a:rPr lang="fr-FR" dirty="0" smtClean="0"/>
              <a:t>Références</a:t>
            </a:r>
            <a:endParaRPr lang="fr-FR" dirty="0"/>
          </a:p>
        </p:txBody>
      </p:sp>
    </p:spTree>
    <p:extLst>
      <p:ext uri="{BB962C8B-B14F-4D97-AF65-F5344CB8AC3E}">
        <p14:creationId xmlns:p14="http://schemas.microsoft.com/office/powerpoint/2010/main" val="232014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Cannabis </a:t>
            </a:r>
            <a:r>
              <a:rPr lang="fr-FR" dirty="0" err="1" smtClean="0"/>
              <a:t>Sativa</a:t>
            </a:r>
            <a:r>
              <a:rPr lang="fr-FR" dirty="0" smtClean="0"/>
              <a:t>: généralités</a:t>
            </a:r>
            <a:endParaRPr lang="fr-FR" dirty="0"/>
          </a:p>
        </p:txBody>
      </p:sp>
      <p:sp>
        <p:nvSpPr>
          <p:cNvPr id="3" name="Espace réservé du contenu 2"/>
          <p:cNvSpPr>
            <a:spLocks noGrp="1"/>
          </p:cNvSpPr>
          <p:nvPr>
            <p:ph idx="1"/>
          </p:nvPr>
        </p:nvSpPr>
        <p:spPr>
          <a:xfrm>
            <a:off x="467544" y="1628800"/>
            <a:ext cx="4752528" cy="4525963"/>
          </a:xfrm>
        </p:spPr>
        <p:txBody>
          <a:bodyPr>
            <a:normAutofit/>
          </a:bodyPr>
          <a:lstStyle/>
          <a:p>
            <a:pPr algn="just"/>
            <a:r>
              <a:rPr lang="fr-FR" sz="1800" u="sng" dirty="0" smtClean="0"/>
              <a:t>Nom latin: </a:t>
            </a:r>
            <a:r>
              <a:rPr lang="fr-FR" sz="1800" i="1" dirty="0" smtClean="0"/>
              <a:t>Cannabis </a:t>
            </a:r>
            <a:r>
              <a:rPr lang="fr-FR" sz="1800" i="1" dirty="0" err="1" smtClean="0"/>
              <a:t>Sativa</a:t>
            </a:r>
            <a:r>
              <a:rPr lang="fr-FR" sz="1800" i="1" dirty="0" smtClean="0"/>
              <a:t> L.</a:t>
            </a:r>
          </a:p>
          <a:p>
            <a:pPr algn="just"/>
            <a:r>
              <a:rPr lang="fr-FR" sz="1800" u="sng" dirty="0" smtClean="0"/>
              <a:t>Noms usuels</a:t>
            </a:r>
            <a:r>
              <a:rPr lang="fr-FR" sz="1800" dirty="0" smtClean="0"/>
              <a:t>: Cannabis, Marijuana, chanvre</a:t>
            </a:r>
          </a:p>
          <a:p>
            <a:pPr algn="just"/>
            <a:r>
              <a:rPr lang="fr-FR" sz="1800" u="sng" dirty="0" smtClean="0"/>
              <a:t>Division</a:t>
            </a:r>
            <a:r>
              <a:rPr lang="fr-FR" sz="1800" dirty="0" smtClean="0"/>
              <a:t>: </a:t>
            </a:r>
            <a:r>
              <a:rPr lang="fr-FR" sz="1800" dirty="0" err="1" smtClean="0"/>
              <a:t>Magnoliophyta</a:t>
            </a:r>
            <a:r>
              <a:rPr lang="fr-FR" sz="1800" dirty="0" smtClean="0"/>
              <a:t> (Angiospermes)</a:t>
            </a:r>
          </a:p>
          <a:p>
            <a:pPr algn="just"/>
            <a:r>
              <a:rPr lang="fr-FR" sz="1800" u="sng" dirty="0" smtClean="0"/>
              <a:t>Famille</a:t>
            </a:r>
            <a:r>
              <a:rPr lang="fr-FR" sz="1800" dirty="0" smtClean="0"/>
              <a:t>: Urticaceae</a:t>
            </a:r>
            <a:r>
              <a:rPr lang="fr-FR" sz="1800" baseline="30000" dirty="0" smtClean="0"/>
              <a:t>3</a:t>
            </a:r>
          </a:p>
          <a:p>
            <a:pPr algn="just"/>
            <a:r>
              <a:rPr lang="fr-FR" sz="1800" dirty="0" smtClean="0"/>
              <a:t>Plante herbacée annuelle dioïque pouvant mesurer entre 50 cm et 4,5 m</a:t>
            </a:r>
            <a:endParaRPr lang="fr-FR" sz="1800" dirty="0"/>
          </a:p>
          <a:p>
            <a:pPr algn="just"/>
            <a:r>
              <a:rPr lang="fr-FR" sz="1800" u="sng" dirty="0" smtClean="0"/>
              <a:t>Drogue</a:t>
            </a:r>
            <a:r>
              <a:rPr lang="fr-FR" sz="1800" dirty="0" smtClean="0"/>
              <a:t>: Sommités fleuries séchées des pieds femelles, feuilles séchées, graines et plus rarement les tiges.</a:t>
            </a:r>
          </a:p>
          <a:p>
            <a:pPr marL="0" indent="0" algn="just">
              <a:buNone/>
            </a:pPr>
            <a:endParaRPr lang="fr-FR" sz="1800" dirty="0" smtClean="0"/>
          </a:p>
          <a:p>
            <a:pPr marL="0" indent="0">
              <a:buNone/>
            </a:pPr>
            <a:r>
              <a:rPr lang="fr-FR" sz="1800" dirty="0" smtClean="0"/>
              <a:t>On note la grande valeur nutritionnelle des graines qui sont riches en oméga 3 (rapport oméga 3 /oméga 6 idéal).</a:t>
            </a:r>
            <a:r>
              <a:rPr lang="fr-FR" sz="1800" baseline="30000" dirty="0" smtClean="0"/>
              <a:t>4</a:t>
            </a:r>
            <a:endParaRPr lang="fr-FR" sz="1800" baseline="30000" dirty="0"/>
          </a:p>
          <a:p>
            <a:endParaRPr lang="fr-FR" sz="1800"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132" y="3953616"/>
            <a:ext cx="2304256" cy="263724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397" y="1268759"/>
            <a:ext cx="3117726" cy="2409557"/>
          </a:xfrm>
          <a:prstGeom prst="rect">
            <a:avLst/>
          </a:prstGeom>
        </p:spPr>
      </p:pic>
      <p:sp>
        <p:nvSpPr>
          <p:cNvPr id="7" name="ZoneTexte 6"/>
          <p:cNvSpPr txBox="1"/>
          <p:nvPr/>
        </p:nvSpPr>
        <p:spPr>
          <a:xfrm>
            <a:off x="5724128" y="3678317"/>
            <a:ext cx="2376264" cy="246221"/>
          </a:xfrm>
          <a:prstGeom prst="rect">
            <a:avLst/>
          </a:prstGeom>
          <a:noFill/>
        </p:spPr>
        <p:txBody>
          <a:bodyPr wrap="square" rtlCol="0">
            <a:spAutoFit/>
          </a:bodyPr>
          <a:lstStyle/>
          <a:p>
            <a:r>
              <a:rPr lang="fr-FR" sz="1000" dirty="0" smtClean="0"/>
              <a:t>Sommité fleurie de Cannabis </a:t>
            </a:r>
            <a:r>
              <a:rPr lang="fr-FR" sz="1000" dirty="0" err="1" smtClean="0"/>
              <a:t>Sativa</a:t>
            </a:r>
            <a:r>
              <a:rPr lang="fr-FR" sz="1000" dirty="0" smtClean="0"/>
              <a:t> male</a:t>
            </a:r>
            <a:endParaRPr lang="fr-FR" sz="1000" dirty="0"/>
          </a:p>
        </p:txBody>
      </p:sp>
      <p:sp>
        <p:nvSpPr>
          <p:cNvPr id="8" name="ZoneTexte 7"/>
          <p:cNvSpPr txBox="1"/>
          <p:nvPr/>
        </p:nvSpPr>
        <p:spPr>
          <a:xfrm>
            <a:off x="5795747" y="6578419"/>
            <a:ext cx="2675376" cy="246221"/>
          </a:xfrm>
          <a:prstGeom prst="rect">
            <a:avLst/>
          </a:prstGeom>
          <a:noFill/>
        </p:spPr>
        <p:txBody>
          <a:bodyPr wrap="square" rtlCol="0">
            <a:spAutoFit/>
          </a:bodyPr>
          <a:lstStyle/>
          <a:p>
            <a:r>
              <a:rPr lang="fr-FR" sz="1000" dirty="0" smtClean="0"/>
              <a:t>Sommité fleurie de Cannabis </a:t>
            </a:r>
            <a:r>
              <a:rPr lang="fr-FR" sz="1000" dirty="0" err="1" smtClean="0"/>
              <a:t>Sativa</a:t>
            </a:r>
            <a:r>
              <a:rPr lang="fr-FR" sz="1000" dirty="0" smtClean="0"/>
              <a:t> femelle</a:t>
            </a:r>
            <a:endParaRPr lang="fr-FR" sz="1000" dirty="0"/>
          </a:p>
        </p:txBody>
      </p:sp>
    </p:spTree>
    <p:extLst>
      <p:ext uri="{BB962C8B-B14F-4D97-AF65-F5344CB8AC3E}">
        <p14:creationId xmlns:p14="http://schemas.microsoft.com/office/powerpoint/2010/main" val="51000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Cannabinoïdes: généralités</a:t>
            </a:r>
            <a:endParaRPr lang="fr-FR" dirty="0"/>
          </a:p>
        </p:txBody>
      </p:sp>
      <p:sp>
        <p:nvSpPr>
          <p:cNvPr id="3" name="Espace réservé du contenu 2"/>
          <p:cNvSpPr>
            <a:spLocks noGrp="1"/>
          </p:cNvSpPr>
          <p:nvPr>
            <p:ph idx="1"/>
          </p:nvPr>
        </p:nvSpPr>
        <p:spPr/>
        <p:txBody>
          <a:bodyPr>
            <a:normAutofit/>
          </a:bodyPr>
          <a:lstStyle/>
          <a:p>
            <a:pPr algn="just"/>
            <a:r>
              <a:rPr lang="fr-FR" sz="2000" dirty="0" smtClean="0"/>
              <a:t>Les cannabinoïdes sont des molécules qui se regroupent en 3 familles:</a:t>
            </a:r>
          </a:p>
          <a:p>
            <a:pPr lvl="1" algn="just"/>
            <a:r>
              <a:rPr lang="fr-FR" sz="1800" dirty="0" smtClean="0"/>
              <a:t> Cannabinoïdes végétaux (plus de 60 connus): présents dans la plante à l’état naturel</a:t>
            </a:r>
            <a:r>
              <a:rPr lang="fr-FR" sz="1800" baseline="30000" dirty="0" smtClean="0"/>
              <a:t>5</a:t>
            </a:r>
          </a:p>
          <a:p>
            <a:pPr lvl="1" algn="just"/>
            <a:r>
              <a:rPr lang="fr-FR" sz="1800" dirty="0" smtClean="0"/>
              <a:t>Cannabinoïdes endogène: présent dans le corps humain et sécrétés par notre organisme (le principal étant l’</a:t>
            </a:r>
            <a:r>
              <a:rPr lang="fr-FR" sz="1800" dirty="0" err="1" smtClean="0"/>
              <a:t>anandamide</a:t>
            </a:r>
            <a:r>
              <a:rPr lang="fr-FR" sz="1800" dirty="0" smtClean="0"/>
              <a:t>), ils font partie du système endocannabinoïque dont l’utilité et le fonctionnement fait actuellement l’objet de nombreuses études.</a:t>
            </a:r>
          </a:p>
          <a:p>
            <a:pPr lvl="1" algn="just"/>
            <a:r>
              <a:rPr lang="fr-FR" sz="1800" dirty="0" smtClean="0"/>
              <a:t>Cannabinoïdes de synthèse: dérivés synthétisés en laboratoire</a:t>
            </a:r>
            <a:endParaRPr lang="fr-FR" sz="18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365104"/>
            <a:ext cx="2742857" cy="1628572"/>
          </a:xfrm>
          <a:prstGeom prst="rect">
            <a:avLst/>
          </a:prstGeom>
        </p:spPr>
      </p:pic>
      <p:sp>
        <p:nvSpPr>
          <p:cNvPr id="6" name="ZoneTexte 5"/>
          <p:cNvSpPr txBox="1"/>
          <p:nvPr/>
        </p:nvSpPr>
        <p:spPr>
          <a:xfrm>
            <a:off x="6249462" y="6014255"/>
            <a:ext cx="1548172" cy="369332"/>
          </a:xfrm>
          <a:prstGeom prst="rect">
            <a:avLst/>
          </a:prstGeom>
          <a:noFill/>
        </p:spPr>
        <p:txBody>
          <a:bodyPr wrap="square" rtlCol="0">
            <a:spAutoFit/>
          </a:bodyPr>
          <a:lstStyle/>
          <a:p>
            <a:r>
              <a:rPr lang="fr-FR" dirty="0" err="1" smtClean="0">
                <a:latin typeface="Georgia" panose="02040502050405020303" pitchFamily="18" charset="0"/>
              </a:rPr>
              <a:t>Anandamide</a:t>
            </a:r>
            <a:endParaRPr lang="fr-FR" dirty="0">
              <a:latin typeface="Georgia" panose="02040502050405020303" pitchFamily="18" charset="0"/>
            </a:endParaRPr>
          </a:p>
        </p:txBody>
      </p:sp>
      <p:sp>
        <p:nvSpPr>
          <p:cNvPr id="7" name="ZoneTexte 6"/>
          <p:cNvSpPr txBox="1"/>
          <p:nvPr/>
        </p:nvSpPr>
        <p:spPr>
          <a:xfrm>
            <a:off x="395536" y="4437112"/>
            <a:ext cx="4896544" cy="1015663"/>
          </a:xfrm>
          <a:prstGeom prst="rect">
            <a:avLst/>
          </a:prstGeom>
          <a:noFill/>
        </p:spPr>
        <p:txBody>
          <a:bodyPr wrap="square" rtlCol="0">
            <a:spAutoFit/>
          </a:bodyPr>
          <a:lstStyle/>
          <a:p>
            <a:pPr marL="342900" indent="-342900" algn="just">
              <a:spcBef>
                <a:spcPct val="20000"/>
              </a:spcBef>
              <a:buBlip>
                <a:blip r:embed="rId3"/>
              </a:buBlip>
            </a:pPr>
            <a:r>
              <a:rPr lang="fr-FR" sz="2000" dirty="0">
                <a:latin typeface="Georgia" panose="02040502050405020303" pitchFamily="18" charset="0"/>
              </a:rPr>
              <a:t>L’identification se fait en général par CPG qui est la technique internationale d’analyse du THC</a:t>
            </a:r>
          </a:p>
        </p:txBody>
      </p:sp>
    </p:spTree>
    <p:extLst>
      <p:ext uri="{BB962C8B-B14F-4D97-AF65-F5344CB8AC3E}">
        <p14:creationId xmlns:p14="http://schemas.microsoft.com/office/powerpoint/2010/main" val="371480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12776"/>
            <a:ext cx="5987008" cy="4968552"/>
          </a:xfrm>
        </p:spPr>
        <p:txBody>
          <a:bodyPr>
            <a:noAutofit/>
          </a:bodyPr>
          <a:lstStyle/>
          <a:p>
            <a:pPr algn="just"/>
            <a:r>
              <a:rPr lang="fr-FR" sz="1600" dirty="0" smtClean="0"/>
              <a:t>On sait aujourd’hui que cette plante est composé de presque 500 molécules différentes dont plus de 60 qui appartiennent à la famille de cannabinoïdes</a:t>
            </a:r>
            <a:r>
              <a:rPr lang="fr-FR" sz="1600" baseline="30000" dirty="0" smtClean="0"/>
              <a:t>5</a:t>
            </a:r>
          </a:p>
          <a:p>
            <a:pPr algn="just"/>
            <a:endParaRPr lang="fr-FR" sz="1600" dirty="0"/>
          </a:p>
          <a:p>
            <a:pPr algn="just"/>
            <a:endParaRPr lang="fr-FR" sz="1600" dirty="0" smtClean="0"/>
          </a:p>
          <a:p>
            <a:pPr algn="just"/>
            <a:r>
              <a:rPr lang="fr-FR" sz="1600" dirty="0" smtClean="0"/>
              <a:t>Composé psychoactif: </a:t>
            </a:r>
            <a:r>
              <a:rPr lang="fr-FR" sz="1600" dirty="0" smtClean="0">
                <a:latin typeface="Georgia"/>
              </a:rPr>
              <a:t>∆-9-tetrahydrocannabinol (THC). Le taux de THC varie selon les variétés, présent à l’état de traces dans chanvre industriel, mais peut atteindre des teneur de 20 à 25% de la masse sèche des sommités fleuries.</a:t>
            </a:r>
          </a:p>
          <a:p>
            <a:pPr algn="just"/>
            <a:endParaRPr lang="fr-FR" sz="1600" dirty="0" smtClean="0"/>
          </a:p>
          <a:p>
            <a:pPr marL="0" indent="0" algn="just">
              <a:buNone/>
            </a:pPr>
            <a:endParaRPr lang="fr-FR" sz="1600" dirty="0" smtClean="0"/>
          </a:p>
          <a:p>
            <a:pPr algn="just"/>
            <a:r>
              <a:rPr lang="fr-FR" sz="1600" dirty="0" smtClean="0"/>
              <a:t>Le </a:t>
            </a:r>
            <a:r>
              <a:rPr lang="fr-FR" sz="1600" dirty="0" err="1" smtClean="0"/>
              <a:t>cannabidiol</a:t>
            </a:r>
            <a:r>
              <a:rPr lang="fr-FR" sz="1600" dirty="0" smtClean="0"/>
              <a:t> (CBD) est présent en quantité moins importante (inférieur à 5% de la masse sèche), il est non-psychoactif. De plus en plus d’études s’intéressent à cette molécule.</a:t>
            </a:r>
          </a:p>
        </p:txBody>
      </p:sp>
      <p:sp>
        <p:nvSpPr>
          <p:cNvPr id="4" name="Titre 1"/>
          <p:cNvSpPr>
            <a:spLocks noGrp="1"/>
          </p:cNvSpPr>
          <p:nvPr>
            <p:ph type="title"/>
          </p:nvPr>
        </p:nvSpPr>
        <p:spPr/>
        <p:txBody>
          <a:bodyPr>
            <a:normAutofit fontScale="90000"/>
          </a:bodyPr>
          <a:lstStyle/>
          <a:p>
            <a:r>
              <a:rPr lang="fr-FR" dirty="0" smtClean="0"/>
              <a:t>Composition chimique de la plante</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728" y="2780928"/>
            <a:ext cx="2228850" cy="1209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728" y="4509120"/>
            <a:ext cx="2333333" cy="1380952"/>
          </a:xfrm>
          <a:prstGeom prst="rect">
            <a:avLst/>
          </a:prstGeom>
        </p:spPr>
      </p:pic>
    </p:spTree>
    <p:extLst>
      <p:ext uri="{BB962C8B-B14F-4D97-AF65-F5344CB8AC3E}">
        <p14:creationId xmlns:p14="http://schemas.microsoft.com/office/powerpoint/2010/main" val="126521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Structure comportant le THC</a:t>
            </a:r>
            <a:endParaRPr lang="fr-FR" dirty="0"/>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516" y="2060848"/>
            <a:ext cx="3744416" cy="3456384"/>
          </a:xfrm>
        </p:spPr>
      </p:pic>
      <p:cxnSp>
        <p:nvCxnSpPr>
          <p:cNvPr id="8" name="Connecteur droit avec flèche 7"/>
          <p:cNvCxnSpPr/>
          <p:nvPr/>
        </p:nvCxnSpPr>
        <p:spPr>
          <a:xfrm>
            <a:off x="4136484" y="4031276"/>
            <a:ext cx="100811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385473" y="4067780"/>
            <a:ext cx="1008112" cy="369332"/>
          </a:xfrm>
          <a:prstGeom prst="rect">
            <a:avLst/>
          </a:prstGeom>
          <a:noFill/>
        </p:spPr>
        <p:txBody>
          <a:bodyPr wrap="square" rtlCol="0">
            <a:spAutoFit/>
          </a:bodyPr>
          <a:lstStyle/>
          <a:p>
            <a:r>
              <a:rPr lang="fr-FR" dirty="0" smtClean="0"/>
              <a:t>zoom</a:t>
            </a:r>
            <a:endParaRPr lang="fr-FR" dirty="0"/>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1655714"/>
            <a:ext cx="3521903" cy="2347935"/>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3585" y="4014355"/>
            <a:ext cx="3492406" cy="2328271"/>
          </a:xfrm>
          <a:prstGeom prst="rect">
            <a:avLst/>
          </a:prstGeom>
        </p:spPr>
      </p:pic>
      <p:sp>
        <p:nvSpPr>
          <p:cNvPr id="12" name="ZoneTexte 11"/>
          <p:cNvSpPr txBox="1"/>
          <p:nvPr/>
        </p:nvSpPr>
        <p:spPr>
          <a:xfrm>
            <a:off x="251520" y="5554106"/>
            <a:ext cx="3384376" cy="646331"/>
          </a:xfrm>
          <a:prstGeom prst="rect">
            <a:avLst/>
          </a:prstGeom>
          <a:noFill/>
        </p:spPr>
        <p:txBody>
          <a:bodyPr wrap="square" rtlCol="0">
            <a:spAutoFit/>
          </a:bodyPr>
          <a:lstStyle/>
          <a:p>
            <a:pPr algn="ctr"/>
            <a:r>
              <a:rPr lang="fr-FR" dirty="0" smtClean="0"/>
              <a:t>Sommité fleurie de Cannabis </a:t>
            </a:r>
            <a:r>
              <a:rPr lang="fr-FR" dirty="0" err="1" smtClean="0"/>
              <a:t>Sativa</a:t>
            </a:r>
            <a:r>
              <a:rPr lang="fr-FR" dirty="0" smtClean="0"/>
              <a:t> femelle</a:t>
            </a:r>
            <a:endParaRPr lang="fr-FR" dirty="0"/>
          </a:p>
        </p:txBody>
      </p:sp>
      <p:sp>
        <p:nvSpPr>
          <p:cNvPr id="13" name="ZoneTexte 12"/>
          <p:cNvSpPr txBox="1"/>
          <p:nvPr/>
        </p:nvSpPr>
        <p:spPr>
          <a:xfrm>
            <a:off x="6100174" y="1270298"/>
            <a:ext cx="2079227" cy="369332"/>
          </a:xfrm>
          <a:prstGeom prst="rect">
            <a:avLst/>
          </a:prstGeom>
          <a:noFill/>
        </p:spPr>
        <p:txBody>
          <a:bodyPr wrap="square" rtlCol="0">
            <a:spAutoFit/>
          </a:bodyPr>
          <a:lstStyle/>
          <a:p>
            <a:r>
              <a:rPr lang="fr-FR" dirty="0" err="1" smtClean="0"/>
              <a:t>Trichômes</a:t>
            </a:r>
            <a:r>
              <a:rPr lang="fr-FR" dirty="0" smtClean="0"/>
              <a:t> de THC</a:t>
            </a:r>
            <a:endParaRPr lang="fr-FR" dirty="0"/>
          </a:p>
        </p:txBody>
      </p:sp>
    </p:spTree>
    <p:extLst>
      <p:ext uri="{BB962C8B-B14F-4D97-AF65-F5344CB8AC3E}">
        <p14:creationId xmlns:p14="http://schemas.microsoft.com/office/powerpoint/2010/main" val="91686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cannabinoïdes</a:t>
            </a:r>
            <a:endParaRPr lang="fr-FR" dirty="0"/>
          </a:p>
        </p:txBody>
      </p:sp>
      <p:sp>
        <p:nvSpPr>
          <p:cNvPr id="3" name="Espace réservé du contenu 2"/>
          <p:cNvSpPr>
            <a:spLocks noGrp="1"/>
          </p:cNvSpPr>
          <p:nvPr>
            <p:ph idx="1"/>
          </p:nvPr>
        </p:nvSpPr>
        <p:spPr>
          <a:xfrm>
            <a:off x="457200" y="1600200"/>
            <a:ext cx="6059016" cy="4781128"/>
          </a:xfrm>
        </p:spPr>
        <p:txBody>
          <a:bodyPr>
            <a:normAutofit/>
          </a:bodyPr>
          <a:lstStyle/>
          <a:p>
            <a:pPr algn="just"/>
            <a:r>
              <a:rPr lang="fr-FR" sz="1800" dirty="0" smtClean="0"/>
              <a:t>Les autres cannabinoïdes sont présent dans des teneurs extrêmement faibles (&lt;0,5%) et leur activité est globalement peu étudiée. On y trouve notamment:</a:t>
            </a:r>
            <a:endParaRPr lang="fr-FR" sz="1400" dirty="0" smtClean="0"/>
          </a:p>
          <a:p>
            <a:pPr algn="just"/>
            <a:endParaRPr lang="fr-FR" sz="1400" dirty="0"/>
          </a:p>
          <a:p>
            <a:pPr algn="just"/>
            <a:r>
              <a:rPr lang="fr-FR" sz="1800" dirty="0" err="1" smtClean="0"/>
              <a:t>Tetrahydrocannabivarine</a:t>
            </a:r>
            <a:r>
              <a:rPr lang="fr-FR" sz="1800" dirty="0" smtClean="0"/>
              <a:t> (THCV) : molécule psychoactive dont le pouvoir psychoactif est estimé comme étant beaucoup plus puissant que celui du simple THC. Espèce chimique qui est en train de disparaitre</a:t>
            </a:r>
            <a:endParaRPr lang="fr-FR" sz="1800" baseline="30000" dirty="0" smtClean="0"/>
          </a:p>
          <a:p>
            <a:pPr algn="just"/>
            <a:endParaRPr lang="fr-FR" sz="1800" dirty="0"/>
          </a:p>
          <a:p>
            <a:pPr algn="just"/>
            <a:r>
              <a:rPr lang="fr-FR" sz="1800" dirty="0" err="1" smtClean="0"/>
              <a:t>Cannabinol</a:t>
            </a:r>
            <a:r>
              <a:rPr lang="fr-FR" sz="1800" dirty="0" smtClean="0"/>
              <a:t> (CBN): principalement issu de l’oxydation du THC</a:t>
            </a:r>
          </a:p>
          <a:p>
            <a:pPr algn="just"/>
            <a:endParaRPr lang="fr-FR" sz="1800" dirty="0"/>
          </a:p>
          <a:p>
            <a:pPr algn="just"/>
            <a:r>
              <a:rPr lang="fr-FR" sz="1800" dirty="0" err="1" smtClean="0"/>
              <a:t>Cannabigerol</a:t>
            </a:r>
            <a:r>
              <a:rPr lang="fr-FR" sz="1800" dirty="0" smtClean="0"/>
              <a:t> (CBG):</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1916832"/>
            <a:ext cx="2160240" cy="142459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648" y="4005064"/>
            <a:ext cx="2435392" cy="1440160"/>
          </a:xfrm>
          <a:prstGeom prst="rect">
            <a:avLst/>
          </a:prstGeom>
        </p:spPr>
      </p:pic>
      <p:sp>
        <p:nvSpPr>
          <p:cNvPr id="6" name="ZoneTexte 5"/>
          <p:cNvSpPr txBox="1"/>
          <p:nvPr/>
        </p:nvSpPr>
        <p:spPr>
          <a:xfrm>
            <a:off x="7272300" y="3341422"/>
            <a:ext cx="792088" cy="369332"/>
          </a:xfrm>
          <a:prstGeom prst="rect">
            <a:avLst/>
          </a:prstGeom>
          <a:noFill/>
        </p:spPr>
        <p:txBody>
          <a:bodyPr wrap="square" rtlCol="0">
            <a:spAutoFit/>
          </a:bodyPr>
          <a:lstStyle/>
          <a:p>
            <a:r>
              <a:rPr lang="fr-FR" dirty="0" smtClean="0"/>
              <a:t>THCV</a:t>
            </a:r>
            <a:endParaRPr lang="fr-FR" dirty="0"/>
          </a:p>
        </p:txBody>
      </p:sp>
      <p:sp>
        <p:nvSpPr>
          <p:cNvPr id="7" name="ZoneTexte 6"/>
          <p:cNvSpPr txBox="1"/>
          <p:nvPr/>
        </p:nvSpPr>
        <p:spPr>
          <a:xfrm>
            <a:off x="7344308" y="5463664"/>
            <a:ext cx="648072" cy="369332"/>
          </a:xfrm>
          <a:prstGeom prst="rect">
            <a:avLst/>
          </a:prstGeom>
          <a:noFill/>
        </p:spPr>
        <p:txBody>
          <a:bodyPr wrap="square" rtlCol="0">
            <a:spAutoFit/>
          </a:bodyPr>
          <a:lstStyle/>
          <a:p>
            <a:r>
              <a:rPr lang="fr-FR" dirty="0" smtClean="0"/>
              <a:t>CBN</a:t>
            </a:r>
            <a:endParaRPr lang="fr-FR" dirty="0"/>
          </a:p>
        </p:txBody>
      </p:sp>
    </p:spTree>
    <p:extLst>
      <p:ext uri="{BB962C8B-B14F-4D97-AF65-F5344CB8AC3E}">
        <p14:creationId xmlns:p14="http://schemas.microsoft.com/office/powerpoint/2010/main" val="404023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Activités biologiques connues des cannabinoïdes végétaux</a:t>
            </a:r>
            <a:endParaRPr lang="fr-FR" dirty="0"/>
          </a:p>
        </p:txBody>
      </p:sp>
      <p:sp>
        <p:nvSpPr>
          <p:cNvPr id="3" name="Espace réservé du contenu 2"/>
          <p:cNvSpPr>
            <a:spLocks noGrp="1"/>
          </p:cNvSpPr>
          <p:nvPr>
            <p:ph idx="1"/>
          </p:nvPr>
        </p:nvSpPr>
        <p:spPr/>
        <p:txBody>
          <a:bodyPr>
            <a:normAutofit lnSpcReduction="10000"/>
          </a:bodyPr>
          <a:lstStyle/>
          <a:p>
            <a:r>
              <a:rPr lang="fr-FR" sz="1800" dirty="0" smtClean="0"/>
              <a:t>Antibiotique: CBGA, CBG, CBC, CBDA, CBN</a:t>
            </a:r>
          </a:p>
          <a:p>
            <a:r>
              <a:rPr lang="fr-FR" sz="1800" dirty="0" smtClean="0"/>
              <a:t>Anti-inflammatoire: CBG, CBC, CBD, THC, CBN</a:t>
            </a:r>
          </a:p>
          <a:p>
            <a:r>
              <a:rPr lang="fr-FR" sz="1800" dirty="0" smtClean="0"/>
              <a:t>Analgésique: CBG, CBC, CBD, THC, THCV</a:t>
            </a:r>
          </a:p>
          <a:p>
            <a:r>
              <a:rPr lang="fr-FR" sz="1800" dirty="0" smtClean="0"/>
              <a:t>Antifongique: CBG, CBC</a:t>
            </a:r>
          </a:p>
          <a:p>
            <a:r>
              <a:rPr lang="fr-FR" sz="1800" dirty="0" smtClean="0"/>
              <a:t>Antipsychotique: CBD</a:t>
            </a:r>
          </a:p>
          <a:p>
            <a:r>
              <a:rPr lang="fr-FR" sz="1800" dirty="0" smtClean="0"/>
              <a:t>Antioxydant: CBD, THC</a:t>
            </a:r>
          </a:p>
          <a:p>
            <a:r>
              <a:rPr lang="fr-FR" sz="1800" dirty="0" smtClean="0"/>
              <a:t>Anticonvulsif: CBN</a:t>
            </a:r>
          </a:p>
          <a:p>
            <a:r>
              <a:rPr lang="fr-FR" sz="1800" dirty="0" smtClean="0"/>
              <a:t>Sédatif: CBN</a:t>
            </a:r>
          </a:p>
          <a:p>
            <a:r>
              <a:rPr lang="fr-FR" sz="1800" dirty="0" smtClean="0"/>
              <a:t>Antispasmodique: CBD</a:t>
            </a:r>
          </a:p>
          <a:p>
            <a:r>
              <a:rPr lang="fr-FR" sz="1800" dirty="0" smtClean="0"/>
              <a:t>Antiémétique: THC</a:t>
            </a:r>
          </a:p>
          <a:p>
            <a:r>
              <a:rPr lang="fr-FR" sz="1800" dirty="0" smtClean="0"/>
              <a:t>Euphorisant: THC, THCV</a:t>
            </a:r>
          </a:p>
          <a:p>
            <a:endParaRPr lang="fr-FR" sz="1800" dirty="0"/>
          </a:p>
          <a:p>
            <a:pPr marL="0" indent="0" algn="just">
              <a:buNone/>
            </a:pPr>
            <a:r>
              <a:rPr lang="fr-FR" sz="1800" dirty="0" smtClean="0"/>
              <a:t>Source: </a:t>
            </a:r>
            <a:r>
              <a:rPr lang="en-US" sz="1800" baseline="30000" dirty="0"/>
              <a:t>5</a:t>
            </a:r>
            <a:r>
              <a:rPr lang="en-US" sz="1800" dirty="0"/>
              <a:t>Forensic Science and Medicine: Marijuana and the Cannabinoids</a:t>
            </a:r>
          </a:p>
          <a:p>
            <a:pPr marL="0" indent="0" algn="just">
              <a:buNone/>
            </a:pPr>
            <a:r>
              <a:rPr lang="en-US" sz="1800" dirty="0"/>
              <a:t>Edited by: M. A. </a:t>
            </a:r>
            <a:r>
              <a:rPr lang="en-US" sz="1800" dirty="0" err="1"/>
              <a:t>ElSohly</a:t>
            </a:r>
            <a:r>
              <a:rPr lang="en-US" sz="1800" dirty="0"/>
              <a:t> © Humana Press Inc., Totowa, New </a:t>
            </a:r>
            <a:r>
              <a:rPr lang="en-US" sz="1800" dirty="0" smtClean="0"/>
              <a:t>Jersey, 2007.</a:t>
            </a:r>
            <a:endParaRPr lang="fr-FR" sz="1800" dirty="0"/>
          </a:p>
          <a:p>
            <a:endParaRPr lang="fr-FR" sz="1800" dirty="0"/>
          </a:p>
        </p:txBody>
      </p:sp>
    </p:spTree>
    <p:extLst>
      <p:ext uri="{BB962C8B-B14F-4D97-AF65-F5344CB8AC3E}">
        <p14:creationId xmlns:p14="http://schemas.microsoft.com/office/powerpoint/2010/main" val="53654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composants de la plante</a:t>
            </a:r>
            <a:endParaRPr lang="fr-FR" dirty="0"/>
          </a:p>
        </p:txBody>
      </p:sp>
      <p:sp>
        <p:nvSpPr>
          <p:cNvPr id="3" name="Espace réservé du contenu 2"/>
          <p:cNvSpPr>
            <a:spLocks noGrp="1"/>
          </p:cNvSpPr>
          <p:nvPr>
            <p:ph idx="1"/>
          </p:nvPr>
        </p:nvSpPr>
        <p:spPr/>
        <p:txBody>
          <a:bodyPr>
            <a:normAutofit/>
          </a:bodyPr>
          <a:lstStyle/>
          <a:p>
            <a:pPr algn="just"/>
            <a:r>
              <a:rPr lang="fr-FR" sz="2000" dirty="0" err="1" smtClean="0"/>
              <a:t>Terpenoïdes</a:t>
            </a:r>
            <a:r>
              <a:rPr lang="fr-FR" sz="2000" dirty="0" smtClean="0"/>
              <a:t> (</a:t>
            </a:r>
            <a:r>
              <a:rPr lang="fr-FR" sz="2000" dirty="0" err="1" smtClean="0"/>
              <a:t>Myrcène</a:t>
            </a:r>
            <a:r>
              <a:rPr lang="fr-FR" sz="2000" dirty="0" smtClean="0"/>
              <a:t>, limonène…) total: env. 40 différents</a:t>
            </a:r>
          </a:p>
          <a:p>
            <a:pPr algn="just"/>
            <a:r>
              <a:rPr lang="fr-FR" sz="2000" dirty="0" err="1" smtClean="0"/>
              <a:t>Alkaloïdes</a:t>
            </a:r>
            <a:r>
              <a:rPr lang="fr-FR" sz="2000" dirty="0" smtClean="0"/>
              <a:t> (</a:t>
            </a:r>
            <a:r>
              <a:rPr lang="fr-FR" sz="2000" dirty="0" err="1" smtClean="0"/>
              <a:t>Cannabisativine</a:t>
            </a:r>
            <a:r>
              <a:rPr lang="fr-FR" sz="2000" dirty="0" smtClean="0"/>
              <a:t>, </a:t>
            </a:r>
            <a:r>
              <a:rPr lang="fr-FR" sz="2000" dirty="0" err="1" smtClean="0"/>
              <a:t>anhydrocannabisativine</a:t>
            </a:r>
            <a:r>
              <a:rPr lang="fr-FR" sz="2000" dirty="0" smtClean="0"/>
              <a:t>)</a:t>
            </a:r>
            <a:endParaRPr lang="fr-FR" sz="2000" dirty="0" smtClean="0">
              <a:solidFill>
                <a:srgbClr val="FF0000"/>
              </a:solidFill>
            </a:endParaRPr>
          </a:p>
          <a:p>
            <a:pPr algn="just"/>
            <a:r>
              <a:rPr lang="fr-FR" sz="2000" dirty="0" smtClean="0"/>
              <a:t>Amides (N-</a:t>
            </a:r>
            <a:r>
              <a:rPr lang="fr-FR" sz="2000" dirty="0" err="1" smtClean="0"/>
              <a:t>trans</a:t>
            </a:r>
            <a:r>
              <a:rPr lang="fr-FR" sz="2000" dirty="0" smtClean="0"/>
              <a:t>-</a:t>
            </a:r>
            <a:r>
              <a:rPr lang="fr-FR" sz="2000" dirty="0" err="1" smtClean="0"/>
              <a:t>Feruloyltyramine</a:t>
            </a:r>
            <a:r>
              <a:rPr lang="fr-FR" sz="2000" dirty="0" smtClean="0"/>
              <a:t>…)</a:t>
            </a:r>
            <a:endParaRPr lang="fr-FR" sz="2000" dirty="0" smtClean="0">
              <a:solidFill>
                <a:srgbClr val="FF0000"/>
              </a:solidFill>
            </a:endParaRPr>
          </a:p>
          <a:p>
            <a:pPr algn="just"/>
            <a:r>
              <a:rPr lang="fr-FR" sz="2000" dirty="0" smtClean="0"/>
              <a:t>Dérivés de </a:t>
            </a:r>
            <a:r>
              <a:rPr lang="fr-FR" sz="2000" dirty="0" err="1" smtClean="0"/>
              <a:t>Lignanamide</a:t>
            </a:r>
            <a:r>
              <a:rPr lang="fr-FR" sz="2000" dirty="0" smtClean="0"/>
              <a:t> (</a:t>
            </a:r>
            <a:r>
              <a:rPr lang="fr-FR" sz="2000" dirty="0" err="1" smtClean="0"/>
              <a:t>Grossamide</a:t>
            </a:r>
            <a:r>
              <a:rPr lang="fr-FR" sz="2000" dirty="0" smtClean="0"/>
              <a:t>, </a:t>
            </a:r>
            <a:r>
              <a:rPr lang="fr-FR" sz="2000" dirty="0" err="1" smtClean="0"/>
              <a:t>Cannabisin</a:t>
            </a:r>
            <a:r>
              <a:rPr lang="fr-FR" sz="2000" dirty="0" smtClean="0"/>
              <a:t>-A,B,C,D)</a:t>
            </a:r>
            <a:endParaRPr lang="fr-FR" sz="2000" dirty="0" smtClean="0">
              <a:solidFill>
                <a:srgbClr val="FF0000"/>
              </a:solidFill>
            </a:endParaRPr>
          </a:p>
          <a:p>
            <a:pPr algn="just"/>
            <a:r>
              <a:rPr lang="fr-FR" sz="2000" dirty="0" smtClean="0"/>
              <a:t>Flavonoïdes (</a:t>
            </a:r>
            <a:r>
              <a:rPr lang="fr-FR" sz="2000" dirty="0" err="1" smtClean="0"/>
              <a:t>Quercétine</a:t>
            </a:r>
            <a:r>
              <a:rPr lang="fr-FR" sz="2000" dirty="0" smtClean="0"/>
              <a:t>, </a:t>
            </a:r>
            <a:r>
              <a:rPr lang="fr-FR" sz="2000" dirty="0" err="1" smtClean="0"/>
              <a:t>Kaempferol</a:t>
            </a:r>
            <a:r>
              <a:rPr lang="fr-FR" sz="2000" dirty="0" smtClean="0"/>
              <a:t>…)</a:t>
            </a:r>
            <a:endParaRPr lang="fr-FR" sz="2000" dirty="0" smtClean="0">
              <a:solidFill>
                <a:srgbClr val="FF0000"/>
              </a:solidFill>
            </a:endParaRPr>
          </a:p>
          <a:p>
            <a:pPr algn="just"/>
            <a:r>
              <a:rPr lang="fr-FR" sz="2000" dirty="0" smtClean="0"/>
              <a:t>Acides gras insaturés (Acide </a:t>
            </a:r>
            <a:r>
              <a:rPr lang="fr-FR" sz="2000" dirty="0" err="1" smtClean="0"/>
              <a:t>linoleique</a:t>
            </a:r>
            <a:r>
              <a:rPr lang="fr-FR" sz="2000" dirty="0" smtClean="0"/>
              <a:t>, acide alpha-</a:t>
            </a:r>
            <a:r>
              <a:rPr lang="fr-FR" sz="2000" dirty="0" err="1" smtClean="0"/>
              <a:t>linolenique</a:t>
            </a:r>
            <a:r>
              <a:rPr lang="fr-FR" sz="2000" dirty="0" smtClean="0"/>
              <a:t>, acide </a:t>
            </a:r>
            <a:r>
              <a:rPr lang="fr-FR" sz="2000" dirty="0" err="1" smtClean="0"/>
              <a:t>oleique</a:t>
            </a:r>
            <a:r>
              <a:rPr lang="fr-FR" sz="2000" dirty="0" smtClean="0"/>
              <a:t>)</a:t>
            </a:r>
            <a:endParaRPr lang="fr-FR" sz="2000" dirty="0" smtClean="0">
              <a:solidFill>
                <a:srgbClr val="FF0000"/>
              </a:solidFill>
            </a:endParaRPr>
          </a:p>
          <a:p>
            <a:pPr algn="just"/>
            <a:r>
              <a:rPr lang="fr-FR" sz="2000" dirty="0" smtClean="0"/>
              <a:t>Phénols (</a:t>
            </a:r>
            <a:r>
              <a:rPr lang="fr-FR" sz="2000" dirty="0" err="1" smtClean="0"/>
              <a:t>Cannabispiran</a:t>
            </a:r>
            <a:r>
              <a:rPr lang="fr-FR" sz="2000" dirty="0" smtClean="0"/>
              <a:t>, </a:t>
            </a:r>
            <a:r>
              <a:rPr lang="fr-FR" sz="2000" dirty="0" err="1" smtClean="0"/>
              <a:t>Cannabistilbène</a:t>
            </a:r>
            <a:r>
              <a:rPr lang="fr-FR" sz="2000" dirty="0" smtClean="0"/>
              <a:t>…)</a:t>
            </a:r>
          </a:p>
          <a:p>
            <a:pPr algn="just"/>
            <a:endParaRPr lang="fr-FR" sz="2000" dirty="0" smtClean="0"/>
          </a:p>
          <a:p>
            <a:pPr marL="0" indent="0" algn="just">
              <a:buNone/>
            </a:pPr>
            <a:r>
              <a:rPr lang="fr-FR" sz="2000" dirty="0"/>
              <a:t>Source: </a:t>
            </a:r>
            <a:r>
              <a:rPr lang="en-US" sz="2000" baseline="30000" dirty="0"/>
              <a:t>5</a:t>
            </a:r>
            <a:r>
              <a:rPr lang="en-US" sz="2000" dirty="0"/>
              <a:t>Forensic Science and Medicine: Marijuana and the Cannabinoids</a:t>
            </a:r>
          </a:p>
          <a:p>
            <a:pPr marL="0" indent="0" algn="just">
              <a:buNone/>
            </a:pPr>
            <a:r>
              <a:rPr lang="en-US" sz="2000" dirty="0"/>
              <a:t>Edited by: M. A. </a:t>
            </a:r>
            <a:r>
              <a:rPr lang="en-US" sz="2000" dirty="0" err="1"/>
              <a:t>ElSohly</a:t>
            </a:r>
            <a:r>
              <a:rPr lang="en-US" sz="2000" dirty="0"/>
              <a:t> © Humana Press Inc., Totowa, New </a:t>
            </a:r>
            <a:r>
              <a:rPr lang="en-US" sz="2000" dirty="0" smtClean="0"/>
              <a:t>Jersey</a:t>
            </a:r>
            <a:endParaRPr lang="fr-FR" sz="2000" dirty="0"/>
          </a:p>
        </p:txBody>
      </p:sp>
    </p:spTree>
    <p:extLst>
      <p:ext uri="{BB962C8B-B14F-4D97-AF65-F5344CB8AC3E}">
        <p14:creationId xmlns:p14="http://schemas.microsoft.com/office/powerpoint/2010/main" val="194721546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TotalTime>
  <Words>1365</Words>
  <Application>Microsoft Office PowerPoint</Application>
  <PresentationFormat>Affichage à l'écran (4:3)</PresentationFormat>
  <Paragraphs>230</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Georgia</vt:lpstr>
      <vt:lpstr>Thème Office</vt:lpstr>
      <vt:lpstr>Usage thérapeutique de Cannabis Sativa</vt:lpstr>
      <vt:lpstr>Histoire du cannabis thérapeutique</vt:lpstr>
      <vt:lpstr>Cannabis Sativa: généralités</vt:lpstr>
      <vt:lpstr>Cannabinoïdes: généralités</vt:lpstr>
      <vt:lpstr>Composition chimique de la plante</vt:lpstr>
      <vt:lpstr>Structure comportant le THC</vt:lpstr>
      <vt:lpstr>Autres cannabinoïdes</vt:lpstr>
      <vt:lpstr>Activités biologiques connues des cannabinoïdes végétaux</vt:lpstr>
      <vt:lpstr>Autres composants de la plante</vt:lpstr>
      <vt:lpstr>Usages envisageables du Cannabis thérapeutique </vt:lpstr>
      <vt:lpstr>Article de journal Italien: « cigarettes anti-asthme »</vt:lpstr>
      <vt:lpstr>Médicaments à base de cannabinoïdes</vt:lpstr>
      <vt:lpstr>Cannabis thérapeutique et Cancer</vt:lpstr>
      <vt:lpstr>Cannabis thérapeutique et Cancer</vt:lpstr>
      <vt:lpstr>Toxicité de Cannabis Sativa</vt:lpstr>
      <vt:lpstr>Différents modes de consommations</vt:lpstr>
      <vt:lpstr>Différents modes de consommations</vt:lpstr>
      <vt:lpstr>Différentes formes du produit</vt:lpstr>
      <vt:lpstr>Conclusion et perspectives</vt:lpstr>
      <vt:lpstr>Références</vt:lpstr>
      <vt:lpstr>Références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Paul</dc:creator>
  <cp:lastModifiedBy>Paul Gormand</cp:lastModifiedBy>
  <cp:revision>112</cp:revision>
  <dcterms:created xsi:type="dcterms:W3CDTF">2014-11-17T19:29:54Z</dcterms:created>
  <dcterms:modified xsi:type="dcterms:W3CDTF">2016-02-11T14:28:53Z</dcterms:modified>
</cp:coreProperties>
</file>