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</p:sldMasterIdLst>
  <p:notesMasterIdLst>
    <p:notesMasterId r:id="rId18"/>
  </p:notesMasterIdLst>
  <p:handoutMasterIdLst>
    <p:handoutMasterId r:id="rId19"/>
  </p:handoutMasterIdLst>
  <p:sldIdLst>
    <p:sldId id="257" r:id="rId6"/>
    <p:sldId id="321" r:id="rId7"/>
    <p:sldId id="258" r:id="rId8"/>
    <p:sldId id="278" r:id="rId9"/>
    <p:sldId id="318" r:id="rId10"/>
    <p:sldId id="259" r:id="rId11"/>
    <p:sldId id="323" r:id="rId12"/>
    <p:sldId id="324" r:id="rId13"/>
    <p:sldId id="320" r:id="rId14"/>
    <p:sldId id="327" r:id="rId15"/>
    <p:sldId id="326" r:id="rId16"/>
    <p:sldId id="325" r:id="rId17"/>
  </p:sldIdLst>
  <p:sldSz cx="9144000" cy="6858000" type="screen4x3"/>
  <p:notesSz cx="6781800" cy="99202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660" autoAdjust="0"/>
  </p:normalViewPr>
  <p:slideViewPr>
    <p:cSldViewPr>
      <p:cViewPr varScale="1">
        <p:scale>
          <a:sx n="55" d="100"/>
          <a:sy n="55" d="100"/>
        </p:scale>
        <p:origin x="-78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16"/>
    </p:cViewPr>
  </p:sorterViewPr>
  <p:notesViewPr>
    <p:cSldViewPr>
      <p:cViewPr varScale="1">
        <p:scale>
          <a:sx n="59" d="100"/>
          <a:sy n="59" d="100"/>
        </p:scale>
        <p:origin x="-2226" y="-90"/>
      </p:cViewPr>
      <p:guideLst>
        <p:guide orient="horz" pos="3125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D8C607-ABF7-49CD-A3CD-53D6D9289B00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90C962-43D6-48E0-9C91-BC31F5A1469B}">
      <dgm:prSet phldrT="[Texte]"/>
      <dgm:spPr/>
      <dgm:t>
        <a:bodyPr/>
        <a:lstStyle/>
        <a:p>
          <a:r>
            <a:rPr lang="fr-FR" dirty="0" smtClean="0"/>
            <a:t>Lancement du projet</a:t>
          </a:r>
          <a:endParaRPr lang="fr-FR" dirty="0"/>
        </a:p>
      </dgm:t>
    </dgm:pt>
    <dgm:pt modelId="{85818BE7-057D-4F21-9E9C-9ED294A7A24C}" type="parTrans" cxnId="{76681EBC-9FC1-4206-8738-2BB8E23B0CD4}">
      <dgm:prSet/>
      <dgm:spPr/>
      <dgm:t>
        <a:bodyPr/>
        <a:lstStyle/>
        <a:p>
          <a:endParaRPr lang="fr-FR"/>
        </a:p>
      </dgm:t>
    </dgm:pt>
    <dgm:pt modelId="{9CE411E0-048F-4FB5-9EAE-3A88EDFD8CD1}" type="sibTrans" cxnId="{76681EBC-9FC1-4206-8738-2BB8E23B0CD4}">
      <dgm:prSet/>
      <dgm:spPr/>
      <dgm:t>
        <a:bodyPr/>
        <a:lstStyle/>
        <a:p>
          <a:endParaRPr lang="fr-FR"/>
        </a:p>
      </dgm:t>
    </dgm:pt>
    <dgm:pt modelId="{22959AB3-F2D0-4044-B686-2B5503A1AA52}">
      <dgm:prSet phldrT="[Texte]"/>
      <dgm:spPr/>
      <dgm:t>
        <a:bodyPr/>
        <a:lstStyle/>
        <a:p>
          <a:r>
            <a:rPr lang="fr-FR" dirty="0" smtClean="0"/>
            <a:t>Analyse de la situation</a:t>
          </a:r>
          <a:endParaRPr lang="fr-FR" dirty="0"/>
        </a:p>
      </dgm:t>
    </dgm:pt>
    <dgm:pt modelId="{63897C16-8EB9-4EED-863B-8A48528C1088}" type="parTrans" cxnId="{C6BAC167-0F7E-40CA-BFC2-9CD421B5CF1E}">
      <dgm:prSet/>
      <dgm:spPr/>
      <dgm:t>
        <a:bodyPr/>
        <a:lstStyle/>
        <a:p>
          <a:endParaRPr lang="fr-FR"/>
        </a:p>
      </dgm:t>
    </dgm:pt>
    <dgm:pt modelId="{CE6C59C2-81A9-4154-A3DE-BA35D86C1454}" type="sibTrans" cxnId="{C6BAC167-0F7E-40CA-BFC2-9CD421B5CF1E}">
      <dgm:prSet/>
      <dgm:spPr/>
      <dgm:t>
        <a:bodyPr/>
        <a:lstStyle/>
        <a:p>
          <a:endParaRPr lang="fr-FR"/>
        </a:p>
      </dgm:t>
    </dgm:pt>
    <dgm:pt modelId="{FE7E87AF-56F1-4792-B350-D7DA42F70A52}">
      <dgm:prSet phldrT="[Texte]"/>
      <dgm:spPr/>
      <dgm:t>
        <a:bodyPr/>
        <a:lstStyle/>
        <a:p>
          <a:r>
            <a:rPr lang="fr-FR" dirty="0" smtClean="0"/>
            <a:t>Qualification</a:t>
          </a:r>
          <a:endParaRPr lang="fr-FR" dirty="0"/>
        </a:p>
      </dgm:t>
    </dgm:pt>
    <dgm:pt modelId="{2405EB78-74A6-4EF7-8D2C-0505FDC0EE16}" type="parTrans" cxnId="{CDEB6BE8-13FB-488C-A0C7-2E24606E4C54}">
      <dgm:prSet/>
      <dgm:spPr/>
      <dgm:t>
        <a:bodyPr/>
        <a:lstStyle/>
        <a:p>
          <a:endParaRPr lang="fr-FR"/>
        </a:p>
      </dgm:t>
    </dgm:pt>
    <dgm:pt modelId="{38070EFC-9691-480A-9ABA-126166D36DF3}" type="sibTrans" cxnId="{CDEB6BE8-13FB-488C-A0C7-2E24606E4C54}">
      <dgm:prSet/>
      <dgm:spPr/>
      <dgm:t>
        <a:bodyPr/>
        <a:lstStyle/>
        <a:p>
          <a:endParaRPr lang="fr-FR"/>
        </a:p>
      </dgm:t>
    </dgm:pt>
    <dgm:pt modelId="{BB333776-C902-4CB4-9432-2A830D5A1932}">
      <dgm:prSet/>
      <dgm:spPr/>
      <dgm:t>
        <a:bodyPr/>
        <a:lstStyle/>
        <a:p>
          <a:r>
            <a:rPr lang="fr-FR" dirty="0" smtClean="0"/>
            <a:t>Mise en production</a:t>
          </a:r>
          <a:endParaRPr lang="fr-FR" dirty="0"/>
        </a:p>
      </dgm:t>
    </dgm:pt>
    <dgm:pt modelId="{6B09F34F-F940-4F65-AB92-9F00B41CEE17}" type="parTrans" cxnId="{0C15C1F5-C3A9-4942-BC22-20C2DA961E46}">
      <dgm:prSet/>
      <dgm:spPr/>
      <dgm:t>
        <a:bodyPr/>
        <a:lstStyle/>
        <a:p>
          <a:endParaRPr lang="fr-FR"/>
        </a:p>
      </dgm:t>
    </dgm:pt>
    <dgm:pt modelId="{921E4546-75F0-48DC-ADE8-30CCF15B7AE1}" type="sibTrans" cxnId="{0C15C1F5-C3A9-4942-BC22-20C2DA961E46}">
      <dgm:prSet/>
      <dgm:spPr/>
      <dgm:t>
        <a:bodyPr/>
        <a:lstStyle/>
        <a:p>
          <a:endParaRPr lang="fr-FR"/>
        </a:p>
      </dgm:t>
    </dgm:pt>
    <dgm:pt modelId="{F5967F8F-73E1-4B77-8AB7-E31006394FF0}">
      <dgm:prSet/>
      <dgm:spPr/>
      <dgm:t>
        <a:bodyPr/>
        <a:lstStyle/>
        <a:p>
          <a:r>
            <a:rPr lang="fr-FR" dirty="0" smtClean="0"/>
            <a:t>Documentation</a:t>
          </a:r>
          <a:endParaRPr lang="fr-FR" dirty="0"/>
        </a:p>
      </dgm:t>
    </dgm:pt>
    <dgm:pt modelId="{0057FA00-DB97-494E-BB7D-7C4C2390E050}" type="parTrans" cxnId="{A7D3ED15-50B1-44FB-96D6-C2E10BE7431B}">
      <dgm:prSet/>
      <dgm:spPr/>
      <dgm:t>
        <a:bodyPr/>
        <a:lstStyle/>
        <a:p>
          <a:endParaRPr lang="fr-FR"/>
        </a:p>
      </dgm:t>
    </dgm:pt>
    <dgm:pt modelId="{1963A28C-0BAF-471D-8D10-D50B14578814}" type="sibTrans" cxnId="{A7D3ED15-50B1-44FB-96D6-C2E10BE7431B}">
      <dgm:prSet/>
      <dgm:spPr/>
      <dgm:t>
        <a:bodyPr/>
        <a:lstStyle/>
        <a:p>
          <a:endParaRPr lang="fr-FR"/>
        </a:p>
      </dgm:t>
    </dgm:pt>
    <dgm:pt modelId="{DBA98E4C-84E7-4A9B-B325-C6C6859C699C}" type="pres">
      <dgm:prSet presAssocID="{4AD8C607-ABF7-49CD-A3CD-53D6D9289B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4D18E50-C2A9-4BE9-83EB-977E41FFFF68}" type="pres">
      <dgm:prSet presAssocID="{1290C962-43D6-48E0-9C91-BC31F5A1469B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2B317C-2783-4499-80A5-B4C840234365}" type="pres">
      <dgm:prSet presAssocID="{9CE411E0-048F-4FB5-9EAE-3A88EDFD8CD1}" presName="parTxOnlySpace" presStyleCnt="0"/>
      <dgm:spPr/>
    </dgm:pt>
    <dgm:pt modelId="{F5AEFC74-9D2A-408A-861F-85926E531736}" type="pres">
      <dgm:prSet presAssocID="{22959AB3-F2D0-4044-B686-2B5503A1AA52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962748-ECE7-4434-A03B-E4D8331364F0}" type="pres">
      <dgm:prSet presAssocID="{CE6C59C2-81A9-4154-A3DE-BA35D86C1454}" presName="parTxOnlySpace" presStyleCnt="0"/>
      <dgm:spPr/>
    </dgm:pt>
    <dgm:pt modelId="{41DC023B-4D79-433A-AE2C-2E7F64003C28}" type="pres">
      <dgm:prSet presAssocID="{FE7E87AF-56F1-4792-B350-D7DA42F70A52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D3D65B-E361-4C8D-AC65-A54322E34C92}" type="pres">
      <dgm:prSet presAssocID="{38070EFC-9691-480A-9ABA-126166D36DF3}" presName="parTxOnlySpace" presStyleCnt="0"/>
      <dgm:spPr/>
    </dgm:pt>
    <dgm:pt modelId="{EB097914-D7A3-49DD-85F8-C1FFB5746497}" type="pres">
      <dgm:prSet presAssocID="{BB333776-C902-4CB4-9432-2A830D5A1932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08E799-F537-4400-8572-8BF82AC9A0A0}" type="pres">
      <dgm:prSet presAssocID="{921E4546-75F0-48DC-ADE8-30CCF15B7AE1}" presName="parTxOnlySpace" presStyleCnt="0"/>
      <dgm:spPr/>
    </dgm:pt>
    <dgm:pt modelId="{5B321796-17E0-4FC6-A795-78B4D228EF3C}" type="pres">
      <dgm:prSet presAssocID="{F5967F8F-73E1-4B77-8AB7-E31006394FF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2913BE5-6984-4A6C-A330-F077101D6EB5}" type="presOf" srcId="{1290C962-43D6-48E0-9C91-BC31F5A1469B}" destId="{24D18E50-C2A9-4BE9-83EB-977E41FFFF68}" srcOrd="0" destOrd="0" presId="urn:microsoft.com/office/officeart/2005/8/layout/chevron1"/>
    <dgm:cxn modelId="{C6BAC167-0F7E-40CA-BFC2-9CD421B5CF1E}" srcId="{4AD8C607-ABF7-49CD-A3CD-53D6D9289B00}" destId="{22959AB3-F2D0-4044-B686-2B5503A1AA52}" srcOrd="1" destOrd="0" parTransId="{63897C16-8EB9-4EED-863B-8A48528C1088}" sibTransId="{CE6C59C2-81A9-4154-A3DE-BA35D86C1454}"/>
    <dgm:cxn modelId="{8E689B81-ED38-4B0E-BD60-6E319B21B617}" type="presOf" srcId="{FE7E87AF-56F1-4792-B350-D7DA42F70A52}" destId="{41DC023B-4D79-433A-AE2C-2E7F64003C28}" srcOrd="0" destOrd="0" presId="urn:microsoft.com/office/officeart/2005/8/layout/chevron1"/>
    <dgm:cxn modelId="{76681EBC-9FC1-4206-8738-2BB8E23B0CD4}" srcId="{4AD8C607-ABF7-49CD-A3CD-53D6D9289B00}" destId="{1290C962-43D6-48E0-9C91-BC31F5A1469B}" srcOrd="0" destOrd="0" parTransId="{85818BE7-057D-4F21-9E9C-9ED294A7A24C}" sibTransId="{9CE411E0-048F-4FB5-9EAE-3A88EDFD8CD1}"/>
    <dgm:cxn modelId="{774546AB-26A8-4576-8B2C-310A9429308F}" type="presOf" srcId="{BB333776-C902-4CB4-9432-2A830D5A1932}" destId="{EB097914-D7A3-49DD-85F8-C1FFB5746497}" srcOrd="0" destOrd="0" presId="urn:microsoft.com/office/officeart/2005/8/layout/chevron1"/>
    <dgm:cxn modelId="{CDEB6BE8-13FB-488C-A0C7-2E24606E4C54}" srcId="{4AD8C607-ABF7-49CD-A3CD-53D6D9289B00}" destId="{FE7E87AF-56F1-4792-B350-D7DA42F70A52}" srcOrd="2" destOrd="0" parTransId="{2405EB78-74A6-4EF7-8D2C-0505FDC0EE16}" sibTransId="{38070EFC-9691-480A-9ABA-126166D36DF3}"/>
    <dgm:cxn modelId="{0C15C1F5-C3A9-4942-BC22-20C2DA961E46}" srcId="{4AD8C607-ABF7-49CD-A3CD-53D6D9289B00}" destId="{BB333776-C902-4CB4-9432-2A830D5A1932}" srcOrd="3" destOrd="0" parTransId="{6B09F34F-F940-4F65-AB92-9F00B41CEE17}" sibTransId="{921E4546-75F0-48DC-ADE8-30CCF15B7AE1}"/>
    <dgm:cxn modelId="{9136939B-970E-4BE3-A42D-5EDFE386D24A}" type="presOf" srcId="{22959AB3-F2D0-4044-B686-2B5503A1AA52}" destId="{F5AEFC74-9D2A-408A-861F-85926E531736}" srcOrd="0" destOrd="0" presId="urn:microsoft.com/office/officeart/2005/8/layout/chevron1"/>
    <dgm:cxn modelId="{E9B8A0AD-F638-406A-8C1B-D921DAB2AEF9}" type="presOf" srcId="{4AD8C607-ABF7-49CD-A3CD-53D6D9289B00}" destId="{DBA98E4C-84E7-4A9B-B325-C6C6859C699C}" srcOrd="0" destOrd="0" presId="urn:microsoft.com/office/officeart/2005/8/layout/chevron1"/>
    <dgm:cxn modelId="{8A61B5B7-252F-44D1-B26D-DC2B95D9302B}" type="presOf" srcId="{F5967F8F-73E1-4B77-8AB7-E31006394FF0}" destId="{5B321796-17E0-4FC6-A795-78B4D228EF3C}" srcOrd="0" destOrd="0" presId="urn:microsoft.com/office/officeart/2005/8/layout/chevron1"/>
    <dgm:cxn modelId="{A7D3ED15-50B1-44FB-96D6-C2E10BE7431B}" srcId="{4AD8C607-ABF7-49CD-A3CD-53D6D9289B00}" destId="{F5967F8F-73E1-4B77-8AB7-E31006394FF0}" srcOrd="4" destOrd="0" parTransId="{0057FA00-DB97-494E-BB7D-7C4C2390E050}" sibTransId="{1963A28C-0BAF-471D-8D10-D50B14578814}"/>
    <dgm:cxn modelId="{57456590-33DE-4992-81B7-EF3BE84AFF29}" type="presParOf" srcId="{DBA98E4C-84E7-4A9B-B325-C6C6859C699C}" destId="{24D18E50-C2A9-4BE9-83EB-977E41FFFF68}" srcOrd="0" destOrd="0" presId="urn:microsoft.com/office/officeart/2005/8/layout/chevron1"/>
    <dgm:cxn modelId="{80FEA5C9-CB5D-4E90-BDB8-F2496D074AB8}" type="presParOf" srcId="{DBA98E4C-84E7-4A9B-B325-C6C6859C699C}" destId="{8B2B317C-2783-4499-80A5-B4C840234365}" srcOrd="1" destOrd="0" presId="urn:microsoft.com/office/officeart/2005/8/layout/chevron1"/>
    <dgm:cxn modelId="{4A1235E6-0A95-4C78-B1DA-9B60496A71A5}" type="presParOf" srcId="{DBA98E4C-84E7-4A9B-B325-C6C6859C699C}" destId="{F5AEFC74-9D2A-408A-861F-85926E531736}" srcOrd="2" destOrd="0" presId="urn:microsoft.com/office/officeart/2005/8/layout/chevron1"/>
    <dgm:cxn modelId="{9FD1A306-CEB1-44C1-A3C9-188FDAF699BB}" type="presParOf" srcId="{DBA98E4C-84E7-4A9B-B325-C6C6859C699C}" destId="{CE962748-ECE7-4434-A03B-E4D8331364F0}" srcOrd="3" destOrd="0" presId="urn:microsoft.com/office/officeart/2005/8/layout/chevron1"/>
    <dgm:cxn modelId="{44E3E1FA-99EC-455B-B0D2-217F8ECE7744}" type="presParOf" srcId="{DBA98E4C-84E7-4A9B-B325-C6C6859C699C}" destId="{41DC023B-4D79-433A-AE2C-2E7F64003C28}" srcOrd="4" destOrd="0" presId="urn:microsoft.com/office/officeart/2005/8/layout/chevron1"/>
    <dgm:cxn modelId="{E3ED6C7A-6581-45CC-A85A-4CCEA87028C9}" type="presParOf" srcId="{DBA98E4C-84E7-4A9B-B325-C6C6859C699C}" destId="{6DD3D65B-E361-4C8D-AC65-A54322E34C92}" srcOrd="5" destOrd="0" presId="urn:microsoft.com/office/officeart/2005/8/layout/chevron1"/>
    <dgm:cxn modelId="{247207B8-40FE-4CB3-BED1-B97E5029D229}" type="presParOf" srcId="{DBA98E4C-84E7-4A9B-B325-C6C6859C699C}" destId="{EB097914-D7A3-49DD-85F8-C1FFB5746497}" srcOrd="6" destOrd="0" presId="urn:microsoft.com/office/officeart/2005/8/layout/chevron1"/>
    <dgm:cxn modelId="{E3D4F48A-EFD1-4952-801F-09CBD9C4A86C}" type="presParOf" srcId="{DBA98E4C-84E7-4A9B-B325-C6C6859C699C}" destId="{0B08E799-F537-4400-8572-8BF82AC9A0A0}" srcOrd="7" destOrd="0" presId="urn:microsoft.com/office/officeart/2005/8/layout/chevron1"/>
    <dgm:cxn modelId="{CA178AE4-1716-4EE5-B7E3-E480B7CEC6B1}" type="presParOf" srcId="{DBA98E4C-84E7-4A9B-B325-C6C6859C699C}" destId="{5B321796-17E0-4FC6-A795-78B4D228EF3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8E50-C2A9-4BE9-83EB-977E41FFFF68}">
      <dsp:nvSpPr>
        <dsp:cNvPr id="0" name=""/>
        <dsp:cNvSpPr/>
      </dsp:nvSpPr>
      <dsp:spPr>
        <a:xfrm>
          <a:off x="1815" y="270868"/>
          <a:ext cx="1615989" cy="6463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Lancement du projet</a:t>
          </a:r>
          <a:endParaRPr lang="fr-FR" sz="1000" kern="1200" dirty="0"/>
        </a:p>
      </dsp:txBody>
      <dsp:txXfrm>
        <a:off x="325013" y="270868"/>
        <a:ext cx="969594" cy="646395"/>
      </dsp:txXfrm>
    </dsp:sp>
    <dsp:sp modelId="{F5AEFC74-9D2A-408A-861F-85926E531736}">
      <dsp:nvSpPr>
        <dsp:cNvPr id="0" name=""/>
        <dsp:cNvSpPr/>
      </dsp:nvSpPr>
      <dsp:spPr>
        <a:xfrm>
          <a:off x="1456206" y="270868"/>
          <a:ext cx="1615989" cy="6463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Analyse de la situation</a:t>
          </a:r>
          <a:endParaRPr lang="fr-FR" sz="1000" kern="1200" dirty="0"/>
        </a:p>
      </dsp:txBody>
      <dsp:txXfrm>
        <a:off x="1779404" y="270868"/>
        <a:ext cx="969594" cy="646395"/>
      </dsp:txXfrm>
    </dsp:sp>
    <dsp:sp modelId="{41DC023B-4D79-433A-AE2C-2E7F64003C28}">
      <dsp:nvSpPr>
        <dsp:cNvPr id="0" name=""/>
        <dsp:cNvSpPr/>
      </dsp:nvSpPr>
      <dsp:spPr>
        <a:xfrm>
          <a:off x="2910596" y="270868"/>
          <a:ext cx="1615989" cy="6463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Qualification</a:t>
          </a:r>
          <a:endParaRPr lang="fr-FR" sz="1000" kern="1200" dirty="0"/>
        </a:p>
      </dsp:txBody>
      <dsp:txXfrm>
        <a:off x="3233794" y="270868"/>
        <a:ext cx="969594" cy="646395"/>
      </dsp:txXfrm>
    </dsp:sp>
    <dsp:sp modelId="{EB097914-D7A3-49DD-85F8-C1FFB5746497}">
      <dsp:nvSpPr>
        <dsp:cNvPr id="0" name=""/>
        <dsp:cNvSpPr/>
      </dsp:nvSpPr>
      <dsp:spPr>
        <a:xfrm>
          <a:off x="4364986" y="270868"/>
          <a:ext cx="1615989" cy="6463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Mise en production</a:t>
          </a:r>
          <a:endParaRPr lang="fr-FR" sz="1000" kern="1200" dirty="0"/>
        </a:p>
      </dsp:txBody>
      <dsp:txXfrm>
        <a:off x="4688184" y="270868"/>
        <a:ext cx="969594" cy="646395"/>
      </dsp:txXfrm>
    </dsp:sp>
    <dsp:sp modelId="{5B321796-17E0-4FC6-A795-78B4D228EF3C}">
      <dsp:nvSpPr>
        <dsp:cNvPr id="0" name=""/>
        <dsp:cNvSpPr/>
      </dsp:nvSpPr>
      <dsp:spPr>
        <a:xfrm>
          <a:off x="5819377" y="270868"/>
          <a:ext cx="1615989" cy="6463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Documentation</a:t>
          </a:r>
          <a:endParaRPr lang="fr-FR" sz="1000" kern="1200" dirty="0"/>
        </a:p>
      </dsp:txBody>
      <dsp:txXfrm>
        <a:off x="6142575" y="270868"/>
        <a:ext cx="969594" cy="646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CFEE5D6-02DB-4735-8279-EC5AF2D6BB5C}" type="datetimeFigureOut">
              <a:rPr lang="fr-FR"/>
              <a:pPr>
                <a:defRPr/>
              </a:pPr>
              <a:t>10/02/2016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2552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1451" y="9422552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97A45B3-62FD-42A0-845F-38A2E89977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022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780" cy="49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451" y="0"/>
            <a:ext cx="2938780" cy="49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EED1D3-1AD8-44B4-AECF-84779CC5D1B1}" type="datetimeFigureOut">
              <a:rPr lang="fr-FR"/>
              <a:pPr/>
              <a:t>10/02/2016</a:t>
            </a:fld>
            <a:endParaRPr lang="fr-FR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180" y="4712137"/>
            <a:ext cx="5425440" cy="446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2552"/>
            <a:ext cx="2938780" cy="49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451" y="9422552"/>
            <a:ext cx="2938780" cy="49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2CC198-6B9F-42D3-93D2-7F7CA63E224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332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0025" y="1063625"/>
            <a:ext cx="4468813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4883150"/>
            <a:ext cx="7772400" cy="1062038"/>
          </a:xfrm>
          <a:extLst/>
        </p:spPr>
        <p:txBody>
          <a:bodyPr lIns="0" tIns="0" rIns="0" bIns="0" anchor="t"/>
          <a:lstStyle>
            <a:lvl1pPr>
              <a:spcBef>
                <a:spcPct val="20000"/>
              </a:spcBef>
              <a:defRPr>
                <a:solidFill>
                  <a:srgbClr val="FC0007"/>
                </a:solidFill>
                <a:cs typeface="Arial" pitchFamily="34" charset="0"/>
              </a:defRPr>
            </a:lvl1pPr>
          </a:lstStyle>
          <a:p>
            <a:pPr lvl="0"/>
            <a:r>
              <a:rPr lang="en-US" noProof="0" smtClean="0"/>
              <a:t>Cliquez pour modifier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  <p:pic>
        <p:nvPicPr>
          <p:cNvPr id="1026" name="Picture 2" descr="Transdev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65" y="434230"/>
            <a:ext cx="2561580" cy="690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86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86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86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86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1775" y="1550988"/>
            <a:ext cx="765810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7893050" y="6248400"/>
            <a:ext cx="404813" cy="12223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9pPr>
          </a:lstStyle>
          <a:p>
            <a:pPr algn="r" defTabSz="457200">
              <a:defRPr/>
            </a:pPr>
            <a:fld id="{93BEA50D-D412-401B-8AD7-EADAE3006281}" type="slidenum">
              <a:rPr lang="fr-FR" sz="800" smtClean="0">
                <a:solidFill>
                  <a:srgbClr val="4B4E5E"/>
                </a:solidFill>
                <a:latin typeface="Arial" pitchFamily="34" charset="0"/>
                <a:cs typeface="Arial" pitchFamily="34" charset="0"/>
              </a:rPr>
              <a:pPr algn="r" defTabSz="457200">
                <a:defRPr/>
              </a:pPr>
              <a:t>‹N°›</a:t>
            </a:fld>
            <a:endParaRPr lang="fr-FR" sz="800" smtClean="0">
              <a:solidFill>
                <a:srgbClr val="4B4E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gray">
          <a:xfrm>
            <a:off x="-2228850" y="4711700"/>
            <a:ext cx="2057400" cy="2157413"/>
          </a:xfrm>
          <a:prstGeom prst="homePlate">
            <a:avLst>
              <a:gd name="adj" fmla="val 20727"/>
            </a:avLst>
          </a:prstGeom>
          <a:solidFill>
            <a:srgbClr val="4B4E5E"/>
          </a:solidFill>
          <a:ln>
            <a:noFill/>
          </a:ln>
          <a:extLst/>
        </p:spPr>
        <p:txBody>
          <a:bodyPr lIns="108000" tIns="108000" rIns="108000" bIns="108000">
            <a:spAutoFit/>
          </a:bodyPr>
          <a:lstStyle/>
          <a:p>
            <a:pPr defTabSz="457200">
              <a:spcBef>
                <a:spcPct val="50000"/>
              </a:spcBef>
              <a:defRPr/>
            </a:pPr>
            <a:r>
              <a:rPr lang="fr-FR" sz="1200" b="1">
                <a:solidFill>
                  <a:prstClr val="white"/>
                </a:solidFill>
                <a:latin typeface="+mn-lt"/>
                <a:ea typeface="+mn-ea"/>
                <a:cs typeface="+mn-cs"/>
              </a:rPr>
              <a:t>Pour personnaliser</a:t>
            </a:r>
            <a:br>
              <a:rPr lang="fr-FR" sz="1200" b="1">
                <a:solidFill>
                  <a:prstClr val="white"/>
                </a:solidFill>
                <a:latin typeface="+mn-lt"/>
                <a:ea typeface="+mn-ea"/>
                <a:cs typeface="+mn-cs"/>
              </a:rPr>
            </a:br>
            <a:r>
              <a:rPr lang="fr-FR" sz="1200" b="1">
                <a:solidFill>
                  <a:prstClr val="white"/>
                </a:solidFill>
                <a:latin typeface="+mn-lt"/>
                <a:ea typeface="+mn-ea"/>
                <a:cs typeface="+mn-cs"/>
              </a:rPr>
              <a:t>la date et le titre :</a:t>
            </a:r>
            <a:endParaRPr lang="fr-FR" sz="1200">
              <a:solidFill>
                <a:prstClr val="white"/>
              </a:solidFill>
              <a:latin typeface="+mn-lt"/>
              <a:ea typeface="+mn-ea"/>
              <a:cs typeface="+mn-cs"/>
            </a:endParaRPr>
          </a:p>
          <a:p>
            <a:pPr defTabSz="457200">
              <a:spcBef>
                <a:spcPct val="50000"/>
              </a:spcBef>
              <a:defRPr/>
            </a:pPr>
            <a:r>
              <a:rPr lang="fr-FR" sz="1200">
                <a:solidFill>
                  <a:prstClr val="white"/>
                </a:solidFill>
                <a:latin typeface="+mn-lt"/>
                <a:ea typeface="+mn-ea"/>
                <a:cs typeface="+mn-cs"/>
              </a:rPr>
              <a:t>Affichage / En-tête</a:t>
            </a:r>
            <a:br>
              <a:rPr lang="fr-FR" sz="1200">
                <a:solidFill>
                  <a:prstClr val="white"/>
                </a:solidFill>
                <a:latin typeface="+mn-lt"/>
                <a:ea typeface="+mn-ea"/>
                <a:cs typeface="+mn-cs"/>
              </a:rPr>
            </a:br>
            <a:r>
              <a:rPr lang="fr-FR" sz="1200">
                <a:solidFill>
                  <a:prstClr val="white"/>
                </a:solidFill>
                <a:latin typeface="+mn-lt"/>
                <a:ea typeface="+mn-ea"/>
                <a:cs typeface="+mn-cs"/>
              </a:rPr>
              <a:t>et pied de page.</a:t>
            </a:r>
          </a:p>
          <a:p>
            <a:pPr defTabSz="457200">
              <a:spcBef>
                <a:spcPct val="50000"/>
              </a:spcBef>
              <a:defRPr/>
            </a:pPr>
            <a:r>
              <a:rPr lang="fr-FR" sz="1200">
                <a:solidFill>
                  <a:prstClr val="white"/>
                </a:solidFill>
                <a:latin typeface="+mn-lt"/>
                <a:ea typeface="+mn-ea"/>
                <a:cs typeface="+mn-cs"/>
              </a:rPr>
              <a:t>Personnalisez la zone date et la zone pied de page.</a:t>
            </a:r>
          </a:p>
          <a:p>
            <a:pPr defTabSz="457200">
              <a:spcBef>
                <a:spcPct val="50000"/>
              </a:spcBef>
              <a:defRPr/>
            </a:pPr>
            <a:r>
              <a:rPr lang="fr-FR" sz="1200">
                <a:solidFill>
                  <a:prstClr val="white"/>
                </a:solidFill>
                <a:latin typeface="+mn-lt"/>
                <a:ea typeface="+mn-ea"/>
                <a:cs typeface="+mn-cs"/>
              </a:rPr>
              <a:t>Cliquez sur appliquer partout</a:t>
            </a: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gray">
          <a:xfrm>
            <a:off x="-2532063" y="2932113"/>
            <a:ext cx="2360613" cy="587375"/>
          </a:xfrm>
          <a:prstGeom prst="homePlate">
            <a:avLst>
              <a:gd name="adj" fmla="val 20727"/>
            </a:avLst>
          </a:prstGeom>
          <a:solidFill>
            <a:srgbClr val="4B4E5E"/>
          </a:solidFill>
          <a:ln>
            <a:noFill/>
          </a:ln>
          <a:extLst/>
        </p:spPr>
        <p:txBody>
          <a:bodyPr lIns="108000" tIns="108000" rIns="108000" bIns="108000">
            <a:spAutoFit/>
          </a:bodyPr>
          <a:lstStyle/>
          <a:p>
            <a:pPr defTabSz="457200">
              <a:spcBef>
                <a:spcPct val="50000"/>
              </a:spcBef>
              <a:defRPr/>
            </a:pPr>
            <a:r>
              <a:rPr lang="fr-FR" sz="1200">
                <a:solidFill>
                  <a:prstClr val="white"/>
                </a:solidFill>
                <a:latin typeface="+mn-lt"/>
                <a:ea typeface="+mn-ea"/>
                <a:cs typeface="+mn-cs"/>
              </a:rPr>
              <a:t>Pour modifier le texte, cliquez directement dans la boite</a:t>
            </a:r>
          </a:p>
        </p:txBody>
      </p:sp>
      <p:sp>
        <p:nvSpPr>
          <p:cNvPr id="5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2386339" y="2947467"/>
            <a:ext cx="5725954" cy="2056397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400" b="1" baseline="0">
                <a:solidFill>
                  <a:srgbClr val="FC0007"/>
                </a:solidFill>
                <a:latin typeface="Arial"/>
                <a:cs typeface="Arial"/>
              </a:defRPr>
            </a:lvl1pPr>
            <a:lvl2pPr marL="0" indent="0" algn="l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rgbClr val="4B4E5E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6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655236" y="2218181"/>
            <a:ext cx="1714894" cy="2701162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7500" b="0" baseline="0">
                <a:solidFill>
                  <a:srgbClr val="4B4E5E"/>
                </a:solidFill>
                <a:latin typeface="Arial"/>
                <a:cs typeface="Arial"/>
              </a:defRPr>
            </a:lvl1pPr>
            <a:lvl2pPr marL="0" indent="0" algn="l">
              <a:spcBef>
                <a:spcPts val="1800"/>
              </a:spcBef>
              <a:spcAft>
                <a:spcPts val="0"/>
              </a:spcAft>
              <a:buNone/>
              <a:defRPr sz="2000">
                <a:solidFill>
                  <a:srgbClr val="4B4E5E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4124325" y="6234113"/>
            <a:ext cx="2895600" cy="19843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rgbClr val="4B4E5E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Réunion technique juin</a:t>
            </a:r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4"/>
          </p:nvPr>
        </p:nvSpPr>
        <p:spPr>
          <a:xfrm>
            <a:off x="7081838" y="6234113"/>
            <a:ext cx="698500" cy="19843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4B4E5E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07/06/2013</a:t>
            </a:r>
          </a:p>
        </p:txBody>
      </p:sp>
      <p:pic>
        <p:nvPicPr>
          <p:cNvPr id="13" name="Picture 2" descr="Transdev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65" y="434230"/>
            <a:ext cx="2561580" cy="690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275" y="6289675"/>
            <a:ext cx="748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7878763" y="6248400"/>
            <a:ext cx="404812" cy="12223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126" charset="-128"/>
              </a:defRPr>
            </a:lvl9pPr>
          </a:lstStyle>
          <a:p>
            <a:pPr algn="r" defTabSz="457200">
              <a:defRPr/>
            </a:pPr>
            <a:fld id="{1E8C98C4-F88E-48B5-B2FD-8F860B12FA91}" type="slidenum">
              <a:rPr lang="fr-FR" sz="800" smtClean="0">
                <a:solidFill>
                  <a:srgbClr val="4B4E5E"/>
                </a:solidFill>
                <a:latin typeface="Arial" pitchFamily="34" charset="0"/>
                <a:cs typeface="Arial" pitchFamily="34" charset="0"/>
              </a:rPr>
              <a:pPr algn="r" defTabSz="457200">
                <a:defRPr/>
              </a:pPr>
              <a:t>‹N°›</a:t>
            </a:fld>
            <a:endParaRPr lang="fr-FR" sz="800" smtClean="0">
              <a:solidFill>
                <a:srgbClr val="4B4E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>
          <a:xfrm>
            <a:off x="803275" y="597510"/>
            <a:ext cx="7480300" cy="52768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3000" b="1">
                <a:solidFill>
                  <a:srgbClr val="4B4E5E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sz="1600" cap="all">
                <a:solidFill>
                  <a:srgbClr val="FF0000"/>
                </a:solidFill>
                <a:latin typeface=""/>
              </a:defRPr>
            </a:lvl2pPr>
            <a:lvl3pPr marL="0" indent="0">
              <a:spcBef>
                <a:spcPts val="4824"/>
              </a:spcBef>
              <a:spcAft>
                <a:spcPts val="1200"/>
              </a:spcAft>
              <a:buNone/>
              <a:defRPr sz="1800" b="1">
                <a:latin typeface="Arial"/>
                <a:cs typeface="Arial"/>
              </a:defRPr>
            </a:lvl3pPr>
            <a:lvl4pPr marL="414000" indent="-302400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Clr>
                <a:srgbClr val="FC0007"/>
              </a:buClr>
              <a:buFont typeface="Arial"/>
              <a:buChar char="●"/>
              <a:defRPr sz="1400">
                <a:latin typeface="Arial"/>
                <a:cs typeface="Arial"/>
              </a:defRPr>
            </a:lvl4pPr>
            <a:lvl5pPr marL="648000" indent="-228600">
              <a:spcAft>
                <a:spcPts val="800"/>
              </a:spcAft>
              <a:buClr>
                <a:srgbClr val="4B4E5E"/>
              </a:buClr>
              <a:buFont typeface="Arial"/>
              <a:buChar char="■"/>
              <a:defRPr sz="1200">
                <a:latin typeface="Arial"/>
                <a:cs typeface="Arial"/>
              </a:defRPr>
            </a:lvl5pPr>
            <a:lvl6pPr marL="936000" indent="-158400">
              <a:buClr>
                <a:srgbClr val="8C555D"/>
              </a:buClr>
              <a:buFont typeface="Lucida Grande"/>
              <a:buChar char="⁃"/>
              <a:defRPr sz="1000" i="1">
                <a:latin typeface="Arial"/>
                <a:cs typeface="Arial"/>
              </a:defRPr>
            </a:lvl6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4124325" y="6234113"/>
            <a:ext cx="2895600" cy="19843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rgbClr val="4B4E5E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Réunion technique juin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7081838" y="6234113"/>
            <a:ext cx="698500" cy="19843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4B4E5E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07/06/2013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12/03/13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perso-3.png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562350" y="1547813"/>
            <a:ext cx="4926013" cy="399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 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03275" y="6289675"/>
            <a:ext cx="748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oneTexte 3"/>
          <p:cNvSpPr txBox="1">
            <a:spLocks noChangeArrowheads="1"/>
          </p:cNvSpPr>
          <p:nvPr/>
        </p:nvSpPr>
        <p:spPr bwMode="auto">
          <a:xfrm>
            <a:off x="7878763" y="6248400"/>
            <a:ext cx="404812" cy="12223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BBEF030E-A5C8-4BF2-925E-D957DB8F8F16}" type="slidenum">
              <a:rPr lang="fr-FR" sz="800" smtClean="0">
                <a:solidFill>
                  <a:srgbClr val="4B4E5E"/>
                </a:solidFill>
                <a:ea typeface="+mn-ea"/>
                <a:cs typeface="Arial" pitchFamily="34" charset="0"/>
              </a:rPr>
              <a:pPr algn="r">
                <a:defRPr/>
              </a:pPr>
              <a:t>‹N°›</a:t>
            </a:fld>
            <a:endParaRPr lang="fr-FR" sz="800" smtClean="0">
              <a:solidFill>
                <a:srgbClr val="4B4E5E"/>
              </a:solidFill>
              <a:ea typeface="+mn-ea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24325" y="6234113"/>
            <a:ext cx="2895600" cy="19843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rgbClr val="4B4E5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TITRE DU DOCUMENT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081838" y="6234113"/>
            <a:ext cx="698500" cy="19843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4B4E5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fr-FR" dirty="0" smtClean="0"/>
              <a:t>09/04/2014</a:t>
            </a:r>
            <a:endParaRPr lang="fr-FR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700" r:id="rId6"/>
    <p:sldLayoutId id="2147483699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Genev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  <a:cs typeface="Geneva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  <a:cs typeface="Geneva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  <a:cs typeface="Geneva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  <a:cs typeface="Geneva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Geneva" pitchFamily="12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b="1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defTabSz="457200" rtl="0" eaLnBrk="0" fontAlgn="base" hangingPunct="0">
        <a:lnSpc>
          <a:spcPts val="1800"/>
        </a:lnSpc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28600" algn="l" defTabSz="457200" rtl="0" eaLnBrk="0" fontAlgn="base" hangingPunct="0">
        <a:lnSpc>
          <a:spcPts val="2400"/>
        </a:lnSpc>
        <a:spcBef>
          <a:spcPct val="20000"/>
        </a:spcBef>
        <a:spcAft>
          <a:spcPct val="0"/>
        </a:spcAft>
        <a:buFont typeface="Arial" charset="0"/>
        <a:buChar char="•"/>
        <a:defRPr sz="12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defTabSz="457200" rtl="0" eaLnBrk="0" fontAlgn="base" hangingPunct="0">
        <a:lnSpc>
          <a:spcPts val="2200"/>
        </a:lnSpc>
        <a:spcBef>
          <a:spcPct val="20000"/>
        </a:spcBef>
        <a:spcAft>
          <a:spcPct val="0"/>
        </a:spcAft>
        <a:buFont typeface="Arial" charset="0"/>
        <a:buChar char="–"/>
        <a:defRPr sz="1000" i="1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defTabSz="457200" rtl="0" eaLnBrk="0" fontAlgn="base" hangingPunct="0">
        <a:lnSpc>
          <a:spcPts val="2200"/>
        </a:lnSpc>
        <a:spcBef>
          <a:spcPct val="20000"/>
        </a:spcBef>
        <a:spcAft>
          <a:spcPct val="0"/>
        </a:spcAft>
        <a:buFont typeface="Arial" charset="0"/>
        <a:buChar char="»"/>
        <a:defRPr sz="900" i="1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defTabSz="457200" rtl="0" fontAlgn="base">
        <a:lnSpc>
          <a:spcPts val="22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900" i="1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lnSpc>
          <a:spcPts val="22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900" i="1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lnSpc>
          <a:spcPts val="22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900" i="1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lnSpc>
          <a:spcPts val="22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900" 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126" charset="-128"/>
          <a:cs typeface="Genev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  <a:cs typeface="Geneva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  <a:cs typeface="Geneva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  <a:cs typeface="Geneva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  <a:cs typeface="Geneva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12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pitchFamily="126" charset="-128"/>
          <a:cs typeface="Genev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pitchFamily="126" charset="-128"/>
          <a:cs typeface="Genev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126" charset="-128"/>
          <a:cs typeface="Genev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126" charset="-128"/>
          <a:cs typeface="Genev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pitchFamily="126" charset="-128"/>
          <a:cs typeface="Genev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cs typeface="Arial" charset="0"/>
              </a:rPr>
              <a:t>Sécurisation</a:t>
            </a:r>
            <a:r>
              <a:rPr lang="en-US" dirty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infrastructure </a:t>
            </a:r>
            <a:r>
              <a:rPr lang="en-US" dirty="0" err="1" smtClean="0">
                <a:cs typeface="Arial" charset="0"/>
              </a:rPr>
              <a:t>Altibus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sz="2400" dirty="0" err="1" smtClean="0">
                <a:cs typeface="Arial" charset="0"/>
              </a:rPr>
              <a:t>Ajout</a:t>
            </a:r>
            <a:r>
              <a:rPr lang="en-US" sz="2400" dirty="0" smtClean="0">
                <a:cs typeface="Arial" charset="0"/>
              </a:rPr>
              <a:t> d’un </a:t>
            </a:r>
            <a:r>
              <a:rPr lang="en-US" sz="2400" dirty="0" err="1" smtClean="0">
                <a:cs typeface="Arial" charset="0"/>
              </a:rPr>
              <a:t>serveur</a:t>
            </a:r>
            <a:r>
              <a:rPr lang="en-US" sz="2400" dirty="0" smtClean="0">
                <a:cs typeface="Arial" charset="0"/>
              </a:rPr>
              <a:t> pour le </a:t>
            </a:r>
            <a:r>
              <a:rPr lang="en-US" sz="2400" dirty="0" err="1" smtClean="0">
                <a:cs typeface="Arial" charset="0"/>
              </a:rPr>
              <a:t>réseau</a:t>
            </a:r>
            <a:r>
              <a:rPr lang="en-US" sz="2400" dirty="0" smtClean="0">
                <a:cs typeface="Arial" charset="0"/>
              </a:rPr>
              <a:t> Call Center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Suivit des taches du projet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691680" y="764704"/>
            <a:ext cx="727280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5552" lvl="1" indent="-345552">
              <a:buClr>
                <a:srgbClr val="FF0000"/>
              </a:buClr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Tache du projet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Lancement du projet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sz="1050" dirty="0" smtClean="0"/>
              <a:t>Cadrage </a:t>
            </a:r>
            <a:r>
              <a:rPr lang="fr-FR" sz="1050" dirty="0"/>
              <a:t>des objectif lié au projet , ce que l’entreprise souhaite mettre en </a:t>
            </a:r>
            <a:r>
              <a:rPr lang="fr-FR" sz="1050" dirty="0" smtClean="0"/>
              <a:t>place.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 Cadrage des solutions lié au projet, en fonction de ce l’entreprise souhaite ce qu’il est possible de mettre en place et choix de la meilleur solution.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 smtClean="0"/>
              <a:t> </a:t>
            </a:r>
            <a:r>
              <a:rPr lang="fr-FR" sz="1050" dirty="0"/>
              <a:t>Explication aux acteurs du projet qu’elle mise en place à étais choisit et la vision de l’avancement des taches. </a:t>
            </a:r>
            <a:endParaRPr lang="fr-FR" sz="1050" dirty="0" smtClean="0"/>
          </a:p>
          <a:p>
            <a:pPr lvl="3">
              <a:buClr>
                <a:srgbClr val="FF0000"/>
              </a:buClr>
            </a:pPr>
            <a:endParaRPr lang="fr-FR" sz="105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Analyse de la situation projet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 smtClean="0"/>
              <a:t>Etude </a:t>
            </a:r>
            <a:r>
              <a:rPr lang="fr-FR" sz="1050" dirty="0"/>
              <a:t>de l’infrastructure informatique déjà existante pour le pôle Call </a:t>
            </a:r>
            <a:r>
              <a:rPr lang="fr-FR" sz="1050" dirty="0" smtClean="0"/>
              <a:t>center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 smtClean="0"/>
              <a:t>Recueillir les </a:t>
            </a:r>
            <a:r>
              <a:rPr lang="fr-FR" sz="1050" dirty="0"/>
              <a:t>services et </a:t>
            </a:r>
            <a:r>
              <a:rPr lang="fr-FR" sz="1050" dirty="0" smtClean="0"/>
              <a:t>les </a:t>
            </a:r>
            <a:r>
              <a:rPr lang="fr-FR" sz="1050" dirty="0"/>
              <a:t>rôles déployés sur le serveur déjà mis en place.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 smtClean="0"/>
              <a:t>Architecture </a:t>
            </a:r>
            <a:r>
              <a:rPr lang="fr-FR" sz="1050" dirty="0"/>
              <a:t>du nouveau réseau avec l’insertion d’un serveur de réplication serveur </a:t>
            </a:r>
            <a:r>
              <a:rPr lang="fr-FR" sz="1050" dirty="0" smtClean="0"/>
              <a:t>2.</a:t>
            </a:r>
          </a:p>
          <a:p>
            <a:pPr lvl="3">
              <a:buClr>
                <a:srgbClr val="FF0000"/>
              </a:buClr>
            </a:pPr>
            <a:endParaRPr lang="fr-FR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2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b="1" dirty="0" smtClean="0"/>
              <a:t>Qualification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Mise en place de l’active directory sur la machine SRV2 répliquer via le  SRV1.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Mise en place du service DNS pendant l’installation de l’AD lors de la réplication du catalogue global. (réplique le serveur DNS du serveur1).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Mise en place du service DHCP sur SRV2 fournissant une plage d’adresse différente du </a:t>
            </a:r>
            <a:r>
              <a:rPr lang="fr-FR" sz="1050" dirty="0" smtClean="0"/>
              <a:t>SRV1.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 smtClean="0"/>
              <a:t>Mise </a:t>
            </a:r>
            <a:r>
              <a:rPr lang="fr-FR" sz="1050" dirty="0"/>
              <a:t>en place d’un serveur de fichier avec une document de partages répliquer par DFS</a:t>
            </a:r>
            <a:r>
              <a:rPr lang="fr-FR" sz="1050" dirty="0" smtClean="0"/>
              <a:t>.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050" dirty="0" smtClean="0"/>
          </a:p>
          <a:p>
            <a:pPr marL="1085850" lvl="2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b="1" dirty="0" smtClean="0"/>
              <a:t>Mise en </a:t>
            </a:r>
            <a:r>
              <a:rPr lang="fr-FR" sz="1200" b="1" dirty="0"/>
              <a:t>production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Intégration du serveur 2 à l’infrastructure existante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Mise en place des service avec la configuration nécessaire pour l’intégration opérationnel du serveur 2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Test du second serveur en production , Extinction du serveur 1 et analyse du maintient de service du serveur2.</a:t>
            </a:r>
          </a:p>
          <a:p>
            <a:pPr marL="1085850" lvl="2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100" dirty="0"/>
          </a:p>
          <a:p>
            <a:pPr marL="1085850" lvl="2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Rédaction d’un suivit de projet pour amélioré la lisibilité de ce qu’il à étais effectuer</a:t>
            </a:r>
            <a:r>
              <a:rPr lang="fr-FR" sz="1050" dirty="0" smtClean="0"/>
              <a:t>.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050" dirty="0"/>
              <a:t>Rédaction des procédure de mises en place des différents services et rôles .</a:t>
            </a:r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dirty="0"/>
          </a:p>
          <a:p>
            <a:pPr marL="1543050" lvl="3" indent="-1714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0000"/>
              </a:buClr>
            </a:pPr>
            <a:endParaRPr lang="fr-F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0000"/>
              </a:buClr>
            </a:pP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039974" y="1052736"/>
            <a:ext cx="1584176" cy="10081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tx1"/>
                </a:solidFill>
              </a:rPr>
              <a:t>Réaliser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39974" y="2060848"/>
            <a:ext cx="1584176" cy="8640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>
                <a:solidFill>
                  <a:schemeClr val="tx1"/>
                </a:solidFill>
              </a:rPr>
              <a:t>R</a:t>
            </a:r>
            <a:r>
              <a:rPr lang="fr-FR" sz="1200" dirty="0" smtClean="0">
                <a:solidFill>
                  <a:schemeClr val="tx1"/>
                </a:solidFill>
              </a:rPr>
              <a:t>éaliser</a:t>
            </a:r>
            <a:endParaRPr lang="fr-FR" sz="10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1039974" y="2924944"/>
            <a:ext cx="1584176" cy="12241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tx1"/>
                </a:solidFill>
              </a:rPr>
              <a:t>Réaliser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43608" y="4149080"/>
            <a:ext cx="158417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tx1"/>
                </a:solidFill>
              </a:rPr>
              <a:t>Non Réaliser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Non 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Non Validé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Non Validé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43608" y="5301208"/>
            <a:ext cx="1584176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tx1"/>
                </a:solidFill>
              </a:rPr>
              <a:t>En cours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En cours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Validé</a:t>
            </a:r>
          </a:p>
        </p:txBody>
      </p:sp>
    </p:spTree>
    <p:extLst>
      <p:ext uri="{BB962C8B-B14F-4D97-AF65-F5344CB8AC3E}">
        <p14:creationId xmlns:p14="http://schemas.microsoft.com/office/powerpoint/2010/main" val="22379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u texte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386013" y="2947988"/>
            <a:ext cx="5726112" cy="2055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fr-FR" sz="3400" b="1" dirty="0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Conclusion</a:t>
            </a:r>
            <a:endParaRPr lang="fr-FR" sz="1400" i="1" dirty="0" smtClean="0">
              <a:solidFill>
                <a:srgbClr val="4B4E5E"/>
              </a:solidFill>
              <a:latin typeface="Arial" charset="0"/>
              <a:ea typeface="Geneva"/>
              <a:cs typeface="Arial" charset="0"/>
            </a:endParaRPr>
          </a:p>
        </p:txBody>
      </p:sp>
      <p:sp>
        <p:nvSpPr>
          <p:cNvPr id="27650" name="Espace réservé du texte 2"/>
          <p:cNvSpPr>
            <a:spLocks noGrp="1"/>
          </p:cNvSpPr>
          <p:nvPr>
            <p:ph type="body" sz="quarter" idx="4294967295"/>
          </p:nvPr>
        </p:nvSpPr>
        <p:spPr bwMode="auto">
          <a:xfrm>
            <a:off x="655638" y="2217738"/>
            <a:ext cx="1714500" cy="2701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17500" dirty="0" smtClean="0">
                <a:solidFill>
                  <a:srgbClr val="4B4E5E"/>
                </a:solidFill>
                <a:latin typeface="Arial" charset="0"/>
                <a:ea typeface="Geneva"/>
                <a:cs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2113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91447" y="1290425"/>
            <a:ext cx="8426275" cy="28500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5552" indent="-34555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29287" indent="-28373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tabLst>
                <a:tab pos="629287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3032" indent="-28373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0497" indent="-22350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tabLst>
                <a:tab pos="913032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0327" indent="-22984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0754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218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3725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216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820" lvl="1" indent="0">
              <a:buClr>
                <a:srgbClr val="FF0000"/>
              </a:buClr>
              <a:buNone/>
            </a:pPr>
            <a:endParaRPr lang="fr-F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de projet individuel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 m'a été proposé par 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F.MERMIN alors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je cherchais un sujet qui se rapprochait de 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formation en BTS SIO de 2éme année.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effet pour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Projet, je devrais utiliser 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nouveau serveur et des Fonctionnalités de Windows.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/>
                </a:solidFill>
              </a:rPr>
              <a:t>En conclusion, ce projet fut d'une grande aide </a:t>
            </a:r>
            <a:r>
              <a:rPr lang="fr-FR" sz="1200" dirty="0" smtClean="0">
                <a:solidFill>
                  <a:schemeClr val="tx1"/>
                </a:solidFill>
              </a:rPr>
              <a:t>dans le cadre de l’entreprise car </a:t>
            </a:r>
            <a:r>
              <a:rPr lang="fr-FR" sz="1200" dirty="0">
                <a:solidFill>
                  <a:schemeClr val="tx1"/>
                </a:solidFill>
              </a:rPr>
              <a:t>il m'a dans une certaine mesure préparé </a:t>
            </a:r>
            <a:r>
              <a:rPr lang="fr-FR" sz="1200" dirty="0" smtClean="0">
                <a:solidFill>
                  <a:schemeClr val="tx1"/>
                </a:solidFill>
              </a:rPr>
              <a:t>a faire une approche professionnel des problème rencontrés.</a:t>
            </a:r>
          </a:p>
          <a:p>
            <a:pPr marL="1256995" lvl="3" indent="0">
              <a:buClr>
                <a:srgbClr val="FF0000"/>
              </a:buClr>
              <a:buNone/>
            </a:pP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Conclusion du projet collectif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Un nouveau serveur est maintenant mis en place pour le réseau du call center.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 pole call center à maintenant une meilleur sécurité face aux pannes réseaux.</a:t>
            </a:r>
          </a:p>
          <a:p>
            <a:pPr marL="1256995" lvl="3" indent="0">
              <a:buClr>
                <a:srgbClr val="FF0000"/>
              </a:buClr>
              <a:buNone/>
            </a:pPr>
            <a:r>
              <a:rPr lang="fr-FR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b="1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717032"/>
            <a:ext cx="42484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37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&amp; Objectifs</a:t>
            </a:r>
            <a:endParaRPr lang="fr-FR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4202" y="1410812"/>
            <a:ext cx="8358040" cy="1956867"/>
          </a:xfrm>
          <a:prstGeom prst="roundRect">
            <a:avLst>
              <a:gd name="adj" fmla="val 2255"/>
            </a:avLst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288000" bIns="46038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</a:pPr>
            <a:endParaRPr kumimoji="1" lang="fr-FR" sz="1400" kern="0" dirty="0" smtClean="0">
              <a:latin typeface="Arial"/>
              <a:sym typeface="Wingdings" panose="05000000000000000000" pitchFamily="2" charset="2"/>
            </a:endParaRPr>
          </a:p>
          <a:p>
            <a:pPr marL="274638" indent="-274638"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  <a:buFont typeface="Wingdings" pitchFamily="2" charset="2"/>
              <a:buChar char="§"/>
            </a:pPr>
            <a:r>
              <a:rPr kumimoji="1" lang="fr-FR" sz="1400" kern="0" dirty="0" smtClean="0">
                <a:latin typeface="Arial"/>
                <a:sym typeface="Wingdings" panose="05000000000000000000" pitchFamily="2" charset="2"/>
              </a:rPr>
              <a:t>Infrastructure </a:t>
            </a:r>
            <a:r>
              <a:rPr kumimoji="1" lang="fr-FR" sz="1400" kern="0" dirty="0" err="1" smtClean="0">
                <a:latin typeface="Arial"/>
                <a:sym typeface="Wingdings" panose="05000000000000000000" pitchFamily="2" charset="2"/>
              </a:rPr>
              <a:t>Altibus</a:t>
            </a:r>
            <a:r>
              <a:rPr kumimoji="1" lang="fr-FR" sz="1400" kern="0" dirty="0" smtClean="0">
                <a:latin typeface="Arial"/>
                <a:sym typeface="Wingdings" panose="05000000000000000000" pitchFamily="2" charset="2"/>
              </a:rPr>
              <a:t>  comprenant un </a:t>
            </a:r>
            <a:r>
              <a:rPr kumimoji="1" lang="fr-FR" sz="1400" kern="0" dirty="0">
                <a:latin typeface="Arial"/>
                <a:sym typeface="Wingdings" panose="05000000000000000000" pitchFamily="2" charset="2"/>
              </a:rPr>
              <a:t>unique  serveur pour le  </a:t>
            </a:r>
            <a:r>
              <a:rPr kumimoji="1" lang="fr-FR" sz="1400" kern="0" dirty="0" err="1" smtClean="0">
                <a:latin typeface="Arial"/>
                <a:sym typeface="Wingdings" panose="05000000000000000000" pitchFamily="2" charset="2"/>
              </a:rPr>
              <a:t>Callcenter</a:t>
            </a:r>
            <a:r>
              <a:rPr kumimoji="1" lang="fr-FR" sz="1400" kern="0" dirty="0" smtClean="0">
                <a:latin typeface="Arial"/>
                <a:sym typeface="Wingdings" panose="05000000000000000000" pitchFamily="2" charset="2"/>
              </a:rPr>
              <a:t>.</a:t>
            </a:r>
          </a:p>
          <a:p>
            <a:pPr marL="274638" indent="-274638"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  <a:buFont typeface="Wingdings" pitchFamily="2" charset="2"/>
              <a:buChar char="§"/>
            </a:pPr>
            <a:r>
              <a:rPr kumimoji="1" lang="fr-FR" sz="1400" kern="0" dirty="0" smtClean="0">
                <a:latin typeface="Arial"/>
                <a:sym typeface="Wingdings" panose="05000000000000000000" pitchFamily="2" charset="2"/>
              </a:rPr>
              <a:t>Serveur contrôleur de domaine faisant rôle de serveur DNS , serveur DHCP et de service de fichier de partage.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</a:pPr>
            <a:r>
              <a:rPr kumimoji="1" lang="fr-FR" sz="1200" dirty="0">
                <a:solidFill>
                  <a:srgbClr val="5F5F5F"/>
                </a:solidFill>
              </a:rPr>
              <a:t>	</a:t>
            </a:r>
            <a:r>
              <a:rPr kumimoji="1" lang="fr-FR" sz="1200" dirty="0" smtClean="0">
                <a:solidFill>
                  <a:srgbClr val="5F5F5F"/>
                </a:solidFill>
              </a:rPr>
              <a:t>	</a:t>
            </a:r>
            <a:endParaRPr kumimoji="1" lang="fr-FR" sz="1200" dirty="0">
              <a:solidFill>
                <a:srgbClr val="5F5F5F"/>
              </a:solidFill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303907" y="1215782"/>
            <a:ext cx="4585188" cy="390061"/>
          </a:xfrm>
          <a:prstGeom prst="roundRect">
            <a:avLst>
              <a:gd name="adj" fmla="val 16667"/>
            </a:avLst>
          </a:prstGeom>
          <a:solidFill>
            <a:schemeClr val="tx1">
              <a:lumMod val="65000"/>
              <a:lumOff val="35000"/>
            </a:schemeClr>
          </a:solidFill>
          <a:ln w="38100" algn="ctr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square" lIns="72000" tIns="36000" rIns="72000" bIns="36000" anchor="ctr"/>
          <a:lstStyle/>
          <a:p>
            <a:pPr algn="ctr" eaLnBrk="0" hangingPunct="0"/>
            <a:r>
              <a:rPr kumimoji="1" lang="fr-FR" sz="1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Contexte</a:t>
            </a:r>
            <a:endParaRPr kumimoji="1" lang="fr-FR"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85910" y="3933057"/>
            <a:ext cx="8358040" cy="2131868"/>
          </a:xfrm>
          <a:prstGeom prst="roundRect">
            <a:avLst>
              <a:gd name="adj" fmla="val 2255"/>
            </a:avLst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288000" bIns="46038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74638" indent="-274638"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  <a:buFont typeface="Wingdings" pitchFamily="2" charset="2"/>
              <a:buChar char="§"/>
            </a:pPr>
            <a:endParaRPr kumimoji="1" lang="fr-FR" sz="1400" kern="0" dirty="0" smtClean="0">
              <a:latin typeface="Arial"/>
              <a:cs typeface="Geneva"/>
            </a:endParaRPr>
          </a:p>
          <a:p>
            <a:pPr marL="274638" indent="-274638"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  <a:buFont typeface="Wingdings" pitchFamily="2" charset="2"/>
              <a:buChar char="§"/>
            </a:pPr>
            <a:r>
              <a:rPr kumimoji="1" lang="fr-FR" sz="1400" kern="0" dirty="0" smtClean="0">
                <a:latin typeface="Arial"/>
                <a:cs typeface="Geneva"/>
              </a:rPr>
              <a:t>Sécurisation de l’infrastructure</a:t>
            </a:r>
          </a:p>
          <a:p>
            <a:pPr marL="274638" indent="-274638"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  <a:buFont typeface="Wingdings" pitchFamily="2" charset="2"/>
              <a:buChar char="§"/>
            </a:pPr>
            <a:r>
              <a:rPr kumimoji="1" lang="fr-FR" sz="1400" kern="0" dirty="0" smtClean="0">
                <a:latin typeface="Arial"/>
                <a:cs typeface="Geneva"/>
              </a:rPr>
              <a:t>Limiter les pannes sur le réseau.</a:t>
            </a:r>
          </a:p>
          <a:p>
            <a:pPr marL="274638" indent="-274638"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  <a:buFont typeface="Wingdings" pitchFamily="2" charset="2"/>
              <a:buChar char="§"/>
            </a:pPr>
            <a:r>
              <a:rPr kumimoji="1" lang="fr-FR" sz="1400" kern="0" dirty="0" smtClean="0">
                <a:latin typeface="Arial"/>
                <a:cs typeface="Geneva"/>
              </a:rPr>
              <a:t>Pouvoir fournir une continuité </a:t>
            </a:r>
            <a:r>
              <a:rPr kumimoji="1" lang="fr-FR" sz="1400" kern="0" dirty="0">
                <a:latin typeface="Arial"/>
                <a:cs typeface="Geneva"/>
              </a:rPr>
              <a:t>du service rendu aux </a:t>
            </a:r>
            <a:r>
              <a:rPr kumimoji="1" lang="fr-FR" sz="1400" kern="0" dirty="0" smtClean="0">
                <a:latin typeface="Arial"/>
                <a:cs typeface="Geneva"/>
              </a:rPr>
              <a:t>utilisateurs.</a:t>
            </a:r>
            <a:endParaRPr kumimoji="1" lang="fr-FR" sz="1400" kern="0" dirty="0">
              <a:latin typeface="Arial"/>
              <a:cs typeface="Geneva"/>
            </a:endParaRPr>
          </a:p>
          <a:p>
            <a:pPr marL="274638" indent="-274638" algn="just">
              <a:spcBef>
                <a:spcPts val="600"/>
              </a:spcBef>
              <a:spcAft>
                <a:spcPts val="600"/>
              </a:spcAft>
              <a:buClr>
                <a:srgbClr val="004780"/>
              </a:buClr>
              <a:buFont typeface="Wingdings" pitchFamily="2" charset="2"/>
              <a:buChar char="§"/>
            </a:pPr>
            <a:endParaRPr kumimoji="1" lang="fr-FR" sz="1400" u="sng" kern="0" dirty="0">
              <a:latin typeface="Arial"/>
              <a:cs typeface="Geneva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2303907" y="3717032"/>
            <a:ext cx="4585188" cy="390061"/>
          </a:xfrm>
          <a:prstGeom prst="roundRect">
            <a:avLst>
              <a:gd name="adj" fmla="val 16667"/>
            </a:avLst>
          </a:prstGeom>
          <a:solidFill>
            <a:schemeClr val="tx1">
              <a:lumMod val="65000"/>
              <a:lumOff val="35000"/>
            </a:schemeClr>
          </a:solidFill>
          <a:ln w="38100" algn="ctr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square" lIns="72000" tIns="36000" rIns="72000" bIns="36000" anchor="ctr"/>
          <a:lstStyle/>
          <a:p>
            <a:pPr algn="ctr" eaLnBrk="0" hangingPunct="0"/>
            <a:r>
              <a:rPr kumimoji="1" lang="fr-FR" sz="1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Objectifs</a:t>
            </a:r>
            <a:endParaRPr kumimoji="1" lang="fr-FR"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1691680" y="3501008"/>
            <a:ext cx="288032" cy="27161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Flèche vers le bas 10"/>
          <p:cNvSpPr/>
          <p:nvPr/>
        </p:nvSpPr>
        <p:spPr>
          <a:xfrm>
            <a:off x="7236296" y="3501008"/>
            <a:ext cx="288032" cy="27161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475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texte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386013" y="2947988"/>
            <a:ext cx="5726112" cy="2055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fr-FR" sz="3400" b="1" dirty="0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Projet &amp; Planning </a:t>
            </a:r>
          </a:p>
        </p:txBody>
      </p:sp>
      <p:sp>
        <p:nvSpPr>
          <p:cNvPr id="22531" name="Espace réservé du texte 2"/>
          <p:cNvSpPr>
            <a:spLocks noGrp="1"/>
          </p:cNvSpPr>
          <p:nvPr>
            <p:ph type="body" sz="quarter" idx="4294967295"/>
          </p:nvPr>
        </p:nvSpPr>
        <p:spPr bwMode="auto">
          <a:xfrm>
            <a:off x="655638" y="2217738"/>
            <a:ext cx="1714500" cy="2701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17500" smtClean="0">
                <a:solidFill>
                  <a:srgbClr val="4B4E5E"/>
                </a:solidFill>
                <a:latin typeface="Arial" charset="0"/>
                <a:ea typeface="Geneva"/>
                <a:cs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</a:t>
            </a:r>
            <a:endParaRPr lang="fr-FR" dirty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82562" y="1220824"/>
            <a:ext cx="8426275" cy="3867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5552" indent="-34555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29287" indent="-28373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tabLst>
                <a:tab pos="629287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3032" indent="-28373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0497" indent="-22350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tabLst>
                <a:tab pos="913032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0327" indent="-229842" algn="l" defTabSz="912996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0754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218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3725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216" indent="-228255" algn="l" defTabSz="9129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accent1"/>
              </a:buClr>
            </a:pPr>
            <a:endParaRPr lang="fr-FR" sz="300" dirty="0">
              <a:solidFill>
                <a:schemeClr val="tx1"/>
              </a:solidFill>
            </a:endParaRPr>
          </a:p>
          <a:p>
            <a:pPr marL="345552" lvl="1" indent="-345552">
              <a:buClr>
                <a:srgbClr val="FF0000"/>
              </a:buClr>
            </a:pPr>
            <a:endParaRPr lang="fr-FR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5552" lvl="1" indent="-345552">
              <a:buClr>
                <a:srgbClr val="FF0000"/>
              </a:buClr>
            </a:pPr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 identifiés </a:t>
            </a:r>
            <a:r>
              <a:rPr lang="fr-F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5552" lvl="1" indent="-345552">
              <a:buClr>
                <a:schemeClr val="accent1"/>
              </a:buClr>
            </a:pPr>
            <a:endParaRPr lang="fr-FR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Prestations de Services: Sécurisation de l’infrastructure</a:t>
            </a:r>
          </a:p>
          <a:p>
            <a:pPr marL="629300" lvl="2" indent="0">
              <a:buClr>
                <a:srgbClr val="FF0000"/>
              </a:buClr>
              <a:buNone/>
            </a:pPr>
            <a:r>
              <a:rPr lang="fr-FR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Altibus</a:t>
            </a:r>
            <a:r>
              <a:rPr lang="fr-F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&amp; Support de proximité</a:t>
            </a:r>
          </a:p>
          <a:p>
            <a:pPr marL="0" indent="0">
              <a:buClr>
                <a:schemeClr val="accent1"/>
              </a:buClr>
              <a:buNone/>
            </a:pPr>
            <a:endParaRPr lang="fr-FR" sz="1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accent1"/>
              </a:buClr>
              <a:buNone/>
            </a:pPr>
            <a:endPara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5552" lvl="1" indent="-345552">
              <a:buClr>
                <a:srgbClr val="FF0000"/>
              </a:buClr>
            </a:pPr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Principaux Acteurs :</a:t>
            </a:r>
          </a:p>
          <a:p>
            <a:pPr marL="345552" lvl="1" indent="-345552">
              <a:buClr>
                <a:schemeClr val="accent1"/>
              </a:buClr>
            </a:pP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Prestations de Services :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Sécurisation de</a:t>
            </a:r>
          </a:p>
          <a:p>
            <a:pPr marL="629300" lvl="2" indent="0">
              <a:buClr>
                <a:srgbClr val="FF0000"/>
              </a:buClr>
              <a:buNone/>
            </a:pP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l’infrastructure </a:t>
            </a:r>
            <a:r>
              <a:rPr lang="fr-FR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Altibus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de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Proximité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r-F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Fabrice MERMIN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 COGNARD</a:t>
            </a:r>
          </a:p>
          <a:p>
            <a:pPr marL="1256995" lvl="3" indent="0">
              <a:buClr>
                <a:srgbClr val="FF0000"/>
              </a:buClr>
              <a:buNone/>
            </a:pP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sebastien.renvoise\AppData\Local\Microsoft\Windows\Temporary Internet Files\Content.IE5\4BQEY3W0\dossier-bibliotheque--icon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345" y="16288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443" y="3737735"/>
            <a:ext cx="1441005" cy="108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2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Planning</a:t>
            </a:r>
            <a:endParaRPr lang="fr-FR" dirty="0"/>
          </a:p>
        </p:txBody>
      </p:sp>
      <p:graphicFrame>
        <p:nvGraphicFramePr>
          <p:cNvPr id="36" name="Diagramme 35"/>
          <p:cNvGraphicFramePr/>
          <p:nvPr>
            <p:extLst>
              <p:ext uri="{D42A27DB-BD31-4B8C-83A1-F6EECF244321}">
                <p14:modId xmlns:p14="http://schemas.microsoft.com/office/powerpoint/2010/main" val="2632010438"/>
              </p:ext>
            </p:extLst>
          </p:nvPr>
        </p:nvGraphicFramePr>
        <p:xfrm>
          <a:off x="1383290" y="2600908"/>
          <a:ext cx="7437182" cy="1188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37" name="Connecteur droit avec flèche 36"/>
          <p:cNvCxnSpPr/>
          <p:nvPr/>
        </p:nvCxnSpPr>
        <p:spPr>
          <a:xfrm flipV="1">
            <a:off x="2987824" y="206084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4438163" y="20968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5889455" y="20968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7308304" y="2096856"/>
            <a:ext cx="0" cy="781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V="1">
            <a:off x="1568818" y="206084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1568818" y="2348880"/>
            <a:ext cx="141900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987824" y="2348880"/>
            <a:ext cx="14503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4438163" y="2348880"/>
            <a:ext cx="14512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5897511" y="2348880"/>
            <a:ext cx="141079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2987824" y="1988337"/>
            <a:ext cx="1604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Du 18/01 au 22/01</a:t>
            </a:r>
            <a:endParaRPr lang="fr-FR" sz="1200" dirty="0"/>
          </a:p>
        </p:txBody>
      </p:sp>
      <p:sp>
        <p:nvSpPr>
          <p:cNvPr id="51" name="ZoneTexte 50"/>
          <p:cNvSpPr txBox="1"/>
          <p:nvPr/>
        </p:nvSpPr>
        <p:spPr>
          <a:xfrm>
            <a:off x="4438163" y="1988337"/>
            <a:ext cx="1604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Du 25/01 au 05/02</a:t>
            </a:r>
            <a:endParaRPr lang="fr-FR" sz="1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5872898" y="1988337"/>
            <a:ext cx="1604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Du 08/02 au 12/02</a:t>
            </a:r>
            <a:endParaRPr lang="fr-FR" sz="1200" dirty="0"/>
          </a:p>
        </p:txBody>
      </p:sp>
      <p:sp>
        <p:nvSpPr>
          <p:cNvPr id="55" name="ZoneTexte 54"/>
          <p:cNvSpPr txBox="1"/>
          <p:nvPr/>
        </p:nvSpPr>
        <p:spPr>
          <a:xfrm>
            <a:off x="1560036" y="1983631"/>
            <a:ext cx="1496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Du 11/01 Au 15/01</a:t>
            </a:r>
            <a:endParaRPr lang="fr-FR" sz="1200" dirty="0"/>
          </a:p>
        </p:txBody>
      </p:sp>
      <p:sp>
        <p:nvSpPr>
          <p:cNvPr id="56" name="Ellipse 55"/>
          <p:cNvSpPr/>
          <p:nvPr/>
        </p:nvSpPr>
        <p:spPr>
          <a:xfrm>
            <a:off x="1383290" y="2780928"/>
            <a:ext cx="308390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7" name="Ellipse 56"/>
          <p:cNvSpPr/>
          <p:nvPr/>
        </p:nvSpPr>
        <p:spPr>
          <a:xfrm>
            <a:off x="2833629" y="2789312"/>
            <a:ext cx="308390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58" name="Ellipse 57"/>
          <p:cNvSpPr/>
          <p:nvPr/>
        </p:nvSpPr>
        <p:spPr>
          <a:xfrm>
            <a:off x="4283968" y="2789312"/>
            <a:ext cx="308390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59" name="Ellipse 58"/>
          <p:cNvSpPr/>
          <p:nvPr/>
        </p:nvSpPr>
        <p:spPr>
          <a:xfrm>
            <a:off x="5743316" y="2770844"/>
            <a:ext cx="308390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07504" y="1340768"/>
            <a:ext cx="648072" cy="38884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N 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1" name="Flèche droite 60"/>
          <p:cNvSpPr/>
          <p:nvPr/>
        </p:nvSpPr>
        <p:spPr>
          <a:xfrm>
            <a:off x="755576" y="2789312"/>
            <a:ext cx="781909" cy="78370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7169042" y="2770844"/>
            <a:ext cx="308390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</a:p>
        </p:txBody>
      </p:sp>
      <p:cxnSp>
        <p:nvCxnSpPr>
          <p:cNvPr id="63" name="Connecteur droit avec flèche 62"/>
          <p:cNvCxnSpPr/>
          <p:nvPr/>
        </p:nvCxnSpPr>
        <p:spPr>
          <a:xfrm flipV="1">
            <a:off x="8820472" y="2096856"/>
            <a:ext cx="0" cy="1084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7323237" y="2348880"/>
            <a:ext cx="151216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7323237" y="1988337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Du 15/02 au 19/02</a:t>
            </a:r>
            <a:endParaRPr lang="fr-FR" sz="1200" dirty="0"/>
          </a:p>
        </p:txBody>
      </p:sp>
      <p:sp>
        <p:nvSpPr>
          <p:cNvPr id="66" name="Rectangle 65"/>
          <p:cNvSpPr/>
          <p:nvPr/>
        </p:nvSpPr>
        <p:spPr>
          <a:xfrm>
            <a:off x="1692078" y="3805189"/>
            <a:ext cx="117248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Cadrage du projet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721987" y="4907670"/>
            <a:ext cx="1172486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Initiation équipe de projet</a:t>
            </a:r>
            <a:endParaRPr lang="fr-FR" sz="1400" dirty="0"/>
          </a:p>
        </p:txBody>
      </p:sp>
      <p:sp>
        <p:nvSpPr>
          <p:cNvPr id="68" name="Rectangle 67"/>
          <p:cNvSpPr/>
          <p:nvPr/>
        </p:nvSpPr>
        <p:spPr>
          <a:xfrm>
            <a:off x="3164551" y="3821016"/>
            <a:ext cx="1119417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Etude de l’existant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64550" y="4907670"/>
            <a:ext cx="1119417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Architecture du réseau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92358" y="3805189"/>
            <a:ext cx="1141949" cy="8799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Installation en local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01367" y="4907670"/>
            <a:ext cx="1141949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Test en local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51706" y="3821016"/>
            <a:ext cx="111733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Intégration du serveur2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042697" y="4907670"/>
            <a:ext cx="1126345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Test en production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522875" y="3821016"/>
            <a:ext cx="1092981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Rédaction d’un suivit de projet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532828" y="4907670"/>
            <a:ext cx="1092981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Procédure de mise en place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1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6" grpId="0">
        <p:bldAsOne/>
      </p:bldGraphic>
      <p:bldP spid="50" grpId="0"/>
      <p:bldP spid="51" grpId="0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5" grpId="0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u texte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386013" y="2947988"/>
            <a:ext cx="5726112" cy="2055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fr-FR" sz="3400" b="1" dirty="0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Infrastructure &amp; déploiement.</a:t>
            </a:r>
            <a:endParaRPr lang="fr-FR" sz="2800" b="1" dirty="0" smtClean="0">
              <a:solidFill>
                <a:srgbClr val="FC0007"/>
              </a:solidFill>
              <a:latin typeface="Arial" charset="0"/>
              <a:ea typeface="Geneva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fr-FR" sz="2800" b="1" dirty="0" err="1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Callcenter</a:t>
            </a:r>
            <a:r>
              <a:rPr lang="fr-FR" sz="2800" b="1" dirty="0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 réseau </a:t>
            </a:r>
            <a:r>
              <a:rPr lang="fr-FR" sz="2800" b="1" dirty="0" err="1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Altibus</a:t>
            </a:r>
            <a:r>
              <a:rPr lang="fr-FR" sz="2800" b="1" dirty="0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.</a:t>
            </a:r>
            <a:endParaRPr lang="fr-FR" sz="3400" b="1" dirty="0" smtClean="0">
              <a:solidFill>
                <a:srgbClr val="FC0007"/>
              </a:solidFill>
              <a:latin typeface="Arial" charset="0"/>
              <a:ea typeface="Geneva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fr-FR" b="1" dirty="0" smtClean="0">
              <a:solidFill>
                <a:srgbClr val="FC0007"/>
              </a:solidFill>
              <a:latin typeface="Arial" charset="0"/>
              <a:ea typeface="Geneva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fr-FR" sz="1800" i="1" dirty="0" smtClean="0">
              <a:solidFill>
                <a:srgbClr val="4B4E5E"/>
              </a:solidFill>
              <a:latin typeface="Arial" charset="0"/>
              <a:ea typeface="Geneva"/>
              <a:cs typeface="Arial" charset="0"/>
            </a:endParaRPr>
          </a:p>
        </p:txBody>
      </p:sp>
      <p:sp>
        <p:nvSpPr>
          <p:cNvPr id="27650" name="Espace réservé du texte 2"/>
          <p:cNvSpPr>
            <a:spLocks noGrp="1"/>
          </p:cNvSpPr>
          <p:nvPr>
            <p:ph type="body" sz="quarter" idx="4294967295"/>
          </p:nvPr>
        </p:nvSpPr>
        <p:spPr bwMode="auto">
          <a:xfrm>
            <a:off x="655638" y="2217738"/>
            <a:ext cx="1714500" cy="2701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17500" dirty="0" smtClean="0">
                <a:solidFill>
                  <a:srgbClr val="4B4E5E"/>
                </a:solidFill>
                <a:latin typeface="Arial" charset="0"/>
                <a:ea typeface="Geneva"/>
                <a:cs typeface="Arial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de l’infrastructure</a:t>
            </a:r>
            <a:endParaRPr lang="fr-FR" dirty="0"/>
          </a:p>
        </p:txBody>
      </p:sp>
      <p:pic>
        <p:nvPicPr>
          <p:cNvPr id="89" name="Picture 2" descr="C:\Users\stagiaire.polealpes\Pictures\serveur-icone-6722-9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064" y="1731162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3" descr="C:\Users\stagiaire.polealpes\Pictures\ordinateur-portable-icone-9460-9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612" y="2983863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7" descr="C:\Users\stagiaire.polealpes\Pictures\serveur-icone-6722-9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064" y="4513193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8" descr="C:\Users\stagiaire.polealpes\Pictures\switc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549" y="277909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ZoneTexte 105"/>
          <p:cNvSpPr txBox="1"/>
          <p:nvPr/>
        </p:nvSpPr>
        <p:spPr>
          <a:xfrm>
            <a:off x="2203176" y="1578763"/>
            <a:ext cx="1679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Adresse IP:</a:t>
            </a:r>
          </a:p>
          <a:p>
            <a:r>
              <a:rPr lang="fr-FR" dirty="0" smtClean="0"/>
              <a:t>192.168.10.1</a:t>
            </a:r>
          </a:p>
          <a:p>
            <a:r>
              <a:rPr lang="fr-FR" dirty="0" smtClean="0"/>
              <a:t>Masque:</a:t>
            </a:r>
          </a:p>
          <a:p>
            <a:r>
              <a:rPr lang="fr-FR" dirty="0" smtClean="0"/>
              <a:t>255.255.255.0</a:t>
            </a:r>
            <a:endParaRPr lang="fr-FR" dirty="0"/>
          </a:p>
        </p:txBody>
      </p:sp>
      <p:sp>
        <p:nvSpPr>
          <p:cNvPr id="112" name="ZoneTexte 111"/>
          <p:cNvSpPr txBox="1"/>
          <p:nvPr/>
        </p:nvSpPr>
        <p:spPr>
          <a:xfrm>
            <a:off x="2203176" y="4370228"/>
            <a:ext cx="1527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Adresse IP:</a:t>
            </a:r>
          </a:p>
          <a:p>
            <a:r>
              <a:rPr lang="fr-FR" dirty="0" smtClean="0"/>
              <a:t>192.168.10.2</a:t>
            </a:r>
          </a:p>
          <a:p>
            <a:r>
              <a:rPr lang="fr-FR" dirty="0" smtClean="0"/>
              <a:t>Masque:</a:t>
            </a:r>
          </a:p>
          <a:p>
            <a:r>
              <a:rPr lang="fr-FR" dirty="0" smtClean="0"/>
              <a:t>255.255.255.0</a:t>
            </a:r>
            <a:endParaRPr lang="fr-FR" dirty="0"/>
          </a:p>
        </p:txBody>
      </p:sp>
      <p:sp>
        <p:nvSpPr>
          <p:cNvPr id="113" name="ZoneTexte 112"/>
          <p:cNvSpPr txBox="1"/>
          <p:nvPr/>
        </p:nvSpPr>
        <p:spPr>
          <a:xfrm>
            <a:off x="872008" y="3859267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Serveur2</a:t>
            </a:r>
            <a:endParaRPr lang="fr-FR" u="sng" dirty="0"/>
          </a:p>
        </p:txBody>
      </p:sp>
      <p:sp>
        <p:nvSpPr>
          <p:cNvPr id="114" name="ZoneTexte 113"/>
          <p:cNvSpPr txBox="1"/>
          <p:nvPr/>
        </p:nvSpPr>
        <p:spPr>
          <a:xfrm>
            <a:off x="4120093" y="2439901"/>
            <a:ext cx="1008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/>
              <a:t>Switch</a:t>
            </a:r>
            <a:endParaRPr lang="fr-FR" u="sng" dirty="0"/>
          </a:p>
        </p:txBody>
      </p:sp>
      <p:sp>
        <p:nvSpPr>
          <p:cNvPr id="115" name="ZoneTexte 114"/>
          <p:cNvSpPr txBox="1"/>
          <p:nvPr/>
        </p:nvSpPr>
        <p:spPr>
          <a:xfrm>
            <a:off x="6911752" y="230062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/>
              <a:t>PC client</a:t>
            </a:r>
            <a:endParaRPr lang="fr-FR" u="sng" dirty="0"/>
          </a:p>
        </p:txBody>
      </p:sp>
      <p:cxnSp>
        <p:nvCxnSpPr>
          <p:cNvPr id="116" name="Connecteur droit 115"/>
          <p:cNvCxnSpPr>
            <a:stCxn id="89" idx="2"/>
          </p:cNvCxnSpPr>
          <p:nvPr/>
        </p:nvCxnSpPr>
        <p:spPr>
          <a:xfrm>
            <a:off x="1384264" y="2645562"/>
            <a:ext cx="2855168" cy="1000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91" idx="2"/>
          </p:cNvCxnSpPr>
          <p:nvPr/>
        </p:nvCxnSpPr>
        <p:spPr>
          <a:xfrm flipV="1">
            <a:off x="1384264" y="3646352"/>
            <a:ext cx="2971712" cy="1781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5012552" y="3563137"/>
            <a:ext cx="2223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823853" y="1035937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Serveur1</a:t>
            </a:r>
            <a:endParaRPr lang="fr-FR" u="sng" dirty="0"/>
          </a:p>
        </p:txBody>
      </p:sp>
      <p:sp>
        <p:nvSpPr>
          <p:cNvPr id="7" name="ZoneTexte 6"/>
          <p:cNvSpPr txBox="1"/>
          <p:nvPr/>
        </p:nvSpPr>
        <p:spPr>
          <a:xfrm>
            <a:off x="6025780" y="3998292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Adresse fournit par DHCP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902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12" grpId="0"/>
      <p:bldP spid="113" grpId="0"/>
      <p:bldP spid="114" grpId="0"/>
      <p:bldP spid="11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à coins arrondis 17"/>
          <p:cNvSpPr/>
          <p:nvPr/>
        </p:nvSpPr>
        <p:spPr>
          <a:xfrm>
            <a:off x="3923928" y="2924944"/>
            <a:ext cx="4437306" cy="28803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Déploiement du serveur 2</a:t>
            </a:r>
            <a:endParaRPr lang="fr-FR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298782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8036" y="1054477"/>
            <a:ext cx="3454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 smtClean="0"/>
              <a:t>Serveur2</a:t>
            </a:r>
          </a:p>
          <a:p>
            <a:pPr algn="ctr"/>
            <a:r>
              <a:rPr lang="fr-FR" dirty="0" smtClean="0"/>
              <a:t>Serveur Contrôleur de domaine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3356248" y="3212976"/>
            <a:ext cx="216024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Flèche droite 91"/>
          <p:cNvSpPr/>
          <p:nvPr/>
        </p:nvSpPr>
        <p:spPr>
          <a:xfrm>
            <a:off x="3356248" y="3933056"/>
            <a:ext cx="216024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Flèche droite 92"/>
          <p:cNvSpPr/>
          <p:nvPr/>
        </p:nvSpPr>
        <p:spPr>
          <a:xfrm>
            <a:off x="3356248" y="4581128"/>
            <a:ext cx="216024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Flèche droite 93"/>
          <p:cNvSpPr/>
          <p:nvPr/>
        </p:nvSpPr>
        <p:spPr>
          <a:xfrm>
            <a:off x="3356248" y="5301208"/>
            <a:ext cx="216024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995936" y="303382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Réplication du catalogue global du rôle de service de domaine Active Directory.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95936" y="3892406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Réplication du serveur DNS.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995936" y="4401978"/>
            <a:ext cx="4014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Serveur DHCP avec plage d’adresse </a:t>
            </a:r>
          </a:p>
          <a:p>
            <a:r>
              <a:rPr lang="fr-FR" dirty="0" smtClean="0"/>
              <a:t>différente de Serveur1.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995936" y="5260558"/>
            <a:ext cx="436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Serveur de fichiers avec réplication DFS.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1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3" grpId="0" animBg="1"/>
      <p:bldP spid="92" grpId="0" animBg="1"/>
      <p:bldP spid="93" grpId="0" animBg="1"/>
      <p:bldP spid="94" grpId="0" animBg="1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u texte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386013" y="2947988"/>
            <a:ext cx="5726112" cy="2055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fr-FR" sz="3600" b="1" dirty="0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Suivit de Projet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fr-FR" sz="2800" b="1" i="1" dirty="0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Serveur2 réseau </a:t>
            </a:r>
            <a:r>
              <a:rPr lang="fr-FR" sz="2800" b="1" i="1" dirty="0" err="1" smtClean="0">
                <a:solidFill>
                  <a:srgbClr val="FC0007"/>
                </a:solidFill>
                <a:latin typeface="Arial" charset="0"/>
                <a:ea typeface="Geneva"/>
                <a:cs typeface="Arial" charset="0"/>
              </a:rPr>
              <a:t>Altibus</a:t>
            </a:r>
            <a:endParaRPr lang="fr-FR" sz="1400" i="1" dirty="0" smtClean="0">
              <a:solidFill>
                <a:srgbClr val="4B4E5E"/>
              </a:solidFill>
              <a:latin typeface="Arial" charset="0"/>
              <a:ea typeface="Geneva"/>
              <a:cs typeface="Arial" charset="0"/>
            </a:endParaRPr>
          </a:p>
        </p:txBody>
      </p:sp>
      <p:sp>
        <p:nvSpPr>
          <p:cNvPr id="27650" name="Espace réservé du texte 2"/>
          <p:cNvSpPr>
            <a:spLocks noGrp="1"/>
          </p:cNvSpPr>
          <p:nvPr>
            <p:ph type="body" sz="quarter" idx="4294967295"/>
          </p:nvPr>
        </p:nvSpPr>
        <p:spPr bwMode="auto">
          <a:xfrm>
            <a:off x="655638" y="2217738"/>
            <a:ext cx="1714500" cy="2701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17500" dirty="0" smtClean="0">
                <a:solidFill>
                  <a:srgbClr val="4B4E5E"/>
                </a:solidFill>
                <a:latin typeface="Arial" charset="0"/>
                <a:ea typeface="Geneva"/>
                <a:cs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2483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Thème Office">
  <a:themeElements>
    <a:clrScheme name="4_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Thème Office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3C53560408144A4BA8C18BB2C5410" ma:contentTypeVersion="0" ma:contentTypeDescription="Crée un document." ma:contentTypeScope="" ma:versionID="8d5db573aee3bd967c573fedcc0a7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c3cf1a2bb1823029843ad1feb5ad4c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3F6D68-8E34-4918-A6FF-97BE2ED246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764E9C-4716-406D-810D-96CF261C609D}">
  <ds:schemaRefs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B0B1450-CBE5-422A-9E5A-09210C6172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3220</TotalTime>
  <Words>684</Words>
  <Application>Microsoft Office PowerPoint</Application>
  <PresentationFormat>Affichage à l'écran (4:3)</PresentationFormat>
  <Paragraphs>165</Paragraphs>
  <Slides>12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4_Thème Office</vt:lpstr>
      <vt:lpstr>1_Thème Office</vt:lpstr>
      <vt:lpstr>Sécurisation infrastructure Altibus Ajout d’un serveur pour le réseau Call Center</vt:lpstr>
      <vt:lpstr>Contexte &amp; Objectifs</vt:lpstr>
      <vt:lpstr>Présentation PowerPoint</vt:lpstr>
      <vt:lpstr>Projet</vt:lpstr>
      <vt:lpstr>Planning</vt:lpstr>
      <vt:lpstr>Présentation PowerPoint</vt:lpstr>
      <vt:lpstr>Schéma de l’infrastructure</vt:lpstr>
      <vt:lpstr>Déploiement du serveur 2</vt:lpstr>
      <vt:lpstr>Présentation PowerPoint</vt:lpstr>
      <vt:lpstr>Suivit des taches du projet</vt:lpstr>
      <vt:lpstr>Présentation PowerPoint</vt:lpstr>
      <vt:lpstr>Conclusion</vt:lpstr>
    </vt:vector>
  </TitlesOfParts>
  <Company>Transdev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PRIEUR Michel</dc:creator>
  <cp:lastModifiedBy>Pole Alpes, Stagiaire</cp:lastModifiedBy>
  <cp:revision>214</cp:revision>
  <cp:lastPrinted>2015-03-12T17:10:58Z</cp:lastPrinted>
  <dcterms:created xsi:type="dcterms:W3CDTF">2013-11-11T20:19:41Z</dcterms:created>
  <dcterms:modified xsi:type="dcterms:W3CDTF">2016-02-10T08:33:53Z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0x01010042B3C53560408144A4BA8C18BB2C5410</vt:lpwstr>
  </property>
</Properties>
</file>