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2" r:id="rId4"/>
    <p:sldId id="275" r:id="rId5"/>
    <p:sldId id="265" r:id="rId6"/>
    <p:sldId id="285" r:id="rId7"/>
    <p:sldId id="287" r:id="rId8"/>
    <p:sldId id="277" r:id="rId9"/>
    <p:sldId id="281" r:id="rId10"/>
    <p:sldId id="290" r:id="rId11"/>
    <p:sldId id="289" r:id="rId12"/>
    <p:sldId id="291" r:id="rId13"/>
    <p:sldId id="278" r:id="rId14"/>
    <p:sldId id="295" r:id="rId15"/>
    <p:sldId id="282" r:id="rId16"/>
    <p:sldId id="292" r:id="rId17"/>
    <p:sldId id="293" r:id="rId18"/>
    <p:sldId id="279" r:id="rId19"/>
    <p:sldId id="294" r:id="rId20"/>
    <p:sldId id="284" r:id="rId21"/>
    <p:sldId id="288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F83DC36-79B2-44DA-8498-620F42464C99}">
          <p14:sldIdLst>
            <p14:sldId id="256"/>
            <p14:sldId id="262"/>
          </p14:sldIdLst>
        </p14:section>
        <p14:section name="1- the influence of money" id="{D6D0B69D-E395-4A8E-9B97-C7B6054A1356}">
          <p14:sldIdLst>
            <p14:sldId id="275"/>
            <p14:sldId id="265"/>
            <p14:sldId id="285"/>
            <p14:sldId id="287"/>
          </p14:sldIdLst>
        </p14:section>
        <p14:section name="2- How to gather these sums" id="{046008D7-A70A-473B-BFBB-484A75EB918F}">
          <p14:sldIdLst>
            <p14:sldId id="277"/>
            <p14:sldId id="281"/>
            <p14:sldId id="290"/>
            <p14:sldId id="289"/>
            <p14:sldId id="291"/>
            <p14:sldId id="278"/>
            <p14:sldId id="295"/>
          </p14:sldIdLst>
        </p14:section>
        <p14:section name="3- The csq of this system" id="{7CE8A166-2A58-40C1-A715-A0799FA4C867}">
          <p14:sldIdLst>
            <p14:sldId id="282"/>
            <p14:sldId id="292"/>
            <p14:sldId id="293"/>
            <p14:sldId id="279"/>
            <p14:sldId id="294"/>
          </p14:sldIdLst>
        </p14:section>
        <p14:section name="Conclusion" id="{9692063F-5DED-468A-8533-C53265526E9E}">
          <p14:sldIdLst>
            <p14:sldId id="284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60463" autoAdjust="0"/>
  </p:normalViewPr>
  <p:slideViewPr>
    <p:cSldViewPr>
      <p:cViewPr varScale="1">
        <p:scale>
          <a:sx n="66" d="100"/>
          <a:sy n="66" d="100"/>
        </p:scale>
        <p:origin x="96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Outside money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 Bush </c:v>
                </c:pt>
                <c:pt idx="1">
                  <c:v> Clinton </c:v>
                </c:pt>
                <c:pt idx="2">
                  <c:v> Cruz </c:v>
                </c:pt>
                <c:pt idx="3">
                  <c:v> Sanders </c:v>
                </c:pt>
                <c:pt idx="4">
                  <c:v> Carson </c:v>
                </c:pt>
                <c:pt idx="5">
                  <c:v> Rubio </c:v>
                </c:pt>
                <c:pt idx="6">
                  <c:v> Trump </c:v>
                </c:pt>
              </c:strCache>
            </c:strRef>
          </c:cat>
          <c:val>
            <c:numRef>
              <c:f>Sheet1!$B$2:$B$8</c:f>
              <c:numCache>
                <c:formatCode>_-[$$-409]* #,##0.00_ ;_-[$$-409]* \-#,##0.00\ ;_-[$$-409]* "-"??_ ;_-@_ </c:formatCode>
                <c:ptCount val="7"/>
                <c:pt idx="0">
                  <c:v>103222384</c:v>
                </c:pt>
                <c:pt idx="1">
                  <c:v>20291679</c:v>
                </c:pt>
                <c:pt idx="2">
                  <c:v>38634164</c:v>
                </c:pt>
                <c:pt idx="3">
                  <c:v>25044</c:v>
                </c:pt>
                <c:pt idx="4">
                  <c:v>6844987</c:v>
                </c:pt>
                <c:pt idx="5">
                  <c:v>17315782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Candidate committee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 Bush </c:v>
                </c:pt>
                <c:pt idx="1">
                  <c:v> Clinton </c:v>
                </c:pt>
                <c:pt idx="2">
                  <c:v> Cruz </c:v>
                </c:pt>
                <c:pt idx="3">
                  <c:v> Sanders </c:v>
                </c:pt>
                <c:pt idx="4">
                  <c:v> Carson </c:v>
                </c:pt>
                <c:pt idx="5">
                  <c:v> Rubio </c:v>
                </c:pt>
                <c:pt idx="6">
                  <c:v> Trump </c:v>
                </c:pt>
              </c:strCache>
            </c:strRef>
          </c:cat>
          <c:val>
            <c:numRef>
              <c:f>Sheet1!$C$2:$C$8</c:f>
              <c:numCache>
                <c:formatCode>_-[$$-409]* #,##0.00_ ;_-[$$-409]* \-#,##0.00\ ;_-[$$-409]* "-"??_ ;_-@_ </c:formatCode>
                <c:ptCount val="7"/>
                <c:pt idx="0">
                  <c:v>24814730</c:v>
                </c:pt>
                <c:pt idx="1">
                  <c:v>77471604</c:v>
                </c:pt>
                <c:pt idx="2">
                  <c:v>26567298</c:v>
                </c:pt>
                <c:pt idx="3">
                  <c:v>41463784</c:v>
                </c:pt>
                <c:pt idx="4">
                  <c:v>31409509</c:v>
                </c:pt>
                <c:pt idx="5">
                  <c:v>15515638</c:v>
                </c:pt>
                <c:pt idx="6">
                  <c:v>5828922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623040"/>
        <c:axId val="153624160"/>
      </c:barChart>
      <c:catAx>
        <c:axId val="15362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3624160"/>
        <c:crosses val="autoZero"/>
        <c:auto val="1"/>
        <c:lblAlgn val="ctr"/>
        <c:lblOffset val="100"/>
        <c:noMultiLvlLbl val="0"/>
      </c:catAx>
      <c:valAx>
        <c:axId val="15362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$-409]* #,##0.00_ ;_-[$$-409]* \-#,##0.00\ ;_-[$$-409]* &quot;-&quot;??_ ;_-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36230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Importance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donations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big donations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 Clinton</c:v>
                </c:pt>
                <c:pt idx="1">
                  <c:v>J Bush</c:v>
                </c:pt>
                <c:pt idx="2">
                  <c:v>T Cruz</c:v>
                </c:pt>
                <c:pt idx="3">
                  <c:v>B Carson</c:v>
                </c:pt>
                <c:pt idx="4">
                  <c:v>M Rubio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62785473</c:v>
                </c:pt>
                <c:pt idx="1">
                  <c:v>23010370</c:v>
                </c:pt>
                <c:pt idx="2">
                  <c:v>15197051</c:v>
                </c:pt>
                <c:pt idx="3">
                  <c:v>11692287</c:v>
                </c:pt>
                <c:pt idx="4">
                  <c:v>11346549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 donations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 Clinton</c:v>
                </c:pt>
                <c:pt idx="1">
                  <c:v>J Bush</c:v>
                </c:pt>
                <c:pt idx="2">
                  <c:v>T Cruz</c:v>
                </c:pt>
                <c:pt idx="3">
                  <c:v>B Carson</c:v>
                </c:pt>
                <c:pt idx="4">
                  <c:v>M Rubio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14686131</c:v>
                </c:pt>
                <c:pt idx="1">
                  <c:v>1804360</c:v>
                </c:pt>
                <c:pt idx="2">
                  <c:v>11370247</c:v>
                </c:pt>
                <c:pt idx="3">
                  <c:v>19717222</c:v>
                </c:pt>
                <c:pt idx="4">
                  <c:v>4169089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3157120"/>
        <c:axId val="273157680"/>
      </c:barChart>
      <c:catAx>
        <c:axId val="27315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3157680"/>
        <c:crosses val="autoZero"/>
        <c:auto val="1"/>
        <c:lblAlgn val="ctr"/>
        <c:lblOffset val="100"/>
        <c:noMultiLvlLbl val="0"/>
      </c:catAx>
      <c:valAx>
        <c:axId val="27315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315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Participation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Self reported turnout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25-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100+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0.4</c:v>
                </c:pt>
                <c:pt idx="2">
                  <c:v>0.6</c:v>
                </c:pt>
                <c:pt idx="3">
                  <c:v>0.68</c:v>
                </c:pt>
                <c:pt idx="4">
                  <c:v>0.75</c:v>
                </c:pt>
                <c:pt idx="5">
                  <c:v>0.8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Personnal involvment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25-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100+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</c:v>
                </c:pt>
                <c:pt idx="1">
                  <c:v>0.12</c:v>
                </c:pt>
                <c:pt idx="2">
                  <c:v>0.2</c:v>
                </c:pt>
                <c:pt idx="3">
                  <c:v>0.28000000000000003</c:v>
                </c:pt>
                <c:pt idx="4">
                  <c:v>0.32</c:v>
                </c:pt>
                <c:pt idx="5">
                  <c:v>0.35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819648"/>
        <c:axId val="213650512"/>
      </c:lineChart>
      <c:catAx>
        <c:axId val="214819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err="1" smtClean="0"/>
                  <a:t>Level</a:t>
                </a:r>
                <a:r>
                  <a:rPr lang="fr-FR" dirty="0" smtClean="0"/>
                  <a:t> of </a:t>
                </a:r>
                <a:r>
                  <a:rPr lang="fr-FR" dirty="0" err="1" smtClean="0"/>
                  <a:t>income</a:t>
                </a:r>
                <a:r>
                  <a:rPr lang="fr-FR" dirty="0" smtClean="0"/>
                  <a:t>, in </a:t>
                </a:r>
                <a:r>
                  <a:rPr lang="fr-FR" dirty="0" err="1" smtClean="0"/>
                  <a:t>thousands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year</a:t>
                </a:r>
                <a:endParaRPr lang="fr-F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3650512"/>
        <c:crosses val="autoZero"/>
        <c:auto val="1"/>
        <c:lblAlgn val="ctr"/>
        <c:lblOffset val="100"/>
        <c:noMultiLvlLbl val="0"/>
      </c:catAx>
      <c:valAx>
        <c:axId val="21365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48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25-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100+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100</c:v>
                </c:pt>
                <c:pt idx="4">
                  <c:v>310</c:v>
                </c:pt>
                <c:pt idx="5">
                  <c:v>450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477744"/>
        <c:axId val="212478304"/>
      </c:lineChart>
      <c:catAx>
        <c:axId val="212477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err="1" smtClean="0"/>
                  <a:t>Level</a:t>
                </a:r>
                <a:r>
                  <a:rPr lang="fr-FR" dirty="0" smtClean="0"/>
                  <a:t> of</a:t>
                </a:r>
                <a:r>
                  <a:rPr lang="fr-FR" baseline="0" dirty="0" smtClean="0"/>
                  <a:t> </a:t>
                </a:r>
                <a:r>
                  <a:rPr lang="fr-FR" baseline="0" dirty="0" err="1" smtClean="0"/>
                  <a:t>income</a:t>
                </a:r>
                <a:r>
                  <a:rPr lang="fr-FR" baseline="0" dirty="0" smtClean="0"/>
                  <a:t>, in </a:t>
                </a:r>
                <a:r>
                  <a:rPr lang="fr-FR" baseline="0" dirty="0" err="1" smtClean="0"/>
                  <a:t>thousands</a:t>
                </a:r>
                <a:r>
                  <a:rPr lang="fr-FR" baseline="0" dirty="0" smtClean="0"/>
                  <a:t> per </a:t>
                </a:r>
                <a:r>
                  <a:rPr lang="fr-FR" baseline="0" dirty="0" err="1" smtClean="0"/>
                  <a:t>year</a:t>
                </a:r>
                <a:endParaRPr lang="fr-F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478304"/>
        <c:crosses val="autoZero"/>
        <c:auto val="1"/>
        <c:lblAlgn val="ctr"/>
        <c:lblOffset val="100"/>
        <c:noMultiLvlLbl val="0"/>
      </c:catAx>
      <c:valAx>
        <c:axId val="21247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smtClean="0"/>
                  <a:t>Donations in dollars</a:t>
                </a:r>
                <a:endParaRPr lang="fr-F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247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11/18/2015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11/18/2015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presidentialelectionnews.com/2016-presidential-primary-schedule-calendar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045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b="1" baseline="0" dirty="0" smtClean="0"/>
              <a:t>Reference</a:t>
            </a:r>
            <a:r>
              <a:rPr lang="fr-FR" b="1" baseline="0" dirty="0" smtClean="0"/>
              <a:t>: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https://www.opensecrets.org :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candidates. </a:t>
            </a:r>
          </a:p>
          <a:p>
            <a:pPr marL="0" indent="0">
              <a:buFontTx/>
              <a:buNone/>
            </a:pPr>
            <a:r>
              <a:rPr lang="fr-FR" baseline="0" dirty="0" smtClean="0"/>
              <a:t>https://www.opensecrets.org/bigpicture/donordemographics.php </a:t>
            </a:r>
          </a:p>
          <a:p>
            <a:pPr marL="0" indent="0">
              <a:buFontTx/>
              <a:buNone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378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606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509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480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822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baseline="0" dirty="0" smtClean="0"/>
              <a:t>Reference</a:t>
            </a:r>
            <a:r>
              <a:rPr lang="fr-FR" b="1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Gilens</a:t>
            </a:r>
            <a:r>
              <a:rPr lang="en-US" dirty="0" smtClean="0"/>
              <a:t>, Martin, </a:t>
            </a:r>
            <a:r>
              <a:rPr lang="en-US" i="1" dirty="0" smtClean="0"/>
              <a:t>Affluence and Influence. Economic Inequality and Political Power in America</a:t>
            </a:r>
            <a:r>
              <a:rPr lang="en-US" dirty="0" smtClean="0"/>
              <a:t>, New York, Russell Sage Foundation &amp; Princeton University Press, 2012</a:t>
            </a:r>
            <a:r>
              <a:rPr lang="en-US" baseline="0" dirty="0" smtClean="0"/>
              <a:t> </a:t>
            </a:r>
            <a:r>
              <a:rPr lang="en-US" baseline="0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chapter 8, </a:t>
            </a:r>
            <a:r>
              <a:rPr lang="en-US" dirty="0" smtClean="0"/>
              <a:t>“aspect</a:t>
            </a:r>
            <a:r>
              <a:rPr lang="en-US" baseline="0" dirty="0" smtClean="0"/>
              <a:t> of political context that might shape responsiveness”, </a:t>
            </a:r>
            <a:r>
              <a:rPr lang="en-US" dirty="0" smtClean="0"/>
              <a:t>“engagement</a:t>
            </a:r>
            <a:r>
              <a:rPr lang="en-US" baseline="0" dirty="0" smtClean="0"/>
              <a:t> </a:t>
            </a:r>
            <a:r>
              <a:rPr lang="en-US" baseline="0" dirty="0" smtClean="0"/>
              <a:t>and income”.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087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Reference: </a:t>
            </a:r>
          </a:p>
          <a:p>
            <a:r>
              <a:rPr lang="en-US" dirty="0" err="1" smtClean="0"/>
              <a:t>Gilens</a:t>
            </a:r>
            <a:r>
              <a:rPr lang="en-US" dirty="0" smtClean="0"/>
              <a:t>, Martin, </a:t>
            </a:r>
            <a:r>
              <a:rPr lang="en-US" i="1" dirty="0" smtClean="0"/>
              <a:t>Affluence and Influence. Economic Inequality and Political Power in America</a:t>
            </a:r>
            <a:r>
              <a:rPr lang="en-US" dirty="0" smtClean="0"/>
              <a:t>, New York, Russell Sage Foundation &amp; Princeton University Press, 2012</a:t>
            </a:r>
            <a:r>
              <a:rPr lang="en-US" baseline="0" dirty="0" smtClean="0"/>
              <a:t> : chapter 6 “introduction”, chapter 8</a:t>
            </a:r>
            <a:endParaRPr lang="fr-FR" b="1" dirty="0" smtClean="0"/>
          </a:p>
          <a:p>
            <a:r>
              <a:rPr lang="fr-FR" dirty="0" smtClean="0"/>
              <a:t>http://www2.ucsc.edu/whorulesamerica/power/wealth.html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135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04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baseline="0" dirty="0" smtClean="0"/>
              <a:t>Reference:</a:t>
            </a:r>
          </a:p>
          <a:p>
            <a:r>
              <a:rPr lang="fr-FR" baseline="0" dirty="0" smtClean="0"/>
              <a:t>http://www.theguardian.com/us-news/2015/apr/24/bush-clinton-dynasties-political-elite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403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34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74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10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u="none" baseline="0" dirty="0" err="1" smtClean="0"/>
              <a:t>References</a:t>
            </a:r>
            <a:r>
              <a:rPr lang="fr-FR" b="1" u="none" baseline="0" dirty="0" smtClean="0"/>
              <a:t>: </a:t>
            </a:r>
            <a:endParaRPr lang="fr-FR" b="1" u="non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hlinkClick r:id="rId3"/>
              </a:rPr>
              <a:t>http://www.uspresidentialelectionnews.com/2016-presidential-primary-schedule-calendar/</a:t>
            </a:r>
            <a:r>
              <a:rPr lang="fr-FR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http://</a:t>
            </a:r>
            <a:r>
              <a:rPr lang="fr-FR" dirty="0" smtClean="0"/>
              <a:t>usatoday30.usatoday.com/news/politics/2007-04-09-fundraising-presidential_N.htm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1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517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656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Reference</a:t>
            </a:r>
            <a:r>
              <a:rPr lang="en-US" b="1" dirty="0" smtClean="0"/>
              <a:t>:</a:t>
            </a:r>
          </a:p>
          <a:p>
            <a:r>
              <a:rPr lang="fr-FR" b="0" dirty="0" smtClean="0"/>
              <a:t>https://www.opensecrets.org/pres16/index.php </a:t>
            </a:r>
            <a:endParaRPr lang="fr-F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943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/>
              <a:t>Reference</a:t>
            </a:r>
            <a:r>
              <a:rPr lang="fr-FR" b="1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http://www.fec.gov/pdf/candgui.pdf :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chapter</a:t>
            </a:r>
            <a:r>
              <a:rPr lang="fr-FR" baseline="0" dirty="0" smtClean="0"/>
              <a:t> 4 and 10.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0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11/18/2015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11/18/2015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11/18/2015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secrets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spresidentialelectionnews.com/" TargetMode="External"/><Relationship Id="rId4" Type="http://schemas.openxmlformats.org/officeDocument/2006/relationships/hyperlink" Target="http://www.fec.gov/pdf/candgui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wealthy candidates win elections?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066130"/>
          </a:xfrm>
        </p:spPr>
        <p:txBody>
          <a:bodyPr/>
          <a:lstStyle/>
          <a:p>
            <a:r>
              <a:rPr lang="fr-FR" dirty="0" err="1" smtClean="0"/>
              <a:t>small</a:t>
            </a:r>
            <a:r>
              <a:rPr lang="fr-FR" dirty="0" smtClean="0"/>
              <a:t> donations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17614" y="1435823"/>
            <a:ext cx="4709160" cy="838201"/>
          </a:xfrm>
        </p:spPr>
        <p:txBody>
          <a:bodyPr/>
          <a:lstStyle/>
          <a:p>
            <a:r>
              <a:rPr lang="fr-FR" dirty="0" smtClean="0"/>
              <a:t>By money </a:t>
            </a:r>
            <a:r>
              <a:rPr lang="fr-FR" dirty="0" err="1" smtClean="0"/>
              <a:t>raised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22665" y="2369077"/>
            <a:ext cx="4709160" cy="4114800"/>
          </a:xfrm>
        </p:spPr>
        <p:txBody>
          <a:bodyPr>
            <a:normAutofit/>
          </a:bodyPr>
          <a:lstStyle/>
          <a:p>
            <a:r>
              <a:rPr lang="fr-FR" b="1" dirty="0" smtClean="0"/>
              <a:t>1: Bernie Sanders</a:t>
            </a:r>
          </a:p>
          <a:p>
            <a:pPr lvl="1"/>
            <a:r>
              <a:rPr lang="fr-FR" dirty="0" smtClean="0"/>
              <a:t>$30,652,976</a:t>
            </a:r>
            <a:endParaRPr lang="fr-FR" dirty="0"/>
          </a:p>
          <a:p>
            <a:r>
              <a:rPr lang="fr-FR" b="1" dirty="0" smtClean="0"/>
              <a:t>2: Ben Carson</a:t>
            </a:r>
          </a:p>
          <a:p>
            <a:pPr lvl="1"/>
            <a:r>
              <a:rPr lang="fr-FR" dirty="0" smtClean="0"/>
              <a:t>$19,641,649</a:t>
            </a:r>
          </a:p>
          <a:p>
            <a:r>
              <a:rPr lang="fr-FR" b="1" dirty="0" smtClean="0"/>
              <a:t>3: Hillary Clinton</a:t>
            </a:r>
          </a:p>
          <a:p>
            <a:pPr lvl="1"/>
            <a:r>
              <a:rPr lang="fr-FR" dirty="0" smtClean="0"/>
              <a:t>$13,292,382</a:t>
            </a:r>
          </a:p>
          <a:p>
            <a:r>
              <a:rPr lang="fr-FR" b="1" dirty="0" smtClean="0"/>
              <a:t>4: Ted Cruz</a:t>
            </a:r>
          </a:p>
          <a:p>
            <a:pPr lvl="1"/>
            <a:r>
              <a:rPr lang="fr-FR" dirty="0" smtClean="0"/>
              <a:t>$11,070,909</a:t>
            </a:r>
          </a:p>
          <a:p>
            <a:r>
              <a:rPr lang="fr-FR" b="1" dirty="0" smtClean="0"/>
              <a:t>5: Marco </a:t>
            </a:r>
            <a:r>
              <a:rPr lang="fr-FR" b="1" dirty="0" err="1" smtClean="0"/>
              <a:t>Rubio</a:t>
            </a:r>
            <a:endParaRPr lang="fr-FR" b="1" dirty="0" smtClean="0"/>
          </a:p>
          <a:p>
            <a:pPr lvl="1"/>
            <a:r>
              <a:rPr lang="fr-FR" dirty="0" smtClean="0"/>
              <a:t>$3,247,245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32583" y="1435822"/>
            <a:ext cx="4709160" cy="838201"/>
          </a:xfrm>
        </p:spPr>
        <p:txBody>
          <a:bodyPr/>
          <a:lstStyle/>
          <a:p>
            <a:r>
              <a:rPr lang="fr-FR" dirty="0" smtClean="0"/>
              <a:t>By </a:t>
            </a:r>
            <a:r>
              <a:rPr lang="fr-FR" dirty="0" err="1" smtClean="0"/>
              <a:t>percentage</a:t>
            </a:r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32583" y="2369077"/>
            <a:ext cx="4709160" cy="4114800"/>
          </a:xfrm>
        </p:spPr>
        <p:txBody>
          <a:bodyPr>
            <a:normAutofit/>
          </a:bodyPr>
          <a:lstStyle/>
          <a:p>
            <a:r>
              <a:rPr lang="fr-FR" b="1" dirty="0" smtClean="0"/>
              <a:t>1: Bernie Sanders</a:t>
            </a:r>
          </a:p>
          <a:p>
            <a:pPr lvl="1"/>
            <a:r>
              <a:rPr lang="fr-FR" dirty="0" smtClean="0"/>
              <a:t>74%</a:t>
            </a:r>
          </a:p>
          <a:p>
            <a:r>
              <a:rPr lang="fr-FR" b="1" dirty="0" smtClean="0"/>
              <a:t>2: Ben Carson</a:t>
            </a:r>
          </a:p>
          <a:p>
            <a:pPr lvl="1"/>
            <a:r>
              <a:rPr lang="fr-FR" dirty="0" smtClean="0"/>
              <a:t>63%</a:t>
            </a:r>
          </a:p>
          <a:p>
            <a:r>
              <a:rPr lang="fr-FR" b="1" dirty="0" smtClean="0"/>
              <a:t>3: Donald </a:t>
            </a:r>
            <a:r>
              <a:rPr lang="fr-FR" b="1" dirty="0" err="1" smtClean="0"/>
              <a:t>Trump</a:t>
            </a:r>
            <a:endParaRPr lang="fr-FR" b="1" dirty="0" smtClean="0"/>
          </a:p>
          <a:p>
            <a:pPr lvl="1"/>
            <a:r>
              <a:rPr lang="fr-FR" dirty="0" smtClean="0"/>
              <a:t>48%</a:t>
            </a:r>
          </a:p>
          <a:p>
            <a:r>
              <a:rPr lang="fr-FR" b="1" dirty="0" smtClean="0"/>
              <a:t>4: Ted Cruz</a:t>
            </a:r>
          </a:p>
          <a:p>
            <a:pPr lvl="1"/>
            <a:r>
              <a:rPr lang="fr-FR" dirty="0" smtClean="0"/>
              <a:t>42%</a:t>
            </a:r>
          </a:p>
          <a:p>
            <a:r>
              <a:rPr lang="fr-FR" b="1" dirty="0" smtClean="0"/>
              <a:t>5: Marco </a:t>
            </a:r>
            <a:r>
              <a:rPr lang="fr-FR" b="1" dirty="0" err="1" smtClean="0"/>
              <a:t>Rubio</a:t>
            </a:r>
            <a:endParaRPr lang="fr-FR" b="1" dirty="0" smtClean="0"/>
          </a:p>
          <a:p>
            <a:pPr lvl="1"/>
            <a:r>
              <a:rPr lang="fr-FR" dirty="0" smtClean="0"/>
              <a:t>21%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8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78098"/>
          </a:xfrm>
        </p:spPr>
        <p:txBody>
          <a:bodyPr/>
          <a:lstStyle/>
          <a:p>
            <a:pPr algn="ctr"/>
            <a:r>
              <a:rPr lang="fr-FR" dirty="0" err="1" smtClean="0"/>
              <a:t>Big</a:t>
            </a:r>
            <a:r>
              <a:rPr lang="fr-FR" dirty="0" smtClean="0"/>
              <a:t> donations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440" y="1196752"/>
            <a:ext cx="4709160" cy="838201"/>
          </a:xfrm>
        </p:spPr>
        <p:txBody>
          <a:bodyPr/>
          <a:lstStyle/>
          <a:p>
            <a:r>
              <a:rPr lang="fr-FR" dirty="0" smtClean="0"/>
              <a:t>By money </a:t>
            </a:r>
            <a:r>
              <a:rPr lang="fr-FR" dirty="0" err="1" smtClean="0"/>
              <a:t>raised</a:t>
            </a:r>
            <a:r>
              <a:rPr lang="fr-FR" dirty="0" smtClean="0"/>
              <a:t>	</a:t>
            </a:r>
            <a:r>
              <a:rPr lang="fr-FR" dirty="0" smtClean="0"/>
              <a:t>(</a:t>
            </a:r>
            <a:r>
              <a:rPr lang="fr-FR" dirty="0" err="1" smtClean="0"/>
              <a:t>Perc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178969"/>
            <a:ext cx="4709160" cy="4418383"/>
          </a:xfrm>
        </p:spPr>
        <p:txBody>
          <a:bodyPr>
            <a:normAutofit/>
          </a:bodyPr>
          <a:lstStyle/>
          <a:p>
            <a:r>
              <a:rPr lang="fr-FR" b="1" dirty="0" smtClean="0"/>
              <a:t>Hillary Clinton</a:t>
            </a:r>
          </a:p>
          <a:p>
            <a:pPr lvl="1"/>
            <a:r>
              <a:rPr lang="fr-FR" dirty="0" smtClean="0"/>
              <a:t>$</a:t>
            </a:r>
            <a:r>
              <a:rPr lang="fr-FR" dirty="0" smtClean="0"/>
              <a:t>62,785,473 (81% : 2</a:t>
            </a:r>
            <a:r>
              <a:rPr lang="fr-FR" baseline="30000" dirty="0" smtClean="0"/>
              <a:t>nd</a:t>
            </a:r>
            <a:r>
              <a:rPr lang="fr-FR" dirty="0" smtClean="0"/>
              <a:t>)</a:t>
            </a:r>
            <a:endParaRPr lang="fr-FR" dirty="0" smtClean="0"/>
          </a:p>
          <a:p>
            <a:r>
              <a:rPr lang="fr-FR" b="1" dirty="0" err="1" smtClean="0"/>
              <a:t>Jeb</a:t>
            </a:r>
            <a:r>
              <a:rPr lang="fr-FR" b="1" dirty="0" smtClean="0"/>
              <a:t> Bush</a:t>
            </a:r>
          </a:p>
          <a:p>
            <a:pPr lvl="1"/>
            <a:r>
              <a:rPr lang="fr-FR" dirty="0" smtClean="0"/>
              <a:t>$</a:t>
            </a:r>
            <a:r>
              <a:rPr lang="fr-FR" dirty="0" smtClean="0"/>
              <a:t>23,010,370 (93% : 1st)</a:t>
            </a:r>
            <a:endParaRPr lang="fr-FR" dirty="0" smtClean="0"/>
          </a:p>
          <a:p>
            <a:r>
              <a:rPr lang="fr-FR" b="1" dirty="0" smtClean="0"/>
              <a:t>Ted Cruz</a:t>
            </a:r>
          </a:p>
          <a:p>
            <a:pPr lvl="1"/>
            <a:r>
              <a:rPr lang="fr-FR" dirty="0" smtClean="0"/>
              <a:t>$</a:t>
            </a:r>
            <a:r>
              <a:rPr lang="fr-FR" dirty="0" smtClean="0"/>
              <a:t>15,197,051 (57% : 4th)</a:t>
            </a:r>
            <a:endParaRPr lang="fr-FR" dirty="0" smtClean="0"/>
          </a:p>
          <a:p>
            <a:r>
              <a:rPr lang="fr-FR" b="1" dirty="0" smtClean="0"/>
              <a:t>Ben Carson</a:t>
            </a:r>
          </a:p>
          <a:p>
            <a:pPr lvl="1"/>
            <a:r>
              <a:rPr lang="fr-FR" dirty="0" smtClean="0"/>
              <a:t>$</a:t>
            </a:r>
            <a:r>
              <a:rPr lang="fr-FR" dirty="0" smtClean="0"/>
              <a:t>11692,287 (37% : 5th)</a:t>
            </a:r>
            <a:endParaRPr lang="fr-FR" dirty="0" smtClean="0"/>
          </a:p>
          <a:p>
            <a:r>
              <a:rPr lang="fr-FR" b="1" dirty="0" smtClean="0"/>
              <a:t>Marco </a:t>
            </a:r>
            <a:r>
              <a:rPr lang="fr-FR" b="1" dirty="0" err="1" smtClean="0"/>
              <a:t>Rubio</a:t>
            </a:r>
            <a:endParaRPr lang="fr-FR" b="1" dirty="0" smtClean="0"/>
          </a:p>
          <a:p>
            <a:pPr lvl="1"/>
            <a:r>
              <a:rPr lang="fr-FR" dirty="0" smtClean="0"/>
              <a:t>$</a:t>
            </a:r>
            <a:r>
              <a:rPr lang="fr-FR" dirty="0" smtClean="0"/>
              <a:t>11,346,549 (73% : 3rd)</a:t>
            </a:r>
            <a:endParaRPr lang="fr-FR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94489647"/>
              </p:ext>
            </p:extLst>
          </p:nvPr>
        </p:nvGraphicFramePr>
        <p:xfrm>
          <a:off x="6262688" y="2034953"/>
          <a:ext cx="4708525" cy="413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55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Self-</a:t>
            </a:r>
            <a:r>
              <a:rPr lang="fr-FR" sz="3200" dirty="0" err="1" smtClean="0"/>
              <a:t>funding</a:t>
            </a:r>
            <a:endParaRPr lang="fr-FR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8" y="1928036"/>
            <a:ext cx="4708525" cy="414492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8" y="3028774"/>
            <a:ext cx="4708525" cy="1943451"/>
          </a:xfrm>
        </p:spPr>
      </p:pic>
      <p:sp>
        <p:nvSpPr>
          <p:cNvPr id="4" name="TextBox 3"/>
          <p:cNvSpPr txBox="1"/>
          <p:nvPr/>
        </p:nvSpPr>
        <p:spPr>
          <a:xfrm>
            <a:off x="6420706" y="2019021"/>
            <a:ext cx="43924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dirty="0" smtClean="0"/>
              <a:t>Is Donald </a:t>
            </a:r>
            <a:r>
              <a:rPr lang="fr-FR" dirty="0" err="1" smtClean="0"/>
              <a:t>Trump</a:t>
            </a:r>
            <a:r>
              <a:rPr lang="fr-FR" dirty="0" smtClean="0"/>
              <a:t> self-</a:t>
            </a:r>
            <a:r>
              <a:rPr lang="fr-FR" dirty="0" err="1" smtClean="0"/>
              <a:t>fundind</a:t>
            </a:r>
            <a:r>
              <a:rPr lang="fr-FR" dirty="0" smtClean="0"/>
              <a:t>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campaign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7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cap="none" dirty="0" smtClean="0"/>
              <a:t>b</a:t>
            </a:r>
            <a:r>
              <a:rPr lang="fr-FR" dirty="0" smtClean="0"/>
              <a:t>. </a:t>
            </a:r>
            <a:r>
              <a:rPr lang="fr-FR" dirty="0" err="1" smtClean="0"/>
              <a:t>Outside</a:t>
            </a:r>
            <a:r>
              <a:rPr lang="fr-FR" dirty="0" smtClean="0"/>
              <a:t> money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PACs</a:t>
            </a:r>
            <a:r>
              <a:rPr lang="fr-FR" dirty="0" smtClean="0"/>
              <a:t>: </a:t>
            </a:r>
            <a:r>
              <a:rPr lang="fr-FR" dirty="0" err="1" smtClean="0"/>
              <a:t>Congressional</a:t>
            </a:r>
            <a:r>
              <a:rPr lang="fr-FR" dirty="0" smtClean="0"/>
              <a:t> vs </a:t>
            </a:r>
            <a:r>
              <a:rPr lang="fr-FR" dirty="0" err="1" smtClean="0"/>
              <a:t>Presidential</a:t>
            </a:r>
            <a:r>
              <a:rPr lang="fr-FR" dirty="0" smtClean="0"/>
              <a:t> </a:t>
            </a:r>
            <a:r>
              <a:rPr lang="fr-FR" dirty="0" err="1" smtClean="0"/>
              <a:t>elections</a:t>
            </a:r>
            <a:endParaRPr lang="fr-FR" dirty="0" smtClean="0"/>
          </a:p>
          <a:p>
            <a:r>
              <a:rPr lang="fr-FR" dirty="0" smtClean="0"/>
              <a:t>Leadership </a:t>
            </a:r>
            <a:r>
              <a:rPr lang="fr-FR" dirty="0" err="1" smtClean="0"/>
              <a:t>PACs</a:t>
            </a:r>
            <a:endParaRPr lang="fr-FR" dirty="0" smtClean="0"/>
          </a:p>
          <a:p>
            <a:r>
              <a:rPr lang="fr-FR" dirty="0" smtClean="0"/>
              <a:t>Super-</a:t>
            </a:r>
            <a:r>
              <a:rPr lang="fr-FR" dirty="0" err="1" smtClean="0"/>
              <a:t>PACs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Focus on one candidate, multi-candidates, </a:t>
            </a:r>
            <a:r>
              <a:rPr lang="fr-FR" dirty="0" err="1" smtClean="0"/>
              <a:t>policy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5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3- the </a:t>
            </a:r>
            <a:r>
              <a:rPr lang="fr-FR" dirty="0" err="1" smtClean="0"/>
              <a:t>democratic</a:t>
            </a:r>
            <a:r>
              <a:rPr lang="fr-FR" dirty="0" smtClean="0"/>
              <a:t>(?) </a:t>
            </a:r>
            <a:r>
              <a:rPr lang="fr-FR" dirty="0" smtClean="0"/>
              <a:t>system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a. </a:t>
            </a:r>
            <a:r>
              <a:rPr lang="en-US" dirty="0"/>
              <a:t>Dominance of the 1(0)% : a </a:t>
            </a:r>
            <a:r>
              <a:rPr lang="en-US" dirty="0" err="1" smtClean="0"/>
              <a:t>ploutocratie</a:t>
            </a:r>
            <a:endParaRPr lang="en-US" dirty="0"/>
          </a:p>
          <a:p>
            <a:r>
              <a:rPr lang="en-US" dirty="0" smtClean="0"/>
              <a:t>b. Political dynasties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83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none" dirty="0" smtClean="0"/>
              <a:t>a</a:t>
            </a:r>
            <a:r>
              <a:rPr lang="fr-FR" dirty="0" smtClean="0"/>
              <a:t>. The dominance of the 1(0)%</a:t>
            </a:r>
            <a:endParaRPr lang="fr-FR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0403964"/>
              </p:ext>
            </p:extLst>
          </p:nvPr>
        </p:nvGraphicFramePr>
        <p:xfrm>
          <a:off x="477788" y="1828800"/>
          <a:ext cx="546422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3973531"/>
              </p:ext>
            </p:extLst>
          </p:nvPr>
        </p:nvGraphicFramePr>
        <p:xfrm>
          <a:off x="6262688" y="1828800"/>
          <a:ext cx="4708525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80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err="1" smtClean="0"/>
              <a:t>Wealth</a:t>
            </a:r>
            <a:r>
              <a:rPr lang="fr-FR" sz="3200" dirty="0" smtClean="0"/>
              <a:t> </a:t>
            </a:r>
            <a:r>
              <a:rPr lang="fr-FR" sz="3200" dirty="0" err="1" smtClean="0"/>
              <a:t>inequality</a:t>
            </a:r>
            <a:endParaRPr lang="fr-FR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Vote </a:t>
            </a:r>
            <a:r>
              <a:rPr lang="fr-FR" dirty="0" err="1" smtClean="0"/>
              <a:t>maximizers</a:t>
            </a:r>
            <a:endParaRPr lang="fr-FR" dirty="0" smtClean="0"/>
          </a:p>
          <a:p>
            <a:r>
              <a:rPr lang="fr-FR" dirty="0" smtClean="0"/>
              <a:t>Policy </a:t>
            </a:r>
            <a:r>
              <a:rPr lang="fr-FR" dirty="0" err="1" smtClean="0"/>
              <a:t>maximizers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2078032"/>
            <a:ext cx="5690376" cy="4094168"/>
          </a:xfrm>
        </p:spPr>
      </p:pic>
    </p:spTree>
    <p:extLst>
      <p:ext uri="{BB962C8B-B14F-4D97-AF65-F5344CB8AC3E}">
        <p14:creationId xmlns:p14="http://schemas.microsoft.com/office/powerpoint/2010/main" val="177575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cap="none" dirty="0" smtClean="0"/>
              <a:t>b</a:t>
            </a:r>
            <a:r>
              <a:rPr lang="fr-FR" sz="3200" dirty="0" smtClean="0"/>
              <a:t>. </a:t>
            </a:r>
            <a:r>
              <a:rPr lang="fr-FR" sz="3200" dirty="0" err="1" smtClean="0"/>
              <a:t>Political</a:t>
            </a:r>
            <a:r>
              <a:rPr lang="fr-FR" sz="3200" dirty="0" smtClean="0"/>
              <a:t> dynasties</a:t>
            </a:r>
            <a:endParaRPr lang="fr-F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House of </a:t>
            </a:r>
            <a:r>
              <a:rPr lang="fr-FR" dirty="0" err="1" smtClean="0"/>
              <a:t>representatives</a:t>
            </a:r>
            <a:endParaRPr lang="fr-F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83" y="2893809"/>
            <a:ext cx="4251065" cy="341551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err="1" smtClean="0"/>
              <a:t>Senate</a:t>
            </a:r>
            <a:endParaRPr lang="fr-F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78" y="2868307"/>
            <a:ext cx="3415511" cy="3415511"/>
          </a:xfrm>
        </p:spPr>
      </p:pic>
    </p:spTree>
    <p:extLst>
      <p:ext uri="{BB962C8B-B14F-4D97-AF65-F5344CB8AC3E}">
        <p14:creationId xmlns:p14="http://schemas.microsoft.com/office/powerpoint/2010/main" val="7314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Bush &amp; Clinton dynasties</a:t>
            </a:r>
            <a:endParaRPr lang="fr-FR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1981-1989: R. Reagan</a:t>
            </a:r>
          </a:p>
          <a:p>
            <a:pPr lvl="1"/>
            <a:r>
              <a:rPr lang="fr-FR" dirty="0" err="1" smtClean="0"/>
              <a:t>Vice-president</a:t>
            </a:r>
            <a:r>
              <a:rPr lang="fr-FR" dirty="0" smtClean="0"/>
              <a:t>: George Bush Sr.</a:t>
            </a:r>
          </a:p>
          <a:p>
            <a:r>
              <a:rPr lang="fr-FR" dirty="0" smtClean="0"/>
              <a:t>1989-1993: George Bush Sr.</a:t>
            </a:r>
          </a:p>
          <a:p>
            <a:r>
              <a:rPr lang="fr-FR" dirty="0" smtClean="0"/>
              <a:t>1993-2001: Bill Clinton</a:t>
            </a:r>
          </a:p>
          <a:p>
            <a:r>
              <a:rPr lang="fr-FR" dirty="0" smtClean="0"/>
              <a:t>2001-2009: George Bush Jr.</a:t>
            </a:r>
          </a:p>
          <a:p>
            <a:r>
              <a:rPr lang="fr-FR" dirty="0" smtClean="0"/>
              <a:t>2009-2016: Barack Obama</a:t>
            </a:r>
          </a:p>
          <a:p>
            <a:pPr lvl="1"/>
            <a:r>
              <a:rPr lang="fr-FR" dirty="0" err="1" smtClean="0"/>
              <a:t>Secretary</a:t>
            </a:r>
            <a:r>
              <a:rPr lang="fr-FR" dirty="0" smtClean="0"/>
              <a:t> of State: Hillary Clinton (2009-13)</a:t>
            </a:r>
          </a:p>
          <a:p>
            <a:endParaRPr lang="fr-FR" dirty="0"/>
          </a:p>
          <a:p>
            <a:r>
              <a:rPr lang="fr-FR" dirty="0" err="1" smtClean="0"/>
              <a:t>Big</a:t>
            </a:r>
            <a:r>
              <a:rPr lang="fr-FR" dirty="0" smtClean="0"/>
              <a:t> candidates for 2016: </a:t>
            </a:r>
          </a:p>
          <a:p>
            <a:pPr marL="45720" indent="0">
              <a:buNone/>
            </a:pPr>
            <a:r>
              <a:rPr lang="fr-FR" dirty="0"/>
              <a:t>	</a:t>
            </a:r>
            <a:r>
              <a:rPr lang="fr-FR" dirty="0" smtClean="0"/>
              <a:t>Hillary Clinton and </a:t>
            </a:r>
            <a:r>
              <a:rPr lang="fr-FR" dirty="0" err="1" smtClean="0"/>
              <a:t>Jeb</a:t>
            </a:r>
            <a:r>
              <a:rPr lang="fr-FR" dirty="0" smtClean="0"/>
              <a:t> Bush</a:t>
            </a:r>
          </a:p>
        </p:txBody>
      </p:sp>
    </p:spTree>
    <p:extLst>
      <p:ext uri="{BB962C8B-B14F-4D97-AF65-F5344CB8AC3E}">
        <p14:creationId xmlns:p14="http://schemas.microsoft.com/office/powerpoint/2010/main" val="336324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217613" y="1268761"/>
            <a:ext cx="9753600" cy="936104"/>
          </a:xfrm>
        </p:spPr>
        <p:txBody>
          <a:bodyPr>
            <a:normAutofit/>
          </a:bodyPr>
          <a:lstStyle/>
          <a:p>
            <a:r>
              <a:rPr lang="fr-FR" dirty="0" err="1" smtClean="0"/>
              <a:t>bibliography</a:t>
            </a:r>
            <a:endParaRPr lang="fr-FR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217614" y="2204865"/>
            <a:ext cx="7848600" cy="43924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hlinkClick r:id="rId3"/>
              </a:rPr>
              <a:t>www.opensecrets.org</a:t>
            </a:r>
            <a:r>
              <a:rPr lang="fr-FR" dirty="0" smtClean="0"/>
              <a:t> (/</a:t>
            </a:r>
            <a:r>
              <a:rPr lang="fr-FR" dirty="0" err="1" smtClean="0"/>
              <a:t>bigpicture</a:t>
            </a:r>
            <a:r>
              <a:rPr lang="fr-FR" dirty="0" smtClean="0"/>
              <a:t> ; /pres16 …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Gilens</a:t>
            </a:r>
            <a:r>
              <a:rPr lang="en-US" dirty="0"/>
              <a:t>, Martin, </a:t>
            </a:r>
            <a:r>
              <a:rPr lang="en-US" i="1" dirty="0"/>
              <a:t>Affluence and Influence. Economic Inequality and Political Power in America</a:t>
            </a:r>
            <a:r>
              <a:rPr lang="en-US" dirty="0"/>
              <a:t>, New York, Russell Sage Foundation &amp; Princeton University Press, 2012</a:t>
            </a:r>
            <a:r>
              <a:rPr lang="en-US" dirty="0" smtClean="0"/>
              <a:t>. (chapters 6 and 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www.fec.gov/pdf/candgui.pdf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hlinkClick r:id="rId5"/>
              </a:rPr>
              <a:t>http://</a:t>
            </a:r>
            <a:r>
              <a:rPr lang="fr-FR" dirty="0" smtClean="0">
                <a:hlinkClick r:id="rId5"/>
              </a:rPr>
              <a:t>www.uspresidentialelectionnews.com</a:t>
            </a:r>
            <a:r>
              <a:rPr lang="fr-FR" dirty="0" smtClean="0"/>
              <a:t> 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http://</a:t>
            </a:r>
            <a:r>
              <a:rPr lang="fr-FR" dirty="0" smtClean="0"/>
              <a:t>www.theguardian.com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887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influence of money in campaigns</a:t>
            </a:r>
          </a:p>
          <a:p>
            <a:pPr lvl="1"/>
            <a:r>
              <a:rPr lang="en-US" dirty="0" smtClean="0"/>
              <a:t>Global trends</a:t>
            </a:r>
          </a:p>
          <a:p>
            <a:pPr lvl="1"/>
            <a:r>
              <a:rPr lang="en-US" dirty="0" smtClean="0"/>
              <a:t>Why is money so essential?</a:t>
            </a:r>
          </a:p>
          <a:p>
            <a:pPr lvl="1"/>
            <a:r>
              <a:rPr lang="en-US" dirty="0" smtClean="0"/>
              <a:t>The limits of money’s impact.</a:t>
            </a:r>
            <a:endParaRPr lang="en-US" dirty="0"/>
          </a:p>
          <a:p>
            <a:r>
              <a:rPr lang="en-US" dirty="0" smtClean="0"/>
              <a:t>How to gather these sums</a:t>
            </a:r>
          </a:p>
          <a:p>
            <a:pPr lvl="1"/>
            <a:r>
              <a:rPr lang="en-US" dirty="0" smtClean="0"/>
              <a:t>The candidate committee</a:t>
            </a:r>
          </a:p>
          <a:p>
            <a:pPr lvl="1"/>
            <a:r>
              <a:rPr lang="en-US" dirty="0" smtClean="0"/>
              <a:t>Outside money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emocratic</a:t>
            </a:r>
            <a:r>
              <a:rPr lang="en-US" dirty="0" smtClean="0"/>
              <a:t>(?) </a:t>
            </a:r>
            <a:r>
              <a:rPr lang="en-US" dirty="0" smtClean="0"/>
              <a:t>system</a:t>
            </a:r>
            <a:endParaRPr lang="en-US" dirty="0" smtClean="0"/>
          </a:p>
          <a:p>
            <a:pPr lvl="1"/>
            <a:r>
              <a:rPr lang="en-US" dirty="0" smtClean="0"/>
              <a:t>Dominance of the 1(0)% : a </a:t>
            </a:r>
            <a:r>
              <a:rPr lang="en-US" dirty="0" err="1" smtClean="0"/>
              <a:t>ploutocratie</a:t>
            </a:r>
            <a:endParaRPr lang="en-US" dirty="0" smtClean="0"/>
          </a:p>
          <a:p>
            <a:pPr lvl="1"/>
            <a:r>
              <a:rPr lang="en-US" dirty="0" smtClean="0"/>
              <a:t>Political dynasties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fr-FR" dirty="0" smtClean="0"/>
              <a:t>This </a:t>
            </a:r>
            <a:r>
              <a:rPr lang="fr-FR" dirty="0" err="1"/>
              <a:t>presentation</a:t>
            </a:r>
            <a:r>
              <a:rPr lang="fr-FR" dirty="0"/>
              <a:t> and </a:t>
            </a:r>
            <a:r>
              <a:rPr lang="fr-FR" dirty="0" err="1"/>
              <a:t>its</a:t>
            </a:r>
            <a:r>
              <a:rPr lang="fr-FR" dirty="0"/>
              <a:t> notes are </a:t>
            </a:r>
            <a:r>
              <a:rPr lang="fr-FR" dirty="0" err="1"/>
              <a:t>available</a:t>
            </a:r>
            <a:r>
              <a:rPr lang="fr-FR" dirty="0"/>
              <a:t> </a:t>
            </a:r>
            <a:r>
              <a:rPr lang="fr-FR" dirty="0" smtClean="0"/>
              <a:t>at</a:t>
            </a:r>
          </a:p>
        </p:txBody>
      </p:sp>
    </p:spTree>
    <p:extLst>
      <p:ext uri="{BB962C8B-B14F-4D97-AF65-F5344CB8AC3E}">
        <p14:creationId xmlns:p14="http://schemas.microsoft.com/office/powerpoint/2010/main" val="307200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1- The influence of money in </a:t>
            </a:r>
            <a:r>
              <a:rPr lang="fr-FR" dirty="0" err="1" smtClean="0"/>
              <a:t>campaigns</a:t>
            </a:r>
            <a:endParaRPr lang="fr-FR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lphaLcPeriod"/>
            </a:pPr>
            <a:r>
              <a:rPr lang="fr-FR" dirty="0" smtClean="0"/>
              <a:t>Global </a:t>
            </a:r>
            <a:r>
              <a:rPr lang="fr-FR" dirty="0" smtClean="0"/>
              <a:t>trends </a:t>
            </a:r>
            <a:endParaRPr lang="fr-FR" dirty="0" smtClean="0"/>
          </a:p>
          <a:p>
            <a:pPr marL="457200" indent="-457200">
              <a:buAutoNum type="alphaLcPeriod"/>
            </a:pPr>
            <a:r>
              <a:rPr lang="fr-FR" dirty="0" err="1" smtClean="0"/>
              <a:t>Money’s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on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outcomes</a:t>
            </a:r>
            <a:endParaRPr lang="fr-FR" dirty="0" smtClean="0"/>
          </a:p>
          <a:p>
            <a:pPr marL="457200" indent="-457200">
              <a:buAutoNum type="alphaLcPeriod"/>
            </a:pPr>
            <a:r>
              <a:rPr lang="fr-FR" dirty="0" smtClean="0"/>
              <a:t>The </a:t>
            </a:r>
            <a:r>
              <a:rPr lang="fr-FR" dirty="0" err="1" smtClean="0"/>
              <a:t>limits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influence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62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Global trends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673098" y="2107052"/>
            <a:ext cx="4709160" cy="37606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House and senate (2012)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4" y="2548741"/>
            <a:ext cx="4637028" cy="34290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8"/>
          <a:stretch/>
        </p:blipFill>
        <p:spPr>
          <a:xfrm>
            <a:off x="6086007" y="3160958"/>
            <a:ext cx="5707380" cy="1854391"/>
          </a:xfrm>
        </p:spPr>
      </p:pic>
      <p:sp>
        <p:nvSpPr>
          <p:cNvPr id="10" name="TextBox 9"/>
          <p:cNvSpPr txBox="1"/>
          <p:nvPr/>
        </p:nvSpPr>
        <p:spPr>
          <a:xfrm>
            <a:off x="5998026" y="5693190"/>
            <a:ext cx="5883342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 dirty="0" smtClean="0"/>
              <a:t>Source</a:t>
            </a:r>
            <a:r>
              <a:rPr lang="fr-FR" sz="1200" dirty="0"/>
              <a:t>: https://www.opensecrets.org/bigpicture/elec_stats.php?cycle=2012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788" y="6043365"/>
            <a:ext cx="555152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200" dirty="0"/>
              <a:t>Source: https://www.opensecrets.org/bigpicture/index.php?cycle=2012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idx="1"/>
          </p:nvPr>
        </p:nvSpPr>
        <p:spPr>
          <a:xfrm>
            <a:off x="898968" y="2107052"/>
            <a:ext cx="4709160" cy="37606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Congress and presidency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Money’s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on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outcomes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Before</a:t>
            </a:r>
            <a:r>
              <a:rPr lang="fr-FR" dirty="0" smtClean="0"/>
              <a:t> registration as a candidate: </a:t>
            </a:r>
            <a:r>
              <a:rPr lang="fr-FR" b="1" dirty="0" smtClean="0"/>
              <a:t>$ 5000</a:t>
            </a:r>
          </a:p>
          <a:p>
            <a:pPr lvl="1"/>
            <a:r>
              <a:rPr lang="fr-FR" dirty="0" err="1" smtClean="0"/>
              <a:t>Exploratory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endParaRPr lang="fr-FR" b="1" dirty="0" smtClean="0"/>
          </a:p>
          <a:p>
            <a:r>
              <a:rPr lang="fr-FR" dirty="0" err="1" smtClean="0"/>
              <a:t>Advertising</a:t>
            </a:r>
            <a:r>
              <a:rPr lang="fr-FR" dirty="0" smtClean="0"/>
              <a:t>.</a:t>
            </a:r>
          </a:p>
          <a:p>
            <a:r>
              <a:rPr lang="fr-FR" dirty="0" smtClean="0"/>
              <a:t>$1/voter = 4% </a:t>
            </a:r>
            <a:r>
              <a:rPr lang="fr-FR" dirty="0" err="1" smtClean="0"/>
              <a:t>probability</a:t>
            </a:r>
            <a:r>
              <a:rPr lang="fr-FR" dirty="0" smtClean="0"/>
              <a:t>.</a:t>
            </a:r>
            <a:endParaRPr lang="fr-FR" dirty="0"/>
          </a:p>
          <a:p>
            <a:r>
              <a:rPr lang="en-US" dirty="0" smtClean="0"/>
              <a:t>Primary elections.</a:t>
            </a:r>
          </a:p>
          <a:p>
            <a:r>
              <a:rPr lang="en-US" dirty="0" smtClean="0"/>
              <a:t>Democrats vs Republicans.</a:t>
            </a:r>
          </a:p>
        </p:txBody>
      </p:sp>
    </p:spTree>
    <p:extLst>
      <p:ext uri="{BB962C8B-B14F-4D97-AF65-F5344CB8AC3E}">
        <p14:creationId xmlns:p14="http://schemas.microsoft.com/office/powerpoint/2010/main" val="27578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limits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influence.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2008 : McCain vs Romney, money </a:t>
            </a:r>
            <a:r>
              <a:rPr lang="fr-FR" dirty="0" err="1" smtClean="0"/>
              <a:t>is</a:t>
            </a:r>
            <a:r>
              <a:rPr lang="fr-FR" dirty="0" smtClean="0"/>
              <a:t> no </a:t>
            </a:r>
            <a:r>
              <a:rPr lang="fr-FR" dirty="0" err="1" smtClean="0"/>
              <a:t>guarantee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err="1" smtClean="0"/>
              <a:t>Incumbents</a:t>
            </a:r>
            <a:r>
              <a:rPr lang="fr-FR" dirty="0" smtClean="0"/>
              <a:t> vs challengers.</a:t>
            </a:r>
          </a:p>
          <a:p>
            <a:endParaRPr lang="fr-FR" dirty="0" smtClean="0"/>
          </a:p>
          <a:p>
            <a:r>
              <a:rPr lang="fr-FR" dirty="0" err="1"/>
              <a:t>Threshold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 – How to </a:t>
            </a:r>
            <a:r>
              <a:rPr lang="fr-FR" dirty="0" err="1" smtClean="0"/>
              <a:t>gather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sums</a:t>
            </a:r>
            <a:endParaRPr lang="fr-F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lphaLcPeriod"/>
            </a:pPr>
            <a:r>
              <a:rPr lang="fr-FR" dirty="0" smtClean="0"/>
              <a:t>The candidate </a:t>
            </a:r>
            <a:r>
              <a:rPr lang="fr-FR" dirty="0" err="1" smtClean="0"/>
              <a:t>committee</a:t>
            </a:r>
            <a:endParaRPr lang="fr-FR" dirty="0" smtClean="0"/>
          </a:p>
          <a:p>
            <a:pPr marL="457200" indent="-457200">
              <a:buAutoNum type="alphaLcPeriod"/>
            </a:pPr>
            <a:r>
              <a:rPr lang="fr-FR" dirty="0" err="1" smtClean="0"/>
              <a:t>Outside</a:t>
            </a:r>
            <a:r>
              <a:rPr lang="fr-FR" dirty="0" smtClean="0"/>
              <a:t> money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969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Candidate </a:t>
            </a:r>
            <a:r>
              <a:rPr lang="fr-FR" sz="3200" dirty="0" err="1" smtClean="0"/>
              <a:t>committee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&amp; </a:t>
            </a:r>
            <a:r>
              <a:rPr lang="fr-FR" sz="3200" dirty="0" err="1" smtClean="0"/>
              <a:t>outside</a:t>
            </a:r>
            <a:r>
              <a:rPr lang="fr-FR" sz="3200" dirty="0" smtClean="0"/>
              <a:t> money</a:t>
            </a:r>
            <a:endParaRPr lang="fr-FR" sz="32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479363"/>
              </p:ext>
            </p:extLst>
          </p:nvPr>
        </p:nvGraphicFramePr>
        <p:xfrm>
          <a:off x="1217613" y="1828800"/>
          <a:ext cx="9753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16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a. Candidate </a:t>
            </a:r>
            <a:r>
              <a:rPr lang="fr-FR" dirty="0" err="1" smtClean="0"/>
              <a:t>committee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	donations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3868686" cy="4343400"/>
          </a:xfrm>
        </p:spPr>
        <p:txBody>
          <a:bodyPr/>
          <a:lstStyle/>
          <a:p>
            <a:r>
              <a:rPr lang="fr-FR" dirty="0" smtClean="0"/>
              <a:t>Small donations ≠ </a:t>
            </a:r>
            <a:r>
              <a:rPr lang="fr-FR" dirty="0" err="1" smtClean="0"/>
              <a:t>big</a:t>
            </a:r>
            <a:r>
              <a:rPr lang="fr-FR" dirty="0" smtClean="0"/>
              <a:t> donations : the $200 </a:t>
            </a:r>
            <a:r>
              <a:rPr lang="fr-FR" dirty="0" err="1" smtClean="0"/>
              <a:t>threshold</a:t>
            </a:r>
            <a:r>
              <a:rPr lang="fr-FR" dirty="0" smtClean="0"/>
              <a:t>.</a:t>
            </a:r>
          </a:p>
          <a:p>
            <a:r>
              <a:rPr lang="fr-FR" dirty="0" smtClean="0"/>
              <a:t>$2700 </a:t>
            </a:r>
            <a:r>
              <a:rPr lang="fr-FR" dirty="0" err="1" smtClean="0"/>
              <a:t>limit</a:t>
            </a:r>
            <a:r>
              <a:rPr lang="fr-FR" dirty="0" smtClean="0"/>
              <a:t>/</a:t>
            </a:r>
            <a:r>
              <a:rPr lang="fr-FR" dirty="0" err="1" smtClean="0"/>
              <a:t>election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Donors</a:t>
            </a:r>
            <a:r>
              <a:rPr lang="fr-FR" dirty="0" smtClean="0"/>
              <a:t>: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0,44% of the population.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role</a:t>
            </a:r>
            <a:r>
              <a:rPr lang="fr-FR" dirty="0" smtClean="0"/>
              <a:t> of Internet.</a:t>
            </a:r>
          </a:p>
          <a:p>
            <a:endParaRPr lang="fr-F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1594287"/>
            <a:ext cx="6472585" cy="513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North American continent presentation (widescreen)</Template>
  <TotalTime>0</TotalTime>
  <Words>680</Words>
  <Application>Microsoft Office PowerPoint</Application>
  <PresentationFormat>Custom</PresentationFormat>
  <Paragraphs>163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Continental North America 16x9</vt:lpstr>
      <vt:lpstr>Do wealthy candidates win elections?</vt:lpstr>
      <vt:lpstr>Plan</vt:lpstr>
      <vt:lpstr>1- The influence of money in campaigns</vt:lpstr>
      <vt:lpstr>Global trends</vt:lpstr>
      <vt:lpstr>Money’s effect on political outcomes.</vt:lpstr>
      <vt:lpstr>The limits of this influence.</vt:lpstr>
      <vt:lpstr>2 – How to gather these sums</vt:lpstr>
      <vt:lpstr>Candidate committee &amp; outside money</vt:lpstr>
      <vt:lpstr>a. Candidate committee  donations</vt:lpstr>
      <vt:lpstr>small donations</vt:lpstr>
      <vt:lpstr>Big donations</vt:lpstr>
      <vt:lpstr>Self-funding</vt:lpstr>
      <vt:lpstr>b. Outside money</vt:lpstr>
      <vt:lpstr>3- the democratic(?) system</vt:lpstr>
      <vt:lpstr>a. The dominance of the 1(0)%</vt:lpstr>
      <vt:lpstr>Wealth inequality</vt:lpstr>
      <vt:lpstr>b. Political dynasties</vt:lpstr>
      <vt:lpstr>Bush &amp; Clinton dynasties</vt:lpstr>
      <vt:lpstr>bibliography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2015-11-11T14:00:06Z</dcterms:created>
  <dcterms:modified xsi:type="dcterms:W3CDTF">2015-11-18T13:58:20Z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