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fr" sz="1300">
                <a:solidFill>
                  <a:schemeClr val="dk1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x="685800" y="1541292"/>
            <a:ext cx="7772400" cy="11597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 sz="3600">
                <a:solidFill>
                  <a:srgbClr val="141823"/>
                </a:solidFill>
              </a:rPr>
              <a:t>سلسلة ورشات إكتساب مهارات تحريرية </a:t>
            </a:r>
          </a:p>
          <a:p>
            <a:pPr lvl="0" rtl="0">
              <a:spcBef>
                <a:spcPts val="0"/>
              </a:spcBef>
              <a:buNone/>
            </a:pPr>
            <a:r>
              <a:rPr lang="fr" sz="6000">
                <a:solidFill>
                  <a:srgbClr val="141823"/>
                </a:solidFill>
              </a:rPr>
              <a:t>تقنيات كتابة الهايكو</a:t>
            </a:r>
            <a:r>
              <a:rPr lang="fr" sz="3600">
                <a:solidFill>
                  <a:srgbClr val="141823"/>
                </a:solidFill>
              </a:rPr>
              <a:t> </a:t>
            </a:r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 b="0" sz="1050">
              <a:solidFill>
                <a:srgbClr val="14182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685800" y="3021928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fr">
                <a:solidFill>
                  <a:srgbClr val="141823"/>
                </a:solidFill>
                <a:latin typeface="Verdana"/>
                <a:ea typeface="Verdana"/>
                <a:cs typeface="Verdana"/>
                <a:sym typeface="Verdana"/>
              </a:rPr>
              <a:t>نادي الهايكو بتونس</a:t>
            </a:r>
          </a:p>
        </p:txBody>
      </p:sp>
      <p:pic>
        <p:nvPicPr>
          <p:cNvPr id="32" name="Shape 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04998" y="3679775"/>
            <a:ext cx="792949" cy="1025724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Shape 33"/>
          <p:cNvSpPr txBox="1"/>
          <p:nvPr/>
        </p:nvSpPr>
        <p:spPr>
          <a:xfrm>
            <a:off x="289500" y="4743000"/>
            <a:ext cx="8645999" cy="400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fr" sz="1200">
                <a:solidFill>
                  <a:srgbClr val="666666"/>
                </a:solidFill>
              </a:rPr>
              <a:t>نادي الهايكو بتونس - سلسلة ورشات إكتساب مهارات تحريرية - 2015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idx="1" type="body"/>
          </p:nvPr>
        </p:nvSpPr>
        <p:spPr>
          <a:xfrm>
            <a:off x="457200" y="187725"/>
            <a:ext cx="8229600" cy="4738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fr"/>
              <a:t>فكرة، إنجاز وتقديم 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fr" sz="4800"/>
              <a:t>نسيم السعداوي</a:t>
            </a:r>
          </a:p>
          <a:p>
            <a:pPr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/>
        </p:nvSpPr>
        <p:spPr>
          <a:xfrm>
            <a:off x="289500" y="4743000"/>
            <a:ext cx="8645999" cy="400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fr" sz="1200">
                <a:solidFill>
                  <a:srgbClr val="666666"/>
                </a:solidFill>
              </a:rPr>
              <a:t>نادي الهايكو بتونس - سلسلة ورشات إكتساب مهارات تحريرية - 2015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algn="r">
              <a:spcBef>
                <a:spcPts val="60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fr" sz="2400">
                <a:solidFill>
                  <a:srgbClr val="990000"/>
                </a:solidFill>
                <a:latin typeface="Syncopate"/>
                <a:ea typeface="Syncopate"/>
                <a:cs typeface="Syncopate"/>
                <a:sym typeface="Syncopate"/>
              </a:rPr>
              <a:t>المجموعة الأولى</a:t>
            </a:r>
            <a:r>
              <a:rPr lang="fr" sz="2400">
                <a:solidFill>
                  <a:srgbClr val="0B5394"/>
                </a:solidFill>
                <a:latin typeface="Syncopate"/>
                <a:ea typeface="Syncopate"/>
                <a:cs typeface="Syncopate"/>
                <a:sym typeface="Syncopate"/>
              </a:rPr>
              <a:t> : تقنيات كتابة الهايكو</a:t>
            </a:r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 algn="r">
              <a:spcBef>
                <a:spcPts val="0"/>
              </a:spcBef>
              <a:buNone/>
            </a:pPr>
            <a:r>
              <a:rPr lang="fr" sz="2400"/>
              <a:t>نقوم بنشر سلسلة ورشات إكتساب مهارات تحريرية بنمط الهايكو ونستهلها بهذه</a:t>
            </a:r>
          </a:p>
          <a:p>
            <a:pPr lvl="0" rtl="0" algn="r">
              <a:spcBef>
                <a:spcPts val="0"/>
              </a:spcBef>
              <a:buNone/>
            </a:pPr>
            <a:r>
              <a:rPr lang="fr" sz="2400"/>
              <a:t> المجموعة الأولى من سبع حلقات حول</a:t>
            </a:r>
            <a:r>
              <a:rPr b="1" lang="fr" sz="2400"/>
              <a:t> </a:t>
            </a:r>
            <a:r>
              <a:rPr b="1" lang="fr" sz="2400">
                <a:solidFill>
                  <a:srgbClr val="20124D"/>
                </a:solidFill>
              </a:rPr>
              <a:t>تقنيات كتابة الهايكو</a:t>
            </a:r>
            <a:r>
              <a:rPr b="1" lang="fr" sz="2400"/>
              <a:t>. </a:t>
            </a:r>
            <a:r>
              <a:rPr b="1" lang="fr" sz="2400">
                <a:solidFill>
                  <a:srgbClr val="FFFFFF"/>
                </a:solidFill>
              </a:rPr>
              <a:t>ه</a:t>
            </a:r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b="1" sz="2400"/>
          </a:p>
          <a:p>
            <a:pPr lvl="0" rtl="0" algn="r">
              <a:spcBef>
                <a:spcPts val="0"/>
              </a:spcBef>
              <a:buNone/>
            </a:pPr>
            <a:r>
              <a:rPr lang="fr" sz="2400"/>
              <a:t>كل أسبوع، سننشر حلقة على صفحة النادي ونستدعي الأعضاء إلى التمرن المباشر طبقا للمنهج الموضوع وذلك</a:t>
            </a:r>
            <a:r>
              <a:rPr b="1" lang="fr" sz="2400"/>
              <a:t> بالتفاعل الفوري </a:t>
            </a:r>
            <a:r>
              <a:rPr lang="fr" sz="2400"/>
              <a:t>معهم. </a:t>
            </a:r>
            <a:r>
              <a:rPr lang="fr">
                <a:solidFill>
                  <a:srgbClr val="FFFFFF"/>
                </a:solidFill>
              </a:rPr>
              <a:t>ه</a:t>
            </a:r>
          </a:p>
          <a:p>
            <a:pPr lvl="0" rtl="0" algn="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algn="r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 txBox="1"/>
          <p:nvPr/>
        </p:nvSpPr>
        <p:spPr>
          <a:xfrm>
            <a:off x="289500" y="4743000"/>
            <a:ext cx="8645999" cy="400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fr" sz="1200">
                <a:solidFill>
                  <a:srgbClr val="666666"/>
                </a:solidFill>
              </a:rPr>
              <a:t>نادي الهايكو بتونس - سلسلة ورشات إكتساب مهارات تحريرية - 2015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algn="r">
              <a:spcBef>
                <a:spcPts val="60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fr"/>
              <a:t>التقنية الأولى : تقنية التساؤلات الثلاثة </a:t>
            </a:r>
            <a:r>
              <a:rPr b="0" lang="fr" sz="3000">
                <a:solidFill>
                  <a:srgbClr val="FFFFFF"/>
                </a:solidFill>
              </a:rPr>
              <a:t>ه</a:t>
            </a:r>
            <a:r>
              <a:rPr b="0" lang="fr" sz="3000"/>
              <a:t> 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457200" y="1001200"/>
            <a:ext cx="8229600" cy="3554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fr"/>
              <a:t>وهي تقنية شائعة جدا. تتلخص في جعل بيت الهكيدة إجابة لثلاثة أسئلة متتالية وهي : </a:t>
            </a:r>
            <a:r>
              <a:rPr b="1" lang="fr"/>
              <a:t>ماذا ؟، متى ؟ وأين ؟</a:t>
            </a:r>
            <a:r>
              <a:rPr lang="fr"/>
              <a:t> جودة منتوجها يتوقف على بلاغة الهايكيست في إختيار الموضوع وإنتقاء الكلمات :</a:t>
            </a:r>
            <a:r>
              <a:rPr lang="fr">
                <a:solidFill>
                  <a:srgbClr val="FFFFFF"/>
                </a:solidFill>
              </a:rPr>
              <a:t>ه</a:t>
            </a:r>
            <a:r>
              <a:rPr lang="fr"/>
              <a:t> 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>
              <a:solidFill>
                <a:srgbClr val="0000FF"/>
              </a:solidFill>
            </a:endParaRPr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fr">
                <a:solidFill>
                  <a:srgbClr val="0000FF"/>
                </a:solidFill>
              </a:rPr>
              <a:t>السطر الأول....... (أين ؟) </a:t>
            </a:r>
            <a:r>
              <a:rPr b="1" lang="fr">
                <a:solidFill>
                  <a:srgbClr val="FFFFFF"/>
                </a:solidFill>
              </a:rPr>
              <a:t>ه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fr">
                <a:solidFill>
                  <a:srgbClr val="0000FF"/>
                </a:solidFill>
              </a:rPr>
              <a:t>السطر الثاني....... (ماذا ؟) </a:t>
            </a:r>
            <a:r>
              <a:rPr b="1" lang="fr">
                <a:solidFill>
                  <a:srgbClr val="FFFFFF"/>
                </a:solidFill>
              </a:rPr>
              <a:t>ه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fr">
                <a:solidFill>
                  <a:srgbClr val="0000FF"/>
                </a:solidFill>
              </a:rPr>
              <a:t>السطر الثالث....... (متى ؟)</a:t>
            </a:r>
            <a:r>
              <a:rPr lang="fr">
                <a:solidFill>
                  <a:srgbClr val="0000FF"/>
                </a:solidFill>
              </a:rPr>
              <a:t> </a:t>
            </a:r>
            <a:r>
              <a:rPr lang="fr">
                <a:solidFill>
                  <a:srgbClr val="FFFFFF"/>
                </a:solidFill>
              </a:rPr>
              <a:t>ه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/>
        </p:nvSpPr>
        <p:spPr>
          <a:xfrm>
            <a:off x="289500" y="4743000"/>
            <a:ext cx="8645999" cy="400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fr" sz="1200">
                <a:solidFill>
                  <a:srgbClr val="666666"/>
                </a:solidFill>
              </a:rPr>
              <a:t>نادي الهايكو بتونس - سلسلة ورشات إكتساب مهارات تحريرية - 2015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algn="r">
              <a:spcBef>
                <a:spcPts val="60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fr"/>
              <a:t>التقنية الأولى : تقنية التساؤلات الثلاثة </a:t>
            </a:r>
            <a:r>
              <a:rPr b="0" lang="fr" sz="3000">
                <a:solidFill>
                  <a:srgbClr val="FFFFFF"/>
                </a:solidFill>
              </a:rPr>
              <a:t>ه</a:t>
            </a:r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b="1" lang="fr" sz="3600"/>
              <a:t>مثال 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900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fr">
                <a:solidFill>
                  <a:srgbClr val="0000FF"/>
                </a:solidFill>
              </a:rPr>
              <a:t>غصن أجرد</a:t>
            </a:r>
            <a:r>
              <a:rPr b="1" lang="fr"/>
              <a:t> </a:t>
            </a:r>
            <a:r>
              <a:rPr lang="fr"/>
              <a:t>            (</a:t>
            </a:r>
            <a:r>
              <a:rPr lang="fr">
                <a:solidFill>
                  <a:srgbClr val="FF0000"/>
                </a:solidFill>
              </a:rPr>
              <a:t>أين</a:t>
            </a:r>
            <a:r>
              <a:rPr lang="fr"/>
              <a:t>) </a:t>
            </a:r>
            <a:r>
              <a:rPr lang="fr">
                <a:solidFill>
                  <a:srgbClr val="FFFFFF"/>
                </a:solidFill>
              </a:rPr>
              <a:t>ه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fr">
                <a:solidFill>
                  <a:srgbClr val="0000FF"/>
                </a:solidFill>
              </a:rPr>
              <a:t>غراب </a:t>
            </a:r>
            <a:r>
              <a:rPr lang="fr"/>
              <a:t>                  (</a:t>
            </a:r>
            <a:r>
              <a:rPr lang="fr">
                <a:solidFill>
                  <a:srgbClr val="FF0000"/>
                </a:solidFill>
              </a:rPr>
              <a:t>ماذا</a:t>
            </a:r>
            <a:r>
              <a:rPr lang="fr"/>
              <a:t>) </a:t>
            </a:r>
            <a:r>
              <a:rPr lang="fr">
                <a:solidFill>
                  <a:srgbClr val="FFFFFF"/>
                </a:solidFill>
              </a:rPr>
              <a:t>ه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b="1" lang="fr">
                <a:solidFill>
                  <a:srgbClr val="0000FF"/>
                </a:solidFill>
              </a:rPr>
              <a:t>عتمة الخريف</a:t>
            </a:r>
            <a:r>
              <a:rPr lang="fr"/>
              <a:t>          (</a:t>
            </a:r>
            <a:r>
              <a:rPr lang="fr">
                <a:solidFill>
                  <a:srgbClr val="FF0000"/>
                </a:solidFill>
              </a:rPr>
              <a:t>متى</a:t>
            </a:r>
            <a:r>
              <a:rPr lang="fr"/>
              <a:t>)</a:t>
            </a:r>
            <a:r>
              <a:rPr lang="fr">
                <a:solidFill>
                  <a:srgbClr val="FFFFFF"/>
                </a:solidFill>
              </a:rPr>
              <a:t> ه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 txBox="1"/>
          <p:nvPr/>
        </p:nvSpPr>
        <p:spPr>
          <a:xfrm>
            <a:off x="289500" y="4743000"/>
            <a:ext cx="8645999" cy="400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fr" sz="1200">
                <a:solidFill>
                  <a:srgbClr val="666666"/>
                </a:solidFill>
              </a:rPr>
              <a:t>نادي الهايكو بتونس - سلسلة ورشات إكتساب مهارات تحريرية - 2015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457200" y="5492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algn="r">
              <a:spcBef>
                <a:spcPts val="60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fr"/>
              <a:t>التقنية الأولى : تقنية التساؤلات الثلاثة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457200" y="70890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b="1" lang="fr" sz="3600">
                <a:solidFill>
                  <a:srgbClr val="FF0000"/>
                </a:solidFill>
              </a:rPr>
              <a:t>لنتمرّن</a:t>
            </a:r>
          </a:p>
          <a:p>
            <a:pPr lvl="0" rtl="0" algn="r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b="1" lang="fr" sz="2400">
                <a:solidFill>
                  <a:srgbClr val="FFFFFF"/>
                </a:solidFill>
              </a:rPr>
              <a:t>ه</a:t>
            </a:r>
            <a:r>
              <a:rPr b="1" lang="fr" sz="2400"/>
              <a:t> 1- إختر مشهدا، صورة لها علاقة بالطبيعة</a:t>
            </a:r>
          </a:p>
          <a:p>
            <a:pPr lvl="0" rtl="0" algn="r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b="1" lang="fr" sz="2400">
                <a:solidFill>
                  <a:srgbClr val="FFFFFF"/>
                </a:solidFill>
              </a:rPr>
              <a:t>ه</a:t>
            </a:r>
            <a:r>
              <a:rPr b="1" lang="fr" sz="2400"/>
              <a:t>2 - ركّز على مكان أو مسرح المشهد (</a:t>
            </a:r>
            <a:r>
              <a:rPr b="1" lang="fr" sz="2400">
                <a:solidFill>
                  <a:srgbClr val="38761D"/>
                </a:solidFill>
              </a:rPr>
              <a:t>أين</a:t>
            </a:r>
            <a:r>
              <a:rPr b="1" lang="fr" sz="2400"/>
              <a:t>) </a:t>
            </a:r>
            <a:r>
              <a:rPr b="1" lang="fr" sz="2400">
                <a:solidFill>
                  <a:srgbClr val="FFFFFF"/>
                </a:solidFill>
              </a:rPr>
              <a:t>ه</a:t>
            </a:r>
            <a:r>
              <a:rPr b="1" lang="fr" sz="2400"/>
              <a:t> </a:t>
            </a:r>
          </a:p>
          <a:p>
            <a:pPr lvl="0" rtl="0" algn="r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b="1" lang="fr" sz="2400">
                <a:solidFill>
                  <a:srgbClr val="FFFFFF"/>
                </a:solidFill>
              </a:rPr>
              <a:t>ه</a:t>
            </a:r>
            <a:r>
              <a:rPr b="1" lang="fr" sz="2400"/>
              <a:t>3 - إختر فاعلا (</a:t>
            </a:r>
            <a:r>
              <a:rPr b="1" lang="fr" sz="2400">
                <a:solidFill>
                  <a:srgbClr val="38761D"/>
                </a:solidFill>
              </a:rPr>
              <a:t>ماذا</a:t>
            </a:r>
            <a:r>
              <a:rPr b="1" lang="fr" sz="2400"/>
              <a:t>) </a:t>
            </a:r>
            <a:r>
              <a:rPr b="1" lang="fr" sz="2400">
                <a:solidFill>
                  <a:srgbClr val="FFFFFF"/>
                </a:solidFill>
              </a:rPr>
              <a:t>ه</a:t>
            </a:r>
          </a:p>
          <a:p>
            <a:pPr lvl="0" rtl="0" algn="r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b="1" lang="fr" sz="2400">
                <a:solidFill>
                  <a:srgbClr val="FFFFFF"/>
                </a:solidFill>
              </a:rPr>
              <a:t>ه</a:t>
            </a:r>
            <a:r>
              <a:rPr b="1" lang="fr" sz="2400"/>
              <a:t>4 - حدّد الزمان (</a:t>
            </a:r>
            <a:r>
              <a:rPr b="1" lang="fr" sz="2400">
                <a:solidFill>
                  <a:srgbClr val="38761D"/>
                </a:solidFill>
              </a:rPr>
              <a:t>متى</a:t>
            </a:r>
            <a:r>
              <a:rPr b="1" lang="fr" sz="2400"/>
              <a:t>) </a:t>
            </a:r>
            <a:r>
              <a:rPr b="1" lang="fr" sz="2400">
                <a:solidFill>
                  <a:srgbClr val="FFFFFF"/>
                </a:solidFill>
              </a:rPr>
              <a:t>ه</a:t>
            </a:r>
          </a:p>
          <a:p>
            <a:pPr lvl="0" rtl="0" algn="r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b="1" lang="fr" sz="2400">
                <a:solidFill>
                  <a:srgbClr val="FFFFFF"/>
                </a:solidFill>
              </a:rPr>
              <a:t>ه</a:t>
            </a:r>
            <a:r>
              <a:rPr b="1" lang="fr" sz="2400"/>
              <a:t>5 - أخطط</a:t>
            </a:r>
          </a:p>
          <a:p>
            <a:pPr lvl="0" rtl="0" algn="r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b="1" lang="fr" sz="2400">
                <a:solidFill>
                  <a:srgbClr val="FFFFFF"/>
                </a:solidFill>
              </a:rPr>
              <a:t>ه</a:t>
            </a:r>
            <a:r>
              <a:rPr b="1" lang="fr" sz="2400"/>
              <a:t>6 - جرّد تعابيرك ! </a:t>
            </a:r>
            <a:r>
              <a:rPr b="1" lang="fr" sz="2400">
                <a:solidFill>
                  <a:srgbClr val="FFFFFF"/>
                </a:solidFill>
              </a:rPr>
              <a:t>ه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b="1" lang="fr" sz="3600">
                <a:solidFill>
                  <a:srgbClr val="0000FF"/>
                </a:solidFill>
              </a:rPr>
              <a:t>مبروك، ها قد كتبت أول هايكو كامل الشروط.</a:t>
            </a:r>
            <a:r>
              <a:rPr b="1" lang="fr" sz="2400"/>
              <a:t> </a:t>
            </a:r>
            <a:r>
              <a:rPr b="1" lang="fr" sz="2400">
                <a:solidFill>
                  <a:srgbClr val="FFFFFF"/>
                </a:solidFill>
              </a:rPr>
              <a:t>ه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/>
        </p:nvSpPr>
        <p:spPr>
          <a:xfrm>
            <a:off x="289500" y="4743000"/>
            <a:ext cx="8645999" cy="400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fr" sz="1200">
                <a:solidFill>
                  <a:srgbClr val="666666"/>
                </a:solidFill>
              </a:rPr>
              <a:t>نادي الهايكو بتونس - سلسلة ورشات إكتساب مهارات تحريرية - 2015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algn="r">
              <a:spcBef>
                <a:spcPts val="60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fr"/>
              <a:t>التقنية الأولى : تقنية التساؤلات الثلاثة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r"/>
              <a:t> </a:t>
            </a:r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9000" y="1662825"/>
            <a:ext cx="8229599" cy="280035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Shape 75"/>
          <p:cNvSpPr txBox="1"/>
          <p:nvPr/>
        </p:nvSpPr>
        <p:spPr>
          <a:xfrm>
            <a:off x="2490400" y="4042225"/>
            <a:ext cx="4780500" cy="65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b="1" lang="fr" sz="3600">
                <a:solidFill>
                  <a:srgbClr val="38761D"/>
                </a:solidFill>
                <a:latin typeface="Sigmar One"/>
                <a:ea typeface="Sigmar One"/>
                <a:cs typeface="Sigmar One"/>
                <a:sym typeface="Sigmar One"/>
              </a:rPr>
              <a:t>أنت بين أيادي أمينة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289500" y="4743000"/>
            <a:ext cx="8645999" cy="400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fr" sz="1200">
                <a:solidFill>
                  <a:srgbClr val="666666"/>
                </a:solidFill>
              </a:rPr>
              <a:t>نادي الهايكو بتونس - سلسلة ورشات إكتساب مهارات تحريرية - 2015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