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71" r:id="rId4"/>
    <p:sldId id="272" r:id="rId5"/>
    <p:sldId id="273" r:id="rId6"/>
    <p:sldId id="274" r:id="rId7"/>
  </p:sldIdLst>
  <p:sldSz cx="9144000" cy="5143500" type="screen16x9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2B6EA"/>
    <a:srgbClr val="0E7194"/>
    <a:srgbClr val="15A6D9"/>
    <a:srgbClr val="16B1E8"/>
    <a:srgbClr val="2DB9EB"/>
    <a:srgbClr val="3FBFED"/>
    <a:srgbClr val="44A2E8"/>
    <a:srgbClr val="3198E5"/>
    <a:srgbClr val="123A61"/>
    <a:srgbClr val="00A4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3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D790AB-B1E5-4498-A18D-A92507716177}" type="slidenum">
              <a:rPr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20314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0441" y="662334"/>
            <a:ext cx="7793216" cy="487434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457200" indent="-457200" algn="l">
              <a:buFontTx/>
              <a:buBlip>
                <a:blip r:embed="rId3"/>
              </a:buBlip>
              <a:defRPr sz="30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 dirty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1101" y="1149768"/>
            <a:ext cx="5181600" cy="338554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2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0863" y="4767263"/>
            <a:ext cx="973137" cy="274637"/>
          </a:xfrm>
        </p:spPr>
        <p:txBody>
          <a:bodyPr/>
          <a:lstStyle>
            <a:lvl1pPr>
              <a:defRPr sz="800" smtClean="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9DD7299C-F215-49FA-8BB1-0CC594B9368C}" type="datetimeFigureOut">
              <a:rPr lang="fr-FR"/>
              <a:pPr>
                <a:defRPr/>
              </a:pPr>
              <a:t>05/08/2015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812977"/>
            <a:ext cx="5486400" cy="425054"/>
          </a:xfrm>
          <a:prstGeom prst="rect">
            <a:avLst/>
          </a:prstGeom>
        </p:spPr>
        <p:txBody>
          <a:bodyPr anchor="b">
            <a:noAutofit/>
          </a:bodyPr>
          <a:lstStyle>
            <a:lvl1pPr marL="457200" indent="-457200" algn="l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 dirty="0"/>
              <a:t>Cliquez pour modifier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962121"/>
            <a:ext cx="5486400" cy="2747818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86000" y="4238030"/>
            <a:ext cx="4992688" cy="438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17421" y="116918"/>
            <a:ext cx="2273379" cy="2413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64400880-C421-4E1B-AEB5-837A480805CB}" type="datetimeFigureOut">
              <a:rPr lang="fr-FR"/>
              <a:pPr>
                <a:defRPr/>
              </a:pPr>
              <a:t>05/08/2015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7A14042C-FBE9-4223-8B61-B40664DB13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2" name="Imag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603" y="4680000"/>
            <a:ext cx="1620897" cy="2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753" y="1488323"/>
            <a:ext cx="4280049" cy="1291587"/>
          </a:xfrm>
          <a:prstGeom prst="rect">
            <a:avLst/>
          </a:prstGeom>
        </p:spPr>
        <p:txBody>
          <a:bodyPr tIns="0" bIns="0" anchor="t">
            <a:normAutofit/>
          </a:bodyPr>
          <a:lstStyle>
            <a:lvl1pPr algn="l">
              <a:lnSpc>
                <a:spcPts val="3780"/>
              </a:lnSpc>
              <a:defRPr sz="3400" b="0" cap="all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 dirty="0"/>
              <a:t>Cliquez pour modifier le style du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3"/>
          </p:nvPr>
        </p:nvSpPr>
        <p:spPr>
          <a:xfrm>
            <a:off x="3358120" y="1027282"/>
            <a:ext cx="3188535" cy="4001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342900" indent="-342900" algn="l">
              <a:buSzPct val="120000"/>
              <a:buFontTx/>
              <a:buBlip>
                <a:blip r:embed="rId3"/>
              </a:buBlip>
              <a:defRPr sz="2600" baseline="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BF9B41BF-D023-437F-8E0E-E965D85129C1}" type="datetimeFigureOut">
              <a:rPr lang="fr-FR"/>
              <a:pPr>
                <a:defRPr/>
              </a:pPr>
              <a:t>05/08/2015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9DFDFE40-C634-47F2-BFAD-6B0795BF0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8" name="Imag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603" y="4680000"/>
            <a:ext cx="1620897" cy="2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2657341" y="2281999"/>
            <a:ext cx="3309937" cy="453402"/>
          </a:xfrm>
          <a:prstGeom prst="rect">
            <a:avLst/>
          </a:prstGeom>
        </p:spPr>
        <p:txBody>
          <a:bodyPr vert="horz" lIns="0" bIns="0"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/>
          </p:nvPr>
        </p:nvSpPr>
        <p:spPr>
          <a:xfrm>
            <a:off x="3168606" y="2770738"/>
            <a:ext cx="4201449" cy="126946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840"/>
              </a:lnSpc>
              <a:buFontTx/>
              <a:buNone/>
              <a:defRPr sz="34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A611BC68-07FA-48B3-8163-A118647FBD61}" type="datetimeFigureOut">
              <a:rPr lang="fr-FR"/>
              <a:pPr>
                <a:defRPr/>
              </a:pPr>
              <a:t>05/08/2015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F1C52F91-0329-4F3F-9525-1D968B9575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8" name="Imag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603" y="4680000"/>
            <a:ext cx="1620897" cy="2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039" y="114258"/>
            <a:ext cx="1467142" cy="244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2517" y="1119615"/>
            <a:ext cx="7887629" cy="3394472"/>
          </a:xfrm>
          <a:prstGeom prst="rect">
            <a:avLst/>
          </a:prstGeom>
        </p:spPr>
        <p:txBody>
          <a:bodyPr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Cliquez pour modifier les styles du texte du masque</a:t>
            </a:r>
          </a:p>
          <a:p>
            <a:pPr lvl="1"/>
            <a:r>
              <a:rPr lang="en-US" dirty="0"/>
              <a:t>Deuxième niveau</a:t>
            </a:r>
          </a:p>
          <a:p>
            <a:pPr lvl="2"/>
            <a:r>
              <a:rPr lang="en-US" dirty="0"/>
              <a:t>Troisième niveau</a:t>
            </a:r>
          </a:p>
          <a:p>
            <a:pPr lvl="3"/>
            <a:r>
              <a:rPr lang="en-US" dirty="0"/>
              <a:t>Quatrième niveau</a:t>
            </a:r>
          </a:p>
          <a:p>
            <a:pPr lvl="4"/>
            <a:r>
              <a:rPr lang="en-US" dirty="0"/>
              <a:t>Cinquième niveau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E32E2EA7-03C0-464C-8B6E-01F2C5C7BC91}" type="datetimeFigureOut">
              <a:rPr lang="fr-FR"/>
              <a:pPr>
                <a:defRPr/>
              </a:pPr>
              <a:t>05/08/2015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91A9C376-8C1C-43DA-BB9A-35114E4D15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0762" y="4723475"/>
            <a:ext cx="2048140" cy="31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7320" y="1694935"/>
            <a:ext cx="3251110" cy="2545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6530" y="1694935"/>
            <a:ext cx="3296822" cy="2545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314226" y="116388"/>
            <a:ext cx="2491325" cy="229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920"/>
              </a:lnSpc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Cliquez pour modifier le style du titre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/>
          </p:nvPr>
        </p:nvSpPr>
        <p:spPr>
          <a:xfrm>
            <a:off x="4569646" y="1105372"/>
            <a:ext cx="3124904" cy="58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r-FR" sz="2000">
                <a:solidFill>
                  <a:srgbClr val="000000"/>
                </a:solidFill>
                <a:latin typeface="SegoeBook"/>
                <a:cs typeface="SegoeBook"/>
              </a:defRPr>
            </a:lvl2pPr>
            <a:lvl3pPr>
              <a:defRPr lang="fr-FR" sz="1800">
                <a:solidFill>
                  <a:srgbClr val="000000"/>
                </a:solidFill>
                <a:latin typeface="SegoeBook"/>
                <a:cs typeface="SegoeBook"/>
              </a:defRPr>
            </a:lvl3pPr>
            <a:lvl4pPr>
              <a:defRPr lang="fr-FR" sz="1600">
                <a:latin typeface="SegoeBook"/>
                <a:cs typeface="SegoeBook"/>
              </a:defRPr>
            </a:lvl4pPr>
            <a:lvl5pPr>
              <a:defRPr lang="fr-FR" sz="1600">
                <a:latin typeface="SegoeBook"/>
                <a:cs typeface="SegoeBook"/>
              </a:defRPr>
            </a:lvl5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6"/>
          </p:nvPr>
        </p:nvSpPr>
        <p:spPr>
          <a:xfrm>
            <a:off x="611560" y="1105372"/>
            <a:ext cx="3124904" cy="58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SzPct val="121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775387B5-D363-4878-B924-D9F4F452AF6E}" type="datetimeFigureOut">
              <a:rPr lang="fr-FR"/>
              <a:pPr>
                <a:defRPr/>
              </a:pPr>
              <a:t>05/08/2015</a:t>
            </a:fld>
            <a:endParaRPr lang="fr-FR"/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B6C086B1-F51A-44AF-B945-3EB9F73724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4" name="Imag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603" y="4680000"/>
            <a:ext cx="1620897" cy="2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7421" y="109206"/>
            <a:ext cx="1479899" cy="22595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3813123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528638" y="1928813"/>
            <a:ext cx="3656012" cy="2532062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705350" y="1928813"/>
            <a:ext cx="3752799" cy="2532062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9686971B-1077-4534-84DA-D69B0889B9A2}" type="datetimeFigureOut">
              <a:rPr lang="fr-FR"/>
              <a:pPr>
                <a:defRPr/>
              </a:pPr>
              <a:t>05/08/2015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DE804A46-81DA-4CFB-B53A-56B9A92E92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6" name="Imag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603" y="4680000"/>
            <a:ext cx="1620897" cy="2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14912" y="115910"/>
            <a:ext cx="2023708" cy="2196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D0004CBB-FC8D-4FAA-9438-63DEAE8B530A}" type="datetimeFigureOut">
              <a:rPr lang="fr-FR"/>
              <a:pPr>
                <a:defRPr/>
              </a:pPr>
              <a:t>05/08/2015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7761B5F7-086B-4369-BDE9-F793A514AC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1603" y="4680000"/>
            <a:ext cx="1620897" cy="2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ED1D62E9-9B5F-4BE4-BB0D-7323E36CB2AE}" type="datetimeFigureOut">
              <a:rPr lang="fr-FR"/>
              <a:pPr>
                <a:defRPr/>
              </a:pPr>
              <a:t>05/08/2015</a:t>
            </a:fld>
            <a:endParaRPr 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F725D78D-901C-4087-816D-9769D08CD5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1603" y="4680000"/>
            <a:ext cx="1620897" cy="2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39091" y="1685636"/>
            <a:ext cx="2247515" cy="2801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342900">
              <a:spcBef>
                <a:spcPts val="300"/>
              </a:spcBef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323793" y="124792"/>
            <a:ext cx="2023708" cy="2196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/>
          </p:nvPr>
        </p:nvSpPr>
        <p:spPr>
          <a:xfrm>
            <a:off x="568807" y="1176866"/>
            <a:ext cx="2694708" cy="501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22" name="Espace réservé du tableau 21"/>
          <p:cNvSpPr>
            <a:spLocks noGrp="1"/>
          </p:cNvSpPr>
          <p:nvPr>
            <p:ph type="tbl" sz="quarter" idx="19"/>
          </p:nvPr>
        </p:nvSpPr>
        <p:spPr>
          <a:xfrm>
            <a:off x="4210243" y="1190962"/>
            <a:ext cx="4476558" cy="3296371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C3DF1862-C0FC-431E-B599-938DCAC16CB1}" type="datetimeFigureOut">
              <a:rPr lang="fr-FR"/>
              <a:pPr>
                <a:defRPr/>
              </a:pPr>
              <a:t>05/08/2015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sz="800" smtClea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A936A761-4CF8-4FFC-A37A-AD59E71280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" name="Imag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1603" y="4680000"/>
            <a:ext cx="1620897" cy="2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CF8B1AB0-FCD2-438D-B675-B47209B5928E}" type="datetimeFigureOut">
              <a:rPr lang="fr-FR"/>
              <a:pPr>
                <a:defRPr/>
              </a:pPr>
              <a:t>05/08/2015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1D17C0F3-95AD-4FA8-B5CE-D4FE8AC0C8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26" y="337168"/>
            <a:ext cx="4824549" cy="124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303123" y="1733550"/>
            <a:ext cx="51451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/>
            <a:r>
              <a:rPr lang="fr-FR" sz="2800" b="1" dirty="0" smtClean="0">
                <a:solidFill>
                  <a:srgbClr val="0E7194"/>
                </a:solidFill>
                <a:latin typeface="Candara" pitchFamily="34" charset="0"/>
                <a:cs typeface="Times New Roman" pitchFamily="18" charset="0"/>
              </a:rPr>
              <a:t>Le Site </a:t>
            </a:r>
            <a:r>
              <a:rPr lang="fr-FR" sz="2800" b="1" dirty="0" smtClean="0">
                <a:solidFill>
                  <a:srgbClr val="0E7194"/>
                </a:solidFill>
                <a:latin typeface="Candara" pitchFamily="34" charset="0"/>
                <a:cs typeface="Times New Roman" pitchFamily="18" charset="0"/>
              </a:rPr>
              <a:t>de mise en relation avec</a:t>
            </a:r>
          </a:p>
          <a:p>
            <a:pPr algn="ctr"/>
            <a:r>
              <a:rPr lang="fr-FR" sz="3200" b="1" dirty="0" smtClean="0">
                <a:solidFill>
                  <a:srgbClr val="0E7194"/>
                </a:solidFill>
                <a:latin typeface="Candara" pitchFamily="34" charset="0"/>
                <a:cs typeface="Times New Roman" pitchFamily="18" charset="0"/>
              </a:rPr>
              <a:t>vos futurs clients  </a:t>
            </a:r>
            <a:r>
              <a:rPr lang="fr-FR" sz="2400" dirty="0" smtClean="0">
                <a:solidFill>
                  <a:srgbClr val="0E7194"/>
                </a:solidFill>
                <a:latin typeface="Candara" pitchFamily="34" charset="0"/>
              </a:rPr>
              <a:t/>
            </a:r>
            <a:br>
              <a:rPr lang="fr-FR" sz="2400" dirty="0" smtClean="0">
                <a:solidFill>
                  <a:srgbClr val="0E7194"/>
                </a:solidFill>
                <a:latin typeface="Candara" pitchFamily="34" charset="0"/>
              </a:rPr>
            </a:br>
            <a:endParaRPr lang="fr-FR" sz="2400" dirty="0">
              <a:solidFill>
                <a:srgbClr val="0E7194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252000" y="144000"/>
            <a:ext cx="6148800" cy="4794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fr-FR" sz="3500" b="1" i="1" dirty="0" smtClean="0">
                <a:latin typeface="Candara" pitchFamily="34" charset="0"/>
                <a:ea typeface="Segoe UI Black"/>
                <a:cs typeface="Segoe UI Black"/>
              </a:rPr>
              <a:t>Pourquoi</a:t>
            </a:r>
            <a:r>
              <a:rPr lang="fr-FR" sz="3600" b="1" i="1" dirty="0" smtClean="0">
                <a:latin typeface="Candara" pitchFamily="34" charset="0"/>
                <a:ea typeface="Segoe UI Black"/>
                <a:cs typeface="Segoe UI Black"/>
              </a:rPr>
              <a:t> nous rejoindre ?</a:t>
            </a:r>
            <a:endParaRPr lang="fr-FR" sz="3600" b="1" i="1" dirty="0" smtClean="0">
              <a:latin typeface="Candara" pitchFamily="34" charset="0"/>
              <a:ea typeface="Segoe UI Black"/>
              <a:cs typeface="Segoe UI Black"/>
            </a:endParaRPr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323975"/>
            <a:ext cx="4030564" cy="283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4282564" y="923925"/>
            <a:ext cx="4861436" cy="409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>
              <a:spcBef>
                <a:spcPts val="560"/>
              </a:spcBef>
              <a:buClr>
                <a:schemeClr val="accent3"/>
              </a:buClr>
              <a:buSzPct val="25000"/>
            </a:pP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Près </a:t>
            </a: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de la moitié des Auto-entrepreneurs optent pour ce régime afin d’assurer leur propre emploi et créer leur propre entreprise (INSEE)</a:t>
            </a:r>
          </a:p>
          <a:p>
            <a:pPr marL="273050" lvl="0">
              <a:spcBef>
                <a:spcPts val="560"/>
              </a:spcBef>
              <a:buClr>
                <a:schemeClr val="accent3"/>
              </a:buClr>
              <a:buSzPct val="25000"/>
            </a:pPr>
            <a:endParaRPr lang="fr-FR" sz="700" dirty="0" smtClean="0">
              <a:solidFill>
                <a:schemeClr val="dk1"/>
              </a:solidFill>
              <a:latin typeface="Candara" pitchFamily="34" charset="0"/>
              <a:ea typeface="Merriweather"/>
              <a:cs typeface="Times New Roman" pitchFamily="18" charset="0"/>
              <a:sym typeface="Merriweather"/>
            </a:endParaRPr>
          </a:p>
          <a:p>
            <a:pPr marL="273050" lvl="0">
              <a:spcBef>
                <a:spcPts val="560"/>
              </a:spcBef>
              <a:buClr>
                <a:schemeClr val="accent3"/>
              </a:buClr>
              <a:buSzPct val="25000"/>
            </a:pP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Pourquoi devenir Auto-Entrepreneur ? </a:t>
            </a:r>
          </a:p>
          <a:p>
            <a:pPr marL="273050" lvl="0">
              <a:spcBef>
                <a:spcPts val="560"/>
              </a:spcBef>
              <a:buClr>
                <a:schemeClr val="accent3"/>
              </a:buClr>
              <a:buSzPct val="25000"/>
            </a:pP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Pour la simplicité des démarches administratives et les avantages fiscaux</a:t>
            </a:r>
          </a:p>
          <a:p>
            <a:pPr marL="273050" lvl="0">
              <a:spcBef>
                <a:spcPts val="560"/>
              </a:spcBef>
              <a:buClr>
                <a:schemeClr val="accent3"/>
              </a:buClr>
              <a:buSzPct val="25000"/>
            </a:pPr>
            <a:endParaRPr lang="fr-FR" sz="700" dirty="0" smtClean="0">
              <a:solidFill>
                <a:schemeClr val="dk1"/>
              </a:solidFill>
              <a:latin typeface="Candara" pitchFamily="34" charset="0"/>
              <a:ea typeface="Merriweather"/>
              <a:cs typeface="Times New Roman" pitchFamily="18" charset="0"/>
              <a:sym typeface="Merriweather"/>
            </a:endParaRPr>
          </a:p>
          <a:p>
            <a:pPr marL="273050" lvl="0">
              <a:spcBef>
                <a:spcPts val="560"/>
              </a:spcBef>
              <a:buClr>
                <a:schemeClr val="accent3"/>
              </a:buClr>
              <a:buSzPct val="25000"/>
            </a:pPr>
            <a:r>
              <a:rPr lang="fr-FR" u="sng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Conséquence </a:t>
            </a: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: </a:t>
            </a:r>
            <a:r>
              <a:rPr lang="fr-FR" b="1" dirty="0" smtClean="0">
                <a:solidFill>
                  <a:srgbClr val="2DB9EB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Multiplicité des prestataires </a:t>
            </a: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de service dans votre secteur </a:t>
            </a:r>
          </a:p>
          <a:p>
            <a:pPr marL="273050" lvl="0">
              <a:spcBef>
                <a:spcPts val="560"/>
              </a:spcBef>
              <a:buClr>
                <a:schemeClr val="accent3"/>
              </a:buClr>
              <a:buSzPct val="25000"/>
            </a:pPr>
            <a:endParaRPr lang="fr-FR" sz="700" dirty="0" smtClean="0">
              <a:solidFill>
                <a:schemeClr val="dk1"/>
              </a:solidFill>
              <a:latin typeface="Candara" pitchFamily="34" charset="0"/>
              <a:ea typeface="Merriweather"/>
              <a:cs typeface="Times New Roman" pitchFamily="18" charset="0"/>
              <a:sym typeface="Merriweather"/>
            </a:endParaRPr>
          </a:p>
          <a:p>
            <a:pPr marL="273050" lvl="0">
              <a:spcBef>
                <a:spcPts val="560"/>
              </a:spcBef>
              <a:buClr>
                <a:schemeClr val="accent3"/>
              </a:buClr>
              <a:buSzPct val="25000"/>
            </a:pPr>
            <a:r>
              <a:rPr lang="fr-FR" u="sng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Problème </a:t>
            </a: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: </a:t>
            </a:r>
            <a:r>
              <a:rPr lang="fr-FR" b="1" dirty="0" smtClean="0">
                <a:solidFill>
                  <a:srgbClr val="2DB9EB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Manque de visibilité </a:t>
            </a: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pour vous </a:t>
            </a:r>
          </a:p>
          <a:p>
            <a:pPr marL="273050" lvl="0">
              <a:spcBef>
                <a:spcPts val="520"/>
              </a:spcBef>
              <a:buClr>
                <a:schemeClr val="accent3"/>
              </a:buClr>
            </a:pPr>
            <a:endParaRPr lang="fr-FR" sz="2000" dirty="0">
              <a:solidFill>
                <a:schemeClr val="dk1"/>
              </a:solidFill>
              <a:latin typeface="Candara" pitchFamily="34" charset="0"/>
              <a:ea typeface="Merriweather"/>
              <a:cs typeface="Times New Roman" pitchFamily="18" charset="0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252000" y="144000"/>
            <a:ext cx="6377400" cy="4794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fr-FR" sz="3200" b="1" i="1" dirty="0" smtClean="0">
                <a:latin typeface="Candara" pitchFamily="34" charset="0"/>
                <a:ea typeface="Segoe UI Black"/>
                <a:cs typeface="Segoe UI Black"/>
              </a:rPr>
              <a:t>Un outil simple et utile </a:t>
            </a:r>
          </a:p>
          <a:p>
            <a:endParaRPr lang="fr-FR" sz="3200" b="1" i="1" dirty="0" smtClean="0">
              <a:latin typeface="Candara" pitchFamily="34" charset="0"/>
              <a:ea typeface="Segoe UI Black"/>
              <a:cs typeface="Segoe UI Black"/>
            </a:endParaRPr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749" y="1494900"/>
            <a:ext cx="3379706" cy="283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252000" y="1152000"/>
            <a:ext cx="4510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60"/>
              </a:spcBef>
              <a:buClr>
                <a:schemeClr val="accent3"/>
              </a:buClr>
              <a:buSzPct val="25000"/>
            </a:pP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Notre Site Internet est une plate-forme qui vous met </a:t>
            </a:r>
            <a:r>
              <a:rPr lang="fr-FR" b="1" dirty="0" smtClean="0">
                <a:solidFill>
                  <a:srgbClr val="2DB9EB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gratuitement</a:t>
            </a: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 en relation avec de </a:t>
            </a:r>
            <a:r>
              <a:rPr lang="fr-FR" b="1" dirty="0" smtClean="0">
                <a:solidFill>
                  <a:srgbClr val="2DB9EB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nombreux clients </a:t>
            </a: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potentiellement </a:t>
            </a:r>
            <a:r>
              <a:rPr lang="fr-FR" b="1" dirty="0" smtClean="0">
                <a:solidFill>
                  <a:srgbClr val="2DB9EB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intéressés </a:t>
            </a: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par vos services. </a:t>
            </a:r>
            <a:endParaRPr lang="fr-FR" dirty="0">
              <a:solidFill>
                <a:schemeClr val="dk1"/>
              </a:solidFill>
              <a:latin typeface="Candara" pitchFamily="34" charset="0"/>
              <a:ea typeface="Merriweather"/>
              <a:cs typeface="Times New Roman" pitchFamily="18" charset="0"/>
              <a:sym typeface="Merriweath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000" y="2693448"/>
            <a:ext cx="45105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60"/>
              </a:spcBef>
              <a:buClr>
                <a:schemeClr val="accent3"/>
              </a:buClr>
              <a:buSzPct val="25000"/>
            </a:pP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Rejoignez-nous, et vous disposerez d’un profil CV qui vous permettra de : </a:t>
            </a:r>
          </a:p>
          <a:p>
            <a:pPr marL="342900" lvl="0" indent="-342900">
              <a:spcBef>
                <a:spcPts val="560"/>
              </a:spcBef>
              <a:buClr>
                <a:srgbClr val="00A4DE"/>
              </a:buClr>
              <a:buSzPct val="85000"/>
              <a:buFont typeface="Wingdings" pitchFamily="2" charset="2"/>
              <a:buChar char="Ø"/>
            </a:pP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Lister vos compétences et expériences </a:t>
            </a:r>
          </a:p>
          <a:p>
            <a:pPr marL="342900" lvl="0" indent="-342900">
              <a:spcBef>
                <a:spcPts val="560"/>
              </a:spcBef>
              <a:buClr>
                <a:srgbClr val="00A4DE"/>
              </a:buClr>
              <a:buSzPct val="85000"/>
              <a:buFont typeface="Wingdings" pitchFamily="2" charset="2"/>
              <a:buChar char="Ø"/>
            </a:pP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Partager toute autre information pouvant appuyer votre candidature </a:t>
            </a:r>
          </a:p>
          <a:p>
            <a:pPr marL="342900" lvl="0" indent="-342900">
              <a:spcBef>
                <a:spcPts val="560"/>
              </a:spcBef>
              <a:buClr>
                <a:srgbClr val="00A4DE"/>
              </a:buClr>
              <a:buSzPct val="85000"/>
              <a:buFont typeface="Wingdings" pitchFamily="2" charset="2"/>
              <a:buChar char="Ø"/>
            </a:pP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Devenir </a:t>
            </a:r>
            <a:r>
              <a:rPr lang="fr-FR" b="1" dirty="0" smtClean="0">
                <a:solidFill>
                  <a:srgbClr val="2DB9EB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attractif </a:t>
            </a: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aux yeux du client</a:t>
            </a:r>
            <a:endParaRPr lang="fr-FR" dirty="0">
              <a:solidFill>
                <a:schemeClr val="dk1"/>
              </a:solidFill>
              <a:latin typeface="Candara" pitchFamily="34" charset="0"/>
              <a:ea typeface="Merriweather"/>
              <a:cs typeface="Times New Roman" pitchFamily="18" charset="0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252000" y="144000"/>
            <a:ext cx="6901275" cy="4794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fr-FR" sz="3200" b="1" i="1" dirty="0" smtClean="0">
                <a:latin typeface="Candara" pitchFamily="34" charset="0"/>
                <a:ea typeface="Segoe UI Black"/>
                <a:cs typeface="Segoe UI Black"/>
              </a:rPr>
              <a:t>L’intérêt pour  vous…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2875" y="1881068"/>
            <a:ext cx="401958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276225">
              <a:spcBef>
                <a:spcPts val="560"/>
              </a:spcBef>
              <a:buClr>
                <a:schemeClr val="accent3"/>
              </a:buClr>
              <a:buSzPct val="25000"/>
            </a:pPr>
            <a:endParaRPr lang="fr-FR" sz="1600" dirty="0" smtClean="0">
              <a:solidFill>
                <a:schemeClr val="dk1"/>
              </a:solidFill>
              <a:latin typeface="Candara" pitchFamily="34" charset="0"/>
              <a:ea typeface="Merriweather"/>
              <a:cs typeface="Times New Roman" pitchFamily="18" charset="0"/>
              <a:sym typeface="Merriweather"/>
            </a:endParaRPr>
          </a:p>
          <a:p>
            <a:pPr marL="361950" lvl="0" indent="-276225">
              <a:spcBef>
                <a:spcPts val="560"/>
              </a:spcBef>
              <a:buClr>
                <a:schemeClr val="accent3"/>
              </a:buClr>
              <a:buSzPct val="25000"/>
            </a:pP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/>
            </a:r>
            <a:b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</a:b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 </a:t>
            </a:r>
          </a:p>
          <a:p>
            <a:pPr marL="361950" indent="-276225">
              <a:spcBef>
                <a:spcPts val="560"/>
              </a:spcBef>
              <a:buClr>
                <a:srgbClr val="22B6EA"/>
              </a:buClr>
              <a:buSzPct val="100000"/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22B6EA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Maximiser</a:t>
            </a:r>
            <a:r>
              <a:rPr lang="fr-FR" sz="1600" dirty="0" smtClean="0">
                <a:solidFill>
                  <a:srgbClr val="22B6EA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 </a:t>
            </a:r>
            <a:r>
              <a:rPr lang="fr-FR" sz="1600" dirty="0" smtClean="0"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votre chiffre d’affaires </a:t>
            </a:r>
          </a:p>
          <a:p>
            <a:pPr marL="361950" lvl="0" indent="-276225">
              <a:spcBef>
                <a:spcPts val="560"/>
              </a:spcBef>
              <a:buClr>
                <a:srgbClr val="22B6EA"/>
              </a:buClr>
              <a:buSzPct val="100000"/>
            </a:pPr>
            <a:endParaRPr lang="fr-FR" sz="1600" dirty="0" smtClean="0">
              <a:latin typeface="Candara" pitchFamily="34" charset="0"/>
              <a:ea typeface="Merriweather"/>
              <a:cs typeface="Times New Roman" pitchFamily="18" charset="0"/>
              <a:sym typeface="Merriweather"/>
            </a:endParaRPr>
          </a:p>
          <a:p>
            <a:pPr marL="361950" lvl="5" indent="-276225">
              <a:spcBef>
                <a:spcPts val="560"/>
              </a:spcBef>
              <a:buClr>
                <a:srgbClr val="22B6EA"/>
              </a:buClr>
              <a:buSzPct val="100000"/>
              <a:buFont typeface="Wingdings" pitchFamily="2" charset="2"/>
              <a:buChar char="Ø"/>
            </a:pPr>
            <a:r>
              <a:rPr lang="fr-FR" sz="1600" dirty="0" smtClean="0"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Devenir </a:t>
            </a:r>
            <a:r>
              <a:rPr lang="fr-FR" sz="1600" b="1" dirty="0" smtClean="0">
                <a:solidFill>
                  <a:srgbClr val="22B6EA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plus visible</a:t>
            </a:r>
            <a:r>
              <a:rPr lang="fr-FR" sz="1600" dirty="0" smtClean="0">
                <a:solidFill>
                  <a:srgbClr val="22B6EA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 </a:t>
            </a:r>
            <a:r>
              <a:rPr lang="fr-FR" sz="1600" dirty="0" smtClean="0"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auprès des clients</a:t>
            </a:r>
          </a:p>
          <a:p>
            <a:pPr marL="361950" lvl="0" indent="-276225">
              <a:spcBef>
                <a:spcPts val="560"/>
              </a:spcBef>
              <a:buClr>
                <a:srgbClr val="22B6EA"/>
              </a:buClr>
              <a:buSzPct val="100000"/>
            </a:pPr>
            <a:endParaRPr lang="fr-FR" sz="1600" dirty="0" smtClean="0">
              <a:latin typeface="Candara" pitchFamily="34" charset="0"/>
              <a:ea typeface="Merriweather"/>
              <a:cs typeface="Times New Roman" pitchFamily="18" charset="0"/>
              <a:sym typeface="Merriweather"/>
            </a:endParaRPr>
          </a:p>
          <a:p>
            <a:pPr marL="361950" lvl="8" indent="-276225">
              <a:spcBef>
                <a:spcPts val="560"/>
              </a:spcBef>
              <a:buClr>
                <a:srgbClr val="22B6EA"/>
              </a:buClr>
              <a:buSzPct val="100000"/>
              <a:buFont typeface="Wingdings" pitchFamily="2" charset="2"/>
              <a:buChar char="Ø"/>
            </a:pPr>
            <a:r>
              <a:rPr lang="fr-FR" sz="1600" dirty="0" smtClean="0"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Effectuer </a:t>
            </a:r>
            <a:r>
              <a:rPr lang="fr-FR" sz="1600" b="1" dirty="0" smtClean="0">
                <a:solidFill>
                  <a:srgbClr val="22B6EA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davantage de missions</a:t>
            </a:r>
          </a:p>
          <a:p>
            <a:pPr marL="361950" lvl="0" indent="-276225">
              <a:spcBef>
                <a:spcPts val="560"/>
              </a:spcBef>
              <a:buClr>
                <a:srgbClr val="22B6EA"/>
              </a:buClr>
              <a:buSzPct val="100000"/>
            </a:pPr>
            <a:endParaRPr lang="fr-FR" dirty="0" smtClean="0">
              <a:solidFill>
                <a:srgbClr val="22B6EA"/>
              </a:solidFill>
              <a:latin typeface="Candara" pitchFamily="34" charset="0"/>
              <a:ea typeface="Merriweather"/>
              <a:cs typeface="Times New Roman" pitchFamily="18" charset="0"/>
              <a:sym typeface="Merriweather"/>
            </a:endParaRPr>
          </a:p>
          <a:p>
            <a:pPr marL="361950" lvl="0" indent="-276225">
              <a:spcBef>
                <a:spcPts val="560"/>
              </a:spcBef>
              <a:buClr>
                <a:schemeClr val="accent3"/>
              </a:buClr>
              <a:buSzPct val="25000"/>
            </a:pPr>
            <a:endParaRPr lang="fr-FR" sz="1600" dirty="0">
              <a:solidFill>
                <a:schemeClr val="dk1"/>
              </a:solidFill>
              <a:latin typeface="Candara" pitchFamily="34" charset="0"/>
              <a:ea typeface="Merriweather"/>
              <a:cs typeface="Times New Roman" pitchFamily="18" charset="0"/>
              <a:sym typeface="Merriweather"/>
            </a:endParaRP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auto">
          <a:xfrm>
            <a:off x="4954800" y="877939"/>
            <a:ext cx="3605625" cy="384646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noProof="0" dirty="0" smtClean="0">
                <a:latin typeface="Candara" pitchFamily="34" charset="0"/>
                <a:ea typeface="Segoe UI Black"/>
                <a:cs typeface="Times New Roman" pitchFamily="18" charset="0"/>
              </a:rPr>
              <a:t>Vous êtes un auto-entrepreneur sérieux et </a:t>
            </a:r>
            <a:r>
              <a:rPr lang="fr-FR" sz="1600" noProof="0" dirty="0" smtClean="0">
                <a:latin typeface="Candara" pitchFamily="34" charset="0"/>
                <a:ea typeface="Segoe UI Black"/>
                <a:cs typeface="Times New Roman" pitchFamily="18" charset="0"/>
              </a:rPr>
              <a:t>soucieux </a:t>
            </a:r>
            <a:r>
              <a:rPr lang="fr-FR" sz="1600" noProof="0" dirty="0" smtClean="0">
                <a:latin typeface="Candara" pitchFamily="34" charset="0"/>
                <a:ea typeface="Segoe UI Black"/>
                <a:cs typeface="Times New Roman" pitchFamily="18" charset="0"/>
              </a:rPr>
              <a:t>de fournir des prestations de qualité, </a:t>
            </a:r>
            <a:r>
              <a:rPr lang="fr-FR" sz="1600" noProof="0" dirty="0" smtClean="0">
                <a:latin typeface="Candara" pitchFamily="34" charset="0"/>
                <a:ea typeface="Segoe UI Black"/>
                <a:cs typeface="Times New Roman" pitchFamily="18" charset="0"/>
              </a:rPr>
              <a:t>mais </a:t>
            </a:r>
            <a:r>
              <a:rPr lang="fr-FR" sz="1600" noProof="0" dirty="0" smtClean="0">
                <a:latin typeface="Candara" pitchFamily="34" charset="0"/>
                <a:ea typeface="Segoe UI Black"/>
                <a:cs typeface="Times New Roman" pitchFamily="18" charset="0"/>
              </a:rPr>
              <a:t>les </a:t>
            </a:r>
            <a:r>
              <a:rPr lang="fr-FR" sz="1600" b="1" noProof="0" dirty="0" smtClean="0">
                <a:solidFill>
                  <a:srgbClr val="22B6EA"/>
                </a:solidFill>
                <a:latin typeface="Candara" pitchFamily="34" charset="0"/>
                <a:ea typeface="Segoe UI Black"/>
                <a:cs typeface="Times New Roman" pitchFamily="18" charset="0"/>
              </a:rPr>
              <a:t>clients</a:t>
            </a:r>
            <a:r>
              <a:rPr lang="fr-FR" sz="1600" noProof="0" dirty="0" smtClean="0">
                <a:solidFill>
                  <a:srgbClr val="22B6EA"/>
                </a:solidFill>
                <a:latin typeface="Candara" pitchFamily="34" charset="0"/>
                <a:ea typeface="Segoe UI Black"/>
                <a:cs typeface="Times New Roman" pitchFamily="18" charset="0"/>
              </a:rPr>
              <a:t> </a:t>
            </a:r>
            <a:r>
              <a:rPr lang="fr-FR" sz="1600" noProof="0" dirty="0" smtClean="0">
                <a:latin typeface="Candara" pitchFamily="34" charset="0"/>
                <a:ea typeface="Segoe UI Black"/>
                <a:cs typeface="Times New Roman" pitchFamily="18" charset="0"/>
              </a:rPr>
              <a:t>sont </a:t>
            </a:r>
            <a:r>
              <a:rPr lang="fr-FR" sz="1600" b="1" noProof="0" dirty="0" smtClean="0">
                <a:solidFill>
                  <a:srgbClr val="22B6EA"/>
                </a:solidFill>
                <a:latin typeface="Candara" pitchFamily="34" charset="0"/>
                <a:ea typeface="Segoe UI Black"/>
                <a:cs typeface="Times New Roman" pitchFamily="18" charset="0"/>
              </a:rPr>
              <a:t>difficiles à trouver</a:t>
            </a:r>
            <a:r>
              <a:rPr lang="fr-FR" sz="1600" b="1" noProof="0" dirty="0" smtClean="0">
                <a:latin typeface="Candara" pitchFamily="34" charset="0"/>
                <a:ea typeface="Segoe UI Black"/>
                <a:cs typeface="Times New Roman" pitchFamily="18" charset="0"/>
              </a:rPr>
              <a:t> </a:t>
            </a:r>
            <a:r>
              <a:rPr lang="fr-FR" sz="1600" noProof="0" dirty="0" smtClean="0">
                <a:latin typeface="Candara" pitchFamily="34" charset="0"/>
                <a:ea typeface="Segoe UI Black"/>
                <a:cs typeface="Times New Roman" pitchFamily="18" charset="0"/>
              </a:rPr>
              <a:t>et </a:t>
            </a:r>
            <a:r>
              <a:rPr lang="fr-FR" sz="1600" b="1" noProof="0" dirty="0" smtClean="0">
                <a:solidFill>
                  <a:srgbClr val="22B6EA"/>
                </a:solidFill>
                <a:latin typeface="Candara" pitchFamily="34" charset="0"/>
                <a:ea typeface="Segoe UI Black"/>
                <a:cs typeface="Times New Roman" pitchFamily="18" charset="0"/>
              </a:rPr>
              <a:t>à convaincre </a:t>
            </a:r>
            <a:r>
              <a:rPr lang="fr-FR" sz="1600" noProof="0" dirty="0" smtClean="0">
                <a:latin typeface="Candara" pitchFamily="34" charset="0"/>
                <a:ea typeface="Segoe UI Black"/>
                <a:cs typeface="Times New Roman" pitchFamily="18" charset="0"/>
              </a:rPr>
              <a:t>? 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600" noProof="0" dirty="0" smtClean="0">
              <a:latin typeface="Candara" pitchFamily="34" charset="0"/>
              <a:ea typeface="Segoe UI Black"/>
              <a:cs typeface="Times New Roman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noProof="0" dirty="0" smtClean="0">
                <a:latin typeface="Candara" pitchFamily="34" charset="0"/>
                <a:ea typeface="Segoe UI Black"/>
                <a:cs typeface="Times New Roman" pitchFamily="18" charset="0"/>
              </a:rPr>
              <a:t>Grâce à notre site internet, </a:t>
            </a:r>
            <a:r>
              <a:rPr lang="fr-FR" sz="1600" noProof="0" dirty="0" smtClean="0">
                <a:latin typeface="Candara" pitchFamily="34" charset="0"/>
                <a:ea typeface="Segoe UI Black"/>
                <a:cs typeface="Times New Roman" pitchFamily="18" charset="0"/>
              </a:rPr>
              <a:t>créez </a:t>
            </a:r>
            <a:r>
              <a:rPr lang="fr-FR" sz="1600" noProof="0" dirty="0" smtClean="0">
                <a:latin typeface="Candara" pitchFamily="34" charset="0"/>
                <a:ea typeface="Segoe UI Black"/>
                <a:cs typeface="Times New Roman" pitchFamily="18" charset="0"/>
              </a:rPr>
              <a:t>un profil et augmentez vos chances de : 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600" noProof="0" dirty="0" smtClean="0">
              <a:latin typeface="Candara" pitchFamily="34" charset="0"/>
              <a:ea typeface="Segoe UI Black"/>
              <a:cs typeface="Times New Roman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ndara" pitchFamily="34" charset="0"/>
              <a:ea typeface="Segoe UI Black"/>
              <a:cs typeface="Times New Roman" pitchFamily="18" charset="0"/>
            </a:endParaRPr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00" y="877939"/>
            <a:ext cx="3886238" cy="3733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252000" y="115887"/>
            <a:ext cx="6501225" cy="4794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fr-FR" sz="3200" b="1" i="1" dirty="0" smtClean="0">
                <a:latin typeface="Candara" pitchFamily="34" charset="0"/>
                <a:ea typeface="Segoe UI Black"/>
                <a:cs typeface="Segoe UI Black"/>
              </a:rPr>
              <a:t>… de nous faire confiance </a:t>
            </a:r>
          </a:p>
          <a:p>
            <a:endParaRPr lang="fr-FR" sz="3200" b="1" i="1" dirty="0" smtClean="0">
              <a:latin typeface="Candara" pitchFamily="34" charset="0"/>
              <a:ea typeface="Segoe UI Black"/>
              <a:cs typeface="Segoe UI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9117" y="2808000"/>
            <a:ext cx="8018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indent="-88900" algn="just">
              <a:spcBef>
                <a:spcPts val="560"/>
              </a:spcBef>
              <a:buClr>
                <a:schemeClr val="dk1"/>
              </a:buClr>
              <a:buSzPct val="100000"/>
            </a:pPr>
            <a:r>
              <a:rPr lang="fr-FR" sz="1600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  </a:t>
            </a: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Nous référençons des prestataires de qualité, nos clients en parlent autour d’eux, nous multiplions nos utilisateurs, </a:t>
            </a:r>
            <a:r>
              <a:rPr lang="fr-FR" b="1" dirty="0" smtClean="0">
                <a:solidFill>
                  <a:srgbClr val="16B1E8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vous maximisez vos missions et votre chiffre d’affaires</a:t>
            </a:r>
          </a:p>
        </p:txBody>
      </p:sp>
      <p:pic>
        <p:nvPicPr>
          <p:cNvPr id="8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00" y="1011263"/>
            <a:ext cx="661917" cy="661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829" y="1836000"/>
            <a:ext cx="661917" cy="661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0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22" y="2887528"/>
            <a:ext cx="661917" cy="661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13" name="Rectangle 12"/>
          <p:cNvSpPr/>
          <p:nvPr/>
        </p:nvSpPr>
        <p:spPr>
          <a:xfrm>
            <a:off x="1302773" y="1026849"/>
            <a:ext cx="7654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Notre équipe référence uniquement des</a:t>
            </a:r>
            <a:r>
              <a:rPr lang="fr-FR" i="1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 </a:t>
            </a:r>
            <a:r>
              <a:rPr lang="fr-FR" b="1" dirty="0" smtClean="0">
                <a:solidFill>
                  <a:srgbClr val="2DB9EB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prestataires de qualité </a:t>
            </a:r>
            <a:r>
              <a:rPr lang="fr-FR" dirty="0" smtClean="0"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sur le site internet</a:t>
            </a:r>
            <a:r>
              <a:rPr lang="fr-FR" b="1" dirty="0" smtClean="0">
                <a:solidFill>
                  <a:srgbClr val="2DB9EB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 </a:t>
            </a:r>
            <a:endParaRPr lang="fr-FR" b="1" dirty="0">
              <a:solidFill>
                <a:srgbClr val="2DB9EB"/>
              </a:solidFill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2000" y="1916627"/>
            <a:ext cx="7654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60"/>
              </a:spcBef>
              <a:buClr>
                <a:schemeClr val="dk1"/>
              </a:buClr>
              <a:buSzPct val="100000"/>
            </a:pP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Du fait de la fiabilité des candidats retenus, votre </a:t>
            </a:r>
            <a:r>
              <a:rPr lang="fr-FR" b="1" dirty="0" smtClean="0">
                <a:solidFill>
                  <a:srgbClr val="2DB9EB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profil</a:t>
            </a: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 sera </a:t>
            </a:r>
            <a:r>
              <a:rPr lang="fr-FR" b="1" dirty="0" smtClean="0">
                <a:solidFill>
                  <a:srgbClr val="2DB9EB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mis en valeur </a:t>
            </a: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vis-à-vis de nos clients</a:t>
            </a:r>
          </a:p>
        </p:txBody>
      </p:sp>
      <p:pic>
        <p:nvPicPr>
          <p:cNvPr id="15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829" y="3996000"/>
            <a:ext cx="661917" cy="661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252000" y="3996000"/>
            <a:ext cx="777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r>
              <a:rPr lang="fr-FR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Nous vous mettons en contact avec de nombreux clients potentiellement intéressés, </a:t>
            </a:r>
            <a:r>
              <a:rPr lang="fr-FR" b="1" dirty="0" smtClean="0">
                <a:solidFill>
                  <a:srgbClr val="16B1E8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sans que vous n’ayez à payer quoi que ce soit</a:t>
            </a:r>
            <a:endParaRPr lang="fr-FR" dirty="0" smtClean="0">
              <a:solidFill>
                <a:srgbClr val="16B1E8"/>
              </a:solidFill>
              <a:latin typeface="Candara" pitchFamily="34" charset="0"/>
              <a:ea typeface="Merriweather"/>
              <a:cs typeface="Times New Roman" pitchFamily="18" charset="0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lanc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9472"/>
            <a:ext cx="9144000" cy="3354028"/>
          </a:xfrm>
          <a:prstGeom prst="rect">
            <a:avLst/>
          </a:prstGeom>
        </p:spPr>
      </p:pic>
      <p:pic>
        <p:nvPicPr>
          <p:cNvPr id="8" name="Image 7" descr="blanc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6000"/>
            <a:ext cx="9144000" cy="1187993"/>
          </a:xfrm>
          <a:prstGeom prst="rect">
            <a:avLst/>
          </a:prstGeom>
        </p:spPr>
      </p:pic>
      <p:sp>
        <p:nvSpPr>
          <p:cNvPr id="15362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252000" y="144000"/>
            <a:ext cx="5948775" cy="4794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fr-FR" sz="3200" b="1" i="1" dirty="0" smtClean="0">
                <a:latin typeface="Candara" pitchFamily="34" charset="0"/>
                <a:ea typeface="Segoe UI Black"/>
                <a:cs typeface="Segoe UI Black"/>
              </a:rPr>
              <a:t>REJOIGNEZ-NOUS VITE!</a:t>
            </a:r>
            <a:endParaRPr lang="fr-FR" sz="3200" b="1" i="1" dirty="0" smtClean="0">
              <a:latin typeface="Candara" pitchFamily="34" charset="0"/>
              <a:ea typeface="Segoe UI Black"/>
              <a:cs typeface="Segoe UI Black"/>
            </a:endParaRPr>
          </a:p>
          <a:p>
            <a:endParaRPr lang="fr-FR" sz="3200" b="1" i="1" dirty="0" smtClean="0">
              <a:latin typeface="Candara" pitchFamily="34" charset="0"/>
              <a:ea typeface="Segoe UI Black"/>
              <a:cs typeface="Segoe UI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999" y="1002890"/>
            <a:ext cx="5025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60"/>
              </a:spcBef>
              <a:buClr>
                <a:schemeClr val="accent3"/>
              </a:buClr>
              <a:buSzPct val="25000"/>
            </a:pPr>
            <a:endParaRPr lang="fr-FR" sz="1600" dirty="0">
              <a:solidFill>
                <a:schemeClr val="dk1"/>
              </a:solidFill>
              <a:latin typeface="Times New Roman" pitchFamily="18" charset="0"/>
              <a:ea typeface="Merriweather"/>
              <a:cs typeface="Times New Roman" pitchFamily="18" charset="0"/>
              <a:sym typeface="Merriweather"/>
            </a:endParaRPr>
          </a:p>
        </p:txBody>
      </p:sp>
      <p:pic>
        <p:nvPicPr>
          <p:cNvPr id="11" name="Image 10" descr="groupe-social-d-ic-ne-de-media-d-utilisateur-d-homme-d-affaires-334312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99" y="3203919"/>
            <a:ext cx="5543203" cy="1939581"/>
          </a:xfrm>
          <a:prstGeom prst="rect">
            <a:avLst/>
          </a:prstGeom>
        </p:spPr>
      </p:pic>
      <p:pic>
        <p:nvPicPr>
          <p:cNvPr id="15" name="Image 14" descr="DIAPO MI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92" y="3203919"/>
            <a:ext cx="4442108" cy="6906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999" y="1002890"/>
            <a:ext cx="8636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		</a:t>
            </a:r>
          </a:p>
          <a:p>
            <a:pPr algn="just"/>
            <a:endParaRPr lang="fr-FR" sz="2000" b="1" dirty="0" smtClean="0">
              <a:solidFill>
                <a:schemeClr val="dk1"/>
              </a:solidFill>
              <a:latin typeface="Candara" pitchFamily="34" charset="0"/>
              <a:ea typeface="Merriweather"/>
              <a:cs typeface="Times New Roman" pitchFamily="18" charset="0"/>
              <a:sym typeface="Merriweather"/>
            </a:endParaRPr>
          </a:p>
          <a:p>
            <a:pPr algn="just"/>
            <a:endParaRPr lang="fr-FR" sz="2000" b="1" dirty="0" smtClean="0">
              <a:solidFill>
                <a:schemeClr val="dk1"/>
              </a:solidFill>
              <a:latin typeface="Candara" pitchFamily="34" charset="0"/>
              <a:ea typeface="Merriweather"/>
              <a:cs typeface="Times New Roman" pitchFamily="18" charset="0"/>
              <a:sym typeface="Merriweather"/>
            </a:endParaRPr>
          </a:p>
          <a:p>
            <a:pPr algn="just"/>
            <a:endParaRPr lang="fr-FR" sz="2000" b="1" dirty="0" smtClean="0">
              <a:solidFill>
                <a:schemeClr val="dk1"/>
              </a:solidFill>
              <a:latin typeface="Candara" pitchFamily="34" charset="0"/>
              <a:ea typeface="Merriweather"/>
              <a:cs typeface="Times New Roman" pitchFamily="18" charset="0"/>
              <a:sym typeface="Merriweather"/>
            </a:endParaRPr>
          </a:p>
          <a:p>
            <a:pPr algn="just"/>
            <a:r>
              <a:rPr lang="fr-FR" sz="2000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N’attendez plus et envoyez-nous un mail avec vos coordonnées, vos disponibilités,  et votre extrait </a:t>
            </a:r>
            <a:r>
              <a:rPr lang="fr-FR" sz="2000" dirty="0" err="1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Kbis</a:t>
            </a:r>
            <a:r>
              <a:rPr lang="fr-FR" sz="2000" dirty="0" smtClean="0">
                <a:solidFill>
                  <a:schemeClr val="dk1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 à :  </a:t>
            </a:r>
            <a:r>
              <a:rPr lang="fr-FR" sz="2000" b="1" dirty="0" smtClean="0">
                <a:solidFill>
                  <a:srgbClr val="15A6D9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rh.alloautoentrepreneur@gmail.com</a:t>
            </a:r>
          </a:p>
          <a:p>
            <a:pPr algn="just"/>
            <a:r>
              <a:rPr lang="fr-FR" sz="2000" b="1" dirty="0" smtClean="0">
                <a:solidFill>
                  <a:srgbClr val="15A6D9"/>
                </a:solidFill>
                <a:latin typeface="Candara" pitchFamily="34" charset="0"/>
                <a:ea typeface="Merriweather"/>
                <a:cs typeface="Times New Roman" pitchFamily="18" charset="0"/>
                <a:sym typeface="Merriweather"/>
              </a:rPr>
              <a:t> </a:t>
            </a:r>
          </a:p>
          <a:p>
            <a:pPr algn="just"/>
            <a:endParaRPr lang="fr-FR" sz="2000" b="1" dirty="0" smtClean="0">
              <a:solidFill>
                <a:schemeClr val="dk1"/>
              </a:solidFill>
              <a:latin typeface="Candara" pitchFamily="34" charset="0"/>
              <a:ea typeface="Merriweather"/>
              <a:cs typeface="Times New Roman" pitchFamily="18" charset="0"/>
              <a:sym typeface="Merriweather"/>
            </a:endParaRPr>
          </a:p>
          <a:p>
            <a:pPr algn="just"/>
            <a:endParaRPr lang="fr-FR" sz="2000" b="1" dirty="0">
              <a:solidFill>
                <a:srgbClr val="2DB9EB"/>
              </a:solidFill>
              <a:latin typeface="Candar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1999" y="756000"/>
            <a:ext cx="86363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latin typeface="Candara" pitchFamily="34" charset="0"/>
            </a:endParaRPr>
          </a:p>
          <a:p>
            <a:pPr algn="ctr"/>
            <a:r>
              <a:rPr lang="fr-FR" sz="2000" dirty="0" smtClean="0">
                <a:latin typeface="Candara" pitchFamily="34" charset="0"/>
                <a:cs typeface="Times New Roman" pitchFamily="18" charset="0"/>
              </a:rPr>
              <a:t>Grâce à notre site, faites-vous connaitre </a:t>
            </a:r>
            <a:r>
              <a:rPr lang="fr-FR" sz="2000" b="1" dirty="0" smtClean="0">
                <a:solidFill>
                  <a:srgbClr val="15A6D9"/>
                </a:solidFill>
                <a:latin typeface="Candara" pitchFamily="34" charset="0"/>
                <a:cs typeface="Times New Roman" pitchFamily="18" charset="0"/>
              </a:rPr>
              <a:t>gratuitement</a:t>
            </a:r>
            <a:r>
              <a:rPr lang="fr-FR" sz="2000" b="1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Candara" pitchFamily="34" charset="0"/>
                <a:cs typeface="Times New Roman" pitchFamily="18" charset="0"/>
              </a:rPr>
              <a:t>auprès des clients! </a:t>
            </a:r>
          </a:p>
          <a:p>
            <a:pPr algn="just"/>
            <a:r>
              <a:rPr lang="fr-FR" sz="2000" dirty="0" smtClean="0">
                <a:latin typeface="Candara" pitchFamily="34" charset="0"/>
                <a:cs typeface="Times New Roman" pitchFamily="18" charset="0"/>
              </a:rPr>
              <a:t>Consacrez-vous à votre entreprise, nous vous offrons </a:t>
            </a:r>
            <a:r>
              <a:rPr lang="fr-FR" sz="2000" b="1" dirty="0" smtClean="0">
                <a:solidFill>
                  <a:srgbClr val="15A6D9"/>
                </a:solidFill>
                <a:latin typeface="Candara" pitchFamily="34" charset="0"/>
                <a:cs typeface="Times New Roman" pitchFamily="18" charset="0"/>
              </a:rPr>
              <a:t>une meilleure visibilité </a:t>
            </a:r>
            <a:r>
              <a:rPr lang="fr-FR" sz="2000" dirty="0" smtClean="0">
                <a:latin typeface="Candara" pitchFamily="34" charset="0"/>
                <a:cs typeface="Times New Roman" pitchFamily="18" charset="0"/>
              </a:rPr>
              <a:t>et des chances de </a:t>
            </a:r>
            <a:r>
              <a:rPr lang="fr-FR" sz="2000" b="1" dirty="0" smtClean="0">
                <a:solidFill>
                  <a:srgbClr val="15A6D9"/>
                </a:solidFill>
                <a:latin typeface="Candara" pitchFamily="34" charset="0"/>
                <a:cs typeface="Times New Roman" pitchFamily="18" charset="0"/>
              </a:rPr>
              <a:t>maximiser votre chiffre d’affaires</a:t>
            </a:r>
            <a:r>
              <a:rPr lang="fr-FR" sz="2000" dirty="0" smtClean="0">
                <a:latin typeface="Candara" pitchFamily="34" charset="0"/>
                <a:cs typeface="Times New Roman" pitchFamily="18" charset="0"/>
              </a:rPr>
              <a:t>.</a:t>
            </a:r>
            <a:endParaRPr lang="fr-FR" sz="2000" dirty="0">
              <a:latin typeface="Candar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USINESS_PC.potx" id="{BAFF1E8F-C020-4019-A3CB-49C21C7085B6}" vid="{52D4BC55-2C62-42F5-8F27-D3E87096B17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business - Thème Abstrait</Template>
  <TotalTime>0</TotalTime>
  <Words>292</Words>
  <Application>Microsoft Office PowerPoint</Application>
  <PresentationFormat>Affichage à l'écran (16:9)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ET PROPOSITIONS  FRANCHISES COOK&amp;GO</dc:title>
  <dc:creator/>
  <cp:lastModifiedBy/>
  <cp:revision>38</cp:revision>
  <dcterms:created xsi:type="dcterms:W3CDTF">2015-07-13T11:09:10Z</dcterms:created>
  <dcterms:modified xsi:type="dcterms:W3CDTF">2015-08-05T10:20:05Z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TC043347429991</vt:lpwstr>
  </property>
</Properties>
</file>