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427" r:id="rId3"/>
    <p:sldId id="257" r:id="rId4"/>
    <p:sldId id="532" r:id="rId5"/>
    <p:sldId id="262" r:id="rId6"/>
    <p:sldId id="493" r:id="rId7"/>
    <p:sldId id="494" r:id="rId8"/>
    <p:sldId id="495" r:id="rId9"/>
    <p:sldId id="496" r:id="rId10"/>
    <p:sldId id="497" r:id="rId11"/>
    <p:sldId id="498" r:id="rId12"/>
    <p:sldId id="512" r:id="rId13"/>
    <p:sldId id="477" r:id="rId14"/>
    <p:sldId id="478" r:id="rId15"/>
    <p:sldId id="479" r:id="rId16"/>
    <p:sldId id="480" r:id="rId17"/>
    <p:sldId id="487" r:id="rId18"/>
    <p:sldId id="481" r:id="rId19"/>
    <p:sldId id="490" r:id="rId20"/>
    <p:sldId id="488" r:id="rId21"/>
    <p:sldId id="483" r:id="rId22"/>
    <p:sldId id="502" r:id="rId23"/>
    <p:sldId id="263" r:id="rId24"/>
    <p:sldId id="534" r:id="rId25"/>
    <p:sldId id="485" r:id="rId26"/>
    <p:sldId id="486" r:id="rId27"/>
    <p:sldId id="511" r:id="rId28"/>
    <p:sldId id="525" r:id="rId29"/>
    <p:sldId id="513" r:id="rId30"/>
    <p:sldId id="514" r:id="rId31"/>
    <p:sldId id="410" r:id="rId32"/>
    <p:sldId id="417" r:id="rId33"/>
    <p:sldId id="411" r:id="rId34"/>
    <p:sldId id="412" r:id="rId35"/>
    <p:sldId id="413" r:id="rId36"/>
    <p:sldId id="526" r:id="rId37"/>
    <p:sldId id="522" r:id="rId38"/>
    <p:sldId id="523" r:id="rId39"/>
    <p:sldId id="267" r:id="rId40"/>
    <p:sldId id="535" r:id="rId41"/>
    <p:sldId id="515" r:id="rId42"/>
    <p:sldId id="516" r:id="rId43"/>
    <p:sldId id="536" r:id="rId44"/>
    <p:sldId id="499" r:id="rId45"/>
    <p:sldId id="537" r:id="rId46"/>
    <p:sldId id="521" r:id="rId47"/>
    <p:sldId id="533" r:id="rId48"/>
    <p:sldId id="414" r:id="rId49"/>
    <p:sldId id="436" r:id="rId50"/>
    <p:sldId id="415" r:id="rId51"/>
    <p:sldId id="416" r:id="rId52"/>
    <p:sldId id="402" r:id="rId53"/>
    <p:sldId id="421" r:id="rId54"/>
    <p:sldId id="500" r:id="rId55"/>
    <p:sldId id="501" r:id="rId56"/>
    <p:sldId id="503" r:id="rId57"/>
    <p:sldId id="507" r:id="rId58"/>
    <p:sldId id="506" r:id="rId59"/>
    <p:sldId id="508" r:id="rId60"/>
    <p:sldId id="509" r:id="rId61"/>
    <p:sldId id="510" r:id="rId62"/>
    <p:sldId id="409" r:id="rId63"/>
    <p:sldId id="527" r:id="rId64"/>
    <p:sldId id="528" r:id="rId65"/>
    <p:sldId id="529" r:id="rId66"/>
    <p:sldId id="530" r:id="rId67"/>
    <p:sldId id="531" r:id="rId68"/>
    <p:sldId id="466" r:id="rId69"/>
    <p:sldId id="467" r:id="rId70"/>
    <p:sldId id="468" r:id="rId71"/>
    <p:sldId id="469" r:id="rId72"/>
    <p:sldId id="470" r:id="rId73"/>
    <p:sldId id="471" r:id="rId74"/>
    <p:sldId id="472" r:id="rId75"/>
    <p:sldId id="473" r:id="rId76"/>
    <p:sldId id="474" r:id="rId77"/>
    <p:sldId id="475" r:id="rId78"/>
    <p:sldId id="454" r:id="rId79"/>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p:scale>
          <a:sx n="70" d="100"/>
          <a:sy n="70" d="100"/>
        </p:scale>
        <p:origin x="-1164" y="-828"/>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95" name="Group 94"/>
          <p:cNvGrpSpPr/>
          <p:nvPr/>
        </p:nvGrpSpPr>
        <p:grpSpPr>
          <a:xfrm>
            <a:off x="0" y="-30477"/>
            <a:ext cx="9067800" cy="6889273"/>
            <a:chOff x="0" y="-30477"/>
            <a:chExt cx="9067800" cy="6889273"/>
          </a:xfrm>
        </p:grpSpPr>
        <p:cxnSp>
          <p:nvCxnSpPr>
            <p:cNvPr id="110" name="Straight Connector 109"/>
            <p:cNvCxnSpPr/>
            <p:nvPr/>
          </p:nvCxnSpPr>
          <p:spPr>
            <a:xfrm rot="16200000" flipH="1">
              <a:off x="-14478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rot="16200000" flipH="1">
              <a:off x="-16383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rot="5400000">
              <a:off x="-14859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rot="5400000">
              <a:off x="-3238500" y="3314700"/>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rot="16200000" flipH="1">
              <a:off x="-3314700" y="3314700"/>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rot="16200000" flipH="1">
              <a:off x="-1371600" y="2971800"/>
              <a:ext cx="6858000"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rot="16200000" flipH="1">
              <a:off x="-2819400" y="3200400"/>
              <a:ext cx="6858000"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rot="5400000">
              <a:off x="-2705099" y="3238500"/>
              <a:ext cx="6858000"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rot="16200000" flipH="1">
              <a:off x="-2133600" y="3200400"/>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rot="16200000" flipH="1">
              <a:off x="-31242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rot="16200000" flipH="1">
              <a:off x="-1828799" y="3352799"/>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rot="16200000" flipH="1">
              <a:off x="-28194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rot="16200000" flipH="1">
              <a:off x="-2438400" y="3124200"/>
              <a:ext cx="6858000" cy="609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rot="5400000">
              <a:off x="-1731645" y="2722245"/>
              <a:ext cx="6858000"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rot="5400000">
              <a:off x="-1142048" y="3277552"/>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rot="5400000">
              <a:off x="-9144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rot="5400000">
              <a:off x="-1855470" y="3227070"/>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rot="16200000" flipH="1">
              <a:off x="-2643187" y="3252788"/>
              <a:ext cx="6858000"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rot="16200000" flipH="1">
              <a:off x="-1954530" y="3326130"/>
              <a:ext cx="6858000" cy="20574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rot="16200000" flipH="1">
              <a:off x="-23622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a:xfrm rot="16200000" flipH="1">
              <a:off x="-21336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rot="16200000" flipH="1">
              <a:off x="10668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rot="16200000" flipH="1">
              <a:off x="8763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rot="5400000">
              <a:off x="1028700" y="3238500"/>
              <a:ext cx="6858000"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rot="5400000">
              <a:off x="-723900" y="3314700"/>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rot="16200000" flipH="1">
              <a:off x="-800100" y="3314700"/>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rot="5400000">
              <a:off x="-152400" y="3429000"/>
              <a:ext cx="6858000"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rot="16200000" flipH="1">
              <a:off x="-304800" y="3200400"/>
              <a:ext cx="6858000"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rot="5400000">
              <a:off x="-190499" y="3238500"/>
              <a:ext cx="6858000" cy="3810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rot="16200000" flipH="1">
              <a:off x="381000" y="3200400"/>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rot="16200000" flipH="1">
              <a:off x="-6096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rot="16200000" flipH="1">
              <a:off x="685801" y="3352799"/>
              <a:ext cx="6858000" cy="152401"/>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rot="16200000" flipH="1">
              <a:off x="-3048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rot="5400000">
              <a:off x="-1028700" y="3314700"/>
              <a:ext cx="6858000"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rot="5400000">
              <a:off x="782955" y="2722245"/>
              <a:ext cx="6858000"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rot="5400000">
              <a:off x="1372552" y="3277552"/>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rot="5400000">
              <a:off x="16002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rot="5400000">
              <a:off x="659130" y="3227070"/>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rot="16200000" flipH="1">
              <a:off x="-128587" y="3252788"/>
              <a:ext cx="6858000"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rot="16200000" flipH="1">
              <a:off x="560070" y="3326130"/>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rot="16200000" flipH="1">
              <a:off x="1524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rot="16200000" flipH="1">
              <a:off x="3810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rot="16200000" flipH="1">
              <a:off x="2743200" y="3352801"/>
              <a:ext cx="6858000" cy="1524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p:nvCxnSpPr>
          <p:spPr>
            <a:xfrm rot="16200000" flipH="1">
              <a:off x="2095501" y="3238501"/>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p:nvCxnSpPr>
          <p:spPr>
            <a:xfrm rot="5400000">
              <a:off x="2705100" y="3238501"/>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p:nvCxnSpPr>
          <p:spPr>
            <a:xfrm rot="5400000">
              <a:off x="1828801" y="3276600"/>
              <a:ext cx="6857999"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p:nvCxnSpPr>
          <p:spPr>
            <a:xfrm rot="16200000" flipH="1">
              <a:off x="1066800" y="3200402"/>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p:cNvCxnSpPr/>
            <p:nvPr/>
          </p:nvCxnSpPr>
          <p:spPr>
            <a:xfrm rot="16200000" flipH="1">
              <a:off x="2362201" y="3352800"/>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rot="5400000">
              <a:off x="2646045" y="2722246"/>
              <a:ext cx="6858000" cy="1413510"/>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rot="5400000">
              <a:off x="3048952" y="3277553"/>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rot="5400000">
              <a:off x="2895600" y="3276601"/>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rot="5400000">
              <a:off x="2388870" y="3227071"/>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p:nvCxnSpPr>
          <p:spPr>
            <a:xfrm rot="16200000" flipH="1">
              <a:off x="2236470" y="3326131"/>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p:nvCxnSpPr>
          <p:spPr>
            <a:xfrm rot="16200000" flipH="1">
              <a:off x="1752600" y="3352801"/>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p:nvCxnSpPr>
          <p:spPr>
            <a:xfrm rot="16200000" flipH="1">
              <a:off x="19812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50" name="Straight Connector 249"/>
            <p:cNvCxnSpPr/>
            <p:nvPr/>
          </p:nvCxnSpPr>
          <p:spPr>
            <a:xfrm rot="5400000">
              <a:off x="3467100" y="3314701"/>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p:nvCxnSpPr>
          <p:spPr>
            <a:xfrm rot="16200000" flipH="1">
              <a:off x="3467099" y="3314701"/>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2" name="Straight Connector 251"/>
            <p:cNvCxnSpPr/>
            <p:nvPr/>
          </p:nvCxnSpPr>
          <p:spPr>
            <a:xfrm rot="5400000">
              <a:off x="4038600" y="3429001"/>
              <a:ext cx="6858000"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p:nvCxnSpPr>
          <p:spPr>
            <a:xfrm rot="16200000" flipH="1">
              <a:off x="3886200" y="3200401"/>
              <a:ext cx="6858000"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p:cNvCxnSpPr/>
            <p:nvPr/>
          </p:nvCxnSpPr>
          <p:spPr>
            <a:xfrm rot="5400000">
              <a:off x="4000501" y="3238501"/>
              <a:ext cx="6858000"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p:nvCxnSpPr>
          <p:spPr>
            <a:xfrm rot="16200000" flipH="1">
              <a:off x="4572000" y="3200401"/>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p:nvCxnSpPr>
          <p:spPr>
            <a:xfrm rot="16200000" flipH="1">
              <a:off x="37338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p:nvCxnSpPr>
          <p:spPr>
            <a:xfrm rot="5400000">
              <a:off x="3619500" y="3314700"/>
              <a:ext cx="6858000"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p:nvCxnSpPr>
          <p:spPr>
            <a:xfrm rot="16200000" flipH="1">
              <a:off x="4214813" y="3252788"/>
              <a:ext cx="6858000"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p:nvCxnSpPr>
          <p:spPr>
            <a:xfrm rot="16200000" flipH="1">
              <a:off x="4751070" y="3326131"/>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p:nvCxnSpPr>
          <p:spPr>
            <a:xfrm rot="16200000" flipH="1">
              <a:off x="4343400" y="3352801"/>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rot="16200000" flipH="1">
              <a:off x="4572000" y="3352801"/>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p:nvCxnSpPr>
          <p:spPr>
            <a:xfrm rot="16200000" flipH="1">
              <a:off x="5257800" y="3352802"/>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p:nvCxnSpPr>
          <p:spPr>
            <a:xfrm rot="16200000" flipH="1">
              <a:off x="5067300" y="3238502"/>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p:nvCxnSpPr>
          <p:spPr>
            <a:xfrm rot="5400000">
              <a:off x="5219700" y="3238502"/>
              <a:ext cx="6858000" cy="3810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p:nvCxnSpPr>
          <p:spPr>
            <a:xfrm rot="16200000" flipH="1">
              <a:off x="4876801" y="3352801"/>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p:nvCxnSpPr>
          <p:spPr>
            <a:xfrm rot="5400000">
              <a:off x="5527994" y="3318196"/>
              <a:ext cx="6888479" cy="191133"/>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p:nvCxnSpPr>
          <p:spPr>
            <a:xfrm rot="5400000">
              <a:off x="4850130" y="3227072"/>
              <a:ext cx="6858000" cy="40386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p:nvCxnSpPr>
          <p:spPr>
            <a:xfrm rot="16200000" flipH="1">
              <a:off x="4751070" y="3326132"/>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p:nvCxnSpPr>
          <p:spPr>
            <a:xfrm rot="5400000">
              <a:off x="5562599" y="3429001"/>
              <a:ext cx="6858002" cy="158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3" name="Straight Connector 282"/>
            <p:cNvCxnSpPr/>
            <p:nvPr/>
          </p:nvCxnSpPr>
          <p:spPr>
            <a:xfrm rot="5400000">
              <a:off x="2552700" y="3390900"/>
              <a:ext cx="6858000"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p:nvCxnSpPr>
          <p:spPr>
            <a:xfrm rot="16200000" flipH="1">
              <a:off x="3048000" y="3352800"/>
              <a:ext cx="6858000"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p:nvCxnSpPr>
          <p:spPr>
            <a:xfrm rot="16200000" flipH="1">
              <a:off x="3238500" y="3238500"/>
              <a:ext cx="6858000"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p:nvCxnSpPr>
          <p:spPr>
            <a:xfrm rot="5400000">
              <a:off x="2133600" y="3276600"/>
              <a:ext cx="6858000"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p:nvCxnSpPr>
          <p:spPr>
            <a:xfrm rot="16200000" flipH="1">
              <a:off x="3148013" y="3252789"/>
              <a:ext cx="6858000"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p:cNvCxnSpPr/>
            <p:nvPr/>
          </p:nvCxnSpPr>
          <p:spPr>
            <a:xfrm rot="5400000">
              <a:off x="37719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p:nvCxnSpPr>
          <p:spPr>
            <a:xfrm rot="5400000">
              <a:off x="4229100" y="2933700"/>
              <a:ext cx="6858000"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p:nvCxnSpPr>
          <p:spPr>
            <a:xfrm rot="16200000" flipH="1">
              <a:off x="1371600" y="3200403"/>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4" name="Date Placeholder 3"/>
          <p:cNvSpPr>
            <a:spLocks noGrp="1"/>
          </p:cNvSpPr>
          <p:nvPr>
            <p:ph type="dt" sz="half" idx="10"/>
          </p:nvPr>
        </p:nvSpPr>
        <p:spPr/>
        <p:txBody>
          <a:bodyPr/>
          <a:lstStyle/>
          <a:p>
            <a:fld id="{73100F29-44D7-45E9-8A4C-C75130A8E038}" type="datetimeFigureOut">
              <a:rPr lang="fr-FR" smtClean="0"/>
              <a:pPr/>
              <a:t>31/07/2015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C60403C-F4C9-42E7-89FD-4A8EEA52F2A9}" type="slidenum">
              <a:rPr lang="fr-FR" smtClean="0"/>
              <a:pPr/>
              <a:t>‹N°›</a:t>
            </a:fld>
            <a:endParaRPr lang="fr-FR"/>
          </a:p>
        </p:txBody>
      </p:sp>
      <p:sp>
        <p:nvSpPr>
          <p:cNvPr id="113" name="Rectangle 112"/>
          <p:cNvSpPr/>
          <p:nvPr/>
        </p:nvSpPr>
        <p:spPr>
          <a:xfrm>
            <a:off x="0" y="1905000"/>
            <a:ext cx="4953000" cy="3124200"/>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grpSp>
        <p:nvGrpSpPr>
          <p:cNvPr id="94" name="Group 93"/>
          <p:cNvGrpSpPr/>
          <p:nvPr/>
        </p:nvGrpSpPr>
        <p:grpSpPr>
          <a:xfrm>
            <a:off x="0" y="2057400"/>
            <a:ext cx="4801394" cy="2820988"/>
            <a:chOff x="0" y="2057400"/>
            <a:chExt cx="4801394" cy="2820988"/>
          </a:xfrm>
        </p:grpSpPr>
        <p:cxnSp>
          <p:nvCxnSpPr>
            <p:cNvPr id="117" name="Straight Connector 116"/>
            <p:cNvCxnSpPr/>
            <p:nvPr/>
          </p:nvCxnSpPr>
          <p:spPr>
            <a:xfrm>
              <a:off x="0" y="20574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0" y="48768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5400000">
              <a:off x="3391694" y="3467100"/>
              <a:ext cx="2818606"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228600" y="2130425"/>
            <a:ext cx="4419600" cy="1600327"/>
          </a:xfrm>
        </p:spPr>
        <p:txBody>
          <a:bodyPr anchor="b">
            <a:normAutofit/>
          </a:bodyPr>
          <a:lstStyle>
            <a:lvl1pPr algn="l">
              <a:defRPr sz="3600" b="1" cap="none" spc="40" baseline="0">
                <a:ln w="13335" cmpd="sng">
                  <a:solidFill>
                    <a:schemeClr val="accent1">
                      <a:lumMod val="50000"/>
                    </a:schemeClr>
                  </a:solidFill>
                  <a:prstDash val="solid"/>
                </a:ln>
                <a:solidFill>
                  <a:schemeClr val="accent6">
                    <a:tint val="1000"/>
                  </a:schemeClr>
                </a:solidFill>
                <a:effectLst/>
              </a:defRPr>
            </a:lvl1pPr>
          </a:lstStyle>
          <a:p>
            <a:r>
              <a:rPr lang="fr-FR" smtClean="0"/>
              <a:t>Modifiez le style du titre</a:t>
            </a:r>
            <a:endParaRPr lang="en-US" dirty="0"/>
          </a:p>
        </p:txBody>
      </p:sp>
      <p:sp>
        <p:nvSpPr>
          <p:cNvPr id="3" name="Subtitle 2"/>
          <p:cNvSpPr>
            <a:spLocks noGrp="1"/>
          </p:cNvSpPr>
          <p:nvPr>
            <p:ph type="subTitle" idx="1"/>
          </p:nvPr>
        </p:nvSpPr>
        <p:spPr>
          <a:xfrm>
            <a:off x="228600" y="3733800"/>
            <a:ext cx="4419600" cy="1066800"/>
          </a:xfrm>
        </p:spPr>
        <p:txBody>
          <a:bodyPr>
            <a:normAutofit/>
          </a:bodyPr>
          <a:lstStyle>
            <a:lvl1pPr marL="0" indent="0" algn="l">
              <a:buNone/>
              <a:defRPr sz="22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a:p>
        </p:txBody>
      </p:sp>
      <p:sp>
        <p:nvSpPr>
          <p:cNvPr id="3" name="Vertical Text Placeholder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fld id="{73100F29-44D7-45E9-8A4C-C75130A8E038}" type="datetimeFigureOut">
              <a:rPr lang="fr-FR" smtClean="0"/>
              <a:pPr/>
              <a:t>31/07/2015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C60403C-F4C9-42E7-89FD-4A8EEA52F2A9}"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fr-FR" smtClean="0"/>
              <a:t>Modifiez le style du titre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fld id="{73100F29-44D7-45E9-8A4C-C75130A8E038}" type="datetimeFigureOut">
              <a:rPr lang="fr-FR" smtClean="0"/>
              <a:pPr/>
              <a:t>31/07/2015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C60403C-F4C9-42E7-89FD-4A8EEA52F2A9}" type="slidenum">
              <a:rPr lang="fr-FR" smtClean="0"/>
              <a:pPr/>
              <a:t>‹N°›</a:t>
            </a:fld>
            <a:endParaRPr 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re et 4 contenus">
    <p:spTree>
      <p:nvGrpSpPr>
        <p:cNvPr id="1" name=""/>
        <p:cNvGrpSpPr/>
        <p:nvPr/>
      </p:nvGrpSpPr>
      <p:grpSpPr>
        <a:xfrm>
          <a:off x="0" y="0"/>
          <a:ext cx="0" cy="0"/>
          <a:chOff x="0" y="0"/>
          <a:chExt cx="0" cy="0"/>
        </a:xfrm>
      </p:grpSpPr>
      <p:sp>
        <p:nvSpPr>
          <p:cNvPr id="2" name="Titre 1"/>
          <p:cNvSpPr>
            <a:spLocks noGrp="1"/>
          </p:cNvSpPr>
          <p:nvPr>
            <p:ph type="title" sz="quarter"/>
          </p:nvPr>
        </p:nvSpPr>
        <p:spPr>
          <a:xfrm>
            <a:off x="457200" y="274638"/>
            <a:ext cx="8229600" cy="1143000"/>
          </a:xfrm>
        </p:spPr>
        <p:txBody>
          <a:bodyPr/>
          <a:lstStyle/>
          <a:p>
            <a:r>
              <a:rPr lang="fr-FR" smtClean="0"/>
              <a:t>Cliquez pour modifier le style du titre</a:t>
            </a:r>
            <a:endParaRPr lang="fr-FR"/>
          </a:p>
        </p:txBody>
      </p:sp>
      <p:sp>
        <p:nvSpPr>
          <p:cNvPr id="3" name="Espace réservé du contenu 2"/>
          <p:cNvSpPr>
            <a:spLocks noGrp="1"/>
          </p:cNvSpPr>
          <p:nvPr>
            <p:ph sz="quarter" idx="1"/>
          </p:nvPr>
        </p:nvSpPr>
        <p:spPr>
          <a:xfrm>
            <a:off x="457200" y="1600200"/>
            <a:ext cx="4038600" cy="2185988"/>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quarter" idx="2"/>
          </p:nvPr>
        </p:nvSpPr>
        <p:spPr>
          <a:xfrm>
            <a:off x="4648200" y="1600200"/>
            <a:ext cx="4038600" cy="2185988"/>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contenu 4"/>
          <p:cNvSpPr>
            <a:spLocks noGrp="1"/>
          </p:cNvSpPr>
          <p:nvPr>
            <p:ph sz="quarter" idx="3"/>
          </p:nvPr>
        </p:nvSpPr>
        <p:spPr>
          <a:xfrm>
            <a:off x="457200" y="3938588"/>
            <a:ext cx="4038600" cy="2187575"/>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contenu 5"/>
          <p:cNvSpPr>
            <a:spLocks noGrp="1"/>
          </p:cNvSpPr>
          <p:nvPr>
            <p:ph sz="quarter" idx="4"/>
          </p:nvPr>
        </p:nvSpPr>
        <p:spPr>
          <a:xfrm>
            <a:off x="4648200" y="3938588"/>
            <a:ext cx="4038600" cy="2187575"/>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4"/>
          <p:cNvSpPr>
            <a:spLocks noGrp="1" noChangeArrowheads="1"/>
          </p:cNvSpPr>
          <p:nvPr>
            <p:ph type="dt" sz="half" idx="10"/>
          </p:nvPr>
        </p:nvSpPr>
        <p:spPr>
          <a:ln/>
        </p:spPr>
        <p:txBody>
          <a:bodyPr/>
          <a:lstStyle>
            <a:lvl1pPr>
              <a:defRPr/>
            </a:lvl1pPr>
          </a:lstStyle>
          <a:p>
            <a:pPr>
              <a:defRPr/>
            </a:pPr>
            <a:endParaRPr lang="fr-FR"/>
          </a:p>
        </p:txBody>
      </p:sp>
      <p:sp>
        <p:nvSpPr>
          <p:cNvPr id="8" name="Rectangle 5"/>
          <p:cNvSpPr>
            <a:spLocks noGrp="1" noChangeArrowheads="1"/>
          </p:cNvSpPr>
          <p:nvPr>
            <p:ph type="ftr" sz="quarter" idx="11"/>
          </p:nvPr>
        </p:nvSpPr>
        <p:spPr>
          <a:ln/>
        </p:spPr>
        <p:txBody>
          <a:bodyPr/>
          <a:lstStyle>
            <a:lvl1pPr>
              <a:defRPr/>
            </a:lvl1pPr>
          </a:lstStyle>
          <a:p>
            <a:pPr>
              <a:defRPr/>
            </a:pPr>
            <a:endParaRPr lang="fr-FR"/>
          </a:p>
        </p:txBody>
      </p:sp>
      <p:sp>
        <p:nvSpPr>
          <p:cNvPr id="9" name="Rectangle 6"/>
          <p:cNvSpPr>
            <a:spLocks noGrp="1" noChangeArrowheads="1"/>
          </p:cNvSpPr>
          <p:nvPr>
            <p:ph type="sldNum" sz="quarter" idx="12"/>
          </p:nvPr>
        </p:nvSpPr>
        <p:spPr>
          <a:ln/>
        </p:spPr>
        <p:txBody>
          <a:bodyPr/>
          <a:lstStyle>
            <a:lvl1pPr>
              <a:defRPr/>
            </a:lvl1pPr>
          </a:lstStyle>
          <a:p>
            <a:pPr>
              <a:defRPr/>
            </a:pPr>
            <a:fld id="{72E955CA-8888-4BA7-8B2E-3A4C9ED1A2D5}" type="slidenum">
              <a:rPr lang="fr-FR"/>
              <a:pPr>
                <a:defRPr/>
              </a:pPr>
              <a:t>‹N°›</a:t>
            </a:fld>
            <a:endParaRPr lang="fr-FR"/>
          </a:p>
        </p:txBody>
      </p:sp>
    </p:spTree>
    <p:extLst>
      <p:ext uri="{BB962C8B-B14F-4D97-AF65-F5344CB8AC3E}">
        <p14:creationId xmlns="" xmlns:p14="http://schemas.microsoft.com/office/powerpoint/2010/main" val="6089581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fld id="{73100F29-44D7-45E9-8A4C-C75130A8E038}" type="datetimeFigureOut">
              <a:rPr lang="fr-FR" smtClean="0"/>
              <a:pPr/>
              <a:t>31/07/2015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C60403C-F4C9-42E7-89FD-4A8EEA52F2A9}" type="slidenum">
              <a:rPr lang="fr-FR" smtClean="0"/>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Ref idx="1003">
        <a:schemeClr val="bg1"/>
      </p:bgRef>
    </p:bg>
    <p:spTree>
      <p:nvGrpSpPr>
        <p:cNvPr id="1" name=""/>
        <p:cNvGrpSpPr/>
        <p:nvPr/>
      </p:nvGrpSpPr>
      <p:grpSpPr>
        <a:xfrm>
          <a:off x="0" y="0"/>
          <a:ext cx="0" cy="0"/>
          <a:chOff x="0" y="0"/>
          <a:chExt cx="0" cy="0"/>
        </a:xfrm>
      </p:grpSpPr>
      <p:grpSp>
        <p:nvGrpSpPr>
          <p:cNvPr id="7" name="Group 92"/>
          <p:cNvGrpSpPr/>
          <p:nvPr/>
        </p:nvGrpSpPr>
        <p:grpSpPr>
          <a:xfrm>
            <a:off x="1" y="-30478"/>
            <a:ext cx="9067799" cy="4846320"/>
            <a:chOff x="1" y="-30477"/>
            <a:chExt cx="9067799" cy="4526277"/>
          </a:xfrm>
        </p:grpSpPr>
        <p:cxnSp>
          <p:nvCxnSpPr>
            <p:cNvPr id="8" name="Straight Connector 7"/>
            <p:cNvCxnSpPr/>
            <p:nvPr/>
          </p:nvCxnSpPr>
          <p:spPr>
            <a:xfrm rot="16200000" flipH="1">
              <a:off x="-27166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6200000" flipH="1">
              <a:off x="-46216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a:off x="-30976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206236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16200000" flipH="1">
              <a:off x="-2138565"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6200000" flipH="1">
              <a:off x="-195465" y="1785212"/>
              <a:ext cx="4505731"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6200000" flipH="1">
              <a:off x="-1643265" y="2013812"/>
              <a:ext cx="450573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1528964"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6200000" flipH="1">
              <a:off x="-957465" y="2013812"/>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6200000" flipH="1">
              <a:off x="-194806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6200000" flipH="1">
              <a:off x="-652664" y="2166211"/>
              <a:ext cx="4505731" cy="152401"/>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16200000" flipH="1">
              <a:off x="-164326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16200000" flipH="1">
              <a:off x="-1790700" y="2019300"/>
              <a:ext cx="4495800" cy="4572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555510" y="1535657"/>
              <a:ext cx="4505731"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a:off x="34087" y="2090964"/>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a:off x="2617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a:off x="-67933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6200000" flipH="1">
              <a:off x="-1467052" y="2066200"/>
              <a:ext cx="450573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6200000" flipH="1">
              <a:off x="-77839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16200000" flipH="1">
              <a:off x="-118606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6200000" flipH="1">
              <a:off x="-95746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6200000" flipH="1">
              <a:off x="22429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6200000" flipH="1">
              <a:off x="20524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5400000">
              <a:off x="2204835" y="2051912"/>
              <a:ext cx="4505731"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a:off x="45223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6200000" flipH="1">
              <a:off x="376035"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a:off x="1023735" y="2242139"/>
              <a:ext cx="450573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6200000" flipH="1">
              <a:off x="871335" y="2013812"/>
              <a:ext cx="4505731"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5400000">
              <a:off x="985636"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6200000" flipH="1">
              <a:off x="1557135" y="2013812"/>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6200000" flipH="1">
              <a:off x="5665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6200000" flipH="1">
              <a:off x="1861936" y="2166211"/>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16200000" flipH="1">
              <a:off x="8713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a:off x="147435" y="2128112"/>
              <a:ext cx="450573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5400000">
              <a:off x="1959090" y="1535657"/>
              <a:ext cx="4505731"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5400000">
              <a:off x="2548687" y="2090964"/>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5400000">
              <a:off x="27763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5400000">
              <a:off x="183526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6200000" flipH="1">
              <a:off x="1047548" y="2066200"/>
              <a:ext cx="450573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16200000" flipH="1">
              <a:off x="17362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16200000" flipH="1">
              <a:off x="13285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6200000" flipH="1">
              <a:off x="1557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16200000" flipH="1">
              <a:off x="3919335" y="2166212"/>
              <a:ext cx="450573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6200000" flipH="1">
              <a:off x="3271636"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5400000">
              <a:off x="38812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a:off x="3004936" y="2090012"/>
              <a:ext cx="4505730"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flipH="1">
              <a:off x="2242935" y="2013813"/>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flipH="1">
              <a:off x="3538336" y="2166212"/>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5400000">
              <a:off x="3822180" y="1535657"/>
              <a:ext cx="4505731" cy="1413510"/>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a:off x="4225087" y="2090965"/>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5400000">
              <a:off x="40717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5400000">
              <a:off x="356500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flipH="1">
              <a:off x="34126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16200000" flipH="1">
              <a:off x="2928735" y="2166212"/>
              <a:ext cx="450573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16200000" flipH="1">
              <a:off x="3081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5400000">
              <a:off x="464323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16200000" flipH="1">
              <a:off x="4643234"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5400000">
              <a:off x="5214735" y="2242140"/>
              <a:ext cx="450573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16200000" flipH="1">
              <a:off x="5062335" y="2013812"/>
              <a:ext cx="450573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5176636"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16200000" flipH="1">
              <a:off x="5748135" y="2013813"/>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6200000" flipH="1">
              <a:off x="49099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5400000">
              <a:off x="4795635" y="2128112"/>
              <a:ext cx="450573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16200000" flipH="1">
              <a:off x="5390948" y="2066200"/>
              <a:ext cx="450573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rot="16200000" flipH="1">
              <a:off x="59272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rot="16200000" flipH="1">
              <a:off x="55195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16200000" flipH="1">
              <a:off x="5748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16200000" flipH="1">
              <a:off x="6433935" y="2166213"/>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rot="16200000" flipH="1">
              <a:off x="6243435" y="2051913"/>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5400000">
              <a:off x="6395835" y="2051913"/>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16200000" flipH="1">
              <a:off x="6052936" y="2166212"/>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rot="5400000">
              <a:off x="6709356" y="2136834"/>
              <a:ext cx="4525755" cy="191133"/>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rot="5400000">
              <a:off x="6026265" y="2040483"/>
              <a:ext cx="4505731" cy="40386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rot="16200000" flipH="1">
              <a:off x="5927205" y="2139543"/>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rot="5400000">
              <a:off x="6738734" y="2242140"/>
              <a:ext cx="4505732" cy="158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rot="5400000">
              <a:off x="3728835" y="2204312"/>
              <a:ext cx="4505731"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rot="16200000" flipH="1">
              <a:off x="4224135" y="2166212"/>
              <a:ext cx="4505731"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rot="16200000" flipH="1">
              <a:off x="4414635" y="2051912"/>
              <a:ext cx="4505731"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rot="5400000">
              <a:off x="3309735" y="2090012"/>
              <a:ext cx="4505731"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16200000" flipH="1">
              <a:off x="4324148" y="2066200"/>
              <a:ext cx="450573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rot="5400000">
              <a:off x="49480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rot="5400000">
              <a:off x="5405235" y="1747112"/>
              <a:ext cx="4505731"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rot="16200000" flipH="1">
              <a:off x="2547735" y="2013814"/>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94" name="Rectangle 93"/>
          <p:cNvSpPr/>
          <p:nvPr/>
        </p:nvSpPr>
        <p:spPr>
          <a:xfrm>
            <a:off x="0" y="4311168"/>
            <a:ext cx="9144000" cy="1905000"/>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cxnSp>
        <p:nvCxnSpPr>
          <p:cNvPr id="96" name="Straight Connector 95"/>
          <p:cNvCxnSpPr/>
          <p:nvPr/>
        </p:nvCxnSpPr>
        <p:spPr>
          <a:xfrm>
            <a:off x="0" y="4387368"/>
            <a:ext cx="9144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0" y="6138380"/>
            <a:ext cx="9144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5621364"/>
            <a:ext cx="8305800" cy="414649"/>
          </a:xfrm>
        </p:spPr>
        <p:txBody>
          <a:bodyPr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95" name="Title 94"/>
          <p:cNvSpPr>
            <a:spLocks noGrp="1"/>
          </p:cNvSpPr>
          <p:nvPr>
            <p:ph type="title"/>
          </p:nvPr>
        </p:nvSpPr>
        <p:spPr>
          <a:xfrm>
            <a:off x="457200" y="4463568"/>
            <a:ext cx="8305800" cy="1143000"/>
          </a:xfrm>
        </p:spPr>
        <p:txBody>
          <a:bodyPr/>
          <a:lstStyle/>
          <a:p>
            <a:r>
              <a:rPr lang="fr-FR" smtClean="0"/>
              <a:t>Modifiez le style du titre</a:t>
            </a:r>
            <a:endParaRPr lang="en-US"/>
          </a:p>
        </p:txBody>
      </p:sp>
      <p:sp>
        <p:nvSpPr>
          <p:cNvPr id="2" name="Date Placeholder 1"/>
          <p:cNvSpPr>
            <a:spLocks noGrp="1"/>
          </p:cNvSpPr>
          <p:nvPr>
            <p:ph type="dt" sz="half" idx="10"/>
          </p:nvPr>
        </p:nvSpPr>
        <p:spPr/>
        <p:txBody>
          <a:bodyPr/>
          <a:lstStyle/>
          <a:p>
            <a:fld id="{73100F29-44D7-45E9-8A4C-C75130A8E038}" type="datetimeFigureOut">
              <a:rPr lang="fr-FR" smtClean="0"/>
              <a:pPr/>
              <a:t>31/07/2015</a:t>
            </a:fld>
            <a:endParaRPr lang="fr-FR"/>
          </a:p>
        </p:txBody>
      </p:sp>
      <p:sp>
        <p:nvSpPr>
          <p:cNvPr id="91" name="Footer Placeholder 90"/>
          <p:cNvSpPr>
            <a:spLocks noGrp="1"/>
          </p:cNvSpPr>
          <p:nvPr>
            <p:ph type="ftr" sz="quarter" idx="11"/>
          </p:nvPr>
        </p:nvSpPr>
        <p:spPr/>
        <p:txBody>
          <a:bodyPr/>
          <a:lstStyle/>
          <a:p>
            <a:endParaRPr lang="fr-FR"/>
          </a:p>
        </p:txBody>
      </p:sp>
      <p:sp>
        <p:nvSpPr>
          <p:cNvPr id="92" name="Slide Number Placeholder 91"/>
          <p:cNvSpPr>
            <a:spLocks noGrp="1"/>
          </p:cNvSpPr>
          <p:nvPr>
            <p:ph type="sldNum" sz="quarter" idx="12"/>
          </p:nvPr>
        </p:nvSpPr>
        <p:spPr/>
        <p:txBody>
          <a:bodyPr/>
          <a:lstStyle/>
          <a:p>
            <a:fld id="{DC60403C-F4C9-42E7-89FD-4A8EEA52F2A9}" type="slidenum">
              <a:rPr lang="fr-FR" smtClean="0"/>
              <a:pPr/>
              <a:t>‹N°›</a:t>
            </a:fld>
            <a:endParaRPr lang="fr-F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Date Placeholder 4"/>
          <p:cNvSpPr>
            <a:spLocks noGrp="1"/>
          </p:cNvSpPr>
          <p:nvPr>
            <p:ph type="dt" sz="half" idx="10"/>
          </p:nvPr>
        </p:nvSpPr>
        <p:spPr/>
        <p:txBody>
          <a:bodyPr/>
          <a:lstStyle/>
          <a:p>
            <a:fld id="{73100F29-44D7-45E9-8A4C-C75130A8E038}" type="datetimeFigureOut">
              <a:rPr lang="fr-FR" smtClean="0"/>
              <a:pPr/>
              <a:t>31/07/2015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DC60403C-F4C9-42E7-89FD-4A8EEA52F2A9}"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smtClean="0"/>
              <a:t>Modifiez le style du titre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7" name="Date Placeholder 6"/>
          <p:cNvSpPr>
            <a:spLocks noGrp="1"/>
          </p:cNvSpPr>
          <p:nvPr>
            <p:ph type="dt" sz="half" idx="10"/>
          </p:nvPr>
        </p:nvSpPr>
        <p:spPr/>
        <p:txBody>
          <a:bodyPr/>
          <a:lstStyle/>
          <a:p>
            <a:fld id="{73100F29-44D7-45E9-8A4C-C75130A8E038}" type="datetimeFigureOut">
              <a:rPr lang="fr-FR" smtClean="0"/>
              <a:pPr/>
              <a:t>31/07/2015</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DC60403C-F4C9-42E7-89FD-4A8EEA52F2A9}"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a:p>
        </p:txBody>
      </p:sp>
      <p:sp>
        <p:nvSpPr>
          <p:cNvPr id="3" name="Date Placeholder 2"/>
          <p:cNvSpPr>
            <a:spLocks noGrp="1"/>
          </p:cNvSpPr>
          <p:nvPr>
            <p:ph type="dt" sz="half" idx="10"/>
          </p:nvPr>
        </p:nvSpPr>
        <p:spPr/>
        <p:txBody>
          <a:bodyPr/>
          <a:lstStyle/>
          <a:p>
            <a:fld id="{73100F29-44D7-45E9-8A4C-C75130A8E038}" type="datetimeFigureOut">
              <a:rPr lang="fr-FR" smtClean="0"/>
              <a:pPr/>
              <a:t>31/07/2015</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DC60403C-F4C9-42E7-89FD-4A8EEA52F2A9}"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100F29-44D7-45E9-8A4C-C75130A8E038}" type="datetimeFigureOut">
              <a:rPr lang="fr-FR" smtClean="0"/>
              <a:pPr/>
              <a:t>31/07/2015</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DC60403C-F4C9-42E7-89FD-4A8EEA52F2A9}"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3" name="Content Placeholder 2"/>
          <p:cNvSpPr>
            <a:spLocks noGrp="1"/>
          </p:cNvSpPr>
          <p:nvPr>
            <p:ph idx="1"/>
          </p:nvPr>
        </p:nvSpPr>
        <p:spPr>
          <a:xfrm>
            <a:off x="3200400" y="273050"/>
            <a:ext cx="5486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73100F29-44D7-45E9-8A4C-C75130A8E038}" type="datetimeFigureOut">
              <a:rPr lang="fr-FR" smtClean="0"/>
              <a:pPr/>
              <a:t>31/07/2015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DC60403C-F4C9-42E7-89FD-4A8EEA52F2A9}" type="slidenum">
              <a:rPr lang="fr-FR" smtClean="0"/>
              <a:pPr/>
              <a:t>‹N°›</a:t>
            </a:fld>
            <a:endParaRPr lang="fr-FR"/>
          </a:p>
        </p:txBody>
      </p:sp>
      <p:sp>
        <p:nvSpPr>
          <p:cNvPr id="37" name="Rectangle 36"/>
          <p:cNvSpPr/>
          <p:nvPr/>
        </p:nvSpPr>
        <p:spPr>
          <a:xfrm>
            <a:off x="0" y="1563624"/>
            <a:ext cx="2761488" cy="3313176"/>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cxnSp>
        <p:nvCxnSpPr>
          <p:cNvPr id="39" name="Straight Connector 38"/>
          <p:cNvCxnSpPr/>
          <p:nvPr/>
        </p:nvCxnSpPr>
        <p:spPr>
          <a:xfrm rot="5400000">
            <a:off x="1128157" y="3221339"/>
            <a:ext cx="3017520"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0" y="1712976"/>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0" y="4733544"/>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2400" y="1901952"/>
            <a:ext cx="2377440" cy="1371600"/>
          </a:xfrm>
        </p:spPr>
        <p:txBody>
          <a:bodyPr anchor="b">
            <a:normAutofit/>
          </a:bodyPr>
          <a:lstStyle>
            <a:lvl1pPr algn="l" defTabSz="914400" rtl="0" eaLnBrk="1" latinLnBrk="0" hangingPunct="1">
              <a:spcBef>
                <a:spcPct val="0"/>
              </a:spcBef>
              <a:buNone/>
              <a:tabLst>
                <a:tab pos="3830638" algn="l"/>
              </a:tabLst>
              <a:defRPr lang="en-US" sz="2600" b="1" kern="1200" cap="none" spc="20" baseline="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j-lt"/>
                <a:ea typeface="+mj-ea"/>
                <a:cs typeface="+mj-cs"/>
              </a:defRPr>
            </a:lvl1pPr>
          </a:lstStyle>
          <a:p>
            <a:r>
              <a:rPr lang="fr-FR" smtClean="0"/>
              <a:t>Modifiez le style du titre</a:t>
            </a:r>
            <a:endParaRPr lang="en-US" dirty="0"/>
          </a:p>
        </p:txBody>
      </p:sp>
      <p:sp>
        <p:nvSpPr>
          <p:cNvPr id="4" name="Text Placeholder 3"/>
          <p:cNvSpPr>
            <a:spLocks noGrp="1"/>
          </p:cNvSpPr>
          <p:nvPr>
            <p:ph type="body" sz="half" idx="2"/>
          </p:nvPr>
        </p:nvSpPr>
        <p:spPr>
          <a:xfrm>
            <a:off x="152400" y="3273552"/>
            <a:ext cx="237744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200400" y="381000"/>
            <a:ext cx="5562600" cy="5638800"/>
          </a:xfrm>
          <a:solidFill>
            <a:schemeClr val="bg2"/>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a:p>
        </p:txBody>
      </p:sp>
      <p:sp>
        <p:nvSpPr>
          <p:cNvPr id="5" name="Date Placeholder 4"/>
          <p:cNvSpPr>
            <a:spLocks noGrp="1"/>
          </p:cNvSpPr>
          <p:nvPr>
            <p:ph type="dt" sz="half" idx="10"/>
          </p:nvPr>
        </p:nvSpPr>
        <p:spPr/>
        <p:txBody>
          <a:bodyPr/>
          <a:lstStyle/>
          <a:p>
            <a:fld id="{73100F29-44D7-45E9-8A4C-C75130A8E038}" type="datetimeFigureOut">
              <a:rPr lang="fr-FR" smtClean="0"/>
              <a:pPr/>
              <a:t>31/07/2015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DC60403C-F4C9-42E7-89FD-4A8EEA52F2A9}" type="slidenum">
              <a:rPr lang="fr-FR" smtClean="0"/>
              <a:pPr/>
              <a:t>‹N°›</a:t>
            </a:fld>
            <a:endParaRPr lang="fr-FR"/>
          </a:p>
        </p:txBody>
      </p:sp>
      <p:sp>
        <p:nvSpPr>
          <p:cNvPr id="33" name="Rectangle 32"/>
          <p:cNvSpPr/>
          <p:nvPr/>
        </p:nvSpPr>
        <p:spPr>
          <a:xfrm>
            <a:off x="0" y="1563624"/>
            <a:ext cx="2761488" cy="3313176"/>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cxnSp>
        <p:nvCxnSpPr>
          <p:cNvPr id="34" name="Straight Connector 33"/>
          <p:cNvCxnSpPr/>
          <p:nvPr/>
        </p:nvCxnSpPr>
        <p:spPr>
          <a:xfrm rot="5400000">
            <a:off x="1128157" y="3221339"/>
            <a:ext cx="3017520"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0" y="1712976"/>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0" y="4733544"/>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5448" y="1905000"/>
            <a:ext cx="2377440" cy="1371600"/>
          </a:xfrm>
        </p:spPr>
        <p:txBody>
          <a:bodyPr anchor="b">
            <a:normAutofit/>
          </a:bodyPr>
          <a:lstStyle>
            <a:lvl1pPr algn="l">
              <a:defRPr sz="2600" b="1" cap="none" spc="20" baseline="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defRPr>
            </a:lvl1pPr>
          </a:lstStyle>
          <a:p>
            <a:r>
              <a:rPr lang="fr-FR" smtClean="0"/>
              <a:t>Modifiez le style du titre</a:t>
            </a:r>
            <a:endParaRPr lang="en-US" dirty="0"/>
          </a:p>
        </p:txBody>
      </p:sp>
      <p:sp>
        <p:nvSpPr>
          <p:cNvPr id="4" name="Text Placeholder 3"/>
          <p:cNvSpPr>
            <a:spLocks noGrp="1"/>
          </p:cNvSpPr>
          <p:nvPr>
            <p:ph type="body" sz="half" idx="2"/>
          </p:nvPr>
        </p:nvSpPr>
        <p:spPr>
          <a:xfrm>
            <a:off x="152400" y="3276600"/>
            <a:ext cx="237744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90" name="Rectangle 189"/>
          <p:cNvSpPr/>
          <p:nvPr/>
        </p:nvSpPr>
        <p:spPr>
          <a:xfrm>
            <a:off x="149352" y="137160"/>
            <a:ext cx="8869680" cy="6583680"/>
          </a:xfrm>
          <a:prstGeom prst="rect">
            <a:avLst/>
          </a:prstGeom>
          <a:noFill/>
          <a:ln w="19050"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b">
            <a:normAutofit/>
          </a:bodyPr>
          <a:lstStyle/>
          <a:p>
            <a:r>
              <a:rPr lang="fr-FR" smtClean="0"/>
              <a:t>Modifiez le style du titre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457200" y="6312408"/>
            <a:ext cx="2133600" cy="365125"/>
          </a:xfrm>
          <a:prstGeom prst="rect">
            <a:avLst/>
          </a:prstGeom>
        </p:spPr>
        <p:txBody>
          <a:bodyPr vert="horz" lIns="91440" tIns="45720" rIns="91440" bIns="45720" rtlCol="0" anchor="ctr"/>
          <a:lstStyle>
            <a:lvl1pPr algn="l">
              <a:defRPr sz="1200">
                <a:solidFill>
                  <a:schemeClr val="tx2"/>
                </a:solidFill>
              </a:defRPr>
            </a:lvl1pPr>
          </a:lstStyle>
          <a:p>
            <a:fld id="{73100F29-44D7-45E9-8A4C-C75130A8E038}" type="datetimeFigureOut">
              <a:rPr lang="fr-FR" smtClean="0"/>
              <a:pPr/>
              <a:t>31/07/2015</a:t>
            </a:fld>
            <a:endParaRPr lang="fr-FR"/>
          </a:p>
        </p:txBody>
      </p:sp>
      <p:sp>
        <p:nvSpPr>
          <p:cNvPr id="5" name="Footer Placeholder 4"/>
          <p:cNvSpPr>
            <a:spLocks noGrp="1"/>
          </p:cNvSpPr>
          <p:nvPr>
            <p:ph type="ftr" sz="quarter" idx="3"/>
          </p:nvPr>
        </p:nvSpPr>
        <p:spPr>
          <a:xfrm>
            <a:off x="2831123" y="6312408"/>
            <a:ext cx="3481754" cy="365125"/>
          </a:xfrm>
          <a:prstGeom prst="rect">
            <a:avLst/>
          </a:prstGeom>
        </p:spPr>
        <p:txBody>
          <a:bodyPr vert="horz" lIns="91440" tIns="45720" rIns="91440" bIns="45720" rtlCol="0" anchor="ctr"/>
          <a:lstStyle>
            <a:lvl1pPr algn="ctr">
              <a:defRPr sz="1200">
                <a:solidFill>
                  <a:schemeClr val="tx2"/>
                </a:solidFill>
              </a:defRPr>
            </a:lvl1pPr>
          </a:lstStyle>
          <a:p>
            <a:endParaRPr lang="fr-FR"/>
          </a:p>
        </p:txBody>
      </p:sp>
      <p:sp>
        <p:nvSpPr>
          <p:cNvPr id="6" name="Slide Number Placeholder 5"/>
          <p:cNvSpPr>
            <a:spLocks noGrp="1"/>
          </p:cNvSpPr>
          <p:nvPr>
            <p:ph type="sldNum" sz="quarter" idx="4"/>
          </p:nvPr>
        </p:nvSpPr>
        <p:spPr>
          <a:xfrm>
            <a:off x="6553200" y="6312408"/>
            <a:ext cx="2133600" cy="365125"/>
          </a:xfrm>
          <a:prstGeom prst="rect">
            <a:avLst/>
          </a:prstGeom>
        </p:spPr>
        <p:txBody>
          <a:bodyPr vert="horz" lIns="91440" tIns="45720" rIns="91440" bIns="45720" rtlCol="0" anchor="ctr"/>
          <a:lstStyle>
            <a:lvl1pPr algn="r">
              <a:defRPr sz="1200">
                <a:solidFill>
                  <a:schemeClr val="tx2"/>
                </a:solidFill>
              </a:defRPr>
            </a:lvl1pPr>
          </a:lstStyle>
          <a:p>
            <a:fld id="{DC60403C-F4C9-42E7-89FD-4A8EEA52F2A9}" type="slidenum">
              <a:rPr lang="fr-FR" smtClean="0"/>
              <a:pPr/>
              <a:t>‹N°›</a:t>
            </a:fld>
            <a:endParaRPr lang="fr-FR"/>
          </a:p>
        </p:txBody>
      </p:sp>
    </p:spTree>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spcBef>
          <a:spcPct val="0"/>
        </a:spcBef>
        <a:buNone/>
        <a:tabLst>
          <a:tab pos="3830638" algn="l"/>
        </a:tabLst>
        <a:defRPr sz="3600" b="1" kern="1200" cap="none" spc="50">
          <a:ln w="13335" cmpd="sng">
            <a:solidFill>
              <a:schemeClr val="accent1">
                <a:lumMod val="50000"/>
              </a:schemeClr>
            </a:solidFill>
            <a:prstDash val="solid"/>
          </a:ln>
          <a:solidFill>
            <a:schemeClr val="accent6">
              <a:tint val="1000"/>
            </a:schemeClr>
          </a:solidFill>
          <a:effectLst/>
          <a:latin typeface="+mj-lt"/>
          <a:ea typeface="+mj-ea"/>
          <a:cs typeface="+mj-cs"/>
        </a:defRPr>
      </a:lvl1pPr>
    </p:titleStyle>
    <p:bodyStyle>
      <a:lvl1pPr marL="274320" indent="-274320" algn="l" defTabSz="914400" rtl="0" eaLnBrk="1" latinLnBrk="0" hangingPunct="1">
        <a:spcBef>
          <a:spcPct val="20000"/>
        </a:spcBef>
        <a:buClr>
          <a:schemeClr val="accent1">
            <a:lumMod val="60000"/>
            <a:lumOff val="40000"/>
          </a:schemeClr>
        </a:buClr>
        <a:buFont typeface="Arial" pitchFamily="34" charset="0"/>
        <a:buChar char="•"/>
        <a:defRPr sz="2400" kern="1200">
          <a:solidFill>
            <a:schemeClr val="tx2"/>
          </a:solidFill>
          <a:latin typeface="+mn-lt"/>
          <a:ea typeface="+mn-ea"/>
          <a:cs typeface="+mn-cs"/>
        </a:defRPr>
      </a:lvl1pPr>
      <a:lvl2pPr marL="548640" indent="-182880" algn="l" defTabSz="914400" rtl="0" eaLnBrk="1" latinLnBrk="0" hangingPunct="1">
        <a:spcBef>
          <a:spcPct val="20000"/>
        </a:spcBef>
        <a:buClr>
          <a:schemeClr val="accent1">
            <a:lumMod val="60000"/>
            <a:lumOff val="40000"/>
          </a:schemeClr>
        </a:buClr>
        <a:buFont typeface="Arial" pitchFamily="34" charset="0"/>
        <a:buChar char="•"/>
        <a:defRPr sz="20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3pPr>
      <a:lvl4pPr marL="118872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4pPr>
      <a:lvl5pPr marL="1463040" indent="-228600" algn="l" defTabSz="914400" rtl="0" eaLnBrk="1" latinLnBrk="0" hangingPunct="1">
        <a:spcBef>
          <a:spcPct val="20000"/>
        </a:spcBef>
        <a:buClr>
          <a:schemeClr val="accent4"/>
        </a:buClr>
        <a:buFont typeface="Arial" pitchFamily="34" charset="0"/>
        <a:buChar char="•"/>
        <a:defRPr sz="1600" kern="1200" baseline="0">
          <a:solidFill>
            <a:schemeClr val="tx2"/>
          </a:solidFill>
          <a:latin typeface="+mn-lt"/>
          <a:ea typeface="+mn-ea"/>
          <a:cs typeface="+mn-cs"/>
        </a:defRPr>
      </a:lvl5pPr>
      <a:lvl6pPr marL="1691640" indent="-182880" algn="l" defTabSz="914400" rtl="0" eaLnBrk="1" latinLnBrk="0" hangingPunct="1">
        <a:spcBef>
          <a:spcPct val="20000"/>
        </a:spcBef>
        <a:buClr>
          <a:schemeClr val="accent5"/>
        </a:buClr>
        <a:buFont typeface="Arial" pitchFamily="34" charset="0"/>
        <a:buChar char="•"/>
        <a:defRPr sz="1600" kern="120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7pPr>
      <a:lvl8pPr marL="2148840" indent="-182880" algn="l" defTabSz="914400" rtl="0" eaLnBrk="1" latinLnBrk="0" hangingPunct="1">
        <a:spcBef>
          <a:spcPct val="20000"/>
        </a:spcBef>
        <a:buClr>
          <a:schemeClr val="accent3"/>
        </a:buClr>
        <a:buFont typeface="Arial" pitchFamily="34" charset="0"/>
        <a:buChar char="•"/>
        <a:defRPr sz="1600" kern="1200">
          <a:solidFill>
            <a:schemeClr val="tx1"/>
          </a:solidFill>
          <a:latin typeface="+mn-lt"/>
          <a:ea typeface="+mn-ea"/>
          <a:cs typeface="+mn-cs"/>
        </a:defRPr>
      </a:lvl8pPr>
      <a:lvl9pPr marL="23774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2.xml"/><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2.xml"/><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2.xml"/><Relationship Id="rId4" Type="http://schemas.openxmlformats.org/officeDocument/2006/relationships/image" Target="../media/image39.jpeg"/></Relationships>
</file>

<file path=ppt/slides/_rels/slide1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2.xml"/><Relationship Id="rId4" Type="http://schemas.openxmlformats.org/officeDocument/2006/relationships/image" Target="../media/image43.jpeg"/></Relationships>
</file>

<file path=ppt/slides/_rels/slide2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2.xml"/><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2.xml"/><Relationship Id="rId5" Type="http://schemas.openxmlformats.org/officeDocument/2006/relationships/image" Target="../media/image53.jpeg"/><Relationship Id="rId4" Type="http://schemas.openxmlformats.org/officeDocument/2006/relationships/image" Target="../media/image52.jpeg"/></Relationships>
</file>

<file path=ppt/slides/_rels/slide2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12.xml"/><Relationship Id="rId4" Type="http://schemas.openxmlformats.org/officeDocument/2006/relationships/image" Target="../media/image59.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12.xml"/><Relationship Id="rId4" Type="http://schemas.openxmlformats.org/officeDocument/2006/relationships/image" Target="../media/image62.jpeg"/></Relationships>
</file>

<file path=ppt/slides/_rels/slide3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 Id="rId4" Type="http://schemas.openxmlformats.org/officeDocument/2006/relationships/image" Target="../media/image65.jpeg"/></Relationships>
</file>

<file path=ppt/slides/_rels/slide3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34.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jpeg"/><Relationship Id="rId7" Type="http://schemas.openxmlformats.org/officeDocument/2006/relationships/image" Target="../media/image75.jpeg"/><Relationship Id="rId2" Type="http://schemas.openxmlformats.org/officeDocument/2006/relationships/image" Target="../media/image70.jpeg"/><Relationship Id="rId1" Type="http://schemas.openxmlformats.org/officeDocument/2006/relationships/slideLayout" Target="../slideLayouts/slideLayout7.xml"/><Relationship Id="rId6" Type="http://schemas.openxmlformats.org/officeDocument/2006/relationships/image" Target="../media/image74.jpeg"/><Relationship Id="rId5" Type="http://schemas.openxmlformats.org/officeDocument/2006/relationships/image" Target="../media/image73.jpeg"/><Relationship Id="rId10" Type="http://schemas.openxmlformats.org/officeDocument/2006/relationships/image" Target="../media/image78.png"/><Relationship Id="rId4" Type="http://schemas.openxmlformats.org/officeDocument/2006/relationships/image" Target="../media/image72.jpeg"/><Relationship Id="rId9" Type="http://schemas.openxmlformats.org/officeDocument/2006/relationships/image" Target="../media/image77.png"/></Relationships>
</file>

<file path=ppt/slides/_rels/slide3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12.xml"/><Relationship Id="rId4" Type="http://schemas.openxmlformats.org/officeDocument/2006/relationships/image" Target="../media/image84.jpeg"/></Relationships>
</file>

<file path=ppt/slides/_rels/slide3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12.xml"/><Relationship Id="rId4" Type="http://schemas.openxmlformats.org/officeDocument/2006/relationships/image" Target="../media/image87.jpeg"/></Relationships>
</file>

<file path=ppt/slides/_rels/slide3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2.xml"/><Relationship Id="rId5" Type="http://schemas.openxmlformats.org/officeDocument/2006/relationships/image" Target="../media/image93.png"/><Relationship Id="rId4" Type="http://schemas.openxmlformats.org/officeDocument/2006/relationships/image" Target="../media/image92.png"/></Relationships>
</file>

<file path=ppt/slides/_rels/slide4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12.xml"/><Relationship Id="rId4" Type="http://schemas.openxmlformats.org/officeDocument/2006/relationships/image" Target="../media/image97.jpeg"/></Relationships>
</file>

<file path=ppt/slides/_rels/slide45.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hyperlink" Target="http://guidevoyage.org/wp-content/uploads/2011/06/lisbonne-belem.jpg" TargetMode="External"/><Relationship Id="rId1" Type="http://schemas.openxmlformats.org/officeDocument/2006/relationships/slideLayout" Target="../slideLayouts/slideLayout2.xml"/><Relationship Id="rId5" Type="http://schemas.openxmlformats.org/officeDocument/2006/relationships/image" Target="../media/image102.jpeg"/><Relationship Id="rId4" Type="http://schemas.openxmlformats.org/officeDocument/2006/relationships/image" Target="../media/image101.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jpeg"/><Relationship Id="rId1" Type="http://schemas.openxmlformats.org/officeDocument/2006/relationships/slideLayout" Target="../slideLayouts/slideLayout2.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hyperlink" Target="http://guidevoyage.org/wp-content/uploads/2011/06/belem-lisbonne.jpg"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7.xml"/><Relationship Id="rId5" Type="http://schemas.openxmlformats.org/officeDocument/2006/relationships/image" Target="../media/image110.jpeg"/><Relationship Id="rId4" Type="http://schemas.openxmlformats.org/officeDocument/2006/relationships/image" Target="../media/image109.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2.xml"/><Relationship Id="rId4" Type="http://schemas.openxmlformats.org/officeDocument/2006/relationships/image" Target="../media/image114.jpeg"/></Relationships>
</file>

<file path=ppt/slides/_rels/slide55.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2.xml"/><Relationship Id="rId4" Type="http://schemas.openxmlformats.org/officeDocument/2006/relationships/image" Target="../media/image119.jpeg"/></Relationships>
</file>

<file path=ppt/slides/_rels/slide57.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2.xml"/><Relationship Id="rId5" Type="http://schemas.openxmlformats.org/officeDocument/2006/relationships/image" Target="../media/image125.jpeg"/><Relationship Id="rId4" Type="http://schemas.openxmlformats.org/officeDocument/2006/relationships/image" Target="../media/image124.jpeg"/></Relationships>
</file>

<file path=ppt/slides/_rels/slide59.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jpeg"/></Relationships>
</file>

<file path=ppt/slides/_rels/slide60.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e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12.xml"/><Relationship Id="rId5" Type="http://schemas.openxmlformats.org/officeDocument/2006/relationships/image" Target="../media/image137.jpeg"/><Relationship Id="rId4" Type="http://schemas.openxmlformats.org/officeDocument/2006/relationships/image" Target="../media/image136.jpeg"/></Relationships>
</file>

<file path=ppt/slides/_rels/slide66.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12.xml"/><Relationship Id="rId4" Type="http://schemas.openxmlformats.org/officeDocument/2006/relationships/image" Target="../media/image140.jpeg"/></Relationships>
</file>

<file path=ppt/slides/_rels/slide67.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hyperlink" Target="http://guidepal.blob.core.windows.net/article-mainimages/aphoto71386.jpg" TargetMode="External"/><Relationship Id="rId1" Type="http://schemas.openxmlformats.org/officeDocument/2006/relationships/slideLayout" Target="../slideLayouts/slideLayout12.xml"/><Relationship Id="rId6" Type="http://schemas.openxmlformats.org/officeDocument/2006/relationships/image" Target="../media/image144.jpeg"/><Relationship Id="rId5" Type="http://schemas.openxmlformats.org/officeDocument/2006/relationships/image" Target="../media/image143.jpeg"/><Relationship Id="rId4" Type="http://schemas.openxmlformats.org/officeDocument/2006/relationships/image" Target="../media/image142.jpeg"/></Relationships>
</file>

<file path=ppt/slides/_rels/slide68.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2.xml"/><Relationship Id="rId6" Type="http://schemas.openxmlformats.org/officeDocument/2006/relationships/image" Target="../media/image149.jpeg"/><Relationship Id="rId5" Type="http://schemas.openxmlformats.org/officeDocument/2006/relationships/image" Target="../media/image148.png"/><Relationship Id="rId4" Type="http://schemas.openxmlformats.org/officeDocument/2006/relationships/image" Target="../media/image147.png"/></Relationships>
</file>

<file path=ppt/slides/_rels/slide69.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5.png"/><Relationship Id="rId1" Type="http://schemas.openxmlformats.org/officeDocument/2006/relationships/slideLayout" Target="../slideLayouts/slideLayout2.xml"/><Relationship Id="rId4" Type="http://schemas.openxmlformats.org/officeDocument/2006/relationships/image" Target="../media/image151.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image" Target="../media/image10.jpeg"/><Relationship Id="rId1" Type="http://schemas.openxmlformats.org/officeDocument/2006/relationships/slideLayout" Target="../slideLayouts/slideLayout1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70.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45.png"/><Relationship Id="rId1" Type="http://schemas.openxmlformats.org/officeDocument/2006/relationships/slideLayout" Target="../slideLayouts/slideLayout2.xml"/><Relationship Id="rId6" Type="http://schemas.openxmlformats.org/officeDocument/2006/relationships/image" Target="../media/image159.jpeg"/><Relationship Id="rId5" Type="http://schemas.openxmlformats.org/officeDocument/2006/relationships/image" Target="../media/image158.png"/><Relationship Id="rId4" Type="http://schemas.openxmlformats.org/officeDocument/2006/relationships/image" Target="../media/image157.png"/></Relationships>
</file>

<file path=ppt/slides/_rels/slide75.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hyperlink" Target="http://www.croisierejaune.com/" TargetMode="Externa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07504" y="2487017"/>
            <a:ext cx="4419600" cy="1600327"/>
          </a:xfrm>
          <a:ln>
            <a:noFill/>
          </a:ln>
        </p:spPr>
        <p:txBody>
          <a:bodyPr>
            <a:noAutofit/>
          </a:bodyPr>
          <a:lstStyle/>
          <a:p>
            <a:r>
              <a:rPr lang="fr-FR" sz="3200" dirty="0" smtClean="0"/>
              <a:t>Lisboa - Portugal</a:t>
            </a:r>
            <a:br>
              <a:rPr lang="fr-FR" sz="3200" dirty="0" smtClean="0"/>
            </a:br>
            <a:r>
              <a:rPr lang="fr-FR" sz="3200" dirty="0" smtClean="0"/>
              <a:t/>
            </a:r>
            <a:br>
              <a:rPr lang="fr-FR" sz="3200" dirty="0" smtClean="0"/>
            </a:br>
            <a:endParaRPr lang="fr-FR" sz="3200" dirty="0"/>
          </a:p>
        </p:txBody>
      </p:sp>
      <p:sp>
        <p:nvSpPr>
          <p:cNvPr id="3" name="Sous-titre 2"/>
          <p:cNvSpPr>
            <a:spLocks noGrp="1"/>
          </p:cNvSpPr>
          <p:nvPr>
            <p:ph type="subTitle" idx="1"/>
          </p:nvPr>
        </p:nvSpPr>
        <p:spPr>
          <a:xfrm>
            <a:off x="107504" y="4090392"/>
            <a:ext cx="4419600" cy="1066800"/>
          </a:xfrm>
        </p:spPr>
        <p:txBody>
          <a:bodyPr/>
          <a:lstStyle/>
          <a:p>
            <a:r>
              <a:rPr lang="fr-FR" dirty="0" smtClean="0"/>
              <a:t>WEEK END DE L’ASCENSION</a:t>
            </a:r>
            <a:endParaRPr lang="fr-FR" dirty="0"/>
          </a:p>
        </p:txBody>
      </p:sp>
      <p:pic>
        <p:nvPicPr>
          <p:cNvPr id="4" name="Picture 6" descr="\\192.168.1.5\cj\9 COMMERCIAL ET COMMUNICATION\COMMUNICATION\LOGOS\PORTUGAL\CROISIEREJAUNE-PORTUGAL.pn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3635896" y="2204864"/>
            <a:ext cx="1008112" cy="9140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Placeholder 10" descr="6374_00__-_Portugal__Lisboa__Barrio_de_la_Alfama_fototeca9x12-20417181.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5220072" y="1916832"/>
            <a:ext cx="3708127" cy="3011281"/>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7927649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ítulo 3"/>
          <p:cNvSpPr txBox="1">
            <a:spLocks/>
          </p:cNvSpPr>
          <p:nvPr/>
        </p:nvSpPr>
        <p:spPr bwMode="auto">
          <a:xfrm>
            <a:off x="269875" y="188913"/>
            <a:ext cx="8623300" cy="792162"/>
          </a:xfrm>
          <a:prstGeom prst="rect">
            <a:avLst/>
          </a:prstGeom>
          <a:noFill/>
          <a:ln w="9525">
            <a:noFill/>
            <a:miter lim="800000"/>
            <a:headEnd/>
            <a:tailEnd/>
          </a:ln>
        </p:spPr>
        <p:txBody>
          <a:bodyPr lIns="104258" tIns="52128" rIns="104258" bIns="52128" anchor="ctr"/>
          <a:lstStyle/>
          <a:p>
            <a:pPr algn="ctr" defTabSz="801688">
              <a:lnSpc>
                <a:spcPct val="150000"/>
              </a:lnSpc>
            </a:pPr>
            <a:r>
              <a:rPr lang="fr-FR" altLang="fr-FR" sz="2400" b="1" dirty="0" smtClean="0">
                <a:latin typeface="+mj-lt"/>
              </a:rPr>
              <a:t>Rallye </a:t>
            </a:r>
            <a:r>
              <a:rPr lang="fr-FR" altLang="fr-FR" sz="2400" b="1" dirty="0">
                <a:latin typeface="+mj-lt"/>
              </a:rPr>
              <a:t>Gourmand dans les rues de Lisbonne</a:t>
            </a:r>
            <a:br>
              <a:rPr lang="fr-FR" altLang="fr-FR" sz="2400" b="1" dirty="0">
                <a:latin typeface="+mj-lt"/>
              </a:rPr>
            </a:br>
            <a:r>
              <a:rPr lang="fr-FR" altLang="fr-FR" sz="2000" dirty="0" err="1">
                <a:latin typeface="+mj-lt"/>
              </a:rPr>
              <a:t>Baixa</a:t>
            </a:r>
            <a:r>
              <a:rPr lang="fr-FR" altLang="fr-FR" sz="2000" dirty="0">
                <a:latin typeface="+mj-lt"/>
              </a:rPr>
              <a:t>, </a:t>
            </a:r>
            <a:r>
              <a:rPr lang="fr-FR" altLang="fr-FR" sz="2000" dirty="0" err="1">
                <a:latin typeface="+mj-lt"/>
              </a:rPr>
              <a:t>Rossio</a:t>
            </a:r>
            <a:r>
              <a:rPr lang="fr-FR" altLang="fr-FR" sz="2000" dirty="0">
                <a:latin typeface="+mj-lt"/>
              </a:rPr>
              <a:t>, Place du commerce</a:t>
            </a:r>
            <a:endParaRPr lang="pt-PT" altLang="fr-FR" sz="2000" dirty="0">
              <a:latin typeface="+mj-lt"/>
            </a:endParaRPr>
          </a:p>
        </p:txBody>
      </p:sp>
      <p:pic>
        <p:nvPicPr>
          <p:cNvPr id="48131" name="Picture 2" descr="http://www.routard.com/images_contenu/communaute/Photos/publi/117/pt116436.jpg"/>
          <p:cNvPicPr>
            <a:picLocks noChangeAspect="1" noChangeArrowheads="1"/>
          </p:cNvPicPr>
          <p:nvPr/>
        </p:nvPicPr>
        <p:blipFill>
          <a:blip r:embed="rId2"/>
          <a:srcRect/>
          <a:stretch>
            <a:fillRect/>
          </a:stretch>
        </p:blipFill>
        <p:spPr bwMode="auto">
          <a:xfrm>
            <a:off x="971550" y="4021138"/>
            <a:ext cx="3248025" cy="2432050"/>
          </a:xfrm>
          <a:prstGeom prst="rect">
            <a:avLst/>
          </a:prstGeom>
          <a:noFill/>
          <a:ln w="9525">
            <a:noFill/>
            <a:miter lim="800000"/>
            <a:headEnd/>
            <a:tailEnd/>
          </a:ln>
        </p:spPr>
      </p:pic>
      <p:pic>
        <p:nvPicPr>
          <p:cNvPr id="48132" name="Picture 4" descr="Rossio Square - partial view - Lisboa, Lisboa"/>
          <p:cNvPicPr>
            <a:picLocks noChangeAspect="1" noChangeArrowheads="1"/>
          </p:cNvPicPr>
          <p:nvPr/>
        </p:nvPicPr>
        <p:blipFill>
          <a:blip r:embed="rId3"/>
          <a:srcRect/>
          <a:stretch>
            <a:fillRect/>
          </a:stretch>
        </p:blipFill>
        <p:spPr bwMode="auto">
          <a:xfrm>
            <a:off x="4787900" y="4021138"/>
            <a:ext cx="3216275" cy="2432050"/>
          </a:xfrm>
          <a:prstGeom prst="rect">
            <a:avLst/>
          </a:prstGeom>
          <a:noFill/>
          <a:ln w="9525">
            <a:noFill/>
            <a:miter lim="800000"/>
            <a:headEnd/>
            <a:tailEnd/>
          </a:ln>
        </p:spPr>
      </p:pic>
      <p:pic>
        <p:nvPicPr>
          <p:cNvPr id="48133" name="Picture 6" descr="http://static.wixstatic.com/media/ed8b99_ae484bb871d829a41e5683a91acd5de4.jpg_srz_920_660_85_22_0.50_1.20_0.00_jpg_srz"/>
          <p:cNvPicPr>
            <a:picLocks noChangeAspect="1" noChangeArrowheads="1"/>
          </p:cNvPicPr>
          <p:nvPr/>
        </p:nvPicPr>
        <p:blipFill>
          <a:blip r:embed="rId4"/>
          <a:srcRect/>
          <a:stretch>
            <a:fillRect/>
          </a:stretch>
        </p:blipFill>
        <p:spPr bwMode="auto">
          <a:xfrm>
            <a:off x="250825" y="1255713"/>
            <a:ext cx="4186238" cy="2584450"/>
          </a:xfrm>
          <a:prstGeom prst="rect">
            <a:avLst/>
          </a:prstGeom>
          <a:noFill/>
          <a:ln w="9525">
            <a:noFill/>
            <a:miter lim="800000"/>
            <a:headEnd/>
            <a:tailEnd/>
          </a:ln>
        </p:spPr>
      </p:pic>
      <p:pic>
        <p:nvPicPr>
          <p:cNvPr id="48134" name="Picture 7" descr="http://scd.rfi.fr/sites/images.rfi.fr/files/aef_image/le%20terreiro%20do%20Pa%C3%A7o%20et%20le%20Tage%20vus%20de%20la%20terrasse%20de%20l'Arc%20Augusta_0.JPG"/>
          <p:cNvPicPr>
            <a:picLocks noChangeAspect="1" noChangeArrowheads="1"/>
          </p:cNvPicPr>
          <p:nvPr/>
        </p:nvPicPr>
        <p:blipFill>
          <a:blip r:embed="rId5"/>
          <a:srcRect/>
          <a:stretch>
            <a:fillRect/>
          </a:stretch>
        </p:blipFill>
        <p:spPr bwMode="auto">
          <a:xfrm>
            <a:off x="4752975" y="1255713"/>
            <a:ext cx="3887788" cy="2584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ítulo 3"/>
          <p:cNvSpPr txBox="1">
            <a:spLocks/>
          </p:cNvSpPr>
          <p:nvPr/>
        </p:nvSpPr>
        <p:spPr bwMode="auto">
          <a:xfrm>
            <a:off x="269875" y="188913"/>
            <a:ext cx="8623300" cy="792162"/>
          </a:xfrm>
          <a:prstGeom prst="rect">
            <a:avLst/>
          </a:prstGeom>
          <a:noFill/>
          <a:ln w="9525">
            <a:noFill/>
            <a:miter lim="800000"/>
            <a:headEnd/>
            <a:tailEnd/>
          </a:ln>
        </p:spPr>
        <p:txBody>
          <a:bodyPr lIns="104258" tIns="52128" rIns="104258" bIns="52128" anchor="ctr"/>
          <a:lstStyle/>
          <a:p>
            <a:pPr algn="ctr" defTabSz="801688">
              <a:lnSpc>
                <a:spcPct val="150000"/>
              </a:lnSpc>
            </a:pPr>
            <a:r>
              <a:rPr lang="fr-FR" altLang="fr-FR" sz="2400" b="1" dirty="0" smtClean="0">
                <a:latin typeface="+mj-lt"/>
              </a:rPr>
              <a:t>Départ  en minibus du centre ville en direction de l’hôtel </a:t>
            </a:r>
            <a:r>
              <a:rPr lang="fr-FR" altLang="fr-FR" sz="2400" b="1" dirty="0" err="1" smtClean="0">
                <a:latin typeface="+mj-lt"/>
              </a:rPr>
              <a:t>Oitavos</a:t>
            </a:r>
            <a:r>
              <a:rPr lang="fr-FR" altLang="fr-FR" sz="2400" b="1" dirty="0" smtClean="0">
                <a:latin typeface="+mj-lt"/>
              </a:rPr>
              <a:t> 5*</a:t>
            </a:r>
          </a:p>
          <a:p>
            <a:pPr algn="ctr" defTabSz="801688">
              <a:lnSpc>
                <a:spcPct val="150000"/>
              </a:lnSpc>
            </a:pPr>
            <a:r>
              <a:rPr lang="fr-FR" altLang="fr-FR" sz="2400" b="1" dirty="0" smtClean="0">
                <a:latin typeface="+mj-lt"/>
              </a:rPr>
              <a:t>Environ 40 minutes de transfert</a:t>
            </a:r>
            <a:endParaRPr lang="pt-PT" altLang="fr-FR" sz="2000" dirty="0">
              <a:latin typeface="+mj-lt"/>
            </a:endParaRPr>
          </a:p>
        </p:txBody>
      </p:sp>
      <p:pic>
        <p:nvPicPr>
          <p:cNvPr id="101378" name="Picture 2"/>
          <p:cNvPicPr>
            <a:picLocks noChangeAspect="1" noChangeArrowheads="1"/>
          </p:cNvPicPr>
          <p:nvPr/>
        </p:nvPicPr>
        <p:blipFill>
          <a:blip r:embed="rId2"/>
          <a:srcRect/>
          <a:stretch>
            <a:fillRect/>
          </a:stretch>
        </p:blipFill>
        <p:spPr bwMode="auto">
          <a:xfrm>
            <a:off x="500034" y="1214422"/>
            <a:ext cx="8215370" cy="528641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Título 3"/>
          <p:cNvSpPr txBox="1">
            <a:spLocks/>
          </p:cNvSpPr>
          <p:nvPr/>
        </p:nvSpPr>
        <p:spPr bwMode="auto">
          <a:xfrm>
            <a:off x="269875" y="-71462"/>
            <a:ext cx="8623300" cy="936625"/>
          </a:xfrm>
          <a:prstGeom prst="rect">
            <a:avLst/>
          </a:prstGeom>
          <a:noFill/>
          <a:ln w="9525">
            <a:noFill/>
            <a:miter lim="800000"/>
            <a:headEnd/>
            <a:tailEnd/>
          </a:ln>
        </p:spPr>
        <p:txBody>
          <a:bodyPr lIns="104258" tIns="52128" rIns="104258" bIns="52128" anchor="ctr"/>
          <a:lstStyle/>
          <a:p>
            <a:pPr algn="ctr" defTabSz="801688"/>
            <a:r>
              <a:rPr lang="fr-FR" altLang="fr-FR" sz="2400" b="1" u="sng" dirty="0" smtClean="0">
                <a:latin typeface="+mj-lt"/>
              </a:rPr>
              <a:t>CASCAIS</a:t>
            </a:r>
            <a:endParaRPr lang="pt-PT" altLang="fr-FR" sz="1600" b="1" u="sng" dirty="0">
              <a:latin typeface="+mj-lt"/>
            </a:endParaRPr>
          </a:p>
        </p:txBody>
      </p:sp>
      <p:sp>
        <p:nvSpPr>
          <p:cNvPr id="11" name="ZoneTexte 10"/>
          <p:cNvSpPr txBox="1"/>
          <p:nvPr/>
        </p:nvSpPr>
        <p:spPr>
          <a:xfrm>
            <a:off x="571472" y="4714884"/>
            <a:ext cx="8001056" cy="1754326"/>
          </a:xfrm>
          <a:prstGeom prst="rect">
            <a:avLst/>
          </a:prstGeom>
          <a:noFill/>
        </p:spPr>
        <p:txBody>
          <a:bodyPr wrap="square" rtlCol="0">
            <a:spAutoFit/>
          </a:bodyPr>
          <a:lstStyle/>
          <a:p>
            <a:pPr algn="ctr"/>
            <a:r>
              <a:rPr lang="fr-FR" dirty="0" smtClean="0"/>
              <a:t>Cascais, jadis, paisible village de pêche de la côte ouest, où il fait bon flâner à pied, à vélo ou en scooter. </a:t>
            </a:r>
          </a:p>
          <a:p>
            <a:pPr algn="ctr"/>
            <a:r>
              <a:rPr lang="fr-FR" dirty="0" smtClean="0"/>
              <a:t>Ancien village de pêcheur, Cascais s'est récemment transformé en ville littorale mondaine et accueille des surfeurs du monde entier venus profiter des impressionnantes vagues de l'océan Atlantique à proximité de la plage de </a:t>
            </a:r>
            <a:r>
              <a:rPr lang="fr-FR" dirty="0" err="1" smtClean="0"/>
              <a:t>Guincho</a:t>
            </a:r>
            <a:r>
              <a:rPr lang="fr-FR" dirty="0" smtClean="0"/>
              <a:t>, mais constitue également un havre de paix pour les amoureux de sable fin doré.</a:t>
            </a:r>
            <a:endParaRPr lang="fr-FR" dirty="0"/>
          </a:p>
        </p:txBody>
      </p:sp>
      <p:pic>
        <p:nvPicPr>
          <p:cNvPr id="120834" name="Picture 2" descr="Location vacances appartement Cascais Ville"/>
          <p:cNvPicPr>
            <a:picLocks noChangeAspect="1" noChangeArrowheads="1"/>
          </p:cNvPicPr>
          <p:nvPr/>
        </p:nvPicPr>
        <p:blipFill>
          <a:blip r:embed="rId2"/>
          <a:srcRect/>
          <a:stretch>
            <a:fillRect/>
          </a:stretch>
        </p:blipFill>
        <p:spPr bwMode="auto">
          <a:xfrm>
            <a:off x="2143108" y="928670"/>
            <a:ext cx="5238750" cy="3476626"/>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Título 3"/>
          <p:cNvSpPr txBox="1">
            <a:spLocks/>
          </p:cNvSpPr>
          <p:nvPr/>
        </p:nvSpPr>
        <p:spPr bwMode="auto">
          <a:xfrm>
            <a:off x="269875" y="-71462"/>
            <a:ext cx="8623300" cy="936625"/>
          </a:xfrm>
          <a:prstGeom prst="rect">
            <a:avLst/>
          </a:prstGeom>
          <a:noFill/>
          <a:ln w="9525">
            <a:noFill/>
            <a:miter lim="800000"/>
            <a:headEnd/>
            <a:tailEnd/>
          </a:ln>
        </p:spPr>
        <p:txBody>
          <a:bodyPr lIns="104258" tIns="52128" rIns="104258" bIns="52128" anchor="ctr"/>
          <a:lstStyle/>
          <a:p>
            <a:pPr algn="ctr" defTabSz="801688"/>
            <a:r>
              <a:rPr lang="fr-FR" altLang="fr-FR" sz="2400" b="1" u="sng" dirty="0" smtClean="0">
                <a:latin typeface="+mj-lt"/>
              </a:rPr>
              <a:t>Hôtel </a:t>
            </a:r>
            <a:r>
              <a:rPr lang="fr-FR" altLang="fr-FR" sz="2400" b="1" u="sng" dirty="0" err="1" smtClean="0">
                <a:latin typeface="+mj-lt"/>
              </a:rPr>
              <a:t>Oitavos</a:t>
            </a:r>
            <a:endParaRPr lang="pt-PT" altLang="fr-FR" sz="1600" b="1" u="sng" dirty="0">
              <a:latin typeface="+mj-lt"/>
            </a:endParaRPr>
          </a:p>
        </p:txBody>
      </p:sp>
      <p:pic>
        <p:nvPicPr>
          <p:cNvPr id="1026" name="Picture 2" descr="http://www.theoitavos.com/images/gallery/exterior/34.jpg"/>
          <p:cNvPicPr>
            <a:picLocks noChangeAspect="1" noChangeArrowheads="1"/>
          </p:cNvPicPr>
          <p:nvPr/>
        </p:nvPicPr>
        <p:blipFill>
          <a:blip r:embed="rId2"/>
          <a:srcRect/>
          <a:stretch>
            <a:fillRect/>
          </a:stretch>
        </p:blipFill>
        <p:spPr bwMode="auto">
          <a:xfrm>
            <a:off x="928662" y="642918"/>
            <a:ext cx="7215206" cy="4812542"/>
          </a:xfrm>
          <a:prstGeom prst="rect">
            <a:avLst/>
          </a:prstGeom>
          <a:noFill/>
        </p:spPr>
      </p:pic>
      <p:sp>
        <p:nvSpPr>
          <p:cNvPr id="11" name="ZoneTexte 10"/>
          <p:cNvSpPr txBox="1"/>
          <p:nvPr/>
        </p:nvSpPr>
        <p:spPr>
          <a:xfrm>
            <a:off x="500034" y="5500702"/>
            <a:ext cx="8001056" cy="1200329"/>
          </a:xfrm>
          <a:prstGeom prst="rect">
            <a:avLst/>
          </a:prstGeom>
          <a:noFill/>
        </p:spPr>
        <p:txBody>
          <a:bodyPr wrap="square" rtlCol="0">
            <a:spAutoFit/>
          </a:bodyPr>
          <a:lstStyle/>
          <a:p>
            <a:pPr algn="ctr"/>
            <a:r>
              <a:rPr lang="fr-FR" dirty="0" smtClean="0"/>
              <a:t>L'établissement The </a:t>
            </a:r>
            <a:r>
              <a:rPr lang="fr-FR" dirty="0" err="1" smtClean="0"/>
              <a:t>Oitavos</a:t>
            </a:r>
            <a:r>
              <a:rPr lang="fr-FR" dirty="0" smtClean="0"/>
              <a:t> allie un design ultramoderne avec une situation privilégiée au sein de l'environnement préservé du parc naturel de Sintra-Cascais. Vous y disposerez de piscines, de terrains de tennis ou de squash, ainsi que d'un parcours de golf.</a:t>
            </a:r>
            <a:endParaRPr lang="fr-FR"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4"/>
          <p:cNvSpPr txBox="1">
            <a:spLocks noChangeArrowheads="1"/>
          </p:cNvSpPr>
          <p:nvPr/>
        </p:nvSpPr>
        <p:spPr bwMode="auto">
          <a:xfrm>
            <a:off x="107950" y="1897063"/>
            <a:ext cx="9036050" cy="395287"/>
          </a:xfrm>
          <a:prstGeom prst="rect">
            <a:avLst/>
          </a:prstGeom>
          <a:noFill/>
          <a:ln w="9525">
            <a:noFill/>
            <a:miter lim="800000"/>
            <a:headEnd/>
            <a:tailEnd/>
          </a:ln>
        </p:spPr>
        <p:txBody>
          <a:bodyPr lIns="104278" tIns="52139" rIns="104278" bIns="52139" anchor="ctr">
            <a:spAutoFit/>
          </a:bodyPr>
          <a:lstStyle/>
          <a:p>
            <a:pPr algn="just">
              <a:lnSpc>
                <a:spcPct val="150000"/>
              </a:lnSpc>
            </a:pPr>
            <a:endParaRPr lang="fr-FR" altLang="fr-FR" sz="1400">
              <a:latin typeface="Baskerville Old Face" pitchFamily="18" charset="0"/>
            </a:endParaRPr>
          </a:p>
        </p:txBody>
      </p:sp>
      <p:sp>
        <p:nvSpPr>
          <p:cNvPr id="45059" name="Título 3"/>
          <p:cNvSpPr txBox="1">
            <a:spLocks/>
          </p:cNvSpPr>
          <p:nvPr/>
        </p:nvSpPr>
        <p:spPr bwMode="auto">
          <a:xfrm>
            <a:off x="269875" y="-71462"/>
            <a:ext cx="8623300" cy="936625"/>
          </a:xfrm>
          <a:prstGeom prst="rect">
            <a:avLst/>
          </a:prstGeom>
          <a:noFill/>
          <a:ln w="9525">
            <a:noFill/>
            <a:miter lim="800000"/>
            <a:headEnd/>
            <a:tailEnd/>
          </a:ln>
        </p:spPr>
        <p:txBody>
          <a:bodyPr lIns="104258" tIns="52128" rIns="104258" bIns="52128" anchor="ctr"/>
          <a:lstStyle/>
          <a:p>
            <a:pPr algn="ctr" defTabSz="801688"/>
            <a:r>
              <a:rPr lang="fr-FR" altLang="fr-FR" sz="2400" b="1" u="sng" dirty="0" smtClean="0">
                <a:latin typeface="+mj-lt"/>
              </a:rPr>
              <a:t>Hôtel </a:t>
            </a:r>
            <a:r>
              <a:rPr lang="fr-FR" altLang="fr-FR" sz="2400" b="1" u="sng" dirty="0" err="1" smtClean="0">
                <a:latin typeface="+mj-lt"/>
              </a:rPr>
              <a:t>Oitavos</a:t>
            </a:r>
            <a:endParaRPr lang="pt-PT" altLang="fr-FR" sz="1600" b="1" u="sng" dirty="0">
              <a:latin typeface="+mj-lt"/>
            </a:endParaRPr>
          </a:p>
        </p:txBody>
      </p:sp>
      <p:pic>
        <p:nvPicPr>
          <p:cNvPr id="86018" name="Picture 2" descr="http://www.theoitavos.com/images/gallery/exterior/38.jpg"/>
          <p:cNvPicPr>
            <a:picLocks noChangeAspect="1" noChangeArrowheads="1"/>
          </p:cNvPicPr>
          <p:nvPr/>
        </p:nvPicPr>
        <p:blipFill>
          <a:blip r:embed="rId2"/>
          <a:srcRect/>
          <a:stretch>
            <a:fillRect/>
          </a:stretch>
        </p:blipFill>
        <p:spPr bwMode="auto">
          <a:xfrm>
            <a:off x="285720" y="3714752"/>
            <a:ext cx="4214810" cy="2811278"/>
          </a:xfrm>
          <a:prstGeom prst="rect">
            <a:avLst/>
          </a:prstGeom>
          <a:noFill/>
        </p:spPr>
      </p:pic>
      <p:pic>
        <p:nvPicPr>
          <p:cNvPr id="86020" name="Picture 4" descr="http://www.theoitavos.com/images/gallery2/053.jpg"/>
          <p:cNvPicPr>
            <a:picLocks noChangeAspect="1" noChangeArrowheads="1"/>
          </p:cNvPicPr>
          <p:nvPr/>
        </p:nvPicPr>
        <p:blipFill>
          <a:blip r:embed="rId3"/>
          <a:srcRect/>
          <a:stretch>
            <a:fillRect/>
          </a:stretch>
        </p:blipFill>
        <p:spPr bwMode="auto">
          <a:xfrm>
            <a:off x="1571604" y="928670"/>
            <a:ext cx="5598996" cy="2476479"/>
          </a:xfrm>
          <a:prstGeom prst="rect">
            <a:avLst/>
          </a:prstGeom>
          <a:noFill/>
        </p:spPr>
      </p:pic>
      <p:pic>
        <p:nvPicPr>
          <p:cNvPr id="7" name="Picture 2" descr="http://www.theoitavos.com/images/gallery/meetings/42.jpg"/>
          <p:cNvPicPr>
            <a:picLocks noChangeAspect="1" noChangeArrowheads="1"/>
          </p:cNvPicPr>
          <p:nvPr/>
        </p:nvPicPr>
        <p:blipFill>
          <a:blip r:embed="rId4"/>
          <a:srcRect/>
          <a:stretch>
            <a:fillRect/>
          </a:stretch>
        </p:blipFill>
        <p:spPr bwMode="auto">
          <a:xfrm>
            <a:off x="4786314" y="3714752"/>
            <a:ext cx="4000528" cy="2892382"/>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4"/>
          <p:cNvSpPr txBox="1">
            <a:spLocks noChangeArrowheads="1"/>
          </p:cNvSpPr>
          <p:nvPr/>
        </p:nvSpPr>
        <p:spPr bwMode="auto">
          <a:xfrm>
            <a:off x="107950" y="1897063"/>
            <a:ext cx="9036050" cy="395287"/>
          </a:xfrm>
          <a:prstGeom prst="rect">
            <a:avLst/>
          </a:prstGeom>
          <a:noFill/>
          <a:ln w="9525">
            <a:noFill/>
            <a:miter lim="800000"/>
            <a:headEnd/>
            <a:tailEnd/>
          </a:ln>
        </p:spPr>
        <p:txBody>
          <a:bodyPr lIns="104278" tIns="52139" rIns="104278" bIns="52139" anchor="ctr">
            <a:spAutoFit/>
          </a:bodyPr>
          <a:lstStyle/>
          <a:p>
            <a:pPr algn="just">
              <a:lnSpc>
                <a:spcPct val="150000"/>
              </a:lnSpc>
            </a:pPr>
            <a:endParaRPr lang="fr-FR" altLang="fr-FR" sz="1400">
              <a:latin typeface="Baskerville Old Face" pitchFamily="18" charset="0"/>
            </a:endParaRPr>
          </a:p>
        </p:txBody>
      </p:sp>
      <p:sp>
        <p:nvSpPr>
          <p:cNvPr id="45059" name="Título 3"/>
          <p:cNvSpPr txBox="1">
            <a:spLocks/>
          </p:cNvSpPr>
          <p:nvPr/>
        </p:nvSpPr>
        <p:spPr bwMode="auto">
          <a:xfrm>
            <a:off x="269875" y="-71462"/>
            <a:ext cx="8623300" cy="936625"/>
          </a:xfrm>
          <a:prstGeom prst="rect">
            <a:avLst/>
          </a:prstGeom>
          <a:noFill/>
          <a:ln w="9525">
            <a:noFill/>
            <a:miter lim="800000"/>
            <a:headEnd/>
            <a:tailEnd/>
          </a:ln>
        </p:spPr>
        <p:txBody>
          <a:bodyPr lIns="104258" tIns="52128" rIns="104258" bIns="52128" anchor="ctr"/>
          <a:lstStyle/>
          <a:p>
            <a:pPr algn="ctr" defTabSz="801688"/>
            <a:r>
              <a:rPr lang="fr-FR" altLang="fr-FR" sz="2400" b="1" u="sng" dirty="0" smtClean="0">
                <a:latin typeface="+mj-lt"/>
              </a:rPr>
              <a:t>Hôtel </a:t>
            </a:r>
            <a:r>
              <a:rPr lang="fr-FR" altLang="fr-FR" sz="2400" b="1" u="sng" dirty="0" err="1" smtClean="0">
                <a:latin typeface="+mj-lt"/>
              </a:rPr>
              <a:t>Oitavos</a:t>
            </a:r>
            <a:endParaRPr lang="pt-PT" altLang="fr-FR" sz="1600" b="1" u="sng" dirty="0">
              <a:latin typeface="+mj-lt"/>
            </a:endParaRPr>
          </a:p>
        </p:txBody>
      </p:sp>
      <p:pic>
        <p:nvPicPr>
          <p:cNvPr id="87042" name="Picture 2" descr="http://www.theoitavos.com/images/gallery/rooms/4.jpg"/>
          <p:cNvPicPr>
            <a:picLocks noChangeAspect="1" noChangeArrowheads="1"/>
          </p:cNvPicPr>
          <p:nvPr/>
        </p:nvPicPr>
        <p:blipFill>
          <a:blip r:embed="rId2" cstate="print"/>
          <a:srcRect/>
          <a:stretch>
            <a:fillRect/>
          </a:stretch>
        </p:blipFill>
        <p:spPr bwMode="auto">
          <a:xfrm>
            <a:off x="357158" y="3786190"/>
            <a:ext cx="4036803" cy="2692547"/>
          </a:xfrm>
          <a:prstGeom prst="rect">
            <a:avLst/>
          </a:prstGeom>
          <a:noFill/>
        </p:spPr>
      </p:pic>
      <p:pic>
        <p:nvPicPr>
          <p:cNvPr id="87044" name="Picture 4" descr="http://www.theoitavos.com/images/gallery2/3_112.jpg"/>
          <p:cNvPicPr>
            <a:picLocks noChangeAspect="1" noChangeArrowheads="1"/>
          </p:cNvPicPr>
          <p:nvPr/>
        </p:nvPicPr>
        <p:blipFill>
          <a:blip r:embed="rId3"/>
          <a:srcRect/>
          <a:stretch>
            <a:fillRect/>
          </a:stretch>
        </p:blipFill>
        <p:spPr bwMode="auto">
          <a:xfrm>
            <a:off x="1571604" y="785794"/>
            <a:ext cx="6072230" cy="2685794"/>
          </a:xfrm>
          <a:prstGeom prst="rect">
            <a:avLst/>
          </a:prstGeom>
          <a:noFill/>
        </p:spPr>
      </p:pic>
      <p:pic>
        <p:nvPicPr>
          <p:cNvPr id="87048" name="Picture 8" descr="http://www.theoitavos.com/images/gallery2/3_121.jpg"/>
          <p:cNvPicPr>
            <a:picLocks noChangeAspect="1" noChangeArrowheads="1"/>
          </p:cNvPicPr>
          <p:nvPr/>
        </p:nvPicPr>
        <p:blipFill>
          <a:blip r:embed="rId4"/>
          <a:srcRect/>
          <a:stretch>
            <a:fillRect/>
          </a:stretch>
        </p:blipFill>
        <p:spPr bwMode="auto">
          <a:xfrm>
            <a:off x="4521918" y="3786190"/>
            <a:ext cx="4359904" cy="2643206"/>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Título 3"/>
          <p:cNvSpPr txBox="1">
            <a:spLocks/>
          </p:cNvSpPr>
          <p:nvPr/>
        </p:nvSpPr>
        <p:spPr bwMode="auto">
          <a:xfrm>
            <a:off x="269875" y="-71462"/>
            <a:ext cx="8623300" cy="936625"/>
          </a:xfrm>
          <a:prstGeom prst="rect">
            <a:avLst/>
          </a:prstGeom>
          <a:noFill/>
          <a:ln w="9525">
            <a:noFill/>
            <a:miter lim="800000"/>
            <a:headEnd/>
            <a:tailEnd/>
          </a:ln>
        </p:spPr>
        <p:txBody>
          <a:bodyPr lIns="104258" tIns="52128" rIns="104258" bIns="52128" anchor="ctr"/>
          <a:lstStyle/>
          <a:p>
            <a:pPr algn="ctr" defTabSz="801688"/>
            <a:r>
              <a:rPr lang="fr-FR" altLang="fr-FR" sz="2400" b="1" u="sng" dirty="0" smtClean="0">
                <a:latin typeface="+mj-lt"/>
              </a:rPr>
              <a:t>Hôtel </a:t>
            </a:r>
            <a:r>
              <a:rPr lang="fr-FR" altLang="fr-FR" sz="2400" b="1" u="sng" dirty="0" err="1" smtClean="0">
                <a:latin typeface="+mj-lt"/>
              </a:rPr>
              <a:t>Oitavos</a:t>
            </a:r>
            <a:endParaRPr lang="pt-PT" altLang="fr-FR" sz="1600" b="1" u="sng" dirty="0">
              <a:latin typeface="+mj-lt"/>
            </a:endParaRPr>
          </a:p>
        </p:txBody>
      </p:sp>
      <p:pic>
        <p:nvPicPr>
          <p:cNvPr id="87046" name="Picture 6" descr="http://www.theoitavos.com/images/gallery2/6_169.jpg"/>
          <p:cNvPicPr>
            <a:picLocks noChangeAspect="1" noChangeArrowheads="1"/>
          </p:cNvPicPr>
          <p:nvPr/>
        </p:nvPicPr>
        <p:blipFill>
          <a:blip r:embed="rId2"/>
          <a:srcRect/>
          <a:stretch>
            <a:fillRect/>
          </a:stretch>
        </p:blipFill>
        <p:spPr bwMode="auto">
          <a:xfrm>
            <a:off x="1357290" y="3714752"/>
            <a:ext cx="6357982" cy="2812185"/>
          </a:xfrm>
          <a:prstGeom prst="rect">
            <a:avLst/>
          </a:prstGeom>
          <a:noFill/>
        </p:spPr>
      </p:pic>
      <p:sp>
        <p:nvSpPr>
          <p:cNvPr id="8" name="ZoneTexte 7"/>
          <p:cNvSpPr txBox="1"/>
          <p:nvPr/>
        </p:nvSpPr>
        <p:spPr>
          <a:xfrm>
            <a:off x="428596" y="1142984"/>
            <a:ext cx="8286808" cy="2031325"/>
          </a:xfrm>
          <a:prstGeom prst="rect">
            <a:avLst/>
          </a:prstGeom>
          <a:noFill/>
        </p:spPr>
        <p:txBody>
          <a:bodyPr wrap="square" rtlCol="0">
            <a:spAutoFit/>
          </a:bodyPr>
          <a:lstStyle/>
          <a:p>
            <a:r>
              <a:rPr lang="fr-FR" b="1" dirty="0" smtClean="0"/>
              <a:t> </a:t>
            </a:r>
            <a:r>
              <a:rPr lang="fr-FR" dirty="0" smtClean="0"/>
              <a:t>Vivez l’expérience 5 étoiles au sein de cet établissement de prestige. Toutes les chambres de l’</a:t>
            </a:r>
            <a:r>
              <a:rPr lang="fr-FR" dirty="0" err="1" smtClean="0"/>
              <a:t>Oitavos</a:t>
            </a:r>
            <a:r>
              <a:rPr lang="fr-FR" dirty="0" smtClean="0"/>
              <a:t> proposent un balcon ou une terrasse privée avec une vue spectaculaire sur l’Atlantique ou le magnifique parcours de Golf </a:t>
            </a:r>
            <a:r>
              <a:rPr lang="fr-FR" dirty="0" err="1" smtClean="0"/>
              <a:t>Oitavos</a:t>
            </a:r>
            <a:r>
              <a:rPr lang="fr-FR" dirty="0" smtClean="0"/>
              <a:t> Dunes. L’atmosphère contemporaine est soulignée par un mobilier au design moderne et épuré. Vous sentirez rapidement la quiétude vous envahir dans ce lieu sobre et élégant qui intègre parfaitement la nature environnante dans son architecture. Chaque chambre bénéficie d’une vue dont vous ne vous lasserez pas, même depuis votre salle de bain… !</a:t>
            </a:r>
            <a:endParaRPr lang="fr-FR"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Título 3"/>
          <p:cNvSpPr txBox="1">
            <a:spLocks/>
          </p:cNvSpPr>
          <p:nvPr/>
        </p:nvSpPr>
        <p:spPr bwMode="auto">
          <a:xfrm>
            <a:off x="269875" y="-71462"/>
            <a:ext cx="8623300" cy="936625"/>
          </a:xfrm>
          <a:prstGeom prst="rect">
            <a:avLst/>
          </a:prstGeom>
          <a:noFill/>
          <a:ln w="9525">
            <a:noFill/>
            <a:miter lim="800000"/>
            <a:headEnd/>
            <a:tailEnd/>
          </a:ln>
        </p:spPr>
        <p:txBody>
          <a:bodyPr lIns="104258" tIns="52128" rIns="104258" bIns="52128" anchor="ctr"/>
          <a:lstStyle/>
          <a:p>
            <a:pPr algn="ctr" defTabSz="801688"/>
            <a:r>
              <a:rPr lang="fr-FR" altLang="fr-FR" sz="2400" b="1" u="sng" dirty="0" smtClean="0">
                <a:latin typeface="+mj-lt"/>
              </a:rPr>
              <a:t>Hôtel </a:t>
            </a:r>
            <a:r>
              <a:rPr lang="fr-FR" altLang="fr-FR" sz="2400" b="1" u="sng" dirty="0" err="1" smtClean="0">
                <a:latin typeface="+mj-lt"/>
              </a:rPr>
              <a:t>Oitavos</a:t>
            </a:r>
            <a:endParaRPr lang="pt-PT" altLang="fr-FR" sz="1600" b="1" u="sng" dirty="0">
              <a:latin typeface="+mj-lt"/>
            </a:endParaRPr>
          </a:p>
        </p:txBody>
      </p:sp>
      <p:pic>
        <p:nvPicPr>
          <p:cNvPr id="88066" name="Picture 2" descr="http://www.theoitavos.com/images/gallery/meetings/36.jpg"/>
          <p:cNvPicPr>
            <a:picLocks noChangeAspect="1" noChangeArrowheads="1"/>
          </p:cNvPicPr>
          <p:nvPr/>
        </p:nvPicPr>
        <p:blipFill>
          <a:blip r:embed="rId2"/>
          <a:srcRect/>
          <a:stretch>
            <a:fillRect/>
          </a:stretch>
        </p:blipFill>
        <p:spPr bwMode="auto">
          <a:xfrm>
            <a:off x="397108" y="785794"/>
            <a:ext cx="8461172" cy="5643602"/>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Título 3"/>
          <p:cNvSpPr txBox="1">
            <a:spLocks/>
          </p:cNvSpPr>
          <p:nvPr/>
        </p:nvSpPr>
        <p:spPr bwMode="auto">
          <a:xfrm>
            <a:off x="269875" y="-71462"/>
            <a:ext cx="8623300" cy="936625"/>
          </a:xfrm>
          <a:prstGeom prst="rect">
            <a:avLst/>
          </a:prstGeom>
          <a:noFill/>
          <a:ln w="9525">
            <a:noFill/>
            <a:miter lim="800000"/>
            <a:headEnd/>
            <a:tailEnd/>
          </a:ln>
        </p:spPr>
        <p:txBody>
          <a:bodyPr lIns="104258" tIns="52128" rIns="104258" bIns="52128" anchor="ctr"/>
          <a:lstStyle/>
          <a:p>
            <a:pPr algn="ctr" defTabSz="801688"/>
            <a:r>
              <a:rPr lang="fr-FR" altLang="fr-FR" sz="2400" b="1" u="sng" dirty="0" smtClean="0">
                <a:latin typeface="+mj-lt"/>
              </a:rPr>
              <a:t>Hôtel </a:t>
            </a:r>
            <a:r>
              <a:rPr lang="fr-FR" altLang="fr-FR" sz="2400" b="1" u="sng" dirty="0" err="1" smtClean="0">
                <a:latin typeface="+mj-lt"/>
              </a:rPr>
              <a:t>Oitavos</a:t>
            </a:r>
            <a:endParaRPr lang="pt-PT" altLang="fr-FR" sz="1600" b="1" u="sng" dirty="0">
              <a:latin typeface="+mj-lt"/>
            </a:endParaRPr>
          </a:p>
        </p:txBody>
      </p:sp>
      <p:pic>
        <p:nvPicPr>
          <p:cNvPr id="89090" name="Picture 2" descr="http://www.theoitavos.com/images/gallery2/13.jpg"/>
          <p:cNvPicPr>
            <a:picLocks noChangeAspect="1" noChangeArrowheads="1"/>
          </p:cNvPicPr>
          <p:nvPr/>
        </p:nvPicPr>
        <p:blipFill>
          <a:blip r:embed="rId2"/>
          <a:srcRect/>
          <a:stretch>
            <a:fillRect/>
          </a:stretch>
        </p:blipFill>
        <p:spPr bwMode="auto">
          <a:xfrm>
            <a:off x="928662" y="3429000"/>
            <a:ext cx="6953212" cy="3075459"/>
          </a:xfrm>
          <a:prstGeom prst="rect">
            <a:avLst/>
          </a:prstGeom>
          <a:noFill/>
        </p:spPr>
      </p:pic>
      <p:pic>
        <p:nvPicPr>
          <p:cNvPr id="89092" name="Picture 4" descr="http://www.theoitavos.com/images/gallery2/031.jpg"/>
          <p:cNvPicPr>
            <a:picLocks noChangeAspect="1" noChangeArrowheads="1"/>
          </p:cNvPicPr>
          <p:nvPr/>
        </p:nvPicPr>
        <p:blipFill>
          <a:blip r:embed="rId3"/>
          <a:srcRect/>
          <a:stretch>
            <a:fillRect/>
          </a:stretch>
        </p:blipFill>
        <p:spPr bwMode="auto">
          <a:xfrm>
            <a:off x="214281" y="1000108"/>
            <a:ext cx="4683847" cy="2071702"/>
          </a:xfrm>
          <a:prstGeom prst="rect">
            <a:avLst/>
          </a:prstGeom>
          <a:noFill/>
        </p:spPr>
      </p:pic>
      <p:pic>
        <p:nvPicPr>
          <p:cNvPr id="89094" name="Picture 6" descr="http://www.theoitavos.com/images/gallery2/086.jpg"/>
          <p:cNvPicPr>
            <a:picLocks noChangeAspect="1" noChangeArrowheads="1"/>
          </p:cNvPicPr>
          <p:nvPr/>
        </p:nvPicPr>
        <p:blipFill>
          <a:blip r:embed="rId4" cstate="print"/>
          <a:srcRect/>
          <a:stretch>
            <a:fillRect/>
          </a:stretch>
        </p:blipFill>
        <p:spPr bwMode="auto">
          <a:xfrm>
            <a:off x="5072066" y="1032458"/>
            <a:ext cx="3786214" cy="2071701"/>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Título 3"/>
          <p:cNvSpPr txBox="1">
            <a:spLocks/>
          </p:cNvSpPr>
          <p:nvPr/>
        </p:nvSpPr>
        <p:spPr bwMode="auto">
          <a:xfrm>
            <a:off x="269875" y="-150831"/>
            <a:ext cx="8623300" cy="936625"/>
          </a:xfrm>
          <a:prstGeom prst="rect">
            <a:avLst/>
          </a:prstGeom>
          <a:noFill/>
          <a:ln w="9525">
            <a:noFill/>
            <a:miter lim="800000"/>
            <a:headEnd/>
            <a:tailEnd/>
          </a:ln>
        </p:spPr>
        <p:txBody>
          <a:bodyPr lIns="104258" tIns="52128" rIns="104258" bIns="52128" anchor="ctr"/>
          <a:lstStyle/>
          <a:p>
            <a:pPr algn="ctr" defTabSz="801688"/>
            <a:r>
              <a:rPr lang="fr-FR" altLang="fr-FR" sz="2400" b="1" u="sng" dirty="0" smtClean="0">
                <a:latin typeface="+mj-lt"/>
              </a:rPr>
              <a:t>Hôtel </a:t>
            </a:r>
            <a:r>
              <a:rPr lang="fr-FR" altLang="fr-FR" sz="2400" b="1" u="sng" dirty="0" err="1" smtClean="0">
                <a:latin typeface="+mj-lt"/>
              </a:rPr>
              <a:t>Oitavos</a:t>
            </a:r>
            <a:endParaRPr lang="pt-PT" altLang="fr-FR" sz="1600" b="1" u="sng" dirty="0">
              <a:latin typeface="+mj-lt"/>
            </a:endParaRPr>
          </a:p>
        </p:txBody>
      </p:sp>
      <p:sp>
        <p:nvSpPr>
          <p:cNvPr id="6" name="ZoneTexte 5"/>
          <p:cNvSpPr txBox="1"/>
          <p:nvPr/>
        </p:nvSpPr>
        <p:spPr>
          <a:xfrm>
            <a:off x="285720" y="4160603"/>
            <a:ext cx="8572560" cy="2554545"/>
          </a:xfrm>
          <a:prstGeom prst="rect">
            <a:avLst/>
          </a:prstGeom>
          <a:noFill/>
        </p:spPr>
        <p:txBody>
          <a:bodyPr wrap="square" rtlCol="0">
            <a:spAutoFit/>
          </a:bodyPr>
          <a:lstStyle/>
          <a:p>
            <a:r>
              <a:rPr lang="fr-FR" sz="1600" dirty="0" smtClean="0"/>
              <a:t> Les 3 restaurants de l’hôtel vous proposent une interprétation unique et moderne de la cuisine portugaise. Offrez-vous une expérience culinaire différente dans un cadre original et contemporain. Commencez par le restaurant </a:t>
            </a:r>
            <a:r>
              <a:rPr lang="fr-FR" sz="1600" dirty="0" err="1" smtClean="0"/>
              <a:t>Ipsylon</a:t>
            </a:r>
            <a:r>
              <a:rPr lang="fr-FR" sz="1600" dirty="0" smtClean="0"/>
              <a:t>, un endroit chic et cosmopolite qui propose une cuisine internationale raffinée mais également quelques spécialités locales. Vous pouvez ensuite vous rendre au </a:t>
            </a:r>
            <a:r>
              <a:rPr lang="fr-FR" sz="1600" dirty="0" err="1" smtClean="0"/>
              <a:t>Verbasco</a:t>
            </a:r>
            <a:r>
              <a:rPr lang="fr-FR" sz="1600" dirty="0" smtClean="0"/>
              <a:t>, au club de Golf </a:t>
            </a:r>
            <a:r>
              <a:rPr lang="fr-FR" sz="1600" dirty="0" err="1" smtClean="0"/>
              <a:t>Oitavos</a:t>
            </a:r>
            <a:r>
              <a:rPr lang="fr-FR" sz="1600" dirty="0" smtClean="0"/>
              <a:t> Dunes. Une terrasse magnifique vous attends et des produits frais sont quotidiennement au menu…vous ne serez pas déçu. Pour finir en beauté, on réserve obligatoirement une soirée à la Table du Chef. Un menu unique chaque soir, et un sushi bar le vendredi et samedi qui vous laissera finir votre expérience gastronomique en beauté. Grignoter entre les repas est une mauvaise habitude.. Sauf au Pool </a:t>
            </a:r>
            <a:r>
              <a:rPr lang="fr-FR" sz="1600" dirty="0" err="1" smtClean="0"/>
              <a:t>Atlantica</a:t>
            </a:r>
            <a:r>
              <a:rPr lang="fr-FR" sz="1600" dirty="0" smtClean="0"/>
              <a:t> Bar! Confortablement installé sur les canapés de la </a:t>
            </a:r>
            <a:r>
              <a:rPr lang="fr-FR" sz="1600" dirty="0" err="1" smtClean="0"/>
              <a:t>terasse</a:t>
            </a:r>
            <a:r>
              <a:rPr lang="fr-FR" sz="1600" dirty="0" smtClean="0"/>
              <a:t> ensoleillée, dégustez snacks et boissons fraiches, juste après votre baignade.</a:t>
            </a:r>
            <a:endParaRPr lang="fr-FR" sz="1600" dirty="0"/>
          </a:p>
        </p:txBody>
      </p:sp>
      <p:pic>
        <p:nvPicPr>
          <p:cNvPr id="7" name="Picture 2" descr="http://www.theoitavos.com/images/gallery/meetings/46.jpg"/>
          <p:cNvPicPr>
            <a:picLocks noChangeAspect="1" noChangeArrowheads="1"/>
          </p:cNvPicPr>
          <p:nvPr/>
        </p:nvPicPr>
        <p:blipFill>
          <a:blip r:embed="rId2"/>
          <a:srcRect/>
          <a:stretch>
            <a:fillRect/>
          </a:stretch>
        </p:blipFill>
        <p:spPr bwMode="auto">
          <a:xfrm>
            <a:off x="1071538" y="571480"/>
            <a:ext cx="6858048" cy="3571900"/>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6"/>
          <p:cNvSpPr txBox="1">
            <a:spLocks noChangeArrowheads="1"/>
          </p:cNvSpPr>
          <p:nvPr/>
        </p:nvSpPr>
        <p:spPr bwMode="auto">
          <a:xfrm>
            <a:off x="642910" y="276207"/>
            <a:ext cx="7705725" cy="581025"/>
          </a:xfrm>
          <a:prstGeom prst="rect">
            <a:avLst/>
          </a:prstGeom>
          <a:noFill/>
          <a:ln w="9525">
            <a:noFill/>
            <a:miter lim="800000"/>
            <a:headEnd/>
            <a:tailEnd/>
          </a:ln>
        </p:spPr>
        <p:txBody>
          <a:bodyPr lIns="80175" tIns="40087" rIns="80175" bIns="40087">
            <a:spAutoFit/>
          </a:bodyPr>
          <a:lstStyle/>
          <a:p>
            <a:pPr algn="ctr" defTabSz="801746">
              <a:lnSpc>
                <a:spcPct val="150000"/>
              </a:lnSpc>
              <a:defRPr/>
            </a:pPr>
            <a:r>
              <a:rPr lang="fr-FR" sz="2400" b="1" kern="0" dirty="0">
                <a:latin typeface="Baskerville Old Face" pitchFamily="18" charset="0"/>
                <a:sym typeface="Gill Sans" charset="0"/>
              </a:rPr>
              <a:t>LISBONNE</a:t>
            </a:r>
          </a:p>
        </p:txBody>
      </p:sp>
      <p:pic>
        <p:nvPicPr>
          <p:cNvPr id="6148" name="Picture 7" descr="LISBONNE"/>
          <p:cNvPicPr>
            <a:picLocks noChangeAspect="1" noChangeArrowheads="1"/>
          </p:cNvPicPr>
          <p:nvPr/>
        </p:nvPicPr>
        <p:blipFill>
          <a:blip r:embed="rId2"/>
          <a:srcRect/>
          <a:stretch>
            <a:fillRect/>
          </a:stretch>
        </p:blipFill>
        <p:spPr bwMode="auto">
          <a:xfrm>
            <a:off x="107950" y="1412875"/>
            <a:ext cx="8928100" cy="5038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Título 3"/>
          <p:cNvSpPr txBox="1">
            <a:spLocks/>
          </p:cNvSpPr>
          <p:nvPr/>
        </p:nvSpPr>
        <p:spPr bwMode="auto">
          <a:xfrm>
            <a:off x="269875" y="-71462"/>
            <a:ext cx="8623300" cy="936625"/>
          </a:xfrm>
          <a:prstGeom prst="rect">
            <a:avLst/>
          </a:prstGeom>
          <a:noFill/>
          <a:ln w="9525">
            <a:noFill/>
            <a:miter lim="800000"/>
            <a:headEnd/>
            <a:tailEnd/>
          </a:ln>
        </p:spPr>
        <p:txBody>
          <a:bodyPr lIns="104258" tIns="52128" rIns="104258" bIns="52128" anchor="ctr"/>
          <a:lstStyle/>
          <a:p>
            <a:pPr algn="ctr" defTabSz="801688"/>
            <a:r>
              <a:rPr lang="fr-FR" altLang="fr-FR" sz="2400" b="1" u="sng" dirty="0" smtClean="0">
                <a:latin typeface="+mj-lt"/>
              </a:rPr>
              <a:t>Hôtel </a:t>
            </a:r>
            <a:r>
              <a:rPr lang="fr-FR" altLang="fr-FR" sz="2400" b="1" u="sng" dirty="0" err="1" smtClean="0">
                <a:latin typeface="+mj-lt"/>
              </a:rPr>
              <a:t>Oitavos</a:t>
            </a:r>
            <a:endParaRPr lang="pt-PT" altLang="fr-FR" sz="1600" b="1" u="sng" dirty="0">
              <a:latin typeface="+mj-lt"/>
            </a:endParaRPr>
          </a:p>
        </p:txBody>
      </p:sp>
      <p:pic>
        <p:nvPicPr>
          <p:cNvPr id="95236" name="Picture 4" descr="http://www.theoitavos.com/images/gallery/meetings/43.jpg"/>
          <p:cNvPicPr>
            <a:picLocks noChangeAspect="1" noChangeArrowheads="1"/>
          </p:cNvPicPr>
          <p:nvPr/>
        </p:nvPicPr>
        <p:blipFill>
          <a:blip r:embed="rId2"/>
          <a:srcRect/>
          <a:stretch>
            <a:fillRect/>
          </a:stretch>
        </p:blipFill>
        <p:spPr bwMode="auto">
          <a:xfrm>
            <a:off x="285720" y="714356"/>
            <a:ext cx="3952975" cy="2636634"/>
          </a:xfrm>
          <a:prstGeom prst="rect">
            <a:avLst/>
          </a:prstGeom>
          <a:noFill/>
        </p:spPr>
      </p:pic>
      <p:pic>
        <p:nvPicPr>
          <p:cNvPr id="95238" name="Picture 6" descr="http://www.theoitavos.com/images/gallery/meetings/44.jpg"/>
          <p:cNvPicPr>
            <a:picLocks noChangeAspect="1" noChangeArrowheads="1"/>
          </p:cNvPicPr>
          <p:nvPr/>
        </p:nvPicPr>
        <p:blipFill>
          <a:blip r:embed="rId3"/>
          <a:srcRect/>
          <a:stretch>
            <a:fillRect/>
          </a:stretch>
        </p:blipFill>
        <p:spPr bwMode="auto">
          <a:xfrm>
            <a:off x="4429124" y="714356"/>
            <a:ext cx="4509661" cy="2633642"/>
          </a:xfrm>
          <a:prstGeom prst="rect">
            <a:avLst/>
          </a:prstGeom>
          <a:noFill/>
        </p:spPr>
      </p:pic>
      <p:pic>
        <p:nvPicPr>
          <p:cNvPr id="95240" name="Picture 8" descr="https://static.mytravelchic.com/images/hotels/13/12997.jpg"/>
          <p:cNvPicPr>
            <a:picLocks noChangeAspect="1" noChangeArrowheads="1"/>
          </p:cNvPicPr>
          <p:nvPr/>
        </p:nvPicPr>
        <p:blipFill>
          <a:blip r:embed="rId4" cstate="print"/>
          <a:srcRect/>
          <a:stretch>
            <a:fillRect/>
          </a:stretch>
        </p:blipFill>
        <p:spPr bwMode="auto">
          <a:xfrm>
            <a:off x="1500166" y="3500438"/>
            <a:ext cx="6215106" cy="3107553"/>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Título 3"/>
          <p:cNvSpPr txBox="1">
            <a:spLocks/>
          </p:cNvSpPr>
          <p:nvPr/>
        </p:nvSpPr>
        <p:spPr bwMode="auto">
          <a:xfrm>
            <a:off x="269875" y="-71462"/>
            <a:ext cx="8623300" cy="936625"/>
          </a:xfrm>
          <a:prstGeom prst="rect">
            <a:avLst/>
          </a:prstGeom>
          <a:noFill/>
          <a:ln w="9525">
            <a:noFill/>
            <a:miter lim="800000"/>
            <a:headEnd/>
            <a:tailEnd/>
          </a:ln>
        </p:spPr>
        <p:txBody>
          <a:bodyPr lIns="104258" tIns="52128" rIns="104258" bIns="52128" anchor="ctr"/>
          <a:lstStyle/>
          <a:p>
            <a:pPr algn="ctr" defTabSz="801688"/>
            <a:r>
              <a:rPr lang="fr-FR" altLang="fr-FR" sz="2400" b="1" u="sng" dirty="0" smtClean="0">
                <a:latin typeface="+mj-lt"/>
              </a:rPr>
              <a:t>Hôtel </a:t>
            </a:r>
            <a:r>
              <a:rPr lang="fr-FR" altLang="fr-FR" sz="2400" b="1" u="sng" dirty="0" err="1" smtClean="0">
                <a:latin typeface="+mj-lt"/>
              </a:rPr>
              <a:t>Oitavos</a:t>
            </a:r>
            <a:endParaRPr lang="fr-FR" altLang="fr-FR" sz="2400" b="1" u="sng" dirty="0" smtClean="0">
              <a:latin typeface="+mj-lt"/>
            </a:endParaRPr>
          </a:p>
          <a:p>
            <a:pPr algn="ctr" defTabSz="801688"/>
            <a:r>
              <a:rPr lang="fr-FR" altLang="fr-FR" sz="2400" b="1" u="sng" dirty="0" smtClean="0">
                <a:latin typeface="+mj-lt"/>
              </a:rPr>
              <a:t>SPA</a:t>
            </a:r>
            <a:endParaRPr lang="pt-PT" altLang="fr-FR" sz="1600" b="1" u="sng" dirty="0">
              <a:latin typeface="+mj-lt"/>
            </a:endParaRPr>
          </a:p>
        </p:txBody>
      </p:sp>
      <p:pic>
        <p:nvPicPr>
          <p:cNvPr id="91138" name="Picture 2" descr="http://www.theoitavos.com/images/gallery2/051b.jpg"/>
          <p:cNvPicPr>
            <a:picLocks noChangeAspect="1" noChangeArrowheads="1"/>
          </p:cNvPicPr>
          <p:nvPr/>
        </p:nvPicPr>
        <p:blipFill>
          <a:blip r:embed="rId2"/>
          <a:srcRect/>
          <a:stretch>
            <a:fillRect/>
          </a:stretch>
        </p:blipFill>
        <p:spPr bwMode="auto">
          <a:xfrm>
            <a:off x="420616" y="785794"/>
            <a:ext cx="8366226" cy="3700446"/>
          </a:xfrm>
          <a:prstGeom prst="rect">
            <a:avLst/>
          </a:prstGeom>
          <a:noFill/>
        </p:spPr>
      </p:pic>
      <p:sp>
        <p:nvSpPr>
          <p:cNvPr id="5" name="ZoneTexte 4"/>
          <p:cNvSpPr txBox="1"/>
          <p:nvPr/>
        </p:nvSpPr>
        <p:spPr>
          <a:xfrm>
            <a:off x="571472" y="4643446"/>
            <a:ext cx="8001056" cy="2031325"/>
          </a:xfrm>
          <a:prstGeom prst="rect">
            <a:avLst/>
          </a:prstGeom>
          <a:noFill/>
        </p:spPr>
        <p:txBody>
          <a:bodyPr wrap="square" rtlCol="0">
            <a:spAutoFit/>
          </a:bodyPr>
          <a:lstStyle/>
          <a:p>
            <a:r>
              <a:rPr lang="fr-FR" dirty="0" smtClean="0"/>
              <a:t>Amateur de relaxation, cet hôtel est fait pour vous : profitez du magnifique Spa où vous pourrez découvrir des soins 100% détente, du jacuzzi ou du sauna. Les sportifs ne seront pas lésés pour autant : un parcours de golf entoure l’hôtel, un centre équestre vous permettra de découvrir la région à l’occasion d’une balade à cheval, des courts de tennis ne sont pas non plus très loin. Pour la culture, de nombreuses excursions sont possibles dans les villages environnants… N’hésitez pas à demander conseil à la réception.</a:t>
            </a:r>
            <a:endParaRPr lang="fr-FR"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Título 3"/>
          <p:cNvSpPr txBox="1">
            <a:spLocks/>
          </p:cNvSpPr>
          <p:nvPr/>
        </p:nvSpPr>
        <p:spPr bwMode="auto">
          <a:xfrm>
            <a:off x="269875" y="277797"/>
            <a:ext cx="8623300" cy="936625"/>
          </a:xfrm>
          <a:prstGeom prst="rect">
            <a:avLst/>
          </a:prstGeom>
          <a:noFill/>
          <a:ln w="9525">
            <a:noFill/>
            <a:miter lim="800000"/>
            <a:headEnd/>
            <a:tailEnd/>
          </a:ln>
        </p:spPr>
        <p:txBody>
          <a:bodyPr lIns="104258" tIns="52128" rIns="104258" bIns="52128" anchor="ctr"/>
          <a:lstStyle/>
          <a:p>
            <a:pPr algn="ctr" defTabSz="801688"/>
            <a:r>
              <a:rPr lang="fr-FR" altLang="fr-FR" sz="2400" b="1" u="sng" dirty="0" smtClean="0">
                <a:latin typeface="+mj-lt"/>
              </a:rPr>
              <a:t>DINER  AU RESTAURANT MONTE MAR FACE A L’ATLANTIQUE</a:t>
            </a:r>
          </a:p>
          <a:p>
            <a:pPr algn="ctr" defTabSz="801688"/>
            <a:r>
              <a:rPr lang="fr-FR" altLang="fr-FR" sz="2400" b="1" u="sng" dirty="0" smtClean="0">
                <a:latin typeface="+mj-lt"/>
              </a:rPr>
              <a:t>A deux pas de votre hôtel</a:t>
            </a:r>
            <a:endParaRPr lang="pt-PT" altLang="fr-FR" sz="1600" b="1" u="sng" dirty="0">
              <a:latin typeface="+mj-lt"/>
            </a:endParaRPr>
          </a:p>
        </p:txBody>
      </p:sp>
      <p:pic>
        <p:nvPicPr>
          <p:cNvPr id="110594" name="Picture 2" descr="http://www.onyriamarinha.com/Images/img-mar-web.jpg"/>
          <p:cNvPicPr>
            <a:picLocks noChangeAspect="1" noChangeArrowheads="1"/>
          </p:cNvPicPr>
          <p:nvPr/>
        </p:nvPicPr>
        <p:blipFill>
          <a:blip r:embed="rId2"/>
          <a:srcRect/>
          <a:stretch>
            <a:fillRect/>
          </a:stretch>
        </p:blipFill>
        <p:spPr bwMode="auto">
          <a:xfrm>
            <a:off x="207009" y="3986240"/>
            <a:ext cx="8722709" cy="2514594"/>
          </a:xfrm>
          <a:prstGeom prst="rect">
            <a:avLst/>
          </a:prstGeom>
          <a:noFill/>
        </p:spPr>
      </p:pic>
      <p:pic>
        <p:nvPicPr>
          <p:cNvPr id="110596" name="Picture 4" descr="http://www.portugalvirtual.pt/quinta.da.marinha/restaurante-monte-mar-580x250.jpg"/>
          <p:cNvPicPr>
            <a:picLocks noChangeAspect="1" noChangeArrowheads="1"/>
          </p:cNvPicPr>
          <p:nvPr/>
        </p:nvPicPr>
        <p:blipFill>
          <a:blip r:embed="rId3"/>
          <a:srcRect/>
          <a:stretch>
            <a:fillRect/>
          </a:stretch>
        </p:blipFill>
        <p:spPr bwMode="auto">
          <a:xfrm>
            <a:off x="219998" y="1500174"/>
            <a:ext cx="5137820" cy="2286016"/>
          </a:xfrm>
          <a:prstGeom prst="rect">
            <a:avLst/>
          </a:prstGeom>
          <a:noFill/>
        </p:spPr>
      </p:pic>
      <p:pic>
        <p:nvPicPr>
          <p:cNvPr id="110597" name="Picture 5"/>
          <p:cNvPicPr>
            <a:picLocks noChangeAspect="1" noChangeArrowheads="1"/>
          </p:cNvPicPr>
          <p:nvPr/>
        </p:nvPicPr>
        <p:blipFill>
          <a:blip r:embed="rId4" cstate="print"/>
          <a:srcRect/>
          <a:stretch>
            <a:fillRect/>
          </a:stretch>
        </p:blipFill>
        <p:spPr bwMode="auto">
          <a:xfrm>
            <a:off x="5429256" y="1500174"/>
            <a:ext cx="3541084" cy="228601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idx="1"/>
          </p:nvPr>
        </p:nvSpPr>
        <p:spPr/>
        <p:txBody>
          <a:bodyPr/>
          <a:lstStyle/>
          <a:p>
            <a:r>
              <a:rPr lang="fr-FR" dirty="0" smtClean="0"/>
              <a:t>Lisboa - Portugal</a:t>
            </a:r>
            <a:endParaRPr lang="fr-FR" dirty="0"/>
          </a:p>
        </p:txBody>
      </p:sp>
      <p:sp>
        <p:nvSpPr>
          <p:cNvPr id="3" name="Titre 2"/>
          <p:cNvSpPr>
            <a:spLocks noGrp="1"/>
          </p:cNvSpPr>
          <p:nvPr>
            <p:ph type="title"/>
          </p:nvPr>
        </p:nvSpPr>
        <p:spPr>
          <a:xfrm>
            <a:off x="457200" y="4509120"/>
            <a:ext cx="8305800" cy="720080"/>
          </a:xfrm>
        </p:spPr>
        <p:txBody>
          <a:bodyPr>
            <a:normAutofit/>
          </a:bodyPr>
          <a:lstStyle/>
          <a:p>
            <a:pPr algn="ctr"/>
            <a:r>
              <a:rPr lang="fr-FR" dirty="0" smtClean="0"/>
              <a:t>JOUR 2</a:t>
            </a:r>
            <a:endParaRPr lang="fr-FR" dirty="0"/>
          </a:p>
        </p:txBody>
      </p:sp>
      <p:pic>
        <p:nvPicPr>
          <p:cNvPr id="4" name="Picture 6" descr="\\192.168.1.5\cj\9 COMMERCIAL ET COMMUNICATION\COMMUNICATION\LOGOS\PORTUGAL\CROISIEREJAUNE-PORTUGAL.pn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7452320" y="4581128"/>
            <a:ext cx="1512168" cy="1371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00" name="Picture 4" descr="http://www.nice.aeroport.fr/var/anca/storage/images/pour-mise-en-prod/pax/100-destinations-en-direct-de-nice/europe/portugal/lisbonne/galerie-lisbonne/lisbonne-3/2859019-1-fre-FR/Lisbonne-3_galleryfull.jp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2195736" y="1392637"/>
            <a:ext cx="5112568" cy="2036363"/>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6114848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85720" y="1000108"/>
            <a:ext cx="8643998" cy="5643578"/>
          </a:xfrm>
        </p:spPr>
        <p:txBody>
          <a:bodyPr>
            <a:normAutofit fontScale="92500" lnSpcReduction="10000"/>
          </a:bodyPr>
          <a:lstStyle/>
          <a:p>
            <a:pPr>
              <a:lnSpc>
                <a:spcPct val="150000"/>
              </a:lnSpc>
              <a:spcBef>
                <a:spcPct val="0"/>
              </a:spcBef>
              <a:buNone/>
            </a:pPr>
            <a:r>
              <a:rPr lang="fr-FR" altLang="fr-FR" sz="1800" dirty="0" smtClean="0">
                <a:solidFill>
                  <a:schemeClr val="tx1"/>
                </a:solidFill>
                <a:latin typeface="Book Antiqua" panose="02040602050305030304" pitchFamily="18" charset="0"/>
                <a:ea typeface="Times New Roman" pitchFamily="18" charset="0"/>
                <a:cs typeface="Arial" pitchFamily="34" charset="0"/>
              </a:rPr>
              <a:t>A partir de 06h30 Petit déjeuner à l’hôtel</a:t>
            </a:r>
          </a:p>
          <a:p>
            <a:pPr>
              <a:lnSpc>
                <a:spcPct val="150000"/>
              </a:lnSpc>
              <a:spcBef>
                <a:spcPct val="0"/>
              </a:spcBef>
              <a:buNone/>
            </a:pPr>
            <a:r>
              <a:rPr lang="fr-FR" sz="1800" dirty="0" smtClean="0">
                <a:solidFill>
                  <a:schemeClr val="tx1"/>
                </a:solidFill>
                <a:latin typeface="Book Antiqua" panose="02040602050305030304" pitchFamily="18" charset="0"/>
                <a:cs typeface="Arial" pitchFamily="34" charset="0"/>
              </a:rPr>
              <a:t>09h00 Matinée de réunion à l’hôtel</a:t>
            </a:r>
          </a:p>
          <a:p>
            <a:pPr>
              <a:lnSpc>
                <a:spcPct val="150000"/>
              </a:lnSpc>
              <a:spcBef>
                <a:spcPct val="0"/>
              </a:spcBef>
              <a:buNone/>
            </a:pPr>
            <a:r>
              <a:rPr lang="fr-FR" sz="1800" dirty="0" smtClean="0">
                <a:solidFill>
                  <a:schemeClr val="tx1"/>
                </a:solidFill>
                <a:latin typeface="Book Antiqua" panose="02040602050305030304" pitchFamily="18" charset="0"/>
                <a:cs typeface="Arial" pitchFamily="34" charset="0"/>
              </a:rPr>
              <a:t>10h00 Pause café</a:t>
            </a:r>
          </a:p>
          <a:p>
            <a:pPr>
              <a:lnSpc>
                <a:spcPct val="150000"/>
              </a:lnSpc>
              <a:spcBef>
                <a:spcPct val="0"/>
              </a:spcBef>
              <a:buNone/>
            </a:pPr>
            <a:r>
              <a:rPr lang="fr-FR" sz="1800" dirty="0" smtClean="0">
                <a:solidFill>
                  <a:schemeClr val="tx1"/>
                </a:solidFill>
                <a:latin typeface="Book Antiqua" panose="02040602050305030304" pitchFamily="18" charset="0"/>
                <a:cs typeface="Arial" pitchFamily="34" charset="0"/>
              </a:rPr>
              <a:t>10h30 Reprise de la séance de Travail</a:t>
            </a:r>
          </a:p>
          <a:p>
            <a:pPr>
              <a:lnSpc>
                <a:spcPct val="150000"/>
              </a:lnSpc>
              <a:spcBef>
                <a:spcPct val="0"/>
              </a:spcBef>
              <a:buNone/>
            </a:pPr>
            <a:r>
              <a:rPr lang="fr-FR" sz="1800" dirty="0" smtClean="0">
                <a:solidFill>
                  <a:schemeClr val="tx1"/>
                </a:solidFill>
                <a:latin typeface="Book Antiqua" panose="02040602050305030304" pitchFamily="18" charset="0"/>
                <a:cs typeface="Arial" pitchFamily="34" charset="0"/>
              </a:rPr>
              <a:t>12h30 Départ de l’hôtel en Jeep en direction du restaurant </a:t>
            </a:r>
            <a:r>
              <a:rPr lang="fr-FR" sz="1800" dirty="0" err="1" smtClean="0">
                <a:solidFill>
                  <a:schemeClr val="tx1"/>
                </a:solidFill>
                <a:latin typeface="Book Antiqua" panose="02040602050305030304" pitchFamily="18" charset="0"/>
                <a:cs typeface="Arial" pitchFamily="34" charset="0"/>
              </a:rPr>
              <a:t>Azenhas</a:t>
            </a:r>
            <a:r>
              <a:rPr lang="fr-FR" sz="1800" dirty="0" smtClean="0">
                <a:solidFill>
                  <a:schemeClr val="tx1"/>
                </a:solidFill>
                <a:latin typeface="Book Antiqua" panose="02040602050305030304" pitchFamily="18" charset="0"/>
                <a:cs typeface="Arial" pitchFamily="34" charset="0"/>
              </a:rPr>
              <a:t> Do Mar à</a:t>
            </a:r>
          </a:p>
          <a:p>
            <a:pPr>
              <a:lnSpc>
                <a:spcPct val="150000"/>
              </a:lnSpc>
              <a:spcBef>
                <a:spcPct val="0"/>
              </a:spcBef>
              <a:buNone/>
            </a:pPr>
            <a:r>
              <a:rPr lang="fr-FR" sz="1800" dirty="0" smtClean="0">
                <a:solidFill>
                  <a:schemeClr val="tx1"/>
                </a:solidFill>
                <a:latin typeface="Book Antiqua" panose="02040602050305030304" pitchFamily="18" charset="0"/>
                <a:cs typeface="Arial" pitchFamily="34" charset="0"/>
              </a:rPr>
              <a:t>Travers le parc naturel de Sintra – Cascais</a:t>
            </a:r>
          </a:p>
          <a:p>
            <a:pPr>
              <a:lnSpc>
                <a:spcPct val="150000"/>
              </a:lnSpc>
              <a:spcBef>
                <a:spcPct val="0"/>
              </a:spcBef>
              <a:buNone/>
            </a:pPr>
            <a:r>
              <a:rPr lang="fr-FR" sz="1800" dirty="0" smtClean="0">
                <a:solidFill>
                  <a:schemeClr val="tx1"/>
                </a:solidFill>
                <a:latin typeface="Book Antiqua" panose="02040602050305030304" pitchFamily="18" charset="0"/>
                <a:cs typeface="Arial" pitchFamily="34" charset="0"/>
              </a:rPr>
              <a:t>13h00 Déjeuner face à la mer au restaurant </a:t>
            </a:r>
            <a:r>
              <a:rPr lang="fr-FR" sz="1800" dirty="0" err="1" smtClean="0">
                <a:solidFill>
                  <a:schemeClr val="tx1"/>
                </a:solidFill>
                <a:latin typeface="Book Antiqua" panose="02040602050305030304" pitchFamily="18" charset="0"/>
                <a:cs typeface="Arial" pitchFamily="34" charset="0"/>
              </a:rPr>
              <a:t>Azenhas</a:t>
            </a:r>
            <a:r>
              <a:rPr lang="fr-FR" sz="1800" dirty="0" smtClean="0">
                <a:solidFill>
                  <a:schemeClr val="tx1"/>
                </a:solidFill>
                <a:latin typeface="Book Antiqua" panose="02040602050305030304" pitchFamily="18" charset="0"/>
                <a:cs typeface="Arial" pitchFamily="34" charset="0"/>
              </a:rPr>
              <a:t> do Mar</a:t>
            </a:r>
          </a:p>
          <a:p>
            <a:pPr>
              <a:lnSpc>
                <a:spcPct val="150000"/>
              </a:lnSpc>
              <a:spcBef>
                <a:spcPct val="0"/>
              </a:spcBef>
              <a:buNone/>
            </a:pPr>
            <a:r>
              <a:rPr lang="fr-FR" sz="1800" dirty="0" smtClean="0">
                <a:solidFill>
                  <a:schemeClr val="tx1"/>
                </a:solidFill>
                <a:latin typeface="Book Antiqua" panose="02040602050305030304" pitchFamily="18" charset="0"/>
                <a:cs typeface="Arial" pitchFamily="34" charset="0"/>
              </a:rPr>
              <a:t>14h30 Reprise des jeep en direction de Sintra à travers la </a:t>
            </a:r>
            <a:r>
              <a:rPr lang="fr-FR" sz="1800" dirty="0" err="1" smtClean="0">
                <a:solidFill>
                  <a:schemeClr val="tx1"/>
                </a:solidFill>
                <a:latin typeface="Book Antiqua" panose="02040602050305030304" pitchFamily="18" charset="0"/>
                <a:cs typeface="Arial" pitchFamily="34" charset="0"/>
              </a:rPr>
              <a:t>fôret</a:t>
            </a:r>
            <a:endParaRPr lang="fr-FR" sz="1800" dirty="0" smtClean="0">
              <a:solidFill>
                <a:schemeClr val="tx1"/>
              </a:solidFill>
              <a:latin typeface="Book Antiqua" panose="02040602050305030304" pitchFamily="18" charset="0"/>
              <a:cs typeface="Arial" pitchFamily="34" charset="0"/>
            </a:endParaRPr>
          </a:p>
          <a:p>
            <a:pPr>
              <a:lnSpc>
                <a:spcPct val="150000"/>
              </a:lnSpc>
              <a:spcBef>
                <a:spcPct val="0"/>
              </a:spcBef>
              <a:buNone/>
            </a:pPr>
            <a:r>
              <a:rPr lang="fr-FR" sz="1800" dirty="0" smtClean="0">
                <a:solidFill>
                  <a:schemeClr val="tx1"/>
                </a:solidFill>
                <a:latin typeface="Book Antiqua" panose="02040602050305030304" pitchFamily="18" charset="0"/>
                <a:cs typeface="Arial" pitchFamily="34" charset="0"/>
              </a:rPr>
              <a:t>15h00 Arrivée à la </a:t>
            </a:r>
            <a:r>
              <a:rPr lang="fr-FR" sz="1800" dirty="0" err="1" smtClean="0">
                <a:solidFill>
                  <a:schemeClr val="tx1"/>
                </a:solidFill>
                <a:latin typeface="Book Antiqua" panose="02040602050305030304" pitchFamily="18" charset="0"/>
                <a:cs typeface="Arial" pitchFamily="34" charset="0"/>
              </a:rPr>
              <a:t>Quinta</a:t>
            </a:r>
            <a:r>
              <a:rPr lang="fr-FR" sz="1800" dirty="0" smtClean="0">
                <a:solidFill>
                  <a:schemeClr val="tx1"/>
                </a:solidFill>
                <a:latin typeface="Book Antiqua" panose="02040602050305030304" pitchFamily="18" charset="0"/>
                <a:cs typeface="Arial" pitchFamily="34" charset="0"/>
              </a:rPr>
              <a:t> </a:t>
            </a:r>
            <a:r>
              <a:rPr lang="fr-FR" sz="1800" dirty="0" err="1" smtClean="0">
                <a:solidFill>
                  <a:schemeClr val="tx1"/>
                </a:solidFill>
                <a:latin typeface="Book Antiqua" panose="02040602050305030304" pitchFamily="18" charset="0"/>
                <a:cs typeface="Arial" pitchFamily="34" charset="0"/>
              </a:rPr>
              <a:t>Regaleira</a:t>
            </a:r>
            <a:r>
              <a:rPr lang="fr-FR" sz="1800" dirty="0" smtClean="0">
                <a:solidFill>
                  <a:schemeClr val="tx1"/>
                </a:solidFill>
                <a:latin typeface="Book Antiqua" panose="02040602050305030304" pitchFamily="18" charset="0"/>
                <a:cs typeface="Arial" pitchFamily="34" charset="0"/>
              </a:rPr>
              <a:t> et découverte des jardins </a:t>
            </a:r>
          </a:p>
          <a:p>
            <a:pPr>
              <a:lnSpc>
                <a:spcPct val="150000"/>
              </a:lnSpc>
              <a:spcBef>
                <a:spcPct val="0"/>
              </a:spcBef>
              <a:buNone/>
            </a:pPr>
            <a:r>
              <a:rPr lang="fr-FR" sz="1800" dirty="0" smtClean="0">
                <a:solidFill>
                  <a:schemeClr val="tx1"/>
                </a:solidFill>
                <a:latin typeface="Book Antiqua" panose="02040602050305030304" pitchFamily="18" charset="0"/>
                <a:cs typeface="Arial" pitchFamily="34" charset="0"/>
              </a:rPr>
              <a:t>17h00 Reprise des jeep en direction de </a:t>
            </a:r>
            <a:r>
              <a:rPr lang="fr-FR" sz="1800" dirty="0" err="1" smtClean="0">
                <a:solidFill>
                  <a:schemeClr val="tx1"/>
                </a:solidFill>
                <a:latin typeface="Book Antiqua" panose="02040602050305030304" pitchFamily="18" charset="0"/>
                <a:cs typeface="Arial" pitchFamily="34" charset="0"/>
              </a:rPr>
              <a:t>Cabo</a:t>
            </a:r>
            <a:r>
              <a:rPr lang="fr-FR" sz="1800" dirty="0" smtClean="0">
                <a:solidFill>
                  <a:schemeClr val="tx1"/>
                </a:solidFill>
                <a:latin typeface="Book Antiqua" panose="02040602050305030304" pitchFamily="18" charset="0"/>
                <a:cs typeface="Arial" pitchFamily="34" charset="0"/>
              </a:rPr>
              <a:t> da Roca pour admirer le panorama</a:t>
            </a:r>
          </a:p>
          <a:p>
            <a:pPr>
              <a:lnSpc>
                <a:spcPct val="150000"/>
              </a:lnSpc>
              <a:spcBef>
                <a:spcPct val="0"/>
              </a:spcBef>
              <a:buNone/>
            </a:pPr>
            <a:r>
              <a:rPr lang="fr-FR" sz="1800" dirty="0" smtClean="0">
                <a:solidFill>
                  <a:schemeClr val="tx1"/>
                </a:solidFill>
                <a:latin typeface="Book Antiqua" panose="02040602050305030304" pitchFamily="18" charset="0"/>
                <a:cs typeface="Arial" pitchFamily="34" charset="0"/>
              </a:rPr>
              <a:t>17H30 Retour à votre hôtel</a:t>
            </a:r>
          </a:p>
          <a:p>
            <a:pPr>
              <a:lnSpc>
                <a:spcPct val="150000"/>
              </a:lnSpc>
              <a:spcBef>
                <a:spcPct val="0"/>
              </a:spcBef>
              <a:buNone/>
            </a:pPr>
            <a:r>
              <a:rPr lang="fr-FR" sz="1800" dirty="0" smtClean="0">
                <a:solidFill>
                  <a:schemeClr val="tx1"/>
                </a:solidFill>
                <a:latin typeface="Book Antiqua" panose="02040602050305030304" pitchFamily="18" charset="0"/>
                <a:cs typeface="Arial" pitchFamily="34" charset="0"/>
              </a:rPr>
              <a:t>20h00 Départ en minibus en direction du </a:t>
            </a:r>
            <a:r>
              <a:rPr lang="fr-FR" sz="1800" dirty="0" err="1" smtClean="0">
                <a:solidFill>
                  <a:schemeClr val="tx1"/>
                </a:solidFill>
                <a:latin typeface="Book Antiqua" panose="02040602050305030304" pitchFamily="18" charset="0"/>
                <a:cs typeface="Arial" pitchFamily="34" charset="0"/>
              </a:rPr>
              <a:t>Conceito</a:t>
            </a:r>
            <a:r>
              <a:rPr lang="fr-FR" sz="1800" dirty="0" smtClean="0">
                <a:solidFill>
                  <a:schemeClr val="tx1"/>
                </a:solidFill>
                <a:latin typeface="Book Antiqua" panose="02040602050305030304" pitchFamily="18" charset="0"/>
                <a:cs typeface="Arial" pitchFamily="34" charset="0"/>
              </a:rPr>
              <a:t> Food Store à Cascais</a:t>
            </a:r>
          </a:p>
          <a:p>
            <a:pPr>
              <a:lnSpc>
                <a:spcPct val="150000"/>
              </a:lnSpc>
              <a:spcBef>
                <a:spcPct val="0"/>
              </a:spcBef>
              <a:buNone/>
            </a:pPr>
            <a:r>
              <a:rPr lang="fr-FR" sz="1800" dirty="0" smtClean="0">
                <a:solidFill>
                  <a:schemeClr val="tx1"/>
                </a:solidFill>
                <a:latin typeface="Book Antiqua" panose="02040602050305030304" pitchFamily="18" charset="0"/>
                <a:cs typeface="Arial" pitchFamily="34" charset="0"/>
              </a:rPr>
              <a:t>Dîner dégustation</a:t>
            </a:r>
          </a:p>
          <a:p>
            <a:pPr>
              <a:lnSpc>
                <a:spcPct val="150000"/>
              </a:lnSpc>
              <a:spcBef>
                <a:spcPct val="0"/>
              </a:spcBef>
              <a:buNone/>
            </a:pPr>
            <a:r>
              <a:rPr lang="fr-FR" sz="1800" dirty="0" smtClean="0">
                <a:solidFill>
                  <a:schemeClr val="tx1"/>
                </a:solidFill>
                <a:latin typeface="Book Antiqua" panose="02040602050305030304" pitchFamily="18" charset="0"/>
                <a:cs typeface="Arial" pitchFamily="34" charset="0"/>
              </a:rPr>
              <a:t>Vers 23h00 Retour en minibus en direction de votre hôtel</a:t>
            </a:r>
          </a:p>
          <a:p>
            <a:pPr>
              <a:lnSpc>
                <a:spcPct val="150000"/>
              </a:lnSpc>
              <a:spcBef>
                <a:spcPct val="0"/>
              </a:spcBef>
              <a:buNone/>
            </a:pPr>
            <a:r>
              <a:rPr lang="fr-FR" sz="1800" dirty="0" smtClean="0">
                <a:solidFill>
                  <a:schemeClr val="tx1"/>
                </a:solidFill>
                <a:latin typeface="Book Antiqua" panose="02040602050305030304" pitchFamily="18" charset="0"/>
                <a:cs typeface="Arial" pitchFamily="34" charset="0"/>
              </a:rPr>
              <a:t>Nuit en chambre single à votre hôtel</a:t>
            </a:r>
            <a:endParaRPr lang="fr-FR" sz="1400" dirty="0">
              <a:solidFill>
                <a:schemeClr val="tx1"/>
              </a:solidFill>
              <a:latin typeface="Book Antiqua" panose="02040602050305030304" pitchFamily="18" charset="0"/>
              <a:cs typeface="Arial" pitchFamily="34" charset="0"/>
            </a:endParaRPr>
          </a:p>
          <a:p>
            <a:pPr>
              <a:lnSpc>
                <a:spcPct val="150000"/>
              </a:lnSpc>
              <a:spcBef>
                <a:spcPct val="0"/>
              </a:spcBef>
              <a:buNone/>
            </a:pPr>
            <a:endParaRPr lang="fr-FR" sz="1800" u="sng" dirty="0" smtClean="0">
              <a:solidFill>
                <a:schemeClr val="tx1"/>
              </a:solidFill>
              <a:latin typeface="Book Antiqua" panose="02040602050305030304" pitchFamily="18" charset="0"/>
              <a:cs typeface="Arial" pitchFamily="34" charset="0"/>
            </a:endParaRPr>
          </a:p>
        </p:txBody>
      </p:sp>
      <p:sp>
        <p:nvSpPr>
          <p:cNvPr id="9" name="Text Box 9"/>
          <p:cNvSpPr txBox="1">
            <a:spLocks noChangeArrowheads="1"/>
          </p:cNvSpPr>
          <p:nvPr/>
        </p:nvSpPr>
        <p:spPr bwMode="auto">
          <a:xfrm>
            <a:off x="2771800" y="71414"/>
            <a:ext cx="3725862" cy="758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FontTx/>
              <a:buNone/>
            </a:pPr>
            <a:r>
              <a:rPr lang="fr-FR" altLang="fr-FR" b="1" u="sng" dirty="0" smtClean="0">
                <a:latin typeface="Baskerville Old Face" pitchFamily="18" charset="0"/>
              </a:rPr>
              <a:t>Jour 2</a:t>
            </a:r>
            <a:endParaRPr lang="fr-FR" altLang="fr-FR" b="1" u="sng" dirty="0">
              <a:latin typeface="Baskerville Old Face" pitchFamily="18" charset="0"/>
            </a:endParaRPr>
          </a:p>
        </p:txBody>
      </p:sp>
    </p:spTree>
    <p:extLst>
      <p:ext uri="{BB962C8B-B14F-4D97-AF65-F5344CB8AC3E}">
        <p14:creationId xmlns="" xmlns:p14="http://schemas.microsoft.com/office/powerpoint/2010/main" val="26715620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Título 3"/>
          <p:cNvSpPr txBox="1">
            <a:spLocks/>
          </p:cNvSpPr>
          <p:nvPr/>
        </p:nvSpPr>
        <p:spPr bwMode="auto">
          <a:xfrm>
            <a:off x="269875" y="63483"/>
            <a:ext cx="8623300" cy="936625"/>
          </a:xfrm>
          <a:prstGeom prst="rect">
            <a:avLst/>
          </a:prstGeom>
          <a:noFill/>
          <a:ln w="9525">
            <a:noFill/>
            <a:miter lim="800000"/>
            <a:headEnd/>
            <a:tailEnd/>
          </a:ln>
        </p:spPr>
        <p:txBody>
          <a:bodyPr lIns="104258" tIns="52128" rIns="104258" bIns="52128" anchor="ctr"/>
          <a:lstStyle/>
          <a:p>
            <a:pPr algn="ctr" defTabSz="801688"/>
            <a:r>
              <a:rPr lang="fr-FR" altLang="fr-FR" sz="2400" b="1" u="sng" dirty="0" smtClean="0">
                <a:latin typeface="+mj-lt"/>
              </a:rPr>
              <a:t>Hôtel </a:t>
            </a:r>
            <a:r>
              <a:rPr lang="fr-FR" altLang="fr-FR" sz="2400" b="1" u="sng" dirty="0" err="1" smtClean="0">
                <a:latin typeface="+mj-lt"/>
              </a:rPr>
              <a:t>Oitavos</a:t>
            </a:r>
            <a:endParaRPr lang="fr-FR" altLang="fr-FR" sz="2400" b="1" u="sng" dirty="0" smtClean="0">
              <a:latin typeface="+mj-lt"/>
            </a:endParaRPr>
          </a:p>
          <a:p>
            <a:pPr algn="ctr" defTabSz="801688"/>
            <a:r>
              <a:rPr lang="fr-FR" altLang="fr-FR" sz="2400" b="1" u="sng" dirty="0" smtClean="0">
                <a:latin typeface="+mj-lt"/>
              </a:rPr>
              <a:t>Matinée de travail – Mise à disposition d’une salle pour 20 personnes </a:t>
            </a:r>
            <a:endParaRPr lang="pt-PT" altLang="fr-FR" sz="1600" b="1" u="sng" dirty="0">
              <a:latin typeface="+mj-lt"/>
            </a:endParaRPr>
          </a:p>
        </p:txBody>
      </p:sp>
      <p:pic>
        <p:nvPicPr>
          <p:cNvPr id="93186" name="Picture 2" descr="http://www.theoitavos.com/images/gallery/meetings/13.jpg"/>
          <p:cNvPicPr>
            <a:picLocks noChangeAspect="1" noChangeArrowheads="1"/>
          </p:cNvPicPr>
          <p:nvPr/>
        </p:nvPicPr>
        <p:blipFill>
          <a:blip r:embed="rId2"/>
          <a:srcRect/>
          <a:stretch>
            <a:fillRect/>
          </a:stretch>
        </p:blipFill>
        <p:spPr bwMode="auto">
          <a:xfrm>
            <a:off x="575435" y="1142984"/>
            <a:ext cx="7925655" cy="5286412"/>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Título 3"/>
          <p:cNvSpPr txBox="1">
            <a:spLocks/>
          </p:cNvSpPr>
          <p:nvPr/>
        </p:nvSpPr>
        <p:spPr bwMode="auto">
          <a:xfrm>
            <a:off x="269875" y="-71462"/>
            <a:ext cx="8623300" cy="936625"/>
          </a:xfrm>
          <a:prstGeom prst="rect">
            <a:avLst/>
          </a:prstGeom>
          <a:noFill/>
          <a:ln w="9525">
            <a:noFill/>
            <a:miter lim="800000"/>
            <a:headEnd/>
            <a:tailEnd/>
          </a:ln>
        </p:spPr>
        <p:txBody>
          <a:bodyPr lIns="104258" tIns="52128" rIns="104258" bIns="52128" anchor="ctr"/>
          <a:lstStyle/>
          <a:p>
            <a:pPr algn="ctr" defTabSz="801688"/>
            <a:r>
              <a:rPr lang="fr-FR" altLang="fr-FR" sz="2400" b="1" u="sng" dirty="0" smtClean="0">
                <a:latin typeface="+mj-lt"/>
              </a:rPr>
              <a:t>Hôtel </a:t>
            </a:r>
            <a:r>
              <a:rPr lang="fr-FR" altLang="fr-FR" sz="2400" b="1" u="sng" dirty="0" err="1" smtClean="0">
                <a:latin typeface="+mj-lt"/>
              </a:rPr>
              <a:t>Oitavos</a:t>
            </a:r>
            <a:endParaRPr lang="fr-FR" altLang="fr-FR" sz="2400" b="1" u="sng" dirty="0" smtClean="0">
              <a:latin typeface="+mj-lt"/>
            </a:endParaRPr>
          </a:p>
          <a:p>
            <a:pPr algn="ctr" defTabSz="801688"/>
            <a:r>
              <a:rPr lang="fr-FR" altLang="fr-FR" sz="2400" b="1" u="sng" dirty="0" smtClean="0">
                <a:latin typeface="+mj-lt"/>
              </a:rPr>
              <a:t>Matinée de travail</a:t>
            </a:r>
            <a:endParaRPr lang="pt-PT" altLang="fr-FR" sz="1600" b="1" u="sng" dirty="0">
              <a:latin typeface="+mj-lt"/>
            </a:endParaRPr>
          </a:p>
        </p:txBody>
      </p:sp>
      <p:pic>
        <p:nvPicPr>
          <p:cNvPr id="94210" name="Picture 2" descr="http://www.theoitavos.com/images/gallery/meetings/18.jpg"/>
          <p:cNvPicPr>
            <a:picLocks noChangeAspect="1" noChangeArrowheads="1"/>
          </p:cNvPicPr>
          <p:nvPr/>
        </p:nvPicPr>
        <p:blipFill>
          <a:blip r:embed="rId2"/>
          <a:srcRect/>
          <a:stretch>
            <a:fillRect/>
          </a:stretch>
        </p:blipFill>
        <p:spPr bwMode="auto">
          <a:xfrm>
            <a:off x="285720" y="928670"/>
            <a:ext cx="4125598" cy="2714644"/>
          </a:xfrm>
          <a:prstGeom prst="rect">
            <a:avLst/>
          </a:prstGeom>
          <a:noFill/>
        </p:spPr>
      </p:pic>
      <p:pic>
        <p:nvPicPr>
          <p:cNvPr id="94212" name="Picture 4" descr="http://www.theoitavos.com/images/gallery/meetings/20.jpg"/>
          <p:cNvPicPr>
            <a:picLocks noChangeAspect="1" noChangeArrowheads="1"/>
          </p:cNvPicPr>
          <p:nvPr/>
        </p:nvPicPr>
        <p:blipFill>
          <a:blip r:embed="rId3"/>
          <a:srcRect/>
          <a:stretch>
            <a:fillRect/>
          </a:stretch>
        </p:blipFill>
        <p:spPr bwMode="auto">
          <a:xfrm>
            <a:off x="285720" y="3786190"/>
            <a:ext cx="4286280" cy="2857520"/>
          </a:xfrm>
          <a:prstGeom prst="rect">
            <a:avLst/>
          </a:prstGeom>
          <a:noFill/>
        </p:spPr>
      </p:pic>
      <p:pic>
        <p:nvPicPr>
          <p:cNvPr id="94214" name="Picture 6" descr="http://www.theoitavos.com/images/gallery/meetings/26.jpg"/>
          <p:cNvPicPr>
            <a:picLocks noChangeAspect="1" noChangeArrowheads="1"/>
          </p:cNvPicPr>
          <p:nvPr/>
        </p:nvPicPr>
        <p:blipFill>
          <a:blip r:embed="rId4"/>
          <a:srcRect/>
          <a:stretch>
            <a:fillRect/>
          </a:stretch>
        </p:blipFill>
        <p:spPr bwMode="auto">
          <a:xfrm>
            <a:off x="4714876" y="996319"/>
            <a:ext cx="4024306" cy="2575557"/>
          </a:xfrm>
          <a:prstGeom prst="rect">
            <a:avLst/>
          </a:prstGeom>
          <a:noFill/>
        </p:spPr>
      </p:pic>
      <p:pic>
        <p:nvPicPr>
          <p:cNvPr id="94216" name="Picture 8" descr="http://www.theoitavos.com/images/gallery/meetings/12.jpg"/>
          <p:cNvPicPr>
            <a:picLocks noChangeAspect="1" noChangeArrowheads="1"/>
          </p:cNvPicPr>
          <p:nvPr/>
        </p:nvPicPr>
        <p:blipFill>
          <a:blip r:embed="rId5"/>
          <a:srcRect/>
          <a:stretch>
            <a:fillRect/>
          </a:stretch>
        </p:blipFill>
        <p:spPr bwMode="auto">
          <a:xfrm>
            <a:off x="4714876" y="3857628"/>
            <a:ext cx="4170783" cy="2786082"/>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Text Box 9"/>
          <p:cNvSpPr txBox="1">
            <a:spLocks noChangeArrowheads="1"/>
          </p:cNvSpPr>
          <p:nvPr/>
        </p:nvSpPr>
        <p:spPr bwMode="auto">
          <a:xfrm>
            <a:off x="295275" y="428604"/>
            <a:ext cx="4032250" cy="3323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FontTx/>
              <a:buNone/>
            </a:pPr>
            <a:r>
              <a:rPr lang="fr-FR" altLang="fr-FR" sz="2800" b="1" u="sng" dirty="0" smtClean="0">
                <a:latin typeface="Baskerville Old Face" pitchFamily="18" charset="0"/>
              </a:rPr>
              <a:t>4 Jeep seront garées devant votre hôtel </a:t>
            </a:r>
            <a:r>
              <a:rPr lang="fr-FR" altLang="fr-FR" sz="2800" b="1" u="sng" dirty="0">
                <a:latin typeface="Baskerville Old Face" pitchFamily="18" charset="0"/>
              </a:rPr>
              <a:t> </a:t>
            </a:r>
            <a:r>
              <a:rPr lang="fr-FR" altLang="fr-FR" sz="2800" b="1" u="sng" dirty="0" smtClean="0">
                <a:latin typeface="Baskerville Old Face" pitchFamily="18" charset="0"/>
              </a:rPr>
              <a:t>et vous emmèneront en direction du restaurant  à </a:t>
            </a:r>
            <a:r>
              <a:rPr lang="fr-FR" altLang="fr-FR" sz="2800" b="1" u="sng" dirty="0" err="1" smtClean="0">
                <a:latin typeface="Baskerville Old Face" pitchFamily="18" charset="0"/>
              </a:rPr>
              <a:t>Azenhas</a:t>
            </a:r>
            <a:r>
              <a:rPr lang="fr-FR" altLang="fr-FR" sz="2800" b="1" u="sng" dirty="0" smtClean="0">
                <a:latin typeface="Baskerville Old Face" pitchFamily="18" charset="0"/>
              </a:rPr>
              <a:t> do Mar</a:t>
            </a:r>
          </a:p>
        </p:txBody>
      </p:sp>
      <p:pic>
        <p:nvPicPr>
          <p:cNvPr id="119810" name="Picture 2" descr="http://www.onyriamarinha.com/Images/incentives_cascais_estoril.jpg"/>
          <p:cNvPicPr>
            <a:picLocks noChangeAspect="1" noChangeArrowheads="1"/>
          </p:cNvPicPr>
          <p:nvPr/>
        </p:nvPicPr>
        <p:blipFill>
          <a:blip r:embed="rId2"/>
          <a:srcRect/>
          <a:stretch>
            <a:fillRect/>
          </a:stretch>
        </p:blipFill>
        <p:spPr bwMode="auto">
          <a:xfrm>
            <a:off x="256491" y="3929066"/>
            <a:ext cx="8673227" cy="2500330"/>
          </a:xfrm>
          <a:prstGeom prst="rect">
            <a:avLst/>
          </a:prstGeom>
          <a:noFill/>
        </p:spPr>
      </p:pic>
      <p:pic>
        <p:nvPicPr>
          <p:cNvPr id="119812" name="Picture 4" descr="http://godiscoverportugal.com/wp-content/uploads/2015/05/IMG_20150416_122026.jpg"/>
          <p:cNvPicPr>
            <a:picLocks noChangeAspect="1" noChangeArrowheads="1"/>
          </p:cNvPicPr>
          <p:nvPr/>
        </p:nvPicPr>
        <p:blipFill>
          <a:blip r:embed="rId3"/>
          <a:srcRect/>
          <a:stretch>
            <a:fillRect/>
          </a:stretch>
        </p:blipFill>
        <p:spPr bwMode="auto">
          <a:xfrm>
            <a:off x="4429124" y="357166"/>
            <a:ext cx="4405300" cy="3307364"/>
          </a:xfrm>
          <a:prstGeom prst="rect">
            <a:avLst/>
          </a:prstGeom>
          <a:noFill/>
        </p:spPr>
      </p:pic>
    </p:spTree>
    <p:extLst>
      <p:ext uri="{BB962C8B-B14F-4D97-AF65-F5344CB8AC3E}">
        <p14:creationId xmlns="" xmlns:p14="http://schemas.microsoft.com/office/powerpoint/2010/main" val="359679129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Título 3"/>
          <p:cNvSpPr txBox="1">
            <a:spLocks/>
          </p:cNvSpPr>
          <p:nvPr/>
        </p:nvSpPr>
        <p:spPr bwMode="auto">
          <a:xfrm>
            <a:off x="269875" y="206359"/>
            <a:ext cx="8623300" cy="936625"/>
          </a:xfrm>
          <a:prstGeom prst="rect">
            <a:avLst/>
          </a:prstGeom>
          <a:noFill/>
          <a:ln w="9525">
            <a:noFill/>
            <a:miter lim="800000"/>
            <a:headEnd/>
            <a:tailEnd/>
          </a:ln>
        </p:spPr>
        <p:txBody>
          <a:bodyPr lIns="104258" tIns="52128" rIns="104258" bIns="52128" anchor="ctr"/>
          <a:lstStyle/>
          <a:p>
            <a:pPr algn="ctr" defTabSz="801688"/>
            <a:r>
              <a:rPr lang="fr-FR" altLang="fr-FR" sz="2400" b="1" u="sng" dirty="0" smtClean="0">
                <a:latin typeface="+mj-lt"/>
              </a:rPr>
              <a:t>Départ de votre hôtel en direction du restaurant</a:t>
            </a:r>
          </a:p>
          <a:p>
            <a:pPr algn="ctr" defTabSz="801688"/>
            <a:r>
              <a:rPr lang="fr-FR" altLang="fr-FR" sz="2400" b="1" u="sng" dirty="0" err="1" smtClean="0">
                <a:latin typeface="+mj-lt"/>
              </a:rPr>
              <a:t>Azenhas</a:t>
            </a:r>
            <a:r>
              <a:rPr lang="fr-FR" altLang="fr-FR" sz="2400" b="1" u="sng" dirty="0" smtClean="0">
                <a:latin typeface="+mj-lt"/>
              </a:rPr>
              <a:t> do Mar puis départ en jeep en direction du parc naturel de Sintra </a:t>
            </a:r>
            <a:endParaRPr lang="pt-PT" altLang="fr-FR" sz="1600" b="1" u="sng" dirty="0">
              <a:latin typeface="+mj-lt"/>
            </a:endParaRPr>
          </a:p>
        </p:txBody>
      </p:sp>
      <p:pic>
        <p:nvPicPr>
          <p:cNvPr id="134146" name="Picture 2"/>
          <p:cNvPicPr>
            <a:picLocks noChangeAspect="1" noChangeArrowheads="1"/>
          </p:cNvPicPr>
          <p:nvPr/>
        </p:nvPicPr>
        <p:blipFill>
          <a:blip r:embed="rId2"/>
          <a:srcRect/>
          <a:stretch>
            <a:fillRect/>
          </a:stretch>
        </p:blipFill>
        <p:spPr bwMode="auto">
          <a:xfrm>
            <a:off x="2000232" y="1448188"/>
            <a:ext cx="5000660" cy="519552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Título 3"/>
          <p:cNvSpPr txBox="1">
            <a:spLocks/>
          </p:cNvSpPr>
          <p:nvPr/>
        </p:nvSpPr>
        <p:spPr bwMode="auto">
          <a:xfrm>
            <a:off x="269875" y="63483"/>
            <a:ext cx="8623300" cy="936625"/>
          </a:xfrm>
          <a:prstGeom prst="rect">
            <a:avLst/>
          </a:prstGeom>
          <a:noFill/>
          <a:ln w="9525">
            <a:noFill/>
            <a:miter lim="800000"/>
            <a:headEnd/>
            <a:tailEnd/>
          </a:ln>
        </p:spPr>
        <p:txBody>
          <a:bodyPr lIns="104258" tIns="52128" rIns="104258" bIns="52128" anchor="ctr"/>
          <a:lstStyle/>
          <a:p>
            <a:pPr algn="ctr" defTabSz="801688"/>
            <a:r>
              <a:rPr lang="fr-FR" altLang="fr-FR" sz="2400" b="1" u="sng" dirty="0" smtClean="0">
                <a:latin typeface="+mj-lt"/>
              </a:rPr>
              <a:t>Déjeuner au restaurant de poisson</a:t>
            </a:r>
          </a:p>
          <a:p>
            <a:pPr algn="ctr" defTabSz="801688"/>
            <a:r>
              <a:rPr lang="fr-FR" altLang="fr-FR" sz="2400" b="1" u="sng" dirty="0" smtClean="0">
                <a:latin typeface="+mj-lt"/>
              </a:rPr>
              <a:t>AZENHAS DO MAR</a:t>
            </a:r>
            <a:endParaRPr lang="pt-PT" altLang="fr-FR" sz="1600" b="1" u="sng" dirty="0">
              <a:latin typeface="+mj-lt"/>
            </a:endParaRPr>
          </a:p>
        </p:txBody>
      </p:sp>
      <p:pic>
        <p:nvPicPr>
          <p:cNvPr id="121858" name="Picture 2" descr="http://www.azenhasdomar.com/images/galeria/full/002galeria_azenhas.jpg"/>
          <p:cNvPicPr>
            <a:picLocks noChangeAspect="1" noChangeArrowheads="1"/>
          </p:cNvPicPr>
          <p:nvPr/>
        </p:nvPicPr>
        <p:blipFill>
          <a:blip r:embed="rId2"/>
          <a:srcRect/>
          <a:stretch>
            <a:fillRect/>
          </a:stretch>
        </p:blipFill>
        <p:spPr bwMode="auto">
          <a:xfrm>
            <a:off x="285720" y="3926124"/>
            <a:ext cx="4143404" cy="2717586"/>
          </a:xfrm>
          <a:prstGeom prst="rect">
            <a:avLst/>
          </a:prstGeom>
          <a:noFill/>
        </p:spPr>
      </p:pic>
      <p:pic>
        <p:nvPicPr>
          <p:cNvPr id="121862" name="Picture 6" descr="http://www.azenhasdomar.com/images/galeria/full/008galeria_azenhas.jpg"/>
          <p:cNvPicPr>
            <a:picLocks noChangeAspect="1" noChangeArrowheads="1"/>
          </p:cNvPicPr>
          <p:nvPr/>
        </p:nvPicPr>
        <p:blipFill>
          <a:blip r:embed="rId3"/>
          <a:srcRect t="10040"/>
          <a:stretch>
            <a:fillRect/>
          </a:stretch>
        </p:blipFill>
        <p:spPr bwMode="auto">
          <a:xfrm>
            <a:off x="1785918" y="1000108"/>
            <a:ext cx="5419262" cy="2774527"/>
          </a:xfrm>
          <a:prstGeom prst="rect">
            <a:avLst/>
          </a:prstGeom>
          <a:noFill/>
        </p:spPr>
      </p:pic>
      <p:pic>
        <p:nvPicPr>
          <p:cNvPr id="121864" name="Picture 8" descr="http://www.azenhasdomar.com/images/galeria/full/010galeria_azenhas.jpg"/>
          <p:cNvPicPr>
            <a:picLocks noChangeAspect="1" noChangeArrowheads="1"/>
          </p:cNvPicPr>
          <p:nvPr/>
        </p:nvPicPr>
        <p:blipFill>
          <a:blip r:embed="rId4"/>
          <a:srcRect/>
          <a:stretch>
            <a:fillRect/>
          </a:stretch>
        </p:blipFill>
        <p:spPr bwMode="auto">
          <a:xfrm>
            <a:off x="4572000" y="3929066"/>
            <a:ext cx="4000528" cy="2665058"/>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1423317"/>
            <a:ext cx="8229600" cy="4525963"/>
          </a:xfrm>
        </p:spPr>
        <p:txBody>
          <a:bodyPr>
            <a:normAutofit/>
          </a:bodyPr>
          <a:lstStyle/>
          <a:p>
            <a:pPr>
              <a:lnSpc>
                <a:spcPct val="150000"/>
              </a:lnSpc>
              <a:spcBef>
                <a:spcPct val="0"/>
              </a:spcBef>
              <a:buNone/>
            </a:pPr>
            <a:r>
              <a:rPr lang="fr-FR" altLang="fr-FR" sz="1400" dirty="0" smtClean="0">
                <a:solidFill>
                  <a:schemeClr val="tx1"/>
                </a:solidFill>
                <a:latin typeface="Book Antiqua" panose="02040602050305030304" pitchFamily="18" charset="0"/>
                <a:ea typeface="Times New Roman" pitchFamily="18" charset="0"/>
                <a:cs typeface="Arial" pitchFamily="34" charset="0"/>
              </a:rPr>
              <a:t>Lisbonne, appelée «  la ville aux 7 collines » est </a:t>
            </a:r>
            <a:r>
              <a:rPr lang="fr-FR" altLang="fr-FR" sz="1400" dirty="0">
                <a:solidFill>
                  <a:schemeClr val="tx1"/>
                </a:solidFill>
                <a:latin typeface="Book Antiqua" panose="02040602050305030304" pitchFamily="18" charset="0"/>
                <a:ea typeface="Times New Roman" pitchFamily="18" charset="0"/>
                <a:cs typeface="Arial" pitchFamily="34" charset="0"/>
              </a:rPr>
              <a:t>une ville européenne dont </a:t>
            </a:r>
            <a:r>
              <a:rPr lang="fr-FR" altLang="fr-FR" sz="1400" dirty="0" smtClean="0">
                <a:solidFill>
                  <a:schemeClr val="tx1"/>
                </a:solidFill>
                <a:latin typeface="Book Antiqua" panose="02040602050305030304" pitchFamily="18" charset="0"/>
                <a:ea typeface="Times New Roman" pitchFamily="18" charset="0"/>
                <a:cs typeface="Arial" pitchFamily="34" charset="0"/>
              </a:rPr>
              <a:t>les </a:t>
            </a:r>
            <a:r>
              <a:rPr lang="fr-FR" altLang="fr-FR" sz="1400" dirty="0">
                <a:solidFill>
                  <a:schemeClr val="tx1"/>
                </a:solidFill>
                <a:latin typeface="Book Antiqua" panose="02040602050305030304" pitchFamily="18" charset="0"/>
                <a:ea typeface="Times New Roman" pitchFamily="18" charset="0"/>
                <a:cs typeface="Arial" pitchFamily="34" charset="0"/>
              </a:rPr>
              <a:t>origines remontent </a:t>
            </a:r>
            <a:r>
              <a:rPr lang="fr-FR" altLang="fr-FR" sz="1400" dirty="0" smtClean="0">
                <a:solidFill>
                  <a:schemeClr val="tx1"/>
                </a:solidFill>
                <a:latin typeface="Book Antiqua" panose="02040602050305030304" pitchFamily="18" charset="0"/>
                <a:ea typeface="Times New Roman" pitchFamily="18" charset="0"/>
                <a:cs typeface="Arial" pitchFamily="34" charset="0"/>
              </a:rPr>
              <a:t>aux</a:t>
            </a:r>
          </a:p>
          <a:p>
            <a:pPr>
              <a:lnSpc>
                <a:spcPct val="150000"/>
              </a:lnSpc>
              <a:spcBef>
                <a:spcPct val="0"/>
              </a:spcBef>
              <a:buNone/>
            </a:pPr>
            <a:r>
              <a:rPr lang="fr-FR" altLang="fr-FR" sz="1400" dirty="0" smtClean="0">
                <a:solidFill>
                  <a:schemeClr val="tx1"/>
                </a:solidFill>
                <a:latin typeface="Book Antiqua" panose="02040602050305030304" pitchFamily="18" charset="0"/>
                <a:ea typeface="Times New Roman" pitchFamily="18" charset="0"/>
                <a:cs typeface="Arial" pitchFamily="34" charset="0"/>
              </a:rPr>
              <a:t>Phéniciens</a:t>
            </a:r>
            <a:r>
              <a:rPr lang="fr-FR" altLang="fr-FR" sz="1400" dirty="0">
                <a:solidFill>
                  <a:schemeClr val="tx1"/>
                </a:solidFill>
                <a:latin typeface="Book Antiqua" panose="02040602050305030304" pitchFamily="18" charset="0"/>
                <a:ea typeface="Times New Roman" pitchFamily="18" charset="0"/>
                <a:cs typeface="Arial" pitchFamily="34" charset="0"/>
              </a:rPr>
              <a:t>, mais les </a:t>
            </a:r>
            <a:r>
              <a:rPr lang="fr-FR" altLang="fr-FR" sz="1400" dirty="0" smtClean="0">
                <a:solidFill>
                  <a:schemeClr val="tx1"/>
                </a:solidFill>
                <a:latin typeface="Book Antiqua" panose="02040602050305030304" pitchFamily="18" charset="0"/>
                <a:ea typeface="Times New Roman" pitchFamily="18" charset="0"/>
                <a:cs typeface="Arial" pitchFamily="34" charset="0"/>
              </a:rPr>
              <a:t>influences plus </a:t>
            </a:r>
            <a:r>
              <a:rPr lang="fr-FR" altLang="fr-FR" sz="1400" dirty="0">
                <a:solidFill>
                  <a:schemeClr val="tx1"/>
                </a:solidFill>
                <a:latin typeface="Book Antiqua" panose="02040602050305030304" pitchFamily="18" charset="0"/>
                <a:ea typeface="Times New Roman" pitchFamily="18" charset="0"/>
                <a:cs typeface="Arial" pitchFamily="34" charset="0"/>
              </a:rPr>
              <a:t>marquantes sont les influences arabes, car l’occupation a </a:t>
            </a:r>
            <a:r>
              <a:rPr lang="fr-FR" altLang="fr-FR" sz="1400" dirty="0" smtClean="0">
                <a:solidFill>
                  <a:schemeClr val="tx1"/>
                </a:solidFill>
                <a:latin typeface="Book Antiqua" panose="02040602050305030304" pitchFamily="18" charset="0"/>
                <a:ea typeface="Times New Roman" pitchFamily="18" charset="0"/>
                <a:cs typeface="Arial" pitchFamily="34" charset="0"/>
              </a:rPr>
              <a:t>duré</a:t>
            </a:r>
          </a:p>
          <a:p>
            <a:pPr>
              <a:lnSpc>
                <a:spcPct val="150000"/>
              </a:lnSpc>
              <a:spcBef>
                <a:spcPct val="0"/>
              </a:spcBef>
              <a:buNone/>
            </a:pPr>
            <a:r>
              <a:rPr lang="fr-FR" altLang="fr-FR" sz="1400" dirty="0" smtClean="0">
                <a:solidFill>
                  <a:schemeClr val="tx1"/>
                </a:solidFill>
                <a:latin typeface="Book Antiqua" panose="02040602050305030304" pitchFamily="18" charset="0"/>
                <a:ea typeface="Times New Roman" pitchFamily="18" charset="0"/>
                <a:cs typeface="Arial" pitchFamily="34" charset="0"/>
              </a:rPr>
              <a:t>plus </a:t>
            </a:r>
            <a:r>
              <a:rPr lang="fr-FR" altLang="fr-FR" sz="1400" dirty="0">
                <a:solidFill>
                  <a:schemeClr val="tx1"/>
                </a:solidFill>
                <a:latin typeface="Book Antiqua" panose="02040602050305030304" pitchFamily="18" charset="0"/>
                <a:ea typeface="Times New Roman" pitchFamily="18" charset="0"/>
                <a:cs typeface="Arial" pitchFamily="34" charset="0"/>
              </a:rPr>
              <a:t>de 450 années.</a:t>
            </a:r>
          </a:p>
          <a:p>
            <a:pPr>
              <a:lnSpc>
                <a:spcPct val="150000"/>
              </a:lnSpc>
              <a:spcBef>
                <a:spcPct val="0"/>
              </a:spcBef>
              <a:buNone/>
            </a:pPr>
            <a:r>
              <a:rPr lang="fr-FR" altLang="fr-FR" sz="1400" dirty="0">
                <a:solidFill>
                  <a:schemeClr val="tx1"/>
                </a:solidFill>
                <a:latin typeface="Book Antiqua" panose="02040602050305030304" pitchFamily="18" charset="0"/>
                <a:ea typeface="Times New Roman" pitchFamily="18" charset="0"/>
                <a:cs typeface="Arial" pitchFamily="34" charset="0"/>
              </a:rPr>
              <a:t>Durant le 15</a:t>
            </a:r>
            <a:r>
              <a:rPr lang="fr-FR" altLang="fr-FR" sz="1400" baseline="30000" dirty="0">
                <a:solidFill>
                  <a:schemeClr val="tx1"/>
                </a:solidFill>
                <a:latin typeface="Book Antiqua" panose="02040602050305030304" pitchFamily="18" charset="0"/>
                <a:ea typeface="Times New Roman" pitchFamily="18" charset="0"/>
                <a:cs typeface="Arial" pitchFamily="34" charset="0"/>
              </a:rPr>
              <a:t>ème</a:t>
            </a:r>
            <a:r>
              <a:rPr lang="fr-FR" altLang="fr-FR" sz="1400" dirty="0">
                <a:solidFill>
                  <a:schemeClr val="tx1"/>
                </a:solidFill>
                <a:latin typeface="Book Antiqua" panose="02040602050305030304" pitchFamily="18" charset="0"/>
                <a:ea typeface="Times New Roman" pitchFamily="18" charset="0"/>
                <a:cs typeface="Arial" pitchFamily="34" charset="0"/>
              </a:rPr>
              <a:t> siècle Lisbonne connaît le début de son âge d’Or grâce aux Découvertes </a:t>
            </a:r>
            <a:r>
              <a:rPr lang="fr-FR" altLang="fr-FR" sz="1400" dirty="0" smtClean="0">
                <a:solidFill>
                  <a:schemeClr val="tx1"/>
                </a:solidFill>
                <a:latin typeface="Book Antiqua" panose="02040602050305030304" pitchFamily="18" charset="0"/>
                <a:ea typeface="Times New Roman" pitchFamily="18" charset="0"/>
                <a:cs typeface="Arial" pitchFamily="34" charset="0"/>
              </a:rPr>
              <a:t>Maritimes,</a:t>
            </a:r>
          </a:p>
          <a:p>
            <a:pPr>
              <a:lnSpc>
                <a:spcPct val="150000"/>
              </a:lnSpc>
              <a:spcBef>
                <a:spcPct val="0"/>
              </a:spcBef>
              <a:buNone/>
            </a:pPr>
            <a:r>
              <a:rPr lang="fr-FR" altLang="fr-FR" sz="1400" dirty="0" smtClean="0">
                <a:solidFill>
                  <a:schemeClr val="tx1"/>
                </a:solidFill>
                <a:latin typeface="Book Antiqua" panose="02040602050305030304" pitchFamily="18" charset="0"/>
                <a:ea typeface="Times New Roman" pitchFamily="18" charset="0"/>
                <a:cs typeface="Arial" pitchFamily="34" charset="0"/>
              </a:rPr>
              <a:t>surtout </a:t>
            </a:r>
            <a:r>
              <a:rPr lang="fr-FR" altLang="fr-FR" sz="1400" dirty="0">
                <a:solidFill>
                  <a:schemeClr val="tx1"/>
                </a:solidFill>
                <a:latin typeface="Book Antiqua" panose="02040602050305030304" pitchFamily="18" charset="0"/>
                <a:ea typeface="Times New Roman" pitchFamily="18" charset="0"/>
                <a:cs typeface="Arial" pitchFamily="34" charset="0"/>
              </a:rPr>
              <a:t>avec le commerce des épices et les pierres précieuses. C’est l’époque des </a:t>
            </a:r>
            <a:r>
              <a:rPr lang="fr-FR" altLang="fr-FR" sz="1400" dirty="0" smtClean="0">
                <a:solidFill>
                  <a:schemeClr val="tx1"/>
                </a:solidFill>
                <a:latin typeface="Book Antiqua" panose="02040602050305030304" pitchFamily="18" charset="0"/>
                <a:ea typeface="Times New Roman" pitchFamily="18" charset="0"/>
                <a:cs typeface="Arial" pitchFamily="34" charset="0"/>
              </a:rPr>
              <a:t>grandes</a:t>
            </a:r>
          </a:p>
          <a:p>
            <a:pPr>
              <a:lnSpc>
                <a:spcPct val="150000"/>
              </a:lnSpc>
              <a:spcBef>
                <a:spcPct val="0"/>
              </a:spcBef>
              <a:buNone/>
            </a:pPr>
            <a:r>
              <a:rPr lang="fr-FR" altLang="fr-FR" sz="1400" dirty="0" smtClean="0">
                <a:solidFill>
                  <a:schemeClr val="tx1"/>
                </a:solidFill>
                <a:latin typeface="Book Antiqua" panose="02040602050305030304" pitchFamily="18" charset="0"/>
                <a:ea typeface="Times New Roman" pitchFamily="18" charset="0"/>
                <a:cs typeface="Arial" pitchFamily="34" charset="0"/>
              </a:rPr>
              <a:t>constructions </a:t>
            </a:r>
            <a:r>
              <a:rPr lang="fr-FR" altLang="fr-FR" sz="1400" dirty="0">
                <a:solidFill>
                  <a:schemeClr val="tx1"/>
                </a:solidFill>
                <a:latin typeface="Book Antiqua" panose="02040602050305030304" pitchFamily="18" charset="0"/>
                <a:ea typeface="Times New Roman" pitchFamily="18" charset="0"/>
                <a:cs typeface="Arial" pitchFamily="34" charset="0"/>
              </a:rPr>
              <a:t>tels que le monastère de </a:t>
            </a:r>
            <a:r>
              <a:rPr lang="fr-FR" altLang="fr-FR" sz="1400" dirty="0" err="1">
                <a:solidFill>
                  <a:schemeClr val="tx1"/>
                </a:solidFill>
                <a:latin typeface="Book Antiqua" panose="02040602050305030304" pitchFamily="18" charset="0"/>
                <a:ea typeface="Times New Roman" pitchFamily="18" charset="0"/>
                <a:cs typeface="Arial" pitchFamily="34" charset="0"/>
              </a:rPr>
              <a:t>Jerónimos</a:t>
            </a:r>
            <a:r>
              <a:rPr lang="fr-FR" altLang="fr-FR" sz="1400" dirty="0">
                <a:solidFill>
                  <a:schemeClr val="tx1"/>
                </a:solidFill>
                <a:latin typeface="Book Antiqua" panose="02040602050305030304" pitchFamily="18" charset="0"/>
                <a:ea typeface="Times New Roman" pitchFamily="18" charset="0"/>
                <a:cs typeface="Arial" pitchFamily="34" charset="0"/>
              </a:rPr>
              <a:t> et la Tour de Belém.</a:t>
            </a:r>
            <a:endParaRPr lang="pt-PT" altLang="fr-FR" sz="1400" dirty="0">
              <a:solidFill>
                <a:schemeClr val="tx1"/>
              </a:solidFill>
              <a:latin typeface="Book Antiqua" panose="02040602050305030304" pitchFamily="18" charset="0"/>
              <a:ea typeface="Times New Roman" pitchFamily="18" charset="0"/>
              <a:cs typeface="Arial" pitchFamily="34" charset="0"/>
            </a:endParaRPr>
          </a:p>
          <a:p>
            <a:pPr>
              <a:lnSpc>
                <a:spcPct val="150000"/>
              </a:lnSpc>
              <a:spcBef>
                <a:spcPct val="0"/>
              </a:spcBef>
              <a:buFontTx/>
              <a:buNone/>
            </a:pPr>
            <a:r>
              <a:rPr lang="fr-FR" altLang="fr-FR" sz="1400" dirty="0">
                <a:solidFill>
                  <a:schemeClr val="tx1"/>
                </a:solidFill>
                <a:latin typeface="Book Antiqua" panose="02040602050305030304" pitchFamily="18" charset="0"/>
                <a:ea typeface="Times New Roman" pitchFamily="18" charset="0"/>
                <a:cs typeface="Arial" pitchFamily="34" charset="0"/>
              </a:rPr>
              <a:t>Après le tremblement de terre de 1755, la reconstruction de Lisbonne a permis un nouveau « dessin </a:t>
            </a:r>
            <a:r>
              <a:rPr lang="fr-FR" altLang="fr-FR" sz="1400" dirty="0" smtClean="0">
                <a:solidFill>
                  <a:schemeClr val="tx1"/>
                </a:solidFill>
                <a:latin typeface="Book Antiqua" panose="02040602050305030304" pitchFamily="18" charset="0"/>
                <a:ea typeface="Times New Roman" pitchFamily="18" charset="0"/>
                <a:cs typeface="Arial" pitchFamily="34" charset="0"/>
              </a:rPr>
              <a:t>» </a:t>
            </a:r>
          </a:p>
          <a:p>
            <a:pPr>
              <a:lnSpc>
                <a:spcPct val="150000"/>
              </a:lnSpc>
              <a:spcBef>
                <a:spcPct val="0"/>
              </a:spcBef>
              <a:buFontTx/>
              <a:buNone/>
            </a:pPr>
            <a:r>
              <a:rPr lang="fr-FR" altLang="fr-FR" sz="1400" dirty="0" smtClean="0">
                <a:solidFill>
                  <a:schemeClr val="tx1"/>
                </a:solidFill>
                <a:latin typeface="Book Antiqua" panose="02040602050305030304" pitchFamily="18" charset="0"/>
                <a:ea typeface="Times New Roman" pitchFamily="18" charset="0"/>
                <a:cs typeface="Arial" pitchFamily="34" charset="0"/>
              </a:rPr>
              <a:t>de </a:t>
            </a:r>
            <a:r>
              <a:rPr lang="fr-FR" altLang="fr-FR" sz="1400" dirty="0">
                <a:solidFill>
                  <a:schemeClr val="tx1"/>
                </a:solidFill>
                <a:latin typeface="Book Antiqua" panose="02040602050305030304" pitchFamily="18" charset="0"/>
                <a:ea typeface="Times New Roman" pitchFamily="18" charset="0"/>
                <a:cs typeface="Arial" pitchFamily="34" charset="0"/>
              </a:rPr>
              <a:t>la ville qui a crée la « </a:t>
            </a:r>
            <a:r>
              <a:rPr lang="fr-FR" altLang="fr-FR" sz="1400" dirty="0" err="1">
                <a:solidFill>
                  <a:schemeClr val="tx1"/>
                </a:solidFill>
                <a:latin typeface="Book Antiqua" panose="02040602050305030304" pitchFamily="18" charset="0"/>
                <a:ea typeface="Times New Roman" pitchFamily="18" charset="0"/>
                <a:cs typeface="Arial" pitchFamily="34" charset="0"/>
              </a:rPr>
              <a:t>Baixa</a:t>
            </a:r>
            <a:r>
              <a:rPr lang="fr-FR" altLang="fr-FR" sz="1400" dirty="0">
                <a:solidFill>
                  <a:schemeClr val="tx1"/>
                </a:solidFill>
                <a:latin typeface="Book Antiqua" panose="02040602050305030304" pitchFamily="18" charset="0"/>
                <a:ea typeface="Times New Roman" pitchFamily="18" charset="0"/>
                <a:cs typeface="Arial" pitchFamily="34" charset="0"/>
              </a:rPr>
              <a:t> », une zone commerciale avec des rues larges et parallèles. </a:t>
            </a:r>
            <a:endParaRPr lang="pt-PT" altLang="fr-FR" sz="1400" dirty="0">
              <a:solidFill>
                <a:schemeClr val="tx1"/>
              </a:solidFill>
              <a:latin typeface="Book Antiqua" panose="02040602050305030304" pitchFamily="18" charset="0"/>
              <a:ea typeface="Times New Roman" pitchFamily="18" charset="0"/>
              <a:cs typeface="Arial" pitchFamily="34" charset="0"/>
            </a:endParaRPr>
          </a:p>
          <a:p>
            <a:pPr>
              <a:lnSpc>
                <a:spcPct val="150000"/>
              </a:lnSpc>
              <a:spcBef>
                <a:spcPct val="0"/>
              </a:spcBef>
              <a:buFontTx/>
              <a:buNone/>
            </a:pPr>
            <a:r>
              <a:rPr lang="fr-FR" altLang="fr-FR" sz="1400" dirty="0">
                <a:solidFill>
                  <a:schemeClr val="tx1"/>
                </a:solidFill>
                <a:latin typeface="Book Antiqua" panose="02040602050305030304" pitchFamily="18" charset="0"/>
                <a:ea typeface="Times New Roman" pitchFamily="18" charset="0"/>
                <a:cs typeface="Arial" pitchFamily="34" charset="0"/>
              </a:rPr>
              <a:t>Plus récemment c’</a:t>
            </a:r>
            <a:r>
              <a:rPr lang="fr-FR" altLang="fr-FR" sz="1400" dirty="0" err="1">
                <a:solidFill>
                  <a:schemeClr val="tx1"/>
                </a:solidFill>
                <a:latin typeface="Book Antiqua" panose="02040602050305030304" pitchFamily="18" charset="0"/>
                <a:ea typeface="Times New Roman" pitchFamily="18" charset="0"/>
                <a:cs typeface="Arial" pitchFamily="34" charset="0"/>
              </a:rPr>
              <a:t>ést</a:t>
            </a:r>
            <a:r>
              <a:rPr lang="fr-FR" altLang="fr-FR" sz="1400" dirty="0">
                <a:solidFill>
                  <a:schemeClr val="tx1"/>
                </a:solidFill>
                <a:latin typeface="Book Antiqua" panose="02040602050305030304" pitchFamily="18" charset="0"/>
                <a:ea typeface="Times New Roman" pitchFamily="18" charset="0"/>
                <a:cs typeface="Arial" pitchFamily="34" charset="0"/>
              </a:rPr>
              <a:t> l’Expo (maintenant Parque </a:t>
            </a:r>
            <a:r>
              <a:rPr lang="fr-FR" altLang="fr-FR" sz="1400" dirty="0" err="1">
                <a:solidFill>
                  <a:schemeClr val="tx1"/>
                </a:solidFill>
                <a:latin typeface="Book Antiqua" panose="02040602050305030304" pitchFamily="18" charset="0"/>
                <a:ea typeface="Times New Roman" pitchFamily="18" charset="0"/>
                <a:cs typeface="Arial" pitchFamily="34" charset="0"/>
              </a:rPr>
              <a:t>das</a:t>
            </a:r>
            <a:r>
              <a:rPr lang="fr-FR" altLang="fr-FR" sz="1400" dirty="0">
                <a:solidFill>
                  <a:schemeClr val="tx1"/>
                </a:solidFill>
                <a:latin typeface="Book Antiqua" panose="02040602050305030304" pitchFamily="18" charset="0"/>
                <a:ea typeface="Times New Roman" pitchFamily="18" charset="0"/>
                <a:cs typeface="Arial" pitchFamily="34" charset="0"/>
              </a:rPr>
              <a:t> </a:t>
            </a:r>
            <a:r>
              <a:rPr lang="fr-FR" altLang="fr-FR" sz="1400" dirty="0" err="1">
                <a:solidFill>
                  <a:schemeClr val="tx1"/>
                </a:solidFill>
                <a:latin typeface="Book Antiqua" panose="02040602050305030304" pitchFamily="18" charset="0"/>
                <a:ea typeface="Times New Roman" pitchFamily="18" charset="0"/>
                <a:cs typeface="Arial" pitchFamily="34" charset="0"/>
              </a:rPr>
              <a:t>Nações</a:t>
            </a:r>
            <a:r>
              <a:rPr lang="fr-FR" altLang="fr-FR" sz="1400" dirty="0">
                <a:solidFill>
                  <a:schemeClr val="tx1"/>
                </a:solidFill>
                <a:latin typeface="Book Antiqua" panose="02040602050305030304" pitchFamily="18" charset="0"/>
                <a:ea typeface="Times New Roman" pitchFamily="18" charset="0"/>
                <a:cs typeface="Arial" pitchFamily="34" charset="0"/>
              </a:rPr>
              <a:t>) qui a de nouveau donné une </a:t>
            </a:r>
            <a:r>
              <a:rPr lang="fr-FR" altLang="fr-FR" sz="1400" dirty="0" smtClean="0">
                <a:solidFill>
                  <a:schemeClr val="tx1"/>
                </a:solidFill>
                <a:latin typeface="Book Antiqua" panose="02040602050305030304" pitchFamily="18" charset="0"/>
                <a:ea typeface="Times New Roman" pitchFamily="18" charset="0"/>
                <a:cs typeface="Arial" pitchFamily="34" charset="0"/>
              </a:rPr>
              <a:t>nouvelle</a:t>
            </a:r>
          </a:p>
          <a:p>
            <a:pPr>
              <a:lnSpc>
                <a:spcPct val="150000"/>
              </a:lnSpc>
              <a:spcBef>
                <a:spcPct val="0"/>
              </a:spcBef>
              <a:buFontTx/>
              <a:buNone/>
            </a:pPr>
            <a:r>
              <a:rPr lang="fr-FR" altLang="fr-FR" sz="1400" dirty="0" smtClean="0">
                <a:solidFill>
                  <a:schemeClr val="tx1"/>
                </a:solidFill>
                <a:latin typeface="Book Antiqua" panose="02040602050305030304" pitchFamily="18" charset="0"/>
                <a:ea typeface="Times New Roman" pitchFamily="18" charset="0"/>
                <a:cs typeface="Arial" pitchFamily="34" charset="0"/>
              </a:rPr>
              <a:t>impulsion </a:t>
            </a:r>
            <a:r>
              <a:rPr lang="fr-FR" altLang="fr-FR" sz="1400" dirty="0">
                <a:solidFill>
                  <a:schemeClr val="tx1"/>
                </a:solidFill>
                <a:latin typeface="Book Antiqua" panose="02040602050305030304" pitchFamily="18" charset="0"/>
                <a:ea typeface="Times New Roman" pitchFamily="18" charset="0"/>
                <a:cs typeface="Arial" pitchFamily="34" charset="0"/>
              </a:rPr>
              <a:t>au développement de la ville.</a:t>
            </a:r>
          </a:p>
          <a:p>
            <a:endParaRPr lang="fr-FR" sz="1400" dirty="0">
              <a:solidFill>
                <a:schemeClr val="tx1"/>
              </a:solidFill>
              <a:latin typeface="Book Antiqua" panose="02040602050305030304" pitchFamily="18" charset="0"/>
            </a:endParaRPr>
          </a:p>
        </p:txBody>
      </p:sp>
      <p:pic>
        <p:nvPicPr>
          <p:cNvPr id="4" name="Picture 11" descr="Imagem 006.jpg"/>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a:off x="199033" y="4797151"/>
            <a:ext cx="2284735" cy="17274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6" descr="Imagem 007.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2915816" y="4797151"/>
            <a:ext cx="2427178" cy="17274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8" descr="ALFAMA_6 para spring mailing[1].jpg"/>
          <p:cNvPicPr>
            <a:picLocks noChangeAspect="1"/>
          </p:cNvPicPr>
          <p:nvPr/>
        </p:nvPicPr>
        <p:blipFill>
          <a:blip r:embed="rId4">
            <a:extLst>
              <a:ext uri="{28A0092B-C50C-407E-A947-70E740481C1C}">
                <a14:useLocalDpi xmlns="" xmlns:a14="http://schemas.microsoft.com/office/drawing/2010/main" val="0"/>
              </a:ext>
            </a:extLst>
          </a:blip>
          <a:srcRect/>
          <a:stretch>
            <a:fillRect/>
          </a:stretch>
        </p:blipFill>
        <p:spPr bwMode="auto">
          <a:xfrm>
            <a:off x="5748236" y="4741001"/>
            <a:ext cx="1344044" cy="19106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7" descr="Imagem 001.jpg"/>
          <p:cNvPicPr>
            <a:picLocks noChangeAspect="1"/>
          </p:cNvPicPr>
          <p:nvPr/>
        </p:nvPicPr>
        <p:blipFill>
          <a:blip r:embed="rId5">
            <a:extLst>
              <a:ext uri="{28A0092B-C50C-407E-A947-70E740481C1C}">
                <a14:useLocalDpi xmlns="" xmlns:a14="http://schemas.microsoft.com/office/drawing/2010/main" val="0"/>
              </a:ext>
            </a:extLst>
          </a:blip>
          <a:srcRect/>
          <a:stretch>
            <a:fillRect/>
          </a:stretch>
        </p:blipFill>
        <p:spPr bwMode="auto">
          <a:xfrm>
            <a:off x="7596336" y="4736843"/>
            <a:ext cx="1342635" cy="18608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 Box 9"/>
          <p:cNvSpPr txBox="1">
            <a:spLocks noChangeArrowheads="1"/>
          </p:cNvSpPr>
          <p:nvPr/>
        </p:nvSpPr>
        <p:spPr bwMode="auto">
          <a:xfrm>
            <a:off x="2771800" y="366523"/>
            <a:ext cx="3725862" cy="758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FontTx/>
              <a:buNone/>
            </a:pPr>
            <a:r>
              <a:rPr lang="fr-FR" altLang="fr-FR" b="1" u="sng" dirty="0" smtClean="0">
                <a:latin typeface="Baskerville Old Face" pitchFamily="18" charset="0"/>
              </a:rPr>
              <a:t>Lisboa</a:t>
            </a:r>
            <a:endParaRPr lang="fr-FR" altLang="fr-FR" b="1" u="sng" dirty="0">
              <a:latin typeface="Baskerville Old Face" pitchFamily="18" charset="0"/>
            </a:endParaRPr>
          </a:p>
        </p:txBody>
      </p:sp>
    </p:spTree>
    <p:extLst>
      <p:ext uri="{BB962C8B-B14F-4D97-AF65-F5344CB8AC3E}">
        <p14:creationId xmlns="" xmlns:p14="http://schemas.microsoft.com/office/powerpoint/2010/main" val="26715620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Título 3"/>
          <p:cNvSpPr txBox="1">
            <a:spLocks/>
          </p:cNvSpPr>
          <p:nvPr/>
        </p:nvSpPr>
        <p:spPr bwMode="auto">
          <a:xfrm>
            <a:off x="269875" y="63483"/>
            <a:ext cx="8623300" cy="936625"/>
          </a:xfrm>
          <a:prstGeom prst="rect">
            <a:avLst/>
          </a:prstGeom>
          <a:noFill/>
          <a:ln w="9525">
            <a:noFill/>
            <a:miter lim="800000"/>
            <a:headEnd/>
            <a:tailEnd/>
          </a:ln>
        </p:spPr>
        <p:txBody>
          <a:bodyPr lIns="104258" tIns="52128" rIns="104258" bIns="52128" anchor="ctr"/>
          <a:lstStyle/>
          <a:p>
            <a:pPr algn="ctr" defTabSz="801688"/>
            <a:r>
              <a:rPr lang="fr-FR" altLang="fr-FR" sz="2400" b="1" u="sng" dirty="0" smtClean="0">
                <a:latin typeface="+mj-lt"/>
              </a:rPr>
              <a:t>Déjeuner au restaurant de poisson</a:t>
            </a:r>
          </a:p>
          <a:p>
            <a:pPr algn="ctr" defTabSz="801688"/>
            <a:r>
              <a:rPr lang="fr-FR" altLang="fr-FR" sz="2400" b="1" u="sng" dirty="0" smtClean="0">
                <a:latin typeface="+mj-lt"/>
              </a:rPr>
              <a:t>AZENHAS DO MAR</a:t>
            </a:r>
            <a:endParaRPr lang="pt-PT" altLang="fr-FR" sz="1600" b="1" u="sng" dirty="0">
              <a:latin typeface="+mj-lt"/>
            </a:endParaRPr>
          </a:p>
        </p:txBody>
      </p:sp>
      <p:pic>
        <p:nvPicPr>
          <p:cNvPr id="122882" name="Picture 2" descr="http://www.azenhasdomar.com/images/galeria/full/011galeria_azenhas.jpg"/>
          <p:cNvPicPr>
            <a:picLocks noChangeAspect="1" noChangeArrowheads="1"/>
          </p:cNvPicPr>
          <p:nvPr/>
        </p:nvPicPr>
        <p:blipFill>
          <a:blip r:embed="rId2"/>
          <a:srcRect/>
          <a:stretch>
            <a:fillRect/>
          </a:stretch>
        </p:blipFill>
        <p:spPr bwMode="auto">
          <a:xfrm>
            <a:off x="4929190" y="928670"/>
            <a:ext cx="3833794" cy="2553984"/>
          </a:xfrm>
          <a:prstGeom prst="rect">
            <a:avLst/>
          </a:prstGeom>
          <a:noFill/>
        </p:spPr>
      </p:pic>
      <p:pic>
        <p:nvPicPr>
          <p:cNvPr id="122884" name="Picture 4" descr="http://www.azenhasdomar.com/images/galeria/full/019galeria_azenhas.jpg"/>
          <p:cNvPicPr>
            <a:picLocks noChangeAspect="1" noChangeArrowheads="1"/>
          </p:cNvPicPr>
          <p:nvPr/>
        </p:nvPicPr>
        <p:blipFill>
          <a:blip r:embed="rId3"/>
          <a:srcRect t="8219" b="7534"/>
          <a:stretch>
            <a:fillRect/>
          </a:stretch>
        </p:blipFill>
        <p:spPr bwMode="auto">
          <a:xfrm>
            <a:off x="1428728" y="3643314"/>
            <a:ext cx="6477000" cy="2928958"/>
          </a:xfrm>
          <a:prstGeom prst="rect">
            <a:avLst/>
          </a:prstGeom>
          <a:noFill/>
        </p:spPr>
      </p:pic>
      <p:pic>
        <p:nvPicPr>
          <p:cNvPr id="122886" name="Picture 6" descr="http://www.azenhasdomar.com/images/galeria/full/024galeria_azenhas.jpg"/>
          <p:cNvPicPr>
            <a:picLocks noChangeAspect="1" noChangeArrowheads="1"/>
          </p:cNvPicPr>
          <p:nvPr/>
        </p:nvPicPr>
        <p:blipFill>
          <a:blip r:embed="rId4"/>
          <a:srcRect/>
          <a:stretch>
            <a:fillRect/>
          </a:stretch>
        </p:blipFill>
        <p:spPr bwMode="auto">
          <a:xfrm>
            <a:off x="224987" y="1000108"/>
            <a:ext cx="4632765" cy="2500330"/>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Imagem 5" descr="2_1247475752_3_quinta-de-regaleira.jpg"/>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a:off x="4681538" y="573088"/>
            <a:ext cx="4248150" cy="3190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531" name="Text Box 9"/>
          <p:cNvSpPr txBox="1">
            <a:spLocks noChangeArrowheads="1"/>
          </p:cNvSpPr>
          <p:nvPr/>
        </p:nvSpPr>
        <p:spPr bwMode="auto">
          <a:xfrm>
            <a:off x="295275" y="931161"/>
            <a:ext cx="403225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FontTx/>
              <a:buNone/>
            </a:pPr>
            <a:r>
              <a:rPr lang="fr-FR" altLang="fr-FR" sz="2400" b="1" u="sng" dirty="0" smtClean="0">
                <a:latin typeface="Baskerville Old Face" pitchFamily="18" charset="0"/>
              </a:rPr>
              <a:t>Activité découverte </a:t>
            </a:r>
            <a:r>
              <a:rPr lang="fr-FR" altLang="fr-FR" sz="2400" b="1" u="sng" dirty="0">
                <a:latin typeface="Baskerville Old Face" pitchFamily="18" charset="0"/>
              </a:rPr>
              <a:t>en </a:t>
            </a:r>
            <a:r>
              <a:rPr lang="fr-FR" altLang="fr-FR" sz="2400" b="1" u="sng" dirty="0" smtClean="0">
                <a:latin typeface="Baskerville Old Face" pitchFamily="18" charset="0"/>
              </a:rPr>
              <a:t>jeeps </a:t>
            </a:r>
            <a:r>
              <a:rPr lang="fr-FR" altLang="fr-FR" sz="2400" b="1" u="sng" dirty="0">
                <a:latin typeface="Baskerville Old Face" pitchFamily="18" charset="0"/>
              </a:rPr>
              <a:t>à   SINTRA </a:t>
            </a:r>
            <a:r>
              <a:rPr lang="fr-FR" altLang="fr-FR" sz="2400" b="1" u="sng" dirty="0" smtClean="0">
                <a:latin typeface="Baskerville Old Face" pitchFamily="18" charset="0"/>
              </a:rPr>
              <a:t> </a:t>
            </a:r>
            <a:endParaRPr lang="fr-FR" altLang="fr-FR" sz="2400" b="1" u="sng" dirty="0">
              <a:latin typeface="Baskerville Old Face" pitchFamily="18" charset="0"/>
            </a:endParaRPr>
          </a:p>
        </p:txBody>
      </p:sp>
      <p:pic>
        <p:nvPicPr>
          <p:cNvPr id="22532" name="Picture 8" descr="https://www.portugal4fun.com/components/com_virtuemart/shop_image/product/Jeep_Tour_a_Sint_4fa3c2441f4d5.jp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539552" y="2564904"/>
            <a:ext cx="3842965" cy="26422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533" name="Picture 7" descr="http://ipt.olhares.com/data/big/190/1902233.jpg"/>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4635500" y="4005263"/>
            <a:ext cx="4340225" cy="2695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59679129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250826" y="1714488"/>
            <a:ext cx="4535488" cy="48013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just" eaLnBrk="1" hangingPunct="1">
              <a:spcBef>
                <a:spcPct val="0"/>
              </a:spcBef>
              <a:buFontTx/>
              <a:buNone/>
            </a:pPr>
            <a:r>
              <a:rPr lang="fr-FR" altLang="fr-FR" sz="1800" dirty="0">
                <a:latin typeface="Baskerville Old Face" pitchFamily="18" charset="0"/>
                <a:cs typeface="Arial" pitchFamily="34" charset="0"/>
              </a:rPr>
              <a:t>Après </a:t>
            </a:r>
            <a:r>
              <a:rPr lang="fr-FR" altLang="fr-FR" sz="1800" dirty="0" smtClean="0">
                <a:latin typeface="Baskerville Old Face" pitchFamily="18" charset="0"/>
                <a:cs typeface="Arial" pitchFamily="34" charset="0"/>
              </a:rPr>
              <a:t>le déjeuner, nous partons en direction de Sintra</a:t>
            </a:r>
            <a:r>
              <a:rPr lang="fr-FR" altLang="fr-FR" sz="1800" dirty="0">
                <a:latin typeface="Baskerville Old Face" pitchFamily="18" charset="0"/>
                <a:cs typeface="Arial" pitchFamily="34" charset="0"/>
              </a:rPr>
              <a:t>, un charmant village à 35 Km de Lisbonne, au milieu de la montagne. </a:t>
            </a:r>
          </a:p>
          <a:p>
            <a:pPr algn="just" eaLnBrk="1" hangingPunct="1">
              <a:spcBef>
                <a:spcPct val="0"/>
              </a:spcBef>
              <a:buFontTx/>
              <a:buNone/>
            </a:pPr>
            <a:r>
              <a:rPr lang="fr-FR" altLang="fr-FR" sz="1800" dirty="0">
                <a:latin typeface="Baskerville Old Face" pitchFamily="18" charset="0"/>
                <a:cs typeface="Arial" pitchFamily="34" charset="0"/>
              </a:rPr>
              <a:t>Résidence d’Été des Rois Portugais, Sintra a été classé à l’UNESCO comme patrimoine de l’Humanité, dans la catégorie paysage culturel en 1995. </a:t>
            </a:r>
          </a:p>
          <a:p>
            <a:pPr algn="just" eaLnBrk="1" hangingPunct="1">
              <a:spcBef>
                <a:spcPct val="0"/>
              </a:spcBef>
              <a:buFontTx/>
              <a:buNone/>
            </a:pPr>
            <a:endParaRPr lang="fr-FR" altLang="fr-FR" sz="1800" dirty="0">
              <a:latin typeface="Baskerville Old Face" pitchFamily="18" charset="0"/>
              <a:cs typeface="Arial" pitchFamily="34" charset="0"/>
            </a:endParaRPr>
          </a:p>
          <a:p>
            <a:pPr algn="just" eaLnBrk="1" hangingPunct="1">
              <a:spcBef>
                <a:spcPct val="0"/>
              </a:spcBef>
              <a:buFontTx/>
              <a:buNone/>
            </a:pPr>
            <a:r>
              <a:rPr lang="fr-FR" altLang="fr-FR" sz="1800" dirty="0" smtClean="0">
                <a:latin typeface="Baskerville Old Face" pitchFamily="18" charset="0"/>
                <a:cs typeface="Arial" pitchFamily="34" charset="0"/>
              </a:rPr>
              <a:t>Les </a:t>
            </a:r>
            <a:r>
              <a:rPr lang="fr-FR" altLang="fr-FR" sz="1800" dirty="0">
                <a:latin typeface="Baskerville Old Face" pitchFamily="18" charset="0"/>
                <a:cs typeface="Arial" pitchFamily="34" charset="0"/>
              </a:rPr>
              <a:t>jeep attendront le groupe </a:t>
            </a:r>
            <a:r>
              <a:rPr lang="fr-FR" altLang="fr-FR" sz="1800" dirty="0" smtClean="0">
                <a:latin typeface="Baskerville Old Face" pitchFamily="18" charset="0"/>
                <a:cs typeface="Arial" pitchFamily="34" charset="0"/>
              </a:rPr>
              <a:t>à la sortie du restaurant avant </a:t>
            </a:r>
            <a:r>
              <a:rPr lang="fr-FR" altLang="fr-FR" sz="1800" dirty="0">
                <a:latin typeface="Baskerville Old Face" pitchFamily="18" charset="0"/>
                <a:cs typeface="Arial" pitchFamily="34" charset="0"/>
              </a:rPr>
              <a:t>de partir pour </a:t>
            </a:r>
            <a:r>
              <a:rPr lang="fr-FR" altLang="fr-FR" sz="1800" dirty="0" smtClean="0">
                <a:latin typeface="Baskerville Old Face" pitchFamily="18" charset="0"/>
                <a:cs typeface="Arial" pitchFamily="34" charset="0"/>
              </a:rPr>
              <a:t>une découverte à </a:t>
            </a:r>
            <a:r>
              <a:rPr lang="fr-FR" altLang="fr-FR" sz="1800" dirty="0">
                <a:latin typeface="Baskerville Old Face" pitchFamily="18" charset="0"/>
                <a:cs typeface="Arial" pitchFamily="34" charset="0"/>
              </a:rPr>
              <a:t>travers un paysage somptueux. </a:t>
            </a:r>
          </a:p>
          <a:p>
            <a:pPr algn="just" eaLnBrk="1" hangingPunct="1">
              <a:spcBef>
                <a:spcPct val="0"/>
              </a:spcBef>
              <a:buFontTx/>
              <a:buNone/>
            </a:pPr>
            <a:endParaRPr lang="fr-FR" altLang="fr-FR" sz="1800" dirty="0">
              <a:latin typeface="Baskerville Old Face" pitchFamily="18" charset="0"/>
              <a:cs typeface="Arial" pitchFamily="34" charset="0"/>
            </a:endParaRPr>
          </a:p>
          <a:p>
            <a:pPr algn="just" eaLnBrk="1" hangingPunct="1">
              <a:spcBef>
                <a:spcPct val="0"/>
              </a:spcBef>
              <a:buFontTx/>
              <a:buNone/>
            </a:pPr>
            <a:r>
              <a:rPr lang="fr-FR" altLang="fr-FR" sz="1800" dirty="0">
                <a:latin typeface="Baskerville Old Face" pitchFamily="18" charset="0"/>
                <a:cs typeface="Arial" pitchFamily="34" charset="0"/>
              </a:rPr>
              <a:t>Au cours de ce </a:t>
            </a:r>
            <a:r>
              <a:rPr lang="fr-FR" altLang="fr-FR" sz="1800" dirty="0" smtClean="0">
                <a:latin typeface="Baskerville Old Face" pitchFamily="18" charset="0"/>
                <a:cs typeface="Arial" pitchFamily="34" charset="0"/>
              </a:rPr>
              <a:t>périple, </a:t>
            </a:r>
            <a:r>
              <a:rPr lang="fr-FR" altLang="fr-FR" sz="1800" dirty="0">
                <a:latin typeface="Baskerville Old Face" pitchFamily="18" charset="0"/>
                <a:cs typeface="Arial" pitchFamily="34" charset="0"/>
              </a:rPr>
              <a:t>le groupe suivra le </a:t>
            </a:r>
            <a:r>
              <a:rPr lang="fr-FR" altLang="fr-FR" sz="1800" dirty="0" err="1">
                <a:latin typeface="Baskerville Old Face" pitchFamily="18" charset="0"/>
                <a:cs typeface="Arial" pitchFamily="34" charset="0"/>
              </a:rPr>
              <a:t>Lagoa</a:t>
            </a:r>
            <a:r>
              <a:rPr lang="fr-FR" altLang="fr-FR" sz="1800" dirty="0">
                <a:latin typeface="Baskerville Old Face" pitchFamily="18" charset="0"/>
                <a:cs typeface="Arial" pitchFamily="34" charset="0"/>
              </a:rPr>
              <a:t> Azul, São Pedro de Sintra, le centre ville de Sintra, </a:t>
            </a:r>
            <a:r>
              <a:rPr lang="fr-FR" altLang="fr-FR" sz="1800" dirty="0" err="1">
                <a:latin typeface="Baskerville Old Face" pitchFamily="18" charset="0"/>
                <a:cs typeface="Arial" pitchFamily="34" charset="0"/>
              </a:rPr>
              <a:t>Eugaria</a:t>
            </a:r>
            <a:r>
              <a:rPr lang="fr-FR" altLang="fr-FR" sz="1800" dirty="0">
                <a:latin typeface="Baskerville Old Face" pitchFamily="18" charset="0"/>
                <a:cs typeface="Arial" pitchFamily="34" charset="0"/>
              </a:rPr>
              <a:t>, le Couvent de </a:t>
            </a:r>
            <a:r>
              <a:rPr lang="fr-FR" altLang="fr-FR" sz="1800" dirty="0" err="1">
                <a:latin typeface="Baskerville Old Face" pitchFamily="18" charset="0"/>
                <a:cs typeface="Arial" pitchFamily="34" charset="0"/>
              </a:rPr>
              <a:t>Capuchos</a:t>
            </a:r>
            <a:r>
              <a:rPr lang="fr-FR" altLang="fr-FR" sz="1800" dirty="0">
                <a:latin typeface="Baskerville Old Face" pitchFamily="18" charset="0"/>
                <a:cs typeface="Arial" pitchFamily="34" charset="0"/>
              </a:rPr>
              <a:t>, </a:t>
            </a:r>
            <a:r>
              <a:rPr lang="fr-FR" altLang="fr-FR" sz="1800" dirty="0" err="1">
                <a:latin typeface="Baskerville Old Face" pitchFamily="18" charset="0"/>
                <a:cs typeface="Arial" pitchFamily="34" charset="0"/>
              </a:rPr>
              <a:t>Memoria</a:t>
            </a:r>
            <a:r>
              <a:rPr lang="fr-FR" altLang="fr-FR" sz="1800" dirty="0">
                <a:latin typeface="Baskerville Old Face" pitchFamily="18" charset="0"/>
                <a:cs typeface="Arial" pitchFamily="34" charset="0"/>
              </a:rPr>
              <a:t>, </a:t>
            </a:r>
            <a:r>
              <a:rPr lang="fr-FR" altLang="fr-FR" sz="1800" dirty="0" err="1">
                <a:latin typeface="Baskerville Old Face" pitchFamily="18" charset="0"/>
                <a:cs typeface="Arial" pitchFamily="34" charset="0"/>
              </a:rPr>
              <a:t>Peninha</a:t>
            </a:r>
            <a:r>
              <a:rPr lang="fr-FR" altLang="fr-FR" sz="1800" dirty="0">
                <a:latin typeface="Baskerville Old Face" pitchFamily="18" charset="0"/>
                <a:cs typeface="Arial" pitchFamily="34" charset="0"/>
              </a:rPr>
              <a:t>, </a:t>
            </a:r>
            <a:r>
              <a:rPr lang="fr-FR" altLang="fr-FR" sz="1800" dirty="0" err="1" smtClean="0">
                <a:latin typeface="Baskerville Old Face" pitchFamily="18" charset="0"/>
                <a:cs typeface="Arial" pitchFamily="34" charset="0"/>
              </a:rPr>
              <a:t>Almoçageme</a:t>
            </a:r>
            <a:r>
              <a:rPr lang="fr-FR" altLang="fr-FR" sz="1800" dirty="0" smtClean="0">
                <a:latin typeface="Baskerville Old Face" pitchFamily="18" charset="0"/>
                <a:cs typeface="Arial" pitchFamily="34" charset="0"/>
              </a:rPr>
              <a:t>, Cabo </a:t>
            </a:r>
            <a:r>
              <a:rPr lang="fr-FR" altLang="fr-FR" sz="1800" dirty="0">
                <a:latin typeface="Baskerville Old Face" pitchFamily="18" charset="0"/>
                <a:cs typeface="Arial" pitchFamily="34" charset="0"/>
              </a:rPr>
              <a:t>da </a:t>
            </a:r>
            <a:r>
              <a:rPr lang="fr-FR" altLang="fr-FR" sz="1800" dirty="0" smtClean="0">
                <a:latin typeface="Baskerville Old Face" pitchFamily="18" charset="0"/>
                <a:cs typeface="Arial" pitchFamily="34" charset="0"/>
              </a:rPr>
              <a:t>Roca</a:t>
            </a:r>
            <a:r>
              <a:rPr lang="fr-FR" altLang="fr-FR" sz="1800" dirty="0">
                <a:latin typeface="Baskerville Old Face" pitchFamily="18" charset="0"/>
                <a:cs typeface="Arial" pitchFamily="34" charset="0"/>
              </a:rPr>
              <a:t>.</a:t>
            </a:r>
            <a:endParaRPr lang="fr-FR" altLang="fr-FR" sz="1600" dirty="0">
              <a:latin typeface="Baskerville Old Face" pitchFamily="18" charset="0"/>
            </a:endParaRPr>
          </a:p>
        </p:txBody>
      </p:sp>
      <p:pic>
        <p:nvPicPr>
          <p:cNvPr id="20483" name="Picture Placeholder 6" descr="Castles-in-the-Sky-Sintra-Portugal.jpg"/>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a:off x="5364163" y="2781300"/>
            <a:ext cx="2882900" cy="3840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484" name="Text Box 9"/>
          <p:cNvSpPr txBox="1">
            <a:spLocks noChangeArrowheads="1"/>
          </p:cNvSpPr>
          <p:nvPr/>
        </p:nvSpPr>
        <p:spPr bwMode="auto">
          <a:xfrm>
            <a:off x="835022" y="285728"/>
            <a:ext cx="3379788"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FontTx/>
              <a:buNone/>
            </a:pPr>
            <a:r>
              <a:rPr lang="fr-FR" altLang="fr-FR" sz="2400" b="1" u="sng" dirty="0" smtClean="0">
                <a:latin typeface="Baskerville Old Face" pitchFamily="18" charset="0"/>
              </a:rPr>
              <a:t>Visite découverte </a:t>
            </a:r>
            <a:r>
              <a:rPr lang="fr-FR" altLang="fr-FR" sz="2400" b="1" u="sng" dirty="0">
                <a:latin typeface="Baskerville Old Face" pitchFamily="18" charset="0"/>
              </a:rPr>
              <a:t>en </a:t>
            </a:r>
            <a:r>
              <a:rPr lang="fr-FR" altLang="fr-FR" sz="2400" b="1" u="sng" dirty="0" smtClean="0">
                <a:latin typeface="Baskerville Old Face" pitchFamily="18" charset="0"/>
              </a:rPr>
              <a:t>jeeps </a:t>
            </a:r>
            <a:r>
              <a:rPr lang="fr-FR" altLang="fr-FR" sz="2400" b="1" u="sng" dirty="0">
                <a:latin typeface="Baskerville Old Face" pitchFamily="18" charset="0"/>
              </a:rPr>
              <a:t>à  SINTRA » </a:t>
            </a:r>
          </a:p>
        </p:txBody>
      </p:sp>
      <p:pic>
        <p:nvPicPr>
          <p:cNvPr id="20485" name="Picture 8" descr="http://4.bp.blogspot.com/_rJ2Bl4KMMaE/SpQcbc0YR2I/AAAAAAAAITY/qOjM6xgu5dU/s400/Massama+037.jp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4787900" y="188913"/>
            <a:ext cx="3810000" cy="2857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01282757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179388" y="1341438"/>
            <a:ext cx="4248150" cy="1998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just" eaLnBrk="1" hangingPunct="1">
              <a:lnSpc>
                <a:spcPct val="150000"/>
              </a:lnSpc>
              <a:spcBef>
                <a:spcPct val="0"/>
              </a:spcBef>
              <a:buFontTx/>
              <a:buNone/>
            </a:pPr>
            <a:r>
              <a:rPr lang="fr-FR" altLang="fr-FR" sz="1400" dirty="0">
                <a:latin typeface="Baskerville Old Face" pitchFamily="18" charset="0"/>
              </a:rPr>
              <a:t>C'est une grande fresque toute en dentelles de pierre d'un romantisme presque palpable. Classée par l'Unesco comme Patrimoine mondial, il est la concrétisation d'un rêve.  La </a:t>
            </a:r>
            <a:r>
              <a:rPr lang="fr-FR" altLang="fr-FR" sz="1400" dirty="0" err="1">
                <a:latin typeface="Baskerville Old Face" pitchFamily="18" charset="0"/>
              </a:rPr>
              <a:t>Quinta</a:t>
            </a:r>
            <a:r>
              <a:rPr lang="fr-FR" altLang="fr-FR" sz="1400" dirty="0">
                <a:latin typeface="Baskerville Old Face" pitchFamily="18" charset="0"/>
              </a:rPr>
              <a:t> de </a:t>
            </a:r>
            <a:r>
              <a:rPr lang="fr-FR" altLang="fr-FR" sz="1400" dirty="0" err="1">
                <a:latin typeface="Baskerville Old Face" pitchFamily="18" charset="0"/>
              </a:rPr>
              <a:t>Regaleira</a:t>
            </a:r>
            <a:r>
              <a:rPr lang="fr-FR" altLang="fr-FR" sz="1400" dirty="0">
                <a:latin typeface="Baskerville Old Face" pitchFamily="18" charset="0"/>
              </a:rPr>
              <a:t> ne se raconte pas. Elle se vit comme un moment d'exception où vous devenez acteur dans un décor grandiose taillé pour les rêves les plus fous.</a:t>
            </a:r>
            <a:endParaRPr lang="fr-FR" altLang="fr-FR" sz="1300" dirty="0">
              <a:latin typeface="Baskerville Old Face" pitchFamily="18" charset="0"/>
            </a:endParaRPr>
          </a:p>
        </p:txBody>
      </p:sp>
      <p:pic>
        <p:nvPicPr>
          <p:cNvPr id="21507" name="Imagem 7" descr="regaleira_3.bmp"/>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a:off x="250825" y="3644900"/>
            <a:ext cx="4033838" cy="280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508" name="Imagem 6" descr="quinta%20da%20regaleira2.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4643438" y="3644900"/>
            <a:ext cx="4213225" cy="2808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509" name="Imagem 5" descr="2_1247475752_3_quinta-de-regaleira.jpg"/>
          <p:cNvPicPr>
            <a:picLocks noChangeAspect="1"/>
          </p:cNvPicPr>
          <p:nvPr/>
        </p:nvPicPr>
        <p:blipFill>
          <a:blip r:embed="rId4">
            <a:extLst>
              <a:ext uri="{28A0092B-C50C-407E-A947-70E740481C1C}">
                <a14:useLocalDpi xmlns="" xmlns:a14="http://schemas.microsoft.com/office/drawing/2010/main" val="0"/>
              </a:ext>
            </a:extLst>
          </a:blip>
          <a:srcRect/>
          <a:stretch>
            <a:fillRect/>
          </a:stretch>
        </p:blipFill>
        <p:spPr bwMode="auto">
          <a:xfrm>
            <a:off x="4643438" y="260350"/>
            <a:ext cx="3932237" cy="2952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510" name="Text Box 9"/>
          <p:cNvSpPr txBox="1">
            <a:spLocks noChangeArrowheads="1"/>
          </p:cNvSpPr>
          <p:nvPr/>
        </p:nvSpPr>
        <p:spPr bwMode="auto">
          <a:xfrm>
            <a:off x="107950" y="0"/>
            <a:ext cx="4032250" cy="11458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FontTx/>
              <a:buNone/>
            </a:pPr>
            <a:r>
              <a:rPr lang="fr-FR" altLang="fr-FR" sz="2400" b="1" u="sng" dirty="0">
                <a:latin typeface="Baskerville Old Face" pitchFamily="18" charset="0"/>
              </a:rPr>
              <a:t>D</a:t>
            </a:r>
            <a:r>
              <a:rPr lang="fr-FR" altLang="fr-FR" sz="2400" b="1" u="sng" dirty="0" smtClean="0">
                <a:latin typeface="Baskerville Old Face" pitchFamily="18" charset="0"/>
              </a:rPr>
              <a:t>écouverte </a:t>
            </a:r>
            <a:r>
              <a:rPr lang="fr-FR" altLang="fr-FR" sz="2400" b="1" u="sng" dirty="0">
                <a:latin typeface="Baskerville Old Face" pitchFamily="18" charset="0"/>
              </a:rPr>
              <a:t>des « SECRETS DE SINTRA » </a:t>
            </a:r>
          </a:p>
        </p:txBody>
      </p:sp>
    </p:spTree>
    <p:extLst>
      <p:ext uri="{BB962C8B-B14F-4D97-AF65-F5344CB8AC3E}">
        <p14:creationId xmlns="" xmlns:p14="http://schemas.microsoft.com/office/powerpoint/2010/main" val="226547409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1"/>
          <p:cNvSpPr>
            <a:spLocks noChangeArrowheads="1"/>
          </p:cNvSpPr>
          <p:nvPr/>
        </p:nvSpPr>
        <p:spPr bwMode="auto">
          <a:xfrm>
            <a:off x="4356100" y="-24"/>
            <a:ext cx="4537075" cy="65556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just" eaLnBrk="1" hangingPunct="1">
              <a:lnSpc>
                <a:spcPct val="150000"/>
              </a:lnSpc>
              <a:spcBef>
                <a:spcPct val="0"/>
              </a:spcBef>
              <a:buFontTx/>
              <a:buNone/>
            </a:pPr>
            <a:r>
              <a:rPr lang="fr-FR" altLang="fr-FR" sz="1400" dirty="0">
                <a:latin typeface="Baskerville Old Face" pitchFamily="18" charset="0"/>
              </a:rPr>
              <a:t>Antonio Augusto Carvalho Monteiro demanda à l'architecte Luigi </a:t>
            </a:r>
            <a:r>
              <a:rPr lang="fr-FR" altLang="fr-FR" sz="1400" dirty="0" err="1">
                <a:latin typeface="Baskerville Old Face" pitchFamily="18" charset="0"/>
              </a:rPr>
              <a:t>Manini</a:t>
            </a:r>
            <a:r>
              <a:rPr lang="fr-FR" altLang="fr-FR" sz="1400" dirty="0">
                <a:latin typeface="Baskerville Old Face" pitchFamily="18" charset="0"/>
              </a:rPr>
              <a:t>, auteur de plusieurs décors de scène à la Scala de Milan, de réaliser cette chimère. Il semble qu'ici vécurent les druides et les alchimistes. Montez le sentier. Vous passez devant la chapelle de la Sainte Trinité et montez un escalier en colimaçon menant à la crypte. Puis on passe devant la grandiose terrasse, lieu de préparation des Chevaliers du Temple avant de se rendre au puits et descendre un escalier en spirale avec de nombreux tunnels dont certains ne vont nulle part et d'autres vous entraînent dans un labyrinthe! Vous suivrez avec palpitation à la bougie les indications notées sur votre road </a:t>
            </a:r>
            <a:r>
              <a:rPr lang="fr-FR" altLang="fr-FR" sz="1400" dirty="0" smtClean="0">
                <a:latin typeface="Baskerville Old Face" pitchFamily="18" charset="0"/>
              </a:rPr>
              <a:t>book !</a:t>
            </a:r>
            <a:r>
              <a:rPr lang="pt-PT" altLang="fr-FR" sz="1400" dirty="0" smtClean="0">
                <a:latin typeface="Baskerville Old Face" pitchFamily="18" charset="0"/>
              </a:rPr>
              <a:t> </a:t>
            </a:r>
            <a:endParaRPr lang="pt-PT" altLang="fr-FR" sz="1400" dirty="0">
              <a:latin typeface="Baskerville Old Face" pitchFamily="18" charset="0"/>
            </a:endParaRPr>
          </a:p>
          <a:p>
            <a:pPr algn="just" eaLnBrk="1" hangingPunct="1">
              <a:lnSpc>
                <a:spcPct val="150000"/>
              </a:lnSpc>
              <a:spcBef>
                <a:spcPct val="0"/>
              </a:spcBef>
              <a:buFontTx/>
              <a:buNone/>
            </a:pPr>
            <a:r>
              <a:rPr lang="fr-FR" altLang="fr-FR" sz="1400" dirty="0">
                <a:latin typeface="Baskerville Old Face" pitchFamily="18" charset="0"/>
              </a:rPr>
              <a:t>Les jardins sont un pur ravissement avec les statues représentant chaque mois de l'année, des aires de repos dans la forêt inextricable, des terrasses aux vues infinies.  </a:t>
            </a:r>
          </a:p>
          <a:p>
            <a:pPr algn="just" eaLnBrk="1" hangingPunct="1">
              <a:lnSpc>
                <a:spcPct val="150000"/>
              </a:lnSpc>
              <a:spcBef>
                <a:spcPct val="0"/>
              </a:spcBef>
              <a:buFontTx/>
              <a:buNone/>
            </a:pPr>
            <a:r>
              <a:rPr lang="fr-FR" altLang="fr-FR" sz="1400" dirty="0" smtClean="0">
                <a:latin typeface="Baskerville Old Face" pitchFamily="18" charset="0"/>
              </a:rPr>
              <a:t>Le </a:t>
            </a:r>
            <a:r>
              <a:rPr lang="fr-FR" altLang="fr-FR" sz="1400" dirty="0">
                <a:latin typeface="Baskerville Old Face" pitchFamily="18" charset="0"/>
              </a:rPr>
              <a:t>groupe sera divisé en équipes (5/6 personnes), chaque équipe recevra un road book avec des indications que les équipes devront suivre pour trouver le trésor… Un appareil photo numérique, une lanterne et des lunettes infrarouges seront </a:t>
            </a:r>
            <a:r>
              <a:rPr lang="fr-FR" altLang="fr-FR" sz="1400" dirty="0" smtClean="0">
                <a:latin typeface="Baskerville Old Face" pitchFamily="18" charset="0"/>
              </a:rPr>
              <a:t> fournies </a:t>
            </a:r>
            <a:r>
              <a:rPr lang="fr-FR" altLang="fr-FR" sz="1400" dirty="0">
                <a:latin typeface="Baskerville Old Face" pitchFamily="18" charset="0"/>
              </a:rPr>
              <a:t>à chaque équipe ! </a:t>
            </a:r>
          </a:p>
        </p:txBody>
      </p:sp>
      <p:pic>
        <p:nvPicPr>
          <p:cNvPr id="24579" name="Picture 20" descr="Jeep Natura"/>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260350"/>
            <a:ext cx="2108200" cy="1584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580" name="Picture 21" descr="Jeeps I"/>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979613" y="260350"/>
            <a:ext cx="2109787" cy="1584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581" name="Picture 20" descr="Sintra postcard"/>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0" y="1773238"/>
            <a:ext cx="2319338" cy="172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582" name="Picture 16" descr="Regaleira's Farm #2"/>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2268538" y="1773238"/>
            <a:ext cx="1162050" cy="172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583" name="Picture 18" descr="Regaleira's Palace"/>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0" y="3500438"/>
            <a:ext cx="2482850" cy="172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584" name="Picture 7" descr="G.Labirinto.jpg"/>
          <p:cNvPicPr>
            <a:picLocks noChangeAspect="1"/>
          </p:cNvPicPr>
          <p:nvPr/>
        </p:nvPicPr>
        <p:blipFill>
          <a:blip r:embed="rId7">
            <a:extLst>
              <a:ext uri="{28A0092B-C50C-407E-A947-70E740481C1C}">
                <a14:useLocalDpi xmlns="" xmlns:a14="http://schemas.microsoft.com/office/drawing/2010/main" val="0"/>
              </a:ext>
            </a:extLst>
          </a:blip>
          <a:srcRect/>
          <a:stretch>
            <a:fillRect/>
          </a:stretch>
        </p:blipFill>
        <p:spPr bwMode="auto">
          <a:xfrm>
            <a:off x="1979613" y="3500438"/>
            <a:ext cx="2189162" cy="172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2"/>
          <p:cNvPicPr>
            <a:picLocks noChangeAspect="1" noChangeArrowheads="1"/>
          </p:cNvPicPr>
          <p:nvPr/>
        </p:nvPicPr>
        <p:blipFill>
          <a:blip r:embed="rId8" cstate="email">
            <a:extLst>
              <a:ext uri="{28A0092B-C50C-407E-A947-70E740481C1C}">
                <a14:useLocalDpi xmlns="" xmlns:a14="http://schemas.microsoft.com/office/drawing/2010/main" val="0"/>
              </a:ext>
            </a:extLst>
          </a:blip>
          <a:srcRect/>
          <a:stretch>
            <a:fillRect/>
          </a:stretch>
        </p:blipFill>
        <p:spPr bwMode="auto">
          <a:xfrm>
            <a:off x="0" y="5085184"/>
            <a:ext cx="1632525" cy="1510057"/>
          </a:xfrm>
          <a:prstGeom prst="rect">
            <a:avLst/>
          </a:prstGeom>
          <a:noFill/>
          <a:ln>
            <a:noFill/>
          </a:ln>
          <a:effectLst>
            <a:outerShdw dist="35921" dir="2700000" algn="ctr" rotWithShape="0">
              <a:schemeClr val="bg2"/>
            </a:outerShdw>
            <a:softEdge rad="127000"/>
          </a:effectLst>
          <a:extLst/>
        </p:spPr>
      </p:pic>
      <p:pic>
        <p:nvPicPr>
          <p:cNvPr id="10" name="Picture 5"/>
          <p:cNvPicPr>
            <a:picLocks noChangeAspect="1" noChangeArrowheads="1"/>
          </p:cNvPicPr>
          <p:nvPr/>
        </p:nvPicPr>
        <p:blipFill>
          <a:blip r:embed="rId9" cstate="email">
            <a:extLst>
              <a:ext uri="{28A0092B-C50C-407E-A947-70E740481C1C}">
                <a14:useLocalDpi xmlns="" xmlns:a14="http://schemas.microsoft.com/office/drawing/2010/main" val="0"/>
              </a:ext>
            </a:extLst>
          </a:blip>
          <a:srcRect/>
          <a:stretch>
            <a:fillRect/>
          </a:stretch>
        </p:blipFill>
        <p:spPr bwMode="auto">
          <a:xfrm>
            <a:off x="1403648" y="5229200"/>
            <a:ext cx="1428675" cy="1368152"/>
          </a:xfrm>
          <a:prstGeom prst="rect">
            <a:avLst/>
          </a:prstGeom>
          <a:noFill/>
          <a:ln>
            <a:noFill/>
          </a:ln>
          <a:effectLst>
            <a:outerShdw dist="35921" dir="2700000" algn="ctr" rotWithShape="0">
              <a:schemeClr val="bg2"/>
            </a:outerShdw>
            <a:softEdge rad="127000"/>
          </a:effectLst>
          <a:extLst/>
        </p:spPr>
      </p:pic>
      <p:pic>
        <p:nvPicPr>
          <p:cNvPr id="11" name="Picture 4"/>
          <p:cNvPicPr>
            <a:picLocks noChangeAspect="1" noChangeArrowheads="1"/>
          </p:cNvPicPr>
          <p:nvPr/>
        </p:nvPicPr>
        <p:blipFill>
          <a:blip r:embed="rId10" cstate="email">
            <a:extLst>
              <a:ext uri="{28A0092B-C50C-407E-A947-70E740481C1C}">
                <a14:useLocalDpi xmlns="" xmlns:a14="http://schemas.microsoft.com/office/drawing/2010/main" val="0"/>
              </a:ext>
            </a:extLst>
          </a:blip>
          <a:srcRect/>
          <a:stretch>
            <a:fillRect/>
          </a:stretch>
        </p:blipFill>
        <p:spPr bwMode="auto">
          <a:xfrm>
            <a:off x="2694495" y="5229200"/>
            <a:ext cx="1391485" cy="1296144"/>
          </a:xfrm>
          <a:prstGeom prst="rect">
            <a:avLst/>
          </a:prstGeom>
          <a:noFill/>
          <a:ln>
            <a:noFill/>
          </a:ln>
          <a:effectLst>
            <a:outerShdw dist="35921" dir="2700000" algn="ctr" rotWithShape="0">
              <a:schemeClr val="bg2"/>
            </a:outerShdw>
            <a:softEdge rad="127000"/>
          </a:effectLst>
          <a:extLst/>
        </p:spPr>
      </p:pic>
    </p:spTree>
    <p:extLst>
      <p:ext uri="{BB962C8B-B14F-4D97-AF65-F5344CB8AC3E}">
        <p14:creationId xmlns="" xmlns:p14="http://schemas.microsoft.com/office/powerpoint/2010/main" val="364516918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ítulo 3"/>
          <p:cNvSpPr txBox="1">
            <a:spLocks/>
          </p:cNvSpPr>
          <p:nvPr/>
        </p:nvSpPr>
        <p:spPr bwMode="auto">
          <a:xfrm>
            <a:off x="260350" y="115888"/>
            <a:ext cx="8623300" cy="792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04258" tIns="52128" rIns="104258" bIns="52128" anchor="ctr"/>
          <a:lstStyle>
            <a:lvl1pPr defTabSz="801688" eaLnBrk="0" hangingPunct="0">
              <a:spcBef>
                <a:spcPct val="20000"/>
              </a:spcBef>
              <a:buChar char="•"/>
              <a:defRPr sz="3200">
                <a:solidFill>
                  <a:schemeClr val="tx1"/>
                </a:solidFill>
                <a:latin typeface="Arial" pitchFamily="34" charset="0"/>
              </a:defRPr>
            </a:lvl1pPr>
            <a:lvl2pPr marL="742950" indent="-285750" defTabSz="801688" eaLnBrk="0" hangingPunct="0">
              <a:spcBef>
                <a:spcPct val="20000"/>
              </a:spcBef>
              <a:buChar char="–"/>
              <a:defRPr sz="2800">
                <a:solidFill>
                  <a:schemeClr val="tx1"/>
                </a:solidFill>
                <a:latin typeface="Arial" pitchFamily="34" charset="0"/>
              </a:defRPr>
            </a:lvl2pPr>
            <a:lvl3pPr marL="1143000" indent="-228600" defTabSz="801688" eaLnBrk="0" hangingPunct="0">
              <a:spcBef>
                <a:spcPct val="20000"/>
              </a:spcBef>
              <a:buChar char="•"/>
              <a:defRPr sz="2400">
                <a:solidFill>
                  <a:schemeClr val="tx1"/>
                </a:solidFill>
                <a:latin typeface="Arial" pitchFamily="34" charset="0"/>
              </a:defRPr>
            </a:lvl3pPr>
            <a:lvl4pPr marL="1600200" indent="-228600" defTabSz="801688" eaLnBrk="0" hangingPunct="0">
              <a:spcBef>
                <a:spcPct val="20000"/>
              </a:spcBef>
              <a:buChar char="–"/>
              <a:defRPr sz="2000">
                <a:solidFill>
                  <a:schemeClr val="tx1"/>
                </a:solidFill>
                <a:latin typeface="Arial" pitchFamily="34" charset="0"/>
              </a:defRPr>
            </a:lvl4pPr>
            <a:lvl5pPr marL="2057400" indent="-228600" defTabSz="801688" eaLnBrk="0" hangingPunct="0">
              <a:spcBef>
                <a:spcPct val="20000"/>
              </a:spcBef>
              <a:buChar char="»"/>
              <a:defRPr sz="2000">
                <a:solidFill>
                  <a:schemeClr val="tx1"/>
                </a:solidFill>
                <a:latin typeface="Arial" pitchFamily="34" charset="0"/>
              </a:defRPr>
            </a:lvl5pPr>
            <a:lvl6pPr marL="2514600" indent="-228600" defTabSz="801688" eaLnBrk="0" fontAlgn="base" hangingPunct="0">
              <a:spcBef>
                <a:spcPct val="20000"/>
              </a:spcBef>
              <a:spcAft>
                <a:spcPct val="0"/>
              </a:spcAft>
              <a:buChar char="»"/>
              <a:defRPr sz="2000">
                <a:solidFill>
                  <a:schemeClr val="tx1"/>
                </a:solidFill>
                <a:latin typeface="Arial" pitchFamily="34" charset="0"/>
              </a:defRPr>
            </a:lvl6pPr>
            <a:lvl7pPr marL="2971800" indent="-228600" defTabSz="801688" eaLnBrk="0" fontAlgn="base" hangingPunct="0">
              <a:spcBef>
                <a:spcPct val="20000"/>
              </a:spcBef>
              <a:spcAft>
                <a:spcPct val="0"/>
              </a:spcAft>
              <a:buChar char="»"/>
              <a:defRPr sz="2000">
                <a:solidFill>
                  <a:schemeClr val="tx1"/>
                </a:solidFill>
                <a:latin typeface="Arial" pitchFamily="34" charset="0"/>
              </a:defRPr>
            </a:lvl7pPr>
            <a:lvl8pPr marL="3429000" indent="-228600" defTabSz="801688" eaLnBrk="0" fontAlgn="base" hangingPunct="0">
              <a:spcBef>
                <a:spcPct val="20000"/>
              </a:spcBef>
              <a:spcAft>
                <a:spcPct val="0"/>
              </a:spcAft>
              <a:buChar char="»"/>
              <a:defRPr sz="2000">
                <a:solidFill>
                  <a:schemeClr val="tx1"/>
                </a:solidFill>
                <a:latin typeface="Arial" pitchFamily="34" charset="0"/>
              </a:defRPr>
            </a:lvl8pPr>
            <a:lvl9pPr marL="3886200" indent="-228600" defTabSz="801688"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fr-FR" altLang="fr-FR" sz="2400" b="1" u="sng" dirty="0">
                <a:latin typeface="Baskerville Old Face" pitchFamily="18" charset="0"/>
              </a:rPr>
              <a:t>Arrêt au </a:t>
            </a:r>
            <a:r>
              <a:rPr lang="fr-FR" altLang="fr-FR" sz="2400" b="1" u="sng" dirty="0" err="1">
                <a:latin typeface="Baskerville Old Face" pitchFamily="18" charset="0"/>
              </a:rPr>
              <a:t>Cabo</a:t>
            </a:r>
            <a:r>
              <a:rPr lang="fr-FR" altLang="fr-FR" sz="2400" b="1" u="sng" dirty="0">
                <a:latin typeface="Baskerville Old Face" pitchFamily="18" charset="0"/>
              </a:rPr>
              <a:t> da Roca, pointe la plus à l’ouest de </a:t>
            </a:r>
            <a:r>
              <a:rPr lang="fr-FR" altLang="fr-FR" sz="2400" b="1" u="sng" dirty="0" smtClean="0">
                <a:latin typeface="Baskerville Old Face" pitchFamily="18" charset="0"/>
              </a:rPr>
              <a:t>l’Europe</a:t>
            </a:r>
          </a:p>
          <a:p>
            <a:pPr algn="ctr" eaLnBrk="1" hangingPunct="1">
              <a:spcBef>
                <a:spcPct val="0"/>
              </a:spcBef>
              <a:buFontTx/>
              <a:buNone/>
            </a:pPr>
            <a:r>
              <a:rPr lang="fr-FR" altLang="fr-FR" sz="2400" b="1" u="sng" dirty="0" smtClean="0">
                <a:latin typeface="Baskerville Old Face" pitchFamily="18" charset="0"/>
              </a:rPr>
              <a:t>Puis retour à votre hôtel à Cascais </a:t>
            </a:r>
            <a:endParaRPr lang="fr-FR" altLang="fr-FR" sz="2400" b="1" u="sng" dirty="0">
              <a:latin typeface="Baskerville Old Face" pitchFamily="18" charset="0"/>
            </a:endParaRPr>
          </a:p>
        </p:txBody>
      </p:sp>
      <p:pic>
        <p:nvPicPr>
          <p:cNvPr id="46081" name="Picture 1"/>
          <p:cNvPicPr>
            <a:picLocks noChangeAspect="1" noChangeArrowheads="1"/>
          </p:cNvPicPr>
          <p:nvPr/>
        </p:nvPicPr>
        <p:blipFill>
          <a:blip r:embed="rId2"/>
          <a:srcRect/>
          <a:stretch>
            <a:fillRect/>
          </a:stretch>
        </p:blipFill>
        <p:spPr bwMode="auto">
          <a:xfrm>
            <a:off x="1571604" y="1071546"/>
            <a:ext cx="6143668" cy="5143512"/>
          </a:xfrm>
          <a:prstGeom prst="rect">
            <a:avLst/>
          </a:prstGeom>
          <a:noFill/>
          <a:ln w="9525">
            <a:noFill/>
            <a:miter lim="800000"/>
            <a:headEnd/>
            <a:tailEnd/>
          </a:ln>
          <a:effectLst/>
        </p:spPr>
      </p:pic>
    </p:spTree>
    <p:extLst>
      <p:ext uri="{BB962C8B-B14F-4D97-AF65-F5344CB8AC3E}">
        <p14:creationId xmlns="" xmlns:p14="http://schemas.microsoft.com/office/powerpoint/2010/main" val="149279790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ítulo 3"/>
          <p:cNvSpPr txBox="1">
            <a:spLocks/>
          </p:cNvSpPr>
          <p:nvPr/>
        </p:nvSpPr>
        <p:spPr bwMode="auto">
          <a:xfrm>
            <a:off x="260350" y="115888"/>
            <a:ext cx="8623300" cy="792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04258" tIns="52128" rIns="104258" bIns="52128" anchor="ctr"/>
          <a:lstStyle>
            <a:lvl1pPr defTabSz="801688" eaLnBrk="0" hangingPunct="0">
              <a:spcBef>
                <a:spcPct val="20000"/>
              </a:spcBef>
              <a:buChar char="•"/>
              <a:defRPr sz="3200">
                <a:solidFill>
                  <a:schemeClr val="tx1"/>
                </a:solidFill>
                <a:latin typeface="Arial" pitchFamily="34" charset="0"/>
              </a:defRPr>
            </a:lvl1pPr>
            <a:lvl2pPr marL="742950" indent="-285750" defTabSz="801688" eaLnBrk="0" hangingPunct="0">
              <a:spcBef>
                <a:spcPct val="20000"/>
              </a:spcBef>
              <a:buChar char="–"/>
              <a:defRPr sz="2800">
                <a:solidFill>
                  <a:schemeClr val="tx1"/>
                </a:solidFill>
                <a:latin typeface="Arial" pitchFamily="34" charset="0"/>
              </a:defRPr>
            </a:lvl2pPr>
            <a:lvl3pPr marL="1143000" indent="-228600" defTabSz="801688" eaLnBrk="0" hangingPunct="0">
              <a:spcBef>
                <a:spcPct val="20000"/>
              </a:spcBef>
              <a:buChar char="•"/>
              <a:defRPr sz="2400">
                <a:solidFill>
                  <a:schemeClr val="tx1"/>
                </a:solidFill>
                <a:latin typeface="Arial" pitchFamily="34" charset="0"/>
              </a:defRPr>
            </a:lvl3pPr>
            <a:lvl4pPr marL="1600200" indent="-228600" defTabSz="801688" eaLnBrk="0" hangingPunct="0">
              <a:spcBef>
                <a:spcPct val="20000"/>
              </a:spcBef>
              <a:buChar char="–"/>
              <a:defRPr sz="2000">
                <a:solidFill>
                  <a:schemeClr val="tx1"/>
                </a:solidFill>
                <a:latin typeface="Arial" pitchFamily="34" charset="0"/>
              </a:defRPr>
            </a:lvl4pPr>
            <a:lvl5pPr marL="2057400" indent="-228600" defTabSz="801688" eaLnBrk="0" hangingPunct="0">
              <a:spcBef>
                <a:spcPct val="20000"/>
              </a:spcBef>
              <a:buChar char="»"/>
              <a:defRPr sz="2000">
                <a:solidFill>
                  <a:schemeClr val="tx1"/>
                </a:solidFill>
                <a:latin typeface="Arial" pitchFamily="34" charset="0"/>
              </a:defRPr>
            </a:lvl5pPr>
            <a:lvl6pPr marL="2514600" indent="-228600" defTabSz="801688" eaLnBrk="0" fontAlgn="base" hangingPunct="0">
              <a:spcBef>
                <a:spcPct val="20000"/>
              </a:spcBef>
              <a:spcAft>
                <a:spcPct val="0"/>
              </a:spcAft>
              <a:buChar char="»"/>
              <a:defRPr sz="2000">
                <a:solidFill>
                  <a:schemeClr val="tx1"/>
                </a:solidFill>
                <a:latin typeface="Arial" pitchFamily="34" charset="0"/>
              </a:defRPr>
            </a:lvl6pPr>
            <a:lvl7pPr marL="2971800" indent="-228600" defTabSz="801688" eaLnBrk="0" fontAlgn="base" hangingPunct="0">
              <a:spcBef>
                <a:spcPct val="20000"/>
              </a:spcBef>
              <a:spcAft>
                <a:spcPct val="0"/>
              </a:spcAft>
              <a:buChar char="»"/>
              <a:defRPr sz="2000">
                <a:solidFill>
                  <a:schemeClr val="tx1"/>
                </a:solidFill>
                <a:latin typeface="Arial" pitchFamily="34" charset="0"/>
              </a:defRPr>
            </a:lvl7pPr>
            <a:lvl8pPr marL="3429000" indent="-228600" defTabSz="801688" eaLnBrk="0" fontAlgn="base" hangingPunct="0">
              <a:spcBef>
                <a:spcPct val="20000"/>
              </a:spcBef>
              <a:spcAft>
                <a:spcPct val="0"/>
              </a:spcAft>
              <a:buChar char="»"/>
              <a:defRPr sz="2000">
                <a:solidFill>
                  <a:schemeClr val="tx1"/>
                </a:solidFill>
                <a:latin typeface="Arial" pitchFamily="34" charset="0"/>
              </a:defRPr>
            </a:lvl8pPr>
            <a:lvl9pPr marL="3886200" indent="-228600" defTabSz="801688"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fr-FR" altLang="fr-FR" sz="2400" b="1" u="sng">
                <a:latin typeface="Baskerville Old Face" pitchFamily="18" charset="0"/>
              </a:rPr>
              <a:t>Arrêt au Cabo da Roca, pointe la plus à l’ouest de l’Europe</a:t>
            </a:r>
          </a:p>
        </p:txBody>
      </p:sp>
      <p:pic>
        <p:nvPicPr>
          <p:cNvPr id="41987" name="Picture 2" descr="http://upload.wikimedia.org/wikipedia/en/9/91/Cabo_da_Roca,_Sintra-Cascais_Natural_Park,_Portugal_(12_May_2007).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684213" y="914400"/>
            <a:ext cx="3671887" cy="2754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988" name="Picture 3" descr="\\192.168.1.5\cj\9 COMMERCIAL ET COMMUNICATION\COMMUNICATION\POWER POINT\RANGEMENT PPT\PORTUGAL\LISBONNE\LISBONE - XCPH - DIOR\cabo da roca.jp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4703763" y="914400"/>
            <a:ext cx="4024312" cy="5365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989" name="Título 3"/>
          <p:cNvSpPr txBox="1">
            <a:spLocks/>
          </p:cNvSpPr>
          <p:nvPr/>
        </p:nvSpPr>
        <p:spPr bwMode="auto">
          <a:xfrm>
            <a:off x="204788" y="3860800"/>
            <a:ext cx="4367212" cy="2592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04258" tIns="52128" rIns="104258" bIns="52128" anchor="ctr"/>
          <a:lstStyle>
            <a:lvl1pPr defTabSz="801688" eaLnBrk="0" hangingPunct="0">
              <a:spcBef>
                <a:spcPct val="20000"/>
              </a:spcBef>
              <a:buChar char="•"/>
              <a:defRPr sz="3200">
                <a:solidFill>
                  <a:schemeClr val="tx1"/>
                </a:solidFill>
                <a:latin typeface="Arial" pitchFamily="34" charset="0"/>
              </a:defRPr>
            </a:lvl1pPr>
            <a:lvl2pPr marL="742950" indent="-285750" defTabSz="801688" eaLnBrk="0" hangingPunct="0">
              <a:spcBef>
                <a:spcPct val="20000"/>
              </a:spcBef>
              <a:buChar char="–"/>
              <a:defRPr sz="2800">
                <a:solidFill>
                  <a:schemeClr val="tx1"/>
                </a:solidFill>
                <a:latin typeface="Arial" pitchFamily="34" charset="0"/>
              </a:defRPr>
            </a:lvl2pPr>
            <a:lvl3pPr marL="1143000" indent="-228600" defTabSz="801688" eaLnBrk="0" hangingPunct="0">
              <a:spcBef>
                <a:spcPct val="20000"/>
              </a:spcBef>
              <a:buChar char="•"/>
              <a:defRPr sz="2400">
                <a:solidFill>
                  <a:schemeClr val="tx1"/>
                </a:solidFill>
                <a:latin typeface="Arial" pitchFamily="34" charset="0"/>
              </a:defRPr>
            </a:lvl3pPr>
            <a:lvl4pPr marL="1600200" indent="-228600" defTabSz="801688" eaLnBrk="0" hangingPunct="0">
              <a:spcBef>
                <a:spcPct val="20000"/>
              </a:spcBef>
              <a:buChar char="–"/>
              <a:defRPr sz="2000">
                <a:solidFill>
                  <a:schemeClr val="tx1"/>
                </a:solidFill>
                <a:latin typeface="Arial" pitchFamily="34" charset="0"/>
              </a:defRPr>
            </a:lvl4pPr>
            <a:lvl5pPr marL="2057400" indent="-228600" defTabSz="801688" eaLnBrk="0" hangingPunct="0">
              <a:spcBef>
                <a:spcPct val="20000"/>
              </a:spcBef>
              <a:buChar char="»"/>
              <a:defRPr sz="2000">
                <a:solidFill>
                  <a:schemeClr val="tx1"/>
                </a:solidFill>
                <a:latin typeface="Arial" pitchFamily="34" charset="0"/>
              </a:defRPr>
            </a:lvl5pPr>
            <a:lvl6pPr marL="2514600" indent="-228600" defTabSz="801688" eaLnBrk="0" fontAlgn="base" hangingPunct="0">
              <a:spcBef>
                <a:spcPct val="20000"/>
              </a:spcBef>
              <a:spcAft>
                <a:spcPct val="0"/>
              </a:spcAft>
              <a:buChar char="»"/>
              <a:defRPr sz="2000">
                <a:solidFill>
                  <a:schemeClr val="tx1"/>
                </a:solidFill>
                <a:latin typeface="Arial" pitchFamily="34" charset="0"/>
              </a:defRPr>
            </a:lvl6pPr>
            <a:lvl7pPr marL="2971800" indent="-228600" defTabSz="801688" eaLnBrk="0" fontAlgn="base" hangingPunct="0">
              <a:spcBef>
                <a:spcPct val="20000"/>
              </a:spcBef>
              <a:spcAft>
                <a:spcPct val="0"/>
              </a:spcAft>
              <a:buChar char="»"/>
              <a:defRPr sz="2000">
                <a:solidFill>
                  <a:schemeClr val="tx1"/>
                </a:solidFill>
                <a:latin typeface="Arial" pitchFamily="34" charset="0"/>
              </a:defRPr>
            </a:lvl7pPr>
            <a:lvl8pPr marL="3429000" indent="-228600" defTabSz="801688" eaLnBrk="0" fontAlgn="base" hangingPunct="0">
              <a:spcBef>
                <a:spcPct val="20000"/>
              </a:spcBef>
              <a:spcAft>
                <a:spcPct val="0"/>
              </a:spcAft>
              <a:buChar char="»"/>
              <a:defRPr sz="2000">
                <a:solidFill>
                  <a:schemeClr val="tx1"/>
                </a:solidFill>
                <a:latin typeface="Arial" pitchFamily="34" charset="0"/>
              </a:defRPr>
            </a:lvl8pPr>
            <a:lvl9pPr marL="3886200" indent="-228600" defTabSz="801688"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fr-FR" altLang="fr-FR" sz="1600" dirty="0">
                <a:latin typeface="+mj-lt"/>
              </a:rPr>
              <a:t>Le </a:t>
            </a:r>
            <a:r>
              <a:rPr lang="fr-FR" altLang="fr-FR" sz="1600" dirty="0" err="1">
                <a:latin typeface="+mj-lt"/>
              </a:rPr>
              <a:t>Cabo</a:t>
            </a:r>
            <a:r>
              <a:rPr lang="fr-FR" altLang="fr-FR" sz="1600" dirty="0">
                <a:latin typeface="+mj-lt"/>
              </a:rPr>
              <a:t> da Roca, le point plus occidental du Continent Européen, offre des impressionnantes falaises et l’Océan à perte de vue. A environ 150mètres de la mer, on peut découvrir de splendides paysages, tels que celui de la Serra de Sintra et celui de la côte, qui valent vraiment la peine d’être vus. Il se trouve dans le Parc Naturel de Sintra-Cascais, c’est pour cela que beaucoup de randonnées pédestres se font le long de la côte</a:t>
            </a:r>
          </a:p>
        </p:txBody>
      </p:sp>
    </p:spTree>
    <p:extLst>
      <p:ext uri="{BB962C8B-B14F-4D97-AF65-F5344CB8AC3E}">
        <p14:creationId xmlns="" xmlns:p14="http://schemas.microsoft.com/office/powerpoint/2010/main" val="149279790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Título 3"/>
          <p:cNvSpPr txBox="1">
            <a:spLocks/>
          </p:cNvSpPr>
          <p:nvPr/>
        </p:nvSpPr>
        <p:spPr bwMode="auto">
          <a:xfrm>
            <a:off x="269875" y="63483"/>
            <a:ext cx="8623300" cy="936625"/>
          </a:xfrm>
          <a:prstGeom prst="rect">
            <a:avLst/>
          </a:prstGeom>
          <a:noFill/>
          <a:ln w="9525">
            <a:noFill/>
            <a:miter lim="800000"/>
            <a:headEnd/>
            <a:tailEnd/>
          </a:ln>
        </p:spPr>
        <p:txBody>
          <a:bodyPr lIns="104258" tIns="52128" rIns="104258" bIns="52128" anchor="ctr"/>
          <a:lstStyle/>
          <a:p>
            <a:pPr algn="ctr" defTabSz="801688"/>
            <a:r>
              <a:rPr lang="fr-FR" altLang="fr-FR" sz="2400" b="1" u="sng" dirty="0" smtClean="0">
                <a:latin typeface="+mj-lt"/>
              </a:rPr>
              <a:t>Dîner au </a:t>
            </a:r>
            <a:r>
              <a:rPr lang="fr-FR" altLang="fr-FR" sz="2400" b="1" u="sng" dirty="0" err="1" smtClean="0">
                <a:latin typeface="+mj-lt"/>
              </a:rPr>
              <a:t>Conceito</a:t>
            </a:r>
            <a:r>
              <a:rPr lang="fr-FR" altLang="fr-FR" sz="2400" b="1" u="sng" dirty="0" smtClean="0">
                <a:latin typeface="+mj-lt"/>
              </a:rPr>
              <a:t> Food Store</a:t>
            </a:r>
          </a:p>
          <a:p>
            <a:pPr algn="ctr" defTabSz="801688"/>
            <a:r>
              <a:rPr lang="fr-FR" altLang="fr-FR" sz="2400" b="1" u="sng" dirty="0" smtClean="0">
                <a:latin typeface="+mj-lt"/>
              </a:rPr>
              <a:t>Nourriture </a:t>
            </a:r>
            <a:r>
              <a:rPr lang="fr-FR" altLang="fr-FR" sz="2400" b="1" u="sng" dirty="0" err="1" smtClean="0">
                <a:latin typeface="+mj-lt"/>
              </a:rPr>
              <a:t>cotemporaine</a:t>
            </a:r>
            <a:r>
              <a:rPr lang="fr-FR" altLang="fr-FR" sz="2400" b="1" u="sng" dirty="0" smtClean="0">
                <a:latin typeface="+mj-lt"/>
              </a:rPr>
              <a:t> portugaise</a:t>
            </a:r>
            <a:endParaRPr lang="pt-PT" altLang="fr-FR" sz="1600" b="1" u="sng" dirty="0">
              <a:latin typeface="+mj-lt"/>
            </a:endParaRPr>
          </a:p>
        </p:txBody>
      </p:sp>
      <p:pic>
        <p:nvPicPr>
          <p:cNvPr id="123906" name="Picture 2" descr="http://www.etudoovinholevou.com/wp-content/uploads/2013/03/conceito.jpg"/>
          <p:cNvPicPr>
            <a:picLocks noChangeAspect="1" noChangeArrowheads="1"/>
          </p:cNvPicPr>
          <p:nvPr/>
        </p:nvPicPr>
        <p:blipFill>
          <a:blip r:embed="rId2"/>
          <a:srcRect/>
          <a:stretch>
            <a:fillRect/>
          </a:stretch>
        </p:blipFill>
        <p:spPr bwMode="auto">
          <a:xfrm>
            <a:off x="333386" y="4214818"/>
            <a:ext cx="5810250" cy="2381250"/>
          </a:xfrm>
          <a:prstGeom prst="rect">
            <a:avLst/>
          </a:prstGeom>
          <a:noFill/>
        </p:spPr>
      </p:pic>
      <p:pic>
        <p:nvPicPr>
          <p:cNvPr id="123908" name="Picture 4" descr="https://fbcdn-sphotos-d-a.akamaihd.net/hphotos-ak-xpf1/t31.0-8/c0.133.851.315/p851x315/10694412_864667070233877_8120045343573560613_o.jpg"/>
          <p:cNvPicPr>
            <a:picLocks noChangeAspect="1" noChangeArrowheads="1"/>
          </p:cNvPicPr>
          <p:nvPr/>
        </p:nvPicPr>
        <p:blipFill>
          <a:blip r:embed="rId3"/>
          <a:srcRect/>
          <a:stretch>
            <a:fillRect/>
          </a:stretch>
        </p:blipFill>
        <p:spPr bwMode="auto">
          <a:xfrm>
            <a:off x="357158" y="1143004"/>
            <a:ext cx="8105775" cy="3000376"/>
          </a:xfrm>
          <a:prstGeom prst="rect">
            <a:avLst/>
          </a:prstGeom>
          <a:noFill/>
        </p:spPr>
      </p:pic>
      <p:pic>
        <p:nvPicPr>
          <p:cNvPr id="123912" name="Picture 8" descr="http://media-cdn.tripadvisor.com/media/photo-s/07/bd/9c/fc/conceito-food-store.jpg"/>
          <p:cNvPicPr>
            <a:picLocks noChangeAspect="1" noChangeArrowheads="1"/>
          </p:cNvPicPr>
          <p:nvPr/>
        </p:nvPicPr>
        <p:blipFill>
          <a:blip r:embed="rId4"/>
          <a:srcRect l="9984"/>
          <a:stretch>
            <a:fillRect/>
          </a:stretch>
        </p:blipFill>
        <p:spPr bwMode="auto">
          <a:xfrm>
            <a:off x="6286512" y="4500570"/>
            <a:ext cx="2595543" cy="1924039"/>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Título 3"/>
          <p:cNvSpPr txBox="1">
            <a:spLocks/>
          </p:cNvSpPr>
          <p:nvPr/>
        </p:nvSpPr>
        <p:spPr bwMode="auto">
          <a:xfrm>
            <a:off x="269875" y="63483"/>
            <a:ext cx="8623300" cy="936625"/>
          </a:xfrm>
          <a:prstGeom prst="rect">
            <a:avLst/>
          </a:prstGeom>
          <a:noFill/>
          <a:ln w="9525">
            <a:noFill/>
            <a:miter lim="800000"/>
            <a:headEnd/>
            <a:tailEnd/>
          </a:ln>
        </p:spPr>
        <p:txBody>
          <a:bodyPr lIns="104258" tIns="52128" rIns="104258" bIns="52128" anchor="ctr"/>
          <a:lstStyle/>
          <a:p>
            <a:pPr algn="ctr" defTabSz="801688"/>
            <a:r>
              <a:rPr lang="fr-FR" altLang="fr-FR" sz="2400" b="1" u="sng" dirty="0" smtClean="0">
                <a:latin typeface="+mj-lt"/>
              </a:rPr>
              <a:t>Dîner au </a:t>
            </a:r>
            <a:r>
              <a:rPr lang="fr-FR" altLang="fr-FR" sz="2400" b="1" u="sng" dirty="0" err="1" smtClean="0">
                <a:latin typeface="+mj-lt"/>
              </a:rPr>
              <a:t>Conceito</a:t>
            </a:r>
            <a:r>
              <a:rPr lang="fr-FR" altLang="fr-FR" sz="2400" b="1" u="sng" dirty="0" smtClean="0">
                <a:latin typeface="+mj-lt"/>
              </a:rPr>
              <a:t> Food Store</a:t>
            </a:r>
          </a:p>
          <a:p>
            <a:pPr algn="ctr" defTabSz="801688"/>
            <a:r>
              <a:rPr lang="fr-FR" altLang="fr-FR" sz="2400" b="1" u="sng" dirty="0" smtClean="0">
                <a:latin typeface="+mj-lt"/>
              </a:rPr>
              <a:t>Nourriture </a:t>
            </a:r>
            <a:r>
              <a:rPr lang="fr-FR" altLang="fr-FR" sz="2400" b="1" u="sng" dirty="0" err="1" smtClean="0">
                <a:latin typeface="+mj-lt"/>
              </a:rPr>
              <a:t>cotemporaine</a:t>
            </a:r>
            <a:r>
              <a:rPr lang="fr-FR" altLang="fr-FR" sz="2400" b="1" u="sng" dirty="0" smtClean="0">
                <a:latin typeface="+mj-lt"/>
              </a:rPr>
              <a:t> portugaise</a:t>
            </a:r>
            <a:endParaRPr lang="pt-PT" altLang="fr-FR" sz="1600" b="1" u="sng" dirty="0">
              <a:latin typeface="+mj-lt"/>
            </a:endParaRPr>
          </a:p>
        </p:txBody>
      </p:sp>
      <p:pic>
        <p:nvPicPr>
          <p:cNvPr id="132098" name="Picture 2" descr="http://media-cdn.tripadvisor.com/media/photo-s/05/48/c3/ca/conceito-food-store.jpg"/>
          <p:cNvPicPr>
            <a:picLocks noChangeAspect="1" noChangeArrowheads="1"/>
          </p:cNvPicPr>
          <p:nvPr/>
        </p:nvPicPr>
        <p:blipFill>
          <a:blip r:embed="rId2"/>
          <a:srcRect/>
          <a:stretch>
            <a:fillRect/>
          </a:stretch>
        </p:blipFill>
        <p:spPr bwMode="auto">
          <a:xfrm>
            <a:off x="357158" y="3934001"/>
            <a:ext cx="4071966" cy="2709709"/>
          </a:xfrm>
          <a:prstGeom prst="rect">
            <a:avLst/>
          </a:prstGeom>
          <a:noFill/>
        </p:spPr>
      </p:pic>
      <p:pic>
        <p:nvPicPr>
          <p:cNvPr id="132104" name="Picture 8" descr="http://media-cdn.tripadvisor.com/media/photo-s/03/1a/97/b3/conceito-food-store.jpg"/>
          <p:cNvPicPr>
            <a:picLocks noChangeAspect="1" noChangeArrowheads="1"/>
          </p:cNvPicPr>
          <p:nvPr/>
        </p:nvPicPr>
        <p:blipFill>
          <a:blip r:embed="rId3"/>
          <a:srcRect/>
          <a:stretch>
            <a:fillRect/>
          </a:stretch>
        </p:blipFill>
        <p:spPr bwMode="auto">
          <a:xfrm>
            <a:off x="357158" y="1142984"/>
            <a:ext cx="4079382" cy="2714644"/>
          </a:xfrm>
          <a:prstGeom prst="rect">
            <a:avLst/>
          </a:prstGeom>
          <a:noFill/>
        </p:spPr>
      </p:pic>
      <p:pic>
        <p:nvPicPr>
          <p:cNvPr id="132106" name="Picture 10" descr="https://scontent-mrs1-1.xx.fbcdn.net/hphotos-xfp1/v/t1.0-9/300702_282409298459660_2123276429_n.jpg?oh=16b36a9e04a6a9d11126634b55b309ef&amp;oe=56509BE5"/>
          <p:cNvPicPr>
            <a:picLocks noChangeAspect="1" noChangeArrowheads="1"/>
          </p:cNvPicPr>
          <p:nvPr/>
        </p:nvPicPr>
        <p:blipFill>
          <a:blip r:embed="rId4"/>
          <a:srcRect/>
          <a:stretch>
            <a:fillRect/>
          </a:stretch>
        </p:blipFill>
        <p:spPr bwMode="auto">
          <a:xfrm>
            <a:off x="4786314" y="928670"/>
            <a:ext cx="3792013" cy="5691576"/>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idx="1"/>
          </p:nvPr>
        </p:nvSpPr>
        <p:spPr/>
        <p:txBody>
          <a:bodyPr/>
          <a:lstStyle/>
          <a:p>
            <a:r>
              <a:rPr lang="fr-FR" dirty="0" smtClean="0"/>
              <a:t>Lisboa - Portugal</a:t>
            </a:r>
            <a:endParaRPr lang="fr-FR" dirty="0"/>
          </a:p>
        </p:txBody>
      </p:sp>
      <p:sp>
        <p:nvSpPr>
          <p:cNvPr id="3" name="Titre 2"/>
          <p:cNvSpPr>
            <a:spLocks noGrp="1"/>
          </p:cNvSpPr>
          <p:nvPr>
            <p:ph type="title"/>
          </p:nvPr>
        </p:nvSpPr>
        <p:spPr>
          <a:xfrm>
            <a:off x="457200" y="4509120"/>
            <a:ext cx="8305800" cy="720080"/>
          </a:xfrm>
        </p:spPr>
        <p:txBody>
          <a:bodyPr>
            <a:normAutofit/>
          </a:bodyPr>
          <a:lstStyle/>
          <a:p>
            <a:pPr algn="ctr"/>
            <a:r>
              <a:rPr lang="fr-FR" dirty="0" smtClean="0"/>
              <a:t>JOUR 3</a:t>
            </a:r>
            <a:endParaRPr lang="fr-FR" dirty="0"/>
          </a:p>
        </p:txBody>
      </p:sp>
      <p:pic>
        <p:nvPicPr>
          <p:cNvPr id="4" name="Picture 6" descr="\\192.168.1.5\cj\9 COMMERCIAL ET COMMUNICATION\COMMUNICATION\LOGOS\PORTUGAL\CROISIEREJAUNE-PORTUGAL.pn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7452320" y="4581128"/>
            <a:ext cx="1512168" cy="1371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2" descr="http://www.marseille.aeroport.fr/var/mpaeroport/storage/images/media/images/destinations/europe/portugal/portugal-lisbonne-2/17788-1-fre-FR/portugal-lisbonne-2.jp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2741265" y="764704"/>
            <a:ext cx="3990975" cy="2733676"/>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3070607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1423317"/>
            <a:ext cx="8229600" cy="4525963"/>
          </a:xfrm>
        </p:spPr>
        <p:txBody>
          <a:bodyPr>
            <a:normAutofit/>
          </a:bodyPr>
          <a:lstStyle/>
          <a:p>
            <a:pPr>
              <a:lnSpc>
                <a:spcPct val="150000"/>
              </a:lnSpc>
              <a:spcBef>
                <a:spcPct val="0"/>
              </a:spcBef>
              <a:buNone/>
            </a:pPr>
            <a:r>
              <a:rPr lang="fr-FR" altLang="fr-FR" sz="1800" u="sng" dirty="0" smtClean="0">
                <a:solidFill>
                  <a:schemeClr val="tx1"/>
                </a:solidFill>
                <a:latin typeface="Book Antiqua" panose="02040602050305030304" pitchFamily="18" charset="0"/>
                <a:ea typeface="Times New Roman" pitchFamily="18" charset="0"/>
                <a:cs typeface="Arial" pitchFamily="34" charset="0"/>
              </a:rPr>
              <a:t>Prestations aériennes</a:t>
            </a:r>
          </a:p>
          <a:p>
            <a:pPr>
              <a:lnSpc>
                <a:spcPct val="150000"/>
              </a:lnSpc>
              <a:spcBef>
                <a:spcPct val="0"/>
              </a:spcBef>
              <a:buNone/>
            </a:pPr>
            <a:r>
              <a:rPr lang="fr-FR" altLang="fr-FR" sz="1800" dirty="0" smtClean="0">
                <a:solidFill>
                  <a:schemeClr val="tx1"/>
                </a:solidFill>
                <a:latin typeface="Book Antiqua" panose="02040602050305030304" pitchFamily="18" charset="0"/>
                <a:ea typeface="Times New Roman" pitchFamily="18" charset="0"/>
                <a:cs typeface="Arial" pitchFamily="34" charset="0"/>
              </a:rPr>
              <a:t>10H30 Convocation à l’aéroport de Orly Terminal  Ouest (à reconfirmer)</a:t>
            </a:r>
          </a:p>
          <a:p>
            <a:pPr>
              <a:lnSpc>
                <a:spcPct val="150000"/>
              </a:lnSpc>
              <a:spcBef>
                <a:spcPct val="0"/>
              </a:spcBef>
              <a:buNone/>
            </a:pPr>
            <a:r>
              <a:rPr lang="fr-FR" altLang="fr-FR" sz="1800" dirty="0" smtClean="0">
                <a:solidFill>
                  <a:schemeClr val="tx1"/>
                </a:solidFill>
                <a:latin typeface="Book Antiqua" panose="02040602050305030304" pitchFamily="18" charset="0"/>
                <a:ea typeface="Times New Roman" pitchFamily="18" charset="0"/>
                <a:cs typeface="Arial" pitchFamily="34" charset="0"/>
              </a:rPr>
              <a:t>Arrivée devant le guichet d’enregistrement TAP de votre vol et accueil par</a:t>
            </a:r>
          </a:p>
          <a:p>
            <a:pPr>
              <a:lnSpc>
                <a:spcPct val="150000"/>
              </a:lnSpc>
              <a:spcBef>
                <a:spcPct val="0"/>
              </a:spcBef>
              <a:buNone/>
            </a:pPr>
            <a:r>
              <a:rPr lang="fr-FR" altLang="fr-FR" sz="1800" dirty="0" smtClean="0">
                <a:solidFill>
                  <a:schemeClr val="tx1"/>
                </a:solidFill>
                <a:latin typeface="Book Antiqua" panose="02040602050305030304" pitchFamily="18" charset="0"/>
                <a:ea typeface="Times New Roman" pitchFamily="18" charset="0"/>
                <a:cs typeface="Arial" pitchFamily="34" charset="0"/>
              </a:rPr>
              <a:t>l’assistance aéroport dédiée spécialement pour le groupe.</a:t>
            </a:r>
          </a:p>
          <a:p>
            <a:pPr>
              <a:lnSpc>
                <a:spcPct val="150000"/>
              </a:lnSpc>
              <a:spcBef>
                <a:spcPct val="0"/>
              </a:spcBef>
              <a:buNone/>
            </a:pPr>
            <a:r>
              <a:rPr lang="fr-FR" altLang="fr-FR" sz="1800" dirty="0" smtClean="0">
                <a:solidFill>
                  <a:schemeClr val="tx1"/>
                </a:solidFill>
                <a:latin typeface="Book Antiqua" panose="02040602050305030304" pitchFamily="18" charset="0"/>
                <a:ea typeface="Times New Roman" pitchFamily="18" charset="0"/>
                <a:cs typeface="Arial" pitchFamily="34" charset="0"/>
              </a:rPr>
              <a:t>13h15 : Décollage du vol TP0433 de l’aéroport d’Orly</a:t>
            </a:r>
          </a:p>
          <a:p>
            <a:pPr>
              <a:lnSpc>
                <a:spcPct val="150000"/>
              </a:lnSpc>
              <a:spcBef>
                <a:spcPct val="0"/>
              </a:spcBef>
              <a:buNone/>
            </a:pPr>
            <a:r>
              <a:rPr lang="fr-FR" altLang="fr-FR" sz="1800" dirty="0" smtClean="0">
                <a:solidFill>
                  <a:schemeClr val="tx1"/>
                </a:solidFill>
                <a:latin typeface="Book Antiqua" panose="02040602050305030304" pitchFamily="18" charset="0"/>
                <a:ea typeface="Times New Roman" pitchFamily="18" charset="0"/>
                <a:cs typeface="Arial" pitchFamily="34" charset="0"/>
              </a:rPr>
              <a:t>14h40 : Atterrissage du vol TP0433 à l’aéroport de Lisbonne</a:t>
            </a:r>
          </a:p>
          <a:p>
            <a:pPr>
              <a:lnSpc>
                <a:spcPct val="150000"/>
              </a:lnSpc>
              <a:spcBef>
                <a:spcPct val="0"/>
              </a:spcBef>
              <a:buNone/>
            </a:pPr>
            <a:r>
              <a:rPr lang="fr-FR" altLang="fr-FR" sz="1800" dirty="0" smtClean="0">
                <a:solidFill>
                  <a:schemeClr val="tx1"/>
                </a:solidFill>
                <a:latin typeface="Book Antiqua" panose="02040602050305030304" pitchFamily="18" charset="0"/>
                <a:ea typeface="Times New Roman" pitchFamily="18" charset="0"/>
                <a:cs typeface="Arial" pitchFamily="34" charset="0"/>
              </a:rPr>
              <a:t>15h00 : Accueil par notre équipe Croisière Jaune à l’aéroport de Lisbonne.</a:t>
            </a:r>
            <a:endParaRPr lang="fr-FR" altLang="fr-FR" sz="1800" dirty="0">
              <a:solidFill>
                <a:schemeClr val="tx1"/>
              </a:solidFill>
              <a:latin typeface="Book Antiqua" panose="02040602050305030304" pitchFamily="18" charset="0"/>
              <a:ea typeface="Times New Roman" pitchFamily="18" charset="0"/>
              <a:cs typeface="Arial" pitchFamily="34" charset="0"/>
            </a:endParaRPr>
          </a:p>
          <a:p>
            <a:endParaRPr lang="fr-FR" sz="1400" dirty="0">
              <a:solidFill>
                <a:schemeClr val="tx1"/>
              </a:solidFill>
              <a:latin typeface="Book Antiqua" panose="02040602050305030304" pitchFamily="18" charset="0"/>
            </a:endParaRPr>
          </a:p>
        </p:txBody>
      </p:sp>
      <p:sp>
        <p:nvSpPr>
          <p:cNvPr id="9" name="Text Box 9"/>
          <p:cNvSpPr txBox="1">
            <a:spLocks noChangeArrowheads="1"/>
          </p:cNvSpPr>
          <p:nvPr/>
        </p:nvSpPr>
        <p:spPr bwMode="auto">
          <a:xfrm>
            <a:off x="2771800" y="366523"/>
            <a:ext cx="3725862" cy="758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FontTx/>
              <a:buNone/>
            </a:pPr>
            <a:r>
              <a:rPr lang="fr-FR" altLang="fr-FR" b="1" u="sng" dirty="0" smtClean="0">
                <a:latin typeface="Baskerville Old Face" pitchFamily="18" charset="0"/>
              </a:rPr>
              <a:t>Paris - Lisbonne</a:t>
            </a:r>
            <a:endParaRPr lang="fr-FR" altLang="fr-FR" b="1" u="sng" dirty="0">
              <a:latin typeface="Baskerville Old Face" pitchFamily="18" charset="0"/>
            </a:endParaRPr>
          </a:p>
        </p:txBody>
      </p:sp>
      <p:pic>
        <p:nvPicPr>
          <p:cNvPr id="88066" name="Picture 2" descr="https://www.ebookers.fr/blog-voyage/wp-content/uploads/2011/06/vols-pas-cher-tap.jpg"/>
          <p:cNvPicPr>
            <a:picLocks noChangeAspect="1" noChangeArrowheads="1"/>
          </p:cNvPicPr>
          <p:nvPr/>
        </p:nvPicPr>
        <p:blipFill>
          <a:blip r:embed="rId2"/>
          <a:srcRect/>
          <a:stretch>
            <a:fillRect/>
          </a:stretch>
        </p:blipFill>
        <p:spPr bwMode="auto">
          <a:xfrm>
            <a:off x="3000364" y="4643446"/>
            <a:ext cx="2928958" cy="1892107"/>
          </a:xfrm>
          <a:prstGeom prst="rect">
            <a:avLst/>
          </a:prstGeom>
          <a:noFill/>
        </p:spPr>
      </p:pic>
    </p:spTree>
    <p:extLst>
      <p:ext uri="{BB962C8B-B14F-4D97-AF65-F5344CB8AC3E}">
        <p14:creationId xmlns="" xmlns:p14="http://schemas.microsoft.com/office/powerpoint/2010/main" val="26715620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85720" y="1357322"/>
            <a:ext cx="8643998" cy="5643578"/>
          </a:xfrm>
        </p:spPr>
        <p:txBody>
          <a:bodyPr>
            <a:normAutofit/>
          </a:bodyPr>
          <a:lstStyle/>
          <a:p>
            <a:pPr>
              <a:lnSpc>
                <a:spcPct val="150000"/>
              </a:lnSpc>
              <a:spcBef>
                <a:spcPct val="0"/>
              </a:spcBef>
              <a:buNone/>
            </a:pPr>
            <a:r>
              <a:rPr lang="fr-FR" altLang="fr-FR" sz="1800" dirty="0" smtClean="0">
                <a:solidFill>
                  <a:schemeClr val="tx1"/>
                </a:solidFill>
                <a:latin typeface="Book Antiqua" panose="02040602050305030304" pitchFamily="18" charset="0"/>
                <a:ea typeface="Times New Roman" pitchFamily="18" charset="0"/>
                <a:cs typeface="Arial" pitchFamily="34" charset="0"/>
              </a:rPr>
              <a:t>A partir de 06h30 Petit déjeuner à l’hôtel</a:t>
            </a:r>
          </a:p>
          <a:p>
            <a:pPr>
              <a:lnSpc>
                <a:spcPct val="150000"/>
              </a:lnSpc>
              <a:spcBef>
                <a:spcPct val="0"/>
              </a:spcBef>
              <a:buNone/>
            </a:pPr>
            <a:r>
              <a:rPr lang="fr-FR" sz="1800" dirty="0" smtClean="0">
                <a:solidFill>
                  <a:schemeClr val="tx1"/>
                </a:solidFill>
                <a:latin typeface="Book Antiqua" panose="02040602050305030304" pitchFamily="18" charset="0"/>
                <a:cs typeface="Arial" pitchFamily="34" charset="0"/>
              </a:rPr>
              <a:t>09h00  Départ en direction du Golf de l’hôtel </a:t>
            </a:r>
            <a:r>
              <a:rPr lang="fr-FR" sz="1800" dirty="0" err="1" smtClean="0">
                <a:solidFill>
                  <a:schemeClr val="tx1"/>
                </a:solidFill>
                <a:latin typeface="Book Antiqua" panose="02040602050305030304" pitchFamily="18" charset="0"/>
                <a:cs typeface="Arial" pitchFamily="34" charset="0"/>
              </a:rPr>
              <a:t>Oitavos</a:t>
            </a:r>
            <a:r>
              <a:rPr lang="fr-FR" sz="1800" dirty="0" smtClean="0">
                <a:solidFill>
                  <a:schemeClr val="tx1"/>
                </a:solidFill>
                <a:latin typeface="Book Antiqua" panose="02040602050305030304" pitchFamily="18" charset="0"/>
                <a:cs typeface="Arial" pitchFamily="34" charset="0"/>
              </a:rPr>
              <a:t> Dunes</a:t>
            </a:r>
          </a:p>
          <a:p>
            <a:pPr>
              <a:lnSpc>
                <a:spcPct val="150000"/>
              </a:lnSpc>
              <a:spcBef>
                <a:spcPct val="0"/>
              </a:spcBef>
              <a:buNone/>
            </a:pPr>
            <a:r>
              <a:rPr lang="fr-FR" sz="1800" dirty="0" smtClean="0">
                <a:solidFill>
                  <a:schemeClr val="tx1"/>
                </a:solidFill>
                <a:latin typeface="Book Antiqua" panose="02040602050305030304" pitchFamily="18" charset="0"/>
                <a:cs typeface="Arial" pitchFamily="34" charset="0"/>
              </a:rPr>
              <a:t>09h30 Briefing du parcours aux participants</a:t>
            </a:r>
          </a:p>
          <a:p>
            <a:pPr>
              <a:lnSpc>
                <a:spcPct val="150000"/>
              </a:lnSpc>
              <a:spcBef>
                <a:spcPct val="0"/>
              </a:spcBef>
              <a:buNone/>
            </a:pPr>
            <a:r>
              <a:rPr lang="fr-FR" sz="1800" dirty="0" smtClean="0">
                <a:solidFill>
                  <a:schemeClr val="tx1"/>
                </a:solidFill>
                <a:latin typeface="Book Antiqua" panose="02040602050305030304" pitchFamily="18" charset="0"/>
                <a:cs typeface="Arial" pitchFamily="34" charset="0"/>
              </a:rPr>
              <a:t>Début du jeu</a:t>
            </a:r>
          </a:p>
          <a:p>
            <a:pPr>
              <a:lnSpc>
                <a:spcPct val="150000"/>
              </a:lnSpc>
              <a:spcBef>
                <a:spcPct val="0"/>
              </a:spcBef>
              <a:buNone/>
            </a:pPr>
            <a:r>
              <a:rPr lang="fr-FR" sz="1800" dirty="0" smtClean="0">
                <a:solidFill>
                  <a:schemeClr val="tx1"/>
                </a:solidFill>
                <a:latin typeface="Book Antiqua" panose="02040602050305030304" pitchFamily="18" charset="0"/>
                <a:cs typeface="Arial" pitchFamily="34" charset="0"/>
              </a:rPr>
              <a:t>Vers 13h00  Les participants rentrent à l’hôtel pour déjeuner au restaurant </a:t>
            </a:r>
            <a:r>
              <a:rPr lang="fr-FR" sz="1800" dirty="0" err="1" smtClean="0">
                <a:solidFill>
                  <a:schemeClr val="tx1"/>
                </a:solidFill>
                <a:latin typeface="Book Antiqua" panose="02040602050305030304" pitchFamily="18" charset="0"/>
                <a:cs typeface="Arial" pitchFamily="34" charset="0"/>
              </a:rPr>
              <a:t>Verbasco</a:t>
            </a:r>
            <a:r>
              <a:rPr lang="fr-FR" sz="1800" dirty="0" smtClean="0">
                <a:solidFill>
                  <a:schemeClr val="tx1"/>
                </a:solidFill>
                <a:latin typeface="Book Antiqua" panose="02040602050305030304" pitchFamily="18" charset="0"/>
                <a:cs typeface="Arial" pitchFamily="34" charset="0"/>
              </a:rPr>
              <a:t> au </a:t>
            </a:r>
          </a:p>
          <a:p>
            <a:pPr>
              <a:lnSpc>
                <a:spcPct val="150000"/>
              </a:lnSpc>
              <a:spcBef>
                <a:spcPct val="0"/>
              </a:spcBef>
              <a:buNone/>
            </a:pPr>
            <a:r>
              <a:rPr lang="fr-FR" sz="1800" dirty="0" smtClean="0">
                <a:solidFill>
                  <a:schemeClr val="tx1"/>
                </a:solidFill>
                <a:latin typeface="Book Antiqua" panose="02040602050305030304" pitchFamily="18" charset="0"/>
                <a:cs typeface="Arial" pitchFamily="34" charset="0"/>
              </a:rPr>
              <a:t>Club House</a:t>
            </a:r>
          </a:p>
          <a:p>
            <a:pPr>
              <a:lnSpc>
                <a:spcPct val="150000"/>
              </a:lnSpc>
              <a:spcBef>
                <a:spcPct val="0"/>
              </a:spcBef>
              <a:buNone/>
            </a:pPr>
            <a:r>
              <a:rPr lang="fr-FR" sz="1800" dirty="0" smtClean="0">
                <a:solidFill>
                  <a:schemeClr val="tx1"/>
                </a:solidFill>
                <a:latin typeface="Book Antiqua" panose="02040602050305030304" pitchFamily="18" charset="0"/>
                <a:cs typeface="Arial" pitchFamily="34" charset="0"/>
              </a:rPr>
              <a:t>Après midi détente à l’hôtel avec accès à la Balnéothérapie</a:t>
            </a:r>
          </a:p>
          <a:p>
            <a:pPr>
              <a:lnSpc>
                <a:spcPct val="150000"/>
              </a:lnSpc>
              <a:spcBef>
                <a:spcPct val="0"/>
              </a:spcBef>
              <a:buNone/>
            </a:pPr>
            <a:r>
              <a:rPr lang="fr-FR" sz="1800" dirty="0" smtClean="0">
                <a:solidFill>
                  <a:schemeClr val="tx1"/>
                </a:solidFill>
                <a:latin typeface="Book Antiqua" panose="02040602050305030304" pitchFamily="18" charset="0"/>
                <a:cs typeface="Arial" pitchFamily="34" charset="0"/>
              </a:rPr>
              <a:t>20h00 Dîner au restaurant </a:t>
            </a:r>
            <a:r>
              <a:rPr lang="fr-FR" sz="1800" dirty="0" err="1" smtClean="0">
                <a:solidFill>
                  <a:schemeClr val="tx1"/>
                </a:solidFill>
                <a:latin typeface="Book Antiqua" panose="02040602050305030304" pitchFamily="18" charset="0"/>
                <a:cs typeface="Arial" pitchFamily="34" charset="0"/>
              </a:rPr>
              <a:t>Ipsylone</a:t>
            </a:r>
            <a:r>
              <a:rPr lang="fr-FR" sz="1800" dirty="0" smtClean="0">
                <a:solidFill>
                  <a:schemeClr val="tx1"/>
                </a:solidFill>
                <a:latin typeface="Book Antiqua" panose="02040602050305030304" pitchFamily="18" charset="0"/>
                <a:cs typeface="Arial" pitchFamily="34" charset="0"/>
              </a:rPr>
              <a:t> : Menu dégustation 4 plats avec décoration</a:t>
            </a:r>
          </a:p>
          <a:p>
            <a:pPr>
              <a:lnSpc>
                <a:spcPct val="150000"/>
              </a:lnSpc>
              <a:spcBef>
                <a:spcPct val="0"/>
              </a:spcBef>
              <a:buNone/>
            </a:pPr>
            <a:r>
              <a:rPr lang="fr-FR" sz="1800" dirty="0" smtClean="0">
                <a:solidFill>
                  <a:schemeClr val="tx1"/>
                </a:solidFill>
                <a:latin typeface="Book Antiqua" panose="02040602050305030304" pitchFamily="18" charset="0"/>
                <a:cs typeface="Arial" pitchFamily="34" charset="0"/>
              </a:rPr>
              <a:t>Croisière Jaune</a:t>
            </a:r>
          </a:p>
          <a:p>
            <a:pPr>
              <a:lnSpc>
                <a:spcPct val="150000"/>
              </a:lnSpc>
              <a:spcBef>
                <a:spcPct val="0"/>
              </a:spcBef>
              <a:buNone/>
            </a:pPr>
            <a:r>
              <a:rPr lang="fr-FR" sz="1800" dirty="0" smtClean="0">
                <a:solidFill>
                  <a:schemeClr val="tx1"/>
                </a:solidFill>
                <a:latin typeface="Book Antiqua" panose="02040602050305030304" pitchFamily="18" charset="0"/>
                <a:cs typeface="Arial" pitchFamily="34" charset="0"/>
              </a:rPr>
              <a:t>Nuit en chambre single à votre hôtel</a:t>
            </a:r>
            <a:endParaRPr lang="fr-FR" sz="1400" dirty="0">
              <a:solidFill>
                <a:schemeClr val="tx1"/>
              </a:solidFill>
              <a:latin typeface="Book Antiqua" panose="02040602050305030304" pitchFamily="18" charset="0"/>
              <a:cs typeface="Arial" pitchFamily="34" charset="0"/>
            </a:endParaRPr>
          </a:p>
          <a:p>
            <a:pPr>
              <a:lnSpc>
                <a:spcPct val="150000"/>
              </a:lnSpc>
              <a:spcBef>
                <a:spcPct val="0"/>
              </a:spcBef>
              <a:buNone/>
            </a:pPr>
            <a:endParaRPr lang="fr-FR" sz="1800" u="sng" dirty="0" smtClean="0">
              <a:solidFill>
                <a:schemeClr val="tx1"/>
              </a:solidFill>
              <a:latin typeface="Book Antiqua" panose="02040602050305030304" pitchFamily="18" charset="0"/>
              <a:cs typeface="Arial" pitchFamily="34" charset="0"/>
            </a:endParaRPr>
          </a:p>
        </p:txBody>
      </p:sp>
      <p:sp>
        <p:nvSpPr>
          <p:cNvPr id="9" name="Text Box 9"/>
          <p:cNvSpPr txBox="1">
            <a:spLocks noChangeArrowheads="1"/>
          </p:cNvSpPr>
          <p:nvPr/>
        </p:nvSpPr>
        <p:spPr bwMode="auto">
          <a:xfrm>
            <a:off x="2771800" y="71414"/>
            <a:ext cx="3725862" cy="758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FontTx/>
              <a:buNone/>
            </a:pPr>
            <a:r>
              <a:rPr lang="fr-FR" altLang="fr-FR" b="1" u="sng" dirty="0" smtClean="0">
                <a:latin typeface="Baskerville Old Face" pitchFamily="18" charset="0"/>
              </a:rPr>
              <a:t>Jour 2</a:t>
            </a:r>
            <a:endParaRPr lang="fr-FR" altLang="fr-FR" b="1" u="sng" dirty="0">
              <a:latin typeface="Baskerville Old Face" pitchFamily="18" charset="0"/>
            </a:endParaRPr>
          </a:p>
        </p:txBody>
      </p:sp>
    </p:spTree>
    <p:extLst>
      <p:ext uri="{BB962C8B-B14F-4D97-AF65-F5344CB8AC3E}">
        <p14:creationId xmlns="" xmlns:p14="http://schemas.microsoft.com/office/powerpoint/2010/main" val="26715620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Título 3"/>
          <p:cNvSpPr txBox="1">
            <a:spLocks/>
          </p:cNvSpPr>
          <p:nvPr/>
        </p:nvSpPr>
        <p:spPr bwMode="auto">
          <a:xfrm>
            <a:off x="269875" y="134921"/>
            <a:ext cx="8623300" cy="936625"/>
          </a:xfrm>
          <a:prstGeom prst="rect">
            <a:avLst/>
          </a:prstGeom>
          <a:noFill/>
          <a:ln w="9525">
            <a:noFill/>
            <a:miter lim="800000"/>
            <a:headEnd/>
            <a:tailEnd/>
          </a:ln>
        </p:spPr>
        <p:txBody>
          <a:bodyPr lIns="104258" tIns="52128" rIns="104258" bIns="52128" anchor="ctr"/>
          <a:lstStyle/>
          <a:p>
            <a:pPr algn="ctr" defTabSz="801688"/>
            <a:r>
              <a:rPr lang="fr-FR" altLang="fr-FR" sz="2400" b="1" u="sng" dirty="0" smtClean="0">
                <a:latin typeface="+mj-lt"/>
              </a:rPr>
              <a:t>Golf </a:t>
            </a:r>
            <a:r>
              <a:rPr lang="fr-FR" altLang="fr-FR" sz="2400" b="1" u="sng" dirty="0" err="1" smtClean="0">
                <a:latin typeface="+mj-lt"/>
              </a:rPr>
              <a:t>Oitavos</a:t>
            </a:r>
            <a:r>
              <a:rPr lang="fr-FR" altLang="fr-FR" sz="2400" b="1" u="sng" dirty="0" smtClean="0">
                <a:latin typeface="+mj-lt"/>
              </a:rPr>
              <a:t> Dunes</a:t>
            </a:r>
          </a:p>
          <a:p>
            <a:pPr algn="ctr" defTabSz="801688"/>
            <a:r>
              <a:rPr lang="fr-FR" altLang="fr-FR" sz="2400" b="1" u="sng" dirty="0" smtClean="0">
                <a:latin typeface="+mj-lt"/>
              </a:rPr>
              <a:t>Journée Golf</a:t>
            </a:r>
            <a:endParaRPr lang="pt-PT" altLang="fr-FR" sz="1600" b="1" u="sng" dirty="0">
              <a:latin typeface="+mj-lt"/>
            </a:endParaRPr>
          </a:p>
        </p:txBody>
      </p:sp>
      <p:sp>
        <p:nvSpPr>
          <p:cNvPr id="5" name="ZoneTexte 4"/>
          <p:cNvSpPr txBox="1"/>
          <p:nvPr/>
        </p:nvSpPr>
        <p:spPr>
          <a:xfrm>
            <a:off x="214282" y="4071942"/>
            <a:ext cx="8929718" cy="2554545"/>
          </a:xfrm>
          <a:prstGeom prst="rect">
            <a:avLst/>
          </a:prstGeom>
          <a:noFill/>
        </p:spPr>
        <p:txBody>
          <a:bodyPr wrap="square" rtlCol="0">
            <a:spAutoFit/>
          </a:bodyPr>
          <a:lstStyle/>
          <a:p>
            <a:r>
              <a:rPr lang="fr-FR" sz="2000" dirty="0" smtClean="0"/>
              <a:t>S’étendant sur un site sauvage et préservé où les dunes offrent un panorama sur la mer, le golf de 18 trous de l’</a:t>
            </a:r>
            <a:r>
              <a:rPr lang="fr-FR" sz="2000" dirty="0" err="1" smtClean="0"/>
              <a:t>Oitavos</a:t>
            </a:r>
            <a:r>
              <a:rPr lang="fr-FR" sz="2000" dirty="0" smtClean="0"/>
              <a:t> a été </a:t>
            </a:r>
            <a:r>
              <a:rPr lang="fr-FR" sz="2000" dirty="0" err="1" smtClean="0"/>
              <a:t>designé</a:t>
            </a:r>
            <a:r>
              <a:rPr lang="fr-FR" sz="2000" dirty="0" smtClean="0"/>
              <a:t> par l’architecte Arthur </a:t>
            </a:r>
            <a:r>
              <a:rPr lang="fr-FR" sz="2000" dirty="0" err="1" smtClean="0"/>
              <a:t>Hills</a:t>
            </a:r>
            <a:r>
              <a:rPr lang="fr-FR" sz="2000" dirty="0" smtClean="0"/>
              <a:t>. </a:t>
            </a:r>
          </a:p>
          <a:p>
            <a:r>
              <a:rPr lang="fr-FR" sz="2000" dirty="0" smtClean="0"/>
              <a:t>Ce parcours a été de nombreuse fois récompensé et classé parmi les plus beaux golfs d’Europe.</a:t>
            </a:r>
          </a:p>
          <a:p>
            <a:r>
              <a:rPr lang="fr-FR" sz="2000" dirty="0" smtClean="0"/>
              <a:t>Parcours très technique au niveau des greens et certains fairways assez longs, mais jouable aussi pour les index plus élevés. Son harmonie des 18 trous se fond dans le décor entre dunes de sable et pins parasols.</a:t>
            </a:r>
            <a:br>
              <a:rPr lang="fr-FR" sz="2000" dirty="0" smtClean="0"/>
            </a:br>
            <a:r>
              <a:rPr lang="fr-FR" sz="2000" dirty="0" smtClean="0"/>
              <a:t>Parcours 18 trous - Par 71 de 6372 m.</a:t>
            </a:r>
            <a:endParaRPr lang="fr-FR" sz="2000" dirty="0"/>
          </a:p>
        </p:txBody>
      </p:sp>
      <p:pic>
        <p:nvPicPr>
          <p:cNvPr id="98306" name="Picture 2" descr="Oitavos Dunes"/>
          <p:cNvPicPr>
            <a:picLocks noChangeAspect="1" noChangeArrowheads="1"/>
          </p:cNvPicPr>
          <p:nvPr/>
        </p:nvPicPr>
        <p:blipFill>
          <a:blip r:embed="rId2"/>
          <a:srcRect/>
          <a:stretch>
            <a:fillRect/>
          </a:stretch>
        </p:blipFill>
        <p:spPr bwMode="auto">
          <a:xfrm>
            <a:off x="214282" y="1071546"/>
            <a:ext cx="8589755" cy="3071834"/>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Título 3"/>
          <p:cNvSpPr txBox="1">
            <a:spLocks/>
          </p:cNvSpPr>
          <p:nvPr/>
        </p:nvSpPr>
        <p:spPr bwMode="auto">
          <a:xfrm>
            <a:off x="269875" y="-79393"/>
            <a:ext cx="8623300" cy="936625"/>
          </a:xfrm>
          <a:prstGeom prst="rect">
            <a:avLst/>
          </a:prstGeom>
          <a:noFill/>
          <a:ln w="9525">
            <a:noFill/>
            <a:miter lim="800000"/>
            <a:headEnd/>
            <a:tailEnd/>
          </a:ln>
        </p:spPr>
        <p:txBody>
          <a:bodyPr lIns="104258" tIns="52128" rIns="104258" bIns="52128" anchor="ctr"/>
          <a:lstStyle/>
          <a:p>
            <a:pPr algn="ctr" defTabSz="801688"/>
            <a:r>
              <a:rPr lang="fr-FR" altLang="fr-FR" sz="2400" b="1" u="sng" dirty="0" smtClean="0">
                <a:latin typeface="+mj-lt"/>
              </a:rPr>
              <a:t>Golf </a:t>
            </a:r>
            <a:r>
              <a:rPr lang="fr-FR" altLang="fr-FR" sz="2400" b="1" u="sng" dirty="0" err="1" smtClean="0">
                <a:latin typeface="+mj-lt"/>
              </a:rPr>
              <a:t>Oitavos</a:t>
            </a:r>
            <a:r>
              <a:rPr lang="fr-FR" altLang="fr-FR" sz="2400" b="1" u="sng" dirty="0" smtClean="0">
                <a:latin typeface="+mj-lt"/>
              </a:rPr>
              <a:t> Dunes</a:t>
            </a:r>
            <a:endParaRPr lang="pt-PT" altLang="fr-FR" sz="1600" b="1" u="sng" dirty="0">
              <a:latin typeface="+mj-lt"/>
            </a:endParaRPr>
          </a:p>
        </p:txBody>
      </p:sp>
      <p:pic>
        <p:nvPicPr>
          <p:cNvPr id="6" name="Picture 3"/>
          <p:cNvPicPr>
            <a:picLocks noChangeAspect="1" noChangeArrowheads="1"/>
          </p:cNvPicPr>
          <p:nvPr/>
        </p:nvPicPr>
        <p:blipFill>
          <a:blip r:embed="rId2"/>
          <a:srcRect/>
          <a:stretch>
            <a:fillRect/>
          </a:stretch>
        </p:blipFill>
        <p:spPr bwMode="auto">
          <a:xfrm>
            <a:off x="714348" y="3571876"/>
            <a:ext cx="3500462" cy="3000396"/>
          </a:xfrm>
          <a:prstGeom prst="rect">
            <a:avLst/>
          </a:prstGeom>
          <a:noFill/>
          <a:ln w="9525">
            <a:noFill/>
            <a:miter lim="800000"/>
            <a:headEnd/>
            <a:tailEnd/>
          </a:ln>
          <a:effectLst/>
        </p:spPr>
      </p:pic>
      <p:pic>
        <p:nvPicPr>
          <p:cNvPr id="100354" name="Picture 2"/>
          <p:cNvPicPr>
            <a:picLocks noChangeAspect="1" noChangeArrowheads="1"/>
          </p:cNvPicPr>
          <p:nvPr/>
        </p:nvPicPr>
        <p:blipFill>
          <a:blip r:embed="rId3"/>
          <a:srcRect/>
          <a:stretch>
            <a:fillRect/>
          </a:stretch>
        </p:blipFill>
        <p:spPr bwMode="auto">
          <a:xfrm>
            <a:off x="4786314" y="3571876"/>
            <a:ext cx="3571900" cy="3007916"/>
          </a:xfrm>
          <a:prstGeom prst="rect">
            <a:avLst/>
          </a:prstGeom>
          <a:noFill/>
          <a:ln w="9525">
            <a:noFill/>
            <a:miter lim="800000"/>
            <a:headEnd/>
            <a:tailEnd/>
          </a:ln>
          <a:effectLst/>
        </p:spPr>
      </p:pic>
      <p:pic>
        <p:nvPicPr>
          <p:cNvPr id="100355" name="Picture 3"/>
          <p:cNvPicPr>
            <a:picLocks noChangeAspect="1" noChangeArrowheads="1"/>
          </p:cNvPicPr>
          <p:nvPr/>
        </p:nvPicPr>
        <p:blipFill>
          <a:blip r:embed="rId4"/>
          <a:srcRect/>
          <a:stretch>
            <a:fillRect/>
          </a:stretch>
        </p:blipFill>
        <p:spPr bwMode="auto">
          <a:xfrm>
            <a:off x="642910" y="757728"/>
            <a:ext cx="3571900" cy="2742709"/>
          </a:xfrm>
          <a:prstGeom prst="rect">
            <a:avLst/>
          </a:prstGeom>
          <a:noFill/>
          <a:ln w="9525">
            <a:noFill/>
            <a:miter lim="800000"/>
            <a:headEnd/>
            <a:tailEnd/>
          </a:ln>
          <a:effectLst/>
        </p:spPr>
      </p:pic>
      <p:pic>
        <p:nvPicPr>
          <p:cNvPr id="100356" name="Picture 4"/>
          <p:cNvPicPr>
            <a:picLocks noChangeAspect="1" noChangeArrowheads="1"/>
          </p:cNvPicPr>
          <p:nvPr/>
        </p:nvPicPr>
        <p:blipFill>
          <a:blip r:embed="rId5"/>
          <a:srcRect/>
          <a:stretch>
            <a:fillRect/>
          </a:stretch>
        </p:blipFill>
        <p:spPr bwMode="auto">
          <a:xfrm>
            <a:off x="4786314" y="693078"/>
            <a:ext cx="3571932" cy="273594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Título 3"/>
          <p:cNvSpPr txBox="1">
            <a:spLocks/>
          </p:cNvSpPr>
          <p:nvPr/>
        </p:nvSpPr>
        <p:spPr bwMode="auto">
          <a:xfrm>
            <a:off x="269875" y="277797"/>
            <a:ext cx="8623300" cy="936625"/>
          </a:xfrm>
          <a:prstGeom prst="rect">
            <a:avLst/>
          </a:prstGeom>
          <a:noFill/>
          <a:ln w="9525">
            <a:noFill/>
            <a:miter lim="800000"/>
            <a:headEnd/>
            <a:tailEnd/>
          </a:ln>
        </p:spPr>
        <p:txBody>
          <a:bodyPr lIns="104258" tIns="52128" rIns="104258" bIns="52128" anchor="ctr"/>
          <a:lstStyle/>
          <a:p>
            <a:pPr algn="ctr" defTabSz="801688"/>
            <a:r>
              <a:rPr lang="fr-FR" altLang="fr-FR" sz="2400" b="1" u="sng" dirty="0" smtClean="0">
                <a:latin typeface="+mj-lt"/>
              </a:rPr>
              <a:t>Hôtel </a:t>
            </a:r>
            <a:r>
              <a:rPr lang="fr-FR" altLang="fr-FR" sz="2400" b="1" u="sng" dirty="0" err="1" smtClean="0">
                <a:latin typeface="+mj-lt"/>
              </a:rPr>
              <a:t>Oitavos</a:t>
            </a:r>
            <a:endParaRPr lang="fr-FR" altLang="fr-FR" sz="2400" b="1" u="sng" dirty="0" smtClean="0">
              <a:latin typeface="+mj-lt"/>
            </a:endParaRPr>
          </a:p>
          <a:p>
            <a:pPr algn="ctr" defTabSz="801688"/>
            <a:endParaRPr lang="fr-FR" altLang="fr-FR" sz="2400" b="1" u="sng" dirty="0" smtClean="0">
              <a:latin typeface="+mj-lt"/>
            </a:endParaRPr>
          </a:p>
          <a:p>
            <a:pPr algn="ctr" defTabSz="801688"/>
            <a:r>
              <a:rPr lang="fr-FR" altLang="fr-FR" sz="2400" b="1" u="sng" dirty="0" smtClean="0">
                <a:latin typeface="+mj-lt"/>
              </a:rPr>
              <a:t>Déjeuner au restaurant </a:t>
            </a:r>
            <a:r>
              <a:rPr lang="fr-FR" altLang="fr-FR" sz="2400" b="1" u="sng" dirty="0" err="1" smtClean="0">
                <a:latin typeface="+mj-lt"/>
              </a:rPr>
              <a:t>Verbasco</a:t>
            </a:r>
            <a:r>
              <a:rPr lang="fr-FR" altLang="fr-FR" sz="2400" b="1" u="sng" dirty="0" smtClean="0">
                <a:latin typeface="+mj-lt"/>
              </a:rPr>
              <a:t> </a:t>
            </a:r>
            <a:endParaRPr lang="pt-PT" altLang="fr-FR" sz="1600" b="1" u="sng" dirty="0">
              <a:latin typeface="+mj-lt"/>
            </a:endParaRPr>
          </a:p>
        </p:txBody>
      </p:sp>
      <p:sp>
        <p:nvSpPr>
          <p:cNvPr id="6" name="ZoneTexte 5"/>
          <p:cNvSpPr txBox="1"/>
          <p:nvPr/>
        </p:nvSpPr>
        <p:spPr>
          <a:xfrm>
            <a:off x="428596" y="1428736"/>
            <a:ext cx="8286808" cy="2308324"/>
          </a:xfrm>
          <a:prstGeom prst="rect">
            <a:avLst/>
          </a:prstGeom>
          <a:noFill/>
        </p:spPr>
        <p:txBody>
          <a:bodyPr wrap="square" rtlCol="0">
            <a:spAutoFit/>
          </a:bodyPr>
          <a:lstStyle/>
          <a:p>
            <a:r>
              <a:rPr lang="fr-FR" dirty="0" smtClean="0"/>
              <a:t>Le Restaurant </a:t>
            </a:r>
            <a:r>
              <a:rPr lang="fr-FR" dirty="0" err="1" smtClean="0"/>
              <a:t>Verbasco</a:t>
            </a:r>
            <a:r>
              <a:rPr lang="fr-FR" dirty="0" smtClean="0"/>
              <a:t>, située au Club House du terrain de golf de Dunes </a:t>
            </a:r>
            <a:r>
              <a:rPr lang="fr-FR" dirty="0" err="1" smtClean="0"/>
              <a:t>Oitavos</a:t>
            </a:r>
            <a:r>
              <a:rPr lang="fr-FR" dirty="0" smtClean="0"/>
              <a:t>,  </a:t>
            </a:r>
            <a:r>
              <a:rPr lang="fr-FR" dirty="0" err="1" smtClean="0"/>
              <a:t>poss-ède</a:t>
            </a:r>
            <a:r>
              <a:rPr lang="fr-FR" dirty="0" smtClean="0"/>
              <a:t> un emplacement exceptionnel sur le golf entouré par des pins de parasols et une vue panoramiques sur l'Océan Atlantique</a:t>
            </a:r>
          </a:p>
          <a:p>
            <a:r>
              <a:rPr lang="fr-FR" dirty="0" smtClean="0"/>
              <a:t>Sa vaste terrasse offre un cadre idéal pour un déjeuner après un parcours de golf.</a:t>
            </a:r>
            <a:br>
              <a:rPr lang="fr-FR" dirty="0" smtClean="0"/>
            </a:br>
            <a:r>
              <a:rPr lang="fr-FR" dirty="0" smtClean="0"/>
              <a:t> Le concept du </a:t>
            </a:r>
            <a:r>
              <a:rPr lang="fr-FR" dirty="0" err="1" smtClean="0"/>
              <a:t>Verbasco</a:t>
            </a:r>
            <a:r>
              <a:rPr lang="fr-FR" dirty="0" smtClean="0"/>
              <a:t> est simple et authentique : seul les meilleurs produits locaux et  frais sont utiliser pour la préparation des plats.</a:t>
            </a:r>
          </a:p>
          <a:p>
            <a:r>
              <a:rPr lang="fr-FR" dirty="0" smtClean="0"/>
              <a:t/>
            </a:r>
            <a:br>
              <a:rPr lang="fr-FR" dirty="0" smtClean="0"/>
            </a:br>
            <a:endParaRPr lang="fr-FR" dirty="0"/>
          </a:p>
        </p:txBody>
      </p:sp>
      <p:pic>
        <p:nvPicPr>
          <p:cNvPr id="91137" name="Picture 1"/>
          <p:cNvPicPr>
            <a:picLocks noChangeAspect="1" noChangeArrowheads="1"/>
          </p:cNvPicPr>
          <p:nvPr/>
        </p:nvPicPr>
        <p:blipFill>
          <a:blip r:embed="rId2"/>
          <a:srcRect l="9375" t="34424" r="10937" b="15771"/>
          <a:stretch>
            <a:fillRect/>
          </a:stretch>
        </p:blipFill>
        <p:spPr bwMode="auto">
          <a:xfrm>
            <a:off x="1214414" y="3250405"/>
            <a:ext cx="6643734" cy="332186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Título 3"/>
          <p:cNvSpPr txBox="1">
            <a:spLocks/>
          </p:cNvSpPr>
          <p:nvPr/>
        </p:nvSpPr>
        <p:spPr bwMode="auto">
          <a:xfrm>
            <a:off x="269875" y="134921"/>
            <a:ext cx="8623300" cy="936625"/>
          </a:xfrm>
          <a:prstGeom prst="rect">
            <a:avLst/>
          </a:prstGeom>
          <a:noFill/>
          <a:ln w="9525">
            <a:noFill/>
            <a:miter lim="800000"/>
            <a:headEnd/>
            <a:tailEnd/>
          </a:ln>
        </p:spPr>
        <p:txBody>
          <a:bodyPr lIns="104258" tIns="52128" rIns="104258" bIns="52128" anchor="ctr"/>
          <a:lstStyle/>
          <a:p>
            <a:pPr algn="ctr" defTabSz="801688"/>
            <a:r>
              <a:rPr lang="fr-FR" altLang="fr-FR" sz="2400" b="1" u="sng" dirty="0" smtClean="0">
                <a:latin typeface="+mj-lt"/>
              </a:rPr>
              <a:t>Hôtel </a:t>
            </a:r>
            <a:r>
              <a:rPr lang="fr-FR" altLang="fr-FR" sz="2400" b="1" u="sng" dirty="0" err="1" smtClean="0">
                <a:latin typeface="+mj-lt"/>
              </a:rPr>
              <a:t>Oitavos</a:t>
            </a:r>
            <a:endParaRPr lang="fr-FR" altLang="fr-FR" sz="2400" b="1" u="sng" dirty="0" smtClean="0">
              <a:latin typeface="+mj-lt"/>
            </a:endParaRPr>
          </a:p>
          <a:p>
            <a:pPr algn="ctr" defTabSz="801688"/>
            <a:r>
              <a:rPr lang="fr-FR" altLang="fr-FR" sz="2400" b="1" u="sng" dirty="0" smtClean="0">
                <a:latin typeface="+mj-lt"/>
              </a:rPr>
              <a:t>Après Midi SPA</a:t>
            </a:r>
            <a:endParaRPr lang="pt-PT" altLang="fr-FR" sz="1600" b="1" u="sng" dirty="0">
              <a:latin typeface="+mj-lt"/>
            </a:endParaRPr>
          </a:p>
        </p:txBody>
      </p:sp>
      <p:pic>
        <p:nvPicPr>
          <p:cNvPr id="92162" name="Picture 2" descr="http://www.theoitavos.com/images/gallery2/074.jpg"/>
          <p:cNvPicPr>
            <a:picLocks noChangeAspect="1" noChangeArrowheads="1"/>
          </p:cNvPicPr>
          <p:nvPr/>
        </p:nvPicPr>
        <p:blipFill>
          <a:blip r:embed="rId2"/>
          <a:srcRect/>
          <a:stretch>
            <a:fillRect/>
          </a:stretch>
        </p:blipFill>
        <p:spPr bwMode="auto">
          <a:xfrm>
            <a:off x="1285852" y="1045804"/>
            <a:ext cx="6680191" cy="2954700"/>
          </a:xfrm>
          <a:prstGeom prst="rect">
            <a:avLst/>
          </a:prstGeom>
          <a:noFill/>
        </p:spPr>
      </p:pic>
      <p:pic>
        <p:nvPicPr>
          <p:cNvPr id="92164" name="Picture 4" descr="http://www.theoitavos.com/images/gallery/spa/9.jpg"/>
          <p:cNvPicPr>
            <a:picLocks noChangeAspect="1" noChangeArrowheads="1"/>
          </p:cNvPicPr>
          <p:nvPr/>
        </p:nvPicPr>
        <p:blipFill>
          <a:blip r:embed="rId3" cstate="print"/>
          <a:srcRect/>
          <a:stretch>
            <a:fillRect/>
          </a:stretch>
        </p:blipFill>
        <p:spPr bwMode="auto">
          <a:xfrm>
            <a:off x="214282" y="4118234"/>
            <a:ext cx="3572114" cy="2382600"/>
          </a:xfrm>
          <a:prstGeom prst="rect">
            <a:avLst/>
          </a:prstGeom>
          <a:noFill/>
        </p:spPr>
      </p:pic>
      <p:pic>
        <p:nvPicPr>
          <p:cNvPr id="92166" name="Picture 6" descr="https://static.mytravelchic.com/images/hotels/13/13027.jpg"/>
          <p:cNvPicPr>
            <a:picLocks noChangeAspect="1" noChangeArrowheads="1"/>
          </p:cNvPicPr>
          <p:nvPr/>
        </p:nvPicPr>
        <p:blipFill>
          <a:blip r:embed="rId4"/>
          <a:srcRect/>
          <a:stretch>
            <a:fillRect/>
          </a:stretch>
        </p:blipFill>
        <p:spPr bwMode="auto">
          <a:xfrm>
            <a:off x="4024242" y="4143380"/>
            <a:ext cx="4857784" cy="2428892"/>
          </a:xfrm>
          <a:prstGeom prst="rect">
            <a:avLst/>
          </a:prstGeom>
          <a:noFill/>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Título 3"/>
          <p:cNvSpPr txBox="1">
            <a:spLocks/>
          </p:cNvSpPr>
          <p:nvPr/>
        </p:nvSpPr>
        <p:spPr bwMode="auto">
          <a:xfrm>
            <a:off x="269875" y="277797"/>
            <a:ext cx="8623300" cy="936625"/>
          </a:xfrm>
          <a:prstGeom prst="rect">
            <a:avLst/>
          </a:prstGeom>
          <a:noFill/>
          <a:ln w="9525">
            <a:noFill/>
            <a:miter lim="800000"/>
            <a:headEnd/>
            <a:tailEnd/>
          </a:ln>
        </p:spPr>
        <p:txBody>
          <a:bodyPr lIns="104258" tIns="52128" rIns="104258" bIns="52128" anchor="ctr"/>
          <a:lstStyle/>
          <a:p>
            <a:pPr algn="ctr" defTabSz="801688"/>
            <a:r>
              <a:rPr lang="fr-FR" altLang="fr-FR" sz="2400" b="1" u="sng" dirty="0" smtClean="0">
                <a:latin typeface="+mj-lt"/>
              </a:rPr>
              <a:t>Hôtel </a:t>
            </a:r>
            <a:r>
              <a:rPr lang="fr-FR" altLang="fr-FR" sz="2400" b="1" u="sng" dirty="0" err="1" smtClean="0">
                <a:latin typeface="+mj-lt"/>
              </a:rPr>
              <a:t>Oitavos</a:t>
            </a:r>
            <a:endParaRPr lang="fr-FR" altLang="fr-FR" sz="2400" b="1" u="sng" dirty="0" smtClean="0">
              <a:latin typeface="+mj-lt"/>
            </a:endParaRPr>
          </a:p>
          <a:p>
            <a:pPr algn="ctr" defTabSz="801688"/>
            <a:endParaRPr lang="fr-FR" altLang="fr-FR" sz="2400" b="1" u="sng" dirty="0" smtClean="0">
              <a:latin typeface="+mj-lt"/>
            </a:endParaRPr>
          </a:p>
          <a:p>
            <a:pPr algn="ctr" defTabSz="801688"/>
            <a:r>
              <a:rPr lang="fr-FR" altLang="fr-FR" sz="2400" b="1" u="sng" dirty="0" smtClean="0">
                <a:latin typeface="+mj-lt"/>
              </a:rPr>
              <a:t>Dîner au restaurant </a:t>
            </a:r>
            <a:r>
              <a:rPr lang="fr-FR" altLang="fr-FR" sz="2400" b="1" u="sng" dirty="0" err="1" smtClean="0">
                <a:latin typeface="+mj-lt"/>
              </a:rPr>
              <a:t>Ipsylone</a:t>
            </a:r>
            <a:r>
              <a:rPr lang="fr-FR" altLang="fr-FR" sz="2400" b="1" u="sng" dirty="0" smtClean="0">
                <a:latin typeface="+mj-lt"/>
              </a:rPr>
              <a:t> </a:t>
            </a:r>
            <a:endParaRPr lang="pt-PT" altLang="fr-FR" sz="1600" b="1" u="sng" dirty="0">
              <a:latin typeface="+mj-lt"/>
            </a:endParaRPr>
          </a:p>
        </p:txBody>
      </p:sp>
      <p:sp>
        <p:nvSpPr>
          <p:cNvPr id="6" name="ZoneTexte 5"/>
          <p:cNvSpPr txBox="1"/>
          <p:nvPr/>
        </p:nvSpPr>
        <p:spPr>
          <a:xfrm>
            <a:off x="428596" y="1428736"/>
            <a:ext cx="8286808" cy="2031325"/>
          </a:xfrm>
          <a:prstGeom prst="rect">
            <a:avLst/>
          </a:prstGeom>
          <a:noFill/>
        </p:spPr>
        <p:txBody>
          <a:bodyPr wrap="square" rtlCol="0">
            <a:spAutoFit/>
          </a:bodyPr>
          <a:lstStyle/>
          <a:p>
            <a:r>
              <a:rPr lang="fr-FR" dirty="0" smtClean="0"/>
              <a:t>Le Restaurant  gastronomique </a:t>
            </a:r>
            <a:r>
              <a:rPr lang="fr-FR" dirty="0" err="1" smtClean="0"/>
              <a:t>Ipsylone</a:t>
            </a:r>
            <a:r>
              <a:rPr lang="fr-FR" dirty="0" smtClean="0"/>
              <a:t> dégage une atmosphère élégante et cosmopolite.</a:t>
            </a:r>
          </a:p>
          <a:p>
            <a:r>
              <a:rPr lang="fr-FR" dirty="0" smtClean="0"/>
              <a:t> Influencé par la Côte Atlantique, les plats servis sont une combinaison parfaite de cuisine portugaise et française traditionnelle.</a:t>
            </a:r>
          </a:p>
          <a:p>
            <a:r>
              <a:rPr lang="fr-FR" dirty="0" smtClean="0"/>
              <a:t>Un menu dégustation vous sera spécialement servis dans un espace réservé pour les participants.</a:t>
            </a:r>
            <a:br>
              <a:rPr lang="fr-FR" dirty="0" smtClean="0"/>
            </a:br>
            <a:r>
              <a:rPr lang="fr-FR" dirty="0" smtClean="0"/>
              <a:t/>
            </a:r>
            <a:br>
              <a:rPr lang="fr-FR" dirty="0" smtClean="0"/>
            </a:br>
            <a:endParaRPr lang="fr-FR" dirty="0"/>
          </a:p>
        </p:txBody>
      </p:sp>
      <p:pic>
        <p:nvPicPr>
          <p:cNvPr id="90115" name="Picture 3"/>
          <p:cNvPicPr>
            <a:picLocks noChangeAspect="1" noChangeArrowheads="1"/>
          </p:cNvPicPr>
          <p:nvPr/>
        </p:nvPicPr>
        <p:blipFill>
          <a:blip r:embed="rId2"/>
          <a:srcRect l="9272" t="33806" r="11139" b="15003"/>
          <a:stretch>
            <a:fillRect/>
          </a:stretch>
        </p:blipFill>
        <p:spPr bwMode="auto">
          <a:xfrm>
            <a:off x="1269677" y="3000372"/>
            <a:ext cx="6802785" cy="350046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idx="1"/>
          </p:nvPr>
        </p:nvSpPr>
        <p:spPr/>
        <p:txBody>
          <a:bodyPr/>
          <a:lstStyle/>
          <a:p>
            <a:r>
              <a:rPr lang="fr-FR" dirty="0" smtClean="0"/>
              <a:t>Lisboa - Portugal</a:t>
            </a:r>
            <a:endParaRPr lang="fr-FR" dirty="0"/>
          </a:p>
        </p:txBody>
      </p:sp>
      <p:sp>
        <p:nvSpPr>
          <p:cNvPr id="3" name="Titre 2"/>
          <p:cNvSpPr>
            <a:spLocks noGrp="1"/>
          </p:cNvSpPr>
          <p:nvPr>
            <p:ph type="title"/>
          </p:nvPr>
        </p:nvSpPr>
        <p:spPr>
          <a:xfrm>
            <a:off x="457200" y="4509120"/>
            <a:ext cx="8305800" cy="720080"/>
          </a:xfrm>
        </p:spPr>
        <p:txBody>
          <a:bodyPr>
            <a:normAutofit/>
          </a:bodyPr>
          <a:lstStyle/>
          <a:p>
            <a:pPr algn="ctr"/>
            <a:r>
              <a:rPr lang="fr-FR" dirty="0" smtClean="0"/>
              <a:t>JOUR 4</a:t>
            </a:r>
            <a:endParaRPr lang="fr-FR" dirty="0"/>
          </a:p>
        </p:txBody>
      </p:sp>
      <p:pic>
        <p:nvPicPr>
          <p:cNvPr id="4" name="Picture 6" descr="\\192.168.1.5\cj\9 COMMERCIAL ET COMMUNICATION\COMMUNICATION\LOGOS\PORTUGAL\CROISIEREJAUNE-PORTUGAL.pn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7452320" y="4581128"/>
            <a:ext cx="1512168" cy="1371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2" descr="http://www.marseille.aeroport.fr/var/mpaeroport/storage/images/media/images/destinations/europe/portugal/portugal-lisbonne-2/17788-1-fre-FR/portugal-lisbonne-2.jp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2741265" y="764704"/>
            <a:ext cx="3990975" cy="2733676"/>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3070607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1000108"/>
            <a:ext cx="8229600" cy="5643577"/>
          </a:xfrm>
        </p:spPr>
        <p:txBody>
          <a:bodyPr>
            <a:normAutofit fontScale="92500"/>
          </a:bodyPr>
          <a:lstStyle/>
          <a:p>
            <a:pPr>
              <a:lnSpc>
                <a:spcPct val="150000"/>
              </a:lnSpc>
              <a:spcBef>
                <a:spcPct val="0"/>
              </a:spcBef>
              <a:buNone/>
            </a:pPr>
            <a:r>
              <a:rPr lang="fr-FR" altLang="fr-FR" sz="1800" dirty="0" smtClean="0">
                <a:solidFill>
                  <a:schemeClr val="tx1"/>
                </a:solidFill>
                <a:latin typeface="Book Antiqua" panose="02040602050305030304" pitchFamily="18" charset="0"/>
                <a:ea typeface="Times New Roman" pitchFamily="18" charset="0"/>
                <a:cs typeface="Arial" pitchFamily="34" charset="0"/>
              </a:rPr>
              <a:t>Petit déjeuner au restaurant de l’hôtel </a:t>
            </a:r>
          </a:p>
          <a:p>
            <a:pPr>
              <a:lnSpc>
                <a:spcPct val="150000"/>
              </a:lnSpc>
              <a:spcBef>
                <a:spcPct val="0"/>
              </a:spcBef>
              <a:buNone/>
            </a:pPr>
            <a:r>
              <a:rPr lang="fr-FR" altLang="fr-FR" sz="1800" dirty="0" smtClean="0">
                <a:solidFill>
                  <a:schemeClr val="tx1"/>
                </a:solidFill>
                <a:latin typeface="Book Antiqua" panose="02040602050305030304" pitchFamily="18" charset="0"/>
                <a:ea typeface="Times New Roman" pitchFamily="18" charset="0"/>
                <a:cs typeface="Arial" pitchFamily="34" charset="0"/>
              </a:rPr>
              <a:t>08h-08h25 Check out et paiement des extra par les participants</a:t>
            </a:r>
          </a:p>
          <a:p>
            <a:pPr>
              <a:lnSpc>
                <a:spcPct val="150000"/>
              </a:lnSpc>
              <a:spcBef>
                <a:spcPct val="0"/>
              </a:spcBef>
              <a:buNone/>
            </a:pPr>
            <a:r>
              <a:rPr lang="fr-FR" altLang="fr-FR" sz="1800" dirty="0" smtClean="0">
                <a:solidFill>
                  <a:schemeClr val="tx1"/>
                </a:solidFill>
                <a:latin typeface="Book Antiqua" panose="02040602050305030304" pitchFamily="18" charset="0"/>
                <a:ea typeface="Times New Roman" pitchFamily="18" charset="0"/>
                <a:cs typeface="Arial" pitchFamily="34" charset="0"/>
              </a:rPr>
              <a:t>08h30 Départ en minibus de Cascais en direction de </a:t>
            </a:r>
            <a:r>
              <a:rPr lang="fr-FR" altLang="fr-FR" sz="1800" dirty="0" err="1" smtClean="0">
                <a:solidFill>
                  <a:schemeClr val="tx1"/>
                </a:solidFill>
                <a:latin typeface="Book Antiqua" panose="02040602050305030304" pitchFamily="18" charset="0"/>
                <a:ea typeface="Times New Roman" pitchFamily="18" charset="0"/>
                <a:cs typeface="Arial" pitchFamily="34" charset="0"/>
              </a:rPr>
              <a:t>Belem</a:t>
            </a:r>
            <a:r>
              <a:rPr lang="fr-FR" altLang="fr-FR" sz="1800" dirty="0" smtClean="0">
                <a:solidFill>
                  <a:schemeClr val="tx1"/>
                </a:solidFill>
                <a:latin typeface="Book Antiqua" panose="02040602050305030304" pitchFamily="18" charset="0"/>
                <a:ea typeface="Times New Roman" pitchFamily="18" charset="0"/>
                <a:cs typeface="Arial" pitchFamily="34" charset="0"/>
              </a:rPr>
              <a:t> et rencontre avec</a:t>
            </a:r>
          </a:p>
          <a:p>
            <a:pPr>
              <a:lnSpc>
                <a:spcPct val="150000"/>
              </a:lnSpc>
              <a:spcBef>
                <a:spcPct val="0"/>
              </a:spcBef>
              <a:buNone/>
            </a:pPr>
            <a:r>
              <a:rPr lang="fr-FR" altLang="fr-FR" sz="1800" dirty="0" smtClean="0">
                <a:solidFill>
                  <a:schemeClr val="tx1"/>
                </a:solidFill>
                <a:latin typeface="Book Antiqua" panose="02040602050305030304" pitchFamily="18" charset="0"/>
                <a:ea typeface="Times New Roman" pitchFamily="18" charset="0"/>
                <a:cs typeface="Arial" pitchFamily="34" charset="0"/>
              </a:rPr>
              <a:t>votre guide pour la demi-journée</a:t>
            </a:r>
          </a:p>
          <a:p>
            <a:pPr>
              <a:lnSpc>
                <a:spcPct val="150000"/>
              </a:lnSpc>
              <a:spcBef>
                <a:spcPct val="0"/>
              </a:spcBef>
              <a:buNone/>
            </a:pPr>
            <a:r>
              <a:rPr lang="fr-FR" altLang="fr-FR" sz="1800" dirty="0" smtClean="0">
                <a:solidFill>
                  <a:schemeClr val="tx1"/>
                </a:solidFill>
                <a:latin typeface="Book Antiqua" panose="02040602050305030304" pitchFamily="18" charset="0"/>
                <a:ea typeface="Times New Roman" pitchFamily="18" charset="0"/>
                <a:cs typeface="Arial" pitchFamily="34" charset="0"/>
              </a:rPr>
              <a:t>09h00 Après 30 minutes de transfert arrivée à </a:t>
            </a:r>
            <a:r>
              <a:rPr lang="fr-FR" altLang="fr-FR" sz="1800" dirty="0" err="1" smtClean="0">
                <a:solidFill>
                  <a:schemeClr val="tx1"/>
                </a:solidFill>
                <a:latin typeface="Book Antiqua" panose="02040602050305030304" pitchFamily="18" charset="0"/>
                <a:ea typeface="Times New Roman" pitchFamily="18" charset="0"/>
                <a:cs typeface="Arial" pitchFamily="34" charset="0"/>
              </a:rPr>
              <a:t>Belem</a:t>
            </a:r>
            <a:r>
              <a:rPr lang="fr-FR" altLang="fr-FR" sz="1800" dirty="0" smtClean="0">
                <a:solidFill>
                  <a:schemeClr val="tx1"/>
                </a:solidFill>
                <a:latin typeface="Book Antiqua" panose="02040602050305030304" pitchFamily="18" charset="0"/>
                <a:ea typeface="Times New Roman" pitchFamily="18" charset="0"/>
                <a:cs typeface="Arial" pitchFamily="34" charset="0"/>
              </a:rPr>
              <a:t> </a:t>
            </a:r>
          </a:p>
          <a:p>
            <a:pPr>
              <a:lnSpc>
                <a:spcPct val="150000"/>
              </a:lnSpc>
              <a:spcBef>
                <a:spcPct val="0"/>
              </a:spcBef>
              <a:buNone/>
            </a:pPr>
            <a:r>
              <a:rPr lang="fr-FR" altLang="fr-FR" sz="1800" dirty="0" smtClean="0">
                <a:solidFill>
                  <a:schemeClr val="tx1"/>
                </a:solidFill>
                <a:latin typeface="Book Antiqua" panose="02040602050305030304" pitchFamily="18" charset="0"/>
                <a:ea typeface="Times New Roman" pitchFamily="18" charset="0"/>
                <a:cs typeface="Arial" pitchFamily="34" charset="0"/>
              </a:rPr>
              <a:t>09h30 Début de la visite avec notamment le monument des navigateurs, la tour</a:t>
            </a:r>
          </a:p>
          <a:p>
            <a:pPr>
              <a:lnSpc>
                <a:spcPct val="150000"/>
              </a:lnSpc>
              <a:spcBef>
                <a:spcPct val="0"/>
              </a:spcBef>
              <a:buNone/>
            </a:pPr>
            <a:r>
              <a:rPr lang="fr-FR" altLang="fr-FR" sz="1800" dirty="0" smtClean="0">
                <a:solidFill>
                  <a:schemeClr val="tx1"/>
                </a:solidFill>
                <a:latin typeface="Book Antiqua" panose="02040602050305030304" pitchFamily="18" charset="0"/>
                <a:ea typeface="Times New Roman" pitchFamily="18" charset="0"/>
                <a:cs typeface="Arial" pitchFamily="34" charset="0"/>
              </a:rPr>
              <a:t>de Belém, et le monastère des </a:t>
            </a:r>
            <a:r>
              <a:rPr lang="fr-FR" altLang="fr-FR" sz="1800" dirty="0" err="1" smtClean="0">
                <a:solidFill>
                  <a:schemeClr val="tx1"/>
                </a:solidFill>
                <a:latin typeface="Book Antiqua" panose="02040602050305030304" pitchFamily="18" charset="0"/>
                <a:ea typeface="Times New Roman" pitchFamily="18" charset="0"/>
                <a:cs typeface="Arial" pitchFamily="34" charset="0"/>
              </a:rPr>
              <a:t>Hiémonites</a:t>
            </a:r>
            <a:r>
              <a:rPr lang="fr-FR" altLang="fr-FR" sz="1800" dirty="0" smtClean="0">
                <a:solidFill>
                  <a:schemeClr val="tx1"/>
                </a:solidFill>
                <a:latin typeface="Book Antiqua" panose="02040602050305030304" pitchFamily="18" charset="0"/>
                <a:ea typeface="Times New Roman" pitchFamily="18" charset="0"/>
                <a:cs typeface="Arial" pitchFamily="34" charset="0"/>
              </a:rPr>
              <a:t> .</a:t>
            </a:r>
          </a:p>
          <a:p>
            <a:pPr>
              <a:lnSpc>
                <a:spcPct val="150000"/>
              </a:lnSpc>
              <a:spcBef>
                <a:spcPct val="0"/>
              </a:spcBef>
              <a:buNone/>
            </a:pPr>
            <a:r>
              <a:rPr lang="fr-FR" altLang="fr-FR" sz="1800" dirty="0" smtClean="0">
                <a:solidFill>
                  <a:schemeClr val="tx1"/>
                </a:solidFill>
                <a:latin typeface="Book Antiqua" panose="02040602050305030304" pitchFamily="18" charset="0"/>
                <a:ea typeface="Times New Roman" pitchFamily="18" charset="0"/>
                <a:cs typeface="Arial" pitchFamily="34" charset="0"/>
              </a:rPr>
              <a:t>Vers 11h00 Arrêt à la célèbre pâtisserie de Belém pour une pause gourmande et une</a:t>
            </a:r>
          </a:p>
          <a:p>
            <a:pPr>
              <a:lnSpc>
                <a:spcPct val="150000"/>
              </a:lnSpc>
              <a:spcBef>
                <a:spcPct val="0"/>
              </a:spcBef>
              <a:buNone/>
            </a:pPr>
            <a:r>
              <a:rPr lang="fr-FR" altLang="fr-FR" sz="1800" dirty="0" smtClean="0">
                <a:solidFill>
                  <a:schemeClr val="tx1"/>
                </a:solidFill>
                <a:latin typeface="Book Antiqua" panose="02040602050305030304" pitchFamily="18" charset="0"/>
                <a:ea typeface="Times New Roman" pitchFamily="18" charset="0"/>
                <a:cs typeface="Arial" pitchFamily="34" charset="0"/>
              </a:rPr>
              <a:t>dégustation de </a:t>
            </a:r>
            <a:r>
              <a:rPr lang="fr-FR" altLang="fr-FR" sz="1800" dirty="0" err="1" smtClean="0">
                <a:solidFill>
                  <a:schemeClr val="tx1"/>
                </a:solidFill>
                <a:latin typeface="Book Antiqua" panose="02040602050305030304" pitchFamily="18" charset="0"/>
                <a:ea typeface="Times New Roman" pitchFamily="18" charset="0"/>
                <a:cs typeface="Arial" pitchFamily="34" charset="0"/>
              </a:rPr>
              <a:t>Pasteis</a:t>
            </a:r>
            <a:r>
              <a:rPr lang="fr-FR" altLang="fr-FR" sz="1800" dirty="0" smtClean="0">
                <a:solidFill>
                  <a:schemeClr val="tx1"/>
                </a:solidFill>
                <a:latin typeface="Book Antiqua" panose="02040602050305030304" pitchFamily="18" charset="0"/>
                <a:ea typeface="Times New Roman" pitchFamily="18" charset="0"/>
                <a:cs typeface="Arial" pitchFamily="34" charset="0"/>
              </a:rPr>
              <a:t> de Nata .</a:t>
            </a:r>
          </a:p>
          <a:p>
            <a:pPr>
              <a:lnSpc>
                <a:spcPct val="150000"/>
              </a:lnSpc>
              <a:spcBef>
                <a:spcPct val="0"/>
              </a:spcBef>
              <a:buNone/>
            </a:pPr>
            <a:r>
              <a:rPr lang="fr-FR" altLang="fr-FR" sz="1800" dirty="0" smtClean="0">
                <a:solidFill>
                  <a:schemeClr val="tx1"/>
                </a:solidFill>
                <a:latin typeface="Book Antiqua" panose="02040602050305030304" pitchFamily="18" charset="0"/>
                <a:ea typeface="Times New Roman" pitchFamily="18" charset="0"/>
                <a:cs typeface="Arial" pitchFamily="34" charset="0"/>
              </a:rPr>
              <a:t>Départ en minibus à l’aéroport de Lisbonne </a:t>
            </a:r>
          </a:p>
          <a:p>
            <a:pPr>
              <a:lnSpc>
                <a:spcPct val="150000"/>
              </a:lnSpc>
              <a:spcBef>
                <a:spcPct val="0"/>
              </a:spcBef>
              <a:buNone/>
            </a:pPr>
            <a:r>
              <a:rPr lang="fr-FR" altLang="fr-FR" sz="1800" dirty="0" smtClean="0">
                <a:solidFill>
                  <a:schemeClr val="tx1"/>
                </a:solidFill>
                <a:latin typeface="Book Antiqua" panose="02040602050305030304" pitchFamily="18" charset="0"/>
                <a:ea typeface="Times New Roman" pitchFamily="18" charset="0"/>
                <a:cs typeface="Arial" pitchFamily="34" charset="0"/>
              </a:rPr>
              <a:t>Arrivée devant le guichet d’enregistrement TAP de votre vol </a:t>
            </a:r>
          </a:p>
          <a:p>
            <a:pPr>
              <a:lnSpc>
                <a:spcPct val="150000"/>
              </a:lnSpc>
              <a:spcBef>
                <a:spcPct val="0"/>
              </a:spcBef>
              <a:buNone/>
            </a:pPr>
            <a:r>
              <a:rPr lang="fr-FR" altLang="fr-FR" sz="1800" dirty="0" smtClean="0">
                <a:solidFill>
                  <a:schemeClr val="tx1"/>
                </a:solidFill>
                <a:latin typeface="Book Antiqua" panose="02040602050305030304" pitchFamily="18" charset="0"/>
                <a:ea typeface="Times New Roman" pitchFamily="18" charset="0"/>
                <a:cs typeface="Arial" pitchFamily="34" charset="0"/>
              </a:rPr>
              <a:t>13h55 : Décollage du vol TP0432 de l’aéroport de Lisbonne Terminal 1 ( à</a:t>
            </a:r>
          </a:p>
          <a:p>
            <a:pPr>
              <a:lnSpc>
                <a:spcPct val="150000"/>
              </a:lnSpc>
              <a:spcBef>
                <a:spcPct val="0"/>
              </a:spcBef>
              <a:buNone/>
            </a:pPr>
            <a:r>
              <a:rPr lang="fr-FR" altLang="fr-FR" sz="1800" dirty="0" smtClean="0">
                <a:solidFill>
                  <a:schemeClr val="tx1"/>
                </a:solidFill>
                <a:latin typeface="Book Antiqua" panose="02040602050305030304" pitchFamily="18" charset="0"/>
                <a:ea typeface="Times New Roman" pitchFamily="18" charset="0"/>
                <a:cs typeface="Arial" pitchFamily="34" charset="0"/>
              </a:rPr>
              <a:t>reconfirmer)</a:t>
            </a:r>
          </a:p>
          <a:p>
            <a:pPr>
              <a:lnSpc>
                <a:spcPct val="150000"/>
              </a:lnSpc>
              <a:spcBef>
                <a:spcPct val="0"/>
              </a:spcBef>
              <a:buNone/>
            </a:pPr>
            <a:r>
              <a:rPr lang="fr-FR" altLang="fr-FR" sz="1800" dirty="0" smtClean="0">
                <a:solidFill>
                  <a:schemeClr val="tx1"/>
                </a:solidFill>
                <a:latin typeface="Book Antiqua" panose="02040602050305030304" pitchFamily="18" charset="0"/>
                <a:ea typeface="Times New Roman" pitchFamily="18" charset="0"/>
                <a:cs typeface="Arial" pitchFamily="34" charset="0"/>
              </a:rPr>
              <a:t>17h20 : Atterrissage du vol TP0432 à l’aéroport d’Orly</a:t>
            </a:r>
          </a:p>
          <a:p>
            <a:endParaRPr lang="fr-FR" sz="1400" dirty="0">
              <a:solidFill>
                <a:schemeClr val="tx1"/>
              </a:solidFill>
              <a:latin typeface="Book Antiqua" panose="02040602050305030304" pitchFamily="18" charset="0"/>
            </a:endParaRPr>
          </a:p>
        </p:txBody>
      </p:sp>
      <p:sp>
        <p:nvSpPr>
          <p:cNvPr id="9" name="Text Box 9"/>
          <p:cNvSpPr txBox="1">
            <a:spLocks noChangeArrowheads="1"/>
          </p:cNvSpPr>
          <p:nvPr/>
        </p:nvSpPr>
        <p:spPr bwMode="auto">
          <a:xfrm>
            <a:off x="2771800" y="142852"/>
            <a:ext cx="3725862" cy="758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FontTx/>
              <a:buNone/>
            </a:pPr>
            <a:r>
              <a:rPr lang="fr-FR" altLang="fr-FR" b="1" u="sng" dirty="0" smtClean="0">
                <a:latin typeface="Baskerville Old Face" pitchFamily="18" charset="0"/>
              </a:rPr>
              <a:t>Jour 4</a:t>
            </a:r>
            <a:endParaRPr lang="fr-FR" altLang="fr-FR" b="1" u="sng" dirty="0">
              <a:latin typeface="Baskerville Old Face" pitchFamily="18" charset="0"/>
            </a:endParaRPr>
          </a:p>
        </p:txBody>
      </p:sp>
    </p:spTree>
    <p:extLst>
      <p:ext uri="{BB962C8B-B14F-4D97-AF65-F5344CB8AC3E}">
        <p14:creationId xmlns="" xmlns:p14="http://schemas.microsoft.com/office/powerpoint/2010/main" val="26715620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ttp://ih3.redbubble.net/image.8407419.1269/flat,550x550,075,f.u1.jpg"/>
          <p:cNvPicPr>
            <a:picLocks noChangeAspect="1" noChangeArrowheads="1"/>
          </p:cNvPicPr>
          <p:nvPr/>
        </p:nvPicPr>
        <p:blipFill>
          <a:blip r:embed="rId2"/>
          <a:srcRect/>
          <a:stretch>
            <a:fillRect/>
          </a:stretch>
        </p:blipFill>
        <p:spPr bwMode="auto">
          <a:xfrm>
            <a:off x="500063" y="1071563"/>
            <a:ext cx="8072437" cy="5386387"/>
          </a:xfrm>
          <a:prstGeom prst="rect">
            <a:avLst/>
          </a:prstGeom>
          <a:noFill/>
          <a:ln w="9525">
            <a:noFill/>
            <a:miter lim="800000"/>
            <a:headEnd/>
            <a:tailEnd/>
          </a:ln>
        </p:spPr>
      </p:pic>
      <p:sp>
        <p:nvSpPr>
          <p:cNvPr id="7" name="Text Box 9"/>
          <p:cNvSpPr txBox="1">
            <a:spLocks noChangeArrowheads="1"/>
          </p:cNvSpPr>
          <p:nvPr/>
        </p:nvSpPr>
        <p:spPr bwMode="auto">
          <a:xfrm>
            <a:off x="3203575" y="115888"/>
            <a:ext cx="3024188" cy="591829"/>
          </a:xfrm>
          <a:prstGeom prst="rect">
            <a:avLst/>
          </a:prstGeom>
          <a:noFill/>
          <a:ln w="9525">
            <a:noFill/>
            <a:miter lim="800000"/>
            <a:headEnd/>
            <a:tailEnd/>
          </a:ln>
        </p:spPr>
        <p:txBody>
          <a:bodyPr>
            <a:spAutoFit/>
          </a:bodyPr>
          <a:lstStyle/>
          <a:p>
            <a:pPr algn="ctr">
              <a:lnSpc>
                <a:spcPct val="150000"/>
              </a:lnSpc>
            </a:pPr>
            <a:r>
              <a:rPr lang="fr-FR" altLang="fr-FR" sz="2400" b="1" u="sng" dirty="0" smtClean="0">
                <a:latin typeface="+mj-lt"/>
              </a:rPr>
              <a:t> </a:t>
            </a:r>
            <a:r>
              <a:rPr lang="fr-FR" altLang="fr-FR" sz="2400" b="1" u="sng" dirty="0">
                <a:latin typeface="+mj-lt"/>
              </a:rPr>
              <a:t>Lisbonne - </a:t>
            </a:r>
            <a:r>
              <a:rPr lang="fr-FR" altLang="fr-FR" sz="2400" b="1" u="sng" dirty="0" err="1">
                <a:latin typeface="+mj-lt"/>
              </a:rPr>
              <a:t>Belem</a:t>
            </a:r>
            <a:endParaRPr lang="fr-FR" altLang="fr-FR" sz="2400" b="1" dirty="0">
              <a:latin typeface="+mj-lt"/>
            </a:endParaRPr>
          </a:p>
        </p:txBody>
      </p:sp>
    </p:spTree>
    <p:extLst>
      <p:ext uri="{BB962C8B-B14F-4D97-AF65-F5344CB8AC3E}">
        <p14:creationId xmlns="" xmlns:p14="http://schemas.microsoft.com/office/powerpoint/2010/main" val="401073341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Marcador de Posição do Texto 2"/>
          <p:cNvSpPr txBox="1">
            <a:spLocks/>
          </p:cNvSpPr>
          <p:nvPr/>
        </p:nvSpPr>
        <p:spPr bwMode="auto">
          <a:xfrm>
            <a:off x="0" y="642918"/>
            <a:ext cx="8666163" cy="1150938"/>
          </a:xfrm>
          <a:prstGeom prst="rect">
            <a:avLst/>
          </a:prstGeom>
          <a:noFill/>
          <a:ln w="9525">
            <a:noFill/>
            <a:miter lim="800000"/>
            <a:headEnd/>
            <a:tailEnd/>
          </a:ln>
        </p:spPr>
        <p:txBody>
          <a:bodyPr lIns="104268" tIns="52133" rIns="104268" bIns="52133"/>
          <a:lstStyle/>
          <a:p>
            <a:pPr algn="ctr" fontAlgn="auto">
              <a:lnSpc>
                <a:spcPct val="150000"/>
              </a:lnSpc>
              <a:spcBef>
                <a:spcPts val="0"/>
              </a:spcBef>
              <a:spcAft>
                <a:spcPts val="0"/>
              </a:spcAft>
              <a:defRPr/>
            </a:pPr>
            <a:r>
              <a:rPr lang="fr-FR" sz="1600" dirty="0">
                <a:latin typeface="Baskerville Old Face" panose="02020602080505020303" pitchFamily="18" charset="0"/>
              </a:rPr>
              <a:t>Le quartier de Belém, où se situent les monuments avec l’influence des Découvertes, avec le spectaculaire style Manuélin, du règne de D. Manuel I.</a:t>
            </a:r>
          </a:p>
          <a:p>
            <a:pPr marL="342900" indent="-342900" algn="just" eaLnBrk="0" hangingPunct="0">
              <a:lnSpc>
                <a:spcPct val="150000"/>
              </a:lnSpc>
              <a:spcBef>
                <a:spcPct val="20000"/>
              </a:spcBef>
              <a:buFontTx/>
              <a:buChar char="•"/>
              <a:defRPr/>
            </a:pPr>
            <a:endParaRPr lang="fr-FR" sz="1100" kern="0" dirty="0">
              <a:latin typeface="+mn-lt"/>
            </a:endParaRPr>
          </a:p>
          <a:p>
            <a:pPr marL="342900" indent="-342900" algn="just" eaLnBrk="0" hangingPunct="0">
              <a:lnSpc>
                <a:spcPct val="150000"/>
              </a:lnSpc>
              <a:spcBef>
                <a:spcPct val="20000"/>
              </a:spcBef>
              <a:buFontTx/>
              <a:buChar char="•"/>
              <a:defRPr/>
            </a:pPr>
            <a:endParaRPr lang="pt-PT" sz="1100" kern="0" dirty="0">
              <a:latin typeface="+mn-lt"/>
            </a:endParaRPr>
          </a:p>
        </p:txBody>
      </p:sp>
      <p:pic>
        <p:nvPicPr>
          <p:cNvPr id="11269" name="Picture 4" descr="lisbonne belem 300x238 Visite du Belém à Lisbonne ">
            <a:hlinkClick r:id="rId2"/>
          </p:cNvPr>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251842" y="3698897"/>
            <a:ext cx="4248150" cy="2873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 name="Text Box 16"/>
          <p:cNvSpPr txBox="1">
            <a:spLocks noChangeArrowheads="1"/>
          </p:cNvSpPr>
          <p:nvPr/>
        </p:nvSpPr>
        <p:spPr bwMode="auto">
          <a:xfrm>
            <a:off x="1547813" y="-24"/>
            <a:ext cx="5616575" cy="746845"/>
          </a:xfrm>
          <a:prstGeom prst="rect">
            <a:avLst/>
          </a:prstGeom>
          <a:noFill/>
          <a:ln w="9525">
            <a:noFill/>
            <a:miter lim="800000"/>
            <a:headEnd/>
            <a:tailEnd/>
          </a:ln>
        </p:spPr>
        <p:txBody>
          <a:bodyPr lIns="80175" tIns="40087" rIns="80175" bIns="40087">
            <a:spAutoFit/>
          </a:bodyPr>
          <a:lstStyle/>
          <a:p>
            <a:pPr algn="ctr" defTabSz="801746">
              <a:lnSpc>
                <a:spcPct val="150000"/>
              </a:lnSpc>
              <a:defRPr/>
            </a:pPr>
            <a:r>
              <a:rPr lang="fr-FR" sz="3200" b="1" u="sng" kern="0" dirty="0">
                <a:latin typeface="Baskerville Old Face" pitchFamily="18" charset="0"/>
                <a:sym typeface="Gill Sans" charset="0"/>
              </a:rPr>
              <a:t>Visite  du quartier de Belém</a:t>
            </a:r>
          </a:p>
        </p:txBody>
      </p:sp>
      <p:pic>
        <p:nvPicPr>
          <p:cNvPr id="11271" name="Picture 4" descr="https://encrypted-tbn0.gstatic.com/images?q=tbn:ANd9GcQnGnU9QysV-Gu_h962ZoUP1FzvCy2TuGGSuqLigdp2uWwpeD3x"/>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4572000" y="3714752"/>
            <a:ext cx="4310438" cy="2868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22" descr="http://4.bp.blogspot.com/_CU3FPRJsmXU/Sq4Rt0mYwXI/AAAAAAAABCI/6GcNz9yrBgw/s400/pasteis_belem.jpg"/>
          <p:cNvPicPr>
            <a:picLocks noChangeAspect="1" noChangeArrowheads="1"/>
          </p:cNvPicPr>
          <p:nvPr/>
        </p:nvPicPr>
        <p:blipFill>
          <a:blip r:embed="rId5"/>
          <a:srcRect/>
          <a:stretch>
            <a:fillRect/>
          </a:stretch>
        </p:blipFill>
        <p:spPr bwMode="auto">
          <a:xfrm>
            <a:off x="3000364" y="1571612"/>
            <a:ext cx="2760091" cy="1758944"/>
          </a:xfrm>
          <a:prstGeom prst="rect">
            <a:avLst/>
          </a:prstGeom>
          <a:noFill/>
          <a:ln w="9525">
            <a:noFill/>
            <a:miter lim="800000"/>
            <a:headEnd/>
            <a:tailEnd/>
          </a:ln>
        </p:spPr>
      </p:pic>
    </p:spTree>
    <p:extLst>
      <p:ext uri="{BB962C8B-B14F-4D97-AF65-F5344CB8AC3E}">
        <p14:creationId xmlns="" xmlns:p14="http://schemas.microsoft.com/office/powerpoint/2010/main" val="40107334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idx="1"/>
          </p:nvPr>
        </p:nvSpPr>
        <p:spPr/>
        <p:txBody>
          <a:bodyPr/>
          <a:lstStyle/>
          <a:p>
            <a:r>
              <a:rPr lang="fr-FR" dirty="0" smtClean="0"/>
              <a:t>Lisboa – Portugal</a:t>
            </a:r>
            <a:endParaRPr lang="fr-FR" dirty="0"/>
          </a:p>
        </p:txBody>
      </p:sp>
      <p:sp>
        <p:nvSpPr>
          <p:cNvPr id="3" name="Titre 2"/>
          <p:cNvSpPr>
            <a:spLocks noGrp="1"/>
          </p:cNvSpPr>
          <p:nvPr>
            <p:ph type="title"/>
          </p:nvPr>
        </p:nvSpPr>
        <p:spPr>
          <a:xfrm>
            <a:off x="457200" y="4509120"/>
            <a:ext cx="8305800" cy="720080"/>
          </a:xfrm>
        </p:spPr>
        <p:txBody>
          <a:bodyPr>
            <a:normAutofit/>
          </a:bodyPr>
          <a:lstStyle/>
          <a:p>
            <a:pPr algn="ctr"/>
            <a:r>
              <a:rPr lang="fr-FR" dirty="0" smtClean="0"/>
              <a:t>JOUR 1</a:t>
            </a:r>
            <a:endParaRPr lang="fr-FR" dirty="0"/>
          </a:p>
        </p:txBody>
      </p:sp>
      <p:pic>
        <p:nvPicPr>
          <p:cNvPr id="4" name="Picture 6" descr="\\192.168.1.5\cj\9 COMMERCIAL ET COMMUNICATION\COMMUNICATION\LOGOS\PORTUGAL\CROISIEREJAUNE-PORTUGAL.pn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7452320" y="4581128"/>
            <a:ext cx="1512168" cy="1371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122" name="Picture 2" descr="http://mensail.com/albums/Cascais/Lisbonne_vue_du_pont.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553349" y="908720"/>
            <a:ext cx="4106883" cy="2748215"/>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9306115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Marcador de Posição do Texto 2"/>
          <p:cNvSpPr txBox="1">
            <a:spLocks/>
          </p:cNvSpPr>
          <p:nvPr/>
        </p:nvSpPr>
        <p:spPr bwMode="auto">
          <a:xfrm>
            <a:off x="411163" y="1197943"/>
            <a:ext cx="3960812" cy="1150937"/>
          </a:xfrm>
          <a:prstGeom prst="rect">
            <a:avLst/>
          </a:prstGeom>
          <a:noFill/>
          <a:ln w="9525">
            <a:noFill/>
            <a:miter lim="800000"/>
            <a:headEnd/>
            <a:tailEnd/>
          </a:ln>
        </p:spPr>
        <p:txBody>
          <a:bodyPr lIns="104268" tIns="52133" rIns="104268" bIns="52133"/>
          <a:lstStyle/>
          <a:p>
            <a:pPr algn="just" fontAlgn="auto">
              <a:lnSpc>
                <a:spcPct val="150000"/>
              </a:lnSpc>
              <a:spcBef>
                <a:spcPts val="0"/>
              </a:spcBef>
              <a:spcAft>
                <a:spcPts val="0"/>
              </a:spcAft>
              <a:defRPr/>
            </a:pPr>
            <a:r>
              <a:rPr lang="fr-FR" sz="1400" dirty="0" smtClean="0">
                <a:latin typeface="Baskerville Old Face" panose="02020602080505020303" pitchFamily="18" charset="0"/>
              </a:rPr>
              <a:t>A </a:t>
            </a:r>
            <a:r>
              <a:rPr lang="fr-FR" sz="1400" dirty="0" err="1" smtClean="0">
                <a:latin typeface="Baskerville Old Face" panose="02020602080505020303" pitchFamily="18" charset="0"/>
              </a:rPr>
              <a:t>Belem</a:t>
            </a:r>
            <a:r>
              <a:rPr lang="fr-FR" sz="1400" dirty="0" smtClean="0">
                <a:latin typeface="Baskerville Old Face" panose="02020602080505020303" pitchFamily="18" charset="0"/>
              </a:rPr>
              <a:t>, l’esprit et la présence d’Henri le Navigateur se ressentent partout. </a:t>
            </a:r>
          </a:p>
          <a:p>
            <a:pPr algn="just" fontAlgn="auto">
              <a:lnSpc>
                <a:spcPct val="150000"/>
              </a:lnSpc>
              <a:spcBef>
                <a:spcPts val="0"/>
              </a:spcBef>
              <a:spcAft>
                <a:spcPts val="0"/>
              </a:spcAft>
              <a:defRPr/>
            </a:pPr>
            <a:r>
              <a:rPr lang="fr-FR" sz="1400" dirty="0" smtClean="0">
                <a:latin typeface="Baskerville Old Face" panose="02020602080505020303" pitchFamily="18" charset="0"/>
              </a:rPr>
              <a:t>Arrêt au Monument des Découvertes et à la Tour de Belém, le symbole le plus représentatif de la ville. Les </a:t>
            </a:r>
            <a:r>
              <a:rPr lang="fr-FR" sz="1400" dirty="0">
                <a:latin typeface="Baskerville Old Face" panose="02020602080505020303" pitchFamily="18" charset="0"/>
              </a:rPr>
              <a:t>participants feront </a:t>
            </a:r>
            <a:r>
              <a:rPr lang="fr-FR" sz="1400" dirty="0" smtClean="0">
                <a:latin typeface="Baskerville Old Face" panose="02020602080505020303" pitchFamily="18" charset="0"/>
              </a:rPr>
              <a:t>ensuite une </a:t>
            </a:r>
            <a:r>
              <a:rPr lang="fr-FR" sz="1400" dirty="0">
                <a:latin typeface="Baskerville Old Face" panose="02020602080505020303" pitchFamily="18" charset="0"/>
              </a:rPr>
              <a:t>visite de l’église et du superbe cloître du Monastère des Hiéronymites, bâti à partir de 1501 avec l’argent du commerce des épices au XVI </a:t>
            </a:r>
            <a:r>
              <a:rPr lang="fr-FR" sz="1400" baseline="30000" dirty="0" err="1">
                <a:latin typeface="Baskerville Old Face" panose="02020602080505020303" pitchFamily="18" charset="0"/>
              </a:rPr>
              <a:t>ème</a:t>
            </a:r>
            <a:r>
              <a:rPr lang="fr-FR" sz="1400" dirty="0">
                <a:latin typeface="Baskerville Old Face" panose="02020602080505020303" pitchFamily="18" charset="0"/>
              </a:rPr>
              <a:t> </a:t>
            </a:r>
            <a:r>
              <a:rPr lang="fr-FR" sz="1400" dirty="0" smtClean="0">
                <a:latin typeface="Baskerville Old Face" panose="02020602080505020303" pitchFamily="18" charset="0"/>
              </a:rPr>
              <a:t>siècle</a:t>
            </a:r>
            <a:endParaRPr lang="fr-FR" sz="1400" dirty="0">
              <a:latin typeface="Baskerville Old Face" panose="02020602080505020303" pitchFamily="18" charset="0"/>
            </a:endParaRPr>
          </a:p>
          <a:p>
            <a:pPr algn="just" eaLnBrk="0" hangingPunct="0">
              <a:lnSpc>
                <a:spcPct val="150000"/>
              </a:lnSpc>
              <a:spcBef>
                <a:spcPct val="20000"/>
              </a:spcBef>
              <a:defRPr/>
            </a:pPr>
            <a:endParaRPr lang="fr-FR" sz="1100" kern="0" dirty="0">
              <a:latin typeface="+mn-lt"/>
            </a:endParaRPr>
          </a:p>
          <a:p>
            <a:pPr marL="342900" indent="-342900" algn="just" eaLnBrk="0" hangingPunct="0">
              <a:lnSpc>
                <a:spcPct val="150000"/>
              </a:lnSpc>
              <a:spcBef>
                <a:spcPct val="20000"/>
              </a:spcBef>
              <a:buFontTx/>
              <a:buChar char="•"/>
              <a:defRPr/>
            </a:pPr>
            <a:endParaRPr lang="pt-PT" sz="1100" kern="0" dirty="0">
              <a:latin typeface="+mn-lt"/>
            </a:endParaRPr>
          </a:p>
        </p:txBody>
      </p:sp>
      <p:pic>
        <p:nvPicPr>
          <p:cNvPr id="12293" name="Imagem 14" descr="imgp0956w.jpg"/>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3963988"/>
            <a:ext cx="1817688" cy="2894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294" name="Imagem 13" descr="Sem Título.pn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1692275" y="3963988"/>
            <a:ext cx="3052763" cy="2894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295" name="Picture 2" descr="belem lisbonne 300x200 Visite du Belém à Lisbonne ">
            <a:hlinkClick r:id="rId4"/>
          </p:cNvPr>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4714875" y="3963988"/>
            <a:ext cx="4429125" cy="294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296" name="Picture 13" descr="http://www.all-free-photos.com/images/lisbonne/PI19134-hr.jpg"/>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4716463" y="1196975"/>
            <a:ext cx="4398962" cy="2725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 name="Text Box 16"/>
          <p:cNvSpPr txBox="1">
            <a:spLocks noChangeArrowheads="1"/>
          </p:cNvSpPr>
          <p:nvPr/>
        </p:nvSpPr>
        <p:spPr bwMode="auto">
          <a:xfrm>
            <a:off x="1907753" y="116632"/>
            <a:ext cx="5616575" cy="663617"/>
          </a:xfrm>
          <a:prstGeom prst="rect">
            <a:avLst/>
          </a:prstGeom>
          <a:noFill/>
          <a:ln w="9525">
            <a:noFill/>
            <a:miter lim="800000"/>
            <a:headEnd/>
            <a:tailEnd/>
          </a:ln>
        </p:spPr>
        <p:txBody>
          <a:bodyPr lIns="80175" tIns="40087" rIns="80175" bIns="40087">
            <a:spAutoFit/>
          </a:bodyPr>
          <a:lstStyle/>
          <a:p>
            <a:pPr algn="ctr" defTabSz="801746">
              <a:lnSpc>
                <a:spcPct val="150000"/>
              </a:lnSpc>
              <a:defRPr/>
            </a:pPr>
            <a:r>
              <a:rPr lang="fr-FR" sz="2800" b="1" u="sng" kern="0" dirty="0">
                <a:latin typeface="Baskerville Old Face" pitchFamily="18" charset="0"/>
                <a:sym typeface="Gill Sans" charset="0"/>
              </a:rPr>
              <a:t>Visite du quartier de Belém</a:t>
            </a:r>
          </a:p>
        </p:txBody>
      </p:sp>
    </p:spTree>
    <p:extLst>
      <p:ext uri="{BB962C8B-B14F-4D97-AF65-F5344CB8AC3E}">
        <p14:creationId xmlns="" xmlns:p14="http://schemas.microsoft.com/office/powerpoint/2010/main" val="153868325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cdn4.vtourist.com/4/6520975-Pasteis_de_Belem_Lisbon_Portugal_Lisbon.jpg?version=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55575" y="3425825"/>
            <a:ext cx="4271963" cy="3197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15" name="Picture 4" descr="Preparing Pasteis">
            <a:hlinkClick r:id="" action="ppaction://noaction"/>
          </p:cNvPr>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44003913" y="-25992138"/>
            <a:ext cx="6267450" cy="4686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16" name="Picture 6" descr="Preparing Pasteis">
            <a:hlinkClick r:id="" action="ppaction://noaction"/>
          </p:cNvPr>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44156313" y="-25839738"/>
            <a:ext cx="6267450" cy="4686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17" name="Picture 8" descr="Preparing Pasteis">
            <a:hlinkClick r:id="" action="ppaction://noaction"/>
          </p:cNvPr>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44308713" y="-25687338"/>
            <a:ext cx="6267450" cy="4686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18" name="Picture 9"/>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4643438" y="3440113"/>
            <a:ext cx="4268787" cy="32289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3319" name="Picture 2" descr="http://1.bp.blogspot.com/-J0K_-Vcaa_g/UZaN08tCpuI/AAAAAAAAD6g/lRqyu1joBlU/s1600/lisboa-fabrica-pasteis-de-belem.jpg"/>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4710113" y="303213"/>
            <a:ext cx="4202112" cy="2798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ext Box 16"/>
          <p:cNvSpPr txBox="1">
            <a:spLocks noChangeArrowheads="1"/>
          </p:cNvSpPr>
          <p:nvPr/>
        </p:nvSpPr>
        <p:spPr bwMode="auto">
          <a:xfrm>
            <a:off x="467544" y="187827"/>
            <a:ext cx="3840163" cy="3312611"/>
          </a:xfrm>
          <a:prstGeom prst="rect">
            <a:avLst/>
          </a:prstGeom>
          <a:noFill/>
          <a:ln w="9525">
            <a:noFill/>
            <a:miter lim="800000"/>
            <a:headEnd/>
            <a:tailEnd/>
          </a:ln>
        </p:spPr>
        <p:txBody>
          <a:bodyPr lIns="80175" tIns="40087" rIns="80175" bIns="40087">
            <a:spAutoFit/>
          </a:bodyPr>
          <a:lstStyle/>
          <a:p>
            <a:pPr algn="ctr" defTabSz="801746">
              <a:lnSpc>
                <a:spcPct val="150000"/>
              </a:lnSpc>
              <a:defRPr/>
            </a:pPr>
            <a:r>
              <a:rPr lang="fr-FR" sz="2800" b="1" u="sng" kern="0" dirty="0">
                <a:latin typeface="Baskerville Old Face" pitchFamily="18" charset="0"/>
                <a:sym typeface="Gill Sans" charset="0"/>
              </a:rPr>
              <a:t>Pause café à la</a:t>
            </a:r>
            <a:r>
              <a:rPr lang="fr-FR" sz="2800" u="sng" dirty="0">
                <a:latin typeface="Baskerville Old Face" panose="02020602080505020303" pitchFamily="18" charset="0"/>
              </a:rPr>
              <a:t> </a:t>
            </a:r>
            <a:endParaRPr lang="fr-FR" sz="2800" u="sng" dirty="0" smtClean="0">
              <a:latin typeface="Baskerville Old Face" panose="02020602080505020303" pitchFamily="18" charset="0"/>
            </a:endParaRPr>
          </a:p>
          <a:p>
            <a:pPr algn="ctr" defTabSz="801746">
              <a:lnSpc>
                <a:spcPct val="150000"/>
              </a:lnSpc>
              <a:defRPr/>
            </a:pPr>
            <a:r>
              <a:rPr lang="fr-FR" sz="2800" b="1" u="sng" dirty="0" err="1" smtClean="0">
                <a:latin typeface="Baskerville Old Face" panose="02020602080505020303" pitchFamily="18" charset="0"/>
              </a:rPr>
              <a:t>Fábrica</a:t>
            </a:r>
            <a:r>
              <a:rPr lang="fr-FR" sz="2800" b="1" u="sng" dirty="0" smtClean="0">
                <a:latin typeface="Baskerville Old Face" panose="02020602080505020303" pitchFamily="18" charset="0"/>
              </a:rPr>
              <a:t> </a:t>
            </a:r>
            <a:r>
              <a:rPr lang="fr-FR" sz="2800" b="1" u="sng" dirty="0">
                <a:latin typeface="Baskerville Old Face" panose="02020602080505020303" pitchFamily="18" charset="0"/>
              </a:rPr>
              <a:t>dos </a:t>
            </a:r>
            <a:r>
              <a:rPr lang="fr-FR" sz="2800" b="1" u="sng" dirty="0" err="1" smtClean="0">
                <a:latin typeface="Baskerville Old Face" panose="02020602080505020303" pitchFamily="18" charset="0"/>
              </a:rPr>
              <a:t>Pastéis</a:t>
            </a:r>
            <a:endParaRPr lang="fr-FR" sz="2800" b="1" u="sng" dirty="0" smtClean="0">
              <a:latin typeface="Baskerville Old Face" panose="02020602080505020303" pitchFamily="18" charset="0"/>
            </a:endParaRPr>
          </a:p>
          <a:p>
            <a:pPr algn="ctr" defTabSz="801746">
              <a:lnSpc>
                <a:spcPct val="150000"/>
              </a:lnSpc>
              <a:defRPr/>
            </a:pPr>
            <a:r>
              <a:rPr lang="fr-FR" sz="2800" b="1" u="sng" kern="0" dirty="0" smtClean="0">
                <a:latin typeface="Baskerville Old Face" panose="02020602080505020303" pitchFamily="18" charset="0"/>
                <a:sym typeface="Gill Sans" charset="0"/>
              </a:rPr>
              <a:t>Pour déguster la spécialité de </a:t>
            </a:r>
            <a:r>
              <a:rPr lang="fr-FR" sz="2800" b="1" u="sng" kern="0" dirty="0" err="1" smtClean="0">
                <a:latin typeface="Baskerville Old Face" panose="02020602080505020303" pitchFamily="18" charset="0"/>
                <a:sym typeface="Gill Sans" charset="0"/>
              </a:rPr>
              <a:t>Belem</a:t>
            </a:r>
            <a:r>
              <a:rPr lang="fr-FR" sz="2800" b="1" u="sng" kern="0" dirty="0" smtClean="0">
                <a:latin typeface="Baskerville Old Face" panose="02020602080505020303" pitchFamily="18" charset="0"/>
                <a:sym typeface="Gill Sans" charset="0"/>
              </a:rPr>
              <a:t> la Pastel de Nata </a:t>
            </a:r>
            <a:endParaRPr lang="fr-FR" sz="2800" b="1" u="sng" kern="0" dirty="0">
              <a:latin typeface="Baskerville Old Face" pitchFamily="18" charset="0"/>
              <a:sym typeface="Gill Sans" charset="0"/>
            </a:endParaRPr>
          </a:p>
        </p:txBody>
      </p:sp>
    </p:spTree>
    <p:extLst>
      <p:ext uri="{BB962C8B-B14F-4D97-AF65-F5344CB8AC3E}">
        <p14:creationId xmlns="" xmlns:p14="http://schemas.microsoft.com/office/powerpoint/2010/main" val="135439000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idx="1"/>
          </p:nvPr>
        </p:nvSpPr>
        <p:spPr>
          <a:xfrm>
            <a:off x="457200" y="5373216"/>
            <a:ext cx="8305800" cy="414649"/>
          </a:xfrm>
        </p:spPr>
        <p:txBody>
          <a:bodyPr/>
          <a:lstStyle/>
          <a:p>
            <a:pPr algn="ctr"/>
            <a:r>
              <a:rPr lang="fr-FR" dirty="0" smtClean="0"/>
              <a:t>Options diverses</a:t>
            </a:r>
            <a:endParaRPr lang="fr-FR" dirty="0"/>
          </a:p>
        </p:txBody>
      </p:sp>
      <p:sp>
        <p:nvSpPr>
          <p:cNvPr id="3" name="Titre 2"/>
          <p:cNvSpPr>
            <a:spLocks noGrp="1"/>
          </p:cNvSpPr>
          <p:nvPr>
            <p:ph type="title"/>
          </p:nvPr>
        </p:nvSpPr>
        <p:spPr>
          <a:xfrm>
            <a:off x="457200" y="4077072"/>
            <a:ext cx="8305800" cy="1143000"/>
          </a:xfrm>
        </p:spPr>
        <p:txBody>
          <a:bodyPr/>
          <a:lstStyle/>
          <a:p>
            <a:pPr algn="ctr"/>
            <a:r>
              <a:rPr lang="fr-FR" dirty="0" smtClean="0"/>
              <a:t>Prestations optionnelles</a:t>
            </a:r>
            <a:endParaRPr lang="fr-FR" dirty="0"/>
          </a:p>
        </p:txBody>
      </p:sp>
    </p:spTree>
    <p:extLst>
      <p:ext uri="{BB962C8B-B14F-4D97-AF65-F5344CB8AC3E}">
        <p14:creationId xmlns="" xmlns:p14="http://schemas.microsoft.com/office/powerpoint/2010/main" val="11362174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9"/>
          <p:cNvSpPr txBox="1">
            <a:spLocks noChangeArrowheads="1"/>
          </p:cNvSpPr>
          <p:nvPr/>
        </p:nvSpPr>
        <p:spPr bwMode="auto">
          <a:xfrm>
            <a:off x="1836737" y="188913"/>
            <a:ext cx="5521345" cy="738664"/>
          </a:xfrm>
          <a:prstGeom prst="rect">
            <a:avLst/>
          </a:prstGeom>
          <a:noFill/>
          <a:ln w="9525">
            <a:noFill/>
            <a:miter lim="800000"/>
            <a:headEnd/>
            <a:tailEnd/>
          </a:ln>
        </p:spPr>
        <p:txBody>
          <a:bodyPr wrap="square">
            <a:spAutoFit/>
          </a:bodyPr>
          <a:lstStyle/>
          <a:p>
            <a:pPr algn="ctr">
              <a:lnSpc>
                <a:spcPct val="150000"/>
              </a:lnSpc>
            </a:pPr>
            <a:r>
              <a:rPr lang="fr-FR" altLang="fr-FR" sz="2800" b="1" i="1" u="sng" dirty="0" err="1" smtClean="0">
                <a:latin typeface="Baskerville Old Face" pitchFamily="18" charset="0"/>
              </a:rPr>
              <a:t>Onyria</a:t>
            </a:r>
            <a:r>
              <a:rPr lang="fr-FR" altLang="fr-FR" sz="2800" b="1" i="1" u="sng" dirty="0" smtClean="0">
                <a:latin typeface="Baskerville Old Face" pitchFamily="18" charset="0"/>
              </a:rPr>
              <a:t> </a:t>
            </a:r>
            <a:r>
              <a:rPr lang="fr-FR" altLang="fr-FR" sz="2800" b="1" i="1" u="sng" dirty="0" err="1" smtClean="0">
                <a:latin typeface="Baskerville Old Face" pitchFamily="18" charset="0"/>
              </a:rPr>
              <a:t>Marinha</a:t>
            </a:r>
            <a:r>
              <a:rPr lang="fr-FR" altLang="fr-FR" sz="2800" b="1" i="1" u="sng" dirty="0" smtClean="0">
                <a:latin typeface="Baskerville Old Face" pitchFamily="18" charset="0"/>
              </a:rPr>
              <a:t> Edition Hotel  </a:t>
            </a:r>
            <a:r>
              <a:rPr lang="fr-FR" altLang="fr-FR" sz="2800" b="1" i="1" u="sng" dirty="0">
                <a:latin typeface="Baskerville Old Face" pitchFamily="18" charset="0"/>
              </a:rPr>
              <a:t>5*</a:t>
            </a:r>
          </a:p>
        </p:txBody>
      </p:sp>
      <p:sp>
        <p:nvSpPr>
          <p:cNvPr id="11" name="Rectangle 10"/>
          <p:cNvSpPr/>
          <p:nvPr/>
        </p:nvSpPr>
        <p:spPr>
          <a:xfrm>
            <a:off x="214282" y="5074050"/>
            <a:ext cx="8643966" cy="1569660"/>
          </a:xfrm>
          <a:prstGeom prst="rect">
            <a:avLst/>
          </a:prstGeom>
        </p:spPr>
        <p:txBody>
          <a:bodyPr wrap="square">
            <a:spAutoFit/>
          </a:bodyPr>
          <a:lstStyle/>
          <a:p>
            <a:pPr>
              <a:defRPr/>
            </a:pPr>
            <a:r>
              <a:rPr lang="fr-FR" sz="1200" dirty="0">
                <a:latin typeface="Baskerville Old Face" pitchFamily="18" charset="0"/>
              </a:rPr>
              <a:t>Le Sheraton Lisboa Hotel &amp; Spa se trouve dans le quartier des affaires de Lisbonne, à seulement 10 minutes à pied du quartier de </a:t>
            </a:r>
            <a:r>
              <a:rPr lang="fr-FR" sz="1200" dirty="0" err="1">
                <a:latin typeface="Baskerville Old Face" pitchFamily="18" charset="0"/>
              </a:rPr>
              <a:t>Baixa</a:t>
            </a:r>
            <a:r>
              <a:rPr lang="fr-FR" sz="1200" dirty="0">
                <a:latin typeface="Baskerville Old Face" pitchFamily="18" charset="0"/>
              </a:rPr>
              <a:t>, en centre-ville. </a:t>
            </a:r>
          </a:p>
          <a:p>
            <a:pPr>
              <a:defRPr/>
            </a:pPr>
            <a:r>
              <a:rPr lang="fr-FR" sz="1200" dirty="0">
                <a:latin typeface="Baskerville Old Face" pitchFamily="18" charset="0"/>
              </a:rPr>
              <a:t>Il propose des chambres luxueuses et un spa avec salle de remise en forme.</a:t>
            </a:r>
          </a:p>
          <a:p>
            <a:pPr>
              <a:defRPr/>
            </a:pPr>
            <a:r>
              <a:rPr lang="fr-FR" sz="1200" dirty="0">
                <a:latin typeface="Baskerville Old Face" pitchFamily="18" charset="0"/>
              </a:rPr>
              <a:t>Les chambres élégantes du Sheraton Lisboa Hotel sont spacieuses, climatisées et dotées d'une salle de bains élégantes avec parois en verre et d'une télévision à écran LCD.</a:t>
            </a:r>
          </a:p>
          <a:p>
            <a:pPr>
              <a:defRPr/>
            </a:pPr>
            <a:r>
              <a:rPr lang="fr-FR" sz="1200" dirty="0">
                <a:latin typeface="Baskerville Old Face" pitchFamily="18" charset="0"/>
              </a:rPr>
              <a:t>Venez vous détendre au spa </a:t>
            </a:r>
            <a:r>
              <a:rPr lang="fr-FR" sz="1200" dirty="0" err="1">
                <a:latin typeface="Baskerville Old Face" pitchFamily="18" charset="0"/>
              </a:rPr>
              <a:t>Spirito</a:t>
            </a:r>
            <a:r>
              <a:rPr lang="fr-FR" sz="1200" dirty="0">
                <a:latin typeface="Baskerville Old Face" pitchFamily="18" charset="0"/>
              </a:rPr>
              <a:t> de 1 500 m², qui propose un choix complet de soins de bien-être et de beauté.</a:t>
            </a:r>
          </a:p>
          <a:p>
            <a:pPr>
              <a:defRPr/>
            </a:pPr>
            <a:r>
              <a:rPr lang="fr-FR" sz="1200" dirty="0">
                <a:latin typeface="Baskerville Old Face" pitchFamily="18" charset="0"/>
              </a:rPr>
              <a:t>Vous trouverez le restaurant Panorama et un bar à cocktails au dernier étage. Là, vous pourrez déguster une cuisine gastronomique tout en admirant des vues panoramiques sur Lisbonne.</a:t>
            </a:r>
          </a:p>
        </p:txBody>
      </p:sp>
      <p:pic>
        <p:nvPicPr>
          <p:cNvPr id="32772" name="Picture 4" descr="gallery image"/>
          <p:cNvPicPr>
            <a:picLocks noChangeAspect="1" noChangeArrowheads="1"/>
          </p:cNvPicPr>
          <p:nvPr/>
        </p:nvPicPr>
        <p:blipFill>
          <a:blip r:embed="rId2"/>
          <a:srcRect/>
          <a:stretch>
            <a:fillRect/>
          </a:stretch>
        </p:blipFill>
        <p:spPr bwMode="auto">
          <a:xfrm>
            <a:off x="1214414" y="1071546"/>
            <a:ext cx="6667500" cy="3962401"/>
          </a:xfrm>
          <a:prstGeom prst="rect">
            <a:avLst/>
          </a:prstGeom>
          <a:noFill/>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9"/>
          <p:cNvSpPr txBox="1">
            <a:spLocks noChangeArrowheads="1"/>
          </p:cNvSpPr>
          <p:nvPr/>
        </p:nvSpPr>
        <p:spPr bwMode="auto">
          <a:xfrm>
            <a:off x="1836737" y="-71462"/>
            <a:ext cx="5521345" cy="738664"/>
          </a:xfrm>
          <a:prstGeom prst="rect">
            <a:avLst/>
          </a:prstGeom>
          <a:noFill/>
          <a:ln w="9525">
            <a:noFill/>
            <a:miter lim="800000"/>
            <a:headEnd/>
            <a:tailEnd/>
          </a:ln>
        </p:spPr>
        <p:txBody>
          <a:bodyPr wrap="square">
            <a:spAutoFit/>
          </a:bodyPr>
          <a:lstStyle/>
          <a:p>
            <a:pPr algn="ctr">
              <a:lnSpc>
                <a:spcPct val="150000"/>
              </a:lnSpc>
            </a:pPr>
            <a:r>
              <a:rPr lang="fr-FR" altLang="fr-FR" sz="2800" b="1" i="1" u="sng" dirty="0" err="1" smtClean="0">
                <a:latin typeface="Baskerville Old Face" pitchFamily="18" charset="0"/>
              </a:rPr>
              <a:t>Onyria</a:t>
            </a:r>
            <a:r>
              <a:rPr lang="fr-FR" altLang="fr-FR" sz="2800" b="1" i="1" u="sng" dirty="0" smtClean="0">
                <a:latin typeface="Baskerville Old Face" pitchFamily="18" charset="0"/>
              </a:rPr>
              <a:t> </a:t>
            </a:r>
            <a:r>
              <a:rPr lang="fr-FR" altLang="fr-FR" sz="2800" b="1" i="1" u="sng" dirty="0" err="1" smtClean="0">
                <a:latin typeface="Baskerville Old Face" pitchFamily="18" charset="0"/>
              </a:rPr>
              <a:t>Marinha</a:t>
            </a:r>
            <a:r>
              <a:rPr lang="fr-FR" altLang="fr-FR" sz="2800" b="1" i="1" u="sng" dirty="0" smtClean="0">
                <a:latin typeface="Baskerville Old Face" pitchFamily="18" charset="0"/>
              </a:rPr>
              <a:t> Edition Hotel  </a:t>
            </a:r>
            <a:r>
              <a:rPr lang="fr-FR" altLang="fr-FR" sz="2800" b="1" i="1" u="sng" dirty="0">
                <a:latin typeface="Baskerville Old Face" pitchFamily="18" charset="0"/>
              </a:rPr>
              <a:t>5*</a:t>
            </a:r>
          </a:p>
        </p:txBody>
      </p:sp>
      <p:pic>
        <p:nvPicPr>
          <p:cNvPr id="108552" name="Picture 8" descr="gallery image"/>
          <p:cNvPicPr>
            <a:picLocks noChangeAspect="1" noChangeArrowheads="1"/>
          </p:cNvPicPr>
          <p:nvPr/>
        </p:nvPicPr>
        <p:blipFill>
          <a:blip r:embed="rId2"/>
          <a:srcRect/>
          <a:stretch>
            <a:fillRect/>
          </a:stretch>
        </p:blipFill>
        <p:spPr bwMode="auto">
          <a:xfrm>
            <a:off x="285720" y="3824317"/>
            <a:ext cx="4623962" cy="2747955"/>
          </a:xfrm>
          <a:prstGeom prst="rect">
            <a:avLst/>
          </a:prstGeom>
          <a:noFill/>
        </p:spPr>
      </p:pic>
      <p:pic>
        <p:nvPicPr>
          <p:cNvPr id="108554" name="Picture 10" descr="gallery image"/>
          <p:cNvPicPr>
            <a:picLocks noChangeAspect="1" noChangeArrowheads="1"/>
          </p:cNvPicPr>
          <p:nvPr/>
        </p:nvPicPr>
        <p:blipFill>
          <a:blip r:embed="rId3"/>
          <a:srcRect/>
          <a:stretch>
            <a:fillRect/>
          </a:stretch>
        </p:blipFill>
        <p:spPr bwMode="auto">
          <a:xfrm>
            <a:off x="5072066" y="1000108"/>
            <a:ext cx="3863848" cy="5476870"/>
          </a:xfrm>
          <a:prstGeom prst="rect">
            <a:avLst/>
          </a:prstGeom>
          <a:noFill/>
        </p:spPr>
      </p:pic>
      <p:pic>
        <p:nvPicPr>
          <p:cNvPr id="25602" name="Picture 2" descr="http://media-cdn.tripadvisor.com/media/photo-s/02/7b/cd/06/outside-salt-pool.jpg"/>
          <p:cNvPicPr>
            <a:picLocks noChangeAspect="1" noChangeArrowheads="1"/>
          </p:cNvPicPr>
          <p:nvPr/>
        </p:nvPicPr>
        <p:blipFill>
          <a:blip r:embed="rId4"/>
          <a:srcRect b="15281"/>
          <a:stretch>
            <a:fillRect/>
          </a:stretch>
        </p:blipFill>
        <p:spPr bwMode="auto">
          <a:xfrm>
            <a:off x="428596" y="903917"/>
            <a:ext cx="4429156" cy="2810835"/>
          </a:xfrm>
          <a:prstGeom prst="rect">
            <a:avLst/>
          </a:prstGeom>
          <a:noFill/>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9"/>
          <p:cNvSpPr txBox="1">
            <a:spLocks noChangeArrowheads="1"/>
          </p:cNvSpPr>
          <p:nvPr/>
        </p:nvSpPr>
        <p:spPr bwMode="auto">
          <a:xfrm>
            <a:off x="1836737" y="188913"/>
            <a:ext cx="5521345" cy="738664"/>
          </a:xfrm>
          <a:prstGeom prst="rect">
            <a:avLst/>
          </a:prstGeom>
          <a:noFill/>
          <a:ln w="9525">
            <a:noFill/>
            <a:miter lim="800000"/>
            <a:headEnd/>
            <a:tailEnd/>
          </a:ln>
        </p:spPr>
        <p:txBody>
          <a:bodyPr wrap="square">
            <a:spAutoFit/>
          </a:bodyPr>
          <a:lstStyle/>
          <a:p>
            <a:pPr algn="ctr">
              <a:lnSpc>
                <a:spcPct val="150000"/>
              </a:lnSpc>
            </a:pPr>
            <a:r>
              <a:rPr lang="fr-FR" altLang="fr-FR" sz="2800" b="1" i="1" u="sng" dirty="0" err="1" smtClean="0">
                <a:latin typeface="Baskerville Old Face" pitchFamily="18" charset="0"/>
              </a:rPr>
              <a:t>Onyria</a:t>
            </a:r>
            <a:r>
              <a:rPr lang="fr-FR" altLang="fr-FR" sz="2800" b="1" i="1" u="sng" dirty="0" smtClean="0">
                <a:latin typeface="Baskerville Old Face" pitchFamily="18" charset="0"/>
              </a:rPr>
              <a:t> </a:t>
            </a:r>
            <a:r>
              <a:rPr lang="fr-FR" altLang="fr-FR" sz="2800" b="1" i="1" u="sng" dirty="0" err="1" smtClean="0">
                <a:latin typeface="Baskerville Old Face" pitchFamily="18" charset="0"/>
              </a:rPr>
              <a:t>Marinha</a:t>
            </a:r>
            <a:r>
              <a:rPr lang="fr-FR" altLang="fr-FR" sz="2800" b="1" i="1" u="sng" dirty="0" smtClean="0">
                <a:latin typeface="Baskerville Old Face" pitchFamily="18" charset="0"/>
              </a:rPr>
              <a:t> Edition Hotel  </a:t>
            </a:r>
            <a:r>
              <a:rPr lang="fr-FR" altLang="fr-FR" sz="2800" b="1" i="1" u="sng" dirty="0">
                <a:latin typeface="Baskerville Old Face" pitchFamily="18" charset="0"/>
              </a:rPr>
              <a:t>5*</a:t>
            </a:r>
          </a:p>
        </p:txBody>
      </p:sp>
      <p:sp>
        <p:nvSpPr>
          <p:cNvPr id="11" name="Rectangle 10"/>
          <p:cNvSpPr/>
          <p:nvPr/>
        </p:nvSpPr>
        <p:spPr>
          <a:xfrm>
            <a:off x="357158" y="4143380"/>
            <a:ext cx="8643966" cy="1631216"/>
          </a:xfrm>
          <a:prstGeom prst="rect">
            <a:avLst/>
          </a:prstGeom>
        </p:spPr>
        <p:txBody>
          <a:bodyPr wrap="square">
            <a:spAutoFit/>
          </a:bodyPr>
          <a:lstStyle/>
          <a:p>
            <a:pPr>
              <a:defRPr/>
            </a:pPr>
            <a:r>
              <a:rPr lang="fr-FR" sz="2000" dirty="0" smtClean="0"/>
              <a:t>L'</a:t>
            </a:r>
            <a:r>
              <a:rPr lang="fr-FR" sz="2000" dirty="0" err="1" smtClean="0"/>
              <a:t>Onyria</a:t>
            </a:r>
            <a:r>
              <a:rPr lang="fr-FR" sz="2000" dirty="0" smtClean="0"/>
              <a:t> </a:t>
            </a:r>
            <a:r>
              <a:rPr lang="fr-FR" sz="2000" dirty="0" err="1" smtClean="0"/>
              <a:t>Marinha</a:t>
            </a:r>
            <a:r>
              <a:rPr lang="fr-FR" sz="2000" dirty="0" smtClean="0"/>
              <a:t> Hotel propose un hébergement 5 étoiles avec balcon privé et terrasse donnant sur l'océan Atlantique et sur les montagnes de Sintra.</a:t>
            </a:r>
          </a:p>
          <a:p>
            <a:pPr>
              <a:defRPr/>
            </a:pPr>
            <a:r>
              <a:rPr lang="fr-FR" sz="2000" dirty="0" smtClean="0"/>
              <a:t>Toutes les chambres et les suites de l'</a:t>
            </a:r>
            <a:r>
              <a:rPr lang="fr-FR" sz="2000" dirty="0" err="1" smtClean="0"/>
              <a:t>Onyria</a:t>
            </a:r>
            <a:r>
              <a:rPr lang="fr-FR" sz="2000" dirty="0" smtClean="0"/>
              <a:t> </a:t>
            </a:r>
            <a:r>
              <a:rPr lang="fr-FR" sz="2000" dirty="0" err="1" smtClean="0"/>
              <a:t>Marinha</a:t>
            </a:r>
            <a:r>
              <a:rPr lang="fr-FR" sz="2000" dirty="0" smtClean="0"/>
              <a:t> Hotel &amp; Thalasso sont équipées de grandes fenêtres et d'une télévision par satellite. Certaines comprennent une baignoire spa.</a:t>
            </a:r>
            <a:endParaRPr lang="fr-FR" sz="2000" dirty="0">
              <a:latin typeface="Baskerville Old Face" pitchFamily="18" charset="0"/>
            </a:endParaRPr>
          </a:p>
        </p:txBody>
      </p:sp>
      <p:pic>
        <p:nvPicPr>
          <p:cNvPr id="109570" name="Picture 2" descr="gallery image"/>
          <p:cNvPicPr>
            <a:picLocks noChangeAspect="1" noChangeArrowheads="1"/>
          </p:cNvPicPr>
          <p:nvPr/>
        </p:nvPicPr>
        <p:blipFill>
          <a:blip r:embed="rId2"/>
          <a:srcRect/>
          <a:stretch>
            <a:fillRect/>
          </a:stretch>
        </p:blipFill>
        <p:spPr bwMode="auto">
          <a:xfrm>
            <a:off x="214282" y="1285860"/>
            <a:ext cx="4207285" cy="2500330"/>
          </a:xfrm>
          <a:prstGeom prst="rect">
            <a:avLst/>
          </a:prstGeom>
          <a:noFill/>
        </p:spPr>
      </p:pic>
      <p:pic>
        <p:nvPicPr>
          <p:cNvPr id="109572" name="Picture 4" descr="gallery image"/>
          <p:cNvPicPr>
            <a:picLocks noChangeAspect="1" noChangeArrowheads="1"/>
          </p:cNvPicPr>
          <p:nvPr/>
        </p:nvPicPr>
        <p:blipFill>
          <a:blip r:embed="rId3"/>
          <a:srcRect/>
          <a:stretch>
            <a:fillRect/>
          </a:stretch>
        </p:blipFill>
        <p:spPr bwMode="auto">
          <a:xfrm>
            <a:off x="4572000" y="1214422"/>
            <a:ext cx="4383546" cy="2605079"/>
          </a:xfrm>
          <a:prstGeom prst="rect">
            <a:avLst/>
          </a:prstGeom>
          <a:noFill/>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9"/>
          <p:cNvSpPr txBox="1">
            <a:spLocks noChangeArrowheads="1"/>
          </p:cNvSpPr>
          <p:nvPr/>
        </p:nvSpPr>
        <p:spPr bwMode="auto">
          <a:xfrm>
            <a:off x="1836737" y="-24"/>
            <a:ext cx="5521345" cy="738664"/>
          </a:xfrm>
          <a:prstGeom prst="rect">
            <a:avLst/>
          </a:prstGeom>
          <a:noFill/>
          <a:ln w="9525">
            <a:noFill/>
            <a:miter lim="800000"/>
            <a:headEnd/>
            <a:tailEnd/>
          </a:ln>
        </p:spPr>
        <p:txBody>
          <a:bodyPr wrap="square">
            <a:spAutoFit/>
          </a:bodyPr>
          <a:lstStyle/>
          <a:p>
            <a:pPr algn="ctr">
              <a:lnSpc>
                <a:spcPct val="150000"/>
              </a:lnSpc>
            </a:pPr>
            <a:r>
              <a:rPr lang="fr-FR" altLang="fr-FR" sz="2800" b="1" i="1" u="sng" dirty="0" err="1" smtClean="0">
                <a:latin typeface="Baskerville Old Face" pitchFamily="18" charset="0"/>
              </a:rPr>
              <a:t>Onyria</a:t>
            </a:r>
            <a:r>
              <a:rPr lang="fr-FR" altLang="fr-FR" sz="2800" b="1" i="1" u="sng" dirty="0" smtClean="0">
                <a:latin typeface="Baskerville Old Face" pitchFamily="18" charset="0"/>
              </a:rPr>
              <a:t> </a:t>
            </a:r>
            <a:r>
              <a:rPr lang="fr-FR" altLang="fr-FR" sz="2800" b="1" i="1" u="sng" dirty="0" err="1" smtClean="0">
                <a:latin typeface="Baskerville Old Face" pitchFamily="18" charset="0"/>
              </a:rPr>
              <a:t>Marinha</a:t>
            </a:r>
            <a:r>
              <a:rPr lang="fr-FR" altLang="fr-FR" sz="2800" b="1" i="1" u="sng" dirty="0" smtClean="0">
                <a:latin typeface="Baskerville Old Face" pitchFamily="18" charset="0"/>
              </a:rPr>
              <a:t> Edition Hotel  </a:t>
            </a:r>
            <a:r>
              <a:rPr lang="fr-FR" altLang="fr-FR" sz="2800" b="1" i="1" u="sng" dirty="0">
                <a:latin typeface="Baskerville Old Face" pitchFamily="18" charset="0"/>
              </a:rPr>
              <a:t>5*</a:t>
            </a:r>
          </a:p>
        </p:txBody>
      </p:sp>
      <p:pic>
        <p:nvPicPr>
          <p:cNvPr id="111620" name="Picture 4" descr="http://exp.cdn-hotels.com/hotels/5000000/4260000/4253200/4253181/4253181_149_z.jpg"/>
          <p:cNvPicPr>
            <a:picLocks noChangeAspect="1" noChangeArrowheads="1"/>
          </p:cNvPicPr>
          <p:nvPr/>
        </p:nvPicPr>
        <p:blipFill>
          <a:blip r:embed="rId2"/>
          <a:srcRect/>
          <a:stretch>
            <a:fillRect/>
          </a:stretch>
        </p:blipFill>
        <p:spPr bwMode="auto">
          <a:xfrm>
            <a:off x="214282" y="3500438"/>
            <a:ext cx="4427226" cy="2948533"/>
          </a:xfrm>
          <a:prstGeom prst="rect">
            <a:avLst/>
          </a:prstGeom>
          <a:noFill/>
        </p:spPr>
      </p:pic>
      <p:pic>
        <p:nvPicPr>
          <p:cNvPr id="111622" name="Picture 6" descr="http://exp.cdn-hotels.com/hotels/5000000/4260000/4253200/4253181/4253181_107_z.jpg"/>
          <p:cNvPicPr>
            <a:picLocks noChangeAspect="1" noChangeArrowheads="1"/>
          </p:cNvPicPr>
          <p:nvPr/>
        </p:nvPicPr>
        <p:blipFill>
          <a:blip r:embed="rId3"/>
          <a:srcRect/>
          <a:stretch>
            <a:fillRect/>
          </a:stretch>
        </p:blipFill>
        <p:spPr bwMode="auto">
          <a:xfrm>
            <a:off x="4714876" y="3500438"/>
            <a:ext cx="4220856" cy="2928958"/>
          </a:xfrm>
          <a:prstGeom prst="rect">
            <a:avLst/>
          </a:prstGeom>
          <a:noFill/>
        </p:spPr>
      </p:pic>
      <p:pic>
        <p:nvPicPr>
          <p:cNvPr id="111624" name="Picture 8" descr="http://exp.cdn-hotels.com/hotels/5000000/4260000/4253200/4253181/4253181_108_z.jpg"/>
          <p:cNvPicPr>
            <a:picLocks noChangeAspect="1" noChangeArrowheads="1"/>
          </p:cNvPicPr>
          <p:nvPr/>
        </p:nvPicPr>
        <p:blipFill>
          <a:blip r:embed="rId4"/>
          <a:srcRect t="4613" b="12351"/>
          <a:stretch>
            <a:fillRect/>
          </a:stretch>
        </p:blipFill>
        <p:spPr bwMode="auto">
          <a:xfrm>
            <a:off x="2143108" y="785794"/>
            <a:ext cx="4643470" cy="2571768"/>
          </a:xfrm>
          <a:prstGeom prst="rect">
            <a:avLst/>
          </a:prstGeom>
          <a:noFill/>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9"/>
          <p:cNvSpPr txBox="1">
            <a:spLocks noChangeArrowheads="1"/>
          </p:cNvSpPr>
          <p:nvPr/>
        </p:nvSpPr>
        <p:spPr bwMode="auto">
          <a:xfrm>
            <a:off x="3408373" y="-24"/>
            <a:ext cx="5521345" cy="738664"/>
          </a:xfrm>
          <a:prstGeom prst="rect">
            <a:avLst/>
          </a:prstGeom>
          <a:noFill/>
          <a:ln w="9525">
            <a:noFill/>
            <a:miter lim="800000"/>
            <a:headEnd/>
            <a:tailEnd/>
          </a:ln>
        </p:spPr>
        <p:txBody>
          <a:bodyPr wrap="square">
            <a:spAutoFit/>
          </a:bodyPr>
          <a:lstStyle/>
          <a:p>
            <a:pPr algn="ctr">
              <a:lnSpc>
                <a:spcPct val="150000"/>
              </a:lnSpc>
            </a:pPr>
            <a:r>
              <a:rPr lang="fr-FR" altLang="fr-FR" sz="2800" b="1" i="1" u="sng" dirty="0" err="1" smtClean="0">
                <a:latin typeface="Baskerville Old Face" pitchFamily="18" charset="0"/>
              </a:rPr>
              <a:t>Onyria</a:t>
            </a:r>
            <a:r>
              <a:rPr lang="fr-FR" altLang="fr-FR" sz="2800" b="1" i="1" u="sng" dirty="0" smtClean="0">
                <a:latin typeface="Baskerville Old Face" pitchFamily="18" charset="0"/>
              </a:rPr>
              <a:t> </a:t>
            </a:r>
            <a:r>
              <a:rPr lang="fr-FR" altLang="fr-FR" sz="2800" b="1" i="1" u="sng" dirty="0" err="1" smtClean="0">
                <a:latin typeface="Baskerville Old Face" pitchFamily="18" charset="0"/>
              </a:rPr>
              <a:t>Marinha</a:t>
            </a:r>
            <a:r>
              <a:rPr lang="fr-FR" altLang="fr-FR" sz="2800" b="1" i="1" u="sng" dirty="0" smtClean="0">
                <a:latin typeface="Baskerville Old Face" pitchFamily="18" charset="0"/>
              </a:rPr>
              <a:t> Edition Hotel  </a:t>
            </a:r>
            <a:r>
              <a:rPr lang="fr-FR" altLang="fr-FR" sz="2800" b="1" i="1" u="sng" dirty="0">
                <a:latin typeface="Baskerville Old Face" pitchFamily="18" charset="0"/>
              </a:rPr>
              <a:t>5*</a:t>
            </a:r>
          </a:p>
        </p:txBody>
      </p:sp>
      <p:pic>
        <p:nvPicPr>
          <p:cNvPr id="115714" name="Picture 2" descr="http://exp.cdn-hotels.com/hotels/5000000/4260000/4253200/4253181/4253181_116_z.jpg"/>
          <p:cNvPicPr>
            <a:picLocks noChangeAspect="1" noChangeArrowheads="1"/>
          </p:cNvPicPr>
          <p:nvPr/>
        </p:nvPicPr>
        <p:blipFill>
          <a:blip r:embed="rId2"/>
          <a:srcRect/>
          <a:stretch>
            <a:fillRect/>
          </a:stretch>
        </p:blipFill>
        <p:spPr bwMode="auto">
          <a:xfrm>
            <a:off x="571472" y="428604"/>
            <a:ext cx="2285984" cy="3427262"/>
          </a:xfrm>
          <a:prstGeom prst="rect">
            <a:avLst/>
          </a:prstGeom>
          <a:noFill/>
        </p:spPr>
      </p:pic>
      <p:pic>
        <p:nvPicPr>
          <p:cNvPr id="115718" name="Picture 6" descr="http://www.onyriamarinha.com/Images/restaurante_01.jpg"/>
          <p:cNvPicPr>
            <a:picLocks noChangeAspect="1" noChangeArrowheads="1"/>
          </p:cNvPicPr>
          <p:nvPr/>
        </p:nvPicPr>
        <p:blipFill>
          <a:blip r:embed="rId3"/>
          <a:srcRect/>
          <a:stretch>
            <a:fillRect/>
          </a:stretch>
        </p:blipFill>
        <p:spPr bwMode="auto">
          <a:xfrm>
            <a:off x="428596" y="3995369"/>
            <a:ext cx="8492714" cy="2448291"/>
          </a:xfrm>
          <a:prstGeom prst="rect">
            <a:avLst/>
          </a:prstGeom>
          <a:noFill/>
        </p:spPr>
      </p:pic>
      <p:sp>
        <p:nvSpPr>
          <p:cNvPr id="9" name="Rectangle 8"/>
          <p:cNvSpPr/>
          <p:nvPr/>
        </p:nvSpPr>
        <p:spPr>
          <a:xfrm>
            <a:off x="3214678" y="1317484"/>
            <a:ext cx="5357850" cy="2031325"/>
          </a:xfrm>
          <a:prstGeom prst="rect">
            <a:avLst/>
          </a:prstGeom>
        </p:spPr>
        <p:txBody>
          <a:bodyPr wrap="square">
            <a:spAutoFit/>
          </a:bodyPr>
          <a:lstStyle/>
          <a:p>
            <a:r>
              <a:rPr lang="fr-FR" dirty="0" smtClean="0"/>
              <a:t>Pendant votre séjour dans cet hôtel, vous pourrez manger dans un des 2 restaurants ou profiter du service en chambre 24 heures sur 24. </a:t>
            </a:r>
          </a:p>
          <a:p>
            <a:r>
              <a:rPr lang="fr-FR" dirty="0" smtClean="0"/>
              <a:t>Si vous avez envie de vous détendre devant un petit verre, pas de panique, l'établissement abrite un bar salon et un bar en bord de piscine. Un petit déjeuner buffet est offert gratuitement.</a:t>
            </a:r>
            <a:endParaRPr lang="fr-FR"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9"/>
          <p:cNvSpPr txBox="1">
            <a:spLocks noChangeArrowheads="1"/>
          </p:cNvSpPr>
          <p:nvPr/>
        </p:nvSpPr>
        <p:spPr bwMode="auto">
          <a:xfrm>
            <a:off x="1836737" y="-24"/>
            <a:ext cx="5521345" cy="674993"/>
          </a:xfrm>
          <a:prstGeom prst="rect">
            <a:avLst/>
          </a:prstGeom>
          <a:noFill/>
          <a:ln w="9525">
            <a:noFill/>
            <a:miter lim="800000"/>
            <a:headEnd/>
            <a:tailEnd/>
          </a:ln>
        </p:spPr>
        <p:txBody>
          <a:bodyPr wrap="square">
            <a:spAutoFit/>
          </a:bodyPr>
          <a:lstStyle/>
          <a:p>
            <a:pPr algn="ctr">
              <a:lnSpc>
                <a:spcPct val="150000"/>
              </a:lnSpc>
            </a:pPr>
            <a:r>
              <a:rPr lang="fr-FR" altLang="fr-FR" sz="2800" b="1" i="1" u="sng" dirty="0" err="1" smtClean="0">
                <a:latin typeface="Baskerville Old Face" pitchFamily="18" charset="0"/>
              </a:rPr>
              <a:t>Onyria</a:t>
            </a:r>
            <a:r>
              <a:rPr lang="fr-FR" altLang="fr-FR" sz="2800" b="1" i="1" u="sng" dirty="0" smtClean="0">
                <a:latin typeface="Baskerville Old Face" pitchFamily="18" charset="0"/>
              </a:rPr>
              <a:t> </a:t>
            </a:r>
            <a:r>
              <a:rPr lang="fr-FR" altLang="fr-FR" sz="2800" b="1" i="1" u="sng" dirty="0" err="1" smtClean="0">
                <a:latin typeface="Baskerville Old Face" pitchFamily="18" charset="0"/>
              </a:rPr>
              <a:t>Marinha</a:t>
            </a:r>
            <a:r>
              <a:rPr lang="fr-FR" altLang="fr-FR" sz="2800" b="1" i="1" u="sng" dirty="0" smtClean="0">
                <a:latin typeface="Baskerville Old Face" pitchFamily="18" charset="0"/>
              </a:rPr>
              <a:t> Edition Hotel  </a:t>
            </a:r>
            <a:r>
              <a:rPr lang="fr-FR" altLang="fr-FR" sz="2800" b="1" i="1" u="sng" dirty="0">
                <a:latin typeface="Baskerville Old Face" pitchFamily="18" charset="0"/>
              </a:rPr>
              <a:t>5</a:t>
            </a:r>
            <a:r>
              <a:rPr lang="fr-FR" altLang="fr-FR" sz="2800" b="1" i="1" u="sng" dirty="0" smtClean="0">
                <a:latin typeface="Baskerville Old Face" pitchFamily="18" charset="0"/>
              </a:rPr>
              <a:t>*</a:t>
            </a:r>
          </a:p>
        </p:txBody>
      </p:sp>
      <p:pic>
        <p:nvPicPr>
          <p:cNvPr id="114690" name="Picture 2" descr="http://exp.cdn-hotels.com/hotels/5000000/4260000/4253200/4253181/4253181_55_y.jpg"/>
          <p:cNvPicPr>
            <a:picLocks noChangeAspect="1" noChangeArrowheads="1"/>
          </p:cNvPicPr>
          <p:nvPr/>
        </p:nvPicPr>
        <p:blipFill>
          <a:blip r:embed="rId2"/>
          <a:srcRect/>
          <a:stretch>
            <a:fillRect/>
          </a:stretch>
        </p:blipFill>
        <p:spPr bwMode="auto">
          <a:xfrm>
            <a:off x="142844" y="3643314"/>
            <a:ext cx="4572032" cy="2715787"/>
          </a:xfrm>
          <a:prstGeom prst="rect">
            <a:avLst/>
          </a:prstGeom>
          <a:noFill/>
        </p:spPr>
      </p:pic>
      <p:pic>
        <p:nvPicPr>
          <p:cNvPr id="114692" name="Picture 4" descr="http://exp.cdn-hotels.com/hotels/5000000/4260000/4253200/4253181/4253181_115_z.jpg"/>
          <p:cNvPicPr>
            <a:picLocks noChangeAspect="1" noChangeArrowheads="1"/>
          </p:cNvPicPr>
          <p:nvPr/>
        </p:nvPicPr>
        <p:blipFill>
          <a:blip r:embed="rId3"/>
          <a:srcRect/>
          <a:stretch>
            <a:fillRect/>
          </a:stretch>
        </p:blipFill>
        <p:spPr bwMode="auto">
          <a:xfrm>
            <a:off x="285720" y="785794"/>
            <a:ext cx="3855724" cy="2571768"/>
          </a:xfrm>
          <a:prstGeom prst="rect">
            <a:avLst/>
          </a:prstGeom>
          <a:noFill/>
        </p:spPr>
      </p:pic>
      <p:pic>
        <p:nvPicPr>
          <p:cNvPr id="21506" name="Picture 2" descr="spa01.jpg"/>
          <p:cNvPicPr>
            <a:picLocks noChangeAspect="1" noChangeArrowheads="1"/>
          </p:cNvPicPr>
          <p:nvPr/>
        </p:nvPicPr>
        <p:blipFill>
          <a:blip r:embed="rId4"/>
          <a:srcRect/>
          <a:stretch>
            <a:fillRect/>
          </a:stretch>
        </p:blipFill>
        <p:spPr bwMode="auto">
          <a:xfrm>
            <a:off x="4286248" y="857232"/>
            <a:ext cx="4584972" cy="2571768"/>
          </a:xfrm>
          <a:prstGeom prst="rect">
            <a:avLst/>
          </a:prstGeom>
          <a:noFill/>
        </p:spPr>
      </p:pic>
      <p:pic>
        <p:nvPicPr>
          <p:cNvPr id="21508" name="Picture 4" descr="http://www.onyriaresorts.com/Images/SPA_OMEHT02.jpg"/>
          <p:cNvPicPr>
            <a:picLocks noChangeAspect="1" noChangeArrowheads="1"/>
          </p:cNvPicPr>
          <p:nvPr/>
        </p:nvPicPr>
        <p:blipFill>
          <a:blip r:embed="rId5"/>
          <a:srcRect l="4977"/>
          <a:stretch>
            <a:fillRect/>
          </a:stretch>
        </p:blipFill>
        <p:spPr bwMode="auto">
          <a:xfrm>
            <a:off x="4765333" y="3714787"/>
            <a:ext cx="4235823" cy="2571733"/>
          </a:xfrm>
          <a:prstGeom prst="rect">
            <a:avLst/>
          </a:prstGeom>
          <a:noFill/>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9"/>
          <p:cNvSpPr txBox="1">
            <a:spLocks noChangeArrowheads="1"/>
          </p:cNvSpPr>
          <p:nvPr/>
        </p:nvSpPr>
        <p:spPr bwMode="auto">
          <a:xfrm>
            <a:off x="1836737" y="-24"/>
            <a:ext cx="5521345" cy="1384995"/>
          </a:xfrm>
          <a:prstGeom prst="rect">
            <a:avLst/>
          </a:prstGeom>
          <a:noFill/>
          <a:ln w="9525">
            <a:noFill/>
            <a:miter lim="800000"/>
            <a:headEnd/>
            <a:tailEnd/>
          </a:ln>
        </p:spPr>
        <p:txBody>
          <a:bodyPr wrap="square">
            <a:spAutoFit/>
          </a:bodyPr>
          <a:lstStyle/>
          <a:p>
            <a:pPr algn="ctr">
              <a:lnSpc>
                <a:spcPct val="150000"/>
              </a:lnSpc>
            </a:pPr>
            <a:r>
              <a:rPr lang="fr-FR" altLang="fr-FR" sz="2800" b="1" i="1" u="sng" dirty="0" err="1" smtClean="0">
                <a:latin typeface="Baskerville Old Face" pitchFamily="18" charset="0"/>
              </a:rPr>
              <a:t>Onyria</a:t>
            </a:r>
            <a:r>
              <a:rPr lang="fr-FR" altLang="fr-FR" sz="2800" b="1" i="1" u="sng" dirty="0" smtClean="0">
                <a:latin typeface="Baskerville Old Face" pitchFamily="18" charset="0"/>
              </a:rPr>
              <a:t> </a:t>
            </a:r>
            <a:r>
              <a:rPr lang="fr-FR" altLang="fr-FR" sz="2800" b="1" i="1" u="sng" dirty="0" err="1" smtClean="0">
                <a:latin typeface="Baskerville Old Face" pitchFamily="18" charset="0"/>
              </a:rPr>
              <a:t>Marinha</a:t>
            </a:r>
            <a:r>
              <a:rPr lang="fr-FR" altLang="fr-FR" sz="2800" b="1" i="1" u="sng" dirty="0" smtClean="0">
                <a:latin typeface="Baskerville Old Face" pitchFamily="18" charset="0"/>
              </a:rPr>
              <a:t> Edition Hotel  </a:t>
            </a:r>
            <a:r>
              <a:rPr lang="fr-FR" altLang="fr-FR" sz="2800" b="1" i="1" u="sng" dirty="0">
                <a:latin typeface="Baskerville Old Face" pitchFamily="18" charset="0"/>
              </a:rPr>
              <a:t>5</a:t>
            </a:r>
            <a:r>
              <a:rPr lang="fr-FR" altLang="fr-FR" sz="2800" b="1" i="1" u="sng" dirty="0" smtClean="0">
                <a:latin typeface="Baskerville Old Face" pitchFamily="18" charset="0"/>
              </a:rPr>
              <a:t>*</a:t>
            </a:r>
          </a:p>
          <a:p>
            <a:pPr algn="ctr">
              <a:lnSpc>
                <a:spcPct val="150000"/>
              </a:lnSpc>
            </a:pPr>
            <a:r>
              <a:rPr lang="fr-FR" altLang="fr-FR" sz="2800" b="1" i="1" u="sng" dirty="0" smtClean="0">
                <a:latin typeface="Baskerville Old Face" pitchFamily="18" charset="0"/>
              </a:rPr>
              <a:t>Meeting</a:t>
            </a:r>
            <a:endParaRPr lang="fr-FR" altLang="fr-FR" sz="2800" b="1" i="1" u="sng" dirty="0">
              <a:latin typeface="Baskerville Old Face" pitchFamily="18" charset="0"/>
            </a:endParaRPr>
          </a:p>
        </p:txBody>
      </p:sp>
      <p:pic>
        <p:nvPicPr>
          <p:cNvPr id="116740" name="Picture 4" descr="Meeting Rooms, Lisbon, Onyria Marinha"/>
          <p:cNvPicPr>
            <a:picLocks noChangeAspect="1" noChangeArrowheads="1"/>
          </p:cNvPicPr>
          <p:nvPr/>
        </p:nvPicPr>
        <p:blipFill>
          <a:blip r:embed="rId2"/>
          <a:srcRect/>
          <a:stretch>
            <a:fillRect/>
          </a:stretch>
        </p:blipFill>
        <p:spPr bwMode="auto">
          <a:xfrm>
            <a:off x="142844" y="1571612"/>
            <a:ext cx="8858312" cy="2928958"/>
          </a:xfrm>
          <a:prstGeom prst="rect">
            <a:avLst/>
          </a:prstGeom>
          <a:noFill/>
        </p:spPr>
      </p:pic>
      <p:sp>
        <p:nvSpPr>
          <p:cNvPr id="4" name="ZoneTexte 3"/>
          <p:cNvSpPr txBox="1"/>
          <p:nvPr/>
        </p:nvSpPr>
        <p:spPr>
          <a:xfrm>
            <a:off x="357158" y="4871877"/>
            <a:ext cx="8286808" cy="1323439"/>
          </a:xfrm>
          <a:prstGeom prst="rect">
            <a:avLst/>
          </a:prstGeom>
          <a:noFill/>
        </p:spPr>
        <p:txBody>
          <a:bodyPr wrap="square" rtlCol="0">
            <a:spAutoFit/>
          </a:bodyPr>
          <a:lstStyle/>
          <a:p>
            <a:r>
              <a:rPr lang="fr-FR" sz="2000" dirty="0" smtClean="0"/>
              <a:t>Le centre de conférence de l’hôtel </a:t>
            </a:r>
            <a:r>
              <a:rPr lang="fr-FR" sz="2000" dirty="0" err="1" smtClean="0"/>
              <a:t>Onyria</a:t>
            </a:r>
            <a:r>
              <a:rPr lang="fr-FR" sz="2000" dirty="0" smtClean="0"/>
              <a:t> </a:t>
            </a:r>
            <a:r>
              <a:rPr lang="fr-FR" sz="2000" dirty="0" err="1" smtClean="0"/>
              <a:t>Marinha</a:t>
            </a:r>
            <a:r>
              <a:rPr lang="fr-FR" sz="2000" dirty="0" smtClean="0"/>
              <a:t> Edition Hotel 5* possède 10 salles de réunion dont sept avec la lumière naturelle.</a:t>
            </a:r>
          </a:p>
          <a:p>
            <a:r>
              <a:rPr lang="fr-FR" sz="2000" dirty="0" smtClean="0"/>
              <a:t>Les salles de l’</a:t>
            </a:r>
            <a:r>
              <a:rPr lang="fr-FR" sz="2000" dirty="0" err="1" smtClean="0"/>
              <a:t>Onyria</a:t>
            </a:r>
            <a:r>
              <a:rPr lang="fr-FR" sz="2000" dirty="0" smtClean="0"/>
              <a:t> </a:t>
            </a:r>
            <a:r>
              <a:rPr lang="fr-FR" sz="2000" dirty="0" err="1" smtClean="0"/>
              <a:t>Marinha</a:t>
            </a:r>
            <a:r>
              <a:rPr lang="fr-FR" sz="2000" dirty="0" smtClean="0"/>
              <a:t> l'Hôtel d'Édition et Thalasso sont idéalement situées  entre les montagnes et l'océan,</a:t>
            </a:r>
            <a:endParaRPr lang="fr-FR" sz="20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3"/>
          <p:cNvSpPr txBox="1">
            <a:spLocks/>
          </p:cNvSpPr>
          <p:nvPr/>
        </p:nvSpPr>
        <p:spPr>
          <a:xfrm>
            <a:off x="1547813" y="71414"/>
            <a:ext cx="6985000" cy="792162"/>
          </a:xfrm>
          <a:prstGeom prst="rect">
            <a:avLst/>
          </a:prstGeom>
        </p:spPr>
        <p:txBody>
          <a:bodyPr lIns="104258" tIns="52128" rIns="104258" bIns="52128" anchor="ctr"/>
          <a:lstStyle/>
          <a:p>
            <a:pPr algn="ctr" eaLnBrk="0" hangingPunct="0">
              <a:defRPr/>
            </a:pPr>
            <a:r>
              <a:rPr lang="pt-PT" sz="4000" dirty="0">
                <a:latin typeface="Baskerville Old Face" pitchFamily="18" charset="0"/>
              </a:rPr>
              <a:t>Rallye Gourmand à Lisbonne</a:t>
            </a:r>
            <a:endParaRPr lang="pt-PT" sz="4000" kern="0" dirty="0">
              <a:latin typeface="Baskerville Old Face" pitchFamily="18" charset="0"/>
              <a:ea typeface="+mj-ea"/>
              <a:cs typeface="+mj-cs"/>
            </a:endParaRPr>
          </a:p>
        </p:txBody>
      </p:sp>
      <p:sp>
        <p:nvSpPr>
          <p:cNvPr id="12291" name="TextBox 3"/>
          <p:cNvSpPr txBox="1">
            <a:spLocks noChangeArrowheads="1"/>
          </p:cNvSpPr>
          <p:nvPr/>
        </p:nvSpPr>
        <p:spPr bwMode="auto">
          <a:xfrm>
            <a:off x="250825" y="780868"/>
            <a:ext cx="8713788" cy="3862578"/>
          </a:xfrm>
          <a:prstGeom prst="rect">
            <a:avLst/>
          </a:prstGeom>
          <a:noFill/>
          <a:ln w="9525">
            <a:noFill/>
            <a:miter lim="800000"/>
            <a:headEnd/>
            <a:tailEnd/>
          </a:ln>
        </p:spPr>
        <p:txBody>
          <a:bodyPr lIns="91424" tIns="45711" rIns="91424" bIns="45711">
            <a:spAutoFit/>
          </a:bodyPr>
          <a:lstStyle/>
          <a:p>
            <a:pPr algn="just">
              <a:lnSpc>
                <a:spcPct val="150000"/>
              </a:lnSpc>
            </a:pPr>
            <a:r>
              <a:rPr lang="fr-FR" sz="1200" dirty="0">
                <a:latin typeface="Baskerville Old Face" pitchFamily="18" charset="0"/>
              </a:rPr>
              <a:t>Ce rallye emmènera les participants à travers les lieux les plus anciens de Lisbonne et leur feront découvrir les bars et tavernes les plus anciens en utilisant les moyens de transport les plus traditionnels : ascenseurs et tramways.  </a:t>
            </a:r>
            <a:endParaRPr lang="pt-PT" sz="1200" dirty="0">
              <a:latin typeface="Baskerville Old Face" pitchFamily="18" charset="0"/>
            </a:endParaRPr>
          </a:p>
          <a:p>
            <a:pPr algn="just">
              <a:lnSpc>
                <a:spcPct val="150000"/>
              </a:lnSpc>
            </a:pPr>
            <a:r>
              <a:rPr lang="fr-FR" sz="1200" dirty="0">
                <a:latin typeface="Baskerville Old Face" pitchFamily="18" charset="0"/>
              </a:rPr>
              <a:t>Le rallye commencera à </a:t>
            </a:r>
            <a:r>
              <a:rPr lang="fr-FR" sz="1200" dirty="0" smtClean="0">
                <a:latin typeface="Baskerville Old Face" pitchFamily="18" charset="0"/>
              </a:rPr>
              <a:t>avenue de la </a:t>
            </a:r>
            <a:r>
              <a:rPr lang="fr-FR" sz="1200" dirty="0" err="1" smtClean="0">
                <a:latin typeface="Baskerville Old Face" pitchFamily="18" charset="0"/>
              </a:rPr>
              <a:t>Libertad</a:t>
            </a:r>
            <a:r>
              <a:rPr lang="fr-FR" sz="1200" dirty="0" smtClean="0">
                <a:latin typeface="Baskerville Old Face" pitchFamily="18" charset="0"/>
              </a:rPr>
              <a:t> , </a:t>
            </a:r>
            <a:r>
              <a:rPr lang="fr-FR" sz="1200" dirty="0">
                <a:latin typeface="Baskerville Old Face" pitchFamily="18" charset="0"/>
              </a:rPr>
              <a:t>avec un petit briefing fait par un </a:t>
            </a:r>
            <a:r>
              <a:rPr lang="fr-FR" sz="1200" dirty="0" smtClean="0">
                <a:latin typeface="Baskerville Old Face" pitchFamily="18" charset="0"/>
              </a:rPr>
              <a:t> membre de notre équipe Croisière Jaune.</a:t>
            </a:r>
            <a:endParaRPr lang="fr-FR" sz="1200" dirty="0">
              <a:latin typeface="Baskerville Old Face" pitchFamily="18" charset="0"/>
            </a:endParaRPr>
          </a:p>
          <a:p>
            <a:pPr algn="just">
              <a:lnSpc>
                <a:spcPct val="150000"/>
              </a:lnSpc>
            </a:pPr>
            <a:r>
              <a:rPr lang="fr-FR" sz="1200" dirty="0">
                <a:latin typeface="Baskerville Old Face" pitchFamily="18" charset="0"/>
              </a:rPr>
              <a:t>Le groupe sera divisé en équipes de 8 à 10 et nous leur remettront des mouchoirs de couleurs différentes – une couleur par équipe. </a:t>
            </a:r>
          </a:p>
          <a:p>
            <a:pPr algn="just">
              <a:lnSpc>
                <a:spcPct val="150000"/>
              </a:lnSpc>
            </a:pPr>
            <a:r>
              <a:rPr lang="fr-FR" sz="1200" dirty="0">
                <a:latin typeface="Baskerville Old Face" pitchFamily="18" charset="0"/>
              </a:rPr>
              <a:t>Sera distribués à chaque équipe: </a:t>
            </a:r>
            <a:r>
              <a:rPr lang="fr-FR" sz="1200" dirty="0" smtClean="0">
                <a:latin typeface="Baskerville Old Face" pitchFamily="18" charset="0"/>
              </a:rPr>
              <a:t>une tablette tactile </a:t>
            </a:r>
            <a:r>
              <a:rPr lang="fr-FR" sz="1200" dirty="0" smtClean="0">
                <a:latin typeface="Baskerville Old Face" pitchFamily="18" charset="0"/>
                <a:ea typeface="Times New Roman" pitchFamily="18" charset="0"/>
                <a:cs typeface="Arial" pitchFamily="34" charset="0"/>
              </a:rPr>
              <a:t>qu’ils </a:t>
            </a:r>
            <a:r>
              <a:rPr lang="fr-FR" sz="1200" dirty="0">
                <a:latin typeface="Baskerville Old Face" pitchFamily="18" charset="0"/>
                <a:ea typeface="Times New Roman" pitchFamily="18" charset="0"/>
                <a:cs typeface="Arial" pitchFamily="34" charset="0"/>
              </a:rPr>
              <a:t>devront utiliser pour prendre des photos de groupe à différents endroits de la ville, </a:t>
            </a:r>
            <a:r>
              <a:rPr lang="fr-FR" sz="1200" dirty="0">
                <a:latin typeface="Baskerville Old Face" pitchFamily="18" charset="0"/>
              </a:rPr>
              <a:t>une enveloppe avec des billets pour les différents transports à utiliser et du faux argent (imprimé par l’organisation avec le LOGO de la société) pour acheter des boissons dans les bars où passeront les équipes. </a:t>
            </a:r>
          </a:p>
          <a:p>
            <a:pPr algn="just">
              <a:lnSpc>
                <a:spcPct val="150000"/>
              </a:lnSpc>
            </a:pPr>
            <a:r>
              <a:rPr lang="fr-FR" sz="1200" dirty="0">
                <a:latin typeface="Baskerville Old Face" pitchFamily="18" charset="0"/>
                <a:cs typeface="Arial" pitchFamily="34" charset="0"/>
              </a:rPr>
              <a:t>Chaque groupe recevra un </a:t>
            </a:r>
            <a:r>
              <a:rPr lang="fr-FR" sz="1200" dirty="0" err="1">
                <a:latin typeface="Baskerville Old Face" pitchFamily="18" charset="0"/>
                <a:cs typeface="Arial" pitchFamily="34" charset="0"/>
              </a:rPr>
              <a:t>roadbook</a:t>
            </a:r>
            <a:r>
              <a:rPr lang="fr-FR" sz="1200" dirty="0">
                <a:latin typeface="Baskerville Old Face" pitchFamily="18" charset="0"/>
                <a:cs typeface="Arial" pitchFamily="34" charset="0"/>
              </a:rPr>
              <a:t> ou un </a:t>
            </a:r>
            <a:r>
              <a:rPr lang="fr-FR" sz="1200" dirty="0" smtClean="0">
                <a:latin typeface="Baskerville Old Face" pitchFamily="18" charset="0"/>
                <a:cs typeface="Arial" pitchFamily="34" charset="0"/>
              </a:rPr>
              <a:t>tablette avec </a:t>
            </a:r>
            <a:r>
              <a:rPr lang="fr-FR" sz="1200" dirty="0">
                <a:latin typeface="Baskerville Old Face" pitchFamily="18" charset="0"/>
                <a:cs typeface="Arial" pitchFamily="34" charset="0"/>
              </a:rPr>
              <a:t>des indications à suivre et des énigmes a </a:t>
            </a:r>
            <a:r>
              <a:rPr lang="fr-FR" sz="1200" dirty="0" smtClean="0">
                <a:latin typeface="Baskerville Old Face" pitchFamily="18" charset="0"/>
                <a:cs typeface="Arial" pitchFamily="34" charset="0"/>
              </a:rPr>
              <a:t>résoudre et rencontrerons un membre de l’organisation à chaque arrêt.</a:t>
            </a:r>
            <a:endParaRPr lang="fr-FR" sz="1200" dirty="0">
              <a:latin typeface="Baskerville Old Face" pitchFamily="18" charset="0"/>
              <a:cs typeface="Arial" pitchFamily="34" charset="0"/>
            </a:endParaRPr>
          </a:p>
          <a:p>
            <a:pPr algn="just">
              <a:lnSpc>
                <a:spcPct val="150000"/>
              </a:lnSpc>
            </a:pPr>
            <a:r>
              <a:rPr lang="fr-FR" sz="1200" dirty="0">
                <a:latin typeface="Baskerville Old Face" pitchFamily="18" charset="0"/>
                <a:cs typeface="Arial" pitchFamily="34" charset="0"/>
              </a:rPr>
              <a:t>Le parcours les emmènera à travers les quartiers de </a:t>
            </a:r>
            <a:r>
              <a:rPr lang="fr-FR" sz="1200" dirty="0" err="1">
                <a:latin typeface="Baskerville Old Face" pitchFamily="18" charset="0"/>
                <a:cs typeface="Arial" pitchFamily="34" charset="0"/>
              </a:rPr>
              <a:t>Bairro</a:t>
            </a:r>
            <a:r>
              <a:rPr lang="fr-FR" sz="1200" dirty="0">
                <a:latin typeface="Baskerville Old Face" pitchFamily="18" charset="0"/>
                <a:cs typeface="Arial" pitchFamily="34" charset="0"/>
              </a:rPr>
              <a:t> Alto, </a:t>
            </a:r>
            <a:r>
              <a:rPr lang="fr-FR" sz="1200" dirty="0" err="1">
                <a:latin typeface="Baskerville Old Face" pitchFamily="18" charset="0"/>
                <a:cs typeface="Arial" pitchFamily="34" charset="0"/>
              </a:rPr>
              <a:t>Baixa</a:t>
            </a:r>
            <a:r>
              <a:rPr lang="fr-FR" sz="1200" dirty="0">
                <a:latin typeface="Baskerville Old Face" pitchFamily="18" charset="0"/>
                <a:cs typeface="Arial" pitchFamily="34" charset="0"/>
              </a:rPr>
              <a:t> </a:t>
            </a:r>
            <a:r>
              <a:rPr lang="fr-FR" sz="1200" dirty="0" err="1">
                <a:latin typeface="Baskerville Old Face" pitchFamily="18" charset="0"/>
                <a:cs typeface="Arial" pitchFamily="34" charset="0"/>
              </a:rPr>
              <a:t>Chiado</a:t>
            </a:r>
            <a:r>
              <a:rPr lang="fr-FR" sz="1200" dirty="0">
                <a:latin typeface="Baskerville Old Face" pitchFamily="18" charset="0"/>
                <a:cs typeface="Arial" pitchFamily="34" charset="0"/>
              </a:rPr>
              <a:t> et </a:t>
            </a:r>
            <a:r>
              <a:rPr lang="fr-FR" sz="1200" dirty="0" err="1">
                <a:latin typeface="Baskerville Old Face" pitchFamily="18" charset="0"/>
                <a:cs typeface="Arial" pitchFamily="34" charset="0"/>
              </a:rPr>
              <a:t>Alfama</a:t>
            </a:r>
            <a:r>
              <a:rPr lang="fr-FR" sz="1200" dirty="0">
                <a:latin typeface="Baskerville Old Face" pitchFamily="18" charset="0"/>
                <a:cs typeface="Arial" pitchFamily="34" charset="0"/>
              </a:rPr>
              <a:t>. Ils devront prendre les fameux ascenseurs et funiculaires de Lisbonne et durant le parcours ils profiteront aussi de dégustations: un verre de </a:t>
            </a:r>
            <a:r>
              <a:rPr lang="fr-FR" sz="1200" dirty="0" err="1">
                <a:latin typeface="Baskerville Old Face" pitchFamily="18" charset="0"/>
                <a:cs typeface="Arial" pitchFamily="34" charset="0"/>
              </a:rPr>
              <a:t>Vinho</a:t>
            </a:r>
            <a:r>
              <a:rPr lang="fr-FR" sz="1200" dirty="0">
                <a:latin typeface="Baskerville Old Face" pitchFamily="18" charset="0"/>
                <a:cs typeface="Arial" pitchFamily="34" charset="0"/>
              </a:rPr>
              <a:t> </a:t>
            </a:r>
            <a:r>
              <a:rPr lang="fr-FR" sz="1200" dirty="0" err="1">
                <a:latin typeface="Baskerville Old Face" pitchFamily="18" charset="0"/>
                <a:cs typeface="Arial" pitchFamily="34" charset="0"/>
              </a:rPr>
              <a:t>Verde</a:t>
            </a:r>
            <a:r>
              <a:rPr lang="fr-FR" sz="1200" dirty="0">
                <a:latin typeface="Baskerville Old Face" pitchFamily="18" charset="0"/>
                <a:cs typeface="Arial" pitchFamily="34" charset="0"/>
              </a:rPr>
              <a:t> avec les délicieux beignets de Morue, un des fameux gâteaux Pastel de Nata et en dernier un verre de la liqueur « </a:t>
            </a:r>
            <a:r>
              <a:rPr lang="fr-FR" sz="1200" dirty="0" err="1">
                <a:latin typeface="Baskerville Old Face" pitchFamily="18" charset="0"/>
                <a:cs typeface="Arial" pitchFamily="34" charset="0"/>
              </a:rPr>
              <a:t>Ginginha</a:t>
            </a:r>
            <a:r>
              <a:rPr lang="fr-FR" sz="1200" dirty="0">
                <a:latin typeface="Baskerville Old Face" pitchFamily="18" charset="0"/>
                <a:cs typeface="Arial" pitchFamily="34" charset="0"/>
              </a:rPr>
              <a:t> » (liqueur de Griottes). </a:t>
            </a:r>
          </a:p>
          <a:p>
            <a:pPr algn="just">
              <a:lnSpc>
                <a:spcPct val="150000"/>
              </a:lnSpc>
            </a:pPr>
            <a:r>
              <a:rPr lang="fr-FR" sz="1200" dirty="0">
                <a:latin typeface="Baskerville Old Face" pitchFamily="18" charset="0"/>
                <a:cs typeface="Arial" pitchFamily="34" charset="0"/>
              </a:rPr>
              <a:t>Une façon différente et originale pour découvrir les quartiers les plus typiques de Lisbonne!</a:t>
            </a:r>
          </a:p>
          <a:p>
            <a:endParaRPr lang="pt-PT" sz="1100" dirty="0">
              <a:latin typeface="Baskerville Old Face" pitchFamily="18" charset="0"/>
            </a:endParaRPr>
          </a:p>
        </p:txBody>
      </p:sp>
      <p:pic>
        <p:nvPicPr>
          <p:cNvPr id="12292" name="Imagem 5" descr="tak800.jpg"/>
          <p:cNvPicPr>
            <a:picLocks noChangeAspect="1"/>
          </p:cNvPicPr>
          <p:nvPr/>
        </p:nvPicPr>
        <p:blipFill>
          <a:blip r:embed="rId2"/>
          <a:srcRect/>
          <a:stretch>
            <a:fillRect/>
          </a:stretch>
        </p:blipFill>
        <p:spPr bwMode="auto">
          <a:xfrm>
            <a:off x="0" y="4365625"/>
            <a:ext cx="3617913" cy="2265363"/>
          </a:xfrm>
          <a:prstGeom prst="rect">
            <a:avLst/>
          </a:prstGeom>
          <a:noFill/>
          <a:ln w="9525">
            <a:noFill/>
            <a:miter lim="800000"/>
            <a:headEnd/>
            <a:tailEnd/>
          </a:ln>
        </p:spPr>
      </p:pic>
      <p:pic>
        <p:nvPicPr>
          <p:cNvPr id="12293" name="Picture 2"/>
          <p:cNvPicPr>
            <a:picLocks noChangeAspect="1" noChangeArrowheads="1"/>
          </p:cNvPicPr>
          <p:nvPr/>
        </p:nvPicPr>
        <p:blipFill>
          <a:blip r:embed="rId3"/>
          <a:srcRect/>
          <a:stretch>
            <a:fillRect/>
          </a:stretch>
        </p:blipFill>
        <p:spPr bwMode="auto">
          <a:xfrm>
            <a:off x="3492500" y="4365625"/>
            <a:ext cx="1584325" cy="2265363"/>
          </a:xfrm>
          <a:prstGeom prst="rect">
            <a:avLst/>
          </a:prstGeom>
          <a:noFill/>
          <a:ln w="9525">
            <a:noFill/>
            <a:miter lim="800000"/>
            <a:headEnd/>
            <a:tailEnd/>
          </a:ln>
        </p:spPr>
      </p:pic>
      <p:pic>
        <p:nvPicPr>
          <p:cNvPr id="12294" name="Imagem 6" descr="pasteis-de-bacalhau.jpg"/>
          <p:cNvPicPr>
            <a:picLocks noChangeAspect="1"/>
          </p:cNvPicPr>
          <p:nvPr/>
        </p:nvPicPr>
        <p:blipFill>
          <a:blip r:embed="rId4"/>
          <a:srcRect/>
          <a:stretch>
            <a:fillRect/>
          </a:stretch>
        </p:blipFill>
        <p:spPr bwMode="auto">
          <a:xfrm>
            <a:off x="4643438" y="4365625"/>
            <a:ext cx="3241675" cy="2265363"/>
          </a:xfrm>
          <a:prstGeom prst="rect">
            <a:avLst/>
          </a:prstGeom>
          <a:noFill/>
          <a:ln w="9525">
            <a:noFill/>
            <a:miter lim="800000"/>
            <a:headEnd/>
            <a:tailEnd/>
          </a:ln>
        </p:spPr>
      </p:pic>
      <p:pic>
        <p:nvPicPr>
          <p:cNvPr id="12295" name="Imagem 7" descr="tram-lisbon.jpg"/>
          <p:cNvPicPr>
            <a:picLocks noChangeAspect="1"/>
          </p:cNvPicPr>
          <p:nvPr/>
        </p:nvPicPr>
        <p:blipFill>
          <a:blip r:embed="rId5"/>
          <a:srcRect/>
          <a:stretch>
            <a:fillRect/>
          </a:stretch>
        </p:blipFill>
        <p:spPr bwMode="auto">
          <a:xfrm>
            <a:off x="7512050" y="4365625"/>
            <a:ext cx="1631950" cy="2265363"/>
          </a:xfrm>
          <a:prstGeom prst="rect">
            <a:avLst/>
          </a:prstGeom>
          <a:noFill/>
          <a:ln w="9525">
            <a:noFill/>
            <a:miter lim="800000"/>
            <a:headEnd/>
            <a:tailEnd/>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9"/>
          <p:cNvSpPr txBox="1">
            <a:spLocks noChangeArrowheads="1"/>
          </p:cNvSpPr>
          <p:nvPr/>
        </p:nvSpPr>
        <p:spPr bwMode="auto">
          <a:xfrm>
            <a:off x="1836737" y="-24"/>
            <a:ext cx="5521345" cy="1384995"/>
          </a:xfrm>
          <a:prstGeom prst="rect">
            <a:avLst/>
          </a:prstGeom>
          <a:noFill/>
          <a:ln w="9525">
            <a:noFill/>
            <a:miter lim="800000"/>
            <a:headEnd/>
            <a:tailEnd/>
          </a:ln>
        </p:spPr>
        <p:txBody>
          <a:bodyPr wrap="square">
            <a:spAutoFit/>
          </a:bodyPr>
          <a:lstStyle/>
          <a:p>
            <a:pPr algn="ctr">
              <a:lnSpc>
                <a:spcPct val="150000"/>
              </a:lnSpc>
            </a:pPr>
            <a:r>
              <a:rPr lang="fr-FR" altLang="fr-FR" sz="2800" b="1" i="1" u="sng" dirty="0" err="1" smtClean="0">
                <a:latin typeface="Baskerville Old Face" pitchFamily="18" charset="0"/>
              </a:rPr>
              <a:t>Onyria</a:t>
            </a:r>
            <a:r>
              <a:rPr lang="fr-FR" altLang="fr-FR" sz="2800" b="1" i="1" u="sng" dirty="0" smtClean="0">
                <a:latin typeface="Baskerville Old Face" pitchFamily="18" charset="0"/>
              </a:rPr>
              <a:t> </a:t>
            </a:r>
            <a:r>
              <a:rPr lang="fr-FR" altLang="fr-FR" sz="2800" b="1" i="1" u="sng" dirty="0" err="1" smtClean="0">
                <a:latin typeface="Baskerville Old Face" pitchFamily="18" charset="0"/>
              </a:rPr>
              <a:t>Marinha</a:t>
            </a:r>
            <a:r>
              <a:rPr lang="fr-FR" altLang="fr-FR" sz="2800" b="1" i="1" u="sng" dirty="0" smtClean="0">
                <a:latin typeface="Baskerville Old Face" pitchFamily="18" charset="0"/>
              </a:rPr>
              <a:t> Edition Hotel  </a:t>
            </a:r>
            <a:r>
              <a:rPr lang="fr-FR" altLang="fr-FR" sz="2800" b="1" i="1" u="sng" dirty="0">
                <a:latin typeface="Baskerville Old Face" pitchFamily="18" charset="0"/>
              </a:rPr>
              <a:t>5</a:t>
            </a:r>
            <a:r>
              <a:rPr lang="fr-FR" altLang="fr-FR" sz="2800" b="1" i="1" u="sng" dirty="0" smtClean="0">
                <a:latin typeface="Baskerville Old Face" pitchFamily="18" charset="0"/>
              </a:rPr>
              <a:t>*</a:t>
            </a:r>
          </a:p>
          <a:p>
            <a:pPr algn="ctr">
              <a:lnSpc>
                <a:spcPct val="150000"/>
              </a:lnSpc>
            </a:pPr>
            <a:r>
              <a:rPr lang="fr-FR" altLang="fr-FR" sz="2800" b="1" i="1" u="sng" dirty="0" smtClean="0">
                <a:latin typeface="Baskerville Old Face" pitchFamily="18" charset="0"/>
              </a:rPr>
              <a:t>Golf</a:t>
            </a:r>
            <a:endParaRPr lang="fr-FR" altLang="fr-FR" sz="2800" b="1" i="1" u="sng" dirty="0">
              <a:latin typeface="Baskerville Old Face" pitchFamily="18" charset="0"/>
            </a:endParaRPr>
          </a:p>
        </p:txBody>
      </p:sp>
      <p:pic>
        <p:nvPicPr>
          <p:cNvPr id="117762" name="Picture 2" descr="Onyria_Marinha_Golf"/>
          <p:cNvPicPr>
            <a:picLocks noChangeAspect="1" noChangeArrowheads="1"/>
          </p:cNvPicPr>
          <p:nvPr/>
        </p:nvPicPr>
        <p:blipFill>
          <a:blip r:embed="rId2"/>
          <a:srcRect/>
          <a:stretch>
            <a:fillRect/>
          </a:stretch>
        </p:blipFill>
        <p:spPr bwMode="auto">
          <a:xfrm>
            <a:off x="214282" y="4071942"/>
            <a:ext cx="8786874" cy="2533092"/>
          </a:xfrm>
          <a:prstGeom prst="rect">
            <a:avLst/>
          </a:prstGeom>
          <a:noFill/>
        </p:spPr>
      </p:pic>
      <p:pic>
        <p:nvPicPr>
          <p:cNvPr id="117764" name="Picture 4" descr="http://www.onyriamarinha.com/Images/panorama_villas_12.jpg"/>
          <p:cNvPicPr>
            <a:picLocks noChangeAspect="1" noChangeArrowheads="1"/>
          </p:cNvPicPr>
          <p:nvPr/>
        </p:nvPicPr>
        <p:blipFill>
          <a:blip r:embed="rId3"/>
          <a:srcRect/>
          <a:stretch>
            <a:fillRect/>
          </a:stretch>
        </p:blipFill>
        <p:spPr bwMode="auto">
          <a:xfrm>
            <a:off x="265586" y="1410764"/>
            <a:ext cx="8735570" cy="2518302"/>
          </a:xfrm>
          <a:prstGeom prst="rect">
            <a:avLst/>
          </a:prstGeom>
          <a:noFill/>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9"/>
          <p:cNvSpPr txBox="1">
            <a:spLocks noChangeArrowheads="1"/>
          </p:cNvSpPr>
          <p:nvPr/>
        </p:nvSpPr>
        <p:spPr bwMode="auto">
          <a:xfrm>
            <a:off x="1836737" y="-24"/>
            <a:ext cx="5521345" cy="1384995"/>
          </a:xfrm>
          <a:prstGeom prst="rect">
            <a:avLst/>
          </a:prstGeom>
          <a:noFill/>
          <a:ln w="9525">
            <a:noFill/>
            <a:miter lim="800000"/>
            <a:headEnd/>
            <a:tailEnd/>
          </a:ln>
        </p:spPr>
        <p:txBody>
          <a:bodyPr wrap="square">
            <a:spAutoFit/>
          </a:bodyPr>
          <a:lstStyle/>
          <a:p>
            <a:pPr algn="ctr">
              <a:lnSpc>
                <a:spcPct val="150000"/>
              </a:lnSpc>
            </a:pPr>
            <a:r>
              <a:rPr lang="fr-FR" altLang="fr-FR" sz="2800" b="1" i="1" u="sng" dirty="0" err="1" smtClean="0">
                <a:latin typeface="Baskerville Old Face" pitchFamily="18" charset="0"/>
              </a:rPr>
              <a:t>Onyria</a:t>
            </a:r>
            <a:r>
              <a:rPr lang="fr-FR" altLang="fr-FR" sz="2800" b="1" i="1" u="sng" dirty="0" smtClean="0">
                <a:latin typeface="Baskerville Old Face" pitchFamily="18" charset="0"/>
              </a:rPr>
              <a:t> </a:t>
            </a:r>
            <a:r>
              <a:rPr lang="fr-FR" altLang="fr-FR" sz="2800" b="1" i="1" u="sng" dirty="0" err="1" smtClean="0">
                <a:latin typeface="Baskerville Old Face" pitchFamily="18" charset="0"/>
              </a:rPr>
              <a:t>Marinha</a:t>
            </a:r>
            <a:r>
              <a:rPr lang="fr-FR" altLang="fr-FR" sz="2800" b="1" i="1" u="sng" dirty="0" smtClean="0">
                <a:latin typeface="Baskerville Old Face" pitchFamily="18" charset="0"/>
              </a:rPr>
              <a:t> Edition Hotel  </a:t>
            </a:r>
            <a:r>
              <a:rPr lang="fr-FR" altLang="fr-FR" sz="2800" b="1" i="1" u="sng" dirty="0">
                <a:latin typeface="Baskerville Old Face" pitchFamily="18" charset="0"/>
              </a:rPr>
              <a:t>5</a:t>
            </a:r>
            <a:r>
              <a:rPr lang="fr-FR" altLang="fr-FR" sz="2800" b="1" i="1" u="sng" dirty="0" smtClean="0">
                <a:latin typeface="Baskerville Old Face" pitchFamily="18" charset="0"/>
              </a:rPr>
              <a:t>*</a:t>
            </a:r>
          </a:p>
          <a:p>
            <a:pPr algn="ctr">
              <a:lnSpc>
                <a:spcPct val="150000"/>
              </a:lnSpc>
            </a:pPr>
            <a:r>
              <a:rPr lang="fr-FR" altLang="fr-FR" sz="2800" b="1" i="1" u="sng" dirty="0" smtClean="0">
                <a:latin typeface="Baskerville Old Face" pitchFamily="18" charset="0"/>
              </a:rPr>
              <a:t>Golf</a:t>
            </a:r>
            <a:endParaRPr lang="fr-FR" altLang="fr-FR" sz="2800" b="1" i="1" u="sng" dirty="0">
              <a:latin typeface="Baskerville Old Face" pitchFamily="18" charset="0"/>
            </a:endParaRPr>
          </a:p>
        </p:txBody>
      </p:sp>
      <p:sp>
        <p:nvSpPr>
          <p:cNvPr id="6" name="Rectangle 5"/>
          <p:cNvSpPr/>
          <p:nvPr/>
        </p:nvSpPr>
        <p:spPr>
          <a:xfrm>
            <a:off x="428596" y="1500174"/>
            <a:ext cx="8429684" cy="1477328"/>
          </a:xfrm>
          <a:prstGeom prst="rect">
            <a:avLst/>
          </a:prstGeom>
        </p:spPr>
        <p:txBody>
          <a:bodyPr wrap="square">
            <a:spAutoFit/>
          </a:bodyPr>
          <a:lstStyle/>
          <a:p>
            <a:r>
              <a:rPr lang="fr-FR" dirty="0" smtClean="0"/>
              <a:t>L'</a:t>
            </a:r>
            <a:r>
              <a:rPr lang="fr-FR" dirty="0" err="1" smtClean="0"/>
              <a:t>Onyria</a:t>
            </a:r>
            <a:r>
              <a:rPr lang="fr-FR" dirty="0" smtClean="0"/>
              <a:t> Hotel surplombe un parcours de golf de championnat : Golf de </a:t>
            </a:r>
            <a:r>
              <a:rPr lang="fr-FR" dirty="0" err="1" smtClean="0"/>
              <a:t>Quinta</a:t>
            </a:r>
            <a:r>
              <a:rPr lang="fr-FR" dirty="0" smtClean="0"/>
              <a:t> da </a:t>
            </a:r>
            <a:r>
              <a:rPr lang="fr-FR" dirty="0" err="1" smtClean="0"/>
              <a:t>Marinha</a:t>
            </a:r>
            <a:r>
              <a:rPr lang="fr-FR" dirty="0" smtClean="0"/>
              <a:t>.</a:t>
            </a:r>
          </a:p>
          <a:p>
            <a:r>
              <a:rPr lang="fr-FR" dirty="0" smtClean="0"/>
              <a:t>Le terrain de golf de la </a:t>
            </a:r>
            <a:r>
              <a:rPr lang="fr-FR" dirty="0" err="1" smtClean="0"/>
              <a:t>Quinta</a:t>
            </a:r>
            <a:r>
              <a:rPr lang="fr-FR" dirty="0" smtClean="0"/>
              <a:t> da </a:t>
            </a:r>
            <a:r>
              <a:rPr lang="fr-FR" dirty="0" err="1" smtClean="0"/>
              <a:t>Marinha</a:t>
            </a:r>
            <a:r>
              <a:rPr lang="fr-FR" dirty="0" smtClean="0"/>
              <a:t> dispose de 5 870 mètres d’environnement naturel et de défis majeurs. Conçu par le légendaire Robert Trent Jones, ce par 71 de 18 trous a obtenu l’IAGTO </a:t>
            </a:r>
            <a:r>
              <a:rPr lang="fr-FR" dirty="0" err="1" smtClean="0"/>
              <a:t>Award</a:t>
            </a:r>
            <a:r>
              <a:rPr lang="fr-FR" dirty="0" smtClean="0"/>
              <a:t> en 2007 – Meilleure Destination pour le golf en Europe.</a:t>
            </a:r>
            <a:endParaRPr lang="fr-FR" dirty="0"/>
          </a:p>
        </p:txBody>
      </p:sp>
      <p:pic>
        <p:nvPicPr>
          <p:cNvPr id="118788" name="Picture 4" descr="golf01.jpg"/>
          <p:cNvPicPr>
            <a:picLocks noChangeAspect="1" noChangeArrowheads="1"/>
          </p:cNvPicPr>
          <p:nvPr/>
        </p:nvPicPr>
        <p:blipFill>
          <a:blip r:embed="rId2"/>
          <a:srcRect/>
          <a:stretch>
            <a:fillRect/>
          </a:stretch>
        </p:blipFill>
        <p:spPr bwMode="auto">
          <a:xfrm>
            <a:off x="1000100" y="3071810"/>
            <a:ext cx="7500958" cy="3544586"/>
          </a:xfrm>
          <a:prstGeom prst="rect">
            <a:avLst/>
          </a:prstGeom>
          <a:noFill/>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6"/>
          <p:cNvSpPr txBox="1">
            <a:spLocks noChangeArrowheads="1"/>
          </p:cNvSpPr>
          <p:nvPr/>
        </p:nvSpPr>
        <p:spPr bwMode="auto">
          <a:xfrm>
            <a:off x="1785918" y="0"/>
            <a:ext cx="5616575" cy="1476467"/>
          </a:xfrm>
          <a:prstGeom prst="rect">
            <a:avLst/>
          </a:prstGeom>
          <a:noFill/>
          <a:ln w="9525">
            <a:noFill/>
            <a:miter lim="800000"/>
            <a:headEnd/>
            <a:tailEnd/>
          </a:ln>
        </p:spPr>
        <p:txBody>
          <a:bodyPr lIns="80175" tIns="40087" rIns="80175" bIns="40087">
            <a:spAutoFit/>
          </a:bodyPr>
          <a:lstStyle/>
          <a:p>
            <a:pPr algn="ctr" defTabSz="801746">
              <a:lnSpc>
                <a:spcPct val="150000"/>
              </a:lnSpc>
              <a:defRPr/>
            </a:pPr>
            <a:r>
              <a:rPr lang="fr-FR" sz="2800" b="1" u="sng" kern="0" dirty="0" smtClean="0">
                <a:latin typeface="Baskerville Old Face" pitchFamily="18" charset="0"/>
                <a:sym typeface="Gill Sans" charset="0"/>
              </a:rPr>
              <a:t>Privatisation d’un Tramway </a:t>
            </a:r>
            <a:br>
              <a:rPr lang="fr-FR" sz="2800" b="1" u="sng" kern="0" dirty="0" smtClean="0">
                <a:latin typeface="Baskerville Old Face" pitchFamily="18" charset="0"/>
                <a:sym typeface="Gill Sans" charset="0"/>
              </a:rPr>
            </a:br>
            <a:endParaRPr lang="fr-FR" sz="3600" kern="0" dirty="0">
              <a:latin typeface="Baskerville Old Face" pitchFamily="18" charset="0"/>
              <a:sym typeface="Gill Sans" charset="0"/>
            </a:endParaRPr>
          </a:p>
        </p:txBody>
      </p:sp>
      <p:pic>
        <p:nvPicPr>
          <p:cNvPr id="33793" name="Picture 1" descr="\\192.168.1.5\cj\9 COMMERCIAL ET COMMUNICATION\COMMUNICATION\POWER POINT\PORTUGAL\LISBONNE\XCPH\LISBONE - XCPH - DIOR\IMG_2732.JPG"/>
          <p:cNvPicPr>
            <a:picLocks noChangeAspect="1" noChangeArrowheads="1"/>
          </p:cNvPicPr>
          <p:nvPr/>
        </p:nvPicPr>
        <p:blipFill>
          <a:blip r:embed="rId2" cstate="print"/>
          <a:srcRect/>
          <a:stretch>
            <a:fillRect/>
          </a:stretch>
        </p:blipFill>
        <p:spPr bwMode="auto">
          <a:xfrm>
            <a:off x="385774" y="1395453"/>
            <a:ext cx="3829036" cy="5105381"/>
          </a:xfrm>
          <a:prstGeom prst="rect">
            <a:avLst/>
          </a:prstGeom>
          <a:noFill/>
        </p:spPr>
      </p:pic>
      <p:pic>
        <p:nvPicPr>
          <p:cNvPr id="33797" name="Picture 5" descr="http://ec2-72-44-45-3.compute-1.amazonaws.com/wp-content/uploads/2012/09/100631282.jpg"/>
          <p:cNvPicPr>
            <a:picLocks noChangeAspect="1" noChangeArrowheads="1"/>
          </p:cNvPicPr>
          <p:nvPr/>
        </p:nvPicPr>
        <p:blipFill>
          <a:blip r:embed="rId3" cstate="print"/>
          <a:srcRect/>
          <a:stretch>
            <a:fillRect/>
          </a:stretch>
        </p:blipFill>
        <p:spPr bwMode="auto">
          <a:xfrm>
            <a:off x="4530564" y="1357298"/>
            <a:ext cx="4331997" cy="5143512"/>
          </a:xfrm>
          <a:prstGeom prst="rect">
            <a:avLst/>
          </a:prstGeom>
          <a:noFill/>
        </p:spPr>
      </p:pic>
    </p:spTree>
    <p:extLst>
      <p:ext uri="{BB962C8B-B14F-4D97-AF65-F5344CB8AC3E}">
        <p14:creationId xmlns="" xmlns:p14="http://schemas.microsoft.com/office/powerpoint/2010/main" val="363065687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Título 3"/>
          <p:cNvSpPr txBox="1">
            <a:spLocks/>
          </p:cNvSpPr>
          <p:nvPr/>
        </p:nvSpPr>
        <p:spPr bwMode="auto">
          <a:xfrm>
            <a:off x="269875" y="63483"/>
            <a:ext cx="8623300" cy="936625"/>
          </a:xfrm>
          <a:prstGeom prst="rect">
            <a:avLst/>
          </a:prstGeom>
          <a:noFill/>
          <a:ln w="9525">
            <a:noFill/>
            <a:miter lim="800000"/>
            <a:headEnd/>
            <a:tailEnd/>
          </a:ln>
        </p:spPr>
        <p:txBody>
          <a:bodyPr lIns="104258" tIns="52128" rIns="104258" bIns="52128" anchor="ctr"/>
          <a:lstStyle/>
          <a:p>
            <a:pPr algn="ctr" defTabSz="801688"/>
            <a:r>
              <a:rPr lang="fr-FR" altLang="fr-FR" sz="2800" b="1" u="sng" dirty="0" smtClean="0">
                <a:latin typeface="+mj-lt"/>
              </a:rPr>
              <a:t>Départ de votre hôtel à Cascais en direction </a:t>
            </a:r>
          </a:p>
          <a:p>
            <a:pPr algn="ctr" defTabSz="801688"/>
            <a:r>
              <a:rPr lang="fr-FR" altLang="fr-FR" sz="2800" b="1" u="sng" dirty="0" smtClean="0">
                <a:latin typeface="+mj-lt"/>
              </a:rPr>
              <a:t>du restaurant </a:t>
            </a:r>
            <a:r>
              <a:rPr lang="fr-FR" altLang="fr-FR" sz="2800" b="1" u="sng" dirty="0" err="1" smtClean="0">
                <a:latin typeface="+mj-lt"/>
              </a:rPr>
              <a:t>Kais</a:t>
            </a:r>
            <a:r>
              <a:rPr lang="fr-FR" altLang="fr-FR" sz="2800" b="1" u="sng" dirty="0" smtClean="0">
                <a:latin typeface="+mj-lt"/>
              </a:rPr>
              <a:t> Lisbonne</a:t>
            </a:r>
            <a:endParaRPr lang="pt-PT" altLang="fr-FR" b="1" u="sng" dirty="0">
              <a:latin typeface="+mj-lt"/>
            </a:endParaRPr>
          </a:p>
        </p:txBody>
      </p:sp>
      <p:pic>
        <p:nvPicPr>
          <p:cNvPr id="133122" name="Picture 2"/>
          <p:cNvPicPr>
            <a:picLocks noChangeAspect="1" noChangeArrowheads="1"/>
          </p:cNvPicPr>
          <p:nvPr/>
        </p:nvPicPr>
        <p:blipFill>
          <a:blip r:embed="rId2"/>
          <a:srcRect/>
          <a:stretch>
            <a:fillRect/>
          </a:stretch>
        </p:blipFill>
        <p:spPr bwMode="auto">
          <a:xfrm>
            <a:off x="571472" y="1357298"/>
            <a:ext cx="7858180" cy="493420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16"/>
          <p:cNvSpPr txBox="1">
            <a:spLocks noChangeArrowheads="1"/>
          </p:cNvSpPr>
          <p:nvPr/>
        </p:nvSpPr>
        <p:spPr bwMode="auto">
          <a:xfrm>
            <a:off x="1330325" y="549275"/>
            <a:ext cx="7200900" cy="746125"/>
          </a:xfrm>
          <a:prstGeom prst="rect">
            <a:avLst/>
          </a:prstGeom>
          <a:noFill/>
          <a:ln w="9525">
            <a:noFill/>
            <a:miter lim="800000"/>
            <a:headEnd/>
            <a:tailEnd/>
          </a:ln>
        </p:spPr>
        <p:txBody>
          <a:bodyPr lIns="80175" tIns="40087" rIns="80175" bIns="40087">
            <a:spAutoFit/>
          </a:bodyPr>
          <a:lstStyle/>
          <a:p>
            <a:pPr algn="ctr" defTabSz="801746">
              <a:lnSpc>
                <a:spcPct val="150000"/>
              </a:lnSpc>
              <a:defRPr/>
            </a:pPr>
            <a:r>
              <a:rPr lang="fr-FR" sz="3200" b="1" u="sng" kern="0" dirty="0">
                <a:latin typeface="Baskerville Old Face" pitchFamily="18" charset="0"/>
                <a:sym typeface="Gill Sans" charset="0"/>
              </a:rPr>
              <a:t>Dîner de gala au restaurant le </a:t>
            </a:r>
            <a:r>
              <a:rPr lang="fr-FR" sz="3200" b="1" u="sng" kern="0" dirty="0" err="1">
                <a:latin typeface="Baskerville Old Face" pitchFamily="18" charset="0"/>
                <a:sym typeface="Gill Sans" charset="0"/>
              </a:rPr>
              <a:t>Kais</a:t>
            </a:r>
            <a:r>
              <a:rPr lang="fr-FR" sz="3200" b="1" u="sng" kern="0" dirty="0">
                <a:latin typeface="Baskerville Old Face" pitchFamily="18" charset="0"/>
                <a:sym typeface="Gill Sans" charset="0"/>
              </a:rPr>
              <a:t> </a:t>
            </a:r>
          </a:p>
        </p:txBody>
      </p:sp>
      <p:pic>
        <p:nvPicPr>
          <p:cNvPr id="27651" name="Marcador de Posição da Imagem 9" descr="Kais 2_Buffet.jpg"/>
          <p:cNvPicPr>
            <a:picLocks noChangeAspect="1"/>
          </p:cNvPicPr>
          <p:nvPr/>
        </p:nvPicPr>
        <p:blipFill>
          <a:blip r:embed="rId2"/>
          <a:srcRect/>
          <a:stretch>
            <a:fillRect/>
          </a:stretch>
        </p:blipFill>
        <p:spPr bwMode="auto">
          <a:xfrm>
            <a:off x="-46038" y="2060575"/>
            <a:ext cx="9251951" cy="3895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Marcador de Posição da Imagem 6" descr="Kais II.jpg"/>
          <p:cNvPicPr>
            <a:picLocks noChangeAspect="1"/>
          </p:cNvPicPr>
          <p:nvPr/>
        </p:nvPicPr>
        <p:blipFill>
          <a:blip r:embed="rId2"/>
          <a:srcRect/>
          <a:stretch>
            <a:fillRect/>
          </a:stretch>
        </p:blipFill>
        <p:spPr bwMode="auto">
          <a:xfrm>
            <a:off x="539750" y="1268413"/>
            <a:ext cx="2940050" cy="2387600"/>
          </a:xfrm>
          <a:prstGeom prst="rect">
            <a:avLst/>
          </a:prstGeom>
          <a:noFill/>
          <a:ln w="9525">
            <a:noFill/>
            <a:miter lim="800000"/>
            <a:headEnd/>
            <a:tailEnd/>
          </a:ln>
        </p:spPr>
      </p:pic>
      <p:pic>
        <p:nvPicPr>
          <p:cNvPr id="28675" name="Picture Placeholder 6" descr="KAIS.jpg"/>
          <p:cNvPicPr>
            <a:picLocks noChangeAspect="1"/>
          </p:cNvPicPr>
          <p:nvPr/>
        </p:nvPicPr>
        <p:blipFill>
          <a:blip r:embed="rId3"/>
          <a:srcRect/>
          <a:stretch>
            <a:fillRect/>
          </a:stretch>
        </p:blipFill>
        <p:spPr bwMode="auto">
          <a:xfrm>
            <a:off x="971550" y="3789363"/>
            <a:ext cx="7258050" cy="2879725"/>
          </a:xfrm>
          <a:prstGeom prst="rect">
            <a:avLst/>
          </a:prstGeom>
          <a:noFill/>
          <a:ln w="9525">
            <a:noFill/>
            <a:miter lim="800000"/>
            <a:headEnd/>
            <a:tailEnd/>
          </a:ln>
        </p:spPr>
      </p:pic>
      <p:pic>
        <p:nvPicPr>
          <p:cNvPr id="28676" name="Picture 10" descr="http://www.lisbonlux.com/images/restaurante-kais.jpg"/>
          <p:cNvPicPr>
            <a:picLocks noChangeAspect="1" noChangeArrowheads="1"/>
          </p:cNvPicPr>
          <p:nvPr/>
        </p:nvPicPr>
        <p:blipFill>
          <a:blip r:embed="rId4"/>
          <a:srcRect l="-5"/>
          <a:stretch>
            <a:fillRect/>
          </a:stretch>
        </p:blipFill>
        <p:spPr bwMode="auto">
          <a:xfrm>
            <a:off x="3567113" y="1268413"/>
            <a:ext cx="2343150" cy="2336800"/>
          </a:xfrm>
          <a:prstGeom prst="rect">
            <a:avLst/>
          </a:prstGeom>
          <a:noFill/>
          <a:ln w="9525">
            <a:noFill/>
            <a:miter lim="800000"/>
            <a:headEnd/>
            <a:tailEnd/>
          </a:ln>
        </p:spPr>
      </p:pic>
      <p:pic>
        <p:nvPicPr>
          <p:cNvPr id="28677" name="Picture 10" descr="http://www.lisbonlux.com/images/restaurante-kais.jpg"/>
          <p:cNvPicPr>
            <a:picLocks noChangeAspect="1" noChangeArrowheads="1"/>
          </p:cNvPicPr>
          <p:nvPr/>
        </p:nvPicPr>
        <p:blipFill>
          <a:blip r:embed="rId5"/>
          <a:srcRect/>
          <a:stretch>
            <a:fillRect/>
          </a:stretch>
        </p:blipFill>
        <p:spPr bwMode="auto">
          <a:xfrm>
            <a:off x="6084888" y="1268413"/>
            <a:ext cx="2506662" cy="2297112"/>
          </a:xfrm>
          <a:prstGeom prst="rect">
            <a:avLst/>
          </a:prstGeom>
          <a:noFill/>
          <a:ln w="9525">
            <a:noFill/>
            <a:miter lim="800000"/>
            <a:headEnd/>
            <a:tailEnd/>
          </a:ln>
        </p:spPr>
      </p:pic>
      <p:sp>
        <p:nvSpPr>
          <p:cNvPr id="9" name="Text Box 16"/>
          <p:cNvSpPr txBox="1">
            <a:spLocks noChangeArrowheads="1"/>
          </p:cNvSpPr>
          <p:nvPr/>
        </p:nvSpPr>
        <p:spPr bwMode="auto">
          <a:xfrm>
            <a:off x="1330325" y="260350"/>
            <a:ext cx="7200900" cy="747713"/>
          </a:xfrm>
          <a:prstGeom prst="rect">
            <a:avLst/>
          </a:prstGeom>
          <a:noFill/>
          <a:ln w="9525">
            <a:noFill/>
            <a:miter lim="800000"/>
            <a:headEnd/>
            <a:tailEnd/>
          </a:ln>
        </p:spPr>
        <p:txBody>
          <a:bodyPr lIns="80175" tIns="40087" rIns="80175" bIns="40087">
            <a:spAutoFit/>
          </a:bodyPr>
          <a:lstStyle/>
          <a:p>
            <a:pPr algn="ctr" defTabSz="801746">
              <a:lnSpc>
                <a:spcPct val="150000"/>
              </a:lnSpc>
              <a:defRPr/>
            </a:pPr>
            <a:r>
              <a:rPr lang="fr-FR" sz="3200" b="1" u="sng" kern="0" dirty="0">
                <a:latin typeface="Baskerville Old Face" pitchFamily="18" charset="0"/>
                <a:sym typeface="Gill Sans" charset="0"/>
              </a:rPr>
              <a:t>Dîner de gala au restaurant le </a:t>
            </a:r>
            <a:r>
              <a:rPr lang="fr-FR" sz="3200" b="1" u="sng" kern="0" dirty="0" err="1">
                <a:latin typeface="Baskerville Old Face" pitchFamily="18" charset="0"/>
                <a:sym typeface="Gill Sans" charset="0"/>
              </a:rPr>
              <a:t>Kais</a:t>
            </a:r>
            <a:r>
              <a:rPr lang="fr-FR" sz="3200" b="1" u="sng" kern="0" dirty="0">
                <a:latin typeface="Baskerville Old Face" pitchFamily="18" charset="0"/>
                <a:sym typeface="Gill Sans" charset="0"/>
              </a:rPr>
              <a:t> </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4"/>
          <p:cNvSpPr>
            <a:spLocks noChangeArrowheads="1"/>
          </p:cNvSpPr>
          <p:nvPr/>
        </p:nvSpPr>
        <p:spPr bwMode="auto">
          <a:xfrm>
            <a:off x="3492500" y="981075"/>
            <a:ext cx="5472113" cy="2584450"/>
          </a:xfrm>
          <a:prstGeom prst="rect">
            <a:avLst/>
          </a:prstGeom>
          <a:noFill/>
          <a:ln w="9525">
            <a:noFill/>
            <a:miter lim="800000"/>
            <a:headEnd/>
            <a:tailEnd/>
          </a:ln>
        </p:spPr>
        <p:txBody>
          <a:bodyPr anchor="ctr">
            <a:spAutoFit/>
          </a:bodyPr>
          <a:lstStyle/>
          <a:p>
            <a:pPr algn="just">
              <a:lnSpc>
                <a:spcPct val="150000"/>
              </a:lnSpc>
            </a:pPr>
            <a:r>
              <a:rPr lang="fr-FR" altLang="fr-FR" sz="1200">
                <a:latin typeface="Baskerville Old Face" pitchFamily="18" charset="0"/>
                <a:cs typeface="Times New Roman" pitchFamily="18" charset="0"/>
              </a:rPr>
              <a:t>Pour cette soirée nous vous proposons le restaurant le plus branché de la ville – le restaurant Kais – un espace superbe avec une décoration très sobre, mais très soignée: parquet et chaises en bois et métal, lumières tamisées au moyen de spots au plafond et bougies sur tables nappées de couleur blanche. </a:t>
            </a:r>
          </a:p>
          <a:p>
            <a:pPr algn="just">
              <a:lnSpc>
                <a:spcPct val="150000"/>
              </a:lnSpc>
            </a:pPr>
            <a:r>
              <a:rPr lang="fr-FR" altLang="fr-FR" sz="1200">
                <a:latin typeface="Baskerville Old Face" pitchFamily="18" charset="0"/>
                <a:cs typeface="Times New Roman" pitchFamily="18" charset="0"/>
              </a:rPr>
              <a:t>Le décorateur a voulu certainement faire ressortir les 4 éléments : la terre (grands oliviers présents autour du restaurant et visibles par les fenêtres intérieures, le feu (environ 500 bougies par soirées), l’air (les ventilateurs en bois en mouvement), l’eau (grande cascade d’eau à l’entrée du restaurant).</a:t>
            </a:r>
          </a:p>
          <a:p>
            <a:pPr algn="just">
              <a:lnSpc>
                <a:spcPct val="150000"/>
              </a:lnSpc>
            </a:pPr>
            <a:r>
              <a:rPr lang="fr-FR" altLang="fr-FR" sz="1200">
                <a:latin typeface="Baskerville Old Face" pitchFamily="18" charset="0"/>
                <a:cs typeface="Times New Roman" pitchFamily="18" charset="0"/>
              </a:rPr>
              <a:t>Le Kais a une capacité maximum de 400 pax assis.</a:t>
            </a:r>
          </a:p>
        </p:txBody>
      </p:sp>
      <p:pic>
        <p:nvPicPr>
          <p:cNvPr id="29699" name="Picture 2" descr="http://media-cdn.tripadvisor.com/media/photo-s/01/fa/5a/68/entrance.jpg"/>
          <p:cNvPicPr>
            <a:picLocks noChangeAspect="1" noChangeArrowheads="1"/>
          </p:cNvPicPr>
          <p:nvPr/>
        </p:nvPicPr>
        <p:blipFill>
          <a:blip r:embed="rId2"/>
          <a:srcRect/>
          <a:stretch>
            <a:fillRect/>
          </a:stretch>
        </p:blipFill>
        <p:spPr bwMode="auto">
          <a:xfrm>
            <a:off x="179388" y="1228725"/>
            <a:ext cx="3208337" cy="2089150"/>
          </a:xfrm>
          <a:prstGeom prst="rect">
            <a:avLst/>
          </a:prstGeom>
          <a:noFill/>
          <a:ln w="9525">
            <a:noFill/>
            <a:miter lim="800000"/>
            <a:headEnd/>
            <a:tailEnd/>
          </a:ln>
        </p:spPr>
      </p:pic>
      <p:pic>
        <p:nvPicPr>
          <p:cNvPr id="29700" name="Picture 8" descr="http://lh5.ggpht.com/-AAYchZatH1c/TM_r0YFMeJI/AAAAAAAABI0/JA5TScWYgpI/IMG_0983.JPG"/>
          <p:cNvPicPr>
            <a:picLocks noChangeAspect="1" noChangeArrowheads="1"/>
          </p:cNvPicPr>
          <p:nvPr/>
        </p:nvPicPr>
        <p:blipFill>
          <a:blip r:embed="rId3"/>
          <a:srcRect/>
          <a:stretch>
            <a:fillRect/>
          </a:stretch>
        </p:blipFill>
        <p:spPr bwMode="auto">
          <a:xfrm>
            <a:off x="179388" y="3565525"/>
            <a:ext cx="4876800" cy="3248025"/>
          </a:xfrm>
          <a:prstGeom prst="rect">
            <a:avLst/>
          </a:prstGeom>
          <a:noFill/>
          <a:ln w="9525">
            <a:noFill/>
            <a:miter lim="800000"/>
            <a:headEnd/>
            <a:tailEnd/>
          </a:ln>
        </p:spPr>
      </p:pic>
      <p:pic>
        <p:nvPicPr>
          <p:cNvPr id="29701" name="Picture 4" descr="http://1.bp.blogspot.com/-XhmknGp8n68/UCU9-JP6rFI/AAAAAAAABWM/Tu3JEca1Xfc/s640/10.+Restaurante+Kais+"/>
          <p:cNvPicPr>
            <a:picLocks noChangeAspect="1" noChangeArrowheads="1"/>
          </p:cNvPicPr>
          <p:nvPr/>
        </p:nvPicPr>
        <p:blipFill>
          <a:blip r:embed="rId4"/>
          <a:srcRect/>
          <a:stretch>
            <a:fillRect/>
          </a:stretch>
        </p:blipFill>
        <p:spPr bwMode="auto">
          <a:xfrm>
            <a:off x="6372225" y="3565525"/>
            <a:ext cx="2093913" cy="3194050"/>
          </a:xfrm>
          <a:prstGeom prst="rect">
            <a:avLst/>
          </a:prstGeom>
          <a:noFill/>
          <a:ln w="9525">
            <a:noFill/>
            <a:miter lim="800000"/>
            <a:headEnd/>
            <a:tailEnd/>
          </a:ln>
        </p:spPr>
      </p:pic>
      <p:sp>
        <p:nvSpPr>
          <p:cNvPr id="9" name="Text Box 16"/>
          <p:cNvSpPr txBox="1">
            <a:spLocks noChangeArrowheads="1"/>
          </p:cNvSpPr>
          <p:nvPr/>
        </p:nvSpPr>
        <p:spPr bwMode="auto">
          <a:xfrm>
            <a:off x="1258888" y="44450"/>
            <a:ext cx="7200900" cy="747713"/>
          </a:xfrm>
          <a:prstGeom prst="rect">
            <a:avLst/>
          </a:prstGeom>
          <a:noFill/>
          <a:ln w="9525">
            <a:noFill/>
            <a:miter lim="800000"/>
            <a:headEnd/>
            <a:tailEnd/>
          </a:ln>
        </p:spPr>
        <p:txBody>
          <a:bodyPr lIns="80175" tIns="40087" rIns="80175" bIns="40087">
            <a:spAutoFit/>
          </a:bodyPr>
          <a:lstStyle/>
          <a:p>
            <a:pPr algn="ctr" defTabSz="801746">
              <a:lnSpc>
                <a:spcPct val="150000"/>
              </a:lnSpc>
              <a:defRPr/>
            </a:pPr>
            <a:r>
              <a:rPr lang="fr-FR" sz="3200" b="1" u="sng" kern="0" dirty="0">
                <a:latin typeface="Baskerville Old Face" pitchFamily="18" charset="0"/>
                <a:sym typeface="Gill Sans" charset="0"/>
              </a:rPr>
              <a:t>Dîner de gala au restaurant le </a:t>
            </a:r>
            <a:r>
              <a:rPr lang="fr-FR" sz="3200" b="1" u="sng" kern="0" dirty="0" err="1">
                <a:latin typeface="Baskerville Old Face" pitchFamily="18" charset="0"/>
                <a:sym typeface="Gill Sans" charset="0"/>
              </a:rPr>
              <a:t>Kais</a:t>
            </a:r>
            <a:r>
              <a:rPr lang="fr-FR" sz="3200" b="1" u="sng" kern="0" dirty="0">
                <a:latin typeface="Baskerville Old Face" pitchFamily="18" charset="0"/>
                <a:sym typeface="Gill Sans" charset="0"/>
              </a:rPr>
              <a:t> </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16"/>
          <p:cNvSpPr txBox="1">
            <a:spLocks noChangeArrowheads="1"/>
          </p:cNvSpPr>
          <p:nvPr/>
        </p:nvSpPr>
        <p:spPr bwMode="auto">
          <a:xfrm>
            <a:off x="1187624" y="332656"/>
            <a:ext cx="7200900" cy="634955"/>
          </a:xfrm>
          <a:prstGeom prst="rect">
            <a:avLst/>
          </a:prstGeom>
          <a:noFill/>
          <a:ln w="9525">
            <a:noFill/>
            <a:miter lim="800000"/>
            <a:headEnd/>
            <a:tailEnd/>
          </a:ln>
        </p:spPr>
        <p:txBody>
          <a:bodyPr lIns="80175" tIns="40087" rIns="80175" bIns="40087">
            <a:spAutoFit/>
          </a:bodyPr>
          <a:lstStyle/>
          <a:p>
            <a:pPr algn="ctr" defTabSz="801746">
              <a:lnSpc>
                <a:spcPct val="150000"/>
              </a:lnSpc>
              <a:defRPr/>
            </a:pPr>
            <a:r>
              <a:rPr lang="fr-FR" sz="2400" b="1" u="sng" dirty="0">
                <a:latin typeface="Baskerville Old Face" pitchFamily="18" charset="0"/>
                <a:sym typeface="Gill Sans" charset="0"/>
              </a:rPr>
              <a:t>Après le </a:t>
            </a:r>
            <a:r>
              <a:rPr lang="fr-FR" sz="2400" b="1" u="sng" dirty="0" smtClean="0">
                <a:latin typeface="Baskerville Old Face" pitchFamily="18" charset="0"/>
                <a:sym typeface="Gill Sans" charset="0"/>
              </a:rPr>
              <a:t>dîner – </a:t>
            </a:r>
            <a:r>
              <a:rPr lang="fr-FR" sz="2400" b="1" u="sng" dirty="0">
                <a:latin typeface="Baskerville Old Face" pitchFamily="18" charset="0"/>
                <a:sym typeface="Gill Sans" charset="0"/>
              </a:rPr>
              <a:t>Soirée à l’</a:t>
            </a:r>
            <a:r>
              <a:rPr lang="fr-FR" sz="2400" b="1" u="sng" dirty="0" err="1">
                <a:latin typeface="Baskerville Old Face" pitchFamily="18" charset="0"/>
                <a:sym typeface="Gill Sans" charset="0"/>
              </a:rPr>
              <a:t>Urban</a:t>
            </a:r>
            <a:r>
              <a:rPr lang="fr-FR" sz="2400" b="1" u="sng" dirty="0">
                <a:latin typeface="Baskerville Old Face" pitchFamily="18" charset="0"/>
                <a:sym typeface="Gill Sans" charset="0"/>
              </a:rPr>
              <a:t> Beach  </a:t>
            </a:r>
          </a:p>
        </p:txBody>
      </p:sp>
      <p:pic>
        <p:nvPicPr>
          <p:cNvPr id="23557" name="Picture 2" descr="http://guidepal.blob.core.windows.net/article-mainimages/aphoto71386.jpg">
            <a:hlinkClick r:id="rId2"/>
          </p:cNvPr>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71438" y="4652963"/>
            <a:ext cx="3052762" cy="2022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558" name="Picture 4" descr="K Urban Beach - Lisbon, Portugal - Bar, Night Club | Facebook"/>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468313" y="1268413"/>
            <a:ext cx="8105775" cy="300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559" name="Picture 8" descr="urban-beach 5"/>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6275388" y="4652963"/>
            <a:ext cx="2706687" cy="2028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560" name="Picture 10" descr="https://abilelisboa2014.files.wordpress.com/2013/12/urban-beach-61.jpg"/>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3203575" y="4670425"/>
            <a:ext cx="3017838" cy="1984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5244908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9"/>
          <p:cNvSpPr txBox="1">
            <a:spLocks noChangeArrowheads="1"/>
          </p:cNvSpPr>
          <p:nvPr/>
        </p:nvSpPr>
        <p:spPr bwMode="auto">
          <a:xfrm>
            <a:off x="2143125" y="0"/>
            <a:ext cx="4786313" cy="591829"/>
          </a:xfrm>
          <a:prstGeom prst="rect">
            <a:avLst/>
          </a:prstGeom>
          <a:noFill/>
          <a:ln w="9525">
            <a:noFill/>
            <a:miter lim="800000"/>
            <a:headEnd/>
            <a:tailEnd/>
          </a:ln>
        </p:spPr>
        <p:txBody>
          <a:bodyPr>
            <a:spAutoFit/>
          </a:bodyPr>
          <a:lstStyle/>
          <a:p>
            <a:pPr algn="ctr">
              <a:lnSpc>
                <a:spcPct val="150000"/>
              </a:lnSpc>
            </a:pPr>
            <a:r>
              <a:rPr lang="fr-FR" altLang="fr-FR" sz="2400" b="1" i="1" u="sng" dirty="0">
                <a:latin typeface="Baskerville Old Face" pitchFamily="18" charset="0"/>
              </a:rPr>
              <a:t>EPIC SANA LISBOA 5*</a:t>
            </a:r>
          </a:p>
        </p:txBody>
      </p:sp>
      <p:pic>
        <p:nvPicPr>
          <p:cNvPr id="2051" name="Picture 6" descr="\\192.168.1.5\cj\9 COMMERCIAL ET COMMUNICATION\COMMUNICATION\LOGOS\PORTUGAL\CROISIEREJAUNE-PORTUGAL.png"/>
          <p:cNvPicPr>
            <a:picLocks noChangeAspect="1" noChangeArrowheads="1"/>
          </p:cNvPicPr>
          <p:nvPr/>
        </p:nvPicPr>
        <p:blipFill>
          <a:blip r:embed="rId2"/>
          <a:srcRect/>
          <a:stretch>
            <a:fillRect/>
          </a:stretch>
        </p:blipFill>
        <p:spPr bwMode="auto">
          <a:xfrm>
            <a:off x="179388" y="0"/>
            <a:ext cx="1296987" cy="1174750"/>
          </a:xfrm>
          <a:prstGeom prst="rect">
            <a:avLst/>
          </a:prstGeom>
          <a:noFill/>
          <a:ln w="9525">
            <a:noFill/>
            <a:miter lim="800000"/>
            <a:headEnd/>
            <a:tailEnd/>
          </a:ln>
        </p:spPr>
      </p:pic>
      <p:pic>
        <p:nvPicPr>
          <p:cNvPr id="2052" name="Picture 2"/>
          <p:cNvPicPr>
            <a:picLocks noChangeAspect="1" noChangeArrowheads="1"/>
          </p:cNvPicPr>
          <p:nvPr/>
        </p:nvPicPr>
        <p:blipFill>
          <a:blip r:embed="rId3"/>
          <a:srcRect/>
          <a:stretch>
            <a:fillRect/>
          </a:stretch>
        </p:blipFill>
        <p:spPr bwMode="auto">
          <a:xfrm>
            <a:off x="500063" y="1214438"/>
            <a:ext cx="2943225" cy="2647950"/>
          </a:xfrm>
          <a:prstGeom prst="rect">
            <a:avLst/>
          </a:prstGeom>
          <a:noFill/>
          <a:ln w="9525">
            <a:noFill/>
            <a:miter lim="800000"/>
            <a:headEnd/>
            <a:tailEnd/>
          </a:ln>
        </p:spPr>
      </p:pic>
      <p:pic>
        <p:nvPicPr>
          <p:cNvPr id="2053" name="Picture 5"/>
          <p:cNvPicPr>
            <a:picLocks noChangeAspect="1" noChangeArrowheads="1"/>
          </p:cNvPicPr>
          <p:nvPr/>
        </p:nvPicPr>
        <p:blipFill>
          <a:blip r:embed="rId4"/>
          <a:srcRect/>
          <a:stretch>
            <a:fillRect/>
          </a:stretch>
        </p:blipFill>
        <p:spPr bwMode="auto">
          <a:xfrm>
            <a:off x="214313" y="4087813"/>
            <a:ext cx="3857625" cy="2628900"/>
          </a:xfrm>
          <a:prstGeom prst="rect">
            <a:avLst/>
          </a:prstGeom>
          <a:noFill/>
          <a:ln w="9525">
            <a:noFill/>
            <a:miter lim="800000"/>
            <a:headEnd/>
            <a:tailEnd/>
          </a:ln>
        </p:spPr>
      </p:pic>
      <p:pic>
        <p:nvPicPr>
          <p:cNvPr id="2054" name="Picture 2"/>
          <p:cNvPicPr>
            <a:picLocks noChangeAspect="1" noChangeArrowheads="1"/>
          </p:cNvPicPr>
          <p:nvPr/>
        </p:nvPicPr>
        <p:blipFill>
          <a:blip r:embed="rId5"/>
          <a:srcRect/>
          <a:stretch>
            <a:fillRect/>
          </a:stretch>
        </p:blipFill>
        <p:spPr bwMode="auto">
          <a:xfrm>
            <a:off x="4429125" y="3857625"/>
            <a:ext cx="4364038" cy="2857500"/>
          </a:xfrm>
          <a:prstGeom prst="rect">
            <a:avLst/>
          </a:prstGeom>
          <a:noFill/>
          <a:ln w="9525">
            <a:noFill/>
            <a:miter lim="800000"/>
            <a:headEnd/>
            <a:tailEnd/>
          </a:ln>
        </p:spPr>
      </p:pic>
      <p:pic>
        <p:nvPicPr>
          <p:cNvPr id="2055" name="Picture 7" descr="http://www.google.fr/url?source=imglanding&amp;ct=img&amp;q=http://thedesignsoc.com/subdomains/test/wp-content/uploads/sana-epic-2.jpg&amp;sa=X&amp;ved=0CAkQ8wdqFQoTCLSelaXalsYCFUZcFAodSVEAuw&amp;usg=AFQjCNG4a_ItpwphgVHhO7wVoDIYFztdyA"/>
          <p:cNvPicPr>
            <a:picLocks noChangeAspect="1" noChangeArrowheads="1"/>
          </p:cNvPicPr>
          <p:nvPr/>
        </p:nvPicPr>
        <p:blipFill>
          <a:blip r:embed="rId6"/>
          <a:srcRect/>
          <a:stretch>
            <a:fillRect/>
          </a:stretch>
        </p:blipFill>
        <p:spPr bwMode="auto">
          <a:xfrm>
            <a:off x="4500563" y="785813"/>
            <a:ext cx="4286250" cy="2857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9"/>
          <p:cNvSpPr txBox="1">
            <a:spLocks noChangeArrowheads="1"/>
          </p:cNvSpPr>
          <p:nvPr/>
        </p:nvSpPr>
        <p:spPr bwMode="auto">
          <a:xfrm>
            <a:off x="2143125" y="0"/>
            <a:ext cx="4786313" cy="591829"/>
          </a:xfrm>
          <a:prstGeom prst="rect">
            <a:avLst/>
          </a:prstGeom>
          <a:noFill/>
          <a:ln w="9525">
            <a:noFill/>
            <a:miter lim="800000"/>
            <a:headEnd/>
            <a:tailEnd/>
          </a:ln>
        </p:spPr>
        <p:txBody>
          <a:bodyPr>
            <a:spAutoFit/>
          </a:bodyPr>
          <a:lstStyle/>
          <a:p>
            <a:pPr algn="ctr">
              <a:lnSpc>
                <a:spcPct val="150000"/>
              </a:lnSpc>
            </a:pPr>
            <a:r>
              <a:rPr lang="fr-FR" altLang="fr-FR" sz="2400" b="1" i="1" u="sng" dirty="0">
                <a:latin typeface="Baskerville Old Face" pitchFamily="18" charset="0"/>
              </a:rPr>
              <a:t>EPIC SANA LISBOA 5*</a:t>
            </a:r>
          </a:p>
        </p:txBody>
      </p:sp>
      <p:pic>
        <p:nvPicPr>
          <p:cNvPr id="3075" name="Picture 6" descr="\\192.168.1.5\cj\9 COMMERCIAL ET COMMUNICATION\COMMUNICATION\LOGOS\PORTUGAL\CROISIEREJAUNE-PORTUGAL.png"/>
          <p:cNvPicPr>
            <a:picLocks noChangeAspect="1" noChangeArrowheads="1"/>
          </p:cNvPicPr>
          <p:nvPr/>
        </p:nvPicPr>
        <p:blipFill>
          <a:blip r:embed="rId2"/>
          <a:srcRect/>
          <a:stretch>
            <a:fillRect/>
          </a:stretch>
        </p:blipFill>
        <p:spPr bwMode="auto">
          <a:xfrm>
            <a:off x="179388" y="0"/>
            <a:ext cx="1296987" cy="1174750"/>
          </a:xfrm>
          <a:prstGeom prst="rect">
            <a:avLst/>
          </a:prstGeom>
          <a:noFill/>
          <a:ln w="9525">
            <a:noFill/>
            <a:miter lim="800000"/>
            <a:headEnd/>
            <a:tailEnd/>
          </a:ln>
        </p:spPr>
      </p:pic>
      <p:pic>
        <p:nvPicPr>
          <p:cNvPr id="3076" name="Picture 2"/>
          <p:cNvPicPr>
            <a:picLocks noChangeAspect="1" noChangeArrowheads="1"/>
          </p:cNvPicPr>
          <p:nvPr/>
        </p:nvPicPr>
        <p:blipFill>
          <a:blip r:embed="rId3"/>
          <a:srcRect/>
          <a:stretch>
            <a:fillRect/>
          </a:stretch>
        </p:blipFill>
        <p:spPr bwMode="auto">
          <a:xfrm>
            <a:off x="95250" y="3357563"/>
            <a:ext cx="4619625" cy="3305175"/>
          </a:xfrm>
          <a:prstGeom prst="rect">
            <a:avLst/>
          </a:prstGeom>
          <a:noFill/>
          <a:ln w="9525">
            <a:noFill/>
            <a:miter lim="800000"/>
            <a:headEnd/>
            <a:tailEnd/>
          </a:ln>
        </p:spPr>
      </p:pic>
      <p:pic>
        <p:nvPicPr>
          <p:cNvPr id="3077" name="Picture 3"/>
          <p:cNvPicPr>
            <a:picLocks noChangeAspect="1" noChangeArrowheads="1"/>
          </p:cNvPicPr>
          <p:nvPr/>
        </p:nvPicPr>
        <p:blipFill>
          <a:blip r:embed="rId4"/>
          <a:srcRect/>
          <a:stretch>
            <a:fillRect/>
          </a:stretch>
        </p:blipFill>
        <p:spPr bwMode="auto">
          <a:xfrm>
            <a:off x="4857750" y="3357563"/>
            <a:ext cx="4143375" cy="3305175"/>
          </a:xfrm>
          <a:prstGeom prst="rect">
            <a:avLst/>
          </a:prstGeom>
          <a:noFill/>
          <a:ln w="9525">
            <a:noFill/>
            <a:miter lim="800000"/>
            <a:headEnd/>
            <a:tailEnd/>
          </a:ln>
        </p:spPr>
      </p:pic>
      <p:sp>
        <p:nvSpPr>
          <p:cNvPr id="9" name="ZoneTexte 8"/>
          <p:cNvSpPr txBox="1"/>
          <p:nvPr/>
        </p:nvSpPr>
        <p:spPr>
          <a:xfrm>
            <a:off x="285750" y="1571625"/>
            <a:ext cx="8429625" cy="1200150"/>
          </a:xfrm>
          <a:prstGeom prst="rect">
            <a:avLst/>
          </a:prstGeom>
          <a:noFill/>
        </p:spPr>
        <p:txBody>
          <a:bodyPr>
            <a:spAutoFit/>
          </a:bodyPr>
          <a:lstStyle/>
          <a:p>
            <a:pPr>
              <a:defRPr/>
            </a:pPr>
            <a:r>
              <a:rPr lang="fr-FR" dirty="0"/>
              <a:t>L'ensemble des 311 chambres avec un système d'insonorisation offrent le </a:t>
            </a:r>
            <a:r>
              <a:rPr lang="fr-FR" dirty="0" err="1"/>
              <a:t>Wi-Fi</a:t>
            </a:r>
            <a:r>
              <a:rPr lang="fr-FR" dirty="0"/>
              <a:t> gratuit et des stations d'accueil MP3. Des machines à </a:t>
            </a:r>
            <a:r>
              <a:rPr lang="fr-FR" dirty="0" err="1"/>
              <a:t>expresso</a:t>
            </a:r>
            <a:r>
              <a:rPr lang="fr-FR" dirty="0"/>
              <a:t> et des gammes d'oreillers au choix ajoutent une note de luxe bienvenue. Vous aurez également à votre disposition un service en chambre 24 heures sur 24 et des télévisions LCD.</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4"/>
          <p:cNvSpPr txBox="1">
            <a:spLocks noChangeArrowheads="1"/>
          </p:cNvSpPr>
          <p:nvPr/>
        </p:nvSpPr>
        <p:spPr bwMode="auto">
          <a:xfrm>
            <a:off x="107950" y="1897063"/>
            <a:ext cx="9036050" cy="395287"/>
          </a:xfrm>
          <a:prstGeom prst="rect">
            <a:avLst/>
          </a:prstGeom>
          <a:noFill/>
          <a:ln w="9525">
            <a:noFill/>
            <a:miter lim="800000"/>
            <a:headEnd/>
            <a:tailEnd/>
          </a:ln>
        </p:spPr>
        <p:txBody>
          <a:bodyPr lIns="104278" tIns="52139" rIns="104278" bIns="52139" anchor="ctr">
            <a:spAutoFit/>
          </a:bodyPr>
          <a:lstStyle/>
          <a:p>
            <a:pPr algn="just">
              <a:lnSpc>
                <a:spcPct val="150000"/>
              </a:lnSpc>
            </a:pPr>
            <a:endParaRPr lang="fr-FR" altLang="fr-FR" sz="1400">
              <a:latin typeface="Baskerville Old Face" pitchFamily="18" charset="0"/>
            </a:endParaRPr>
          </a:p>
        </p:txBody>
      </p:sp>
      <p:sp>
        <p:nvSpPr>
          <p:cNvPr id="45059" name="Título 3"/>
          <p:cNvSpPr txBox="1">
            <a:spLocks/>
          </p:cNvSpPr>
          <p:nvPr/>
        </p:nvSpPr>
        <p:spPr bwMode="auto">
          <a:xfrm>
            <a:off x="269875" y="476250"/>
            <a:ext cx="8623300" cy="936625"/>
          </a:xfrm>
          <a:prstGeom prst="rect">
            <a:avLst/>
          </a:prstGeom>
          <a:noFill/>
          <a:ln w="9525">
            <a:noFill/>
            <a:miter lim="800000"/>
            <a:headEnd/>
            <a:tailEnd/>
          </a:ln>
        </p:spPr>
        <p:txBody>
          <a:bodyPr lIns="104258" tIns="52128" rIns="104258" bIns="52128" anchor="ctr"/>
          <a:lstStyle/>
          <a:p>
            <a:pPr algn="ctr" defTabSz="801688"/>
            <a:r>
              <a:rPr lang="fr-FR" altLang="fr-FR" sz="2400" b="1" dirty="0" smtClean="0">
                <a:latin typeface="+mj-lt"/>
              </a:rPr>
              <a:t>Activité </a:t>
            </a:r>
            <a:r>
              <a:rPr lang="fr-FR" altLang="fr-FR" sz="2400" b="1" dirty="0">
                <a:latin typeface="+mj-lt"/>
              </a:rPr>
              <a:t>Rallye Gourmand </a:t>
            </a:r>
          </a:p>
          <a:p>
            <a:pPr algn="ctr" defTabSz="801688"/>
            <a:r>
              <a:rPr lang="fr-FR" altLang="fr-FR" sz="1600" dirty="0">
                <a:latin typeface="+mj-lt"/>
                <a:cs typeface="Times New Roman" pitchFamily="18" charset="0"/>
              </a:rPr>
              <a:t>Nous vous proposons de visiter </a:t>
            </a:r>
            <a:r>
              <a:rPr lang="fr-FR" altLang="fr-FR" sz="1600" dirty="0" err="1" smtClean="0">
                <a:latin typeface="+mj-lt"/>
                <a:cs typeface="Times New Roman" pitchFamily="18" charset="0"/>
              </a:rPr>
              <a:t>Alfama</a:t>
            </a:r>
            <a:r>
              <a:rPr lang="fr-FR" altLang="fr-FR" sz="1600" dirty="0" smtClean="0">
                <a:latin typeface="+mj-lt"/>
                <a:cs typeface="Times New Roman" pitchFamily="18" charset="0"/>
              </a:rPr>
              <a:t> </a:t>
            </a:r>
            <a:r>
              <a:rPr lang="fr-FR" altLang="fr-FR" sz="1600" dirty="0">
                <a:latin typeface="+mj-lt"/>
                <a:cs typeface="Times New Roman" pitchFamily="18" charset="0"/>
              </a:rPr>
              <a:t>à pieds, le </a:t>
            </a:r>
            <a:r>
              <a:rPr lang="fr-FR" sz="1600" dirty="0">
                <a:latin typeface="+mj-lt"/>
                <a:cs typeface="Times New Roman" pitchFamily="18" charset="0"/>
              </a:rPr>
              <a:t>quartier pittoresque localisé dans l'ombre du </a:t>
            </a:r>
            <a:r>
              <a:rPr lang="fr-FR" sz="1600" dirty="0" err="1">
                <a:latin typeface="+mj-lt"/>
                <a:cs typeface="Times New Roman" pitchFamily="18" charset="0"/>
              </a:rPr>
              <a:t>Castelo</a:t>
            </a:r>
            <a:r>
              <a:rPr lang="fr-FR" sz="1600" dirty="0">
                <a:latin typeface="+mj-lt"/>
                <a:cs typeface="Times New Roman" pitchFamily="18" charset="0"/>
              </a:rPr>
              <a:t> São Jorge, château médiéval et résidence royale jusqu'au 16ème siècle. Vous emprunterez les moyens de transports traditionnels de Lisbonne comme le tram n°28, « </a:t>
            </a:r>
            <a:r>
              <a:rPr lang="fr-FR" sz="1600" dirty="0" err="1">
                <a:latin typeface="+mj-lt"/>
                <a:cs typeface="Times New Roman" pitchFamily="18" charset="0"/>
              </a:rPr>
              <a:t>Electrico</a:t>
            </a:r>
            <a:r>
              <a:rPr lang="fr-FR" sz="1600" dirty="0">
                <a:latin typeface="+mj-lt"/>
                <a:cs typeface="Times New Roman" pitchFamily="18" charset="0"/>
              </a:rPr>
              <a:t> » en portugais.</a:t>
            </a:r>
            <a:endParaRPr lang="fr-FR" altLang="fr-FR" sz="1600" dirty="0">
              <a:latin typeface="+mj-lt"/>
              <a:cs typeface="Times New Roman" pitchFamily="18" charset="0"/>
            </a:endParaRPr>
          </a:p>
          <a:p>
            <a:pPr algn="ctr" defTabSz="801688"/>
            <a:endParaRPr lang="pt-PT" altLang="fr-FR" sz="1600" b="1" dirty="0">
              <a:latin typeface="+mj-lt"/>
            </a:endParaRPr>
          </a:p>
        </p:txBody>
      </p:sp>
      <p:pic>
        <p:nvPicPr>
          <p:cNvPr id="45060" name="Imagem 5" descr="tak800.jpg"/>
          <p:cNvPicPr>
            <a:picLocks noChangeAspect="1"/>
          </p:cNvPicPr>
          <p:nvPr/>
        </p:nvPicPr>
        <p:blipFill>
          <a:blip r:embed="rId2"/>
          <a:srcRect/>
          <a:stretch>
            <a:fillRect/>
          </a:stretch>
        </p:blipFill>
        <p:spPr bwMode="auto">
          <a:xfrm>
            <a:off x="4233863" y="1638300"/>
            <a:ext cx="3052762" cy="2182813"/>
          </a:xfrm>
          <a:prstGeom prst="rect">
            <a:avLst/>
          </a:prstGeom>
          <a:noFill/>
          <a:ln w="9525">
            <a:noFill/>
            <a:miter lim="800000"/>
            <a:headEnd/>
            <a:tailEnd/>
          </a:ln>
        </p:spPr>
      </p:pic>
      <p:pic>
        <p:nvPicPr>
          <p:cNvPr id="45061" name="Imagem 7" descr="tram-lisbon.jpg"/>
          <p:cNvPicPr>
            <a:picLocks noChangeAspect="1"/>
          </p:cNvPicPr>
          <p:nvPr/>
        </p:nvPicPr>
        <p:blipFill>
          <a:blip r:embed="rId3"/>
          <a:srcRect/>
          <a:stretch>
            <a:fillRect/>
          </a:stretch>
        </p:blipFill>
        <p:spPr bwMode="auto">
          <a:xfrm>
            <a:off x="7231063" y="1638300"/>
            <a:ext cx="1517650" cy="2182813"/>
          </a:xfrm>
          <a:prstGeom prst="rect">
            <a:avLst/>
          </a:prstGeom>
          <a:noFill/>
          <a:ln w="9525">
            <a:noFill/>
            <a:miter lim="800000"/>
            <a:headEnd/>
            <a:tailEnd/>
          </a:ln>
        </p:spPr>
      </p:pic>
      <p:pic>
        <p:nvPicPr>
          <p:cNvPr id="45062" name="Picture 2" descr="Le célèbre Tramway de Lisbonne"/>
          <p:cNvPicPr>
            <a:picLocks noChangeAspect="1" noChangeArrowheads="1"/>
          </p:cNvPicPr>
          <p:nvPr/>
        </p:nvPicPr>
        <p:blipFill>
          <a:blip r:embed="rId4"/>
          <a:srcRect/>
          <a:stretch>
            <a:fillRect/>
          </a:stretch>
        </p:blipFill>
        <p:spPr bwMode="auto">
          <a:xfrm>
            <a:off x="833438" y="4032250"/>
            <a:ext cx="2287587" cy="2428875"/>
          </a:xfrm>
          <a:prstGeom prst="rect">
            <a:avLst/>
          </a:prstGeom>
          <a:noFill/>
          <a:ln w="9525">
            <a:noFill/>
            <a:miter lim="800000"/>
            <a:headEnd/>
            <a:tailEnd/>
          </a:ln>
        </p:spPr>
      </p:pic>
      <p:pic>
        <p:nvPicPr>
          <p:cNvPr id="45063" name="Picture 2" descr="Alfama"/>
          <p:cNvPicPr>
            <a:picLocks noChangeAspect="1" noChangeArrowheads="1"/>
          </p:cNvPicPr>
          <p:nvPr/>
        </p:nvPicPr>
        <p:blipFill>
          <a:blip r:embed="rId5"/>
          <a:srcRect/>
          <a:stretch>
            <a:fillRect/>
          </a:stretch>
        </p:blipFill>
        <p:spPr bwMode="auto">
          <a:xfrm>
            <a:off x="6369050" y="4032250"/>
            <a:ext cx="1828800" cy="2428875"/>
          </a:xfrm>
          <a:prstGeom prst="rect">
            <a:avLst/>
          </a:prstGeom>
          <a:noFill/>
          <a:ln w="9525">
            <a:noFill/>
            <a:miter lim="800000"/>
            <a:headEnd/>
            <a:tailEnd/>
          </a:ln>
        </p:spPr>
      </p:pic>
      <p:pic>
        <p:nvPicPr>
          <p:cNvPr id="45064" name="Picture 4" descr="http://hacerviajes.es/wp-content/uploads/2011/04/barrio-de-alfama-lisboa3.jpg"/>
          <p:cNvPicPr>
            <a:picLocks noChangeAspect="1" noChangeArrowheads="1"/>
          </p:cNvPicPr>
          <p:nvPr/>
        </p:nvPicPr>
        <p:blipFill>
          <a:blip r:embed="rId6"/>
          <a:srcRect/>
          <a:stretch>
            <a:fillRect/>
          </a:stretch>
        </p:blipFill>
        <p:spPr bwMode="auto">
          <a:xfrm>
            <a:off x="3121025" y="4032250"/>
            <a:ext cx="3240088" cy="2428875"/>
          </a:xfrm>
          <a:prstGeom prst="rect">
            <a:avLst/>
          </a:prstGeom>
          <a:noFill/>
          <a:ln w="9525">
            <a:noFill/>
            <a:miter lim="800000"/>
            <a:headEnd/>
            <a:tailEnd/>
          </a:ln>
        </p:spPr>
      </p:pic>
      <p:pic>
        <p:nvPicPr>
          <p:cNvPr id="45065" name="Picture 6" descr="http://justinwuglobal.files.wordpress.com/2011/09/dsc02328.jpg"/>
          <p:cNvPicPr>
            <a:picLocks noChangeAspect="1" noChangeArrowheads="1"/>
          </p:cNvPicPr>
          <p:nvPr/>
        </p:nvPicPr>
        <p:blipFill>
          <a:blip r:embed="rId7"/>
          <a:srcRect/>
          <a:stretch>
            <a:fillRect/>
          </a:stretch>
        </p:blipFill>
        <p:spPr bwMode="auto">
          <a:xfrm>
            <a:off x="361950" y="1638300"/>
            <a:ext cx="3871913" cy="21828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9"/>
          <p:cNvSpPr txBox="1">
            <a:spLocks noChangeArrowheads="1"/>
          </p:cNvSpPr>
          <p:nvPr/>
        </p:nvSpPr>
        <p:spPr bwMode="auto">
          <a:xfrm>
            <a:off x="2143125" y="0"/>
            <a:ext cx="4786313" cy="646113"/>
          </a:xfrm>
          <a:prstGeom prst="rect">
            <a:avLst/>
          </a:prstGeom>
          <a:noFill/>
          <a:ln w="9525">
            <a:noFill/>
            <a:miter lim="800000"/>
            <a:headEnd/>
            <a:tailEnd/>
          </a:ln>
        </p:spPr>
        <p:txBody>
          <a:bodyPr>
            <a:spAutoFit/>
          </a:bodyPr>
          <a:lstStyle/>
          <a:p>
            <a:pPr algn="ctr">
              <a:lnSpc>
                <a:spcPct val="150000"/>
              </a:lnSpc>
            </a:pPr>
            <a:r>
              <a:rPr lang="fr-FR" altLang="fr-FR" sz="2400" b="1" i="1" u="sng">
                <a:solidFill>
                  <a:srgbClr val="002060"/>
                </a:solidFill>
                <a:latin typeface="Baskerville Old Face" pitchFamily="18" charset="0"/>
              </a:rPr>
              <a:t>EPIC SANA LISBOA 5*</a:t>
            </a:r>
          </a:p>
        </p:txBody>
      </p:sp>
      <p:pic>
        <p:nvPicPr>
          <p:cNvPr id="4099" name="Picture 2"/>
          <p:cNvPicPr>
            <a:picLocks noChangeAspect="1" noChangeArrowheads="1"/>
          </p:cNvPicPr>
          <p:nvPr/>
        </p:nvPicPr>
        <p:blipFill>
          <a:blip r:embed="rId2"/>
          <a:srcRect/>
          <a:stretch>
            <a:fillRect/>
          </a:stretch>
        </p:blipFill>
        <p:spPr bwMode="auto">
          <a:xfrm>
            <a:off x="642938" y="714375"/>
            <a:ext cx="7924800" cy="5942013"/>
          </a:xfrm>
          <a:prstGeom prst="rect">
            <a:avLst/>
          </a:prstGeom>
          <a:noFill/>
          <a:ln w="9525">
            <a:noFill/>
            <a:miter lim="800000"/>
            <a:headEnd/>
            <a:tailEnd/>
          </a:ln>
        </p:spPr>
      </p:pic>
      <p:pic>
        <p:nvPicPr>
          <p:cNvPr id="4100" name="Picture 6" descr="\\192.168.1.5\cj\9 COMMERCIAL ET COMMUNICATION\COMMUNICATION\LOGOS\PORTUGAL\CROISIEREJAUNE-PORTUGAL.png"/>
          <p:cNvPicPr>
            <a:picLocks noChangeAspect="1" noChangeArrowheads="1"/>
          </p:cNvPicPr>
          <p:nvPr/>
        </p:nvPicPr>
        <p:blipFill>
          <a:blip r:embed="rId3"/>
          <a:srcRect/>
          <a:stretch>
            <a:fillRect/>
          </a:stretch>
        </p:blipFill>
        <p:spPr bwMode="auto">
          <a:xfrm>
            <a:off x="179388" y="0"/>
            <a:ext cx="1296987" cy="1174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9"/>
          <p:cNvSpPr txBox="1">
            <a:spLocks noChangeArrowheads="1"/>
          </p:cNvSpPr>
          <p:nvPr/>
        </p:nvSpPr>
        <p:spPr bwMode="auto">
          <a:xfrm>
            <a:off x="2143125" y="0"/>
            <a:ext cx="4786313" cy="1200150"/>
          </a:xfrm>
          <a:prstGeom prst="rect">
            <a:avLst/>
          </a:prstGeom>
          <a:noFill/>
          <a:ln w="9525">
            <a:noFill/>
            <a:miter lim="800000"/>
            <a:headEnd/>
            <a:tailEnd/>
          </a:ln>
        </p:spPr>
        <p:txBody>
          <a:bodyPr>
            <a:spAutoFit/>
          </a:bodyPr>
          <a:lstStyle/>
          <a:p>
            <a:pPr algn="ctr">
              <a:lnSpc>
                <a:spcPct val="150000"/>
              </a:lnSpc>
            </a:pPr>
            <a:r>
              <a:rPr lang="fr-FR" altLang="fr-FR" sz="2400" b="1" i="1" u="sng">
                <a:solidFill>
                  <a:srgbClr val="002060"/>
                </a:solidFill>
                <a:latin typeface="Baskerville Old Face" pitchFamily="18" charset="0"/>
              </a:rPr>
              <a:t>EPIC SANA LISBOA 5*</a:t>
            </a:r>
          </a:p>
          <a:p>
            <a:pPr algn="ctr">
              <a:lnSpc>
                <a:spcPct val="150000"/>
              </a:lnSpc>
            </a:pPr>
            <a:r>
              <a:rPr lang="fr-FR" altLang="fr-FR" sz="2400" b="1" i="1" u="sng">
                <a:solidFill>
                  <a:srgbClr val="002060"/>
                </a:solidFill>
                <a:latin typeface="Baskerville Old Face" pitchFamily="18" charset="0"/>
              </a:rPr>
              <a:t>Salle plénière</a:t>
            </a:r>
          </a:p>
        </p:txBody>
      </p:sp>
      <p:pic>
        <p:nvPicPr>
          <p:cNvPr id="5123" name="Picture 6" descr="\\192.168.1.5\cj\9 COMMERCIAL ET COMMUNICATION\COMMUNICATION\LOGOS\PORTUGAL\CROISIEREJAUNE-PORTUGAL.png"/>
          <p:cNvPicPr>
            <a:picLocks noChangeAspect="1" noChangeArrowheads="1"/>
          </p:cNvPicPr>
          <p:nvPr/>
        </p:nvPicPr>
        <p:blipFill>
          <a:blip r:embed="rId2"/>
          <a:srcRect/>
          <a:stretch>
            <a:fillRect/>
          </a:stretch>
        </p:blipFill>
        <p:spPr bwMode="auto">
          <a:xfrm>
            <a:off x="179388" y="0"/>
            <a:ext cx="1296987" cy="1174750"/>
          </a:xfrm>
          <a:prstGeom prst="rect">
            <a:avLst/>
          </a:prstGeom>
          <a:noFill/>
          <a:ln w="9525">
            <a:noFill/>
            <a:miter lim="800000"/>
            <a:headEnd/>
            <a:tailEnd/>
          </a:ln>
        </p:spPr>
      </p:pic>
      <p:pic>
        <p:nvPicPr>
          <p:cNvPr id="5124" name="Picture 2"/>
          <p:cNvPicPr>
            <a:picLocks noChangeAspect="1" noChangeArrowheads="1"/>
          </p:cNvPicPr>
          <p:nvPr/>
        </p:nvPicPr>
        <p:blipFill>
          <a:blip r:embed="rId3"/>
          <a:srcRect/>
          <a:stretch>
            <a:fillRect/>
          </a:stretch>
        </p:blipFill>
        <p:spPr bwMode="auto">
          <a:xfrm>
            <a:off x="9525" y="1500188"/>
            <a:ext cx="9134475" cy="3495675"/>
          </a:xfrm>
          <a:prstGeom prst="rect">
            <a:avLst/>
          </a:prstGeom>
          <a:noFill/>
          <a:ln w="9525">
            <a:noFill/>
            <a:miter lim="800000"/>
            <a:headEnd/>
            <a:tailEnd/>
          </a:ln>
        </p:spPr>
      </p:pic>
      <p:sp>
        <p:nvSpPr>
          <p:cNvPr id="6" name="ZoneTexte 5"/>
          <p:cNvSpPr txBox="1"/>
          <p:nvPr/>
        </p:nvSpPr>
        <p:spPr>
          <a:xfrm>
            <a:off x="857250" y="5429250"/>
            <a:ext cx="7429500" cy="1200150"/>
          </a:xfrm>
          <a:prstGeom prst="rect">
            <a:avLst/>
          </a:prstGeom>
          <a:noFill/>
        </p:spPr>
        <p:txBody>
          <a:bodyPr>
            <a:spAutoFit/>
          </a:bodyPr>
          <a:lstStyle/>
          <a:p>
            <a:pPr>
              <a:defRPr/>
            </a:pPr>
            <a:r>
              <a:rPr lang="fr-FR" dirty="0">
                <a:solidFill>
                  <a:schemeClr val="accent2">
                    <a:lumMod val="75000"/>
                  </a:schemeClr>
                </a:solidFill>
              </a:rPr>
              <a:t>Si vous devez organiser une réunion à Lisbonne, faites confiance à cet hôtel qui dispose d'espaces événements mesurant 1760 mètres carrés et comprenant un centre de conférence, des espaces de conférence et des salles de réunion.</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9"/>
          <p:cNvSpPr txBox="1">
            <a:spLocks noChangeArrowheads="1"/>
          </p:cNvSpPr>
          <p:nvPr/>
        </p:nvSpPr>
        <p:spPr bwMode="auto">
          <a:xfrm>
            <a:off x="2143125" y="0"/>
            <a:ext cx="4786313" cy="1145826"/>
          </a:xfrm>
          <a:prstGeom prst="rect">
            <a:avLst/>
          </a:prstGeom>
          <a:noFill/>
          <a:ln w="9525">
            <a:noFill/>
            <a:miter lim="800000"/>
            <a:headEnd/>
            <a:tailEnd/>
          </a:ln>
        </p:spPr>
        <p:txBody>
          <a:bodyPr>
            <a:spAutoFit/>
          </a:bodyPr>
          <a:lstStyle/>
          <a:p>
            <a:pPr algn="ctr">
              <a:lnSpc>
                <a:spcPct val="150000"/>
              </a:lnSpc>
            </a:pPr>
            <a:r>
              <a:rPr lang="fr-FR" altLang="fr-FR" sz="2400" b="1" i="1" u="sng" dirty="0">
                <a:latin typeface="Baskerville Old Face" pitchFamily="18" charset="0"/>
              </a:rPr>
              <a:t>EPIC SANA LISBOA 5*</a:t>
            </a:r>
          </a:p>
          <a:p>
            <a:pPr algn="ctr">
              <a:lnSpc>
                <a:spcPct val="150000"/>
              </a:lnSpc>
            </a:pPr>
            <a:endParaRPr lang="fr-FR" altLang="fr-FR" sz="2400" b="1" i="1" u="sng" dirty="0">
              <a:latin typeface="Baskerville Old Face" pitchFamily="18" charset="0"/>
            </a:endParaRPr>
          </a:p>
        </p:txBody>
      </p:sp>
      <p:pic>
        <p:nvPicPr>
          <p:cNvPr id="6147" name="Picture 6" descr="\\192.168.1.5\cj\9 COMMERCIAL ET COMMUNICATION\COMMUNICATION\LOGOS\PORTUGAL\CROISIEREJAUNE-PORTUGAL.png"/>
          <p:cNvPicPr>
            <a:picLocks noChangeAspect="1" noChangeArrowheads="1"/>
          </p:cNvPicPr>
          <p:nvPr/>
        </p:nvPicPr>
        <p:blipFill>
          <a:blip r:embed="rId2"/>
          <a:srcRect/>
          <a:stretch>
            <a:fillRect/>
          </a:stretch>
        </p:blipFill>
        <p:spPr bwMode="auto">
          <a:xfrm>
            <a:off x="179388" y="0"/>
            <a:ext cx="1296987" cy="1174750"/>
          </a:xfrm>
          <a:prstGeom prst="rect">
            <a:avLst/>
          </a:prstGeom>
          <a:noFill/>
          <a:ln w="9525">
            <a:noFill/>
            <a:miter lim="800000"/>
            <a:headEnd/>
            <a:tailEnd/>
          </a:ln>
        </p:spPr>
      </p:pic>
      <p:pic>
        <p:nvPicPr>
          <p:cNvPr id="6148" name="Picture 2"/>
          <p:cNvPicPr>
            <a:picLocks noChangeAspect="1" noChangeArrowheads="1"/>
          </p:cNvPicPr>
          <p:nvPr/>
        </p:nvPicPr>
        <p:blipFill>
          <a:blip r:embed="rId3"/>
          <a:srcRect/>
          <a:stretch>
            <a:fillRect/>
          </a:stretch>
        </p:blipFill>
        <p:spPr bwMode="auto">
          <a:xfrm>
            <a:off x="1285875" y="928688"/>
            <a:ext cx="7667625" cy="5600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9"/>
          <p:cNvSpPr txBox="1">
            <a:spLocks noChangeArrowheads="1"/>
          </p:cNvSpPr>
          <p:nvPr/>
        </p:nvSpPr>
        <p:spPr bwMode="auto">
          <a:xfrm>
            <a:off x="2143125" y="0"/>
            <a:ext cx="4786313" cy="1145826"/>
          </a:xfrm>
          <a:prstGeom prst="rect">
            <a:avLst/>
          </a:prstGeom>
          <a:noFill/>
          <a:ln w="9525">
            <a:noFill/>
            <a:miter lim="800000"/>
            <a:headEnd/>
            <a:tailEnd/>
          </a:ln>
        </p:spPr>
        <p:txBody>
          <a:bodyPr>
            <a:spAutoFit/>
          </a:bodyPr>
          <a:lstStyle/>
          <a:p>
            <a:pPr algn="ctr">
              <a:lnSpc>
                <a:spcPct val="150000"/>
              </a:lnSpc>
            </a:pPr>
            <a:r>
              <a:rPr lang="fr-FR" altLang="fr-FR" sz="2400" b="1" i="1" u="sng" dirty="0">
                <a:latin typeface="Baskerville Old Face" pitchFamily="18" charset="0"/>
              </a:rPr>
              <a:t>EPIC SANA LISBOA 5*</a:t>
            </a:r>
          </a:p>
          <a:p>
            <a:pPr algn="ctr">
              <a:lnSpc>
                <a:spcPct val="150000"/>
              </a:lnSpc>
            </a:pPr>
            <a:r>
              <a:rPr lang="fr-FR" altLang="fr-FR" sz="2400" b="1" i="1" u="sng" dirty="0">
                <a:latin typeface="Baskerville Old Face" pitchFamily="18" charset="0"/>
              </a:rPr>
              <a:t>Salle de sous commission</a:t>
            </a:r>
          </a:p>
        </p:txBody>
      </p:sp>
      <p:pic>
        <p:nvPicPr>
          <p:cNvPr id="7171" name="Picture 6" descr="\\192.168.1.5\cj\9 COMMERCIAL ET COMMUNICATION\COMMUNICATION\LOGOS\PORTUGAL\CROISIEREJAUNE-PORTUGAL.png"/>
          <p:cNvPicPr>
            <a:picLocks noChangeAspect="1" noChangeArrowheads="1"/>
          </p:cNvPicPr>
          <p:nvPr/>
        </p:nvPicPr>
        <p:blipFill>
          <a:blip r:embed="rId2"/>
          <a:srcRect/>
          <a:stretch>
            <a:fillRect/>
          </a:stretch>
        </p:blipFill>
        <p:spPr bwMode="auto">
          <a:xfrm>
            <a:off x="179388" y="0"/>
            <a:ext cx="1296987" cy="1174750"/>
          </a:xfrm>
          <a:prstGeom prst="rect">
            <a:avLst/>
          </a:prstGeom>
          <a:noFill/>
          <a:ln w="9525">
            <a:noFill/>
            <a:miter lim="800000"/>
            <a:headEnd/>
            <a:tailEnd/>
          </a:ln>
        </p:spPr>
      </p:pic>
      <p:pic>
        <p:nvPicPr>
          <p:cNvPr id="7172" name="Picture 2"/>
          <p:cNvPicPr>
            <a:picLocks noChangeAspect="1" noChangeArrowheads="1"/>
          </p:cNvPicPr>
          <p:nvPr/>
        </p:nvPicPr>
        <p:blipFill>
          <a:blip r:embed="rId3"/>
          <a:srcRect/>
          <a:stretch>
            <a:fillRect/>
          </a:stretch>
        </p:blipFill>
        <p:spPr bwMode="auto">
          <a:xfrm>
            <a:off x="1143000" y="1143000"/>
            <a:ext cx="7267575" cy="5391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9"/>
          <p:cNvSpPr txBox="1">
            <a:spLocks noChangeArrowheads="1"/>
          </p:cNvSpPr>
          <p:nvPr/>
        </p:nvSpPr>
        <p:spPr bwMode="auto">
          <a:xfrm>
            <a:off x="2143125" y="0"/>
            <a:ext cx="4786313" cy="1145826"/>
          </a:xfrm>
          <a:prstGeom prst="rect">
            <a:avLst/>
          </a:prstGeom>
          <a:noFill/>
          <a:ln w="9525">
            <a:noFill/>
            <a:miter lim="800000"/>
            <a:headEnd/>
            <a:tailEnd/>
          </a:ln>
        </p:spPr>
        <p:txBody>
          <a:bodyPr>
            <a:spAutoFit/>
          </a:bodyPr>
          <a:lstStyle/>
          <a:p>
            <a:pPr algn="ctr">
              <a:lnSpc>
                <a:spcPct val="150000"/>
              </a:lnSpc>
            </a:pPr>
            <a:r>
              <a:rPr lang="fr-FR" altLang="fr-FR" sz="2400" b="1" i="1" u="sng" dirty="0">
                <a:latin typeface="Baskerville Old Face" pitchFamily="18" charset="0"/>
              </a:rPr>
              <a:t>EPIC SANA LISBOA 5*</a:t>
            </a:r>
          </a:p>
          <a:p>
            <a:pPr algn="ctr">
              <a:lnSpc>
                <a:spcPct val="150000"/>
              </a:lnSpc>
            </a:pPr>
            <a:r>
              <a:rPr lang="fr-FR" altLang="fr-FR" sz="2400" b="1" i="1" u="sng" dirty="0">
                <a:latin typeface="Baskerville Old Face" pitchFamily="18" charset="0"/>
              </a:rPr>
              <a:t>Salle de sous commission</a:t>
            </a:r>
          </a:p>
        </p:txBody>
      </p:sp>
      <p:pic>
        <p:nvPicPr>
          <p:cNvPr id="8195" name="Picture 6" descr="\\192.168.1.5\cj\9 COMMERCIAL ET COMMUNICATION\COMMUNICATION\LOGOS\PORTUGAL\CROISIEREJAUNE-PORTUGAL.png"/>
          <p:cNvPicPr>
            <a:picLocks noChangeAspect="1" noChangeArrowheads="1"/>
          </p:cNvPicPr>
          <p:nvPr/>
        </p:nvPicPr>
        <p:blipFill>
          <a:blip r:embed="rId2"/>
          <a:srcRect/>
          <a:stretch>
            <a:fillRect/>
          </a:stretch>
        </p:blipFill>
        <p:spPr bwMode="auto">
          <a:xfrm>
            <a:off x="179388" y="0"/>
            <a:ext cx="1296987" cy="1174750"/>
          </a:xfrm>
          <a:prstGeom prst="rect">
            <a:avLst/>
          </a:prstGeom>
          <a:noFill/>
          <a:ln w="9525">
            <a:noFill/>
            <a:miter lim="800000"/>
            <a:headEnd/>
            <a:tailEnd/>
          </a:ln>
        </p:spPr>
      </p:pic>
      <p:pic>
        <p:nvPicPr>
          <p:cNvPr id="8196" name="Picture 2"/>
          <p:cNvPicPr>
            <a:picLocks noChangeAspect="1" noChangeArrowheads="1"/>
          </p:cNvPicPr>
          <p:nvPr/>
        </p:nvPicPr>
        <p:blipFill>
          <a:blip r:embed="rId3"/>
          <a:srcRect/>
          <a:stretch>
            <a:fillRect/>
          </a:stretch>
        </p:blipFill>
        <p:spPr bwMode="auto">
          <a:xfrm>
            <a:off x="500063" y="1357313"/>
            <a:ext cx="3571875" cy="2609850"/>
          </a:xfrm>
          <a:prstGeom prst="rect">
            <a:avLst/>
          </a:prstGeom>
          <a:noFill/>
          <a:ln w="9525">
            <a:noFill/>
            <a:miter lim="800000"/>
            <a:headEnd/>
            <a:tailEnd/>
          </a:ln>
        </p:spPr>
      </p:pic>
      <p:pic>
        <p:nvPicPr>
          <p:cNvPr id="8197" name="Picture 2"/>
          <p:cNvPicPr>
            <a:picLocks noChangeAspect="1" noChangeArrowheads="1"/>
          </p:cNvPicPr>
          <p:nvPr/>
        </p:nvPicPr>
        <p:blipFill>
          <a:blip r:embed="rId4"/>
          <a:srcRect/>
          <a:stretch>
            <a:fillRect/>
          </a:stretch>
        </p:blipFill>
        <p:spPr bwMode="auto">
          <a:xfrm>
            <a:off x="5214938" y="4143375"/>
            <a:ext cx="3582987" cy="2643188"/>
          </a:xfrm>
          <a:prstGeom prst="rect">
            <a:avLst/>
          </a:prstGeom>
          <a:noFill/>
          <a:ln w="9525">
            <a:noFill/>
            <a:miter lim="800000"/>
            <a:headEnd/>
            <a:tailEnd/>
          </a:ln>
        </p:spPr>
      </p:pic>
      <p:pic>
        <p:nvPicPr>
          <p:cNvPr id="8198" name="Picture 3"/>
          <p:cNvPicPr>
            <a:picLocks noChangeAspect="1" noChangeArrowheads="1"/>
          </p:cNvPicPr>
          <p:nvPr/>
        </p:nvPicPr>
        <p:blipFill>
          <a:blip r:embed="rId5"/>
          <a:srcRect/>
          <a:stretch>
            <a:fillRect/>
          </a:stretch>
        </p:blipFill>
        <p:spPr bwMode="auto">
          <a:xfrm>
            <a:off x="5214938" y="1214438"/>
            <a:ext cx="3652837" cy="2786062"/>
          </a:xfrm>
          <a:prstGeom prst="rect">
            <a:avLst/>
          </a:prstGeom>
          <a:noFill/>
          <a:ln w="9525">
            <a:noFill/>
            <a:miter lim="800000"/>
            <a:headEnd/>
            <a:tailEnd/>
          </a:ln>
        </p:spPr>
      </p:pic>
      <p:pic>
        <p:nvPicPr>
          <p:cNvPr id="8199" name="Picture 4" descr="\\192.168.1.5\cj\9 COMMERCIAL ET COMMUNICATION\COMMUNICATION\POWER POINT\PORTUGAL\LISBONNE\XCPH\LISBONE - XCPH - DIOR\IMG_2796.JPG"/>
          <p:cNvPicPr>
            <a:picLocks noChangeAspect="1" noChangeArrowheads="1"/>
          </p:cNvPicPr>
          <p:nvPr/>
        </p:nvPicPr>
        <p:blipFill>
          <a:blip r:embed="rId6"/>
          <a:srcRect/>
          <a:stretch>
            <a:fillRect/>
          </a:stretch>
        </p:blipFill>
        <p:spPr bwMode="auto">
          <a:xfrm>
            <a:off x="500063" y="4054475"/>
            <a:ext cx="3643312" cy="27320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9"/>
          <p:cNvSpPr txBox="1">
            <a:spLocks noChangeArrowheads="1"/>
          </p:cNvSpPr>
          <p:nvPr/>
        </p:nvSpPr>
        <p:spPr bwMode="auto">
          <a:xfrm>
            <a:off x="2143125" y="0"/>
            <a:ext cx="4786313" cy="1145826"/>
          </a:xfrm>
          <a:prstGeom prst="rect">
            <a:avLst/>
          </a:prstGeom>
          <a:noFill/>
          <a:ln w="9525">
            <a:noFill/>
            <a:miter lim="800000"/>
            <a:headEnd/>
            <a:tailEnd/>
          </a:ln>
        </p:spPr>
        <p:txBody>
          <a:bodyPr>
            <a:spAutoFit/>
          </a:bodyPr>
          <a:lstStyle/>
          <a:p>
            <a:pPr algn="ctr">
              <a:lnSpc>
                <a:spcPct val="150000"/>
              </a:lnSpc>
            </a:pPr>
            <a:r>
              <a:rPr lang="fr-FR" altLang="fr-FR" sz="2400" b="1" i="1" u="sng" dirty="0">
                <a:latin typeface="Baskerville Old Face" pitchFamily="18" charset="0"/>
              </a:rPr>
              <a:t>EPIC SANA LISBOA 5*</a:t>
            </a:r>
          </a:p>
          <a:p>
            <a:pPr algn="ctr">
              <a:lnSpc>
                <a:spcPct val="150000"/>
              </a:lnSpc>
            </a:pPr>
            <a:r>
              <a:rPr lang="fr-FR" altLang="fr-FR" sz="2400" b="1" i="1" u="sng" dirty="0">
                <a:latin typeface="Baskerville Old Face" pitchFamily="18" charset="0"/>
              </a:rPr>
              <a:t>SPA</a:t>
            </a:r>
          </a:p>
        </p:txBody>
      </p:sp>
      <p:pic>
        <p:nvPicPr>
          <p:cNvPr id="9219" name="Picture 6" descr="\\192.168.1.5\cj\9 COMMERCIAL ET COMMUNICATION\COMMUNICATION\LOGOS\PORTUGAL\CROISIEREJAUNE-PORTUGAL.png"/>
          <p:cNvPicPr>
            <a:picLocks noChangeAspect="1" noChangeArrowheads="1"/>
          </p:cNvPicPr>
          <p:nvPr/>
        </p:nvPicPr>
        <p:blipFill>
          <a:blip r:embed="rId2"/>
          <a:srcRect/>
          <a:stretch>
            <a:fillRect/>
          </a:stretch>
        </p:blipFill>
        <p:spPr bwMode="auto">
          <a:xfrm>
            <a:off x="179388" y="0"/>
            <a:ext cx="1296987" cy="1174750"/>
          </a:xfrm>
          <a:prstGeom prst="rect">
            <a:avLst/>
          </a:prstGeom>
          <a:noFill/>
          <a:ln w="9525">
            <a:noFill/>
            <a:miter lim="800000"/>
            <a:headEnd/>
            <a:tailEnd/>
          </a:ln>
        </p:spPr>
      </p:pic>
      <p:pic>
        <p:nvPicPr>
          <p:cNvPr id="9220" name="Picture 2"/>
          <p:cNvPicPr>
            <a:picLocks noChangeAspect="1" noChangeArrowheads="1"/>
          </p:cNvPicPr>
          <p:nvPr/>
        </p:nvPicPr>
        <p:blipFill>
          <a:blip r:embed="rId3"/>
          <a:srcRect l="3516" t="53467" r="25000" b="14307"/>
          <a:stretch>
            <a:fillRect/>
          </a:stretch>
        </p:blipFill>
        <p:spPr bwMode="auto">
          <a:xfrm>
            <a:off x="31750" y="1571625"/>
            <a:ext cx="9112250" cy="3286125"/>
          </a:xfrm>
          <a:prstGeom prst="rect">
            <a:avLst/>
          </a:prstGeom>
          <a:noFill/>
          <a:ln w="9525">
            <a:noFill/>
            <a:miter lim="800000"/>
            <a:headEnd/>
            <a:tailEnd/>
          </a:ln>
        </p:spPr>
      </p:pic>
      <p:sp>
        <p:nvSpPr>
          <p:cNvPr id="9" name="ZoneTexte 8"/>
          <p:cNvSpPr txBox="1"/>
          <p:nvPr/>
        </p:nvSpPr>
        <p:spPr>
          <a:xfrm>
            <a:off x="71438" y="5143500"/>
            <a:ext cx="9144000" cy="1754188"/>
          </a:xfrm>
          <a:prstGeom prst="rect">
            <a:avLst/>
          </a:prstGeom>
          <a:noFill/>
        </p:spPr>
        <p:txBody>
          <a:bodyPr>
            <a:spAutoFit/>
          </a:bodyPr>
          <a:lstStyle/>
          <a:p>
            <a:pPr>
              <a:defRPr/>
            </a:pPr>
            <a:r>
              <a:rPr lang="fr-FR" b="1" dirty="0"/>
              <a:t>Soins spa</a:t>
            </a:r>
          </a:p>
          <a:p>
            <a:pPr>
              <a:defRPr/>
            </a:pPr>
            <a:r>
              <a:rPr lang="fr-FR" dirty="0"/>
              <a:t>Le </a:t>
            </a:r>
            <a:r>
              <a:rPr lang="fr-FR" b="1" dirty="0" err="1"/>
              <a:t>Sayanna</a:t>
            </a:r>
            <a:r>
              <a:rPr lang="fr-FR" b="1" dirty="0"/>
              <a:t> </a:t>
            </a:r>
            <a:r>
              <a:rPr lang="fr-FR" b="1" dirty="0" err="1"/>
              <a:t>Wellness</a:t>
            </a:r>
            <a:r>
              <a:rPr lang="fr-FR" dirty="0"/>
              <a:t> dispose de 6 salles de soins. Les services proposés incluent des massages aux pierres chaudes, des massages, des soins du visage et des enveloppements corporels. Le spa propose divers soins thérapeutiques, dont l'hydrothérapie. Le spa comprend un sauna et un hammam.</a:t>
            </a:r>
          </a:p>
          <a:p>
            <a:pPr>
              <a:defRPr/>
            </a:pPr>
            <a:endParaRPr lang="fr-FR"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9"/>
          <p:cNvSpPr txBox="1">
            <a:spLocks noChangeArrowheads="1"/>
          </p:cNvSpPr>
          <p:nvPr/>
        </p:nvSpPr>
        <p:spPr bwMode="auto">
          <a:xfrm>
            <a:off x="2143125" y="0"/>
            <a:ext cx="4786313" cy="1145826"/>
          </a:xfrm>
          <a:prstGeom prst="rect">
            <a:avLst/>
          </a:prstGeom>
          <a:noFill/>
          <a:ln w="9525">
            <a:noFill/>
            <a:miter lim="800000"/>
            <a:headEnd/>
            <a:tailEnd/>
          </a:ln>
        </p:spPr>
        <p:txBody>
          <a:bodyPr>
            <a:spAutoFit/>
          </a:bodyPr>
          <a:lstStyle/>
          <a:p>
            <a:pPr algn="ctr">
              <a:lnSpc>
                <a:spcPct val="150000"/>
              </a:lnSpc>
            </a:pPr>
            <a:r>
              <a:rPr lang="fr-FR" altLang="fr-FR" sz="2400" b="1" i="1" u="sng" dirty="0">
                <a:latin typeface="Baskerville Old Face" pitchFamily="18" charset="0"/>
              </a:rPr>
              <a:t>EPIC SANA LISBOA 5*</a:t>
            </a:r>
          </a:p>
          <a:p>
            <a:pPr algn="ctr">
              <a:lnSpc>
                <a:spcPct val="150000"/>
              </a:lnSpc>
            </a:pPr>
            <a:r>
              <a:rPr lang="fr-FR" altLang="fr-FR" sz="2400" b="1" i="1" u="sng" dirty="0">
                <a:latin typeface="Baskerville Old Face" pitchFamily="18" charset="0"/>
              </a:rPr>
              <a:t>SPA</a:t>
            </a:r>
          </a:p>
        </p:txBody>
      </p:sp>
      <p:pic>
        <p:nvPicPr>
          <p:cNvPr id="10243" name="Picture 6" descr="\\192.168.1.5\cj\9 COMMERCIAL ET COMMUNICATION\COMMUNICATION\LOGOS\PORTUGAL\CROISIEREJAUNE-PORTUGAL.png"/>
          <p:cNvPicPr>
            <a:picLocks noChangeAspect="1" noChangeArrowheads="1"/>
          </p:cNvPicPr>
          <p:nvPr/>
        </p:nvPicPr>
        <p:blipFill>
          <a:blip r:embed="rId2"/>
          <a:srcRect/>
          <a:stretch>
            <a:fillRect/>
          </a:stretch>
        </p:blipFill>
        <p:spPr bwMode="auto">
          <a:xfrm>
            <a:off x="179388" y="0"/>
            <a:ext cx="1296987" cy="1174750"/>
          </a:xfrm>
          <a:prstGeom prst="rect">
            <a:avLst/>
          </a:prstGeom>
          <a:noFill/>
          <a:ln w="9525">
            <a:noFill/>
            <a:miter lim="800000"/>
            <a:headEnd/>
            <a:tailEnd/>
          </a:ln>
        </p:spPr>
      </p:pic>
      <p:pic>
        <p:nvPicPr>
          <p:cNvPr id="10244" name="Picture 2"/>
          <p:cNvPicPr>
            <a:picLocks noChangeAspect="1" noChangeArrowheads="1"/>
          </p:cNvPicPr>
          <p:nvPr/>
        </p:nvPicPr>
        <p:blipFill>
          <a:blip r:embed="rId3"/>
          <a:srcRect/>
          <a:stretch>
            <a:fillRect/>
          </a:stretch>
        </p:blipFill>
        <p:spPr bwMode="auto">
          <a:xfrm>
            <a:off x="928688" y="1214438"/>
            <a:ext cx="7281862" cy="54594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9"/>
          <p:cNvSpPr txBox="1">
            <a:spLocks noChangeArrowheads="1"/>
          </p:cNvSpPr>
          <p:nvPr/>
        </p:nvSpPr>
        <p:spPr bwMode="auto">
          <a:xfrm>
            <a:off x="2143125" y="0"/>
            <a:ext cx="4786313" cy="1754188"/>
          </a:xfrm>
          <a:prstGeom prst="rect">
            <a:avLst/>
          </a:prstGeom>
          <a:noFill/>
          <a:ln w="9525">
            <a:noFill/>
            <a:miter lim="800000"/>
            <a:headEnd/>
            <a:tailEnd/>
          </a:ln>
        </p:spPr>
        <p:txBody>
          <a:bodyPr>
            <a:spAutoFit/>
          </a:bodyPr>
          <a:lstStyle/>
          <a:p>
            <a:pPr algn="ctr">
              <a:lnSpc>
                <a:spcPct val="150000"/>
              </a:lnSpc>
            </a:pPr>
            <a:r>
              <a:rPr lang="fr-FR" altLang="fr-FR" sz="2400" b="1" i="1" u="sng" dirty="0">
                <a:latin typeface="Baskerville Old Face" pitchFamily="18" charset="0"/>
              </a:rPr>
              <a:t>EPIC SANA LISBOA 5*</a:t>
            </a:r>
          </a:p>
          <a:p>
            <a:pPr algn="ctr">
              <a:lnSpc>
                <a:spcPct val="150000"/>
              </a:lnSpc>
            </a:pPr>
            <a:r>
              <a:rPr lang="fr-FR" altLang="fr-FR" sz="2400" b="1" i="1" u="sng" dirty="0">
                <a:latin typeface="Baskerville Old Face" pitchFamily="18" charset="0"/>
              </a:rPr>
              <a:t>PISCINE EXTERIEUR  SUR LE ROOFTOP AU 09EME ETAGE</a:t>
            </a:r>
          </a:p>
        </p:txBody>
      </p:sp>
      <p:pic>
        <p:nvPicPr>
          <p:cNvPr id="11267" name="Picture 6" descr="\\192.168.1.5\cj\9 COMMERCIAL ET COMMUNICATION\COMMUNICATION\LOGOS\PORTUGAL\CROISIEREJAUNE-PORTUGAL.png"/>
          <p:cNvPicPr>
            <a:picLocks noChangeAspect="1" noChangeArrowheads="1"/>
          </p:cNvPicPr>
          <p:nvPr/>
        </p:nvPicPr>
        <p:blipFill>
          <a:blip r:embed="rId2"/>
          <a:srcRect/>
          <a:stretch>
            <a:fillRect/>
          </a:stretch>
        </p:blipFill>
        <p:spPr bwMode="auto">
          <a:xfrm>
            <a:off x="179388" y="0"/>
            <a:ext cx="1296987" cy="1174750"/>
          </a:xfrm>
          <a:prstGeom prst="rect">
            <a:avLst/>
          </a:prstGeom>
          <a:noFill/>
          <a:ln w="9525">
            <a:noFill/>
            <a:miter lim="800000"/>
            <a:headEnd/>
            <a:tailEnd/>
          </a:ln>
        </p:spPr>
      </p:pic>
      <p:pic>
        <p:nvPicPr>
          <p:cNvPr id="11268" name="Picture 2" descr="http://www.google.fr/url?source=imglanding&amp;ct=img&amp;q=http://www.lisboa.epic.sanahotels.com/fotos/galerias/epiclxvii_1_330_1372961534.jpg&amp;sa=X&amp;ved=0CAkQ8wdqFQoTCJHX2tjblsYCFUy6FAodMHIAVw&amp;usg=AFQjCNEh5-N5UV_j5m5ziQXYvOIKT1Kd7A"/>
          <p:cNvPicPr>
            <a:picLocks noChangeAspect="1" noChangeArrowheads="1"/>
          </p:cNvPicPr>
          <p:nvPr/>
        </p:nvPicPr>
        <p:blipFill>
          <a:blip r:embed="rId3"/>
          <a:srcRect/>
          <a:stretch>
            <a:fillRect/>
          </a:stretch>
        </p:blipFill>
        <p:spPr bwMode="auto">
          <a:xfrm>
            <a:off x="285750" y="2428875"/>
            <a:ext cx="8643938" cy="2911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4"/>
          <p:cNvSpPr>
            <a:spLocks noChangeArrowheads="1"/>
          </p:cNvSpPr>
          <p:nvPr/>
        </p:nvSpPr>
        <p:spPr bwMode="auto">
          <a:xfrm>
            <a:off x="1476375" y="692150"/>
            <a:ext cx="6408738" cy="4681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buFontTx/>
              <a:buNone/>
            </a:pPr>
            <a:endParaRPr lang="fr-FR" altLang="fr-FR" sz="3400" i="1">
              <a:solidFill>
                <a:srgbClr val="663300"/>
              </a:solidFill>
              <a:latin typeface="Maiandra GD" pitchFamily="34" charset="0"/>
            </a:endParaRPr>
          </a:p>
        </p:txBody>
      </p:sp>
      <p:sp>
        <p:nvSpPr>
          <p:cNvPr id="19459" name="Text Box 4"/>
          <p:cNvSpPr txBox="1">
            <a:spLocks noChangeArrowheads="1"/>
          </p:cNvSpPr>
          <p:nvPr/>
        </p:nvSpPr>
        <p:spPr bwMode="auto">
          <a:xfrm>
            <a:off x="539750" y="4868863"/>
            <a:ext cx="7993063" cy="1768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FontTx/>
              <a:buNone/>
            </a:pPr>
            <a:r>
              <a:rPr lang="fr-FR" altLang="fr-FR" sz="2000" b="1" dirty="0" smtClean="0">
                <a:latin typeface="Baskerville Old Face" pitchFamily="18" charset="0"/>
              </a:rPr>
              <a:t>Laura DREAN</a:t>
            </a:r>
            <a:endParaRPr lang="fr-FR" altLang="fr-FR" sz="2000" b="1" dirty="0">
              <a:latin typeface="Baskerville Old Face" pitchFamily="18" charset="0"/>
            </a:endParaRPr>
          </a:p>
          <a:p>
            <a:pPr algn="ctr" eaLnBrk="1" hangingPunct="1">
              <a:spcBef>
                <a:spcPct val="50000"/>
              </a:spcBef>
              <a:buFontTx/>
              <a:buNone/>
            </a:pPr>
            <a:r>
              <a:rPr lang="fr-FR" altLang="fr-FR" sz="2000" dirty="0">
                <a:latin typeface="Baskerville Old Face" pitchFamily="18" charset="0"/>
              </a:rPr>
              <a:t>01 49 650 650</a:t>
            </a:r>
          </a:p>
          <a:p>
            <a:pPr algn="ctr" eaLnBrk="1" hangingPunct="1">
              <a:spcBef>
                <a:spcPct val="50000"/>
              </a:spcBef>
              <a:buFontTx/>
              <a:buNone/>
            </a:pPr>
            <a:r>
              <a:rPr lang="fr-FR" altLang="fr-FR" sz="2000" dirty="0" smtClean="0">
                <a:latin typeface="Baskerville Old Face" pitchFamily="18" charset="0"/>
              </a:rPr>
              <a:t>laura@croisierejaune.com</a:t>
            </a:r>
            <a:endParaRPr lang="fr-FR" altLang="fr-FR" sz="2000" dirty="0">
              <a:latin typeface="Baskerville Old Face" pitchFamily="18" charset="0"/>
            </a:endParaRPr>
          </a:p>
          <a:p>
            <a:pPr algn="ctr" eaLnBrk="1" hangingPunct="1">
              <a:spcBef>
                <a:spcPct val="50000"/>
              </a:spcBef>
              <a:buFontTx/>
              <a:buNone/>
            </a:pPr>
            <a:r>
              <a:rPr lang="fr-FR" altLang="fr-FR" sz="2000" dirty="0">
                <a:latin typeface="Baskerville Old Face" pitchFamily="18" charset="0"/>
                <a:hlinkClick r:id="rId2"/>
              </a:rPr>
              <a:t>www.croisierejaune.com</a:t>
            </a:r>
            <a:endParaRPr lang="fr-FR" altLang="fr-FR" sz="2000" dirty="0">
              <a:latin typeface="Baskerville Old Face" pitchFamily="18" charset="0"/>
            </a:endParaRPr>
          </a:p>
        </p:txBody>
      </p:sp>
      <p:sp>
        <p:nvSpPr>
          <p:cNvPr id="19460" name="Rectangle 5"/>
          <p:cNvSpPr>
            <a:spLocks noChangeArrowheads="1"/>
          </p:cNvSpPr>
          <p:nvPr/>
        </p:nvSpPr>
        <p:spPr bwMode="auto">
          <a:xfrm>
            <a:off x="0" y="404813"/>
            <a:ext cx="9144000" cy="623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FontTx/>
              <a:buNone/>
            </a:pPr>
            <a:r>
              <a:rPr lang="fr-FR" altLang="fr-FR" sz="4000" b="1" i="1" dirty="0">
                <a:latin typeface="Baskerville Old Face" pitchFamily="18" charset="0"/>
              </a:rPr>
              <a:t>Contact</a:t>
            </a:r>
            <a:endParaRPr lang="fr-FR" altLang="fr-FR" sz="4000" i="1" dirty="0">
              <a:latin typeface="Baskerville Old Face" pitchFamily="18" charset="0"/>
            </a:endParaRPr>
          </a:p>
        </p:txBody>
      </p:sp>
      <p:pic>
        <p:nvPicPr>
          <p:cNvPr id="19462" name="Picture 7" descr="http://media-cdn.tripadvisor.com/media/photo-s/03/9b/2f/c5/lisbon.jp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979613" y="1484313"/>
            <a:ext cx="5238750" cy="315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6" descr="\\192.168.1.5\cj\9 COMMERCIAL ET COMMUNICATION\COMMUNICATION\LOGOS\PORTUGAL\CROISIEREJAUNE-PORTUGAL.png"/>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5364088" y="1707316"/>
            <a:ext cx="1512168" cy="1371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7230181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ítulo 3"/>
          <p:cNvSpPr txBox="1">
            <a:spLocks/>
          </p:cNvSpPr>
          <p:nvPr/>
        </p:nvSpPr>
        <p:spPr bwMode="auto">
          <a:xfrm>
            <a:off x="269875" y="260350"/>
            <a:ext cx="8623300" cy="936625"/>
          </a:xfrm>
          <a:prstGeom prst="rect">
            <a:avLst/>
          </a:prstGeom>
          <a:noFill/>
          <a:ln w="9525">
            <a:noFill/>
            <a:miter lim="800000"/>
            <a:headEnd/>
            <a:tailEnd/>
          </a:ln>
        </p:spPr>
        <p:txBody>
          <a:bodyPr lIns="104258" tIns="52128" rIns="104258" bIns="52128" anchor="ctr"/>
          <a:lstStyle/>
          <a:p>
            <a:pPr algn="ctr" defTabSz="801688"/>
            <a:r>
              <a:rPr lang="fr-FR" altLang="fr-FR" dirty="0">
                <a:latin typeface="Pristina" pitchFamily="66" charset="0"/>
              </a:rPr>
              <a:t>Puis, nous visiterons la </a:t>
            </a:r>
            <a:r>
              <a:rPr lang="fr-FR" altLang="fr-FR" dirty="0" err="1">
                <a:latin typeface="Pristina" pitchFamily="66" charset="0"/>
              </a:rPr>
              <a:t>Baixa</a:t>
            </a:r>
            <a:r>
              <a:rPr lang="fr-FR" altLang="fr-FR" dirty="0">
                <a:latin typeface="Pristina" pitchFamily="66" charset="0"/>
              </a:rPr>
              <a:t>-</a:t>
            </a:r>
            <a:r>
              <a:rPr lang="fr-FR" altLang="fr-FR" dirty="0" err="1">
                <a:latin typeface="Pristina" pitchFamily="66" charset="0"/>
              </a:rPr>
              <a:t>Chiado</a:t>
            </a:r>
            <a:r>
              <a:rPr lang="fr-FR" altLang="fr-FR" dirty="0">
                <a:latin typeface="Pristina" pitchFamily="66" charset="0"/>
              </a:rPr>
              <a:t>, le </a:t>
            </a:r>
            <a:r>
              <a:rPr lang="fr-FR" altLang="fr-FR" dirty="0" err="1">
                <a:latin typeface="Pristina" pitchFamily="66" charset="0"/>
              </a:rPr>
              <a:t>Rossio</a:t>
            </a:r>
            <a:r>
              <a:rPr lang="fr-FR" altLang="fr-FR" dirty="0">
                <a:latin typeface="Pristina" pitchFamily="66" charset="0"/>
              </a:rPr>
              <a:t> et la Place du commerce se situant dans le sud de Lisbonne, qui fut reconstruit au 18ème siècle suite au fameux tremblement de terre. C’est un quartier animé et commercial où l’on retrouve les principales avenues piétonnes comme la Rua Augusta.</a:t>
            </a:r>
            <a:endParaRPr lang="pt-PT" altLang="fr-FR" dirty="0">
              <a:latin typeface="Pristina" pitchFamily="66" charset="0"/>
            </a:endParaRPr>
          </a:p>
        </p:txBody>
      </p:sp>
      <p:pic>
        <p:nvPicPr>
          <p:cNvPr id="46083" name="Picture 2" descr="http://imagesus.abritel.fr/mda01/f48a3293-54c1-475b-b320-ffad03544f4a.1.10"/>
          <p:cNvPicPr>
            <a:picLocks noChangeAspect="1" noChangeArrowheads="1"/>
          </p:cNvPicPr>
          <p:nvPr/>
        </p:nvPicPr>
        <p:blipFill>
          <a:blip r:embed="rId2"/>
          <a:srcRect/>
          <a:stretch>
            <a:fillRect/>
          </a:stretch>
        </p:blipFill>
        <p:spPr bwMode="auto">
          <a:xfrm>
            <a:off x="1116013" y="1549400"/>
            <a:ext cx="3406775" cy="2609850"/>
          </a:xfrm>
          <a:prstGeom prst="rect">
            <a:avLst/>
          </a:prstGeom>
          <a:noFill/>
          <a:ln w="9525">
            <a:noFill/>
            <a:miter lim="800000"/>
            <a:headEnd/>
            <a:tailEnd/>
          </a:ln>
        </p:spPr>
      </p:pic>
      <p:pic>
        <p:nvPicPr>
          <p:cNvPr id="46084" name="Picture 4" descr="http://jpbiville.fr/wp-content/flagallery/lisbonne/place_du_commerce.jpg"/>
          <p:cNvPicPr>
            <a:picLocks noChangeAspect="1" noChangeArrowheads="1"/>
          </p:cNvPicPr>
          <p:nvPr/>
        </p:nvPicPr>
        <p:blipFill>
          <a:blip r:embed="rId3"/>
          <a:srcRect/>
          <a:stretch>
            <a:fillRect/>
          </a:stretch>
        </p:blipFill>
        <p:spPr bwMode="auto">
          <a:xfrm>
            <a:off x="1289050" y="4365625"/>
            <a:ext cx="6583363" cy="2043113"/>
          </a:xfrm>
          <a:prstGeom prst="rect">
            <a:avLst/>
          </a:prstGeom>
          <a:noFill/>
          <a:ln w="9525">
            <a:noFill/>
            <a:miter lim="800000"/>
            <a:headEnd/>
            <a:tailEnd/>
          </a:ln>
        </p:spPr>
      </p:pic>
      <p:pic>
        <p:nvPicPr>
          <p:cNvPr id="46085" name="Picture 6" descr="http://www.shiadohostel.com/rossio.jpg"/>
          <p:cNvPicPr>
            <a:picLocks noChangeAspect="1" noChangeArrowheads="1"/>
          </p:cNvPicPr>
          <p:nvPr/>
        </p:nvPicPr>
        <p:blipFill>
          <a:blip r:embed="rId4"/>
          <a:srcRect/>
          <a:stretch>
            <a:fillRect/>
          </a:stretch>
        </p:blipFill>
        <p:spPr bwMode="auto">
          <a:xfrm>
            <a:off x="4932363" y="1549400"/>
            <a:ext cx="3311525" cy="2609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ítulo 3"/>
          <p:cNvSpPr txBox="1">
            <a:spLocks/>
          </p:cNvSpPr>
          <p:nvPr/>
        </p:nvSpPr>
        <p:spPr bwMode="auto">
          <a:xfrm>
            <a:off x="296863" y="-24"/>
            <a:ext cx="8623300" cy="792162"/>
          </a:xfrm>
          <a:prstGeom prst="rect">
            <a:avLst/>
          </a:prstGeom>
          <a:noFill/>
          <a:ln w="9525">
            <a:noFill/>
            <a:miter lim="800000"/>
            <a:headEnd/>
            <a:tailEnd/>
          </a:ln>
        </p:spPr>
        <p:txBody>
          <a:bodyPr lIns="104258" tIns="52128" rIns="104258" bIns="52128" anchor="ctr"/>
          <a:lstStyle/>
          <a:p>
            <a:pPr algn="ctr" defTabSz="801688">
              <a:lnSpc>
                <a:spcPct val="150000"/>
              </a:lnSpc>
            </a:pPr>
            <a:r>
              <a:rPr lang="fr-FR" altLang="fr-FR" sz="2400" dirty="0" err="1" smtClean="0">
                <a:latin typeface="+mj-lt"/>
              </a:rPr>
              <a:t>Baixa</a:t>
            </a:r>
            <a:r>
              <a:rPr lang="fr-FR" altLang="fr-FR" sz="2400" dirty="0" smtClean="0">
                <a:latin typeface="+mj-lt"/>
              </a:rPr>
              <a:t>-</a:t>
            </a:r>
            <a:r>
              <a:rPr lang="fr-FR" altLang="fr-FR" sz="2400" dirty="0" err="1" smtClean="0">
                <a:latin typeface="+mj-lt"/>
              </a:rPr>
              <a:t>Chiado</a:t>
            </a:r>
            <a:r>
              <a:rPr lang="fr-FR" altLang="fr-FR" sz="2400" dirty="0">
                <a:latin typeface="+mj-lt"/>
              </a:rPr>
              <a:t>, </a:t>
            </a:r>
            <a:r>
              <a:rPr lang="fr-FR" altLang="fr-FR" sz="2400" dirty="0" err="1">
                <a:latin typeface="+mj-lt"/>
              </a:rPr>
              <a:t>Rossio</a:t>
            </a:r>
            <a:r>
              <a:rPr lang="fr-FR" altLang="fr-FR" sz="2400" dirty="0">
                <a:latin typeface="+mj-lt"/>
              </a:rPr>
              <a:t>, Place du commerce</a:t>
            </a:r>
            <a:endParaRPr lang="pt-PT" altLang="fr-FR" sz="2400" dirty="0">
              <a:latin typeface="+mj-lt"/>
            </a:endParaRPr>
          </a:p>
        </p:txBody>
      </p:sp>
      <p:sp>
        <p:nvSpPr>
          <p:cNvPr id="3" name="Rectangle 4"/>
          <p:cNvSpPr>
            <a:spLocks noChangeArrowheads="1"/>
          </p:cNvSpPr>
          <p:nvPr/>
        </p:nvSpPr>
        <p:spPr bwMode="auto">
          <a:xfrm>
            <a:off x="357158" y="642918"/>
            <a:ext cx="8135938" cy="3862596"/>
          </a:xfrm>
          <a:prstGeom prst="rect">
            <a:avLst/>
          </a:prstGeom>
          <a:noFill/>
          <a:ln>
            <a:noFill/>
          </a:ln>
          <a:extLst/>
        </p:spPr>
        <p:txBody>
          <a:bodyPr wrap="square"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nSpc>
                <a:spcPct val="150000"/>
              </a:lnSpc>
              <a:buFont typeface="Wingdings" pitchFamily="2" charset="2"/>
              <a:buChar char="v"/>
              <a:defRPr/>
            </a:pPr>
            <a:r>
              <a:rPr lang="fr-FR" sz="1400" kern="0" dirty="0" smtClean="0">
                <a:latin typeface="+mj-lt"/>
                <a:ea typeface="Times New Roman" pitchFamily="18" charset="0"/>
              </a:rPr>
              <a:t>Visite du sud de Lisbonne à pieds</a:t>
            </a:r>
            <a:r>
              <a:rPr lang="fr-FR" sz="1400" kern="0" dirty="0">
                <a:latin typeface="+mj-lt"/>
                <a:ea typeface="Times New Roman" pitchFamily="18" charset="0"/>
              </a:rPr>
              <a:t> : </a:t>
            </a:r>
            <a:endParaRPr lang="fr-FR" sz="1400" kern="0" dirty="0" smtClean="0">
              <a:latin typeface="+mj-lt"/>
              <a:ea typeface="Times New Roman" pitchFamily="18" charset="0"/>
            </a:endParaRPr>
          </a:p>
          <a:p>
            <a:pPr>
              <a:lnSpc>
                <a:spcPct val="150000"/>
              </a:lnSpc>
              <a:defRPr/>
            </a:pPr>
            <a:r>
              <a:rPr lang="fr-FR" sz="1400" b="1" kern="0" dirty="0" err="1" smtClean="0">
                <a:latin typeface="+mj-lt"/>
                <a:ea typeface="Times New Roman" pitchFamily="18" charset="0"/>
              </a:rPr>
              <a:t>Rossio</a:t>
            </a:r>
            <a:r>
              <a:rPr lang="fr-FR" sz="1400" b="1" kern="0" dirty="0" smtClean="0">
                <a:latin typeface="+mj-lt"/>
                <a:ea typeface="Times New Roman" pitchFamily="18" charset="0"/>
              </a:rPr>
              <a:t>, </a:t>
            </a:r>
            <a:r>
              <a:rPr lang="fr-FR" sz="1400" b="1" kern="0" dirty="0" err="1" smtClean="0">
                <a:latin typeface="+mj-lt"/>
                <a:ea typeface="Times New Roman" pitchFamily="18" charset="0"/>
              </a:rPr>
              <a:t>Baixa</a:t>
            </a:r>
            <a:r>
              <a:rPr lang="fr-FR" sz="1400" b="1" kern="0" dirty="0" smtClean="0">
                <a:latin typeface="+mj-lt"/>
                <a:ea typeface="Times New Roman" pitchFamily="18" charset="0"/>
              </a:rPr>
              <a:t> et la </a:t>
            </a:r>
            <a:r>
              <a:rPr lang="fr-FR" sz="1400" b="1" kern="0" dirty="0">
                <a:latin typeface="+mj-lt"/>
                <a:ea typeface="Times New Roman" pitchFamily="18" charset="0"/>
              </a:rPr>
              <a:t>Place du </a:t>
            </a:r>
            <a:r>
              <a:rPr lang="fr-FR" sz="1400" b="1" kern="0" dirty="0" smtClean="0">
                <a:latin typeface="+mj-lt"/>
                <a:ea typeface="Times New Roman" pitchFamily="18" charset="0"/>
              </a:rPr>
              <a:t>commerce</a:t>
            </a:r>
          </a:p>
          <a:p>
            <a:pPr>
              <a:lnSpc>
                <a:spcPct val="150000"/>
              </a:lnSpc>
              <a:defRPr/>
            </a:pPr>
            <a:endParaRPr lang="fr-FR" sz="1400" kern="0" dirty="0" smtClean="0">
              <a:latin typeface="+mj-lt"/>
              <a:ea typeface="Times New Roman" pitchFamily="18" charset="0"/>
            </a:endParaRPr>
          </a:p>
          <a:p>
            <a:pPr algn="just">
              <a:defRPr/>
            </a:pPr>
            <a:r>
              <a:rPr lang="fr-FR" sz="1400" kern="0" dirty="0">
                <a:latin typeface="+mj-lt"/>
                <a:ea typeface="Times New Roman" pitchFamily="18" charset="0"/>
              </a:rPr>
              <a:t>Le quartier de </a:t>
            </a:r>
            <a:r>
              <a:rPr lang="fr-FR" sz="1400" kern="0" dirty="0" err="1">
                <a:latin typeface="+mj-lt"/>
                <a:ea typeface="Times New Roman" pitchFamily="18" charset="0"/>
              </a:rPr>
              <a:t>Baixa</a:t>
            </a:r>
            <a:r>
              <a:rPr lang="fr-FR" sz="1400" kern="0" dirty="0">
                <a:latin typeface="+mj-lt"/>
                <a:ea typeface="Times New Roman" pitchFamily="18" charset="0"/>
              </a:rPr>
              <a:t> (ville basse) est situé au bord du Tage, entre deux collines, celles de l’</a:t>
            </a:r>
            <a:r>
              <a:rPr lang="fr-FR" sz="1400" kern="0" dirty="0" err="1">
                <a:latin typeface="+mj-lt"/>
                <a:ea typeface="Times New Roman" pitchFamily="18" charset="0"/>
              </a:rPr>
              <a:t>Alfama</a:t>
            </a:r>
            <a:r>
              <a:rPr lang="fr-FR" sz="1400" kern="0" dirty="0">
                <a:latin typeface="+mj-lt"/>
                <a:ea typeface="Times New Roman" pitchFamily="18" charset="0"/>
              </a:rPr>
              <a:t> et du </a:t>
            </a:r>
            <a:r>
              <a:rPr lang="fr-FR" sz="1400" kern="0" dirty="0" err="1">
                <a:latin typeface="+mj-lt"/>
                <a:ea typeface="Times New Roman" pitchFamily="18" charset="0"/>
              </a:rPr>
              <a:t>Barrio</a:t>
            </a:r>
            <a:r>
              <a:rPr lang="fr-FR" sz="1400" kern="0" dirty="0">
                <a:latin typeface="+mj-lt"/>
                <a:ea typeface="Times New Roman" pitchFamily="18" charset="0"/>
              </a:rPr>
              <a:t> Alto. Ce quartier fut entièrement reconstruit après le séisme de 1755 par le Marquis de Pombal sur un modèle d’urbanisme précurseur en Europe: selon un plan de rues </a:t>
            </a:r>
            <a:r>
              <a:rPr lang="fr-FR" sz="1400" kern="0" dirty="0" smtClean="0">
                <a:latin typeface="+mj-lt"/>
                <a:ea typeface="Times New Roman" pitchFamily="18" charset="0"/>
              </a:rPr>
              <a:t>quadrillées. </a:t>
            </a:r>
          </a:p>
          <a:p>
            <a:pPr algn="just">
              <a:defRPr/>
            </a:pPr>
            <a:endParaRPr lang="fr-FR" sz="1400" kern="0" dirty="0">
              <a:latin typeface="+mj-lt"/>
              <a:ea typeface="Times New Roman" pitchFamily="18" charset="0"/>
            </a:endParaRPr>
          </a:p>
          <a:p>
            <a:pPr algn="just">
              <a:defRPr/>
            </a:pPr>
            <a:r>
              <a:rPr lang="fr-FR" sz="1400" kern="0" dirty="0" smtClean="0">
                <a:latin typeface="+mj-lt"/>
                <a:ea typeface="Times New Roman" pitchFamily="18" charset="0"/>
              </a:rPr>
              <a:t>C’est </a:t>
            </a:r>
            <a:r>
              <a:rPr lang="fr-FR" sz="1400" kern="0" dirty="0">
                <a:latin typeface="+mj-lt"/>
                <a:ea typeface="Times New Roman" pitchFamily="18" charset="0"/>
              </a:rPr>
              <a:t>le </a:t>
            </a:r>
            <a:r>
              <a:rPr lang="fr-FR" sz="1400" kern="0" dirty="0" smtClean="0">
                <a:latin typeface="+mj-lt"/>
                <a:ea typeface="Times New Roman" pitchFamily="18" charset="0"/>
              </a:rPr>
              <a:t>quartier le </a:t>
            </a:r>
            <a:r>
              <a:rPr lang="fr-FR" sz="1400" kern="0" dirty="0">
                <a:latin typeface="+mj-lt"/>
                <a:ea typeface="Times New Roman" pitchFamily="18" charset="0"/>
              </a:rPr>
              <a:t>plus </a:t>
            </a:r>
            <a:r>
              <a:rPr lang="fr-FR" sz="1400" kern="0" dirty="0" smtClean="0">
                <a:latin typeface="+mj-lt"/>
                <a:ea typeface="Times New Roman" pitchFamily="18" charset="0"/>
              </a:rPr>
              <a:t>animé et le plus commerçant </a:t>
            </a:r>
            <a:r>
              <a:rPr lang="fr-FR" sz="1400" kern="0" dirty="0">
                <a:latin typeface="+mj-lt"/>
                <a:ea typeface="Times New Roman" pitchFamily="18" charset="0"/>
              </a:rPr>
              <a:t>de </a:t>
            </a:r>
            <a:r>
              <a:rPr lang="fr-FR" sz="1400" kern="0" dirty="0" smtClean="0">
                <a:latin typeface="+mj-lt"/>
                <a:ea typeface="Times New Roman" pitchFamily="18" charset="0"/>
              </a:rPr>
              <a:t>Lisbonne dont </a:t>
            </a:r>
            <a:r>
              <a:rPr lang="fr-FR" sz="1400" kern="0" dirty="0">
                <a:latin typeface="+mj-lt"/>
                <a:ea typeface="Times New Roman" pitchFamily="18" charset="0"/>
              </a:rPr>
              <a:t>toutes les rues parallèles descendent de </a:t>
            </a:r>
            <a:r>
              <a:rPr lang="fr-FR" sz="1400" kern="0" dirty="0" err="1">
                <a:latin typeface="+mj-lt"/>
                <a:ea typeface="Times New Roman" pitchFamily="18" charset="0"/>
              </a:rPr>
              <a:t>Rossio</a:t>
            </a:r>
            <a:r>
              <a:rPr lang="fr-FR" sz="1400" kern="0" dirty="0">
                <a:latin typeface="+mj-lt"/>
                <a:ea typeface="Times New Roman" pitchFamily="18" charset="0"/>
              </a:rPr>
              <a:t>, endroit de rencontre très apprécié avec </a:t>
            </a:r>
            <a:r>
              <a:rPr lang="fr-FR" sz="1400" kern="0" dirty="0" smtClean="0">
                <a:latin typeface="+mj-lt"/>
                <a:ea typeface="Times New Roman" pitchFamily="18" charset="0"/>
              </a:rPr>
              <a:t>divers cafés</a:t>
            </a:r>
            <a:r>
              <a:rPr lang="fr-FR" sz="1400" kern="0" dirty="0">
                <a:latin typeface="+mj-lt"/>
                <a:ea typeface="Times New Roman" pitchFamily="18" charset="0"/>
              </a:rPr>
              <a:t>, théâtres et restaurants, vers la </a:t>
            </a:r>
            <a:r>
              <a:rPr lang="fr-FR" sz="1400" kern="0" dirty="0" err="1">
                <a:latin typeface="+mj-lt"/>
                <a:ea typeface="Times New Roman" pitchFamily="18" charset="0"/>
              </a:rPr>
              <a:t>Praça</a:t>
            </a:r>
            <a:r>
              <a:rPr lang="fr-FR" sz="1400" kern="0" dirty="0">
                <a:latin typeface="+mj-lt"/>
                <a:ea typeface="Times New Roman" pitchFamily="18" charset="0"/>
              </a:rPr>
              <a:t> do </a:t>
            </a:r>
            <a:r>
              <a:rPr lang="fr-FR" sz="1400" kern="0" dirty="0" err="1">
                <a:latin typeface="+mj-lt"/>
                <a:ea typeface="Times New Roman" pitchFamily="18" charset="0"/>
              </a:rPr>
              <a:t>Comercio</a:t>
            </a:r>
            <a:r>
              <a:rPr lang="fr-FR" sz="1400" kern="0" dirty="0">
                <a:latin typeface="+mj-lt"/>
                <a:ea typeface="Times New Roman" pitchFamily="18" charset="0"/>
              </a:rPr>
              <a:t> (place du </a:t>
            </a:r>
            <a:r>
              <a:rPr lang="fr-FR" sz="1400" kern="0" dirty="0" smtClean="0">
                <a:latin typeface="+mj-lt"/>
                <a:ea typeface="Times New Roman" pitchFamily="18" charset="0"/>
              </a:rPr>
              <a:t>commerce). </a:t>
            </a:r>
          </a:p>
          <a:p>
            <a:pPr algn="just">
              <a:defRPr/>
            </a:pPr>
            <a:endParaRPr lang="fr-FR" sz="1400" kern="0" dirty="0">
              <a:latin typeface="+mj-lt"/>
              <a:ea typeface="Times New Roman" pitchFamily="18" charset="0"/>
            </a:endParaRPr>
          </a:p>
          <a:p>
            <a:pPr algn="just">
              <a:defRPr/>
            </a:pPr>
            <a:r>
              <a:rPr lang="fr-FR" sz="1400" kern="0" dirty="0" smtClean="0">
                <a:latin typeface="+mj-lt"/>
                <a:ea typeface="Times New Roman" pitchFamily="18" charset="0"/>
              </a:rPr>
              <a:t>La Place du Commerce est la </a:t>
            </a:r>
            <a:r>
              <a:rPr lang="fr-FR" sz="1400" kern="0" dirty="0">
                <a:latin typeface="+mj-lt"/>
                <a:ea typeface="Times New Roman" pitchFamily="18" charset="0"/>
              </a:rPr>
              <a:t>place la plus connue de </a:t>
            </a:r>
            <a:r>
              <a:rPr lang="fr-FR" sz="1400" kern="0" dirty="0" smtClean="0">
                <a:latin typeface="+mj-lt"/>
                <a:ea typeface="Times New Roman" pitchFamily="18" charset="0"/>
              </a:rPr>
              <a:t>Lisbonne. Elle s’arrête </a:t>
            </a:r>
            <a:r>
              <a:rPr lang="fr-FR" sz="1400" kern="0" dirty="0">
                <a:latin typeface="+mj-lt"/>
                <a:ea typeface="Times New Roman" pitchFamily="18" charset="0"/>
              </a:rPr>
              <a:t>sur l’estuaire du Tage, si large à cet endroit qu’on croirait la mer. </a:t>
            </a:r>
            <a:r>
              <a:rPr lang="fr-FR" sz="1400" kern="0" dirty="0" smtClean="0">
                <a:latin typeface="+mj-lt"/>
                <a:ea typeface="Times New Roman" pitchFamily="18" charset="0"/>
              </a:rPr>
              <a:t>Elle est le </a:t>
            </a:r>
            <a:r>
              <a:rPr lang="fr-FR" sz="1400" kern="0" dirty="0">
                <a:latin typeface="+mj-lt"/>
                <a:ea typeface="Times New Roman" pitchFamily="18" charset="0"/>
              </a:rPr>
              <a:t>clou de l’urbanisation lors de la reconstruction qui suivit le séisme de </a:t>
            </a:r>
            <a:r>
              <a:rPr lang="fr-FR" sz="1400" kern="0" dirty="0" smtClean="0">
                <a:latin typeface="+mj-lt"/>
                <a:ea typeface="Times New Roman" pitchFamily="18" charset="0"/>
              </a:rPr>
              <a:t>1755. En remontant de la place on </a:t>
            </a:r>
            <a:r>
              <a:rPr lang="fr-FR" sz="1400" kern="0" dirty="0">
                <a:latin typeface="+mj-lt"/>
                <a:ea typeface="Times New Roman" pitchFamily="18" charset="0"/>
              </a:rPr>
              <a:t>passe par la rue Augusta, rue piétonne au sol de mosaïque qui est le principal axe touristique. </a:t>
            </a:r>
            <a:r>
              <a:rPr lang="fr-FR" sz="1400" kern="0" dirty="0" smtClean="0">
                <a:latin typeface="+mj-lt"/>
                <a:ea typeface="Times New Roman" pitchFamily="18" charset="0"/>
              </a:rPr>
              <a:t>Puis on arrive sur la </a:t>
            </a:r>
            <a:r>
              <a:rPr lang="fr-FR" sz="1400" kern="0" dirty="0">
                <a:latin typeface="+mj-lt"/>
                <a:ea typeface="Times New Roman" pitchFamily="18" charset="0"/>
              </a:rPr>
              <a:t>place de </a:t>
            </a:r>
            <a:r>
              <a:rPr lang="fr-FR" sz="1400" kern="0" dirty="0" err="1" smtClean="0">
                <a:latin typeface="+mj-lt"/>
                <a:ea typeface="Times New Roman" pitchFamily="18" charset="0"/>
              </a:rPr>
              <a:t>Rossio</a:t>
            </a:r>
            <a:r>
              <a:rPr lang="fr-FR" sz="1400" kern="0" dirty="0" smtClean="0">
                <a:latin typeface="+mj-lt"/>
                <a:ea typeface="Times New Roman" pitchFamily="18" charset="0"/>
              </a:rPr>
              <a:t>, véritable </a:t>
            </a:r>
            <a:r>
              <a:rPr lang="fr-FR" sz="1400" kern="0" dirty="0">
                <a:latin typeface="+mj-lt"/>
                <a:ea typeface="Times New Roman" pitchFamily="18" charset="0"/>
              </a:rPr>
              <a:t>centre de Lisbonne, </a:t>
            </a:r>
            <a:r>
              <a:rPr lang="fr-FR" sz="1400" kern="0" dirty="0" smtClean="0">
                <a:latin typeface="+mj-lt"/>
                <a:ea typeface="Times New Roman" pitchFamily="18" charset="0"/>
              </a:rPr>
              <a:t>qui est un </a:t>
            </a:r>
            <a:r>
              <a:rPr lang="fr-FR" sz="1400" kern="0" dirty="0">
                <a:latin typeface="+mj-lt"/>
                <a:ea typeface="Times New Roman" pitchFamily="18" charset="0"/>
              </a:rPr>
              <a:t>lieu de rassemblement pour la population </a:t>
            </a:r>
            <a:r>
              <a:rPr lang="fr-FR" sz="1400" kern="0" dirty="0" smtClean="0">
                <a:latin typeface="+mj-lt"/>
                <a:ea typeface="Times New Roman" pitchFamily="18" charset="0"/>
              </a:rPr>
              <a:t>lisboète.</a:t>
            </a:r>
          </a:p>
        </p:txBody>
      </p:sp>
      <p:pic>
        <p:nvPicPr>
          <p:cNvPr id="66564" name="Picture 4" descr="http://www.sport-coach.fr/miniature/res/img/offre/challenge-decouverte-1.jpg/-290-190"/>
          <p:cNvPicPr>
            <a:picLocks noChangeAspect="1" noChangeArrowheads="1"/>
          </p:cNvPicPr>
          <p:nvPr/>
        </p:nvPicPr>
        <p:blipFill>
          <a:blip r:embed="rId2"/>
          <a:srcRect/>
          <a:stretch>
            <a:fillRect/>
          </a:stretch>
        </p:blipFill>
        <p:spPr bwMode="auto">
          <a:xfrm>
            <a:off x="3143240" y="4500570"/>
            <a:ext cx="3307434" cy="2166941"/>
          </a:xfrm>
          <a:prstGeom prst="rect">
            <a:avLst/>
          </a:prstGeom>
          <a:noFill/>
        </p:spPr>
      </p:pic>
    </p:spTree>
  </p:cSld>
  <p:clrMapOvr>
    <a:masterClrMapping/>
  </p:clrMapOvr>
</p:sld>
</file>

<file path=ppt/theme/theme1.xml><?xml version="1.0" encoding="utf-8"?>
<a:theme xmlns:a="http://schemas.openxmlformats.org/drawingml/2006/main" name="Mailles">
  <a:themeElements>
    <a:clrScheme name="Mailles">
      <a:dk1>
        <a:sysClr val="windowText" lastClr="000000"/>
      </a:dk1>
      <a:lt1>
        <a:sysClr val="window" lastClr="FFFFFF"/>
      </a:lt1>
      <a:dk2>
        <a:srgbClr val="1D3641"/>
      </a:dk2>
      <a:lt2>
        <a:srgbClr val="DFE6D0"/>
      </a:lt2>
      <a:accent1>
        <a:srgbClr val="759AA5"/>
      </a:accent1>
      <a:accent2>
        <a:srgbClr val="CFC60D"/>
      </a:accent2>
      <a:accent3>
        <a:srgbClr val="99987F"/>
      </a:accent3>
      <a:accent4>
        <a:srgbClr val="90AC97"/>
      </a:accent4>
      <a:accent5>
        <a:srgbClr val="FFAD1C"/>
      </a:accent5>
      <a:accent6>
        <a:srgbClr val="B9AB6F"/>
      </a:accent6>
      <a:hlink>
        <a:srgbClr val="66AACD"/>
      </a:hlink>
      <a:folHlink>
        <a:srgbClr val="809DB3"/>
      </a:folHlink>
    </a:clrScheme>
    <a:fontScheme name="Personnalisé 1">
      <a:majorFont>
        <a:latin typeface="Baskerville Old Face"/>
        <a:ea typeface=""/>
        <a:cs typeface=""/>
      </a:majorFont>
      <a:minorFont>
        <a:latin typeface="Baskerville Old Face"/>
        <a:ea typeface=""/>
        <a:cs typeface=""/>
      </a:minorFont>
    </a:fontScheme>
    <a:fmtScheme name="Mailles">
      <a:fillStyleLst>
        <a:solidFill>
          <a:schemeClr val="phClr"/>
        </a:solidFill>
        <a:gradFill rotWithShape="1">
          <a:gsLst>
            <a:gs pos="0">
              <a:schemeClr val="phClr">
                <a:tint val="79000"/>
                <a:satMod val="180000"/>
              </a:schemeClr>
            </a:gs>
            <a:gs pos="65000">
              <a:schemeClr val="phClr">
                <a:tint val="52000"/>
                <a:satMod val="250000"/>
              </a:schemeClr>
            </a:gs>
            <a:gs pos="100000">
              <a:schemeClr val="phClr">
                <a:tint val="29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15875" cap="flat" cmpd="sng" algn="ctr">
          <a:solidFill>
            <a:schemeClr val="phClr"/>
          </a:solidFill>
          <a:prstDash val="solid"/>
        </a:ln>
        <a:ln w="38100" cap="flat" cmpd="sng" algn="ctr">
          <a:solidFill>
            <a:schemeClr val="phClr"/>
          </a:solidFill>
          <a:prstDash val="solid"/>
        </a:ln>
      </a:lnStyleLst>
      <a:effectStyleLst>
        <a:effectStyle>
          <a:effectLst>
            <a:outerShdw blurRad="63500" dist="25400" dir="5400000" rotWithShape="0">
              <a:srgbClr val="000000">
                <a:alpha val="43000"/>
              </a:srgbClr>
            </a:outerShdw>
          </a:effectLst>
        </a:effectStyle>
        <a:effectStyle>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chemeClr val="phClr">
                <a:shade val="65000"/>
                <a:satMod val="150000"/>
              </a:schemeClr>
            </a:contourClr>
          </a:sp3d>
        </a:effectStyle>
        <a:effectStyle>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a:effectStyle>
      </a:effectStyleLst>
      <a:bgFillStyleLst>
        <a:solidFill>
          <a:schemeClr val="phClr"/>
        </a:solidFill>
        <a:gradFill rotWithShape="1">
          <a:gsLst>
            <a:gs pos="0">
              <a:schemeClr val="phClr">
                <a:tint val="85000"/>
                <a:shade val="95000"/>
                <a:satMod val="200000"/>
              </a:schemeClr>
            </a:gs>
            <a:gs pos="53000">
              <a:schemeClr val="phClr">
                <a:shade val="60000"/>
                <a:satMod val="220000"/>
              </a:schemeClr>
            </a:gs>
            <a:gs pos="100000">
              <a:schemeClr val="phClr">
                <a:shade val="45000"/>
                <a:satMod val="220000"/>
              </a:schemeClr>
            </a:gs>
          </a:gsLst>
          <a:lin ang="16200000" scaled="0"/>
        </a:gradFill>
        <a:gradFill rotWithShape="1">
          <a:gsLst>
            <a:gs pos="0">
              <a:schemeClr val="phClr">
                <a:tint val="83000"/>
                <a:shade val="97000"/>
                <a:satMod val="230000"/>
              </a:schemeClr>
            </a:gs>
            <a:gs pos="100000">
              <a:schemeClr val="phClr">
                <a:shade val="35000"/>
                <a:satMod val="250000"/>
              </a:schemeClr>
            </a:gs>
          </a:gsLst>
          <a:path path="circle">
            <a:fillToRect l="15000" t="50000" r="85000" b="6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3130</TotalTime>
  <Words>2624</Words>
  <Application>Microsoft Office PowerPoint</Application>
  <PresentationFormat>Affichage à l'écran (4:3)</PresentationFormat>
  <Paragraphs>237</Paragraphs>
  <Slides>78</Slides>
  <Notes>0</Notes>
  <HiddenSlides>0</HiddenSlides>
  <MMClips>0</MMClips>
  <ScaleCrop>false</ScaleCrop>
  <HeadingPairs>
    <vt:vector size="4" baseType="variant">
      <vt:variant>
        <vt:lpstr>Thème</vt:lpstr>
      </vt:variant>
      <vt:variant>
        <vt:i4>1</vt:i4>
      </vt:variant>
      <vt:variant>
        <vt:lpstr>Titres des diapositives</vt:lpstr>
      </vt:variant>
      <vt:variant>
        <vt:i4>78</vt:i4>
      </vt:variant>
    </vt:vector>
  </HeadingPairs>
  <TitlesOfParts>
    <vt:vector size="79" baseType="lpstr">
      <vt:lpstr>Mailles</vt:lpstr>
      <vt:lpstr>Lisboa - Portugal  </vt:lpstr>
      <vt:lpstr>Diapositive 2</vt:lpstr>
      <vt:lpstr>Diapositive 3</vt:lpstr>
      <vt:lpstr>Diapositive 4</vt:lpstr>
      <vt:lpstr>JOUR 1</vt:lpstr>
      <vt:lpstr>Diapositive 6</vt:lpstr>
      <vt:lpstr>Diapositive 7</vt:lpstr>
      <vt:lpstr>Diapositive 8</vt:lpstr>
      <vt:lpstr>Diapositive 9</vt:lpstr>
      <vt:lpstr>Diapositive 10</vt:lpstr>
      <vt:lpstr>Diapositive 11</vt:lpstr>
      <vt:lpstr>Diapositive 12</vt:lpstr>
      <vt:lpstr>Diapositive 13</vt:lpstr>
      <vt:lpstr>Diapositive 14</vt:lpstr>
      <vt:lpstr>Diapositive 15</vt:lpstr>
      <vt:lpstr>Diapositive 16</vt:lpstr>
      <vt:lpstr>Diapositive 17</vt:lpstr>
      <vt:lpstr>Diapositive 18</vt:lpstr>
      <vt:lpstr>Diapositive 19</vt:lpstr>
      <vt:lpstr>Diapositive 20</vt:lpstr>
      <vt:lpstr>Diapositive 21</vt:lpstr>
      <vt:lpstr>Diapositive 22</vt:lpstr>
      <vt:lpstr>JOUR 2</vt:lpstr>
      <vt:lpstr>Diapositive 24</vt:lpstr>
      <vt:lpstr>Diapositive 25</vt:lpstr>
      <vt:lpstr>Diapositive 26</vt:lpstr>
      <vt:lpstr>Diapositive 27</vt:lpstr>
      <vt:lpstr>Diapositive 28</vt:lpstr>
      <vt:lpstr>Diapositive 29</vt:lpstr>
      <vt:lpstr>Diapositive 30</vt:lpstr>
      <vt:lpstr>Diapositive 31</vt:lpstr>
      <vt:lpstr>Diapositive 32</vt:lpstr>
      <vt:lpstr>Diapositive 33</vt:lpstr>
      <vt:lpstr>Diapositive 34</vt:lpstr>
      <vt:lpstr>Diapositive 35</vt:lpstr>
      <vt:lpstr>Diapositive 36</vt:lpstr>
      <vt:lpstr>Diapositive 37</vt:lpstr>
      <vt:lpstr>Diapositive 38</vt:lpstr>
      <vt:lpstr>JOUR 3</vt:lpstr>
      <vt:lpstr>Diapositive 40</vt:lpstr>
      <vt:lpstr>Diapositive 41</vt:lpstr>
      <vt:lpstr>Diapositive 42</vt:lpstr>
      <vt:lpstr>Diapositive 43</vt:lpstr>
      <vt:lpstr>Diapositive 44</vt:lpstr>
      <vt:lpstr>Diapositive 45</vt:lpstr>
      <vt:lpstr>JOUR 4</vt:lpstr>
      <vt:lpstr>Diapositive 47</vt:lpstr>
      <vt:lpstr>Diapositive 48</vt:lpstr>
      <vt:lpstr>Diapositive 49</vt:lpstr>
      <vt:lpstr>Diapositive 50</vt:lpstr>
      <vt:lpstr>Diapositive 51</vt:lpstr>
      <vt:lpstr>Prestations optionnelles</vt:lpstr>
      <vt:lpstr>Diapositive 53</vt:lpstr>
      <vt:lpstr>Diapositive 54</vt:lpstr>
      <vt:lpstr>Diapositive 55</vt:lpstr>
      <vt:lpstr>Diapositive 56</vt:lpstr>
      <vt:lpstr>Diapositive 57</vt:lpstr>
      <vt:lpstr>Diapositive 58</vt:lpstr>
      <vt:lpstr>Diapositive 59</vt:lpstr>
      <vt:lpstr>Diapositive 60</vt:lpstr>
      <vt:lpstr>Diapositive 61</vt:lpstr>
      <vt:lpstr>Diapositive 62</vt:lpstr>
      <vt:lpstr>Diapositive 63</vt:lpstr>
      <vt:lpstr>Diapositive 64</vt:lpstr>
      <vt:lpstr>Diapositive 65</vt:lpstr>
      <vt:lpstr>Diapositive 66</vt:lpstr>
      <vt:lpstr>Diapositive 67</vt:lpstr>
      <vt:lpstr>Diapositive 68</vt:lpstr>
      <vt:lpstr>Diapositive 69</vt:lpstr>
      <vt:lpstr>Diapositive 70</vt:lpstr>
      <vt:lpstr>Diapositive 71</vt:lpstr>
      <vt:lpstr>Diapositive 72</vt:lpstr>
      <vt:lpstr>Diapositive 73</vt:lpstr>
      <vt:lpstr>Diapositive 74</vt:lpstr>
      <vt:lpstr>Diapositive 75</vt:lpstr>
      <vt:lpstr>Diapositive 76</vt:lpstr>
      <vt:lpstr>Diapositive 77</vt:lpstr>
      <vt:lpstr>Diapositive 78</vt:lpstr>
    </vt:vector>
  </TitlesOfParts>
  <Company>Croisière_jaune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Lisboa   XCPH ORGANISATION</dc:title>
  <dc:creator>alice</dc:creator>
  <cp:lastModifiedBy>Laura</cp:lastModifiedBy>
  <cp:revision>193</cp:revision>
  <dcterms:created xsi:type="dcterms:W3CDTF">2014-07-07T07:41:37Z</dcterms:created>
  <dcterms:modified xsi:type="dcterms:W3CDTF">2015-07-31T16:36:02Z</dcterms:modified>
</cp:coreProperties>
</file>