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9" r:id="rId3"/>
    <p:sldId id="261" r:id="rId4"/>
    <p:sldId id="258" r:id="rId5"/>
    <p:sldId id="262" r:id="rId6"/>
    <p:sldId id="263" r:id="rId7"/>
    <p:sldId id="264" r:id="rId8"/>
    <p:sldId id="265"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fr-FR" smtClean="0"/>
              <a:t>Modifiez le style du titre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7/21/2015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fr-FR" smtClean="0"/>
              <a:t>Modifiez le style du titre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7/21/2015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7/21/2015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fr-FR" smtClean="0"/>
              <a:t>Modifiez le style du titre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7/21/2015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fr-FR" smtClean="0"/>
              <a:t>Modifier les styles du texte du masque</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7/21/2015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fr-FR" smtClean="0"/>
              <a:t>Modifiez le style du titre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fr-FR" smtClean="0"/>
              <a:t>Modifier les styles du texte du masque</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7/21/2015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nchor="ct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fr-FR" smtClean="0"/>
              <a:t>Modifiez le style du titre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7/21/2015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7/21/2015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7/21/2015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7/21/2015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7/21/2015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fr-FR" smtClean="0"/>
              <a:t>Modifiez le style du titre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7/21/2015</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‹N°›</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7/21/2015</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sz="8000" smtClean="0">
                <a:solidFill>
                  <a:srgbClr val="00B0F0"/>
                </a:solidFill>
                <a:latin typeface="Courier New" panose="02070309020205020404" pitchFamily="49" charset="0"/>
                <a:cs typeface="Courier New" panose="02070309020205020404" pitchFamily="49" charset="0"/>
              </a:rPr>
              <a:t>GUILDE MARCHANDE</a:t>
            </a:r>
            <a:endParaRPr lang="fr-FR" sz="8000">
              <a:solidFill>
                <a:srgbClr val="00B0F0"/>
              </a:solidFill>
              <a:latin typeface="Courier New" panose="02070309020205020404" pitchFamily="49" charset="0"/>
              <a:cs typeface="Courier New" panose="02070309020205020404" pitchFamily="49" charset="0"/>
            </a:endParaRPr>
          </a:p>
        </p:txBody>
      </p:sp>
      <p:sp>
        <p:nvSpPr>
          <p:cNvPr id="3" name="Sous-titre 2"/>
          <p:cNvSpPr>
            <a:spLocks noGrp="1"/>
          </p:cNvSpPr>
          <p:nvPr>
            <p:ph type="subTitle" idx="1"/>
          </p:nvPr>
        </p:nvSpPr>
        <p:spPr>
          <a:xfrm>
            <a:off x="1751012" y="4437528"/>
            <a:ext cx="8676222" cy="1353671"/>
          </a:xfrm>
        </p:spPr>
        <p:txBody>
          <a:bodyPr>
            <a:normAutofit fontScale="70000" lnSpcReduction="20000"/>
          </a:bodyPr>
          <a:lstStyle/>
          <a:p>
            <a:r>
              <a:rPr lang="fr-FR" sz="6000" smtClean="0">
                <a:solidFill>
                  <a:srgbClr val="FF0000"/>
                </a:solidFill>
              </a:rPr>
              <a:t>Nom de l'alliance</a:t>
            </a:r>
          </a:p>
          <a:p>
            <a:r>
              <a:rPr lang="fr-FR" sz="6000" smtClean="0">
                <a:solidFill>
                  <a:srgbClr val="FF0000"/>
                </a:solidFill>
              </a:rPr>
              <a:t>[TAG]</a:t>
            </a:r>
            <a:endParaRPr lang="fr-FR" sz="6000">
              <a:solidFill>
                <a:srgbClr val="FF0000"/>
              </a:solidFill>
            </a:endParaRPr>
          </a:p>
        </p:txBody>
      </p:sp>
    </p:spTree>
    <p:extLst>
      <p:ext uri="{BB962C8B-B14F-4D97-AF65-F5344CB8AC3E}">
        <p14:creationId xmlns:p14="http://schemas.microsoft.com/office/powerpoint/2010/main" val="163127064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a:bodyPr>
          <a:lstStyle/>
          <a:p>
            <a:r>
              <a:rPr lang="fr-FR" sz="4000" smtClean="0">
                <a:solidFill>
                  <a:srgbClr val="00B0F0"/>
                </a:solidFill>
              </a:rPr>
              <a:t>Histoire de l'alliance</a:t>
            </a:r>
            <a:endParaRPr lang="fr-FR" sz="4000">
              <a:solidFill>
                <a:srgbClr val="00B0F0"/>
              </a:solidFill>
            </a:endParaRPr>
          </a:p>
        </p:txBody>
      </p:sp>
      <p:sp>
        <p:nvSpPr>
          <p:cNvPr id="9" name="Espace réservé du texte 8"/>
          <p:cNvSpPr>
            <a:spLocks noGrp="1"/>
          </p:cNvSpPr>
          <p:nvPr>
            <p:ph type="body" sz="quarter" idx="13"/>
          </p:nvPr>
        </p:nvSpPr>
        <p:spPr>
          <a:xfrm>
            <a:off x="1141412" y="2848971"/>
            <a:ext cx="9906000" cy="3514298"/>
          </a:xfrm>
        </p:spPr>
        <p:txBody>
          <a:bodyPr>
            <a:normAutofit/>
          </a:bodyPr>
          <a:lstStyle/>
          <a:p>
            <a:pPr marL="457200" indent="-457200">
              <a:buFont typeface="Arial" panose="020B0604020202020204" pitchFamily="34" charset="0"/>
              <a:buChar char="•"/>
            </a:pPr>
            <a:r>
              <a:rPr lang="fr-FR" sz="3200" smtClean="0">
                <a:solidFill>
                  <a:srgbClr val="FF0000"/>
                </a:solidFill>
              </a:rPr>
              <a:t>Insister sur la séparation avec la CORP</a:t>
            </a:r>
          </a:p>
          <a:p>
            <a:pPr marL="457200" indent="-457200">
              <a:buFont typeface="Arial" panose="020B0604020202020204" pitchFamily="34" charset="0"/>
              <a:buChar char="•"/>
            </a:pPr>
            <a:r>
              <a:rPr lang="fr-FR" sz="3200" smtClean="0">
                <a:solidFill>
                  <a:srgbClr val="FF0000"/>
                </a:solidFill>
              </a:rPr>
              <a:t>HISTOIRE ACCROCHANTE QUI PLAISENT AUX JOUEURS SANS ALLIANCE</a:t>
            </a:r>
          </a:p>
          <a:p>
            <a:pPr marL="457200" indent="-457200">
              <a:buFont typeface="Arial" panose="020B0604020202020204" pitchFamily="34" charset="0"/>
              <a:buChar char="•"/>
            </a:pPr>
            <a:endParaRPr lang="fr-FR" sz="3200" smtClean="0">
              <a:solidFill>
                <a:srgbClr val="FF0000"/>
              </a:solidFill>
            </a:endParaRPr>
          </a:p>
          <a:p>
            <a:pPr marL="457200" indent="-457200">
              <a:buFont typeface="Arial" panose="020B0604020202020204" pitchFamily="34" charset="0"/>
              <a:buChar char="•"/>
            </a:pPr>
            <a:endParaRPr lang="fr-FR" sz="3200" smtClean="0">
              <a:solidFill>
                <a:srgbClr val="FF0000"/>
              </a:solidFill>
            </a:endParaRPr>
          </a:p>
        </p:txBody>
      </p:sp>
    </p:spTree>
    <p:extLst>
      <p:ext uri="{BB962C8B-B14F-4D97-AF65-F5344CB8AC3E}">
        <p14:creationId xmlns:p14="http://schemas.microsoft.com/office/powerpoint/2010/main" val="346610456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141412" y="609602"/>
            <a:ext cx="9128779" cy="835958"/>
          </a:xfrm>
        </p:spPr>
        <p:txBody>
          <a:bodyPr>
            <a:normAutofit/>
          </a:bodyPr>
          <a:lstStyle/>
          <a:p>
            <a:r>
              <a:rPr lang="fr-FR" sz="4000" smtClean="0">
                <a:solidFill>
                  <a:srgbClr val="00B0F0"/>
                </a:solidFill>
              </a:rPr>
              <a:t>Exemple de description</a:t>
            </a:r>
            <a:endParaRPr lang="fr-FR" sz="4000">
              <a:solidFill>
                <a:srgbClr val="00B0F0"/>
              </a:solidFill>
            </a:endParaRPr>
          </a:p>
        </p:txBody>
      </p:sp>
      <p:sp>
        <p:nvSpPr>
          <p:cNvPr id="9" name="Espace réservé du texte 8"/>
          <p:cNvSpPr>
            <a:spLocks noGrp="1"/>
          </p:cNvSpPr>
          <p:nvPr>
            <p:ph type="body" sz="quarter" idx="13"/>
          </p:nvPr>
        </p:nvSpPr>
        <p:spPr>
          <a:xfrm>
            <a:off x="638735" y="1781735"/>
            <a:ext cx="10408677" cy="4581534"/>
          </a:xfrm>
        </p:spPr>
        <p:txBody>
          <a:bodyPr>
            <a:normAutofit/>
          </a:bodyPr>
          <a:lstStyle/>
          <a:p>
            <a:pPr marL="0" indent="0"/>
            <a:r>
              <a:rPr lang="fr-FR" sz="2000" smtClean="0">
                <a:solidFill>
                  <a:srgbClr val="FF0000"/>
                </a:solidFill>
                <a:latin typeface="Courier New" panose="02070309020205020404" pitchFamily="49" charset="0"/>
                <a:cs typeface="Courier New" panose="02070309020205020404" pitchFamily="49" charset="0"/>
              </a:rPr>
              <a:t>La **** est une jeune alliance marchande. Halte Duncan, seconder de ses fidèles conseillers et de jeunes membres fiable et dévouer c’est lancer dans une grande aventure qui est la création de sa propre alliance. Une alliance neutre qui se battrais pour le bien de la guilde marchande ! </a:t>
            </a:r>
          </a:p>
          <a:p>
            <a:pPr marL="457200" indent="-457200">
              <a:buFont typeface="Arial" panose="020B0604020202020204" pitchFamily="34" charset="0"/>
              <a:buChar char="•"/>
            </a:pPr>
            <a:endParaRPr lang="fr-FR" sz="2000">
              <a:solidFill>
                <a:srgbClr val="FF0000"/>
              </a:solidFill>
              <a:latin typeface="Courier New" panose="02070309020205020404" pitchFamily="49" charset="0"/>
              <a:cs typeface="Courier New" panose="02070309020205020404" pitchFamily="49" charset="0"/>
            </a:endParaRPr>
          </a:p>
          <a:p>
            <a:pPr marL="457200" indent="-457200">
              <a:buFont typeface="Arial" panose="020B0604020202020204" pitchFamily="34" charset="0"/>
              <a:buChar char="•"/>
            </a:pPr>
            <a:r>
              <a:rPr lang="fr-FR" sz="2000" smtClean="0">
                <a:solidFill>
                  <a:srgbClr val="FF0000"/>
                </a:solidFill>
                <a:latin typeface="Courier New" panose="02070309020205020404" pitchFamily="49" charset="0"/>
                <a:cs typeface="Courier New" panose="02070309020205020404" pitchFamily="49" charset="0"/>
              </a:rPr>
              <a:t>Les opinions et direction de l’alliance : …</a:t>
            </a:r>
          </a:p>
          <a:p>
            <a:pPr marL="457200" indent="-457200">
              <a:buFont typeface="Arial" panose="020B0604020202020204" pitchFamily="34" charset="0"/>
              <a:buChar char="•"/>
            </a:pPr>
            <a:r>
              <a:rPr lang="fr-FR" sz="2000" smtClean="0">
                <a:solidFill>
                  <a:srgbClr val="FF0000"/>
                </a:solidFill>
                <a:latin typeface="Courier New" panose="02070309020205020404" pitchFamily="49" charset="0"/>
                <a:cs typeface="Courier New" panose="02070309020205020404" pitchFamily="49" charset="0"/>
              </a:rPr>
              <a:t>Si vous voulez nous rejoindre : …</a:t>
            </a:r>
          </a:p>
          <a:p>
            <a:pPr marL="457200" indent="-457200">
              <a:buFont typeface="Arial" panose="020B0604020202020204" pitchFamily="34" charset="0"/>
              <a:buChar char="•"/>
            </a:pPr>
            <a:r>
              <a:rPr lang="fr-FR" sz="2000" smtClean="0">
                <a:solidFill>
                  <a:srgbClr val="FF0000"/>
                </a:solidFill>
                <a:latin typeface="Courier New" panose="02070309020205020404" pitchFamily="49" charset="0"/>
                <a:cs typeface="Courier New" panose="02070309020205020404" pitchFamily="49" charset="0"/>
              </a:rPr>
              <a:t>L’administration de l’alliance : …</a:t>
            </a:r>
          </a:p>
          <a:p>
            <a:pPr marL="457200" indent="-457200">
              <a:buFont typeface="Arial" panose="020B0604020202020204" pitchFamily="34" charset="0"/>
              <a:buChar char="•"/>
            </a:pPr>
            <a:endParaRPr lang="fr-FR" sz="3200" smtClean="0">
              <a:solidFill>
                <a:srgbClr val="FF0000"/>
              </a:solidFill>
            </a:endParaRPr>
          </a:p>
        </p:txBody>
      </p:sp>
    </p:spTree>
    <p:extLst>
      <p:ext uri="{BB962C8B-B14F-4D97-AF65-F5344CB8AC3E}">
        <p14:creationId xmlns:p14="http://schemas.microsoft.com/office/powerpoint/2010/main" val="57288437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a:bodyPr>
          <a:lstStyle/>
          <a:p>
            <a:r>
              <a:rPr lang="fr-FR" sz="4000" smtClean="0">
                <a:solidFill>
                  <a:srgbClr val="00B0F0"/>
                </a:solidFill>
              </a:rPr>
              <a:t>Proposition pour renforcer           l'alliance</a:t>
            </a:r>
            <a:endParaRPr lang="fr-FR" sz="4000">
              <a:solidFill>
                <a:srgbClr val="00B0F0"/>
              </a:solidFill>
            </a:endParaRPr>
          </a:p>
        </p:txBody>
      </p:sp>
      <p:sp>
        <p:nvSpPr>
          <p:cNvPr id="9" name="Espace réservé du texte 8"/>
          <p:cNvSpPr>
            <a:spLocks noGrp="1"/>
          </p:cNvSpPr>
          <p:nvPr>
            <p:ph type="body" sz="quarter" idx="13"/>
          </p:nvPr>
        </p:nvSpPr>
        <p:spPr>
          <a:xfrm>
            <a:off x="1141412" y="2848971"/>
            <a:ext cx="9906000" cy="3514298"/>
          </a:xfrm>
        </p:spPr>
        <p:txBody>
          <a:bodyPr>
            <a:normAutofit/>
          </a:bodyPr>
          <a:lstStyle/>
          <a:p>
            <a:pPr marL="457200" indent="-457200">
              <a:buFont typeface="Arial" panose="020B0604020202020204" pitchFamily="34" charset="0"/>
              <a:buChar char="•"/>
            </a:pPr>
            <a:r>
              <a:rPr lang="fr-FR" sz="3200" smtClean="0">
                <a:solidFill>
                  <a:srgbClr val="FF0000"/>
                </a:solidFill>
              </a:rPr>
              <a:t>Moins de membres</a:t>
            </a:r>
          </a:p>
          <a:p>
            <a:pPr marL="457200" indent="-457200">
              <a:buFont typeface="Arial" panose="020B0604020202020204" pitchFamily="34" charset="0"/>
              <a:buChar char="•"/>
            </a:pPr>
            <a:r>
              <a:rPr lang="fr-FR" sz="3200" smtClean="0">
                <a:solidFill>
                  <a:srgbClr val="FF0000"/>
                </a:solidFill>
              </a:rPr>
              <a:t>Plus de soutien assistance</a:t>
            </a:r>
          </a:p>
          <a:p>
            <a:pPr marL="457200" indent="-457200">
              <a:buFont typeface="Arial" panose="020B0604020202020204" pitchFamily="34" charset="0"/>
              <a:buChar char="•"/>
            </a:pPr>
            <a:r>
              <a:rPr lang="fr-FR" sz="3200" smtClean="0">
                <a:solidFill>
                  <a:srgbClr val="FF0000"/>
                </a:solidFill>
              </a:rPr>
              <a:t>Un cadre plus participatif et plus d'interaction Avec les jeunes membres</a:t>
            </a:r>
          </a:p>
          <a:p>
            <a:pPr marL="457200" indent="-457200">
              <a:buFont typeface="Arial" panose="020B0604020202020204" pitchFamily="34" charset="0"/>
              <a:buChar char="•"/>
            </a:pPr>
            <a:endParaRPr lang="fr-FR" sz="3200" smtClean="0">
              <a:solidFill>
                <a:srgbClr val="FF0000"/>
              </a:solidFill>
            </a:endParaRPr>
          </a:p>
        </p:txBody>
      </p:sp>
    </p:spTree>
    <p:extLst>
      <p:ext uri="{BB962C8B-B14F-4D97-AF65-F5344CB8AC3E}">
        <p14:creationId xmlns:p14="http://schemas.microsoft.com/office/powerpoint/2010/main" val="361507858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a:bodyPr>
          <a:lstStyle/>
          <a:p>
            <a:r>
              <a:rPr lang="fr-FR" sz="4000" smtClean="0">
                <a:solidFill>
                  <a:srgbClr val="00B0F0"/>
                </a:solidFill>
              </a:rPr>
              <a:t>Explications des points</a:t>
            </a:r>
            <a:endParaRPr lang="fr-FR" sz="4000">
              <a:solidFill>
                <a:srgbClr val="00B0F0"/>
              </a:solidFill>
            </a:endParaRPr>
          </a:p>
        </p:txBody>
      </p:sp>
      <p:sp>
        <p:nvSpPr>
          <p:cNvPr id="9" name="Espace réservé du texte 8"/>
          <p:cNvSpPr>
            <a:spLocks noGrp="1"/>
          </p:cNvSpPr>
          <p:nvPr>
            <p:ph type="body" sz="quarter" idx="13"/>
          </p:nvPr>
        </p:nvSpPr>
        <p:spPr>
          <a:xfrm>
            <a:off x="1141412" y="2848971"/>
            <a:ext cx="9906000" cy="3514298"/>
          </a:xfrm>
        </p:spPr>
        <p:txBody>
          <a:bodyPr>
            <a:normAutofit/>
          </a:bodyPr>
          <a:lstStyle/>
          <a:p>
            <a:pPr marL="457200" indent="-457200">
              <a:buFont typeface="Arial" panose="020B0604020202020204" pitchFamily="34" charset="0"/>
              <a:buChar char="•"/>
            </a:pPr>
            <a:r>
              <a:rPr lang="fr-FR" sz="3200" smtClean="0">
                <a:solidFill>
                  <a:srgbClr val="FF0000"/>
                </a:solidFill>
              </a:rPr>
              <a:t>Moins de membres</a:t>
            </a:r>
          </a:p>
          <a:p>
            <a:pPr marL="0" indent="0"/>
            <a:r>
              <a:rPr lang="fr-FR" sz="2000" smtClean="0">
                <a:solidFill>
                  <a:srgbClr val="FFFF00"/>
                </a:solidFill>
              </a:rPr>
              <a:t>Il Sera plus simple dd’aidernos membres si ils sont moins nombreux de plus, aucun membres et mêmes parmi les conseiller ont une  puissance raisonnable (top 30) pour beaucoup la population n’est pas formidable non plus. Résumer :</a:t>
            </a:r>
            <a:r>
              <a:rPr lang="fr-FR" sz="2000" smtClean="0">
                <a:solidFill>
                  <a:srgbClr val="FF0000"/>
                </a:solidFill>
              </a:rPr>
              <a:t>  moins de membres</a:t>
            </a:r>
            <a:r>
              <a:rPr lang="fr-FR" sz="2000" smtClean="0">
                <a:solidFill>
                  <a:srgbClr val="FFFF00"/>
                </a:solidFill>
              </a:rPr>
              <a:t> </a:t>
            </a:r>
            <a:r>
              <a:rPr lang="fr-FR" sz="2000" smtClean="0">
                <a:solidFill>
                  <a:srgbClr val="FF0000"/>
                </a:solidFill>
              </a:rPr>
              <a:t>= plus d’aide personnalisée = membres plus puissant , plus rapidement = Base solide.</a:t>
            </a:r>
            <a:endParaRPr lang="fr-FR" sz="3200" smtClean="0">
              <a:solidFill>
                <a:srgbClr val="FF0000"/>
              </a:solidFill>
            </a:endParaRPr>
          </a:p>
        </p:txBody>
      </p:sp>
    </p:spTree>
    <p:extLst>
      <p:ext uri="{BB962C8B-B14F-4D97-AF65-F5344CB8AC3E}">
        <p14:creationId xmlns:p14="http://schemas.microsoft.com/office/powerpoint/2010/main" val="140483326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a:bodyPr>
          <a:lstStyle/>
          <a:p>
            <a:r>
              <a:rPr lang="fr-FR" sz="4000" smtClean="0">
                <a:solidFill>
                  <a:srgbClr val="00B0F0"/>
                </a:solidFill>
              </a:rPr>
              <a:t>Explications des points (2)</a:t>
            </a:r>
            <a:endParaRPr lang="fr-FR" sz="4000">
              <a:solidFill>
                <a:srgbClr val="00B0F0"/>
              </a:solidFill>
            </a:endParaRPr>
          </a:p>
        </p:txBody>
      </p:sp>
      <p:sp>
        <p:nvSpPr>
          <p:cNvPr id="9" name="Espace réservé du texte 8"/>
          <p:cNvSpPr>
            <a:spLocks noGrp="1"/>
          </p:cNvSpPr>
          <p:nvPr>
            <p:ph type="body" sz="quarter" idx="13"/>
          </p:nvPr>
        </p:nvSpPr>
        <p:spPr>
          <a:xfrm>
            <a:off x="1141412" y="2848971"/>
            <a:ext cx="9906000" cy="3514298"/>
          </a:xfrm>
        </p:spPr>
        <p:txBody>
          <a:bodyPr>
            <a:normAutofit/>
          </a:bodyPr>
          <a:lstStyle/>
          <a:p>
            <a:pPr marL="457200" indent="-457200">
              <a:buFont typeface="Arial" panose="020B0604020202020204" pitchFamily="34" charset="0"/>
              <a:buChar char="•"/>
            </a:pPr>
            <a:r>
              <a:rPr lang="fr-FR" sz="2000" smtClean="0">
                <a:solidFill>
                  <a:srgbClr val="FF0000"/>
                </a:solidFill>
              </a:rPr>
              <a:t>1 membre est d’office Affilier à un conseiller ou membre plus expérimenter que lui.</a:t>
            </a:r>
          </a:p>
          <a:p>
            <a:pPr marL="457200" indent="-457200">
              <a:buFont typeface="Arial" panose="020B0604020202020204" pitchFamily="34" charset="0"/>
              <a:buChar char="•"/>
            </a:pPr>
            <a:r>
              <a:rPr lang="fr-FR" sz="2000" smtClean="0">
                <a:solidFill>
                  <a:srgbClr val="FF0000"/>
                </a:solidFill>
              </a:rPr>
              <a:t>Les caisses de l’alliance serviront en Premier lieu à : 1. Logistiques et quêtes et quand cela sera fait 2. Le développement des membres qui s’investissent. </a:t>
            </a:r>
          </a:p>
          <a:p>
            <a:pPr marL="457200" indent="-457200">
              <a:buFont typeface="Arial" panose="020B0604020202020204" pitchFamily="34" charset="0"/>
              <a:buChar char="•"/>
            </a:pPr>
            <a:r>
              <a:rPr lang="fr-FR" sz="2000" smtClean="0">
                <a:solidFill>
                  <a:srgbClr val="FF0000"/>
                </a:solidFill>
              </a:rPr>
              <a:t>Plus d’Information avec le bulletin d’information  et plus de communication entre membres via taverne ou forum.</a:t>
            </a:r>
            <a:endParaRPr lang="fr-FR" sz="3200" smtClean="0">
              <a:solidFill>
                <a:srgbClr val="FF0000"/>
              </a:solidFill>
            </a:endParaRPr>
          </a:p>
        </p:txBody>
      </p:sp>
    </p:spTree>
    <p:extLst>
      <p:ext uri="{BB962C8B-B14F-4D97-AF65-F5344CB8AC3E}">
        <p14:creationId xmlns:p14="http://schemas.microsoft.com/office/powerpoint/2010/main" val="205413019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a:bodyPr>
          <a:lstStyle/>
          <a:p>
            <a:r>
              <a:rPr lang="fr-FR" sz="4000" smtClean="0">
                <a:solidFill>
                  <a:srgbClr val="00B0F0"/>
                </a:solidFill>
              </a:rPr>
              <a:t>Explications des points (3)</a:t>
            </a:r>
            <a:endParaRPr lang="fr-FR" sz="4000">
              <a:solidFill>
                <a:srgbClr val="00B0F0"/>
              </a:solidFill>
            </a:endParaRPr>
          </a:p>
        </p:txBody>
      </p:sp>
      <p:sp>
        <p:nvSpPr>
          <p:cNvPr id="9" name="Espace réservé du texte 8"/>
          <p:cNvSpPr>
            <a:spLocks noGrp="1"/>
          </p:cNvSpPr>
          <p:nvPr>
            <p:ph type="body" sz="quarter" idx="13"/>
          </p:nvPr>
        </p:nvSpPr>
        <p:spPr>
          <a:xfrm>
            <a:off x="1141412" y="2848971"/>
            <a:ext cx="9906000" cy="3514298"/>
          </a:xfrm>
        </p:spPr>
        <p:txBody>
          <a:bodyPr>
            <a:normAutofit fontScale="77500" lnSpcReduction="20000"/>
          </a:bodyPr>
          <a:lstStyle/>
          <a:p>
            <a:pPr marL="0" indent="0"/>
            <a:endParaRPr lang="fr-FR" sz="3200" smtClean="0">
              <a:solidFill>
                <a:srgbClr val="FF0000"/>
              </a:solidFill>
            </a:endParaRPr>
          </a:p>
          <a:p>
            <a:pPr marL="457200" indent="-457200">
              <a:buFont typeface="Arial" panose="020B0604020202020204" pitchFamily="34" charset="0"/>
              <a:buChar char="•"/>
            </a:pPr>
            <a:endParaRPr lang="fr-FR" sz="3200" smtClean="0">
              <a:solidFill>
                <a:srgbClr val="FF0000"/>
              </a:solidFill>
            </a:endParaRPr>
          </a:p>
          <a:p>
            <a:pPr marL="457200" indent="-457200">
              <a:buFont typeface="Arial" panose="020B0604020202020204" pitchFamily="34" charset="0"/>
              <a:buChar char="•"/>
            </a:pPr>
            <a:r>
              <a:rPr lang="fr-FR" sz="3200" smtClean="0">
                <a:solidFill>
                  <a:srgbClr val="FF0000"/>
                </a:solidFill>
              </a:rPr>
              <a:t>Un cadre plus participatif et plus d'interaction Avec les jeunes membres</a:t>
            </a:r>
          </a:p>
          <a:p>
            <a:pPr marL="457200" indent="-457200">
              <a:buFont typeface="Arial" panose="020B0604020202020204" pitchFamily="34" charset="0"/>
              <a:buChar char="•"/>
            </a:pPr>
            <a:r>
              <a:rPr lang="fr-FR" sz="2000" smtClean="0">
                <a:solidFill>
                  <a:srgbClr val="FF0000"/>
                </a:solidFill>
              </a:rPr>
              <a:t>Les membres seront invité  à participer à des votes ainsi qu’à  divers événements  organisés par le conseil, auquel éventuellement d’autres alliances  pourront participer.</a:t>
            </a:r>
          </a:p>
          <a:p>
            <a:pPr marL="457200" indent="-457200">
              <a:buFont typeface="Arial" panose="020B0604020202020204" pitchFamily="34" charset="0"/>
              <a:buChar char="•"/>
            </a:pPr>
            <a:r>
              <a:rPr lang="fr-FR" sz="2000" smtClean="0">
                <a:solidFill>
                  <a:srgbClr val="FF0000"/>
                </a:solidFill>
              </a:rPr>
              <a:t>Il sera obligatoire que touts les membres soient inscrits sur le forum et aient posters leurs présentation.</a:t>
            </a:r>
          </a:p>
          <a:p>
            <a:pPr marL="457200" indent="-457200">
              <a:buFont typeface="Arial" panose="020B0604020202020204" pitchFamily="34" charset="0"/>
              <a:buChar char="•"/>
            </a:pPr>
            <a:r>
              <a:rPr lang="fr-FR" sz="2000" smtClean="0">
                <a:solidFill>
                  <a:srgbClr val="FF0000"/>
                </a:solidFill>
              </a:rPr>
              <a:t>Leurs avis sera également pris en compte sur certaines réunions du forum.</a:t>
            </a:r>
          </a:p>
          <a:p>
            <a:pPr marL="457200" indent="-457200">
              <a:buFont typeface="Arial" panose="020B0604020202020204" pitchFamily="34" charset="0"/>
              <a:buChar char="•"/>
            </a:pPr>
            <a:r>
              <a:rPr lang="fr-FR" sz="2000" smtClean="0">
                <a:solidFill>
                  <a:srgbClr val="FF0000"/>
                </a:solidFill>
              </a:rPr>
              <a:t>Sanctions pourra être prise conte un membre si le conseil L.e decide.</a:t>
            </a:r>
            <a:endParaRPr lang="fr-FR" sz="2000">
              <a:solidFill>
                <a:srgbClr val="FF0000"/>
              </a:solidFill>
            </a:endParaRPr>
          </a:p>
        </p:txBody>
      </p:sp>
    </p:spTree>
    <p:extLst>
      <p:ext uri="{BB962C8B-B14F-4D97-AF65-F5344CB8AC3E}">
        <p14:creationId xmlns:p14="http://schemas.microsoft.com/office/powerpoint/2010/main" val="359776469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141412" y="437029"/>
            <a:ext cx="9905999" cy="5715000"/>
          </a:xfrm>
        </p:spPr>
        <p:txBody>
          <a:bodyPr>
            <a:normAutofit/>
          </a:bodyPr>
          <a:lstStyle/>
          <a:p>
            <a:r>
              <a:rPr lang="fr-FR" sz="4000" smtClean="0">
                <a:solidFill>
                  <a:srgbClr val="00B0F0"/>
                </a:solidFill>
              </a:rPr>
              <a:t>Un programme, un espoir…</a:t>
            </a:r>
            <a:br>
              <a:rPr lang="fr-FR" sz="4000" smtClean="0">
                <a:solidFill>
                  <a:srgbClr val="00B0F0"/>
                </a:solidFill>
              </a:rPr>
            </a:br>
            <a:r>
              <a:rPr lang="fr-FR" sz="4000" smtClean="0">
                <a:solidFill>
                  <a:srgbClr val="00B0F0"/>
                </a:solidFill>
              </a:rPr>
              <a:t>une chance de s’ensortir…</a:t>
            </a:r>
            <a:br>
              <a:rPr lang="fr-FR" sz="4000" smtClean="0">
                <a:solidFill>
                  <a:srgbClr val="00B0F0"/>
                </a:solidFill>
              </a:rPr>
            </a:br>
            <a:r>
              <a:rPr lang="fr-FR" sz="4000" smtClean="0">
                <a:solidFill>
                  <a:srgbClr val="00B0F0"/>
                </a:solidFill>
              </a:rPr>
              <a:t>faisons le bon choix !</a:t>
            </a:r>
            <a:endParaRPr lang="fr-FR" sz="4000">
              <a:solidFill>
                <a:srgbClr val="00B0F0"/>
              </a:solidFill>
            </a:endParaRPr>
          </a:p>
        </p:txBody>
      </p:sp>
      <p:sp>
        <p:nvSpPr>
          <p:cNvPr id="9" name="Espace réservé du texte 8"/>
          <p:cNvSpPr>
            <a:spLocks noGrp="1"/>
          </p:cNvSpPr>
          <p:nvPr>
            <p:ph type="body" sz="quarter" idx="13"/>
          </p:nvPr>
        </p:nvSpPr>
        <p:spPr>
          <a:xfrm>
            <a:off x="1141412" y="5177117"/>
            <a:ext cx="6792353" cy="1186151"/>
          </a:xfrm>
        </p:spPr>
        <p:txBody>
          <a:bodyPr>
            <a:normAutofit/>
          </a:bodyPr>
          <a:lstStyle/>
          <a:p>
            <a:pPr marL="457200" indent="-457200">
              <a:buFont typeface="Arial" panose="020B0604020202020204" pitchFamily="34" charset="0"/>
              <a:buChar char="•"/>
            </a:pPr>
            <a:endParaRPr lang="fr-FR" sz="3200" smtClean="0">
              <a:solidFill>
                <a:srgbClr val="FF0000"/>
              </a:solidFill>
            </a:endParaRPr>
          </a:p>
          <a:p>
            <a:pPr marL="457200" indent="-457200">
              <a:buFont typeface="Arial" panose="020B0604020202020204" pitchFamily="34" charset="0"/>
              <a:buChar char="•"/>
            </a:pPr>
            <a:endParaRPr lang="fr-FR" sz="3200" smtClean="0">
              <a:solidFill>
                <a:srgbClr val="FF0000"/>
              </a:solidFill>
            </a:endParaRPr>
          </a:p>
          <a:p>
            <a:pPr marL="457200" indent="-457200">
              <a:buFont typeface="Arial" panose="020B0604020202020204" pitchFamily="34" charset="0"/>
              <a:buChar char="•"/>
            </a:pPr>
            <a:endParaRPr lang="fr-FR" sz="3200" smtClean="0">
              <a:solidFill>
                <a:srgbClr val="FF0000"/>
              </a:solidFill>
            </a:endParaRPr>
          </a:p>
        </p:txBody>
      </p:sp>
    </p:spTree>
    <p:extLst>
      <p:ext uri="{BB962C8B-B14F-4D97-AF65-F5344CB8AC3E}">
        <p14:creationId xmlns:p14="http://schemas.microsoft.com/office/powerpoint/2010/main" val="185494357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illage">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Grand écran</PresentationFormat>
  <Slides>8</Slides>
  <Notes>0</Notes>
  <HiddenSlides>0</HiddenSlides>
  <ScaleCrop>false</ScaleCrop>
  <HeadingPairs>
    <vt:vector size="4" baseType="variant">
      <vt:variant>
        <vt:lpstr>Thème</vt:lpstr>
      </vt:variant>
      <vt:variant>
        <vt:i4>1</vt:i4>
      </vt:variant>
      <vt:variant>
        <vt:lpstr>Titres des diapositives</vt:lpstr>
      </vt:variant>
      <vt:variant>
        <vt:i4>8</vt:i4>
      </vt:variant>
    </vt:vector>
  </HeadingPairs>
  <TitlesOfParts>
    <vt:vector size="9" baseType="lpstr">
      <vt:lpstr>Maillage</vt:lpstr>
      <vt:lpstr>GUILDE MARCHANDE</vt:lpstr>
      <vt:lpstr>Histoire de l'alliance</vt:lpstr>
      <vt:lpstr>Exemple de description</vt:lpstr>
      <vt:lpstr>Proposition pour renforcer           l'alliance</vt:lpstr>
      <vt:lpstr>Explications des points</vt:lpstr>
      <vt:lpstr>Explications des points (2)</vt:lpstr>
      <vt:lpstr>Explications des points (3)</vt:lpstr>
      <vt:lpstr>Un programme, un espoir… une chance de s’ensortir… faisons le bon choix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GUILDE MARCHANDE</dc:title>
  <cp:revision>4</cp:revision>
  <dcterms:modified xsi:type="dcterms:W3CDTF">2015-07-21T08:33:35Z</dcterms:modified>
</cp:coreProperties>
</file>