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427" r:id="rId3"/>
    <p:sldId id="257" r:id="rId4"/>
    <p:sldId id="262" r:id="rId5"/>
    <p:sldId id="455" r:id="rId6"/>
    <p:sldId id="456" r:id="rId7"/>
    <p:sldId id="457" r:id="rId8"/>
    <p:sldId id="458" r:id="rId9"/>
    <p:sldId id="459" r:id="rId10"/>
    <p:sldId id="460" r:id="rId11"/>
    <p:sldId id="461" r:id="rId12"/>
    <p:sldId id="462" r:id="rId13"/>
    <p:sldId id="463" r:id="rId14"/>
    <p:sldId id="464" r:id="rId15"/>
    <p:sldId id="465" r:id="rId16"/>
    <p:sldId id="418" r:id="rId17"/>
    <p:sldId id="428" r:id="rId18"/>
    <p:sldId id="429" r:id="rId19"/>
    <p:sldId id="430" r:id="rId20"/>
    <p:sldId id="431" r:id="rId21"/>
    <p:sldId id="263" r:id="rId22"/>
    <p:sldId id="410" r:id="rId23"/>
    <p:sldId id="417" r:id="rId24"/>
    <p:sldId id="411" r:id="rId25"/>
    <p:sldId id="412" r:id="rId26"/>
    <p:sldId id="413" r:id="rId27"/>
    <p:sldId id="432" r:id="rId28"/>
    <p:sldId id="433" r:id="rId29"/>
    <p:sldId id="434" r:id="rId30"/>
    <p:sldId id="407" r:id="rId31"/>
    <p:sldId id="267" r:id="rId32"/>
    <p:sldId id="414" r:id="rId33"/>
    <p:sldId id="436" r:id="rId34"/>
    <p:sldId id="415" r:id="rId35"/>
    <p:sldId id="416" r:id="rId36"/>
    <p:sldId id="402" r:id="rId37"/>
    <p:sldId id="419" r:id="rId38"/>
    <p:sldId id="420" r:id="rId39"/>
    <p:sldId id="421" r:id="rId40"/>
    <p:sldId id="422" r:id="rId41"/>
    <p:sldId id="423" r:id="rId42"/>
    <p:sldId id="424" r:id="rId43"/>
    <p:sldId id="441" r:id="rId44"/>
    <p:sldId id="444" r:id="rId45"/>
    <p:sldId id="443" r:id="rId46"/>
    <p:sldId id="447" r:id="rId47"/>
    <p:sldId id="440" r:id="rId48"/>
    <p:sldId id="442" r:id="rId49"/>
    <p:sldId id="445" r:id="rId50"/>
    <p:sldId id="446" r:id="rId51"/>
    <p:sldId id="409" r:id="rId52"/>
    <p:sldId id="449" r:id="rId53"/>
    <p:sldId id="426" r:id="rId54"/>
    <p:sldId id="439" r:id="rId55"/>
    <p:sldId id="437" r:id="rId56"/>
    <p:sldId id="438" r:id="rId57"/>
    <p:sldId id="448" r:id="rId58"/>
    <p:sldId id="454" r:id="rId5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80" d="100"/>
          <a:sy n="80" d="100"/>
        </p:scale>
        <p:origin x="-864" y="-60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73100F29-44D7-45E9-8A4C-C75130A8E038}" type="datetimeFigureOut">
              <a:rPr lang="fr-FR" smtClean="0"/>
              <a:pPr/>
              <a:t>17/07/2015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pPr/>
              <a:t>17/07/2015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pPr/>
              <a:t>17/07/2015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2E955CA-8888-4BA7-8B2E-3A4C9ED1A2D5}" type="slidenum">
              <a:rPr lang="fr-FR"/>
              <a:pPr>
                <a:defRPr/>
              </a:pPr>
              <a:t>‹N°›</a:t>
            </a:fld>
            <a:endParaRPr lang="fr-FR"/>
          </a:p>
        </p:txBody>
      </p:sp>
    </p:spTree>
    <p:extLst>
      <p:ext uri="{BB962C8B-B14F-4D97-AF65-F5344CB8AC3E}">
        <p14:creationId xmlns:p14="http://schemas.microsoft.com/office/powerpoint/2010/main" xmlns="" val="60895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pPr/>
              <a:t>17/07/2015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73100F29-44D7-45E9-8A4C-C75130A8E038}" type="datetimeFigureOut">
              <a:rPr lang="fr-FR" smtClean="0"/>
              <a:pPr/>
              <a:t>17/07/2015</a:t>
            </a:fld>
            <a:endParaRPr lang="fr-FR"/>
          </a:p>
        </p:txBody>
      </p:sp>
      <p:sp>
        <p:nvSpPr>
          <p:cNvPr id="91" name="Footer Placeholder 90"/>
          <p:cNvSpPr>
            <a:spLocks noGrp="1"/>
          </p:cNvSpPr>
          <p:nvPr>
            <p:ph type="ftr" sz="quarter" idx="11"/>
          </p:nvPr>
        </p:nvSpPr>
        <p:spPr/>
        <p:txBody>
          <a:bodyPr/>
          <a:lstStyle/>
          <a:p>
            <a:endParaRPr lang="fr-FR"/>
          </a:p>
        </p:txBody>
      </p:sp>
      <p:sp>
        <p:nvSpPr>
          <p:cNvPr id="92" name="Slide Number Placeholder 91"/>
          <p:cNvSpPr>
            <a:spLocks noGrp="1"/>
          </p:cNvSpPr>
          <p:nvPr>
            <p:ph type="sldNum" sz="quarter" idx="12"/>
          </p:nvPr>
        </p:nvSpPr>
        <p:spPr/>
        <p:txBody>
          <a:bodyPr/>
          <a:lstStyle/>
          <a:p>
            <a:fld id="{DC60403C-F4C9-42E7-89FD-4A8EEA52F2A9}"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pPr/>
              <a:t>17/07/2015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73100F29-44D7-45E9-8A4C-C75130A8E038}" type="datetimeFigureOut">
              <a:rPr lang="fr-FR" smtClean="0"/>
              <a:pPr/>
              <a:t>17/07/2015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73100F29-44D7-45E9-8A4C-C75130A8E038}" type="datetimeFigureOut">
              <a:rPr lang="fr-FR" smtClean="0"/>
              <a:pPr/>
              <a:t>17/07/2015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00F29-44D7-45E9-8A4C-C75130A8E038}" type="datetimeFigureOut">
              <a:rPr lang="fr-FR" smtClean="0"/>
              <a:pPr/>
              <a:t>17/07/2015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C60403C-F4C9-42E7-89FD-4A8EEA52F2A9}"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100F29-44D7-45E9-8A4C-C75130A8E038}" type="datetimeFigureOut">
              <a:rPr lang="fr-FR" smtClean="0"/>
              <a:pPr/>
              <a:t>17/07/2015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pPr/>
              <a:t>‹N°›</a:t>
            </a:fld>
            <a:endParaRPr lang="fr-F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pPr/>
              <a:t>17/07/2015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pPr/>
              <a:t>‹N°›</a:t>
            </a:fld>
            <a:endParaRPr lang="fr-F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73100F29-44D7-45E9-8A4C-C75130A8E038}" type="datetimeFigureOut">
              <a:rPr lang="fr-FR" smtClean="0"/>
              <a:pPr/>
              <a:t>17/07/2015</a:t>
            </a:fld>
            <a:endParaRPr lang="fr-F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F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DC60403C-F4C9-42E7-89FD-4A8EEA52F2A9}"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guidepal.blob.core.windows.net/article-mainimages/aphoto71386.jpg" TargetMode="External"/><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guidevoyage.org/wp-content/uploads/2011/06/lisbonne-belem.jpg" TargetMode="Externa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hyperlink" Target="http://guidevoyage.org/wp-content/uploads/2011/06/belem-lisbonne.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4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2.xml"/><Relationship Id="rId4" Type="http://schemas.openxmlformats.org/officeDocument/2006/relationships/image" Target="../media/image125.jpeg"/></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2.xml"/><Relationship Id="rId5" Type="http://schemas.openxmlformats.org/officeDocument/2006/relationships/image" Target="../media/image129.jpeg"/><Relationship Id="rId4" Type="http://schemas.openxmlformats.org/officeDocument/2006/relationships/image" Target="../media/image128.jpeg"/></Relationships>
</file>

<file path=ppt/slides/_rels/slide54.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5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5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www.croisierejaune.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504" y="2487017"/>
            <a:ext cx="4419600" cy="1600327"/>
          </a:xfrm>
          <a:ln>
            <a:noFill/>
          </a:ln>
        </p:spPr>
        <p:txBody>
          <a:bodyPr>
            <a:noAutofit/>
          </a:bodyPr>
          <a:lstStyle/>
          <a:p>
            <a:r>
              <a:rPr lang="fr-FR" sz="3200" dirty="0" smtClean="0"/>
              <a:t>Lisboa - Portugal</a:t>
            </a:r>
            <a:br>
              <a:rPr lang="fr-FR" sz="3200" dirty="0" smtClean="0"/>
            </a:br>
            <a:r>
              <a:rPr lang="fr-FR" sz="3200" dirty="0" smtClean="0"/>
              <a:t/>
            </a:r>
            <a:br>
              <a:rPr lang="fr-FR" sz="3200" dirty="0" smtClean="0"/>
            </a:br>
            <a:endParaRPr lang="fr-FR" sz="3200" dirty="0"/>
          </a:p>
        </p:txBody>
      </p:sp>
      <p:sp>
        <p:nvSpPr>
          <p:cNvPr id="3" name="Sous-titre 2"/>
          <p:cNvSpPr>
            <a:spLocks noGrp="1"/>
          </p:cNvSpPr>
          <p:nvPr>
            <p:ph type="subTitle" idx="1"/>
          </p:nvPr>
        </p:nvSpPr>
        <p:spPr>
          <a:xfrm>
            <a:off x="107504" y="4090392"/>
            <a:ext cx="4419600" cy="1066800"/>
          </a:xfrm>
        </p:spPr>
        <p:txBody>
          <a:bodyPr/>
          <a:lstStyle/>
          <a:p>
            <a:r>
              <a:rPr lang="fr-FR" dirty="0" smtClean="0"/>
              <a:t>WEEK END DE L’ASCENSION</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35896" y="2204864"/>
            <a:ext cx="1008112" cy="91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Placeholder 10" descr="6374_00__-_Portugal__Lisboa__Barrio_de_la_Alfama_fototeca9x12-20417181.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220072" y="1916832"/>
            <a:ext cx="3708127" cy="301128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9276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2143125" y="0"/>
            <a:ext cx="4786313" cy="1145826"/>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r>
              <a:rPr lang="fr-FR" altLang="fr-FR" sz="2400" b="1" i="1" u="sng" dirty="0">
                <a:latin typeface="Baskerville Old Face" pitchFamily="18" charset="0"/>
              </a:rPr>
              <a:t>Salle de sous commission</a:t>
            </a:r>
          </a:p>
        </p:txBody>
      </p:sp>
      <p:pic>
        <p:nvPicPr>
          <p:cNvPr id="7171"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7172" name="Picture 2"/>
          <p:cNvPicPr>
            <a:picLocks noChangeAspect="1" noChangeArrowheads="1"/>
          </p:cNvPicPr>
          <p:nvPr/>
        </p:nvPicPr>
        <p:blipFill>
          <a:blip r:embed="rId3"/>
          <a:srcRect/>
          <a:stretch>
            <a:fillRect/>
          </a:stretch>
        </p:blipFill>
        <p:spPr bwMode="auto">
          <a:xfrm>
            <a:off x="1143000" y="1143000"/>
            <a:ext cx="7267575"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9"/>
          <p:cNvSpPr txBox="1">
            <a:spLocks noChangeArrowheads="1"/>
          </p:cNvSpPr>
          <p:nvPr/>
        </p:nvSpPr>
        <p:spPr bwMode="auto">
          <a:xfrm>
            <a:off x="2143125" y="0"/>
            <a:ext cx="4786313" cy="1145826"/>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r>
              <a:rPr lang="fr-FR" altLang="fr-FR" sz="2400" b="1" i="1" u="sng" dirty="0">
                <a:latin typeface="Baskerville Old Face" pitchFamily="18" charset="0"/>
              </a:rPr>
              <a:t>Salle de sous commission</a:t>
            </a:r>
          </a:p>
        </p:txBody>
      </p:sp>
      <p:pic>
        <p:nvPicPr>
          <p:cNvPr id="8195"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8196" name="Picture 2"/>
          <p:cNvPicPr>
            <a:picLocks noChangeAspect="1" noChangeArrowheads="1"/>
          </p:cNvPicPr>
          <p:nvPr/>
        </p:nvPicPr>
        <p:blipFill>
          <a:blip r:embed="rId3"/>
          <a:srcRect/>
          <a:stretch>
            <a:fillRect/>
          </a:stretch>
        </p:blipFill>
        <p:spPr bwMode="auto">
          <a:xfrm>
            <a:off x="500063" y="1357313"/>
            <a:ext cx="3571875" cy="2609850"/>
          </a:xfrm>
          <a:prstGeom prst="rect">
            <a:avLst/>
          </a:prstGeom>
          <a:noFill/>
          <a:ln w="9525">
            <a:noFill/>
            <a:miter lim="800000"/>
            <a:headEnd/>
            <a:tailEnd/>
          </a:ln>
        </p:spPr>
      </p:pic>
      <p:pic>
        <p:nvPicPr>
          <p:cNvPr id="8197" name="Picture 2"/>
          <p:cNvPicPr>
            <a:picLocks noChangeAspect="1" noChangeArrowheads="1"/>
          </p:cNvPicPr>
          <p:nvPr/>
        </p:nvPicPr>
        <p:blipFill>
          <a:blip r:embed="rId4"/>
          <a:srcRect/>
          <a:stretch>
            <a:fillRect/>
          </a:stretch>
        </p:blipFill>
        <p:spPr bwMode="auto">
          <a:xfrm>
            <a:off x="5214938" y="4143375"/>
            <a:ext cx="3582987" cy="2643188"/>
          </a:xfrm>
          <a:prstGeom prst="rect">
            <a:avLst/>
          </a:prstGeom>
          <a:noFill/>
          <a:ln w="9525">
            <a:noFill/>
            <a:miter lim="800000"/>
            <a:headEnd/>
            <a:tailEnd/>
          </a:ln>
        </p:spPr>
      </p:pic>
      <p:pic>
        <p:nvPicPr>
          <p:cNvPr id="8198" name="Picture 3"/>
          <p:cNvPicPr>
            <a:picLocks noChangeAspect="1" noChangeArrowheads="1"/>
          </p:cNvPicPr>
          <p:nvPr/>
        </p:nvPicPr>
        <p:blipFill>
          <a:blip r:embed="rId5"/>
          <a:srcRect/>
          <a:stretch>
            <a:fillRect/>
          </a:stretch>
        </p:blipFill>
        <p:spPr bwMode="auto">
          <a:xfrm>
            <a:off x="5214938" y="1214438"/>
            <a:ext cx="3652837" cy="2786062"/>
          </a:xfrm>
          <a:prstGeom prst="rect">
            <a:avLst/>
          </a:prstGeom>
          <a:noFill/>
          <a:ln w="9525">
            <a:noFill/>
            <a:miter lim="800000"/>
            <a:headEnd/>
            <a:tailEnd/>
          </a:ln>
        </p:spPr>
      </p:pic>
      <p:pic>
        <p:nvPicPr>
          <p:cNvPr id="8199" name="Picture 4" descr="\\192.168.1.5\cj\9 COMMERCIAL ET COMMUNICATION\COMMUNICATION\POWER POINT\PORTUGAL\LISBONNE\XCPH\LISBONE - XCPH - DIOR\IMG_2796.JPG"/>
          <p:cNvPicPr>
            <a:picLocks noChangeAspect="1" noChangeArrowheads="1"/>
          </p:cNvPicPr>
          <p:nvPr/>
        </p:nvPicPr>
        <p:blipFill>
          <a:blip r:embed="rId6"/>
          <a:srcRect/>
          <a:stretch>
            <a:fillRect/>
          </a:stretch>
        </p:blipFill>
        <p:spPr bwMode="auto">
          <a:xfrm>
            <a:off x="500063" y="4054475"/>
            <a:ext cx="3643312" cy="2732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9"/>
          <p:cNvSpPr txBox="1">
            <a:spLocks noChangeArrowheads="1"/>
          </p:cNvSpPr>
          <p:nvPr/>
        </p:nvSpPr>
        <p:spPr bwMode="auto">
          <a:xfrm>
            <a:off x="2143125" y="0"/>
            <a:ext cx="4786313" cy="1145826"/>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r>
              <a:rPr lang="fr-FR" altLang="fr-FR" sz="2400" b="1" i="1" u="sng" dirty="0">
                <a:latin typeface="Baskerville Old Face" pitchFamily="18" charset="0"/>
              </a:rPr>
              <a:t>SPA</a:t>
            </a:r>
          </a:p>
        </p:txBody>
      </p:sp>
      <p:pic>
        <p:nvPicPr>
          <p:cNvPr id="9219"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9220" name="Picture 2"/>
          <p:cNvPicPr>
            <a:picLocks noChangeAspect="1" noChangeArrowheads="1"/>
          </p:cNvPicPr>
          <p:nvPr/>
        </p:nvPicPr>
        <p:blipFill>
          <a:blip r:embed="rId3"/>
          <a:srcRect l="3516" t="53467" r="25000" b="14307"/>
          <a:stretch>
            <a:fillRect/>
          </a:stretch>
        </p:blipFill>
        <p:spPr bwMode="auto">
          <a:xfrm>
            <a:off x="31750" y="1571625"/>
            <a:ext cx="9112250" cy="3286125"/>
          </a:xfrm>
          <a:prstGeom prst="rect">
            <a:avLst/>
          </a:prstGeom>
          <a:noFill/>
          <a:ln w="9525">
            <a:noFill/>
            <a:miter lim="800000"/>
            <a:headEnd/>
            <a:tailEnd/>
          </a:ln>
        </p:spPr>
      </p:pic>
      <p:sp>
        <p:nvSpPr>
          <p:cNvPr id="9" name="ZoneTexte 8"/>
          <p:cNvSpPr txBox="1"/>
          <p:nvPr/>
        </p:nvSpPr>
        <p:spPr>
          <a:xfrm>
            <a:off x="71438" y="5143500"/>
            <a:ext cx="9144000" cy="1754188"/>
          </a:xfrm>
          <a:prstGeom prst="rect">
            <a:avLst/>
          </a:prstGeom>
          <a:noFill/>
        </p:spPr>
        <p:txBody>
          <a:bodyPr>
            <a:spAutoFit/>
          </a:bodyPr>
          <a:lstStyle/>
          <a:p>
            <a:pPr>
              <a:defRPr/>
            </a:pPr>
            <a:r>
              <a:rPr lang="fr-FR" b="1" dirty="0"/>
              <a:t>Soins spa</a:t>
            </a:r>
          </a:p>
          <a:p>
            <a:pPr>
              <a:defRPr/>
            </a:pPr>
            <a:r>
              <a:rPr lang="fr-FR" dirty="0"/>
              <a:t>Le </a:t>
            </a:r>
            <a:r>
              <a:rPr lang="fr-FR" b="1" dirty="0" err="1"/>
              <a:t>Sayanna</a:t>
            </a:r>
            <a:r>
              <a:rPr lang="fr-FR" b="1" dirty="0"/>
              <a:t> </a:t>
            </a:r>
            <a:r>
              <a:rPr lang="fr-FR" b="1" dirty="0" err="1"/>
              <a:t>Wellness</a:t>
            </a:r>
            <a:r>
              <a:rPr lang="fr-FR" dirty="0"/>
              <a:t> dispose de 6 salles de soins. Les services proposés incluent des massages aux pierres chaudes, des massages, des soins du visage et des enveloppements corporels. Le spa propose divers soins thérapeutiques, dont l'hydrothérapie. Le spa comprend un sauna et un hammam.</a:t>
            </a:r>
          </a:p>
          <a:p>
            <a:pPr>
              <a:defRPr/>
            </a:pP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9"/>
          <p:cNvSpPr txBox="1">
            <a:spLocks noChangeArrowheads="1"/>
          </p:cNvSpPr>
          <p:nvPr/>
        </p:nvSpPr>
        <p:spPr bwMode="auto">
          <a:xfrm>
            <a:off x="2143125" y="0"/>
            <a:ext cx="4786313" cy="1145826"/>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r>
              <a:rPr lang="fr-FR" altLang="fr-FR" sz="2400" b="1" i="1" u="sng" dirty="0">
                <a:latin typeface="Baskerville Old Face" pitchFamily="18" charset="0"/>
              </a:rPr>
              <a:t>SPA</a:t>
            </a:r>
          </a:p>
        </p:txBody>
      </p:sp>
      <p:pic>
        <p:nvPicPr>
          <p:cNvPr id="10243"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10244" name="Picture 2"/>
          <p:cNvPicPr>
            <a:picLocks noChangeAspect="1" noChangeArrowheads="1"/>
          </p:cNvPicPr>
          <p:nvPr/>
        </p:nvPicPr>
        <p:blipFill>
          <a:blip r:embed="rId3"/>
          <a:srcRect/>
          <a:stretch>
            <a:fillRect/>
          </a:stretch>
        </p:blipFill>
        <p:spPr bwMode="auto">
          <a:xfrm>
            <a:off x="928688" y="1214438"/>
            <a:ext cx="7281862" cy="5459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2143125" y="0"/>
            <a:ext cx="4786313" cy="1754188"/>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r>
              <a:rPr lang="fr-FR" altLang="fr-FR" sz="2400" b="1" i="1" u="sng" dirty="0">
                <a:latin typeface="Baskerville Old Face" pitchFamily="18" charset="0"/>
              </a:rPr>
              <a:t>PISCINE EXTERIEUR  SUR LE ROOFTOP AU 09EME ETAGE</a:t>
            </a:r>
          </a:p>
        </p:txBody>
      </p:sp>
      <p:pic>
        <p:nvPicPr>
          <p:cNvPr id="11267"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11268" name="Picture 2" descr="http://www.google.fr/url?source=imglanding&amp;ct=img&amp;q=http://www.lisboa.epic.sanahotels.com/fotos/galerias/epiclxvii_1_330_1372961534.jpg&amp;sa=X&amp;ved=0CAkQ8wdqFQoTCJHX2tjblsYCFUy6FAodMHIAVw&amp;usg=AFQjCNEh5-N5UV_j5m5ziQXYvOIKT1Kd7A"/>
          <p:cNvPicPr>
            <a:picLocks noChangeAspect="1" noChangeArrowheads="1"/>
          </p:cNvPicPr>
          <p:nvPr/>
        </p:nvPicPr>
        <p:blipFill>
          <a:blip r:embed="rId3"/>
          <a:srcRect/>
          <a:stretch>
            <a:fillRect/>
          </a:stretch>
        </p:blipFill>
        <p:spPr bwMode="auto">
          <a:xfrm>
            <a:off x="285750" y="2428875"/>
            <a:ext cx="8643938" cy="291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sp>
        <p:nvSpPr>
          <p:cNvPr id="10" name="Text Box 16"/>
          <p:cNvSpPr txBox="1">
            <a:spLocks noChangeArrowheads="1"/>
          </p:cNvSpPr>
          <p:nvPr/>
        </p:nvSpPr>
        <p:spPr bwMode="auto">
          <a:xfrm>
            <a:off x="1428750" y="285750"/>
            <a:ext cx="7200900" cy="113506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kern="0" dirty="0">
                <a:latin typeface="Baskerville Old Face" pitchFamily="18" charset="0"/>
                <a:sym typeface="Gill Sans" charset="0"/>
              </a:rPr>
              <a:t>Cocktail dînatoire autour de la piscine du </a:t>
            </a:r>
            <a:r>
              <a:rPr lang="fr-FR" sz="2400" b="1" kern="0" dirty="0" err="1">
                <a:latin typeface="Baskerville Old Face" pitchFamily="18" charset="0"/>
                <a:sym typeface="Gill Sans" charset="0"/>
              </a:rPr>
              <a:t>Rooftop</a:t>
            </a:r>
            <a:r>
              <a:rPr lang="fr-FR" sz="2400" b="1" kern="0" dirty="0">
                <a:latin typeface="Baskerville Old Face" pitchFamily="18" charset="0"/>
                <a:sym typeface="Gill Sans" charset="0"/>
              </a:rPr>
              <a:t> de l’Epic Sana Lisboa 5*</a:t>
            </a:r>
          </a:p>
        </p:txBody>
      </p:sp>
      <p:pic>
        <p:nvPicPr>
          <p:cNvPr id="12292" name="Picture 2"/>
          <p:cNvPicPr>
            <a:picLocks noChangeAspect="1" noChangeArrowheads="1"/>
          </p:cNvPicPr>
          <p:nvPr/>
        </p:nvPicPr>
        <p:blipFill>
          <a:blip r:embed="rId3"/>
          <a:srcRect/>
          <a:stretch>
            <a:fillRect/>
          </a:stretch>
        </p:blipFill>
        <p:spPr bwMode="auto">
          <a:xfrm>
            <a:off x="571500" y="1928813"/>
            <a:ext cx="8001000" cy="429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547813" y="188913"/>
            <a:ext cx="6985000" cy="792162"/>
          </a:xfrm>
          <a:prstGeom prst="rect">
            <a:avLst/>
          </a:prstGeom>
        </p:spPr>
        <p:txBody>
          <a:bodyPr lIns="104258" tIns="52128" rIns="104258" bIns="52128" anchor="ctr"/>
          <a:lstStyle/>
          <a:p>
            <a:pPr algn="ctr" eaLnBrk="0" hangingPunct="0">
              <a:defRPr/>
            </a:pPr>
            <a:r>
              <a:rPr lang="pt-PT" sz="4000" dirty="0">
                <a:latin typeface="Baskerville Old Face" pitchFamily="18" charset="0"/>
              </a:rPr>
              <a:t>Rallye Gourmand à Lisbonne</a:t>
            </a:r>
            <a:endParaRPr lang="pt-PT" sz="4000" kern="0" dirty="0">
              <a:latin typeface="Baskerville Old Face" pitchFamily="18" charset="0"/>
              <a:ea typeface="+mj-ea"/>
              <a:cs typeface="+mj-cs"/>
            </a:endParaRPr>
          </a:p>
        </p:txBody>
      </p:sp>
      <p:sp>
        <p:nvSpPr>
          <p:cNvPr id="12291" name="TextBox 3"/>
          <p:cNvSpPr txBox="1">
            <a:spLocks noChangeArrowheads="1"/>
          </p:cNvSpPr>
          <p:nvPr/>
        </p:nvSpPr>
        <p:spPr bwMode="auto">
          <a:xfrm>
            <a:off x="250825" y="908050"/>
            <a:ext cx="8713788" cy="3586163"/>
          </a:xfrm>
          <a:prstGeom prst="rect">
            <a:avLst/>
          </a:prstGeom>
          <a:noFill/>
          <a:ln w="9525">
            <a:noFill/>
            <a:miter lim="800000"/>
            <a:headEnd/>
            <a:tailEnd/>
          </a:ln>
        </p:spPr>
        <p:txBody>
          <a:bodyPr lIns="91424" tIns="45711" rIns="91424" bIns="45711">
            <a:spAutoFit/>
          </a:bodyPr>
          <a:lstStyle/>
          <a:p>
            <a:pPr algn="just">
              <a:lnSpc>
                <a:spcPct val="150000"/>
              </a:lnSpc>
            </a:pPr>
            <a:r>
              <a:rPr lang="fr-FR" sz="1200" dirty="0">
                <a:latin typeface="Baskerville Old Face" pitchFamily="18" charset="0"/>
              </a:rPr>
              <a:t>Ce rallye emmènera les participants à travers les lieux les plus anciens de Lisbonne et leur feront découvrir les bars et tavernes les plus anciens en utilisant les moyens de transport les plus traditionnels : ascenseurs et tramways.  </a:t>
            </a:r>
            <a:endParaRPr lang="pt-PT" sz="1200" dirty="0">
              <a:latin typeface="Baskerville Old Face" pitchFamily="18" charset="0"/>
            </a:endParaRPr>
          </a:p>
          <a:p>
            <a:pPr algn="just">
              <a:lnSpc>
                <a:spcPct val="150000"/>
              </a:lnSpc>
            </a:pPr>
            <a:r>
              <a:rPr lang="fr-FR" sz="1200" dirty="0">
                <a:latin typeface="Baskerville Old Face" pitchFamily="18" charset="0"/>
              </a:rPr>
              <a:t>Le rallye commencera à l’hôtel où seront logés les invités, avec un petit briefing fait par un responsable de notre organisation. </a:t>
            </a:r>
          </a:p>
          <a:p>
            <a:pPr algn="just">
              <a:lnSpc>
                <a:spcPct val="150000"/>
              </a:lnSpc>
            </a:pPr>
            <a:r>
              <a:rPr lang="fr-FR" sz="1200" dirty="0">
                <a:latin typeface="Baskerville Old Face" pitchFamily="18" charset="0"/>
              </a:rPr>
              <a:t>Le groupe sera divisé en équipes de 8 à 10 et nous leur remettront des mouchoirs de couleurs différentes – une couleur par équipe. </a:t>
            </a:r>
          </a:p>
          <a:p>
            <a:pPr algn="just">
              <a:lnSpc>
                <a:spcPct val="150000"/>
              </a:lnSpc>
            </a:pPr>
            <a:r>
              <a:rPr lang="fr-FR" sz="1200" dirty="0">
                <a:latin typeface="Baskerville Old Face" pitchFamily="18" charset="0"/>
              </a:rPr>
              <a:t>Sera distribués à chaque équipe: un carnet de route, un stylo, </a:t>
            </a:r>
            <a:r>
              <a:rPr lang="fr-FR" sz="1200" dirty="0">
                <a:latin typeface="Baskerville Old Face" pitchFamily="18" charset="0"/>
                <a:ea typeface="Times New Roman" pitchFamily="18" charset="0"/>
                <a:cs typeface="Arial" pitchFamily="34" charset="0"/>
              </a:rPr>
              <a:t>un appareil photo digital qu’ils devront utiliser pour prendre des photos de groupe à différents endroits de la ville, </a:t>
            </a:r>
            <a:r>
              <a:rPr lang="fr-FR" sz="1200" dirty="0">
                <a:latin typeface="Baskerville Old Face" pitchFamily="18" charset="0"/>
              </a:rPr>
              <a:t>une enveloppe avec des billets pour les différents transports à utiliser et du faux argent (imprimé par l’organisation avec le LOGO de la société) pour acheter des boissons dans les bars où passeront les équipes. </a:t>
            </a:r>
          </a:p>
          <a:p>
            <a:pPr algn="just">
              <a:lnSpc>
                <a:spcPct val="150000"/>
              </a:lnSpc>
            </a:pPr>
            <a:r>
              <a:rPr lang="fr-FR" sz="1200" dirty="0">
                <a:latin typeface="Baskerville Old Face" pitchFamily="18" charset="0"/>
                <a:cs typeface="Arial" pitchFamily="34" charset="0"/>
              </a:rPr>
              <a:t>Chaque groupe recevra un </a:t>
            </a:r>
            <a:r>
              <a:rPr lang="fr-FR" sz="1200" dirty="0" err="1">
                <a:latin typeface="Baskerville Old Face" pitchFamily="18" charset="0"/>
                <a:cs typeface="Arial" pitchFamily="34" charset="0"/>
              </a:rPr>
              <a:t>roadbook</a:t>
            </a:r>
            <a:r>
              <a:rPr lang="fr-FR" sz="1200" dirty="0">
                <a:latin typeface="Baskerville Old Face" pitchFamily="18" charset="0"/>
                <a:cs typeface="Arial" pitchFamily="34" charset="0"/>
              </a:rPr>
              <a:t> ou un </a:t>
            </a:r>
            <a:r>
              <a:rPr lang="fr-FR" sz="1200" dirty="0" err="1">
                <a:latin typeface="Baskerville Old Face" pitchFamily="18" charset="0"/>
                <a:cs typeface="Arial" pitchFamily="34" charset="0"/>
              </a:rPr>
              <a:t>tablet</a:t>
            </a:r>
            <a:r>
              <a:rPr lang="fr-FR" sz="1200" dirty="0">
                <a:latin typeface="Baskerville Old Face" pitchFamily="18" charset="0"/>
                <a:cs typeface="Arial" pitchFamily="34" charset="0"/>
              </a:rPr>
              <a:t> (</a:t>
            </a:r>
            <a:r>
              <a:rPr lang="fr-FR" sz="1200" b="1" dirty="0">
                <a:latin typeface="Baskerville Old Face" pitchFamily="18" charset="0"/>
                <a:cs typeface="Arial" pitchFamily="34" charset="0"/>
              </a:rPr>
              <a:t>en option</a:t>
            </a:r>
            <a:r>
              <a:rPr lang="fr-FR" sz="1200" dirty="0">
                <a:latin typeface="Baskerville Old Face" pitchFamily="18" charset="0"/>
                <a:cs typeface="Arial" pitchFamily="34" charset="0"/>
              </a:rPr>
              <a:t>) avec des indications à suivre et des énigmes a résoudre. </a:t>
            </a:r>
          </a:p>
          <a:p>
            <a:pPr algn="just">
              <a:lnSpc>
                <a:spcPct val="150000"/>
              </a:lnSpc>
            </a:pPr>
            <a:r>
              <a:rPr lang="fr-FR" sz="1200" dirty="0">
                <a:latin typeface="Baskerville Old Face" pitchFamily="18" charset="0"/>
                <a:cs typeface="Arial" pitchFamily="34" charset="0"/>
              </a:rPr>
              <a:t>Le parcours les emmènera à travers les quartiers de </a:t>
            </a:r>
            <a:r>
              <a:rPr lang="fr-FR" sz="1200" dirty="0" err="1">
                <a:latin typeface="Baskerville Old Face" pitchFamily="18" charset="0"/>
                <a:cs typeface="Arial" pitchFamily="34" charset="0"/>
              </a:rPr>
              <a:t>Bairro</a:t>
            </a:r>
            <a:r>
              <a:rPr lang="fr-FR" sz="1200" dirty="0">
                <a:latin typeface="Baskerville Old Face" pitchFamily="18" charset="0"/>
                <a:cs typeface="Arial" pitchFamily="34" charset="0"/>
              </a:rPr>
              <a:t> Alto, </a:t>
            </a:r>
            <a:r>
              <a:rPr lang="fr-FR" sz="1200" dirty="0" err="1">
                <a:latin typeface="Baskerville Old Face" pitchFamily="18" charset="0"/>
                <a:cs typeface="Arial" pitchFamily="34" charset="0"/>
              </a:rPr>
              <a:t>Baixa</a:t>
            </a:r>
            <a:r>
              <a:rPr lang="fr-FR" sz="1200" dirty="0">
                <a:latin typeface="Baskerville Old Face" pitchFamily="18" charset="0"/>
                <a:cs typeface="Arial" pitchFamily="34" charset="0"/>
              </a:rPr>
              <a:t> </a:t>
            </a:r>
            <a:r>
              <a:rPr lang="fr-FR" sz="1200" dirty="0" err="1">
                <a:latin typeface="Baskerville Old Face" pitchFamily="18" charset="0"/>
                <a:cs typeface="Arial" pitchFamily="34" charset="0"/>
              </a:rPr>
              <a:t>Chiado</a:t>
            </a:r>
            <a:r>
              <a:rPr lang="fr-FR" sz="1200" dirty="0">
                <a:latin typeface="Baskerville Old Face" pitchFamily="18" charset="0"/>
                <a:cs typeface="Arial" pitchFamily="34" charset="0"/>
              </a:rPr>
              <a:t> et </a:t>
            </a:r>
            <a:r>
              <a:rPr lang="fr-FR" sz="1200" dirty="0" err="1">
                <a:latin typeface="Baskerville Old Face" pitchFamily="18" charset="0"/>
                <a:cs typeface="Arial" pitchFamily="34" charset="0"/>
              </a:rPr>
              <a:t>Alfama</a:t>
            </a:r>
            <a:r>
              <a:rPr lang="fr-FR" sz="1200" dirty="0">
                <a:latin typeface="Baskerville Old Face" pitchFamily="18" charset="0"/>
                <a:cs typeface="Arial" pitchFamily="34" charset="0"/>
              </a:rPr>
              <a:t>. Ils devront prendre les fameux ascenseurs et funiculaires de Lisbonne et durant le parcours ils profiteront aussi de dégustations: un verre de </a:t>
            </a:r>
            <a:r>
              <a:rPr lang="fr-FR" sz="1200" dirty="0" err="1">
                <a:latin typeface="Baskerville Old Face" pitchFamily="18" charset="0"/>
                <a:cs typeface="Arial" pitchFamily="34" charset="0"/>
              </a:rPr>
              <a:t>Vinho</a:t>
            </a:r>
            <a:r>
              <a:rPr lang="fr-FR" sz="1200" dirty="0">
                <a:latin typeface="Baskerville Old Face" pitchFamily="18" charset="0"/>
                <a:cs typeface="Arial" pitchFamily="34" charset="0"/>
              </a:rPr>
              <a:t> </a:t>
            </a:r>
            <a:r>
              <a:rPr lang="fr-FR" sz="1200" dirty="0" err="1">
                <a:latin typeface="Baskerville Old Face" pitchFamily="18" charset="0"/>
                <a:cs typeface="Arial" pitchFamily="34" charset="0"/>
              </a:rPr>
              <a:t>Verde</a:t>
            </a:r>
            <a:r>
              <a:rPr lang="fr-FR" sz="1200" dirty="0">
                <a:latin typeface="Baskerville Old Face" pitchFamily="18" charset="0"/>
                <a:cs typeface="Arial" pitchFamily="34" charset="0"/>
              </a:rPr>
              <a:t> avec les délicieux beignets de Morue, un des fameux gâteaux Pastel de Nata et en dernier un verre de la liqueur « </a:t>
            </a:r>
            <a:r>
              <a:rPr lang="fr-FR" sz="1200" dirty="0" err="1">
                <a:latin typeface="Baskerville Old Face" pitchFamily="18" charset="0"/>
                <a:cs typeface="Arial" pitchFamily="34" charset="0"/>
              </a:rPr>
              <a:t>Ginginha</a:t>
            </a:r>
            <a:r>
              <a:rPr lang="fr-FR" sz="1200" dirty="0">
                <a:latin typeface="Baskerville Old Face" pitchFamily="18" charset="0"/>
                <a:cs typeface="Arial" pitchFamily="34" charset="0"/>
              </a:rPr>
              <a:t> » (liqueur de Griottes). </a:t>
            </a:r>
          </a:p>
          <a:p>
            <a:pPr algn="just">
              <a:lnSpc>
                <a:spcPct val="150000"/>
              </a:lnSpc>
            </a:pPr>
            <a:r>
              <a:rPr lang="fr-FR" sz="1200" dirty="0">
                <a:latin typeface="Baskerville Old Face" pitchFamily="18" charset="0"/>
                <a:cs typeface="Arial" pitchFamily="34" charset="0"/>
              </a:rPr>
              <a:t>Une façon différente et originale pour découvrir les quartiers les plus typiques de Lisbonne!</a:t>
            </a:r>
          </a:p>
          <a:p>
            <a:endParaRPr lang="pt-PT" sz="1100" dirty="0">
              <a:latin typeface="Baskerville Old Face" pitchFamily="18" charset="0"/>
            </a:endParaRPr>
          </a:p>
        </p:txBody>
      </p:sp>
      <p:pic>
        <p:nvPicPr>
          <p:cNvPr id="12292" name="Imagem 5" descr="tak800.jpg"/>
          <p:cNvPicPr>
            <a:picLocks noChangeAspect="1"/>
          </p:cNvPicPr>
          <p:nvPr/>
        </p:nvPicPr>
        <p:blipFill>
          <a:blip r:embed="rId2"/>
          <a:srcRect/>
          <a:stretch>
            <a:fillRect/>
          </a:stretch>
        </p:blipFill>
        <p:spPr bwMode="auto">
          <a:xfrm>
            <a:off x="0" y="4365625"/>
            <a:ext cx="3617913" cy="2265363"/>
          </a:xfrm>
          <a:prstGeom prst="rect">
            <a:avLst/>
          </a:prstGeom>
          <a:noFill/>
          <a:ln w="9525">
            <a:noFill/>
            <a:miter lim="800000"/>
            <a:headEnd/>
            <a:tailEnd/>
          </a:ln>
        </p:spPr>
      </p:pic>
      <p:pic>
        <p:nvPicPr>
          <p:cNvPr id="12293" name="Picture 2"/>
          <p:cNvPicPr>
            <a:picLocks noChangeAspect="1" noChangeArrowheads="1"/>
          </p:cNvPicPr>
          <p:nvPr/>
        </p:nvPicPr>
        <p:blipFill>
          <a:blip r:embed="rId3"/>
          <a:srcRect/>
          <a:stretch>
            <a:fillRect/>
          </a:stretch>
        </p:blipFill>
        <p:spPr bwMode="auto">
          <a:xfrm>
            <a:off x="3492500" y="4365625"/>
            <a:ext cx="1584325" cy="2265363"/>
          </a:xfrm>
          <a:prstGeom prst="rect">
            <a:avLst/>
          </a:prstGeom>
          <a:noFill/>
          <a:ln w="9525">
            <a:noFill/>
            <a:miter lim="800000"/>
            <a:headEnd/>
            <a:tailEnd/>
          </a:ln>
        </p:spPr>
      </p:pic>
      <p:pic>
        <p:nvPicPr>
          <p:cNvPr id="12294" name="Imagem 6" descr="pasteis-de-bacalhau.jpg"/>
          <p:cNvPicPr>
            <a:picLocks noChangeAspect="1"/>
          </p:cNvPicPr>
          <p:nvPr/>
        </p:nvPicPr>
        <p:blipFill>
          <a:blip r:embed="rId4"/>
          <a:srcRect/>
          <a:stretch>
            <a:fillRect/>
          </a:stretch>
        </p:blipFill>
        <p:spPr bwMode="auto">
          <a:xfrm>
            <a:off x="4643438" y="4365625"/>
            <a:ext cx="3241675" cy="2265363"/>
          </a:xfrm>
          <a:prstGeom prst="rect">
            <a:avLst/>
          </a:prstGeom>
          <a:noFill/>
          <a:ln w="9525">
            <a:noFill/>
            <a:miter lim="800000"/>
            <a:headEnd/>
            <a:tailEnd/>
          </a:ln>
        </p:spPr>
      </p:pic>
      <p:pic>
        <p:nvPicPr>
          <p:cNvPr id="12295" name="Imagem 7" descr="tram-lisbon.jpg"/>
          <p:cNvPicPr>
            <a:picLocks noChangeAspect="1"/>
          </p:cNvPicPr>
          <p:nvPr/>
        </p:nvPicPr>
        <p:blipFill>
          <a:blip r:embed="rId5"/>
          <a:srcRect/>
          <a:stretch>
            <a:fillRect/>
          </a:stretch>
        </p:blipFill>
        <p:spPr bwMode="auto">
          <a:xfrm>
            <a:off x="7512050" y="4365625"/>
            <a:ext cx="1631950" cy="226536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txBox="1">
            <a:spLocks noChangeArrowheads="1"/>
          </p:cNvSpPr>
          <p:nvPr/>
        </p:nvSpPr>
        <p:spPr bwMode="auto">
          <a:xfrm>
            <a:off x="107950" y="1897063"/>
            <a:ext cx="9036050" cy="395287"/>
          </a:xfrm>
          <a:prstGeom prst="rect">
            <a:avLst/>
          </a:prstGeom>
          <a:noFill/>
          <a:ln w="9525">
            <a:noFill/>
            <a:miter lim="800000"/>
            <a:headEnd/>
            <a:tailEnd/>
          </a:ln>
        </p:spPr>
        <p:txBody>
          <a:bodyPr lIns="104278" tIns="52139" rIns="104278" bIns="52139" anchor="ctr">
            <a:spAutoFit/>
          </a:bodyPr>
          <a:lstStyle/>
          <a:p>
            <a:pPr algn="just">
              <a:lnSpc>
                <a:spcPct val="150000"/>
              </a:lnSpc>
            </a:pPr>
            <a:endParaRPr lang="fr-FR" altLang="fr-FR" sz="1400">
              <a:latin typeface="Baskerville Old Face" pitchFamily="18" charset="0"/>
            </a:endParaRPr>
          </a:p>
        </p:txBody>
      </p:sp>
      <p:sp>
        <p:nvSpPr>
          <p:cNvPr id="45059" name="Título 3"/>
          <p:cNvSpPr txBox="1">
            <a:spLocks/>
          </p:cNvSpPr>
          <p:nvPr/>
        </p:nvSpPr>
        <p:spPr bwMode="auto">
          <a:xfrm>
            <a:off x="269875" y="476250"/>
            <a:ext cx="8623300" cy="936625"/>
          </a:xfrm>
          <a:prstGeom prst="rect">
            <a:avLst/>
          </a:prstGeom>
          <a:noFill/>
          <a:ln w="9525">
            <a:noFill/>
            <a:miter lim="800000"/>
            <a:headEnd/>
            <a:tailEnd/>
          </a:ln>
        </p:spPr>
        <p:txBody>
          <a:bodyPr lIns="104258" tIns="52128" rIns="104258" bIns="52128" anchor="ctr"/>
          <a:lstStyle/>
          <a:p>
            <a:pPr algn="ctr" defTabSz="801688"/>
            <a:r>
              <a:rPr lang="fr-FR" altLang="fr-FR" sz="2400" b="1" dirty="0" smtClean="0">
                <a:latin typeface="+mj-lt"/>
              </a:rPr>
              <a:t>Activité </a:t>
            </a:r>
            <a:r>
              <a:rPr lang="fr-FR" altLang="fr-FR" sz="2400" b="1" dirty="0">
                <a:latin typeface="+mj-lt"/>
              </a:rPr>
              <a:t>Rallye Gourmand </a:t>
            </a:r>
          </a:p>
          <a:p>
            <a:pPr algn="ctr" defTabSz="801688"/>
            <a:r>
              <a:rPr lang="fr-FR" altLang="fr-FR" sz="1600" dirty="0">
                <a:latin typeface="+mj-lt"/>
                <a:cs typeface="Times New Roman" pitchFamily="18" charset="0"/>
              </a:rPr>
              <a:t>Nous vous proposons de visiter </a:t>
            </a:r>
            <a:r>
              <a:rPr lang="fr-FR" altLang="fr-FR" sz="1600" dirty="0" err="1" smtClean="0">
                <a:latin typeface="+mj-lt"/>
                <a:cs typeface="Times New Roman" pitchFamily="18" charset="0"/>
              </a:rPr>
              <a:t>Alfama</a:t>
            </a:r>
            <a:r>
              <a:rPr lang="fr-FR" altLang="fr-FR" sz="1600" dirty="0" smtClean="0">
                <a:latin typeface="+mj-lt"/>
                <a:cs typeface="Times New Roman" pitchFamily="18" charset="0"/>
              </a:rPr>
              <a:t> </a:t>
            </a:r>
            <a:r>
              <a:rPr lang="fr-FR" altLang="fr-FR" sz="1600" dirty="0">
                <a:latin typeface="+mj-lt"/>
                <a:cs typeface="Times New Roman" pitchFamily="18" charset="0"/>
              </a:rPr>
              <a:t>à pieds, le </a:t>
            </a:r>
            <a:r>
              <a:rPr lang="fr-FR" sz="1600" dirty="0">
                <a:latin typeface="+mj-lt"/>
                <a:cs typeface="Times New Roman" pitchFamily="18" charset="0"/>
              </a:rPr>
              <a:t>quartier pittoresque localisé dans l'ombre du </a:t>
            </a:r>
            <a:r>
              <a:rPr lang="fr-FR" sz="1600" dirty="0" err="1">
                <a:latin typeface="+mj-lt"/>
                <a:cs typeface="Times New Roman" pitchFamily="18" charset="0"/>
              </a:rPr>
              <a:t>Castelo</a:t>
            </a:r>
            <a:r>
              <a:rPr lang="fr-FR" sz="1600" dirty="0">
                <a:latin typeface="+mj-lt"/>
                <a:cs typeface="Times New Roman" pitchFamily="18" charset="0"/>
              </a:rPr>
              <a:t> São Jorge, château médiéval et résidence royale jusqu'au 16ème siècle. Vous emprunterez les moyens de transports traditionnels de Lisbonne comme le tram n°28, « </a:t>
            </a:r>
            <a:r>
              <a:rPr lang="fr-FR" sz="1600" dirty="0" err="1">
                <a:latin typeface="+mj-lt"/>
                <a:cs typeface="Times New Roman" pitchFamily="18" charset="0"/>
              </a:rPr>
              <a:t>Electrico</a:t>
            </a:r>
            <a:r>
              <a:rPr lang="fr-FR" sz="1600" dirty="0">
                <a:latin typeface="+mj-lt"/>
                <a:cs typeface="Times New Roman" pitchFamily="18" charset="0"/>
              </a:rPr>
              <a:t> » en portugais.</a:t>
            </a:r>
            <a:endParaRPr lang="fr-FR" altLang="fr-FR" sz="1600" dirty="0">
              <a:latin typeface="+mj-lt"/>
              <a:cs typeface="Times New Roman" pitchFamily="18" charset="0"/>
            </a:endParaRPr>
          </a:p>
          <a:p>
            <a:pPr algn="ctr" defTabSz="801688"/>
            <a:endParaRPr lang="pt-PT" altLang="fr-FR" sz="1600" b="1" dirty="0">
              <a:latin typeface="+mj-lt"/>
            </a:endParaRPr>
          </a:p>
        </p:txBody>
      </p:sp>
      <p:pic>
        <p:nvPicPr>
          <p:cNvPr id="45060" name="Imagem 5" descr="tak800.jpg"/>
          <p:cNvPicPr>
            <a:picLocks noChangeAspect="1"/>
          </p:cNvPicPr>
          <p:nvPr/>
        </p:nvPicPr>
        <p:blipFill>
          <a:blip r:embed="rId2"/>
          <a:srcRect/>
          <a:stretch>
            <a:fillRect/>
          </a:stretch>
        </p:blipFill>
        <p:spPr bwMode="auto">
          <a:xfrm>
            <a:off x="4233863" y="1638300"/>
            <a:ext cx="3052762" cy="2182813"/>
          </a:xfrm>
          <a:prstGeom prst="rect">
            <a:avLst/>
          </a:prstGeom>
          <a:noFill/>
          <a:ln w="9525">
            <a:noFill/>
            <a:miter lim="800000"/>
            <a:headEnd/>
            <a:tailEnd/>
          </a:ln>
        </p:spPr>
      </p:pic>
      <p:pic>
        <p:nvPicPr>
          <p:cNvPr id="45061" name="Imagem 7" descr="tram-lisbon.jpg"/>
          <p:cNvPicPr>
            <a:picLocks noChangeAspect="1"/>
          </p:cNvPicPr>
          <p:nvPr/>
        </p:nvPicPr>
        <p:blipFill>
          <a:blip r:embed="rId3"/>
          <a:srcRect/>
          <a:stretch>
            <a:fillRect/>
          </a:stretch>
        </p:blipFill>
        <p:spPr bwMode="auto">
          <a:xfrm>
            <a:off x="7231063" y="1638300"/>
            <a:ext cx="1517650" cy="2182813"/>
          </a:xfrm>
          <a:prstGeom prst="rect">
            <a:avLst/>
          </a:prstGeom>
          <a:noFill/>
          <a:ln w="9525">
            <a:noFill/>
            <a:miter lim="800000"/>
            <a:headEnd/>
            <a:tailEnd/>
          </a:ln>
        </p:spPr>
      </p:pic>
      <p:pic>
        <p:nvPicPr>
          <p:cNvPr id="45062" name="Picture 2" descr="Le célèbre Tramway de Lisbonne"/>
          <p:cNvPicPr>
            <a:picLocks noChangeAspect="1" noChangeArrowheads="1"/>
          </p:cNvPicPr>
          <p:nvPr/>
        </p:nvPicPr>
        <p:blipFill>
          <a:blip r:embed="rId4"/>
          <a:srcRect/>
          <a:stretch>
            <a:fillRect/>
          </a:stretch>
        </p:blipFill>
        <p:spPr bwMode="auto">
          <a:xfrm>
            <a:off x="833438" y="4032250"/>
            <a:ext cx="2287587" cy="2428875"/>
          </a:xfrm>
          <a:prstGeom prst="rect">
            <a:avLst/>
          </a:prstGeom>
          <a:noFill/>
          <a:ln w="9525">
            <a:noFill/>
            <a:miter lim="800000"/>
            <a:headEnd/>
            <a:tailEnd/>
          </a:ln>
        </p:spPr>
      </p:pic>
      <p:pic>
        <p:nvPicPr>
          <p:cNvPr id="45063" name="Picture 2" descr="Alfama"/>
          <p:cNvPicPr>
            <a:picLocks noChangeAspect="1" noChangeArrowheads="1"/>
          </p:cNvPicPr>
          <p:nvPr/>
        </p:nvPicPr>
        <p:blipFill>
          <a:blip r:embed="rId5"/>
          <a:srcRect/>
          <a:stretch>
            <a:fillRect/>
          </a:stretch>
        </p:blipFill>
        <p:spPr bwMode="auto">
          <a:xfrm>
            <a:off x="6369050" y="4032250"/>
            <a:ext cx="1828800" cy="2428875"/>
          </a:xfrm>
          <a:prstGeom prst="rect">
            <a:avLst/>
          </a:prstGeom>
          <a:noFill/>
          <a:ln w="9525">
            <a:noFill/>
            <a:miter lim="800000"/>
            <a:headEnd/>
            <a:tailEnd/>
          </a:ln>
        </p:spPr>
      </p:pic>
      <p:pic>
        <p:nvPicPr>
          <p:cNvPr id="45064" name="Picture 4" descr="http://hacerviajes.es/wp-content/uploads/2011/04/barrio-de-alfama-lisboa3.jpg"/>
          <p:cNvPicPr>
            <a:picLocks noChangeAspect="1" noChangeArrowheads="1"/>
          </p:cNvPicPr>
          <p:nvPr/>
        </p:nvPicPr>
        <p:blipFill>
          <a:blip r:embed="rId6"/>
          <a:srcRect/>
          <a:stretch>
            <a:fillRect/>
          </a:stretch>
        </p:blipFill>
        <p:spPr bwMode="auto">
          <a:xfrm>
            <a:off x="3121025" y="4032250"/>
            <a:ext cx="3240088" cy="2428875"/>
          </a:xfrm>
          <a:prstGeom prst="rect">
            <a:avLst/>
          </a:prstGeom>
          <a:noFill/>
          <a:ln w="9525">
            <a:noFill/>
            <a:miter lim="800000"/>
            <a:headEnd/>
            <a:tailEnd/>
          </a:ln>
        </p:spPr>
      </p:pic>
      <p:pic>
        <p:nvPicPr>
          <p:cNvPr id="45065" name="Picture 6" descr="http://justinwuglobal.files.wordpress.com/2011/09/dsc02328.jpg"/>
          <p:cNvPicPr>
            <a:picLocks noChangeAspect="1" noChangeArrowheads="1"/>
          </p:cNvPicPr>
          <p:nvPr/>
        </p:nvPicPr>
        <p:blipFill>
          <a:blip r:embed="rId7"/>
          <a:srcRect/>
          <a:stretch>
            <a:fillRect/>
          </a:stretch>
        </p:blipFill>
        <p:spPr bwMode="auto">
          <a:xfrm>
            <a:off x="361950" y="1638300"/>
            <a:ext cx="3871913" cy="2182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3"/>
          <p:cNvSpPr txBox="1">
            <a:spLocks/>
          </p:cNvSpPr>
          <p:nvPr/>
        </p:nvSpPr>
        <p:spPr bwMode="auto">
          <a:xfrm>
            <a:off x="269875" y="260350"/>
            <a:ext cx="8623300" cy="936625"/>
          </a:xfrm>
          <a:prstGeom prst="rect">
            <a:avLst/>
          </a:prstGeom>
          <a:noFill/>
          <a:ln w="9525">
            <a:noFill/>
            <a:miter lim="800000"/>
            <a:headEnd/>
            <a:tailEnd/>
          </a:ln>
        </p:spPr>
        <p:txBody>
          <a:bodyPr lIns="104258" tIns="52128" rIns="104258" bIns="52128" anchor="ctr"/>
          <a:lstStyle/>
          <a:p>
            <a:pPr algn="ctr" defTabSz="801688"/>
            <a:r>
              <a:rPr lang="fr-FR" altLang="fr-FR" dirty="0">
                <a:latin typeface="Pristina" pitchFamily="66" charset="0"/>
              </a:rPr>
              <a:t>Puis, nous visiterons la </a:t>
            </a:r>
            <a:r>
              <a:rPr lang="fr-FR" altLang="fr-FR" dirty="0" err="1">
                <a:latin typeface="Pristina" pitchFamily="66" charset="0"/>
              </a:rPr>
              <a:t>Baixa</a:t>
            </a:r>
            <a:r>
              <a:rPr lang="fr-FR" altLang="fr-FR" dirty="0">
                <a:latin typeface="Pristina" pitchFamily="66" charset="0"/>
              </a:rPr>
              <a:t>-</a:t>
            </a:r>
            <a:r>
              <a:rPr lang="fr-FR" altLang="fr-FR" dirty="0" err="1">
                <a:latin typeface="Pristina" pitchFamily="66" charset="0"/>
              </a:rPr>
              <a:t>Chiado</a:t>
            </a:r>
            <a:r>
              <a:rPr lang="fr-FR" altLang="fr-FR" dirty="0">
                <a:latin typeface="Pristina" pitchFamily="66" charset="0"/>
              </a:rPr>
              <a:t>, le </a:t>
            </a:r>
            <a:r>
              <a:rPr lang="fr-FR" altLang="fr-FR" dirty="0" err="1">
                <a:latin typeface="Pristina" pitchFamily="66" charset="0"/>
              </a:rPr>
              <a:t>Rossio</a:t>
            </a:r>
            <a:r>
              <a:rPr lang="fr-FR" altLang="fr-FR" dirty="0">
                <a:latin typeface="Pristina" pitchFamily="66" charset="0"/>
              </a:rPr>
              <a:t> et la Place du commerce se situant dans le sud de Lisbonne, qui fut reconstruit au 18ème siècle suite au fameux tremblement de terre. C’est un quartier animé et commercial où l’on retrouve les principales avenues piétonnes comme la Rua Augusta.</a:t>
            </a:r>
            <a:endParaRPr lang="pt-PT" altLang="fr-FR" dirty="0">
              <a:latin typeface="Pristina" pitchFamily="66" charset="0"/>
            </a:endParaRPr>
          </a:p>
        </p:txBody>
      </p:sp>
      <p:pic>
        <p:nvPicPr>
          <p:cNvPr id="46083" name="Picture 2" descr="http://imagesus.abritel.fr/mda01/f48a3293-54c1-475b-b320-ffad03544f4a.1.10"/>
          <p:cNvPicPr>
            <a:picLocks noChangeAspect="1" noChangeArrowheads="1"/>
          </p:cNvPicPr>
          <p:nvPr/>
        </p:nvPicPr>
        <p:blipFill>
          <a:blip r:embed="rId2"/>
          <a:srcRect/>
          <a:stretch>
            <a:fillRect/>
          </a:stretch>
        </p:blipFill>
        <p:spPr bwMode="auto">
          <a:xfrm>
            <a:off x="1116013" y="1549400"/>
            <a:ext cx="3406775" cy="2609850"/>
          </a:xfrm>
          <a:prstGeom prst="rect">
            <a:avLst/>
          </a:prstGeom>
          <a:noFill/>
          <a:ln w="9525">
            <a:noFill/>
            <a:miter lim="800000"/>
            <a:headEnd/>
            <a:tailEnd/>
          </a:ln>
        </p:spPr>
      </p:pic>
      <p:pic>
        <p:nvPicPr>
          <p:cNvPr id="46084" name="Picture 4" descr="http://jpbiville.fr/wp-content/flagallery/lisbonne/place_du_commerce.jpg"/>
          <p:cNvPicPr>
            <a:picLocks noChangeAspect="1" noChangeArrowheads="1"/>
          </p:cNvPicPr>
          <p:nvPr/>
        </p:nvPicPr>
        <p:blipFill>
          <a:blip r:embed="rId3"/>
          <a:srcRect/>
          <a:stretch>
            <a:fillRect/>
          </a:stretch>
        </p:blipFill>
        <p:spPr bwMode="auto">
          <a:xfrm>
            <a:off x="1289050" y="4365625"/>
            <a:ext cx="6583363" cy="2043113"/>
          </a:xfrm>
          <a:prstGeom prst="rect">
            <a:avLst/>
          </a:prstGeom>
          <a:noFill/>
          <a:ln w="9525">
            <a:noFill/>
            <a:miter lim="800000"/>
            <a:headEnd/>
            <a:tailEnd/>
          </a:ln>
        </p:spPr>
      </p:pic>
      <p:pic>
        <p:nvPicPr>
          <p:cNvPr id="46085" name="Picture 6" descr="http://www.shiadohostel.com/rossio.jpg"/>
          <p:cNvPicPr>
            <a:picLocks noChangeAspect="1" noChangeArrowheads="1"/>
          </p:cNvPicPr>
          <p:nvPr/>
        </p:nvPicPr>
        <p:blipFill>
          <a:blip r:embed="rId4"/>
          <a:srcRect/>
          <a:stretch>
            <a:fillRect/>
          </a:stretch>
        </p:blipFill>
        <p:spPr bwMode="auto">
          <a:xfrm>
            <a:off x="4932363" y="1549400"/>
            <a:ext cx="3311525"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ítulo 3"/>
          <p:cNvSpPr txBox="1">
            <a:spLocks/>
          </p:cNvSpPr>
          <p:nvPr/>
        </p:nvSpPr>
        <p:spPr bwMode="auto">
          <a:xfrm>
            <a:off x="296863" y="188913"/>
            <a:ext cx="8623300" cy="792162"/>
          </a:xfrm>
          <a:prstGeom prst="rect">
            <a:avLst/>
          </a:prstGeom>
          <a:noFill/>
          <a:ln w="9525">
            <a:noFill/>
            <a:miter lim="800000"/>
            <a:headEnd/>
            <a:tailEnd/>
          </a:ln>
        </p:spPr>
        <p:txBody>
          <a:bodyPr lIns="104258" tIns="52128" rIns="104258" bIns="52128" anchor="ctr"/>
          <a:lstStyle/>
          <a:p>
            <a:pPr algn="ctr" defTabSz="801688">
              <a:lnSpc>
                <a:spcPct val="150000"/>
              </a:lnSpc>
            </a:pPr>
            <a:r>
              <a:rPr lang="fr-FR" altLang="fr-FR" sz="2800" b="1" dirty="0">
                <a:latin typeface="+mj-lt"/>
              </a:rPr>
              <a:t>Matinée:</a:t>
            </a:r>
            <a:br>
              <a:rPr lang="fr-FR" altLang="fr-FR" sz="2800" b="1" dirty="0">
                <a:latin typeface="+mj-lt"/>
              </a:rPr>
            </a:br>
            <a:r>
              <a:rPr lang="fr-FR" altLang="fr-FR" sz="2400" dirty="0" err="1">
                <a:latin typeface="+mj-lt"/>
              </a:rPr>
              <a:t>Baixa</a:t>
            </a:r>
            <a:r>
              <a:rPr lang="fr-FR" altLang="fr-FR" sz="2400" dirty="0">
                <a:latin typeface="+mj-lt"/>
              </a:rPr>
              <a:t>-</a:t>
            </a:r>
            <a:r>
              <a:rPr lang="fr-FR" altLang="fr-FR" sz="2400" dirty="0" err="1">
                <a:latin typeface="+mj-lt"/>
              </a:rPr>
              <a:t>Chiado</a:t>
            </a:r>
            <a:r>
              <a:rPr lang="fr-FR" altLang="fr-FR" sz="2400" dirty="0">
                <a:latin typeface="+mj-lt"/>
              </a:rPr>
              <a:t>, </a:t>
            </a:r>
            <a:r>
              <a:rPr lang="fr-FR" altLang="fr-FR" sz="2400" dirty="0" err="1">
                <a:latin typeface="+mj-lt"/>
              </a:rPr>
              <a:t>Rossio</a:t>
            </a:r>
            <a:r>
              <a:rPr lang="fr-FR" altLang="fr-FR" sz="2400" dirty="0">
                <a:latin typeface="+mj-lt"/>
              </a:rPr>
              <a:t>, Place du commerce</a:t>
            </a:r>
            <a:endParaRPr lang="pt-PT" altLang="fr-FR" sz="2400" dirty="0">
              <a:latin typeface="+mj-lt"/>
            </a:endParaRPr>
          </a:p>
        </p:txBody>
      </p:sp>
      <p:sp>
        <p:nvSpPr>
          <p:cNvPr id="3" name="Rectangle 4"/>
          <p:cNvSpPr>
            <a:spLocks noChangeArrowheads="1"/>
          </p:cNvSpPr>
          <p:nvPr/>
        </p:nvSpPr>
        <p:spPr bwMode="auto">
          <a:xfrm>
            <a:off x="500034" y="1357298"/>
            <a:ext cx="8135938" cy="4647426"/>
          </a:xfrm>
          <a:prstGeom prst="rect">
            <a:avLst/>
          </a:prstGeom>
          <a:noFill/>
          <a:ln>
            <a:noFill/>
          </a:ln>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buFont typeface="Wingdings" pitchFamily="2" charset="2"/>
              <a:buChar char="v"/>
              <a:defRPr/>
            </a:pPr>
            <a:r>
              <a:rPr lang="fr-FR" sz="1600" kern="0" dirty="0" smtClean="0">
                <a:latin typeface="+mj-lt"/>
                <a:ea typeface="Times New Roman" pitchFamily="18" charset="0"/>
              </a:rPr>
              <a:t>Visite du sud de Lisbonne à pieds</a:t>
            </a:r>
            <a:r>
              <a:rPr lang="fr-FR" sz="1600" kern="0" dirty="0">
                <a:latin typeface="+mj-lt"/>
                <a:ea typeface="Times New Roman" pitchFamily="18" charset="0"/>
              </a:rPr>
              <a:t> : </a:t>
            </a:r>
            <a:endParaRPr lang="fr-FR" sz="1600" kern="0" dirty="0" smtClean="0">
              <a:latin typeface="+mj-lt"/>
              <a:ea typeface="Times New Roman" pitchFamily="18" charset="0"/>
            </a:endParaRPr>
          </a:p>
          <a:p>
            <a:pPr>
              <a:lnSpc>
                <a:spcPct val="150000"/>
              </a:lnSpc>
              <a:defRPr/>
            </a:pPr>
            <a:r>
              <a:rPr lang="fr-FR" sz="1600" b="1" kern="0" dirty="0" err="1" smtClean="0">
                <a:latin typeface="+mj-lt"/>
                <a:ea typeface="Times New Roman" pitchFamily="18" charset="0"/>
              </a:rPr>
              <a:t>Rossio</a:t>
            </a:r>
            <a:r>
              <a:rPr lang="fr-FR" sz="1600" b="1" kern="0" dirty="0" smtClean="0">
                <a:latin typeface="+mj-lt"/>
                <a:ea typeface="Times New Roman" pitchFamily="18" charset="0"/>
              </a:rPr>
              <a:t>, </a:t>
            </a:r>
            <a:r>
              <a:rPr lang="fr-FR" sz="1600" b="1" kern="0" dirty="0" err="1" smtClean="0">
                <a:latin typeface="+mj-lt"/>
                <a:ea typeface="Times New Roman" pitchFamily="18" charset="0"/>
              </a:rPr>
              <a:t>Baixa</a:t>
            </a:r>
            <a:r>
              <a:rPr lang="fr-FR" sz="1600" b="1" kern="0" dirty="0" smtClean="0">
                <a:latin typeface="+mj-lt"/>
                <a:ea typeface="Times New Roman" pitchFamily="18" charset="0"/>
              </a:rPr>
              <a:t> et la </a:t>
            </a:r>
            <a:r>
              <a:rPr lang="fr-FR" sz="1600" b="1" kern="0" dirty="0">
                <a:latin typeface="+mj-lt"/>
                <a:ea typeface="Times New Roman" pitchFamily="18" charset="0"/>
              </a:rPr>
              <a:t>Place du </a:t>
            </a:r>
            <a:r>
              <a:rPr lang="fr-FR" sz="1600" b="1" kern="0" dirty="0" smtClean="0">
                <a:latin typeface="+mj-lt"/>
                <a:ea typeface="Times New Roman" pitchFamily="18" charset="0"/>
              </a:rPr>
              <a:t>commerce</a:t>
            </a:r>
          </a:p>
          <a:p>
            <a:pPr>
              <a:lnSpc>
                <a:spcPct val="150000"/>
              </a:lnSpc>
              <a:defRPr/>
            </a:pPr>
            <a:endParaRPr lang="fr-FR" sz="1600" kern="0" dirty="0" smtClean="0">
              <a:latin typeface="+mj-lt"/>
              <a:ea typeface="Times New Roman" pitchFamily="18" charset="0"/>
            </a:endParaRPr>
          </a:p>
          <a:p>
            <a:pPr algn="just">
              <a:defRPr/>
            </a:pPr>
            <a:r>
              <a:rPr lang="fr-FR" sz="1600" kern="0" dirty="0">
                <a:latin typeface="+mj-lt"/>
                <a:ea typeface="Times New Roman" pitchFamily="18" charset="0"/>
              </a:rPr>
              <a:t>Le quartier de </a:t>
            </a:r>
            <a:r>
              <a:rPr lang="fr-FR" sz="1600" kern="0" dirty="0" err="1">
                <a:latin typeface="+mj-lt"/>
                <a:ea typeface="Times New Roman" pitchFamily="18" charset="0"/>
              </a:rPr>
              <a:t>Baixa</a:t>
            </a:r>
            <a:r>
              <a:rPr lang="fr-FR" sz="1600" kern="0" dirty="0">
                <a:latin typeface="+mj-lt"/>
                <a:ea typeface="Times New Roman" pitchFamily="18" charset="0"/>
              </a:rPr>
              <a:t> (ville basse) est situé au bord du Tage, entre deux collines, celles de l’</a:t>
            </a:r>
            <a:r>
              <a:rPr lang="fr-FR" sz="1600" kern="0" dirty="0" err="1">
                <a:latin typeface="+mj-lt"/>
                <a:ea typeface="Times New Roman" pitchFamily="18" charset="0"/>
              </a:rPr>
              <a:t>Alfama</a:t>
            </a:r>
            <a:r>
              <a:rPr lang="fr-FR" sz="1600" kern="0" dirty="0">
                <a:latin typeface="+mj-lt"/>
                <a:ea typeface="Times New Roman" pitchFamily="18" charset="0"/>
              </a:rPr>
              <a:t> et du </a:t>
            </a:r>
            <a:r>
              <a:rPr lang="fr-FR" sz="1600" kern="0" dirty="0" err="1">
                <a:latin typeface="+mj-lt"/>
                <a:ea typeface="Times New Roman" pitchFamily="18" charset="0"/>
              </a:rPr>
              <a:t>Barrio</a:t>
            </a:r>
            <a:r>
              <a:rPr lang="fr-FR" sz="1600" kern="0" dirty="0">
                <a:latin typeface="+mj-lt"/>
                <a:ea typeface="Times New Roman" pitchFamily="18" charset="0"/>
              </a:rPr>
              <a:t> Alto. Ce quartier fut entièrement reconstruit après le séisme de 1755 par le Marquis de Pombal sur un modèle d’urbanisme précurseur en Europe: selon un plan de rues </a:t>
            </a:r>
            <a:r>
              <a:rPr lang="fr-FR" sz="1600" kern="0" dirty="0" smtClean="0">
                <a:latin typeface="+mj-lt"/>
                <a:ea typeface="Times New Roman" pitchFamily="18" charset="0"/>
              </a:rPr>
              <a:t>quadrillées. </a:t>
            </a:r>
          </a:p>
          <a:p>
            <a:pPr algn="just">
              <a:defRPr/>
            </a:pPr>
            <a:endParaRPr lang="fr-FR" sz="1600" kern="0" dirty="0">
              <a:latin typeface="+mj-lt"/>
              <a:ea typeface="Times New Roman" pitchFamily="18" charset="0"/>
            </a:endParaRPr>
          </a:p>
          <a:p>
            <a:pPr algn="just">
              <a:defRPr/>
            </a:pPr>
            <a:r>
              <a:rPr lang="fr-FR" sz="1600" kern="0" dirty="0" smtClean="0">
                <a:latin typeface="+mj-lt"/>
                <a:ea typeface="Times New Roman" pitchFamily="18" charset="0"/>
              </a:rPr>
              <a:t>C’est </a:t>
            </a:r>
            <a:r>
              <a:rPr lang="fr-FR" sz="1600" kern="0" dirty="0">
                <a:latin typeface="+mj-lt"/>
                <a:ea typeface="Times New Roman" pitchFamily="18" charset="0"/>
              </a:rPr>
              <a:t>le </a:t>
            </a:r>
            <a:r>
              <a:rPr lang="fr-FR" sz="1600" kern="0" dirty="0" smtClean="0">
                <a:latin typeface="+mj-lt"/>
                <a:ea typeface="Times New Roman" pitchFamily="18" charset="0"/>
              </a:rPr>
              <a:t>quartier le </a:t>
            </a:r>
            <a:r>
              <a:rPr lang="fr-FR" sz="1600" kern="0" dirty="0">
                <a:latin typeface="+mj-lt"/>
                <a:ea typeface="Times New Roman" pitchFamily="18" charset="0"/>
              </a:rPr>
              <a:t>plus </a:t>
            </a:r>
            <a:r>
              <a:rPr lang="fr-FR" sz="1600" kern="0" dirty="0" smtClean="0">
                <a:latin typeface="+mj-lt"/>
                <a:ea typeface="Times New Roman" pitchFamily="18" charset="0"/>
              </a:rPr>
              <a:t>animé et le plus commerçant </a:t>
            </a:r>
            <a:r>
              <a:rPr lang="fr-FR" sz="1600" kern="0" dirty="0">
                <a:latin typeface="+mj-lt"/>
                <a:ea typeface="Times New Roman" pitchFamily="18" charset="0"/>
              </a:rPr>
              <a:t>de </a:t>
            </a:r>
            <a:r>
              <a:rPr lang="fr-FR" sz="1600" kern="0" dirty="0" smtClean="0">
                <a:latin typeface="+mj-lt"/>
                <a:ea typeface="Times New Roman" pitchFamily="18" charset="0"/>
              </a:rPr>
              <a:t>Lisbonne dont </a:t>
            </a:r>
            <a:r>
              <a:rPr lang="fr-FR" sz="1600" kern="0" dirty="0">
                <a:latin typeface="+mj-lt"/>
                <a:ea typeface="Times New Roman" pitchFamily="18" charset="0"/>
              </a:rPr>
              <a:t>toutes les rues parallèles descendent de </a:t>
            </a:r>
            <a:r>
              <a:rPr lang="fr-FR" sz="1600" kern="0" dirty="0" err="1">
                <a:latin typeface="+mj-lt"/>
                <a:ea typeface="Times New Roman" pitchFamily="18" charset="0"/>
              </a:rPr>
              <a:t>Rossio</a:t>
            </a:r>
            <a:r>
              <a:rPr lang="fr-FR" sz="1600" kern="0" dirty="0">
                <a:latin typeface="+mj-lt"/>
                <a:ea typeface="Times New Roman" pitchFamily="18" charset="0"/>
              </a:rPr>
              <a:t>, endroit de rencontre très apprécié avec </a:t>
            </a:r>
            <a:r>
              <a:rPr lang="fr-FR" sz="1600" kern="0" dirty="0" smtClean="0">
                <a:latin typeface="+mj-lt"/>
                <a:ea typeface="Times New Roman" pitchFamily="18" charset="0"/>
              </a:rPr>
              <a:t>divers cafés</a:t>
            </a:r>
            <a:r>
              <a:rPr lang="fr-FR" sz="1600" kern="0" dirty="0">
                <a:latin typeface="+mj-lt"/>
                <a:ea typeface="Times New Roman" pitchFamily="18" charset="0"/>
              </a:rPr>
              <a:t>, théâtres et restaurants, vers la </a:t>
            </a:r>
            <a:r>
              <a:rPr lang="fr-FR" sz="1600" kern="0" dirty="0" err="1">
                <a:latin typeface="+mj-lt"/>
                <a:ea typeface="Times New Roman" pitchFamily="18" charset="0"/>
              </a:rPr>
              <a:t>Praça</a:t>
            </a:r>
            <a:r>
              <a:rPr lang="fr-FR" sz="1600" kern="0" dirty="0">
                <a:latin typeface="+mj-lt"/>
                <a:ea typeface="Times New Roman" pitchFamily="18" charset="0"/>
              </a:rPr>
              <a:t> do </a:t>
            </a:r>
            <a:r>
              <a:rPr lang="fr-FR" sz="1600" kern="0" dirty="0" err="1">
                <a:latin typeface="+mj-lt"/>
                <a:ea typeface="Times New Roman" pitchFamily="18" charset="0"/>
              </a:rPr>
              <a:t>Comercio</a:t>
            </a:r>
            <a:r>
              <a:rPr lang="fr-FR" sz="1600" kern="0" dirty="0">
                <a:latin typeface="+mj-lt"/>
                <a:ea typeface="Times New Roman" pitchFamily="18" charset="0"/>
              </a:rPr>
              <a:t> (place du </a:t>
            </a:r>
            <a:r>
              <a:rPr lang="fr-FR" sz="1600" kern="0" dirty="0" smtClean="0">
                <a:latin typeface="+mj-lt"/>
                <a:ea typeface="Times New Roman" pitchFamily="18" charset="0"/>
              </a:rPr>
              <a:t>commerce). </a:t>
            </a:r>
          </a:p>
          <a:p>
            <a:pPr algn="just">
              <a:defRPr/>
            </a:pPr>
            <a:endParaRPr lang="fr-FR" sz="1600" kern="0" dirty="0">
              <a:latin typeface="+mj-lt"/>
              <a:ea typeface="Times New Roman" pitchFamily="18" charset="0"/>
            </a:endParaRPr>
          </a:p>
          <a:p>
            <a:pPr algn="just">
              <a:defRPr/>
            </a:pPr>
            <a:r>
              <a:rPr lang="fr-FR" sz="1600" kern="0" dirty="0" smtClean="0">
                <a:latin typeface="+mj-lt"/>
                <a:ea typeface="Times New Roman" pitchFamily="18" charset="0"/>
              </a:rPr>
              <a:t>La Place du Commerce est la </a:t>
            </a:r>
            <a:r>
              <a:rPr lang="fr-FR" sz="1600" kern="0" dirty="0">
                <a:latin typeface="+mj-lt"/>
                <a:ea typeface="Times New Roman" pitchFamily="18" charset="0"/>
              </a:rPr>
              <a:t>place la plus connue de </a:t>
            </a:r>
            <a:r>
              <a:rPr lang="fr-FR" sz="1600" kern="0" dirty="0" smtClean="0">
                <a:latin typeface="+mj-lt"/>
                <a:ea typeface="Times New Roman" pitchFamily="18" charset="0"/>
              </a:rPr>
              <a:t>Lisbonne. Elle s’arrête </a:t>
            </a:r>
            <a:r>
              <a:rPr lang="fr-FR" sz="1600" kern="0" dirty="0">
                <a:latin typeface="+mj-lt"/>
                <a:ea typeface="Times New Roman" pitchFamily="18" charset="0"/>
              </a:rPr>
              <a:t>sur l’estuaire du Tage, si large à cet endroit qu’on croirait la mer. </a:t>
            </a:r>
            <a:r>
              <a:rPr lang="fr-FR" sz="1600" kern="0" dirty="0" smtClean="0">
                <a:latin typeface="+mj-lt"/>
                <a:ea typeface="Times New Roman" pitchFamily="18" charset="0"/>
              </a:rPr>
              <a:t>Elle est le </a:t>
            </a:r>
            <a:r>
              <a:rPr lang="fr-FR" sz="1600" kern="0" dirty="0">
                <a:latin typeface="+mj-lt"/>
                <a:ea typeface="Times New Roman" pitchFamily="18" charset="0"/>
              </a:rPr>
              <a:t>clou de l’urbanisation lors de la reconstruction qui suivit le séisme de </a:t>
            </a:r>
            <a:r>
              <a:rPr lang="fr-FR" sz="1600" kern="0" dirty="0" smtClean="0">
                <a:latin typeface="+mj-lt"/>
                <a:ea typeface="Times New Roman" pitchFamily="18" charset="0"/>
              </a:rPr>
              <a:t>1755. En remontant de la place on </a:t>
            </a:r>
            <a:r>
              <a:rPr lang="fr-FR" sz="1600" kern="0" dirty="0">
                <a:latin typeface="+mj-lt"/>
                <a:ea typeface="Times New Roman" pitchFamily="18" charset="0"/>
              </a:rPr>
              <a:t>passe par la rue Augusta, rue piétonne au sol de mosaïque qui est le principal axe touristique. </a:t>
            </a:r>
            <a:r>
              <a:rPr lang="fr-FR" sz="1600" kern="0" dirty="0" smtClean="0">
                <a:latin typeface="+mj-lt"/>
                <a:ea typeface="Times New Roman" pitchFamily="18" charset="0"/>
              </a:rPr>
              <a:t>Puis on arrive sur la </a:t>
            </a:r>
            <a:r>
              <a:rPr lang="fr-FR" sz="1600" kern="0" dirty="0">
                <a:latin typeface="+mj-lt"/>
                <a:ea typeface="Times New Roman" pitchFamily="18" charset="0"/>
              </a:rPr>
              <a:t>place de </a:t>
            </a:r>
            <a:r>
              <a:rPr lang="fr-FR" sz="1600" kern="0" dirty="0" err="1" smtClean="0">
                <a:latin typeface="+mj-lt"/>
                <a:ea typeface="Times New Roman" pitchFamily="18" charset="0"/>
              </a:rPr>
              <a:t>Rossio</a:t>
            </a:r>
            <a:r>
              <a:rPr lang="fr-FR" sz="1600" kern="0" dirty="0" smtClean="0">
                <a:latin typeface="+mj-lt"/>
                <a:ea typeface="Times New Roman" pitchFamily="18" charset="0"/>
              </a:rPr>
              <a:t>, véritable </a:t>
            </a:r>
            <a:r>
              <a:rPr lang="fr-FR" sz="1600" kern="0" dirty="0">
                <a:latin typeface="+mj-lt"/>
                <a:ea typeface="Times New Roman" pitchFamily="18" charset="0"/>
              </a:rPr>
              <a:t>centre de Lisbonne, </a:t>
            </a:r>
            <a:r>
              <a:rPr lang="fr-FR" sz="1600" kern="0" dirty="0" smtClean="0">
                <a:latin typeface="+mj-lt"/>
                <a:ea typeface="Times New Roman" pitchFamily="18" charset="0"/>
              </a:rPr>
              <a:t>qui est un </a:t>
            </a:r>
            <a:r>
              <a:rPr lang="fr-FR" sz="1600" kern="0" dirty="0">
                <a:latin typeface="+mj-lt"/>
                <a:ea typeface="Times New Roman" pitchFamily="18" charset="0"/>
              </a:rPr>
              <a:t>lieu de rassemblement pour la population </a:t>
            </a:r>
            <a:r>
              <a:rPr lang="fr-FR" sz="1600" kern="0" dirty="0" smtClean="0">
                <a:latin typeface="+mj-lt"/>
                <a:ea typeface="Times New Roman" pitchFamily="18" charset="0"/>
              </a:rPr>
              <a:t>lisboète.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6"/>
          <p:cNvSpPr txBox="1">
            <a:spLocks noChangeArrowheads="1"/>
          </p:cNvSpPr>
          <p:nvPr/>
        </p:nvSpPr>
        <p:spPr bwMode="auto">
          <a:xfrm>
            <a:off x="642910" y="276207"/>
            <a:ext cx="7705725" cy="5810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kern="0" dirty="0">
                <a:latin typeface="Baskerville Old Face" pitchFamily="18" charset="0"/>
                <a:sym typeface="Gill Sans" charset="0"/>
              </a:rPr>
              <a:t>LISBONNE</a:t>
            </a:r>
          </a:p>
        </p:txBody>
      </p:sp>
      <p:pic>
        <p:nvPicPr>
          <p:cNvPr id="6148" name="Picture 7" descr="LISBONNE"/>
          <p:cNvPicPr>
            <a:picLocks noChangeAspect="1" noChangeArrowheads="1"/>
          </p:cNvPicPr>
          <p:nvPr/>
        </p:nvPicPr>
        <p:blipFill>
          <a:blip r:embed="rId2"/>
          <a:srcRect/>
          <a:stretch>
            <a:fillRect/>
          </a:stretch>
        </p:blipFill>
        <p:spPr bwMode="auto">
          <a:xfrm>
            <a:off x="107950" y="1412875"/>
            <a:ext cx="8928100" cy="5038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ítulo 3"/>
          <p:cNvSpPr txBox="1">
            <a:spLocks/>
          </p:cNvSpPr>
          <p:nvPr/>
        </p:nvSpPr>
        <p:spPr bwMode="auto">
          <a:xfrm>
            <a:off x="269875" y="188913"/>
            <a:ext cx="8623300" cy="792162"/>
          </a:xfrm>
          <a:prstGeom prst="rect">
            <a:avLst/>
          </a:prstGeom>
          <a:noFill/>
          <a:ln w="9525">
            <a:noFill/>
            <a:miter lim="800000"/>
            <a:headEnd/>
            <a:tailEnd/>
          </a:ln>
        </p:spPr>
        <p:txBody>
          <a:bodyPr lIns="104258" tIns="52128" rIns="104258" bIns="52128" anchor="ctr"/>
          <a:lstStyle/>
          <a:p>
            <a:pPr algn="ctr" defTabSz="801688">
              <a:lnSpc>
                <a:spcPct val="150000"/>
              </a:lnSpc>
            </a:pPr>
            <a:r>
              <a:rPr lang="fr-FR" altLang="fr-FR" sz="2400" b="1" dirty="0" smtClean="0">
                <a:latin typeface="+mj-lt"/>
              </a:rPr>
              <a:t>Rallye </a:t>
            </a:r>
            <a:r>
              <a:rPr lang="fr-FR" altLang="fr-FR" sz="2400" b="1" dirty="0">
                <a:latin typeface="+mj-lt"/>
              </a:rPr>
              <a:t>Gourmand dans les rues de Lisbonne</a:t>
            </a:r>
            <a:br>
              <a:rPr lang="fr-FR" altLang="fr-FR" sz="2400" b="1" dirty="0">
                <a:latin typeface="+mj-lt"/>
              </a:rPr>
            </a:br>
            <a:r>
              <a:rPr lang="fr-FR" altLang="fr-FR" sz="2000" dirty="0" err="1">
                <a:latin typeface="+mj-lt"/>
              </a:rPr>
              <a:t>Baixa</a:t>
            </a:r>
            <a:r>
              <a:rPr lang="fr-FR" altLang="fr-FR" sz="2000" dirty="0">
                <a:latin typeface="+mj-lt"/>
              </a:rPr>
              <a:t>, </a:t>
            </a:r>
            <a:r>
              <a:rPr lang="fr-FR" altLang="fr-FR" sz="2000" dirty="0" err="1">
                <a:latin typeface="+mj-lt"/>
              </a:rPr>
              <a:t>Rossio</a:t>
            </a:r>
            <a:r>
              <a:rPr lang="fr-FR" altLang="fr-FR" sz="2000" dirty="0">
                <a:latin typeface="+mj-lt"/>
              </a:rPr>
              <a:t>, Place du commerce</a:t>
            </a:r>
            <a:endParaRPr lang="pt-PT" altLang="fr-FR" sz="2000" dirty="0">
              <a:latin typeface="+mj-lt"/>
            </a:endParaRPr>
          </a:p>
        </p:txBody>
      </p:sp>
      <p:pic>
        <p:nvPicPr>
          <p:cNvPr id="48131" name="Picture 2" descr="http://www.routard.com/images_contenu/communaute/Photos/publi/117/pt116436.jpg"/>
          <p:cNvPicPr>
            <a:picLocks noChangeAspect="1" noChangeArrowheads="1"/>
          </p:cNvPicPr>
          <p:nvPr/>
        </p:nvPicPr>
        <p:blipFill>
          <a:blip r:embed="rId2"/>
          <a:srcRect/>
          <a:stretch>
            <a:fillRect/>
          </a:stretch>
        </p:blipFill>
        <p:spPr bwMode="auto">
          <a:xfrm>
            <a:off x="971550" y="4021138"/>
            <a:ext cx="3248025" cy="2432050"/>
          </a:xfrm>
          <a:prstGeom prst="rect">
            <a:avLst/>
          </a:prstGeom>
          <a:noFill/>
          <a:ln w="9525">
            <a:noFill/>
            <a:miter lim="800000"/>
            <a:headEnd/>
            <a:tailEnd/>
          </a:ln>
        </p:spPr>
      </p:pic>
      <p:pic>
        <p:nvPicPr>
          <p:cNvPr id="48132" name="Picture 4" descr="Rossio Square - partial view - Lisboa, Lisboa"/>
          <p:cNvPicPr>
            <a:picLocks noChangeAspect="1" noChangeArrowheads="1"/>
          </p:cNvPicPr>
          <p:nvPr/>
        </p:nvPicPr>
        <p:blipFill>
          <a:blip r:embed="rId3"/>
          <a:srcRect/>
          <a:stretch>
            <a:fillRect/>
          </a:stretch>
        </p:blipFill>
        <p:spPr bwMode="auto">
          <a:xfrm>
            <a:off x="4787900" y="4021138"/>
            <a:ext cx="3216275" cy="2432050"/>
          </a:xfrm>
          <a:prstGeom prst="rect">
            <a:avLst/>
          </a:prstGeom>
          <a:noFill/>
          <a:ln w="9525">
            <a:noFill/>
            <a:miter lim="800000"/>
            <a:headEnd/>
            <a:tailEnd/>
          </a:ln>
        </p:spPr>
      </p:pic>
      <p:pic>
        <p:nvPicPr>
          <p:cNvPr id="48133" name="Picture 6" descr="http://static.wixstatic.com/media/ed8b99_ae484bb871d829a41e5683a91acd5de4.jpg_srz_920_660_85_22_0.50_1.20_0.00_jpg_srz"/>
          <p:cNvPicPr>
            <a:picLocks noChangeAspect="1" noChangeArrowheads="1"/>
          </p:cNvPicPr>
          <p:nvPr/>
        </p:nvPicPr>
        <p:blipFill>
          <a:blip r:embed="rId4"/>
          <a:srcRect/>
          <a:stretch>
            <a:fillRect/>
          </a:stretch>
        </p:blipFill>
        <p:spPr bwMode="auto">
          <a:xfrm>
            <a:off x="250825" y="1255713"/>
            <a:ext cx="4186238" cy="2584450"/>
          </a:xfrm>
          <a:prstGeom prst="rect">
            <a:avLst/>
          </a:prstGeom>
          <a:noFill/>
          <a:ln w="9525">
            <a:noFill/>
            <a:miter lim="800000"/>
            <a:headEnd/>
            <a:tailEnd/>
          </a:ln>
        </p:spPr>
      </p:pic>
      <p:pic>
        <p:nvPicPr>
          <p:cNvPr id="48134" name="Picture 7" descr="http://scd.rfi.fr/sites/images.rfi.fr/files/aef_image/le%20terreiro%20do%20Pa%C3%A7o%20et%20le%20Tage%20vus%20de%20la%20terrasse%20de%20l'Arc%20Augusta_0.JPG"/>
          <p:cNvPicPr>
            <a:picLocks noChangeAspect="1" noChangeArrowheads="1"/>
          </p:cNvPicPr>
          <p:nvPr/>
        </p:nvPicPr>
        <p:blipFill>
          <a:blip r:embed="rId5"/>
          <a:srcRect/>
          <a:stretch>
            <a:fillRect/>
          </a:stretch>
        </p:blipFill>
        <p:spPr bwMode="auto">
          <a:xfrm>
            <a:off x="4752975" y="1255713"/>
            <a:ext cx="3887788" cy="258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2</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Picture 4" descr="http://www.nice.aeroport.fr/var/anca/storage/images/pour-mise-en-prod/pax/100-destinations-en-direct-de-nice/europe/portugal/lisbonne/galerie-lisbonne/lisbonne-3/2859019-1-fre-FR/Lisbonne-3_galleryfull.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95736" y="1392637"/>
            <a:ext cx="5112568" cy="203636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1484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5" descr="2_1247475752_3_quinta-de-regaleira.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681538" y="573088"/>
            <a:ext cx="4248150" cy="319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Text Box 9"/>
          <p:cNvSpPr txBox="1">
            <a:spLocks noChangeArrowheads="1"/>
          </p:cNvSpPr>
          <p:nvPr/>
        </p:nvSpPr>
        <p:spPr bwMode="auto">
          <a:xfrm>
            <a:off x="295275" y="931161"/>
            <a:ext cx="4032250" cy="1145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Activité Rallye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 </a:t>
            </a:r>
          </a:p>
        </p:txBody>
      </p:sp>
      <p:pic>
        <p:nvPicPr>
          <p:cNvPr id="22532" name="Picture 8" descr="https://www.portugal4fun.com/components/com_virtuemart/shop_image/product/Jeep_Tour_a_Sint_4fa3c2441f4d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52" y="2564904"/>
            <a:ext cx="3842965" cy="2642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7" descr="http://ipt.olhares.com/data/big/190/1902233.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35500" y="4005263"/>
            <a:ext cx="4340225" cy="269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96791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9512" y="2060575"/>
            <a:ext cx="4535488"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ct val="0"/>
              </a:spcBef>
              <a:buFontTx/>
              <a:buNone/>
            </a:pPr>
            <a:r>
              <a:rPr lang="fr-FR" altLang="fr-FR" sz="1600" dirty="0">
                <a:latin typeface="Baskerville Old Face" pitchFamily="18" charset="0"/>
                <a:cs typeface="Arial" pitchFamily="34" charset="0"/>
              </a:rPr>
              <a:t>Après </a:t>
            </a:r>
            <a:r>
              <a:rPr lang="fr-FR" altLang="fr-FR" sz="1600" dirty="0" smtClean="0">
                <a:latin typeface="Baskerville Old Face" pitchFamily="18" charset="0"/>
                <a:cs typeface="Arial" pitchFamily="34" charset="0"/>
              </a:rPr>
              <a:t>le déjeuner, nous partons en direction de Sintra</a:t>
            </a:r>
            <a:r>
              <a:rPr lang="fr-FR" altLang="fr-FR" sz="1600" dirty="0">
                <a:latin typeface="Baskerville Old Face" pitchFamily="18" charset="0"/>
                <a:cs typeface="Arial" pitchFamily="34" charset="0"/>
              </a:rPr>
              <a:t>, un charmant village à 35 Km de Lisbonne, au milieu de la montagne. </a:t>
            </a:r>
          </a:p>
          <a:p>
            <a:pPr algn="just" eaLnBrk="1" hangingPunct="1">
              <a:spcBef>
                <a:spcPct val="0"/>
              </a:spcBef>
              <a:buFontTx/>
              <a:buNone/>
            </a:pPr>
            <a:r>
              <a:rPr lang="fr-FR" altLang="fr-FR" sz="1600" dirty="0">
                <a:latin typeface="Baskerville Old Face" pitchFamily="18" charset="0"/>
                <a:cs typeface="Arial" pitchFamily="34" charset="0"/>
              </a:rPr>
              <a:t>Résidence d’Été des Rois Portugais, Sintra a été classé à l’UNESCO comme patrimoine de l’Humanité, dans la catégorie paysage culturel en 1995.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Des jeep attendront le groupe </a:t>
            </a:r>
            <a:r>
              <a:rPr lang="fr-FR" altLang="fr-FR" sz="1600" dirty="0" smtClean="0">
                <a:latin typeface="Baskerville Old Face" pitchFamily="18" charset="0"/>
                <a:cs typeface="Arial" pitchFamily="34" charset="0"/>
              </a:rPr>
              <a:t>à la sortie du restaurant avant </a:t>
            </a:r>
            <a:r>
              <a:rPr lang="fr-FR" altLang="fr-FR" sz="1600" dirty="0">
                <a:latin typeface="Baskerville Old Face" pitchFamily="18" charset="0"/>
                <a:cs typeface="Arial" pitchFamily="34" charset="0"/>
              </a:rPr>
              <a:t>de partir pour un rallye à travers un paysage somptueux.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Au cours de ce rallye, le groupe suivra le </a:t>
            </a:r>
            <a:r>
              <a:rPr lang="fr-FR" altLang="fr-FR" sz="1600" dirty="0" err="1">
                <a:latin typeface="Baskerville Old Face" pitchFamily="18" charset="0"/>
                <a:cs typeface="Arial" pitchFamily="34" charset="0"/>
              </a:rPr>
              <a:t>Lagoa</a:t>
            </a:r>
            <a:r>
              <a:rPr lang="fr-FR" altLang="fr-FR" sz="1600" dirty="0">
                <a:latin typeface="Baskerville Old Face" pitchFamily="18" charset="0"/>
                <a:cs typeface="Arial" pitchFamily="34" charset="0"/>
              </a:rPr>
              <a:t> Azul, São Pedro de Sintra, le centre ville de Sintra, </a:t>
            </a:r>
            <a:r>
              <a:rPr lang="fr-FR" altLang="fr-FR" sz="1600" dirty="0" err="1">
                <a:latin typeface="Baskerville Old Face" pitchFamily="18" charset="0"/>
                <a:cs typeface="Arial" pitchFamily="34" charset="0"/>
              </a:rPr>
              <a:t>Eugaria</a:t>
            </a:r>
            <a:r>
              <a:rPr lang="fr-FR" altLang="fr-FR" sz="1600" dirty="0">
                <a:latin typeface="Baskerville Old Face" pitchFamily="18" charset="0"/>
                <a:cs typeface="Arial" pitchFamily="34" charset="0"/>
              </a:rPr>
              <a:t>, le Couvent de </a:t>
            </a:r>
            <a:r>
              <a:rPr lang="fr-FR" altLang="fr-FR" sz="1600" dirty="0" err="1">
                <a:latin typeface="Baskerville Old Face" pitchFamily="18" charset="0"/>
                <a:cs typeface="Arial" pitchFamily="34" charset="0"/>
              </a:rPr>
              <a:t>Capuchos</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Memoria</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Peninha</a:t>
            </a:r>
            <a:r>
              <a:rPr lang="fr-FR" altLang="fr-FR" sz="1600" dirty="0">
                <a:latin typeface="Baskerville Old Face" pitchFamily="18" charset="0"/>
                <a:cs typeface="Arial" pitchFamily="34" charset="0"/>
              </a:rPr>
              <a:t>, </a:t>
            </a:r>
            <a:r>
              <a:rPr lang="fr-FR" altLang="fr-FR" sz="1600" dirty="0" err="1" smtClean="0">
                <a:latin typeface="Baskerville Old Face" pitchFamily="18" charset="0"/>
                <a:cs typeface="Arial" pitchFamily="34" charset="0"/>
              </a:rPr>
              <a:t>Almoçageme</a:t>
            </a:r>
            <a:r>
              <a:rPr lang="fr-FR" altLang="fr-FR" sz="1600" dirty="0" smtClean="0">
                <a:latin typeface="Baskerville Old Face" pitchFamily="18" charset="0"/>
                <a:cs typeface="Arial" pitchFamily="34" charset="0"/>
              </a:rPr>
              <a:t>, Cabo </a:t>
            </a:r>
            <a:r>
              <a:rPr lang="fr-FR" altLang="fr-FR" sz="1600" dirty="0">
                <a:latin typeface="Baskerville Old Face" pitchFamily="18" charset="0"/>
                <a:cs typeface="Arial" pitchFamily="34" charset="0"/>
              </a:rPr>
              <a:t>da </a:t>
            </a:r>
            <a:r>
              <a:rPr lang="fr-FR" altLang="fr-FR" sz="1600" dirty="0" smtClean="0">
                <a:latin typeface="Baskerville Old Face" pitchFamily="18" charset="0"/>
                <a:cs typeface="Arial" pitchFamily="34" charset="0"/>
              </a:rPr>
              <a:t>Roca</a:t>
            </a:r>
            <a:r>
              <a:rPr lang="fr-FR" altLang="fr-FR" sz="1600" dirty="0">
                <a:latin typeface="Baskerville Old Face" pitchFamily="18" charset="0"/>
                <a:cs typeface="Arial" pitchFamily="34" charset="0"/>
              </a:rPr>
              <a:t>.</a:t>
            </a:r>
            <a:endParaRPr lang="fr-FR" altLang="fr-FR" sz="1400" dirty="0">
              <a:latin typeface="Baskerville Old Face" pitchFamily="18" charset="0"/>
            </a:endParaRPr>
          </a:p>
        </p:txBody>
      </p:sp>
      <p:pic>
        <p:nvPicPr>
          <p:cNvPr id="20483" name="Picture Placeholder 6" descr="Castles-in-the-Sky-Sintra-Portugal.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5364163" y="2781300"/>
            <a:ext cx="2882900" cy="3840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Text Box 9"/>
          <p:cNvSpPr txBox="1">
            <a:spLocks noChangeArrowheads="1"/>
          </p:cNvSpPr>
          <p:nvPr/>
        </p:nvSpPr>
        <p:spPr bwMode="auto">
          <a:xfrm>
            <a:off x="1235075" y="333375"/>
            <a:ext cx="337978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Rallye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 </a:t>
            </a:r>
          </a:p>
        </p:txBody>
      </p:sp>
      <p:pic>
        <p:nvPicPr>
          <p:cNvPr id="20485" name="Picture 8" descr="http://4.bp.blogspot.com/_rJ2Bl4KMMaE/SpQcbc0YR2I/AAAAAAAAITY/qOjM6xgu5dU/s400/Massama+037.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87900" y="188913"/>
            <a:ext cx="38100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12827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79388" y="1341438"/>
            <a:ext cx="4248150" cy="19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400" dirty="0">
                <a:latin typeface="Baskerville Old Face" pitchFamily="18" charset="0"/>
              </a:rPr>
              <a:t>C'est une grande fresque toute en dentelles de pierre d'un romantisme presque palpable. Classée par l'Unesco comme Patrimoine mondial, il est la concrétisation d'un rêve.  La </a:t>
            </a:r>
            <a:r>
              <a:rPr lang="fr-FR" altLang="fr-FR" sz="1400" dirty="0" err="1">
                <a:latin typeface="Baskerville Old Face" pitchFamily="18" charset="0"/>
              </a:rPr>
              <a:t>Quinta</a:t>
            </a:r>
            <a:r>
              <a:rPr lang="fr-FR" altLang="fr-FR" sz="1400" dirty="0">
                <a:latin typeface="Baskerville Old Face" pitchFamily="18" charset="0"/>
              </a:rPr>
              <a:t> de </a:t>
            </a:r>
            <a:r>
              <a:rPr lang="fr-FR" altLang="fr-FR" sz="1400" dirty="0" err="1">
                <a:latin typeface="Baskerville Old Face" pitchFamily="18" charset="0"/>
              </a:rPr>
              <a:t>Regaleira</a:t>
            </a:r>
            <a:r>
              <a:rPr lang="fr-FR" altLang="fr-FR" sz="1400" dirty="0">
                <a:latin typeface="Baskerville Old Face" pitchFamily="18" charset="0"/>
              </a:rPr>
              <a:t> ne se raconte pas. Elle se vit comme un moment d'exception où vous devenez acteur dans un décor grandiose taillé pour les rêves les plus fous.</a:t>
            </a:r>
            <a:endParaRPr lang="fr-FR" altLang="fr-FR" sz="1300" dirty="0">
              <a:latin typeface="Baskerville Old Face" pitchFamily="18" charset="0"/>
            </a:endParaRPr>
          </a:p>
        </p:txBody>
      </p:sp>
      <p:pic>
        <p:nvPicPr>
          <p:cNvPr id="21507" name="Imagem 7" descr="regaleira_3.bmp"/>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50825" y="3644900"/>
            <a:ext cx="4033838" cy="280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Imagem 6" descr="quinta%20da%20regaleira2.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3438" y="3644900"/>
            <a:ext cx="4213225"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Imagem 5" descr="2_1247475752_3_quinta-de-regaleira.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643438" y="260350"/>
            <a:ext cx="3932237"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ext Box 9"/>
          <p:cNvSpPr txBox="1">
            <a:spLocks noChangeArrowheads="1"/>
          </p:cNvSpPr>
          <p:nvPr/>
        </p:nvSpPr>
        <p:spPr bwMode="auto">
          <a:xfrm>
            <a:off x="107950" y="0"/>
            <a:ext cx="4032250" cy="1145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a:t>
            </a:r>
            <a:r>
              <a:rPr lang="fr-FR" altLang="fr-FR" sz="2400" b="1" u="sng" dirty="0" smtClean="0">
                <a:latin typeface="Baskerville Old Face" pitchFamily="18" charset="0"/>
              </a:rPr>
              <a:t>écouverte </a:t>
            </a:r>
            <a:r>
              <a:rPr lang="fr-FR" altLang="fr-FR" sz="2400" b="1" u="sng" dirty="0">
                <a:latin typeface="Baskerville Old Face" pitchFamily="18" charset="0"/>
              </a:rPr>
              <a:t>des « SECRETS DE SINTRA » </a:t>
            </a:r>
          </a:p>
        </p:txBody>
      </p:sp>
    </p:spTree>
    <p:extLst>
      <p:ext uri="{BB962C8B-B14F-4D97-AF65-F5344CB8AC3E}">
        <p14:creationId xmlns:p14="http://schemas.microsoft.com/office/powerpoint/2010/main" xmlns="" val="2265474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4356100" y="333375"/>
            <a:ext cx="4537075" cy="609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300" dirty="0">
                <a:latin typeface="Baskerville Old Face" pitchFamily="18" charset="0"/>
              </a:rPr>
              <a:t>Antonio Augusto Carvalho Monteiro demanda à l'architecte Luigi </a:t>
            </a:r>
            <a:r>
              <a:rPr lang="fr-FR" altLang="fr-FR" sz="1300" dirty="0" err="1">
                <a:latin typeface="Baskerville Old Face" pitchFamily="18" charset="0"/>
              </a:rPr>
              <a:t>Manini</a:t>
            </a:r>
            <a:r>
              <a:rPr lang="fr-FR" altLang="fr-FR" sz="1300" dirty="0">
                <a:latin typeface="Baskerville Old Face" pitchFamily="18" charset="0"/>
              </a:rPr>
              <a:t>, auteur de plusieurs décors de scène à la Scala de Milan, de réaliser cette chimère. Il semble qu'ici vécurent les druides et les alchimistes. Montez le sentier. Vous passez devant la chapelle de la Sainte Trinité et montez un escalier en colimaçon menant à la crypte. Puis on passe devant la grandiose terrasse, lieu de préparation des Chevaliers du Temple avant de se rendre au puits et descendre un escalier en spirale avec de nombreux tunnels dont certains ne vont nulle part et d'autres vous entraînent dans un labyrinthe! Vous suivrez avec palpitation à la bougie les indications notées sur votre road book!</a:t>
            </a:r>
            <a:r>
              <a:rPr lang="pt-PT" altLang="fr-FR" sz="1300" dirty="0">
                <a:latin typeface="Baskerville Old Face" pitchFamily="18" charset="0"/>
              </a:rPr>
              <a:t> </a:t>
            </a:r>
          </a:p>
          <a:p>
            <a:pPr algn="just" eaLnBrk="1" hangingPunct="1">
              <a:lnSpc>
                <a:spcPct val="150000"/>
              </a:lnSpc>
              <a:spcBef>
                <a:spcPct val="0"/>
              </a:spcBef>
              <a:buFontTx/>
              <a:buNone/>
            </a:pPr>
            <a:r>
              <a:rPr lang="fr-FR" altLang="fr-FR" sz="1300" dirty="0">
                <a:latin typeface="Baskerville Old Face" pitchFamily="18" charset="0"/>
              </a:rPr>
              <a:t>Les jardins sont un pur ravissement avec les statues représentant chaque mois de l'année, des aires de repos dans la forêt inextricable, des terrasses aux vues infinies.  </a:t>
            </a:r>
          </a:p>
          <a:p>
            <a:pPr algn="just" eaLnBrk="1" hangingPunct="1">
              <a:lnSpc>
                <a:spcPct val="150000"/>
              </a:lnSpc>
              <a:spcBef>
                <a:spcPct val="0"/>
              </a:spcBef>
              <a:buFontTx/>
              <a:buNone/>
            </a:pPr>
            <a:r>
              <a:rPr lang="fr-FR" altLang="fr-FR" sz="1300" dirty="0">
                <a:latin typeface="Baskerville Old Face" pitchFamily="18" charset="0"/>
              </a:rPr>
              <a:t>C’est dans ce lieu fantastique que nous vous proposons de faire un Chasse au Trésor. Le groupe sera divisé en équipes (5/6 personnes), chaque équipe recevra un road book avec des indications que les équipes devront suivre pour trouver le trésor… Un appareil photo numérique, une lanterne et des lunettes infrarouges seront fournies à chaque équipe ! </a:t>
            </a:r>
          </a:p>
        </p:txBody>
      </p:sp>
      <p:pic>
        <p:nvPicPr>
          <p:cNvPr id="24579" name="Picture 20" descr="Jeep Natur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60350"/>
            <a:ext cx="2108200"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21" descr="Jeeps I"/>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79613" y="260350"/>
            <a:ext cx="2109787"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Picture 20" descr="Sintra postcard"/>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1773238"/>
            <a:ext cx="2319338"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2" name="Picture 16" descr="Regaleira's Farm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268538" y="1773238"/>
            <a:ext cx="11620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3" name="Picture 18" descr="Regaleira's Palace"/>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3500438"/>
            <a:ext cx="24828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4" name="Picture 7" descr="G.Labirinto.jpg"/>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1979613" y="3500438"/>
            <a:ext cx="2189162"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0" y="5085184"/>
            <a:ext cx="1632525" cy="1510057"/>
          </a:xfrm>
          <a:prstGeom prst="rect">
            <a:avLst/>
          </a:prstGeom>
          <a:noFill/>
          <a:ln>
            <a:noFill/>
          </a:ln>
          <a:effectLst>
            <a:outerShdw dist="35921" dir="2700000" algn="ctr" rotWithShape="0">
              <a:schemeClr val="bg2"/>
            </a:outerShdw>
            <a:softEdge rad="127000"/>
          </a:effectLst>
          <a:extLst/>
        </p:spPr>
      </p:pic>
      <p:pic>
        <p:nvPicPr>
          <p:cNvPr id="10" name="Picture 5"/>
          <p:cNvPicPr>
            <a:picLocks noChangeAspect="1" noChangeArrowheads="1"/>
          </p:cNvPicPr>
          <p:nvPr/>
        </p:nvPicPr>
        <p:blipFill>
          <a:blip r:embed="rId9" cstate="email">
            <a:extLst>
              <a:ext uri="{28A0092B-C50C-407E-A947-70E740481C1C}">
                <a14:useLocalDpi xmlns:a14="http://schemas.microsoft.com/office/drawing/2010/main" xmlns="" val="0"/>
              </a:ext>
            </a:extLst>
          </a:blip>
          <a:srcRect/>
          <a:stretch>
            <a:fillRect/>
          </a:stretch>
        </p:blipFill>
        <p:spPr bwMode="auto">
          <a:xfrm>
            <a:off x="1403648" y="5229200"/>
            <a:ext cx="1428675" cy="1368152"/>
          </a:xfrm>
          <a:prstGeom prst="rect">
            <a:avLst/>
          </a:prstGeom>
          <a:noFill/>
          <a:ln>
            <a:noFill/>
          </a:ln>
          <a:effectLst>
            <a:outerShdw dist="35921" dir="2700000" algn="ctr" rotWithShape="0">
              <a:schemeClr val="bg2"/>
            </a:outerShdw>
            <a:softEdge rad="127000"/>
          </a:effectLst>
          <a:extLst/>
        </p:spPr>
      </p:pic>
      <p:pic>
        <p:nvPicPr>
          <p:cNvPr id="11" name="Picture 4"/>
          <p:cNvPicPr>
            <a:picLocks noChangeAspect="1" noChangeArrowheads="1"/>
          </p:cNvPicPr>
          <p:nvPr/>
        </p:nvPicPr>
        <p:blipFill>
          <a:blip r:embed="rId10" cstate="email">
            <a:extLst>
              <a:ext uri="{28A0092B-C50C-407E-A947-70E740481C1C}">
                <a14:useLocalDpi xmlns:a14="http://schemas.microsoft.com/office/drawing/2010/main" xmlns="" val="0"/>
              </a:ext>
            </a:extLst>
          </a:blip>
          <a:srcRect/>
          <a:stretch>
            <a:fillRect/>
          </a:stretch>
        </p:blipFill>
        <p:spPr bwMode="auto">
          <a:xfrm>
            <a:off x="2694495" y="5229200"/>
            <a:ext cx="1391485" cy="1296144"/>
          </a:xfrm>
          <a:prstGeom prst="rect">
            <a:avLst/>
          </a:prstGeom>
          <a:noFill/>
          <a:ln>
            <a:noFill/>
          </a:ln>
          <a:effectLst>
            <a:outerShdw dist="35921" dir="2700000" algn="ctr" rotWithShape="0">
              <a:schemeClr val="bg2"/>
            </a:outerShdw>
            <a:softEdge rad="127000"/>
          </a:effectLst>
          <a:extLst/>
        </p:spPr>
      </p:pic>
    </p:spTree>
    <p:extLst>
      <p:ext uri="{BB962C8B-B14F-4D97-AF65-F5344CB8AC3E}">
        <p14:creationId xmlns:p14="http://schemas.microsoft.com/office/powerpoint/2010/main" xmlns="" val="36451691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3"/>
          <p:cNvSpPr txBox="1">
            <a:spLocks/>
          </p:cNvSpPr>
          <p:nvPr/>
        </p:nvSpPr>
        <p:spPr bwMode="auto">
          <a:xfrm>
            <a:off x="260350" y="115888"/>
            <a:ext cx="8623300"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2400" b="1" u="sng">
                <a:latin typeface="Baskerville Old Face" pitchFamily="18" charset="0"/>
              </a:rPr>
              <a:t>Arrêt au Cabo da Roca, pointe la plus à l’ouest de l’Europe</a:t>
            </a:r>
          </a:p>
        </p:txBody>
      </p:sp>
      <p:pic>
        <p:nvPicPr>
          <p:cNvPr id="41987" name="Picture 2" descr="http://upload.wikimedia.org/wikipedia/en/9/91/Cabo_da_Roca,_Sintra-Cascais_Natural_Park,_Portugal_(12_May_200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4213" y="914400"/>
            <a:ext cx="3671887"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Picture 3" descr="\\192.168.1.5\cj\9 COMMERCIAL ET COMMUNICATION\COMMUNICATION\POWER POINT\RANGEMENT PPT\PORTUGAL\LISBONNE\LISBONE - XCPH - DIOR\cabo da roca.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03763" y="914400"/>
            <a:ext cx="4024312" cy="536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Título 3"/>
          <p:cNvSpPr txBox="1">
            <a:spLocks/>
          </p:cNvSpPr>
          <p:nvPr/>
        </p:nvSpPr>
        <p:spPr bwMode="auto">
          <a:xfrm>
            <a:off x="204788" y="3860800"/>
            <a:ext cx="4367212"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600" dirty="0">
                <a:latin typeface="+mj-lt"/>
              </a:rPr>
              <a:t>Le </a:t>
            </a:r>
            <a:r>
              <a:rPr lang="fr-FR" altLang="fr-FR" sz="1600" dirty="0" err="1">
                <a:latin typeface="+mj-lt"/>
              </a:rPr>
              <a:t>Cabo</a:t>
            </a:r>
            <a:r>
              <a:rPr lang="fr-FR" altLang="fr-FR" sz="1600" dirty="0">
                <a:latin typeface="+mj-lt"/>
              </a:rPr>
              <a:t> da Roca, le point plus occidental du Continent Européen, offre des impressionnantes falaises et l’Océan à perte de vue. A environ 150mètres de la mer, on peut découvrir de splendides paysages, tels que celui de la Serra de Sintra et celui de la côte, qui valent vraiment la peine d’être vus. Il se trouve dans le Parc Naturel de Sintra-Cascais, c’est pour cela que beaucoup de randonnées pédestres se font le long de la côte</a:t>
            </a:r>
          </a:p>
        </p:txBody>
      </p:sp>
    </p:spTree>
    <p:extLst>
      <p:ext uri="{BB962C8B-B14F-4D97-AF65-F5344CB8AC3E}">
        <p14:creationId xmlns:p14="http://schemas.microsoft.com/office/powerpoint/2010/main" xmlns="" val="14927979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1330325" y="549275"/>
            <a:ext cx="7200900" cy="7461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pic>
        <p:nvPicPr>
          <p:cNvPr id="27651" name="Marcador de Posição da Imagem 9" descr="Kais 2_Buffet.jpg"/>
          <p:cNvPicPr>
            <a:picLocks noChangeAspect="1"/>
          </p:cNvPicPr>
          <p:nvPr/>
        </p:nvPicPr>
        <p:blipFill>
          <a:blip r:embed="rId2"/>
          <a:srcRect/>
          <a:stretch>
            <a:fillRect/>
          </a:stretch>
        </p:blipFill>
        <p:spPr bwMode="auto">
          <a:xfrm>
            <a:off x="-46038" y="2060575"/>
            <a:ext cx="9251951" cy="389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Marcador de Posição da Imagem 6" descr="Kais II.jpg"/>
          <p:cNvPicPr>
            <a:picLocks noChangeAspect="1"/>
          </p:cNvPicPr>
          <p:nvPr/>
        </p:nvPicPr>
        <p:blipFill>
          <a:blip r:embed="rId2"/>
          <a:srcRect/>
          <a:stretch>
            <a:fillRect/>
          </a:stretch>
        </p:blipFill>
        <p:spPr bwMode="auto">
          <a:xfrm>
            <a:off x="539750" y="1268413"/>
            <a:ext cx="2940050" cy="2387600"/>
          </a:xfrm>
          <a:prstGeom prst="rect">
            <a:avLst/>
          </a:prstGeom>
          <a:noFill/>
          <a:ln w="9525">
            <a:noFill/>
            <a:miter lim="800000"/>
            <a:headEnd/>
            <a:tailEnd/>
          </a:ln>
        </p:spPr>
      </p:pic>
      <p:pic>
        <p:nvPicPr>
          <p:cNvPr id="28675" name="Picture Placeholder 6" descr="KAIS.jpg"/>
          <p:cNvPicPr>
            <a:picLocks noChangeAspect="1"/>
          </p:cNvPicPr>
          <p:nvPr/>
        </p:nvPicPr>
        <p:blipFill>
          <a:blip r:embed="rId3"/>
          <a:srcRect/>
          <a:stretch>
            <a:fillRect/>
          </a:stretch>
        </p:blipFill>
        <p:spPr bwMode="auto">
          <a:xfrm>
            <a:off x="971550" y="3789363"/>
            <a:ext cx="7258050" cy="2879725"/>
          </a:xfrm>
          <a:prstGeom prst="rect">
            <a:avLst/>
          </a:prstGeom>
          <a:noFill/>
          <a:ln w="9525">
            <a:noFill/>
            <a:miter lim="800000"/>
            <a:headEnd/>
            <a:tailEnd/>
          </a:ln>
        </p:spPr>
      </p:pic>
      <p:pic>
        <p:nvPicPr>
          <p:cNvPr id="28676" name="Picture 10" descr="http://www.lisbonlux.com/images/restaurante-kais.jpg"/>
          <p:cNvPicPr>
            <a:picLocks noChangeAspect="1" noChangeArrowheads="1"/>
          </p:cNvPicPr>
          <p:nvPr/>
        </p:nvPicPr>
        <p:blipFill>
          <a:blip r:embed="rId4"/>
          <a:srcRect l="-5"/>
          <a:stretch>
            <a:fillRect/>
          </a:stretch>
        </p:blipFill>
        <p:spPr bwMode="auto">
          <a:xfrm>
            <a:off x="3567113" y="1268413"/>
            <a:ext cx="2343150" cy="2336800"/>
          </a:xfrm>
          <a:prstGeom prst="rect">
            <a:avLst/>
          </a:prstGeom>
          <a:noFill/>
          <a:ln w="9525">
            <a:noFill/>
            <a:miter lim="800000"/>
            <a:headEnd/>
            <a:tailEnd/>
          </a:ln>
        </p:spPr>
      </p:pic>
      <p:pic>
        <p:nvPicPr>
          <p:cNvPr id="28677" name="Picture 10" descr="http://www.lisbonlux.com/images/restaurante-kais.jpg"/>
          <p:cNvPicPr>
            <a:picLocks noChangeAspect="1" noChangeArrowheads="1"/>
          </p:cNvPicPr>
          <p:nvPr/>
        </p:nvPicPr>
        <p:blipFill>
          <a:blip r:embed="rId5"/>
          <a:srcRect/>
          <a:stretch>
            <a:fillRect/>
          </a:stretch>
        </p:blipFill>
        <p:spPr bwMode="auto">
          <a:xfrm>
            <a:off x="6084888" y="1268413"/>
            <a:ext cx="2506662" cy="2297112"/>
          </a:xfrm>
          <a:prstGeom prst="rect">
            <a:avLst/>
          </a:prstGeom>
          <a:noFill/>
          <a:ln w="9525">
            <a:noFill/>
            <a:miter lim="800000"/>
            <a:headEnd/>
            <a:tailEnd/>
          </a:ln>
        </p:spPr>
      </p:pic>
      <p:sp>
        <p:nvSpPr>
          <p:cNvPr id="9" name="Text Box 16"/>
          <p:cNvSpPr txBox="1">
            <a:spLocks noChangeArrowheads="1"/>
          </p:cNvSpPr>
          <p:nvPr/>
        </p:nvSpPr>
        <p:spPr bwMode="auto">
          <a:xfrm>
            <a:off x="1330325" y="260350"/>
            <a:ext cx="7200900" cy="74771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3492500" y="981075"/>
            <a:ext cx="5472113" cy="2584450"/>
          </a:xfrm>
          <a:prstGeom prst="rect">
            <a:avLst/>
          </a:prstGeom>
          <a:noFill/>
          <a:ln w="9525">
            <a:noFill/>
            <a:miter lim="800000"/>
            <a:headEnd/>
            <a:tailEnd/>
          </a:ln>
        </p:spPr>
        <p:txBody>
          <a:bodyPr anchor="ctr">
            <a:spAutoFit/>
          </a:bodyPr>
          <a:lstStyle/>
          <a:p>
            <a:pPr algn="just">
              <a:lnSpc>
                <a:spcPct val="150000"/>
              </a:lnSpc>
            </a:pPr>
            <a:r>
              <a:rPr lang="fr-FR" altLang="fr-FR" sz="1200">
                <a:latin typeface="Baskerville Old Face" pitchFamily="18" charset="0"/>
                <a:cs typeface="Times New Roman" pitchFamily="18" charset="0"/>
              </a:rPr>
              <a:t>Pour cette soirée nous vous proposons le restaurant le plus branché de la ville – le restaurant Kais – un espace superbe avec une décoration très sobre, mais très soignée: parquet et chaises en bois et métal, lumières tamisées au moyen de spots au plafond et bougies sur tables nappées de couleur blanche. </a:t>
            </a:r>
          </a:p>
          <a:p>
            <a:pPr algn="just">
              <a:lnSpc>
                <a:spcPct val="150000"/>
              </a:lnSpc>
            </a:pPr>
            <a:r>
              <a:rPr lang="fr-FR" altLang="fr-FR" sz="1200">
                <a:latin typeface="Baskerville Old Face" pitchFamily="18" charset="0"/>
                <a:cs typeface="Times New Roman" pitchFamily="18" charset="0"/>
              </a:rPr>
              <a:t>Le décorateur a voulu certainement faire ressortir les 4 éléments : la terre (grands oliviers présents autour du restaurant et visibles par les fenêtres intérieures, le feu (environ 500 bougies par soirées), l’air (les ventilateurs en bois en mouvement), l’eau (grande cascade d’eau à l’entrée du restaurant).</a:t>
            </a:r>
          </a:p>
          <a:p>
            <a:pPr algn="just">
              <a:lnSpc>
                <a:spcPct val="150000"/>
              </a:lnSpc>
            </a:pPr>
            <a:r>
              <a:rPr lang="fr-FR" altLang="fr-FR" sz="1200">
                <a:latin typeface="Baskerville Old Face" pitchFamily="18" charset="0"/>
                <a:cs typeface="Times New Roman" pitchFamily="18" charset="0"/>
              </a:rPr>
              <a:t>Le Kais a une capacité maximum de 400 pax assis.</a:t>
            </a:r>
          </a:p>
        </p:txBody>
      </p:sp>
      <p:pic>
        <p:nvPicPr>
          <p:cNvPr id="29699" name="Picture 2" descr="http://media-cdn.tripadvisor.com/media/photo-s/01/fa/5a/68/entrance.jpg"/>
          <p:cNvPicPr>
            <a:picLocks noChangeAspect="1" noChangeArrowheads="1"/>
          </p:cNvPicPr>
          <p:nvPr/>
        </p:nvPicPr>
        <p:blipFill>
          <a:blip r:embed="rId2"/>
          <a:srcRect/>
          <a:stretch>
            <a:fillRect/>
          </a:stretch>
        </p:blipFill>
        <p:spPr bwMode="auto">
          <a:xfrm>
            <a:off x="179388" y="1228725"/>
            <a:ext cx="3208337" cy="2089150"/>
          </a:xfrm>
          <a:prstGeom prst="rect">
            <a:avLst/>
          </a:prstGeom>
          <a:noFill/>
          <a:ln w="9525">
            <a:noFill/>
            <a:miter lim="800000"/>
            <a:headEnd/>
            <a:tailEnd/>
          </a:ln>
        </p:spPr>
      </p:pic>
      <p:pic>
        <p:nvPicPr>
          <p:cNvPr id="29700" name="Picture 8" descr="http://lh5.ggpht.com/-AAYchZatH1c/TM_r0YFMeJI/AAAAAAAABI0/JA5TScWYgpI/IMG_0983.JPG"/>
          <p:cNvPicPr>
            <a:picLocks noChangeAspect="1" noChangeArrowheads="1"/>
          </p:cNvPicPr>
          <p:nvPr/>
        </p:nvPicPr>
        <p:blipFill>
          <a:blip r:embed="rId3"/>
          <a:srcRect/>
          <a:stretch>
            <a:fillRect/>
          </a:stretch>
        </p:blipFill>
        <p:spPr bwMode="auto">
          <a:xfrm>
            <a:off x="179388" y="3565525"/>
            <a:ext cx="4876800" cy="3248025"/>
          </a:xfrm>
          <a:prstGeom prst="rect">
            <a:avLst/>
          </a:prstGeom>
          <a:noFill/>
          <a:ln w="9525">
            <a:noFill/>
            <a:miter lim="800000"/>
            <a:headEnd/>
            <a:tailEnd/>
          </a:ln>
        </p:spPr>
      </p:pic>
      <p:pic>
        <p:nvPicPr>
          <p:cNvPr id="29701" name="Picture 4" descr="http://1.bp.blogspot.com/-XhmknGp8n68/UCU9-JP6rFI/AAAAAAAABWM/Tu3JEca1Xfc/s640/10.+Restaurante+Kais+"/>
          <p:cNvPicPr>
            <a:picLocks noChangeAspect="1" noChangeArrowheads="1"/>
          </p:cNvPicPr>
          <p:nvPr/>
        </p:nvPicPr>
        <p:blipFill>
          <a:blip r:embed="rId4"/>
          <a:srcRect/>
          <a:stretch>
            <a:fillRect/>
          </a:stretch>
        </p:blipFill>
        <p:spPr bwMode="auto">
          <a:xfrm>
            <a:off x="6372225" y="3565525"/>
            <a:ext cx="2093913" cy="3194050"/>
          </a:xfrm>
          <a:prstGeom prst="rect">
            <a:avLst/>
          </a:prstGeom>
          <a:noFill/>
          <a:ln w="9525">
            <a:noFill/>
            <a:miter lim="800000"/>
            <a:headEnd/>
            <a:tailEnd/>
          </a:ln>
        </p:spPr>
      </p:pic>
      <p:sp>
        <p:nvSpPr>
          <p:cNvPr id="9" name="Text Box 16"/>
          <p:cNvSpPr txBox="1">
            <a:spLocks noChangeArrowheads="1"/>
          </p:cNvSpPr>
          <p:nvPr/>
        </p:nvSpPr>
        <p:spPr bwMode="auto">
          <a:xfrm>
            <a:off x="1258888" y="44450"/>
            <a:ext cx="7200900" cy="74771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Dîner de gala au restaurant le </a:t>
            </a:r>
            <a:r>
              <a:rPr lang="fr-FR" sz="3200" b="1" u="sng" kern="0" dirty="0" err="1">
                <a:latin typeface="Baskerville Old Face" pitchFamily="18" charset="0"/>
                <a:sym typeface="Gill Sans" charset="0"/>
              </a:rPr>
              <a:t>Kais</a:t>
            </a:r>
            <a:r>
              <a:rPr lang="fr-FR" sz="3200" b="1" u="sng" kern="0" dirty="0">
                <a:latin typeface="Baskerville Old Face" pitchFamily="18" charset="0"/>
                <a:sym typeface="Gill Sans" charset="0"/>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3317"/>
            <a:ext cx="8229600" cy="4525963"/>
          </a:xfrm>
        </p:spPr>
        <p:txBody>
          <a:bodyPr>
            <a:normAutofit/>
          </a:bodyPr>
          <a:lstStyle/>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Lisbonne, appelée «  la ville aux 7 collines » est </a:t>
            </a:r>
            <a:r>
              <a:rPr lang="fr-FR" altLang="fr-FR" sz="1400" dirty="0">
                <a:solidFill>
                  <a:schemeClr val="tx1"/>
                </a:solidFill>
                <a:latin typeface="Book Antiqua" panose="02040602050305030304" pitchFamily="18" charset="0"/>
                <a:ea typeface="Times New Roman" pitchFamily="18" charset="0"/>
                <a:cs typeface="Arial" pitchFamily="34" charset="0"/>
              </a:rPr>
              <a:t>une ville européenne dont </a:t>
            </a:r>
            <a:r>
              <a:rPr lang="fr-FR" altLang="fr-FR" sz="1400" dirty="0" smtClean="0">
                <a:solidFill>
                  <a:schemeClr val="tx1"/>
                </a:solidFill>
                <a:latin typeface="Book Antiqua" panose="02040602050305030304" pitchFamily="18" charset="0"/>
                <a:ea typeface="Times New Roman" pitchFamily="18" charset="0"/>
                <a:cs typeface="Arial" pitchFamily="34" charset="0"/>
              </a:rPr>
              <a:t>les </a:t>
            </a:r>
            <a:r>
              <a:rPr lang="fr-FR" altLang="fr-FR" sz="1400" dirty="0">
                <a:solidFill>
                  <a:schemeClr val="tx1"/>
                </a:solidFill>
                <a:latin typeface="Book Antiqua" panose="02040602050305030304" pitchFamily="18" charset="0"/>
                <a:ea typeface="Times New Roman" pitchFamily="18" charset="0"/>
                <a:cs typeface="Arial" pitchFamily="34" charset="0"/>
              </a:rPr>
              <a:t>origines remontent </a:t>
            </a:r>
            <a:r>
              <a:rPr lang="fr-FR" altLang="fr-FR" sz="1400" dirty="0" smtClean="0">
                <a:solidFill>
                  <a:schemeClr val="tx1"/>
                </a:solidFill>
                <a:latin typeface="Book Antiqua" panose="02040602050305030304" pitchFamily="18" charset="0"/>
                <a:ea typeface="Times New Roman" pitchFamily="18" charset="0"/>
                <a:cs typeface="Arial" pitchFamily="34" charset="0"/>
              </a:rPr>
              <a:t>aux</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Phéniciens</a:t>
            </a:r>
            <a:r>
              <a:rPr lang="fr-FR" altLang="fr-FR" sz="1400" dirty="0">
                <a:solidFill>
                  <a:schemeClr val="tx1"/>
                </a:solidFill>
                <a:latin typeface="Book Antiqua" panose="02040602050305030304" pitchFamily="18" charset="0"/>
                <a:ea typeface="Times New Roman" pitchFamily="18" charset="0"/>
                <a:cs typeface="Arial" pitchFamily="34" charset="0"/>
              </a:rPr>
              <a:t>, mais les </a:t>
            </a:r>
            <a:r>
              <a:rPr lang="fr-FR" altLang="fr-FR" sz="1400" dirty="0" smtClean="0">
                <a:solidFill>
                  <a:schemeClr val="tx1"/>
                </a:solidFill>
                <a:latin typeface="Book Antiqua" panose="02040602050305030304" pitchFamily="18" charset="0"/>
                <a:ea typeface="Times New Roman" pitchFamily="18" charset="0"/>
                <a:cs typeface="Arial" pitchFamily="34" charset="0"/>
              </a:rPr>
              <a:t>influences plus </a:t>
            </a:r>
            <a:r>
              <a:rPr lang="fr-FR" altLang="fr-FR" sz="1400" dirty="0">
                <a:solidFill>
                  <a:schemeClr val="tx1"/>
                </a:solidFill>
                <a:latin typeface="Book Antiqua" panose="02040602050305030304" pitchFamily="18" charset="0"/>
                <a:ea typeface="Times New Roman" pitchFamily="18" charset="0"/>
                <a:cs typeface="Arial" pitchFamily="34" charset="0"/>
              </a:rPr>
              <a:t>marquantes sont les influences arabes, car l’occupation a </a:t>
            </a:r>
            <a:r>
              <a:rPr lang="fr-FR" altLang="fr-FR" sz="1400" dirty="0" smtClean="0">
                <a:solidFill>
                  <a:schemeClr val="tx1"/>
                </a:solidFill>
                <a:latin typeface="Book Antiqua" panose="02040602050305030304" pitchFamily="18" charset="0"/>
                <a:ea typeface="Times New Roman" pitchFamily="18" charset="0"/>
                <a:cs typeface="Arial" pitchFamily="34" charset="0"/>
              </a:rPr>
              <a:t>duré</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plus </a:t>
            </a:r>
            <a:r>
              <a:rPr lang="fr-FR" altLang="fr-FR" sz="1400" dirty="0">
                <a:solidFill>
                  <a:schemeClr val="tx1"/>
                </a:solidFill>
                <a:latin typeface="Book Antiqua" panose="02040602050305030304" pitchFamily="18" charset="0"/>
                <a:ea typeface="Times New Roman" pitchFamily="18" charset="0"/>
                <a:cs typeface="Arial" pitchFamily="34" charset="0"/>
              </a:rPr>
              <a:t>de 450 années.</a:t>
            </a:r>
          </a:p>
          <a:p>
            <a:pPr>
              <a:lnSpc>
                <a:spcPct val="150000"/>
              </a:lnSpc>
              <a:spcBef>
                <a:spcPct val="0"/>
              </a:spcBef>
              <a:buNone/>
            </a:pPr>
            <a:r>
              <a:rPr lang="fr-FR" altLang="fr-FR" sz="1400" dirty="0">
                <a:solidFill>
                  <a:schemeClr val="tx1"/>
                </a:solidFill>
                <a:latin typeface="Book Antiqua" panose="02040602050305030304" pitchFamily="18" charset="0"/>
                <a:ea typeface="Times New Roman" pitchFamily="18" charset="0"/>
                <a:cs typeface="Arial" pitchFamily="34" charset="0"/>
              </a:rPr>
              <a:t>Durant le 15</a:t>
            </a:r>
            <a:r>
              <a:rPr lang="fr-FR" altLang="fr-FR" sz="1400" baseline="30000" dirty="0">
                <a:solidFill>
                  <a:schemeClr val="tx1"/>
                </a:solidFill>
                <a:latin typeface="Book Antiqua" panose="02040602050305030304" pitchFamily="18" charset="0"/>
                <a:ea typeface="Times New Roman" pitchFamily="18" charset="0"/>
                <a:cs typeface="Arial" pitchFamily="34" charset="0"/>
              </a:rPr>
              <a:t>ème</a:t>
            </a:r>
            <a:r>
              <a:rPr lang="fr-FR" altLang="fr-FR" sz="1400" dirty="0">
                <a:solidFill>
                  <a:schemeClr val="tx1"/>
                </a:solidFill>
                <a:latin typeface="Book Antiqua" panose="02040602050305030304" pitchFamily="18" charset="0"/>
                <a:ea typeface="Times New Roman" pitchFamily="18" charset="0"/>
                <a:cs typeface="Arial" pitchFamily="34" charset="0"/>
              </a:rPr>
              <a:t> siècle Lisbonne connaît le début de son âge d’Or grâce aux Découvertes </a:t>
            </a:r>
            <a:r>
              <a:rPr lang="fr-FR" altLang="fr-FR" sz="1400" dirty="0" smtClean="0">
                <a:solidFill>
                  <a:schemeClr val="tx1"/>
                </a:solidFill>
                <a:latin typeface="Book Antiqua" panose="02040602050305030304" pitchFamily="18" charset="0"/>
                <a:ea typeface="Times New Roman" pitchFamily="18" charset="0"/>
                <a:cs typeface="Arial" pitchFamily="34" charset="0"/>
              </a:rPr>
              <a:t>Maritimes,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surtout </a:t>
            </a:r>
            <a:r>
              <a:rPr lang="fr-FR" altLang="fr-FR" sz="1400" dirty="0">
                <a:solidFill>
                  <a:schemeClr val="tx1"/>
                </a:solidFill>
                <a:latin typeface="Book Antiqua" panose="02040602050305030304" pitchFamily="18" charset="0"/>
                <a:ea typeface="Times New Roman" pitchFamily="18" charset="0"/>
                <a:cs typeface="Arial" pitchFamily="34" charset="0"/>
              </a:rPr>
              <a:t>avec le commerce des épices et les pierres précieuses. C’est l’époque des </a:t>
            </a:r>
            <a:r>
              <a:rPr lang="fr-FR" altLang="fr-FR" sz="1400" dirty="0" smtClean="0">
                <a:solidFill>
                  <a:schemeClr val="tx1"/>
                </a:solidFill>
                <a:latin typeface="Book Antiqua" panose="02040602050305030304" pitchFamily="18" charset="0"/>
                <a:ea typeface="Times New Roman" pitchFamily="18" charset="0"/>
                <a:cs typeface="Arial" pitchFamily="34" charset="0"/>
              </a:rPr>
              <a:t>grandes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constructions </a:t>
            </a:r>
            <a:r>
              <a:rPr lang="fr-FR" altLang="fr-FR" sz="1400" dirty="0">
                <a:solidFill>
                  <a:schemeClr val="tx1"/>
                </a:solidFill>
                <a:latin typeface="Book Antiqua" panose="02040602050305030304" pitchFamily="18" charset="0"/>
                <a:ea typeface="Times New Roman" pitchFamily="18" charset="0"/>
                <a:cs typeface="Arial" pitchFamily="34" charset="0"/>
              </a:rPr>
              <a:t>tels que le monastère de </a:t>
            </a:r>
            <a:r>
              <a:rPr lang="fr-FR" altLang="fr-FR" sz="1400" dirty="0" err="1">
                <a:solidFill>
                  <a:schemeClr val="tx1"/>
                </a:solidFill>
                <a:latin typeface="Book Antiqua" panose="02040602050305030304" pitchFamily="18" charset="0"/>
                <a:ea typeface="Times New Roman" pitchFamily="18" charset="0"/>
                <a:cs typeface="Arial" pitchFamily="34" charset="0"/>
              </a:rPr>
              <a:t>Jerónimos</a:t>
            </a:r>
            <a:r>
              <a:rPr lang="fr-FR" altLang="fr-FR" sz="1400" dirty="0">
                <a:solidFill>
                  <a:schemeClr val="tx1"/>
                </a:solidFill>
                <a:latin typeface="Book Antiqua" panose="02040602050305030304" pitchFamily="18" charset="0"/>
                <a:ea typeface="Times New Roman" pitchFamily="18" charset="0"/>
                <a:cs typeface="Arial" pitchFamily="34" charset="0"/>
              </a:rPr>
              <a:t> et la Tour de Belém.</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Après le tremblement de terre de 1755, la reconstruction de Lisbonne a permis un nouveau « dessin </a:t>
            </a:r>
            <a:r>
              <a:rPr lang="fr-FR" altLang="fr-FR" sz="1400" dirty="0" smtClean="0">
                <a:solidFill>
                  <a:schemeClr val="tx1"/>
                </a:solidFill>
                <a:latin typeface="Book Antiqua" panose="02040602050305030304" pitchFamily="18" charset="0"/>
                <a:ea typeface="Times New Roman" pitchFamily="18" charset="0"/>
                <a:cs typeface="Arial" pitchFamily="34" charset="0"/>
              </a:rPr>
              <a:t>» </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de </a:t>
            </a:r>
            <a:r>
              <a:rPr lang="fr-FR" altLang="fr-FR" sz="1400" dirty="0">
                <a:solidFill>
                  <a:schemeClr val="tx1"/>
                </a:solidFill>
                <a:latin typeface="Book Antiqua" panose="02040602050305030304" pitchFamily="18" charset="0"/>
                <a:ea typeface="Times New Roman" pitchFamily="18" charset="0"/>
                <a:cs typeface="Arial" pitchFamily="34" charset="0"/>
              </a:rPr>
              <a:t>la ville qui a crée la « </a:t>
            </a:r>
            <a:r>
              <a:rPr lang="fr-FR" altLang="fr-FR" sz="1400" dirty="0" err="1">
                <a:solidFill>
                  <a:schemeClr val="tx1"/>
                </a:solidFill>
                <a:latin typeface="Book Antiqua" panose="02040602050305030304" pitchFamily="18" charset="0"/>
                <a:ea typeface="Times New Roman" pitchFamily="18" charset="0"/>
                <a:cs typeface="Arial" pitchFamily="34" charset="0"/>
              </a:rPr>
              <a:t>Baixa</a:t>
            </a:r>
            <a:r>
              <a:rPr lang="fr-FR" altLang="fr-FR" sz="1400" dirty="0">
                <a:solidFill>
                  <a:schemeClr val="tx1"/>
                </a:solidFill>
                <a:latin typeface="Book Antiqua" panose="02040602050305030304" pitchFamily="18" charset="0"/>
                <a:ea typeface="Times New Roman" pitchFamily="18" charset="0"/>
                <a:cs typeface="Arial" pitchFamily="34" charset="0"/>
              </a:rPr>
              <a:t> », une zone commerciale avec des rues larges et parallèles. </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Plus récemment c’</a:t>
            </a:r>
            <a:r>
              <a:rPr lang="fr-FR" altLang="fr-FR" sz="1400" dirty="0" err="1">
                <a:solidFill>
                  <a:schemeClr val="tx1"/>
                </a:solidFill>
                <a:latin typeface="Book Antiqua" panose="02040602050305030304" pitchFamily="18" charset="0"/>
                <a:ea typeface="Times New Roman" pitchFamily="18" charset="0"/>
                <a:cs typeface="Arial" pitchFamily="34" charset="0"/>
              </a:rPr>
              <a:t>ést</a:t>
            </a:r>
            <a:r>
              <a:rPr lang="fr-FR" altLang="fr-FR" sz="1400" dirty="0">
                <a:solidFill>
                  <a:schemeClr val="tx1"/>
                </a:solidFill>
                <a:latin typeface="Book Antiqua" panose="02040602050305030304" pitchFamily="18" charset="0"/>
                <a:ea typeface="Times New Roman" pitchFamily="18" charset="0"/>
                <a:cs typeface="Arial" pitchFamily="34" charset="0"/>
              </a:rPr>
              <a:t> l’Expo (maintenant Parque </a:t>
            </a:r>
            <a:r>
              <a:rPr lang="fr-FR" altLang="fr-FR" sz="1400" dirty="0" err="1">
                <a:solidFill>
                  <a:schemeClr val="tx1"/>
                </a:solidFill>
                <a:latin typeface="Book Antiqua" panose="02040602050305030304" pitchFamily="18" charset="0"/>
                <a:ea typeface="Times New Roman" pitchFamily="18" charset="0"/>
                <a:cs typeface="Arial" pitchFamily="34" charset="0"/>
              </a:rPr>
              <a:t>das</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err="1">
                <a:solidFill>
                  <a:schemeClr val="tx1"/>
                </a:solidFill>
                <a:latin typeface="Book Antiqua" panose="02040602050305030304" pitchFamily="18" charset="0"/>
                <a:ea typeface="Times New Roman" pitchFamily="18" charset="0"/>
                <a:cs typeface="Arial" pitchFamily="34" charset="0"/>
              </a:rPr>
              <a:t>Nações</a:t>
            </a:r>
            <a:r>
              <a:rPr lang="fr-FR" altLang="fr-FR" sz="1400" dirty="0">
                <a:solidFill>
                  <a:schemeClr val="tx1"/>
                </a:solidFill>
                <a:latin typeface="Book Antiqua" panose="02040602050305030304" pitchFamily="18" charset="0"/>
                <a:ea typeface="Times New Roman" pitchFamily="18" charset="0"/>
                <a:cs typeface="Arial" pitchFamily="34" charset="0"/>
              </a:rPr>
              <a:t>) qui a de nouveau donné une </a:t>
            </a:r>
            <a:r>
              <a:rPr lang="fr-FR" altLang="fr-FR" sz="1400" dirty="0" smtClean="0">
                <a:solidFill>
                  <a:schemeClr val="tx1"/>
                </a:solidFill>
                <a:latin typeface="Book Antiqua" panose="02040602050305030304" pitchFamily="18" charset="0"/>
                <a:ea typeface="Times New Roman" pitchFamily="18" charset="0"/>
                <a:cs typeface="Arial" pitchFamily="34" charset="0"/>
              </a:rPr>
              <a:t>nouvelle</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impulsion </a:t>
            </a:r>
            <a:r>
              <a:rPr lang="fr-FR" altLang="fr-FR" sz="1400" dirty="0">
                <a:solidFill>
                  <a:schemeClr val="tx1"/>
                </a:solidFill>
                <a:latin typeface="Book Antiqua" panose="02040602050305030304" pitchFamily="18" charset="0"/>
                <a:ea typeface="Times New Roman" pitchFamily="18" charset="0"/>
                <a:cs typeface="Arial" pitchFamily="34" charset="0"/>
              </a:rPr>
              <a:t>au développement de la ville.</a:t>
            </a:r>
          </a:p>
          <a:p>
            <a:endParaRPr lang="fr-FR" sz="1400" dirty="0">
              <a:solidFill>
                <a:schemeClr val="tx1"/>
              </a:solidFill>
              <a:latin typeface="Book Antiqua" panose="02040602050305030304" pitchFamily="18" charset="0"/>
            </a:endParaRPr>
          </a:p>
        </p:txBody>
      </p:sp>
      <p:pic>
        <p:nvPicPr>
          <p:cNvPr id="4" name="Picture 11" descr="Imagem 006.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99033" y="4797151"/>
            <a:ext cx="2284735" cy="1727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Imagem 007.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915816" y="4797151"/>
            <a:ext cx="2427178" cy="1727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ALFAMA_6 para spring mailing[1].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748236" y="4741001"/>
            <a:ext cx="1344044" cy="1910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descr="Imagem 001.jp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7596336" y="4736843"/>
            <a:ext cx="1342635" cy="1860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9"/>
          <p:cNvSpPr txBox="1">
            <a:spLocks noChangeArrowheads="1"/>
          </p:cNvSpPr>
          <p:nvPr/>
        </p:nvSpPr>
        <p:spPr bwMode="auto">
          <a:xfrm>
            <a:off x="2771800" y="366523"/>
            <a:ext cx="3725862" cy="758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Lisboa</a:t>
            </a:r>
            <a:endParaRPr lang="fr-FR" altLang="fr-FR" b="1" u="sng" dirty="0">
              <a:latin typeface="Baskerville Old Face" pitchFamily="18" charset="0"/>
            </a:endParaRPr>
          </a:p>
        </p:txBody>
      </p:sp>
    </p:spTree>
    <p:extLst>
      <p:ext uri="{BB962C8B-B14F-4D97-AF65-F5344CB8AC3E}">
        <p14:creationId xmlns:p14="http://schemas.microsoft.com/office/powerpoint/2010/main" xmlns="" val="2671562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1187624" y="332656"/>
            <a:ext cx="7200900" cy="63495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u="sng" dirty="0">
                <a:latin typeface="Baskerville Old Face" pitchFamily="18" charset="0"/>
                <a:sym typeface="Gill Sans" charset="0"/>
              </a:rPr>
              <a:t>Après le </a:t>
            </a:r>
            <a:r>
              <a:rPr lang="fr-FR" sz="2400" b="1" u="sng" dirty="0" smtClean="0">
                <a:latin typeface="Baskerville Old Face" pitchFamily="18" charset="0"/>
                <a:sym typeface="Gill Sans" charset="0"/>
              </a:rPr>
              <a:t>dîner – </a:t>
            </a:r>
            <a:r>
              <a:rPr lang="fr-FR" sz="2400" b="1" u="sng" dirty="0">
                <a:latin typeface="Baskerville Old Face" pitchFamily="18" charset="0"/>
                <a:sym typeface="Gill Sans" charset="0"/>
              </a:rPr>
              <a:t>Soirée à l’</a:t>
            </a:r>
            <a:r>
              <a:rPr lang="fr-FR" sz="2400" b="1" u="sng" dirty="0" err="1">
                <a:latin typeface="Baskerville Old Face" pitchFamily="18" charset="0"/>
                <a:sym typeface="Gill Sans" charset="0"/>
              </a:rPr>
              <a:t>Urban</a:t>
            </a:r>
            <a:r>
              <a:rPr lang="fr-FR" sz="2400" b="1" u="sng" dirty="0">
                <a:latin typeface="Baskerville Old Face" pitchFamily="18" charset="0"/>
                <a:sym typeface="Gill Sans" charset="0"/>
              </a:rPr>
              <a:t> Beach  </a:t>
            </a:r>
          </a:p>
        </p:txBody>
      </p:sp>
      <p:pic>
        <p:nvPicPr>
          <p:cNvPr id="23557" name="Picture 2" descr="http://guidepal.blob.core.windows.net/article-mainimages/aphoto71386.jpg">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38" y="4652963"/>
            <a:ext cx="3052762"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4" descr="K Urban Beach - Lisbon, Portugal - Bar, Night Club | Facebook"/>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8313" y="1268413"/>
            <a:ext cx="8105775"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9" name="Picture 8" descr="urban-beach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275388" y="4652963"/>
            <a:ext cx="2706687"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0" name="Picture 10" descr="https://abilelisboa2014.files.wordpress.com/2013/12/urban-beach-61.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203575" y="4670425"/>
            <a:ext cx="3017838" cy="198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24490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3</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http://www.marseille.aeroport.fr/var/mpaeroport/storage/images/media/images/destinations/europe/portugal/portugal-lisbonne-2/17788-1-fre-FR/portugal-lisbonne-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41265" y="764704"/>
            <a:ext cx="3990975" cy="273367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07060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ih3.redbubble.net/image.8407419.1269/flat,550x550,075,f.u1.jpg"/>
          <p:cNvPicPr>
            <a:picLocks noChangeAspect="1" noChangeArrowheads="1"/>
          </p:cNvPicPr>
          <p:nvPr/>
        </p:nvPicPr>
        <p:blipFill>
          <a:blip r:embed="rId2"/>
          <a:srcRect/>
          <a:stretch>
            <a:fillRect/>
          </a:stretch>
        </p:blipFill>
        <p:spPr bwMode="auto">
          <a:xfrm>
            <a:off x="500063" y="1071563"/>
            <a:ext cx="8072437" cy="5386387"/>
          </a:xfrm>
          <a:prstGeom prst="rect">
            <a:avLst/>
          </a:prstGeom>
          <a:noFill/>
          <a:ln w="9525">
            <a:noFill/>
            <a:miter lim="800000"/>
            <a:headEnd/>
            <a:tailEnd/>
          </a:ln>
        </p:spPr>
      </p:pic>
      <p:sp>
        <p:nvSpPr>
          <p:cNvPr id="7" name="Text Box 9"/>
          <p:cNvSpPr txBox="1">
            <a:spLocks noChangeArrowheads="1"/>
          </p:cNvSpPr>
          <p:nvPr/>
        </p:nvSpPr>
        <p:spPr bwMode="auto">
          <a:xfrm>
            <a:off x="3203575" y="115888"/>
            <a:ext cx="3024188" cy="591829"/>
          </a:xfrm>
          <a:prstGeom prst="rect">
            <a:avLst/>
          </a:prstGeom>
          <a:noFill/>
          <a:ln w="9525">
            <a:noFill/>
            <a:miter lim="800000"/>
            <a:headEnd/>
            <a:tailEnd/>
          </a:ln>
        </p:spPr>
        <p:txBody>
          <a:bodyPr>
            <a:spAutoFit/>
          </a:bodyPr>
          <a:lstStyle/>
          <a:p>
            <a:pPr algn="ctr">
              <a:lnSpc>
                <a:spcPct val="150000"/>
              </a:lnSpc>
            </a:pPr>
            <a:r>
              <a:rPr lang="fr-FR" altLang="fr-FR" sz="2400" b="1" u="sng" dirty="0" smtClean="0">
                <a:latin typeface="+mj-lt"/>
              </a:rPr>
              <a:t> </a:t>
            </a:r>
            <a:r>
              <a:rPr lang="fr-FR" altLang="fr-FR" sz="2400" b="1" u="sng" dirty="0">
                <a:latin typeface="+mj-lt"/>
              </a:rPr>
              <a:t>Lisbonne - </a:t>
            </a:r>
            <a:r>
              <a:rPr lang="fr-FR" altLang="fr-FR" sz="2400" b="1" u="sng" dirty="0" err="1">
                <a:latin typeface="+mj-lt"/>
              </a:rPr>
              <a:t>Belem</a:t>
            </a:r>
            <a:endParaRPr lang="fr-FR" altLang="fr-FR" sz="2400" b="1" dirty="0">
              <a:latin typeface="+mj-lt"/>
            </a:endParaRPr>
          </a:p>
        </p:txBody>
      </p:sp>
    </p:spTree>
    <p:extLst>
      <p:ext uri="{BB962C8B-B14F-4D97-AF65-F5344CB8AC3E}">
        <p14:creationId xmlns:p14="http://schemas.microsoft.com/office/powerpoint/2010/main" xmlns="" val="4010733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0" y="642918"/>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a:latin typeface="Baskerville Old Face" panose="02020602080505020303" pitchFamily="18" charset="0"/>
              </a:rPr>
              <a:t>Le quartier de Belém, où se situent les monuments avec l’influence des Découvertes, avec le spectaculaire style Manuélin, du règne de D. Manuel I.</a:t>
            </a: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1269" name="Picture 4" descr="lisbonne belem 300x238 Visite du Belém à Lisbonne ">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842" y="3698897"/>
            <a:ext cx="4248150" cy="287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16"/>
          <p:cNvSpPr txBox="1">
            <a:spLocks noChangeArrowheads="1"/>
          </p:cNvSpPr>
          <p:nvPr/>
        </p:nvSpPr>
        <p:spPr bwMode="auto">
          <a:xfrm>
            <a:off x="1547813" y="-24"/>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Visite  du quartier de Belém</a:t>
            </a:r>
          </a:p>
        </p:txBody>
      </p:sp>
      <p:pic>
        <p:nvPicPr>
          <p:cNvPr id="11271" name="Picture 4" descr="https://encrypted-tbn0.gstatic.com/images?q=tbn:ANd9GcQnGnU9QysV-Gu_h962ZoUP1FzvCy2TuGGSuqLigdp2uWwpeD3x"/>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2000" y="3714752"/>
            <a:ext cx="4310438" cy="286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2" descr="http://4.bp.blogspot.com/_CU3FPRJsmXU/Sq4Rt0mYwXI/AAAAAAAABCI/6GcNz9yrBgw/s400/pasteis_belem.jpg"/>
          <p:cNvPicPr>
            <a:picLocks noChangeAspect="1" noChangeArrowheads="1"/>
          </p:cNvPicPr>
          <p:nvPr/>
        </p:nvPicPr>
        <p:blipFill>
          <a:blip r:embed="rId5"/>
          <a:srcRect/>
          <a:stretch>
            <a:fillRect/>
          </a:stretch>
        </p:blipFill>
        <p:spPr bwMode="auto">
          <a:xfrm>
            <a:off x="3000364" y="1571612"/>
            <a:ext cx="2760091" cy="1758944"/>
          </a:xfrm>
          <a:prstGeom prst="rect">
            <a:avLst/>
          </a:prstGeom>
          <a:noFill/>
          <a:ln w="9525">
            <a:noFill/>
            <a:miter lim="800000"/>
            <a:headEnd/>
            <a:tailEnd/>
          </a:ln>
        </p:spPr>
      </p:pic>
    </p:spTree>
    <p:extLst>
      <p:ext uri="{BB962C8B-B14F-4D97-AF65-F5344CB8AC3E}">
        <p14:creationId xmlns:p14="http://schemas.microsoft.com/office/powerpoint/2010/main" xmlns="" val="40107334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411163" y="1197943"/>
            <a:ext cx="3960812" cy="1150937"/>
          </a:xfrm>
          <a:prstGeom prst="rect">
            <a:avLst/>
          </a:prstGeom>
          <a:noFill/>
          <a:ln w="9525">
            <a:noFill/>
            <a:miter lim="800000"/>
            <a:headEnd/>
            <a:tailEnd/>
          </a:ln>
        </p:spPr>
        <p:txBody>
          <a:bodyPr lIns="104268" tIns="52133" rIns="104268" bIns="52133"/>
          <a:lstStyle/>
          <a:p>
            <a:pPr algn="just" fontAlgn="auto">
              <a:lnSpc>
                <a:spcPct val="150000"/>
              </a:lnSpc>
              <a:spcBef>
                <a:spcPts val="0"/>
              </a:spcBef>
              <a:spcAft>
                <a:spcPts val="0"/>
              </a:spcAft>
              <a:defRPr/>
            </a:pPr>
            <a:r>
              <a:rPr lang="fr-FR" sz="1400" dirty="0">
                <a:latin typeface="Baskerville Old Face" panose="02020602080505020303" pitchFamily="18" charset="0"/>
              </a:rPr>
              <a:t>Les participants feront un premier arrêt pour une visite de l’église et du superbe cloître du Monastère des Hiéronymites, bâti à partir de 1501 avec l’argent du commerce des épices au XVI </a:t>
            </a:r>
            <a:r>
              <a:rPr lang="fr-FR" sz="1400" baseline="30000" dirty="0" err="1">
                <a:latin typeface="Baskerville Old Face" panose="02020602080505020303" pitchFamily="18" charset="0"/>
              </a:rPr>
              <a:t>ème</a:t>
            </a:r>
            <a:r>
              <a:rPr lang="fr-FR" sz="1400" dirty="0">
                <a:latin typeface="Baskerville Old Face" panose="02020602080505020303" pitchFamily="18" charset="0"/>
              </a:rPr>
              <a:t> siècle. L’esprit et la présence d’Henri le Navigateur se ressentent partout. À la fin, un autre arrêt au Monument des Découvertes et à la Tour de Belém, le symbole le plus représentatif de la ville. </a:t>
            </a:r>
          </a:p>
          <a:p>
            <a:pPr algn="just" eaLnBrk="0" hangingPunct="0">
              <a:lnSpc>
                <a:spcPct val="150000"/>
              </a:lnSpc>
              <a:spcBef>
                <a:spcPct val="20000"/>
              </a:spcBef>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2293" name="Imagem 14" descr="imgp0956w.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963988"/>
            <a:ext cx="1817688" cy="289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Imagem 13" descr="Sem Título.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692275" y="3963988"/>
            <a:ext cx="3052763" cy="289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5" name="Picture 2" descr="belem lisbonne 300x200 Visite du Belém à Lisbonne ">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14875" y="3963988"/>
            <a:ext cx="4429125"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6" name="Picture 13" descr="http://www.all-free-photos.com/images/lisbonne/PI19134-hr.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716463" y="1196975"/>
            <a:ext cx="4398962" cy="272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Visite du quartier de Belém</a:t>
            </a:r>
          </a:p>
        </p:txBody>
      </p:sp>
    </p:spTree>
    <p:extLst>
      <p:ext uri="{BB962C8B-B14F-4D97-AF65-F5344CB8AC3E}">
        <p14:creationId xmlns:p14="http://schemas.microsoft.com/office/powerpoint/2010/main" xmlns="" val="15386832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dn4.vtourist.com/4/6520975-Pasteis_de_Belem_Lisbon_Portugal_Lisbon.jpg?version=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5575" y="3425825"/>
            <a:ext cx="4271963" cy="319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4"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003913" y="-25992138"/>
            <a:ext cx="6267450" cy="468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6"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156313" y="-25839738"/>
            <a:ext cx="6267450" cy="468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8"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308713" y="-25687338"/>
            <a:ext cx="6267450" cy="468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43438" y="3440113"/>
            <a:ext cx="4268787" cy="3228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9" name="Picture 2" descr="http://1.bp.blogspot.com/-J0K_-Vcaa_g/UZaN08tCpuI/AAAAAAAAD6g/lRqyu1joBlU/s1600/lisboa-fabrica-pasteis-de-belem.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10113" y="303213"/>
            <a:ext cx="4202112" cy="279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6"/>
          <p:cNvSpPr txBox="1">
            <a:spLocks noChangeArrowheads="1"/>
          </p:cNvSpPr>
          <p:nvPr/>
        </p:nvSpPr>
        <p:spPr bwMode="auto">
          <a:xfrm>
            <a:off x="467544" y="1124744"/>
            <a:ext cx="3840163" cy="130994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Pause café à la</a:t>
            </a:r>
            <a:r>
              <a:rPr lang="fr-FR" sz="2800" u="sng" dirty="0">
                <a:latin typeface="Baskerville Old Face" panose="02020602080505020303" pitchFamily="18" charset="0"/>
              </a:rPr>
              <a:t> </a:t>
            </a:r>
            <a:endParaRPr lang="fr-FR" sz="2800" u="sng" dirty="0" smtClean="0">
              <a:latin typeface="Baskerville Old Face" panose="02020602080505020303" pitchFamily="18" charset="0"/>
            </a:endParaRPr>
          </a:p>
          <a:p>
            <a:pPr algn="ctr" defTabSz="801746">
              <a:lnSpc>
                <a:spcPct val="150000"/>
              </a:lnSpc>
              <a:defRPr/>
            </a:pPr>
            <a:r>
              <a:rPr lang="fr-FR" sz="2800" b="1" u="sng" dirty="0" err="1" smtClean="0">
                <a:latin typeface="Baskerville Old Face" panose="02020602080505020303" pitchFamily="18" charset="0"/>
              </a:rPr>
              <a:t>Fábrica</a:t>
            </a:r>
            <a:r>
              <a:rPr lang="fr-FR" sz="2800" b="1" u="sng" dirty="0" smtClean="0">
                <a:latin typeface="Baskerville Old Face" panose="02020602080505020303" pitchFamily="18" charset="0"/>
              </a:rPr>
              <a:t> </a:t>
            </a:r>
            <a:r>
              <a:rPr lang="fr-FR" sz="2800" b="1" u="sng" dirty="0">
                <a:latin typeface="Baskerville Old Face" panose="02020602080505020303" pitchFamily="18" charset="0"/>
              </a:rPr>
              <a:t>dos </a:t>
            </a:r>
            <a:r>
              <a:rPr lang="fr-FR" sz="2800" b="1" u="sng" dirty="0" err="1">
                <a:latin typeface="Baskerville Old Face" panose="02020602080505020303" pitchFamily="18" charset="0"/>
              </a:rPr>
              <a:t>Pastéis</a:t>
            </a:r>
            <a:r>
              <a:rPr lang="fr-FR" sz="2800" b="1" u="sng" kern="0" dirty="0">
                <a:latin typeface="Baskerville Old Face" pitchFamily="18" charset="0"/>
                <a:sym typeface="Gill Sans" charset="0"/>
              </a:rPr>
              <a:t> </a:t>
            </a:r>
          </a:p>
        </p:txBody>
      </p:sp>
    </p:spTree>
    <p:extLst>
      <p:ext uri="{BB962C8B-B14F-4D97-AF65-F5344CB8AC3E}">
        <p14:creationId xmlns:p14="http://schemas.microsoft.com/office/powerpoint/2010/main" xmlns="" val="13543900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Options diverses</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xmlns="" val="1136217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9"/>
          <p:cNvSpPr txBox="1">
            <a:spLocks noChangeArrowheads="1"/>
          </p:cNvSpPr>
          <p:nvPr/>
        </p:nvSpPr>
        <p:spPr bwMode="auto">
          <a:xfrm>
            <a:off x="2484438" y="188913"/>
            <a:ext cx="4751387" cy="674993"/>
          </a:xfrm>
          <a:prstGeom prst="rect">
            <a:avLst/>
          </a:prstGeom>
          <a:noFill/>
          <a:ln w="9525">
            <a:noFill/>
            <a:miter lim="800000"/>
            <a:headEnd/>
            <a:tailEnd/>
          </a:ln>
        </p:spPr>
        <p:txBody>
          <a:bodyPr>
            <a:spAutoFit/>
          </a:bodyPr>
          <a:lstStyle/>
          <a:p>
            <a:pPr algn="ctr">
              <a:lnSpc>
                <a:spcPct val="150000"/>
              </a:lnSpc>
            </a:pPr>
            <a:r>
              <a:rPr lang="fr-FR" altLang="fr-FR" sz="2800" b="1" i="1" u="sng" dirty="0">
                <a:latin typeface="Baskerville Old Face" pitchFamily="18" charset="0"/>
              </a:rPr>
              <a:t>Hôtel  Sheraton  Lisbonne 5*</a:t>
            </a:r>
          </a:p>
        </p:txBody>
      </p:sp>
      <p:pic>
        <p:nvPicPr>
          <p:cNvPr id="2052" name="Picture 2" descr="http://s4.splcdn.net/images/hotels/42239/lisbon-sheraton-lisboa-hotel-spa-324396_1000_560.jpg"/>
          <p:cNvPicPr>
            <a:picLocks noChangeAspect="1" noChangeArrowheads="1"/>
          </p:cNvPicPr>
          <p:nvPr/>
        </p:nvPicPr>
        <p:blipFill>
          <a:blip r:embed="rId2"/>
          <a:srcRect/>
          <a:stretch>
            <a:fillRect/>
          </a:stretch>
        </p:blipFill>
        <p:spPr bwMode="auto">
          <a:xfrm>
            <a:off x="142875" y="1512888"/>
            <a:ext cx="8821738"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9"/>
          <p:cNvSpPr txBox="1">
            <a:spLocks noChangeArrowheads="1"/>
          </p:cNvSpPr>
          <p:nvPr/>
        </p:nvSpPr>
        <p:spPr bwMode="auto">
          <a:xfrm>
            <a:off x="2484438" y="188913"/>
            <a:ext cx="4751387" cy="674993"/>
          </a:xfrm>
          <a:prstGeom prst="rect">
            <a:avLst/>
          </a:prstGeom>
          <a:noFill/>
          <a:ln w="9525">
            <a:noFill/>
            <a:miter lim="800000"/>
            <a:headEnd/>
            <a:tailEnd/>
          </a:ln>
        </p:spPr>
        <p:txBody>
          <a:bodyPr>
            <a:spAutoFit/>
          </a:bodyPr>
          <a:lstStyle/>
          <a:p>
            <a:pPr algn="ctr">
              <a:lnSpc>
                <a:spcPct val="150000"/>
              </a:lnSpc>
            </a:pPr>
            <a:r>
              <a:rPr lang="fr-FR" altLang="fr-FR" sz="2800" b="1" i="1" u="sng" dirty="0">
                <a:latin typeface="Baskerville Old Face" pitchFamily="18" charset="0"/>
              </a:rPr>
              <a:t>Hôtel  Sheraton  Lisbonne 5*</a:t>
            </a:r>
          </a:p>
        </p:txBody>
      </p:sp>
      <p:pic>
        <p:nvPicPr>
          <p:cNvPr id="3076" name="Picture 4" descr="http://s4.splcdn.net/images/hotels/42239/lisbon-sheraton-lisboa-hotel-spa-324394_1000_560.jpg"/>
          <p:cNvPicPr>
            <a:picLocks noChangeAspect="1" noChangeArrowheads="1"/>
          </p:cNvPicPr>
          <p:nvPr/>
        </p:nvPicPr>
        <p:blipFill>
          <a:blip r:embed="rId2"/>
          <a:srcRect/>
          <a:stretch>
            <a:fillRect/>
          </a:stretch>
        </p:blipFill>
        <p:spPr bwMode="auto">
          <a:xfrm>
            <a:off x="4500563" y="4143375"/>
            <a:ext cx="4413250" cy="2471738"/>
          </a:xfrm>
          <a:prstGeom prst="rect">
            <a:avLst/>
          </a:prstGeom>
          <a:noFill/>
          <a:ln w="9525">
            <a:noFill/>
            <a:miter lim="800000"/>
            <a:headEnd/>
            <a:tailEnd/>
          </a:ln>
        </p:spPr>
      </p:pic>
      <p:pic>
        <p:nvPicPr>
          <p:cNvPr id="3077" name="Picture 8" descr="http://assets.sheratonlisboa.com/XLGallery/Lobby_Bar_Sheraton_Lisboa.jpg"/>
          <p:cNvPicPr>
            <a:picLocks noChangeAspect="1" noChangeArrowheads="1"/>
          </p:cNvPicPr>
          <p:nvPr/>
        </p:nvPicPr>
        <p:blipFill>
          <a:blip r:embed="rId3"/>
          <a:srcRect/>
          <a:stretch>
            <a:fillRect/>
          </a:stretch>
        </p:blipFill>
        <p:spPr bwMode="auto">
          <a:xfrm>
            <a:off x="107950" y="1503363"/>
            <a:ext cx="4319588" cy="2430462"/>
          </a:xfrm>
          <a:prstGeom prst="rect">
            <a:avLst/>
          </a:prstGeom>
          <a:noFill/>
          <a:ln w="9525">
            <a:noFill/>
            <a:miter lim="800000"/>
            <a:headEnd/>
            <a:tailEnd/>
          </a:ln>
        </p:spPr>
      </p:pic>
      <p:pic>
        <p:nvPicPr>
          <p:cNvPr id="3078" name="Picture 10" descr="http://assets.sheratonlisboa.com/XLGallery/Sheraton_Lisboa_Lobby.jpg"/>
          <p:cNvPicPr>
            <a:picLocks noChangeAspect="1" noChangeArrowheads="1"/>
          </p:cNvPicPr>
          <p:nvPr/>
        </p:nvPicPr>
        <p:blipFill>
          <a:blip r:embed="rId4"/>
          <a:srcRect/>
          <a:stretch>
            <a:fillRect/>
          </a:stretch>
        </p:blipFill>
        <p:spPr bwMode="auto">
          <a:xfrm>
            <a:off x="4608513" y="1484313"/>
            <a:ext cx="4352925" cy="2449512"/>
          </a:xfrm>
          <a:prstGeom prst="rect">
            <a:avLst/>
          </a:prstGeom>
          <a:noFill/>
          <a:ln w="9525">
            <a:noFill/>
            <a:miter lim="800000"/>
            <a:headEnd/>
            <a:tailEnd/>
          </a:ln>
        </p:spPr>
      </p:pic>
      <p:pic>
        <p:nvPicPr>
          <p:cNvPr id="3079" name="Picture 8"/>
          <p:cNvPicPr>
            <a:picLocks noChangeAspect="1" noChangeArrowheads="1"/>
          </p:cNvPicPr>
          <p:nvPr/>
        </p:nvPicPr>
        <p:blipFill>
          <a:blip r:embed="rId5"/>
          <a:srcRect/>
          <a:stretch>
            <a:fillRect/>
          </a:stretch>
        </p:blipFill>
        <p:spPr bwMode="auto">
          <a:xfrm>
            <a:off x="428625" y="4143375"/>
            <a:ext cx="3786188" cy="249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9"/>
          <p:cNvSpPr txBox="1">
            <a:spLocks noChangeArrowheads="1"/>
          </p:cNvSpPr>
          <p:nvPr/>
        </p:nvSpPr>
        <p:spPr bwMode="auto">
          <a:xfrm>
            <a:off x="2484438" y="188913"/>
            <a:ext cx="4751387" cy="674993"/>
          </a:xfrm>
          <a:prstGeom prst="rect">
            <a:avLst/>
          </a:prstGeom>
          <a:noFill/>
          <a:ln w="9525">
            <a:noFill/>
            <a:miter lim="800000"/>
            <a:headEnd/>
            <a:tailEnd/>
          </a:ln>
        </p:spPr>
        <p:txBody>
          <a:bodyPr>
            <a:spAutoFit/>
          </a:bodyPr>
          <a:lstStyle/>
          <a:p>
            <a:pPr algn="ctr">
              <a:lnSpc>
                <a:spcPct val="150000"/>
              </a:lnSpc>
            </a:pPr>
            <a:r>
              <a:rPr lang="fr-FR" altLang="fr-FR" sz="2800" b="1" i="1" u="sng" dirty="0">
                <a:latin typeface="Baskerville Old Face" pitchFamily="18" charset="0"/>
              </a:rPr>
              <a:t>Hôtel  Sheraton  Lisbonne 5*</a:t>
            </a:r>
          </a:p>
        </p:txBody>
      </p:sp>
      <p:pic>
        <p:nvPicPr>
          <p:cNvPr id="4100" name="Picture 4" descr="http://assets.sheratonlisboa.com/XLGallery/Presidential_Suite_Guestroom_Lisboa.jpg"/>
          <p:cNvPicPr>
            <a:picLocks noChangeAspect="1" noChangeArrowheads="1"/>
          </p:cNvPicPr>
          <p:nvPr/>
        </p:nvPicPr>
        <p:blipFill>
          <a:blip r:embed="rId2"/>
          <a:srcRect/>
          <a:stretch>
            <a:fillRect/>
          </a:stretch>
        </p:blipFill>
        <p:spPr bwMode="auto">
          <a:xfrm>
            <a:off x="4356100" y="4005263"/>
            <a:ext cx="4587875" cy="2652712"/>
          </a:xfrm>
          <a:prstGeom prst="rect">
            <a:avLst/>
          </a:prstGeom>
          <a:noFill/>
          <a:ln w="9525">
            <a:noFill/>
            <a:miter lim="800000"/>
            <a:headEnd/>
            <a:tailEnd/>
          </a:ln>
        </p:spPr>
      </p:pic>
      <p:pic>
        <p:nvPicPr>
          <p:cNvPr id="4101" name="Picture 6" descr="http://assets.sheratonlisboa.com/XLGallery/Exec_Suite_Bathroom_Lisboa.jpg"/>
          <p:cNvPicPr>
            <a:picLocks noChangeAspect="1" noChangeArrowheads="1"/>
          </p:cNvPicPr>
          <p:nvPr/>
        </p:nvPicPr>
        <p:blipFill>
          <a:blip r:embed="rId3"/>
          <a:srcRect/>
          <a:stretch>
            <a:fillRect/>
          </a:stretch>
        </p:blipFill>
        <p:spPr bwMode="auto">
          <a:xfrm>
            <a:off x="4356100" y="1196975"/>
            <a:ext cx="4608513" cy="2592388"/>
          </a:xfrm>
          <a:prstGeom prst="rect">
            <a:avLst/>
          </a:prstGeom>
          <a:noFill/>
          <a:ln w="9525">
            <a:noFill/>
            <a:miter lim="800000"/>
            <a:headEnd/>
            <a:tailEnd/>
          </a:ln>
        </p:spPr>
      </p:pic>
      <p:sp>
        <p:nvSpPr>
          <p:cNvPr id="11" name="Rectangle 10"/>
          <p:cNvSpPr/>
          <p:nvPr/>
        </p:nvSpPr>
        <p:spPr>
          <a:xfrm>
            <a:off x="71438" y="1327150"/>
            <a:ext cx="4284662" cy="2492375"/>
          </a:xfrm>
          <a:prstGeom prst="rect">
            <a:avLst/>
          </a:prstGeom>
        </p:spPr>
        <p:txBody>
          <a:bodyPr>
            <a:spAutoFit/>
          </a:bodyPr>
          <a:lstStyle/>
          <a:p>
            <a:pPr>
              <a:defRPr/>
            </a:pPr>
            <a:r>
              <a:rPr lang="fr-FR" sz="1200" dirty="0">
                <a:latin typeface="Baskerville Old Face" pitchFamily="18" charset="0"/>
              </a:rPr>
              <a:t>Le Sheraton Lisboa Hotel &amp; Spa se trouve dans le quartier des affaires de Lisbonne, à seulement 10 minutes à pied du quartier de </a:t>
            </a:r>
            <a:r>
              <a:rPr lang="fr-FR" sz="1200" dirty="0" err="1">
                <a:latin typeface="Baskerville Old Face" pitchFamily="18" charset="0"/>
              </a:rPr>
              <a:t>Baixa</a:t>
            </a:r>
            <a:r>
              <a:rPr lang="fr-FR" sz="1200" dirty="0">
                <a:latin typeface="Baskerville Old Face" pitchFamily="18" charset="0"/>
              </a:rPr>
              <a:t>, en centre-ville. </a:t>
            </a:r>
          </a:p>
          <a:p>
            <a:pPr>
              <a:defRPr/>
            </a:pPr>
            <a:r>
              <a:rPr lang="fr-FR" sz="1200" dirty="0">
                <a:latin typeface="Baskerville Old Face" pitchFamily="18" charset="0"/>
              </a:rPr>
              <a:t>Il propose des chambres luxueuses et un spa avec salle de remise en forme.</a:t>
            </a:r>
          </a:p>
          <a:p>
            <a:pPr>
              <a:defRPr/>
            </a:pPr>
            <a:r>
              <a:rPr lang="fr-FR" sz="1200" dirty="0">
                <a:latin typeface="Baskerville Old Face" pitchFamily="18" charset="0"/>
              </a:rPr>
              <a:t>Les chambres élégantes du Sheraton Lisboa Hotel sont spacieuses, climatisées et dotées d'une salle de bains élégantes avec parois en verre et d'une télévision à écran LCD.</a:t>
            </a:r>
          </a:p>
          <a:p>
            <a:pPr>
              <a:defRPr/>
            </a:pPr>
            <a:r>
              <a:rPr lang="fr-FR" sz="1200" dirty="0">
                <a:latin typeface="Baskerville Old Face" pitchFamily="18" charset="0"/>
              </a:rPr>
              <a:t>Venez vous détendre au spa </a:t>
            </a:r>
            <a:r>
              <a:rPr lang="fr-FR" sz="1200" dirty="0" err="1">
                <a:latin typeface="Baskerville Old Face" pitchFamily="18" charset="0"/>
              </a:rPr>
              <a:t>Spirito</a:t>
            </a:r>
            <a:r>
              <a:rPr lang="fr-FR" sz="1200" dirty="0">
                <a:latin typeface="Baskerville Old Face" pitchFamily="18" charset="0"/>
              </a:rPr>
              <a:t> de 1 500 m², qui propose un choix complet de soins de bien-être et de beauté.</a:t>
            </a:r>
          </a:p>
          <a:p>
            <a:pPr>
              <a:defRPr/>
            </a:pPr>
            <a:r>
              <a:rPr lang="fr-FR" sz="1200" dirty="0">
                <a:latin typeface="Baskerville Old Face" pitchFamily="18" charset="0"/>
              </a:rPr>
              <a:t>Vous trouverez le restaurant Panorama et un bar à cocktails au dernier étage. Là, vous pourrez déguster une cuisine gastronomique tout en admirant des vues panoramiques sur Lisbonne.</a:t>
            </a:r>
          </a:p>
        </p:txBody>
      </p:sp>
      <p:pic>
        <p:nvPicPr>
          <p:cNvPr id="4103" name="Picture 9" descr="Sheraton Lisboa Hotel &amp; Spa - Piscine extérieure – Spa Spirito "/>
          <p:cNvPicPr>
            <a:picLocks noChangeAspect="1" noChangeArrowheads="1"/>
          </p:cNvPicPr>
          <p:nvPr/>
        </p:nvPicPr>
        <p:blipFill>
          <a:blip r:embed="rId4"/>
          <a:srcRect/>
          <a:stretch>
            <a:fillRect/>
          </a:stretch>
        </p:blipFill>
        <p:spPr bwMode="auto">
          <a:xfrm>
            <a:off x="157163" y="4000500"/>
            <a:ext cx="3914775" cy="2643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1</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 name="Picture 2" descr="http://mensail.com/albums/Cascais/Lisbonne_vue_du_pon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3349" y="908720"/>
            <a:ext cx="4106883" cy="274821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30611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9"/>
          <p:cNvSpPr txBox="1">
            <a:spLocks noChangeArrowheads="1"/>
          </p:cNvSpPr>
          <p:nvPr/>
        </p:nvSpPr>
        <p:spPr bwMode="auto">
          <a:xfrm>
            <a:off x="2484438" y="314325"/>
            <a:ext cx="4751387" cy="674993"/>
          </a:xfrm>
          <a:prstGeom prst="rect">
            <a:avLst/>
          </a:prstGeom>
          <a:noFill/>
          <a:ln w="9525">
            <a:noFill/>
            <a:miter lim="800000"/>
            <a:headEnd/>
            <a:tailEnd/>
          </a:ln>
        </p:spPr>
        <p:txBody>
          <a:bodyPr>
            <a:spAutoFit/>
          </a:bodyPr>
          <a:lstStyle/>
          <a:p>
            <a:pPr algn="ctr">
              <a:lnSpc>
                <a:spcPct val="150000"/>
              </a:lnSpc>
            </a:pPr>
            <a:r>
              <a:rPr lang="fr-FR" altLang="fr-FR" sz="2800" b="1" i="1" u="sng" dirty="0">
                <a:latin typeface="Baskerville Old Face" pitchFamily="18" charset="0"/>
              </a:rPr>
              <a:t>Hôtel  Sheraton  Lisbonne 5*</a:t>
            </a:r>
          </a:p>
        </p:txBody>
      </p:sp>
      <p:pic>
        <p:nvPicPr>
          <p:cNvPr id="5124" name="Picture 2" descr="http://assets.sheratonlisboa.com/XLGallery/New_Orleans_Meeting_Room.jpg"/>
          <p:cNvPicPr>
            <a:picLocks noChangeAspect="1" noChangeArrowheads="1"/>
          </p:cNvPicPr>
          <p:nvPr/>
        </p:nvPicPr>
        <p:blipFill>
          <a:blip r:embed="rId2"/>
          <a:srcRect/>
          <a:stretch>
            <a:fillRect/>
          </a:stretch>
        </p:blipFill>
        <p:spPr bwMode="auto">
          <a:xfrm>
            <a:off x="179388" y="1484313"/>
            <a:ext cx="8761412" cy="4929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9"/>
          <p:cNvSpPr txBox="1">
            <a:spLocks noChangeArrowheads="1"/>
          </p:cNvSpPr>
          <p:nvPr/>
        </p:nvSpPr>
        <p:spPr bwMode="auto">
          <a:xfrm>
            <a:off x="2428875" y="0"/>
            <a:ext cx="4751388" cy="954088"/>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Sheraton  Lisbonne 5*</a:t>
            </a:r>
          </a:p>
          <a:p>
            <a:pPr algn="ctr"/>
            <a:r>
              <a:rPr lang="fr-FR" altLang="fr-FR" sz="2800" b="1" i="1" u="sng" dirty="0">
                <a:latin typeface="Baskerville Old Face" pitchFamily="18" charset="0"/>
              </a:rPr>
              <a:t>Salle de sous commission</a:t>
            </a:r>
          </a:p>
        </p:txBody>
      </p:sp>
      <p:pic>
        <p:nvPicPr>
          <p:cNvPr id="6148" name="Picture 2" descr="Sheraton Lisboa Hotel &amp; Spa - Salle White Plains"/>
          <p:cNvPicPr>
            <a:picLocks noChangeAspect="1" noChangeArrowheads="1"/>
          </p:cNvPicPr>
          <p:nvPr/>
        </p:nvPicPr>
        <p:blipFill>
          <a:blip r:embed="rId2"/>
          <a:srcRect t="12340"/>
          <a:stretch>
            <a:fillRect/>
          </a:stretch>
        </p:blipFill>
        <p:spPr bwMode="auto">
          <a:xfrm>
            <a:off x="2500313" y="1071563"/>
            <a:ext cx="4286250" cy="2536825"/>
          </a:xfrm>
          <a:prstGeom prst="rect">
            <a:avLst/>
          </a:prstGeom>
          <a:noFill/>
          <a:ln w="9525">
            <a:noFill/>
            <a:miter lim="800000"/>
            <a:headEnd/>
            <a:tailEnd/>
          </a:ln>
        </p:spPr>
      </p:pic>
      <p:pic>
        <p:nvPicPr>
          <p:cNvPr id="6149" name="Picture 4" descr="Sheraton Lisboa Hotel &amp; Spa - Salle Memphis"/>
          <p:cNvPicPr>
            <a:picLocks noChangeAspect="1" noChangeArrowheads="1"/>
          </p:cNvPicPr>
          <p:nvPr/>
        </p:nvPicPr>
        <p:blipFill>
          <a:blip r:embed="rId3"/>
          <a:srcRect/>
          <a:stretch>
            <a:fillRect/>
          </a:stretch>
        </p:blipFill>
        <p:spPr bwMode="auto">
          <a:xfrm>
            <a:off x="4664075" y="3786188"/>
            <a:ext cx="4337050" cy="2928937"/>
          </a:xfrm>
          <a:prstGeom prst="rect">
            <a:avLst/>
          </a:prstGeom>
          <a:noFill/>
          <a:ln w="9525">
            <a:noFill/>
            <a:miter lim="800000"/>
            <a:headEnd/>
            <a:tailEnd/>
          </a:ln>
        </p:spPr>
      </p:pic>
      <p:pic>
        <p:nvPicPr>
          <p:cNvPr id="6150" name="Picture 6" descr="Sheraton Lisboa Hotel &amp; Spa - Salle Nashville"/>
          <p:cNvPicPr>
            <a:picLocks noChangeAspect="1" noChangeArrowheads="1"/>
          </p:cNvPicPr>
          <p:nvPr/>
        </p:nvPicPr>
        <p:blipFill>
          <a:blip r:embed="rId4"/>
          <a:srcRect/>
          <a:stretch>
            <a:fillRect/>
          </a:stretch>
        </p:blipFill>
        <p:spPr bwMode="auto">
          <a:xfrm>
            <a:off x="142875" y="3786188"/>
            <a:ext cx="4357688" cy="294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1857375" y="0"/>
            <a:ext cx="6143625" cy="954088"/>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Sheraton  Lisbonne 5*</a:t>
            </a:r>
          </a:p>
          <a:p>
            <a:pPr algn="ctr"/>
            <a:r>
              <a:rPr lang="fr-FR" altLang="fr-FR" sz="2800" b="1" i="1" u="sng" dirty="0">
                <a:latin typeface="Baskerville Old Face" pitchFamily="18" charset="0"/>
              </a:rPr>
              <a:t>Dîner au restaurant panoramique</a:t>
            </a:r>
          </a:p>
        </p:txBody>
      </p:sp>
      <p:pic>
        <p:nvPicPr>
          <p:cNvPr id="7172" name="Picture 6" descr="http://s5.splcdn.net/images/hotels/42239/lisbon-sheraton-lisboa-hotel-spa-324390_1000_560.jpg"/>
          <p:cNvPicPr>
            <a:picLocks noChangeAspect="1" noChangeArrowheads="1"/>
          </p:cNvPicPr>
          <p:nvPr/>
        </p:nvPicPr>
        <p:blipFill>
          <a:blip r:embed="rId2"/>
          <a:srcRect/>
          <a:stretch>
            <a:fillRect/>
          </a:stretch>
        </p:blipFill>
        <p:spPr bwMode="auto">
          <a:xfrm>
            <a:off x="214313" y="4214813"/>
            <a:ext cx="4392612" cy="2459037"/>
          </a:xfrm>
          <a:prstGeom prst="rect">
            <a:avLst/>
          </a:prstGeom>
          <a:noFill/>
          <a:ln w="9525">
            <a:noFill/>
            <a:miter lim="800000"/>
            <a:headEnd/>
            <a:tailEnd/>
          </a:ln>
        </p:spPr>
      </p:pic>
      <p:pic>
        <p:nvPicPr>
          <p:cNvPr id="7173" name="Picture 2" descr="Sheraton Lisboa Hotel &amp; Spa - Restaurant Panorama"/>
          <p:cNvPicPr>
            <a:picLocks noChangeAspect="1" noChangeArrowheads="1"/>
          </p:cNvPicPr>
          <p:nvPr/>
        </p:nvPicPr>
        <p:blipFill>
          <a:blip r:embed="rId3"/>
          <a:srcRect/>
          <a:stretch>
            <a:fillRect/>
          </a:stretch>
        </p:blipFill>
        <p:spPr bwMode="auto">
          <a:xfrm>
            <a:off x="214313" y="1143000"/>
            <a:ext cx="4357687" cy="2943225"/>
          </a:xfrm>
          <a:prstGeom prst="rect">
            <a:avLst/>
          </a:prstGeom>
          <a:noFill/>
          <a:ln w="9525">
            <a:noFill/>
            <a:miter lim="800000"/>
            <a:headEnd/>
            <a:tailEnd/>
          </a:ln>
        </p:spPr>
      </p:pic>
      <p:pic>
        <p:nvPicPr>
          <p:cNvPr id="7174" name="Picture 4" descr="Sheraton Lisboa Hotel &amp; Spa - Bar du lobby"/>
          <p:cNvPicPr>
            <a:picLocks noChangeAspect="1" noChangeArrowheads="1"/>
          </p:cNvPicPr>
          <p:nvPr/>
        </p:nvPicPr>
        <p:blipFill>
          <a:blip r:embed="rId4"/>
          <a:srcRect/>
          <a:stretch>
            <a:fillRect/>
          </a:stretch>
        </p:blipFill>
        <p:spPr bwMode="auto">
          <a:xfrm>
            <a:off x="4857750" y="4071938"/>
            <a:ext cx="3857625" cy="2605087"/>
          </a:xfrm>
          <a:prstGeom prst="rect">
            <a:avLst/>
          </a:prstGeom>
          <a:noFill/>
          <a:ln w="9525">
            <a:noFill/>
            <a:miter lim="800000"/>
            <a:headEnd/>
            <a:tailEnd/>
          </a:ln>
        </p:spPr>
      </p:pic>
      <p:pic>
        <p:nvPicPr>
          <p:cNvPr id="7175" name="Picture 6" descr="https://www.starwoodhotels.com/element/images/transparent5x5.gif"/>
          <p:cNvPicPr>
            <a:picLocks noChangeAspect="1" noChangeArrowheads="1"/>
          </p:cNvPicPr>
          <p:nvPr/>
        </p:nvPicPr>
        <p:blipFill>
          <a:blip r:embed="rId5"/>
          <a:srcRect/>
          <a:stretch>
            <a:fillRect/>
          </a:stretch>
        </p:blipFill>
        <p:spPr bwMode="auto">
          <a:xfrm>
            <a:off x="155575" y="-136525"/>
            <a:ext cx="47625" cy="47625"/>
          </a:xfrm>
          <a:prstGeom prst="rect">
            <a:avLst/>
          </a:prstGeom>
          <a:noFill/>
          <a:ln w="9525">
            <a:noFill/>
            <a:miter lim="800000"/>
            <a:headEnd/>
            <a:tailEnd/>
          </a:ln>
        </p:spPr>
      </p:pic>
      <p:pic>
        <p:nvPicPr>
          <p:cNvPr id="7176" name="Picture 8" descr="https://www.starwoodhotels.com/element/images/transparent5x5.gif"/>
          <p:cNvPicPr>
            <a:picLocks noChangeAspect="1" noChangeArrowheads="1"/>
          </p:cNvPicPr>
          <p:nvPr/>
        </p:nvPicPr>
        <p:blipFill>
          <a:blip r:embed="rId5"/>
          <a:srcRect/>
          <a:stretch>
            <a:fillRect/>
          </a:stretch>
        </p:blipFill>
        <p:spPr bwMode="auto">
          <a:xfrm>
            <a:off x="155575" y="-136525"/>
            <a:ext cx="47625" cy="47625"/>
          </a:xfrm>
          <a:prstGeom prst="rect">
            <a:avLst/>
          </a:prstGeom>
          <a:noFill/>
          <a:ln w="9525">
            <a:noFill/>
            <a:miter lim="800000"/>
            <a:headEnd/>
            <a:tailEnd/>
          </a:ln>
        </p:spPr>
      </p:pic>
      <p:pic>
        <p:nvPicPr>
          <p:cNvPr id="7177" name="Picture 10" descr="https://www.starwoodhotels.com/element/images/transparent5x5.gif"/>
          <p:cNvPicPr>
            <a:picLocks noChangeAspect="1" noChangeArrowheads="1"/>
          </p:cNvPicPr>
          <p:nvPr/>
        </p:nvPicPr>
        <p:blipFill>
          <a:blip r:embed="rId5"/>
          <a:srcRect/>
          <a:stretch>
            <a:fillRect/>
          </a:stretch>
        </p:blipFill>
        <p:spPr bwMode="auto">
          <a:xfrm>
            <a:off x="155575" y="-136525"/>
            <a:ext cx="47625" cy="47625"/>
          </a:xfrm>
          <a:prstGeom prst="rect">
            <a:avLst/>
          </a:prstGeom>
          <a:noFill/>
          <a:ln w="9525">
            <a:noFill/>
            <a:miter lim="800000"/>
            <a:headEnd/>
            <a:tailEnd/>
          </a:ln>
        </p:spPr>
      </p:pic>
      <p:pic>
        <p:nvPicPr>
          <p:cNvPr id="7178" name="Picture 11"/>
          <p:cNvPicPr>
            <a:picLocks noChangeAspect="1" noChangeArrowheads="1"/>
          </p:cNvPicPr>
          <p:nvPr/>
        </p:nvPicPr>
        <p:blipFill>
          <a:blip r:embed="rId6"/>
          <a:srcRect/>
          <a:stretch>
            <a:fillRect/>
          </a:stretch>
        </p:blipFill>
        <p:spPr bwMode="auto">
          <a:xfrm>
            <a:off x="5143500" y="1000125"/>
            <a:ext cx="3165475" cy="2928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5720" y="4572008"/>
            <a:ext cx="8501122" cy="2062103"/>
          </a:xfrm>
          <a:prstGeom prst="rect">
            <a:avLst/>
          </a:prstGeom>
        </p:spPr>
        <p:txBody>
          <a:bodyPr wrap="square">
            <a:spAutoFit/>
          </a:bodyPr>
          <a:lstStyle/>
          <a:p>
            <a:pPr>
              <a:defRPr/>
            </a:pPr>
            <a:r>
              <a:rPr lang="fr-FR" sz="1600" dirty="0" smtClean="0"/>
              <a:t>Inauguré en mars 2015, le Boutique Hôtel </a:t>
            </a:r>
            <a:r>
              <a:rPr lang="fr-FR" sz="1600" b="1" dirty="0" smtClean="0"/>
              <a:t>H10 Duque de Loulé </a:t>
            </a:r>
            <a:r>
              <a:rPr lang="fr-FR" sz="1600" dirty="0" smtClean="0"/>
              <a:t>est un hôtel exclusif plein de charme situé dans un immeuble historique du centre de Lisbonne. Rénové avec soin et décoré par le prestigieux décorateur d’intérieurs </a:t>
            </a:r>
            <a:r>
              <a:rPr lang="fr-FR" sz="1600" dirty="0" err="1" smtClean="0"/>
              <a:t>Lázaro</a:t>
            </a:r>
            <a:r>
              <a:rPr lang="fr-FR" sz="1600" dirty="0" smtClean="0"/>
              <a:t> Rosa-</a:t>
            </a:r>
            <a:r>
              <a:rPr lang="fr-FR" sz="1600" dirty="0" err="1" smtClean="0"/>
              <a:t>Violán</a:t>
            </a:r>
            <a:r>
              <a:rPr lang="fr-FR" sz="1600" dirty="0" smtClean="0"/>
              <a:t>, il a conservé sa magnifique façade, d’architecture typique du XVIIIe siècle. Sa décoration d’intérieur associe des éléments traditionnels portugais à d’autres beaucoup plus modernes et fonctionnels. L’hôtel, un établissement quatre étoiles supérieur, compte 89 chambres, un restaurant à la carte, un bar-bibliothèque, une salle de réunion d’une capacité de 80 personnes et une terrasse </a:t>
            </a:r>
            <a:r>
              <a:rPr lang="fr-FR" sz="1600" dirty="0" err="1" smtClean="0"/>
              <a:t>Chill</a:t>
            </a:r>
            <a:r>
              <a:rPr lang="fr-FR" sz="1600" dirty="0" smtClean="0"/>
              <a:t>-Out offrant une vue impressionnante sur Lisbonne et sur l’estuaire du Tage.</a:t>
            </a:r>
            <a:endParaRPr lang="fr-FR" sz="1600" dirty="0">
              <a:latin typeface="Baskerville Old Face" pitchFamily="18" charset="0"/>
            </a:endParaRPr>
          </a:p>
        </p:txBody>
      </p:sp>
      <p:sp>
        <p:nvSpPr>
          <p:cNvPr id="7" name="Text Box 9"/>
          <p:cNvSpPr txBox="1">
            <a:spLocks noChangeArrowheads="1"/>
          </p:cNvSpPr>
          <p:nvPr/>
        </p:nvSpPr>
        <p:spPr bwMode="auto">
          <a:xfrm>
            <a:off x="1500209" y="119698"/>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2052" name="Picture 4" descr="https://cmspro.h10hotels.com/ImagenesHotel/Fachada%20al%20anochecer%202%20hdl.jpg"/>
          <p:cNvPicPr>
            <a:picLocks noChangeAspect="1" noChangeArrowheads="1"/>
          </p:cNvPicPr>
          <p:nvPr/>
        </p:nvPicPr>
        <p:blipFill>
          <a:blip r:embed="rId2"/>
          <a:srcRect/>
          <a:stretch>
            <a:fillRect/>
          </a:stretch>
        </p:blipFill>
        <p:spPr bwMode="auto">
          <a:xfrm>
            <a:off x="2071670" y="642918"/>
            <a:ext cx="4929222" cy="3807982"/>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1857356" y="214290"/>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7175" name="Picture 6"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6" name="Picture 8"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7" name="Picture 10"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58370" name="Picture 2" descr="https://cmspro.h10hotels.com/ImagenesHotel/Bar%20terraza%201.jpg"/>
          <p:cNvPicPr>
            <a:picLocks noChangeAspect="1" noChangeArrowheads="1"/>
          </p:cNvPicPr>
          <p:nvPr/>
        </p:nvPicPr>
        <p:blipFill>
          <a:blip r:embed="rId3"/>
          <a:srcRect/>
          <a:stretch>
            <a:fillRect/>
          </a:stretch>
        </p:blipFill>
        <p:spPr bwMode="auto">
          <a:xfrm>
            <a:off x="221528" y="1000108"/>
            <a:ext cx="8708190" cy="539907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1857356" y="71414"/>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7175" name="Picture 6"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6" name="Picture 8"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7" name="Picture 10"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3074" name="Picture 2" descr="https://cmspro.h10hotels.com/ImagenesHotel/Recepcion%20hdl.jpg"/>
          <p:cNvPicPr>
            <a:picLocks noChangeAspect="1" noChangeArrowheads="1"/>
          </p:cNvPicPr>
          <p:nvPr/>
        </p:nvPicPr>
        <p:blipFill>
          <a:blip r:embed="rId3" cstate="print"/>
          <a:srcRect/>
          <a:stretch>
            <a:fillRect/>
          </a:stretch>
        </p:blipFill>
        <p:spPr bwMode="auto">
          <a:xfrm>
            <a:off x="357158" y="714356"/>
            <a:ext cx="4388280" cy="2537889"/>
          </a:xfrm>
          <a:prstGeom prst="rect">
            <a:avLst/>
          </a:prstGeom>
          <a:noFill/>
        </p:spPr>
      </p:pic>
      <p:pic>
        <p:nvPicPr>
          <p:cNvPr id="3076" name="Picture 4" descr="https://cmspro.h10hotels.com/ImagenesHotel/Rincon%20lobby%205%20hdl.jpg"/>
          <p:cNvPicPr>
            <a:picLocks noChangeAspect="1" noChangeArrowheads="1"/>
          </p:cNvPicPr>
          <p:nvPr/>
        </p:nvPicPr>
        <p:blipFill>
          <a:blip r:embed="rId4" cstate="print"/>
          <a:srcRect/>
          <a:stretch>
            <a:fillRect/>
          </a:stretch>
        </p:blipFill>
        <p:spPr bwMode="auto">
          <a:xfrm>
            <a:off x="4929190" y="714356"/>
            <a:ext cx="3781590" cy="2536817"/>
          </a:xfrm>
          <a:prstGeom prst="rect">
            <a:avLst/>
          </a:prstGeom>
          <a:noFill/>
        </p:spPr>
      </p:pic>
      <p:pic>
        <p:nvPicPr>
          <p:cNvPr id="9" name="Picture 12" descr="https://cmspro.h10hotels.com/ImagenesHotel/Lobby%20bar.jpg"/>
          <p:cNvPicPr>
            <a:picLocks noChangeAspect="1" noChangeArrowheads="1"/>
          </p:cNvPicPr>
          <p:nvPr/>
        </p:nvPicPr>
        <p:blipFill>
          <a:blip r:embed="rId5"/>
          <a:srcRect/>
          <a:stretch>
            <a:fillRect/>
          </a:stretch>
        </p:blipFill>
        <p:spPr bwMode="auto">
          <a:xfrm>
            <a:off x="214282" y="3393519"/>
            <a:ext cx="4214842" cy="3154107"/>
          </a:xfrm>
          <a:prstGeom prst="rect">
            <a:avLst/>
          </a:prstGeom>
          <a:noFill/>
        </p:spPr>
      </p:pic>
      <p:sp>
        <p:nvSpPr>
          <p:cNvPr id="11" name="Rectangle 10"/>
          <p:cNvSpPr/>
          <p:nvPr/>
        </p:nvSpPr>
        <p:spPr>
          <a:xfrm>
            <a:off x="4500594" y="3629759"/>
            <a:ext cx="4572000" cy="2585323"/>
          </a:xfrm>
          <a:prstGeom prst="rect">
            <a:avLst/>
          </a:prstGeom>
        </p:spPr>
        <p:txBody>
          <a:bodyPr>
            <a:spAutoFit/>
          </a:bodyPr>
          <a:lstStyle/>
          <a:p>
            <a:r>
              <a:rPr lang="fr-FR" cap="all" dirty="0" smtClean="0"/>
              <a:t>BAR-BIBLIOTHÈQUE EQÜESTRE</a:t>
            </a:r>
          </a:p>
          <a:p>
            <a:r>
              <a:rPr lang="fr-FR" dirty="0" smtClean="0"/>
              <a:t>Après une épuisante journée de visites touristiques, de shopping et de divertissement, visitez notre </a:t>
            </a:r>
            <a:r>
              <a:rPr lang="fr-FR" dirty="0" err="1" smtClean="0"/>
              <a:t>Eqüestre</a:t>
            </a:r>
            <a:r>
              <a:rPr lang="fr-FR" dirty="0" smtClean="0"/>
              <a:t> bar-bibliothèque, où vous pourrez vous détendre et profiter de notre large choix de boissons et d’apéritifs. Et pourquoi ne pas tirer parti de ce moment pour jeter un coup d’œil à nos livres et en savoir un peu plus sur l’histoire de Portugal?</a:t>
            </a:r>
            <a:endParaRPr lang="fr-F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1857356" y="71414"/>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7175" name="Picture 6"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6" name="Picture 8"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7" name="Picture 10"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57346" name="Picture 2" descr="https://cmspro.h10hotels.com/ImagenesHotel/Bar%20terraza%20al%20anochecer.jpg"/>
          <p:cNvPicPr>
            <a:picLocks noChangeAspect="1" noChangeArrowheads="1"/>
          </p:cNvPicPr>
          <p:nvPr/>
        </p:nvPicPr>
        <p:blipFill>
          <a:blip r:embed="rId3"/>
          <a:srcRect l="2375" r="2958"/>
          <a:stretch>
            <a:fillRect/>
          </a:stretch>
        </p:blipFill>
        <p:spPr bwMode="auto">
          <a:xfrm>
            <a:off x="4500562" y="3429000"/>
            <a:ext cx="4357718" cy="3071834"/>
          </a:xfrm>
          <a:prstGeom prst="rect">
            <a:avLst/>
          </a:prstGeom>
          <a:noFill/>
        </p:spPr>
      </p:pic>
      <p:sp>
        <p:nvSpPr>
          <p:cNvPr id="10" name="Rectangle 9"/>
          <p:cNvSpPr/>
          <p:nvPr/>
        </p:nvSpPr>
        <p:spPr>
          <a:xfrm>
            <a:off x="357158" y="772239"/>
            <a:ext cx="4143404" cy="2585323"/>
          </a:xfrm>
          <a:prstGeom prst="rect">
            <a:avLst/>
          </a:prstGeom>
        </p:spPr>
        <p:txBody>
          <a:bodyPr wrap="square">
            <a:spAutoFit/>
          </a:bodyPr>
          <a:lstStyle/>
          <a:p>
            <a:r>
              <a:rPr lang="fr-FR" cap="all" dirty="0" smtClean="0"/>
              <a:t>BAR SUR LE TOIT-TERRASSE LIMÃO</a:t>
            </a:r>
          </a:p>
          <a:p>
            <a:r>
              <a:rPr lang="fr-FR" dirty="0" smtClean="0"/>
              <a:t>​Venez visiter notre trésor caché, situé au dernier étage de l'hôtel. Notre bar sur le toit-terrasse </a:t>
            </a:r>
            <a:r>
              <a:rPr lang="fr-FR" dirty="0" err="1" smtClean="0"/>
              <a:t>Limão</a:t>
            </a:r>
            <a:r>
              <a:rPr lang="fr-FR" dirty="0" smtClean="0"/>
              <a:t> vous offrira des vues incomparables sur la ville de Lisbonne et sur l'estuaire du Tage. Le lieu parfait pour finir une belle journée et boire un verre, tout en admirant le crépuscule de Lisbonne.</a:t>
            </a:r>
            <a:endParaRPr lang="fr-FR" dirty="0"/>
          </a:p>
        </p:txBody>
      </p:sp>
      <p:pic>
        <p:nvPicPr>
          <p:cNvPr id="61442" name="Picture 2" descr="https://cmspro.h10hotels.com/ImagenesRestaurantes/Bar%20terraza%207.jpg"/>
          <p:cNvPicPr>
            <a:picLocks noChangeAspect="1" noChangeArrowheads="1"/>
          </p:cNvPicPr>
          <p:nvPr/>
        </p:nvPicPr>
        <p:blipFill>
          <a:blip r:embed="rId4"/>
          <a:srcRect/>
          <a:stretch>
            <a:fillRect/>
          </a:stretch>
        </p:blipFill>
        <p:spPr bwMode="auto">
          <a:xfrm>
            <a:off x="285720" y="3428999"/>
            <a:ext cx="4130234" cy="3090791"/>
          </a:xfrm>
          <a:prstGeom prst="rect">
            <a:avLst/>
          </a:prstGeom>
          <a:noFill/>
        </p:spPr>
      </p:pic>
      <p:pic>
        <p:nvPicPr>
          <p:cNvPr id="61444" name="Picture 4" descr="https://cmspro.h10hotels.com/ImagenesRestaurantes/Bar%20terraza%202.jpg"/>
          <p:cNvPicPr>
            <a:picLocks noChangeAspect="1" noChangeArrowheads="1"/>
          </p:cNvPicPr>
          <p:nvPr/>
        </p:nvPicPr>
        <p:blipFill>
          <a:blip r:embed="rId5"/>
          <a:srcRect/>
          <a:stretch>
            <a:fillRect/>
          </a:stretch>
        </p:blipFill>
        <p:spPr bwMode="auto">
          <a:xfrm>
            <a:off x="4572000" y="714356"/>
            <a:ext cx="4159193" cy="2571768"/>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1857356" y="214290"/>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7175" name="Picture 6"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6" name="Picture 8"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7177" name="Picture 10" descr="https://www.starwoodhotels.com/element/images/transparent5x5.gif"/>
          <p:cNvPicPr>
            <a:picLocks noChangeAspect="1" noChangeArrowheads="1"/>
          </p:cNvPicPr>
          <p:nvPr/>
        </p:nvPicPr>
        <p:blipFill>
          <a:blip r:embed="rId2"/>
          <a:srcRect/>
          <a:stretch>
            <a:fillRect/>
          </a:stretch>
        </p:blipFill>
        <p:spPr bwMode="auto">
          <a:xfrm>
            <a:off x="155575" y="-136525"/>
            <a:ext cx="47625" cy="47625"/>
          </a:xfrm>
          <a:prstGeom prst="rect">
            <a:avLst/>
          </a:prstGeom>
          <a:noFill/>
          <a:ln w="9525">
            <a:noFill/>
            <a:miter lim="800000"/>
            <a:headEnd/>
            <a:tailEnd/>
          </a:ln>
        </p:spPr>
      </p:pic>
      <p:pic>
        <p:nvPicPr>
          <p:cNvPr id="3078" name="Picture 6" descr="https://cmspro.h10hotels.com/ImagenesHotel/Vista%20general%20Lobby%20Bar%20y%20Comedor.jpg"/>
          <p:cNvPicPr>
            <a:picLocks noChangeAspect="1" noChangeArrowheads="1"/>
          </p:cNvPicPr>
          <p:nvPr/>
        </p:nvPicPr>
        <p:blipFill>
          <a:blip r:embed="rId3"/>
          <a:srcRect/>
          <a:stretch>
            <a:fillRect/>
          </a:stretch>
        </p:blipFill>
        <p:spPr bwMode="auto">
          <a:xfrm>
            <a:off x="285720" y="3521156"/>
            <a:ext cx="4357718" cy="3093980"/>
          </a:xfrm>
          <a:prstGeom prst="rect">
            <a:avLst/>
          </a:prstGeom>
          <a:noFill/>
        </p:spPr>
      </p:pic>
      <p:pic>
        <p:nvPicPr>
          <p:cNvPr id="3080" name="Picture 8" descr="https://cmspro.h10hotels.com/ImagenesHotel/Montaje%20desayuno%203.jpg"/>
          <p:cNvPicPr>
            <a:picLocks noChangeAspect="1" noChangeArrowheads="1"/>
          </p:cNvPicPr>
          <p:nvPr/>
        </p:nvPicPr>
        <p:blipFill>
          <a:blip r:embed="rId4" cstate="print"/>
          <a:srcRect/>
          <a:stretch>
            <a:fillRect/>
          </a:stretch>
        </p:blipFill>
        <p:spPr bwMode="auto">
          <a:xfrm>
            <a:off x="4786314" y="3535562"/>
            <a:ext cx="4071966" cy="3050581"/>
          </a:xfrm>
          <a:prstGeom prst="rect">
            <a:avLst/>
          </a:prstGeom>
          <a:noFill/>
        </p:spPr>
      </p:pic>
      <p:pic>
        <p:nvPicPr>
          <p:cNvPr id="3082" name="Picture 10" descr="https://cmspro.h10hotels.com/ImagenesHotel/Montaje%20desayuno%201.jpg"/>
          <p:cNvPicPr>
            <a:picLocks noChangeAspect="1" noChangeArrowheads="1"/>
          </p:cNvPicPr>
          <p:nvPr/>
        </p:nvPicPr>
        <p:blipFill>
          <a:blip r:embed="rId5" cstate="print"/>
          <a:srcRect/>
          <a:stretch>
            <a:fillRect/>
          </a:stretch>
        </p:blipFill>
        <p:spPr bwMode="auto">
          <a:xfrm>
            <a:off x="285720" y="857232"/>
            <a:ext cx="3359953" cy="2489165"/>
          </a:xfrm>
          <a:prstGeom prst="rect">
            <a:avLst/>
          </a:prstGeom>
          <a:noFill/>
        </p:spPr>
      </p:pic>
      <p:sp>
        <p:nvSpPr>
          <p:cNvPr id="18" name="Rectangle 17"/>
          <p:cNvSpPr/>
          <p:nvPr/>
        </p:nvSpPr>
        <p:spPr>
          <a:xfrm>
            <a:off x="3786182" y="1214422"/>
            <a:ext cx="5000660" cy="1754326"/>
          </a:xfrm>
          <a:prstGeom prst="rect">
            <a:avLst/>
          </a:prstGeom>
        </p:spPr>
        <p:txBody>
          <a:bodyPr wrap="square">
            <a:spAutoFit/>
          </a:bodyPr>
          <a:lstStyle/>
          <a:p>
            <a:r>
              <a:rPr lang="fr-FR" cap="all" dirty="0" smtClean="0"/>
              <a:t>RESTAURANT À LA CARTE AZUL E BRANCO</a:t>
            </a:r>
          </a:p>
          <a:p>
            <a:r>
              <a:rPr lang="fr-FR" dirty="0" smtClean="0"/>
              <a:t>​Notre restaurant à la carte Azul e Branco ouvert pour le petit-déjeuner et le dîner, il propose une exquise gastronomie méditerranéenne mêlant saveurs portugaises et espagnoles dans un cadre enchanteur.</a:t>
            </a:r>
            <a:endParaRPr lang="fr-F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857356" y="214290"/>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1026" name="Picture 2" descr="https://cmspro.h10hotels.com/ImagenesHabitacion/Habitacion%20doble%20twin.jpg"/>
          <p:cNvPicPr>
            <a:picLocks noChangeAspect="1" noChangeArrowheads="1"/>
          </p:cNvPicPr>
          <p:nvPr/>
        </p:nvPicPr>
        <p:blipFill>
          <a:blip r:embed="rId2" cstate="print"/>
          <a:srcRect/>
          <a:stretch>
            <a:fillRect/>
          </a:stretch>
        </p:blipFill>
        <p:spPr bwMode="auto">
          <a:xfrm>
            <a:off x="285720" y="785794"/>
            <a:ext cx="4357718" cy="2763461"/>
          </a:xfrm>
          <a:prstGeom prst="rect">
            <a:avLst/>
          </a:prstGeom>
          <a:noFill/>
        </p:spPr>
      </p:pic>
      <p:pic>
        <p:nvPicPr>
          <p:cNvPr id="1028" name="Picture 4" descr="https://cmspro.h10hotels.com/ImagenesHabitacion/Ban%C3%8C%C6%92o%20standard%20con%20ban%C3%8C%C6%92era.jpg"/>
          <p:cNvPicPr>
            <a:picLocks noChangeAspect="1" noChangeArrowheads="1"/>
          </p:cNvPicPr>
          <p:nvPr/>
        </p:nvPicPr>
        <p:blipFill>
          <a:blip r:embed="rId3" cstate="print"/>
          <a:srcRect/>
          <a:stretch>
            <a:fillRect/>
          </a:stretch>
        </p:blipFill>
        <p:spPr bwMode="auto">
          <a:xfrm>
            <a:off x="4857752" y="3673794"/>
            <a:ext cx="4000528" cy="2827040"/>
          </a:xfrm>
          <a:prstGeom prst="rect">
            <a:avLst/>
          </a:prstGeom>
          <a:noFill/>
        </p:spPr>
      </p:pic>
      <p:pic>
        <p:nvPicPr>
          <p:cNvPr id="1030" name="Picture 6" descr="https://cmspro.h10hotels.com/ImagenesHotel/Habitacion%20Standard%20vista%20general%20hdl.jpg"/>
          <p:cNvPicPr>
            <a:picLocks noChangeAspect="1" noChangeArrowheads="1"/>
          </p:cNvPicPr>
          <p:nvPr/>
        </p:nvPicPr>
        <p:blipFill>
          <a:blip r:embed="rId4" cstate="print"/>
          <a:srcRect/>
          <a:stretch>
            <a:fillRect/>
          </a:stretch>
        </p:blipFill>
        <p:spPr bwMode="auto">
          <a:xfrm>
            <a:off x="285720" y="3695702"/>
            <a:ext cx="4429156" cy="2805132"/>
          </a:xfrm>
          <a:prstGeom prst="rect">
            <a:avLst/>
          </a:prstGeom>
          <a:noFill/>
        </p:spPr>
      </p:pic>
      <p:sp>
        <p:nvSpPr>
          <p:cNvPr id="8" name="Rectangle 7"/>
          <p:cNvSpPr/>
          <p:nvPr/>
        </p:nvSpPr>
        <p:spPr>
          <a:xfrm>
            <a:off x="5000628" y="857232"/>
            <a:ext cx="3714776" cy="2585323"/>
          </a:xfrm>
          <a:prstGeom prst="rect">
            <a:avLst/>
          </a:prstGeom>
        </p:spPr>
        <p:txBody>
          <a:bodyPr wrap="square">
            <a:spAutoFit/>
          </a:bodyPr>
          <a:lstStyle/>
          <a:p>
            <a:r>
              <a:rPr lang="fr-FR" dirty="0" smtClean="0"/>
              <a:t>Les chambres du H10 Duque de Loulé sont équipées de manière luxueuse et tout a été pensé pour vous assurer un séjour des plus confortables.</a:t>
            </a:r>
          </a:p>
          <a:p>
            <a:r>
              <a:rPr lang="fr-FR" dirty="0" smtClean="0"/>
              <a:t>Chambres d´environ 17 m2 équipées d’un lit double ou de deux lits simples. </a:t>
            </a:r>
          </a:p>
          <a:p>
            <a:r>
              <a:rPr lang="fr-FR" dirty="0" smtClean="0"/>
              <a:t>Vues sur la Rua de Santa Marta ou sur notre patio intérieur​.</a:t>
            </a:r>
            <a:endParaRPr lang="fr-F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857356" y="214290"/>
            <a:ext cx="6143625" cy="523220"/>
          </a:xfrm>
          <a:prstGeom prst="rect">
            <a:avLst/>
          </a:prstGeom>
          <a:noFill/>
          <a:ln w="9525">
            <a:noFill/>
            <a:miter lim="800000"/>
            <a:headEnd/>
            <a:tailEnd/>
          </a:ln>
        </p:spPr>
        <p:txBody>
          <a:bodyPr>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59394" name="Picture 2" descr="https://cmspro.h10hotels.com/ImagenesHotel/Sala%20de%20reuniones%20Santa%20Marta%20montaje%20teatro.jpg"/>
          <p:cNvPicPr>
            <a:picLocks noChangeAspect="1" noChangeArrowheads="1"/>
          </p:cNvPicPr>
          <p:nvPr/>
        </p:nvPicPr>
        <p:blipFill>
          <a:blip r:embed="rId2"/>
          <a:srcRect/>
          <a:stretch>
            <a:fillRect/>
          </a:stretch>
        </p:blipFill>
        <p:spPr bwMode="auto">
          <a:xfrm>
            <a:off x="357158" y="928670"/>
            <a:ext cx="8442335" cy="560711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9"/>
          <p:cNvSpPr txBox="1">
            <a:spLocks noChangeArrowheads="1"/>
          </p:cNvSpPr>
          <p:nvPr/>
        </p:nvSpPr>
        <p:spPr bwMode="auto">
          <a:xfrm>
            <a:off x="2143125" y="0"/>
            <a:ext cx="4786313" cy="591829"/>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p:txBody>
      </p:sp>
      <p:pic>
        <p:nvPicPr>
          <p:cNvPr id="2051"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2052" name="Picture 2"/>
          <p:cNvPicPr>
            <a:picLocks noChangeAspect="1" noChangeArrowheads="1"/>
          </p:cNvPicPr>
          <p:nvPr/>
        </p:nvPicPr>
        <p:blipFill>
          <a:blip r:embed="rId3"/>
          <a:srcRect/>
          <a:stretch>
            <a:fillRect/>
          </a:stretch>
        </p:blipFill>
        <p:spPr bwMode="auto">
          <a:xfrm>
            <a:off x="500063" y="1214438"/>
            <a:ext cx="2943225" cy="2647950"/>
          </a:xfrm>
          <a:prstGeom prst="rect">
            <a:avLst/>
          </a:prstGeom>
          <a:noFill/>
          <a:ln w="9525">
            <a:noFill/>
            <a:miter lim="800000"/>
            <a:headEnd/>
            <a:tailEnd/>
          </a:ln>
        </p:spPr>
      </p:pic>
      <p:pic>
        <p:nvPicPr>
          <p:cNvPr id="2053" name="Picture 5"/>
          <p:cNvPicPr>
            <a:picLocks noChangeAspect="1" noChangeArrowheads="1"/>
          </p:cNvPicPr>
          <p:nvPr/>
        </p:nvPicPr>
        <p:blipFill>
          <a:blip r:embed="rId4"/>
          <a:srcRect/>
          <a:stretch>
            <a:fillRect/>
          </a:stretch>
        </p:blipFill>
        <p:spPr bwMode="auto">
          <a:xfrm>
            <a:off x="214313" y="4087813"/>
            <a:ext cx="3857625" cy="2628900"/>
          </a:xfrm>
          <a:prstGeom prst="rect">
            <a:avLst/>
          </a:prstGeom>
          <a:noFill/>
          <a:ln w="9525">
            <a:noFill/>
            <a:miter lim="800000"/>
            <a:headEnd/>
            <a:tailEnd/>
          </a:ln>
        </p:spPr>
      </p:pic>
      <p:pic>
        <p:nvPicPr>
          <p:cNvPr id="2054" name="Picture 2"/>
          <p:cNvPicPr>
            <a:picLocks noChangeAspect="1" noChangeArrowheads="1"/>
          </p:cNvPicPr>
          <p:nvPr/>
        </p:nvPicPr>
        <p:blipFill>
          <a:blip r:embed="rId5"/>
          <a:srcRect/>
          <a:stretch>
            <a:fillRect/>
          </a:stretch>
        </p:blipFill>
        <p:spPr bwMode="auto">
          <a:xfrm>
            <a:off x="4429125" y="3857625"/>
            <a:ext cx="4364038" cy="2857500"/>
          </a:xfrm>
          <a:prstGeom prst="rect">
            <a:avLst/>
          </a:prstGeom>
          <a:noFill/>
          <a:ln w="9525">
            <a:noFill/>
            <a:miter lim="800000"/>
            <a:headEnd/>
            <a:tailEnd/>
          </a:ln>
        </p:spPr>
      </p:pic>
      <p:pic>
        <p:nvPicPr>
          <p:cNvPr id="2055" name="Picture 7" descr="http://www.google.fr/url?source=imglanding&amp;ct=img&amp;q=http://thedesignsoc.com/subdomains/test/wp-content/uploads/sana-epic-2.jpg&amp;sa=X&amp;ved=0CAkQ8wdqFQoTCLSelaXalsYCFUZcFAodSVEAuw&amp;usg=AFQjCNG4a_ItpwphgVHhO7wVoDIYFztdyA"/>
          <p:cNvPicPr>
            <a:picLocks noChangeAspect="1" noChangeArrowheads="1"/>
          </p:cNvPicPr>
          <p:nvPr/>
        </p:nvPicPr>
        <p:blipFill>
          <a:blip r:embed="rId6"/>
          <a:srcRect/>
          <a:stretch>
            <a:fillRect/>
          </a:stretch>
        </p:blipFill>
        <p:spPr bwMode="auto">
          <a:xfrm>
            <a:off x="4500563" y="785813"/>
            <a:ext cx="428625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5072066" y="1071546"/>
            <a:ext cx="3857651" cy="954107"/>
          </a:xfrm>
          <a:prstGeom prst="rect">
            <a:avLst/>
          </a:prstGeom>
          <a:noFill/>
          <a:ln w="9525">
            <a:noFill/>
            <a:miter lim="800000"/>
            <a:headEnd/>
            <a:tailEnd/>
          </a:ln>
        </p:spPr>
        <p:txBody>
          <a:bodyPr wrap="square">
            <a:spAutoFit/>
          </a:bodyPr>
          <a:lstStyle/>
          <a:p>
            <a:pPr algn="ctr"/>
            <a:r>
              <a:rPr lang="fr-FR" altLang="fr-FR" sz="2800" b="1" i="1" u="sng" dirty="0">
                <a:latin typeface="Baskerville Old Face" pitchFamily="18" charset="0"/>
              </a:rPr>
              <a:t>Hôtel  </a:t>
            </a:r>
            <a:r>
              <a:rPr lang="fr-FR" altLang="fr-FR" sz="2800" b="1" i="1" u="sng" dirty="0" smtClean="0">
                <a:latin typeface="Baskerville Old Face" pitchFamily="18" charset="0"/>
              </a:rPr>
              <a:t>H10 Duque de Loulé 4*</a:t>
            </a:r>
            <a:endParaRPr lang="fr-FR" altLang="fr-FR" sz="2800" b="1" i="1" u="sng" dirty="0">
              <a:latin typeface="Baskerville Old Face" pitchFamily="18" charset="0"/>
            </a:endParaRPr>
          </a:p>
        </p:txBody>
      </p:sp>
      <p:pic>
        <p:nvPicPr>
          <p:cNvPr id="60418" name="Picture 2" descr="https://cmspro.h10hotels.com/ImagenesHotel/Sala%20reuniones%20Santa%20Marta%20montaje%20U.jpg"/>
          <p:cNvPicPr>
            <a:picLocks noChangeAspect="1" noChangeArrowheads="1"/>
          </p:cNvPicPr>
          <p:nvPr/>
        </p:nvPicPr>
        <p:blipFill>
          <a:blip r:embed="rId2"/>
          <a:srcRect/>
          <a:stretch>
            <a:fillRect/>
          </a:stretch>
        </p:blipFill>
        <p:spPr bwMode="auto">
          <a:xfrm>
            <a:off x="211894" y="3500438"/>
            <a:ext cx="4732656" cy="3143272"/>
          </a:xfrm>
          <a:prstGeom prst="rect">
            <a:avLst/>
          </a:prstGeom>
          <a:noFill/>
        </p:spPr>
      </p:pic>
      <p:pic>
        <p:nvPicPr>
          <p:cNvPr id="60420" name="Picture 4" descr="https://cmspro.h10hotels.com/ImagenesHotel/Sala%20reuniones%20Santa%20Marta%20montaje%20escuela.jpg"/>
          <p:cNvPicPr>
            <a:picLocks noChangeAspect="1" noChangeArrowheads="1"/>
          </p:cNvPicPr>
          <p:nvPr/>
        </p:nvPicPr>
        <p:blipFill>
          <a:blip r:embed="rId3"/>
          <a:srcRect/>
          <a:stretch>
            <a:fillRect/>
          </a:stretch>
        </p:blipFill>
        <p:spPr bwMode="auto">
          <a:xfrm>
            <a:off x="214283" y="265367"/>
            <a:ext cx="4714908" cy="3092195"/>
          </a:xfrm>
          <a:prstGeom prst="rect">
            <a:avLst/>
          </a:prstGeom>
          <a:noFill/>
        </p:spPr>
      </p:pic>
      <p:sp>
        <p:nvSpPr>
          <p:cNvPr id="6" name="Rectangle 5"/>
          <p:cNvSpPr/>
          <p:nvPr/>
        </p:nvSpPr>
        <p:spPr>
          <a:xfrm>
            <a:off x="5072066" y="2571744"/>
            <a:ext cx="3714776" cy="2585323"/>
          </a:xfrm>
          <a:prstGeom prst="rect">
            <a:avLst/>
          </a:prstGeom>
        </p:spPr>
        <p:txBody>
          <a:bodyPr wrap="square">
            <a:spAutoFit/>
          </a:bodyPr>
          <a:lstStyle/>
          <a:p>
            <a:r>
              <a:rPr lang="fr-FR" dirty="0" smtClean="0"/>
              <a:t>Le H10 Duque de Loulé dispose de la salle de réunion Santa Marta parfaitement équipée pour célébrer des événements formels ou privés. </a:t>
            </a:r>
          </a:p>
          <a:p>
            <a:r>
              <a:rPr lang="fr-FR" dirty="0" smtClean="0"/>
              <a:t>En outre, notre hôtel offre également la toit-terrasse </a:t>
            </a:r>
            <a:r>
              <a:rPr lang="fr-FR" dirty="0" err="1" smtClean="0"/>
              <a:t>Limão</a:t>
            </a:r>
            <a:r>
              <a:rPr lang="fr-FR" dirty="0" smtClean="0"/>
              <a:t> avec des vues imprenables sur Lisbonne où organiser des réceptions privées dans une ambiance unique.</a:t>
            </a:r>
            <a:endParaRPr lang="fr-F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1785918" y="0"/>
            <a:ext cx="5616575" cy="147646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Privatisation d’un Tramway </a:t>
            </a:r>
            <a:br>
              <a:rPr lang="fr-FR" sz="2800" b="1" u="sng" kern="0" dirty="0" smtClean="0">
                <a:latin typeface="Baskerville Old Face" pitchFamily="18" charset="0"/>
                <a:sym typeface="Gill Sans" charset="0"/>
              </a:rPr>
            </a:br>
            <a:endParaRPr lang="fr-FR" sz="3600" kern="0" dirty="0">
              <a:latin typeface="Baskerville Old Face" pitchFamily="18" charset="0"/>
              <a:sym typeface="Gill Sans" charset="0"/>
            </a:endParaRPr>
          </a:p>
        </p:txBody>
      </p:sp>
      <p:pic>
        <p:nvPicPr>
          <p:cNvPr id="33793" name="Picture 1" descr="\\192.168.1.5\cj\9 COMMERCIAL ET COMMUNICATION\COMMUNICATION\POWER POINT\PORTUGAL\LISBONNE\XCPH\LISBONE - XCPH - DIOR\IMG_2732.JPG"/>
          <p:cNvPicPr>
            <a:picLocks noChangeAspect="1" noChangeArrowheads="1"/>
          </p:cNvPicPr>
          <p:nvPr/>
        </p:nvPicPr>
        <p:blipFill>
          <a:blip r:embed="rId2" cstate="print"/>
          <a:srcRect/>
          <a:stretch>
            <a:fillRect/>
          </a:stretch>
        </p:blipFill>
        <p:spPr bwMode="auto">
          <a:xfrm>
            <a:off x="385774" y="1395453"/>
            <a:ext cx="3829036" cy="5105381"/>
          </a:xfrm>
          <a:prstGeom prst="rect">
            <a:avLst/>
          </a:prstGeom>
          <a:noFill/>
        </p:spPr>
      </p:pic>
      <p:pic>
        <p:nvPicPr>
          <p:cNvPr id="33797" name="Picture 5" descr="http://ec2-72-44-45-3.compute-1.amazonaws.com/wp-content/uploads/2012/09/100631282.jpg"/>
          <p:cNvPicPr>
            <a:picLocks noChangeAspect="1" noChangeArrowheads="1"/>
          </p:cNvPicPr>
          <p:nvPr/>
        </p:nvPicPr>
        <p:blipFill>
          <a:blip r:embed="rId3" cstate="print"/>
          <a:srcRect/>
          <a:stretch>
            <a:fillRect/>
          </a:stretch>
        </p:blipFill>
        <p:spPr bwMode="auto">
          <a:xfrm>
            <a:off x="4530564" y="1357298"/>
            <a:ext cx="4331997" cy="5143512"/>
          </a:xfrm>
          <a:prstGeom prst="rect">
            <a:avLst/>
          </a:prstGeom>
          <a:noFill/>
        </p:spPr>
      </p:pic>
    </p:spTree>
    <p:extLst>
      <p:ext uri="{BB962C8B-B14F-4D97-AF65-F5344CB8AC3E}">
        <p14:creationId xmlns:p14="http://schemas.microsoft.com/office/powerpoint/2010/main" xmlns="" val="36306568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1884383" y="34086"/>
            <a:ext cx="5616575" cy="1558284"/>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Transfert en </a:t>
            </a:r>
            <a:r>
              <a:rPr lang="fr-FR" sz="2800" b="1" u="sng" kern="0" dirty="0" err="1" smtClean="0">
                <a:latin typeface="Baskerville Old Face" pitchFamily="18" charset="0"/>
                <a:sym typeface="Gill Sans" charset="0"/>
              </a:rPr>
              <a:t>Tuk</a:t>
            </a:r>
            <a:r>
              <a:rPr lang="fr-FR" sz="2800" b="1" u="sng" kern="0" dirty="0" smtClean="0">
                <a:latin typeface="Baskerville Old Face" pitchFamily="18" charset="0"/>
                <a:sym typeface="Gill Sans" charset="0"/>
              </a:rPr>
              <a:t>-</a:t>
            </a:r>
            <a:r>
              <a:rPr lang="fr-FR" sz="2800" b="1" u="sng" kern="0" dirty="0" err="1" smtClean="0">
                <a:latin typeface="Baskerville Old Face" pitchFamily="18" charset="0"/>
                <a:sym typeface="Gill Sans" charset="0"/>
              </a:rPr>
              <a:t>Tuk</a:t>
            </a:r>
            <a:r>
              <a:rPr lang="fr-FR" sz="2800" b="1" u="sng" kern="0" dirty="0" smtClean="0">
                <a:latin typeface="Baskerville Old Face" pitchFamily="18" charset="0"/>
                <a:sym typeface="Gill Sans" charset="0"/>
              </a:rPr>
              <a:t/>
            </a:r>
            <a:br>
              <a:rPr lang="fr-FR" sz="2800" b="1" u="sng" kern="0" dirty="0" smtClean="0">
                <a:latin typeface="Baskerville Old Face" pitchFamily="18" charset="0"/>
                <a:sym typeface="Gill Sans" charset="0"/>
              </a:rPr>
            </a:br>
            <a:endParaRPr lang="fr-FR" sz="3600" kern="0" dirty="0">
              <a:latin typeface="Baskerville Old Face" pitchFamily="18" charset="0"/>
              <a:sym typeface="Gill Sans" charset="0"/>
            </a:endParaRPr>
          </a:p>
        </p:txBody>
      </p:sp>
      <p:pic>
        <p:nvPicPr>
          <p:cNvPr id="5" name="Picture 4" descr="http://www.bestguide.pt/wp-content/uploads/2012/11/tuktuksintra3.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87900" y="3928230"/>
            <a:ext cx="4032250" cy="2690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http://www.bestguide.pt/wp-content/uploads/2012/08/tuk-tuk-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5264" y="3880606"/>
            <a:ext cx="4103688" cy="273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Conhecer Lisboa em Tuk Tuk"/>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57488" y="1142984"/>
            <a:ext cx="4000500" cy="265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306568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ChangeArrowheads="1"/>
          </p:cNvSpPr>
          <p:nvPr/>
        </p:nvSpPr>
        <p:spPr bwMode="auto">
          <a:xfrm>
            <a:off x="250825" y="1214422"/>
            <a:ext cx="3178175" cy="3901068"/>
          </a:xfrm>
          <a:prstGeom prst="rect">
            <a:avLst/>
          </a:prstGeom>
          <a:noFill/>
          <a:ln w="9525">
            <a:noFill/>
            <a:miter lim="800000"/>
            <a:headEnd/>
            <a:tailEnd/>
          </a:ln>
        </p:spPr>
        <p:txBody>
          <a:bodyPr anchor="ctr">
            <a:spAutoFit/>
          </a:bodyPr>
          <a:lstStyle/>
          <a:p>
            <a:pPr>
              <a:lnSpc>
                <a:spcPct val="150000"/>
              </a:lnSpc>
            </a:pPr>
            <a:r>
              <a:rPr lang="fr-FR" sz="1500" dirty="0" smtClean="0">
                <a:latin typeface="Baskerville Old Face" pitchFamily="18" charset="0"/>
              </a:rPr>
              <a:t>Les </a:t>
            </a:r>
            <a:r>
              <a:rPr lang="fr-FR" sz="1500" dirty="0">
                <a:latin typeface="Baskerville Old Face" pitchFamily="18" charset="0"/>
              </a:rPr>
              <a:t>participants encadrés de spécialistes devront peindre par équipe des « azulejos » (carreaux de faïence) (2 azulejos par équipe). Tout le matériel sera mis à leurs disposition, peinture de carreaux de faïence pour cette réalisation </a:t>
            </a:r>
            <a:r>
              <a:rPr lang="fr-FR" sz="1500" dirty="0" err="1">
                <a:latin typeface="Baskerville Old Face" pitchFamily="18" charset="0"/>
              </a:rPr>
              <a:t>orginale</a:t>
            </a:r>
            <a:r>
              <a:rPr lang="fr-FR" sz="1500" dirty="0">
                <a:latin typeface="Baskerville Old Face" pitchFamily="18" charset="0"/>
              </a:rPr>
              <a:t>,</a:t>
            </a:r>
          </a:p>
          <a:p>
            <a:pPr>
              <a:lnSpc>
                <a:spcPct val="150000"/>
              </a:lnSpc>
            </a:pPr>
            <a:r>
              <a:rPr lang="fr-FR" sz="1500" dirty="0">
                <a:latin typeface="Baskerville Old Face" pitchFamily="18" charset="0"/>
              </a:rPr>
              <a:t> </a:t>
            </a:r>
          </a:p>
          <a:p>
            <a:pPr>
              <a:lnSpc>
                <a:spcPct val="150000"/>
              </a:lnSpc>
            </a:pPr>
            <a:endParaRPr lang="fr-FR" sz="1500" dirty="0">
              <a:latin typeface="Baskerville Old Face" pitchFamily="18" charset="0"/>
            </a:endParaRPr>
          </a:p>
          <a:p>
            <a:pPr>
              <a:lnSpc>
                <a:spcPct val="150000"/>
              </a:lnSpc>
            </a:pPr>
            <a:endParaRPr lang="fr-FR" sz="1500" dirty="0">
              <a:latin typeface="Baskerville Old Face" pitchFamily="18" charset="0"/>
            </a:endParaRPr>
          </a:p>
          <a:p>
            <a:pPr eaLnBrk="0" hangingPunct="0">
              <a:lnSpc>
                <a:spcPct val="150000"/>
              </a:lnSpc>
            </a:pPr>
            <a:endParaRPr lang="fr-FR" sz="1500" dirty="0">
              <a:latin typeface="Baskerville Old Face" pitchFamily="18" charset="0"/>
              <a:ea typeface="Times New Roman" pitchFamily="18" charset="0"/>
              <a:cs typeface="Arial" pitchFamily="34" charset="0"/>
            </a:endParaRPr>
          </a:p>
        </p:txBody>
      </p:sp>
      <p:sp>
        <p:nvSpPr>
          <p:cNvPr id="10" name="Text Box 16"/>
          <p:cNvSpPr txBox="1">
            <a:spLocks noChangeArrowheads="1"/>
          </p:cNvSpPr>
          <p:nvPr/>
        </p:nvSpPr>
        <p:spPr bwMode="auto">
          <a:xfrm>
            <a:off x="1979613" y="288925"/>
            <a:ext cx="4537075" cy="58045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kern="0" dirty="0" smtClean="0">
                <a:latin typeface="Baskerville Old Face" pitchFamily="18" charset="0"/>
                <a:sym typeface="Gill Sans" charset="0"/>
              </a:rPr>
              <a:t>Activité peinture sur Azulejo</a:t>
            </a:r>
            <a:endParaRPr lang="fr-FR" sz="2400" b="1" kern="0" dirty="0">
              <a:latin typeface="Baskerville Old Face" pitchFamily="18" charset="0"/>
              <a:sym typeface="Gill Sans" charset="0"/>
            </a:endParaRPr>
          </a:p>
        </p:txBody>
      </p:sp>
      <p:pic>
        <p:nvPicPr>
          <p:cNvPr id="7173" name="Picture 140" descr="Painel%20Azulejo"/>
          <p:cNvPicPr>
            <a:picLocks noChangeAspect="1" noChangeArrowheads="1"/>
          </p:cNvPicPr>
          <p:nvPr/>
        </p:nvPicPr>
        <p:blipFill>
          <a:blip r:embed="rId2"/>
          <a:srcRect/>
          <a:stretch>
            <a:fillRect/>
          </a:stretch>
        </p:blipFill>
        <p:spPr bwMode="auto">
          <a:xfrm>
            <a:off x="3771900" y="1665288"/>
            <a:ext cx="5249863" cy="2932112"/>
          </a:xfrm>
          <a:prstGeom prst="rect">
            <a:avLst/>
          </a:prstGeom>
          <a:noFill/>
          <a:ln w="9525">
            <a:noFill/>
            <a:miter lim="800000"/>
            <a:headEnd/>
            <a:tailEnd/>
          </a:ln>
        </p:spPr>
      </p:pic>
      <p:pic>
        <p:nvPicPr>
          <p:cNvPr id="7174" name="Picture 136" descr="Cesto%20de%20flores%20e%20frutos%20ladeado%20por%20duas%20aves,%20azulejo%20do%20s%E9culo%20XVII"/>
          <p:cNvPicPr>
            <a:picLocks noChangeAspect="1" noChangeArrowheads="1"/>
          </p:cNvPicPr>
          <p:nvPr/>
        </p:nvPicPr>
        <p:blipFill>
          <a:blip r:embed="rId3">
            <a:lum contrast="42000"/>
          </a:blip>
          <a:srcRect/>
          <a:stretch>
            <a:fillRect/>
          </a:stretch>
        </p:blipFill>
        <p:spPr bwMode="auto">
          <a:xfrm>
            <a:off x="3614738" y="4583113"/>
            <a:ext cx="2586037" cy="2028825"/>
          </a:xfrm>
          <a:prstGeom prst="rect">
            <a:avLst/>
          </a:prstGeom>
          <a:noFill/>
          <a:ln w="9525">
            <a:noFill/>
            <a:miter lim="800000"/>
            <a:headEnd/>
            <a:tailEnd/>
          </a:ln>
        </p:spPr>
      </p:pic>
      <p:pic>
        <p:nvPicPr>
          <p:cNvPr id="7175" name="Picture 138" descr="&#10;      Lisbon&#10;    "/>
          <p:cNvPicPr>
            <a:picLocks noChangeAspect="1" noChangeArrowheads="1"/>
          </p:cNvPicPr>
          <p:nvPr/>
        </p:nvPicPr>
        <p:blipFill>
          <a:blip r:embed="rId4"/>
          <a:srcRect/>
          <a:stretch>
            <a:fillRect/>
          </a:stretch>
        </p:blipFill>
        <p:spPr bwMode="auto">
          <a:xfrm>
            <a:off x="6227763" y="4602163"/>
            <a:ext cx="2795587" cy="1990725"/>
          </a:xfrm>
          <a:prstGeom prst="rect">
            <a:avLst/>
          </a:prstGeom>
          <a:noFill/>
          <a:ln w="9525">
            <a:noFill/>
            <a:miter lim="800000"/>
            <a:headEnd/>
            <a:tailEnd/>
          </a:ln>
        </p:spPr>
      </p:pic>
      <p:pic>
        <p:nvPicPr>
          <p:cNvPr id="16386" name="Picture 2" descr="http://lisbonsecrets.com/wp-content/uploads/arrabida02.jpg"/>
          <p:cNvPicPr>
            <a:picLocks noChangeAspect="1" noChangeArrowheads="1"/>
          </p:cNvPicPr>
          <p:nvPr/>
        </p:nvPicPr>
        <p:blipFill>
          <a:blip r:embed="rId5"/>
          <a:srcRect/>
          <a:stretch>
            <a:fillRect/>
          </a:stretch>
        </p:blipFill>
        <p:spPr bwMode="auto">
          <a:xfrm>
            <a:off x="214283" y="4071942"/>
            <a:ext cx="3333752" cy="250031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6"/>
          <p:cNvSpPr txBox="1">
            <a:spLocks noChangeArrowheads="1"/>
          </p:cNvSpPr>
          <p:nvPr/>
        </p:nvSpPr>
        <p:spPr bwMode="auto">
          <a:xfrm>
            <a:off x="1820863" y="693738"/>
            <a:ext cx="5111750" cy="1134450"/>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kern="0" dirty="0">
                <a:latin typeface="Baskerville Old Face" pitchFamily="18" charset="0"/>
                <a:sym typeface="Gill Sans" charset="0"/>
              </a:rPr>
              <a:t>Restaurant Casa da </a:t>
            </a:r>
            <a:r>
              <a:rPr lang="fr-FR" sz="2400" b="1" kern="0" dirty="0" err="1" smtClean="0">
                <a:latin typeface="Baskerville Old Face" pitchFamily="18" charset="0"/>
                <a:sym typeface="Gill Sans" charset="0"/>
              </a:rPr>
              <a:t>Comida</a:t>
            </a:r>
            <a:endParaRPr lang="fr-FR" sz="2400" b="1" kern="0" dirty="0" smtClean="0">
              <a:latin typeface="Baskerville Old Face" pitchFamily="18" charset="0"/>
              <a:sym typeface="Gill Sans" charset="0"/>
            </a:endParaRPr>
          </a:p>
          <a:p>
            <a:pPr algn="ctr" defTabSz="801746">
              <a:lnSpc>
                <a:spcPct val="150000"/>
              </a:lnSpc>
              <a:defRPr/>
            </a:pPr>
            <a:r>
              <a:rPr lang="fr-FR" sz="2400" b="1" kern="0" dirty="0" smtClean="0">
                <a:latin typeface="Baskerville Old Face" pitchFamily="18" charset="0"/>
                <a:sym typeface="Gill Sans" charset="0"/>
              </a:rPr>
              <a:t>(selon dispo) </a:t>
            </a:r>
            <a:endParaRPr lang="fr-FR" sz="2400" b="1" kern="0" dirty="0">
              <a:latin typeface="Baskerville Old Face" pitchFamily="18" charset="0"/>
              <a:sym typeface="Gill Sans" charset="0"/>
            </a:endParaRPr>
          </a:p>
        </p:txBody>
      </p:sp>
      <p:pic>
        <p:nvPicPr>
          <p:cNvPr id="8196" name="Picture 2" descr="\\Ptsw2\network\Imagens\LISBOA + ESTORIL + SINTRA\Restaurantes\LISBOA\Casa da Comida\FOTOS NOVAS\53638_525313280815181_488591610_o.jpg"/>
          <p:cNvPicPr>
            <a:picLocks noChangeAspect="1" noChangeArrowheads="1"/>
          </p:cNvPicPr>
          <p:nvPr/>
        </p:nvPicPr>
        <p:blipFill>
          <a:blip r:embed="rId2"/>
          <a:srcRect/>
          <a:stretch>
            <a:fillRect/>
          </a:stretch>
        </p:blipFill>
        <p:spPr bwMode="auto">
          <a:xfrm>
            <a:off x="0" y="2143125"/>
            <a:ext cx="3643313" cy="2509838"/>
          </a:xfrm>
          <a:prstGeom prst="rect">
            <a:avLst/>
          </a:prstGeom>
          <a:noFill/>
          <a:ln w="9525">
            <a:noFill/>
            <a:miter lim="800000"/>
            <a:headEnd/>
            <a:tailEnd/>
          </a:ln>
        </p:spPr>
      </p:pic>
      <p:pic>
        <p:nvPicPr>
          <p:cNvPr id="8197" name="Picture 6" descr="\\Ptsw2\network\Imagens\LISBOA + ESTORIL + SINTRA\Restaurantes\LISBOA\Casa da Comida\FOTOS NOVAS\664833_525319024147940_809183588_o.jpg"/>
          <p:cNvPicPr>
            <a:picLocks noChangeAspect="1" noChangeArrowheads="1"/>
          </p:cNvPicPr>
          <p:nvPr/>
        </p:nvPicPr>
        <p:blipFill>
          <a:blip r:embed="rId3"/>
          <a:srcRect/>
          <a:stretch>
            <a:fillRect/>
          </a:stretch>
        </p:blipFill>
        <p:spPr bwMode="auto">
          <a:xfrm>
            <a:off x="0" y="4652963"/>
            <a:ext cx="3635375" cy="2205037"/>
          </a:xfrm>
          <a:prstGeom prst="rect">
            <a:avLst/>
          </a:prstGeom>
          <a:noFill/>
          <a:ln w="9525">
            <a:noFill/>
            <a:miter lim="800000"/>
            <a:headEnd/>
            <a:tailEnd/>
          </a:ln>
        </p:spPr>
      </p:pic>
      <p:pic>
        <p:nvPicPr>
          <p:cNvPr id="8198" name="Picture 9"/>
          <p:cNvPicPr>
            <a:picLocks noChangeAspect="1" noChangeArrowheads="1"/>
          </p:cNvPicPr>
          <p:nvPr/>
        </p:nvPicPr>
        <p:blipFill>
          <a:blip r:embed="rId4"/>
          <a:srcRect/>
          <a:stretch>
            <a:fillRect/>
          </a:stretch>
        </p:blipFill>
        <p:spPr bwMode="auto">
          <a:xfrm>
            <a:off x="3643313" y="2143125"/>
            <a:ext cx="1643062" cy="2509838"/>
          </a:xfrm>
          <a:prstGeom prst="rect">
            <a:avLst/>
          </a:prstGeom>
          <a:noFill/>
          <a:ln w="9525">
            <a:noFill/>
            <a:miter lim="800000"/>
            <a:headEnd/>
            <a:tailEnd/>
          </a:ln>
        </p:spPr>
      </p:pic>
      <p:pic>
        <p:nvPicPr>
          <p:cNvPr id="8199" name="Picture 5" descr="\\Ptsw2\network\Imagens\LISBOA + ESTORIL + SINTRA\Restaurantes\LISBOA\Casa da Comida\FOTOS NOVAS\398317_525326684147174_2084338861_n.jpg"/>
          <p:cNvPicPr>
            <a:picLocks noChangeAspect="1" noChangeArrowheads="1"/>
          </p:cNvPicPr>
          <p:nvPr/>
        </p:nvPicPr>
        <p:blipFill>
          <a:blip r:embed="rId5"/>
          <a:srcRect/>
          <a:stretch>
            <a:fillRect/>
          </a:stretch>
        </p:blipFill>
        <p:spPr bwMode="auto">
          <a:xfrm>
            <a:off x="3635375" y="4652963"/>
            <a:ext cx="1722438" cy="2205037"/>
          </a:xfrm>
          <a:prstGeom prst="rect">
            <a:avLst/>
          </a:prstGeom>
          <a:noFill/>
          <a:ln w="9525">
            <a:noFill/>
            <a:miter lim="800000"/>
            <a:headEnd/>
            <a:tailEnd/>
          </a:ln>
        </p:spPr>
      </p:pic>
      <p:pic>
        <p:nvPicPr>
          <p:cNvPr id="8200" name="Picture 3" descr="\\Ptsw2\network\Imagens\LISBOA + ESTORIL + SINTRA\Restaurantes\LISBOA\Casa da Comida\FOTOS NOVAS\53965_525316790814830_1614622130_o.jpg"/>
          <p:cNvPicPr>
            <a:picLocks noChangeAspect="1" noChangeArrowheads="1"/>
          </p:cNvPicPr>
          <p:nvPr/>
        </p:nvPicPr>
        <p:blipFill>
          <a:blip r:embed="rId6"/>
          <a:srcRect/>
          <a:stretch>
            <a:fillRect/>
          </a:stretch>
        </p:blipFill>
        <p:spPr bwMode="auto">
          <a:xfrm>
            <a:off x="5286375" y="2143125"/>
            <a:ext cx="3857625" cy="2509838"/>
          </a:xfrm>
          <a:prstGeom prst="rect">
            <a:avLst/>
          </a:prstGeom>
          <a:noFill/>
          <a:ln w="9525">
            <a:noFill/>
            <a:miter lim="800000"/>
            <a:headEnd/>
            <a:tailEnd/>
          </a:ln>
        </p:spPr>
      </p:pic>
      <p:pic>
        <p:nvPicPr>
          <p:cNvPr id="8201" name="Picture 10"/>
          <p:cNvPicPr>
            <a:picLocks noChangeAspect="1" noChangeArrowheads="1"/>
          </p:cNvPicPr>
          <p:nvPr/>
        </p:nvPicPr>
        <p:blipFill>
          <a:blip r:embed="rId7"/>
          <a:srcRect/>
          <a:stretch>
            <a:fillRect/>
          </a:stretch>
        </p:blipFill>
        <p:spPr bwMode="auto">
          <a:xfrm>
            <a:off x="5292725" y="4652963"/>
            <a:ext cx="3851275" cy="2205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2051050" y="404813"/>
            <a:ext cx="6210300" cy="412750"/>
          </a:xfrm>
          <a:prstGeom prst="rect">
            <a:avLst/>
          </a:prstGeom>
        </p:spPr>
        <p:txBody>
          <a:bodyPr lIns="104268" tIns="52133" rIns="104268" bIns="52133" anchor="ctr"/>
          <a:lstStyle/>
          <a:p>
            <a:pPr algn="ctr" eaLnBrk="0" hangingPunct="0">
              <a:defRPr/>
            </a:pPr>
            <a:r>
              <a:rPr lang="pt-PT" sz="2400" b="1" kern="0" dirty="0">
                <a:latin typeface="Baskerville Old Face" pitchFamily="18" charset="0"/>
                <a:ea typeface="+mj-ea"/>
                <a:cs typeface="+mj-cs"/>
              </a:rPr>
              <a:t>Dîner au restaurant Doca Peixe</a:t>
            </a:r>
          </a:p>
        </p:txBody>
      </p:sp>
      <p:sp>
        <p:nvSpPr>
          <p:cNvPr id="4099" name="Rectangle 2"/>
          <p:cNvSpPr>
            <a:spLocks noChangeArrowheads="1"/>
          </p:cNvSpPr>
          <p:nvPr/>
        </p:nvSpPr>
        <p:spPr bwMode="auto">
          <a:xfrm>
            <a:off x="395288" y="1268413"/>
            <a:ext cx="8135937" cy="1344612"/>
          </a:xfrm>
          <a:prstGeom prst="rect">
            <a:avLst/>
          </a:prstGeom>
          <a:noFill/>
          <a:ln w="9525">
            <a:noFill/>
            <a:miter lim="800000"/>
            <a:headEnd/>
            <a:tailEnd/>
          </a:ln>
        </p:spPr>
        <p:txBody>
          <a:bodyPr>
            <a:spAutoFit/>
          </a:bodyPr>
          <a:lstStyle/>
          <a:p>
            <a:pPr algn="just" eaLnBrk="0" hangingPunct="0">
              <a:lnSpc>
                <a:spcPct val="150000"/>
              </a:lnSpc>
            </a:pPr>
            <a:r>
              <a:rPr lang="fr-FR" sz="1400" dirty="0">
                <a:latin typeface="Baskerville Old Face" pitchFamily="18" charset="0"/>
                <a:ea typeface="Times New Roman" pitchFamily="18" charset="0"/>
                <a:cs typeface="Arial" pitchFamily="34" charset="0"/>
              </a:rPr>
              <a:t>Pour cette soirée nous vous suggérons un dîner au Docks de Lisbonne, une zone de vieux entrepôts qui ont été témoins de la rencontre entre la ville et le fleuve. C’est un quartier très animé en journée comme en soirée avec plusieurs restaurants, bars et discos encadrés par le pont 25 Avril et le port de loisir. Nous vous suggérons le restaurant DOCA PEIXE où vous sera servi un dîner de poisson. </a:t>
            </a:r>
          </a:p>
        </p:txBody>
      </p:sp>
      <p:pic>
        <p:nvPicPr>
          <p:cNvPr id="4100" name="Picture 2"/>
          <p:cNvPicPr>
            <a:picLocks noChangeAspect="1" noChangeArrowheads="1"/>
          </p:cNvPicPr>
          <p:nvPr/>
        </p:nvPicPr>
        <p:blipFill>
          <a:blip r:embed="rId2"/>
          <a:srcRect/>
          <a:stretch>
            <a:fillRect/>
          </a:stretch>
        </p:blipFill>
        <p:spPr bwMode="auto">
          <a:xfrm>
            <a:off x="684213" y="3141663"/>
            <a:ext cx="7658100" cy="3224212"/>
          </a:xfrm>
          <a:prstGeom prst="rect">
            <a:avLst/>
          </a:prstGeom>
          <a:noFill/>
          <a:ln w="9525">
            <a:noFill/>
            <a:miter lim="800000"/>
            <a:headEnd/>
            <a:tailEnd/>
          </a:ln>
        </p:spPr>
      </p:pic>
      <p:pic>
        <p:nvPicPr>
          <p:cNvPr id="4101" name="Picture 6" descr="\\192.168.1.5\cj\9 COMMERCIAL ET COMMUNICATION\COMMUNICATION\LOGOS\PORTUGAL\CROISIEREJAUNE-PORTUGAL.png"/>
          <p:cNvPicPr>
            <a:picLocks noChangeAspect="1" noChangeArrowheads="1"/>
          </p:cNvPicPr>
          <p:nvPr/>
        </p:nvPicPr>
        <p:blipFill>
          <a:blip r:embed="rId3"/>
          <a:srcRect/>
          <a:stretch>
            <a:fillRect/>
          </a:stretch>
        </p:blipFill>
        <p:spPr bwMode="auto">
          <a:xfrm>
            <a:off x="179388" y="0"/>
            <a:ext cx="1152525" cy="1044575"/>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5123" name="Picture 6" descr="http://www.docapeixe.com/wp-content/uploads/2011/12/dp_11.jpg"/>
          <p:cNvPicPr>
            <a:picLocks noChangeAspect="1" noChangeArrowheads="1"/>
          </p:cNvPicPr>
          <p:nvPr/>
        </p:nvPicPr>
        <p:blipFill>
          <a:blip r:embed="rId3"/>
          <a:srcRect/>
          <a:stretch>
            <a:fillRect/>
          </a:stretch>
        </p:blipFill>
        <p:spPr bwMode="auto">
          <a:xfrm>
            <a:off x="1908175" y="1052513"/>
            <a:ext cx="5903913" cy="2952750"/>
          </a:xfrm>
          <a:prstGeom prst="rect">
            <a:avLst/>
          </a:prstGeom>
          <a:noFill/>
          <a:ln w="9525">
            <a:noFill/>
            <a:miter lim="800000"/>
            <a:headEnd/>
            <a:tailEnd/>
          </a:ln>
        </p:spPr>
      </p:pic>
      <p:sp>
        <p:nvSpPr>
          <p:cNvPr id="6" name="Título 3"/>
          <p:cNvSpPr txBox="1">
            <a:spLocks/>
          </p:cNvSpPr>
          <p:nvPr/>
        </p:nvSpPr>
        <p:spPr>
          <a:xfrm>
            <a:off x="2051050" y="404813"/>
            <a:ext cx="6210300" cy="412750"/>
          </a:xfrm>
          <a:prstGeom prst="rect">
            <a:avLst/>
          </a:prstGeom>
        </p:spPr>
        <p:txBody>
          <a:bodyPr lIns="104268" tIns="52133" rIns="104268" bIns="52133" anchor="ctr"/>
          <a:lstStyle/>
          <a:p>
            <a:pPr algn="ctr" eaLnBrk="0" hangingPunct="0">
              <a:defRPr/>
            </a:pPr>
            <a:r>
              <a:rPr lang="pt-PT" sz="2400" b="1" kern="0" dirty="0">
                <a:latin typeface="Baskerville Old Face" pitchFamily="18" charset="0"/>
                <a:ea typeface="+mj-ea"/>
                <a:cs typeface="+mj-cs"/>
              </a:rPr>
              <a:t>Dîner au restaurant Doca Peixe</a:t>
            </a:r>
          </a:p>
        </p:txBody>
      </p:sp>
      <p:pic>
        <p:nvPicPr>
          <p:cNvPr id="5125" name="Picture 8" descr="http://www.docapeixe.com/wp-content/uploads/2011/12/dp_15.jpg"/>
          <p:cNvPicPr>
            <a:picLocks noChangeAspect="1" noChangeArrowheads="1"/>
          </p:cNvPicPr>
          <p:nvPr/>
        </p:nvPicPr>
        <p:blipFill>
          <a:blip r:embed="rId4"/>
          <a:srcRect/>
          <a:stretch>
            <a:fillRect/>
          </a:stretch>
        </p:blipFill>
        <p:spPr bwMode="auto">
          <a:xfrm>
            <a:off x="179388" y="4221163"/>
            <a:ext cx="4356100" cy="2178050"/>
          </a:xfrm>
          <a:prstGeom prst="rect">
            <a:avLst/>
          </a:prstGeom>
          <a:noFill/>
          <a:ln w="9525">
            <a:noFill/>
            <a:miter lim="800000"/>
            <a:headEnd/>
            <a:tailEnd/>
          </a:ln>
        </p:spPr>
      </p:pic>
      <p:pic>
        <p:nvPicPr>
          <p:cNvPr id="5126" name="Picture 10" descr="http://www.docapeixe.com/wp-content/uploads/2011/12/dp_12.jpg"/>
          <p:cNvPicPr>
            <a:picLocks noChangeAspect="1" noChangeArrowheads="1"/>
          </p:cNvPicPr>
          <p:nvPr/>
        </p:nvPicPr>
        <p:blipFill>
          <a:blip r:embed="rId5"/>
          <a:srcRect/>
          <a:stretch>
            <a:fillRect/>
          </a:stretch>
        </p:blipFill>
        <p:spPr bwMode="auto">
          <a:xfrm>
            <a:off x="4643438" y="4221163"/>
            <a:ext cx="4321175" cy="216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txBox="1">
            <a:spLocks/>
          </p:cNvSpPr>
          <p:nvPr/>
        </p:nvSpPr>
        <p:spPr>
          <a:xfrm>
            <a:off x="1403350" y="608013"/>
            <a:ext cx="6985000" cy="792162"/>
          </a:xfrm>
          <a:prstGeom prst="rect">
            <a:avLst/>
          </a:prstGeom>
        </p:spPr>
        <p:txBody>
          <a:bodyPr lIns="104258" tIns="52128" rIns="104258" bIns="52128" anchor="ctr"/>
          <a:lstStyle/>
          <a:p>
            <a:pPr algn="ctr" eaLnBrk="0" hangingPunct="0">
              <a:defRPr/>
            </a:pPr>
            <a:r>
              <a:rPr lang="fr-FR" sz="3600" u="sng" dirty="0">
                <a:latin typeface="Baskerville Old Face" pitchFamily="18" charset="0"/>
              </a:rPr>
              <a:t>Dîner au restaurant</a:t>
            </a:r>
            <a:br>
              <a:rPr lang="fr-FR" sz="3600" u="sng" dirty="0">
                <a:latin typeface="Baskerville Old Face" pitchFamily="18" charset="0"/>
              </a:rPr>
            </a:br>
            <a:r>
              <a:rPr lang="fr-FR" sz="3600" u="sng" dirty="0" err="1">
                <a:latin typeface="Baskerville Old Face" pitchFamily="18" charset="0"/>
              </a:rPr>
              <a:t>Clube</a:t>
            </a:r>
            <a:r>
              <a:rPr lang="fr-FR" sz="3600" u="sng" dirty="0">
                <a:latin typeface="Baskerville Old Face" pitchFamily="18" charset="0"/>
              </a:rPr>
              <a:t> de Fado (Maison de Fado)</a:t>
            </a:r>
            <a:endParaRPr lang="pt-PT" sz="3600" u="sng" kern="0" dirty="0">
              <a:latin typeface="Baskerville Old Face" pitchFamily="18" charset="0"/>
              <a:ea typeface="+mj-ea"/>
              <a:cs typeface="+mj-cs"/>
            </a:endParaRPr>
          </a:p>
        </p:txBody>
      </p:sp>
      <p:sp>
        <p:nvSpPr>
          <p:cNvPr id="12291" name="TextBox 3"/>
          <p:cNvSpPr txBox="1">
            <a:spLocks noChangeArrowheads="1"/>
          </p:cNvSpPr>
          <p:nvPr/>
        </p:nvSpPr>
        <p:spPr bwMode="auto">
          <a:xfrm>
            <a:off x="269875" y="1766888"/>
            <a:ext cx="8713788" cy="706437"/>
          </a:xfrm>
          <a:prstGeom prst="rect">
            <a:avLst/>
          </a:prstGeom>
          <a:noFill/>
          <a:ln w="9525">
            <a:noFill/>
            <a:miter lim="800000"/>
            <a:headEnd/>
            <a:tailEnd/>
          </a:ln>
        </p:spPr>
        <p:txBody>
          <a:bodyPr lIns="91424" tIns="45711" rIns="91424" bIns="45711">
            <a:spAutoFit/>
          </a:bodyPr>
          <a:lstStyle/>
          <a:p>
            <a:pPr algn="just">
              <a:lnSpc>
                <a:spcPct val="150000"/>
              </a:lnSpc>
            </a:pPr>
            <a:r>
              <a:rPr lang="fr-FR" altLang="fr-FR" sz="1400" dirty="0">
                <a:latin typeface="Baskerville Old Face" pitchFamily="18" charset="0"/>
              </a:rPr>
              <a:t>Situé sur l’un des flancs de la cathédrale de Lisbonne, ce restaurant est rustique et offre une bonne cuisine très portugaise, atmosphère chaleureuse et un des meilleurs spectacles de Fado et guitare portugaise. </a:t>
            </a:r>
          </a:p>
        </p:txBody>
      </p:sp>
      <p:pic>
        <p:nvPicPr>
          <p:cNvPr id="12292" name="Picture 2" descr="http://www.clube-de-fado.com/el_entrada/bg-home_1671x1045.jpg"/>
          <p:cNvPicPr>
            <a:picLocks noChangeAspect="1" noChangeArrowheads="1"/>
          </p:cNvPicPr>
          <p:nvPr/>
        </p:nvPicPr>
        <p:blipFill>
          <a:blip r:embed="rId2"/>
          <a:srcRect/>
          <a:stretch>
            <a:fillRect/>
          </a:stretch>
        </p:blipFill>
        <p:spPr bwMode="auto">
          <a:xfrm>
            <a:off x="0" y="2957513"/>
            <a:ext cx="6234113" cy="3900487"/>
          </a:xfrm>
          <a:prstGeom prst="rect">
            <a:avLst/>
          </a:prstGeom>
          <a:noFill/>
          <a:ln w="9525">
            <a:noFill/>
            <a:miter lim="800000"/>
            <a:headEnd/>
            <a:tailEnd/>
          </a:ln>
        </p:spPr>
      </p:pic>
      <p:pic>
        <p:nvPicPr>
          <p:cNvPr id="12293" name="Picture 4" descr="http://www.portugal-4you.com/photos/24104/Clube_de_Fado_24104.jpg"/>
          <p:cNvPicPr>
            <a:picLocks noChangeAspect="1" noChangeArrowheads="1"/>
          </p:cNvPicPr>
          <p:nvPr/>
        </p:nvPicPr>
        <p:blipFill>
          <a:blip r:embed="rId3"/>
          <a:srcRect/>
          <a:stretch>
            <a:fillRect/>
          </a:stretch>
        </p:blipFill>
        <p:spPr bwMode="auto">
          <a:xfrm>
            <a:off x="6234113" y="4687888"/>
            <a:ext cx="2909887" cy="2170112"/>
          </a:xfrm>
          <a:prstGeom prst="rect">
            <a:avLst/>
          </a:prstGeom>
          <a:noFill/>
          <a:ln w="9525">
            <a:noFill/>
            <a:miter lim="800000"/>
            <a:headEnd/>
            <a:tailEnd/>
          </a:ln>
        </p:spPr>
      </p:pic>
      <p:pic>
        <p:nvPicPr>
          <p:cNvPr id="12294" name="Picture 6" descr="http://www.simplylisbon.org/wp-content/uploads/senhor-vinho.jpg"/>
          <p:cNvPicPr>
            <a:picLocks noChangeAspect="1" noChangeArrowheads="1"/>
          </p:cNvPicPr>
          <p:nvPr/>
        </p:nvPicPr>
        <p:blipFill>
          <a:blip r:embed="rId4"/>
          <a:srcRect/>
          <a:stretch>
            <a:fillRect/>
          </a:stretch>
        </p:blipFill>
        <p:spPr bwMode="auto">
          <a:xfrm>
            <a:off x="6234113" y="2957513"/>
            <a:ext cx="2909887" cy="1898650"/>
          </a:xfrm>
          <a:prstGeom prst="rect">
            <a:avLst/>
          </a:prstGeom>
          <a:noFill/>
          <a:ln w="9525">
            <a:noFill/>
            <a:miter lim="800000"/>
            <a:headEnd/>
            <a:tailEnd/>
          </a:ln>
        </p:spPr>
      </p:pic>
      <p:sp>
        <p:nvSpPr>
          <p:cNvPr id="12295" name="Text Box 9"/>
          <p:cNvSpPr txBox="1">
            <a:spLocks noChangeArrowheads="1"/>
          </p:cNvSpPr>
          <p:nvPr/>
        </p:nvSpPr>
        <p:spPr bwMode="auto">
          <a:xfrm>
            <a:off x="6659563" y="119063"/>
            <a:ext cx="2378075" cy="592137"/>
          </a:xfrm>
          <a:prstGeom prst="rect">
            <a:avLst/>
          </a:prstGeom>
          <a:noFill/>
          <a:ln w="9525">
            <a:noFill/>
            <a:miter lim="800000"/>
            <a:headEnd/>
            <a:tailEnd/>
          </a:ln>
        </p:spPr>
        <p:txBody>
          <a:bodyPr>
            <a:spAutoFit/>
          </a:bodyPr>
          <a:lstStyle/>
          <a:p>
            <a:pPr algn="ctr">
              <a:lnSpc>
                <a:spcPct val="150000"/>
              </a:lnSpc>
            </a:pPr>
            <a:r>
              <a:rPr lang="fr-FR" altLang="fr-FR" sz="2400" b="1" i="1" u="sng">
                <a:solidFill>
                  <a:srgbClr val="002060"/>
                </a:solidFill>
                <a:latin typeface="Baskerville Old Face" pitchFamily="18" charset="0"/>
              </a:rPr>
              <a:t>Jour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476375" y="692150"/>
            <a:ext cx="6408738" cy="468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buFontTx/>
              <a:buNone/>
            </a:pPr>
            <a:endParaRPr lang="fr-FR" altLang="fr-FR" sz="3400" i="1">
              <a:solidFill>
                <a:srgbClr val="663300"/>
              </a:solidFill>
              <a:latin typeface="Maiandra GD" pitchFamily="34" charset="0"/>
            </a:endParaRPr>
          </a:p>
        </p:txBody>
      </p:sp>
      <p:sp>
        <p:nvSpPr>
          <p:cNvPr id="19459" name="Text Box 4"/>
          <p:cNvSpPr txBox="1">
            <a:spLocks noChangeArrowheads="1"/>
          </p:cNvSpPr>
          <p:nvPr/>
        </p:nvSpPr>
        <p:spPr bwMode="auto">
          <a:xfrm>
            <a:off x="539750" y="4868863"/>
            <a:ext cx="7993063"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fr-FR" altLang="fr-FR" sz="2000" b="1" dirty="0" smtClean="0">
                <a:latin typeface="Baskerville Old Face" pitchFamily="18" charset="0"/>
              </a:rPr>
              <a:t>Laura DREAN</a:t>
            </a:r>
            <a:endParaRPr lang="fr-FR" altLang="fr-FR" sz="2000" b="1"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rPr>
              <a:t>01 49 650 650</a:t>
            </a:r>
          </a:p>
          <a:p>
            <a:pPr algn="ctr" eaLnBrk="1" hangingPunct="1">
              <a:spcBef>
                <a:spcPct val="50000"/>
              </a:spcBef>
              <a:buFontTx/>
              <a:buNone/>
            </a:pPr>
            <a:r>
              <a:rPr lang="fr-FR" altLang="fr-FR" sz="2000" dirty="0" smtClean="0">
                <a:latin typeface="Baskerville Old Face" pitchFamily="18" charset="0"/>
              </a:rPr>
              <a:t>laura@croisierejaune.com</a:t>
            </a:r>
            <a:endParaRPr lang="fr-FR" altLang="fr-FR" sz="2000"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hlinkClick r:id="rId2"/>
              </a:rPr>
              <a:t>www.croisierejaune.com</a:t>
            </a:r>
            <a:endParaRPr lang="fr-FR" altLang="fr-FR" sz="2000" dirty="0">
              <a:latin typeface="Baskerville Old Face" pitchFamily="18" charset="0"/>
            </a:endParaRPr>
          </a:p>
        </p:txBody>
      </p:sp>
      <p:sp>
        <p:nvSpPr>
          <p:cNvPr id="19460" name="Rectangle 5"/>
          <p:cNvSpPr>
            <a:spLocks noChangeArrowheads="1"/>
          </p:cNvSpPr>
          <p:nvPr/>
        </p:nvSpPr>
        <p:spPr bwMode="auto">
          <a:xfrm>
            <a:off x="0" y="404813"/>
            <a:ext cx="9144000" cy="62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fr-FR" altLang="fr-FR" sz="4000" b="1" i="1" dirty="0">
                <a:latin typeface="Baskerville Old Face" pitchFamily="18" charset="0"/>
              </a:rPr>
              <a:t>Contact</a:t>
            </a:r>
            <a:endParaRPr lang="fr-FR" altLang="fr-FR" sz="4000" i="1" dirty="0">
              <a:latin typeface="Baskerville Old Face" pitchFamily="18" charset="0"/>
            </a:endParaRPr>
          </a:p>
        </p:txBody>
      </p:sp>
      <p:pic>
        <p:nvPicPr>
          <p:cNvPr id="19462" name="Picture 7" descr="http://media-cdn.tripadvisor.com/media/photo-s/03/9b/2f/c5/lisbo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79613" y="1484313"/>
            <a:ext cx="5238750"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descr="\\192.168.1.5\cj\9 COMMERCIAL ET COMMUNICATION\COMMUNICATION\LOGOS\PORTUGAL\CROISIEREJAUNE-PORTUGAL.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364088" y="1707316"/>
            <a:ext cx="1512168" cy="137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23018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2143125" y="0"/>
            <a:ext cx="4786313" cy="591829"/>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p:txBody>
      </p:sp>
      <p:pic>
        <p:nvPicPr>
          <p:cNvPr id="3075"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3076" name="Picture 2"/>
          <p:cNvPicPr>
            <a:picLocks noChangeAspect="1" noChangeArrowheads="1"/>
          </p:cNvPicPr>
          <p:nvPr/>
        </p:nvPicPr>
        <p:blipFill>
          <a:blip r:embed="rId3"/>
          <a:srcRect/>
          <a:stretch>
            <a:fillRect/>
          </a:stretch>
        </p:blipFill>
        <p:spPr bwMode="auto">
          <a:xfrm>
            <a:off x="95250" y="3357563"/>
            <a:ext cx="4619625" cy="3305175"/>
          </a:xfrm>
          <a:prstGeom prst="rect">
            <a:avLst/>
          </a:prstGeom>
          <a:noFill/>
          <a:ln w="9525">
            <a:noFill/>
            <a:miter lim="800000"/>
            <a:headEnd/>
            <a:tailEnd/>
          </a:ln>
        </p:spPr>
      </p:pic>
      <p:pic>
        <p:nvPicPr>
          <p:cNvPr id="3077" name="Picture 3"/>
          <p:cNvPicPr>
            <a:picLocks noChangeAspect="1" noChangeArrowheads="1"/>
          </p:cNvPicPr>
          <p:nvPr/>
        </p:nvPicPr>
        <p:blipFill>
          <a:blip r:embed="rId4"/>
          <a:srcRect/>
          <a:stretch>
            <a:fillRect/>
          </a:stretch>
        </p:blipFill>
        <p:spPr bwMode="auto">
          <a:xfrm>
            <a:off x="4857750" y="3357563"/>
            <a:ext cx="4143375" cy="3305175"/>
          </a:xfrm>
          <a:prstGeom prst="rect">
            <a:avLst/>
          </a:prstGeom>
          <a:noFill/>
          <a:ln w="9525">
            <a:noFill/>
            <a:miter lim="800000"/>
            <a:headEnd/>
            <a:tailEnd/>
          </a:ln>
        </p:spPr>
      </p:pic>
      <p:sp>
        <p:nvSpPr>
          <p:cNvPr id="9" name="ZoneTexte 8"/>
          <p:cNvSpPr txBox="1"/>
          <p:nvPr/>
        </p:nvSpPr>
        <p:spPr>
          <a:xfrm>
            <a:off x="285750" y="1571625"/>
            <a:ext cx="8429625" cy="1200150"/>
          </a:xfrm>
          <a:prstGeom prst="rect">
            <a:avLst/>
          </a:prstGeom>
          <a:noFill/>
        </p:spPr>
        <p:txBody>
          <a:bodyPr>
            <a:spAutoFit/>
          </a:bodyPr>
          <a:lstStyle/>
          <a:p>
            <a:pPr>
              <a:defRPr/>
            </a:pPr>
            <a:r>
              <a:rPr lang="fr-FR" dirty="0"/>
              <a:t>L'ensemble des 311 chambres avec un système d'insonorisation offrent le </a:t>
            </a:r>
            <a:r>
              <a:rPr lang="fr-FR" dirty="0" err="1"/>
              <a:t>Wi-Fi</a:t>
            </a:r>
            <a:r>
              <a:rPr lang="fr-FR" dirty="0"/>
              <a:t> gratuit et des stations d'accueil MP3. Des machines à </a:t>
            </a:r>
            <a:r>
              <a:rPr lang="fr-FR" dirty="0" err="1"/>
              <a:t>expresso</a:t>
            </a:r>
            <a:r>
              <a:rPr lang="fr-FR" dirty="0"/>
              <a:t> et des gammes d'oreillers au choix ajoutent une note de luxe bienvenue. Vous aurez également à votre disposition un service en chambre 24 heures sur 24 et des télévisions LCD.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9"/>
          <p:cNvSpPr txBox="1">
            <a:spLocks noChangeArrowheads="1"/>
          </p:cNvSpPr>
          <p:nvPr/>
        </p:nvSpPr>
        <p:spPr bwMode="auto">
          <a:xfrm>
            <a:off x="2143125" y="0"/>
            <a:ext cx="4786313" cy="646113"/>
          </a:xfrm>
          <a:prstGeom prst="rect">
            <a:avLst/>
          </a:prstGeom>
          <a:noFill/>
          <a:ln w="9525">
            <a:noFill/>
            <a:miter lim="800000"/>
            <a:headEnd/>
            <a:tailEnd/>
          </a:ln>
        </p:spPr>
        <p:txBody>
          <a:bodyPr>
            <a:spAutoFit/>
          </a:bodyPr>
          <a:lstStyle/>
          <a:p>
            <a:pPr algn="ctr">
              <a:lnSpc>
                <a:spcPct val="150000"/>
              </a:lnSpc>
            </a:pPr>
            <a:r>
              <a:rPr lang="fr-FR" altLang="fr-FR" sz="2400" b="1" i="1" u="sng">
                <a:solidFill>
                  <a:srgbClr val="002060"/>
                </a:solidFill>
                <a:latin typeface="Baskerville Old Face" pitchFamily="18" charset="0"/>
              </a:rPr>
              <a:t>EPIC SANA LISBOA 5*</a:t>
            </a:r>
          </a:p>
        </p:txBody>
      </p:sp>
      <p:pic>
        <p:nvPicPr>
          <p:cNvPr id="4099" name="Picture 2"/>
          <p:cNvPicPr>
            <a:picLocks noChangeAspect="1" noChangeArrowheads="1"/>
          </p:cNvPicPr>
          <p:nvPr/>
        </p:nvPicPr>
        <p:blipFill>
          <a:blip r:embed="rId2"/>
          <a:srcRect/>
          <a:stretch>
            <a:fillRect/>
          </a:stretch>
        </p:blipFill>
        <p:spPr bwMode="auto">
          <a:xfrm>
            <a:off x="642938" y="714375"/>
            <a:ext cx="7924800" cy="5942013"/>
          </a:xfrm>
          <a:prstGeom prst="rect">
            <a:avLst/>
          </a:prstGeom>
          <a:noFill/>
          <a:ln w="9525">
            <a:noFill/>
            <a:miter lim="800000"/>
            <a:headEnd/>
            <a:tailEnd/>
          </a:ln>
        </p:spPr>
      </p:pic>
      <p:pic>
        <p:nvPicPr>
          <p:cNvPr id="4100" name="Picture 6" descr="\\192.168.1.5\cj\9 COMMERCIAL ET COMMUNICATION\COMMUNICATION\LOGOS\PORTUGAL\CROISIEREJAUNE-PORTUGAL.png"/>
          <p:cNvPicPr>
            <a:picLocks noChangeAspect="1" noChangeArrowheads="1"/>
          </p:cNvPicPr>
          <p:nvPr/>
        </p:nvPicPr>
        <p:blipFill>
          <a:blip r:embed="rId3"/>
          <a:srcRect/>
          <a:stretch>
            <a:fillRect/>
          </a:stretch>
        </p:blipFill>
        <p:spPr bwMode="auto">
          <a:xfrm>
            <a:off x="179388" y="0"/>
            <a:ext cx="1296987" cy="117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9"/>
          <p:cNvSpPr txBox="1">
            <a:spLocks noChangeArrowheads="1"/>
          </p:cNvSpPr>
          <p:nvPr/>
        </p:nvSpPr>
        <p:spPr bwMode="auto">
          <a:xfrm>
            <a:off x="2143125" y="0"/>
            <a:ext cx="4786313" cy="1200150"/>
          </a:xfrm>
          <a:prstGeom prst="rect">
            <a:avLst/>
          </a:prstGeom>
          <a:noFill/>
          <a:ln w="9525">
            <a:noFill/>
            <a:miter lim="800000"/>
            <a:headEnd/>
            <a:tailEnd/>
          </a:ln>
        </p:spPr>
        <p:txBody>
          <a:bodyPr>
            <a:spAutoFit/>
          </a:bodyPr>
          <a:lstStyle/>
          <a:p>
            <a:pPr algn="ctr">
              <a:lnSpc>
                <a:spcPct val="150000"/>
              </a:lnSpc>
            </a:pPr>
            <a:r>
              <a:rPr lang="fr-FR" altLang="fr-FR" sz="2400" b="1" i="1" u="sng">
                <a:solidFill>
                  <a:srgbClr val="002060"/>
                </a:solidFill>
                <a:latin typeface="Baskerville Old Face" pitchFamily="18" charset="0"/>
              </a:rPr>
              <a:t>EPIC SANA LISBOA 5*</a:t>
            </a:r>
          </a:p>
          <a:p>
            <a:pPr algn="ctr">
              <a:lnSpc>
                <a:spcPct val="150000"/>
              </a:lnSpc>
            </a:pPr>
            <a:r>
              <a:rPr lang="fr-FR" altLang="fr-FR" sz="2400" b="1" i="1" u="sng">
                <a:solidFill>
                  <a:srgbClr val="002060"/>
                </a:solidFill>
                <a:latin typeface="Baskerville Old Face" pitchFamily="18" charset="0"/>
              </a:rPr>
              <a:t>Salle plénière</a:t>
            </a:r>
          </a:p>
        </p:txBody>
      </p:sp>
      <p:pic>
        <p:nvPicPr>
          <p:cNvPr id="5123"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5124" name="Picture 2"/>
          <p:cNvPicPr>
            <a:picLocks noChangeAspect="1" noChangeArrowheads="1"/>
          </p:cNvPicPr>
          <p:nvPr/>
        </p:nvPicPr>
        <p:blipFill>
          <a:blip r:embed="rId3"/>
          <a:srcRect/>
          <a:stretch>
            <a:fillRect/>
          </a:stretch>
        </p:blipFill>
        <p:spPr bwMode="auto">
          <a:xfrm>
            <a:off x="9525" y="1500188"/>
            <a:ext cx="9134475" cy="3495675"/>
          </a:xfrm>
          <a:prstGeom prst="rect">
            <a:avLst/>
          </a:prstGeom>
          <a:noFill/>
          <a:ln w="9525">
            <a:noFill/>
            <a:miter lim="800000"/>
            <a:headEnd/>
            <a:tailEnd/>
          </a:ln>
        </p:spPr>
      </p:pic>
      <p:sp>
        <p:nvSpPr>
          <p:cNvPr id="6" name="ZoneTexte 5"/>
          <p:cNvSpPr txBox="1"/>
          <p:nvPr/>
        </p:nvSpPr>
        <p:spPr>
          <a:xfrm>
            <a:off x="857250" y="5429250"/>
            <a:ext cx="7429500" cy="1200150"/>
          </a:xfrm>
          <a:prstGeom prst="rect">
            <a:avLst/>
          </a:prstGeom>
          <a:noFill/>
        </p:spPr>
        <p:txBody>
          <a:bodyPr>
            <a:spAutoFit/>
          </a:bodyPr>
          <a:lstStyle/>
          <a:p>
            <a:pPr>
              <a:defRPr/>
            </a:pPr>
            <a:r>
              <a:rPr lang="fr-FR" dirty="0">
                <a:solidFill>
                  <a:schemeClr val="accent2">
                    <a:lumMod val="75000"/>
                  </a:schemeClr>
                </a:solidFill>
              </a:rPr>
              <a:t>Si vous devez organiser une réunion à Lisbonne, faites confiance à cet hôtel qui dispose d'espaces événements mesurant 1760 mètres carrés et comprenant un centre de conférence, des espaces de conférence et des salles de réunion.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2143125" y="0"/>
            <a:ext cx="4786313" cy="1145826"/>
          </a:xfrm>
          <a:prstGeom prst="rect">
            <a:avLst/>
          </a:prstGeom>
          <a:noFill/>
          <a:ln w="9525">
            <a:noFill/>
            <a:miter lim="800000"/>
            <a:headEnd/>
            <a:tailEnd/>
          </a:ln>
        </p:spPr>
        <p:txBody>
          <a:bodyPr>
            <a:spAutoFit/>
          </a:bodyPr>
          <a:lstStyle/>
          <a:p>
            <a:pPr algn="ctr">
              <a:lnSpc>
                <a:spcPct val="150000"/>
              </a:lnSpc>
            </a:pPr>
            <a:r>
              <a:rPr lang="fr-FR" altLang="fr-FR" sz="2400" b="1" i="1" u="sng" dirty="0">
                <a:latin typeface="Baskerville Old Face" pitchFamily="18" charset="0"/>
              </a:rPr>
              <a:t>EPIC SANA LISBOA 5*</a:t>
            </a:r>
          </a:p>
          <a:p>
            <a:pPr algn="ctr">
              <a:lnSpc>
                <a:spcPct val="150000"/>
              </a:lnSpc>
            </a:pPr>
            <a:endParaRPr lang="fr-FR" altLang="fr-FR" sz="2400" b="1" i="1" u="sng" dirty="0">
              <a:latin typeface="Baskerville Old Face" pitchFamily="18" charset="0"/>
            </a:endParaRPr>
          </a:p>
        </p:txBody>
      </p:sp>
      <p:pic>
        <p:nvPicPr>
          <p:cNvPr id="6147" name="Picture 6" descr="\\192.168.1.5\cj\9 COMMERCIAL ET COMMUNICATION\COMMUNICATION\LOGOS\PORTUGAL\CROISIEREJAUNE-PORTUGAL.png"/>
          <p:cNvPicPr>
            <a:picLocks noChangeAspect="1" noChangeArrowheads="1"/>
          </p:cNvPicPr>
          <p:nvPr/>
        </p:nvPicPr>
        <p:blipFill>
          <a:blip r:embed="rId2"/>
          <a:srcRect/>
          <a:stretch>
            <a:fillRect/>
          </a:stretch>
        </p:blipFill>
        <p:spPr bwMode="auto">
          <a:xfrm>
            <a:off x="179388" y="0"/>
            <a:ext cx="1296987" cy="1174750"/>
          </a:xfrm>
          <a:prstGeom prst="rect">
            <a:avLst/>
          </a:prstGeom>
          <a:noFill/>
          <a:ln w="9525">
            <a:noFill/>
            <a:miter lim="800000"/>
            <a:headEnd/>
            <a:tailEnd/>
          </a:ln>
        </p:spPr>
      </p:pic>
      <p:pic>
        <p:nvPicPr>
          <p:cNvPr id="6148" name="Picture 2"/>
          <p:cNvPicPr>
            <a:picLocks noChangeAspect="1" noChangeArrowheads="1"/>
          </p:cNvPicPr>
          <p:nvPr/>
        </p:nvPicPr>
        <p:blipFill>
          <a:blip r:embed="rId3"/>
          <a:srcRect/>
          <a:stretch>
            <a:fillRect/>
          </a:stretch>
        </p:blipFill>
        <p:spPr bwMode="auto">
          <a:xfrm>
            <a:off x="1285875" y="928688"/>
            <a:ext cx="7667625" cy="560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ailles">
  <a:themeElements>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ersonnalisé 1">
      <a:majorFont>
        <a:latin typeface="Baskerville Old Face"/>
        <a:ea typeface=""/>
        <a:cs typeface=""/>
      </a:majorFont>
      <a:minorFont>
        <a:latin typeface="Baskerville Old Face"/>
        <a:ea typeface=""/>
        <a:cs typeface=""/>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2537</TotalTime>
  <Words>1832</Words>
  <Application>Microsoft Office PowerPoint</Application>
  <PresentationFormat>Affichage à l'écran (4:3)</PresentationFormat>
  <Paragraphs>145</Paragraphs>
  <Slides>58</Slides>
  <Notes>0</Notes>
  <HiddenSlides>0</HiddenSlides>
  <MMClips>0</MMClips>
  <ScaleCrop>false</ScaleCrop>
  <HeadingPairs>
    <vt:vector size="4" baseType="variant">
      <vt:variant>
        <vt:lpstr>Thème</vt:lpstr>
      </vt:variant>
      <vt:variant>
        <vt:i4>1</vt:i4>
      </vt:variant>
      <vt:variant>
        <vt:lpstr>Titres des diapositives</vt:lpstr>
      </vt:variant>
      <vt:variant>
        <vt:i4>58</vt:i4>
      </vt:variant>
    </vt:vector>
  </HeadingPairs>
  <TitlesOfParts>
    <vt:vector size="59" baseType="lpstr">
      <vt:lpstr>Mailles</vt:lpstr>
      <vt:lpstr>Lisboa - Portugal  </vt:lpstr>
      <vt:lpstr>Diapositive 2</vt:lpstr>
      <vt:lpstr>Diapositive 3</vt:lpstr>
      <vt:lpstr>JOUR 1</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JOUR 2</vt:lpstr>
      <vt:lpstr>Diapositive 22</vt:lpstr>
      <vt:lpstr>Diapositive 23</vt:lpstr>
      <vt:lpstr>Diapositive 24</vt:lpstr>
      <vt:lpstr>Diapositive 25</vt:lpstr>
      <vt:lpstr>Diapositive 26</vt:lpstr>
      <vt:lpstr>Diapositive 27</vt:lpstr>
      <vt:lpstr>Diapositive 28</vt:lpstr>
      <vt:lpstr>Diapositive 29</vt:lpstr>
      <vt:lpstr>Diapositive 30</vt:lpstr>
      <vt:lpstr>JOUR 3</vt:lpstr>
      <vt:lpstr>Diapositive 32</vt:lpstr>
      <vt:lpstr>Diapositive 33</vt:lpstr>
      <vt:lpstr>Diapositive 34</vt:lpstr>
      <vt:lpstr>Diapositive 35</vt:lpstr>
      <vt:lpstr>Prestations optionnelles</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vector>
  </TitlesOfParts>
  <Company>Croisière_jaune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Lisboa   XCPH ORGANISATION</dc:title>
  <dc:creator>alice</dc:creator>
  <cp:lastModifiedBy>Laura</cp:lastModifiedBy>
  <cp:revision>133</cp:revision>
  <dcterms:created xsi:type="dcterms:W3CDTF">2014-07-07T07:41:37Z</dcterms:created>
  <dcterms:modified xsi:type="dcterms:W3CDTF">2015-07-17T07:56:12Z</dcterms:modified>
</cp:coreProperties>
</file>