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2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3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4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9"/>
  </p:notesMasterIdLst>
  <p:handoutMasterIdLst>
    <p:handoutMasterId r:id="rId70"/>
  </p:handoutMasterIdLst>
  <p:sldIdLst>
    <p:sldId id="290" r:id="rId2"/>
    <p:sldId id="256" r:id="rId3"/>
    <p:sldId id="257" r:id="rId4"/>
    <p:sldId id="259" r:id="rId5"/>
    <p:sldId id="260" r:id="rId6"/>
    <p:sldId id="258" r:id="rId7"/>
    <p:sldId id="261" r:id="rId8"/>
    <p:sldId id="289" r:id="rId9"/>
    <p:sldId id="262" r:id="rId10"/>
    <p:sldId id="291" r:id="rId11"/>
    <p:sldId id="292" r:id="rId12"/>
    <p:sldId id="293" r:id="rId13"/>
    <p:sldId id="265" r:id="rId14"/>
    <p:sldId id="288" r:id="rId15"/>
    <p:sldId id="294" r:id="rId16"/>
    <p:sldId id="267" r:id="rId17"/>
    <p:sldId id="295" r:id="rId18"/>
    <p:sldId id="296" r:id="rId19"/>
    <p:sldId id="268" r:id="rId20"/>
    <p:sldId id="269" r:id="rId21"/>
    <p:sldId id="271" r:id="rId22"/>
    <p:sldId id="272" r:id="rId23"/>
    <p:sldId id="273" r:id="rId24"/>
    <p:sldId id="274" r:id="rId25"/>
    <p:sldId id="275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280" r:id="rId52"/>
    <p:sldId id="281" r:id="rId53"/>
    <p:sldId id="282" r:id="rId54"/>
    <p:sldId id="322" r:id="rId55"/>
    <p:sldId id="323" r:id="rId56"/>
    <p:sldId id="324" r:id="rId57"/>
    <p:sldId id="325" r:id="rId58"/>
    <p:sldId id="283" r:id="rId59"/>
    <p:sldId id="326" r:id="rId60"/>
    <p:sldId id="327" r:id="rId61"/>
    <p:sldId id="284" r:id="rId62"/>
    <p:sldId id="329" r:id="rId63"/>
    <p:sldId id="330" r:id="rId64"/>
    <p:sldId id="285" r:id="rId65"/>
    <p:sldId id="331" r:id="rId66"/>
    <p:sldId id="332" r:id="rId67"/>
    <p:sldId id="333" r:id="rId68"/>
  </p:sldIdLst>
  <p:sldSz cx="9144000" cy="6858000" type="screen4x3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54AA4-96D6-4AC8-A284-4D800B479D87}" type="datetimeFigureOut">
              <a:rPr lang="fr-CA" smtClean="0"/>
              <a:t>2015-07-15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21506-BD96-4C94-89DE-D80E6A23E7B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0972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E55888-4A27-4EE2-BA34-16C537FEA1D5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1A1AF6-F1AD-447B-973D-0B09D871034F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8885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A1AF6-F1AD-447B-973D-0B09D871034F}" type="slidenum">
              <a:rPr lang="fr-CA" smtClean="0"/>
              <a:pPr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507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A1AF6-F1AD-447B-973D-0B09D871034F}" type="slidenum">
              <a:rPr lang="fr-CA" smtClean="0"/>
              <a:pPr/>
              <a:t>64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5929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A1AF6-F1AD-447B-973D-0B09D871034F}" type="slidenum">
              <a:rPr lang="fr-CA" smtClean="0"/>
              <a:pPr/>
              <a:t>65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859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A1AF6-F1AD-447B-973D-0B09D871034F}" type="slidenum">
              <a:rPr lang="fr-CA" smtClean="0"/>
              <a:pPr/>
              <a:t>66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8925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A1AF6-F1AD-447B-973D-0B09D871034F}" type="slidenum">
              <a:rPr lang="fr-CA" smtClean="0"/>
              <a:pPr/>
              <a:t>67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761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032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479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527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079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7704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026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855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611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1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488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907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2704B-DFE8-4030-932C-91F465E838C2}" type="datetimeFigureOut">
              <a:rPr lang="fr-CA" smtClean="0"/>
              <a:pPr/>
              <a:t>2015-07-15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DA8D1-B5DC-41A4-9D25-AFB00955364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376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tags" Target="../tags/tag44.xml"/><Relationship Id="rId7" Type="http://schemas.openxmlformats.org/officeDocument/2006/relationships/oleObject" Target="../embeddings/oleObject5.bin"/><Relationship Id="rId2" Type="http://schemas.openxmlformats.org/officeDocument/2006/relationships/tags" Target="../tags/tag4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tags" Target="../tags/tag47.xml"/><Relationship Id="rId7" Type="http://schemas.openxmlformats.org/officeDocument/2006/relationships/oleObject" Target="../embeddings/oleObject6.bin"/><Relationship Id="rId2" Type="http://schemas.openxmlformats.org/officeDocument/2006/relationships/tags" Target="../tags/tag4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50.xml"/><Relationship Id="rId7" Type="http://schemas.openxmlformats.org/officeDocument/2006/relationships/image" Target="../media/image1.jpeg"/><Relationship Id="rId2" Type="http://schemas.openxmlformats.org/officeDocument/2006/relationships/tags" Target="../tags/tag49.xml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9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25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../media/image24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hyperlink" Target="http://www.google.ca/url?sa=i&amp;rct=j&amp;q=&amp;esrc=s&amp;source=images&amp;cd=&amp;cad=rja&amp;docid=P0usNJL3sHmw8M&amp;tbnid=zFISwn6tLnSPSM:&amp;ved=0CAUQjRw&amp;url=http://www.commentcamarche.net/news/5858391-l-ipad-3-sera-devoile-le-7-mars&amp;ei=-wgGU9f9LaPuyAHSs4D4BQ&amp;bvm=bv.61725948,d.aWc&amp;psig=AFQjCNHo1UgGGok-0y7tK054wgWBHNX1_A&amp;ust=1392990815777894" TargetMode="External"/><Relationship Id="rId5" Type="http://schemas.openxmlformats.org/officeDocument/2006/relationships/tags" Target="../tags/tag60.xml"/><Relationship Id="rId10" Type="http://schemas.openxmlformats.org/officeDocument/2006/relationships/image" Target="../media/image1.jpeg"/><Relationship Id="rId4" Type="http://schemas.openxmlformats.org/officeDocument/2006/relationships/tags" Target="../tags/tag59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tags" Target="../tags/tag65.xml"/><Relationship Id="rId7" Type="http://schemas.openxmlformats.org/officeDocument/2006/relationships/oleObject" Target="../embeddings/oleObject8.bin"/><Relationship Id="rId2" Type="http://schemas.openxmlformats.org/officeDocument/2006/relationships/tags" Target="../tags/tag6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27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72.xml"/><Relationship Id="rId7" Type="http://schemas.openxmlformats.org/officeDocument/2006/relationships/image" Target="../media/image28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6.xml"/><Relationship Id="rId7" Type="http://schemas.openxmlformats.org/officeDocument/2006/relationships/image" Target="../media/image1.jpe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9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image" Target="../media/image31.jpe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32.jp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oleObject" Target="../embeddings/oleObject11.bin"/><Relationship Id="rId3" Type="http://schemas.openxmlformats.org/officeDocument/2006/relationships/tags" Target="../tags/tag8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4.wmf"/><Relationship Id="rId2" Type="http://schemas.openxmlformats.org/officeDocument/2006/relationships/tags" Target="../tags/tag86.xml"/><Relationship Id="rId1" Type="http://schemas.openxmlformats.org/officeDocument/2006/relationships/vmlDrawing" Target="../drawings/vmlDrawing9.vml"/><Relationship Id="rId6" Type="http://schemas.openxmlformats.org/officeDocument/2006/relationships/tags" Target="../tags/tag90.xml"/><Relationship Id="rId11" Type="http://schemas.openxmlformats.org/officeDocument/2006/relationships/oleObject" Target="../embeddings/oleObject10.bin"/><Relationship Id="rId5" Type="http://schemas.openxmlformats.org/officeDocument/2006/relationships/tags" Target="../tags/tag89.xml"/><Relationship Id="rId10" Type="http://schemas.openxmlformats.org/officeDocument/2006/relationships/image" Target="../media/image33.wmf"/><Relationship Id="rId4" Type="http://schemas.openxmlformats.org/officeDocument/2006/relationships/tags" Target="../tags/tag88.xml"/><Relationship Id="rId9" Type="http://schemas.openxmlformats.org/officeDocument/2006/relationships/oleObject" Target="../embeddings/oleObject9.bin"/><Relationship Id="rId14" Type="http://schemas.openxmlformats.org/officeDocument/2006/relationships/image" Target="../media/image35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93.xml"/><Relationship Id="rId7" Type="http://schemas.openxmlformats.org/officeDocument/2006/relationships/image" Target="../media/image36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97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5" Type="http://schemas.openxmlformats.org/officeDocument/2006/relationships/tags" Target="../tags/tag99.xml"/><Relationship Id="rId10" Type="http://schemas.openxmlformats.org/officeDocument/2006/relationships/image" Target="../media/image39.png"/><Relationship Id="rId4" Type="http://schemas.openxmlformats.org/officeDocument/2006/relationships/tags" Target="../tags/tag98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tags" Target="../tags/tag104.xml"/><Relationship Id="rId7" Type="http://schemas.openxmlformats.org/officeDocument/2006/relationships/oleObject" Target="../embeddings/oleObject12.bin"/><Relationship Id="rId2" Type="http://schemas.openxmlformats.org/officeDocument/2006/relationships/tags" Target="../tags/tag10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42.e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43.e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44.e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45.e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.jpe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4.png"/><Relationship Id="rId5" Type="http://schemas.openxmlformats.org/officeDocument/2006/relationships/tags" Target="../tags/tag11.xml"/><Relationship Id="rId10" Type="http://schemas.openxmlformats.org/officeDocument/2006/relationships/image" Target="../media/image3.jpeg"/><Relationship Id="rId4" Type="http://schemas.openxmlformats.org/officeDocument/2006/relationships/tags" Target="../tags/tag10.xml"/><Relationship Id="rId9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46.e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image" Target="../media/image47.emf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image" Target="../media/image48.emf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image" Target="../media/image49.emf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50.emf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image" Target="../media/image51.emf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image" Target="../media/image52.emf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5" Type="http://schemas.openxmlformats.org/officeDocument/2006/relationships/image" Target="../media/image53.emf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54.emf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55.em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tags" Target="../tags/tag15.xml"/><Relationship Id="rId7" Type="http://schemas.openxmlformats.org/officeDocument/2006/relationships/oleObject" Target="../embeddings/oleObject1.bin"/><Relationship Id="rId2" Type="http://schemas.openxmlformats.org/officeDocument/2006/relationships/tags" Target="../tags/tag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56.emf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57.emf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image" Target="../media/image58.emf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59.emf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60.emf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5" Type="http://schemas.openxmlformats.org/officeDocument/2006/relationships/image" Target="../media/image61.emf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image" Target="../media/image62.emf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image" Target="../media/image63.emf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7" Type="http://schemas.openxmlformats.org/officeDocument/2006/relationships/image" Target="../media/image64.wmf"/><Relationship Id="rId2" Type="http://schemas.openxmlformats.org/officeDocument/2006/relationships/tags" Target="../tags/tag15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7" Type="http://schemas.openxmlformats.org/officeDocument/2006/relationships/image" Target="../media/image65.wmf"/><Relationship Id="rId2" Type="http://schemas.openxmlformats.org/officeDocument/2006/relationships/tags" Target="../tags/tag15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tags" Target="../tags/tag18.xml"/><Relationship Id="rId7" Type="http://schemas.openxmlformats.org/officeDocument/2006/relationships/oleObject" Target="../embeddings/oleObject2.bin"/><Relationship Id="rId2" Type="http://schemas.openxmlformats.org/officeDocument/2006/relationships/tags" Target="../tags/tag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5" Type="http://schemas.openxmlformats.org/officeDocument/2006/relationships/image" Target="../media/image66.emf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165.xml"/><Relationship Id="rId7" Type="http://schemas.openxmlformats.org/officeDocument/2006/relationships/image" Target="../media/image68.png"/><Relationship Id="rId2" Type="http://schemas.openxmlformats.org/officeDocument/2006/relationships/tags" Target="../tags/tag16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7.wmf"/><Relationship Id="rId4" Type="http://schemas.openxmlformats.org/officeDocument/2006/relationships/tags" Target="../tags/tag166.xml"/><Relationship Id="rId9" Type="http://schemas.openxmlformats.org/officeDocument/2006/relationships/oleObject" Target="../embeddings/oleObject15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tags" Target="../tags/tag168.xml"/><Relationship Id="rId7" Type="http://schemas.openxmlformats.org/officeDocument/2006/relationships/oleObject" Target="../embeddings/oleObject16.bin"/><Relationship Id="rId2" Type="http://schemas.openxmlformats.org/officeDocument/2006/relationships/tags" Target="../tags/tag16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1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73.emf"/><Relationship Id="rId5" Type="http://schemas.openxmlformats.org/officeDocument/2006/relationships/image" Target="../media/image71.png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74.emf"/><Relationship Id="rId5" Type="http://schemas.openxmlformats.org/officeDocument/2006/relationships/image" Target="../media/image71.png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75.emf"/><Relationship Id="rId5" Type="http://schemas.openxmlformats.org/officeDocument/2006/relationships/image" Target="../media/image71.png"/><Relationship Id="rId4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78.emf"/><Relationship Id="rId5" Type="http://schemas.openxmlformats.org/officeDocument/2006/relationships/image" Target="../media/image7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11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10.png"/><Relationship Id="rId2" Type="http://schemas.openxmlformats.org/officeDocument/2006/relationships/tags" Target="../tags/tag21.xml"/><Relationship Id="rId16" Type="http://schemas.openxmlformats.org/officeDocument/2006/relationships/image" Target="../media/image14.jpe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9.jpeg"/><Relationship Id="rId5" Type="http://schemas.openxmlformats.org/officeDocument/2006/relationships/tags" Target="../tags/tag24.xml"/><Relationship Id="rId15" Type="http://schemas.openxmlformats.org/officeDocument/2006/relationships/image" Target="../media/image13.jpeg"/><Relationship Id="rId10" Type="http://schemas.openxmlformats.org/officeDocument/2006/relationships/image" Target="../media/image1.jpeg"/><Relationship Id="rId4" Type="http://schemas.openxmlformats.org/officeDocument/2006/relationships/tags" Target="../tags/tag23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tags" Target="../tags/tag182.xml"/><Relationship Id="rId7" Type="http://schemas.openxmlformats.org/officeDocument/2006/relationships/oleObject" Target="../embeddings/oleObject17.bin"/><Relationship Id="rId2" Type="http://schemas.openxmlformats.org/officeDocument/2006/relationships/tags" Target="../tags/tag18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6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image" Target="../media/image80.wmf"/><Relationship Id="rId2" Type="http://schemas.openxmlformats.org/officeDocument/2006/relationships/tags" Target="../tags/tag183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7" Type="http://schemas.openxmlformats.org/officeDocument/2006/relationships/image" Target="../media/image81.wmf"/><Relationship Id="rId2" Type="http://schemas.openxmlformats.org/officeDocument/2006/relationships/tags" Target="../tags/tag185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tags" Target="../tags/tag188.xml"/><Relationship Id="rId7" Type="http://schemas.openxmlformats.org/officeDocument/2006/relationships/oleObject" Target="../embeddings/oleObject20.bin"/><Relationship Id="rId2" Type="http://schemas.openxmlformats.org/officeDocument/2006/relationships/tags" Target="../tags/tag18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9.xml"/><Relationship Id="rId9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tags" Target="../tags/tag191.xml"/><Relationship Id="rId7" Type="http://schemas.openxmlformats.org/officeDocument/2006/relationships/image" Target="../media/image1.jpeg"/><Relationship Id="rId2" Type="http://schemas.openxmlformats.org/officeDocument/2006/relationships/tags" Target="../tags/tag190.xml"/><Relationship Id="rId1" Type="http://schemas.openxmlformats.org/officeDocument/2006/relationships/vmlDrawing" Target="../drawings/vmlDrawing19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2.xml"/><Relationship Id="rId9" Type="http://schemas.openxmlformats.org/officeDocument/2006/relationships/image" Target="../media/image84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tags" Target="../tags/tag194.xml"/><Relationship Id="rId7" Type="http://schemas.openxmlformats.org/officeDocument/2006/relationships/oleObject" Target="../embeddings/oleObject22.bin"/><Relationship Id="rId2" Type="http://schemas.openxmlformats.org/officeDocument/2006/relationships/tags" Target="../tags/tag19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tags" Target="../tags/tag196.xml"/><Relationship Id="rId7" Type="http://schemas.openxmlformats.org/officeDocument/2006/relationships/oleObject" Target="../embeddings/oleObject23.bin"/><Relationship Id="rId2" Type="http://schemas.openxmlformats.org/officeDocument/2006/relationships/tags" Target="../tags/tag19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tags" Target="../tags/tag198.xml"/><Relationship Id="rId7" Type="http://schemas.openxmlformats.org/officeDocument/2006/relationships/oleObject" Target="../embeddings/oleObject24.bin"/><Relationship Id="rId2" Type="http://schemas.openxmlformats.org/officeDocument/2006/relationships/tags" Target="../tags/tag19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tags" Target="../tags/tag29.xml"/><Relationship Id="rId7" Type="http://schemas.openxmlformats.org/officeDocument/2006/relationships/oleObject" Target="../embeddings/oleObject3.bin"/><Relationship Id="rId2" Type="http://schemas.openxmlformats.org/officeDocument/2006/relationships/tags" Target="../tags/tag2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17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1.jpeg"/><Relationship Id="rId5" Type="http://schemas.openxmlformats.org/officeDocument/2006/relationships/tags" Target="../tags/tag35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tags" Target="../tags/tag41.xml"/><Relationship Id="rId7" Type="http://schemas.openxmlformats.org/officeDocument/2006/relationships/oleObject" Target="../embeddings/oleObject4.bin"/><Relationship Id="rId2" Type="http://schemas.openxmlformats.org/officeDocument/2006/relationships/tags" Target="../tags/tag4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963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3568" y="908720"/>
            <a:ext cx="7317432" cy="4322861"/>
          </a:xfrm>
        </p:spPr>
        <p:txBody>
          <a:bodyPr>
            <a:normAutofit fontScale="90000"/>
          </a:bodyPr>
          <a:lstStyle/>
          <a:p>
            <a:pPr algn="l"/>
            <a:r>
              <a:rPr lang="fr-CA" sz="3200" dirty="0" smtClean="0">
                <a:latin typeface="HelveticaNeue LT 45 Light" panose="020B0403020202020204" pitchFamily="34" charset="0"/>
              </a:rPr>
              <a:t>FADOQ – Région Mauricie a conçu la formation </a:t>
            </a:r>
            <a:r>
              <a:rPr lang="fr-CA" sz="3200" dirty="0" smtClean="0">
                <a:latin typeface="Lucida Calligraphy" panose="03010101010101010101" pitchFamily="66" charset="0"/>
              </a:rPr>
              <a:t>Initiation à </a:t>
            </a:r>
            <a:r>
              <a:rPr lang="fr-CA" sz="3200" dirty="0">
                <a:latin typeface="Lucida Calligraphy" panose="03010101010101010101" pitchFamily="66" charset="0"/>
              </a:rPr>
              <a:t>la </a:t>
            </a:r>
            <a:r>
              <a:rPr lang="fr-CA" sz="3200" dirty="0" smtClean="0">
                <a:latin typeface="Lucida Calligraphy" panose="03010101010101010101" pitchFamily="66" charset="0"/>
              </a:rPr>
              <a:t>tablette Android </a:t>
            </a:r>
            <a:r>
              <a:rPr lang="fr-CA" sz="3200" dirty="0" smtClean="0">
                <a:latin typeface="HelveticaNeue LT 45 Light" panose="020B0403020202020204" pitchFamily="34" charset="0"/>
              </a:rPr>
              <a:t> pour répondre aux besoins des personnes de 50 ans et plus ayant de l’intérêt pour les nouvelles technologies.</a:t>
            </a:r>
            <a:br>
              <a:rPr lang="fr-CA" sz="3200" dirty="0" smtClean="0">
                <a:latin typeface="HelveticaNeue LT 45 Light" panose="020B0403020202020204" pitchFamily="34" charset="0"/>
              </a:rPr>
            </a:br>
            <a:r>
              <a:rPr lang="fr-CA" sz="3200" dirty="0">
                <a:latin typeface="HelveticaNeue LT 45 Light" panose="020B0403020202020204" pitchFamily="34" charset="0"/>
              </a:rPr>
              <a:t/>
            </a:r>
            <a:br>
              <a:rPr lang="fr-CA" sz="3200" dirty="0">
                <a:latin typeface="HelveticaNeue LT 45 Light" panose="020B0403020202020204" pitchFamily="34" charset="0"/>
              </a:rPr>
            </a:br>
            <a:r>
              <a:rPr lang="fr-CA" sz="3200" dirty="0" smtClean="0">
                <a:latin typeface="HelveticaNeue LT 45 Light" panose="020B0403020202020204" pitchFamily="34" charset="0"/>
              </a:rPr>
              <a:t>Nous sommes convaincus que celles-ci sont facteur de rapprochement et de plaisir, ce que nous vous souhaitons aujourd’hui.</a:t>
            </a:r>
            <a:endParaRPr lang="fr-CA" sz="3200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04664"/>
            <a:ext cx="1036041" cy="103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Initialisation d’une Android (Samsung)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83952792"/>
              </p:ext>
            </p:extLst>
          </p:nvPr>
        </p:nvGraphicFramePr>
        <p:xfrm>
          <a:off x="1524000" y="1716088"/>
          <a:ext cx="6096000" cy="342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r:id="rId7" imgW="14425200" imgH="8101440" progId="">
                  <p:embed/>
                </p:oleObj>
              </mc:Choice>
              <mc:Fallback>
                <p:oleObj r:id="rId7" imgW="14425200" imgH="8101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4000" y="1716088"/>
                        <a:ext cx="6096000" cy="342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5903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Initialisation d’une Android (Samsung)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39743800"/>
              </p:ext>
            </p:extLst>
          </p:nvPr>
        </p:nvGraphicFramePr>
        <p:xfrm>
          <a:off x="1524000" y="1736725"/>
          <a:ext cx="6096000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r:id="rId7" imgW="15149160" imgH="8406000" progId="">
                  <p:embed/>
                </p:oleObj>
              </mc:Choice>
              <mc:Fallback>
                <p:oleObj r:id="rId7" imgW="15149160" imgH="8406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4000" y="1736725"/>
                        <a:ext cx="6096000" cy="338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562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Initialisation d’une Android (Samsung)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83730658"/>
              </p:ext>
            </p:extLst>
          </p:nvPr>
        </p:nvGraphicFramePr>
        <p:xfrm>
          <a:off x="1235529" y="1772816"/>
          <a:ext cx="6672942" cy="371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r:id="rId8" imgW="15783840" imgH="8774280" progId="">
                  <p:embed/>
                </p:oleObj>
              </mc:Choice>
              <mc:Fallback>
                <p:oleObj r:id="rId8" imgW="15783840" imgH="8774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35529" y="1772816"/>
                        <a:ext cx="6672942" cy="371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4211960" y="1556792"/>
            <a:ext cx="403244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600" dirty="0" smtClean="0">
                <a:latin typeface="HelveticaNeue LT 45 Light" panose="020B0403020202020204" pitchFamily="34" charset="0"/>
              </a:rPr>
              <a:t>Cloud server = un nuage.</a:t>
            </a:r>
          </a:p>
          <a:p>
            <a:endParaRPr lang="fr-CA" sz="1600" dirty="0" smtClean="0">
              <a:latin typeface="HelveticaNeue LT 45 Light" panose="020B0403020202020204" pitchFamily="34" charset="0"/>
            </a:endParaRPr>
          </a:p>
          <a:p>
            <a:r>
              <a:rPr lang="fr-CA" sz="1600" b="1" dirty="0" smtClean="0">
                <a:latin typeface="HelveticaNeue LT 45 Light" panose="020B0403020202020204" pitchFamily="34" charset="0"/>
              </a:rPr>
              <a:t>Un nuage</a:t>
            </a:r>
            <a:r>
              <a:rPr lang="fr-CA" sz="1600" dirty="0" smtClean="0">
                <a:latin typeface="HelveticaNeue LT 45 Light" panose="020B0403020202020204" pitchFamily="34" charset="0"/>
              </a:rPr>
              <a:t> </a:t>
            </a:r>
            <a:r>
              <a:rPr lang="fr-CA" sz="1600" dirty="0">
                <a:latin typeface="HelveticaNeue LT 45 Light" panose="020B0403020202020204" pitchFamily="34" charset="0"/>
              </a:rPr>
              <a:t>sert à </a:t>
            </a:r>
            <a:r>
              <a:rPr lang="fr-CA" sz="1600" dirty="0" smtClean="0">
                <a:latin typeface="HelveticaNeue LT 45 Light" panose="020B0403020202020204" pitchFamily="34" charset="0"/>
              </a:rPr>
              <a:t>stocker les </a:t>
            </a:r>
            <a:r>
              <a:rPr lang="fr-CA" sz="1600" dirty="0" err="1">
                <a:latin typeface="HelveticaNeue LT 45 Light" panose="020B0403020202020204" pitchFamily="34" charset="0"/>
              </a:rPr>
              <a:t>apps</a:t>
            </a:r>
            <a:r>
              <a:rPr lang="fr-CA" sz="1600" dirty="0">
                <a:latin typeface="HelveticaNeue LT 45 Light" panose="020B0403020202020204" pitchFamily="34" charset="0"/>
              </a:rPr>
              <a:t> </a:t>
            </a:r>
            <a:r>
              <a:rPr lang="fr-CA" sz="1600" dirty="0" smtClean="0">
                <a:latin typeface="HelveticaNeue LT 45 Light" panose="020B0403020202020204" pitchFamily="34" charset="0"/>
              </a:rPr>
              <a:t>achetées, </a:t>
            </a:r>
            <a:r>
              <a:rPr lang="fr-CA" sz="1600" dirty="0">
                <a:latin typeface="HelveticaNeue LT 45 Light" panose="020B0403020202020204" pitchFamily="34" charset="0"/>
              </a:rPr>
              <a:t>de la musique, vos photos</a:t>
            </a:r>
            <a:r>
              <a:rPr lang="fr-CA" sz="1600" dirty="0" smtClean="0">
                <a:latin typeface="HelveticaNeue LT 45 Light" panose="020B0403020202020204" pitchFamily="34" charset="0"/>
              </a:rPr>
              <a:t>, </a:t>
            </a:r>
            <a:r>
              <a:rPr lang="fr-CA" sz="1600" dirty="0">
                <a:latin typeface="HelveticaNeue LT 45 Light" panose="020B0403020202020204" pitchFamily="34" charset="0"/>
              </a:rPr>
              <a:t>les calendriers, les documents et encore plus</a:t>
            </a:r>
            <a:r>
              <a:rPr lang="fr-CA" sz="1600" dirty="0" smtClean="0">
                <a:latin typeface="HelveticaNeue LT 45 Light" panose="020B0403020202020204" pitchFamily="34" charset="0"/>
              </a:rPr>
              <a:t>. Son avantage est </a:t>
            </a:r>
            <a:r>
              <a:rPr lang="fr-CA" sz="1600" dirty="0">
                <a:latin typeface="HelveticaNeue LT 45 Light" panose="020B0403020202020204" pitchFamily="34" charset="0"/>
              </a:rPr>
              <a:t>qu’il peut synchroniser </a:t>
            </a:r>
            <a:r>
              <a:rPr lang="fr-CA" sz="1600" dirty="0" smtClean="0">
                <a:latin typeface="HelveticaNeue LT 45 Light" panose="020B0403020202020204" pitchFamily="34" charset="0"/>
              </a:rPr>
              <a:t>tout et ce,  </a:t>
            </a:r>
            <a:r>
              <a:rPr lang="fr-CA" sz="1600" dirty="0">
                <a:latin typeface="HelveticaNeue LT 45 Light" panose="020B0403020202020204" pitchFamily="34" charset="0"/>
              </a:rPr>
              <a:t>de façon automatique dans vos appareils </a:t>
            </a:r>
            <a:r>
              <a:rPr lang="fr-CA" sz="1600" dirty="0" smtClean="0">
                <a:latin typeface="HelveticaNeue LT 45 Light" panose="020B0403020202020204" pitchFamily="34" charset="0"/>
              </a:rPr>
              <a:t>connectés au nuage.</a:t>
            </a:r>
          </a:p>
          <a:p>
            <a:endParaRPr lang="fr-CA" sz="1600" dirty="0" smtClean="0"/>
          </a:p>
          <a:p>
            <a:r>
              <a:rPr lang="fr-CA" sz="1600" b="1" dirty="0" smtClean="0"/>
              <a:t>Autres nuages :</a:t>
            </a:r>
            <a:endParaRPr lang="fr-CA" sz="1600" b="1" dirty="0"/>
          </a:p>
        </p:txBody>
      </p:sp>
    </p:spTree>
    <p:extLst>
      <p:ext uri="{BB962C8B-B14F-4D97-AF65-F5344CB8AC3E}">
        <p14:creationId xmlns:p14="http://schemas.microsoft.com/office/powerpoint/2010/main" val="3154843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Initiation </a:t>
            </a:r>
            <a:br>
              <a:rPr lang="fr-CA" dirty="0" smtClean="0">
                <a:latin typeface="HelveticaNeue LT 45 Light" panose="020B0403020202020204" pitchFamily="34" charset="0"/>
              </a:rPr>
            </a:br>
            <a:r>
              <a:rPr lang="fr-CA" dirty="0" smtClean="0">
                <a:latin typeface="HelveticaNeue LT 45 Light" panose="020B0403020202020204" pitchFamily="34" charset="0"/>
              </a:rPr>
              <a:t>à la</a:t>
            </a:r>
            <a:br>
              <a:rPr lang="fr-CA" dirty="0" smtClean="0">
                <a:latin typeface="HelveticaNeue LT 45 Light" panose="020B0403020202020204" pitchFamily="34" charset="0"/>
              </a:rPr>
            </a:br>
            <a:r>
              <a:rPr lang="fr-CA" dirty="0" smtClean="0">
                <a:latin typeface="HelveticaNeue LT 45 Light" panose="020B0403020202020204" pitchFamily="34" charset="0"/>
              </a:rPr>
              <a:t>tablette Android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Les outils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116632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just"/>
            <a:r>
              <a:rPr lang="fr-CA" dirty="0" smtClean="0"/>
              <a:t>L’utilisation</a:t>
            </a:r>
            <a:endParaRPr lang="fr-CA" dirty="0"/>
          </a:p>
        </p:txBody>
      </p:sp>
      <p:pic>
        <p:nvPicPr>
          <p:cNvPr id="4098" name="Picture 2" descr="http://static.commentcamarche.net/www.commentcamarche.net/actualites/images/5858391s.jpg">
            <a:hlinkClick r:id="rId11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02188" y="1268760"/>
            <a:ext cx="3479329" cy="172617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395536" y="1556792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b="1" dirty="0">
                <a:latin typeface="HelveticaNeue LT 45 Light" panose="020B0403020202020204" pitchFamily="34" charset="0"/>
              </a:rPr>
              <a:t>Touché simple </a:t>
            </a:r>
            <a:r>
              <a:rPr lang="fr-CA" dirty="0" smtClean="0">
                <a:latin typeface="HelveticaNeue LT 45 Light" panose="020B0403020202020204" pitchFamily="34" charset="0"/>
              </a:rPr>
              <a:t>: Ce touché </a:t>
            </a:r>
            <a:r>
              <a:rPr lang="fr-CA" dirty="0">
                <a:latin typeface="HelveticaNeue LT 45 Light" panose="020B0403020202020204" pitchFamily="34" charset="0"/>
              </a:rPr>
              <a:t>sert essentiellement à « </a:t>
            </a:r>
            <a:r>
              <a:rPr lang="fr-CA" dirty="0" smtClean="0">
                <a:latin typeface="HelveticaNeue LT 45 Light" panose="020B0403020202020204" pitchFamily="34" charset="0"/>
              </a:rPr>
              <a:t>activer</a:t>
            </a:r>
            <a:r>
              <a:rPr lang="fr-CA" dirty="0">
                <a:latin typeface="HelveticaNeue LT 45 Light" panose="020B0403020202020204" pitchFamily="34" charset="0"/>
              </a:rPr>
              <a:t> » </a:t>
            </a:r>
            <a:r>
              <a:rPr lang="fr-CA" dirty="0" smtClean="0">
                <a:latin typeface="HelveticaNeue LT 45 Light" panose="020B0403020202020204" pitchFamily="34" charset="0"/>
              </a:rPr>
              <a:t>une fonction telle que l’ouverture des applications, l’activation d’un lien internet, etc. 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395536" y="2852936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b="1" dirty="0">
                <a:latin typeface="HelveticaNeue LT 45 Light" panose="020B0403020202020204" pitchFamily="34" charset="0"/>
              </a:rPr>
              <a:t>Touché double </a:t>
            </a:r>
            <a:r>
              <a:rPr lang="fr-CA" dirty="0" smtClean="0">
                <a:latin typeface="HelveticaNeue LT 45 Light" panose="020B0403020202020204" pitchFamily="34" charset="0"/>
              </a:rPr>
              <a:t>: Deux </a:t>
            </a:r>
            <a:r>
              <a:rPr lang="fr-CA" dirty="0">
                <a:latin typeface="HelveticaNeue LT 45 Light" panose="020B0403020202020204" pitchFamily="34" charset="0"/>
              </a:rPr>
              <a:t>petits touchés </a:t>
            </a:r>
            <a:r>
              <a:rPr lang="fr-CA" dirty="0" smtClean="0">
                <a:latin typeface="HelveticaNeue LT 45 Light" panose="020B0403020202020204" pitchFamily="34" charset="0"/>
              </a:rPr>
              <a:t>permettent d’agrandir automatiquement une </a:t>
            </a:r>
            <a:r>
              <a:rPr lang="fr-CA" dirty="0">
                <a:latin typeface="HelveticaNeue LT 45 Light" panose="020B0403020202020204" pitchFamily="34" charset="0"/>
              </a:rPr>
              <a:t>page web. </a:t>
            </a:r>
            <a:r>
              <a:rPr lang="fr-CA" dirty="0" smtClean="0">
                <a:latin typeface="HelveticaNeue LT 45 Light" panose="020B0403020202020204" pitchFamily="34" charset="0"/>
              </a:rPr>
              <a:t>Le touché double </a:t>
            </a:r>
            <a:r>
              <a:rPr lang="fr-CA" dirty="0">
                <a:latin typeface="HelveticaNeue LT 45 Light" panose="020B0403020202020204" pitchFamily="34" charset="0"/>
              </a:rPr>
              <a:t>permet également de bloquer certaines </a:t>
            </a:r>
            <a:r>
              <a:rPr lang="fr-CA" dirty="0" smtClean="0">
                <a:latin typeface="HelveticaNeue LT 45 Light" panose="020B0403020202020204" pitchFamily="34" charset="0"/>
              </a:rPr>
              <a:t>actions </a:t>
            </a:r>
            <a:r>
              <a:rPr lang="fr-CA" dirty="0">
                <a:latin typeface="HelveticaNeue LT 45 Light" panose="020B0403020202020204" pitchFamily="34" charset="0"/>
              </a:rPr>
              <a:t>notamment, la lettre majuscule sur le clavier </a:t>
            </a:r>
            <a:r>
              <a:rPr lang="fr-CA" dirty="0" smtClean="0">
                <a:latin typeface="HelveticaNeue LT 45 Light" panose="020B0403020202020204" pitchFamily="34" charset="0"/>
              </a:rPr>
              <a:t>de la tablette </a:t>
            </a:r>
            <a:r>
              <a:rPr lang="fr-CA" dirty="0">
                <a:latin typeface="HelveticaNeue LT 45 Light" panose="020B0403020202020204" pitchFamily="34" charset="0"/>
              </a:rPr>
              <a:t>iPad.</a:t>
            </a:r>
          </a:p>
        </p:txBody>
      </p:sp>
      <p:sp>
        <p:nvSpPr>
          <p:cNvPr id="8" name="ZoneTexte 7"/>
          <p:cNvSpPr txBox="1"/>
          <p:nvPr>
            <p:custDataLst>
              <p:tags r:id="rId6"/>
            </p:custDataLst>
          </p:nvPr>
        </p:nvSpPr>
        <p:spPr>
          <a:xfrm>
            <a:off x="395535" y="4638035"/>
            <a:ext cx="4767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b="1" dirty="0" smtClean="0">
                <a:latin typeface="HelveticaNeue LT 45 Light" panose="020B0403020202020204" pitchFamily="34" charset="0"/>
              </a:rPr>
              <a:t>Maintenir</a:t>
            </a:r>
            <a:r>
              <a:rPr lang="fr-CA" dirty="0" smtClean="0">
                <a:latin typeface="HelveticaNeue LT 45 Light" panose="020B0403020202020204" pitchFamily="34" charset="0"/>
              </a:rPr>
              <a:t> : Maintenir une pression sur </a:t>
            </a:r>
            <a:r>
              <a:rPr lang="fr-CA" dirty="0">
                <a:latin typeface="HelveticaNeue LT 45 Light" panose="020B0403020202020204" pitchFamily="34" charset="0"/>
              </a:rPr>
              <a:t>une </a:t>
            </a:r>
            <a:r>
              <a:rPr lang="fr-CA" dirty="0" smtClean="0">
                <a:latin typeface="HelveticaNeue LT 45 Light" panose="020B0403020202020204" pitchFamily="34" charset="0"/>
              </a:rPr>
              <a:t>application sert </a:t>
            </a:r>
            <a:r>
              <a:rPr lang="fr-CA" dirty="0">
                <a:latin typeface="HelveticaNeue LT 45 Light" panose="020B0403020202020204" pitchFamily="34" charset="0"/>
              </a:rPr>
              <a:t>à activer la manipulation </a:t>
            </a:r>
            <a:r>
              <a:rPr lang="fr-CA" dirty="0" smtClean="0">
                <a:latin typeface="HelveticaNeue LT 45 Light" panose="020B0403020202020204" pitchFamily="34" charset="0"/>
              </a:rPr>
              <a:t>des </a:t>
            </a:r>
            <a:r>
              <a:rPr lang="fr-CA" dirty="0">
                <a:latin typeface="HelveticaNeue LT 45 Light" panose="020B0403020202020204" pitchFamily="34" charset="0"/>
              </a:rPr>
              <a:t>icônes. </a:t>
            </a:r>
            <a:r>
              <a:rPr lang="fr-CA" dirty="0" smtClean="0">
                <a:latin typeface="HelveticaNeue LT 45 Light" panose="020B0403020202020204" pitchFamily="34" charset="0"/>
              </a:rPr>
              <a:t>C’est par ce touché, </a:t>
            </a:r>
            <a:r>
              <a:rPr lang="fr-CA" dirty="0">
                <a:latin typeface="HelveticaNeue LT 45 Light" panose="020B0403020202020204" pitchFamily="34" charset="0"/>
              </a:rPr>
              <a:t>que vous </a:t>
            </a:r>
            <a:r>
              <a:rPr lang="fr-CA" dirty="0" smtClean="0">
                <a:latin typeface="HelveticaNeue LT 45 Light" panose="020B0403020202020204" pitchFamily="34" charset="0"/>
              </a:rPr>
              <a:t>avez accès à </a:t>
            </a:r>
            <a:r>
              <a:rPr lang="fr-CA" dirty="0">
                <a:latin typeface="HelveticaNeue LT 45 Light" panose="020B0403020202020204" pitchFamily="34" charset="0"/>
              </a:rPr>
              <a:t>faire la gestion de vos applications. Elle permet également de sélection du texte </a:t>
            </a:r>
            <a:r>
              <a:rPr lang="fr-CA" dirty="0" smtClean="0">
                <a:latin typeface="HelveticaNeue LT 45 Light" panose="020B0403020202020204" pitchFamily="34" charset="0"/>
              </a:rPr>
              <a:t>ou des images.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11" name="ZoneTexte 10"/>
          <p:cNvSpPr txBox="1"/>
          <p:nvPr>
            <p:custDataLst>
              <p:tags r:id="rId7"/>
            </p:custDataLst>
          </p:nvPr>
        </p:nvSpPr>
        <p:spPr>
          <a:xfrm>
            <a:off x="5260301" y="3068960"/>
            <a:ext cx="3552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dirty="0" smtClean="0">
                <a:latin typeface="HelveticaNeue LT 45 Light" panose="020B0403020202020204" pitchFamily="34" charset="0"/>
              </a:rPr>
              <a:t>Le bouton principal est un bouton de retour à la page d’accueil.  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37" y="4166951"/>
            <a:ext cx="1193651" cy="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8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116632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algn="just"/>
            <a:r>
              <a:rPr lang="fr-CA" dirty="0" smtClean="0"/>
              <a:t>Raccourcis, Applications et Widgets</a:t>
            </a:r>
            <a:endParaRPr lang="fr-CA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8833028"/>
              </p:ext>
            </p:extLst>
          </p:nvPr>
        </p:nvGraphicFramePr>
        <p:xfrm>
          <a:off x="755576" y="1690689"/>
          <a:ext cx="7121138" cy="4155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r:id="rId7" imgW="15428520" imgH="9002880" progId="">
                  <p:embed/>
                </p:oleObj>
              </mc:Choice>
              <mc:Fallback>
                <p:oleObj r:id="rId7" imgW="15428520" imgH="9002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5576" y="1690689"/>
                        <a:ext cx="7121138" cy="4155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94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Personnalisation des écrans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072" y="1772816"/>
            <a:ext cx="7668344" cy="465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Gestionnaire d’applications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13621"/>
            <a:ext cx="990476" cy="10285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39184"/>
            <a:ext cx="6638661" cy="414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14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-12698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Supprimer une application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13621"/>
            <a:ext cx="990476" cy="10285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7" y="1923256"/>
            <a:ext cx="8268404" cy="3449960"/>
          </a:xfrm>
          <a:prstGeom prst="rect">
            <a:avLst/>
          </a:prstGeom>
        </p:spPr>
      </p:pic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971600" y="5180999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dirty="0" smtClean="0">
                <a:latin typeface="HelveticaNeue LT 45 Light" panose="020B0403020202020204" pitchFamily="34" charset="0"/>
              </a:rPr>
              <a:t>Assurez-vous d’être bien dans le gestionnaire d’applications. Appuyez en maintenant votre doigt sur l’application et glissez là sur la poubelle en haut de l’écran</a:t>
            </a:r>
          </a:p>
          <a:p>
            <a:pPr algn="ctr"/>
            <a:r>
              <a:rPr lang="fr-CA" b="1" dirty="0" smtClean="0">
                <a:latin typeface="HelveticaNeue LT 45 Light" panose="020B0403020202020204" pitchFamily="34" charset="0"/>
              </a:rPr>
              <a:t>Vous ne pouvez pas effacer une application d’origine.</a:t>
            </a:r>
            <a:endParaRPr lang="fr-CA" b="1" dirty="0">
              <a:latin typeface="HelveticaNeue LT 45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82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Création de dossiers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5" name="ZoneTexte 4"/>
          <p:cNvSpPr txBox="1"/>
          <p:nvPr>
            <p:custDataLst>
              <p:tags r:id="rId3"/>
            </p:custDataLst>
          </p:nvPr>
        </p:nvSpPr>
        <p:spPr>
          <a:xfrm>
            <a:off x="628650" y="1690689"/>
            <a:ext cx="4680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Utiliser le touché « maintenu » pour glisser </a:t>
            </a:r>
          </a:p>
          <a:p>
            <a:r>
              <a:rPr lang="fr-CA" dirty="0" smtClean="0">
                <a:latin typeface="HelveticaNeue LT 45 Light" panose="020B0403020202020204" pitchFamily="34" charset="0"/>
              </a:rPr>
              <a:t>une application sur une autre afin de créer </a:t>
            </a:r>
          </a:p>
          <a:p>
            <a:r>
              <a:rPr lang="fr-CA" dirty="0" smtClean="0">
                <a:latin typeface="HelveticaNeue LT 45 Light" panose="020B0403020202020204" pitchFamily="34" charset="0"/>
              </a:rPr>
              <a:t>un dossier. Il est possible de modifier le nom du dossier qui est proposé lors de la création.</a:t>
            </a:r>
          </a:p>
          <a:p>
            <a:endParaRPr lang="fr-CA" dirty="0" smtClean="0">
              <a:latin typeface="HelveticaNeue LT 45 Light" panose="020B0403020202020204" pitchFamily="34" charset="0"/>
            </a:endParaRPr>
          </a:p>
          <a:p>
            <a:r>
              <a:rPr lang="fr-CA" dirty="0" smtClean="0">
                <a:latin typeface="HelveticaNeue LT 45 Light" panose="020B0403020202020204" pitchFamily="34" charset="0"/>
              </a:rPr>
              <a:t>Pour détruire le dossier, on fait le processus</a:t>
            </a:r>
          </a:p>
          <a:p>
            <a:r>
              <a:rPr lang="fr-CA" dirty="0" smtClean="0">
                <a:latin typeface="HelveticaNeue LT 45 Light" panose="020B0403020202020204" pitchFamily="34" charset="0"/>
              </a:rPr>
              <a:t>inverse. Il faut sélectionner l’application et le placer à l’extérieur du dossier. Lorsqu’il n’y a pus d’application dans un dossier, celui-ci s’efface automatiquement.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25603" name="Picture 3" descr="C:\Users\Logi-être\Desktop\dossier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1700808"/>
            <a:ext cx="3075034" cy="2262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Initiation </a:t>
            </a:r>
            <a:br>
              <a:rPr lang="fr-CA" dirty="0" smtClean="0">
                <a:latin typeface="HelveticaNeue LT 45 Light" panose="020B0403020202020204" pitchFamily="34" charset="0"/>
              </a:rPr>
            </a:br>
            <a:r>
              <a:rPr lang="fr-CA" dirty="0" smtClean="0">
                <a:latin typeface="HelveticaNeue LT 45 Light" panose="020B0403020202020204" pitchFamily="34" charset="0"/>
              </a:rPr>
              <a:t>à</a:t>
            </a:r>
            <a:r>
              <a:rPr lang="fr-CA" dirty="0">
                <a:latin typeface="HelveticaNeue LT 45 Light" panose="020B0403020202020204" pitchFamily="34" charset="0"/>
              </a:rPr>
              <a:t> </a:t>
            </a:r>
            <a:r>
              <a:rPr lang="fr-CA" dirty="0" smtClean="0">
                <a:latin typeface="HelveticaNeue LT 45 Light" panose="020B0403020202020204" pitchFamily="34" charset="0"/>
              </a:rPr>
              <a:t>la</a:t>
            </a:r>
            <a:br>
              <a:rPr lang="fr-CA" dirty="0" smtClean="0">
                <a:latin typeface="HelveticaNeue LT 45 Light" panose="020B0403020202020204" pitchFamily="34" charset="0"/>
              </a:rPr>
            </a:br>
            <a:r>
              <a:rPr lang="fr-CA" dirty="0" smtClean="0">
                <a:latin typeface="HelveticaNeue LT 45 Light" panose="020B0403020202020204" pitchFamily="34" charset="0"/>
              </a:rPr>
              <a:t>tablette Android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Vue d’ensemble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Centre de notification</a:t>
            </a:r>
            <a:endParaRPr lang="fr-CA" i="1" dirty="0">
              <a:latin typeface="HelveticaNeue LT 45 Light" panose="020B0403020202020204" pitchFamily="34" charset="0"/>
            </a:endParaRPr>
          </a:p>
        </p:txBody>
      </p:sp>
      <p:sp>
        <p:nvSpPr>
          <p:cNvPr id="5" name="ZoneTexte 4"/>
          <p:cNvSpPr txBox="1"/>
          <p:nvPr>
            <p:custDataLst>
              <p:tags r:id="rId3"/>
            </p:custDataLst>
          </p:nvPr>
        </p:nvSpPr>
        <p:spPr>
          <a:xfrm>
            <a:off x="628650" y="1844824"/>
            <a:ext cx="35833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HelveticaNeue LT 45 Light" panose="020B0403020202020204" pitchFamily="34" charset="0"/>
              </a:rPr>
              <a:t>Le centre de notification affiche les messages en provenance de divers applications comme : Calendrier, Rappel, Messages etc</a:t>
            </a:r>
            <a:r>
              <a:rPr lang="fr-CA" dirty="0" smtClean="0">
                <a:latin typeface="HelveticaNeue LT 45 Light" panose="020B0403020202020204" pitchFamily="34" charset="0"/>
              </a:rPr>
              <a:t>.</a:t>
            </a:r>
          </a:p>
          <a:p>
            <a:endParaRPr lang="fr-CA" dirty="0" smtClean="0">
              <a:latin typeface="HelveticaNeue LT 45 Light" panose="020B0403020202020204" pitchFamily="34" charset="0"/>
            </a:endParaRPr>
          </a:p>
          <a:p>
            <a:r>
              <a:rPr lang="fr-CA" dirty="0">
                <a:latin typeface="HelveticaNeue LT 45 Light" panose="020B0403020202020204" pitchFamily="34" charset="0"/>
              </a:rPr>
              <a:t>Pour y accéder, il faut toucher sur le </a:t>
            </a:r>
            <a:r>
              <a:rPr lang="fr-CA" dirty="0" smtClean="0">
                <a:latin typeface="HelveticaNeue LT 45 Light" panose="020B0403020202020204" pitchFamily="34" charset="0"/>
              </a:rPr>
              <a:t>bas </a:t>
            </a:r>
            <a:r>
              <a:rPr lang="fr-CA" dirty="0">
                <a:latin typeface="HelveticaNeue LT 45 Light" panose="020B0403020202020204" pitchFamily="34" charset="0"/>
              </a:rPr>
              <a:t>de l’écran </a:t>
            </a:r>
            <a:r>
              <a:rPr lang="fr-CA" dirty="0" smtClean="0">
                <a:latin typeface="HelveticaNeue LT 45 Light" panose="020B0403020202020204" pitchFamily="34" charset="0"/>
              </a:rPr>
              <a:t>où affiché l’heure et </a:t>
            </a:r>
            <a:r>
              <a:rPr lang="fr-CA" dirty="0">
                <a:latin typeface="HelveticaNeue LT 45 Light" panose="020B0403020202020204" pitchFamily="34" charset="0"/>
              </a:rPr>
              <a:t>maintenez la pression. Puis effectuer un glissement vers le </a:t>
            </a:r>
            <a:r>
              <a:rPr lang="fr-CA" dirty="0" smtClean="0">
                <a:latin typeface="HelveticaNeue LT 45 Light" panose="020B0403020202020204" pitchFamily="34" charset="0"/>
              </a:rPr>
              <a:t>haut </a:t>
            </a:r>
            <a:r>
              <a:rPr lang="fr-CA" dirty="0">
                <a:latin typeface="HelveticaNeue LT 45 Light" panose="020B0403020202020204" pitchFamily="34" charset="0"/>
              </a:rPr>
              <a:t>pour faire apparaitre </a:t>
            </a:r>
            <a:r>
              <a:rPr lang="fr-CA" dirty="0" smtClean="0">
                <a:latin typeface="HelveticaNeue LT 45 Light" panose="020B0403020202020204" pitchFamily="34" charset="0"/>
              </a:rPr>
              <a:t>le centre de notification.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27" y="1514448"/>
            <a:ext cx="2932068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Le clavier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8" name="ZoneTexte 7"/>
          <p:cNvSpPr txBox="1"/>
          <p:nvPr>
            <p:custDataLst>
              <p:tags r:id="rId4"/>
            </p:custDataLst>
          </p:nvPr>
        </p:nvSpPr>
        <p:spPr>
          <a:xfrm>
            <a:off x="5508104" y="1412776"/>
            <a:ext cx="3431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latin typeface="HelveticaNeue LT 45 Light" panose="020B0403020202020204" pitchFamily="34" charset="0"/>
              </a:rPr>
              <a:t>Clavier Lettres</a:t>
            </a:r>
          </a:p>
          <a:p>
            <a:endParaRPr lang="fr-CA" dirty="0">
              <a:latin typeface="HelveticaNeue LT 45 Light" panose="020B0403020202020204" pitchFamily="34" charset="0"/>
            </a:endParaRPr>
          </a:p>
          <a:p>
            <a:r>
              <a:rPr lang="fr-CA" dirty="0" smtClean="0">
                <a:latin typeface="HelveticaNeue LT 45 Light" panose="020B0403020202020204" pitchFamily="34" charset="0"/>
              </a:rPr>
              <a:t>Le clavier QWERTY est habituellement utilisé.</a:t>
            </a:r>
          </a:p>
        </p:txBody>
      </p:sp>
      <p:sp>
        <p:nvSpPr>
          <p:cNvPr id="9" name="ZoneTexte 8"/>
          <p:cNvSpPr txBox="1"/>
          <p:nvPr>
            <p:custDataLst>
              <p:tags r:id="rId5"/>
            </p:custDataLst>
          </p:nvPr>
        </p:nvSpPr>
        <p:spPr>
          <a:xfrm>
            <a:off x="5508104" y="3068960"/>
            <a:ext cx="3431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latin typeface="HelveticaNeue LT 45 Light" panose="020B0403020202020204" pitchFamily="34" charset="0"/>
              </a:rPr>
              <a:t>Clavier Symboles #1</a:t>
            </a:r>
          </a:p>
          <a:p>
            <a:endParaRPr lang="fr-CA" dirty="0">
              <a:latin typeface="HelveticaNeue LT 45 Light" panose="020B0403020202020204" pitchFamily="34" charset="0"/>
            </a:endParaRPr>
          </a:p>
          <a:p>
            <a:r>
              <a:rPr lang="fr-CA" dirty="0">
                <a:latin typeface="HelveticaNeue LT 45 Light" panose="020B0403020202020204" pitchFamily="34" charset="0"/>
              </a:rPr>
              <a:t>O</a:t>
            </a:r>
            <a:r>
              <a:rPr lang="fr-CA" dirty="0" smtClean="0">
                <a:latin typeface="HelveticaNeue LT 45 Light" panose="020B0403020202020204" pitchFamily="34" charset="0"/>
              </a:rPr>
              <a:t>n y retrouve les caractères spéciaux les plus utilisés.</a:t>
            </a:r>
          </a:p>
        </p:txBody>
      </p:sp>
      <p:sp>
        <p:nvSpPr>
          <p:cNvPr id="10" name="ZoneTexte 9"/>
          <p:cNvSpPr txBox="1"/>
          <p:nvPr>
            <p:custDataLst>
              <p:tags r:id="rId6"/>
            </p:custDataLst>
          </p:nvPr>
        </p:nvSpPr>
        <p:spPr>
          <a:xfrm>
            <a:off x="5508104" y="4796341"/>
            <a:ext cx="3431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latin typeface="HelveticaNeue LT 45 Light" panose="020B0403020202020204" pitchFamily="34" charset="0"/>
              </a:rPr>
              <a:t>Clavier Symbole #2</a:t>
            </a:r>
          </a:p>
          <a:p>
            <a:endParaRPr lang="fr-CA" dirty="0">
              <a:latin typeface="HelveticaNeue LT 45 Light" panose="020B0403020202020204" pitchFamily="34" charset="0"/>
            </a:endParaRPr>
          </a:p>
          <a:p>
            <a:r>
              <a:rPr lang="fr-CA" dirty="0" smtClean="0">
                <a:latin typeface="HelveticaNeue LT 45 Light" panose="020B0403020202020204" pitchFamily="34" charset="0"/>
              </a:rPr>
              <a:t>On y retrouve des caractères supplémentaires.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263560"/>
              </p:ext>
            </p:extLst>
          </p:nvPr>
        </p:nvGraphicFramePr>
        <p:xfrm>
          <a:off x="755576" y="1384667"/>
          <a:ext cx="4477415" cy="1540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r:id="rId9" imgW="13396680" imgH="4609440" progId="">
                  <p:embed/>
                </p:oleObj>
              </mc:Choice>
              <mc:Fallback>
                <p:oleObj r:id="rId9" imgW="13396680" imgH="4609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5576" y="1384667"/>
                        <a:ext cx="4477415" cy="15402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22263"/>
              </p:ext>
            </p:extLst>
          </p:nvPr>
        </p:nvGraphicFramePr>
        <p:xfrm>
          <a:off x="730152" y="3123145"/>
          <a:ext cx="4549381" cy="1475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r:id="rId11" imgW="9472680" imgH="3072960" progId="">
                  <p:embed/>
                </p:oleObj>
              </mc:Choice>
              <mc:Fallback>
                <p:oleObj r:id="rId11" imgW="9472680" imgH="3072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0152" y="3123145"/>
                        <a:ext cx="4549381" cy="1475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091797"/>
              </p:ext>
            </p:extLst>
          </p:nvPr>
        </p:nvGraphicFramePr>
        <p:xfrm>
          <a:off x="705265" y="4777396"/>
          <a:ext cx="4609102" cy="1523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r:id="rId13" imgW="10526760" imgH="3479040" progId="">
                  <p:embed/>
                </p:oleObj>
              </mc:Choice>
              <mc:Fallback>
                <p:oleObj r:id="rId13" imgW="10526760" imgH="3479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5265" y="4777396"/>
                        <a:ext cx="4609102" cy="1523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Le clavier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5" name="ZoneTexte 4"/>
          <p:cNvSpPr txBox="1"/>
          <p:nvPr>
            <p:custDataLst>
              <p:tags r:id="rId3"/>
            </p:custDataLst>
          </p:nvPr>
        </p:nvSpPr>
        <p:spPr>
          <a:xfrm>
            <a:off x="467544" y="1690022"/>
            <a:ext cx="6951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Utilisez le toucher maintenue sur une voyelle pour faire apparaitre les accents. D’autres caractère peuvent être obtenu de cette façon</a:t>
            </a:r>
            <a:r>
              <a:rPr lang="fr-CA" dirty="0">
                <a:latin typeface="HelveticaNeue LT 45 Light" panose="020B0403020202020204" pitchFamily="34" charset="0"/>
              </a:rPr>
              <a:t> </a:t>
            </a:r>
            <a:r>
              <a:rPr lang="fr-CA" dirty="0" smtClean="0">
                <a:latin typeface="HelveticaNeue LT 45 Light" panose="020B0403020202020204" pitchFamily="34" charset="0"/>
              </a:rPr>
              <a:t>tel que le A, E, I, O, U, Y, C, N.</a:t>
            </a:r>
          </a:p>
        </p:txBody>
      </p:sp>
      <p:grpSp>
        <p:nvGrpSpPr>
          <p:cNvPr id="3" name="Groupe 2"/>
          <p:cNvGrpSpPr/>
          <p:nvPr>
            <p:custDataLst>
              <p:tags r:id="rId4"/>
            </p:custDataLst>
          </p:nvPr>
        </p:nvGrpSpPr>
        <p:grpSpPr>
          <a:xfrm>
            <a:off x="1619672" y="2780928"/>
            <a:ext cx="5799474" cy="2808312"/>
            <a:chOff x="1043608" y="2780928"/>
            <a:chExt cx="5799474" cy="2808312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3573016"/>
              <a:ext cx="5799474" cy="2016224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2780928"/>
              <a:ext cx="2527286" cy="17174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Saisie de texte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2050" name="Picture 2" descr="C:\Users\Logi-être\Desktop\sélection-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1628800"/>
            <a:ext cx="4596090" cy="201622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2204864"/>
            <a:ext cx="4293493" cy="214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4221088"/>
            <a:ext cx="8442203" cy="205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Initiation </a:t>
            </a:r>
            <a:br>
              <a:rPr lang="fr-CA" dirty="0" smtClean="0">
                <a:latin typeface="HelveticaNeue LT 45 Light" panose="020B0403020202020204" pitchFamily="34" charset="0"/>
              </a:rPr>
            </a:br>
            <a:r>
              <a:rPr lang="fr-CA" dirty="0" smtClean="0">
                <a:latin typeface="HelveticaNeue LT 45 Light" panose="020B0403020202020204" pitchFamily="34" charset="0"/>
              </a:rPr>
              <a:t>à la</a:t>
            </a:r>
            <a:br>
              <a:rPr lang="fr-CA" dirty="0" smtClean="0">
                <a:latin typeface="HelveticaNeue LT 45 Light" panose="020B0403020202020204" pitchFamily="34" charset="0"/>
              </a:rPr>
            </a:br>
            <a:r>
              <a:rPr lang="fr-CA" dirty="0" smtClean="0">
                <a:latin typeface="HelveticaNeue LT 45 Light" panose="020B0403020202020204" pitchFamily="34" charset="0"/>
              </a:rPr>
              <a:t>Tablette Android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Les 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cxnSp>
        <p:nvCxnSpPr>
          <p:cNvPr id="7" name="Connecteur droit avec flèche 6"/>
          <p:cNvCxnSpPr/>
          <p:nvPr>
            <p:custDataLst>
              <p:tags r:id="rId4"/>
            </p:custDataLst>
          </p:nvPr>
        </p:nvCxnSpPr>
        <p:spPr>
          <a:xfrm flipH="1">
            <a:off x="6660232" y="4342753"/>
            <a:ext cx="4188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20785"/>
              </p:ext>
            </p:extLst>
          </p:nvPr>
        </p:nvGraphicFramePr>
        <p:xfrm>
          <a:off x="1524000" y="1566863"/>
          <a:ext cx="6096000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r:id="rId7" imgW="14095080" imgH="8609400" progId="">
                  <p:embed/>
                </p:oleObj>
              </mc:Choice>
              <mc:Fallback>
                <p:oleObj r:id="rId7" imgW="14095080" imgH="8609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4000" y="1566863"/>
                        <a:ext cx="6096000" cy="372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cxnSp>
        <p:nvCxnSpPr>
          <p:cNvPr id="7" name="Connecteur droit avec flèche 6"/>
          <p:cNvCxnSpPr/>
          <p:nvPr>
            <p:custDataLst>
              <p:tags r:id="rId3"/>
            </p:custDataLst>
          </p:nvPr>
        </p:nvCxnSpPr>
        <p:spPr>
          <a:xfrm flipH="1">
            <a:off x="6660232" y="4342753"/>
            <a:ext cx="4188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1669404"/>
            <a:ext cx="8069599" cy="47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64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cxnSp>
        <p:nvCxnSpPr>
          <p:cNvPr id="7" name="Connecteur droit avec flèche 6"/>
          <p:cNvCxnSpPr/>
          <p:nvPr>
            <p:custDataLst>
              <p:tags r:id="rId3"/>
            </p:custDataLst>
          </p:nvPr>
        </p:nvCxnSpPr>
        <p:spPr>
          <a:xfrm flipH="1">
            <a:off x="6660232" y="4342753"/>
            <a:ext cx="4188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556793"/>
            <a:ext cx="7360862" cy="45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85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cxnSp>
        <p:nvCxnSpPr>
          <p:cNvPr id="7" name="Connecteur droit avec flèche 6"/>
          <p:cNvCxnSpPr/>
          <p:nvPr>
            <p:custDataLst>
              <p:tags r:id="rId3"/>
            </p:custDataLst>
          </p:nvPr>
        </p:nvCxnSpPr>
        <p:spPr>
          <a:xfrm flipH="1">
            <a:off x="6660232" y="4342753"/>
            <a:ext cx="4188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64" y="1556792"/>
            <a:ext cx="7794938" cy="476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5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cxnSp>
        <p:nvCxnSpPr>
          <p:cNvPr id="7" name="Connecteur droit avec flèche 6"/>
          <p:cNvCxnSpPr/>
          <p:nvPr>
            <p:custDataLst>
              <p:tags r:id="rId3"/>
            </p:custDataLst>
          </p:nvPr>
        </p:nvCxnSpPr>
        <p:spPr>
          <a:xfrm flipH="1">
            <a:off x="6660232" y="4342753"/>
            <a:ext cx="4188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23" y="1340768"/>
            <a:ext cx="8194219" cy="50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20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Notions générales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83568" y="1628800"/>
            <a:ext cx="8229600" cy="4625609"/>
          </a:xfrm>
        </p:spPr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Les systèmes d’exploitation existants.</a:t>
            </a:r>
          </a:p>
          <a:p>
            <a:endParaRPr lang="fr-CA" dirty="0" smtClean="0">
              <a:latin typeface="HelveticaNeue LT 45 Light" panose="020B0403020202020204" pitchFamily="34" charset="0"/>
            </a:endParaRPr>
          </a:p>
          <a:p>
            <a:pPr>
              <a:buNone/>
            </a:pPr>
            <a:endParaRPr lang="fr-CA" dirty="0"/>
          </a:p>
        </p:txBody>
      </p:sp>
      <p:pic>
        <p:nvPicPr>
          <p:cNvPr id="1026" name="Picture 2" descr="C:\Users\Logi-être\Desktop\images322G7P68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2780928"/>
            <a:ext cx="4314825" cy="1057275"/>
          </a:xfrm>
          <a:prstGeom prst="rect">
            <a:avLst/>
          </a:prstGeom>
          <a:noFill/>
        </p:spPr>
      </p:pic>
      <p:pic>
        <p:nvPicPr>
          <p:cNvPr id="1027" name="Picture 3" descr="C:\Users\Logi-être\Desktop\microsoft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5229200"/>
            <a:ext cx="4314826" cy="1057275"/>
          </a:xfrm>
          <a:prstGeom prst="rect">
            <a:avLst/>
          </a:prstGeom>
          <a:noFill/>
        </p:spPr>
      </p:pic>
      <p:pic>
        <p:nvPicPr>
          <p:cNvPr id="1028" name="Picture 4" descr="C:\Users\Logi-être\Desktop\android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4293096"/>
            <a:ext cx="2143125" cy="2143125"/>
          </a:xfrm>
          <a:prstGeom prst="rect">
            <a:avLst/>
          </a:prstGeom>
          <a:noFill/>
        </p:spPr>
      </p:pic>
      <p:pic>
        <p:nvPicPr>
          <p:cNvPr id="1029" name="Picture 5" descr="C:\Users\Logi-être\Desktop\imagesZ0GSB6D3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87624" y="2132856"/>
            <a:ext cx="1743075" cy="261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cxnSp>
        <p:nvCxnSpPr>
          <p:cNvPr id="7" name="Connecteur droit avec flèche 6"/>
          <p:cNvCxnSpPr/>
          <p:nvPr>
            <p:custDataLst>
              <p:tags r:id="rId3"/>
            </p:custDataLst>
          </p:nvPr>
        </p:nvCxnSpPr>
        <p:spPr>
          <a:xfrm flipH="1">
            <a:off x="6660232" y="4342753"/>
            <a:ext cx="4188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58" y="1340768"/>
            <a:ext cx="8095883" cy="507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38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412776"/>
            <a:ext cx="7632848" cy="48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26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412776"/>
            <a:ext cx="7977540" cy="48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76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81" y="1412776"/>
            <a:ext cx="8046438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30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35" y="1412776"/>
            <a:ext cx="7904415" cy="49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49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412776"/>
            <a:ext cx="7764231" cy="479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51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484784"/>
            <a:ext cx="7740352" cy="4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54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10" y="1340768"/>
            <a:ext cx="8094846" cy="49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08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09" y="1556792"/>
            <a:ext cx="7564247" cy="46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09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27" y="1340768"/>
            <a:ext cx="8199344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38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Tablette iPad: vue de dos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80003606"/>
              </p:ext>
            </p:extLst>
          </p:nvPr>
        </p:nvGraphicFramePr>
        <p:xfrm>
          <a:off x="1098684" y="1787935"/>
          <a:ext cx="6892697" cy="322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7" imgW="15377760" imgH="7200000" progId="">
                  <p:embed/>
                </p:oleObj>
              </mc:Choice>
              <mc:Fallback>
                <p:oleObj r:id="rId7" imgW="15377760" imgH="7200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8684" y="1787935"/>
                        <a:ext cx="6892697" cy="322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21" y="1340768"/>
            <a:ext cx="7907029" cy="50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22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484784"/>
            <a:ext cx="7358376" cy="45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27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484784"/>
            <a:ext cx="7479186" cy="465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96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08" y="1412776"/>
            <a:ext cx="7759942" cy="48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90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40" y="1340768"/>
            <a:ext cx="7990010" cy="49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81" y="1556792"/>
            <a:ext cx="7669835" cy="48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41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484784"/>
            <a:ext cx="7741845" cy="470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62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81" y="1268760"/>
            <a:ext cx="8282636" cy="51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341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487945"/>
              </p:ext>
            </p:extLst>
          </p:nvPr>
        </p:nvGraphicFramePr>
        <p:xfrm>
          <a:off x="707739" y="1412776"/>
          <a:ext cx="7728520" cy="482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r:id="rId6" imgW="15085440" imgH="9409320" progId="">
                  <p:embed/>
                </p:oleObj>
              </mc:Choice>
              <mc:Fallback>
                <p:oleObj r:id="rId6" imgW="15085440" imgH="9409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7739" y="1412776"/>
                        <a:ext cx="7728520" cy="482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077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934488"/>
              </p:ext>
            </p:extLst>
          </p:nvPr>
        </p:nvGraphicFramePr>
        <p:xfrm>
          <a:off x="631124" y="1340768"/>
          <a:ext cx="7850618" cy="4902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r:id="rId6" imgW="14882400" imgH="9295200" progId="">
                  <p:embed/>
                </p:oleObj>
              </mc:Choice>
              <mc:Fallback>
                <p:oleObj r:id="rId6" imgW="14882400" imgH="9295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1124" y="1340768"/>
                        <a:ext cx="7850618" cy="4902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318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Tablette iPad: vue de face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487952906"/>
              </p:ext>
            </p:extLst>
          </p:nvPr>
        </p:nvGraphicFramePr>
        <p:xfrm>
          <a:off x="1004410" y="1916832"/>
          <a:ext cx="7081246" cy="36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7" imgW="15618960" imgH="8152200" progId="">
                  <p:embed/>
                </p:oleObj>
              </mc:Choice>
              <mc:Fallback>
                <p:oleObj r:id="rId7" imgW="15618960" imgH="8152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4410" y="1916832"/>
                        <a:ext cx="7081246" cy="369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Réglages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57" y="1484784"/>
            <a:ext cx="7477083" cy="469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00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Initiation </a:t>
            </a:r>
            <a:br>
              <a:rPr lang="fr-CA" dirty="0" smtClean="0">
                <a:latin typeface="HelveticaNeue LT 45 Light" panose="020B0403020202020204" pitchFamily="34" charset="0"/>
              </a:rPr>
            </a:br>
            <a:r>
              <a:rPr lang="fr-CA" dirty="0" smtClean="0">
                <a:latin typeface="HelveticaNeue LT 45 Light" panose="020B0403020202020204" pitchFamily="34" charset="0"/>
              </a:rPr>
              <a:t>à la</a:t>
            </a:r>
            <a:br>
              <a:rPr lang="fr-CA" dirty="0" smtClean="0">
                <a:latin typeface="HelveticaNeue LT 45 Light" panose="020B0403020202020204" pitchFamily="34" charset="0"/>
              </a:rPr>
            </a:br>
            <a:r>
              <a:rPr lang="fr-CA" dirty="0" smtClean="0">
                <a:latin typeface="HelveticaNeue LT 45 Light" panose="020B0403020202020204" pitchFamily="34" charset="0"/>
              </a:rPr>
              <a:t>tablette </a:t>
            </a:r>
            <a:r>
              <a:rPr lang="fr-CA" dirty="0" smtClean="0">
                <a:latin typeface="HelveticaNeue LT 45 Light" panose="020B0403020202020204" pitchFamily="34" charset="0"/>
              </a:rPr>
              <a:t>Android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/>
              <a:t>Les services internet</a:t>
            </a:r>
            <a:endParaRPr lang="fr-CA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Internet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126121" y="1484784"/>
            <a:ext cx="4201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Android 4,0 ou Google Chrome sont les </a:t>
            </a:r>
          </a:p>
          <a:p>
            <a:r>
              <a:rPr lang="fr-CA" dirty="0" smtClean="0">
                <a:latin typeface="HelveticaNeue LT 45 Light" panose="020B0403020202020204" pitchFamily="34" charset="0"/>
              </a:rPr>
              <a:t>navigateurs internet </a:t>
            </a:r>
            <a:r>
              <a:rPr lang="fr-CA" dirty="0" smtClean="0">
                <a:latin typeface="HelveticaNeue LT 45 Light" panose="020B0403020202020204" pitchFamily="34" charset="0"/>
              </a:rPr>
              <a:t>par défaut </a:t>
            </a:r>
            <a:r>
              <a:rPr lang="fr-CA" dirty="0" smtClean="0">
                <a:latin typeface="HelveticaNeue LT 45 Light" panose="020B0403020202020204" pitchFamily="34" charset="0"/>
              </a:rPr>
              <a:t>des </a:t>
            </a:r>
          </a:p>
          <a:p>
            <a:r>
              <a:rPr lang="fr-CA" dirty="0" smtClean="0">
                <a:latin typeface="HelveticaNeue LT 45 Light" panose="020B0403020202020204" pitchFamily="34" charset="0"/>
              </a:rPr>
              <a:t>tablettes </a:t>
            </a:r>
            <a:r>
              <a:rPr lang="fr-CA" dirty="0" err="1" smtClean="0">
                <a:latin typeface="HelveticaNeue LT 45 Light" panose="020B0403020202020204" pitchFamily="34" charset="0"/>
              </a:rPr>
              <a:t>Androids</a:t>
            </a:r>
            <a:r>
              <a:rPr lang="fr-CA" dirty="0">
                <a:latin typeface="HelveticaNeue LT 45 Light" panose="020B0403020202020204" pitchFamily="34" charset="0"/>
              </a:rPr>
              <a:t>.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38" y="1484784"/>
            <a:ext cx="922938" cy="9174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02" y="1484784"/>
            <a:ext cx="934639" cy="934639"/>
          </a:xfrm>
          <a:prstGeom prst="rect">
            <a:avLst/>
          </a:prstGeom>
        </p:spPr>
      </p:pic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931648"/>
              </p:ext>
            </p:extLst>
          </p:nvPr>
        </p:nvGraphicFramePr>
        <p:xfrm>
          <a:off x="1403978" y="2564904"/>
          <a:ext cx="6096000" cy="382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r:id="rId9" imgW="14387040" imgH="9028440" progId="">
                  <p:embed/>
                </p:oleObj>
              </mc:Choice>
              <mc:Fallback>
                <p:oleObj r:id="rId9" imgW="14387040" imgH="9028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03978" y="2564904"/>
                        <a:ext cx="6096000" cy="3825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La messagerie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5126"/>
            <a:ext cx="1099210" cy="1191666"/>
          </a:xfrm>
          <a:prstGeom prst="rect">
            <a:avLst/>
          </a:prstGeom>
        </p:spPr>
      </p:pic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865690"/>
              </p:ext>
            </p:extLst>
          </p:nvPr>
        </p:nvGraphicFramePr>
        <p:xfrm>
          <a:off x="899592" y="1844824"/>
          <a:ext cx="7438184" cy="4648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r:id="rId7" imgW="14361840" imgH="8977680" progId="">
                  <p:embed/>
                </p:oleObj>
              </mc:Choice>
              <mc:Fallback>
                <p:oleObj r:id="rId7" imgW="14361840" imgH="8977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9592" y="1844824"/>
                        <a:ext cx="7438184" cy="4648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La messagerie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5126"/>
            <a:ext cx="1099210" cy="11916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1772816"/>
            <a:ext cx="7037537" cy="44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59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La messagerie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5126"/>
            <a:ext cx="1099210" cy="11916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29" y="1683833"/>
            <a:ext cx="7572607" cy="475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62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La messagerie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5126"/>
            <a:ext cx="1099210" cy="11916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664622"/>
            <a:ext cx="7488832" cy="46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576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La messagerie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5126"/>
            <a:ext cx="1099210" cy="11916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1844824"/>
            <a:ext cx="7129662" cy="44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282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Application Contacts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5126"/>
            <a:ext cx="915923" cy="10812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43" y="1556792"/>
            <a:ext cx="7686584" cy="480748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Application Contacts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5126"/>
            <a:ext cx="915923" cy="10812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488" y="1711124"/>
            <a:ext cx="7165023" cy="442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8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Langage des doigts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2050" name="Picture 2" descr="C:\Users\Logi-être\Desktop\defiler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4077072"/>
            <a:ext cx="3168352" cy="185054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2120" y="2204864"/>
            <a:ext cx="2952328" cy="14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560" y="3933056"/>
            <a:ext cx="3203848" cy="18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Logi-être\Desktop\toucher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576" y="1700808"/>
            <a:ext cx="2541672" cy="2071688"/>
          </a:xfrm>
          <a:prstGeom prst="rect">
            <a:avLst/>
          </a:prstGeom>
          <a:noFill/>
        </p:spPr>
      </p:pic>
      <p:pic>
        <p:nvPicPr>
          <p:cNvPr id="2054" name="Picture 6" descr="C:\Users\Logi-être\Desktop\deplacer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75856" y="1772816"/>
            <a:ext cx="2493528" cy="2032447"/>
          </a:xfrm>
          <a:prstGeom prst="rect">
            <a:avLst/>
          </a:prstGeom>
          <a:noFill/>
        </p:spPr>
      </p:pic>
      <p:pic>
        <p:nvPicPr>
          <p:cNvPr id="2055" name="Picture 7" descr="C:\Users\Logi-être\Desktop\pivoter.j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68144" y="4221088"/>
            <a:ext cx="2833345" cy="1728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Application Contacts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5126"/>
            <a:ext cx="915923" cy="108123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688920"/>
              </p:ext>
            </p:extLst>
          </p:nvPr>
        </p:nvGraphicFramePr>
        <p:xfrm>
          <a:off x="827584" y="1556792"/>
          <a:ext cx="7396643" cy="4688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r:id="rId7" imgW="13625280" imgH="8634600" progId="">
                  <p:embed/>
                </p:oleObj>
              </mc:Choice>
              <mc:Fallback>
                <p:oleObj r:id="rId7" imgW="13625280" imgH="8634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7584" y="1556792"/>
                        <a:ext cx="7396643" cy="4688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94454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Google Play Store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499445"/>
              </p:ext>
            </p:extLst>
          </p:nvPr>
        </p:nvGraphicFramePr>
        <p:xfrm>
          <a:off x="467544" y="1412776"/>
          <a:ext cx="8167140" cy="4902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r:id="rId6" imgW="15466320" imgH="9282240" progId="">
                  <p:embed/>
                </p:oleObj>
              </mc:Choice>
              <mc:Fallback>
                <p:oleObj r:id="rId6" imgW="15466320" imgH="9282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7544" y="1412776"/>
                        <a:ext cx="8167140" cy="4902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Appareil Photo/Caméra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131440"/>
              </p:ext>
            </p:extLst>
          </p:nvPr>
        </p:nvGraphicFramePr>
        <p:xfrm>
          <a:off x="755576" y="1484784"/>
          <a:ext cx="7872536" cy="458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r:id="rId6" imgW="16101360" imgH="9371160" progId="">
                  <p:embed/>
                </p:oleObj>
              </mc:Choice>
              <mc:Fallback>
                <p:oleObj r:id="rId6" imgW="16101360" imgH="9371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5576" y="1484784"/>
                        <a:ext cx="7872536" cy="458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96521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1683" y="292110"/>
            <a:ext cx="7886700" cy="1325563"/>
          </a:xfrm>
        </p:spPr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Modification photos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959972"/>
              </p:ext>
            </p:extLst>
          </p:nvPr>
        </p:nvGraphicFramePr>
        <p:xfrm>
          <a:off x="767174" y="1774639"/>
          <a:ext cx="7555717" cy="4708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r:id="rId7" imgW="14590440" imgH="9091800" progId="">
                  <p:embed/>
                </p:oleObj>
              </mc:Choice>
              <mc:Fallback>
                <p:oleObj r:id="rId7" imgW="14590440" imgH="9091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7174" y="1774639"/>
                        <a:ext cx="7555717" cy="4708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5555140" y="6926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Galerie photos : 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49076"/>
            <a:ext cx="825732" cy="10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16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Skype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692425"/>
              </p:ext>
            </p:extLst>
          </p:nvPr>
        </p:nvGraphicFramePr>
        <p:xfrm>
          <a:off x="668718" y="1484784"/>
          <a:ext cx="7857545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r:id="rId8" imgW="14679360" imgH="5650560" progId="">
                  <p:embed/>
                </p:oleObj>
              </mc:Choice>
              <mc:Fallback>
                <p:oleObj r:id="rId8" imgW="14679360" imgH="5650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8718" y="1484784"/>
                        <a:ext cx="7857545" cy="3024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oneTexte 11"/>
          <p:cNvSpPr txBox="1"/>
          <p:nvPr>
            <p:custDataLst>
              <p:tags r:id="rId4"/>
            </p:custDataLst>
          </p:nvPr>
        </p:nvSpPr>
        <p:spPr>
          <a:xfrm>
            <a:off x="755576" y="486916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Le compte Microsoft est un compte @hotmail.com ou @outlook.com</a:t>
            </a:r>
          </a:p>
          <a:p>
            <a:endParaRPr lang="fr-CA" dirty="0">
              <a:latin typeface="HelveticaNeue LT 45 Light" panose="020B0403020202020204" pitchFamily="34" charset="0"/>
            </a:endParaRPr>
          </a:p>
          <a:p>
            <a:r>
              <a:rPr lang="fr-CA" dirty="0" smtClean="0">
                <a:latin typeface="HelveticaNeue LT 45 Light" panose="020B0403020202020204" pitchFamily="34" charset="0"/>
              </a:rPr>
              <a:t>Si vous n’en possédez pas, vous pouvez en créer un tout à fait gratuitement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Skype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965586"/>
              </p:ext>
            </p:extLst>
          </p:nvPr>
        </p:nvGraphicFramePr>
        <p:xfrm>
          <a:off x="567522" y="1484784"/>
          <a:ext cx="7955021" cy="4669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r:id="rId7" imgW="16076160" imgH="9434880" progId="">
                  <p:embed/>
                </p:oleObj>
              </mc:Choice>
              <mc:Fallback>
                <p:oleObj r:id="rId7" imgW="16076160" imgH="9434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7522" y="1484784"/>
                        <a:ext cx="7955021" cy="4669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1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Skype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281852"/>
              </p:ext>
            </p:extLst>
          </p:nvPr>
        </p:nvGraphicFramePr>
        <p:xfrm>
          <a:off x="561421" y="1484784"/>
          <a:ext cx="7967224" cy="447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r:id="rId7" imgW="15339600" imgH="8609400" progId="">
                  <p:embed/>
                </p:oleObj>
              </mc:Choice>
              <mc:Fallback>
                <p:oleObj r:id="rId7" imgW="15339600" imgH="8609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1421" y="1484784"/>
                        <a:ext cx="7967224" cy="447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338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Skype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90882"/>
              </p:ext>
            </p:extLst>
          </p:nvPr>
        </p:nvGraphicFramePr>
        <p:xfrm>
          <a:off x="497163" y="1484784"/>
          <a:ext cx="8149673" cy="4601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r:id="rId7" imgW="15631560" imgH="8825040" progId="">
                  <p:embed/>
                </p:oleObj>
              </mc:Choice>
              <mc:Fallback>
                <p:oleObj r:id="rId7" imgW="15631560" imgH="8825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7163" y="1484784"/>
                        <a:ext cx="8149673" cy="4601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29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Écran d’accueil standard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28311097"/>
              </p:ext>
            </p:extLst>
          </p:nvPr>
        </p:nvGraphicFramePr>
        <p:xfrm>
          <a:off x="1115616" y="1690689"/>
          <a:ext cx="6576392" cy="389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r:id="rId7" imgW="15618960" imgH="9257040" progId="">
                  <p:embed/>
                </p:oleObj>
              </mc:Choice>
              <mc:Fallback>
                <p:oleObj r:id="rId7" imgW="15618960" imgH="9257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5616" y="1690689"/>
                        <a:ext cx="6576392" cy="3897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Barre d’état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11" name="ZoneTexte 10"/>
          <p:cNvSpPr txBox="1"/>
          <p:nvPr>
            <p:custDataLst>
              <p:tags r:id="rId3"/>
            </p:custDataLst>
          </p:nvPr>
        </p:nvSpPr>
        <p:spPr>
          <a:xfrm>
            <a:off x="628650" y="1552532"/>
            <a:ext cx="574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Quelques symboles : dans votre barre d’état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pSp>
        <p:nvGrpSpPr>
          <p:cNvPr id="3" name="Groupe 2"/>
          <p:cNvGrpSpPr/>
          <p:nvPr>
            <p:custDataLst>
              <p:tags r:id="rId4"/>
            </p:custDataLst>
          </p:nvPr>
        </p:nvGrpSpPr>
        <p:grpSpPr>
          <a:xfrm>
            <a:off x="712808" y="4099870"/>
            <a:ext cx="7718384" cy="935380"/>
            <a:chOff x="668883" y="2150214"/>
            <a:chExt cx="7718384" cy="935380"/>
          </a:xfrm>
        </p:grpSpPr>
        <p:pic>
          <p:nvPicPr>
            <p:cNvPr id="27653" name="Picture 5" descr="C:\Users\Logi-être\Desktop\wi-fi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90670" y="2211963"/>
              <a:ext cx="887169" cy="783233"/>
            </a:xfrm>
            <a:prstGeom prst="rect">
              <a:avLst/>
            </a:prstGeom>
            <a:noFill/>
          </p:spPr>
        </p:pic>
        <p:pic>
          <p:nvPicPr>
            <p:cNvPr id="27655" name="Picture 7" descr="C:\Users\Logi-être\Desktop\bluetooth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60032" y="2196723"/>
              <a:ext cx="789261" cy="789261"/>
            </a:xfrm>
            <a:prstGeom prst="rect">
              <a:avLst/>
            </a:prstGeom>
            <a:noFill/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6" r="88492" b="84851"/>
            <a:stretch/>
          </p:blipFill>
          <p:spPr>
            <a:xfrm>
              <a:off x="668883" y="2150215"/>
              <a:ext cx="864096" cy="935379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3" r="45123" b="84851"/>
            <a:stretch/>
          </p:blipFill>
          <p:spPr>
            <a:xfrm>
              <a:off x="2477839" y="2150215"/>
              <a:ext cx="1368152" cy="935379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4" r="25224" b="84851"/>
            <a:stretch/>
          </p:blipFill>
          <p:spPr>
            <a:xfrm>
              <a:off x="4211960" y="2150214"/>
              <a:ext cx="648072" cy="935379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88" r="211" b="84851"/>
            <a:stretch/>
          </p:blipFill>
          <p:spPr>
            <a:xfrm>
              <a:off x="5649293" y="2150214"/>
              <a:ext cx="2737974" cy="935379"/>
            </a:xfrm>
            <a:prstGeom prst="rect">
              <a:avLst/>
            </a:prstGeom>
          </p:spPr>
        </p:pic>
      </p:grpSp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487291" y="5301208"/>
            <a:ext cx="8097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Selon la configuration et les réglage de la tablette, la barre d’état sera différente </a:t>
            </a:r>
          </a:p>
          <a:p>
            <a:r>
              <a:rPr lang="fr-CA" dirty="0" smtClean="0">
                <a:latin typeface="HelveticaNeue LT 45 Light" panose="020B0403020202020204" pitchFamily="34" charset="0"/>
              </a:rPr>
              <a:t>ou se modifiera au cours de la journée selon les réglages choisis.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328899"/>
            <a:ext cx="2514600" cy="685800"/>
          </a:xfrm>
          <a:prstGeom prst="rect">
            <a:avLst/>
          </a:prstGeom>
        </p:spPr>
      </p:pic>
      <p:sp>
        <p:nvSpPr>
          <p:cNvPr id="14" name="ZoneTexte 13"/>
          <p:cNvSpPr txBox="1"/>
          <p:nvPr>
            <p:custDataLst>
              <p:tags r:id="rId7"/>
            </p:custDataLst>
          </p:nvPr>
        </p:nvSpPr>
        <p:spPr>
          <a:xfrm>
            <a:off x="1259632" y="2364535"/>
            <a:ext cx="1423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Retour arrière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15" name="ZoneTexte 14"/>
          <p:cNvSpPr txBox="1"/>
          <p:nvPr>
            <p:custDataLst>
              <p:tags r:id="rId8"/>
            </p:custDataLst>
          </p:nvPr>
        </p:nvSpPr>
        <p:spPr>
          <a:xfrm>
            <a:off x="2967978" y="3211207"/>
            <a:ext cx="269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Retour à l’écran d’accueil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sp>
        <p:nvSpPr>
          <p:cNvPr id="20" name="ZoneTexte 19"/>
          <p:cNvSpPr txBox="1"/>
          <p:nvPr>
            <p:custDataLst>
              <p:tags r:id="rId9"/>
            </p:custDataLst>
          </p:nvPr>
        </p:nvSpPr>
        <p:spPr>
          <a:xfrm>
            <a:off x="5663292" y="2410360"/>
            <a:ext cx="286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Historique des applications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4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887505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 smtClean="0">
                <a:latin typeface="HelveticaNeue LT 45 Light" panose="020B0403020202020204" pitchFamily="34" charset="0"/>
              </a:rPr>
              <a:t>Initialisation d’une Android (Samsung)</a:t>
            </a:r>
            <a:endParaRPr lang="fr-CA" dirty="0">
              <a:latin typeface="HelveticaNeue LT 45 Light" panose="020B04030202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19654996"/>
              </p:ext>
            </p:extLst>
          </p:nvPr>
        </p:nvGraphicFramePr>
        <p:xfrm>
          <a:off x="1497033" y="1772816"/>
          <a:ext cx="6096000" cy="340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r:id="rId7" imgW="14831640" imgH="8291880" progId="">
                  <p:embed/>
                </p:oleObj>
              </mc:Choice>
              <mc:Fallback>
                <p:oleObj r:id="rId7" imgW="14831640" imgH="8291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97033" y="1772816"/>
                        <a:ext cx="6096000" cy="340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</TotalTime>
  <Words>593</Words>
  <Application>Microsoft Office PowerPoint</Application>
  <PresentationFormat>Affichage à l'écran (4:3)</PresentationFormat>
  <Paragraphs>120</Paragraphs>
  <Slides>67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Calibri Light</vt:lpstr>
      <vt:lpstr>HelveticaNeue LT 45 Light</vt:lpstr>
      <vt:lpstr>Lucida Calligraphy</vt:lpstr>
      <vt:lpstr>Thème Office</vt:lpstr>
      <vt:lpstr>FADOQ – Région Mauricie a conçu la formation Initiation à la tablette Android  pour répondre aux besoins des personnes de 50 ans et plus ayant de l’intérêt pour les nouvelles technologies.  Nous sommes convaincus que celles-ci sont facteur de rapprochement et de plaisir, ce que nous vous souhaitons aujourd’hui.</vt:lpstr>
      <vt:lpstr>Initiation  à la tablette Android</vt:lpstr>
      <vt:lpstr>Notions générales</vt:lpstr>
      <vt:lpstr>Tablette iPad: vue de dos</vt:lpstr>
      <vt:lpstr>Tablette iPad: vue de face</vt:lpstr>
      <vt:lpstr>Langage des doigts</vt:lpstr>
      <vt:lpstr>Écran d’accueil standard</vt:lpstr>
      <vt:lpstr>Barre d’état</vt:lpstr>
      <vt:lpstr>Initialisation d’une Android (Samsung)</vt:lpstr>
      <vt:lpstr>Initialisation d’une Android (Samsung)</vt:lpstr>
      <vt:lpstr>Initialisation d’une Android (Samsung)</vt:lpstr>
      <vt:lpstr>Initialisation d’une Android (Samsung)</vt:lpstr>
      <vt:lpstr>Initiation  à la tablette Android</vt:lpstr>
      <vt:lpstr>L’utilisation</vt:lpstr>
      <vt:lpstr>Raccourcis, Applications et Widgets</vt:lpstr>
      <vt:lpstr>Personnalisation des écrans</vt:lpstr>
      <vt:lpstr>Gestionnaire d’applications</vt:lpstr>
      <vt:lpstr>Supprimer une application</vt:lpstr>
      <vt:lpstr>Création de dossiers</vt:lpstr>
      <vt:lpstr>Centre de notification</vt:lpstr>
      <vt:lpstr>Le clavier</vt:lpstr>
      <vt:lpstr>Le clavier</vt:lpstr>
      <vt:lpstr>Saisie de texte</vt:lpstr>
      <vt:lpstr>Initiation  à la Tablette Android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Initiation  à la tablette Android</vt:lpstr>
      <vt:lpstr>Internet</vt:lpstr>
      <vt:lpstr>La messagerie</vt:lpstr>
      <vt:lpstr>La messagerie</vt:lpstr>
      <vt:lpstr>La messagerie</vt:lpstr>
      <vt:lpstr>La messagerie</vt:lpstr>
      <vt:lpstr>La messagerie</vt:lpstr>
      <vt:lpstr>Application Contacts</vt:lpstr>
      <vt:lpstr>Application Contacts</vt:lpstr>
      <vt:lpstr>Application Contacts</vt:lpstr>
      <vt:lpstr>Google Play Store</vt:lpstr>
      <vt:lpstr>Appareil Photo/Caméra</vt:lpstr>
      <vt:lpstr>Modification photos</vt:lpstr>
      <vt:lpstr>Skype</vt:lpstr>
      <vt:lpstr>Skype</vt:lpstr>
      <vt:lpstr>Skype</vt:lpstr>
      <vt:lpstr>Skype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iPad</dc:title>
  <dc:creator>Logi-être</dc:creator>
  <cp:lastModifiedBy>Pierre-Olivier Tremblay</cp:lastModifiedBy>
  <cp:revision>91</cp:revision>
  <dcterms:created xsi:type="dcterms:W3CDTF">2014-02-19T18:41:31Z</dcterms:created>
  <dcterms:modified xsi:type="dcterms:W3CDTF">2015-07-15T14:16:39Z</dcterms:modified>
</cp:coreProperties>
</file>