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0"/>
  </p:notesMasterIdLst>
  <p:sldIdLst>
    <p:sldId id="297" r:id="rId2"/>
    <p:sldId id="314" r:id="rId3"/>
    <p:sldId id="315" r:id="rId4"/>
    <p:sldId id="316" r:id="rId5"/>
    <p:sldId id="317" r:id="rId6"/>
    <p:sldId id="318" r:id="rId7"/>
    <p:sldId id="319" r:id="rId8"/>
    <p:sldId id="320" r:id="rId9"/>
    <p:sldId id="321" r:id="rId10"/>
    <p:sldId id="322" r:id="rId11"/>
    <p:sldId id="323" r:id="rId12"/>
    <p:sldId id="324" r:id="rId13"/>
    <p:sldId id="325" r:id="rId14"/>
    <p:sldId id="327" r:id="rId15"/>
    <p:sldId id="328" r:id="rId16"/>
    <p:sldId id="285" r:id="rId17"/>
    <p:sldId id="299" r:id="rId18"/>
    <p:sldId id="300" r:id="rId19"/>
    <p:sldId id="301" r:id="rId20"/>
    <p:sldId id="302" r:id="rId21"/>
    <p:sldId id="303" r:id="rId22"/>
    <p:sldId id="304" r:id="rId23"/>
    <p:sldId id="305" r:id="rId24"/>
    <p:sldId id="306" r:id="rId25"/>
    <p:sldId id="307" r:id="rId26"/>
    <p:sldId id="332" r:id="rId27"/>
    <p:sldId id="333" r:id="rId28"/>
    <p:sldId id="334" r:id="rId29"/>
    <p:sldId id="335" r:id="rId30"/>
    <p:sldId id="336" r:id="rId31"/>
    <p:sldId id="341" r:id="rId32"/>
    <p:sldId id="340" r:id="rId33"/>
    <p:sldId id="342" r:id="rId34"/>
    <p:sldId id="343" r:id="rId35"/>
    <p:sldId id="344" r:id="rId36"/>
    <p:sldId id="308" r:id="rId37"/>
    <p:sldId id="309" r:id="rId38"/>
    <p:sldId id="310" r:id="rId39"/>
    <p:sldId id="311" r:id="rId40"/>
    <p:sldId id="312" r:id="rId41"/>
    <p:sldId id="313" r:id="rId42"/>
    <p:sldId id="287" r:id="rId43"/>
    <p:sldId id="286" r:id="rId44"/>
    <p:sldId id="288" r:id="rId45"/>
    <p:sldId id="289" r:id="rId46"/>
    <p:sldId id="290" r:id="rId47"/>
    <p:sldId id="291" r:id="rId48"/>
    <p:sldId id="292" r:id="rId49"/>
    <p:sldId id="293" r:id="rId50"/>
    <p:sldId id="294" r:id="rId51"/>
    <p:sldId id="295" r:id="rId52"/>
    <p:sldId id="337" r:id="rId53"/>
    <p:sldId id="338" r:id="rId54"/>
    <p:sldId id="339" r:id="rId55"/>
    <p:sldId id="329" r:id="rId56"/>
    <p:sldId id="330" r:id="rId57"/>
    <p:sldId id="331" r:id="rId58"/>
    <p:sldId id="296"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164" y="-82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43A6C4-4F5B-47C7-97A3-65530943BF21}" type="datetimeFigureOut">
              <a:rPr lang="fr-FR" smtClean="0"/>
              <a:pPr/>
              <a:t>02/07/2015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88B0F5-FBD1-4843-A84F-E2EE174B8175}"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bwMode="auto">
          <a:xfrm>
            <a:off x="959998" y="686474"/>
            <a:ext cx="4939539" cy="3428114"/>
          </a:xfrm>
          <a:noFill/>
          <a:ln>
            <a:solidFill>
              <a:srgbClr val="000000"/>
            </a:solidFill>
            <a:miter lim="800000"/>
            <a:headEnd/>
            <a:tailEnd/>
          </a:ln>
        </p:spPr>
      </p:sp>
      <p:sp>
        <p:nvSpPr>
          <p:cNvPr id="11267" name="Rectangle 3"/>
          <p:cNvSpPr>
            <a:spLocks noGrp="1" noChangeArrowheads="1"/>
          </p:cNvSpPr>
          <p:nvPr>
            <p:ph type="body" idx="1"/>
          </p:nvPr>
        </p:nvSpPr>
        <p:spPr bwMode="auto">
          <a:xfrm>
            <a:off x="687027" y="4342939"/>
            <a:ext cx="5483946" cy="4114587"/>
          </a:xfrm>
          <a:noFill/>
        </p:spPr>
        <p:txBody>
          <a:bodyPr wrap="square" numCol="1" anchor="t" anchorCtr="0" compatLnSpc="1">
            <a:prstTxWarp prst="textNoShape">
              <a:avLst/>
            </a:prstTxWarp>
          </a:bodyPr>
          <a:lstStyle/>
          <a:p>
            <a:pPr eaLnBrk="1" hangingPunct="1">
              <a:spcBef>
                <a:spcPct val="0"/>
              </a:spcBef>
            </a:pPr>
            <a:r>
              <a:rPr lang="fr-FR" altLang="fr-FR" b="1" smtClean="0"/>
              <a:t>Activités à réserver sur place</a:t>
            </a:r>
            <a:r>
              <a:rPr lang="fr-FR" altLang="fr-FR" smtClean="0"/>
              <a:t> : </a:t>
            </a:r>
          </a:p>
          <a:p>
            <a:pPr eaLnBrk="1" hangingPunct="1">
              <a:spcBef>
                <a:spcPct val="0"/>
              </a:spcBef>
            </a:pPr>
            <a:r>
              <a:rPr lang="fr-FR" altLang="fr-FR" smtClean="0"/>
              <a:t>Catamaran, funboard</a:t>
            </a:r>
          </a:p>
          <a:p>
            <a:pPr eaLnBrk="1" hangingPunct="1">
              <a:spcBef>
                <a:spcPct val="0"/>
              </a:spcBef>
            </a:pPr>
            <a:r>
              <a:rPr lang="fr-FR" altLang="fr-FR" smtClean="0"/>
              <a:t>Baby-sitting</a:t>
            </a:r>
          </a:p>
          <a:p>
            <a:pPr eaLnBrk="1" hangingPunct="1">
              <a:spcBef>
                <a:spcPct val="0"/>
              </a:spcBef>
            </a:pPr>
            <a:r>
              <a:rPr lang="fr-FR" altLang="fr-FR" smtClean="0"/>
              <a:t>Excursions</a:t>
            </a:r>
          </a:p>
          <a:p>
            <a:pPr eaLnBrk="1" hangingPunct="1">
              <a:spcBef>
                <a:spcPct val="0"/>
              </a:spcBef>
            </a:pPr>
            <a:r>
              <a:rPr lang="fr-FR" altLang="fr-FR" smtClean="0"/>
              <a:t>A proximité : parachute ascensionnel, ski nautique, équitation, quad, golf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195" name="Espace réservé des commentaires 2"/>
          <p:cNvSpPr>
            <a:spLocks noGrp="1"/>
          </p:cNvSpPr>
          <p:nvPr>
            <p:ph type="body" idx="1"/>
          </p:nvPr>
        </p:nvSpPr>
        <p:spPr>
          <a:noFill/>
        </p:spPr>
        <p:txBody>
          <a:bodyPr/>
          <a:lstStyle/>
          <a:p>
            <a:endParaRPr lang="fr-FR" altLang="fr-FR" smtClean="0"/>
          </a:p>
        </p:txBody>
      </p:sp>
      <p:sp>
        <p:nvSpPr>
          <p:cNvPr id="8196" name="Espace réservé du numéro de diapositive 3"/>
          <p:cNvSpPr>
            <a:spLocks noGrp="1"/>
          </p:cNvSpPr>
          <p:nvPr>
            <p:ph type="sldNum" sz="quarter" idx="5"/>
          </p:nvPr>
        </p:nvSpPr>
        <p:spPr>
          <a:noFill/>
          <a:ln>
            <a:miter lim="800000"/>
            <a:headEnd/>
            <a:tailEnd/>
          </a:ln>
        </p:spPr>
        <p:txBody>
          <a:bodyPr/>
          <a:lstStyle/>
          <a:p>
            <a:fld id="{07DA14E1-8EFB-44A7-A229-8FF5E381C714}" type="slidenum">
              <a:rPr lang="fr-FR" altLang="fr-FR" smtClean="0"/>
              <a:pPr/>
              <a:t>16</a:t>
            </a:fld>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195" name="Espace réservé des commentaires 2"/>
          <p:cNvSpPr>
            <a:spLocks noGrp="1"/>
          </p:cNvSpPr>
          <p:nvPr>
            <p:ph type="body" idx="1"/>
          </p:nvPr>
        </p:nvSpPr>
        <p:spPr>
          <a:noFill/>
        </p:spPr>
        <p:txBody>
          <a:bodyPr/>
          <a:lstStyle/>
          <a:p>
            <a:endParaRPr lang="fr-FR" altLang="fr-FR" smtClean="0"/>
          </a:p>
        </p:txBody>
      </p:sp>
      <p:sp>
        <p:nvSpPr>
          <p:cNvPr id="8196" name="Espace réservé du numéro de diapositive 3"/>
          <p:cNvSpPr>
            <a:spLocks noGrp="1"/>
          </p:cNvSpPr>
          <p:nvPr>
            <p:ph type="sldNum" sz="quarter" idx="5"/>
          </p:nvPr>
        </p:nvSpPr>
        <p:spPr>
          <a:noFill/>
          <a:ln>
            <a:miter lim="800000"/>
            <a:headEnd/>
            <a:tailEnd/>
          </a:ln>
        </p:spPr>
        <p:txBody>
          <a:bodyPr/>
          <a:lstStyle/>
          <a:p>
            <a:fld id="{07DA14E1-8EFB-44A7-A229-8FF5E381C714}" type="slidenum">
              <a:rPr lang="fr-FR" altLang="fr-FR" smtClean="0"/>
              <a:pPr/>
              <a:t>42</a:t>
            </a:fld>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243" name="Espace réservé des commentaires 2"/>
          <p:cNvSpPr>
            <a:spLocks noGrp="1"/>
          </p:cNvSpPr>
          <p:nvPr>
            <p:ph type="body" idx="1"/>
          </p:nvPr>
        </p:nvSpPr>
        <p:spPr>
          <a:noFill/>
        </p:spPr>
        <p:txBody>
          <a:bodyPr/>
          <a:lstStyle/>
          <a:p>
            <a:endParaRPr lang="fr-FR" smtClean="0"/>
          </a:p>
        </p:txBody>
      </p:sp>
      <p:sp>
        <p:nvSpPr>
          <p:cNvPr id="10244" name="Espace réservé du numéro de diapositive 3"/>
          <p:cNvSpPr>
            <a:spLocks noGrp="1"/>
          </p:cNvSpPr>
          <p:nvPr>
            <p:ph type="sldNum" sz="quarter" idx="5"/>
          </p:nvPr>
        </p:nvSpPr>
        <p:spPr>
          <a:noFill/>
          <a:ln>
            <a:miter lim="800000"/>
            <a:headEnd/>
            <a:tailEnd/>
          </a:ln>
        </p:spPr>
        <p:txBody>
          <a:bodyPr/>
          <a:lstStyle/>
          <a:p>
            <a:fld id="{9922F13A-F509-4E82-8F78-FC768E5B6557}" type="slidenum">
              <a:rPr lang="fr-FR" smtClean="0"/>
              <a:pPr/>
              <a:t>43</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1681B1F-11E8-45C0-8352-BD7BD184361F}" type="slidenum">
              <a:rPr lang="fr-FR" smtClean="0"/>
              <a:pPr/>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31681B1F-11E8-45C0-8352-BD7BD184361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1681B1F-11E8-45C0-8352-BD7BD184361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1681B1F-11E8-45C0-8352-BD7BD184361F}" type="slidenum">
              <a:rPr lang="fr-FR" smtClean="0"/>
              <a:pPr/>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C9E7C1A2-2682-49D7-BF18-E121E92B747E}" type="datetimeFigureOut">
              <a:rPr lang="fr-FR" smtClean="0"/>
              <a:pPr/>
              <a:t>02/07/2015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1681B1F-11E8-45C0-8352-BD7BD184361F}" type="slidenum">
              <a:rPr lang="fr-FR" smtClean="0"/>
              <a:pPr/>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9E7C1A2-2682-49D7-BF18-E121E92B747E}" type="datetimeFigureOut">
              <a:rPr lang="fr-FR" smtClean="0"/>
              <a:pPr/>
              <a:t>02/07/2015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1681B1F-11E8-45C0-8352-BD7BD184361F}"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croisierejaune.com/video/10_dej_diner_berbere.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hammamet.it/files/mappa_hammamet.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hyperlink" Target="http://estb.msn.com/i/C9/D41A6801417CC447833516D278A43.jpg" TargetMode="External"/><Relationship Id="rId7" Type="http://schemas.openxmlformats.org/officeDocument/2006/relationships/image" Target="../media/image112.jpe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hyperlink" Target="http://www.hammamet.it/images/medina%20hammamet.jpg" TargetMode="External"/><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179388" y="260350"/>
            <a:ext cx="5040312" cy="6408738"/>
          </a:xfrm>
          <a:prstGeom prst="rect">
            <a:avLst/>
          </a:prstGeom>
          <a:solidFill>
            <a:srgbClr val="3366FF">
              <a:alpha val="25098"/>
            </a:srgbClr>
          </a:solidFill>
          <a:ln w="0">
            <a:solidFill>
              <a:schemeClr val="bg1"/>
            </a:solidFill>
            <a:miter lim="800000"/>
            <a:headEnd/>
            <a:tailEnd/>
          </a:ln>
        </p:spPr>
        <p:txBody>
          <a:bodyPr wrap="none" anchor="ctr"/>
          <a:lstStyle/>
          <a:p>
            <a:endParaRPr lang="fr-FR" altLang="fr-FR"/>
          </a:p>
        </p:txBody>
      </p:sp>
      <p:sp>
        <p:nvSpPr>
          <p:cNvPr id="5123" name="Rectangle 3"/>
          <p:cNvSpPr>
            <a:spLocks noChangeArrowheads="1"/>
          </p:cNvSpPr>
          <p:nvPr/>
        </p:nvSpPr>
        <p:spPr bwMode="auto">
          <a:xfrm>
            <a:off x="5962650" y="0"/>
            <a:ext cx="2524125" cy="6858000"/>
          </a:xfrm>
          <a:prstGeom prst="rect">
            <a:avLst/>
          </a:prstGeom>
          <a:solidFill>
            <a:schemeClr val="bg2">
              <a:alpha val="36078"/>
            </a:schemeClr>
          </a:solidFill>
          <a:ln w="9525">
            <a:solidFill>
              <a:srgbClr val="808080"/>
            </a:solidFill>
            <a:miter lim="800000"/>
            <a:headEnd/>
            <a:tailEnd/>
          </a:ln>
        </p:spPr>
        <p:txBody>
          <a:bodyPr wrap="none" anchor="ctr"/>
          <a:lstStyle/>
          <a:p>
            <a:endParaRPr lang="fr-FR" altLang="fr-FR"/>
          </a:p>
        </p:txBody>
      </p:sp>
      <p:sp>
        <p:nvSpPr>
          <p:cNvPr id="5124" name="Sous-titre 2"/>
          <p:cNvSpPr>
            <a:spLocks noGrp="1"/>
          </p:cNvSpPr>
          <p:nvPr>
            <p:ph type="subTitle" idx="4294967295"/>
          </p:nvPr>
        </p:nvSpPr>
        <p:spPr>
          <a:xfrm>
            <a:off x="0" y="1125538"/>
            <a:ext cx="5381625" cy="3022600"/>
          </a:xfrm>
        </p:spPr>
        <p:txBody>
          <a:bodyPr/>
          <a:lstStyle/>
          <a:p>
            <a:pPr marL="0" indent="0" algn="ctr" eaLnBrk="1" hangingPunct="1">
              <a:buFontTx/>
              <a:buNone/>
            </a:pPr>
            <a:r>
              <a:rPr lang="fr-FR" altLang="fr-FR" sz="3600" b="1" dirty="0" smtClean="0">
                <a:solidFill>
                  <a:schemeClr val="tx1"/>
                </a:solidFill>
                <a:latin typeface="Book Antiqua" pitchFamily="18" charset="0"/>
              </a:rPr>
              <a:t>CHLOROPHYLL</a:t>
            </a:r>
          </a:p>
          <a:p>
            <a:pPr marL="0" indent="0" algn="ctr" eaLnBrk="1" hangingPunct="1">
              <a:buFontTx/>
              <a:buNone/>
            </a:pPr>
            <a:r>
              <a:rPr lang="fr-FR" altLang="fr-FR" sz="3600" b="1" dirty="0" smtClean="0">
                <a:solidFill>
                  <a:schemeClr val="tx1"/>
                </a:solidFill>
                <a:latin typeface="Book Antiqua" pitchFamily="18" charset="0"/>
              </a:rPr>
              <a:t>10 AU 12 JUIN 2016</a:t>
            </a:r>
          </a:p>
          <a:p>
            <a:pPr marL="0" indent="0" algn="ctr" eaLnBrk="1" hangingPunct="1">
              <a:buFontTx/>
              <a:buNone/>
            </a:pPr>
            <a:r>
              <a:rPr lang="fr-FR" altLang="fr-FR" sz="3600" b="1" dirty="0" smtClean="0">
                <a:solidFill>
                  <a:schemeClr val="tx1"/>
                </a:solidFill>
                <a:latin typeface="Book Antiqua" pitchFamily="18" charset="0"/>
              </a:rPr>
              <a:t>30 pax</a:t>
            </a:r>
          </a:p>
        </p:txBody>
      </p:sp>
      <p:pic>
        <p:nvPicPr>
          <p:cNvPr id="5125" name="Image 3" descr="LOGO CJ ENTIER2 BLC.eps"/>
          <p:cNvPicPr>
            <a:picLocks noChangeAspect="1"/>
          </p:cNvPicPr>
          <p:nvPr/>
        </p:nvPicPr>
        <p:blipFill>
          <a:blip r:embed="rId2"/>
          <a:srcRect/>
          <a:stretch>
            <a:fillRect/>
          </a:stretch>
        </p:blipFill>
        <p:spPr bwMode="auto">
          <a:xfrm>
            <a:off x="1619250" y="4149725"/>
            <a:ext cx="2570163" cy="2505075"/>
          </a:xfrm>
          <a:prstGeom prst="rect">
            <a:avLst/>
          </a:prstGeom>
          <a:noFill/>
          <a:ln w="9525">
            <a:noFill/>
            <a:miter lim="800000"/>
            <a:headEnd/>
            <a:tailEnd/>
          </a:ln>
        </p:spPr>
      </p:pic>
      <p:pic>
        <p:nvPicPr>
          <p:cNvPr id="5126" name="Picture 8" descr="\\SERVNAS1\Phototheque\Nouvelle Photothèque\Sahel\Hammamet\Sélection photos régions\Hre8 150dpi.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62650" y="44450"/>
            <a:ext cx="2536825" cy="23764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12" descr="\\SERVNAS1\Phototheque\Nouvelle Photothèque\Côtes de Carthage\Tunis\sélection photos région\tun23.jpe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62650" y="2420938"/>
            <a:ext cx="2524125" cy="230346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8" name="Picture 13" descr="\\SERVNAS1\Phototheque\Nouvelle Photothèque\Côtes de Carthage\Tunis\sélection photos région\Tur9 150dpi.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57888" y="4508500"/>
            <a:ext cx="2528887" cy="23495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539750" y="115888"/>
            <a:ext cx="8748713" cy="603250"/>
          </a:xfrm>
          <a:prstGeom prst="rect">
            <a:avLst/>
          </a:prstGeom>
          <a:noFill/>
          <a:ln w="9525">
            <a:noFill/>
            <a:miter lim="800000"/>
            <a:headEnd/>
            <a:tailEnd/>
          </a:ln>
        </p:spPr>
        <p:txBody>
          <a:bodyPr/>
          <a:lstStyle/>
          <a:p>
            <a:pPr marL="342900" indent="-342900" algn="ctr">
              <a:spcBef>
                <a:spcPct val="20000"/>
              </a:spcBef>
            </a:pPr>
            <a:r>
              <a:rPr lang="fr-FR" sz="2400" dirty="0">
                <a:latin typeface="Book Antiqua" pitchFamily="18" charset="0"/>
              </a:rPr>
              <a:t>Dîner </a:t>
            </a:r>
            <a:r>
              <a:rPr lang="fr-FR" sz="2400" dirty="0" smtClean="0">
                <a:latin typeface="Book Antiqua" pitchFamily="18" charset="0"/>
              </a:rPr>
              <a:t>500 </a:t>
            </a:r>
            <a:r>
              <a:rPr lang="fr-FR" sz="2400" dirty="0">
                <a:latin typeface="Book Antiqua" pitchFamily="18" charset="0"/>
              </a:rPr>
              <a:t>bougies à ciel ouvert  </a:t>
            </a:r>
          </a:p>
          <a:p>
            <a:pPr marL="342900" indent="-342900" algn="ctr">
              <a:spcBef>
                <a:spcPct val="20000"/>
              </a:spcBef>
            </a:pPr>
            <a:r>
              <a:rPr lang="fr-FR" sz="2400" dirty="0">
                <a:latin typeface="Book Antiqua" pitchFamily="18" charset="0"/>
              </a:rPr>
              <a:t>sur la plage de l’hôtel</a:t>
            </a:r>
          </a:p>
        </p:txBody>
      </p:sp>
      <p:pic>
        <p:nvPicPr>
          <p:cNvPr id="3075" name="Picture 4" descr="Images intégrées 4"/>
          <p:cNvPicPr>
            <a:picLocks noChangeAspect="1" noChangeArrowheads="1"/>
          </p:cNvPicPr>
          <p:nvPr/>
        </p:nvPicPr>
        <p:blipFill>
          <a:blip r:embed="rId2"/>
          <a:srcRect/>
          <a:stretch>
            <a:fillRect/>
          </a:stretch>
        </p:blipFill>
        <p:spPr bwMode="auto">
          <a:xfrm>
            <a:off x="571500" y="1214438"/>
            <a:ext cx="8058150" cy="537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395288" y="2205038"/>
            <a:ext cx="3960812" cy="1728787"/>
          </a:xfrm>
          <a:prstGeom prst="rect">
            <a:avLst/>
          </a:prstGeom>
          <a:noFill/>
          <a:ln w="9525">
            <a:noFill/>
            <a:miter lim="800000"/>
            <a:headEnd/>
            <a:tailEnd/>
          </a:ln>
        </p:spPr>
        <p:txBody>
          <a:bodyPr/>
          <a:lstStyle/>
          <a:p>
            <a:pPr marL="342900" indent="-342900" algn="ctr">
              <a:spcBef>
                <a:spcPct val="20000"/>
              </a:spcBef>
            </a:pPr>
            <a:endParaRPr lang="fr-FR" sz="3000" i="1">
              <a:solidFill>
                <a:srgbClr val="663300"/>
              </a:solidFill>
              <a:latin typeface="Maiandra GD" pitchFamily="34" charset="0"/>
            </a:endParaRPr>
          </a:p>
        </p:txBody>
      </p:sp>
      <p:sp>
        <p:nvSpPr>
          <p:cNvPr id="4099" name="Rectangle 4"/>
          <p:cNvSpPr>
            <a:spLocks noChangeArrowheads="1"/>
          </p:cNvSpPr>
          <p:nvPr/>
        </p:nvSpPr>
        <p:spPr bwMode="auto">
          <a:xfrm>
            <a:off x="1214438" y="142875"/>
            <a:ext cx="7273925" cy="909638"/>
          </a:xfrm>
          <a:prstGeom prst="rect">
            <a:avLst/>
          </a:prstGeom>
          <a:noFill/>
          <a:ln w="9525">
            <a:noFill/>
            <a:miter lim="800000"/>
            <a:headEnd/>
            <a:tailEnd/>
          </a:ln>
        </p:spPr>
        <p:txBody>
          <a:bodyPr/>
          <a:lstStyle/>
          <a:p>
            <a:pPr marL="342900" indent="-342900" algn="ctr"/>
            <a:r>
              <a:rPr lang="fr-FR" sz="2000" dirty="0">
                <a:latin typeface="Cambria" pitchFamily="18" charset="0"/>
              </a:rPr>
              <a:t>Dîner Mille et un feux sur la plage de l’hôtel</a:t>
            </a:r>
          </a:p>
          <a:p>
            <a:pPr marL="342900" indent="-342900" algn="ctr"/>
            <a:r>
              <a:rPr lang="fr-FR" i="1" dirty="0">
                <a:latin typeface="Cambria" pitchFamily="18" charset="0"/>
                <a:hlinkClick r:id="rId2"/>
              </a:rPr>
              <a:t>http://www.croisierejaune.com/video/10_dej_diner_berbere.html</a:t>
            </a:r>
            <a:endParaRPr lang="fr-FR" i="1" dirty="0">
              <a:latin typeface="Cambria" pitchFamily="18" charset="0"/>
            </a:endParaRPr>
          </a:p>
          <a:p>
            <a:pPr marL="342900" indent="-342900" algn="ctr">
              <a:spcBef>
                <a:spcPct val="20000"/>
              </a:spcBef>
            </a:pPr>
            <a:endParaRPr lang="fr-FR" sz="3000" i="1" dirty="0">
              <a:latin typeface="Cambria" pitchFamily="18" charset="0"/>
            </a:endParaRPr>
          </a:p>
        </p:txBody>
      </p:sp>
      <p:pic>
        <p:nvPicPr>
          <p:cNvPr id="4100" name="Picture 5" descr="Images intégrées 3"/>
          <p:cNvPicPr>
            <a:picLocks noChangeAspect="1" noChangeArrowheads="1"/>
          </p:cNvPicPr>
          <p:nvPr/>
        </p:nvPicPr>
        <p:blipFill>
          <a:blip r:embed="rId3"/>
          <a:srcRect/>
          <a:stretch>
            <a:fillRect/>
          </a:stretch>
        </p:blipFill>
        <p:spPr bwMode="auto">
          <a:xfrm>
            <a:off x="428625" y="1000125"/>
            <a:ext cx="83439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395288" y="495300"/>
            <a:ext cx="4032250" cy="2514600"/>
          </a:xfrm>
          <a:prstGeom prst="rect">
            <a:avLst/>
          </a:prstGeom>
          <a:noFill/>
          <a:ln w="9525">
            <a:noFill/>
            <a:miter lim="800000"/>
            <a:headEnd/>
            <a:tailEnd/>
          </a:ln>
        </p:spPr>
        <p:txBody>
          <a:bodyPr/>
          <a:lstStyle/>
          <a:p>
            <a:pPr marL="342900" indent="-342900" algn="ctr">
              <a:spcBef>
                <a:spcPct val="20000"/>
              </a:spcBef>
            </a:pPr>
            <a:r>
              <a:rPr lang="fr-FR" sz="2800" dirty="0" smtClean="0">
                <a:latin typeface="Book Antiqua" pitchFamily="18" charset="0"/>
              </a:rPr>
              <a:t>Dîner 500 bougies sur la plage de l’hôtel</a:t>
            </a:r>
            <a:endParaRPr lang="fr-FR" sz="2800" dirty="0">
              <a:latin typeface="Book Antiqua" pitchFamily="18" charset="0"/>
            </a:endParaRPr>
          </a:p>
        </p:txBody>
      </p:sp>
      <p:pic>
        <p:nvPicPr>
          <p:cNvPr id="5123" name="Picture 7" descr="Images intégrées 6"/>
          <p:cNvPicPr>
            <a:picLocks noChangeAspect="1" noChangeArrowheads="1"/>
          </p:cNvPicPr>
          <p:nvPr/>
        </p:nvPicPr>
        <p:blipFill>
          <a:blip r:embed="rId2"/>
          <a:srcRect/>
          <a:stretch>
            <a:fillRect/>
          </a:stretch>
        </p:blipFill>
        <p:spPr bwMode="auto">
          <a:xfrm>
            <a:off x="4500563" y="214311"/>
            <a:ext cx="4608512" cy="3071813"/>
          </a:xfrm>
          <a:prstGeom prst="rect">
            <a:avLst/>
          </a:prstGeom>
          <a:noFill/>
          <a:ln w="9525">
            <a:noFill/>
            <a:miter lim="800000"/>
            <a:headEnd/>
            <a:tailEnd/>
          </a:ln>
        </p:spPr>
      </p:pic>
      <p:pic>
        <p:nvPicPr>
          <p:cNvPr id="5124" name="Picture 2" descr="\\Servboul1\images cj\Nouvelle Photothèque\Opérations\Colombus\IMG_7108.JPG"/>
          <p:cNvPicPr>
            <a:picLocks noChangeAspect="1" noChangeArrowheads="1"/>
          </p:cNvPicPr>
          <p:nvPr/>
        </p:nvPicPr>
        <p:blipFill>
          <a:blip r:embed="rId3"/>
          <a:srcRect/>
          <a:stretch>
            <a:fillRect/>
          </a:stretch>
        </p:blipFill>
        <p:spPr bwMode="auto">
          <a:xfrm>
            <a:off x="4107712" y="3286124"/>
            <a:ext cx="5034701" cy="3357564"/>
          </a:xfrm>
          <a:prstGeom prst="rect">
            <a:avLst/>
          </a:prstGeom>
          <a:noFill/>
          <a:ln w="9525">
            <a:noFill/>
            <a:miter lim="800000"/>
            <a:headEnd/>
            <a:tailEnd/>
          </a:ln>
        </p:spPr>
      </p:pic>
      <p:pic>
        <p:nvPicPr>
          <p:cNvPr id="5125" name="Picture 6" descr="Images intégrées 5"/>
          <p:cNvPicPr>
            <a:picLocks noChangeAspect="1" noChangeArrowheads="1"/>
          </p:cNvPicPr>
          <p:nvPr/>
        </p:nvPicPr>
        <p:blipFill>
          <a:blip r:embed="rId4"/>
          <a:srcRect/>
          <a:stretch>
            <a:fillRect/>
          </a:stretch>
        </p:blipFill>
        <p:spPr bwMode="auto">
          <a:xfrm>
            <a:off x="0" y="3271838"/>
            <a:ext cx="5057775"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395288" y="71414"/>
            <a:ext cx="8748712" cy="2514600"/>
          </a:xfrm>
          <a:prstGeom prst="rect">
            <a:avLst/>
          </a:prstGeom>
          <a:noFill/>
          <a:ln w="9525">
            <a:noFill/>
            <a:miter lim="800000"/>
            <a:headEnd/>
            <a:tailEnd/>
          </a:ln>
        </p:spPr>
        <p:txBody>
          <a:bodyPr/>
          <a:lstStyle/>
          <a:p>
            <a:pPr marL="342900" indent="-342900" algn="ctr">
              <a:spcBef>
                <a:spcPct val="20000"/>
              </a:spcBef>
            </a:pPr>
            <a:r>
              <a:rPr lang="fr-FR" sz="2800" dirty="0">
                <a:latin typeface="Book Antiqua" pitchFamily="18" charset="0"/>
              </a:rPr>
              <a:t>Soirée de Gala sur la plage </a:t>
            </a:r>
          </a:p>
          <a:p>
            <a:pPr marL="342900" indent="-342900" algn="ctr">
              <a:spcBef>
                <a:spcPct val="20000"/>
              </a:spcBef>
            </a:pPr>
            <a:r>
              <a:rPr lang="fr-FR" sz="2800" dirty="0">
                <a:latin typeface="Book Antiqua" pitchFamily="18" charset="0"/>
              </a:rPr>
              <a:t>Dîner Mille et un feux</a:t>
            </a:r>
          </a:p>
        </p:txBody>
      </p:sp>
      <p:pic>
        <p:nvPicPr>
          <p:cNvPr id="6147" name="Picture 2"/>
          <p:cNvPicPr>
            <a:picLocks noChangeAspect="1" noChangeArrowheads="1"/>
          </p:cNvPicPr>
          <p:nvPr/>
        </p:nvPicPr>
        <p:blipFill>
          <a:blip r:embed="rId2"/>
          <a:srcRect t="6592" r="391" b="10645"/>
          <a:stretch>
            <a:fillRect/>
          </a:stretch>
        </p:blipFill>
        <p:spPr bwMode="auto">
          <a:xfrm>
            <a:off x="500063" y="1071563"/>
            <a:ext cx="8215312" cy="546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395288" y="142852"/>
            <a:ext cx="8748712" cy="603250"/>
          </a:xfrm>
          <a:prstGeom prst="rect">
            <a:avLst/>
          </a:prstGeom>
          <a:noFill/>
          <a:ln w="9525">
            <a:noFill/>
            <a:miter lim="800000"/>
            <a:headEnd/>
            <a:tailEnd/>
          </a:ln>
        </p:spPr>
        <p:txBody>
          <a:bodyPr/>
          <a:lstStyle/>
          <a:p>
            <a:pPr marL="342900" indent="-342900" algn="ctr">
              <a:spcBef>
                <a:spcPct val="20000"/>
              </a:spcBef>
            </a:pPr>
            <a:r>
              <a:rPr lang="fr-FR" sz="2400" dirty="0">
                <a:latin typeface="Book Antiqua" pitchFamily="18" charset="0"/>
              </a:rPr>
              <a:t>Dîner </a:t>
            </a:r>
            <a:r>
              <a:rPr lang="fr-FR" sz="2400" dirty="0" smtClean="0">
                <a:latin typeface="Book Antiqua" pitchFamily="18" charset="0"/>
              </a:rPr>
              <a:t>500 </a:t>
            </a:r>
            <a:r>
              <a:rPr lang="fr-FR" sz="2400" dirty="0">
                <a:latin typeface="Book Antiqua" pitchFamily="18" charset="0"/>
              </a:rPr>
              <a:t>bougies à ciel ouvert  </a:t>
            </a:r>
          </a:p>
          <a:p>
            <a:pPr marL="342900" indent="-342900" algn="ctr">
              <a:spcBef>
                <a:spcPct val="20000"/>
              </a:spcBef>
            </a:pPr>
            <a:r>
              <a:rPr lang="fr-FR" sz="2400" dirty="0">
                <a:latin typeface="Book Antiqua" pitchFamily="18" charset="0"/>
              </a:rPr>
              <a:t>sur la plage de l’hôtel</a:t>
            </a:r>
          </a:p>
        </p:txBody>
      </p:sp>
      <p:pic>
        <p:nvPicPr>
          <p:cNvPr id="8195" name="Picture 6"/>
          <p:cNvPicPr>
            <a:picLocks noChangeAspect="1" noChangeArrowheads="1"/>
          </p:cNvPicPr>
          <p:nvPr/>
        </p:nvPicPr>
        <p:blipFill>
          <a:blip r:embed="rId2"/>
          <a:srcRect t="6592" r="2148" b="10645"/>
          <a:stretch>
            <a:fillRect/>
          </a:stretch>
        </p:blipFill>
        <p:spPr bwMode="auto">
          <a:xfrm>
            <a:off x="428625" y="1000125"/>
            <a:ext cx="8429625" cy="570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395288" y="44450"/>
            <a:ext cx="8748712" cy="603250"/>
          </a:xfrm>
          <a:prstGeom prst="rect">
            <a:avLst/>
          </a:prstGeom>
          <a:noFill/>
          <a:ln w="9525">
            <a:noFill/>
            <a:miter lim="800000"/>
            <a:headEnd/>
            <a:tailEnd/>
          </a:ln>
        </p:spPr>
        <p:txBody>
          <a:bodyPr/>
          <a:lstStyle/>
          <a:p>
            <a:pPr marL="342900" indent="-342900" algn="ctr">
              <a:spcBef>
                <a:spcPct val="20000"/>
              </a:spcBef>
            </a:pPr>
            <a:r>
              <a:rPr lang="fr-FR" sz="2400" dirty="0">
                <a:latin typeface="Book Antiqua" pitchFamily="18" charset="0"/>
              </a:rPr>
              <a:t>En fin de soirée discothèque sur la plage de l’hôtel avec sono portable et </a:t>
            </a:r>
            <a:r>
              <a:rPr lang="fr-FR" sz="2400" dirty="0" err="1">
                <a:latin typeface="Book Antiqua" pitchFamily="18" charset="0"/>
              </a:rPr>
              <a:t>playlist</a:t>
            </a:r>
            <a:r>
              <a:rPr lang="fr-FR" sz="2400" dirty="0">
                <a:latin typeface="Book Antiqua" pitchFamily="18" charset="0"/>
              </a:rPr>
              <a:t> apporté par le client</a:t>
            </a:r>
          </a:p>
        </p:txBody>
      </p:sp>
      <p:pic>
        <p:nvPicPr>
          <p:cNvPr id="9219" name="Picture 2"/>
          <p:cNvPicPr>
            <a:picLocks noChangeAspect="1" noChangeArrowheads="1"/>
          </p:cNvPicPr>
          <p:nvPr/>
        </p:nvPicPr>
        <p:blipFill>
          <a:blip r:embed="rId2"/>
          <a:srcRect t="6592" r="1563" b="10645"/>
          <a:stretch>
            <a:fillRect/>
          </a:stretch>
        </p:blipFill>
        <p:spPr bwMode="auto">
          <a:xfrm>
            <a:off x="220663" y="928688"/>
            <a:ext cx="8709025"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2"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0" y="-893763"/>
            <a:ext cx="2466975" cy="1847851"/>
          </a:xfrm>
          <a:prstGeom prst="rect">
            <a:avLst/>
          </a:prstGeom>
          <a:noFill/>
          <a:ln w="9525">
            <a:noFill/>
            <a:miter lim="800000"/>
            <a:headEnd/>
            <a:tailEnd/>
          </a:ln>
        </p:spPr>
        <p:txBody>
          <a:bodyPr/>
          <a:lstStyle/>
          <a:p>
            <a:endParaRPr lang="fr-FR" altLang="fr-FR"/>
          </a:p>
        </p:txBody>
      </p:sp>
      <p:sp>
        <p:nvSpPr>
          <p:cNvPr id="2052" name="AutoShape 4"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152400" y="-741363"/>
            <a:ext cx="2466975" cy="1847851"/>
          </a:xfrm>
          <a:prstGeom prst="rect">
            <a:avLst/>
          </a:prstGeom>
          <a:noFill/>
          <a:ln w="9525">
            <a:noFill/>
            <a:miter lim="800000"/>
            <a:headEnd/>
            <a:tailEnd/>
          </a:ln>
        </p:spPr>
        <p:txBody>
          <a:bodyPr/>
          <a:lstStyle/>
          <a:p>
            <a:endParaRPr lang="fr-FR" altLang="fr-FR"/>
          </a:p>
        </p:txBody>
      </p:sp>
      <p:sp>
        <p:nvSpPr>
          <p:cNvPr id="2053" name="AutoShape 6"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304800" y="-588963"/>
            <a:ext cx="2466975" cy="1847851"/>
          </a:xfrm>
          <a:prstGeom prst="rect">
            <a:avLst/>
          </a:prstGeom>
          <a:noFill/>
          <a:ln w="9525">
            <a:noFill/>
            <a:miter lim="800000"/>
            <a:headEnd/>
            <a:tailEnd/>
          </a:ln>
        </p:spPr>
        <p:txBody>
          <a:bodyPr/>
          <a:lstStyle/>
          <a:p>
            <a:endParaRPr lang="fr-FR" altLang="fr-FR"/>
          </a:p>
        </p:txBody>
      </p:sp>
      <p:sp>
        <p:nvSpPr>
          <p:cNvPr id="2055" name="ZoneTexte 4"/>
          <p:cNvSpPr txBox="1">
            <a:spLocks noChangeArrowheads="1"/>
          </p:cNvSpPr>
          <p:nvPr/>
        </p:nvSpPr>
        <p:spPr bwMode="auto">
          <a:xfrm>
            <a:off x="642910" y="2500306"/>
            <a:ext cx="8143900" cy="707886"/>
          </a:xfrm>
          <a:prstGeom prst="rect">
            <a:avLst/>
          </a:prstGeom>
          <a:noFill/>
          <a:ln w="9525">
            <a:noFill/>
            <a:miter lim="800000"/>
            <a:headEnd/>
            <a:tailEnd/>
          </a:ln>
        </p:spPr>
        <p:txBody>
          <a:bodyPr wrap="square">
            <a:spAutoFit/>
          </a:bodyPr>
          <a:lstStyle/>
          <a:p>
            <a:pPr algn="ctr"/>
            <a:r>
              <a:rPr lang="fr-FR" altLang="fr-FR" sz="4000" i="1" dirty="0" smtClean="0"/>
              <a:t>PRESTATIONS OPTIONNELLES</a:t>
            </a:r>
            <a:endParaRPr lang="fr-FR" altLang="fr-FR" sz="40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5" name="Rectangle 4"/>
          <p:cNvSpPr/>
          <p:nvPr/>
        </p:nvSpPr>
        <p:spPr>
          <a:xfrm>
            <a:off x="251520" y="5157192"/>
            <a:ext cx="8640960" cy="1477328"/>
          </a:xfrm>
          <a:prstGeom prst="rect">
            <a:avLst/>
          </a:prstGeom>
        </p:spPr>
        <p:txBody>
          <a:bodyPr wrap="square">
            <a:spAutoFit/>
          </a:bodyPr>
          <a:lstStyle/>
          <a:p>
            <a:r>
              <a:rPr lang="fr-FR" dirty="0" smtClean="0"/>
              <a:t>Donnant sur les plages et la baie de Hammamet, l'hôtel </a:t>
            </a:r>
            <a:r>
              <a:rPr lang="fr-FR" dirty="0" err="1" smtClean="0"/>
              <a:t>Nahrawess</a:t>
            </a:r>
            <a:r>
              <a:rPr lang="fr-FR" dirty="0" smtClean="0"/>
              <a:t> &amp; Spa </a:t>
            </a:r>
            <a:r>
              <a:rPr lang="fr-FR" dirty="0" err="1" smtClean="0"/>
              <a:t>Resort</a:t>
            </a:r>
            <a:r>
              <a:rPr lang="fr-FR" dirty="0" smtClean="0"/>
              <a:t> dispose de plusieurs piscines et espaces de détente avec salle de remise en forme et sauna.</a:t>
            </a:r>
          </a:p>
          <a:p>
            <a:r>
              <a:rPr lang="fr-FR" dirty="0" smtClean="0"/>
              <a:t>L'hôtel </a:t>
            </a:r>
            <a:r>
              <a:rPr lang="fr-FR" dirty="0" err="1" smtClean="0"/>
              <a:t>Nahrawess</a:t>
            </a:r>
            <a:r>
              <a:rPr lang="fr-FR" dirty="0" smtClean="0"/>
              <a:t> &amp; Spa </a:t>
            </a:r>
            <a:r>
              <a:rPr lang="fr-FR" dirty="0" err="1" smtClean="0"/>
              <a:t>Resort</a:t>
            </a:r>
            <a:r>
              <a:rPr lang="fr-FR" dirty="0" smtClean="0"/>
              <a:t> est situé sur un parc de 7 hectares et propose des chambres climatisées dotées d'un balcon avec vue sur la mer, d'une télévision par satellite et d'une salle de bains privative moderne.</a:t>
            </a:r>
          </a:p>
        </p:txBody>
      </p:sp>
      <p:pic>
        <p:nvPicPr>
          <p:cNvPr id="7" name="Picture 2" descr="Nahrawess Thalassa Palace, Hammamet, Tunisie"/>
          <p:cNvPicPr>
            <a:picLocks noChangeAspect="1" noChangeArrowheads="1"/>
          </p:cNvPicPr>
          <p:nvPr/>
        </p:nvPicPr>
        <p:blipFill>
          <a:blip r:embed="rId2" cstate="email"/>
          <a:srcRect/>
          <a:stretch>
            <a:fillRect/>
          </a:stretch>
        </p:blipFill>
        <p:spPr bwMode="auto">
          <a:xfrm>
            <a:off x="179512" y="1412776"/>
            <a:ext cx="8748464" cy="3499386"/>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pic>
        <p:nvPicPr>
          <p:cNvPr id="37892" name="Picture 4" descr="http://exp.cdn-hotels.com/hotels/2000000/1170000/1166200/1166179/1166179_18_z.jpg"/>
          <p:cNvPicPr>
            <a:picLocks noChangeAspect="1" noChangeArrowheads="1"/>
          </p:cNvPicPr>
          <p:nvPr/>
        </p:nvPicPr>
        <p:blipFill>
          <a:blip r:embed="rId2" cstate="email"/>
          <a:srcRect/>
          <a:stretch>
            <a:fillRect/>
          </a:stretch>
        </p:blipFill>
        <p:spPr bwMode="auto">
          <a:xfrm>
            <a:off x="467112" y="1124744"/>
            <a:ext cx="8137336" cy="5419467"/>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pic>
        <p:nvPicPr>
          <p:cNvPr id="29698" name="Picture 2" descr="http://q-ec.bstatic.com/images/hotel/840x460/225/22506154.jpg"/>
          <p:cNvPicPr>
            <a:picLocks noChangeAspect="1" noChangeArrowheads="1"/>
          </p:cNvPicPr>
          <p:nvPr/>
        </p:nvPicPr>
        <p:blipFill>
          <a:blip r:embed="rId2" cstate="email"/>
          <a:srcRect/>
          <a:stretch>
            <a:fillRect/>
          </a:stretch>
        </p:blipFill>
        <p:spPr bwMode="auto">
          <a:xfrm>
            <a:off x="2051720" y="1196752"/>
            <a:ext cx="4968552" cy="2720873"/>
          </a:xfrm>
          <a:prstGeom prst="rect">
            <a:avLst/>
          </a:prstGeom>
          <a:noFill/>
        </p:spPr>
      </p:pic>
      <p:pic>
        <p:nvPicPr>
          <p:cNvPr id="4" name="Picture 4" descr="Nahrawess Thalassa Palace, Hammamet, Tunisie"/>
          <p:cNvPicPr>
            <a:picLocks noChangeAspect="1" noChangeArrowheads="1"/>
          </p:cNvPicPr>
          <p:nvPr/>
        </p:nvPicPr>
        <p:blipFill>
          <a:blip r:embed="rId3" cstate="email"/>
          <a:srcRect/>
          <a:stretch>
            <a:fillRect/>
          </a:stretch>
        </p:blipFill>
        <p:spPr bwMode="auto">
          <a:xfrm>
            <a:off x="1403648" y="4091474"/>
            <a:ext cx="6264696" cy="2505878"/>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179388" y="260350"/>
            <a:ext cx="3455987" cy="6264275"/>
          </a:xfrm>
          <a:prstGeom prst="rect">
            <a:avLst/>
          </a:prstGeom>
          <a:solidFill>
            <a:schemeClr val="tx1">
              <a:alpha val="29019"/>
            </a:schemeClr>
          </a:solidFill>
          <a:ln w="0">
            <a:solidFill>
              <a:schemeClr val="bg1"/>
            </a:solidFill>
            <a:miter lim="800000"/>
            <a:headEnd/>
            <a:tailEnd/>
          </a:ln>
        </p:spPr>
        <p:txBody>
          <a:bodyPr wrap="none" anchor="ctr"/>
          <a:lstStyle/>
          <a:p>
            <a:endParaRPr lang="fr-FR" altLang="fr-FR"/>
          </a:p>
        </p:txBody>
      </p:sp>
      <p:pic>
        <p:nvPicPr>
          <p:cNvPr id="2051" name="Image 3" descr="LOGO CJ ENTIER2 BLC.eps"/>
          <p:cNvPicPr>
            <a:picLocks noChangeAspect="1"/>
          </p:cNvPicPr>
          <p:nvPr/>
        </p:nvPicPr>
        <p:blipFill>
          <a:blip r:embed="rId2"/>
          <a:srcRect/>
          <a:stretch>
            <a:fillRect/>
          </a:stretch>
        </p:blipFill>
        <p:spPr bwMode="auto">
          <a:xfrm>
            <a:off x="1123950" y="4652963"/>
            <a:ext cx="1809750" cy="1871662"/>
          </a:xfrm>
          <a:prstGeom prst="rect">
            <a:avLst/>
          </a:prstGeom>
          <a:noFill/>
          <a:ln w="9525">
            <a:noFill/>
            <a:miter lim="800000"/>
            <a:headEnd/>
            <a:tailEnd/>
          </a:ln>
        </p:spPr>
      </p:pic>
      <p:sp>
        <p:nvSpPr>
          <p:cNvPr id="2052" name="Rectangle 7"/>
          <p:cNvSpPr>
            <a:spLocks noChangeArrowheads="1"/>
          </p:cNvSpPr>
          <p:nvPr/>
        </p:nvSpPr>
        <p:spPr bwMode="auto">
          <a:xfrm>
            <a:off x="179388" y="333375"/>
            <a:ext cx="3455987" cy="4262438"/>
          </a:xfrm>
          <a:prstGeom prst="rect">
            <a:avLst/>
          </a:prstGeom>
          <a:noFill/>
          <a:ln w="9525">
            <a:noFill/>
            <a:miter lim="800000"/>
            <a:headEnd/>
            <a:tailEnd/>
          </a:ln>
        </p:spPr>
        <p:txBody>
          <a:bodyPr lIns="91431" tIns="45715" rIns="91431" bIns="45715">
            <a:spAutoFit/>
          </a:bodyPr>
          <a:lstStyle/>
          <a:p>
            <a:pPr algn="ctr"/>
            <a:r>
              <a:rPr lang="fr-FR" altLang="fr-FR" sz="3200" b="1" u="sng" dirty="0">
                <a:latin typeface="Book Antiqua" pitchFamily="18" charset="0"/>
              </a:rPr>
              <a:t>Situation</a:t>
            </a:r>
          </a:p>
          <a:p>
            <a:endParaRPr lang="fr-FR" altLang="fr-FR" b="1" u="sng" dirty="0">
              <a:latin typeface="Book Antiqua" pitchFamily="18" charset="0"/>
            </a:endParaRPr>
          </a:p>
          <a:p>
            <a:r>
              <a:rPr lang="fr-FR" altLang="fr-FR" sz="1700" b="1" dirty="0">
                <a:latin typeface="Book Antiqua" pitchFamily="18" charset="0"/>
              </a:rPr>
              <a:t>Hammamet, la ville du jasmin est située à seulement 60 km de l'aéroport de Tunis-Carthage. </a:t>
            </a:r>
          </a:p>
          <a:p>
            <a:endParaRPr lang="fr-FR" altLang="fr-FR" sz="1700" b="1" dirty="0">
              <a:latin typeface="Book Antiqua" pitchFamily="18" charset="0"/>
            </a:endParaRPr>
          </a:p>
          <a:p>
            <a:r>
              <a:rPr lang="fr-FR" altLang="fr-FR" sz="1700" b="1" dirty="0">
                <a:latin typeface="Book Antiqua" pitchFamily="18" charset="0"/>
              </a:rPr>
              <a:t>Son microclimat incroyablement doux en hiver et tempéré en été, ses plages de sable fin qui bordent une mer bleu turquoise et sa Marina font de cette ville également réputée pour son festival de jazz et son Centre Culturel International, la destination Jet Set de la Tunisie.</a:t>
            </a:r>
          </a:p>
        </p:txBody>
      </p:sp>
      <p:pic>
        <p:nvPicPr>
          <p:cNvPr id="2053" name="Picture 8" descr="Hre9 150dpi"/>
          <p:cNvPicPr>
            <a:picLocks noChangeAspect="1" noChangeArrowheads="1"/>
          </p:cNvPicPr>
          <p:nvPr/>
        </p:nvPicPr>
        <p:blipFill>
          <a:blip r:embed="rId3"/>
          <a:srcRect/>
          <a:stretch>
            <a:fillRect/>
          </a:stretch>
        </p:blipFill>
        <p:spPr bwMode="auto">
          <a:xfrm>
            <a:off x="3779838" y="188913"/>
            <a:ext cx="3636962" cy="3671887"/>
          </a:xfrm>
          <a:prstGeom prst="rect">
            <a:avLst/>
          </a:prstGeom>
          <a:noFill/>
          <a:ln w="9525">
            <a:noFill/>
            <a:miter lim="800000"/>
            <a:headEnd/>
            <a:tailEnd/>
          </a:ln>
        </p:spPr>
      </p:pic>
      <p:pic>
        <p:nvPicPr>
          <p:cNvPr id="2054" name="Picture 8" descr="1033MX"/>
          <p:cNvPicPr>
            <a:picLocks noChangeAspect="1" noChangeArrowheads="1"/>
          </p:cNvPicPr>
          <p:nvPr/>
        </p:nvPicPr>
        <p:blipFill>
          <a:blip r:embed="rId4"/>
          <a:srcRect/>
          <a:stretch>
            <a:fillRect/>
          </a:stretch>
        </p:blipFill>
        <p:spPr bwMode="auto">
          <a:xfrm>
            <a:off x="6386513" y="3933825"/>
            <a:ext cx="2433637"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4" name="Rectangle 3"/>
          <p:cNvSpPr/>
          <p:nvPr/>
        </p:nvSpPr>
        <p:spPr>
          <a:xfrm>
            <a:off x="395536" y="4797152"/>
            <a:ext cx="8352928" cy="1754326"/>
          </a:xfrm>
          <a:prstGeom prst="rect">
            <a:avLst/>
          </a:prstGeom>
        </p:spPr>
        <p:txBody>
          <a:bodyPr wrap="square">
            <a:spAutoFit/>
          </a:bodyPr>
          <a:lstStyle/>
          <a:p>
            <a:r>
              <a:rPr lang="fr-FR" dirty="0" smtClean="0"/>
              <a:t>L'hôtel </a:t>
            </a:r>
            <a:r>
              <a:rPr lang="fr-FR" dirty="0" err="1" smtClean="0"/>
              <a:t>Nahrawess</a:t>
            </a:r>
            <a:r>
              <a:rPr lang="fr-FR" dirty="0" smtClean="0"/>
              <a:t> &amp; Spa </a:t>
            </a:r>
            <a:r>
              <a:rPr lang="fr-FR" dirty="0" err="1" smtClean="0"/>
              <a:t>Resort</a:t>
            </a:r>
            <a:r>
              <a:rPr lang="fr-FR" dirty="0" smtClean="0"/>
              <a:t> propose 4 restaurants qui servent une cuisine internationale, des spécialités tunisiennes, des pizzas et des plats sains/diététiques.</a:t>
            </a:r>
          </a:p>
          <a:p>
            <a:r>
              <a:rPr lang="fr-FR" dirty="0" smtClean="0"/>
              <a:t>Le centre d'hydrothérapie de 15 000 m² de l'hôtel fait face à la mer. Le centre de thalassothérapie dispose de nombreux équipements et services comprenant des piscines, une salle de remise en forme, des courts de tennis et une salle de squash. Des soins du corps sont également disponibles.</a:t>
            </a:r>
            <a:endParaRPr lang="fr-FR" dirty="0"/>
          </a:p>
        </p:txBody>
      </p:sp>
      <p:pic>
        <p:nvPicPr>
          <p:cNvPr id="35846" name="Picture 6" descr="Nahrawess Thalassa Palace, Hammamet, Tunisie"/>
          <p:cNvPicPr>
            <a:picLocks noChangeAspect="1" noChangeArrowheads="1"/>
          </p:cNvPicPr>
          <p:nvPr/>
        </p:nvPicPr>
        <p:blipFill>
          <a:blip r:embed="rId2" cstate="email"/>
          <a:srcRect/>
          <a:stretch>
            <a:fillRect/>
          </a:stretch>
        </p:blipFill>
        <p:spPr bwMode="auto">
          <a:xfrm>
            <a:off x="4283968" y="1844824"/>
            <a:ext cx="4356483" cy="2904322"/>
          </a:xfrm>
          <a:prstGeom prst="rect">
            <a:avLst/>
          </a:prstGeom>
          <a:noFill/>
        </p:spPr>
      </p:pic>
      <p:pic>
        <p:nvPicPr>
          <p:cNvPr id="35848" name="Picture 8" descr="http://exp.cdn-hotels.com/hotels/2000000/1170000/1166200/1166179/1166179_47_y.jpg"/>
          <p:cNvPicPr>
            <a:picLocks noChangeAspect="1" noChangeArrowheads="1"/>
          </p:cNvPicPr>
          <p:nvPr/>
        </p:nvPicPr>
        <p:blipFill>
          <a:blip r:embed="rId3" cstate="email"/>
          <a:srcRect/>
          <a:stretch>
            <a:fillRect/>
          </a:stretch>
        </p:blipFill>
        <p:spPr bwMode="auto">
          <a:xfrm>
            <a:off x="827584" y="1196752"/>
            <a:ext cx="2309602" cy="3456384"/>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4" name="Rectangle 3"/>
          <p:cNvSpPr/>
          <p:nvPr/>
        </p:nvSpPr>
        <p:spPr>
          <a:xfrm>
            <a:off x="395536" y="4998075"/>
            <a:ext cx="8352928" cy="2031325"/>
          </a:xfrm>
          <a:prstGeom prst="rect">
            <a:avLst/>
          </a:prstGeom>
        </p:spPr>
        <p:txBody>
          <a:bodyPr wrap="square">
            <a:spAutoFit/>
          </a:bodyPr>
          <a:lstStyle/>
          <a:p>
            <a:r>
              <a:rPr lang="fr-FR" dirty="0" smtClean="0"/>
              <a:t>Le </a:t>
            </a:r>
            <a:r>
              <a:rPr lang="fr-FR" b="1" dirty="0" err="1" smtClean="0"/>
              <a:t>Nahrawess</a:t>
            </a:r>
            <a:r>
              <a:rPr lang="fr-FR" b="1" dirty="0" smtClean="0"/>
              <a:t> Hotel &amp; Thalasso </a:t>
            </a:r>
            <a:r>
              <a:rPr lang="fr-FR" b="1" dirty="0" err="1" smtClean="0"/>
              <a:t>Resorts</a:t>
            </a:r>
            <a:r>
              <a:rPr lang="fr-FR" dirty="0" smtClean="0"/>
              <a:t> possède d’agréables chambres conçues dans un décor favorisant la détente et la relaxation. Selon son orientation, le balcon ou la terrasse d’une chambre offre la vue sur la mer ou le magnifique jardin. Chaque chambre est équipée d’un climatiseur, d’une salle de bain, d’un sèche-cheveux, d’une télévision avec réception satellite, d’un téléphone direct ainsi que d’un </a:t>
            </a:r>
            <a:r>
              <a:rPr lang="fr-FR" dirty="0" err="1" smtClean="0"/>
              <a:t>mini-bar</a:t>
            </a:r>
            <a:r>
              <a:rPr lang="fr-FR" dirty="0" smtClean="0"/>
              <a:t>.</a:t>
            </a:r>
            <a:br>
              <a:rPr lang="fr-FR" dirty="0" smtClean="0"/>
            </a:br>
            <a:r>
              <a:rPr lang="fr-FR" dirty="0" smtClean="0"/>
              <a:t/>
            </a:r>
            <a:br>
              <a:rPr lang="fr-FR" dirty="0" smtClean="0"/>
            </a:br>
            <a:endParaRPr lang="fr-FR" dirty="0"/>
          </a:p>
        </p:txBody>
      </p:sp>
      <p:pic>
        <p:nvPicPr>
          <p:cNvPr id="34820" name="Picture 4" descr="Nahrawess Thalassa Palace, Hammamet, Tunisie"/>
          <p:cNvPicPr>
            <a:picLocks noChangeAspect="1" noChangeArrowheads="1"/>
          </p:cNvPicPr>
          <p:nvPr/>
        </p:nvPicPr>
        <p:blipFill>
          <a:blip r:embed="rId2" cstate="email"/>
          <a:srcRect/>
          <a:stretch>
            <a:fillRect/>
          </a:stretch>
        </p:blipFill>
        <p:spPr bwMode="auto">
          <a:xfrm>
            <a:off x="0" y="1124744"/>
            <a:ext cx="9144000" cy="3657600"/>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5" name="Rectangle 4"/>
          <p:cNvSpPr/>
          <p:nvPr/>
        </p:nvSpPr>
        <p:spPr>
          <a:xfrm>
            <a:off x="179512" y="1124744"/>
            <a:ext cx="8640960" cy="5478423"/>
          </a:xfrm>
          <a:prstGeom prst="rect">
            <a:avLst/>
          </a:prstGeom>
        </p:spPr>
        <p:txBody>
          <a:bodyPr wrap="square">
            <a:spAutoFit/>
          </a:bodyPr>
          <a:lstStyle/>
          <a:p>
            <a:r>
              <a:rPr lang="fr-FR" sz="1400" b="1" u="sng" dirty="0" smtClean="0"/>
              <a:t>LOISIRS</a:t>
            </a:r>
            <a:r>
              <a:rPr lang="fr-FR" sz="1400" b="1" dirty="0" smtClean="0"/>
              <a:t> : </a:t>
            </a:r>
            <a:br>
              <a:rPr lang="fr-FR" sz="1400" b="1" dirty="0" smtClean="0"/>
            </a:br>
            <a:r>
              <a:rPr lang="fr-FR" sz="1400" b="1" dirty="0" smtClean="0"/>
              <a:t/>
            </a:r>
            <a:br>
              <a:rPr lang="fr-FR" sz="1400" b="1" dirty="0" smtClean="0"/>
            </a:br>
            <a:endParaRPr lang="fr-FR" sz="1400" dirty="0" smtClean="0"/>
          </a:p>
          <a:p>
            <a:r>
              <a:rPr lang="fr-FR" sz="1400" i="1" u="sng" dirty="0" err="1" smtClean="0"/>
              <a:t>Nahrawess</a:t>
            </a:r>
            <a:r>
              <a:rPr lang="fr-FR" sz="1400" i="1" u="sng" dirty="0" smtClean="0"/>
              <a:t> Water Park</a:t>
            </a:r>
            <a:r>
              <a:rPr lang="fr-FR" sz="1400" dirty="0" smtClean="0"/>
              <a:t> : </a:t>
            </a:r>
            <a:br>
              <a:rPr lang="fr-FR" sz="1400" dirty="0" smtClean="0"/>
            </a:br>
            <a:r>
              <a:rPr lang="fr-FR" sz="1400" dirty="0" smtClean="0"/>
              <a:t/>
            </a:r>
            <a:br>
              <a:rPr lang="fr-FR" sz="1400" dirty="0" smtClean="0"/>
            </a:br>
            <a:r>
              <a:rPr lang="fr-FR" sz="1400" dirty="0" smtClean="0"/>
              <a:t>Sur une surface de 5000 m2, le </a:t>
            </a:r>
            <a:r>
              <a:rPr lang="fr-FR" sz="1400" b="1" dirty="0" err="1" smtClean="0"/>
              <a:t>Nahrawess</a:t>
            </a:r>
            <a:r>
              <a:rPr lang="fr-FR" sz="1400" b="1" dirty="0" smtClean="0"/>
              <a:t> Water Park</a:t>
            </a:r>
            <a:r>
              <a:rPr lang="fr-FR" sz="1400" dirty="0" smtClean="0"/>
              <a:t> est doté de : </a:t>
            </a:r>
            <a:br>
              <a:rPr lang="fr-FR" sz="1400" dirty="0" smtClean="0"/>
            </a:br>
            <a:r>
              <a:rPr lang="fr-FR" sz="1400" dirty="0" smtClean="0"/>
              <a:t/>
            </a:r>
            <a:br>
              <a:rPr lang="fr-FR" sz="1400" dirty="0" smtClean="0"/>
            </a:br>
            <a:r>
              <a:rPr lang="fr-FR" sz="1400" dirty="0" smtClean="0"/>
              <a:t>- 1 grande piscine et de ses 8 toboggans à sensations. </a:t>
            </a:r>
            <a:br>
              <a:rPr lang="fr-FR" sz="1400" dirty="0" smtClean="0"/>
            </a:br>
            <a:r>
              <a:rPr lang="fr-FR" sz="1400" dirty="0" smtClean="0"/>
              <a:t>- 1 piscine pour enfants avec jeux intégrés.</a:t>
            </a:r>
            <a:br>
              <a:rPr lang="fr-FR" sz="1400" dirty="0" smtClean="0"/>
            </a:br>
            <a:r>
              <a:rPr lang="fr-FR" sz="1400" dirty="0" smtClean="0"/>
              <a:t>- Solarium (transats et parasols) et terrasse de gazon sur 2000 m².</a:t>
            </a:r>
            <a:br>
              <a:rPr lang="fr-FR" sz="1400" dirty="0" smtClean="0"/>
            </a:br>
            <a:r>
              <a:rPr lang="fr-FR" sz="1400" dirty="0" smtClean="0"/>
              <a:t>- Toilettes, douches et vestiaires.</a:t>
            </a:r>
            <a:br>
              <a:rPr lang="fr-FR" sz="1400" dirty="0" smtClean="0"/>
            </a:br>
            <a:r>
              <a:rPr lang="fr-FR" sz="1400" dirty="0" smtClean="0"/>
              <a:t>- Bar et snack-bar avec terrasse.</a:t>
            </a:r>
            <a:br>
              <a:rPr lang="fr-FR" sz="1400" dirty="0" smtClean="0"/>
            </a:br>
            <a:r>
              <a:rPr lang="fr-FR" sz="1400" dirty="0" smtClean="0"/>
              <a:t>- Box animations.</a:t>
            </a:r>
            <a:br>
              <a:rPr lang="fr-FR" sz="1400" dirty="0" smtClean="0"/>
            </a:br>
            <a:r>
              <a:rPr lang="fr-FR" sz="1400" dirty="0" smtClean="0"/>
              <a:t/>
            </a:r>
            <a:br>
              <a:rPr lang="fr-FR" sz="1400" dirty="0" smtClean="0"/>
            </a:br>
            <a:endParaRPr lang="fr-FR" sz="1400" dirty="0" smtClean="0"/>
          </a:p>
          <a:p>
            <a:r>
              <a:rPr lang="fr-FR" sz="1400" i="1" u="sng" dirty="0" smtClean="0"/>
              <a:t>Plage et piscines</a:t>
            </a:r>
            <a:r>
              <a:rPr lang="fr-FR" sz="1400" dirty="0" smtClean="0"/>
              <a:t> : </a:t>
            </a:r>
            <a:br>
              <a:rPr lang="fr-FR" sz="1400" dirty="0" smtClean="0"/>
            </a:br>
            <a:r>
              <a:rPr lang="fr-FR" sz="1400" dirty="0" smtClean="0"/>
              <a:t/>
            </a:r>
            <a:br>
              <a:rPr lang="fr-FR" sz="1400" dirty="0" smtClean="0"/>
            </a:br>
            <a:r>
              <a:rPr lang="fr-FR" sz="1400" dirty="0" smtClean="0"/>
              <a:t>- Plage privée et aménagée.</a:t>
            </a:r>
            <a:br>
              <a:rPr lang="fr-FR" sz="1400" dirty="0" smtClean="0"/>
            </a:br>
            <a:r>
              <a:rPr lang="fr-FR" sz="1400" dirty="0" smtClean="0"/>
              <a:t>- Piscine semi-olympique extérieure. </a:t>
            </a:r>
            <a:br>
              <a:rPr lang="fr-FR" sz="1400" dirty="0" smtClean="0"/>
            </a:br>
            <a:r>
              <a:rPr lang="fr-FR" sz="1400" dirty="0" smtClean="0"/>
              <a:t>- Piscine d’eau de mer. </a:t>
            </a:r>
            <a:br>
              <a:rPr lang="fr-FR" sz="1400" dirty="0" smtClean="0"/>
            </a:br>
            <a:r>
              <a:rPr lang="fr-FR" sz="1400" dirty="0" smtClean="0"/>
              <a:t>- Bassin aménagé pour les enfants. </a:t>
            </a:r>
            <a:br>
              <a:rPr lang="fr-FR" sz="1400" dirty="0" smtClean="0"/>
            </a:br>
            <a:r>
              <a:rPr lang="fr-FR" sz="1400" dirty="0" smtClean="0"/>
              <a:t>- Piscine couverte et chauffée lors de la saison hivernale.</a:t>
            </a:r>
            <a:br>
              <a:rPr lang="fr-FR" sz="1400" dirty="0" smtClean="0"/>
            </a:br>
            <a:r>
              <a:rPr lang="fr-FR" sz="1400" dirty="0" smtClean="0"/>
              <a:t/>
            </a:r>
            <a:br>
              <a:rPr lang="fr-FR" sz="1400" dirty="0" smtClean="0"/>
            </a:br>
            <a:endParaRPr lang="fr-FR" sz="1400" dirty="0" smtClean="0"/>
          </a:p>
          <a:p>
            <a:endParaRPr lang="fr-FR" sz="1400" dirty="0"/>
          </a:p>
        </p:txBody>
      </p:sp>
      <p:pic>
        <p:nvPicPr>
          <p:cNvPr id="33794" name="Picture 2" descr="Nahrawess Hôtel et Thalasso"/>
          <p:cNvPicPr>
            <a:picLocks noChangeAspect="1" noChangeArrowheads="1"/>
          </p:cNvPicPr>
          <p:nvPr/>
        </p:nvPicPr>
        <p:blipFill>
          <a:blip r:embed="rId2" cstate="email"/>
          <a:srcRect/>
          <a:stretch>
            <a:fillRect/>
          </a:stretch>
        </p:blipFill>
        <p:spPr bwMode="auto">
          <a:xfrm>
            <a:off x="5364088" y="3861048"/>
            <a:ext cx="3454375" cy="2592288"/>
          </a:xfrm>
          <a:prstGeom prst="rect">
            <a:avLst/>
          </a:prstGeom>
          <a:noFill/>
        </p:spPr>
      </p:pic>
      <p:pic>
        <p:nvPicPr>
          <p:cNvPr id="33796" name="Picture 4" descr="Nahrawess Hôtel et Thalasso"/>
          <p:cNvPicPr>
            <a:picLocks noChangeAspect="1" noChangeArrowheads="1"/>
          </p:cNvPicPr>
          <p:nvPr/>
        </p:nvPicPr>
        <p:blipFill>
          <a:blip r:embed="rId3" cstate="email"/>
          <a:srcRect/>
          <a:stretch>
            <a:fillRect/>
          </a:stretch>
        </p:blipFill>
        <p:spPr bwMode="auto">
          <a:xfrm>
            <a:off x="5364088" y="1052735"/>
            <a:ext cx="3406481" cy="2556347"/>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5" name="Rectangle 4"/>
          <p:cNvSpPr/>
          <p:nvPr/>
        </p:nvSpPr>
        <p:spPr>
          <a:xfrm>
            <a:off x="179512" y="1124744"/>
            <a:ext cx="8640960" cy="954107"/>
          </a:xfrm>
          <a:prstGeom prst="rect">
            <a:avLst/>
          </a:prstGeom>
        </p:spPr>
        <p:txBody>
          <a:bodyPr wrap="square">
            <a:spAutoFit/>
          </a:bodyPr>
          <a:lstStyle/>
          <a:p>
            <a:r>
              <a:rPr lang="fr-FR" sz="1400" b="1" u="sng" dirty="0" smtClean="0"/>
              <a:t>Salles de séminaire </a:t>
            </a:r>
            <a:r>
              <a:rPr lang="fr-FR" sz="1400" b="1" dirty="0" smtClean="0"/>
              <a:t>: </a:t>
            </a:r>
            <a:br>
              <a:rPr lang="fr-FR" sz="1400" b="1" dirty="0" smtClean="0"/>
            </a:br>
            <a:r>
              <a:rPr lang="fr-FR" sz="1400" b="1" dirty="0" smtClean="0"/>
              <a:t/>
            </a:r>
            <a:br>
              <a:rPr lang="fr-FR" sz="1400" b="1" dirty="0" smtClean="0"/>
            </a:br>
            <a:endParaRPr lang="fr-FR" sz="1400" dirty="0" smtClean="0"/>
          </a:p>
          <a:p>
            <a:endParaRPr lang="fr-FR" sz="1400" dirty="0"/>
          </a:p>
        </p:txBody>
      </p:sp>
      <p:pic>
        <p:nvPicPr>
          <p:cNvPr id="1026" name="Picture 2"/>
          <p:cNvPicPr>
            <a:picLocks noChangeAspect="1" noChangeArrowheads="1"/>
          </p:cNvPicPr>
          <p:nvPr/>
        </p:nvPicPr>
        <p:blipFill>
          <a:blip r:embed="rId2"/>
          <a:srcRect/>
          <a:stretch>
            <a:fillRect/>
          </a:stretch>
        </p:blipFill>
        <p:spPr bwMode="auto">
          <a:xfrm>
            <a:off x="642910" y="1785926"/>
            <a:ext cx="7858180" cy="3571900"/>
          </a:xfrm>
          <a:prstGeom prst="rect">
            <a:avLst/>
          </a:prstGeom>
          <a:noFill/>
          <a:ln w="9525">
            <a:noFill/>
            <a:miter lim="800000"/>
            <a:headEnd/>
            <a:tailEnd/>
          </a:ln>
          <a:effectLst/>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pic>
        <p:nvPicPr>
          <p:cNvPr id="38914" name="Picture 2" descr="http://exp.cdn-hotels.com/hotels/2000000/1170000/1166200/1166179/1166179_38_z.jpg"/>
          <p:cNvPicPr>
            <a:picLocks noChangeAspect="1" noChangeArrowheads="1"/>
          </p:cNvPicPr>
          <p:nvPr/>
        </p:nvPicPr>
        <p:blipFill>
          <a:blip r:embed="rId2" cstate="email"/>
          <a:srcRect/>
          <a:stretch>
            <a:fillRect/>
          </a:stretch>
        </p:blipFill>
        <p:spPr bwMode="auto">
          <a:xfrm>
            <a:off x="539552" y="3717032"/>
            <a:ext cx="3456384" cy="2784489"/>
          </a:xfrm>
          <a:prstGeom prst="rect">
            <a:avLst/>
          </a:prstGeom>
          <a:noFill/>
        </p:spPr>
      </p:pic>
      <p:pic>
        <p:nvPicPr>
          <p:cNvPr id="38916" name="Picture 4" descr="http://exp.cdn-hotels.com/hotels/2000000/1170000/1166200/1166179/1166179_29_y.jpg"/>
          <p:cNvPicPr>
            <a:picLocks noChangeAspect="1" noChangeArrowheads="1"/>
          </p:cNvPicPr>
          <p:nvPr/>
        </p:nvPicPr>
        <p:blipFill>
          <a:blip r:embed="rId3" cstate="email"/>
          <a:srcRect/>
          <a:stretch>
            <a:fillRect/>
          </a:stretch>
        </p:blipFill>
        <p:spPr bwMode="auto">
          <a:xfrm>
            <a:off x="4283968" y="3645024"/>
            <a:ext cx="4402460" cy="2914429"/>
          </a:xfrm>
          <a:prstGeom prst="rect">
            <a:avLst/>
          </a:prstGeom>
          <a:noFill/>
        </p:spPr>
      </p:pic>
      <p:pic>
        <p:nvPicPr>
          <p:cNvPr id="38918" name="Picture 6" descr="http://exp.cdn-hotels.com/hotels/2000000/1170000/1166200/1166179/1166179_40_y.jpg"/>
          <p:cNvPicPr>
            <a:picLocks noChangeAspect="1" noChangeArrowheads="1"/>
          </p:cNvPicPr>
          <p:nvPr/>
        </p:nvPicPr>
        <p:blipFill>
          <a:blip r:embed="rId4" cstate="email"/>
          <a:srcRect/>
          <a:stretch>
            <a:fillRect/>
          </a:stretch>
        </p:blipFill>
        <p:spPr bwMode="auto">
          <a:xfrm>
            <a:off x="395536" y="1052736"/>
            <a:ext cx="3744416" cy="2471315"/>
          </a:xfrm>
          <a:prstGeom prst="rect">
            <a:avLst/>
          </a:prstGeom>
          <a:noFill/>
        </p:spPr>
      </p:pic>
      <p:pic>
        <p:nvPicPr>
          <p:cNvPr id="38920" name="Picture 8" descr="http://exp.cdn-hotels.com/hotels/2000000/1170000/1166200/1166179/1166179_28_y.jpg"/>
          <p:cNvPicPr>
            <a:picLocks noChangeAspect="1" noChangeArrowheads="1"/>
          </p:cNvPicPr>
          <p:nvPr/>
        </p:nvPicPr>
        <p:blipFill>
          <a:blip r:embed="rId5" cstate="email"/>
          <a:srcRect/>
          <a:stretch>
            <a:fillRect/>
          </a:stretch>
        </p:blipFill>
        <p:spPr bwMode="auto">
          <a:xfrm>
            <a:off x="5148064" y="1052736"/>
            <a:ext cx="3034308" cy="2445652"/>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a:xfrm>
            <a:off x="457200" y="-162272"/>
            <a:ext cx="8229600" cy="1143000"/>
          </a:xfrm>
        </p:spPr>
        <p:txBody>
          <a:bodyPr/>
          <a:lstStyle/>
          <a:p>
            <a:pPr algn="ctr"/>
            <a:r>
              <a:rPr lang="fr-FR" dirty="0" smtClean="0"/>
              <a:t>Hôtel </a:t>
            </a:r>
            <a:r>
              <a:rPr lang="fr-FR" dirty="0" err="1" smtClean="0"/>
              <a:t>Nahrawess</a:t>
            </a:r>
            <a:r>
              <a:rPr lang="fr-FR" dirty="0" smtClean="0"/>
              <a:t> Hammamet 4*</a:t>
            </a:r>
            <a:endParaRPr lang="fr-FR" dirty="0"/>
          </a:p>
        </p:txBody>
      </p:sp>
      <p:sp>
        <p:nvSpPr>
          <p:cNvPr id="4" name="Rectangle 3"/>
          <p:cNvSpPr/>
          <p:nvPr/>
        </p:nvSpPr>
        <p:spPr>
          <a:xfrm>
            <a:off x="251520" y="3663602"/>
            <a:ext cx="8640960" cy="3077766"/>
          </a:xfrm>
          <a:prstGeom prst="rect">
            <a:avLst/>
          </a:prstGeom>
        </p:spPr>
        <p:txBody>
          <a:bodyPr wrap="square">
            <a:spAutoFit/>
          </a:bodyPr>
          <a:lstStyle/>
          <a:p>
            <a:r>
              <a:rPr lang="fr-FR" sz="1600" i="1" u="sng" dirty="0" smtClean="0"/>
              <a:t>Autres activités sportives et ludiques</a:t>
            </a:r>
            <a:r>
              <a:rPr lang="fr-FR" sz="1600" dirty="0" smtClean="0"/>
              <a:t> :</a:t>
            </a:r>
            <a:br>
              <a:rPr lang="fr-FR" sz="1600" dirty="0" smtClean="0"/>
            </a:br>
            <a:r>
              <a:rPr lang="fr-FR" sz="1600" dirty="0" smtClean="0"/>
              <a:t/>
            </a:r>
            <a:br>
              <a:rPr lang="fr-FR" sz="1600" dirty="0" smtClean="0"/>
            </a:br>
            <a:r>
              <a:rPr lang="fr-FR" sz="1600" dirty="0" smtClean="0"/>
              <a:t>- 4 courts de tennis.</a:t>
            </a:r>
            <a:br>
              <a:rPr lang="fr-FR" sz="1600" dirty="0" smtClean="0"/>
            </a:br>
            <a:r>
              <a:rPr lang="fr-FR" sz="1600" dirty="0" smtClean="0"/>
              <a:t>- 2 courts de squash.</a:t>
            </a:r>
            <a:br>
              <a:rPr lang="fr-FR" sz="1600" dirty="0" smtClean="0"/>
            </a:br>
            <a:r>
              <a:rPr lang="fr-FR" sz="1600" dirty="0" smtClean="0"/>
              <a:t>- Mini-golf.</a:t>
            </a:r>
            <a:br>
              <a:rPr lang="fr-FR" sz="1600" dirty="0" smtClean="0"/>
            </a:br>
            <a:r>
              <a:rPr lang="fr-FR" sz="1600" dirty="0" smtClean="0"/>
              <a:t>- Stand de tir à l’arc.</a:t>
            </a:r>
            <a:br>
              <a:rPr lang="fr-FR" sz="1600" dirty="0" smtClean="0"/>
            </a:br>
            <a:r>
              <a:rPr lang="fr-FR" sz="1600" dirty="0" smtClean="0"/>
              <a:t>- Billard et jeux vidéo.</a:t>
            </a:r>
            <a:br>
              <a:rPr lang="fr-FR" sz="1600" dirty="0" smtClean="0"/>
            </a:br>
            <a:r>
              <a:rPr lang="fr-FR" sz="1600" dirty="0" smtClean="0"/>
              <a:t>- Salle de fitness.</a:t>
            </a:r>
            <a:br>
              <a:rPr lang="fr-FR" sz="1600" dirty="0" smtClean="0"/>
            </a:br>
            <a:r>
              <a:rPr lang="fr-FR" sz="1600" dirty="0" smtClean="0"/>
              <a:t>- Base nautique : planche à voile, ski nautique, parachute ascensionnel, banana boat, pédalo...</a:t>
            </a:r>
            <a:br>
              <a:rPr lang="fr-FR" sz="1600" dirty="0" smtClean="0"/>
            </a:br>
            <a:r>
              <a:rPr lang="fr-FR" sz="1600" dirty="0" smtClean="0"/>
              <a:t>- Mini-Club (4-12 ans) : pendant les vacances scolaires.</a:t>
            </a:r>
            <a:br>
              <a:rPr lang="fr-FR" sz="1600" dirty="0" smtClean="0"/>
            </a:br>
            <a:r>
              <a:rPr lang="fr-FR" sz="1600" dirty="0" smtClean="0"/>
              <a:t>- Golf : A 15 mn de l'hôtel, Golf Citrus et </a:t>
            </a:r>
            <a:r>
              <a:rPr lang="fr-FR" sz="1600" dirty="0" err="1" smtClean="0"/>
              <a:t>Yasmine</a:t>
            </a:r>
            <a:r>
              <a:rPr lang="fr-FR" sz="1600" dirty="0" smtClean="0"/>
              <a:t> (9 trous et 18 trous).</a:t>
            </a:r>
          </a:p>
          <a:p>
            <a:r>
              <a:rPr lang="fr-FR" sz="1600" dirty="0" smtClean="0"/>
              <a:t> </a:t>
            </a:r>
            <a:endParaRPr lang="fr-FR" sz="1600" dirty="0"/>
          </a:p>
        </p:txBody>
      </p:sp>
      <p:pic>
        <p:nvPicPr>
          <p:cNvPr id="32770" name="Picture 2" descr="Nahrawess Thalassa Palace, Hammamet, Tunisie"/>
          <p:cNvPicPr>
            <a:picLocks noChangeAspect="1" noChangeArrowheads="1"/>
          </p:cNvPicPr>
          <p:nvPr/>
        </p:nvPicPr>
        <p:blipFill>
          <a:blip r:embed="rId2" cstate="email"/>
          <a:srcRect/>
          <a:stretch>
            <a:fillRect/>
          </a:stretch>
        </p:blipFill>
        <p:spPr bwMode="auto">
          <a:xfrm>
            <a:off x="467544" y="1268760"/>
            <a:ext cx="5400601" cy="2160240"/>
          </a:xfrm>
          <a:prstGeom prst="rect">
            <a:avLst/>
          </a:prstGeom>
          <a:noFill/>
        </p:spPr>
      </p:pic>
      <p:pic>
        <p:nvPicPr>
          <p:cNvPr id="32772" name="Picture 4" descr="http://exp.cdn-hotels.com/hotels/2000000/1170000/1166200/1166179/1166179_53_y.jpg"/>
          <p:cNvPicPr>
            <a:picLocks noChangeAspect="1" noChangeArrowheads="1"/>
          </p:cNvPicPr>
          <p:nvPr/>
        </p:nvPicPr>
        <p:blipFill>
          <a:blip r:embed="rId3" cstate="email"/>
          <a:srcRect/>
          <a:stretch>
            <a:fillRect/>
          </a:stretch>
        </p:blipFill>
        <p:spPr bwMode="auto">
          <a:xfrm>
            <a:off x="6156176" y="1268760"/>
            <a:ext cx="2743200" cy="4105275"/>
          </a:xfrm>
          <a:prstGeom prst="rect">
            <a:avLst/>
          </a:prstGeom>
          <a:noFill/>
        </p:spPr>
      </p:pic>
    </p:spTree>
    <p:extLst>
      <p:ext uri="{BB962C8B-B14F-4D97-AF65-F5344CB8AC3E}">
        <p14:creationId xmlns:p14="http://schemas.microsoft.com/office/powerpoint/2010/main" xmlns="" val="377768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1033MX"/>
          <p:cNvPicPr>
            <a:picLocks noChangeAspect="1" noChangeArrowheads="1"/>
          </p:cNvPicPr>
          <p:nvPr/>
        </p:nvPicPr>
        <p:blipFill>
          <a:blip r:embed="rId2"/>
          <a:srcRect/>
          <a:stretch>
            <a:fillRect/>
          </a:stretch>
        </p:blipFill>
        <p:spPr bwMode="auto">
          <a:xfrm>
            <a:off x="6443663" y="3500438"/>
            <a:ext cx="2232025" cy="2949575"/>
          </a:xfrm>
          <a:prstGeom prst="rect">
            <a:avLst/>
          </a:prstGeom>
          <a:noFill/>
          <a:ln w="9525">
            <a:noFill/>
            <a:miter lim="800000"/>
            <a:headEnd/>
            <a:tailEnd/>
          </a:ln>
        </p:spPr>
      </p:pic>
      <p:pic>
        <p:nvPicPr>
          <p:cNvPr id="5123" name="Image 3" descr="LOGO CJ ENTIER2 BLC.eps"/>
          <p:cNvPicPr>
            <a:picLocks noChangeAspect="1"/>
          </p:cNvPicPr>
          <p:nvPr/>
        </p:nvPicPr>
        <p:blipFill>
          <a:blip r:embed="rId3"/>
          <a:srcRect/>
          <a:stretch>
            <a:fillRect/>
          </a:stretch>
        </p:blipFill>
        <p:spPr bwMode="auto">
          <a:xfrm>
            <a:off x="0" y="0"/>
            <a:ext cx="1368425" cy="1335088"/>
          </a:xfrm>
          <a:prstGeom prst="rect">
            <a:avLst/>
          </a:prstGeom>
          <a:noFill/>
          <a:ln w="9525">
            <a:noFill/>
            <a:miter lim="800000"/>
            <a:headEnd/>
            <a:tailEnd/>
          </a:ln>
        </p:spPr>
      </p:pic>
      <p:pic>
        <p:nvPicPr>
          <p:cNvPr id="5124" name="Picture 23"/>
          <p:cNvPicPr>
            <a:picLocks noChangeAspect="1" noChangeArrowheads="1"/>
          </p:cNvPicPr>
          <p:nvPr/>
        </p:nvPicPr>
        <p:blipFill>
          <a:blip r:embed="rId4"/>
          <a:srcRect/>
          <a:stretch>
            <a:fillRect/>
          </a:stretch>
        </p:blipFill>
        <p:spPr bwMode="auto">
          <a:xfrm>
            <a:off x="71438" y="4076700"/>
            <a:ext cx="3038475" cy="2373313"/>
          </a:xfrm>
          <a:prstGeom prst="rect">
            <a:avLst/>
          </a:prstGeom>
          <a:noFill/>
          <a:ln w="9525">
            <a:noFill/>
            <a:miter lim="800000"/>
            <a:headEnd/>
            <a:tailEnd/>
          </a:ln>
        </p:spPr>
      </p:pic>
      <p:sp>
        <p:nvSpPr>
          <p:cNvPr id="5125" name="Rectangle 6"/>
          <p:cNvSpPr>
            <a:spLocks noChangeArrowheads="1"/>
          </p:cNvSpPr>
          <p:nvPr/>
        </p:nvSpPr>
        <p:spPr bwMode="auto">
          <a:xfrm>
            <a:off x="217488" y="1408113"/>
            <a:ext cx="8642350" cy="1881187"/>
          </a:xfrm>
          <a:prstGeom prst="rect">
            <a:avLst/>
          </a:prstGeom>
          <a:noFill/>
          <a:ln w="9525">
            <a:noFill/>
            <a:miter lim="800000"/>
            <a:headEnd/>
            <a:tailEnd/>
          </a:ln>
        </p:spPr>
        <p:txBody>
          <a:bodyPr>
            <a:spAutoFit/>
          </a:bodyPr>
          <a:lstStyle/>
          <a:p>
            <a:pPr>
              <a:lnSpc>
                <a:spcPct val="90000"/>
              </a:lnSpc>
              <a:buClr>
                <a:srgbClr val="000066"/>
              </a:buClr>
            </a:pPr>
            <a:r>
              <a:rPr lang="fr-FR" altLang="fr-FR" sz="1600" b="1" u="sng">
                <a:latin typeface="Maiandra GD" pitchFamily="34" charset="0"/>
              </a:rPr>
              <a:t>Situation</a:t>
            </a:r>
          </a:p>
          <a:p>
            <a:pPr>
              <a:lnSpc>
                <a:spcPct val="90000"/>
              </a:lnSpc>
              <a:buClr>
                <a:srgbClr val="000066"/>
              </a:buClr>
            </a:pPr>
            <a:endParaRPr lang="fr-FR" altLang="fr-FR" b="1" u="sng">
              <a:latin typeface="Maiandra GD" pitchFamily="34" charset="0"/>
            </a:endParaRPr>
          </a:p>
          <a:p>
            <a:pPr>
              <a:spcBef>
                <a:spcPct val="20000"/>
              </a:spcBef>
            </a:pPr>
            <a:r>
              <a:rPr lang="fr-FR" altLang="fr-FR" sz="1600">
                <a:latin typeface="Maiandra GD" pitchFamily="34" charset="0"/>
              </a:rPr>
              <a:t>Hammamet, la ville du jasmin est située à seulement 60 km de l'aéroport de Tunis-Carthage et à 40 km du nouvel aéroport d'Enfidha. </a:t>
            </a:r>
            <a:endParaRPr lang="fr-FR" altLang="fr-FR" sz="800">
              <a:latin typeface="Maiandra GD" pitchFamily="34" charset="0"/>
            </a:endParaRPr>
          </a:p>
          <a:p>
            <a:pPr>
              <a:spcBef>
                <a:spcPct val="20000"/>
              </a:spcBef>
            </a:pPr>
            <a:r>
              <a:rPr lang="fr-FR" altLang="fr-FR" sz="1600">
                <a:latin typeface="Maiandra GD" pitchFamily="34" charset="0"/>
              </a:rPr>
              <a:t>Son microclimat incroyablement doux en hiver et tempéré en été, ses plages de sable fin qui bordent une mer bleu turquoise et sa Marina font de cette ville également réputée pour son festival de jazz et son Centre Culturel International, la destination Jet Set de la Tunisie.</a:t>
            </a:r>
          </a:p>
        </p:txBody>
      </p:sp>
      <p:sp>
        <p:nvSpPr>
          <p:cNvPr id="5126" name="Titre 1"/>
          <p:cNvSpPr txBox="1">
            <a:spLocks/>
          </p:cNvSpPr>
          <p:nvPr/>
        </p:nvSpPr>
        <p:spPr bwMode="auto">
          <a:xfrm>
            <a:off x="560388" y="39846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300" b="1" i="1" dirty="0">
              <a:latin typeface="Book Antiqua" pitchFamily="18" charset="0"/>
            </a:endParaRPr>
          </a:p>
          <a:p>
            <a:pPr indent="-342900" algn="ctr">
              <a:lnSpc>
                <a:spcPct val="70000"/>
              </a:lnSpc>
              <a:spcBef>
                <a:spcPct val="20000"/>
              </a:spcBef>
            </a:pPr>
            <a:r>
              <a:rPr lang="fr-FR" altLang="fr-FR" sz="3200" b="1" u="sng" dirty="0">
                <a:latin typeface="Book Antiqua" pitchFamily="18" charset="0"/>
              </a:rPr>
              <a:t>Le Sultan ****</a:t>
            </a:r>
          </a:p>
        </p:txBody>
      </p:sp>
      <p:pic>
        <p:nvPicPr>
          <p:cNvPr id="5127" name="Picture 8" descr="Hre9 150dpi"/>
          <p:cNvPicPr>
            <a:picLocks noChangeAspect="1" noChangeArrowheads="1"/>
          </p:cNvPicPr>
          <p:nvPr/>
        </p:nvPicPr>
        <p:blipFill>
          <a:blip r:embed="rId5"/>
          <a:srcRect/>
          <a:stretch>
            <a:fillRect/>
          </a:stretch>
        </p:blipFill>
        <p:spPr bwMode="auto">
          <a:xfrm>
            <a:off x="3306763" y="3500438"/>
            <a:ext cx="2921000" cy="294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pic>
        <p:nvPicPr>
          <p:cNvPr id="6147" name="Picture 11" descr="Piscine + Le Pirate"/>
          <p:cNvPicPr>
            <a:picLocks noChangeAspect="1" noChangeArrowheads="1"/>
          </p:cNvPicPr>
          <p:nvPr/>
        </p:nvPicPr>
        <p:blipFill>
          <a:blip r:embed="rId3"/>
          <a:srcRect/>
          <a:stretch>
            <a:fillRect/>
          </a:stretch>
        </p:blipFill>
        <p:spPr bwMode="auto">
          <a:xfrm>
            <a:off x="5413375" y="4335463"/>
            <a:ext cx="3362325" cy="2241550"/>
          </a:xfrm>
          <a:prstGeom prst="rect">
            <a:avLst/>
          </a:prstGeom>
          <a:noFill/>
          <a:ln w="9525">
            <a:noFill/>
            <a:miter lim="800000"/>
            <a:headEnd/>
            <a:tailEnd/>
          </a:ln>
        </p:spPr>
      </p:pic>
      <p:pic>
        <p:nvPicPr>
          <p:cNvPr id="6148" name="Picture 7" descr="\\192.168.1.5\cj\10 TEMPORAIRE\Jonathan\dossier jonathan\sultan\Terrasse.JPG"/>
          <p:cNvPicPr>
            <a:picLocks noChangeAspect="1" noChangeArrowheads="1"/>
          </p:cNvPicPr>
          <p:nvPr/>
        </p:nvPicPr>
        <p:blipFill>
          <a:blip r:embed="rId4"/>
          <a:srcRect/>
          <a:stretch>
            <a:fillRect/>
          </a:stretch>
        </p:blipFill>
        <p:spPr bwMode="auto">
          <a:xfrm>
            <a:off x="333375" y="4005263"/>
            <a:ext cx="4454525" cy="2571750"/>
          </a:xfrm>
          <a:prstGeom prst="rect">
            <a:avLst/>
          </a:prstGeom>
          <a:noFill/>
          <a:ln w="9525">
            <a:noFill/>
            <a:miter lim="800000"/>
            <a:headEnd/>
            <a:tailEnd/>
          </a:ln>
        </p:spPr>
      </p:pic>
      <p:sp>
        <p:nvSpPr>
          <p:cNvPr id="6149" name="Rectangle 6"/>
          <p:cNvSpPr>
            <a:spLocks noChangeArrowheads="1"/>
          </p:cNvSpPr>
          <p:nvPr/>
        </p:nvSpPr>
        <p:spPr bwMode="auto">
          <a:xfrm>
            <a:off x="250825" y="1374775"/>
            <a:ext cx="8642350" cy="2733675"/>
          </a:xfrm>
          <a:prstGeom prst="rect">
            <a:avLst/>
          </a:prstGeom>
          <a:noFill/>
          <a:ln w="9525">
            <a:noFill/>
            <a:miter lim="800000"/>
            <a:headEnd/>
            <a:tailEnd/>
          </a:ln>
        </p:spPr>
        <p:txBody>
          <a:bodyPr>
            <a:spAutoFit/>
          </a:bodyPr>
          <a:lstStyle/>
          <a:p>
            <a:pPr>
              <a:lnSpc>
                <a:spcPct val="90000"/>
              </a:lnSpc>
              <a:buClr>
                <a:srgbClr val="000066"/>
              </a:buClr>
            </a:pPr>
            <a:r>
              <a:rPr lang="fr-FR" altLang="fr-FR" sz="1600" b="1" u="sng" dirty="0">
                <a:latin typeface="Maiandra GD" pitchFamily="34" charset="0"/>
              </a:rPr>
              <a:t>Présentation</a:t>
            </a:r>
          </a:p>
          <a:p>
            <a:pPr>
              <a:lnSpc>
                <a:spcPct val="90000"/>
              </a:lnSpc>
              <a:buClr>
                <a:srgbClr val="000066"/>
              </a:buClr>
            </a:pPr>
            <a:endParaRPr lang="fr-FR" altLang="fr-FR" b="1" u="sng" dirty="0">
              <a:latin typeface="Maiandra GD" pitchFamily="34" charset="0"/>
            </a:endParaRPr>
          </a:p>
          <a:p>
            <a:pPr>
              <a:spcBef>
                <a:spcPct val="20000"/>
              </a:spcBef>
            </a:pPr>
            <a:r>
              <a:rPr lang="fr-FR" altLang="fr-FR" sz="1600" dirty="0">
                <a:latin typeface="Maiandra GD" pitchFamily="34" charset="0"/>
              </a:rPr>
              <a:t>Surplombant une magnifique plage de sable doré, l'hôtel est situé face à la mer et profite d'un splendide jardin de 5 hectares composé de centaines de palmiers, bougainvilliers, hibiscus et autres plantes exotiques…. </a:t>
            </a:r>
          </a:p>
          <a:p>
            <a:pPr>
              <a:spcBef>
                <a:spcPct val="20000"/>
              </a:spcBef>
            </a:pPr>
            <a:r>
              <a:rPr lang="fr-FR" altLang="fr-FR" sz="1600" dirty="0">
                <a:latin typeface="Maiandra GD" pitchFamily="34" charset="0"/>
              </a:rPr>
              <a:t>L'hôtel a été rénové en 2014 et présente une décoration contemporaine et chaleureuse.</a:t>
            </a:r>
          </a:p>
          <a:p>
            <a:pPr>
              <a:spcBef>
                <a:spcPct val="20000"/>
              </a:spcBef>
            </a:pPr>
            <a:r>
              <a:rPr lang="fr-FR" altLang="fr-FR" sz="1600" dirty="0">
                <a:latin typeface="Maiandra GD" pitchFamily="34" charset="0"/>
              </a:rPr>
              <a:t>La mer, la marine et les bateaux ont été la source d'inspiration des décorateurs de cet hôtel plein de charme disposant d'un emplacement exceptionnel</a:t>
            </a:r>
          </a:p>
          <a:p>
            <a:pPr>
              <a:spcBef>
                <a:spcPct val="20000"/>
              </a:spcBef>
            </a:pPr>
            <a:endParaRPr lang="fr-FR" altLang="fr-FR" sz="1600" dirty="0">
              <a:solidFill>
                <a:schemeClr val="bg1"/>
              </a:solidFill>
            </a:endParaRPr>
          </a:p>
          <a:p>
            <a:pPr>
              <a:lnSpc>
                <a:spcPct val="90000"/>
              </a:lnSpc>
              <a:buClr>
                <a:srgbClr val="000066"/>
              </a:buClr>
              <a:buFont typeface="Wingdings" pitchFamily="2" charset="2"/>
              <a:buChar char="Ø"/>
            </a:pPr>
            <a:endParaRPr lang="fr-FR" altLang="fr-FR" dirty="0">
              <a:solidFill>
                <a:srgbClr val="663300"/>
              </a:solidFill>
            </a:endParaRPr>
          </a:p>
        </p:txBody>
      </p:sp>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a:latin typeface="Book Antiqua" pitchFamily="18" charset="0"/>
              </a:rPr>
              <a:t>Le Sultan****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8" descr="1 Piscine + mer"/>
          <p:cNvPicPr>
            <a:picLocks noChangeAspect="1" noChangeArrowheads="1"/>
          </p:cNvPicPr>
          <p:nvPr/>
        </p:nvPicPr>
        <p:blipFill>
          <a:blip r:embed="rId2"/>
          <a:srcRect/>
          <a:stretch>
            <a:fillRect/>
          </a:stretch>
        </p:blipFill>
        <p:spPr bwMode="auto">
          <a:xfrm>
            <a:off x="295275" y="3614738"/>
            <a:ext cx="3868738" cy="3052762"/>
          </a:xfrm>
          <a:prstGeom prst="rect">
            <a:avLst/>
          </a:prstGeom>
          <a:noFill/>
          <a:ln w="9525">
            <a:noFill/>
            <a:miter lim="800000"/>
            <a:headEnd/>
            <a:tailEnd/>
          </a:ln>
        </p:spPr>
      </p:pic>
      <p:pic>
        <p:nvPicPr>
          <p:cNvPr id="7172" name="Picture 9" descr="Piscine + Le Pirate"/>
          <p:cNvPicPr>
            <a:picLocks noChangeAspect="1" noChangeArrowheads="1"/>
          </p:cNvPicPr>
          <p:nvPr/>
        </p:nvPicPr>
        <p:blipFill>
          <a:blip r:embed="rId3"/>
          <a:srcRect/>
          <a:stretch>
            <a:fillRect/>
          </a:stretch>
        </p:blipFill>
        <p:spPr bwMode="auto">
          <a:xfrm>
            <a:off x="4164013" y="3614738"/>
            <a:ext cx="4171950" cy="3054350"/>
          </a:xfrm>
          <a:prstGeom prst="rect">
            <a:avLst/>
          </a:prstGeom>
          <a:noFill/>
          <a:ln w="9525">
            <a:noFill/>
            <a:miter lim="800000"/>
            <a:headEnd/>
            <a:tailEnd/>
          </a:ln>
        </p:spPr>
      </p:pic>
      <p:pic>
        <p:nvPicPr>
          <p:cNvPr id="7173" name="Picture 10" descr="piscine et mer"/>
          <p:cNvPicPr>
            <a:picLocks noChangeAspect="1" noChangeArrowheads="1"/>
          </p:cNvPicPr>
          <p:nvPr/>
        </p:nvPicPr>
        <p:blipFill>
          <a:blip r:embed="rId4"/>
          <a:srcRect/>
          <a:stretch>
            <a:fillRect/>
          </a:stretch>
        </p:blipFill>
        <p:spPr bwMode="auto">
          <a:xfrm>
            <a:off x="295275" y="885825"/>
            <a:ext cx="3868738" cy="2728913"/>
          </a:xfrm>
          <a:prstGeom prst="rect">
            <a:avLst/>
          </a:prstGeom>
          <a:noFill/>
          <a:ln w="9525">
            <a:noFill/>
            <a:miter lim="800000"/>
            <a:headEnd/>
            <a:tailEnd/>
          </a:ln>
        </p:spPr>
      </p:pic>
      <p:pic>
        <p:nvPicPr>
          <p:cNvPr id="7174" name="Picture 11" descr="Pool"/>
          <p:cNvPicPr>
            <a:picLocks noChangeAspect="1" noChangeArrowheads="1"/>
          </p:cNvPicPr>
          <p:nvPr/>
        </p:nvPicPr>
        <p:blipFill>
          <a:blip r:embed="rId5"/>
          <a:srcRect/>
          <a:stretch>
            <a:fillRect/>
          </a:stretch>
        </p:blipFill>
        <p:spPr bwMode="auto">
          <a:xfrm>
            <a:off x="4164013" y="903288"/>
            <a:ext cx="4171950" cy="2698750"/>
          </a:xfrm>
          <a:prstGeom prst="rect">
            <a:avLst/>
          </a:prstGeom>
          <a:noFill/>
          <a:ln w="9525">
            <a:noFill/>
            <a:miter lim="800000"/>
            <a:headEnd/>
            <a:tailEnd/>
          </a:ln>
        </p:spPr>
      </p:pic>
      <p:sp>
        <p:nvSpPr>
          <p:cNvPr id="7" name="Titre 1"/>
          <p:cNvSpPr txBox="1">
            <a:spLocks/>
          </p:cNvSpPr>
          <p:nvPr/>
        </p:nvSpPr>
        <p:spPr bwMode="auto">
          <a:xfrm>
            <a:off x="539750" y="-285776"/>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a:latin typeface="Book Antiqua" pitchFamily="18" charset="0"/>
              </a:rPr>
              <a:t>Le Sultan****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pic>
        <p:nvPicPr>
          <p:cNvPr id="8195" name="Picture 14"/>
          <p:cNvPicPr>
            <a:picLocks noChangeAspect="1" noChangeArrowheads="1"/>
          </p:cNvPicPr>
          <p:nvPr/>
        </p:nvPicPr>
        <p:blipFill>
          <a:blip r:embed="rId3"/>
          <a:srcRect/>
          <a:stretch>
            <a:fillRect/>
          </a:stretch>
        </p:blipFill>
        <p:spPr bwMode="auto">
          <a:xfrm>
            <a:off x="5580063" y="4630738"/>
            <a:ext cx="2876550" cy="1993900"/>
          </a:xfrm>
          <a:prstGeom prst="rect">
            <a:avLst/>
          </a:prstGeom>
          <a:noFill/>
          <a:ln w="9525">
            <a:noFill/>
            <a:miter lim="800000"/>
            <a:headEnd/>
            <a:tailEnd/>
          </a:ln>
        </p:spPr>
      </p:pic>
      <p:pic>
        <p:nvPicPr>
          <p:cNvPr id="8196" name="Picture 13"/>
          <p:cNvPicPr>
            <a:picLocks noChangeAspect="1" noChangeArrowheads="1"/>
          </p:cNvPicPr>
          <p:nvPr/>
        </p:nvPicPr>
        <p:blipFill>
          <a:blip r:embed="rId4"/>
          <a:srcRect/>
          <a:stretch>
            <a:fillRect/>
          </a:stretch>
        </p:blipFill>
        <p:spPr bwMode="auto">
          <a:xfrm>
            <a:off x="1042988" y="4683125"/>
            <a:ext cx="2808287" cy="1941513"/>
          </a:xfrm>
          <a:prstGeom prst="rect">
            <a:avLst/>
          </a:prstGeom>
          <a:noFill/>
          <a:ln w="9525">
            <a:noFill/>
            <a:miter lim="800000"/>
            <a:headEnd/>
            <a:tailEnd/>
          </a:ln>
        </p:spPr>
      </p:pic>
      <p:sp>
        <p:nvSpPr>
          <p:cNvPr id="8197"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a:latin typeface="Book Antiqua" pitchFamily="18" charset="0"/>
              </a:rPr>
              <a:t>Le Sultan****</a:t>
            </a:r>
          </a:p>
        </p:txBody>
      </p:sp>
      <p:sp>
        <p:nvSpPr>
          <p:cNvPr id="8198" name="Rectangle 6"/>
          <p:cNvSpPr>
            <a:spLocks noChangeArrowheads="1"/>
          </p:cNvSpPr>
          <p:nvPr/>
        </p:nvSpPr>
        <p:spPr bwMode="auto">
          <a:xfrm>
            <a:off x="107950" y="1196975"/>
            <a:ext cx="8426450" cy="3746500"/>
          </a:xfrm>
          <a:prstGeom prst="rect">
            <a:avLst/>
          </a:prstGeom>
          <a:noFill/>
          <a:ln w="9525">
            <a:noFill/>
            <a:miter lim="800000"/>
            <a:headEnd/>
            <a:tailEnd/>
          </a:ln>
        </p:spPr>
        <p:txBody>
          <a:bodyPr>
            <a:spAutoFit/>
          </a:bodyPr>
          <a:lstStyle/>
          <a:p>
            <a:pPr>
              <a:lnSpc>
                <a:spcPct val="90000"/>
              </a:lnSpc>
              <a:buClr>
                <a:srgbClr val="000066"/>
              </a:buClr>
            </a:pPr>
            <a:endParaRPr lang="fr-FR" altLang="fr-FR">
              <a:solidFill>
                <a:srgbClr val="663300"/>
              </a:solidFill>
            </a:endParaRPr>
          </a:p>
          <a:p>
            <a:pPr>
              <a:lnSpc>
                <a:spcPct val="90000"/>
              </a:lnSpc>
              <a:buClr>
                <a:srgbClr val="000066"/>
              </a:buClr>
            </a:pPr>
            <a:r>
              <a:rPr lang="fr-FR" altLang="fr-FR" sz="1600" b="1" u="sng">
                <a:latin typeface="Maiandra GD" pitchFamily="34" charset="0"/>
              </a:rPr>
              <a:t>Restauration: </a:t>
            </a:r>
            <a:r>
              <a:rPr lang="fr-FR" altLang="fr-FR" sz="1600">
                <a:latin typeface="Maiandra GD" pitchFamily="34" charset="0"/>
              </a:rPr>
              <a:t>Le Sultan met à votre disposition 3 restaurants :</a:t>
            </a:r>
          </a:p>
          <a:p>
            <a:pPr>
              <a:spcBef>
                <a:spcPct val="20000"/>
              </a:spcBef>
            </a:pPr>
            <a:endParaRPr lang="fr-FR" altLang="fr-FR" sz="1600">
              <a:latin typeface="Maiandra GD" pitchFamily="34" charset="0"/>
            </a:endParaRPr>
          </a:p>
          <a:p>
            <a:pPr>
              <a:spcBef>
                <a:spcPct val="20000"/>
              </a:spcBef>
              <a:buFontTx/>
              <a:buChar char="•"/>
            </a:pPr>
            <a:r>
              <a:rPr lang="fr-FR" altLang="fr-FR" sz="1600" u="sng">
                <a:latin typeface="Maiandra GD" pitchFamily="34" charset="0"/>
              </a:rPr>
              <a:t>Le Sérail</a:t>
            </a:r>
            <a:r>
              <a:rPr lang="fr-FR" altLang="fr-FR" sz="1600">
                <a:latin typeface="Maiandra GD" pitchFamily="34" charset="0"/>
              </a:rPr>
              <a:t>, restaurant principal, propose des buffets exquis et variés. Une place importante est consacrée à la gastronomie Tunisienne authentique. Sa terrasse vous offre une belle vue sur  la piscine et la mer. Capacité: 400couverts en salle et 80 en Terrasse.</a:t>
            </a:r>
          </a:p>
          <a:p>
            <a:pPr>
              <a:spcBef>
                <a:spcPct val="20000"/>
              </a:spcBef>
              <a:buFontTx/>
              <a:buChar char="•"/>
            </a:pPr>
            <a:r>
              <a:rPr lang="fr-FR" altLang="fr-FR" sz="1600" u="sng">
                <a:latin typeface="Maiandra GD" pitchFamily="34" charset="0"/>
              </a:rPr>
              <a:t>Le Pirate</a:t>
            </a:r>
            <a:r>
              <a:rPr lang="fr-FR" altLang="fr-FR" sz="1600">
                <a:latin typeface="Maiandra GD" pitchFamily="34" charset="0"/>
              </a:rPr>
              <a:t>, situé sous les voiles est à seulement 5 mètres de la mer et vous propose une cuisine au feu de bois.  A tester absolument, le poisson frais sauvage tout juste péché. Capacité : 120 couverts sous voiles</a:t>
            </a:r>
          </a:p>
          <a:p>
            <a:pPr>
              <a:spcBef>
                <a:spcPct val="20000"/>
              </a:spcBef>
              <a:buFontTx/>
              <a:buChar char="•"/>
            </a:pPr>
            <a:r>
              <a:rPr lang="fr-FR" altLang="fr-FR" sz="1600" u="sng">
                <a:latin typeface="Maiandra GD" pitchFamily="34" charset="0"/>
              </a:rPr>
              <a:t>Un troisième restaurant, Le Pacha </a:t>
            </a:r>
            <a:r>
              <a:rPr lang="fr-FR" altLang="fr-FR" sz="1600">
                <a:latin typeface="Maiandra GD" pitchFamily="34" charset="0"/>
              </a:rPr>
              <a:t>vous accueillera pour un dîner sur sa terrasse en caillebotis et vous permettra de goûter à une cuisine méditerranéenne créative.</a:t>
            </a:r>
            <a:br>
              <a:rPr lang="fr-FR" altLang="fr-FR" sz="1600">
                <a:latin typeface="Maiandra GD" pitchFamily="34" charset="0"/>
              </a:rPr>
            </a:br>
            <a:r>
              <a:rPr lang="fr-FR" altLang="fr-FR" sz="1600">
                <a:latin typeface="Maiandra GD" pitchFamily="34" charset="0"/>
              </a:rPr>
              <a:t>Capacité : 85 couverts en salle et 24 couverts en Terrasse</a:t>
            </a:r>
          </a:p>
          <a:p>
            <a:pPr>
              <a:lnSpc>
                <a:spcPct val="90000"/>
              </a:lnSpc>
              <a:buClr>
                <a:srgbClr val="000066"/>
              </a:buClr>
              <a:buFont typeface="Wingdings" pitchFamily="2" charset="2"/>
              <a:buChar char="Ø"/>
            </a:pPr>
            <a:endParaRPr lang="fr-FR" altLang="fr-FR">
              <a:solidFill>
                <a:schemeClr val="bg1"/>
              </a:solidFill>
            </a:endParaRPr>
          </a:p>
          <a:p>
            <a:pPr>
              <a:lnSpc>
                <a:spcPct val="90000"/>
              </a:lnSpc>
              <a:buClr>
                <a:srgbClr val="000066"/>
              </a:buClr>
              <a:buFont typeface="Wingdings" pitchFamily="2" charset="2"/>
              <a:buChar char="Ø"/>
            </a:pPr>
            <a:endParaRPr lang="fr-FR" altLang="fr-FR">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3" descr="LOGO CJ ENTIER2 BLC.eps"/>
          <p:cNvPicPr>
            <a:picLocks noChangeAspect="1"/>
          </p:cNvPicPr>
          <p:nvPr/>
        </p:nvPicPr>
        <p:blipFill>
          <a:blip r:embed="rId2"/>
          <a:srcRect/>
          <a:stretch>
            <a:fillRect/>
          </a:stretch>
        </p:blipFill>
        <p:spPr bwMode="auto">
          <a:xfrm>
            <a:off x="277813" y="4676775"/>
            <a:ext cx="1741487" cy="1800225"/>
          </a:xfrm>
          <a:prstGeom prst="rect">
            <a:avLst/>
          </a:prstGeom>
          <a:noFill/>
          <a:ln w="9525">
            <a:noFill/>
            <a:miter lim="800000"/>
            <a:headEnd/>
            <a:tailEnd/>
          </a:ln>
        </p:spPr>
      </p:pic>
      <p:pic>
        <p:nvPicPr>
          <p:cNvPr id="3075" name="Picture 8" descr="http://tt.thomascook.fr/fileadmin/xmlseo/step/JET/IMAGES/asset.3da3f.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6" name="Rectangle 2"/>
          <p:cNvSpPr>
            <a:spLocks noChangeArrowheads="1"/>
          </p:cNvSpPr>
          <p:nvPr/>
        </p:nvSpPr>
        <p:spPr bwMode="auto">
          <a:xfrm>
            <a:off x="179388" y="0"/>
            <a:ext cx="3168650" cy="6858000"/>
          </a:xfrm>
          <a:prstGeom prst="rect">
            <a:avLst/>
          </a:prstGeom>
          <a:solidFill>
            <a:srgbClr val="AA7554">
              <a:alpha val="70195"/>
            </a:srgbClr>
          </a:solidFill>
          <a:ln w="0">
            <a:solidFill>
              <a:schemeClr val="bg1"/>
            </a:solidFill>
            <a:miter lim="800000"/>
            <a:headEnd/>
            <a:tailEnd/>
          </a:ln>
        </p:spPr>
        <p:txBody>
          <a:bodyPr wrap="none" anchor="ctr"/>
          <a:lstStyle/>
          <a:p>
            <a:pPr eaLnBrk="0" hangingPunct="0"/>
            <a:endParaRPr lang="fr-FR" altLang="fr-FR"/>
          </a:p>
        </p:txBody>
      </p:sp>
      <p:sp>
        <p:nvSpPr>
          <p:cNvPr id="3077" name="ZoneTexte 13"/>
          <p:cNvSpPr txBox="1">
            <a:spLocks noChangeArrowheads="1"/>
          </p:cNvSpPr>
          <p:nvPr/>
        </p:nvSpPr>
        <p:spPr bwMode="auto">
          <a:xfrm>
            <a:off x="395288" y="1125538"/>
            <a:ext cx="2881312" cy="3046412"/>
          </a:xfrm>
          <a:prstGeom prst="rect">
            <a:avLst/>
          </a:prstGeom>
          <a:noFill/>
          <a:ln w="9525">
            <a:noFill/>
            <a:miter lim="800000"/>
            <a:headEnd/>
            <a:tailEnd/>
          </a:ln>
        </p:spPr>
        <p:txBody>
          <a:bodyPr>
            <a:spAutoFit/>
          </a:bodyPr>
          <a:lstStyle/>
          <a:p>
            <a:r>
              <a:rPr lang="fr-FR" sz="3200" u="sng" dirty="0"/>
              <a:t>Hôtel </a:t>
            </a:r>
            <a:r>
              <a:rPr lang="fr-FR" sz="3200" u="sng" dirty="0" err="1"/>
              <a:t>Salambo</a:t>
            </a:r>
            <a:r>
              <a:rPr lang="fr-FR" sz="3200" u="sng" dirty="0"/>
              <a:t> Hammamet 4*</a:t>
            </a:r>
          </a:p>
          <a:p>
            <a:endParaRPr lang="fr-FR" sz="3200" u="sng" dirty="0"/>
          </a:p>
          <a:p>
            <a:endParaRPr lang="fr-FR" sz="3200" u="sng" dirty="0"/>
          </a:p>
          <a:p>
            <a:endParaRPr lang="fr-FR" sz="3200" u="sng" dirty="0"/>
          </a:p>
          <a:p>
            <a:endParaRPr lang="fr-FR" sz="3200" u="sng" dirty="0"/>
          </a:p>
        </p:txBody>
      </p:sp>
      <p:pic>
        <p:nvPicPr>
          <p:cNvPr id="3078" name="Image 3" descr="LOGO CJ ENTIER2 BLC.eps"/>
          <p:cNvPicPr>
            <a:picLocks noChangeAspect="1"/>
          </p:cNvPicPr>
          <p:nvPr/>
        </p:nvPicPr>
        <p:blipFill>
          <a:blip r:embed="rId2"/>
          <a:srcRect/>
          <a:stretch>
            <a:fillRect/>
          </a:stretch>
        </p:blipFill>
        <p:spPr bwMode="auto">
          <a:xfrm>
            <a:off x="239713" y="4691063"/>
            <a:ext cx="1739900"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eaLnBrk="1" hangingPunct="1">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a:latin typeface="Book Antiqua" pitchFamily="18" charset="0"/>
              </a:rPr>
              <a:t>Le Sultan****</a:t>
            </a:r>
          </a:p>
        </p:txBody>
      </p:sp>
      <p:sp>
        <p:nvSpPr>
          <p:cNvPr id="9219" name="Rectangle 6"/>
          <p:cNvSpPr>
            <a:spLocks noChangeArrowheads="1"/>
          </p:cNvSpPr>
          <p:nvPr/>
        </p:nvSpPr>
        <p:spPr bwMode="auto">
          <a:xfrm>
            <a:off x="250825" y="1341438"/>
            <a:ext cx="5113338" cy="4757737"/>
          </a:xfrm>
          <a:prstGeom prst="rect">
            <a:avLst/>
          </a:prstGeom>
          <a:noFill/>
          <a:ln w="9525">
            <a:noFill/>
            <a:miter lim="800000"/>
            <a:headEnd/>
            <a:tailEnd/>
          </a:ln>
        </p:spPr>
        <p:txBody>
          <a:bodyPr>
            <a:spAutoFit/>
          </a:bodyPr>
          <a:lstStyle/>
          <a:p>
            <a:pPr>
              <a:lnSpc>
                <a:spcPct val="90000"/>
              </a:lnSpc>
              <a:buClr>
                <a:srgbClr val="000066"/>
              </a:buClr>
            </a:pPr>
            <a:endParaRPr lang="fr-FR" altLang="fr-FR">
              <a:solidFill>
                <a:srgbClr val="663300"/>
              </a:solidFill>
            </a:endParaRPr>
          </a:p>
          <a:p>
            <a:pPr>
              <a:lnSpc>
                <a:spcPct val="90000"/>
              </a:lnSpc>
              <a:buClr>
                <a:srgbClr val="000066"/>
              </a:buClr>
            </a:pPr>
            <a:r>
              <a:rPr lang="fr-FR" altLang="fr-FR" sz="1600" b="1" u="sng">
                <a:latin typeface="Maiandra GD" pitchFamily="34" charset="0"/>
              </a:rPr>
              <a:t>Chambre et aménagement</a:t>
            </a:r>
          </a:p>
          <a:p>
            <a:pPr>
              <a:lnSpc>
                <a:spcPct val="90000"/>
              </a:lnSpc>
              <a:buClr>
                <a:srgbClr val="000066"/>
              </a:buClr>
              <a:buFont typeface="Wingdings" pitchFamily="2" charset="2"/>
              <a:buChar char="Ø"/>
            </a:pPr>
            <a:endParaRPr lang="fr-FR" altLang="fr-FR" b="1" u="sng">
              <a:latin typeface="Maiandra GD" pitchFamily="34" charset="0"/>
            </a:endParaRPr>
          </a:p>
          <a:p>
            <a:r>
              <a:rPr lang="fr-FR" altLang="fr-FR" sz="1600">
                <a:latin typeface="Maiandra GD" pitchFamily="34" charset="0"/>
              </a:rPr>
              <a:t>Les chambres front de mer sont orientées plein sud et la plupart bénéficient d'un balcon de plus de 20m² qui vous permettra d'apprécier la vue exceptionnelle qui vous est offerte. </a:t>
            </a:r>
          </a:p>
          <a:p>
            <a:r>
              <a:rPr lang="fr-FR" altLang="fr-FR" sz="1600">
                <a:latin typeface="Maiandra GD" pitchFamily="34" charset="0"/>
              </a:rPr>
              <a:t>Le room service satisfera vos petites faims à n'importe quelle heure de la journée ou de la nuit. </a:t>
            </a:r>
          </a:p>
          <a:p>
            <a:r>
              <a:rPr lang="fr-FR" altLang="fr-FR" sz="1600">
                <a:latin typeface="Maiandra GD" pitchFamily="34" charset="0"/>
              </a:rPr>
              <a:t>Véritable coup de cœur : la salle de bain avec son plan vasque en marbre massif taillé dans la masse.</a:t>
            </a:r>
          </a:p>
          <a:p>
            <a:endParaRPr lang="fr-FR" altLang="fr-FR" sz="1600">
              <a:latin typeface="Maiandra GD" pitchFamily="34" charset="0"/>
            </a:endParaRPr>
          </a:p>
          <a:p>
            <a:r>
              <a:rPr lang="fr-FR" altLang="fr-FR" sz="1600">
                <a:latin typeface="Maiandra GD" pitchFamily="34" charset="0"/>
              </a:rPr>
              <a:t>Les suites Prestige de près de 100 m² sont équipées de lits over size.</a:t>
            </a:r>
          </a:p>
          <a:p>
            <a:r>
              <a:rPr lang="fr-FR" altLang="fr-FR" sz="1600">
                <a:latin typeface="Maiandra GD" pitchFamily="34" charset="0"/>
              </a:rPr>
              <a:t>Là encore, vous pourrez déguster votre petit déjeuner en terrasse ou sur le balcon, à moins de 10 mètres de la mer.</a:t>
            </a:r>
          </a:p>
          <a:p>
            <a:pPr>
              <a:lnSpc>
                <a:spcPct val="90000"/>
              </a:lnSpc>
              <a:buClr>
                <a:srgbClr val="000066"/>
              </a:buClr>
              <a:buFont typeface="Wingdings" pitchFamily="2" charset="2"/>
              <a:buChar char="Ø"/>
            </a:pPr>
            <a:endParaRPr lang="fr-FR" altLang="fr-FR">
              <a:latin typeface="Maiandra GD" pitchFamily="34" charset="0"/>
            </a:endParaRPr>
          </a:p>
          <a:p>
            <a:pPr>
              <a:lnSpc>
                <a:spcPct val="90000"/>
              </a:lnSpc>
              <a:buClr>
                <a:srgbClr val="000066"/>
              </a:buClr>
              <a:buFont typeface="Wingdings" pitchFamily="2" charset="2"/>
              <a:buChar char="Ø"/>
            </a:pPr>
            <a:endParaRPr lang="fr-FR" altLang="fr-FR">
              <a:latin typeface="Maiandra GD" pitchFamily="34" charset="0"/>
            </a:endParaRPr>
          </a:p>
        </p:txBody>
      </p:sp>
      <p:pic>
        <p:nvPicPr>
          <p:cNvPr id="9220" name="Picture 8" descr="4015MX"/>
          <p:cNvPicPr>
            <a:picLocks noChangeAspect="1" noChangeArrowheads="1"/>
          </p:cNvPicPr>
          <p:nvPr/>
        </p:nvPicPr>
        <p:blipFill>
          <a:blip r:embed="rId2"/>
          <a:srcRect/>
          <a:stretch>
            <a:fillRect/>
          </a:stretch>
        </p:blipFill>
        <p:spPr bwMode="auto">
          <a:xfrm>
            <a:off x="6516688" y="981075"/>
            <a:ext cx="1871662" cy="2806700"/>
          </a:xfrm>
          <a:prstGeom prst="rect">
            <a:avLst/>
          </a:prstGeom>
          <a:noFill/>
          <a:ln w="9525">
            <a:noFill/>
            <a:miter lim="800000"/>
            <a:headEnd/>
            <a:tailEnd/>
          </a:ln>
        </p:spPr>
      </p:pic>
      <p:pic>
        <p:nvPicPr>
          <p:cNvPr id="9221" name="Image 3" descr="LOGO CJ ENTIER2 BLC.eps"/>
          <p:cNvPicPr>
            <a:picLocks noChangeAspect="1"/>
          </p:cNvPicPr>
          <p:nvPr/>
        </p:nvPicPr>
        <p:blipFill>
          <a:blip r:embed="rId3"/>
          <a:srcRect/>
          <a:stretch>
            <a:fillRect/>
          </a:stretch>
        </p:blipFill>
        <p:spPr bwMode="auto">
          <a:xfrm>
            <a:off x="0" y="0"/>
            <a:ext cx="1368425" cy="1335088"/>
          </a:xfrm>
          <a:prstGeom prst="rect">
            <a:avLst/>
          </a:prstGeom>
          <a:noFill/>
          <a:ln w="9525">
            <a:noFill/>
            <a:miter lim="800000"/>
            <a:headEnd/>
            <a:tailEnd/>
          </a:ln>
        </p:spPr>
      </p:pic>
      <p:pic>
        <p:nvPicPr>
          <p:cNvPr id="9222" name="Picture 7" descr="Chambre suite"/>
          <p:cNvPicPr>
            <a:picLocks noChangeAspect="1" noChangeArrowheads="1"/>
          </p:cNvPicPr>
          <p:nvPr/>
        </p:nvPicPr>
        <p:blipFill>
          <a:blip r:embed="rId4"/>
          <a:srcRect/>
          <a:stretch>
            <a:fillRect/>
          </a:stretch>
        </p:blipFill>
        <p:spPr bwMode="auto">
          <a:xfrm>
            <a:off x="5357813" y="4221163"/>
            <a:ext cx="3633787" cy="239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1" y="0"/>
            <a:ext cx="1142976" cy="1115131"/>
          </a:xfrm>
          <a:prstGeom prst="rect">
            <a:avLst/>
          </a:prstGeom>
          <a:noFill/>
          <a:ln w="9525">
            <a:noFill/>
            <a:miter lim="800000"/>
            <a:headEnd/>
            <a:tailEnd/>
          </a:ln>
        </p:spPr>
      </p:pic>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smtClean="0">
                <a:latin typeface="Book Antiqua" pitchFamily="18" charset="0"/>
              </a:rPr>
              <a:t>Hôtel </a:t>
            </a:r>
            <a:r>
              <a:rPr lang="fr-FR" altLang="fr-FR" sz="3600" b="1" u="sng" dirty="0" err="1" smtClean="0">
                <a:latin typeface="Book Antiqua" pitchFamily="18" charset="0"/>
              </a:rPr>
              <a:t>Vincci</a:t>
            </a:r>
            <a:r>
              <a:rPr lang="fr-FR" altLang="fr-FR" sz="3600" b="1" u="sng" dirty="0" smtClean="0">
                <a:latin typeface="Book Antiqua" pitchFamily="18" charset="0"/>
              </a:rPr>
              <a:t> Taj Sultan </a:t>
            </a:r>
            <a:endParaRPr lang="fr-FR" altLang="fr-FR" sz="3600" b="1" u="sng" dirty="0">
              <a:latin typeface="Book Antiqua" pitchFamily="18" charset="0"/>
            </a:endParaRPr>
          </a:p>
        </p:txBody>
      </p:sp>
      <p:pic>
        <p:nvPicPr>
          <p:cNvPr id="1030" name="Picture 6" descr="Hotel Vincci Taj Sultan"/>
          <p:cNvPicPr>
            <a:picLocks noChangeAspect="1" noChangeArrowheads="1"/>
          </p:cNvPicPr>
          <p:nvPr/>
        </p:nvPicPr>
        <p:blipFill>
          <a:blip r:embed="rId3"/>
          <a:srcRect/>
          <a:stretch>
            <a:fillRect/>
          </a:stretch>
        </p:blipFill>
        <p:spPr bwMode="auto">
          <a:xfrm>
            <a:off x="428596" y="1285860"/>
            <a:ext cx="8254328" cy="5337799"/>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sp>
        <p:nvSpPr>
          <p:cNvPr id="6149" name="Rectangle 6"/>
          <p:cNvSpPr>
            <a:spLocks noChangeArrowheads="1"/>
          </p:cNvSpPr>
          <p:nvPr/>
        </p:nvSpPr>
        <p:spPr bwMode="auto">
          <a:xfrm>
            <a:off x="250825" y="1515759"/>
            <a:ext cx="8642350" cy="1698927"/>
          </a:xfrm>
          <a:prstGeom prst="rect">
            <a:avLst/>
          </a:prstGeom>
          <a:noFill/>
          <a:ln w="9525">
            <a:noFill/>
            <a:miter lim="800000"/>
            <a:headEnd/>
            <a:tailEnd/>
          </a:ln>
        </p:spPr>
        <p:txBody>
          <a:bodyPr>
            <a:spAutoFit/>
          </a:bodyPr>
          <a:lstStyle/>
          <a:p>
            <a:pPr>
              <a:lnSpc>
                <a:spcPct val="90000"/>
              </a:lnSpc>
              <a:buClr>
                <a:srgbClr val="000066"/>
              </a:buClr>
            </a:pPr>
            <a:r>
              <a:rPr lang="fr-FR" altLang="fr-FR" sz="1600" b="1" u="sng" dirty="0">
                <a:latin typeface="Maiandra GD" pitchFamily="34" charset="0"/>
              </a:rPr>
              <a:t>Présentation</a:t>
            </a:r>
          </a:p>
          <a:p>
            <a:pPr>
              <a:lnSpc>
                <a:spcPct val="90000"/>
              </a:lnSpc>
              <a:buClr>
                <a:srgbClr val="000066"/>
              </a:buClr>
            </a:pPr>
            <a:endParaRPr lang="fr-FR" altLang="fr-FR" b="1" u="sng" dirty="0">
              <a:latin typeface="Maiandra GD" pitchFamily="34" charset="0"/>
            </a:endParaRPr>
          </a:p>
          <a:p>
            <a:pPr>
              <a:spcBef>
                <a:spcPct val="20000"/>
              </a:spcBef>
            </a:pPr>
            <a:r>
              <a:rPr lang="fr-FR" dirty="0" smtClean="0"/>
              <a:t>Sur la plage et les pieds dans le sable, cet hôtel se trouve dans le secteur de </a:t>
            </a:r>
            <a:r>
              <a:rPr lang="fr-FR" dirty="0" err="1" smtClean="0"/>
              <a:t>Yasmine</a:t>
            </a:r>
            <a:r>
              <a:rPr lang="fr-FR" dirty="0" smtClean="0"/>
              <a:t> à 15 minutes de marche de sites comme : Plage de </a:t>
            </a:r>
            <a:r>
              <a:rPr lang="fr-FR" dirty="0" err="1" smtClean="0"/>
              <a:t>Yasmine</a:t>
            </a:r>
            <a:r>
              <a:rPr lang="fr-FR" dirty="0" smtClean="0"/>
              <a:t> et Casino La Medina. Port </a:t>
            </a:r>
            <a:r>
              <a:rPr lang="fr-FR" dirty="0" err="1" smtClean="0"/>
              <a:t>Yasmine</a:t>
            </a:r>
            <a:r>
              <a:rPr lang="fr-FR" dirty="0" smtClean="0"/>
              <a:t> et Carthage Land se trouvent également à moins de 3 km de distance</a:t>
            </a:r>
            <a:r>
              <a:rPr lang="fr-FR" sz="1600" dirty="0" smtClean="0"/>
              <a:t>.</a:t>
            </a:r>
            <a:endParaRPr lang="fr-FR" altLang="fr-FR" sz="1600" dirty="0">
              <a:solidFill>
                <a:schemeClr val="bg1"/>
              </a:solidFill>
            </a:endParaRPr>
          </a:p>
          <a:p>
            <a:pPr>
              <a:lnSpc>
                <a:spcPct val="90000"/>
              </a:lnSpc>
              <a:buClr>
                <a:srgbClr val="000066"/>
              </a:buClr>
              <a:buFont typeface="Wingdings" pitchFamily="2" charset="2"/>
              <a:buChar char="Ø"/>
            </a:pPr>
            <a:endParaRPr lang="fr-FR" altLang="fr-FR" dirty="0">
              <a:solidFill>
                <a:srgbClr val="663300"/>
              </a:solidFill>
            </a:endParaRPr>
          </a:p>
        </p:txBody>
      </p:sp>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smtClean="0">
                <a:latin typeface="Book Antiqua" pitchFamily="18" charset="0"/>
              </a:rPr>
              <a:t>Hôtel </a:t>
            </a:r>
            <a:r>
              <a:rPr lang="fr-FR" altLang="fr-FR" sz="3600" b="1" u="sng" dirty="0" err="1" smtClean="0">
                <a:latin typeface="Book Antiqua" pitchFamily="18" charset="0"/>
              </a:rPr>
              <a:t>Vincci</a:t>
            </a:r>
            <a:r>
              <a:rPr lang="fr-FR" altLang="fr-FR" sz="3600" b="1" u="sng" dirty="0" smtClean="0">
                <a:latin typeface="Book Antiqua" pitchFamily="18" charset="0"/>
              </a:rPr>
              <a:t> Taj Sultan </a:t>
            </a:r>
            <a:endParaRPr lang="fr-FR" altLang="fr-FR" sz="3600" b="1" u="sng" dirty="0">
              <a:latin typeface="Book Antiqua" pitchFamily="18" charset="0"/>
            </a:endParaRPr>
          </a:p>
        </p:txBody>
      </p:sp>
      <p:pic>
        <p:nvPicPr>
          <p:cNvPr id="7" name="Picture 3"/>
          <p:cNvPicPr>
            <a:picLocks noChangeAspect="1" noChangeArrowheads="1"/>
          </p:cNvPicPr>
          <p:nvPr/>
        </p:nvPicPr>
        <p:blipFill>
          <a:blip r:embed="rId3"/>
          <a:srcRect/>
          <a:stretch>
            <a:fillRect/>
          </a:stretch>
        </p:blipFill>
        <p:spPr bwMode="auto">
          <a:xfrm>
            <a:off x="2000232" y="3071810"/>
            <a:ext cx="5500726" cy="33615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smtClean="0">
                <a:latin typeface="Book Antiqua" pitchFamily="18" charset="0"/>
              </a:rPr>
              <a:t>Hôtel </a:t>
            </a:r>
            <a:r>
              <a:rPr lang="fr-FR" altLang="fr-FR" sz="3600" b="1" u="sng" dirty="0" err="1" smtClean="0">
                <a:latin typeface="Book Antiqua" pitchFamily="18" charset="0"/>
              </a:rPr>
              <a:t>Vincci</a:t>
            </a:r>
            <a:r>
              <a:rPr lang="fr-FR" altLang="fr-FR" sz="3600" b="1" u="sng" dirty="0" smtClean="0">
                <a:latin typeface="Book Antiqua" pitchFamily="18" charset="0"/>
              </a:rPr>
              <a:t> Taj Sultan </a:t>
            </a:r>
            <a:endParaRPr lang="fr-FR" altLang="fr-FR" sz="3600" b="1" u="sng" dirty="0">
              <a:latin typeface="Book Antiqua" pitchFamily="18" charset="0"/>
            </a:endParaRPr>
          </a:p>
        </p:txBody>
      </p:sp>
      <p:pic>
        <p:nvPicPr>
          <p:cNvPr id="75778" name="Picture 2" descr="http://q-ec.bstatic.com/images/hotel/840x460/169/16979542.jpg"/>
          <p:cNvPicPr>
            <a:picLocks noChangeAspect="1" noChangeArrowheads="1"/>
          </p:cNvPicPr>
          <p:nvPr/>
        </p:nvPicPr>
        <p:blipFill>
          <a:blip r:embed="rId3"/>
          <a:srcRect/>
          <a:stretch>
            <a:fillRect/>
          </a:stretch>
        </p:blipFill>
        <p:spPr bwMode="auto">
          <a:xfrm>
            <a:off x="3972543" y="2000240"/>
            <a:ext cx="4957175" cy="2714644"/>
          </a:xfrm>
          <a:prstGeom prst="rect">
            <a:avLst/>
          </a:prstGeom>
          <a:noFill/>
        </p:spPr>
      </p:pic>
      <p:sp>
        <p:nvSpPr>
          <p:cNvPr id="7" name="Rectangle 6"/>
          <p:cNvSpPr/>
          <p:nvPr/>
        </p:nvSpPr>
        <p:spPr>
          <a:xfrm>
            <a:off x="428596" y="5143512"/>
            <a:ext cx="8572560" cy="1323439"/>
          </a:xfrm>
          <a:prstGeom prst="rect">
            <a:avLst/>
          </a:prstGeom>
        </p:spPr>
        <p:txBody>
          <a:bodyPr wrap="square">
            <a:spAutoFit/>
          </a:bodyPr>
          <a:lstStyle/>
          <a:p>
            <a:r>
              <a:rPr lang="fr-FR" sz="2000" dirty="0" smtClean="0"/>
              <a:t>L'ensemble des 252 chambres offrent des petits plus très agréables comme des lits avec matelas Select </a:t>
            </a:r>
            <a:r>
              <a:rPr lang="fr-FR" sz="2000" dirty="0" err="1" smtClean="0"/>
              <a:t>Comfort</a:t>
            </a:r>
            <a:r>
              <a:rPr lang="fr-FR" sz="2000" dirty="0" smtClean="0"/>
              <a:t> et de la literie de qualité supérieure, sans oublier le </a:t>
            </a:r>
            <a:r>
              <a:rPr lang="fr-FR" sz="2000" dirty="0" err="1" smtClean="0"/>
              <a:t>Wi-Fi</a:t>
            </a:r>
            <a:r>
              <a:rPr lang="fr-FR" sz="2000" dirty="0" smtClean="0"/>
              <a:t> et des balcons. Vous aurez aussi à disposition l'accès par câble à Internet, une télévision avec chaînes par satellite et des </a:t>
            </a:r>
            <a:r>
              <a:rPr lang="fr-FR" sz="2000" dirty="0" err="1" smtClean="0"/>
              <a:t>mini-bars</a:t>
            </a:r>
            <a:r>
              <a:rPr lang="fr-FR" sz="2000" dirty="0" smtClean="0"/>
              <a:t>.</a:t>
            </a:r>
            <a:endParaRPr lang="fr-FR" sz="2000" dirty="0"/>
          </a:p>
        </p:txBody>
      </p:sp>
      <p:pic>
        <p:nvPicPr>
          <p:cNvPr id="75780" name="Picture 4"/>
          <p:cNvPicPr>
            <a:picLocks noChangeAspect="1" noChangeArrowheads="1"/>
          </p:cNvPicPr>
          <p:nvPr/>
        </p:nvPicPr>
        <p:blipFill>
          <a:blip r:embed="rId4"/>
          <a:srcRect/>
          <a:stretch>
            <a:fillRect/>
          </a:stretch>
        </p:blipFill>
        <p:spPr bwMode="auto">
          <a:xfrm>
            <a:off x="217766" y="2357430"/>
            <a:ext cx="3711292" cy="2143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smtClean="0">
                <a:latin typeface="Book Antiqua" pitchFamily="18" charset="0"/>
              </a:rPr>
              <a:t>Hôtel </a:t>
            </a:r>
            <a:r>
              <a:rPr lang="fr-FR" altLang="fr-FR" sz="3600" b="1" u="sng" dirty="0" err="1" smtClean="0">
                <a:latin typeface="Book Antiqua" pitchFamily="18" charset="0"/>
              </a:rPr>
              <a:t>Vincci</a:t>
            </a:r>
            <a:r>
              <a:rPr lang="fr-FR" altLang="fr-FR" sz="3600" b="1" u="sng" dirty="0" smtClean="0">
                <a:latin typeface="Book Antiqua" pitchFamily="18" charset="0"/>
              </a:rPr>
              <a:t> Taj Sultan </a:t>
            </a:r>
            <a:endParaRPr lang="fr-FR" altLang="fr-FR" sz="3600" b="1" u="sng" dirty="0">
              <a:latin typeface="Book Antiqua" pitchFamily="18" charset="0"/>
            </a:endParaRPr>
          </a:p>
        </p:txBody>
      </p:sp>
      <p:pic>
        <p:nvPicPr>
          <p:cNvPr id="76802" name="Picture 2"/>
          <p:cNvPicPr>
            <a:picLocks noChangeAspect="1" noChangeArrowheads="1"/>
          </p:cNvPicPr>
          <p:nvPr/>
        </p:nvPicPr>
        <p:blipFill>
          <a:blip r:embed="rId3"/>
          <a:srcRect/>
          <a:stretch>
            <a:fillRect/>
          </a:stretch>
        </p:blipFill>
        <p:spPr bwMode="auto">
          <a:xfrm>
            <a:off x="4643438" y="1285860"/>
            <a:ext cx="4079731" cy="2643206"/>
          </a:xfrm>
          <a:prstGeom prst="rect">
            <a:avLst/>
          </a:prstGeom>
          <a:noFill/>
          <a:ln w="9525">
            <a:noFill/>
            <a:miter lim="800000"/>
            <a:headEnd/>
            <a:tailEnd/>
          </a:ln>
          <a:effectLst/>
        </p:spPr>
      </p:pic>
      <p:pic>
        <p:nvPicPr>
          <p:cNvPr id="76803" name="Picture 3"/>
          <p:cNvPicPr>
            <a:picLocks noChangeAspect="1" noChangeArrowheads="1"/>
          </p:cNvPicPr>
          <p:nvPr/>
        </p:nvPicPr>
        <p:blipFill>
          <a:blip r:embed="rId4"/>
          <a:srcRect/>
          <a:stretch>
            <a:fillRect/>
          </a:stretch>
        </p:blipFill>
        <p:spPr bwMode="auto">
          <a:xfrm>
            <a:off x="214282" y="1285860"/>
            <a:ext cx="4214842" cy="2634276"/>
          </a:xfrm>
          <a:prstGeom prst="rect">
            <a:avLst/>
          </a:prstGeom>
          <a:noFill/>
          <a:ln w="9525">
            <a:noFill/>
            <a:miter lim="800000"/>
            <a:headEnd/>
            <a:tailEnd/>
          </a:ln>
          <a:effectLst/>
        </p:spPr>
      </p:pic>
      <p:pic>
        <p:nvPicPr>
          <p:cNvPr id="76804" name="Picture 4"/>
          <p:cNvPicPr>
            <a:picLocks noChangeAspect="1" noChangeArrowheads="1"/>
          </p:cNvPicPr>
          <p:nvPr/>
        </p:nvPicPr>
        <p:blipFill>
          <a:blip r:embed="rId5"/>
          <a:srcRect/>
          <a:stretch>
            <a:fillRect/>
          </a:stretch>
        </p:blipFill>
        <p:spPr bwMode="auto">
          <a:xfrm>
            <a:off x="285720" y="4071942"/>
            <a:ext cx="4143404" cy="2514618"/>
          </a:xfrm>
          <a:prstGeom prst="rect">
            <a:avLst/>
          </a:prstGeom>
          <a:noFill/>
          <a:ln w="9525">
            <a:noFill/>
            <a:miter lim="800000"/>
            <a:headEnd/>
            <a:tailEnd/>
          </a:ln>
          <a:effectLst/>
        </p:spPr>
      </p:pic>
      <p:pic>
        <p:nvPicPr>
          <p:cNvPr id="76805" name="Picture 5"/>
          <p:cNvPicPr>
            <a:picLocks noChangeAspect="1" noChangeArrowheads="1"/>
          </p:cNvPicPr>
          <p:nvPr/>
        </p:nvPicPr>
        <p:blipFill>
          <a:blip r:embed="rId6"/>
          <a:srcRect/>
          <a:stretch>
            <a:fillRect/>
          </a:stretch>
        </p:blipFill>
        <p:spPr bwMode="auto">
          <a:xfrm>
            <a:off x="4657726" y="4071942"/>
            <a:ext cx="4057678"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LOGO CJ ENTIER2 BLC.eps"/>
          <p:cNvPicPr>
            <a:picLocks noChangeAspect="1"/>
          </p:cNvPicPr>
          <p:nvPr/>
        </p:nvPicPr>
        <p:blipFill>
          <a:blip r:embed="rId2"/>
          <a:srcRect/>
          <a:stretch>
            <a:fillRect/>
          </a:stretch>
        </p:blipFill>
        <p:spPr bwMode="auto">
          <a:xfrm>
            <a:off x="0" y="0"/>
            <a:ext cx="1368425" cy="1335088"/>
          </a:xfrm>
          <a:prstGeom prst="rect">
            <a:avLst/>
          </a:prstGeom>
          <a:noFill/>
          <a:ln w="9525">
            <a:noFill/>
            <a:miter lim="800000"/>
            <a:headEnd/>
            <a:tailEnd/>
          </a:ln>
        </p:spPr>
      </p:pic>
      <p:sp>
        <p:nvSpPr>
          <p:cNvPr id="6150" name="Titre 1"/>
          <p:cNvSpPr txBox="1">
            <a:spLocks/>
          </p:cNvSpPr>
          <p:nvPr/>
        </p:nvSpPr>
        <p:spPr bwMode="auto">
          <a:xfrm>
            <a:off x="539750" y="188913"/>
            <a:ext cx="8229600" cy="939800"/>
          </a:xfrm>
          <a:prstGeom prst="rect">
            <a:avLst/>
          </a:prstGeom>
          <a:noFill/>
          <a:ln w="9525">
            <a:noFill/>
            <a:prstDash val="sysDot"/>
            <a:miter lim="800000"/>
            <a:headEnd/>
            <a:tailEnd/>
          </a:ln>
        </p:spPr>
        <p:txBody>
          <a:bodyPr/>
          <a:lstStyle/>
          <a:p>
            <a:pPr indent="-342900" algn="ctr">
              <a:lnSpc>
                <a:spcPct val="70000"/>
              </a:lnSpc>
              <a:spcBef>
                <a:spcPct val="20000"/>
              </a:spcBef>
            </a:pPr>
            <a:endParaRPr lang="fr-FR" altLang="fr-FR" sz="3600" b="1" i="1" dirty="0">
              <a:latin typeface="Book Antiqua" pitchFamily="18" charset="0"/>
            </a:endParaRPr>
          </a:p>
          <a:p>
            <a:pPr indent="-342900" algn="ctr">
              <a:lnSpc>
                <a:spcPct val="70000"/>
              </a:lnSpc>
              <a:spcBef>
                <a:spcPct val="20000"/>
              </a:spcBef>
            </a:pPr>
            <a:r>
              <a:rPr lang="fr-FR" altLang="fr-FR" sz="3600" b="1" u="sng" dirty="0" smtClean="0">
                <a:latin typeface="Book Antiqua" pitchFamily="18" charset="0"/>
              </a:rPr>
              <a:t>Hôtel </a:t>
            </a:r>
            <a:r>
              <a:rPr lang="fr-FR" altLang="fr-FR" sz="3600" b="1" u="sng" dirty="0" err="1" smtClean="0">
                <a:latin typeface="Book Antiqua" pitchFamily="18" charset="0"/>
              </a:rPr>
              <a:t>Vincci</a:t>
            </a:r>
            <a:r>
              <a:rPr lang="fr-FR" altLang="fr-FR" sz="3600" b="1" u="sng" dirty="0" smtClean="0">
                <a:latin typeface="Book Antiqua" pitchFamily="18" charset="0"/>
              </a:rPr>
              <a:t> Taj Sultan </a:t>
            </a:r>
            <a:endParaRPr lang="fr-FR" altLang="fr-FR" sz="3600" b="1" u="sng" dirty="0">
              <a:latin typeface="Book Antiqua" pitchFamily="18" charset="0"/>
            </a:endParaRPr>
          </a:p>
        </p:txBody>
      </p:sp>
      <p:pic>
        <p:nvPicPr>
          <p:cNvPr id="77826" name="Picture 2"/>
          <p:cNvPicPr>
            <a:picLocks noChangeAspect="1" noChangeArrowheads="1"/>
          </p:cNvPicPr>
          <p:nvPr/>
        </p:nvPicPr>
        <p:blipFill>
          <a:blip r:embed="rId3"/>
          <a:srcRect/>
          <a:stretch>
            <a:fillRect/>
          </a:stretch>
        </p:blipFill>
        <p:spPr bwMode="auto">
          <a:xfrm>
            <a:off x="357158" y="1428736"/>
            <a:ext cx="4071966" cy="2579910"/>
          </a:xfrm>
          <a:prstGeom prst="rect">
            <a:avLst/>
          </a:prstGeom>
          <a:noFill/>
          <a:ln w="9525">
            <a:noFill/>
            <a:miter lim="800000"/>
            <a:headEnd/>
            <a:tailEnd/>
          </a:ln>
          <a:effectLst/>
        </p:spPr>
      </p:pic>
      <p:pic>
        <p:nvPicPr>
          <p:cNvPr id="77827" name="Picture 3"/>
          <p:cNvPicPr>
            <a:picLocks noChangeAspect="1" noChangeArrowheads="1"/>
          </p:cNvPicPr>
          <p:nvPr/>
        </p:nvPicPr>
        <p:blipFill>
          <a:blip r:embed="rId4"/>
          <a:srcRect/>
          <a:stretch>
            <a:fillRect/>
          </a:stretch>
        </p:blipFill>
        <p:spPr bwMode="auto">
          <a:xfrm>
            <a:off x="4572000" y="1485886"/>
            <a:ext cx="4000528" cy="2514618"/>
          </a:xfrm>
          <a:prstGeom prst="rect">
            <a:avLst/>
          </a:prstGeom>
          <a:noFill/>
          <a:ln w="9525">
            <a:noFill/>
            <a:miter lim="800000"/>
            <a:headEnd/>
            <a:tailEnd/>
          </a:ln>
          <a:effectLst/>
        </p:spPr>
      </p:pic>
      <p:pic>
        <p:nvPicPr>
          <p:cNvPr id="77828" name="Picture 4"/>
          <p:cNvPicPr>
            <a:picLocks noChangeAspect="1" noChangeArrowheads="1"/>
          </p:cNvPicPr>
          <p:nvPr/>
        </p:nvPicPr>
        <p:blipFill>
          <a:blip r:embed="rId5"/>
          <a:srcRect/>
          <a:stretch>
            <a:fillRect/>
          </a:stretch>
        </p:blipFill>
        <p:spPr bwMode="auto">
          <a:xfrm>
            <a:off x="428596" y="4125520"/>
            <a:ext cx="3929090" cy="2455682"/>
          </a:xfrm>
          <a:prstGeom prst="rect">
            <a:avLst/>
          </a:prstGeom>
          <a:noFill/>
          <a:ln w="9525">
            <a:noFill/>
            <a:miter lim="800000"/>
            <a:headEnd/>
            <a:tailEnd/>
          </a:ln>
          <a:effectLst/>
        </p:spPr>
      </p:pic>
      <p:sp>
        <p:nvSpPr>
          <p:cNvPr id="77830" name="AutoShape 6" descr="https://farm5.staticflickr.com/4148/5144139649_f0b4402222_z_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77832" name="AutoShape 8" descr="https://farm5.staticflickr.com/4148/5144139649_f0b4402222_z_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77834" name="AutoShape 10" descr="https://farm5.staticflickr.com/4148/5144139649_f0b4402222_z_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77836" name="AutoShape 12" descr="https://farm5.staticflickr.com/4148/5144139649_f0b4402222_z_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7837" name="Picture 13"/>
          <p:cNvPicPr>
            <a:picLocks noChangeAspect="1" noChangeArrowheads="1"/>
          </p:cNvPicPr>
          <p:nvPr/>
        </p:nvPicPr>
        <p:blipFill>
          <a:blip r:embed="rId6"/>
          <a:srcRect/>
          <a:stretch>
            <a:fillRect/>
          </a:stretch>
        </p:blipFill>
        <p:spPr bwMode="auto">
          <a:xfrm>
            <a:off x="4482702" y="4071942"/>
            <a:ext cx="4375578"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73" name="Picture 29"/>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0" y="3213100"/>
            <a:ext cx="9144000" cy="3455988"/>
          </a:xfrm>
          <a:prstGeom prst="rect">
            <a:avLst/>
          </a:prstGeom>
          <a:noFill/>
          <a:extLst>
            <a:ext uri="{909E8E84-426E-40DD-AFC4-6F175D3DCCD1}">
              <a14:hiddenFill xmlns:a14="http://schemas.microsoft.com/office/drawing/2010/main" xmlns="">
                <a:solidFill>
                  <a:srgbClr val="FFFFFF"/>
                </a:solidFill>
              </a14:hiddenFill>
            </a:ext>
          </a:extLst>
        </p:spPr>
      </p:pic>
      <p:sp>
        <p:nvSpPr>
          <p:cNvPr id="210974" name="Rectangle 30"/>
          <p:cNvSpPr>
            <a:spLocks noChangeArrowheads="1"/>
          </p:cNvSpPr>
          <p:nvPr/>
        </p:nvSpPr>
        <p:spPr bwMode="auto">
          <a:xfrm>
            <a:off x="73025" y="0"/>
            <a:ext cx="3059113" cy="6858000"/>
          </a:xfrm>
          <a:prstGeom prst="rect">
            <a:avLst/>
          </a:prstGeom>
          <a:solidFill>
            <a:srgbClr val="856C2F">
              <a:alpha val="12000"/>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10975" name="Text Box 31"/>
          <p:cNvSpPr txBox="1">
            <a:spLocks noChangeArrowheads="1"/>
          </p:cNvSpPr>
          <p:nvPr/>
        </p:nvSpPr>
        <p:spPr bwMode="auto">
          <a:xfrm>
            <a:off x="356678" y="500042"/>
            <a:ext cx="2592388" cy="2092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fr-FR" i="1" dirty="0">
              <a:latin typeface="Book Antiqua" pitchFamily="18" charset="0"/>
            </a:endParaRPr>
          </a:p>
          <a:p>
            <a:pPr>
              <a:spcBef>
                <a:spcPct val="50000"/>
              </a:spcBef>
            </a:pPr>
            <a:r>
              <a:rPr lang="fr-FR" sz="2800" i="1" dirty="0">
                <a:latin typeface="Pristina" pitchFamily="66" charset="0"/>
              </a:rPr>
              <a:t>Restaurant</a:t>
            </a:r>
            <a:r>
              <a:rPr lang="fr-FR" sz="2800" i="1" dirty="0">
                <a:latin typeface="Book Antiqua" pitchFamily="18" charset="0"/>
              </a:rPr>
              <a:t> </a:t>
            </a:r>
            <a:r>
              <a:rPr lang="fr-FR" sz="2800" i="1" dirty="0" smtClean="0">
                <a:latin typeface="Book Antiqua" pitchFamily="18" charset="0"/>
              </a:rPr>
              <a:t>POMODORO</a:t>
            </a:r>
          </a:p>
          <a:p>
            <a:pPr>
              <a:spcBef>
                <a:spcPct val="50000"/>
              </a:spcBef>
            </a:pPr>
            <a:r>
              <a:rPr lang="fr-FR" sz="2800" i="1" dirty="0" smtClean="0">
                <a:latin typeface="Book Antiqua" pitchFamily="18" charset="0"/>
              </a:rPr>
              <a:t>Dîner Jour 2</a:t>
            </a:r>
          </a:p>
        </p:txBody>
      </p:sp>
      <p:pic>
        <p:nvPicPr>
          <p:cNvPr id="210977" name="Picture 3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491260" y="1004731"/>
            <a:ext cx="2736924" cy="1824616"/>
          </a:xfrm>
          <a:prstGeom prst="rect">
            <a:avLst/>
          </a:prstGeom>
          <a:noFill/>
          <a:extLst>
            <a:ext uri="{909E8E84-426E-40DD-AFC4-6F175D3DCCD1}">
              <a14:hiddenFill xmlns:a14="http://schemas.microsoft.com/office/drawing/2010/main" xmlns="">
                <a:solidFill>
                  <a:srgbClr val="FFFFFF"/>
                </a:solidFill>
              </a14:hiddenFill>
            </a:ext>
          </a:extLst>
        </p:spPr>
      </p:pic>
      <p:sp>
        <p:nvSpPr>
          <p:cNvPr id="210978" name="Rectangle 34"/>
          <p:cNvSpPr>
            <a:spLocks noChangeArrowheads="1"/>
          </p:cNvSpPr>
          <p:nvPr/>
        </p:nvSpPr>
        <p:spPr bwMode="auto">
          <a:xfrm>
            <a:off x="3275857" y="836712"/>
            <a:ext cx="3096343" cy="2160216"/>
          </a:xfrm>
          <a:prstGeom prst="rect">
            <a:avLst/>
          </a:prstGeom>
          <a:solidFill>
            <a:srgbClr val="856C2F">
              <a:alpha val="12000"/>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pic>
        <p:nvPicPr>
          <p:cNvPr id="1026" name="Picture 2" descr="http://www.google.fr/url?source=imglanding&amp;ct=img&amp;q=http://tunisie.co/uploads/images/content/pomodoro-050911-v.jpg&amp;sa=X&amp;ei=OM9tVdikKcznUr6xguAI&amp;ved=0CAkQ8wc&amp;usg=AFQjCNF1Q9so8QpoC4JJlo5d8LsVYNjnjA"/>
          <p:cNvPicPr>
            <a:picLocks noChangeAspect="1" noChangeArrowheads="1"/>
          </p:cNvPicPr>
          <p:nvPr/>
        </p:nvPicPr>
        <p:blipFill>
          <a:blip r:embed="rId4"/>
          <a:srcRect/>
          <a:stretch>
            <a:fillRect/>
          </a:stretch>
        </p:blipFill>
        <p:spPr bwMode="auto">
          <a:xfrm>
            <a:off x="7358082" y="285728"/>
            <a:ext cx="1428750" cy="1428750"/>
          </a:xfrm>
          <a:prstGeom prst="rect">
            <a:avLst/>
          </a:prstGeom>
          <a:noFill/>
        </p:spPr>
      </p:pic>
    </p:spTree>
    <p:extLst>
      <p:ext uri="{BB962C8B-B14F-4D97-AF65-F5344CB8AC3E}">
        <p14:creationId xmlns:p14="http://schemas.microsoft.com/office/powerpoint/2010/main" xmlns="" val="1493514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75" name="Text Box 31"/>
          <p:cNvSpPr txBox="1">
            <a:spLocks noChangeArrowheads="1"/>
          </p:cNvSpPr>
          <p:nvPr/>
        </p:nvSpPr>
        <p:spPr bwMode="auto">
          <a:xfrm>
            <a:off x="285720" y="-285776"/>
            <a:ext cx="2592388"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endParaRPr lang="fr-FR" i="1" dirty="0">
              <a:latin typeface="Book Antiqua" pitchFamily="18" charset="0"/>
            </a:endParaRPr>
          </a:p>
          <a:p>
            <a:pPr>
              <a:spcBef>
                <a:spcPct val="50000"/>
              </a:spcBef>
            </a:pPr>
            <a:r>
              <a:rPr lang="fr-FR" sz="2800" i="1" dirty="0">
                <a:latin typeface="Pristina" pitchFamily="66" charset="0"/>
              </a:rPr>
              <a:t>Restaurant</a:t>
            </a:r>
            <a:r>
              <a:rPr lang="fr-FR" sz="2800" i="1" dirty="0">
                <a:latin typeface="Book Antiqua" pitchFamily="18" charset="0"/>
              </a:rPr>
              <a:t> </a:t>
            </a:r>
            <a:r>
              <a:rPr lang="fr-FR" sz="2800" i="1" dirty="0" smtClean="0">
                <a:latin typeface="Book Antiqua" pitchFamily="18" charset="0"/>
              </a:rPr>
              <a:t>POMODORO</a:t>
            </a:r>
            <a:endParaRPr lang="fr-FR" sz="2800" i="1" dirty="0">
              <a:latin typeface="Book Antiqua" pitchFamily="18" charset="0"/>
            </a:endParaRPr>
          </a:p>
        </p:txBody>
      </p:sp>
      <p:pic>
        <p:nvPicPr>
          <p:cNvPr id="1026" name="Picture 2" descr="http://www.google.fr/url?source=imglanding&amp;ct=img&amp;q=http://tunisie.co/uploads/images/content/pomodoro-050911-v.jpg&amp;sa=X&amp;ei=OM9tVdikKcznUr6xguAI&amp;ved=0CAkQ8wc&amp;usg=AFQjCNF1Q9so8QpoC4JJlo5d8LsVYNjnjA"/>
          <p:cNvPicPr>
            <a:picLocks noChangeAspect="1" noChangeArrowheads="1"/>
          </p:cNvPicPr>
          <p:nvPr/>
        </p:nvPicPr>
        <p:blipFill>
          <a:blip r:embed="rId2"/>
          <a:srcRect/>
          <a:stretch>
            <a:fillRect/>
          </a:stretch>
        </p:blipFill>
        <p:spPr bwMode="auto">
          <a:xfrm>
            <a:off x="7358082" y="285728"/>
            <a:ext cx="1428750" cy="1428750"/>
          </a:xfrm>
          <a:prstGeom prst="rect">
            <a:avLst/>
          </a:prstGeom>
          <a:noFill/>
        </p:spPr>
      </p:pic>
      <p:sp>
        <p:nvSpPr>
          <p:cNvPr id="8" name="Rectangle 7"/>
          <p:cNvSpPr/>
          <p:nvPr/>
        </p:nvSpPr>
        <p:spPr>
          <a:xfrm>
            <a:off x="428596" y="5286388"/>
            <a:ext cx="8358246" cy="1200329"/>
          </a:xfrm>
          <a:prstGeom prst="rect">
            <a:avLst/>
          </a:prstGeom>
        </p:spPr>
        <p:txBody>
          <a:bodyPr wrap="square">
            <a:spAutoFit/>
          </a:bodyPr>
          <a:lstStyle/>
          <a:p>
            <a:r>
              <a:rPr lang="fr-FR" dirty="0" smtClean="0"/>
              <a:t>La réputation du </a:t>
            </a:r>
            <a:r>
              <a:rPr lang="fr-FR" dirty="0" err="1" smtClean="0"/>
              <a:t>pomodoro</a:t>
            </a:r>
            <a:r>
              <a:rPr lang="fr-FR" dirty="0" smtClean="0"/>
              <a:t> marina n'est plus a faire. riche de plus de 25 ans d’expérience dans la gastronomie, le </a:t>
            </a:r>
            <a:r>
              <a:rPr lang="fr-FR" dirty="0" err="1" smtClean="0"/>
              <a:t>pomodoro</a:t>
            </a:r>
            <a:r>
              <a:rPr lang="fr-FR" dirty="0" smtClean="0"/>
              <a:t> marina accueille dans un cadre chic et branche tout le gratin de la société tunisienne et étrangère. ces plats, raffines et son accueil chaleureux ne vous feront plus revenir par hasard</a:t>
            </a:r>
            <a:endParaRPr lang="fr-FR" dirty="0"/>
          </a:p>
        </p:txBody>
      </p:sp>
      <p:pic>
        <p:nvPicPr>
          <p:cNvPr id="24578" name="Picture 2" descr="http://www.google.fr/url?source=imglanding&amp;ct=img&amp;q=http://www.carthage-tours.com/images/restaurant-pomorodo-hammamet.jpg&amp;sa=X&amp;ei=w9JtVbW9I4GtUKSPgKAN&amp;ved=0CAkQ8wc&amp;usg=AFQjCNH05PHua9hxF_Y-Pho1iOeWJ2oXpg"/>
          <p:cNvPicPr>
            <a:picLocks noChangeAspect="1" noChangeArrowheads="1"/>
          </p:cNvPicPr>
          <p:nvPr/>
        </p:nvPicPr>
        <p:blipFill>
          <a:blip r:embed="rId3"/>
          <a:srcRect/>
          <a:stretch>
            <a:fillRect/>
          </a:stretch>
        </p:blipFill>
        <p:spPr bwMode="auto">
          <a:xfrm>
            <a:off x="1785918" y="1339438"/>
            <a:ext cx="5072098" cy="3804074"/>
          </a:xfrm>
          <a:prstGeom prst="rect">
            <a:avLst/>
          </a:prstGeom>
          <a:noFill/>
        </p:spPr>
      </p:pic>
    </p:spTree>
    <p:extLst>
      <p:ext uri="{BB962C8B-B14F-4D97-AF65-F5344CB8AC3E}">
        <p14:creationId xmlns:p14="http://schemas.microsoft.com/office/powerpoint/2010/main" xmlns="" val="1493514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26311"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26313" name="Picture 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xmlns="">
                <a:solidFill>
                  <a:srgbClr val="FFFFFF"/>
                </a:solidFill>
              </a14:hiddenFill>
            </a:ext>
          </a:extLst>
        </p:spPr>
      </p:pic>
      <p:sp>
        <p:nvSpPr>
          <p:cNvPr id="226315" name="AutoShape 11"/>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226317" name="AutoShape 13"/>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fr-FR"/>
          </a:p>
        </p:txBody>
      </p:sp>
      <p:pic>
        <p:nvPicPr>
          <p:cNvPr id="226319" name="Picture 15"/>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116013" y="115888"/>
            <a:ext cx="5040312" cy="3262312"/>
          </a:xfrm>
          <a:prstGeom prst="rect">
            <a:avLst/>
          </a:prstGeom>
          <a:noFill/>
          <a:extLst>
            <a:ext uri="{909E8E84-426E-40DD-AFC4-6F175D3DCCD1}">
              <a14:hiddenFill xmlns:a14="http://schemas.microsoft.com/office/drawing/2010/main" xmlns="">
                <a:solidFill>
                  <a:srgbClr val="FFFFFF"/>
                </a:solidFill>
              </a14:hiddenFill>
            </a:ext>
          </a:extLst>
        </p:spPr>
      </p:pic>
      <p:pic>
        <p:nvPicPr>
          <p:cNvPr id="226321" name="Picture 17" descr="Restaurant Le Pool, Hotel Sindbad, Hammamet"/>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116013" y="3429000"/>
            <a:ext cx="5040312" cy="3263900"/>
          </a:xfrm>
          <a:prstGeom prst="rect">
            <a:avLst/>
          </a:prstGeom>
          <a:noFill/>
          <a:extLst>
            <a:ext uri="{909E8E84-426E-40DD-AFC4-6F175D3DCCD1}">
              <a14:hiddenFill xmlns:a14="http://schemas.microsoft.com/office/drawing/2010/main" xmlns="">
                <a:solidFill>
                  <a:srgbClr val="FFFFFF"/>
                </a:solidFill>
              </a14:hiddenFill>
            </a:ext>
          </a:extLst>
        </p:spPr>
      </p:pic>
      <p:sp>
        <p:nvSpPr>
          <p:cNvPr id="226322" name="Rectangle 18"/>
          <p:cNvSpPr>
            <a:spLocks noChangeArrowheads="1"/>
          </p:cNvSpPr>
          <p:nvPr/>
        </p:nvSpPr>
        <p:spPr bwMode="auto">
          <a:xfrm>
            <a:off x="971550" y="0"/>
            <a:ext cx="5329238" cy="6858000"/>
          </a:xfrm>
          <a:prstGeom prst="rect">
            <a:avLst/>
          </a:prstGeom>
          <a:solidFill>
            <a:schemeClr val="accent5">
              <a:lumMod val="75000"/>
              <a:alpha val="13000"/>
            </a:schemeClr>
          </a:solidFill>
          <a:ln w="9525">
            <a:solidFill>
              <a:schemeClr val="tx1"/>
            </a:solidFill>
            <a:miter lim="800000"/>
            <a:headEnd/>
            <a:tailEnd/>
          </a:ln>
          <a:effectLst/>
          <a:extLst/>
        </p:spPr>
        <p:txBody>
          <a:bodyPr wrap="none" anchor="ctr"/>
          <a:lstStyle/>
          <a:p>
            <a:endParaRPr lang="fr-FR"/>
          </a:p>
        </p:txBody>
      </p:sp>
      <p:sp>
        <p:nvSpPr>
          <p:cNvPr id="226324" name="Rectangle 20"/>
          <p:cNvSpPr>
            <a:spLocks noChangeArrowheads="1"/>
          </p:cNvSpPr>
          <p:nvPr/>
        </p:nvSpPr>
        <p:spPr bwMode="auto">
          <a:xfrm>
            <a:off x="6516216" y="3821187"/>
            <a:ext cx="2520056" cy="2488133"/>
          </a:xfrm>
          <a:prstGeom prst="rect">
            <a:avLst/>
          </a:prstGeom>
          <a:solidFill>
            <a:schemeClr val="accent5">
              <a:lumMod val="75000"/>
              <a:alpha val="13000"/>
            </a:schemeClr>
          </a:solidFill>
          <a:ln w="9525">
            <a:solidFill>
              <a:schemeClr val="tx1"/>
            </a:solidFill>
            <a:miter lim="800000"/>
            <a:headEnd/>
            <a:tailEnd/>
          </a:ln>
          <a:effectLst/>
          <a:extLst/>
        </p:spPr>
        <p:txBody>
          <a:bodyPr wrap="none" anchor="ctr"/>
          <a:lstStyle/>
          <a:p>
            <a:pPr algn="r"/>
            <a:r>
              <a:rPr lang="fr-FR" sz="2800" dirty="0" smtClean="0">
                <a:solidFill>
                  <a:schemeClr val="tx2">
                    <a:lumMod val="50000"/>
                  </a:schemeClr>
                </a:solidFill>
                <a:latin typeface="Pristina" pitchFamily="66" charset="0"/>
              </a:rPr>
              <a:t>Restaurant </a:t>
            </a:r>
            <a:r>
              <a:rPr lang="fr-FR" sz="2400" dirty="0" smtClean="0">
                <a:solidFill>
                  <a:schemeClr val="tx2">
                    <a:lumMod val="50000"/>
                  </a:schemeClr>
                </a:solidFill>
                <a:latin typeface="Lucida Calligraphy" pitchFamily="66" charset="0"/>
              </a:rPr>
              <a:t>       </a:t>
            </a:r>
          </a:p>
          <a:p>
            <a:pPr algn="r"/>
            <a:r>
              <a:rPr lang="fr-FR" sz="2400" dirty="0" err="1" smtClean="0">
                <a:solidFill>
                  <a:schemeClr val="tx2">
                    <a:lumMod val="50000"/>
                  </a:schemeClr>
                </a:solidFill>
                <a:latin typeface="Lucida Calligraphy" pitchFamily="66" charset="0"/>
              </a:rPr>
              <a:t>Sindbad</a:t>
            </a:r>
            <a:r>
              <a:rPr lang="fr-FR" sz="2400" dirty="0" smtClean="0">
                <a:solidFill>
                  <a:schemeClr val="tx2">
                    <a:lumMod val="50000"/>
                  </a:schemeClr>
                </a:solidFill>
                <a:latin typeface="Lucida Calligraphy" pitchFamily="66" charset="0"/>
              </a:rPr>
              <a:t>  </a:t>
            </a:r>
          </a:p>
          <a:p>
            <a:pPr algn="r"/>
            <a:r>
              <a:rPr lang="fr-FR" sz="2400" dirty="0" smtClean="0">
                <a:solidFill>
                  <a:schemeClr val="tx2">
                    <a:lumMod val="50000"/>
                  </a:schemeClr>
                </a:solidFill>
                <a:latin typeface="Lucida Calligraphy" pitchFamily="66" charset="0"/>
              </a:rPr>
              <a:t>Hammamet </a:t>
            </a:r>
            <a:endParaRPr lang="fr-FR" sz="2400" dirty="0">
              <a:solidFill>
                <a:schemeClr val="tx2">
                  <a:lumMod val="50000"/>
                </a:schemeClr>
              </a:solidFill>
              <a:latin typeface="Lucida Calligraphy" pitchFamily="66" charset="0"/>
            </a:endParaRPr>
          </a:p>
        </p:txBody>
      </p:sp>
      <p:sp>
        <p:nvSpPr>
          <p:cNvPr id="2" name="ZoneTexte 1"/>
          <p:cNvSpPr txBox="1"/>
          <p:nvPr/>
        </p:nvSpPr>
        <p:spPr>
          <a:xfrm>
            <a:off x="6660232" y="910461"/>
            <a:ext cx="2376487" cy="646331"/>
          </a:xfrm>
          <a:prstGeom prst="rect">
            <a:avLst/>
          </a:prstGeom>
          <a:noFill/>
        </p:spPr>
        <p:txBody>
          <a:bodyPr wrap="square" rtlCol="0">
            <a:spAutoFit/>
          </a:bodyPr>
          <a:lstStyle/>
          <a:p>
            <a:r>
              <a:rPr lang="fr-FR" sz="3600" dirty="0" smtClean="0"/>
              <a:t>En option</a:t>
            </a:r>
            <a:endParaRPr lang="fr-FR" sz="3600" dirty="0"/>
          </a:p>
        </p:txBody>
      </p:sp>
      <p:pic>
        <p:nvPicPr>
          <p:cNvPr id="13" name="Picture 3"/>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7092280" y="1464140"/>
            <a:ext cx="1168588" cy="740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5498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6" descr="LOGO CJ BLC typo.eps"/>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 y="158750"/>
            <a:ext cx="1482725" cy="20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8"/>
          <p:cNvSpPr>
            <a:spLocks noChangeArrowheads="1"/>
          </p:cNvSpPr>
          <p:nvPr/>
        </p:nvSpPr>
        <p:spPr bwMode="auto">
          <a:xfrm>
            <a:off x="1907704" y="116632"/>
            <a:ext cx="59594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defTabSz="914400" fontAlgn="ctr">
              <a:spcBef>
                <a:spcPct val="0"/>
              </a:spcBef>
              <a:buClrTx/>
              <a:buSzTx/>
              <a:buFontTx/>
              <a:buNone/>
            </a:pPr>
            <a:r>
              <a:rPr lang="fr-FR" altLang="fr-FR" sz="3600" b="1" dirty="0" err="1" smtClean="0">
                <a:latin typeface="Pristina" pitchFamily="66" charset="0"/>
                <a:cs typeface="Arial" charset="0"/>
              </a:rPr>
              <a:t>Sindbad</a:t>
            </a:r>
            <a:r>
              <a:rPr lang="fr-FR" altLang="fr-FR" sz="3600" b="1" dirty="0" smtClean="0">
                <a:latin typeface="Pristina" pitchFamily="66" charset="0"/>
                <a:cs typeface="Arial" charset="0"/>
              </a:rPr>
              <a:t> </a:t>
            </a:r>
            <a:r>
              <a:rPr lang="fr-FR" altLang="fr-FR" sz="3600" b="1" dirty="0">
                <a:latin typeface="Pristina" pitchFamily="66" charset="0"/>
                <a:cs typeface="Arial" charset="0"/>
              </a:rPr>
              <a:t>Hammamet</a:t>
            </a:r>
            <a:endParaRPr lang="fr-FR" altLang="fr-FR" sz="3600" dirty="0">
              <a:latin typeface="Pristina" pitchFamily="66" charset="0"/>
              <a:cs typeface="Arial" charset="0"/>
            </a:endParaRPr>
          </a:p>
        </p:txBody>
      </p:sp>
      <p:pic>
        <p:nvPicPr>
          <p:cNvPr id="8196" name="Picture 4" descr="http://www.alfakhiratour.com/fr/images/sindb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75" y="982663"/>
            <a:ext cx="4483100"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8" descr="http://static.service-voyages.com/photos/vacances-tunisie/hammamet/bar-sindbad_62498_pghd.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4400" y="1001713"/>
            <a:ext cx="4330700" cy="288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2" descr="http://www.luxe-tunisie.com/medias/HotelSindbad8.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14575" y="3984625"/>
            <a:ext cx="4238625"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48905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428875" y="122238"/>
            <a:ext cx="4714875" cy="642937"/>
          </a:xfrm>
          <a:solidFill>
            <a:srgbClr val="8D6A96">
              <a:alpha val="5098"/>
            </a:srgbClr>
          </a:solidFill>
        </p:spPr>
        <p:txBody>
          <a:bodyPr/>
          <a:lstStyle/>
          <a:p>
            <a:pPr algn="l" eaLnBrk="1" hangingPunct="1">
              <a:lnSpc>
                <a:spcPct val="80000"/>
              </a:lnSpc>
            </a:pPr>
            <a:r>
              <a:rPr lang="en-GB" altLang="fr-FR" sz="2400" dirty="0" smtClean="0">
                <a:solidFill>
                  <a:schemeClr val="tx1"/>
                </a:solidFill>
              </a:rPr>
              <a:t>VOTRE HOTEL  </a:t>
            </a:r>
            <a:r>
              <a:rPr lang="en-GB" altLang="fr-FR" sz="2400" dirty="0" err="1" smtClean="0">
                <a:solidFill>
                  <a:schemeClr val="tx1"/>
                </a:solidFill>
              </a:rPr>
              <a:t>Salammbo</a:t>
            </a:r>
            <a:r>
              <a:rPr lang="en-GB" altLang="fr-FR" sz="2400" dirty="0" smtClean="0">
                <a:solidFill>
                  <a:schemeClr val="tx1"/>
                </a:solidFill>
              </a:rPr>
              <a:t> ****</a:t>
            </a:r>
          </a:p>
        </p:txBody>
      </p:sp>
      <p:pic>
        <p:nvPicPr>
          <p:cNvPr id="4099" name="Picture 20"/>
          <p:cNvPicPr>
            <a:picLocks noChangeAspect="1" noChangeArrowheads="1"/>
          </p:cNvPicPr>
          <p:nvPr/>
        </p:nvPicPr>
        <p:blipFill>
          <a:blip r:embed="rId2"/>
          <a:srcRect/>
          <a:stretch>
            <a:fillRect/>
          </a:stretch>
        </p:blipFill>
        <p:spPr bwMode="auto">
          <a:xfrm>
            <a:off x="0" y="0"/>
            <a:ext cx="2266950" cy="6858000"/>
          </a:xfrm>
          <a:prstGeom prst="rect">
            <a:avLst/>
          </a:prstGeom>
          <a:noFill/>
          <a:ln w="9525">
            <a:noFill/>
            <a:miter lim="800000"/>
            <a:headEnd/>
            <a:tailEnd/>
          </a:ln>
        </p:spPr>
      </p:pic>
      <p:sp>
        <p:nvSpPr>
          <p:cNvPr id="4100" name="AutoShape 5"/>
          <p:cNvSpPr>
            <a:spLocks noChangeArrowheads="1"/>
          </p:cNvSpPr>
          <p:nvPr/>
        </p:nvSpPr>
        <p:spPr bwMode="auto">
          <a:xfrm>
            <a:off x="71438" y="142875"/>
            <a:ext cx="2071687" cy="214313"/>
          </a:xfrm>
          <a:prstGeom prst="roundRect">
            <a:avLst>
              <a:gd name="adj" fmla="val 16667"/>
            </a:avLst>
          </a:prstGeom>
          <a:solidFill>
            <a:srgbClr val="8D6A96">
              <a:alpha val="72156"/>
            </a:srgbClr>
          </a:solidFill>
          <a:ln w="9525">
            <a:noFill/>
            <a:round/>
            <a:headEnd/>
            <a:tailEnd/>
          </a:ln>
        </p:spPr>
        <p:txBody>
          <a:bodyPr tIns="0" bIns="0" anchor="ctr">
            <a:spAutoFit/>
          </a:bodyPr>
          <a:lstStyle/>
          <a:p>
            <a:pPr algn="ctr">
              <a:lnSpc>
                <a:spcPct val="90000"/>
              </a:lnSpc>
            </a:pPr>
            <a:r>
              <a:rPr lang="fr-FR" altLang="fr-FR" sz="1400">
                <a:solidFill>
                  <a:schemeClr val="bg1"/>
                </a:solidFill>
                <a:latin typeface="Calibri" pitchFamily="34" charset="0"/>
              </a:rPr>
              <a:t>Tout Compris 24h/24 </a:t>
            </a:r>
          </a:p>
        </p:txBody>
      </p:sp>
      <p:sp>
        <p:nvSpPr>
          <p:cNvPr id="24" name="Rectangle 2"/>
          <p:cNvSpPr txBox="1">
            <a:spLocks noChangeArrowheads="1"/>
          </p:cNvSpPr>
          <p:nvPr/>
        </p:nvSpPr>
        <p:spPr bwMode="auto">
          <a:xfrm>
            <a:off x="2411413" y="1052513"/>
            <a:ext cx="6319837" cy="285750"/>
          </a:xfrm>
          <a:prstGeom prst="rect">
            <a:avLst/>
          </a:prstGeom>
          <a:noFill/>
          <a:ln w="9525" algn="ctr">
            <a:noFill/>
            <a:miter lim="800000"/>
            <a:headEnd/>
            <a:tailEnd/>
          </a:ln>
        </p:spPr>
        <p:txBody>
          <a:bodyPr lIns="0" tIns="0" rIns="0" bIns="0" anchor="ctr"/>
          <a:lstStyle/>
          <a:p>
            <a:pPr fontAlgn="auto">
              <a:lnSpc>
                <a:spcPct val="80000"/>
              </a:lnSpc>
              <a:spcBef>
                <a:spcPts val="0"/>
              </a:spcBef>
              <a:spcAft>
                <a:spcPts val="0"/>
              </a:spcAft>
              <a:defRPr/>
            </a:pPr>
            <a:r>
              <a:rPr lang="en-GB" kern="0" dirty="0">
                <a:latin typeface="+mj-lt"/>
                <a:ea typeface="+mj-ea"/>
                <a:cs typeface="+mj-cs"/>
              </a:rPr>
              <a:t>Tunisie - HAMMAMET</a:t>
            </a:r>
          </a:p>
        </p:txBody>
      </p:sp>
      <p:pic>
        <p:nvPicPr>
          <p:cNvPr id="4102" name="Picture 3"/>
          <p:cNvPicPr>
            <a:picLocks noChangeAspect="1" noChangeArrowheads="1"/>
          </p:cNvPicPr>
          <p:nvPr/>
        </p:nvPicPr>
        <p:blipFill>
          <a:blip r:embed="rId3"/>
          <a:srcRect/>
          <a:stretch>
            <a:fillRect/>
          </a:stretch>
        </p:blipFill>
        <p:spPr bwMode="auto">
          <a:xfrm>
            <a:off x="7354888" y="0"/>
            <a:ext cx="1789112" cy="1603375"/>
          </a:xfrm>
          <a:prstGeom prst="rect">
            <a:avLst/>
          </a:prstGeom>
          <a:noFill/>
          <a:ln w="9525">
            <a:solidFill>
              <a:srgbClr val="8D6A96"/>
            </a:solidFill>
            <a:miter lim="800000"/>
            <a:headEnd/>
            <a:tailEnd/>
          </a:ln>
        </p:spPr>
      </p:pic>
      <p:sp>
        <p:nvSpPr>
          <p:cNvPr id="4103" name="Flèche vers le bas 45"/>
          <p:cNvSpPr>
            <a:spLocks noChangeArrowheads="1"/>
          </p:cNvSpPr>
          <p:nvPr/>
        </p:nvSpPr>
        <p:spPr bwMode="auto">
          <a:xfrm rot="2927769">
            <a:off x="8470901" y="42862"/>
            <a:ext cx="247650" cy="295275"/>
          </a:xfrm>
          <a:prstGeom prst="downArrow">
            <a:avLst>
              <a:gd name="adj1" fmla="val 50000"/>
              <a:gd name="adj2" fmla="val 50198"/>
            </a:avLst>
          </a:prstGeom>
          <a:solidFill>
            <a:srgbClr val="8D6A96"/>
          </a:solidFill>
          <a:ln w="28575" algn="ctr">
            <a:solidFill>
              <a:srgbClr val="7030A0"/>
            </a:solidFill>
            <a:round/>
            <a:headEnd/>
            <a:tailEnd/>
          </a:ln>
        </p:spPr>
        <p:txBody>
          <a:bodyPr/>
          <a:lstStyle/>
          <a:p>
            <a:endParaRPr lang="fr-FR" altLang="fr-FR">
              <a:latin typeface="Calibri" pitchFamily="34" charset="0"/>
            </a:endParaRPr>
          </a:p>
        </p:txBody>
      </p:sp>
      <p:sp>
        <p:nvSpPr>
          <p:cNvPr id="11" name="Rectangle 8"/>
          <p:cNvSpPr>
            <a:spLocks noChangeArrowheads="1"/>
          </p:cNvSpPr>
          <p:nvPr/>
        </p:nvSpPr>
        <p:spPr bwMode="auto">
          <a:xfrm>
            <a:off x="2555875" y="1700213"/>
            <a:ext cx="5327650" cy="4824412"/>
          </a:xfrm>
          <a:prstGeom prst="rect">
            <a:avLst/>
          </a:prstGeom>
          <a:noFill/>
          <a:ln w="9525">
            <a:noFill/>
            <a:miter lim="800000"/>
            <a:headEnd/>
            <a:tailEnd/>
          </a:ln>
        </p:spPr>
        <p:txBody>
          <a:bodyPr lIns="95762" tIns="47880" rIns="95762" bIns="47880"/>
          <a:lstStyle/>
          <a:p>
            <a:pPr>
              <a:defRPr/>
            </a:pPr>
            <a:r>
              <a:rPr lang="fr-FR" sz="1100" dirty="0">
                <a:latin typeface="+mj-lt"/>
              </a:rPr>
              <a:t/>
            </a:r>
            <a:br>
              <a:rPr lang="fr-FR" sz="1100" dirty="0">
                <a:latin typeface="+mj-lt"/>
              </a:rPr>
            </a:br>
            <a:r>
              <a:rPr lang="fr-FR" sz="1400" b="1" u="sng" dirty="0">
                <a:latin typeface="+mj-lt"/>
              </a:rPr>
              <a:t>Les points forts</a:t>
            </a:r>
          </a:p>
          <a:p>
            <a:pPr>
              <a:defRPr/>
            </a:pPr>
            <a:r>
              <a:rPr lang="fr-FR" sz="1100" dirty="0">
                <a:latin typeface="+mj-lt"/>
              </a:rPr>
              <a:t>La magnifique plage </a:t>
            </a:r>
          </a:p>
          <a:p>
            <a:pPr>
              <a:defRPr/>
            </a:pPr>
            <a:r>
              <a:rPr lang="fr-FR" sz="1100" dirty="0">
                <a:latin typeface="+mj-lt"/>
              </a:rPr>
              <a:t>Le practice de golf</a:t>
            </a:r>
          </a:p>
          <a:p>
            <a:pPr>
              <a:defRPr/>
            </a:pPr>
            <a:r>
              <a:rPr lang="fr-FR" sz="1100" dirty="0">
                <a:latin typeface="+mj-lt"/>
              </a:rPr>
              <a:t>Le Studio </a:t>
            </a:r>
            <a:r>
              <a:rPr lang="fr-FR" sz="1100" dirty="0" err="1">
                <a:latin typeface="+mj-lt"/>
              </a:rPr>
              <a:t>Ado’Only</a:t>
            </a:r>
            <a:endParaRPr lang="fr-FR" sz="1100" dirty="0">
              <a:latin typeface="+mj-lt"/>
            </a:endParaRPr>
          </a:p>
          <a:p>
            <a:pPr>
              <a:defRPr/>
            </a:pPr>
            <a:r>
              <a:rPr lang="fr-FR" sz="1100" dirty="0">
                <a:latin typeface="+mj-lt"/>
              </a:rPr>
              <a:t>Le restaurant plage</a:t>
            </a:r>
          </a:p>
          <a:p>
            <a:pPr>
              <a:defRPr/>
            </a:pPr>
            <a:r>
              <a:rPr lang="fr-FR" sz="1100" dirty="0">
                <a:latin typeface="+mj-lt"/>
              </a:rPr>
              <a:t>Le Pack Bien-être</a:t>
            </a:r>
          </a:p>
          <a:p>
            <a:pPr>
              <a:defRPr/>
            </a:pPr>
            <a:r>
              <a:rPr lang="fr-FR" sz="1400" b="1" u="sng" dirty="0">
                <a:latin typeface="+mj-lt"/>
              </a:rPr>
              <a:t>Activités sur place</a:t>
            </a:r>
          </a:p>
          <a:p>
            <a:pPr>
              <a:defRPr/>
            </a:pPr>
            <a:r>
              <a:rPr lang="fr-FR" sz="1100" dirty="0">
                <a:latin typeface="+mj-lt"/>
              </a:rPr>
              <a:t>Une équipe de professionnels vous accompagne au quotidien dans vos sports et activités.</a:t>
            </a:r>
            <a:br>
              <a:rPr lang="fr-FR" sz="1100" dirty="0">
                <a:latin typeface="+mj-lt"/>
              </a:rPr>
            </a:br>
            <a:r>
              <a:rPr lang="fr-FR" sz="1400" b="1" u="sng" dirty="0">
                <a:effectLst>
                  <a:outerShdw blurRad="38100" dist="38100" dir="2700000" algn="tl">
                    <a:srgbClr val="000000">
                      <a:alpha val="43137"/>
                    </a:srgbClr>
                  </a:outerShdw>
                </a:effectLst>
                <a:latin typeface="+mj-lt"/>
              </a:rPr>
              <a:t>Cours disponibles</a:t>
            </a:r>
          </a:p>
          <a:p>
            <a:pPr>
              <a:defRPr/>
            </a:pPr>
            <a:r>
              <a:rPr lang="fr-FR" sz="1100" dirty="0">
                <a:latin typeface="+mj-lt"/>
              </a:rPr>
              <a:t>Profitez de l’encadrement de professeurs de sports diplômés pour découvrir ou vous perfectionner à un large choix de disciplines : golf, tennis et planche à voile !</a:t>
            </a:r>
            <a:br>
              <a:rPr lang="fr-FR" sz="1100" dirty="0">
                <a:latin typeface="+mj-lt"/>
              </a:rPr>
            </a:br>
            <a:r>
              <a:rPr lang="fr-FR" sz="1400" b="1" u="sng" dirty="0">
                <a:latin typeface="+mj-lt"/>
              </a:rPr>
              <a:t>Activités incluses</a:t>
            </a:r>
          </a:p>
          <a:p>
            <a:pPr>
              <a:defRPr/>
            </a:pPr>
            <a:r>
              <a:rPr lang="fr-FR" sz="1100" dirty="0">
                <a:latin typeface="+mj-lt"/>
              </a:rPr>
              <a:t>Tous les jours : fitness (</a:t>
            </a:r>
            <a:r>
              <a:rPr lang="fr-FR" sz="1100" dirty="0" err="1">
                <a:latin typeface="+mj-lt"/>
              </a:rPr>
              <a:t>aéro</a:t>
            </a:r>
            <a:r>
              <a:rPr lang="fr-FR" sz="1100" dirty="0">
                <a:latin typeface="+mj-lt"/>
              </a:rPr>
              <a:t>-thaï, </a:t>
            </a:r>
            <a:r>
              <a:rPr lang="fr-FR" sz="1100" dirty="0" err="1">
                <a:latin typeface="+mj-lt"/>
              </a:rPr>
              <a:t>step</a:t>
            </a:r>
            <a:r>
              <a:rPr lang="fr-FR" sz="1100" dirty="0">
                <a:latin typeface="+mj-lt"/>
              </a:rPr>
              <a:t>, body </a:t>
            </a:r>
            <a:r>
              <a:rPr lang="fr-FR" sz="1100" dirty="0" err="1">
                <a:latin typeface="+mj-lt"/>
              </a:rPr>
              <a:t>sculpt</a:t>
            </a:r>
            <a:r>
              <a:rPr lang="fr-FR" sz="1100" dirty="0">
                <a:latin typeface="+mj-lt"/>
              </a:rPr>
              <a:t>, </a:t>
            </a:r>
            <a:r>
              <a:rPr lang="fr-FR" sz="1100" dirty="0" err="1">
                <a:latin typeface="+mj-lt"/>
              </a:rPr>
              <a:t>zumba</a:t>
            </a:r>
            <a:r>
              <a:rPr lang="fr-FR" sz="1100" dirty="0">
                <a:latin typeface="+mj-lt"/>
              </a:rPr>
              <a:t>), aquagym, </a:t>
            </a:r>
            <a:r>
              <a:rPr lang="fr-FR" sz="1100" dirty="0" err="1">
                <a:latin typeface="+mj-lt"/>
              </a:rPr>
              <a:t>aquadance</a:t>
            </a:r>
            <a:r>
              <a:rPr lang="fr-FR" sz="1100" dirty="0">
                <a:latin typeface="+mj-lt"/>
              </a:rPr>
              <a:t>, tennis de table, </a:t>
            </a:r>
            <a:r>
              <a:rPr lang="fr-FR" sz="1100" dirty="0" err="1">
                <a:latin typeface="+mj-lt"/>
              </a:rPr>
              <a:t>minifoot</a:t>
            </a:r>
            <a:r>
              <a:rPr lang="fr-FR" sz="1100" dirty="0">
                <a:latin typeface="+mj-lt"/>
              </a:rPr>
              <a:t>, tir à l’arc, pétanque, beach-volley, beach-tennis ou waterpolo, beach-soccer, canoë, initiation golf et cuisine locale.</a:t>
            </a:r>
            <a:br>
              <a:rPr lang="fr-FR" sz="1100" dirty="0">
                <a:latin typeface="+mj-lt"/>
              </a:rPr>
            </a:br>
            <a:r>
              <a:rPr lang="fr-FR" sz="1400" b="1" u="sng" dirty="0">
                <a:latin typeface="+mj-lt"/>
              </a:rPr>
              <a:t>Activités en option</a:t>
            </a:r>
          </a:p>
          <a:p>
            <a:pPr>
              <a:defRPr/>
            </a:pPr>
            <a:r>
              <a:rPr lang="fr-FR" sz="1100" dirty="0">
                <a:latin typeface="+mj-lt"/>
              </a:rPr>
              <a:t>jet ski, parachute ascensionnel, canapé gonflable, catamaran et fun </a:t>
            </a:r>
            <a:r>
              <a:rPr lang="fr-FR" sz="1100" dirty="0" err="1">
                <a:latin typeface="+mj-lt"/>
              </a:rPr>
              <a:t>board</a:t>
            </a:r>
            <a:r>
              <a:rPr lang="fr-FR" sz="1100" dirty="0">
                <a:latin typeface="+mj-lt"/>
              </a:rPr>
              <a:t>.</a:t>
            </a:r>
            <a:br>
              <a:rPr lang="fr-FR" sz="1100" dirty="0">
                <a:latin typeface="+mj-lt"/>
              </a:rPr>
            </a:br>
            <a:r>
              <a:rPr lang="fr-FR" sz="1400" b="1" u="sng" dirty="0">
                <a:latin typeface="+mj-lt"/>
              </a:rPr>
              <a:t>Bien Etre</a:t>
            </a:r>
          </a:p>
          <a:p>
            <a:pPr>
              <a:defRPr/>
            </a:pPr>
            <a:r>
              <a:rPr lang="fr-FR" sz="1100" dirty="0">
                <a:latin typeface="+mj-lt"/>
              </a:rPr>
              <a:t>Le Spa ouvre ses portes 7 jours/7 de 9 h à 19 h et s’étend sur 400 m2. Il dispose de 8 cabines de massage, 4 cabines de soins humides (2 cabines de douche à affusion et 2 cabines d’hydro-massage), une douche à jet, un hammam, un frigidarium, un salon d’esthétique, un espace de repos et une tisanerie. </a:t>
            </a:r>
            <a:br>
              <a:rPr lang="fr-FR" sz="1100" dirty="0">
                <a:latin typeface="+mj-lt"/>
              </a:rPr>
            </a:br>
            <a:r>
              <a:rPr lang="fr-FR" sz="1400" b="1" u="sng" dirty="0">
                <a:latin typeface="+mj-lt"/>
              </a:rPr>
              <a:t>Bon a savoir</a:t>
            </a:r>
          </a:p>
          <a:p>
            <a:pPr>
              <a:defRPr/>
            </a:pPr>
            <a:r>
              <a:rPr lang="fr-FR" sz="1100" dirty="0">
                <a:latin typeface="+mj-lt"/>
              </a:rPr>
              <a:t>À 2 km de la station Yasmine Hammamet Face à la baie d’Hammamet, l’hôtel bénéficie d’une plage de rêve</a:t>
            </a:r>
            <a:r>
              <a:rPr lang="fr-FR" sz="1100" dirty="0"/>
              <a:t/>
            </a:r>
            <a:br>
              <a:rPr lang="fr-FR" sz="1100" dirty="0"/>
            </a:br>
            <a:r>
              <a:rPr lang="fr-FR" sz="1100" dirty="0"/>
              <a:t> </a:t>
            </a:r>
            <a:r>
              <a:rPr lang="fr-FR" sz="1100" dirty="0">
                <a:latin typeface="+mj-lt"/>
              </a:rPr>
              <a:t/>
            </a:r>
            <a:br>
              <a:rPr lang="fr-FR" sz="1100" dirty="0">
                <a:latin typeface="+mj-lt"/>
              </a:rPr>
            </a:br>
            <a:r>
              <a:rPr lang="fr-FR" sz="1100" dirty="0">
                <a:latin typeface="+mj-lt"/>
              </a:rPr>
              <a:t> </a:t>
            </a:r>
            <a:br>
              <a:rPr lang="fr-FR" sz="1100" dirty="0">
                <a:latin typeface="+mj-lt"/>
              </a:rPr>
            </a:br>
            <a:r>
              <a:rPr lang="fr-FR" sz="1100" dirty="0">
                <a:latin typeface="+mj-lt"/>
              </a:rPr>
              <a:t/>
            </a:r>
            <a:br>
              <a:rPr lang="fr-FR" sz="1100" dirty="0">
                <a:latin typeface="+mj-lt"/>
              </a:rPr>
            </a:br>
            <a:r>
              <a:rPr lang="fr-FR" sz="1100" dirty="0">
                <a:latin typeface="+mj-lt"/>
              </a:rPr>
              <a:t> </a:t>
            </a:r>
            <a:br>
              <a:rPr lang="fr-FR" sz="1100" dirty="0">
                <a:latin typeface="+mj-lt"/>
              </a:rPr>
            </a:br>
            <a:endParaRPr lang="fr-FR" sz="1100" dirty="0">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192.168.1.5\cj\9 COMMERCIAL ET COMMUNICATION\COMMUNICATION\POWER POINT\RANGEMENT PPT\TUNISIE\Restauration\Hammamet\photo 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500632"/>
            <a:ext cx="812800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7315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4" name="Picture 9" descr="\\192.168.1.5\cj\9 COMMERCIAL ET COMMUNICATION\COMMUNICATION\POWER POINT\RANGEMENT PPT\TUNISIE\Restauration\Hammamet\photo 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9992" y="404664"/>
            <a:ext cx="4572000" cy="609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192.168.1.5\cj\9 COMMERCIAL ET COMMUNICATION\COMMUNICATION\POWER POINT\RANGEMENT PPT\TUNISIE\Restauration\Hammamet\photo 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96" y="536340"/>
            <a:ext cx="4374486" cy="58326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7989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oneTexte 7"/>
          <p:cNvSpPr txBox="1">
            <a:spLocks noChangeArrowheads="1"/>
          </p:cNvSpPr>
          <p:nvPr/>
        </p:nvSpPr>
        <p:spPr bwMode="auto">
          <a:xfrm>
            <a:off x="6659563" y="171450"/>
            <a:ext cx="2376487" cy="646113"/>
          </a:xfrm>
          <a:prstGeom prst="rect">
            <a:avLst/>
          </a:prstGeom>
          <a:noFill/>
          <a:ln w="9525">
            <a:noFill/>
            <a:miter lim="800000"/>
            <a:headEnd/>
            <a:tailEnd/>
          </a:ln>
        </p:spPr>
        <p:txBody>
          <a:bodyPr>
            <a:spAutoFit/>
          </a:bodyPr>
          <a:lstStyle/>
          <a:p>
            <a:r>
              <a:rPr lang="fr-FR" altLang="fr-FR" sz="3600"/>
              <a:t>En option</a:t>
            </a:r>
          </a:p>
        </p:txBody>
      </p:sp>
      <p:sp>
        <p:nvSpPr>
          <p:cNvPr id="2051" name="AutoShape 2"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0" y="-893763"/>
            <a:ext cx="2466975" cy="1847851"/>
          </a:xfrm>
          <a:prstGeom prst="rect">
            <a:avLst/>
          </a:prstGeom>
          <a:noFill/>
          <a:ln w="9525">
            <a:noFill/>
            <a:miter lim="800000"/>
            <a:headEnd/>
            <a:tailEnd/>
          </a:ln>
        </p:spPr>
        <p:txBody>
          <a:bodyPr/>
          <a:lstStyle/>
          <a:p>
            <a:endParaRPr lang="fr-FR" altLang="fr-FR"/>
          </a:p>
        </p:txBody>
      </p:sp>
      <p:sp>
        <p:nvSpPr>
          <p:cNvPr id="2052" name="AutoShape 4"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152400" y="-741363"/>
            <a:ext cx="2466975" cy="1847851"/>
          </a:xfrm>
          <a:prstGeom prst="rect">
            <a:avLst/>
          </a:prstGeom>
          <a:noFill/>
          <a:ln w="9525">
            <a:noFill/>
            <a:miter lim="800000"/>
            <a:headEnd/>
            <a:tailEnd/>
          </a:ln>
        </p:spPr>
        <p:txBody>
          <a:bodyPr/>
          <a:lstStyle/>
          <a:p>
            <a:endParaRPr lang="fr-FR" altLang="fr-FR"/>
          </a:p>
        </p:txBody>
      </p:sp>
      <p:sp>
        <p:nvSpPr>
          <p:cNvPr id="2053" name="AutoShape 6" descr="data:image/jpeg;base64,/9j/4AAQSkZJRgABAQAAAQABAAD/2wCEAAkGBhQSERUUExQVFRUVGBgXGBgXGBweGhsXGBgYGB0YGBgYHCYfHBsjHRwZHy8gIycpLS4sGB4xNTAqNSYrLSoBCQoKDgwOGg8PGiwkHyQsLCwsLCwsLCwsLCwsLCwsLCwsLCwsLCwsLCwsLCwsLCwsLCwsLCwsLCwsLCwsLCwsLP/AABEIAMIBAwMBIgACEQEDEQH/xAAcAAACAgMBAQAAAAAAAAAAAAAEBQMGAAIHAQj/xABDEAACAQIEBAQDBQYEBQMFAAABAhEDIQAEEjEFQVFhBhMicTKBkUKhscHwByNS0eHxFDNichWCkrLCQ1PDJCVEY4P/xAAZAQADAQEBAAAAAAAAAAAAAAAAAQIDBAX/xAAnEQACAgMAAgEDBAMAAAAAAAAAAQIREiExA0FREzLwYdHh8SJCcf/aAAwDAQACEQMRAD8AuIoSyjv+NseJ4xpPVamSEy1KSTzdVgBQOeppJ6iO8g+I8zoy9QzEjSD01HTP3k458XvFwO+/ucPyeRp6/P6MMbL5mPGgzFZWqgrQp3FJftMNp9/uGLFkfFSVCWLaQPl7KoP9gBLcgOU06n66e2GGWz+giRMX0nn/ALo2XtucZQ8rQShZ2bKcTDJrI0ofhJmW/wBo3M8uZ6Y8OTpuSCNR3hnaQesT6TjmtLxJUc66lQ9BFmj+GiAIUdW/thxkPGGkBNOleifGx/1NuT7QbfFivqJDV+y2rVfLyPKqVKdyCsMykySCJ1MJ2O979cIc1WoudQq+WDmdJUwoAZPUWVhMnSCdVpHvNh4bxI1FtpiBsZ02+1Fh7Ez2wPx3wxTzALk6KoB01Ft7Bo+Jfy2IxpZoqaNM1SNeKSEqhAL1AAGIGwW1pP2o5GORxpncmaClqdXTcaVdjpnciTNydz3MnEPCuMFqK06Sp/iZYOs+lCpgvVME3+pJ7E494xxOr5empRKGYLyCux+FrxPcA8ovhSdLQqDeF8f1wjKxqCQdK2kcjJseWCznP3yqCRZtQgkciBIsG577HuMU2hXrlwopkVKitLW9aqEAMnaBA5b85w6ylapRpp5iEANIM7G8gi5IMNP+4EYzU0uhstGMwLQ4ijLqDCOsjaYBt1wtzfHB5yKAdIJLEyLRyBiQJBJ22xY3JIeYzGqNbHlSqF3MbD6mB9+Ao3x4RjCbWxXuI8Tro51J+6Dx6bMQF1Ei+1jfnBFsAmPygxq1AYqR8XN5mqmrVEIgK2ldJ7EE6ut9sWDJ8YDKC40E2iZ9V7W9uffpgU74Rpk75QYgfIYMyubWoupTI/pP54ljFqbQYITPw3tiB+G4sBXGppDGi8pLgVmpw7tgWrw3ti2tlxiJ8kMWvMicGUqtwdTywvzHhxTyxfqnDhgWpwzGq8iZNM5rm/BqH7OEWd8BKdhjrtThuBavDu2K0wyaOHZzwIRsMJsz4TqLyOO/VeFA8sAV+AKeQwPxxZS8rOBHgVTocZjtzeF1nbGYn6CL+se+MCfKSJs+smAQAtpINolhvinKAzMS7MZliRN+pOqe/TDL9o/ENNeknIUyTH+to/8AHFSTNFSR2Ox3U7j2Iv8AoY82StlJD8o0elkM/JvYEiF57Y1+ARpgm+o3Jty5fO5wBQzgKEneIkcmFwx7MBpPe+DctnTETvtPS5E9eYjscZtNDCaLdDc8yZP673wRTzSpuwnmNz8wpk/WO2BE0sJHp32uO8r23+e2PPJI5Cf9UkfLpiXsKLFwjjTlgKc25mIEAgGD6ABPScX3L8fZFTWfM1EAlSCAT/qBgybATjk9CtBBLm22lSSPZgNQ+uH+R4nNma06pJUGR8Mlgrb3Jk3G2HF4qkHsvng1bZmQA/8AiKhb3MEfKMWF6YYEEAg7g7Y5/wAB4p5GYuxNOsLiCfWBupvIOL3RzGpQwgAgG/59MbRkmUV7xRkjTWm9IPCEyFJIVSIsswBIBgdMSU/EYWkjsLH0vqkGeZVSLi1722wdxuuDScKVLDQY5D1gyegsfphHxbiLqPJqQxMMxMWsDAmwMze+4jETlW7JYR5pp1tWkyLsFFr3NwIIMggmItI3I8zgoFVr1m9GptMD4vWzCRExFoPXljbgGZVaZHmsSxfSX3AVVjfYaRP9cVhqIdqoqQCKhGmBALRJ32k37GcN80hMslB3DH41VdJDO59NPeGAkEH1XO1p2wL4m41qPpkaDzA+JWIPvdR92N6XES9dEVhpKEDzJII9JEmRqIMrEnmOeF/iymyVANKwFGlhI53B3k3mTgzraIatFt8PcWFWikkB9iJvbtvhb4iypqM0LIBVWI3JOmJ1ECLi46G++EPhriSgqXc0y0wSxCklTAefabjljTN+I21srvCMFLbciSFnoZJNzsOWHHyKWy1dUaVmp01dFUkrESIkgMC5BkCVKqbQdDRuDhr4ZNRENU+qQfiJWTvu3OPu6YrVauKtZiJ2ElbAfCAxMQbS0ibg7zh8qGrQWklmimvIKSql2cuwksdRiLA84wZZbQ6GWY8U+Y6IhCK6gs+5DEqYEchdT3I6EYecJzLlCatiHYX3gGL7D6dsc8rVQXU6lK0wsdNUXAEQVECTsYPfD3L51q3xOLnZiQulSNzzmPz5xhRknJ2xN0XRHkSMbYCyOc12HIC/KeY+WDJxoWe4zCLj+erK6pRIVmVmBK2OmLathvG25F8VTI+PczTqKlWmXGognTDbgmIsSAdrWj3w6FZ0iMalMQUM8HAgGSJgi/8AfEVfiRUkBdu/9MCTDQS1EYifKDHmazZWmGAEmN+4wJlc85YzcRsB7YpZENI3qcPwszeXIMRiyAzgLNUQTjSHkfGQ/GkV00zjMNmynbGY2zJxOK/tAHmZ1wN0RFjtGr/yxWUpkiOa3U/ke34Y6n4g8OhvPrmGKhXBIh0CkXUx6lhTY2vY4f0fBNA/vFYS/O0EkcuQJ6RBvI6cNGyZxPLkoxDAhWsw5ief1g4OywOll+1TOpT1gz/UdiTjpvF/BK0StQMFIkLIkBttDKTemwtBNpKzBBWtZrw+KbJmFT/6eoTT0zLUztIP8IaYk3WxN8ZvoxDTzsMwAsW1D/mRgR898G080GUAjkv1j7v6YBzfDzRd1ezUzAi4IVo3/wBsfQ41yz/gv/a2IkMavlGJOjbfcjveMaZeu6tupvzk/wDfTOGHBOJKomomtGJAjeV02joZGNc8aYAKMsMSYapqsdgEXQQeV1OEloYfUzVRzTMglQTKhbT6YiFiZi2LQM45oik7BQqM5JIJOkAqtrntt84xUODUVLN/li9pKAEWhr0mK3gkE8iLzhnUzoBCKFA5klTqMi8kC0gmYtcbYUqq2CLZUybPTWmjBWKnzUPw7XtsOY63nkTirZ13fLK7xrI9Grd9Z0gC4Mkm0yJJ52w2y/F0pl6tasSxG38ZVTqUDmu4B+sReHg+aVlXVo1UgKQAA1M5AndxG6gMTHK1xjVON79ioVZyvUosZEFSyrNzBMeobRBI+uNKGYYvJN3Ez3EKRPOVIt22vh1x3g9UjU50iLRHpJIFyGn5BYHXFVoHS4AJBVJ6EVNVmWO4329Qv0lxUWkuBQ34bxCCCpU6GAlhJsZEkx2Fo3xN4h45WrIZWkpAJAAJJFrGWjeJPb54ruYcK25j/wBtTsACTpAjUZv8jjZ+INIlBC/E2r1Ce2w5bcz3xjnOu6HhSNC9VdSA3X1sBbTqYkrJNywnawg4KyvF6iVR5ahFAuxRS+m3whrB/f8AlhUTWZY9FSPhIN7g9iB2kTI3xGMwLjzJncR8MwDrb4dIA5Y1V3ZVDnJ5gF3dh6QDB69F0z6Qb/y5Yn/43qbU0sJJIJ+KF27rsCPltOFVOvTHpLoF/iUuecmeTKeh+7G+TifTEAzIhibTpBAsOUe+IktWDiOXqGo5aIUbdY2gDcc49sQZnPsXZyCSVkiIAgRtPKOXL3wFmsw+plUMqkatXIxHMGZE7Wwv4vx6qgA0yLeoqTDb6RPOADH88YLKUsVz/pFD+j4qemNPmMrAxHUb9TPPfA+Y/aDWapq8wC9pFj20xz7/AFxTkz9SoxMkkkG0c+w9ox5SzIAlixAJA5e5tcbxf+3XGLiGJ09PGlSpTL1GpHlpUEGCLmSdx05xtzwHw7xuaWrVTNTUBcbgQBbSIMgC/tJOOfDiNN5MupE2BJHPfnvuZxvQ4kkizR1U+5i4ty3xeUgUTrNLx7Tpks6QtwCDPqgGDa3O/LDLJcdpZhPOkIDchmW33/jjkNDNaxpd+k6rxHt6trWOLP4VbLglgToMhkJYA8rAC9pse98NTaewcaR0Ra4qCVcMot6TIn5c8T5NAGJNhHP3GAclmMrTUBIphvskEX7Tb6YaZeou4BiJmLHbaDJxqpWiaNqeYEgLBE37WJ/l9cTscCeRrJI1LJImCLQOvf8APBOUqakVubAE+5GJKaNTTXt9MZgiMZh2LErD8SVaLLVEq+pBHPV6YAiBP5c8C+EM6nkL5lRQ0hHVlg66UIJM7WHLFPoGq1VzREkMxIBE3JvpkE/2wrzWZqUqj6G1S6hyEChalRoVXD/DJtbnO2M7k+FRWjpXi/OgxSAYkjW/RaS7tsd7iRcXPLCSjxzKk+TUARBHrUyoaASCQSdjEbWM4C4n4XzAUPmEarULXdao0hfT6YMNFj1+/Fl4PxWjRoCjUU0IBHqpsqGZhtREExhro3VFE49wl6murTZPL1eVT9Jny9fkjUSbmNjis5jKtSJDb6F/8l/HFwfiNNspSRXUt5tAsAZiMyjMGIsCBO5wm45XSsWZKqOAzLpgBxJmTAhlkEagSNuZweWKUbRkm7oVU6hVE5faB/6rj5xh6tOnWpKAG8wISSvIL6VDCRMhZPviuZ0wEHq2C36yCQO1vvwfwnPgEg/CTBteOgjmRIxzp0WjZVIEkLAMQCVv3iFJw1oKOc9vhIBI5NY/TCxzpcMsrbfT6be59P3bYl4uZZAxCliYt6TIBMgiBuTdt8DVmiC83xQKApI9VgAIMEwbTvP44e8P48qN+8ACONLbgkbE+k7gbGJue+KhmaSq5EMrKJFRhJ2InsBa1rdMa5St6o1khIkxfVeJ9+h74heOl/i/2YtcOs0PE4LNqYCkFk/xQbH1auR0339XzxQOP+JaJqNpVnsTJO6gixI6Ab8sBJmGqmDq3AmbAnYbGJ/W+GmSyS02iCEaCxmCSplQx5WO9gQw9sbLKq6wpR6IqHELlij6hABaR6GvuBGrfYCYwVVUaZCoSYMMzRa0CCJ5ffiejnSKlSamtGkELG0AHSDZgRIgm8zY4rpX97c6QZ3nr/3bYU4SVNiyslru0hi6oJJ0qLkf8ok87k43biQb4tLzAvYwY+1uTzvI98LKxUGZMcusnrviDMZtQPgWTN/59cG2O2NmdWJAZkU3YaQyx0kMIPO2CstpRW0PIfcxDCCpk3I07X7nFQXNVNJEwLntfp3P62xPT4oBS0AkVCw9U20iCBbv/PFNP0CLfwrMuzuXqalXTA5FdpHO0Dccx1wHxXIavLLRpaYMmFvcGSR3m3PbAfC+OUlpwxhlSdTLJZ5jSDMk367E98K85XZydQcgsSPVyJAgW3AAExyHTGKjL6jl6F7G3E+HLQhqdVGLKpC7EjqqxBWQd++Ej1nuoaxJBufVyJufxwdkfXyrad5IESOsj5bYIfhdFjPmMZ5ACeXIC89vpjZNx6xpipEOr0TyjnPK8jryj64ZZcgiWY0ySRIGxHIzuB2g2wUuTpUvX5i6biy3vIn5cxjTOZmBrKCoOfS8wQQotuL/AHbYd2HSKkwLQ8gTpJAtJ5Gfww5yFdqZCAmY9IAmRf5/ywG1BW0lk7nS1ixHbvhk2kD0EWkFTc+1/pft0gZTC/QXV4hCyWuB98C2/KZt9MN+A+MnpWG3whWFh7AEQZxWcrm/UZ1aZECNhfeflf53wwOZNj3iR9JB5b+/zxO48IZ0jgnilqtQU6lMAtqhlMqQvP22HvvE4e5D/LX2xzfgXGKlOULwhuH3Wk1gIYg+k7R7nF48NVi1OfMWos+kjcXNj9xHvjpg7QkOMZjwHHuLKOJ1Ms5ICCS9/TEzzid+vPfAvEuC1adMnzfTUBRgVuQAX3mJBWZ641qZwoAGnSTt3tcD6fTFn/4vX0BcxTHlFfizCgqQV2LbyR1MxPfGcJVbFRI37QwUp0KbKJQa61UEgDaAkDU3vA98C5mnUrzor16p5NrVaQEcl0mOkDthRXydJ6lJlWmobUTTUnVJVdKoGBgsAWEyL8otY6/hzLU6RqkvQgAny3JsdpNwSe0fPfFK3dgpIX8a4ZlsvSOmrWYouspZdURKq+8nlE3wp4RkUK0WGg1Kjyyap8unocKjuVAmYLMbmwsQImzuULu7HzEy6UxUmo7bq3MmAFj1dRpB+0MEZLL30U6YJBAkuJYBmaQpM3/iIHK2FTuhWgTxRwZKWly6PDOxVCNIChgACL3hIP8Aq64q2SqFbnkPvP6+7Fl8Q5Yww0EARc/WLbwRispTiJO/3f2F/wC+OefaKG4zikWkAkgkXAm0EMexv27YJoU2KKogQetiOgkTHax6QcA+QApO6BSCOvM7DkRbp35aZtW00kTWzi40zq0/7RM/asQR6SOmGk60WjzilBqYUEamSYAE6lb4kVo5gyCQLqdpOCuFcH1sVphdbS9zEhYuYHKQLdeWIOFZKrVfS2tnJCwwh7cmvyjn0BNxhlwuhVymdermqNWmopPTUqpdSC6kEFAQJAvfG0F8i4rD+F5aujVGUUZpk02Qg6GAVWvM/wAXSRhlmeAJ/iDIDgU6bKD6gsl7CRuIjrYXOPMjxFdFZoqDW7sJpvtpUCSFgbdcD0PFVJalXzqqq3pUSeSz8IHIEkfXHQ60Ybdh3B+F02y9Esin92u6joMUzxUopZiotMKgBU2G0oJ22H5nFt4F4lywoUkNZAyU1DC9iAAZt1xQvHWeWpmnKMGQ6SGUgqfSATPOCMLy7iKCeQhzOZZpY8v1OBvMPM2xs0aQAZvP9MRM1rR+v0MYI6UYHLQBfsPfEoy7rBZSAtzO/M35/r2x5w4S9yZAkcjbvbDfWWEhdMH0tPPuTv8A15cxugbF3+JNOVa8WiQRI9vnfBfDuINDFQZsdTERYAXj54HzdP4mdTqIBsNuX0tjTK5wUyZYxziLne/zi3LB1CoOzVeoFhx7GJmOZ6r1wKHaAdUHlAv1m+4vjU5tWtJABI33k859z+rYfcOpeZTak91U2YidMkKGVjEDSPqBtg4LhnD9VSkVZdc3Uldu5PJfTPyjrjfNcIcI0Rt6r3Ech1mBynlgpclogU6qBREwI7A2seUi3z5+5ziHlnQSrSVJkW26zv8AfjNyd6BAeW4UVVGNVdLqWgh/iBHpNpi9njcG1pxrl6sViCDUJhl0sIEGZk797fXAnF6BDEgG94BsqxsF37369MAq9t4PKxnnubW7YvqGW0ZL4grMGNgQRpNoJ09YjGZDIOhOouwgEQSAIN9778+53xVxxNgytMdwSbxBN8Nctx1xM2JsBy26fyxk4yAtr1vLRmUsoa5A0gSBpEiRHa53wXwGpWruKlJ2bkfVBDElokEyP9JUAxucIslxxzdrtvtIgj+vti7+G+LOFBQKEQQUJCgnezmepMfSBioO9MhltyuZZUAqNTDjeDA+nK2MwjqVqDGXKljv6Cfv1Xx7jqpCKj4UoKzl6oLVdUy7CELAEWNy5EbCwti3cc4dSrUT5hCgCderTAHVgfh7GR2xyjJVmpt+7zLKHnV5YVaksbeq+m0WI+WLbV4PRr0zqrVXAu61K7spj+JdQCwRuAI6YiKyjROQDmuFCpToQrT5TmpVpMgUNAJkK8sG06UCkAAwbYE4HxyrSBakjtQI6ooLKoWAbyskWUTc4T5jM0EqujUR5cssEkEaREbEi8ww64Hzuap6v3HopNHoDMdWlbq99UEkys6SMT7sVFj4AFq1qaVBUJd9RpgFgykLHxtApqVW8bJ1gY6jS4dSpsPSvqMAtE6oPW5kT9Mcm4ImmqK2ocpBB0yIvZt/rEdb4ttXxr6Oc3ggncc7mG3ke2HFNLpUS18coq1LRpQqfswL89Md/wAJ5xjl3izgq5c00EayGNRuRqWYqgH2QGUWAFhtfB+T/aJWFRld6ZCfacxtYfU9euFGd8RGrWD6EchSgBJKmTqLGIu3qv8A6tjAxlOpIslqCkisgpMKisoDMSRuZMbXEbXF8M6nHGoZbyaKFXqTLnkLD089UWwnHEfNlWWnJZm1rqkyXOltTEG5MGAbAcsPMrn8tTacwXkgMmiQVBN2kEFY5H/ScCddLitWx34T8LeQmuoP3rjb+AH7NufX6e9g8od/qf54434j40RrOU4tmWIJ/dVkqA9wtVKehu0x74rWd47mvNCtmswef+awHPbSRbGi2B9BV6AI0mY9zihca8BaZqUWLQSxR1BJ52cERe9wbThFl+JZleGvWp1GLrUCiWOog6Z9RPISfr1xX8v+0HPKwDV6kkqIimRcxeaZMfPBthSNuJZOrqcsGHlmCWEaZAMRMyZB+YnfCw0w0Ax35DFvz3GGalUDLTbXJYlBJJm8j3P1xU3Oqk7kRD6bSCGI1E9IhgIPTE0IDrAC2I17RiXUpNhAA68+t740dNzigs1NInY27YbKAEUEMGPqJJ5wDsDA5HEGUyJcwCRC3IPawODeH8M1fF6gdpuABcn74+WHVhYvqZxdlExz+ZJ/rGBH0kyY1HptH88MfELhai6YtHK0R/XCpOHavUhA7E7fPDxoEHqo0/D6jsfy/HB5y1ahIeRpkQTseRA+o57HbCqj5ykAs8SJ9Vom957nHQf+LIxBrNRr0g0iQWZIuNhMc+pjBihOyuZDNeiKgYKWsekAkTFxeN+uGC8HTWmr1MSTIbmZJBnnvy+eDc9mcmM9QNNaa0JIqACPXqcEuBf+GJ97b418bcEOUqq1P1JVLQD9gqQdIIImZPTbGbg+oPZt/i4dYRYPxEAT2UmOkYW5zhFPXrMLrvpIm99pYQDNtth7YHyiVGbQGJqG8gEgC+6x8WxseuDM34XqbltRkemGN7EztAidp5b3xCi09ARjhlKooCwrC0BSQCDFzflz/rgutwoEDzEUNHpdSbjnHLrgrhdErIqUmMenTLAiYupva+x368zj5WKgJaFA9GuwA6TH3e+E0wNMiKdFCQuqSoGqCouQQBf6RgvLcYVSyy2wjUBa0mbWveMbUKGp2CQVJBJJgDaV0nYkcj1HtiZ6K6QACWEgyvPcQRNiLfliWvkGeVM4ZtQDC0MCoBEWIFuWMwTR8PllDeZllkbNVYMPcRY4zCxl+P8AkkptEAv5h9QAljpAB0gAiARtbkevXD/O01q0KeuFIvIJsp3XSRFRdtSmxEiL4r9AuGTzHpLKtpHtaSupSPnvfG3Es/ScOy1qtQpECR5YJkWWBYdRO+OhOiKB3y4I1G5PqBBhQPihRqmPVtFjI5TiPLAWYCZtuOVgJ5e998C5uo8XMoswBFtW8xy/lhpw8oFAuALTBvM9NpknnbEuVFEwR5GpiIMHVMECQBtMkfo4kesFWddgNxNjyJndTtMg9sQZnh9NKupajSYBW5UEkDcLYExuem2PRUlSFUsCrFtLtEowGkrIEn7u82akqAhz+dSonrYFiQIPMNYhYjcSIPWb7YGynFKQfzHYEXGiCNJB1DUu6xEybGDtEEXxKzuoYAeWreXcAulp0FgJKbxq5m2F2TU1KukkljcEz6rCDtLDuN974qMbKSLr4dXXVduTMD+B2xJn6L1sx5SLcgKpaImdUFTtpJbsJB5WG8Mny0c1WV5LTpMgyDGljF5WOUHG3Es8Vd3YlVjW0GWK2+EzE2BPy6gYzkt0U5UlQr8Q8DfLP++C+v8Ay6iNK1ACAWSJFjYyAR0uMK62W9WodBvY7GYH34c+J/GdPOU6S0tf7nUCaoWSDojTpYnkdxN8KMtVLwuqTJgGZB/D9DGjWLJ3Rasq3/2k98wv4DHPyIrj/en4jFzziNT4XFRgxbOoQQCN0BA3Pvik071lgWNRB9WGKh8llzzuaCLfp0kfPFdznEgwIBMSTBM3bcz1suHee4YjU2bzCulRC6mOokjkWiwk3BxTa5hjiUrZIStfE7P6D2v+vvwBSaZw98MUg+bpKwBSS5DERCqWgzv6gojmCe+NK2Bvlqwp0xZpqLM7CNgR23viw8Ppg05jcWnkOX8/niwV66VB5jgXQrLRdDBI9rD6Youa8QqNVNBKiRqE35WtbDqgYo4y8km5hiL9OojC6jXINsF1nZJJUFTB6CCP7YEFGbiykx3+mENBuWzrsyifiZV+pjHS+Hfs3pFnLVqpg6RBUQIkmYv922ObcIoA1QTYAgrPNgZE46A3jNnphFgOxvpmCBaBzBPTphZJCk36FniTwW+XPnK7VqII1Wl1A5tFmW1yAI5iL4KzWfbMUVBrErThlUwdJUWafitexO3sMPOHcTFWi6VYIujc7Ree24vinZjg6LTL0w6tpgr9ksSeg5iLciYviXJehxlfS8eH8i1KiWLeus3mMSJ36fefc4mzKlWFRW9Q2mYjmDeDO5tgPP8AFTRpKzEMwVeoJOkbLyJPLCkcWq1IJKICI6mfbF5JLZNWZxHxRUuF0h1bYmQY5qN7ARE2gG2Lh4bcZil5jostJI02AmYH1n54oa0TTqNUqKpUk35mT9BA5fji++BsyKmrR8AUyCZ+0OcyN5+eFF2xS0W/M8HpnJuXQavLYzzBUGII2iBtiicL8NB8rUrB9Bpv6pn4AFJ2N/nP546hXompQKbFkKz0kRivcG8PsMtmcuxK6nZQ+k3EKNQEi1uuJkuFprEzgVel/h6emosQd4mQSDy6zjMUrifCK9Cq1JVq1FSIZKbBTIBsAY5x8sZjPKa1iY4soeby2l4CurjUdTaApF4ud5McibW54Bz49ACtLVIZrgwZ7CBzsOuLA/ENIg00sBBK3tyZmE/MRPScJ8y8uLXCiYgXud+cSMNsa/UhEFWIEzbfmR0kG/q2xPlSqhbH4zKmbm+kT0AEe9Q4yuCxD6PUt+09DH13wXlafmBmWV1QDY6upKLJMgajtf5YmrLrRrWcuxNvtabHTKXnuZM9AIw3NJaaAnVTkNDAfxRJFiACYPyGE4zBVgsSYgCxCpGqOmth6mPLVvg2hSZgtQ2EwBqMGDvBN4n2mYxk1k6I0TJxFAIaCxJB9BCxBIJuOw2+WF7UlqCCKayI17R6jqggXiSSBPPe+NalAgs1RbD5lobeRzI9PaBhpligCg6ACJVtW5mYgKBB99+u+HeG0OyXw1QUOVDq4AJV6bSssblepFwSec4DznC2XMMFJVeVgVEE9RC9rHe22J8nnV1FvL0G9lU9RB9NjNzhqvD6lVGcKCplpZlUxblMzblh25Wkir9FYOQQ2chbqSZU1AAN3hQD7nscLEyNNSHLLp1jVc6hTJgtbY3tbcTtvcuGeE69Zv3fllYaA1SDqsIusC3Uz73xDxD9k2ZLpSV6S1G21M2lhcxqRSQbH7PTqMaxT9hkuC/iHiSlWUUaQtq8wlwrSyoEEBkiQLzG+Acn4crVG15ejqEnUQaSgPY/aK8jynflh3T/AGTZzLn94Kb6wVU0mZgpMep9SLpG1/fFi/wtfIUaKtRV6cfvKgrJIqOTYJdmE6R7e2Ncfng8k9IrI8C5p1B0qG9UhqiRyi4J39X3YT5n9muYZiAaSFfi8ypCkn+AhTO156jF8bxSt/3ZnsRikcb8UGtWJosyoJEq1mM7jt0PPAnH0ChLgg4t4YqZYjzCl7elw0kCSQBsuwveZtgEMVOtWIKmxG4J2j78G8RrFjLEk9SZwPwx/XBEz12kXGC/ZdUejiFUkh3IBiZvYzBA5Y9yVBnARdIkxM7GR8QuegHuMdA8OcGoVKXmVaFJiSVBYFvSsHmdpn6YeJkKKgBaNNY20giPaDbFLaJbplQ4Z4UFRSDURlgSVHIztyJMfLEGZ8FiijslQugadJHqUbE6phvoLYu9SnSpU3fy4CqSSpYmAJNuZtir1fE1OmDTdGkj1CxF97zjOSaLVNFLempqKyNfr+B/DDfhNWkJVhEgw79YIEDpvbGi0lqAsAAwJuLFh/OIP1wCtElzYgWEwfr3wWXKnwteVzqVGVFA9Fojobzy35YPY6nIJtqG0Tstun98AeHPLy6OHYl2I9QU7Abb9S33Yb5Phy5ioESpDMSRKHktxM9sJV6MnGgXxrlwjoyr/wCkvtCkiAOsADFfyS1HMhAI7xbnF98dAzf7OK1RQPOX3Kt/PGZD9mGYQg+ZSYdww5nscVKEvgUZxXspPHXby6YNhqCm21gL/XFy/Z9xBMkWWu6orLZrn1cxIBtP44k4p4CqIabV3o06eoA/vCOvwkoOXXBGb4PRb4DQb3qoSfkzQPlGJinFDaUixcU/aLl6VFHVmqKzMs04+JQGg6iOTDCRf20UOaVv+lD/APJO2EVTgxqaaJRPLDaoDCASAC3padgBh5R/Z9wkozPQqIFA1Hzq53tyc74tPITSiNct+0KlVUOA8Gd1HIkcqnbGYp1Lh9OjNOhq8oMxTX8QDMWgkTMTE9r4zEObvTDCXpFUSs1RS6AlhYqwmIvCjaR36dcAplx8TnUzHaNj3PX649WuWpGp8Ijy4B2F5MHmduv1wZlKoKLTuCAwB9jOluc9DGIoy2Q03WAUG09AT3BMnGruJDIdLk7zJncCZtsI74ylVCuVIedQAMKfexGJarUUMhA5bkDGn6HnOw+uFTHZ5mCTDurWEEXGxgBjHpSbmJJJ+WDMq5bS1XkfSvUWvp5AG+8m2wGBqbyTybQGAEMRuYuBflB21E4gWszGJJvElrz06fT2viZCY0zDGmSRpaSxixBViRzsDPTlPzFqsWUDcHV1sIm07bfhgWmhMnVuQOZ27i0X3vyxsxIQMI3CaQfVtMhReCCRjOS+AGeQKlVdgZ9Qm8RcfLFpPEKZprS1hSRDAzGgtcA7fCfwxW8tlSvo0GRYLN5G/pnVvP2cEDw3mqh0uFQEqBq0pBaNAuSYYgi9jtvbFQbT0Ms9KsqQqsJcsYsbnU35HBXCuKL5ysWgKrsZiAopKxc+wdR88ULM+ZRLs8B8u8uJMlRU0E94Yr/y1F+TfgWSZcwUrgrTWRadVQIyrpQH7LGkhJMCFIO+No+RtiYVmP2jVQzDyqdiRfUDYxtNsKs54lrZp0DwFUkhVECYNzJJJwy8UeFSq1c5Bpqzg+W7KWl2AP8AlyoEmfiP8q/wyh6x88OUpcZ0QUeon4iWFNiqF2iAo5zbFMRXRQPJYESCYIJvMmRjq/BqAliQLDv+Xtg+vk5GwjDgtDk9nFs3VkD0MCDEEfrpiXhWVXVqOsFZIsAu0QZ+lsdYqZRYAixNrX+nTvgDNcNBNokdvbriiRJU8Vrl8pR8qn5h1lGXVBDepybKbG+Aq37SHWZywt/+220/+3griHhSo+llqGxkDSpAsRYx35/TCfOeD6zbsrH/AGxyjlyxSYqQ4P7SqZytU6NFYelaZOoNIImYA0jmP54qAzTVPU8aj07dsTVvB9ccl6zMYw+Ha6iwsN4P5nA9gtEuTNm+X542qOed/cYl4fknVW1gjYCY69sQ1hGM2tmi4N8u+pQ3UTh/4eqlKoZbFRI+7CLgVKaS+5/E4snC6ENPbGMtMtF0peMGJRYYEmJDWvaYjliHjnjR8saXqZtWqRqvCxyO+/4YqnEalUCaBUVQVK6p02YEhoBMESLdeW+K94jzOarZha1ZESkAyUxTfUqkkagSYYsSs7AekfPeE21bMnBKVItniDxgc6UQKVVJNzJLGBy2AH44WplMLuFoSZxYsvQtjOTtmiVKkNuB5JUy1aq28qEtzBGqO9x9MRvxdoIGqDYiRBA6wuCPEma8nL5CijLFZn1raSNDPqHOzACe+Fop4JtxpIUFe2QPUM/Cv0n7ycZgxclIxmMdmmjlNHNkKQYvqIA29Rmfe/4Y1fip+y0Ekn0yCR3vYffgdAdenkIHzsT+BxBlqf7wiLifx3x0nGNMvmNWnWWA5WJBuZB9QiDMdjGNiIIIfe4CgDcf7jI+ZNuWE2WYtzMbCThllHLAsxgNG0AmLXjbkTgqhUY5jSVIgGbAyeTX59LADpgqu8uwABVSNJE2ESLm/O/OZwPl3ZtICgaW06YFhzub2jcnngzMkjVG2obfK0/X64zkI0ObKyNyB8oMfdf7sb0I1z7H6AR8wfxOFTZgtbYdf6bT3xJlGMxuOmxPtjJxoVFppcWq0xNN9IYfZAAJmYnSL2necH1uIPm1p02LF/tG+s0zd9BYwxhdflxBNOVggqK1TXXC6u0mbHvH1w7oJUCeWvpEiWZWbS0kMtMouoqSFMcoixnFR/UDfOce0N6QK+YCGnUqDZwNSh4vqJTRc/wLN5jSjwnM5ol31QpLAsnmLJOzBJaNr6WwZlvDRZjUNZaZFv3WXan1MavTyBN8dAyVZaFNVDVKhY6QXctMTf1MYsCcbVl0K+Cn1eDGnl2NVFpSV/eU2LUm9WxpaxBgc1+m2FOQCrWChgwImQIHO0HY2xfeKac3S0Oo0khonfSbGbe4wpoeCsqCGUNzG8joR17YeCXDSLokytEpDWgwDHcxNhFvfDIoDbf6/wBMeLwVVELEcx/fEy0rRyxVDbBa9DoIk33xo2S2m4G3b5Tg40z7jHkEcp9/6YAF1TJCZ36bj7zjyrw8SDA7neD3AN8Mwo/hGMFIzyH5/PCHYpqZVQbAHsB+MbfPAFbhYknSoncAkme20YswyU3n88b/APCQeh/X0wws5txHgb6pWIPJiRt788Js1kq0n92kdv5AY6+/B1G679gfpjV+EUiZKydpm+DgWc14fUpUKao5OpR6oBIDbm4HXDvLcQpKjvrGlRJ632tvJ6YeZrwRl3Ozqexn/unAdL9nNEEy9Rg0He/pm33nEOKZalRSeJ+IVrUqgRailQCJESNSiRBPXCehxF2EMWKqQYPUz/XHYMr4XpUwFAYgcmJP4ziDPeA8vWmxUmLqSDbYxt92KVLQsr2VjwqgqAkfqMWqll4O2EtD9ndakKi0qxHmFYa8gKTIMHnIuOmH3AvCLUTNTy6h6kGfqcTSKyEueXLtmpqsPNpU0WkfUNIL1GawMN6SLkHe2G2TGWb/APIWflH44stHhKX1KtjKyAbEd9rz8sa/8MpEwUpn5DFNJ7ZGTQkqZdlML6xyYbEfIH8cZh4MkgsAABjzCwQ82fO1IwJtJLn6W/ngWgw1s07kAfXBmbT94QvqCymqOggn7ziAZLQeZvaeZ6iN7QcOjI8oqoCqdxJJ7tYD2A/E4Pr5Nl9SXWwA7RsZ5847nCtlYP3J2/AYa5LOFDoKgj7Qj8COY64mSfQCOHkAk7NAGw2HP3G09I6Yk4o0KRaRq/CxxA6LOtGDAHlv3n22+fe8VRtYA7wfYR+WM30QsVQ0jY7z+EzgynRVjLAgLsym0f6lIse9vnjelkNTExvy2+u/3YaUeHHnZeQFuu5JsNv64bCzzIrpIJjU1gxJWBb4g0XIMXvzw/y7U/MVBVZoIGhNQUEhjCkmJnQPdu2EFbM6TAAUffJ/n3Ed8bU+JMIFOZHrtJlzBBP+2J72EYQiwPnxoYoSRqb7RMKcvMkX2NQT7HD3OZ4rTphSCUoNF96zBKSR1uz4qq8KbS/+GJ0slZQChP7tfKVRImJiJPwr3Iw1pZKrTlzTZyHWaaKo0+VLroLuBTTWUJW9jNsNJ8Ghxn+LDL0XKg6pGXoiZkot2+R1/wDSBzw4yxFGgq2JQIkSZLkAfjMnlfpiopmP39M1UZQghFeN1LF2kDTqNQKT6v8A0++GWbqlQK5OpFRuYJLkiD0k62UCYlyPsg40vY0Wh6iqQLau/wBOvM/q2NwvUAD2/lip8IrxNWqQ1UzqJ+FfYmAqILACNRloAIhvw3jPnsdAOhd2ix6ASPnba18FlIb6SdiMYtIjZRjRSDcEnEtFOo+f9sFDIUp7iPly+WNkUC5E+0feMTuic/19cRhQPs/UYpCZv5x5cusH8BiX/Egj1LJ7Ej8zgcwb7ewxlN4NiflgESAwZAPz/njd1J/Qx7LMtz90n7seLYQUnv8A3wDPVpSLAdL/AKONKp0gCBJ7/jbEhYfwx9B+YxqgWPUL9ZP5WwARFG5qY7X/AAxlNSfl3AP0JxOKwXY6h0/riKpWLdv11w6bFaRuHI3H1xr5x3t+vljWZIm8dcELmhzX6H+eHiKzVKwPb9csbtHM4iqZidgY74xaSnYH5HCodk3mjqfr/XGYiCRyP0XGYAPnpcy06QQqxeBckyQATJmI+hwQ5AWASO9iSNufK3LAFJlBB1fACfdja3Xr7DEuXeacbmSPz/nh0S0TV4fSwK/6pkersTYAjGyoQAdOob35f7WGB8vswPb5xjakGmAYnpgoAmlmFmQsdRyPv8ueNqNCCxAIEfiRaT+rYgNPew1fj/XDHhVIFGDGLSBG0Tz94HzPTGbiAPRy5n4iD0ZZ/P8ALBNGiVO6A9hB+9JxPlqJkqfVFwDv7g/mMHLmQV3Ps1/u2xLiIS5miHIFQzB29U7RFgtr4kytFzWFO0MCRteBqt1BH4YYVmAIJAOnlAi/aNrYYcKyKM4OoAKPQGE6WJBnfsPphL4Yw/g3DXr0mUGAVLLqkQXUoy91YEz3IPLB+b1/4elWcavSqVwOqzSc/MF1+anli0ZPJQo0hR223vb78eNkCqsrKdDkyOXq3Fupk/PGqi0gRzWtnqiZhKNWaimsiPMXJan67REgCoCNjVbDJqLK8c01JrtzDMje4Zmv2OD+L+HL0nUEmk6A90VwUPuo9JPOB0wxzvDhocgSTUdvfTTbcdPThAI6Qp5kLMhVCMABF2VPS3sxYQLekW3lqmTcL6iopj4aSi3vVa5Y7ekWvs2IBw9hTUQAXBcHpqdCo78/qMB0q5V6E/DVVdU7awWpyRz+Gn/1HAMteRqM24t0+18+nt+G2D2zEDYx92AMrWJtp0um6mxHQgixU8jH0MjBZrGCDecOikSshYSI/XyxoxAsS0/KMRLUItf5Y8IxSQiVSOW3f+mPTSP6OIIxsHOAAmnUjp8/74m808tOAADj14FsGKCwmpX7LiL3xvRqqBjKlVSNr4FoXSMJ0xmPUMDn/wBQ/DHlNxN7+18V0XD3bGurEtSssbYgDYqKvomSFsa6sRkYjepfSGhuXP7uY9vriiQnzz1xmFjZ+spg5dmjmrLpPtqIP1GPcTkvgdHz/Q3HuPxwyKw9rfD+Ix7jMSaM1pj1YJo/kfxxmMwCJae31xJQ+P8A5W/DGYzEsSGOY+FTzjfBWa3Xuonv748xmIEA57/MX2/LDnwwJb5j8cZjMS+DXTqOQ/LGuab0n5fjjMZjWPBvoIMaVvhb/a3/AGtjMZgfsZHnB/le4/DFd8QKNND/APp/3LjMZiBMsmc+KkecxPOINvbBI2xmMw/Q/Z7VFhjw4zGYtcE+mU8atvjMZgfQ9GV8bKNvbGYzE/6jXSM74lqflj3GY0II4x7TN8ZjMP0CPKu+NqG/yxmMw39oezepzwm8TKP8NUMXUSDzBncHkcZjMQvsY30C4bm3NJCXY26nHmMxmLh9qJP/2Q=="/>
          <p:cNvSpPr>
            <a:spLocks noChangeAspect="1" noChangeArrowheads="1"/>
          </p:cNvSpPr>
          <p:nvPr/>
        </p:nvSpPr>
        <p:spPr bwMode="auto">
          <a:xfrm>
            <a:off x="304800" y="-588963"/>
            <a:ext cx="2466975" cy="1847851"/>
          </a:xfrm>
          <a:prstGeom prst="rect">
            <a:avLst/>
          </a:prstGeom>
          <a:noFill/>
          <a:ln w="9525">
            <a:noFill/>
            <a:miter lim="800000"/>
            <a:headEnd/>
            <a:tailEnd/>
          </a:ln>
        </p:spPr>
        <p:txBody>
          <a:bodyPr/>
          <a:lstStyle/>
          <a:p>
            <a:endParaRPr lang="fr-FR" altLang="fr-FR"/>
          </a:p>
        </p:txBody>
      </p:sp>
      <p:pic>
        <p:nvPicPr>
          <p:cNvPr id="2054" name="Picture 8" descr="http://perlbal.hi-pi.com/blog-images/588805/gd/1274696096/RESTAURANT-CHEZ-ACHOUR-LA-MEILLEURE-TABLE-DE-HAMMAMET.jpg"/>
          <p:cNvPicPr>
            <a:picLocks noChangeAspect="1" noChangeArrowheads="1"/>
          </p:cNvPicPr>
          <p:nvPr/>
        </p:nvPicPr>
        <p:blipFill>
          <a:blip r:embed="rId3"/>
          <a:srcRect/>
          <a:stretch>
            <a:fillRect/>
          </a:stretch>
        </p:blipFill>
        <p:spPr bwMode="auto">
          <a:xfrm>
            <a:off x="539750" y="692150"/>
            <a:ext cx="5715000" cy="4286250"/>
          </a:xfrm>
          <a:prstGeom prst="rect">
            <a:avLst/>
          </a:prstGeom>
          <a:noFill/>
          <a:ln w="9525">
            <a:noFill/>
            <a:miter lim="800000"/>
            <a:headEnd/>
            <a:tailEnd/>
          </a:ln>
        </p:spPr>
      </p:pic>
      <p:sp>
        <p:nvSpPr>
          <p:cNvPr id="2055" name="ZoneTexte 4"/>
          <p:cNvSpPr txBox="1">
            <a:spLocks noChangeArrowheads="1"/>
          </p:cNvSpPr>
          <p:nvPr/>
        </p:nvSpPr>
        <p:spPr bwMode="auto">
          <a:xfrm>
            <a:off x="6372225" y="3141663"/>
            <a:ext cx="2663825" cy="2862322"/>
          </a:xfrm>
          <a:prstGeom prst="rect">
            <a:avLst/>
          </a:prstGeom>
          <a:noFill/>
          <a:ln w="9525">
            <a:noFill/>
            <a:miter lim="800000"/>
            <a:headEnd/>
            <a:tailEnd/>
          </a:ln>
        </p:spPr>
        <p:txBody>
          <a:bodyPr>
            <a:spAutoFit/>
          </a:bodyPr>
          <a:lstStyle/>
          <a:p>
            <a:r>
              <a:rPr lang="fr-FR" altLang="fr-FR" i="1" dirty="0"/>
              <a:t>Un des restaurants les plus réputés d’Hammamet.</a:t>
            </a:r>
          </a:p>
          <a:p>
            <a:r>
              <a:rPr lang="fr-FR" altLang="fr-FR" i="1" dirty="0"/>
              <a:t>Une large carte s’offre à vous comprenant des poissons frais au poids, des fruits de mer et des spécialités maison dont le couscous au poisson à déguster sur la très agréable terrasse.</a:t>
            </a:r>
          </a:p>
        </p:txBody>
      </p:sp>
      <p:pic>
        <p:nvPicPr>
          <p:cNvPr id="2056" name="Image 3" descr="LOGO CJ ENTIER2 BLC.eps"/>
          <p:cNvPicPr>
            <a:picLocks noChangeAspect="1"/>
          </p:cNvPicPr>
          <p:nvPr/>
        </p:nvPicPr>
        <p:blipFill>
          <a:blip r:embed="rId4"/>
          <a:srcRect/>
          <a:stretch>
            <a:fillRect/>
          </a:stretch>
        </p:blipFill>
        <p:spPr bwMode="auto">
          <a:xfrm>
            <a:off x="7718425" y="149225"/>
            <a:ext cx="1368425" cy="1335088"/>
          </a:xfrm>
          <a:prstGeom prst="rect">
            <a:avLst/>
          </a:prstGeom>
          <a:noFill/>
          <a:ln w="9525">
            <a:noFill/>
            <a:miter lim="800000"/>
            <a:headEnd/>
            <a:tailEnd/>
          </a:ln>
        </p:spPr>
      </p:pic>
      <p:sp>
        <p:nvSpPr>
          <p:cNvPr id="2057" name="Rectangle 5"/>
          <p:cNvSpPr>
            <a:spLocks noChangeArrowheads="1"/>
          </p:cNvSpPr>
          <p:nvPr/>
        </p:nvSpPr>
        <p:spPr bwMode="auto">
          <a:xfrm>
            <a:off x="1233488" y="5589588"/>
            <a:ext cx="3313856" cy="369332"/>
          </a:xfrm>
          <a:prstGeom prst="rect">
            <a:avLst/>
          </a:prstGeom>
          <a:noFill/>
          <a:ln w="9525">
            <a:noFill/>
            <a:miter lim="800000"/>
            <a:headEnd/>
            <a:tailEnd/>
          </a:ln>
        </p:spPr>
        <p:txBody>
          <a:bodyPr wrap="none">
            <a:spAutoFit/>
          </a:bodyPr>
          <a:lstStyle/>
          <a:p>
            <a:pPr algn="ctr"/>
            <a:r>
              <a:rPr lang="fr-FR" altLang="fr-FR" dirty="0"/>
              <a:t>OPTION : Restaurant Chez Achour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5292725" y="3933825"/>
            <a:ext cx="3851275" cy="2924175"/>
          </a:xfrm>
          <a:prstGeom prst="rect">
            <a:avLst/>
          </a:prstGeom>
          <a:solidFill>
            <a:srgbClr val="0F5921">
              <a:alpha val="18823"/>
            </a:srgbClr>
          </a:solidFill>
          <a:ln w="9525">
            <a:solidFill>
              <a:schemeClr val="tx1"/>
            </a:solidFill>
            <a:miter lim="800000"/>
            <a:headEnd/>
            <a:tailEnd/>
          </a:ln>
          <a:effectLst/>
        </p:spPr>
        <p:txBody>
          <a:bodyPr wrap="none" anchor="ctr"/>
          <a:lstStyle/>
          <a:p>
            <a:endParaRPr lang="fr-FR"/>
          </a:p>
        </p:txBody>
      </p:sp>
      <p:pic>
        <p:nvPicPr>
          <p:cNvPr id="20484" name="Picture 5" descr="eb3a524d58cf154f901ac16d9c8b6b97"/>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6512" y="80386"/>
            <a:ext cx="6481042" cy="486078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Rectangle 11"/>
          <p:cNvSpPr>
            <a:spLocks noChangeArrowheads="1"/>
          </p:cNvSpPr>
          <p:nvPr/>
        </p:nvSpPr>
        <p:spPr bwMode="auto">
          <a:xfrm>
            <a:off x="395288" y="5445125"/>
            <a:ext cx="4681537" cy="720725"/>
          </a:xfrm>
          <a:prstGeom prst="rect">
            <a:avLst/>
          </a:prstGeom>
          <a:solidFill>
            <a:schemeClr val="bg1">
              <a:lumMod val="95000"/>
              <a:alpha val="29019"/>
            </a:schemeClr>
          </a:solidFill>
          <a:ln w="19050">
            <a:solidFill>
              <a:schemeClr val="tx2"/>
            </a:solidFill>
            <a:miter lim="800000"/>
            <a:headEnd/>
            <a:tailEnd/>
          </a:ln>
          <a:effectLst/>
          <a:extLst/>
        </p:spPr>
        <p:txBody>
          <a:bodyPr wrap="none" anchor="ctr"/>
          <a:lstStyle/>
          <a:p>
            <a:pPr>
              <a:spcBef>
                <a:spcPct val="50000"/>
              </a:spcBef>
              <a:defRPr/>
            </a:pPr>
            <a:r>
              <a:rPr lang="fr-FR" sz="2800" dirty="0">
                <a:latin typeface="Lucida Calligraphy" pitchFamily="66" charset="0"/>
              </a:rPr>
              <a:t>  </a:t>
            </a:r>
            <a:r>
              <a:rPr lang="fr-FR" sz="3200" dirty="0">
                <a:latin typeface="Pristina" pitchFamily="66" charset="0"/>
              </a:rPr>
              <a:t>R</a:t>
            </a:r>
            <a:r>
              <a:rPr lang="fr-FR" sz="2800" dirty="0">
                <a:latin typeface="Pristina" pitchFamily="66" charset="0"/>
              </a:rPr>
              <a:t>estaurant Chez </a:t>
            </a:r>
            <a:r>
              <a:rPr lang="fr-FR" sz="3200" dirty="0">
                <a:latin typeface="Pristina" pitchFamily="66" charset="0"/>
              </a:rPr>
              <a:t>A</a:t>
            </a:r>
            <a:r>
              <a:rPr lang="fr-FR" sz="2800" dirty="0">
                <a:latin typeface="Pristina" pitchFamily="66" charset="0"/>
              </a:rPr>
              <a:t>chour </a:t>
            </a:r>
            <a:endParaRPr lang="fr-FR" sz="2400" dirty="0">
              <a:latin typeface="Pristina" pitchFamily="66" charset="0"/>
            </a:endParaRPr>
          </a:p>
        </p:txBody>
      </p:sp>
      <p:pic>
        <p:nvPicPr>
          <p:cNvPr id="4101" name="Picture 3"/>
          <p:cNvPicPr>
            <a:picLocks noChangeAspect="1" noChangeArrowheads="1"/>
          </p:cNvPicPr>
          <p:nvPr/>
        </p:nvPicPr>
        <p:blipFill>
          <a:blip r:embed="rId4"/>
          <a:srcRect/>
          <a:stretch>
            <a:fillRect/>
          </a:stretch>
        </p:blipFill>
        <p:spPr bwMode="auto">
          <a:xfrm>
            <a:off x="6948488" y="817563"/>
            <a:ext cx="1524000" cy="966787"/>
          </a:xfrm>
          <a:prstGeom prst="rect">
            <a:avLst/>
          </a:prstGeom>
          <a:noFill/>
          <a:ln w="9525">
            <a:noFill/>
            <a:miter lim="800000"/>
            <a:headEnd/>
            <a:tailEnd/>
          </a:ln>
          <a:effectLst/>
        </p:spPr>
      </p:pic>
      <p:pic>
        <p:nvPicPr>
          <p:cNvPr id="4102" name="Picture 5" descr="eb3a524d58cf154f901ac16d9c8b6b97"/>
          <p:cNvPicPr>
            <a:picLocks noChangeAspect="1" noChangeArrowheads="1"/>
          </p:cNvPicPr>
          <p:nvPr/>
        </p:nvPicPr>
        <p:blipFill>
          <a:blip r:embed="rId5"/>
          <a:srcRect/>
          <a:stretch>
            <a:fillRect/>
          </a:stretch>
        </p:blipFill>
        <p:spPr bwMode="auto">
          <a:xfrm>
            <a:off x="288925" y="323850"/>
            <a:ext cx="5867400" cy="4400550"/>
          </a:xfrm>
          <a:prstGeom prst="rect">
            <a:avLst/>
          </a:prstGeom>
          <a:noFill/>
          <a:ln w="9525">
            <a:noFill/>
            <a:miter lim="800000"/>
            <a:headEnd/>
            <a:tailEnd/>
          </a:ln>
        </p:spPr>
      </p:pic>
      <p:pic>
        <p:nvPicPr>
          <p:cNvPr id="4103" name="Picture 6" descr="86bac2f1dfb58679e64f1cd7c1ad8e33"/>
          <p:cNvPicPr>
            <a:picLocks noChangeAspect="1" noChangeArrowheads="1"/>
          </p:cNvPicPr>
          <p:nvPr/>
        </p:nvPicPr>
        <p:blipFill>
          <a:blip r:embed="rId6"/>
          <a:srcRect/>
          <a:stretch>
            <a:fillRect/>
          </a:stretch>
        </p:blipFill>
        <p:spPr bwMode="auto">
          <a:xfrm>
            <a:off x="5364163" y="4005263"/>
            <a:ext cx="3671887" cy="2754312"/>
          </a:xfrm>
          <a:prstGeom prst="rect">
            <a:avLst/>
          </a:prstGeom>
          <a:noFill/>
          <a:ln w="9525">
            <a:noFill/>
            <a:miter lim="800000"/>
            <a:headEnd/>
            <a:tailEnd/>
          </a:ln>
        </p:spPr>
      </p:pic>
      <p:sp>
        <p:nvSpPr>
          <p:cNvPr id="4104" name="ZoneTexte 7"/>
          <p:cNvSpPr txBox="1">
            <a:spLocks noChangeArrowheads="1"/>
          </p:cNvSpPr>
          <p:nvPr/>
        </p:nvSpPr>
        <p:spPr bwMode="auto">
          <a:xfrm>
            <a:off x="6659563" y="171450"/>
            <a:ext cx="2376487" cy="646113"/>
          </a:xfrm>
          <a:prstGeom prst="rect">
            <a:avLst/>
          </a:prstGeom>
          <a:noFill/>
          <a:ln w="9525">
            <a:noFill/>
            <a:miter lim="800000"/>
            <a:headEnd/>
            <a:tailEnd/>
          </a:ln>
        </p:spPr>
        <p:txBody>
          <a:bodyPr>
            <a:spAutoFit/>
          </a:bodyPr>
          <a:lstStyle/>
          <a:p>
            <a:r>
              <a:rPr lang="fr-FR" sz="3600"/>
              <a:t>En option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924300" y="2060575"/>
            <a:ext cx="2376488" cy="2089150"/>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1" name="Rectangle 3"/>
          <p:cNvSpPr>
            <a:spLocks noChangeArrowheads="1"/>
          </p:cNvSpPr>
          <p:nvPr/>
        </p:nvSpPr>
        <p:spPr bwMode="auto">
          <a:xfrm>
            <a:off x="4752975" y="3500438"/>
            <a:ext cx="4356100" cy="3313112"/>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2" name="Rectangle 4"/>
          <p:cNvSpPr>
            <a:spLocks noChangeArrowheads="1"/>
          </p:cNvSpPr>
          <p:nvPr/>
        </p:nvSpPr>
        <p:spPr bwMode="auto">
          <a:xfrm>
            <a:off x="5435600" y="44450"/>
            <a:ext cx="3602038" cy="2592388"/>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3" name="Rectangle 5"/>
          <p:cNvSpPr>
            <a:spLocks noChangeArrowheads="1"/>
          </p:cNvSpPr>
          <p:nvPr/>
        </p:nvSpPr>
        <p:spPr bwMode="auto">
          <a:xfrm>
            <a:off x="34925" y="1773238"/>
            <a:ext cx="3744913" cy="4897437"/>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pic>
        <p:nvPicPr>
          <p:cNvPr id="2054" name="Image 3" descr="LOGO CJ ENTIER2 BLC.eps"/>
          <p:cNvPicPr>
            <a:picLocks noChangeAspect="1"/>
          </p:cNvPicPr>
          <p:nvPr/>
        </p:nvPicPr>
        <p:blipFill>
          <a:blip r:embed="rId2"/>
          <a:srcRect/>
          <a:stretch>
            <a:fillRect/>
          </a:stretch>
        </p:blipFill>
        <p:spPr bwMode="auto">
          <a:xfrm>
            <a:off x="1331913" y="5518150"/>
            <a:ext cx="1112837" cy="1150938"/>
          </a:xfrm>
          <a:prstGeom prst="rect">
            <a:avLst/>
          </a:prstGeom>
          <a:noFill/>
          <a:ln w="9525">
            <a:noFill/>
            <a:miter lim="800000"/>
            <a:headEnd/>
            <a:tailEnd/>
          </a:ln>
        </p:spPr>
      </p:pic>
      <p:sp>
        <p:nvSpPr>
          <p:cNvPr id="2055" name="Rectangle 7"/>
          <p:cNvSpPr>
            <a:spLocks noChangeArrowheads="1"/>
          </p:cNvSpPr>
          <p:nvPr/>
        </p:nvSpPr>
        <p:spPr bwMode="auto">
          <a:xfrm>
            <a:off x="107950" y="115888"/>
            <a:ext cx="3887788" cy="1282700"/>
          </a:xfrm>
          <a:prstGeom prst="rect">
            <a:avLst/>
          </a:prstGeom>
          <a:solidFill>
            <a:srgbClr val="3366FF">
              <a:alpha val="7843"/>
            </a:srgbClr>
          </a:solidFill>
          <a:ln w="0">
            <a:solidFill>
              <a:schemeClr val="bg1"/>
            </a:solidFill>
            <a:miter lim="800000"/>
            <a:headEnd/>
            <a:tailEnd/>
          </a:ln>
          <a:effectLst/>
        </p:spPr>
        <p:txBody>
          <a:bodyPr anchor="ctr">
            <a:spAutoFit/>
          </a:bodyPr>
          <a:lstStyle/>
          <a:p>
            <a:pPr algn="ctr" eaLnBrk="1" hangingPunct="1"/>
            <a:r>
              <a:rPr lang="fr-FR" altLang="fr-FR" sz="2600" b="1" dirty="0" smtClean="0">
                <a:latin typeface="Book Antiqua" pitchFamily="18" charset="0"/>
              </a:rPr>
              <a:t>Option Activité </a:t>
            </a:r>
            <a:r>
              <a:rPr lang="fr-FR" altLang="fr-FR" sz="2600" b="1" dirty="0">
                <a:latin typeface="Book Antiqua" pitchFamily="18" charset="0"/>
              </a:rPr>
              <a:t>½ journée : Location de Quad à Hammamet</a:t>
            </a:r>
            <a:endParaRPr lang="fr-FR" altLang="fr-FR" sz="2600" b="1" u="sng" dirty="0">
              <a:latin typeface="Book Antiqua" pitchFamily="18" charset="0"/>
            </a:endParaRPr>
          </a:p>
        </p:txBody>
      </p:sp>
      <p:sp>
        <p:nvSpPr>
          <p:cNvPr id="2056" name="Rectangle 8"/>
          <p:cNvSpPr>
            <a:spLocks noChangeArrowheads="1"/>
          </p:cNvSpPr>
          <p:nvPr/>
        </p:nvSpPr>
        <p:spPr bwMode="auto">
          <a:xfrm>
            <a:off x="0" y="1757363"/>
            <a:ext cx="3851275" cy="3759200"/>
          </a:xfrm>
          <a:prstGeom prst="rect">
            <a:avLst/>
          </a:prstGeom>
          <a:noFill/>
          <a:ln w="9525">
            <a:noFill/>
            <a:miter lim="800000"/>
            <a:headEnd/>
            <a:tailEnd/>
          </a:ln>
          <a:effectLst/>
        </p:spPr>
        <p:txBody>
          <a:bodyPr lIns="91431" tIns="45715" rIns="91431" bIns="45715">
            <a:spAutoFit/>
          </a:bodyPr>
          <a:lstStyle/>
          <a:p>
            <a:pPr algn="ctr"/>
            <a:r>
              <a:rPr lang="fr-FR" altLang="fr-FR" sz="1600" u="sng" dirty="0">
                <a:latin typeface="Book Antiqua" pitchFamily="18" charset="0"/>
              </a:rPr>
              <a:t>Ballade en Quad (avec itinéraire) dans la forêt, à proximité d’Hammamet. </a:t>
            </a:r>
          </a:p>
          <a:p>
            <a:endParaRPr lang="fr-FR" altLang="fr-FR" sz="1600" u="sng" dirty="0">
              <a:latin typeface="Book Antiqua" pitchFamily="18" charset="0"/>
            </a:endParaRPr>
          </a:p>
          <a:p>
            <a:r>
              <a:rPr lang="fr-FR" altLang="fr-FR" sz="1600" dirty="0">
                <a:latin typeface="Book Antiqua" pitchFamily="18" charset="0"/>
              </a:rPr>
              <a:t>Friands d'aventures douces, et parfois musclées, vous avez hâtes de découvrir les territoires magnifiques qui demeurent autrement presque inaccessibles. Vous et votre monture ne faite qu'un, accélérant ou modérant selon les exigences du terrain, du sentier ou du paysage. </a:t>
            </a:r>
          </a:p>
          <a:p>
            <a:r>
              <a:rPr lang="fr-FR" altLang="fr-FR" sz="1600" dirty="0">
                <a:latin typeface="Book Antiqua" pitchFamily="18" charset="0"/>
              </a:rPr>
              <a:t>Nos partenaires expérimentés accompagnés de nos équipes vous prendront en charge et vous enseigneront les rudiments du quad.</a:t>
            </a:r>
          </a:p>
        </p:txBody>
      </p:sp>
      <p:pic>
        <p:nvPicPr>
          <p:cNvPr id="2057" name="Picture 9" descr="Tunisie_004"/>
          <p:cNvPicPr>
            <a:picLocks noChangeAspect="1" noChangeArrowheads="1"/>
          </p:cNvPicPr>
          <p:nvPr/>
        </p:nvPicPr>
        <p:blipFill>
          <a:blip r:embed="rId3"/>
          <a:srcRect/>
          <a:stretch>
            <a:fillRect/>
          </a:stretch>
        </p:blipFill>
        <p:spPr bwMode="auto">
          <a:xfrm>
            <a:off x="4859338" y="3611563"/>
            <a:ext cx="4175125" cy="3130550"/>
          </a:xfrm>
          <a:prstGeom prst="rect">
            <a:avLst/>
          </a:prstGeom>
          <a:noFill/>
          <a:ln w="9525">
            <a:noFill/>
            <a:miter lim="800000"/>
            <a:headEnd/>
            <a:tailEnd/>
          </a:ln>
        </p:spPr>
      </p:pic>
      <p:pic>
        <p:nvPicPr>
          <p:cNvPr id="2058" name="Picture 10" descr="SDC10505"/>
          <p:cNvPicPr>
            <a:picLocks noChangeAspect="1" noChangeArrowheads="1"/>
          </p:cNvPicPr>
          <p:nvPr/>
        </p:nvPicPr>
        <p:blipFill>
          <a:blip r:embed="rId4"/>
          <a:srcRect/>
          <a:stretch>
            <a:fillRect/>
          </a:stretch>
        </p:blipFill>
        <p:spPr bwMode="auto">
          <a:xfrm>
            <a:off x="3995738" y="2132013"/>
            <a:ext cx="2232025" cy="1944687"/>
          </a:xfrm>
          <a:prstGeom prst="rect">
            <a:avLst/>
          </a:prstGeom>
          <a:noFill/>
          <a:ln w="9525">
            <a:noFill/>
            <a:miter lim="800000"/>
            <a:headEnd/>
            <a:tailEnd/>
          </a:ln>
        </p:spPr>
      </p:pic>
      <p:pic>
        <p:nvPicPr>
          <p:cNvPr id="2059" name="Picture 11" descr="hammamet-hotel-aziza-sortie-quad-img"/>
          <p:cNvPicPr>
            <a:picLocks noChangeAspect="1" noChangeArrowheads="1"/>
          </p:cNvPicPr>
          <p:nvPr/>
        </p:nvPicPr>
        <p:blipFill>
          <a:blip r:embed="rId5"/>
          <a:srcRect/>
          <a:stretch>
            <a:fillRect/>
          </a:stretch>
        </p:blipFill>
        <p:spPr bwMode="auto">
          <a:xfrm>
            <a:off x="5508625" y="138113"/>
            <a:ext cx="3454400" cy="242728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313" y="2071688"/>
            <a:ext cx="4767262" cy="3754437"/>
          </a:xfrm>
          <a:prstGeom prst="rect">
            <a:avLst/>
          </a:prstGeom>
          <a:noFill/>
        </p:spPr>
        <p:txBody>
          <a:bodyPr>
            <a:spAutoFit/>
          </a:bodyPr>
          <a:lstStyle/>
          <a:p>
            <a:pPr>
              <a:defRPr/>
            </a:pPr>
            <a:r>
              <a:rPr lang="fr-FR" sz="1400" b="1" u="sng" dirty="0">
                <a:solidFill>
                  <a:schemeClr val="bg1"/>
                </a:solidFill>
                <a:latin typeface="Maiandra GD" panose="020E0502030308020204" pitchFamily="34" charset="0"/>
                <a:ea typeface="ＭＳ Ｐゴシック" pitchFamily="34" charset="-128"/>
              </a:rPr>
              <a:t>OBJECTIF</a:t>
            </a:r>
          </a:p>
          <a:p>
            <a:pPr>
              <a:defRPr/>
            </a:pPr>
            <a:endParaRPr lang="fr-FR" sz="1400" b="1" u="sng" dirty="0">
              <a:solidFill>
                <a:schemeClr val="bg1"/>
              </a:solidFill>
              <a:latin typeface="Maiandra GD" panose="020E0502030308020204" pitchFamily="34" charset="0"/>
              <a:ea typeface="ＭＳ Ｐゴシック" pitchFamily="34" charset="-128"/>
            </a:endParaRPr>
          </a:p>
          <a:p>
            <a:pPr>
              <a:defRPr/>
            </a:pPr>
            <a:r>
              <a:rPr lang="fr-FR" sz="1400" dirty="0" smtClean="0">
                <a:solidFill>
                  <a:schemeClr val="bg1"/>
                </a:solidFill>
                <a:latin typeface="Maiandra GD" panose="020E0502030308020204" pitchFamily="34" charset="0"/>
                <a:ea typeface="ＭＳ Ｐゴシック" pitchFamily="34" charset="-128"/>
              </a:rPr>
              <a:t>5 équipes </a:t>
            </a:r>
            <a:r>
              <a:rPr lang="fr-FR" sz="1400" dirty="0">
                <a:solidFill>
                  <a:schemeClr val="bg1"/>
                </a:solidFill>
                <a:latin typeface="Maiandra GD" panose="020E0502030308020204" pitchFamily="34" charset="0"/>
                <a:ea typeface="ＭＳ Ｐゴシック" pitchFamily="34" charset="-128"/>
              </a:rPr>
              <a:t>composées de </a:t>
            </a:r>
            <a:r>
              <a:rPr lang="fr-FR" sz="1400" dirty="0" smtClean="0">
                <a:solidFill>
                  <a:schemeClr val="bg1"/>
                </a:solidFill>
                <a:latin typeface="Maiandra GD" panose="020E0502030308020204" pitchFamily="34" charset="0"/>
                <a:ea typeface="ＭＳ Ｐゴシック" pitchFamily="34" charset="-128"/>
              </a:rPr>
              <a:t>6 </a:t>
            </a:r>
            <a:r>
              <a:rPr lang="fr-FR" sz="1400" dirty="0">
                <a:solidFill>
                  <a:schemeClr val="bg1"/>
                </a:solidFill>
                <a:latin typeface="Maiandra GD" panose="020E0502030308020204" pitchFamily="34" charset="0"/>
                <a:ea typeface="ＭＳ Ｐゴシック" pitchFamily="34" charset="-128"/>
              </a:rPr>
              <a:t>personnes (1 équipe par 4x4) : préparation du campement repas sur une crique déserte du Cap Bon</a:t>
            </a:r>
          </a:p>
          <a:p>
            <a:pPr>
              <a:defRPr/>
            </a:pPr>
            <a:endParaRPr lang="fr-FR" sz="1400" dirty="0">
              <a:solidFill>
                <a:schemeClr val="bg1"/>
              </a:solidFill>
              <a:latin typeface="Maiandra GD" panose="020E0502030308020204" pitchFamily="34" charset="0"/>
              <a:ea typeface="ＭＳ Ｐゴシック" pitchFamily="34" charset="-128"/>
            </a:endParaRPr>
          </a:p>
          <a:p>
            <a:pPr>
              <a:defRPr/>
            </a:pPr>
            <a:r>
              <a:rPr lang="fr-FR" sz="1400" b="1" u="sng" dirty="0">
                <a:solidFill>
                  <a:schemeClr val="bg1"/>
                </a:solidFill>
                <a:latin typeface="Maiandra GD" panose="020E0502030308020204" pitchFamily="34" charset="0"/>
                <a:ea typeface="ＭＳ Ｐゴシック" pitchFamily="34" charset="-128"/>
              </a:rPr>
              <a:t>Epreuves</a:t>
            </a:r>
          </a:p>
          <a:p>
            <a:pPr>
              <a:defRPr/>
            </a:pPr>
            <a:endParaRPr lang="fr-FR" sz="1400" b="1" u="sng" dirty="0">
              <a:solidFill>
                <a:schemeClr val="bg1"/>
              </a:solidFill>
              <a:latin typeface="Maiandra GD" panose="020E0502030308020204" pitchFamily="34" charset="0"/>
              <a:ea typeface="ＭＳ Ｐゴシック" pitchFamily="34" charset="-128"/>
            </a:endParaRPr>
          </a:p>
          <a:p>
            <a:pPr marL="285750" indent="-285750">
              <a:buFont typeface="Wingdings" panose="05000000000000000000" pitchFamily="2" charset="2"/>
              <a:buChar char="v"/>
              <a:defRPr/>
            </a:pPr>
            <a:r>
              <a:rPr lang="fr-FR" sz="1400" dirty="0">
                <a:solidFill>
                  <a:schemeClr val="bg1"/>
                </a:solidFill>
                <a:latin typeface="Maiandra GD" panose="020E0502030308020204" pitchFamily="34" charset="0"/>
                <a:ea typeface="ＭＳ Ｐゴシック" pitchFamily="34" charset="-128"/>
              </a:rPr>
              <a:t>Les participants sont guidés par un Road Book avec GPS</a:t>
            </a:r>
          </a:p>
          <a:p>
            <a:pPr marL="285750" indent="-285750">
              <a:buFont typeface="Wingdings" panose="05000000000000000000" pitchFamily="2" charset="2"/>
              <a:buChar char="v"/>
              <a:defRPr/>
            </a:pPr>
            <a:r>
              <a:rPr lang="fr-FR" sz="1400" dirty="0">
                <a:solidFill>
                  <a:schemeClr val="bg1"/>
                </a:solidFill>
                <a:latin typeface="Maiandra GD" panose="020E0502030308020204" pitchFamily="34" charset="0"/>
                <a:ea typeface="ＭＳ Ｐゴシック" pitchFamily="34" charset="-128"/>
              </a:rPr>
              <a:t>1 Leader dans chaque 4x4 doit guider le chauffeur qui ne connait pas le chemin</a:t>
            </a:r>
          </a:p>
          <a:p>
            <a:pPr marL="285750" indent="-285750">
              <a:buFont typeface="Wingdings" panose="05000000000000000000" pitchFamily="2" charset="2"/>
              <a:buChar char="v"/>
              <a:defRPr/>
            </a:pPr>
            <a:r>
              <a:rPr lang="fr-FR" sz="1400" dirty="0">
                <a:solidFill>
                  <a:schemeClr val="bg1"/>
                </a:solidFill>
                <a:latin typeface="Maiandra GD" panose="020E0502030308020204" pitchFamily="34" charset="0"/>
                <a:ea typeface="ＭＳ Ｐゴシック" pitchFamily="34" charset="-128"/>
              </a:rPr>
              <a:t>Il faudra négocier avec les locaux pour apporter des éléments nécessaire au dîner du soir</a:t>
            </a:r>
          </a:p>
          <a:p>
            <a:pPr marL="285750" indent="-285750">
              <a:buFont typeface="Wingdings" panose="05000000000000000000" pitchFamily="2" charset="2"/>
              <a:buChar char="v"/>
              <a:defRPr/>
            </a:pPr>
            <a:r>
              <a:rPr lang="fr-FR" sz="1400" dirty="0">
                <a:solidFill>
                  <a:schemeClr val="bg1"/>
                </a:solidFill>
                <a:latin typeface="Maiandra GD" panose="020E0502030308020204" pitchFamily="34" charset="0"/>
                <a:ea typeface="ＭＳ Ｐゴシック" pitchFamily="34" charset="-128"/>
              </a:rPr>
              <a:t>Il y aura des épreuves</a:t>
            </a:r>
          </a:p>
          <a:p>
            <a:pPr marL="285750" indent="-285750">
              <a:buFont typeface="Wingdings" panose="05000000000000000000" pitchFamily="2" charset="2"/>
              <a:buChar char="v"/>
              <a:defRPr/>
            </a:pPr>
            <a:r>
              <a:rPr lang="fr-FR" sz="1400" dirty="0">
                <a:solidFill>
                  <a:schemeClr val="bg1"/>
                </a:solidFill>
                <a:latin typeface="Maiandra GD" panose="020E0502030308020204" pitchFamily="34" charset="0"/>
                <a:ea typeface="ＭＳ Ｐゴシック" pitchFamily="34" charset="-128"/>
              </a:rPr>
              <a:t> Faire du troc au marché de Soliman</a:t>
            </a:r>
          </a:p>
          <a:p>
            <a:pPr marL="285750" indent="-285750">
              <a:buFontTx/>
              <a:buChar char="-"/>
              <a:defRPr/>
            </a:pPr>
            <a:endParaRPr lang="fr-FR" sz="1400" dirty="0">
              <a:solidFill>
                <a:schemeClr val="bg1"/>
              </a:solidFill>
              <a:latin typeface="Maiandra GD" panose="020E0502030308020204" pitchFamily="34" charset="0"/>
              <a:ea typeface="ＭＳ Ｐゴシック" pitchFamily="34" charset="-128"/>
            </a:endParaRPr>
          </a:p>
        </p:txBody>
      </p:sp>
      <p:pic>
        <p:nvPicPr>
          <p:cNvPr id="25603" name="Picture 5" descr="\\Servboul1\images cj\Nouvelle Photothèque\Opérations\LTServices\DSC_8696.JPG"/>
          <p:cNvPicPr>
            <a:picLocks noChangeAspect="1" noChangeArrowheads="1"/>
          </p:cNvPicPr>
          <p:nvPr/>
        </p:nvPicPr>
        <p:blipFill>
          <a:blip r:embed="rId2"/>
          <a:srcRect/>
          <a:stretch>
            <a:fillRect/>
          </a:stretch>
        </p:blipFill>
        <p:spPr bwMode="auto">
          <a:xfrm>
            <a:off x="5405438" y="1101725"/>
            <a:ext cx="3311525" cy="4999038"/>
          </a:xfrm>
          <a:prstGeom prst="rect">
            <a:avLst/>
          </a:prstGeom>
          <a:noFill/>
          <a:ln w="9525">
            <a:noFill/>
            <a:miter lim="800000"/>
            <a:headEnd/>
            <a:tailEnd/>
          </a:ln>
        </p:spPr>
      </p:pic>
      <p:sp>
        <p:nvSpPr>
          <p:cNvPr id="25604" name="Rectangle 16"/>
          <p:cNvSpPr>
            <a:spLocks noChangeArrowheads="1"/>
          </p:cNvSpPr>
          <p:nvPr/>
        </p:nvSpPr>
        <p:spPr bwMode="auto">
          <a:xfrm>
            <a:off x="1728788" y="341313"/>
            <a:ext cx="5653087" cy="1052512"/>
          </a:xfrm>
          <a:prstGeom prst="rect">
            <a:avLst/>
          </a:prstGeom>
          <a:noFill/>
          <a:ln w="9525">
            <a:noFill/>
            <a:miter lim="800000"/>
            <a:headEnd/>
            <a:tailEnd/>
          </a:ln>
        </p:spPr>
        <p:txBody>
          <a:bodyPr/>
          <a:lstStyle/>
          <a:p>
            <a:pPr indent="-342900" algn="ctr">
              <a:lnSpc>
                <a:spcPct val="80000"/>
              </a:lnSpc>
              <a:spcBef>
                <a:spcPct val="20000"/>
              </a:spcBef>
            </a:pPr>
            <a:r>
              <a:rPr lang="fr-FR" altLang="fr-FR" sz="3000" dirty="0">
                <a:latin typeface="Book Antiqua" pitchFamily="18" charset="0"/>
              </a:rPr>
              <a:t>Option : Découvert du Cap Bon avec Road Book</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Servboul1\images cj\16 PHOTOTHEQUE\01 - REGIONS . PAYSAGES\05. CAP BON\PAYSAGES\DSC00253.JPG"/>
          <p:cNvPicPr>
            <a:picLocks noChangeAspect="1" noChangeArrowheads="1"/>
          </p:cNvPicPr>
          <p:nvPr/>
        </p:nvPicPr>
        <p:blipFill>
          <a:blip r:embed="rId2"/>
          <a:srcRect/>
          <a:stretch>
            <a:fillRect/>
          </a:stretch>
        </p:blipFill>
        <p:spPr bwMode="auto">
          <a:xfrm>
            <a:off x="227013" y="3582988"/>
            <a:ext cx="4238625" cy="3133725"/>
          </a:xfrm>
          <a:prstGeom prst="rect">
            <a:avLst/>
          </a:prstGeom>
          <a:noFill/>
          <a:ln w="9525">
            <a:noFill/>
            <a:miter lim="800000"/>
            <a:headEnd/>
            <a:tailEnd/>
          </a:ln>
        </p:spPr>
      </p:pic>
      <p:pic>
        <p:nvPicPr>
          <p:cNvPr id="26627" name="Picture 2" descr="\\Servboul1\images cj\16 PHOTOTHEQUE\01 - REGIONS . PAYSAGES\05. CAP BON\KORBOUS\Korbous1.jpg"/>
          <p:cNvPicPr>
            <a:picLocks noChangeAspect="1" noChangeArrowheads="1"/>
          </p:cNvPicPr>
          <p:nvPr/>
        </p:nvPicPr>
        <p:blipFill>
          <a:blip r:embed="rId3"/>
          <a:srcRect/>
          <a:stretch>
            <a:fillRect/>
          </a:stretch>
        </p:blipFill>
        <p:spPr bwMode="auto">
          <a:xfrm>
            <a:off x="4646613" y="3582988"/>
            <a:ext cx="4192587" cy="3090862"/>
          </a:xfrm>
          <a:prstGeom prst="rect">
            <a:avLst/>
          </a:prstGeom>
          <a:noFill/>
          <a:ln w="9525">
            <a:noFill/>
            <a:miter lim="800000"/>
            <a:headEnd/>
            <a:tailEnd/>
          </a:ln>
        </p:spPr>
      </p:pic>
      <p:pic>
        <p:nvPicPr>
          <p:cNvPr id="26628" name="Picture 6" descr="https://encrypted-tbn1.gstatic.com/images?q=tbn:ANd9GcQskKsXS_XAZ8h7zeWWqpfPA0aRopOMBGcaWihZhapeveNfX5gB"/>
          <p:cNvPicPr>
            <a:picLocks noChangeAspect="1" noChangeArrowheads="1"/>
          </p:cNvPicPr>
          <p:nvPr/>
        </p:nvPicPr>
        <p:blipFill>
          <a:blip r:embed="rId4"/>
          <a:srcRect/>
          <a:stretch>
            <a:fillRect/>
          </a:stretch>
        </p:blipFill>
        <p:spPr bwMode="auto">
          <a:xfrm>
            <a:off x="4427538" y="863600"/>
            <a:ext cx="4608512" cy="2579688"/>
          </a:xfrm>
          <a:prstGeom prst="rect">
            <a:avLst/>
          </a:prstGeom>
          <a:noFill/>
          <a:ln w="9525">
            <a:noFill/>
            <a:miter lim="800000"/>
            <a:headEnd/>
            <a:tailEnd/>
          </a:ln>
        </p:spPr>
      </p:pic>
      <p:pic>
        <p:nvPicPr>
          <p:cNvPr id="26629" name="Picture 8" descr="http://musiqueduboutdumonde.com/wp-content/uploads/Cap-Bon-Ami.lever-soleil.Robert-Baronet.-e1374776193705.jpg"/>
          <p:cNvPicPr>
            <a:picLocks noChangeAspect="1" noChangeArrowheads="1"/>
          </p:cNvPicPr>
          <p:nvPr/>
        </p:nvPicPr>
        <p:blipFill>
          <a:blip r:embed="rId5"/>
          <a:srcRect/>
          <a:stretch>
            <a:fillRect/>
          </a:stretch>
        </p:blipFill>
        <p:spPr bwMode="auto">
          <a:xfrm>
            <a:off x="227013" y="863600"/>
            <a:ext cx="3994150" cy="2649538"/>
          </a:xfrm>
          <a:prstGeom prst="rect">
            <a:avLst/>
          </a:prstGeom>
          <a:noFill/>
          <a:ln w="9525">
            <a:noFill/>
            <a:miter lim="800000"/>
            <a:headEnd/>
            <a:tailEnd/>
          </a:ln>
        </p:spPr>
      </p:pic>
      <p:sp>
        <p:nvSpPr>
          <p:cNvPr id="26630" name="Rectangle 16"/>
          <p:cNvSpPr>
            <a:spLocks noChangeArrowheads="1"/>
          </p:cNvSpPr>
          <p:nvPr/>
        </p:nvSpPr>
        <p:spPr bwMode="auto">
          <a:xfrm>
            <a:off x="1763713" y="161909"/>
            <a:ext cx="5653087" cy="1052513"/>
          </a:xfrm>
          <a:prstGeom prst="rect">
            <a:avLst/>
          </a:prstGeom>
          <a:noFill/>
          <a:ln w="9525">
            <a:noFill/>
            <a:miter lim="800000"/>
            <a:headEnd/>
            <a:tailEnd/>
          </a:ln>
        </p:spPr>
        <p:txBody>
          <a:bodyPr/>
          <a:lstStyle/>
          <a:p>
            <a:pPr indent="-342900" algn="ctr">
              <a:lnSpc>
                <a:spcPct val="80000"/>
              </a:lnSpc>
              <a:spcBef>
                <a:spcPct val="20000"/>
              </a:spcBef>
            </a:pPr>
            <a:r>
              <a:rPr lang="fr-FR" altLang="fr-FR" sz="3000" dirty="0">
                <a:latin typeface="Book Antiqua" pitchFamily="18" charset="0"/>
              </a:rPr>
              <a:t>Option Découverte du Cap Bon avec Road Book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ervboul1\images cj\Nouvelle Photothèque\Opérations\LTServices\DSC_8767.JPG"/>
          <p:cNvPicPr>
            <a:picLocks noChangeAspect="1" noChangeArrowheads="1"/>
          </p:cNvPicPr>
          <p:nvPr/>
        </p:nvPicPr>
        <p:blipFill>
          <a:blip r:embed="rId2"/>
          <a:srcRect/>
          <a:stretch>
            <a:fillRect/>
          </a:stretch>
        </p:blipFill>
        <p:spPr bwMode="auto">
          <a:xfrm>
            <a:off x="4916488" y="1046163"/>
            <a:ext cx="3973512" cy="2630487"/>
          </a:xfrm>
          <a:prstGeom prst="rect">
            <a:avLst/>
          </a:prstGeom>
          <a:noFill/>
          <a:ln w="9525">
            <a:noFill/>
            <a:miter lim="800000"/>
            <a:headEnd/>
            <a:tailEnd/>
          </a:ln>
        </p:spPr>
      </p:pic>
      <p:pic>
        <p:nvPicPr>
          <p:cNvPr id="27651" name="Picture 4" descr="http://content.emirates.com/tn/french/images/275x90_Spice_Souq_tcm387-479076.jpg"/>
          <p:cNvPicPr>
            <a:picLocks noChangeAspect="1" noChangeArrowheads="1"/>
          </p:cNvPicPr>
          <p:nvPr/>
        </p:nvPicPr>
        <p:blipFill>
          <a:blip r:embed="rId3"/>
          <a:srcRect/>
          <a:stretch>
            <a:fillRect/>
          </a:stretch>
        </p:blipFill>
        <p:spPr bwMode="auto">
          <a:xfrm>
            <a:off x="304800" y="1870075"/>
            <a:ext cx="4257675" cy="3559175"/>
          </a:xfrm>
          <a:prstGeom prst="rect">
            <a:avLst/>
          </a:prstGeom>
          <a:noFill/>
          <a:ln w="9525">
            <a:noFill/>
            <a:miter lim="800000"/>
            <a:headEnd/>
            <a:tailEnd/>
          </a:ln>
        </p:spPr>
      </p:pic>
      <p:sp>
        <p:nvSpPr>
          <p:cNvPr id="27652" name="AutoShape 6" descr="data:image/jpeg;base64,/9j/4AAQSkZJRgABAQAAAQABAAD/2wCEAAkGBhQSERUUExQVFRUVGBcWFxcYFxYcGBkYGRgXGBscGBgcHCYeGhokGhcaIC8gIycpLCwsGCAxNTAqNSYsLCkBCQoKDgwOGg8PGikkHxwsLCwpKSwsKSksKSwsKSksLCksKSwpLCwpLCwsKSwpLCwpLCwsLCwsKSwpLCksLCwsLP/AABEIALcBEwMBIgACEQEDEQH/xAAcAAABBQEBAQAAAAAAAAAAAAAFAAIDBAYBBwj/xABAEAABAgQEBAQDBgUDBAIDAAABAhEAAwQhBRIxQQYiUWETcYGRMqGxB0LB0eHwFCNSYnKCsvEVJDOSU8IWY6L/xAAZAQADAQEBAAAAAAAAAAAAAAABAgMABAX/xAAnEQACAgICAQUAAQUAAAAAAAAAAQIRAxIhMUEEEyJRYTMUIzJxgf/aAAwDAQACEQMRAD8A9gSmJEphiZPeHZD1izOdL8H5YdlhgeHBUKVSGlEcyRM8cBEazURJTDwmHlMNvGs1HRHSiEDDZ1QlIJUQAIDdGo7lhFEZ+v4tQkgIZViSehfRusUZvGIWjoCRcGwBdnPctCe4htGaszEj7w94cioS7PGIm1M1ZOVQCQ2Y303A6mLiKspIIUXcWPybyhPcsb2zZJMIpgFIx7KCFA5tR694JScUQW5g7PDWgalsJjuWIjVJBYnZ/wB+kL+KS7OHZ4NgokyxzJEMuuSrQ7t+MTpWDpGs1CaEIdHHjGo7HDHCqFGNZ0GOww2joVGMOhRx47GCKFCjjxjDFPCCocYYpEERjwuHREmXDgq8ag2PhQnhQBioDDooidEiFxVpk07LQMdzxAJkIzIUJYeOWiELhZo1BJwI4TEQVHc0ajHKmpyJJt62HvHkfF/Fsw1aZRKWUbISu+5SWNgG1vs+8ej4/X5UZQSFEHQsfmNPL5R4xX0CZi1pKQSs86iWAAGpUXsAdN45c06ep04cd/Ir1tdOmqUpMsAOUgnMxykh1Je9zpC4expaZhkTggBSTokAC+wexcj2izN4jo0BKBMzBNgUhSkgd1AN6wD4hxVK5iBTM4BKprEFiRypcO1r2aJRTLycaPQ6TGVZJaS4DZSp7BUsKfNvqnTeIqTi/wARTLTzJLWBDqDg3NriMUiqR4edfiKJWkEXJzBfxFgx2HSxiMeIVysozLQpSznslacylpHqka7N2gOwRiqPScMxta1bs1wp3BdrW0cNFidWGYnMggG7XFi2hG9xtGcocb8aSZtOoomFSUKQq6ULNiCnfz3jNS62ro56pSUonZ1p5mYZlKsLfDrtGjYrSPR5mOmWhJWSSpQS7/6WNrRYk4iJi2SqydT1fTy0jKypVR4pWrIEkDMHJ5kggEBt1MWg3JADpCMuaYD3VYF/kfaApMGqDQrAFAJOraaC35CJ5OIzGZTpCXGv+p38jAUVWda0D7m5016+gEQrr86spylKlFDKu+UAlvn7RVSJuJpk49M1SczddP20XE8Qkn3eMamuFknUpUX1dILa7m42iRE9soDM5cb92L29RB9xg0NkeIQDdvKKtVxOQklGX5xkxWoYrKk2JBPQD52ilU1yQPEW4QA6b5STrmN/h6A69I3usyxoPVPFkxczIAsCxKmIDdQfOJv+vEM61sLsWvrtqf8AiPPqzjhQOWShR1ADuSf8Uu++8NoJ9VOC1qzygC3OVAaPZ/P9tG3Y2iPRTxxlBdewIcXYdoM0HGMtYSzlx1u41tHl+H4TOWpykIlkcyll1KJvZIvrvaDQneCAEJQkkkBJZtQ5sLdWgqbFcV4PS5eLyzvFxKgRaPM5VarIVLLknRLkH0g3T8RK5QSWYculodTsTVmyMcCopU2KJXYenWJiYquRCZSoYnWIyqOZoNAZahRX8SFA1DYFTMiVK4rJMSAxYQsCYYeFmIAqHgwAk4VDs0QAw8KjUAmBh2aIHjueAEynHcknLlJQVOnNq4yk2vbppvHjWN1KllUq4JYu+6dj1BtH0bOlJWCFAEEEadY8a+0Xhf8AhlpWkBpilM3QaA9CxjjzQaex14ZWtTDU2FlEsKJzJLH0OsSy6TKQA2997N8i8XJNOfDyh8juRsN7Q5M5AWkBj8QKWLgliCCNbBolu2W0SRWXLWnNYhiGYm6VuL98w1GvszKbEFlSCRlCCVFj/aQB/jfeCE2oSQSQyQxYAgkPo97tceRhfwyBMlA5j4j2dJSyX+Lz0PtaN2boPYFKEjxJqgpKMgUHJZ02SQnR9fQxLIlonyEKZRVmCw5yqKwosSx1sS21oJTJcuaFKXzAkgJcs6QT7BgBt7xQpKtMwgShlQJ2oGyLn0OUB+/eJWGgtQ1OZS5iXIYAAiwKczN5np59IsGYAtdy6bBzYlgq3S6mtrA2lrUqlpCSShSynMA3wOH9SgB4ZQ1AUjObhRWTmSxDEBjuDZ7dBDC2W5lbkC1ZgSpKS19nBPbc+bQEohJmTErlrW8mapK7nK6xmWb6qcM7uGEcqa5KlKlKclOpJ+FGRLjN52Pr1gBQS0/zEpvKVMUuzizBIB3Iy/U9IrGJKTNUnEVFZzDll2CzZRJbMMosQ4d+sQ1ONoSXCATe6r6lz2ub/wDBIooWqZpp1Jt6mG1lEE6zElRD5b39dOmv4BqrSLp9k6k1aJZvEIIZkpB16P3fy+R6RWn1JnKQFEM+p0buBobNbo1oFTJbnlPRvU2LeQzeSQNSTEUqsY5VOxbz2b1un/8AoxRxTQik0zYSK6VKR/2qEFZdJUlOZerXUfhJ76W1jszFMvhmqUhB1TLckhndayXftZnI7MJkVviJAEwoXbRhmuCbkNfrrcwYEsAlU1KMyv7XJbVSiS7fdD9mjlfBfsX/AOSZwWK3SSVAIUlgWKSXAOW50Fz5RfppQAznKHLpLlTvfZoaJxIaWkN/WbOx6M+UPZo7NoiZiFCwT3+JyCSxDhj3941houScRCWYFYJuU2AO9jdtS/6CL8qrUA6k3fSxYbO0Aps1aHCVhRvkQlG2znU9YlpvEZnJULqLjNdwwGgbX0jWCjQyq8p0d9d9/KNHhWKApZRY9zGKp5xa7Zg1swOxY+totyqogkHYP+kUhOmJKNmzmYzJGsxPvFeZxFJD87+QMZKplixGhvFZcto6NyOprFcXyuivaFGQ8OFG2NqjYy4kEDUzD1iGdXzELACkMdArU9hDuxbQaBiRIi7JkJIFvNo5MkgXaJuZRIrJESBMTJlDoYRCRraNubUhyGO5TEhI6xGJ6esFSA40cIMZj7QMJM+kJa8pQmDyYpV8i/pGslqSdxCnoQxClBiCCH2MCfyjTGjUWmjwdNEFBh0OurmMni84JUQDcb6MUn8xGs4voZlDUrBzGWQ8tY+Au4Z/6hZwfPeK32ZYKKutlLmy1LkyQqYpWVWQzAQUjNoTmL5f7Y44Qa7OueS+gWJWZYX4mQIKErLMgqOt9C4J/wDaDy6LNWi7CWjxFqOgdRI1+7raPTqyqwiSopmzKWUrOZqkKKASshipSf6i2rbRgOI8YoyupEtSBJmJQhKg/wDMCkMVAWOUEs9rJ6Q7jqTUth/8EhfiJUGIez3AUBezbA+sZ+QDLQ2ZpYW5UCQ0pgpQAGovl/WFSUS5UxnWrxEtmzF+Vshc6hgr5Q+UqWEgH4eZgDmK2c39WPUsYk1TKp8E+D4lMWsryhElAUiTKG7Mty2nwNpaJKaYokpNgGXZ7JIUbnuWP+nd4ro5VZQeUpUoGwEsqFtdbAKL7mK2GLAKyklwCFH71my6/wBtj0aH8kywmcMsxSTlYl7a5iGL+V4jwyXbKSCztZRDvfMw9vKKaVsFhi2fKV5g6goOGHQEsPS8RYXiK0ycoLkZnUohIABN7Do0M210Kkn2WMTw+aFA+MdLAWHs0DPFmnlUc72Njp2IIYtv3iaZUzJnMpZybDIoA99rdifrERrgLBQA8h8gLfOJpOyya1ofLoZijblfqQ17ddkAJ9YfVYZPy85lAHcqOt/hAS+7egiqvFiPgCv8iL+mjekcTiCVkfzAFbOCT9GEV3kQ0ig7w1Tky3mpUCCeZIJcO5IBAcd++mkHqeeM6cqLDl6Nbycqy7n9IEcOypqpbFQAckqDErTqACPgABaLypqzOKCUkEhJY6MCrUF3IaJSbbKRSSDcusBmBKUmwuosCD2G9x6NEq6oJOdSnFwLMLOXfyGndoFyq5ImlKVcyA+rdEgdHLm3l6RUKFgFU1eclTJSwCbkFSUjdmPdkwDUFKcFCSpPNMXYE2ASSbkHRNvkIson5HuFNqbXby8/nFHOpOnOcxAPUM7eQJIbZjFmkpwEdNSW0UQPo/vBsWi5Ty0sFjLoNr+h0ZoaxzqUGNwCOvQiKCZ6ghjYhRAzW5dr+RhTZ2QHIGIbTRrWG2pMZGYdp54PIW7XvHChoq4fkFnuepggsNHVHk52V2hRIIUMAvhN3f0jkymSpQKmLadj2jyXFOLZkmeuWZkxkks7fNtYJUXGM7KFg5kkm5A1GrjWO721V2jn5PQazGZ1IfEQgzZeW6XuD1bpAnD/ALWitZExOUKsnLcQKouPJ81giSlQJN7gW1uYC02LyDVT5q0JSlSXloDNnS7ue/bpHNkw1JUx4uXk9io8ZK0vmsAOkRYhj0uXaYsDzjznDOPZaJKvFJSpZcJSnNb9IyPEfF6amcCM+RFr2fu0ZrXih2n9nq2LceiWnxJctU0FWTKhnbrF1HFsstyrv1EePVuOCVToEiaeclxlYgeZ7wzC+MpktJSo5wRyk6pPV94MUKz2efxElrAvHanHGp1zUpJKRYdTHmFJxwMqVEgk8rNZ+rQbkYrWrlLKRLyWSSNb6WhHIbU0vD2IDEadaKqQiysqkEOgtcEPGgl18mUoSiUIJDpRYWFtI8kpsYmUmeSJigVXJGyuz+kBarH5wqUTVHxFgZHUA5BLW9YZx4VhTqTroDcQYIJNTOQpL5Zkxix+HMSD3s3vAucFFId+gfYbBvKNdxASZzlWckkk+1u/6RnK5gHUf1gUazT4bi3jUyQSCpAAIAv0+n0iBVQAwUWQMzuQGvZm0LOPzgDwxUfzygD/AMjADyf843I4PUx8RbqJzKA+Ef42cmwvHDONM64S4BNTWJCyUuCAwQAcuVh8R/xGkMTUBEtDE85LEX1UWV3fT17RfxPChKkkEAkuTt8Vi56/lGeqKlKUBCXCgwQbMA7s/X84ZIDZJPnp8XUGUkOOb4tgQd7hoC4lU/FsFF2AYeXlYX3vFqrklR0INtb22v07QLrKYggqJIe/lFUiTZqMOQm1gojreIKie8zQ2dukPkUBny0mWrKptHAuLFn3cH5R2mwNYzeKo6HQg+5jnaSd2ehC5JcFarmpTYqBPROv79YpCmsJrWCgE9zHf+lB/jY+v5wRppilLAA5QUpSSzJe2mrwbpcEpJv/ACNDh5UmTLlJGUnXm0ClFrsXtFiVh2QM2pAYOVaEuo9SW8hE/hIly0MQMoSAdLizk+e3SJZs1JYAkqWxSh2ez26C416CFsRo7S5Ulgp1HoN/Pt+IjlOUgn4RMLEA3UNi7bn96RGmR4YcsFasxItdn01v6RQw+tKqhwU7eJqSzMAOjqUlh23haNZokDOMjK5QRuA6kgaje57wybXeEnMWCAyc2w0AAH3lH5P2hVAI5EKLklzrlJAL+gf9mK06lT4WQAqSGCSTd9cwOjkqd4IB1TUha0AhTZVKH4O2trxycp0ZQQMyWe1tAPUu8Nn1AyJUk3LE2cgMBv3MUsNSohI//YdbfsWtDoVhKkm8oOjOfdvbX9tGjw2sE1DjaxeMpQ1hWSHDl72v0v6wXwGZe4ynUNoXvf3+UUi6JyQZI/bQo6ViFFyR4HVUkxc2ZqpSSVKJN2O5jS8LUIVSKzFlJWWsSSFDS3eK3DtSDW82XnlqSQRZwxH4xqJdNTJJSZi3LcqWTfvDOdMCTaOcO4kiUEyphIS0wX2JB9owtTKUPhdTEju0emUnD0lV5hzq2Gg9epitWqpkMkyAgXGYJ32vE1kQ7izzykQu9lWuNfaIjhE1Tsgx6NQ0KVKATp1I2gicLlKCkoWoqFiMthFZ5NnbJpPweW0GHoKFeOtachsEsX6i8TKqqcJKUSlEswUpX4CN7S/ZylSleIVFOoDM794sUn2YSR8aVhuihAUlXBqd8nmUqnVMEtKJZuQHANy/XQR6ZSYwlFTORogiTLudZmunk0aKm4fkypPgoQSkX+LmHrGYqsMp2U0xYWhfii4fOkEAE9IkpqyjjwZTGVkT1k//ACKf3MWUcOz5wTPloeWlQzqfTKRoNx3htZTVFWvPLkLZShmIukaAlz7weqOL0S5ZppCnQkZLp1LXY+do6JS4FhjvlmaxZQdzp06uSWfYWctewjOVd+YnyYfJI284NYrNu+oSwAaz9+vlAOqBfquwb+l9B/l2gMBuPs4wZCJaqiYBmWopQwchKSQW7qUPkI1GI45LlIMyYQkNyj72mjfvWBOHLVQUciSq6yDMUw+ELUos/W/7eMRj1eZ8xSiT97KNrEj5tHMo7NtlW6SRNjXHa1q/lBIS5ZTHMw0ttb8YqSOJgmW+VKlFV0q1FtQ4ZQ+YgKqS3uPm0SS6Z1MB5D9+UVUEJs0TT8UWogixs9he/YQ2ZIUpOZQXqzMpmZ3Haxg1glIBNlnvBHjCpEubIQlLXUpZ6pUydOwzH0EXjhXtuf0ReX5qH2DsDQtUpQCwlbjw0EspZYZso3tl9QYuUs0SkLC1c7usEEagBr2OkOQESw8xmKgz6JOiSVbAE3PaL2G0v8SCAtJmJJD25wCWzXPMx311jknBS5O3DncaXgy06qSXf2GvmYK8MLKJhDPmAUlyz2O3rrE+N8MLlqDqRkuSQyQG6neKXDs5K65ASQUS0q/1ZbWv6wrhwaWS5dmsmSUIGZfxksAeraAdWi7LpUyU5g2ZVtywsAkdBvFiXMQ4cAk9Ro5L/QmKM+a6yEpCyMo10vY+zxyWW7HYpVHw8qGJuSDsOxbWBPC/JMKlMbustuHPlrt5QRxRIQErT90pJbcKcG3aAGVaSoAv4ihlbobZvQfSKJcCPs2CJmfPook5fMKSlRu9rqP/AKxVrqkKyAfCFWb+0EDN/qItAyViNy1gGSfQO7bOG/ZiZIJKVpdIKSE9yTY/InyaAGh1Qo8gKW1NtC2Y2Gzk/SK1DOALEqcqmMCd7EZezn6w6lnKTMWhRzIBsom+Zg/47doF09fnmFKGyoUySRck9tf0fs1IiMK0SVKWlYYKDgO2tgpPnb1tBShWULs7LUXSHse376QDwicrMp2UApQcO5JCXI9gdIO4AHzAlw/3tW7nqDv2g2KzSpnOIUMSs9DCim5PQ8ZkUyjMlrTqk+tw0aqRwsklKpkxZmKIISkhgXg/LkUksAJkoYbm59zcxSrJiJczPLLONCdO49IWU76GjGuGaOhwlMoOBmVvmLxNNqVaFtRYJeA+G46FKypNtSdzF5ddOPwILbbfWBZqJ1qnlSMgRlJ5ibEDqA14s1FESOaYvKdWAFvrFSmVUFTFki93Bi5ULCEPML9SVfhGtGpmQ4h+0v8Ag54lSUCagAOSou52FiIP4VxKiqlCYheQmxQoXB6frGSxvAxNmFVMiUE5CVzCrMEjcjoYDSMBmyJ0v+HqZc5JKcwJy73BSSbd4bho1NHq+D0yyTnU97EOA3nDcS4Lp5swzCtSSQxYhj+sWUKIAADC2pt7Q4oP9Yc9ATCrjgLIcHxaRKV/DSpiFlAIIzBwR1Eeb8ScOtVKUhUtv/Kq/wAJe4HV+kGePcCm5CuVJSFISVKWhJzkbgZbgnrGYoKWWV+AoiZNPOorKrFtAX2teH31NGGzBmJTilvcbqf+0bf5ecO4QwL+Jq5aFp5E/wAxaQTZI6ndRVEGKoVLmFCklKnJI3U+h7pbRrWMeg/ZVQBNNMqS2acrIljoiXysdnKsx9orOVRJJc0VeNpysq1LtfKgCzAsHI62A8hHmy5mnmRG++0fMJZJP3kZUds11H92jzioVf1JPrAhwjPkcsjX0PlGy4QwgZRNVckfIfn+UYVa9/fyj0DgqdymWfusR3B/I/WO/wBFq8nJyeq2WO0TTsMEmqlEDlWrlGwUxcD0v79IF8aJ/wC5HZP4qP4xsq6W5l2+FQN9oxnGZ/7lXkn/AGvHT6vGoQ48s5vSzc5K/CKFQvNJ6sG+n4Rdw+lYgkkCY6QQSMqgAzNo9x7QIQsutO2Ue4d/r8o0mFSfEkqG6SFJPdgY8lLk9FlXE+GytJLqURoMxOnYlvpFSgoVU0wukhaUkEasolr+Q+sbKUnMEqaxsfxgCqWy1ljYsXJexL3NztAa5oZPgOy8Q5kpQHOUm+xLAAep+sTg5bslwoEglnYt9NPKMzIqiFpIQ+UhgfvM7Cw2LFyRpBibPUoKJF1m/wDayQALjTlcHS/rHHkhqdWOWyO1U5SisBstlILfeBzC3QiB9YgiYmd8KVgN0Ctde94lQAb/AAqHOQX5rAb+XyG0R1ZHhLVyjKEuLA2IOb0EGK8IL/RlaySwIBmFndmJDEg/1MPaJPHIKEqRaWopBGhyiz9OvcRn6ud4hSgliFOD3aw9SfpBHDqzNyLzpLMRd+oU2zfQwGqNZdxRISjMGUJjBewzEj1uWHZ4GzJf88qQWT8QuNCP30h1XMWVLcunRrs4DBTdd7RFhksqBWq4fmF7jdv3tDLoV9hWhmIC1pVsQ6nO4Zz16wZ4KpmWJaiGZgp+53N+kCauiCgoAp8NQSUqG7MR3caGNDwZRFgsMQ5T1Nh+bekFAkaatmBKyAksGHwvsIURTa0OXLHo5hQbFoyAr6dEnOAqadiScvmw2gbInmaM9UuXkKiQliFNoGKfhHm8X6bhacinUV5cxIPh9BuSrR+3nAWl4dqhOSCgTEEm6VAhNtSSLNGSaH4Zr5HgSU5pSEt/UHV84pVHEDqYH5wRwfhoyQoEoOcuUkn8rwVocDkSyFIlJKtHJf6waEsq4XImzkgpsnqYZivDU2ZbxUgB9iXg0qtUxSkJTsLgRWM+ZJSHTnKyxIZkDqonUdhAqwptEFPwilNIuXLUCpYdR3J2/wCIyPDuEZVrn1Fyk5UpNgCLO0bmnxmWiYUJAzH7wAD92gBPoZ66l5l0lQJIsCLn9IaSVcATd8h6glLmjOs5UbDc/pAvjDElypLU8tZU+qXJAF3t5RofEC2QEk9gLD1i9LwNIdyoq7HSF1b6DtXJ4fw3xdPTV3mK5/iCyde4O8el0bLOcSEEhzmy373ghW4JK8RJKUFSC4dIJchveLVRXqljTl6jSA4m2BGK8O/xqAmZKBDFlHlKf8Vaj6Rzh/hj+BpZkszDMKpilgqAGVwkBIA6BOzXOggmcXdJJWlIG6lMIx2LcSLaZLRMQtmVnTcXJtft9IDdIKi2DuOsEm1MyWJACmCszqA6XPlGQpfs9rJs3w0oTm1KiVZP/YJaN7wTRz0T1VM0kgoKEgkk8xSSW0A5R7mN1JrCQCUlI10Iiim6J6cnj6vseqkgmbMlJDE2zK022MD8LqSgpWkXa47biN1jlbVrE2aVjw5YU0syyksRqFE80eepntZIcjU7Btu/p77RbDOV2Llgqo3kirSsy2L5j8mJv3cRiuM571Kz2H+2LnDE5QqJaTd1KI6JORWg2DBoDcVzXqDu4T5aAe1o9X1GVZMKkedgxe3la/CGmmpOfqXaxZm6xruH6vKhQKSyWOYXF2F+l4xdGHKP7io/Ij8Y2mA8QpkBaTJVMukgpUz2Gg6gD2MeWuzuaCsuYA5Se7DqOkQzsOJWpQBYubAsHCRr6H3iKo4hll8lMpJ/0KBPYGx9IM4ZQzp8vPMzISkZsrpA9fTZ40pJchUGBZKQhgASSz7Mn6mCdItNky0qU7uW+eY6jWKy6UKVmQAQLqUxvuwJtrcxYpJ6kILMbOEhQDkswBUWYX1Ijjk75Z1RVKkMr8FzHmWoBrMwcubO148/4sVdkLdAOVSXuVB7nsw0jT1/E4IGXM4BDKALPva3SPOpy+ckucxcnfWKY4u7Jzl4J5dWpdlagAA72gpNrc4QoE5gnKruR0aA6iEqJDlO0EKN5iTZtx5C0PJCwYSkz1qQxmAAuLs/kYt0E3IPDIBsG7EEv7tHOH+HfHW6gSlHMtIJBKfhdBGqkm7bs0eg0/A9IFKylSkqRy5lHlV1ca7HtEn+FE/sydHOTMUZaU7ugjZxf0v842uA0EyVJylDKJexJ2AH0iWg4fkU6wpAG7+dr+7+8GP48bNASA5AObhiySfD1vf/AJhQVNdCgmsESsP5AlU5cwblbOexZh8ocZcxIIlAEdj9XjO4XiapvMo+GgXd9Rsz6v1gDi/HE+cFS5P8pCbMPi9SdXhjUbmSieo3KSeiVJLdXaJp0xEhLzp6EKYkJFz7R5zwxhdRP/8ADmlBLgzC+V+li5+kbNXBUgpT486YuYxzKSoAHvlLt7wWgcJiwvEpFQFET8yjYS/gU/bNHJ/EakKElZKrNndNj3b8o7TcGUqVgpRMP9xXBZPD1H4vimXz6vdibX6E2gB4KuHYeVfzFBnu5JFtmg8moypF023ivNqEFglZ8mc/hHCuWlNklRJu/wC7Qr4AFqbECUrUWCUJKrdtfpE3D+JCbLSoKUXH3viB7xjanFQBMZ+dGQJF2BO462ingmMrHKlQSoFuo/5ENGdAcLNRxDMUucDJUhQTaYgi4OxcXG8QGcQHVYAFwbwFrMeaYoffdifKKYxGYQ5SpQNuX8YEpfQVEzmPzyqecz5VuAAW8gekCMSQadSMpICg6RvY384scSy1JKgoFLmzguC8TYAJM1YE5PiZUFs5Jv8AhE1Hyy7nxR6P9nmITKumXyhK5Zy5rXsC7bQXqqoyJShPm3UcoOznQCKn2eUkuXInrlAgKWAblrB7eTxHxNXASyx5rt9Y6IxqNnNKTboxuPzpn8OtyoZzlcqLEZg7bA5XI0jMIlAJYDQQbwnGc9NPkTLrQlS0KOikkkt5iA50b0imITITcPn/ALqV2Kv9ihAXistUHblHyzD8INYSsJqJbXD/AKX94F8YXqfceynP+6O2X8H+mcq/m/4VaRLKH9oAjv8A1CYgrCSQH5r67a6jTUeRjlNoe8HeGcIVUEJSkMJiiVH4QHOvW7Ftyn24k12zp7OcLy59ZUIkhyCf5qhbLLGpcfAWsGuSfMx69W4EhaEy3PhhgoORmbqRdohwuklUcvw5CRclS1PzLUdSo7wOPGcrxjKBvo+zkaekc8pKbLKLidxuolyZWRIypFrbDX2jzLHuICrlSRlNrXAI6/Vj3i9xRj6py1JbkSoj/Ig/R7N3jLz5Lkk73/UNDxx+WBz8InkTStIJI0Pl6QIq0WBglQ/+PyB/GKFbpFF2SI6dQPKYP4fKBZi7D09YC4bThTk/v9vHZFWUhQTYn6Q0sb1TNGVM9K4LnplpmXuSN9NY0RxRIZiAY8o4dr1CYQ+qcp89Qe+/vGjNU+7t33jjyJpnTCpI1EzF2PrHU4r3aMzKxcWBax/CGTsU0EJyNSNUmsUbg2jkBabEpYSHWQdxCi2pOw6jGkVQCvDITspdiR2G4jN1yqX+KUJwKdNjz2s6tWi8KwJHJpsrl9NS8V8TXnTmKQ4uXZ2GpG5hmKuAlLx1AH8sgJAsEs3pqW9orrxrNY7nchh+/KMtJqxfQP00ixIrAe76fkY1Bs2VFiIYsW2LKJFu/wCUXTVln32+kZOmrEpDBn37frE6MRA1UPP6QtWE1JxEF7CKVVWA/wBwIcHcEd9Xv8oAHF99gz9nhqsQBe5DsQfrAo1ktTWtmAsCdvLV94goK1ImpdgH2Nn3J9YrVKuvV22P5QKqas37dP32gah2NfgVGKifMUo8iVqDDcu9z0jf0qEpDJSAOwjA8BK/kgk/ET843tJ5QboXsZiuEInyymYlJBcaBx3B2Med0n2W1SJ6lIXJ8MEtmWQtST/aElumsb/iXFFSZOaWAVGwfYmMLRcTKVNCkGw5VOdeoZ+u8BzSdMeONtWEsLqJslKadzmRMUpaQWfMeXm/p6+UC+KZk6YuZLJSkOACnU7s+0DMW4iVJrTMupCiFeX7EWMUxyXMmJnZj4YBJYF9Mt+9/lAcnVIOnPJnBS5V82oyJH76fnD55sWghNlJCU5dS1nc7qf6QMnHaOrD0Qyrk7T8gSv+9PzWkQPx6YVTySXIe/clvoG9Ikxioyy0JH9TnuxhtVSFRC1kIQR8SgeZv/jSLr1FxYbkR1OX9px/Uc9fNMjpA5AFybAdTGspJwoqYOsFUzNMIQQdTa7tYfiYykrEfDcygU2LqUxWR06JHZLaByYZVY2uYk5mdb9eVDsEh9tn/EkxwyTlwdMGo2w5N47nEKCVkJIIYh9ejM3vAA1673Yne7u+o6dIqphyhFVFLoRyb7HrqldSz9Sfn53iBU4u+9vl0jpiMiGFLuHK5Fjo59xEE+XmIHqfKO4cbqHVP0I/OLlJKdbQccN5qP2CUtVZDIRkQry31ip4cE8QlscoFyXPkP1eJKTBFFnNugvbzjsnglKShBdEVkUVtLyDJEzKoHoYNKriRcwbkcLy1o0PufwjJ4mDLWqXoUlvy+Uc3qfSyxpNlcHqIzbSLArO97v6REuvI30tFDKYt4TReLPlo2zAq/xFz9G9Y5NEXcjfYTgaDJQZnxkOfW/0MKLi8QALBmEKKUidsG0dJ4o5VBSbuov5sANQLQYn+DIQStRIb4bHbr07RTk1SJSM1kgBy2wGjvqfOMzi+M/xZUhLhOqSbFTNc9GERbLxSC8nD6eYAEhLEkoJzAlxoXtqzfpE83A5OYgIUlgA4JyuWf4tT5QBSG5Q5BypBzZQLEgJAvtc2F4d4/MpfiBagkkJJOVPS33jvGC0bGlwOkQ2YlXUKUb+wEG5VFTIYiWi4tyu8YugmzchHLnZ0rDBJLAs3kdxE+HYwsKZQW+iiCdfdx5doFitI2UytQlIGRJdnsNCenaK8/BKWY4MsAvqmxeB9Bhi5qDnSEgWBJ1H9Xn3jQ00hEu5OlnLbCNZqMnU8DzVTE5FAyj8RUWKfLrr8obO+ydKixqVAbsgP6Em0bQVuoDW7xFMrwQGve50DiNZqKmGcJypDZFrCAAwLEnzME5i8gLcwgWquu6inlPUsR1IijU4s7lyBcWv7dIVsJLxNiSVSib8t/VjHlcyeJc0LRZKmJ7GzuI3c/EEkEu46KbX0jB4qAicQdFXHSNFW2NtSCfFQGTMkgsHSoHUdoEyKnPJITYqsdhtFWXLdBHe36RHTDKGfcw+tKgOduzSU9QXAUGSABfyufJopeGXc6PEuDSytMwlRIlIKj7j5M8V0qZL9ifwi+KLjG/sjkknLgH4sXmJOlx0J1F2/OOYrPK5pUSVFhc6/p5QyqBK0jWG1I5oo+mT8kNRNt5xFMU5caaDy2iOqVdukOlm0IhiYQ4GIkKaJCIIDi1RHkOsTOIinKtGMdoZn80d3HuPzi4ioIKsups/QQMl2L9C/wCMEl6nuX99PlBg3F2gSSa5J6JLkklzr3jRUqsiRn5bOH/pJ/SMjnIKCksQW94urmKV8RJ8zHfh9U4Rqjmy4VJmrk45KSLF36An5i0YvHVAz1kH4mNx2A/CCcosHihiEvMx6W9D+/nEfUZ3ljyNhwrG7QPCni3S1nhhRbM4y9Dq9jtEeRtGh0uTcPpr6COA66DcrEZZAJCnPVnjkBlJKiT1hRrYaCWLYgooCCbFyR3Gj9Yp0QBVfYEjue8KFCvoddlydJOdiSWiTOlMxKTo3QGw2v5AQoUTRVhnBV+ItAGZKTzFsugdh7Bo1xWlEsmUje+jl9yTvChRhDgxYkBIJ15uwb84enEiVO/IwHR1dD27iFChEMzofOoEsyQXBOrkuzMfXSIqrFzkUE3UlWQOLWvb3jkKGQoOn4q7W2N9+4OzaxAaoBLh2dvL9I5CgmBqqoOzWVA3GEhSGa6Tr0hQoZCsD52YREid8Vt47ChxDYfZ9LGSoWbuUSwPRR/+0UeIqUS5ikIHLY+XYdoUKPUpf0sWcCb/AKiSAs0ErT+9oqVhZR9Y7CjhZ2A0qeJEGFCgGJyHjqVQoUEBwriNRhQoxhRZlzuVL9G9rflChQAjX38ovU5G+hue3eFCiuN/ISfQQmSWAvr+9IoTnBKTfcRyFD50k3QuJ2k2Q5Q8dXoAPva+QhQo4TpIlTGtChQoYB//2Q=="/>
          <p:cNvSpPr>
            <a:spLocks noChangeAspect="1" noChangeArrowheads="1"/>
          </p:cNvSpPr>
          <p:nvPr/>
        </p:nvSpPr>
        <p:spPr bwMode="auto">
          <a:xfrm>
            <a:off x="0" y="-384175"/>
            <a:ext cx="304800" cy="304800"/>
          </a:xfrm>
          <a:prstGeom prst="rect">
            <a:avLst/>
          </a:prstGeom>
          <a:noFill/>
          <a:ln w="9525">
            <a:noFill/>
            <a:miter lim="800000"/>
            <a:headEnd/>
            <a:tailEnd/>
          </a:ln>
        </p:spPr>
        <p:txBody>
          <a:bodyPr/>
          <a:lstStyle/>
          <a:p>
            <a:endParaRPr lang="fr-FR" altLang="fr-FR">
              <a:ea typeface="ＭＳ Ｐゴシック" charset="-128"/>
            </a:endParaRPr>
          </a:p>
        </p:txBody>
      </p:sp>
      <p:sp>
        <p:nvSpPr>
          <p:cNvPr id="27653" name="AutoShape 8" descr="data:image/jpeg;base64,/9j/4AAQSkZJRgABAQAAAQABAAD/2wCEAAkGBhQSERUUExQVFRUVGBcWFxcYFxYcGBkYGRgXGBscGBgcHCYeGhokGhcaIC8gIycpLCwsGCAxNTAqNSYsLCkBCQoKDgwOGg8PGikkHxwsLCwpKSwsKSksKSwsKSksLCksKSwpLCwpLCwsKSwpLCwpLCwsLCwsKSwpLCksLCwsLP/AABEIALcBEwMBIgACEQEDEQH/xAAcAAABBQEBAQAAAAAAAAAAAAAFAAIDBAYBBwj/xABAEAABAgQEBAQDBgUDBAIDAAABAhEAAwQhBRIxQQYiUWETcYGRMqGxB0LB0eHwFCNSYnKCsvEVJDOSU8IWY6L/xAAZAQADAQEBAAAAAAAAAAAAAAABAgMABAX/xAAnEQACAgICAQUAAQUAAAAAAAAAAQIRAxIhMUEEEyJRYTMUIzJxgf/aAAwDAQACEQMRAD8A9gSmJEphiZPeHZD1izOdL8H5YdlhgeHBUKVSGlEcyRM8cBEazURJTDwmHlMNvGs1HRHSiEDDZ1QlIJUQAIDdGo7lhFEZ+v4tQkgIZViSehfRusUZvGIWjoCRcGwBdnPctCe4htGaszEj7w94cioS7PGIm1M1ZOVQCQ2Y303A6mLiKspIIUXcWPybyhPcsb2zZJMIpgFIx7KCFA5tR694JScUQW5g7PDWgalsJjuWIjVJBYnZ/wB+kL+KS7OHZ4NgokyxzJEMuuSrQ7t+MTpWDpGs1CaEIdHHjGo7HDHCqFGNZ0GOww2joVGMOhRx47GCKFCjjxjDFPCCocYYpEERjwuHREmXDgq8ag2PhQnhQBioDDooidEiFxVpk07LQMdzxAJkIzIUJYeOWiELhZo1BJwI4TEQVHc0ajHKmpyJJt62HvHkfF/Fsw1aZRKWUbISu+5SWNgG1vs+8ej4/X5UZQSFEHQsfmNPL5R4xX0CZi1pKQSs86iWAAGpUXsAdN45c06ep04cd/Ir1tdOmqUpMsAOUgnMxykh1Je9zpC4expaZhkTggBSTokAC+wexcj2izN4jo0BKBMzBNgUhSkgd1AN6wD4hxVK5iBTM4BKprEFiRypcO1r2aJRTLycaPQ6TGVZJaS4DZSp7BUsKfNvqnTeIqTi/wARTLTzJLWBDqDg3NriMUiqR4edfiKJWkEXJzBfxFgx2HSxiMeIVysozLQpSznslacylpHqka7N2gOwRiqPScMxta1bs1wp3BdrW0cNFidWGYnMggG7XFi2hG9xtGcocb8aSZtOoomFSUKQq6ULNiCnfz3jNS62ro56pSUonZ1p5mYZlKsLfDrtGjYrSPR5mOmWhJWSSpQS7/6WNrRYk4iJi2SqydT1fTy0jKypVR4pWrIEkDMHJ5kggEBt1MWg3JADpCMuaYD3VYF/kfaApMGqDQrAFAJOraaC35CJ5OIzGZTpCXGv+p38jAUVWda0D7m5016+gEQrr86spylKlFDKu+UAlvn7RVSJuJpk49M1SczddP20XE8Qkn3eMamuFknUpUX1dILa7m42iRE9soDM5cb92L29RB9xg0NkeIQDdvKKtVxOQklGX5xkxWoYrKk2JBPQD52ilU1yQPEW4QA6b5STrmN/h6A69I3usyxoPVPFkxczIAsCxKmIDdQfOJv+vEM61sLsWvrtqf8AiPPqzjhQOWShR1ADuSf8Uu++8NoJ9VOC1qzygC3OVAaPZ/P9tG3Y2iPRTxxlBdewIcXYdoM0HGMtYSzlx1u41tHl+H4TOWpykIlkcyll1KJvZIvrvaDQneCAEJQkkkBJZtQ5sLdWgqbFcV4PS5eLyzvFxKgRaPM5VarIVLLknRLkH0g3T8RK5QSWYculodTsTVmyMcCopU2KJXYenWJiYquRCZSoYnWIyqOZoNAZahRX8SFA1DYFTMiVK4rJMSAxYQsCYYeFmIAqHgwAk4VDs0QAw8KjUAmBh2aIHjueAEynHcknLlJQVOnNq4yk2vbppvHjWN1KllUq4JYu+6dj1BtH0bOlJWCFAEEEadY8a+0Xhf8AhlpWkBpilM3QaA9CxjjzQaex14ZWtTDU2FlEsKJzJLH0OsSy6TKQA2997N8i8XJNOfDyh8juRsN7Q5M5AWkBj8QKWLgliCCNbBolu2W0SRWXLWnNYhiGYm6VuL98w1GvszKbEFlSCRlCCVFj/aQB/jfeCE2oSQSQyQxYAgkPo97tceRhfwyBMlA5j4j2dJSyX+Lz0PtaN2boPYFKEjxJqgpKMgUHJZ02SQnR9fQxLIlonyEKZRVmCw5yqKwosSx1sS21oJTJcuaFKXzAkgJcs6QT7BgBt7xQpKtMwgShlQJ2oGyLn0OUB+/eJWGgtQ1OZS5iXIYAAiwKczN5np59IsGYAtdy6bBzYlgq3S6mtrA2lrUqlpCSShSynMA3wOH9SgB4ZQ1AUjObhRWTmSxDEBjuDZ7dBDC2W5lbkC1ZgSpKS19nBPbc+bQEohJmTErlrW8mapK7nK6xmWb6qcM7uGEcqa5KlKlKclOpJ+FGRLjN52Pr1gBQS0/zEpvKVMUuzizBIB3Iy/U9IrGJKTNUnEVFZzDll2CzZRJbMMosQ4d+sQ1ONoSXCATe6r6lz2ub/wDBIooWqZpp1Jt6mG1lEE6zElRD5b39dOmv4BqrSLp9k6k1aJZvEIIZkpB16P3fy+R6RWn1JnKQFEM+p0buBobNbo1oFTJbnlPRvU2LeQzeSQNSTEUqsY5VOxbz2b1un/8AoxRxTQik0zYSK6VKR/2qEFZdJUlOZerXUfhJ76W1jszFMvhmqUhB1TLckhndayXftZnI7MJkVviJAEwoXbRhmuCbkNfrrcwYEsAlU1KMyv7XJbVSiS7fdD9mjlfBfsX/AOSZwWK3SSVAIUlgWKSXAOW50Fz5RfppQAznKHLpLlTvfZoaJxIaWkN/WbOx6M+UPZo7NoiZiFCwT3+JyCSxDhj3941houScRCWYFYJuU2AO9jdtS/6CL8qrUA6k3fSxYbO0Aps1aHCVhRvkQlG2znU9YlpvEZnJULqLjNdwwGgbX0jWCjQyq8p0d9d9/KNHhWKApZRY9zGKp5xa7Zg1swOxY+totyqogkHYP+kUhOmJKNmzmYzJGsxPvFeZxFJD87+QMZKplixGhvFZcto6NyOprFcXyuivaFGQ8OFG2NqjYy4kEDUzD1iGdXzELACkMdArU9hDuxbQaBiRIi7JkJIFvNo5MkgXaJuZRIrJESBMTJlDoYRCRraNubUhyGO5TEhI6xGJ6esFSA40cIMZj7QMJM+kJa8pQmDyYpV8i/pGslqSdxCnoQxClBiCCH2MCfyjTGjUWmjwdNEFBh0OurmMni84JUQDcb6MUn8xGs4voZlDUrBzGWQ8tY+Au4Z/6hZwfPeK32ZYKKutlLmy1LkyQqYpWVWQzAQUjNoTmL5f7Y44Qa7OueS+gWJWZYX4mQIKErLMgqOt9C4J/wDaDy6LNWi7CWjxFqOgdRI1+7raPTqyqwiSopmzKWUrOZqkKKASshipSf6i2rbRgOI8YoyupEtSBJmJQhKg/wDMCkMVAWOUEs9rJ6Q7jqTUth/8EhfiJUGIez3AUBezbA+sZ+QDLQ2ZpYW5UCQ0pgpQAGovl/WFSUS5UxnWrxEtmzF+Vshc6hgr5Q+UqWEgH4eZgDmK2c39WPUsYk1TKp8E+D4lMWsryhElAUiTKG7Mty2nwNpaJKaYokpNgGXZ7JIUbnuWP+nd4ro5VZQeUpUoGwEsqFtdbAKL7mK2GLAKyklwCFH71my6/wBtj0aH8kywmcMsxSTlYl7a5iGL+V4jwyXbKSCztZRDvfMw9vKKaVsFhi2fKV5g6goOGHQEsPS8RYXiK0ycoLkZnUohIABN7Do0M210Kkn2WMTw+aFA+MdLAWHs0DPFmnlUc72Njp2IIYtv3iaZUzJnMpZybDIoA99rdifrERrgLBQA8h8gLfOJpOyya1ofLoZijblfqQ17ddkAJ9YfVYZPy85lAHcqOt/hAS+7egiqvFiPgCv8iL+mjekcTiCVkfzAFbOCT9GEV3kQ0ig7w1Tky3mpUCCeZIJcO5IBAcd++mkHqeeM6cqLDl6Nbycqy7n9IEcOypqpbFQAckqDErTqACPgABaLypqzOKCUkEhJY6MCrUF3IaJSbbKRSSDcusBmBKUmwuosCD2G9x6NEq6oJOdSnFwLMLOXfyGndoFyq5ImlKVcyA+rdEgdHLm3l6RUKFgFU1eclTJSwCbkFSUjdmPdkwDUFKcFCSpPNMXYE2ASSbkHRNvkIson5HuFNqbXby8/nFHOpOnOcxAPUM7eQJIbZjFmkpwEdNSW0UQPo/vBsWi5Ty0sFjLoNr+h0ZoaxzqUGNwCOvQiKCZ6ghjYhRAzW5dr+RhTZ2QHIGIbTRrWG2pMZGYdp54PIW7XvHChoq4fkFnuepggsNHVHk52V2hRIIUMAvhN3f0jkymSpQKmLadj2jyXFOLZkmeuWZkxkks7fNtYJUXGM7KFg5kkm5A1GrjWO721V2jn5PQazGZ1IfEQgzZeW6XuD1bpAnD/ALWitZExOUKsnLcQKouPJ81giSlQJN7gW1uYC02LyDVT5q0JSlSXloDNnS7ue/bpHNkw1JUx4uXk9io8ZK0vmsAOkRYhj0uXaYsDzjznDOPZaJKvFJSpZcJSnNb9IyPEfF6amcCM+RFr2fu0ZrXih2n9nq2LceiWnxJctU0FWTKhnbrF1HFsstyrv1EePVuOCVToEiaeclxlYgeZ7wzC+MpktJSo5wRyk6pPV94MUKz2efxElrAvHanHGp1zUpJKRYdTHmFJxwMqVEgk8rNZ+rQbkYrWrlLKRLyWSSNb6WhHIbU0vD2IDEadaKqQiysqkEOgtcEPGgl18mUoSiUIJDpRYWFtI8kpsYmUmeSJigVXJGyuz+kBarH5wqUTVHxFgZHUA5BLW9YZx4VhTqTroDcQYIJNTOQpL5Zkxix+HMSD3s3vAucFFId+gfYbBvKNdxASZzlWckkk+1u/6RnK5gHUf1gUazT4bi3jUyQSCpAAIAv0+n0iBVQAwUWQMzuQGvZm0LOPzgDwxUfzygD/AMjADyf843I4PUx8RbqJzKA+Ef42cmwvHDONM64S4BNTWJCyUuCAwQAcuVh8R/xGkMTUBEtDE85LEX1UWV3fT17RfxPChKkkEAkuTt8Vi56/lGeqKlKUBCXCgwQbMA7s/X84ZIDZJPnp8XUGUkOOb4tgQd7hoC4lU/FsFF2AYeXlYX3vFqrklR0INtb22v07QLrKYggqJIe/lFUiTZqMOQm1gojreIKie8zQ2dukPkUBny0mWrKptHAuLFn3cH5R2mwNYzeKo6HQg+5jnaSd2ehC5JcFarmpTYqBPROv79YpCmsJrWCgE9zHf+lB/jY+v5wRppilLAA5QUpSSzJe2mrwbpcEpJv/ACNDh5UmTLlJGUnXm0ClFrsXtFiVh2QM2pAYOVaEuo9SW8hE/hIly0MQMoSAdLizk+e3SJZs1JYAkqWxSh2ez26C416CFsRo7S5Ulgp1HoN/Pt+IjlOUgn4RMLEA3UNi7bn96RGmR4YcsFasxItdn01v6RQw+tKqhwU7eJqSzMAOjqUlh23haNZokDOMjK5QRuA6kgaje57wybXeEnMWCAyc2w0AAH3lH5P2hVAI5EKLklzrlJAL+gf9mK06lT4WQAqSGCSTd9cwOjkqd4IB1TUha0AhTZVKH4O2trxycp0ZQQMyWe1tAPUu8Nn1AyJUk3LE2cgMBv3MUsNSohI//YdbfsWtDoVhKkm8oOjOfdvbX9tGjw2sE1DjaxeMpQ1hWSHDl72v0v6wXwGZe4ynUNoXvf3+UUi6JyQZI/bQo6ViFFyR4HVUkxc2ZqpSSVKJN2O5jS8LUIVSKzFlJWWsSSFDS3eK3DtSDW82XnlqSQRZwxH4xqJdNTJJSZi3LcqWTfvDOdMCTaOcO4kiUEyphIS0wX2JB9owtTKUPhdTEju0emUnD0lV5hzq2Gg9epitWqpkMkyAgXGYJ32vE1kQ7izzykQu9lWuNfaIjhE1Tsgx6NQ0KVKATp1I2gicLlKCkoWoqFiMthFZ5NnbJpPweW0GHoKFeOtachsEsX6i8TKqqcJKUSlEswUpX4CN7S/ZylSleIVFOoDM794sUn2YSR8aVhuihAUlXBqd8nmUqnVMEtKJZuQHANy/XQR6ZSYwlFTORogiTLudZmunk0aKm4fkypPgoQSkX+LmHrGYqsMp2U0xYWhfii4fOkEAE9IkpqyjjwZTGVkT1k//ACKf3MWUcOz5wTPloeWlQzqfTKRoNx3htZTVFWvPLkLZShmIukaAlz7weqOL0S5ZppCnQkZLp1LXY+do6JS4FhjvlmaxZQdzp06uSWfYWctewjOVd+YnyYfJI284NYrNu+oSwAaz9+vlAOqBfquwb+l9B/l2gMBuPs4wZCJaqiYBmWopQwchKSQW7qUPkI1GI45LlIMyYQkNyj72mjfvWBOHLVQUciSq6yDMUw+ELUos/W/7eMRj1eZ8xSiT97KNrEj5tHMo7NtlW6SRNjXHa1q/lBIS5ZTHMw0ttb8YqSOJgmW+VKlFV0q1FtQ4ZQ+YgKqS3uPm0SS6Z1MB5D9+UVUEJs0TT8UWogixs9he/YQ2ZIUpOZQXqzMpmZ3Haxg1glIBNlnvBHjCpEubIQlLXUpZ6pUydOwzH0EXjhXtuf0ReX5qH2DsDQtUpQCwlbjw0EspZYZso3tl9QYuUs0SkLC1c7usEEagBr2OkOQESw8xmKgz6JOiSVbAE3PaL2G0v8SCAtJmJJD25wCWzXPMx311jknBS5O3DncaXgy06qSXf2GvmYK8MLKJhDPmAUlyz2O3rrE+N8MLlqDqRkuSQyQG6neKXDs5K65ASQUS0q/1ZbWv6wrhwaWS5dmsmSUIGZfxksAeraAdWi7LpUyU5g2ZVtywsAkdBvFiXMQ4cAk9Ro5L/QmKM+a6yEpCyMo10vY+zxyWW7HYpVHw8qGJuSDsOxbWBPC/JMKlMbustuHPlrt5QRxRIQErT90pJbcKcG3aAGVaSoAv4ihlbobZvQfSKJcCPs2CJmfPook5fMKSlRu9rqP/AKxVrqkKyAfCFWb+0EDN/qItAyViNy1gGSfQO7bOG/ZiZIJKVpdIKSE9yTY/InyaAGh1Qo8gKW1NtC2Y2Gzk/SK1DOALEqcqmMCd7EZezn6w6lnKTMWhRzIBsom+Zg/47doF09fnmFKGyoUySRck9tf0fs1IiMK0SVKWlYYKDgO2tgpPnb1tBShWULs7LUXSHse376QDwicrMp2UApQcO5JCXI9gdIO4AHzAlw/3tW7nqDv2g2KzSpnOIUMSs9DCim5PQ8ZkUyjMlrTqk+tw0aqRwsklKpkxZmKIISkhgXg/LkUksAJkoYbm59zcxSrJiJczPLLONCdO49IWU76GjGuGaOhwlMoOBmVvmLxNNqVaFtRYJeA+G46FKypNtSdzF5ddOPwILbbfWBZqJ1qnlSMgRlJ5ibEDqA14s1FESOaYvKdWAFvrFSmVUFTFki93Bi5ULCEPML9SVfhGtGpmQ4h+0v8Ag54lSUCagAOSou52FiIP4VxKiqlCYheQmxQoXB6frGSxvAxNmFVMiUE5CVzCrMEjcjoYDSMBmyJ0v+HqZc5JKcwJy73BSSbd4bho1NHq+D0yyTnU97EOA3nDcS4Lp5swzCtSSQxYhj+sWUKIAADC2pt7Q4oP9Yc9ATCrjgLIcHxaRKV/DSpiFlAIIzBwR1Eeb8ScOtVKUhUtv/Kq/wAJe4HV+kGePcCm5CuVJSFISVKWhJzkbgZbgnrGYoKWWV+AoiZNPOorKrFtAX2teH31NGGzBmJTilvcbqf+0bf5ecO4QwL+Jq5aFp5E/wAxaQTZI6ndRVEGKoVLmFCklKnJI3U+h7pbRrWMeg/ZVQBNNMqS2acrIljoiXysdnKsx9orOVRJJc0VeNpysq1LtfKgCzAsHI62A8hHmy5mnmRG++0fMJZJP3kZUds11H92jzioVf1JPrAhwjPkcsjX0PlGy4QwgZRNVckfIfn+UYVa9/fyj0DgqdymWfusR3B/I/WO/wBFq8nJyeq2WO0TTsMEmqlEDlWrlGwUxcD0v79IF8aJ/wC5HZP4qP4xsq6W5l2+FQN9oxnGZ/7lXkn/AGvHT6vGoQ48s5vSzc5K/CKFQvNJ6sG+n4Rdw+lYgkkCY6QQSMqgAzNo9x7QIQsutO2Ue4d/r8o0mFSfEkqG6SFJPdgY8lLk9FlXE+GytJLqURoMxOnYlvpFSgoVU0wukhaUkEasolr+Q+sbKUnMEqaxsfxgCqWy1ljYsXJexL3NztAa5oZPgOy8Q5kpQHOUm+xLAAep+sTg5bslwoEglnYt9NPKMzIqiFpIQ+UhgfvM7Cw2LFyRpBibPUoKJF1m/wDayQALjTlcHS/rHHkhqdWOWyO1U5SisBstlILfeBzC3QiB9YgiYmd8KVgN0Ctde94lQAb/AAqHOQX5rAb+XyG0R1ZHhLVyjKEuLA2IOb0EGK8IL/RlaySwIBmFndmJDEg/1MPaJPHIKEqRaWopBGhyiz9OvcRn6ud4hSgliFOD3aw9SfpBHDqzNyLzpLMRd+oU2zfQwGqNZdxRISjMGUJjBewzEj1uWHZ4GzJf88qQWT8QuNCP30h1XMWVLcunRrs4DBTdd7RFhksqBWq4fmF7jdv3tDLoV9hWhmIC1pVsQ6nO4Zz16wZ4KpmWJaiGZgp+53N+kCauiCgoAp8NQSUqG7MR3caGNDwZRFgsMQ5T1Nh+bekFAkaatmBKyAksGHwvsIURTa0OXLHo5hQbFoyAr6dEnOAqadiScvmw2gbInmaM9UuXkKiQliFNoGKfhHm8X6bhacinUV5cxIPh9BuSrR+3nAWl4dqhOSCgTEEm6VAhNtSSLNGSaH4Zr5HgSU5pSEt/UHV84pVHEDqYH5wRwfhoyQoEoOcuUkn8rwVocDkSyFIlJKtHJf6waEsq4XImzkgpsnqYZivDU2ZbxUgB9iXg0qtUxSkJTsLgRWM+ZJSHTnKyxIZkDqonUdhAqwptEFPwilNIuXLUCpYdR3J2/wCIyPDuEZVrn1Fyk5UpNgCLO0bmnxmWiYUJAzH7wAD92gBPoZ66l5l0lQJIsCLn9IaSVcATd8h6glLmjOs5UbDc/pAvjDElypLU8tZU+qXJAF3t5RofEC2QEk9gLD1i9LwNIdyoq7HSF1b6DtXJ4fw3xdPTV3mK5/iCyde4O8el0bLOcSEEhzmy373ghW4JK8RJKUFSC4dIJchveLVRXqljTl6jSA4m2BGK8O/xqAmZKBDFlHlKf8Vaj6Rzh/hj+BpZkszDMKpilgqAGVwkBIA6BOzXOggmcXdJJWlIG6lMIx2LcSLaZLRMQtmVnTcXJtft9IDdIKi2DuOsEm1MyWJACmCszqA6XPlGQpfs9rJs3w0oTm1KiVZP/YJaN7wTRz0T1VM0kgoKEgkk8xSSW0A5R7mN1JrCQCUlI10Iiim6J6cnj6vseqkgmbMlJDE2zK022MD8LqSgpWkXa47biN1jlbVrE2aVjw5YU0syyksRqFE80eepntZIcjU7Btu/p77RbDOV2Llgqo3kirSsy2L5j8mJv3cRiuM571Kz2H+2LnDE5QqJaTd1KI6JORWg2DBoDcVzXqDu4T5aAe1o9X1GVZMKkedgxe3la/CGmmpOfqXaxZm6xruH6vKhQKSyWOYXF2F+l4xdGHKP7io/Ij8Y2mA8QpkBaTJVMukgpUz2Gg6gD2MeWuzuaCsuYA5Se7DqOkQzsOJWpQBYubAsHCRr6H3iKo4hll8lMpJ/0KBPYGx9IM4ZQzp8vPMzISkZsrpA9fTZ40pJchUGBZKQhgASSz7Mn6mCdItNky0qU7uW+eY6jWKy6UKVmQAQLqUxvuwJtrcxYpJ6kILMbOEhQDkswBUWYX1Ijjk75Z1RVKkMr8FzHmWoBrMwcubO148/4sVdkLdAOVSXuVB7nsw0jT1/E4IGXM4BDKALPva3SPOpy+ckucxcnfWKY4u7Jzl4J5dWpdlagAA72gpNrc4QoE5gnKruR0aA6iEqJDlO0EKN5iTZtx5C0PJCwYSkz1qQxmAAuLs/kYt0E3IPDIBsG7EEv7tHOH+HfHW6gSlHMtIJBKfhdBGqkm7bs0eg0/A9IFKylSkqRy5lHlV1ca7HtEn+FE/sydHOTMUZaU7ugjZxf0v842uA0EyVJylDKJexJ2AH0iWg4fkU6wpAG7+dr+7+8GP48bNASA5AObhiySfD1vf/AJhQVNdCgmsESsP5AlU5cwblbOexZh8ocZcxIIlAEdj9XjO4XiapvMo+GgXd9Rsz6v1gDi/HE+cFS5P8pCbMPi9SdXhjUbmSieo3KSeiVJLdXaJp0xEhLzp6EKYkJFz7R5zwxhdRP/8ADmlBLgzC+V+li5+kbNXBUgpT486YuYxzKSoAHvlLt7wWgcJiwvEpFQFET8yjYS/gU/bNHJ/EakKElZKrNndNj3b8o7TcGUqVgpRMP9xXBZPD1H4vimXz6vdibX6E2gB4KuHYeVfzFBnu5JFtmg8moypF023ivNqEFglZ8mc/hHCuWlNklRJu/wC7Qr4AFqbECUrUWCUJKrdtfpE3D+JCbLSoKUXH3viB7xjanFQBMZ+dGQJF2BO462ingmMrHKlQSoFuo/5ENGdAcLNRxDMUucDJUhQTaYgi4OxcXG8QGcQHVYAFwbwFrMeaYoffdifKKYxGYQ5SpQNuX8YEpfQVEzmPzyqecz5VuAAW8gekCMSQadSMpICg6RvY384scSy1JKgoFLmzguC8TYAJM1YE5PiZUFs5Jv8AhE1Hyy7nxR6P9nmITKumXyhK5Zy5rXsC7bQXqqoyJShPm3UcoOznQCKn2eUkuXInrlAgKWAblrB7eTxHxNXASyx5rt9Y6IxqNnNKTboxuPzpn8OtyoZzlcqLEZg7bA5XI0jMIlAJYDQQbwnGc9NPkTLrQlS0KOikkkt5iA50b0imITITcPn/ALqV2Kv9ihAXistUHblHyzD8INYSsJqJbXD/AKX94F8YXqfceynP+6O2X8H+mcq/m/4VaRLKH9oAjv8A1CYgrCSQH5r67a6jTUeRjlNoe8HeGcIVUEJSkMJiiVH4QHOvW7Ftyn24k12zp7OcLy59ZUIkhyCf5qhbLLGpcfAWsGuSfMx69W4EhaEy3PhhgoORmbqRdohwuklUcvw5CRclS1PzLUdSo7wOPGcrxjKBvo+zkaekc8pKbLKLidxuolyZWRIypFrbDX2jzLHuICrlSRlNrXAI6/Vj3i9xRj6py1JbkSoj/Ig/R7N3jLz5Lkk73/UNDxx+WBz8InkTStIJI0Pl6QIq0WBglQ/+PyB/GKFbpFF2SI6dQPKYP4fKBZi7D09YC4bThTk/v9vHZFWUhQTYn6Q0sb1TNGVM9K4LnplpmXuSN9NY0RxRIZiAY8o4dr1CYQ+qcp89Qe+/vGjNU+7t33jjyJpnTCpI1EzF2PrHU4r3aMzKxcWBax/CGTsU0EJyNSNUmsUbg2jkBabEpYSHWQdxCi2pOw6jGkVQCvDITspdiR2G4jN1yqX+KUJwKdNjz2s6tWi8KwJHJpsrl9NS8V8TXnTmKQ4uXZ2GpG5hmKuAlLx1AH8sgJAsEs3pqW9orrxrNY7nchh+/KMtJqxfQP00ixIrAe76fkY1Bs2VFiIYsW2LKJFu/wCUXTVln32+kZOmrEpDBn37frE6MRA1UPP6QtWE1JxEF7CKVVWA/wBwIcHcEd9Xv8oAHF99gz9nhqsQBe5DsQfrAo1ktTWtmAsCdvLV94goK1ImpdgH2Nn3J9YrVKuvV22P5QKqas37dP32gah2NfgVGKifMUo8iVqDDcu9z0jf0qEpDJSAOwjA8BK/kgk/ET843tJ5QboXsZiuEInyymYlJBcaBx3B2Med0n2W1SJ6lIXJ8MEtmWQtST/aElumsb/iXFFSZOaWAVGwfYmMLRcTKVNCkGw5VOdeoZ+u8BzSdMeONtWEsLqJslKadzmRMUpaQWfMeXm/p6+UC+KZk6YuZLJSkOACnU7s+0DMW4iVJrTMupCiFeX7EWMUxyXMmJnZj4YBJYF9Mt+9/lAcnVIOnPJnBS5V82oyJH76fnD55sWghNlJCU5dS1nc7qf6QMnHaOrD0Qyrk7T8gSv+9PzWkQPx6YVTySXIe/clvoG9Ikxioyy0JH9TnuxhtVSFRC1kIQR8SgeZv/jSLr1FxYbkR1OX9px/Uc9fNMjpA5AFybAdTGspJwoqYOsFUzNMIQQdTa7tYfiYykrEfDcygU2LqUxWR06JHZLaByYZVY2uYk5mdb9eVDsEh9tn/EkxwyTlwdMGo2w5N47nEKCVkJIIYh9ejM3vAA1673Yne7u+o6dIqphyhFVFLoRyb7HrqldSz9Sfn53iBU4u+9vl0jpiMiGFLuHK5Fjo59xEE+XmIHqfKO4cbqHVP0I/OLlJKdbQccN5qP2CUtVZDIRkQry31ip4cE8QlscoFyXPkP1eJKTBFFnNugvbzjsnglKShBdEVkUVtLyDJEzKoHoYNKriRcwbkcLy1o0PufwjJ4mDLWqXoUlvy+Uc3qfSyxpNlcHqIzbSLArO97v6REuvI30tFDKYt4TReLPlo2zAq/xFz9G9Y5NEXcjfYTgaDJQZnxkOfW/0MKLi8QALBmEKKUidsG0dJ4o5VBSbuov5sANQLQYn+DIQStRIb4bHbr07RTk1SJSM1kgBy2wGjvqfOMzi+M/xZUhLhOqSbFTNc9GERbLxSC8nD6eYAEhLEkoJzAlxoXtqzfpE83A5OYgIUlgA4JyuWf4tT5QBSG5Q5BypBzZQLEgJAvtc2F4d4/MpfiBagkkJJOVPS33jvGC0bGlwOkQ2YlXUKUb+wEG5VFTIYiWi4tyu8YugmzchHLnZ0rDBJLAs3kdxE+HYwsKZQW+iiCdfdx5doFitI2UytQlIGRJdnsNCenaK8/BKWY4MsAvqmxeB9Bhi5qDnSEgWBJ1H9Xn3jQ00hEu5OlnLbCNZqMnU8DzVTE5FAyj8RUWKfLrr8obO+ydKixqVAbsgP6Em0bQVuoDW7xFMrwQGve50DiNZqKmGcJypDZFrCAAwLEnzME5i8gLcwgWquu6inlPUsR1IijU4s7lyBcWv7dIVsJLxNiSVSib8t/VjHlcyeJc0LRZKmJ7GzuI3c/EEkEu46KbX0jB4qAicQdFXHSNFW2NtSCfFQGTMkgsHSoHUdoEyKnPJITYqsdhtFWXLdBHe36RHTDKGfcw+tKgOduzSU9QXAUGSABfyufJopeGXc6PEuDSytMwlRIlIKj7j5M8V0qZL9ifwi+KLjG/sjkknLgH4sXmJOlx0J1F2/OOYrPK5pUSVFhc6/p5QyqBK0jWG1I5oo+mT8kNRNt5xFMU5caaDy2iOqVdukOlm0IhiYQ4GIkKaJCIIDi1RHkOsTOIinKtGMdoZn80d3HuPzi4ioIKsups/QQMl2L9C/wCMEl6nuX99PlBg3F2gSSa5J6JLkklzr3jRUqsiRn5bOH/pJ/SMjnIKCksQW94urmKV8RJ8zHfh9U4Rqjmy4VJmrk45KSLF36An5i0YvHVAz1kH4mNx2A/CCcosHihiEvMx6W9D+/nEfUZ3ljyNhwrG7QPCni3S1nhhRbM4y9Dq9jtEeRtGh0uTcPpr6COA66DcrEZZAJCnPVnjkBlJKiT1hRrYaCWLYgooCCbFyR3Gj9Yp0QBVfYEjue8KFCvoddlydJOdiSWiTOlMxKTo3QGw2v5AQoUTRVhnBV+ItAGZKTzFsugdh7Bo1xWlEsmUje+jl9yTvChRhDgxYkBIJ15uwb84enEiVO/IwHR1dD27iFChEMzofOoEsyQXBOrkuzMfXSIqrFzkUE3UlWQOLWvb3jkKGQoOn4q7W2N9+4OzaxAaoBLh2dvL9I5CgmBqqoOzWVA3GEhSGa6Tr0hQoZCsD52YREid8Vt47ChxDYfZ9LGSoWbuUSwPRR/+0UeIqUS5ikIHLY+XYdoUKPUpf0sWcCb/AKiSAs0ErT+9oqVhZR9Y7CjhZ2A0qeJEGFCgGJyHjqVQoUEBwriNRhQoxhRZlzuVL9G9rflChQAjX38ovU5G+hue3eFCiuN/ISfQQmSWAvr+9IoTnBKTfcRyFD50k3QuJ2k2Q5Q8dXoAPva+QhQo4TpIlTGtChQoYB//2Q=="/>
          <p:cNvSpPr>
            <a:spLocks noChangeAspect="1" noChangeArrowheads="1"/>
          </p:cNvSpPr>
          <p:nvPr/>
        </p:nvSpPr>
        <p:spPr bwMode="auto">
          <a:xfrm>
            <a:off x="152400" y="-231775"/>
            <a:ext cx="304800" cy="304800"/>
          </a:xfrm>
          <a:prstGeom prst="rect">
            <a:avLst/>
          </a:prstGeom>
          <a:noFill/>
          <a:ln w="9525">
            <a:noFill/>
            <a:miter lim="800000"/>
            <a:headEnd/>
            <a:tailEnd/>
          </a:ln>
        </p:spPr>
        <p:txBody>
          <a:bodyPr/>
          <a:lstStyle/>
          <a:p>
            <a:endParaRPr lang="fr-FR" altLang="fr-FR">
              <a:ea typeface="ＭＳ Ｐゴシック" charset="-128"/>
            </a:endParaRPr>
          </a:p>
        </p:txBody>
      </p:sp>
      <p:sp>
        <p:nvSpPr>
          <p:cNvPr id="27654" name="AutoShape 10" descr="data:image/jpeg;base64,/9j/4AAQSkZJRgABAQAAAQABAAD/2wCEAAkGBhQSERUUExQVFRUVGBcWFxcYFxYcGBkYGRgXGBscGBgcHCYeGhokGhcaIC8gIycpLCwsGCAxNTAqNSYsLCkBCQoKDgwOGg8PGikkHxwsLCwpKSwsKSksKSwsKSksLCksKSwpLCwpLCwsKSwpLCwpLCwsLCwsKSwpLCksLCwsLP/AABEIALcBEwMBIgACEQEDEQH/xAAcAAABBQEBAQAAAAAAAAAAAAAFAAIDBAYBBwj/xABAEAABAgQEBAQDBgUDBAIDAAABAhEAAwQhBRIxQQYiUWETcYGRMqGxB0LB0eHwFCNSYnKCsvEVJDOSU8IWY6L/xAAZAQADAQEBAAAAAAAAAAAAAAABAgMABAX/xAAnEQACAgICAQUAAQUAAAAAAAAAAQIRAxIhMUEEEyJRYTMUIzJxgf/aAAwDAQACEQMRAD8A9gSmJEphiZPeHZD1izOdL8H5YdlhgeHBUKVSGlEcyRM8cBEazURJTDwmHlMNvGs1HRHSiEDDZ1QlIJUQAIDdGo7lhFEZ+v4tQkgIZViSehfRusUZvGIWjoCRcGwBdnPctCe4htGaszEj7w94cioS7PGIm1M1ZOVQCQ2Y303A6mLiKspIIUXcWPybyhPcsb2zZJMIpgFIx7KCFA5tR694JScUQW5g7PDWgalsJjuWIjVJBYnZ/wB+kL+KS7OHZ4NgokyxzJEMuuSrQ7t+MTpWDpGs1CaEIdHHjGo7HDHCqFGNZ0GOww2joVGMOhRx47GCKFCjjxjDFPCCocYYpEERjwuHREmXDgq8ag2PhQnhQBioDDooidEiFxVpk07LQMdzxAJkIzIUJYeOWiELhZo1BJwI4TEQVHc0ajHKmpyJJt62HvHkfF/Fsw1aZRKWUbISu+5SWNgG1vs+8ej4/X5UZQSFEHQsfmNPL5R4xX0CZi1pKQSs86iWAAGpUXsAdN45c06ep04cd/Ir1tdOmqUpMsAOUgnMxykh1Je9zpC4expaZhkTggBSTokAC+wexcj2izN4jo0BKBMzBNgUhSkgd1AN6wD4hxVK5iBTM4BKprEFiRypcO1r2aJRTLycaPQ6TGVZJaS4DZSp7BUsKfNvqnTeIqTi/wARTLTzJLWBDqDg3NriMUiqR4edfiKJWkEXJzBfxFgx2HSxiMeIVysozLQpSznslacylpHqka7N2gOwRiqPScMxta1bs1wp3BdrW0cNFidWGYnMggG7XFi2hG9xtGcocb8aSZtOoomFSUKQq6ULNiCnfz3jNS62ro56pSUonZ1p5mYZlKsLfDrtGjYrSPR5mOmWhJWSSpQS7/6WNrRYk4iJi2SqydT1fTy0jKypVR4pWrIEkDMHJ5kggEBt1MWg3JADpCMuaYD3VYF/kfaApMGqDQrAFAJOraaC35CJ5OIzGZTpCXGv+p38jAUVWda0D7m5016+gEQrr86spylKlFDKu+UAlvn7RVSJuJpk49M1SczddP20XE8Qkn3eMamuFknUpUX1dILa7m42iRE9soDM5cb92L29RB9xg0NkeIQDdvKKtVxOQklGX5xkxWoYrKk2JBPQD52ilU1yQPEW4QA6b5STrmN/h6A69I3usyxoPVPFkxczIAsCxKmIDdQfOJv+vEM61sLsWvrtqf8AiPPqzjhQOWShR1ADuSf8Uu++8NoJ9VOC1qzygC3OVAaPZ/P9tG3Y2iPRTxxlBdewIcXYdoM0HGMtYSzlx1u41tHl+H4TOWpykIlkcyll1KJvZIvrvaDQneCAEJQkkkBJZtQ5sLdWgqbFcV4PS5eLyzvFxKgRaPM5VarIVLLknRLkH0g3T8RK5QSWYculodTsTVmyMcCopU2KJXYenWJiYquRCZSoYnWIyqOZoNAZahRX8SFA1DYFTMiVK4rJMSAxYQsCYYeFmIAqHgwAk4VDs0QAw8KjUAmBh2aIHjueAEynHcknLlJQVOnNq4yk2vbppvHjWN1KllUq4JYu+6dj1BtH0bOlJWCFAEEEadY8a+0Xhf8AhlpWkBpilM3QaA9CxjjzQaex14ZWtTDU2FlEsKJzJLH0OsSy6TKQA2997N8i8XJNOfDyh8juRsN7Q5M5AWkBj8QKWLgliCCNbBolu2W0SRWXLWnNYhiGYm6VuL98w1GvszKbEFlSCRlCCVFj/aQB/jfeCE2oSQSQyQxYAgkPo97tceRhfwyBMlA5j4j2dJSyX+Lz0PtaN2boPYFKEjxJqgpKMgUHJZ02SQnR9fQxLIlonyEKZRVmCw5yqKwosSx1sS21oJTJcuaFKXzAkgJcs6QT7BgBt7xQpKtMwgShlQJ2oGyLn0OUB+/eJWGgtQ1OZS5iXIYAAiwKczN5np59IsGYAtdy6bBzYlgq3S6mtrA2lrUqlpCSShSynMA3wOH9SgB4ZQ1AUjObhRWTmSxDEBjuDZ7dBDC2W5lbkC1ZgSpKS19nBPbc+bQEohJmTErlrW8mapK7nK6xmWb6qcM7uGEcqa5KlKlKclOpJ+FGRLjN52Pr1gBQS0/zEpvKVMUuzizBIB3Iy/U9IrGJKTNUnEVFZzDll2CzZRJbMMosQ4d+sQ1ONoSXCATe6r6lz2ub/wDBIooWqZpp1Jt6mG1lEE6zElRD5b39dOmv4BqrSLp9k6k1aJZvEIIZkpB16P3fy+R6RWn1JnKQFEM+p0buBobNbo1oFTJbnlPRvU2LeQzeSQNSTEUqsY5VOxbz2b1un/8AoxRxTQik0zYSK6VKR/2qEFZdJUlOZerXUfhJ76W1jszFMvhmqUhB1TLckhndayXftZnI7MJkVviJAEwoXbRhmuCbkNfrrcwYEsAlU1KMyv7XJbVSiS7fdD9mjlfBfsX/AOSZwWK3SSVAIUlgWKSXAOW50Fz5RfppQAznKHLpLlTvfZoaJxIaWkN/WbOx6M+UPZo7NoiZiFCwT3+JyCSxDhj3941houScRCWYFYJuU2AO9jdtS/6CL8qrUA6k3fSxYbO0Aps1aHCVhRvkQlG2znU9YlpvEZnJULqLjNdwwGgbX0jWCjQyq8p0d9d9/KNHhWKApZRY9zGKp5xa7Zg1swOxY+totyqogkHYP+kUhOmJKNmzmYzJGsxPvFeZxFJD87+QMZKplixGhvFZcto6NyOprFcXyuivaFGQ8OFG2NqjYy4kEDUzD1iGdXzELACkMdArU9hDuxbQaBiRIi7JkJIFvNo5MkgXaJuZRIrJESBMTJlDoYRCRraNubUhyGO5TEhI6xGJ6esFSA40cIMZj7QMJM+kJa8pQmDyYpV8i/pGslqSdxCnoQxClBiCCH2MCfyjTGjUWmjwdNEFBh0OurmMni84JUQDcb6MUn8xGs4voZlDUrBzGWQ8tY+Au4Z/6hZwfPeK32ZYKKutlLmy1LkyQqYpWVWQzAQUjNoTmL5f7Y44Qa7OueS+gWJWZYX4mQIKErLMgqOt9C4J/wDaDy6LNWi7CWjxFqOgdRI1+7raPTqyqwiSopmzKWUrOZqkKKASshipSf6i2rbRgOI8YoyupEtSBJmJQhKg/wDMCkMVAWOUEs9rJ6Q7jqTUth/8EhfiJUGIez3AUBezbA+sZ+QDLQ2ZpYW5UCQ0pgpQAGovl/WFSUS5UxnWrxEtmzF+Vshc6hgr5Q+UqWEgH4eZgDmK2c39WPUsYk1TKp8E+D4lMWsryhElAUiTKG7Mty2nwNpaJKaYokpNgGXZ7JIUbnuWP+nd4ro5VZQeUpUoGwEsqFtdbAKL7mK2GLAKyklwCFH71my6/wBtj0aH8kywmcMsxSTlYl7a5iGL+V4jwyXbKSCztZRDvfMw9vKKaVsFhi2fKV5g6goOGHQEsPS8RYXiK0ycoLkZnUohIABN7Do0M210Kkn2WMTw+aFA+MdLAWHs0DPFmnlUc72Njp2IIYtv3iaZUzJnMpZybDIoA99rdifrERrgLBQA8h8gLfOJpOyya1ofLoZijblfqQ17ddkAJ9YfVYZPy85lAHcqOt/hAS+7egiqvFiPgCv8iL+mjekcTiCVkfzAFbOCT9GEV3kQ0ig7w1Tky3mpUCCeZIJcO5IBAcd++mkHqeeM6cqLDl6Nbycqy7n9IEcOypqpbFQAckqDErTqACPgABaLypqzOKCUkEhJY6MCrUF3IaJSbbKRSSDcusBmBKUmwuosCD2G9x6NEq6oJOdSnFwLMLOXfyGndoFyq5ImlKVcyA+rdEgdHLm3l6RUKFgFU1eclTJSwCbkFSUjdmPdkwDUFKcFCSpPNMXYE2ASSbkHRNvkIson5HuFNqbXby8/nFHOpOnOcxAPUM7eQJIbZjFmkpwEdNSW0UQPo/vBsWi5Ty0sFjLoNr+h0ZoaxzqUGNwCOvQiKCZ6ghjYhRAzW5dr+RhTZ2QHIGIbTRrWG2pMZGYdp54PIW7XvHChoq4fkFnuepggsNHVHk52V2hRIIUMAvhN3f0jkymSpQKmLadj2jyXFOLZkmeuWZkxkks7fNtYJUXGM7KFg5kkm5A1GrjWO721V2jn5PQazGZ1IfEQgzZeW6XuD1bpAnD/ALWitZExOUKsnLcQKouPJ81giSlQJN7gW1uYC02LyDVT5q0JSlSXloDNnS7ue/bpHNkw1JUx4uXk9io8ZK0vmsAOkRYhj0uXaYsDzjznDOPZaJKvFJSpZcJSnNb9IyPEfF6amcCM+RFr2fu0ZrXih2n9nq2LceiWnxJctU0FWTKhnbrF1HFsstyrv1EePVuOCVToEiaeclxlYgeZ7wzC+MpktJSo5wRyk6pPV94MUKz2efxElrAvHanHGp1zUpJKRYdTHmFJxwMqVEgk8rNZ+rQbkYrWrlLKRLyWSSNb6WhHIbU0vD2IDEadaKqQiysqkEOgtcEPGgl18mUoSiUIJDpRYWFtI8kpsYmUmeSJigVXJGyuz+kBarH5wqUTVHxFgZHUA5BLW9YZx4VhTqTroDcQYIJNTOQpL5Zkxix+HMSD3s3vAucFFId+gfYbBvKNdxASZzlWckkk+1u/6RnK5gHUf1gUazT4bi3jUyQSCpAAIAv0+n0iBVQAwUWQMzuQGvZm0LOPzgDwxUfzygD/AMjADyf843I4PUx8RbqJzKA+Ef42cmwvHDONM64S4BNTWJCyUuCAwQAcuVh8R/xGkMTUBEtDE85LEX1UWV3fT17RfxPChKkkEAkuTt8Vi56/lGeqKlKUBCXCgwQbMA7s/X84ZIDZJPnp8XUGUkOOb4tgQd7hoC4lU/FsFF2AYeXlYX3vFqrklR0INtb22v07QLrKYggqJIe/lFUiTZqMOQm1gojreIKie8zQ2dukPkUBny0mWrKptHAuLFn3cH5R2mwNYzeKo6HQg+5jnaSd2ehC5JcFarmpTYqBPROv79YpCmsJrWCgE9zHf+lB/jY+v5wRppilLAA5QUpSSzJe2mrwbpcEpJv/ACNDh5UmTLlJGUnXm0ClFrsXtFiVh2QM2pAYOVaEuo9SW8hE/hIly0MQMoSAdLizk+e3SJZs1JYAkqWxSh2ez26C416CFsRo7S5Ulgp1HoN/Pt+IjlOUgn4RMLEA3UNi7bn96RGmR4YcsFasxItdn01v6RQw+tKqhwU7eJqSzMAOjqUlh23haNZokDOMjK5QRuA6kgaje57wybXeEnMWCAyc2w0AAH3lH5P2hVAI5EKLklzrlJAL+gf9mK06lT4WQAqSGCSTd9cwOjkqd4IB1TUha0AhTZVKH4O2trxycp0ZQQMyWe1tAPUu8Nn1AyJUk3LE2cgMBv3MUsNSohI//YdbfsWtDoVhKkm8oOjOfdvbX9tGjw2sE1DjaxeMpQ1hWSHDl72v0v6wXwGZe4ynUNoXvf3+UUi6JyQZI/bQo6ViFFyR4HVUkxc2ZqpSSVKJN2O5jS8LUIVSKzFlJWWsSSFDS3eK3DtSDW82XnlqSQRZwxH4xqJdNTJJSZi3LcqWTfvDOdMCTaOcO4kiUEyphIS0wX2JB9owtTKUPhdTEju0emUnD0lV5hzq2Gg9epitWqpkMkyAgXGYJ32vE1kQ7izzykQu9lWuNfaIjhE1Tsgx6NQ0KVKATp1I2gicLlKCkoWoqFiMthFZ5NnbJpPweW0GHoKFeOtachsEsX6i8TKqqcJKUSlEswUpX4CN7S/ZylSleIVFOoDM794sUn2YSR8aVhuihAUlXBqd8nmUqnVMEtKJZuQHANy/XQR6ZSYwlFTORogiTLudZmunk0aKm4fkypPgoQSkX+LmHrGYqsMp2U0xYWhfii4fOkEAE9IkpqyjjwZTGVkT1k//ACKf3MWUcOz5wTPloeWlQzqfTKRoNx3htZTVFWvPLkLZShmIukaAlz7weqOL0S5ZppCnQkZLp1LXY+do6JS4FhjvlmaxZQdzp06uSWfYWctewjOVd+YnyYfJI284NYrNu+oSwAaz9+vlAOqBfquwb+l9B/l2gMBuPs4wZCJaqiYBmWopQwchKSQW7qUPkI1GI45LlIMyYQkNyj72mjfvWBOHLVQUciSq6yDMUw+ELUos/W/7eMRj1eZ8xSiT97KNrEj5tHMo7NtlW6SRNjXHa1q/lBIS5ZTHMw0ttb8YqSOJgmW+VKlFV0q1FtQ4ZQ+YgKqS3uPm0SS6Z1MB5D9+UVUEJs0TT8UWogixs9he/YQ2ZIUpOZQXqzMpmZ3Haxg1glIBNlnvBHjCpEubIQlLXUpZ6pUydOwzH0EXjhXtuf0ReX5qH2DsDQtUpQCwlbjw0EspZYZso3tl9QYuUs0SkLC1c7usEEagBr2OkOQESw8xmKgz6JOiSVbAE3PaL2G0v8SCAtJmJJD25wCWzXPMx311jknBS5O3DncaXgy06qSXf2GvmYK8MLKJhDPmAUlyz2O3rrE+N8MLlqDqRkuSQyQG6neKXDs5K65ASQUS0q/1ZbWv6wrhwaWS5dmsmSUIGZfxksAeraAdWi7LpUyU5g2ZVtywsAkdBvFiXMQ4cAk9Ro5L/QmKM+a6yEpCyMo10vY+zxyWW7HYpVHw8qGJuSDsOxbWBPC/JMKlMbustuHPlrt5QRxRIQErT90pJbcKcG3aAGVaSoAv4ihlbobZvQfSKJcCPs2CJmfPook5fMKSlRu9rqP/AKxVrqkKyAfCFWb+0EDN/qItAyViNy1gGSfQO7bOG/ZiZIJKVpdIKSE9yTY/InyaAGh1Qo8gKW1NtC2Y2Gzk/SK1DOALEqcqmMCd7EZezn6w6lnKTMWhRzIBsom+Zg/47doF09fnmFKGyoUySRck9tf0fs1IiMK0SVKWlYYKDgO2tgpPnb1tBShWULs7LUXSHse376QDwicrMp2UApQcO5JCXI9gdIO4AHzAlw/3tW7nqDv2g2KzSpnOIUMSs9DCim5PQ8ZkUyjMlrTqk+tw0aqRwsklKpkxZmKIISkhgXg/LkUksAJkoYbm59zcxSrJiJczPLLONCdO49IWU76GjGuGaOhwlMoOBmVvmLxNNqVaFtRYJeA+G46FKypNtSdzF5ddOPwILbbfWBZqJ1qnlSMgRlJ5ibEDqA14s1FESOaYvKdWAFvrFSmVUFTFki93Bi5ULCEPML9SVfhGtGpmQ4h+0v8Ag54lSUCagAOSou52FiIP4VxKiqlCYheQmxQoXB6frGSxvAxNmFVMiUE5CVzCrMEjcjoYDSMBmyJ0v+HqZc5JKcwJy73BSSbd4bho1NHq+D0yyTnU97EOA3nDcS4Lp5swzCtSSQxYhj+sWUKIAADC2pt7Q4oP9Yc9ATCrjgLIcHxaRKV/DSpiFlAIIzBwR1Eeb8ScOtVKUhUtv/Kq/wAJe4HV+kGePcCm5CuVJSFISVKWhJzkbgZbgnrGYoKWWV+AoiZNPOorKrFtAX2teH31NGGzBmJTilvcbqf+0bf5ecO4QwL+Jq5aFp5E/wAxaQTZI6ndRVEGKoVLmFCklKnJI3U+h7pbRrWMeg/ZVQBNNMqS2acrIljoiXysdnKsx9orOVRJJc0VeNpysq1LtfKgCzAsHI62A8hHmy5mnmRG++0fMJZJP3kZUds11H92jzioVf1JPrAhwjPkcsjX0PlGy4QwgZRNVckfIfn+UYVa9/fyj0DgqdymWfusR3B/I/WO/wBFq8nJyeq2WO0TTsMEmqlEDlWrlGwUxcD0v79IF8aJ/wC5HZP4qP4xsq6W5l2+FQN9oxnGZ/7lXkn/AGvHT6vGoQ48s5vSzc5K/CKFQvNJ6sG+n4Rdw+lYgkkCY6QQSMqgAzNo9x7QIQsutO2Ue4d/r8o0mFSfEkqG6SFJPdgY8lLk9FlXE+GytJLqURoMxOnYlvpFSgoVU0wukhaUkEasolr+Q+sbKUnMEqaxsfxgCqWy1ljYsXJexL3NztAa5oZPgOy8Q5kpQHOUm+xLAAep+sTg5bslwoEglnYt9NPKMzIqiFpIQ+UhgfvM7Cw2LFyRpBibPUoKJF1m/wDayQALjTlcHS/rHHkhqdWOWyO1U5SisBstlILfeBzC3QiB9YgiYmd8KVgN0Ctde94lQAb/AAqHOQX5rAb+XyG0R1ZHhLVyjKEuLA2IOb0EGK8IL/RlaySwIBmFndmJDEg/1MPaJPHIKEqRaWopBGhyiz9OvcRn6ud4hSgliFOD3aw9SfpBHDqzNyLzpLMRd+oU2zfQwGqNZdxRISjMGUJjBewzEj1uWHZ4GzJf88qQWT8QuNCP30h1XMWVLcunRrs4DBTdd7RFhksqBWq4fmF7jdv3tDLoV9hWhmIC1pVsQ6nO4Zz16wZ4KpmWJaiGZgp+53N+kCauiCgoAp8NQSUqG7MR3caGNDwZRFgsMQ5T1Nh+bekFAkaatmBKyAksGHwvsIURTa0OXLHo5hQbFoyAr6dEnOAqadiScvmw2gbInmaM9UuXkKiQliFNoGKfhHm8X6bhacinUV5cxIPh9BuSrR+3nAWl4dqhOSCgTEEm6VAhNtSSLNGSaH4Zr5HgSU5pSEt/UHV84pVHEDqYH5wRwfhoyQoEoOcuUkn8rwVocDkSyFIlJKtHJf6waEsq4XImzkgpsnqYZivDU2ZbxUgB9iXg0qtUxSkJTsLgRWM+ZJSHTnKyxIZkDqonUdhAqwptEFPwilNIuXLUCpYdR3J2/wCIyPDuEZVrn1Fyk5UpNgCLO0bmnxmWiYUJAzH7wAD92gBPoZ66l5l0lQJIsCLn9IaSVcATd8h6glLmjOs5UbDc/pAvjDElypLU8tZU+qXJAF3t5RofEC2QEk9gLD1i9LwNIdyoq7HSF1b6DtXJ4fw3xdPTV3mK5/iCyde4O8el0bLOcSEEhzmy373ghW4JK8RJKUFSC4dIJchveLVRXqljTl6jSA4m2BGK8O/xqAmZKBDFlHlKf8Vaj6Rzh/hj+BpZkszDMKpilgqAGVwkBIA6BOzXOggmcXdJJWlIG6lMIx2LcSLaZLRMQtmVnTcXJtft9IDdIKi2DuOsEm1MyWJACmCszqA6XPlGQpfs9rJs3w0oTm1KiVZP/YJaN7wTRz0T1VM0kgoKEgkk8xSSW0A5R7mN1JrCQCUlI10Iiim6J6cnj6vseqkgmbMlJDE2zK022MD8LqSgpWkXa47biN1jlbVrE2aVjw5YU0syyksRqFE80eepntZIcjU7Btu/p77RbDOV2Llgqo3kirSsy2L5j8mJv3cRiuM571Kz2H+2LnDE5QqJaTd1KI6JORWg2DBoDcVzXqDu4T5aAe1o9X1GVZMKkedgxe3la/CGmmpOfqXaxZm6xruH6vKhQKSyWOYXF2F+l4xdGHKP7io/Ij8Y2mA8QpkBaTJVMukgpUz2Gg6gD2MeWuzuaCsuYA5Se7DqOkQzsOJWpQBYubAsHCRr6H3iKo4hll8lMpJ/0KBPYGx9IM4ZQzp8vPMzISkZsrpA9fTZ40pJchUGBZKQhgASSz7Mn6mCdItNky0qU7uW+eY6jWKy6UKVmQAQLqUxvuwJtrcxYpJ6kILMbOEhQDkswBUWYX1Ijjk75Z1RVKkMr8FzHmWoBrMwcubO148/4sVdkLdAOVSXuVB7nsw0jT1/E4IGXM4BDKALPva3SPOpy+ckucxcnfWKY4u7Jzl4J5dWpdlagAA72gpNrc4QoE5gnKruR0aA6iEqJDlO0EKN5iTZtx5C0PJCwYSkz1qQxmAAuLs/kYt0E3IPDIBsG7EEv7tHOH+HfHW6gSlHMtIJBKfhdBGqkm7bs0eg0/A9IFKylSkqRy5lHlV1ca7HtEn+FE/sydHOTMUZaU7ugjZxf0v842uA0EyVJylDKJexJ2AH0iWg4fkU6wpAG7+dr+7+8GP48bNASA5AObhiySfD1vf/AJhQVNdCgmsESsP5AlU5cwblbOexZh8ocZcxIIlAEdj9XjO4XiapvMo+GgXd9Rsz6v1gDi/HE+cFS5P8pCbMPi9SdXhjUbmSieo3KSeiVJLdXaJp0xEhLzp6EKYkJFz7R5zwxhdRP/8ADmlBLgzC+V+li5+kbNXBUgpT486YuYxzKSoAHvlLt7wWgcJiwvEpFQFET8yjYS/gU/bNHJ/EakKElZKrNndNj3b8o7TcGUqVgpRMP9xXBZPD1H4vimXz6vdibX6E2gB4KuHYeVfzFBnu5JFtmg8moypF023ivNqEFglZ8mc/hHCuWlNklRJu/wC7Qr4AFqbECUrUWCUJKrdtfpE3D+JCbLSoKUXH3viB7xjanFQBMZ+dGQJF2BO462ingmMrHKlQSoFuo/5ENGdAcLNRxDMUucDJUhQTaYgi4OxcXG8QGcQHVYAFwbwFrMeaYoffdifKKYxGYQ5SpQNuX8YEpfQVEzmPzyqecz5VuAAW8gekCMSQadSMpICg6RvY384scSy1JKgoFLmzguC8TYAJM1YE5PiZUFs5Jv8AhE1Hyy7nxR6P9nmITKumXyhK5Zy5rXsC7bQXqqoyJShPm3UcoOznQCKn2eUkuXInrlAgKWAblrB7eTxHxNXASyx5rt9Y6IxqNnNKTboxuPzpn8OtyoZzlcqLEZg7bA5XI0jMIlAJYDQQbwnGc9NPkTLrQlS0KOikkkt5iA50b0imITITcPn/ALqV2Kv9ihAXistUHblHyzD8INYSsJqJbXD/AKX94F8YXqfceynP+6O2X8H+mcq/m/4VaRLKH9oAjv8A1CYgrCSQH5r67a6jTUeRjlNoe8HeGcIVUEJSkMJiiVH4QHOvW7Ftyn24k12zp7OcLy59ZUIkhyCf5qhbLLGpcfAWsGuSfMx69W4EhaEy3PhhgoORmbqRdohwuklUcvw5CRclS1PzLUdSo7wOPGcrxjKBvo+zkaekc8pKbLKLidxuolyZWRIypFrbDX2jzLHuICrlSRlNrXAI6/Vj3i9xRj6py1JbkSoj/Ig/R7N3jLz5Lkk73/UNDxx+WBz8InkTStIJI0Pl6QIq0WBglQ/+PyB/GKFbpFF2SI6dQPKYP4fKBZi7D09YC4bThTk/v9vHZFWUhQTYn6Q0sb1TNGVM9K4LnplpmXuSN9NY0RxRIZiAY8o4dr1CYQ+qcp89Qe+/vGjNU+7t33jjyJpnTCpI1EzF2PrHU4r3aMzKxcWBax/CGTsU0EJyNSNUmsUbg2jkBabEpYSHWQdxCi2pOw6jGkVQCvDITspdiR2G4jN1yqX+KUJwKdNjz2s6tWi8KwJHJpsrl9NS8V8TXnTmKQ4uXZ2GpG5hmKuAlLx1AH8sgJAsEs3pqW9orrxrNY7nchh+/KMtJqxfQP00ixIrAe76fkY1Bs2VFiIYsW2LKJFu/wCUXTVln32+kZOmrEpDBn37frE6MRA1UPP6QtWE1JxEF7CKVVWA/wBwIcHcEd9Xv8oAHF99gz9nhqsQBe5DsQfrAo1ktTWtmAsCdvLV94goK1ImpdgH2Nn3J9YrVKuvV22P5QKqas37dP32gah2NfgVGKifMUo8iVqDDcu9z0jf0qEpDJSAOwjA8BK/kgk/ET843tJ5QboXsZiuEInyymYlJBcaBx3B2Med0n2W1SJ6lIXJ8MEtmWQtST/aElumsb/iXFFSZOaWAVGwfYmMLRcTKVNCkGw5VOdeoZ+u8BzSdMeONtWEsLqJslKadzmRMUpaQWfMeXm/p6+UC+KZk6YuZLJSkOACnU7s+0DMW4iVJrTMupCiFeX7EWMUxyXMmJnZj4YBJYF9Mt+9/lAcnVIOnPJnBS5V82oyJH76fnD55sWghNlJCU5dS1nc7qf6QMnHaOrD0Qyrk7T8gSv+9PzWkQPx6YVTySXIe/clvoG9Ikxioyy0JH9TnuxhtVSFRC1kIQR8SgeZv/jSLr1FxYbkR1OX9px/Uc9fNMjpA5AFybAdTGspJwoqYOsFUzNMIQQdTa7tYfiYykrEfDcygU2LqUxWR06JHZLaByYZVY2uYk5mdb9eVDsEh9tn/EkxwyTlwdMGo2w5N47nEKCVkJIIYh9ejM3vAA1673Yne7u+o6dIqphyhFVFLoRyb7HrqldSz9Sfn53iBU4u+9vl0jpiMiGFLuHK5Fjo59xEE+XmIHqfKO4cbqHVP0I/OLlJKdbQccN5qP2CUtVZDIRkQry31ip4cE8QlscoFyXPkP1eJKTBFFnNugvbzjsnglKShBdEVkUVtLyDJEzKoHoYNKriRcwbkcLy1o0PufwjJ4mDLWqXoUlvy+Uc3qfSyxpNlcHqIzbSLArO97v6REuvI30tFDKYt4TReLPlo2zAq/xFz9G9Y5NEXcjfYTgaDJQZnxkOfW/0MKLi8QALBmEKKUidsG0dJ4o5VBSbuov5sANQLQYn+DIQStRIb4bHbr07RTk1SJSM1kgBy2wGjvqfOMzi+M/xZUhLhOqSbFTNc9GERbLxSC8nD6eYAEhLEkoJzAlxoXtqzfpE83A5OYgIUlgA4JyuWf4tT5QBSG5Q5BypBzZQLEgJAvtc2F4d4/MpfiBagkkJJOVPS33jvGC0bGlwOkQ2YlXUKUb+wEG5VFTIYiWi4tyu8YugmzchHLnZ0rDBJLAs3kdxE+HYwsKZQW+iiCdfdx5doFitI2UytQlIGRJdnsNCenaK8/BKWY4MsAvqmxeB9Bhi5qDnSEgWBJ1H9Xn3jQ00hEu5OlnLbCNZqMnU8DzVTE5FAyj8RUWKfLrr8obO+ydKixqVAbsgP6Em0bQVuoDW7xFMrwQGve50DiNZqKmGcJypDZFrCAAwLEnzME5i8gLcwgWquu6inlPUsR1IijU4s7lyBcWv7dIVsJLxNiSVSib8t/VjHlcyeJc0LRZKmJ7GzuI3c/EEkEu46KbX0jB4qAicQdFXHSNFW2NtSCfFQGTMkgsHSoHUdoEyKnPJITYqsdhtFWXLdBHe36RHTDKGfcw+tKgOduzSU9QXAUGSABfyufJopeGXc6PEuDSytMwlRIlIKj7j5M8V0qZL9ifwi+KLjG/sjkknLgH4sXmJOlx0J1F2/OOYrPK5pUSVFhc6/p5QyqBK0jWG1I5oo+mT8kNRNt5xFMU5caaDy2iOqVdukOlm0IhiYQ4GIkKaJCIIDi1RHkOsTOIinKtGMdoZn80d3HuPzi4ioIKsups/QQMl2L9C/wCMEl6nuX99PlBg3F2gSSa5J6JLkklzr3jRUqsiRn5bOH/pJ/SMjnIKCksQW94urmKV8RJ8zHfh9U4Rqjmy4VJmrk45KSLF36An5i0YvHVAz1kH4mNx2A/CCcosHihiEvMx6W9D+/nEfUZ3ljyNhwrG7QPCni3S1nhhRbM4y9Dq9jtEeRtGh0uTcPpr6COA66DcrEZZAJCnPVnjkBlJKiT1hRrYaCWLYgooCCbFyR3Gj9Yp0QBVfYEjue8KFCvoddlydJOdiSWiTOlMxKTo3QGw2v5AQoUTRVhnBV+ItAGZKTzFsugdh7Bo1xWlEsmUje+jl9yTvChRhDgxYkBIJ15uwb84enEiVO/IwHR1dD27iFChEMzofOoEsyQXBOrkuzMfXSIqrFzkUE3UlWQOLWvb3jkKGQoOn4q7W2N9+4OzaxAaoBLh2dvL9I5CgmBqqoOzWVA3GEhSGa6Tr0hQoZCsD52YREid8Vt47ChxDYfZ9LGSoWbuUSwPRR/+0UeIqUS5ikIHLY+XYdoUKPUpf0sWcCb/AKiSAs0ErT+9oqVhZR9Y7CjhZ2A0qeJEGFCgGJyHjqVQoUEBwriNRhQoxhRZlzuVL9G9rflChQAjX38ovU5G+hue3eFCiuN/ISfQQmSWAvr+9IoTnBKTfcRyFD50k3QuJ2k2Q5Q8dXoAPva+QhQo4TpIlTGtChQoYB//2Q=="/>
          <p:cNvSpPr>
            <a:spLocks noChangeAspect="1" noChangeArrowheads="1"/>
          </p:cNvSpPr>
          <p:nvPr/>
        </p:nvSpPr>
        <p:spPr bwMode="auto">
          <a:xfrm>
            <a:off x="304800" y="-79375"/>
            <a:ext cx="304800" cy="304800"/>
          </a:xfrm>
          <a:prstGeom prst="rect">
            <a:avLst/>
          </a:prstGeom>
          <a:noFill/>
          <a:ln w="9525">
            <a:noFill/>
            <a:miter lim="800000"/>
            <a:headEnd/>
            <a:tailEnd/>
          </a:ln>
        </p:spPr>
        <p:txBody>
          <a:bodyPr/>
          <a:lstStyle/>
          <a:p>
            <a:endParaRPr lang="fr-FR" altLang="fr-FR">
              <a:ea typeface="ＭＳ Ｐゴシック" charset="-128"/>
            </a:endParaRPr>
          </a:p>
        </p:txBody>
      </p:sp>
      <p:sp>
        <p:nvSpPr>
          <p:cNvPr id="27655" name="AutoShape 12" descr="data:image/jpeg;base64,/9j/4AAQSkZJRgABAQAAAQABAAD/2wCEAAkGBhQSERUUExQVFRUVGBcWFxcYFxYcGBkYGRgXGBscGBgcHCYeGhokGhcaIC8gIycpLCwsGCAxNTAqNSYsLCkBCQoKDgwOGg8PGikkHxwsLCwpKSwsKSksKSwsKSksLCksKSwpLCwpLCwsKSwpLCwpLCwsLCwsKSwpLCksLCwsLP/AABEIALcBEwMBIgACEQEDEQH/xAAcAAABBQEBAQAAAAAAAAAAAAAFAAIDBAYBBwj/xABAEAABAgQEBAQDBgUDBAIDAAABAhEAAwQhBRIxQQYiUWETcYGRMqGxB0LB0eHwFCNSYnKCsvEVJDOSU8IWY6L/xAAZAQADAQEBAAAAAAAAAAAAAAABAgMABAX/xAAnEQACAgICAQUAAQUAAAAAAAAAAQIRAxIhMUEEEyJRYTMUIzJxgf/aAAwDAQACEQMRAD8A9gSmJEphiZPeHZD1izOdL8H5YdlhgeHBUKVSGlEcyRM8cBEazURJTDwmHlMNvGs1HRHSiEDDZ1QlIJUQAIDdGo7lhFEZ+v4tQkgIZViSehfRusUZvGIWjoCRcGwBdnPctCe4htGaszEj7w94cioS7PGIm1M1ZOVQCQ2Y303A6mLiKspIIUXcWPybyhPcsb2zZJMIpgFIx7KCFA5tR694JScUQW5g7PDWgalsJjuWIjVJBYnZ/wB+kL+KS7OHZ4NgokyxzJEMuuSrQ7t+MTpWDpGs1CaEIdHHjGo7HDHCqFGNZ0GOww2joVGMOhRx47GCKFCjjxjDFPCCocYYpEERjwuHREmXDgq8ag2PhQnhQBioDDooidEiFxVpk07LQMdzxAJkIzIUJYeOWiELhZo1BJwI4TEQVHc0ajHKmpyJJt62HvHkfF/Fsw1aZRKWUbISu+5SWNgG1vs+8ej4/X5UZQSFEHQsfmNPL5R4xX0CZi1pKQSs86iWAAGpUXsAdN45c06ep04cd/Ir1tdOmqUpMsAOUgnMxykh1Je9zpC4expaZhkTggBSTokAC+wexcj2izN4jo0BKBMzBNgUhSkgd1AN6wD4hxVK5iBTM4BKprEFiRypcO1r2aJRTLycaPQ6TGVZJaS4DZSp7BUsKfNvqnTeIqTi/wARTLTzJLWBDqDg3NriMUiqR4edfiKJWkEXJzBfxFgx2HSxiMeIVysozLQpSznslacylpHqka7N2gOwRiqPScMxta1bs1wp3BdrW0cNFidWGYnMggG7XFi2hG9xtGcocb8aSZtOoomFSUKQq6ULNiCnfz3jNS62ro56pSUonZ1p5mYZlKsLfDrtGjYrSPR5mOmWhJWSSpQS7/6WNrRYk4iJi2SqydT1fTy0jKypVR4pWrIEkDMHJ5kggEBt1MWg3JADpCMuaYD3VYF/kfaApMGqDQrAFAJOraaC35CJ5OIzGZTpCXGv+p38jAUVWda0D7m5016+gEQrr86spylKlFDKu+UAlvn7RVSJuJpk49M1SczddP20XE8Qkn3eMamuFknUpUX1dILa7m42iRE9soDM5cb92L29RB9xg0NkeIQDdvKKtVxOQklGX5xkxWoYrKk2JBPQD52ilU1yQPEW4QA6b5STrmN/h6A69I3usyxoPVPFkxczIAsCxKmIDdQfOJv+vEM61sLsWvrtqf8AiPPqzjhQOWShR1ADuSf8Uu++8NoJ9VOC1qzygC3OVAaPZ/P9tG3Y2iPRTxxlBdewIcXYdoM0HGMtYSzlx1u41tHl+H4TOWpykIlkcyll1KJvZIvrvaDQneCAEJQkkkBJZtQ5sLdWgqbFcV4PS5eLyzvFxKgRaPM5VarIVLLknRLkH0g3T8RK5QSWYculodTsTVmyMcCopU2KJXYenWJiYquRCZSoYnWIyqOZoNAZahRX8SFA1DYFTMiVK4rJMSAxYQsCYYeFmIAqHgwAk4VDs0QAw8KjUAmBh2aIHjueAEynHcknLlJQVOnNq4yk2vbppvHjWN1KllUq4JYu+6dj1BtH0bOlJWCFAEEEadY8a+0Xhf8AhlpWkBpilM3QaA9CxjjzQaex14ZWtTDU2FlEsKJzJLH0OsSy6TKQA2997N8i8XJNOfDyh8juRsN7Q5M5AWkBj8QKWLgliCCNbBolu2W0SRWXLWnNYhiGYm6VuL98w1GvszKbEFlSCRlCCVFj/aQB/jfeCE2oSQSQyQxYAgkPo97tceRhfwyBMlA5j4j2dJSyX+Lz0PtaN2boPYFKEjxJqgpKMgUHJZ02SQnR9fQxLIlonyEKZRVmCw5yqKwosSx1sS21oJTJcuaFKXzAkgJcs6QT7BgBt7xQpKtMwgShlQJ2oGyLn0OUB+/eJWGgtQ1OZS5iXIYAAiwKczN5np59IsGYAtdy6bBzYlgq3S6mtrA2lrUqlpCSShSynMA3wOH9SgB4ZQ1AUjObhRWTmSxDEBjuDZ7dBDC2W5lbkC1ZgSpKS19nBPbc+bQEohJmTErlrW8mapK7nK6xmWb6qcM7uGEcqa5KlKlKclOpJ+FGRLjN52Pr1gBQS0/zEpvKVMUuzizBIB3Iy/U9IrGJKTNUnEVFZzDll2CzZRJbMMosQ4d+sQ1ONoSXCATe6r6lz2ub/wDBIooWqZpp1Jt6mG1lEE6zElRD5b39dOmv4BqrSLp9k6k1aJZvEIIZkpB16P3fy+R6RWn1JnKQFEM+p0buBobNbo1oFTJbnlPRvU2LeQzeSQNSTEUqsY5VOxbz2b1un/8AoxRxTQik0zYSK6VKR/2qEFZdJUlOZerXUfhJ76W1jszFMvhmqUhB1TLckhndayXftZnI7MJkVviJAEwoXbRhmuCbkNfrrcwYEsAlU1KMyv7XJbVSiS7fdD9mjlfBfsX/AOSZwWK3SSVAIUlgWKSXAOW50Fz5RfppQAznKHLpLlTvfZoaJxIaWkN/WbOx6M+UPZo7NoiZiFCwT3+JyCSxDhj3941houScRCWYFYJuU2AO9jdtS/6CL8qrUA6k3fSxYbO0Aps1aHCVhRvkQlG2znU9YlpvEZnJULqLjNdwwGgbX0jWCjQyq8p0d9d9/KNHhWKApZRY9zGKp5xa7Zg1swOxY+totyqogkHYP+kUhOmJKNmzmYzJGsxPvFeZxFJD87+QMZKplixGhvFZcto6NyOprFcXyuivaFGQ8OFG2NqjYy4kEDUzD1iGdXzELACkMdArU9hDuxbQaBiRIi7JkJIFvNo5MkgXaJuZRIrJESBMTJlDoYRCRraNubUhyGO5TEhI6xGJ6esFSA40cIMZj7QMJM+kJa8pQmDyYpV8i/pGslqSdxCnoQxClBiCCH2MCfyjTGjUWmjwdNEFBh0OurmMni84JUQDcb6MUn8xGs4voZlDUrBzGWQ8tY+Au4Z/6hZwfPeK32ZYKKutlLmy1LkyQqYpWVWQzAQUjNoTmL5f7Y44Qa7OueS+gWJWZYX4mQIKErLMgqOt9C4J/wDaDy6LNWi7CWjxFqOgdRI1+7raPTqyqwiSopmzKWUrOZqkKKASshipSf6i2rbRgOI8YoyupEtSBJmJQhKg/wDMCkMVAWOUEs9rJ6Q7jqTUth/8EhfiJUGIez3AUBezbA+sZ+QDLQ2ZpYW5UCQ0pgpQAGovl/WFSUS5UxnWrxEtmzF+Vshc6hgr5Q+UqWEgH4eZgDmK2c39WPUsYk1TKp8E+D4lMWsryhElAUiTKG7Mty2nwNpaJKaYokpNgGXZ7JIUbnuWP+nd4ro5VZQeUpUoGwEsqFtdbAKL7mK2GLAKyklwCFH71my6/wBtj0aH8kywmcMsxSTlYl7a5iGL+V4jwyXbKSCztZRDvfMw9vKKaVsFhi2fKV5g6goOGHQEsPS8RYXiK0ycoLkZnUohIABN7Do0M210Kkn2WMTw+aFA+MdLAWHs0DPFmnlUc72Njp2IIYtv3iaZUzJnMpZybDIoA99rdifrERrgLBQA8h8gLfOJpOyya1ofLoZijblfqQ17ddkAJ9YfVYZPy85lAHcqOt/hAS+7egiqvFiPgCv8iL+mjekcTiCVkfzAFbOCT9GEV3kQ0ig7w1Tky3mpUCCeZIJcO5IBAcd++mkHqeeM6cqLDl6Nbycqy7n9IEcOypqpbFQAckqDErTqACPgABaLypqzOKCUkEhJY6MCrUF3IaJSbbKRSSDcusBmBKUmwuosCD2G9x6NEq6oJOdSnFwLMLOXfyGndoFyq5ImlKVcyA+rdEgdHLm3l6RUKFgFU1eclTJSwCbkFSUjdmPdkwDUFKcFCSpPNMXYE2ASSbkHRNvkIson5HuFNqbXby8/nFHOpOnOcxAPUM7eQJIbZjFmkpwEdNSW0UQPo/vBsWi5Ty0sFjLoNr+h0ZoaxzqUGNwCOvQiKCZ6ghjYhRAzW5dr+RhTZ2QHIGIbTRrWG2pMZGYdp54PIW7XvHChoq4fkFnuepggsNHVHk52V2hRIIUMAvhN3f0jkymSpQKmLadj2jyXFOLZkmeuWZkxkks7fNtYJUXGM7KFg5kkm5A1GrjWO721V2jn5PQazGZ1IfEQgzZeW6XuD1bpAnD/ALWitZExOUKsnLcQKouPJ81giSlQJN7gW1uYC02LyDVT5q0JSlSXloDNnS7ue/bpHNkw1JUx4uXk9io8ZK0vmsAOkRYhj0uXaYsDzjznDOPZaJKvFJSpZcJSnNb9IyPEfF6amcCM+RFr2fu0ZrXih2n9nq2LceiWnxJctU0FWTKhnbrF1HFsstyrv1EePVuOCVToEiaeclxlYgeZ7wzC+MpktJSo5wRyk6pPV94MUKz2efxElrAvHanHGp1zUpJKRYdTHmFJxwMqVEgk8rNZ+rQbkYrWrlLKRLyWSSNb6WhHIbU0vD2IDEadaKqQiysqkEOgtcEPGgl18mUoSiUIJDpRYWFtI8kpsYmUmeSJigVXJGyuz+kBarH5wqUTVHxFgZHUA5BLW9YZx4VhTqTroDcQYIJNTOQpL5Zkxix+HMSD3s3vAucFFId+gfYbBvKNdxASZzlWckkk+1u/6RnK5gHUf1gUazT4bi3jUyQSCpAAIAv0+n0iBVQAwUWQMzuQGvZm0LOPzgDwxUfzygD/AMjADyf843I4PUx8RbqJzKA+Ef42cmwvHDONM64S4BNTWJCyUuCAwQAcuVh8R/xGkMTUBEtDE85LEX1UWV3fT17RfxPChKkkEAkuTt8Vi56/lGeqKlKUBCXCgwQbMA7s/X84ZIDZJPnp8XUGUkOOb4tgQd7hoC4lU/FsFF2AYeXlYX3vFqrklR0INtb22v07QLrKYggqJIe/lFUiTZqMOQm1gojreIKie8zQ2dukPkUBny0mWrKptHAuLFn3cH5R2mwNYzeKo6HQg+5jnaSd2ehC5JcFarmpTYqBPROv79YpCmsJrWCgE9zHf+lB/jY+v5wRppilLAA5QUpSSzJe2mrwbpcEpJv/ACNDh5UmTLlJGUnXm0ClFrsXtFiVh2QM2pAYOVaEuo9SW8hE/hIly0MQMoSAdLizk+e3SJZs1JYAkqWxSh2ez26C416CFsRo7S5Ulgp1HoN/Pt+IjlOUgn4RMLEA3UNi7bn96RGmR4YcsFasxItdn01v6RQw+tKqhwU7eJqSzMAOjqUlh23haNZokDOMjK5QRuA6kgaje57wybXeEnMWCAyc2w0AAH3lH5P2hVAI5EKLklzrlJAL+gf9mK06lT4WQAqSGCSTd9cwOjkqd4IB1TUha0AhTZVKH4O2trxycp0ZQQMyWe1tAPUu8Nn1AyJUk3LE2cgMBv3MUsNSohI//YdbfsWtDoVhKkm8oOjOfdvbX9tGjw2sE1DjaxeMpQ1hWSHDl72v0v6wXwGZe4ynUNoXvf3+UUi6JyQZI/bQo6ViFFyR4HVUkxc2ZqpSSVKJN2O5jS8LUIVSKzFlJWWsSSFDS3eK3DtSDW82XnlqSQRZwxH4xqJdNTJJSZi3LcqWTfvDOdMCTaOcO4kiUEyphIS0wX2JB9owtTKUPhdTEju0emUnD0lV5hzq2Gg9epitWqpkMkyAgXGYJ32vE1kQ7izzykQu9lWuNfaIjhE1Tsgx6NQ0KVKATp1I2gicLlKCkoWoqFiMthFZ5NnbJpPweW0GHoKFeOtachsEsX6i8TKqqcJKUSlEswUpX4CN7S/ZylSleIVFOoDM794sUn2YSR8aVhuihAUlXBqd8nmUqnVMEtKJZuQHANy/XQR6ZSYwlFTORogiTLudZmunk0aKm4fkypPgoQSkX+LmHrGYqsMp2U0xYWhfii4fOkEAE9IkpqyjjwZTGVkT1k//ACKf3MWUcOz5wTPloeWlQzqfTKRoNx3htZTVFWvPLkLZShmIukaAlz7weqOL0S5ZppCnQkZLp1LXY+do6JS4FhjvlmaxZQdzp06uSWfYWctewjOVd+YnyYfJI284NYrNu+oSwAaz9+vlAOqBfquwb+l9B/l2gMBuPs4wZCJaqiYBmWopQwchKSQW7qUPkI1GI45LlIMyYQkNyj72mjfvWBOHLVQUciSq6yDMUw+ELUos/W/7eMRj1eZ8xSiT97KNrEj5tHMo7NtlW6SRNjXHa1q/lBIS5ZTHMw0ttb8YqSOJgmW+VKlFV0q1FtQ4ZQ+YgKqS3uPm0SS6Z1MB5D9+UVUEJs0TT8UWogixs9he/YQ2ZIUpOZQXqzMpmZ3Haxg1glIBNlnvBHjCpEubIQlLXUpZ6pUydOwzH0EXjhXtuf0ReX5qH2DsDQtUpQCwlbjw0EspZYZso3tl9QYuUs0SkLC1c7usEEagBr2OkOQESw8xmKgz6JOiSVbAE3PaL2G0v8SCAtJmJJD25wCWzXPMx311jknBS5O3DncaXgy06qSXf2GvmYK8MLKJhDPmAUlyz2O3rrE+N8MLlqDqRkuSQyQG6neKXDs5K65ASQUS0q/1ZbWv6wrhwaWS5dmsmSUIGZfxksAeraAdWi7LpUyU5g2ZVtywsAkdBvFiXMQ4cAk9Ro5L/QmKM+a6yEpCyMo10vY+zxyWW7HYpVHw8qGJuSDsOxbWBPC/JMKlMbustuHPlrt5QRxRIQErT90pJbcKcG3aAGVaSoAv4ihlbobZvQfSKJcCPs2CJmfPook5fMKSlRu9rqP/AKxVrqkKyAfCFWb+0EDN/qItAyViNy1gGSfQO7bOG/ZiZIJKVpdIKSE9yTY/InyaAGh1Qo8gKW1NtC2Y2Gzk/SK1DOALEqcqmMCd7EZezn6w6lnKTMWhRzIBsom+Zg/47doF09fnmFKGyoUySRck9tf0fs1IiMK0SVKWlYYKDgO2tgpPnb1tBShWULs7LUXSHse376QDwicrMp2UApQcO5JCXI9gdIO4AHzAlw/3tW7nqDv2g2KzSpnOIUMSs9DCim5PQ8ZkUyjMlrTqk+tw0aqRwsklKpkxZmKIISkhgXg/LkUksAJkoYbm59zcxSrJiJczPLLONCdO49IWU76GjGuGaOhwlMoOBmVvmLxNNqVaFtRYJeA+G46FKypNtSdzF5ddOPwILbbfWBZqJ1qnlSMgRlJ5ibEDqA14s1FESOaYvKdWAFvrFSmVUFTFki93Bi5ULCEPML9SVfhGtGpmQ4h+0v8Ag54lSUCagAOSou52FiIP4VxKiqlCYheQmxQoXB6frGSxvAxNmFVMiUE5CVzCrMEjcjoYDSMBmyJ0v+HqZc5JKcwJy73BSSbd4bho1NHq+D0yyTnU97EOA3nDcS4Lp5swzCtSSQxYhj+sWUKIAADC2pt7Q4oP9Yc9ATCrjgLIcHxaRKV/DSpiFlAIIzBwR1Eeb8ScOtVKUhUtv/Kq/wAJe4HV+kGePcCm5CuVJSFISVKWhJzkbgZbgnrGYoKWWV+AoiZNPOorKrFtAX2teH31NGGzBmJTilvcbqf+0bf5ecO4QwL+Jq5aFp5E/wAxaQTZI6ndRVEGKoVLmFCklKnJI3U+h7pbRrWMeg/ZVQBNNMqS2acrIljoiXysdnKsx9orOVRJJc0VeNpysq1LtfKgCzAsHI62A8hHmy5mnmRG++0fMJZJP3kZUds11H92jzioVf1JPrAhwjPkcsjX0PlGy4QwgZRNVckfIfn+UYVa9/fyj0DgqdymWfusR3B/I/WO/wBFq8nJyeq2WO0TTsMEmqlEDlWrlGwUxcD0v79IF8aJ/wC5HZP4qP4xsq6W5l2+FQN9oxnGZ/7lXkn/AGvHT6vGoQ48s5vSzc5K/CKFQvNJ6sG+n4Rdw+lYgkkCY6QQSMqgAzNo9x7QIQsutO2Ue4d/r8o0mFSfEkqG6SFJPdgY8lLk9FlXE+GytJLqURoMxOnYlvpFSgoVU0wukhaUkEasolr+Q+sbKUnMEqaxsfxgCqWy1ljYsXJexL3NztAa5oZPgOy8Q5kpQHOUm+xLAAep+sTg5bslwoEglnYt9NPKMzIqiFpIQ+UhgfvM7Cw2LFyRpBibPUoKJF1m/wDayQALjTlcHS/rHHkhqdWOWyO1U5SisBstlILfeBzC3QiB9YgiYmd8KVgN0Ctde94lQAb/AAqHOQX5rAb+XyG0R1ZHhLVyjKEuLA2IOb0EGK8IL/RlaySwIBmFndmJDEg/1MPaJPHIKEqRaWopBGhyiz9OvcRn6ud4hSgliFOD3aw9SfpBHDqzNyLzpLMRd+oU2zfQwGqNZdxRISjMGUJjBewzEj1uWHZ4GzJf88qQWT8QuNCP30h1XMWVLcunRrs4DBTdd7RFhksqBWq4fmF7jdv3tDLoV9hWhmIC1pVsQ6nO4Zz16wZ4KpmWJaiGZgp+53N+kCauiCgoAp8NQSUqG7MR3caGNDwZRFgsMQ5T1Nh+bekFAkaatmBKyAksGHwvsIURTa0OXLHo5hQbFoyAr6dEnOAqadiScvmw2gbInmaM9UuXkKiQliFNoGKfhHm8X6bhacinUV5cxIPh9BuSrR+3nAWl4dqhOSCgTEEm6VAhNtSSLNGSaH4Zr5HgSU5pSEt/UHV84pVHEDqYH5wRwfhoyQoEoOcuUkn8rwVocDkSyFIlJKtHJf6waEsq4XImzkgpsnqYZivDU2ZbxUgB9iXg0qtUxSkJTsLgRWM+ZJSHTnKyxIZkDqonUdhAqwptEFPwilNIuXLUCpYdR3J2/wCIyPDuEZVrn1Fyk5UpNgCLO0bmnxmWiYUJAzH7wAD92gBPoZ66l5l0lQJIsCLn9IaSVcATd8h6glLmjOs5UbDc/pAvjDElypLU8tZU+qXJAF3t5RofEC2QEk9gLD1i9LwNIdyoq7HSF1b6DtXJ4fw3xdPTV3mK5/iCyde4O8el0bLOcSEEhzmy373ghW4JK8RJKUFSC4dIJchveLVRXqljTl6jSA4m2BGK8O/xqAmZKBDFlHlKf8Vaj6Rzh/hj+BpZkszDMKpilgqAGVwkBIA6BOzXOggmcXdJJWlIG6lMIx2LcSLaZLRMQtmVnTcXJtft9IDdIKi2DuOsEm1MyWJACmCszqA6XPlGQpfs9rJs3w0oTm1KiVZP/YJaN7wTRz0T1VM0kgoKEgkk8xSSW0A5R7mN1JrCQCUlI10Iiim6J6cnj6vseqkgmbMlJDE2zK022MD8LqSgpWkXa47biN1jlbVrE2aVjw5YU0syyksRqFE80eepntZIcjU7Btu/p77RbDOV2Llgqo3kirSsy2L5j8mJv3cRiuM571Kz2H+2LnDE5QqJaTd1KI6JORWg2DBoDcVzXqDu4T5aAe1o9X1GVZMKkedgxe3la/CGmmpOfqXaxZm6xruH6vKhQKSyWOYXF2F+l4xdGHKP7io/Ij8Y2mA8QpkBaTJVMukgpUz2Gg6gD2MeWuzuaCsuYA5Se7DqOkQzsOJWpQBYubAsHCRr6H3iKo4hll8lMpJ/0KBPYGx9IM4ZQzp8vPMzISkZsrpA9fTZ40pJchUGBZKQhgASSz7Mn6mCdItNky0qU7uW+eY6jWKy6UKVmQAQLqUxvuwJtrcxYpJ6kILMbOEhQDkswBUWYX1Ijjk75Z1RVKkMr8FzHmWoBrMwcubO148/4sVdkLdAOVSXuVB7nsw0jT1/E4IGXM4BDKALPva3SPOpy+ckucxcnfWKY4u7Jzl4J5dWpdlagAA72gpNrc4QoE5gnKruR0aA6iEqJDlO0EKN5iTZtx5C0PJCwYSkz1qQxmAAuLs/kYt0E3IPDIBsG7EEv7tHOH+HfHW6gSlHMtIJBKfhdBGqkm7bs0eg0/A9IFKylSkqRy5lHlV1ca7HtEn+FE/sydHOTMUZaU7ugjZxf0v842uA0EyVJylDKJexJ2AH0iWg4fkU6wpAG7+dr+7+8GP48bNASA5AObhiySfD1vf/AJhQVNdCgmsESsP5AlU5cwblbOexZh8ocZcxIIlAEdj9XjO4XiapvMo+GgXd9Rsz6v1gDi/HE+cFS5P8pCbMPi9SdXhjUbmSieo3KSeiVJLdXaJp0xEhLzp6EKYkJFz7R5zwxhdRP/8ADmlBLgzC+V+li5+kbNXBUgpT486YuYxzKSoAHvlLt7wWgcJiwvEpFQFET8yjYS/gU/bNHJ/EakKElZKrNndNj3b8o7TcGUqVgpRMP9xXBZPD1H4vimXz6vdibX6E2gB4KuHYeVfzFBnu5JFtmg8moypF023ivNqEFglZ8mc/hHCuWlNklRJu/wC7Qr4AFqbECUrUWCUJKrdtfpE3D+JCbLSoKUXH3viB7xjanFQBMZ+dGQJF2BO462ingmMrHKlQSoFuo/5ENGdAcLNRxDMUucDJUhQTaYgi4OxcXG8QGcQHVYAFwbwFrMeaYoffdifKKYxGYQ5SpQNuX8YEpfQVEzmPzyqecz5VuAAW8gekCMSQadSMpICg6RvY384scSy1JKgoFLmzguC8TYAJM1YE5PiZUFs5Jv8AhE1Hyy7nxR6P9nmITKumXyhK5Zy5rXsC7bQXqqoyJShPm3UcoOznQCKn2eUkuXInrlAgKWAblrB7eTxHxNXASyx5rt9Y6IxqNnNKTboxuPzpn8OtyoZzlcqLEZg7bA5XI0jMIlAJYDQQbwnGc9NPkTLrQlS0KOikkkt5iA50b0imITITcPn/ALqV2Kv9ihAXistUHblHyzD8INYSsJqJbXD/AKX94F8YXqfceynP+6O2X8H+mcq/m/4VaRLKH9oAjv8A1CYgrCSQH5r67a6jTUeRjlNoe8HeGcIVUEJSkMJiiVH4QHOvW7Ftyn24k12zp7OcLy59ZUIkhyCf5qhbLLGpcfAWsGuSfMx69W4EhaEy3PhhgoORmbqRdohwuklUcvw5CRclS1PzLUdSo7wOPGcrxjKBvo+zkaekc8pKbLKLidxuolyZWRIypFrbDX2jzLHuICrlSRlNrXAI6/Vj3i9xRj6py1JbkSoj/Ig/R7N3jLz5Lkk73/UNDxx+WBz8InkTStIJI0Pl6QIq0WBglQ/+PyB/GKFbpFF2SI6dQPKYP4fKBZi7D09YC4bThTk/v9vHZFWUhQTYn6Q0sb1TNGVM9K4LnplpmXuSN9NY0RxRIZiAY8o4dr1CYQ+qcp89Qe+/vGjNU+7t33jjyJpnTCpI1EzF2PrHU4r3aMzKxcWBax/CGTsU0EJyNSNUmsUbg2jkBabEpYSHWQdxCi2pOw6jGkVQCvDITspdiR2G4jN1yqX+KUJwKdNjz2s6tWi8KwJHJpsrl9NS8V8TXnTmKQ4uXZ2GpG5hmKuAlLx1AH8sgJAsEs3pqW9orrxrNY7nchh+/KMtJqxfQP00ixIrAe76fkY1Bs2VFiIYsW2LKJFu/wCUXTVln32+kZOmrEpDBn37frE6MRA1UPP6QtWE1JxEF7CKVVWA/wBwIcHcEd9Xv8oAHF99gz9nhqsQBe5DsQfrAo1ktTWtmAsCdvLV94goK1ImpdgH2Nn3J9YrVKuvV22P5QKqas37dP32gah2NfgVGKifMUo8iVqDDcu9z0jf0qEpDJSAOwjA8BK/kgk/ET843tJ5QboXsZiuEInyymYlJBcaBx3B2Med0n2W1SJ6lIXJ8MEtmWQtST/aElumsb/iXFFSZOaWAVGwfYmMLRcTKVNCkGw5VOdeoZ+u8BzSdMeONtWEsLqJslKadzmRMUpaQWfMeXm/p6+UC+KZk6YuZLJSkOACnU7s+0DMW4iVJrTMupCiFeX7EWMUxyXMmJnZj4YBJYF9Mt+9/lAcnVIOnPJnBS5V82oyJH76fnD55sWghNlJCU5dS1nc7qf6QMnHaOrD0Qyrk7T8gSv+9PzWkQPx6YVTySXIe/clvoG9Ikxioyy0JH9TnuxhtVSFRC1kIQR8SgeZv/jSLr1FxYbkR1OX9px/Uc9fNMjpA5AFybAdTGspJwoqYOsFUzNMIQQdTa7tYfiYykrEfDcygU2LqUxWR06JHZLaByYZVY2uYk5mdb9eVDsEh9tn/EkxwyTlwdMGo2w5N47nEKCVkJIIYh9ejM3vAA1673Yne7u+o6dIqphyhFVFLoRyb7HrqldSz9Sfn53iBU4u+9vl0jpiMiGFLuHK5Fjo59xEE+XmIHqfKO4cbqHVP0I/OLlJKdbQccN5qP2CUtVZDIRkQry31ip4cE8QlscoFyXPkP1eJKTBFFnNugvbzjsnglKShBdEVkUVtLyDJEzKoHoYNKriRcwbkcLy1o0PufwjJ4mDLWqXoUlvy+Uc3qfSyxpNlcHqIzbSLArO97v6REuvI30tFDKYt4TReLPlo2zAq/xFz9G9Y5NEXcjfYTgaDJQZnxkOfW/0MKLi8QALBmEKKUidsG0dJ4o5VBSbuov5sANQLQYn+DIQStRIb4bHbr07RTk1SJSM1kgBy2wGjvqfOMzi+M/xZUhLhOqSbFTNc9GERbLxSC8nD6eYAEhLEkoJzAlxoXtqzfpE83A5OYgIUlgA4JyuWf4tT5QBSG5Q5BypBzZQLEgJAvtc2F4d4/MpfiBagkkJJOVPS33jvGC0bGlwOkQ2YlXUKUb+wEG5VFTIYiWi4tyu8YugmzchHLnZ0rDBJLAs3kdxE+HYwsKZQW+iiCdfdx5doFitI2UytQlIGRJdnsNCenaK8/BKWY4MsAvqmxeB9Bhi5qDnSEgWBJ1H9Xn3jQ00hEu5OlnLbCNZqMnU8DzVTE5FAyj8RUWKfLrr8obO+ydKixqVAbsgP6Em0bQVuoDW7xFMrwQGve50DiNZqKmGcJypDZFrCAAwLEnzME5i8gLcwgWquu6inlPUsR1IijU4s7lyBcWv7dIVsJLxNiSVSib8t/VjHlcyeJc0LRZKmJ7GzuI3c/EEkEu46KbX0jB4qAicQdFXHSNFW2NtSCfFQGTMkgsHSoHUdoEyKnPJITYqsdhtFWXLdBHe36RHTDKGfcw+tKgOduzSU9QXAUGSABfyufJopeGXc6PEuDSytMwlRIlIKj7j5M8V0qZL9ifwi+KLjG/sjkknLgH4sXmJOlx0J1F2/OOYrPK5pUSVFhc6/p5QyqBK0jWG1I5oo+mT8kNRNt5xFMU5caaDy2iOqVdukOlm0IhiYQ4GIkKaJCIIDi1RHkOsTOIinKtGMdoZn80d3HuPzi4ioIKsups/QQMl2L9C/wCMEl6nuX99PlBg3F2gSSa5J6JLkklzr3jRUqsiRn5bOH/pJ/SMjnIKCksQW94urmKV8RJ8zHfh9U4Rqjmy4VJmrk45KSLF36An5i0YvHVAz1kH4mNx2A/CCcosHihiEvMx6W9D+/nEfUZ3ljyNhwrG7QPCni3S1nhhRbM4y9Dq9jtEeRtGh0uTcPpr6COA66DcrEZZAJCnPVnjkBlJKiT1hRrYaCWLYgooCCbFyR3Gj9Yp0QBVfYEjue8KFCvoddlydJOdiSWiTOlMxKTo3QGw2v5AQoUTRVhnBV+ItAGZKTzFsugdh7Bo1xWlEsmUje+jl9yTvChRhDgxYkBIJ15uwb84enEiVO/IwHR1dD27iFChEMzofOoEsyQXBOrkuzMfXSIqrFzkUE3UlWQOLWvb3jkKGQoOn4q7W2N9+4OzaxAaoBLh2dvL9I5CgmBqqoOzWVA3GEhSGa6Tr0hQoZCsD52YREid8Vt47ChxDYfZ9LGSoWbuUSwPRR/+0UeIqUS5ikIHLY+XYdoUKPUpf0sWcCb/AKiSAs0ErT+9oqVhZR9Y7CjhZ2A0qeJEGFCgGJyHjqVQoUEBwriNRhQoxhRZlzuVL9G9rflChQAjX38ovU5G+hue3eFCiuN/ISfQQmSWAvr+9IoTnBKTfcRyFD50k3QuJ2k2Q5Q8dXoAPva+QhQo4TpIlTGtChQoYB//2Q=="/>
          <p:cNvSpPr>
            <a:spLocks noChangeAspect="1" noChangeArrowheads="1"/>
          </p:cNvSpPr>
          <p:nvPr/>
        </p:nvSpPr>
        <p:spPr bwMode="auto">
          <a:xfrm>
            <a:off x="457200" y="73025"/>
            <a:ext cx="304800" cy="304800"/>
          </a:xfrm>
          <a:prstGeom prst="rect">
            <a:avLst/>
          </a:prstGeom>
          <a:noFill/>
          <a:ln w="9525">
            <a:noFill/>
            <a:miter lim="800000"/>
            <a:headEnd/>
            <a:tailEnd/>
          </a:ln>
        </p:spPr>
        <p:txBody>
          <a:bodyPr/>
          <a:lstStyle/>
          <a:p>
            <a:endParaRPr lang="fr-FR" altLang="fr-FR">
              <a:ea typeface="ＭＳ Ｐゴシック" charset="-128"/>
            </a:endParaRPr>
          </a:p>
        </p:txBody>
      </p:sp>
      <p:pic>
        <p:nvPicPr>
          <p:cNvPr id="27656" name="Picture 14" descr="http://www.lefigaro.fr/medias/2012/10/24/aeb8bd58-1dae-11e2-9eea-0cd1cdfdcced-493x328.jpg"/>
          <p:cNvPicPr>
            <a:picLocks noChangeAspect="1" noChangeArrowheads="1"/>
          </p:cNvPicPr>
          <p:nvPr/>
        </p:nvPicPr>
        <p:blipFill>
          <a:blip r:embed="rId4"/>
          <a:srcRect/>
          <a:stretch>
            <a:fillRect/>
          </a:stretch>
        </p:blipFill>
        <p:spPr bwMode="auto">
          <a:xfrm>
            <a:off x="4916488" y="4059238"/>
            <a:ext cx="4122737" cy="2741612"/>
          </a:xfrm>
          <a:prstGeom prst="rect">
            <a:avLst/>
          </a:prstGeom>
          <a:noFill/>
          <a:ln w="9525">
            <a:noFill/>
            <a:miter lim="800000"/>
            <a:headEnd/>
            <a:tailEnd/>
          </a:ln>
        </p:spPr>
      </p:pic>
      <p:sp>
        <p:nvSpPr>
          <p:cNvPr id="27657" name="Rectangle 16"/>
          <p:cNvSpPr>
            <a:spLocks noChangeArrowheads="1"/>
          </p:cNvSpPr>
          <p:nvPr/>
        </p:nvSpPr>
        <p:spPr bwMode="auto">
          <a:xfrm>
            <a:off x="1728788" y="188913"/>
            <a:ext cx="5653087" cy="1052512"/>
          </a:xfrm>
          <a:prstGeom prst="rect">
            <a:avLst/>
          </a:prstGeom>
          <a:noFill/>
          <a:ln w="9525">
            <a:noFill/>
            <a:miter lim="800000"/>
            <a:headEnd/>
            <a:tailEnd/>
          </a:ln>
        </p:spPr>
        <p:txBody>
          <a:bodyPr/>
          <a:lstStyle/>
          <a:p>
            <a:pPr marL="342900" indent="-342900" algn="ctr">
              <a:lnSpc>
                <a:spcPct val="80000"/>
              </a:lnSpc>
              <a:spcBef>
                <a:spcPct val="20000"/>
              </a:spcBef>
            </a:pPr>
            <a:r>
              <a:rPr lang="fr-FR" altLang="fr-FR" sz="2800" u="sng" dirty="0">
                <a:latin typeface="Book Antiqua" pitchFamily="18" charset="0"/>
                <a:ea typeface="ＭＳ Ｐゴシック" charset="-128"/>
              </a:rPr>
              <a:t>Option Découverte du Cap Bon avec Road Book</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323850" y="609881"/>
            <a:ext cx="8569325" cy="461665"/>
          </a:xfrm>
          <a:prstGeom prst="rect">
            <a:avLst/>
          </a:prstGeom>
          <a:noFill/>
          <a:ln w="9525">
            <a:noFill/>
            <a:miter lim="800000"/>
            <a:headEnd/>
            <a:tailEnd/>
          </a:ln>
        </p:spPr>
        <p:txBody>
          <a:bodyPr>
            <a:spAutoFit/>
          </a:bodyPr>
          <a:lstStyle/>
          <a:p>
            <a:pPr algn="ctr"/>
            <a:r>
              <a:rPr lang="fr-FR" altLang="fr-FR" sz="2400" dirty="0" smtClean="0">
                <a:latin typeface="Maiandra GD" pitchFamily="34" charset="0"/>
              </a:rPr>
              <a:t>Rallye pédestre </a:t>
            </a:r>
            <a:r>
              <a:rPr lang="fr-FR" altLang="fr-FR" sz="2400" dirty="0">
                <a:latin typeface="Maiandra GD" pitchFamily="34" charset="0"/>
              </a:rPr>
              <a:t>dans la Medina D’Hammamet</a:t>
            </a:r>
          </a:p>
        </p:txBody>
      </p:sp>
      <p:pic>
        <p:nvPicPr>
          <p:cNvPr id="3075" name="Picture 2" descr="http://www.hammamet.it/files/mappa_hammamet.jpg">
            <a:hlinkClick r:id="rId2"/>
          </p:cNvPr>
          <p:cNvPicPr>
            <a:picLocks noChangeAspect="1" noChangeArrowheads="1"/>
          </p:cNvPicPr>
          <p:nvPr/>
        </p:nvPicPr>
        <p:blipFill>
          <a:blip r:embed="rId3"/>
          <a:srcRect/>
          <a:stretch>
            <a:fillRect/>
          </a:stretch>
        </p:blipFill>
        <p:spPr bwMode="auto">
          <a:xfrm>
            <a:off x="1042988" y="1773238"/>
            <a:ext cx="7294562" cy="483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107950" y="1196975"/>
            <a:ext cx="4535488" cy="5473700"/>
          </a:xfrm>
          <a:prstGeom prst="rect">
            <a:avLst/>
          </a:prstGeom>
          <a:solidFill>
            <a:schemeClr val="accent2">
              <a:alpha val="29019"/>
            </a:schemeClr>
          </a:solidFill>
          <a:ln w="0">
            <a:solidFill>
              <a:schemeClr val="bg1"/>
            </a:solidFill>
            <a:miter lim="800000"/>
            <a:headEnd/>
            <a:tailEnd/>
          </a:ln>
        </p:spPr>
        <p:txBody>
          <a:bodyPr wrap="none" anchor="ctr"/>
          <a:lstStyle/>
          <a:p>
            <a:endParaRPr lang="fr-FR" altLang="fr-FR"/>
          </a:p>
        </p:txBody>
      </p:sp>
      <p:sp>
        <p:nvSpPr>
          <p:cNvPr id="4099" name="Rectangle 9"/>
          <p:cNvSpPr>
            <a:spLocks noChangeArrowheads="1"/>
          </p:cNvSpPr>
          <p:nvPr/>
        </p:nvSpPr>
        <p:spPr bwMode="auto">
          <a:xfrm>
            <a:off x="250825" y="44450"/>
            <a:ext cx="4176713" cy="863600"/>
          </a:xfrm>
          <a:prstGeom prst="rect">
            <a:avLst/>
          </a:prstGeom>
          <a:solidFill>
            <a:srgbClr val="3366FF">
              <a:alpha val="7843"/>
            </a:srgbClr>
          </a:solidFill>
          <a:ln w="0">
            <a:solidFill>
              <a:schemeClr val="bg1"/>
            </a:solidFill>
            <a:miter lim="800000"/>
            <a:headEnd/>
            <a:tailEnd/>
          </a:ln>
        </p:spPr>
        <p:txBody>
          <a:bodyPr wrap="none" anchor="ctr"/>
          <a:lstStyle/>
          <a:p>
            <a:pPr algn="ctr" eaLnBrk="1" hangingPunct="1"/>
            <a:r>
              <a:rPr lang="fr-FR" altLang="fr-FR" sz="2400" dirty="0">
                <a:latin typeface="Book Antiqua" pitchFamily="18" charset="0"/>
              </a:rPr>
              <a:t>Rallye pédestre dans </a:t>
            </a:r>
          </a:p>
          <a:p>
            <a:pPr algn="ctr" eaLnBrk="1" hangingPunct="1"/>
            <a:r>
              <a:rPr lang="fr-FR" altLang="fr-FR" sz="2400" dirty="0">
                <a:latin typeface="Book Antiqua" pitchFamily="18" charset="0"/>
              </a:rPr>
              <a:t>la Médina d’Hammamet</a:t>
            </a:r>
            <a:endParaRPr lang="fr-FR" altLang="fr-FR" sz="2400" u="sng" dirty="0">
              <a:latin typeface="Book Antiqua" pitchFamily="18" charset="0"/>
            </a:endParaRPr>
          </a:p>
        </p:txBody>
      </p:sp>
      <p:sp>
        <p:nvSpPr>
          <p:cNvPr id="4100" name="Rectangle 13"/>
          <p:cNvSpPr>
            <a:spLocks noChangeArrowheads="1"/>
          </p:cNvSpPr>
          <p:nvPr/>
        </p:nvSpPr>
        <p:spPr bwMode="auto">
          <a:xfrm>
            <a:off x="107950" y="1287463"/>
            <a:ext cx="4535488" cy="4985970"/>
          </a:xfrm>
          <a:prstGeom prst="rect">
            <a:avLst/>
          </a:prstGeom>
          <a:noFill/>
          <a:ln w="9525">
            <a:noFill/>
            <a:miter lim="800000"/>
            <a:headEnd/>
            <a:tailEnd/>
          </a:ln>
        </p:spPr>
        <p:txBody>
          <a:bodyPr lIns="91431" tIns="45715" rIns="91431" bIns="45715">
            <a:spAutoFit/>
          </a:bodyPr>
          <a:lstStyle/>
          <a:p>
            <a:r>
              <a:rPr lang="fr-FR" altLang="fr-FR" sz="1600" dirty="0">
                <a:latin typeface="Cambria" pitchFamily="18" charset="0"/>
                <a:cs typeface="Arial" charset="0"/>
              </a:rPr>
              <a:t>La médina de Hammamet est une des plus belles de Tunisie. Parfaitement conservée, elle renferme à l'intérieur de ses remparts une kasbah qui protège la cité, une mosquée et une forteresse.</a:t>
            </a:r>
          </a:p>
          <a:p>
            <a:r>
              <a:rPr lang="fr-FR" altLang="fr-FR" sz="1600" dirty="0">
                <a:latin typeface="Cambria" pitchFamily="18" charset="0"/>
                <a:cs typeface="Arial" charset="0"/>
              </a:rPr>
              <a:t>Au long des rues pentues entrecoupées d'escaliers, les souks débordent d'étales de tissus vifs, d'éponges, de poteries, d'épices, de bijoux.</a:t>
            </a:r>
          </a:p>
          <a:p>
            <a:r>
              <a:rPr lang="fr-FR" altLang="fr-FR" sz="1600" dirty="0">
                <a:latin typeface="Cambria" pitchFamily="18" charset="0"/>
                <a:cs typeface="Arial" charset="0"/>
              </a:rPr>
              <a:t>A l'aide des road book et des boussoles les différentes équipes devrons se prendre au jeu et s'aventurer dans le dédale des ruelles.</a:t>
            </a:r>
          </a:p>
          <a:p>
            <a:r>
              <a:rPr lang="fr-FR" altLang="fr-FR" sz="1600" dirty="0">
                <a:latin typeface="Cambria" pitchFamily="18" charset="0"/>
                <a:cs typeface="Arial" charset="0"/>
              </a:rPr>
              <a:t>Ils visiteront le souk ERBAA, le souk des Parfumeurs, et le souk EL RAHBA.</a:t>
            </a:r>
          </a:p>
          <a:p>
            <a:r>
              <a:rPr lang="fr-FR" altLang="fr-FR" sz="1600" dirty="0">
                <a:latin typeface="Cambria" pitchFamily="18" charset="0"/>
                <a:cs typeface="Arial" charset="0"/>
              </a:rPr>
              <a:t>Les participants découvriront leur itinéraire, répondront aux questions sur les lieux visités et trouveront l'énigme à l'aide des indices éparpillés au préalable par les équipes Croisière Jaune Tunisie.</a:t>
            </a:r>
          </a:p>
          <a:p>
            <a:r>
              <a:rPr lang="fr-FR" altLang="fr-FR" sz="1600" dirty="0">
                <a:latin typeface="Cambria" pitchFamily="18" charset="0"/>
                <a:cs typeface="Arial" charset="0"/>
              </a:rPr>
              <a:t>Ce rallye pédestre relève un côté entreprenant et aventurier qui stimulera les participants.</a:t>
            </a:r>
          </a:p>
          <a:p>
            <a:endParaRPr lang="fr-FR" altLang="fr-FR" sz="1400" dirty="0">
              <a:solidFill>
                <a:srgbClr val="000066"/>
              </a:solidFill>
              <a:cs typeface="Arial" charset="0"/>
            </a:endParaRPr>
          </a:p>
        </p:txBody>
      </p:sp>
      <p:pic>
        <p:nvPicPr>
          <p:cNvPr id="4101" name="Picture 13" descr="http://hammamet.tn.free.fr/pano/slides/Hammamet%20la%20MEDINA.JPG"/>
          <p:cNvPicPr>
            <a:picLocks noChangeAspect="1" noChangeArrowheads="1"/>
          </p:cNvPicPr>
          <p:nvPr/>
        </p:nvPicPr>
        <p:blipFill>
          <a:blip r:embed="rId2"/>
          <a:srcRect/>
          <a:stretch>
            <a:fillRect/>
          </a:stretch>
        </p:blipFill>
        <p:spPr bwMode="auto">
          <a:xfrm>
            <a:off x="4859338" y="3357563"/>
            <a:ext cx="4075112" cy="3240087"/>
          </a:xfrm>
          <a:prstGeom prst="rect">
            <a:avLst/>
          </a:prstGeom>
          <a:noFill/>
          <a:ln w="9525">
            <a:noFill/>
            <a:miter lim="800000"/>
            <a:headEnd/>
            <a:tailEnd/>
          </a:ln>
        </p:spPr>
      </p:pic>
      <p:pic>
        <p:nvPicPr>
          <p:cNvPr id="4102" name="Picture 15" descr="http://www.location-hammamet.com/medias/hammamet/rue-porte-medina-hammamet.jpg"/>
          <p:cNvPicPr>
            <a:picLocks noChangeAspect="1" noChangeArrowheads="1"/>
          </p:cNvPicPr>
          <p:nvPr/>
        </p:nvPicPr>
        <p:blipFill>
          <a:blip r:embed="rId3"/>
          <a:srcRect/>
          <a:stretch>
            <a:fillRect/>
          </a:stretch>
        </p:blipFill>
        <p:spPr bwMode="auto">
          <a:xfrm>
            <a:off x="5003800" y="476250"/>
            <a:ext cx="3613150" cy="255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3" descr="LOGO CJ ENTIER2 BLC.eps"/>
          <p:cNvPicPr>
            <a:picLocks noChangeAspect="1"/>
          </p:cNvPicPr>
          <p:nvPr/>
        </p:nvPicPr>
        <p:blipFill>
          <a:blip r:embed="rId2"/>
          <a:srcRect/>
          <a:stretch>
            <a:fillRect/>
          </a:stretch>
        </p:blipFill>
        <p:spPr bwMode="auto">
          <a:xfrm>
            <a:off x="277813" y="4676775"/>
            <a:ext cx="1741487" cy="1800225"/>
          </a:xfrm>
          <a:prstGeom prst="rect">
            <a:avLst/>
          </a:prstGeom>
          <a:noFill/>
          <a:ln w="9525">
            <a:noFill/>
            <a:miter lim="800000"/>
            <a:headEnd/>
            <a:tailEnd/>
          </a:ln>
        </p:spPr>
      </p:pic>
      <p:pic>
        <p:nvPicPr>
          <p:cNvPr id="5123" name="Picture 2" descr="http://tt.thomascook.fr/fileadmin/xmlseo/step/JET/IMAGES/asset.3c994.jpg"/>
          <p:cNvPicPr>
            <a:picLocks noChangeAspect="1" noChangeArrowheads="1"/>
          </p:cNvPicPr>
          <p:nvPr/>
        </p:nvPicPr>
        <p:blipFill>
          <a:blip r:embed="rId3"/>
          <a:srcRect/>
          <a:stretch>
            <a:fillRect/>
          </a:stretch>
        </p:blipFill>
        <p:spPr bwMode="auto">
          <a:xfrm>
            <a:off x="3995738" y="260350"/>
            <a:ext cx="5148262" cy="3429000"/>
          </a:xfrm>
          <a:prstGeom prst="rect">
            <a:avLst/>
          </a:prstGeom>
          <a:noFill/>
          <a:ln w="9525">
            <a:noFill/>
            <a:miter lim="800000"/>
            <a:headEnd/>
            <a:tailEnd/>
          </a:ln>
        </p:spPr>
      </p:pic>
      <p:pic>
        <p:nvPicPr>
          <p:cNvPr id="5124" name="Picture 4" descr="http://tt.thomascook.fr/fileadmin/xmlseo/step/JET/IMAGES/asset.3d8f9.jpg"/>
          <p:cNvPicPr>
            <a:picLocks noChangeAspect="1" noChangeArrowheads="1"/>
          </p:cNvPicPr>
          <p:nvPr/>
        </p:nvPicPr>
        <p:blipFill>
          <a:blip r:embed="rId4"/>
          <a:srcRect/>
          <a:stretch>
            <a:fillRect/>
          </a:stretch>
        </p:blipFill>
        <p:spPr bwMode="auto">
          <a:xfrm>
            <a:off x="4500563" y="3863975"/>
            <a:ext cx="4319587" cy="2878138"/>
          </a:xfrm>
          <a:prstGeom prst="rect">
            <a:avLst/>
          </a:prstGeom>
          <a:noFill/>
          <a:ln w="9525">
            <a:noFill/>
            <a:miter lim="800000"/>
            <a:headEnd/>
            <a:tailEnd/>
          </a:ln>
        </p:spPr>
      </p:pic>
      <p:sp>
        <p:nvSpPr>
          <p:cNvPr id="5125" name="Rectangle 2"/>
          <p:cNvSpPr>
            <a:spLocks noChangeArrowheads="1"/>
          </p:cNvSpPr>
          <p:nvPr/>
        </p:nvSpPr>
        <p:spPr bwMode="auto">
          <a:xfrm>
            <a:off x="179388" y="260350"/>
            <a:ext cx="3600450" cy="6305550"/>
          </a:xfrm>
          <a:prstGeom prst="rect">
            <a:avLst/>
          </a:prstGeom>
          <a:solidFill>
            <a:schemeClr val="tx1">
              <a:alpha val="70195"/>
            </a:schemeClr>
          </a:solidFill>
          <a:ln w="0">
            <a:solidFill>
              <a:schemeClr val="bg1"/>
            </a:solidFill>
            <a:miter lim="800000"/>
            <a:headEnd/>
            <a:tailEnd/>
          </a:ln>
        </p:spPr>
        <p:txBody>
          <a:bodyPr wrap="none" anchor="ctr"/>
          <a:lstStyle/>
          <a:p>
            <a:pPr eaLnBrk="0" hangingPunct="0"/>
            <a:endParaRPr lang="fr-FR" altLang="fr-FR"/>
          </a:p>
        </p:txBody>
      </p:sp>
      <p:sp>
        <p:nvSpPr>
          <p:cNvPr id="5126" name="ZoneTexte 10"/>
          <p:cNvSpPr txBox="1">
            <a:spLocks noChangeArrowheads="1"/>
          </p:cNvSpPr>
          <p:nvPr/>
        </p:nvSpPr>
        <p:spPr bwMode="auto">
          <a:xfrm>
            <a:off x="323850" y="620713"/>
            <a:ext cx="3313113" cy="2586037"/>
          </a:xfrm>
          <a:prstGeom prst="rect">
            <a:avLst/>
          </a:prstGeom>
          <a:noFill/>
          <a:ln w="9525">
            <a:noFill/>
            <a:miter lim="800000"/>
            <a:headEnd/>
            <a:tailEnd/>
          </a:ln>
        </p:spPr>
        <p:txBody>
          <a:bodyPr>
            <a:spAutoFit/>
          </a:bodyPr>
          <a:lstStyle/>
          <a:p>
            <a:r>
              <a:rPr lang="fr-FR" u="sng">
                <a:solidFill>
                  <a:schemeClr val="bg1"/>
                </a:solidFill>
              </a:rPr>
              <a:t>Hôtel  Salambo Hammamet 4*</a:t>
            </a:r>
          </a:p>
          <a:p>
            <a:endParaRPr lang="fr-FR">
              <a:solidFill>
                <a:schemeClr val="bg1"/>
              </a:solidFill>
            </a:endParaRPr>
          </a:p>
          <a:p>
            <a:r>
              <a:rPr lang="fr-FR">
                <a:solidFill>
                  <a:schemeClr val="bg1"/>
                </a:solidFill>
              </a:rPr>
              <a:t>Face à la baie d'Hammamet, cet hôtel bénéficie d'une situation exceptionnelle, "les pieds dans l'eau", sur une magnifique plage de sable fin, au cœur d’agréables jardins</a:t>
            </a:r>
            <a:br>
              <a:rPr lang="fr-FR">
                <a:solidFill>
                  <a:schemeClr val="bg1"/>
                </a:solidFill>
              </a:rPr>
            </a:br>
            <a:endParaRPr lang="fr-FR">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0825" y="1341438"/>
            <a:ext cx="8642350" cy="590550"/>
          </a:xfrm>
          <a:prstGeom prst="rect">
            <a:avLst/>
          </a:prstGeom>
        </p:spPr>
        <p:txBody>
          <a:bodyPr>
            <a:spAutoFit/>
          </a:bodyPr>
          <a:lstStyle/>
          <a:p>
            <a:pPr>
              <a:lnSpc>
                <a:spcPct val="90000"/>
              </a:lnSpc>
              <a:buClr>
                <a:srgbClr val="000066"/>
              </a:buClr>
              <a:buFont typeface="Wingdings" pitchFamily="2" charset="2"/>
              <a:buChar char="Ø"/>
              <a:defRPr/>
            </a:pPr>
            <a:endParaRPr lang="fr-FR" dirty="0">
              <a:solidFill>
                <a:srgbClr val="663300"/>
              </a:solidFill>
              <a:latin typeface="+mj-lt"/>
            </a:endParaRPr>
          </a:p>
          <a:p>
            <a:pPr>
              <a:lnSpc>
                <a:spcPct val="90000"/>
              </a:lnSpc>
              <a:buClr>
                <a:srgbClr val="000066"/>
              </a:buClr>
              <a:buFont typeface="Wingdings" pitchFamily="2" charset="2"/>
              <a:buChar char="Ø"/>
              <a:defRPr/>
            </a:pPr>
            <a:endParaRPr lang="fr-FR" dirty="0">
              <a:solidFill>
                <a:srgbClr val="663300"/>
              </a:solidFill>
              <a:latin typeface="+mj-lt"/>
            </a:endParaRPr>
          </a:p>
        </p:txBody>
      </p:sp>
      <p:sp>
        <p:nvSpPr>
          <p:cNvPr id="6147" name="Rectangle 12"/>
          <p:cNvSpPr>
            <a:spLocks noChangeArrowheads="1"/>
          </p:cNvSpPr>
          <p:nvPr/>
        </p:nvSpPr>
        <p:spPr bwMode="auto">
          <a:xfrm>
            <a:off x="1338263" y="173038"/>
            <a:ext cx="7031037" cy="576262"/>
          </a:xfrm>
          <a:prstGeom prst="rect">
            <a:avLst/>
          </a:prstGeom>
          <a:solidFill>
            <a:schemeClr val="accent2">
              <a:alpha val="14117"/>
            </a:schemeClr>
          </a:solidFill>
          <a:ln w="0">
            <a:solidFill>
              <a:schemeClr val="bg1"/>
            </a:solidFill>
            <a:miter lim="800000"/>
            <a:headEnd/>
            <a:tailEnd/>
          </a:ln>
        </p:spPr>
        <p:txBody>
          <a:bodyPr wrap="none" anchor="ctr"/>
          <a:lstStyle/>
          <a:p>
            <a:endParaRPr lang="fr-FR" altLang="fr-FR"/>
          </a:p>
        </p:txBody>
      </p:sp>
      <p:pic>
        <p:nvPicPr>
          <p:cNvPr id="6148" name="Image 3" descr="LOGO CJ ENTIER2 BLC.eps"/>
          <p:cNvPicPr>
            <a:picLocks noChangeAspect="1"/>
          </p:cNvPicPr>
          <p:nvPr/>
        </p:nvPicPr>
        <p:blipFill>
          <a:blip r:embed="rId2"/>
          <a:srcRect/>
          <a:stretch>
            <a:fillRect/>
          </a:stretch>
        </p:blipFill>
        <p:spPr bwMode="auto">
          <a:xfrm>
            <a:off x="0" y="0"/>
            <a:ext cx="1547813" cy="1508125"/>
          </a:xfrm>
          <a:prstGeom prst="rect">
            <a:avLst/>
          </a:prstGeom>
          <a:noFill/>
          <a:ln w="9525">
            <a:noFill/>
            <a:miter lim="800000"/>
            <a:headEnd/>
            <a:tailEnd/>
          </a:ln>
        </p:spPr>
      </p:pic>
      <p:sp>
        <p:nvSpPr>
          <p:cNvPr id="6149" name="Rectangle 4"/>
          <p:cNvSpPr>
            <a:spLocks noChangeArrowheads="1"/>
          </p:cNvSpPr>
          <p:nvPr/>
        </p:nvSpPr>
        <p:spPr bwMode="auto">
          <a:xfrm>
            <a:off x="1258888" y="188913"/>
            <a:ext cx="7110412" cy="503237"/>
          </a:xfrm>
          <a:prstGeom prst="rect">
            <a:avLst/>
          </a:prstGeom>
          <a:noFill/>
          <a:ln w="9525">
            <a:noFill/>
            <a:miter lim="800000"/>
            <a:headEnd/>
            <a:tailEnd/>
          </a:ln>
        </p:spPr>
        <p:txBody>
          <a:bodyPr/>
          <a:lstStyle/>
          <a:p>
            <a:pPr marL="342900" indent="-342900" algn="ctr" eaLnBrk="1" hangingPunct="1">
              <a:spcBef>
                <a:spcPct val="20000"/>
              </a:spcBef>
            </a:pPr>
            <a:r>
              <a:rPr lang="fr-FR" altLang="fr-FR" sz="2600" b="1" dirty="0">
                <a:latin typeface="Book Antiqua" pitchFamily="18" charset="0"/>
              </a:rPr>
              <a:t>Rallye pédestre </a:t>
            </a:r>
            <a:r>
              <a:rPr lang="fr-FR" altLang="fr-FR" sz="2600" b="1" dirty="0" smtClean="0">
                <a:latin typeface="Book Antiqua" pitchFamily="18" charset="0"/>
              </a:rPr>
              <a:t>dans la </a:t>
            </a:r>
            <a:r>
              <a:rPr lang="fr-FR" altLang="fr-FR" sz="2600" b="1" dirty="0" err="1" smtClean="0">
                <a:latin typeface="Book Antiqua" pitchFamily="18" charset="0"/>
              </a:rPr>
              <a:t>medina</a:t>
            </a:r>
            <a:r>
              <a:rPr lang="fr-FR" altLang="fr-FR" sz="2600" b="1" dirty="0" smtClean="0">
                <a:latin typeface="Book Antiqua" pitchFamily="18" charset="0"/>
              </a:rPr>
              <a:t> d’Hammamet</a:t>
            </a:r>
            <a:endParaRPr lang="fr-FR" altLang="fr-FR" sz="2600" b="1" dirty="0">
              <a:latin typeface="Book Antiqua" pitchFamily="18" charset="0"/>
            </a:endParaRPr>
          </a:p>
        </p:txBody>
      </p:sp>
      <p:pic>
        <p:nvPicPr>
          <p:cNvPr id="6150" name="Picture 13" descr="http://estb.msn.com/i/C9/D41A6801417CC447833516D278A43.jpg">
            <a:hlinkClick r:id="rId3"/>
          </p:cNvPr>
          <p:cNvPicPr>
            <a:picLocks noChangeAspect="1" noChangeArrowheads="1"/>
          </p:cNvPicPr>
          <p:nvPr/>
        </p:nvPicPr>
        <p:blipFill>
          <a:blip r:embed="rId4"/>
          <a:srcRect/>
          <a:stretch>
            <a:fillRect/>
          </a:stretch>
        </p:blipFill>
        <p:spPr bwMode="auto">
          <a:xfrm>
            <a:off x="4572000" y="836613"/>
            <a:ext cx="4125913" cy="2676525"/>
          </a:xfrm>
          <a:prstGeom prst="rect">
            <a:avLst/>
          </a:prstGeom>
          <a:noFill/>
          <a:ln w="9525">
            <a:noFill/>
            <a:miter lim="800000"/>
            <a:headEnd/>
            <a:tailEnd/>
          </a:ln>
        </p:spPr>
      </p:pic>
      <p:pic>
        <p:nvPicPr>
          <p:cNvPr id="6151" name="Picture 15" descr="http://www.hammamet.it/images/medina%20hammamet.jpg">
            <a:hlinkClick r:id="rId5"/>
          </p:cNvPr>
          <p:cNvPicPr>
            <a:picLocks noChangeAspect="1" noChangeArrowheads="1"/>
          </p:cNvPicPr>
          <p:nvPr/>
        </p:nvPicPr>
        <p:blipFill>
          <a:blip r:embed="rId6"/>
          <a:srcRect/>
          <a:stretch>
            <a:fillRect/>
          </a:stretch>
        </p:blipFill>
        <p:spPr bwMode="auto">
          <a:xfrm>
            <a:off x="539750" y="1773238"/>
            <a:ext cx="3125788" cy="4751387"/>
          </a:xfrm>
          <a:prstGeom prst="rect">
            <a:avLst/>
          </a:prstGeom>
          <a:noFill/>
          <a:ln w="9525">
            <a:noFill/>
            <a:miter lim="800000"/>
            <a:headEnd/>
            <a:tailEnd/>
          </a:ln>
        </p:spPr>
      </p:pic>
      <p:pic>
        <p:nvPicPr>
          <p:cNvPr id="6152" name="Picture 17" descr="Tunisia Hammamet Median Rug Sales"/>
          <p:cNvPicPr>
            <a:picLocks noChangeAspect="1" noChangeArrowheads="1"/>
          </p:cNvPicPr>
          <p:nvPr/>
        </p:nvPicPr>
        <p:blipFill>
          <a:blip r:embed="rId7"/>
          <a:srcRect/>
          <a:stretch>
            <a:fillRect/>
          </a:stretch>
        </p:blipFill>
        <p:spPr bwMode="auto">
          <a:xfrm>
            <a:off x="4572000" y="3716338"/>
            <a:ext cx="4032250" cy="3021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0825" y="1341438"/>
            <a:ext cx="8642350" cy="590550"/>
          </a:xfrm>
          <a:prstGeom prst="rect">
            <a:avLst/>
          </a:prstGeom>
        </p:spPr>
        <p:txBody>
          <a:bodyPr>
            <a:spAutoFit/>
          </a:bodyPr>
          <a:lstStyle/>
          <a:p>
            <a:pPr>
              <a:lnSpc>
                <a:spcPct val="90000"/>
              </a:lnSpc>
              <a:buClr>
                <a:srgbClr val="000066"/>
              </a:buClr>
              <a:buFont typeface="Wingdings" pitchFamily="2" charset="2"/>
              <a:buChar char="Ø"/>
              <a:defRPr/>
            </a:pPr>
            <a:endParaRPr lang="fr-FR" dirty="0">
              <a:solidFill>
                <a:srgbClr val="663300"/>
              </a:solidFill>
              <a:latin typeface="+mj-lt"/>
            </a:endParaRPr>
          </a:p>
          <a:p>
            <a:pPr>
              <a:lnSpc>
                <a:spcPct val="90000"/>
              </a:lnSpc>
              <a:buClr>
                <a:srgbClr val="000066"/>
              </a:buClr>
              <a:buFont typeface="Wingdings" pitchFamily="2" charset="2"/>
              <a:buChar char="Ø"/>
              <a:defRPr/>
            </a:pPr>
            <a:endParaRPr lang="fr-FR" dirty="0">
              <a:solidFill>
                <a:srgbClr val="663300"/>
              </a:solidFill>
              <a:latin typeface="+mj-lt"/>
            </a:endParaRPr>
          </a:p>
        </p:txBody>
      </p:sp>
      <p:sp>
        <p:nvSpPr>
          <p:cNvPr id="9219" name="Rectangle 5"/>
          <p:cNvSpPr>
            <a:spLocks noChangeArrowheads="1"/>
          </p:cNvSpPr>
          <p:nvPr/>
        </p:nvSpPr>
        <p:spPr bwMode="auto">
          <a:xfrm>
            <a:off x="1142976" y="214290"/>
            <a:ext cx="6769100" cy="936625"/>
          </a:xfrm>
          <a:prstGeom prst="rect">
            <a:avLst/>
          </a:prstGeom>
          <a:solidFill>
            <a:schemeClr val="accent2">
              <a:alpha val="45097"/>
            </a:schemeClr>
          </a:solidFill>
          <a:ln w="9525">
            <a:solidFill>
              <a:schemeClr val="tx1"/>
            </a:solidFill>
            <a:miter lim="800000"/>
            <a:headEnd/>
            <a:tailEnd/>
          </a:ln>
        </p:spPr>
        <p:txBody>
          <a:bodyPr wrap="none" anchor="ctr"/>
          <a:lstStyle/>
          <a:p>
            <a:endParaRPr lang="fr-FR" altLang="fr-FR"/>
          </a:p>
        </p:txBody>
      </p:sp>
      <p:sp>
        <p:nvSpPr>
          <p:cNvPr id="9220" name="Titre 1"/>
          <p:cNvSpPr txBox="1">
            <a:spLocks/>
          </p:cNvSpPr>
          <p:nvPr/>
        </p:nvSpPr>
        <p:spPr bwMode="auto">
          <a:xfrm>
            <a:off x="661988" y="188913"/>
            <a:ext cx="7942262" cy="939800"/>
          </a:xfrm>
          <a:prstGeom prst="rect">
            <a:avLst/>
          </a:prstGeom>
          <a:noFill/>
          <a:ln w="9525">
            <a:noFill/>
            <a:prstDash val="sysDot"/>
            <a:miter lim="800000"/>
            <a:headEnd/>
            <a:tailEnd/>
          </a:ln>
        </p:spPr>
        <p:txBody>
          <a:bodyPr/>
          <a:lstStyle/>
          <a:p>
            <a:pPr algn="ctr">
              <a:lnSpc>
                <a:spcPct val="90000"/>
              </a:lnSpc>
            </a:pPr>
            <a:r>
              <a:rPr lang="fr-FR" altLang="fr-FR" sz="2800" dirty="0">
                <a:latin typeface="Book Antiqua" pitchFamily="18" charset="0"/>
              </a:rPr>
              <a:t>Rallye pédestre dans la </a:t>
            </a:r>
          </a:p>
          <a:p>
            <a:pPr algn="ctr">
              <a:lnSpc>
                <a:spcPct val="90000"/>
              </a:lnSpc>
            </a:pPr>
            <a:r>
              <a:rPr lang="fr-FR" altLang="fr-FR" sz="2800" dirty="0">
                <a:latin typeface="Book Antiqua" pitchFamily="18" charset="0"/>
              </a:rPr>
              <a:t>Medina D’Hammamet </a:t>
            </a:r>
            <a:endParaRPr lang="fr-FR" altLang="fr-FR" sz="2000" dirty="0">
              <a:latin typeface="Book Antiqua" pitchFamily="18" charset="0"/>
            </a:endParaRPr>
          </a:p>
        </p:txBody>
      </p:sp>
      <p:pic>
        <p:nvPicPr>
          <p:cNvPr id="9221" name="Picture 2" descr="\\Servboul1\images cj\16 PHOTOTHEQUE\01 - REGIONS . PAYSAGES\Ambiances\GASTRONOMIE\0106005 sacs épices 2.jpg"/>
          <p:cNvPicPr>
            <a:picLocks noChangeAspect="1" noChangeArrowheads="1"/>
          </p:cNvPicPr>
          <p:nvPr/>
        </p:nvPicPr>
        <p:blipFill>
          <a:blip r:embed="rId2"/>
          <a:srcRect/>
          <a:stretch>
            <a:fillRect/>
          </a:stretch>
        </p:blipFill>
        <p:spPr bwMode="auto">
          <a:xfrm>
            <a:off x="4462463" y="1412875"/>
            <a:ext cx="4422775" cy="4464050"/>
          </a:xfrm>
          <a:prstGeom prst="rect">
            <a:avLst/>
          </a:prstGeom>
          <a:noFill/>
          <a:ln w="9525">
            <a:noFill/>
            <a:miter lim="800000"/>
            <a:headEnd/>
            <a:tailEnd/>
          </a:ln>
        </p:spPr>
      </p:pic>
      <p:pic>
        <p:nvPicPr>
          <p:cNvPr id="9222" name="Picture 2" descr="\\Servboul1\ImagesCJ\16 PHOTOTHEQUE\01 - REGIONS . PAYSAGES\03. SAHEL\Hammamet\Errahba.jpg"/>
          <p:cNvPicPr>
            <a:picLocks noChangeAspect="1" noChangeArrowheads="1"/>
          </p:cNvPicPr>
          <p:nvPr/>
        </p:nvPicPr>
        <p:blipFill>
          <a:blip r:embed="rId3"/>
          <a:srcRect/>
          <a:stretch>
            <a:fillRect/>
          </a:stretch>
        </p:blipFill>
        <p:spPr bwMode="auto">
          <a:xfrm>
            <a:off x="71438" y="3819525"/>
            <a:ext cx="4284662" cy="2849563"/>
          </a:xfrm>
          <a:prstGeom prst="rect">
            <a:avLst/>
          </a:prstGeom>
          <a:noFill/>
          <a:ln w="9525">
            <a:noFill/>
            <a:miter lim="800000"/>
            <a:headEnd/>
            <a:tailEnd/>
          </a:ln>
        </p:spPr>
      </p:pic>
      <p:pic>
        <p:nvPicPr>
          <p:cNvPr id="9223" name="Picture 3" descr="\\Servboul1\ImagesCJ\Nouvelle Photothèque\Thèmes généraux\ART DE VIVRE\PAGE8-H-fruits4.jpg"/>
          <p:cNvPicPr>
            <a:picLocks noChangeAspect="1" noChangeArrowheads="1"/>
          </p:cNvPicPr>
          <p:nvPr/>
        </p:nvPicPr>
        <p:blipFill>
          <a:blip r:embed="rId4"/>
          <a:srcRect/>
          <a:stretch>
            <a:fillRect/>
          </a:stretch>
        </p:blipFill>
        <p:spPr bwMode="auto">
          <a:xfrm>
            <a:off x="196850" y="1233488"/>
            <a:ext cx="1711325" cy="2555875"/>
          </a:xfrm>
          <a:prstGeom prst="rect">
            <a:avLst/>
          </a:prstGeom>
          <a:noFill/>
          <a:ln w="9525">
            <a:noFill/>
            <a:miter lim="800000"/>
            <a:headEnd/>
            <a:tailEnd/>
          </a:ln>
        </p:spPr>
      </p:pic>
      <p:pic>
        <p:nvPicPr>
          <p:cNvPr id="9224" name="Picture 5" descr="\\Servboul1\ImagesCJ\Nouvelle Photothèque\Thèmes généraux\Gastronomie\Pâtisserie\Image16.jpg"/>
          <p:cNvPicPr>
            <a:picLocks noChangeAspect="1" noChangeArrowheads="1"/>
          </p:cNvPicPr>
          <p:nvPr/>
        </p:nvPicPr>
        <p:blipFill>
          <a:blip r:embed="rId5"/>
          <a:srcRect/>
          <a:stretch>
            <a:fillRect/>
          </a:stretch>
        </p:blipFill>
        <p:spPr bwMode="auto">
          <a:xfrm>
            <a:off x="2195513" y="1228725"/>
            <a:ext cx="1800225" cy="256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924300" y="2060575"/>
            <a:ext cx="2376488" cy="2089150"/>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1" name="Rectangle 3"/>
          <p:cNvSpPr>
            <a:spLocks noChangeArrowheads="1"/>
          </p:cNvSpPr>
          <p:nvPr/>
        </p:nvSpPr>
        <p:spPr bwMode="auto">
          <a:xfrm>
            <a:off x="4752975" y="3500438"/>
            <a:ext cx="4356100" cy="3313112"/>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2" name="Rectangle 4"/>
          <p:cNvSpPr>
            <a:spLocks noChangeArrowheads="1"/>
          </p:cNvSpPr>
          <p:nvPr/>
        </p:nvSpPr>
        <p:spPr bwMode="auto">
          <a:xfrm>
            <a:off x="5435600" y="44450"/>
            <a:ext cx="3602038" cy="2592388"/>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sp>
        <p:nvSpPr>
          <p:cNvPr id="2053" name="Rectangle 5"/>
          <p:cNvSpPr>
            <a:spLocks noChangeArrowheads="1"/>
          </p:cNvSpPr>
          <p:nvPr/>
        </p:nvSpPr>
        <p:spPr bwMode="auto">
          <a:xfrm>
            <a:off x="184145" y="1773238"/>
            <a:ext cx="3744913" cy="4897437"/>
          </a:xfrm>
          <a:prstGeom prst="rect">
            <a:avLst/>
          </a:prstGeom>
          <a:solidFill>
            <a:schemeClr val="accent2">
              <a:alpha val="29019"/>
            </a:schemeClr>
          </a:solidFill>
          <a:ln w="0">
            <a:solidFill>
              <a:schemeClr val="bg1"/>
            </a:solidFill>
            <a:miter lim="800000"/>
            <a:headEnd/>
            <a:tailEnd/>
          </a:ln>
          <a:effectLst/>
        </p:spPr>
        <p:txBody>
          <a:bodyPr wrap="none" anchor="ctr"/>
          <a:lstStyle/>
          <a:p>
            <a:endParaRPr lang="fr-FR" altLang="fr-FR"/>
          </a:p>
        </p:txBody>
      </p:sp>
      <p:pic>
        <p:nvPicPr>
          <p:cNvPr id="2054" name="Image 3" descr="LOGO CJ ENTIER2 BLC.eps"/>
          <p:cNvPicPr>
            <a:picLocks noChangeAspect="1"/>
          </p:cNvPicPr>
          <p:nvPr/>
        </p:nvPicPr>
        <p:blipFill>
          <a:blip r:embed="rId2"/>
          <a:srcRect/>
          <a:stretch>
            <a:fillRect/>
          </a:stretch>
        </p:blipFill>
        <p:spPr bwMode="auto">
          <a:xfrm>
            <a:off x="1331913" y="5518150"/>
            <a:ext cx="1112837" cy="1150938"/>
          </a:xfrm>
          <a:prstGeom prst="rect">
            <a:avLst/>
          </a:prstGeom>
          <a:noFill/>
          <a:ln w="9525">
            <a:noFill/>
            <a:miter lim="800000"/>
            <a:headEnd/>
            <a:tailEnd/>
          </a:ln>
        </p:spPr>
      </p:pic>
      <p:sp>
        <p:nvSpPr>
          <p:cNvPr id="2055" name="Rectangle 7"/>
          <p:cNvSpPr>
            <a:spLocks noChangeArrowheads="1"/>
          </p:cNvSpPr>
          <p:nvPr/>
        </p:nvSpPr>
        <p:spPr bwMode="auto">
          <a:xfrm>
            <a:off x="107950" y="115888"/>
            <a:ext cx="3887788" cy="892552"/>
          </a:xfrm>
          <a:prstGeom prst="rect">
            <a:avLst/>
          </a:prstGeom>
          <a:solidFill>
            <a:srgbClr val="3366FF">
              <a:alpha val="7843"/>
            </a:srgbClr>
          </a:solidFill>
          <a:ln w="0">
            <a:solidFill>
              <a:schemeClr val="bg1"/>
            </a:solidFill>
            <a:miter lim="800000"/>
            <a:headEnd/>
            <a:tailEnd/>
          </a:ln>
          <a:effectLst/>
        </p:spPr>
        <p:txBody>
          <a:bodyPr anchor="ctr">
            <a:spAutoFit/>
          </a:bodyPr>
          <a:lstStyle/>
          <a:p>
            <a:pPr algn="ctr" eaLnBrk="1" hangingPunct="1"/>
            <a:r>
              <a:rPr lang="fr-FR" altLang="fr-FR" sz="2600" b="1" dirty="0" smtClean="0">
                <a:solidFill>
                  <a:srgbClr val="000066"/>
                </a:solidFill>
                <a:latin typeface="Book Antiqua" pitchFamily="18" charset="0"/>
              </a:rPr>
              <a:t>Option : Quad </a:t>
            </a:r>
            <a:r>
              <a:rPr lang="fr-FR" altLang="fr-FR" sz="2600" b="1" dirty="0">
                <a:solidFill>
                  <a:srgbClr val="000066"/>
                </a:solidFill>
                <a:latin typeface="Book Antiqua" pitchFamily="18" charset="0"/>
              </a:rPr>
              <a:t>à Hammamet</a:t>
            </a:r>
            <a:endParaRPr lang="fr-FR" altLang="fr-FR" sz="2600" b="1" u="sng" dirty="0">
              <a:solidFill>
                <a:srgbClr val="000066"/>
              </a:solidFill>
              <a:latin typeface="Book Antiqua" pitchFamily="18" charset="0"/>
            </a:endParaRPr>
          </a:p>
        </p:txBody>
      </p:sp>
      <p:sp>
        <p:nvSpPr>
          <p:cNvPr id="2056" name="Rectangle 8"/>
          <p:cNvSpPr>
            <a:spLocks noChangeArrowheads="1"/>
          </p:cNvSpPr>
          <p:nvPr/>
        </p:nvSpPr>
        <p:spPr bwMode="auto">
          <a:xfrm>
            <a:off x="149221" y="1757363"/>
            <a:ext cx="3851275" cy="3759200"/>
          </a:xfrm>
          <a:prstGeom prst="rect">
            <a:avLst/>
          </a:prstGeom>
          <a:noFill/>
          <a:ln w="9525">
            <a:noFill/>
            <a:miter lim="800000"/>
            <a:headEnd/>
            <a:tailEnd/>
          </a:ln>
          <a:effectLst/>
        </p:spPr>
        <p:txBody>
          <a:bodyPr lIns="91431" tIns="45715" rIns="91431" bIns="45715">
            <a:spAutoFit/>
          </a:bodyPr>
          <a:lstStyle/>
          <a:p>
            <a:pPr algn="ctr"/>
            <a:r>
              <a:rPr lang="fr-FR" altLang="fr-FR" sz="1600" u="sng" dirty="0">
                <a:solidFill>
                  <a:srgbClr val="000066"/>
                </a:solidFill>
                <a:latin typeface="Book Antiqua" pitchFamily="18" charset="0"/>
              </a:rPr>
              <a:t>Ballade en Quad (avec itinéraire) dans la forêt, à proximité d’Hammamet.</a:t>
            </a:r>
            <a:r>
              <a:rPr lang="fr-FR" altLang="fr-FR" sz="1600" u="sng" dirty="0">
                <a:latin typeface="Book Antiqua" pitchFamily="18" charset="0"/>
              </a:rPr>
              <a:t> </a:t>
            </a:r>
          </a:p>
          <a:p>
            <a:endParaRPr lang="fr-FR" altLang="fr-FR" sz="1600" u="sng" dirty="0">
              <a:latin typeface="Book Antiqua" pitchFamily="18" charset="0"/>
            </a:endParaRPr>
          </a:p>
          <a:p>
            <a:r>
              <a:rPr lang="fr-FR" altLang="fr-FR" sz="1600" dirty="0">
                <a:solidFill>
                  <a:srgbClr val="000066"/>
                </a:solidFill>
                <a:latin typeface="Book Antiqua" pitchFamily="18" charset="0"/>
              </a:rPr>
              <a:t>Friands d'aventures douces, et parfois musclées, vous avez hâtes de découvrir les territoires magnifiques qui demeurent autrement presque inaccessibles. Vous et votre monture ne faite qu'un, accélérant ou modérant selon les exigences du terrain, du sentier ou du paysage. </a:t>
            </a:r>
          </a:p>
          <a:p>
            <a:r>
              <a:rPr lang="fr-FR" altLang="fr-FR" sz="1600" dirty="0">
                <a:solidFill>
                  <a:srgbClr val="000066"/>
                </a:solidFill>
                <a:latin typeface="Book Antiqua" pitchFamily="18" charset="0"/>
              </a:rPr>
              <a:t>Nos partenaires expérimentés accompagnés de nos équipes vous prendront en charge et vous enseigneront les rudiments du quad.</a:t>
            </a:r>
          </a:p>
        </p:txBody>
      </p:sp>
      <p:pic>
        <p:nvPicPr>
          <p:cNvPr id="2057" name="Picture 9" descr="Tunisie_004"/>
          <p:cNvPicPr>
            <a:picLocks noChangeAspect="1" noChangeArrowheads="1"/>
          </p:cNvPicPr>
          <p:nvPr/>
        </p:nvPicPr>
        <p:blipFill>
          <a:blip r:embed="rId3"/>
          <a:srcRect/>
          <a:stretch>
            <a:fillRect/>
          </a:stretch>
        </p:blipFill>
        <p:spPr bwMode="auto">
          <a:xfrm>
            <a:off x="4859338" y="3611563"/>
            <a:ext cx="4175125" cy="3130550"/>
          </a:xfrm>
          <a:prstGeom prst="rect">
            <a:avLst/>
          </a:prstGeom>
          <a:noFill/>
          <a:ln w="9525">
            <a:noFill/>
            <a:miter lim="800000"/>
            <a:headEnd/>
            <a:tailEnd/>
          </a:ln>
        </p:spPr>
      </p:pic>
      <p:pic>
        <p:nvPicPr>
          <p:cNvPr id="2058" name="Picture 10" descr="SDC10505"/>
          <p:cNvPicPr>
            <a:picLocks noChangeAspect="1" noChangeArrowheads="1"/>
          </p:cNvPicPr>
          <p:nvPr/>
        </p:nvPicPr>
        <p:blipFill>
          <a:blip r:embed="rId4"/>
          <a:srcRect/>
          <a:stretch>
            <a:fillRect/>
          </a:stretch>
        </p:blipFill>
        <p:spPr bwMode="auto">
          <a:xfrm>
            <a:off x="3995738" y="2132013"/>
            <a:ext cx="2232025" cy="1944687"/>
          </a:xfrm>
          <a:prstGeom prst="rect">
            <a:avLst/>
          </a:prstGeom>
          <a:noFill/>
          <a:ln w="9525">
            <a:noFill/>
            <a:miter lim="800000"/>
            <a:headEnd/>
            <a:tailEnd/>
          </a:ln>
        </p:spPr>
      </p:pic>
      <p:pic>
        <p:nvPicPr>
          <p:cNvPr id="2059" name="Picture 11" descr="hammamet-hotel-aziza-sortie-quad-img"/>
          <p:cNvPicPr>
            <a:picLocks noChangeAspect="1" noChangeArrowheads="1"/>
          </p:cNvPicPr>
          <p:nvPr/>
        </p:nvPicPr>
        <p:blipFill>
          <a:blip r:embed="rId5"/>
          <a:srcRect/>
          <a:stretch>
            <a:fillRect/>
          </a:stretch>
        </p:blipFill>
        <p:spPr bwMode="auto">
          <a:xfrm>
            <a:off x="5508625" y="138113"/>
            <a:ext cx="3454400" cy="2427287"/>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Tunisie_004"/>
          <p:cNvPicPr>
            <a:picLocks noChangeAspect="1" noChangeArrowheads="1"/>
          </p:cNvPicPr>
          <p:nvPr/>
        </p:nvPicPr>
        <p:blipFill>
          <a:blip r:embed="rId2"/>
          <a:srcRect/>
          <a:stretch>
            <a:fillRect/>
          </a:stretch>
        </p:blipFill>
        <p:spPr bwMode="auto">
          <a:xfrm>
            <a:off x="971550" y="908050"/>
            <a:ext cx="3889375" cy="2916238"/>
          </a:xfrm>
          <a:prstGeom prst="rect">
            <a:avLst/>
          </a:prstGeom>
          <a:noFill/>
          <a:ln w="9525">
            <a:noFill/>
            <a:miter lim="800000"/>
            <a:headEnd/>
            <a:tailEnd/>
          </a:ln>
        </p:spPr>
      </p:pic>
      <p:sp>
        <p:nvSpPr>
          <p:cNvPr id="3075" name="Rectangle 5"/>
          <p:cNvSpPr>
            <a:spLocks noChangeArrowheads="1"/>
          </p:cNvSpPr>
          <p:nvPr/>
        </p:nvSpPr>
        <p:spPr bwMode="auto">
          <a:xfrm>
            <a:off x="468313" y="331788"/>
            <a:ext cx="8207375" cy="504825"/>
          </a:xfrm>
          <a:prstGeom prst="rect">
            <a:avLst/>
          </a:prstGeom>
          <a:noFill/>
          <a:ln w="9525">
            <a:noFill/>
            <a:miter lim="800000"/>
            <a:headEnd/>
            <a:tailEnd/>
          </a:ln>
        </p:spPr>
        <p:txBody>
          <a:bodyPr/>
          <a:lstStyle/>
          <a:p>
            <a:pPr marL="342900" indent="-342900" algn="ctr"/>
            <a:r>
              <a:rPr lang="fr-FR" altLang="fr-FR" sz="2000" b="1" i="1">
                <a:latin typeface="Maiandra GD" pitchFamily="34" charset="0"/>
              </a:rPr>
              <a:t>Découverte de la forêt et montagne à Hammamet en Quad</a:t>
            </a:r>
          </a:p>
        </p:txBody>
      </p:sp>
      <p:pic>
        <p:nvPicPr>
          <p:cNvPr id="3076" name="Picture 16" descr="1468741855_7601c1e769"/>
          <p:cNvPicPr>
            <a:picLocks noChangeAspect="1" noChangeArrowheads="1"/>
          </p:cNvPicPr>
          <p:nvPr/>
        </p:nvPicPr>
        <p:blipFill>
          <a:blip r:embed="rId3"/>
          <a:srcRect/>
          <a:stretch>
            <a:fillRect/>
          </a:stretch>
        </p:blipFill>
        <p:spPr bwMode="auto">
          <a:xfrm>
            <a:off x="5435600" y="1052513"/>
            <a:ext cx="3427413" cy="2571750"/>
          </a:xfrm>
          <a:prstGeom prst="rect">
            <a:avLst/>
          </a:prstGeom>
          <a:noFill/>
          <a:ln w="9525">
            <a:noFill/>
            <a:miter lim="800000"/>
            <a:headEnd/>
            <a:tailEnd/>
          </a:ln>
        </p:spPr>
      </p:pic>
      <p:pic>
        <p:nvPicPr>
          <p:cNvPr id="3077" name="Picture 18" descr="hammamet-hotel-aziza-sortie-quad-img"/>
          <p:cNvPicPr>
            <a:picLocks noChangeAspect="1" noChangeArrowheads="1"/>
          </p:cNvPicPr>
          <p:nvPr/>
        </p:nvPicPr>
        <p:blipFill>
          <a:blip r:embed="rId4"/>
          <a:srcRect/>
          <a:stretch>
            <a:fillRect/>
          </a:stretch>
        </p:blipFill>
        <p:spPr bwMode="auto">
          <a:xfrm>
            <a:off x="5364163" y="3824288"/>
            <a:ext cx="3651250" cy="2735262"/>
          </a:xfrm>
          <a:prstGeom prst="rect">
            <a:avLst/>
          </a:prstGeom>
          <a:noFill/>
          <a:ln w="9525">
            <a:noFill/>
            <a:miter lim="800000"/>
            <a:headEnd/>
            <a:tailEnd/>
          </a:ln>
        </p:spPr>
      </p:pic>
      <p:pic>
        <p:nvPicPr>
          <p:cNvPr id="3078" name="Picture 13" descr="SDC10494"/>
          <p:cNvPicPr>
            <a:picLocks noChangeAspect="1" noChangeArrowheads="1"/>
          </p:cNvPicPr>
          <p:nvPr/>
        </p:nvPicPr>
        <p:blipFill>
          <a:blip r:embed="rId5"/>
          <a:srcRect/>
          <a:stretch>
            <a:fillRect/>
          </a:stretch>
        </p:blipFill>
        <p:spPr bwMode="auto">
          <a:xfrm>
            <a:off x="1169988" y="3933825"/>
            <a:ext cx="3502025" cy="262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boul1\images cj\Nouvelle Photothèque\Opérations\Gascoval\SDC10508.JPG"/>
          <p:cNvPicPr>
            <a:picLocks noChangeAspect="1" noChangeArrowheads="1"/>
          </p:cNvPicPr>
          <p:nvPr/>
        </p:nvPicPr>
        <p:blipFill>
          <a:blip r:embed="rId2"/>
          <a:srcRect/>
          <a:stretch>
            <a:fillRect/>
          </a:stretch>
        </p:blipFill>
        <p:spPr bwMode="auto">
          <a:xfrm>
            <a:off x="4872038" y="4048125"/>
            <a:ext cx="3592512" cy="2693988"/>
          </a:xfrm>
          <a:prstGeom prst="rect">
            <a:avLst/>
          </a:prstGeom>
          <a:noFill/>
          <a:ln w="9525">
            <a:noFill/>
            <a:miter lim="800000"/>
            <a:headEnd/>
            <a:tailEnd/>
          </a:ln>
        </p:spPr>
      </p:pic>
      <p:pic>
        <p:nvPicPr>
          <p:cNvPr id="4099" name="Picture 3" descr="\\Servboul1\images cj\Nouvelle Photothèque\Opérations\Gascoval\SDC10505.JPG"/>
          <p:cNvPicPr>
            <a:picLocks noChangeAspect="1" noChangeArrowheads="1"/>
          </p:cNvPicPr>
          <p:nvPr/>
        </p:nvPicPr>
        <p:blipFill>
          <a:blip r:embed="rId3"/>
          <a:srcRect/>
          <a:stretch>
            <a:fillRect/>
          </a:stretch>
        </p:blipFill>
        <p:spPr bwMode="auto">
          <a:xfrm>
            <a:off x="611188" y="4095750"/>
            <a:ext cx="3673475" cy="2646363"/>
          </a:xfrm>
          <a:prstGeom prst="rect">
            <a:avLst/>
          </a:prstGeom>
          <a:noFill/>
          <a:ln w="9525">
            <a:noFill/>
            <a:miter lim="800000"/>
            <a:headEnd/>
            <a:tailEnd/>
          </a:ln>
        </p:spPr>
      </p:pic>
      <p:pic>
        <p:nvPicPr>
          <p:cNvPr id="4100" name="Image 3" descr="LOGO CJ ENTIER2 BLC.eps"/>
          <p:cNvPicPr>
            <a:picLocks noChangeAspect="1"/>
          </p:cNvPicPr>
          <p:nvPr/>
        </p:nvPicPr>
        <p:blipFill>
          <a:blip r:embed="rId4"/>
          <a:srcRect/>
          <a:stretch>
            <a:fillRect/>
          </a:stretch>
        </p:blipFill>
        <p:spPr bwMode="auto">
          <a:xfrm>
            <a:off x="0" y="0"/>
            <a:ext cx="1368425" cy="1335088"/>
          </a:xfrm>
          <a:prstGeom prst="rect">
            <a:avLst/>
          </a:prstGeom>
          <a:noFill/>
          <a:ln w="9525">
            <a:noFill/>
            <a:miter lim="800000"/>
            <a:headEnd/>
            <a:tailEnd/>
          </a:ln>
        </p:spPr>
      </p:pic>
      <p:pic>
        <p:nvPicPr>
          <p:cNvPr id="4101" name="Picture 4" descr="\\Servboul1\images cj\Nouvelle Photothèque\Opérations\Gascoval\SDC10510.JPG"/>
          <p:cNvPicPr>
            <a:picLocks noChangeAspect="1" noChangeArrowheads="1"/>
          </p:cNvPicPr>
          <p:nvPr/>
        </p:nvPicPr>
        <p:blipFill>
          <a:blip r:embed="rId5"/>
          <a:srcRect/>
          <a:stretch>
            <a:fillRect/>
          </a:stretch>
        </p:blipFill>
        <p:spPr bwMode="auto">
          <a:xfrm>
            <a:off x="633413" y="1458913"/>
            <a:ext cx="3651250" cy="2592387"/>
          </a:xfrm>
          <a:prstGeom prst="rect">
            <a:avLst/>
          </a:prstGeom>
          <a:noFill/>
          <a:ln w="9525">
            <a:noFill/>
            <a:miter lim="800000"/>
            <a:headEnd/>
            <a:tailEnd/>
          </a:ln>
        </p:spPr>
      </p:pic>
      <p:sp>
        <p:nvSpPr>
          <p:cNvPr id="4102" name="AutoShape 6" descr="http://img.over-blog.com/500x375/4/25/88/09/suite/P1070295.JPG"/>
          <p:cNvSpPr>
            <a:spLocks noChangeAspect="1" noChangeArrowheads="1"/>
          </p:cNvSpPr>
          <p:nvPr/>
        </p:nvSpPr>
        <p:spPr bwMode="auto">
          <a:xfrm>
            <a:off x="193675" y="-182563"/>
            <a:ext cx="304800" cy="304801"/>
          </a:xfrm>
          <a:prstGeom prst="rect">
            <a:avLst/>
          </a:prstGeom>
          <a:noFill/>
          <a:ln w="9525">
            <a:noFill/>
            <a:miter lim="800000"/>
            <a:headEnd/>
            <a:tailEnd/>
          </a:ln>
        </p:spPr>
        <p:txBody>
          <a:bodyPr/>
          <a:lstStyle/>
          <a:p>
            <a:endParaRPr lang="fr-FR" altLang="fr-FR"/>
          </a:p>
        </p:txBody>
      </p:sp>
      <p:pic>
        <p:nvPicPr>
          <p:cNvPr id="4103" name="Picture 8" descr="http://img.over-blog.com/500x375/4/25/88/09/suite/P1070295.JPG"/>
          <p:cNvPicPr>
            <a:picLocks noChangeAspect="1" noChangeArrowheads="1"/>
          </p:cNvPicPr>
          <p:nvPr/>
        </p:nvPicPr>
        <p:blipFill>
          <a:blip r:embed="rId6"/>
          <a:srcRect/>
          <a:stretch>
            <a:fillRect/>
          </a:stretch>
        </p:blipFill>
        <p:spPr bwMode="auto">
          <a:xfrm>
            <a:off x="4895850" y="1458913"/>
            <a:ext cx="3568700" cy="2495550"/>
          </a:xfrm>
          <a:prstGeom prst="rect">
            <a:avLst/>
          </a:prstGeom>
          <a:noFill/>
          <a:ln w="9525">
            <a:noFill/>
            <a:miter lim="800000"/>
            <a:headEnd/>
            <a:tailEnd/>
          </a:ln>
        </p:spPr>
      </p:pic>
      <p:sp>
        <p:nvSpPr>
          <p:cNvPr id="4104" name="Rectangle 5"/>
          <p:cNvSpPr>
            <a:spLocks noChangeArrowheads="1"/>
          </p:cNvSpPr>
          <p:nvPr/>
        </p:nvSpPr>
        <p:spPr bwMode="auto">
          <a:xfrm>
            <a:off x="468313" y="331788"/>
            <a:ext cx="8207375" cy="504825"/>
          </a:xfrm>
          <a:prstGeom prst="rect">
            <a:avLst/>
          </a:prstGeom>
          <a:noFill/>
          <a:ln w="9525">
            <a:noFill/>
            <a:miter lim="800000"/>
            <a:headEnd/>
            <a:tailEnd/>
          </a:ln>
        </p:spPr>
        <p:txBody>
          <a:bodyPr/>
          <a:lstStyle/>
          <a:p>
            <a:pPr marL="342900" indent="-342900" algn="ctr"/>
            <a:r>
              <a:rPr lang="fr-FR" altLang="fr-FR" sz="2000" b="1" i="1">
                <a:latin typeface="Maiandra GD" pitchFamily="34" charset="0"/>
              </a:rPr>
              <a:t>Découverte de la forêt et montagne à Hammamet en Quad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www.cadeau-genial.com/wp-content/images/produits/lanterne-volante2.jpg"/>
          <p:cNvPicPr>
            <a:picLocks noChangeAspect="1" noChangeArrowheads="1"/>
          </p:cNvPicPr>
          <p:nvPr/>
        </p:nvPicPr>
        <p:blipFill>
          <a:blip r:embed="rId2"/>
          <a:srcRect/>
          <a:stretch>
            <a:fillRect/>
          </a:stretch>
        </p:blipFill>
        <p:spPr bwMode="auto">
          <a:xfrm>
            <a:off x="5397500" y="2052638"/>
            <a:ext cx="3717925" cy="3717925"/>
          </a:xfrm>
          <a:prstGeom prst="rect">
            <a:avLst/>
          </a:prstGeom>
          <a:noFill/>
          <a:ln w="9525">
            <a:noFill/>
            <a:miter lim="800000"/>
            <a:headEnd/>
            <a:tailEnd/>
          </a:ln>
        </p:spPr>
      </p:pic>
      <p:sp>
        <p:nvSpPr>
          <p:cNvPr id="10244" name="Rectangle 4"/>
          <p:cNvSpPr>
            <a:spLocks noChangeArrowheads="1"/>
          </p:cNvSpPr>
          <p:nvPr/>
        </p:nvSpPr>
        <p:spPr bwMode="auto">
          <a:xfrm>
            <a:off x="250825" y="198438"/>
            <a:ext cx="8713788" cy="1152525"/>
          </a:xfrm>
          <a:prstGeom prst="rect">
            <a:avLst/>
          </a:prstGeom>
          <a:noFill/>
          <a:ln w="9525">
            <a:noFill/>
            <a:miter lim="800000"/>
            <a:headEnd/>
            <a:tailEnd/>
          </a:ln>
        </p:spPr>
        <p:txBody>
          <a:bodyPr/>
          <a:lstStyle/>
          <a:p>
            <a:pPr marL="342900" indent="-342900" algn="ctr">
              <a:spcBef>
                <a:spcPct val="20000"/>
              </a:spcBef>
            </a:pPr>
            <a:r>
              <a:rPr lang="fr-FR" altLang="fr-FR" sz="2800" dirty="0" smtClean="0">
                <a:latin typeface="Cambria" pitchFamily="18" charset="0"/>
              </a:rPr>
              <a:t>Option: Lancement </a:t>
            </a:r>
            <a:r>
              <a:rPr lang="fr-FR" altLang="fr-FR" sz="2800" dirty="0">
                <a:latin typeface="Cambria" pitchFamily="18" charset="0"/>
              </a:rPr>
              <a:t>de montgolfières volantes</a:t>
            </a:r>
          </a:p>
          <a:p>
            <a:pPr marL="342900" indent="-342900" algn="ctr">
              <a:spcBef>
                <a:spcPct val="20000"/>
              </a:spcBef>
            </a:pPr>
            <a:r>
              <a:rPr lang="fr-FR" altLang="fr-FR" sz="2800" dirty="0">
                <a:latin typeface="Cambria" pitchFamily="18" charset="0"/>
              </a:rPr>
              <a:t> par les participants après le dîner </a:t>
            </a:r>
            <a:endParaRPr lang="fr-FR" altLang="fr-FR" sz="2800" i="1" dirty="0">
              <a:latin typeface="Cambria" pitchFamily="18" charset="0"/>
            </a:endParaRPr>
          </a:p>
        </p:txBody>
      </p:sp>
      <p:pic>
        <p:nvPicPr>
          <p:cNvPr id="10245" name="Picture 2" descr="http://www.logeekdesign.fr/images_site/images_complementaires/lanterne_in.jpg"/>
          <p:cNvPicPr>
            <a:picLocks noChangeAspect="1" noChangeArrowheads="1"/>
          </p:cNvPicPr>
          <p:nvPr/>
        </p:nvPicPr>
        <p:blipFill>
          <a:blip r:embed="rId3"/>
          <a:srcRect/>
          <a:stretch>
            <a:fillRect/>
          </a:stretch>
        </p:blipFill>
        <p:spPr bwMode="auto">
          <a:xfrm>
            <a:off x="0" y="2052638"/>
            <a:ext cx="5632450" cy="371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74688" y="101600"/>
            <a:ext cx="7858125" cy="692150"/>
          </a:xfrm>
          <a:prstGeom prst="rect">
            <a:avLst/>
          </a:prstGeom>
          <a:noFill/>
          <a:ln w="9525">
            <a:noFill/>
            <a:miter lim="800000"/>
            <a:headEnd/>
            <a:tailEnd/>
          </a:ln>
        </p:spPr>
        <p:txBody>
          <a:bodyPr/>
          <a:lstStyle/>
          <a:p>
            <a:pPr marL="342900" indent="-342900" algn="ctr">
              <a:spcBef>
                <a:spcPct val="20000"/>
              </a:spcBef>
            </a:pPr>
            <a:r>
              <a:rPr lang="fr-FR" altLang="fr-FR" sz="2400" dirty="0">
                <a:latin typeface="Cambria" pitchFamily="18" charset="0"/>
              </a:rPr>
              <a:t>Option : Femmes faisant du pain dans le sable et femme au henné</a:t>
            </a:r>
          </a:p>
        </p:txBody>
      </p:sp>
      <p:pic>
        <p:nvPicPr>
          <p:cNvPr id="11267" name="Picture 6" descr="IMG_3301BR"/>
          <p:cNvPicPr>
            <a:picLocks noChangeAspect="1" noChangeArrowheads="1"/>
          </p:cNvPicPr>
          <p:nvPr/>
        </p:nvPicPr>
        <p:blipFill>
          <a:blip r:embed="rId2"/>
          <a:srcRect/>
          <a:stretch>
            <a:fillRect/>
          </a:stretch>
        </p:blipFill>
        <p:spPr bwMode="auto">
          <a:xfrm>
            <a:off x="4597400" y="2511425"/>
            <a:ext cx="4298950" cy="2863850"/>
          </a:xfrm>
          <a:prstGeom prst="rect">
            <a:avLst/>
          </a:prstGeom>
          <a:noFill/>
          <a:ln w="9525">
            <a:noFill/>
            <a:miter lim="800000"/>
            <a:headEnd/>
            <a:tailEnd/>
          </a:ln>
        </p:spPr>
      </p:pic>
      <p:pic>
        <p:nvPicPr>
          <p:cNvPr id="11268" name="Picture 2" descr="\\Servboul1\images cj\Nouvelle Photothèque\Opérations\SIEMENS 2010\P1060274.JPG"/>
          <p:cNvPicPr>
            <a:picLocks noChangeAspect="1" noChangeArrowheads="1"/>
          </p:cNvPicPr>
          <p:nvPr/>
        </p:nvPicPr>
        <p:blipFill>
          <a:blip r:embed="rId3"/>
          <a:srcRect/>
          <a:stretch>
            <a:fillRect/>
          </a:stretch>
        </p:blipFill>
        <p:spPr bwMode="auto">
          <a:xfrm>
            <a:off x="292100" y="1138238"/>
            <a:ext cx="4068763" cy="2719387"/>
          </a:xfrm>
          <a:prstGeom prst="rect">
            <a:avLst/>
          </a:prstGeom>
          <a:noFill/>
          <a:ln w="9525">
            <a:noFill/>
            <a:miter lim="800000"/>
            <a:headEnd/>
            <a:tailEnd/>
          </a:ln>
        </p:spPr>
      </p:pic>
      <p:pic>
        <p:nvPicPr>
          <p:cNvPr id="11269" name="Picture 4" descr="\\Servboul1\images cj\16 PHOTOTHEQUE\03 - PRODUITS CJ\01. ACTIVITES &amp; PRODUITS\Pain dans le sable\527085_279045458840114_827768441_n.jpg"/>
          <p:cNvPicPr>
            <a:picLocks noChangeAspect="1" noChangeArrowheads="1"/>
          </p:cNvPicPr>
          <p:nvPr/>
        </p:nvPicPr>
        <p:blipFill>
          <a:blip r:embed="rId4"/>
          <a:srcRect/>
          <a:stretch>
            <a:fillRect/>
          </a:stretch>
        </p:blipFill>
        <p:spPr bwMode="auto">
          <a:xfrm>
            <a:off x="493713" y="3943350"/>
            <a:ext cx="3744912" cy="280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336550" y="260350"/>
            <a:ext cx="8532813" cy="908050"/>
          </a:xfrm>
          <a:prstGeom prst="rect">
            <a:avLst/>
          </a:prstGeom>
          <a:noFill/>
          <a:ln w="9525">
            <a:noFill/>
            <a:miter lim="800000"/>
            <a:headEnd/>
            <a:tailEnd/>
          </a:ln>
        </p:spPr>
        <p:txBody>
          <a:bodyPr/>
          <a:lstStyle/>
          <a:p>
            <a:pPr marL="342900" indent="-342900" algn="ctr">
              <a:spcBef>
                <a:spcPct val="20000"/>
              </a:spcBef>
            </a:pPr>
            <a:r>
              <a:rPr lang="fr-FR" altLang="fr-FR" sz="2600">
                <a:solidFill>
                  <a:srgbClr val="FFFFFF"/>
                </a:solidFill>
                <a:latin typeface="Cambria" pitchFamily="18" charset="0"/>
              </a:rPr>
              <a:t>Option</a:t>
            </a:r>
            <a:r>
              <a:rPr lang="fr-FR" altLang="fr-FR" sz="2600" i="1">
                <a:solidFill>
                  <a:srgbClr val="FFFFFF"/>
                </a:solidFill>
                <a:latin typeface="Cambria" pitchFamily="18" charset="0"/>
              </a:rPr>
              <a:t>  </a:t>
            </a:r>
            <a:r>
              <a:rPr lang="fr-FR" altLang="fr-FR" sz="2600">
                <a:solidFill>
                  <a:srgbClr val="FFFFFF"/>
                </a:solidFill>
                <a:latin typeface="Cambria" pitchFamily="18" charset="0"/>
              </a:rPr>
              <a:t>Lettres de feu au nom de l’entreprise </a:t>
            </a:r>
          </a:p>
        </p:txBody>
      </p:sp>
      <p:pic>
        <p:nvPicPr>
          <p:cNvPr id="12291" name="Picture 2" descr="\\Servboul1\images cj\Nouvelle Photothèque\Prestation\Lettre de feu\Image 15.tif"/>
          <p:cNvPicPr>
            <a:picLocks noChangeAspect="1" noChangeArrowheads="1"/>
          </p:cNvPicPr>
          <p:nvPr/>
        </p:nvPicPr>
        <p:blipFill>
          <a:blip r:embed="rId2"/>
          <a:srcRect/>
          <a:stretch>
            <a:fillRect/>
          </a:stretch>
        </p:blipFill>
        <p:spPr bwMode="auto">
          <a:xfrm>
            <a:off x="966788" y="1395413"/>
            <a:ext cx="7210425" cy="406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6" descr="LOGO CJ BLC typo.eps"/>
          <p:cNvPicPr>
            <a:picLocks noChangeAspect="1"/>
          </p:cNvPicPr>
          <p:nvPr/>
        </p:nvPicPr>
        <p:blipFill>
          <a:blip r:embed="rId2"/>
          <a:srcRect/>
          <a:stretch>
            <a:fillRect/>
          </a:stretch>
        </p:blipFill>
        <p:spPr bwMode="auto">
          <a:xfrm>
            <a:off x="501650" y="158750"/>
            <a:ext cx="1482725" cy="204788"/>
          </a:xfrm>
          <a:prstGeom prst="rect">
            <a:avLst/>
          </a:prstGeom>
          <a:noFill/>
          <a:ln w="9525">
            <a:noFill/>
            <a:miter lim="800000"/>
            <a:headEnd/>
            <a:tailEnd/>
          </a:ln>
        </p:spPr>
      </p:pic>
      <p:sp>
        <p:nvSpPr>
          <p:cNvPr id="11267" name="ZoneTexte 8"/>
          <p:cNvSpPr txBox="1">
            <a:spLocks noChangeArrowheads="1"/>
          </p:cNvSpPr>
          <p:nvPr/>
        </p:nvSpPr>
        <p:spPr bwMode="auto">
          <a:xfrm>
            <a:off x="5621338" y="2600325"/>
            <a:ext cx="3271837" cy="2708275"/>
          </a:xfrm>
          <a:prstGeom prst="rect">
            <a:avLst/>
          </a:prstGeom>
          <a:noFill/>
          <a:ln w="9525">
            <a:noFill/>
            <a:miter lim="800000"/>
            <a:headEnd/>
            <a:tailEnd/>
          </a:ln>
        </p:spPr>
        <p:txBody>
          <a:bodyPr>
            <a:spAutoFit/>
          </a:bodyPr>
          <a:lstStyle/>
          <a:p>
            <a:pPr algn="ctr">
              <a:spcBef>
                <a:spcPct val="50000"/>
              </a:spcBef>
            </a:pPr>
            <a:r>
              <a:rPr lang="fr-FR" altLang="fr-FR" sz="2000" b="1">
                <a:solidFill>
                  <a:schemeClr val="accent2"/>
                </a:solidFill>
                <a:latin typeface="Maiandra GD" pitchFamily="34" charset="0"/>
              </a:rPr>
              <a:t>Laura est à votre disposition pour toutes informations au</a:t>
            </a:r>
          </a:p>
          <a:p>
            <a:pPr algn="ctr">
              <a:spcBef>
                <a:spcPct val="50000"/>
              </a:spcBef>
            </a:pPr>
            <a:r>
              <a:rPr lang="fr-FR" altLang="fr-FR" sz="2000">
                <a:solidFill>
                  <a:schemeClr val="accent2"/>
                </a:solidFill>
                <a:latin typeface="Maiandra GD" pitchFamily="34" charset="0"/>
              </a:rPr>
              <a:t>01 49 650 650</a:t>
            </a:r>
          </a:p>
          <a:p>
            <a:pPr algn="ctr">
              <a:spcBef>
                <a:spcPct val="50000"/>
              </a:spcBef>
            </a:pPr>
            <a:r>
              <a:rPr lang="fr-FR" altLang="fr-FR" sz="2000">
                <a:solidFill>
                  <a:schemeClr val="accent2"/>
                </a:solidFill>
                <a:latin typeface="Maiandra GD" pitchFamily="34" charset="0"/>
              </a:rPr>
              <a:t>laura@croisierejaune.com</a:t>
            </a:r>
          </a:p>
          <a:p>
            <a:pPr algn="ctr">
              <a:spcBef>
                <a:spcPct val="50000"/>
              </a:spcBef>
            </a:pPr>
            <a:r>
              <a:rPr lang="fr-FR" altLang="fr-FR" sz="2000">
                <a:solidFill>
                  <a:schemeClr val="accent2"/>
                </a:solidFill>
                <a:latin typeface="Maiandra GD" pitchFamily="34" charset="0"/>
              </a:rPr>
              <a:t>www.croisierejaune.com</a:t>
            </a:r>
          </a:p>
          <a:p>
            <a:pPr algn="ctr"/>
            <a:endParaRPr lang="fr-FR" altLang="fr-FR" sz="2000">
              <a:solidFill>
                <a:schemeClr val="accent2"/>
              </a:solidFill>
              <a:latin typeface="Pristina" pitchFamily="66" charset="0"/>
            </a:endParaRPr>
          </a:p>
        </p:txBody>
      </p:sp>
      <p:pic>
        <p:nvPicPr>
          <p:cNvPr id="11268" name="Image 9" descr="IMG_2422.jpg"/>
          <p:cNvPicPr>
            <a:picLocks noChangeAspect="1"/>
          </p:cNvPicPr>
          <p:nvPr/>
        </p:nvPicPr>
        <p:blipFill>
          <a:blip r:embed="rId3"/>
          <a:srcRect/>
          <a:stretch>
            <a:fillRect/>
          </a:stretch>
        </p:blipFill>
        <p:spPr bwMode="auto">
          <a:xfrm>
            <a:off x="33338" y="1414463"/>
            <a:ext cx="5588000" cy="3724275"/>
          </a:xfrm>
          <a:prstGeom prst="rect">
            <a:avLst/>
          </a:prstGeom>
          <a:noFill/>
          <a:ln w="9525">
            <a:noFill/>
            <a:miter lim="800000"/>
            <a:headEnd/>
            <a:tailEnd/>
          </a:ln>
        </p:spPr>
      </p:pic>
      <p:sp>
        <p:nvSpPr>
          <p:cNvPr id="11269"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pPr>
            <a:r>
              <a:rPr lang="fr-FR" alt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p:cNvPicPr>
            <a:picLocks noChangeAspect="1" noChangeArrowheads="1"/>
          </p:cNvPicPr>
          <p:nvPr/>
        </p:nvPicPr>
        <p:blipFill>
          <a:blip r:embed="rId2"/>
          <a:srcRect/>
          <a:stretch>
            <a:fillRect/>
          </a:stretch>
        </p:blipFill>
        <p:spPr bwMode="auto">
          <a:xfrm>
            <a:off x="0" y="0"/>
            <a:ext cx="9144000" cy="3151188"/>
          </a:xfrm>
          <a:prstGeom prst="rect">
            <a:avLst/>
          </a:prstGeom>
          <a:noFill/>
          <a:ln w="9525">
            <a:noFill/>
            <a:miter lim="800000"/>
            <a:headEnd/>
            <a:tailEnd/>
          </a:ln>
        </p:spPr>
      </p:pic>
      <p:pic>
        <p:nvPicPr>
          <p:cNvPr id="6147" name="Picture 10"/>
          <p:cNvPicPr>
            <a:picLocks noChangeAspect="1" noChangeArrowheads="1"/>
          </p:cNvPicPr>
          <p:nvPr/>
        </p:nvPicPr>
        <p:blipFill>
          <a:blip r:embed="rId3"/>
          <a:srcRect/>
          <a:stretch>
            <a:fillRect/>
          </a:stretch>
        </p:blipFill>
        <p:spPr bwMode="auto">
          <a:xfrm>
            <a:off x="4065588" y="3151188"/>
            <a:ext cx="5078412" cy="3706812"/>
          </a:xfrm>
          <a:prstGeom prst="rect">
            <a:avLst/>
          </a:prstGeom>
          <a:noFill/>
          <a:ln w="9525">
            <a:noFill/>
            <a:miter lim="800000"/>
            <a:headEnd/>
            <a:tailEnd/>
          </a:ln>
        </p:spPr>
      </p:pic>
      <p:pic>
        <p:nvPicPr>
          <p:cNvPr id="6148" name="Picture 9"/>
          <p:cNvPicPr>
            <a:picLocks noChangeAspect="1" noChangeArrowheads="1"/>
          </p:cNvPicPr>
          <p:nvPr/>
        </p:nvPicPr>
        <p:blipFill>
          <a:blip r:embed="rId4"/>
          <a:srcRect/>
          <a:stretch>
            <a:fillRect/>
          </a:stretch>
        </p:blipFill>
        <p:spPr bwMode="auto">
          <a:xfrm>
            <a:off x="0" y="3151188"/>
            <a:ext cx="5448300" cy="3706812"/>
          </a:xfrm>
          <a:prstGeom prst="rect">
            <a:avLst/>
          </a:prstGeom>
          <a:noFill/>
          <a:ln w="9525">
            <a:noFill/>
            <a:miter lim="800000"/>
            <a:headEnd/>
            <a:tailEnd/>
          </a:ln>
        </p:spPr>
      </p:pic>
      <p:sp>
        <p:nvSpPr>
          <p:cNvPr id="6149" name="Rectangle 2"/>
          <p:cNvSpPr>
            <a:spLocks noGrp="1" noChangeArrowheads="1"/>
          </p:cNvSpPr>
          <p:nvPr>
            <p:ph type="title"/>
          </p:nvPr>
        </p:nvSpPr>
        <p:spPr>
          <a:xfrm>
            <a:off x="323850" y="122238"/>
            <a:ext cx="6391275" cy="427037"/>
          </a:xfrm>
          <a:solidFill>
            <a:srgbClr val="8D6A96">
              <a:alpha val="5098"/>
            </a:srgbClr>
          </a:solidFill>
        </p:spPr>
        <p:txBody>
          <a:bodyPr/>
          <a:lstStyle/>
          <a:p>
            <a:pPr eaLnBrk="1" hangingPunct="1">
              <a:lnSpc>
                <a:spcPct val="80000"/>
              </a:lnSpc>
            </a:pPr>
            <a:r>
              <a:rPr lang="en-GB" altLang="fr-FR" sz="2400" smtClean="0">
                <a:solidFill>
                  <a:schemeClr val="bg1"/>
                </a:solidFill>
              </a:rPr>
              <a:t>Hôtel Salammbo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79388" y="260350"/>
            <a:ext cx="3600450" cy="6305550"/>
          </a:xfrm>
          <a:prstGeom prst="rect">
            <a:avLst/>
          </a:prstGeom>
          <a:solidFill>
            <a:schemeClr val="tx1">
              <a:alpha val="70195"/>
            </a:schemeClr>
          </a:solidFill>
          <a:ln w="0">
            <a:solidFill>
              <a:schemeClr val="bg1"/>
            </a:solidFill>
            <a:miter lim="800000"/>
            <a:headEnd/>
            <a:tailEnd/>
          </a:ln>
        </p:spPr>
        <p:txBody>
          <a:bodyPr wrap="none" anchor="ctr"/>
          <a:lstStyle/>
          <a:p>
            <a:pPr eaLnBrk="0" hangingPunct="0"/>
            <a:endParaRPr lang="fr-FR" altLang="fr-FR"/>
          </a:p>
        </p:txBody>
      </p:sp>
      <p:pic>
        <p:nvPicPr>
          <p:cNvPr id="7171" name="Image 3" descr="LOGO CJ ENTIER2 BLC.eps"/>
          <p:cNvPicPr>
            <a:picLocks noChangeAspect="1"/>
          </p:cNvPicPr>
          <p:nvPr/>
        </p:nvPicPr>
        <p:blipFill>
          <a:blip r:embed="rId2"/>
          <a:srcRect/>
          <a:stretch>
            <a:fillRect/>
          </a:stretch>
        </p:blipFill>
        <p:spPr bwMode="auto">
          <a:xfrm>
            <a:off x="277813" y="4676775"/>
            <a:ext cx="1741487" cy="1800225"/>
          </a:xfrm>
          <a:prstGeom prst="rect">
            <a:avLst/>
          </a:prstGeom>
          <a:noFill/>
          <a:ln w="9525">
            <a:noFill/>
            <a:miter lim="800000"/>
            <a:headEnd/>
            <a:tailEnd/>
          </a:ln>
        </p:spPr>
      </p:pic>
      <p:pic>
        <p:nvPicPr>
          <p:cNvPr id="7172" name="Picture 2" descr="http://tt.thomascook.fr/fileadmin/xmlseo/step/JET/IMAGES/asset.3c9a2.jpg"/>
          <p:cNvPicPr>
            <a:picLocks noChangeAspect="1" noChangeArrowheads="1"/>
          </p:cNvPicPr>
          <p:nvPr/>
        </p:nvPicPr>
        <p:blipFill>
          <a:blip r:embed="rId3"/>
          <a:srcRect/>
          <a:stretch>
            <a:fillRect/>
          </a:stretch>
        </p:blipFill>
        <p:spPr bwMode="auto">
          <a:xfrm>
            <a:off x="4140200" y="3357563"/>
            <a:ext cx="4762500" cy="3171825"/>
          </a:xfrm>
          <a:prstGeom prst="rect">
            <a:avLst/>
          </a:prstGeom>
          <a:noFill/>
          <a:ln w="9525">
            <a:noFill/>
            <a:miter lim="800000"/>
            <a:headEnd/>
            <a:tailEnd/>
          </a:ln>
        </p:spPr>
      </p:pic>
      <p:pic>
        <p:nvPicPr>
          <p:cNvPr id="7173" name="Picture 4" descr="http://tt.thomascook.fr/fileadmin/xmlseo/step/JET/IMAGES/asset.3d960.jpg"/>
          <p:cNvPicPr>
            <a:picLocks noChangeAspect="1" noChangeArrowheads="1"/>
          </p:cNvPicPr>
          <p:nvPr/>
        </p:nvPicPr>
        <p:blipFill>
          <a:blip r:embed="rId4"/>
          <a:srcRect/>
          <a:stretch>
            <a:fillRect/>
          </a:stretch>
        </p:blipFill>
        <p:spPr bwMode="auto">
          <a:xfrm>
            <a:off x="4140200" y="0"/>
            <a:ext cx="4762500" cy="3171825"/>
          </a:xfrm>
          <a:prstGeom prst="rect">
            <a:avLst/>
          </a:prstGeom>
          <a:noFill/>
          <a:ln w="9525">
            <a:noFill/>
            <a:miter lim="800000"/>
            <a:headEnd/>
            <a:tailEnd/>
          </a:ln>
        </p:spPr>
      </p:pic>
      <p:sp>
        <p:nvSpPr>
          <p:cNvPr id="7174" name="ZoneTexte 11"/>
          <p:cNvSpPr txBox="1">
            <a:spLocks noChangeArrowheads="1"/>
          </p:cNvSpPr>
          <p:nvPr/>
        </p:nvSpPr>
        <p:spPr bwMode="auto">
          <a:xfrm>
            <a:off x="323850" y="476250"/>
            <a:ext cx="3455988" cy="3970338"/>
          </a:xfrm>
          <a:prstGeom prst="rect">
            <a:avLst/>
          </a:prstGeom>
          <a:noFill/>
          <a:ln w="9525">
            <a:noFill/>
            <a:miter lim="800000"/>
            <a:headEnd/>
            <a:tailEnd/>
          </a:ln>
        </p:spPr>
        <p:txBody>
          <a:bodyPr>
            <a:spAutoFit/>
          </a:bodyPr>
          <a:lstStyle/>
          <a:p>
            <a:r>
              <a:rPr lang="fr-FR" u="sng" dirty="0">
                <a:solidFill>
                  <a:schemeClr val="bg1"/>
                </a:solidFill>
              </a:rPr>
              <a:t>Hôtel </a:t>
            </a:r>
            <a:r>
              <a:rPr lang="fr-FR" u="sng" dirty="0" err="1">
                <a:solidFill>
                  <a:schemeClr val="bg1"/>
                </a:solidFill>
              </a:rPr>
              <a:t>Salambo</a:t>
            </a:r>
            <a:r>
              <a:rPr lang="fr-FR" u="sng" dirty="0">
                <a:solidFill>
                  <a:schemeClr val="bg1"/>
                </a:solidFill>
              </a:rPr>
              <a:t> Hammamet 4*</a:t>
            </a:r>
          </a:p>
          <a:p>
            <a:endParaRPr lang="fr-FR" dirty="0"/>
          </a:p>
          <a:p>
            <a:r>
              <a:rPr lang="fr-FR" dirty="0">
                <a:solidFill>
                  <a:schemeClr val="bg1"/>
                </a:solidFill>
              </a:rPr>
              <a:t>256 chambres réparties entre </a:t>
            </a:r>
            <a:r>
              <a:rPr lang="fr-FR" dirty="0" err="1">
                <a:solidFill>
                  <a:schemeClr val="bg1"/>
                </a:solidFill>
              </a:rPr>
              <a:t>menzels</a:t>
            </a:r>
            <a:r>
              <a:rPr lang="fr-FR" dirty="0">
                <a:solidFill>
                  <a:schemeClr val="bg1"/>
                </a:solidFill>
              </a:rPr>
              <a:t> et le bâtiment principal (résidence) sur 3 niveaux</a:t>
            </a:r>
            <a:br>
              <a:rPr lang="fr-FR" dirty="0">
                <a:solidFill>
                  <a:schemeClr val="bg1"/>
                </a:solidFill>
              </a:rPr>
            </a:br>
            <a:r>
              <a:rPr lang="fr-FR" dirty="0">
                <a:solidFill>
                  <a:schemeClr val="bg1"/>
                </a:solidFill>
              </a:rPr>
              <a:t/>
            </a:r>
            <a:br>
              <a:rPr lang="fr-FR" dirty="0">
                <a:solidFill>
                  <a:schemeClr val="bg1"/>
                </a:solidFill>
              </a:rPr>
            </a:br>
            <a:r>
              <a:rPr lang="fr-FR" dirty="0">
                <a:solidFill>
                  <a:schemeClr val="bg1"/>
                </a:solidFill>
              </a:rPr>
              <a:t>Toutes les chambres disposent de climatisation de juin à septembre, TV-satellite, téléphone, salle de bains, sèche-cheveux, balcon ou terrasse</a:t>
            </a:r>
            <a:r>
              <a:rPr lang="fr-FR" dirty="0"/>
              <a:t/>
            </a:r>
            <a:br>
              <a:rPr lang="fr-FR" dirty="0"/>
            </a:br>
            <a:r>
              <a:rPr lang="fr-FR" dirty="0"/>
              <a:t/>
            </a:r>
            <a:br>
              <a:rPr lang="fr-FR" dirty="0"/>
            </a:b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79388" y="98425"/>
            <a:ext cx="3600450" cy="6715125"/>
          </a:xfrm>
          <a:prstGeom prst="rect">
            <a:avLst/>
          </a:prstGeom>
          <a:solidFill>
            <a:schemeClr val="tx1">
              <a:alpha val="70195"/>
            </a:schemeClr>
          </a:solidFill>
          <a:ln w="0">
            <a:solidFill>
              <a:schemeClr val="bg1"/>
            </a:solidFill>
            <a:miter lim="800000"/>
            <a:headEnd/>
            <a:tailEnd/>
          </a:ln>
        </p:spPr>
        <p:txBody>
          <a:bodyPr wrap="none" anchor="ctr"/>
          <a:lstStyle/>
          <a:p>
            <a:pPr eaLnBrk="0" hangingPunct="0"/>
            <a:endParaRPr lang="fr-FR" altLang="fr-FR"/>
          </a:p>
        </p:txBody>
      </p:sp>
      <p:pic>
        <p:nvPicPr>
          <p:cNvPr id="8195" name="Picture 2" descr="http://tt.thomascook.fr/fileadmin/xmlseo/step/JET/IMAGES/asset.3d8fe.jpg"/>
          <p:cNvPicPr>
            <a:picLocks noChangeAspect="1" noChangeArrowheads="1"/>
          </p:cNvPicPr>
          <p:nvPr/>
        </p:nvPicPr>
        <p:blipFill>
          <a:blip r:embed="rId2"/>
          <a:srcRect/>
          <a:stretch>
            <a:fillRect/>
          </a:stretch>
        </p:blipFill>
        <p:spPr bwMode="auto">
          <a:xfrm>
            <a:off x="4211638" y="3429000"/>
            <a:ext cx="4762500" cy="3171825"/>
          </a:xfrm>
          <a:prstGeom prst="rect">
            <a:avLst/>
          </a:prstGeom>
          <a:noFill/>
          <a:ln w="9525">
            <a:noFill/>
            <a:miter lim="800000"/>
            <a:headEnd/>
            <a:tailEnd/>
          </a:ln>
        </p:spPr>
      </p:pic>
      <p:pic>
        <p:nvPicPr>
          <p:cNvPr id="8196" name="Picture 4" descr="http://tt.thomascook.fr/fileadmin/xmlseo/step/JET/IMAGES/asset.3da5f.jpg"/>
          <p:cNvPicPr>
            <a:picLocks noChangeAspect="1" noChangeArrowheads="1"/>
          </p:cNvPicPr>
          <p:nvPr/>
        </p:nvPicPr>
        <p:blipFill>
          <a:blip r:embed="rId3"/>
          <a:srcRect/>
          <a:stretch>
            <a:fillRect/>
          </a:stretch>
        </p:blipFill>
        <p:spPr bwMode="auto">
          <a:xfrm>
            <a:off x="4211638" y="188913"/>
            <a:ext cx="4762500" cy="3171825"/>
          </a:xfrm>
          <a:prstGeom prst="rect">
            <a:avLst/>
          </a:prstGeom>
          <a:noFill/>
          <a:ln w="9525">
            <a:noFill/>
            <a:miter lim="800000"/>
            <a:headEnd/>
            <a:tailEnd/>
          </a:ln>
        </p:spPr>
      </p:pic>
      <p:sp>
        <p:nvSpPr>
          <p:cNvPr id="8197" name="ZoneTexte 9"/>
          <p:cNvSpPr txBox="1">
            <a:spLocks noChangeArrowheads="1"/>
          </p:cNvSpPr>
          <p:nvPr/>
        </p:nvSpPr>
        <p:spPr bwMode="auto">
          <a:xfrm>
            <a:off x="250825" y="185738"/>
            <a:ext cx="3457575" cy="6556375"/>
          </a:xfrm>
          <a:prstGeom prst="rect">
            <a:avLst/>
          </a:prstGeom>
          <a:noFill/>
          <a:ln w="9525">
            <a:noFill/>
            <a:miter lim="800000"/>
            <a:headEnd/>
            <a:tailEnd/>
          </a:ln>
        </p:spPr>
        <p:txBody>
          <a:bodyPr>
            <a:spAutoFit/>
          </a:bodyPr>
          <a:lstStyle/>
          <a:p>
            <a:pPr>
              <a:lnSpc>
                <a:spcPct val="150000"/>
              </a:lnSpc>
            </a:pPr>
            <a:r>
              <a:rPr lang="fr-FR" sz="1400">
                <a:solidFill>
                  <a:schemeClr val="bg1"/>
                </a:solidFill>
              </a:rPr>
              <a:t>Le restaurant principal vous accueille matin, midi et soir pour vos repas, dans un cadre agréable face à la mer ! </a:t>
            </a:r>
          </a:p>
          <a:p>
            <a:pPr>
              <a:lnSpc>
                <a:spcPct val="150000"/>
              </a:lnSpc>
            </a:pPr>
            <a:r>
              <a:rPr lang="fr-FR" sz="1400">
                <a:solidFill>
                  <a:schemeClr val="bg1"/>
                </a:solidFill>
              </a:rPr>
              <a:t>Une cuisine de qualité et variée vous y est proposée et de nombreuses surprises vous y attendent : thématique milk-shake au petit déjeuner, assiette équilibrée le midi, assiette gourmande certains soirs et une attention particulière à l’espace cuisine locale proposée tous les jours.</a:t>
            </a:r>
          </a:p>
          <a:p>
            <a:pPr>
              <a:lnSpc>
                <a:spcPct val="150000"/>
              </a:lnSpc>
            </a:pPr>
            <a:r>
              <a:rPr lang="fr-FR" sz="1400">
                <a:solidFill>
                  <a:schemeClr val="bg1"/>
                </a:solidFill>
              </a:rPr>
              <a:t>Le restaurant plage vous accueille midi et soir pour un repas méditerranéen ; ne manquez pas de réserver pour profiter de ce cadre magnifique ! </a:t>
            </a:r>
          </a:p>
          <a:p>
            <a:pPr>
              <a:lnSpc>
                <a:spcPct val="150000"/>
              </a:lnSpc>
            </a:pPr>
            <a:r>
              <a:rPr lang="fr-FR" sz="1400">
                <a:solidFill>
                  <a:schemeClr val="bg1"/>
                </a:solidFill>
              </a:rPr>
              <a:t>Un autre restaurant vous accueille en soirée et vous propose une cuisine orientale ou italienne dans une ambiance cosy… et toujours face à la mer ! 2 bars vous sont proposés et l’apéritif vous est servi tous les soirs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0" y="2905125"/>
            <a:ext cx="4067175" cy="3952875"/>
          </a:xfrm>
          <a:prstGeom prst="rect">
            <a:avLst/>
          </a:prstGeom>
          <a:noFill/>
          <a:ln w="9525">
            <a:noFill/>
            <a:miter lim="800000"/>
            <a:headEnd/>
            <a:tailEnd/>
          </a:ln>
        </p:spPr>
      </p:pic>
      <p:pic>
        <p:nvPicPr>
          <p:cNvPr id="9219" name="Picture 3"/>
          <p:cNvPicPr>
            <a:picLocks noChangeAspect="1" noChangeArrowheads="1"/>
          </p:cNvPicPr>
          <p:nvPr/>
        </p:nvPicPr>
        <p:blipFill>
          <a:blip r:embed="rId4"/>
          <a:srcRect/>
          <a:stretch>
            <a:fillRect/>
          </a:stretch>
        </p:blipFill>
        <p:spPr bwMode="auto">
          <a:xfrm>
            <a:off x="0" y="0"/>
            <a:ext cx="3959225" cy="2992438"/>
          </a:xfrm>
          <a:prstGeom prst="rect">
            <a:avLst/>
          </a:prstGeom>
          <a:noFill/>
          <a:ln w="9525">
            <a:noFill/>
            <a:miter lim="800000"/>
            <a:headEnd/>
            <a:tailEnd/>
          </a:ln>
        </p:spPr>
      </p:pic>
      <p:pic>
        <p:nvPicPr>
          <p:cNvPr id="9220" name="Picture 4"/>
          <p:cNvPicPr>
            <a:picLocks noChangeAspect="1" noChangeArrowheads="1"/>
          </p:cNvPicPr>
          <p:nvPr/>
        </p:nvPicPr>
        <p:blipFill>
          <a:blip r:embed="rId5"/>
          <a:srcRect/>
          <a:stretch>
            <a:fillRect/>
          </a:stretch>
        </p:blipFill>
        <p:spPr bwMode="auto">
          <a:xfrm>
            <a:off x="3924300" y="0"/>
            <a:ext cx="5219700" cy="3429000"/>
          </a:xfrm>
          <a:prstGeom prst="rect">
            <a:avLst/>
          </a:prstGeom>
          <a:noFill/>
          <a:ln w="9525">
            <a:noFill/>
            <a:miter lim="800000"/>
            <a:headEnd/>
            <a:tailEnd/>
          </a:ln>
        </p:spPr>
      </p:pic>
      <p:pic>
        <p:nvPicPr>
          <p:cNvPr id="9221" name="Picture 5"/>
          <p:cNvPicPr>
            <a:picLocks noChangeAspect="1" noChangeArrowheads="1"/>
          </p:cNvPicPr>
          <p:nvPr/>
        </p:nvPicPr>
        <p:blipFill>
          <a:blip r:embed="rId6"/>
          <a:srcRect/>
          <a:stretch>
            <a:fillRect/>
          </a:stretch>
        </p:blipFill>
        <p:spPr bwMode="auto">
          <a:xfrm>
            <a:off x="3924300" y="3384550"/>
            <a:ext cx="5219700" cy="3473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é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317</TotalTime>
  <Words>1848</Words>
  <Application>Microsoft Office PowerPoint</Application>
  <PresentationFormat>Affichage à l'écran (4:3)</PresentationFormat>
  <Paragraphs>189</Paragraphs>
  <Slides>58</Slides>
  <Notes>4</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Mailles</vt:lpstr>
      <vt:lpstr>Diapositive 1</vt:lpstr>
      <vt:lpstr>Diapositive 2</vt:lpstr>
      <vt:lpstr>Diapositive 3</vt:lpstr>
      <vt:lpstr>VOTRE HOTEL  Salammbo ****</vt:lpstr>
      <vt:lpstr>Diapositive 5</vt:lpstr>
      <vt:lpstr>Hôtel Salammbo ****</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Hôtel Nahrawess Hammamet 4*</vt:lpstr>
      <vt:lpstr>Hôtel Nahrawess Hammamet 4*</vt:lpstr>
      <vt:lpstr>Hôtel Nahrawess Hammamet 4*</vt:lpstr>
      <vt:lpstr>Hôtel Nahrawess Hammamet 4*</vt:lpstr>
      <vt:lpstr>Hôtel Nahrawess Hammamet 4*</vt:lpstr>
      <vt:lpstr>Hôtel Nahrawess Hammamet 4*</vt:lpstr>
      <vt:lpstr>Hôtel Nahrawess Hammamet 4*</vt:lpstr>
      <vt:lpstr>Hôtel Nahrawess Hammamet 4*</vt:lpstr>
      <vt:lpstr>Hôtel Nahrawess Hammamet 4*</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Maxime DUMARTHERAY</dc:creator>
  <cp:lastModifiedBy>Laura</cp:lastModifiedBy>
  <cp:revision>43</cp:revision>
  <dcterms:created xsi:type="dcterms:W3CDTF">2014-07-16T15:45:15Z</dcterms:created>
  <dcterms:modified xsi:type="dcterms:W3CDTF">2015-07-02T15:00:22Z</dcterms:modified>
</cp:coreProperties>
</file>