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3" r:id="rId3"/>
    <p:sldId id="270" r:id="rId4"/>
    <p:sldId id="265" r:id="rId5"/>
    <p:sldId id="266" r:id="rId6"/>
    <p:sldId id="267" r:id="rId7"/>
    <p:sldId id="272" r:id="rId8"/>
    <p:sldId id="268" r:id="rId9"/>
    <p:sldId id="271" r:id="rId10"/>
    <p:sldId id="269" r:id="rId11"/>
    <p:sldId id="282" r:id="rId12"/>
    <p:sldId id="283" r:id="rId13"/>
    <p:sldId id="284" r:id="rId14"/>
    <p:sldId id="285" r:id="rId15"/>
    <p:sldId id="286" r:id="rId16"/>
    <p:sldId id="287" r:id="rId17"/>
    <p:sldId id="281" r:id="rId18"/>
    <p:sldId id="274" r:id="rId19"/>
    <p:sldId id="275" r:id="rId20"/>
    <p:sldId id="276" r:id="rId21"/>
    <p:sldId id="277" r:id="rId22"/>
    <p:sldId id="278" r:id="rId23"/>
    <p:sldId id="279" r:id="rId24"/>
    <p:sldId id="280" r:id="rId25"/>
    <p:sldId id="288" r:id="rId26"/>
    <p:sldId id="289" r:id="rId27"/>
    <p:sldId id="291" r:id="rId28"/>
    <p:sldId id="292" r:id="rId29"/>
    <p:sldId id="293" r:id="rId30"/>
    <p:sldId id="294" r:id="rId31"/>
    <p:sldId id="295" r:id="rId32"/>
    <p:sldId id="296" r:id="rId33"/>
    <p:sldId id="297"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864" y="-60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9E7C1A2-2682-49D7-BF18-E121E92B747E}" type="datetimeFigureOut">
              <a:rPr lang="fr-FR" smtClean="0"/>
              <a:pPr/>
              <a:t>08/06/2015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1681B1F-11E8-45C0-8352-BD7BD184361F}" type="slidenum">
              <a:rPr lang="fr-FR" smtClean="0"/>
              <a:pPr/>
              <a:t>‹N°›</a:t>
            </a:fld>
            <a:endParaRPr lang="fr-F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fr-FR" smtClean="0"/>
              <a:t>Modifiez le style du titre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9E7C1A2-2682-49D7-BF18-E121E92B747E}" type="datetimeFigureOut">
              <a:rPr lang="fr-FR" smtClean="0"/>
              <a:pPr/>
              <a:t>08/06/2015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1681B1F-11E8-45C0-8352-BD7BD184361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9E7C1A2-2682-49D7-BF18-E121E92B747E}" type="datetimeFigureOut">
              <a:rPr lang="fr-FR" smtClean="0"/>
              <a:pPr/>
              <a:t>08/06/2015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1681B1F-11E8-45C0-8352-BD7BD184361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9E7C1A2-2682-49D7-BF18-E121E92B747E}" type="datetimeFigureOut">
              <a:rPr lang="fr-FR" smtClean="0"/>
              <a:pPr/>
              <a:t>08/06/2015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1681B1F-11E8-45C0-8352-BD7BD184361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5" name="Title 94"/>
          <p:cNvSpPr>
            <a:spLocks noGrp="1"/>
          </p:cNvSpPr>
          <p:nvPr>
            <p:ph type="title"/>
          </p:nvPr>
        </p:nvSpPr>
        <p:spPr>
          <a:xfrm>
            <a:off x="457200" y="4463568"/>
            <a:ext cx="8305800" cy="1143000"/>
          </a:xfrm>
        </p:spPr>
        <p:txBody>
          <a:bodyPr/>
          <a:lstStyle/>
          <a:p>
            <a:r>
              <a:rPr lang="fr-FR" smtClean="0"/>
              <a:t>Modifiez le style du titre</a:t>
            </a:r>
            <a:endParaRPr lang="en-US"/>
          </a:p>
        </p:txBody>
      </p:sp>
      <p:sp>
        <p:nvSpPr>
          <p:cNvPr id="2" name="Date Placeholder 1"/>
          <p:cNvSpPr>
            <a:spLocks noGrp="1"/>
          </p:cNvSpPr>
          <p:nvPr>
            <p:ph type="dt" sz="half" idx="10"/>
          </p:nvPr>
        </p:nvSpPr>
        <p:spPr/>
        <p:txBody>
          <a:bodyPr/>
          <a:lstStyle/>
          <a:p>
            <a:fld id="{C9E7C1A2-2682-49D7-BF18-E121E92B747E}" type="datetimeFigureOut">
              <a:rPr lang="fr-FR" smtClean="0"/>
              <a:pPr/>
              <a:t>08/06/2015</a:t>
            </a:fld>
            <a:endParaRPr lang="fr-FR"/>
          </a:p>
        </p:txBody>
      </p:sp>
      <p:sp>
        <p:nvSpPr>
          <p:cNvPr id="91" name="Footer Placeholder 90"/>
          <p:cNvSpPr>
            <a:spLocks noGrp="1"/>
          </p:cNvSpPr>
          <p:nvPr>
            <p:ph type="ftr" sz="quarter" idx="11"/>
          </p:nvPr>
        </p:nvSpPr>
        <p:spPr/>
        <p:txBody>
          <a:bodyPr/>
          <a:lstStyle/>
          <a:p>
            <a:endParaRPr lang="fr-FR"/>
          </a:p>
        </p:txBody>
      </p:sp>
      <p:sp>
        <p:nvSpPr>
          <p:cNvPr id="92" name="Slide Number Placeholder 91"/>
          <p:cNvSpPr>
            <a:spLocks noGrp="1"/>
          </p:cNvSpPr>
          <p:nvPr>
            <p:ph type="sldNum" sz="quarter" idx="12"/>
          </p:nvPr>
        </p:nvSpPr>
        <p:spPr/>
        <p:txBody>
          <a:bodyPr/>
          <a:lstStyle/>
          <a:p>
            <a:fld id="{31681B1F-11E8-45C0-8352-BD7BD184361F}"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C9E7C1A2-2682-49D7-BF18-E121E92B747E}" type="datetimeFigureOut">
              <a:rPr lang="fr-FR" smtClean="0"/>
              <a:pPr/>
              <a:t>08/06/2015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1681B1F-11E8-45C0-8352-BD7BD184361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C9E7C1A2-2682-49D7-BF18-E121E92B747E}" type="datetimeFigureOut">
              <a:rPr lang="fr-FR" smtClean="0"/>
              <a:pPr/>
              <a:t>08/06/2015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1681B1F-11E8-45C0-8352-BD7BD184361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C9E7C1A2-2682-49D7-BF18-E121E92B747E}" type="datetimeFigureOut">
              <a:rPr lang="fr-FR" smtClean="0"/>
              <a:pPr/>
              <a:t>08/06/2015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1681B1F-11E8-45C0-8352-BD7BD184361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1A2-2682-49D7-BF18-E121E92B747E}" type="datetimeFigureOut">
              <a:rPr lang="fr-FR" smtClean="0"/>
              <a:pPr/>
              <a:t>08/06/2015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1681B1F-11E8-45C0-8352-BD7BD184361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9E7C1A2-2682-49D7-BF18-E121E92B747E}" type="datetimeFigureOut">
              <a:rPr lang="fr-FR" smtClean="0"/>
              <a:pPr/>
              <a:t>08/06/2015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1681B1F-11E8-45C0-8352-BD7BD184361F}" type="slidenum">
              <a:rPr lang="fr-FR" smtClean="0"/>
              <a:pPr/>
              <a:t>‹N°›</a:t>
            </a:fld>
            <a:endParaRPr lang="fr-F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5" name="Date Placeholder 4"/>
          <p:cNvSpPr>
            <a:spLocks noGrp="1"/>
          </p:cNvSpPr>
          <p:nvPr>
            <p:ph type="dt" sz="half" idx="10"/>
          </p:nvPr>
        </p:nvSpPr>
        <p:spPr/>
        <p:txBody>
          <a:bodyPr/>
          <a:lstStyle/>
          <a:p>
            <a:fld id="{C9E7C1A2-2682-49D7-BF18-E121E92B747E}" type="datetimeFigureOut">
              <a:rPr lang="fr-FR" smtClean="0"/>
              <a:pPr/>
              <a:t>08/06/2015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1681B1F-11E8-45C0-8352-BD7BD184361F}" type="slidenum">
              <a:rPr lang="fr-FR" smtClean="0"/>
              <a:pPr/>
              <a:t>‹N°›</a:t>
            </a:fld>
            <a:endParaRPr lang="fr-F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9E7C1A2-2682-49D7-BF18-E121E92B747E}" type="datetimeFigureOut">
              <a:rPr lang="fr-FR" smtClean="0"/>
              <a:pPr/>
              <a:t>08/06/2015</a:t>
            </a:fld>
            <a:endParaRPr lang="fr-F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1681B1F-11E8-45C0-8352-BD7BD184361F}"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croisierejaune.com/video/10_dej_diner_berbere.html" TargetMode="Externa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3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12160" y="40"/>
            <a:ext cx="3131840" cy="6857960"/>
          </a:xfrm>
          <a:prstGeom prst="rect">
            <a:avLst/>
          </a:prstGeom>
          <a:solidFill>
            <a:schemeClr val="accent2">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2"/>
                </a:solidFill>
                <a:latin typeface="Maiandra GD" panose="020E0502030308020204" pitchFamily="34" charset="0"/>
              </a:rPr>
              <a:t>GROUPE </a:t>
            </a:r>
            <a:r>
              <a:rPr lang="fr-FR" b="1" dirty="0" smtClean="0">
                <a:solidFill>
                  <a:schemeClr val="bg2"/>
                </a:solidFill>
                <a:latin typeface="Maiandra GD" panose="020E0502030308020204" pitchFamily="34" charset="0"/>
              </a:rPr>
              <a:t>300 </a:t>
            </a:r>
            <a:r>
              <a:rPr lang="fr-FR" b="1" dirty="0" smtClean="0">
                <a:solidFill>
                  <a:schemeClr val="bg2"/>
                </a:solidFill>
                <a:latin typeface="Maiandra GD" panose="020E0502030308020204" pitchFamily="34" charset="0"/>
              </a:rPr>
              <a:t>PAX </a:t>
            </a:r>
          </a:p>
          <a:p>
            <a:pPr algn="ctr"/>
            <a:r>
              <a:rPr lang="fr-FR" b="1" dirty="0" smtClean="0">
                <a:solidFill>
                  <a:schemeClr val="bg2"/>
                </a:solidFill>
                <a:latin typeface="Maiandra GD" panose="020E0502030308020204" pitchFamily="34" charset="0"/>
              </a:rPr>
              <a:t>16 </a:t>
            </a:r>
            <a:r>
              <a:rPr lang="fr-FR" b="1" dirty="0" smtClean="0">
                <a:solidFill>
                  <a:schemeClr val="bg2"/>
                </a:solidFill>
                <a:latin typeface="Maiandra GD" panose="020E0502030308020204" pitchFamily="34" charset="0"/>
              </a:rPr>
              <a:t>AU </a:t>
            </a:r>
            <a:r>
              <a:rPr lang="fr-FR" b="1" dirty="0" smtClean="0">
                <a:solidFill>
                  <a:schemeClr val="bg2"/>
                </a:solidFill>
                <a:latin typeface="Maiandra GD" panose="020E0502030308020204" pitchFamily="34" charset="0"/>
              </a:rPr>
              <a:t>18</a:t>
            </a:r>
            <a:endParaRPr lang="fr-FR" b="1" dirty="0" smtClean="0">
              <a:solidFill>
                <a:schemeClr val="bg2"/>
              </a:solidFill>
              <a:latin typeface="Maiandra GD" panose="020E0502030308020204" pitchFamily="34" charset="0"/>
            </a:endParaRPr>
          </a:p>
          <a:p>
            <a:pPr algn="ctr"/>
            <a:r>
              <a:rPr lang="fr-FR" b="1" dirty="0" smtClean="0">
                <a:solidFill>
                  <a:schemeClr val="bg2"/>
                </a:solidFill>
                <a:latin typeface="Maiandra GD" panose="020E0502030308020204" pitchFamily="34" charset="0"/>
              </a:rPr>
              <a:t>Septembre 2015</a:t>
            </a:r>
            <a:endParaRPr lang="fr-FR" b="1" dirty="0" smtClean="0">
              <a:solidFill>
                <a:schemeClr val="bg2"/>
              </a:solidFill>
              <a:latin typeface="Maiandra GD" panose="020E0502030308020204" pitchFamily="34" charset="0"/>
            </a:endParaRPr>
          </a:p>
          <a:p>
            <a:pPr algn="ctr"/>
            <a:r>
              <a:rPr lang="fr-FR" b="1" dirty="0" smtClean="0">
                <a:solidFill>
                  <a:schemeClr val="bg2"/>
                </a:solidFill>
                <a:latin typeface="Maiandra GD" panose="020E0502030308020204" pitchFamily="34" charset="0"/>
              </a:rPr>
              <a:t>*****</a:t>
            </a:r>
          </a:p>
          <a:p>
            <a:pPr algn="ctr"/>
            <a:endParaRPr lang="fr-FR" b="1" dirty="0" smtClean="0">
              <a:solidFill>
                <a:schemeClr val="bg2"/>
              </a:solidFill>
              <a:latin typeface="Maiandra GD" panose="020E0502030308020204" pitchFamily="34" charset="0"/>
            </a:endParaRPr>
          </a:p>
          <a:p>
            <a:pPr algn="ctr"/>
            <a:r>
              <a:rPr lang="fr-FR" b="1" dirty="0" smtClean="0">
                <a:solidFill>
                  <a:schemeClr val="bg2"/>
                </a:solidFill>
                <a:latin typeface="Maiandra GD" panose="020E0502030308020204" pitchFamily="34" charset="0"/>
              </a:rPr>
              <a:t>HAMMAMET</a:t>
            </a:r>
            <a:endParaRPr lang="fr-FR" b="1" dirty="0" smtClean="0">
              <a:solidFill>
                <a:schemeClr val="bg2"/>
              </a:solidFill>
              <a:latin typeface="Maiandra GD" panose="020E0502030308020204" pitchFamily="34" charset="0"/>
            </a:endParaRPr>
          </a:p>
          <a:p>
            <a:pPr algn="ctr"/>
            <a:endParaRPr lang="fr-FR" b="1" dirty="0">
              <a:solidFill>
                <a:schemeClr val="bg2"/>
              </a:solidFill>
              <a:latin typeface="Maiandra GD" panose="020E0502030308020204" pitchFamily="34" charset="0"/>
            </a:endParaRPr>
          </a:p>
          <a:p>
            <a:pPr algn="ctr"/>
            <a:endParaRPr lang="fr-FR" b="1" dirty="0" smtClean="0">
              <a:solidFill>
                <a:schemeClr val="bg2"/>
              </a:solidFill>
              <a:latin typeface="Maiandra GD" panose="020E0502030308020204" pitchFamily="34" charset="0"/>
            </a:endParaRPr>
          </a:p>
          <a:p>
            <a:pPr algn="ctr"/>
            <a:endParaRPr lang="fr-FR" b="1" dirty="0">
              <a:solidFill>
                <a:schemeClr val="bg2"/>
              </a:solidFill>
              <a:latin typeface="Maiandra GD" panose="020E0502030308020204" pitchFamily="34" charset="0"/>
            </a:endParaRPr>
          </a:p>
          <a:p>
            <a:pPr algn="ctr"/>
            <a:endParaRPr lang="fr-FR" b="1" dirty="0" smtClean="0">
              <a:solidFill>
                <a:schemeClr val="bg2"/>
              </a:solidFill>
              <a:latin typeface="Maiandra GD" panose="020E0502030308020204" pitchFamily="34" charset="0"/>
            </a:endParaRPr>
          </a:p>
          <a:p>
            <a:pPr algn="ctr"/>
            <a:endParaRPr lang="fr-FR" b="1" dirty="0">
              <a:solidFill>
                <a:schemeClr val="bg2"/>
              </a:solidFill>
              <a:latin typeface="Maiandra GD" panose="020E0502030308020204" pitchFamily="34" charset="0"/>
            </a:endParaRPr>
          </a:p>
          <a:p>
            <a:pPr algn="ctr"/>
            <a:endParaRPr lang="fr-FR" b="1" dirty="0" smtClean="0">
              <a:solidFill>
                <a:schemeClr val="bg2"/>
              </a:solidFill>
              <a:latin typeface="Maiandra GD" panose="020E0502030308020204" pitchFamily="34" charset="0"/>
            </a:endParaRPr>
          </a:p>
          <a:p>
            <a:pPr algn="ctr"/>
            <a:endParaRPr lang="fr-FR" b="1" dirty="0">
              <a:solidFill>
                <a:schemeClr val="bg2"/>
              </a:solidFill>
              <a:latin typeface="Maiandra GD" panose="020E0502030308020204" pitchFamily="34" charset="0"/>
            </a:endParaRPr>
          </a:p>
          <a:p>
            <a:pPr algn="ctr"/>
            <a:endParaRPr lang="fr-FR" b="1" dirty="0" smtClean="0">
              <a:solidFill>
                <a:schemeClr val="bg2"/>
              </a:solidFill>
              <a:latin typeface="Maiandra GD" panose="020E0502030308020204" pitchFamily="34" charset="0"/>
            </a:endParaRPr>
          </a:p>
          <a:p>
            <a:pPr algn="ctr"/>
            <a:endParaRPr lang="fr-FR" sz="1100" b="1" dirty="0" smtClean="0">
              <a:solidFill>
                <a:schemeClr val="bg2"/>
              </a:solidFill>
              <a:latin typeface="Maiandra GD" panose="020E0502030308020204" pitchFamily="34" charset="0"/>
            </a:endParaRPr>
          </a:p>
          <a:p>
            <a:pPr algn="ctr"/>
            <a:r>
              <a:rPr lang="fr-FR" sz="1600" b="1" dirty="0" smtClean="0">
                <a:solidFill>
                  <a:schemeClr val="bg2"/>
                </a:solidFill>
                <a:latin typeface="Maiandra GD" panose="020E0502030308020204" pitchFamily="34" charset="0"/>
              </a:rPr>
              <a:t>AU DESSUS DES NUAGES </a:t>
            </a:r>
            <a:endParaRPr lang="fr-FR" sz="1600" b="1" dirty="0">
              <a:solidFill>
                <a:schemeClr val="bg2"/>
              </a:solidFill>
              <a:latin typeface="Maiandra GD" panose="020E0502030308020204" pitchFamily="34" charset="0"/>
            </a:endParaRPr>
          </a:p>
        </p:txBody>
      </p:sp>
      <p:pic>
        <p:nvPicPr>
          <p:cNvPr id="16388" name="Picture 4" descr="http://www.google.fr/url?source=imglanding&amp;ct=img&amp;q=http://odegam.ivector.co.uk/content/DataObjects/Resort/Image/image_3_6_v2.jpg&amp;sa=X&amp;ei=Plp1VY6sAYHhUL3YgcAB&amp;ved=0CAkQ8wc4cQ&amp;usg=AFQjCNF4rxZWP2Zbn4OaJNoWB7zswXtUjw"/>
          <p:cNvPicPr>
            <a:picLocks noChangeAspect="1" noChangeArrowheads="1"/>
          </p:cNvPicPr>
          <p:nvPr/>
        </p:nvPicPr>
        <p:blipFill>
          <a:blip r:embed="rId2"/>
          <a:stretch>
            <a:fillRect/>
          </a:stretch>
        </p:blipFill>
        <p:spPr bwMode="auto">
          <a:xfrm>
            <a:off x="428596" y="2143116"/>
            <a:ext cx="4000500" cy="2667000"/>
          </a:xfrm>
          <a:prstGeom prst="rect">
            <a:avLst/>
          </a:prstGeom>
          <a:noFill/>
          <a:ln>
            <a:noFill/>
          </a:ln>
        </p:spPr>
      </p:pic>
    </p:spTree>
    <p:extLst>
      <p:ext uri="{BB962C8B-B14F-4D97-AF65-F5344CB8AC3E}">
        <p14:creationId xmlns="" xmlns:p14="http://schemas.microsoft.com/office/powerpoint/2010/main" val="194707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lstStyle/>
          <a:p>
            <a:pPr algn="ctr"/>
            <a:r>
              <a:rPr lang="fr-FR" dirty="0" smtClean="0"/>
              <a:t>Hôtel </a:t>
            </a:r>
            <a:r>
              <a:rPr lang="fr-FR" dirty="0" err="1" smtClean="0"/>
              <a:t>Nahrawess</a:t>
            </a:r>
            <a:r>
              <a:rPr lang="fr-FR" dirty="0" smtClean="0"/>
              <a:t> Hammamet 4*</a:t>
            </a:r>
            <a:endParaRPr lang="fr-FR" dirty="0"/>
          </a:p>
        </p:txBody>
      </p:sp>
      <p:sp>
        <p:nvSpPr>
          <p:cNvPr id="4" name="Rectangle 3"/>
          <p:cNvSpPr/>
          <p:nvPr/>
        </p:nvSpPr>
        <p:spPr>
          <a:xfrm>
            <a:off x="251520" y="3663602"/>
            <a:ext cx="8640960" cy="3077766"/>
          </a:xfrm>
          <a:prstGeom prst="rect">
            <a:avLst/>
          </a:prstGeom>
        </p:spPr>
        <p:txBody>
          <a:bodyPr wrap="square">
            <a:spAutoFit/>
          </a:bodyPr>
          <a:lstStyle/>
          <a:p>
            <a:r>
              <a:rPr lang="fr-FR" sz="1600" i="1" u="sng" dirty="0" smtClean="0"/>
              <a:t>Autres activités sportives et ludiques</a:t>
            </a:r>
            <a:r>
              <a:rPr lang="fr-FR" sz="1600" dirty="0" smtClean="0"/>
              <a:t> :</a:t>
            </a:r>
            <a:br>
              <a:rPr lang="fr-FR" sz="1600" dirty="0" smtClean="0"/>
            </a:br>
            <a:r>
              <a:rPr lang="fr-FR" sz="1600" dirty="0" smtClean="0"/>
              <a:t/>
            </a:r>
            <a:br>
              <a:rPr lang="fr-FR" sz="1600" dirty="0" smtClean="0"/>
            </a:br>
            <a:r>
              <a:rPr lang="fr-FR" sz="1600" dirty="0" smtClean="0"/>
              <a:t>- 4 courts de tennis.</a:t>
            </a:r>
            <a:br>
              <a:rPr lang="fr-FR" sz="1600" dirty="0" smtClean="0"/>
            </a:br>
            <a:r>
              <a:rPr lang="fr-FR" sz="1600" dirty="0" smtClean="0"/>
              <a:t>- 2 courts de squash.</a:t>
            </a:r>
            <a:br>
              <a:rPr lang="fr-FR" sz="1600" dirty="0" smtClean="0"/>
            </a:br>
            <a:r>
              <a:rPr lang="fr-FR" sz="1600" dirty="0" smtClean="0"/>
              <a:t>- Mini-golf.</a:t>
            </a:r>
            <a:br>
              <a:rPr lang="fr-FR" sz="1600" dirty="0" smtClean="0"/>
            </a:br>
            <a:r>
              <a:rPr lang="fr-FR" sz="1600" dirty="0" smtClean="0"/>
              <a:t>- Stand de tir à l’arc.</a:t>
            </a:r>
            <a:br>
              <a:rPr lang="fr-FR" sz="1600" dirty="0" smtClean="0"/>
            </a:br>
            <a:r>
              <a:rPr lang="fr-FR" sz="1600" dirty="0" smtClean="0"/>
              <a:t>- Billard et jeux vidéo.</a:t>
            </a:r>
            <a:br>
              <a:rPr lang="fr-FR" sz="1600" dirty="0" smtClean="0"/>
            </a:br>
            <a:r>
              <a:rPr lang="fr-FR" sz="1600" dirty="0" smtClean="0"/>
              <a:t>- Salle de fitness.</a:t>
            </a:r>
            <a:br>
              <a:rPr lang="fr-FR" sz="1600" dirty="0" smtClean="0"/>
            </a:br>
            <a:r>
              <a:rPr lang="fr-FR" sz="1600" dirty="0" smtClean="0"/>
              <a:t>- Base nautique : planche à voile, ski nautique, parachute ascensionnel, banana boat, pédalo...</a:t>
            </a:r>
            <a:br>
              <a:rPr lang="fr-FR" sz="1600" dirty="0" smtClean="0"/>
            </a:br>
            <a:r>
              <a:rPr lang="fr-FR" sz="1600" dirty="0" smtClean="0"/>
              <a:t>- Mini-Club (4-12 ans) : pendant les vacances scolaires.</a:t>
            </a:r>
            <a:br>
              <a:rPr lang="fr-FR" sz="1600" dirty="0" smtClean="0"/>
            </a:br>
            <a:r>
              <a:rPr lang="fr-FR" sz="1600" dirty="0" smtClean="0"/>
              <a:t>- Golf : A 15 mn de l'hôtel, Golf Citrus et </a:t>
            </a:r>
            <a:r>
              <a:rPr lang="fr-FR" sz="1600" dirty="0" err="1" smtClean="0"/>
              <a:t>Yasmine</a:t>
            </a:r>
            <a:r>
              <a:rPr lang="fr-FR" sz="1600" dirty="0" smtClean="0"/>
              <a:t> (9 trous et 18 trous).</a:t>
            </a:r>
          </a:p>
          <a:p>
            <a:r>
              <a:rPr lang="fr-FR" sz="1600" dirty="0" smtClean="0"/>
              <a:t> </a:t>
            </a:r>
            <a:endParaRPr lang="fr-FR" sz="1600" dirty="0"/>
          </a:p>
        </p:txBody>
      </p:sp>
      <p:pic>
        <p:nvPicPr>
          <p:cNvPr id="32770" name="Picture 2" descr="Nahrawess Thalassa Palace, Hammamet, Tunisie"/>
          <p:cNvPicPr>
            <a:picLocks noChangeAspect="1" noChangeArrowheads="1"/>
          </p:cNvPicPr>
          <p:nvPr/>
        </p:nvPicPr>
        <p:blipFill>
          <a:blip r:embed="rId2" cstate="email"/>
          <a:srcRect/>
          <a:stretch>
            <a:fillRect/>
          </a:stretch>
        </p:blipFill>
        <p:spPr bwMode="auto">
          <a:xfrm>
            <a:off x="467544" y="1268760"/>
            <a:ext cx="5400601" cy="2160240"/>
          </a:xfrm>
          <a:prstGeom prst="rect">
            <a:avLst/>
          </a:prstGeom>
          <a:noFill/>
        </p:spPr>
      </p:pic>
      <p:pic>
        <p:nvPicPr>
          <p:cNvPr id="32772" name="Picture 4" descr="http://exp.cdn-hotels.com/hotels/2000000/1170000/1166200/1166179/1166179_53_y.jpg"/>
          <p:cNvPicPr>
            <a:picLocks noChangeAspect="1" noChangeArrowheads="1"/>
          </p:cNvPicPr>
          <p:nvPr/>
        </p:nvPicPr>
        <p:blipFill>
          <a:blip r:embed="rId3" cstate="email"/>
          <a:srcRect/>
          <a:stretch>
            <a:fillRect/>
          </a:stretch>
        </p:blipFill>
        <p:spPr bwMode="auto">
          <a:xfrm>
            <a:off x="6156176" y="1268760"/>
            <a:ext cx="2743200" cy="4105275"/>
          </a:xfrm>
          <a:prstGeom prst="rect">
            <a:avLst/>
          </a:prstGeom>
          <a:noFill/>
        </p:spPr>
      </p:pic>
    </p:spTree>
    <p:extLst>
      <p:ext uri="{BB962C8B-B14F-4D97-AF65-F5344CB8AC3E}">
        <p14:creationId xmlns="" xmlns:p14="http://schemas.microsoft.com/office/powerpoint/2010/main" val="377768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normAutofit fontScale="90000"/>
          </a:bodyPr>
          <a:lstStyle/>
          <a:p>
            <a:pPr algn="ctr"/>
            <a:r>
              <a:rPr lang="fr-FR" dirty="0" smtClean="0"/>
              <a:t>Hôtel </a:t>
            </a:r>
            <a:r>
              <a:rPr lang="fr-FR" dirty="0" err="1" smtClean="0"/>
              <a:t>Nahrawess</a:t>
            </a:r>
            <a:r>
              <a:rPr lang="fr-FR" dirty="0" smtClean="0"/>
              <a:t> Hammamet 4</a:t>
            </a:r>
            <a:r>
              <a:rPr lang="fr-FR" dirty="0" smtClean="0"/>
              <a:t>*</a:t>
            </a:r>
            <a:br>
              <a:rPr lang="fr-FR" dirty="0" smtClean="0"/>
            </a:br>
            <a:r>
              <a:rPr lang="fr-FR" sz="3100" dirty="0" smtClean="0"/>
              <a:t>Activités les pieds dans l’eau sur la plage de l’hôtel</a:t>
            </a:r>
            <a:endParaRPr lang="fr-FR" dirty="0"/>
          </a:p>
        </p:txBody>
      </p:sp>
      <p:sp>
        <p:nvSpPr>
          <p:cNvPr id="4" name="Rectangle 3"/>
          <p:cNvSpPr/>
          <p:nvPr/>
        </p:nvSpPr>
        <p:spPr>
          <a:xfrm>
            <a:off x="214282" y="1285860"/>
            <a:ext cx="8640960" cy="5324535"/>
          </a:xfrm>
          <a:prstGeom prst="rect">
            <a:avLst/>
          </a:prstGeom>
        </p:spPr>
        <p:txBody>
          <a:bodyPr wrap="square">
            <a:spAutoFit/>
          </a:bodyPr>
          <a:lstStyle/>
          <a:p>
            <a:r>
              <a:rPr lang="fr-FR" sz="2000" dirty="0" smtClean="0"/>
              <a:t> Après-midi </a:t>
            </a:r>
            <a:r>
              <a:rPr lang="fr-FR" sz="2000" dirty="0" err="1" smtClean="0"/>
              <a:t>teambuilding</a:t>
            </a:r>
            <a:r>
              <a:rPr lang="fr-FR" sz="2000" dirty="0" smtClean="0"/>
              <a:t> sur la plage de </a:t>
            </a:r>
            <a:r>
              <a:rPr lang="fr-FR" sz="2000" dirty="0" smtClean="0"/>
              <a:t>l'hôtel par équipes  :</a:t>
            </a:r>
          </a:p>
          <a:p>
            <a:pPr>
              <a:buFont typeface="Arial" charset="0"/>
              <a:buChar char="•"/>
            </a:pPr>
            <a:r>
              <a:rPr lang="fr-FR" sz="2000" dirty="0" smtClean="0"/>
              <a:t>planche </a:t>
            </a:r>
            <a:r>
              <a:rPr lang="fr-FR" sz="2000" dirty="0" smtClean="0"/>
              <a:t>à </a:t>
            </a:r>
            <a:r>
              <a:rPr lang="fr-FR" sz="2000" dirty="0" smtClean="0"/>
              <a:t>voile</a:t>
            </a:r>
          </a:p>
          <a:p>
            <a:pPr>
              <a:buFont typeface="Arial" charset="0"/>
              <a:buChar char="•"/>
            </a:pPr>
            <a:r>
              <a:rPr lang="fr-FR" sz="2000" dirty="0" smtClean="0"/>
              <a:t> pédalo</a:t>
            </a:r>
          </a:p>
          <a:p>
            <a:pPr>
              <a:buFont typeface="Arial" charset="0"/>
              <a:buChar char="•"/>
            </a:pPr>
            <a:r>
              <a:rPr lang="fr-FR" sz="2000" dirty="0" smtClean="0"/>
              <a:t> </a:t>
            </a:r>
            <a:r>
              <a:rPr lang="fr-FR" sz="2000" dirty="0" smtClean="0"/>
              <a:t>Ski nautique</a:t>
            </a:r>
            <a:endParaRPr lang="fr-FR" sz="2000" dirty="0" smtClean="0"/>
          </a:p>
          <a:p>
            <a:pPr>
              <a:buFont typeface="Arial" charset="0"/>
              <a:buChar char="•"/>
            </a:pPr>
            <a:r>
              <a:rPr lang="fr-FR" sz="2000" dirty="0" smtClean="0"/>
              <a:t> Banana Boat</a:t>
            </a:r>
          </a:p>
          <a:p>
            <a:pPr>
              <a:buFont typeface="Arial" charset="0"/>
              <a:buChar char="•"/>
            </a:pPr>
            <a:r>
              <a:rPr lang="fr-FR" sz="2000" dirty="0" smtClean="0"/>
              <a:t> </a:t>
            </a:r>
            <a:r>
              <a:rPr lang="fr-FR" sz="2000" dirty="0" smtClean="0"/>
              <a:t>Tournois de tennis</a:t>
            </a:r>
          </a:p>
          <a:p>
            <a:pPr>
              <a:buFont typeface="Arial" charset="0"/>
              <a:buChar char="•"/>
            </a:pPr>
            <a:r>
              <a:rPr lang="fr-FR" sz="2000" dirty="0" smtClean="0"/>
              <a:t> </a:t>
            </a:r>
            <a:r>
              <a:rPr lang="fr-FR" sz="2000" dirty="0" err="1" smtClean="0"/>
              <a:t>Tirc</a:t>
            </a:r>
            <a:r>
              <a:rPr lang="fr-FR" sz="2000" dirty="0" smtClean="0"/>
              <a:t> à l’arc</a:t>
            </a:r>
          </a:p>
          <a:p>
            <a:pPr>
              <a:buFont typeface="Arial" charset="0"/>
              <a:buChar char="•"/>
            </a:pPr>
            <a:r>
              <a:rPr lang="fr-FR" sz="2000" dirty="0" smtClean="0"/>
              <a:t> </a:t>
            </a:r>
            <a:r>
              <a:rPr lang="fr-FR" sz="2000" dirty="0" smtClean="0"/>
              <a:t>Mini golf</a:t>
            </a:r>
          </a:p>
          <a:p>
            <a:pPr>
              <a:buFont typeface="Arial" charset="0"/>
              <a:buChar char="•"/>
            </a:pPr>
            <a:r>
              <a:rPr lang="fr-FR" sz="2000" dirty="0" smtClean="0"/>
              <a:t> </a:t>
            </a:r>
            <a:r>
              <a:rPr lang="fr-FR" sz="2000" dirty="0" smtClean="0"/>
              <a:t>Beach Volley</a:t>
            </a:r>
          </a:p>
          <a:p>
            <a:pPr>
              <a:buFont typeface="Arial" charset="0"/>
              <a:buChar char="•"/>
            </a:pPr>
            <a:r>
              <a:rPr lang="fr-FR" sz="2000" dirty="0" smtClean="0"/>
              <a:t> </a:t>
            </a:r>
            <a:r>
              <a:rPr lang="fr-FR" sz="2000" dirty="0" smtClean="0"/>
              <a:t>Tir à la corde</a:t>
            </a:r>
          </a:p>
          <a:p>
            <a:pPr>
              <a:buFont typeface="Arial" charset="0"/>
              <a:buChar char="•"/>
            </a:pPr>
            <a:r>
              <a:rPr lang="fr-FR" sz="2000" dirty="0" smtClean="0"/>
              <a:t> </a:t>
            </a:r>
            <a:r>
              <a:rPr lang="fr-FR" sz="2000" dirty="0" smtClean="0"/>
              <a:t>Course à dos d’âne</a:t>
            </a:r>
          </a:p>
          <a:p>
            <a:pPr>
              <a:buFont typeface="Arial" charset="0"/>
              <a:buChar char="•"/>
            </a:pPr>
            <a:r>
              <a:rPr lang="fr-FR" sz="2000" dirty="0" smtClean="0"/>
              <a:t> Recherche d’un trésors dans l’eau</a:t>
            </a:r>
          </a:p>
          <a:p>
            <a:pPr>
              <a:buFont typeface="Arial" charset="0"/>
              <a:buChar char="•"/>
            </a:pPr>
            <a:r>
              <a:rPr lang="fr-FR" sz="2000" dirty="0" smtClean="0"/>
              <a:t> </a:t>
            </a:r>
            <a:r>
              <a:rPr lang="fr-FR" sz="2000" dirty="0" smtClean="0"/>
              <a:t>Water Polo</a:t>
            </a:r>
          </a:p>
          <a:p>
            <a:pPr>
              <a:buFont typeface="Arial" charset="0"/>
              <a:buChar char="•"/>
            </a:pPr>
            <a:r>
              <a:rPr lang="fr-FR" sz="2000" dirty="0" smtClean="0"/>
              <a:t> Tournois de pétanque</a:t>
            </a:r>
          </a:p>
          <a:p>
            <a:pPr>
              <a:buFont typeface="Arial" charset="0"/>
              <a:buChar char="•"/>
            </a:pPr>
            <a:r>
              <a:rPr lang="fr-FR" sz="2000" dirty="0" smtClean="0"/>
              <a:t> </a:t>
            </a:r>
            <a:r>
              <a:rPr lang="fr-FR" sz="2000" dirty="0" smtClean="0"/>
              <a:t>Course en palmes</a:t>
            </a:r>
            <a:r>
              <a:rPr lang="fr-FR" sz="2000" dirty="0" smtClean="0"/>
              <a:t/>
            </a:r>
            <a:br>
              <a:rPr lang="fr-FR" sz="2000" dirty="0" smtClean="0"/>
            </a:br>
            <a:r>
              <a:rPr lang="fr-FR" sz="2000" dirty="0" smtClean="0"/>
              <a:t/>
            </a:r>
            <a:br>
              <a:rPr lang="fr-FR" sz="2000" dirty="0" smtClean="0"/>
            </a:br>
            <a:endParaRPr lang="fr-FR" sz="2000" dirty="0"/>
          </a:p>
        </p:txBody>
      </p:sp>
      <p:pic>
        <p:nvPicPr>
          <p:cNvPr id="6" name="Picture 17" descr="IM6EA_-Jef1"/>
          <p:cNvPicPr>
            <a:picLocks noChangeAspect="1" noChangeArrowheads="1"/>
          </p:cNvPicPr>
          <p:nvPr/>
        </p:nvPicPr>
        <p:blipFill>
          <a:blip r:embed="rId2"/>
          <a:srcRect/>
          <a:stretch>
            <a:fillRect/>
          </a:stretch>
        </p:blipFill>
        <p:spPr bwMode="auto">
          <a:xfrm>
            <a:off x="6500825" y="4572008"/>
            <a:ext cx="2307315" cy="1777394"/>
          </a:xfrm>
          <a:prstGeom prst="rect">
            <a:avLst/>
          </a:prstGeom>
          <a:noFill/>
        </p:spPr>
      </p:pic>
      <p:pic>
        <p:nvPicPr>
          <p:cNvPr id="7" name="Picture 2" descr="http://www.google.fr/url?source=imglanding&amp;ct=img&amp;q=http://imgsrv.kolb-digital.de/800px/2013_0000015993.jpg&amp;sa=X&amp;ei=72F1VfSxIITTU9v5g5gP&amp;ved=0CAkQ8wc43gE&amp;usg=AFQjCNFwWc9xnrXju_EdCx612Yq6DbS-ow"/>
          <p:cNvPicPr>
            <a:picLocks noChangeAspect="1" noChangeArrowheads="1"/>
          </p:cNvPicPr>
          <p:nvPr/>
        </p:nvPicPr>
        <p:blipFill>
          <a:blip r:embed="rId3" cstate="print"/>
          <a:srcRect/>
          <a:stretch>
            <a:fillRect/>
          </a:stretch>
        </p:blipFill>
        <p:spPr bwMode="auto">
          <a:xfrm>
            <a:off x="5786446" y="2190622"/>
            <a:ext cx="3145416" cy="2095634"/>
          </a:xfrm>
          <a:prstGeom prst="rect">
            <a:avLst/>
          </a:prstGeom>
          <a:noFill/>
        </p:spPr>
      </p:pic>
      <p:pic>
        <p:nvPicPr>
          <p:cNvPr id="9" name="Picture 4" descr="http://t1.gstatic.com/images?q=tbn:ANd9GcRNrfBLiSs7EPPlY_DBg-0PtrWMA3ctptIuf4cIw9D814oBPWzrMGuKG6WeNA"/>
          <p:cNvPicPr>
            <a:picLocks noChangeAspect="1" noChangeArrowheads="1"/>
          </p:cNvPicPr>
          <p:nvPr/>
        </p:nvPicPr>
        <p:blipFill>
          <a:blip r:embed="rId4"/>
          <a:srcRect/>
          <a:stretch>
            <a:fillRect/>
          </a:stretch>
        </p:blipFill>
        <p:spPr bwMode="auto">
          <a:xfrm>
            <a:off x="3952993" y="4572008"/>
            <a:ext cx="2371602" cy="1776413"/>
          </a:xfrm>
          <a:prstGeom prst="rect">
            <a:avLst/>
          </a:prstGeom>
          <a:noFill/>
        </p:spPr>
      </p:pic>
      <p:pic>
        <p:nvPicPr>
          <p:cNvPr id="10" name="Picture 6" descr="http://www.google.fr/url?source=imglanding&amp;ct=img&amp;q=http://static.sitra-tourisme.com/filestore/objets-touristiques/images/72/167/632648.jpg&amp;sa=X&amp;ei=hWJ1VdnBIIaTU_aogcgL&amp;ved=0CAkQ8wc&amp;usg=AFQjCNGxzKbHnMo7cdBWU_Oy673gZPsXCQ"/>
          <p:cNvPicPr>
            <a:picLocks noChangeAspect="1" noChangeArrowheads="1"/>
          </p:cNvPicPr>
          <p:nvPr/>
        </p:nvPicPr>
        <p:blipFill>
          <a:blip r:embed="rId5" cstate="print"/>
          <a:srcRect/>
          <a:stretch>
            <a:fillRect/>
          </a:stretch>
        </p:blipFill>
        <p:spPr bwMode="auto">
          <a:xfrm>
            <a:off x="2786050" y="2214554"/>
            <a:ext cx="2907126" cy="2051228"/>
          </a:xfrm>
          <a:prstGeom prst="rect">
            <a:avLst/>
          </a:prstGeom>
          <a:noFill/>
        </p:spPr>
      </p:pic>
    </p:spTree>
    <p:extLst>
      <p:ext uri="{BB962C8B-B14F-4D97-AF65-F5344CB8AC3E}">
        <p14:creationId xmlns="" xmlns:p14="http://schemas.microsoft.com/office/powerpoint/2010/main" val="377768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_Royal Thalassa Monastir - sport&amp;animation activites sports"/>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85720" y="285728"/>
            <a:ext cx="57150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www.cvloffroad.com/wp-content/uploads/2013/05/beach-trophy-course-de-palmeCVL-OFF-ROAD-copie-1024x364.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143372" y="5000636"/>
            <a:ext cx="4637316" cy="164842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http://www.cvloffroad.com/wp-content/uploads/2013/05/beach-trophy-tir%C3%A9-de-crode-dans-le-sable-CVL-OFF-ROAD-copie-1024x364.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071934" y="3230592"/>
            <a:ext cx="4703499" cy="167194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0" descr="DPSCamera_0234"/>
          <p:cNvPicPr>
            <a:picLocks noChangeAspect="1" noChangeArrowheads="1"/>
          </p:cNvPicPr>
          <p:nvPr/>
        </p:nvPicPr>
        <p:blipFill>
          <a:blip r:embed="rId5"/>
          <a:srcRect/>
          <a:stretch>
            <a:fillRect/>
          </a:stretch>
        </p:blipFill>
        <p:spPr bwMode="auto">
          <a:xfrm>
            <a:off x="214282" y="3786190"/>
            <a:ext cx="3714688" cy="2063997"/>
          </a:xfrm>
          <a:prstGeom prst="rect">
            <a:avLst/>
          </a:prstGeom>
          <a:noFill/>
          <a:ln w="9525">
            <a:noFill/>
            <a:miter lim="800000"/>
            <a:headEnd/>
            <a:tailEnd/>
          </a:ln>
        </p:spPr>
      </p:pic>
      <p:pic>
        <p:nvPicPr>
          <p:cNvPr id="8" name="Picture 9" descr="http://servboul1/Phototheque/Images_data/HD/1026MX.jpg"/>
          <p:cNvPicPr>
            <a:picLocks noChangeAspect="1" noChangeArrowheads="1"/>
          </p:cNvPicPr>
          <p:nvPr/>
        </p:nvPicPr>
        <p:blipFill>
          <a:blip r:embed="rId6"/>
          <a:srcRect/>
          <a:stretch>
            <a:fillRect/>
          </a:stretch>
        </p:blipFill>
        <p:spPr bwMode="auto">
          <a:xfrm>
            <a:off x="6089717" y="571480"/>
            <a:ext cx="2840001" cy="2130426"/>
          </a:xfrm>
          <a:prstGeom prst="rect">
            <a:avLst/>
          </a:prstGeom>
          <a:noFill/>
          <a:ln w="9525">
            <a:noFill/>
            <a:miter lim="800000"/>
            <a:headEnd/>
            <a:tailEnd/>
          </a:ln>
        </p:spPr>
      </p:pic>
    </p:spTree>
    <p:extLst>
      <p:ext uri="{BB962C8B-B14F-4D97-AF65-F5344CB8AC3E}">
        <p14:creationId xmlns:p14="http://schemas.microsoft.com/office/powerpoint/2010/main" xmlns="" val="191417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539750" y="115888"/>
            <a:ext cx="8748713" cy="603250"/>
          </a:xfrm>
          <a:prstGeom prst="rect">
            <a:avLst/>
          </a:prstGeom>
          <a:noFill/>
          <a:ln w="9525">
            <a:noFill/>
            <a:miter lim="800000"/>
            <a:headEnd/>
            <a:tailEnd/>
          </a:ln>
        </p:spPr>
        <p:txBody>
          <a:bodyPr/>
          <a:lstStyle/>
          <a:p>
            <a:pPr marL="342900" indent="-342900" algn="ctr">
              <a:spcBef>
                <a:spcPct val="20000"/>
              </a:spcBef>
            </a:pPr>
            <a:r>
              <a:rPr lang="fr-FR" sz="2400" dirty="0">
                <a:latin typeface="Book Antiqua" pitchFamily="18" charset="0"/>
              </a:rPr>
              <a:t>Dîner 3000 bougies à ciel </a:t>
            </a:r>
            <a:r>
              <a:rPr lang="fr-FR" sz="2400" dirty="0" smtClean="0">
                <a:latin typeface="Book Antiqua" pitchFamily="18" charset="0"/>
              </a:rPr>
              <a:t>ouvert ou sous tente  </a:t>
            </a:r>
            <a:endParaRPr lang="fr-FR" sz="2400" dirty="0">
              <a:latin typeface="Book Antiqua" pitchFamily="18" charset="0"/>
            </a:endParaRPr>
          </a:p>
          <a:p>
            <a:pPr marL="342900" indent="-342900" algn="ctr">
              <a:spcBef>
                <a:spcPct val="20000"/>
              </a:spcBef>
            </a:pPr>
            <a:r>
              <a:rPr lang="fr-FR" sz="2400" dirty="0">
                <a:latin typeface="Book Antiqua" pitchFamily="18" charset="0"/>
              </a:rPr>
              <a:t>sur la plage de l’hôtel</a:t>
            </a:r>
          </a:p>
        </p:txBody>
      </p:sp>
      <p:pic>
        <p:nvPicPr>
          <p:cNvPr id="13315" name="Picture 2"/>
          <p:cNvPicPr>
            <a:picLocks noChangeAspect="1" noChangeArrowheads="1"/>
          </p:cNvPicPr>
          <p:nvPr/>
        </p:nvPicPr>
        <p:blipFill>
          <a:blip r:embed="rId2"/>
          <a:srcRect/>
          <a:stretch>
            <a:fillRect/>
          </a:stretch>
        </p:blipFill>
        <p:spPr bwMode="auto">
          <a:xfrm>
            <a:off x="468313" y="1052513"/>
            <a:ext cx="8351837" cy="525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395288" y="188913"/>
            <a:ext cx="8748712" cy="603250"/>
          </a:xfrm>
          <a:prstGeom prst="rect">
            <a:avLst/>
          </a:prstGeom>
          <a:noFill/>
          <a:ln w="9525">
            <a:noFill/>
            <a:miter lim="800000"/>
            <a:headEnd/>
            <a:tailEnd/>
          </a:ln>
        </p:spPr>
        <p:txBody>
          <a:bodyPr/>
          <a:lstStyle/>
          <a:p>
            <a:pPr marL="342900" indent="-342900" algn="ctr">
              <a:spcBef>
                <a:spcPct val="20000"/>
              </a:spcBef>
            </a:pPr>
            <a:r>
              <a:rPr lang="fr-FR" sz="2400" dirty="0">
                <a:latin typeface="Book Antiqua" pitchFamily="18" charset="0"/>
              </a:rPr>
              <a:t>Dîner 3000 bougies à ciel ouvert </a:t>
            </a:r>
          </a:p>
          <a:p>
            <a:pPr marL="342900" indent="-342900" algn="ctr">
              <a:spcBef>
                <a:spcPct val="20000"/>
              </a:spcBef>
            </a:pPr>
            <a:r>
              <a:rPr lang="fr-FR" sz="2400" dirty="0">
                <a:latin typeface="Book Antiqua" pitchFamily="18" charset="0"/>
              </a:rPr>
              <a:t>sur une plage de l’hôtel</a:t>
            </a:r>
          </a:p>
        </p:txBody>
      </p:sp>
      <p:pic>
        <p:nvPicPr>
          <p:cNvPr id="14339" name="Picture 2" descr="http://laico.prod.fbcmsv2.fblab.me/wp-content/uploads/sites/193/2014/07/Laico-Hammamet-Hotel-04.jpg"/>
          <p:cNvPicPr>
            <a:picLocks noChangeAspect="1" noChangeArrowheads="1"/>
          </p:cNvPicPr>
          <p:nvPr/>
        </p:nvPicPr>
        <p:blipFill>
          <a:blip r:embed="rId2"/>
          <a:srcRect/>
          <a:stretch>
            <a:fillRect/>
          </a:stretch>
        </p:blipFill>
        <p:spPr bwMode="auto">
          <a:xfrm>
            <a:off x="539750" y="1125538"/>
            <a:ext cx="8135938" cy="5427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395288" y="2205038"/>
            <a:ext cx="3960812" cy="1728787"/>
          </a:xfrm>
          <a:prstGeom prst="rect">
            <a:avLst/>
          </a:prstGeom>
          <a:noFill/>
          <a:ln w="9525">
            <a:noFill/>
            <a:miter lim="800000"/>
            <a:headEnd/>
            <a:tailEnd/>
          </a:ln>
        </p:spPr>
        <p:txBody>
          <a:bodyPr/>
          <a:lstStyle/>
          <a:p>
            <a:pPr marL="342900" indent="-342900" algn="ctr">
              <a:spcBef>
                <a:spcPct val="20000"/>
              </a:spcBef>
            </a:pPr>
            <a:endParaRPr lang="fr-FR" sz="3000" i="1">
              <a:solidFill>
                <a:srgbClr val="663300"/>
              </a:solidFill>
              <a:latin typeface="Maiandra GD" pitchFamily="34" charset="0"/>
            </a:endParaRPr>
          </a:p>
        </p:txBody>
      </p:sp>
      <p:pic>
        <p:nvPicPr>
          <p:cNvPr id="15363" name="Picture 2" descr="\\Servboul1\images cj\16 PHOTOTHEQUE\03 - PRODUITS CJ\03. DEJ &amp; DINER &amp; COCKTAIL\création ciel ouvert\DSC00730.JPG"/>
          <p:cNvPicPr>
            <a:picLocks noChangeAspect="1" noChangeArrowheads="1"/>
          </p:cNvPicPr>
          <p:nvPr/>
        </p:nvPicPr>
        <p:blipFill>
          <a:blip r:embed="rId2"/>
          <a:srcRect/>
          <a:stretch>
            <a:fillRect/>
          </a:stretch>
        </p:blipFill>
        <p:spPr bwMode="auto">
          <a:xfrm>
            <a:off x="900113" y="938213"/>
            <a:ext cx="7754937" cy="5403850"/>
          </a:xfrm>
          <a:prstGeom prst="rect">
            <a:avLst/>
          </a:prstGeom>
          <a:noFill/>
          <a:ln w="9525">
            <a:noFill/>
            <a:miter lim="800000"/>
            <a:headEnd/>
            <a:tailEnd/>
          </a:ln>
        </p:spPr>
      </p:pic>
      <p:sp>
        <p:nvSpPr>
          <p:cNvPr id="15364" name="Rectangle 4"/>
          <p:cNvSpPr>
            <a:spLocks noChangeArrowheads="1"/>
          </p:cNvSpPr>
          <p:nvPr/>
        </p:nvSpPr>
        <p:spPr bwMode="auto">
          <a:xfrm>
            <a:off x="1214438" y="142875"/>
            <a:ext cx="7273925" cy="909638"/>
          </a:xfrm>
          <a:prstGeom prst="rect">
            <a:avLst/>
          </a:prstGeom>
          <a:noFill/>
          <a:ln w="9525">
            <a:noFill/>
            <a:miter lim="800000"/>
            <a:headEnd/>
            <a:tailEnd/>
          </a:ln>
        </p:spPr>
        <p:txBody>
          <a:bodyPr/>
          <a:lstStyle/>
          <a:p>
            <a:pPr marL="342900" indent="-342900" algn="ctr"/>
            <a:r>
              <a:rPr lang="fr-FR" sz="2000" dirty="0">
                <a:latin typeface="Cambria" pitchFamily="18" charset="0"/>
              </a:rPr>
              <a:t>Dîner Mille et un feux sur la plage de l’hôtel</a:t>
            </a:r>
          </a:p>
          <a:p>
            <a:pPr marL="342900" indent="-342900" algn="ctr"/>
            <a:r>
              <a:rPr lang="fr-FR" i="1" dirty="0">
                <a:latin typeface="Cambria" pitchFamily="18" charset="0"/>
                <a:hlinkClick r:id="rId3"/>
              </a:rPr>
              <a:t>http://www.croisierejaune.com/video/10_dej_diner_berbere.html</a:t>
            </a:r>
            <a:endParaRPr lang="fr-FR" i="1" dirty="0">
              <a:latin typeface="Cambria" pitchFamily="18" charset="0"/>
            </a:endParaRPr>
          </a:p>
          <a:p>
            <a:pPr marL="342900" indent="-342900" algn="ctr">
              <a:spcBef>
                <a:spcPct val="20000"/>
              </a:spcBef>
            </a:pPr>
            <a:endParaRPr lang="fr-FR" sz="3000" i="1" dirty="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Servboul1\images cj\Nouvelle Photothèque\Prestation\Milles Bougies\DSCN0159.jpg"/>
          <p:cNvPicPr>
            <a:picLocks noChangeAspect="1" noChangeArrowheads="1"/>
          </p:cNvPicPr>
          <p:nvPr/>
        </p:nvPicPr>
        <p:blipFill>
          <a:blip r:embed="rId2"/>
          <a:srcRect/>
          <a:stretch>
            <a:fillRect/>
          </a:stretch>
        </p:blipFill>
        <p:spPr bwMode="auto">
          <a:xfrm>
            <a:off x="276225" y="944563"/>
            <a:ext cx="4270375" cy="2747962"/>
          </a:xfrm>
          <a:prstGeom prst="rect">
            <a:avLst/>
          </a:prstGeom>
          <a:noFill/>
          <a:ln w="9525">
            <a:noFill/>
            <a:miter lim="800000"/>
            <a:headEnd/>
            <a:tailEnd/>
          </a:ln>
        </p:spPr>
      </p:pic>
      <p:pic>
        <p:nvPicPr>
          <p:cNvPr id="18435" name="Picture 4" descr="\\Servboul1\images cj\Nouvelle Photothèque\Prestation\Feu de camp\Apodis Voyages _ Nov  cop 2.jpg"/>
          <p:cNvPicPr>
            <a:picLocks noChangeAspect="1" noChangeArrowheads="1"/>
          </p:cNvPicPr>
          <p:nvPr/>
        </p:nvPicPr>
        <p:blipFill>
          <a:blip r:embed="rId3"/>
          <a:srcRect/>
          <a:stretch>
            <a:fillRect/>
          </a:stretch>
        </p:blipFill>
        <p:spPr bwMode="auto">
          <a:xfrm>
            <a:off x="4667250" y="944563"/>
            <a:ext cx="4230688" cy="5640387"/>
          </a:xfrm>
          <a:prstGeom prst="rect">
            <a:avLst/>
          </a:prstGeom>
          <a:noFill/>
          <a:ln w="9525">
            <a:noFill/>
            <a:miter lim="800000"/>
            <a:headEnd/>
            <a:tailEnd/>
          </a:ln>
        </p:spPr>
      </p:pic>
      <p:pic>
        <p:nvPicPr>
          <p:cNvPr id="18436" name="Picture 2" descr="\\Servboul1\images cj\Nouvelle Photothèque\Opérations\Colombus\IMG_7108.JPG"/>
          <p:cNvPicPr>
            <a:picLocks noChangeAspect="1" noChangeArrowheads="1"/>
          </p:cNvPicPr>
          <p:nvPr/>
        </p:nvPicPr>
        <p:blipFill>
          <a:blip r:embed="rId4"/>
          <a:srcRect/>
          <a:stretch>
            <a:fillRect/>
          </a:stretch>
        </p:blipFill>
        <p:spPr bwMode="auto">
          <a:xfrm>
            <a:off x="276225" y="3775075"/>
            <a:ext cx="4213225" cy="2809875"/>
          </a:xfrm>
          <a:prstGeom prst="rect">
            <a:avLst/>
          </a:prstGeom>
          <a:noFill/>
          <a:ln w="9525">
            <a:noFill/>
            <a:miter lim="800000"/>
            <a:headEnd/>
            <a:tailEnd/>
          </a:ln>
        </p:spPr>
      </p:pic>
      <p:sp>
        <p:nvSpPr>
          <p:cNvPr id="18437" name="Rectangle 5"/>
          <p:cNvSpPr>
            <a:spLocks noChangeArrowheads="1"/>
          </p:cNvSpPr>
          <p:nvPr/>
        </p:nvSpPr>
        <p:spPr bwMode="auto">
          <a:xfrm>
            <a:off x="395288" y="111106"/>
            <a:ext cx="8748712" cy="603250"/>
          </a:xfrm>
          <a:prstGeom prst="rect">
            <a:avLst/>
          </a:prstGeom>
          <a:noFill/>
          <a:ln w="9525">
            <a:noFill/>
            <a:miter lim="800000"/>
            <a:headEnd/>
            <a:tailEnd/>
          </a:ln>
        </p:spPr>
        <p:txBody>
          <a:bodyPr/>
          <a:lstStyle/>
          <a:p>
            <a:pPr marL="342900" indent="-342900" algn="ctr">
              <a:spcBef>
                <a:spcPct val="20000"/>
              </a:spcBef>
            </a:pPr>
            <a:r>
              <a:rPr lang="fr-FR" sz="2400" dirty="0">
                <a:latin typeface="Book Antiqua" pitchFamily="18" charset="0"/>
              </a:rPr>
              <a:t>Dîner 3000 bougies à ciel ouvert  </a:t>
            </a:r>
          </a:p>
          <a:p>
            <a:pPr marL="342900" indent="-342900" algn="ctr">
              <a:spcBef>
                <a:spcPct val="20000"/>
              </a:spcBef>
            </a:pPr>
            <a:r>
              <a:rPr lang="fr-FR" sz="2400" dirty="0">
                <a:latin typeface="Book Antiqua" pitchFamily="18" charset="0"/>
              </a:rPr>
              <a:t>sur la plage de l’hôtel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28596" y="2357430"/>
            <a:ext cx="8229600" cy="1143000"/>
          </a:xfrm>
        </p:spPr>
        <p:txBody>
          <a:bodyPr/>
          <a:lstStyle/>
          <a:p>
            <a:pPr algn="ctr"/>
            <a:r>
              <a:rPr lang="fr-FR" dirty="0" smtClean="0"/>
              <a:t>PRESTATIONS OPTIONNELLES</a:t>
            </a:r>
            <a:endParaRPr lang="fr-FR" dirty="0"/>
          </a:p>
        </p:txBody>
      </p:sp>
    </p:spTree>
    <p:extLst>
      <p:ext uri="{BB962C8B-B14F-4D97-AF65-F5344CB8AC3E}">
        <p14:creationId xmlns="" xmlns:p14="http://schemas.microsoft.com/office/powerpoint/2010/main" val="377768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RQUExQVFRQVFBUWFxcXFRcYFRcWFxcXGBYXFBcXHCYeGBwjGRgVHy8gIycpLCwsFh4xNTAqNSYrLCkBCQoKDgwOGg8PGiwkHyQsLCwsKSwsLCwsLCwsKSwsLCwsLCksLCwsLCksLCwsLCksLCkpLCwsLCkpLCwsLCwpLP/AABEIAJ8BPgMBIgACEQEDEQH/xAAcAAABBQEBAQAAAAAAAAAAAAACAAEDBAUGBwj/xABOEAABAwEEBgYGBQkGAwkAAAABAAIRAwQSITEFBkFRYfAicYGRobEHExRSwdEyYnLh8RUjM0JTgpKy0iRDVHODwhaT4hdERXSEoqOz0//EABoBAAMBAQEBAAAAAAAAAAAAAAABAgMEBQb/xAAnEQACAgIBBQADAAIDAAAAAAAAAQIRAxIhBBMxQVEFFDIi4RVhof/aAAwDAQACEQMRAD8Ad7cSmuKVrgSYOITwuuMuDjceSG4nuqUNT3VexOpDdSuqa4lcRYakV1K4priVxOwohuJwxTXEridi1IbiVxT3EriLDUh9Wl6tTXE9xGwqIfVperU1xPcTsNSH1aXq1PcSuJ2KiC4lcVi4lcRsLUguJ7inuJXEbBqQXE9xTXE9xGwakFxPcU1xPcRsGpBcS9Wp7iVxFhqQ3ErinuJXEWFEFxK4p7qVxFi1IbiVxTXErqdhqQ3ErinupXUbBRBcT3FNdTXUWFEVxK4prqVxGwUchpe0lhJaS0h+BBIIx2ELp9W/SCCBTtQG4VQB/wDIB5ju2riNNWtrnPAcCRUcDBGBBxB4qgysvKSs9S6PoCk1jgHNDHAiQQAQRwKI2VnuM/hb8l45q7rbVsp6JlhONN30TxHuniO2V6hoLWajam9Aw/aw/SHV7w4hS4tFJpmj7BT/AGbP4G/JL8mUv2dP+BvyUwKKVNsqkVzoqj+yZ/CEvyPR/Zs7lalOns/oar4cLrXWZQtNNsBlN1MEkCbpvOF6BnsWfRtzHEAHE5ccJwPUpPSd+mpf5X+4rmdEVXeupBsReMzOV0zEbYW0JswnBHV3U91OnXRsY6g3UrqJOjYNQYT3U8J09hag3U91EknsLUG6nuok6ewagXU91EnhFioC6nuok6NgoC6nuokkbBqDdSuok6NhagXUrqNKEWGoF1K6jhKE7DUC6nuooSRYqBhKEUJIsKAhK6jhJFhQF1KEaZKwo8ltp/OWj/zFQ+KhbUS0i/8APWj/ADn/AMxVb1i5Ujqsvsqq5ZLc5jg5pIIMggwQeBCyG1FMyoqoVnqmrfpFBhlp6hVA/wDsA8x3bV3dKsHAFpBBEggyCOBXzzSrro9XdbqtmMNN5m1jvo9nuniO4rKUPhrGf09nDk8rH0HrHRtTZYYcB0mH6Q+Y4hawKyNTyz011XNfZy1xaYzG7pYHeub1atpdXpgxm/EdTxl1ALovTecbP1HzK4jVy0hldhna7Mk7HraC4RhN8np15K8skaU5x+SBunGwDgJEjPLYVsY7G1eThyxhptu8eKI6abEyPFMWyNgFOHLIbpgb/NP+WBv80BsjYvJ7yyWaTnKFJ7Yd3mmFmleT3lli3ngnFvPBOgs1JSlZR0l9nDij9vO4d6KFaNOUryzfbTu8U/th3eKdMLRpXkrysaF0O60U3PDw2667BbM4AzMjfCpaRoVKDrrwMRIIMyO6Qo2V63yVq6v0TSleWf7Wd3n8kvbDuHefkqpk2jQvJXlne2HcO8/0pe2HcO8/0ophaNG8leWd7Ydw7z/StTR2j3v6T4Y3ZmXHqBAgcSpk9VbHFbOkBeTXlrGjRptJcBhmXGe4ZT2LKr6w7GMbG8m6e5rcFksjl/Ks1eNR/p0NeSvIqOlS7CJgTtJA254JVXtcJEdmBnjs8FPfp1JUPs2ri7AvJXlRdaTJAAMcce0JvaXe7/7l0LlWjB8OmX7yV5UPaXe74hL2p3u+IVUK0eRaVqf2i0f5z/5iqvrV0Nu0Xer1TnNR5iPrHarFCx0mnpUcIzxf2lpx7pXJukanMMrKQVl0Wn2MFGWXcHgYNjsn4LnGuVReysTdE7K6s2eo5zg1oknIY7ifgqbXq/oi13K9NxBdBPRb9I9EjDvTlwrBM1bJRtLDfY1zS3Iy4GeECV0tl1rtzoa+91ta4T1w2Vl1ta6TMal4RIuh9505wQDAP2iFlWzX8mfVxTG+/ef35N7O9cv+UvRpdG5rxo20VqVBt1znsdWvfTecXAtxDTslc3YNT7YC0tpmWgnEPGUz+pt+Ku6r6+up1BTqG9SdfP0umDDnAMM4lxAaAcJcMQvR/VuqD84662cKbHOgDZfeMXk7dmyNpO5KHBWqZxmjrHb6bXB9ChVByNU1GObvAIAkdaoW3RFqAaA2gwMphstqEzEm8RBxxjsXW6R0VR/ZsP7g+IXIaY0exgcW0wM8QADwyG5SsjsbiqpkNi1at7gHtcyo2YwLjlGd1nMLVp6uWvbSBEGZc8bDgPzea5HRukLRRqCpRLw4HiQ4e68frA7ivSh6RX3Z9ldOGAc857j6vgrlNolQi+QbFoH83TDqNQVBcvmakGCL0C7hI7lYturzHMLWUKoM5y6P5h5KJvpCqnKyO73/ANCA6+1/8G49lU/7FDn6L1XnguW/V8FkUKdWk843rt/fAIfUw6woLJq7UDGX3VXOnpxTY3Yfoi/iJjuQU9erQcrC/wDgq/0KQ66WrL2B5ncyr/QjuSDRf9FiloB1536S7dESxv0pM5P3R4qZmgGOcy8KzRekm6zAQRsedsKmNcLYf/D6n/Lq/wBCmOslsdlYXdtKp8k+5INES6R1RE3WOc5rrwvEBoGcB2bseAKr1NUahLQMg7edxg5dSzKv5Ue97otLWuktY1hDW45NMTvzKkZQ0oRF21A7SfhuS2kGkQLfqxbm1R6ozTIMw1kgyIabzhMg5jdxV12rVoc3ENYfrvAOBx2lBS0VpICf7SXbpw6zJCVHRelg6btV053jTOHC8cOxHcmkDxxZuaCc+g17S5uLgei6cQCDkepZ+na9orG62k67MlxknhAGWXFajbRbmNBrWCm/AZAXsMMbpdioGaxMBipZHsMAQyo3DE7y3esG3ezL141OeGhbSMbrkArPDrplp+sI8DiusGlrM4fpKtIkgw4ExltAcPFV7XoKhaHXhbGF0R0oBI6rw8lqs814Zk8KOQtOkqgBuiSDwgid+xWtHVazhL2hu6cz3ZLqbHqFUPrAKjXCG4zG/wCqQhrakWoTBLuo0z8QVtDJO7bJeLjhGBUqluZGS7DRtS+xrveAM9YXJ1tXbXTqt9a176cGQyg4uG6MY8V0WiqRFO7dqsEwBUYWOgkYgScpzlGXJukXhxyhJ/DD0xpwPqXQ4XW4NE95jnCFQ9vG8d60bT6KGOffp13tEyGv6UScpBEjZj2ygtPo3h9816kgEC7SvZxuPBL9rtqqM5YG5W2QWa3Oa4PaYLTIXS2/S9Gqy8xl15HSdAAkDEE/rLCs2ojmEn2l5GOBpAY78XSpq1hp2dsAve7pGXGGAlpkhuZPasp9R3fRrhxOPsxnWporVHEx9FndJM947lKNIN3riWW683pPLTJJiTiTOPetGlot5aIJIOIMbDjjAKuPUTxrVLgyyY1KVnTutgG1FR0qWmWuIkbNy5lzXjB0jKDcPXiMETiNr2+R80/3n7Rn2fhZqaLaXvN52L3HZ7x4KVmjWSMXZHaOHBSh2LvtO/mKMHEdqooxdadHsbZy5oM3m4lxO0DJcYHrvNa2zZX/ALp7nBcRRs2093zWsHwFD0mTtjjzmvYNTNJ2I0xRFGnSe4CQWgioRtvuxJ4FeQ1LUBg3dmtyzVMB1BElaHHg9tZouiDhRpDD9mz5KdthpjKnT/5bPkvO9Xtdn0gG1ZqMED6wGOR25ZFeg6O0nTrMvU3Bw8RwI2LBqjVNMnbZme4z+BvyUpYNw7h8kwKeUhj9g7gjB5gIQjAQA4JRSUwCZzgEwCvHenDjvUDrWwZvYOtw+ahfpmg3OvRHXVYPMoAvSd6cFZTtabGM7VZx/rU/6k3/ABZY/wDFUD1VWnyKVorV/DYlOsYa3WTZaKZ6iT5BKrrjZGiTVw4U6p8mI2Qav4bJRtC5o+kKxftKh/8AT1//AM0Q9Itj2OqH/SePMBGyHpL4dQAie6Gk7gSuWqekWzNExWI4U5+KiPpPspEXLRjh+jb8XJbx+jUJfDrqlvGVx2HFvzVevUY8Q6le67v3rln+kayySG1j/pgebgq1X0m0BlRtDuptIedQJbx+l9t/DdtWr1nfnQaOpxb/ACrGteoTHfQNzrcXdmLVVp+lezzD2VKXFwvd4oh5G1bdDW2g5t/2iyBswSbQBG8EOAIOOR3o1TE+Dz7XDQNTR4p1hXgPf6sXC9pBuudMjZAKzbHr9baY6FpeR9Y3/wCeV1+vVWx6Qo06f5SslE06vrJFWnUnoubEXx7xxXK09UtGt+lpaiTwunwDyjt/Bqfo0KHpH0jVc1jDTe9xhoFKXuPZh8l6RoLR9e4H2xzHVc7jGi4zhMdI8cvNcdq3p/RVgBFO0UalR2Dqku9a4bGgBhAHAEKzrF6VWikW2JjqlYgi9UpvbTp7jiOmdwGGGJ2GlGuWJyvwdHrLrNZ7GAHlpqv+hTBIMe++6CWMG10HcATgs2y622UtAdaaZdtN1zBiTgA4YAZYmcF4pbNJVSfW2hr79TFz6gkkneSB3DAZCAhZbQdgPf8AJTLYqNHtlfWCzxhVYer8Fxus+nmEEUjfddfENdE3HBoJiM42ri212+6eyfgVbsFI1ajKdNjnPe661sukntOwSSdgBKybZfB12rOpTrTZKVd7GX3FzS01HA3g4tMAAiIE55Su/qaryMRSf1sa3xDSp9VtBeyWdlIuvOEknYC43nBnCe09wGxeXQla5OdpXwcr/wAIMBk0AeDasduN1UnjR4c5jmG8x11wvOdDtolriJEq5rhroyg5tna5we6DVeyC6jSOZaCQPWOybum9jADjsGvmjQ1tMOuMY2A11CoY/eDSCc52mZUPW6Ho68HiVv1uNOrUaKYN2o8TfjInZdVN2vVQnCmwRvJKx9OH+01/86p/MVVo0HPMNHwC6aRhRq23W2vUaWm5BzAafiVXp06rhJAjccJVyx2BtMSWXnby4QOoQobZpQnosABO0Y93zWe7bqCNNIpWyu90GDdHVJ8pVlmliBF9vDok+N1XNBarmti4w0Zu47mzmd5W27VFlNjiyrVkCQBdAJ4w3Fa6+mzneaK8I5waYcf7zuZ/0q7o3WCvTcXMrVgYjos8+iugsuhGiLzqjiQZxjduCvM0LR2sf/G75pOC+kfsv1EwHa222P01scd4aR5EITrDbHD6duP79Qf71taU0XTY1vq2mSY+k47OJVZllHu4cVpDplJXZzZfyfbdOP8A7/oyxpC1nbbO2u8f707rZaiIuVjxdaMT3uK2W2ce4O4KZli3Nb3Bafpr2znf5p+onNu9c7OgD9qq0/BNRslQf3FDte3tyC6kWI7m9wTXSBF5g7QE/wBOJP8AzWR+Ec82y1cIp2cRucfgFZZZ7WcGmiOyofgtqiQTAqMJO4yrIpO99H6UCX+azfDBfYbV+tVpDqpuJQfkq0H++HZR+ZXRCzfWRezD3irXRwM3+YznOjQtf/EOHVSaPMqUaErbbRW7AwLf9mbvKL1DePen+rD4Q/y2d+zn6erTttav/G0eSt0tWG+/V7ahK2RSbu81MwAfqpPpYfCl+Uze2ZNHVenON44g4vk59SC36AIM0nYe6/4O29q32P4DwRkTzgs5dJFm+P8AKZU+XZxNps9whr+g4+9IB6nE+cIX2HiPh2LsatBrgWuGG4iW9xWZ+QWNkslhOySWdxXFk6WUfB7GH8ljycS4OVqWVwccMLoxkRMmfgs3SFI3gTTDoDoE4R0Zd9HOcF1Vssj6eL2dH32YtHFzcwqZotdBaGv3ERI7MwsFcXyd1xkuGcr7UYws/gSPJC6pUOHs7e1vzXUusz/cPgoXUX+6B2tT7i+Bo/ph0G19tNrW4yei2BG8ugLc0bq1pg3XU2OuGMqtEsj+OMlV0hfFNxkZb5Pchok2d007R6hxxlj3NJjfdgu6irjkRnKB0R1Q008n6LAZzfSnPDLgkPRbpF0F76MzifWQbu7o0ztlVaPpSttNhHr6VY4YvYCROclob4yqdb0rW93/AHmkz7FEHzaVrdmdJHTUvRPaf1q1Idrj5NC6/UvVMaPD3ub66s7D1jSBdZ7jGvi6MJJnExsAA8dq+kW3HO3VP3abW+QCz6ut1qdJNstZP+a5o7g9JQKcrPp1mlmZEPZtN5jg0fvxc8VzuvWv1OxUQKZFSvVB9W1vSAbkar4/VGwfrHDeR4PZNP1MX1q1oqtvABor1BmCTJJ4LVo27RTw6/TtFN7s3mo94necQT3IoLIHaVY5znPc5z3Euc5whznHMknkKdttZ9bvHyR1bLYnNm+5myRUfjxAeT5LPr2Gzfq2lna0k9paY8En0982Cz+qKtt0I59orOJaGmrUI6QkguOxTmn6pv02taNgz+9HpjSIZUqbTfdAx3nisSX1XZ9uxvUkoym+fAnKMFYde1vqG6Jjd8XFa2hdDtJl7oaMztP1W7hx5EdjsQaOG3eVac6F6GPCkjyM/VOTqJ0g0vSYA1uAAgADABAdOU9/PYuXLpRK+1Ex7kkdG7WBkiAT3fFE3WNu4rmkSfaiJ5JfTonaSFYthsXSXY9UfFWA5Z2iafRnefLkrR2LeMVFUjyOok5z5Hvq1ROGapuKs0cgrOZomvKi/RVMkk3sSTmIx7Fbj4pBOhKUo+GQU9G02kENMgiOkVcDxuUQTooTk35JfWcEr/AKNOmIP1qf1x3oE4CA5JBU4+KdtRRpw5KgsmbUVllZUg5E16TRpGdGlfCgcDsUDXqVj1Gpr3RDu52qlatDUnmS2HZ3mYHrgYfFXzBz70JBHELCeCMjtw9bPH4Zk1NFPAERVaOMO78/NZdYtBg9E7nBoPYYj4rqg8FRWywMrCKjQ8ccHDqIxC4MnSNfye50/wCTUv6OVtNka4EEGDuw8QqxsdOIutIO/GTvM4k8Vu1NWrs+pe5v1HGW9gOHgFiW+gaR/O0y3c4YsPyXFLHKPmz1oZoZOYmPpLR1MRdBF5wBiXYY7OtU26CnN7W8Ik+fzW36q8JbdcOGPeFCaZ2R3FWpSSqxOKb8GaNBs98nqai/I9MftD3AeAWgKbhtPcU8HcSjeX0NV8KTbHSEBzXXZc4i9BloGR7Vu6HsmiakNqOtVIzk5jHNn7TGujtAWPpCn0D8etU69upnZPEYT1ExKuPK9kS4PWtFej/RlYTSqGsJJ6NZpAOAODQIyC0P+yzR22i49dar8HheEm3w8OaHCMiTDx1EYjsK6HR/pFtdNt1tqqAfXDKnjVY4+K01aM7MW12Qvr1tjfWvk7T0jgFoWezAAYQBs39asWin+ceT7zvMoHOXoY4JKzxs+ZzdDuKhqOlKo/YowVsYxiGnQgpwUxhBSNCjBVuwU71Ro4g92KaM5OlZuUaV1oG4c/FSt5O1C470Q4eP4LQ8h35ERKtUsvD8VTM8jvVuiOj2de/v/BBLQcZ793PakfOUgOd2Zw37k/Pnl3hOydRkgmu89mXgiLvx75+KLFQk887NnyTJIEOnTFyUoAJp7k4KCee9EDz3IAJqIFA1JqBEzWzknDlGDzzknDsEhk4epRUVUGUTCkUmyZzAcsD4IGvLTyQkH84I5nPxSotSa8CFWc05bIjBwOYOI7Qc1G6jtCBtSFjPEmdmLqpR8mTpDVOjUxZNB+cs+jPFvyIWFbdD2qji5orN96ni6N7m5+BHFdsau9E3eDC459Mexh/JPw+TzynpL8Dg4fAqyKzXHEkncRHgSJXZ2mwU6n6RgJ94AA9+3tlY1p1SmfVvlvuECOqHYRtwIXFPFKPo9bF1WOfujnq1lYQejE5wQDGe4oLjQIDWxxJPlCv2rQlSnsOGzEgcS0kOHYSqjagA6bY4t6Te05t7QszpKNawsO5v2QY7iSPBUn6KgyMuGHnK32vaRIxHWPgEDgDhdjvVKckQ4pgWt3Td9o+arvdCktJ6bvtHzVR75XtxfCPnXH/JilOEIKeUxhynBQJwgVEi19DUM3HqCyGrorFTu02jhJ7eQricnUyqNfSyxvfO3P70bMj+OKGns554J57PxwnnYrPOBBnHZh2fNW6Iw8eM55eaqtE8JG3YprK+WiRjJ3ZzsQJkxOGeeHCO3qyRfP4j5Qmd4Ts8MD2+CQPZAG/YPDYgkcbecufFM4c/P7k7G59ZyGOE7upO34buzamQxh8J/BPx+KGefknaMcEyR/HngkOedyQHw27efJIO538/FACjq2Ip548ymIy4Rz5p/LOeexAxT5wn58k34fNIFABDPnuTjnxQSnlIA5RXlEDzwRB3PPagLJQ7nnnBSByr3kV74pUGxYa8p3sDs1AHKQOSorYjdTI+fzQterIfzz1IX2ecsCky02vADayMEKu4Rge5Jr+eQs5QTOrH1DRac6RDgHDnLd2LNtugadSS03Xcf6hiB1yrja29SYHguPJgT9HrYOtkvDOF0hoOtRxcwxP6RhHiRLT1EBURpNzcze6yWO7dh7F6SHkLPteg7PVMuZdO9huz1iC3uC5Xha8HqQ62Mv64OCtle89x3uJPaVBKmt/6Wp9t/wDMVCvTj4POl5Y6SZOqJHBRBCEYTJZYslK89o3kLpQ4YgYxu+KxdDUpcTuGHWeSt1nzEdpHitF4PN6l3KvgMGBlz19adrOSfCUi6NuwfMbE4IJgcB2z4JnITsaQOEd+OXghsWDO13fKYvgxx7szPHq4p7A7o4b5njMDzhNE+izu4YdkmJ8Eg3rAwg5g4QOGyEsiWnhsGOGZHd2Iojhs6iMIw7ECBdt8MyMzt+9NzzCTe7CTzzmU+wcjmZ8FRk2N48lJrfju8exOPnPiM0gJHYI2bhHigEEBt+B69qGMOuYSD9s4ZTz8kg7HnPZ4lIrgfD7siCny5Iywx2eKYDIdcc9m9O12yTO3syBQCHAxjHhOA+5L7t/PD7kh2dwA3Rzu2ppE4bZjjuB3Ybkhj/fz4eKZKJ+O+dk9icNhUZtClPOHPOxCEQdtnnuQCFPPPOCcnx4+aEDHhz9ylYbpy2H54dWBG5TY1EaecFLe788UJcCcBE7OIk7UJ7kiqJQ7gpL3OO6FCzLDkdvH4ohz8UDJcDnzA8FBUsxGWPDaFIJGfPMI2uxxSDyUpRNqK1Vs4M7OPz71TqU4z70qspTcSZlZHIKp3lI16zljs68fUtH/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data:image/jpeg;base64,/9j/4AAQSkZJRgABAQAAAQABAAD/2wCEAAkGBhQSERQUExQVFRQVFBUWFxcXFRcYFRcWFxcXGBYXFBcXHCYeGBwjGRgVHy8gIycpLCwsFh4xNTAqNSYrLCkBCQoKDgwOGg8PGiwkHyQsLCwsKSwsLCwsLCwsKSwsLCwsLCksLCwsLCksLCwsLCksLCkpLCwsLCkpLCwsLCwpLP/AABEIAJ8BPgMBIgACEQEDEQH/xAAcAAABBQEBAQAAAAAAAAAAAAACAAEDBAUGBwj/xABOEAABAwEEBgYGBQkGAwkAAAABAAIRAwQSITEFBkFRYfAicYGRobEHExRSwdEyYnLh8RUjM0JTgpKy0iRDVHODwhaT4hdERXSEoqOz0//EABoBAAMBAQEBAAAAAAAAAAAAAAABAgMEBQb/xAAnEQACAgIBBQADAAIDAAAAAAAAAQIRAxIhBBMxQVEFFDIi4RVhof/aAAwDAQACEQMRAD8Ad7cSmuKVrgSYOITwuuMuDjceSG4nuqUNT3VexOpDdSuqa4lcRYakV1K4priVxOwohuJwxTXEridi1IbiVxT3EriLDUh9Wl6tTXE9xGwqIfVperU1xPcTsNSH1aXq1PcSuJ2KiC4lcVi4lcRsLUguJ7inuJXEbBqQXE9xTXE9xGwakFxPcU1xPcRsGpBcS9Wp7iVxFhqQ3ErinuJXEWFEFxK4p7qVxFi1IbiVxTXErqdhqQ3ErinupXUbBRBcT3FNdTXUWFEVxK4prqVxGwUchpe0lhJaS0h+BBIIx2ELp9W/SCCBTtQG4VQB/wDIB5ju2riNNWtrnPAcCRUcDBGBBxB4qgysvKSs9S6PoCk1jgHNDHAiQQAQRwKI2VnuM/hb8l45q7rbVsp6JlhONN30TxHuniO2V6hoLWajam9Aw/aw/SHV7w4hS4tFJpmj7BT/AGbP4G/JL8mUv2dP+BvyUwKKVNsqkVzoqj+yZ/CEvyPR/Zs7lalOns/oar4cLrXWZQtNNsBlN1MEkCbpvOF6BnsWfRtzHEAHE5ccJwPUpPSd+mpf5X+4rmdEVXeupBsReMzOV0zEbYW0JswnBHV3U91OnXRsY6g3UrqJOjYNQYT3U8J09hag3U91EknsLUG6nuok6ewagXU91EnhFioC6nuok6NgoC6nuokkbBqDdSuok6NhagXUrqNKEWGoF1K6jhKE7DUC6nuooSRYqBhKEUJIsKAhK6jhJFhQF1KEaZKwo8ltp/OWj/zFQ+KhbUS0i/8APWj/ADn/AMxVb1i5Ujqsvsqq5ZLc5jg5pIIMggwQeBCyG1FMyoqoVnqmrfpFBhlp6hVA/wDsA8x3bV3dKsHAFpBBEggyCOBXzzSrro9XdbqtmMNN5m1jvo9nuniO4rKUPhrGf09nDk8rH0HrHRtTZYYcB0mH6Q+Y4hawKyNTyz011XNfZy1xaYzG7pYHeub1atpdXpgxm/EdTxl1ALovTecbP1HzK4jVy0hldhna7Mk7HraC4RhN8np15K8skaU5x+SBunGwDgJEjPLYVsY7G1eThyxhptu8eKI6abEyPFMWyNgFOHLIbpgb/NP+WBv80BsjYvJ7yyWaTnKFJ7Yd3mmFmleT3lli3ngnFvPBOgs1JSlZR0l9nDij9vO4d6KFaNOUryzfbTu8U/th3eKdMLRpXkrysaF0O60U3PDw2667BbM4AzMjfCpaRoVKDrrwMRIIMyO6Qo2V63yVq6v0TSleWf7Wd3n8kvbDuHefkqpk2jQvJXlne2HcO8/0pe2HcO8/0ophaNG8leWd7Ydw7z/StTR2j3v6T4Y3ZmXHqBAgcSpk9VbHFbOkBeTXlrGjRptJcBhmXGe4ZT2LKr6w7GMbG8m6e5rcFksjl/Ks1eNR/p0NeSvIqOlS7CJgTtJA254JVXtcJEdmBnjs8FPfp1JUPs2ri7AvJXlRdaTJAAMcce0JvaXe7/7l0LlWjB8OmX7yV5UPaXe74hL2p3u+IVUK0eRaVqf2i0f5z/5iqvrV0Nu0Xer1TnNR5iPrHarFCx0mnpUcIzxf2lpx7pXJukanMMrKQVl0Wn2MFGWXcHgYNjsn4LnGuVReysTdE7K6s2eo5zg1oknIY7ifgqbXq/oi13K9NxBdBPRb9I9EjDvTlwrBM1bJRtLDfY1zS3Iy4GeECV0tl1rtzoa+91ta4T1w2Vl1ta6TMal4RIuh9505wQDAP2iFlWzX8mfVxTG+/ef35N7O9cv+UvRpdG5rxo20VqVBt1znsdWvfTecXAtxDTslc3YNT7YC0tpmWgnEPGUz+pt+Ku6r6+up1BTqG9SdfP0umDDnAMM4lxAaAcJcMQvR/VuqD84662cKbHOgDZfeMXk7dmyNpO5KHBWqZxmjrHb6bXB9ChVByNU1GObvAIAkdaoW3RFqAaA2gwMphstqEzEm8RBxxjsXW6R0VR/ZsP7g+IXIaY0exgcW0wM8QADwyG5SsjsbiqpkNi1at7gHtcyo2YwLjlGd1nMLVp6uWvbSBEGZc8bDgPzea5HRukLRRqCpRLw4HiQ4e68frA7ivSh6RX3Z9ldOGAc857j6vgrlNolQi+QbFoH83TDqNQVBcvmakGCL0C7hI7lYturzHMLWUKoM5y6P5h5KJvpCqnKyO73/ANCA6+1/8G49lU/7FDn6L1XnguW/V8FkUKdWk843rt/fAIfUw6woLJq7UDGX3VXOnpxTY3Yfoi/iJjuQU9erQcrC/wDgq/0KQ66WrL2B5ncyr/QjuSDRf9FiloB1536S7dESxv0pM5P3R4qZmgGOcy8KzRekm6zAQRsedsKmNcLYf/D6n/Lq/wBCmOslsdlYXdtKp8k+5INES6R1RE3WOc5rrwvEBoGcB2bseAKr1NUahLQMg7edxg5dSzKv5Ue97otLWuktY1hDW45NMTvzKkZQ0oRF21A7SfhuS2kGkQLfqxbm1R6ozTIMw1kgyIabzhMg5jdxV12rVoc3ENYfrvAOBx2lBS0VpICf7SXbpw6zJCVHRelg6btV053jTOHC8cOxHcmkDxxZuaCc+g17S5uLgei6cQCDkepZ+na9orG62k67MlxknhAGWXFajbRbmNBrWCm/AZAXsMMbpdioGaxMBipZHsMAQyo3DE7y3esG3ezL141OeGhbSMbrkArPDrplp+sI8DiusGlrM4fpKtIkgw4ExltAcPFV7XoKhaHXhbGF0R0oBI6rw8lqs814Zk8KOQtOkqgBuiSDwgid+xWtHVazhL2hu6cz3ZLqbHqFUPrAKjXCG4zG/wCqQhrakWoTBLuo0z8QVtDJO7bJeLjhGBUqluZGS7DRtS+xrveAM9YXJ1tXbXTqt9a176cGQyg4uG6MY8V0WiqRFO7dqsEwBUYWOgkYgScpzlGXJukXhxyhJ/DD0xpwPqXQ4XW4NE95jnCFQ9vG8d60bT6KGOffp13tEyGv6UScpBEjZj2ygtPo3h9816kgEC7SvZxuPBL9rtqqM5YG5W2QWa3Oa4PaYLTIXS2/S9Gqy8xl15HSdAAkDEE/rLCs2ojmEn2l5GOBpAY78XSpq1hp2dsAve7pGXGGAlpkhuZPasp9R3fRrhxOPsxnWporVHEx9FndJM947lKNIN3riWW683pPLTJJiTiTOPetGlot5aIJIOIMbDjjAKuPUTxrVLgyyY1KVnTutgG1FR0qWmWuIkbNy5lzXjB0jKDcPXiMETiNr2+R80/3n7Rn2fhZqaLaXvN52L3HZ7x4KVmjWSMXZHaOHBSh2LvtO/mKMHEdqooxdadHsbZy5oM3m4lxO0DJcYHrvNa2zZX/ALp7nBcRRs2093zWsHwFD0mTtjjzmvYNTNJ2I0xRFGnSe4CQWgioRtvuxJ4FeQ1LUBg3dmtyzVMB1BElaHHg9tZouiDhRpDD9mz5KdthpjKnT/5bPkvO9Xtdn0gG1ZqMED6wGOR25ZFeg6O0nTrMvU3Bw8RwI2LBqjVNMnbZme4z+BvyUpYNw7h8kwKeUhj9g7gjB5gIQjAQA4JRSUwCZzgEwCvHenDjvUDrWwZvYOtw+ahfpmg3OvRHXVYPMoAvSd6cFZTtabGM7VZx/rU/6k3/ABZY/wDFUD1VWnyKVorV/DYlOsYa3WTZaKZ6iT5BKrrjZGiTVw4U6p8mI2Qav4bJRtC5o+kKxftKh/8AT1//AM0Q9Itj2OqH/SePMBGyHpL4dQAie6Gk7gSuWqekWzNExWI4U5+KiPpPspEXLRjh+jb8XJbx+jUJfDrqlvGVx2HFvzVevUY8Q6le67v3rln+kayySG1j/pgebgq1X0m0BlRtDuptIedQJbx+l9t/DdtWr1nfnQaOpxb/ACrGteoTHfQNzrcXdmLVVp+lezzD2VKXFwvd4oh5G1bdDW2g5t/2iyBswSbQBG8EOAIOOR3o1TE+Dz7XDQNTR4p1hXgPf6sXC9pBuudMjZAKzbHr9baY6FpeR9Y3/wCeV1+vVWx6Qo06f5SslE06vrJFWnUnoubEXx7xxXK09UtGt+lpaiTwunwDyjt/Bqfo0KHpH0jVc1jDTe9xhoFKXuPZh8l6RoLR9e4H2xzHVc7jGi4zhMdI8cvNcdq3p/RVgBFO0UalR2Dqku9a4bGgBhAHAEKzrF6VWikW2JjqlYgi9UpvbTp7jiOmdwGGGJ2GlGuWJyvwdHrLrNZ7GAHlpqv+hTBIMe++6CWMG10HcATgs2y622UtAdaaZdtN1zBiTgA4YAZYmcF4pbNJVSfW2hr79TFz6gkkneSB3DAZCAhZbQdgPf8AJTLYqNHtlfWCzxhVYer8Fxus+nmEEUjfddfENdE3HBoJiM42ri212+6eyfgVbsFI1ajKdNjnPe661sukntOwSSdgBKybZfB12rOpTrTZKVd7GX3FzS01HA3g4tMAAiIE55Su/qaryMRSf1sa3xDSp9VtBeyWdlIuvOEknYC43nBnCe09wGxeXQla5OdpXwcr/wAIMBk0AeDasduN1UnjR4c5jmG8x11wvOdDtolriJEq5rhroyg5tna5we6DVeyC6jSOZaCQPWOybum9jADjsGvmjQ1tMOuMY2A11CoY/eDSCc52mZUPW6Ho68HiVv1uNOrUaKYN2o8TfjInZdVN2vVQnCmwRvJKx9OH+01/86p/MVVo0HPMNHwC6aRhRq23W2vUaWm5BzAafiVXp06rhJAjccJVyx2BtMSWXnby4QOoQobZpQnosABO0Y93zWe7bqCNNIpWyu90GDdHVJ8pVlmliBF9vDok+N1XNBarmti4w0Zu47mzmd5W27VFlNjiyrVkCQBdAJ4w3Fa6+mzneaK8I5waYcf7zuZ/0q7o3WCvTcXMrVgYjos8+iugsuhGiLzqjiQZxjduCvM0LR2sf/G75pOC+kfsv1EwHa222P01scd4aR5EITrDbHD6duP79Qf71taU0XTY1vq2mSY+k47OJVZllHu4cVpDplJXZzZfyfbdOP8A7/oyxpC1nbbO2u8f707rZaiIuVjxdaMT3uK2W2ce4O4KZli3Nb3Bafpr2znf5p+onNu9c7OgD9qq0/BNRslQf3FDte3tyC6kWI7m9wTXSBF5g7QE/wBOJP8AzWR+Ec82y1cIp2cRucfgFZZZ7WcGmiOyofgtqiQTAqMJO4yrIpO99H6UCX+azfDBfYbV+tVpDqpuJQfkq0H++HZR+ZXRCzfWRezD3irXRwM3+YznOjQtf/EOHVSaPMqUaErbbRW7AwLf9mbvKL1DePen+rD4Q/y2d+zn6erTttav/G0eSt0tWG+/V7ahK2RSbu81MwAfqpPpYfCl+Uze2ZNHVenON44g4vk59SC36AIM0nYe6/4O29q32P4DwRkTzgs5dJFm+P8AKZU+XZxNps9whr+g4+9IB6nE+cIX2HiPh2LsatBrgWuGG4iW9xWZ+QWNkslhOySWdxXFk6WUfB7GH8ljycS4OVqWVwccMLoxkRMmfgs3SFI3gTTDoDoE4R0Zd9HOcF1Vssj6eL2dH32YtHFzcwqZotdBaGv3ERI7MwsFcXyd1xkuGcr7UYws/gSPJC6pUOHs7e1vzXUusz/cPgoXUX+6B2tT7i+Bo/ph0G19tNrW4yei2BG8ugLc0bq1pg3XU2OuGMqtEsj+OMlV0hfFNxkZb5Pchok2d007R6hxxlj3NJjfdgu6irjkRnKB0R1Q008n6LAZzfSnPDLgkPRbpF0F76MzifWQbu7o0ztlVaPpSttNhHr6VY4YvYCROclob4yqdb0rW93/AHmkz7FEHzaVrdmdJHTUvRPaf1q1Idrj5NC6/UvVMaPD3ub66s7D1jSBdZ7jGvi6MJJnExsAA8dq+kW3HO3VP3abW+QCz6ut1qdJNstZP+a5o7g9JQKcrPp1mlmZEPZtN5jg0fvxc8VzuvWv1OxUQKZFSvVB9W1vSAbkar4/VGwfrHDeR4PZNP1MX1q1oqtvABor1BmCTJJ4LVo27RTw6/TtFN7s3mo94necQT3IoLIHaVY5znPc5z3Euc5whznHMknkKdttZ9bvHyR1bLYnNm+5myRUfjxAeT5LPr2Gzfq2lna0k9paY8En0982Cz+qKtt0I59orOJaGmrUI6QkguOxTmn6pv02taNgz+9HpjSIZUqbTfdAx3nisSX1XZ9uxvUkoym+fAnKMFYde1vqG6Jjd8XFa2hdDtJl7oaMztP1W7hx5EdjsQaOG3eVac6F6GPCkjyM/VOTqJ0g0vSYA1uAAgADABAdOU9/PYuXLpRK+1Ex7kkdG7WBkiAT3fFE3WNu4rmkSfaiJ5JfTonaSFYthsXSXY9UfFWA5Z2iafRnefLkrR2LeMVFUjyOok5z5Hvq1ROGapuKs0cgrOZomvKi/RVMkk3sSTmIx7Fbj4pBOhKUo+GQU9G02kENMgiOkVcDxuUQTooTk35JfWcEr/AKNOmIP1qf1x3oE4CA5JBU4+KdtRRpw5KgsmbUVllZUg5E16TRpGdGlfCgcDsUDXqVj1Gpr3RDu52qlatDUnmS2HZ3mYHrgYfFXzBz70JBHELCeCMjtw9bPH4Zk1NFPAERVaOMO78/NZdYtBg9E7nBoPYYj4rqg8FRWywMrCKjQ8ccHDqIxC4MnSNfye50/wCTUv6OVtNka4EEGDuw8QqxsdOIutIO/GTvM4k8Vu1NWrs+pe5v1HGW9gOHgFiW+gaR/O0y3c4YsPyXFLHKPmz1oZoZOYmPpLR1MRdBF5wBiXYY7OtU26CnN7W8Ik+fzW36q8JbdcOGPeFCaZ2R3FWpSSqxOKb8GaNBs98nqai/I9MftD3AeAWgKbhtPcU8HcSjeX0NV8KTbHSEBzXXZc4i9BloGR7Vu6HsmiakNqOtVIzk5jHNn7TGujtAWPpCn0D8etU69upnZPEYT1ExKuPK9kS4PWtFej/RlYTSqGsJJ6NZpAOAODQIyC0P+yzR22i49dar8HheEm3w8OaHCMiTDx1EYjsK6HR/pFtdNt1tqqAfXDKnjVY4+K01aM7MW12Qvr1tjfWvk7T0jgFoWezAAYQBs39asWin+ceT7zvMoHOXoY4JKzxs+ZzdDuKhqOlKo/YowVsYxiGnQgpwUxhBSNCjBVuwU71Ro4g92KaM5OlZuUaV1oG4c/FSt5O1C470Q4eP4LQ8h35ERKtUsvD8VTM8jvVuiOj2de/v/BBLQcZ793PakfOUgOd2Zw37k/Pnl3hOydRkgmu89mXgiLvx75+KLFQk887NnyTJIEOnTFyUoAJp7k4KCee9EDz3IAJqIFA1JqBEzWzknDlGDzzknDsEhk4epRUVUGUTCkUmyZzAcsD4IGvLTyQkH84I5nPxSotSa8CFWc05bIjBwOYOI7Qc1G6jtCBtSFjPEmdmLqpR8mTpDVOjUxZNB+cs+jPFvyIWFbdD2qji5orN96ni6N7m5+BHFdsau9E3eDC459Mexh/JPw+TzynpL8Dg4fAqyKzXHEkncRHgSJXZ2mwU6n6RgJ94AA9+3tlY1p1SmfVvlvuECOqHYRtwIXFPFKPo9bF1WOfujnq1lYQejE5wQDGe4oLjQIDWxxJPlCv2rQlSnsOGzEgcS0kOHYSqjagA6bY4t6Te05t7QszpKNawsO5v2QY7iSPBUn6KgyMuGHnK32vaRIxHWPgEDgDhdjvVKckQ4pgWt3Td9o+arvdCktJ6bvtHzVR75XtxfCPnXH/JilOEIKeUxhynBQJwgVEi19DUM3HqCyGrorFTu02jhJ7eQricnUyqNfSyxvfO3P70bMj+OKGns554J57PxwnnYrPOBBnHZh2fNW6Iw8eM55eaqtE8JG3YprK+WiRjJ3ZzsQJkxOGeeHCO3qyRfP4j5Qmd4Ts8MD2+CQPZAG/YPDYgkcbecufFM4c/P7k7G59ZyGOE7upO34buzamQxh8J/BPx+KGefknaMcEyR/HngkOedyQHw27efJIO538/FACjq2Ip548ymIy4Rz5p/LOeexAxT5wn58k34fNIFABDPnuTjnxQSnlIA5RXlEDzwRB3PPagLJQ7nnnBSByr3kV74pUGxYa8p3sDs1AHKQOSorYjdTI+fzQterIfzz1IX2ecsCky02vADayMEKu4Rge5Jr+eQs5QTOrH1DRac6RDgHDnLd2LNtugadSS03Xcf6hiB1yrja29SYHguPJgT9HrYOtkvDOF0hoOtRxcwxP6RhHiRLT1EBURpNzcze6yWO7dh7F6SHkLPteg7PVMuZdO9huz1iC3uC5Xha8HqQ62Mv64OCtle89x3uJPaVBKmt/6Wp9t/wDMVCvTj4POl5Y6SZOqJHBRBCEYTJZYslK89o3kLpQ4YgYxu+KxdDUpcTuGHWeSt1nzEdpHitF4PN6l3KvgMGBlz19adrOSfCUi6NuwfMbE4IJgcB2z4JnITsaQOEd+OXghsWDO13fKYvgxx7szPHq4p7A7o4b5njMDzhNE+izu4YdkmJ8Eg3rAwg5g4QOGyEsiWnhsGOGZHd2Iojhs6iMIw7ECBdt8MyMzt+9NzzCTe7CTzzmU+wcjmZ8FRk2N48lJrfju8exOPnPiM0gJHYI2bhHigEEBt+B69qGMOuYSD9s4ZTz8kg7HnPZ4lIrgfD7siCny5Iywx2eKYDIdcc9m9O12yTO3syBQCHAxjHhOA+5L7t/PD7kh2dwA3Rzu2ppE4bZjjuB3Ybkhj/fz4eKZKJ+O+dk9icNhUZtClPOHPOxCEQdtnnuQCFPPPOCcnx4+aEDHhz9ylYbpy2H54dWBG5TY1EaecFLe788UJcCcBE7OIk7UJ7kiqJQ7gpL3OO6FCzLDkdvH4ohz8UDJcDnzA8FBUsxGWPDaFIJGfPMI2uxxSDyUpRNqK1Vs4M7OPz71TqU4z70qspTcSZlZHIKp3lI16zljs68fUtH/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5362" name="Picture 2" descr="http://www.leroyal.com/Hammamet/images/1355851887.jpg"/>
          <p:cNvPicPr>
            <a:picLocks noChangeAspect="1" noChangeArrowheads="1"/>
          </p:cNvPicPr>
          <p:nvPr/>
        </p:nvPicPr>
        <p:blipFill>
          <a:blip r:embed="rId2" cstate="email"/>
          <a:srcRect/>
          <a:stretch>
            <a:fillRect/>
          </a:stretch>
        </p:blipFill>
        <p:spPr bwMode="auto">
          <a:xfrm>
            <a:off x="216024" y="2798720"/>
            <a:ext cx="8748464" cy="3490460"/>
          </a:xfrm>
          <a:prstGeom prst="rect">
            <a:avLst/>
          </a:prstGeom>
          <a:noFill/>
        </p:spPr>
      </p:pic>
      <p:sp>
        <p:nvSpPr>
          <p:cNvPr id="9" name="Titre 8"/>
          <p:cNvSpPr>
            <a:spLocks noGrp="1"/>
          </p:cNvSpPr>
          <p:nvPr>
            <p:ph type="title"/>
          </p:nvPr>
        </p:nvSpPr>
        <p:spPr/>
        <p:txBody>
          <a:bodyPr/>
          <a:lstStyle/>
          <a:p>
            <a:pPr algn="ctr"/>
            <a:r>
              <a:rPr lang="fr-FR" dirty="0" smtClean="0"/>
              <a:t>Hôtel le Royal Hammamet 5*</a:t>
            </a:r>
            <a:endParaRPr lang="fr-FR" dirty="0"/>
          </a:p>
        </p:txBody>
      </p:sp>
    </p:spTree>
    <p:extLst>
      <p:ext uri="{BB962C8B-B14F-4D97-AF65-F5344CB8AC3E}">
        <p14:creationId xmlns="" xmlns:p14="http://schemas.microsoft.com/office/powerpoint/2010/main" val="2956615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4941168"/>
            <a:ext cx="7848872" cy="1477328"/>
          </a:xfrm>
          <a:prstGeom prst="rect">
            <a:avLst/>
          </a:prstGeom>
        </p:spPr>
        <p:txBody>
          <a:bodyPr wrap="square">
            <a:spAutoFit/>
          </a:bodyPr>
          <a:lstStyle/>
          <a:p>
            <a:pPr algn="ctr"/>
            <a:r>
              <a:rPr lang="fr-FR" dirty="0" smtClean="0"/>
              <a:t>Imaginez un écrin de verdure, le parfum enivrant des orangers et des citronniers en fleurs, des champs de jasmin et des plages dorées de sable fin : vous êtes à </a:t>
            </a:r>
            <a:r>
              <a:rPr lang="fr-FR" dirty="0" err="1" smtClean="0"/>
              <a:t>Yasmine</a:t>
            </a:r>
            <a:r>
              <a:rPr lang="fr-FR" dirty="0" smtClean="0"/>
              <a:t> Hammamet. Ajouter à ce cadre enchanteur un hôtel de prestige à l'</a:t>
            </a:r>
            <a:r>
              <a:rPr lang="fr-FR" dirty="0" err="1" smtClean="0"/>
              <a:t>arhitecture</a:t>
            </a:r>
            <a:r>
              <a:rPr lang="fr-FR" dirty="0" smtClean="0"/>
              <a:t> </a:t>
            </a:r>
            <a:r>
              <a:rPr lang="fr-FR" dirty="0" err="1" smtClean="0"/>
              <a:t>Mauresque,les</a:t>
            </a:r>
            <a:r>
              <a:rPr lang="fr-FR" dirty="0" smtClean="0"/>
              <a:t> pieds dans l'eau sur une superficie de 10 hectares : vous entrez dans le monde différent de l'hôtel Royal Hammamet. </a:t>
            </a:r>
            <a:endParaRPr lang="fr-FR" dirty="0"/>
          </a:p>
        </p:txBody>
      </p:sp>
      <p:pic>
        <p:nvPicPr>
          <p:cNvPr id="14338" name="Picture 2" descr="http://www.leroyal.com/Hammamet/images/1355851913.jpg"/>
          <p:cNvPicPr>
            <a:picLocks noChangeAspect="1" noChangeArrowheads="1"/>
          </p:cNvPicPr>
          <p:nvPr/>
        </p:nvPicPr>
        <p:blipFill>
          <a:blip r:embed="rId2" cstate="email"/>
          <a:srcRect/>
          <a:stretch>
            <a:fillRect/>
          </a:stretch>
        </p:blipFill>
        <p:spPr bwMode="auto">
          <a:xfrm>
            <a:off x="179512" y="1124744"/>
            <a:ext cx="8784976" cy="3505028"/>
          </a:xfrm>
          <a:prstGeom prst="rect">
            <a:avLst/>
          </a:prstGeom>
          <a:noFill/>
        </p:spPr>
      </p:pic>
      <p:sp>
        <p:nvSpPr>
          <p:cNvPr id="6" name="Titre 8"/>
          <p:cNvSpPr>
            <a:spLocks noGrp="1"/>
          </p:cNvSpPr>
          <p:nvPr>
            <p:ph type="title"/>
          </p:nvPr>
        </p:nvSpPr>
        <p:spPr>
          <a:xfrm>
            <a:off x="457200" y="-162272"/>
            <a:ext cx="8229600" cy="1143000"/>
          </a:xfrm>
        </p:spPr>
        <p:txBody>
          <a:bodyPr/>
          <a:lstStyle/>
          <a:p>
            <a:pPr algn="ctr"/>
            <a:r>
              <a:rPr lang="fr-FR" dirty="0" smtClean="0"/>
              <a:t>Hôtel le Royal Hammamet 5*</a:t>
            </a:r>
            <a:endParaRPr lang="fr-FR" dirty="0"/>
          </a:p>
        </p:txBody>
      </p:sp>
    </p:spTree>
    <p:extLst>
      <p:ext uri="{BB962C8B-B14F-4D97-AF65-F5344CB8AC3E}">
        <p14:creationId xmlns="" xmlns:p14="http://schemas.microsoft.com/office/powerpoint/2010/main" val="2318844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lstStyle/>
          <a:p>
            <a:pPr algn="ctr"/>
            <a:r>
              <a:rPr lang="fr-FR" dirty="0" smtClean="0"/>
              <a:t>Hôtel </a:t>
            </a:r>
            <a:r>
              <a:rPr lang="fr-FR" dirty="0" err="1" smtClean="0"/>
              <a:t>Nahrawess</a:t>
            </a:r>
            <a:r>
              <a:rPr lang="fr-FR" dirty="0" smtClean="0"/>
              <a:t> Hammamet 4*</a:t>
            </a:r>
            <a:endParaRPr lang="fr-FR" dirty="0"/>
          </a:p>
        </p:txBody>
      </p:sp>
      <p:sp>
        <p:nvSpPr>
          <p:cNvPr id="5" name="Rectangle 4"/>
          <p:cNvSpPr/>
          <p:nvPr/>
        </p:nvSpPr>
        <p:spPr>
          <a:xfrm>
            <a:off x="251520" y="5157192"/>
            <a:ext cx="8640960" cy="1477328"/>
          </a:xfrm>
          <a:prstGeom prst="rect">
            <a:avLst/>
          </a:prstGeom>
        </p:spPr>
        <p:txBody>
          <a:bodyPr wrap="square">
            <a:spAutoFit/>
          </a:bodyPr>
          <a:lstStyle/>
          <a:p>
            <a:r>
              <a:rPr lang="fr-FR" dirty="0" smtClean="0"/>
              <a:t>Donnant sur les plages et la baie de Hammamet, l'hôtel </a:t>
            </a:r>
            <a:r>
              <a:rPr lang="fr-FR" dirty="0" err="1" smtClean="0"/>
              <a:t>Nahrawess</a:t>
            </a:r>
            <a:r>
              <a:rPr lang="fr-FR" dirty="0" smtClean="0"/>
              <a:t> &amp; Spa </a:t>
            </a:r>
            <a:r>
              <a:rPr lang="fr-FR" dirty="0" err="1" smtClean="0"/>
              <a:t>Resort</a:t>
            </a:r>
            <a:r>
              <a:rPr lang="fr-FR" dirty="0" smtClean="0"/>
              <a:t> dispose de plusieurs piscines et espaces de détente avec salle de remise en forme et sauna.</a:t>
            </a:r>
          </a:p>
          <a:p>
            <a:r>
              <a:rPr lang="fr-FR" dirty="0" smtClean="0"/>
              <a:t>L'hôtel </a:t>
            </a:r>
            <a:r>
              <a:rPr lang="fr-FR" dirty="0" err="1" smtClean="0"/>
              <a:t>Nahrawess</a:t>
            </a:r>
            <a:r>
              <a:rPr lang="fr-FR" dirty="0" smtClean="0"/>
              <a:t> &amp; Spa </a:t>
            </a:r>
            <a:r>
              <a:rPr lang="fr-FR" dirty="0" err="1" smtClean="0"/>
              <a:t>Resort</a:t>
            </a:r>
            <a:r>
              <a:rPr lang="fr-FR" dirty="0" smtClean="0"/>
              <a:t> est situé sur un parc de 7 hectares et propose des chambres climatisées dotées d'un balcon avec vue sur la mer, d'une télévision par satellite et d'une salle de bains privative moderne.</a:t>
            </a:r>
          </a:p>
        </p:txBody>
      </p:sp>
      <p:pic>
        <p:nvPicPr>
          <p:cNvPr id="7" name="Picture 2" descr="Nahrawess Thalassa Palace, Hammamet, Tunisie"/>
          <p:cNvPicPr>
            <a:picLocks noChangeAspect="1" noChangeArrowheads="1"/>
          </p:cNvPicPr>
          <p:nvPr/>
        </p:nvPicPr>
        <p:blipFill>
          <a:blip r:embed="rId2" cstate="email"/>
          <a:srcRect/>
          <a:stretch>
            <a:fillRect/>
          </a:stretch>
        </p:blipFill>
        <p:spPr bwMode="auto">
          <a:xfrm>
            <a:off x="179512" y="1412776"/>
            <a:ext cx="8748464" cy="3499386"/>
          </a:xfrm>
          <a:prstGeom prst="rect">
            <a:avLst/>
          </a:prstGeom>
          <a:noFill/>
        </p:spPr>
      </p:pic>
    </p:spTree>
    <p:extLst>
      <p:ext uri="{BB962C8B-B14F-4D97-AF65-F5344CB8AC3E}">
        <p14:creationId xmlns="" xmlns:p14="http://schemas.microsoft.com/office/powerpoint/2010/main" val="377768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leroyal.com/Hammamet/images/pic1.jpg"/>
          <p:cNvPicPr>
            <a:picLocks noChangeAspect="1" noChangeArrowheads="1"/>
          </p:cNvPicPr>
          <p:nvPr/>
        </p:nvPicPr>
        <p:blipFill>
          <a:blip r:embed="rId2" cstate="email"/>
          <a:srcRect/>
          <a:stretch>
            <a:fillRect/>
          </a:stretch>
        </p:blipFill>
        <p:spPr bwMode="auto">
          <a:xfrm>
            <a:off x="467544" y="173724"/>
            <a:ext cx="8064896" cy="3217730"/>
          </a:xfrm>
          <a:prstGeom prst="rect">
            <a:avLst/>
          </a:prstGeom>
          <a:noFill/>
        </p:spPr>
      </p:pic>
      <p:pic>
        <p:nvPicPr>
          <p:cNvPr id="13316" name="Picture 4" descr="http://www.leroyal.com/Hammamet/images/1355851921.jpg"/>
          <p:cNvPicPr>
            <a:picLocks noChangeAspect="1" noChangeArrowheads="1"/>
          </p:cNvPicPr>
          <p:nvPr/>
        </p:nvPicPr>
        <p:blipFill>
          <a:blip r:embed="rId3" cstate="email"/>
          <a:srcRect/>
          <a:stretch>
            <a:fillRect/>
          </a:stretch>
        </p:blipFill>
        <p:spPr bwMode="auto">
          <a:xfrm>
            <a:off x="539552" y="3476257"/>
            <a:ext cx="7957344" cy="3174819"/>
          </a:xfrm>
          <a:prstGeom prst="rect">
            <a:avLst/>
          </a:prstGeom>
          <a:noFill/>
        </p:spPr>
      </p:pic>
    </p:spTree>
    <p:extLst>
      <p:ext uri="{BB962C8B-B14F-4D97-AF65-F5344CB8AC3E}">
        <p14:creationId xmlns="" xmlns:p14="http://schemas.microsoft.com/office/powerpoint/2010/main" val="3644427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552" y="5445224"/>
            <a:ext cx="7920880" cy="1200329"/>
          </a:xfrm>
          <a:prstGeom prst="rect">
            <a:avLst/>
          </a:prstGeom>
        </p:spPr>
        <p:txBody>
          <a:bodyPr wrap="square">
            <a:spAutoFit/>
          </a:bodyPr>
          <a:lstStyle/>
          <a:p>
            <a:r>
              <a:rPr lang="fr-FR" dirty="0" smtClean="0"/>
              <a:t>Un total de 264 magnifiques et luxueuses chambres, </a:t>
            </a:r>
            <a:r>
              <a:rPr lang="fr-FR" dirty="0" err="1" smtClean="0"/>
              <a:t>chacunes</a:t>
            </a:r>
            <a:r>
              <a:rPr lang="fr-FR" dirty="0" smtClean="0"/>
              <a:t> d'elles à sa terrasse privée avec climatisation intégrale et contrôle individuel, téléphone avec ligne directe, mini bar, coffre fort, Tv via satellite. 1 suite présidentielle, 4 suites séniors, 21 suites juniors.</a:t>
            </a:r>
            <a:endParaRPr lang="fr-FR" dirty="0"/>
          </a:p>
        </p:txBody>
      </p:sp>
      <p:pic>
        <p:nvPicPr>
          <p:cNvPr id="12290" name="Picture 2" descr="http://fwk.e-receptif.com/cr.fwk/images/hotels/Section-737-20120203-051835.jpg"/>
          <p:cNvPicPr>
            <a:picLocks noChangeAspect="1" noChangeArrowheads="1"/>
          </p:cNvPicPr>
          <p:nvPr/>
        </p:nvPicPr>
        <p:blipFill>
          <a:blip r:embed="rId2" cstate="email"/>
          <a:srcRect/>
          <a:stretch>
            <a:fillRect/>
          </a:stretch>
        </p:blipFill>
        <p:spPr bwMode="auto">
          <a:xfrm>
            <a:off x="1619672" y="1255078"/>
            <a:ext cx="6192688" cy="4118138"/>
          </a:xfrm>
          <a:prstGeom prst="rect">
            <a:avLst/>
          </a:prstGeom>
          <a:noFill/>
        </p:spPr>
      </p:pic>
      <p:sp>
        <p:nvSpPr>
          <p:cNvPr id="8" name="Titre 8"/>
          <p:cNvSpPr>
            <a:spLocks noGrp="1"/>
          </p:cNvSpPr>
          <p:nvPr>
            <p:ph type="title"/>
          </p:nvPr>
        </p:nvSpPr>
        <p:spPr>
          <a:xfrm>
            <a:off x="457200" y="-162272"/>
            <a:ext cx="8229600" cy="1143000"/>
          </a:xfrm>
        </p:spPr>
        <p:txBody>
          <a:bodyPr/>
          <a:lstStyle/>
          <a:p>
            <a:pPr algn="ctr"/>
            <a:r>
              <a:rPr lang="fr-FR" dirty="0" smtClean="0"/>
              <a:t>Hôtel le Royal Hammamet 5*</a:t>
            </a:r>
            <a:endParaRPr lang="fr-FR" dirty="0"/>
          </a:p>
        </p:txBody>
      </p:sp>
    </p:spTree>
    <p:extLst>
      <p:ext uri="{BB962C8B-B14F-4D97-AF65-F5344CB8AC3E}">
        <p14:creationId xmlns="" xmlns:p14="http://schemas.microsoft.com/office/powerpoint/2010/main" val="377768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fwk.e-receptif.com/cr.fwk/images/hotels/Section-737-20120203-052138.jpg"/>
          <p:cNvPicPr>
            <a:picLocks noChangeAspect="1" noChangeArrowheads="1"/>
          </p:cNvPicPr>
          <p:nvPr/>
        </p:nvPicPr>
        <p:blipFill>
          <a:blip r:embed="rId2" cstate="email"/>
          <a:srcRect/>
          <a:stretch>
            <a:fillRect/>
          </a:stretch>
        </p:blipFill>
        <p:spPr bwMode="auto">
          <a:xfrm>
            <a:off x="2195736" y="1196752"/>
            <a:ext cx="5197570" cy="3456384"/>
          </a:xfrm>
          <a:prstGeom prst="rect">
            <a:avLst/>
          </a:prstGeom>
          <a:noFill/>
        </p:spPr>
      </p:pic>
      <p:sp>
        <p:nvSpPr>
          <p:cNvPr id="5" name="Rectangle 4"/>
          <p:cNvSpPr/>
          <p:nvPr/>
        </p:nvSpPr>
        <p:spPr>
          <a:xfrm>
            <a:off x="395536" y="4653136"/>
            <a:ext cx="8424936" cy="1754326"/>
          </a:xfrm>
          <a:prstGeom prst="rect">
            <a:avLst/>
          </a:prstGeom>
        </p:spPr>
        <p:txBody>
          <a:bodyPr wrap="square">
            <a:spAutoFit/>
          </a:bodyPr>
          <a:lstStyle/>
          <a:p>
            <a:r>
              <a:rPr lang="fr-FR" b="1" dirty="0" smtClean="0"/>
              <a:t>Conférences et séminaires:</a:t>
            </a:r>
            <a:r>
              <a:rPr lang="fr-FR" dirty="0" smtClean="0"/>
              <a:t> </a:t>
            </a:r>
          </a:p>
          <a:p>
            <a:r>
              <a:rPr lang="fr-FR" dirty="0" smtClean="0"/>
              <a:t> 1 salle de conférence multi fonctions (600m²) - 1 salle de bal (320m²) - 1 Auditorium (440m²) - 1 salle de réception et de cocktail (200 m²) - 23 salles de réunion: de 40m² - 80m² Avec la possibilités de mettre à la disposition des séminaristes et conférenciers le matériel audio visuel et le matériel technique nécessaires pour le bon déroulement de tous types de manifestations. </a:t>
            </a:r>
            <a:endParaRPr lang="fr-FR" dirty="0"/>
          </a:p>
        </p:txBody>
      </p:sp>
      <p:sp>
        <p:nvSpPr>
          <p:cNvPr id="6" name="Titre 8"/>
          <p:cNvSpPr>
            <a:spLocks noGrp="1"/>
          </p:cNvSpPr>
          <p:nvPr>
            <p:ph type="title"/>
          </p:nvPr>
        </p:nvSpPr>
        <p:spPr>
          <a:xfrm>
            <a:off x="457200" y="-162272"/>
            <a:ext cx="8229600" cy="1143000"/>
          </a:xfrm>
        </p:spPr>
        <p:txBody>
          <a:bodyPr/>
          <a:lstStyle/>
          <a:p>
            <a:pPr algn="ctr"/>
            <a:r>
              <a:rPr lang="fr-FR" dirty="0" smtClean="0"/>
              <a:t>Hôtel le Royal Hammamet 5*</a:t>
            </a:r>
            <a:endParaRPr lang="fr-FR" dirty="0"/>
          </a:p>
        </p:txBody>
      </p:sp>
    </p:spTree>
    <p:extLst>
      <p:ext uri="{BB962C8B-B14F-4D97-AF65-F5344CB8AC3E}">
        <p14:creationId xmlns="" xmlns:p14="http://schemas.microsoft.com/office/powerpoint/2010/main" val="903561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552" y="5085184"/>
            <a:ext cx="7920880" cy="1477328"/>
          </a:xfrm>
          <a:prstGeom prst="rect">
            <a:avLst/>
          </a:prstGeom>
        </p:spPr>
        <p:txBody>
          <a:bodyPr wrap="square">
            <a:spAutoFit/>
          </a:bodyPr>
          <a:lstStyle/>
          <a:p>
            <a:r>
              <a:rPr lang="fr-FR" dirty="0" err="1" smtClean="0"/>
              <a:t>Shehrazade</a:t>
            </a:r>
            <a:r>
              <a:rPr lang="fr-FR" dirty="0" smtClean="0"/>
              <a:t> : Buffet Restaurant pour petit déjeuner et dîner Alhambra : Restaurant à la carte Capri : Restaurant de spécialités italiennes </a:t>
            </a:r>
            <a:r>
              <a:rPr lang="fr-FR" dirty="0" err="1" smtClean="0"/>
              <a:t>Shehreyar</a:t>
            </a:r>
            <a:r>
              <a:rPr lang="fr-FR" dirty="0" smtClean="0"/>
              <a:t> : Restaurant cabaret Dana Club : Cocktail Bar et Restaurant de fruits de mer </a:t>
            </a:r>
            <a:r>
              <a:rPr lang="fr-FR" dirty="0" err="1" smtClean="0"/>
              <a:t>Murjana</a:t>
            </a:r>
            <a:r>
              <a:rPr lang="fr-FR" dirty="0" smtClean="0"/>
              <a:t> : Snack Bar et Restaurant sur la plage </a:t>
            </a:r>
            <a:r>
              <a:rPr lang="fr-FR" dirty="0" err="1" smtClean="0"/>
              <a:t>Alwaha</a:t>
            </a:r>
            <a:r>
              <a:rPr lang="fr-FR" dirty="0" smtClean="0"/>
              <a:t> : Lobby bar </a:t>
            </a:r>
            <a:r>
              <a:rPr lang="fr-FR" dirty="0" err="1" smtClean="0"/>
              <a:t>Alkhayyam</a:t>
            </a:r>
            <a:r>
              <a:rPr lang="fr-FR" dirty="0" smtClean="0"/>
              <a:t> : bar au bord de la piscine Ali Baba : café maure Room Service : 24h/24</a:t>
            </a:r>
            <a:endParaRPr lang="fr-FR" dirty="0"/>
          </a:p>
        </p:txBody>
      </p:sp>
      <p:sp>
        <p:nvSpPr>
          <p:cNvPr id="8" name="Titre 8"/>
          <p:cNvSpPr>
            <a:spLocks noGrp="1"/>
          </p:cNvSpPr>
          <p:nvPr>
            <p:ph type="title"/>
          </p:nvPr>
        </p:nvSpPr>
        <p:spPr>
          <a:xfrm>
            <a:off x="457200" y="-162272"/>
            <a:ext cx="8229600" cy="1143000"/>
          </a:xfrm>
        </p:spPr>
        <p:txBody>
          <a:bodyPr/>
          <a:lstStyle/>
          <a:p>
            <a:pPr algn="ctr"/>
            <a:r>
              <a:rPr lang="fr-FR" dirty="0" smtClean="0"/>
              <a:t>Hôtel le Royal Hammamet 5*</a:t>
            </a:r>
            <a:endParaRPr lang="fr-FR" dirty="0"/>
          </a:p>
        </p:txBody>
      </p:sp>
      <p:pic>
        <p:nvPicPr>
          <p:cNvPr id="30723" name="Picture 3" descr="Hôtel Le Royal Hammamet 5*"/>
          <p:cNvPicPr>
            <a:picLocks noChangeAspect="1" noChangeArrowheads="1"/>
          </p:cNvPicPr>
          <p:nvPr/>
        </p:nvPicPr>
        <p:blipFill>
          <a:blip r:embed="rId2" cstate="email"/>
          <a:srcRect/>
          <a:stretch>
            <a:fillRect/>
          </a:stretch>
        </p:blipFill>
        <p:spPr bwMode="auto">
          <a:xfrm>
            <a:off x="395536" y="1412776"/>
            <a:ext cx="3888432" cy="3139909"/>
          </a:xfrm>
          <a:prstGeom prst="rect">
            <a:avLst/>
          </a:prstGeom>
          <a:noFill/>
        </p:spPr>
      </p:pic>
      <p:pic>
        <p:nvPicPr>
          <p:cNvPr id="30725" name="Picture 5" descr="Hôtel Le Royal Hammamet*****-19"/>
          <p:cNvPicPr>
            <a:picLocks noChangeAspect="1" noChangeArrowheads="1"/>
          </p:cNvPicPr>
          <p:nvPr/>
        </p:nvPicPr>
        <p:blipFill>
          <a:blip r:embed="rId3" cstate="email"/>
          <a:srcRect/>
          <a:stretch>
            <a:fillRect/>
          </a:stretch>
        </p:blipFill>
        <p:spPr bwMode="auto">
          <a:xfrm>
            <a:off x="4499992" y="1412776"/>
            <a:ext cx="4194464" cy="3131868"/>
          </a:xfrm>
          <a:prstGeom prst="rect">
            <a:avLst/>
          </a:prstGeom>
          <a:noFill/>
        </p:spPr>
      </p:pic>
    </p:spTree>
    <p:extLst>
      <p:ext uri="{BB962C8B-B14F-4D97-AF65-F5344CB8AC3E}">
        <p14:creationId xmlns="" xmlns:p14="http://schemas.microsoft.com/office/powerpoint/2010/main" val="377768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387424"/>
            <a:ext cx="8229600" cy="1143000"/>
          </a:xfrm>
        </p:spPr>
        <p:txBody>
          <a:bodyPr/>
          <a:lstStyle/>
          <a:p>
            <a:pPr algn="ctr"/>
            <a:r>
              <a:rPr lang="fr-FR" dirty="0" smtClean="0"/>
              <a:t>Hôtel le Royal Hammamet 5*</a:t>
            </a:r>
            <a:endParaRPr lang="fr-FR" dirty="0"/>
          </a:p>
        </p:txBody>
      </p:sp>
      <p:pic>
        <p:nvPicPr>
          <p:cNvPr id="5" name="Picture 2" descr="http://aff.bstatic.com/images/hotel/max500/206/2062560.jpg"/>
          <p:cNvPicPr>
            <a:picLocks noChangeAspect="1" noChangeArrowheads="1"/>
          </p:cNvPicPr>
          <p:nvPr/>
        </p:nvPicPr>
        <p:blipFill>
          <a:blip r:embed="rId2" cstate="email"/>
          <a:srcRect/>
          <a:stretch>
            <a:fillRect/>
          </a:stretch>
        </p:blipFill>
        <p:spPr bwMode="auto">
          <a:xfrm>
            <a:off x="251520" y="784866"/>
            <a:ext cx="4320480" cy="2860158"/>
          </a:xfrm>
          <a:prstGeom prst="rect">
            <a:avLst/>
          </a:prstGeom>
          <a:noFill/>
        </p:spPr>
      </p:pic>
      <p:pic>
        <p:nvPicPr>
          <p:cNvPr id="31746" name="Picture 2" descr="http://aff.bstatic.com/images/hotel/max500/223/22356897.jpg"/>
          <p:cNvPicPr>
            <a:picLocks noChangeAspect="1" noChangeArrowheads="1"/>
          </p:cNvPicPr>
          <p:nvPr/>
        </p:nvPicPr>
        <p:blipFill>
          <a:blip r:embed="rId3" cstate="email"/>
          <a:srcRect/>
          <a:stretch>
            <a:fillRect/>
          </a:stretch>
        </p:blipFill>
        <p:spPr bwMode="auto">
          <a:xfrm>
            <a:off x="4716016" y="3812658"/>
            <a:ext cx="4186436" cy="2788167"/>
          </a:xfrm>
          <a:prstGeom prst="rect">
            <a:avLst/>
          </a:prstGeom>
          <a:noFill/>
        </p:spPr>
      </p:pic>
      <p:pic>
        <p:nvPicPr>
          <p:cNvPr id="31747" name="Picture 3" descr="Hôtel Le Royal Hammamet 5*"/>
          <p:cNvPicPr>
            <a:picLocks noChangeAspect="1" noChangeArrowheads="1"/>
          </p:cNvPicPr>
          <p:nvPr/>
        </p:nvPicPr>
        <p:blipFill>
          <a:blip r:embed="rId4" cstate="email"/>
          <a:srcRect/>
          <a:stretch>
            <a:fillRect/>
          </a:stretch>
        </p:blipFill>
        <p:spPr bwMode="auto">
          <a:xfrm>
            <a:off x="323528" y="3789040"/>
            <a:ext cx="4248472" cy="2835855"/>
          </a:xfrm>
          <a:prstGeom prst="rect">
            <a:avLst/>
          </a:prstGeom>
          <a:noFill/>
        </p:spPr>
      </p:pic>
      <p:sp>
        <p:nvSpPr>
          <p:cNvPr id="9" name="Rectangle 8"/>
          <p:cNvSpPr/>
          <p:nvPr/>
        </p:nvSpPr>
        <p:spPr>
          <a:xfrm>
            <a:off x="4644008" y="1412776"/>
            <a:ext cx="4499992" cy="2031325"/>
          </a:xfrm>
          <a:prstGeom prst="rect">
            <a:avLst/>
          </a:prstGeom>
        </p:spPr>
        <p:txBody>
          <a:bodyPr wrap="square">
            <a:spAutoFit/>
          </a:bodyPr>
          <a:lstStyle/>
          <a:p>
            <a:r>
              <a:rPr lang="fr-FR" sz="1400" b="1" dirty="0" smtClean="0"/>
              <a:t>Loisirs :</a:t>
            </a:r>
            <a:r>
              <a:rPr lang="fr-FR" sz="1400" dirty="0" smtClean="0"/>
              <a:t> </a:t>
            </a:r>
          </a:p>
          <a:p>
            <a:r>
              <a:rPr lang="fr-FR" sz="1400" dirty="0" smtClean="0"/>
              <a:t>  3 piscines en plein air dont une au bord de la plage. 1 piscine couverte chauffée. 2 courts de tennis avec éclairage nocturne. Multiple activités sportives et aquatiques. Fitness centre, cabines de massages, solarium, Jacuzzi, sauna, bains de vapeur "hammam", gymnastique, esthéticienne et coiffeur et des cures de Thalassothérapie. Le cabaret </a:t>
            </a:r>
            <a:r>
              <a:rPr lang="fr-FR" sz="1400" dirty="0" err="1" smtClean="0"/>
              <a:t>Shehreyar</a:t>
            </a:r>
            <a:r>
              <a:rPr lang="fr-FR" sz="1400" dirty="0" smtClean="0"/>
              <a:t> : spectacles spéciaux. Occidental fun club pour les enfants et les adultes.</a:t>
            </a:r>
            <a:endParaRPr lang="fr-FR" sz="1400" dirty="0"/>
          </a:p>
        </p:txBody>
      </p:sp>
    </p:spTree>
    <p:extLst>
      <p:ext uri="{BB962C8B-B14F-4D97-AF65-F5344CB8AC3E}">
        <p14:creationId xmlns="" xmlns:p14="http://schemas.microsoft.com/office/powerpoint/2010/main" val="377768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395288" y="357166"/>
            <a:ext cx="8748712" cy="603250"/>
          </a:xfrm>
          <a:prstGeom prst="rect">
            <a:avLst/>
          </a:prstGeom>
          <a:noFill/>
          <a:ln w="9525">
            <a:noFill/>
            <a:miter lim="800000"/>
            <a:headEnd/>
            <a:tailEnd/>
          </a:ln>
        </p:spPr>
        <p:txBody>
          <a:bodyPr/>
          <a:lstStyle/>
          <a:p>
            <a:pPr marL="342900" indent="-342900" algn="ctr">
              <a:spcBef>
                <a:spcPct val="20000"/>
              </a:spcBef>
            </a:pPr>
            <a:r>
              <a:rPr lang="fr-FR" sz="2400" dirty="0" smtClean="0">
                <a:latin typeface="Book Antiqua" pitchFamily="18" charset="0"/>
              </a:rPr>
              <a:t>Option dîner sur la plage de l’hôtel </a:t>
            </a:r>
            <a:endParaRPr lang="fr-FR" sz="2400" dirty="0">
              <a:latin typeface="Book Antiqua" pitchFamily="18" charset="0"/>
            </a:endParaRPr>
          </a:p>
        </p:txBody>
      </p:sp>
      <p:pic>
        <p:nvPicPr>
          <p:cNvPr id="17411" name="Picture 4" descr="IMG_6833"/>
          <p:cNvPicPr>
            <a:picLocks noChangeAspect="1" noChangeArrowheads="1"/>
          </p:cNvPicPr>
          <p:nvPr/>
        </p:nvPicPr>
        <p:blipFill>
          <a:blip r:embed="rId2"/>
          <a:srcRect/>
          <a:stretch>
            <a:fillRect/>
          </a:stretch>
        </p:blipFill>
        <p:spPr bwMode="auto">
          <a:xfrm>
            <a:off x="0" y="3716338"/>
            <a:ext cx="4403725" cy="3141662"/>
          </a:xfrm>
          <a:prstGeom prst="rect">
            <a:avLst/>
          </a:prstGeom>
          <a:noFill/>
          <a:ln w="9525">
            <a:noFill/>
            <a:miter lim="800000"/>
            <a:headEnd/>
            <a:tailEnd/>
          </a:ln>
        </p:spPr>
      </p:pic>
      <p:pic>
        <p:nvPicPr>
          <p:cNvPr id="17414" name="Picture 8" descr="IMG_8040"/>
          <p:cNvPicPr>
            <a:picLocks noChangeAspect="1" noChangeArrowheads="1"/>
          </p:cNvPicPr>
          <p:nvPr/>
        </p:nvPicPr>
        <p:blipFill>
          <a:blip r:embed="rId3"/>
          <a:srcRect/>
          <a:stretch>
            <a:fillRect/>
          </a:stretch>
        </p:blipFill>
        <p:spPr bwMode="auto">
          <a:xfrm>
            <a:off x="0" y="1052513"/>
            <a:ext cx="4429125" cy="2952750"/>
          </a:xfrm>
          <a:prstGeom prst="rect">
            <a:avLst/>
          </a:prstGeom>
          <a:noFill/>
          <a:ln w="9525">
            <a:noFill/>
            <a:miter lim="800000"/>
            <a:headEnd/>
            <a:tailEnd/>
          </a:ln>
        </p:spPr>
      </p:pic>
      <p:pic>
        <p:nvPicPr>
          <p:cNvPr id="7" name="Image 5" descr="cracheur de feu.jpg"/>
          <p:cNvPicPr>
            <a:picLocks noChangeAspect="1"/>
          </p:cNvPicPr>
          <p:nvPr/>
        </p:nvPicPr>
        <p:blipFill>
          <a:blip r:embed="rId4"/>
          <a:srcRect b="14139"/>
          <a:stretch>
            <a:fillRect/>
          </a:stretch>
        </p:blipFill>
        <p:spPr bwMode="auto">
          <a:xfrm>
            <a:off x="4357686" y="3821500"/>
            <a:ext cx="4786314" cy="3036524"/>
          </a:xfrm>
          <a:prstGeom prst="rect">
            <a:avLst/>
          </a:prstGeom>
          <a:noFill/>
          <a:ln w="9525">
            <a:noFill/>
            <a:miter lim="800000"/>
            <a:headEnd/>
            <a:tailEnd/>
          </a:ln>
        </p:spPr>
      </p:pic>
      <p:pic>
        <p:nvPicPr>
          <p:cNvPr id="8" name="Picture 7" descr="IMG_0384"/>
          <p:cNvPicPr>
            <a:picLocks noChangeAspect="1" noChangeArrowheads="1"/>
          </p:cNvPicPr>
          <p:nvPr/>
        </p:nvPicPr>
        <p:blipFill>
          <a:blip r:embed="rId5"/>
          <a:srcRect/>
          <a:stretch>
            <a:fillRect/>
          </a:stretch>
        </p:blipFill>
        <p:spPr bwMode="auto">
          <a:xfrm>
            <a:off x="4356100" y="1052513"/>
            <a:ext cx="4824413" cy="3143250"/>
          </a:xfrm>
          <a:prstGeom prst="rect">
            <a:avLst/>
          </a:prstGeom>
          <a:noFill/>
          <a:ln w="12700">
            <a:solidFill>
              <a:schemeClr val="bg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ttp://www.cadeau-genial.com/wp-content/images/produits/lanterne-volante2.jpg"/>
          <p:cNvPicPr>
            <a:picLocks noChangeAspect="1" noChangeArrowheads="1"/>
          </p:cNvPicPr>
          <p:nvPr/>
        </p:nvPicPr>
        <p:blipFill>
          <a:blip r:embed="rId2"/>
          <a:srcRect/>
          <a:stretch>
            <a:fillRect/>
          </a:stretch>
        </p:blipFill>
        <p:spPr bwMode="auto">
          <a:xfrm>
            <a:off x="5397500" y="2052638"/>
            <a:ext cx="3717925" cy="3717925"/>
          </a:xfrm>
          <a:prstGeom prst="rect">
            <a:avLst/>
          </a:prstGeom>
          <a:noFill/>
          <a:ln w="9525">
            <a:noFill/>
            <a:miter lim="800000"/>
            <a:headEnd/>
            <a:tailEnd/>
          </a:ln>
        </p:spPr>
      </p:pic>
      <p:sp>
        <p:nvSpPr>
          <p:cNvPr id="21508" name="Rectangle 4"/>
          <p:cNvSpPr>
            <a:spLocks noChangeArrowheads="1"/>
          </p:cNvSpPr>
          <p:nvPr/>
        </p:nvSpPr>
        <p:spPr bwMode="auto">
          <a:xfrm>
            <a:off x="250825" y="198438"/>
            <a:ext cx="8713788" cy="1152525"/>
          </a:xfrm>
          <a:prstGeom prst="rect">
            <a:avLst/>
          </a:prstGeom>
          <a:noFill/>
          <a:ln w="9525">
            <a:noFill/>
            <a:miter lim="800000"/>
            <a:headEnd/>
            <a:tailEnd/>
          </a:ln>
        </p:spPr>
        <p:txBody>
          <a:bodyPr/>
          <a:lstStyle/>
          <a:p>
            <a:pPr marL="342900" indent="-342900" algn="ctr">
              <a:spcBef>
                <a:spcPct val="20000"/>
              </a:spcBef>
            </a:pPr>
            <a:r>
              <a:rPr lang="fr-FR" altLang="fr-FR" sz="2800" dirty="0">
                <a:latin typeface="Cambria" pitchFamily="18" charset="0"/>
              </a:rPr>
              <a:t>Option : Lancement de montgolfières volantes</a:t>
            </a:r>
          </a:p>
          <a:p>
            <a:pPr marL="342900" indent="-342900" algn="ctr">
              <a:spcBef>
                <a:spcPct val="20000"/>
              </a:spcBef>
            </a:pPr>
            <a:r>
              <a:rPr lang="fr-FR" altLang="fr-FR" sz="2800" dirty="0">
                <a:latin typeface="Cambria" pitchFamily="18" charset="0"/>
              </a:rPr>
              <a:t> par les participants après le dîner </a:t>
            </a:r>
            <a:endParaRPr lang="fr-FR" altLang="fr-FR" sz="2800" i="1" dirty="0">
              <a:latin typeface="Cambria" pitchFamily="18" charset="0"/>
            </a:endParaRPr>
          </a:p>
        </p:txBody>
      </p:sp>
      <p:pic>
        <p:nvPicPr>
          <p:cNvPr id="21509" name="Picture 2" descr="http://www.logeekdesign.fr/images_site/images_complementaires/lanterne_in.jpg"/>
          <p:cNvPicPr>
            <a:picLocks noChangeAspect="1" noChangeArrowheads="1"/>
          </p:cNvPicPr>
          <p:nvPr/>
        </p:nvPicPr>
        <p:blipFill>
          <a:blip r:embed="rId3"/>
          <a:srcRect/>
          <a:stretch>
            <a:fillRect/>
          </a:stretch>
        </p:blipFill>
        <p:spPr bwMode="auto">
          <a:xfrm>
            <a:off x="0" y="2052638"/>
            <a:ext cx="5632450" cy="371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250825" y="198438"/>
            <a:ext cx="8713788" cy="1152525"/>
          </a:xfrm>
          <a:prstGeom prst="rect">
            <a:avLst/>
          </a:prstGeom>
          <a:noFill/>
          <a:ln w="9525">
            <a:noFill/>
            <a:miter lim="800000"/>
            <a:headEnd/>
            <a:tailEnd/>
          </a:ln>
        </p:spPr>
        <p:txBody>
          <a:bodyPr/>
          <a:lstStyle/>
          <a:p>
            <a:pPr marL="342900" indent="-342900" algn="ctr">
              <a:spcBef>
                <a:spcPct val="20000"/>
              </a:spcBef>
            </a:pPr>
            <a:r>
              <a:rPr lang="fr-FR" altLang="fr-FR" sz="2800" dirty="0" smtClean="0">
                <a:latin typeface="Cambria" pitchFamily="18" charset="0"/>
              </a:rPr>
              <a:t>Option : Femmes faisant du pain dans le sable et femme au henné</a:t>
            </a:r>
            <a:endParaRPr lang="fr-FR" altLang="fr-FR" sz="2800" dirty="0">
              <a:latin typeface="Cambria" pitchFamily="18" charset="0"/>
            </a:endParaRPr>
          </a:p>
        </p:txBody>
      </p:sp>
      <p:pic>
        <p:nvPicPr>
          <p:cNvPr id="5" name="Picture 6" descr="IMG_3301BR"/>
          <p:cNvPicPr>
            <a:picLocks noChangeAspect="1" noChangeArrowheads="1"/>
          </p:cNvPicPr>
          <p:nvPr/>
        </p:nvPicPr>
        <p:blipFill>
          <a:blip r:embed="rId2"/>
          <a:srcRect/>
          <a:stretch>
            <a:fillRect/>
          </a:stretch>
        </p:blipFill>
        <p:spPr bwMode="auto">
          <a:xfrm>
            <a:off x="4597400" y="2511425"/>
            <a:ext cx="4298950" cy="2863850"/>
          </a:xfrm>
          <a:prstGeom prst="rect">
            <a:avLst/>
          </a:prstGeom>
          <a:noFill/>
          <a:ln w="9525">
            <a:noFill/>
            <a:miter lim="800000"/>
            <a:headEnd/>
            <a:tailEnd/>
          </a:ln>
        </p:spPr>
      </p:pic>
      <p:pic>
        <p:nvPicPr>
          <p:cNvPr id="6" name="Picture 2" descr="\\Servboul1\images cj\Nouvelle Photothèque\Opérations\SIEMENS 2010\P1060274.JPG"/>
          <p:cNvPicPr>
            <a:picLocks noChangeAspect="1" noChangeArrowheads="1"/>
          </p:cNvPicPr>
          <p:nvPr/>
        </p:nvPicPr>
        <p:blipFill>
          <a:blip r:embed="rId3"/>
          <a:srcRect/>
          <a:stretch>
            <a:fillRect/>
          </a:stretch>
        </p:blipFill>
        <p:spPr bwMode="auto">
          <a:xfrm>
            <a:off x="292100" y="1138238"/>
            <a:ext cx="4068763" cy="2719387"/>
          </a:xfrm>
          <a:prstGeom prst="rect">
            <a:avLst/>
          </a:prstGeom>
          <a:noFill/>
          <a:ln w="9525">
            <a:noFill/>
            <a:miter lim="800000"/>
            <a:headEnd/>
            <a:tailEnd/>
          </a:ln>
        </p:spPr>
      </p:pic>
      <p:pic>
        <p:nvPicPr>
          <p:cNvPr id="7" name="Picture 4" descr="\\Servboul1\images cj\16 PHOTOTHEQUE\03 - PRODUITS CJ\01. ACTIVITES &amp; PRODUITS\Pain dans le sable\527085_279045458840114_827768441_n.jpg"/>
          <p:cNvPicPr>
            <a:picLocks noChangeAspect="1" noChangeArrowheads="1"/>
          </p:cNvPicPr>
          <p:nvPr/>
        </p:nvPicPr>
        <p:blipFill>
          <a:blip r:embed="rId4"/>
          <a:srcRect/>
          <a:stretch>
            <a:fillRect/>
          </a:stretch>
        </p:blipFill>
        <p:spPr bwMode="auto">
          <a:xfrm>
            <a:off x="493713" y="3943350"/>
            <a:ext cx="3744912"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313" y="2071688"/>
            <a:ext cx="4767262" cy="3754437"/>
          </a:xfrm>
          <a:prstGeom prst="rect">
            <a:avLst/>
          </a:prstGeom>
          <a:noFill/>
        </p:spPr>
        <p:txBody>
          <a:bodyPr>
            <a:spAutoFit/>
          </a:bodyPr>
          <a:lstStyle/>
          <a:p>
            <a:pPr>
              <a:defRPr/>
            </a:pPr>
            <a:r>
              <a:rPr lang="fr-FR" sz="1400" b="1" u="sng" dirty="0">
                <a:latin typeface="Maiandra GD" panose="020E0502030308020204" pitchFamily="34" charset="0"/>
                <a:ea typeface="ＭＳ Ｐゴシック" pitchFamily="34" charset="-128"/>
                <a:cs typeface="Arial" charset="0"/>
              </a:rPr>
              <a:t>OBJECTIF</a:t>
            </a:r>
          </a:p>
          <a:p>
            <a:pPr>
              <a:defRPr/>
            </a:pPr>
            <a:endParaRPr lang="fr-FR" sz="1400" b="1" u="sng" dirty="0">
              <a:latin typeface="Maiandra GD" panose="020E0502030308020204" pitchFamily="34" charset="0"/>
              <a:ea typeface="ＭＳ Ｐゴシック" pitchFamily="34" charset="-128"/>
              <a:cs typeface="Arial" charset="0"/>
            </a:endParaRPr>
          </a:p>
          <a:p>
            <a:pPr>
              <a:defRPr/>
            </a:pPr>
            <a:r>
              <a:rPr lang="fr-FR" sz="1400" dirty="0" smtClean="0">
                <a:latin typeface="Maiandra GD" panose="020E0502030308020204" pitchFamily="34" charset="0"/>
                <a:ea typeface="ＭＳ Ｐゴシック" pitchFamily="34" charset="-128"/>
                <a:cs typeface="Arial" charset="0"/>
              </a:rPr>
              <a:t>50 </a:t>
            </a:r>
            <a:r>
              <a:rPr lang="fr-FR" sz="1400" dirty="0">
                <a:latin typeface="Maiandra GD" panose="020E0502030308020204" pitchFamily="34" charset="0"/>
                <a:ea typeface="ＭＳ Ｐゴシック" pitchFamily="34" charset="-128"/>
                <a:cs typeface="Arial" charset="0"/>
              </a:rPr>
              <a:t>équipes composées de 6 personnes (1 équipe par 4x4) : préparation du campement repas sur </a:t>
            </a:r>
            <a:r>
              <a:rPr lang="fr-FR" sz="1400" dirty="0">
                <a:latin typeface="Maiandra GD" panose="020E0502030308020204" pitchFamily="34" charset="0"/>
                <a:ea typeface="ＭＳ Ｐゴシック" pitchFamily="34" charset="-128"/>
                <a:cs typeface="Arial" charset="0"/>
              </a:rPr>
              <a:t>une </a:t>
            </a:r>
            <a:r>
              <a:rPr lang="fr-FR" sz="1400" dirty="0">
                <a:latin typeface="Maiandra GD" panose="020E0502030308020204" pitchFamily="34" charset="0"/>
                <a:ea typeface="ＭＳ Ｐゴシック" pitchFamily="34" charset="-128"/>
                <a:cs typeface="Arial" charset="0"/>
              </a:rPr>
              <a:t>crique déserte du Cap Bon</a:t>
            </a:r>
          </a:p>
          <a:p>
            <a:pPr>
              <a:defRPr/>
            </a:pPr>
            <a:endParaRPr lang="fr-FR" sz="1400" dirty="0">
              <a:latin typeface="Maiandra GD" panose="020E0502030308020204" pitchFamily="34" charset="0"/>
              <a:ea typeface="ＭＳ Ｐゴシック" pitchFamily="34" charset="-128"/>
              <a:cs typeface="Arial" charset="0"/>
            </a:endParaRPr>
          </a:p>
          <a:p>
            <a:pPr>
              <a:defRPr/>
            </a:pPr>
            <a:r>
              <a:rPr lang="fr-FR" sz="1400" b="1" u="sng" dirty="0" err="1">
                <a:latin typeface="Maiandra GD" panose="020E0502030308020204" pitchFamily="34" charset="0"/>
                <a:ea typeface="ＭＳ Ｐゴシック" pitchFamily="34" charset="-128"/>
                <a:cs typeface="Arial" charset="0"/>
              </a:rPr>
              <a:t>Epreuves</a:t>
            </a:r>
            <a:endParaRPr lang="fr-FR" sz="1400" b="1" u="sng" dirty="0">
              <a:latin typeface="Maiandra GD" panose="020E0502030308020204" pitchFamily="34" charset="0"/>
              <a:ea typeface="ＭＳ Ｐゴシック" pitchFamily="34" charset="-128"/>
              <a:cs typeface="Arial" charset="0"/>
            </a:endParaRPr>
          </a:p>
          <a:p>
            <a:pPr>
              <a:defRPr/>
            </a:pPr>
            <a:endParaRPr lang="fr-FR" sz="1400" b="1" u="sng" dirty="0">
              <a:latin typeface="Maiandra GD" panose="020E0502030308020204" pitchFamily="34" charset="0"/>
              <a:ea typeface="ＭＳ Ｐゴシック" pitchFamily="34" charset="-128"/>
              <a:cs typeface="Arial" charset="0"/>
            </a:endParaRPr>
          </a:p>
          <a:p>
            <a:pPr marL="285750" indent="-285750">
              <a:buFont typeface="Wingdings" panose="05000000000000000000" pitchFamily="2" charset="2"/>
              <a:buChar char="v"/>
              <a:defRPr/>
            </a:pPr>
            <a:r>
              <a:rPr lang="fr-FR" sz="1400" dirty="0">
                <a:latin typeface="Maiandra GD" panose="020E0502030308020204" pitchFamily="34" charset="0"/>
                <a:ea typeface="ＭＳ Ｐゴシック" pitchFamily="34" charset="-128"/>
                <a:cs typeface="Arial" charset="0"/>
              </a:rPr>
              <a:t>Les participants sont guidés par un Road Book avec GPS</a:t>
            </a:r>
          </a:p>
          <a:p>
            <a:pPr marL="285750" indent="-285750">
              <a:buFont typeface="Wingdings" panose="05000000000000000000" pitchFamily="2" charset="2"/>
              <a:buChar char="v"/>
              <a:defRPr/>
            </a:pPr>
            <a:r>
              <a:rPr lang="fr-FR" sz="1400" dirty="0">
                <a:latin typeface="Maiandra GD" panose="020E0502030308020204" pitchFamily="34" charset="0"/>
                <a:ea typeface="ＭＳ Ｐゴシック" pitchFamily="34" charset="-128"/>
                <a:cs typeface="Arial" charset="0"/>
              </a:rPr>
              <a:t>1 </a:t>
            </a:r>
            <a:r>
              <a:rPr lang="fr-FR" sz="1400" dirty="0">
                <a:latin typeface="Maiandra GD" panose="020E0502030308020204" pitchFamily="34" charset="0"/>
                <a:ea typeface="ＭＳ Ｐゴシック" pitchFamily="34" charset="-128"/>
                <a:cs typeface="Arial" charset="0"/>
              </a:rPr>
              <a:t>Leader dans chaque </a:t>
            </a:r>
            <a:r>
              <a:rPr lang="fr-FR" sz="1400" dirty="0">
                <a:latin typeface="Maiandra GD" panose="020E0502030308020204" pitchFamily="34" charset="0"/>
                <a:ea typeface="ＭＳ Ｐゴシック" pitchFamily="34" charset="-128"/>
                <a:cs typeface="Arial" charset="0"/>
              </a:rPr>
              <a:t>4x4 doit </a:t>
            </a:r>
            <a:r>
              <a:rPr lang="fr-FR" sz="1400" dirty="0">
                <a:latin typeface="Maiandra GD" panose="020E0502030308020204" pitchFamily="34" charset="0"/>
                <a:ea typeface="ＭＳ Ｐゴシック" pitchFamily="34" charset="-128"/>
                <a:cs typeface="Arial" charset="0"/>
              </a:rPr>
              <a:t>guider le chauffeur qui ne connait pas le chemin</a:t>
            </a:r>
          </a:p>
          <a:p>
            <a:pPr marL="285750" indent="-285750">
              <a:buFont typeface="Wingdings" panose="05000000000000000000" pitchFamily="2" charset="2"/>
              <a:buChar char="v"/>
              <a:defRPr/>
            </a:pPr>
            <a:r>
              <a:rPr lang="fr-FR" sz="1400" dirty="0">
                <a:latin typeface="Maiandra GD" panose="020E0502030308020204" pitchFamily="34" charset="0"/>
                <a:ea typeface="ＭＳ Ｐゴシック" pitchFamily="34" charset="-128"/>
                <a:cs typeface="Arial" charset="0"/>
              </a:rPr>
              <a:t>Il faudra négocier avec les locaux pour </a:t>
            </a:r>
            <a:r>
              <a:rPr lang="fr-FR" sz="1400" dirty="0">
                <a:latin typeface="Maiandra GD" panose="020E0502030308020204" pitchFamily="34" charset="0"/>
                <a:ea typeface="ＭＳ Ｐゴシック" pitchFamily="34" charset="-128"/>
                <a:cs typeface="Arial" charset="0"/>
              </a:rPr>
              <a:t>apporter des éléments nécessaire au </a:t>
            </a:r>
            <a:r>
              <a:rPr lang="fr-FR" sz="1400" dirty="0" smtClean="0">
                <a:latin typeface="Maiandra GD" panose="020E0502030308020204" pitchFamily="34" charset="0"/>
                <a:ea typeface="ＭＳ Ｐゴシック" pitchFamily="34" charset="-128"/>
                <a:cs typeface="Arial" charset="0"/>
              </a:rPr>
              <a:t>déjeuner sur la plage </a:t>
            </a:r>
          </a:p>
          <a:p>
            <a:pPr marL="285750" indent="-285750">
              <a:buFont typeface="Wingdings" panose="05000000000000000000" pitchFamily="2" charset="2"/>
              <a:buChar char="v"/>
              <a:defRPr/>
            </a:pPr>
            <a:r>
              <a:rPr lang="fr-FR" sz="1400" dirty="0" smtClean="0">
                <a:latin typeface="Maiandra GD" panose="020E0502030308020204" pitchFamily="34" charset="0"/>
                <a:ea typeface="ＭＳ Ｐゴシック" pitchFamily="34" charset="-128"/>
                <a:cs typeface="Arial" charset="0"/>
              </a:rPr>
              <a:t>Il </a:t>
            </a:r>
            <a:r>
              <a:rPr lang="fr-FR" sz="1400" dirty="0">
                <a:latin typeface="Maiandra GD" panose="020E0502030308020204" pitchFamily="34" charset="0"/>
                <a:ea typeface="ＭＳ Ｐゴシック" pitchFamily="34" charset="-128"/>
                <a:cs typeface="Arial" charset="0"/>
              </a:rPr>
              <a:t>y aura des </a:t>
            </a:r>
            <a:r>
              <a:rPr lang="fr-FR" sz="1400" dirty="0">
                <a:latin typeface="Maiandra GD" panose="020E0502030308020204" pitchFamily="34" charset="0"/>
                <a:ea typeface="ＭＳ Ｐゴシック" pitchFamily="34" charset="-128"/>
                <a:cs typeface="Arial" charset="0"/>
              </a:rPr>
              <a:t>épreuves</a:t>
            </a:r>
            <a:endParaRPr lang="fr-FR" sz="1400" dirty="0">
              <a:latin typeface="Maiandra GD" panose="020E0502030308020204" pitchFamily="34" charset="0"/>
              <a:ea typeface="ＭＳ Ｐゴシック" pitchFamily="34" charset="-128"/>
              <a:cs typeface="Arial" charset="0"/>
            </a:endParaRPr>
          </a:p>
          <a:p>
            <a:pPr marL="285750" indent="-285750">
              <a:buFont typeface="Wingdings" panose="05000000000000000000" pitchFamily="2" charset="2"/>
              <a:buChar char="v"/>
              <a:defRPr/>
            </a:pPr>
            <a:r>
              <a:rPr lang="fr-FR" sz="1400" dirty="0">
                <a:latin typeface="Maiandra GD" panose="020E0502030308020204" pitchFamily="34" charset="0"/>
                <a:ea typeface="ＭＳ Ｐゴシック" pitchFamily="34" charset="-128"/>
                <a:cs typeface="Arial" charset="0"/>
              </a:rPr>
              <a:t> Faire du troc au marché de Soliman</a:t>
            </a:r>
          </a:p>
          <a:p>
            <a:pPr marL="285750" indent="-285750">
              <a:buFontTx/>
              <a:buChar char="-"/>
              <a:defRPr/>
            </a:pPr>
            <a:endParaRPr lang="fr-FR" sz="1400" dirty="0">
              <a:latin typeface="Maiandra GD" panose="020E0502030308020204" pitchFamily="34" charset="0"/>
              <a:ea typeface="ＭＳ Ｐゴシック" pitchFamily="34" charset="-128"/>
              <a:cs typeface="Arial" charset="0"/>
            </a:endParaRPr>
          </a:p>
        </p:txBody>
      </p:sp>
      <p:pic>
        <p:nvPicPr>
          <p:cNvPr id="25603" name="Picture 5" descr="\\Servboul1\images cj\Nouvelle Photothèque\Opérations\LTServices\DSC_8696.JPG"/>
          <p:cNvPicPr>
            <a:picLocks noChangeAspect="1" noChangeArrowheads="1"/>
          </p:cNvPicPr>
          <p:nvPr/>
        </p:nvPicPr>
        <p:blipFill>
          <a:blip r:embed="rId2"/>
          <a:srcRect/>
          <a:stretch>
            <a:fillRect/>
          </a:stretch>
        </p:blipFill>
        <p:spPr bwMode="auto">
          <a:xfrm>
            <a:off x="5405438" y="1101725"/>
            <a:ext cx="3311525" cy="4999038"/>
          </a:xfrm>
          <a:prstGeom prst="rect">
            <a:avLst/>
          </a:prstGeom>
          <a:noFill/>
          <a:ln w="9525">
            <a:noFill/>
            <a:miter lim="800000"/>
            <a:headEnd/>
            <a:tailEnd/>
          </a:ln>
        </p:spPr>
      </p:pic>
      <p:sp>
        <p:nvSpPr>
          <p:cNvPr id="25604" name="Rectangle 16"/>
          <p:cNvSpPr>
            <a:spLocks noChangeArrowheads="1"/>
          </p:cNvSpPr>
          <p:nvPr/>
        </p:nvSpPr>
        <p:spPr bwMode="auto">
          <a:xfrm>
            <a:off x="1728788" y="341313"/>
            <a:ext cx="5653087" cy="1052512"/>
          </a:xfrm>
          <a:prstGeom prst="rect">
            <a:avLst/>
          </a:prstGeom>
          <a:noFill/>
          <a:ln w="9525">
            <a:noFill/>
            <a:miter lim="800000"/>
            <a:headEnd/>
            <a:tailEnd/>
          </a:ln>
        </p:spPr>
        <p:txBody>
          <a:bodyPr/>
          <a:lstStyle/>
          <a:p>
            <a:pPr indent="-342900" algn="ctr">
              <a:lnSpc>
                <a:spcPct val="80000"/>
              </a:lnSpc>
              <a:spcBef>
                <a:spcPct val="20000"/>
              </a:spcBef>
            </a:pPr>
            <a:r>
              <a:rPr lang="fr-FR" altLang="fr-FR" sz="3000" dirty="0">
                <a:latin typeface="Book Antiqua" pitchFamily="18" charset="0"/>
              </a:rPr>
              <a:t>Option : </a:t>
            </a:r>
            <a:r>
              <a:rPr lang="fr-FR" altLang="fr-FR" sz="3000" dirty="0" smtClean="0">
                <a:latin typeface="Book Antiqua" pitchFamily="18" charset="0"/>
              </a:rPr>
              <a:t>Rallye Road Book GPS au Cap Bon</a:t>
            </a:r>
            <a:endParaRPr lang="fr-FR" altLang="fr-FR" sz="3000" dirty="0">
              <a:latin typeface="Book Antiqu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Servboul1\images cj\16 PHOTOTHEQUE\01 - REGIONS . PAYSAGES\05. CAP BON\PAYSAGES\DSC00253.JPG"/>
          <p:cNvPicPr>
            <a:picLocks noChangeAspect="1" noChangeArrowheads="1"/>
          </p:cNvPicPr>
          <p:nvPr/>
        </p:nvPicPr>
        <p:blipFill>
          <a:blip r:embed="rId2"/>
          <a:srcRect/>
          <a:stretch>
            <a:fillRect/>
          </a:stretch>
        </p:blipFill>
        <p:spPr bwMode="auto">
          <a:xfrm>
            <a:off x="227013" y="3582988"/>
            <a:ext cx="4238625" cy="3133725"/>
          </a:xfrm>
          <a:prstGeom prst="rect">
            <a:avLst/>
          </a:prstGeom>
          <a:noFill/>
          <a:ln w="9525">
            <a:noFill/>
            <a:miter lim="800000"/>
            <a:headEnd/>
            <a:tailEnd/>
          </a:ln>
        </p:spPr>
      </p:pic>
      <p:pic>
        <p:nvPicPr>
          <p:cNvPr id="26627" name="Picture 2" descr="\\Servboul1\images cj\16 PHOTOTHEQUE\01 - REGIONS . PAYSAGES\05. CAP BON\KORBOUS\Korbous1.jpg"/>
          <p:cNvPicPr>
            <a:picLocks noChangeAspect="1" noChangeArrowheads="1"/>
          </p:cNvPicPr>
          <p:nvPr/>
        </p:nvPicPr>
        <p:blipFill>
          <a:blip r:embed="rId3"/>
          <a:srcRect/>
          <a:stretch>
            <a:fillRect/>
          </a:stretch>
        </p:blipFill>
        <p:spPr bwMode="auto">
          <a:xfrm>
            <a:off x="4646613" y="3582988"/>
            <a:ext cx="4192587" cy="3090862"/>
          </a:xfrm>
          <a:prstGeom prst="rect">
            <a:avLst/>
          </a:prstGeom>
          <a:noFill/>
          <a:ln w="9525">
            <a:noFill/>
            <a:miter lim="800000"/>
            <a:headEnd/>
            <a:tailEnd/>
          </a:ln>
        </p:spPr>
      </p:pic>
      <p:pic>
        <p:nvPicPr>
          <p:cNvPr id="26628" name="Picture 6" descr="https://encrypted-tbn1.gstatic.com/images?q=tbn:ANd9GcQskKsXS_XAZ8h7zeWWqpfPA0aRopOMBGcaWihZhapeveNfX5gB"/>
          <p:cNvPicPr>
            <a:picLocks noChangeAspect="1" noChangeArrowheads="1"/>
          </p:cNvPicPr>
          <p:nvPr/>
        </p:nvPicPr>
        <p:blipFill>
          <a:blip r:embed="rId4"/>
          <a:srcRect/>
          <a:stretch>
            <a:fillRect/>
          </a:stretch>
        </p:blipFill>
        <p:spPr bwMode="auto">
          <a:xfrm>
            <a:off x="4427538" y="863600"/>
            <a:ext cx="4608512" cy="2579688"/>
          </a:xfrm>
          <a:prstGeom prst="rect">
            <a:avLst/>
          </a:prstGeom>
          <a:noFill/>
          <a:ln w="9525">
            <a:noFill/>
            <a:miter lim="800000"/>
            <a:headEnd/>
            <a:tailEnd/>
          </a:ln>
        </p:spPr>
      </p:pic>
      <p:pic>
        <p:nvPicPr>
          <p:cNvPr id="26629" name="Picture 8" descr="http://musiqueduboutdumonde.com/wp-content/uploads/Cap-Bon-Ami.lever-soleil.Robert-Baronet.-e1374776193705.jpg"/>
          <p:cNvPicPr>
            <a:picLocks noChangeAspect="1" noChangeArrowheads="1"/>
          </p:cNvPicPr>
          <p:nvPr/>
        </p:nvPicPr>
        <p:blipFill>
          <a:blip r:embed="rId5"/>
          <a:srcRect/>
          <a:stretch>
            <a:fillRect/>
          </a:stretch>
        </p:blipFill>
        <p:spPr bwMode="auto">
          <a:xfrm>
            <a:off x="227013" y="863600"/>
            <a:ext cx="3994150" cy="2649538"/>
          </a:xfrm>
          <a:prstGeom prst="rect">
            <a:avLst/>
          </a:prstGeom>
          <a:noFill/>
          <a:ln w="9525">
            <a:noFill/>
            <a:miter lim="800000"/>
            <a:headEnd/>
            <a:tailEnd/>
          </a:ln>
        </p:spPr>
      </p:pic>
      <p:sp>
        <p:nvSpPr>
          <p:cNvPr id="26630" name="Rectangle 16"/>
          <p:cNvSpPr>
            <a:spLocks noChangeArrowheads="1"/>
          </p:cNvSpPr>
          <p:nvPr/>
        </p:nvSpPr>
        <p:spPr bwMode="auto">
          <a:xfrm>
            <a:off x="1763713" y="44450"/>
            <a:ext cx="5653087" cy="1052513"/>
          </a:xfrm>
          <a:prstGeom prst="rect">
            <a:avLst/>
          </a:prstGeom>
          <a:noFill/>
          <a:ln w="9525">
            <a:noFill/>
            <a:miter lim="800000"/>
            <a:headEnd/>
            <a:tailEnd/>
          </a:ln>
        </p:spPr>
        <p:txBody>
          <a:bodyPr/>
          <a:lstStyle/>
          <a:p>
            <a:pPr indent="-342900" algn="ctr">
              <a:lnSpc>
                <a:spcPct val="80000"/>
              </a:lnSpc>
              <a:spcBef>
                <a:spcPct val="20000"/>
              </a:spcBef>
            </a:pPr>
            <a:r>
              <a:rPr lang="fr-FR" altLang="fr-FR" sz="3000" dirty="0">
                <a:latin typeface="Book Antiqua" pitchFamily="18" charset="0"/>
              </a:rPr>
              <a:t>Option </a:t>
            </a:r>
            <a:r>
              <a:rPr lang="fr-FR" altLang="fr-FR" sz="3000" dirty="0" smtClean="0">
                <a:latin typeface="Book Antiqua" pitchFamily="18" charset="0"/>
              </a:rPr>
              <a:t>Rallye Road Book GPS au Cap Bon</a:t>
            </a:r>
            <a:endParaRPr lang="fr-FR" altLang="fr-FR" sz="3000" dirty="0">
              <a:latin typeface="Book Antiqu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lstStyle/>
          <a:p>
            <a:pPr algn="ctr"/>
            <a:r>
              <a:rPr lang="fr-FR" dirty="0" smtClean="0"/>
              <a:t>Hôtel </a:t>
            </a:r>
            <a:r>
              <a:rPr lang="fr-FR" dirty="0" err="1" smtClean="0"/>
              <a:t>Nahrawess</a:t>
            </a:r>
            <a:r>
              <a:rPr lang="fr-FR" dirty="0" smtClean="0"/>
              <a:t> Hammamet 4*</a:t>
            </a:r>
            <a:endParaRPr lang="fr-FR" dirty="0"/>
          </a:p>
        </p:txBody>
      </p:sp>
      <p:pic>
        <p:nvPicPr>
          <p:cNvPr id="37892" name="Picture 4" descr="http://exp.cdn-hotels.com/hotels/2000000/1170000/1166200/1166179/1166179_18_z.jpg"/>
          <p:cNvPicPr>
            <a:picLocks noChangeAspect="1" noChangeArrowheads="1"/>
          </p:cNvPicPr>
          <p:nvPr/>
        </p:nvPicPr>
        <p:blipFill>
          <a:blip r:embed="rId2" cstate="email"/>
          <a:srcRect/>
          <a:stretch>
            <a:fillRect/>
          </a:stretch>
        </p:blipFill>
        <p:spPr bwMode="auto">
          <a:xfrm>
            <a:off x="467112" y="1124744"/>
            <a:ext cx="8137336" cy="5419467"/>
          </a:xfrm>
          <a:prstGeom prst="rect">
            <a:avLst/>
          </a:prstGeom>
          <a:noFill/>
        </p:spPr>
      </p:pic>
    </p:spTree>
    <p:extLst>
      <p:ext uri="{BB962C8B-B14F-4D97-AF65-F5344CB8AC3E}">
        <p14:creationId xmlns="" xmlns:p14="http://schemas.microsoft.com/office/powerpoint/2010/main" val="377768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Servboul1\images cj\Nouvelle Photothèque\Opérations\LTServices\DSC_8767.JPG"/>
          <p:cNvPicPr>
            <a:picLocks noChangeAspect="1" noChangeArrowheads="1"/>
          </p:cNvPicPr>
          <p:nvPr/>
        </p:nvPicPr>
        <p:blipFill>
          <a:blip r:embed="rId2"/>
          <a:srcRect/>
          <a:stretch>
            <a:fillRect/>
          </a:stretch>
        </p:blipFill>
        <p:spPr bwMode="auto">
          <a:xfrm>
            <a:off x="4916488" y="1046163"/>
            <a:ext cx="3973512" cy="2630487"/>
          </a:xfrm>
          <a:prstGeom prst="rect">
            <a:avLst/>
          </a:prstGeom>
          <a:noFill/>
          <a:ln w="9525">
            <a:noFill/>
            <a:miter lim="800000"/>
            <a:headEnd/>
            <a:tailEnd/>
          </a:ln>
        </p:spPr>
      </p:pic>
      <p:pic>
        <p:nvPicPr>
          <p:cNvPr id="27651" name="Picture 4" descr="http://content.emirates.com/tn/french/images/275x90_Spice_Souq_tcm387-479076.jpg"/>
          <p:cNvPicPr>
            <a:picLocks noChangeAspect="1" noChangeArrowheads="1"/>
          </p:cNvPicPr>
          <p:nvPr/>
        </p:nvPicPr>
        <p:blipFill>
          <a:blip r:embed="rId3"/>
          <a:srcRect/>
          <a:stretch>
            <a:fillRect/>
          </a:stretch>
        </p:blipFill>
        <p:spPr bwMode="auto">
          <a:xfrm>
            <a:off x="304800" y="1870075"/>
            <a:ext cx="4257675" cy="3559175"/>
          </a:xfrm>
          <a:prstGeom prst="rect">
            <a:avLst/>
          </a:prstGeom>
          <a:noFill/>
          <a:ln w="9525">
            <a:noFill/>
            <a:miter lim="800000"/>
            <a:headEnd/>
            <a:tailEnd/>
          </a:ln>
        </p:spPr>
      </p:pic>
      <p:sp>
        <p:nvSpPr>
          <p:cNvPr id="27652" name="AutoShape 6" descr="data:image/jpeg;base64,/9j/4AAQSkZJRgABAQAAAQABAAD/2wCEAAkGBhQSERUUExQVFRUVGBcWFxcYFxYcGBkYGRgXGBscGBgcHCYeGhokGhcaIC8gIycpLCwsGCAxNTAqNSYsLCkBCQoKDgwOGg8PGikkHxwsLCwpKSwsKSksKSwsKSksLCksKSwpLCwpLCwsKSwpLCwpLCwsLCwsKSwpLCksLCwsLP/AABEIALcBEwMBIgACEQEDEQH/xAAcAAABBQEBAQAAAAAAAAAAAAAFAAIDBAYBBwj/xABAEAABAgQEBAQDBgUDBAIDAAABAhEAAwQhBRIxQQYiUWETcYGRMqGxB0LB0eHwFCNSYnKCsvEVJDOSU8IWY6L/xAAZAQADAQEBAAAAAAAAAAAAAAABAgMABAX/xAAnEQACAgICAQUAAQUAAAAAAAAAAQIRAxIhMUEEEyJRYTMUIzJxgf/aAAwDAQACEQMRAD8A9gSmJEphiZPeHZD1izOdL8H5YdlhgeHBUKVSGlEcyRM8cBEazURJTDwmHlMNvGs1HRHSiEDDZ1QlIJUQAIDdGo7lhFEZ+v4tQkgIZViSehfRusUZvGIWjoCRcGwBdnPctCe4htGaszEj7w94cioS7PGIm1M1ZOVQCQ2Y303A6mLiKspIIUXcWPybyhPcsb2zZJMIpgFIx7KCFA5tR694JScUQW5g7PDWgalsJjuWIjVJBYnZ/wB+kL+KS7OHZ4NgokyxzJEMuuSrQ7t+MTpWDpGs1CaEIdHHjGo7HDHCqFGNZ0GOww2joVGMOhRx47GCKFCjjxjDFPCCocYYpEERjwuHREmXDgq8ag2PhQnhQBioDDooidEiFxVpk07LQMdzxAJkIzIUJYeOWiELhZo1BJwI4TEQVHc0ajHKmpyJJt62HvHkfF/Fsw1aZRKWUbISu+5SWNgG1vs+8ej4/X5UZQSFEHQsfmNPL5R4xX0CZi1pKQSs86iWAAGpUXsAdN45c06ep04cd/Ir1tdOmqUpMsAOUgnMxykh1Je9zpC4expaZhkTggBSTokAC+wexcj2izN4jo0BKBMzBNgUhSkgd1AN6wD4hxVK5iBTM4BKprEFiRypcO1r2aJRTLycaPQ6TGVZJaS4DZSp7BUsKfNvqnTeIqTi/wARTLTzJLWBDqDg3NriMUiqR4edfiKJWkEXJzBfxFgx2HSxiMeIVysozLQpSznslacylpHqka7N2gOwRiqPScMxta1bs1wp3BdrW0cNFidWGYnMggG7XFi2hG9xtGcocb8aSZtOoomFSUKQq6ULNiCnfz3jNS62ro56pSUonZ1p5mYZlKsLfDrtGjYrSPR5mOmWhJWSSpQS7/6WNrRYk4iJi2SqydT1fTy0jKypVR4pWrIEkDMHJ5kggEBt1MWg3JADpCMuaYD3VYF/kfaApMGqDQrAFAJOraaC35CJ5OIzGZTpCXGv+p38jAUVWda0D7m5016+gEQrr86spylKlFDKu+UAlvn7RVSJuJpk49M1SczddP20XE8Qkn3eMamuFknUpUX1dILa7m42iRE9soDM5cb92L29RB9xg0NkeIQDdvKKtVxOQklGX5xkxWoYrKk2JBPQD52ilU1yQPEW4QA6b5STrmN/h6A69I3usyxoPVPFkxczIAsCxKmIDdQfOJv+vEM61sLsWvrtqf8AiPPqzjhQOWShR1ADuSf8Uu++8NoJ9VOC1qzygC3OVAaPZ/P9tG3Y2iPRTxxlBdewIcXYdoM0HGMtYSzlx1u41tHl+H4TOWpykIlkcyll1KJvZIvrvaDQneCAEJQkkkBJZtQ5sLdWgqbFcV4PS5eLyzvFxKgRaPM5VarIVLLknRLkH0g3T8RK5QSWYculodTsTVmyMcCopU2KJXYenWJiYquRCZSoYnWIyqOZoNAZahRX8SFA1DYFTMiVK4rJMSAxYQsCYYeFmIAqHgwAk4VDs0QAw8KjUAmBh2aIHjueAEynHcknLlJQVOnNq4yk2vbppvHjWN1KllUq4JYu+6dj1BtH0bOlJWCFAEEEadY8a+0Xhf8AhlpWkBpilM3QaA9CxjjzQaex14ZWtTDU2FlEsKJzJLH0OsSy6TKQA2997N8i8XJNOfDyh8juRsN7Q5M5AWkBj8QKWLgliCCNbBolu2W0SRWXLWnNYhiGYm6VuL98w1GvszKbEFlSCRlCCVFj/aQB/jfeCE2oSQSQyQxYAgkPo97tceRhfwyBMlA5j4j2dJSyX+Lz0PtaN2boPYFKEjxJqgpKMgUHJZ02SQnR9fQxLIlonyEKZRVmCw5yqKwosSx1sS21oJTJcuaFKXzAkgJcs6QT7BgBt7xQpKtMwgShlQJ2oGyLn0OUB+/eJWGgtQ1OZS5iXIYAAiwKczN5np59IsGYAtdy6bBzYlgq3S6mtrA2lrUqlpCSShSynMA3wOH9SgB4ZQ1AUjObhRWTmSxDEBjuDZ7dBDC2W5lbkC1ZgSpKS19nBPbc+bQEohJmTErlrW8mapK7nK6xmWb6qcM7uGEcqa5KlKlKclOpJ+FGRLjN52Pr1gBQS0/zEpvKVMUuzizBIB3Iy/U9IrGJKTNUnEVFZzDll2CzZRJbMMosQ4d+sQ1ONoSXCATe6r6lz2ub/wDBIooWqZpp1Jt6mG1lEE6zElRD5b39dOmv4BqrSLp9k6k1aJZvEIIZkpB16P3fy+R6RWn1JnKQFEM+p0buBobNbo1oFTJbnlPRvU2LeQzeSQNSTEUqsY5VOxbz2b1un/8AoxRxTQik0zYSK6VKR/2qEFZdJUlOZerXUfhJ76W1jszFMvhmqUhB1TLckhndayXftZnI7MJkVviJAEwoXbRhmuCbkNfrrcwYEsAlU1KMyv7XJbVSiS7fdD9mjlfBfsX/AOSZwWK3SSVAIUlgWKSXAOW50Fz5RfppQAznKHLpLlTvfZoaJxIaWkN/WbOx6M+UPZo7NoiZiFCwT3+JyCSxDhj3941houScRCWYFYJuU2AO9jdtS/6CL8qrUA6k3fSxYbO0Aps1aHCVhRvkQlG2znU9YlpvEZnJULqLjNdwwGgbX0jWCjQyq8p0d9d9/KNHhWKApZRY9zGKp5xa7Zg1swOxY+totyqogkHYP+kUhOmJKNmzmYzJGsxPvFeZxFJD87+QMZKplixGhvFZcto6NyOprFcXyuivaFGQ8OFG2NqjYy4kEDUzD1iGdXzELACkMdArU9hDuxbQaBiRIi7JkJIFvNo5MkgXaJuZRIrJESBMTJlDoYRCRraNubUhyGO5TEhI6xGJ6esFSA40cIMZj7QMJM+kJa8pQmDyYpV8i/pGslqSdxCnoQxClBiCCH2MCfyjTGjUWmjwdNEFBh0OurmMni84JUQDcb6MUn8xGs4voZlDUrBzGWQ8tY+Au4Z/6hZwfPeK32ZYKKutlLmy1LkyQqYpWVWQzAQUjNoTmL5f7Y44Qa7OueS+gWJWZYX4mQIKErLMgqOt9C4J/wDaDy6LNWi7CWjxFqOgdRI1+7raPTqyqwiSopmzKWUrOZqkKKASshipSf6i2rbRgOI8YoyupEtSBJmJQhKg/wDMCkMVAWOUEs9rJ6Q7jqTUth/8EhfiJUGIez3AUBezbA+sZ+QDLQ2ZpYW5UCQ0pgpQAGovl/WFSUS5UxnWrxEtmzF+Vshc6hgr5Q+UqWEgH4eZgDmK2c39WPUsYk1TKp8E+D4lMWsryhElAUiTKG7Mty2nwNpaJKaYokpNgGXZ7JIUbnuWP+nd4ro5VZQeUpUoGwEsqFtdbAKL7mK2GLAKyklwCFH71my6/wBtj0aH8kywmcMsxSTlYl7a5iGL+V4jwyXbKSCztZRDvfMw9vKKaVsFhi2fKV5g6goOGHQEsPS8RYXiK0ycoLkZnUohIABN7Do0M210Kkn2WMTw+aFA+MdLAWHs0DPFmnlUc72Njp2IIYtv3iaZUzJnMpZybDIoA99rdifrERrgLBQA8h8gLfOJpOyya1ofLoZijblfqQ17ddkAJ9YfVYZPy85lAHcqOt/hAS+7egiqvFiPgCv8iL+mjekcTiCVkfzAFbOCT9GEV3kQ0ig7w1Tky3mpUCCeZIJcO5IBAcd++mkHqeeM6cqLDl6Nbycqy7n9IEcOypqpbFQAckqDErTqACPgABaLypqzOKCUkEhJY6MCrUF3IaJSbbKRSSDcusBmBKUmwuosCD2G9x6NEq6oJOdSnFwLMLOXfyGndoFyq5ImlKVcyA+rdEgdHLm3l6RUKFgFU1eclTJSwCbkFSUjdmPdkwDUFKcFCSpPNMXYE2ASSbkHRNvkIson5HuFNqbXby8/nFHOpOnOcxAPUM7eQJIbZjFmkpwEdNSW0UQPo/vBsWi5Ty0sFjLoNr+h0ZoaxzqUGNwCOvQiKCZ6ghjYhRAzW5dr+RhTZ2QHIGIbTRrWG2pMZGYdp54PIW7XvHChoq4fkFnuepggsNHVHk52V2hRIIUMAvhN3f0jkymSpQKmLadj2jyXFOLZkmeuWZkxkks7fNtYJUXGM7KFg5kkm5A1GrjWO721V2jn5PQazGZ1IfEQgzZeW6XuD1bpAnD/ALWitZExOUKsnLcQKouPJ81giSlQJN7gW1uYC02LyDVT5q0JSlSXloDNnS7ue/bpHNkw1JUx4uXk9io8ZK0vmsAOkRYhj0uXaYsDzjznDOPZaJKvFJSpZcJSnNb9IyPEfF6amcCM+RFr2fu0ZrXih2n9nq2LceiWnxJctU0FWTKhnbrF1HFsstyrv1EePVuOCVToEiaeclxlYgeZ7wzC+MpktJSo5wRyk6pPV94MUKz2efxElrAvHanHGp1zUpJKRYdTHmFJxwMqVEgk8rNZ+rQbkYrWrlLKRLyWSSNb6WhHIbU0vD2IDEadaKqQiysqkEOgtcEPGgl18mUoSiUIJDpRYWFtI8kpsYmUmeSJigVXJGyuz+kBarH5wqUTVHxFgZHUA5BLW9YZx4VhTqTroDcQYIJNTOQpL5Zkxix+HMSD3s3vAucFFId+gfYbBvKNdxASZzlWckkk+1u/6RnK5gHUf1gUazT4bi3jUyQSCpAAIAv0+n0iBVQAwUWQMzuQGvZm0LOPzgDwxUfzygD/AMjADyf843I4PUx8RbqJzKA+Ef42cmwvHDONM64S4BNTWJCyUuCAwQAcuVh8R/xGkMTUBEtDE85LEX1UWV3fT17RfxPChKkkEAkuTt8Vi56/lGeqKlKUBCXCgwQbMA7s/X84ZIDZJPnp8XUGUkOOb4tgQd7hoC4lU/FsFF2AYeXlYX3vFqrklR0INtb22v07QLrKYggqJIe/lFUiTZqMOQm1gojreIKie8zQ2dukPkUBny0mWrKptHAuLFn3cH5R2mwNYzeKo6HQg+5jnaSd2ehC5JcFarmpTYqBPROv79YpCmsJrWCgE9zHf+lB/jY+v5wRppilLAA5QUpSSzJe2mrwbpcEpJv/ACNDh5UmTLlJGUnXm0ClFrsXtFiVh2QM2pAYOVaEuo9SW8hE/hIly0MQMoSAdLizk+e3SJZs1JYAkqWxSh2ez26C416CFsRo7S5Ulgp1HoN/Pt+IjlOUgn4RMLEA3UNi7bn96RGmR4YcsFasxItdn01v6RQw+tKqhwU7eJqSzMAOjqUlh23haNZokDOMjK5QRuA6kgaje57wybXeEnMWCAyc2w0AAH3lH5P2hVAI5EKLklzrlJAL+gf9mK06lT4WQAqSGCSTd9cwOjkqd4IB1TUha0AhTZVKH4O2trxycp0ZQQMyWe1tAPUu8Nn1AyJUk3LE2cgMBv3MUsNSohI//YdbfsWtDoVhKkm8oOjOfdvbX9tGjw2sE1DjaxeMpQ1hWSHDl72v0v6wXwGZe4ynUNoXvf3+UUi6JyQZI/bQo6ViFFyR4HVUkxc2ZqpSSVKJN2O5jS8LUIVSKzFlJWWsSSFDS3eK3DtSDW82XnlqSQRZwxH4xqJdNTJJSZi3LcqWTfvDOdMCTaOcO4kiUEyphIS0wX2JB9owtTKUPhdTEju0emUnD0lV5hzq2Gg9epitWqpkMkyAgXGYJ32vE1kQ7izzykQu9lWuNfaIjhE1Tsgx6NQ0KVKATp1I2gicLlKCkoWoqFiMthFZ5NnbJpPweW0GHoKFeOtachsEsX6i8TKqqcJKUSlEswUpX4CN7S/ZylSleIVFOoDM794sUn2YSR8aVhuihAUlXBqd8nmUqnVMEtKJZuQHANy/XQR6ZSYwlFTORogiTLudZmunk0aKm4fkypPgoQSkX+LmHrGYqsMp2U0xYWhfii4fOkEAE9IkpqyjjwZTGVkT1k//ACKf3MWUcOz5wTPloeWlQzqfTKRoNx3htZTVFWvPLkLZShmIukaAlz7weqOL0S5ZppCnQkZLp1LXY+do6JS4FhjvlmaxZQdzp06uSWfYWctewjOVd+YnyYfJI284NYrNu+oSwAaz9+vlAOqBfquwb+l9B/l2gMBuPs4wZCJaqiYBmWopQwchKSQW7qUPkI1GI45LlIMyYQkNyj72mjfvWBOHLVQUciSq6yDMUw+ELUos/W/7eMRj1eZ8xSiT97KNrEj5tHMo7NtlW6SRNjXHa1q/lBIS5ZTHMw0ttb8YqSOJgmW+VKlFV0q1FtQ4ZQ+YgKqS3uPm0SS6Z1MB5D9+UVUEJs0TT8UWogixs9he/YQ2ZIUpOZQXqzMpmZ3Haxg1glIBNlnvBHjCpEubIQlLXUpZ6pUydOwzH0EXjhXtuf0ReX5qH2DsDQtUpQCwlbjw0EspZYZso3tl9QYuUs0SkLC1c7usEEagBr2OkOQESw8xmKgz6JOiSVbAE3PaL2G0v8SCAtJmJJD25wCWzXPMx311jknBS5O3DncaXgy06qSXf2GvmYK8MLKJhDPmAUlyz2O3rrE+N8MLlqDqRkuSQyQG6neKXDs5K65ASQUS0q/1ZbWv6wrhwaWS5dmsmSUIGZfxksAeraAdWi7LpUyU5g2ZVtywsAkdBvFiXMQ4cAk9Ro5L/QmKM+a6yEpCyMo10vY+zxyWW7HYpVHw8qGJuSDsOxbWBPC/JMKlMbustuHPlrt5QRxRIQErT90pJbcKcG3aAGVaSoAv4ihlbobZvQfSKJcCPs2CJmfPook5fMKSlRu9rqP/AKxVrqkKyAfCFWb+0EDN/qItAyViNy1gGSfQO7bOG/ZiZIJKVpdIKSE9yTY/InyaAGh1Qo8gKW1NtC2Y2Gzk/SK1DOALEqcqmMCd7EZezn6w6lnKTMWhRzIBsom+Zg/47doF09fnmFKGyoUySRck9tf0fs1IiMK0SVKWlYYKDgO2tgpPnb1tBShWULs7LUXSHse376QDwicrMp2UApQcO5JCXI9gdIO4AHzAlw/3tW7nqDv2g2KzSpnOIUMSs9DCim5PQ8ZkUyjMlrTqk+tw0aqRwsklKpkxZmKIISkhgXg/LkUksAJkoYbm59zcxSrJiJczPLLONCdO49IWU76GjGuGaOhwlMoOBmVvmLxNNqVaFtRYJeA+G46FKypNtSdzF5ddOPwILbbfWBZqJ1qnlSMgRlJ5ibEDqA14s1FESOaYvKdWAFvrFSmVUFTFki93Bi5ULCEPML9SVfhGtGpmQ4h+0v8Ag54lSUCagAOSou52FiIP4VxKiqlCYheQmxQoXB6frGSxvAxNmFVMiUE5CVzCrMEjcjoYDSMBmyJ0v+HqZc5JKcwJy73BSSbd4bho1NHq+D0yyTnU97EOA3nDcS4Lp5swzCtSSQxYhj+sWUKIAADC2pt7Q4oP9Yc9ATCrjgLIcHxaRKV/DSpiFlAIIzBwR1Eeb8ScOtVKUhUtv/Kq/wAJe4HV+kGePcCm5CuVJSFISVKWhJzkbgZbgnrGYoKWWV+AoiZNPOorKrFtAX2teH31NGGzBmJTilvcbqf+0bf5ecO4QwL+Jq5aFp5E/wAxaQTZI6ndRVEGKoVLmFCklKnJI3U+h7pbRrWMeg/ZVQBNNMqS2acrIljoiXysdnKsx9orOVRJJc0VeNpysq1LtfKgCzAsHI62A8hHmy5mnmRG++0fMJZJP3kZUds11H92jzioVf1JPrAhwjPkcsjX0PlGy4QwgZRNVckfIfn+UYVa9/fyj0DgqdymWfusR3B/I/WO/wBFq8nJyeq2WO0TTsMEmqlEDlWrlGwUxcD0v79IF8aJ/wC5HZP4qP4xsq6W5l2+FQN9oxnGZ/7lXkn/AGvHT6vGoQ48s5vSzc5K/CKFQvNJ6sG+n4Rdw+lYgkkCY6QQSMqgAzNo9x7QIQsutO2Ue4d/r8o0mFSfEkqG6SFJPdgY8lLk9FlXE+GytJLqURoMxOnYlvpFSgoVU0wukhaUkEasolr+Q+sbKUnMEqaxsfxgCqWy1ljYsXJexL3NztAa5oZPgOy8Q5kpQHOUm+xLAAep+sTg5bslwoEglnYt9NPKMzIqiFpIQ+UhgfvM7Cw2LFyRpBibPUoKJF1m/wDayQALjTlcHS/rHHkhqdWOWyO1U5SisBstlILfeBzC3QiB9YgiYmd8KVgN0Ctde94lQAb/AAqHOQX5rAb+XyG0R1ZHhLVyjKEuLA2IOb0EGK8IL/RlaySwIBmFndmJDEg/1MPaJPHIKEqRaWopBGhyiz9OvcRn6ud4hSgliFOD3aw9SfpBHDqzNyLzpLMRd+oU2zfQwGqNZdxRISjMGUJjBewzEj1uWHZ4GzJf88qQWT8QuNCP30h1XMWVLcunRrs4DBTdd7RFhksqBWq4fmF7jdv3tDLoV9hWhmIC1pVsQ6nO4Zz16wZ4KpmWJaiGZgp+53N+kCauiCgoAp8NQSUqG7MR3caGNDwZRFgsMQ5T1Nh+bekFAkaatmBKyAksGHwvsIURTa0OXLHo5hQbFoyAr6dEnOAqadiScvmw2gbInmaM9UuXkKiQliFNoGKfhHm8X6bhacinUV5cxIPh9BuSrR+3nAWl4dqhOSCgTEEm6VAhNtSSLNGSaH4Zr5HgSU5pSEt/UHV84pVHEDqYH5wRwfhoyQoEoOcuUkn8rwVocDkSyFIlJKtHJf6waEsq4XImzkgpsnqYZivDU2ZbxUgB9iXg0qtUxSkJTsLgRWM+ZJSHTnKyxIZkDqonUdhAqwptEFPwilNIuXLUCpYdR3J2/wCIyPDuEZVrn1Fyk5UpNgCLO0bmnxmWiYUJAzH7wAD92gBPoZ66l5l0lQJIsCLn9IaSVcATd8h6glLmjOs5UbDc/pAvjDElypLU8tZU+qXJAF3t5RofEC2QEk9gLD1i9LwNIdyoq7HSF1b6DtXJ4fw3xdPTV3mK5/iCyde4O8el0bLOcSEEhzmy373ghW4JK8RJKUFSC4dIJchveLVRXqljTl6jSA4m2BGK8O/xqAmZKBDFlHlKf8Vaj6Rzh/hj+BpZkszDMKpilgqAGVwkBIA6BOzXOggmcXdJJWlIG6lMIx2LcSLaZLRMQtmVnTcXJtft9IDdIKi2DuOsEm1MyWJACmCszqA6XPlGQpfs9rJs3w0oTm1KiVZP/YJaN7wTRz0T1VM0kgoKEgkk8xSSW0A5R7mN1JrCQCUlI10Iiim6J6cnj6vseqkgmbMlJDE2zK022MD8LqSgpWkXa47biN1jlbVrE2aVjw5YU0syyksRqFE80eepntZIcjU7Btu/p77RbDOV2Llgqo3kirSsy2L5j8mJv3cRiuM571Kz2H+2LnDE5QqJaTd1KI6JORWg2DBoDcVzXqDu4T5aAe1o9X1GVZMKkedgxe3la/CGmmpOfqXaxZm6xruH6vKhQKSyWOYXF2F+l4xdGHKP7io/Ij8Y2mA8QpkBaTJVMukgpUz2Gg6gD2MeWuzuaCsuYA5Se7DqOkQzsOJWpQBYubAsHCRr6H3iKo4hll8lMpJ/0KBPYGx9IM4ZQzp8vPMzISkZsrpA9fTZ40pJchUGBZKQhgASSz7Mn6mCdItNky0qU7uW+eY6jWKy6UKVmQAQLqUxvuwJtrcxYpJ6kILMbOEhQDkswBUWYX1Ijjk75Z1RVKkMr8FzHmWoBrMwcubO148/4sVdkLdAOVSXuVB7nsw0jT1/E4IGXM4BDKALPva3SPOpy+ckucxcnfWKY4u7Jzl4J5dWpdlagAA72gpNrc4QoE5gnKruR0aA6iEqJDlO0EKN5iTZtx5C0PJCwYSkz1qQxmAAuLs/kYt0E3IPDIBsG7EEv7tHOH+HfHW6gSlHMtIJBKfhdBGqkm7bs0eg0/A9IFKylSkqRy5lHlV1ca7HtEn+FE/sydHOTMUZaU7ugjZxf0v842uA0EyVJylDKJexJ2AH0iWg4fkU6wpAG7+dr+7+8GP48bNASA5AObhiySfD1vf/AJhQVNdCgmsESsP5AlU5cwblbOexZh8ocZcxIIlAEdj9XjO4XiapvMo+GgXd9Rsz6v1gDi/HE+cFS5P8pCbMPi9SdXhjUbmSieo3KSeiVJLdXaJp0xEhLzp6EKYkJFz7R5zwxhdRP/8ADmlBLgzC+V+li5+kbNXBUgpT486YuYxzKSoAHvlLt7wWgcJiwvEpFQFET8yjYS/gU/bNHJ/EakKElZKrNndNj3b8o7TcGUqVgpRMP9xXBZPD1H4vimXz6vdibX6E2gB4KuHYeVfzFBnu5JFtmg8moypF023ivNqEFglZ8mc/hHCuWlNklRJu/wC7Qr4AFqbECUrUWCUJKrdtfpE3D+JCbLSoKUXH3viB7xjanFQBMZ+dGQJF2BO462ingmMrHKlQSoFuo/5ENGdAcLNRxDMUucDJUhQTaYgi4OxcXG8QGcQHVYAFwbwFrMeaYoffdifKKYxGYQ5SpQNuX8YEpfQVEzmPzyqecz5VuAAW8gekCMSQadSMpICg6RvY384scSy1JKgoFLmzguC8TYAJM1YE5PiZUFs5Jv8AhE1Hyy7nxR6P9nmITKumXyhK5Zy5rXsC7bQXqqoyJShPm3UcoOznQCKn2eUkuXInrlAgKWAblrB7eTxHxNXASyx5rt9Y6IxqNnNKTboxuPzpn8OtyoZzlcqLEZg7bA5XI0jMIlAJYDQQbwnGc9NPkTLrQlS0KOikkkt5iA50b0imITITcPn/ALqV2Kv9ihAXistUHblHyzD8INYSsJqJbXD/AKX94F8YXqfceynP+6O2X8H+mcq/m/4VaRLKH9oAjv8A1CYgrCSQH5r67a6jTUeRjlNoe8HeGcIVUEJSkMJiiVH4QHOvW7Ftyn24k12zp7OcLy59ZUIkhyCf5qhbLLGpcfAWsGuSfMx69W4EhaEy3PhhgoORmbqRdohwuklUcvw5CRclS1PzLUdSo7wOPGcrxjKBvo+zkaekc8pKbLKLidxuolyZWRIypFrbDX2jzLHuICrlSRlNrXAI6/Vj3i9xRj6py1JbkSoj/Ig/R7N3jLz5Lkk73/UNDxx+WBz8InkTStIJI0Pl6QIq0WBglQ/+PyB/GKFbpFF2SI6dQPKYP4fKBZi7D09YC4bThTk/v9vHZFWUhQTYn6Q0sb1TNGVM9K4LnplpmXuSN9NY0RxRIZiAY8o4dr1CYQ+qcp89Qe+/vGjNU+7t33jjyJpnTCpI1EzF2PrHU4r3aMzKxcWBax/CGTsU0EJyNSNUmsUbg2jkBabEpYSHWQdxCi2pOw6jGkVQCvDITspdiR2G4jN1yqX+KUJwKdNjz2s6tWi8KwJHJpsrl9NS8V8TXnTmKQ4uXZ2GpG5hmKuAlLx1AH8sgJAsEs3pqW9orrxrNY7nchh+/KMtJqxfQP00ixIrAe76fkY1Bs2VFiIYsW2LKJFu/wCUXTVln32+kZOmrEpDBn37frE6MRA1UPP6QtWE1JxEF7CKVVWA/wBwIcHcEd9Xv8oAHF99gz9nhqsQBe5DsQfrAo1ktTWtmAsCdvLV94goK1ImpdgH2Nn3J9YrVKuvV22P5QKqas37dP32gah2NfgVGKifMUo8iVqDDcu9z0jf0qEpDJSAOwjA8BK/kgk/ET843tJ5QboXsZiuEInyymYlJBcaBx3B2Med0n2W1SJ6lIXJ8MEtmWQtST/aElumsb/iXFFSZOaWAVGwfYmMLRcTKVNCkGw5VOdeoZ+u8BzSdMeONtWEsLqJslKadzmRMUpaQWfMeXm/p6+UC+KZk6YuZLJSkOACnU7s+0DMW4iVJrTMupCiFeX7EWMUxyXMmJnZj4YBJYF9Mt+9/lAcnVIOnPJnBS5V82oyJH76fnD55sWghNlJCU5dS1nc7qf6QMnHaOrD0Qyrk7T8gSv+9PzWkQPx6YVTySXIe/clvoG9Ikxioyy0JH9TnuxhtVSFRC1kIQR8SgeZv/jSLr1FxYbkR1OX9px/Uc9fNMjpA5AFybAdTGspJwoqYOsFUzNMIQQdTa7tYfiYykrEfDcygU2LqUxWR06JHZLaByYZVY2uYk5mdb9eVDsEh9tn/EkxwyTlwdMGo2w5N47nEKCVkJIIYh9ejM3vAA1673Yne7u+o6dIqphyhFVFLoRyb7HrqldSz9Sfn53iBU4u+9vl0jpiMiGFLuHK5Fjo59xEE+XmIHqfKO4cbqHVP0I/OLlJKdbQccN5qP2CUtVZDIRkQry31ip4cE8QlscoFyXPkP1eJKTBFFnNugvbzjsnglKShBdEVkUVtLyDJEzKoHoYNKriRcwbkcLy1o0PufwjJ4mDLWqXoUlvy+Uc3qfSyxpNlcHqIzbSLArO97v6REuvI30tFDKYt4TReLPlo2zAq/xFz9G9Y5NEXcjfYTgaDJQZnxkOfW/0MKLi8QALBmEKKUidsG0dJ4o5VBSbuov5sANQLQYn+DIQStRIb4bHbr07RTk1SJSM1kgBy2wGjvqfOMzi+M/xZUhLhOqSbFTNc9GERbLxSC8nD6eYAEhLEkoJzAlxoXtqzfpE83A5OYgIUlgA4JyuWf4tT5QBSG5Q5BypBzZQLEgJAvtc2F4d4/MpfiBagkkJJOVPS33jvGC0bGlwOkQ2YlXUKUb+wEG5VFTIYiWi4tyu8YugmzchHLnZ0rDBJLAs3kdxE+HYwsKZQW+iiCdfdx5doFitI2UytQlIGRJdnsNCenaK8/BKWY4MsAvqmxeB9Bhi5qDnSEgWBJ1H9Xn3jQ00hEu5OlnLbCNZqMnU8DzVTE5FAyj8RUWKfLrr8obO+ydKixqVAbsgP6Em0bQVuoDW7xFMrwQGve50DiNZqKmGcJypDZFrCAAwLEnzME5i8gLcwgWquu6inlPUsR1IijU4s7lyBcWv7dIVsJLxNiSVSib8t/VjHlcyeJc0LRZKmJ7GzuI3c/EEkEu46KbX0jB4qAicQdFXHSNFW2NtSCfFQGTMkgsHSoHUdoEyKnPJITYqsdhtFWXLdBHe36RHTDKGfcw+tKgOduzSU9QXAUGSABfyufJopeGXc6PEuDSytMwlRIlIKj7j5M8V0qZL9ifwi+KLjG/sjkknLgH4sXmJOlx0J1F2/OOYrPK5pUSVFhc6/p5QyqBK0jWG1I5oo+mT8kNRNt5xFMU5caaDy2iOqVdukOlm0IhiYQ4GIkKaJCIIDi1RHkOsTOIinKtGMdoZn80d3HuPzi4ioIKsups/QQMl2L9C/wCMEl6nuX99PlBg3F2gSSa5J6JLkklzr3jRUqsiRn5bOH/pJ/SMjnIKCksQW94urmKV8RJ8zHfh9U4Rqjmy4VJmrk45KSLF36An5i0YvHVAz1kH4mNx2A/CCcosHihiEvMx6W9D+/nEfUZ3ljyNhwrG7QPCni3S1nhhRbM4y9Dq9jtEeRtGh0uTcPpr6COA66DcrEZZAJCnPVnjkBlJKiT1hRrYaCWLYgooCCbFyR3Gj9Yp0QBVfYEjue8KFCvoddlydJOdiSWiTOlMxKTo3QGw2v5AQoUTRVhnBV+ItAGZKTzFsugdh7Bo1xWlEsmUje+jl9yTvChRhDgxYkBIJ15uwb84enEiVO/IwHR1dD27iFChEMzofOoEsyQXBOrkuzMfXSIqrFzkUE3UlWQOLWvb3jkKGQoOn4q7W2N9+4OzaxAaoBLh2dvL9I5CgmBqqoOzWVA3GEhSGa6Tr0hQoZCsD52YREid8Vt47ChxDYfZ9LGSoWbuUSwPRR/+0UeIqUS5ikIHLY+XYdoUKPUpf0sWcCb/AKiSAs0ErT+9oqVhZR9Y7CjhZ2A0qeJEGFCgGJyHjqVQoUEBwriNRhQoxhRZlzuVL9G9rflChQAjX38ovU5G+hue3eFCiuN/ISfQQmSWAvr+9IoTnBKTfcRyFD50k3QuJ2k2Q5Q8dXoAPva+QhQo4TpIlTGtChQoYB//2Q=="/>
          <p:cNvSpPr>
            <a:spLocks noChangeAspect="1" noChangeArrowheads="1"/>
          </p:cNvSpPr>
          <p:nvPr/>
        </p:nvSpPr>
        <p:spPr bwMode="auto">
          <a:xfrm>
            <a:off x="0" y="-384175"/>
            <a:ext cx="304800" cy="304800"/>
          </a:xfrm>
          <a:prstGeom prst="rect">
            <a:avLst/>
          </a:prstGeom>
          <a:noFill/>
          <a:ln w="9525">
            <a:noFill/>
            <a:miter lim="800000"/>
            <a:headEnd/>
            <a:tailEnd/>
          </a:ln>
        </p:spPr>
        <p:txBody>
          <a:bodyPr/>
          <a:lstStyle/>
          <a:p>
            <a:endParaRPr lang="fr-FR" altLang="fr-FR">
              <a:ea typeface="ＭＳ Ｐゴシック" charset="-128"/>
            </a:endParaRPr>
          </a:p>
        </p:txBody>
      </p:sp>
      <p:sp>
        <p:nvSpPr>
          <p:cNvPr id="27653" name="AutoShape 8" descr="data:image/jpeg;base64,/9j/4AAQSkZJRgABAQAAAQABAAD/2wCEAAkGBhQSERUUExQVFRUVGBcWFxcYFxYcGBkYGRgXGBscGBgcHCYeGhokGhcaIC8gIycpLCwsGCAxNTAqNSYsLCkBCQoKDgwOGg8PGikkHxwsLCwpKSwsKSksKSwsKSksLCksKSwpLCwpLCwsKSwpLCwpLCwsLCwsKSwpLCksLCwsLP/AABEIALcBEwMBIgACEQEDEQH/xAAcAAABBQEBAQAAAAAAAAAAAAAFAAIDBAYBBwj/xABAEAABAgQEBAQDBgUDBAIDAAABAhEAAwQhBRIxQQYiUWETcYGRMqGxB0LB0eHwFCNSYnKCsvEVJDOSU8IWY6L/xAAZAQADAQEBAAAAAAAAAAAAAAABAgMABAX/xAAnEQACAgICAQUAAQUAAAAAAAAAAQIRAxIhMUEEEyJRYTMUIzJxgf/aAAwDAQACEQMRAD8A9gSmJEphiZPeHZD1izOdL8H5YdlhgeHBUKVSGlEcyRM8cBEazURJTDwmHlMNvGs1HRHSiEDDZ1QlIJUQAIDdGo7lhFEZ+v4tQkgIZViSehfRusUZvGIWjoCRcGwBdnPctCe4htGaszEj7w94cioS7PGIm1M1ZOVQCQ2Y303A6mLiKspIIUXcWPybyhPcsb2zZJMIpgFIx7KCFA5tR694JScUQW5g7PDWgalsJjuWIjVJBYnZ/wB+kL+KS7OHZ4NgokyxzJEMuuSrQ7t+MTpWDpGs1CaEIdHHjGo7HDHCqFGNZ0GOww2joVGMOhRx47GCKFCjjxjDFPCCocYYpEERjwuHREmXDgq8ag2PhQnhQBioDDooidEiFxVpk07LQMdzxAJkIzIUJYeOWiELhZo1BJwI4TEQVHc0ajHKmpyJJt62HvHkfF/Fsw1aZRKWUbISu+5SWNgG1vs+8ej4/X5UZQSFEHQsfmNPL5R4xX0CZi1pKQSs86iWAAGpUXsAdN45c06ep04cd/Ir1tdOmqUpMsAOUgnMxykh1Je9zpC4expaZhkTggBSTokAC+wexcj2izN4jo0BKBMzBNgUhSkgd1AN6wD4hxVK5iBTM4BKprEFiRypcO1r2aJRTLycaPQ6TGVZJaS4DZSp7BUsKfNvqnTeIqTi/wARTLTzJLWBDqDg3NriMUiqR4edfiKJWkEXJzBfxFgx2HSxiMeIVysozLQpSznslacylpHqka7N2gOwRiqPScMxta1bs1wp3BdrW0cNFidWGYnMggG7XFi2hG9xtGcocb8aSZtOoomFSUKQq6ULNiCnfz3jNS62ro56pSUonZ1p5mYZlKsLfDrtGjYrSPR5mOmWhJWSSpQS7/6WNrRYk4iJi2SqydT1fTy0jKypVR4pWrIEkDMHJ5kggEBt1MWg3JADpCMuaYD3VYF/kfaApMGqDQrAFAJOraaC35CJ5OIzGZTpCXGv+p38jAUVWda0D7m5016+gEQrr86spylKlFDKu+UAlvn7RVSJuJpk49M1SczddP20XE8Qkn3eMamuFknUpUX1dILa7m42iRE9soDM5cb92L29RB9xg0NkeIQDdvKKtVxOQklGX5xkxWoYrKk2JBPQD52ilU1yQPEW4QA6b5STrmN/h6A69I3usyxoPVPFkxczIAsCxKmIDdQfOJv+vEM61sLsWvrtqf8AiPPqzjhQOWShR1ADuSf8Uu++8NoJ9VOC1qzygC3OVAaPZ/P9tG3Y2iPRTxxlBdewIcXYdoM0HGMtYSzlx1u41tHl+H4TOWpykIlkcyll1KJvZIvrvaDQneCAEJQkkkBJZtQ5sLdWgqbFcV4PS5eLyzvFxKgRaPM5VarIVLLknRLkH0g3T8RK5QSWYculodTsTVmyMcCopU2KJXYenWJiYquRCZSoYnWIyqOZoNAZahRX8SFA1DYFTMiVK4rJMSAxYQsCYYeFmIAqHgwAk4VDs0QAw8KjUAmBh2aIHjueAEynHcknLlJQVOnNq4yk2vbppvHjWN1KllUq4JYu+6dj1BtH0bOlJWCFAEEEadY8a+0Xhf8AhlpWkBpilM3QaA9CxjjzQaex14ZWtTDU2FlEsKJzJLH0OsSy6TKQA2997N8i8XJNOfDyh8juRsN7Q5M5AWkBj8QKWLgliCCNbBolu2W0SRWXLWnNYhiGYm6VuL98w1GvszKbEFlSCRlCCVFj/aQB/jfeCE2oSQSQyQxYAgkPo97tceRhfwyBMlA5j4j2dJSyX+Lz0PtaN2boPYFKEjxJqgpKMgUHJZ02SQnR9fQxLIlonyEKZRVmCw5yqKwosSx1sS21oJTJcuaFKXzAkgJcs6QT7BgBt7xQpKtMwgShlQJ2oGyLn0OUB+/eJWGgtQ1OZS5iXIYAAiwKczN5np59IsGYAtdy6bBzYlgq3S6mtrA2lrUqlpCSShSynMA3wOH9SgB4ZQ1AUjObhRWTmSxDEBjuDZ7dBDC2W5lbkC1ZgSpKS19nBPbc+bQEohJmTErlrW8mapK7nK6xmWb6qcM7uGEcqa5KlKlKclOpJ+FGRLjN52Pr1gBQS0/zEpvKVMUuzizBIB3Iy/U9IrGJKTNUnEVFZzDll2CzZRJbMMosQ4d+sQ1ONoSXCATe6r6lz2ub/wDBIooWqZpp1Jt6mG1lEE6zElRD5b39dOmv4BqrSLp9k6k1aJZvEIIZkpB16P3fy+R6RWn1JnKQFEM+p0buBobNbo1oFTJbnlPRvU2LeQzeSQNSTEUqsY5VOxbz2b1un/8AoxRxTQik0zYSK6VKR/2qEFZdJUlOZerXUfhJ76W1jszFMvhmqUhB1TLckhndayXftZnI7MJkVviJAEwoXbRhmuCbkNfrrcwYEsAlU1KMyv7XJbVSiS7fdD9mjlfBfsX/AOSZwWK3SSVAIUlgWKSXAOW50Fz5RfppQAznKHLpLlTvfZoaJxIaWkN/WbOx6M+UPZo7NoiZiFCwT3+JyCSxDhj3941houScRCWYFYJuU2AO9jdtS/6CL8qrUA6k3fSxYbO0Aps1aHCVhRvkQlG2znU9YlpvEZnJULqLjNdwwGgbX0jWCjQyq8p0d9d9/KNHhWKApZRY9zGKp5xa7Zg1swOxY+totyqogkHYP+kUhOmJKNmzmYzJGsxPvFeZxFJD87+QMZKplixGhvFZcto6NyOprFcXyuivaFGQ8OFG2NqjYy4kEDUzD1iGdXzELACkMdArU9hDuxbQaBiRIi7JkJIFvNo5MkgXaJuZRIrJESBMTJlDoYRCRraNubUhyGO5TEhI6xGJ6esFSA40cIMZj7QMJM+kJa8pQmDyYpV8i/pGslqSdxCnoQxClBiCCH2MCfyjTGjUWmjwdNEFBh0OurmMni84JUQDcb6MUn8xGs4voZlDUrBzGWQ8tY+Au4Z/6hZwfPeK32ZYKKutlLmy1LkyQqYpWVWQzAQUjNoTmL5f7Y44Qa7OueS+gWJWZYX4mQIKErLMgqOt9C4J/wDaDy6LNWi7CWjxFqOgdRI1+7raPTqyqwiSopmzKWUrOZqkKKASshipSf6i2rbRgOI8YoyupEtSBJmJQhKg/wDMCkMVAWOUEs9rJ6Q7jqTUth/8EhfiJUGIez3AUBezbA+sZ+QDLQ2ZpYW5UCQ0pgpQAGovl/WFSUS5UxnWrxEtmzF+Vshc6hgr5Q+UqWEgH4eZgDmK2c39WPUsYk1TKp8E+D4lMWsryhElAUiTKG7Mty2nwNpaJKaYokpNgGXZ7JIUbnuWP+nd4ro5VZQeUpUoGwEsqFtdbAKL7mK2GLAKyklwCFH71my6/wBtj0aH8kywmcMsxSTlYl7a5iGL+V4jwyXbKSCztZRDvfMw9vKKaVsFhi2fKV5g6goOGHQEsPS8RYXiK0ycoLkZnUohIABN7Do0M210Kkn2WMTw+aFA+MdLAWHs0DPFmnlUc72Njp2IIYtv3iaZUzJnMpZybDIoA99rdifrERrgLBQA8h8gLfOJpOyya1ofLoZijblfqQ17ddkAJ9YfVYZPy85lAHcqOt/hAS+7egiqvFiPgCv8iL+mjekcTiCVkfzAFbOCT9GEV3kQ0ig7w1Tky3mpUCCeZIJcO5IBAcd++mkHqeeM6cqLDl6Nbycqy7n9IEcOypqpbFQAckqDErTqACPgABaLypqzOKCUkEhJY6MCrUF3IaJSbbKRSSDcusBmBKUmwuosCD2G9x6NEq6oJOdSnFwLMLOXfyGndoFyq5ImlKVcyA+rdEgdHLm3l6RUKFgFU1eclTJSwCbkFSUjdmPdkwDUFKcFCSpPNMXYE2ASSbkHRNvkIson5HuFNqbXby8/nFHOpOnOcxAPUM7eQJIbZjFmkpwEdNSW0UQPo/vBsWi5Ty0sFjLoNr+h0ZoaxzqUGNwCOvQiKCZ6ghjYhRAzW5dr+RhTZ2QHIGIbTRrWG2pMZGYdp54PIW7XvHChoq4fkFnuepggsNHVHk52V2hRIIUMAvhN3f0jkymSpQKmLadj2jyXFOLZkmeuWZkxkks7fNtYJUXGM7KFg5kkm5A1GrjWO721V2jn5PQazGZ1IfEQgzZeW6XuD1bpAnD/ALWitZExOUKsnLcQKouPJ81giSlQJN7gW1uYC02LyDVT5q0JSlSXloDNnS7ue/bpHNkw1JUx4uXk9io8ZK0vmsAOkRYhj0uXaYsDzjznDOPZaJKvFJSpZcJSnNb9IyPEfF6amcCM+RFr2fu0ZrXih2n9nq2LceiWnxJctU0FWTKhnbrF1HFsstyrv1EePVuOCVToEiaeclxlYgeZ7wzC+MpktJSo5wRyk6pPV94MUKz2efxElrAvHanHGp1zUpJKRYdTHmFJxwMqVEgk8rNZ+rQbkYrWrlLKRLyWSSNb6WhHIbU0vD2IDEadaKqQiysqkEOgtcEPGgl18mUoSiUIJDpRYWFtI8kpsYmUmeSJigVXJGyuz+kBarH5wqUTVHxFgZHUA5BLW9YZx4VhTqTroDcQYIJNTOQpL5Zkxix+HMSD3s3vAucFFId+gfYbBvKNdxASZzlWckkk+1u/6RnK5gHUf1gUazT4bi3jUyQSCpAAIAv0+n0iBVQAwUWQMzuQGvZm0LOPzgDwxUfzygD/AMjADyf843I4PUx8RbqJzKA+Ef42cmwvHDONM64S4BNTWJCyUuCAwQAcuVh8R/xGkMTUBEtDE85LEX1UWV3fT17RfxPChKkkEAkuTt8Vi56/lGeqKlKUBCXCgwQbMA7s/X84ZIDZJPnp8XUGUkOOb4tgQd7hoC4lU/FsFF2AYeXlYX3vFqrklR0INtb22v07QLrKYggqJIe/lFUiTZqMOQm1gojreIKie8zQ2dukPkUBny0mWrKptHAuLFn3cH5R2mwNYzeKo6HQg+5jnaSd2ehC5JcFarmpTYqBPROv79YpCmsJrWCgE9zHf+lB/jY+v5wRppilLAA5QUpSSzJe2mrwbpcEpJv/ACNDh5UmTLlJGUnXm0ClFrsXtFiVh2QM2pAYOVaEuo9SW8hE/hIly0MQMoSAdLizk+e3SJZs1JYAkqWxSh2ez26C416CFsRo7S5Ulgp1HoN/Pt+IjlOUgn4RMLEA3UNi7bn96RGmR4YcsFasxItdn01v6RQw+tKqhwU7eJqSzMAOjqUlh23haNZokDOMjK5QRuA6kgaje57wybXeEnMWCAyc2w0AAH3lH5P2hVAI5EKLklzrlJAL+gf9mK06lT4WQAqSGCSTd9cwOjkqd4IB1TUha0AhTZVKH4O2trxycp0ZQQMyWe1tAPUu8Nn1AyJUk3LE2cgMBv3MUsNSohI//YdbfsWtDoVhKkm8oOjOfdvbX9tGjw2sE1DjaxeMpQ1hWSHDl72v0v6wXwGZe4ynUNoXvf3+UUi6JyQZI/bQo6ViFFyR4HVUkxc2ZqpSSVKJN2O5jS8LUIVSKzFlJWWsSSFDS3eK3DtSDW82XnlqSQRZwxH4xqJdNTJJSZi3LcqWTfvDOdMCTaOcO4kiUEyphIS0wX2JB9owtTKUPhdTEju0emUnD0lV5hzq2Gg9epitWqpkMkyAgXGYJ32vE1kQ7izzykQu9lWuNfaIjhE1Tsgx6NQ0KVKATp1I2gicLlKCkoWoqFiMthFZ5NnbJpPweW0GHoKFeOtachsEsX6i8TKqqcJKUSlEswUpX4CN7S/ZylSleIVFOoDM794sUn2YSR8aVhuihAUlXBqd8nmUqnVMEtKJZuQHANy/XQR6ZSYwlFTORogiTLudZmunk0aKm4fkypPgoQSkX+LmHrGYqsMp2U0xYWhfii4fOkEAE9IkpqyjjwZTGVkT1k//ACKf3MWUcOz5wTPloeWlQzqfTKRoNx3htZTVFWvPLkLZShmIukaAlz7weqOL0S5ZppCnQkZLp1LXY+do6JS4FhjvlmaxZQdzp06uSWfYWctewjOVd+YnyYfJI284NYrNu+oSwAaz9+vlAOqBfquwb+l9B/l2gMBuPs4wZCJaqiYBmWopQwchKSQW7qUPkI1GI45LlIMyYQkNyj72mjfvWBOHLVQUciSq6yDMUw+ELUos/W/7eMRj1eZ8xSiT97KNrEj5tHMo7NtlW6SRNjXHa1q/lBIS5ZTHMw0ttb8YqSOJgmW+VKlFV0q1FtQ4ZQ+YgKqS3uPm0SS6Z1MB5D9+UVUEJs0TT8UWogixs9he/YQ2ZIUpOZQXqzMpmZ3Haxg1glIBNlnvBHjCpEubIQlLXUpZ6pUydOwzH0EXjhXtuf0ReX5qH2DsDQtUpQCwlbjw0EspZYZso3tl9QYuUs0SkLC1c7usEEagBr2OkOQESw8xmKgz6JOiSVbAE3PaL2G0v8SCAtJmJJD25wCWzXPMx311jknBS5O3DncaXgy06qSXf2GvmYK8MLKJhDPmAUlyz2O3rrE+N8MLlqDqRkuSQyQG6neKXDs5K65ASQUS0q/1ZbWv6wrhwaWS5dmsmSUIGZfxksAeraAdWi7LpUyU5g2ZVtywsAkdBvFiXMQ4cAk9Ro5L/QmKM+a6yEpCyMo10vY+zxyWW7HYpVHw8qGJuSDsOxbWBPC/JMKlMbustuHPlrt5QRxRIQErT90pJbcKcG3aAGVaSoAv4ihlbobZvQfSKJcCPs2CJmfPook5fMKSlRu9rqP/AKxVrqkKyAfCFWb+0EDN/qItAyViNy1gGSfQO7bOG/ZiZIJKVpdIKSE9yTY/InyaAGh1Qo8gKW1NtC2Y2Gzk/SK1DOALEqcqmMCd7EZezn6w6lnKTMWhRzIBsom+Zg/47doF09fnmFKGyoUySRck9tf0fs1IiMK0SVKWlYYKDgO2tgpPnb1tBShWULs7LUXSHse376QDwicrMp2UApQcO5JCXI9gdIO4AHzAlw/3tW7nqDv2g2KzSpnOIUMSs9DCim5PQ8ZkUyjMlrTqk+tw0aqRwsklKpkxZmKIISkhgXg/LkUksAJkoYbm59zcxSrJiJczPLLONCdO49IWU76GjGuGaOhwlMoOBmVvmLxNNqVaFtRYJeA+G46FKypNtSdzF5ddOPwILbbfWBZqJ1qnlSMgRlJ5ibEDqA14s1FESOaYvKdWAFvrFSmVUFTFki93Bi5ULCEPML9SVfhGtGpmQ4h+0v8Ag54lSUCagAOSou52FiIP4VxKiqlCYheQmxQoXB6frGSxvAxNmFVMiUE5CVzCrMEjcjoYDSMBmyJ0v+HqZc5JKcwJy73BSSbd4bho1NHq+D0yyTnU97EOA3nDcS4Lp5swzCtSSQxYhj+sWUKIAADC2pt7Q4oP9Yc9ATCrjgLIcHxaRKV/DSpiFlAIIzBwR1Eeb8ScOtVKUhUtv/Kq/wAJe4HV+kGePcCm5CuVJSFISVKWhJzkbgZbgnrGYoKWWV+AoiZNPOorKrFtAX2teH31NGGzBmJTilvcbqf+0bf5ecO4QwL+Jq5aFp5E/wAxaQTZI6ndRVEGKoVLmFCklKnJI3U+h7pbRrWMeg/ZVQBNNMqS2acrIljoiXysdnKsx9orOVRJJc0VeNpysq1LtfKgCzAsHI62A8hHmy5mnmRG++0fMJZJP3kZUds11H92jzioVf1JPrAhwjPkcsjX0PlGy4QwgZRNVckfIfn+UYVa9/fyj0DgqdymWfusR3B/I/WO/wBFq8nJyeq2WO0TTsMEmqlEDlWrlGwUxcD0v79IF8aJ/wC5HZP4qP4xsq6W5l2+FQN9oxnGZ/7lXkn/AGvHT6vGoQ48s5vSzc5K/CKFQvNJ6sG+n4Rdw+lYgkkCY6QQSMqgAzNo9x7QIQsutO2Ue4d/r8o0mFSfEkqG6SFJPdgY8lLk9FlXE+GytJLqURoMxOnYlvpFSgoVU0wukhaUkEasolr+Q+sbKUnMEqaxsfxgCqWy1ljYsXJexL3NztAa5oZPgOy8Q5kpQHOUm+xLAAep+sTg5bslwoEglnYt9NPKMzIqiFpIQ+UhgfvM7Cw2LFyRpBibPUoKJF1m/wDayQALjTlcHS/rHHkhqdWOWyO1U5SisBstlILfeBzC3QiB9YgiYmd8KVgN0Ctde94lQAb/AAqHOQX5rAb+XyG0R1ZHhLVyjKEuLA2IOb0EGK8IL/RlaySwIBmFndmJDEg/1MPaJPHIKEqRaWopBGhyiz9OvcRn6ud4hSgliFOD3aw9SfpBHDqzNyLzpLMRd+oU2zfQwGqNZdxRISjMGUJjBewzEj1uWHZ4GzJf88qQWT8QuNCP30h1XMWVLcunRrs4DBTdd7RFhksqBWq4fmF7jdv3tDLoV9hWhmIC1pVsQ6nO4Zz16wZ4KpmWJaiGZgp+53N+kCauiCgoAp8NQSUqG7MR3caGNDwZRFgsMQ5T1Nh+bekFAkaatmBKyAksGHwvsIURTa0OXLHo5hQbFoyAr6dEnOAqadiScvmw2gbInmaM9UuXkKiQliFNoGKfhHm8X6bhacinUV5cxIPh9BuSrR+3nAWl4dqhOSCgTEEm6VAhNtSSLNGSaH4Zr5HgSU5pSEt/UHV84pVHEDqYH5wRwfhoyQoEoOcuUkn8rwVocDkSyFIlJKtHJf6waEsq4XImzkgpsnqYZivDU2ZbxUgB9iXg0qtUxSkJTsLgRWM+ZJSHTnKyxIZkDqonUdhAqwptEFPwilNIuXLUCpYdR3J2/wCIyPDuEZVrn1Fyk5UpNgCLO0bmnxmWiYUJAzH7wAD92gBPoZ66l5l0lQJIsCLn9IaSVcATd8h6glLmjOs5UbDc/pAvjDElypLU8tZU+qXJAF3t5RofEC2QEk9gLD1i9LwNIdyoq7HSF1b6DtXJ4fw3xdPTV3mK5/iCyde4O8el0bLOcSEEhzmy373ghW4JK8RJKUFSC4dIJchveLVRXqljTl6jSA4m2BGK8O/xqAmZKBDFlHlKf8Vaj6Rzh/hj+BpZkszDMKpilgqAGVwkBIA6BOzXOggmcXdJJWlIG6lMIx2LcSLaZLRMQtmVnTcXJtft9IDdIKi2DuOsEm1MyWJACmCszqA6XPlGQpfs9rJs3w0oTm1KiVZP/YJaN7wTRz0T1VM0kgoKEgkk8xSSW0A5R7mN1JrCQCUlI10Iiim6J6cnj6vseqkgmbMlJDE2zK022MD8LqSgpWkXa47biN1jlbVrE2aVjw5YU0syyksRqFE80eepntZIcjU7Btu/p77RbDOV2Llgqo3kirSsy2L5j8mJv3cRiuM571Kz2H+2LnDE5QqJaTd1KI6JORWg2DBoDcVzXqDu4T5aAe1o9X1GVZMKkedgxe3la/CGmmpOfqXaxZm6xruH6vKhQKSyWOYXF2F+l4xdGHKP7io/Ij8Y2mA8QpkBaTJVMukgpUz2Gg6gD2MeWuzuaCsuYA5Se7DqOkQzsOJWpQBYubAsHCRr6H3iKo4hll8lMpJ/0KBPYGx9IM4ZQzp8vPMzISkZsrpA9fTZ40pJchUGBZKQhgASSz7Mn6mCdItNky0qU7uW+eY6jWKy6UKVmQAQLqUxvuwJtrcxYpJ6kILMbOEhQDkswBUWYX1Ijjk75Z1RVKkMr8FzHmWoBrMwcubO148/4sVdkLdAOVSXuVB7nsw0jT1/E4IGXM4BDKALPva3SPOpy+ckucxcnfWKY4u7Jzl4J5dWpdlagAA72gpNrc4QoE5gnKruR0aA6iEqJDlO0EKN5iTZtx5C0PJCwYSkz1qQxmAAuLs/kYt0E3IPDIBsG7EEv7tHOH+HfHW6gSlHMtIJBKfhdBGqkm7bs0eg0/A9IFKylSkqRy5lHlV1ca7HtEn+FE/sydHOTMUZaU7ugjZxf0v842uA0EyVJylDKJexJ2AH0iWg4fkU6wpAG7+dr+7+8GP48bNASA5AObhiySfD1vf/AJhQVNdCgmsESsP5AlU5cwblbOexZh8ocZcxIIlAEdj9XjO4XiapvMo+GgXd9Rsz6v1gDi/HE+cFS5P8pCbMPi9SdXhjUbmSieo3KSeiVJLdXaJp0xEhLzp6EKYkJFz7R5zwxhdRP/8ADmlBLgzC+V+li5+kbNXBUgpT486YuYxzKSoAHvlLt7wWgcJiwvEpFQFET8yjYS/gU/bNHJ/EakKElZKrNndNj3b8o7TcGUqVgpRMP9xXBZPD1H4vimXz6vdibX6E2gB4KuHYeVfzFBnu5JFtmg8moypF023ivNqEFglZ8mc/hHCuWlNklRJu/wC7Qr4AFqbECUrUWCUJKrdtfpE3D+JCbLSoKUXH3viB7xjanFQBMZ+dGQJF2BO462ingmMrHKlQSoFuo/5ENGdAcLNRxDMUucDJUhQTaYgi4OxcXG8QGcQHVYAFwbwFrMeaYoffdifKKYxGYQ5SpQNuX8YEpfQVEzmPzyqecz5VuAAW8gekCMSQadSMpICg6RvY384scSy1JKgoFLmzguC8TYAJM1YE5PiZUFs5Jv8AhE1Hyy7nxR6P9nmITKumXyhK5Zy5rXsC7bQXqqoyJShPm3UcoOznQCKn2eUkuXInrlAgKWAblrB7eTxHxNXASyx5rt9Y6IxqNnNKTboxuPzpn8OtyoZzlcqLEZg7bA5XI0jMIlAJYDQQbwnGc9NPkTLrQlS0KOikkkt5iA50b0imITITcPn/ALqV2Kv9ihAXistUHblHyzD8INYSsJqJbXD/AKX94F8YXqfceynP+6O2X8H+mcq/m/4VaRLKH9oAjv8A1CYgrCSQH5r67a6jTUeRjlNoe8HeGcIVUEJSkMJiiVH4QHOvW7Ftyn24k12zp7OcLy59ZUIkhyCf5qhbLLGpcfAWsGuSfMx69W4EhaEy3PhhgoORmbqRdohwuklUcvw5CRclS1PzLUdSo7wOPGcrxjKBvo+zkaekc8pKbLKLidxuolyZWRIypFrbDX2jzLHuICrlSRlNrXAI6/Vj3i9xRj6py1JbkSoj/Ig/R7N3jLz5Lkk73/UNDxx+WBz8InkTStIJI0Pl6QIq0WBglQ/+PyB/GKFbpFF2SI6dQPKYP4fKBZi7D09YC4bThTk/v9vHZFWUhQTYn6Q0sb1TNGVM9K4LnplpmXuSN9NY0RxRIZiAY8o4dr1CYQ+qcp89Qe+/vGjNU+7t33jjyJpnTCpI1EzF2PrHU4r3aMzKxcWBax/CGTsU0EJyNSNUmsUbg2jkBabEpYSHWQdxCi2pOw6jGkVQCvDITspdiR2G4jN1yqX+KUJwKdNjz2s6tWi8KwJHJpsrl9NS8V8TXnTmKQ4uXZ2GpG5hmKuAlLx1AH8sgJAsEs3pqW9orrxrNY7nchh+/KMtJqxfQP00ixIrAe76fkY1Bs2VFiIYsW2LKJFu/wCUXTVln32+kZOmrEpDBn37frE6MRA1UPP6QtWE1JxEF7CKVVWA/wBwIcHcEd9Xv8oAHF99gz9nhqsQBe5DsQfrAo1ktTWtmAsCdvLV94goK1ImpdgH2Nn3J9YrVKuvV22P5QKqas37dP32gah2NfgVGKifMUo8iVqDDcu9z0jf0qEpDJSAOwjA8BK/kgk/ET843tJ5QboXsZiuEInyymYlJBcaBx3B2Med0n2W1SJ6lIXJ8MEtmWQtST/aElumsb/iXFFSZOaWAVGwfYmMLRcTKVNCkGw5VOdeoZ+u8BzSdMeONtWEsLqJslKadzmRMUpaQWfMeXm/p6+UC+KZk6YuZLJSkOACnU7s+0DMW4iVJrTMupCiFeX7EWMUxyXMmJnZj4YBJYF9Mt+9/lAcnVIOnPJnBS5V82oyJH76fnD55sWghNlJCU5dS1nc7qf6QMnHaOrD0Qyrk7T8gSv+9PzWkQPx6YVTySXIe/clvoG9Ikxioyy0JH9TnuxhtVSFRC1kIQR8SgeZv/jSLr1FxYbkR1OX9px/Uc9fNMjpA5AFybAdTGspJwoqYOsFUzNMIQQdTa7tYfiYykrEfDcygU2LqUxWR06JHZLaByYZVY2uYk5mdb9eVDsEh9tn/EkxwyTlwdMGo2w5N47nEKCVkJIIYh9ejM3vAA1673Yne7u+o6dIqphyhFVFLoRyb7HrqldSz9Sfn53iBU4u+9vl0jpiMiGFLuHK5Fjo59xEE+XmIHqfKO4cbqHVP0I/OLlJKdbQccN5qP2CUtVZDIRkQry31ip4cE8QlscoFyXPkP1eJKTBFFnNugvbzjsnglKShBdEVkUVtLyDJEzKoHoYNKriRcwbkcLy1o0PufwjJ4mDLWqXoUlvy+Uc3qfSyxpNlcHqIzbSLArO97v6REuvI30tFDKYt4TReLPlo2zAq/xFz9G9Y5NEXcjfYTgaDJQZnxkOfW/0MKLi8QALBmEKKUidsG0dJ4o5VBSbuov5sANQLQYn+DIQStRIb4bHbr07RTk1SJSM1kgBy2wGjvqfOMzi+M/xZUhLhOqSbFTNc9GERbLxSC8nD6eYAEhLEkoJzAlxoXtqzfpE83A5OYgIUlgA4JyuWf4tT5QBSG5Q5BypBzZQLEgJAvtc2F4d4/MpfiBagkkJJOVPS33jvGC0bGlwOkQ2YlXUKUb+wEG5VFTIYiWi4tyu8YugmzchHLnZ0rDBJLAs3kdxE+HYwsKZQW+iiCdfdx5doFitI2UytQlIGRJdnsNCenaK8/BKWY4MsAvqmxeB9Bhi5qDnSEgWBJ1H9Xn3jQ00hEu5OlnLbCNZqMnU8DzVTE5FAyj8RUWKfLrr8obO+ydKixqVAbsgP6Em0bQVuoDW7xFMrwQGve50DiNZqKmGcJypDZFrCAAwLEnzME5i8gLcwgWquu6inlPUsR1IijU4s7lyBcWv7dIVsJLxNiSVSib8t/VjHlcyeJc0LRZKmJ7GzuI3c/EEkEu46KbX0jB4qAicQdFXHSNFW2NtSCfFQGTMkgsHSoHUdoEyKnPJITYqsdhtFWXLdBHe36RHTDKGfcw+tKgOduzSU9QXAUGSABfyufJopeGXc6PEuDSytMwlRIlIKj7j5M8V0qZL9ifwi+KLjG/sjkknLgH4sXmJOlx0J1F2/OOYrPK5pUSVFhc6/p5QyqBK0jWG1I5oo+mT8kNRNt5xFMU5caaDy2iOqVdukOlm0IhiYQ4GIkKaJCIIDi1RHkOsTOIinKtGMdoZn80d3HuPzi4ioIKsups/QQMl2L9C/wCMEl6nuX99PlBg3F2gSSa5J6JLkklzr3jRUqsiRn5bOH/pJ/SMjnIKCksQW94urmKV8RJ8zHfh9U4Rqjmy4VJmrk45KSLF36An5i0YvHVAz1kH4mNx2A/CCcosHihiEvMx6W9D+/nEfUZ3ljyNhwrG7QPCni3S1nhhRbM4y9Dq9jtEeRtGh0uTcPpr6COA66DcrEZZAJCnPVnjkBlJKiT1hRrYaCWLYgooCCbFyR3Gj9Yp0QBVfYEjue8KFCvoddlydJOdiSWiTOlMxKTo3QGw2v5AQoUTRVhnBV+ItAGZKTzFsugdh7Bo1xWlEsmUje+jl9yTvChRhDgxYkBIJ15uwb84enEiVO/IwHR1dD27iFChEMzofOoEsyQXBOrkuzMfXSIqrFzkUE3UlWQOLWvb3jkKGQoOn4q7W2N9+4OzaxAaoBLh2dvL9I5CgmBqqoOzWVA3GEhSGa6Tr0hQoZCsD52YREid8Vt47ChxDYfZ9LGSoWbuUSwPRR/+0UeIqUS5ikIHLY+XYdoUKPUpf0sWcCb/AKiSAs0ErT+9oqVhZR9Y7CjhZ2A0qeJEGFCgGJyHjqVQoUEBwriNRhQoxhRZlzuVL9G9rflChQAjX38ovU5G+hue3eFCiuN/ISfQQmSWAvr+9IoTnBKTfcRyFD50k3QuJ2k2Q5Q8dXoAPva+QhQo4TpIlTGtChQoYB//2Q=="/>
          <p:cNvSpPr>
            <a:spLocks noChangeAspect="1" noChangeArrowheads="1"/>
          </p:cNvSpPr>
          <p:nvPr/>
        </p:nvSpPr>
        <p:spPr bwMode="auto">
          <a:xfrm>
            <a:off x="152400" y="-231775"/>
            <a:ext cx="304800" cy="304800"/>
          </a:xfrm>
          <a:prstGeom prst="rect">
            <a:avLst/>
          </a:prstGeom>
          <a:noFill/>
          <a:ln w="9525">
            <a:noFill/>
            <a:miter lim="800000"/>
            <a:headEnd/>
            <a:tailEnd/>
          </a:ln>
        </p:spPr>
        <p:txBody>
          <a:bodyPr/>
          <a:lstStyle/>
          <a:p>
            <a:endParaRPr lang="fr-FR" altLang="fr-FR">
              <a:ea typeface="ＭＳ Ｐゴシック" charset="-128"/>
            </a:endParaRPr>
          </a:p>
        </p:txBody>
      </p:sp>
      <p:sp>
        <p:nvSpPr>
          <p:cNvPr id="27654" name="AutoShape 10" descr="data:image/jpeg;base64,/9j/4AAQSkZJRgABAQAAAQABAAD/2wCEAAkGBhQSERUUExQVFRUVGBcWFxcYFxYcGBkYGRgXGBscGBgcHCYeGhokGhcaIC8gIycpLCwsGCAxNTAqNSYsLCkBCQoKDgwOGg8PGikkHxwsLCwpKSwsKSksKSwsKSksLCksKSwpLCwpLCwsKSwpLCwpLCwsLCwsKSwpLCksLCwsLP/AABEIALcBEwMBIgACEQEDEQH/xAAcAAABBQEBAQAAAAAAAAAAAAAFAAIDBAYBBwj/xABAEAABAgQEBAQDBgUDBAIDAAABAhEAAwQhBRIxQQYiUWETcYGRMqGxB0LB0eHwFCNSYnKCsvEVJDOSU8IWY6L/xAAZAQADAQEBAAAAAAAAAAAAAAABAgMABAX/xAAnEQACAgICAQUAAQUAAAAAAAAAAQIRAxIhMUEEEyJRYTMUIzJxgf/aAAwDAQACEQMRAD8A9gSmJEphiZPeHZD1izOdL8H5YdlhgeHBUKVSGlEcyRM8cBEazURJTDwmHlMNvGs1HRHSiEDDZ1QlIJUQAIDdGo7lhFEZ+v4tQkgIZViSehfRusUZvGIWjoCRcGwBdnPctCe4htGaszEj7w94cioS7PGIm1M1ZOVQCQ2Y303A6mLiKspIIUXcWPybyhPcsb2zZJMIpgFIx7KCFA5tR694JScUQW5g7PDWgalsJjuWIjVJBYnZ/wB+kL+KS7OHZ4NgokyxzJEMuuSrQ7t+MTpWDpGs1CaEIdHHjGo7HDHCqFGNZ0GOww2joVGMOhRx47GCKFCjjxjDFPCCocYYpEERjwuHREmXDgq8ag2PhQnhQBioDDooidEiFxVpk07LQMdzxAJkIzIUJYeOWiELhZo1BJwI4TEQVHc0ajHKmpyJJt62HvHkfF/Fsw1aZRKWUbISu+5SWNgG1vs+8ej4/X5UZQSFEHQsfmNPL5R4xX0CZi1pKQSs86iWAAGpUXsAdN45c06ep04cd/Ir1tdOmqUpMsAOUgnMxykh1Je9zpC4expaZhkTggBSTokAC+wexcj2izN4jo0BKBMzBNgUhSkgd1AN6wD4hxVK5iBTM4BKprEFiRypcO1r2aJRTLycaPQ6TGVZJaS4DZSp7BUsKfNvqnTeIqTi/wARTLTzJLWBDqDg3NriMUiqR4edfiKJWkEXJzBfxFgx2HSxiMeIVysozLQpSznslacylpHqka7N2gOwRiqPScMxta1bs1wp3BdrW0cNFidWGYnMggG7XFi2hG9xtGcocb8aSZtOoomFSUKQq6ULNiCnfz3jNS62ro56pSUonZ1p5mYZlKsLfDrtGjYrSPR5mOmWhJWSSpQS7/6WNrRYk4iJi2SqydT1fTy0jKypVR4pWrIEkDMHJ5kggEBt1MWg3JADpCMuaYD3VYF/kfaApMGqDQrAFAJOraaC35CJ5OIzGZTpCXGv+p38jAUVWda0D7m5016+gEQrr86spylKlFDKu+UAlvn7RVSJuJpk49M1SczddP20XE8Qkn3eMamuFknUpUX1dILa7m42iRE9soDM5cb92L29RB9xg0NkeIQDdvKKtVxOQklGX5xkxWoYrKk2JBPQD52ilU1yQPEW4QA6b5STrmN/h6A69I3usyxoPVPFkxczIAsCxKmIDdQfOJv+vEM61sLsWvrtqf8AiPPqzjhQOWShR1ADuSf8Uu++8NoJ9VOC1qzygC3OVAaPZ/P9tG3Y2iPRTxxlBdewIcXYdoM0HGMtYSzlx1u41tHl+H4TOWpykIlkcyll1KJvZIvrvaDQneCAEJQkkkBJZtQ5sLdWgqbFcV4PS5eLyzvFxKgRaPM5VarIVLLknRLkH0g3T8RK5QSWYculodTsTVmyMcCopU2KJXYenWJiYquRCZSoYnWIyqOZoNAZahRX8SFA1DYFTMiVK4rJMSAxYQsCYYeFmIAqHgwAk4VDs0QAw8KjUAmBh2aIHjueAEynHcknLlJQVOnNq4yk2vbppvHjWN1KllUq4JYu+6dj1BtH0bOlJWCFAEEEadY8a+0Xhf8AhlpWkBpilM3QaA9CxjjzQaex14ZWtTDU2FlEsKJzJLH0OsSy6TKQA2997N8i8XJNOfDyh8juRsN7Q5M5AWkBj8QKWLgliCCNbBolu2W0SRWXLWnNYhiGYm6VuL98w1GvszKbEFlSCRlCCVFj/aQB/jfeCE2oSQSQyQxYAgkPo97tceRhfwyBMlA5j4j2dJSyX+Lz0PtaN2boPYFKEjxJqgpKMgUHJZ02SQnR9fQxLIlonyEKZRVmCw5yqKwosSx1sS21oJTJcuaFKXzAkgJcs6QT7BgBt7xQpKtMwgShlQJ2oGyLn0OUB+/eJWGgtQ1OZS5iXIYAAiwKczN5np59IsGYAtdy6bBzYlgq3S6mtrA2lrUqlpCSShSynMA3wOH9SgB4ZQ1AUjObhRWTmSxDEBjuDZ7dBDC2W5lbkC1ZgSpKS19nBPbc+bQEohJmTErlrW8mapK7nK6xmWb6qcM7uGEcqa5KlKlKclOpJ+FGRLjN52Pr1gBQS0/zEpvKVMUuzizBIB3Iy/U9IrGJKTNUnEVFZzDll2CzZRJbMMosQ4d+sQ1ONoSXCATe6r6lz2ub/wDBIooWqZpp1Jt6mG1lEE6zElRD5b39dOmv4BqrSLp9k6k1aJZvEIIZkpB16P3fy+R6RWn1JnKQFEM+p0buBobNbo1oFTJbnlPRvU2LeQzeSQNSTEUqsY5VOxbz2b1un/8AoxRxTQik0zYSK6VKR/2qEFZdJUlOZerXUfhJ76W1jszFMvhmqUhB1TLckhndayXftZnI7MJkVviJAEwoXbRhmuCbkNfrrcwYEsAlU1KMyv7XJbVSiS7fdD9mjlfBfsX/AOSZwWK3SSVAIUlgWKSXAOW50Fz5RfppQAznKHLpLlTvfZoaJxIaWkN/WbOx6M+UPZo7NoiZiFCwT3+JyCSxDhj3941houScRCWYFYJuU2AO9jdtS/6CL8qrUA6k3fSxYbO0Aps1aHCVhRvkQlG2znU9YlpvEZnJULqLjNdwwGgbX0jWCjQyq8p0d9d9/KNHhWKApZRY9zGKp5xa7Zg1swOxY+totyqogkHYP+kUhOmJKNmzmYzJGsxPvFeZxFJD87+QMZKplixGhvFZcto6NyOprFcXyuivaFGQ8OFG2NqjYy4kEDUzD1iGdXzELACkMdArU9hDuxbQaBiRIi7JkJIFvNo5MkgXaJuZRIrJESBMTJlDoYRCRraNubUhyGO5TEhI6xGJ6esFSA40cIMZj7QMJM+kJa8pQmDyYpV8i/pGslqSdxCnoQxClBiCCH2MCfyjTGjUWmjwdNEFBh0OurmMni84JUQDcb6MUn8xGs4voZlDUrBzGWQ8tY+Au4Z/6hZwfPeK32ZYKKutlLmy1LkyQqYpWVWQzAQUjNoTmL5f7Y44Qa7OueS+gWJWZYX4mQIKErLMgqOt9C4J/wDaDy6LNWi7CWjxFqOgdRI1+7raPTqyqwiSopmzKWUrOZqkKKASshipSf6i2rbRgOI8YoyupEtSBJmJQhKg/wDMCkMVAWOUEs9rJ6Q7jqTUth/8EhfiJUGIez3AUBezbA+sZ+QDLQ2ZpYW5UCQ0pgpQAGovl/WFSUS5UxnWrxEtmzF+Vshc6hgr5Q+UqWEgH4eZgDmK2c39WPUsYk1TKp8E+D4lMWsryhElAUiTKG7Mty2nwNpaJKaYokpNgGXZ7JIUbnuWP+nd4ro5VZQeUpUoGwEsqFtdbAKL7mK2GLAKyklwCFH71my6/wBtj0aH8kywmcMsxSTlYl7a5iGL+V4jwyXbKSCztZRDvfMw9vKKaVsFhi2fKV5g6goOGHQEsPS8RYXiK0ycoLkZnUohIABN7Do0M210Kkn2WMTw+aFA+MdLAWHs0DPFmnlUc72Njp2IIYtv3iaZUzJnMpZybDIoA99rdifrERrgLBQA8h8gLfOJpOyya1ofLoZijblfqQ17ddkAJ9YfVYZPy85lAHcqOt/hAS+7egiqvFiPgCv8iL+mjekcTiCVkfzAFbOCT9GEV3kQ0ig7w1Tky3mpUCCeZIJcO5IBAcd++mkHqeeM6cqLDl6Nbycqy7n9IEcOypqpbFQAckqDErTqACPgABaLypqzOKCUkEhJY6MCrUF3IaJSbbKRSSDcusBmBKUmwuosCD2G9x6NEq6oJOdSnFwLMLOXfyGndoFyq5ImlKVcyA+rdEgdHLm3l6RUKFgFU1eclTJSwCbkFSUjdmPdkwDUFKcFCSpPNMXYE2ASSbkHRNvkIson5HuFNqbXby8/nFHOpOnOcxAPUM7eQJIbZjFmkpwEdNSW0UQPo/vBsWi5Ty0sFjLoNr+h0ZoaxzqUGNwCOvQiKCZ6ghjYhRAzW5dr+RhTZ2QHIGIbTRrWG2pMZGYdp54PIW7XvHChoq4fkFnuepggsNHVHk52V2hRIIUMAvhN3f0jkymSpQKmLadj2jyXFOLZkmeuWZkxkks7fNtYJUXGM7KFg5kkm5A1GrjWO721V2jn5PQazGZ1IfEQgzZeW6XuD1bpAnD/ALWitZExOUKsnLcQKouPJ81giSlQJN7gW1uYC02LyDVT5q0JSlSXloDNnS7ue/bpHNkw1JUx4uXk9io8ZK0vmsAOkRYhj0uXaYsDzjznDOPZaJKvFJSpZcJSnNb9IyPEfF6amcCM+RFr2fu0ZrXih2n9nq2LceiWnxJctU0FWTKhnbrF1HFsstyrv1EePVuOCVToEiaeclxlYgeZ7wzC+MpktJSo5wRyk6pPV94MUKz2efxElrAvHanHGp1zUpJKRYdTHmFJxwMqVEgk8rNZ+rQbkYrWrlLKRLyWSSNb6WhHIbU0vD2IDEadaKqQiysqkEOgtcEPGgl18mUoSiUIJDpRYWFtI8kpsYmUmeSJigVXJGyuz+kBarH5wqUTVHxFgZHUA5BLW9YZx4VhTqTroDcQYIJNTOQpL5Zkxix+HMSD3s3vAucFFId+gfYbBvKNdxASZzlWckkk+1u/6RnK5gHUf1gUazT4bi3jUyQSCpAAIAv0+n0iBVQAwUWQMzuQGvZm0LOPzgDwxUfzygD/AMjADyf843I4PUx8RbqJzKA+Ef42cmwvHDONM64S4BNTWJCyUuCAwQAcuVh8R/xGkMTUBEtDE85LEX1UWV3fT17RfxPChKkkEAkuTt8Vi56/lGeqKlKUBCXCgwQbMA7s/X84ZIDZJPnp8XUGUkOOb4tgQd7hoC4lU/FsFF2AYeXlYX3vFqrklR0INtb22v07QLrKYggqJIe/lFUiTZqMOQm1gojreIKie8zQ2dukPkUBny0mWrKptHAuLFn3cH5R2mwNYzeKo6HQg+5jnaSd2ehC5JcFarmpTYqBPROv79YpCmsJrWCgE9zHf+lB/jY+v5wRppilLAA5QUpSSzJe2mrwbpcEpJv/ACNDh5UmTLlJGUnXm0ClFrsXtFiVh2QM2pAYOVaEuo9SW8hE/hIly0MQMoSAdLizk+e3SJZs1JYAkqWxSh2ez26C416CFsRo7S5Ulgp1HoN/Pt+IjlOUgn4RMLEA3UNi7bn96RGmR4YcsFasxItdn01v6RQw+tKqhwU7eJqSzMAOjqUlh23haNZokDOMjK5QRuA6kgaje57wybXeEnMWCAyc2w0AAH3lH5P2hVAI5EKLklzrlJAL+gf9mK06lT4WQAqSGCSTd9cwOjkqd4IB1TUha0AhTZVKH4O2trxycp0ZQQMyWe1tAPUu8Nn1AyJUk3LE2cgMBv3MUsNSohI//YdbfsWtDoVhKkm8oOjOfdvbX9tGjw2sE1DjaxeMpQ1hWSHDl72v0v6wXwGZe4ynUNoXvf3+UUi6JyQZI/bQo6ViFFyR4HVUkxc2ZqpSSVKJN2O5jS8LUIVSKzFlJWWsSSFDS3eK3DtSDW82XnlqSQRZwxH4xqJdNTJJSZi3LcqWTfvDOdMCTaOcO4kiUEyphIS0wX2JB9owtTKUPhdTEju0emUnD0lV5hzq2Gg9epitWqpkMkyAgXGYJ32vE1kQ7izzykQu9lWuNfaIjhE1Tsgx6NQ0KVKATp1I2gicLlKCkoWoqFiMthFZ5NnbJpPweW0GHoKFeOtachsEsX6i8TKqqcJKUSlEswUpX4CN7S/ZylSleIVFOoDM794sUn2YSR8aVhuihAUlXBqd8nmUqnVMEtKJZuQHANy/XQR6ZSYwlFTORogiTLudZmunk0aKm4fkypPgoQSkX+LmHrGYqsMp2U0xYWhfii4fOkEAE9IkpqyjjwZTGVkT1k//ACKf3MWUcOz5wTPloeWlQzqfTKRoNx3htZTVFWvPLkLZShmIukaAlz7weqOL0S5ZppCnQkZLp1LXY+do6JS4FhjvlmaxZQdzp06uSWfYWctewjOVd+YnyYfJI284NYrNu+oSwAaz9+vlAOqBfquwb+l9B/l2gMBuPs4wZCJaqiYBmWopQwchKSQW7qUPkI1GI45LlIMyYQkNyj72mjfvWBOHLVQUciSq6yDMUw+ELUos/W/7eMRj1eZ8xSiT97KNrEj5tHMo7NtlW6SRNjXHa1q/lBIS5ZTHMw0ttb8YqSOJgmW+VKlFV0q1FtQ4ZQ+YgKqS3uPm0SS6Z1MB5D9+UVUEJs0TT8UWogixs9he/YQ2ZIUpOZQXqzMpmZ3Haxg1glIBNlnvBHjCpEubIQlLXUpZ6pUydOwzH0EXjhXtuf0ReX5qH2DsDQtUpQCwlbjw0EspZYZso3tl9QYuUs0SkLC1c7usEEagBr2OkOQESw8xmKgz6JOiSVbAE3PaL2G0v8SCAtJmJJD25wCWzXPMx311jknBS5O3DncaXgy06qSXf2GvmYK8MLKJhDPmAUlyz2O3rrE+N8MLlqDqRkuSQyQG6neKXDs5K65ASQUS0q/1ZbWv6wrhwaWS5dmsmSUIGZfxksAeraAdWi7LpUyU5g2ZVtywsAkdBvFiXMQ4cAk9Ro5L/QmKM+a6yEpCyMo10vY+zxyWW7HYpVHw8qGJuSDsOxbWBPC/JMKlMbustuHPlrt5QRxRIQErT90pJbcKcG3aAGVaSoAv4ihlbobZvQfSKJcCPs2CJmfPook5fMKSlRu9rqP/AKxVrqkKyAfCFWb+0EDN/qItAyViNy1gGSfQO7bOG/ZiZIJKVpdIKSE9yTY/InyaAGh1Qo8gKW1NtC2Y2Gzk/SK1DOALEqcqmMCd7EZezn6w6lnKTMWhRzIBsom+Zg/47doF09fnmFKGyoUySRck9tf0fs1IiMK0SVKWlYYKDgO2tgpPnb1tBShWULs7LUXSHse376QDwicrMp2UApQcO5JCXI9gdIO4AHzAlw/3tW7nqDv2g2KzSpnOIUMSs9DCim5PQ8ZkUyjMlrTqk+tw0aqRwsklKpkxZmKIISkhgXg/LkUksAJkoYbm59zcxSrJiJczPLLONCdO49IWU76GjGuGaOhwlMoOBmVvmLxNNqVaFtRYJeA+G46FKypNtSdzF5ddOPwILbbfWBZqJ1qnlSMgRlJ5ibEDqA14s1FESOaYvKdWAFvrFSmVUFTFki93Bi5ULCEPML9SVfhGtGpmQ4h+0v8Ag54lSUCagAOSou52FiIP4VxKiqlCYheQmxQoXB6frGSxvAxNmFVMiUE5CVzCrMEjcjoYDSMBmyJ0v+HqZc5JKcwJy73BSSbd4bho1NHq+D0yyTnU97EOA3nDcS4Lp5swzCtSSQxYhj+sWUKIAADC2pt7Q4oP9Yc9ATCrjgLIcHxaRKV/DSpiFlAIIzBwR1Eeb8ScOtVKUhUtv/Kq/wAJe4HV+kGePcCm5CuVJSFISVKWhJzkbgZbgnrGYoKWWV+AoiZNPOorKrFtAX2teH31NGGzBmJTilvcbqf+0bf5ecO4QwL+Jq5aFp5E/wAxaQTZI6ndRVEGKoVLmFCklKnJI3U+h7pbRrWMeg/ZVQBNNMqS2acrIljoiXysdnKsx9orOVRJJc0VeNpysq1LtfKgCzAsHI62A8hHmy5mnmRG++0fMJZJP3kZUds11H92jzioVf1JPrAhwjPkcsjX0PlGy4QwgZRNVckfIfn+UYVa9/fyj0DgqdymWfusR3B/I/WO/wBFq8nJyeq2WO0TTsMEmqlEDlWrlGwUxcD0v79IF8aJ/wC5HZP4qP4xsq6W5l2+FQN9oxnGZ/7lXkn/AGvHT6vGoQ48s5vSzc5K/CKFQvNJ6sG+n4Rdw+lYgkkCY6QQSMqgAzNo9x7QIQsutO2Ue4d/r8o0mFSfEkqG6SFJPdgY8lLk9FlXE+GytJLqURoMxOnYlvpFSgoVU0wukhaUkEasolr+Q+sbKUnMEqaxsfxgCqWy1ljYsXJexL3NztAa5oZPgOy8Q5kpQHOUm+xLAAep+sTg5bslwoEglnYt9NPKMzIqiFpIQ+UhgfvM7Cw2LFyRpBibPUoKJF1m/wDayQALjTlcHS/rHHkhqdWOWyO1U5SisBstlILfeBzC3QiB9YgiYmd8KVgN0Ctde94lQAb/AAqHOQX5rAb+XyG0R1ZHhLVyjKEuLA2IOb0EGK8IL/RlaySwIBmFndmJDEg/1MPaJPHIKEqRaWopBGhyiz9OvcRn6ud4hSgliFOD3aw9SfpBHDqzNyLzpLMRd+oU2zfQwGqNZdxRISjMGUJjBewzEj1uWHZ4GzJf88qQWT8QuNCP30h1XMWVLcunRrs4DBTdd7RFhksqBWq4fmF7jdv3tDLoV9hWhmIC1pVsQ6nO4Zz16wZ4KpmWJaiGZgp+53N+kCauiCgoAp8NQSUqG7MR3caGNDwZRFgsMQ5T1Nh+bekFAkaatmBKyAksGHwvsIURTa0OXLHo5hQbFoyAr6dEnOAqadiScvmw2gbInmaM9UuXkKiQliFNoGKfhHm8X6bhacinUV5cxIPh9BuSrR+3nAWl4dqhOSCgTEEm6VAhNtSSLNGSaH4Zr5HgSU5pSEt/UHV84pVHEDqYH5wRwfhoyQoEoOcuUkn8rwVocDkSyFIlJKtHJf6waEsq4XImzkgpsnqYZivDU2ZbxUgB9iXg0qtUxSkJTsLgRWM+ZJSHTnKyxIZkDqonUdhAqwptEFPwilNIuXLUCpYdR3J2/wCIyPDuEZVrn1Fyk5UpNgCLO0bmnxmWiYUJAzH7wAD92gBPoZ66l5l0lQJIsCLn9IaSVcATd8h6glLmjOs5UbDc/pAvjDElypLU8tZU+qXJAF3t5RofEC2QEk9gLD1i9LwNIdyoq7HSF1b6DtXJ4fw3xdPTV3mK5/iCyde4O8el0bLOcSEEhzmy373ghW4JK8RJKUFSC4dIJchveLVRXqljTl6jSA4m2BGK8O/xqAmZKBDFlHlKf8Vaj6Rzh/hj+BpZkszDMKpilgqAGVwkBIA6BOzXOggmcXdJJWlIG6lMIx2LcSLaZLRMQtmVnTcXJtft9IDdIKi2DuOsEm1MyWJACmCszqA6XPlGQpfs9rJs3w0oTm1KiVZP/YJaN7wTRz0T1VM0kgoKEgkk8xSSW0A5R7mN1JrCQCUlI10Iiim6J6cnj6vseqkgmbMlJDE2zK022MD8LqSgpWkXa47biN1jlbVrE2aVjw5YU0syyksRqFE80eepntZIcjU7Btu/p77RbDOV2Llgqo3kirSsy2L5j8mJv3cRiuM571Kz2H+2LnDE5QqJaTd1KI6JORWg2DBoDcVzXqDu4T5aAe1o9X1GVZMKkedgxe3la/CGmmpOfqXaxZm6xruH6vKhQKSyWOYXF2F+l4xdGHKP7io/Ij8Y2mA8QpkBaTJVMukgpUz2Gg6gD2MeWuzuaCsuYA5Se7DqOkQzsOJWpQBYubAsHCRr6H3iKo4hll8lMpJ/0KBPYGx9IM4ZQzp8vPMzISkZsrpA9fTZ40pJchUGBZKQhgASSz7Mn6mCdItNky0qU7uW+eY6jWKy6UKVmQAQLqUxvuwJtrcxYpJ6kILMbOEhQDkswBUWYX1Ijjk75Z1RVKkMr8FzHmWoBrMwcubO148/4sVdkLdAOVSXuVB7nsw0jT1/E4IGXM4BDKALPva3SPOpy+ckucxcnfWKY4u7Jzl4J5dWpdlagAA72gpNrc4QoE5gnKruR0aA6iEqJDlO0EKN5iTZtx5C0PJCwYSkz1qQxmAAuLs/kYt0E3IPDIBsG7EEv7tHOH+HfHW6gSlHMtIJBKfhdBGqkm7bs0eg0/A9IFKylSkqRy5lHlV1ca7HtEn+FE/sydHOTMUZaU7ugjZxf0v842uA0EyVJylDKJexJ2AH0iWg4fkU6wpAG7+dr+7+8GP48bNASA5AObhiySfD1vf/AJhQVNdCgmsESsP5AlU5cwblbOexZh8ocZcxIIlAEdj9XjO4XiapvMo+GgXd9Rsz6v1gDi/HE+cFS5P8pCbMPi9SdXhjUbmSieo3KSeiVJLdXaJp0xEhLzp6EKYkJFz7R5zwxhdRP/8ADmlBLgzC+V+li5+kbNXBUgpT486YuYxzKSoAHvlLt7wWgcJiwvEpFQFET8yjYS/gU/bNHJ/EakKElZKrNndNj3b8o7TcGUqVgpRMP9xXBZPD1H4vimXz6vdibX6E2gB4KuHYeVfzFBnu5JFtmg8moypF023ivNqEFglZ8mc/hHCuWlNklRJu/wC7Qr4AFqbECUrUWCUJKrdtfpE3D+JCbLSoKUXH3viB7xjanFQBMZ+dGQJF2BO462ingmMrHKlQSoFuo/5ENGdAcLNRxDMUucDJUhQTaYgi4OxcXG8QGcQHVYAFwbwFrMeaYoffdifKKYxGYQ5SpQNuX8YEpfQVEzmPzyqecz5VuAAW8gekCMSQadSMpICg6RvY384scSy1JKgoFLmzguC8TYAJM1YE5PiZUFs5Jv8AhE1Hyy7nxR6P9nmITKumXyhK5Zy5rXsC7bQXqqoyJShPm3UcoOznQCKn2eUkuXInrlAgKWAblrB7eTxHxNXASyx5rt9Y6IxqNnNKTboxuPzpn8OtyoZzlcqLEZg7bA5XI0jMIlAJYDQQbwnGc9NPkTLrQlS0KOikkkt5iA50b0imITITcPn/ALqV2Kv9ihAXistUHblHyzD8INYSsJqJbXD/AKX94F8YXqfceynP+6O2X8H+mcq/m/4VaRLKH9oAjv8A1CYgrCSQH5r67a6jTUeRjlNoe8HeGcIVUEJSkMJiiVH4QHOvW7Ftyn24k12zp7OcLy59ZUIkhyCf5qhbLLGpcfAWsGuSfMx69W4EhaEy3PhhgoORmbqRdohwuklUcvw5CRclS1PzLUdSo7wOPGcrxjKBvo+zkaekc8pKbLKLidxuolyZWRIypFrbDX2jzLHuICrlSRlNrXAI6/Vj3i9xRj6py1JbkSoj/Ig/R7N3jLz5Lkk73/UNDxx+WBz8InkTStIJI0Pl6QIq0WBglQ/+PyB/GKFbpFF2SI6dQPKYP4fKBZi7D09YC4bThTk/v9vHZFWUhQTYn6Q0sb1TNGVM9K4LnplpmXuSN9NY0RxRIZiAY8o4dr1CYQ+qcp89Qe+/vGjNU+7t33jjyJpnTCpI1EzF2PrHU4r3aMzKxcWBax/CGTsU0EJyNSNUmsUbg2jkBabEpYSHWQdxCi2pOw6jGkVQCvDITspdiR2G4jN1yqX+KUJwKdNjz2s6tWi8KwJHJpsrl9NS8V8TXnTmKQ4uXZ2GpG5hmKuAlLx1AH8sgJAsEs3pqW9orrxrNY7nchh+/KMtJqxfQP00ixIrAe76fkY1Bs2VFiIYsW2LKJFu/wCUXTVln32+kZOmrEpDBn37frE6MRA1UPP6QtWE1JxEF7CKVVWA/wBwIcHcEd9Xv8oAHF99gz9nhqsQBe5DsQfrAo1ktTWtmAsCdvLV94goK1ImpdgH2Nn3J9YrVKuvV22P5QKqas37dP32gah2NfgVGKifMUo8iVqDDcu9z0jf0qEpDJSAOwjA8BK/kgk/ET843tJ5QboXsZiuEInyymYlJBcaBx3B2Med0n2W1SJ6lIXJ8MEtmWQtST/aElumsb/iXFFSZOaWAVGwfYmMLRcTKVNCkGw5VOdeoZ+u8BzSdMeONtWEsLqJslKadzmRMUpaQWfMeXm/p6+UC+KZk6YuZLJSkOACnU7s+0DMW4iVJrTMupCiFeX7EWMUxyXMmJnZj4YBJYF9Mt+9/lAcnVIOnPJnBS5V82oyJH76fnD55sWghNlJCU5dS1nc7qf6QMnHaOrD0Qyrk7T8gSv+9PzWkQPx6YVTySXIe/clvoG9Ikxioyy0JH9TnuxhtVSFRC1kIQR8SgeZv/jSLr1FxYbkR1OX9px/Uc9fNMjpA5AFybAdTGspJwoqYOsFUzNMIQQdTa7tYfiYykrEfDcygU2LqUxWR06JHZLaByYZVY2uYk5mdb9eVDsEh9tn/EkxwyTlwdMGo2w5N47nEKCVkJIIYh9ejM3vAA1673Yne7u+o6dIqphyhFVFLoRyb7HrqldSz9Sfn53iBU4u+9vl0jpiMiGFLuHK5Fjo59xEE+XmIHqfKO4cbqHVP0I/OLlJKdbQccN5qP2CUtVZDIRkQry31ip4cE8QlscoFyXPkP1eJKTBFFnNugvbzjsnglKShBdEVkUVtLyDJEzKoHoYNKriRcwbkcLy1o0PufwjJ4mDLWqXoUlvy+Uc3qfSyxpNlcHqIzbSLArO97v6REuvI30tFDKYt4TReLPlo2zAq/xFz9G9Y5NEXcjfYTgaDJQZnxkOfW/0MKLi8QALBmEKKUidsG0dJ4o5VBSbuov5sANQLQYn+DIQStRIb4bHbr07RTk1SJSM1kgBy2wGjvqfOMzi+M/xZUhLhOqSbFTNc9GERbLxSC8nD6eYAEhLEkoJzAlxoXtqzfpE83A5OYgIUlgA4JyuWf4tT5QBSG5Q5BypBzZQLEgJAvtc2F4d4/MpfiBagkkJJOVPS33jvGC0bGlwOkQ2YlXUKUb+wEG5VFTIYiWi4tyu8YugmzchHLnZ0rDBJLAs3kdxE+HYwsKZQW+iiCdfdx5doFitI2UytQlIGRJdnsNCenaK8/BKWY4MsAvqmxeB9Bhi5qDnSEgWBJ1H9Xn3jQ00hEu5OlnLbCNZqMnU8DzVTE5FAyj8RUWKfLrr8obO+ydKixqVAbsgP6Em0bQVuoDW7xFMrwQGve50DiNZqKmGcJypDZFrCAAwLEnzME5i8gLcwgWquu6inlPUsR1IijU4s7lyBcWv7dIVsJLxNiSVSib8t/VjHlcyeJc0LRZKmJ7GzuI3c/EEkEu46KbX0jB4qAicQdFXHSNFW2NtSCfFQGTMkgsHSoHUdoEyKnPJITYqsdhtFWXLdBHe36RHTDKGfcw+tKgOduzSU9QXAUGSABfyufJopeGXc6PEuDSytMwlRIlIKj7j5M8V0qZL9ifwi+KLjG/sjkknLgH4sXmJOlx0J1F2/OOYrPK5pUSVFhc6/p5QyqBK0jWG1I5oo+mT8kNRNt5xFMU5caaDy2iOqVdukOlm0IhiYQ4GIkKaJCIIDi1RHkOsTOIinKtGMdoZn80d3HuPzi4ioIKsups/QQMl2L9C/wCMEl6nuX99PlBg3F2gSSa5J6JLkklzr3jRUqsiRn5bOH/pJ/SMjnIKCksQW94urmKV8RJ8zHfh9U4Rqjmy4VJmrk45KSLF36An5i0YvHVAz1kH4mNx2A/CCcosHihiEvMx6W9D+/nEfUZ3ljyNhwrG7QPCni3S1nhhRbM4y9Dq9jtEeRtGh0uTcPpr6COA66DcrEZZAJCnPVnjkBlJKiT1hRrYaCWLYgooCCbFyR3Gj9Yp0QBVfYEjue8KFCvoddlydJOdiSWiTOlMxKTo3QGw2v5AQoUTRVhnBV+ItAGZKTzFsugdh7Bo1xWlEsmUje+jl9yTvChRhDgxYkBIJ15uwb84enEiVO/IwHR1dD27iFChEMzofOoEsyQXBOrkuzMfXSIqrFzkUE3UlWQOLWvb3jkKGQoOn4q7W2N9+4OzaxAaoBLh2dvL9I5CgmBqqoOzWVA3GEhSGa6Tr0hQoZCsD52YREid8Vt47ChxDYfZ9LGSoWbuUSwPRR/+0UeIqUS5ikIHLY+XYdoUKPUpf0sWcCb/AKiSAs0ErT+9oqVhZR9Y7CjhZ2A0qeJEGFCgGJyHjqVQoUEBwriNRhQoxhRZlzuVL9G9rflChQAjX38ovU5G+hue3eFCiuN/ISfQQmSWAvr+9IoTnBKTfcRyFD50k3QuJ2k2Q5Q8dXoAPva+QhQo4TpIlTGtChQoYB//2Q=="/>
          <p:cNvSpPr>
            <a:spLocks noChangeAspect="1" noChangeArrowheads="1"/>
          </p:cNvSpPr>
          <p:nvPr/>
        </p:nvSpPr>
        <p:spPr bwMode="auto">
          <a:xfrm>
            <a:off x="304800" y="-79375"/>
            <a:ext cx="304800" cy="304800"/>
          </a:xfrm>
          <a:prstGeom prst="rect">
            <a:avLst/>
          </a:prstGeom>
          <a:noFill/>
          <a:ln w="9525">
            <a:noFill/>
            <a:miter lim="800000"/>
            <a:headEnd/>
            <a:tailEnd/>
          </a:ln>
        </p:spPr>
        <p:txBody>
          <a:bodyPr/>
          <a:lstStyle/>
          <a:p>
            <a:endParaRPr lang="fr-FR" altLang="fr-FR">
              <a:ea typeface="ＭＳ Ｐゴシック" charset="-128"/>
            </a:endParaRPr>
          </a:p>
        </p:txBody>
      </p:sp>
      <p:sp>
        <p:nvSpPr>
          <p:cNvPr id="27655" name="AutoShape 12" descr="data:image/jpeg;base64,/9j/4AAQSkZJRgABAQAAAQABAAD/2wCEAAkGBhQSERUUExQVFRUVGBcWFxcYFxYcGBkYGRgXGBscGBgcHCYeGhokGhcaIC8gIycpLCwsGCAxNTAqNSYsLCkBCQoKDgwOGg8PGikkHxwsLCwpKSwsKSksKSwsKSksLCksKSwpLCwpLCwsKSwpLCwpLCwsLCwsKSwpLCksLCwsLP/AABEIALcBEwMBIgACEQEDEQH/xAAcAAABBQEBAQAAAAAAAAAAAAAFAAIDBAYBBwj/xABAEAABAgQEBAQDBgUDBAIDAAABAhEAAwQhBRIxQQYiUWETcYGRMqGxB0LB0eHwFCNSYnKCsvEVJDOSU8IWY6L/xAAZAQADAQEBAAAAAAAAAAAAAAABAgMABAX/xAAnEQACAgICAQUAAQUAAAAAAAAAAQIRAxIhMUEEEyJRYTMUIzJxgf/aAAwDAQACEQMRAD8A9gSmJEphiZPeHZD1izOdL8H5YdlhgeHBUKVSGlEcyRM8cBEazURJTDwmHlMNvGs1HRHSiEDDZ1QlIJUQAIDdGo7lhFEZ+v4tQkgIZViSehfRusUZvGIWjoCRcGwBdnPctCe4htGaszEj7w94cioS7PGIm1M1ZOVQCQ2Y303A6mLiKspIIUXcWPybyhPcsb2zZJMIpgFIx7KCFA5tR694JScUQW5g7PDWgalsJjuWIjVJBYnZ/wB+kL+KS7OHZ4NgokyxzJEMuuSrQ7t+MTpWDpGs1CaEIdHHjGo7HDHCqFGNZ0GOww2joVGMOhRx47GCKFCjjxjDFPCCocYYpEERjwuHREmXDgq8ag2PhQnhQBioDDooidEiFxVpk07LQMdzxAJkIzIUJYeOWiELhZo1BJwI4TEQVHc0ajHKmpyJJt62HvHkfF/Fsw1aZRKWUbISu+5SWNgG1vs+8ej4/X5UZQSFEHQsfmNPL5R4xX0CZi1pKQSs86iWAAGpUXsAdN45c06ep04cd/Ir1tdOmqUpMsAOUgnMxykh1Je9zpC4expaZhkTggBSTokAC+wexcj2izN4jo0BKBMzBNgUhSkgd1AN6wD4hxVK5iBTM4BKprEFiRypcO1r2aJRTLycaPQ6TGVZJaS4DZSp7BUsKfNvqnTeIqTi/wARTLTzJLWBDqDg3NriMUiqR4edfiKJWkEXJzBfxFgx2HSxiMeIVysozLQpSznslacylpHqka7N2gOwRiqPScMxta1bs1wp3BdrW0cNFidWGYnMggG7XFi2hG9xtGcocb8aSZtOoomFSUKQq6ULNiCnfz3jNS62ro56pSUonZ1p5mYZlKsLfDrtGjYrSPR5mOmWhJWSSpQS7/6WNrRYk4iJi2SqydT1fTy0jKypVR4pWrIEkDMHJ5kggEBt1MWg3JADpCMuaYD3VYF/kfaApMGqDQrAFAJOraaC35CJ5OIzGZTpCXGv+p38jAUVWda0D7m5016+gEQrr86spylKlFDKu+UAlvn7RVSJuJpk49M1SczddP20XE8Qkn3eMamuFknUpUX1dILa7m42iRE9soDM5cb92L29RB9xg0NkeIQDdvKKtVxOQklGX5xkxWoYrKk2JBPQD52ilU1yQPEW4QA6b5STrmN/h6A69I3usyxoPVPFkxczIAsCxKmIDdQfOJv+vEM61sLsWvrtqf8AiPPqzjhQOWShR1ADuSf8Uu++8NoJ9VOC1qzygC3OVAaPZ/P9tG3Y2iPRTxxlBdewIcXYdoM0HGMtYSzlx1u41tHl+H4TOWpykIlkcyll1KJvZIvrvaDQneCAEJQkkkBJZtQ5sLdWgqbFcV4PS5eLyzvFxKgRaPM5VarIVLLknRLkH0g3T8RK5QSWYculodTsTVmyMcCopU2KJXYenWJiYquRCZSoYnWIyqOZoNAZahRX8SFA1DYFTMiVK4rJMSAxYQsCYYeFmIAqHgwAk4VDs0QAw8KjUAmBh2aIHjueAEynHcknLlJQVOnNq4yk2vbppvHjWN1KllUq4JYu+6dj1BtH0bOlJWCFAEEEadY8a+0Xhf8AhlpWkBpilM3QaA9CxjjzQaex14ZWtTDU2FlEsKJzJLH0OsSy6TKQA2997N8i8XJNOfDyh8juRsN7Q5M5AWkBj8QKWLgliCCNbBolu2W0SRWXLWnNYhiGYm6VuL98w1GvszKbEFlSCRlCCVFj/aQB/jfeCE2oSQSQyQxYAgkPo97tceRhfwyBMlA5j4j2dJSyX+Lz0PtaN2boPYFKEjxJqgpKMgUHJZ02SQnR9fQxLIlonyEKZRVmCw5yqKwosSx1sS21oJTJcuaFKXzAkgJcs6QT7BgBt7xQpKtMwgShlQJ2oGyLn0OUB+/eJWGgtQ1OZS5iXIYAAiwKczN5np59IsGYAtdy6bBzYlgq3S6mtrA2lrUqlpCSShSynMA3wOH9SgB4ZQ1AUjObhRWTmSxDEBjuDZ7dBDC2W5lbkC1ZgSpKS19nBPbc+bQEohJmTErlrW8mapK7nK6xmWb6qcM7uGEcqa5KlKlKclOpJ+FGRLjN52Pr1gBQS0/zEpvKVMUuzizBIB3Iy/U9IrGJKTNUnEVFZzDll2CzZRJbMMosQ4d+sQ1ONoSXCATe6r6lz2ub/wDBIooWqZpp1Jt6mG1lEE6zElRD5b39dOmv4BqrSLp9k6k1aJZvEIIZkpB16P3fy+R6RWn1JnKQFEM+p0buBobNbo1oFTJbnlPRvU2LeQzeSQNSTEUqsY5VOxbz2b1un/8AoxRxTQik0zYSK6VKR/2qEFZdJUlOZerXUfhJ76W1jszFMvhmqUhB1TLckhndayXftZnI7MJkVviJAEwoXbRhmuCbkNfrrcwYEsAlU1KMyv7XJbVSiS7fdD9mjlfBfsX/AOSZwWK3SSVAIUlgWKSXAOW50Fz5RfppQAznKHLpLlTvfZoaJxIaWkN/WbOx6M+UPZo7NoiZiFCwT3+JyCSxDhj3941houScRCWYFYJuU2AO9jdtS/6CL8qrUA6k3fSxYbO0Aps1aHCVhRvkQlG2znU9YlpvEZnJULqLjNdwwGgbX0jWCjQyq8p0d9d9/KNHhWKApZRY9zGKp5xa7Zg1swOxY+totyqogkHYP+kUhOmJKNmzmYzJGsxPvFeZxFJD87+QMZKplixGhvFZcto6NyOprFcXyuivaFGQ8OFG2NqjYy4kEDUzD1iGdXzELACkMdArU9hDuxbQaBiRIi7JkJIFvNo5MkgXaJuZRIrJESBMTJlDoYRCRraNubUhyGO5TEhI6xGJ6esFSA40cIMZj7QMJM+kJa8pQmDyYpV8i/pGslqSdxCnoQxClBiCCH2MCfyjTGjUWmjwdNEFBh0OurmMni84JUQDcb6MUn8xGs4voZlDUrBzGWQ8tY+Au4Z/6hZwfPeK32ZYKKutlLmy1LkyQqYpWVWQzAQUjNoTmL5f7Y44Qa7OueS+gWJWZYX4mQIKErLMgqOt9C4J/wDaDy6LNWi7CWjxFqOgdRI1+7raPTqyqwiSopmzKWUrOZqkKKASshipSf6i2rbRgOI8YoyupEtSBJmJQhKg/wDMCkMVAWOUEs9rJ6Q7jqTUth/8EhfiJUGIez3AUBezbA+sZ+QDLQ2ZpYW5UCQ0pgpQAGovl/WFSUS5UxnWrxEtmzF+Vshc6hgr5Q+UqWEgH4eZgDmK2c39WPUsYk1TKp8E+D4lMWsryhElAUiTKG7Mty2nwNpaJKaYokpNgGXZ7JIUbnuWP+nd4ro5VZQeUpUoGwEsqFtdbAKL7mK2GLAKyklwCFH71my6/wBtj0aH8kywmcMsxSTlYl7a5iGL+V4jwyXbKSCztZRDvfMw9vKKaVsFhi2fKV5g6goOGHQEsPS8RYXiK0ycoLkZnUohIABN7Do0M210Kkn2WMTw+aFA+MdLAWHs0DPFmnlUc72Njp2IIYtv3iaZUzJnMpZybDIoA99rdifrERrgLBQA8h8gLfOJpOyya1ofLoZijblfqQ17ddkAJ9YfVYZPy85lAHcqOt/hAS+7egiqvFiPgCv8iL+mjekcTiCVkfzAFbOCT9GEV3kQ0ig7w1Tky3mpUCCeZIJcO5IBAcd++mkHqeeM6cqLDl6Nbycqy7n9IEcOypqpbFQAckqDErTqACPgABaLypqzOKCUkEhJY6MCrUF3IaJSbbKRSSDcusBmBKUmwuosCD2G9x6NEq6oJOdSnFwLMLOXfyGndoFyq5ImlKVcyA+rdEgdHLm3l6RUKFgFU1eclTJSwCbkFSUjdmPdkwDUFKcFCSpPNMXYE2ASSbkHRNvkIson5HuFNqbXby8/nFHOpOnOcxAPUM7eQJIbZjFmkpwEdNSW0UQPo/vBsWi5Ty0sFjLoNr+h0ZoaxzqUGNwCOvQiKCZ6ghjYhRAzW5dr+RhTZ2QHIGIbTRrWG2pMZGYdp54PIW7XvHChoq4fkFnuepggsNHVHk52V2hRIIUMAvhN3f0jkymSpQKmLadj2jyXFOLZkmeuWZkxkks7fNtYJUXGM7KFg5kkm5A1GrjWO721V2jn5PQazGZ1IfEQgzZeW6XuD1bpAnD/ALWitZExOUKsnLcQKouPJ81giSlQJN7gW1uYC02LyDVT5q0JSlSXloDNnS7ue/bpHNkw1JUx4uXk9io8ZK0vmsAOkRYhj0uXaYsDzjznDOPZaJKvFJSpZcJSnNb9IyPEfF6amcCM+RFr2fu0ZrXih2n9nq2LceiWnxJctU0FWTKhnbrF1HFsstyrv1EePVuOCVToEiaeclxlYgeZ7wzC+MpktJSo5wRyk6pPV94MUKz2efxElrAvHanHGp1zUpJKRYdTHmFJxwMqVEgk8rNZ+rQbkYrWrlLKRLyWSSNb6WhHIbU0vD2IDEadaKqQiysqkEOgtcEPGgl18mUoSiUIJDpRYWFtI8kpsYmUmeSJigVXJGyuz+kBarH5wqUTVHxFgZHUA5BLW9YZx4VhTqTroDcQYIJNTOQpL5Zkxix+HMSD3s3vAucFFId+gfYbBvKNdxASZzlWckkk+1u/6RnK5gHUf1gUazT4bi3jUyQSCpAAIAv0+n0iBVQAwUWQMzuQGvZm0LOPzgDwxUfzygD/AMjADyf843I4PUx8RbqJzKA+Ef42cmwvHDONM64S4BNTWJCyUuCAwQAcuVh8R/xGkMTUBEtDE85LEX1UWV3fT17RfxPChKkkEAkuTt8Vi56/lGeqKlKUBCXCgwQbMA7s/X84ZIDZJPnp8XUGUkOOb4tgQd7hoC4lU/FsFF2AYeXlYX3vFqrklR0INtb22v07QLrKYggqJIe/lFUiTZqMOQm1gojreIKie8zQ2dukPkUBny0mWrKptHAuLFn3cH5R2mwNYzeKo6HQg+5jnaSd2ehC5JcFarmpTYqBPROv79YpCmsJrWCgE9zHf+lB/jY+v5wRppilLAA5QUpSSzJe2mrwbpcEpJv/ACNDh5UmTLlJGUnXm0ClFrsXtFiVh2QM2pAYOVaEuo9SW8hE/hIly0MQMoSAdLizk+e3SJZs1JYAkqWxSh2ez26C416CFsRo7S5Ulgp1HoN/Pt+IjlOUgn4RMLEA3UNi7bn96RGmR4YcsFasxItdn01v6RQw+tKqhwU7eJqSzMAOjqUlh23haNZokDOMjK5QRuA6kgaje57wybXeEnMWCAyc2w0AAH3lH5P2hVAI5EKLklzrlJAL+gf9mK06lT4WQAqSGCSTd9cwOjkqd4IB1TUha0AhTZVKH4O2trxycp0ZQQMyWe1tAPUu8Nn1AyJUk3LE2cgMBv3MUsNSohI//YdbfsWtDoVhKkm8oOjOfdvbX9tGjw2sE1DjaxeMpQ1hWSHDl72v0v6wXwGZe4ynUNoXvf3+UUi6JyQZI/bQo6ViFFyR4HVUkxc2ZqpSSVKJN2O5jS8LUIVSKzFlJWWsSSFDS3eK3DtSDW82XnlqSQRZwxH4xqJdNTJJSZi3LcqWTfvDOdMCTaOcO4kiUEyphIS0wX2JB9owtTKUPhdTEju0emUnD0lV5hzq2Gg9epitWqpkMkyAgXGYJ32vE1kQ7izzykQu9lWuNfaIjhE1Tsgx6NQ0KVKATp1I2gicLlKCkoWoqFiMthFZ5NnbJpPweW0GHoKFeOtachsEsX6i8TKqqcJKUSlEswUpX4CN7S/ZylSleIVFOoDM794sUn2YSR8aVhuihAUlXBqd8nmUqnVMEtKJZuQHANy/XQR6ZSYwlFTORogiTLudZmunk0aKm4fkypPgoQSkX+LmHrGYqsMp2U0xYWhfii4fOkEAE9IkpqyjjwZTGVkT1k//ACKf3MWUcOz5wTPloeWlQzqfTKRoNx3htZTVFWvPLkLZShmIukaAlz7weqOL0S5ZppCnQkZLp1LXY+do6JS4FhjvlmaxZQdzp06uSWfYWctewjOVd+YnyYfJI284NYrNu+oSwAaz9+vlAOqBfquwb+l9B/l2gMBuPs4wZCJaqiYBmWopQwchKSQW7qUPkI1GI45LlIMyYQkNyj72mjfvWBOHLVQUciSq6yDMUw+ELUos/W/7eMRj1eZ8xSiT97KNrEj5tHMo7NtlW6SRNjXHa1q/lBIS5ZTHMw0ttb8YqSOJgmW+VKlFV0q1FtQ4ZQ+YgKqS3uPm0SS6Z1MB5D9+UVUEJs0TT8UWogixs9he/YQ2ZIUpOZQXqzMpmZ3Haxg1glIBNlnvBHjCpEubIQlLXUpZ6pUydOwzH0EXjhXtuf0ReX5qH2DsDQtUpQCwlbjw0EspZYZso3tl9QYuUs0SkLC1c7usEEagBr2OkOQESw8xmKgz6JOiSVbAE3PaL2G0v8SCAtJmJJD25wCWzXPMx311jknBS5O3DncaXgy06qSXf2GvmYK8MLKJhDPmAUlyz2O3rrE+N8MLlqDqRkuSQyQG6neKXDs5K65ASQUS0q/1ZbWv6wrhwaWS5dmsmSUIGZfxksAeraAdWi7LpUyU5g2ZVtywsAkdBvFiXMQ4cAk9Ro5L/QmKM+a6yEpCyMo10vY+zxyWW7HYpVHw8qGJuSDsOxbWBPC/JMKlMbustuHPlrt5QRxRIQErT90pJbcKcG3aAGVaSoAv4ihlbobZvQfSKJcCPs2CJmfPook5fMKSlRu9rqP/AKxVrqkKyAfCFWb+0EDN/qItAyViNy1gGSfQO7bOG/ZiZIJKVpdIKSE9yTY/InyaAGh1Qo8gKW1NtC2Y2Gzk/SK1DOALEqcqmMCd7EZezn6w6lnKTMWhRzIBsom+Zg/47doF09fnmFKGyoUySRck9tf0fs1IiMK0SVKWlYYKDgO2tgpPnb1tBShWULs7LUXSHse376QDwicrMp2UApQcO5JCXI9gdIO4AHzAlw/3tW7nqDv2g2KzSpnOIUMSs9DCim5PQ8ZkUyjMlrTqk+tw0aqRwsklKpkxZmKIISkhgXg/LkUksAJkoYbm59zcxSrJiJczPLLONCdO49IWU76GjGuGaOhwlMoOBmVvmLxNNqVaFtRYJeA+G46FKypNtSdzF5ddOPwILbbfWBZqJ1qnlSMgRlJ5ibEDqA14s1FESOaYvKdWAFvrFSmVUFTFki93Bi5ULCEPML9SVfhGtGpmQ4h+0v8Ag54lSUCagAOSou52FiIP4VxKiqlCYheQmxQoXB6frGSxvAxNmFVMiUE5CVzCrMEjcjoYDSMBmyJ0v+HqZc5JKcwJy73BSSbd4bho1NHq+D0yyTnU97EOA3nDcS4Lp5swzCtSSQxYhj+sWUKIAADC2pt7Q4oP9Yc9ATCrjgLIcHxaRKV/DSpiFlAIIzBwR1Eeb8ScOtVKUhUtv/Kq/wAJe4HV+kGePcCm5CuVJSFISVKWhJzkbgZbgnrGYoKWWV+AoiZNPOorKrFtAX2teH31NGGzBmJTilvcbqf+0bf5ecO4QwL+Jq5aFp5E/wAxaQTZI6ndRVEGKoVLmFCklKnJI3U+h7pbRrWMeg/ZVQBNNMqS2acrIljoiXysdnKsx9orOVRJJc0VeNpysq1LtfKgCzAsHI62A8hHmy5mnmRG++0fMJZJP3kZUds11H92jzioVf1JPrAhwjPkcsjX0PlGy4QwgZRNVckfIfn+UYVa9/fyj0DgqdymWfusR3B/I/WO/wBFq8nJyeq2WO0TTsMEmqlEDlWrlGwUxcD0v79IF8aJ/wC5HZP4qP4xsq6W5l2+FQN9oxnGZ/7lXkn/AGvHT6vGoQ48s5vSzc5K/CKFQvNJ6sG+n4Rdw+lYgkkCY6QQSMqgAzNo9x7QIQsutO2Ue4d/r8o0mFSfEkqG6SFJPdgY8lLk9FlXE+GytJLqURoMxOnYlvpFSgoVU0wukhaUkEasolr+Q+sbKUnMEqaxsfxgCqWy1ljYsXJexL3NztAa5oZPgOy8Q5kpQHOUm+xLAAep+sTg5bslwoEglnYt9NPKMzIqiFpIQ+UhgfvM7Cw2LFyRpBibPUoKJF1m/wDayQALjTlcHS/rHHkhqdWOWyO1U5SisBstlILfeBzC3QiB9YgiYmd8KVgN0Ctde94lQAb/AAqHOQX5rAb+XyG0R1ZHhLVyjKEuLA2IOb0EGK8IL/RlaySwIBmFndmJDEg/1MPaJPHIKEqRaWopBGhyiz9OvcRn6ud4hSgliFOD3aw9SfpBHDqzNyLzpLMRd+oU2zfQwGqNZdxRISjMGUJjBewzEj1uWHZ4GzJf88qQWT8QuNCP30h1XMWVLcunRrs4DBTdd7RFhksqBWq4fmF7jdv3tDLoV9hWhmIC1pVsQ6nO4Zz16wZ4KpmWJaiGZgp+53N+kCauiCgoAp8NQSUqG7MR3caGNDwZRFgsMQ5T1Nh+bekFAkaatmBKyAksGHwvsIURTa0OXLHo5hQbFoyAr6dEnOAqadiScvmw2gbInmaM9UuXkKiQliFNoGKfhHm8X6bhacinUV5cxIPh9BuSrR+3nAWl4dqhOSCgTEEm6VAhNtSSLNGSaH4Zr5HgSU5pSEt/UHV84pVHEDqYH5wRwfhoyQoEoOcuUkn8rwVocDkSyFIlJKtHJf6waEsq4XImzkgpsnqYZivDU2ZbxUgB9iXg0qtUxSkJTsLgRWM+ZJSHTnKyxIZkDqonUdhAqwptEFPwilNIuXLUCpYdR3J2/wCIyPDuEZVrn1Fyk5UpNgCLO0bmnxmWiYUJAzH7wAD92gBPoZ66l5l0lQJIsCLn9IaSVcATd8h6glLmjOs5UbDc/pAvjDElypLU8tZU+qXJAF3t5RofEC2QEk9gLD1i9LwNIdyoq7HSF1b6DtXJ4fw3xdPTV3mK5/iCyde4O8el0bLOcSEEhzmy373ghW4JK8RJKUFSC4dIJchveLVRXqljTl6jSA4m2BGK8O/xqAmZKBDFlHlKf8Vaj6Rzh/hj+BpZkszDMKpilgqAGVwkBIA6BOzXOggmcXdJJWlIG6lMIx2LcSLaZLRMQtmVnTcXJtft9IDdIKi2DuOsEm1MyWJACmCszqA6XPlGQpfs9rJs3w0oTm1KiVZP/YJaN7wTRz0T1VM0kgoKEgkk8xSSW0A5R7mN1JrCQCUlI10Iiim6J6cnj6vseqkgmbMlJDE2zK022MD8LqSgpWkXa47biN1jlbVrE2aVjw5YU0syyksRqFE80eepntZIcjU7Btu/p77RbDOV2Llgqo3kirSsy2L5j8mJv3cRiuM571Kz2H+2LnDE5QqJaTd1KI6JORWg2DBoDcVzXqDu4T5aAe1o9X1GVZMKkedgxe3la/CGmmpOfqXaxZm6xruH6vKhQKSyWOYXF2F+l4xdGHKP7io/Ij8Y2mA8QpkBaTJVMukgpUz2Gg6gD2MeWuzuaCsuYA5Se7DqOkQzsOJWpQBYubAsHCRr6H3iKo4hll8lMpJ/0KBPYGx9IM4ZQzp8vPMzISkZsrpA9fTZ40pJchUGBZKQhgASSz7Mn6mCdItNky0qU7uW+eY6jWKy6UKVmQAQLqUxvuwJtrcxYpJ6kILMbOEhQDkswBUWYX1Ijjk75Z1RVKkMr8FzHmWoBrMwcubO148/4sVdkLdAOVSXuVB7nsw0jT1/E4IGXM4BDKALPva3SPOpy+ckucxcnfWKY4u7Jzl4J5dWpdlagAA72gpNrc4QoE5gnKruR0aA6iEqJDlO0EKN5iTZtx5C0PJCwYSkz1qQxmAAuLs/kYt0E3IPDIBsG7EEv7tHOH+HfHW6gSlHMtIJBKfhdBGqkm7bs0eg0/A9IFKylSkqRy5lHlV1ca7HtEn+FE/sydHOTMUZaU7ugjZxf0v842uA0EyVJylDKJexJ2AH0iWg4fkU6wpAG7+dr+7+8GP48bNASA5AObhiySfD1vf/AJhQVNdCgmsESsP5AlU5cwblbOexZh8ocZcxIIlAEdj9XjO4XiapvMo+GgXd9Rsz6v1gDi/HE+cFS5P8pCbMPi9SdXhjUbmSieo3KSeiVJLdXaJp0xEhLzp6EKYkJFz7R5zwxhdRP/8ADmlBLgzC+V+li5+kbNXBUgpT486YuYxzKSoAHvlLt7wWgcJiwvEpFQFET8yjYS/gU/bNHJ/EakKElZKrNndNj3b8o7TcGUqVgpRMP9xXBZPD1H4vimXz6vdibX6E2gB4KuHYeVfzFBnu5JFtmg8moypF023ivNqEFglZ8mc/hHCuWlNklRJu/wC7Qr4AFqbECUrUWCUJKrdtfpE3D+JCbLSoKUXH3viB7xjanFQBMZ+dGQJF2BO462ingmMrHKlQSoFuo/5ENGdAcLNRxDMUucDJUhQTaYgi4OxcXG8QGcQHVYAFwbwFrMeaYoffdifKKYxGYQ5SpQNuX8YEpfQVEzmPzyqecz5VuAAW8gekCMSQadSMpICg6RvY384scSy1JKgoFLmzguC8TYAJM1YE5PiZUFs5Jv8AhE1Hyy7nxR6P9nmITKumXyhK5Zy5rXsC7bQXqqoyJShPm3UcoOznQCKn2eUkuXInrlAgKWAblrB7eTxHxNXASyx5rt9Y6IxqNnNKTboxuPzpn8OtyoZzlcqLEZg7bA5XI0jMIlAJYDQQbwnGc9NPkTLrQlS0KOikkkt5iA50b0imITITcPn/ALqV2Kv9ihAXistUHblHyzD8INYSsJqJbXD/AKX94F8YXqfceynP+6O2X8H+mcq/m/4VaRLKH9oAjv8A1CYgrCSQH5r67a6jTUeRjlNoe8HeGcIVUEJSkMJiiVH4QHOvW7Ftyn24k12zp7OcLy59ZUIkhyCf5qhbLLGpcfAWsGuSfMx69W4EhaEy3PhhgoORmbqRdohwuklUcvw5CRclS1PzLUdSo7wOPGcrxjKBvo+zkaekc8pKbLKLidxuolyZWRIypFrbDX2jzLHuICrlSRlNrXAI6/Vj3i9xRj6py1JbkSoj/Ig/R7N3jLz5Lkk73/UNDxx+WBz8InkTStIJI0Pl6QIq0WBglQ/+PyB/GKFbpFF2SI6dQPKYP4fKBZi7D09YC4bThTk/v9vHZFWUhQTYn6Q0sb1TNGVM9K4LnplpmXuSN9NY0RxRIZiAY8o4dr1CYQ+qcp89Qe+/vGjNU+7t33jjyJpnTCpI1EzF2PrHU4r3aMzKxcWBax/CGTsU0EJyNSNUmsUbg2jkBabEpYSHWQdxCi2pOw6jGkVQCvDITspdiR2G4jN1yqX+KUJwKdNjz2s6tWi8KwJHJpsrl9NS8V8TXnTmKQ4uXZ2GpG5hmKuAlLx1AH8sgJAsEs3pqW9orrxrNY7nchh+/KMtJqxfQP00ixIrAe76fkY1Bs2VFiIYsW2LKJFu/wCUXTVln32+kZOmrEpDBn37frE6MRA1UPP6QtWE1JxEF7CKVVWA/wBwIcHcEd9Xv8oAHF99gz9nhqsQBe5DsQfrAo1ktTWtmAsCdvLV94goK1ImpdgH2Nn3J9YrVKuvV22P5QKqas37dP32gah2NfgVGKifMUo8iVqDDcu9z0jf0qEpDJSAOwjA8BK/kgk/ET843tJ5QboXsZiuEInyymYlJBcaBx3B2Med0n2W1SJ6lIXJ8MEtmWQtST/aElumsb/iXFFSZOaWAVGwfYmMLRcTKVNCkGw5VOdeoZ+u8BzSdMeONtWEsLqJslKadzmRMUpaQWfMeXm/p6+UC+KZk6YuZLJSkOACnU7s+0DMW4iVJrTMupCiFeX7EWMUxyXMmJnZj4YBJYF9Mt+9/lAcnVIOnPJnBS5V82oyJH76fnD55sWghNlJCU5dS1nc7qf6QMnHaOrD0Qyrk7T8gSv+9PzWkQPx6YVTySXIe/clvoG9Ikxioyy0JH9TnuxhtVSFRC1kIQR8SgeZv/jSLr1FxYbkR1OX9px/Uc9fNMjpA5AFybAdTGspJwoqYOsFUzNMIQQdTa7tYfiYykrEfDcygU2LqUxWR06JHZLaByYZVY2uYk5mdb9eVDsEh9tn/EkxwyTlwdMGo2w5N47nEKCVkJIIYh9ejM3vAA1673Yne7u+o6dIqphyhFVFLoRyb7HrqldSz9Sfn53iBU4u+9vl0jpiMiGFLuHK5Fjo59xEE+XmIHqfKO4cbqHVP0I/OLlJKdbQccN5qP2CUtVZDIRkQry31ip4cE8QlscoFyXPkP1eJKTBFFnNugvbzjsnglKShBdEVkUVtLyDJEzKoHoYNKriRcwbkcLy1o0PufwjJ4mDLWqXoUlvy+Uc3qfSyxpNlcHqIzbSLArO97v6REuvI30tFDKYt4TReLPlo2zAq/xFz9G9Y5NEXcjfYTgaDJQZnxkOfW/0MKLi8QALBmEKKUidsG0dJ4o5VBSbuov5sANQLQYn+DIQStRIb4bHbr07RTk1SJSM1kgBy2wGjvqfOMzi+M/xZUhLhOqSbFTNc9GERbLxSC8nD6eYAEhLEkoJzAlxoXtqzfpE83A5OYgIUlgA4JyuWf4tT5QBSG5Q5BypBzZQLEgJAvtc2F4d4/MpfiBagkkJJOVPS33jvGC0bGlwOkQ2YlXUKUb+wEG5VFTIYiWi4tyu8YugmzchHLnZ0rDBJLAs3kdxE+HYwsKZQW+iiCdfdx5doFitI2UytQlIGRJdnsNCenaK8/BKWY4MsAvqmxeB9Bhi5qDnSEgWBJ1H9Xn3jQ00hEu5OlnLbCNZqMnU8DzVTE5FAyj8RUWKfLrr8obO+ydKixqVAbsgP6Em0bQVuoDW7xFMrwQGve50DiNZqKmGcJypDZFrCAAwLEnzME5i8gLcwgWquu6inlPUsR1IijU4s7lyBcWv7dIVsJLxNiSVSib8t/VjHlcyeJc0LRZKmJ7GzuI3c/EEkEu46KbX0jB4qAicQdFXHSNFW2NtSCfFQGTMkgsHSoHUdoEyKnPJITYqsdhtFWXLdBHe36RHTDKGfcw+tKgOduzSU9QXAUGSABfyufJopeGXc6PEuDSytMwlRIlIKj7j5M8V0qZL9ifwi+KLjG/sjkknLgH4sXmJOlx0J1F2/OOYrPK5pUSVFhc6/p5QyqBK0jWG1I5oo+mT8kNRNt5xFMU5caaDy2iOqVdukOlm0IhiYQ4GIkKaJCIIDi1RHkOsTOIinKtGMdoZn80d3HuPzi4ioIKsups/QQMl2L9C/wCMEl6nuX99PlBg3F2gSSa5J6JLkklzr3jRUqsiRn5bOH/pJ/SMjnIKCksQW94urmKV8RJ8zHfh9U4Rqjmy4VJmrk45KSLF36An5i0YvHVAz1kH4mNx2A/CCcosHihiEvMx6W9D+/nEfUZ3ljyNhwrG7QPCni3S1nhhRbM4y9Dq9jtEeRtGh0uTcPpr6COA66DcrEZZAJCnPVnjkBlJKiT1hRrYaCWLYgooCCbFyR3Gj9Yp0QBVfYEjue8KFCvoddlydJOdiSWiTOlMxKTo3QGw2v5AQoUTRVhnBV+ItAGZKTzFsugdh7Bo1xWlEsmUje+jl9yTvChRhDgxYkBIJ15uwb84enEiVO/IwHR1dD27iFChEMzofOoEsyQXBOrkuzMfXSIqrFzkUE3UlWQOLWvb3jkKGQoOn4q7W2N9+4OzaxAaoBLh2dvL9I5CgmBqqoOzWVA3GEhSGa6Tr0hQoZCsD52YREid8Vt47ChxDYfZ9LGSoWbuUSwPRR/+0UeIqUS5ikIHLY+XYdoUKPUpf0sWcCb/AKiSAs0ErT+9oqVhZR9Y7CjhZ2A0qeJEGFCgGJyHjqVQoUEBwriNRhQoxhRZlzuVL9G9rflChQAjX38ovU5G+hue3eFCiuN/ISfQQmSWAvr+9IoTnBKTfcRyFD50k3QuJ2k2Q5Q8dXoAPva+QhQo4TpIlTGtChQoYB//2Q=="/>
          <p:cNvSpPr>
            <a:spLocks noChangeAspect="1" noChangeArrowheads="1"/>
          </p:cNvSpPr>
          <p:nvPr/>
        </p:nvSpPr>
        <p:spPr bwMode="auto">
          <a:xfrm>
            <a:off x="457200" y="73025"/>
            <a:ext cx="304800" cy="304800"/>
          </a:xfrm>
          <a:prstGeom prst="rect">
            <a:avLst/>
          </a:prstGeom>
          <a:noFill/>
          <a:ln w="9525">
            <a:noFill/>
            <a:miter lim="800000"/>
            <a:headEnd/>
            <a:tailEnd/>
          </a:ln>
        </p:spPr>
        <p:txBody>
          <a:bodyPr/>
          <a:lstStyle/>
          <a:p>
            <a:endParaRPr lang="fr-FR" altLang="fr-FR">
              <a:ea typeface="ＭＳ Ｐゴシック" charset="-128"/>
            </a:endParaRPr>
          </a:p>
        </p:txBody>
      </p:sp>
      <p:pic>
        <p:nvPicPr>
          <p:cNvPr id="27656" name="Picture 14" descr="http://www.lefigaro.fr/medias/2012/10/24/aeb8bd58-1dae-11e2-9eea-0cd1cdfdcced-493x328.jpg"/>
          <p:cNvPicPr>
            <a:picLocks noChangeAspect="1" noChangeArrowheads="1"/>
          </p:cNvPicPr>
          <p:nvPr/>
        </p:nvPicPr>
        <p:blipFill>
          <a:blip r:embed="rId4"/>
          <a:srcRect/>
          <a:stretch>
            <a:fillRect/>
          </a:stretch>
        </p:blipFill>
        <p:spPr bwMode="auto">
          <a:xfrm>
            <a:off x="4916488" y="4059238"/>
            <a:ext cx="4122737" cy="2741612"/>
          </a:xfrm>
          <a:prstGeom prst="rect">
            <a:avLst/>
          </a:prstGeom>
          <a:noFill/>
          <a:ln w="9525">
            <a:noFill/>
            <a:miter lim="800000"/>
            <a:headEnd/>
            <a:tailEnd/>
          </a:ln>
        </p:spPr>
      </p:pic>
      <p:sp>
        <p:nvSpPr>
          <p:cNvPr id="27657" name="Rectangle 16"/>
          <p:cNvSpPr>
            <a:spLocks noChangeArrowheads="1"/>
          </p:cNvSpPr>
          <p:nvPr/>
        </p:nvSpPr>
        <p:spPr bwMode="auto">
          <a:xfrm>
            <a:off x="1728788" y="188913"/>
            <a:ext cx="5653087" cy="1052512"/>
          </a:xfrm>
          <a:prstGeom prst="rect">
            <a:avLst/>
          </a:prstGeom>
          <a:noFill/>
          <a:ln w="9525">
            <a:noFill/>
            <a:miter lim="800000"/>
            <a:headEnd/>
            <a:tailEnd/>
          </a:ln>
        </p:spPr>
        <p:txBody>
          <a:bodyPr/>
          <a:lstStyle/>
          <a:p>
            <a:pPr marL="342900" indent="-342900" algn="ctr">
              <a:lnSpc>
                <a:spcPct val="80000"/>
              </a:lnSpc>
              <a:spcBef>
                <a:spcPct val="20000"/>
              </a:spcBef>
            </a:pPr>
            <a:r>
              <a:rPr lang="fr-FR" altLang="fr-FR" sz="2800" u="sng" dirty="0">
                <a:latin typeface="Book Antiqua" pitchFamily="18" charset="0"/>
                <a:ea typeface="ＭＳ Ｐゴシック" charset="-128"/>
              </a:rPr>
              <a:t>Option </a:t>
            </a:r>
            <a:r>
              <a:rPr lang="fr-FR" altLang="fr-FR" sz="2800" u="sng" dirty="0" smtClean="0">
                <a:latin typeface="Book Antiqua" pitchFamily="18" charset="0"/>
                <a:ea typeface="ＭＳ Ｐゴシック" charset="-128"/>
              </a:rPr>
              <a:t>: Rallye Road Book GPS au Cap Bon</a:t>
            </a:r>
            <a:endParaRPr lang="fr-FR" altLang="fr-FR" sz="2800" u="sng" dirty="0">
              <a:latin typeface="Book Antiqua" pitchFamily="18" charset="0"/>
              <a:ea typeface="ＭＳ Ｐゴシック"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333375"/>
            <a:ext cx="8963025" cy="571500"/>
          </a:xfrm>
          <a:prstGeom prst="rect">
            <a:avLst/>
          </a:prstGeom>
          <a:noFill/>
          <a:ln w="9525">
            <a:noFill/>
            <a:miter lim="800000"/>
            <a:headEnd/>
            <a:tailEnd/>
          </a:ln>
        </p:spPr>
        <p:txBody>
          <a:bodyPr/>
          <a:lstStyle/>
          <a:p>
            <a:pPr marL="342900" indent="-342900" algn="ctr">
              <a:lnSpc>
                <a:spcPct val="80000"/>
              </a:lnSpc>
              <a:spcBef>
                <a:spcPct val="20000"/>
              </a:spcBef>
              <a:buFont typeface="Arial" pitchFamily="34" charset="0"/>
              <a:buNone/>
            </a:pPr>
            <a:r>
              <a:rPr lang="fr-FR" altLang="fr-FR" sz="2800" dirty="0">
                <a:latin typeface="Maiandra GD" pitchFamily="34" charset="0"/>
              </a:rPr>
              <a:t>Déjeuner BBQ grillades et poisson sur la crique déserte</a:t>
            </a:r>
          </a:p>
        </p:txBody>
      </p:sp>
      <p:pic>
        <p:nvPicPr>
          <p:cNvPr id="12291" name="Picture 2" descr="\\Servboul1\images cj\Nouvelle Photothèque\Opérations\LTServices\DSC_9092.JPG"/>
          <p:cNvPicPr>
            <a:picLocks noChangeAspect="1" noChangeArrowheads="1"/>
          </p:cNvPicPr>
          <p:nvPr/>
        </p:nvPicPr>
        <p:blipFill>
          <a:blip r:embed="rId2"/>
          <a:srcRect/>
          <a:stretch>
            <a:fillRect/>
          </a:stretch>
        </p:blipFill>
        <p:spPr bwMode="auto">
          <a:xfrm>
            <a:off x="179388" y="3933825"/>
            <a:ext cx="4160837" cy="2754313"/>
          </a:xfrm>
          <a:prstGeom prst="rect">
            <a:avLst/>
          </a:prstGeom>
          <a:noFill/>
          <a:ln w="9525">
            <a:noFill/>
            <a:miter lim="800000"/>
            <a:headEnd/>
            <a:tailEnd/>
          </a:ln>
        </p:spPr>
      </p:pic>
      <p:pic>
        <p:nvPicPr>
          <p:cNvPr id="12292" name="Picture 3" descr="\\Servboul1\images cj\Nouvelle Photothèque\Opérations\LTServices\DSC_9094.JPG"/>
          <p:cNvPicPr>
            <a:picLocks noChangeAspect="1" noChangeArrowheads="1"/>
          </p:cNvPicPr>
          <p:nvPr/>
        </p:nvPicPr>
        <p:blipFill>
          <a:blip r:embed="rId3"/>
          <a:srcRect/>
          <a:stretch>
            <a:fillRect/>
          </a:stretch>
        </p:blipFill>
        <p:spPr bwMode="auto">
          <a:xfrm>
            <a:off x="4643438" y="3741738"/>
            <a:ext cx="4319587" cy="2860675"/>
          </a:xfrm>
          <a:prstGeom prst="rect">
            <a:avLst/>
          </a:prstGeom>
          <a:noFill/>
          <a:ln w="9525">
            <a:noFill/>
            <a:miter lim="800000"/>
            <a:headEnd/>
            <a:tailEnd/>
          </a:ln>
        </p:spPr>
      </p:pic>
      <p:pic>
        <p:nvPicPr>
          <p:cNvPr id="12293" name="Picture 4" descr="\\Servboul1\images cj\Nouvelle Photothèque\Opérations\LTServices\DSC_9091.JPG"/>
          <p:cNvPicPr>
            <a:picLocks noChangeAspect="1" noChangeArrowheads="1"/>
          </p:cNvPicPr>
          <p:nvPr/>
        </p:nvPicPr>
        <p:blipFill>
          <a:blip r:embed="rId4"/>
          <a:srcRect/>
          <a:stretch>
            <a:fillRect/>
          </a:stretch>
        </p:blipFill>
        <p:spPr bwMode="auto">
          <a:xfrm>
            <a:off x="1835150" y="958850"/>
            <a:ext cx="5545138"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a:defRPr/>
            </a:pPr>
            <a:endParaRPr lang="fr-FR" altLang="fr-FR" smtClean="0"/>
          </a:p>
        </p:txBody>
      </p:sp>
      <p:sp>
        <p:nvSpPr>
          <p:cNvPr id="15363" name="Espace réservé du contenu 2"/>
          <p:cNvSpPr>
            <a:spLocks noGrp="1"/>
          </p:cNvSpPr>
          <p:nvPr>
            <p:ph idx="4294967295"/>
          </p:nvPr>
        </p:nvSpPr>
        <p:spPr>
          <a:xfrm>
            <a:off x="457200" y="1600200"/>
            <a:ext cx="8229600" cy="4525963"/>
          </a:xfrm>
        </p:spPr>
        <p:txBody>
          <a:bodyPr/>
          <a:lstStyle/>
          <a:p>
            <a:endParaRPr lang="fr-FR" altLang="fr-FR" smtClean="0"/>
          </a:p>
        </p:txBody>
      </p:sp>
      <p:pic>
        <p:nvPicPr>
          <p:cNvPr id="15364" name="Picture 2" descr="\\192.168.1.5\cj\9 COMMERCIAL ET COMMUNICATION\COMMUNICATION\POWER POINT\RANGEMENT PPT\TUNISIE\Restauration éphémère\PDJ auvent\Nouvelle image.JPG"/>
          <p:cNvPicPr>
            <a:picLocks noChangeAspect="1" noChangeArrowheads="1"/>
          </p:cNvPicPr>
          <p:nvPr/>
        </p:nvPicPr>
        <p:blipFill>
          <a:blip r:embed="rId2"/>
          <a:srcRect/>
          <a:stretch>
            <a:fillRect/>
          </a:stretch>
        </p:blipFill>
        <p:spPr bwMode="auto">
          <a:xfrm>
            <a:off x="328613" y="244475"/>
            <a:ext cx="8470900" cy="63531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1022350" y="333375"/>
            <a:ext cx="8121650" cy="571500"/>
          </a:xfrm>
          <a:prstGeom prst="rect">
            <a:avLst/>
          </a:prstGeom>
          <a:noFill/>
          <a:ln w="9525">
            <a:noFill/>
            <a:miter lim="800000"/>
            <a:headEnd/>
            <a:tailEnd/>
          </a:ln>
        </p:spPr>
        <p:txBody>
          <a:bodyPr/>
          <a:lstStyle/>
          <a:p>
            <a:pPr marL="342900" indent="-342900" algn="ctr">
              <a:lnSpc>
                <a:spcPct val="80000"/>
              </a:lnSpc>
              <a:spcBef>
                <a:spcPct val="20000"/>
              </a:spcBef>
              <a:buFont typeface="Arial" pitchFamily="34" charset="0"/>
              <a:buNone/>
            </a:pPr>
            <a:r>
              <a:rPr lang="fr-FR" altLang="fr-FR" sz="3000" dirty="0">
                <a:latin typeface="Maiandra GD" pitchFamily="34" charset="0"/>
              </a:rPr>
              <a:t>Déjeuner BBQ sur la crique déserte</a:t>
            </a:r>
          </a:p>
        </p:txBody>
      </p:sp>
      <p:pic>
        <p:nvPicPr>
          <p:cNvPr id="13315" name="Picture 2" descr="\\Servboul1\images cj\Nouvelle Photothèque\Opérations\EDUCTOUR SAHEL avril2012\Photos Jo (Iphone)\IMG_1338.JPG"/>
          <p:cNvPicPr>
            <a:picLocks noChangeAspect="1" noChangeArrowheads="1"/>
          </p:cNvPicPr>
          <p:nvPr/>
        </p:nvPicPr>
        <p:blipFill>
          <a:blip r:embed="rId2"/>
          <a:srcRect/>
          <a:stretch>
            <a:fillRect/>
          </a:stretch>
        </p:blipFill>
        <p:spPr bwMode="auto">
          <a:xfrm>
            <a:off x="323850" y="1628775"/>
            <a:ext cx="3687763" cy="4937125"/>
          </a:xfrm>
          <a:prstGeom prst="rect">
            <a:avLst/>
          </a:prstGeom>
          <a:noFill/>
          <a:ln w="9525">
            <a:noFill/>
            <a:miter lim="800000"/>
            <a:headEnd/>
            <a:tailEnd/>
          </a:ln>
        </p:spPr>
      </p:pic>
      <p:pic>
        <p:nvPicPr>
          <p:cNvPr id="13317" name="Picture 5" descr="http://us.123rf.com/400wm/400/400/shufu/shufu1211/shufu121100006/16402198-grilled-fish-on-barbecue.jpg"/>
          <p:cNvPicPr>
            <a:picLocks noChangeAspect="1" noChangeArrowheads="1"/>
          </p:cNvPicPr>
          <p:nvPr/>
        </p:nvPicPr>
        <p:blipFill>
          <a:blip r:embed="rId3"/>
          <a:srcRect/>
          <a:stretch>
            <a:fillRect/>
          </a:stretch>
        </p:blipFill>
        <p:spPr bwMode="auto">
          <a:xfrm>
            <a:off x="4787900" y="987425"/>
            <a:ext cx="3732213" cy="2487613"/>
          </a:xfrm>
          <a:prstGeom prst="rect">
            <a:avLst/>
          </a:prstGeom>
          <a:noFill/>
          <a:ln w="9525">
            <a:noFill/>
            <a:miter lim="800000"/>
            <a:headEnd/>
            <a:tailEnd/>
          </a:ln>
        </p:spPr>
      </p:pic>
      <p:pic>
        <p:nvPicPr>
          <p:cNvPr id="13318" name="Image 3" descr="LOGO CJ ENTIER2 BLC.eps"/>
          <p:cNvPicPr>
            <a:picLocks noChangeAspect="1"/>
          </p:cNvPicPr>
          <p:nvPr/>
        </p:nvPicPr>
        <p:blipFill>
          <a:blip r:embed="rId4"/>
          <a:srcRect/>
          <a:stretch>
            <a:fillRect/>
          </a:stretch>
        </p:blipFill>
        <p:spPr bwMode="auto">
          <a:xfrm>
            <a:off x="0" y="0"/>
            <a:ext cx="1368425" cy="1335088"/>
          </a:xfrm>
          <a:prstGeom prst="rect">
            <a:avLst/>
          </a:prstGeom>
          <a:noFill/>
          <a:ln w="9525">
            <a:noFill/>
            <a:miter lim="800000"/>
            <a:headEnd/>
            <a:tailEnd/>
          </a:ln>
        </p:spPr>
      </p:pic>
      <p:pic>
        <p:nvPicPr>
          <p:cNvPr id="7" name="Picture 9"/>
          <p:cNvPicPr>
            <a:picLocks noChangeAspect="1" noChangeArrowheads="1"/>
          </p:cNvPicPr>
          <p:nvPr/>
        </p:nvPicPr>
        <p:blipFill>
          <a:blip r:embed="rId5"/>
          <a:srcRect/>
          <a:stretch>
            <a:fillRect/>
          </a:stretch>
        </p:blipFill>
        <p:spPr bwMode="auto">
          <a:xfrm>
            <a:off x="4429124" y="3643314"/>
            <a:ext cx="4438650" cy="295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lstStyle/>
          <a:p>
            <a:pPr algn="ctr"/>
            <a:r>
              <a:rPr lang="fr-FR" dirty="0" smtClean="0"/>
              <a:t>Hôtel </a:t>
            </a:r>
            <a:r>
              <a:rPr lang="fr-FR" dirty="0" err="1" smtClean="0"/>
              <a:t>Nahrawess</a:t>
            </a:r>
            <a:r>
              <a:rPr lang="fr-FR" dirty="0" smtClean="0"/>
              <a:t> Hammamet 4*</a:t>
            </a:r>
            <a:endParaRPr lang="fr-FR" dirty="0"/>
          </a:p>
        </p:txBody>
      </p:sp>
      <p:pic>
        <p:nvPicPr>
          <p:cNvPr id="6146" name="Picture 2" descr="http://q-ec.bstatic.com/images/hotel/max1024x768/191/1917204.jpg"/>
          <p:cNvPicPr>
            <a:picLocks noChangeAspect="1" noChangeArrowheads="1"/>
          </p:cNvPicPr>
          <p:nvPr/>
        </p:nvPicPr>
        <p:blipFill>
          <a:blip r:embed="rId2"/>
          <a:srcRect/>
          <a:stretch>
            <a:fillRect/>
          </a:stretch>
        </p:blipFill>
        <p:spPr bwMode="auto">
          <a:xfrm>
            <a:off x="2214546" y="1071546"/>
            <a:ext cx="4762500" cy="2676525"/>
          </a:xfrm>
          <a:prstGeom prst="rect">
            <a:avLst/>
          </a:prstGeom>
          <a:noFill/>
        </p:spPr>
      </p:pic>
      <p:pic>
        <p:nvPicPr>
          <p:cNvPr id="6148" name="Picture 4" descr="http://q-ec.bstatic.com/images/hotel/max1024x768/191/1917182.jpg"/>
          <p:cNvPicPr>
            <a:picLocks noChangeAspect="1" noChangeArrowheads="1"/>
          </p:cNvPicPr>
          <p:nvPr/>
        </p:nvPicPr>
        <p:blipFill>
          <a:blip r:embed="rId3"/>
          <a:srcRect/>
          <a:stretch>
            <a:fillRect/>
          </a:stretch>
        </p:blipFill>
        <p:spPr bwMode="auto">
          <a:xfrm>
            <a:off x="2000232" y="3857628"/>
            <a:ext cx="5334004" cy="2667002"/>
          </a:xfrm>
          <a:prstGeom prst="rect">
            <a:avLst/>
          </a:prstGeom>
          <a:noFill/>
        </p:spPr>
      </p:pic>
    </p:spTree>
    <p:extLst>
      <p:ext uri="{BB962C8B-B14F-4D97-AF65-F5344CB8AC3E}">
        <p14:creationId xmlns="" xmlns:p14="http://schemas.microsoft.com/office/powerpoint/2010/main" val="377768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lstStyle/>
          <a:p>
            <a:pPr algn="ctr"/>
            <a:r>
              <a:rPr lang="fr-FR" dirty="0" smtClean="0"/>
              <a:t>Hôtel </a:t>
            </a:r>
            <a:r>
              <a:rPr lang="fr-FR" dirty="0" err="1" smtClean="0"/>
              <a:t>Nahrawess</a:t>
            </a:r>
            <a:r>
              <a:rPr lang="fr-FR" dirty="0" smtClean="0"/>
              <a:t> Hammamet 4*</a:t>
            </a:r>
            <a:endParaRPr lang="fr-FR" dirty="0"/>
          </a:p>
        </p:txBody>
      </p:sp>
      <p:sp>
        <p:nvSpPr>
          <p:cNvPr id="4" name="Rectangle 3"/>
          <p:cNvSpPr/>
          <p:nvPr/>
        </p:nvSpPr>
        <p:spPr>
          <a:xfrm>
            <a:off x="395536" y="4797152"/>
            <a:ext cx="8352928" cy="1754326"/>
          </a:xfrm>
          <a:prstGeom prst="rect">
            <a:avLst/>
          </a:prstGeom>
        </p:spPr>
        <p:txBody>
          <a:bodyPr wrap="square">
            <a:spAutoFit/>
          </a:bodyPr>
          <a:lstStyle/>
          <a:p>
            <a:r>
              <a:rPr lang="fr-FR" dirty="0" smtClean="0"/>
              <a:t>L'hôtel </a:t>
            </a:r>
            <a:r>
              <a:rPr lang="fr-FR" dirty="0" err="1" smtClean="0"/>
              <a:t>Nahrawess</a:t>
            </a:r>
            <a:r>
              <a:rPr lang="fr-FR" dirty="0" smtClean="0"/>
              <a:t> &amp; Spa </a:t>
            </a:r>
            <a:r>
              <a:rPr lang="fr-FR" dirty="0" err="1" smtClean="0"/>
              <a:t>Resort</a:t>
            </a:r>
            <a:r>
              <a:rPr lang="fr-FR" dirty="0" smtClean="0"/>
              <a:t> propose 4 restaurants qui servent une cuisine internationale, des spécialités tunisiennes, des pizzas et des plats sains/diététiques.</a:t>
            </a:r>
          </a:p>
          <a:p>
            <a:r>
              <a:rPr lang="fr-FR" dirty="0" smtClean="0"/>
              <a:t>Le centre d'hydrothérapie de 15 000 m² de l'hôtel fait face à la mer. Le centre de thalassothérapie dispose de nombreux équipements et services comprenant des piscines, une salle de remise en forme, des courts de tennis et une salle de squash. Des soins du corps sont également disponibles.</a:t>
            </a:r>
            <a:endParaRPr lang="fr-FR" dirty="0"/>
          </a:p>
        </p:txBody>
      </p:sp>
      <p:pic>
        <p:nvPicPr>
          <p:cNvPr id="35846" name="Picture 6" descr="Nahrawess Thalassa Palace, Hammamet, Tunisie"/>
          <p:cNvPicPr>
            <a:picLocks noChangeAspect="1" noChangeArrowheads="1"/>
          </p:cNvPicPr>
          <p:nvPr/>
        </p:nvPicPr>
        <p:blipFill>
          <a:blip r:embed="rId2" cstate="email"/>
          <a:srcRect/>
          <a:stretch>
            <a:fillRect/>
          </a:stretch>
        </p:blipFill>
        <p:spPr bwMode="auto">
          <a:xfrm>
            <a:off x="4283968" y="1844824"/>
            <a:ext cx="4356483" cy="2904322"/>
          </a:xfrm>
          <a:prstGeom prst="rect">
            <a:avLst/>
          </a:prstGeom>
          <a:noFill/>
        </p:spPr>
      </p:pic>
      <p:pic>
        <p:nvPicPr>
          <p:cNvPr id="35848" name="Picture 8" descr="http://exp.cdn-hotels.com/hotels/2000000/1170000/1166200/1166179/1166179_47_y.jpg"/>
          <p:cNvPicPr>
            <a:picLocks noChangeAspect="1" noChangeArrowheads="1"/>
          </p:cNvPicPr>
          <p:nvPr/>
        </p:nvPicPr>
        <p:blipFill>
          <a:blip r:embed="rId3" cstate="email"/>
          <a:srcRect/>
          <a:stretch>
            <a:fillRect/>
          </a:stretch>
        </p:blipFill>
        <p:spPr bwMode="auto">
          <a:xfrm>
            <a:off x="827584" y="1196752"/>
            <a:ext cx="2309602" cy="3456384"/>
          </a:xfrm>
          <a:prstGeom prst="rect">
            <a:avLst/>
          </a:prstGeom>
          <a:noFill/>
        </p:spPr>
      </p:pic>
    </p:spTree>
    <p:extLst>
      <p:ext uri="{BB962C8B-B14F-4D97-AF65-F5344CB8AC3E}">
        <p14:creationId xmlns="" xmlns:p14="http://schemas.microsoft.com/office/powerpoint/2010/main" val="377768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lstStyle/>
          <a:p>
            <a:pPr algn="ctr"/>
            <a:r>
              <a:rPr lang="fr-FR" dirty="0" smtClean="0"/>
              <a:t>Hôtel </a:t>
            </a:r>
            <a:r>
              <a:rPr lang="fr-FR" dirty="0" err="1" smtClean="0"/>
              <a:t>Nahrawess</a:t>
            </a:r>
            <a:r>
              <a:rPr lang="fr-FR" dirty="0" smtClean="0"/>
              <a:t> Hammamet 4*</a:t>
            </a:r>
            <a:endParaRPr lang="fr-FR" dirty="0"/>
          </a:p>
        </p:txBody>
      </p:sp>
      <p:sp>
        <p:nvSpPr>
          <p:cNvPr id="4" name="Rectangle 3"/>
          <p:cNvSpPr/>
          <p:nvPr/>
        </p:nvSpPr>
        <p:spPr>
          <a:xfrm>
            <a:off x="395536" y="4998075"/>
            <a:ext cx="8352928" cy="2031325"/>
          </a:xfrm>
          <a:prstGeom prst="rect">
            <a:avLst/>
          </a:prstGeom>
        </p:spPr>
        <p:txBody>
          <a:bodyPr wrap="square">
            <a:spAutoFit/>
          </a:bodyPr>
          <a:lstStyle/>
          <a:p>
            <a:r>
              <a:rPr lang="fr-FR" dirty="0" smtClean="0"/>
              <a:t>Le </a:t>
            </a:r>
            <a:r>
              <a:rPr lang="fr-FR" b="1" dirty="0" err="1" smtClean="0"/>
              <a:t>Nahrawess</a:t>
            </a:r>
            <a:r>
              <a:rPr lang="fr-FR" b="1" dirty="0" smtClean="0"/>
              <a:t> Hotel &amp; Thalasso </a:t>
            </a:r>
            <a:r>
              <a:rPr lang="fr-FR" b="1" dirty="0" err="1" smtClean="0"/>
              <a:t>Resorts</a:t>
            </a:r>
            <a:r>
              <a:rPr lang="fr-FR" dirty="0" smtClean="0"/>
              <a:t> possède d’agréables chambres conçues dans un décor favorisant la détente et la relaxation. Selon son orientation, le balcon ou la terrasse d’une chambre offre la vue sur la mer ou le magnifique jardin. Chaque chambre est équipée d’un climatiseur, d’une salle de bain, d’un sèche-cheveux, d’une télévision avec réception satellite, d’un téléphone direct ainsi que d’un </a:t>
            </a:r>
            <a:r>
              <a:rPr lang="fr-FR" dirty="0" err="1" smtClean="0"/>
              <a:t>mini-bar</a:t>
            </a:r>
            <a:r>
              <a:rPr lang="fr-FR" dirty="0" smtClean="0"/>
              <a:t>.</a:t>
            </a:r>
            <a:br>
              <a:rPr lang="fr-FR" dirty="0" smtClean="0"/>
            </a:br>
            <a:r>
              <a:rPr lang="fr-FR" dirty="0" smtClean="0"/>
              <a:t/>
            </a:r>
            <a:br>
              <a:rPr lang="fr-FR" dirty="0" smtClean="0"/>
            </a:br>
            <a:endParaRPr lang="fr-FR" dirty="0"/>
          </a:p>
        </p:txBody>
      </p:sp>
      <p:pic>
        <p:nvPicPr>
          <p:cNvPr id="34820" name="Picture 4" descr="Nahrawess Thalassa Palace, Hammamet, Tunisie"/>
          <p:cNvPicPr>
            <a:picLocks noChangeAspect="1" noChangeArrowheads="1"/>
          </p:cNvPicPr>
          <p:nvPr/>
        </p:nvPicPr>
        <p:blipFill>
          <a:blip r:embed="rId2" cstate="email"/>
          <a:srcRect/>
          <a:stretch>
            <a:fillRect/>
          </a:stretch>
        </p:blipFill>
        <p:spPr bwMode="auto">
          <a:xfrm>
            <a:off x="0" y="1124744"/>
            <a:ext cx="9144000" cy="3657600"/>
          </a:xfrm>
          <a:prstGeom prst="rect">
            <a:avLst/>
          </a:prstGeom>
          <a:noFill/>
        </p:spPr>
      </p:pic>
    </p:spTree>
    <p:extLst>
      <p:ext uri="{BB962C8B-B14F-4D97-AF65-F5344CB8AC3E}">
        <p14:creationId xmlns="" xmlns:p14="http://schemas.microsoft.com/office/powerpoint/2010/main" val="377768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8"/>
          <p:cNvSpPr>
            <a:spLocks noGrp="1"/>
          </p:cNvSpPr>
          <p:nvPr>
            <p:ph type="title"/>
          </p:nvPr>
        </p:nvSpPr>
        <p:spPr>
          <a:xfrm>
            <a:off x="457200" y="-162272"/>
            <a:ext cx="8229600" cy="1143000"/>
          </a:xfrm>
        </p:spPr>
        <p:txBody>
          <a:bodyPr/>
          <a:lstStyle/>
          <a:p>
            <a:pPr algn="ctr"/>
            <a:r>
              <a:rPr lang="fr-FR" dirty="0" smtClean="0"/>
              <a:t>Hôtel le </a:t>
            </a:r>
            <a:r>
              <a:rPr lang="fr-FR" dirty="0" err="1" smtClean="0"/>
              <a:t>Nahrawess</a:t>
            </a:r>
            <a:r>
              <a:rPr lang="fr-FR" dirty="0" smtClean="0"/>
              <a:t> 4*</a:t>
            </a:r>
            <a:endParaRPr lang="fr-FR" dirty="0"/>
          </a:p>
        </p:txBody>
      </p:sp>
      <p:pic>
        <p:nvPicPr>
          <p:cNvPr id="29699" name="Picture 3"/>
          <p:cNvPicPr>
            <a:picLocks noChangeAspect="1" noChangeArrowheads="1"/>
          </p:cNvPicPr>
          <p:nvPr/>
        </p:nvPicPr>
        <p:blipFill>
          <a:blip r:embed="rId2"/>
          <a:srcRect/>
          <a:stretch>
            <a:fillRect/>
          </a:stretch>
        </p:blipFill>
        <p:spPr bwMode="auto">
          <a:xfrm>
            <a:off x="500034" y="1214422"/>
            <a:ext cx="7929618" cy="2786082"/>
          </a:xfrm>
          <a:prstGeom prst="rect">
            <a:avLst/>
          </a:prstGeom>
          <a:noFill/>
          <a:ln w="9525">
            <a:noFill/>
            <a:miter lim="800000"/>
            <a:headEnd/>
            <a:tailEnd/>
          </a:ln>
          <a:effectLst/>
        </p:spPr>
      </p:pic>
      <p:pic>
        <p:nvPicPr>
          <p:cNvPr id="29700" name="Picture 4"/>
          <p:cNvPicPr>
            <a:picLocks noChangeAspect="1" noChangeArrowheads="1"/>
          </p:cNvPicPr>
          <p:nvPr/>
        </p:nvPicPr>
        <p:blipFill>
          <a:blip r:embed="rId3"/>
          <a:srcRect/>
          <a:stretch>
            <a:fillRect/>
          </a:stretch>
        </p:blipFill>
        <p:spPr bwMode="auto">
          <a:xfrm>
            <a:off x="1000100" y="4143380"/>
            <a:ext cx="7143800" cy="2381267"/>
          </a:xfrm>
          <a:prstGeom prst="rect">
            <a:avLst/>
          </a:prstGeom>
          <a:noFill/>
          <a:ln w="9525">
            <a:noFill/>
            <a:miter lim="800000"/>
            <a:headEnd/>
            <a:tailEnd/>
          </a:ln>
          <a:effectLst/>
        </p:spPr>
      </p:pic>
    </p:spTree>
    <p:extLst>
      <p:ext uri="{BB962C8B-B14F-4D97-AF65-F5344CB8AC3E}">
        <p14:creationId xmlns="" xmlns:p14="http://schemas.microsoft.com/office/powerpoint/2010/main" val="903561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lstStyle/>
          <a:p>
            <a:pPr algn="ctr"/>
            <a:r>
              <a:rPr lang="fr-FR" dirty="0" smtClean="0"/>
              <a:t>Hôtel </a:t>
            </a:r>
            <a:r>
              <a:rPr lang="fr-FR" dirty="0" err="1" smtClean="0"/>
              <a:t>Nahrawess</a:t>
            </a:r>
            <a:r>
              <a:rPr lang="fr-FR" dirty="0" smtClean="0"/>
              <a:t> Hammamet 4*</a:t>
            </a:r>
            <a:endParaRPr lang="fr-FR" dirty="0"/>
          </a:p>
        </p:txBody>
      </p:sp>
      <p:sp>
        <p:nvSpPr>
          <p:cNvPr id="5" name="Rectangle 4"/>
          <p:cNvSpPr/>
          <p:nvPr/>
        </p:nvSpPr>
        <p:spPr>
          <a:xfrm>
            <a:off x="179512" y="1124744"/>
            <a:ext cx="8640960" cy="5478423"/>
          </a:xfrm>
          <a:prstGeom prst="rect">
            <a:avLst/>
          </a:prstGeom>
        </p:spPr>
        <p:txBody>
          <a:bodyPr wrap="square">
            <a:spAutoFit/>
          </a:bodyPr>
          <a:lstStyle/>
          <a:p>
            <a:r>
              <a:rPr lang="fr-FR" sz="1400" b="1" u="sng" dirty="0" smtClean="0"/>
              <a:t>LOISIRS</a:t>
            </a:r>
            <a:r>
              <a:rPr lang="fr-FR" sz="1400" b="1" dirty="0" smtClean="0"/>
              <a:t> : </a:t>
            </a:r>
            <a:br>
              <a:rPr lang="fr-FR" sz="1400" b="1" dirty="0" smtClean="0"/>
            </a:br>
            <a:r>
              <a:rPr lang="fr-FR" sz="1400" b="1" dirty="0" smtClean="0"/>
              <a:t/>
            </a:r>
            <a:br>
              <a:rPr lang="fr-FR" sz="1400" b="1" dirty="0" smtClean="0"/>
            </a:br>
            <a:endParaRPr lang="fr-FR" sz="1400" dirty="0" smtClean="0"/>
          </a:p>
          <a:p>
            <a:r>
              <a:rPr lang="fr-FR" sz="1400" i="1" u="sng" dirty="0" err="1" smtClean="0"/>
              <a:t>Nahrawess</a:t>
            </a:r>
            <a:r>
              <a:rPr lang="fr-FR" sz="1400" i="1" u="sng" dirty="0" smtClean="0"/>
              <a:t> Water Park</a:t>
            </a:r>
            <a:r>
              <a:rPr lang="fr-FR" sz="1400" dirty="0" smtClean="0"/>
              <a:t> : </a:t>
            </a:r>
            <a:br>
              <a:rPr lang="fr-FR" sz="1400" dirty="0" smtClean="0"/>
            </a:br>
            <a:r>
              <a:rPr lang="fr-FR" sz="1400" dirty="0" smtClean="0"/>
              <a:t/>
            </a:r>
            <a:br>
              <a:rPr lang="fr-FR" sz="1400" dirty="0" smtClean="0"/>
            </a:br>
            <a:r>
              <a:rPr lang="fr-FR" sz="1400" dirty="0" smtClean="0"/>
              <a:t>Sur une surface de 5000 m2, le </a:t>
            </a:r>
            <a:r>
              <a:rPr lang="fr-FR" sz="1400" b="1" dirty="0" err="1" smtClean="0"/>
              <a:t>Nahrawess</a:t>
            </a:r>
            <a:r>
              <a:rPr lang="fr-FR" sz="1400" b="1" dirty="0" smtClean="0"/>
              <a:t> Water Park</a:t>
            </a:r>
            <a:r>
              <a:rPr lang="fr-FR" sz="1400" dirty="0" smtClean="0"/>
              <a:t> est doté de : </a:t>
            </a:r>
            <a:br>
              <a:rPr lang="fr-FR" sz="1400" dirty="0" smtClean="0"/>
            </a:br>
            <a:r>
              <a:rPr lang="fr-FR" sz="1400" dirty="0" smtClean="0"/>
              <a:t/>
            </a:r>
            <a:br>
              <a:rPr lang="fr-FR" sz="1400" dirty="0" smtClean="0"/>
            </a:br>
            <a:r>
              <a:rPr lang="fr-FR" sz="1400" dirty="0" smtClean="0"/>
              <a:t>- 1 grande piscine et de ses 8 toboggans à sensations. </a:t>
            </a:r>
            <a:br>
              <a:rPr lang="fr-FR" sz="1400" dirty="0" smtClean="0"/>
            </a:br>
            <a:r>
              <a:rPr lang="fr-FR" sz="1400" dirty="0" smtClean="0"/>
              <a:t>- 1 piscine pour enfants avec jeux intégrés.</a:t>
            </a:r>
            <a:br>
              <a:rPr lang="fr-FR" sz="1400" dirty="0" smtClean="0"/>
            </a:br>
            <a:r>
              <a:rPr lang="fr-FR" sz="1400" dirty="0" smtClean="0"/>
              <a:t>- Solarium (transats et parasols) et terrasse de gazon sur 2000 m².</a:t>
            </a:r>
            <a:br>
              <a:rPr lang="fr-FR" sz="1400" dirty="0" smtClean="0"/>
            </a:br>
            <a:r>
              <a:rPr lang="fr-FR" sz="1400" dirty="0" smtClean="0"/>
              <a:t>- Toilettes, douches et vestiaires.</a:t>
            </a:r>
            <a:br>
              <a:rPr lang="fr-FR" sz="1400" dirty="0" smtClean="0"/>
            </a:br>
            <a:r>
              <a:rPr lang="fr-FR" sz="1400" dirty="0" smtClean="0"/>
              <a:t>- Bar et snack-bar avec terrasse.</a:t>
            </a:r>
            <a:br>
              <a:rPr lang="fr-FR" sz="1400" dirty="0" smtClean="0"/>
            </a:br>
            <a:r>
              <a:rPr lang="fr-FR" sz="1400" dirty="0" smtClean="0"/>
              <a:t>- Box animations.</a:t>
            </a:r>
            <a:br>
              <a:rPr lang="fr-FR" sz="1400" dirty="0" smtClean="0"/>
            </a:br>
            <a:r>
              <a:rPr lang="fr-FR" sz="1400" dirty="0" smtClean="0"/>
              <a:t/>
            </a:r>
            <a:br>
              <a:rPr lang="fr-FR" sz="1400" dirty="0" smtClean="0"/>
            </a:br>
            <a:endParaRPr lang="fr-FR" sz="1400" dirty="0" smtClean="0"/>
          </a:p>
          <a:p>
            <a:r>
              <a:rPr lang="fr-FR" sz="1400" i="1" u="sng" dirty="0" smtClean="0"/>
              <a:t>Plage et piscines</a:t>
            </a:r>
            <a:r>
              <a:rPr lang="fr-FR" sz="1400" dirty="0" smtClean="0"/>
              <a:t> : </a:t>
            </a:r>
            <a:br>
              <a:rPr lang="fr-FR" sz="1400" dirty="0" smtClean="0"/>
            </a:br>
            <a:r>
              <a:rPr lang="fr-FR" sz="1400" dirty="0" smtClean="0"/>
              <a:t/>
            </a:r>
            <a:br>
              <a:rPr lang="fr-FR" sz="1400" dirty="0" smtClean="0"/>
            </a:br>
            <a:r>
              <a:rPr lang="fr-FR" sz="1400" dirty="0" smtClean="0"/>
              <a:t>- Plage privée et aménagée.</a:t>
            </a:r>
            <a:br>
              <a:rPr lang="fr-FR" sz="1400" dirty="0" smtClean="0"/>
            </a:br>
            <a:r>
              <a:rPr lang="fr-FR" sz="1400" dirty="0" smtClean="0"/>
              <a:t>- Piscine semi-olympique extérieure. </a:t>
            </a:r>
            <a:br>
              <a:rPr lang="fr-FR" sz="1400" dirty="0" smtClean="0"/>
            </a:br>
            <a:r>
              <a:rPr lang="fr-FR" sz="1400" dirty="0" smtClean="0"/>
              <a:t>- Piscine d’eau de mer. </a:t>
            </a:r>
            <a:br>
              <a:rPr lang="fr-FR" sz="1400" dirty="0" smtClean="0"/>
            </a:br>
            <a:r>
              <a:rPr lang="fr-FR" sz="1400" dirty="0" smtClean="0"/>
              <a:t>- Bassin aménagé pour les enfants. </a:t>
            </a:r>
            <a:br>
              <a:rPr lang="fr-FR" sz="1400" dirty="0" smtClean="0"/>
            </a:br>
            <a:r>
              <a:rPr lang="fr-FR" sz="1400" dirty="0" smtClean="0"/>
              <a:t>- Piscine couverte et chauffée lors de la saison hivernale.</a:t>
            </a:r>
            <a:br>
              <a:rPr lang="fr-FR" sz="1400" dirty="0" smtClean="0"/>
            </a:br>
            <a:r>
              <a:rPr lang="fr-FR" sz="1400" dirty="0" smtClean="0"/>
              <a:t/>
            </a:r>
            <a:br>
              <a:rPr lang="fr-FR" sz="1400" dirty="0" smtClean="0"/>
            </a:br>
            <a:endParaRPr lang="fr-FR" sz="1400" dirty="0" smtClean="0"/>
          </a:p>
          <a:p>
            <a:endParaRPr lang="fr-FR" sz="1400" dirty="0"/>
          </a:p>
        </p:txBody>
      </p:sp>
      <p:pic>
        <p:nvPicPr>
          <p:cNvPr id="33794" name="Picture 2" descr="Nahrawess Hôtel et Thalasso"/>
          <p:cNvPicPr>
            <a:picLocks noChangeAspect="1" noChangeArrowheads="1"/>
          </p:cNvPicPr>
          <p:nvPr/>
        </p:nvPicPr>
        <p:blipFill>
          <a:blip r:embed="rId2" cstate="email"/>
          <a:srcRect/>
          <a:stretch>
            <a:fillRect/>
          </a:stretch>
        </p:blipFill>
        <p:spPr bwMode="auto">
          <a:xfrm>
            <a:off x="5364088" y="3861048"/>
            <a:ext cx="3454375" cy="2592288"/>
          </a:xfrm>
          <a:prstGeom prst="rect">
            <a:avLst/>
          </a:prstGeom>
          <a:noFill/>
        </p:spPr>
      </p:pic>
      <p:pic>
        <p:nvPicPr>
          <p:cNvPr id="33796" name="Picture 4" descr="Nahrawess Hôtel et Thalasso"/>
          <p:cNvPicPr>
            <a:picLocks noChangeAspect="1" noChangeArrowheads="1"/>
          </p:cNvPicPr>
          <p:nvPr/>
        </p:nvPicPr>
        <p:blipFill>
          <a:blip r:embed="rId3" cstate="email"/>
          <a:srcRect/>
          <a:stretch>
            <a:fillRect/>
          </a:stretch>
        </p:blipFill>
        <p:spPr bwMode="auto">
          <a:xfrm>
            <a:off x="5364088" y="1052735"/>
            <a:ext cx="3406481" cy="2556347"/>
          </a:xfrm>
          <a:prstGeom prst="rect">
            <a:avLst/>
          </a:prstGeom>
          <a:noFill/>
        </p:spPr>
      </p:pic>
    </p:spTree>
    <p:extLst>
      <p:ext uri="{BB962C8B-B14F-4D97-AF65-F5344CB8AC3E}">
        <p14:creationId xmlns="" xmlns:p14="http://schemas.microsoft.com/office/powerpoint/2010/main" val="377768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8"/>
          <p:cNvSpPr>
            <a:spLocks noGrp="1"/>
          </p:cNvSpPr>
          <p:nvPr>
            <p:ph type="title"/>
          </p:nvPr>
        </p:nvSpPr>
        <p:spPr>
          <a:xfrm>
            <a:off x="457200" y="-162272"/>
            <a:ext cx="8229600" cy="1143000"/>
          </a:xfrm>
        </p:spPr>
        <p:txBody>
          <a:bodyPr/>
          <a:lstStyle/>
          <a:p>
            <a:pPr algn="ctr"/>
            <a:r>
              <a:rPr lang="fr-FR" dirty="0" smtClean="0"/>
              <a:t>Hôtel </a:t>
            </a:r>
            <a:r>
              <a:rPr lang="fr-FR" dirty="0" err="1" smtClean="0"/>
              <a:t>Nahrawess</a:t>
            </a:r>
            <a:r>
              <a:rPr lang="fr-FR" dirty="0" smtClean="0"/>
              <a:t> Hammamet 4*</a:t>
            </a:r>
            <a:endParaRPr lang="fr-FR" dirty="0"/>
          </a:p>
        </p:txBody>
      </p:sp>
      <p:pic>
        <p:nvPicPr>
          <p:cNvPr id="38914" name="Picture 2" descr="http://exp.cdn-hotels.com/hotels/2000000/1170000/1166200/1166179/1166179_38_z.jpg"/>
          <p:cNvPicPr>
            <a:picLocks noChangeAspect="1" noChangeArrowheads="1"/>
          </p:cNvPicPr>
          <p:nvPr/>
        </p:nvPicPr>
        <p:blipFill>
          <a:blip r:embed="rId2" cstate="email"/>
          <a:srcRect/>
          <a:stretch>
            <a:fillRect/>
          </a:stretch>
        </p:blipFill>
        <p:spPr bwMode="auto">
          <a:xfrm>
            <a:off x="539552" y="3717032"/>
            <a:ext cx="3456384" cy="2784489"/>
          </a:xfrm>
          <a:prstGeom prst="rect">
            <a:avLst/>
          </a:prstGeom>
          <a:noFill/>
        </p:spPr>
      </p:pic>
      <p:pic>
        <p:nvPicPr>
          <p:cNvPr id="38916" name="Picture 4" descr="http://exp.cdn-hotels.com/hotels/2000000/1170000/1166200/1166179/1166179_29_y.jpg"/>
          <p:cNvPicPr>
            <a:picLocks noChangeAspect="1" noChangeArrowheads="1"/>
          </p:cNvPicPr>
          <p:nvPr/>
        </p:nvPicPr>
        <p:blipFill>
          <a:blip r:embed="rId3" cstate="email"/>
          <a:srcRect/>
          <a:stretch>
            <a:fillRect/>
          </a:stretch>
        </p:blipFill>
        <p:spPr bwMode="auto">
          <a:xfrm>
            <a:off x="4283968" y="3645024"/>
            <a:ext cx="4402460" cy="2914429"/>
          </a:xfrm>
          <a:prstGeom prst="rect">
            <a:avLst/>
          </a:prstGeom>
          <a:noFill/>
        </p:spPr>
      </p:pic>
      <p:pic>
        <p:nvPicPr>
          <p:cNvPr id="38918" name="Picture 6" descr="http://exp.cdn-hotels.com/hotels/2000000/1170000/1166200/1166179/1166179_40_y.jpg"/>
          <p:cNvPicPr>
            <a:picLocks noChangeAspect="1" noChangeArrowheads="1"/>
          </p:cNvPicPr>
          <p:nvPr/>
        </p:nvPicPr>
        <p:blipFill>
          <a:blip r:embed="rId4" cstate="email"/>
          <a:srcRect/>
          <a:stretch>
            <a:fillRect/>
          </a:stretch>
        </p:blipFill>
        <p:spPr bwMode="auto">
          <a:xfrm>
            <a:off x="395536" y="1052736"/>
            <a:ext cx="3744416" cy="2471315"/>
          </a:xfrm>
          <a:prstGeom prst="rect">
            <a:avLst/>
          </a:prstGeom>
          <a:noFill/>
        </p:spPr>
      </p:pic>
      <p:pic>
        <p:nvPicPr>
          <p:cNvPr id="38920" name="Picture 8" descr="http://exp.cdn-hotels.com/hotels/2000000/1170000/1166200/1166179/1166179_28_y.jpg"/>
          <p:cNvPicPr>
            <a:picLocks noChangeAspect="1" noChangeArrowheads="1"/>
          </p:cNvPicPr>
          <p:nvPr/>
        </p:nvPicPr>
        <p:blipFill>
          <a:blip r:embed="rId5" cstate="email"/>
          <a:srcRect/>
          <a:stretch>
            <a:fillRect/>
          </a:stretch>
        </p:blipFill>
        <p:spPr bwMode="auto">
          <a:xfrm>
            <a:off x="5148064" y="1052736"/>
            <a:ext cx="3034308" cy="2445652"/>
          </a:xfrm>
          <a:prstGeom prst="rect">
            <a:avLst/>
          </a:prstGeom>
          <a:noFill/>
        </p:spPr>
      </p:pic>
    </p:spTree>
    <p:extLst>
      <p:ext uri="{BB962C8B-B14F-4D97-AF65-F5344CB8AC3E}">
        <p14:creationId xmlns="" xmlns:p14="http://schemas.microsoft.com/office/powerpoint/2010/main" val="377768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illes">
  <a:themeElements>
    <a:clrScheme name="Mailles">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é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lles">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640</TotalTime>
  <Words>786</Words>
  <Application>Microsoft Office PowerPoint</Application>
  <PresentationFormat>Affichage à l'écran (4:3)</PresentationFormat>
  <Paragraphs>93</Paragraphs>
  <Slides>33</Slides>
  <Notes>0</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Mailles</vt:lpstr>
      <vt:lpstr>Diapositive 1</vt:lpstr>
      <vt:lpstr>Hôtel Nahrawess Hammamet 4*</vt:lpstr>
      <vt:lpstr>Hôtel Nahrawess Hammamet 4*</vt:lpstr>
      <vt:lpstr>Hôtel Nahrawess Hammamet 4*</vt:lpstr>
      <vt:lpstr>Hôtel Nahrawess Hammamet 4*</vt:lpstr>
      <vt:lpstr>Hôtel Nahrawess Hammamet 4*</vt:lpstr>
      <vt:lpstr>Hôtel le Nahrawess 4*</vt:lpstr>
      <vt:lpstr>Hôtel Nahrawess Hammamet 4*</vt:lpstr>
      <vt:lpstr>Hôtel Nahrawess Hammamet 4*</vt:lpstr>
      <vt:lpstr>Hôtel Nahrawess Hammamet 4*</vt:lpstr>
      <vt:lpstr>Hôtel Nahrawess Hammamet 4* Activités les pieds dans l’eau sur la plage de l’hôtel</vt:lpstr>
      <vt:lpstr>Diapositive 12</vt:lpstr>
      <vt:lpstr>Diapositive 13</vt:lpstr>
      <vt:lpstr>Diapositive 14</vt:lpstr>
      <vt:lpstr>Diapositive 15</vt:lpstr>
      <vt:lpstr>Diapositive 16</vt:lpstr>
      <vt:lpstr>PRESTATIONS OPTIONNELLES</vt:lpstr>
      <vt:lpstr>Hôtel le Royal Hammamet 5*</vt:lpstr>
      <vt:lpstr>Hôtel le Royal Hammamet 5*</vt:lpstr>
      <vt:lpstr>Diapositive 20</vt:lpstr>
      <vt:lpstr>Hôtel le Royal Hammamet 5*</vt:lpstr>
      <vt:lpstr>Hôtel le Royal Hammamet 5*</vt:lpstr>
      <vt:lpstr>Hôtel le Royal Hammamet 5*</vt:lpstr>
      <vt:lpstr>Hôtel le Royal Hammamet 5*</vt:lpstr>
      <vt:lpstr>Diapositive 25</vt:lpstr>
      <vt:lpstr>Diapositive 26</vt:lpstr>
      <vt:lpstr>Diapositive 27</vt:lpstr>
      <vt:lpstr>Diapositive 28</vt:lpstr>
      <vt:lpstr>Diapositive 29</vt:lpstr>
      <vt:lpstr>Diapositive 30</vt:lpstr>
      <vt:lpstr>Diapositive 31</vt:lpstr>
      <vt:lpstr>Diapositive 32</vt:lpstr>
      <vt:lpstr>Diapositive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Maxime DUMARTHERAY</dc:creator>
  <cp:lastModifiedBy>Laura</cp:lastModifiedBy>
  <cp:revision>73</cp:revision>
  <dcterms:created xsi:type="dcterms:W3CDTF">2014-07-16T15:45:15Z</dcterms:created>
  <dcterms:modified xsi:type="dcterms:W3CDTF">2015-06-08T16:22:43Z</dcterms:modified>
</cp:coreProperties>
</file>