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notesMasterIdLst>
    <p:notesMasterId r:id="rId9"/>
  </p:notes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AC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7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38DBA-D07D-4487-93D1-5C00FB83D447}" type="datetimeFigureOut">
              <a:rPr lang="fr-BE" smtClean="0"/>
              <a:t>10-05-15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0C9FF-238F-4B20-AEFD-8F7D349F999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85232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0C9FF-238F-4B20-AEFD-8F7D349F9993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40770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0C9FF-238F-4B20-AEFD-8F7D349F9993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08409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0C9FF-238F-4B20-AEFD-8F7D349F9993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3495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0C9FF-238F-4B20-AEFD-8F7D349F9993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6636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0C9FF-238F-4B20-AEFD-8F7D349F9993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8863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0C9FF-238F-4B20-AEFD-8F7D349F9993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18067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5/10/2015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502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5/10/2015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083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5/10/2015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9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5/10/2015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427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5/10/2015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879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5/10/2015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626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5/10/2015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34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5/10/2015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068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5/10/2015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99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5/10/2015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953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5/10/2015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8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5/10/2015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14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57051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2950" y="5256808"/>
            <a:ext cx="514350" cy="93345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3603" y="5256808"/>
            <a:ext cx="704850" cy="93345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62950" y="5256808"/>
            <a:ext cx="590550" cy="93345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1881" y="4992013"/>
            <a:ext cx="8161069" cy="1463040"/>
          </a:xfrm>
        </p:spPr>
        <p:txBody>
          <a:bodyPr>
            <a:normAutofit/>
          </a:bodyPr>
          <a:lstStyle/>
          <a:p>
            <a:r>
              <a:rPr lang="fr-BE" sz="4600" dirty="0" smtClean="0"/>
              <a:t>MON </a:t>
            </a:r>
            <a:r>
              <a:rPr lang="fr-BE" sz="4600" dirty="0"/>
              <a:t>STAGE À </a:t>
            </a:r>
            <a:r>
              <a:rPr lang="fr-BE" sz="4600" dirty="0" smtClean="0"/>
              <a:t>LA MUTUALITÉ CHR</a:t>
            </a:r>
            <a:r>
              <a:rPr lang="fr-BE" sz="4600" dirty="0"/>
              <a:t>É</a:t>
            </a:r>
            <a:r>
              <a:rPr lang="fr-BE" sz="4600" dirty="0" smtClean="0"/>
              <a:t>TIENNE</a:t>
            </a:r>
            <a:endParaRPr lang="fr-BE" sz="4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877300" y="5399149"/>
            <a:ext cx="3371603" cy="648767"/>
          </a:xfrm>
        </p:spPr>
        <p:txBody>
          <a:bodyPr>
            <a:normAutofit/>
          </a:bodyPr>
          <a:lstStyle/>
          <a:p>
            <a:r>
              <a:rPr lang="fr-BE" sz="3000" dirty="0" smtClean="0"/>
              <a:t>PREMIER EXPOSÉ</a:t>
            </a:r>
            <a:endParaRPr lang="fr-BE" sz="3000" dirty="0"/>
          </a:p>
        </p:txBody>
      </p:sp>
    </p:spTree>
    <p:extLst>
      <p:ext uri="{BB962C8B-B14F-4D97-AF65-F5344CB8AC3E}">
        <p14:creationId xmlns:p14="http://schemas.microsoft.com/office/powerpoint/2010/main" val="292783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387" y="4837638"/>
            <a:ext cx="1794953" cy="172214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690" y="569308"/>
            <a:ext cx="5004459" cy="839931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763276" y="727663"/>
            <a:ext cx="5153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>
                <a:solidFill>
                  <a:schemeClr val="bg1"/>
                </a:solidFill>
              </a:rPr>
              <a:t>INFORMATIONS </a:t>
            </a:r>
            <a:r>
              <a:rPr lang="fr-BE" sz="2800" dirty="0" smtClean="0">
                <a:solidFill>
                  <a:schemeClr val="bg1"/>
                </a:solidFill>
              </a:rPr>
              <a:t>GÉNÉRALES</a:t>
            </a:r>
            <a:endParaRPr lang="fr-BE" sz="2800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69169" y="1402114"/>
            <a:ext cx="88708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dirty="0" smtClean="0"/>
              <a:t>Mutualité chrétienne de Bruxelles : MC Saint-Michel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dirty="0" smtClean="0"/>
              <a:t>Elle est située Boulevard </a:t>
            </a:r>
            <a:r>
              <a:rPr lang="fr-BE" sz="2400" dirty="0" err="1"/>
              <a:t>Anspach</a:t>
            </a:r>
            <a:r>
              <a:rPr lang="fr-BE" sz="2400" dirty="0"/>
              <a:t> </a:t>
            </a:r>
            <a:r>
              <a:rPr lang="fr-BE" sz="2400" dirty="0" smtClean="0"/>
              <a:t>111-115 à 1000 Bruxelles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dirty="0" smtClean="0"/>
              <a:t>Il s’agit du siège central de la Région bruxelloise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dirty="0" smtClean="0"/>
              <a:t>Il existe 19 sièges régionaux et près de 150</a:t>
            </a:r>
            <a:r>
              <a:rPr lang="fr-BE" sz="2400" dirty="0" smtClean="0">
                <a:solidFill>
                  <a:srgbClr val="FF0000"/>
                </a:solidFill>
              </a:rPr>
              <a:t> </a:t>
            </a:r>
            <a:r>
              <a:rPr lang="fr-BE" sz="2400" dirty="0" smtClean="0"/>
              <a:t>agences </a:t>
            </a:r>
          </a:p>
          <a:p>
            <a:endParaRPr lang="fr-B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1210829" y="4433833"/>
            <a:ext cx="859152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En Belgique, tout assuré bénéficie d’une AO et d’une AC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L’AO est la même pour tous : médicaments, médecins, dentistes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L’AC n’est pas la même pour tous : l’offre varie selon les mutualités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Elle sert à rembourser tous les frais non pris en charge par l’AO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176" y="3575807"/>
            <a:ext cx="5486400" cy="7239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452035" y="3725827"/>
            <a:ext cx="4794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>
                <a:solidFill>
                  <a:schemeClr val="bg1"/>
                </a:solidFill>
              </a:rPr>
              <a:t>A QUOI SERT UNE MUTUALITÉ ?</a:t>
            </a:r>
            <a:endParaRPr lang="fr-BE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17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387" y="4837638"/>
            <a:ext cx="1794953" cy="172214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690" y="569308"/>
            <a:ext cx="5004459" cy="839931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797566" y="727663"/>
            <a:ext cx="5153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>
                <a:solidFill>
                  <a:schemeClr val="bg1"/>
                </a:solidFill>
              </a:rPr>
              <a:t>HISTORIQUE ET ÉVOLUTION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69169" y="1402114"/>
            <a:ext cx="110665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Période d’industrialisation : nécessité de création d’un système de protection sociale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1906 : L’Alliance nationale des Mutualités chrétiennes est reconnue par l’arrêté royal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De fil en aiguille, les Mutualités chrétiennes se sont développées partout en Belgique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Elles offrent à présent une multitude de services qui se sont nés au fur et à mesure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Par exemple : J&amp;S, </a:t>
            </a:r>
            <a:r>
              <a:rPr lang="fr-BE" sz="2400" dirty="0" err="1" smtClean="0"/>
              <a:t>Altéo</a:t>
            </a:r>
            <a:r>
              <a:rPr lang="fr-BE" sz="2400" dirty="0" smtClean="0"/>
              <a:t>, En Marche, </a:t>
            </a:r>
            <a:r>
              <a:rPr lang="fr-BE" sz="2400" dirty="0" err="1" smtClean="0"/>
              <a:t>Infor</a:t>
            </a:r>
            <a:r>
              <a:rPr lang="fr-BE" sz="2400" dirty="0" smtClean="0"/>
              <a:t> Santé</a:t>
            </a:r>
            <a:endParaRPr lang="fr-BE" sz="2400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2892" y="3811962"/>
            <a:ext cx="5808223" cy="72390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1807261" y="3967654"/>
            <a:ext cx="5954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>
                <a:solidFill>
                  <a:schemeClr val="bg1"/>
                </a:solidFill>
              </a:rPr>
              <a:t>POSITIONNEMENT ET PUBLIC CIBLE</a:t>
            </a:r>
            <a:endParaRPr lang="fr-BE" sz="2800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807261" y="4641122"/>
            <a:ext cx="93139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Public cible : les jeunes familles, les jeunes parents, les bébés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Leur positionnement est basé principalement sur la solidarité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Elle mise sur le côté partenaire santé et sur l’image sympathie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Valeurs prônées : l’équité, l’écoute, l’information avant tout</a:t>
            </a:r>
          </a:p>
        </p:txBody>
      </p:sp>
    </p:spTree>
    <p:extLst>
      <p:ext uri="{BB962C8B-B14F-4D97-AF65-F5344CB8AC3E}">
        <p14:creationId xmlns:p14="http://schemas.microsoft.com/office/powerpoint/2010/main" val="63770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387" y="4837638"/>
            <a:ext cx="1794953" cy="172214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096" y="565745"/>
            <a:ext cx="5975124" cy="839931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631435" y="724100"/>
            <a:ext cx="5887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>
                <a:solidFill>
                  <a:schemeClr val="bg1"/>
                </a:solidFill>
              </a:rPr>
              <a:t>LES ACTIVITÉS DE COMMUNICATION</a:t>
            </a:r>
            <a:endParaRPr lang="fr-BE" sz="2800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210829" y="4433833"/>
            <a:ext cx="85915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B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7380" y="3872614"/>
            <a:ext cx="6621290" cy="7239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759467" y="4024641"/>
            <a:ext cx="6260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>
                <a:solidFill>
                  <a:schemeClr val="bg1"/>
                </a:solidFill>
              </a:rPr>
              <a:t>QUELS SONT LE(S) BUT(S) DE CELLES-CI ?</a:t>
            </a:r>
            <a:endParaRPr lang="fr-BE" sz="2800" dirty="0">
              <a:solidFill>
                <a:schemeClr val="bg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69169" y="1402114"/>
            <a:ext cx="110665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Télémarketing : recrutement de membres et informations par téléphone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Promotion d’activités et promotion de campagnes : en interne et en externe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Diffusion d’outils crées par la MC à des professionnels : brochures, livrets, jeux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Organisation d’évènements liés au bien-être : flyers, affiches, roll-up, beach flags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Rédaction et diffusion d’un journal interne et d’un journal externe pour les membres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759467" y="4699888"/>
            <a:ext cx="8822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Faire connaître et faire adhérer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Promotion de la santé à travers de nombreuses activités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Ex : organisation d’ateliers, conférences (thème du bien-être)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En interne : créer une cohésion et adopter un esprit solidaire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dirty="0" smtClean="0"/>
          </a:p>
        </p:txBody>
      </p:sp>
    </p:spTree>
    <p:extLst>
      <p:ext uri="{BB962C8B-B14F-4D97-AF65-F5344CB8AC3E}">
        <p14:creationId xmlns:p14="http://schemas.microsoft.com/office/powerpoint/2010/main" val="415906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387" y="4837638"/>
            <a:ext cx="1794953" cy="172214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" y="565745"/>
            <a:ext cx="5200650" cy="839931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734325" y="724100"/>
            <a:ext cx="47749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>
                <a:solidFill>
                  <a:schemeClr val="bg1"/>
                </a:solidFill>
              </a:rPr>
              <a:t>OUTILS UTILISÉS ET STRATÉGIE</a:t>
            </a:r>
            <a:endParaRPr lang="fr-BE" sz="2800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69169" y="1402114"/>
            <a:ext cx="887086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848516" y="4362354"/>
            <a:ext cx="85915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B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7745" y="3525519"/>
            <a:ext cx="4768844" cy="7239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043311" y="3654255"/>
            <a:ext cx="4880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>
                <a:solidFill>
                  <a:schemeClr val="bg1"/>
                </a:solidFill>
              </a:rPr>
              <a:t>É</a:t>
            </a:r>
            <a:r>
              <a:rPr lang="fr-BE" sz="2800" dirty="0" smtClean="0">
                <a:solidFill>
                  <a:schemeClr val="bg1"/>
                </a:solidFill>
              </a:rPr>
              <a:t>VALUATION ET FEED-BACK</a:t>
            </a:r>
            <a:endParaRPr lang="fr-BE" sz="2800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69169" y="1402114"/>
            <a:ext cx="110665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Pouvoir </a:t>
            </a:r>
            <a:r>
              <a:rPr lang="fr-BE" sz="2400" dirty="0"/>
              <a:t>c</a:t>
            </a:r>
            <a:r>
              <a:rPr lang="fr-BE" sz="2400" dirty="0" smtClean="0"/>
              <a:t>ommuniquer et diffuser l’information sur tous les supports possibles de </a:t>
            </a:r>
            <a:r>
              <a:rPr lang="fr-BE" sz="2400" dirty="0" err="1" smtClean="0"/>
              <a:t>com</a:t>
            </a:r>
            <a:r>
              <a:rPr lang="fr-BE" sz="2400" dirty="0" smtClean="0"/>
              <a:t>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Buts principaux : toucher tous les publics et surtout bien cibler les envois qui sont faits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Supports classiques : campagnes d’affichage, spot radio, courriers ciblés, salons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Supports médias : </a:t>
            </a:r>
            <a:r>
              <a:rPr lang="fr-BE" sz="2400" dirty="0"/>
              <a:t>e-mailings, réseaux sociaux, </a:t>
            </a:r>
            <a:r>
              <a:rPr lang="fr-BE" sz="2400" dirty="0" smtClean="0"/>
              <a:t>site internet, newsletter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848516" y="4306211"/>
            <a:ext cx="110665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Réseaux sociaux : sur base des statistiques disponibles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E-mailings</a:t>
            </a:r>
            <a:r>
              <a:rPr lang="fr-BE" sz="2400" dirty="0"/>
              <a:t> </a:t>
            </a:r>
            <a:r>
              <a:rPr lang="fr-BE" sz="2400" dirty="0" smtClean="0"/>
              <a:t>et newsletters : utilisation du programme </a:t>
            </a:r>
            <a:r>
              <a:rPr lang="fr-BE" sz="2400" dirty="0" err="1" smtClean="0"/>
              <a:t>Measuremail</a:t>
            </a:r>
            <a:endParaRPr lang="fr-B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Pour toutes les activités, évènements : récolte d’avis et listing présences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Rédaction d’un feed-back détaillé pour chaque activité organisée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398617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387" y="4837638"/>
            <a:ext cx="1794953" cy="172214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096" y="565745"/>
            <a:ext cx="8043954" cy="839931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768595" y="712708"/>
            <a:ext cx="722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>
                <a:solidFill>
                  <a:schemeClr val="bg1"/>
                </a:solidFill>
              </a:rPr>
              <a:t>ANALYSE D’UN </a:t>
            </a:r>
            <a:r>
              <a:rPr lang="fr-BE" sz="2800" dirty="0">
                <a:solidFill>
                  <a:schemeClr val="bg1"/>
                </a:solidFill>
              </a:rPr>
              <a:t>MÉTIER </a:t>
            </a:r>
            <a:r>
              <a:rPr lang="fr-BE" sz="2800" dirty="0" smtClean="0">
                <a:solidFill>
                  <a:schemeClr val="bg1"/>
                </a:solidFill>
              </a:rPr>
              <a:t>DE LA COMMUNICATION</a:t>
            </a:r>
            <a:endParaRPr lang="fr-BE" sz="2800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69169" y="1402114"/>
            <a:ext cx="887086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1210829" y="4433833"/>
            <a:ext cx="85915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B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dirty="0"/>
          </a:p>
        </p:txBody>
      </p:sp>
      <p:sp>
        <p:nvSpPr>
          <p:cNvPr id="5" name="ZoneTexte 4"/>
          <p:cNvSpPr txBox="1"/>
          <p:nvPr/>
        </p:nvSpPr>
        <p:spPr>
          <a:xfrm>
            <a:off x="662940" y="1577340"/>
            <a:ext cx="9139409" cy="4982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768595" y="1696851"/>
            <a:ext cx="11066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>
                <a:solidFill>
                  <a:srgbClr val="66AC64"/>
                </a:solidFill>
              </a:rPr>
              <a:t>COLLABORATRICE COMMUNICATION-PRESSE</a:t>
            </a:r>
            <a:endParaRPr lang="fr-BE" sz="2400" b="1" dirty="0">
              <a:solidFill>
                <a:srgbClr val="66AC64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992079" y="2121086"/>
            <a:ext cx="11066571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300" dirty="0" smtClean="0"/>
              <a:t>Au sein du service qui regroupe aussi le marketing et la promotion de la santé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300" dirty="0" smtClean="0"/>
              <a:t>Rédaction, relecture et correction de tous types de contenus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300" dirty="0" smtClean="0"/>
              <a:t>Transmission et vulgarisation d’informations aux membres MC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300" dirty="0" smtClean="0"/>
              <a:t>Supports variés : journal, flyers, brochures, site internet, courriers, etc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300" dirty="0" smtClean="0"/>
              <a:t>Promotion d’évènements : envoi d’invitations, création du formulaire en ligne et listing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300" dirty="0" smtClean="0"/>
              <a:t>Garante de la cohérence stylistique : respect de la charte graphique et typographie</a:t>
            </a:r>
          </a:p>
          <a:p>
            <a:endParaRPr lang="fr-B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100" i="1" dirty="0" smtClean="0"/>
              <a:t>Qualités rédactionnelles : bon orthographe, savoir s’exprimer clairement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100" i="1" dirty="0" smtClean="0"/>
              <a:t>Prise d’initiatives : être créatif, faire les bons choix communicationnels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100" i="1" dirty="0" smtClean="0"/>
              <a:t>Qualités diverses : être disponible, flexible, à l’écoute, aimer collaborer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100" i="1" dirty="0" smtClean="0"/>
              <a:t>Remise en question constante : se renouveler, rester curieux, se former</a:t>
            </a:r>
            <a:endParaRPr lang="fr-BE" sz="21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360969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387" y="4837638"/>
            <a:ext cx="1794953" cy="172214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408" y="563272"/>
            <a:ext cx="3894864" cy="839931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767212" y="721628"/>
            <a:ext cx="722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>
                <a:solidFill>
                  <a:schemeClr val="bg1"/>
                </a:solidFill>
              </a:rPr>
              <a:t>MON APPRENTISSAGE </a:t>
            </a:r>
            <a:endParaRPr lang="fr-BE" sz="2800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210829" y="4433833"/>
            <a:ext cx="85915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B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dirty="0"/>
          </a:p>
        </p:txBody>
      </p:sp>
      <p:sp>
        <p:nvSpPr>
          <p:cNvPr id="11" name="ZoneTexte 10"/>
          <p:cNvSpPr txBox="1"/>
          <p:nvPr/>
        </p:nvSpPr>
        <p:spPr>
          <a:xfrm>
            <a:off x="797769" y="1428612"/>
            <a:ext cx="110665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Service communication, marketing et promotion de la santé : </a:t>
            </a:r>
            <a:r>
              <a:rPr lang="fr-BE" sz="2400" dirty="0" smtClean="0"/>
              <a:t>équipe de sept </a:t>
            </a:r>
            <a:r>
              <a:rPr lang="fr-BE" sz="2400" dirty="0" smtClean="0"/>
              <a:t>personnes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Deux p</a:t>
            </a:r>
            <a:r>
              <a:rPr lang="fr-BE" sz="2400" dirty="0" smtClean="0"/>
              <a:t>rofessionnelles </a:t>
            </a:r>
            <a:r>
              <a:rPr lang="fr-BE" sz="2400" dirty="0" smtClean="0"/>
              <a:t>de la communication à mes côtés : Pascale et Aurelia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L’équipe est sous la responsabilité d’une attachée de </a:t>
            </a:r>
            <a:r>
              <a:rPr lang="fr-BE" sz="2400" dirty="0" smtClean="0"/>
              <a:t>direction (réunions fréquentes)</a:t>
            </a:r>
            <a:endParaRPr lang="fr-B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J’ai </a:t>
            </a:r>
            <a:r>
              <a:rPr lang="fr-BE" sz="2400" dirty="0" smtClean="0"/>
              <a:t>l’occasion de toucher à </a:t>
            </a:r>
            <a:r>
              <a:rPr lang="fr-BE" sz="2400" dirty="0" smtClean="0"/>
              <a:t>pleins d’aspects de la </a:t>
            </a:r>
            <a:r>
              <a:rPr lang="fr-BE" sz="2400" dirty="0" err="1" smtClean="0"/>
              <a:t>com</a:t>
            </a:r>
            <a:r>
              <a:rPr lang="fr-BE" sz="2400" dirty="0" smtClean="0"/>
              <a:t>’ : </a:t>
            </a:r>
            <a:r>
              <a:rPr lang="fr-BE" sz="2400" dirty="0" smtClean="0"/>
              <a:t>en interne et en externe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656344" y="4616796"/>
            <a:ext cx="11066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Promotion de la nouvelle campagne « jepenseaussiàmoi.be »</a:t>
            </a:r>
            <a:endParaRPr lang="fr-B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Organisation d’une conférence et rédaction du feed-back</a:t>
            </a:r>
            <a:endParaRPr lang="fr-B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/>
              <a:t>Rédaction d’articles pour le journal intern</a:t>
            </a:r>
            <a:r>
              <a:rPr lang="fr-BE" sz="2400" dirty="0"/>
              <a:t>e</a:t>
            </a:r>
            <a:endParaRPr lang="fr-BE" sz="2400" dirty="0" smtClean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6436" y="3707793"/>
            <a:ext cx="4344252" cy="839931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1553474" y="3866149"/>
            <a:ext cx="722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>
                <a:solidFill>
                  <a:schemeClr val="bg1"/>
                </a:solidFill>
              </a:rPr>
              <a:t>PREMIÈRES RÉALISATIONS</a:t>
            </a:r>
            <a:endParaRPr lang="fr-BE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9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</TotalTime>
  <Words>600</Words>
  <Application>Microsoft Office PowerPoint</Application>
  <PresentationFormat>Grand écran</PresentationFormat>
  <Paragraphs>75</Paragraphs>
  <Slides>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Tw Cen MT</vt:lpstr>
      <vt:lpstr>Tw Cen MT Condensed</vt:lpstr>
      <vt:lpstr>Wingdings 3</vt:lpstr>
      <vt:lpstr>Intégral</vt:lpstr>
      <vt:lpstr>MON STAGE À LA MUTUALITÉ CHRÉTIENNE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Aurélie Degrooff</dc:creator>
  <cp:lastModifiedBy>Aurélie Degrooff</cp:lastModifiedBy>
  <cp:revision>38</cp:revision>
  <dcterms:created xsi:type="dcterms:W3CDTF">2015-05-09T16:17:25Z</dcterms:created>
  <dcterms:modified xsi:type="dcterms:W3CDTF">2015-05-10T18:56:29Z</dcterms:modified>
</cp:coreProperties>
</file>