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2"/>
  </p:notesMasterIdLst>
  <p:sldIdLst>
    <p:sldId id="256" r:id="rId2"/>
    <p:sldId id="257" r:id="rId3"/>
    <p:sldId id="258" r:id="rId4"/>
    <p:sldId id="264" r:id="rId5"/>
    <p:sldId id="261" r:id="rId6"/>
    <p:sldId id="262" r:id="rId7"/>
    <p:sldId id="263" r:id="rId8"/>
    <p:sldId id="259" r:id="rId9"/>
    <p:sldId id="265" r:id="rId10"/>
    <p:sldId id="260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4E2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81" autoAdjust="0"/>
    <p:restoredTop sz="83692" autoAdjust="0"/>
  </p:normalViewPr>
  <p:slideViewPr>
    <p:cSldViewPr>
      <p:cViewPr varScale="1">
        <p:scale>
          <a:sx n="60" d="100"/>
          <a:sy n="60" d="100"/>
        </p:scale>
        <p:origin x="-16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31378-C7BC-436B-8EE5-A94FE523F8CD}" type="datetimeFigureOut">
              <a:rPr lang="fr-FR" smtClean="0"/>
              <a:pPr/>
              <a:t>10/05/2014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6BB84-2045-4BB0-B705-C965507E90F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Couleurs de bases:</a:t>
            </a:r>
          </a:p>
          <a:p>
            <a:r>
              <a:rPr lang="fr-FR" dirty="0" smtClean="0"/>
              <a:t>Fond du diapo basé</a:t>
            </a:r>
            <a:r>
              <a:rPr lang="fr-FR" baseline="0" dirty="0" smtClean="0"/>
              <a:t> sur la couleur de la première image, principalement gris et taupe, rouge et jaune</a:t>
            </a:r>
            <a:endParaRPr lang="fr-FR" dirty="0" smtClean="0"/>
          </a:p>
          <a:p>
            <a:r>
              <a:rPr lang="fr-FR" dirty="0" smtClean="0"/>
              <a:t> Rouge; sensualité douceur, pour le Vin rouge</a:t>
            </a:r>
          </a:p>
          <a:p>
            <a:r>
              <a:rPr lang="fr-FR" dirty="0" smtClean="0"/>
              <a:t>Jaune; raffinement, pour le vin blanc ou champagne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6BB84-2045-4BB0-B705-C965507E90F1}" type="slidenum">
              <a:rPr lang="fr-FR" smtClean="0"/>
              <a:pPr/>
              <a:t>1</a:t>
            </a:fld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Titre de T41 les</a:t>
            </a:r>
            <a:r>
              <a:rPr lang="fr-FR" baseline="0" dirty="0" smtClean="0"/>
              <a:t> autres T36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6BB84-2045-4BB0-B705-C965507E90F1}" type="slidenum">
              <a:rPr lang="fr-FR" smtClean="0"/>
              <a:pPr/>
              <a:t>2</a:t>
            </a:fld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6BB84-2045-4BB0-B705-C965507E90F1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10/05/2014</a:t>
            </a:fld>
            <a:endParaRPr lang="fr-BE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10/05/2014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10/05/2014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10/05/2014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10/05/2014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10/05/2014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10/05/2014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10/05/2014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10/05/2014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10/05/2014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10/05/2014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10/05/2014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tothewine.fruploadsarticle.thumbschateaubaccarat_dessin_3f00a2.jpeg/" TargetMode="External"/><Relationship Id="rId3" Type="http://schemas.openxmlformats.org/officeDocument/2006/relationships/hyperlink" Target="http://www.lejournalduvin.com/wp-content/uploads/2012/11/Photo-verre-degustation-Universel-JPEG-1.jpg" TargetMode="External"/><Relationship Id="rId7" Type="http://schemas.openxmlformats.org/officeDocument/2006/relationships/hyperlink" Target="http://www.paperblog.fr5260757les-verres-chateau-baccarat-l-art-de-deguster-le-vin/" TargetMode="External"/><Relationship Id="rId2" Type="http://schemas.openxmlformats.org/officeDocument/2006/relationships/hyperlink" Target="http://img1.aujourdhui.com/users/937517/mon_arbre_prefere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axisciences.comconcours-photocette-aurore-boreale-a-ete-immortalisee-a-h-gtuva-mountain-en-norvege-credit-photo-tommy-eliassen_pic52962.html/" TargetMode="External"/><Relationship Id="rId11" Type="http://schemas.openxmlformats.org/officeDocument/2006/relationships/image" Target="../media/image15.jpeg"/><Relationship Id="rId5" Type="http://schemas.openxmlformats.org/officeDocument/2006/relationships/hyperlink" Target="http://www.lejournalduvin.comwp-contentuploads201211photo-verre-degustation-universel-jpeg-1.jpg/" TargetMode="External"/><Relationship Id="rId10" Type="http://schemas.openxmlformats.org/officeDocument/2006/relationships/hyperlink" Target="http://www.parisienneaparis.files.wordpress.com20120201_photoyduronsoy_tablechoibyunghoon_couvertschristofle.jpg/" TargetMode="External"/><Relationship Id="rId4" Type="http://schemas.openxmlformats.org/officeDocument/2006/relationships/hyperlink" Target="http://www.renders-graphiques.fr/image/upload/normal/feuilles_plante_grimpante.png" TargetMode="External"/><Relationship Id="rId9" Type="http://schemas.openxmlformats.org/officeDocument/2006/relationships/hyperlink" Target="http://www.gentside.combaccaratbaccarat-presente-les-verres-chateau_art35220.html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149080"/>
            <a:ext cx="8229600" cy="1080120"/>
          </a:xfrm>
        </p:spPr>
        <p:txBody>
          <a:bodyPr>
            <a:noAutofit/>
          </a:bodyPr>
          <a:lstStyle/>
          <a:p>
            <a:pPr algn="l"/>
            <a:r>
              <a:rPr lang="fr-FR" sz="11500" b="0" dirty="0" smtClean="0">
                <a:solidFill>
                  <a:srgbClr val="C00000"/>
                </a:solidFill>
                <a:effectLst/>
                <a:latin typeface="French Script MT" pitchFamily="66" charset="0"/>
              </a:rPr>
              <a:t>Les</a:t>
            </a:r>
            <a:r>
              <a:rPr lang="fr-FR" sz="11500" dirty="0" smtClean="0">
                <a:solidFill>
                  <a:srgbClr val="C00000"/>
                </a:solidFill>
                <a:latin typeface="French Script MT" pitchFamily="66" charset="0"/>
              </a:rPr>
              <a:t> </a:t>
            </a:r>
            <a:r>
              <a:rPr lang="fr-FR" sz="11500" b="0" dirty="0" smtClean="0">
                <a:solidFill>
                  <a:srgbClr val="C00000"/>
                </a:solidFill>
                <a:effectLst/>
                <a:latin typeface="French Script MT" pitchFamily="66" charset="0"/>
              </a:rPr>
              <a:t>verres</a:t>
            </a:r>
            <a:endParaRPr lang="fr-FR" sz="11500" b="0" dirty="0">
              <a:solidFill>
                <a:srgbClr val="C00000"/>
              </a:solidFill>
              <a:effectLst/>
              <a:latin typeface="French Script MT" pitchFamily="66" charset="0"/>
            </a:endParaRPr>
          </a:p>
        </p:txBody>
      </p:sp>
      <p:pic>
        <p:nvPicPr>
          <p:cNvPr id="7" name="Espace réservé du contenu 6" descr="httpparisienneaparis.files.wordpress.com20120201_photoyduronsoy_tablechoibyunghoon_couvertschristofle.jp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4" name="ZoneTexte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Mélodie Cartier</a:t>
            </a:r>
          </a:p>
          <a:p>
            <a:r>
              <a:rPr lang="fr-FR" dirty="0" smtClean="0">
                <a:solidFill>
                  <a:srgbClr val="C00000"/>
                </a:solidFill>
              </a:rPr>
              <a:t>Terminale BAC R1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712198" y="6488668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Année 2014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6211669"/>
            <a:ext cx="2263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chemeClr val="accent1">
                    <a:lumMod val="75000"/>
                  </a:schemeClr>
                </a:solidFill>
              </a:rPr>
              <a:t>Les verres</a:t>
            </a:r>
            <a:endParaRPr lang="fr-FR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229600" cy="864096"/>
          </a:xfrm>
        </p:spPr>
        <p:txBody>
          <a:bodyPr>
            <a:normAutofit/>
          </a:bodyPr>
          <a:lstStyle/>
          <a:p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Annexe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8640960" cy="5400600"/>
          </a:xfrm>
        </p:spPr>
        <p:txBody>
          <a:bodyPr>
            <a:normAutofit/>
          </a:bodyPr>
          <a:lstStyle/>
          <a:p>
            <a:pPr algn="r"/>
            <a:r>
              <a:rPr lang="fr-FR" sz="1100" dirty="0" smtClean="0">
                <a:hlinkClick r:id="rId2"/>
              </a:rPr>
              <a:t>http://img1.aujourdhui.com/users/937517/mon_arbre_prefere.jpg</a:t>
            </a:r>
            <a:endParaRPr lang="fr-FR" sz="1100" dirty="0" smtClean="0"/>
          </a:p>
          <a:p>
            <a:pPr algn="r"/>
            <a:r>
              <a:rPr lang="fr-FR" sz="1100" dirty="0" smtClean="0">
                <a:hlinkClick r:id="rId3"/>
              </a:rPr>
              <a:t>http://www.lejournalduvin.com/wp-content/uploads/2012/11/Photo-verre-degustation-Universel-JPEG-1.jpg</a:t>
            </a:r>
            <a:endParaRPr lang="fr-FR" sz="1100" dirty="0" smtClean="0"/>
          </a:p>
          <a:p>
            <a:pPr algn="r"/>
            <a:r>
              <a:rPr lang="fr-FR" sz="1100" dirty="0" smtClean="0">
                <a:hlinkClick r:id="rId4"/>
              </a:rPr>
              <a:t>http://</a:t>
            </a:r>
            <a:r>
              <a:rPr lang="fr-FR" sz="1100" dirty="0" smtClean="0">
                <a:hlinkClick r:id="rId4"/>
              </a:rPr>
              <a:t>www.renders-graphiques.fr/image/upload/normal/feuilles_plante_grimpante.png</a:t>
            </a:r>
            <a:endParaRPr lang="fr-FR" sz="1100" dirty="0" smtClean="0"/>
          </a:p>
          <a:p>
            <a:pPr algn="r"/>
            <a:r>
              <a:rPr lang="fr-FR" sz="1100" dirty="0" smtClean="0">
                <a:hlinkClick r:id="rId5"/>
              </a:rPr>
              <a:t>www.lejournalduvin.comwp-contentuploads201211Photo-verre-degustation-Universel-JPEG-1.jpg</a:t>
            </a:r>
            <a:endParaRPr lang="fr-FR" sz="1100" dirty="0" smtClean="0"/>
          </a:p>
          <a:p>
            <a:pPr algn="r"/>
            <a:r>
              <a:rPr lang="fr-FR" sz="1100" dirty="0" smtClean="0">
                <a:hlinkClick r:id="rId6"/>
              </a:rPr>
              <a:t>www.maxisciences.comconcours-photocette-aurore-boreale-a-ete-immortalisee-a-h-gtuva-mountain-en-norvege-credit-photo-tommy-eliassen_pic52962.html</a:t>
            </a:r>
            <a:endParaRPr lang="fr-FR" sz="1100" dirty="0" smtClean="0"/>
          </a:p>
          <a:p>
            <a:pPr algn="r"/>
            <a:r>
              <a:rPr lang="fr-FR" sz="1100" dirty="0" smtClean="0">
                <a:hlinkClick r:id="rId7"/>
              </a:rPr>
              <a:t>www.paperblog.fr5260757les-verres-chateau-baccarat-l-art-de-deguster-le-vin</a:t>
            </a:r>
            <a:endParaRPr lang="fr-FR" sz="1100" dirty="0" smtClean="0"/>
          </a:p>
          <a:p>
            <a:pPr algn="r"/>
            <a:r>
              <a:rPr lang="fr-FR" sz="1100" dirty="0" smtClean="0">
                <a:hlinkClick r:id="rId8"/>
              </a:rPr>
              <a:t>www.intothewine.fruploadsarticle.thumbschateaubaccarat_dessin_3f00a2.jpeg</a:t>
            </a:r>
            <a:endParaRPr lang="fr-FR" sz="1100" dirty="0" smtClean="0"/>
          </a:p>
          <a:p>
            <a:pPr algn="r"/>
            <a:r>
              <a:rPr lang="fr-FR" sz="1100" dirty="0" smtClean="0">
                <a:hlinkClick r:id="rId9"/>
              </a:rPr>
              <a:t>www.gentside.combaccaratbaccarat-presente-les-verres-chateau_art35220.html</a:t>
            </a:r>
            <a:endParaRPr lang="fr-FR" sz="1100" dirty="0" smtClean="0"/>
          </a:p>
          <a:p>
            <a:pPr algn="r"/>
            <a:r>
              <a:rPr lang="fr-FR" sz="1100" dirty="0" smtClean="0">
                <a:hlinkClick r:id="rId10"/>
              </a:rPr>
              <a:t>www.parisienneaparis.files.wordpress.com20120201_photoyduronsoy_tablechoibyunghoon_couvertschristofle.jpg</a:t>
            </a:r>
            <a:endParaRPr lang="fr-FR" sz="1100" dirty="0" smtClean="0"/>
          </a:p>
          <a:p>
            <a:pPr algn="r"/>
            <a:r>
              <a:rPr lang="fr-FR" sz="1100" dirty="0" smtClean="0">
                <a:hlinkClick r:id="rId5"/>
              </a:rPr>
              <a:t>http://www.lejournalduvin.comwp-contentuploads201211Photo-verre-degustation-Universel-JPEG-1.jpg</a:t>
            </a:r>
            <a:endParaRPr lang="fr-FR" sz="1100" dirty="0" smtClean="0"/>
          </a:p>
          <a:p>
            <a:pPr algn="r"/>
            <a:r>
              <a:rPr lang="fr-FR" sz="1100" dirty="0" smtClean="0">
                <a:hlinkClick r:id="rId4"/>
              </a:rPr>
              <a:t>http://</a:t>
            </a:r>
            <a:r>
              <a:rPr lang="fr-FR" sz="1100" dirty="0" smtClean="0">
                <a:hlinkClick r:id="rId4"/>
              </a:rPr>
              <a:t>www.renders-graphiques.fr/image/upload/normal/feuilles_plante_grimpante.png</a:t>
            </a:r>
            <a:endParaRPr lang="fr-FR" sz="1100" dirty="0" smtClean="0"/>
          </a:p>
          <a:p>
            <a:endParaRPr lang="fr-FR" sz="1100" dirty="0" smtClean="0"/>
          </a:p>
          <a:p>
            <a:endParaRPr lang="fr-FR" sz="1100" dirty="0" smtClean="0"/>
          </a:p>
          <a:p>
            <a:endParaRPr lang="fr-FR" sz="1100" dirty="0" smtClean="0"/>
          </a:p>
          <a:p>
            <a:endParaRPr lang="fr-FR" sz="1100" dirty="0" smtClean="0"/>
          </a:p>
          <a:p>
            <a:endParaRPr lang="fr-FR" sz="1100" dirty="0" smtClean="0"/>
          </a:p>
          <a:p>
            <a:endParaRPr lang="fr-FR" sz="1100" dirty="0" smtClean="0"/>
          </a:p>
          <a:p>
            <a:endParaRPr lang="fr-FR" sz="1100" dirty="0" smtClean="0"/>
          </a:p>
          <a:p>
            <a:pPr algn="l"/>
            <a:r>
              <a:rPr lang="fr-FR" sz="1100" dirty="0" smtClean="0">
                <a:solidFill>
                  <a:srgbClr val="FF0000"/>
                </a:solidFill>
              </a:rPr>
              <a:t>Le bouton est en rouge</a:t>
            </a:r>
          </a:p>
          <a:p>
            <a:endParaRPr lang="fr-FR" sz="1100" dirty="0" smtClean="0"/>
          </a:p>
        </p:txBody>
      </p:sp>
      <p:pic>
        <p:nvPicPr>
          <p:cNvPr id="5" name="Image 4" descr="httpwww.intothewine.fruploadsarticle.thumbschateaubaccarat_dessin_3f00a2.jpeg.jpe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51720" y="3645024"/>
            <a:ext cx="2064565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SOMMAIRE</a:t>
            </a:r>
            <a:endParaRPr lang="fr-F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651510" indent="-514350">
              <a:buNone/>
            </a:pPr>
            <a:r>
              <a:rPr lang="fr-FR" sz="2400" i="1" spc="300" dirty="0" smtClean="0"/>
              <a:t>p1. Page de présentation </a:t>
            </a:r>
          </a:p>
          <a:p>
            <a:pPr marL="651510" indent="-514350">
              <a:buNone/>
            </a:pPr>
            <a:r>
              <a:rPr lang="fr-FR" sz="2400" i="1" spc="300" dirty="0" smtClean="0"/>
              <a:t>		p2. Sommaire</a:t>
            </a:r>
          </a:p>
          <a:p>
            <a:pPr marL="651510" indent="-514350">
              <a:buNone/>
            </a:pPr>
            <a:r>
              <a:rPr lang="fr-FR" sz="2400" i="1" spc="300" dirty="0" smtClean="0"/>
              <a:t>			p3. Introduction</a:t>
            </a:r>
          </a:p>
          <a:p>
            <a:pPr marL="651510" indent="-514350">
              <a:buNone/>
            </a:pPr>
            <a:r>
              <a:rPr lang="fr-FR" sz="2400" i="1" spc="300" dirty="0" smtClean="0"/>
              <a:t>				       p4. </a:t>
            </a:r>
            <a:r>
              <a:rPr lang="fr-FR" sz="2400" i="1" spc="300" dirty="0" smtClean="0"/>
              <a:t>Page de tendance</a:t>
            </a:r>
          </a:p>
          <a:p>
            <a:pPr marL="651510" indent="-514350">
              <a:buNone/>
            </a:pPr>
            <a:r>
              <a:rPr lang="fr-FR" sz="2400" i="1" spc="300" dirty="0" smtClean="0"/>
              <a:t>						p5</a:t>
            </a:r>
            <a:r>
              <a:rPr lang="fr-FR" sz="2400" i="1" spc="300" dirty="0" smtClean="0"/>
              <a:t>. Projet 1</a:t>
            </a:r>
            <a:endParaRPr lang="fr-FR" sz="2400" i="1" spc="300" dirty="0" smtClean="0"/>
          </a:p>
          <a:p>
            <a:pPr marL="651510" indent="-514350">
              <a:buNone/>
            </a:pPr>
            <a:r>
              <a:rPr lang="fr-FR" sz="2400" i="1" spc="300" dirty="0" smtClean="0"/>
              <a:t>					p6. </a:t>
            </a:r>
            <a:r>
              <a:rPr lang="fr-FR" sz="2400" i="1" spc="300" dirty="0" smtClean="0"/>
              <a:t>Projet 2</a:t>
            </a:r>
            <a:endParaRPr lang="fr-FR" sz="2400" i="1" spc="300" dirty="0" smtClean="0"/>
          </a:p>
          <a:p>
            <a:pPr marL="651510" indent="-514350">
              <a:buNone/>
            </a:pPr>
            <a:r>
              <a:rPr lang="fr-FR" sz="2400" i="1" spc="300" dirty="0" smtClean="0"/>
              <a:t>				p7. </a:t>
            </a:r>
            <a:r>
              <a:rPr lang="fr-FR" sz="2400" i="1" spc="300" dirty="0" smtClean="0"/>
              <a:t>Projet 3</a:t>
            </a:r>
            <a:endParaRPr lang="fr-FR" sz="2400" i="1" spc="300" dirty="0" smtClean="0"/>
          </a:p>
          <a:p>
            <a:pPr marL="651510" indent="-514350">
              <a:buNone/>
            </a:pPr>
            <a:r>
              <a:rPr lang="fr-FR" sz="2400" i="1" spc="300" dirty="0" smtClean="0"/>
              <a:t>			p8. </a:t>
            </a:r>
            <a:r>
              <a:rPr lang="fr-FR" sz="2400" i="1" spc="300" dirty="0" smtClean="0"/>
              <a:t>Etude de cas</a:t>
            </a:r>
            <a:endParaRPr lang="fr-FR" sz="2400" i="1" spc="300" dirty="0" smtClean="0"/>
          </a:p>
          <a:p>
            <a:pPr marL="651510" indent="-514350">
              <a:buNone/>
            </a:pPr>
            <a:r>
              <a:rPr lang="fr-FR" sz="2400" i="1" spc="300" dirty="0" smtClean="0"/>
              <a:t>p9. </a:t>
            </a:r>
            <a:r>
              <a:rPr lang="fr-FR" sz="2400" i="1" spc="300" dirty="0" smtClean="0"/>
              <a:t>Choix final</a:t>
            </a:r>
            <a:endParaRPr lang="fr-FR" sz="2400" i="1" spc="300" dirty="0" smtClean="0"/>
          </a:p>
          <a:p>
            <a:pPr marL="651510" indent="-514350" algn="r">
              <a:buNone/>
            </a:pPr>
            <a:r>
              <a:rPr lang="fr-FR" sz="2400" i="1" spc="300" dirty="0" smtClean="0">
                <a:solidFill>
                  <a:schemeClr val="accent1">
                    <a:lumMod val="75000"/>
                  </a:schemeClr>
                </a:solidFill>
              </a:rPr>
              <a:t>Avec Annexe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504056"/>
          </a:xfrm>
        </p:spPr>
        <p:txBody>
          <a:bodyPr>
            <a:noAutofit/>
          </a:bodyPr>
          <a:lstStyle/>
          <a:p>
            <a:pPr algn="ctr"/>
            <a:r>
              <a:rPr lang="fr-FR" sz="3600" dirty="0" smtClean="0">
                <a:solidFill>
                  <a:schemeClr val="accent1"/>
                </a:solidFill>
                <a:effectLst/>
              </a:rPr>
              <a:t>Introduction</a:t>
            </a:r>
            <a:endParaRPr lang="fr-FR" sz="36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2"/>
          </p:nvPr>
        </p:nvSpPr>
        <p:spPr>
          <a:xfrm>
            <a:off x="0" y="764704"/>
            <a:ext cx="4860032" cy="5472608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fr-FR" sz="6500" b="1" dirty="0" smtClean="0">
                <a:solidFill>
                  <a:schemeClr val="bg1"/>
                </a:solidFill>
              </a:rPr>
              <a:t>Le verre</a:t>
            </a:r>
          </a:p>
          <a:p>
            <a:pPr algn="ctr"/>
            <a:endParaRPr lang="fr-FR" sz="3200" b="1" dirty="0" smtClean="0">
              <a:solidFill>
                <a:schemeClr val="bg1"/>
              </a:solidFill>
            </a:endParaRPr>
          </a:p>
          <a:p>
            <a:r>
              <a:rPr lang="fr-FR" sz="2600" u="sng" dirty="0" smtClean="0">
                <a:solidFill>
                  <a:schemeClr val="bg1"/>
                </a:solidFill>
              </a:rPr>
              <a:t>La définition :</a:t>
            </a:r>
          </a:p>
          <a:p>
            <a:r>
              <a:rPr lang="fr-FR" sz="2600" dirty="0" smtClean="0">
                <a:solidFill>
                  <a:schemeClr val="bg1"/>
                </a:solidFill>
              </a:rPr>
              <a:t>Il s’agit d’un récipient pour boire, il peut être fait de différentes matières.</a:t>
            </a:r>
          </a:p>
          <a:p>
            <a:endParaRPr lang="fr-FR" sz="2600" dirty="0" smtClean="0">
              <a:solidFill>
                <a:schemeClr val="bg1"/>
              </a:solidFill>
            </a:endParaRPr>
          </a:p>
          <a:p>
            <a:r>
              <a:rPr lang="fr-FR" sz="2600" u="sng" dirty="0" smtClean="0">
                <a:solidFill>
                  <a:schemeClr val="bg1"/>
                </a:solidFill>
              </a:rPr>
              <a:t>L’utilisation :</a:t>
            </a:r>
          </a:p>
          <a:p>
            <a:r>
              <a:rPr lang="fr-FR" sz="2600" dirty="0" smtClean="0">
                <a:solidFill>
                  <a:schemeClr val="bg1"/>
                </a:solidFill>
              </a:rPr>
              <a:t>L’utilisation des verres à travers le monde est quotidienne et il existe une très grande variété de récipient différent nommé par le même terme « Verre »</a:t>
            </a:r>
          </a:p>
          <a:p>
            <a:r>
              <a:rPr lang="fr-FR" sz="2600" dirty="0" smtClean="0">
                <a:solidFill>
                  <a:schemeClr val="bg1"/>
                </a:solidFill>
              </a:rPr>
              <a:t>Il existe plusieurs sortes de verres, un verre est choisi selon l’utilisation prévue.</a:t>
            </a:r>
          </a:p>
          <a:p>
            <a:endParaRPr lang="fr-FR" sz="2600" dirty="0" smtClean="0">
              <a:solidFill>
                <a:schemeClr val="bg1"/>
              </a:solidFill>
            </a:endParaRPr>
          </a:p>
          <a:p>
            <a:r>
              <a:rPr lang="fr-FR" sz="2600" i="1" dirty="0" smtClean="0">
                <a:solidFill>
                  <a:schemeClr val="bg1"/>
                </a:solidFill>
              </a:rPr>
              <a:t>-&gt;exemple avec un </a:t>
            </a:r>
            <a:r>
              <a:rPr lang="fr-FR" sz="2600" i="1" dirty="0" smtClean="0">
                <a:solidFill>
                  <a:schemeClr val="bg1"/>
                </a:solidFill>
              </a:rPr>
              <a:t>verre </a:t>
            </a:r>
            <a:r>
              <a:rPr lang="fr-FR" sz="2600" i="1" dirty="0" smtClean="0">
                <a:solidFill>
                  <a:schemeClr val="bg1"/>
                </a:solidFill>
              </a:rPr>
              <a:t>a vin rouge;</a:t>
            </a:r>
          </a:p>
          <a:p>
            <a:r>
              <a:rPr lang="fr-FR" sz="2600" dirty="0" smtClean="0">
                <a:solidFill>
                  <a:schemeClr val="bg1"/>
                </a:solidFill>
              </a:rPr>
              <a:t>Il s’agit d’un verre généralement rond et de grosse circonférence, pour que le vin puisse s’aérer et que l’odeur d’alcool, très forte au début, laisse place aux </a:t>
            </a:r>
            <a:r>
              <a:rPr lang="fr-FR" sz="2600" dirty="0" smtClean="0">
                <a:solidFill>
                  <a:schemeClr val="bg1"/>
                </a:solidFill>
              </a:rPr>
              <a:t>différents </a:t>
            </a:r>
            <a:r>
              <a:rPr lang="fr-FR" sz="2600" dirty="0" smtClean="0">
                <a:solidFill>
                  <a:schemeClr val="bg1"/>
                </a:solidFill>
              </a:rPr>
              <a:t>arômes et caractéristiques des vins.</a:t>
            </a:r>
          </a:p>
          <a:p>
            <a:r>
              <a:rPr lang="fr-FR" sz="2600" i="1" dirty="0" smtClean="0">
                <a:solidFill>
                  <a:schemeClr val="bg1"/>
                </a:solidFill>
              </a:rPr>
              <a:t>-&gt;exemple avec un  autre verre « la flute à champagne »</a:t>
            </a:r>
          </a:p>
          <a:p>
            <a:r>
              <a:rPr lang="fr-FR" sz="2600" dirty="0" smtClean="0">
                <a:solidFill>
                  <a:schemeClr val="bg1"/>
                </a:solidFill>
              </a:rPr>
              <a:t>L’une des caractéristiques de ce verre à champagne est sa forme allongée et fine, presque féminine, il est fait ainsi pour limiter l’évaporation des arômes et des bulles.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860032" y="980728"/>
            <a:ext cx="4032448" cy="2448272"/>
          </a:xfrm>
        </p:spPr>
        <p:txBody>
          <a:bodyPr/>
          <a:lstStyle/>
          <a:p>
            <a:pPr algn="ctr">
              <a:buNone/>
            </a:pPr>
            <a:r>
              <a:rPr lang="fr-FR" u="sng" dirty="0" smtClean="0">
                <a:solidFill>
                  <a:schemeClr val="bg1"/>
                </a:solidFill>
              </a:rPr>
              <a:t>Problématique:</a:t>
            </a:r>
          </a:p>
          <a:p>
            <a:pPr algn="ctr">
              <a:buNone/>
            </a:pPr>
            <a:endParaRPr lang="fr-FR" sz="20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Je voudrai créer trois</a:t>
            </a:r>
          </a:p>
          <a:p>
            <a:pPr algn="ctr"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verres sur le thème de la</a:t>
            </a:r>
          </a:p>
          <a:p>
            <a:pPr algn="ctr"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nature , je choisirai ensuite  le plus </a:t>
            </a:r>
            <a:r>
              <a:rPr lang="fr-FR" sz="2000" dirty="0" smtClean="0">
                <a:solidFill>
                  <a:schemeClr val="bg1"/>
                </a:solidFill>
              </a:rPr>
              <a:t>original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smtClean="0">
                <a:solidFill>
                  <a:schemeClr val="bg1"/>
                </a:solidFill>
              </a:rPr>
              <a:t>des trois.</a:t>
            </a:r>
          </a:p>
        </p:txBody>
      </p:sp>
      <p:pic>
        <p:nvPicPr>
          <p:cNvPr id="1026" name="Picture 2" descr="C:\Users\Mélodie\Desktop\Dossier d'ART\Image verre\httpwww.paperblog.fr5260757les-verres-chateau-baccarat-l-art-de-deguster-le-vin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3933056"/>
            <a:ext cx="2791601" cy="2442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6712"/>
          </a:xfrm>
        </p:spPr>
        <p:txBody>
          <a:bodyPr/>
          <a:lstStyle/>
          <a:p>
            <a:r>
              <a:rPr lang="fr-FR" dirty="0" smtClean="0"/>
              <a:t>Page de tendance</a:t>
            </a:r>
            <a:endParaRPr lang="fr-FR" dirty="0"/>
          </a:p>
        </p:txBody>
      </p:sp>
      <p:pic>
        <p:nvPicPr>
          <p:cNvPr id="6" name="Image 5" descr="PAGE DE TENDANCE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pPr algn="l"/>
            <a:r>
              <a:rPr lang="fr-FR" dirty="0" smtClean="0"/>
              <a:t>Projet n°1</a:t>
            </a:r>
            <a:endParaRPr lang="fr-FR" dirty="0"/>
          </a:p>
        </p:txBody>
      </p:sp>
      <p:pic>
        <p:nvPicPr>
          <p:cNvPr id="8" name="Image 7" descr="Projet n°1 dossier DART Mélodie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88640"/>
            <a:ext cx="3528392" cy="6361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 descr="Recherches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92585"/>
            <a:ext cx="1619672" cy="4165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 descr="Recherches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2478024"/>
            <a:ext cx="1783080" cy="4379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ZoneTexte 10"/>
          <p:cNvSpPr txBox="1"/>
          <p:nvPr/>
        </p:nvSpPr>
        <p:spPr>
          <a:xfrm>
            <a:off x="323528" y="908720"/>
            <a:ext cx="4947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Thème:   </a:t>
            </a:r>
            <a:r>
              <a:rPr lang="fr-FR" sz="1400" dirty="0" smtClean="0">
                <a:solidFill>
                  <a:schemeClr val="bg1"/>
                </a:solidFill>
              </a:rPr>
              <a:t>N</a:t>
            </a:r>
            <a:r>
              <a:rPr lang="fr-FR" sz="1400" dirty="0" smtClean="0">
                <a:solidFill>
                  <a:schemeClr val="bg1"/>
                </a:solidFill>
              </a:rPr>
              <a:t>ature et design</a:t>
            </a:r>
          </a:p>
          <a:p>
            <a:pPr algn="ctr"/>
            <a:endParaRPr lang="fr-FR" sz="1400" dirty="0" smtClean="0">
              <a:solidFill>
                <a:schemeClr val="bg1"/>
              </a:solidFill>
            </a:endParaRPr>
          </a:p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Inspiration:  </a:t>
            </a:r>
            <a:r>
              <a:rPr lang="fr-FR" sz="1400" dirty="0" smtClean="0">
                <a:solidFill>
                  <a:schemeClr val="bg1"/>
                </a:solidFill>
              </a:rPr>
              <a:t>Les </a:t>
            </a:r>
            <a:r>
              <a:rPr lang="fr-FR" sz="1400" dirty="0" smtClean="0">
                <a:solidFill>
                  <a:schemeClr val="bg1"/>
                </a:solidFill>
              </a:rPr>
              <a:t>r</a:t>
            </a:r>
            <a:r>
              <a:rPr lang="fr-FR" sz="1400" dirty="0" smtClean="0">
                <a:solidFill>
                  <a:schemeClr val="bg1"/>
                </a:solidFill>
              </a:rPr>
              <a:t>acines d’arbres</a:t>
            </a:r>
          </a:p>
          <a:p>
            <a:pPr algn="ctr"/>
            <a:endParaRPr lang="fr-FR" sz="1400" dirty="0" smtClean="0">
              <a:solidFill>
                <a:schemeClr val="bg1"/>
              </a:solidFill>
            </a:endParaRPr>
          </a:p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Couleur:  </a:t>
            </a:r>
            <a:r>
              <a:rPr lang="fr-FR" sz="1400" dirty="0" smtClean="0">
                <a:solidFill>
                  <a:schemeClr val="bg1"/>
                </a:solidFill>
              </a:rPr>
              <a:t>Base du verre </a:t>
            </a:r>
            <a:r>
              <a:rPr lang="fr-FR" sz="1400" dirty="0" smtClean="0">
                <a:solidFill>
                  <a:schemeClr val="bg1"/>
                </a:solidFill>
              </a:rPr>
              <a:t>b</a:t>
            </a:r>
            <a:r>
              <a:rPr lang="fr-FR" sz="1400" dirty="0" smtClean="0">
                <a:solidFill>
                  <a:schemeClr val="bg1"/>
                </a:solidFill>
              </a:rPr>
              <a:t>lanc légèrement gris</a:t>
            </a:r>
          </a:p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et les décorations seront d’un blanc plus claire.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2420888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rgbClr val="BB4E23"/>
                </a:solidFill>
              </a:rPr>
              <a:t>R e c h e r c h e s </a:t>
            </a:r>
            <a:endParaRPr lang="fr-FR" dirty="0">
              <a:solidFill>
                <a:srgbClr val="BB4E2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fr-FR" dirty="0" smtClean="0"/>
              <a:t>Projet n°2</a:t>
            </a:r>
            <a:endParaRPr lang="fr-FR" dirty="0"/>
          </a:p>
        </p:txBody>
      </p:sp>
      <p:pic>
        <p:nvPicPr>
          <p:cNvPr id="6" name="Image 5" descr="Projet n°2 dossier DART Mélodi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88640"/>
            <a:ext cx="3680883" cy="6381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 descr="Recherches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191183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 descr="Recherches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2577402"/>
            <a:ext cx="2232248" cy="4280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ZoneTexte 8"/>
          <p:cNvSpPr txBox="1"/>
          <p:nvPr/>
        </p:nvSpPr>
        <p:spPr>
          <a:xfrm>
            <a:off x="251520" y="1268760"/>
            <a:ext cx="43059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Thème:  nature et design</a:t>
            </a:r>
          </a:p>
          <a:p>
            <a:r>
              <a:rPr lang="fr-FR" sz="1400" dirty="0" smtClean="0">
                <a:solidFill>
                  <a:schemeClr val="bg1"/>
                </a:solidFill>
              </a:rPr>
              <a:t>Inspiration: Les plantes grimpantes</a:t>
            </a:r>
          </a:p>
          <a:p>
            <a:r>
              <a:rPr lang="fr-FR" sz="1400" dirty="0" smtClean="0">
                <a:solidFill>
                  <a:schemeClr val="bg1"/>
                </a:solidFill>
              </a:rPr>
              <a:t>Couleur de base du verre </a:t>
            </a:r>
            <a:r>
              <a:rPr lang="fr-FR" sz="1400" dirty="0" smtClean="0">
                <a:solidFill>
                  <a:schemeClr val="bg1"/>
                </a:solidFill>
              </a:rPr>
              <a:t>b</a:t>
            </a:r>
            <a:r>
              <a:rPr lang="fr-FR" sz="1400" dirty="0" smtClean="0">
                <a:solidFill>
                  <a:schemeClr val="bg1"/>
                </a:solidFill>
              </a:rPr>
              <a:t>lanc opaque</a:t>
            </a:r>
          </a:p>
          <a:p>
            <a:r>
              <a:rPr lang="fr-FR" sz="1400" dirty="0" smtClean="0">
                <a:solidFill>
                  <a:schemeClr val="bg1"/>
                </a:solidFill>
              </a:rPr>
              <a:t>et les décorations seront en gris foncé.</a:t>
            </a:r>
          </a:p>
          <a:p>
            <a:r>
              <a:rPr lang="fr-FR" sz="1400" dirty="0" smtClean="0">
                <a:solidFill>
                  <a:schemeClr val="bg1"/>
                </a:solidFill>
              </a:rPr>
              <a:t>La couleur ne change pas, c’est l’épaisseur des traits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0" y="3140968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rgbClr val="BB4E23"/>
                </a:solidFill>
              </a:rPr>
              <a:t>R e c h e r c h e s </a:t>
            </a:r>
            <a:endParaRPr lang="fr-FR" dirty="0">
              <a:solidFill>
                <a:srgbClr val="BB4E2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fr-FR" dirty="0" smtClean="0"/>
              <a:t>Projet n°3</a:t>
            </a:r>
            <a:endParaRPr lang="fr-FR" dirty="0"/>
          </a:p>
        </p:txBody>
      </p:sp>
      <p:pic>
        <p:nvPicPr>
          <p:cNvPr id="6" name="Image 5" descr="Projet n°3 dossier DART Mélodi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25790" y="260648"/>
            <a:ext cx="3217942" cy="619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 descr="Recherches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72235"/>
            <a:ext cx="1944216" cy="3885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 descr="Recherches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2169705"/>
            <a:ext cx="2232248" cy="4688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ZoneTexte 8"/>
          <p:cNvSpPr txBox="1"/>
          <p:nvPr/>
        </p:nvSpPr>
        <p:spPr>
          <a:xfrm>
            <a:off x="251520" y="1124744"/>
            <a:ext cx="551304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Thème:  nature et design</a:t>
            </a:r>
          </a:p>
          <a:p>
            <a:r>
              <a:rPr lang="fr-FR" sz="1400" dirty="0" smtClean="0">
                <a:solidFill>
                  <a:schemeClr val="bg1"/>
                </a:solidFill>
              </a:rPr>
              <a:t>Inspiration: Aurore boréal</a:t>
            </a:r>
          </a:p>
          <a:p>
            <a:r>
              <a:rPr lang="fr-FR" sz="1400" dirty="0" smtClean="0">
                <a:solidFill>
                  <a:schemeClr val="bg1"/>
                </a:solidFill>
              </a:rPr>
              <a:t>Couleur de base du verre est gris très claire. </a:t>
            </a:r>
          </a:p>
          <a:p>
            <a:r>
              <a:rPr lang="fr-FR" sz="1400" dirty="0" smtClean="0">
                <a:solidFill>
                  <a:schemeClr val="bg1"/>
                </a:solidFill>
              </a:rPr>
              <a:t>et les décorations seront un simple dégradé de gris avec différentes</a:t>
            </a:r>
          </a:p>
          <a:p>
            <a:r>
              <a:rPr lang="fr-FR" sz="1400" dirty="0" smtClean="0">
                <a:solidFill>
                  <a:schemeClr val="bg1"/>
                </a:solidFill>
              </a:rPr>
              <a:t>intensités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0" y="2636912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rgbClr val="BB4E23"/>
                </a:solidFill>
              </a:rPr>
              <a:t>R e c h e r c h e s </a:t>
            </a:r>
            <a:endParaRPr lang="fr-FR" dirty="0">
              <a:solidFill>
                <a:srgbClr val="BB4E2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tude de cas Mélodie dossier d'art tbacr2 c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3599"/>
            <a:ext cx="9144000" cy="64644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J’ai finalement choisi le sujet n°2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8229600" cy="93610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Choix final</a:t>
            </a:r>
            <a:endParaRPr lang="fr-FR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1844824"/>
            <a:ext cx="6400800" cy="4536504"/>
          </a:xfrm>
        </p:spPr>
        <p:txBody>
          <a:bodyPr>
            <a:normAutofit/>
          </a:bodyPr>
          <a:lstStyle/>
          <a:p>
            <a:r>
              <a:rPr lang="fr-FR" sz="2000" dirty="0" smtClean="0"/>
              <a:t>En travaillant j’ai voulu créer un verre avec pour maître mot l’«originalité ».</a:t>
            </a:r>
          </a:p>
          <a:p>
            <a:r>
              <a:rPr lang="fr-FR" sz="2000" dirty="0" smtClean="0"/>
              <a:t>Et par la forme inhabituelle de ce verre, avec les motifs particuliers qui décor le verre du sujet n°2, je pense avoir réussi à dessiner un verre original.</a:t>
            </a:r>
          </a:p>
          <a:p>
            <a:endParaRPr lang="fr-FR" sz="2000" dirty="0" smtClean="0"/>
          </a:p>
          <a:p>
            <a:r>
              <a:rPr lang="fr-FR" sz="2000" dirty="0" smtClean="0"/>
              <a:t>Mes deux autres projets étaient aussi détaché de ce que l’on peut voir en vente actuellement, mais ils m’ont paru trop basic.</a:t>
            </a:r>
          </a:p>
          <a:p>
            <a:endParaRPr lang="fr-FR" sz="2000" dirty="0" smtClean="0"/>
          </a:p>
          <a:p>
            <a:r>
              <a:rPr lang="fr-FR" sz="2000" dirty="0" smtClean="0"/>
              <a:t>J’ai donc concentré mes efforts sur le second projet et je suis satisfaite du résultat.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323528" y="1268760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C00000"/>
                </a:solidFill>
              </a:rPr>
              <a:t>Sujet n°2</a:t>
            </a:r>
            <a:endParaRPr lang="fr-FR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3115</TotalTime>
  <Words>324</Words>
  <Application>Microsoft Office PowerPoint</Application>
  <PresentationFormat>Affichage à l'écran (4:3)</PresentationFormat>
  <Paragraphs>95</Paragraphs>
  <Slides>10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Apex</vt:lpstr>
      <vt:lpstr>Les verres</vt:lpstr>
      <vt:lpstr>SOMMAIRE</vt:lpstr>
      <vt:lpstr>Introduction</vt:lpstr>
      <vt:lpstr>Page de tendance</vt:lpstr>
      <vt:lpstr>Projet n°1</vt:lpstr>
      <vt:lpstr>Projet n°2</vt:lpstr>
      <vt:lpstr>Projet n°3</vt:lpstr>
      <vt:lpstr>Diapositive 8</vt:lpstr>
      <vt:lpstr>Choix final</vt:lpstr>
      <vt:lpstr>Annexe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verres</dc:title>
  <dc:creator>Mélodie</dc:creator>
  <cp:lastModifiedBy>Mélodie</cp:lastModifiedBy>
  <cp:revision>118</cp:revision>
  <dcterms:created xsi:type="dcterms:W3CDTF">2014-03-25T11:49:56Z</dcterms:created>
  <dcterms:modified xsi:type="dcterms:W3CDTF">2014-05-11T15:47:59Z</dcterms:modified>
</cp:coreProperties>
</file>