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67" r:id="rId4"/>
    <p:sldId id="272" r:id="rId5"/>
    <p:sldId id="278" r:id="rId6"/>
    <p:sldId id="273" r:id="rId7"/>
    <p:sldId id="269" r:id="rId8"/>
    <p:sldId id="279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1974-9F08-42C6-B4F2-02B9136A72C7}" type="doc">
      <dgm:prSet loTypeId="urn:microsoft.com/office/officeart/2005/8/layout/pyramid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6FFA61-6A5E-4A07-B0CD-657A6016A538}">
      <dgm:prSet phldrT="[Text]" custT="1"/>
      <dgm:spPr/>
      <dgm:t>
        <a:bodyPr/>
        <a:lstStyle/>
        <a:p>
          <a:pPr algn="ctr" defTabSz="914400">
            <a:buNone/>
          </a:pPr>
          <a:r>
            <a:rPr lang="fr-FR" sz="2000" noProof="0" dirty="0" smtClean="0"/>
            <a:t>Service financier</a:t>
          </a:r>
          <a:endParaRPr lang="fr-FR" sz="2000" noProof="0" dirty="0"/>
        </a:p>
      </dgm:t>
    </dgm:pt>
    <dgm:pt modelId="{BE5D8AB6-D1DC-4693-9520-9749A9B2666C}" type="parTrans" cxnId="{144421FE-CAF2-4745-BAE1-6B88FC778DDF}">
      <dgm:prSet/>
      <dgm:spPr/>
      <dgm:t>
        <a:bodyPr/>
        <a:lstStyle/>
        <a:p>
          <a:endParaRPr lang="en-US"/>
        </a:p>
      </dgm:t>
    </dgm:pt>
    <dgm:pt modelId="{716E4D6C-03E8-4365-AF21-1602BE3722FD}" type="sibTrans" cxnId="{144421FE-CAF2-4745-BAE1-6B88FC778DDF}">
      <dgm:prSet/>
      <dgm:spPr/>
      <dgm:t>
        <a:bodyPr/>
        <a:lstStyle/>
        <a:p>
          <a:endParaRPr lang="en-US"/>
        </a:p>
      </dgm:t>
    </dgm:pt>
    <dgm:pt modelId="{E94ADD85-26B8-44AF-BE89-A44A734EC3B8}">
      <dgm:prSet phldrT="[Text]" custT="1"/>
      <dgm:spPr/>
      <dgm:t>
        <a:bodyPr/>
        <a:lstStyle/>
        <a:p>
          <a:pPr algn="ctr" defTabSz="914400">
            <a:buNone/>
          </a:pPr>
          <a:r>
            <a:rPr lang="fr-FR" sz="1800" noProof="0" dirty="0" smtClean="0"/>
            <a:t>Service magasinier</a:t>
          </a:r>
          <a:endParaRPr lang="fr-FR" sz="1800" noProof="0" dirty="0"/>
        </a:p>
      </dgm:t>
    </dgm:pt>
    <dgm:pt modelId="{80CC2F95-912D-4EB2-A7A7-15A75A534300}" type="parTrans" cxnId="{35C3B619-E840-4AFF-B602-C4F3A3844CC0}">
      <dgm:prSet/>
      <dgm:spPr/>
      <dgm:t>
        <a:bodyPr/>
        <a:lstStyle/>
        <a:p>
          <a:endParaRPr lang="en-US"/>
        </a:p>
      </dgm:t>
    </dgm:pt>
    <dgm:pt modelId="{BD64D4FA-33E1-4A93-8ABA-E777D7BBB411}" type="sibTrans" cxnId="{35C3B619-E840-4AFF-B602-C4F3A3844CC0}">
      <dgm:prSet/>
      <dgm:spPr/>
      <dgm:t>
        <a:bodyPr/>
        <a:lstStyle/>
        <a:p>
          <a:endParaRPr lang="en-US"/>
        </a:p>
      </dgm:t>
    </dgm:pt>
    <dgm:pt modelId="{52C59E2E-30E9-45A1-A2DB-B56219AA5D23}">
      <dgm:prSet phldrT="[Text]" custT="1"/>
      <dgm:spPr/>
      <dgm:t>
        <a:bodyPr/>
        <a:lstStyle/>
        <a:p>
          <a:pPr algn="ctr" defTabSz="914400">
            <a:buNone/>
          </a:pPr>
          <a:r>
            <a:rPr lang="fr-FR" sz="1400" noProof="0" dirty="0" smtClean="0"/>
            <a:t>Service informatique</a:t>
          </a:r>
          <a:endParaRPr lang="fr-FR" sz="1400" noProof="0" dirty="0"/>
        </a:p>
      </dgm:t>
    </dgm:pt>
    <dgm:pt modelId="{8E439CEF-6BC2-43D4-A93F-DA8490341D46}" type="parTrans" cxnId="{D97B6FBA-E602-4236-BD00-95D5F8708F52}">
      <dgm:prSet/>
      <dgm:spPr/>
      <dgm:t>
        <a:bodyPr/>
        <a:lstStyle/>
        <a:p>
          <a:endParaRPr lang="en-US"/>
        </a:p>
      </dgm:t>
    </dgm:pt>
    <dgm:pt modelId="{F39575F8-5912-4830-B03F-ECBE8EE9EE03}" type="sibTrans" cxnId="{D97B6FBA-E602-4236-BD00-95D5F8708F52}">
      <dgm:prSet/>
      <dgm:spPr/>
      <dgm:t>
        <a:bodyPr/>
        <a:lstStyle/>
        <a:p>
          <a:endParaRPr lang="en-US"/>
        </a:p>
      </dgm:t>
    </dgm:pt>
    <dgm:pt modelId="{6D62B7E6-A7B7-474F-B145-0ABFE7C798BD}">
      <dgm:prSet phldrT="[Text]" custT="1"/>
      <dgm:spPr/>
      <dgm:t>
        <a:bodyPr/>
        <a:lstStyle/>
        <a:p>
          <a:pPr algn="ctr" defTabSz="914400">
            <a:buNone/>
          </a:pPr>
          <a:r>
            <a:rPr lang="fr-FR" sz="2000" noProof="0" dirty="0" smtClean="0"/>
            <a:t>Autres services</a:t>
          </a:r>
          <a:endParaRPr lang="fr-FR" sz="2000" noProof="0" dirty="0"/>
        </a:p>
      </dgm:t>
    </dgm:pt>
    <dgm:pt modelId="{7F511E78-494F-4CB3-BAFB-7289787ECC3D}" type="parTrans" cxnId="{6CF9C0DB-996D-40CB-A9CF-8BA6E74C1E3F}">
      <dgm:prSet/>
      <dgm:spPr/>
      <dgm:t>
        <a:bodyPr/>
        <a:lstStyle/>
        <a:p>
          <a:endParaRPr lang="en-US"/>
        </a:p>
      </dgm:t>
    </dgm:pt>
    <dgm:pt modelId="{8BF8ECB4-4667-4B36-A63D-886D2F45FE49}" type="sibTrans" cxnId="{6CF9C0DB-996D-40CB-A9CF-8BA6E74C1E3F}">
      <dgm:prSet/>
      <dgm:spPr/>
      <dgm:t>
        <a:bodyPr/>
        <a:lstStyle/>
        <a:p>
          <a:endParaRPr lang="en-US"/>
        </a:p>
      </dgm:t>
    </dgm:pt>
    <dgm:pt modelId="{8B586D5B-1BA8-4794-842B-98B691C3928B}" type="pres">
      <dgm:prSet presAssocID="{C7791974-9F08-42C6-B4F2-02B9136A72C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1B414-4301-4553-9DAF-ACE9902D6950}" type="pres">
      <dgm:prSet presAssocID="{C7791974-9F08-42C6-B4F2-02B9136A72C7}" presName="triangle1" presStyleLbl="node1" presStyleIdx="0" presStyleCnt="4" custScaleX="115700" custScaleY="10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33EA1-8640-46B4-88FF-887F47189AD6}" type="pres">
      <dgm:prSet presAssocID="{C7791974-9F08-42C6-B4F2-02B9136A72C7}" presName="triangle2" presStyleLbl="node1" presStyleIdx="1" presStyleCnt="4" custScaleX="122732" custScaleY="101798" custLinFactNeighborX="-6957" custLinFactNeighborY="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8AFD8-8F11-477A-AD8A-938650EC8062}" type="pres">
      <dgm:prSet presAssocID="{C7791974-9F08-42C6-B4F2-02B9136A72C7}" presName="triangle3" presStyleLbl="node1" presStyleIdx="2" presStyleCnt="4" custScaleX="115465" custScaleY="103529" custLinFactNeighborY="2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865A-29F3-4612-BD60-25517D3937BB}" type="pres">
      <dgm:prSet presAssocID="{C7791974-9F08-42C6-B4F2-02B9136A72C7}" presName="triangle4" presStyleLbl="node1" presStyleIdx="3" presStyleCnt="4" custScaleX="118087" custScaleY="103333" custLinFactNeighborX="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634EA6-5732-475D-8FB7-7741862A9C83}" type="presOf" srcId="{E94ADD85-26B8-44AF-BE89-A44A734EC3B8}" destId="{45B33EA1-8640-46B4-88FF-887F47189AD6}" srcOrd="0" destOrd="0" presId="urn:microsoft.com/office/officeart/2005/8/layout/pyramid4"/>
    <dgm:cxn modelId="{4AB9AFFC-6010-4C1B-A3E4-288BAC8E598C}" type="presOf" srcId="{6D62B7E6-A7B7-474F-B145-0ABFE7C798BD}" destId="{8A34865A-29F3-4612-BD60-25517D3937BB}" srcOrd="0" destOrd="0" presId="urn:microsoft.com/office/officeart/2005/8/layout/pyramid4"/>
    <dgm:cxn modelId="{35C3B619-E840-4AFF-B602-C4F3A3844CC0}" srcId="{C7791974-9F08-42C6-B4F2-02B9136A72C7}" destId="{E94ADD85-26B8-44AF-BE89-A44A734EC3B8}" srcOrd="1" destOrd="0" parTransId="{80CC2F95-912D-4EB2-A7A7-15A75A534300}" sibTransId="{BD64D4FA-33E1-4A93-8ABA-E777D7BBB411}"/>
    <dgm:cxn modelId="{144421FE-CAF2-4745-BAE1-6B88FC778DDF}" srcId="{C7791974-9F08-42C6-B4F2-02B9136A72C7}" destId="{BC6FFA61-6A5E-4A07-B0CD-657A6016A538}" srcOrd="0" destOrd="0" parTransId="{BE5D8AB6-D1DC-4693-9520-9749A9B2666C}" sibTransId="{716E4D6C-03E8-4365-AF21-1602BE3722FD}"/>
    <dgm:cxn modelId="{D97B6FBA-E602-4236-BD00-95D5F8708F52}" srcId="{C7791974-9F08-42C6-B4F2-02B9136A72C7}" destId="{52C59E2E-30E9-45A1-A2DB-B56219AA5D23}" srcOrd="2" destOrd="0" parTransId="{8E439CEF-6BC2-43D4-A93F-DA8490341D46}" sibTransId="{F39575F8-5912-4830-B03F-ECBE8EE9EE03}"/>
    <dgm:cxn modelId="{6CF9C0DB-996D-40CB-A9CF-8BA6E74C1E3F}" srcId="{C7791974-9F08-42C6-B4F2-02B9136A72C7}" destId="{6D62B7E6-A7B7-474F-B145-0ABFE7C798BD}" srcOrd="3" destOrd="0" parTransId="{7F511E78-494F-4CB3-BAFB-7289787ECC3D}" sibTransId="{8BF8ECB4-4667-4B36-A63D-886D2F45FE49}"/>
    <dgm:cxn modelId="{473EA6C5-136B-4679-87CE-C41929DF0AE3}" type="presOf" srcId="{C7791974-9F08-42C6-B4F2-02B9136A72C7}" destId="{8B586D5B-1BA8-4794-842B-98B691C3928B}" srcOrd="0" destOrd="0" presId="urn:microsoft.com/office/officeart/2005/8/layout/pyramid4"/>
    <dgm:cxn modelId="{66525AC0-026F-4425-88AE-E23ED4309766}" type="presOf" srcId="{BC6FFA61-6A5E-4A07-B0CD-657A6016A538}" destId="{E9D1B414-4301-4553-9DAF-ACE9902D6950}" srcOrd="0" destOrd="0" presId="urn:microsoft.com/office/officeart/2005/8/layout/pyramid4"/>
    <dgm:cxn modelId="{C66A9DF3-0EE8-48A2-9A3A-3B0EB9EF3685}" type="presOf" srcId="{52C59E2E-30E9-45A1-A2DB-B56219AA5D23}" destId="{5CE8AFD8-8F11-477A-AD8A-938650EC8062}" srcOrd="0" destOrd="0" presId="urn:microsoft.com/office/officeart/2005/8/layout/pyramid4"/>
    <dgm:cxn modelId="{96F84AC1-A349-4449-BA3C-6D0D2B0ECE6F}" type="presParOf" srcId="{8B586D5B-1BA8-4794-842B-98B691C3928B}" destId="{E9D1B414-4301-4553-9DAF-ACE9902D6950}" srcOrd="0" destOrd="0" presId="urn:microsoft.com/office/officeart/2005/8/layout/pyramid4"/>
    <dgm:cxn modelId="{CC037F8F-28AA-4119-B60B-10D92FA24C1B}" type="presParOf" srcId="{8B586D5B-1BA8-4794-842B-98B691C3928B}" destId="{45B33EA1-8640-46B4-88FF-887F47189AD6}" srcOrd="1" destOrd="0" presId="urn:microsoft.com/office/officeart/2005/8/layout/pyramid4"/>
    <dgm:cxn modelId="{52221294-4AAA-4926-A25D-AD4C892F6D0D}" type="presParOf" srcId="{8B586D5B-1BA8-4794-842B-98B691C3928B}" destId="{5CE8AFD8-8F11-477A-AD8A-938650EC8062}" srcOrd="2" destOrd="0" presId="urn:microsoft.com/office/officeart/2005/8/layout/pyramid4"/>
    <dgm:cxn modelId="{AC8B59DA-FAD5-49CC-B167-BE68D60CC8D4}" type="presParOf" srcId="{8B586D5B-1BA8-4794-842B-98B691C3928B}" destId="{8A34865A-29F3-4612-BD60-25517D3937B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B414-4301-4553-9DAF-ACE9902D6950}">
      <dsp:nvSpPr>
        <dsp:cNvPr id="0" name=""/>
        <dsp:cNvSpPr/>
      </dsp:nvSpPr>
      <dsp:spPr>
        <a:xfrm>
          <a:off x="1319819" y="-25307"/>
          <a:ext cx="2438510" cy="213446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 smtClean="0"/>
            <a:t>Service financier</a:t>
          </a:r>
          <a:endParaRPr lang="fr-FR" sz="2000" kern="1200" noProof="0" dirty="0"/>
        </a:p>
      </dsp:txBody>
      <dsp:txXfrm>
        <a:off x="1929447" y="1041926"/>
        <a:ext cx="1219255" cy="1067233"/>
      </dsp:txXfrm>
    </dsp:sp>
    <dsp:sp modelId="{45B33EA1-8640-46B4-88FF-887F47189AD6}">
      <dsp:nvSpPr>
        <dsp:cNvPr id="0" name=""/>
        <dsp:cNvSpPr/>
      </dsp:nvSpPr>
      <dsp:spPr>
        <a:xfrm>
          <a:off x="45281" y="2076785"/>
          <a:ext cx="2586718" cy="2145509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 smtClean="0"/>
            <a:t>Service magasinier</a:t>
          </a:r>
          <a:endParaRPr lang="fr-FR" sz="1800" kern="1200" noProof="0" dirty="0"/>
        </a:p>
      </dsp:txBody>
      <dsp:txXfrm>
        <a:off x="691961" y="3149540"/>
        <a:ext cx="1293359" cy="1072754"/>
      </dsp:txXfrm>
    </dsp:sp>
    <dsp:sp modelId="{5CE8AFD8-8F11-477A-AD8A-938650EC8062}">
      <dsp:nvSpPr>
        <dsp:cNvPr id="0" name=""/>
        <dsp:cNvSpPr/>
      </dsp:nvSpPr>
      <dsp:spPr>
        <a:xfrm rot="10800000">
          <a:off x="1322295" y="2058544"/>
          <a:ext cx="2433557" cy="218199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noProof="0" dirty="0" smtClean="0"/>
            <a:t>Service informatique</a:t>
          </a:r>
          <a:endParaRPr lang="fr-FR" sz="1400" kern="1200" noProof="0" dirty="0"/>
        </a:p>
      </dsp:txBody>
      <dsp:txXfrm rot="10800000">
        <a:off x="1930684" y="2058544"/>
        <a:ext cx="1216779" cy="1090996"/>
      </dsp:txXfrm>
    </dsp:sp>
    <dsp:sp modelId="{8A34865A-29F3-4612-BD60-25517D3937BB}">
      <dsp:nvSpPr>
        <dsp:cNvPr id="0" name=""/>
        <dsp:cNvSpPr/>
      </dsp:nvSpPr>
      <dsp:spPr>
        <a:xfrm>
          <a:off x="2495689" y="2060609"/>
          <a:ext cx="2488819" cy="217786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 smtClean="0"/>
            <a:t>Autres services</a:t>
          </a:r>
          <a:endParaRPr lang="fr-FR" sz="2000" kern="1200" noProof="0" dirty="0"/>
        </a:p>
      </dsp:txBody>
      <dsp:txXfrm>
        <a:off x="3117894" y="3149540"/>
        <a:ext cx="1244409" cy="108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280" y="334850"/>
            <a:ext cx="11631768" cy="36576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Présentation de projet de deuxième année</a:t>
            </a:r>
            <a:endParaRPr lang="fr-FR" dirty="0"/>
          </a:p>
        </p:txBody>
      </p:sp>
      <p:sp>
        <p:nvSpPr>
          <p:cNvPr id="3" name="Sous-titre 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dirty="0" smtClean="0"/>
              <a:t>Application de valorisation des interventions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’imag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90600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I. Présentation de l’environnement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smtClean="0"/>
              <a:t>II. Contexte</a:t>
            </a:r>
          </a:p>
          <a:p>
            <a:pPr marL="45720" indent="0">
              <a:buNone/>
            </a:pPr>
            <a:endParaRPr lang="fr-FR" dirty="0"/>
          </a:p>
          <a:p>
            <a:r>
              <a:rPr lang="fr-FR" dirty="0" smtClean="0"/>
              <a:t>III. </a:t>
            </a:r>
            <a:r>
              <a:rPr lang="fr-FR" dirty="0" smtClean="0"/>
              <a:t>Le coté gestion de ce projet</a:t>
            </a:r>
          </a:p>
          <a:p>
            <a:endParaRPr lang="fr-FR" dirty="0"/>
          </a:p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743"/>
            <a:ext cx="485104" cy="551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896" y="6306745"/>
            <a:ext cx="485104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l’environnement </a:t>
            </a:r>
            <a:r>
              <a:rPr lang="en-US" dirty="0" smtClean="0"/>
              <a:t>de travail : Lieu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Locaux</a:t>
            </a:r>
            <a:r>
              <a:rPr lang="en-US" dirty="0" smtClean="0"/>
              <a:t> :	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8397" y="2470150"/>
            <a:ext cx="4641581" cy="347345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Localisation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6087" y="2470150"/>
            <a:ext cx="3473450" cy="34734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896" y="6306744"/>
            <a:ext cx="485104" cy="5512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743"/>
            <a:ext cx="485104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l’environnement </a:t>
            </a:r>
            <a:r>
              <a:rPr lang="en-US" dirty="0" smtClean="0"/>
              <a:t>de travail : divers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Logiciels 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Equipe et matériels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896" y="6306744"/>
            <a:ext cx="485104" cy="5512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743"/>
            <a:ext cx="485104" cy="551255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5 personnes dont 4 informaticiens</a:t>
            </a:r>
          </a:p>
          <a:p>
            <a:r>
              <a:rPr lang="fr-FR" dirty="0" smtClean="0"/>
              <a:t>Proximité avec les autres services</a:t>
            </a:r>
          </a:p>
          <a:p>
            <a:r>
              <a:rPr lang="fr-FR" dirty="0" smtClean="0"/>
              <a:t>Généralistes avec des spécialitées</a:t>
            </a:r>
          </a:p>
          <a:p>
            <a:r>
              <a:rPr lang="fr-FR" dirty="0"/>
              <a:t>Système d'information </a:t>
            </a:r>
            <a:r>
              <a:rPr lang="fr-FR" dirty="0" smtClean="0"/>
              <a:t>performants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Windows</a:t>
            </a:r>
          </a:p>
          <a:p>
            <a:r>
              <a:rPr lang="fr-FR" dirty="0" smtClean="0"/>
              <a:t>Notepad++</a:t>
            </a:r>
          </a:p>
          <a:p>
            <a:r>
              <a:rPr lang="fr-FR" dirty="0" smtClean="0"/>
              <a:t>Mozilla</a:t>
            </a:r>
          </a:p>
          <a:p>
            <a:r>
              <a:rPr lang="fr-FR" dirty="0" smtClean="0"/>
              <a:t>Open office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5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419636"/>
            <a:ext cx="9601200" cy="1143000"/>
          </a:xfrm>
        </p:spPr>
        <p:txBody>
          <a:bodyPr/>
          <a:lstStyle/>
          <a:p>
            <a:pPr algn="ctr"/>
            <a:r>
              <a:rPr lang="en-US" smtClean="0"/>
              <a:t>Contexte</a:t>
            </a:r>
            <a:endParaRPr lang="en-US" dirty="0"/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909034" y="1562636"/>
            <a:ext cx="11081198" cy="4851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FR" dirty="0" smtClean="0"/>
              <a:t>Besoin du service des finances : </a:t>
            </a:r>
            <a:r>
              <a:rPr lang="fr-FR" dirty="0"/>
              <a:t>La valorisation des interventions des services est </a:t>
            </a:r>
            <a:r>
              <a:rPr lang="fr-FR" dirty="0" smtClean="0"/>
              <a:t>insuffisante.</a:t>
            </a:r>
          </a:p>
          <a:p>
            <a:endParaRPr lang="fr-FR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909033" y="2837198"/>
            <a:ext cx="3946301" cy="285526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800" dirty="0"/>
              <a:t>Mesurer et maîtriser les coûts en vue de faire face aux contraintes actuelles et </a:t>
            </a:r>
            <a:r>
              <a:rPr lang="fr-FR" sz="1800" dirty="0" smtClean="0"/>
              <a:t>futures.</a:t>
            </a:r>
          </a:p>
          <a:p>
            <a:r>
              <a:rPr lang="fr-FR" sz="1800" dirty="0"/>
              <a:t>Mieux répondre aux attentes des « clients » des services techniques</a:t>
            </a:r>
          </a:p>
          <a:p>
            <a:r>
              <a:rPr lang="fr-FR" sz="1800" dirty="0"/>
              <a:t>Améliorer le quotidien des agents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347730" y="2338588"/>
            <a:ext cx="1309180" cy="36704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r-FR" b="1" dirty="0" smtClean="0"/>
              <a:t>Enjeux 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6307964" y="2837197"/>
            <a:ext cx="5682267" cy="33060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Adapter et renforcer les procédures pour la gestion des demandes d'interventions et leur </a:t>
            </a:r>
            <a:r>
              <a:rPr lang="fr-FR" sz="1800" dirty="0" smtClean="0"/>
              <a:t>valorisation.</a:t>
            </a:r>
          </a:p>
          <a:p>
            <a:pPr lvl="0"/>
            <a:r>
              <a:rPr lang="fr-FR" sz="1800" dirty="0"/>
              <a:t>Mettre en place une application commune aux  services</a:t>
            </a:r>
          </a:p>
          <a:p>
            <a:pPr lvl="0"/>
            <a:r>
              <a:rPr lang="fr-FR" sz="1800" dirty="0"/>
              <a:t>Optimiser les approvisionnements</a:t>
            </a:r>
          </a:p>
          <a:p>
            <a:pPr lvl="0"/>
            <a:r>
              <a:rPr lang="fr-FR" sz="1800" dirty="0" smtClean="0"/>
              <a:t>Mettre </a:t>
            </a:r>
            <a:r>
              <a:rPr lang="fr-FR" sz="1800" dirty="0"/>
              <a:t>à disposition des outils d'aide à la planification et à la </a:t>
            </a:r>
            <a:r>
              <a:rPr lang="fr-FR" sz="1800" dirty="0" smtClean="0"/>
              <a:t>décision</a:t>
            </a:r>
          </a:p>
          <a:p>
            <a:r>
              <a:rPr lang="fr-FR" sz="1800" dirty="0"/>
              <a:t>Responsabiliser les agents</a:t>
            </a:r>
          </a:p>
          <a:p>
            <a:pPr lvl="0"/>
            <a:endParaRPr lang="fr-FR" sz="18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5527452" y="2338588"/>
            <a:ext cx="1561026" cy="36704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r-FR" b="1" dirty="0" smtClean="0"/>
              <a:t>Objectifs :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noProof="1" smtClean="0"/>
              <a:t>Initiateurs et acteurs du projet</a:t>
            </a:r>
            <a:endParaRPr lang="fr-FR" noProof="1"/>
          </a:p>
        </p:txBody>
      </p:sp>
      <p:sp>
        <p:nvSpPr>
          <p:cNvPr id="3" name="Espace réservé de contenu 2"/>
          <p:cNvSpPr>
            <a:spLocks noGrp="1"/>
          </p:cNvSpPr>
          <p:nvPr>
            <p:ph sz="half" idx="1"/>
          </p:nvPr>
        </p:nvSpPr>
        <p:spPr>
          <a:xfrm>
            <a:off x="200696" y="1722594"/>
            <a:ext cx="5723586" cy="1883491"/>
          </a:xfrm>
        </p:spPr>
        <p:txBody>
          <a:bodyPr/>
          <a:lstStyle/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None/>
            </a:pPr>
            <a:endParaRPr lang="fr-FR" dirty="0" smtClean="0">
              <a:solidFill>
                <a:srgbClr val="514A40"/>
              </a:solidFill>
              <a:latin typeface="Cambria"/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None/>
            </a:pPr>
            <a:endParaRPr lang="fr-FR" sz="2000" b="0" i="0" dirty="0" smtClean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  <p:graphicFrame>
        <p:nvGraphicFramePr>
          <p:cNvPr id="5" name="Espace réservé de contenu 4" descr="Pyramide segmenté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5326989"/>
              </p:ext>
            </p:extLst>
          </p:nvPr>
        </p:nvGraphicFramePr>
        <p:xfrm>
          <a:off x="6019800" y="1825625"/>
          <a:ext cx="5029200" cy="421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contenu 5"/>
          <p:cNvSpPr txBox="1">
            <a:spLocks/>
          </p:cNvSpPr>
          <p:nvPr/>
        </p:nvSpPr>
        <p:spPr>
          <a:xfrm>
            <a:off x="709411" y="1980172"/>
            <a:ext cx="4706156" cy="162591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800" dirty="0" smtClean="0"/>
              <a:t>Service financier</a:t>
            </a:r>
          </a:p>
          <a:p>
            <a:pPr lvl="0"/>
            <a:r>
              <a:rPr lang="fr-FR" sz="1800" dirty="0" smtClean="0"/>
              <a:t>Pôle de développement urbain</a:t>
            </a:r>
          </a:p>
          <a:p>
            <a:pPr lvl="0"/>
            <a:r>
              <a:rPr lang="fr-FR" sz="1800" dirty="0" smtClean="0"/>
              <a:t>Les magasiniers</a:t>
            </a:r>
            <a:endParaRPr lang="fr-FR" dirty="0"/>
          </a:p>
          <a:p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8435662" y="3709115"/>
            <a:ext cx="0" cy="399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925059" y="4984124"/>
            <a:ext cx="309093" cy="244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7701566" y="4803820"/>
            <a:ext cx="399246" cy="180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6150" y="4524640"/>
            <a:ext cx="683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service informatique ? Un simple rôle de liaison et de conception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419636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Gestion du </a:t>
            </a:r>
            <a:r>
              <a:rPr lang="fr-FR" dirty="0" smtClean="0"/>
              <a:t>projet</a:t>
            </a:r>
            <a:r>
              <a:rPr lang="en-US" dirty="0" smtClean="0"/>
              <a:t> : Etude des risques</a:t>
            </a:r>
            <a:endParaRPr lang="en-US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844638" y="2358029"/>
            <a:ext cx="3946301" cy="387534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 smtClean="0"/>
              <a:t>Absence de sécurité, d’intégrité et de disponibilité des données</a:t>
            </a:r>
          </a:p>
          <a:p>
            <a:r>
              <a:rPr lang="fr-FR" sz="1800" dirty="0" smtClean="0"/>
              <a:t>Difficultés d'échange et de comparaisons des données entre services</a:t>
            </a:r>
          </a:p>
          <a:p>
            <a:r>
              <a:rPr lang="fr-FR" sz="1800" dirty="0" smtClean="0"/>
              <a:t>Mauvaise maîtrise de l'approvisionnement</a:t>
            </a:r>
          </a:p>
          <a:p>
            <a:pPr lvl="0"/>
            <a:r>
              <a:rPr lang="fr-FR" sz="1800" dirty="0" smtClean="0"/>
              <a:t>Évaporation du stock possible suite à la présence de personnes extérieures au service du magasin</a:t>
            </a:r>
          </a:p>
          <a:p>
            <a:r>
              <a:rPr lang="fr-FR" sz="1800" dirty="0"/>
              <a:t>L'absence d'accompagnement au changement</a:t>
            </a:r>
          </a:p>
          <a:p>
            <a:pPr lvl="0"/>
            <a:endParaRPr lang="fr-FR" sz="1800" dirty="0" smtClean="0"/>
          </a:p>
          <a:p>
            <a:endParaRPr lang="fr-FR" dirty="0" smtClean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279847" y="1990982"/>
            <a:ext cx="3013656" cy="36704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r-FR" b="1" dirty="0" smtClean="0"/>
              <a:t>Risques de criticité 9 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6269328" y="2358029"/>
            <a:ext cx="5682267" cy="330602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600" dirty="0"/>
              <a:t>Multiples stocks indépendants du magasin dans la </a:t>
            </a:r>
            <a:r>
              <a:rPr lang="fr-FR" sz="1600" dirty="0" smtClean="0"/>
              <a:t>collectivité : Criticité 6</a:t>
            </a:r>
          </a:p>
          <a:p>
            <a:r>
              <a:rPr lang="fr-FR" sz="1600" dirty="0"/>
              <a:t>La pérennité du </a:t>
            </a:r>
            <a:r>
              <a:rPr lang="fr-FR" sz="1600" dirty="0" smtClean="0"/>
              <a:t>projet : Criticité 6</a:t>
            </a:r>
          </a:p>
          <a:p>
            <a:pPr lvl="0"/>
            <a:r>
              <a:rPr lang="fr-FR" sz="1600" dirty="0"/>
              <a:t>Perturber les interventions ou chantiers à cause de retards </a:t>
            </a:r>
            <a:r>
              <a:rPr lang="fr-FR" sz="1600" dirty="0" smtClean="0"/>
              <a:t>d'approvisionnement </a:t>
            </a:r>
            <a:r>
              <a:rPr lang="fr-FR" sz="1600" smtClean="0"/>
              <a:t>: Criticité 4</a:t>
            </a:r>
          </a:p>
          <a:p>
            <a:pPr lvl="0"/>
            <a:endParaRPr lang="fr-FR" sz="1600"/>
          </a:p>
          <a:p>
            <a:endParaRPr lang="fr-FR" sz="1600" dirty="0"/>
          </a:p>
          <a:p>
            <a:pPr lvl="0"/>
            <a:endParaRPr lang="fr-FR" sz="1600" dirty="0"/>
          </a:p>
          <a:p>
            <a:pPr lvl="0"/>
            <a:endParaRPr lang="fr-FR" sz="18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5540329" y="1990982"/>
            <a:ext cx="2161235" cy="36704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r-FR" b="1" dirty="0" smtClean="0"/>
              <a:t>Autres risques 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6675" y="1509531"/>
            <a:ext cx="10603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Identifier les risques et déterminer les contre-mesures adaptés pour la réussite d'un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LineBusiness_16x9_TP103031021" id="{8BB067C4-652E-41EE-9EDF-2078839E9EA7}" vid="{DA8AEEB8-CD12-4A86-B158-B02BBBF3F8D2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Ligne rouge Enterprise (grand écran)</Template>
  <TotalTime>0</TotalTime>
  <Words>290</Words>
  <Application>Microsoft Office PowerPoint</Application>
  <PresentationFormat>Grand écran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Cambria</vt:lpstr>
      <vt:lpstr>Red Line Business 16x9</vt:lpstr>
      <vt:lpstr>Présentation de projet de deuxième année</vt:lpstr>
      <vt:lpstr>Sommaire</vt:lpstr>
      <vt:lpstr>l’environnement de travail : Lieu</vt:lpstr>
      <vt:lpstr>l’environnement de travail : divers</vt:lpstr>
      <vt:lpstr>Contexte</vt:lpstr>
      <vt:lpstr>Initiateurs et acteurs du projet</vt:lpstr>
      <vt:lpstr>Gestion du projet : Etude des risques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2015-04-12T11:53:20Z</dcterms:created>
  <dcterms:modified xsi:type="dcterms:W3CDTF">2015-04-12T14:09:29Z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