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62" r:id="rId4"/>
    <p:sldId id="268" r:id="rId5"/>
    <p:sldId id="363" r:id="rId6"/>
    <p:sldId id="440" r:id="rId7"/>
    <p:sldId id="441" r:id="rId8"/>
    <p:sldId id="355" r:id="rId9"/>
    <p:sldId id="308" r:id="rId10"/>
    <p:sldId id="411" r:id="rId11"/>
    <p:sldId id="412" r:id="rId12"/>
    <p:sldId id="263" r:id="rId13"/>
    <p:sldId id="285" r:id="rId14"/>
    <p:sldId id="435" r:id="rId15"/>
    <p:sldId id="436" r:id="rId16"/>
    <p:sldId id="437" r:id="rId17"/>
    <p:sldId id="438" r:id="rId18"/>
    <p:sldId id="439" r:id="rId19"/>
    <p:sldId id="320" r:id="rId20"/>
    <p:sldId id="321" r:id="rId21"/>
    <p:sldId id="423" r:id="rId22"/>
    <p:sldId id="424" r:id="rId23"/>
    <p:sldId id="425" r:id="rId24"/>
    <p:sldId id="426" r:id="rId25"/>
    <p:sldId id="427" r:id="rId26"/>
    <p:sldId id="406" r:id="rId27"/>
    <p:sldId id="407" r:id="rId28"/>
    <p:sldId id="408" r:id="rId29"/>
    <p:sldId id="409" r:id="rId30"/>
    <p:sldId id="410" r:id="rId31"/>
    <p:sldId id="267" r:id="rId32"/>
    <p:sldId id="354" r:id="rId33"/>
    <p:sldId id="419" r:id="rId34"/>
    <p:sldId id="420" r:id="rId35"/>
    <p:sldId id="421" r:id="rId36"/>
    <p:sldId id="422" r:id="rId37"/>
    <p:sldId id="284" r:id="rId38"/>
    <p:sldId id="393" r:id="rId39"/>
    <p:sldId id="394" r:id="rId40"/>
    <p:sldId id="395" r:id="rId41"/>
    <p:sldId id="396" r:id="rId42"/>
    <p:sldId id="403" r:id="rId43"/>
    <p:sldId id="417" r:id="rId44"/>
    <p:sldId id="418" r:id="rId45"/>
    <p:sldId id="433" r:id="rId46"/>
    <p:sldId id="428" r:id="rId47"/>
    <p:sldId id="429" r:id="rId48"/>
    <p:sldId id="430" r:id="rId49"/>
    <p:sldId id="431" r:id="rId50"/>
    <p:sldId id="432" r:id="rId5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594" y="-4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73100F29-44D7-45E9-8A4C-C75130A8E038}" type="datetimeFigureOut">
              <a:rPr lang="fr-FR" smtClean="0"/>
              <a:t>03/04/2015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t>‹N°›</a:t>
            </a:fld>
            <a:endParaRPr lang="fr-F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fr-FR" smtClean="0"/>
              <a:t>Modifiez le style du titre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t>03/04/2015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t>03/04/2015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457200" y="274638"/>
            <a:ext cx="8229600" cy="1143000"/>
          </a:xfrm>
        </p:spPr>
        <p:txBody>
          <a:bodyPr/>
          <a:lstStyle/>
          <a:p>
            <a:r>
              <a:rPr lang="fr-FR" smtClean="0"/>
              <a:t>Cliquez pour modifier le style du titre</a:t>
            </a:r>
            <a:endParaRPr lang="fr-FR"/>
          </a:p>
        </p:txBody>
      </p:sp>
      <p:sp>
        <p:nvSpPr>
          <p:cNvPr id="3" name="Espace réservé du contenu 2"/>
          <p:cNvSpPr>
            <a:spLocks noGrp="1"/>
          </p:cNvSpPr>
          <p:nvPr>
            <p:ph sz="quarter" idx="1"/>
          </p:nvPr>
        </p:nvSpPr>
        <p:spPr>
          <a:xfrm>
            <a:off x="457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600200"/>
            <a:ext cx="4038600" cy="21859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57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3938588"/>
            <a:ext cx="4038600" cy="218757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72E955CA-8888-4BA7-8B2E-3A4C9ED1A2D5}" type="slidenum">
              <a:rPr lang="fr-FR"/>
              <a:pPr>
                <a:defRPr/>
              </a:pPr>
              <a:t>‹N°›</a:t>
            </a:fld>
            <a:endParaRPr lang="fr-FR"/>
          </a:p>
        </p:txBody>
      </p:sp>
    </p:spTree>
    <p:extLst>
      <p:ext uri="{BB962C8B-B14F-4D97-AF65-F5344CB8AC3E}">
        <p14:creationId xmlns:p14="http://schemas.microsoft.com/office/powerpoint/2010/main" val="6089581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73100F29-44D7-45E9-8A4C-C75130A8E038}" type="datetimeFigureOut">
              <a:rPr lang="fr-FR" smtClean="0"/>
              <a:t>03/04/2015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95" name="Title 94"/>
          <p:cNvSpPr>
            <a:spLocks noGrp="1"/>
          </p:cNvSpPr>
          <p:nvPr>
            <p:ph type="title"/>
          </p:nvPr>
        </p:nvSpPr>
        <p:spPr>
          <a:xfrm>
            <a:off x="457200" y="4463568"/>
            <a:ext cx="8305800" cy="1143000"/>
          </a:xfrm>
        </p:spPr>
        <p:txBody>
          <a:bodyPr/>
          <a:lstStyle/>
          <a:p>
            <a:r>
              <a:rPr lang="fr-FR" smtClean="0"/>
              <a:t>Modifiez le style du titre</a:t>
            </a:r>
            <a:endParaRPr lang="en-US"/>
          </a:p>
        </p:txBody>
      </p:sp>
      <p:sp>
        <p:nvSpPr>
          <p:cNvPr id="2" name="Date Placeholder 1"/>
          <p:cNvSpPr>
            <a:spLocks noGrp="1"/>
          </p:cNvSpPr>
          <p:nvPr>
            <p:ph type="dt" sz="half" idx="10"/>
          </p:nvPr>
        </p:nvSpPr>
        <p:spPr/>
        <p:txBody>
          <a:bodyPr/>
          <a:lstStyle/>
          <a:p>
            <a:fld id="{73100F29-44D7-45E9-8A4C-C75130A8E038}" type="datetimeFigureOut">
              <a:rPr lang="fr-FR" smtClean="0"/>
              <a:t>03/04/2015</a:t>
            </a:fld>
            <a:endParaRPr lang="fr-FR"/>
          </a:p>
        </p:txBody>
      </p:sp>
      <p:sp>
        <p:nvSpPr>
          <p:cNvPr id="91" name="Footer Placeholder 90"/>
          <p:cNvSpPr>
            <a:spLocks noGrp="1"/>
          </p:cNvSpPr>
          <p:nvPr>
            <p:ph type="ftr" sz="quarter" idx="11"/>
          </p:nvPr>
        </p:nvSpPr>
        <p:spPr/>
        <p:txBody>
          <a:bodyPr/>
          <a:lstStyle/>
          <a:p>
            <a:endParaRPr lang="fr-FR"/>
          </a:p>
        </p:txBody>
      </p:sp>
      <p:sp>
        <p:nvSpPr>
          <p:cNvPr id="92" name="Slide Number Placeholder 91"/>
          <p:cNvSpPr>
            <a:spLocks noGrp="1"/>
          </p:cNvSpPr>
          <p:nvPr>
            <p:ph type="sldNum" sz="quarter" idx="12"/>
          </p:nvPr>
        </p:nvSpPr>
        <p:spPr/>
        <p:txBody>
          <a:bodyPr/>
          <a:lstStyle/>
          <a:p>
            <a:fld id="{DC60403C-F4C9-42E7-89FD-4A8EEA52F2A9}" type="slidenum">
              <a:rPr lang="fr-FR" smtClean="0"/>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73100F29-44D7-45E9-8A4C-C75130A8E038}" type="datetimeFigureOut">
              <a:rPr lang="fr-FR" smtClean="0"/>
              <a:t>03/04/2015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73100F29-44D7-45E9-8A4C-C75130A8E038}" type="datetimeFigureOut">
              <a:rPr lang="fr-FR" smtClean="0"/>
              <a:t>03/04/2015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73100F29-44D7-45E9-8A4C-C75130A8E038}" type="datetimeFigureOut">
              <a:rPr lang="fr-FR" smtClean="0"/>
              <a:t>03/04/2015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100F29-44D7-45E9-8A4C-C75130A8E038}" type="datetimeFigureOut">
              <a:rPr lang="fr-FR" smtClean="0"/>
              <a:t>03/04/2015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C60403C-F4C9-42E7-89FD-4A8EEA52F2A9}"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73100F29-44D7-45E9-8A4C-C75130A8E038}" type="datetimeFigureOut">
              <a:rPr lang="fr-FR" smtClean="0"/>
              <a:t>03/04/2015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t>‹N°›</a:t>
            </a:fld>
            <a:endParaRPr lang="fr-F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fr-FR" smtClean="0"/>
              <a:t>Modifiez le style du titre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5" name="Date Placeholder 4"/>
          <p:cNvSpPr>
            <a:spLocks noGrp="1"/>
          </p:cNvSpPr>
          <p:nvPr>
            <p:ph type="dt" sz="half" idx="10"/>
          </p:nvPr>
        </p:nvSpPr>
        <p:spPr/>
        <p:txBody>
          <a:bodyPr/>
          <a:lstStyle/>
          <a:p>
            <a:fld id="{73100F29-44D7-45E9-8A4C-C75130A8E038}" type="datetimeFigureOut">
              <a:rPr lang="fr-FR" smtClean="0"/>
              <a:t>03/04/2015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C60403C-F4C9-42E7-89FD-4A8EEA52F2A9}" type="slidenum">
              <a:rPr lang="fr-FR" smtClean="0"/>
              <a:t>‹N°›</a:t>
            </a:fld>
            <a:endParaRPr lang="fr-F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fr-FR" smtClean="0"/>
              <a:t>Modifiez le style du titre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73100F29-44D7-45E9-8A4C-C75130A8E038}" type="datetimeFigureOut">
              <a:rPr lang="fr-FR" smtClean="0"/>
              <a:t>03/04/2015</a:t>
            </a:fld>
            <a:endParaRPr lang="fr-F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fr-F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DC60403C-F4C9-42E7-89FD-4A8EEA52F2A9}" type="slidenum">
              <a:rPr lang="fr-FR" smtClean="0"/>
              <a:t>‹N°›</a:t>
            </a:fld>
            <a:endParaRPr lang="fr-FR"/>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slide" Target="slide45.xml"/><Relationship Id="rId3" Type="http://schemas.openxmlformats.org/officeDocument/2006/relationships/hyperlink" Target="http://agnes-mantel.monipag.com/files/lisb.jpg" TargetMode="External"/><Relationship Id="rId7" Type="http://schemas.openxmlformats.org/officeDocument/2006/relationships/image" Target="../media/image39.jpeg"/><Relationship Id="rId2" Type="http://schemas.openxmlformats.org/officeDocument/2006/relationships/image" Target="../media/image35.jpeg"/><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10" Type="http://schemas.openxmlformats.org/officeDocument/2006/relationships/image" Target="../media/image70.png"/><Relationship Id="rId4" Type="http://schemas.openxmlformats.org/officeDocument/2006/relationships/image" Target="../media/image64.jpeg"/><Relationship Id="rId9" Type="http://schemas.openxmlformats.org/officeDocument/2006/relationships/image" Target="../media/image69.png"/></Relationships>
</file>

<file path=ppt/slides/_rel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6.png"/><Relationship Id="rId1" Type="http://schemas.openxmlformats.org/officeDocument/2006/relationships/slideLayout" Target="../slideLayouts/slideLayout12.xml"/><Relationship Id="rId5" Type="http://schemas.openxmlformats.org/officeDocument/2006/relationships/image" Target="../media/image77.jpeg"/><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guidepal.blob.core.windows.net/article-mainimages/aphoto71386.jpg" TargetMode="External"/><Relationship Id="rId1" Type="http://schemas.openxmlformats.org/officeDocument/2006/relationships/slideLayout" Target="../slideLayouts/slideLayout1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2.xml"/><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guidevoyage.org/wp-content/uploads/2011/06/lisbonne-belem.jpg" TargetMode="Externa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3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hyperlink" Target="http://guidevoyage.org/wp-content/uploads/2011/06/belem-lisbonne.jp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5" Type="http://schemas.openxmlformats.org/officeDocument/2006/relationships/image" Target="../media/image97.jpeg"/><Relationship Id="rId4" Type="http://schemas.openxmlformats.org/officeDocument/2006/relationships/image" Target="../media/image96.jpe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www.croisierejaune.com/" TargetMode="Externa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5" Type="http://schemas.openxmlformats.org/officeDocument/2006/relationships/image" Target="../media/image108.jpeg"/><Relationship Id="rId4" Type="http://schemas.openxmlformats.org/officeDocument/2006/relationships/image" Target="../media/image107.jpeg"/></Relationships>
</file>

<file path=ppt/slides/_rels/slide4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4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5" Type="http://schemas.openxmlformats.org/officeDocument/2006/relationships/image" Target="../media/image119.jpeg"/><Relationship Id="rId4" Type="http://schemas.openxmlformats.org/officeDocument/2006/relationships/image" Target="../media/image11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58.jpeg"/><Relationship Id="rId1" Type="http://schemas.openxmlformats.org/officeDocument/2006/relationships/slideLayout" Target="../slideLayouts/slideLayout12.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4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12.xml"/><Relationship Id="rId5" Type="http://schemas.openxmlformats.org/officeDocument/2006/relationships/image" Target="../media/image127.jpeg"/><Relationship Id="rId4" Type="http://schemas.openxmlformats.org/officeDocument/2006/relationships/image" Target="../media/image126.png"/></Relationships>
</file>

<file path=ppt/slides/_rels/slide49.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jpeg"/><Relationship Id="rId7" Type="http://schemas.openxmlformats.org/officeDocument/2006/relationships/image" Target="../media/image133.jpeg"/><Relationship Id="rId2" Type="http://schemas.openxmlformats.org/officeDocument/2006/relationships/image" Target="../media/image128.jpeg"/><Relationship Id="rId1" Type="http://schemas.openxmlformats.org/officeDocument/2006/relationships/slideLayout" Target="../slideLayouts/slideLayout12.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13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12.xml"/><Relationship Id="rId5" Type="http://schemas.openxmlformats.org/officeDocument/2006/relationships/image" Target="../media/image138.jpeg"/><Relationship Id="rId4" Type="http://schemas.openxmlformats.org/officeDocument/2006/relationships/image" Target="../media/image137.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7504" y="3412849"/>
            <a:ext cx="4419600" cy="1600327"/>
          </a:xfrm>
          <a:ln>
            <a:noFill/>
          </a:ln>
        </p:spPr>
        <p:txBody>
          <a:bodyPr>
            <a:noAutofit/>
          </a:bodyPr>
          <a:lstStyle/>
          <a:p>
            <a:r>
              <a:rPr lang="fr-FR" sz="3200" dirty="0" smtClean="0"/>
              <a:t>Lisboa </a:t>
            </a:r>
            <a:r>
              <a:rPr lang="fr-FR" sz="3200" dirty="0" smtClean="0"/>
              <a:t>– Portugal</a:t>
            </a:r>
            <a:br>
              <a:rPr lang="fr-FR" sz="3200" dirty="0" smtClean="0"/>
            </a:br>
            <a:r>
              <a:rPr lang="fr-FR" sz="3200" dirty="0" smtClean="0"/>
              <a:t>Activités</a:t>
            </a:r>
            <a:r>
              <a:rPr lang="fr-FR" sz="3200" dirty="0" smtClean="0"/>
              <a:t/>
            </a:r>
            <a:br>
              <a:rPr lang="fr-FR" sz="3200" dirty="0" smtClean="0"/>
            </a:br>
            <a:r>
              <a:rPr lang="fr-FR" sz="3200" dirty="0" smtClean="0"/>
              <a:t/>
            </a:r>
            <a:br>
              <a:rPr lang="fr-FR" sz="3200" dirty="0" smtClean="0"/>
            </a:br>
            <a:endParaRPr lang="fr-FR" sz="3200"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2204864"/>
            <a:ext cx="1008112" cy="914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Placeholder 10" descr="6374_00__-_Portugal__Lisboa__Barrio_de_la_Alfama_fototeca9x12-2041718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916832"/>
            <a:ext cx="3708127" cy="30112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2764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539552" y="-27384"/>
            <a:ext cx="8136904" cy="792162"/>
          </a:xfrm>
          <a:prstGeom prst="rect">
            <a:avLst/>
          </a:prstGeom>
        </p:spPr>
        <p:txBody>
          <a:bodyPr lIns="104258" tIns="52128" rIns="104258" bIns="52128" anchor="ctr"/>
          <a:lstStyle/>
          <a:p>
            <a:pPr algn="ctr" eaLnBrk="0" hangingPunct="0">
              <a:defRPr/>
            </a:pPr>
            <a:r>
              <a:rPr lang="fr-FR" sz="3200" u="sng" dirty="0" smtClean="0">
                <a:latin typeface="Baskerville Old Face" pitchFamily="18" charset="0"/>
              </a:rPr>
              <a:t>LE SILK</a:t>
            </a:r>
            <a:endParaRPr lang="pt-PT" sz="3200" u="sng" kern="0" dirty="0">
              <a:latin typeface="Baskerville Old Face" pitchFamily="18" charset="0"/>
              <a:ea typeface="+mj-ea"/>
              <a:cs typeface="+mj-cs"/>
            </a:endParaRPr>
          </a:p>
        </p:txBody>
      </p:sp>
      <p:sp>
        <p:nvSpPr>
          <p:cNvPr id="3" name="TextBox 3"/>
          <p:cNvSpPr txBox="1">
            <a:spLocks noChangeArrowheads="1"/>
          </p:cNvSpPr>
          <p:nvPr/>
        </p:nvSpPr>
        <p:spPr bwMode="auto">
          <a:xfrm>
            <a:off x="107504" y="692696"/>
            <a:ext cx="8964488" cy="1592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1" rIns="91424" bIns="4571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1300" dirty="0" smtClean="0">
                <a:latin typeface="+mj-lt"/>
              </a:rPr>
              <a:t>Le </a:t>
            </a:r>
            <a:r>
              <a:rPr lang="fr-FR" sz="1300" dirty="0">
                <a:latin typeface="+mj-lt"/>
              </a:rPr>
              <a:t>Silk Club, fait partie du TOP 10 des </a:t>
            </a:r>
            <a:r>
              <a:rPr lang="fr-FR" sz="1300" dirty="0" err="1">
                <a:latin typeface="+mj-lt"/>
              </a:rPr>
              <a:t>rooftops</a:t>
            </a:r>
            <a:r>
              <a:rPr lang="fr-FR" sz="1300" dirty="0">
                <a:latin typeface="+mj-lt"/>
              </a:rPr>
              <a:t> à Lisbonne. Le Silk est considéré comme le club le plus exclusif de Lisbonne et dispose aussi d’un restaurant et bar. Après avoir monté 6 étages dans un ascenseur transparent, on atteint le club au sommet de l’immeuble de forme circulaire, entièrement vitré, qui offre une vue panoramique sur la ville. La décoration est futuriste et chaleureuse, et les cocktails délicieux. Aussi la terrasse, idéale pour prendre l’air, vous fera apprécier une vue époustouflante sur Lisbonne. </a:t>
            </a:r>
            <a:endParaRPr lang="fr-FR" altLang="fr-FR" sz="1300" dirty="0">
              <a:latin typeface="+mj-lt"/>
            </a:endParaRPr>
          </a:p>
        </p:txBody>
      </p:sp>
      <p:pic>
        <p:nvPicPr>
          <p:cNvPr id="4" name="Image 3" descr="http://www.silk-club.com/wp-content/uploads/2012/12/Silk0.jpg"/>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348880"/>
            <a:ext cx="7255100" cy="3523586"/>
          </a:xfrm>
          <a:prstGeom prst="rect">
            <a:avLst/>
          </a:prstGeom>
          <a:noFill/>
          <a:ln>
            <a:noFill/>
          </a:ln>
        </p:spPr>
      </p:pic>
    </p:spTree>
    <p:extLst>
      <p:ext uri="{BB962C8B-B14F-4D97-AF65-F5344CB8AC3E}">
        <p14:creationId xmlns:p14="http://schemas.microsoft.com/office/powerpoint/2010/main" val="483579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539552" y="-27384"/>
            <a:ext cx="8136904" cy="792162"/>
          </a:xfrm>
          <a:prstGeom prst="rect">
            <a:avLst/>
          </a:prstGeom>
        </p:spPr>
        <p:txBody>
          <a:bodyPr lIns="104258" tIns="52128" rIns="104258" bIns="52128" anchor="ctr"/>
          <a:lstStyle/>
          <a:p>
            <a:pPr algn="ctr" eaLnBrk="0" hangingPunct="0">
              <a:defRPr/>
            </a:pPr>
            <a:r>
              <a:rPr lang="fr-FR" sz="3200" u="sng" dirty="0" smtClean="0">
                <a:latin typeface="Baskerville Old Face" pitchFamily="18" charset="0"/>
              </a:rPr>
              <a:t>LE SILK</a:t>
            </a:r>
            <a:endParaRPr lang="pt-PT" sz="3200" u="sng" kern="0" dirty="0">
              <a:latin typeface="Baskerville Old Face" pitchFamily="18" charset="0"/>
              <a:ea typeface="+mj-ea"/>
              <a:cs typeface="+mj-cs"/>
            </a:endParaRPr>
          </a:p>
        </p:txBody>
      </p:sp>
      <p:pic>
        <p:nvPicPr>
          <p:cNvPr id="3" name="Image 2" descr="Silk Club, Lisboa"/>
          <p:cNvPicPr/>
          <p:nvPr/>
        </p:nvPicPr>
        <p:blipFill>
          <a:blip r:embed="rId2">
            <a:extLst>
              <a:ext uri="{28A0092B-C50C-407E-A947-70E740481C1C}">
                <a14:useLocalDpi xmlns:a14="http://schemas.microsoft.com/office/drawing/2010/main" val="0"/>
              </a:ext>
            </a:extLst>
          </a:blip>
          <a:srcRect/>
          <a:stretch>
            <a:fillRect/>
          </a:stretch>
        </p:blipFill>
        <p:spPr bwMode="auto">
          <a:xfrm>
            <a:off x="1493638" y="692696"/>
            <a:ext cx="6228732" cy="2983914"/>
          </a:xfrm>
          <a:prstGeom prst="rect">
            <a:avLst/>
          </a:prstGeom>
          <a:noFill/>
          <a:ln>
            <a:noFill/>
          </a:ln>
        </p:spPr>
      </p:pic>
      <p:pic>
        <p:nvPicPr>
          <p:cNvPr id="4" name="Image 3" descr="http://portugalconfidential.com/wp-content/uploads/2010/07/Silk-Terrace.jpg"/>
          <p:cNvPicPr/>
          <p:nvPr/>
        </p:nvPicPr>
        <p:blipFill>
          <a:blip r:embed="rId3">
            <a:extLst>
              <a:ext uri="{28A0092B-C50C-407E-A947-70E740481C1C}">
                <a14:useLocalDpi xmlns:a14="http://schemas.microsoft.com/office/drawing/2010/main" val="0"/>
              </a:ext>
            </a:extLst>
          </a:blip>
          <a:srcRect/>
          <a:stretch>
            <a:fillRect/>
          </a:stretch>
        </p:blipFill>
        <p:spPr bwMode="auto">
          <a:xfrm>
            <a:off x="467544" y="3924008"/>
            <a:ext cx="4543425" cy="2524125"/>
          </a:xfrm>
          <a:prstGeom prst="rect">
            <a:avLst/>
          </a:prstGeom>
          <a:noFill/>
          <a:ln>
            <a:noFill/>
          </a:ln>
        </p:spPr>
      </p:pic>
      <p:pic>
        <p:nvPicPr>
          <p:cNvPr id="5" name="Image 4" descr="https://atlanticestates.files.wordpress.com/2010/02/jazz11_02_0909_px640.jpg"/>
          <p:cNvPicPr/>
          <p:nvPr/>
        </p:nvPicPr>
        <p:blipFill>
          <a:blip r:embed="rId4">
            <a:extLst>
              <a:ext uri="{28A0092B-C50C-407E-A947-70E740481C1C}">
                <a14:useLocalDpi xmlns:a14="http://schemas.microsoft.com/office/drawing/2010/main" val="0"/>
              </a:ext>
            </a:extLst>
          </a:blip>
          <a:srcRect/>
          <a:stretch>
            <a:fillRect/>
          </a:stretch>
        </p:blipFill>
        <p:spPr bwMode="auto">
          <a:xfrm>
            <a:off x="5220072" y="4058976"/>
            <a:ext cx="3386395" cy="2254187"/>
          </a:xfrm>
          <a:prstGeom prst="rect">
            <a:avLst/>
          </a:prstGeom>
          <a:noFill/>
          <a:ln>
            <a:noFill/>
          </a:ln>
        </p:spPr>
      </p:pic>
    </p:spTree>
    <p:extLst>
      <p:ext uri="{BB962C8B-B14F-4D97-AF65-F5344CB8AC3E}">
        <p14:creationId xmlns:p14="http://schemas.microsoft.com/office/powerpoint/2010/main" val="259799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2</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http://www.nice.aeroport.fr/var/anca/storage/images/pour-mise-en-prod/pax/100-destinations-en-direct-de-nice/europe/portugal/lisbonne/galerie-lisbonne/lisbonne-3/2859019-1-fre-FR/Lisbonne-3_galleryf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1392637"/>
            <a:ext cx="5112568" cy="2036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484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9"/>
          <p:cNvSpPr txBox="1">
            <a:spLocks noChangeArrowheads="1"/>
          </p:cNvSpPr>
          <p:nvPr/>
        </p:nvSpPr>
        <p:spPr bwMode="auto">
          <a:xfrm>
            <a:off x="2522538" y="116632"/>
            <a:ext cx="3887787"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a:latin typeface="Baskerville Old Face" pitchFamily="18" charset="0"/>
              </a:rPr>
              <a:t>JOURNEE  LISBOA</a:t>
            </a:r>
          </a:p>
        </p:txBody>
      </p:sp>
      <p:sp>
        <p:nvSpPr>
          <p:cNvPr id="11267" name="Rectangle 9"/>
          <p:cNvSpPr>
            <a:spLocks noChangeArrowheads="1"/>
          </p:cNvSpPr>
          <p:nvPr/>
        </p:nvSpPr>
        <p:spPr bwMode="auto">
          <a:xfrm>
            <a:off x="971600" y="836712"/>
            <a:ext cx="7128792" cy="543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1500" dirty="0" smtClean="0">
                <a:latin typeface="Baskerville Old Face" pitchFamily="18" charset="0"/>
                <a:ea typeface="Times New Roman" pitchFamily="18" charset="0"/>
                <a:cs typeface="Arial" pitchFamily="34" charset="0"/>
              </a:rPr>
              <a:t>Petit </a:t>
            </a:r>
            <a:r>
              <a:rPr lang="fr-FR" altLang="fr-FR" sz="1500" dirty="0">
                <a:latin typeface="Baskerville Old Face" pitchFamily="18" charset="0"/>
                <a:ea typeface="Times New Roman" pitchFamily="18" charset="0"/>
                <a:cs typeface="Arial" pitchFamily="34" charset="0"/>
              </a:rPr>
              <a:t>déjeuner à l’hôtel </a:t>
            </a:r>
            <a:r>
              <a:rPr lang="fr-FR" altLang="fr-FR" sz="1500" dirty="0" smtClean="0">
                <a:latin typeface="Baskerville Old Face" pitchFamily="18" charset="0"/>
                <a:ea typeface="Times New Roman" pitchFamily="18" charset="0"/>
                <a:cs typeface="Arial" pitchFamily="34" charset="0"/>
              </a:rPr>
              <a:t>VIP </a:t>
            </a:r>
            <a:r>
              <a:rPr lang="fr-FR" altLang="fr-FR" sz="1500" dirty="0">
                <a:latin typeface="Baskerville Old Face" pitchFamily="18" charset="0"/>
                <a:ea typeface="Times New Roman" pitchFamily="18" charset="0"/>
                <a:cs typeface="Arial" pitchFamily="34" charset="0"/>
              </a:rPr>
              <a:t>Grand Hotel Lisboa &amp; Spa 5</a:t>
            </a:r>
            <a:r>
              <a:rPr lang="fr-FR" altLang="fr-FR" sz="1500" dirty="0" smtClean="0">
                <a:latin typeface="Baskerville Old Face" pitchFamily="18" charset="0"/>
                <a:ea typeface="Times New Roman" pitchFamily="18" charset="0"/>
                <a:cs typeface="Arial" pitchFamily="34" charset="0"/>
              </a:rPr>
              <a:t>*</a:t>
            </a:r>
            <a:br>
              <a:rPr lang="fr-FR" altLang="fr-FR" sz="1500" dirty="0" smtClean="0">
                <a:latin typeface="Baskerville Old Face" pitchFamily="18" charset="0"/>
                <a:ea typeface="Times New Roman" pitchFamily="18" charset="0"/>
                <a:cs typeface="Arial" pitchFamily="34" charset="0"/>
              </a:rPr>
            </a:b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b="1" dirty="0" smtClean="0">
                <a:latin typeface="Baskerville Old Face" pitchFamily="18" charset="0"/>
                <a:ea typeface="Times New Roman" pitchFamily="18" charset="0"/>
                <a:cs typeface="Arial" pitchFamily="34" charset="0"/>
              </a:rPr>
              <a:t>Matinée: </a:t>
            </a:r>
            <a:r>
              <a:rPr lang="fr-FR" altLang="fr-FR" sz="1500" dirty="0" smtClean="0">
                <a:latin typeface="Baskerville Old Face" pitchFamily="18" charset="0"/>
                <a:ea typeface="Times New Roman" pitchFamily="18" charset="0"/>
                <a:cs typeface="Arial" pitchFamily="34" charset="0"/>
              </a:rPr>
              <a:t> Rallye Gourmand dans les rues de Lisbonne</a:t>
            </a: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dirty="0" smtClean="0">
                <a:latin typeface="Baskerville Old Face" pitchFamily="18" charset="0"/>
                <a:ea typeface="Times New Roman" pitchFamily="18" charset="0"/>
                <a:cs typeface="Arial" pitchFamily="34" charset="0"/>
              </a:rPr>
              <a:t>Transfert en bus de votre hôtel à Cascais, en passant par l’avenue Marginal</a:t>
            </a: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b="1" dirty="0">
                <a:latin typeface="Baskerville Old Face" pitchFamily="18" charset="0"/>
                <a:ea typeface="Times New Roman" pitchFamily="18" charset="0"/>
                <a:cs typeface="Arial" pitchFamily="34" charset="0"/>
              </a:rPr>
              <a:t>Déjeuner </a:t>
            </a:r>
            <a:r>
              <a:rPr lang="fr-FR" altLang="fr-FR" sz="1500" b="1" dirty="0" smtClean="0">
                <a:latin typeface="Baskerville Old Face" pitchFamily="18" charset="0"/>
                <a:ea typeface="Times New Roman" pitchFamily="18" charset="0"/>
                <a:cs typeface="Arial" pitchFamily="34" charset="0"/>
              </a:rPr>
              <a:t>bord de mer </a:t>
            </a:r>
            <a:r>
              <a:rPr lang="fr-FR" altLang="fr-FR" sz="1500" dirty="0" smtClean="0">
                <a:latin typeface="Baskerville Old Face" pitchFamily="18" charset="0"/>
                <a:ea typeface="Times New Roman" pitchFamily="18" charset="0"/>
                <a:cs typeface="Arial" pitchFamily="34" charset="0"/>
              </a:rPr>
              <a:t>au restaurant Monte Mar à </a:t>
            </a:r>
            <a:r>
              <a:rPr lang="fr-FR" altLang="fr-FR" sz="1500" b="1" dirty="0" smtClean="0">
                <a:latin typeface="Baskerville Old Face" pitchFamily="18" charset="0"/>
                <a:ea typeface="Times New Roman" pitchFamily="18" charset="0"/>
                <a:cs typeface="Arial" pitchFamily="34" charset="0"/>
              </a:rPr>
              <a:t>Cascais</a:t>
            </a: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dirty="0" smtClean="0">
                <a:latin typeface="Baskerville Old Face" pitchFamily="18" charset="0"/>
                <a:ea typeface="Times New Roman" pitchFamily="18" charset="0"/>
                <a:cs typeface="Arial" pitchFamily="34" charset="0"/>
              </a:rPr>
              <a:t>Des jeeps attendent les participants à la sortie du restaurant.</a:t>
            </a:r>
          </a:p>
          <a:p>
            <a:pPr algn="ctr" eaLnBrk="1" hangingPunct="1">
              <a:spcBef>
                <a:spcPct val="0"/>
              </a:spcBef>
              <a:buFontTx/>
              <a:buNone/>
            </a:pPr>
            <a:r>
              <a:rPr lang="fr-FR" altLang="fr-FR" sz="1500" dirty="0" smtClean="0">
                <a:latin typeface="Baskerville Old Face" pitchFamily="18" charset="0"/>
                <a:ea typeface="Times New Roman" pitchFamily="18" charset="0"/>
                <a:cs typeface="Arial" pitchFamily="34" charset="0"/>
              </a:rPr>
              <a:t/>
            </a:r>
            <a:br>
              <a:rPr lang="fr-FR" altLang="fr-FR" sz="1500" dirty="0" smtClean="0">
                <a:latin typeface="Baskerville Old Face" pitchFamily="18" charset="0"/>
                <a:ea typeface="Times New Roman" pitchFamily="18" charset="0"/>
                <a:cs typeface="Arial" pitchFamily="34" charset="0"/>
              </a:rPr>
            </a:br>
            <a:r>
              <a:rPr lang="fr-FR" altLang="fr-FR" sz="1500" b="1" dirty="0" smtClean="0">
                <a:latin typeface="Baskerville Old Face" pitchFamily="18" charset="0"/>
                <a:ea typeface="Times New Roman" pitchFamily="18" charset="0"/>
                <a:cs typeface="Arial" pitchFamily="34" charset="0"/>
              </a:rPr>
              <a:t>Randonnée en jeeps </a:t>
            </a:r>
            <a:r>
              <a:rPr lang="fr-FR" altLang="fr-FR" sz="1500" dirty="0" smtClean="0">
                <a:latin typeface="Baskerville Old Face" pitchFamily="18" charset="0"/>
                <a:ea typeface="Times New Roman" pitchFamily="18" charset="0"/>
                <a:cs typeface="Arial" pitchFamily="34" charset="0"/>
              </a:rPr>
              <a:t>dans la forêt et montagne de Sintra</a:t>
            </a:r>
          </a:p>
          <a:p>
            <a:pPr algn="ctr" eaLnBrk="1" hangingPunct="1">
              <a:spcBef>
                <a:spcPct val="0"/>
              </a:spcBef>
              <a:buFontTx/>
              <a:buNone/>
            </a:pPr>
            <a:r>
              <a:rPr lang="fr-FR" altLang="fr-FR" sz="1500" dirty="0" smtClean="0">
                <a:latin typeface="Baskerville Old Face" pitchFamily="18" charset="0"/>
                <a:ea typeface="Times New Roman" pitchFamily="18" charset="0"/>
                <a:cs typeface="Arial" pitchFamily="34" charset="0"/>
              </a:rPr>
              <a:t>Activité « Chasse au trésor » dans la </a:t>
            </a:r>
            <a:r>
              <a:rPr lang="fr-FR" altLang="fr-FR" sz="1500" dirty="0" err="1" smtClean="0">
                <a:latin typeface="Baskerville Old Face" pitchFamily="18" charset="0"/>
                <a:ea typeface="Times New Roman" pitchFamily="18" charset="0"/>
                <a:cs typeface="Arial" pitchFamily="34" charset="0"/>
              </a:rPr>
              <a:t>Quinta</a:t>
            </a:r>
            <a:r>
              <a:rPr lang="fr-FR" altLang="fr-FR" sz="1500" dirty="0" smtClean="0">
                <a:latin typeface="Baskerville Old Face" pitchFamily="18" charset="0"/>
                <a:ea typeface="Times New Roman" pitchFamily="18" charset="0"/>
                <a:cs typeface="Arial" pitchFamily="34" charset="0"/>
              </a:rPr>
              <a:t> da </a:t>
            </a:r>
            <a:r>
              <a:rPr lang="fr-FR" altLang="fr-FR" sz="1500" dirty="0" err="1" smtClean="0">
                <a:latin typeface="Baskerville Old Face" pitchFamily="18" charset="0"/>
                <a:ea typeface="Times New Roman" pitchFamily="18" charset="0"/>
                <a:cs typeface="Arial" pitchFamily="34" charset="0"/>
              </a:rPr>
              <a:t>Regaleira</a:t>
            </a:r>
            <a:r>
              <a:rPr lang="fr-FR" altLang="fr-FR" sz="1500" dirty="0" smtClean="0">
                <a:latin typeface="Baskerville Old Face" pitchFamily="18" charset="0"/>
                <a:ea typeface="Times New Roman" pitchFamily="18" charset="0"/>
                <a:cs typeface="Arial" pitchFamily="34" charset="0"/>
              </a:rPr>
              <a:t> à Sintra (UNESCO)</a:t>
            </a:r>
          </a:p>
          <a:p>
            <a:pPr algn="ctr" eaLnBrk="1" hangingPunct="1">
              <a:spcBef>
                <a:spcPct val="0"/>
              </a:spcBef>
              <a:buFontTx/>
              <a:buNone/>
            </a:pPr>
            <a:endParaRPr lang="fr-FR" altLang="fr-FR" sz="1500" b="1"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dirty="0" smtClean="0">
                <a:latin typeface="Baskerville Old Face" pitchFamily="18" charset="0"/>
                <a:ea typeface="Times New Roman" pitchFamily="18" charset="0"/>
                <a:cs typeface="Arial" pitchFamily="34" charset="0"/>
              </a:rPr>
              <a:t>Transfert en 4x4 de Sintra à </a:t>
            </a:r>
            <a:r>
              <a:rPr lang="fr-FR" altLang="fr-FR" sz="1500" b="1" dirty="0" smtClean="0">
                <a:latin typeface="Baskerville Old Face" pitchFamily="18" charset="0"/>
                <a:ea typeface="Times New Roman" pitchFamily="18" charset="0"/>
                <a:cs typeface="Arial" pitchFamily="34" charset="0"/>
              </a:rPr>
              <a:t>Cap Da Roca </a:t>
            </a:r>
            <a:r>
              <a:rPr lang="fr-FR" altLang="fr-FR" sz="1500" dirty="0" smtClean="0">
                <a:latin typeface="Baskerville Old Face" pitchFamily="18" charset="0"/>
                <a:ea typeface="Times New Roman" pitchFamily="18" charset="0"/>
                <a:cs typeface="Arial" pitchFamily="34" charset="0"/>
              </a:rPr>
              <a:t>« Au bout du continent »</a:t>
            </a:r>
          </a:p>
          <a:p>
            <a:pPr algn="ctr" eaLnBrk="1" hangingPunct="1">
              <a:spcBef>
                <a:spcPct val="0"/>
              </a:spcBef>
              <a:buFontTx/>
              <a:buNone/>
            </a:pPr>
            <a:endParaRPr lang="fr-FR" altLang="fr-FR" sz="1500" dirty="0" smtClean="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b="1" dirty="0" smtClean="0">
                <a:latin typeface="Baskerville Old Face" pitchFamily="18" charset="0"/>
                <a:ea typeface="Times New Roman" pitchFamily="18" charset="0"/>
                <a:cs typeface="Arial" pitchFamily="34" charset="0"/>
              </a:rPr>
              <a:t>Vers 18h30</a:t>
            </a:r>
            <a:r>
              <a:rPr lang="fr-FR" altLang="fr-FR" sz="1500" dirty="0" smtClean="0">
                <a:latin typeface="Baskerville Old Face" pitchFamily="18" charset="0"/>
                <a:ea typeface="Times New Roman" pitchFamily="18" charset="0"/>
                <a:cs typeface="Arial" pitchFamily="34" charset="0"/>
              </a:rPr>
              <a:t>– </a:t>
            </a:r>
            <a:r>
              <a:rPr lang="fr-FR" altLang="fr-FR" sz="1500" dirty="0">
                <a:latin typeface="Baskerville Old Face" pitchFamily="18" charset="0"/>
                <a:ea typeface="Times New Roman" pitchFamily="18" charset="0"/>
                <a:cs typeface="Arial" pitchFamily="34" charset="0"/>
              </a:rPr>
              <a:t>Retour </a:t>
            </a:r>
            <a:r>
              <a:rPr lang="fr-FR" altLang="fr-FR" sz="1500" dirty="0" smtClean="0">
                <a:latin typeface="Baskerville Old Face" pitchFamily="18" charset="0"/>
                <a:ea typeface="Times New Roman" pitchFamily="18" charset="0"/>
                <a:cs typeface="Arial" pitchFamily="34" charset="0"/>
              </a:rPr>
              <a:t>en 4x4 ou bus à </a:t>
            </a:r>
            <a:r>
              <a:rPr lang="fr-FR" altLang="fr-FR" sz="1500" dirty="0">
                <a:latin typeface="Baskerville Old Face" pitchFamily="18" charset="0"/>
                <a:ea typeface="Times New Roman" pitchFamily="18" charset="0"/>
                <a:cs typeface="Arial" pitchFamily="34" charset="0"/>
              </a:rPr>
              <a:t>l’hôtel </a:t>
            </a:r>
            <a:r>
              <a:rPr lang="fr-FR" altLang="fr-FR" sz="1500" dirty="0" smtClean="0">
                <a:latin typeface="Baskerville Old Face" pitchFamily="18" charset="0"/>
                <a:ea typeface="Times New Roman" pitchFamily="18" charset="0"/>
                <a:cs typeface="Arial" pitchFamily="34" charset="0"/>
              </a:rPr>
              <a:t>et temps libre pour se préparer pour la soirée</a:t>
            </a:r>
          </a:p>
          <a:p>
            <a:pPr algn="ctr" eaLnBrk="1" hangingPunct="1">
              <a:spcBef>
                <a:spcPct val="0"/>
              </a:spcBef>
              <a:buFontTx/>
              <a:buNone/>
            </a:pPr>
            <a:endParaRPr lang="fr-FR" altLang="fr-FR" sz="1500" b="1"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b="1" dirty="0">
                <a:latin typeface="Baskerville Old Face" pitchFamily="18" charset="0"/>
                <a:ea typeface="Times New Roman" pitchFamily="18" charset="0"/>
                <a:cs typeface="Arial" pitchFamily="34" charset="0"/>
              </a:rPr>
              <a:t>Vers 20h </a:t>
            </a:r>
            <a:r>
              <a:rPr lang="fr-FR" altLang="fr-FR" sz="1500" dirty="0">
                <a:latin typeface="Baskerville Old Face" pitchFamily="18" charset="0"/>
                <a:ea typeface="Times New Roman" pitchFamily="18" charset="0"/>
                <a:cs typeface="Arial" pitchFamily="34" charset="0"/>
              </a:rPr>
              <a:t>– </a:t>
            </a:r>
            <a:r>
              <a:rPr lang="fr-FR" altLang="fr-FR" sz="1500" dirty="0" smtClean="0">
                <a:latin typeface="Baskerville Old Face" pitchFamily="18" charset="0"/>
                <a:ea typeface="Times New Roman" pitchFamily="18" charset="0"/>
                <a:cs typeface="Arial" pitchFamily="34" charset="0"/>
              </a:rPr>
              <a:t>Dîner au KAIS</a:t>
            </a:r>
          </a:p>
          <a:p>
            <a:pPr algn="ctr" eaLnBrk="1" hangingPunct="1">
              <a:spcBef>
                <a:spcPct val="0"/>
              </a:spcBef>
              <a:buFontTx/>
              <a:buNone/>
            </a:pP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b="1" dirty="0" smtClean="0">
                <a:latin typeface="Baskerville Old Face" pitchFamily="18" charset="0"/>
                <a:ea typeface="Times New Roman" pitchFamily="18" charset="0"/>
                <a:cs typeface="Arial" pitchFamily="34" charset="0"/>
              </a:rPr>
              <a:t>Soirée</a:t>
            </a:r>
            <a:r>
              <a:rPr lang="fr-FR" altLang="fr-FR" sz="1500" dirty="0" smtClean="0">
                <a:latin typeface="Baskerville Old Face" pitchFamily="18" charset="0"/>
                <a:ea typeface="Times New Roman" pitchFamily="18" charset="0"/>
                <a:cs typeface="Arial" pitchFamily="34" charset="0"/>
              </a:rPr>
              <a:t>  à  l’URBAN BEACH</a:t>
            </a: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500" dirty="0" smtClean="0">
                <a:latin typeface="Baskerville Old Face" pitchFamily="18" charset="0"/>
                <a:ea typeface="Times New Roman" pitchFamily="18" charset="0"/>
                <a:cs typeface="Arial" pitchFamily="34" charset="0"/>
              </a:rPr>
              <a:t/>
            </a:r>
            <a:br>
              <a:rPr lang="fr-FR" altLang="fr-FR" sz="1500" dirty="0" smtClean="0">
                <a:latin typeface="Baskerville Old Face" pitchFamily="18" charset="0"/>
                <a:ea typeface="Times New Roman" pitchFamily="18" charset="0"/>
                <a:cs typeface="Arial" pitchFamily="34" charset="0"/>
              </a:rPr>
            </a:br>
            <a:r>
              <a:rPr lang="fr-FR" altLang="fr-FR" sz="1500" dirty="0" smtClean="0">
                <a:latin typeface="Baskerville Old Face" pitchFamily="18" charset="0"/>
                <a:ea typeface="Times New Roman" pitchFamily="18" charset="0"/>
                <a:cs typeface="Arial" pitchFamily="34" charset="0"/>
              </a:rPr>
              <a:t>Nuit: Retour en bus et nuit à l’hôtel</a:t>
            </a:r>
            <a:endParaRPr lang="fr-FR" altLang="fr-FR" sz="15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6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600" dirty="0">
              <a:latin typeface="Baskerville Old Face" pitchFamily="18" charset="0"/>
              <a:ea typeface="Times New Roman" pitchFamily="18" charset="0"/>
              <a:cs typeface="Arial" pitchFamily="34" charset="0"/>
            </a:endParaRPr>
          </a:p>
        </p:txBody>
      </p:sp>
    </p:spTree>
    <p:extLst>
      <p:ext uri="{BB962C8B-B14F-4D97-AF65-F5344CB8AC3E}">
        <p14:creationId xmlns:p14="http://schemas.microsoft.com/office/powerpoint/2010/main" val="42451549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3375"/>
            <a:ext cx="100954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6"/>
          <p:cNvSpPr txBox="1">
            <a:spLocks noChangeArrowheads="1"/>
          </p:cNvSpPr>
          <p:nvPr/>
        </p:nvSpPr>
        <p:spPr bwMode="auto">
          <a:xfrm>
            <a:off x="2051050" y="333375"/>
            <a:ext cx="5616575" cy="58102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i="1" u="sng" kern="0" dirty="0">
                <a:latin typeface="Baskerville Old Face" pitchFamily="18" charset="0"/>
                <a:sym typeface="Gill Sans" charset="0"/>
              </a:rPr>
              <a:t>Rallye Gourmand dans les rues de Lisbonne</a:t>
            </a:r>
          </a:p>
        </p:txBody>
      </p:sp>
      <p:pic>
        <p:nvPicPr>
          <p:cNvPr id="5124" name="Picture 7" descr="LISBON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412875"/>
            <a:ext cx="8928100"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06583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1296987"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6"/>
          <p:cNvSpPr txBox="1">
            <a:spLocks noChangeArrowheads="1"/>
          </p:cNvSpPr>
          <p:nvPr/>
        </p:nvSpPr>
        <p:spPr bwMode="auto">
          <a:xfrm>
            <a:off x="1763713" y="333375"/>
            <a:ext cx="5616575" cy="58102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i="1" u="sng" kern="0" dirty="0">
                <a:latin typeface="Baskerville Old Face" pitchFamily="18" charset="0"/>
                <a:sym typeface="Gill Sans" charset="0"/>
              </a:rPr>
              <a:t>Rallye Gourmand dans les rues de Lisbonne</a:t>
            </a:r>
          </a:p>
        </p:txBody>
      </p:sp>
      <p:pic>
        <p:nvPicPr>
          <p:cNvPr id="61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038225"/>
            <a:ext cx="6048375" cy="563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7548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6"/>
          <p:cNvSpPr txBox="1">
            <a:spLocks noChangeArrowheads="1"/>
          </p:cNvSpPr>
          <p:nvPr/>
        </p:nvSpPr>
        <p:spPr bwMode="auto">
          <a:xfrm>
            <a:off x="2051050" y="333375"/>
            <a:ext cx="5616575" cy="58102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i="1" u="sng" kern="0" dirty="0">
                <a:latin typeface="Baskerville Old Face" pitchFamily="18" charset="0"/>
                <a:sym typeface="Gill Sans" charset="0"/>
              </a:rPr>
              <a:t>Rallye Gourmand dans les rues de Lisbonne</a:t>
            </a:r>
          </a:p>
        </p:txBody>
      </p:sp>
      <p:pic>
        <p:nvPicPr>
          <p:cNvPr id="7172" name="Picture 2" descr="Le célèbre Tramway de Lisbon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3284538"/>
            <a:ext cx="2801938"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 descr="Lisbonn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4005263"/>
            <a:ext cx="40576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Place du commerce, Lisbonne, Portug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1125538"/>
            <a:ext cx="4032250"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8" descr="http://europeisnotdead.files.wordpress.com/2012/05/portugal-rossi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50" y="1104900"/>
            <a:ext cx="2735263"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0" descr="Rue lisboè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9925" y="4005263"/>
            <a:ext cx="2081213"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2" descr="Pessoa">
            <a:hlinkClick r:id="rId8" action="ppaction://hlinksldjump" tooltip="Pessoa"/>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2950" y="1125538"/>
            <a:ext cx="194310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84811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ção do Texto 2"/>
          <p:cNvSpPr txBox="1">
            <a:spLocks/>
          </p:cNvSpPr>
          <p:nvPr/>
        </p:nvSpPr>
        <p:spPr bwMode="auto">
          <a:xfrm>
            <a:off x="153988" y="1916113"/>
            <a:ext cx="3913187" cy="1150937"/>
          </a:xfrm>
          <a:prstGeom prst="rect">
            <a:avLst/>
          </a:prstGeom>
          <a:noFill/>
          <a:ln w="9525">
            <a:noFill/>
            <a:miter lim="800000"/>
            <a:headEnd/>
            <a:tailEnd/>
          </a:ln>
        </p:spPr>
        <p:txBody>
          <a:bodyPr lIns="104268" tIns="52133" rIns="104268" bIns="52133"/>
          <a:lstStyle/>
          <a:p>
            <a:pPr marL="342900" indent="-342900" algn="just" eaLnBrk="0" hangingPunct="0">
              <a:lnSpc>
                <a:spcPct val="150000"/>
              </a:lnSpc>
              <a:spcBef>
                <a:spcPct val="20000"/>
              </a:spcBef>
              <a:defRPr/>
            </a:pPr>
            <a:r>
              <a:rPr lang="fr-FR" sz="1400" kern="0" dirty="0">
                <a:latin typeface="Baskerville Old Face" pitchFamily="18" charset="0"/>
                <a:ea typeface="Times New Roman" pitchFamily="18" charset="0"/>
                <a:cs typeface="Arial" pitchFamily="34" charset="0"/>
              </a:rPr>
              <a:t>La tâche n’est pas aussi facile qu’elle y parait!</a:t>
            </a:r>
          </a:p>
          <a:p>
            <a:pPr marL="342900" indent="-342900" algn="just" eaLnBrk="0" hangingPunct="0">
              <a:lnSpc>
                <a:spcPct val="150000"/>
              </a:lnSpc>
              <a:spcBef>
                <a:spcPct val="20000"/>
              </a:spcBef>
              <a:defRPr/>
            </a:pPr>
            <a:r>
              <a:rPr lang="fr-FR" sz="1400" kern="0" dirty="0">
                <a:latin typeface="Baskerville Old Face" pitchFamily="18" charset="0"/>
                <a:ea typeface="Times New Roman" pitchFamily="18" charset="0"/>
                <a:cs typeface="Arial" pitchFamily="34" charset="0"/>
              </a:rPr>
              <a:t>Les équipes devront trouver à l’aide d’une tablette</a:t>
            </a:r>
          </a:p>
          <a:p>
            <a:pPr marL="342900" indent="-342900" algn="just" eaLnBrk="0" hangingPunct="0">
              <a:lnSpc>
                <a:spcPct val="150000"/>
              </a:lnSpc>
              <a:spcBef>
                <a:spcPct val="20000"/>
              </a:spcBef>
              <a:defRPr/>
            </a:pPr>
            <a:r>
              <a:rPr lang="fr-FR" sz="1400" kern="0" dirty="0">
                <a:latin typeface="Baskerville Old Face" pitchFamily="18" charset="0"/>
                <a:ea typeface="Times New Roman" pitchFamily="18" charset="0"/>
                <a:cs typeface="Arial" pitchFamily="34" charset="0"/>
              </a:rPr>
              <a:t>des commerçants et restaurateurs à travers la ville </a:t>
            </a:r>
          </a:p>
          <a:p>
            <a:pPr marL="342900" indent="-342900" algn="just" eaLnBrk="0" hangingPunct="0">
              <a:lnSpc>
                <a:spcPct val="150000"/>
              </a:lnSpc>
              <a:spcBef>
                <a:spcPct val="20000"/>
              </a:spcBef>
              <a:defRPr/>
            </a:pPr>
            <a:r>
              <a:rPr lang="fr-FR" sz="1400" kern="0" dirty="0">
                <a:latin typeface="Baskerville Old Face" pitchFamily="18" charset="0"/>
                <a:ea typeface="Times New Roman" pitchFamily="18" charset="0"/>
                <a:cs typeface="Arial" pitchFamily="34" charset="0"/>
              </a:rPr>
              <a:t>afin de leur acheter les différentes spécialités qui</a:t>
            </a:r>
          </a:p>
          <a:p>
            <a:pPr marL="342900" indent="-342900" algn="just" eaLnBrk="0" hangingPunct="0">
              <a:lnSpc>
                <a:spcPct val="150000"/>
              </a:lnSpc>
              <a:spcBef>
                <a:spcPct val="20000"/>
              </a:spcBef>
              <a:defRPr/>
            </a:pPr>
            <a:r>
              <a:rPr lang="fr-FR" sz="1400" kern="0" dirty="0">
                <a:latin typeface="Baskerville Old Face" pitchFamily="18" charset="0"/>
                <a:ea typeface="Times New Roman" pitchFamily="18" charset="0"/>
                <a:cs typeface="Arial" pitchFamily="34" charset="0"/>
              </a:rPr>
              <a:t>composeront le déjeuner .</a:t>
            </a:r>
          </a:p>
          <a:p>
            <a:pPr marL="342900" indent="-342900" algn="just" eaLnBrk="0" hangingPunct="0">
              <a:lnSpc>
                <a:spcPct val="150000"/>
              </a:lnSpc>
              <a:spcBef>
                <a:spcPct val="20000"/>
              </a:spcBef>
              <a:buFontTx/>
              <a:buChar char="•"/>
              <a:defRPr/>
            </a:pPr>
            <a:endParaRPr lang="fr-FR" sz="1100" kern="0" dirty="0">
              <a:latin typeface="+mn-lt"/>
              <a:cs typeface="Times New Roman" pitchFamily="18" charset="0"/>
            </a:endParaRPr>
          </a:p>
          <a:p>
            <a:pPr marL="342900" indent="-342900" algn="just" eaLnBrk="0" hangingPunct="0">
              <a:lnSpc>
                <a:spcPct val="150000"/>
              </a:lnSpc>
              <a:spcBef>
                <a:spcPct val="20000"/>
              </a:spcBef>
              <a:buFontTx/>
              <a:buChar char="•"/>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pic>
        <p:nvPicPr>
          <p:cNvPr id="819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365625"/>
            <a:ext cx="1638300"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Imagem 10" descr="lisbon-chiad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4365625"/>
            <a:ext cx="2005012"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1255713"/>
            <a:ext cx="2544762" cy="303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Text Box 9"/>
          <p:cNvSpPr txBox="1">
            <a:spLocks noChangeArrowheads="1"/>
          </p:cNvSpPr>
          <p:nvPr/>
        </p:nvSpPr>
        <p:spPr bwMode="auto">
          <a:xfrm>
            <a:off x="7164388" y="119063"/>
            <a:ext cx="18732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i="1" u="sng">
                <a:solidFill>
                  <a:srgbClr val="002060"/>
                </a:solidFill>
                <a:latin typeface="Baskerville Old Face" pitchFamily="18" charset="0"/>
              </a:rPr>
              <a:t>Jour 1</a:t>
            </a:r>
          </a:p>
        </p:txBody>
      </p:sp>
      <p:pic>
        <p:nvPicPr>
          <p:cNvPr id="8200" name="Imagem 7" descr="Copo%20de%20Vinho%20do%20Porto%20Siza%20Vieira%2030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04050" y="4365625"/>
            <a:ext cx="195897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26" descr="http://2.bp.blogspot.com/-t_EXivpeJqw/T0yZ0iWRlgI/AAAAAAAADMw/MiNlIk3kugE/s1600/ginjinh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8" y="1260475"/>
            <a:ext cx="2014537" cy="302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22" descr="http://4.bp.blogspot.com/_CU3FPRJsmXU/Sq4Rt0mYwXI/AAAAAAAABCI/6GcNz9yrBgw/s400/pasteis_belem.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0200" y="4365625"/>
            <a:ext cx="2663825"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6"/>
          <p:cNvSpPr txBox="1">
            <a:spLocks noChangeArrowheads="1"/>
          </p:cNvSpPr>
          <p:nvPr/>
        </p:nvSpPr>
        <p:spPr bwMode="auto">
          <a:xfrm>
            <a:off x="1835150" y="333375"/>
            <a:ext cx="5616575" cy="579438"/>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i="1" u="sng" kern="0" dirty="0">
                <a:latin typeface="Baskerville Old Face" pitchFamily="18" charset="0"/>
                <a:sym typeface="Gill Sans" charset="0"/>
              </a:rPr>
              <a:t>Rallye Gourmand dans les rues de Lisbonne</a:t>
            </a:r>
          </a:p>
        </p:txBody>
      </p:sp>
    </p:spTree>
    <p:extLst>
      <p:ext uri="{BB962C8B-B14F-4D97-AF65-F5344CB8AC3E}">
        <p14:creationId xmlns:p14="http://schemas.microsoft.com/office/powerpoint/2010/main" val="22109404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3"/>
          <p:cNvSpPr txBox="1">
            <a:spLocks noChangeArrowheads="1"/>
          </p:cNvSpPr>
          <p:nvPr/>
        </p:nvSpPr>
        <p:spPr bwMode="auto">
          <a:xfrm>
            <a:off x="250825" y="908050"/>
            <a:ext cx="871378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1" rIns="91424" bIns="4571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defRPr/>
            </a:pPr>
            <a:r>
              <a:rPr lang="fr-FR" altLang="fr-FR" sz="1200" kern="0" dirty="0">
                <a:latin typeface="Baskerville Old Face" pitchFamily="18" charset="0"/>
                <a:ea typeface="Times New Roman" pitchFamily="18" charset="0"/>
                <a:cs typeface="Arial" pitchFamily="34" charset="0"/>
              </a:rPr>
              <a:t>Ce rallye emmènera les participants à travers les lieux les plus anciens de Lisbonne et leur feront découvrir les bars et tavernes les plus anciens en utilisant les moyens de transport les plus traditionnels : ascenseurs et tramways.  </a:t>
            </a:r>
            <a:endParaRPr lang="pt-PT" altLang="fr-FR" sz="1200" kern="0" dirty="0">
              <a:latin typeface="Baskerville Old Face" pitchFamily="18" charset="0"/>
              <a:ea typeface="Times New Roman" pitchFamily="18" charset="0"/>
              <a:cs typeface="Arial" pitchFamily="34" charset="0"/>
            </a:endParaRPr>
          </a:p>
          <a:p>
            <a:pPr algn="just" eaLnBrk="1" hangingPunct="1">
              <a:lnSpc>
                <a:spcPct val="150000"/>
              </a:lnSpc>
              <a:spcBef>
                <a:spcPct val="0"/>
              </a:spcBef>
              <a:buFontTx/>
              <a:buNone/>
              <a:defRPr/>
            </a:pPr>
            <a:r>
              <a:rPr lang="fr-FR" altLang="fr-FR" sz="1200" kern="0" dirty="0">
                <a:latin typeface="Baskerville Old Face" pitchFamily="18" charset="0"/>
                <a:ea typeface="Times New Roman" pitchFamily="18" charset="0"/>
                <a:cs typeface="Arial" pitchFamily="34" charset="0"/>
              </a:rPr>
              <a:t>Le rallye commencera à l’hôtel où seront logés les invités, avec un petit briefing fait par un responsable de notre organisation. </a:t>
            </a:r>
          </a:p>
          <a:p>
            <a:pPr algn="just" eaLnBrk="1" hangingPunct="1">
              <a:lnSpc>
                <a:spcPct val="150000"/>
              </a:lnSpc>
              <a:spcBef>
                <a:spcPct val="0"/>
              </a:spcBef>
              <a:buFontTx/>
              <a:buNone/>
              <a:defRPr/>
            </a:pPr>
            <a:r>
              <a:rPr lang="fr-FR" altLang="fr-FR" sz="1200" kern="0" dirty="0">
                <a:latin typeface="Baskerville Old Face" pitchFamily="18" charset="0"/>
                <a:ea typeface="Times New Roman" pitchFamily="18" charset="0"/>
                <a:cs typeface="Arial" pitchFamily="34" charset="0"/>
              </a:rPr>
              <a:t>Le groupe sera divisé en équipes </a:t>
            </a:r>
            <a:r>
              <a:rPr lang="fr-FR" altLang="fr-FR" sz="1200" kern="0" dirty="0" smtClean="0">
                <a:latin typeface="Baskerville Old Face" pitchFamily="18" charset="0"/>
                <a:ea typeface="Times New Roman" pitchFamily="18" charset="0"/>
                <a:cs typeface="Arial" pitchFamily="34" charset="0"/>
              </a:rPr>
              <a:t>et </a:t>
            </a:r>
            <a:r>
              <a:rPr lang="fr-FR" altLang="fr-FR" sz="1200" kern="0" dirty="0">
                <a:latin typeface="Baskerville Old Face" pitchFamily="18" charset="0"/>
                <a:ea typeface="Times New Roman" pitchFamily="18" charset="0"/>
                <a:cs typeface="Arial" pitchFamily="34" charset="0"/>
              </a:rPr>
              <a:t>nous leur remettront des mouchoirs de couleurs différentes – une couleur par équipe. </a:t>
            </a:r>
          </a:p>
          <a:p>
            <a:pPr algn="just" eaLnBrk="1" hangingPunct="1">
              <a:lnSpc>
                <a:spcPct val="150000"/>
              </a:lnSpc>
              <a:spcBef>
                <a:spcPct val="0"/>
              </a:spcBef>
              <a:buFontTx/>
              <a:buNone/>
              <a:defRPr/>
            </a:pPr>
            <a:r>
              <a:rPr lang="fr-FR" altLang="fr-FR" sz="1200" kern="0" dirty="0">
                <a:latin typeface="Baskerville Old Face" pitchFamily="18" charset="0"/>
                <a:ea typeface="Times New Roman" pitchFamily="18" charset="0"/>
                <a:cs typeface="Arial" pitchFamily="34" charset="0"/>
              </a:rPr>
              <a:t>Sera distribués à chaque équipe: un carnet de route, un stylo, un appareil photo digital qu’ils devront utiliser pour prendre des photos de groupe à différents endroits de la ville, une enveloppe avec des billets pour les différents transports à utiliser et du faux argent (imprimé par l’organisation avec le LOGO de la société) pour acheter des boissons dans les bars où passeront les équipes. </a:t>
            </a:r>
          </a:p>
          <a:p>
            <a:pPr algn="just" eaLnBrk="1" hangingPunct="1">
              <a:lnSpc>
                <a:spcPct val="150000"/>
              </a:lnSpc>
              <a:spcBef>
                <a:spcPct val="0"/>
              </a:spcBef>
              <a:buFontTx/>
              <a:buNone/>
              <a:defRPr/>
            </a:pPr>
            <a:r>
              <a:rPr lang="fr-FR" altLang="fr-FR" sz="1200" kern="0" dirty="0">
                <a:latin typeface="Baskerville Old Face" pitchFamily="18" charset="0"/>
                <a:ea typeface="Times New Roman" pitchFamily="18" charset="0"/>
                <a:cs typeface="Arial" pitchFamily="34" charset="0"/>
              </a:rPr>
              <a:t>Chaque groupe recevra un </a:t>
            </a:r>
            <a:r>
              <a:rPr lang="fr-FR" altLang="fr-FR" sz="1200" kern="0" dirty="0" err="1">
                <a:latin typeface="Baskerville Old Face" pitchFamily="18" charset="0"/>
                <a:ea typeface="Times New Roman" pitchFamily="18" charset="0"/>
                <a:cs typeface="Arial" pitchFamily="34" charset="0"/>
              </a:rPr>
              <a:t>roadbook</a:t>
            </a:r>
            <a:r>
              <a:rPr lang="fr-FR" altLang="fr-FR" sz="1200" kern="0" dirty="0">
                <a:latin typeface="Baskerville Old Face" pitchFamily="18" charset="0"/>
                <a:ea typeface="Times New Roman" pitchFamily="18" charset="0"/>
                <a:cs typeface="Arial" pitchFamily="34" charset="0"/>
              </a:rPr>
              <a:t>  avec des indications à suivre et des énigmes a résoudre. </a:t>
            </a:r>
          </a:p>
          <a:p>
            <a:pPr algn="just" eaLnBrk="1" hangingPunct="1">
              <a:lnSpc>
                <a:spcPct val="150000"/>
              </a:lnSpc>
              <a:spcBef>
                <a:spcPct val="0"/>
              </a:spcBef>
              <a:buFontTx/>
              <a:buNone/>
              <a:defRPr/>
            </a:pPr>
            <a:r>
              <a:rPr lang="fr-FR" altLang="fr-FR" sz="1200" kern="0" dirty="0">
                <a:latin typeface="Baskerville Old Face" pitchFamily="18" charset="0"/>
                <a:ea typeface="Times New Roman" pitchFamily="18" charset="0"/>
                <a:cs typeface="Arial" pitchFamily="34" charset="0"/>
              </a:rPr>
              <a:t>Le parcours les emmènera à travers les quartiers de </a:t>
            </a:r>
            <a:r>
              <a:rPr lang="fr-FR" altLang="fr-FR" sz="1200" kern="0" dirty="0" err="1">
                <a:latin typeface="Baskerville Old Face" pitchFamily="18" charset="0"/>
                <a:ea typeface="Times New Roman" pitchFamily="18" charset="0"/>
                <a:cs typeface="Arial" pitchFamily="34" charset="0"/>
              </a:rPr>
              <a:t>Bairro</a:t>
            </a:r>
            <a:r>
              <a:rPr lang="fr-FR" altLang="fr-FR" sz="1200" kern="0" dirty="0">
                <a:latin typeface="Baskerville Old Face" pitchFamily="18" charset="0"/>
                <a:ea typeface="Times New Roman" pitchFamily="18" charset="0"/>
                <a:cs typeface="Arial" pitchFamily="34" charset="0"/>
              </a:rPr>
              <a:t> Alto, </a:t>
            </a:r>
            <a:r>
              <a:rPr lang="fr-FR" altLang="fr-FR" sz="1200" kern="0" dirty="0" err="1">
                <a:latin typeface="Baskerville Old Face" pitchFamily="18" charset="0"/>
                <a:ea typeface="Times New Roman" pitchFamily="18" charset="0"/>
                <a:cs typeface="Arial" pitchFamily="34" charset="0"/>
              </a:rPr>
              <a:t>Baixa</a:t>
            </a:r>
            <a:r>
              <a:rPr lang="fr-FR" altLang="fr-FR" sz="1200" kern="0" dirty="0">
                <a:latin typeface="Baskerville Old Face" pitchFamily="18" charset="0"/>
                <a:ea typeface="Times New Roman" pitchFamily="18" charset="0"/>
                <a:cs typeface="Arial" pitchFamily="34" charset="0"/>
              </a:rPr>
              <a:t> </a:t>
            </a:r>
            <a:r>
              <a:rPr lang="fr-FR" altLang="fr-FR" sz="1200" kern="0" dirty="0" err="1">
                <a:latin typeface="Baskerville Old Face" pitchFamily="18" charset="0"/>
                <a:ea typeface="Times New Roman" pitchFamily="18" charset="0"/>
                <a:cs typeface="Arial" pitchFamily="34" charset="0"/>
              </a:rPr>
              <a:t>Chiado</a:t>
            </a:r>
            <a:r>
              <a:rPr lang="fr-FR" altLang="fr-FR" sz="1200" kern="0" dirty="0">
                <a:latin typeface="Baskerville Old Face" pitchFamily="18" charset="0"/>
                <a:ea typeface="Times New Roman" pitchFamily="18" charset="0"/>
                <a:cs typeface="Arial" pitchFamily="34" charset="0"/>
              </a:rPr>
              <a:t> et </a:t>
            </a:r>
            <a:r>
              <a:rPr lang="fr-FR" altLang="fr-FR" sz="1200" kern="0" dirty="0" err="1">
                <a:latin typeface="Baskerville Old Face" pitchFamily="18" charset="0"/>
                <a:ea typeface="Times New Roman" pitchFamily="18" charset="0"/>
                <a:cs typeface="Arial" pitchFamily="34" charset="0"/>
              </a:rPr>
              <a:t>Alfama</a:t>
            </a:r>
            <a:r>
              <a:rPr lang="fr-FR" altLang="fr-FR" sz="1200" kern="0" dirty="0">
                <a:latin typeface="Baskerville Old Face" pitchFamily="18" charset="0"/>
                <a:ea typeface="Times New Roman" pitchFamily="18" charset="0"/>
                <a:cs typeface="Arial" pitchFamily="34" charset="0"/>
              </a:rPr>
              <a:t>. Ils devront prendre les fameux ascenseurs et funiculaires de Lisbonne et durant le parcours ils profiteront aussi de dégustations: un verre de </a:t>
            </a:r>
            <a:r>
              <a:rPr lang="fr-FR" altLang="fr-FR" sz="1200" kern="0" dirty="0" err="1">
                <a:latin typeface="Baskerville Old Face" pitchFamily="18" charset="0"/>
                <a:ea typeface="Times New Roman" pitchFamily="18" charset="0"/>
                <a:cs typeface="Arial" pitchFamily="34" charset="0"/>
              </a:rPr>
              <a:t>Vinho</a:t>
            </a:r>
            <a:r>
              <a:rPr lang="fr-FR" altLang="fr-FR" sz="1200" kern="0" dirty="0">
                <a:latin typeface="Baskerville Old Face" pitchFamily="18" charset="0"/>
                <a:ea typeface="Times New Roman" pitchFamily="18" charset="0"/>
                <a:cs typeface="Arial" pitchFamily="34" charset="0"/>
              </a:rPr>
              <a:t> </a:t>
            </a:r>
            <a:r>
              <a:rPr lang="fr-FR" altLang="fr-FR" sz="1200" kern="0" dirty="0" err="1">
                <a:latin typeface="Baskerville Old Face" pitchFamily="18" charset="0"/>
                <a:ea typeface="Times New Roman" pitchFamily="18" charset="0"/>
                <a:cs typeface="Arial" pitchFamily="34" charset="0"/>
              </a:rPr>
              <a:t>Verde</a:t>
            </a:r>
            <a:r>
              <a:rPr lang="fr-FR" altLang="fr-FR" sz="1200" kern="0" dirty="0">
                <a:latin typeface="Baskerville Old Face" pitchFamily="18" charset="0"/>
                <a:ea typeface="Times New Roman" pitchFamily="18" charset="0"/>
                <a:cs typeface="Arial" pitchFamily="34" charset="0"/>
              </a:rPr>
              <a:t> avec les délicieux beignets de Morue, un des fameux gâteaux Pastel de Nata et en dernier un verre de la liqueur « </a:t>
            </a:r>
            <a:r>
              <a:rPr lang="fr-FR" altLang="fr-FR" sz="1200" kern="0" dirty="0" err="1">
                <a:latin typeface="Baskerville Old Face" pitchFamily="18" charset="0"/>
                <a:ea typeface="Times New Roman" pitchFamily="18" charset="0"/>
                <a:cs typeface="Arial" pitchFamily="34" charset="0"/>
              </a:rPr>
              <a:t>Ginginha</a:t>
            </a:r>
            <a:r>
              <a:rPr lang="fr-FR" altLang="fr-FR" sz="1200" kern="0" dirty="0">
                <a:latin typeface="Baskerville Old Face" pitchFamily="18" charset="0"/>
                <a:ea typeface="Times New Roman" pitchFamily="18" charset="0"/>
                <a:cs typeface="Arial" pitchFamily="34" charset="0"/>
              </a:rPr>
              <a:t> » (liqueur de Griottes). </a:t>
            </a:r>
          </a:p>
          <a:p>
            <a:pPr algn="just" eaLnBrk="1" hangingPunct="1">
              <a:lnSpc>
                <a:spcPct val="150000"/>
              </a:lnSpc>
              <a:spcBef>
                <a:spcPct val="0"/>
              </a:spcBef>
              <a:buFontTx/>
              <a:buNone/>
              <a:defRPr/>
            </a:pPr>
            <a:r>
              <a:rPr lang="fr-FR" altLang="fr-FR" sz="1200" kern="0" dirty="0">
                <a:latin typeface="Baskerville Old Face" pitchFamily="18" charset="0"/>
                <a:ea typeface="Times New Roman" pitchFamily="18" charset="0"/>
                <a:cs typeface="Arial" pitchFamily="34" charset="0"/>
              </a:rPr>
              <a:t>Une façon différente et originale pour découvrir les quartiers les plus typiques de Lisbonne!</a:t>
            </a:r>
          </a:p>
          <a:p>
            <a:pPr eaLnBrk="1" hangingPunct="1">
              <a:spcBef>
                <a:spcPct val="0"/>
              </a:spcBef>
              <a:buFontTx/>
              <a:buNone/>
              <a:defRPr/>
            </a:pPr>
            <a:endParaRPr lang="pt-PT" altLang="fr-FR" sz="1200" kern="0" dirty="0">
              <a:latin typeface="Baskerville Old Face" pitchFamily="18" charset="0"/>
              <a:ea typeface="Times New Roman" pitchFamily="18" charset="0"/>
              <a:cs typeface="Arial" pitchFamily="34" charset="0"/>
            </a:endParaRPr>
          </a:p>
        </p:txBody>
      </p:sp>
      <p:pic>
        <p:nvPicPr>
          <p:cNvPr id="9219" name="Imagem 5" descr="tak8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65625"/>
            <a:ext cx="3617913"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4365625"/>
            <a:ext cx="1584325"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Imagem 6" descr="pasteis-de-bacalhau.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4365625"/>
            <a:ext cx="3241675"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Imagem 7" descr="tram-lisbon.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12050" y="4365625"/>
            <a:ext cx="1631950"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Text Box 9"/>
          <p:cNvSpPr txBox="1">
            <a:spLocks noChangeArrowheads="1"/>
          </p:cNvSpPr>
          <p:nvPr/>
        </p:nvSpPr>
        <p:spPr bwMode="auto">
          <a:xfrm>
            <a:off x="7164388" y="119063"/>
            <a:ext cx="18732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i="1" u="sng">
                <a:solidFill>
                  <a:srgbClr val="002060"/>
                </a:solidFill>
                <a:latin typeface="Baskerville Old Face" pitchFamily="18" charset="0"/>
              </a:rPr>
              <a:t>Jour 1</a:t>
            </a:r>
          </a:p>
        </p:txBody>
      </p:sp>
      <p:sp>
        <p:nvSpPr>
          <p:cNvPr id="9" name="Text Box 16"/>
          <p:cNvSpPr txBox="1">
            <a:spLocks noChangeArrowheads="1"/>
          </p:cNvSpPr>
          <p:nvPr/>
        </p:nvSpPr>
        <p:spPr bwMode="auto">
          <a:xfrm>
            <a:off x="1835150" y="115888"/>
            <a:ext cx="5616575" cy="57943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i="1" u="sng" kern="0" dirty="0">
                <a:latin typeface="Baskerville Old Face" pitchFamily="18" charset="0"/>
                <a:sym typeface="Gill Sans" charset="0"/>
              </a:rPr>
              <a:t>Rallye Gourmand dans les rues de Lisbonne</a:t>
            </a:r>
          </a:p>
        </p:txBody>
      </p:sp>
    </p:spTree>
    <p:extLst>
      <p:ext uri="{BB962C8B-B14F-4D97-AF65-F5344CB8AC3E}">
        <p14:creationId xmlns:p14="http://schemas.microsoft.com/office/powerpoint/2010/main" val="630960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864691" y="334397"/>
            <a:ext cx="7451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2400" b="1" u="sng" dirty="0" smtClean="0">
                <a:solidFill>
                  <a:schemeClr val="tx1"/>
                </a:solidFill>
                <a:latin typeface="Baskerville Old Face" panose="02020602080505020303" pitchFamily="18" charset="0"/>
              </a:rPr>
              <a:t>Déjeuner au</a:t>
            </a:r>
            <a:r>
              <a:rPr lang="fr-FR" sz="2400" b="1" u="sng" dirty="0">
                <a:latin typeface="Baskerville Old Face" panose="02020602080505020303" pitchFamily="18" charset="0"/>
              </a:rPr>
              <a:t> </a:t>
            </a:r>
            <a:r>
              <a:rPr lang="fr-FR" sz="2400" b="1" u="sng" dirty="0" smtClean="0">
                <a:solidFill>
                  <a:schemeClr val="tx1"/>
                </a:solidFill>
                <a:latin typeface="Baskerville Old Face" panose="02020602080505020303" pitchFamily="18" charset="0"/>
              </a:rPr>
              <a:t>Monte Mar Restaurante - CASCAIS</a:t>
            </a:r>
            <a:endParaRPr lang="fr-FR" altLang="fr-FR" sz="2400" b="1" u="sng" dirty="0">
              <a:latin typeface="Baskerville Old Face" pitchFamily="18" charset="0"/>
            </a:endParaRPr>
          </a:p>
        </p:txBody>
      </p:sp>
      <p:sp>
        <p:nvSpPr>
          <p:cNvPr id="9" name="Marcador de Posição do Texto 2"/>
          <p:cNvSpPr txBox="1">
            <a:spLocks/>
          </p:cNvSpPr>
          <p:nvPr/>
        </p:nvSpPr>
        <p:spPr bwMode="auto">
          <a:xfrm>
            <a:off x="95250" y="1196752"/>
            <a:ext cx="8666163" cy="1150938"/>
          </a:xfrm>
          <a:prstGeom prst="rect">
            <a:avLst/>
          </a:prstGeom>
          <a:noFill/>
          <a:ln w="9525">
            <a:noFill/>
            <a:miter lim="800000"/>
            <a:headEnd/>
            <a:tailEnd/>
          </a:ln>
        </p:spPr>
        <p:txBody>
          <a:bodyPr lIns="104268" tIns="52133" rIns="104268" bIns="52133"/>
          <a:lstStyle/>
          <a:p>
            <a:pPr algn="ctr" fontAlgn="auto">
              <a:lnSpc>
                <a:spcPct val="150000"/>
              </a:lnSpc>
              <a:spcBef>
                <a:spcPts val="0"/>
              </a:spcBef>
              <a:spcAft>
                <a:spcPts val="0"/>
              </a:spcAft>
              <a:defRPr/>
            </a:pPr>
            <a:r>
              <a:rPr lang="fr-FR" sz="1600" dirty="0" smtClean="0">
                <a:latin typeface="Baskerville Old Face" panose="02020602080505020303" pitchFamily="18" charset="0"/>
              </a:rPr>
              <a:t>Une réelle rencontre avec la mer et les meilleures saveurs qu’elle peut offrir! </a:t>
            </a:r>
          </a:p>
          <a:p>
            <a:pPr algn="ctr" fontAlgn="auto">
              <a:lnSpc>
                <a:spcPct val="150000"/>
              </a:lnSpc>
              <a:spcBef>
                <a:spcPts val="0"/>
              </a:spcBef>
              <a:spcAft>
                <a:spcPts val="0"/>
              </a:spcAft>
              <a:defRPr/>
            </a:pPr>
            <a:r>
              <a:rPr lang="fr-FR" sz="1600" dirty="0" smtClean="0">
                <a:latin typeface="Baskerville Old Face" panose="02020602080505020303" pitchFamily="18" charset="0"/>
              </a:rPr>
              <a:t>Le Monte Mar est un restaurant spécialisé dans le poisson et les fruits de mer. Il se situe à Cascais, sur la plage du </a:t>
            </a:r>
            <a:r>
              <a:rPr lang="fr-FR" sz="1600" dirty="0" err="1" smtClean="0">
                <a:latin typeface="Baskerville Old Face" panose="02020602080505020303" pitchFamily="18" charset="0"/>
              </a:rPr>
              <a:t>Guincho</a:t>
            </a:r>
            <a:r>
              <a:rPr lang="fr-FR" sz="1600" dirty="0" smtClean="0">
                <a:latin typeface="Baskerville Old Face" panose="02020602080505020303" pitchFamily="18" charset="0"/>
              </a:rPr>
              <a:t> à environ 40 min de l’hôtel. Il est un des restaurants les plus visités de la côte de Estoril et propose un agréable moment face à la mer. </a:t>
            </a:r>
            <a:endParaRPr lang="fr-FR" sz="1600" dirty="0">
              <a:latin typeface="Baskerville Old Face" panose="02020602080505020303" pitchFamily="18" charset="0"/>
            </a:endParaRPr>
          </a:p>
          <a:p>
            <a:pPr marL="342900" indent="-342900" algn="just" eaLnBrk="0" hangingPunct="0">
              <a:lnSpc>
                <a:spcPct val="150000"/>
              </a:lnSpc>
              <a:spcBef>
                <a:spcPct val="20000"/>
              </a:spcBef>
              <a:buFontTx/>
              <a:buChar char="•"/>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58" t="37760" r="25000" b="29688"/>
          <a:stretch/>
        </p:blipFill>
        <p:spPr bwMode="auto">
          <a:xfrm>
            <a:off x="864691" y="3140968"/>
            <a:ext cx="7442200" cy="317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4195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423317"/>
            <a:ext cx="8229600" cy="4525963"/>
          </a:xfrm>
        </p:spPr>
        <p:txBody>
          <a:bodyPr>
            <a:normAutofit/>
          </a:bodyPr>
          <a:lstStyle/>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Lisbonne, appelée «  la ville aux 7 collines » est </a:t>
            </a:r>
            <a:r>
              <a:rPr lang="fr-FR" altLang="fr-FR" sz="1400" dirty="0">
                <a:solidFill>
                  <a:schemeClr val="tx1"/>
                </a:solidFill>
                <a:latin typeface="Book Antiqua" panose="02040602050305030304" pitchFamily="18" charset="0"/>
                <a:ea typeface="Times New Roman" pitchFamily="18" charset="0"/>
                <a:cs typeface="Arial" pitchFamily="34" charset="0"/>
              </a:rPr>
              <a:t>une ville européenne dont </a:t>
            </a:r>
            <a:r>
              <a:rPr lang="fr-FR" altLang="fr-FR" sz="1400" dirty="0" smtClean="0">
                <a:solidFill>
                  <a:schemeClr val="tx1"/>
                </a:solidFill>
                <a:latin typeface="Book Antiqua" panose="02040602050305030304" pitchFamily="18" charset="0"/>
                <a:ea typeface="Times New Roman" pitchFamily="18" charset="0"/>
                <a:cs typeface="Arial" pitchFamily="34" charset="0"/>
              </a:rPr>
              <a:t>les </a:t>
            </a:r>
            <a:r>
              <a:rPr lang="fr-FR" altLang="fr-FR" sz="1400" dirty="0">
                <a:solidFill>
                  <a:schemeClr val="tx1"/>
                </a:solidFill>
                <a:latin typeface="Book Antiqua" panose="02040602050305030304" pitchFamily="18" charset="0"/>
                <a:ea typeface="Times New Roman" pitchFamily="18" charset="0"/>
                <a:cs typeface="Arial" pitchFamily="34" charset="0"/>
              </a:rPr>
              <a:t>origines remontent </a:t>
            </a:r>
            <a:r>
              <a:rPr lang="fr-FR" altLang="fr-FR" sz="1400" dirty="0" smtClean="0">
                <a:solidFill>
                  <a:schemeClr val="tx1"/>
                </a:solidFill>
                <a:latin typeface="Book Antiqua" panose="02040602050305030304" pitchFamily="18" charset="0"/>
                <a:ea typeface="Times New Roman" pitchFamily="18" charset="0"/>
                <a:cs typeface="Arial" pitchFamily="34" charset="0"/>
              </a:rPr>
              <a:t>aux</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Phéniciens</a:t>
            </a:r>
            <a:r>
              <a:rPr lang="fr-FR" altLang="fr-FR" sz="1400" dirty="0">
                <a:solidFill>
                  <a:schemeClr val="tx1"/>
                </a:solidFill>
                <a:latin typeface="Book Antiqua" panose="02040602050305030304" pitchFamily="18" charset="0"/>
                <a:ea typeface="Times New Roman" pitchFamily="18" charset="0"/>
                <a:cs typeface="Arial" pitchFamily="34" charset="0"/>
              </a:rPr>
              <a:t>, mais les </a:t>
            </a:r>
            <a:r>
              <a:rPr lang="fr-FR" altLang="fr-FR" sz="1400" dirty="0" smtClean="0">
                <a:solidFill>
                  <a:schemeClr val="tx1"/>
                </a:solidFill>
                <a:latin typeface="Book Antiqua" panose="02040602050305030304" pitchFamily="18" charset="0"/>
                <a:ea typeface="Times New Roman" pitchFamily="18" charset="0"/>
                <a:cs typeface="Arial" pitchFamily="34" charset="0"/>
              </a:rPr>
              <a:t>influences plus </a:t>
            </a:r>
            <a:r>
              <a:rPr lang="fr-FR" altLang="fr-FR" sz="1400" dirty="0">
                <a:solidFill>
                  <a:schemeClr val="tx1"/>
                </a:solidFill>
                <a:latin typeface="Book Antiqua" panose="02040602050305030304" pitchFamily="18" charset="0"/>
                <a:ea typeface="Times New Roman" pitchFamily="18" charset="0"/>
                <a:cs typeface="Arial" pitchFamily="34" charset="0"/>
              </a:rPr>
              <a:t>marquantes sont les influences arabes, car l’occupation a </a:t>
            </a:r>
            <a:r>
              <a:rPr lang="fr-FR" altLang="fr-FR" sz="1400" dirty="0" smtClean="0">
                <a:solidFill>
                  <a:schemeClr val="tx1"/>
                </a:solidFill>
                <a:latin typeface="Book Antiqua" panose="02040602050305030304" pitchFamily="18" charset="0"/>
                <a:ea typeface="Times New Roman" pitchFamily="18" charset="0"/>
                <a:cs typeface="Arial" pitchFamily="34" charset="0"/>
              </a:rPr>
              <a:t>duré</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plus </a:t>
            </a:r>
            <a:r>
              <a:rPr lang="fr-FR" altLang="fr-FR" sz="1400" dirty="0">
                <a:solidFill>
                  <a:schemeClr val="tx1"/>
                </a:solidFill>
                <a:latin typeface="Book Antiqua" panose="02040602050305030304" pitchFamily="18" charset="0"/>
                <a:ea typeface="Times New Roman" pitchFamily="18" charset="0"/>
                <a:cs typeface="Arial" pitchFamily="34" charset="0"/>
              </a:rPr>
              <a:t>de 450 années.</a:t>
            </a:r>
          </a:p>
          <a:p>
            <a:pPr>
              <a:lnSpc>
                <a:spcPct val="150000"/>
              </a:lnSpc>
              <a:spcBef>
                <a:spcPct val="0"/>
              </a:spcBef>
              <a:buNone/>
            </a:pPr>
            <a:r>
              <a:rPr lang="fr-FR" altLang="fr-FR" sz="1400" dirty="0">
                <a:solidFill>
                  <a:schemeClr val="tx1"/>
                </a:solidFill>
                <a:latin typeface="Book Antiqua" panose="02040602050305030304" pitchFamily="18" charset="0"/>
                <a:ea typeface="Times New Roman" pitchFamily="18" charset="0"/>
                <a:cs typeface="Arial" pitchFamily="34" charset="0"/>
              </a:rPr>
              <a:t>Durant le 15</a:t>
            </a:r>
            <a:r>
              <a:rPr lang="fr-FR" altLang="fr-FR" sz="1400" baseline="30000" dirty="0">
                <a:solidFill>
                  <a:schemeClr val="tx1"/>
                </a:solidFill>
                <a:latin typeface="Book Antiqua" panose="02040602050305030304" pitchFamily="18" charset="0"/>
                <a:ea typeface="Times New Roman" pitchFamily="18" charset="0"/>
                <a:cs typeface="Arial" pitchFamily="34" charset="0"/>
              </a:rPr>
              <a:t>ème</a:t>
            </a:r>
            <a:r>
              <a:rPr lang="fr-FR" altLang="fr-FR" sz="1400" dirty="0">
                <a:solidFill>
                  <a:schemeClr val="tx1"/>
                </a:solidFill>
                <a:latin typeface="Book Antiqua" panose="02040602050305030304" pitchFamily="18" charset="0"/>
                <a:ea typeface="Times New Roman" pitchFamily="18" charset="0"/>
                <a:cs typeface="Arial" pitchFamily="34" charset="0"/>
              </a:rPr>
              <a:t> siècle Lisbonne connaît le début de son âge d’Or grâce aux Découvertes </a:t>
            </a:r>
            <a:r>
              <a:rPr lang="fr-FR" altLang="fr-FR" sz="1400" dirty="0" smtClean="0">
                <a:solidFill>
                  <a:schemeClr val="tx1"/>
                </a:solidFill>
                <a:latin typeface="Book Antiqua" panose="02040602050305030304" pitchFamily="18" charset="0"/>
                <a:ea typeface="Times New Roman" pitchFamily="18" charset="0"/>
                <a:cs typeface="Arial" pitchFamily="34" charset="0"/>
              </a:rPr>
              <a:t>Maritimes,</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surtout </a:t>
            </a:r>
            <a:r>
              <a:rPr lang="fr-FR" altLang="fr-FR" sz="1400" dirty="0">
                <a:solidFill>
                  <a:schemeClr val="tx1"/>
                </a:solidFill>
                <a:latin typeface="Book Antiqua" panose="02040602050305030304" pitchFamily="18" charset="0"/>
                <a:ea typeface="Times New Roman" pitchFamily="18" charset="0"/>
                <a:cs typeface="Arial" pitchFamily="34" charset="0"/>
              </a:rPr>
              <a:t>avec le commerce des épices et les pierres précieuses. C’est l’époque des </a:t>
            </a:r>
            <a:r>
              <a:rPr lang="fr-FR" altLang="fr-FR" sz="1400" dirty="0" smtClean="0">
                <a:solidFill>
                  <a:schemeClr val="tx1"/>
                </a:solidFill>
                <a:latin typeface="Book Antiqua" panose="02040602050305030304" pitchFamily="18" charset="0"/>
                <a:ea typeface="Times New Roman" pitchFamily="18" charset="0"/>
                <a:cs typeface="Arial" pitchFamily="34" charset="0"/>
              </a:rPr>
              <a:t>grandes</a:t>
            </a:r>
          </a:p>
          <a:p>
            <a:pPr>
              <a:lnSpc>
                <a:spcPct val="150000"/>
              </a:lnSpc>
              <a:spcBef>
                <a:spcPct val="0"/>
              </a:spcBef>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constructions </a:t>
            </a:r>
            <a:r>
              <a:rPr lang="fr-FR" altLang="fr-FR" sz="1400" dirty="0">
                <a:solidFill>
                  <a:schemeClr val="tx1"/>
                </a:solidFill>
                <a:latin typeface="Book Antiqua" panose="02040602050305030304" pitchFamily="18" charset="0"/>
                <a:ea typeface="Times New Roman" pitchFamily="18" charset="0"/>
                <a:cs typeface="Arial" pitchFamily="34" charset="0"/>
              </a:rPr>
              <a:t>tels que le monastère de </a:t>
            </a:r>
            <a:r>
              <a:rPr lang="fr-FR" altLang="fr-FR" sz="1400" dirty="0" err="1">
                <a:solidFill>
                  <a:schemeClr val="tx1"/>
                </a:solidFill>
                <a:latin typeface="Book Antiqua" panose="02040602050305030304" pitchFamily="18" charset="0"/>
                <a:ea typeface="Times New Roman" pitchFamily="18" charset="0"/>
                <a:cs typeface="Arial" pitchFamily="34" charset="0"/>
              </a:rPr>
              <a:t>Jerónimos</a:t>
            </a:r>
            <a:r>
              <a:rPr lang="fr-FR" altLang="fr-FR" sz="1400" dirty="0">
                <a:solidFill>
                  <a:schemeClr val="tx1"/>
                </a:solidFill>
                <a:latin typeface="Book Antiqua" panose="02040602050305030304" pitchFamily="18" charset="0"/>
                <a:ea typeface="Times New Roman" pitchFamily="18" charset="0"/>
                <a:cs typeface="Arial" pitchFamily="34" charset="0"/>
              </a:rPr>
              <a:t> et la Tour de Belém.</a:t>
            </a:r>
            <a:endParaRPr lang="pt-PT" altLang="fr-FR" sz="1400" dirty="0">
              <a:solidFill>
                <a:schemeClr val="tx1"/>
              </a:solidFill>
              <a:latin typeface="Book Antiqua" panose="02040602050305030304" pitchFamily="18" charset="0"/>
              <a:ea typeface="Times New Roman" pitchFamily="18" charset="0"/>
              <a:cs typeface="Arial" pitchFamily="34" charset="0"/>
            </a:endParaRPr>
          </a:p>
          <a:p>
            <a:pPr>
              <a:lnSpc>
                <a:spcPct val="150000"/>
              </a:lnSpc>
              <a:spcBef>
                <a:spcPct val="0"/>
              </a:spcBef>
              <a:buFontTx/>
              <a:buNone/>
            </a:pPr>
            <a:r>
              <a:rPr lang="fr-FR" altLang="fr-FR" sz="1400" dirty="0">
                <a:solidFill>
                  <a:schemeClr val="tx1"/>
                </a:solidFill>
                <a:latin typeface="Book Antiqua" panose="02040602050305030304" pitchFamily="18" charset="0"/>
                <a:ea typeface="Times New Roman" pitchFamily="18" charset="0"/>
                <a:cs typeface="Arial" pitchFamily="34" charset="0"/>
              </a:rPr>
              <a:t>Après le tremblement de terre de 1755, la reconstruction de Lisbonne a permis un nouveau « dessin </a:t>
            </a:r>
            <a:r>
              <a:rPr lang="fr-FR" altLang="fr-FR" sz="1400" dirty="0" smtClean="0">
                <a:solidFill>
                  <a:schemeClr val="tx1"/>
                </a:solidFill>
                <a:latin typeface="Book Antiqua" panose="02040602050305030304" pitchFamily="18" charset="0"/>
                <a:ea typeface="Times New Roman" pitchFamily="18" charset="0"/>
                <a:cs typeface="Arial" pitchFamily="34" charset="0"/>
              </a:rPr>
              <a:t>» </a:t>
            </a:r>
          </a:p>
          <a:p>
            <a:pPr>
              <a:lnSpc>
                <a:spcPct val="150000"/>
              </a:lnSpc>
              <a:spcBef>
                <a:spcPct val="0"/>
              </a:spcBef>
              <a:buFontTx/>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de </a:t>
            </a:r>
            <a:r>
              <a:rPr lang="fr-FR" altLang="fr-FR" sz="1400" dirty="0">
                <a:solidFill>
                  <a:schemeClr val="tx1"/>
                </a:solidFill>
                <a:latin typeface="Book Antiqua" panose="02040602050305030304" pitchFamily="18" charset="0"/>
                <a:ea typeface="Times New Roman" pitchFamily="18" charset="0"/>
                <a:cs typeface="Arial" pitchFamily="34" charset="0"/>
              </a:rPr>
              <a:t>la ville qui a crée la « </a:t>
            </a:r>
            <a:r>
              <a:rPr lang="fr-FR" altLang="fr-FR" sz="1400" dirty="0" err="1">
                <a:solidFill>
                  <a:schemeClr val="tx1"/>
                </a:solidFill>
                <a:latin typeface="Book Antiqua" panose="02040602050305030304" pitchFamily="18" charset="0"/>
                <a:ea typeface="Times New Roman" pitchFamily="18" charset="0"/>
                <a:cs typeface="Arial" pitchFamily="34" charset="0"/>
              </a:rPr>
              <a:t>Baixa</a:t>
            </a:r>
            <a:r>
              <a:rPr lang="fr-FR" altLang="fr-FR" sz="1400" dirty="0">
                <a:solidFill>
                  <a:schemeClr val="tx1"/>
                </a:solidFill>
                <a:latin typeface="Book Antiqua" panose="02040602050305030304" pitchFamily="18" charset="0"/>
                <a:ea typeface="Times New Roman" pitchFamily="18" charset="0"/>
                <a:cs typeface="Arial" pitchFamily="34" charset="0"/>
              </a:rPr>
              <a:t> », une zone commerciale avec des rues larges et parallèles. </a:t>
            </a:r>
            <a:endParaRPr lang="pt-PT" altLang="fr-FR" sz="1400" dirty="0">
              <a:solidFill>
                <a:schemeClr val="tx1"/>
              </a:solidFill>
              <a:latin typeface="Book Antiqua" panose="02040602050305030304" pitchFamily="18" charset="0"/>
              <a:ea typeface="Times New Roman" pitchFamily="18" charset="0"/>
              <a:cs typeface="Arial" pitchFamily="34" charset="0"/>
            </a:endParaRPr>
          </a:p>
          <a:p>
            <a:pPr>
              <a:lnSpc>
                <a:spcPct val="150000"/>
              </a:lnSpc>
              <a:spcBef>
                <a:spcPct val="0"/>
              </a:spcBef>
              <a:buFontTx/>
              <a:buNone/>
            </a:pPr>
            <a:r>
              <a:rPr lang="fr-FR" altLang="fr-FR" sz="1400" dirty="0">
                <a:solidFill>
                  <a:schemeClr val="tx1"/>
                </a:solidFill>
                <a:latin typeface="Book Antiqua" panose="02040602050305030304" pitchFamily="18" charset="0"/>
                <a:ea typeface="Times New Roman" pitchFamily="18" charset="0"/>
                <a:cs typeface="Arial" pitchFamily="34" charset="0"/>
              </a:rPr>
              <a:t>Plus récemment c’</a:t>
            </a:r>
            <a:r>
              <a:rPr lang="fr-FR" altLang="fr-FR" sz="1400" dirty="0" err="1">
                <a:solidFill>
                  <a:schemeClr val="tx1"/>
                </a:solidFill>
                <a:latin typeface="Book Antiqua" panose="02040602050305030304" pitchFamily="18" charset="0"/>
                <a:ea typeface="Times New Roman" pitchFamily="18" charset="0"/>
                <a:cs typeface="Arial" pitchFamily="34" charset="0"/>
              </a:rPr>
              <a:t>ést</a:t>
            </a:r>
            <a:r>
              <a:rPr lang="fr-FR" altLang="fr-FR" sz="1400" dirty="0">
                <a:solidFill>
                  <a:schemeClr val="tx1"/>
                </a:solidFill>
                <a:latin typeface="Book Antiqua" panose="02040602050305030304" pitchFamily="18" charset="0"/>
                <a:ea typeface="Times New Roman" pitchFamily="18" charset="0"/>
                <a:cs typeface="Arial" pitchFamily="34" charset="0"/>
              </a:rPr>
              <a:t> l’Expo (maintenant Parque </a:t>
            </a:r>
            <a:r>
              <a:rPr lang="fr-FR" altLang="fr-FR" sz="1400" dirty="0" err="1">
                <a:solidFill>
                  <a:schemeClr val="tx1"/>
                </a:solidFill>
                <a:latin typeface="Book Antiqua" panose="02040602050305030304" pitchFamily="18" charset="0"/>
                <a:ea typeface="Times New Roman" pitchFamily="18" charset="0"/>
                <a:cs typeface="Arial" pitchFamily="34" charset="0"/>
              </a:rPr>
              <a:t>das</a:t>
            </a:r>
            <a:r>
              <a:rPr lang="fr-FR" altLang="fr-FR" sz="1400" dirty="0">
                <a:solidFill>
                  <a:schemeClr val="tx1"/>
                </a:solidFill>
                <a:latin typeface="Book Antiqua" panose="02040602050305030304" pitchFamily="18" charset="0"/>
                <a:ea typeface="Times New Roman" pitchFamily="18" charset="0"/>
                <a:cs typeface="Arial" pitchFamily="34" charset="0"/>
              </a:rPr>
              <a:t> </a:t>
            </a:r>
            <a:r>
              <a:rPr lang="fr-FR" altLang="fr-FR" sz="1400" dirty="0" err="1">
                <a:solidFill>
                  <a:schemeClr val="tx1"/>
                </a:solidFill>
                <a:latin typeface="Book Antiqua" panose="02040602050305030304" pitchFamily="18" charset="0"/>
                <a:ea typeface="Times New Roman" pitchFamily="18" charset="0"/>
                <a:cs typeface="Arial" pitchFamily="34" charset="0"/>
              </a:rPr>
              <a:t>Nações</a:t>
            </a:r>
            <a:r>
              <a:rPr lang="fr-FR" altLang="fr-FR" sz="1400" dirty="0">
                <a:solidFill>
                  <a:schemeClr val="tx1"/>
                </a:solidFill>
                <a:latin typeface="Book Antiqua" panose="02040602050305030304" pitchFamily="18" charset="0"/>
                <a:ea typeface="Times New Roman" pitchFamily="18" charset="0"/>
                <a:cs typeface="Arial" pitchFamily="34" charset="0"/>
              </a:rPr>
              <a:t>) qui a de nouveau donné une </a:t>
            </a:r>
            <a:r>
              <a:rPr lang="fr-FR" altLang="fr-FR" sz="1400" dirty="0" smtClean="0">
                <a:solidFill>
                  <a:schemeClr val="tx1"/>
                </a:solidFill>
                <a:latin typeface="Book Antiqua" panose="02040602050305030304" pitchFamily="18" charset="0"/>
                <a:ea typeface="Times New Roman" pitchFamily="18" charset="0"/>
                <a:cs typeface="Arial" pitchFamily="34" charset="0"/>
              </a:rPr>
              <a:t>nouvelle</a:t>
            </a:r>
          </a:p>
          <a:p>
            <a:pPr>
              <a:lnSpc>
                <a:spcPct val="150000"/>
              </a:lnSpc>
              <a:spcBef>
                <a:spcPct val="0"/>
              </a:spcBef>
              <a:buFontTx/>
              <a:buNone/>
            </a:pPr>
            <a:r>
              <a:rPr lang="fr-FR" altLang="fr-FR" sz="1400" dirty="0" smtClean="0">
                <a:solidFill>
                  <a:schemeClr val="tx1"/>
                </a:solidFill>
                <a:latin typeface="Book Antiqua" panose="02040602050305030304" pitchFamily="18" charset="0"/>
                <a:ea typeface="Times New Roman" pitchFamily="18" charset="0"/>
                <a:cs typeface="Arial" pitchFamily="34" charset="0"/>
              </a:rPr>
              <a:t>impulsion </a:t>
            </a:r>
            <a:r>
              <a:rPr lang="fr-FR" altLang="fr-FR" sz="1400" dirty="0">
                <a:solidFill>
                  <a:schemeClr val="tx1"/>
                </a:solidFill>
                <a:latin typeface="Book Antiqua" panose="02040602050305030304" pitchFamily="18" charset="0"/>
                <a:ea typeface="Times New Roman" pitchFamily="18" charset="0"/>
                <a:cs typeface="Arial" pitchFamily="34" charset="0"/>
              </a:rPr>
              <a:t>au développement de la ville.</a:t>
            </a:r>
          </a:p>
          <a:p>
            <a:endParaRPr lang="fr-FR" sz="1400" dirty="0">
              <a:solidFill>
                <a:schemeClr val="tx1"/>
              </a:solidFill>
              <a:latin typeface="Book Antiqua" panose="02040602050305030304" pitchFamily="18" charset="0"/>
            </a:endParaRPr>
          </a:p>
        </p:txBody>
      </p:sp>
      <p:pic>
        <p:nvPicPr>
          <p:cNvPr id="4" name="Picture 11" descr="Imagem 00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9033" y="4797151"/>
            <a:ext cx="2284735" cy="172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Imagem 00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4797151"/>
            <a:ext cx="2427178" cy="172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ALFAMA_6 para spring mailing[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48236" y="4741001"/>
            <a:ext cx="1344044" cy="191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Imagem 00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96336" y="4736843"/>
            <a:ext cx="1342635" cy="186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p:cNvSpPr txBox="1">
            <a:spLocks noChangeArrowheads="1"/>
          </p:cNvSpPr>
          <p:nvPr/>
        </p:nvSpPr>
        <p:spPr bwMode="auto">
          <a:xfrm>
            <a:off x="2771800" y="366523"/>
            <a:ext cx="3725862" cy="758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b="1" u="sng" dirty="0" smtClean="0">
                <a:latin typeface="Baskerville Old Face" pitchFamily="18" charset="0"/>
              </a:rPr>
              <a:t>Lisboa</a:t>
            </a:r>
            <a:endParaRPr lang="fr-FR" altLang="fr-FR" b="1" u="sng" dirty="0">
              <a:latin typeface="Baskerville Old Face" pitchFamily="18" charset="0"/>
            </a:endParaRPr>
          </a:p>
        </p:txBody>
      </p:sp>
    </p:spTree>
    <p:extLst>
      <p:ext uri="{BB962C8B-B14F-4D97-AF65-F5344CB8AC3E}">
        <p14:creationId xmlns:p14="http://schemas.microsoft.com/office/powerpoint/2010/main" val="2671562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47" t="7090" r="5436" b="23606"/>
          <a:stretch/>
        </p:blipFill>
        <p:spPr bwMode="auto">
          <a:xfrm>
            <a:off x="292070" y="1988840"/>
            <a:ext cx="4797553" cy="3299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http://www.sairmais.com/galeria/entity/efc2e40cd2977beb830691bc33ac9d6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719" y="4077072"/>
            <a:ext cx="3414745" cy="216409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media-cdn.tripadvisor.com/media/photo-s/05/a2/12/88/hotel-quinta-da-marinh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719" y="1588690"/>
            <a:ext cx="3414745" cy="2272358"/>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9"/>
          <p:cNvSpPr txBox="1">
            <a:spLocks noChangeArrowheads="1"/>
          </p:cNvSpPr>
          <p:nvPr/>
        </p:nvSpPr>
        <p:spPr bwMode="auto">
          <a:xfrm>
            <a:off x="827584" y="406405"/>
            <a:ext cx="7451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2400" b="1" u="sng" dirty="0" smtClean="0">
                <a:solidFill>
                  <a:schemeClr val="tx1"/>
                </a:solidFill>
                <a:latin typeface="Baskerville Old Face" panose="02020602080505020303" pitchFamily="18" charset="0"/>
              </a:rPr>
              <a:t>Déjeuner au</a:t>
            </a:r>
            <a:r>
              <a:rPr lang="fr-FR" sz="2400" b="1" u="sng" dirty="0" smtClean="0">
                <a:latin typeface="Baskerville Old Face" panose="02020602080505020303" pitchFamily="18" charset="0"/>
              </a:rPr>
              <a:t> </a:t>
            </a:r>
            <a:r>
              <a:rPr lang="fr-FR" sz="2400" b="1" u="sng" dirty="0" smtClean="0">
                <a:solidFill>
                  <a:schemeClr val="tx1"/>
                </a:solidFill>
                <a:latin typeface="Baskerville Old Face" panose="02020602080505020303" pitchFamily="18" charset="0"/>
              </a:rPr>
              <a:t>Monte Mar Restaurante - CASCAIS</a:t>
            </a:r>
            <a:endParaRPr lang="fr-FR" altLang="fr-FR" sz="2400" b="1" u="sng" dirty="0">
              <a:latin typeface="Baskerville Old Face" pitchFamily="18" charset="0"/>
            </a:endParaRPr>
          </a:p>
        </p:txBody>
      </p:sp>
    </p:spTree>
    <p:extLst>
      <p:ext uri="{BB962C8B-B14F-4D97-AF65-F5344CB8AC3E}">
        <p14:creationId xmlns:p14="http://schemas.microsoft.com/office/powerpoint/2010/main" val="3608875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79512" y="2060575"/>
            <a:ext cx="453548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spcBef>
                <a:spcPct val="0"/>
              </a:spcBef>
              <a:buFontTx/>
              <a:buNone/>
            </a:pPr>
            <a:r>
              <a:rPr lang="fr-FR" altLang="fr-FR" sz="1600" dirty="0">
                <a:latin typeface="Baskerville Old Face" pitchFamily="18" charset="0"/>
                <a:cs typeface="Arial" pitchFamily="34" charset="0"/>
              </a:rPr>
              <a:t>Après </a:t>
            </a:r>
            <a:r>
              <a:rPr lang="fr-FR" altLang="fr-FR" sz="1600" dirty="0" smtClean="0">
                <a:latin typeface="Baskerville Old Face" pitchFamily="18" charset="0"/>
                <a:cs typeface="Arial" pitchFamily="34" charset="0"/>
              </a:rPr>
              <a:t>le déjeuner, nous partons en direction de Sintra</a:t>
            </a:r>
            <a:r>
              <a:rPr lang="fr-FR" altLang="fr-FR" sz="1600" dirty="0">
                <a:latin typeface="Baskerville Old Face" pitchFamily="18" charset="0"/>
                <a:cs typeface="Arial" pitchFamily="34" charset="0"/>
              </a:rPr>
              <a:t>, un charmant village à 35 Km de Lisbonne, au milieu de la montagne. </a:t>
            </a:r>
          </a:p>
          <a:p>
            <a:pPr algn="just" eaLnBrk="1" hangingPunct="1">
              <a:spcBef>
                <a:spcPct val="0"/>
              </a:spcBef>
              <a:buFontTx/>
              <a:buNone/>
            </a:pPr>
            <a:r>
              <a:rPr lang="fr-FR" altLang="fr-FR" sz="1600" dirty="0">
                <a:latin typeface="Baskerville Old Face" pitchFamily="18" charset="0"/>
                <a:cs typeface="Arial" pitchFamily="34" charset="0"/>
              </a:rPr>
              <a:t>Résidence d’Été des Rois Portugais, Sintra a été classé à l’UNESCO comme patrimoine de l’Humanité, dans la catégorie paysage culturel en 1995. </a:t>
            </a:r>
          </a:p>
          <a:p>
            <a:pPr algn="just" eaLnBrk="1" hangingPunct="1">
              <a:spcBef>
                <a:spcPct val="0"/>
              </a:spcBef>
              <a:buFontTx/>
              <a:buNone/>
            </a:pPr>
            <a:endParaRPr lang="fr-FR" altLang="fr-FR" sz="1600" dirty="0">
              <a:latin typeface="Baskerville Old Face" pitchFamily="18" charset="0"/>
              <a:cs typeface="Arial" pitchFamily="34" charset="0"/>
            </a:endParaRPr>
          </a:p>
          <a:p>
            <a:pPr algn="just" eaLnBrk="1" hangingPunct="1">
              <a:spcBef>
                <a:spcPct val="0"/>
              </a:spcBef>
              <a:buFontTx/>
              <a:buNone/>
            </a:pPr>
            <a:r>
              <a:rPr lang="fr-FR" altLang="fr-FR" sz="1600" dirty="0">
                <a:latin typeface="Baskerville Old Face" pitchFamily="18" charset="0"/>
                <a:cs typeface="Arial" pitchFamily="34" charset="0"/>
              </a:rPr>
              <a:t>Des </a:t>
            </a:r>
            <a:r>
              <a:rPr lang="fr-FR" altLang="fr-FR" sz="1600" dirty="0" smtClean="0">
                <a:latin typeface="Baskerville Old Face" pitchFamily="18" charset="0"/>
                <a:cs typeface="Arial" pitchFamily="34" charset="0"/>
              </a:rPr>
              <a:t>jeeps </a:t>
            </a:r>
            <a:r>
              <a:rPr lang="fr-FR" altLang="fr-FR" sz="1600" dirty="0">
                <a:latin typeface="Baskerville Old Face" pitchFamily="18" charset="0"/>
                <a:cs typeface="Arial" pitchFamily="34" charset="0"/>
              </a:rPr>
              <a:t>attendront le groupe </a:t>
            </a:r>
            <a:r>
              <a:rPr lang="fr-FR" altLang="fr-FR" sz="1600" dirty="0" smtClean="0">
                <a:latin typeface="Baskerville Old Face" pitchFamily="18" charset="0"/>
                <a:cs typeface="Arial" pitchFamily="34" charset="0"/>
              </a:rPr>
              <a:t>à la sortie du restaurant avant </a:t>
            </a:r>
            <a:r>
              <a:rPr lang="fr-FR" altLang="fr-FR" sz="1600" dirty="0">
                <a:latin typeface="Baskerville Old Face" pitchFamily="18" charset="0"/>
                <a:cs typeface="Arial" pitchFamily="34" charset="0"/>
              </a:rPr>
              <a:t>de partir pour un rallye à travers un paysage somptueux. </a:t>
            </a:r>
          </a:p>
          <a:p>
            <a:pPr algn="just" eaLnBrk="1" hangingPunct="1">
              <a:spcBef>
                <a:spcPct val="0"/>
              </a:spcBef>
              <a:buFontTx/>
              <a:buNone/>
            </a:pPr>
            <a:endParaRPr lang="fr-FR" altLang="fr-FR" sz="1600" dirty="0">
              <a:latin typeface="Baskerville Old Face" pitchFamily="18" charset="0"/>
              <a:cs typeface="Arial" pitchFamily="34" charset="0"/>
            </a:endParaRPr>
          </a:p>
          <a:p>
            <a:pPr algn="just" eaLnBrk="1" hangingPunct="1">
              <a:spcBef>
                <a:spcPct val="0"/>
              </a:spcBef>
              <a:buFontTx/>
              <a:buNone/>
            </a:pPr>
            <a:r>
              <a:rPr lang="fr-FR" altLang="fr-FR" sz="1600" dirty="0">
                <a:latin typeface="Baskerville Old Face" pitchFamily="18" charset="0"/>
                <a:cs typeface="Arial" pitchFamily="34" charset="0"/>
              </a:rPr>
              <a:t>Au cours de ce rallye, le groupe suivra le </a:t>
            </a:r>
            <a:r>
              <a:rPr lang="fr-FR" altLang="fr-FR" sz="1600" dirty="0" err="1">
                <a:latin typeface="Baskerville Old Face" pitchFamily="18" charset="0"/>
                <a:cs typeface="Arial" pitchFamily="34" charset="0"/>
              </a:rPr>
              <a:t>Lagoa</a:t>
            </a:r>
            <a:r>
              <a:rPr lang="fr-FR" altLang="fr-FR" sz="1600" dirty="0">
                <a:latin typeface="Baskerville Old Face" pitchFamily="18" charset="0"/>
                <a:cs typeface="Arial" pitchFamily="34" charset="0"/>
              </a:rPr>
              <a:t> Azul, São Pedro de Sintra, le centre ville de Sintra, </a:t>
            </a:r>
            <a:r>
              <a:rPr lang="fr-FR" altLang="fr-FR" sz="1600" dirty="0" err="1">
                <a:latin typeface="Baskerville Old Face" pitchFamily="18" charset="0"/>
                <a:cs typeface="Arial" pitchFamily="34" charset="0"/>
              </a:rPr>
              <a:t>Eugaria</a:t>
            </a:r>
            <a:r>
              <a:rPr lang="fr-FR" altLang="fr-FR" sz="1600" dirty="0">
                <a:latin typeface="Baskerville Old Face" pitchFamily="18" charset="0"/>
                <a:cs typeface="Arial" pitchFamily="34" charset="0"/>
              </a:rPr>
              <a:t>, le Couvent de </a:t>
            </a:r>
            <a:r>
              <a:rPr lang="fr-FR" altLang="fr-FR" sz="1600" dirty="0" err="1">
                <a:latin typeface="Baskerville Old Face" pitchFamily="18" charset="0"/>
                <a:cs typeface="Arial" pitchFamily="34" charset="0"/>
              </a:rPr>
              <a:t>Capuchos</a:t>
            </a:r>
            <a:r>
              <a:rPr lang="fr-FR" altLang="fr-FR" sz="1600" dirty="0">
                <a:latin typeface="Baskerville Old Face" pitchFamily="18" charset="0"/>
                <a:cs typeface="Arial" pitchFamily="34" charset="0"/>
              </a:rPr>
              <a:t>, </a:t>
            </a:r>
            <a:r>
              <a:rPr lang="fr-FR" altLang="fr-FR" sz="1600" dirty="0" err="1">
                <a:latin typeface="Baskerville Old Face" pitchFamily="18" charset="0"/>
                <a:cs typeface="Arial" pitchFamily="34" charset="0"/>
              </a:rPr>
              <a:t>Memoria</a:t>
            </a:r>
            <a:r>
              <a:rPr lang="fr-FR" altLang="fr-FR" sz="1600" dirty="0">
                <a:latin typeface="Baskerville Old Face" pitchFamily="18" charset="0"/>
                <a:cs typeface="Arial" pitchFamily="34" charset="0"/>
              </a:rPr>
              <a:t>, </a:t>
            </a:r>
            <a:r>
              <a:rPr lang="fr-FR" altLang="fr-FR" sz="1600" dirty="0" err="1">
                <a:latin typeface="Baskerville Old Face" pitchFamily="18" charset="0"/>
                <a:cs typeface="Arial" pitchFamily="34" charset="0"/>
              </a:rPr>
              <a:t>Peninha</a:t>
            </a:r>
            <a:r>
              <a:rPr lang="fr-FR" altLang="fr-FR" sz="1600" dirty="0">
                <a:latin typeface="Baskerville Old Face" pitchFamily="18" charset="0"/>
                <a:cs typeface="Arial" pitchFamily="34" charset="0"/>
              </a:rPr>
              <a:t>, </a:t>
            </a:r>
            <a:r>
              <a:rPr lang="fr-FR" altLang="fr-FR" sz="1600" dirty="0" err="1" smtClean="0">
                <a:latin typeface="Baskerville Old Face" pitchFamily="18" charset="0"/>
                <a:cs typeface="Arial" pitchFamily="34" charset="0"/>
              </a:rPr>
              <a:t>Almoçageme</a:t>
            </a:r>
            <a:r>
              <a:rPr lang="fr-FR" altLang="fr-FR" sz="1600" dirty="0" smtClean="0">
                <a:latin typeface="Baskerville Old Face" pitchFamily="18" charset="0"/>
                <a:cs typeface="Arial" pitchFamily="34" charset="0"/>
              </a:rPr>
              <a:t>, Cabo </a:t>
            </a:r>
            <a:r>
              <a:rPr lang="fr-FR" altLang="fr-FR" sz="1600" dirty="0">
                <a:latin typeface="Baskerville Old Face" pitchFamily="18" charset="0"/>
                <a:cs typeface="Arial" pitchFamily="34" charset="0"/>
              </a:rPr>
              <a:t>da </a:t>
            </a:r>
            <a:r>
              <a:rPr lang="fr-FR" altLang="fr-FR" sz="1600" dirty="0" smtClean="0">
                <a:latin typeface="Baskerville Old Face" pitchFamily="18" charset="0"/>
                <a:cs typeface="Arial" pitchFamily="34" charset="0"/>
              </a:rPr>
              <a:t>Roca</a:t>
            </a:r>
            <a:r>
              <a:rPr lang="fr-FR" altLang="fr-FR" sz="1600" dirty="0">
                <a:latin typeface="Baskerville Old Face" pitchFamily="18" charset="0"/>
                <a:cs typeface="Arial" pitchFamily="34" charset="0"/>
              </a:rPr>
              <a:t>.</a:t>
            </a:r>
            <a:endParaRPr lang="fr-FR" altLang="fr-FR" sz="1400" dirty="0">
              <a:latin typeface="Baskerville Old Face" pitchFamily="18" charset="0"/>
            </a:endParaRPr>
          </a:p>
        </p:txBody>
      </p:sp>
      <p:pic>
        <p:nvPicPr>
          <p:cNvPr id="20483" name="Picture Placeholder 6" descr="Castles-in-the-Sky-Sintra-Portug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2781300"/>
            <a:ext cx="2882900"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9"/>
          <p:cNvSpPr txBox="1">
            <a:spLocks noChangeArrowheads="1"/>
          </p:cNvSpPr>
          <p:nvPr/>
        </p:nvSpPr>
        <p:spPr bwMode="auto">
          <a:xfrm>
            <a:off x="1235075" y="333375"/>
            <a:ext cx="33797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Rallye </a:t>
            </a:r>
            <a:r>
              <a:rPr lang="fr-FR" altLang="fr-FR" sz="2400" b="1" u="sng" dirty="0">
                <a:latin typeface="Baskerville Old Face" pitchFamily="18" charset="0"/>
              </a:rPr>
              <a:t>en </a:t>
            </a:r>
            <a:r>
              <a:rPr lang="fr-FR" altLang="fr-FR" sz="2400" b="1" u="sng" dirty="0" smtClean="0">
                <a:latin typeface="Baskerville Old Face" pitchFamily="18" charset="0"/>
              </a:rPr>
              <a:t>jeeps </a:t>
            </a:r>
            <a:r>
              <a:rPr lang="fr-FR" altLang="fr-FR" sz="2400" b="1" u="sng" dirty="0">
                <a:latin typeface="Baskerville Old Face" pitchFamily="18" charset="0"/>
              </a:rPr>
              <a:t>à  SINTRA » </a:t>
            </a:r>
          </a:p>
        </p:txBody>
      </p:sp>
      <p:pic>
        <p:nvPicPr>
          <p:cNvPr id="20485" name="Picture 8" descr="http://4.bp.blogspot.com/_rJ2Bl4KMMaE/SpQcbc0YR2I/AAAAAAAAITY/qOjM6xgu5dU/s400/Massama+0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88913"/>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12321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m 5" descr="2_1247475752_3_quinta-de-regaleira.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81538" y="573088"/>
            <a:ext cx="4248150"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9"/>
          <p:cNvSpPr txBox="1">
            <a:spLocks noChangeArrowheads="1"/>
          </p:cNvSpPr>
          <p:nvPr/>
        </p:nvSpPr>
        <p:spPr bwMode="auto">
          <a:xfrm>
            <a:off x="295275" y="931161"/>
            <a:ext cx="4032250" cy="114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Activité Rallye </a:t>
            </a:r>
            <a:r>
              <a:rPr lang="fr-FR" altLang="fr-FR" sz="2400" b="1" u="sng" dirty="0">
                <a:latin typeface="Baskerville Old Face" pitchFamily="18" charset="0"/>
              </a:rPr>
              <a:t>en </a:t>
            </a:r>
            <a:r>
              <a:rPr lang="fr-FR" altLang="fr-FR" sz="2400" b="1" u="sng" dirty="0" smtClean="0">
                <a:latin typeface="Baskerville Old Face" pitchFamily="18" charset="0"/>
              </a:rPr>
              <a:t>jeeps </a:t>
            </a:r>
            <a:r>
              <a:rPr lang="fr-FR" altLang="fr-FR" sz="2400" b="1" u="sng" dirty="0">
                <a:latin typeface="Baskerville Old Face" pitchFamily="18" charset="0"/>
              </a:rPr>
              <a:t>à   SINTRA » </a:t>
            </a:r>
          </a:p>
        </p:txBody>
      </p:sp>
      <p:pic>
        <p:nvPicPr>
          <p:cNvPr id="22532" name="Picture 8" descr="https://www.portugal4fun.com/components/com_virtuemart/shop_image/product/Jeep_Tour_a_Sint_4fa3c2441f4d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564904"/>
            <a:ext cx="3842965" cy="264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descr="http://ipt.olhares.com/data/big/190/190223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5500" y="4005263"/>
            <a:ext cx="434022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63846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179388" y="1341438"/>
            <a:ext cx="4248150"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400" dirty="0">
                <a:latin typeface="Baskerville Old Face" pitchFamily="18" charset="0"/>
              </a:rPr>
              <a:t>C'est une grande fresque toute en dentelles de pierre d'un romantisme presque palpable. Classée par l'Unesco comme Patrimoine mondial, il est la concrétisation d'un rêve.  La </a:t>
            </a:r>
            <a:r>
              <a:rPr lang="fr-FR" altLang="fr-FR" sz="1400" dirty="0" err="1">
                <a:latin typeface="Baskerville Old Face" pitchFamily="18" charset="0"/>
              </a:rPr>
              <a:t>Quinta</a:t>
            </a:r>
            <a:r>
              <a:rPr lang="fr-FR" altLang="fr-FR" sz="1400" dirty="0">
                <a:latin typeface="Baskerville Old Face" pitchFamily="18" charset="0"/>
              </a:rPr>
              <a:t> de </a:t>
            </a:r>
            <a:r>
              <a:rPr lang="fr-FR" altLang="fr-FR" sz="1400" dirty="0" err="1">
                <a:latin typeface="Baskerville Old Face" pitchFamily="18" charset="0"/>
              </a:rPr>
              <a:t>Regaleira</a:t>
            </a:r>
            <a:r>
              <a:rPr lang="fr-FR" altLang="fr-FR" sz="1400" dirty="0">
                <a:latin typeface="Baskerville Old Face" pitchFamily="18" charset="0"/>
              </a:rPr>
              <a:t> ne se raconte pas. Elle se vit comme un moment d'exception où vous devenez acteur dans un décor grandiose taillé pour les rêves les plus fous.</a:t>
            </a:r>
            <a:endParaRPr lang="fr-FR" altLang="fr-FR" sz="1300" dirty="0">
              <a:latin typeface="Baskerville Old Face" pitchFamily="18" charset="0"/>
            </a:endParaRPr>
          </a:p>
        </p:txBody>
      </p:sp>
      <p:pic>
        <p:nvPicPr>
          <p:cNvPr id="21507" name="Imagem 7" descr="regaleira_3.bmp"/>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3644900"/>
            <a:ext cx="4033838"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Imagem 6" descr="quinta%20da%20regaleira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3644900"/>
            <a:ext cx="421322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Imagem 5" descr="2_1247475752_3_quinta-de-regaleir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60350"/>
            <a:ext cx="393223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 Box 9"/>
          <p:cNvSpPr txBox="1">
            <a:spLocks noChangeArrowheads="1"/>
          </p:cNvSpPr>
          <p:nvPr/>
        </p:nvSpPr>
        <p:spPr bwMode="auto">
          <a:xfrm>
            <a:off x="107950" y="0"/>
            <a:ext cx="4032250" cy="114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a:latin typeface="Baskerville Old Face" pitchFamily="18" charset="0"/>
              </a:rPr>
              <a:t>D</a:t>
            </a:r>
            <a:r>
              <a:rPr lang="fr-FR" altLang="fr-FR" sz="2400" b="1" u="sng" dirty="0" smtClean="0">
                <a:latin typeface="Baskerville Old Face" pitchFamily="18" charset="0"/>
              </a:rPr>
              <a:t>écouverte </a:t>
            </a:r>
            <a:r>
              <a:rPr lang="fr-FR" altLang="fr-FR" sz="2400" b="1" u="sng" dirty="0">
                <a:latin typeface="Baskerville Old Face" pitchFamily="18" charset="0"/>
              </a:rPr>
              <a:t>des « SECRETS DE SINTRA » </a:t>
            </a:r>
          </a:p>
        </p:txBody>
      </p:sp>
    </p:spTree>
    <p:extLst>
      <p:ext uri="{BB962C8B-B14F-4D97-AF65-F5344CB8AC3E}">
        <p14:creationId xmlns:p14="http://schemas.microsoft.com/office/powerpoint/2010/main" val="34007921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4356100" y="333375"/>
            <a:ext cx="4537075"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300" dirty="0">
                <a:latin typeface="Baskerville Old Face" pitchFamily="18" charset="0"/>
              </a:rPr>
              <a:t>Antonio Augusto Carvalho Monteiro demanda à l'architecte Luigi </a:t>
            </a:r>
            <a:r>
              <a:rPr lang="fr-FR" altLang="fr-FR" sz="1300" dirty="0" err="1">
                <a:latin typeface="Baskerville Old Face" pitchFamily="18" charset="0"/>
              </a:rPr>
              <a:t>Manini</a:t>
            </a:r>
            <a:r>
              <a:rPr lang="fr-FR" altLang="fr-FR" sz="1300" dirty="0">
                <a:latin typeface="Baskerville Old Face" pitchFamily="18" charset="0"/>
              </a:rPr>
              <a:t>, auteur de plusieurs décors de scène à la Scala de Milan, de réaliser cette chimère. Il semble qu'ici vécurent les druides et les alchimistes. Montez le sentier. Vous passez devant la chapelle de la Sainte Trinité et montez un escalier en colimaçon menant à la crypte. Puis on passe devant la grandiose terrasse, lieu de préparation des Chevaliers du Temple avant de se rendre au puits et descendre un escalier en spirale avec de nombreux tunnels dont certains ne vont nulle part et d'autres vous entraînent dans un labyrinthe! Vous suivrez avec palpitation à la bougie les indications notées sur votre road book!</a:t>
            </a:r>
            <a:r>
              <a:rPr lang="pt-PT" altLang="fr-FR" sz="1300" dirty="0">
                <a:latin typeface="Baskerville Old Face" pitchFamily="18" charset="0"/>
              </a:rPr>
              <a:t> </a:t>
            </a:r>
          </a:p>
          <a:p>
            <a:pPr algn="just" eaLnBrk="1" hangingPunct="1">
              <a:lnSpc>
                <a:spcPct val="150000"/>
              </a:lnSpc>
              <a:spcBef>
                <a:spcPct val="0"/>
              </a:spcBef>
              <a:buFontTx/>
              <a:buNone/>
            </a:pPr>
            <a:r>
              <a:rPr lang="fr-FR" altLang="fr-FR" sz="1300" dirty="0">
                <a:latin typeface="Baskerville Old Face" pitchFamily="18" charset="0"/>
              </a:rPr>
              <a:t>Les jardins sont un pur ravissement avec les statues représentant chaque mois de l'année, des aires de repos dans la forêt inextricable, des terrasses aux vues infinies.  </a:t>
            </a:r>
          </a:p>
          <a:p>
            <a:pPr algn="just" eaLnBrk="1" hangingPunct="1">
              <a:lnSpc>
                <a:spcPct val="150000"/>
              </a:lnSpc>
              <a:spcBef>
                <a:spcPct val="0"/>
              </a:spcBef>
              <a:buFontTx/>
              <a:buNone/>
            </a:pPr>
            <a:r>
              <a:rPr lang="fr-FR" altLang="fr-FR" sz="1300" dirty="0">
                <a:latin typeface="Baskerville Old Face" pitchFamily="18" charset="0"/>
              </a:rPr>
              <a:t>C’est dans ce lieu fantastique que nous vous proposons de faire un Chasse au Trésor. Le groupe sera divisé en équipes (5/6 personnes), chaque équipe recevra un road book avec des indications que les équipes devront suivre pour trouver le trésor… Un appareil photo numérique, une lanterne et des lunettes infrarouges seront fournies à chaque équipe ! </a:t>
            </a:r>
          </a:p>
        </p:txBody>
      </p:sp>
      <p:pic>
        <p:nvPicPr>
          <p:cNvPr id="24579" name="Picture 20" descr="Jeep Natu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350"/>
            <a:ext cx="21082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21" descr="Jeeps 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260350"/>
            <a:ext cx="2109787"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20" descr="Sintra postc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73238"/>
            <a:ext cx="231933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6" descr="Regaleira's Farm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1773238"/>
            <a:ext cx="11620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8" descr="Regaleira's Pala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00438"/>
            <a:ext cx="248285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7" descr="G.Labirinto.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79613" y="3500438"/>
            <a:ext cx="2189162"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0" y="5085184"/>
            <a:ext cx="1632525" cy="1510057"/>
          </a:xfrm>
          <a:prstGeom prst="rect">
            <a:avLst/>
          </a:prstGeom>
          <a:noFill/>
          <a:ln>
            <a:noFill/>
          </a:ln>
          <a:effectLst>
            <a:outerShdw dist="35921" dir="2700000" algn="ctr" rotWithShape="0">
              <a:schemeClr val="bg2"/>
            </a:outerShdw>
            <a:softEdge rad="127000"/>
          </a:effectLst>
          <a:extLst/>
        </p:spPr>
      </p:pic>
      <p:pic>
        <p:nvPicPr>
          <p:cNvPr id="10" name="Picture 5"/>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1403648" y="5229200"/>
            <a:ext cx="1428675" cy="1368152"/>
          </a:xfrm>
          <a:prstGeom prst="rect">
            <a:avLst/>
          </a:prstGeom>
          <a:noFill/>
          <a:ln>
            <a:noFill/>
          </a:ln>
          <a:effectLst>
            <a:outerShdw dist="35921" dir="2700000" algn="ctr" rotWithShape="0">
              <a:schemeClr val="bg2"/>
            </a:outerShdw>
            <a:softEdge rad="127000"/>
          </a:effectLst>
          <a:extLst/>
        </p:spPr>
      </p:pic>
      <p:pic>
        <p:nvPicPr>
          <p:cNvPr id="11" name="Picture 4"/>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2694495" y="5229200"/>
            <a:ext cx="1391485" cy="1296144"/>
          </a:xfrm>
          <a:prstGeom prst="rect">
            <a:avLst/>
          </a:prstGeom>
          <a:noFill/>
          <a:ln>
            <a:noFill/>
          </a:ln>
          <a:effectLst>
            <a:outerShdw dist="35921" dir="2700000" algn="ctr" rotWithShape="0">
              <a:schemeClr val="bg2"/>
            </a:outerShdw>
            <a:softEdge rad="127000"/>
          </a:effectLst>
          <a:extLst/>
        </p:spPr>
      </p:pic>
    </p:spTree>
    <p:extLst>
      <p:ext uri="{BB962C8B-B14F-4D97-AF65-F5344CB8AC3E}">
        <p14:creationId xmlns:p14="http://schemas.microsoft.com/office/powerpoint/2010/main" val="41944094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ítulo 3"/>
          <p:cNvSpPr txBox="1">
            <a:spLocks/>
          </p:cNvSpPr>
          <p:nvPr/>
        </p:nvSpPr>
        <p:spPr bwMode="auto">
          <a:xfrm>
            <a:off x="260350" y="115888"/>
            <a:ext cx="86233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58" tIns="52128" rIns="104258" bIns="52128" anchor="ctr"/>
          <a:lstStyle>
            <a:lvl1pPr defTabSz="801688" eaLnBrk="0" hangingPunct="0">
              <a:spcBef>
                <a:spcPct val="20000"/>
              </a:spcBef>
              <a:buChar char="•"/>
              <a:defRPr sz="3200">
                <a:solidFill>
                  <a:schemeClr val="tx1"/>
                </a:solidFill>
                <a:latin typeface="Arial" pitchFamily="34" charset="0"/>
              </a:defRPr>
            </a:lvl1pPr>
            <a:lvl2pPr marL="742950" indent="-285750" defTabSz="801688" eaLnBrk="0" hangingPunct="0">
              <a:spcBef>
                <a:spcPct val="20000"/>
              </a:spcBef>
              <a:buChar char="–"/>
              <a:defRPr sz="2800">
                <a:solidFill>
                  <a:schemeClr val="tx1"/>
                </a:solidFill>
                <a:latin typeface="Arial" pitchFamily="34" charset="0"/>
              </a:defRPr>
            </a:lvl2pPr>
            <a:lvl3pPr marL="1143000" indent="-228600" defTabSz="801688" eaLnBrk="0" hangingPunct="0">
              <a:spcBef>
                <a:spcPct val="20000"/>
              </a:spcBef>
              <a:buChar char="•"/>
              <a:defRPr sz="2400">
                <a:solidFill>
                  <a:schemeClr val="tx1"/>
                </a:solidFill>
                <a:latin typeface="Arial" pitchFamily="34" charset="0"/>
              </a:defRPr>
            </a:lvl3pPr>
            <a:lvl4pPr marL="1600200" indent="-228600" defTabSz="801688" eaLnBrk="0" hangingPunct="0">
              <a:spcBef>
                <a:spcPct val="20000"/>
              </a:spcBef>
              <a:buChar char="–"/>
              <a:defRPr sz="2000">
                <a:solidFill>
                  <a:schemeClr val="tx1"/>
                </a:solidFill>
                <a:latin typeface="Arial" pitchFamily="34" charset="0"/>
              </a:defRPr>
            </a:lvl4pPr>
            <a:lvl5pPr marL="2057400" indent="-228600" defTabSz="801688" eaLnBrk="0" hangingPunct="0">
              <a:spcBef>
                <a:spcPct val="20000"/>
              </a:spcBef>
              <a:buChar char="»"/>
              <a:defRPr sz="2000">
                <a:solidFill>
                  <a:schemeClr val="tx1"/>
                </a:solidFill>
                <a:latin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2400" b="1" u="sng">
                <a:latin typeface="Baskerville Old Face" pitchFamily="18" charset="0"/>
              </a:rPr>
              <a:t>Arrêt au Cabo da Roca, pointe la plus à l’ouest de l’Europe</a:t>
            </a:r>
          </a:p>
        </p:txBody>
      </p:sp>
      <p:pic>
        <p:nvPicPr>
          <p:cNvPr id="41987" name="Picture 2" descr="http://upload.wikimedia.org/wikipedia/en/9/91/Cabo_da_Roca,_Sintra-Cascais_Natural_Park,_Portugal_(12_May_2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914400"/>
            <a:ext cx="3671887"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3" descr="\\192.168.1.5\cj\9 COMMERCIAL ET COMMUNICATION\COMMUNICATION\POWER POINT\RANGEMENT PPT\PORTUGAL\LISBONNE\LISBONE - XCPH - DIOR\cabo da ro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763" y="914400"/>
            <a:ext cx="4024312"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ítulo 3"/>
          <p:cNvSpPr txBox="1">
            <a:spLocks/>
          </p:cNvSpPr>
          <p:nvPr/>
        </p:nvSpPr>
        <p:spPr bwMode="auto">
          <a:xfrm>
            <a:off x="204788" y="3860800"/>
            <a:ext cx="4367212"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58" tIns="52128" rIns="104258" bIns="52128" anchor="ctr"/>
          <a:lstStyle>
            <a:lvl1pPr defTabSz="801688" eaLnBrk="0" hangingPunct="0">
              <a:spcBef>
                <a:spcPct val="20000"/>
              </a:spcBef>
              <a:buChar char="•"/>
              <a:defRPr sz="3200">
                <a:solidFill>
                  <a:schemeClr val="tx1"/>
                </a:solidFill>
                <a:latin typeface="Arial" pitchFamily="34" charset="0"/>
              </a:defRPr>
            </a:lvl1pPr>
            <a:lvl2pPr marL="742950" indent="-285750" defTabSz="801688" eaLnBrk="0" hangingPunct="0">
              <a:spcBef>
                <a:spcPct val="20000"/>
              </a:spcBef>
              <a:buChar char="–"/>
              <a:defRPr sz="2800">
                <a:solidFill>
                  <a:schemeClr val="tx1"/>
                </a:solidFill>
                <a:latin typeface="Arial" pitchFamily="34" charset="0"/>
              </a:defRPr>
            </a:lvl2pPr>
            <a:lvl3pPr marL="1143000" indent="-228600" defTabSz="801688" eaLnBrk="0" hangingPunct="0">
              <a:spcBef>
                <a:spcPct val="20000"/>
              </a:spcBef>
              <a:buChar char="•"/>
              <a:defRPr sz="2400">
                <a:solidFill>
                  <a:schemeClr val="tx1"/>
                </a:solidFill>
                <a:latin typeface="Arial" pitchFamily="34" charset="0"/>
              </a:defRPr>
            </a:lvl3pPr>
            <a:lvl4pPr marL="1600200" indent="-228600" defTabSz="801688" eaLnBrk="0" hangingPunct="0">
              <a:spcBef>
                <a:spcPct val="20000"/>
              </a:spcBef>
              <a:buChar char="–"/>
              <a:defRPr sz="2000">
                <a:solidFill>
                  <a:schemeClr val="tx1"/>
                </a:solidFill>
                <a:latin typeface="Arial" pitchFamily="34" charset="0"/>
              </a:defRPr>
            </a:lvl4pPr>
            <a:lvl5pPr marL="2057400" indent="-228600" defTabSz="801688" eaLnBrk="0" hangingPunct="0">
              <a:spcBef>
                <a:spcPct val="20000"/>
              </a:spcBef>
              <a:buChar char="»"/>
              <a:defRPr sz="2000">
                <a:solidFill>
                  <a:schemeClr val="tx1"/>
                </a:solidFill>
                <a:latin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1800">
                <a:latin typeface="Pristina" pitchFamily="66" charset="0"/>
              </a:rPr>
              <a:t>Le Cabo da Roca, le point plus occidental du Continent Européen, offre des impressionnantes falaises et l’Océan à perte de vue. A environ 150mètres de la mer, on peut découvrir de splendides paysages, tels que celui de la Serra de Sintra et celui de la côte, qui valent vraiment la peine d’être vus. Il se trouve dans le Parc Naturel de Sintra-Cascais, c’est pour cela que beaucoup de randonnées pédestres se font le long de la côte</a:t>
            </a:r>
          </a:p>
        </p:txBody>
      </p:sp>
    </p:spTree>
    <p:extLst>
      <p:ext uri="{BB962C8B-B14F-4D97-AF65-F5344CB8AC3E}">
        <p14:creationId xmlns:p14="http://schemas.microsoft.com/office/powerpoint/2010/main" val="4095958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1296987"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6"/>
          <p:cNvSpPr txBox="1">
            <a:spLocks noChangeArrowheads="1"/>
          </p:cNvSpPr>
          <p:nvPr/>
        </p:nvSpPr>
        <p:spPr bwMode="auto">
          <a:xfrm>
            <a:off x="1692275" y="260350"/>
            <a:ext cx="5688013" cy="580453"/>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kern="0" dirty="0">
                <a:latin typeface="Baskerville Old Face" pitchFamily="18" charset="0"/>
                <a:sym typeface="Gill Sans" charset="0"/>
              </a:rPr>
              <a:t>Dîner au restaurant LE KAIS </a:t>
            </a:r>
          </a:p>
        </p:txBody>
      </p:sp>
      <p:pic>
        <p:nvPicPr>
          <p:cNvPr id="22532" name="Picture Placeholder 6" descr="KAI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3876675"/>
            <a:ext cx="6624637"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Marcador de Posição da Imagem 9" descr="Kais 2_Buffe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66838" y="981075"/>
            <a:ext cx="6408737"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27223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1296987"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4"/>
          <p:cNvSpPr>
            <a:spLocks noChangeArrowheads="1"/>
          </p:cNvSpPr>
          <p:nvPr/>
        </p:nvSpPr>
        <p:spPr bwMode="auto">
          <a:xfrm>
            <a:off x="3492500" y="981075"/>
            <a:ext cx="5472113"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200" dirty="0">
                <a:latin typeface="Baskerville Old Face" pitchFamily="18" charset="0"/>
                <a:cs typeface="Times New Roman" pitchFamily="18" charset="0"/>
              </a:rPr>
              <a:t>Pour cette soirée nous vous proposons le restaurant le plus branché de la ville – le restaurant </a:t>
            </a:r>
            <a:r>
              <a:rPr lang="fr-FR" altLang="fr-FR" sz="1200" dirty="0" err="1">
                <a:latin typeface="Baskerville Old Face" pitchFamily="18" charset="0"/>
                <a:cs typeface="Times New Roman" pitchFamily="18" charset="0"/>
              </a:rPr>
              <a:t>Kais</a:t>
            </a:r>
            <a:r>
              <a:rPr lang="fr-FR" altLang="fr-FR" sz="1200" dirty="0">
                <a:latin typeface="Baskerville Old Face" pitchFamily="18" charset="0"/>
                <a:cs typeface="Times New Roman" pitchFamily="18" charset="0"/>
              </a:rPr>
              <a:t> – un espace superbe avec une décoration très sobre, mais très soignée: parquet et chaises en bois et métal, lumières tamisées au moyen de spots au plafond et bougies sur tables nappées de couleur blanche. </a:t>
            </a:r>
          </a:p>
          <a:p>
            <a:pPr algn="just" eaLnBrk="1" hangingPunct="1">
              <a:lnSpc>
                <a:spcPct val="150000"/>
              </a:lnSpc>
              <a:spcBef>
                <a:spcPct val="0"/>
              </a:spcBef>
              <a:buFontTx/>
              <a:buNone/>
            </a:pPr>
            <a:r>
              <a:rPr lang="fr-FR" altLang="fr-FR" sz="1200" dirty="0">
                <a:latin typeface="Baskerville Old Face" pitchFamily="18" charset="0"/>
                <a:cs typeface="Times New Roman" pitchFamily="18" charset="0"/>
              </a:rPr>
              <a:t>Le décorateur a voulu certainement faire ressortir les 4 éléments : la terre (grands oliviers présents autour du restaurant et visibles par les fenêtres intérieures, le feu (environ 500 bougies par soirées), l’air (les ventilateurs en bois en mouvement), l’eau (grande cascade d’eau à l’entrée du restaurant).</a:t>
            </a:r>
          </a:p>
          <a:p>
            <a:pPr algn="just" eaLnBrk="1" hangingPunct="1">
              <a:lnSpc>
                <a:spcPct val="150000"/>
              </a:lnSpc>
              <a:spcBef>
                <a:spcPct val="0"/>
              </a:spcBef>
              <a:buFontTx/>
              <a:buNone/>
            </a:pPr>
            <a:r>
              <a:rPr lang="fr-FR" altLang="fr-FR" sz="1200" dirty="0">
                <a:latin typeface="Baskerville Old Face" pitchFamily="18" charset="0"/>
                <a:cs typeface="Times New Roman" pitchFamily="18" charset="0"/>
              </a:rPr>
              <a:t>Le </a:t>
            </a:r>
            <a:r>
              <a:rPr lang="fr-FR" altLang="fr-FR" sz="1200" dirty="0" err="1">
                <a:latin typeface="Baskerville Old Face" pitchFamily="18" charset="0"/>
                <a:cs typeface="Times New Roman" pitchFamily="18" charset="0"/>
              </a:rPr>
              <a:t>Kais</a:t>
            </a:r>
            <a:r>
              <a:rPr lang="fr-FR" altLang="fr-FR" sz="1200" dirty="0">
                <a:latin typeface="Baskerville Old Face" pitchFamily="18" charset="0"/>
                <a:cs typeface="Times New Roman" pitchFamily="18" charset="0"/>
              </a:rPr>
              <a:t> a une capacité maximum de 400 pax assis.</a:t>
            </a:r>
          </a:p>
        </p:txBody>
      </p:sp>
      <p:sp>
        <p:nvSpPr>
          <p:cNvPr id="10" name="Text Box 16"/>
          <p:cNvSpPr txBox="1">
            <a:spLocks noChangeArrowheads="1"/>
          </p:cNvSpPr>
          <p:nvPr/>
        </p:nvSpPr>
        <p:spPr bwMode="auto">
          <a:xfrm>
            <a:off x="1547813" y="0"/>
            <a:ext cx="7200900" cy="913364"/>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4000" b="1" kern="0" dirty="0">
                <a:latin typeface="Baskerville Old Face" pitchFamily="18" charset="0"/>
                <a:sym typeface="Gill Sans" charset="0"/>
              </a:rPr>
              <a:t>RESTAURANT LE KAIS </a:t>
            </a:r>
          </a:p>
        </p:txBody>
      </p:sp>
      <p:pic>
        <p:nvPicPr>
          <p:cNvPr id="23557" name="Picture 2" descr="http://media-cdn.tripadvisor.com/media/photo-s/01/fa/5a/68/entr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228725"/>
            <a:ext cx="3208337"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8" descr="http://lh5.ggpht.com/-AAYchZatH1c/TM_r0YFMeJI/AAAAAAAABI0/JA5TScWYgpI/IMG_098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565525"/>
            <a:ext cx="48768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4" descr="http://1.bp.blogspot.com/-XhmknGp8n68/UCU9-JP6rFI/AAAAAAAABWM/Tu3JEca1Xfc/s640/10.+Restaurante+Ka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3565525"/>
            <a:ext cx="2093913"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6233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4"/>
          <p:cNvSpPr>
            <a:spLocks noChangeArrowheads="1"/>
          </p:cNvSpPr>
          <p:nvPr/>
        </p:nvSpPr>
        <p:spPr bwMode="auto">
          <a:xfrm>
            <a:off x="322263" y="1068637"/>
            <a:ext cx="8281987" cy="103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lnSpc>
                <a:spcPct val="150000"/>
              </a:lnSpc>
              <a:spcBef>
                <a:spcPct val="0"/>
              </a:spcBef>
              <a:buFontTx/>
              <a:buNone/>
            </a:pPr>
            <a:r>
              <a:rPr lang="fr-FR" altLang="fr-FR" sz="1400" dirty="0">
                <a:latin typeface="Baskerville Old Face" pitchFamily="18" charset="0"/>
                <a:cs typeface="Times New Roman" pitchFamily="18" charset="0"/>
              </a:rPr>
              <a:t>Si après le dîner le groupe veut continuer la soirée, </a:t>
            </a:r>
            <a:r>
              <a:rPr lang="fr-FR" altLang="fr-FR" sz="1400" dirty="0" smtClean="0">
                <a:latin typeface="Baskerville Old Face" pitchFamily="18" charset="0"/>
                <a:cs typeface="Times New Roman" pitchFamily="18" charset="0"/>
              </a:rPr>
              <a:t>direction le </a:t>
            </a:r>
            <a:r>
              <a:rPr lang="fr-FR" altLang="fr-FR" sz="1400" dirty="0">
                <a:latin typeface="Baskerville Old Face" pitchFamily="18" charset="0"/>
                <a:cs typeface="Times New Roman" pitchFamily="18" charset="0"/>
              </a:rPr>
              <a:t>URBAN </a:t>
            </a:r>
            <a:r>
              <a:rPr lang="fr-FR" altLang="fr-FR" sz="1400" dirty="0" smtClean="0">
                <a:latin typeface="Baskerville Old Face" pitchFamily="18" charset="0"/>
                <a:cs typeface="Times New Roman" pitchFamily="18" charset="0"/>
              </a:rPr>
              <a:t>BEACH.</a:t>
            </a:r>
          </a:p>
          <a:p>
            <a:pPr algn="ctr">
              <a:lnSpc>
                <a:spcPct val="150000"/>
              </a:lnSpc>
              <a:spcBef>
                <a:spcPct val="0"/>
              </a:spcBef>
              <a:buFontTx/>
              <a:buNone/>
            </a:pPr>
            <a:r>
              <a:rPr lang="fr-FR" altLang="fr-FR" sz="1400" dirty="0" smtClean="0">
                <a:latin typeface="Baskerville Old Face" pitchFamily="18" charset="0"/>
                <a:cs typeface="Times New Roman" pitchFamily="18" charset="0"/>
              </a:rPr>
              <a:t>L’</a:t>
            </a:r>
            <a:r>
              <a:rPr lang="fr-FR" altLang="fr-FR" sz="1400" dirty="0" err="1" smtClean="0">
                <a:latin typeface="Baskerville Old Face" pitchFamily="18" charset="0"/>
                <a:cs typeface="Times New Roman" pitchFamily="18" charset="0"/>
              </a:rPr>
              <a:t>Urban</a:t>
            </a:r>
            <a:r>
              <a:rPr lang="fr-FR" altLang="fr-FR" sz="1400" dirty="0" smtClean="0">
                <a:latin typeface="Baskerville Old Face" pitchFamily="18" charset="0"/>
                <a:cs typeface="Times New Roman" pitchFamily="18" charset="0"/>
              </a:rPr>
              <a:t> </a:t>
            </a:r>
            <a:r>
              <a:rPr lang="fr-FR" altLang="fr-FR" sz="1400" dirty="0">
                <a:latin typeface="Baskerville Old Face" pitchFamily="18" charset="0"/>
                <a:cs typeface="Times New Roman" pitchFamily="18" charset="0"/>
              </a:rPr>
              <a:t>Beach se trouve en face du Tage et offre une superbe vue sur le fleuve, le pont 25 Avril et le Cristo </a:t>
            </a:r>
            <a:r>
              <a:rPr lang="fr-FR" altLang="fr-FR" sz="1400" dirty="0" err="1">
                <a:latin typeface="Baskerville Old Face" pitchFamily="18" charset="0"/>
                <a:cs typeface="Times New Roman" pitchFamily="18" charset="0"/>
              </a:rPr>
              <a:t>Rei</a:t>
            </a:r>
            <a:r>
              <a:rPr lang="fr-FR" altLang="fr-FR" sz="1400" dirty="0">
                <a:latin typeface="Baskerville Old Face" pitchFamily="18" charset="0"/>
                <a:cs typeface="Times New Roman" pitchFamily="18" charset="0"/>
              </a:rPr>
              <a:t>.</a:t>
            </a:r>
            <a:br>
              <a:rPr lang="fr-FR" altLang="fr-FR" sz="1400" dirty="0">
                <a:latin typeface="Baskerville Old Face" pitchFamily="18" charset="0"/>
                <a:cs typeface="Times New Roman" pitchFamily="18" charset="0"/>
              </a:rPr>
            </a:br>
            <a:r>
              <a:rPr lang="fr-FR" altLang="fr-FR" sz="1400" dirty="0">
                <a:latin typeface="Baskerville Old Face" pitchFamily="18" charset="0"/>
                <a:cs typeface="Times New Roman" pitchFamily="18" charset="0"/>
              </a:rPr>
              <a:t>C’est un des endroits plus branchés du moment!</a:t>
            </a:r>
          </a:p>
        </p:txBody>
      </p:sp>
      <p:sp>
        <p:nvSpPr>
          <p:cNvPr id="10" name="Text Box 16"/>
          <p:cNvSpPr txBox="1">
            <a:spLocks noChangeArrowheads="1"/>
          </p:cNvSpPr>
          <p:nvPr/>
        </p:nvSpPr>
        <p:spPr bwMode="auto">
          <a:xfrm>
            <a:off x="1116013" y="260648"/>
            <a:ext cx="7200900" cy="579438"/>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u="sng" dirty="0">
                <a:latin typeface="Baskerville Old Face" pitchFamily="18" charset="0"/>
                <a:sym typeface="Gill Sans" charset="0"/>
              </a:rPr>
              <a:t>Après le </a:t>
            </a:r>
            <a:r>
              <a:rPr lang="fr-FR" sz="2400" b="1" u="sng" dirty="0" smtClean="0">
                <a:latin typeface="Baskerville Old Face" pitchFamily="18" charset="0"/>
                <a:sym typeface="Gill Sans" charset="0"/>
              </a:rPr>
              <a:t>dîner </a:t>
            </a:r>
            <a:r>
              <a:rPr lang="fr-FR" sz="2400" b="1" u="sng" dirty="0">
                <a:latin typeface="Baskerville Old Face" pitchFamily="18" charset="0"/>
                <a:sym typeface="Gill Sans" charset="0"/>
              </a:rPr>
              <a:t>– Soirée à l’</a:t>
            </a:r>
            <a:r>
              <a:rPr lang="fr-FR" sz="2400" b="1" u="sng" dirty="0" err="1">
                <a:latin typeface="Baskerville Old Face" pitchFamily="18" charset="0"/>
                <a:sym typeface="Gill Sans" charset="0"/>
              </a:rPr>
              <a:t>Urban</a:t>
            </a:r>
            <a:r>
              <a:rPr lang="fr-FR" sz="2400" b="1" u="sng" dirty="0">
                <a:latin typeface="Baskerville Old Face" pitchFamily="18" charset="0"/>
                <a:sym typeface="Gill Sans" charset="0"/>
              </a:rPr>
              <a:t> Beach  </a:t>
            </a:r>
          </a:p>
        </p:txBody>
      </p:sp>
      <p:pic>
        <p:nvPicPr>
          <p:cNvPr id="22534" name="Picture 8" descr="http://convida.pt/images/POIs/UrbanBeach_2014_01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2492896"/>
            <a:ext cx="604837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65550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6"/>
          <p:cNvSpPr txBox="1">
            <a:spLocks noChangeArrowheads="1"/>
          </p:cNvSpPr>
          <p:nvPr/>
        </p:nvSpPr>
        <p:spPr bwMode="auto">
          <a:xfrm>
            <a:off x="1187624" y="332656"/>
            <a:ext cx="7200900" cy="63495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400" b="1" u="sng" dirty="0">
                <a:latin typeface="Baskerville Old Face" pitchFamily="18" charset="0"/>
                <a:sym typeface="Gill Sans" charset="0"/>
              </a:rPr>
              <a:t>Après le </a:t>
            </a:r>
            <a:r>
              <a:rPr lang="fr-FR" sz="2400" b="1" u="sng" dirty="0" smtClean="0">
                <a:latin typeface="Baskerville Old Face" pitchFamily="18" charset="0"/>
                <a:sym typeface="Gill Sans" charset="0"/>
              </a:rPr>
              <a:t>dîner – </a:t>
            </a:r>
            <a:r>
              <a:rPr lang="fr-FR" sz="2400" b="1" u="sng" dirty="0">
                <a:latin typeface="Baskerville Old Face" pitchFamily="18" charset="0"/>
                <a:sym typeface="Gill Sans" charset="0"/>
              </a:rPr>
              <a:t>Soirée à l’</a:t>
            </a:r>
            <a:r>
              <a:rPr lang="fr-FR" sz="2400" b="1" u="sng" dirty="0" err="1">
                <a:latin typeface="Baskerville Old Face" pitchFamily="18" charset="0"/>
                <a:sym typeface="Gill Sans" charset="0"/>
              </a:rPr>
              <a:t>Urban</a:t>
            </a:r>
            <a:r>
              <a:rPr lang="fr-FR" sz="2400" b="1" u="sng" dirty="0">
                <a:latin typeface="Baskerville Old Face" pitchFamily="18" charset="0"/>
                <a:sym typeface="Gill Sans" charset="0"/>
              </a:rPr>
              <a:t> Beach  </a:t>
            </a:r>
          </a:p>
        </p:txBody>
      </p:sp>
      <p:pic>
        <p:nvPicPr>
          <p:cNvPr id="23557" name="Picture 2" descr="http://guidepal.blob.core.windows.net/article-mainimages/aphoto71386.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8" y="4652963"/>
            <a:ext cx="3052762"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4" descr="K Urban Beach - Lisbon, Portugal - Bar, Night Club | Faceboo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268413"/>
            <a:ext cx="81057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8" descr="urban-beach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5388" y="4652963"/>
            <a:ext cx="2706687"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0" descr="https://abilelisboa2014.files.wordpress.com/2013/12/urban-beach-6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575" y="4670425"/>
            <a:ext cx="3017838"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35810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1</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http://mensail.com/albums/Cascais/Lisbonne_vue_du_pon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3349" y="908720"/>
            <a:ext cx="4106883" cy="274821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611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ChangeArrowheads="1"/>
          </p:cNvSpPr>
          <p:nvPr/>
        </p:nvSpPr>
        <p:spPr bwMode="auto">
          <a:xfrm>
            <a:off x="655638" y="3718773"/>
            <a:ext cx="79930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r>
              <a:rPr lang="fr-FR" altLang="fr-FR" sz="1200" dirty="0">
                <a:latin typeface="Baskerville Old Face" pitchFamily="18" charset="0"/>
                <a:cs typeface="Times New Roman" pitchFamily="18" charset="0"/>
              </a:rPr>
              <a:t>En fin de soirée, les participants pourront rejoindre le </a:t>
            </a:r>
            <a:r>
              <a:rPr lang="fr-FR" altLang="fr-FR" sz="1200" dirty="0" err="1">
                <a:latin typeface="Baskerville Old Face" pitchFamily="18" charset="0"/>
                <a:cs typeface="Times New Roman" pitchFamily="18" charset="0"/>
              </a:rPr>
              <a:t>Skones</a:t>
            </a:r>
            <a:r>
              <a:rPr lang="fr-FR" altLang="fr-FR" sz="1200" dirty="0">
                <a:latin typeface="Baskerville Old Face" pitchFamily="18" charset="0"/>
                <a:cs typeface="Times New Roman" pitchFamily="18" charset="0"/>
              </a:rPr>
              <a:t>, située à l’arrière du </a:t>
            </a:r>
            <a:r>
              <a:rPr lang="fr-FR" altLang="fr-FR" sz="1200" dirty="0" err="1">
                <a:latin typeface="Baskerville Old Face" pitchFamily="18" charset="0"/>
                <a:cs typeface="Times New Roman" pitchFamily="18" charset="0"/>
              </a:rPr>
              <a:t>Kais</a:t>
            </a:r>
            <a:r>
              <a:rPr lang="fr-FR" altLang="fr-FR" sz="1200" dirty="0">
                <a:latin typeface="Baskerville Old Face" pitchFamily="18" charset="0"/>
                <a:cs typeface="Times New Roman" pitchFamily="18" charset="0"/>
              </a:rPr>
              <a:t>, dans le même </a:t>
            </a:r>
            <a:r>
              <a:rPr lang="fr-FR" altLang="fr-FR" sz="1200" dirty="0" smtClean="0">
                <a:latin typeface="Baskerville Old Face" pitchFamily="18" charset="0"/>
                <a:cs typeface="Times New Roman" pitchFamily="18" charset="0"/>
              </a:rPr>
              <a:t>bâtiment. Ouvert </a:t>
            </a:r>
            <a:r>
              <a:rPr lang="fr-FR" altLang="fr-FR" sz="1200" dirty="0">
                <a:latin typeface="Baskerville Old Face" pitchFamily="18" charset="0"/>
                <a:cs typeface="Times New Roman" pitchFamily="18" charset="0"/>
              </a:rPr>
              <a:t>tous les weekend et privatisable spécialement pour les groupes en semaine</a:t>
            </a:r>
            <a:r>
              <a:rPr lang="fr-FR" altLang="fr-FR" sz="1200" dirty="0" smtClean="0">
                <a:latin typeface="Baskerville Old Face" pitchFamily="18" charset="0"/>
                <a:cs typeface="Times New Roman" pitchFamily="18" charset="0"/>
              </a:rPr>
              <a:t>. Ils pourront profiter d’un open bar durant la soirée</a:t>
            </a:r>
            <a:endParaRPr lang="fr-FR" altLang="fr-FR" sz="1200" dirty="0">
              <a:latin typeface="Baskerville Old Face" pitchFamily="18" charset="0"/>
              <a:cs typeface="Times New Roman" pitchFamily="18" charset="0"/>
            </a:endParaRPr>
          </a:p>
        </p:txBody>
      </p:sp>
      <p:sp>
        <p:nvSpPr>
          <p:cNvPr id="9" name="Text Box 16"/>
          <p:cNvSpPr txBox="1">
            <a:spLocks noChangeArrowheads="1"/>
          </p:cNvSpPr>
          <p:nvPr/>
        </p:nvSpPr>
        <p:spPr bwMode="auto">
          <a:xfrm>
            <a:off x="971600" y="7799"/>
            <a:ext cx="7200900" cy="1188953"/>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OU : le SKONES à privatiser </a:t>
            </a:r>
            <a:br>
              <a:rPr lang="fr-FR" sz="2800" b="1" u="sng" kern="0" dirty="0" smtClean="0">
                <a:latin typeface="Baskerville Old Face" pitchFamily="18" charset="0"/>
                <a:sym typeface="Gill Sans" charset="0"/>
              </a:rPr>
            </a:br>
            <a:r>
              <a:rPr lang="fr-FR" sz="2000" kern="0" dirty="0" smtClean="0">
                <a:latin typeface="Baskerville Old Face" pitchFamily="18" charset="0"/>
                <a:sym typeface="Gill Sans" charset="0"/>
              </a:rPr>
              <a:t>derrière le restaurant KAIS</a:t>
            </a:r>
            <a:endParaRPr lang="fr-FR" sz="2000" kern="0" dirty="0">
              <a:latin typeface="Baskerville Old Face" pitchFamily="18" charset="0"/>
              <a:sym typeface="Gill Sans" charset="0"/>
            </a:endParaRPr>
          </a:p>
        </p:txBody>
      </p:sp>
      <p:pic>
        <p:nvPicPr>
          <p:cNvPr id="32773" name="Picture Placeholder 8" descr="Skones 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8338" y="4412952"/>
            <a:ext cx="5184775"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2" descr="http://www.bestguide.pt/wp-content/uploads/2012/08/skone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0725" y="1161311"/>
            <a:ext cx="3841750" cy="255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AutoShape 4" descr="data:image/jpeg;base64,/9j/4AAQSkZJRgABAQAAAQABAAD/2wCEAAkGBxQSEhUUExQWFhQXFx0VGBcXGRoYFxoXFxcYFxcYFxcYHCggGBolHRcYITEiJSkrLi4uFx8zODMsNygtLisBCgoKDg0OGxAQGzIkICQsLCwvLC8sNiwsLCwsLCwsLCwsLCwsLCwsLC0sLCwsLCwsLCwsLCwsLCwsLCwsLCwsLP/AABEIALcBEwMBIgACEQEDEQH/xAAbAAABBQEBAAAAAAAAAAAAAAAFAQIDBAYAB//EAEoQAAIBAgQDBQMJBQQIBgMAAAECEQADBBIhMQVBUQYTImFxMoGRFCNCUqGxwdHwB1NikuEVJHLSM0OCk6KywvEWVHOj4uM0RIP/xAAZAQADAQEBAAAAAAAAAAAAAAABAgMEAAX/xAAyEQACAgEDAwAJAwQDAQAAAAAAAQIRAwQSITFBURMUImFxkaHR8DKB8SNCUsEzYuEF/9oADAMBAAIRAxEAPwDxKK6KnGHOusEcjvTMnnQsNEcUuSngU7N5VxwzujS9yaeLtL39cdQzuDXCwfKpFcnlVlbJ02k8udGkHgq9wx6fr3Ugwx8quFI3pQK6kPtKfyY9RThgz1FXQuhMbb0zN0JHuBpbQHEr/IT1FPXhzHmKtjD3I3UDq3h+8xSC3emAFb/AVb7jSbr6Mb0ddUyNeDsfpD4GpE4E/wBYfA0xsXdT2lZfVSPvFFOBdqGs5h4STzKgkHWCGIJQjTVYPwFJN5ErjyMljvko2+zzkxmHuH9af/YzfvP+H+taHDW2v2WfDkK5zBrZJMZfEQrEzsV3GnWs9icTcRirOsjciCNRIgjSpxyTm2rKOGOPY48Gb959n9ab/YrExnHvED765cbcIkNIEAmNATtPrFGOHsUUvedYZMy6Sw8TKCUiCJSdZEUZznFHKON9jOtwph9L7DTTw8/WHwo5xKe7Q2wSsAl4JJkAagSF1+8daDtiDzI89KeEpSViSjBFdsIetN+SHqKma9rpt57003+hqvJP2SL5KeopPkh6in/KD1FJ8pPlXC8EfyZvKkOGbyqX5QfKkOI9K7k6okfydqT5M3T7al+Ueld8oPlROpEXyVun204YNzy+0VIuKPlT1xzdB+FdbClEiHDrn1ftH50h4fc+ofiPzq3/AGuRyH3CnW+KO3s259AT91Lc/A+3H5ZS+QXPqH7PzpaIjHXv3J+DV1DdL3HbMflgxlJ29f8At501bZmIM1Megnr/AN6aG332/oaYnRDk/XX0602Kk9+lOVBqfh099EUkwfDrl7N3aZsiG42oEKu51OvuqJU91dlPWu1ohHgEbNTlZ99DUcnpSi4K44m74/SU/fU0/ryqBb3nUtu5NNF3wMnSJ8NdhpgGNwdiOc1DbvsJABE6HaPiamycx/2qZrcjXSND5T9L0G/pNdkxrrR0cjurIcPhLt1gqKWY6BVzXHPoqAzRWz2cYZu+c2woUxkljmnKAATrt7WWJBot2exot6C53dzu+5C2co7z5yYdgRO7azr4RMUfwyC3mRYBzC44zqUVgwyvcGYmJcrK6e+s+TJDHSY8YznyvxgC52cW1nZXfLbIVu8fu31kTkBggERpPtCmcKtWHuKt0IGF0EXXVjbCqDmVlUEtuus6QeoovxHidpsO1zO10khcoUANcXuxqB4j4Gz7qN9JBrO4fHPfvWjdUi0hhiTlJXTTKmxiIAAnaRM1GM98XwW27WuQkmOa09ybhdh4QZYAgEHwoYy7conprT8Phy0vZUi1clnDKFViB4TbBByrIaI6GpcfwrCO5fv8sKCwEkMNFkMfZaY0J+O9a/DYa6bFhCzGygmHOXKijQkKYiQN5B02NYsuSKXsrllVF2ZrhPBnXDjuwpe6wYrebVDMgKifRC+Is2WAdRtU2O4YmZAELhlI0MCSupboQJMaj0ArZ2baopKMGciWyxCExGYGMsgkyNfXShw4b3Vzvc/eiEIMlSzhN7abEMNSRyBGg2yvLJvcx0kuAP2fsi57aCEJKIAR82DLd2F1PiKezvuKHdq+xPeKt2wWVzmZluKVlQTqIk55BkHrOgAFTpj2PE1tWnJ7pJZS/d2w+jTkMM7Zss7wOkVp8dw+8qhbSKjkM5YPlYXJkhlACmc2aTzmRBmrJzxyUl3VitRkqZ4RicLctk57brABMgwAwBU5toIIg85q2eCXQqs65M2oViFcqdmytyn9RXtdzDr3KMcq30lTmUsLdwA5zmyyAMp00GvOdcp2g7HreYXEvQ+RmZszvn0Uh2aIRmAaQBGggGDWqOut0+PqRen8cnlbHLII186Zr0rT8R7MvbeEkyNA5GYAaat7H2xqNqEOhB8QI9RW+GSMlaZnnjlHqD4J5fdVnDcOuXCQoGm8kCPXWpVtqZJUH00P2UvyZNIZlb7PzqySJOx/9h3MhclQBOmpYkCYUAGT9g5xTOJcGu4cjvVIB2YFWQ+jqSDsefI0+5euW9BdzAHQHXX0M9ftNR4vFXHOZ/EdtPZEbQOv50JV2DG+47hvDe9uKgdLZbd7rBUURMsx2pb2GtpmUkMykgMviVo2g1DYvgHxyAecTHKY51auWbTAsl5TvCsCrRMDyJiDAJ8z1m0yqcUuhTtW2Oq6agbDczp8BNdcNwaFj7yY/Km2rzKZUkVZ/tDfOoJ67a+YoNyvpY0VBrl0/oU8p/RH511WEwN5xmWy5B2IUx7q6juXknsl4IXUmBz6aAco1/OmKIMNp10qxeid9ORHltXR5yd/D1+HnXJnNEaoTooJPpV3D8JdpBhI1JMnTT6gPIzUCYgj6RAFWrfE4DTccltN+Xn7pqkdr6k5uS6FbE8PKJmG0xsY9/65VVcMkFljmJGh5+hFFRxJZAZ3Kxrrv+jBqO1jwoZQW7s/RnbXn1Gp99Ptj5E3z8AzvPKuD1au9yY0I6kRvVVhGxn1pGqKXYuh6Uvdj0qM+lOAFAJfwl7kd+vUfmKLYKybjADeD0102gkTr+J5VnF3Gtb7hOOt3lU21h7S/VGkSTKBdZ6yBJOu0Ll1DhHp+/gMMKnLkh4dw253d1LeUW7dwZzmyFy2YAueSico1A161rcPwqc2aySGENvosDMZaFZDrz231FBOIY+/cR1VBlDxlVoXxGCVUN4llPOI3iK0ju9pLVtYDlkRcmaEBgCVJXSNZPMbc68bPOUmmehBJcAfhGBT5Q2HawzJccXbNzxNaAQXNYbTVTEHYsJG1Cu0nChh79xrea4gll7tVKd4x8KBUJIKzJkCcpgRXqtrh9s3BdFps5Mj6KMQDbzsGaTAMCZ090A+PXzbu4e2ML8oDM5VAgdSzCWytcnIYHKFgCjHM3P9ha4PNuzPCmv3bIZSoDx41cZiGDFdIbYnUSdutexPxdLS27VpXIWMhVA4ZAJURmDEHXUx1nkRvZXg74UXbl2zatHOICeEhSpMRyc+EdZmhvGmFkDK5VixdsyN3kExAYoAsCVjNqF05wubK5z+AYxRd4bi862FlXdrUksAcoZpRA0EzoPD5DeIBm7g+8stbMZgGCgAhNVOxOwIJ1G8xpQ7sfh4skA6h2Q5oCqojLBOwKsjSP4a0OAusXbMoNuSJDB/ZOVViYEKoJXTU9ZFZXC2PN0BMP2YQYm7euJ3jPqgMEK1wjQNGfLOsmBI+jOpk5lthbqgqREsxAKtqUIiSYaNQOcxzscRsMyEoYdlygyADEshYfVnePhvUBCuqpdIJaM6HWAAATsV3yncc/Q0bb7klyBeKWydEX5xUT5we1lUwUIDDcZ/DodJMb0Gt4ByG1V2Iy5GUMQwUH2vZtgqZgnkduexFxAzooUABmdpAgqAM0ECDIjUEAifUNxKzatgJbUyCpMM1uEIB1aPFJjkNJ5UlcFYy7GV7UWTatBjlJYgGNFnoUOwnbplO9ZHjHdXLKuFk2118SZiMySHZQCTObWNtOc1t+2OFQ2l7sADxEoXA1BOZguaWmdTqZbzgeV4u8SpUofajcDQe/eY+Feho4KUU0+UyOebT56UDiTOkRvH4U4XjzE+8Uy4pX8jE/EUmavUMRIHAmfa68vd+dddfNpI9aYrCuUDmK44N4O4FUKpEtpDARH4cviamxpsSFuWlAA1ZNCdunu/mrPEj6OaeUGnMkQbknov5n8qqslKiUsW52Ot4XvXK2QxHViNBO5O1aThvArdqGueN+U7D0X8T8BWfwXEcjCV0E6LoNY5e6uxvFHfSYHQE/adzWealJ+DVjcIK3yzXPxiypg91I+sQT79DXVhlQxoBXVP1eJb1uXgRX5Hb7aUMRry61HtSMKuZCU3qXv9qrUtMKWRia5sTpVeK6KFnUTC9XG/UeQ00rXWEnF8c9qfjLltnYomRDsmYtGn1jqf61ViuFcGx016P2EtdzbuXLV0MGXOfCwIyaAsqguyqzaqJkxE15tFbHsvee1g7l4F1C3La5ioa2EZmZxJ0BOUDUGSBqKzaqLljpFMLqQb7OdsbrYlcK+HR81wIIBW6jZpLrIIGwMFeWsV6JieGu942rNwBrYXwQDI557gJ8Uco3LQTqa8Cx2LtrfFzDZ1AIuAtEh5zeFVUZADpEttvXrvBuOPjLSYq7c+cAAAtALkIgEOV1ljryAkDQk1i1WCMUpJUXwzlJtNmus2GNwozMHGZTcCScxOZQinRlVT6npMxLi8VbVLdxM7NuIU2ychIOcxKr4diDPQa1Vv8WOB7i13ZdrvilcrZZdT4lzSsZic0mcvupOJu91lfCsMrpplJAf6uafZGcnbXyNYuYr4lv1Mt4jG90o7wAHLmKjKSGIOrxyOsQAJPKqXHcOHQWyST9FE8RfchQYzMQw10EZhy1qfh93v1RsQ1rvSxs5rcMADoUUSQFbKdTtHsg7VcbxizhDfe7lW5cEqy5nOVR4ZC5jowYMF8PgMmjsbfUCdFzgfAmth7l4mWKsltCpVCilFJYCM206QIG8A1V4hgXXEBELMkhmDERJAzbysEsSZ8qdb48WHd23V73dhntBGU2wFlnd20VdVjMoI6E1QwdxrviW6bgYsVYTIMEEpaBBUQxIGvJgZrp/pVoaN22w3huPKr3FuBoGgYMjLCrmJUAS++p10cExJibGoxuE20AAae9BSPGSMvtZ5BhiIHkZ2zXGkVcOcU3gDqXUMGkuyNbKkMTOcBNx1POK7gHG8XftqmGwpGQAZrjEJmA1LGPHqSY3866pS4Bt7oJ3MQFuJ3yhFceME9QQ0gmAM8yCCdtqEcQYuhKgsguNcOYHxEkOzFG2yiIGuqAeVHeHcFuyTfxKM5cErGZVObMEEmTrGmaBr60Ox1hMty0bhVxoFjQ/NgFQJJEsQ3PqaStoyfJnb2LNq4HvZ5AzDvFA5AgZiCM4yqJMCdprDdrxZy96M4u3DooWFhQmYuxbeGU6D6W+mvoF/DZrdtWCAlcxk5CxUEKIAlpAB5bVkuL8Tt2bwssVyskOIGWC2aLmUHOdIgRy1rXppe3aX8C5l7FMw1jGZGBhWMEQ6h11BHssCCdZ8jHSo++HnRHtImHW9GFM2goE+Kc2syW391Cq9iLtWee01wKX99Kik+VMFSAnpRASqwTbemXL+YyY/XWk91L7q6w0MB/U1NhsSEYNlR4M5XEqd91BEjXao2PlTfdXHDzd8hXVF7q6uAMnU0oNNFOUUQHRSVf4X7R9Pxqm66n1P30t80M40kxprqfk1pyXGAKzodx7x+VMKM003rmidJjzpzLtTcutAI2uBp2TSl7s6UQCsulFuB9pb+Et3EslQLpGfMqtIGw1Gnu/ChIn4UmTSllFNUwp07RYwmBuXMxt2ncIJbIrNlHItA0HrXrvZLhDYLAlsYBaa4wKKsJcNswAbmgIBYc5bUc5B8y4Hx3EYQuLFwJ3i5WOVSY12Y6jn8etW8J2ivPijfxDPeLBgwLZQQwiBoQi6LoBsvLes+oxucWiuJ1JHq2HVFcNdVhbvAB1P+rUqhZQwnLIynJOWGaI1FPs9ruGd8MOl1ra2oVLzKGsGFES05hB0kgDTevO8fjsZZuNh7rCcpXKwBhbimNQdwGkGenSgmN4TcssVdSpgGCCDDCQfgax4tNH+/wDY1SyS/tPY+1GHvi0Cb4XxSjlQLTkM2ZtNEBBgaajmNTWN7IsHS5h8UzBAc9oqBmQ3Jzsjt7QYwCjb7iCDWu4xet2+HJhrjM7vYLLmYHI9q2rwcp8IBBAAkGKy3Buy9y/hjiVIyofZEyQs5vKRB0PWox4g0ug8VfJTxfE2sYnMALuUFMwBXvbZ8VstEZWGnoVA5Vp+xj3sVjsPd7nu7VnMxOYktmQopK/QB8hBKxyo12e/Z+5vNisU4caXLVu15CbcyABlGUAaiRqeu4xeJ7oZmHiYwI5gbTO3p51dw2xU5cCTyptxjyB+NdmEvXhiL8tlYZLalspnwqbikkT1YDbfavP+3fHsZYuhnUnBq4VrSLktFJUn5xWlm1iDprtpXoeIxLlWbOGa0IMgBSQCWZejgDbafjWO/aZxB/kV4M9pC6gZIDFlYL4UkgZwYbMJgGQNqlHKp5aS4fX87C01HkFcM7U3Rh7GKuhrq2tYRQzZZAhtAAQqEyJAhjG0S8G4yMZfxF9tLHeMLbeJlgAIrtmOZM02wBlBBJ9K8tu429bsWkVyEeW8JIPhd1IJHIzPwoz2T7QPYX5MGvW1Z8xewC14iAO6S2SFliF8WhEc9K0PS+xJe/j4Celpr4G34vauI11rbFjcQMAVLojKjF8jufFJ0A0BzAaTXj2Ku5nncHYkBZHLwgkDTlJr3fC8HsW+H3Bi7pto9uVS6PEkKrkkqVuOZTUCCYMDavC8ZZi4wBUwzCUkpAY6oeadPKKbRRq7BnldFaN9K6NtKf3e9PFrQb/Ct5nK5GtWUBnYajoPs6VF3cvA6xRNMA2YaHb8KDdBjFsoFNDpz8qcUMrpy+NXxw9obQ/o/wBKU8Pbw6Gk3or6Ng3IfFpSFDppWk4H2afE3u6UhS2xc5RoJ1JqTAdmjevJZ7xFkkB2kLpJ3APTSkeaKY3oZNGUca0tF8RwqGMGR1rqdZETeKVgHLTkXWpsPZRpl8sCdZk6gQoAMnWeWgNRgiqWTotcO9o1YNtYHgb2j79/OqmDuEEwJ02/rRVRIT55RJBIOXwyefpNGEbbBOVRS+Ii2kzj5tttvePOo7VgQx7ttx/00b4dw4O5YYtIEiQFIJABHnBIjbSpE4Wy22Iv22BZdis+0ADlIzD2Zp3HkEJNq6AbWRCfNtt56+z+vfXd2uc/Nt6a9KNYvCMptTeQgjSChiQDrG2w3qi6NmY94u08uh/XvqsMDky0OQfA7v8A0Z566+dSG2Myjuz6a66N5VMUbJ/pBudNP4vOrK22N1R3q7DWB/H5/qaq9M0vkdLhWUlw3+k+bOgP1tILeX6imlFKQFBIaDBJI0bQ6UQwmIUvcRrkksy6aA6nWJ1Gp51afgSoiOtxAzGDAg+y38Xl0rGpKU3BLoJNbIb5Pr7vygacP84B3X0Rpr/F5fqKHIkXiMvXw/HyrXHhrd9HfL7AMx53P4/1NZe6pGLcZhIJGblt6+7eunChYZN3Q1mHUviENy2pYquwaNAyiZEiAvntRGbl7vmuWw7BMuZjGVbYKCPDrAX7KpcLwrd8vzwjWDrG94mPF1n40Sw9ohcR8+NA/XWGu/xeX21menbVo2LURumW+C4MO1hb9rNbL91I9oKwdQq5VkgEzzNWl7UsMVcwdhFt4dWa2iLbC6gEOSpO8yZmTHKqVm6bSWX76ct4tl8X0c5PPnEe+tdd7M4ZOIWGtAjMC5Bls7EiWk7aSfMsduePJicVT7llki3a8G+wlqFEzIkSdNJ2j3D4V552u41dXEEC2GRGCoS0AMoJJBG2uhnkteks+VSTsBJ9BXh3Ghntl+/eWuO+XxRDG4wI5a6fGtGTB6SKh1MuCSTcpBnhXaRlxF0Yq2x7y2oVkjwlS5Hry1nZaGftH4Yxsi4gFxAWLE5cwLklTqZggTpodPShvELCd+v95uEZR4vFoCHI5bQPvqKxdY2sTZOIuG3lZ4In2S4GpWV+jzoQ0j3xa7DZcsYpmF4zbKm0GGWFkDTYtvp6V6H2A+R4fEd9icwvKHZEC+ADw5WkDVzqN4AOvlkO3ODFt7WVy4NsmT5XGEDQaaVpLfCFZlbvbkG0pPlnkgDw+QrY8O5uKZkeeopvv/oE9oOK38azXblsbqg2nKh8AbxatB3FDBYebR7seyI21koOvmPjRUcPGW6O8uEqxMeU7nw+VPPCxktMHuHYGBtBTNHh1getPHAkuAesWwSti5NwZF26DTT186lS1cyIcixJ6fx+dLxC7as3nUvdbTWIEaLvmUTrI91XLuEQWQe9edTHLY/w+Y+NI4qy0ZNqzPujDGLoA3eJpyktA2P41vrGHvF7Xgt6rI8Pko+t5isPjrK/KlysSudSSYBgOJ+ytbxdbKYdWFx0Y28ubLOUnJrA15H7KWeNS4KYsrhyXLitkuyLUgDpt45+lvtT7lm7Fs5bZ16cwW/i19mvJcoA1156a6+/nXptu5Y7rxNqLjR4k9jLI033beazy067GiGqvqX72Fu53Vco0PiywR7GoEn8apPbvd0jLlUgyGG/M/jTs+GN6M5jL9ZN5/xeVQxhxYks0gjYgnZJgAzzNPHSCS1cSVsHe5hT8a6std7TiTlw7ROku0xykAaGlqnoo+RPT+4Arwa+UNwWyUUFiwKkAASSYPSq9nBu6O6iVtgM508IJygmd9ela6xiv7ncA0HcsP8AhigPDLsYXFDqtsf+6KhDPOSdro0vm0Vy6XHFxpvmLfyTZW4ZYa4+RBLN4VHUnQDXSjNvshjf3B/nt/56o9lj/ebX+Nf+YV6tbxE1l1uryYZ1FLp3/k06DQw1GPc3VMwFnsRjztY/9y1/npW7EcQmO7g/+rb2/mrd4/ivc22uanKNhzkx+NAG7cj9038w/Ks2PWavJzGK/P3NGTQYMbqc6AOI7HcQOja8tbyn/qpXxvyS4bd/Di82Xu8huaZnUZWBWZI/Gr2K7V98QoDJzJzb/CmIVY5jBbqdTtHPyrfg12qxO8lft/LMWXR6d/8AE3x3KF/tVYyC38gthgzS3etJzZtPZ5Zh/LUPEO0VpnDrg0tgQIF1jMZuo55h/LRt8Q1qFVFMDN7FswBuPEOlXflbXF/1ZVh+6tbEdclaH/8AXyr4fnuJrSPpuPMi/iLec6es1p8RxUYoW0shLBRcrnP3ZukkBZXNBYaiRvm2oomAtKwAtrsY0HUUT72Of2Cs09an0Qceja6sDJ2M4k+qsNok4gA/83nTLv7PceCcy2y3XvlJn1nWjYxsf6w/zGlbiEjV2PqTWb1vUPx8n9yz0mFO+QH/AOCuIiPnEnl/eBI18jpufiamt9hsfrLr5/P789ddd/tpzccNq5KqDpG8b71pOD8aa+rkiI03ncV2XV6qCvivz3lcGg0+Tu7ACdh8aBOdIB/fc69z7OWXaxhi2XMlm2rfSOZQFMNz2avO1xZynXnXo/Y65OFtMf4l+Fx4qeDUZM06yA12jhp8alF96+jCuKIRXd2OQKSQN9BJjzrwfi/AsXj8Q14mygbwomeAiAnKsBdTrJPMk+72TtdjDaw1198qFuY2Ej3SK8Ht8SLkkiD5GrZMk939P7/7M2mx43jbn1vgn/8AAWJMjPZ00/0hj/lqne/ZzjEOl2wJHK4+x9Eq6mLbk7D/AGj+dTfLLn7x/wCY1JZ9THpJfI0PBgl1TMlx3gV3BlRedWLAsMjFgACBqWAiiy/s+xVxQ3f2MrLmAL3NFOsRk89qv4y2LpBueMjQZtYB3rjxC4CqB2Ag8zsI0HSqvU5nFKLV9+OBFpsO57rrt5K6fswxP/mMP09q5t09jaltfs2xJ0+VWQB/Fdjz0C+VXvl1394/xNQvjX/eP/MfzqfrGp/yXyGem0/h/Mpn9mt2Y+U2Phc9fq1Yw/7L2M/3zDyOWVyenSmXMX1Zj7yarXeMtZ8dsDNt4gdjoeYpll1T4UlfwA8GmXZ/MKN+zBh/+1Z/lemP+zEkScZb/wB2/wDmqj/4zxBGnd/yn/NWh7M8SuYi2WciVfLppplB6+dTyZdbjjulJfL/AML4tJpcstqsE2P2eAb4lP8Adt/mpuO7EWhAOLRT/wCmZP8Ax0T7T8RuWFXIQJYgyJ5TWRxfGLrnMzCQI2Ao4JarLU9/HwX2KajT6bFcUuQlY7GW1M/LEP8A/P8A+dXh2aVhpiwPS3/86GcCxjXCwbWII09elaXDKfqn4V2WWZSqUvovsRxrEl7Mfq/uCh2KX/zh/wB1/wDZXVpF22NdU/WM3+f0X2G9Hi/x+rPN24dcW0395tQEPgDAzpqtD1wuXDm4Ly+OAbQ9ogNpPSN6S/YUA6CYJquyr3YOmb+texBPz38L8/c8zJw/gvL/AD9uhc7PvF9D/EPvrcLxtBtJ/XnXneDeDNX8NiAzCAf0ajqdOsjtmjRal447U+5sMVj1vIyEGDExE6EH8KHW8FZG6u3qR+AFdhTvUxFYV7HEeDZKTnzLkrJfs8rUfD8qVceoI8FBcd7H+1+dCrlbYadSV2ZMudY3W00+Ox7O5ZfCCIjf1ovwPjlm0CLto3Itsqw0AMfYaJGxrzwVwNUeki1RH1z/AK/U3FzjCSCLWo0MtMjTaOelIePAsFW0AT1by6VjsL7a+tEsP/8Akr6H7jUpaaEfkVjqHNWlXKRpBjz9UU75Wp3T7apV1ZdqNRFxRUhXUFSWgiZFF+zd7Kr6EzGw8j50G4l/o1/xfgaIcCdoaGA2mRP/AFCnyK8XIcUts+DQDGBQSVeBqdBsNTzre9m+Md3gbTLIBd4zDlmBk66bmvM7meDLiI+oeY/x0fscQ/uCW5OZbragQIIDdTG/2VljFJOupTO3kpSXH8mh7V8Y7zCuCdCpQjmQdD9leZLatLsp95mi9y/mBIaTPsnYEHQGgF25qabGnzyScUuEiwzr0qjf4miNET74pWu0A4jrcPoK14cSk6ZDPPZG0aFeJLvlNR/2gucNBgTInrH5UGxB+bGsbfdQ1mPU/E1aGmiyeTUbKVGvvcZQxCcvT41EeMLyT01rKSep+NIRT+qwJPVvwaj+2P4ftpBxYkgZRr76zUa0RRtU9/3UJaeCGhnlIJNeB/1afCPuq7guMtZBCKqgmSB12n7KGTFNN0VF41JUzQp7XadBrjePa/YR2AnORoegPKNPjWfc0TYzhh5XDzMbdNqFXFJ0GtNgioql2Y2ebat+BMBxFrTSp30NFRxe44zZiOUA6fZQUYC7+7b9e+rVlCohgVO8GJj3VXLCEue5lwzmnT6BEcSufWPxP50tUJpan6OPgvvYIxd8MdOlV50qxiCx3UD0qDIYnlW1dDy5tuTH2OfpVrh3t/rqKp2N4HPSiOFw5UzS5HwymFPcmGrd0D6Ufr0rnxC83PuH9KogU8LWH0aPR3sW6lorGZ952/pVc4ez1c+78hVkLTwlNuruxHHd1SKXyez0b4H8qcuFtfVP8p/KiHdwJY5R51UxHEo0Qe8/gKMZSl+m/mLKMI9a+QwYW0CDMe7+lSW7dsNmD+L0ocbjMZYknz/WlXuFcTt4a8ty7h0xCj6DsVE9TGjehBFWWJt02ReZRjaia7s52SxGNXPb8NrbvXGVT5JPtn0qx2j7HHA2TdxF+1b1ItoSWu3AOiBdD74HOK2/Bu3q4vDXHwOHd8RaUArdyi3aDSAVymCPCdBB6xXivHWvYi893EXTcukwxJ2jYLGgUa6DQU+3DC4dWRjk1GRrJ0Xj7lqzxDDfSYt6qYH2Vct4+xIIOg12I1pnZzsDiMapeyEyzEm4i6jfwzm+yl7S9h72CVTeyAMYGW4rHadVBkesRWaWHG+7Ncc+VPohz8esDQsT/snU/D9TU+D4mtxSEMgHWZGpG+tZVMCnmffV23bS1qpMn15VOWDGlUbsrHUZW/aqjRXbw1KiJAn16/ZQniSvaAYhcrCR4tY8xGhqA4zlNbLil+xi8HhUBSbVshixVbmYCMsqs5c0tqTM1NRWPmXQM8jl+kwdvHFjAA95j8KrY3DHMWLLr0M/hRDE8HTMQI/n5UmC4D3rhAyKTrNy4EXT+JjFa4Txp3EyzjkkqlyB8RfBUDp+FQPajbpWux3Yvu0LNisF1gYlCfcBvWXuWI2BitEZLsQnGXVlUNTiDRrg3BlxGneIsc3YKR8d6C58pIB8vWipqTaXYnKDik33JbWHZttfeJq6cPc8Om3n5RVRV5irlnFsPP1pJ7uxXHtXWxzWrh6VwsP1WrCYsHfT7qnGuxmoOcl1RqUIvoxLJItFCdc2by2Aqu2GnmPtqwUppWkUq5RRq0k+xCmHj6UU67oPaJ8v0aUrUbJT3b5E6dCPvBXU7JXVTgnyQYm34GPlUFxPmAf1vVZsU5BBOnoKabzZcs6dKqoszSyRbfwJMEPnF9a0AtigHDxN1P8AEK1JZUGsD1rPqJU0kX0v6WR28L5xUvyXzqpd4sv0QT57Ch9/Hu3OB0H571KOLJL3FpZoR94Vvuibt7hvVW5xHkgjzOp+FCy1cDWiOniuvJCWok+nBZu3C25mo4puauBqqjRNyskFUMS5LHy2q2WqBlE0Y8CTdoTCY+5aDC27IHENlMSBtTUxLAQD91O7unrZ8qL2+BVu8iLjH6/YPyrjjn+t9g/Kplwx08J8tDrTvkZG6sP9k/lSex4H/qeWVPlb/W+78qRsU53Y/ZRG3wxjr3bR1ymPuqQcKMA5SJEidKDnBBWPIwSb7dakTFOBoxHoYq98iB+j1HwMU9eFudrbHST4eR2PpofhXOcO5yxT7A35W/12/mNIcS312+Jol/Zjkx3ZnfbeN/wqK5hCuhWDRU4dgOEyg15jux+Jphc9TVzu6aE609oRxZTroq0wim0bF2i4TnVmKgTyp+alZSLpEhNSW9NtDVXNUysY60rQykW0xBG+v31IMUvOR6/0qorg04aVJ40XWR9i6GB2++mmkw2HtsdSE85ge+psdhBb1FxD08QI+zUfA+tS4TorbasrGlqA3fT3Mv511VpktyA0UoWupa0mIVVFSB/0ajApa44m7w9a4GowadQDY7PSZqbNOWuOHTSzSA0tcEVaQClBpwNAI5BVuxJPIfr1qstW7BqU+hbH1DIsMmQ5l200Ok6nnz/CiGMtOQrFl66KeW0+L9RQrvpA8quG/KgdK86SlaPQVchNrL9z7awdICnT/iqC9h2I1ZdAB7J25fSpbd2VirFsSKim0UdMDHBEDfmTt1M9aJcMssxnvI8OU+EbCSPXc0+9bpmHfLNNKTkhYpJjcPhszwbhGUllMDeCPhFAuK2fEdZ130H4UZW5qTQrHGSapibUhMlONAW4lQkVduCoGWvSjI8+USqwpuWrDLUZWqJkmiOKSnxTSKIBhFOFJS0TiQDyp6AdBUQNPWlY6YW4YFzCVUj0Bo3xKza0y21HooFZrCvFEbt+QKwZYPfaPQxSWyi8cBZOuT7q6h/f+ZrqTbPyPcPBljXCurq9U8YUUorq6uoIopwFdXUAigU4Ckrq44eBS11dQCdSqK6urmEnWp7VdXVKZWBdttVlGrq6skkbIsv2GNErBrq6sczQkS3F0oe+ldXUsWdNFZz0qjiBXV1aYEJMo3BUBFdXVsiZX1I2FRmkrqrEkxhpCK6upxBhFJXV1EAtOFdXVwUT2TVoXNK6uqMlyXhJpHZzXV1dQpB3s//Z"/>
          <p:cNvSpPr>
            <a:spLocks noChangeAspect="1" noChangeArrowheads="1"/>
          </p:cNvSpPr>
          <p:nvPr/>
        </p:nvSpPr>
        <p:spPr bwMode="auto">
          <a:xfrm>
            <a:off x="0" y="-3841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fr-FR" altLang="fr-FR"/>
          </a:p>
        </p:txBody>
      </p:sp>
      <p:pic>
        <p:nvPicPr>
          <p:cNvPr id="3277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196752"/>
            <a:ext cx="3570287" cy="2376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08915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r>
              <a:rPr lang="fr-FR" dirty="0" smtClean="0"/>
              <a:t>Lisboa - Portugal</a:t>
            </a:r>
            <a:endParaRPr lang="fr-FR" dirty="0"/>
          </a:p>
        </p:txBody>
      </p:sp>
      <p:sp>
        <p:nvSpPr>
          <p:cNvPr id="3" name="Titre 2"/>
          <p:cNvSpPr>
            <a:spLocks noGrp="1"/>
          </p:cNvSpPr>
          <p:nvPr>
            <p:ph type="title"/>
          </p:nvPr>
        </p:nvSpPr>
        <p:spPr>
          <a:xfrm>
            <a:off x="457200" y="4509120"/>
            <a:ext cx="8305800" cy="720080"/>
          </a:xfrm>
        </p:spPr>
        <p:txBody>
          <a:bodyPr>
            <a:normAutofit/>
          </a:bodyPr>
          <a:lstStyle/>
          <a:p>
            <a:pPr algn="ctr"/>
            <a:r>
              <a:rPr lang="fr-FR" dirty="0" smtClean="0"/>
              <a:t>JOUR 3</a:t>
            </a:r>
            <a:endParaRPr lang="fr-FR" dirty="0"/>
          </a:p>
        </p:txBody>
      </p:sp>
      <p:pic>
        <p:nvPicPr>
          <p:cNvPr id="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2320" y="4581128"/>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www.marseille.aeroport.fr/var/mpaeroport/storage/images/media/images/destinations/europe/portugal/portugal-lisbonne-2/17788-1-fre-FR/portugal-lisbonn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1265" y="764704"/>
            <a:ext cx="3990975" cy="27336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060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ChangeArrowheads="1"/>
          </p:cNvSpPr>
          <p:nvPr/>
        </p:nvSpPr>
        <p:spPr bwMode="auto">
          <a:xfrm>
            <a:off x="1763688" y="1268760"/>
            <a:ext cx="5616624"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Petit </a:t>
            </a:r>
            <a:r>
              <a:rPr lang="fr-FR" altLang="fr-FR" sz="1400" dirty="0">
                <a:latin typeface="Baskerville Old Face" pitchFamily="18" charset="0"/>
                <a:ea typeface="Times New Roman" pitchFamily="18" charset="0"/>
                <a:cs typeface="Arial" pitchFamily="34" charset="0"/>
              </a:rPr>
              <a:t>déjeuner à l’hôtel VIP Grand Hotel Lisboa &amp; Spa 5*</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Matinée – Visite de </a:t>
            </a:r>
            <a:r>
              <a:rPr lang="fr-FR" altLang="fr-FR" sz="1400" b="1" dirty="0" err="1" smtClean="0">
                <a:latin typeface="Baskerville Old Face" pitchFamily="18" charset="0"/>
                <a:ea typeface="Times New Roman" pitchFamily="18" charset="0"/>
                <a:cs typeface="Arial" pitchFamily="34" charset="0"/>
              </a:rPr>
              <a:t>Belem</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b="1"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Transfert pour l’aéroport </a:t>
            </a: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Décollage vers Paris</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p:txBody>
      </p:sp>
      <p:sp>
        <p:nvSpPr>
          <p:cNvPr id="7" name="Text Box 16"/>
          <p:cNvSpPr txBox="1">
            <a:spLocks noChangeArrowheads="1"/>
          </p:cNvSpPr>
          <p:nvPr/>
        </p:nvSpPr>
        <p:spPr bwMode="auto">
          <a:xfrm>
            <a:off x="1763688" y="188640"/>
            <a:ext cx="5616575" cy="74684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smtClean="0">
                <a:latin typeface="Baskerville Old Face" pitchFamily="18" charset="0"/>
                <a:sym typeface="Gill Sans" charset="0"/>
              </a:rPr>
              <a:t>Dernier jour</a:t>
            </a:r>
            <a:endParaRPr lang="fr-FR" sz="3200" b="1" u="sng" kern="0" dirty="0">
              <a:latin typeface="Baskerville Old Face" pitchFamily="18" charset="0"/>
              <a:sym typeface="Gill Sans" charset="0"/>
            </a:endParaRPr>
          </a:p>
        </p:txBody>
      </p:sp>
      <p:pic>
        <p:nvPicPr>
          <p:cNvPr id="4" name="Picture 7" descr="http://upload.wikimedia.org/wikipedia/commons/9/94/Airbus_A319_TAP_Portug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3861048"/>
            <a:ext cx="2568030" cy="1712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ttp://www.pointschauds.info/fr/wp-content/uploads/2013/07/air-fr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2540" y="3861048"/>
            <a:ext cx="2582062" cy="1712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8626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ção do Texto 2"/>
          <p:cNvSpPr txBox="1">
            <a:spLocks/>
          </p:cNvSpPr>
          <p:nvPr/>
        </p:nvSpPr>
        <p:spPr bwMode="auto">
          <a:xfrm>
            <a:off x="95250" y="1700808"/>
            <a:ext cx="8666163" cy="1150938"/>
          </a:xfrm>
          <a:prstGeom prst="rect">
            <a:avLst/>
          </a:prstGeom>
          <a:noFill/>
          <a:ln w="9525">
            <a:noFill/>
            <a:miter lim="800000"/>
            <a:headEnd/>
            <a:tailEnd/>
          </a:ln>
        </p:spPr>
        <p:txBody>
          <a:bodyPr lIns="104268" tIns="52133" rIns="104268" bIns="52133"/>
          <a:lstStyle/>
          <a:p>
            <a:pPr algn="ctr" fontAlgn="auto">
              <a:lnSpc>
                <a:spcPct val="150000"/>
              </a:lnSpc>
              <a:spcBef>
                <a:spcPts val="0"/>
              </a:spcBef>
              <a:spcAft>
                <a:spcPts val="0"/>
              </a:spcAft>
              <a:defRPr/>
            </a:pPr>
            <a:r>
              <a:rPr lang="fr-FR" sz="1600" dirty="0">
                <a:latin typeface="Baskerville Old Face" panose="02020602080505020303" pitchFamily="18" charset="0"/>
              </a:rPr>
              <a:t>Le quartier de Belém, où se situent les monuments avec l’influence des Découvertes, avec le spectaculaire style Manuélin, du règne de D. Manuel I.</a:t>
            </a:r>
          </a:p>
          <a:p>
            <a:pPr marL="342900" indent="-342900" algn="just" eaLnBrk="0" hangingPunct="0">
              <a:lnSpc>
                <a:spcPct val="150000"/>
              </a:lnSpc>
              <a:spcBef>
                <a:spcPct val="20000"/>
              </a:spcBef>
              <a:buFontTx/>
              <a:buChar char="•"/>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pic>
        <p:nvPicPr>
          <p:cNvPr id="11269" name="Picture 4" descr="lisbonne belem 300x238 Visite du Belém à Lisbonne ">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42" y="3429000"/>
            <a:ext cx="4248150"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6"/>
          <p:cNvSpPr txBox="1">
            <a:spLocks noChangeArrowheads="1"/>
          </p:cNvSpPr>
          <p:nvPr/>
        </p:nvSpPr>
        <p:spPr bwMode="auto">
          <a:xfrm>
            <a:off x="1547813" y="476672"/>
            <a:ext cx="5616575" cy="74684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3200" b="1" u="sng" kern="0" dirty="0">
                <a:latin typeface="Baskerville Old Face" pitchFamily="18" charset="0"/>
                <a:sym typeface="Gill Sans" charset="0"/>
              </a:rPr>
              <a:t>Visite  du quartier de Belém</a:t>
            </a:r>
          </a:p>
        </p:txBody>
      </p:sp>
      <p:pic>
        <p:nvPicPr>
          <p:cNvPr id="11271" name="Picture 4" descr="https://encrypted-tbn0.gstatic.com/images?q=tbn:ANd9GcQnGnU9QysV-Gu_h962ZoUP1FzvCy2TuGGSuqLigdp2uWwpeD3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6150" y="3501008"/>
            <a:ext cx="4095750" cy="272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1869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Posição do Texto 2"/>
          <p:cNvSpPr txBox="1">
            <a:spLocks/>
          </p:cNvSpPr>
          <p:nvPr/>
        </p:nvSpPr>
        <p:spPr bwMode="auto">
          <a:xfrm>
            <a:off x="411163" y="1197943"/>
            <a:ext cx="3960812" cy="1150937"/>
          </a:xfrm>
          <a:prstGeom prst="rect">
            <a:avLst/>
          </a:prstGeom>
          <a:noFill/>
          <a:ln w="9525">
            <a:noFill/>
            <a:miter lim="800000"/>
            <a:headEnd/>
            <a:tailEnd/>
          </a:ln>
        </p:spPr>
        <p:txBody>
          <a:bodyPr lIns="104268" tIns="52133" rIns="104268" bIns="52133"/>
          <a:lstStyle/>
          <a:p>
            <a:pPr algn="just" fontAlgn="auto">
              <a:lnSpc>
                <a:spcPct val="150000"/>
              </a:lnSpc>
              <a:spcBef>
                <a:spcPts val="0"/>
              </a:spcBef>
              <a:spcAft>
                <a:spcPts val="0"/>
              </a:spcAft>
              <a:defRPr/>
            </a:pPr>
            <a:r>
              <a:rPr lang="fr-FR" sz="1400" dirty="0">
                <a:latin typeface="Baskerville Old Face" panose="02020602080505020303" pitchFamily="18" charset="0"/>
              </a:rPr>
              <a:t>Les participants feront un premier arrêt pour une visite de l’église et du superbe cloître du Monastère des Hiéronymites, bâti à partir de 1501 avec l’argent du commerce des épices au XVI </a:t>
            </a:r>
            <a:r>
              <a:rPr lang="fr-FR" sz="1400" baseline="30000" dirty="0" err="1">
                <a:latin typeface="Baskerville Old Face" panose="02020602080505020303" pitchFamily="18" charset="0"/>
              </a:rPr>
              <a:t>ème</a:t>
            </a:r>
            <a:r>
              <a:rPr lang="fr-FR" sz="1400" dirty="0">
                <a:latin typeface="Baskerville Old Face" panose="02020602080505020303" pitchFamily="18" charset="0"/>
              </a:rPr>
              <a:t> siècle. L’esprit et la présence d’Henri le Navigateur se ressentent partout. À la fin, un autre arrêt au Monument des Découvertes et à la Tour de Belém, le symbole le plus représentatif de la ville. </a:t>
            </a:r>
          </a:p>
          <a:p>
            <a:pPr algn="just" eaLnBrk="0" hangingPunct="0">
              <a:lnSpc>
                <a:spcPct val="150000"/>
              </a:lnSpc>
              <a:spcBef>
                <a:spcPct val="20000"/>
              </a:spcBef>
              <a:defRPr/>
            </a:pPr>
            <a:endParaRPr lang="fr-FR" sz="1100" kern="0" dirty="0">
              <a:latin typeface="+mn-lt"/>
            </a:endParaRPr>
          </a:p>
          <a:p>
            <a:pPr marL="342900" indent="-342900" algn="just" eaLnBrk="0" hangingPunct="0">
              <a:lnSpc>
                <a:spcPct val="150000"/>
              </a:lnSpc>
              <a:spcBef>
                <a:spcPct val="20000"/>
              </a:spcBef>
              <a:buFontTx/>
              <a:buChar char="•"/>
              <a:defRPr/>
            </a:pPr>
            <a:endParaRPr lang="pt-PT" sz="1100" kern="0" dirty="0">
              <a:latin typeface="+mn-lt"/>
            </a:endParaRPr>
          </a:p>
        </p:txBody>
      </p:sp>
      <p:pic>
        <p:nvPicPr>
          <p:cNvPr id="12293" name="Imagem 14" descr="imgp0956w.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963988"/>
            <a:ext cx="1817688"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Imagem 13" descr="Sem Títul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3963988"/>
            <a:ext cx="3052763"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2" descr="belem lisbonne 300x200 Visite du Belém à Lisbonne ">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75" y="3963988"/>
            <a:ext cx="4429125"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http://www.all-free-photos.com/images/lisbonne/PI19134-h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1196975"/>
            <a:ext cx="4398962" cy="272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6"/>
          <p:cNvSpPr txBox="1">
            <a:spLocks noChangeArrowheads="1"/>
          </p:cNvSpPr>
          <p:nvPr/>
        </p:nvSpPr>
        <p:spPr bwMode="auto">
          <a:xfrm>
            <a:off x="1907753" y="116632"/>
            <a:ext cx="5616575" cy="663617"/>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a:latin typeface="Baskerville Old Face" pitchFamily="18" charset="0"/>
                <a:sym typeface="Gill Sans" charset="0"/>
              </a:rPr>
              <a:t>Visite du quartier de Belém</a:t>
            </a:r>
          </a:p>
        </p:txBody>
      </p:sp>
    </p:spTree>
    <p:extLst>
      <p:ext uri="{BB962C8B-B14F-4D97-AF65-F5344CB8AC3E}">
        <p14:creationId xmlns:p14="http://schemas.microsoft.com/office/powerpoint/2010/main" val="42819290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cdn4.vtourist.com/4/6520975-Pasteis_de_Belem_Lisbon_Portugal_Lisbon.jpg?version=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3425825"/>
            <a:ext cx="4271963"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4" descr="Preparing Pasteis">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3913" y="-25992138"/>
            <a:ext cx="62674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6" descr="Preparing Pasteis">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56313" y="-25839738"/>
            <a:ext cx="62674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descr="Preparing Pasteis">
            <a:hlinkClick r:id="" action="ppaction://noactio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08713" y="-25687338"/>
            <a:ext cx="62674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3440113"/>
            <a:ext cx="4268787" cy="3228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9" name="Picture 2" descr="http://1.bp.blogspot.com/-J0K_-Vcaa_g/UZaN08tCpuI/AAAAAAAAD6g/lRqyu1joBlU/s1600/lisboa-fabrica-pasteis-de-bele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0113" y="303213"/>
            <a:ext cx="4202112" cy="279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6"/>
          <p:cNvSpPr txBox="1">
            <a:spLocks noChangeArrowheads="1"/>
          </p:cNvSpPr>
          <p:nvPr/>
        </p:nvSpPr>
        <p:spPr bwMode="auto">
          <a:xfrm>
            <a:off x="467544" y="1124744"/>
            <a:ext cx="3840163" cy="1309948"/>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a:latin typeface="Baskerville Old Face" pitchFamily="18" charset="0"/>
                <a:sym typeface="Gill Sans" charset="0"/>
              </a:rPr>
              <a:t>Pause café à la</a:t>
            </a:r>
            <a:r>
              <a:rPr lang="fr-FR" sz="2800" u="sng" dirty="0">
                <a:latin typeface="Baskerville Old Face" panose="02020602080505020303" pitchFamily="18" charset="0"/>
              </a:rPr>
              <a:t> </a:t>
            </a:r>
            <a:endParaRPr lang="fr-FR" sz="2800" u="sng" dirty="0" smtClean="0">
              <a:latin typeface="Baskerville Old Face" panose="02020602080505020303" pitchFamily="18" charset="0"/>
            </a:endParaRPr>
          </a:p>
          <a:p>
            <a:pPr algn="ctr" defTabSz="801746">
              <a:lnSpc>
                <a:spcPct val="150000"/>
              </a:lnSpc>
              <a:defRPr/>
            </a:pPr>
            <a:r>
              <a:rPr lang="fr-FR" sz="2800" b="1" u="sng" dirty="0" err="1" smtClean="0">
                <a:latin typeface="Baskerville Old Face" panose="02020602080505020303" pitchFamily="18" charset="0"/>
              </a:rPr>
              <a:t>Fábrica</a:t>
            </a:r>
            <a:r>
              <a:rPr lang="fr-FR" sz="2800" b="1" u="sng" dirty="0" smtClean="0">
                <a:latin typeface="Baskerville Old Face" panose="02020602080505020303" pitchFamily="18" charset="0"/>
              </a:rPr>
              <a:t> </a:t>
            </a:r>
            <a:r>
              <a:rPr lang="fr-FR" sz="2800" b="1" u="sng" dirty="0">
                <a:latin typeface="Baskerville Old Face" panose="02020602080505020303" pitchFamily="18" charset="0"/>
              </a:rPr>
              <a:t>dos </a:t>
            </a:r>
            <a:r>
              <a:rPr lang="fr-FR" sz="2800" b="1" u="sng" dirty="0" err="1">
                <a:latin typeface="Baskerville Old Face" panose="02020602080505020303" pitchFamily="18" charset="0"/>
              </a:rPr>
              <a:t>Pastéis</a:t>
            </a:r>
            <a:r>
              <a:rPr lang="fr-FR" sz="2800" b="1" u="sng" kern="0" dirty="0">
                <a:latin typeface="Baskerville Old Face" pitchFamily="18" charset="0"/>
                <a:sym typeface="Gill Sans" charset="0"/>
              </a:rPr>
              <a:t> </a:t>
            </a:r>
          </a:p>
        </p:txBody>
      </p:sp>
    </p:spTree>
    <p:extLst>
      <p:ext uri="{BB962C8B-B14F-4D97-AF65-F5344CB8AC3E}">
        <p14:creationId xmlns:p14="http://schemas.microsoft.com/office/powerpoint/2010/main" val="24413415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ítulo 3"/>
          <p:cNvSpPr txBox="1">
            <a:spLocks/>
          </p:cNvSpPr>
          <p:nvPr/>
        </p:nvSpPr>
        <p:spPr bwMode="auto">
          <a:xfrm>
            <a:off x="269875" y="-26988"/>
            <a:ext cx="86233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58" tIns="52128" rIns="104258" bIns="52128" anchor="ctr"/>
          <a:lstStyle>
            <a:lvl1pPr defTabSz="801688" eaLnBrk="0" hangingPunct="0">
              <a:spcBef>
                <a:spcPct val="20000"/>
              </a:spcBef>
              <a:buChar char="•"/>
              <a:defRPr sz="3200">
                <a:solidFill>
                  <a:schemeClr val="tx1"/>
                </a:solidFill>
                <a:latin typeface="Arial" pitchFamily="34" charset="0"/>
              </a:defRPr>
            </a:lvl1pPr>
            <a:lvl2pPr marL="742950" indent="-285750" defTabSz="801688" eaLnBrk="0" hangingPunct="0">
              <a:spcBef>
                <a:spcPct val="20000"/>
              </a:spcBef>
              <a:buChar char="–"/>
              <a:defRPr sz="2800">
                <a:solidFill>
                  <a:schemeClr val="tx1"/>
                </a:solidFill>
                <a:latin typeface="Arial" pitchFamily="34" charset="0"/>
              </a:defRPr>
            </a:lvl2pPr>
            <a:lvl3pPr marL="1143000" indent="-228600" defTabSz="801688" eaLnBrk="0" hangingPunct="0">
              <a:spcBef>
                <a:spcPct val="20000"/>
              </a:spcBef>
              <a:buChar char="•"/>
              <a:defRPr sz="2400">
                <a:solidFill>
                  <a:schemeClr val="tx1"/>
                </a:solidFill>
                <a:latin typeface="Arial" pitchFamily="34" charset="0"/>
              </a:defRPr>
            </a:lvl3pPr>
            <a:lvl4pPr marL="1600200" indent="-228600" defTabSz="801688" eaLnBrk="0" hangingPunct="0">
              <a:spcBef>
                <a:spcPct val="20000"/>
              </a:spcBef>
              <a:buChar char="–"/>
              <a:defRPr sz="2000">
                <a:solidFill>
                  <a:schemeClr val="tx1"/>
                </a:solidFill>
                <a:latin typeface="Arial" pitchFamily="34" charset="0"/>
              </a:defRPr>
            </a:lvl4pPr>
            <a:lvl5pPr marL="2057400" indent="-228600" defTabSz="801688" eaLnBrk="0" hangingPunct="0">
              <a:spcBef>
                <a:spcPct val="20000"/>
              </a:spcBef>
              <a:buChar char="»"/>
              <a:defRPr sz="2000">
                <a:solidFill>
                  <a:schemeClr val="tx1"/>
                </a:solidFill>
                <a:latin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800" dirty="0">
                <a:latin typeface="Pristina" pitchFamily="66" charset="0"/>
              </a:rPr>
              <a:t>Visite de </a:t>
            </a:r>
            <a:r>
              <a:rPr lang="fr-FR" altLang="fr-FR" sz="2800" dirty="0" err="1">
                <a:latin typeface="Pristina" pitchFamily="66" charset="0"/>
              </a:rPr>
              <a:t>Belem</a:t>
            </a:r>
            <a:r>
              <a:rPr lang="fr-FR" altLang="fr-FR" sz="2800" dirty="0">
                <a:latin typeface="Pristina" pitchFamily="66" charset="0"/>
              </a:rPr>
              <a:t>: Dégustation de </a:t>
            </a:r>
            <a:r>
              <a:rPr lang="fr-FR" altLang="fr-FR" sz="2800" dirty="0" err="1">
                <a:latin typeface="Pristina" pitchFamily="66" charset="0"/>
              </a:rPr>
              <a:t>Pasteis</a:t>
            </a:r>
            <a:r>
              <a:rPr lang="fr-FR" altLang="fr-FR" sz="2800" dirty="0">
                <a:latin typeface="Pristina" pitchFamily="66" charset="0"/>
              </a:rPr>
              <a:t> de </a:t>
            </a:r>
            <a:r>
              <a:rPr lang="fr-FR" altLang="fr-FR" sz="2800" dirty="0" err="1">
                <a:latin typeface="Pristina" pitchFamily="66" charset="0"/>
              </a:rPr>
              <a:t>Belem</a:t>
            </a:r>
            <a:endParaRPr lang="fr-FR" altLang="fr-FR" sz="2800" dirty="0">
              <a:latin typeface="Pristina" pitchFamily="66" charset="0"/>
            </a:endParaRPr>
          </a:p>
        </p:txBody>
      </p:sp>
      <p:pic>
        <p:nvPicPr>
          <p:cNvPr id="21507" name="Picture 4" descr="http://api.ning.com/files/VUGE*wvKY9y3ow0dSL8HWIoQWG8x1ZoC*ctDC*iNH9m-qewbUUQKSegKde-3V3gJL3tlLHvuvLCejVrkLo6OeRlYs4xGg1Il/7899896_Q8ZyF.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954088"/>
            <a:ext cx="3497262"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8" descr="http://cozinhasdaeuropa.files.wordpress.com/2012/10/pastel-de-belem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842963"/>
            <a:ext cx="3344863"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auto">
          <a:xfrm>
            <a:off x="323850" y="3716338"/>
            <a:ext cx="8496300" cy="2308225"/>
          </a:xfrm>
          <a:prstGeom prst="rect">
            <a:avLst/>
          </a:prstGeom>
          <a:noFill/>
          <a:ln>
            <a:noFill/>
          </a:ln>
          <a:extLst/>
        </p:spPr>
        <p:txBody>
          <a:bodyPr anchor="ct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defRPr/>
            </a:pPr>
            <a:endParaRPr lang="fr-FR" kern="0" dirty="0" smtClean="0">
              <a:latin typeface="Pristina" pitchFamily="66" charset="0"/>
              <a:ea typeface="Times New Roman" pitchFamily="18" charset="0"/>
            </a:endParaRPr>
          </a:p>
          <a:p>
            <a:pPr algn="ctr">
              <a:buFont typeface="Wingdings" pitchFamily="2" charset="2"/>
              <a:buChar char="v"/>
              <a:defRPr/>
            </a:pPr>
            <a:r>
              <a:rPr lang="fr-FR" kern="0" dirty="0" smtClean="0">
                <a:latin typeface="Pristina" pitchFamily="66" charset="0"/>
                <a:ea typeface="Times New Roman" pitchFamily="18" charset="0"/>
              </a:rPr>
              <a:t>Le Pastel de </a:t>
            </a:r>
            <a:r>
              <a:rPr lang="fr-FR" kern="0" dirty="0" err="1" smtClean="0">
                <a:latin typeface="Pristina" pitchFamily="66" charset="0"/>
                <a:ea typeface="Times New Roman" pitchFamily="18" charset="0"/>
              </a:rPr>
              <a:t>Belem</a:t>
            </a:r>
            <a:r>
              <a:rPr lang="fr-FR" kern="0" dirty="0" smtClean="0">
                <a:latin typeface="Pristina" pitchFamily="66" charset="0"/>
                <a:ea typeface="Times New Roman" pitchFamily="18" charset="0"/>
              </a:rPr>
              <a:t>:  Ces </a:t>
            </a:r>
            <a:r>
              <a:rPr lang="fr-FR" kern="0" dirty="0">
                <a:latin typeface="Pristina" pitchFamily="66" charset="0"/>
                <a:ea typeface="Times New Roman" pitchFamily="18" charset="0"/>
              </a:rPr>
              <a:t>délicieuses tartes à la crème sont servies dans toutes les pâtisseries et tous les cafés du Portugal, mais la véritable recette demeure un secret bien gardé par trois personnes encore en vie. La recette d’origine était concoctée avant le XVIIIe siècle par les nonnes catholiques dans une boulangerie, à l’intérieur de l’ordre reclus du monastère </a:t>
            </a:r>
            <a:r>
              <a:rPr lang="fr-FR" kern="0" dirty="0" err="1" smtClean="0">
                <a:latin typeface="Pristina" pitchFamily="66" charset="0"/>
                <a:ea typeface="Times New Roman" pitchFamily="18" charset="0"/>
              </a:rPr>
              <a:t>Jerónimos</a:t>
            </a:r>
            <a:r>
              <a:rPr lang="fr-FR" kern="0" dirty="0" smtClean="0">
                <a:latin typeface="Pristina" pitchFamily="66" charset="0"/>
                <a:ea typeface="Times New Roman" pitchFamily="18" charset="0"/>
              </a:rPr>
              <a:t>. Aujourd’hui</a:t>
            </a:r>
            <a:r>
              <a:rPr lang="fr-FR" kern="0" dirty="0">
                <a:latin typeface="Pristina" pitchFamily="66" charset="0"/>
                <a:ea typeface="Times New Roman" pitchFamily="18" charset="0"/>
              </a:rPr>
              <a:t>, la </a:t>
            </a:r>
            <a:r>
              <a:rPr lang="fr-FR" kern="0" dirty="0" err="1">
                <a:latin typeface="Pristina" pitchFamily="66" charset="0"/>
                <a:ea typeface="Times New Roman" pitchFamily="18" charset="0"/>
              </a:rPr>
              <a:t>Fabrica</a:t>
            </a:r>
            <a:r>
              <a:rPr lang="fr-FR" kern="0" dirty="0">
                <a:latin typeface="Pristina" pitchFamily="66" charset="0"/>
                <a:ea typeface="Times New Roman" pitchFamily="18" charset="0"/>
              </a:rPr>
              <a:t> de </a:t>
            </a:r>
            <a:r>
              <a:rPr lang="fr-FR" kern="0" dirty="0" err="1">
                <a:latin typeface="Pristina" pitchFamily="66" charset="0"/>
                <a:ea typeface="Times New Roman" pitchFamily="18" charset="0"/>
              </a:rPr>
              <a:t>Pastéis</a:t>
            </a:r>
            <a:r>
              <a:rPr lang="fr-FR" kern="0" dirty="0">
                <a:latin typeface="Pristina" pitchFamily="66" charset="0"/>
                <a:ea typeface="Times New Roman" pitchFamily="18" charset="0"/>
              </a:rPr>
              <a:t> de Belém voisine est le seul endroit au monde où vous pouvez acheter la véritable pastel de Belém, au goût exquis et unique. Depuis 1837, les locaux et les visiteurs ont fréquenté l’usine qui a grandi exponentiellement pour goûter les tartes directement à la sortie du four, saupoudrées de cannelle et de sucre en poudre. </a:t>
            </a:r>
          </a:p>
        </p:txBody>
      </p:sp>
    </p:spTree>
    <p:extLst>
      <p:ext uri="{BB962C8B-B14F-4D97-AF65-F5344CB8AC3E}">
        <p14:creationId xmlns:p14="http://schemas.microsoft.com/office/powerpoint/2010/main" val="37943301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1476375" y="692150"/>
            <a:ext cx="6408738"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buFontTx/>
              <a:buNone/>
            </a:pPr>
            <a:endParaRPr lang="fr-FR" altLang="fr-FR" sz="3400" i="1">
              <a:solidFill>
                <a:srgbClr val="663300"/>
              </a:solidFill>
              <a:latin typeface="Maiandra GD" pitchFamily="34" charset="0"/>
            </a:endParaRPr>
          </a:p>
        </p:txBody>
      </p:sp>
      <p:sp>
        <p:nvSpPr>
          <p:cNvPr id="19459" name="Text Box 4"/>
          <p:cNvSpPr txBox="1">
            <a:spLocks noChangeArrowheads="1"/>
          </p:cNvSpPr>
          <p:nvPr/>
        </p:nvSpPr>
        <p:spPr bwMode="auto">
          <a:xfrm>
            <a:off x="539750" y="4868863"/>
            <a:ext cx="7993063" cy="176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FontTx/>
              <a:buNone/>
            </a:pPr>
            <a:r>
              <a:rPr lang="fr-FR" altLang="fr-FR" sz="2000" b="1" dirty="0" smtClean="0">
                <a:latin typeface="Baskerville Old Face" pitchFamily="18" charset="0"/>
              </a:rPr>
              <a:t>Alice, Laura et César  sont à votre disposition pour toutes questions</a:t>
            </a:r>
            <a:endParaRPr lang="fr-FR" altLang="fr-FR" sz="2000" b="1" dirty="0">
              <a:latin typeface="Baskerville Old Face" pitchFamily="18" charset="0"/>
            </a:endParaRPr>
          </a:p>
          <a:p>
            <a:pPr algn="ctr" eaLnBrk="1" hangingPunct="1">
              <a:spcBef>
                <a:spcPct val="50000"/>
              </a:spcBef>
              <a:buFontTx/>
              <a:buNone/>
            </a:pPr>
            <a:r>
              <a:rPr lang="fr-FR" altLang="fr-FR" sz="2000" dirty="0">
                <a:latin typeface="Baskerville Old Face" pitchFamily="18" charset="0"/>
              </a:rPr>
              <a:t>01 49 650 650</a:t>
            </a:r>
          </a:p>
          <a:p>
            <a:pPr algn="ctr" eaLnBrk="1" hangingPunct="1">
              <a:spcBef>
                <a:spcPct val="50000"/>
              </a:spcBef>
              <a:buFontTx/>
              <a:buNone/>
            </a:pPr>
            <a:r>
              <a:rPr lang="fr-FR" altLang="fr-FR" sz="2000" dirty="0" smtClean="0">
                <a:latin typeface="Baskerville Old Face" pitchFamily="18" charset="0"/>
              </a:rPr>
              <a:t>cesar@croisierejaune.com</a:t>
            </a:r>
            <a:endParaRPr lang="fr-FR" altLang="fr-FR" sz="2000" dirty="0">
              <a:latin typeface="Baskerville Old Face" pitchFamily="18" charset="0"/>
            </a:endParaRPr>
          </a:p>
          <a:p>
            <a:pPr algn="ctr" eaLnBrk="1" hangingPunct="1">
              <a:spcBef>
                <a:spcPct val="50000"/>
              </a:spcBef>
              <a:buFontTx/>
              <a:buNone/>
            </a:pPr>
            <a:r>
              <a:rPr lang="fr-FR" altLang="fr-FR" sz="2000" dirty="0">
                <a:latin typeface="Baskerville Old Face" pitchFamily="18" charset="0"/>
                <a:hlinkClick r:id="rId2"/>
              </a:rPr>
              <a:t>www.croisierejaune.com</a:t>
            </a:r>
            <a:endParaRPr lang="fr-FR" altLang="fr-FR" sz="2000" dirty="0">
              <a:latin typeface="Baskerville Old Face" pitchFamily="18" charset="0"/>
            </a:endParaRPr>
          </a:p>
        </p:txBody>
      </p:sp>
      <p:sp>
        <p:nvSpPr>
          <p:cNvPr id="19460" name="Rectangle 5"/>
          <p:cNvSpPr>
            <a:spLocks noChangeArrowheads="1"/>
          </p:cNvSpPr>
          <p:nvPr/>
        </p:nvSpPr>
        <p:spPr bwMode="auto">
          <a:xfrm>
            <a:off x="0" y="404813"/>
            <a:ext cx="9144000"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FontTx/>
              <a:buNone/>
            </a:pPr>
            <a:r>
              <a:rPr lang="fr-FR" altLang="fr-FR" sz="4000" b="1" i="1" dirty="0">
                <a:latin typeface="Baskerville Old Face" pitchFamily="18" charset="0"/>
              </a:rPr>
              <a:t>Contact</a:t>
            </a:r>
            <a:endParaRPr lang="fr-FR" altLang="fr-FR" sz="4000" i="1" dirty="0">
              <a:latin typeface="Baskerville Old Face" pitchFamily="18" charset="0"/>
            </a:endParaRPr>
          </a:p>
        </p:txBody>
      </p:sp>
      <p:pic>
        <p:nvPicPr>
          <p:cNvPr id="19462" name="Picture 7" descr="http://media-cdn.tripadvisor.com/media/photo-s/03/9b/2f/c5/lisb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484313"/>
            <a:ext cx="523875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192.168.1.5\cj\9 COMMERCIAL ET COMMUNICATION\COMMUNICATION\LOGOS\PORTUGAL\CROISIEREJAUNE-PORTUG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1707316"/>
            <a:ext cx="1512168" cy="137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0181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457200" y="5373216"/>
            <a:ext cx="8305800" cy="414649"/>
          </a:xfrm>
        </p:spPr>
        <p:txBody>
          <a:bodyPr/>
          <a:lstStyle/>
          <a:p>
            <a:pPr algn="ctr"/>
            <a:r>
              <a:rPr lang="fr-FR" dirty="0" smtClean="0"/>
              <a:t>Dîners</a:t>
            </a:r>
            <a:endParaRPr lang="fr-FR" dirty="0"/>
          </a:p>
        </p:txBody>
      </p:sp>
      <p:sp>
        <p:nvSpPr>
          <p:cNvPr id="3" name="Titre 2"/>
          <p:cNvSpPr>
            <a:spLocks noGrp="1"/>
          </p:cNvSpPr>
          <p:nvPr>
            <p:ph type="title"/>
          </p:nvPr>
        </p:nvSpPr>
        <p:spPr>
          <a:xfrm>
            <a:off x="457200" y="4077072"/>
            <a:ext cx="8305800" cy="1143000"/>
          </a:xfrm>
        </p:spPr>
        <p:txBody>
          <a:bodyPr/>
          <a:lstStyle/>
          <a:p>
            <a:pPr algn="ctr"/>
            <a:r>
              <a:rPr lang="fr-FR" dirty="0" smtClean="0"/>
              <a:t>Prestations optionnelles</a:t>
            </a:r>
            <a:endParaRPr lang="fr-FR" dirty="0"/>
          </a:p>
        </p:txBody>
      </p:sp>
    </p:spTree>
    <p:extLst>
      <p:ext uri="{BB962C8B-B14F-4D97-AF65-F5344CB8AC3E}">
        <p14:creationId xmlns:p14="http://schemas.microsoft.com/office/powerpoint/2010/main" val="2050493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827088" y="188640"/>
            <a:ext cx="7451725"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Dîner à la Casa Do </a:t>
            </a:r>
            <a:r>
              <a:rPr lang="fr-FR" altLang="fr-FR" sz="2400" b="1" u="sng" dirty="0" err="1" smtClean="0">
                <a:latin typeface="Baskerville Old Face" pitchFamily="18" charset="0"/>
              </a:rPr>
              <a:t>Leao</a:t>
            </a:r>
            <a:r>
              <a:rPr lang="fr-FR" altLang="fr-FR" sz="2400" b="1" u="sng" dirty="0" smtClean="0">
                <a:latin typeface="Baskerville Old Face" pitchFamily="18" charset="0"/>
              </a:rPr>
              <a:t> – dans le Château Saint Georges</a:t>
            </a:r>
            <a:endParaRPr lang="fr-FR" altLang="fr-FR" sz="2400" b="1" u="sng" dirty="0">
              <a:latin typeface="Baskerville Old Face" pitchFamily="18" charset="0"/>
            </a:endParaRPr>
          </a:p>
        </p:txBody>
      </p:sp>
      <p:sp>
        <p:nvSpPr>
          <p:cNvPr id="3" name="Rectangle 2"/>
          <p:cNvSpPr/>
          <p:nvPr/>
        </p:nvSpPr>
        <p:spPr>
          <a:xfrm>
            <a:off x="107504" y="908720"/>
            <a:ext cx="8928992" cy="1107996"/>
          </a:xfrm>
          <a:prstGeom prst="rect">
            <a:avLst/>
          </a:prstGeom>
        </p:spPr>
        <p:txBody>
          <a:bodyPr wrap="square">
            <a:spAutoFit/>
          </a:bodyPr>
          <a:lstStyle/>
          <a:p>
            <a:pPr algn="ctr"/>
            <a:r>
              <a:rPr lang="fr-FR" sz="1400" dirty="0" smtClean="0"/>
              <a:t>Situé dans le château Saint Georges, la Casa Do Leão (</a:t>
            </a:r>
            <a:r>
              <a:rPr lang="fr-FR" sz="1400" dirty="0"/>
              <a:t>M</a:t>
            </a:r>
            <a:r>
              <a:rPr lang="fr-FR" sz="1400" dirty="0" smtClean="0"/>
              <a:t>aison du Lion) offre une vue sublime sur Lisbonne, vous laissant parcourir des </a:t>
            </a:r>
            <a:r>
              <a:rPr lang="fr-FR" sz="1400" dirty="0"/>
              <a:t>yeux ses </a:t>
            </a:r>
            <a:r>
              <a:rPr lang="fr-FR" sz="1400" dirty="0" smtClean="0"/>
              <a:t>collines </a:t>
            </a:r>
            <a:r>
              <a:rPr lang="fr-FR" sz="1400" dirty="0"/>
              <a:t>et le magnifique </a:t>
            </a:r>
            <a:r>
              <a:rPr lang="fr-FR" sz="1400" dirty="0" smtClean="0"/>
              <a:t>Tage, à </a:t>
            </a:r>
            <a:r>
              <a:rPr lang="fr-FR" sz="1400" dirty="0"/>
              <a:t>ses </a:t>
            </a:r>
            <a:r>
              <a:rPr lang="fr-FR" sz="1400" dirty="0" smtClean="0"/>
              <a:t>pieds.</a:t>
            </a:r>
            <a:r>
              <a:rPr lang="fr-FR" sz="1400" dirty="0"/>
              <a:t> </a:t>
            </a:r>
            <a:r>
              <a:rPr lang="fr-FR" sz="1400" dirty="0" smtClean="0"/>
              <a:t>Nous vous proposons à votre arrivée un cocktail sur la terrasse en appréciant le coucher du soleil, puis vous serez dirigés à l’intérieur du restaurant pour le dîner.</a:t>
            </a:r>
          </a:p>
          <a:p>
            <a:pPr algn="ctr"/>
            <a:endParaRPr lang="fr-FR" sz="1200" dirty="0" smtClean="0"/>
          </a:p>
          <a:p>
            <a:pPr algn="ctr"/>
            <a:endParaRPr lang="fr-FR" sz="1200" dirty="0">
              <a:latin typeface="Baskerville Old Face" pitchFamily="18" charset="0"/>
            </a:endParaRPr>
          </a:p>
        </p:txBody>
      </p:sp>
      <p:pic>
        <p:nvPicPr>
          <p:cNvPr id="19459" name="Picture 3" descr="\\192.168.1.5\cj\9 COMMERCIAL ET COMMUNICATION\COMMUNICATION\POWER POINT\PORTUGAL\LISBONNE\XCPH\LISBONE - XCPH - DIOR\IMG_276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7869" y="1743562"/>
            <a:ext cx="3648405" cy="273630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descr="http://www.pousadas.pt/galleryphotos/casa-do-leao-esplanada.jpg"/>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82551"/>
            <a:ext cx="4284476" cy="2677797"/>
          </a:xfrm>
          <a:prstGeom prst="rect">
            <a:avLst/>
          </a:prstGeom>
          <a:noFill/>
          <a:ln>
            <a:noFill/>
          </a:ln>
        </p:spPr>
      </p:pic>
      <p:pic>
        <p:nvPicPr>
          <p:cNvPr id="7" name="Image 6" descr="http://media.iolnegocios.pt/lifecooler/9d2f6d9830106816f2b03e86bc76238f/500x329/"/>
          <p:cNvPicPr/>
          <p:nvPr/>
        </p:nvPicPr>
        <p:blipFill>
          <a:blip r:embed="rId4">
            <a:extLst>
              <a:ext uri="{28A0092B-C50C-407E-A947-70E740481C1C}">
                <a14:useLocalDpi xmlns:a14="http://schemas.microsoft.com/office/drawing/2010/main" val="0"/>
              </a:ext>
            </a:extLst>
          </a:blip>
          <a:srcRect/>
          <a:stretch>
            <a:fillRect/>
          </a:stretch>
        </p:blipFill>
        <p:spPr bwMode="auto">
          <a:xfrm>
            <a:off x="5220072" y="4513335"/>
            <a:ext cx="3197289" cy="2103994"/>
          </a:xfrm>
          <a:prstGeom prst="rect">
            <a:avLst/>
          </a:prstGeom>
          <a:noFill/>
          <a:ln>
            <a:noFill/>
          </a:ln>
        </p:spPr>
      </p:pic>
      <p:pic>
        <p:nvPicPr>
          <p:cNvPr id="8" name="Image 7" descr="http://castelodesaojorge.pt/wp-content/uploads/2014/01/15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181" y="4614270"/>
            <a:ext cx="2853186" cy="1902124"/>
          </a:xfrm>
          <a:prstGeom prst="rect">
            <a:avLst/>
          </a:prstGeom>
          <a:noFill/>
          <a:ln>
            <a:noFill/>
          </a:ln>
        </p:spPr>
      </p:pic>
    </p:spTree>
    <p:extLst>
      <p:ext uri="{BB962C8B-B14F-4D97-AF65-F5344CB8AC3E}">
        <p14:creationId xmlns:p14="http://schemas.microsoft.com/office/powerpoint/2010/main" val="38294806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upload.wikimedia.org/wikipedia/commons/9/94/Airbus_A319_TAP_Portug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406404"/>
            <a:ext cx="2557060" cy="170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
          <p:cNvSpPr txBox="1">
            <a:spLocks noChangeArrowheads="1"/>
          </p:cNvSpPr>
          <p:nvPr/>
        </p:nvSpPr>
        <p:spPr bwMode="auto">
          <a:xfrm>
            <a:off x="827584" y="110490"/>
            <a:ext cx="3725862"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Arrivée</a:t>
            </a:r>
            <a:endParaRPr lang="fr-FR" altLang="fr-FR" sz="2400" b="1" u="sng" dirty="0">
              <a:latin typeface="Baskerville Old Face" pitchFamily="18" charset="0"/>
            </a:endParaRPr>
          </a:p>
        </p:txBody>
      </p:sp>
      <p:sp>
        <p:nvSpPr>
          <p:cNvPr id="10" name="Rectangle 9"/>
          <p:cNvSpPr>
            <a:spLocks noChangeArrowheads="1"/>
          </p:cNvSpPr>
          <p:nvPr/>
        </p:nvSpPr>
        <p:spPr bwMode="auto">
          <a:xfrm>
            <a:off x="72329" y="820610"/>
            <a:ext cx="5003727"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None/>
            </a:pPr>
            <a:r>
              <a:rPr lang="fr-FR" altLang="fr-FR" sz="1400" dirty="0" smtClean="0">
                <a:latin typeface="Baskerville Old Face" pitchFamily="18" charset="0"/>
                <a:ea typeface="Times New Roman" pitchFamily="18" charset="0"/>
                <a:cs typeface="Arial" pitchFamily="34" charset="0"/>
              </a:rPr>
              <a:t>Arrivée </a:t>
            </a:r>
            <a:r>
              <a:rPr lang="fr-FR" altLang="fr-FR" sz="1400" dirty="0">
                <a:latin typeface="Baskerville Old Face" pitchFamily="18" charset="0"/>
                <a:ea typeface="Times New Roman" pitchFamily="18" charset="0"/>
                <a:cs typeface="Arial" pitchFamily="34" charset="0"/>
              </a:rPr>
              <a:t>à l’aéroport de Lisbonne </a:t>
            </a:r>
            <a:r>
              <a:rPr lang="fr-FR" altLang="fr-FR" sz="1400" dirty="0" smtClean="0">
                <a:latin typeface="Baskerville Old Face" pitchFamily="18" charset="0"/>
                <a:ea typeface="Times New Roman" pitchFamily="18" charset="0"/>
                <a:cs typeface="Arial" pitchFamily="34" charset="0"/>
              </a:rPr>
              <a:t/>
            </a:r>
            <a:br>
              <a:rPr lang="fr-FR" altLang="fr-FR" sz="1400" dirty="0" smtClean="0">
                <a:latin typeface="Baskerville Old Face" pitchFamily="18" charset="0"/>
                <a:ea typeface="Times New Roman" pitchFamily="18" charset="0"/>
                <a:cs typeface="Arial" pitchFamily="34" charset="0"/>
              </a:rPr>
            </a:br>
            <a:r>
              <a:rPr lang="fr-FR" altLang="fr-FR" sz="1400" dirty="0" smtClean="0">
                <a:latin typeface="Baskerville Old Face" pitchFamily="18" charset="0"/>
                <a:ea typeface="Times New Roman" pitchFamily="18" charset="0"/>
                <a:cs typeface="Arial" pitchFamily="34" charset="0"/>
              </a:rPr>
              <a:t>Accueil </a:t>
            </a:r>
            <a:r>
              <a:rPr lang="fr-FR" altLang="fr-FR" sz="1400" dirty="0">
                <a:latin typeface="Baskerville Old Face" pitchFamily="18" charset="0"/>
                <a:ea typeface="Times New Roman" pitchFamily="18" charset="0"/>
                <a:cs typeface="Arial" pitchFamily="34" charset="0"/>
              </a:rPr>
              <a:t>et assistance à l’aéroport par notre équipe Croisière </a:t>
            </a:r>
            <a:r>
              <a:rPr lang="fr-FR" altLang="fr-FR" sz="1400" dirty="0" smtClean="0">
                <a:latin typeface="Baskerville Old Face" pitchFamily="18" charset="0"/>
                <a:ea typeface="Times New Roman" pitchFamily="18" charset="0"/>
                <a:cs typeface="Arial" pitchFamily="34" charset="0"/>
              </a:rPr>
              <a:t>Jaune</a:t>
            </a:r>
            <a:endParaRPr lang="fr-FR" altLang="fr-FR" sz="1400" b="1" dirty="0" smtClean="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Transfert en </a:t>
            </a:r>
            <a:r>
              <a:rPr lang="fr-FR" altLang="fr-FR" sz="1400" dirty="0">
                <a:latin typeface="Baskerville Old Face" pitchFamily="18" charset="0"/>
                <a:ea typeface="Times New Roman" pitchFamily="18" charset="0"/>
                <a:cs typeface="Arial" pitchFamily="34" charset="0"/>
              </a:rPr>
              <a:t>bus de l’aéroport </a:t>
            </a:r>
            <a:r>
              <a:rPr lang="fr-FR" altLang="fr-FR" sz="1400" dirty="0" smtClean="0">
                <a:latin typeface="Baskerville Old Face" pitchFamily="18" charset="0"/>
                <a:ea typeface="Times New Roman" pitchFamily="18" charset="0"/>
                <a:cs typeface="Arial" pitchFamily="34" charset="0"/>
              </a:rPr>
              <a:t>à l’</a:t>
            </a:r>
            <a:r>
              <a:rPr lang="fr-FR" altLang="fr-FR" sz="1400" dirty="0" err="1" smtClean="0">
                <a:latin typeface="Baskerville Old Face" pitchFamily="18" charset="0"/>
                <a:ea typeface="Times New Roman" pitchFamily="18" charset="0"/>
                <a:cs typeface="Arial" pitchFamily="34" charset="0"/>
              </a:rPr>
              <a:t>Adega</a:t>
            </a:r>
            <a:r>
              <a:rPr lang="fr-FR" altLang="fr-FR" sz="1400" dirty="0" smtClean="0">
                <a:latin typeface="Baskerville Old Face" pitchFamily="18" charset="0"/>
                <a:ea typeface="Times New Roman" pitchFamily="18" charset="0"/>
                <a:cs typeface="Arial" pitchFamily="34" charset="0"/>
              </a:rPr>
              <a:t> de </a:t>
            </a:r>
            <a:r>
              <a:rPr lang="fr-FR" altLang="fr-FR" sz="1400" dirty="0" err="1" smtClean="0">
                <a:latin typeface="Baskerville Old Face" pitchFamily="18" charset="0"/>
                <a:ea typeface="Times New Roman" pitchFamily="18" charset="0"/>
                <a:cs typeface="Arial" pitchFamily="34" charset="0"/>
              </a:rPr>
              <a:t>Colares</a:t>
            </a:r>
            <a:r>
              <a:rPr lang="fr-FR" altLang="fr-FR" sz="1400" dirty="0" smtClean="0">
                <a:latin typeface="Baskerville Old Face" pitchFamily="18" charset="0"/>
                <a:ea typeface="Times New Roman" pitchFamily="18" charset="0"/>
                <a:cs typeface="Arial" pitchFamily="34" charset="0"/>
              </a:rPr>
              <a:t> – Sintra</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Arrivée à l’</a:t>
            </a:r>
            <a:r>
              <a:rPr lang="fr-FR" altLang="fr-FR" sz="1400" dirty="0" err="1" smtClean="0">
                <a:latin typeface="Baskerville Old Face" pitchFamily="18" charset="0"/>
                <a:ea typeface="Times New Roman" pitchFamily="18" charset="0"/>
                <a:cs typeface="Arial" pitchFamily="34" charset="0"/>
              </a:rPr>
              <a:t>Adega</a:t>
            </a:r>
            <a:r>
              <a:rPr lang="fr-FR" altLang="fr-FR" sz="1400" dirty="0" smtClean="0">
                <a:latin typeface="Baskerville Old Face" pitchFamily="18" charset="0"/>
                <a:ea typeface="Times New Roman" pitchFamily="18" charset="0"/>
                <a:cs typeface="Arial" pitchFamily="34" charset="0"/>
              </a:rPr>
              <a:t> de </a:t>
            </a:r>
            <a:r>
              <a:rPr lang="fr-FR" altLang="fr-FR" sz="1400" dirty="0" err="1" smtClean="0">
                <a:latin typeface="Baskerville Old Face" pitchFamily="18" charset="0"/>
                <a:ea typeface="Times New Roman" pitchFamily="18" charset="0"/>
                <a:cs typeface="Arial" pitchFamily="34" charset="0"/>
              </a:rPr>
              <a:t>Colares</a:t>
            </a:r>
            <a:r>
              <a:rPr lang="fr-FR" altLang="fr-FR" sz="1400" dirty="0" smtClean="0">
                <a:latin typeface="Baskerville Old Face" pitchFamily="18" charset="0"/>
                <a:ea typeface="Times New Roman" pitchFamily="18" charset="0"/>
                <a:cs typeface="Arial" pitchFamily="34" charset="0"/>
              </a:rPr>
              <a:t> – Dégustation de vins</a:t>
            </a:r>
            <a:br>
              <a:rPr lang="fr-FR" altLang="fr-FR" sz="1400" dirty="0" smtClean="0">
                <a:latin typeface="Baskerville Old Face" pitchFamily="18" charset="0"/>
                <a:ea typeface="Times New Roman" pitchFamily="18" charset="0"/>
                <a:cs typeface="Arial" pitchFamily="34" charset="0"/>
              </a:rPr>
            </a:br>
            <a:r>
              <a:rPr lang="fr-FR" altLang="fr-FR" sz="1400" dirty="0" smtClean="0">
                <a:latin typeface="Baskerville Old Face" pitchFamily="18" charset="0"/>
                <a:ea typeface="Times New Roman" pitchFamily="18" charset="0"/>
                <a:cs typeface="Arial" pitchFamily="34" charset="0"/>
              </a:rPr>
              <a:t>Puis transfert vers votre hôtel</a:t>
            </a:r>
          </a:p>
          <a:p>
            <a:pPr algn="ctr" eaLnBrk="1" hangingPunct="1">
              <a:spcBef>
                <a:spcPct val="0"/>
              </a:spcBef>
              <a:buFontTx/>
              <a:buNone/>
            </a:pPr>
            <a:endParaRPr lang="fr-FR" altLang="fr-FR" sz="1400" b="1"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Arrivée à l’hôtel, installation </a:t>
            </a:r>
            <a:r>
              <a:rPr lang="fr-FR" altLang="fr-FR" sz="1400" dirty="0">
                <a:latin typeface="Baskerville Old Face" pitchFamily="18" charset="0"/>
                <a:ea typeface="Times New Roman" pitchFamily="18" charset="0"/>
                <a:cs typeface="Arial" pitchFamily="34" charset="0"/>
              </a:rPr>
              <a:t>dans les </a:t>
            </a:r>
            <a:r>
              <a:rPr lang="fr-FR" altLang="fr-FR" sz="1400" dirty="0" smtClean="0">
                <a:latin typeface="Baskerville Old Face" pitchFamily="18" charset="0"/>
                <a:ea typeface="Times New Roman" pitchFamily="18" charset="0"/>
                <a:cs typeface="Arial" pitchFamily="34" charset="0"/>
              </a:rPr>
              <a:t>chambres</a:t>
            </a:r>
          </a:p>
          <a:p>
            <a:pPr algn="ctr" eaLnBrk="1" hangingPunct="1">
              <a:spcBef>
                <a:spcPct val="0"/>
              </a:spcBef>
              <a:buFontTx/>
              <a:buNone/>
            </a:pPr>
            <a:endParaRPr lang="fr-FR" altLang="fr-FR" sz="1400" b="1"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b="1" dirty="0" smtClean="0">
                <a:latin typeface="Baskerville Old Face" pitchFamily="18" charset="0"/>
                <a:ea typeface="Times New Roman" pitchFamily="18" charset="0"/>
                <a:cs typeface="Arial" pitchFamily="34" charset="0"/>
              </a:rPr>
              <a:t>Après-midi </a:t>
            </a:r>
            <a:r>
              <a:rPr lang="fr-FR" altLang="fr-FR" sz="1400" dirty="0" smtClean="0">
                <a:latin typeface="Baskerville Old Face" pitchFamily="18" charset="0"/>
                <a:ea typeface="Times New Roman" pitchFamily="18" charset="0"/>
                <a:cs typeface="Arial" pitchFamily="34" charset="0"/>
              </a:rPr>
              <a:t>Régate sur le Tage</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Transfert en </a:t>
            </a:r>
            <a:r>
              <a:rPr lang="fr-FR" altLang="fr-FR" sz="1400" dirty="0" err="1" smtClean="0">
                <a:latin typeface="Baskerville Old Face" pitchFamily="18" charset="0"/>
                <a:ea typeface="Times New Roman" pitchFamily="18" charset="0"/>
                <a:cs typeface="Arial" pitchFamily="34" charset="0"/>
              </a:rPr>
              <a:t>Tuk-Tuk</a:t>
            </a:r>
            <a:r>
              <a:rPr lang="fr-FR" altLang="fr-FR" sz="1400" dirty="0" smtClean="0">
                <a:latin typeface="Baskerville Old Face" pitchFamily="18" charset="0"/>
                <a:ea typeface="Times New Roman" pitchFamily="18" charset="0"/>
                <a:cs typeface="Arial" pitchFamily="34" charset="0"/>
              </a:rPr>
              <a:t> vers le lieu de votre dîner</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r>
              <a:rPr lang="fr-FR" altLang="fr-FR" sz="1400" dirty="0" smtClean="0">
                <a:latin typeface="Baskerville Old Face" pitchFamily="18" charset="0"/>
                <a:ea typeface="Times New Roman" pitchFamily="18" charset="0"/>
                <a:cs typeface="Arial" pitchFamily="34" charset="0"/>
              </a:rPr>
              <a:t>Dîner sur la terrasse du Zambeze au cœur du centre historique de Lisbonne</a:t>
            </a: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smtClean="0">
              <a:latin typeface="Baskerville Old Face" pitchFamily="18" charset="0"/>
              <a:ea typeface="Times New Roman" pitchFamily="18" charset="0"/>
              <a:cs typeface="Arial" pitchFamily="34" charset="0"/>
            </a:endParaRPr>
          </a:p>
          <a:p>
            <a:pPr algn="ctr" eaLnBrk="1" hangingPunct="1">
              <a:spcBef>
                <a:spcPct val="0"/>
              </a:spcBef>
              <a:buFontTx/>
              <a:buNone/>
            </a:pPr>
            <a:endParaRPr lang="fr-FR" altLang="fr-FR" sz="1400" dirty="0">
              <a:latin typeface="Baskerville Old Face" pitchFamily="18" charset="0"/>
              <a:ea typeface="Times New Roman" pitchFamily="18" charset="0"/>
              <a:cs typeface="Arial" pitchFamily="34" charset="0"/>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288" t="30704" r="12501" b="30799"/>
          <a:stretch/>
        </p:blipFill>
        <p:spPr bwMode="auto">
          <a:xfrm>
            <a:off x="3779912" y="4162143"/>
            <a:ext cx="5048242" cy="2279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http://www.pointschauds.info/fr/wp-content/uploads/2013/07/air-fran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1" y="2285253"/>
            <a:ext cx="2582062" cy="171201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a:spLocks noChangeArrowheads="1"/>
          </p:cNvSpPr>
          <p:nvPr/>
        </p:nvSpPr>
        <p:spPr bwMode="auto">
          <a:xfrm>
            <a:off x="-10430" y="4437112"/>
            <a:ext cx="386235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None/>
            </a:pPr>
            <a:r>
              <a:rPr lang="fr-FR" altLang="fr-FR" sz="1400" dirty="0" smtClean="0">
                <a:latin typeface="Baskerville Old Face" pitchFamily="18" charset="0"/>
                <a:ea typeface="Times New Roman" pitchFamily="18" charset="0"/>
                <a:cs typeface="Arial" pitchFamily="34" charset="0"/>
              </a:rPr>
              <a:t>Transfert en bus du restaurant </a:t>
            </a:r>
            <a:br>
              <a:rPr lang="fr-FR" altLang="fr-FR" sz="1400" dirty="0" smtClean="0">
                <a:latin typeface="Baskerville Old Face" pitchFamily="18" charset="0"/>
                <a:ea typeface="Times New Roman" pitchFamily="18" charset="0"/>
                <a:cs typeface="Arial" pitchFamily="34" charset="0"/>
              </a:rPr>
            </a:br>
            <a:r>
              <a:rPr lang="fr-FR" altLang="fr-FR" sz="1400" dirty="0" smtClean="0">
                <a:latin typeface="Baskerville Old Face" pitchFamily="18" charset="0"/>
                <a:ea typeface="Times New Roman" pitchFamily="18" charset="0"/>
                <a:cs typeface="Arial" pitchFamily="34" charset="0"/>
              </a:rPr>
              <a:t>jusqu’au Silk</a:t>
            </a:r>
          </a:p>
          <a:p>
            <a:pPr algn="ctr" eaLnBrk="1" hangingPunct="1">
              <a:spcBef>
                <a:spcPct val="0"/>
              </a:spcBef>
              <a:buNone/>
            </a:pPr>
            <a:endParaRPr lang="fr-FR" altLang="fr-FR" sz="1400" b="1" dirty="0">
              <a:latin typeface="Baskerville Old Face" pitchFamily="18" charset="0"/>
              <a:ea typeface="Times New Roman" pitchFamily="18" charset="0"/>
              <a:cs typeface="Arial" pitchFamily="34" charset="0"/>
            </a:endParaRPr>
          </a:p>
          <a:p>
            <a:pPr algn="ctr" eaLnBrk="1" hangingPunct="1">
              <a:spcBef>
                <a:spcPct val="0"/>
              </a:spcBef>
              <a:buNone/>
            </a:pPr>
            <a:r>
              <a:rPr lang="fr-FR" altLang="fr-FR" sz="1400" dirty="0" smtClean="0">
                <a:latin typeface="Baskerville Old Face" pitchFamily="18" charset="0"/>
                <a:ea typeface="Times New Roman" pitchFamily="18" charset="0"/>
                <a:cs typeface="Arial" pitchFamily="34" charset="0"/>
              </a:rPr>
              <a:t>Cocktails au Silk</a:t>
            </a:r>
          </a:p>
          <a:p>
            <a:pPr algn="ctr" eaLnBrk="1" hangingPunct="1">
              <a:spcBef>
                <a:spcPct val="0"/>
              </a:spcBef>
              <a:buNone/>
            </a:pPr>
            <a:endParaRPr lang="fr-FR" altLang="fr-FR" sz="1400" dirty="0" smtClean="0">
              <a:latin typeface="Baskerville Old Face" pitchFamily="18" charset="0"/>
              <a:ea typeface="Times New Roman" pitchFamily="18" charset="0"/>
              <a:cs typeface="Arial" pitchFamily="34" charset="0"/>
            </a:endParaRPr>
          </a:p>
          <a:p>
            <a:pPr algn="ctr" eaLnBrk="1" hangingPunct="1">
              <a:spcBef>
                <a:spcPct val="0"/>
              </a:spcBef>
              <a:buNone/>
            </a:pPr>
            <a:r>
              <a:rPr lang="fr-FR" altLang="fr-FR" sz="1400" dirty="0" smtClean="0">
                <a:latin typeface="Baskerville Old Face" pitchFamily="18" charset="0"/>
                <a:ea typeface="Times New Roman" pitchFamily="18" charset="0"/>
                <a:cs typeface="Arial" pitchFamily="34" charset="0"/>
              </a:rPr>
              <a:t>Retour hôtel en bus</a:t>
            </a: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None/>
            </a:pPr>
            <a:endParaRPr lang="fr-FR" altLang="fr-FR" sz="1400" dirty="0">
              <a:latin typeface="Baskerville Old Face" pitchFamily="18" charset="0"/>
              <a:ea typeface="Times New Roman" pitchFamily="18" charset="0"/>
              <a:cs typeface="Arial" pitchFamily="34" charset="0"/>
            </a:endParaRPr>
          </a:p>
          <a:p>
            <a:pPr algn="ctr" eaLnBrk="1" hangingPunct="1">
              <a:spcBef>
                <a:spcPct val="0"/>
              </a:spcBef>
              <a:buNone/>
            </a:pPr>
            <a:r>
              <a:rPr lang="fr-FR" altLang="fr-FR" sz="1400" b="1" dirty="0" smtClean="0">
                <a:latin typeface="Baskerville Old Face" pitchFamily="18" charset="0"/>
                <a:ea typeface="Times New Roman" pitchFamily="18" charset="0"/>
                <a:cs typeface="Arial" pitchFamily="34" charset="0"/>
              </a:rPr>
              <a:t>Nuit - </a:t>
            </a:r>
            <a:r>
              <a:rPr lang="fr-FR" altLang="fr-FR" sz="1400" dirty="0" smtClean="0">
                <a:latin typeface="Baskerville Old Face" pitchFamily="18" charset="0"/>
                <a:ea typeface="Times New Roman" pitchFamily="18" charset="0"/>
                <a:cs typeface="Arial" pitchFamily="34" charset="0"/>
              </a:rPr>
              <a:t>90 Chambres singles</a:t>
            </a:r>
          </a:p>
          <a:p>
            <a:pPr algn="ctr" eaLnBrk="1" hangingPunct="1">
              <a:spcBef>
                <a:spcPct val="0"/>
              </a:spcBef>
              <a:buNone/>
            </a:pPr>
            <a:r>
              <a:rPr lang="fr-FR" altLang="fr-FR" sz="1400" dirty="0" smtClean="0">
                <a:latin typeface="Baskerville Old Face" pitchFamily="18" charset="0"/>
                <a:ea typeface="Times New Roman" pitchFamily="18" charset="0"/>
                <a:cs typeface="Arial" pitchFamily="34" charset="0"/>
              </a:rPr>
              <a:t>au VIP Grand Hôtel Lisboa &amp; Spa 5*</a:t>
            </a:r>
            <a:endParaRPr lang="fr-FR" altLang="fr-FR" sz="1400" dirty="0">
              <a:latin typeface="Baskerville Old Face" pitchFamily="18" charset="0"/>
              <a:ea typeface="Times New Roman" pitchFamily="18" charset="0"/>
              <a:cs typeface="Arial" pitchFamily="34" charset="0"/>
            </a:endParaRPr>
          </a:p>
        </p:txBody>
      </p:sp>
    </p:spTree>
    <p:extLst>
      <p:ext uri="{BB962C8B-B14F-4D97-AF65-F5344CB8AC3E}">
        <p14:creationId xmlns:p14="http://schemas.microsoft.com/office/powerpoint/2010/main" val="9753270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www.portugaldeluxe.com/galeria/casa-do-leao--5-_040112494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076626"/>
            <a:ext cx="4003131" cy="3242023"/>
          </a:xfrm>
          <a:prstGeom prst="rect">
            <a:avLst/>
          </a:prstGeom>
          <a:noFill/>
          <a:ln>
            <a:noFill/>
          </a:ln>
        </p:spPr>
      </p:pic>
      <p:pic>
        <p:nvPicPr>
          <p:cNvPr id="4" name="Image 3" descr="http://www.pousadas.pt/galleryphotos/casa-do-leao-vista.jpg"/>
          <p:cNvPicPr/>
          <p:nvPr/>
        </p:nvPicPr>
        <p:blipFill>
          <a:blip r:embed="rId3">
            <a:extLst>
              <a:ext uri="{28A0092B-C50C-407E-A947-70E740481C1C}">
                <a14:useLocalDpi xmlns:a14="http://schemas.microsoft.com/office/drawing/2010/main" val="0"/>
              </a:ext>
            </a:extLst>
          </a:blip>
          <a:srcRect/>
          <a:stretch>
            <a:fillRect/>
          </a:stretch>
        </p:blipFill>
        <p:spPr bwMode="auto">
          <a:xfrm>
            <a:off x="323528" y="332656"/>
            <a:ext cx="3921091" cy="2598812"/>
          </a:xfrm>
          <a:prstGeom prst="rect">
            <a:avLst/>
          </a:prstGeom>
          <a:noFill/>
          <a:ln>
            <a:noFill/>
          </a:ln>
        </p:spPr>
      </p:pic>
      <p:pic>
        <p:nvPicPr>
          <p:cNvPr id="5" name="Image 4" descr="http://www.portugaldeluxe.com/galeria/casa-do-leao--1-_040112492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332657"/>
            <a:ext cx="3898218" cy="2598812"/>
          </a:xfrm>
          <a:prstGeom prst="rect">
            <a:avLst/>
          </a:prstGeom>
          <a:noFill/>
          <a:ln>
            <a:noFill/>
          </a:ln>
        </p:spPr>
      </p:pic>
      <p:pic>
        <p:nvPicPr>
          <p:cNvPr id="6" name="Image 5" descr="http://www.portugaldeluxe.com/galeria/casa-do-leao--2-_040112493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1600" y="3200922"/>
            <a:ext cx="2450985" cy="3050635"/>
          </a:xfrm>
          <a:prstGeom prst="rect">
            <a:avLst/>
          </a:prstGeom>
          <a:noFill/>
          <a:ln>
            <a:noFill/>
          </a:ln>
        </p:spPr>
      </p:pic>
    </p:spTree>
    <p:extLst>
      <p:ext uri="{BB962C8B-B14F-4D97-AF65-F5344CB8AC3E}">
        <p14:creationId xmlns:p14="http://schemas.microsoft.com/office/powerpoint/2010/main" val="36467611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827088" y="188640"/>
            <a:ext cx="7451725"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Dîner dans la merveilleuse </a:t>
            </a:r>
            <a:r>
              <a:rPr lang="fr-FR" altLang="fr-FR" sz="2400" b="1" u="sng" dirty="0" err="1" smtClean="0">
                <a:latin typeface="Baskerville Old Face" pitchFamily="18" charset="0"/>
              </a:rPr>
              <a:t>Adega</a:t>
            </a:r>
            <a:r>
              <a:rPr lang="fr-FR" altLang="fr-FR" sz="2400" b="1" u="sng" dirty="0" smtClean="0">
                <a:latin typeface="Baskerville Old Face" pitchFamily="18" charset="0"/>
              </a:rPr>
              <a:t> de </a:t>
            </a:r>
            <a:r>
              <a:rPr lang="fr-FR" altLang="fr-FR" sz="2400" b="1" u="sng" dirty="0" err="1" smtClean="0">
                <a:latin typeface="Baskerville Old Face" pitchFamily="18" charset="0"/>
              </a:rPr>
              <a:t>Colares</a:t>
            </a:r>
            <a:endParaRPr lang="fr-FR" altLang="fr-FR" sz="2400" b="1" u="sng" dirty="0">
              <a:latin typeface="Baskerville Old Face" pitchFamily="18" charset="0"/>
            </a:endParaRPr>
          </a:p>
        </p:txBody>
      </p:sp>
      <p:pic>
        <p:nvPicPr>
          <p:cNvPr id="4" name="Image 3" descr="http://www.m-unity.pt/system/work_pictures/pictures/000/000/067/original/2012_overcome4.jpg?1347468662"/>
          <p:cNvPicPr/>
          <p:nvPr/>
        </p:nvPicPr>
        <p:blipFill>
          <a:blip r:embed="rId2">
            <a:extLst>
              <a:ext uri="{28A0092B-C50C-407E-A947-70E740481C1C}">
                <a14:useLocalDpi xmlns:a14="http://schemas.microsoft.com/office/drawing/2010/main" val="0"/>
              </a:ext>
            </a:extLst>
          </a:blip>
          <a:srcRect/>
          <a:stretch>
            <a:fillRect/>
          </a:stretch>
        </p:blipFill>
        <p:spPr bwMode="auto">
          <a:xfrm>
            <a:off x="1096546" y="1052736"/>
            <a:ext cx="6912808" cy="5184606"/>
          </a:xfrm>
          <a:prstGeom prst="rect">
            <a:avLst/>
          </a:prstGeom>
          <a:noFill/>
          <a:ln>
            <a:noFill/>
          </a:ln>
        </p:spPr>
      </p:pic>
    </p:spTree>
    <p:extLst>
      <p:ext uri="{BB962C8B-B14F-4D97-AF65-F5344CB8AC3E}">
        <p14:creationId xmlns:p14="http://schemas.microsoft.com/office/powerpoint/2010/main" val="19691106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http://484c7721d150d22c139d-136b2d9eff9d01cc02b00ba4330a0227.r31.cf1.rackcdn.com/Photos/4e6ab08d-9713-4cfa-bad0-1f9a51a8cd3f.jpg"/>
          <p:cNvPicPr/>
          <p:nvPr/>
        </p:nvPicPr>
        <p:blipFill>
          <a:blip r:embed="rId2">
            <a:extLst>
              <a:ext uri="{28A0092B-C50C-407E-A947-70E740481C1C}">
                <a14:useLocalDpi xmlns:a14="http://schemas.microsoft.com/office/drawing/2010/main" val="0"/>
              </a:ext>
            </a:extLst>
          </a:blip>
          <a:srcRect/>
          <a:stretch>
            <a:fillRect/>
          </a:stretch>
        </p:blipFill>
        <p:spPr bwMode="auto">
          <a:xfrm>
            <a:off x="467544" y="980728"/>
            <a:ext cx="4824536" cy="3253116"/>
          </a:xfrm>
          <a:prstGeom prst="rect">
            <a:avLst/>
          </a:prstGeom>
          <a:noFill/>
          <a:ln>
            <a:noFill/>
          </a:ln>
        </p:spPr>
      </p:pic>
      <p:pic>
        <p:nvPicPr>
          <p:cNvPr id="3" name="Image 2" descr="http://www.dcv.eu.com/wp-content/themes/dcv/images/cdv_empres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904079"/>
            <a:ext cx="7982681" cy="1552188"/>
          </a:xfrm>
          <a:prstGeom prst="rect">
            <a:avLst/>
          </a:prstGeom>
          <a:noFill/>
          <a:ln>
            <a:noFill/>
          </a:ln>
        </p:spPr>
      </p:pic>
      <p:sp>
        <p:nvSpPr>
          <p:cNvPr id="4" name="Rectangle 3"/>
          <p:cNvSpPr/>
          <p:nvPr/>
        </p:nvSpPr>
        <p:spPr>
          <a:xfrm>
            <a:off x="5292080" y="1772816"/>
            <a:ext cx="3324335" cy="1538883"/>
          </a:xfrm>
          <a:prstGeom prst="rect">
            <a:avLst/>
          </a:prstGeom>
        </p:spPr>
        <p:txBody>
          <a:bodyPr wrap="square">
            <a:spAutoFit/>
          </a:bodyPr>
          <a:lstStyle/>
          <a:p>
            <a:pPr algn="ctr"/>
            <a:r>
              <a:rPr lang="pt-BR" sz="1400" dirty="0" smtClean="0">
                <a:latin typeface="Baskerville Old Face" pitchFamily="18" charset="0"/>
              </a:rPr>
              <a:t>L’Adega </a:t>
            </a:r>
            <a:r>
              <a:rPr lang="pt-BR" sz="1400" dirty="0">
                <a:latin typeface="Baskerville Old Face" pitchFamily="18" charset="0"/>
              </a:rPr>
              <a:t>Regional de Colares, fondée en 1931, coopérative la plus ancienne du Portugal, produit du vin de qualité de la région de Colares. Ses vignes ont la particularité d’être dans un sol de sable.</a:t>
            </a:r>
            <a:endParaRPr lang="fr-FR" sz="1400" dirty="0" smtClean="0"/>
          </a:p>
          <a:p>
            <a:pPr algn="ctr"/>
            <a:endParaRPr lang="fr-FR" sz="1200" dirty="0" smtClean="0"/>
          </a:p>
          <a:p>
            <a:pPr algn="ctr"/>
            <a:endParaRPr lang="fr-FR" sz="1200" dirty="0">
              <a:latin typeface="Baskerville Old Face" pitchFamily="18" charset="0"/>
            </a:endParaRPr>
          </a:p>
        </p:txBody>
      </p:sp>
    </p:spTree>
    <p:extLst>
      <p:ext uri="{BB962C8B-B14F-4D97-AF65-F5344CB8AC3E}">
        <p14:creationId xmlns:p14="http://schemas.microsoft.com/office/powerpoint/2010/main" val="4137901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9"/>
          <p:cNvSpPr txBox="1">
            <a:spLocks noChangeArrowheads="1"/>
          </p:cNvSpPr>
          <p:nvPr/>
        </p:nvSpPr>
        <p:spPr bwMode="auto">
          <a:xfrm>
            <a:off x="107950" y="116632"/>
            <a:ext cx="8928546" cy="114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itchFamily="18" charset="0"/>
              </a:rPr>
              <a:t>Dîner dans la « Estufa Real »</a:t>
            </a:r>
            <a:br>
              <a:rPr lang="fr-FR" altLang="fr-FR" sz="2400" b="1" u="sng" dirty="0" smtClean="0">
                <a:latin typeface="Baskerville Old Face" pitchFamily="18" charset="0"/>
              </a:rPr>
            </a:br>
            <a:r>
              <a:rPr lang="fr-FR" altLang="fr-FR" sz="2400" b="1" dirty="0" smtClean="0">
                <a:latin typeface="Baskerville Old Face" pitchFamily="18" charset="0"/>
              </a:rPr>
              <a:t>Jardin botanique de l’</a:t>
            </a:r>
            <a:r>
              <a:rPr lang="fr-FR" altLang="fr-FR" sz="2400" b="1" dirty="0" err="1" smtClean="0">
                <a:latin typeface="Baskerville Old Face" pitchFamily="18" charset="0"/>
              </a:rPr>
              <a:t>Ajuda</a:t>
            </a:r>
            <a:endParaRPr lang="fr-FR" altLang="fr-FR" sz="2400" b="1" dirty="0">
              <a:latin typeface="Baskerville Old Face" pitchFamily="18" charset="0"/>
            </a:endParaRPr>
          </a:p>
        </p:txBody>
      </p:sp>
      <p:pic>
        <p:nvPicPr>
          <p:cNvPr id="3" name="Image 2"/>
          <p:cNvPicPr/>
          <p:nvPr/>
        </p:nvPicPr>
        <p:blipFill rotWithShape="1">
          <a:blip r:embed="rId2"/>
          <a:srcRect l="21818" t="26447" r="23138" b="22727"/>
          <a:stretch/>
        </p:blipFill>
        <p:spPr bwMode="auto">
          <a:xfrm>
            <a:off x="574847" y="1340362"/>
            <a:ext cx="4320480" cy="3191553"/>
          </a:xfrm>
          <a:prstGeom prst="rect">
            <a:avLst/>
          </a:prstGeom>
          <a:ln>
            <a:noFill/>
          </a:ln>
          <a:extLst>
            <a:ext uri="{53640926-AAD7-44D8-BBD7-CCE9431645EC}">
              <a14:shadowObscured xmlns:a14="http://schemas.microsoft.com/office/drawing/2010/main"/>
            </a:ext>
          </a:extLst>
        </p:spPr>
      </p:pic>
      <p:pic>
        <p:nvPicPr>
          <p:cNvPr id="4" name="Image 3"/>
          <p:cNvPicPr/>
          <p:nvPr/>
        </p:nvPicPr>
        <p:blipFill rotWithShape="1">
          <a:blip r:embed="rId3"/>
          <a:srcRect l="22480" t="25207" r="23634" b="23554"/>
          <a:stretch/>
        </p:blipFill>
        <p:spPr bwMode="auto">
          <a:xfrm>
            <a:off x="5343984" y="3861048"/>
            <a:ext cx="3513894" cy="2672730"/>
          </a:xfrm>
          <a:prstGeom prst="rect">
            <a:avLst/>
          </a:prstGeom>
          <a:ln>
            <a:noFill/>
          </a:ln>
          <a:extLst>
            <a:ext uri="{53640926-AAD7-44D8-BBD7-CCE9431645EC}">
              <a14:shadowObscured xmlns:a14="http://schemas.microsoft.com/office/drawing/2010/main"/>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8348" y="1531749"/>
            <a:ext cx="2962275"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4661841"/>
            <a:ext cx="290512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53968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rotWithShape="1">
          <a:blip r:embed="rId2"/>
          <a:srcRect l="22149" t="26653" r="22808" b="23140"/>
          <a:stretch/>
        </p:blipFill>
        <p:spPr bwMode="auto">
          <a:xfrm>
            <a:off x="251521" y="332656"/>
            <a:ext cx="4464496" cy="3257830"/>
          </a:xfrm>
          <a:prstGeom prst="rect">
            <a:avLst/>
          </a:prstGeom>
          <a:ln>
            <a:noFill/>
          </a:ln>
          <a:extLst>
            <a:ext uri="{53640926-AAD7-44D8-BBD7-CCE9431645EC}">
              <a14:shadowObscured xmlns:a14="http://schemas.microsoft.com/office/drawing/2010/main"/>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332656"/>
            <a:ext cx="2592288" cy="3556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descr="http://2.bp.blogspot.com/-H-tO6BFdmW4/ULytJBNOa-I/AAAAAAAAA3I/mLW2Ll4ZxTE/s1600/DSC0333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577" y="3842184"/>
            <a:ext cx="3456384" cy="259228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upload.wikimedia.org/wikipedia/commons/9/92/Jardim_Bot%C3%A2nico_da_Ajuda_(escadaria_central)_734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4149855"/>
            <a:ext cx="3456383" cy="2304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7218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457200" y="5373216"/>
            <a:ext cx="8305800" cy="414649"/>
          </a:xfrm>
        </p:spPr>
        <p:txBody>
          <a:bodyPr/>
          <a:lstStyle/>
          <a:p>
            <a:pPr algn="ctr"/>
            <a:r>
              <a:rPr lang="fr-FR" dirty="0" smtClean="0"/>
              <a:t>Activités</a:t>
            </a:r>
            <a:endParaRPr lang="fr-FR" dirty="0"/>
          </a:p>
        </p:txBody>
      </p:sp>
      <p:sp>
        <p:nvSpPr>
          <p:cNvPr id="3" name="Titre 2"/>
          <p:cNvSpPr>
            <a:spLocks noGrp="1"/>
          </p:cNvSpPr>
          <p:nvPr>
            <p:ph type="title"/>
          </p:nvPr>
        </p:nvSpPr>
        <p:spPr>
          <a:xfrm>
            <a:off x="457200" y="4077072"/>
            <a:ext cx="8305800" cy="1143000"/>
          </a:xfrm>
        </p:spPr>
        <p:txBody>
          <a:bodyPr/>
          <a:lstStyle/>
          <a:p>
            <a:pPr algn="ctr"/>
            <a:r>
              <a:rPr lang="fr-FR" dirty="0" smtClean="0"/>
              <a:t>Prestations optionnelles</a:t>
            </a:r>
            <a:endParaRPr lang="fr-FR" dirty="0"/>
          </a:p>
        </p:txBody>
      </p:sp>
    </p:spTree>
    <p:extLst>
      <p:ext uri="{BB962C8B-B14F-4D97-AF65-F5344CB8AC3E}">
        <p14:creationId xmlns:p14="http://schemas.microsoft.com/office/powerpoint/2010/main" val="9027194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https://www.portugal4fun.com/components/com_virtuemart/shop_image/product/Jeep_Tour_a_Sint_4fa3c2441f4d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994" y="3429000"/>
            <a:ext cx="4294017"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192.168.1.5\cj\9 COMMERCIAL ET COMMUNICATION\COMMUNICATION\POWER POINT\PORTUGAL\LISBONNE\XCPH\LISBONE - XCPH - DIOR\IMG_293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753" y="1027857"/>
            <a:ext cx="2435039" cy="1826279"/>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9"/>
          <p:cNvSpPr txBox="1">
            <a:spLocks noChangeArrowheads="1"/>
          </p:cNvSpPr>
          <p:nvPr/>
        </p:nvSpPr>
        <p:spPr bwMode="auto">
          <a:xfrm>
            <a:off x="467544" y="116632"/>
            <a:ext cx="842493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2400" b="1" u="sng" dirty="0" smtClean="0">
                <a:solidFill>
                  <a:schemeClr val="tx1"/>
                </a:solidFill>
                <a:latin typeface="Baskerville Old Face" panose="02020602080505020303" pitchFamily="18" charset="0"/>
              </a:rPr>
              <a:t>Rallye en jeeps dans la montagne et forêt de Sintra</a:t>
            </a:r>
            <a:endParaRPr lang="fr-FR" altLang="fr-FR" sz="2400" b="1" u="sng" dirty="0">
              <a:latin typeface="Baskerville Old Face" pitchFamily="18" charset="0"/>
            </a:endParaRPr>
          </a:p>
        </p:txBody>
      </p:sp>
      <p:pic>
        <p:nvPicPr>
          <p:cNvPr id="4100" name="Picture 4" descr="http://pic.vpackage.net/viaje_a_Portugal/Portugal_759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01642" y="1171873"/>
            <a:ext cx="2690838" cy="17919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insidelisbon.com/sites/default/files/imagecache/Main/challenge/1786-photo-314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850328"/>
            <a:ext cx="3209715" cy="240728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cdn2.getyourguide.com/img/tour_img-170219-4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3861048"/>
            <a:ext cx="3811022"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9981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ítulo 3"/>
          <p:cNvSpPr txBox="1">
            <a:spLocks/>
          </p:cNvSpPr>
          <p:nvPr/>
        </p:nvSpPr>
        <p:spPr bwMode="auto">
          <a:xfrm>
            <a:off x="260350" y="115888"/>
            <a:ext cx="86233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58" tIns="52128" rIns="104258" bIns="52128" anchor="ctr"/>
          <a:lstStyle>
            <a:lvl1pPr defTabSz="801688" eaLnBrk="0" hangingPunct="0">
              <a:spcBef>
                <a:spcPct val="20000"/>
              </a:spcBef>
              <a:buChar char="•"/>
              <a:defRPr sz="3200">
                <a:solidFill>
                  <a:schemeClr val="tx1"/>
                </a:solidFill>
                <a:latin typeface="Arial" pitchFamily="34" charset="0"/>
              </a:defRPr>
            </a:lvl1pPr>
            <a:lvl2pPr marL="742950" indent="-285750" defTabSz="801688" eaLnBrk="0" hangingPunct="0">
              <a:spcBef>
                <a:spcPct val="20000"/>
              </a:spcBef>
              <a:buChar char="–"/>
              <a:defRPr sz="2800">
                <a:solidFill>
                  <a:schemeClr val="tx1"/>
                </a:solidFill>
                <a:latin typeface="Arial" pitchFamily="34" charset="0"/>
              </a:defRPr>
            </a:lvl2pPr>
            <a:lvl3pPr marL="1143000" indent="-228600" defTabSz="801688" eaLnBrk="0" hangingPunct="0">
              <a:spcBef>
                <a:spcPct val="20000"/>
              </a:spcBef>
              <a:buChar char="•"/>
              <a:defRPr sz="2400">
                <a:solidFill>
                  <a:schemeClr val="tx1"/>
                </a:solidFill>
                <a:latin typeface="Arial" pitchFamily="34" charset="0"/>
              </a:defRPr>
            </a:lvl3pPr>
            <a:lvl4pPr marL="1600200" indent="-228600" defTabSz="801688" eaLnBrk="0" hangingPunct="0">
              <a:spcBef>
                <a:spcPct val="20000"/>
              </a:spcBef>
              <a:buChar char="–"/>
              <a:defRPr sz="2000">
                <a:solidFill>
                  <a:schemeClr val="tx1"/>
                </a:solidFill>
                <a:latin typeface="Arial" pitchFamily="34" charset="0"/>
              </a:defRPr>
            </a:lvl4pPr>
            <a:lvl5pPr marL="2057400" indent="-228600" defTabSz="801688" eaLnBrk="0" hangingPunct="0">
              <a:spcBef>
                <a:spcPct val="20000"/>
              </a:spcBef>
              <a:buChar char="»"/>
              <a:defRPr sz="2000">
                <a:solidFill>
                  <a:schemeClr val="tx1"/>
                </a:solidFill>
                <a:latin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2400" b="1" u="sng" dirty="0">
                <a:latin typeface="Baskerville Old Face" pitchFamily="18" charset="0"/>
              </a:rPr>
              <a:t>Arrêt au Cabo da Roca, </a:t>
            </a:r>
            <a:r>
              <a:rPr lang="fr-FR" altLang="fr-FR" sz="2400" b="1" u="sng" dirty="0" smtClean="0">
                <a:latin typeface="Baskerville Old Face" pitchFamily="18" charset="0"/>
              </a:rPr>
              <a:t>pointe </a:t>
            </a:r>
            <a:r>
              <a:rPr lang="fr-FR" altLang="fr-FR" sz="2400" b="1" u="sng" dirty="0">
                <a:latin typeface="Baskerville Old Face" pitchFamily="18" charset="0"/>
              </a:rPr>
              <a:t>la plus à l’ouest de l’Europe</a:t>
            </a:r>
          </a:p>
        </p:txBody>
      </p:sp>
      <p:pic>
        <p:nvPicPr>
          <p:cNvPr id="41987" name="Picture 2" descr="http://upload.wikimedia.org/wikipedia/en/9/91/Cabo_da_Roca,_Sintra-Cascais_Natural_Park,_Portugal_(12_May_2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914400"/>
            <a:ext cx="3671887"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3" descr="\\192.168.1.5\cj\9 COMMERCIAL ET COMMUNICATION\COMMUNICATION\POWER POINT\RANGEMENT PPT\PORTUGAL\LISBONNE\LISBONE - XCPH - DIOR\cabo da ro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763" y="914400"/>
            <a:ext cx="4024312"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ítulo 3"/>
          <p:cNvSpPr txBox="1">
            <a:spLocks/>
          </p:cNvSpPr>
          <p:nvPr/>
        </p:nvSpPr>
        <p:spPr bwMode="auto">
          <a:xfrm>
            <a:off x="204788" y="3860800"/>
            <a:ext cx="4367212"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58" tIns="52128" rIns="104258" bIns="52128" anchor="ctr"/>
          <a:lstStyle>
            <a:lvl1pPr defTabSz="801688" eaLnBrk="0" hangingPunct="0">
              <a:spcBef>
                <a:spcPct val="20000"/>
              </a:spcBef>
              <a:buChar char="•"/>
              <a:defRPr sz="3200">
                <a:solidFill>
                  <a:schemeClr val="tx1"/>
                </a:solidFill>
                <a:latin typeface="Arial" pitchFamily="34" charset="0"/>
              </a:defRPr>
            </a:lvl1pPr>
            <a:lvl2pPr marL="742950" indent="-285750" defTabSz="801688" eaLnBrk="0" hangingPunct="0">
              <a:spcBef>
                <a:spcPct val="20000"/>
              </a:spcBef>
              <a:buChar char="–"/>
              <a:defRPr sz="2800">
                <a:solidFill>
                  <a:schemeClr val="tx1"/>
                </a:solidFill>
                <a:latin typeface="Arial" pitchFamily="34" charset="0"/>
              </a:defRPr>
            </a:lvl2pPr>
            <a:lvl3pPr marL="1143000" indent="-228600" defTabSz="801688" eaLnBrk="0" hangingPunct="0">
              <a:spcBef>
                <a:spcPct val="20000"/>
              </a:spcBef>
              <a:buChar char="•"/>
              <a:defRPr sz="2400">
                <a:solidFill>
                  <a:schemeClr val="tx1"/>
                </a:solidFill>
                <a:latin typeface="Arial" pitchFamily="34" charset="0"/>
              </a:defRPr>
            </a:lvl3pPr>
            <a:lvl4pPr marL="1600200" indent="-228600" defTabSz="801688" eaLnBrk="0" hangingPunct="0">
              <a:spcBef>
                <a:spcPct val="20000"/>
              </a:spcBef>
              <a:buChar char="–"/>
              <a:defRPr sz="2000">
                <a:solidFill>
                  <a:schemeClr val="tx1"/>
                </a:solidFill>
                <a:latin typeface="Arial" pitchFamily="34" charset="0"/>
              </a:defRPr>
            </a:lvl4pPr>
            <a:lvl5pPr marL="2057400" indent="-228600" defTabSz="801688" eaLnBrk="0" hangingPunct="0">
              <a:spcBef>
                <a:spcPct val="20000"/>
              </a:spcBef>
              <a:buChar char="»"/>
              <a:defRPr sz="2000">
                <a:solidFill>
                  <a:schemeClr val="tx1"/>
                </a:solidFill>
                <a:latin typeface="Arial" pitchFamily="34" charset="0"/>
              </a:defRPr>
            </a:lvl5pPr>
            <a:lvl6pPr marL="2514600" indent="-228600" defTabSz="801688" eaLnBrk="0" fontAlgn="base" hangingPunct="0">
              <a:spcBef>
                <a:spcPct val="20000"/>
              </a:spcBef>
              <a:spcAft>
                <a:spcPct val="0"/>
              </a:spcAft>
              <a:buChar char="»"/>
              <a:defRPr sz="2000">
                <a:solidFill>
                  <a:schemeClr val="tx1"/>
                </a:solidFill>
                <a:latin typeface="Arial" pitchFamily="34" charset="0"/>
              </a:defRPr>
            </a:lvl6pPr>
            <a:lvl7pPr marL="2971800" indent="-228600" defTabSz="801688" eaLnBrk="0" fontAlgn="base" hangingPunct="0">
              <a:spcBef>
                <a:spcPct val="20000"/>
              </a:spcBef>
              <a:spcAft>
                <a:spcPct val="0"/>
              </a:spcAft>
              <a:buChar char="»"/>
              <a:defRPr sz="2000">
                <a:solidFill>
                  <a:schemeClr val="tx1"/>
                </a:solidFill>
                <a:latin typeface="Arial" pitchFamily="34" charset="0"/>
              </a:defRPr>
            </a:lvl7pPr>
            <a:lvl8pPr marL="3429000" indent="-228600" defTabSz="801688" eaLnBrk="0" fontAlgn="base" hangingPunct="0">
              <a:spcBef>
                <a:spcPct val="20000"/>
              </a:spcBef>
              <a:spcAft>
                <a:spcPct val="0"/>
              </a:spcAft>
              <a:buChar char="»"/>
              <a:defRPr sz="2000">
                <a:solidFill>
                  <a:schemeClr val="tx1"/>
                </a:solidFill>
                <a:latin typeface="Arial" pitchFamily="34" charset="0"/>
              </a:defRPr>
            </a:lvl8pPr>
            <a:lvl9pPr marL="3886200" indent="-228600" defTabSz="801688"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altLang="fr-FR" sz="1800">
                <a:latin typeface="Pristina" pitchFamily="66" charset="0"/>
              </a:rPr>
              <a:t>Le Cabo da Roca, le point plus occidental du Continent Européen, offre des impressionnantes falaises et l’Océan à perte de vue. A environ 150mètres de la mer, on peut découvrir de splendides paysages, tels que celui de la Serra de Sintra et celui de la côte, qui valent vraiment la peine d’être vus. Il se trouve dans le Parc Naturel de Sintra-Cascais, c’est pour cela que beaucoup de randonnées pédestres se font le long de la côte</a:t>
            </a:r>
          </a:p>
        </p:txBody>
      </p:sp>
    </p:spTree>
    <p:extLst>
      <p:ext uri="{BB962C8B-B14F-4D97-AF65-F5344CB8AC3E}">
        <p14:creationId xmlns:p14="http://schemas.microsoft.com/office/powerpoint/2010/main" val="6576990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467544" y="116632"/>
            <a:ext cx="8424936"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2400" b="1" u="sng" dirty="0" err="1" smtClean="0">
                <a:solidFill>
                  <a:schemeClr val="tx1"/>
                </a:solidFill>
                <a:latin typeface="Baskerville Old Face" panose="02020602080505020303" pitchFamily="18" charset="0"/>
              </a:rPr>
              <a:t>Teambuilding</a:t>
            </a:r>
            <a:r>
              <a:rPr lang="fr-FR" sz="2400" b="1" u="sng" dirty="0" smtClean="0">
                <a:solidFill>
                  <a:schemeClr val="tx1"/>
                </a:solidFill>
                <a:latin typeface="Baskerville Old Face" panose="02020602080505020303" pitchFamily="18" charset="0"/>
              </a:rPr>
              <a:t> sur la plage de </a:t>
            </a:r>
            <a:r>
              <a:rPr lang="fr-FR" sz="2400" b="1" u="sng" dirty="0" err="1" smtClean="0">
                <a:solidFill>
                  <a:schemeClr val="tx1"/>
                </a:solidFill>
                <a:latin typeface="Baskerville Old Face" panose="02020602080505020303" pitchFamily="18" charset="0"/>
              </a:rPr>
              <a:t>Guincho</a:t>
            </a:r>
            <a:endParaRPr lang="fr-FR" altLang="fr-FR" sz="2400" b="1" u="sng" dirty="0">
              <a:latin typeface="Baskerville Old Face" pitchFamily="18" charset="0"/>
            </a:endParaRPr>
          </a:p>
        </p:txBody>
      </p:sp>
      <p:pic>
        <p:nvPicPr>
          <p:cNvPr id="5122" name="Picture 2" descr="http://www.insidelisbon.com/sites/default/files/Corporate/banner_beach_2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509120"/>
            <a:ext cx="4850944" cy="175504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591" t="17898" r="27063" b="25426"/>
          <a:stretch/>
        </p:blipFill>
        <p:spPr bwMode="auto">
          <a:xfrm>
            <a:off x="5724128" y="1045554"/>
            <a:ext cx="2795349" cy="2734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7365" t="16216" r="27063" b="46537"/>
          <a:stretch/>
        </p:blipFill>
        <p:spPr bwMode="auto">
          <a:xfrm>
            <a:off x="5523258" y="4030342"/>
            <a:ext cx="3197088" cy="2090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descr="http://www.cpoc.pt/ev/14Trofeu/img/foto_praia_guinch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864652"/>
            <a:ext cx="4520412" cy="332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617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perso.univ-lyon2.fr/~mollon/M1FLES/10_11/_Sabapathy-Philippine/plage.jpg"/>
          <p:cNvPicPr>
            <a:picLocks noChangeAspect="1" noChangeArrowheads="1"/>
          </p:cNvPicPr>
          <p:nvPr/>
        </p:nvPicPr>
        <p:blipFill rotWithShape="1">
          <a:blip r:embed="rId2">
            <a:extLst>
              <a:ext uri="{28A0092B-C50C-407E-A947-70E740481C1C}">
                <a14:useLocalDpi xmlns:a14="http://schemas.microsoft.com/office/drawing/2010/main" val="0"/>
              </a:ext>
            </a:extLst>
          </a:blip>
          <a:srcRect l="30082"/>
          <a:stretch/>
        </p:blipFill>
        <p:spPr bwMode="auto">
          <a:xfrm>
            <a:off x="367358" y="567707"/>
            <a:ext cx="2750869" cy="2715833"/>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9"/>
          <p:cNvSpPr txBox="1">
            <a:spLocks noChangeArrowheads="1"/>
          </p:cNvSpPr>
          <p:nvPr/>
        </p:nvSpPr>
        <p:spPr bwMode="auto">
          <a:xfrm>
            <a:off x="467544" y="110849"/>
            <a:ext cx="2520280" cy="46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1800" dirty="0" err="1" smtClean="0">
                <a:solidFill>
                  <a:schemeClr val="tx1"/>
                </a:solidFill>
                <a:latin typeface="Baskerville Old Face" panose="02020602080505020303" pitchFamily="18" charset="0"/>
              </a:rPr>
              <a:t>Ultimate</a:t>
            </a:r>
            <a:r>
              <a:rPr lang="fr-FR" sz="1800" dirty="0" smtClean="0">
                <a:solidFill>
                  <a:schemeClr val="tx1"/>
                </a:solidFill>
                <a:latin typeface="Baskerville Old Face" panose="02020602080505020303" pitchFamily="18" charset="0"/>
              </a:rPr>
              <a:t> Frisbee</a:t>
            </a:r>
          </a:p>
        </p:txBody>
      </p:sp>
      <p:sp>
        <p:nvSpPr>
          <p:cNvPr id="9" name="Text Box 9"/>
          <p:cNvSpPr txBox="1">
            <a:spLocks noChangeArrowheads="1"/>
          </p:cNvSpPr>
          <p:nvPr/>
        </p:nvSpPr>
        <p:spPr bwMode="auto">
          <a:xfrm>
            <a:off x="4822406" y="110849"/>
            <a:ext cx="2520280" cy="46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1800" dirty="0" smtClean="0">
                <a:solidFill>
                  <a:schemeClr val="tx1"/>
                </a:solidFill>
                <a:latin typeface="Baskerville Old Face" panose="02020602080505020303" pitchFamily="18" charset="0"/>
              </a:rPr>
              <a:t>Beach Volley</a:t>
            </a:r>
          </a:p>
        </p:txBody>
      </p:sp>
      <p:pic>
        <p:nvPicPr>
          <p:cNvPr id="14340" name="Picture 4" descr="http://www.hotelvanoranje.com/content/user/12/images/Business/Activities/1000x311/VolleyB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612627"/>
            <a:ext cx="5040560" cy="156761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9"/>
          <p:cNvSpPr txBox="1">
            <a:spLocks noChangeArrowheads="1"/>
          </p:cNvSpPr>
          <p:nvPr/>
        </p:nvSpPr>
        <p:spPr bwMode="auto">
          <a:xfrm>
            <a:off x="6324290" y="2821579"/>
            <a:ext cx="2520280" cy="46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1800" dirty="0" smtClean="0">
                <a:solidFill>
                  <a:schemeClr val="tx1"/>
                </a:solidFill>
                <a:latin typeface="Baskerville Old Face" panose="02020602080505020303" pitchFamily="18" charset="0"/>
              </a:rPr>
              <a:t>Beach soccer</a:t>
            </a:r>
          </a:p>
        </p:txBody>
      </p:sp>
      <p:pic>
        <p:nvPicPr>
          <p:cNvPr id="14344" name="Picture 8" descr="http://www.sport-coach.fr/miniature/res/img/offre/activite-beach-soccer-1.jpg/-465-305"/>
          <p:cNvPicPr>
            <a:picLocks noChangeAspect="1" noChangeArrowheads="1"/>
          </p:cNvPicPr>
          <p:nvPr/>
        </p:nvPicPr>
        <p:blipFill rotWithShape="1">
          <a:blip r:embed="rId4">
            <a:extLst>
              <a:ext uri="{28A0092B-C50C-407E-A947-70E740481C1C}">
                <a14:useLocalDpi xmlns:a14="http://schemas.microsoft.com/office/drawing/2010/main" val="0"/>
              </a:ext>
            </a:extLst>
          </a:blip>
          <a:srcRect t="32310" r="21107" b="13257"/>
          <a:stretch/>
        </p:blipFill>
        <p:spPr bwMode="auto">
          <a:xfrm>
            <a:off x="3611797" y="2338169"/>
            <a:ext cx="3096344" cy="1574416"/>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9"/>
          <p:cNvSpPr txBox="1">
            <a:spLocks noChangeArrowheads="1"/>
          </p:cNvSpPr>
          <p:nvPr/>
        </p:nvSpPr>
        <p:spPr bwMode="auto">
          <a:xfrm>
            <a:off x="390136" y="4797152"/>
            <a:ext cx="2520280" cy="466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1800" dirty="0" smtClean="0">
                <a:solidFill>
                  <a:schemeClr val="tx1"/>
                </a:solidFill>
                <a:latin typeface="Baskerville Old Face" panose="02020602080505020303" pitchFamily="18" charset="0"/>
              </a:rPr>
              <a:t>Pipeline</a:t>
            </a:r>
          </a:p>
        </p:txBody>
      </p:sp>
      <p:pic>
        <p:nvPicPr>
          <p:cNvPr id="14348" name="Picture 12" descr="http://www.animatec-team.com/fr/teambuilding-agadir/outdoor/CONSTRUCTION%20DE%20CHATEAU%20DE%20SABLE%2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8141" y="4860087"/>
            <a:ext cx="2136429" cy="1602322"/>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9"/>
          <p:cNvSpPr txBox="1">
            <a:spLocks noChangeArrowheads="1"/>
          </p:cNvSpPr>
          <p:nvPr/>
        </p:nvSpPr>
        <p:spPr bwMode="auto">
          <a:xfrm>
            <a:off x="4067944" y="4325034"/>
            <a:ext cx="43204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sz="1800" dirty="0" smtClean="0">
                <a:solidFill>
                  <a:schemeClr val="tx1"/>
                </a:solidFill>
                <a:latin typeface="Baskerville Old Face" panose="02020602080505020303" pitchFamily="18" charset="0"/>
              </a:rPr>
              <a:t>Château de sable chronométré</a:t>
            </a:r>
          </a:p>
        </p:txBody>
      </p:sp>
      <p:pic>
        <p:nvPicPr>
          <p:cNvPr id="14350" name="Picture 14" descr="http://www.shorebreak.be/frontend/files/figure8_photo_gallery/album-106/800x600/zandsculpturen-bouwen_fr_image2_1355500890.jpg"/>
          <p:cNvPicPr>
            <a:picLocks noChangeAspect="1" noChangeArrowheads="1"/>
          </p:cNvPicPr>
          <p:nvPr/>
        </p:nvPicPr>
        <p:blipFill rotWithShape="1">
          <a:blip r:embed="rId6">
            <a:extLst>
              <a:ext uri="{28A0092B-C50C-407E-A947-70E740481C1C}">
                <a14:useLocalDpi xmlns:a14="http://schemas.microsoft.com/office/drawing/2010/main" val="0"/>
              </a:ext>
            </a:extLst>
          </a:blip>
          <a:srcRect l="9091" t="42175" r="15521"/>
          <a:stretch/>
        </p:blipFill>
        <p:spPr bwMode="auto">
          <a:xfrm>
            <a:off x="3520806" y="4931325"/>
            <a:ext cx="3038491" cy="1552749"/>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9"/>
          <p:cNvSpPr txBox="1">
            <a:spLocks noChangeArrowheads="1"/>
          </p:cNvSpPr>
          <p:nvPr/>
        </p:nvSpPr>
        <p:spPr bwMode="auto">
          <a:xfrm>
            <a:off x="206402" y="3356992"/>
            <a:ext cx="29008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fr-FR" sz="1800" dirty="0" smtClean="0">
                <a:solidFill>
                  <a:schemeClr val="tx1"/>
                </a:solidFill>
                <a:latin typeface="Baskerville Old Face" panose="02020602080505020303" pitchFamily="18" charset="0"/>
              </a:rPr>
              <a:t>Chasse au trésor dans l’eau</a:t>
            </a:r>
          </a:p>
        </p:txBody>
      </p:sp>
      <p:pic>
        <p:nvPicPr>
          <p:cNvPr id="14352" name="Picture 16" descr="http://www.brainmonkeys.com/images/photos/Teambuilding/Pipeline%20Teambuilding%20Activit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327" y="5301208"/>
            <a:ext cx="1725149" cy="1296144"/>
          </a:xfrm>
          <a:prstGeom prst="rect">
            <a:avLst/>
          </a:prstGeom>
          <a:noFill/>
          <a:extLst>
            <a:ext uri="{909E8E84-426E-40DD-AFC4-6F175D3DCCD1}">
              <a14:hiddenFill xmlns:a14="http://schemas.microsoft.com/office/drawing/2010/main">
                <a:solidFill>
                  <a:srgbClr val="FFFFFF"/>
                </a:solidFill>
              </a14:hiddenFill>
            </a:ext>
          </a:extLst>
        </p:spPr>
      </p:pic>
      <p:pic>
        <p:nvPicPr>
          <p:cNvPr id="14354" name="Picture 18" descr="http://www.arteka-events.fr/files/pmedia/public/r86_14_coffre-pla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3327" y="3717032"/>
            <a:ext cx="1646977" cy="1100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649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6"/>
          <p:cNvSpPr txBox="1">
            <a:spLocks noChangeArrowheads="1"/>
          </p:cNvSpPr>
          <p:nvPr/>
        </p:nvSpPr>
        <p:spPr bwMode="auto">
          <a:xfrm>
            <a:off x="827585" y="44624"/>
            <a:ext cx="7776863" cy="819621"/>
          </a:xfrm>
          <a:prstGeom prst="rect">
            <a:avLst/>
          </a:prstGeom>
          <a:noFill/>
          <a:ln w="9525">
            <a:noFill/>
            <a:miter lim="800000"/>
            <a:headEnd/>
            <a:tailEnd/>
          </a:ln>
        </p:spPr>
        <p:txBody>
          <a:bodyPr wrap="square" lIns="80175" tIns="40087" rIns="80175" bIns="40087">
            <a:spAutoFit/>
          </a:bodyPr>
          <a:lstStyle/>
          <a:p>
            <a:pPr algn="ctr" defTabSz="801746">
              <a:lnSpc>
                <a:spcPct val="150000"/>
              </a:lnSpc>
              <a:defRPr/>
            </a:pPr>
            <a:r>
              <a:rPr lang="fr-FR" sz="3200" b="1" u="sng" kern="0" dirty="0" smtClean="0">
                <a:latin typeface="Baskerville Old Face" pitchFamily="18" charset="0"/>
                <a:sym typeface="Gill Sans" charset="0"/>
              </a:rPr>
              <a:t>Dégustation de Vins – </a:t>
            </a:r>
            <a:r>
              <a:rPr lang="fr-FR" sz="3200" b="1" u="sng" kern="0" dirty="0" err="1" smtClean="0">
                <a:latin typeface="Baskerville Old Face" pitchFamily="18" charset="0"/>
                <a:sym typeface="Gill Sans" charset="0"/>
              </a:rPr>
              <a:t>Adega</a:t>
            </a:r>
            <a:r>
              <a:rPr lang="fr-FR" sz="3200" b="1" u="sng" kern="0" dirty="0" smtClean="0">
                <a:latin typeface="Baskerville Old Face" pitchFamily="18" charset="0"/>
                <a:sym typeface="Gill Sans" charset="0"/>
              </a:rPr>
              <a:t> de </a:t>
            </a:r>
            <a:r>
              <a:rPr lang="fr-FR" sz="3200" b="1" u="sng" kern="0" dirty="0" err="1" smtClean="0">
                <a:latin typeface="Baskerville Old Face" pitchFamily="18" charset="0"/>
                <a:sym typeface="Gill Sans" charset="0"/>
              </a:rPr>
              <a:t>Colares</a:t>
            </a:r>
            <a:endParaRPr lang="fr-FR" sz="3200" b="1" u="sng" kern="0" dirty="0">
              <a:latin typeface="Baskerville Old Face" pitchFamily="18" charset="0"/>
              <a:sym typeface="Gill Sans" charset="0"/>
            </a:endParaRPr>
          </a:p>
        </p:txBody>
      </p:sp>
      <p:sp>
        <p:nvSpPr>
          <p:cNvPr id="3" name="Rectangle 4"/>
          <p:cNvSpPr txBox="1">
            <a:spLocks noChangeArrowheads="1"/>
          </p:cNvSpPr>
          <p:nvPr/>
        </p:nvSpPr>
        <p:spPr bwMode="auto">
          <a:xfrm>
            <a:off x="107950" y="1896377"/>
            <a:ext cx="9036050" cy="396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just" eaLnBrk="1" hangingPunct="1">
              <a:lnSpc>
                <a:spcPct val="150000"/>
              </a:lnSpc>
              <a:spcBef>
                <a:spcPct val="0"/>
              </a:spcBef>
              <a:buFontTx/>
              <a:buNone/>
            </a:pPr>
            <a:endParaRPr lang="fr-FR" altLang="fr-FR" sz="1400" dirty="0">
              <a:latin typeface="Baskerville Old Face" pitchFamily="18" charset="0"/>
            </a:endParaRPr>
          </a:p>
        </p:txBody>
      </p:sp>
      <p:sp>
        <p:nvSpPr>
          <p:cNvPr id="5" name="Rectangle 4"/>
          <p:cNvSpPr txBox="1">
            <a:spLocks noChangeArrowheads="1"/>
          </p:cNvSpPr>
          <p:nvPr/>
        </p:nvSpPr>
        <p:spPr bwMode="auto">
          <a:xfrm>
            <a:off x="755576" y="801602"/>
            <a:ext cx="7821834" cy="101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4278" tIns="52139" rIns="104278" bIns="52139"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buNone/>
            </a:pPr>
            <a:r>
              <a:rPr lang="pt-BR" sz="1400" dirty="0" smtClean="0">
                <a:latin typeface="Baskerville Old Face" pitchFamily="18" charset="0"/>
              </a:rPr>
              <a:t>L’Adega </a:t>
            </a:r>
            <a:r>
              <a:rPr lang="pt-BR" sz="1400" dirty="0">
                <a:latin typeface="Baskerville Old Face" pitchFamily="18" charset="0"/>
              </a:rPr>
              <a:t>Regional de Colares, </a:t>
            </a:r>
            <a:r>
              <a:rPr lang="pt-BR" sz="1400" dirty="0" smtClean="0">
                <a:latin typeface="Baskerville Old Face" pitchFamily="18" charset="0"/>
              </a:rPr>
              <a:t>fondée en 1931, coopérative la plus ancienne du Portugal, produit du vin de qualité de la région de Colares. </a:t>
            </a:r>
            <a:r>
              <a:rPr lang="pt-BR" sz="1400" dirty="0">
                <a:latin typeface="Baskerville Old Face" pitchFamily="18" charset="0"/>
              </a:rPr>
              <a:t>S</a:t>
            </a:r>
            <a:r>
              <a:rPr lang="pt-BR" sz="1400" dirty="0" smtClean="0">
                <a:latin typeface="Baskerville Old Face" pitchFamily="18" charset="0"/>
              </a:rPr>
              <a:t>es vignes ont la particularité d’être dans un sol de sable.</a:t>
            </a:r>
            <a:br>
              <a:rPr lang="pt-BR" sz="1400" dirty="0" smtClean="0">
                <a:latin typeface="Baskerville Old Face" pitchFamily="18" charset="0"/>
              </a:rPr>
            </a:br>
            <a:endParaRPr lang="pt-BR" sz="1400" dirty="0">
              <a:latin typeface="Baskerville Old Face" pitchFamily="18" charset="0"/>
            </a:endParaRPr>
          </a:p>
          <a:p>
            <a:pPr algn="ctr">
              <a:buNone/>
            </a:pPr>
            <a:r>
              <a:rPr lang="fr-FR" sz="1400" dirty="0" smtClean="0">
                <a:latin typeface="Baskerville Old Face" pitchFamily="18" charset="0"/>
              </a:rPr>
              <a:t>Les clés des chambres d’hôtel seront remises aux participants dans l'</a:t>
            </a:r>
            <a:r>
              <a:rPr lang="fr-FR" sz="1400" dirty="0" err="1" smtClean="0">
                <a:latin typeface="Baskerville Old Face" pitchFamily="18" charset="0"/>
              </a:rPr>
              <a:t>Adega</a:t>
            </a:r>
            <a:r>
              <a:rPr lang="fr-FR" sz="1400" dirty="0" smtClean="0">
                <a:latin typeface="Baskerville Old Face" pitchFamily="18" charset="0"/>
              </a:rPr>
              <a:t> avant de passer à </a:t>
            </a:r>
            <a:r>
              <a:rPr lang="fr-FR" sz="1400" dirty="0">
                <a:latin typeface="Baskerville Old Face" pitchFamily="18" charset="0"/>
              </a:rPr>
              <a:t>la </a:t>
            </a:r>
            <a:r>
              <a:rPr lang="fr-FR" sz="1400" dirty="0" smtClean="0">
                <a:latin typeface="Baskerville Old Face" pitchFamily="18" charset="0"/>
              </a:rPr>
              <a:t>dégustation.</a:t>
            </a:r>
            <a:endParaRPr lang="pt-BR" sz="1400" dirty="0" smtClean="0">
              <a:latin typeface="Baskerville Old Face" pitchFamily="18" charset="0"/>
            </a:endParaRPr>
          </a:p>
        </p:txBody>
      </p:sp>
      <p:pic>
        <p:nvPicPr>
          <p:cNvPr id="9" name="Image 8" descr="http://2.bp.blogspot.com/-YE4znCa5Hig/UBvchxvMqeI/AAAAAAAALkw/yHDau3swO88/s1600/Adega_Colares_Sintra+(9).JPG"/>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75980"/>
            <a:ext cx="2866853" cy="1833304"/>
          </a:xfrm>
          <a:prstGeom prst="rect">
            <a:avLst/>
          </a:prstGeom>
          <a:noFill/>
          <a:ln>
            <a:noFill/>
          </a:ln>
        </p:spPr>
      </p:pic>
      <p:pic>
        <p:nvPicPr>
          <p:cNvPr id="10" name="Image 9" descr="http://tivolihotels.com/Files/Billeder/IMAGENS/EXPERIENCE%20MORE/3.%20Big%20-%20404x174/Big_T-Experience_Delicious_Sintra_Degustacao_Adega_Colares.jpg"/>
          <p:cNvPicPr/>
          <p:nvPr/>
        </p:nvPicPr>
        <p:blipFill rotWithShape="1">
          <a:blip r:embed="rId3">
            <a:extLst>
              <a:ext uri="{28A0092B-C50C-407E-A947-70E740481C1C}">
                <a14:useLocalDpi xmlns:a14="http://schemas.microsoft.com/office/drawing/2010/main" val="0"/>
              </a:ext>
            </a:extLst>
          </a:blip>
          <a:srcRect r="35091"/>
          <a:stretch/>
        </p:blipFill>
        <p:spPr bwMode="auto">
          <a:xfrm>
            <a:off x="6260329" y="4775980"/>
            <a:ext cx="2724184" cy="1807600"/>
          </a:xfrm>
          <a:prstGeom prst="rect">
            <a:avLst/>
          </a:prstGeom>
          <a:noFill/>
          <a:ln>
            <a:noFill/>
          </a:ln>
        </p:spPr>
      </p:pic>
      <p:pic>
        <p:nvPicPr>
          <p:cNvPr id="11" name="Image 10" descr="http://farm9.staticflickr.com/8042/8055156939_1da2cc1364_z.jpg"/>
          <p:cNvPicPr/>
          <p:nvPr/>
        </p:nvPicPr>
        <p:blipFill>
          <a:blip r:embed="rId4">
            <a:extLst>
              <a:ext uri="{28A0092B-C50C-407E-A947-70E740481C1C}">
                <a14:useLocalDpi xmlns:a14="http://schemas.microsoft.com/office/drawing/2010/main" val="0"/>
              </a:ext>
            </a:extLst>
          </a:blip>
          <a:srcRect/>
          <a:stretch>
            <a:fillRect/>
          </a:stretch>
        </p:blipFill>
        <p:spPr bwMode="auto">
          <a:xfrm>
            <a:off x="4716015" y="1896378"/>
            <a:ext cx="4051561" cy="2556736"/>
          </a:xfrm>
          <a:prstGeom prst="rect">
            <a:avLst/>
          </a:prstGeom>
          <a:noFill/>
          <a:ln>
            <a:noFill/>
          </a:ln>
        </p:spPr>
      </p:pic>
      <p:pic>
        <p:nvPicPr>
          <p:cNvPr id="12" name="Image 11" descr="http://2.bp.blogspot.com/-7V8ZoCnvNCw/U0xlUkmnGzI/AAAAAAAAG1A/WLcDZ3zw52o/s1600/IMG_9861.jpg"/>
          <p:cNvPicPr/>
          <p:nvPr/>
        </p:nvPicPr>
        <p:blipFill rotWithShape="1">
          <a:blip r:embed="rId5" cstate="print">
            <a:extLst>
              <a:ext uri="{28A0092B-C50C-407E-A947-70E740481C1C}">
                <a14:useLocalDpi xmlns:a14="http://schemas.microsoft.com/office/drawing/2010/main" val="0"/>
              </a:ext>
            </a:extLst>
          </a:blip>
          <a:srcRect b="15619"/>
          <a:stretch/>
        </p:blipFill>
        <p:spPr bwMode="auto">
          <a:xfrm>
            <a:off x="3046365" y="4775980"/>
            <a:ext cx="3215580" cy="1807600"/>
          </a:xfrm>
          <a:prstGeom prst="rect">
            <a:avLst/>
          </a:prstGeom>
          <a:noFill/>
          <a:ln>
            <a:noFill/>
          </a:ln>
        </p:spPr>
      </p:pic>
      <p:pic>
        <p:nvPicPr>
          <p:cNvPr id="13" name="Image 12" descr="http://www.descontos.santandertotta.pt/static/images/ofertas/13830712340.jpg"/>
          <p:cNvPicPr/>
          <p:nvPr/>
        </p:nvPicPr>
        <p:blipFill>
          <a:blip r:embed="rId6">
            <a:extLst>
              <a:ext uri="{28A0092B-C50C-407E-A947-70E740481C1C}">
                <a14:useLocalDpi xmlns:a14="http://schemas.microsoft.com/office/drawing/2010/main" val="0"/>
              </a:ext>
            </a:extLst>
          </a:blip>
          <a:srcRect/>
          <a:stretch>
            <a:fillRect/>
          </a:stretch>
        </p:blipFill>
        <p:spPr bwMode="auto">
          <a:xfrm>
            <a:off x="271586" y="1896377"/>
            <a:ext cx="4327945" cy="2568799"/>
          </a:xfrm>
          <a:prstGeom prst="rect">
            <a:avLst/>
          </a:prstGeom>
          <a:noFill/>
          <a:ln>
            <a:noFill/>
          </a:ln>
        </p:spPr>
      </p:pic>
    </p:spTree>
    <p:extLst>
      <p:ext uri="{BB962C8B-B14F-4D97-AF65-F5344CB8AC3E}">
        <p14:creationId xmlns:p14="http://schemas.microsoft.com/office/powerpoint/2010/main" val="30430401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p:cNvSpPr txBox="1">
            <a:spLocks noChangeArrowheads="1"/>
          </p:cNvSpPr>
          <p:nvPr/>
        </p:nvSpPr>
        <p:spPr bwMode="auto">
          <a:xfrm>
            <a:off x="467544" y="44624"/>
            <a:ext cx="8424936"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u="sng" dirty="0" smtClean="0">
                <a:latin typeface="Baskerville Old Face" panose="02020602080505020303" pitchFamily="18" charset="0"/>
              </a:rPr>
              <a:t>Cocktails « Les pieds dans l’eau au </a:t>
            </a:r>
            <a:r>
              <a:rPr lang="fr-FR" altLang="fr-FR" sz="2400" b="1" u="sng" dirty="0" err="1" smtClean="0">
                <a:latin typeface="Baskerville Old Face" panose="02020602080505020303" pitchFamily="18" charset="0"/>
              </a:rPr>
              <a:t>Guincho</a:t>
            </a:r>
            <a:r>
              <a:rPr lang="fr-FR" altLang="fr-FR" sz="2400" b="1" u="sng" dirty="0" smtClean="0">
                <a:latin typeface="Baskerville Old Face" panose="02020602080505020303" pitchFamily="18" charset="0"/>
              </a:rPr>
              <a:t> »</a:t>
            </a:r>
            <a:endParaRPr lang="fr-FR" altLang="fr-FR" sz="2400" b="1" u="sng" dirty="0">
              <a:latin typeface="Baskerville Old Face" pitchFamily="18" charset="0"/>
            </a:endParaRPr>
          </a:p>
        </p:txBody>
      </p:sp>
      <p:sp>
        <p:nvSpPr>
          <p:cNvPr id="8" name="AutoShape 4" descr="Résultat de recherche d'images pour &quot;vins sur la plage&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9" name="AutoShape 6" descr="Résultat de recherche d'images pour &quot;vins sur la plage&quo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5368" name="Picture 8" descr="http://avis-vin.lefigaro.fr/var/img/93/23048-650x330-verre-de-vin-blanc-plage-olga-khoroshunov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6169" y="4448593"/>
            <a:ext cx="3664820" cy="1860602"/>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descr="http://upload.wikimedia.org/wikipedia/commons/d/d6/Praia_do_Guinch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677" y="868133"/>
            <a:ext cx="4185336" cy="31390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ervboul1\images cj\Nouvelle Photothèque\Opérations\L'ÉTUDIANT\IMG_1306.JPG"/>
          <p:cNvPicPr>
            <a:picLocks noChangeAspect="1" noChangeArrowheads="1"/>
          </p:cNvPicPr>
          <p:nvPr/>
        </p:nvPicPr>
        <p:blipFill rotWithShape="1">
          <a:blip r:embed="rId4">
            <a:extLst>
              <a:ext uri="{28A0092B-C50C-407E-A947-70E740481C1C}">
                <a14:useLocalDpi xmlns:a14="http://schemas.microsoft.com/office/drawing/2010/main" val="0"/>
              </a:ext>
            </a:extLst>
          </a:blip>
          <a:srcRect l="24933" t="25143" r="6712"/>
          <a:stretch/>
        </p:blipFill>
        <p:spPr bwMode="auto">
          <a:xfrm>
            <a:off x="5593634" y="1045000"/>
            <a:ext cx="2035372" cy="2983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Servboul1\images cj\Nouvelle Photothèque\Opérations\LTServices\DSC_909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4328" y="4241058"/>
            <a:ext cx="3437770" cy="2275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286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9"/>
          <p:cNvSpPr txBox="1">
            <a:spLocks noChangeArrowheads="1"/>
          </p:cNvSpPr>
          <p:nvPr/>
        </p:nvSpPr>
        <p:spPr bwMode="auto">
          <a:xfrm>
            <a:off x="2411413" y="549275"/>
            <a:ext cx="4105275"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i="1" u="sng" dirty="0">
                <a:latin typeface="Baskerville Old Face" pitchFamily="18" charset="0"/>
              </a:rPr>
              <a:t>Régate en voilier sur le Tage</a:t>
            </a:r>
          </a:p>
        </p:txBody>
      </p:sp>
      <p:pic>
        <p:nvPicPr>
          <p:cNvPr id="17411"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1296987"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088" y="1700213"/>
            <a:ext cx="8701087"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79799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descr="\\192.168.1.5\cj\9 COMMERCIAL ET COMMUNICATION\COMMUNICATION\LOGOS\PORTUGAL\CROISIEREJAUNE-PORTUG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0"/>
            <a:ext cx="1296987"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9"/>
          <p:cNvSpPr>
            <a:spLocks noChangeArrowheads="1"/>
          </p:cNvSpPr>
          <p:nvPr/>
        </p:nvSpPr>
        <p:spPr bwMode="auto">
          <a:xfrm>
            <a:off x="395288" y="1695450"/>
            <a:ext cx="8640762" cy="2308225"/>
          </a:xfrm>
          <a:prstGeom prst="rect">
            <a:avLst/>
          </a:prstGeom>
          <a:noFill/>
          <a:ln w="9525">
            <a:noFill/>
            <a:miter lim="800000"/>
            <a:headEnd/>
            <a:tailEnd/>
          </a:ln>
        </p:spPr>
        <p:txBody>
          <a:bodyPr>
            <a:spAutoFit/>
          </a:bodyPr>
          <a:lstStyle/>
          <a:p>
            <a:pPr>
              <a:defRPr/>
            </a:pPr>
            <a:r>
              <a:rPr lang="fr-FR" sz="1600" b="1" dirty="0">
                <a:latin typeface="Baskerville Old Face" pitchFamily="18" charset="0"/>
              </a:rPr>
              <a:t>Activités nautiques : </a:t>
            </a:r>
          </a:p>
          <a:p>
            <a:pPr>
              <a:defRPr/>
            </a:pPr>
            <a:r>
              <a:rPr lang="fr-FR" sz="1600" dirty="0">
                <a:latin typeface="Baskerville Old Face" pitchFamily="18" charset="0"/>
              </a:rPr>
              <a:t>Sur 10 bateaux, organisation d’un challenge voile dans l’estuaire du Tage, à proximité du pont du 25 Avril, en passant devant le quartier historique de Belém. Le départ se fera après le déjeuner, les bateaux viendront chercher les participants non loin du restaurant aux </a:t>
            </a:r>
            <a:r>
              <a:rPr lang="fr-FR" sz="1600" dirty="0" err="1">
                <a:latin typeface="Baskerville Old Face" pitchFamily="18" charset="0"/>
              </a:rPr>
              <a:t>Docas</a:t>
            </a:r>
            <a:r>
              <a:rPr lang="fr-FR" sz="1600" dirty="0">
                <a:latin typeface="Baskerville Old Face" pitchFamily="18" charset="0"/>
              </a:rPr>
              <a:t> de Santo Amaro.</a:t>
            </a:r>
          </a:p>
          <a:p>
            <a:pPr>
              <a:defRPr/>
            </a:pPr>
            <a:r>
              <a:rPr lang="fr-FR" sz="1600" dirty="0">
                <a:latin typeface="Baskerville Old Face" pitchFamily="18" charset="0"/>
              </a:rPr>
              <a:t>Le plan d’eau de cette embouchure donne des conditions très faciles, pas de mer ni de clapot, ce qui est très propice à la découverte par des équipages éventuellement débutants. </a:t>
            </a:r>
          </a:p>
          <a:p>
            <a:pPr>
              <a:defRPr/>
            </a:pPr>
            <a:r>
              <a:rPr lang="fr-FR" sz="1600" dirty="0">
                <a:latin typeface="Baskerville Old Face" pitchFamily="18" charset="0"/>
              </a:rPr>
              <a:t>Un skipper professionnel (BPPV) à bord de chaque bateau, pour organiser l’équipage et l’inciter à participer. </a:t>
            </a:r>
          </a:p>
          <a:p>
            <a:pPr>
              <a:defRPr/>
            </a:pPr>
            <a:r>
              <a:rPr lang="fr-FR" sz="1600" dirty="0">
                <a:latin typeface="Baskerville Old Face" pitchFamily="18" charset="0"/>
              </a:rPr>
              <a:t>Un semi-rigide avec matériel de régate pour organisation, encadrement, sécurité. </a:t>
            </a:r>
            <a:endParaRPr lang="fr-FR" sz="1100" dirty="0">
              <a:latin typeface="Baskerville Old Face" pitchFamily="18" charset="0"/>
              <a:ea typeface="Times New Roman" pitchFamily="18" charset="0"/>
              <a:cs typeface="Arial" pitchFamily="34" charset="0"/>
            </a:endParaRPr>
          </a:p>
        </p:txBody>
      </p:sp>
      <p:pic>
        <p:nvPicPr>
          <p:cNvPr id="184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4340225"/>
            <a:ext cx="3024188"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4365625"/>
            <a:ext cx="29527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4365625"/>
            <a:ext cx="291623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 Box 9"/>
          <p:cNvSpPr txBox="1">
            <a:spLocks noChangeArrowheads="1"/>
          </p:cNvSpPr>
          <p:nvPr/>
        </p:nvSpPr>
        <p:spPr bwMode="auto">
          <a:xfrm>
            <a:off x="2411413" y="549275"/>
            <a:ext cx="4105275" cy="59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altLang="fr-FR" sz="2400" b="1" i="1" u="sng" dirty="0">
                <a:latin typeface="Baskerville Old Face" pitchFamily="18" charset="0"/>
              </a:rPr>
              <a:t>Régate en voilier sur le Tage</a:t>
            </a:r>
          </a:p>
        </p:txBody>
      </p:sp>
    </p:spTree>
    <p:extLst>
      <p:ext uri="{BB962C8B-B14F-4D97-AF65-F5344CB8AC3E}">
        <p14:creationId xmlns:p14="http://schemas.microsoft.com/office/powerpoint/2010/main" val="30389370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6"/>
          <p:cNvSpPr txBox="1">
            <a:spLocks noChangeArrowheads="1"/>
          </p:cNvSpPr>
          <p:nvPr/>
        </p:nvSpPr>
        <p:spPr bwMode="auto">
          <a:xfrm>
            <a:off x="-108520" y="1052736"/>
            <a:ext cx="5616575" cy="1341815"/>
          </a:xfrm>
          <a:prstGeom prst="rect">
            <a:avLst/>
          </a:prstGeom>
          <a:noFill/>
          <a:ln w="9525">
            <a:noFill/>
            <a:miter lim="800000"/>
            <a:headEnd/>
            <a:tailEnd/>
          </a:ln>
        </p:spPr>
        <p:txBody>
          <a:bodyPr lIns="80175" tIns="40087" rIns="80175" bIns="40087">
            <a:spAutoFit/>
          </a:bodyPr>
          <a:lstStyle/>
          <a:p>
            <a:pPr algn="ctr" defTabSz="801746">
              <a:lnSpc>
                <a:spcPct val="150000"/>
              </a:lnSpc>
              <a:defRPr/>
            </a:pPr>
            <a:r>
              <a:rPr lang="fr-FR" sz="2800" b="1" u="sng" kern="0" dirty="0" smtClean="0">
                <a:latin typeface="Baskerville Old Face" pitchFamily="18" charset="0"/>
                <a:sym typeface="Gill Sans" charset="0"/>
              </a:rPr>
              <a:t>Transfert en </a:t>
            </a:r>
            <a:r>
              <a:rPr lang="fr-FR" sz="2800" b="1" u="sng" kern="0" dirty="0" err="1" smtClean="0">
                <a:latin typeface="Baskerville Old Face" pitchFamily="18" charset="0"/>
                <a:sym typeface="Gill Sans" charset="0"/>
              </a:rPr>
              <a:t>Tuk-Tuk</a:t>
            </a:r>
            <a:r>
              <a:rPr lang="fr-FR" sz="2800" b="1" u="sng" kern="0" dirty="0" smtClean="0">
                <a:latin typeface="Baskerville Old Face" pitchFamily="18" charset="0"/>
                <a:sym typeface="Gill Sans" charset="0"/>
              </a:rPr>
              <a:t/>
            </a:r>
            <a:br>
              <a:rPr lang="fr-FR" sz="2800" b="1" u="sng" kern="0" dirty="0" smtClean="0">
                <a:latin typeface="Baskerville Old Face" pitchFamily="18" charset="0"/>
                <a:sym typeface="Gill Sans" charset="0"/>
              </a:rPr>
            </a:br>
            <a:r>
              <a:rPr lang="fr-FR" sz="1400" kern="0" dirty="0" smtClean="0">
                <a:latin typeface="Baskerville Old Face" pitchFamily="18" charset="0"/>
                <a:sym typeface="Gill Sans" charset="0"/>
              </a:rPr>
              <a:t>De votre hôtel  au lieu de votre dîner: </a:t>
            </a:r>
          </a:p>
          <a:p>
            <a:pPr algn="ctr" defTabSz="801746">
              <a:lnSpc>
                <a:spcPct val="150000"/>
              </a:lnSpc>
              <a:defRPr/>
            </a:pPr>
            <a:r>
              <a:rPr lang="fr-FR" sz="1400" kern="0" dirty="0" smtClean="0">
                <a:latin typeface="Baskerville Old Face" pitchFamily="18" charset="0"/>
                <a:sym typeface="Gill Sans" charset="0"/>
              </a:rPr>
              <a:t>le Restaurant Zambeze</a:t>
            </a:r>
            <a:endParaRPr lang="fr-FR" sz="3600" kern="0" dirty="0">
              <a:latin typeface="Baskerville Old Face" pitchFamily="18" charset="0"/>
              <a:sym typeface="Gill Sans" charset="0"/>
            </a:endParaRPr>
          </a:p>
        </p:txBody>
      </p:sp>
      <p:pic>
        <p:nvPicPr>
          <p:cNvPr id="5" name="Picture 4" descr="http://www.bestguide.pt/wp-content/uploads/2012/11/tuktuksintra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3928230"/>
            <a:ext cx="4032250"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http://www.bestguide.pt/wp-content/uploads/2012/08/tuk-tuk-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264" y="3880606"/>
            <a:ext cx="4103688" cy="273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Conhecer Lisboa em Tuk Tu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3775" y="764704"/>
            <a:ext cx="40005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6568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3"/>
          <p:cNvSpPr txBox="1">
            <a:spLocks/>
          </p:cNvSpPr>
          <p:nvPr/>
        </p:nvSpPr>
        <p:spPr>
          <a:xfrm>
            <a:off x="539552" y="-27384"/>
            <a:ext cx="8136904" cy="792162"/>
          </a:xfrm>
          <a:prstGeom prst="rect">
            <a:avLst/>
          </a:prstGeom>
        </p:spPr>
        <p:txBody>
          <a:bodyPr lIns="104258" tIns="52128" rIns="104258" bIns="52128" anchor="ctr"/>
          <a:lstStyle/>
          <a:p>
            <a:pPr algn="ctr" eaLnBrk="0" hangingPunct="0">
              <a:defRPr/>
            </a:pPr>
            <a:r>
              <a:rPr lang="fr-FR" sz="3200" u="sng" dirty="0" smtClean="0">
                <a:latin typeface="Baskerville Old Face" pitchFamily="18" charset="0"/>
              </a:rPr>
              <a:t>Restaurant Le Zambeze </a:t>
            </a:r>
            <a:endParaRPr lang="pt-PT" sz="3200" u="sng" kern="0" dirty="0">
              <a:latin typeface="Baskerville Old Face" pitchFamily="18" charset="0"/>
              <a:ea typeface="+mj-ea"/>
              <a:cs typeface="+mj-cs"/>
            </a:endParaRPr>
          </a:p>
        </p:txBody>
      </p:sp>
      <p:sp>
        <p:nvSpPr>
          <p:cNvPr id="3" name="TextBox 3"/>
          <p:cNvSpPr txBox="1">
            <a:spLocks noChangeArrowheads="1"/>
          </p:cNvSpPr>
          <p:nvPr/>
        </p:nvSpPr>
        <p:spPr bwMode="auto">
          <a:xfrm>
            <a:off x="179512" y="620688"/>
            <a:ext cx="8784976" cy="66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4" tIns="45711" rIns="91424" bIns="45711">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150000"/>
              </a:lnSpc>
              <a:spcBef>
                <a:spcPct val="0"/>
              </a:spcBef>
              <a:buFontTx/>
              <a:buNone/>
            </a:pPr>
            <a:r>
              <a:rPr lang="fr-FR" sz="1300" dirty="0" smtClean="0">
                <a:latin typeface="+mj-lt"/>
              </a:rPr>
              <a:t>Situé </a:t>
            </a:r>
            <a:r>
              <a:rPr lang="fr-FR" sz="1300" dirty="0">
                <a:latin typeface="+mj-lt"/>
              </a:rPr>
              <a:t>au cœur du centre historique de Lisbonne, avec </a:t>
            </a:r>
            <a:r>
              <a:rPr lang="fr-FR" sz="1300" b="1" dirty="0">
                <a:latin typeface="+mj-lt"/>
              </a:rPr>
              <a:t>300m2 de terrasse </a:t>
            </a:r>
            <a:r>
              <a:rPr lang="fr-FR" sz="1300" dirty="0">
                <a:latin typeface="+mj-lt"/>
              </a:rPr>
              <a:t>et une </a:t>
            </a:r>
            <a:r>
              <a:rPr lang="fr-FR" sz="1300" b="1" dirty="0">
                <a:latin typeface="+mj-lt"/>
              </a:rPr>
              <a:t>vue resplendissante</a:t>
            </a:r>
            <a:r>
              <a:rPr lang="fr-FR" sz="1300" dirty="0">
                <a:latin typeface="+mj-lt"/>
              </a:rPr>
              <a:t> sur le sud de Lisbonne et le Tage, le Zambeze offre la meilleure cuisine portugaise et mozambicaine, dans une fusion de saveurs créative et irrésistible. </a:t>
            </a:r>
            <a:endParaRPr lang="fr-FR" altLang="fr-FR" sz="1300" dirty="0">
              <a:latin typeface="+mj-lt"/>
            </a:endParaRPr>
          </a:p>
        </p:txBody>
      </p:sp>
      <p:pic>
        <p:nvPicPr>
          <p:cNvPr id="7" name="Image 6" descr="Title #4"/>
          <p:cNvPicPr/>
          <p:nvPr/>
        </p:nvPicPr>
        <p:blipFill>
          <a:blip r:embed="rId2">
            <a:extLst>
              <a:ext uri="{28A0092B-C50C-407E-A947-70E740481C1C}">
                <a14:useLocalDpi xmlns:a14="http://schemas.microsoft.com/office/drawing/2010/main" val="0"/>
              </a:ext>
            </a:extLst>
          </a:blip>
          <a:srcRect/>
          <a:stretch>
            <a:fillRect/>
          </a:stretch>
        </p:blipFill>
        <p:spPr bwMode="auto">
          <a:xfrm>
            <a:off x="475462" y="4207026"/>
            <a:ext cx="4289974" cy="2365888"/>
          </a:xfrm>
          <a:prstGeom prst="rect">
            <a:avLst/>
          </a:prstGeom>
          <a:noFill/>
          <a:ln>
            <a:noFill/>
          </a:ln>
        </p:spPr>
      </p:pic>
      <p:pic>
        <p:nvPicPr>
          <p:cNvPr id="8" name="Image 7" descr="http://imagens.publico.pt/imagens.aspx/canal_videos/VideoPortal/Images/201208/987059828zamb1.jpg?tp=VIDEOS"/>
          <p:cNvPicPr/>
          <p:nvPr/>
        </p:nvPicPr>
        <p:blipFill rotWithShape="1">
          <a:blip r:embed="rId3">
            <a:extLst>
              <a:ext uri="{28A0092B-C50C-407E-A947-70E740481C1C}">
                <a14:useLocalDpi xmlns:a14="http://schemas.microsoft.com/office/drawing/2010/main" val="0"/>
              </a:ext>
            </a:extLst>
          </a:blip>
          <a:srcRect r="8549"/>
          <a:stretch/>
        </p:blipFill>
        <p:spPr bwMode="auto">
          <a:xfrm>
            <a:off x="475461" y="1461886"/>
            <a:ext cx="4289974" cy="2607699"/>
          </a:xfrm>
          <a:prstGeom prst="rect">
            <a:avLst/>
          </a:prstGeom>
          <a:noFill/>
          <a:ln>
            <a:noFill/>
          </a:ln>
          <a:extLst>
            <a:ext uri="{53640926-AAD7-44D8-BBD7-CCE9431645EC}">
              <a14:shadowObscured xmlns:a14="http://schemas.microsoft.com/office/drawing/2010/main"/>
            </a:ext>
          </a:extLst>
        </p:spPr>
      </p:pic>
      <p:pic>
        <p:nvPicPr>
          <p:cNvPr id="9" name="Image 8" descr="http://profiterdumonde.com/wp-content/uploads/2013/06/que-faire-%C3%A0-lisbonne-de-beau.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9207" y="1412776"/>
            <a:ext cx="3511040" cy="2633279"/>
          </a:xfrm>
          <a:prstGeom prst="rect">
            <a:avLst/>
          </a:prstGeom>
          <a:noFill/>
          <a:ln>
            <a:noFill/>
          </a:ln>
        </p:spPr>
      </p:pic>
      <p:pic>
        <p:nvPicPr>
          <p:cNvPr id="10" name="Image 9" descr="http://www.golisbon.com/images/zambeze.jpg"/>
          <p:cNvPicPr/>
          <p:nvPr/>
        </p:nvPicPr>
        <p:blipFill>
          <a:blip r:embed="rId5">
            <a:extLst>
              <a:ext uri="{28A0092B-C50C-407E-A947-70E740481C1C}">
                <a14:useLocalDpi xmlns:a14="http://schemas.microsoft.com/office/drawing/2010/main" val="0"/>
              </a:ext>
            </a:extLst>
          </a:blip>
          <a:srcRect/>
          <a:stretch>
            <a:fillRect/>
          </a:stretch>
        </p:blipFill>
        <p:spPr bwMode="auto">
          <a:xfrm>
            <a:off x="5079207" y="4207026"/>
            <a:ext cx="3525241" cy="2362807"/>
          </a:xfrm>
          <a:prstGeom prst="rect">
            <a:avLst/>
          </a:prstGeom>
          <a:noFill/>
          <a:ln>
            <a:noFill/>
          </a:ln>
        </p:spPr>
      </p:pic>
    </p:spTree>
    <p:extLst>
      <p:ext uri="{BB962C8B-B14F-4D97-AF65-F5344CB8AC3E}">
        <p14:creationId xmlns:p14="http://schemas.microsoft.com/office/powerpoint/2010/main" val="1724977193"/>
      </p:ext>
    </p:extLst>
  </p:cSld>
  <p:clrMapOvr>
    <a:masterClrMapping/>
  </p:clrMapOvr>
</p:sld>
</file>

<file path=ppt/theme/theme1.xml><?xml version="1.0" encoding="utf-8"?>
<a:theme xmlns:a="http://schemas.openxmlformats.org/drawingml/2006/main" name="Mailles">
  <a:themeElements>
    <a:clrScheme name="Mailles">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Personnalisé 1">
      <a:majorFont>
        <a:latin typeface="Baskerville Old Face"/>
        <a:ea typeface=""/>
        <a:cs typeface=""/>
      </a:majorFont>
      <a:minorFont>
        <a:latin typeface="Baskerville Old Face"/>
        <a:ea typeface=""/>
        <a:cs typeface=""/>
      </a:minorFont>
    </a:fontScheme>
    <a:fmtScheme name="Mailles">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2410</TotalTime>
  <Words>1953</Words>
  <Application>Microsoft Office PowerPoint</Application>
  <PresentationFormat>Affichage à l'écran (4:3)</PresentationFormat>
  <Paragraphs>169</Paragraphs>
  <Slides>50</Slides>
  <Notes>0</Notes>
  <HiddenSlides>0</HiddenSlides>
  <MMClips>0</MMClips>
  <ScaleCrop>false</ScaleCrop>
  <HeadingPairs>
    <vt:vector size="4" baseType="variant">
      <vt:variant>
        <vt:lpstr>Thème</vt:lpstr>
      </vt:variant>
      <vt:variant>
        <vt:i4>1</vt:i4>
      </vt:variant>
      <vt:variant>
        <vt:lpstr>Titres des diapositives</vt:lpstr>
      </vt:variant>
      <vt:variant>
        <vt:i4>50</vt:i4>
      </vt:variant>
    </vt:vector>
  </HeadingPairs>
  <TitlesOfParts>
    <vt:vector size="51" baseType="lpstr">
      <vt:lpstr>Mailles</vt:lpstr>
      <vt:lpstr>Lisboa – Portugal Activités  </vt:lpstr>
      <vt:lpstr>Présentation PowerPoint</vt:lpstr>
      <vt:lpstr>JOUR 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JOUR 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JOUR 3</vt:lpstr>
      <vt:lpstr>Présentation PowerPoint</vt:lpstr>
      <vt:lpstr>Présentation PowerPoint</vt:lpstr>
      <vt:lpstr>Présentation PowerPoint</vt:lpstr>
      <vt:lpstr>Présentation PowerPoint</vt:lpstr>
      <vt:lpstr>Présentation PowerPoint</vt:lpstr>
      <vt:lpstr>Présentation PowerPoint</vt:lpstr>
      <vt:lpstr>Prestations optionnelles</vt:lpstr>
      <vt:lpstr>Présentation PowerPoint</vt:lpstr>
      <vt:lpstr>Présentation PowerPoint</vt:lpstr>
      <vt:lpstr>Présentation PowerPoint</vt:lpstr>
      <vt:lpstr>Présentation PowerPoint</vt:lpstr>
      <vt:lpstr>Présentation PowerPoint</vt:lpstr>
      <vt:lpstr>Présentation PowerPoint</vt:lpstr>
      <vt:lpstr>Prestations optionnelles</vt:lpstr>
      <vt:lpstr>Présentation PowerPoint</vt:lpstr>
      <vt:lpstr>Présentation PowerPoint</vt:lpstr>
      <vt:lpstr>Présentation PowerPoint</vt:lpstr>
      <vt:lpstr>Présentation PowerPoint</vt:lpstr>
      <vt:lpstr>Présentation PowerPoint</vt:lpstr>
    </vt:vector>
  </TitlesOfParts>
  <Company>Croisière_jaune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Lisboa   XCPH ORGANISATION</dc:title>
  <dc:creator>alice</dc:creator>
  <cp:lastModifiedBy>alice</cp:lastModifiedBy>
  <cp:revision>115</cp:revision>
  <dcterms:created xsi:type="dcterms:W3CDTF">2014-07-07T07:41:37Z</dcterms:created>
  <dcterms:modified xsi:type="dcterms:W3CDTF">2015-04-03T16:17:45Z</dcterms:modified>
</cp:coreProperties>
</file>