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343" r:id="rId3"/>
    <p:sldId id="344" r:id="rId4"/>
    <p:sldId id="345" r:id="rId5"/>
    <p:sldId id="348" r:id="rId6"/>
    <p:sldId id="330" r:id="rId7"/>
    <p:sldId id="340" r:id="rId8"/>
    <p:sldId id="341" r:id="rId9"/>
    <p:sldId id="349" r:id="rId10"/>
    <p:sldId id="337" r:id="rId11"/>
    <p:sldId id="346" r:id="rId12"/>
    <p:sldId id="347" r:id="rId13"/>
    <p:sldId id="342" r:id="rId14"/>
    <p:sldId id="350" r:id="rId15"/>
    <p:sldId id="351" r:id="rId16"/>
    <p:sldId id="352" r:id="rId17"/>
    <p:sldId id="284" r:id="rId1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3" d="100"/>
          <a:sy n="73" d="100"/>
        </p:scale>
        <p:origin x="-1074" y="-7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73100F29-44D7-45E9-8A4C-C75130A8E038}" type="datetimeFigureOut">
              <a:rPr lang="fr-FR" smtClean="0"/>
              <a:t>07/04/2015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07/04/2015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07/04/2015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07/04/2015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73100F29-44D7-45E9-8A4C-C75130A8E038}" type="datetimeFigureOut">
              <a:rPr lang="fr-FR" smtClean="0"/>
              <a:t>07/04/2015</a:t>
            </a:fld>
            <a:endParaRPr lang="fr-FR"/>
          </a:p>
        </p:txBody>
      </p:sp>
      <p:sp>
        <p:nvSpPr>
          <p:cNvPr id="91" name="Footer Placeholder 90"/>
          <p:cNvSpPr>
            <a:spLocks noGrp="1"/>
          </p:cNvSpPr>
          <p:nvPr>
            <p:ph type="ftr" sz="quarter" idx="11"/>
          </p:nvPr>
        </p:nvSpPr>
        <p:spPr/>
        <p:txBody>
          <a:bodyPr/>
          <a:lstStyle/>
          <a:p>
            <a:endParaRPr lang="fr-FR"/>
          </a:p>
        </p:txBody>
      </p:sp>
      <p:sp>
        <p:nvSpPr>
          <p:cNvPr id="92" name="Slide Number Placeholder 91"/>
          <p:cNvSpPr>
            <a:spLocks noGrp="1"/>
          </p:cNvSpPr>
          <p:nvPr>
            <p:ph type="sldNum" sz="quarter" idx="12"/>
          </p:nvPr>
        </p:nvSpPr>
        <p:spPr/>
        <p:txBody>
          <a:bodyPr/>
          <a:lstStyle/>
          <a:p>
            <a:fld id="{DC60403C-F4C9-42E7-89FD-4A8EEA52F2A9}"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07/04/2015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73100F29-44D7-45E9-8A4C-C75130A8E038}" type="datetimeFigureOut">
              <a:rPr lang="fr-FR" smtClean="0"/>
              <a:t>07/04/2015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73100F29-44D7-45E9-8A4C-C75130A8E038}" type="datetimeFigureOut">
              <a:rPr lang="fr-FR" smtClean="0"/>
              <a:t>07/04/2015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00F29-44D7-45E9-8A4C-C75130A8E038}" type="datetimeFigureOut">
              <a:rPr lang="fr-FR" smtClean="0"/>
              <a:t>07/04/2015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100F29-44D7-45E9-8A4C-C75130A8E038}" type="datetimeFigureOut">
              <a:rPr lang="fr-FR" smtClean="0"/>
              <a:t>07/04/2015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07/04/2015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73100F29-44D7-45E9-8A4C-C75130A8E038}" type="datetimeFigureOut">
              <a:rPr lang="fr-FR" smtClean="0"/>
              <a:t>07/04/2015</a:t>
            </a:fld>
            <a:endParaRPr lang="fr-F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F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DC60403C-F4C9-42E7-89FD-4A8EEA52F2A9}"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croisierejaune.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504" y="2764777"/>
            <a:ext cx="4419600" cy="1600327"/>
          </a:xfrm>
          <a:ln>
            <a:noFill/>
          </a:ln>
        </p:spPr>
        <p:txBody>
          <a:bodyPr>
            <a:noAutofit/>
          </a:bodyPr>
          <a:lstStyle/>
          <a:p>
            <a:r>
              <a:rPr lang="fr-FR" sz="3200" dirty="0" smtClean="0"/>
              <a:t>Lisboa - Portugal</a:t>
            </a:r>
            <a:br>
              <a:rPr lang="fr-FR" sz="3200" dirty="0" smtClean="0"/>
            </a:br>
            <a:r>
              <a:rPr lang="fr-FR" sz="3200" dirty="0" smtClean="0"/>
              <a:t/>
            </a:r>
            <a:br>
              <a:rPr lang="fr-FR" sz="3200" dirty="0" smtClean="0"/>
            </a:br>
            <a:r>
              <a:rPr lang="fr-FR" sz="3200" dirty="0" smtClean="0"/>
              <a:t>Hôtels</a:t>
            </a:r>
            <a:br>
              <a:rPr lang="fr-FR" sz="3200" dirty="0" smtClean="0"/>
            </a:br>
            <a:r>
              <a:rPr lang="fr-FR" sz="3200" dirty="0" smtClean="0"/>
              <a:t>Originaux</a:t>
            </a:r>
            <a:endParaRPr lang="fr-FR" sz="3200"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204864"/>
            <a:ext cx="1008112" cy="91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0" descr="6374_00__-_Portugal__Lisboa__Barrio_de_la_Alfama_fototeca9x12-204171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916832"/>
            <a:ext cx="3708127" cy="3011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texte 1"/>
          <p:cNvSpPr txBox="1">
            <a:spLocks/>
          </p:cNvSpPr>
          <p:nvPr/>
        </p:nvSpPr>
        <p:spPr>
          <a:xfrm>
            <a:off x="467544" y="5966679"/>
            <a:ext cx="8305800" cy="414649"/>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Clr>
                <a:schemeClr val="accent1">
                  <a:lumMod val="60000"/>
                  <a:lumOff val="40000"/>
                </a:schemeClr>
              </a:buClr>
              <a:buFont typeface="Arial"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Clr>
                <a:schemeClr val="accent1">
                  <a:lumMod val="60000"/>
                  <a:lumOff val="40000"/>
                </a:schemeClr>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4"/>
              </a:buClr>
              <a:buFont typeface="Arial" pitchFamily="34" charset="0"/>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5"/>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6"/>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6"/>
              </a:buClr>
              <a:buFont typeface="Arial" pitchFamily="34" charset="0"/>
              <a:buNone/>
              <a:defRPr sz="1600" kern="1200">
                <a:solidFill>
                  <a:schemeClr val="tx1">
                    <a:tint val="75000"/>
                  </a:schemeClr>
                </a:solidFill>
                <a:latin typeface="+mn-lt"/>
                <a:ea typeface="+mn-ea"/>
                <a:cs typeface="+mn-cs"/>
              </a:defRPr>
            </a:lvl9pPr>
          </a:lstStyle>
          <a:p>
            <a:pPr algn="ctr"/>
            <a:r>
              <a:rPr lang="fr-FR" smtClean="0"/>
              <a:t>HOTELS</a:t>
            </a:r>
            <a:endParaRPr lang="fr-FR" dirty="0"/>
          </a:p>
        </p:txBody>
      </p:sp>
      <p:sp>
        <p:nvSpPr>
          <p:cNvPr id="8" name="Titre 2"/>
          <p:cNvSpPr txBox="1">
            <a:spLocks/>
          </p:cNvSpPr>
          <p:nvPr/>
        </p:nvSpPr>
        <p:spPr>
          <a:xfrm>
            <a:off x="457200" y="4725144"/>
            <a:ext cx="8305800" cy="1143000"/>
          </a:xfrm>
          <a:prstGeom prst="rect">
            <a:avLst/>
          </a:prstGeom>
        </p:spPr>
        <p:txBody>
          <a:bodyPr vert="horz" lIns="91440" tIns="45720" rIns="91440" bIns="45720" rtlCol="0" anchor="b">
            <a:normAutofit/>
          </a:bodyPr>
          <a:lstStyle>
            <a:lvl1pPr algn="l" defTabSz="914400" rtl="0" eaLnBrk="1" latinLnBrk="0" hangingPunct="1">
              <a:spcBef>
                <a:spcPct val="0"/>
              </a:spcBef>
              <a:buNone/>
              <a:tabLst>
                <a:tab pos="3830638" algn="l"/>
              </a:tabLst>
              <a:defRPr sz="3600" b="1" kern="1200" cap="none" spc="40" baseline="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fr-FR" smtClean="0"/>
              <a:t>Autres propositions</a:t>
            </a:r>
            <a:endParaRPr lang="fr-FR" dirty="0"/>
          </a:p>
        </p:txBody>
      </p:sp>
    </p:spTree>
    <p:extLst>
      <p:ext uri="{BB962C8B-B14F-4D97-AF65-F5344CB8AC3E}">
        <p14:creationId xmlns:p14="http://schemas.microsoft.com/office/powerpoint/2010/main" val="379276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Lapa Palace</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sp>
        <p:nvSpPr>
          <p:cNvPr id="3" name="Rectangle 4"/>
          <p:cNvSpPr txBox="1">
            <a:spLocks noChangeArrowheads="1"/>
          </p:cNvSpPr>
          <p:nvPr/>
        </p:nvSpPr>
        <p:spPr bwMode="auto">
          <a:xfrm>
            <a:off x="179958" y="951007"/>
            <a:ext cx="8712522" cy="284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1200" dirty="0" smtClean="0">
                <a:latin typeface="Baskerville Old Face" pitchFamily="18" charset="0"/>
              </a:rPr>
              <a:t>Construit en 1870, ce luxueux palace 5* se situe sur une des 7 collines de Lisbonne et offre une vue imprenable sur le </a:t>
            </a:r>
            <a:r>
              <a:rPr lang="fr-FR" altLang="fr-FR" sz="1200" dirty="0" err="1" smtClean="0">
                <a:latin typeface="Baskerville Old Face" pitchFamily="18" charset="0"/>
              </a:rPr>
              <a:t>Taje</a:t>
            </a:r>
            <a:r>
              <a:rPr lang="fr-FR" altLang="fr-FR" sz="1200" dirty="0" smtClean="0">
                <a:latin typeface="Baskerville Old Face" pitchFamily="18" charset="0"/>
              </a:rPr>
              <a:t>. Le Lapa Palace est un lieu idéal pour un séjour inoubliable à Lisbonne. Il se trouve dans un </a:t>
            </a:r>
            <a:r>
              <a:rPr lang="fr-FR" altLang="fr-FR" sz="1200" dirty="0">
                <a:latin typeface="Baskerville Old Face" pitchFamily="18" charset="0"/>
              </a:rPr>
              <a:t>majestueux jardin </a:t>
            </a:r>
            <a:r>
              <a:rPr lang="pt-BR" sz="1200" dirty="0" smtClean="0">
                <a:latin typeface="Baskerville Old Face" pitchFamily="18" charset="0"/>
              </a:rPr>
              <a:t>subtropical</a:t>
            </a:r>
            <a:r>
              <a:rPr lang="pt-BR" sz="1200" dirty="0">
                <a:latin typeface="Baskerville Old Face" pitchFamily="18" charset="0"/>
              </a:rPr>
              <a:t> </a:t>
            </a:r>
            <a:r>
              <a:rPr lang="pt-BR" sz="1200" dirty="0" smtClean="0">
                <a:latin typeface="Baskerville Old Face" pitchFamily="18" charset="0"/>
              </a:rPr>
              <a:t>et </a:t>
            </a:r>
            <a:r>
              <a:rPr lang="fr-FR" sz="1200" dirty="0">
                <a:latin typeface="Baskerville Old Face" pitchFamily="18" charset="0"/>
              </a:rPr>
              <a:t>dispose d'un vaste spa ainsi que de piscines intérieure et extérieure</a:t>
            </a:r>
            <a:r>
              <a:rPr lang="fr-FR" sz="1200" dirty="0" smtClean="0">
                <a:latin typeface="Baskerville Old Face" pitchFamily="18" charset="0"/>
              </a:rPr>
              <a:t>. </a:t>
            </a:r>
            <a:r>
              <a:rPr lang="fr-FR" sz="1200" dirty="0">
                <a:latin typeface="Baskerville Old Face" pitchFamily="18" charset="0"/>
              </a:rPr>
              <a:t>Pour vous détendre, le spa de l'hôtel Lapa Palace met à votre disposition un sauna et un bain turc. </a:t>
            </a:r>
            <a:r>
              <a:rPr lang="fr-FR" sz="1200" dirty="0" smtClean="0">
                <a:latin typeface="Baskerville Old Face" pitchFamily="18" charset="0"/>
              </a:rPr>
              <a:t>La </a:t>
            </a:r>
            <a:r>
              <a:rPr lang="fr-FR" sz="1200" dirty="0">
                <a:latin typeface="Baskerville Old Face" pitchFamily="18" charset="0"/>
              </a:rPr>
              <a:t>salle de sport comprend des appareils d’entraînement </a:t>
            </a:r>
            <a:r>
              <a:rPr lang="fr-FR" sz="1200" dirty="0" smtClean="0">
                <a:latin typeface="Baskerville Old Face" pitchFamily="18" charset="0"/>
              </a:rPr>
              <a:t>cardiovasculaire.</a:t>
            </a:r>
            <a:r>
              <a:rPr lang="fr-FR" sz="1200" dirty="0">
                <a:latin typeface="Baskerville Old Face" pitchFamily="18" charset="0"/>
              </a:rPr>
              <a:t> </a:t>
            </a:r>
            <a:r>
              <a:rPr lang="fr-FR" altLang="fr-FR" sz="1200" dirty="0" smtClean="0">
                <a:latin typeface="Baskerville Old Face" pitchFamily="18" charset="0"/>
              </a:rPr>
              <a:t>Grâce </a:t>
            </a:r>
            <a:r>
              <a:rPr lang="fr-FR" altLang="fr-FR" sz="1200" dirty="0">
                <a:latin typeface="Baskerville Old Face" pitchFamily="18" charset="0"/>
              </a:rPr>
              <a:t>à une localisation pratique, le Lapa Palace se situe seulement à 5-10 minutes du centre de Lisbonne</a:t>
            </a:r>
            <a:r>
              <a:rPr lang="pt-BR" sz="1200" dirty="0">
                <a:latin typeface="Baskerville Old Face" pitchFamily="18" charset="0"/>
              </a:rPr>
              <a:t>. </a:t>
            </a:r>
            <a:r>
              <a:rPr lang="pt-BR" altLang="fr-FR" sz="1200" dirty="0">
                <a:latin typeface="Baskerville Old Face" pitchFamily="18" charset="0"/>
              </a:rPr>
              <a:t>Il dispose de 109 chambres luxueuses et spacieuses dont 8 suites, réparties dans 3 ailes différents: Palace wing, Garden wing et Villa Lapa, toutes décorées dans un style portugais, art deco ou classique</a:t>
            </a:r>
            <a:r>
              <a:rPr lang="pt-BR" altLang="fr-FR" sz="1200" dirty="0" smtClean="0">
                <a:latin typeface="Baskerville Old Face" pitchFamily="18" charset="0"/>
              </a:rPr>
              <a:t>. Les chambres</a:t>
            </a:r>
            <a:r>
              <a:rPr lang="fr-FR" sz="1200" dirty="0" smtClean="0">
                <a:latin typeface="Baskerville Old Face" pitchFamily="18" charset="0"/>
              </a:rPr>
              <a:t> </a:t>
            </a:r>
            <a:r>
              <a:rPr lang="fr-FR" sz="1200" dirty="0">
                <a:latin typeface="Baskerville Old Face" pitchFamily="18" charset="0"/>
              </a:rPr>
              <a:t>comprennent un vaste coin salon et une salle de bains en marbre. Elles sont également équipées de </a:t>
            </a:r>
            <a:r>
              <a:rPr lang="fr-FR" sz="1200" dirty="0" smtClean="0">
                <a:latin typeface="Baskerville Old Face" pitchFamily="18" charset="0"/>
              </a:rPr>
              <a:t>la TV par </a:t>
            </a:r>
            <a:r>
              <a:rPr lang="fr-FR" sz="1200" dirty="0">
                <a:latin typeface="Baskerville Old Face" pitchFamily="18" charset="0"/>
              </a:rPr>
              <a:t>satellite et la plupart possèdent un balcon avec vue sur le </a:t>
            </a:r>
            <a:r>
              <a:rPr lang="fr-FR" sz="1200" dirty="0" smtClean="0">
                <a:latin typeface="Baskerville Old Face" pitchFamily="18" charset="0"/>
              </a:rPr>
              <a:t>Tage, la piscine ou le jardin.</a:t>
            </a:r>
            <a:r>
              <a:rPr lang="pt-BR" sz="1200" dirty="0" smtClean="0">
                <a:latin typeface="Baskerville Old Face" pitchFamily="18" charset="0"/>
              </a:rPr>
              <a:t> </a:t>
            </a:r>
            <a:r>
              <a:rPr lang="fr-FR" sz="1200" dirty="0" smtClean="0">
                <a:latin typeface="Baskerville Old Face" pitchFamily="18" charset="0"/>
              </a:rPr>
              <a:t>L'hôtel-restaurant </a:t>
            </a:r>
            <a:r>
              <a:rPr lang="fr-FR" sz="1200" dirty="0">
                <a:latin typeface="Baskerville Old Face" pitchFamily="18" charset="0"/>
              </a:rPr>
              <a:t>Lapa sert une cuisine méditerranéenne raffinée accompagnée de vins régionaux. </a:t>
            </a:r>
            <a:r>
              <a:rPr lang="fr-FR" sz="1200" dirty="0" smtClean="0">
                <a:latin typeface="Baskerville Old Face" pitchFamily="18" charset="0"/>
              </a:rPr>
              <a:t>On retrouve aussi Le Pavillon, restaurant au bord de la piscine.</a:t>
            </a:r>
            <a:endParaRPr lang="fr-FR" altLang="fr-FR" sz="1200" dirty="0">
              <a:latin typeface="Baskerville Old Face" pitchFamily="18" charset="0"/>
            </a:endParaRPr>
          </a:p>
          <a:p>
            <a:pPr algn="ctr" eaLnBrk="1" hangingPunct="1">
              <a:lnSpc>
                <a:spcPct val="150000"/>
              </a:lnSpc>
              <a:spcBef>
                <a:spcPct val="0"/>
              </a:spcBef>
              <a:buFontTx/>
              <a:buNone/>
            </a:pPr>
            <a:endParaRPr lang="fr-FR" altLang="fr-FR" sz="1200" dirty="0">
              <a:latin typeface="Baskerville Old Face" pitchFamily="18" charset="0"/>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4032" t="26940" r="27500" b="46749"/>
          <a:stretch/>
        </p:blipFill>
        <p:spPr bwMode="auto">
          <a:xfrm>
            <a:off x="1907704" y="3573016"/>
            <a:ext cx="5263479" cy="28800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080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24843" y="3284984"/>
            <a:ext cx="4278313" cy="3224823"/>
            <a:chOff x="293687" y="1907071"/>
            <a:chExt cx="5374922" cy="4051404"/>
          </a:xfrm>
        </p:grpSpPr>
        <p:pic>
          <p:nvPicPr>
            <p:cNvPr id="4104" name="Picture 8" descr="http://exp.cdn-hotels.com/hotels/1000000/10000/1400/1375/1375_137_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687" y="4029038"/>
              <a:ext cx="2910161" cy="192943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exp.cdn-hotels.com/hotels/1000000/10000/1400/1375/1375_148_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6322" y="1907071"/>
              <a:ext cx="2842287" cy="213171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exp.cdn-hotels.com/hotels/1000000/10000/1400/1375/1375_136_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2061" y="4038785"/>
              <a:ext cx="2456548" cy="191968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exp.cdn-hotels.com/hotels/1000000/10000/1400/1375/1375_152_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687" y="1916820"/>
              <a:ext cx="2532635" cy="211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4114" name="Picture 18" descr="http://exp.cdn-hotels.com/hotels/1000000/10000/1400/1375/1375_155_z.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7931" y="4437112"/>
            <a:ext cx="3341689" cy="2232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4"/>
          <p:cNvSpPr txBox="1">
            <a:spLocks noChangeArrowheads="1"/>
          </p:cNvSpPr>
          <p:nvPr/>
        </p:nvSpPr>
        <p:spPr bwMode="auto">
          <a:xfrm>
            <a:off x="179512" y="2852936"/>
            <a:ext cx="4608512" cy="43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Chambres</a:t>
            </a:r>
            <a:endParaRPr lang="fr-FR" altLang="fr-FR" sz="1600" dirty="0">
              <a:latin typeface="Baskerville Old Face" pitchFamily="18" charset="0"/>
            </a:endParaRPr>
          </a:p>
        </p:txBody>
      </p:sp>
      <p:pic>
        <p:nvPicPr>
          <p:cNvPr id="4116" name="Picture 20" descr="http://exp.cdn-hotels.com/hotels/1000000/10000/1400/1375/1375_106_z.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3123" y="2778682"/>
            <a:ext cx="3631303" cy="15142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4"/>
          <p:cNvSpPr txBox="1">
            <a:spLocks noChangeArrowheads="1"/>
          </p:cNvSpPr>
          <p:nvPr/>
        </p:nvSpPr>
        <p:spPr bwMode="auto">
          <a:xfrm>
            <a:off x="4860032" y="2342655"/>
            <a:ext cx="4608512" cy="43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Restaurant</a:t>
            </a:r>
            <a:endParaRPr lang="fr-FR" altLang="fr-FR" sz="1600" dirty="0">
              <a:latin typeface="Baskerville Old Face" pitchFamily="18" charset="0"/>
            </a:endParaRPr>
          </a:p>
        </p:txBody>
      </p:sp>
      <p:pic>
        <p:nvPicPr>
          <p:cNvPr id="4118" name="Picture 22" descr="http://exp.cdn-hotels.com/hotels/1000000/10000/1400/1375/1375_105_z.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51747" y="1301463"/>
            <a:ext cx="1656184" cy="12918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20" name="Picture 24" descr="http://exp.cdn-hotels.com/hotels/1000000/10000/1400/1375/1375_110_z.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3556" y="1268760"/>
            <a:ext cx="3461922" cy="1440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Lapa Palace</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pic>
        <p:nvPicPr>
          <p:cNvPr id="4122" name="Picture 26" descr="http://exp.cdn-hotels.com/hotels/1000000/10000/1400/1375/1375_112_z.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0569" y="448440"/>
            <a:ext cx="2683919" cy="17687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1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http://exp.cdn-hotels.com/hotels/1000000/10000/1400/1375/1375_114_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657" y="1132450"/>
            <a:ext cx="2864183" cy="4218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4"/>
          <p:cNvSpPr txBox="1">
            <a:spLocks noChangeArrowheads="1"/>
          </p:cNvSpPr>
          <p:nvPr/>
        </p:nvSpPr>
        <p:spPr bwMode="auto">
          <a:xfrm>
            <a:off x="2339752" y="1918384"/>
            <a:ext cx="3168352" cy="158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Salles </a:t>
            </a:r>
            <a:r>
              <a:rPr lang="fr-FR" altLang="fr-FR" sz="1600" dirty="0" err="1" smtClean="0">
                <a:latin typeface="Baskerville Old Face" pitchFamily="18" charset="0"/>
              </a:rPr>
              <a:t>Columbano</a:t>
            </a:r>
            <a:r>
              <a:rPr lang="fr-FR" altLang="fr-FR" sz="1600" dirty="0" smtClean="0">
                <a:latin typeface="Baskerville Old Face" pitchFamily="18" charset="0"/>
              </a:rPr>
              <a:t> </a:t>
            </a:r>
          </a:p>
          <a:p>
            <a:pPr algn="ctr" eaLnBrk="1" hangingPunct="1">
              <a:lnSpc>
                <a:spcPct val="150000"/>
              </a:lnSpc>
              <a:spcBef>
                <a:spcPct val="0"/>
              </a:spcBef>
              <a:buFontTx/>
              <a:buNone/>
            </a:pPr>
            <a:r>
              <a:rPr lang="fr-FR" altLang="fr-FR" sz="1600" dirty="0" smtClean="0">
                <a:latin typeface="Baskerville Old Face" pitchFamily="18" charset="0"/>
              </a:rPr>
              <a:t>(plénière) </a:t>
            </a:r>
          </a:p>
          <a:p>
            <a:pPr algn="ctr" eaLnBrk="1" hangingPunct="1">
              <a:lnSpc>
                <a:spcPct val="150000"/>
              </a:lnSpc>
              <a:spcBef>
                <a:spcPct val="0"/>
              </a:spcBef>
              <a:buFontTx/>
              <a:buNone/>
            </a:pPr>
            <a:r>
              <a:rPr lang="fr-FR" altLang="fr-FR" sz="1600" dirty="0" smtClean="0">
                <a:latin typeface="Baskerville Old Face" pitchFamily="18" charset="0"/>
              </a:rPr>
              <a:t>et Louis XV</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pic>
        <p:nvPicPr>
          <p:cNvPr id="51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2679" t="20982" r="26964" b="43304"/>
          <a:stretch/>
        </p:blipFill>
        <p:spPr bwMode="auto">
          <a:xfrm>
            <a:off x="1907704" y="4005065"/>
            <a:ext cx="3495668" cy="24748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868" t="40290" r="50000" b="22290"/>
          <a:stretch/>
        </p:blipFill>
        <p:spPr bwMode="auto">
          <a:xfrm>
            <a:off x="5205174" y="1200423"/>
            <a:ext cx="3635896" cy="25833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4"/>
          <p:cNvSpPr txBox="1">
            <a:spLocks noChangeArrowheads="1"/>
          </p:cNvSpPr>
          <p:nvPr/>
        </p:nvSpPr>
        <p:spPr bwMode="auto">
          <a:xfrm>
            <a:off x="6516216" y="3861048"/>
            <a:ext cx="2201286" cy="80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lnSpc>
                <a:spcPct val="150000"/>
              </a:lnSpc>
              <a:spcBef>
                <a:spcPct val="0"/>
              </a:spcBef>
              <a:buFontTx/>
              <a:buNone/>
            </a:pPr>
            <a:r>
              <a:rPr lang="fr-FR" altLang="fr-FR" sz="1600" dirty="0" smtClean="0">
                <a:latin typeface="Baskerville Old Face" pitchFamily="18" charset="0"/>
              </a:rPr>
              <a:t>Salle </a:t>
            </a:r>
            <a:r>
              <a:rPr lang="fr-FR" altLang="fr-FR" sz="1600" dirty="0" err="1" smtClean="0">
                <a:latin typeface="Baskerville Old Face" pitchFamily="18" charset="0"/>
              </a:rPr>
              <a:t>Belem</a:t>
            </a:r>
            <a:endParaRPr lang="fr-FR" altLang="fr-FR" sz="1600" dirty="0">
              <a:latin typeface="Baskerville Old Face" pitchFamily="18" charset="0"/>
            </a:endParaRPr>
          </a:p>
          <a:p>
            <a:pPr algn="r" eaLnBrk="1" hangingPunct="1">
              <a:lnSpc>
                <a:spcPct val="150000"/>
              </a:lnSpc>
              <a:spcBef>
                <a:spcPct val="0"/>
              </a:spcBef>
              <a:buFontTx/>
              <a:buNone/>
            </a:pPr>
            <a:endParaRPr lang="fr-FR" altLang="fr-FR" sz="1600" dirty="0">
              <a:latin typeface="Baskerville Old Face" pitchFamily="18" charset="0"/>
            </a:endParaRPr>
          </a:p>
        </p:txBody>
      </p:sp>
      <p:sp>
        <p:nvSpPr>
          <p:cNvPr id="7" name="Rectangle 4"/>
          <p:cNvSpPr txBox="1">
            <a:spLocks noChangeArrowheads="1"/>
          </p:cNvSpPr>
          <p:nvPr/>
        </p:nvSpPr>
        <p:spPr bwMode="auto">
          <a:xfrm>
            <a:off x="3131840" y="404664"/>
            <a:ext cx="2848309" cy="115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dirty="0" smtClean="0">
                <a:latin typeface="Baskerville Old Face" pitchFamily="18" charset="0"/>
              </a:rPr>
              <a:t>Les salles de réunion</a:t>
            </a:r>
            <a:endParaRPr lang="fr-FR" altLang="fr-FR" sz="2400" dirty="0">
              <a:latin typeface="Baskerville Old Face" pitchFamily="18" charset="0"/>
            </a:endParaRPr>
          </a:p>
          <a:p>
            <a:pPr algn="ctr" eaLnBrk="1" hangingPunct="1">
              <a:lnSpc>
                <a:spcPct val="150000"/>
              </a:lnSpc>
              <a:spcBef>
                <a:spcPct val="0"/>
              </a:spcBef>
              <a:buFontTx/>
              <a:buNone/>
            </a:pPr>
            <a:endParaRPr lang="fr-FR" altLang="fr-FR" sz="2400" dirty="0">
              <a:latin typeface="Baskerville Old Face" pitchFamily="18" charset="0"/>
            </a:endParaRPr>
          </a:p>
        </p:txBody>
      </p:sp>
    </p:spTree>
    <p:extLst>
      <p:ext uri="{BB962C8B-B14F-4D97-AF65-F5344CB8AC3E}">
        <p14:creationId xmlns:p14="http://schemas.microsoft.com/office/powerpoint/2010/main" val="3986265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29" t="30331" r="42941" b="15257"/>
          <a:stretch/>
        </p:blipFill>
        <p:spPr bwMode="auto">
          <a:xfrm>
            <a:off x="6376676" y="980728"/>
            <a:ext cx="2443796" cy="372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4"/>
          <p:cNvSpPr txBox="1">
            <a:spLocks noChangeArrowheads="1"/>
          </p:cNvSpPr>
          <p:nvPr/>
        </p:nvSpPr>
        <p:spPr bwMode="auto">
          <a:xfrm>
            <a:off x="6444208" y="424800"/>
            <a:ext cx="2201286" cy="84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Salle </a:t>
            </a:r>
            <a:r>
              <a:rPr lang="fr-FR" altLang="fr-FR" sz="1600" dirty="0" err="1" smtClean="0">
                <a:latin typeface="Baskerville Old Face" pitchFamily="18" charset="0"/>
              </a:rPr>
              <a:t>Belem</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sp>
        <p:nvSpPr>
          <p:cNvPr id="4" name="Rectangle 4"/>
          <p:cNvSpPr txBox="1">
            <a:spLocks noChangeArrowheads="1"/>
          </p:cNvSpPr>
          <p:nvPr/>
        </p:nvSpPr>
        <p:spPr bwMode="auto">
          <a:xfrm>
            <a:off x="1835696" y="1743010"/>
            <a:ext cx="3816424" cy="158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Salles Luis XV </a:t>
            </a:r>
          </a:p>
          <a:p>
            <a:pPr algn="ctr" eaLnBrk="1" hangingPunct="1">
              <a:lnSpc>
                <a:spcPct val="150000"/>
              </a:lnSpc>
              <a:spcBef>
                <a:spcPct val="0"/>
              </a:spcBef>
              <a:buFontTx/>
              <a:buNone/>
            </a:pPr>
            <a:r>
              <a:rPr lang="fr-FR" altLang="fr-FR" sz="1600" dirty="0" smtClean="0">
                <a:latin typeface="Baskerville Old Face" pitchFamily="18" charset="0"/>
              </a:rPr>
              <a:t>et </a:t>
            </a:r>
          </a:p>
          <a:p>
            <a:pPr algn="ctr" eaLnBrk="1" hangingPunct="1">
              <a:lnSpc>
                <a:spcPct val="150000"/>
              </a:lnSpc>
              <a:spcBef>
                <a:spcPct val="0"/>
              </a:spcBef>
              <a:buFontTx/>
              <a:buNone/>
            </a:pPr>
            <a:r>
              <a:rPr lang="fr-FR" altLang="fr-FR" sz="1600" dirty="0" err="1" smtClean="0">
                <a:latin typeface="Baskerville Old Face" pitchFamily="18" charset="0"/>
              </a:rPr>
              <a:t>Columbano</a:t>
            </a:r>
            <a:r>
              <a:rPr lang="fr-FR" altLang="fr-FR" sz="1600" dirty="0" smtClean="0">
                <a:latin typeface="Baskerville Old Face" pitchFamily="18" charset="0"/>
              </a:rPr>
              <a:t> </a:t>
            </a:r>
          </a:p>
          <a:p>
            <a:pPr algn="ctr" eaLnBrk="1" hangingPunct="1">
              <a:lnSpc>
                <a:spcPct val="150000"/>
              </a:lnSpc>
              <a:spcBef>
                <a:spcPct val="0"/>
              </a:spcBef>
              <a:buFontTx/>
              <a:buNone/>
            </a:pPr>
            <a:r>
              <a:rPr lang="fr-FR" altLang="fr-FR" sz="1600" dirty="0" smtClean="0">
                <a:latin typeface="Baskerville Old Face" pitchFamily="18" charset="0"/>
              </a:rPr>
              <a:t>(plénière)</a:t>
            </a:r>
            <a:endParaRPr lang="fr-FR" altLang="fr-FR" sz="1600" dirty="0">
              <a:latin typeface="Baskerville Old Face" pitchFamily="18" charset="0"/>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058" t="65441" r="23089" b="11948"/>
          <a:stretch/>
        </p:blipFill>
        <p:spPr bwMode="auto">
          <a:xfrm>
            <a:off x="6660232" y="4797152"/>
            <a:ext cx="1988914" cy="181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7143" t="14844" r="38393" b="14844"/>
          <a:stretch/>
        </p:blipFill>
        <p:spPr bwMode="auto">
          <a:xfrm>
            <a:off x="467544" y="1009278"/>
            <a:ext cx="2336923"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5356" t="59040" r="21964" b="17394"/>
          <a:stretch/>
        </p:blipFill>
        <p:spPr bwMode="auto">
          <a:xfrm>
            <a:off x="3059832" y="4079340"/>
            <a:ext cx="1545906" cy="2298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txBox="1">
            <a:spLocks noChangeArrowheads="1"/>
          </p:cNvSpPr>
          <p:nvPr/>
        </p:nvSpPr>
        <p:spPr bwMode="auto">
          <a:xfrm>
            <a:off x="2555776" y="404664"/>
            <a:ext cx="3816424" cy="68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dirty="0" smtClean="0">
                <a:latin typeface="Baskerville Old Face" pitchFamily="18" charset="0"/>
              </a:rPr>
              <a:t>Plan des salles</a:t>
            </a:r>
            <a:endParaRPr lang="fr-FR" altLang="fr-FR" sz="2800" dirty="0">
              <a:latin typeface="Baskerville Old Face" pitchFamily="18" charset="0"/>
            </a:endParaRPr>
          </a:p>
        </p:txBody>
      </p:sp>
    </p:spTree>
    <p:extLst>
      <p:ext uri="{BB962C8B-B14F-4D97-AF65-F5344CB8AC3E}">
        <p14:creationId xmlns:p14="http://schemas.microsoft.com/office/powerpoint/2010/main" val="3521340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964" t="31339" r="15786" b="15893"/>
          <a:stretch/>
        </p:blipFill>
        <p:spPr bwMode="auto">
          <a:xfrm>
            <a:off x="1763688" y="764704"/>
            <a:ext cx="5760720" cy="5146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4860032" y="1241762"/>
            <a:ext cx="216024" cy="2160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p:cNvSpPr/>
          <p:nvPr/>
        </p:nvSpPr>
        <p:spPr>
          <a:xfrm>
            <a:off x="323528" y="6237312"/>
            <a:ext cx="216024" cy="2160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ZoneTexte 1"/>
          <p:cNvSpPr txBox="1"/>
          <p:nvPr/>
        </p:nvSpPr>
        <p:spPr>
          <a:xfrm>
            <a:off x="539552" y="6165304"/>
            <a:ext cx="2376264" cy="369332"/>
          </a:xfrm>
          <a:prstGeom prst="rect">
            <a:avLst/>
          </a:prstGeom>
          <a:noFill/>
        </p:spPr>
        <p:txBody>
          <a:bodyPr wrap="square" rtlCol="0">
            <a:spAutoFit/>
          </a:bodyPr>
          <a:lstStyle/>
          <a:p>
            <a:r>
              <a:rPr lang="fr-FR" dirty="0" smtClean="0"/>
              <a:t>Hôtel Sana Lisboa</a:t>
            </a:r>
            <a:endParaRPr lang="fr-FR" dirty="0"/>
          </a:p>
        </p:txBody>
      </p:sp>
    </p:spTree>
    <p:extLst>
      <p:ext uri="{BB962C8B-B14F-4D97-AF65-F5344CB8AC3E}">
        <p14:creationId xmlns:p14="http://schemas.microsoft.com/office/powerpoint/2010/main" val="257419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907753" y="44624"/>
            <a:ext cx="5616575" cy="72728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rPr>
              <a:t>The </a:t>
            </a:r>
            <a:r>
              <a:rPr lang="fr-FR" sz="2800" b="1" u="sng" kern="0" dirty="0" err="1">
                <a:latin typeface="Baskerville Old Face" pitchFamily="18" charset="0"/>
              </a:rPr>
              <a:t>Beautique</a:t>
            </a:r>
            <a:r>
              <a:rPr lang="fr-FR" sz="2800" b="1" u="sng" kern="0" dirty="0">
                <a:latin typeface="Baskerville Old Face" pitchFamily="18" charset="0"/>
              </a:rPr>
              <a:t> </a:t>
            </a:r>
            <a:r>
              <a:rPr lang="fr-FR" sz="2800" b="1" u="sng" kern="0" dirty="0" err="1">
                <a:latin typeface="Baskerville Old Face" pitchFamily="18" charset="0"/>
              </a:rPr>
              <a:t>Hotels</a:t>
            </a:r>
            <a:r>
              <a:rPr lang="fr-FR" sz="2800" b="1" u="sng" kern="0" dirty="0">
                <a:latin typeface="Baskerville Old Face" pitchFamily="18" charset="0"/>
              </a:rPr>
              <a:t> </a:t>
            </a:r>
            <a:r>
              <a:rPr lang="fr-FR" sz="2800" b="1" u="sng" kern="0" dirty="0" err="1" smtClean="0">
                <a:latin typeface="Baskerville Old Face" pitchFamily="18" charset="0"/>
              </a:rPr>
              <a:t>Figueira</a:t>
            </a:r>
            <a:r>
              <a:rPr lang="fr-FR" sz="2800" b="1" u="sng" kern="0" dirty="0" smtClean="0">
                <a:latin typeface="Baskerville Old Face" pitchFamily="18" charset="0"/>
              </a:rPr>
              <a:t>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sp>
        <p:nvSpPr>
          <p:cNvPr id="3" name="Rectangle 4"/>
          <p:cNvSpPr txBox="1">
            <a:spLocks noChangeArrowheads="1"/>
          </p:cNvSpPr>
          <p:nvPr/>
        </p:nvSpPr>
        <p:spPr bwMode="auto">
          <a:xfrm>
            <a:off x="251966" y="835148"/>
            <a:ext cx="8712522" cy="324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buNone/>
            </a:pPr>
            <a:r>
              <a:rPr lang="fr-FR" sz="1400" dirty="0" smtClean="0">
                <a:latin typeface="Baskerville Old Face" pitchFamily="18" charset="0"/>
              </a:rPr>
              <a:t>Le </a:t>
            </a:r>
            <a:r>
              <a:rPr lang="fr-FR" sz="1400" dirty="0" err="1">
                <a:latin typeface="Baskerville Old Face" pitchFamily="18" charset="0"/>
              </a:rPr>
              <a:t>Beautique</a:t>
            </a:r>
            <a:r>
              <a:rPr lang="fr-FR" sz="1400" dirty="0">
                <a:latin typeface="Baskerville Old Face" pitchFamily="18" charset="0"/>
              </a:rPr>
              <a:t> </a:t>
            </a:r>
            <a:r>
              <a:rPr lang="fr-FR" sz="1400" dirty="0" err="1">
                <a:latin typeface="Baskerville Old Face" pitchFamily="18" charset="0"/>
              </a:rPr>
              <a:t>Hotels</a:t>
            </a:r>
            <a:r>
              <a:rPr lang="fr-FR" sz="1400" dirty="0">
                <a:latin typeface="Baskerville Old Face" pitchFamily="18" charset="0"/>
              </a:rPr>
              <a:t> </a:t>
            </a:r>
            <a:r>
              <a:rPr lang="fr-FR" sz="1400" dirty="0" err="1">
                <a:latin typeface="Baskerville Old Face" pitchFamily="18" charset="0"/>
              </a:rPr>
              <a:t>Figueira</a:t>
            </a:r>
            <a:r>
              <a:rPr lang="fr-FR" sz="1400" dirty="0">
                <a:latin typeface="Baskerville Old Face" pitchFamily="18" charset="0"/>
              </a:rPr>
              <a:t> propose une expérience unique et dispose d'un spa sur le toit avec vue sur le château São Jorge. </a:t>
            </a:r>
            <a:r>
              <a:rPr lang="fr-FR" sz="1400" dirty="0">
                <a:latin typeface="Baskerville Old Face" pitchFamily="18" charset="0"/>
              </a:rPr>
              <a:t>Situé au cœur de Lisbonne, cet hôtel de charme se trouve à seulement 400 mètres de la gare emblématique de </a:t>
            </a:r>
            <a:r>
              <a:rPr lang="fr-FR" sz="1400" dirty="0" err="1" smtClean="0">
                <a:latin typeface="Baskerville Old Face" pitchFamily="18" charset="0"/>
              </a:rPr>
              <a:t>Rossio</a:t>
            </a:r>
            <a:r>
              <a:rPr lang="fr-FR" sz="1400" dirty="0" smtClean="0">
                <a:latin typeface="Baskerville Old Face" pitchFamily="18" charset="0"/>
              </a:rPr>
              <a:t>. Les </a:t>
            </a:r>
            <a:r>
              <a:rPr lang="fr-FR" sz="1400" dirty="0">
                <a:latin typeface="Baskerville Old Face" pitchFamily="18" charset="0"/>
              </a:rPr>
              <a:t>chambres du </a:t>
            </a:r>
            <a:r>
              <a:rPr lang="fr-FR" sz="1400" dirty="0" err="1">
                <a:latin typeface="Baskerville Old Face" pitchFamily="18" charset="0"/>
              </a:rPr>
              <a:t>Beautique</a:t>
            </a:r>
            <a:r>
              <a:rPr lang="fr-FR" sz="1400" dirty="0">
                <a:latin typeface="Baskerville Old Face" pitchFamily="18" charset="0"/>
              </a:rPr>
              <a:t> </a:t>
            </a:r>
            <a:r>
              <a:rPr lang="fr-FR" sz="1400" dirty="0" err="1">
                <a:latin typeface="Baskerville Old Face" pitchFamily="18" charset="0"/>
              </a:rPr>
              <a:t>Hotels</a:t>
            </a:r>
            <a:r>
              <a:rPr lang="fr-FR" sz="1400" dirty="0">
                <a:latin typeface="Baskerville Old Face" pitchFamily="18" charset="0"/>
              </a:rPr>
              <a:t> </a:t>
            </a:r>
            <a:r>
              <a:rPr lang="fr-FR" sz="1400" dirty="0" err="1">
                <a:latin typeface="Baskerville Old Face" pitchFamily="18" charset="0"/>
              </a:rPr>
              <a:t>Figueira</a:t>
            </a:r>
            <a:r>
              <a:rPr lang="fr-FR" sz="1400" dirty="0">
                <a:latin typeface="Baskerville Old Face" pitchFamily="18" charset="0"/>
              </a:rPr>
              <a:t> affichent une décoration unique et raffinée dans des tons ocre, qui s'inspire du figuier. Elles comprennent toutes une machine à expresso et une station d'accueil pour iPod. </a:t>
            </a:r>
            <a:r>
              <a:rPr lang="fr-FR" sz="1400" dirty="0">
                <a:latin typeface="Baskerville Old Face" pitchFamily="18" charset="0"/>
              </a:rPr>
              <a:t>Leur salle de bains est pourvue de chaussons et d'un </a:t>
            </a:r>
            <a:r>
              <a:rPr lang="fr-FR" sz="1400" dirty="0" smtClean="0">
                <a:latin typeface="Baskerville Old Face" pitchFamily="18" charset="0"/>
              </a:rPr>
              <a:t>peignoir. </a:t>
            </a:r>
          </a:p>
          <a:p>
            <a:pPr algn="ctr">
              <a:buNone/>
            </a:pPr>
            <a:r>
              <a:rPr lang="fr-FR" sz="1400" dirty="0" smtClean="0">
                <a:latin typeface="Baskerville Old Face" pitchFamily="18" charset="0"/>
              </a:rPr>
              <a:t>Un </a:t>
            </a:r>
            <a:r>
              <a:rPr lang="fr-FR" sz="1400" dirty="0">
                <a:latin typeface="Baskerville Old Face" pitchFamily="18" charset="0"/>
              </a:rPr>
              <a:t>petit-déjeuner buffet est servi tous les jours et le restaurant sert des spécialités portugaises traditionnelles. </a:t>
            </a:r>
            <a:r>
              <a:rPr lang="fr-FR" sz="1400" dirty="0">
                <a:latin typeface="Baskerville Old Face" pitchFamily="18" charset="0"/>
              </a:rPr>
              <a:t>La décoration de l'établissement et du restaurant a par ailleurs été réalisée par la célèbre architecte d'intérieur </a:t>
            </a:r>
            <a:r>
              <a:rPr lang="fr-FR" sz="1400" dirty="0" err="1">
                <a:latin typeface="Baskerville Old Face" pitchFamily="18" charset="0"/>
              </a:rPr>
              <a:t>Nini</a:t>
            </a:r>
            <a:r>
              <a:rPr lang="fr-FR" sz="1400" dirty="0">
                <a:latin typeface="Baskerville Old Face" pitchFamily="18" charset="0"/>
              </a:rPr>
              <a:t> Andrade e </a:t>
            </a:r>
            <a:r>
              <a:rPr lang="fr-FR" sz="1400" dirty="0" smtClean="0">
                <a:latin typeface="Baskerville Old Face" pitchFamily="18" charset="0"/>
              </a:rPr>
              <a:t>Silva. Vous </a:t>
            </a:r>
            <a:r>
              <a:rPr lang="fr-FR" sz="1400" dirty="0">
                <a:latin typeface="Baskerville Old Face" pitchFamily="18" charset="0"/>
              </a:rPr>
              <a:t>pourrez faire de l'exercice dans la petite salle de sport avant de vous détendre dans le sauna ou le bain turc, ou encore de profiter d'un massage relaxant au spa. Vous pourrez rejoindre la rue commerçante Rua Augusta en une minute à </a:t>
            </a:r>
            <a:r>
              <a:rPr lang="fr-FR" sz="1400" dirty="0" smtClean="0">
                <a:latin typeface="Baskerville Old Face" pitchFamily="18" charset="0"/>
              </a:rPr>
              <a:t>pied.</a:t>
            </a:r>
          </a:p>
          <a:p>
            <a:pPr algn="ctr">
              <a:buNone/>
            </a:pPr>
            <a:r>
              <a:rPr lang="fr-FR" sz="1400" dirty="0" smtClean="0">
                <a:latin typeface="Baskerville Old Face" pitchFamily="18" charset="0"/>
              </a:rPr>
              <a:t>Le </a:t>
            </a:r>
            <a:r>
              <a:rPr lang="fr-FR" sz="1400" dirty="0">
                <a:latin typeface="Baskerville Old Face" pitchFamily="18" charset="0"/>
              </a:rPr>
              <a:t>personnel de la réception ouverte 24h/24 organise un service de navette vers l'aéroport international de Lisbonne, accessible en 12 minutes de route. </a:t>
            </a:r>
            <a:r>
              <a:rPr lang="fr-FR" sz="1400" dirty="0">
                <a:latin typeface="Baskerville Old Face" pitchFamily="18" charset="0"/>
              </a:rPr>
              <a:t>Par ailleurs, la gare voisine vous permettra de rallier Sintra en 30 minutes de train. Enfin, le </a:t>
            </a:r>
            <a:r>
              <a:rPr lang="fr-FR" sz="1400" dirty="0" err="1">
                <a:latin typeface="Baskerville Old Face" pitchFamily="18" charset="0"/>
              </a:rPr>
              <a:t>Beautique</a:t>
            </a:r>
            <a:r>
              <a:rPr lang="fr-FR" sz="1400" dirty="0">
                <a:latin typeface="Baskerville Old Face" pitchFamily="18" charset="0"/>
              </a:rPr>
              <a:t> </a:t>
            </a:r>
            <a:r>
              <a:rPr lang="fr-FR" sz="1400" dirty="0" err="1">
                <a:latin typeface="Baskerville Old Face" pitchFamily="18" charset="0"/>
              </a:rPr>
              <a:t>Hotels</a:t>
            </a:r>
            <a:r>
              <a:rPr lang="fr-FR" sz="1400" dirty="0">
                <a:latin typeface="Baskerville Old Face" pitchFamily="18" charset="0"/>
              </a:rPr>
              <a:t> </a:t>
            </a:r>
            <a:r>
              <a:rPr lang="fr-FR" sz="1400" dirty="0" err="1">
                <a:latin typeface="Baskerville Old Face" pitchFamily="18" charset="0"/>
              </a:rPr>
              <a:t>Figueira</a:t>
            </a:r>
            <a:r>
              <a:rPr lang="fr-FR" sz="1400" dirty="0">
                <a:latin typeface="Baskerville Old Face" pitchFamily="18" charset="0"/>
              </a:rPr>
              <a:t> se trouve à 10 minutes à pied du quartier animé de </a:t>
            </a:r>
            <a:r>
              <a:rPr lang="fr-FR" sz="1400" dirty="0" err="1">
                <a:latin typeface="Baskerville Old Face" pitchFamily="18" charset="0"/>
              </a:rPr>
              <a:t>Bairro</a:t>
            </a:r>
            <a:r>
              <a:rPr lang="fr-FR" sz="1400" dirty="0">
                <a:latin typeface="Baskerville Old Face" pitchFamily="18" charset="0"/>
              </a:rPr>
              <a:t> Alto.</a:t>
            </a:r>
          </a:p>
          <a:p>
            <a:pPr algn="ctr" eaLnBrk="1" hangingPunct="1">
              <a:lnSpc>
                <a:spcPct val="150000"/>
              </a:lnSpc>
              <a:spcBef>
                <a:spcPct val="0"/>
              </a:spcBef>
              <a:buNone/>
            </a:pPr>
            <a:endParaRPr lang="fr-FR" altLang="fr-FR" sz="1200" dirty="0">
              <a:latin typeface="Baskerville Old Face" pitchFamily="18" charset="0"/>
            </a:endParaRPr>
          </a:p>
        </p:txBody>
      </p:sp>
      <p:pic>
        <p:nvPicPr>
          <p:cNvPr id="5" name="Image 4" descr="http://www.thebeautiquehotels.com/Files/Billeder/TBH/EnviadasCliente/Homepage/figueira_tbh.jpg"/>
          <p:cNvPicPr/>
          <p:nvPr/>
        </p:nvPicPr>
        <p:blipFill>
          <a:blip r:embed="rId2" cstate="print"/>
          <a:srcRect/>
          <a:stretch>
            <a:fillRect/>
          </a:stretch>
        </p:blipFill>
        <p:spPr bwMode="auto">
          <a:xfrm>
            <a:off x="2051769" y="3861048"/>
            <a:ext cx="5256535" cy="2898955"/>
          </a:xfrm>
          <a:prstGeom prst="rect">
            <a:avLst/>
          </a:prstGeom>
          <a:noFill/>
          <a:ln w="9525">
            <a:noFill/>
            <a:miter lim="800000"/>
            <a:headEnd/>
            <a:tailEnd/>
          </a:ln>
        </p:spPr>
      </p:pic>
    </p:spTree>
    <p:extLst>
      <p:ext uri="{BB962C8B-B14F-4D97-AF65-F5344CB8AC3E}">
        <p14:creationId xmlns:p14="http://schemas.microsoft.com/office/powerpoint/2010/main" val="828023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907753" y="44624"/>
            <a:ext cx="5616575" cy="72728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rPr>
              <a:t>The </a:t>
            </a:r>
            <a:r>
              <a:rPr lang="fr-FR" sz="2800" b="1" u="sng" kern="0" dirty="0" err="1">
                <a:latin typeface="Baskerville Old Face" pitchFamily="18" charset="0"/>
              </a:rPr>
              <a:t>Beautique</a:t>
            </a:r>
            <a:r>
              <a:rPr lang="fr-FR" sz="2800" b="1" u="sng" kern="0" dirty="0">
                <a:latin typeface="Baskerville Old Face" pitchFamily="18" charset="0"/>
              </a:rPr>
              <a:t> </a:t>
            </a:r>
            <a:r>
              <a:rPr lang="fr-FR" sz="2800" b="1" u="sng" kern="0" dirty="0" err="1">
                <a:latin typeface="Baskerville Old Face" pitchFamily="18" charset="0"/>
              </a:rPr>
              <a:t>Hotels</a:t>
            </a:r>
            <a:r>
              <a:rPr lang="fr-FR" sz="2800" b="1" u="sng" kern="0" dirty="0">
                <a:latin typeface="Baskerville Old Face" pitchFamily="18" charset="0"/>
              </a:rPr>
              <a:t> </a:t>
            </a:r>
            <a:r>
              <a:rPr lang="fr-FR" sz="2800" b="1" u="sng" kern="0" dirty="0" err="1" smtClean="0">
                <a:latin typeface="Baskerville Old Face" pitchFamily="18" charset="0"/>
              </a:rPr>
              <a:t>Figueira</a:t>
            </a:r>
            <a:r>
              <a:rPr lang="fr-FR" sz="2800" b="1" u="sng" kern="0" dirty="0" smtClean="0">
                <a:latin typeface="Baskerville Old Face" pitchFamily="18" charset="0"/>
              </a:rPr>
              <a:t>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pic>
        <p:nvPicPr>
          <p:cNvPr id="3" name="Image 2" descr="http://d16w27tmajdc15.cloudfront.net/photos/16909/base/the-beautique-hotels-figueira-0_194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9461" y="3933056"/>
            <a:ext cx="4178663" cy="2507198"/>
          </a:xfrm>
          <a:prstGeom prst="rect">
            <a:avLst/>
          </a:prstGeom>
          <a:noFill/>
          <a:ln>
            <a:noFill/>
          </a:ln>
        </p:spPr>
      </p:pic>
      <p:pic>
        <p:nvPicPr>
          <p:cNvPr id="4" name="Image 3"/>
          <p:cNvPicPr/>
          <p:nvPr/>
        </p:nvPicPr>
        <p:blipFill>
          <a:blip r:embed="rId3" cstate="print">
            <a:extLst>
              <a:ext uri="{28A0092B-C50C-407E-A947-70E740481C1C}">
                <a14:useLocalDpi xmlns:a14="http://schemas.microsoft.com/office/drawing/2010/main" val="0"/>
              </a:ext>
            </a:extLst>
          </a:blip>
          <a:srcRect l="20826" t="20339" r="22314" b="31780"/>
          <a:stretch>
            <a:fillRect/>
          </a:stretch>
        </p:blipFill>
        <p:spPr bwMode="auto">
          <a:xfrm>
            <a:off x="327973" y="3713413"/>
            <a:ext cx="4151634" cy="2726841"/>
          </a:xfrm>
          <a:prstGeom prst="rect">
            <a:avLst/>
          </a:prstGeom>
          <a:noFill/>
          <a:ln w="9525">
            <a:noFill/>
            <a:miter lim="800000"/>
            <a:headEnd/>
            <a:tailEnd/>
          </a:ln>
        </p:spPr>
      </p:pic>
      <p:pic>
        <p:nvPicPr>
          <p:cNvPr id="5" name="Image 4" descr="http://images.trvl-media.com/hotels/7000000/6080000/6078000/6077915/6077915_23_b.jpg"/>
          <p:cNvPicPr/>
          <p:nvPr/>
        </p:nvPicPr>
        <p:blipFill>
          <a:blip r:embed="rId4">
            <a:extLst>
              <a:ext uri="{28A0092B-C50C-407E-A947-70E740481C1C}">
                <a14:useLocalDpi xmlns:a14="http://schemas.microsoft.com/office/drawing/2010/main" val="0"/>
              </a:ext>
            </a:extLst>
          </a:blip>
          <a:srcRect/>
          <a:stretch>
            <a:fillRect/>
          </a:stretch>
        </p:blipFill>
        <p:spPr bwMode="auto">
          <a:xfrm>
            <a:off x="4659107" y="993655"/>
            <a:ext cx="4039369" cy="2642792"/>
          </a:xfrm>
          <a:prstGeom prst="rect">
            <a:avLst/>
          </a:prstGeom>
          <a:noFill/>
          <a:ln w="9525">
            <a:noFill/>
            <a:miter lim="800000"/>
            <a:headEnd/>
            <a:tailEnd/>
          </a:ln>
        </p:spPr>
      </p:pic>
      <p:pic>
        <p:nvPicPr>
          <p:cNvPr id="6" name="Image 5" descr="http://www.thebeautiquehotels.com/Files/Billeder/TBH/EnviadasCliente/Galeria/Bar_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746" y="993655"/>
            <a:ext cx="4228087" cy="2577703"/>
          </a:xfrm>
          <a:prstGeom prst="rect">
            <a:avLst/>
          </a:prstGeom>
          <a:noFill/>
          <a:ln w="9525">
            <a:noFill/>
            <a:miter lim="800000"/>
            <a:headEnd/>
            <a:tailEnd/>
          </a:ln>
        </p:spPr>
      </p:pic>
    </p:spTree>
    <p:extLst>
      <p:ext uri="{BB962C8B-B14F-4D97-AF65-F5344CB8AC3E}">
        <p14:creationId xmlns:p14="http://schemas.microsoft.com/office/powerpoint/2010/main" val="2419760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476375" y="692150"/>
            <a:ext cx="6408738"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buFontTx/>
              <a:buNone/>
            </a:pPr>
            <a:endParaRPr lang="fr-FR" altLang="fr-FR" sz="3400" i="1">
              <a:solidFill>
                <a:srgbClr val="663300"/>
              </a:solidFill>
              <a:latin typeface="Maiandra GD" pitchFamily="34" charset="0"/>
            </a:endParaRPr>
          </a:p>
        </p:txBody>
      </p:sp>
      <p:sp>
        <p:nvSpPr>
          <p:cNvPr id="19459" name="Text Box 4"/>
          <p:cNvSpPr txBox="1">
            <a:spLocks noChangeArrowheads="1"/>
          </p:cNvSpPr>
          <p:nvPr/>
        </p:nvSpPr>
        <p:spPr bwMode="auto">
          <a:xfrm>
            <a:off x="539750" y="4868863"/>
            <a:ext cx="799306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fr-FR" altLang="fr-FR" sz="2000" b="1" dirty="0" smtClean="0">
                <a:latin typeface="Baskerville Old Face" pitchFamily="18" charset="0"/>
              </a:rPr>
              <a:t>Laura, Alice et César</a:t>
            </a:r>
            <a:br>
              <a:rPr lang="fr-FR" altLang="fr-FR" sz="2000" b="1" dirty="0" smtClean="0">
                <a:latin typeface="Baskerville Old Face" pitchFamily="18" charset="0"/>
              </a:rPr>
            </a:br>
            <a:r>
              <a:rPr lang="fr-FR" altLang="fr-FR" sz="2000" dirty="0" smtClean="0">
                <a:latin typeface="Baskerville Old Face" pitchFamily="18" charset="0"/>
              </a:rPr>
              <a:t>01 </a:t>
            </a:r>
            <a:r>
              <a:rPr lang="fr-FR" altLang="fr-FR" sz="2000" dirty="0">
                <a:latin typeface="Baskerville Old Face" pitchFamily="18" charset="0"/>
              </a:rPr>
              <a:t>49 650 650</a:t>
            </a:r>
          </a:p>
          <a:p>
            <a:pPr algn="ctr" eaLnBrk="1" hangingPunct="1">
              <a:spcBef>
                <a:spcPct val="50000"/>
              </a:spcBef>
              <a:buFontTx/>
              <a:buNone/>
            </a:pPr>
            <a:r>
              <a:rPr lang="fr-FR" altLang="fr-FR" sz="2000" dirty="0" smtClean="0">
                <a:latin typeface="Baskerville Old Face" pitchFamily="18" charset="0"/>
              </a:rPr>
              <a:t>cesar</a:t>
            </a:r>
            <a:r>
              <a:rPr lang="fr-FR" altLang="fr-FR" sz="2000" dirty="0" smtClean="0">
                <a:latin typeface="Baskerville Old Face" pitchFamily="18" charset="0"/>
              </a:rPr>
              <a:t>@croisierejaune.com</a:t>
            </a:r>
            <a:endParaRPr lang="fr-FR" altLang="fr-FR" sz="2000"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hlinkClick r:id="rId2"/>
              </a:rPr>
              <a:t>www.croisierejaune.com</a:t>
            </a:r>
            <a:endParaRPr lang="fr-FR" altLang="fr-FR" sz="2000" dirty="0">
              <a:latin typeface="Baskerville Old Face" pitchFamily="18" charset="0"/>
            </a:endParaRPr>
          </a:p>
        </p:txBody>
      </p:sp>
      <p:sp>
        <p:nvSpPr>
          <p:cNvPr id="19460" name="Rectangle 5"/>
          <p:cNvSpPr>
            <a:spLocks noChangeArrowheads="1"/>
          </p:cNvSpPr>
          <p:nvPr/>
        </p:nvSpPr>
        <p:spPr bwMode="auto">
          <a:xfrm>
            <a:off x="0" y="404813"/>
            <a:ext cx="91440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fr-FR" altLang="fr-FR" sz="4000" b="1" i="1" dirty="0">
                <a:latin typeface="Baskerville Old Face" pitchFamily="18" charset="0"/>
              </a:rPr>
              <a:t>Contact</a:t>
            </a:r>
            <a:endParaRPr lang="fr-FR" altLang="fr-FR" sz="4000" i="1" dirty="0">
              <a:latin typeface="Baskerville Old Face" pitchFamily="18" charset="0"/>
            </a:endParaRPr>
          </a:p>
        </p:txBody>
      </p:sp>
      <p:pic>
        <p:nvPicPr>
          <p:cNvPr id="19462" name="Picture 7" descr="http://media-cdn.tripadvisor.com/media/photo-s/03/9b/2f/c5/lisb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84313"/>
            <a:ext cx="52387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192.168.1.5\cj\9 COMMERCIAL ET COMMUNICATION\COMMUNICATION\LOGOS\PORTUGAL\CROISIEREJAUNE-PORTUG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707316"/>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018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907753" y="333375"/>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York House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sp>
        <p:nvSpPr>
          <p:cNvPr id="3" name="Rectangle 4"/>
          <p:cNvSpPr txBox="1">
            <a:spLocks noChangeArrowheads="1"/>
          </p:cNvSpPr>
          <p:nvPr/>
        </p:nvSpPr>
        <p:spPr bwMode="auto">
          <a:xfrm>
            <a:off x="102082" y="1376482"/>
            <a:ext cx="8934414" cy="219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buNone/>
            </a:pPr>
            <a:r>
              <a:rPr lang="fr-FR" altLang="fr-FR" sz="1400" dirty="0" smtClean="0">
                <a:latin typeface="Baskerville Old Face" pitchFamily="18" charset="0"/>
              </a:rPr>
              <a:t>L’hôtel York House Lisboa </a:t>
            </a:r>
            <a:r>
              <a:rPr lang="fr-FR" sz="1400" dirty="0" smtClean="0">
                <a:latin typeface="Baskerville Old Face" pitchFamily="18" charset="0"/>
              </a:rPr>
              <a:t>se </a:t>
            </a:r>
            <a:r>
              <a:rPr lang="fr-FR" sz="1400" dirty="0">
                <a:latin typeface="Baskerville Old Face" pitchFamily="18" charset="0"/>
              </a:rPr>
              <a:t>trouve à deux pas du centre ville, Rue des </a:t>
            </a:r>
            <a:r>
              <a:rPr lang="fr-FR" sz="1400" dirty="0" err="1">
                <a:latin typeface="Baskerville Old Face" pitchFamily="18" charset="0"/>
              </a:rPr>
              <a:t>Janelas</a:t>
            </a:r>
            <a:r>
              <a:rPr lang="fr-FR" sz="1400" dirty="0">
                <a:latin typeface="Baskerville Old Face" pitchFamily="18" charset="0"/>
              </a:rPr>
              <a:t> </a:t>
            </a:r>
            <a:r>
              <a:rPr lang="fr-FR" sz="1400" dirty="0" err="1">
                <a:latin typeface="Baskerville Old Face" pitchFamily="18" charset="0"/>
              </a:rPr>
              <a:t>Verdes</a:t>
            </a:r>
            <a:r>
              <a:rPr lang="fr-FR" sz="1400" dirty="0">
                <a:latin typeface="Baskerville Old Face" pitchFamily="18" charset="0"/>
              </a:rPr>
              <a:t>, juste à coté du Musée National d’Art </a:t>
            </a:r>
            <a:r>
              <a:rPr lang="fr-FR" sz="1400" dirty="0" smtClean="0">
                <a:latin typeface="Baskerville Old Face" pitchFamily="18" charset="0"/>
              </a:rPr>
              <a:t>Ancien. C’est un </a:t>
            </a:r>
            <a:r>
              <a:rPr lang="fr-FR" sz="1400" dirty="0">
                <a:latin typeface="Baskerville Old Face" pitchFamily="18" charset="0"/>
              </a:rPr>
              <a:t>Boutique Hôtel de Charme installé dans un ancien Couvent du XVII </a:t>
            </a:r>
            <a:r>
              <a:rPr lang="fr-FR" sz="1400" dirty="0" err="1">
                <a:latin typeface="Baskerville Old Face" pitchFamily="18" charset="0"/>
              </a:rPr>
              <a:t>ème</a:t>
            </a:r>
            <a:r>
              <a:rPr lang="fr-FR" sz="1400" dirty="0">
                <a:latin typeface="Baskerville Old Face" pitchFamily="18" charset="0"/>
              </a:rPr>
              <a:t> </a:t>
            </a:r>
            <a:r>
              <a:rPr lang="fr-FR" sz="1400" dirty="0" smtClean="0">
                <a:latin typeface="Baskerville Old Face" pitchFamily="18" charset="0"/>
              </a:rPr>
              <a:t>siècle. En effet, rénové en 2003, </a:t>
            </a:r>
            <a:r>
              <a:rPr lang="fr-FR" sz="1400" dirty="0">
                <a:latin typeface="Baskerville Old Face" pitchFamily="18" charset="0"/>
              </a:rPr>
              <a:t>l’intérieur de ce Boutique Hôtel de Charme, qui fut un ancien Couvent des Mariaux, </a:t>
            </a:r>
            <a:r>
              <a:rPr lang="fr-FR" sz="1400" dirty="0" smtClean="0">
                <a:latin typeface="Baskerville Old Face" pitchFamily="18" charset="0"/>
              </a:rPr>
              <a:t>mélange lignes </a:t>
            </a:r>
            <a:r>
              <a:rPr lang="fr-FR" sz="1400" dirty="0">
                <a:latin typeface="Baskerville Old Face" pitchFamily="18" charset="0"/>
              </a:rPr>
              <a:t>contemporaines, </a:t>
            </a:r>
            <a:r>
              <a:rPr lang="fr-FR" sz="1400" dirty="0" smtClean="0">
                <a:latin typeface="Baskerville Old Face" pitchFamily="18" charset="0"/>
              </a:rPr>
              <a:t>pures et </a:t>
            </a:r>
            <a:r>
              <a:rPr lang="fr-FR" sz="1400" dirty="0">
                <a:latin typeface="Baskerville Old Face" pitchFamily="18" charset="0"/>
              </a:rPr>
              <a:t>intemporelles venant embellir les éléments d’une architecture du XVIIème </a:t>
            </a:r>
            <a:r>
              <a:rPr lang="fr-FR" sz="1400" dirty="0" smtClean="0">
                <a:latin typeface="Baskerville Old Face" pitchFamily="18" charset="0"/>
              </a:rPr>
              <a:t>siècle.</a:t>
            </a:r>
          </a:p>
          <a:p>
            <a:pPr algn="ctr">
              <a:buNone/>
            </a:pPr>
            <a:r>
              <a:rPr lang="fr-FR" sz="1400" dirty="0" smtClean="0">
                <a:latin typeface="Baskerville Old Face" pitchFamily="18" charset="0"/>
              </a:rPr>
              <a:t> Ce </a:t>
            </a:r>
            <a:r>
              <a:rPr lang="fr-FR" sz="1400" dirty="0">
                <a:latin typeface="Baskerville Old Face" pitchFamily="18" charset="0"/>
              </a:rPr>
              <a:t>Boutique Hôtel de Charme prime par un service soigné et personnalisé qui fait en sorte que chaque hôte ait le sentiment d’un séjour unique. Il dispose d’une grande variété de services et équipements : 32 chambres confortables et spacieuses, salle pour petit-déjeuner, bar avec esplanade, Restaurant A </a:t>
            </a:r>
            <a:r>
              <a:rPr lang="fr-FR" sz="1400" dirty="0" err="1">
                <a:latin typeface="Baskerville Old Face" pitchFamily="18" charset="0"/>
              </a:rPr>
              <a:t>Confraria</a:t>
            </a:r>
            <a:r>
              <a:rPr lang="fr-FR" sz="1400" dirty="0">
                <a:latin typeface="Baskerville Old Face" pitchFamily="18" charset="0"/>
              </a:rPr>
              <a:t>, Centre d’affaires, réception 24 heures sur 24, Internet Wireless, service en chambres, service de pressing, service de conciergerie </a:t>
            </a:r>
            <a:r>
              <a:rPr lang="fr-FR" sz="1400" dirty="0" smtClean="0">
                <a:latin typeface="Baskerville Old Face" pitchFamily="18" charset="0"/>
              </a:rPr>
              <a:t>et </a:t>
            </a:r>
            <a:r>
              <a:rPr lang="fr-FR" sz="1400" dirty="0">
                <a:latin typeface="Baskerville Old Face" pitchFamily="18" charset="0"/>
              </a:rPr>
              <a:t>3 Salles de réunions</a:t>
            </a:r>
            <a:r>
              <a:rPr lang="fr-FR" sz="1400" dirty="0" smtClean="0">
                <a:latin typeface="Baskerville Old Face" pitchFamily="18" charset="0"/>
              </a:rPr>
              <a:t>.</a:t>
            </a:r>
            <a:r>
              <a:rPr lang="fr-FR" altLang="fr-FR" sz="1400" dirty="0" smtClean="0">
                <a:latin typeface="Baskerville Old Face" pitchFamily="18" charset="0"/>
              </a:rPr>
              <a:t> </a:t>
            </a:r>
            <a:endParaRPr lang="fr-FR" altLang="fr-FR" sz="1400" dirty="0">
              <a:latin typeface="Baskerville Old Face" pitchFamily="18" charset="0"/>
            </a:endParaRPr>
          </a:p>
          <a:p>
            <a:pPr algn="ctr" eaLnBrk="1" hangingPunct="1">
              <a:lnSpc>
                <a:spcPct val="150000"/>
              </a:lnSpc>
              <a:spcBef>
                <a:spcPct val="0"/>
              </a:spcBef>
              <a:buFontTx/>
              <a:buNone/>
            </a:pPr>
            <a:endParaRPr lang="fr-FR" altLang="fr-FR" sz="1400" dirty="0">
              <a:latin typeface="Baskerville Old Face" pitchFamily="18" charset="0"/>
            </a:endParaRPr>
          </a:p>
        </p:txBody>
      </p:sp>
      <p:pic>
        <p:nvPicPr>
          <p:cNvPr id="4" name="Image 3" descr="http://www.yorkhouselisboa.com/images/headers/yheadereventos.jpg"/>
          <p:cNvPicPr/>
          <p:nvPr/>
        </p:nvPicPr>
        <p:blipFill>
          <a:blip r:embed="rId2">
            <a:extLst>
              <a:ext uri="{28A0092B-C50C-407E-A947-70E740481C1C}">
                <a14:useLocalDpi xmlns:a14="http://schemas.microsoft.com/office/drawing/2010/main" val="0"/>
              </a:ext>
            </a:extLst>
          </a:blip>
          <a:srcRect/>
          <a:stretch>
            <a:fillRect/>
          </a:stretch>
        </p:blipFill>
        <p:spPr bwMode="auto">
          <a:xfrm>
            <a:off x="534256" y="3429000"/>
            <a:ext cx="7926176" cy="2791198"/>
          </a:xfrm>
          <a:prstGeom prst="rect">
            <a:avLst/>
          </a:prstGeom>
          <a:ln>
            <a:noFill/>
          </a:ln>
          <a:effectLst>
            <a:softEdge rad="112500"/>
          </a:effectLst>
        </p:spPr>
      </p:pic>
    </p:spTree>
    <p:extLst>
      <p:ext uri="{BB962C8B-B14F-4D97-AF65-F5344CB8AC3E}">
        <p14:creationId xmlns:p14="http://schemas.microsoft.com/office/powerpoint/2010/main" val="2921948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979761" y="188640"/>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York House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364" t="29379" r="26117" b="32901"/>
          <a:stretch/>
        </p:blipFill>
        <p:spPr bwMode="auto">
          <a:xfrm>
            <a:off x="251520" y="1026432"/>
            <a:ext cx="4723126" cy="29375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45" t="27573" r="28582" b="30453"/>
          <a:stretch/>
        </p:blipFill>
        <p:spPr bwMode="auto">
          <a:xfrm>
            <a:off x="5148064" y="1155530"/>
            <a:ext cx="3528392" cy="2731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6358" t="28499" r="27337" b="30740"/>
          <a:stretch/>
        </p:blipFill>
        <p:spPr bwMode="auto">
          <a:xfrm>
            <a:off x="5399066" y="4206369"/>
            <a:ext cx="3277390" cy="23080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32903" t="28730" r="34193" b="31955"/>
          <a:stretch/>
        </p:blipFill>
        <p:spPr bwMode="auto">
          <a:xfrm>
            <a:off x="254447" y="4082545"/>
            <a:ext cx="2542578" cy="24304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33184" t="26691" r="33306" b="33745"/>
          <a:stretch/>
        </p:blipFill>
        <p:spPr bwMode="auto">
          <a:xfrm>
            <a:off x="2936053" y="4206368"/>
            <a:ext cx="2442030" cy="23065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848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93" t="28296" r="23098" b="31104"/>
          <a:stretch/>
        </p:blipFill>
        <p:spPr bwMode="auto">
          <a:xfrm>
            <a:off x="234703" y="1700808"/>
            <a:ext cx="2825129" cy="16651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11" t="28533" r="23369" b="31318"/>
          <a:stretch/>
        </p:blipFill>
        <p:spPr bwMode="auto">
          <a:xfrm>
            <a:off x="3131840" y="1762480"/>
            <a:ext cx="2725692" cy="16028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956" t="28703" r="23424" b="30944"/>
          <a:stretch/>
        </p:blipFill>
        <p:spPr bwMode="auto">
          <a:xfrm>
            <a:off x="5980420" y="1645070"/>
            <a:ext cx="2984068" cy="17637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6"/>
          <p:cNvSpPr txBox="1">
            <a:spLocks noChangeArrowheads="1"/>
          </p:cNvSpPr>
          <p:nvPr/>
        </p:nvSpPr>
        <p:spPr bwMode="auto">
          <a:xfrm>
            <a:off x="1979761" y="260648"/>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York House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sp>
        <p:nvSpPr>
          <p:cNvPr id="6" name="Rectangle 4"/>
          <p:cNvSpPr txBox="1">
            <a:spLocks noChangeArrowheads="1"/>
          </p:cNvSpPr>
          <p:nvPr/>
        </p:nvSpPr>
        <p:spPr bwMode="auto">
          <a:xfrm>
            <a:off x="2627784" y="1071856"/>
            <a:ext cx="3815978" cy="84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Salles de réunion à la lumière du jour </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sp>
        <p:nvSpPr>
          <p:cNvPr id="7" name="Rectangle 4"/>
          <p:cNvSpPr txBox="1">
            <a:spLocks noChangeArrowheads="1"/>
          </p:cNvSpPr>
          <p:nvPr/>
        </p:nvSpPr>
        <p:spPr bwMode="auto">
          <a:xfrm>
            <a:off x="2627784" y="3305120"/>
            <a:ext cx="3815978" cy="84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Restaurant</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1810" t="38254" r="25195" b="33711"/>
          <a:stretch/>
        </p:blipFill>
        <p:spPr bwMode="auto">
          <a:xfrm>
            <a:off x="251520" y="3789040"/>
            <a:ext cx="4357196" cy="18439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2500" t="31034" r="25000" b="34483"/>
          <a:stretch/>
        </p:blipFill>
        <p:spPr bwMode="auto">
          <a:xfrm>
            <a:off x="5056087" y="3871116"/>
            <a:ext cx="3925190" cy="20624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2327" t="34497" r="25194" b="33711"/>
          <a:stretch/>
        </p:blipFill>
        <p:spPr bwMode="auto">
          <a:xfrm>
            <a:off x="3024047" y="5064819"/>
            <a:ext cx="3459287" cy="16765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0937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607" t="32366" r="20894" b="14286"/>
          <a:stretch/>
        </p:blipFill>
        <p:spPr bwMode="auto">
          <a:xfrm>
            <a:off x="1835696" y="836712"/>
            <a:ext cx="5791200" cy="520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p:nvPr/>
        </p:nvSpPr>
        <p:spPr>
          <a:xfrm>
            <a:off x="5210612" y="1820004"/>
            <a:ext cx="216024" cy="2160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p:cNvSpPr/>
          <p:nvPr/>
        </p:nvSpPr>
        <p:spPr>
          <a:xfrm>
            <a:off x="323528" y="6237312"/>
            <a:ext cx="216024" cy="2160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ZoneTexte 4"/>
          <p:cNvSpPr txBox="1"/>
          <p:nvPr/>
        </p:nvSpPr>
        <p:spPr>
          <a:xfrm>
            <a:off x="539552" y="6165304"/>
            <a:ext cx="2376264" cy="369332"/>
          </a:xfrm>
          <a:prstGeom prst="rect">
            <a:avLst/>
          </a:prstGeom>
          <a:noFill/>
        </p:spPr>
        <p:txBody>
          <a:bodyPr wrap="square" rtlCol="0">
            <a:spAutoFit/>
          </a:bodyPr>
          <a:lstStyle/>
          <a:p>
            <a:r>
              <a:rPr lang="fr-FR" dirty="0" smtClean="0"/>
              <a:t>Hôtel Sana Lisboa</a:t>
            </a:r>
            <a:endParaRPr lang="fr-FR" dirty="0"/>
          </a:p>
        </p:txBody>
      </p:sp>
    </p:spTree>
    <p:extLst>
      <p:ext uri="{BB962C8B-B14F-4D97-AF65-F5344CB8AC3E}">
        <p14:creationId xmlns:p14="http://schemas.microsoft.com/office/powerpoint/2010/main" val="3041646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Hôtel </a:t>
            </a:r>
            <a:r>
              <a:rPr lang="fr-FR" sz="2800" b="1" u="sng" kern="0" dirty="0" err="1" smtClean="0">
                <a:latin typeface="Baskerville Old Face" pitchFamily="18" charset="0"/>
                <a:sym typeface="Gill Sans" charset="0"/>
              </a:rPr>
              <a:t>Fontecruz</a:t>
            </a:r>
            <a:r>
              <a:rPr lang="fr-FR" sz="2800" b="1" u="sng" kern="0" dirty="0" smtClean="0">
                <a:latin typeface="Baskerville Old Face" pitchFamily="18" charset="0"/>
                <a:sym typeface="Gill Sans" charset="0"/>
              </a:rPr>
              <a:t>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sp>
        <p:nvSpPr>
          <p:cNvPr id="6" name="Rectangle 4"/>
          <p:cNvSpPr txBox="1">
            <a:spLocks noChangeArrowheads="1"/>
          </p:cNvSpPr>
          <p:nvPr/>
        </p:nvSpPr>
        <p:spPr bwMode="auto">
          <a:xfrm>
            <a:off x="251520" y="1196752"/>
            <a:ext cx="8698172" cy="236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buNone/>
            </a:pPr>
            <a:r>
              <a:rPr lang="fr-FR" altLang="fr-FR" sz="1400" dirty="0" smtClean="0">
                <a:latin typeface="Baskerville Old Face" pitchFamily="18" charset="0"/>
              </a:rPr>
              <a:t>L’hôtel </a:t>
            </a:r>
            <a:r>
              <a:rPr lang="fr-FR" altLang="fr-FR" sz="1400" dirty="0" err="1" smtClean="0">
                <a:latin typeface="Baskerville Old Face" pitchFamily="18" charset="0"/>
              </a:rPr>
              <a:t>Fontecruz</a:t>
            </a:r>
            <a:r>
              <a:rPr lang="fr-FR" altLang="fr-FR" sz="1400" dirty="0" smtClean="0">
                <a:latin typeface="Baskerville Old Face" pitchFamily="18" charset="0"/>
              </a:rPr>
              <a:t> Lisboa  se situe dans le centre commercial et touristique de Lisbonne, proche des sites historiques et attractions touristiques de la capitale portugaise. Ce boutique hôtel design et chic fait aussi partie de la marque prestigieuse </a:t>
            </a:r>
            <a:r>
              <a:rPr lang="pt-BR" sz="1400" dirty="0" smtClean="0">
                <a:latin typeface="Baskerville Old Face" pitchFamily="18" charset="0"/>
              </a:rPr>
              <a:t>Autograph </a:t>
            </a:r>
            <a:r>
              <a:rPr lang="pt-BR" sz="1400" dirty="0">
                <a:latin typeface="Baskerville Old Face" pitchFamily="18" charset="0"/>
              </a:rPr>
              <a:t>Collection, </a:t>
            </a:r>
            <a:r>
              <a:rPr lang="pt-BR" sz="1400" dirty="0" smtClean="0">
                <a:latin typeface="Baskerville Old Face" pitchFamily="18" charset="0"/>
              </a:rPr>
              <a:t>de </a:t>
            </a:r>
            <a:r>
              <a:rPr lang="pt-BR" sz="1400" dirty="0">
                <a:latin typeface="Baskerville Old Face" pitchFamily="18" charset="0"/>
              </a:rPr>
              <a:t>Marriott International, </a:t>
            </a:r>
            <a:r>
              <a:rPr lang="pt-BR" sz="1400" dirty="0" smtClean="0">
                <a:latin typeface="Baskerville Old Face" pitchFamily="18" charset="0"/>
              </a:rPr>
              <a:t>offrant une experience unique dans une ville incomparable. </a:t>
            </a:r>
            <a:r>
              <a:rPr lang="fr-FR" altLang="fr-FR" sz="1400" dirty="0" smtClean="0">
                <a:latin typeface="Baskerville Old Face" pitchFamily="18" charset="0"/>
              </a:rPr>
              <a:t> </a:t>
            </a:r>
          </a:p>
          <a:p>
            <a:pPr algn="ctr">
              <a:buNone/>
            </a:pPr>
            <a:endParaRPr lang="fr-FR" sz="1400" dirty="0">
              <a:latin typeface="Baskerville Old Face" pitchFamily="18" charset="0"/>
            </a:endParaRPr>
          </a:p>
          <a:p>
            <a:pPr algn="ctr"/>
            <a:r>
              <a:rPr lang="pt-BR" sz="1400" dirty="0">
                <a:latin typeface="Baskerville Old Face" pitchFamily="18" charset="0"/>
              </a:rPr>
              <a:t>72 </a:t>
            </a:r>
            <a:r>
              <a:rPr lang="pt-BR" sz="1400" dirty="0" smtClean="0">
                <a:latin typeface="Baskerville Old Face" pitchFamily="18" charset="0"/>
              </a:rPr>
              <a:t>chambres et suites aux couleurs velours et blanc, </a:t>
            </a:r>
            <a:r>
              <a:rPr lang="pt-BR" sz="1400" dirty="0">
                <a:latin typeface="Baskerville Old Face" pitchFamily="18" charset="0"/>
              </a:rPr>
              <a:t>4 </a:t>
            </a:r>
            <a:r>
              <a:rPr lang="pt-BR" sz="1400" dirty="0" smtClean="0">
                <a:latin typeface="Baskerville Old Face" pitchFamily="18" charset="0"/>
              </a:rPr>
              <a:t>salles </a:t>
            </a:r>
            <a:r>
              <a:rPr lang="pt-BR" sz="1400" dirty="0">
                <a:latin typeface="Baskerville Old Face" pitchFamily="18" charset="0"/>
              </a:rPr>
              <a:t>de </a:t>
            </a:r>
            <a:r>
              <a:rPr lang="pt-BR" sz="1400" dirty="0" smtClean="0">
                <a:latin typeface="Baskerville Old Face" pitchFamily="18" charset="0"/>
              </a:rPr>
              <a:t>reunion avec une capacité jusqu’à </a:t>
            </a:r>
            <a:r>
              <a:rPr lang="pt-BR" sz="1400" dirty="0">
                <a:latin typeface="Baskerville Old Face" pitchFamily="18" charset="0"/>
              </a:rPr>
              <a:t>120 </a:t>
            </a:r>
            <a:r>
              <a:rPr lang="pt-BR" sz="1400" dirty="0" smtClean="0">
                <a:latin typeface="Baskerville Old Face" pitchFamily="18" charset="0"/>
              </a:rPr>
              <a:t>personnes;</a:t>
            </a:r>
            <a:endParaRPr lang="pt-BR" sz="1400" dirty="0">
              <a:latin typeface="Baskerville Old Face" pitchFamily="18" charset="0"/>
            </a:endParaRPr>
          </a:p>
          <a:p>
            <a:pPr algn="ctr"/>
            <a:r>
              <a:rPr lang="pt-BR" sz="1400" dirty="0" smtClean="0">
                <a:latin typeface="Baskerville Old Face" pitchFamily="18" charset="0"/>
              </a:rPr>
              <a:t>Le </a:t>
            </a:r>
            <a:r>
              <a:rPr lang="pt-BR" sz="1400" dirty="0">
                <a:latin typeface="Baskerville Old Face" pitchFamily="18" charset="0"/>
              </a:rPr>
              <a:t>Bar Restaurant Small &amp; Delicious </a:t>
            </a:r>
            <a:r>
              <a:rPr lang="pt-BR" sz="1400" dirty="0" smtClean="0">
                <a:latin typeface="Baskerville Old Face" pitchFamily="18" charset="0"/>
              </a:rPr>
              <a:t>avec Lounge et terrasse ouverte, plus le Champagne </a:t>
            </a:r>
            <a:r>
              <a:rPr lang="pt-BR" sz="1400" dirty="0">
                <a:latin typeface="Baskerville Old Face" pitchFamily="18" charset="0"/>
              </a:rPr>
              <a:t>Bar </a:t>
            </a:r>
            <a:r>
              <a:rPr lang="pt-BR" sz="1400" dirty="0" smtClean="0">
                <a:latin typeface="Baskerville Old Face" pitchFamily="18" charset="0"/>
              </a:rPr>
              <a:t>de </a:t>
            </a:r>
            <a:r>
              <a:rPr lang="pt-BR" sz="1400" dirty="0">
                <a:latin typeface="Baskerville Old Face" pitchFamily="18" charset="0"/>
              </a:rPr>
              <a:t>Möet &amp; Chandon; </a:t>
            </a:r>
          </a:p>
          <a:p>
            <a:pPr algn="ctr"/>
            <a:r>
              <a:rPr lang="pt-BR" sz="1400" dirty="0" smtClean="0">
                <a:latin typeface="Baskerville Old Face" pitchFamily="18" charset="0"/>
              </a:rPr>
              <a:t>Localisation parfaite sur l’avenue principale de Lisbonne; </a:t>
            </a:r>
            <a:endParaRPr lang="pt-BR" sz="1400" dirty="0">
              <a:latin typeface="Baskerville Old Face" pitchFamily="18" charset="0"/>
            </a:endParaRPr>
          </a:p>
          <a:p>
            <a:pPr algn="ctr"/>
            <a:r>
              <a:rPr lang="pt-BR" sz="1400" dirty="0" smtClean="0">
                <a:latin typeface="Baskerville Old Face" pitchFamily="18" charset="0"/>
              </a:rPr>
              <a:t>Considéré comme un des hôtels les plus originaux de la capitale.</a:t>
            </a:r>
            <a:endParaRPr lang="fr-FR" altLang="fr-FR" sz="1400" dirty="0">
              <a:latin typeface="Baskerville Old Face" pitchFamily="18" charset="0"/>
            </a:endParaRPr>
          </a:p>
          <a:p>
            <a:pPr algn="ctr" eaLnBrk="1" hangingPunct="1">
              <a:lnSpc>
                <a:spcPct val="150000"/>
              </a:lnSpc>
              <a:spcBef>
                <a:spcPct val="0"/>
              </a:spcBef>
              <a:buFontTx/>
              <a:buNone/>
            </a:pPr>
            <a:endParaRPr lang="fr-FR" altLang="fr-FR" sz="1400" dirty="0">
              <a:latin typeface="Baskerville Old Face" pitchFamily="18" charset="0"/>
            </a:endParaRPr>
          </a:p>
        </p:txBody>
      </p:sp>
      <p:pic>
        <p:nvPicPr>
          <p:cNvPr id="4" name="Image 3" descr="http://cache.marriott.com/propertyimages/l/lisak/lisak_main01.jpg"/>
          <p:cNvPicPr/>
          <p:nvPr/>
        </p:nvPicPr>
        <p:blipFill>
          <a:blip r:embed="rId2">
            <a:extLst>
              <a:ext uri="{28A0092B-C50C-407E-A947-70E740481C1C}">
                <a14:useLocalDpi xmlns:a14="http://schemas.microsoft.com/office/drawing/2010/main" val="0"/>
              </a:ext>
            </a:extLst>
          </a:blip>
          <a:srcRect/>
          <a:stretch>
            <a:fillRect/>
          </a:stretch>
        </p:blipFill>
        <p:spPr bwMode="auto">
          <a:xfrm>
            <a:off x="755576" y="3873035"/>
            <a:ext cx="5759450" cy="2638425"/>
          </a:xfrm>
          <a:prstGeom prst="rect">
            <a:avLst/>
          </a:prstGeom>
          <a:ln>
            <a:noFill/>
          </a:ln>
          <a:effectLst>
            <a:softEdge rad="112500"/>
          </a:effec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3649116"/>
            <a:ext cx="1966378" cy="29482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96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obby"/>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3810000" cy="2641600"/>
          </a:xfrm>
          <a:prstGeom prst="rect">
            <a:avLst/>
          </a:prstGeom>
          <a:ln>
            <a:noFill/>
          </a:ln>
          <a:effectLst>
            <a:softEdge rad="112500"/>
          </a:effectLst>
        </p:spPr>
      </p:pic>
      <p:pic>
        <p:nvPicPr>
          <p:cNvPr id="3" name="Image 2" descr="King Guest Room – Velvet Decor"/>
          <p:cNvPicPr/>
          <p:nvPr/>
        </p:nvPicPr>
        <p:blipFill>
          <a:blip r:embed="rId3">
            <a:extLst>
              <a:ext uri="{28A0092B-C50C-407E-A947-70E740481C1C}">
                <a14:useLocalDpi xmlns:a14="http://schemas.microsoft.com/office/drawing/2010/main" val="0"/>
              </a:ext>
            </a:extLst>
          </a:blip>
          <a:srcRect/>
          <a:stretch>
            <a:fillRect/>
          </a:stretch>
        </p:blipFill>
        <p:spPr bwMode="auto">
          <a:xfrm>
            <a:off x="2300536" y="3603464"/>
            <a:ext cx="2563485" cy="2930686"/>
          </a:xfrm>
          <a:prstGeom prst="rect">
            <a:avLst/>
          </a:prstGeom>
          <a:ln>
            <a:noFill/>
          </a:ln>
          <a:effectLst>
            <a:softEdge rad="112500"/>
          </a:effectLst>
        </p:spPr>
      </p:pic>
      <p:sp>
        <p:nvSpPr>
          <p:cNvPr id="4" name="Text Box 16"/>
          <p:cNvSpPr txBox="1">
            <a:spLocks noChangeArrowheads="1"/>
          </p:cNvSpPr>
          <p:nvPr/>
        </p:nvSpPr>
        <p:spPr bwMode="auto">
          <a:xfrm>
            <a:off x="1979761"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Hôtel </a:t>
            </a:r>
            <a:r>
              <a:rPr lang="fr-FR" sz="2800" b="1" u="sng" kern="0" dirty="0" err="1" smtClean="0">
                <a:latin typeface="Baskerville Old Face" pitchFamily="18" charset="0"/>
                <a:sym typeface="Gill Sans" charset="0"/>
              </a:rPr>
              <a:t>Fontecruz</a:t>
            </a:r>
            <a:r>
              <a:rPr lang="fr-FR" sz="2800" b="1" u="sng" kern="0" dirty="0" smtClean="0">
                <a:latin typeface="Baskerville Old Face" pitchFamily="18" charset="0"/>
                <a:sym typeface="Gill Sans" charset="0"/>
              </a:rPr>
              <a:t>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3864" y="4026491"/>
            <a:ext cx="3131840" cy="20846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0256" y="1025697"/>
            <a:ext cx="3609655" cy="24076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4"/>
          <p:cNvSpPr txBox="1">
            <a:spLocks noChangeArrowheads="1"/>
          </p:cNvSpPr>
          <p:nvPr/>
        </p:nvSpPr>
        <p:spPr bwMode="auto">
          <a:xfrm>
            <a:off x="282482" y="3933056"/>
            <a:ext cx="2201286" cy="158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Lobby, Réception </a:t>
            </a:r>
          </a:p>
          <a:p>
            <a:pPr algn="ctr" eaLnBrk="1" hangingPunct="1">
              <a:lnSpc>
                <a:spcPct val="150000"/>
              </a:lnSpc>
              <a:spcBef>
                <a:spcPct val="0"/>
              </a:spcBef>
              <a:buFontTx/>
              <a:buNone/>
            </a:pPr>
            <a:r>
              <a:rPr lang="fr-FR" altLang="fr-FR" sz="1600" dirty="0" smtClean="0">
                <a:latin typeface="Baskerville Old Face" pitchFamily="18" charset="0"/>
              </a:rPr>
              <a:t>et </a:t>
            </a:r>
          </a:p>
          <a:p>
            <a:pPr algn="ctr" eaLnBrk="1" hangingPunct="1">
              <a:lnSpc>
                <a:spcPct val="150000"/>
              </a:lnSpc>
              <a:spcBef>
                <a:spcPct val="0"/>
              </a:spcBef>
              <a:buFontTx/>
              <a:buNone/>
            </a:pPr>
            <a:r>
              <a:rPr lang="fr-FR" altLang="fr-FR" sz="1600" dirty="0" smtClean="0">
                <a:latin typeface="Baskerville Old Face" pitchFamily="18" charset="0"/>
              </a:rPr>
              <a:t>Chambre</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spTree>
    <p:extLst>
      <p:ext uri="{BB962C8B-B14F-4D97-AF65-F5344CB8AC3E}">
        <p14:creationId xmlns:p14="http://schemas.microsoft.com/office/powerpoint/2010/main" val="339404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94" y="1184271"/>
            <a:ext cx="4291954" cy="28613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717032"/>
            <a:ext cx="3325539" cy="22979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628800"/>
            <a:ext cx="3436522" cy="18282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6"/>
          <p:cNvSpPr txBox="1">
            <a:spLocks noChangeArrowheads="1"/>
          </p:cNvSpPr>
          <p:nvPr/>
        </p:nvSpPr>
        <p:spPr bwMode="auto">
          <a:xfrm>
            <a:off x="1979761"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Hôtel </a:t>
            </a:r>
            <a:r>
              <a:rPr lang="fr-FR" sz="2800" b="1" u="sng" kern="0" dirty="0" err="1" smtClean="0">
                <a:latin typeface="Baskerville Old Face" pitchFamily="18" charset="0"/>
                <a:sym typeface="Gill Sans" charset="0"/>
              </a:rPr>
              <a:t>Fontecruz</a:t>
            </a:r>
            <a:r>
              <a:rPr lang="fr-FR" sz="2800" b="1" u="sng" kern="0" dirty="0" smtClean="0">
                <a:latin typeface="Baskerville Old Face" pitchFamily="18" charset="0"/>
                <a:sym typeface="Gill Sans" charset="0"/>
              </a:rPr>
              <a:t> Lisboa </a:t>
            </a:r>
            <a:r>
              <a:rPr lang="fr-FR" sz="2800" b="1" kern="0" dirty="0" smtClean="0">
                <a:latin typeface="Baskerville Old Face" pitchFamily="18" charset="0"/>
                <a:sym typeface="Gill Sans" charset="0"/>
              </a:rPr>
              <a:t>*****</a:t>
            </a:r>
            <a:endParaRPr lang="fr-FR" sz="2800" b="1" kern="0" dirty="0">
              <a:latin typeface="Baskerville Old Face" pitchFamily="18" charset="0"/>
              <a:sym typeface="Gill Sans" charset="0"/>
            </a:endParaRPr>
          </a:p>
        </p:txBody>
      </p:sp>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8154"/>
          <a:stretch/>
        </p:blipFill>
        <p:spPr bwMode="auto">
          <a:xfrm>
            <a:off x="319791" y="4293096"/>
            <a:ext cx="2667372" cy="22599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17424"/>
          <a:stretch/>
        </p:blipFill>
        <p:spPr bwMode="auto">
          <a:xfrm>
            <a:off x="3021995" y="4458136"/>
            <a:ext cx="2153547" cy="1929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txBox="1">
            <a:spLocks noChangeArrowheads="1"/>
          </p:cNvSpPr>
          <p:nvPr/>
        </p:nvSpPr>
        <p:spPr bwMode="auto">
          <a:xfrm>
            <a:off x="5256584" y="1072872"/>
            <a:ext cx="3635896" cy="84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1600" dirty="0" smtClean="0">
                <a:latin typeface="Baskerville Old Face" pitchFamily="18" charset="0"/>
              </a:rPr>
              <a:t>Hall business center et salle de réunion</a:t>
            </a:r>
            <a:endParaRPr lang="fr-FR" altLang="fr-FR" sz="1600" dirty="0">
              <a:latin typeface="Baskerville Old Face" pitchFamily="18" charset="0"/>
            </a:endParaRPr>
          </a:p>
          <a:p>
            <a:pPr algn="ctr" eaLnBrk="1" hangingPunct="1">
              <a:lnSpc>
                <a:spcPct val="150000"/>
              </a:lnSpc>
              <a:spcBef>
                <a:spcPct val="0"/>
              </a:spcBef>
              <a:buFontTx/>
              <a:buNone/>
            </a:pPr>
            <a:endParaRPr lang="fr-FR" altLang="fr-FR" sz="1600" dirty="0">
              <a:latin typeface="Baskerville Old Face" pitchFamily="18" charset="0"/>
            </a:endParaRPr>
          </a:p>
        </p:txBody>
      </p:sp>
    </p:spTree>
    <p:extLst>
      <p:ext uri="{BB962C8B-B14F-4D97-AF65-F5344CB8AC3E}">
        <p14:creationId xmlns:p14="http://schemas.microsoft.com/office/powerpoint/2010/main" val="1752055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283" t="32780" r="19674" b="22791"/>
          <a:stretch/>
        </p:blipFill>
        <p:spPr bwMode="auto">
          <a:xfrm>
            <a:off x="1874079" y="1052736"/>
            <a:ext cx="5683873" cy="469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4860032" y="1484784"/>
            <a:ext cx="216024" cy="2160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p:cNvSpPr/>
          <p:nvPr/>
        </p:nvSpPr>
        <p:spPr>
          <a:xfrm>
            <a:off x="323528" y="6237312"/>
            <a:ext cx="216024" cy="2160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ZoneTexte 5"/>
          <p:cNvSpPr txBox="1"/>
          <p:nvPr/>
        </p:nvSpPr>
        <p:spPr>
          <a:xfrm>
            <a:off x="539552" y="6165304"/>
            <a:ext cx="2376264" cy="369332"/>
          </a:xfrm>
          <a:prstGeom prst="rect">
            <a:avLst/>
          </a:prstGeom>
          <a:noFill/>
        </p:spPr>
        <p:txBody>
          <a:bodyPr wrap="square" rtlCol="0">
            <a:spAutoFit/>
          </a:bodyPr>
          <a:lstStyle/>
          <a:p>
            <a:r>
              <a:rPr lang="fr-FR" dirty="0" smtClean="0"/>
              <a:t>Hôtel Sana Lisboa</a:t>
            </a:r>
            <a:endParaRPr lang="fr-FR" dirty="0"/>
          </a:p>
        </p:txBody>
      </p:sp>
    </p:spTree>
    <p:extLst>
      <p:ext uri="{BB962C8B-B14F-4D97-AF65-F5344CB8AC3E}">
        <p14:creationId xmlns:p14="http://schemas.microsoft.com/office/powerpoint/2010/main" val="3672046221"/>
      </p:ext>
    </p:extLst>
  </p:cSld>
  <p:clrMapOvr>
    <a:masterClrMapping/>
  </p:clrMapOvr>
</p:sld>
</file>

<file path=ppt/theme/theme1.xml><?xml version="1.0" encoding="utf-8"?>
<a:theme xmlns:a="http://schemas.openxmlformats.org/drawingml/2006/main" name="Mailles">
  <a:themeElements>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ersonnalisé 1">
      <a:majorFont>
        <a:latin typeface="Baskerville Old Face"/>
        <a:ea typeface=""/>
        <a:cs typeface=""/>
      </a:majorFont>
      <a:minorFont>
        <a:latin typeface="Baskerville Old Face"/>
        <a:ea typeface=""/>
        <a:cs typeface=""/>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1485</TotalTime>
  <Words>856</Words>
  <Application>Microsoft Office PowerPoint</Application>
  <PresentationFormat>Affichage à l'écran (4:3)</PresentationFormat>
  <Paragraphs>51</Paragraphs>
  <Slides>17</Slides>
  <Notes>0</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Mailles</vt:lpstr>
      <vt:lpstr>Lisboa - Portugal  Hôtels Originaux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Croisière_jaune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Lisboa   XCPH ORGANISATION</dc:title>
  <dc:creator>alice</dc:creator>
  <cp:lastModifiedBy>alice</cp:lastModifiedBy>
  <cp:revision>76</cp:revision>
  <dcterms:created xsi:type="dcterms:W3CDTF">2014-07-07T07:41:37Z</dcterms:created>
  <dcterms:modified xsi:type="dcterms:W3CDTF">2015-04-07T09:00:42Z</dcterms:modified>
</cp:coreProperties>
</file>