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68" r:id="rId5"/>
    <p:sldId id="363" r:id="rId6"/>
    <p:sldId id="273" r:id="rId7"/>
    <p:sldId id="274" r:id="rId8"/>
    <p:sldId id="275" r:id="rId9"/>
    <p:sldId id="358" r:id="rId10"/>
    <p:sldId id="440" r:id="rId11"/>
    <p:sldId id="441" r:id="rId12"/>
    <p:sldId id="355" r:id="rId13"/>
    <p:sldId id="308" r:id="rId14"/>
    <p:sldId id="411" r:id="rId15"/>
    <p:sldId id="412" r:id="rId16"/>
    <p:sldId id="263" r:id="rId17"/>
    <p:sldId id="285" r:id="rId18"/>
    <p:sldId id="435" r:id="rId19"/>
    <p:sldId id="436" r:id="rId20"/>
    <p:sldId id="437" r:id="rId21"/>
    <p:sldId id="438" r:id="rId22"/>
    <p:sldId id="439" r:id="rId23"/>
    <p:sldId id="320" r:id="rId24"/>
    <p:sldId id="321" r:id="rId25"/>
    <p:sldId id="423" r:id="rId26"/>
    <p:sldId id="424" r:id="rId27"/>
    <p:sldId id="425" r:id="rId28"/>
    <p:sldId id="426" r:id="rId29"/>
    <p:sldId id="427" r:id="rId30"/>
    <p:sldId id="406" r:id="rId31"/>
    <p:sldId id="407" r:id="rId32"/>
    <p:sldId id="408" r:id="rId33"/>
    <p:sldId id="409" r:id="rId34"/>
    <p:sldId id="410" r:id="rId35"/>
    <p:sldId id="267" r:id="rId36"/>
    <p:sldId id="354" r:id="rId37"/>
    <p:sldId id="419" r:id="rId38"/>
    <p:sldId id="420" r:id="rId39"/>
    <p:sldId id="421" r:id="rId40"/>
    <p:sldId id="422" r:id="rId41"/>
    <p:sldId id="284" r:id="rId42"/>
    <p:sldId id="331" r:id="rId43"/>
    <p:sldId id="413" r:id="rId44"/>
    <p:sldId id="414" r:id="rId45"/>
    <p:sldId id="415" r:id="rId46"/>
    <p:sldId id="416" r:id="rId47"/>
    <p:sldId id="364" r:id="rId48"/>
    <p:sldId id="365" r:id="rId49"/>
    <p:sldId id="366" r:id="rId50"/>
    <p:sldId id="367" r:id="rId51"/>
    <p:sldId id="368" r:id="rId52"/>
    <p:sldId id="390" r:id="rId53"/>
    <p:sldId id="391" r:id="rId54"/>
    <p:sldId id="392" r:id="rId55"/>
    <p:sldId id="393" r:id="rId56"/>
    <p:sldId id="394" r:id="rId57"/>
    <p:sldId id="395" r:id="rId58"/>
    <p:sldId id="396" r:id="rId59"/>
    <p:sldId id="403" r:id="rId60"/>
    <p:sldId id="417" r:id="rId61"/>
    <p:sldId id="418" r:id="rId62"/>
    <p:sldId id="433" r:id="rId63"/>
    <p:sldId id="428" r:id="rId64"/>
    <p:sldId id="429" r:id="rId65"/>
    <p:sldId id="430" r:id="rId66"/>
    <p:sldId id="431" r:id="rId67"/>
    <p:sldId id="432" r:id="rId6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59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t>19/03/2015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19/03/2015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19/03/2015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p14="http://schemas.microsoft.com/office/powerpoint/2010/main" val="6089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19/03/2015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t>19/03/2015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19/03/2015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t>19/03/2015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t>19/03/2015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t>19/03/2015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t>19/03/2015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19/03/2015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t>19/03/2015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hyperlink" Target="http://agnes-mantel.monipag.com/files/lisb.jpg" TargetMode="External"/><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guidepal.blob.core.windows.net/article-mainimages/aphoto71386.jpg" TargetMode="External"/><Relationship Id="rId1" Type="http://schemas.openxmlformats.org/officeDocument/2006/relationships/slideLayout" Target="../slideLayouts/slideLayout1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hyperlink" Target="http://guidevoyage.org/wp-content/uploads/2011/06/belem-lisbonne.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jpeg"/></Relationships>
</file>

<file path=ppt/slides/_rels/slide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5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162.jpeg"/><Relationship Id="rId4" Type="http://schemas.openxmlformats.org/officeDocument/2006/relationships/image" Target="../media/image1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2.xml"/><Relationship Id="rId5" Type="http://schemas.openxmlformats.org/officeDocument/2006/relationships/image" Target="../media/image170.jpeg"/><Relationship Id="rId4" Type="http://schemas.openxmlformats.org/officeDocument/2006/relationships/image" Target="../media/image169.png"/></Relationships>
</file>

<file path=ppt/slides/_rels/slide66.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1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6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2.xml"/><Relationship Id="rId5" Type="http://schemas.openxmlformats.org/officeDocument/2006/relationships/image" Target="../media/image181.jpeg"/><Relationship Id="rId4" Type="http://schemas.openxmlformats.org/officeDocument/2006/relationships/image" Target="../media/image180.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3412849"/>
            <a:ext cx="4419600" cy="1600327"/>
          </a:xfrm>
          <a:ln>
            <a:noFill/>
          </a:ln>
        </p:spPr>
        <p:txBody>
          <a:bodyPr>
            <a:noAutofit/>
          </a:bodyPr>
          <a:lstStyle/>
          <a:p>
            <a:r>
              <a:rPr lang="fr-FR" sz="3200" dirty="0" smtClean="0"/>
              <a:t>Lisboa - Portugal</a:t>
            </a:r>
            <a:br>
              <a:rPr lang="fr-FR" sz="3200" dirty="0" smtClean="0"/>
            </a:br>
            <a:r>
              <a:rPr lang="fr-FR" sz="3200" dirty="0" smtClean="0"/>
              <a:t/>
            </a:r>
            <a:br>
              <a:rPr lang="fr-FR" sz="3200" dirty="0" smtClean="0"/>
            </a:br>
            <a:endParaRPr lang="fr-FR" sz="3200"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
          <p:cNvSpPr txBox="1">
            <a:spLocks noChangeArrowheads="1"/>
          </p:cNvSpPr>
          <p:nvPr/>
        </p:nvSpPr>
        <p:spPr bwMode="auto">
          <a:xfrm>
            <a:off x="2411413" y="549275"/>
            <a:ext cx="410527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dirty="0">
                <a:latin typeface="Baskerville Old Face" pitchFamily="18" charset="0"/>
              </a:rPr>
              <a:t>Régate en voilier sur le Tage</a:t>
            </a:r>
          </a:p>
        </p:txBody>
      </p:sp>
      <p:pic>
        <p:nvPicPr>
          <p:cNvPr id="17411"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1700213"/>
            <a:ext cx="8701087"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979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9"/>
          <p:cNvSpPr>
            <a:spLocks noChangeArrowheads="1"/>
          </p:cNvSpPr>
          <p:nvPr/>
        </p:nvSpPr>
        <p:spPr bwMode="auto">
          <a:xfrm>
            <a:off x="395288" y="1695450"/>
            <a:ext cx="8640762" cy="2308225"/>
          </a:xfrm>
          <a:prstGeom prst="rect">
            <a:avLst/>
          </a:prstGeom>
          <a:noFill/>
          <a:ln w="9525">
            <a:noFill/>
            <a:miter lim="800000"/>
            <a:headEnd/>
            <a:tailEnd/>
          </a:ln>
        </p:spPr>
        <p:txBody>
          <a:bodyPr>
            <a:spAutoFit/>
          </a:bodyPr>
          <a:lstStyle/>
          <a:p>
            <a:pPr>
              <a:defRPr/>
            </a:pPr>
            <a:r>
              <a:rPr lang="fr-FR" sz="1600" b="1" dirty="0">
                <a:latin typeface="Baskerville Old Face" pitchFamily="18" charset="0"/>
              </a:rPr>
              <a:t>Activités nautiques : </a:t>
            </a:r>
          </a:p>
          <a:p>
            <a:pPr>
              <a:defRPr/>
            </a:pPr>
            <a:r>
              <a:rPr lang="fr-FR" sz="1600" dirty="0">
                <a:latin typeface="Baskerville Old Face" pitchFamily="18" charset="0"/>
              </a:rPr>
              <a:t>Sur 10 bateaux, organisation d’un challenge voile dans l’estuaire du Tage, à proximité du pont du 25 Avril, en passant devant le quartier historique de Belém. Le départ se fera après le déjeuner, les bateaux viendront chercher les participants non loin du restaurant aux </a:t>
            </a:r>
            <a:r>
              <a:rPr lang="fr-FR" sz="1600" dirty="0" err="1">
                <a:latin typeface="Baskerville Old Face" pitchFamily="18" charset="0"/>
              </a:rPr>
              <a:t>Docas</a:t>
            </a:r>
            <a:r>
              <a:rPr lang="fr-FR" sz="1600" dirty="0">
                <a:latin typeface="Baskerville Old Face" pitchFamily="18" charset="0"/>
              </a:rPr>
              <a:t> de Santo Amaro.</a:t>
            </a:r>
          </a:p>
          <a:p>
            <a:pPr>
              <a:defRPr/>
            </a:pPr>
            <a:r>
              <a:rPr lang="fr-FR" sz="1600" dirty="0">
                <a:latin typeface="Baskerville Old Face" pitchFamily="18" charset="0"/>
              </a:rPr>
              <a:t>Le plan d’eau de cette embouchure donne des conditions très faciles, pas de mer ni de clapot, ce qui est très propice à la découverte par des équipages éventuellement débutants. </a:t>
            </a:r>
          </a:p>
          <a:p>
            <a:pPr>
              <a:defRPr/>
            </a:pPr>
            <a:r>
              <a:rPr lang="fr-FR" sz="1600" dirty="0">
                <a:latin typeface="Baskerville Old Face" pitchFamily="18" charset="0"/>
              </a:rPr>
              <a:t>Un skipper professionnel (BPPV) à bord de chaque bateau, pour organiser l’équipage et l’inciter à participer. </a:t>
            </a:r>
          </a:p>
          <a:p>
            <a:pPr>
              <a:defRPr/>
            </a:pPr>
            <a:r>
              <a:rPr lang="fr-FR" sz="1600" dirty="0">
                <a:latin typeface="Baskerville Old Face" pitchFamily="18" charset="0"/>
              </a:rPr>
              <a:t>Un semi-rigide avec matériel de régate pour organisation, encadrement, sécurité. </a:t>
            </a:r>
            <a:endParaRPr lang="fr-FR" sz="1100" dirty="0">
              <a:latin typeface="Baskerville Old Face" pitchFamily="18" charset="0"/>
              <a:ea typeface="Times New Roman" pitchFamily="18" charset="0"/>
              <a:cs typeface="Arial" pitchFamily="34" charset="0"/>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340225"/>
            <a:ext cx="3024188"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365625"/>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365625"/>
            <a:ext cx="291623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9"/>
          <p:cNvSpPr txBox="1">
            <a:spLocks noChangeArrowheads="1"/>
          </p:cNvSpPr>
          <p:nvPr/>
        </p:nvSpPr>
        <p:spPr bwMode="auto">
          <a:xfrm>
            <a:off x="2411413" y="549275"/>
            <a:ext cx="410527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dirty="0">
                <a:latin typeface="Baskerville Old Face" pitchFamily="18" charset="0"/>
              </a:rPr>
              <a:t>Régate en voilier sur le Tage</a:t>
            </a:r>
          </a:p>
        </p:txBody>
      </p:sp>
    </p:spTree>
    <p:extLst>
      <p:ext uri="{BB962C8B-B14F-4D97-AF65-F5344CB8AC3E}">
        <p14:creationId xmlns:p14="http://schemas.microsoft.com/office/powerpoint/2010/main" val="3038937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08520" y="1052736"/>
            <a:ext cx="5616575" cy="134181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Transfert en </a:t>
            </a:r>
            <a:r>
              <a:rPr lang="fr-FR" sz="2800" b="1" u="sng" kern="0" dirty="0" err="1" smtClean="0">
                <a:latin typeface="Baskerville Old Face" pitchFamily="18" charset="0"/>
                <a:sym typeface="Gill Sans" charset="0"/>
              </a:rPr>
              <a:t>Tuk-Tuk</a:t>
            </a:r>
            <a:r>
              <a:rPr lang="fr-FR" sz="2800" b="1" u="sng" kern="0" dirty="0" smtClean="0">
                <a:latin typeface="Baskerville Old Face" pitchFamily="18" charset="0"/>
                <a:sym typeface="Gill Sans" charset="0"/>
              </a:rPr>
              <a:t/>
            </a:r>
            <a:br>
              <a:rPr lang="fr-FR" sz="2800" b="1" u="sng" kern="0" dirty="0" smtClean="0">
                <a:latin typeface="Baskerville Old Face" pitchFamily="18" charset="0"/>
                <a:sym typeface="Gill Sans" charset="0"/>
              </a:rPr>
            </a:br>
            <a:r>
              <a:rPr lang="fr-FR" sz="1400" kern="0" dirty="0" smtClean="0">
                <a:latin typeface="Baskerville Old Face" pitchFamily="18" charset="0"/>
                <a:sym typeface="Gill Sans" charset="0"/>
              </a:rPr>
              <a:t>De votre hôtel  au lieu de votre dîner: </a:t>
            </a:r>
          </a:p>
          <a:p>
            <a:pPr algn="ctr" defTabSz="801746">
              <a:lnSpc>
                <a:spcPct val="150000"/>
              </a:lnSpc>
              <a:defRPr/>
            </a:pPr>
            <a:r>
              <a:rPr lang="fr-FR" sz="1400" kern="0" dirty="0" smtClean="0">
                <a:latin typeface="Baskerville Old Face" pitchFamily="18" charset="0"/>
                <a:sym typeface="Gill Sans" charset="0"/>
              </a:rPr>
              <a:t>le Restaurant Zambeze</a:t>
            </a:r>
            <a:endParaRPr lang="fr-FR" sz="3600" kern="0" dirty="0">
              <a:latin typeface="Baskerville Old Face" pitchFamily="18" charset="0"/>
              <a:sym typeface="Gill Sans" charset="0"/>
            </a:endParaRPr>
          </a:p>
        </p:txBody>
      </p:sp>
      <p:pic>
        <p:nvPicPr>
          <p:cNvPr id="5" name="Picture 4" descr="http://www.bestguide.pt/wp-content/uploads/2012/11/tuktuksintr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928230"/>
            <a:ext cx="40322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bestguide.pt/wp-content/uploads/2012/08/tuk-tu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64" y="3880606"/>
            <a:ext cx="4103688"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onhecer Lisboa em Tuk T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764704"/>
            <a:ext cx="4000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56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7384"/>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Restaurant Le Zambeze </a:t>
            </a:r>
            <a:endParaRPr lang="pt-PT" sz="3200" u="sng" kern="0" dirty="0">
              <a:latin typeface="Baskerville Old Face" pitchFamily="18" charset="0"/>
              <a:ea typeface="+mj-ea"/>
              <a:cs typeface="+mj-cs"/>
            </a:endParaRPr>
          </a:p>
        </p:txBody>
      </p:sp>
      <p:sp>
        <p:nvSpPr>
          <p:cNvPr id="3" name="TextBox 3"/>
          <p:cNvSpPr txBox="1">
            <a:spLocks noChangeArrowheads="1"/>
          </p:cNvSpPr>
          <p:nvPr/>
        </p:nvSpPr>
        <p:spPr bwMode="auto">
          <a:xfrm>
            <a:off x="179512" y="620688"/>
            <a:ext cx="8784976" cy="66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300" dirty="0" smtClean="0">
                <a:latin typeface="+mj-lt"/>
              </a:rPr>
              <a:t>Situé </a:t>
            </a:r>
            <a:r>
              <a:rPr lang="fr-FR" sz="1300" dirty="0">
                <a:latin typeface="+mj-lt"/>
              </a:rPr>
              <a:t>au cœur du centre historique de Lisbonne, avec </a:t>
            </a:r>
            <a:r>
              <a:rPr lang="fr-FR" sz="1300" b="1" dirty="0">
                <a:latin typeface="+mj-lt"/>
              </a:rPr>
              <a:t>300m2 de terrasse </a:t>
            </a:r>
            <a:r>
              <a:rPr lang="fr-FR" sz="1300" dirty="0">
                <a:latin typeface="+mj-lt"/>
              </a:rPr>
              <a:t>et une </a:t>
            </a:r>
            <a:r>
              <a:rPr lang="fr-FR" sz="1300" b="1" dirty="0">
                <a:latin typeface="+mj-lt"/>
              </a:rPr>
              <a:t>vue resplendissante</a:t>
            </a:r>
            <a:r>
              <a:rPr lang="fr-FR" sz="1300" dirty="0">
                <a:latin typeface="+mj-lt"/>
              </a:rPr>
              <a:t> sur le sud de Lisbonne et le Tage, le Zambeze offre la meilleure cuisine portugaise et mozambicaine, dans une fusion de saveurs créative et irrésistible. </a:t>
            </a:r>
            <a:endParaRPr lang="fr-FR" altLang="fr-FR" sz="1300" dirty="0">
              <a:latin typeface="+mj-lt"/>
            </a:endParaRPr>
          </a:p>
        </p:txBody>
      </p:sp>
      <p:pic>
        <p:nvPicPr>
          <p:cNvPr id="7" name="Image 6" descr="Title #4"/>
          <p:cNvPicPr/>
          <p:nvPr/>
        </p:nvPicPr>
        <p:blipFill>
          <a:blip r:embed="rId2">
            <a:extLst>
              <a:ext uri="{28A0092B-C50C-407E-A947-70E740481C1C}">
                <a14:useLocalDpi xmlns:a14="http://schemas.microsoft.com/office/drawing/2010/main" val="0"/>
              </a:ext>
            </a:extLst>
          </a:blip>
          <a:srcRect/>
          <a:stretch>
            <a:fillRect/>
          </a:stretch>
        </p:blipFill>
        <p:spPr bwMode="auto">
          <a:xfrm>
            <a:off x="475462" y="4207026"/>
            <a:ext cx="4289974" cy="2365888"/>
          </a:xfrm>
          <a:prstGeom prst="rect">
            <a:avLst/>
          </a:prstGeom>
          <a:noFill/>
          <a:ln>
            <a:noFill/>
          </a:ln>
        </p:spPr>
      </p:pic>
      <p:pic>
        <p:nvPicPr>
          <p:cNvPr id="8" name="Image 7" descr="http://imagens.publico.pt/imagens.aspx/canal_videos/VideoPortal/Images/201208/987059828zamb1.jpg?tp=VIDEOS"/>
          <p:cNvPicPr/>
          <p:nvPr/>
        </p:nvPicPr>
        <p:blipFill rotWithShape="1">
          <a:blip r:embed="rId3">
            <a:extLst>
              <a:ext uri="{28A0092B-C50C-407E-A947-70E740481C1C}">
                <a14:useLocalDpi xmlns:a14="http://schemas.microsoft.com/office/drawing/2010/main" val="0"/>
              </a:ext>
            </a:extLst>
          </a:blip>
          <a:srcRect r="8549"/>
          <a:stretch/>
        </p:blipFill>
        <p:spPr bwMode="auto">
          <a:xfrm>
            <a:off x="475461" y="1461886"/>
            <a:ext cx="4289974" cy="2607699"/>
          </a:xfrm>
          <a:prstGeom prst="rect">
            <a:avLst/>
          </a:prstGeom>
          <a:noFill/>
          <a:ln>
            <a:noFill/>
          </a:ln>
          <a:extLst>
            <a:ext uri="{53640926-AAD7-44D8-BBD7-CCE9431645EC}">
              <a14:shadowObscured xmlns:a14="http://schemas.microsoft.com/office/drawing/2010/main"/>
            </a:ext>
          </a:extLst>
        </p:spPr>
      </p:pic>
      <p:pic>
        <p:nvPicPr>
          <p:cNvPr id="9" name="Image 8" descr="http://profiterdumonde.com/wp-content/uploads/2013/06/que-faire-%C3%A0-lisbonne-de-beau.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9207" y="1412776"/>
            <a:ext cx="3511040" cy="2633279"/>
          </a:xfrm>
          <a:prstGeom prst="rect">
            <a:avLst/>
          </a:prstGeom>
          <a:noFill/>
          <a:ln>
            <a:noFill/>
          </a:ln>
        </p:spPr>
      </p:pic>
      <p:pic>
        <p:nvPicPr>
          <p:cNvPr id="10" name="Image 9" descr="http://www.golisbon.com/images/zambeze.jpg"/>
          <p:cNvPicPr/>
          <p:nvPr/>
        </p:nvPicPr>
        <p:blipFill>
          <a:blip r:embed="rId5">
            <a:extLst>
              <a:ext uri="{28A0092B-C50C-407E-A947-70E740481C1C}">
                <a14:useLocalDpi xmlns:a14="http://schemas.microsoft.com/office/drawing/2010/main" val="0"/>
              </a:ext>
            </a:extLst>
          </a:blip>
          <a:srcRect/>
          <a:stretch>
            <a:fillRect/>
          </a:stretch>
        </p:blipFill>
        <p:spPr bwMode="auto">
          <a:xfrm>
            <a:off x="5079207" y="4207026"/>
            <a:ext cx="3525241" cy="2362807"/>
          </a:xfrm>
          <a:prstGeom prst="rect">
            <a:avLst/>
          </a:prstGeom>
          <a:noFill/>
          <a:ln>
            <a:noFill/>
          </a:ln>
        </p:spPr>
      </p:pic>
    </p:spTree>
    <p:extLst>
      <p:ext uri="{BB962C8B-B14F-4D97-AF65-F5344CB8AC3E}">
        <p14:creationId xmlns:p14="http://schemas.microsoft.com/office/powerpoint/2010/main" val="1724977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7384"/>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LE SILK</a:t>
            </a:r>
            <a:endParaRPr lang="pt-PT" sz="3200" u="sng" kern="0" dirty="0">
              <a:latin typeface="Baskerville Old Face" pitchFamily="18" charset="0"/>
              <a:ea typeface="+mj-ea"/>
              <a:cs typeface="+mj-cs"/>
            </a:endParaRPr>
          </a:p>
        </p:txBody>
      </p:sp>
      <p:sp>
        <p:nvSpPr>
          <p:cNvPr id="3" name="TextBox 3"/>
          <p:cNvSpPr txBox="1">
            <a:spLocks noChangeArrowheads="1"/>
          </p:cNvSpPr>
          <p:nvPr/>
        </p:nvSpPr>
        <p:spPr bwMode="auto">
          <a:xfrm>
            <a:off x="107504" y="692696"/>
            <a:ext cx="8964488" cy="159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300" dirty="0" smtClean="0">
                <a:latin typeface="+mj-lt"/>
              </a:rPr>
              <a:t>Le </a:t>
            </a:r>
            <a:r>
              <a:rPr lang="fr-FR" sz="1300" dirty="0">
                <a:latin typeface="+mj-lt"/>
              </a:rPr>
              <a:t>Silk Club, fait partie du TOP 10 des </a:t>
            </a:r>
            <a:r>
              <a:rPr lang="fr-FR" sz="1300" dirty="0" err="1">
                <a:latin typeface="+mj-lt"/>
              </a:rPr>
              <a:t>rooftops</a:t>
            </a:r>
            <a:r>
              <a:rPr lang="fr-FR" sz="1300" dirty="0">
                <a:latin typeface="+mj-lt"/>
              </a:rPr>
              <a:t> à Lisbonne. Le Silk est considéré comme le club le plus exclusif de Lisbonne et dispose aussi d’un restaurant et bar. Après avoir monté 6 étages dans un ascenseur transparent, on atteint le club au sommet de l’immeuble de forme circulaire, entièrement vitré, qui offre une vue panoramique sur la ville. La décoration est futuriste et chaleureuse, et les cocktails délicieux. Aussi la terrasse, idéale pour prendre l’air, vous fera apprécier une vue époustouflante sur Lisbonne. </a:t>
            </a:r>
            <a:endParaRPr lang="fr-FR" altLang="fr-FR" sz="1300" dirty="0">
              <a:latin typeface="+mj-lt"/>
            </a:endParaRPr>
          </a:p>
        </p:txBody>
      </p:sp>
      <p:pic>
        <p:nvPicPr>
          <p:cNvPr id="4" name="Image 3" descr="http://www.silk-club.com/wp-content/uploads/2012/12/Silk0.jpg"/>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348880"/>
            <a:ext cx="7255100" cy="3523586"/>
          </a:xfrm>
          <a:prstGeom prst="rect">
            <a:avLst/>
          </a:prstGeom>
          <a:noFill/>
          <a:ln>
            <a:noFill/>
          </a:ln>
        </p:spPr>
      </p:pic>
    </p:spTree>
    <p:extLst>
      <p:ext uri="{BB962C8B-B14F-4D97-AF65-F5344CB8AC3E}">
        <p14:creationId xmlns:p14="http://schemas.microsoft.com/office/powerpoint/2010/main" val="48357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7384"/>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LE SILK</a:t>
            </a:r>
            <a:endParaRPr lang="pt-PT" sz="3200" u="sng" kern="0" dirty="0">
              <a:latin typeface="Baskerville Old Face" pitchFamily="18" charset="0"/>
              <a:ea typeface="+mj-ea"/>
              <a:cs typeface="+mj-cs"/>
            </a:endParaRPr>
          </a:p>
        </p:txBody>
      </p:sp>
      <p:pic>
        <p:nvPicPr>
          <p:cNvPr id="3" name="Image 2" descr="Silk Club, Lisboa"/>
          <p:cNvPicPr/>
          <p:nvPr/>
        </p:nvPicPr>
        <p:blipFill>
          <a:blip r:embed="rId2">
            <a:extLst>
              <a:ext uri="{28A0092B-C50C-407E-A947-70E740481C1C}">
                <a14:useLocalDpi xmlns:a14="http://schemas.microsoft.com/office/drawing/2010/main" val="0"/>
              </a:ext>
            </a:extLst>
          </a:blip>
          <a:srcRect/>
          <a:stretch>
            <a:fillRect/>
          </a:stretch>
        </p:blipFill>
        <p:spPr bwMode="auto">
          <a:xfrm>
            <a:off x="1493638" y="692696"/>
            <a:ext cx="6228732" cy="2983914"/>
          </a:xfrm>
          <a:prstGeom prst="rect">
            <a:avLst/>
          </a:prstGeom>
          <a:noFill/>
          <a:ln>
            <a:noFill/>
          </a:ln>
        </p:spPr>
      </p:pic>
      <p:pic>
        <p:nvPicPr>
          <p:cNvPr id="4" name="Image 3" descr="http://portugalconfidential.com/wp-content/uploads/2010/07/Silk-Terrace.jpg"/>
          <p:cNvPicPr/>
          <p:nvPr/>
        </p:nvPicPr>
        <p:blipFill>
          <a:blip r:embed="rId3">
            <a:extLst>
              <a:ext uri="{28A0092B-C50C-407E-A947-70E740481C1C}">
                <a14:useLocalDpi xmlns:a14="http://schemas.microsoft.com/office/drawing/2010/main" val="0"/>
              </a:ext>
            </a:extLst>
          </a:blip>
          <a:srcRect/>
          <a:stretch>
            <a:fillRect/>
          </a:stretch>
        </p:blipFill>
        <p:spPr bwMode="auto">
          <a:xfrm>
            <a:off x="467544" y="3924008"/>
            <a:ext cx="4543425" cy="2524125"/>
          </a:xfrm>
          <a:prstGeom prst="rect">
            <a:avLst/>
          </a:prstGeom>
          <a:noFill/>
          <a:ln>
            <a:noFill/>
          </a:ln>
        </p:spPr>
      </p:pic>
      <p:pic>
        <p:nvPicPr>
          <p:cNvPr id="5" name="Image 4" descr="https://atlanticestates.files.wordpress.com/2010/02/jazz11_02_0909_px640.jpg"/>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058976"/>
            <a:ext cx="3386395" cy="2254187"/>
          </a:xfrm>
          <a:prstGeom prst="rect">
            <a:avLst/>
          </a:prstGeom>
          <a:noFill/>
          <a:ln>
            <a:noFill/>
          </a:ln>
        </p:spPr>
      </p:pic>
    </p:spTree>
    <p:extLst>
      <p:ext uri="{BB962C8B-B14F-4D97-AF65-F5344CB8AC3E}">
        <p14:creationId xmlns:p14="http://schemas.microsoft.com/office/powerpoint/2010/main" val="25979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8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522538" y="116632"/>
            <a:ext cx="38877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JOURNEE  LISBOA</a:t>
            </a:r>
          </a:p>
        </p:txBody>
      </p:sp>
      <p:sp>
        <p:nvSpPr>
          <p:cNvPr id="11267" name="Rectangle 9"/>
          <p:cNvSpPr>
            <a:spLocks noChangeArrowheads="1"/>
          </p:cNvSpPr>
          <p:nvPr/>
        </p:nvSpPr>
        <p:spPr bwMode="auto">
          <a:xfrm>
            <a:off x="971600" y="836712"/>
            <a:ext cx="7128792"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Petit </a:t>
            </a:r>
            <a:r>
              <a:rPr lang="fr-FR" altLang="fr-FR" sz="1500" dirty="0">
                <a:latin typeface="Baskerville Old Face" pitchFamily="18" charset="0"/>
                <a:ea typeface="Times New Roman" pitchFamily="18" charset="0"/>
                <a:cs typeface="Arial" pitchFamily="34" charset="0"/>
              </a:rPr>
              <a:t>déjeuner à l’hôtel </a:t>
            </a:r>
            <a:r>
              <a:rPr lang="fr-FR" altLang="fr-FR" sz="1500" dirty="0" smtClean="0">
                <a:latin typeface="Baskerville Old Face" pitchFamily="18" charset="0"/>
                <a:ea typeface="Times New Roman" pitchFamily="18" charset="0"/>
                <a:cs typeface="Arial" pitchFamily="34" charset="0"/>
              </a:rPr>
              <a:t>VIP </a:t>
            </a:r>
            <a:r>
              <a:rPr lang="fr-FR" altLang="fr-FR" sz="1500" dirty="0">
                <a:latin typeface="Baskerville Old Face" pitchFamily="18" charset="0"/>
                <a:ea typeface="Times New Roman" pitchFamily="18" charset="0"/>
                <a:cs typeface="Arial" pitchFamily="34" charset="0"/>
              </a:rPr>
              <a:t>Grand Hotel Lisboa &amp; Spa 5</a:t>
            </a:r>
            <a:r>
              <a:rPr lang="fr-FR" altLang="fr-FR" sz="1500" dirty="0" smtClean="0">
                <a:latin typeface="Baskerville Old Face" pitchFamily="18" charset="0"/>
                <a:ea typeface="Times New Roman" pitchFamily="18" charset="0"/>
                <a:cs typeface="Arial" pitchFamily="34" charset="0"/>
              </a:rPr>
              <a:t>*</a:t>
            </a:r>
            <a:br>
              <a:rPr lang="fr-FR" altLang="fr-FR" sz="1500" dirty="0" smtClean="0">
                <a:latin typeface="Baskerville Old Face" pitchFamily="18" charset="0"/>
                <a:ea typeface="Times New Roman" pitchFamily="18" charset="0"/>
                <a:cs typeface="Arial" pitchFamily="34" charset="0"/>
              </a:rPr>
            </a:b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Matinée: </a:t>
            </a:r>
            <a:r>
              <a:rPr lang="fr-FR" altLang="fr-FR" sz="1500" dirty="0" smtClean="0">
                <a:latin typeface="Baskerville Old Face" pitchFamily="18" charset="0"/>
                <a:ea typeface="Times New Roman" pitchFamily="18" charset="0"/>
                <a:cs typeface="Arial" pitchFamily="34" charset="0"/>
              </a:rPr>
              <a:t> Rallye Gourmand dans les rues de Lisbonne</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Transfert en bus de votre hôtel à Cascais, en passant par l’avenue Marginal</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a:latin typeface="Baskerville Old Face" pitchFamily="18" charset="0"/>
                <a:ea typeface="Times New Roman" pitchFamily="18" charset="0"/>
                <a:cs typeface="Arial" pitchFamily="34" charset="0"/>
              </a:rPr>
              <a:t>Déjeuner </a:t>
            </a:r>
            <a:r>
              <a:rPr lang="fr-FR" altLang="fr-FR" sz="1500" b="1" dirty="0" smtClean="0">
                <a:latin typeface="Baskerville Old Face" pitchFamily="18" charset="0"/>
                <a:ea typeface="Times New Roman" pitchFamily="18" charset="0"/>
                <a:cs typeface="Arial" pitchFamily="34" charset="0"/>
              </a:rPr>
              <a:t>bord de mer </a:t>
            </a:r>
            <a:r>
              <a:rPr lang="fr-FR" altLang="fr-FR" sz="1500" dirty="0" smtClean="0">
                <a:latin typeface="Baskerville Old Face" pitchFamily="18" charset="0"/>
                <a:ea typeface="Times New Roman" pitchFamily="18" charset="0"/>
                <a:cs typeface="Arial" pitchFamily="34" charset="0"/>
              </a:rPr>
              <a:t>au restaurant Monte Mar à </a:t>
            </a:r>
            <a:r>
              <a:rPr lang="fr-FR" altLang="fr-FR" sz="1500" b="1" dirty="0" smtClean="0">
                <a:latin typeface="Baskerville Old Face" pitchFamily="18" charset="0"/>
                <a:ea typeface="Times New Roman" pitchFamily="18" charset="0"/>
                <a:cs typeface="Arial" pitchFamily="34" charset="0"/>
              </a:rPr>
              <a:t>Cascais</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Des jeeps attendent les participants à la sortie du restaurant.</a:t>
            </a: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
            </a:r>
            <a:br>
              <a:rPr lang="fr-FR" altLang="fr-FR" sz="1500" dirty="0" smtClean="0">
                <a:latin typeface="Baskerville Old Face" pitchFamily="18" charset="0"/>
                <a:ea typeface="Times New Roman" pitchFamily="18" charset="0"/>
                <a:cs typeface="Arial" pitchFamily="34" charset="0"/>
              </a:rPr>
            </a:br>
            <a:r>
              <a:rPr lang="fr-FR" altLang="fr-FR" sz="1500" b="1" dirty="0" smtClean="0">
                <a:latin typeface="Baskerville Old Face" pitchFamily="18" charset="0"/>
                <a:ea typeface="Times New Roman" pitchFamily="18" charset="0"/>
                <a:cs typeface="Arial" pitchFamily="34" charset="0"/>
              </a:rPr>
              <a:t>Randonnée en jeeps </a:t>
            </a:r>
            <a:r>
              <a:rPr lang="fr-FR" altLang="fr-FR" sz="1500" dirty="0" smtClean="0">
                <a:latin typeface="Baskerville Old Face" pitchFamily="18" charset="0"/>
                <a:ea typeface="Times New Roman" pitchFamily="18" charset="0"/>
                <a:cs typeface="Arial" pitchFamily="34" charset="0"/>
              </a:rPr>
              <a:t>dans la forêt et montagne de Sintra</a:t>
            </a: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Activité « Chasse au trésor » dans la </a:t>
            </a:r>
            <a:r>
              <a:rPr lang="fr-FR" altLang="fr-FR" sz="1500" dirty="0" err="1" smtClean="0">
                <a:latin typeface="Baskerville Old Face" pitchFamily="18" charset="0"/>
                <a:ea typeface="Times New Roman" pitchFamily="18" charset="0"/>
                <a:cs typeface="Arial" pitchFamily="34" charset="0"/>
              </a:rPr>
              <a:t>Quinta</a:t>
            </a:r>
            <a:r>
              <a:rPr lang="fr-FR" altLang="fr-FR" sz="1500" dirty="0" smtClean="0">
                <a:latin typeface="Baskerville Old Face" pitchFamily="18" charset="0"/>
                <a:ea typeface="Times New Roman" pitchFamily="18" charset="0"/>
                <a:cs typeface="Arial" pitchFamily="34" charset="0"/>
              </a:rPr>
              <a:t> da </a:t>
            </a:r>
            <a:r>
              <a:rPr lang="fr-FR" altLang="fr-FR" sz="1500" dirty="0" err="1" smtClean="0">
                <a:latin typeface="Baskerville Old Face" pitchFamily="18" charset="0"/>
                <a:ea typeface="Times New Roman" pitchFamily="18" charset="0"/>
                <a:cs typeface="Arial" pitchFamily="34" charset="0"/>
              </a:rPr>
              <a:t>Regaleira</a:t>
            </a:r>
            <a:r>
              <a:rPr lang="fr-FR" altLang="fr-FR" sz="1500" dirty="0" smtClean="0">
                <a:latin typeface="Baskerville Old Face" pitchFamily="18" charset="0"/>
                <a:ea typeface="Times New Roman" pitchFamily="18" charset="0"/>
                <a:cs typeface="Arial" pitchFamily="34" charset="0"/>
              </a:rPr>
              <a:t> à Sintra (UNESCO)</a:t>
            </a:r>
          </a:p>
          <a:p>
            <a:pPr algn="ctr" eaLnBrk="1" hangingPunct="1">
              <a:spcBef>
                <a:spcPct val="0"/>
              </a:spcBef>
              <a:buFontTx/>
              <a:buNone/>
            </a:pPr>
            <a:endParaRPr lang="fr-FR" altLang="fr-FR" sz="15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Transfert en 4x4 de Sintra à </a:t>
            </a:r>
            <a:r>
              <a:rPr lang="fr-FR" altLang="fr-FR" sz="1500" b="1" dirty="0" smtClean="0">
                <a:latin typeface="Baskerville Old Face" pitchFamily="18" charset="0"/>
                <a:ea typeface="Times New Roman" pitchFamily="18" charset="0"/>
                <a:cs typeface="Arial" pitchFamily="34" charset="0"/>
              </a:rPr>
              <a:t>Cap Da Roca </a:t>
            </a:r>
            <a:r>
              <a:rPr lang="fr-FR" altLang="fr-FR" sz="1500" dirty="0" smtClean="0">
                <a:latin typeface="Baskerville Old Face" pitchFamily="18" charset="0"/>
                <a:ea typeface="Times New Roman" pitchFamily="18" charset="0"/>
                <a:cs typeface="Arial" pitchFamily="34" charset="0"/>
              </a:rPr>
              <a:t>« Au bout du continent »</a:t>
            </a:r>
          </a:p>
          <a:p>
            <a:pPr algn="ctr" eaLnBrk="1" hangingPunct="1">
              <a:spcBef>
                <a:spcPct val="0"/>
              </a:spcBef>
              <a:buFontTx/>
              <a:buNone/>
            </a:pPr>
            <a:endParaRPr lang="fr-FR" altLang="fr-FR" sz="1500" dirty="0" smtClean="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Vers 18h30</a:t>
            </a:r>
            <a:r>
              <a:rPr lang="fr-FR" altLang="fr-FR" sz="1500" dirty="0" smtClean="0">
                <a:latin typeface="Baskerville Old Face" pitchFamily="18" charset="0"/>
                <a:ea typeface="Times New Roman" pitchFamily="18" charset="0"/>
                <a:cs typeface="Arial" pitchFamily="34" charset="0"/>
              </a:rPr>
              <a:t>– </a:t>
            </a:r>
            <a:r>
              <a:rPr lang="fr-FR" altLang="fr-FR" sz="1500" dirty="0">
                <a:latin typeface="Baskerville Old Face" pitchFamily="18" charset="0"/>
                <a:ea typeface="Times New Roman" pitchFamily="18" charset="0"/>
                <a:cs typeface="Arial" pitchFamily="34" charset="0"/>
              </a:rPr>
              <a:t>Retour </a:t>
            </a:r>
            <a:r>
              <a:rPr lang="fr-FR" altLang="fr-FR" sz="1500" dirty="0" smtClean="0">
                <a:latin typeface="Baskerville Old Face" pitchFamily="18" charset="0"/>
                <a:ea typeface="Times New Roman" pitchFamily="18" charset="0"/>
                <a:cs typeface="Arial" pitchFamily="34" charset="0"/>
              </a:rPr>
              <a:t>en 4x4 ou bus à </a:t>
            </a:r>
            <a:r>
              <a:rPr lang="fr-FR" altLang="fr-FR" sz="1500" dirty="0">
                <a:latin typeface="Baskerville Old Face" pitchFamily="18" charset="0"/>
                <a:ea typeface="Times New Roman" pitchFamily="18" charset="0"/>
                <a:cs typeface="Arial" pitchFamily="34" charset="0"/>
              </a:rPr>
              <a:t>l’hôtel </a:t>
            </a:r>
            <a:r>
              <a:rPr lang="fr-FR" altLang="fr-FR" sz="1500" dirty="0" smtClean="0">
                <a:latin typeface="Baskerville Old Face" pitchFamily="18" charset="0"/>
                <a:ea typeface="Times New Roman" pitchFamily="18" charset="0"/>
                <a:cs typeface="Arial" pitchFamily="34" charset="0"/>
              </a:rPr>
              <a:t>et temps libre pour se préparer pour la soirée</a:t>
            </a:r>
          </a:p>
          <a:p>
            <a:pPr algn="ctr" eaLnBrk="1" hangingPunct="1">
              <a:spcBef>
                <a:spcPct val="0"/>
              </a:spcBef>
              <a:buFontTx/>
              <a:buNone/>
            </a:pPr>
            <a:endParaRPr lang="fr-FR" altLang="fr-FR" sz="15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a:latin typeface="Baskerville Old Face" pitchFamily="18" charset="0"/>
                <a:ea typeface="Times New Roman" pitchFamily="18" charset="0"/>
                <a:cs typeface="Arial" pitchFamily="34" charset="0"/>
              </a:rPr>
              <a:t>Vers 20h </a:t>
            </a:r>
            <a:r>
              <a:rPr lang="fr-FR" altLang="fr-FR" sz="1500" dirty="0">
                <a:latin typeface="Baskerville Old Face" pitchFamily="18" charset="0"/>
                <a:ea typeface="Times New Roman" pitchFamily="18" charset="0"/>
                <a:cs typeface="Arial" pitchFamily="34" charset="0"/>
              </a:rPr>
              <a:t>– </a:t>
            </a:r>
            <a:r>
              <a:rPr lang="fr-FR" altLang="fr-FR" sz="1500" dirty="0" smtClean="0">
                <a:latin typeface="Baskerville Old Face" pitchFamily="18" charset="0"/>
                <a:ea typeface="Times New Roman" pitchFamily="18" charset="0"/>
                <a:cs typeface="Arial" pitchFamily="34" charset="0"/>
              </a:rPr>
              <a:t>Dîner au KAIS</a:t>
            </a: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Soirée</a:t>
            </a:r>
            <a:r>
              <a:rPr lang="fr-FR" altLang="fr-FR" sz="1500" dirty="0" smtClean="0">
                <a:latin typeface="Baskerville Old Face" pitchFamily="18" charset="0"/>
                <a:ea typeface="Times New Roman" pitchFamily="18" charset="0"/>
                <a:cs typeface="Arial" pitchFamily="34" charset="0"/>
              </a:rPr>
              <a:t>  à  l’URBAN BEACH</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
            </a:r>
            <a:br>
              <a:rPr lang="fr-FR" altLang="fr-FR" sz="1500" dirty="0" smtClean="0">
                <a:latin typeface="Baskerville Old Face" pitchFamily="18" charset="0"/>
                <a:ea typeface="Times New Roman" pitchFamily="18" charset="0"/>
                <a:cs typeface="Arial" pitchFamily="34" charset="0"/>
              </a:rPr>
            </a:br>
            <a:r>
              <a:rPr lang="fr-FR" altLang="fr-FR" sz="1500" dirty="0" smtClean="0">
                <a:latin typeface="Baskerville Old Face" pitchFamily="18" charset="0"/>
                <a:ea typeface="Times New Roman" pitchFamily="18" charset="0"/>
                <a:cs typeface="Arial" pitchFamily="34" charset="0"/>
              </a:rPr>
              <a:t>Nuit: Retour en bus et nuit à l’hôtel</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4245154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3375"/>
            <a:ext cx="100954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2051050" y="333375"/>
            <a:ext cx="561657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pic>
        <p:nvPicPr>
          <p:cNvPr id="5124" name="Picture 7" descr="LISBON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12875"/>
            <a:ext cx="89281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658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1763713" y="333375"/>
            <a:ext cx="561657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038225"/>
            <a:ext cx="604837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754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033" y="4797151"/>
            <a:ext cx="2284735"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797151"/>
            <a:ext cx="2427178"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236" y="4741001"/>
            <a:ext cx="1344044" cy="19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4736843"/>
            <a:ext cx="1342635" cy="18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p14="http://schemas.microsoft.com/office/powerpoint/2010/main" val="267156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2051050" y="333375"/>
            <a:ext cx="561657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pic>
        <p:nvPicPr>
          <p:cNvPr id="7172" name="Picture 2" descr="Le célèbre Tramway de Lisbon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284538"/>
            <a:ext cx="28019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Lisbon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005263"/>
            <a:ext cx="40576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Place du commerce, Lisbonne, Portug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125538"/>
            <a:ext cx="40322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http://europeisnotdead.files.wordpress.com/2012/05/portugal-ross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104900"/>
            <a:ext cx="27352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Rue lisboè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4005263"/>
            <a:ext cx="208121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2" descr="Pessoa">
            <a:hlinkClick r:id="rId8" action="ppaction://hlinksldjump" tooltip="Pesso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950" y="1125538"/>
            <a:ext cx="19431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4811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153988" y="1916113"/>
            <a:ext cx="3913187" cy="1150937"/>
          </a:xfrm>
          <a:prstGeom prst="rect">
            <a:avLst/>
          </a:prstGeom>
          <a:noFill/>
          <a:ln w="9525">
            <a:noFill/>
            <a:miter lim="800000"/>
            <a:headEnd/>
            <a:tailEnd/>
          </a:ln>
        </p:spPr>
        <p:txBody>
          <a:bodyPr lIns="104268" tIns="52133" rIns="104268" bIns="52133"/>
          <a:lstStyle/>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La tâche n’est pas aussi facile qu’elle y parait!</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Les équipes devront trouver à l’aide d’une tablette</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des commerçants et restaurateurs à travers la ville </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afin de leur acheter les différentes spécialités qui</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composeront le déjeuner .</a:t>
            </a:r>
          </a:p>
          <a:p>
            <a:pPr marL="342900" indent="-342900" algn="just" eaLnBrk="0" hangingPunct="0">
              <a:lnSpc>
                <a:spcPct val="150000"/>
              </a:lnSpc>
              <a:spcBef>
                <a:spcPct val="20000"/>
              </a:spcBef>
              <a:buFontTx/>
              <a:buChar char="•"/>
              <a:defRPr/>
            </a:pPr>
            <a:endParaRPr lang="fr-FR" sz="1100" kern="0" dirty="0">
              <a:latin typeface="+mn-lt"/>
              <a:cs typeface="Times New Roman"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81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365625"/>
            <a:ext cx="16383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Imagem 10" descr="lisbon-chia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4365625"/>
            <a:ext cx="200501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255713"/>
            <a:ext cx="2544762"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9"/>
          <p:cNvSpPr txBox="1">
            <a:spLocks noChangeArrowheads="1"/>
          </p:cNvSpPr>
          <p:nvPr/>
        </p:nvSpPr>
        <p:spPr bwMode="auto">
          <a:xfrm>
            <a:off x="7164388" y="119063"/>
            <a:ext cx="1873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a:solidFill>
                  <a:srgbClr val="002060"/>
                </a:solidFill>
                <a:latin typeface="Baskerville Old Face" pitchFamily="18" charset="0"/>
              </a:rPr>
              <a:t>Jour 1</a:t>
            </a:r>
          </a:p>
        </p:txBody>
      </p:sp>
      <p:pic>
        <p:nvPicPr>
          <p:cNvPr id="8200" name="Imagem 7" descr="Copo%20de%20Vinho%20do%20Porto%20Siza%20Vieira%203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4050" y="4365625"/>
            <a:ext cx="19589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6" descr="http://2.bp.blogspot.com/-t_EXivpeJqw/T0yZ0iWRlgI/AAAAAAAADMw/MiNlIk3kugE/s1600/ginjin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1260475"/>
            <a:ext cx="2014537"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22" descr="http://4.bp.blogspot.com/_CU3FPRJsmXU/Sq4Rt0mYwXI/AAAAAAAABCI/6GcNz9yrBgw/s400/pasteis_bele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4365625"/>
            <a:ext cx="26638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6"/>
          <p:cNvSpPr txBox="1">
            <a:spLocks noChangeArrowheads="1"/>
          </p:cNvSpPr>
          <p:nvPr/>
        </p:nvSpPr>
        <p:spPr bwMode="auto">
          <a:xfrm>
            <a:off x="1835150" y="333375"/>
            <a:ext cx="5616575" cy="57943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spTree>
    <p:extLst>
      <p:ext uri="{BB962C8B-B14F-4D97-AF65-F5344CB8AC3E}">
        <p14:creationId xmlns:p14="http://schemas.microsoft.com/office/powerpoint/2010/main" val="2210940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250825" y="908050"/>
            <a:ext cx="87137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Ce rallye emmènera les participants à travers les lieux les plus anciens de Lisbonne et leur feront découvrir les bars et tavernes les plus anciens en utilisant les moyens de transport les plus traditionnels : ascenseurs et tramways.  </a:t>
            </a:r>
            <a:endParaRPr lang="pt-PT" altLang="fr-FR" sz="1200" kern="0" dirty="0">
              <a:latin typeface="Baskerville Old Face" pitchFamily="18" charset="0"/>
              <a:ea typeface="Times New Roman" pitchFamily="18" charset="0"/>
              <a:cs typeface="Arial" pitchFamily="34" charset="0"/>
            </a:endParaRP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Le rallye commencera à l’hôtel où seront logés les invités, avec un petit briefing fait par un responsable de notre organisation.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Le groupe sera divisé en équipes </a:t>
            </a:r>
            <a:r>
              <a:rPr lang="fr-FR" altLang="fr-FR" sz="1200" kern="0" dirty="0" smtClean="0">
                <a:latin typeface="Baskerville Old Face" pitchFamily="18" charset="0"/>
                <a:ea typeface="Times New Roman" pitchFamily="18" charset="0"/>
                <a:cs typeface="Arial" pitchFamily="34" charset="0"/>
              </a:rPr>
              <a:t>et </a:t>
            </a:r>
            <a:r>
              <a:rPr lang="fr-FR" altLang="fr-FR" sz="1200" kern="0" dirty="0">
                <a:latin typeface="Baskerville Old Face" pitchFamily="18" charset="0"/>
                <a:ea typeface="Times New Roman" pitchFamily="18" charset="0"/>
                <a:cs typeface="Arial" pitchFamily="34" charset="0"/>
              </a:rPr>
              <a:t>nous leur remettront des mouchoirs de couleurs différentes – une couleur par équipe.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Sera distribués à chaque équipe: un carnet de route, un stylo, un appareil photo digital qu’ils devront utiliser pour prendre des photos de groupe à différents endroits de la ville, une enveloppe avec des billets pour les différents transports à utiliser et du faux argent (imprimé par l’organisation avec le LOGO de la société) pour acheter des boissons dans les bars où passeront les équipes.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Chaque groupe recevra un </a:t>
            </a:r>
            <a:r>
              <a:rPr lang="fr-FR" altLang="fr-FR" sz="1200" kern="0" dirty="0" err="1">
                <a:latin typeface="Baskerville Old Face" pitchFamily="18" charset="0"/>
                <a:ea typeface="Times New Roman" pitchFamily="18" charset="0"/>
                <a:cs typeface="Arial" pitchFamily="34" charset="0"/>
              </a:rPr>
              <a:t>roadbook</a:t>
            </a:r>
            <a:r>
              <a:rPr lang="fr-FR" altLang="fr-FR" sz="1200" kern="0" dirty="0">
                <a:latin typeface="Baskerville Old Face" pitchFamily="18" charset="0"/>
                <a:ea typeface="Times New Roman" pitchFamily="18" charset="0"/>
                <a:cs typeface="Arial" pitchFamily="34" charset="0"/>
              </a:rPr>
              <a:t>  avec des indications à suivre et des énigmes a résoudre.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Le parcours les emmènera à travers les quartiers de </a:t>
            </a:r>
            <a:r>
              <a:rPr lang="fr-FR" altLang="fr-FR" sz="1200" kern="0" dirty="0" err="1">
                <a:latin typeface="Baskerville Old Face" pitchFamily="18" charset="0"/>
                <a:ea typeface="Times New Roman" pitchFamily="18" charset="0"/>
                <a:cs typeface="Arial" pitchFamily="34" charset="0"/>
              </a:rPr>
              <a:t>Bairro</a:t>
            </a:r>
            <a:r>
              <a:rPr lang="fr-FR" altLang="fr-FR" sz="1200" kern="0" dirty="0">
                <a:latin typeface="Baskerville Old Face" pitchFamily="18" charset="0"/>
                <a:ea typeface="Times New Roman" pitchFamily="18" charset="0"/>
                <a:cs typeface="Arial" pitchFamily="34" charset="0"/>
              </a:rPr>
              <a:t> Alto, </a:t>
            </a:r>
            <a:r>
              <a:rPr lang="fr-FR" altLang="fr-FR" sz="1200" kern="0" dirty="0" err="1">
                <a:latin typeface="Baskerville Old Face" pitchFamily="18" charset="0"/>
                <a:ea typeface="Times New Roman" pitchFamily="18" charset="0"/>
                <a:cs typeface="Arial" pitchFamily="34" charset="0"/>
              </a:rPr>
              <a:t>Baixa</a:t>
            </a:r>
            <a:r>
              <a:rPr lang="fr-FR" altLang="fr-FR" sz="1200" kern="0" dirty="0">
                <a:latin typeface="Baskerville Old Face" pitchFamily="18" charset="0"/>
                <a:ea typeface="Times New Roman" pitchFamily="18" charset="0"/>
                <a:cs typeface="Arial" pitchFamily="34" charset="0"/>
              </a:rPr>
              <a:t> </a:t>
            </a:r>
            <a:r>
              <a:rPr lang="fr-FR" altLang="fr-FR" sz="1200" kern="0" dirty="0" err="1">
                <a:latin typeface="Baskerville Old Face" pitchFamily="18" charset="0"/>
                <a:ea typeface="Times New Roman" pitchFamily="18" charset="0"/>
                <a:cs typeface="Arial" pitchFamily="34" charset="0"/>
              </a:rPr>
              <a:t>Chiado</a:t>
            </a:r>
            <a:r>
              <a:rPr lang="fr-FR" altLang="fr-FR" sz="1200" kern="0" dirty="0">
                <a:latin typeface="Baskerville Old Face" pitchFamily="18" charset="0"/>
                <a:ea typeface="Times New Roman" pitchFamily="18" charset="0"/>
                <a:cs typeface="Arial" pitchFamily="34" charset="0"/>
              </a:rPr>
              <a:t> et </a:t>
            </a:r>
            <a:r>
              <a:rPr lang="fr-FR" altLang="fr-FR" sz="1200" kern="0" dirty="0" err="1">
                <a:latin typeface="Baskerville Old Face" pitchFamily="18" charset="0"/>
                <a:ea typeface="Times New Roman" pitchFamily="18" charset="0"/>
                <a:cs typeface="Arial" pitchFamily="34" charset="0"/>
              </a:rPr>
              <a:t>Alfama</a:t>
            </a:r>
            <a:r>
              <a:rPr lang="fr-FR" altLang="fr-FR" sz="1200" kern="0" dirty="0">
                <a:latin typeface="Baskerville Old Face" pitchFamily="18" charset="0"/>
                <a:ea typeface="Times New Roman" pitchFamily="18" charset="0"/>
                <a:cs typeface="Arial" pitchFamily="34" charset="0"/>
              </a:rPr>
              <a:t>. Ils devront prendre les fameux ascenseurs et funiculaires de Lisbonne et durant le parcours ils profiteront aussi de dégustations: un verre de </a:t>
            </a:r>
            <a:r>
              <a:rPr lang="fr-FR" altLang="fr-FR" sz="1200" kern="0" dirty="0" err="1">
                <a:latin typeface="Baskerville Old Face" pitchFamily="18" charset="0"/>
                <a:ea typeface="Times New Roman" pitchFamily="18" charset="0"/>
                <a:cs typeface="Arial" pitchFamily="34" charset="0"/>
              </a:rPr>
              <a:t>Vinho</a:t>
            </a:r>
            <a:r>
              <a:rPr lang="fr-FR" altLang="fr-FR" sz="1200" kern="0" dirty="0">
                <a:latin typeface="Baskerville Old Face" pitchFamily="18" charset="0"/>
                <a:ea typeface="Times New Roman" pitchFamily="18" charset="0"/>
                <a:cs typeface="Arial" pitchFamily="34" charset="0"/>
              </a:rPr>
              <a:t> </a:t>
            </a:r>
            <a:r>
              <a:rPr lang="fr-FR" altLang="fr-FR" sz="1200" kern="0" dirty="0" err="1">
                <a:latin typeface="Baskerville Old Face" pitchFamily="18" charset="0"/>
                <a:ea typeface="Times New Roman" pitchFamily="18" charset="0"/>
                <a:cs typeface="Arial" pitchFamily="34" charset="0"/>
              </a:rPr>
              <a:t>Verde</a:t>
            </a:r>
            <a:r>
              <a:rPr lang="fr-FR" altLang="fr-FR" sz="1200" kern="0" dirty="0">
                <a:latin typeface="Baskerville Old Face" pitchFamily="18" charset="0"/>
                <a:ea typeface="Times New Roman" pitchFamily="18" charset="0"/>
                <a:cs typeface="Arial" pitchFamily="34" charset="0"/>
              </a:rPr>
              <a:t> avec les délicieux beignets de Morue, un des fameux gâteaux Pastel de Nata et en dernier un verre de la liqueur « </a:t>
            </a:r>
            <a:r>
              <a:rPr lang="fr-FR" altLang="fr-FR" sz="1200" kern="0" dirty="0" err="1">
                <a:latin typeface="Baskerville Old Face" pitchFamily="18" charset="0"/>
                <a:ea typeface="Times New Roman" pitchFamily="18" charset="0"/>
                <a:cs typeface="Arial" pitchFamily="34" charset="0"/>
              </a:rPr>
              <a:t>Ginginha</a:t>
            </a:r>
            <a:r>
              <a:rPr lang="fr-FR" altLang="fr-FR" sz="1200" kern="0" dirty="0">
                <a:latin typeface="Baskerville Old Face" pitchFamily="18" charset="0"/>
                <a:ea typeface="Times New Roman" pitchFamily="18" charset="0"/>
                <a:cs typeface="Arial" pitchFamily="34" charset="0"/>
              </a:rPr>
              <a:t> » (liqueur de Griottes).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Une façon différente et originale pour découvrir les quartiers les plus typiques de Lisbonne!</a:t>
            </a:r>
          </a:p>
          <a:p>
            <a:pPr eaLnBrk="1" hangingPunct="1">
              <a:spcBef>
                <a:spcPct val="0"/>
              </a:spcBef>
              <a:buFontTx/>
              <a:buNone/>
              <a:defRPr/>
            </a:pPr>
            <a:endParaRPr lang="pt-PT" altLang="fr-FR" sz="1200" kern="0" dirty="0">
              <a:latin typeface="Baskerville Old Face" pitchFamily="18" charset="0"/>
              <a:ea typeface="Times New Roman" pitchFamily="18" charset="0"/>
              <a:cs typeface="Arial" pitchFamily="34" charset="0"/>
            </a:endParaRPr>
          </a:p>
        </p:txBody>
      </p:sp>
      <p:pic>
        <p:nvPicPr>
          <p:cNvPr id="9219" name="Imagem 5" descr="tak8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65625"/>
            <a:ext cx="36179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4365625"/>
            <a:ext cx="15843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m 6" descr="pasteis-de-bacalha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365625"/>
            <a:ext cx="324167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m 7" descr="tram-lisb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2050" y="4365625"/>
            <a:ext cx="16319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9"/>
          <p:cNvSpPr txBox="1">
            <a:spLocks noChangeArrowheads="1"/>
          </p:cNvSpPr>
          <p:nvPr/>
        </p:nvSpPr>
        <p:spPr bwMode="auto">
          <a:xfrm>
            <a:off x="7164388" y="119063"/>
            <a:ext cx="1873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a:solidFill>
                  <a:srgbClr val="002060"/>
                </a:solidFill>
                <a:latin typeface="Baskerville Old Face" pitchFamily="18" charset="0"/>
              </a:rPr>
              <a:t>Jour 1</a:t>
            </a:r>
          </a:p>
        </p:txBody>
      </p:sp>
      <p:sp>
        <p:nvSpPr>
          <p:cNvPr id="9" name="Text Box 16"/>
          <p:cNvSpPr txBox="1">
            <a:spLocks noChangeArrowheads="1"/>
          </p:cNvSpPr>
          <p:nvPr/>
        </p:nvSpPr>
        <p:spPr bwMode="auto">
          <a:xfrm>
            <a:off x="1835150" y="115888"/>
            <a:ext cx="5616575" cy="57943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spTree>
    <p:extLst>
      <p:ext uri="{BB962C8B-B14F-4D97-AF65-F5344CB8AC3E}">
        <p14:creationId xmlns:p14="http://schemas.microsoft.com/office/powerpoint/2010/main" val="630960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64691" y="334397"/>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Déjeuner au</a:t>
            </a:r>
            <a:r>
              <a:rPr lang="fr-FR" sz="2400" b="1" u="sng" dirty="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Restaurante - CASCAIS</a:t>
            </a:r>
            <a:endParaRPr lang="fr-FR" altLang="fr-FR" sz="2400" b="1" u="sng" dirty="0">
              <a:latin typeface="Baskerville Old Face" pitchFamily="18" charset="0"/>
            </a:endParaRPr>
          </a:p>
        </p:txBody>
      </p:sp>
      <p:sp>
        <p:nvSpPr>
          <p:cNvPr id="9" name="Marcador de Posição do Texto 2"/>
          <p:cNvSpPr txBox="1">
            <a:spLocks/>
          </p:cNvSpPr>
          <p:nvPr/>
        </p:nvSpPr>
        <p:spPr bwMode="auto">
          <a:xfrm>
            <a:off x="95250" y="1196752"/>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smtClean="0">
                <a:latin typeface="Baskerville Old Face" panose="02020602080505020303" pitchFamily="18" charset="0"/>
              </a:rPr>
              <a:t>Une réelle rencontre avec la mer et les meilleures saveurs qu’elle peut offrir! </a:t>
            </a:r>
          </a:p>
          <a:p>
            <a:pPr algn="ctr" fontAlgn="auto">
              <a:lnSpc>
                <a:spcPct val="150000"/>
              </a:lnSpc>
              <a:spcBef>
                <a:spcPts val="0"/>
              </a:spcBef>
              <a:spcAft>
                <a:spcPts val="0"/>
              </a:spcAft>
              <a:defRPr/>
            </a:pPr>
            <a:r>
              <a:rPr lang="fr-FR" sz="1600" dirty="0" smtClean="0">
                <a:latin typeface="Baskerville Old Face" panose="02020602080505020303" pitchFamily="18" charset="0"/>
              </a:rPr>
              <a:t>Le Monte Mar est un restaurant spécialisé dans le poisson et les fruits de mer. Il se situe à Cascais, sur la plage du </a:t>
            </a:r>
            <a:r>
              <a:rPr lang="fr-FR" sz="1600" dirty="0" err="1" smtClean="0">
                <a:latin typeface="Baskerville Old Face" panose="02020602080505020303" pitchFamily="18" charset="0"/>
              </a:rPr>
              <a:t>Guincho</a:t>
            </a:r>
            <a:r>
              <a:rPr lang="fr-FR" sz="1600" dirty="0" smtClean="0">
                <a:latin typeface="Baskerville Old Face" panose="02020602080505020303" pitchFamily="18" charset="0"/>
              </a:rPr>
              <a:t> à environ 40 min de l’hôtel. Il est un des restaurants les plus visités de la côte de Estoril et propose un agréable moment face à la mer. </a:t>
            </a:r>
            <a:endParaRPr lang="fr-FR" sz="1600" dirty="0">
              <a:latin typeface="Baskerville Old Face" panose="02020602080505020303"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58" t="37760" r="25000" b="29688"/>
          <a:stretch/>
        </p:blipFill>
        <p:spPr bwMode="auto">
          <a:xfrm>
            <a:off x="864691" y="3140968"/>
            <a:ext cx="744220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195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47" t="7090" r="5436" b="23606"/>
          <a:stretch/>
        </p:blipFill>
        <p:spPr bwMode="auto">
          <a:xfrm>
            <a:off x="292070" y="1988840"/>
            <a:ext cx="4797553" cy="329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sairmais.com/galeria/entity/efc2e40cd2977beb830691bc33ac9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719" y="4077072"/>
            <a:ext cx="3414745" cy="21640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dia-cdn.tripadvisor.com/media/photo-s/05/a2/12/88/hotel-quinta-da-marin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719" y="1588690"/>
            <a:ext cx="3414745" cy="2272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27584" y="406405"/>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Déjeuner au</a:t>
            </a:r>
            <a:r>
              <a:rPr lang="fr-FR" sz="2400" b="1" u="sng" dirty="0" smtClean="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Restaurante - CASCAIS</a:t>
            </a:r>
            <a:endParaRPr lang="fr-FR" altLang="fr-FR" sz="2400" b="1" u="sng" dirty="0">
              <a:latin typeface="Baskerville Old Face" pitchFamily="18" charset="0"/>
            </a:endParaRPr>
          </a:p>
        </p:txBody>
      </p:sp>
    </p:spTree>
    <p:extLst>
      <p:ext uri="{BB962C8B-B14F-4D97-AF65-F5344CB8AC3E}">
        <p14:creationId xmlns:p14="http://schemas.microsoft.com/office/powerpoint/2010/main" val="3608875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2" y="2060575"/>
            <a:ext cx="453548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600" dirty="0">
                <a:latin typeface="Baskerville Old Face" pitchFamily="18" charset="0"/>
                <a:cs typeface="Arial" pitchFamily="34" charset="0"/>
              </a:rPr>
              <a:t>Après </a:t>
            </a:r>
            <a:r>
              <a:rPr lang="fr-FR" altLang="fr-FR" sz="1600" dirty="0" smtClean="0">
                <a:latin typeface="Baskerville Old Face" pitchFamily="18" charset="0"/>
                <a:cs typeface="Arial" pitchFamily="34" charset="0"/>
              </a:rPr>
              <a:t>le déjeuner, nous partons en direction de Sintra</a:t>
            </a:r>
            <a:r>
              <a:rPr lang="fr-FR" altLang="fr-FR" sz="16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6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Des </a:t>
            </a:r>
            <a:r>
              <a:rPr lang="fr-FR" altLang="fr-FR" sz="1600" dirty="0" smtClean="0">
                <a:latin typeface="Baskerville Old Face" pitchFamily="18" charset="0"/>
                <a:cs typeface="Arial" pitchFamily="34" charset="0"/>
              </a:rPr>
              <a:t>jeeps </a:t>
            </a:r>
            <a:r>
              <a:rPr lang="fr-FR" altLang="fr-FR" sz="1600" dirty="0">
                <a:latin typeface="Baskerville Old Face" pitchFamily="18" charset="0"/>
                <a:cs typeface="Arial" pitchFamily="34" charset="0"/>
              </a:rPr>
              <a:t>attendront le groupe </a:t>
            </a:r>
            <a:r>
              <a:rPr lang="fr-FR" altLang="fr-FR" sz="1600" dirty="0" smtClean="0">
                <a:latin typeface="Baskerville Old Face" pitchFamily="18" charset="0"/>
                <a:cs typeface="Arial" pitchFamily="34" charset="0"/>
              </a:rPr>
              <a:t>à la sortie du restaurant avant </a:t>
            </a:r>
            <a:r>
              <a:rPr lang="fr-FR" altLang="fr-FR" sz="1600" dirty="0">
                <a:latin typeface="Baskerville Old Face" pitchFamily="18" charset="0"/>
                <a:cs typeface="Arial" pitchFamily="34" charset="0"/>
              </a:rPr>
              <a:t>de partir pour un rallye à travers un paysage somptueux.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Au cours de ce rallye, le groupe suivra le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São Pedro de Sintra, le centre ville de Sintra, </a:t>
            </a:r>
            <a:r>
              <a:rPr lang="fr-FR" altLang="fr-FR" sz="1600" dirty="0" err="1">
                <a:latin typeface="Baskerville Old Face" pitchFamily="18" charset="0"/>
                <a:cs typeface="Arial" pitchFamily="34" charset="0"/>
              </a:rPr>
              <a:t>Eugaria</a:t>
            </a:r>
            <a:r>
              <a:rPr lang="fr-FR" altLang="fr-FR" sz="1600" dirty="0">
                <a:latin typeface="Baskerville Old Face" pitchFamily="18" charset="0"/>
                <a:cs typeface="Arial" pitchFamily="34" charset="0"/>
              </a:rPr>
              <a:t>, le Couvent de </a:t>
            </a:r>
            <a:r>
              <a:rPr lang="fr-FR" altLang="fr-FR" sz="1600" dirty="0" err="1">
                <a:latin typeface="Baskerville Old Face" pitchFamily="18" charset="0"/>
                <a:cs typeface="Arial" pitchFamily="34" charset="0"/>
              </a:rPr>
              <a:t>Capuchos</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Memoria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Peninha</a:t>
            </a:r>
            <a:r>
              <a:rPr lang="fr-FR" altLang="fr-FR" sz="1600" dirty="0">
                <a:latin typeface="Baskerville Old Face" pitchFamily="18" charset="0"/>
                <a:cs typeface="Arial" pitchFamily="34" charset="0"/>
              </a:rPr>
              <a:t>, </a:t>
            </a:r>
            <a:r>
              <a:rPr lang="fr-FR" altLang="fr-FR" sz="1600" dirty="0" err="1" smtClean="0">
                <a:latin typeface="Baskerville Old Face" pitchFamily="18" charset="0"/>
                <a:cs typeface="Arial" pitchFamily="34" charset="0"/>
              </a:rPr>
              <a:t>Almoçageme</a:t>
            </a:r>
            <a:r>
              <a:rPr lang="fr-FR" altLang="fr-FR" sz="1600" dirty="0" smtClean="0">
                <a:latin typeface="Baskerville Old Face" pitchFamily="18" charset="0"/>
                <a:cs typeface="Arial" pitchFamily="34" charset="0"/>
              </a:rPr>
              <a:t>, Cabo </a:t>
            </a:r>
            <a:r>
              <a:rPr lang="fr-FR" altLang="fr-FR" sz="1600" dirty="0">
                <a:latin typeface="Baskerville Old Face" pitchFamily="18" charset="0"/>
                <a:cs typeface="Arial" pitchFamily="34" charset="0"/>
              </a:rPr>
              <a:t>da </a:t>
            </a:r>
            <a:r>
              <a:rPr lang="fr-FR" altLang="fr-FR" sz="1600" dirty="0" smtClean="0">
                <a:latin typeface="Baskerville Old Face" pitchFamily="18" charset="0"/>
                <a:cs typeface="Arial" pitchFamily="34" charset="0"/>
              </a:rPr>
              <a:t>Roca</a:t>
            </a:r>
            <a:r>
              <a:rPr lang="fr-FR" altLang="fr-FR" sz="1600" dirty="0">
                <a:latin typeface="Baskerville Old Face" pitchFamily="18" charset="0"/>
                <a:cs typeface="Arial" pitchFamily="34" charset="0"/>
              </a:rPr>
              <a:t>.</a:t>
            </a:r>
            <a:endParaRPr lang="fr-FR" altLang="fr-FR" sz="14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781300"/>
            <a:ext cx="28829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1235075" y="333375"/>
            <a:ext cx="33797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8913"/>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232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573088"/>
            <a:ext cx="42481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9"/>
          <p:cNvSpPr txBox="1">
            <a:spLocks noChangeArrowheads="1"/>
          </p:cNvSpPr>
          <p:nvPr/>
        </p:nvSpPr>
        <p:spPr bwMode="auto">
          <a:xfrm>
            <a:off x="295275" y="931161"/>
            <a:ext cx="4032250"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Activité 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64904"/>
            <a:ext cx="3842965" cy="264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4005263"/>
            <a:ext cx="43402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384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44900"/>
            <a:ext cx="403383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3932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a:t>
            </a:r>
            <a:r>
              <a:rPr lang="fr-FR" altLang="fr-FR" sz="2400" b="1" u="sng" dirty="0" smtClean="0">
                <a:latin typeface="Baskerville Old Face" pitchFamily="18" charset="0"/>
              </a:rPr>
              <a:t>écouverte </a:t>
            </a:r>
            <a:r>
              <a:rPr lang="fr-FR" altLang="fr-FR" sz="2400" b="1" u="sng" dirty="0">
                <a:latin typeface="Baskerville Old Face" pitchFamily="18" charset="0"/>
              </a:rPr>
              <a:t>des « SECRETS DE SINTRA » </a:t>
            </a:r>
          </a:p>
        </p:txBody>
      </p:sp>
    </p:spTree>
    <p:extLst>
      <p:ext uri="{BB962C8B-B14F-4D97-AF65-F5344CB8AC3E}">
        <p14:creationId xmlns:p14="http://schemas.microsoft.com/office/powerpoint/2010/main" val="3400792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333375"/>
            <a:ext cx="453707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a:latin typeface="Baskerville Old Face" pitchFamily="18" charset="0"/>
              </a:rPr>
              <a:t>Antonio Augusto Carvalho Monteiro demanda à l'architecte Luigi </a:t>
            </a:r>
            <a:r>
              <a:rPr lang="fr-FR" altLang="fr-FR" sz="1300" dirty="0" err="1">
                <a:latin typeface="Baskerville Old Face" pitchFamily="18" charset="0"/>
              </a:rPr>
              <a:t>Manini</a:t>
            </a:r>
            <a:r>
              <a:rPr lang="fr-FR" altLang="fr-FR" sz="13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book!</a:t>
            </a:r>
            <a:r>
              <a:rPr lang="pt-PT" altLang="fr-FR" sz="1300" dirty="0">
                <a:latin typeface="Baskerville Old Face" pitchFamily="18" charset="0"/>
              </a:rPr>
              <a:t> </a:t>
            </a:r>
          </a:p>
          <a:p>
            <a:pPr algn="just" eaLnBrk="1" hangingPunct="1">
              <a:lnSpc>
                <a:spcPct val="150000"/>
              </a:lnSpc>
              <a:spcBef>
                <a:spcPct val="0"/>
              </a:spcBef>
              <a:buFontTx/>
              <a:buNone/>
            </a:pPr>
            <a:r>
              <a:rPr lang="fr-FR" altLang="fr-FR" sz="13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300" dirty="0">
                <a:latin typeface="Baskerville Old Face" pitchFamily="18" charset="0"/>
              </a:rPr>
              <a:t>C’est dans ce lieu fantastique que nous vous proposons de faire un Chasse au Trésor. Le groupe sera divisé en équipes (5/6 personnes), chaque équipe recevra un road book avec des indications que les équipes devront suivre pour trouver le trésor… Un appareil photo numérique, une lanterne et des lunettes infrarouges seront fournies à chaque équipe ! </a:t>
            </a:r>
          </a:p>
        </p:txBody>
      </p:sp>
      <p:pic>
        <p:nvPicPr>
          <p:cNvPr id="24579" name="Picture 20" descr="Jeep Na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2108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0350"/>
            <a:ext cx="21097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23193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773238"/>
            <a:ext cx="1162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0438"/>
            <a:ext cx="24828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500438"/>
            <a:ext cx="21891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p14="http://schemas.microsoft.com/office/powerpoint/2010/main" val="4194409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a:latin typeface="Baskerville Old Face" pitchFamily="18" charset="0"/>
              </a:rPr>
              <a:t>Arrêt au Cabo da Roca, pointe 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800">
                <a:latin typeface="Pristina" pitchFamily="66" charset="0"/>
              </a:rPr>
              <a:t>Le Cabo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p14="http://schemas.microsoft.com/office/powerpoint/2010/main" val="409595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1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p:cNvSpPr txBox="1">
            <a:spLocks noChangeArrowheads="1"/>
          </p:cNvSpPr>
          <p:nvPr/>
        </p:nvSpPr>
        <p:spPr bwMode="auto">
          <a:xfrm>
            <a:off x="1692275" y="260350"/>
            <a:ext cx="5688013" cy="5804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Dîner au restaurant LE KAIS </a:t>
            </a:r>
          </a:p>
        </p:txBody>
      </p:sp>
      <p:pic>
        <p:nvPicPr>
          <p:cNvPr id="22532" name="Picture Placeholder 6" descr="KA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876675"/>
            <a:ext cx="6624637"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Marcador de Posição da Imagem 9" descr="Kais 2_Buff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981075"/>
            <a:ext cx="640873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722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3492500" y="981075"/>
            <a:ext cx="54721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Pour cette soirée nous vous proposons le restaurant le plus branché de la ville – le restaurant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 un espace superbe avec une décoration très sobre, mais très soignée: parquet et chaises en bois et métal, lumières tamisées au moyen de spots au plafond et bougies sur tables nappées de couleur blanche. </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décorateur a voulu certainement faire ressortir les 4 éléments : la terre (grands oliviers présents autour du restaurant et visibles par les fenêtres intérieures, le feu (environ 500 bougies par soirées), l’air (les ventilateurs en bois en mouvement), l’eau (grande cascade d’eau à l’entrée du restaurant).</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a une capacité maximum de 400 pax assis.</a:t>
            </a:r>
          </a:p>
        </p:txBody>
      </p:sp>
      <p:sp>
        <p:nvSpPr>
          <p:cNvPr id="10" name="Text Box 16"/>
          <p:cNvSpPr txBox="1">
            <a:spLocks noChangeArrowheads="1"/>
          </p:cNvSpPr>
          <p:nvPr/>
        </p:nvSpPr>
        <p:spPr bwMode="auto">
          <a:xfrm>
            <a:off x="1547813" y="0"/>
            <a:ext cx="7200900" cy="913364"/>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4000" b="1" kern="0" dirty="0">
                <a:latin typeface="Baskerville Old Face" pitchFamily="18" charset="0"/>
                <a:sym typeface="Gill Sans" charset="0"/>
              </a:rPr>
              <a:t>RESTAURANT LE KAIS </a:t>
            </a:r>
          </a:p>
        </p:txBody>
      </p:sp>
      <p:pic>
        <p:nvPicPr>
          <p:cNvPr id="23557" name="Picture 2" descr="http://media-cdn.tripadvisor.com/media/photo-s/01/fa/5a/68/entr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28725"/>
            <a:ext cx="32083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http://lh5.ggpht.com/-AAYchZatH1c/TM_r0YFMeJI/AAAAAAAABI0/JA5TScWYgpI/IMG_09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565525"/>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descr="http://1.bp.blogspot.com/-XhmknGp8n68/UCU9-JP6rFI/AAAAAAAABWM/Tu3JEca1Xfc/s640/10.+Restaurante+Ka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3565525"/>
            <a:ext cx="20939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623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ChangeArrowheads="1"/>
          </p:cNvSpPr>
          <p:nvPr/>
        </p:nvSpPr>
        <p:spPr bwMode="auto">
          <a:xfrm>
            <a:off x="322263" y="1068637"/>
            <a:ext cx="8281987" cy="103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50000"/>
              </a:lnSpc>
              <a:spcBef>
                <a:spcPct val="0"/>
              </a:spcBef>
              <a:buFontTx/>
              <a:buNone/>
            </a:pPr>
            <a:r>
              <a:rPr lang="fr-FR" altLang="fr-FR" sz="1400" dirty="0">
                <a:latin typeface="Baskerville Old Face" pitchFamily="18" charset="0"/>
                <a:cs typeface="Times New Roman" pitchFamily="18" charset="0"/>
              </a:rPr>
              <a:t>Si après le dîner le groupe veut continuer la soirée, </a:t>
            </a:r>
            <a:r>
              <a:rPr lang="fr-FR" altLang="fr-FR" sz="1400" dirty="0" smtClean="0">
                <a:latin typeface="Baskerville Old Face" pitchFamily="18" charset="0"/>
                <a:cs typeface="Times New Roman" pitchFamily="18" charset="0"/>
              </a:rPr>
              <a:t>direction le </a:t>
            </a:r>
            <a:r>
              <a:rPr lang="fr-FR" altLang="fr-FR" sz="1400" dirty="0">
                <a:latin typeface="Baskerville Old Face" pitchFamily="18" charset="0"/>
                <a:cs typeface="Times New Roman" pitchFamily="18" charset="0"/>
              </a:rPr>
              <a:t>URBAN </a:t>
            </a:r>
            <a:r>
              <a:rPr lang="fr-FR" altLang="fr-FR" sz="1400" dirty="0" smtClean="0">
                <a:latin typeface="Baskerville Old Face" pitchFamily="18" charset="0"/>
                <a:cs typeface="Times New Roman" pitchFamily="18" charset="0"/>
              </a:rPr>
              <a:t>BEACH.</a:t>
            </a:r>
          </a:p>
          <a:p>
            <a:pPr algn="ctr">
              <a:lnSpc>
                <a:spcPct val="150000"/>
              </a:lnSpc>
              <a:spcBef>
                <a:spcPct val="0"/>
              </a:spcBef>
              <a:buFontTx/>
              <a:buNone/>
            </a:pPr>
            <a:r>
              <a:rPr lang="fr-FR" altLang="fr-FR" sz="1400" dirty="0" smtClean="0">
                <a:latin typeface="Baskerville Old Face" pitchFamily="18" charset="0"/>
                <a:cs typeface="Times New Roman" pitchFamily="18" charset="0"/>
              </a:rPr>
              <a:t>L’</a:t>
            </a:r>
            <a:r>
              <a:rPr lang="fr-FR" altLang="fr-FR" sz="1400" dirty="0" err="1" smtClean="0">
                <a:latin typeface="Baskerville Old Face" pitchFamily="18" charset="0"/>
                <a:cs typeface="Times New Roman" pitchFamily="18" charset="0"/>
              </a:rPr>
              <a:t>Urban</a:t>
            </a:r>
            <a:r>
              <a:rPr lang="fr-FR" altLang="fr-FR" sz="1400" dirty="0" smtClean="0">
                <a:latin typeface="Baskerville Old Face" pitchFamily="18" charset="0"/>
                <a:cs typeface="Times New Roman" pitchFamily="18" charset="0"/>
              </a:rPr>
              <a:t> </a:t>
            </a:r>
            <a:r>
              <a:rPr lang="fr-FR" altLang="fr-FR" sz="1400" dirty="0">
                <a:latin typeface="Baskerville Old Face" pitchFamily="18" charset="0"/>
                <a:cs typeface="Times New Roman" pitchFamily="18" charset="0"/>
              </a:rPr>
              <a:t>Beach se trouve en face du Tage et offre une superbe vue sur le fleuve, le pont 25 Avril et le Cristo </a:t>
            </a:r>
            <a:r>
              <a:rPr lang="fr-FR" altLang="fr-FR" sz="1400" dirty="0" err="1">
                <a:latin typeface="Baskerville Old Face" pitchFamily="18" charset="0"/>
                <a:cs typeface="Times New Roman" pitchFamily="18" charset="0"/>
              </a:rPr>
              <a:t>Rei</a:t>
            </a:r>
            <a:r>
              <a:rPr lang="fr-FR" altLang="fr-FR" sz="1400" dirty="0">
                <a:latin typeface="Baskerville Old Face" pitchFamily="18" charset="0"/>
                <a:cs typeface="Times New Roman" pitchFamily="18" charset="0"/>
              </a:rPr>
              <a:t>.</a:t>
            </a:r>
            <a:br>
              <a:rPr lang="fr-FR" altLang="fr-FR" sz="1400" dirty="0">
                <a:latin typeface="Baskerville Old Face" pitchFamily="18" charset="0"/>
                <a:cs typeface="Times New Roman" pitchFamily="18" charset="0"/>
              </a:rPr>
            </a:br>
            <a:r>
              <a:rPr lang="fr-FR" altLang="fr-FR" sz="1400" dirty="0">
                <a:latin typeface="Baskerville Old Face" pitchFamily="18" charset="0"/>
                <a:cs typeface="Times New Roman" pitchFamily="18" charset="0"/>
              </a:rPr>
              <a:t>C’est un des endroits plus branchés du moment!</a:t>
            </a:r>
          </a:p>
        </p:txBody>
      </p:sp>
      <p:sp>
        <p:nvSpPr>
          <p:cNvPr id="10" name="Text Box 16"/>
          <p:cNvSpPr txBox="1">
            <a:spLocks noChangeArrowheads="1"/>
          </p:cNvSpPr>
          <p:nvPr/>
        </p:nvSpPr>
        <p:spPr bwMode="auto">
          <a:xfrm>
            <a:off x="1116013" y="260648"/>
            <a:ext cx="7200900" cy="57943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a:t>
            </a:r>
            <a:r>
              <a:rPr lang="fr-FR" sz="2400" b="1" u="sng" dirty="0">
                <a:latin typeface="Baskerville Old Face" pitchFamily="18" charset="0"/>
                <a:sym typeface="Gill Sans" charset="0"/>
              </a:rPr>
              <a:t>– 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2534" name="Picture 8" descr="http://convida.pt/images/POIs/UrbanBeach_2014_0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492896"/>
            <a:ext cx="6048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555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187624" y="332656"/>
            <a:ext cx="7200900" cy="63495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 </a:t>
            </a:r>
            <a:r>
              <a:rPr lang="fr-FR" sz="2400" b="1" u="sng" dirty="0">
                <a:latin typeface="Baskerville Old Face" pitchFamily="18" charset="0"/>
                <a:sym typeface="Gill Sans" charset="0"/>
              </a:rPr>
              <a:t>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3557" name="Picture 2" descr="http://guidepal.blob.core.windows.net/article-mainimages/aphoto7138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4652963"/>
            <a:ext cx="3052762"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K Urban Beach - Lisbon, Portugal - Bar, Night Club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268413"/>
            <a:ext cx="81057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descr="urban-beach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388" y="4652963"/>
            <a:ext cx="27066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https://abilelisboa2014.files.wordpress.com/2013/12/urban-beach-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4670425"/>
            <a:ext cx="301783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581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655638" y="3718773"/>
            <a:ext cx="799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En fin de soirée, les participants pourront rejoindre le </a:t>
            </a:r>
            <a:r>
              <a:rPr lang="fr-FR" altLang="fr-FR" sz="1200" dirty="0" err="1">
                <a:latin typeface="Baskerville Old Face" pitchFamily="18" charset="0"/>
                <a:cs typeface="Times New Roman" pitchFamily="18" charset="0"/>
              </a:rPr>
              <a:t>Skones</a:t>
            </a:r>
            <a:r>
              <a:rPr lang="fr-FR" altLang="fr-FR" sz="1200" dirty="0">
                <a:latin typeface="Baskerville Old Face" pitchFamily="18" charset="0"/>
                <a:cs typeface="Times New Roman" pitchFamily="18" charset="0"/>
              </a:rPr>
              <a:t>, située à l’arrière du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dans le même </a:t>
            </a:r>
            <a:r>
              <a:rPr lang="fr-FR" altLang="fr-FR" sz="1200" dirty="0" smtClean="0">
                <a:latin typeface="Baskerville Old Face" pitchFamily="18" charset="0"/>
                <a:cs typeface="Times New Roman" pitchFamily="18" charset="0"/>
              </a:rPr>
              <a:t>bâtiment. Ouvert </a:t>
            </a:r>
            <a:r>
              <a:rPr lang="fr-FR" altLang="fr-FR" sz="1200" dirty="0">
                <a:latin typeface="Baskerville Old Face" pitchFamily="18" charset="0"/>
                <a:cs typeface="Times New Roman" pitchFamily="18" charset="0"/>
              </a:rPr>
              <a:t>tous les weekend et privatisable spécialement pour les groupes en semaine</a:t>
            </a:r>
            <a:r>
              <a:rPr lang="fr-FR" altLang="fr-FR" sz="1200" dirty="0" smtClean="0">
                <a:latin typeface="Baskerville Old Face" pitchFamily="18" charset="0"/>
                <a:cs typeface="Times New Roman" pitchFamily="18" charset="0"/>
              </a:rPr>
              <a:t>. Ils pourront profiter d’un open bar durant la soirée</a:t>
            </a:r>
            <a:endParaRPr lang="fr-FR" altLang="fr-FR" sz="1200" dirty="0">
              <a:latin typeface="Baskerville Old Face" pitchFamily="18" charset="0"/>
              <a:cs typeface="Times New Roman" pitchFamily="18" charset="0"/>
            </a:endParaRPr>
          </a:p>
        </p:txBody>
      </p:sp>
      <p:sp>
        <p:nvSpPr>
          <p:cNvPr id="9" name="Text Box 16"/>
          <p:cNvSpPr txBox="1">
            <a:spLocks noChangeArrowheads="1"/>
          </p:cNvSpPr>
          <p:nvPr/>
        </p:nvSpPr>
        <p:spPr bwMode="auto">
          <a:xfrm>
            <a:off x="971600" y="7799"/>
            <a:ext cx="7200900" cy="11889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OU : le SKONES à privatiser </a:t>
            </a:r>
            <a:br>
              <a:rPr lang="fr-FR" sz="2800" b="1" u="sng" kern="0" dirty="0" smtClean="0">
                <a:latin typeface="Baskerville Old Face" pitchFamily="18" charset="0"/>
                <a:sym typeface="Gill Sans" charset="0"/>
              </a:rPr>
            </a:br>
            <a:r>
              <a:rPr lang="fr-FR" sz="2000" kern="0" dirty="0" smtClean="0">
                <a:latin typeface="Baskerville Old Face" pitchFamily="18" charset="0"/>
                <a:sym typeface="Gill Sans" charset="0"/>
              </a:rPr>
              <a:t>derrière le restaurant KAIS</a:t>
            </a:r>
            <a:endParaRPr lang="fr-FR" sz="2000" kern="0" dirty="0">
              <a:latin typeface="Baskerville Old Face" pitchFamily="18" charset="0"/>
              <a:sym typeface="Gill Sans" charset="0"/>
            </a:endParaRPr>
          </a:p>
        </p:txBody>
      </p:sp>
      <p:pic>
        <p:nvPicPr>
          <p:cNvPr id="32773" name="Picture Placeholder 8" descr="Skones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4412952"/>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http://www.bestguide.pt/wp-content/uploads/2012/08/skon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1161311"/>
            <a:ext cx="38417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4" descr="data:image/jpeg;base64,/9j/4AAQSkZJRgABAQAAAQABAAD/2wCEAAkGBxQSEhUUExQWFhQXFx0VGBcXGRoYFxoXFxcYFxcYFxcYHCggGBolHRcYITEiJSkrLi4uFx8zODMsNygtLisBCgoKDg0OGxAQGzIkICQsLCwvLC8sNiwsLCwsLCwsLCwsLCwsLCwsLC0sLCwsLCwsLCwsLCwsLCwsLCwsLCwsLP/AABEIALcBEwMBIgACEQEDEQH/xAAbAAABBQEBAAAAAAAAAAAAAAAFAQIDBAYAB//EAEoQAAIBAgQDBQMJBQQIBgMAAAECEQADBBIhMQVBUQYTImFxMoGRFCNCUqGxwdHwB1NikuEVJHLSM0OCk6KywvEWVHOj4uM0RIP/xAAZAQADAQEBAAAAAAAAAAAAAAABAgMEAAX/xAAyEQACAgEDAwAJAwQDAQAAAAAAAQIRAwQSITFBURMUImFxkaHR8DKB8SNCUsEzYuEF/9oADAMBAAIRAxEAPwDxKK6KnGHOusEcjvTMnnQsNEcUuSngU7N5VxwzujS9yaeLtL39cdQzuDXCwfKpFcnlVlbJ02k8udGkHgq9wx6fr3Ugwx8quFI3pQK6kPtKfyY9RThgz1FXQuhMbb0zN0JHuBpbQHEr/IT1FPXhzHmKtjD3I3UDq3h+8xSC3emAFb/AVb7jSbr6Mb0ddUyNeDsfpD4GpE4E/wBYfA0xsXdT2lZfVSPvFFOBdqGs5h4STzKgkHWCGIJQjTVYPwFJN5ErjyMljvko2+zzkxmHuH9af/YzfvP+H+taHDW2v2WfDkK5zBrZJMZfEQrEzsV3GnWs9icTcRirOsjciCNRIgjSpxyTm2rKOGOPY48Gb959n9ab/YrExnHvED765cbcIkNIEAmNATtPrFGOHsUUvedYZMy6Sw8TKCUiCJSdZEUZznFHKON9jOtwph9L7DTTw8/WHwo5xKe7Q2wSsAl4JJkAagSF1+8daDtiDzI89KeEpSViSjBFdsIetN+SHqKma9rpt57003+hqvJP2SL5KeopPkh6in/KD1FJ8pPlXC8EfyZvKkOGbyqX5QfKkOI9K7k6okfydqT5M3T7al+Ueld8oPlROpEXyVun204YNzy+0VIuKPlT1xzdB+FdbClEiHDrn1ftH50h4fc+ofiPzq3/AGuRyH3CnW+KO3s259AT91Lc/A+3H5ZS+QXPqH7PzpaIjHXv3J+DV1DdL3HbMflgxlJ29f8At501bZmIM1Megnr/AN6aG332/oaYnRDk/XX0602Kk9+lOVBqfh099EUkwfDrl7N3aZsiG42oEKu51OvuqJU91dlPWu1ohHgEbNTlZ99DUcnpSi4K44m74/SU/fU0/ryqBb3nUtu5NNF3wMnSJ8NdhpgGNwdiOc1DbvsJABE6HaPiamycx/2qZrcjXSND5T9L0G/pNdkxrrR0cjurIcPhLt1gqKWY6BVzXHPoqAzRWz2cYZu+c2woUxkljmnKAATrt7WWJBot2exot6C53dzu+5C2co7z5yYdgRO7azr4RMUfwyC3mRYBzC44zqUVgwyvcGYmJcrK6e+s+TJDHSY8YznyvxgC52cW1nZXfLbIVu8fu31kTkBggERpPtCmcKtWHuKt0IGF0EXXVjbCqDmVlUEtuus6QeoovxHidpsO1zO10khcoUANcXuxqB4j4Gz7qN9JBrO4fHPfvWjdUi0hhiTlJXTTKmxiIAAnaRM1GM98XwW27WuQkmOa09ybhdh4QZYAgEHwoYy7conprT8Phy0vZUi1clnDKFViB4TbBByrIaI6GpcfwrCO5fv8sKCwEkMNFkMfZaY0J+O9a/DYa6bFhCzGygmHOXKijQkKYiQN5B02NYsuSKXsrllVF2ZrhPBnXDjuwpe6wYrebVDMgKifRC+Is2WAdRtU2O4YmZAELhlI0MCSupboQJMaj0ArZ2baopKMGciWyxCExGYGMsgkyNfXShw4b3Vzvc/eiEIMlSzhN7abEMNSRyBGg2yvLJvcx0kuAP2fsi57aCEJKIAR82DLd2F1PiKezvuKHdq+xPeKt2wWVzmZluKVlQTqIk55BkHrOgAFTpj2PE1tWnJ7pJZS/d2w+jTkMM7Zss7wOkVp8dw+8qhbSKjkM5YPlYXJkhlACmc2aTzmRBmrJzxyUl3VitRkqZ4RicLctk57brABMgwAwBU5toIIg85q2eCXQqs65M2oViFcqdmytyn9RXtdzDr3KMcq30lTmUsLdwA5zmyyAMp00GvOdcp2g7HreYXEvQ+RmZszvn0Uh2aIRmAaQBGggGDWqOut0+PqRen8cnlbHLII186Zr0rT8R7MvbeEkyNA5GYAaat7H2xqNqEOhB8QI9RW+GSMlaZnnjlHqD4J5fdVnDcOuXCQoGm8kCPXWpVtqZJUH00P2UvyZNIZlb7PzqySJOx/9h3MhclQBOmpYkCYUAGT9g5xTOJcGu4cjvVIB2YFWQ+jqSDsefI0+5euW9BdzAHQHXX0M9ftNR4vFXHOZ/EdtPZEbQOv50JV2DG+47hvDe9uKgdLZbd7rBUURMsx2pb2GtpmUkMykgMviVo2g1DYvgHxyAecTHKY51auWbTAsl5TvCsCrRMDyJiDAJ8z1m0yqcUuhTtW2Oq6agbDczp8BNdcNwaFj7yY/Km2rzKZUkVZ/tDfOoJ67a+YoNyvpY0VBrl0/oU8p/RH511WEwN5xmWy5B2IUx7q6juXknsl4IXUmBz6aAco1/OmKIMNp10qxeid9ORHltXR5yd/D1+HnXJnNEaoTooJPpV3D8JdpBhI1JMnTT6gPIzUCYgj6RAFWrfE4DTccltN+Xn7pqkdr6k5uS6FbE8PKJmG0xsY9/65VVcMkFljmJGh5+hFFRxJZAZ3Kxrrv+jBqO1jwoZQW7s/RnbXn1Gp99Ptj5E3z8AzvPKuD1au9yY0I6kRvVVhGxn1pGqKXYuh6Uvdj0qM+lOAFAJfwl7kd+vUfmKLYKybjADeD0102gkTr+J5VnF3Gtb7hOOt3lU21h7S/VGkSTKBdZ6yBJOu0Ll1DhHp+/gMMKnLkh4dw253d1LeUW7dwZzmyFy2YAueSico1A161rcPwqc2aySGENvosDMZaFZDrz231FBOIY+/cR1VBlDxlVoXxGCVUN4llPOI3iK0ju9pLVtYDlkRcmaEBgCVJXSNZPMbc68bPOUmmehBJcAfhGBT5Q2HawzJccXbNzxNaAQXNYbTVTEHYsJG1Cu0nChh79xrea4gll7tVKd4x8KBUJIKzJkCcpgRXqtrh9s3BdFps5Mj6KMQDbzsGaTAMCZ090A+PXzbu4e2ML8oDM5VAgdSzCWytcnIYHKFgCjHM3P9ha4PNuzPCmv3bIZSoDx41cZiGDFdIbYnUSdutexPxdLS27VpXIWMhVA4ZAJURmDEHXUx1nkRvZXg74UXbl2zatHOICeEhSpMRyc+EdZmhvGmFkDK5VixdsyN3kExAYoAsCVjNqF05wubK5z+AYxRd4bi862FlXdrUksAcoZpRA0EzoPD5DeIBm7g+8stbMZgGCgAhNVOxOwIJ1G8xpQ7sfh4skA6h2Q5oCqojLBOwKsjSP4a0OAusXbMoNuSJDB/ZOVViYEKoJXTU9ZFZXC2PN0BMP2YQYm7euJ3jPqgMEK1wjQNGfLOsmBI+jOpk5lthbqgqREsxAKtqUIiSYaNQOcxzscRsMyEoYdlygyADEshYfVnePhvUBCuqpdIJaM6HWAAATsV3yncc/Q0bb7klyBeKWydEX5xUT5we1lUwUIDDcZ/DodJMb0Gt4ByG1V2Iy5GUMQwUH2vZtgqZgnkduexFxAzooUABmdpAgqAM0ECDIjUEAifUNxKzatgJbUyCpMM1uEIB1aPFJjkNJ5UlcFYy7GV7UWTatBjlJYgGNFnoUOwnbplO9ZHjHdXLKuFk2118SZiMySHZQCTObWNtOc1t+2OFQ2l7sADxEoXA1BOZguaWmdTqZbzgeV4u8SpUofajcDQe/eY+Feho4KUU0+UyOebT56UDiTOkRvH4U4XjzE+8Uy4pX8jE/EUmavUMRIHAmfa68vd+dddfNpI9aYrCuUDmK44N4O4FUKpEtpDARH4cviamxpsSFuWlAA1ZNCdunu/mrPEj6OaeUGnMkQbknov5n8qqslKiUsW52Ot4XvXK2QxHViNBO5O1aThvArdqGueN+U7D0X8T8BWfwXEcjCV0E6LoNY5e6uxvFHfSYHQE/adzWealJ+DVjcIK3yzXPxiypg91I+sQT79DXVhlQxoBXVP1eJb1uXgRX5Hb7aUMRry61HtSMKuZCU3qXv9qrUtMKWRia5sTpVeK6KFnUTC9XG/UeQ00rXWEnF8c9qfjLltnYomRDsmYtGn1jqf61ViuFcGx016P2EtdzbuXLV0MGXOfCwIyaAsqguyqzaqJkxE15tFbHsvee1g7l4F1C3La5ioa2EZmZxJ0BOUDUGSBqKzaqLljpFMLqQb7OdsbrYlcK+HR81wIIBW6jZpLrIIGwMFeWsV6JieGu942rNwBrYXwQDI557gJ8Uco3LQTqa8Cx2LtrfFzDZ1AIuAtEh5zeFVUZADpEttvXrvBuOPjLSYq7c+cAAAtALkIgEOV1ljryAkDQk1i1WCMUpJUXwzlJtNmus2GNwozMHGZTcCScxOZQinRlVT6npMxLi8VbVLdxM7NuIU2ychIOcxKr4diDPQa1Vv8WOB7i13ZdrvilcrZZdT4lzSsZic0mcvupOJu91lfCsMrpplJAf6uafZGcnbXyNYuYr4lv1Mt4jG90o7wAHLmKjKSGIOrxyOsQAJPKqXHcOHQWyST9FE8RfchQYzMQw10EZhy1qfh93v1RsQ1rvSxs5rcMADoUUSQFbKdTtHsg7VcbxizhDfe7lW5cEqy5nOVR4ZC5jowYMF8PgMmjsbfUCdFzgfAmth7l4mWKsltCpVCilFJYCM206QIG8A1V4hgXXEBELMkhmDERJAzbysEsSZ8qdb48WHd23V73dhntBGU2wFlnd20VdVjMoI6E1QwdxrviW6bgYsVYTIMEEpaBBUQxIGvJgZrp/pVoaN22w3huPKr3FuBoGgYMjLCrmJUAS++p10cExJibGoxuE20AAae9BSPGSMvtZ5BhiIHkZ2zXGkVcOcU3gDqXUMGkuyNbKkMTOcBNx1POK7gHG8XftqmGwpGQAZrjEJmA1LGPHqSY3866pS4Bt7oJ3MQFuJ3yhFceME9QQ0gmAM8yCCdtqEcQYuhKgsguNcOYHxEkOzFG2yiIGuqAeVHeHcFuyTfxKM5cErGZVObMEEmTrGmaBr60Ox1hMty0bhVxoFjQ/NgFQJJEsQ3PqaStoyfJnb2LNq4HvZ5AzDvFA5AgZiCM4yqJMCdprDdrxZy96M4u3DooWFhQmYuxbeGU6D6W+mvoF/DZrdtWCAlcxk5CxUEKIAlpAB5bVkuL8Tt2bwssVyskOIGWC2aLmUHOdIgRy1rXppe3aX8C5l7FMw1jGZGBhWMEQ6h11BHssCCdZ8jHSo++HnRHtImHW9GFM2goE+Kc2syW391Cq9iLtWee01wKX99Kik+VMFSAnpRASqwTbemXL+YyY/XWk91L7q6w0MB/U1NhsSEYNlR4M5XEqd91BEjXao2PlTfdXHDzd8hXVF7q6uAMnU0oNNFOUUQHRSVf4X7R9Pxqm66n1P30t80M40kxprqfk1pyXGAKzodx7x+VMKM003rmidJjzpzLtTcutAI2uBp2TSl7s6UQCsulFuB9pb+Et3EslQLpGfMqtIGw1Gnu/ChIn4UmTSllFNUwp07RYwmBuXMxt2ncIJbIrNlHItA0HrXrvZLhDYLAlsYBaa4wKKsJcNswAbmgIBYc5bUc5B8y4Hx3EYQuLFwJ3i5WOVSY12Y6jn8etW8J2ivPijfxDPeLBgwLZQQwiBoQi6LoBsvLes+oxucWiuJ1JHq2HVFcNdVhbvAB1P+rUqhZQwnLIynJOWGaI1FPs9ruGd8MOl1ra2oVLzKGsGFES05hB0kgDTevO8fjsZZuNh7rCcpXKwBhbimNQdwGkGenSgmN4TcssVdSpgGCCDDCQfgax4tNH+/wDY1SyS/tPY+1GHvi0Cb4XxSjlQLTkM2ZtNEBBgaajmNTWN7IsHS5h8UzBAc9oqBmQ3Jzsjt7QYwCjb7iCDWu4xet2+HJhrjM7vYLLmYHI9q2rwcp8IBBAAkGKy3Buy9y/hjiVIyofZEyQs5vKRB0PWox4g0ug8VfJTxfE2sYnMALuUFMwBXvbZ8VstEZWGnoVA5Vp+xj3sVjsPd7nu7VnMxOYktmQopK/QB8hBKxyo12e/Z+5vNisU4caXLVu15CbcyABlGUAaiRqeu4xeJ7oZmHiYwI5gbTO3p51dw2xU5cCTyptxjyB+NdmEvXhiL8tlYZLalspnwqbikkT1YDbfavP+3fHsZYuhnUnBq4VrSLktFJUn5xWlm1iDprtpXoeIxLlWbOGa0IMgBSQCWZejgDbafjWO/aZxB/kV4M9pC6gZIDFlYL4UkgZwYbMJgGQNqlHKp5aS4fX87C01HkFcM7U3Rh7GKuhrq2tYRQzZZAhtAAQqEyJAhjG0S8G4yMZfxF9tLHeMLbeJlgAIrtmOZM02wBlBBJ9K8tu429bsWkVyEeW8JIPhd1IJHIzPwoz2T7QPYX5MGvW1Z8xewC14iAO6S2SFliF8WhEc9K0PS+xJe/j4Celpr4G34vauI11rbFjcQMAVLojKjF8jufFJ0A0BzAaTXj2Ku5nncHYkBZHLwgkDTlJr3fC8HsW+H3Bi7pto9uVS6PEkKrkkqVuOZTUCCYMDavC8ZZi4wBUwzCUkpAY6oeadPKKbRRq7BnldFaN9K6NtKf3e9PFrQb/Ct5nK5GtWUBnYajoPs6VF3cvA6xRNMA2YaHb8KDdBjFsoFNDpz8qcUMrpy+NXxw9obQ/o/wBKU8Pbw6Gk3or6Ng3IfFpSFDppWk4H2afE3u6UhS2xc5RoJ1JqTAdmjevJZ7xFkkB2kLpJ3APTSkeaKY3oZNGUca0tF8RwqGMGR1rqdZETeKVgHLTkXWpsPZRpl8sCdZk6gQoAMnWeWgNRgiqWTotcO9o1YNtYHgb2j79/OqmDuEEwJ02/rRVRIT55RJBIOXwyefpNGEbbBOVRS+Ii2kzj5tttvePOo7VgQx7ttx/00b4dw4O5YYtIEiQFIJABHnBIjbSpE4Wy22Iv22BZdis+0ADlIzD2Zp3HkEJNq6AbWRCfNtt56+z+vfXd2uc/Nt6a9KNYvCMptTeQgjSChiQDrG2w3qi6NmY94u08uh/XvqsMDky0OQfA7v8A0Z566+dSG2Myjuz6a66N5VMUbJ/pBudNP4vOrK22N1R3q7DWB/H5/qaq9M0vkdLhWUlw3+k+bOgP1tILeX6imlFKQFBIaDBJI0bQ6UQwmIUvcRrkksy6aA6nWJ1Gp51afgSoiOtxAzGDAg+y38Xl0rGpKU3BLoJNbIb5Pr7vygacP84B3X0Rpr/F5fqKHIkXiMvXw/HyrXHhrd9HfL7AMx53P4/1NZe6pGLcZhIJGblt6+7eunChYZN3Q1mHUviENy2pYquwaNAyiZEiAvntRGbl7vmuWw7BMuZjGVbYKCPDrAX7KpcLwrd8vzwjWDrG94mPF1n40Sw9ohcR8+NA/XWGu/xeX21menbVo2LURumW+C4MO1hb9rNbL91I9oKwdQq5VkgEzzNWl7UsMVcwdhFt4dWa2iLbC6gEOSpO8yZmTHKqVm6bSWX76ct4tl8X0c5PPnEe+tdd7M4ZOIWGtAjMC5Bls7EiWk7aSfMsduePJicVT7llki3a8G+wlqFEzIkSdNJ2j3D4V552u41dXEEC2GRGCoS0AMoJJBG2uhnkteks+VSTsBJ9BXh3Ghntl+/eWuO+XxRDG4wI5a6fGtGTB6SKh1MuCSTcpBnhXaRlxF0Yq2x7y2oVkjwlS5Hry1nZaGftH4Yxsi4gFxAWLE5cwLklTqZggTpodPShvELCd+v95uEZR4vFoCHI5bQPvqKxdY2sTZOIuG3lZ4In2S4GpWV+jzoQ0j3xa7DZcsYpmF4zbKm0GGWFkDTYtvp6V6H2A+R4fEd9icwvKHZEC+ADw5WkDVzqN4AOvlkO3ODFt7WVy4NsmT5XGEDQaaVpLfCFZlbvbkG0pPlnkgDw+QrY8O5uKZkeeopvv/oE9oOK38azXblsbqg2nKh8AbxatB3FDBYebR7seyI21koOvmPjRUcPGW6O8uEqxMeU7nw+VPPCxktMHuHYGBtBTNHh1getPHAkuAesWwSti5NwZF26DTT186lS1cyIcixJ6fx+dLxC7as3nUvdbTWIEaLvmUTrI91XLuEQWQe9edTHLY/w+Y+NI4qy0ZNqzPujDGLoA3eJpyktA2P41vrGHvF7Xgt6rI8Pko+t5isPjrK/KlysSudSSYBgOJ+ytbxdbKYdWFx0Y28ubLOUnJrA15H7KWeNS4KYsrhyXLitkuyLUgDpt45+lvtT7lm7Fs5bZ16cwW/i19mvJcoA1156a6+/nXptu5Y7rxNqLjR4k9jLI033beazy067GiGqvqX72Fu53Vco0PiywR7GoEn8apPbvd0jLlUgyGG/M/jTs+GN6M5jL9ZN5/xeVQxhxYks0gjYgnZJgAzzNPHSCS1cSVsHe5hT8a6std7TiTlw7ROku0xykAaGlqnoo+RPT+4Arwa+UNwWyUUFiwKkAASSYPSq9nBu6O6iVtgM508IJygmd9ela6xiv7ncA0HcsP8AhigPDLsYXFDqtsf+6KhDPOSdro0vm0Vy6XHFxpvmLfyTZW4ZYa4+RBLN4VHUnQDXSjNvshjf3B/nt/56o9lj/ebX+Nf+YV6tbxE1l1uryYZ1FLp3/k06DQw1GPc3VMwFnsRjztY/9y1/npW7EcQmO7g/+rb2/mrd4/ivc22uanKNhzkx+NAG7cj9038w/Ks2PWavJzGK/P3NGTQYMbqc6AOI7HcQOja8tbyn/qpXxvyS4bd/Di82Xu8huaZnUZWBWZI/Gr2K7V98QoDJzJzb/CmIVY5jBbqdTtHPyrfg12qxO8lft/LMWXR6d/8AE3x3KF/tVYyC38gthgzS3etJzZtPZ5Zh/LUPEO0VpnDrg0tgQIF1jMZuo55h/LRt8Q1qFVFMDN7FswBuPEOlXflbXF/1ZVh+6tbEdclaH/8AXyr4fnuJrSPpuPMi/iLec6es1p8RxUYoW0shLBRcrnP3ZukkBZXNBYaiRvm2oomAtKwAtrsY0HUUT72Of2Cs09an0Qceja6sDJ2M4k+qsNok4gA/83nTLv7PceCcy2y3XvlJn1nWjYxsf6w/zGlbiEjV2PqTWb1vUPx8n9yz0mFO+QH/AOCuIiPnEnl/eBI18jpufiamt9hsfrLr5/P789ddd/tpzccNq5KqDpG8b71pOD8aa+rkiI03ncV2XV6qCvivz3lcGg0+Tu7ACdh8aBOdIB/fc69z7OWXaxhi2XMlm2rfSOZQFMNz2avO1xZynXnXo/Y65OFtMf4l+Fx4qeDUZM06yA12jhp8alF96+jCuKIRXd2OQKSQN9BJjzrwfi/AsXj8Q14mygbwomeAiAnKsBdTrJPMk+72TtdjDaw1198qFuY2Ej3SK8Ht8SLkkiD5GrZMk939P7/7M2mx43jbn1vgn/8AAWJMjPZ00/0hj/lqne/ZzjEOl2wJHK4+x9Eq6mLbk7D/AGj+dTfLLn7x/wCY1JZ9THpJfI0PBgl1TMlx3gV3BlRedWLAsMjFgACBqWAiiy/s+xVxQ3f2MrLmAL3NFOsRk89qv4y2LpBueMjQZtYB3rjxC4CqB2Ag8zsI0HSqvU5nFKLV9+OBFpsO57rrt5K6fswxP/mMP09q5t09jaltfs2xJ0+VWQB/Fdjz0C+VXvl1394/xNQvjX/eP/MfzqfrGp/yXyGem0/h/Mpn9mt2Y+U2Phc9fq1Yw/7L2M/3zDyOWVyenSmXMX1Zj7yarXeMtZ8dsDNt4gdjoeYpll1T4UlfwA8GmXZ/MKN+zBh/+1Z/lemP+zEkScZb/wB2/wDmqj/4zxBGnd/yn/NWh7M8SuYi2WciVfLppplB6+dTyZdbjjulJfL/AML4tJpcstqsE2P2eAb4lP8Adt/mpuO7EWhAOLRT/wCmZP8Ax0T7T8RuWFXIQJYgyJ5TWRxfGLrnMzCQI2Ao4JarLU9/HwX2KajT6bFcUuQlY7GW1M/LEP8A/P8A+dXh2aVhpiwPS3/86GcCxjXCwbWII09elaXDKfqn4V2WWZSqUvovsRxrEl7Mfq/uCh2KX/zh/wB1/wDZXVpF22NdU/WM3+f0X2G9Hi/x+rPN24dcW0395tQEPgDAzpqtD1wuXDm4Ly+OAbQ9ogNpPSN6S/YUA6CYJquyr3YOmb+texBPz38L8/c8zJw/gvL/AD9uhc7PvF9D/EPvrcLxtBtJ/XnXneDeDNX8NiAzCAf0ajqdOsjtmjRal447U+5sMVj1vIyEGDExE6EH8KHW8FZG6u3qR+AFdhTvUxFYV7HEeDZKTnzLkrJfs8rUfD8qVceoI8FBcd7H+1+dCrlbYadSV2ZMudY3W00+Ox7O5ZfCCIjf1ovwPjlm0CLto3Itsqw0AMfYaJGxrzwVwNUeki1RH1z/AK/U3FzjCSCLWo0MtMjTaOelIePAsFW0AT1by6VjsL7a+tEsP/8Akr6H7jUpaaEfkVjqHNWlXKRpBjz9UU75Wp3T7apV1ZdqNRFxRUhXUFSWgiZFF+zd7Kr6EzGw8j50G4l/o1/xfgaIcCdoaGA2mRP/AFCnyK8XIcUts+DQDGBQSVeBqdBsNTzre9m+Md3gbTLIBd4zDlmBk66bmvM7meDLiI+oeY/x0fscQ/uCW5OZbragQIIDdTG/2VljFJOupTO3kpSXH8mh7V8Y7zCuCdCpQjmQdD9leZLatLsp95mi9y/mBIaTPsnYEHQGgF25qabGnzyScUuEiwzr0qjf4miNET74pWu0A4jrcPoK14cSk6ZDPPZG0aFeJLvlNR/2gucNBgTInrH5UGxB+bGsbfdQ1mPU/E1aGmiyeTUbKVGvvcZQxCcvT41EeMLyT01rKSep+NIRT+qwJPVvwaj+2P4ftpBxYkgZRr76zUa0RRtU9/3UJaeCGhnlIJNeB/1afCPuq7guMtZBCKqgmSB12n7KGTFNN0VF41JUzQp7XadBrjePa/YR2AnORoegPKNPjWfc0TYzhh5XDzMbdNqFXFJ0GtNgioql2Y2ebat+BMBxFrTSp30NFRxe44zZiOUA6fZQUYC7+7b9e+rVlCohgVO8GJj3VXLCEue5lwzmnT6BEcSufWPxP50tUJpan6OPgvvYIxd8MdOlV50qxiCx3UD0qDIYnlW1dDy5tuTH2OfpVrh3t/rqKp2N4HPSiOFw5UzS5HwymFPcmGrd0D6Ufr0rnxC83PuH9KogU8LWH0aPR3sW6lorGZ952/pVc4ez1c+78hVkLTwlNuruxHHd1SKXyez0b4H8qcuFtfVP8p/KiHdwJY5R51UxHEo0Qe8/gKMZSl+m/mLKMI9a+QwYW0CDMe7+lSW7dsNmD+L0ocbjMZYknz/WlXuFcTt4a8ty7h0xCj6DsVE9TGjehBFWWJt02ReZRjaia7s52SxGNXPb8NrbvXGVT5JPtn0qx2j7HHA2TdxF+1b1ItoSWu3AOiBdD74HOK2/Bu3q4vDXHwOHd8RaUArdyi3aDSAVymCPCdBB6xXivHWvYi893EXTcukwxJ2jYLGgUa6DQU+3DC4dWRjk1GRrJ0Xj7lqzxDDfSYt6qYH2Vct4+xIIOg12I1pnZzsDiMapeyEyzEm4i6jfwzm+yl7S9h72CVTeyAMYGW4rHadVBkesRWaWHG+7Ncc+VPohz8esDQsT/snU/D9TU+D4mtxSEMgHWZGpG+tZVMCnmffV23bS1qpMn15VOWDGlUbsrHUZW/aqjRXbw1KiJAn16/ZQniSvaAYhcrCR4tY8xGhqA4zlNbLil+xi8HhUBSbVshixVbmYCMsqs5c0tqTM1NRWPmXQM8jl+kwdvHFjAA95j8KrY3DHMWLLr0M/hRDE8HTMQI/n5UmC4D3rhAyKTrNy4EXT+JjFa4Txp3EyzjkkqlyB8RfBUDp+FQPajbpWux3Yvu0LNisF1gYlCfcBvWXuWI2BitEZLsQnGXVlUNTiDRrg3BlxGneIsc3YKR8d6C58pIB8vWipqTaXYnKDik33JbWHZttfeJq6cPc8Om3n5RVRV5irlnFsPP1pJ7uxXHtXWxzWrh6VwsP1WrCYsHfT7qnGuxmoOcl1RqUIvoxLJItFCdc2by2Aqu2GnmPtqwUppWkUq5RRq0k+xCmHj6UU67oPaJ8v0aUrUbJT3b5E6dCPvBXU7JXVTgnyQYm34GPlUFxPmAf1vVZsU5BBOnoKabzZcs6dKqoszSyRbfwJMEPnF9a0AtigHDxN1P8AEK1JZUGsD1rPqJU0kX0v6WR28L5xUvyXzqpd4sv0QT57Ch9/Hu3OB0H571KOLJL3FpZoR94Vvuibt7hvVW5xHkgjzOp+FCy1cDWiOniuvJCWok+nBZu3C25mo4puauBqqjRNyskFUMS5LHy2q2WqBlE0Y8CTdoTCY+5aDC27IHENlMSBtTUxLAQD91O7unrZ8qL2+BVu8iLjH6/YPyrjjn+t9g/Kplwx08J8tDrTvkZG6sP9k/lSex4H/qeWVPlb/W+78qRsU53Y/ZRG3wxjr3bR1ymPuqQcKMA5SJEidKDnBBWPIwSb7dakTFOBoxHoYq98iB+j1HwMU9eFudrbHST4eR2PpofhXOcO5yxT7A35W/12/mNIcS312+Jol/Zjkx3ZnfbeN/wqK5hCuhWDRU4dgOEyg15jux+Jphc9TVzu6aE609oRxZTroq0wim0bF2i4TnVmKgTyp+alZSLpEhNSW9NtDVXNUysY60rQykW0xBG+v31IMUvOR6/0qorg04aVJ40XWR9i6GB2++mmkw2HtsdSE85ge+psdhBb1FxD08QI+zUfA+tS4TorbasrGlqA3fT3Mv511VpktyA0UoWupa0mIVVFSB/0ajApa44m7w9a4GowadQDY7PSZqbNOWuOHTSzSA0tcEVaQClBpwNAI5BVuxJPIfr1qstW7BqU+hbH1DIsMmQ5l200Ok6nnz/CiGMtOQrFl66KeW0+L9RQrvpA8quG/KgdK86SlaPQVchNrL9z7awdICnT/iqC9h2I1ZdAB7J25fSpbd2VirFsSKim0UdMDHBEDfmTt1M9aJcMssxnvI8OU+EbCSPXc0+9bpmHfLNNKTkhYpJjcPhszwbhGUllMDeCPhFAuK2fEdZ130H4UZW5qTQrHGSapibUhMlONAW4lQkVduCoGWvSjI8+USqwpuWrDLUZWqJkmiOKSnxTSKIBhFOFJS0TiQDyp6AdBUQNPWlY6YW4YFzCVUj0Bo3xKza0y21HooFZrCvFEbt+QKwZYPfaPQxSWyi8cBZOuT7q6h/f+ZrqTbPyPcPBljXCurq9U8YUUorq6uoIopwFdXUAigU4Ckrq44eBS11dQCdSqK6urmEnWp7VdXVKZWBdttVlGrq6skkbIsv2GNErBrq6sczQkS3F0oe+ldXUsWdNFZz0qjiBXV1aYEJMo3BUBFdXVsiZX1I2FRmkrqrEkxhpCK6upxBhFJXV1EAtOFdXVwUT2TVoXNK6uqMlyXhJpHZzXV1dQpB3s//Z"/>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pic>
        <p:nvPicPr>
          <p:cNvPr id="327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96752"/>
            <a:ext cx="3570287"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891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60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1763688" y="1268760"/>
            <a:ext cx="5616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Petit </a:t>
            </a:r>
            <a:r>
              <a:rPr lang="fr-FR" altLang="fr-FR" sz="1400" dirty="0">
                <a:latin typeface="Baskerville Old Face" pitchFamily="18" charset="0"/>
                <a:ea typeface="Times New Roman" pitchFamily="18" charset="0"/>
                <a:cs typeface="Arial" pitchFamily="34" charset="0"/>
              </a:rPr>
              <a:t>déjeuner à l’hôtel VIP Grand Hotel Lisboa &amp; Spa 5*</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Matinée – Visite de </a:t>
            </a:r>
            <a:r>
              <a:rPr lang="fr-FR" altLang="fr-FR" sz="1400" b="1" dirty="0" err="1" smtClean="0">
                <a:latin typeface="Baskerville Old Face" pitchFamily="18" charset="0"/>
                <a:ea typeface="Times New Roman" pitchFamily="18" charset="0"/>
                <a:cs typeface="Arial" pitchFamily="34" charset="0"/>
              </a:rPr>
              <a:t>Belem</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pour l’aéroport </a:t>
            </a: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Décollage vers Paris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sp>
        <p:nvSpPr>
          <p:cNvPr id="7" name="Text Box 16"/>
          <p:cNvSpPr txBox="1">
            <a:spLocks noChangeArrowheads="1"/>
          </p:cNvSpPr>
          <p:nvPr/>
        </p:nvSpPr>
        <p:spPr bwMode="auto">
          <a:xfrm>
            <a:off x="1763688" y="188640"/>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Dernier jour</a:t>
            </a:r>
            <a:endParaRPr lang="fr-FR" sz="3200" b="1" u="sng" kern="0" dirty="0">
              <a:latin typeface="Baskerville Old Face" pitchFamily="18" charset="0"/>
              <a:sym typeface="Gill Sans" charset="0"/>
            </a:endParaRPr>
          </a:p>
        </p:txBody>
      </p:sp>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861048"/>
            <a:ext cx="2568030" cy="17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pointschauds.info/fr/wp-content/uploads/2013/07/air-fr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540" y="3861048"/>
            <a:ext cx="2582062" cy="171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862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95250" y="170080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42" y="3429000"/>
            <a:ext cx="42481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547813" y="476672"/>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50" y="3501008"/>
            <a:ext cx="40957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186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a:latin typeface="Baskerville Old Face" panose="02020602080505020303" pitchFamily="18" charset="0"/>
              </a:rPr>
              <a:t>Les participants feront un premier arrêt pour une 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siècle. L’esprit et la présence d’Henri le Navigateur se ressentent partout. À la fin, un autre arrêt au Monument des Découvertes et à la Tour de Belém, le symbole le plus représentatif de la ville. </a:t>
            </a: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3988"/>
            <a:ext cx="181768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963988"/>
            <a:ext cx="30527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3963988"/>
            <a:ext cx="44291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196975"/>
            <a:ext cx="439896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p14="http://schemas.microsoft.com/office/powerpoint/2010/main" val="4281929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425825"/>
            <a:ext cx="42719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3913" y="-259921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6313" y="-258397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8713" y="-256873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440113"/>
            <a:ext cx="4268787"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03213"/>
            <a:ext cx="4202112"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67544" y="1124744"/>
            <a:ext cx="3840163" cy="130994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a:latin typeface="Baskerville Old Face" panose="02020602080505020303" pitchFamily="18" charset="0"/>
              </a:rPr>
              <a:t>Pastéis</a:t>
            </a:r>
            <a:r>
              <a:rPr lang="fr-FR" sz="2800" b="1" u="sng" kern="0" dirty="0">
                <a:latin typeface="Baskerville Old Face" pitchFamily="18" charset="0"/>
                <a:sym typeface="Gill Sans" charset="0"/>
              </a:rPr>
              <a:t> </a:t>
            </a:r>
          </a:p>
        </p:txBody>
      </p:sp>
    </p:spTree>
    <p:extLst>
      <p:ext uri="{BB962C8B-B14F-4D97-AF65-F5344CB8AC3E}">
        <p14:creationId xmlns:p14="http://schemas.microsoft.com/office/powerpoint/2010/main" val="2441341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06404"/>
            <a:ext cx="2557060" cy="170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827584" y="110490"/>
            <a:ext cx="3725862"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Arrivée</a:t>
            </a:r>
            <a:endParaRPr lang="fr-FR" altLang="fr-FR" sz="2400" b="1" u="sng" dirty="0">
              <a:latin typeface="Baskerville Old Face" pitchFamily="18" charset="0"/>
            </a:endParaRPr>
          </a:p>
        </p:txBody>
      </p:sp>
      <p:sp>
        <p:nvSpPr>
          <p:cNvPr id="10" name="Rectangle 9"/>
          <p:cNvSpPr>
            <a:spLocks noChangeArrowheads="1"/>
          </p:cNvSpPr>
          <p:nvPr/>
        </p:nvSpPr>
        <p:spPr bwMode="auto">
          <a:xfrm>
            <a:off x="72329" y="820610"/>
            <a:ext cx="500372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Arrivée </a:t>
            </a:r>
            <a:r>
              <a:rPr lang="fr-FR" altLang="fr-FR" sz="1400" dirty="0">
                <a:latin typeface="Baskerville Old Face" pitchFamily="18" charset="0"/>
                <a:ea typeface="Times New Roman" pitchFamily="18" charset="0"/>
                <a:cs typeface="Arial" pitchFamily="34" charset="0"/>
              </a:rPr>
              <a:t>à l’aéroport de Lisbonne </a:t>
            </a:r>
            <a:r>
              <a:rPr lang="fr-FR" altLang="fr-FR" sz="1400" dirty="0" smtClean="0">
                <a:latin typeface="Baskerville Old Face" pitchFamily="18" charset="0"/>
                <a:ea typeface="Times New Roman" pitchFamily="18" charset="0"/>
                <a:cs typeface="Arial" pitchFamily="34" charset="0"/>
              </a:rPr>
              <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Accueil </a:t>
            </a:r>
            <a:r>
              <a:rPr lang="fr-FR" altLang="fr-FR" sz="1400" dirty="0">
                <a:latin typeface="Baskerville Old Face" pitchFamily="18" charset="0"/>
                <a:ea typeface="Times New Roman" pitchFamily="18" charset="0"/>
                <a:cs typeface="Arial" pitchFamily="34" charset="0"/>
              </a:rPr>
              <a:t>et assistance à l’aéroport par notre équipe Croisière </a:t>
            </a:r>
            <a:r>
              <a:rPr lang="fr-FR" altLang="fr-FR" sz="1400" dirty="0" smtClean="0">
                <a:latin typeface="Baskerville Old Face" pitchFamily="18" charset="0"/>
                <a:ea typeface="Times New Roman" pitchFamily="18" charset="0"/>
                <a:cs typeface="Arial" pitchFamily="34" charset="0"/>
              </a:rPr>
              <a:t>Jaune</a:t>
            </a:r>
            <a:endParaRPr lang="fr-FR" altLang="fr-FR" sz="1400" b="1"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en </a:t>
            </a:r>
            <a:r>
              <a:rPr lang="fr-FR" altLang="fr-FR" sz="1400" dirty="0">
                <a:latin typeface="Baskerville Old Face" pitchFamily="18" charset="0"/>
                <a:ea typeface="Times New Roman" pitchFamily="18" charset="0"/>
                <a:cs typeface="Arial" pitchFamily="34" charset="0"/>
              </a:rPr>
              <a:t>bus de l’aéroport </a:t>
            </a:r>
            <a:r>
              <a:rPr lang="fr-FR" altLang="fr-FR" sz="1400" dirty="0" smtClean="0">
                <a:latin typeface="Baskerville Old Face" pitchFamily="18" charset="0"/>
                <a:ea typeface="Times New Roman" pitchFamily="18" charset="0"/>
                <a:cs typeface="Arial" pitchFamily="34" charset="0"/>
              </a:rPr>
              <a:t>à l’</a:t>
            </a:r>
            <a:r>
              <a:rPr lang="fr-FR" altLang="fr-FR" sz="1400" dirty="0" err="1" smtClean="0">
                <a:latin typeface="Baskerville Old Face" pitchFamily="18" charset="0"/>
                <a:ea typeface="Times New Roman" pitchFamily="18" charset="0"/>
                <a:cs typeface="Arial" pitchFamily="34" charset="0"/>
              </a:rPr>
              <a:t>Adega</a:t>
            </a:r>
            <a:r>
              <a:rPr lang="fr-FR" altLang="fr-FR" sz="1400" dirty="0" smtClean="0">
                <a:latin typeface="Baskerville Old Face" pitchFamily="18" charset="0"/>
                <a:ea typeface="Times New Roman" pitchFamily="18" charset="0"/>
                <a:cs typeface="Arial" pitchFamily="34" charset="0"/>
              </a:rPr>
              <a:t> de </a:t>
            </a:r>
            <a:r>
              <a:rPr lang="fr-FR" altLang="fr-FR" sz="1400" dirty="0" err="1" smtClean="0">
                <a:latin typeface="Baskerville Old Face" pitchFamily="18" charset="0"/>
                <a:ea typeface="Times New Roman" pitchFamily="18" charset="0"/>
                <a:cs typeface="Arial" pitchFamily="34" charset="0"/>
              </a:rPr>
              <a:t>Colares</a:t>
            </a:r>
            <a:r>
              <a:rPr lang="fr-FR" altLang="fr-FR" sz="1400" dirty="0" smtClean="0">
                <a:latin typeface="Baskerville Old Face" pitchFamily="18" charset="0"/>
                <a:ea typeface="Times New Roman" pitchFamily="18" charset="0"/>
                <a:cs typeface="Arial" pitchFamily="34" charset="0"/>
              </a:rPr>
              <a:t> – Sintra</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Arrivée à l’</a:t>
            </a:r>
            <a:r>
              <a:rPr lang="fr-FR" altLang="fr-FR" sz="1400" dirty="0" err="1" smtClean="0">
                <a:latin typeface="Baskerville Old Face" pitchFamily="18" charset="0"/>
                <a:ea typeface="Times New Roman" pitchFamily="18" charset="0"/>
                <a:cs typeface="Arial" pitchFamily="34" charset="0"/>
              </a:rPr>
              <a:t>Adega</a:t>
            </a:r>
            <a:r>
              <a:rPr lang="fr-FR" altLang="fr-FR" sz="1400" dirty="0" smtClean="0">
                <a:latin typeface="Baskerville Old Face" pitchFamily="18" charset="0"/>
                <a:ea typeface="Times New Roman" pitchFamily="18" charset="0"/>
                <a:cs typeface="Arial" pitchFamily="34" charset="0"/>
              </a:rPr>
              <a:t> de </a:t>
            </a:r>
            <a:r>
              <a:rPr lang="fr-FR" altLang="fr-FR" sz="1400" dirty="0" err="1" smtClean="0">
                <a:latin typeface="Baskerville Old Face" pitchFamily="18" charset="0"/>
                <a:ea typeface="Times New Roman" pitchFamily="18" charset="0"/>
                <a:cs typeface="Arial" pitchFamily="34" charset="0"/>
              </a:rPr>
              <a:t>Colares</a:t>
            </a:r>
            <a:r>
              <a:rPr lang="fr-FR" altLang="fr-FR" sz="1400" dirty="0" smtClean="0">
                <a:latin typeface="Baskerville Old Face" pitchFamily="18" charset="0"/>
                <a:ea typeface="Times New Roman" pitchFamily="18" charset="0"/>
                <a:cs typeface="Arial" pitchFamily="34" charset="0"/>
              </a:rPr>
              <a:t> – Dégustation de vins</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Puis transfert vers votre hôtel</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Arrivée à l’hôtel, installation </a:t>
            </a:r>
            <a:r>
              <a:rPr lang="fr-FR" altLang="fr-FR" sz="1400" dirty="0">
                <a:latin typeface="Baskerville Old Face" pitchFamily="18" charset="0"/>
                <a:ea typeface="Times New Roman" pitchFamily="18" charset="0"/>
                <a:cs typeface="Arial" pitchFamily="34" charset="0"/>
              </a:rPr>
              <a:t>dans les </a:t>
            </a:r>
            <a:r>
              <a:rPr lang="fr-FR" altLang="fr-FR" sz="1400" dirty="0" smtClean="0">
                <a:latin typeface="Baskerville Old Face" pitchFamily="18" charset="0"/>
                <a:ea typeface="Times New Roman" pitchFamily="18" charset="0"/>
                <a:cs typeface="Arial" pitchFamily="34" charset="0"/>
              </a:rPr>
              <a:t>chambres</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Après-midi </a:t>
            </a:r>
            <a:r>
              <a:rPr lang="fr-FR" altLang="fr-FR" sz="1400" dirty="0" smtClean="0">
                <a:latin typeface="Baskerville Old Face" pitchFamily="18" charset="0"/>
                <a:ea typeface="Times New Roman" pitchFamily="18" charset="0"/>
                <a:cs typeface="Arial" pitchFamily="34" charset="0"/>
              </a:rPr>
              <a:t>Régate sur le Tage</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en </a:t>
            </a:r>
            <a:r>
              <a:rPr lang="fr-FR" altLang="fr-FR" sz="1400" dirty="0" err="1" smtClean="0">
                <a:latin typeface="Baskerville Old Face" pitchFamily="18" charset="0"/>
                <a:ea typeface="Times New Roman" pitchFamily="18" charset="0"/>
                <a:cs typeface="Arial" pitchFamily="34" charset="0"/>
              </a:rPr>
              <a:t>Tuk-Tuk</a:t>
            </a:r>
            <a:r>
              <a:rPr lang="fr-FR" altLang="fr-FR" sz="1400" dirty="0" smtClean="0">
                <a:latin typeface="Baskerville Old Face" pitchFamily="18" charset="0"/>
                <a:ea typeface="Times New Roman" pitchFamily="18" charset="0"/>
                <a:cs typeface="Arial" pitchFamily="34" charset="0"/>
              </a:rPr>
              <a:t> vers le lieu de votre dîner</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Dîner sur la terrasse du Zambeze au cœur du centre historique de Lisbonne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288" t="30704" r="12501" b="30799"/>
          <a:stretch/>
        </p:blipFill>
        <p:spPr bwMode="auto">
          <a:xfrm>
            <a:off x="3779912" y="4162143"/>
            <a:ext cx="5048242" cy="227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pointschauds.info/fr/wp-content/uploads/2013/07/air-fr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1" y="2285253"/>
            <a:ext cx="2582062" cy="17120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10430" y="4437112"/>
            <a:ext cx="38623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Transfert en bus du restaurant </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jusqu’au Silk</a:t>
            </a:r>
          </a:p>
          <a:p>
            <a:pPr algn="ctr" eaLnBrk="1" hangingPunct="1">
              <a:spcBef>
                <a:spcPct val="0"/>
              </a:spcBef>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Cocktails au Silk</a:t>
            </a:r>
          </a:p>
          <a:p>
            <a:pPr algn="ctr" eaLnBrk="1" hangingPunct="1">
              <a:spcBef>
                <a:spcPct val="0"/>
              </a:spcBef>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Retour hôtel en bus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b="1" dirty="0" smtClean="0">
                <a:latin typeface="Baskerville Old Face" pitchFamily="18" charset="0"/>
                <a:ea typeface="Times New Roman" pitchFamily="18" charset="0"/>
                <a:cs typeface="Arial" pitchFamily="34" charset="0"/>
              </a:rPr>
              <a:t>Nuit - </a:t>
            </a:r>
            <a:r>
              <a:rPr lang="fr-FR" altLang="fr-FR" sz="1400" dirty="0" smtClean="0">
                <a:latin typeface="Baskerville Old Face" pitchFamily="18" charset="0"/>
                <a:ea typeface="Times New Roman" pitchFamily="18" charset="0"/>
                <a:cs typeface="Arial" pitchFamily="34" charset="0"/>
              </a:rPr>
              <a:t>90 Chambres singles</a:t>
            </a: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au VIP Grand Hôtel Lisboa &amp; Spa 5*</a:t>
            </a:r>
            <a:endParaRPr lang="fr-FR" altLang="fr-FR" sz="14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975327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3"/>
          <p:cNvSpPr txBox="1">
            <a:spLocks/>
          </p:cNvSpPr>
          <p:nvPr/>
        </p:nvSpPr>
        <p:spPr bwMode="auto">
          <a:xfrm>
            <a:off x="269875" y="-26988"/>
            <a:ext cx="8623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dirty="0">
                <a:latin typeface="Pristina" pitchFamily="66" charset="0"/>
              </a:rPr>
              <a:t>Visite de </a:t>
            </a:r>
            <a:r>
              <a:rPr lang="fr-FR" altLang="fr-FR" sz="2800" dirty="0" err="1">
                <a:latin typeface="Pristina" pitchFamily="66" charset="0"/>
              </a:rPr>
              <a:t>Belem</a:t>
            </a:r>
            <a:r>
              <a:rPr lang="fr-FR" altLang="fr-FR" sz="2800" dirty="0">
                <a:latin typeface="Pristina" pitchFamily="66" charset="0"/>
              </a:rPr>
              <a:t>: Dégustation de </a:t>
            </a:r>
            <a:r>
              <a:rPr lang="fr-FR" altLang="fr-FR" sz="2800" dirty="0" err="1">
                <a:latin typeface="Pristina" pitchFamily="66" charset="0"/>
              </a:rPr>
              <a:t>Pasteis</a:t>
            </a:r>
            <a:r>
              <a:rPr lang="fr-FR" altLang="fr-FR" sz="2800" dirty="0">
                <a:latin typeface="Pristina" pitchFamily="66" charset="0"/>
              </a:rPr>
              <a:t> de </a:t>
            </a:r>
            <a:r>
              <a:rPr lang="fr-FR" altLang="fr-FR" sz="2800" dirty="0" err="1">
                <a:latin typeface="Pristina" pitchFamily="66" charset="0"/>
              </a:rPr>
              <a:t>Belem</a:t>
            </a:r>
            <a:endParaRPr lang="fr-FR" altLang="fr-FR" sz="2800" dirty="0">
              <a:latin typeface="Pristina" pitchFamily="66" charset="0"/>
            </a:endParaRPr>
          </a:p>
        </p:txBody>
      </p:sp>
      <p:pic>
        <p:nvPicPr>
          <p:cNvPr id="21507" name="Picture 4" descr="http://api.ning.com/files/VUGE*wvKY9y3ow0dSL8HWIoQWG8x1ZoC*ctDC*iNH9m-qewbUUQKSegKde-3V3gJL3tlLHvuvLCejVrkLo6OeRlYs4xGg1Il/7899896_Q8Zy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54088"/>
            <a:ext cx="3497262"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descr="http://cozinhasdaeuropa.files.wordpress.com/2012/10/pastel-de-belem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842963"/>
            <a:ext cx="3344863"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323850" y="3716338"/>
            <a:ext cx="8496300" cy="2308225"/>
          </a:xfrm>
          <a:prstGeom prst="rect">
            <a:avLst/>
          </a:prstGeom>
          <a:noFill/>
          <a:ln>
            <a:noFill/>
          </a:ln>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fr-FR" kern="0" dirty="0" smtClean="0">
              <a:latin typeface="Pristina" pitchFamily="66" charset="0"/>
              <a:ea typeface="Times New Roman" pitchFamily="18" charset="0"/>
            </a:endParaRPr>
          </a:p>
          <a:p>
            <a:pPr algn="ctr">
              <a:buFont typeface="Wingdings" pitchFamily="2" charset="2"/>
              <a:buChar char="v"/>
              <a:defRPr/>
            </a:pPr>
            <a:r>
              <a:rPr lang="fr-FR" kern="0" dirty="0" smtClean="0">
                <a:latin typeface="Pristina" pitchFamily="66" charset="0"/>
                <a:ea typeface="Times New Roman" pitchFamily="18" charset="0"/>
              </a:rPr>
              <a:t>Le Pastel de </a:t>
            </a:r>
            <a:r>
              <a:rPr lang="fr-FR" kern="0" dirty="0" err="1" smtClean="0">
                <a:latin typeface="Pristina" pitchFamily="66" charset="0"/>
                <a:ea typeface="Times New Roman" pitchFamily="18" charset="0"/>
              </a:rPr>
              <a:t>Belem</a:t>
            </a:r>
            <a:r>
              <a:rPr lang="fr-FR" kern="0" dirty="0" smtClean="0">
                <a:latin typeface="Pristina" pitchFamily="66" charset="0"/>
                <a:ea typeface="Times New Roman" pitchFamily="18" charset="0"/>
              </a:rPr>
              <a:t>:  Ces </a:t>
            </a:r>
            <a:r>
              <a:rPr lang="fr-FR" kern="0" dirty="0">
                <a:latin typeface="Pristina" pitchFamily="66" charset="0"/>
                <a:ea typeface="Times New Roman" pitchFamily="18" charset="0"/>
              </a:rPr>
              <a:t>délicieuses tartes à la crème sont servies dans toutes les pâtisseries et tous les cafés du Portugal, mais la véritable recette demeure un secret bien gardé par trois personnes encore en vie. La recette d’origine était concoctée avant le XVIIIe siècle par les nonnes catholiques dans une boulangerie, à l’intérieur de l’ordre reclus du monastère </a:t>
            </a:r>
            <a:r>
              <a:rPr lang="fr-FR" kern="0" dirty="0" err="1" smtClean="0">
                <a:latin typeface="Pristina" pitchFamily="66" charset="0"/>
                <a:ea typeface="Times New Roman" pitchFamily="18" charset="0"/>
              </a:rPr>
              <a:t>Jerónimos</a:t>
            </a:r>
            <a:r>
              <a:rPr lang="fr-FR" kern="0" dirty="0" smtClean="0">
                <a:latin typeface="Pristina" pitchFamily="66" charset="0"/>
                <a:ea typeface="Times New Roman" pitchFamily="18" charset="0"/>
              </a:rPr>
              <a:t>. Aujourd’hui</a:t>
            </a:r>
            <a:r>
              <a:rPr lang="fr-FR" kern="0" dirty="0">
                <a:latin typeface="Pristina" pitchFamily="66" charset="0"/>
                <a:ea typeface="Times New Roman" pitchFamily="18" charset="0"/>
              </a:rPr>
              <a:t>, la </a:t>
            </a:r>
            <a:r>
              <a:rPr lang="fr-FR" kern="0" dirty="0" err="1">
                <a:latin typeface="Pristina" pitchFamily="66" charset="0"/>
                <a:ea typeface="Times New Roman" pitchFamily="18" charset="0"/>
              </a:rPr>
              <a:t>Fabrica</a:t>
            </a:r>
            <a:r>
              <a:rPr lang="fr-FR" kern="0" dirty="0">
                <a:latin typeface="Pristina" pitchFamily="66" charset="0"/>
                <a:ea typeface="Times New Roman" pitchFamily="18" charset="0"/>
              </a:rPr>
              <a:t> de </a:t>
            </a:r>
            <a:r>
              <a:rPr lang="fr-FR" kern="0" dirty="0" err="1">
                <a:latin typeface="Pristina" pitchFamily="66" charset="0"/>
                <a:ea typeface="Times New Roman" pitchFamily="18" charset="0"/>
              </a:rPr>
              <a:t>Pastéis</a:t>
            </a:r>
            <a:r>
              <a:rPr lang="fr-FR" kern="0" dirty="0">
                <a:latin typeface="Pristina" pitchFamily="66" charset="0"/>
                <a:ea typeface="Times New Roman" pitchFamily="18" charset="0"/>
              </a:rPr>
              <a:t> de Belém voisine est le seul endroit au monde où vous pouvez acheter la véritable pastel de Belém, au goût exquis et unique. Depuis 1837, les locaux et les visiteurs ont fréquenté l’usine qui a grandi exponentiellement pour goûter les tartes directement à la sortie du four, saupoudrées de cannelle et de sucre en poudre. </a:t>
            </a:r>
          </a:p>
        </p:txBody>
      </p:sp>
    </p:spTree>
    <p:extLst>
      <p:ext uri="{BB962C8B-B14F-4D97-AF65-F5344CB8AC3E}">
        <p14:creationId xmlns:p14="http://schemas.microsoft.com/office/powerpoint/2010/main" val="37943301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smtClean="0">
                <a:latin typeface="Baskerville Old Face" pitchFamily="18" charset="0"/>
              </a:rPr>
              <a:t>Alice, Laura et César  sont à votre disposition pour toutes questions</a:t>
            </a:r>
            <a:endParaRPr lang="fr-FR" altLang="fr-FR" sz="2000" b="1"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smtClean="0">
                <a:latin typeface="Baskerville Old Face" pitchFamily="18" charset="0"/>
              </a:rPr>
              <a:t>cesar@croisierejaune.com</a:t>
            </a:r>
            <a:endParaRPr lang="fr-FR" altLang="fr-FR" sz="2000"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181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HOTELS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2470545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9"/>
          <p:cNvSpPr txBox="1">
            <a:spLocks noChangeArrowheads="1"/>
          </p:cNvSpPr>
          <p:nvPr/>
        </p:nvSpPr>
        <p:spPr bwMode="auto">
          <a:xfrm>
            <a:off x="2484438" y="188913"/>
            <a:ext cx="4751387"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b="1" i="1" u="sng" dirty="0">
                <a:latin typeface="Baskerville Old Face" pitchFamily="18" charset="0"/>
              </a:rPr>
              <a:t>Hôtel  Sheraton  Lisbonne 5*</a:t>
            </a:r>
          </a:p>
        </p:txBody>
      </p:sp>
      <p:pic>
        <p:nvPicPr>
          <p:cNvPr id="33796" name="Picture 2" descr="http://s4.splcdn.net/images/hotels/42239/lisbon-sheraton-lisboa-hotel-spa-324396_1000_5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512888"/>
            <a:ext cx="882173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795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9"/>
          <p:cNvSpPr txBox="1">
            <a:spLocks noChangeArrowheads="1"/>
          </p:cNvSpPr>
          <p:nvPr/>
        </p:nvSpPr>
        <p:spPr bwMode="auto">
          <a:xfrm>
            <a:off x="2484438" y="188913"/>
            <a:ext cx="4751387"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b="1" i="1" u="sng" dirty="0">
                <a:latin typeface="Baskerville Old Face" pitchFamily="18" charset="0"/>
              </a:rPr>
              <a:t>Hôtel  Sheraton  Lisbonne 5*</a:t>
            </a:r>
          </a:p>
        </p:txBody>
      </p:sp>
      <p:pic>
        <p:nvPicPr>
          <p:cNvPr id="34820" name="Picture 4" descr="http://s4.splcdn.net/images/hotels/42239/lisbon-sheraton-lisboa-hotel-spa-324394_1000_5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4221163"/>
            <a:ext cx="44132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http://s5.splcdn.net/images/hotels/42239/lisbon-sheraton-lisboa-hotel-spa-324390_1000_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210050"/>
            <a:ext cx="4392613"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http://assets.sheratonlisboa.com/XLGallery/Lobby_Bar_Sheraton_Lisb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503363"/>
            <a:ext cx="43195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descr="http://assets.sheratonlisboa.com/XLGallery/Sheraton_Lisboa_Lobb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513" y="1484313"/>
            <a:ext cx="43529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4950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9"/>
          <p:cNvSpPr txBox="1">
            <a:spLocks noChangeArrowheads="1"/>
          </p:cNvSpPr>
          <p:nvPr/>
        </p:nvSpPr>
        <p:spPr bwMode="auto">
          <a:xfrm>
            <a:off x="2484438" y="188913"/>
            <a:ext cx="4751387"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b="1" i="1" u="sng" dirty="0">
                <a:latin typeface="Baskerville Old Face" pitchFamily="18" charset="0"/>
              </a:rPr>
              <a:t>Hôtel  Sheraton  Lisbonne 5*</a:t>
            </a:r>
          </a:p>
        </p:txBody>
      </p:sp>
      <p:pic>
        <p:nvPicPr>
          <p:cNvPr id="35844" name="Picture 2" descr="Prazeres de verão na cid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005263"/>
            <a:ext cx="3889375"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http://assets.sheratonlisboa.com/XLGallery/Presidential_Suite_Guestroom_Lisbo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05263"/>
            <a:ext cx="458787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http://assets.sheratonlisboa.com/XLGallery/Exec_Suite_Bathroom_Lisb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196975"/>
            <a:ext cx="46085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1438" y="1327150"/>
            <a:ext cx="4284662" cy="2492375"/>
          </a:xfrm>
          <a:prstGeom prst="rect">
            <a:avLst/>
          </a:prstGeom>
        </p:spPr>
        <p:txBody>
          <a:bodyPr>
            <a:spAutoFit/>
          </a:bodyPr>
          <a:lstStyle/>
          <a:p>
            <a:pPr>
              <a:defRPr/>
            </a:pPr>
            <a:r>
              <a:rPr lang="fr-FR" sz="1200" dirty="0">
                <a:latin typeface="Baskerville Old Face" pitchFamily="18" charset="0"/>
              </a:rPr>
              <a:t>Le Sheraton Lisboa Hotel &amp; Spa se trouve dans le quartier des affaires de Lisbonne, à seulement 10 minutes à pied du quartier de </a:t>
            </a:r>
            <a:r>
              <a:rPr lang="fr-FR" sz="1200" dirty="0" err="1">
                <a:latin typeface="Baskerville Old Face" pitchFamily="18" charset="0"/>
              </a:rPr>
              <a:t>Baixa</a:t>
            </a:r>
            <a:r>
              <a:rPr lang="fr-FR" sz="1200" dirty="0">
                <a:latin typeface="Baskerville Old Face" pitchFamily="18" charset="0"/>
              </a:rPr>
              <a:t>, en centre-ville. </a:t>
            </a:r>
          </a:p>
          <a:p>
            <a:pPr>
              <a:defRPr/>
            </a:pPr>
            <a:r>
              <a:rPr lang="fr-FR" sz="1200" dirty="0">
                <a:latin typeface="Baskerville Old Face" pitchFamily="18" charset="0"/>
              </a:rPr>
              <a:t>Il propose des chambres luxueuses et un spa avec salle de remise en forme.</a:t>
            </a:r>
          </a:p>
          <a:p>
            <a:pPr>
              <a:defRPr/>
            </a:pPr>
            <a:r>
              <a:rPr lang="fr-FR" sz="1200" dirty="0">
                <a:latin typeface="Baskerville Old Face" pitchFamily="18" charset="0"/>
              </a:rPr>
              <a:t>Les chambres élégantes du Sheraton Lisboa Hotel sont spacieuses, climatisées et dotées d'une salle de bains élégantes avec parois en verre et d'une télévision à écran LCD.</a:t>
            </a:r>
          </a:p>
          <a:p>
            <a:pPr>
              <a:defRPr/>
            </a:pPr>
            <a:r>
              <a:rPr lang="fr-FR" sz="1200" dirty="0">
                <a:latin typeface="Baskerville Old Face" pitchFamily="18" charset="0"/>
              </a:rPr>
              <a:t>Venez vous détendre au spa </a:t>
            </a:r>
            <a:r>
              <a:rPr lang="fr-FR" sz="1200" dirty="0" err="1">
                <a:latin typeface="Baskerville Old Face" pitchFamily="18" charset="0"/>
              </a:rPr>
              <a:t>Spirito</a:t>
            </a:r>
            <a:r>
              <a:rPr lang="fr-FR" sz="1200" dirty="0">
                <a:latin typeface="Baskerville Old Face" pitchFamily="18" charset="0"/>
              </a:rPr>
              <a:t> de 1 500 m², qui propose un choix complet de soins de bien-être et de beauté.</a:t>
            </a:r>
          </a:p>
          <a:p>
            <a:pPr>
              <a:defRPr/>
            </a:pPr>
            <a:r>
              <a:rPr lang="fr-FR" sz="1200" dirty="0">
                <a:latin typeface="Baskerville Old Face" pitchFamily="18" charset="0"/>
              </a:rPr>
              <a:t>Vous trouverez le restaurant Panorama et un bar à cocktails au dernier étage. Là, vous pourrez déguster une cuisine gastronomique tout en admirant des vues panoramiques sur Lisbonne.</a:t>
            </a:r>
          </a:p>
        </p:txBody>
      </p:sp>
    </p:spTree>
    <p:extLst>
      <p:ext uri="{BB962C8B-B14F-4D97-AF65-F5344CB8AC3E}">
        <p14:creationId xmlns:p14="http://schemas.microsoft.com/office/powerpoint/2010/main" val="35749461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9"/>
          <p:cNvSpPr txBox="1">
            <a:spLocks noChangeArrowheads="1"/>
          </p:cNvSpPr>
          <p:nvPr/>
        </p:nvSpPr>
        <p:spPr bwMode="auto">
          <a:xfrm>
            <a:off x="2484438" y="314325"/>
            <a:ext cx="4751387"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b="1" i="1" u="sng" dirty="0">
                <a:latin typeface="Baskerville Old Face" pitchFamily="18" charset="0"/>
              </a:rPr>
              <a:t>Hôtel  Sheraton  Lisbonne 5*</a:t>
            </a:r>
          </a:p>
        </p:txBody>
      </p:sp>
      <p:pic>
        <p:nvPicPr>
          <p:cNvPr id="36868" name="Picture 2" descr="http://assets.sheratonlisboa.com/XLGallery/New_Orleans_Meeting_R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8761412"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784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9"/>
          <p:cNvSpPr txBox="1">
            <a:spLocks noChangeArrowheads="1"/>
          </p:cNvSpPr>
          <p:nvPr/>
        </p:nvSpPr>
        <p:spPr bwMode="auto">
          <a:xfrm>
            <a:off x="2484438" y="188913"/>
            <a:ext cx="41036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b="1" u="sng" kern="0" dirty="0">
                <a:latin typeface="Baskerville Old Face" pitchFamily="18" charset="0"/>
              </a:rPr>
              <a:t>Hôtel Tivoli Oriente 4*</a:t>
            </a:r>
          </a:p>
        </p:txBody>
      </p:sp>
      <p:pic>
        <p:nvPicPr>
          <p:cNvPr id="26628" name="Picture 6" descr="Tivoli Oriente Ho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1412875"/>
            <a:ext cx="7056437"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1303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9"/>
          <p:cNvSpPr txBox="1">
            <a:spLocks noChangeArrowheads="1"/>
          </p:cNvSpPr>
          <p:nvPr/>
        </p:nvSpPr>
        <p:spPr bwMode="auto">
          <a:xfrm>
            <a:off x="2555875" y="115888"/>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pic>
        <p:nvPicPr>
          <p:cNvPr id="27652" name="Picture 8" descr="Quarto Twin Superior Renov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3933825"/>
            <a:ext cx="604837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Quarto Twin Superior Renovad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052513"/>
            <a:ext cx="5892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3971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uite Diplomática - Quart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061" y="980728"/>
            <a:ext cx="63373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Tivoli Caffè Orient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79950"/>
            <a:ext cx="64801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9"/>
          <p:cNvSpPr txBox="1">
            <a:spLocks noChangeArrowheads="1"/>
          </p:cNvSpPr>
          <p:nvPr/>
        </p:nvSpPr>
        <p:spPr bwMode="auto">
          <a:xfrm>
            <a:off x="2555875" y="115888"/>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spTree>
    <p:extLst>
      <p:ext uri="{BB962C8B-B14F-4D97-AF65-F5344CB8AC3E}">
        <p14:creationId xmlns:p14="http://schemas.microsoft.com/office/powerpoint/2010/main" val="2871597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827585" y="44624"/>
            <a:ext cx="7776863" cy="819621"/>
          </a:xfrm>
          <a:prstGeom prst="rect">
            <a:avLst/>
          </a:prstGeom>
          <a:noFill/>
          <a:ln w="9525">
            <a:noFill/>
            <a:miter lim="800000"/>
            <a:headEnd/>
            <a:tailEnd/>
          </a:ln>
        </p:spPr>
        <p:txBody>
          <a:bodyPr wrap="square"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Dégustation de Vins – </a:t>
            </a:r>
            <a:r>
              <a:rPr lang="fr-FR" sz="3200" b="1" u="sng" kern="0" dirty="0" err="1" smtClean="0">
                <a:latin typeface="Baskerville Old Face" pitchFamily="18" charset="0"/>
                <a:sym typeface="Gill Sans" charset="0"/>
              </a:rPr>
              <a:t>Adega</a:t>
            </a:r>
            <a:r>
              <a:rPr lang="fr-FR" sz="3200" b="1" u="sng" kern="0" dirty="0" smtClean="0">
                <a:latin typeface="Baskerville Old Face" pitchFamily="18" charset="0"/>
                <a:sym typeface="Gill Sans" charset="0"/>
              </a:rPr>
              <a:t> de </a:t>
            </a:r>
            <a:r>
              <a:rPr lang="fr-FR" sz="3200" b="1" u="sng" kern="0" dirty="0" err="1" smtClean="0">
                <a:latin typeface="Baskerville Old Face" pitchFamily="18" charset="0"/>
                <a:sym typeface="Gill Sans" charset="0"/>
              </a:rPr>
              <a:t>Colares</a:t>
            </a:r>
            <a:endParaRPr lang="fr-FR" sz="3200" b="1" u="sng" kern="0" dirty="0">
              <a:latin typeface="Baskerville Old Face" pitchFamily="18" charset="0"/>
              <a:sym typeface="Gill Sans" charset="0"/>
            </a:endParaRPr>
          </a:p>
        </p:txBody>
      </p:sp>
      <p:sp>
        <p:nvSpPr>
          <p:cNvPr id="3" name="Rectangle 4"/>
          <p:cNvSpPr txBox="1">
            <a:spLocks noChangeArrowheads="1"/>
          </p:cNvSpPr>
          <p:nvPr/>
        </p:nvSpPr>
        <p:spPr bwMode="auto">
          <a:xfrm>
            <a:off x="107950" y="1896377"/>
            <a:ext cx="9036050" cy="39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endParaRPr lang="fr-FR" altLang="fr-FR" sz="1400" dirty="0">
              <a:latin typeface="Baskerville Old Face" pitchFamily="18" charset="0"/>
            </a:endParaRPr>
          </a:p>
        </p:txBody>
      </p:sp>
      <p:sp>
        <p:nvSpPr>
          <p:cNvPr id="5" name="Rectangle 4"/>
          <p:cNvSpPr txBox="1">
            <a:spLocks noChangeArrowheads="1"/>
          </p:cNvSpPr>
          <p:nvPr/>
        </p:nvSpPr>
        <p:spPr bwMode="auto">
          <a:xfrm>
            <a:off x="755576" y="801602"/>
            <a:ext cx="7821834" cy="101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pt-BR" sz="1400" dirty="0" smtClean="0">
                <a:latin typeface="Baskerville Old Face" pitchFamily="18" charset="0"/>
              </a:rPr>
              <a:t>L’Adega </a:t>
            </a:r>
            <a:r>
              <a:rPr lang="pt-BR" sz="1400" dirty="0">
                <a:latin typeface="Baskerville Old Face" pitchFamily="18" charset="0"/>
              </a:rPr>
              <a:t>Regional de Colares, </a:t>
            </a:r>
            <a:r>
              <a:rPr lang="pt-BR" sz="1400" dirty="0" smtClean="0">
                <a:latin typeface="Baskerville Old Face" pitchFamily="18" charset="0"/>
              </a:rPr>
              <a:t>fondée en 1931, coopérative la plus ancienne du Portugal, produit du vin de qualité de la région de Colares. </a:t>
            </a:r>
            <a:r>
              <a:rPr lang="pt-BR" sz="1400" dirty="0">
                <a:latin typeface="Baskerville Old Face" pitchFamily="18" charset="0"/>
              </a:rPr>
              <a:t>S</a:t>
            </a:r>
            <a:r>
              <a:rPr lang="pt-BR" sz="1400" dirty="0" smtClean="0">
                <a:latin typeface="Baskerville Old Face" pitchFamily="18" charset="0"/>
              </a:rPr>
              <a:t>es vignes ont la particularité d’être dans un sol de sable.</a:t>
            </a:r>
            <a:br>
              <a:rPr lang="pt-BR" sz="1400" dirty="0" smtClean="0">
                <a:latin typeface="Baskerville Old Face" pitchFamily="18" charset="0"/>
              </a:rPr>
            </a:br>
            <a:endParaRPr lang="pt-BR" sz="1400" dirty="0">
              <a:latin typeface="Baskerville Old Face" pitchFamily="18" charset="0"/>
            </a:endParaRPr>
          </a:p>
          <a:p>
            <a:pPr algn="ctr">
              <a:buNone/>
            </a:pPr>
            <a:r>
              <a:rPr lang="fr-FR" sz="1400" dirty="0" smtClean="0">
                <a:latin typeface="Baskerville Old Face" pitchFamily="18" charset="0"/>
              </a:rPr>
              <a:t>Les clés des chambres d’hôtel seront remises aux participants dans l'</a:t>
            </a:r>
            <a:r>
              <a:rPr lang="fr-FR" sz="1400" dirty="0" err="1" smtClean="0">
                <a:latin typeface="Baskerville Old Face" pitchFamily="18" charset="0"/>
              </a:rPr>
              <a:t>Adega</a:t>
            </a:r>
            <a:r>
              <a:rPr lang="fr-FR" sz="1400" dirty="0" smtClean="0">
                <a:latin typeface="Baskerville Old Face" pitchFamily="18" charset="0"/>
              </a:rPr>
              <a:t> avant de passer à </a:t>
            </a:r>
            <a:r>
              <a:rPr lang="fr-FR" sz="1400" dirty="0">
                <a:latin typeface="Baskerville Old Face" pitchFamily="18" charset="0"/>
              </a:rPr>
              <a:t>la </a:t>
            </a:r>
            <a:r>
              <a:rPr lang="fr-FR" sz="1400" dirty="0" smtClean="0">
                <a:latin typeface="Baskerville Old Face" pitchFamily="18" charset="0"/>
              </a:rPr>
              <a:t>dégustation.</a:t>
            </a:r>
            <a:endParaRPr lang="pt-BR" sz="1400" dirty="0" smtClean="0">
              <a:latin typeface="Baskerville Old Face" pitchFamily="18" charset="0"/>
            </a:endParaRPr>
          </a:p>
        </p:txBody>
      </p:sp>
      <p:pic>
        <p:nvPicPr>
          <p:cNvPr id="9" name="Image 8" descr="http://2.bp.blogspot.com/-YE4znCa5Hig/UBvchxvMqeI/AAAAAAAALkw/yHDau3swO88/s1600/Adega_Colares_Sintra+(9).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75980"/>
            <a:ext cx="2866853" cy="1833304"/>
          </a:xfrm>
          <a:prstGeom prst="rect">
            <a:avLst/>
          </a:prstGeom>
          <a:noFill/>
          <a:ln>
            <a:noFill/>
          </a:ln>
        </p:spPr>
      </p:pic>
      <p:pic>
        <p:nvPicPr>
          <p:cNvPr id="10" name="Image 9" descr="http://tivolihotels.com/Files/Billeder/IMAGENS/EXPERIENCE%20MORE/3.%20Big%20-%20404x174/Big_T-Experience_Delicious_Sintra_Degustacao_Adega_Colares.jpg"/>
          <p:cNvPicPr/>
          <p:nvPr/>
        </p:nvPicPr>
        <p:blipFill rotWithShape="1">
          <a:blip r:embed="rId3">
            <a:extLst>
              <a:ext uri="{28A0092B-C50C-407E-A947-70E740481C1C}">
                <a14:useLocalDpi xmlns:a14="http://schemas.microsoft.com/office/drawing/2010/main" val="0"/>
              </a:ext>
            </a:extLst>
          </a:blip>
          <a:srcRect r="35091"/>
          <a:stretch/>
        </p:blipFill>
        <p:spPr bwMode="auto">
          <a:xfrm>
            <a:off x="6260329" y="4775980"/>
            <a:ext cx="2724184" cy="1807600"/>
          </a:xfrm>
          <a:prstGeom prst="rect">
            <a:avLst/>
          </a:prstGeom>
          <a:noFill/>
          <a:ln>
            <a:noFill/>
          </a:ln>
        </p:spPr>
      </p:pic>
      <p:pic>
        <p:nvPicPr>
          <p:cNvPr id="11" name="Image 10" descr="http://farm9.staticflickr.com/8042/8055156939_1da2cc1364_z.jpg"/>
          <p:cNvPicPr/>
          <p:nvPr/>
        </p:nvPicPr>
        <p:blipFill>
          <a:blip r:embed="rId4">
            <a:extLst>
              <a:ext uri="{28A0092B-C50C-407E-A947-70E740481C1C}">
                <a14:useLocalDpi xmlns:a14="http://schemas.microsoft.com/office/drawing/2010/main" val="0"/>
              </a:ext>
            </a:extLst>
          </a:blip>
          <a:srcRect/>
          <a:stretch>
            <a:fillRect/>
          </a:stretch>
        </p:blipFill>
        <p:spPr bwMode="auto">
          <a:xfrm>
            <a:off x="4716015" y="1896378"/>
            <a:ext cx="4051561" cy="2556736"/>
          </a:xfrm>
          <a:prstGeom prst="rect">
            <a:avLst/>
          </a:prstGeom>
          <a:noFill/>
          <a:ln>
            <a:noFill/>
          </a:ln>
        </p:spPr>
      </p:pic>
      <p:pic>
        <p:nvPicPr>
          <p:cNvPr id="12" name="Image 11" descr="http://2.bp.blogspot.com/-7V8ZoCnvNCw/U0xlUkmnGzI/AAAAAAAAG1A/WLcDZ3zw52o/s1600/IMG_9861.jpg"/>
          <p:cNvPicPr/>
          <p:nvPr/>
        </p:nvPicPr>
        <p:blipFill rotWithShape="1">
          <a:blip r:embed="rId5" cstate="print">
            <a:extLst>
              <a:ext uri="{28A0092B-C50C-407E-A947-70E740481C1C}">
                <a14:useLocalDpi xmlns:a14="http://schemas.microsoft.com/office/drawing/2010/main" val="0"/>
              </a:ext>
            </a:extLst>
          </a:blip>
          <a:srcRect b="15619"/>
          <a:stretch/>
        </p:blipFill>
        <p:spPr bwMode="auto">
          <a:xfrm>
            <a:off x="3046365" y="4775980"/>
            <a:ext cx="3215580" cy="1807600"/>
          </a:xfrm>
          <a:prstGeom prst="rect">
            <a:avLst/>
          </a:prstGeom>
          <a:noFill/>
          <a:ln>
            <a:noFill/>
          </a:ln>
        </p:spPr>
      </p:pic>
      <p:pic>
        <p:nvPicPr>
          <p:cNvPr id="13" name="Image 12" descr="http://www.descontos.santandertotta.pt/static/images/ofertas/13830712340.jpg"/>
          <p:cNvPicPr/>
          <p:nvPr/>
        </p:nvPicPr>
        <p:blipFill>
          <a:blip r:embed="rId6">
            <a:extLst>
              <a:ext uri="{28A0092B-C50C-407E-A947-70E740481C1C}">
                <a14:useLocalDpi xmlns:a14="http://schemas.microsoft.com/office/drawing/2010/main" val="0"/>
              </a:ext>
            </a:extLst>
          </a:blip>
          <a:srcRect/>
          <a:stretch>
            <a:fillRect/>
          </a:stretch>
        </p:blipFill>
        <p:spPr bwMode="auto">
          <a:xfrm>
            <a:off x="271586" y="1896377"/>
            <a:ext cx="4327945" cy="2568799"/>
          </a:xfrm>
          <a:prstGeom prst="rect">
            <a:avLst/>
          </a:prstGeom>
          <a:noFill/>
          <a:ln>
            <a:noFill/>
          </a:ln>
        </p:spPr>
      </p:pic>
    </p:spTree>
    <p:extLst>
      <p:ext uri="{BB962C8B-B14F-4D97-AF65-F5344CB8AC3E}">
        <p14:creationId xmlns:p14="http://schemas.microsoft.com/office/powerpoint/2010/main" val="3043040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Restaurante Grill Hippopotamu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3645024"/>
            <a:ext cx="7086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Restauran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887413"/>
            <a:ext cx="61928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9"/>
          <p:cNvSpPr txBox="1">
            <a:spLocks noChangeArrowheads="1"/>
          </p:cNvSpPr>
          <p:nvPr/>
        </p:nvSpPr>
        <p:spPr bwMode="auto">
          <a:xfrm>
            <a:off x="2555875" y="115888"/>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spTree>
    <p:extLst>
      <p:ext uri="{BB962C8B-B14F-4D97-AF65-F5344CB8AC3E}">
        <p14:creationId xmlns:p14="http://schemas.microsoft.com/office/powerpoint/2010/main" val="2945632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950" y="908720"/>
            <a:ext cx="8712200" cy="1938992"/>
          </a:xfrm>
          <a:prstGeom prst="rect">
            <a:avLst/>
          </a:prstGeom>
        </p:spPr>
        <p:txBody>
          <a:bodyPr>
            <a:spAutoFit/>
          </a:bodyPr>
          <a:lstStyle/>
          <a:p>
            <a:pPr algn="ctr">
              <a:defRPr/>
            </a:pPr>
            <a:r>
              <a:rPr lang="fr-FR" sz="1500" dirty="0">
                <a:latin typeface="Baskerville Old Face" pitchFamily="18" charset="0"/>
              </a:rPr>
              <a:t>Offrant une vue sur le Tage, le Tivoli Oriente propose des 279 hébergements contemporains au cœur du quartier typique de Parque </a:t>
            </a:r>
            <a:r>
              <a:rPr lang="fr-FR" sz="1500" dirty="0" err="1">
                <a:latin typeface="Baskerville Old Face" pitchFamily="18" charset="0"/>
              </a:rPr>
              <a:t>das</a:t>
            </a:r>
            <a:r>
              <a:rPr lang="fr-FR" sz="1500" dirty="0">
                <a:latin typeface="Baskerville Old Face" pitchFamily="18" charset="0"/>
              </a:rPr>
              <a:t> </a:t>
            </a:r>
            <a:r>
              <a:rPr lang="fr-FR" sz="1500" dirty="0" err="1">
                <a:latin typeface="Baskerville Old Face" pitchFamily="18" charset="0"/>
              </a:rPr>
              <a:t>Nações</a:t>
            </a:r>
            <a:r>
              <a:rPr lang="fr-FR" sz="1500" dirty="0">
                <a:latin typeface="Baskerville Old Face" pitchFamily="18" charset="0"/>
              </a:rPr>
              <a:t> à Lisbonne. Il dispose d'une piscine intérieure avec bain à remous, d'installations de relaxation et d'une salle de sport tout équipée. Ses chambres insonorisées et rénovées sont décorées avec goût et possèdent, pour la plupart, un mobilier de créateur. Elles comprennent toutes une télévision par satellite et une salle de bains privative munie d'une baignoire. Le restaurant </a:t>
            </a:r>
            <a:r>
              <a:rPr lang="fr-FR" sz="1500" dirty="0" err="1">
                <a:latin typeface="Baskerville Old Face" pitchFamily="18" charset="0"/>
              </a:rPr>
              <a:t>Hippopotamus</a:t>
            </a:r>
            <a:r>
              <a:rPr lang="fr-FR" sz="1500" dirty="0">
                <a:latin typeface="Baskerville Old Face" pitchFamily="18" charset="0"/>
              </a:rPr>
              <a:t> sur place sert des viandes grillées et des spécialités méditerranéennes de qualité dans un cadre décontracté. Le bar du hall offre une vue sur la Gare do Oriente.</a:t>
            </a:r>
          </a:p>
          <a:p>
            <a:pPr algn="ctr">
              <a:defRPr/>
            </a:pPr>
            <a:r>
              <a:rPr lang="fr-FR" sz="1500" dirty="0">
                <a:latin typeface="Baskerville Old Face" pitchFamily="18" charset="0"/>
              </a:rPr>
              <a:t>L'aéroport Lisbonne-Portela se trouve à seulement 5 minutes en voiture.</a:t>
            </a:r>
          </a:p>
        </p:txBody>
      </p:sp>
      <p:pic>
        <p:nvPicPr>
          <p:cNvPr id="30724" name="Picture 9" descr="Pisc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16" y="3070820"/>
            <a:ext cx="7620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9"/>
          <p:cNvSpPr txBox="1">
            <a:spLocks noChangeArrowheads="1"/>
          </p:cNvSpPr>
          <p:nvPr/>
        </p:nvSpPr>
        <p:spPr bwMode="auto">
          <a:xfrm>
            <a:off x="2338933" y="89711"/>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spTree>
    <p:extLst>
      <p:ext uri="{BB962C8B-B14F-4D97-AF65-F5344CB8AC3E}">
        <p14:creationId xmlns:p14="http://schemas.microsoft.com/office/powerpoint/2010/main" val="28229308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908720"/>
            <a:ext cx="8856984" cy="2462213"/>
          </a:xfrm>
          <a:prstGeom prst="rect">
            <a:avLst/>
          </a:prstGeom>
        </p:spPr>
        <p:txBody>
          <a:bodyPr wrap="square">
            <a:spAutoFit/>
          </a:bodyPr>
          <a:lstStyle/>
          <a:p>
            <a:pPr algn="ctr"/>
            <a:r>
              <a:rPr lang="fr-FR" sz="1400" dirty="0" smtClean="0"/>
              <a:t>Situé </a:t>
            </a:r>
            <a:r>
              <a:rPr lang="fr-FR" sz="1400" dirty="0"/>
              <a:t>à 5 minutes de marche du jardin zoologique de Lisbonne, le </a:t>
            </a:r>
            <a:r>
              <a:rPr lang="fr-FR" sz="1400" dirty="0" err="1"/>
              <a:t>Corinthia</a:t>
            </a:r>
            <a:r>
              <a:rPr lang="fr-FR" sz="1400" dirty="0"/>
              <a:t> Hotel Lisbon possède 2 restaurants et un spa luxueux. Il offre une vue sur l'aqueduc et le parc naturel de Monsanto. </a:t>
            </a:r>
            <a:r>
              <a:rPr lang="fr-FR" sz="1400" dirty="0" smtClean="0"/>
              <a:t>Toutes </a:t>
            </a:r>
            <a:r>
              <a:rPr lang="fr-FR" sz="1400" dirty="0"/>
              <a:t>les chambres climatisées de l'établissement 5 étoiles affichent une décoration élégante et soignée. Elles comprennent une télévision par câble, une connexion Wi-Fi gratuite et une salle de bains privative munie d'articles de toilette de luxe </a:t>
            </a:r>
            <a:r>
              <a:rPr lang="fr-FR" sz="1400" dirty="0" smtClean="0"/>
              <a:t>gratuits. Le </a:t>
            </a:r>
            <a:r>
              <a:rPr lang="fr-FR" sz="1400" dirty="0"/>
              <a:t>restaurant </a:t>
            </a:r>
            <a:r>
              <a:rPr lang="fr-FR" sz="1400" dirty="0" err="1"/>
              <a:t>Tipico</a:t>
            </a:r>
            <a:r>
              <a:rPr lang="fr-FR" sz="1400" dirty="0"/>
              <a:t> sert des plats portugais traditionnels tout au long de la journée, tandis que le </a:t>
            </a:r>
            <a:r>
              <a:rPr lang="fr-FR" sz="1400" dirty="0" err="1"/>
              <a:t>Sete</a:t>
            </a:r>
            <a:r>
              <a:rPr lang="fr-FR" sz="1400" dirty="0"/>
              <a:t> </a:t>
            </a:r>
            <a:r>
              <a:rPr lang="fr-FR" sz="1400" dirty="0" err="1"/>
              <a:t>Colinas</a:t>
            </a:r>
            <a:r>
              <a:rPr lang="fr-FR" sz="1400" dirty="0"/>
              <a:t> propose un copieux petit-déjeuner buffet que vous pourrez savourer tout en profitant de la vue sur le jardin et les cascades. Vous aurez en outre la possibilité de vous détendre autour d'un cocktail ou d'une boisson fraîche au bar ou sur la terrasse </a:t>
            </a:r>
            <a:r>
              <a:rPr lang="fr-FR" sz="1400" dirty="0" smtClean="0"/>
              <a:t>aménagée. Véritable </a:t>
            </a:r>
            <a:r>
              <a:rPr lang="fr-FR" sz="1400" dirty="0"/>
              <a:t>havre de quiétude, le vaste spa de 3 000 m² dispense toute une gamme de massages thérapeutiques et de soins de beauté. Il est en outre doté d'une salle de sport entièrement équipée et d'un espace aquatique avec piscines et bains à remous.</a:t>
            </a:r>
          </a:p>
          <a:p>
            <a:pPr algn="ctr"/>
            <a:endParaRPr lang="fr-FR" sz="1400" dirty="0" smtClean="0"/>
          </a:p>
          <a:p>
            <a:pPr algn="ctr"/>
            <a:endParaRPr lang="fr-FR" sz="1400" dirty="0">
              <a:latin typeface="Baskerville Old Face" pitchFamily="18" charset="0"/>
            </a:endParaRPr>
          </a:p>
        </p:txBody>
      </p:sp>
      <p:sp>
        <p:nvSpPr>
          <p:cNvPr id="3" name="Text Box 9"/>
          <p:cNvSpPr txBox="1">
            <a:spLocks noChangeArrowheads="1"/>
          </p:cNvSpPr>
          <p:nvPr/>
        </p:nvSpPr>
        <p:spPr bwMode="auto">
          <a:xfrm>
            <a:off x="2194917" y="116632"/>
            <a:ext cx="5113387"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a:t>
            </a:r>
            <a:r>
              <a:rPr lang="fr-FR" altLang="fr-FR" sz="2800" b="1" u="sng" kern="0" dirty="0" err="1" smtClean="0">
                <a:latin typeface="Baskerville Old Face" pitchFamily="18" charset="0"/>
              </a:rPr>
              <a:t>Corinthia</a:t>
            </a:r>
            <a:r>
              <a:rPr lang="fr-FR" altLang="fr-FR" sz="2800" b="1" u="sng" kern="0" dirty="0" smtClean="0">
                <a:latin typeface="Baskerville Old Face" pitchFamily="18" charset="0"/>
              </a:rPr>
              <a:t> Hotel Lisboa 5*</a:t>
            </a:r>
            <a:endParaRPr lang="fr-FR" altLang="fr-FR" sz="2800" b="1" u="sng" kern="0" dirty="0">
              <a:latin typeface="Baskerville Old Face" pitchFamily="18" charset="0"/>
            </a:endParaRPr>
          </a:p>
        </p:txBody>
      </p:sp>
      <p:pic>
        <p:nvPicPr>
          <p:cNvPr id="5" name="Image 4"/>
          <p:cNvPicPr/>
          <p:nvPr/>
        </p:nvPicPr>
        <p:blipFill rotWithShape="1">
          <a:blip r:embed="rId2">
            <a:extLst>
              <a:ext uri="{28A0092B-C50C-407E-A947-70E740481C1C}">
                <a14:useLocalDpi xmlns:a14="http://schemas.microsoft.com/office/drawing/2010/main" val="0"/>
              </a:ext>
            </a:extLst>
          </a:blip>
          <a:srcRect l="18182" t="17149" r="24130" b="40702"/>
          <a:stretch/>
        </p:blipFill>
        <p:spPr bwMode="auto">
          <a:xfrm>
            <a:off x="395536" y="2996952"/>
            <a:ext cx="4713082" cy="2754599"/>
          </a:xfrm>
          <a:prstGeom prst="rect">
            <a:avLst/>
          </a:prstGeom>
          <a:ln>
            <a:noFill/>
          </a:ln>
          <a:extLst>
            <a:ext uri="{53640926-AAD7-44D8-BBD7-CCE9431645EC}">
              <a14:shadowObscured xmlns:a14="http://schemas.microsoft.com/office/drawing/2010/main"/>
            </a:ext>
          </a:extLst>
        </p:spPr>
      </p:pic>
      <p:pic>
        <p:nvPicPr>
          <p:cNvPr id="4" name="Image 3" descr="http://media-cdn.amoma.com/Hotels/99302/Photos/hotel_terrace_6.jpg"/>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509120"/>
            <a:ext cx="4335363" cy="2105556"/>
          </a:xfrm>
          <a:prstGeom prst="rect">
            <a:avLst/>
          </a:prstGeom>
          <a:noFill/>
          <a:ln>
            <a:noFill/>
          </a:ln>
        </p:spPr>
      </p:pic>
    </p:spTree>
    <p:extLst>
      <p:ext uri="{BB962C8B-B14F-4D97-AF65-F5344CB8AC3E}">
        <p14:creationId xmlns:p14="http://schemas.microsoft.com/office/powerpoint/2010/main" val="2646171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icture 35 of 64"/>
          <p:cNvPicPr/>
          <p:nvPr/>
        </p:nvPicPr>
        <p:blipFill>
          <a:blip r:embed="rId2">
            <a:extLst>
              <a:ext uri="{28A0092B-C50C-407E-A947-70E740481C1C}">
                <a14:useLocalDpi xmlns:a14="http://schemas.microsoft.com/office/drawing/2010/main" val="0"/>
              </a:ext>
            </a:extLst>
          </a:blip>
          <a:srcRect/>
          <a:stretch>
            <a:fillRect/>
          </a:stretch>
        </p:blipFill>
        <p:spPr bwMode="auto">
          <a:xfrm>
            <a:off x="344268" y="270082"/>
            <a:ext cx="3918903" cy="2579517"/>
          </a:xfrm>
          <a:prstGeom prst="rect">
            <a:avLst/>
          </a:prstGeom>
          <a:noFill/>
          <a:ln>
            <a:noFill/>
          </a:ln>
        </p:spPr>
      </p:pic>
      <p:pic>
        <p:nvPicPr>
          <p:cNvPr id="3" name="Image 2"/>
          <p:cNvPicPr/>
          <p:nvPr/>
        </p:nvPicPr>
        <p:blipFill rotWithShape="1">
          <a:blip r:embed="rId3"/>
          <a:srcRect l="17521" t="17562" r="22973" b="40702"/>
          <a:stretch/>
        </p:blipFill>
        <p:spPr bwMode="auto">
          <a:xfrm>
            <a:off x="4355976" y="306179"/>
            <a:ext cx="4532444" cy="2543420"/>
          </a:xfrm>
          <a:prstGeom prst="rect">
            <a:avLst/>
          </a:prstGeom>
          <a:ln>
            <a:noFill/>
          </a:ln>
          <a:extLst>
            <a:ext uri="{53640926-AAD7-44D8-BBD7-CCE9431645EC}">
              <a14:shadowObscured xmlns:a14="http://schemas.microsoft.com/office/drawing/2010/main"/>
            </a:ext>
          </a:extLst>
        </p:spPr>
      </p:pic>
      <p:pic>
        <p:nvPicPr>
          <p:cNvPr id="4" name="Image 3"/>
          <p:cNvPicPr/>
          <p:nvPr/>
        </p:nvPicPr>
        <p:blipFill rotWithShape="1">
          <a:blip r:embed="rId4"/>
          <a:srcRect l="17521" t="19008" r="23303" b="40703"/>
          <a:stretch/>
        </p:blipFill>
        <p:spPr bwMode="auto">
          <a:xfrm>
            <a:off x="4901228" y="2996914"/>
            <a:ext cx="3744416" cy="2039682"/>
          </a:xfrm>
          <a:prstGeom prst="rect">
            <a:avLst/>
          </a:prstGeom>
          <a:ln>
            <a:noFill/>
          </a:ln>
          <a:extLst>
            <a:ext uri="{53640926-AAD7-44D8-BBD7-CCE9431645EC}">
              <a14:shadowObscured xmlns:a14="http://schemas.microsoft.com/office/drawing/2010/main"/>
            </a:ext>
          </a:extLst>
        </p:spPr>
      </p:pic>
      <p:pic>
        <p:nvPicPr>
          <p:cNvPr id="5" name="Image 4" descr="http://www.corinthia.com/Global/Lisbon/Spa%20and%20wellness/new/Indoor-Swimming-Pool-2.jpg"/>
          <p:cNvPicPr/>
          <p:nvPr/>
        </p:nvPicPr>
        <p:blipFill>
          <a:blip r:embed="rId5">
            <a:extLst>
              <a:ext uri="{28A0092B-C50C-407E-A947-70E740481C1C}">
                <a14:useLocalDpi xmlns:a14="http://schemas.microsoft.com/office/drawing/2010/main" val="0"/>
              </a:ext>
            </a:extLst>
          </a:blip>
          <a:srcRect/>
          <a:stretch>
            <a:fillRect/>
          </a:stretch>
        </p:blipFill>
        <p:spPr bwMode="auto">
          <a:xfrm>
            <a:off x="4676420" y="5229200"/>
            <a:ext cx="4194033" cy="1411819"/>
          </a:xfrm>
          <a:prstGeom prst="rect">
            <a:avLst/>
          </a:prstGeom>
          <a:noFill/>
          <a:ln>
            <a:noFill/>
          </a:ln>
        </p:spPr>
      </p:pic>
      <p:pic>
        <p:nvPicPr>
          <p:cNvPr id="8" name="Image 7" descr="Picture 25 of 64"/>
          <p:cNvPicPr/>
          <p:nvPr/>
        </p:nvPicPr>
        <p:blipFill>
          <a:blip r:embed="rId6">
            <a:extLst>
              <a:ext uri="{28A0092B-C50C-407E-A947-70E740481C1C}">
                <a14:useLocalDpi xmlns:a14="http://schemas.microsoft.com/office/drawing/2010/main" val="0"/>
              </a:ext>
            </a:extLst>
          </a:blip>
          <a:srcRect/>
          <a:stretch>
            <a:fillRect/>
          </a:stretch>
        </p:blipFill>
        <p:spPr bwMode="auto">
          <a:xfrm>
            <a:off x="347202" y="3284984"/>
            <a:ext cx="4100195" cy="2733675"/>
          </a:xfrm>
          <a:prstGeom prst="rect">
            <a:avLst/>
          </a:prstGeom>
          <a:noFill/>
          <a:ln>
            <a:noFill/>
          </a:ln>
        </p:spPr>
      </p:pic>
    </p:spTree>
    <p:extLst>
      <p:ext uri="{BB962C8B-B14F-4D97-AF65-F5344CB8AC3E}">
        <p14:creationId xmlns:p14="http://schemas.microsoft.com/office/powerpoint/2010/main" val="3016239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media-cdn.amoma.com/Hotels/99302/Photos/hotel_gym_10.jpg"/>
          <p:cNvPicPr/>
          <p:nvPr/>
        </p:nvPicPr>
        <p:blipFill>
          <a:blip r:embed="rId2">
            <a:extLst>
              <a:ext uri="{28A0092B-C50C-407E-A947-70E740481C1C}">
                <a14:useLocalDpi xmlns:a14="http://schemas.microsoft.com/office/drawing/2010/main" val="0"/>
              </a:ext>
            </a:extLst>
          </a:blip>
          <a:srcRect/>
          <a:stretch>
            <a:fillRect/>
          </a:stretch>
        </p:blipFill>
        <p:spPr bwMode="auto">
          <a:xfrm>
            <a:off x="4872867" y="407463"/>
            <a:ext cx="3843530" cy="1866607"/>
          </a:xfrm>
          <a:prstGeom prst="rect">
            <a:avLst/>
          </a:prstGeom>
          <a:noFill/>
          <a:ln>
            <a:noFill/>
          </a:ln>
        </p:spPr>
      </p:pic>
      <p:pic>
        <p:nvPicPr>
          <p:cNvPr id="3" name="Image 2" descr="http://media-cdn.amoma.com/Hotels/99302/Photos/swimming_pool_3.jpg"/>
          <p:cNvPicPr/>
          <p:nvPr/>
        </p:nvPicPr>
        <p:blipFill>
          <a:blip r:embed="rId3">
            <a:extLst>
              <a:ext uri="{28A0092B-C50C-407E-A947-70E740481C1C}">
                <a14:useLocalDpi xmlns:a14="http://schemas.microsoft.com/office/drawing/2010/main" val="0"/>
              </a:ext>
            </a:extLst>
          </a:blip>
          <a:srcRect/>
          <a:stretch>
            <a:fillRect/>
          </a:stretch>
        </p:blipFill>
        <p:spPr bwMode="auto">
          <a:xfrm>
            <a:off x="304758" y="260648"/>
            <a:ext cx="4447866" cy="2160239"/>
          </a:xfrm>
          <a:prstGeom prst="rect">
            <a:avLst/>
          </a:prstGeom>
          <a:noFill/>
          <a:ln>
            <a:noFill/>
          </a:ln>
        </p:spPr>
      </p:pic>
      <p:pic>
        <p:nvPicPr>
          <p:cNvPr id="4" name="Image 3" descr="Picture 28 of 64"/>
          <p:cNvPicPr/>
          <p:nvPr/>
        </p:nvPicPr>
        <p:blipFill>
          <a:blip r:embed="rId4">
            <a:extLst>
              <a:ext uri="{28A0092B-C50C-407E-A947-70E740481C1C}">
                <a14:useLocalDpi xmlns:a14="http://schemas.microsoft.com/office/drawing/2010/main" val="0"/>
              </a:ext>
            </a:extLst>
          </a:blip>
          <a:srcRect/>
          <a:stretch>
            <a:fillRect/>
          </a:stretch>
        </p:blipFill>
        <p:spPr bwMode="auto">
          <a:xfrm>
            <a:off x="213404" y="2515014"/>
            <a:ext cx="4630574" cy="2570170"/>
          </a:xfrm>
          <a:prstGeom prst="rect">
            <a:avLst/>
          </a:prstGeom>
          <a:noFill/>
          <a:ln>
            <a:noFill/>
          </a:ln>
        </p:spPr>
      </p:pic>
      <p:pic>
        <p:nvPicPr>
          <p:cNvPr id="5" name="Image 4" descr="spa couples"/>
          <p:cNvPicPr/>
          <p:nvPr/>
        </p:nvPicPr>
        <p:blipFill>
          <a:blip r:embed="rId5">
            <a:extLst>
              <a:ext uri="{28A0092B-C50C-407E-A947-70E740481C1C}">
                <a14:useLocalDpi xmlns:a14="http://schemas.microsoft.com/office/drawing/2010/main" val="0"/>
              </a:ext>
            </a:extLst>
          </a:blip>
          <a:srcRect/>
          <a:stretch>
            <a:fillRect/>
          </a:stretch>
        </p:blipFill>
        <p:spPr bwMode="auto">
          <a:xfrm>
            <a:off x="436072" y="5159498"/>
            <a:ext cx="4185238" cy="1409345"/>
          </a:xfrm>
          <a:prstGeom prst="rect">
            <a:avLst/>
          </a:prstGeom>
          <a:noFill/>
          <a:ln>
            <a:noFill/>
          </a:ln>
        </p:spPr>
      </p:pic>
      <p:pic>
        <p:nvPicPr>
          <p:cNvPr id="6" name="Image 5" descr="http://media-cdn.amoma.com/Hotels/99302/Photos/hotel_lounge_15.jpg"/>
          <p:cNvPicPr/>
          <p:nvPr/>
        </p:nvPicPr>
        <p:blipFill>
          <a:blip r:embed="rId6">
            <a:extLst>
              <a:ext uri="{28A0092B-C50C-407E-A947-70E740481C1C}">
                <a14:useLocalDpi xmlns:a14="http://schemas.microsoft.com/office/drawing/2010/main" val="0"/>
              </a:ext>
            </a:extLst>
          </a:blip>
          <a:srcRect/>
          <a:stretch>
            <a:fillRect/>
          </a:stretch>
        </p:blipFill>
        <p:spPr bwMode="auto">
          <a:xfrm>
            <a:off x="4989164" y="2852936"/>
            <a:ext cx="3727660" cy="1794247"/>
          </a:xfrm>
          <a:prstGeom prst="rect">
            <a:avLst/>
          </a:prstGeom>
          <a:noFill/>
          <a:ln>
            <a:noFill/>
          </a:ln>
        </p:spPr>
      </p:pic>
      <p:pic>
        <p:nvPicPr>
          <p:cNvPr id="7" name="Image 6" descr="http://www.corinthia.com/Global/annualsale/hero/lisbo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5449" y="5143863"/>
            <a:ext cx="3949870" cy="1329685"/>
          </a:xfrm>
          <a:prstGeom prst="rect">
            <a:avLst/>
          </a:prstGeom>
          <a:noFill/>
          <a:ln>
            <a:noFill/>
          </a:ln>
        </p:spPr>
      </p:pic>
    </p:spTree>
    <p:extLst>
      <p:ext uri="{BB962C8B-B14F-4D97-AF65-F5344CB8AC3E}">
        <p14:creationId xmlns:p14="http://schemas.microsoft.com/office/powerpoint/2010/main" val="3053915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Dîners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2050493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27088" y="188640"/>
            <a:ext cx="745172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à la Casa Do </a:t>
            </a:r>
            <a:r>
              <a:rPr lang="fr-FR" altLang="fr-FR" sz="2400" b="1" u="sng" dirty="0" err="1" smtClean="0">
                <a:latin typeface="Baskerville Old Face" pitchFamily="18" charset="0"/>
              </a:rPr>
              <a:t>Leao</a:t>
            </a:r>
            <a:r>
              <a:rPr lang="fr-FR" altLang="fr-FR" sz="2400" b="1" u="sng" dirty="0" smtClean="0">
                <a:latin typeface="Baskerville Old Face" pitchFamily="18" charset="0"/>
              </a:rPr>
              <a:t> – dans le Château Saint Georges</a:t>
            </a:r>
            <a:endParaRPr lang="fr-FR" altLang="fr-FR" sz="2400" b="1" u="sng" dirty="0">
              <a:latin typeface="Baskerville Old Face" pitchFamily="18" charset="0"/>
            </a:endParaRPr>
          </a:p>
        </p:txBody>
      </p:sp>
      <p:sp>
        <p:nvSpPr>
          <p:cNvPr id="3" name="Rectangle 2"/>
          <p:cNvSpPr/>
          <p:nvPr/>
        </p:nvSpPr>
        <p:spPr>
          <a:xfrm>
            <a:off x="107504" y="908720"/>
            <a:ext cx="8928992" cy="1107996"/>
          </a:xfrm>
          <a:prstGeom prst="rect">
            <a:avLst/>
          </a:prstGeom>
        </p:spPr>
        <p:txBody>
          <a:bodyPr wrap="square">
            <a:spAutoFit/>
          </a:bodyPr>
          <a:lstStyle/>
          <a:p>
            <a:pPr algn="ctr"/>
            <a:r>
              <a:rPr lang="fr-FR" sz="1400" dirty="0" smtClean="0"/>
              <a:t>Situé dans le château Saint Georges, la Casa Do Leão (</a:t>
            </a:r>
            <a:r>
              <a:rPr lang="fr-FR" sz="1400" dirty="0"/>
              <a:t>M</a:t>
            </a:r>
            <a:r>
              <a:rPr lang="fr-FR" sz="1400" dirty="0" smtClean="0"/>
              <a:t>aison du Lion) offre une vue sublime sur Lisbonne, vous laissant parcourir des </a:t>
            </a:r>
            <a:r>
              <a:rPr lang="fr-FR" sz="1400" dirty="0"/>
              <a:t>yeux ses </a:t>
            </a:r>
            <a:r>
              <a:rPr lang="fr-FR" sz="1400" dirty="0" smtClean="0"/>
              <a:t>collines </a:t>
            </a:r>
            <a:r>
              <a:rPr lang="fr-FR" sz="1400" dirty="0"/>
              <a:t>et le magnifique </a:t>
            </a:r>
            <a:r>
              <a:rPr lang="fr-FR" sz="1400" dirty="0" smtClean="0"/>
              <a:t>Tage, à </a:t>
            </a:r>
            <a:r>
              <a:rPr lang="fr-FR" sz="1400" dirty="0"/>
              <a:t>ses </a:t>
            </a:r>
            <a:r>
              <a:rPr lang="fr-FR" sz="1400" dirty="0" smtClean="0"/>
              <a:t>pieds.</a:t>
            </a:r>
            <a:r>
              <a:rPr lang="fr-FR" sz="1400" dirty="0"/>
              <a:t> </a:t>
            </a:r>
            <a:r>
              <a:rPr lang="fr-FR" sz="1400" dirty="0" smtClean="0"/>
              <a:t>Nous vous proposons à votre arrivée un cocktail sur la terrasse en appréciant le coucher du soleil, puis vous serez dirigés à l’intérieur du restaurant pour le dîner.</a:t>
            </a:r>
          </a:p>
          <a:p>
            <a:pPr algn="ctr"/>
            <a:endParaRPr lang="fr-FR" sz="1200" dirty="0" smtClean="0"/>
          </a:p>
          <a:p>
            <a:pPr algn="ctr"/>
            <a:endParaRPr lang="fr-FR" sz="1200" dirty="0">
              <a:latin typeface="Baskerville Old Face" pitchFamily="18" charset="0"/>
            </a:endParaRPr>
          </a:p>
        </p:txBody>
      </p:sp>
      <p:pic>
        <p:nvPicPr>
          <p:cNvPr id="19459" name="Picture 3" descr="\\192.168.1.5\cj\9 COMMERCIAL ET COMMUNICATION\COMMUNICATION\POWER POINT\PORTUGAL\LISBONNE\XCPH\LISBONE - XCPH - DIOR\IMG_27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869" y="1743562"/>
            <a:ext cx="3648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http://www.pousadas.pt/galleryphotos/casa-do-leao-esplanada.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82551"/>
            <a:ext cx="4284476" cy="2677797"/>
          </a:xfrm>
          <a:prstGeom prst="rect">
            <a:avLst/>
          </a:prstGeom>
          <a:noFill/>
          <a:ln>
            <a:noFill/>
          </a:ln>
        </p:spPr>
      </p:pic>
      <p:pic>
        <p:nvPicPr>
          <p:cNvPr id="7" name="Image 6" descr="http://media.iolnegocios.pt/lifecooler/9d2f6d9830106816f2b03e86bc76238f/500x329/"/>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513335"/>
            <a:ext cx="3197289" cy="2103994"/>
          </a:xfrm>
          <a:prstGeom prst="rect">
            <a:avLst/>
          </a:prstGeom>
          <a:noFill/>
          <a:ln>
            <a:noFill/>
          </a:ln>
        </p:spPr>
      </p:pic>
      <p:pic>
        <p:nvPicPr>
          <p:cNvPr id="8" name="Image 7" descr="http://castelodesaojorge.pt/wp-content/uploads/2014/01/15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181" y="4614270"/>
            <a:ext cx="2853186" cy="1902124"/>
          </a:xfrm>
          <a:prstGeom prst="rect">
            <a:avLst/>
          </a:prstGeom>
          <a:noFill/>
          <a:ln>
            <a:noFill/>
          </a:ln>
        </p:spPr>
      </p:pic>
    </p:spTree>
    <p:extLst>
      <p:ext uri="{BB962C8B-B14F-4D97-AF65-F5344CB8AC3E}">
        <p14:creationId xmlns:p14="http://schemas.microsoft.com/office/powerpoint/2010/main" val="3829480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portugaldeluxe.com/galeria/casa-do-leao--5-_04011249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076626"/>
            <a:ext cx="4003131" cy="3242023"/>
          </a:xfrm>
          <a:prstGeom prst="rect">
            <a:avLst/>
          </a:prstGeom>
          <a:noFill/>
          <a:ln>
            <a:noFill/>
          </a:ln>
        </p:spPr>
      </p:pic>
      <p:pic>
        <p:nvPicPr>
          <p:cNvPr id="4" name="Image 3" descr="http://www.pousadas.pt/galleryphotos/casa-do-leao-vista.jpg"/>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3921091" cy="2598812"/>
          </a:xfrm>
          <a:prstGeom prst="rect">
            <a:avLst/>
          </a:prstGeom>
          <a:noFill/>
          <a:ln>
            <a:noFill/>
          </a:ln>
        </p:spPr>
      </p:pic>
      <p:pic>
        <p:nvPicPr>
          <p:cNvPr id="5" name="Image 4" descr="http://www.portugaldeluxe.com/galeria/casa-do-leao--1-_04011249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32657"/>
            <a:ext cx="3898218" cy="2598812"/>
          </a:xfrm>
          <a:prstGeom prst="rect">
            <a:avLst/>
          </a:prstGeom>
          <a:noFill/>
          <a:ln>
            <a:noFill/>
          </a:ln>
        </p:spPr>
      </p:pic>
      <p:pic>
        <p:nvPicPr>
          <p:cNvPr id="6" name="Image 5" descr="http://www.portugaldeluxe.com/galeria/casa-do-leao--2-_040112493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1600" y="3200922"/>
            <a:ext cx="2450985" cy="3050635"/>
          </a:xfrm>
          <a:prstGeom prst="rect">
            <a:avLst/>
          </a:prstGeom>
          <a:noFill/>
          <a:ln>
            <a:noFill/>
          </a:ln>
        </p:spPr>
      </p:pic>
    </p:spTree>
    <p:extLst>
      <p:ext uri="{BB962C8B-B14F-4D97-AF65-F5344CB8AC3E}">
        <p14:creationId xmlns:p14="http://schemas.microsoft.com/office/powerpoint/2010/main" val="3646761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27088" y="188640"/>
            <a:ext cx="745172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dans la merveilleuse </a:t>
            </a:r>
            <a:r>
              <a:rPr lang="fr-FR" altLang="fr-FR" sz="2400" b="1" u="sng" dirty="0" err="1" smtClean="0">
                <a:latin typeface="Baskerville Old Face" pitchFamily="18" charset="0"/>
              </a:rPr>
              <a:t>Adega</a:t>
            </a:r>
            <a:r>
              <a:rPr lang="fr-FR" altLang="fr-FR" sz="2400" b="1" u="sng" dirty="0" smtClean="0">
                <a:latin typeface="Baskerville Old Face" pitchFamily="18" charset="0"/>
              </a:rPr>
              <a:t> de </a:t>
            </a:r>
            <a:r>
              <a:rPr lang="fr-FR" altLang="fr-FR" sz="2400" b="1" u="sng" dirty="0" err="1" smtClean="0">
                <a:latin typeface="Baskerville Old Face" pitchFamily="18" charset="0"/>
              </a:rPr>
              <a:t>Colares</a:t>
            </a:r>
            <a:endParaRPr lang="fr-FR" altLang="fr-FR" sz="2400" b="1" u="sng" dirty="0">
              <a:latin typeface="Baskerville Old Face" pitchFamily="18" charset="0"/>
            </a:endParaRPr>
          </a:p>
        </p:txBody>
      </p:sp>
      <p:pic>
        <p:nvPicPr>
          <p:cNvPr id="4" name="Image 3" descr="http://www.m-unity.pt/system/work_pictures/pictures/000/000/067/original/2012_overcome4.jpg?1347468662"/>
          <p:cNvPicPr/>
          <p:nvPr/>
        </p:nvPicPr>
        <p:blipFill>
          <a:blip r:embed="rId2">
            <a:extLst>
              <a:ext uri="{28A0092B-C50C-407E-A947-70E740481C1C}">
                <a14:useLocalDpi xmlns:a14="http://schemas.microsoft.com/office/drawing/2010/main" val="0"/>
              </a:ext>
            </a:extLst>
          </a:blip>
          <a:srcRect/>
          <a:stretch>
            <a:fillRect/>
          </a:stretch>
        </p:blipFill>
        <p:spPr bwMode="auto">
          <a:xfrm>
            <a:off x="1096546" y="1052736"/>
            <a:ext cx="6912808" cy="5184606"/>
          </a:xfrm>
          <a:prstGeom prst="rect">
            <a:avLst/>
          </a:prstGeom>
          <a:noFill/>
          <a:ln>
            <a:noFill/>
          </a:ln>
        </p:spPr>
      </p:pic>
    </p:spTree>
    <p:extLst>
      <p:ext uri="{BB962C8B-B14F-4D97-AF65-F5344CB8AC3E}">
        <p14:creationId xmlns:p14="http://schemas.microsoft.com/office/powerpoint/2010/main" val="1969110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484c7721d150d22c139d-136b2d9eff9d01cc02b00ba4330a0227.r31.cf1.rackcdn.com/Photos/4e6ab08d-9713-4cfa-bad0-1f9a51a8cd3f.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4824536" cy="3253116"/>
          </a:xfrm>
          <a:prstGeom prst="rect">
            <a:avLst/>
          </a:prstGeom>
          <a:noFill/>
          <a:ln>
            <a:noFill/>
          </a:ln>
        </p:spPr>
      </p:pic>
      <p:pic>
        <p:nvPicPr>
          <p:cNvPr id="3" name="Image 2" descr="http://www.dcv.eu.com/wp-content/themes/dcv/images/cdv_empres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904079"/>
            <a:ext cx="7982681" cy="1552188"/>
          </a:xfrm>
          <a:prstGeom prst="rect">
            <a:avLst/>
          </a:prstGeom>
          <a:noFill/>
          <a:ln>
            <a:noFill/>
          </a:ln>
        </p:spPr>
      </p:pic>
      <p:sp>
        <p:nvSpPr>
          <p:cNvPr id="4" name="Rectangle 3"/>
          <p:cNvSpPr/>
          <p:nvPr/>
        </p:nvSpPr>
        <p:spPr>
          <a:xfrm>
            <a:off x="5292080" y="1772816"/>
            <a:ext cx="3324335" cy="1538883"/>
          </a:xfrm>
          <a:prstGeom prst="rect">
            <a:avLst/>
          </a:prstGeom>
        </p:spPr>
        <p:txBody>
          <a:bodyPr wrap="square">
            <a:spAutoFit/>
          </a:bodyPr>
          <a:lstStyle/>
          <a:p>
            <a:pPr algn="ctr"/>
            <a:r>
              <a:rPr lang="pt-BR" sz="1400" dirty="0" smtClean="0">
                <a:latin typeface="Baskerville Old Face" pitchFamily="18" charset="0"/>
              </a:rPr>
              <a:t>L’Adega </a:t>
            </a:r>
            <a:r>
              <a:rPr lang="pt-BR" sz="1400" dirty="0">
                <a:latin typeface="Baskerville Old Face" pitchFamily="18" charset="0"/>
              </a:rPr>
              <a:t>Regional de Colares, fondée en 1931, coopérative la plus ancienne du Portugal, produit du vin de qualité de la région de Colares. Ses vignes ont la particularité d’être dans un sol de sable.</a:t>
            </a:r>
            <a:endParaRPr lang="fr-FR" sz="1400" dirty="0" smtClean="0"/>
          </a:p>
          <a:p>
            <a:pPr algn="ctr"/>
            <a:endParaRPr lang="fr-FR" sz="1200" dirty="0" smtClean="0"/>
          </a:p>
          <a:p>
            <a:pPr algn="ctr"/>
            <a:endParaRPr lang="fr-FR" sz="1200" dirty="0">
              <a:latin typeface="Baskerville Old Face" pitchFamily="18" charset="0"/>
            </a:endParaRPr>
          </a:p>
        </p:txBody>
      </p:sp>
    </p:spTree>
    <p:extLst>
      <p:ext uri="{BB962C8B-B14F-4D97-AF65-F5344CB8AC3E}">
        <p14:creationId xmlns:p14="http://schemas.microsoft.com/office/powerpoint/2010/main" val="413790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864691" y="260350"/>
            <a:ext cx="7451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2800" b="1" dirty="0">
                <a:latin typeface="Baskerville Old Face" pitchFamily="18" charset="0"/>
                <a:ea typeface="Times New Roman" pitchFamily="18" charset="0"/>
                <a:cs typeface="Arial" pitchFamily="34" charset="0"/>
              </a:rPr>
              <a:t>VIP Grand Hôtel Lisboa &amp; Spa 5*</a:t>
            </a:r>
          </a:p>
        </p:txBody>
      </p:sp>
      <p:sp>
        <p:nvSpPr>
          <p:cNvPr id="25603" name="Rectangle 3"/>
          <p:cNvSpPr>
            <a:spLocks noChangeArrowheads="1"/>
          </p:cNvSpPr>
          <p:nvPr/>
        </p:nvSpPr>
        <p:spPr bwMode="auto">
          <a:xfrm>
            <a:off x="251520" y="1052736"/>
            <a:ext cx="3816424"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buNone/>
            </a:pPr>
            <a:r>
              <a:rPr lang="fr-FR" sz="1500" dirty="0" smtClean="0">
                <a:latin typeface="Baskerville Old Face" pitchFamily="18" charset="0"/>
              </a:rPr>
              <a:t>À </a:t>
            </a:r>
            <a:r>
              <a:rPr lang="fr-FR" sz="1500" dirty="0">
                <a:latin typeface="Baskerville Old Face" pitchFamily="18" charset="0"/>
              </a:rPr>
              <a:t>mi-chemin entre le centre historique de Lisbonne et le nouveau quartier financier de la ville, le VIP Grand est un hôtel 5 étoiles au design remarquable. Il vous propose des chambres modernes, un spa somptueux et une piscine </a:t>
            </a:r>
            <a:r>
              <a:rPr lang="fr-FR" sz="1500" dirty="0" smtClean="0">
                <a:latin typeface="Baskerville Old Face" pitchFamily="18" charset="0"/>
              </a:rPr>
              <a:t>extérieure. </a:t>
            </a:r>
          </a:p>
          <a:p>
            <a:pPr algn="just">
              <a:buNone/>
            </a:pPr>
            <a:endParaRPr lang="fr-FR" sz="1500" dirty="0">
              <a:latin typeface="Baskerville Old Face" pitchFamily="18" charset="0"/>
            </a:endParaRPr>
          </a:p>
          <a:p>
            <a:pPr algn="just">
              <a:buNone/>
            </a:pPr>
            <a:r>
              <a:rPr lang="fr-FR" sz="1500" dirty="0" smtClean="0">
                <a:latin typeface="Baskerville Old Face" pitchFamily="18" charset="0"/>
              </a:rPr>
              <a:t>Cet </a:t>
            </a:r>
            <a:r>
              <a:rPr lang="fr-FR" sz="1500" dirty="0">
                <a:latin typeface="Baskerville Old Face" pitchFamily="18" charset="0"/>
              </a:rPr>
              <a:t>hôtel de luxe dispose de chambres d'inspiration zen, toutes conçues et meublées dans un style contemporain. </a:t>
            </a:r>
            <a:endParaRPr lang="fr-FR" sz="1500" dirty="0" smtClean="0">
              <a:latin typeface="Baskerville Old Face" pitchFamily="18" charset="0"/>
            </a:endParaRPr>
          </a:p>
          <a:p>
            <a:pPr algn="just">
              <a:buNone/>
            </a:pPr>
            <a:endParaRPr lang="fr-FR" sz="1500" dirty="0">
              <a:latin typeface="Baskerville Old Face" pitchFamily="18" charset="0"/>
            </a:endParaRPr>
          </a:p>
          <a:p>
            <a:pPr algn="just">
              <a:buNone/>
            </a:pPr>
            <a:r>
              <a:rPr lang="fr-FR" sz="1500" dirty="0">
                <a:latin typeface="Baskerville Old Face" pitchFamily="18" charset="0"/>
              </a:rPr>
              <a:t>Le VIP Grand Lisboa Hotel &amp; Spa abrite 3 restaurants, qui servent un large éventail de plats internationaux et de nombreuses spécialités portugaises. Le bar branché de l'hôtel est l'endroit idéal pour savourer des cocktails et des boissons rafraîchissantes.</a:t>
            </a:r>
          </a:p>
          <a:p>
            <a:pPr algn="just">
              <a:buNone/>
            </a:pPr>
            <a:r>
              <a:rPr lang="fr-FR" sz="1500" dirty="0">
                <a:latin typeface="Baskerville Old Face" pitchFamily="18" charset="0"/>
              </a:rPr>
              <a:t>Les installations de loisirs du Grand incluent un sauna et un centre de remise en forme. Le spa propose des soins et des massages.</a:t>
            </a:r>
            <a:endParaRPr lang="fr-FR" altLang="fr-FR" sz="1500" dirty="0">
              <a:latin typeface="Baskerville Old Face" pitchFamily="18" charset="0"/>
            </a:endParaRPr>
          </a:p>
        </p:txBody>
      </p:sp>
      <p:pic>
        <p:nvPicPr>
          <p:cNvPr id="5" name="Image 4" descr="http://www.viphotels.com/Images/Grand-Lisboa/Gallery/Exterior/08.jpg"/>
          <p:cNvPicPr/>
          <p:nvPr/>
        </p:nvPicPr>
        <p:blipFill>
          <a:blip r:embed="rId2">
            <a:extLst>
              <a:ext uri="{28A0092B-C50C-407E-A947-70E740481C1C}">
                <a14:useLocalDpi xmlns:a14="http://schemas.microsoft.com/office/drawing/2010/main" val="0"/>
              </a:ext>
            </a:extLst>
          </a:blip>
          <a:srcRect/>
          <a:stretch>
            <a:fillRect/>
          </a:stretch>
        </p:blipFill>
        <p:spPr bwMode="auto">
          <a:xfrm>
            <a:off x="4283402" y="1772816"/>
            <a:ext cx="4609078" cy="3456384"/>
          </a:xfrm>
          <a:prstGeom prst="rect">
            <a:avLst/>
          </a:prstGeom>
          <a:noFill/>
          <a:ln>
            <a:noFill/>
          </a:ln>
        </p:spPr>
      </p:pic>
    </p:spTree>
    <p:extLst>
      <p:ext uri="{BB962C8B-B14F-4D97-AF65-F5344CB8AC3E}">
        <p14:creationId xmlns:p14="http://schemas.microsoft.com/office/powerpoint/2010/main" val="805461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07950" y="116632"/>
            <a:ext cx="8928546"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dans la « Estufa Real »</a:t>
            </a:r>
            <a:br>
              <a:rPr lang="fr-FR" altLang="fr-FR" sz="2400" b="1" u="sng" dirty="0" smtClean="0">
                <a:latin typeface="Baskerville Old Face" pitchFamily="18" charset="0"/>
              </a:rPr>
            </a:br>
            <a:r>
              <a:rPr lang="fr-FR" altLang="fr-FR" sz="2400" b="1" dirty="0" smtClean="0">
                <a:latin typeface="Baskerville Old Face" pitchFamily="18" charset="0"/>
              </a:rPr>
              <a:t>Jardin botanique de l’</a:t>
            </a:r>
            <a:r>
              <a:rPr lang="fr-FR" altLang="fr-FR" sz="2400" b="1" dirty="0" err="1" smtClean="0">
                <a:latin typeface="Baskerville Old Face" pitchFamily="18" charset="0"/>
              </a:rPr>
              <a:t>Ajuda</a:t>
            </a:r>
            <a:endParaRPr lang="fr-FR" altLang="fr-FR" sz="2400" b="1" dirty="0">
              <a:latin typeface="Baskerville Old Face" pitchFamily="18" charset="0"/>
            </a:endParaRPr>
          </a:p>
        </p:txBody>
      </p:sp>
      <p:pic>
        <p:nvPicPr>
          <p:cNvPr id="3" name="Image 2"/>
          <p:cNvPicPr/>
          <p:nvPr/>
        </p:nvPicPr>
        <p:blipFill rotWithShape="1">
          <a:blip r:embed="rId2"/>
          <a:srcRect l="21818" t="26447" r="23138" b="22727"/>
          <a:stretch/>
        </p:blipFill>
        <p:spPr bwMode="auto">
          <a:xfrm>
            <a:off x="574847" y="1340362"/>
            <a:ext cx="4320480" cy="3191553"/>
          </a:xfrm>
          <a:prstGeom prst="rect">
            <a:avLst/>
          </a:prstGeom>
          <a:ln>
            <a:noFill/>
          </a:ln>
          <a:extLst>
            <a:ext uri="{53640926-AAD7-44D8-BBD7-CCE9431645EC}">
              <a14:shadowObscured xmlns:a14="http://schemas.microsoft.com/office/drawing/2010/main"/>
            </a:ext>
          </a:extLst>
        </p:spPr>
      </p:pic>
      <p:pic>
        <p:nvPicPr>
          <p:cNvPr id="4" name="Image 3"/>
          <p:cNvPicPr/>
          <p:nvPr/>
        </p:nvPicPr>
        <p:blipFill rotWithShape="1">
          <a:blip r:embed="rId3"/>
          <a:srcRect l="22480" t="25207" r="23634" b="23554"/>
          <a:stretch/>
        </p:blipFill>
        <p:spPr bwMode="auto">
          <a:xfrm>
            <a:off x="5343984" y="3861048"/>
            <a:ext cx="3513894" cy="2672730"/>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348" y="1531749"/>
            <a:ext cx="29622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661841"/>
            <a:ext cx="29051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396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srcRect l="22149" t="26653" r="22808" b="23140"/>
          <a:stretch/>
        </p:blipFill>
        <p:spPr bwMode="auto">
          <a:xfrm>
            <a:off x="251521" y="332656"/>
            <a:ext cx="4464496" cy="3257830"/>
          </a:xfrm>
          <a:prstGeom prst="rect">
            <a:avLst/>
          </a:prstGeom>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32656"/>
            <a:ext cx="2592288" cy="355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2.bp.blogspot.com/-H-tO6BFdmW4/ULytJBNOa-I/AAAAAAAAA3I/mLW2Ll4ZxTE/s1600/DSC03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7" y="3842184"/>
            <a:ext cx="34563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upload.wikimedia.org/wikipedia/commons/9/92/Jardim_Bot%C3%A2nico_da_Ajuda_(escadaria_central)_73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4149855"/>
            <a:ext cx="3456383" cy="230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18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Activités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902719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www.portugal4fun.com/components/com_virtuemart/shop_image/product/Jeep_Tour_a_Sint_4fa3c2441f4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94" y="3429000"/>
            <a:ext cx="429401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192.168.1.5\cj\9 COMMERCIAL ET COMMUNICATION\COMMUNICATION\POWER POINT\PORTUGAL\LISBONNE\XCPH\LISBONE - XCPH - DIOR\IMG_2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753" y="1027857"/>
            <a:ext cx="2435039" cy="182627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467544" y="116632"/>
            <a:ext cx="8424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Rallye en jeeps dans la montagne et forêt de Sintra</a:t>
            </a:r>
            <a:endParaRPr lang="fr-FR" altLang="fr-FR" sz="2400" b="1" u="sng" dirty="0">
              <a:latin typeface="Baskerville Old Face" pitchFamily="18" charset="0"/>
            </a:endParaRPr>
          </a:p>
        </p:txBody>
      </p:sp>
      <p:pic>
        <p:nvPicPr>
          <p:cNvPr id="4100" name="Picture 4" descr="http://pic.vpackage.net/viaje_a_Portugal/Portugal_75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642" y="1171873"/>
            <a:ext cx="2690838" cy="17919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nsidelisbon.com/sites/default/files/imagecache/Main/challenge/1786-photo-31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850328"/>
            <a:ext cx="3209715" cy="24072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cdn2.getyourguide.com/img/tour_img-170219-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861048"/>
            <a:ext cx="381102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998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dirty="0">
                <a:latin typeface="Baskerville Old Face" pitchFamily="18" charset="0"/>
              </a:rPr>
              <a:t>Arrêt au Cabo da Roca, </a:t>
            </a:r>
            <a:r>
              <a:rPr lang="fr-FR" altLang="fr-FR" sz="2400" b="1" u="sng" dirty="0" smtClean="0">
                <a:latin typeface="Baskerville Old Face" pitchFamily="18" charset="0"/>
              </a:rPr>
              <a:t>pointe </a:t>
            </a:r>
            <a:r>
              <a:rPr lang="fr-FR" altLang="fr-FR" sz="2400" b="1" u="sng" dirty="0">
                <a:latin typeface="Baskerville Old Face" pitchFamily="18" charset="0"/>
              </a:rPr>
              <a:t>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800">
                <a:latin typeface="Pristina" pitchFamily="66" charset="0"/>
              </a:rPr>
              <a:t>Le Cabo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p14="http://schemas.microsoft.com/office/powerpoint/2010/main" val="6576990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67544" y="116632"/>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err="1" smtClean="0">
                <a:solidFill>
                  <a:schemeClr val="tx1"/>
                </a:solidFill>
                <a:latin typeface="Baskerville Old Face" panose="02020602080505020303" pitchFamily="18" charset="0"/>
              </a:rPr>
              <a:t>Teambuilding</a:t>
            </a:r>
            <a:r>
              <a:rPr lang="fr-FR" sz="2400" b="1" u="sng" dirty="0" smtClean="0">
                <a:solidFill>
                  <a:schemeClr val="tx1"/>
                </a:solidFill>
                <a:latin typeface="Baskerville Old Face" panose="02020602080505020303" pitchFamily="18" charset="0"/>
              </a:rPr>
              <a:t> sur la plage de </a:t>
            </a:r>
            <a:r>
              <a:rPr lang="fr-FR" sz="2400" b="1" u="sng" dirty="0" err="1" smtClean="0">
                <a:solidFill>
                  <a:schemeClr val="tx1"/>
                </a:solidFill>
                <a:latin typeface="Baskerville Old Face" panose="02020602080505020303" pitchFamily="18" charset="0"/>
              </a:rPr>
              <a:t>Guincho</a:t>
            </a:r>
            <a:endParaRPr lang="fr-FR" altLang="fr-FR" sz="2400" b="1" u="sng" dirty="0">
              <a:latin typeface="Baskerville Old Face" pitchFamily="18" charset="0"/>
            </a:endParaRPr>
          </a:p>
        </p:txBody>
      </p:sp>
      <p:pic>
        <p:nvPicPr>
          <p:cNvPr id="5122" name="Picture 2" descr="http://www.insidelisbon.com/sites/default/files/Corporate/banner_beach_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509120"/>
            <a:ext cx="4850944" cy="175504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591" t="17898" r="27063" b="25426"/>
          <a:stretch/>
        </p:blipFill>
        <p:spPr bwMode="auto">
          <a:xfrm>
            <a:off x="5724128" y="1045554"/>
            <a:ext cx="2795349" cy="273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365" t="16216" r="27063" b="46537"/>
          <a:stretch/>
        </p:blipFill>
        <p:spPr bwMode="auto">
          <a:xfrm>
            <a:off x="5523258" y="4030342"/>
            <a:ext cx="3197088" cy="209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www.cpoc.pt/ev/14Trofeu/img/foto_praia_guinch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864652"/>
            <a:ext cx="4520412" cy="332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173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erso.univ-lyon2.fr/~mollon/M1FLES/10_11/_Sabapathy-Philippine/pl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30082"/>
          <a:stretch/>
        </p:blipFill>
        <p:spPr bwMode="auto">
          <a:xfrm>
            <a:off x="367358" y="567707"/>
            <a:ext cx="2750869" cy="271583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467544" y="11084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err="1" smtClean="0">
                <a:solidFill>
                  <a:schemeClr val="tx1"/>
                </a:solidFill>
                <a:latin typeface="Baskerville Old Face" panose="02020602080505020303" pitchFamily="18" charset="0"/>
              </a:rPr>
              <a:t>Ultimate</a:t>
            </a:r>
            <a:r>
              <a:rPr lang="fr-FR" sz="1800" dirty="0" smtClean="0">
                <a:solidFill>
                  <a:schemeClr val="tx1"/>
                </a:solidFill>
                <a:latin typeface="Baskerville Old Face" panose="02020602080505020303" pitchFamily="18" charset="0"/>
              </a:rPr>
              <a:t> Frisbee</a:t>
            </a:r>
          </a:p>
        </p:txBody>
      </p:sp>
      <p:sp>
        <p:nvSpPr>
          <p:cNvPr id="9" name="Text Box 9"/>
          <p:cNvSpPr txBox="1">
            <a:spLocks noChangeArrowheads="1"/>
          </p:cNvSpPr>
          <p:nvPr/>
        </p:nvSpPr>
        <p:spPr bwMode="auto">
          <a:xfrm>
            <a:off x="4822406" y="11084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Beach Volley</a:t>
            </a:r>
          </a:p>
        </p:txBody>
      </p:sp>
      <p:pic>
        <p:nvPicPr>
          <p:cNvPr id="14340" name="Picture 4" descr="http://www.hotelvanoranje.com/content/user/12/images/Business/Activities/1000x311/VolleyB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612627"/>
            <a:ext cx="5040560" cy="1567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6324290" y="282157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Beach soccer</a:t>
            </a:r>
          </a:p>
        </p:txBody>
      </p:sp>
      <p:pic>
        <p:nvPicPr>
          <p:cNvPr id="14344" name="Picture 8" descr="http://www.sport-coach.fr/miniature/res/img/offre/activite-beach-soccer-1.jpg/-465-305"/>
          <p:cNvPicPr>
            <a:picLocks noChangeAspect="1" noChangeArrowheads="1"/>
          </p:cNvPicPr>
          <p:nvPr/>
        </p:nvPicPr>
        <p:blipFill rotWithShape="1">
          <a:blip r:embed="rId4">
            <a:extLst>
              <a:ext uri="{28A0092B-C50C-407E-A947-70E740481C1C}">
                <a14:useLocalDpi xmlns:a14="http://schemas.microsoft.com/office/drawing/2010/main" val="0"/>
              </a:ext>
            </a:extLst>
          </a:blip>
          <a:srcRect t="32310" r="21107" b="13257"/>
          <a:stretch/>
        </p:blipFill>
        <p:spPr bwMode="auto">
          <a:xfrm>
            <a:off x="3611797" y="2338169"/>
            <a:ext cx="3096344" cy="15744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p:cNvSpPr txBox="1">
            <a:spLocks noChangeArrowheads="1"/>
          </p:cNvSpPr>
          <p:nvPr/>
        </p:nvSpPr>
        <p:spPr bwMode="auto">
          <a:xfrm>
            <a:off x="390136" y="4797152"/>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Pipeline</a:t>
            </a:r>
          </a:p>
        </p:txBody>
      </p:sp>
      <p:pic>
        <p:nvPicPr>
          <p:cNvPr id="14348" name="Picture 12" descr="http://www.animatec-team.com/fr/teambuilding-agadir/outdoor/CONSTRUCTION%20DE%20CHATEAU%20DE%20SABLE%2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8141" y="4860087"/>
            <a:ext cx="2136429" cy="16023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p:cNvSpPr txBox="1">
            <a:spLocks noChangeArrowheads="1"/>
          </p:cNvSpPr>
          <p:nvPr/>
        </p:nvSpPr>
        <p:spPr bwMode="auto">
          <a:xfrm>
            <a:off x="4067944" y="4325034"/>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sz="1800" dirty="0" smtClean="0">
                <a:solidFill>
                  <a:schemeClr val="tx1"/>
                </a:solidFill>
                <a:latin typeface="Baskerville Old Face" panose="02020602080505020303" pitchFamily="18" charset="0"/>
              </a:rPr>
              <a:t>Château de sable chronométré</a:t>
            </a:r>
          </a:p>
        </p:txBody>
      </p:sp>
      <p:pic>
        <p:nvPicPr>
          <p:cNvPr id="14350" name="Picture 14" descr="http://www.shorebreak.be/frontend/files/figure8_photo_gallery/album-106/800x600/zandsculpturen-bouwen_fr_image2_1355500890.jpg"/>
          <p:cNvPicPr>
            <a:picLocks noChangeAspect="1" noChangeArrowheads="1"/>
          </p:cNvPicPr>
          <p:nvPr/>
        </p:nvPicPr>
        <p:blipFill rotWithShape="1">
          <a:blip r:embed="rId6">
            <a:extLst>
              <a:ext uri="{28A0092B-C50C-407E-A947-70E740481C1C}">
                <a14:useLocalDpi xmlns:a14="http://schemas.microsoft.com/office/drawing/2010/main" val="0"/>
              </a:ext>
            </a:extLst>
          </a:blip>
          <a:srcRect l="9091" t="42175" r="15521"/>
          <a:stretch/>
        </p:blipFill>
        <p:spPr bwMode="auto">
          <a:xfrm>
            <a:off x="3520806" y="4931325"/>
            <a:ext cx="3038491" cy="1552749"/>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206402" y="3356992"/>
            <a:ext cx="2900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sz="1800" dirty="0" smtClean="0">
                <a:solidFill>
                  <a:schemeClr val="tx1"/>
                </a:solidFill>
                <a:latin typeface="Baskerville Old Face" panose="02020602080505020303" pitchFamily="18" charset="0"/>
              </a:rPr>
              <a:t>Chasse au trésor dans l’eau</a:t>
            </a:r>
          </a:p>
        </p:txBody>
      </p:sp>
      <p:pic>
        <p:nvPicPr>
          <p:cNvPr id="14352" name="Picture 16" descr="http://www.brainmonkeys.com/images/photos/Teambuilding/Pipeline%20Teambuilding%20Activit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27" y="5301208"/>
            <a:ext cx="1725149"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http://www.arteka-events.fr/files/pmedia/public/r86_14_coffre-pl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327" y="3717032"/>
            <a:ext cx="1646977" cy="110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49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67544" y="44624"/>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anose="02020602080505020303" pitchFamily="18" charset="0"/>
              </a:rPr>
              <a:t>Cocktails « Les pieds dans l’eau au </a:t>
            </a:r>
            <a:r>
              <a:rPr lang="fr-FR" altLang="fr-FR" sz="2400" b="1" u="sng" dirty="0" err="1" smtClean="0">
                <a:latin typeface="Baskerville Old Face" panose="02020602080505020303" pitchFamily="18" charset="0"/>
              </a:rPr>
              <a:t>Guincho</a:t>
            </a:r>
            <a:r>
              <a:rPr lang="fr-FR" altLang="fr-FR" sz="2400" b="1" u="sng" dirty="0" smtClean="0">
                <a:latin typeface="Baskerville Old Face" panose="02020602080505020303" pitchFamily="18" charset="0"/>
              </a:rPr>
              <a:t> »</a:t>
            </a:r>
            <a:endParaRPr lang="fr-FR" altLang="fr-FR" sz="2400" b="1" u="sng" dirty="0">
              <a:latin typeface="Baskerville Old Face" pitchFamily="18" charset="0"/>
            </a:endParaRPr>
          </a:p>
        </p:txBody>
      </p:sp>
      <p:sp>
        <p:nvSpPr>
          <p:cNvPr id="8" name="AutoShape 4" descr="Résultat de recherche d'images pour &quot;vins sur la plag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6" descr="Résultat de recherche d'images pour &quot;vins sur la plag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368" name="Picture 8" descr="http://avis-vin.lefigaro.fr/var/img/93/23048-650x330-verre-de-vin-blanc-plage-olga-khoroshun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169" y="4448593"/>
            <a:ext cx="3664820" cy="186060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upload.wikimedia.org/wikipedia/commons/d/d6/Praia_do_Guinch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77" y="868133"/>
            <a:ext cx="4185336" cy="3139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rvboul1\images cj\Nouvelle Photothèque\Opérations\L'ÉTUDIANT\IMG_1306.JPG"/>
          <p:cNvPicPr>
            <a:picLocks noChangeAspect="1" noChangeArrowheads="1"/>
          </p:cNvPicPr>
          <p:nvPr/>
        </p:nvPicPr>
        <p:blipFill rotWithShape="1">
          <a:blip r:embed="rId4">
            <a:extLst>
              <a:ext uri="{28A0092B-C50C-407E-A947-70E740481C1C}">
                <a14:useLocalDpi xmlns:a14="http://schemas.microsoft.com/office/drawing/2010/main" val="0"/>
              </a:ext>
            </a:extLst>
          </a:blip>
          <a:srcRect l="24933" t="25143" r="6712"/>
          <a:stretch/>
        </p:blipFill>
        <p:spPr bwMode="auto">
          <a:xfrm>
            <a:off x="5593634" y="1045000"/>
            <a:ext cx="2035372" cy="298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Servboul1\images cj\Nouvelle Photothèque\Opérations\LTServices\DSC_90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328" y="4241058"/>
            <a:ext cx="3437770" cy="227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286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http://www.viphotels.com/images/Grand-Lisboa/480x300/01.jpg"/>
          <p:cNvPicPr/>
          <p:nvPr/>
        </p:nvPicPr>
        <p:blipFill>
          <a:blip r:embed="rId2">
            <a:extLst>
              <a:ext uri="{28A0092B-C50C-407E-A947-70E740481C1C}">
                <a14:useLocalDpi xmlns:a14="http://schemas.microsoft.com/office/drawing/2010/main" val="0"/>
              </a:ext>
            </a:extLst>
          </a:blip>
          <a:srcRect/>
          <a:stretch>
            <a:fillRect/>
          </a:stretch>
        </p:blipFill>
        <p:spPr bwMode="auto">
          <a:xfrm>
            <a:off x="262668" y="476672"/>
            <a:ext cx="4300008" cy="2687505"/>
          </a:xfrm>
          <a:prstGeom prst="rect">
            <a:avLst/>
          </a:prstGeom>
          <a:noFill/>
          <a:ln>
            <a:noFill/>
          </a:ln>
        </p:spPr>
      </p:pic>
      <p:pic>
        <p:nvPicPr>
          <p:cNvPr id="7" name="Image 6" descr="http://exp.cdn-hotels.com/hotels/2000000/1860000/1858200/1858190/1858190_16_y.jpg"/>
          <p:cNvPicPr/>
          <p:nvPr/>
        </p:nvPicPr>
        <p:blipFill>
          <a:blip r:embed="rId3">
            <a:extLst>
              <a:ext uri="{28A0092B-C50C-407E-A947-70E740481C1C}">
                <a14:useLocalDpi xmlns:a14="http://schemas.microsoft.com/office/drawing/2010/main" val="0"/>
              </a:ext>
            </a:extLst>
          </a:blip>
          <a:srcRect/>
          <a:stretch>
            <a:fillRect/>
          </a:stretch>
        </p:blipFill>
        <p:spPr bwMode="auto">
          <a:xfrm>
            <a:off x="262668" y="3717032"/>
            <a:ext cx="4251684" cy="2704239"/>
          </a:xfrm>
          <a:prstGeom prst="rect">
            <a:avLst/>
          </a:prstGeom>
          <a:noFill/>
          <a:ln>
            <a:noFill/>
          </a:ln>
        </p:spPr>
      </p:pic>
      <p:pic>
        <p:nvPicPr>
          <p:cNvPr id="8" name="Image 7"/>
          <p:cNvPicPr/>
          <p:nvPr/>
        </p:nvPicPr>
        <p:blipFill rotWithShape="1">
          <a:blip r:embed="rId4">
            <a:extLst>
              <a:ext uri="{28A0092B-C50C-407E-A947-70E740481C1C}">
                <a14:useLocalDpi xmlns:a14="http://schemas.microsoft.com/office/drawing/2010/main" val="0"/>
              </a:ext>
            </a:extLst>
          </a:blip>
          <a:srcRect l="17852" t="17355" r="23469" b="40496"/>
          <a:stretch/>
        </p:blipFill>
        <p:spPr bwMode="auto">
          <a:xfrm>
            <a:off x="4211960" y="3717032"/>
            <a:ext cx="4740275" cy="2724150"/>
          </a:xfrm>
          <a:prstGeom prst="rect">
            <a:avLst/>
          </a:prstGeom>
          <a:ln>
            <a:noFill/>
          </a:ln>
          <a:extLst>
            <a:ext uri="{53640926-AAD7-44D8-BBD7-CCE9431645EC}">
              <a14:shadowObscured xmlns:a14="http://schemas.microsoft.com/office/drawing/2010/main"/>
            </a:ext>
          </a:extLst>
        </p:spPr>
      </p:pic>
      <p:pic>
        <p:nvPicPr>
          <p:cNvPr id="9" name="Image 8" descr="http://exp.cdn-hotels.com/hotels/2000000/1860000/1858200/1858190/1858190_36_y.jpg"/>
          <p:cNvPicPr/>
          <p:nvPr/>
        </p:nvPicPr>
        <p:blipFill>
          <a:blip r:embed="rId5">
            <a:extLst>
              <a:ext uri="{28A0092B-C50C-407E-A947-70E740481C1C}">
                <a14:useLocalDpi xmlns:a14="http://schemas.microsoft.com/office/drawing/2010/main" val="0"/>
              </a:ext>
            </a:extLst>
          </a:blip>
          <a:srcRect/>
          <a:stretch>
            <a:fillRect/>
          </a:stretch>
        </p:blipFill>
        <p:spPr bwMode="auto">
          <a:xfrm>
            <a:off x="4700239" y="764703"/>
            <a:ext cx="4222882" cy="2111441"/>
          </a:xfrm>
          <a:prstGeom prst="rect">
            <a:avLst/>
          </a:prstGeom>
          <a:noFill/>
          <a:ln>
            <a:noFill/>
          </a:ln>
        </p:spPr>
      </p:pic>
    </p:spTree>
    <p:extLst>
      <p:ext uri="{BB962C8B-B14F-4D97-AF65-F5344CB8AC3E}">
        <p14:creationId xmlns:p14="http://schemas.microsoft.com/office/powerpoint/2010/main" val="1223458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p:nvPr/>
        </p:nvPicPr>
        <p:blipFill rotWithShape="1">
          <a:blip r:embed="rId2">
            <a:extLst>
              <a:ext uri="{28A0092B-C50C-407E-A947-70E740481C1C}">
                <a14:useLocalDpi xmlns:a14="http://schemas.microsoft.com/office/drawing/2010/main" val="0"/>
              </a:ext>
            </a:extLst>
          </a:blip>
          <a:srcRect l="18017" t="17355" r="23799" b="39876"/>
          <a:stretch/>
        </p:blipFill>
        <p:spPr bwMode="auto">
          <a:xfrm>
            <a:off x="395536" y="400050"/>
            <a:ext cx="5053330" cy="2971800"/>
          </a:xfrm>
          <a:prstGeom prst="rect">
            <a:avLst/>
          </a:prstGeom>
          <a:ln>
            <a:noFill/>
          </a:ln>
          <a:extLst>
            <a:ext uri="{53640926-AAD7-44D8-BBD7-CCE9431645EC}">
              <a14:shadowObscured xmlns:a14="http://schemas.microsoft.com/office/drawing/2010/main"/>
            </a:ext>
          </a:extLst>
        </p:spPr>
      </p:pic>
      <p:pic>
        <p:nvPicPr>
          <p:cNvPr id="9" name="Image 8"/>
          <p:cNvPicPr/>
          <p:nvPr/>
        </p:nvPicPr>
        <p:blipFill rotWithShape="1">
          <a:blip r:embed="rId3">
            <a:extLst>
              <a:ext uri="{28A0092B-C50C-407E-A947-70E740481C1C}">
                <a14:useLocalDpi xmlns:a14="http://schemas.microsoft.com/office/drawing/2010/main" val="0"/>
              </a:ext>
            </a:extLst>
          </a:blip>
          <a:srcRect l="1984" t="17150" r="40661" b="20444"/>
          <a:stretch/>
        </p:blipFill>
        <p:spPr bwMode="auto">
          <a:xfrm>
            <a:off x="971600" y="3563645"/>
            <a:ext cx="3305175" cy="2876550"/>
          </a:xfrm>
          <a:prstGeom prst="rect">
            <a:avLst/>
          </a:prstGeom>
          <a:ln>
            <a:noFill/>
          </a:ln>
          <a:extLst>
            <a:ext uri="{53640926-AAD7-44D8-BBD7-CCE9431645EC}">
              <a14:shadowObscured xmlns:a14="http://schemas.microsoft.com/office/drawing/2010/main"/>
            </a:ext>
          </a:extLst>
        </p:spPr>
      </p:pic>
      <p:pic>
        <p:nvPicPr>
          <p:cNvPr id="10" name="Image 9" descr="http://images.trvl-media.com/hotels/2000000/1860000/1858200/1858190/1858190_13_b.jpg"/>
          <p:cNvPicPr/>
          <p:nvPr/>
        </p:nvPicPr>
        <p:blipFill>
          <a:blip r:embed="rId4">
            <a:extLst>
              <a:ext uri="{28A0092B-C50C-407E-A947-70E740481C1C}">
                <a14:useLocalDpi xmlns:a14="http://schemas.microsoft.com/office/drawing/2010/main" val="0"/>
              </a:ext>
            </a:extLst>
          </a:blip>
          <a:srcRect/>
          <a:stretch>
            <a:fillRect/>
          </a:stretch>
        </p:blipFill>
        <p:spPr bwMode="auto">
          <a:xfrm>
            <a:off x="5580112" y="633412"/>
            <a:ext cx="3333750" cy="2505075"/>
          </a:xfrm>
          <a:prstGeom prst="rect">
            <a:avLst/>
          </a:prstGeom>
          <a:noFill/>
          <a:ln>
            <a:noFill/>
          </a:ln>
        </p:spPr>
      </p:pic>
      <p:pic>
        <p:nvPicPr>
          <p:cNvPr id="11" name="Image 10" descr="http://media-cdn.tripadvisor.com/media/photo-s/01/c3/29/f6/gym.jpg"/>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746208"/>
            <a:ext cx="3352800" cy="2511425"/>
          </a:xfrm>
          <a:prstGeom prst="rect">
            <a:avLst/>
          </a:prstGeom>
          <a:noFill/>
          <a:ln>
            <a:noFill/>
          </a:ln>
        </p:spPr>
      </p:pic>
    </p:spTree>
    <p:extLst>
      <p:ext uri="{BB962C8B-B14F-4D97-AF65-F5344CB8AC3E}">
        <p14:creationId xmlns:p14="http://schemas.microsoft.com/office/powerpoint/2010/main" val="3925242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exp.cdn-hotels.com/hotels/2000000/1860000/1858200/1858190/1858190_37_y.jpg"/>
          <p:cNvPicPr/>
          <p:nvPr/>
        </p:nvPicPr>
        <p:blipFill>
          <a:blip r:embed="rId2">
            <a:extLst>
              <a:ext uri="{28A0092B-C50C-407E-A947-70E740481C1C}">
                <a14:useLocalDpi xmlns:a14="http://schemas.microsoft.com/office/drawing/2010/main" val="0"/>
              </a:ext>
            </a:extLst>
          </a:blip>
          <a:srcRect/>
          <a:stretch>
            <a:fillRect/>
          </a:stretch>
        </p:blipFill>
        <p:spPr bwMode="auto">
          <a:xfrm>
            <a:off x="4023872" y="3538537"/>
            <a:ext cx="4762500" cy="2381250"/>
          </a:xfrm>
          <a:prstGeom prst="rect">
            <a:avLst/>
          </a:prstGeom>
          <a:noFill/>
          <a:ln>
            <a:noFill/>
          </a:ln>
        </p:spPr>
      </p:pic>
      <p:pic>
        <p:nvPicPr>
          <p:cNvPr id="3" name="Image 2" descr="http://www.viphotels.com/Images/Grand-Lisboa/Gallery/Exterior/10.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3429000"/>
            <a:ext cx="3467100" cy="2600325"/>
          </a:xfrm>
          <a:prstGeom prst="rect">
            <a:avLst/>
          </a:prstGeom>
          <a:noFill/>
          <a:ln>
            <a:noFill/>
          </a:ln>
        </p:spPr>
      </p:pic>
      <p:pic>
        <p:nvPicPr>
          <p:cNvPr id="4" name="Image 3"/>
          <p:cNvPicPr/>
          <p:nvPr/>
        </p:nvPicPr>
        <p:blipFill rotWithShape="1">
          <a:blip r:embed="rId4">
            <a:extLst>
              <a:ext uri="{28A0092B-C50C-407E-A947-70E740481C1C}">
                <a14:useLocalDpi xmlns:a14="http://schemas.microsoft.com/office/drawing/2010/main" val="0"/>
              </a:ext>
            </a:extLst>
          </a:blip>
          <a:srcRect l="17851" t="17977" r="23801" b="40488"/>
          <a:stretch/>
        </p:blipFill>
        <p:spPr bwMode="auto">
          <a:xfrm>
            <a:off x="4644008" y="641935"/>
            <a:ext cx="4248472" cy="2419131"/>
          </a:xfrm>
          <a:prstGeom prst="rect">
            <a:avLst/>
          </a:prstGeom>
          <a:ln>
            <a:noFill/>
          </a:ln>
          <a:extLst>
            <a:ext uri="{53640926-AAD7-44D8-BBD7-CCE9431645EC}">
              <a14:shadowObscured xmlns:a14="http://schemas.microsoft.com/office/drawing/2010/main"/>
            </a:ext>
          </a:extLst>
        </p:spPr>
      </p:pic>
      <p:pic>
        <p:nvPicPr>
          <p:cNvPr id="5" name="Image 4"/>
          <p:cNvPicPr/>
          <p:nvPr/>
        </p:nvPicPr>
        <p:blipFill rotWithShape="1">
          <a:blip r:embed="rId5">
            <a:extLst>
              <a:ext uri="{28A0092B-C50C-407E-A947-70E740481C1C}">
                <a14:useLocalDpi xmlns:a14="http://schemas.microsoft.com/office/drawing/2010/main" val="0"/>
              </a:ext>
            </a:extLst>
          </a:blip>
          <a:srcRect l="17852" t="17150" r="22975" b="40282"/>
          <a:stretch/>
        </p:blipFill>
        <p:spPr bwMode="auto">
          <a:xfrm>
            <a:off x="288032" y="548680"/>
            <a:ext cx="4283968" cy="24651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0425202"/>
      </p:ext>
    </p:extLst>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2409</TotalTime>
  <Words>2595</Words>
  <Application>Microsoft Office PowerPoint</Application>
  <PresentationFormat>Affichage à l'écran (4:3)</PresentationFormat>
  <Paragraphs>196</Paragraphs>
  <Slides>67</Slides>
  <Notes>0</Notes>
  <HiddenSlides>0</HiddenSlides>
  <MMClips>0</MMClips>
  <ScaleCrop>false</ScaleCrop>
  <HeadingPairs>
    <vt:vector size="4" baseType="variant">
      <vt:variant>
        <vt:lpstr>Thème</vt:lpstr>
      </vt:variant>
      <vt:variant>
        <vt:i4>1</vt:i4>
      </vt:variant>
      <vt:variant>
        <vt:lpstr>Titres des diapositives</vt:lpstr>
      </vt:variant>
      <vt:variant>
        <vt:i4>67</vt:i4>
      </vt:variant>
    </vt:vector>
  </HeadingPairs>
  <TitlesOfParts>
    <vt:vector size="68" baseType="lpstr">
      <vt:lpstr>Mailles</vt:lpstr>
      <vt:lpstr>Lisboa - Portugal  </vt:lpstr>
      <vt:lpstr>Présentation PowerPoint</vt:lpstr>
      <vt:lpstr>JOUR 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3</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vector>
  </TitlesOfParts>
  <Company>Croisière_jaune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alice</cp:lastModifiedBy>
  <cp:revision>114</cp:revision>
  <dcterms:created xsi:type="dcterms:W3CDTF">2014-07-07T07:41:37Z</dcterms:created>
  <dcterms:modified xsi:type="dcterms:W3CDTF">2015-03-19T16:24:49Z</dcterms:modified>
</cp:coreProperties>
</file>