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03" r:id="rId2"/>
    <p:sldId id="304" r:id="rId3"/>
    <p:sldId id="305" r:id="rId4"/>
    <p:sldId id="306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337" r:id="rId36"/>
    <p:sldId id="338" r:id="rId37"/>
    <p:sldId id="339" r:id="rId38"/>
    <p:sldId id="340" r:id="rId39"/>
    <p:sldId id="341" r:id="rId40"/>
    <p:sldId id="342" r:id="rId41"/>
    <p:sldId id="343" r:id="rId42"/>
    <p:sldId id="344" r:id="rId43"/>
    <p:sldId id="345" r:id="rId4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CC00"/>
    <a:srgbClr val="99BBF1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133" autoAdjust="0"/>
  </p:normalViewPr>
  <p:slideViewPr>
    <p:cSldViewPr>
      <p:cViewPr varScale="1">
        <p:scale>
          <a:sx n="47" d="100"/>
          <a:sy n="47" d="100"/>
        </p:scale>
        <p:origin x="-11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5707B-2636-4701-95D3-0A3124567620}" type="datetimeFigureOut">
              <a:rPr lang="fr-FR" smtClean="0"/>
              <a:pPr/>
              <a:t>26/03/2015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DDFC3-1828-43D2-8AF6-EE6673F1887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4815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9996A-8D8C-4AA5-8F64-94D715AB1AEC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9007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Réponse A 50/50: BC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DDFC3-1828-43D2-8AF6-EE6673F18876}" type="slidenum">
              <a:rPr lang="fr-FR" smtClean="0">
                <a:solidFill>
                  <a:prstClr val="black"/>
                </a:solidFill>
              </a:rPr>
              <a:pPr/>
              <a:t>10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230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9996A-8D8C-4AA5-8F64-94D715AB1AEC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6834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Muret 77 Blagnac 85 Colomiers 92 Tournefeuille 154 chiffre 2013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DDFC3-1828-43D2-8AF6-EE6673F18876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5230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9996A-8D8C-4AA5-8F64-94D715AB1AEC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93338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Réponse A 50/50: BC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DDFC3-1828-43D2-8AF6-EE6673F18876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5230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Réponse A 50/50: BC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DDFC3-1828-43D2-8AF6-EE6673F18876}" type="slidenum">
              <a:rPr lang="fr-FR" smtClean="0">
                <a:solidFill>
                  <a:prstClr val="black"/>
                </a:solidFill>
              </a:rPr>
              <a:pPr/>
              <a:t>17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230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9996A-8D8C-4AA5-8F64-94D715AB1AEC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58814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Réponse A 50/50: BC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DDFC3-1828-43D2-8AF6-EE6673F18876}" type="slidenum">
              <a:rPr lang="fr-FR" smtClean="0">
                <a:solidFill>
                  <a:prstClr val="black"/>
                </a:solidFill>
              </a:rPr>
              <a:pPr/>
              <a:t>19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2301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9996A-8D8C-4AA5-8F64-94D715AB1AEC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01381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Réponse A 50/50: BC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DDFC3-1828-43D2-8AF6-EE6673F18876}" type="slidenum">
              <a:rPr lang="fr-FR" smtClean="0">
                <a:solidFill>
                  <a:prstClr val="black"/>
                </a:solidFill>
              </a:rPr>
              <a:pPr/>
              <a:t>21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230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Réponse A 50/50: BC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DDFC3-1828-43D2-8AF6-EE6673F18876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52301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9996A-8D8C-4AA5-8F64-94D715AB1AEC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08134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Réponse A 50/50: BC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DDFC3-1828-43D2-8AF6-EE6673F18876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52301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9996A-8D8C-4AA5-8F64-94D715AB1AEC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36602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Réponse A 50/50: BC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DDFC3-1828-43D2-8AF6-EE6673F18876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52301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9996A-8D8C-4AA5-8F64-94D715AB1AEC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98719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Réponse A 50/50: BC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DDFC3-1828-43D2-8AF6-EE6673F18876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52301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9996A-8D8C-4AA5-8F64-94D715AB1AEC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75487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Réponse A 50/50: BC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DDFC3-1828-43D2-8AF6-EE6673F18876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52301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9996A-8D8C-4AA5-8F64-94D715AB1AEC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50174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Détenu jusqu’alors par plus de</a:t>
            </a:r>
            <a:r>
              <a:rPr lang="fr-FR" baseline="0" dirty="0" smtClean="0"/>
              <a:t> 60 millions de Français celui servait jusqu’alors a financé la construction de logement social. Il a été ponctionné par l’état à 2 reprises et aujourd’hui le niveau de rémunération est tellement bas que les gens s’en désintéressent…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DDFC3-1828-43D2-8AF6-EE6673F18876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5230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9996A-8D8C-4AA5-8F64-94D715AB1AEC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33392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9996A-8D8C-4AA5-8F64-94D715AB1AEC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80024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Réponse A 50/50: BC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DDFC3-1828-43D2-8AF6-EE6673F18876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52301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Réponse A 50/50: BC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DDFC3-1828-43D2-8AF6-EE6673F18876}" type="slidenum">
              <a:rPr lang="fr-FR" smtClean="0"/>
              <a:pPr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52301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9996A-8D8C-4AA5-8F64-94D715AB1AEC}" type="slidenum">
              <a:rPr lang="fr-FR" smtClean="0"/>
              <a:pPr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1852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9996A-8D8C-4AA5-8F64-94D715AB1AEC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68299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9996A-8D8C-4AA5-8F64-94D715AB1AEC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00481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9996A-8D8C-4AA5-8F64-94D715AB1AEC}" type="slidenum">
              <a:rPr lang="fr-FR" smtClean="0"/>
              <a:pPr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70053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Cependant après la </a:t>
            </a:r>
            <a:r>
              <a:rPr lang="fr-FR" dirty="0" err="1" smtClean="0"/>
              <a:t>décotte</a:t>
            </a:r>
            <a:r>
              <a:rPr lang="fr-FR" dirty="0" smtClean="0"/>
              <a:t> 2400 se sont réellement acquittés</a:t>
            </a:r>
            <a:r>
              <a:rPr lang="fr-FR" baseline="0" dirty="0" smtClean="0"/>
              <a:t> de l’</a:t>
            </a:r>
            <a:r>
              <a:rPr lang="fr-FR" baseline="0" dirty="0" err="1" smtClean="0"/>
              <a:t>impot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DDFC3-1828-43D2-8AF6-EE6673F18876}" type="slidenum">
              <a:rPr lang="fr-FR" smtClean="0"/>
              <a:pPr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52301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9996A-8D8C-4AA5-8F64-94D715AB1AEC}" type="slidenum">
              <a:rPr lang="fr-FR" smtClean="0"/>
              <a:pPr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0138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Réponse A 50/50: BC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DDFC3-1828-43D2-8AF6-EE6673F18876}" type="slidenum">
              <a:rPr lang="fr-FR" smtClean="0">
                <a:solidFill>
                  <a:prstClr val="black"/>
                </a:solidFill>
              </a:rPr>
              <a:pPr/>
              <a:t>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230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9996A-8D8C-4AA5-8F64-94D715AB1AEC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71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Réponse A 50/50: BC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DDFC3-1828-43D2-8AF6-EE6673F18876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5230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9996A-8D8C-4AA5-8F64-94D715AB1AEC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7946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Réponse A 50/50: BC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DDFC3-1828-43D2-8AF6-EE6673F18876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5230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9996A-8D8C-4AA5-8F64-94D715AB1AEC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7946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53E4E-0EC7-46E1-BBED-F77F7DB6C511}" type="datetimeFigureOut">
              <a:rPr lang="fr-FR" smtClean="0"/>
              <a:pPr/>
              <a:t>26/03/2015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08E84-1590-4CD7-AC94-18DA9158258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53E4E-0EC7-46E1-BBED-F77F7DB6C511}" type="datetimeFigureOut">
              <a:rPr lang="fr-FR" smtClean="0"/>
              <a:pPr/>
              <a:t>26/03/2015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08E84-1590-4CD7-AC94-18DA9158258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53E4E-0EC7-46E1-BBED-F77F7DB6C511}" type="datetimeFigureOut">
              <a:rPr lang="fr-FR" smtClean="0"/>
              <a:pPr/>
              <a:t>26/03/2015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08E84-1590-4CD7-AC94-18DA9158258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53E4E-0EC7-46E1-BBED-F77F7DB6C511}" type="datetimeFigureOut">
              <a:rPr lang="fr-FR" smtClean="0"/>
              <a:pPr/>
              <a:t>26/03/2015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08E84-1590-4CD7-AC94-18DA9158258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53E4E-0EC7-46E1-BBED-F77F7DB6C511}" type="datetimeFigureOut">
              <a:rPr lang="fr-FR" smtClean="0"/>
              <a:pPr/>
              <a:t>26/03/2015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08E84-1590-4CD7-AC94-18DA9158258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53E4E-0EC7-46E1-BBED-F77F7DB6C511}" type="datetimeFigureOut">
              <a:rPr lang="fr-FR" smtClean="0"/>
              <a:pPr/>
              <a:t>26/03/2015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08E84-1590-4CD7-AC94-18DA9158258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53E4E-0EC7-46E1-BBED-F77F7DB6C511}" type="datetimeFigureOut">
              <a:rPr lang="fr-FR" smtClean="0"/>
              <a:pPr/>
              <a:t>26/03/2015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08E84-1590-4CD7-AC94-18DA9158258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53E4E-0EC7-46E1-BBED-F77F7DB6C511}" type="datetimeFigureOut">
              <a:rPr lang="fr-FR" smtClean="0"/>
              <a:pPr/>
              <a:t>26/03/2015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08E84-1590-4CD7-AC94-18DA9158258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53E4E-0EC7-46E1-BBED-F77F7DB6C511}" type="datetimeFigureOut">
              <a:rPr lang="fr-FR" smtClean="0"/>
              <a:pPr/>
              <a:t>26/03/2015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08E84-1590-4CD7-AC94-18DA9158258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53E4E-0EC7-46E1-BBED-F77F7DB6C511}" type="datetimeFigureOut">
              <a:rPr lang="fr-FR" smtClean="0"/>
              <a:pPr/>
              <a:t>26/03/2015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08E84-1590-4CD7-AC94-18DA9158258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53E4E-0EC7-46E1-BBED-F77F7DB6C511}" type="datetimeFigureOut">
              <a:rPr lang="fr-FR" smtClean="0"/>
              <a:pPr/>
              <a:t>26/03/2015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08E84-1590-4CD7-AC94-18DA9158258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53E4E-0EC7-46E1-BBED-F77F7DB6C511}" type="datetimeFigureOut">
              <a:rPr lang="fr-FR" smtClean="0"/>
              <a:pPr/>
              <a:t>26/03/2015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08E84-1590-4CD7-AC94-18DA9158258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wmf"/><Relationship Id="rId4" Type="http://schemas.openxmlformats.org/officeDocument/2006/relationships/audio" Target="../media/media2.WAV"/><Relationship Id="rId9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wmf"/><Relationship Id="rId4" Type="http://schemas.openxmlformats.org/officeDocument/2006/relationships/audio" Target="../media/media2.WAV"/><Relationship Id="rId9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wmf"/><Relationship Id="rId4" Type="http://schemas.openxmlformats.org/officeDocument/2006/relationships/audio" Target="../media/media2.WAV"/><Relationship Id="rId9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wmf"/><Relationship Id="rId4" Type="http://schemas.openxmlformats.org/officeDocument/2006/relationships/audio" Target="../media/media2.WAV"/><Relationship Id="rId9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wmf"/><Relationship Id="rId4" Type="http://schemas.openxmlformats.org/officeDocument/2006/relationships/audio" Target="../media/media2.WAV"/><Relationship Id="rId9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wmf"/><Relationship Id="rId4" Type="http://schemas.openxmlformats.org/officeDocument/2006/relationships/audio" Target="../media/media2.WAV"/><Relationship Id="rId9" Type="http://schemas.openxmlformats.org/officeDocument/2006/relationships/audio" Target="../media/audio4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wmf"/><Relationship Id="rId4" Type="http://schemas.openxmlformats.org/officeDocument/2006/relationships/audio" Target="../media/media2.WAV"/><Relationship Id="rId9" Type="http://schemas.openxmlformats.org/officeDocument/2006/relationships/audio" Target="../media/audio4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2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wmf"/><Relationship Id="rId4" Type="http://schemas.openxmlformats.org/officeDocument/2006/relationships/audio" Target="../media/media2.WAV"/><Relationship Id="rId9" Type="http://schemas.openxmlformats.org/officeDocument/2006/relationships/audio" Target="../media/audio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23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wmf"/><Relationship Id="rId4" Type="http://schemas.openxmlformats.org/officeDocument/2006/relationships/audio" Target="../media/media2.WAV"/><Relationship Id="rId9" Type="http://schemas.openxmlformats.org/officeDocument/2006/relationships/audio" Target="../media/audio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25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wmf"/><Relationship Id="rId4" Type="http://schemas.openxmlformats.org/officeDocument/2006/relationships/audio" Target="../media/media2.WAV"/><Relationship Id="rId9" Type="http://schemas.openxmlformats.org/officeDocument/2006/relationships/audio" Target="../media/audio4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27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wmf"/><Relationship Id="rId4" Type="http://schemas.openxmlformats.org/officeDocument/2006/relationships/audio" Target="../media/media2.WAV"/><Relationship Id="rId9" Type="http://schemas.openxmlformats.org/officeDocument/2006/relationships/audio" Target="../media/audio4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29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wmf"/><Relationship Id="rId4" Type="http://schemas.openxmlformats.org/officeDocument/2006/relationships/audio" Target="../media/media2.WAV"/><Relationship Id="rId9" Type="http://schemas.openxmlformats.org/officeDocument/2006/relationships/audio" Target="../media/audio4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3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wmf"/><Relationship Id="rId4" Type="http://schemas.openxmlformats.org/officeDocument/2006/relationships/audio" Target="../media/media2.WAV"/><Relationship Id="rId9" Type="http://schemas.openxmlformats.org/officeDocument/2006/relationships/audio" Target="../media/audio4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32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wmf"/><Relationship Id="rId4" Type="http://schemas.openxmlformats.org/officeDocument/2006/relationships/audio" Target="../media/media2.WAV"/><Relationship Id="rId9" Type="http://schemas.openxmlformats.org/officeDocument/2006/relationships/audio" Target="../media/audio4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wmf"/><Relationship Id="rId4" Type="http://schemas.openxmlformats.org/officeDocument/2006/relationships/audio" Target="../media/media2.WAV"/><Relationship Id="rId9" Type="http://schemas.openxmlformats.org/officeDocument/2006/relationships/audio" Target="../media/audio4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9.gif"/><Relationship Id="rId7" Type="http://schemas.openxmlformats.org/officeDocument/2006/relationships/image" Target="../media/image31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.wmf"/><Relationship Id="rId4" Type="http://schemas.openxmlformats.org/officeDocument/2006/relationships/image" Target="../media/image30.gif"/><Relationship Id="rId9" Type="http://schemas.openxmlformats.org/officeDocument/2006/relationships/image" Target="../media/image33.gi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37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wmf"/><Relationship Id="rId4" Type="http://schemas.openxmlformats.org/officeDocument/2006/relationships/audio" Target="../media/media2.WAV"/><Relationship Id="rId9" Type="http://schemas.openxmlformats.org/officeDocument/2006/relationships/audio" Target="../media/audio4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wmf"/><Relationship Id="rId4" Type="http://schemas.openxmlformats.org/officeDocument/2006/relationships/audio" Target="../media/media2.WAV"/><Relationship Id="rId9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microsoft.com/office/2007/relationships/media" Target="../media/media2.WAV"/><Relationship Id="rId7" Type="http://schemas.openxmlformats.org/officeDocument/2006/relationships/audio" Target="../media/audio5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2.WAV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mg1.gtsstatic.com/wallpapers/03c85f481959daa41bd85b9f7d22d0dc_large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21751"/>
            <a:ext cx="9062516" cy="679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06560"/>
            <a:ext cx="4032448" cy="40324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12443" y="2348880"/>
            <a:ext cx="5004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b="1" dirty="0" smtClean="0">
                <a:solidFill>
                  <a:srgbClr val="FFFF00"/>
                </a:solidFill>
              </a:rPr>
              <a:t>Une émission présentée et animé par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ctrTitle"/>
          </p:nvPr>
        </p:nvSpPr>
        <p:spPr>
          <a:xfrm>
            <a:off x="517064" y="136535"/>
            <a:ext cx="8015376" cy="1470025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Bienvenue à </a:t>
            </a:r>
            <a:r>
              <a:rPr lang="fr-FR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/>
            </a:r>
            <a:br>
              <a:rPr lang="fr-FR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fr-FR" b="1" dirty="0" smtClean="0">
                <a:solidFill>
                  <a:srgbClr val="FFFF00"/>
                </a:solidFill>
              </a:rPr>
              <a:t>« Qui veut paumer des millions ? »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48003" y="363763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BE" sz="3200" b="1" dirty="0">
                <a:solidFill>
                  <a:srgbClr val="FFFF00"/>
                </a:solidFill>
              </a:rPr>
              <a:t>Anne-Sophie LACRIZE </a:t>
            </a:r>
          </a:p>
          <a:p>
            <a:pPr algn="ctr"/>
            <a:r>
              <a:rPr lang="fr-BE" sz="3200" b="1" dirty="0">
                <a:solidFill>
                  <a:srgbClr val="FFFF00"/>
                </a:solidFill>
              </a:rPr>
              <a:t>et</a:t>
            </a:r>
          </a:p>
          <a:p>
            <a:pPr algn="ctr"/>
            <a:r>
              <a:rPr lang="fr-BE" sz="3200" b="1" dirty="0">
                <a:solidFill>
                  <a:srgbClr val="FFFF00"/>
                </a:solidFill>
              </a:rPr>
              <a:t>Jean-Pierre FIASCO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63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  <p:sndAc>
          <p:endSnd/>
        </p:sndAc>
      </p:transition>
    </mc:Choice>
    <mc:Fallback xmlns="">
      <p:transition spd="slow" advClick="0">
        <p:split orient="vert"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adredefondquestions"/>
          <p:cNvSpPr/>
          <p:nvPr/>
        </p:nvSpPr>
        <p:spPr>
          <a:xfrm>
            <a:off x="179512" y="3356992"/>
            <a:ext cx="8784976" cy="331236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57" name="textboxquestion"/>
          <p:cNvSpPr txBox="1">
            <a:spLocks noChangeArrowheads="1"/>
          </p:cNvSpPr>
          <p:nvPr/>
        </p:nvSpPr>
        <p:spPr bwMode="auto">
          <a:xfrm>
            <a:off x="1199929" y="142602"/>
            <a:ext cx="5181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4000" b="1" dirty="0" err="1" smtClean="0">
                <a:solidFill>
                  <a:prstClr val="white"/>
                </a:solidFill>
                <a:latin typeface="Arial" charset="0"/>
              </a:rPr>
              <a:t>Question</a:t>
            </a:r>
            <a:r>
              <a:rPr lang="de-DE" sz="4000" b="1" dirty="0" smtClean="0">
                <a:solidFill>
                  <a:prstClr val="white"/>
                </a:solidFill>
                <a:latin typeface="Arial" charset="0"/>
              </a:rPr>
              <a:t> 5</a:t>
            </a:r>
            <a:endParaRPr lang="de-DE" sz="4000" dirty="0">
              <a:solidFill>
                <a:prstClr val="white"/>
              </a:solidFill>
            </a:endParaRPr>
          </a:p>
        </p:txBody>
      </p:sp>
      <p:grpSp>
        <p:nvGrpSpPr>
          <p:cNvPr id="81" name="50 50"/>
          <p:cNvGrpSpPr/>
          <p:nvPr/>
        </p:nvGrpSpPr>
        <p:grpSpPr>
          <a:xfrm>
            <a:off x="539552" y="3645024"/>
            <a:ext cx="1008856" cy="541784"/>
            <a:chOff x="1618928" y="3645024"/>
            <a:chExt cx="1008856" cy="541784"/>
          </a:xfrm>
        </p:grpSpPr>
        <p:sp>
          <p:nvSpPr>
            <p:cNvPr id="59" name="Oval 50 50"/>
            <p:cNvSpPr>
              <a:spLocks noChangeArrowheads="1"/>
            </p:cNvSpPr>
            <p:nvPr/>
          </p:nvSpPr>
          <p:spPr bwMode="auto">
            <a:xfrm>
              <a:off x="1618928" y="3645024"/>
              <a:ext cx="1008856" cy="541784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0" name="Texte 50 50"/>
            <p:cNvSpPr txBox="1">
              <a:spLocks noChangeArrowheads="1"/>
            </p:cNvSpPr>
            <p:nvPr/>
          </p:nvSpPr>
          <p:spPr bwMode="auto">
            <a:xfrm>
              <a:off x="1737193" y="3758797"/>
              <a:ext cx="76860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solidFill>
                    <a:prstClr val="white"/>
                  </a:solidFill>
                  <a:latin typeface="Arial" charset="0"/>
                </a:rPr>
                <a:t>50:50</a:t>
              </a:r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1" name="appel ami"/>
          <p:cNvGrpSpPr/>
          <p:nvPr/>
        </p:nvGrpSpPr>
        <p:grpSpPr>
          <a:xfrm>
            <a:off x="1907704" y="3645024"/>
            <a:ext cx="1008856" cy="541784"/>
            <a:chOff x="5652120" y="548680"/>
            <a:chExt cx="1295400" cy="685800"/>
          </a:xfrm>
        </p:grpSpPr>
        <p:sp>
          <p:nvSpPr>
            <p:cNvPr id="62" name="Oval appel"/>
            <p:cNvSpPr>
              <a:spLocks noChangeArrowheads="1"/>
            </p:cNvSpPr>
            <p:nvPr/>
          </p:nvSpPr>
          <p:spPr bwMode="auto">
            <a:xfrm>
              <a:off x="5652120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>
                <a:solidFill>
                  <a:prstClr val="white"/>
                </a:solidFill>
              </a:endParaRPr>
            </a:p>
          </p:txBody>
        </p:sp>
        <p:pic>
          <p:nvPicPr>
            <p:cNvPr id="63" name="image app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V="1">
              <a:off x="6084168" y="620688"/>
              <a:ext cx="486246" cy="573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4" name="avis du public"/>
          <p:cNvGrpSpPr/>
          <p:nvPr/>
        </p:nvGrpSpPr>
        <p:grpSpPr>
          <a:xfrm>
            <a:off x="3275856" y="3645024"/>
            <a:ext cx="1008856" cy="541784"/>
            <a:chOff x="7380312" y="548680"/>
            <a:chExt cx="1295400" cy="685800"/>
          </a:xfrm>
        </p:grpSpPr>
        <p:sp>
          <p:nvSpPr>
            <p:cNvPr id="65" name="Oval 50"/>
            <p:cNvSpPr>
              <a:spLocks noChangeArrowheads="1"/>
            </p:cNvSpPr>
            <p:nvPr/>
          </p:nvSpPr>
          <p:spPr bwMode="auto">
            <a:xfrm>
              <a:off x="7380312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66" name="Groupe 68"/>
            <p:cNvGrpSpPr/>
            <p:nvPr/>
          </p:nvGrpSpPr>
          <p:grpSpPr>
            <a:xfrm>
              <a:off x="7607353" y="659645"/>
              <a:ext cx="864096" cy="504238"/>
              <a:chOff x="3851920" y="1844824"/>
              <a:chExt cx="914070" cy="533400"/>
            </a:xfrm>
          </p:grpSpPr>
          <p:sp>
            <p:nvSpPr>
              <p:cNvPr id="67" name="AutoShape 55"/>
              <p:cNvSpPr>
                <a:spLocks noChangeArrowheads="1"/>
              </p:cNvSpPr>
              <p:nvPr/>
            </p:nvSpPr>
            <p:spPr bwMode="auto">
              <a:xfrm rot="5400000">
                <a:off x="3851920" y="1997224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Oval 56"/>
              <p:cNvSpPr>
                <a:spLocks noChangeArrowheads="1"/>
              </p:cNvSpPr>
              <p:nvPr/>
            </p:nvSpPr>
            <p:spPr bwMode="auto">
              <a:xfrm>
                <a:off x="3928120" y="18448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AutoShape 57"/>
              <p:cNvSpPr>
                <a:spLocks noChangeArrowheads="1"/>
              </p:cNvSpPr>
              <p:nvPr/>
            </p:nvSpPr>
            <p:spPr bwMode="auto">
              <a:xfrm rot="5400000">
                <a:off x="4156720" y="2073424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Oval 58"/>
              <p:cNvSpPr>
                <a:spLocks noChangeArrowheads="1"/>
              </p:cNvSpPr>
              <p:nvPr/>
            </p:nvSpPr>
            <p:spPr bwMode="auto">
              <a:xfrm>
                <a:off x="4232920" y="19210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Oval 60"/>
              <p:cNvSpPr>
                <a:spLocks noChangeArrowheads="1"/>
              </p:cNvSpPr>
              <p:nvPr/>
            </p:nvSpPr>
            <p:spPr bwMode="auto">
              <a:xfrm>
                <a:off x="4537720" y="18448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AutoShape 59"/>
              <p:cNvSpPr>
                <a:spLocks noChangeArrowheads="1"/>
              </p:cNvSpPr>
              <p:nvPr/>
            </p:nvSpPr>
            <p:spPr bwMode="auto">
              <a:xfrm rot="5400000">
                <a:off x="4461190" y="1988840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78" name="cadre question 1"/>
          <p:cNvSpPr/>
          <p:nvPr/>
        </p:nvSpPr>
        <p:spPr>
          <a:xfrm>
            <a:off x="4708612" y="4653136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77" name="cadre question 2"/>
          <p:cNvSpPr/>
          <p:nvPr/>
        </p:nvSpPr>
        <p:spPr>
          <a:xfrm>
            <a:off x="467544" y="4642348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0" name="cadre question 3"/>
          <p:cNvSpPr/>
          <p:nvPr/>
        </p:nvSpPr>
        <p:spPr>
          <a:xfrm>
            <a:off x="467544" y="5589240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79" name="cadre question 4"/>
          <p:cNvSpPr/>
          <p:nvPr/>
        </p:nvSpPr>
        <p:spPr>
          <a:xfrm>
            <a:off x="4716016" y="5589240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2" name="Réponse A"/>
          <p:cNvSpPr txBox="1">
            <a:spLocks noChangeArrowheads="1"/>
          </p:cNvSpPr>
          <p:nvPr/>
        </p:nvSpPr>
        <p:spPr bwMode="auto">
          <a:xfrm>
            <a:off x="4736128" y="4813121"/>
            <a:ext cx="37283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F79646">
                    <a:lumMod val="75000"/>
                  </a:srgbClr>
                </a:solidFill>
                <a:latin typeface="Arial" charset="0"/>
              </a:rPr>
              <a:t>B:  </a:t>
            </a:r>
            <a:r>
              <a:rPr lang="fr-FR" sz="2000" b="1" dirty="0" smtClean="0">
                <a:solidFill>
                  <a:srgbClr val="F79646">
                    <a:lumMod val="75000"/>
                  </a:srgbClr>
                </a:solidFill>
              </a:rPr>
              <a:t>Votre banque privé</a:t>
            </a:r>
            <a:endParaRPr lang="fr-FR" sz="2000" b="1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84" name="Réponse B"/>
          <p:cNvSpPr txBox="1">
            <a:spLocks noChangeArrowheads="1"/>
          </p:cNvSpPr>
          <p:nvPr/>
        </p:nvSpPr>
        <p:spPr bwMode="auto">
          <a:xfrm>
            <a:off x="453542" y="4795971"/>
            <a:ext cx="39450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b="1" dirty="0" smtClean="0">
                <a:solidFill>
                  <a:srgbClr val="F79646">
                    <a:lumMod val="75000"/>
                  </a:srgbClr>
                </a:solidFill>
                <a:latin typeface="Arial" charset="0"/>
              </a:rPr>
              <a:t>A: </a:t>
            </a:r>
            <a:r>
              <a:rPr lang="fr-FR" sz="2000" b="1" dirty="0" smtClean="0">
                <a:solidFill>
                  <a:srgbClr val="F79646">
                    <a:lumMod val="75000"/>
                  </a:srgbClr>
                </a:solidFill>
              </a:rPr>
              <a:t>La banque centrale</a:t>
            </a:r>
            <a:endParaRPr lang="de-DE" sz="2000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83" name="Réponse C"/>
          <p:cNvSpPr txBox="1">
            <a:spLocks noChangeArrowheads="1"/>
          </p:cNvSpPr>
          <p:nvPr/>
        </p:nvSpPr>
        <p:spPr bwMode="auto">
          <a:xfrm>
            <a:off x="403920" y="5693186"/>
            <a:ext cx="402406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b="1" dirty="0" smtClean="0">
                <a:solidFill>
                  <a:srgbClr val="F79646">
                    <a:lumMod val="75000"/>
                  </a:srgbClr>
                </a:solidFill>
                <a:latin typeface="Arial" charset="0"/>
              </a:rPr>
              <a:t>C</a:t>
            </a:r>
            <a:r>
              <a:rPr lang="fr-FR" sz="2000" b="1" dirty="0" smtClean="0">
                <a:solidFill>
                  <a:srgbClr val="F79646">
                    <a:lumMod val="75000"/>
                  </a:srgbClr>
                </a:solidFill>
                <a:latin typeface="Arial" charset="0"/>
              </a:rPr>
              <a:t>: Des citoyens élus</a:t>
            </a:r>
            <a:endParaRPr lang="de-DE" sz="2000" dirty="0">
              <a:solidFill>
                <a:srgbClr val="F79646">
                  <a:lumMod val="75000"/>
                </a:srgbClr>
              </a:solidFill>
            </a:endParaRPr>
          </a:p>
          <a:p>
            <a:pPr algn="ctr">
              <a:spcBef>
                <a:spcPct val="50000"/>
              </a:spcBef>
            </a:pPr>
            <a:endParaRPr lang="de-DE" sz="2000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85" name="Réponse D"/>
          <p:cNvSpPr txBox="1">
            <a:spLocks noChangeArrowheads="1"/>
          </p:cNvSpPr>
          <p:nvPr/>
        </p:nvSpPr>
        <p:spPr bwMode="auto">
          <a:xfrm>
            <a:off x="4860032" y="5693186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dirty="0" smtClean="0">
                <a:solidFill>
                  <a:srgbClr val="F79646">
                    <a:lumMod val="75000"/>
                  </a:srgbClr>
                </a:solidFill>
              </a:rPr>
              <a:t>D: Le FMI</a:t>
            </a:r>
            <a:endParaRPr lang="de-DE" sz="2000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86" name="cadre réponse A"/>
          <p:cNvSpPr/>
          <p:nvPr/>
        </p:nvSpPr>
        <p:spPr>
          <a:xfrm>
            <a:off x="4736128" y="4653136"/>
            <a:ext cx="3960440" cy="720080"/>
          </a:xfrm>
          <a:prstGeom prst="roundRect">
            <a:avLst/>
          </a:prstGeom>
          <a:noFill/>
          <a:ln w="57150">
            <a:solidFill>
              <a:srgbClr val="00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8" name="cadre réponse B"/>
          <p:cNvSpPr/>
          <p:nvPr/>
        </p:nvSpPr>
        <p:spPr>
          <a:xfrm>
            <a:off x="453542" y="4635986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0" name="cadre réponse C"/>
          <p:cNvSpPr/>
          <p:nvPr/>
        </p:nvSpPr>
        <p:spPr>
          <a:xfrm>
            <a:off x="467544" y="5589240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9" name="cadre réponse D"/>
          <p:cNvSpPr/>
          <p:nvPr/>
        </p:nvSpPr>
        <p:spPr>
          <a:xfrm>
            <a:off x="4716016" y="5589240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4" name="cadredefondquestions"/>
          <p:cNvSpPr/>
          <p:nvPr/>
        </p:nvSpPr>
        <p:spPr>
          <a:xfrm>
            <a:off x="7026178" y="3024097"/>
            <a:ext cx="2106805" cy="1368152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96" name="Connecteur droit 95"/>
          <p:cNvCxnSpPr/>
          <p:nvPr/>
        </p:nvCxnSpPr>
        <p:spPr>
          <a:xfrm rot="5400000">
            <a:off x="6463289" y="3897052"/>
            <a:ext cx="1080120" cy="0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/>
          <p:cNvCxnSpPr/>
          <p:nvPr/>
        </p:nvCxnSpPr>
        <p:spPr>
          <a:xfrm rot="10800000">
            <a:off x="6970298" y="4415078"/>
            <a:ext cx="2016224" cy="0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dredescore"/>
          <p:cNvSpPr>
            <a:spLocks noChangeArrowheads="1"/>
          </p:cNvSpPr>
          <p:nvPr/>
        </p:nvSpPr>
        <p:spPr bwMode="auto">
          <a:xfrm>
            <a:off x="7092280" y="116632"/>
            <a:ext cx="1839386" cy="4176464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>
              <a:solidFill>
                <a:prstClr val="white"/>
              </a:solidFill>
            </a:endParaRPr>
          </a:p>
        </p:txBody>
      </p:sp>
      <p:sp>
        <p:nvSpPr>
          <p:cNvPr id="106" name="questionsuivante">
            <a:hlinkClick r:id="" action="ppaction://hlinkshowjump?jump=nextslide"/>
          </p:cNvPr>
          <p:cNvSpPr/>
          <p:nvPr/>
        </p:nvSpPr>
        <p:spPr>
          <a:xfrm>
            <a:off x="4881593" y="3532632"/>
            <a:ext cx="16286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20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Découvrez</a:t>
            </a:r>
            <a:r>
              <a:rPr lang="de-DE" sz="2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de-DE" sz="2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DE" sz="20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votre</a:t>
            </a:r>
            <a:r>
              <a:rPr lang="de-DE" sz="2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DE" sz="20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cadeau</a:t>
            </a:r>
            <a:endParaRPr lang="de-DE" sz="20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5" name="New Questio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51520" y="188640"/>
            <a:ext cx="304800" cy="304800"/>
          </a:xfrm>
          <a:prstGeom prst="rect">
            <a:avLst/>
          </a:prstGeom>
        </p:spPr>
      </p:pic>
      <p:pic>
        <p:nvPicPr>
          <p:cNvPr id="46" name="sonpresentationquestion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251520" y="620688"/>
            <a:ext cx="304800" cy="304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3920" y="844277"/>
            <a:ext cx="628491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 smtClean="0"/>
              <a:t>Qui </a:t>
            </a:r>
            <a:r>
              <a:rPr lang="en-US" sz="2400" dirty="0" err="1" smtClean="0"/>
              <a:t>crée</a:t>
            </a:r>
            <a:r>
              <a:rPr lang="en-US" sz="2400" dirty="0" smtClean="0"/>
              <a:t> la </a:t>
            </a:r>
            <a:r>
              <a:rPr lang="en-US" sz="2400" dirty="0" err="1" smtClean="0"/>
              <a:t>monnaie</a:t>
            </a:r>
            <a:r>
              <a:rPr lang="en-US" sz="2400" dirty="0" smtClean="0"/>
              <a:t> </a:t>
            </a:r>
            <a:r>
              <a:rPr lang="en-US" sz="2400" dirty="0" err="1" smtClean="0"/>
              <a:t>papier</a:t>
            </a:r>
            <a:r>
              <a:rPr lang="en-US" sz="2400" dirty="0" smtClean="0"/>
              <a:t>/</a:t>
            </a:r>
            <a:r>
              <a:rPr lang="en-US" sz="2400" dirty="0" err="1" smtClean="0"/>
              <a:t>fiduciaire</a:t>
            </a:r>
            <a:r>
              <a:rPr lang="en-US" sz="2400" dirty="0" smtClean="0"/>
              <a:t> quant </a:t>
            </a:r>
            <a:r>
              <a:rPr lang="en-US" sz="2400" dirty="0" err="1" smtClean="0"/>
              <a:t>vous</a:t>
            </a:r>
            <a:r>
              <a:rPr lang="en-US" sz="2400" dirty="0" smtClean="0"/>
              <a:t> </a:t>
            </a:r>
            <a:r>
              <a:rPr lang="en-US" sz="2400" dirty="0" err="1" smtClean="0"/>
              <a:t>souhaitez</a:t>
            </a:r>
            <a:r>
              <a:rPr lang="en-US" sz="2400" dirty="0" smtClean="0"/>
              <a:t> </a:t>
            </a:r>
            <a:r>
              <a:rPr lang="en-US" sz="2400" dirty="0" err="1" smtClean="0"/>
              <a:t>contracter</a:t>
            </a:r>
            <a:r>
              <a:rPr lang="en-US" sz="2400" dirty="0" smtClean="0"/>
              <a:t> un prêt  </a:t>
            </a:r>
            <a:r>
              <a:rPr lang="en-US" sz="2800" b="1" kern="0" dirty="0" smtClean="0">
                <a:solidFill>
                  <a:prstClr val="white"/>
                </a:solidFill>
              </a:rPr>
              <a:t>?</a:t>
            </a:r>
            <a:endParaRPr lang="fr-FR" sz="2800" b="1" kern="0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092280" y="1755685"/>
            <a:ext cx="18971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r-FR" sz="3600" b="1" cap="none" spc="0" dirty="0" smtClean="0">
                <a:ln/>
                <a:solidFill>
                  <a:schemeClr val="accent3"/>
                </a:solidFill>
                <a:effectLst/>
              </a:rPr>
              <a:t>Équipe 1</a:t>
            </a:r>
            <a:endParaRPr lang="fr-FR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9812910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029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yok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jo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jo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audio>
              <p:cMediaNode showWhenStopped="0">
                <p:cTn id="9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showWhenStopped="0">
                <p:cTn id="9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57" grpId="0"/>
      <p:bldP spid="82" grpId="0"/>
      <p:bldP spid="84" grpId="0"/>
      <p:bldP spid="84" grpId="1"/>
      <p:bldP spid="83" grpId="0"/>
      <p:bldP spid="83" grpId="1"/>
      <p:bldP spid="85" grpId="0"/>
      <p:bldP spid="86" grpId="0" animBg="1"/>
      <p:bldP spid="86" grpId="1" animBg="1"/>
      <p:bldP spid="88" grpId="0" animBg="1"/>
      <p:bldP spid="88" grpId="1" animBg="1"/>
      <p:bldP spid="90" grpId="0" animBg="1"/>
      <p:bldP spid="90" grpId="1" animBg="1"/>
      <p:bldP spid="89" grpId="0" animBg="1"/>
      <p:bldP spid="89" grpId="1" animBg="1"/>
      <p:bldP spid="106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img1.gtsstatic.com/wallpapers/03c85f481959daa41bd85b9f7d22d0dc_lar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21751"/>
            <a:ext cx="9062516" cy="679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gner un rectangle avec un coin du même côté 35"/>
          <p:cNvSpPr/>
          <p:nvPr/>
        </p:nvSpPr>
        <p:spPr>
          <a:xfrm>
            <a:off x="0" y="0"/>
            <a:ext cx="357158" cy="285728"/>
          </a:xfrm>
          <a:prstGeom prst="snip2Same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Croix 38" hidden="1"/>
          <p:cNvSpPr/>
          <p:nvPr/>
        </p:nvSpPr>
        <p:spPr>
          <a:xfrm rot="2700000">
            <a:off x="717305" y="205909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Croix 39" hidden="1"/>
          <p:cNvSpPr/>
          <p:nvPr/>
        </p:nvSpPr>
        <p:spPr>
          <a:xfrm rot="2700000">
            <a:off x="763107" y="1420331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Croix 40" hidden="1"/>
          <p:cNvSpPr/>
          <p:nvPr/>
        </p:nvSpPr>
        <p:spPr>
          <a:xfrm rot="2700000">
            <a:off x="763106" y="2563339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2195453" cy="2195453"/>
          </a:xfrm>
          <a:prstGeom prst="rect">
            <a:avLst/>
          </a:prstGeom>
        </p:spPr>
      </p:pic>
      <p:sp>
        <p:nvSpPr>
          <p:cNvPr id="26" name="Titre 1"/>
          <p:cNvSpPr txBox="1">
            <a:spLocks/>
          </p:cNvSpPr>
          <p:nvPr/>
        </p:nvSpPr>
        <p:spPr>
          <a:xfrm>
            <a:off x="3030216" y="276876"/>
            <a:ext cx="4752528" cy="2009289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  <a:reflection blurRad="6350" stA="50000" endA="300" endPos="38500" dist="50800" dir="5400000" sy="-100000" algn="bl" rotWithShape="0"/>
          </a:effectLst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Bravo!</a:t>
            </a:r>
          </a:p>
          <a:p>
            <a:r>
              <a:rPr lang="fr-FR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vous remportez</a:t>
            </a:r>
            <a:endParaRPr lang="fr-FR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3138" y="3284984"/>
            <a:ext cx="3295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Un bon </a:t>
            </a:r>
            <a:r>
              <a:rPr lang="en-US" sz="2400" dirty="0">
                <a:solidFill>
                  <a:srgbClr val="FFFF00"/>
                </a:solidFill>
              </a:rPr>
              <a:t>pour un gros bouquet d'oseille à utiliser quand tu n'as pas un radis...</a:t>
            </a:r>
          </a:p>
        </p:txBody>
      </p:sp>
      <p:pic>
        <p:nvPicPr>
          <p:cNvPr id="1026" name="Picture 2" descr="http://thumbs.dreamstime.com/x/bouquet-d-oseille-et-de-radis-frais-sur-un-fond-en-bois-blanc-3108206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52836"/>
            <a:ext cx="3240360" cy="48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24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http://img1.gtsstatic.com/wallpapers/03c85f481959daa41bd85b9f7d22d0dc_lar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21751"/>
            <a:ext cx="9062516" cy="679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Fond tableau des scores"/>
          <p:cNvSpPr>
            <a:spLocks noChangeArrowheads="1"/>
          </p:cNvSpPr>
          <p:nvPr/>
        </p:nvSpPr>
        <p:spPr bwMode="auto">
          <a:xfrm>
            <a:off x="1043608" y="476672"/>
            <a:ext cx="2304256" cy="5688632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1" name="Niveau des scores"/>
          <p:cNvSpPr>
            <a:spLocks noChangeArrowheads="1"/>
          </p:cNvSpPr>
          <p:nvPr/>
        </p:nvSpPr>
        <p:spPr bwMode="auto">
          <a:xfrm>
            <a:off x="1259632" y="5833204"/>
            <a:ext cx="1368152" cy="216024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3" name="Tableau des scores"/>
          <p:cNvSpPr txBox="1"/>
          <p:nvPr/>
        </p:nvSpPr>
        <p:spPr>
          <a:xfrm>
            <a:off x="1187624" y="548680"/>
            <a:ext cx="216024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Arial" pitchFamily="34" charset="0"/>
                <a:cs typeface="Arial" pitchFamily="34" charset="0"/>
              </a:rPr>
              <a:t>Finale</a:t>
            </a:r>
            <a:r>
              <a:rPr lang="fr-FR" b="1" dirty="0" smtClean="0">
                <a:latin typeface="Arial" pitchFamily="34" charset="0"/>
                <a:cs typeface="Arial" pitchFamily="34" charset="0"/>
                <a:sym typeface="Wingdings"/>
              </a:rPr>
              <a:t>     1     </a:t>
            </a:r>
            <a:r>
              <a:rPr lang="fr-FR" b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</a:t>
            </a:r>
            <a:endParaRPr lang="fr-FR" b="1" dirty="0" smtClean="0">
              <a:solidFill>
                <a:srgbClr val="00FF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10     </a:t>
            </a:r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      2</a:t>
            </a:r>
            <a:endParaRPr lang="fr-FR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9       </a:t>
            </a:r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      3</a:t>
            </a:r>
            <a:endParaRPr lang="fr-FR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8       </a:t>
            </a:r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      4</a:t>
            </a:r>
            <a:endParaRPr lang="fr-FR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7       </a:t>
            </a:r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      5</a:t>
            </a:r>
            <a:endParaRPr lang="fr-FR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6             6</a:t>
            </a:r>
          </a:p>
          <a:p>
            <a:pPr marL="342900" indent="-342900"/>
            <a:r>
              <a:rPr lang="fr-FR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- - - - - - - - - - - - - - </a:t>
            </a:r>
            <a:endParaRPr lang="fr-FR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</a:t>
            </a:r>
            <a:endParaRPr lang="fr-FR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fr-FR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5</a:t>
            </a:r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             1</a:t>
            </a:r>
            <a:endParaRPr lang="fr-FR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fr-FR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4</a:t>
            </a:r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             2</a:t>
            </a:r>
          </a:p>
          <a:p>
            <a:r>
              <a:rPr lang="fr-FR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      3</a:t>
            </a:r>
            <a:endParaRPr lang="fr-FR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      4</a:t>
            </a:r>
            <a:endParaRPr lang="fr-FR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       </a:t>
            </a:r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      5</a:t>
            </a:r>
          </a:p>
          <a:p>
            <a:r>
              <a:rPr lang="fr-FR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- - - - - - - - - - - - - -</a:t>
            </a:r>
          </a:p>
          <a:p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</a:t>
            </a:r>
            <a:endParaRPr lang="fr-FR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5       </a:t>
            </a:r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       1</a:t>
            </a:r>
            <a:endParaRPr lang="fr-FR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4       </a:t>
            </a:r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       2</a:t>
            </a:r>
            <a:endParaRPr lang="fr-FR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3       </a:t>
            </a:r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       3</a:t>
            </a:r>
            <a:endParaRPr lang="fr-FR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       </a:t>
            </a:r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       4</a:t>
            </a:r>
            <a:endParaRPr lang="fr-FR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1              5</a:t>
            </a:r>
            <a:endParaRPr lang="fr-FR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/>
            <a:endParaRPr lang="fr-FR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50 50"/>
          <p:cNvGrpSpPr/>
          <p:nvPr/>
        </p:nvGrpSpPr>
        <p:grpSpPr>
          <a:xfrm>
            <a:off x="3923928" y="548680"/>
            <a:ext cx="1295400" cy="685800"/>
            <a:chOff x="3923928" y="548680"/>
            <a:chExt cx="1295400" cy="685800"/>
          </a:xfrm>
        </p:grpSpPr>
        <p:sp>
          <p:nvSpPr>
            <p:cNvPr id="55" name="ovale"/>
            <p:cNvSpPr>
              <a:spLocks noChangeArrowheads="1"/>
            </p:cNvSpPr>
            <p:nvPr/>
          </p:nvSpPr>
          <p:spPr bwMode="auto">
            <a:xfrm>
              <a:off x="3923928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8" name="texte"/>
            <p:cNvSpPr txBox="1">
              <a:spLocks noChangeArrowheads="1"/>
            </p:cNvSpPr>
            <p:nvPr/>
          </p:nvSpPr>
          <p:spPr bwMode="auto">
            <a:xfrm>
              <a:off x="4139952" y="692696"/>
              <a:ext cx="86409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latin typeface="Arial" charset="0"/>
                </a:rPr>
                <a:t>50:50</a:t>
              </a:r>
              <a:endParaRPr lang="en-US" dirty="0"/>
            </a:p>
          </p:txBody>
        </p:sp>
      </p:grpSp>
      <p:grpSp>
        <p:nvGrpSpPr>
          <p:cNvPr id="4" name="Appel ami"/>
          <p:cNvGrpSpPr/>
          <p:nvPr/>
        </p:nvGrpSpPr>
        <p:grpSpPr>
          <a:xfrm>
            <a:off x="5652120" y="548680"/>
            <a:ext cx="1295400" cy="685800"/>
            <a:chOff x="5652120" y="548680"/>
            <a:chExt cx="1295400" cy="685800"/>
          </a:xfrm>
        </p:grpSpPr>
        <p:sp>
          <p:nvSpPr>
            <p:cNvPr id="56" name="ovale"/>
            <p:cNvSpPr>
              <a:spLocks noChangeArrowheads="1"/>
            </p:cNvSpPr>
            <p:nvPr/>
          </p:nvSpPr>
          <p:spPr bwMode="auto">
            <a:xfrm>
              <a:off x="5652120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60" name="icon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V="1">
              <a:off x="6084168" y="620688"/>
              <a:ext cx="486246" cy="573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5" name="Avis du public"/>
          <p:cNvGrpSpPr/>
          <p:nvPr/>
        </p:nvGrpSpPr>
        <p:grpSpPr>
          <a:xfrm>
            <a:off x="7380312" y="548680"/>
            <a:ext cx="1295400" cy="685800"/>
            <a:chOff x="7380312" y="548680"/>
            <a:chExt cx="1295400" cy="685800"/>
          </a:xfrm>
        </p:grpSpPr>
        <p:sp>
          <p:nvSpPr>
            <p:cNvPr id="57" name="ovale"/>
            <p:cNvSpPr>
              <a:spLocks noChangeArrowheads="1"/>
            </p:cNvSpPr>
            <p:nvPr/>
          </p:nvSpPr>
          <p:spPr bwMode="auto">
            <a:xfrm>
              <a:off x="7380312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6" name="Groupe 68"/>
            <p:cNvGrpSpPr/>
            <p:nvPr/>
          </p:nvGrpSpPr>
          <p:grpSpPr>
            <a:xfrm>
              <a:off x="7607353" y="659645"/>
              <a:ext cx="864096" cy="504238"/>
              <a:chOff x="3851920" y="1844824"/>
              <a:chExt cx="914070" cy="533400"/>
            </a:xfrm>
          </p:grpSpPr>
          <p:sp>
            <p:nvSpPr>
              <p:cNvPr id="62" name="bout d'icone 6"/>
              <p:cNvSpPr>
                <a:spLocks noChangeArrowheads="1"/>
              </p:cNvSpPr>
              <p:nvPr/>
            </p:nvSpPr>
            <p:spPr bwMode="auto">
              <a:xfrm rot="5400000">
                <a:off x="3851920" y="1997224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3" name="bout d'icone 5"/>
              <p:cNvSpPr>
                <a:spLocks noChangeArrowheads="1"/>
              </p:cNvSpPr>
              <p:nvPr/>
            </p:nvSpPr>
            <p:spPr bwMode="auto">
              <a:xfrm>
                <a:off x="3928120" y="18448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4" name="bout d'icone 4"/>
              <p:cNvSpPr>
                <a:spLocks noChangeArrowheads="1"/>
              </p:cNvSpPr>
              <p:nvPr/>
            </p:nvSpPr>
            <p:spPr bwMode="auto">
              <a:xfrm rot="5400000">
                <a:off x="4156720" y="2073424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5" name="bout d'icone 3"/>
              <p:cNvSpPr>
                <a:spLocks noChangeArrowheads="1"/>
              </p:cNvSpPr>
              <p:nvPr/>
            </p:nvSpPr>
            <p:spPr bwMode="auto">
              <a:xfrm>
                <a:off x="4232920" y="19210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6" name="bout d'icone 2"/>
              <p:cNvSpPr>
                <a:spLocks noChangeArrowheads="1"/>
              </p:cNvSpPr>
              <p:nvPr/>
            </p:nvSpPr>
            <p:spPr bwMode="auto">
              <a:xfrm>
                <a:off x="4537720" y="18448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8" name="bout d'icone 1"/>
              <p:cNvSpPr>
                <a:spLocks noChangeArrowheads="1"/>
              </p:cNvSpPr>
              <p:nvPr/>
            </p:nvSpPr>
            <p:spPr bwMode="auto">
              <a:xfrm rot="5400000">
                <a:off x="4461190" y="1988840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pic>
        <p:nvPicPr>
          <p:cNvPr id="22" name="Image eleve" descr="fon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36" y="3933056"/>
            <a:ext cx="2237954" cy="2237952"/>
          </a:xfrm>
          <a:prstGeom prst="rect">
            <a:avLst/>
          </a:prstGeom>
        </p:spPr>
      </p:pic>
      <p:sp>
        <p:nvSpPr>
          <p:cNvPr id="23" name="Bulle"/>
          <p:cNvSpPr/>
          <p:nvPr/>
        </p:nvSpPr>
        <p:spPr>
          <a:xfrm>
            <a:off x="5868144" y="1989088"/>
            <a:ext cx="3024336" cy="1872208"/>
          </a:xfrm>
          <a:prstGeom prst="wedgeRoundRectCallout">
            <a:avLst>
              <a:gd name="adj1" fmla="val -59082"/>
              <a:gd name="adj2" fmla="val 48966"/>
              <a:gd name="adj3" fmla="val 16667"/>
            </a:avLst>
          </a:prstGeom>
          <a:noFill/>
          <a:ln w="57150">
            <a:solidFill>
              <a:srgbClr val="99BBF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L‘Equipe</a:t>
            </a:r>
            <a:r>
              <a:rPr lang="de-DE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</a:t>
            </a:r>
            <a:r>
              <a:rPr lang="de-DE" sz="24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de-DE" sz="2400" b="1" dirty="0" err="1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franchi</a:t>
            </a:r>
            <a:r>
              <a:rPr lang="de-DE" sz="24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 le </a:t>
            </a:r>
            <a:r>
              <a:rPr lang="de-DE" sz="2400" b="1" dirty="0" err="1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premier</a:t>
            </a:r>
            <a:r>
              <a:rPr lang="de-DE" sz="24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err="1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palier</a:t>
            </a:r>
            <a:endParaRPr lang="de-DE" sz="2400" b="1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Bulle"/>
          <p:cNvSpPr/>
          <p:nvPr/>
        </p:nvSpPr>
        <p:spPr>
          <a:xfrm>
            <a:off x="5868144" y="1988840"/>
            <a:ext cx="3024336" cy="1872208"/>
          </a:xfrm>
          <a:prstGeom prst="wedgeRoundRectCallout">
            <a:avLst>
              <a:gd name="adj1" fmla="val -59082"/>
              <a:gd name="adj2" fmla="val 48966"/>
              <a:gd name="adj3" fmla="val 16667"/>
            </a:avLst>
          </a:prstGeom>
          <a:noFill/>
          <a:ln w="57150">
            <a:solidFill>
              <a:srgbClr val="99BBF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Equipe 2 </a:t>
            </a:r>
            <a:r>
              <a:rPr lang="de-DE" sz="24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en </a:t>
            </a:r>
            <a:r>
              <a:rPr lang="de-DE" sz="2400" b="1" dirty="0" err="1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place</a:t>
            </a:r>
            <a:r>
              <a:rPr lang="de-DE" sz="24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 !</a:t>
            </a:r>
            <a:endParaRPr lang="de-DE" sz="2400" b="1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47664" y="2411596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Equipe 2 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547664" y="4365104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Equipe </a:t>
            </a:r>
            <a:r>
              <a:rPr lang="de-DE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de-DE" b="1" dirty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366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0 -0.1994 " pathEditMode="relative" ptsTypes="AA">
                                      <p:cBhvr>
                                        <p:cTn id="9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6" presetClass="entr" presetSubtype="21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adredefondquestions"/>
          <p:cNvSpPr/>
          <p:nvPr/>
        </p:nvSpPr>
        <p:spPr>
          <a:xfrm>
            <a:off x="179512" y="3356992"/>
            <a:ext cx="8784976" cy="331236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textboxquestion"/>
          <p:cNvSpPr txBox="1">
            <a:spLocks noChangeArrowheads="1"/>
          </p:cNvSpPr>
          <p:nvPr/>
        </p:nvSpPr>
        <p:spPr bwMode="auto">
          <a:xfrm>
            <a:off x="1199929" y="142602"/>
            <a:ext cx="5181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4000" b="1" dirty="0" err="1" smtClean="0">
                <a:latin typeface="Arial" charset="0"/>
              </a:rPr>
              <a:t>Question</a:t>
            </a:r>
            <a:r>
              <a:rPr lang="de-DE" sz="4000" b="1" dirty="0" smtClean="0">
                <a:latin typeface="Arial" charset="0"/>
              </a:rPr>
              <a:t> 1</a:t>
            </a:r>
            <a:endParaRPr lang="de-DE" sz="4000" dirty="0"/>
          </a:p>
        </p:txBody>
      </p:sp>
      <p:grpSp>
        <p:nvGrpSpPr>
          <p:cNvPr id="81" name="50 50"/>
          <p:cNvGrpSpPr/>
          <p:nvPr/>
        </p:nvGrpSpPr>
        <p:grpSpPr>
          <a:xfrm>
            <a:off x="539552" y="3645024"/>
            <a:ext cx="1008856" cy="541784"/>
            <a:chOff x="1618928" y="3645024"/>
            <a:chExt cx="1008856" cy="541784"/>
          </a:xfrm>
        </p:grpSpPr>
        <p:sp>
          <p:nvSpPr>
            <p:cNvPr id="59" name="Oval 50 50"/>
            <p:cNvSpPr>
              <a:spLocks noChangeArrowheads="1"/>
            </p:cNvSpPr>
            <p:nvPr/>
          </p:nvSpPr>
          <p:spPr bwMode="auto">
            <a:xfrm>
              <a:off x="1618928" y="3645024"/>
              <a:ext cx="1008856" cy="541784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0" name="Texte 50 50"/>
            <p:cNvSpPr txBox="1">
              <a:spLocks noChangeArrowheads="1"/>
            </p:cNvSpPr>
            <p:nvPr/>
          </p:nvSpPr>
          <p:spPr bwMode="auto">
            <a:xfrm>
              <a:off x="1737193" y="3758797"/>
              <a:ext cx="76860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latin typeface="Arial" charset="0"/>
                </a:rPr>
                <a:t>50:50</a:t>
              </a:r>
              <a:endParaRPr lang="en-US" dirty="0"/>
            </a:p>
          </p:txBody>
        </p:sp>
      </p:grpSp>
      <p:grpSp>
        <p:nvGrpSpPr>
          <p:cNvPr id="61" name="appel ami"/>
          <p:cNvGrpSpPr/>
          <p:nvPr/>
        </p:nvGrpSpPr>
        <p:grpSpPr>
          <a:xfrm>
            <a:off x="1907704" y="3645024"/>
            <a:ext cx="1008856" cy="541784"/>
            <a:chOff x="5652120" y="548680"/>
            <a:chExt cx="1295400" cy="685800"/>
          </a:xfrm>
        </p:grpSpPr>
        <p:sp>
          <p:nvSpPr>
            <p:cNvPr id="62" name="Oval appel"/>
            <p:cNvSpPr>
              <a:spLocks noChangeArrowheads="1"/>
            </p:cNvSpPr>
            <p:nvPr/>
          </p:nvSpPr>
          <p:spPr bwMode="auto">
            <a:xfrm>
              <a:off x="5652120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63" name="image app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V="1">
              <a:off x="6084168" y="620688"/>
              <a:ext cx="486246" cy="573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4" name="avis du public"/>
          <p:cNvGrpSpPr/>
          <p:nvPr/>
        </p:nvGrpSpPr>
        <p:grpSpPr>
          <a:xfrm>
            <a:off x="3275856" y="3645024"/>
            <a:ext cx="1008856" cy="541784"/>
            <a:chOff x="7380312" y="548680"/>
            <a:chExt cx="1295400" cy="685800"/>
          </a:xfrm>
        </p:grpSpPr>
        <p:sp>
          <p:nvSpPr>
            <p:cNvPr id="65" name="Oval 50"/>
            <p:cNvSpPr>
              <a:spLocks noChangeArrowheads="1"/>
            </p:cNvSpPr>
            <p:nvPr/>
          </p:nvSpPr>
          <p:spPr bwMode="auto">
            <a:xfrm>
              <a:off x="7380312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66" name="Groupe 68"/>
            <p:cNvGrpSpPr/>
            <p:nvPr/>
          </p:nvGrpSpPr>
          <p:grpSpPr>
            <a:xfrm>
              <a:off x="7607353" y="659645"/>
              <a:ext cx="864096" cy="504238"/>
              <a:chOff x="3851920" y="1844824"/>
              <a:chExt cx="914070" cy="533400"/>
            </a:xfrm>
          </p:grpSpPr>
          <p:sp>
            <p:nvSpPr>
              <p:cNvPr id="67" name="AutoShape 55"/>
              <p:cNvSpPr>
                <a:spLocks noChangeArrowheads="1"/>
              </p:cNvSpPr>
              <p:nvPr/>
            </p:nvSpPr>
            <p:spPr bwMode="auto">
              <a:xfrm rot="5400000">
                <a:off x="3851920" y="1997224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8" name="Oval 56"/>
              <p:cNvSpPr>
                <a:spLocks noChangeArrowheads="1"/>
              </p:cNvSpPr>
              <p:nvPr/>
            </p:nvSpPr>
            <p:spPr bwMode="auto">
              <a:xfrm>
                <a:off x="3928120" y="18448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9" name="AutoShape 57"/>
              <p:cNvSpPr>
                <a:spLocks noChangeArrowheads="1"/>
              </p:cNvSpPr>
              <p:nvPr/>
            </p:nvSpPr>
            <p:spPr bwMode="auto">
              <a:xfrm rot="5400000">
                <a:off x="4156720" y="2073424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0" name="Oval 58"/>
              <p:cNvSpPr>
                <a:spLocks noChangeArrowheads="1"/>
              </p:cNvSpPr>
              <p:nvPr/>
            </p:nvSpPr>
            <p:spPr bwMode="auto">
              <a:xfrm>
                <a:off x="4232920" y="19210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1" name="Oval 60"/>
              <p:cNvSpPr>
                <a:spLocks noChangeArrowheads="1"/>
              </p:cNvSpPr>
              <p:nvPr/>
            </p:nvSpPr>
            <p:spPr bwMode="auto">
              <a:xfrm>
                <a:off x="4537720" y="18448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" name="AutoShape 59"/>
              <p:cNvSpPr>
                <a:spLocks noChangeArrowheads="1"/>
              </p:cNvSpPr>
              <p:nvPr/>
            </p:nvSpPr>
            <p:spPr bwMode="auto">
              <a:xfrm rot="5400000">
                <a:off x="4461190" y="1988840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78" name="cadre question 1"/>
          <p:cNvSpPr/>
          <p:nvPr/>
        </p:nvSpPr>
        <p:spPr>
          <a:xfrm>
            <a:off x="4850011" y="5589240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cadre question 2"/>
          <p:cNvSpPr/>
          <p:nvPr/>
        </p:nvSpPr>
        <p:spPr>
          <a:xfrm>
            <a:off x="4809555" y="4524782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cadre question 3"/>
          <p:cNvSpPr/>
          <p:nvPr/>
        </p:nvSpPr>
        <p:spPr>
          <a:xfrm>
            <a:off x="440787" y="4524782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cadre question 4"/>
          <p:cNvSpPr/>
          <p:nvPr/>
        </p:nvSpPr>
        <p:spPr>
          <a:xfrm>
            <a:off x="458522" y="5589240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Réponse A"/>
          <p:cNvSpPr txBox="1">
            <a:spLocks noChangeArrowheads="1"/>
          </p:cNvSpPr>
          <p:nvPr/>
        </p:nvSpPr>
        <p:spPr bwMode="auto">
          <a:xfrm>
            <a:off x="4925922" y="5749225"/>
            <a:ext cx="37283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D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: Tournefeuille</a:t>
            </a:r>
            <a:endParaRPr lang="fr-F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4" name="Réponse B"/>
          <p:cNvSpPr txBox="1">
            <a:spLocks noChangeArrowheads="1"/>
          </p:cNvSpPr>
          <p:nvPr/>
        </p:nvSpPr>
        <p:spPr bwMode="auto">
          <a:xfrm>
            <a:off x="4731388" y="4653136"/>
            <a:ext cx="39450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: Colomiers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3" name="Réponse C"/>
          <p:cNvSpPr txBox="1">
            <a:spLocks noChangeArrowheads="1"/>
          </p:cNvSpPr>
          <p:nvPr/>
        </p:nvSpPr>
        <p:spPr bwMode="auto">
          <a:xfrm>
            <a:off x="421494" y="4658676"/>
            <a:ext cx="40240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A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: Blagnac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5" name="Réponse D"/>
          <p:cNvSpPr txBox="1">
            <a:spLocks noChangeArrowheads="1"/>
          </p:cNvSpPr>
          <p:nvPr/>
        </p:nvSpPr>
        <p:spPr bwMode="auto">
          <a:xfrm>
            <a:off x="761362" y="5693186"/>
            <a:ext cx="365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: Muret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6" name="cadre réponse A"/>
          <p:cNvSpPr/>
          <p:nvPr/>
        </p:nvSpPr>
        <p:spPr>
          <a:xfrm>
            <a:off x="4859234" y="5589240"/>
            <a:ext cx="3960440" cy="720080"/>
          </a:xfrm>
          <a:prstGeom prst="roundRect">
            <a:avLst/>
          </a:prstGeom>
          <a:noFill/>
          <a:ln w="57150">
            <a:solidFill>
              <a:srgbClr val="00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cadre réponse B"/>
          <p:cNvSpPr/>
          <p:nvPr/>
        </p:nvSpPr>
        <p:spPr>
          <a:xfrm>
            <a:off x="4850011" y="4581128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cadre réponse C"/>
          <p:cNvSpPr/>
          <p:nvPr/>
        </p:nvSpPr>
        <p:spPr>
          <a:xfrm>
            <a:off x="403920" y="4524782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cadre réponse D"/>
          <p:cNvSpPr/>
          <p:nvPr/>
        </p:nvSpPr>
        <p:spPr>
          <a:xfrm>
            <a:off x="458522" y="5589240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cadredefondquestions"/>
          <p:cNvSpPr/>
          <p:nvPr/>
        </p:nvSpPr>
        <p:spPr>
          <a:xfrm>
            <a:off x="7026178" y="3024097"/>
            <a:ext cx="2106805" cy="1368152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6" name="Connecteur droit 95"/>
          <p:cNvCxnSpPr/>
          <p:nvPr/>
        </p:nvCxnSpPr>
        <p:spPr>
          <a:xfrm rot="5400000">
            <a:off x="6463289" y="3897052"/>
            <a:ext cx="1080120" cy="0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/>
          <p:cNvCxnSpPr/>
          <p:nvPr/>
        </p:nvCxnSpPr>
        <p:spPr>
          <a:xfrm rot="10800000">
            <a:off x="6970298" y="4415078"/>
            <a:ext cx="2016224" cy="0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dredescore"/>
          <p:cNvSpPr>
            <a:spLocks noChangeArrowheads="1"/>
          </p:cNvSpPr>
          <p:nvPr/>
        </p:nvSpPr>
        <p:spPr bwMode="auto">
          <a:xfrm>
            <a:off x="7092280" y="116632"/>
            <a:ext cx="1839386" cy="4176464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6" name="questionsuivante">
            <a:hlinkClick r:id="" action="ppaction://hlinkshowjump?jump=nextslide"/>
          </p:cNvPr>
          <p:cNvSpPr/>
          <p:nvPr/>
        </p:nvSpPr>
        <p:spPr>
          <a:xfrm>
            <a:off x="4881593" y="3532632"/>
            <a:ext cx="16286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2000" b="1" cap="none" spc="0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Découvrez</a:t>
            </a:r>
            <a:r>
              <a:rPr lang="de-DE" sz="2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de-DE" sz="2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DE" sz="2000" b="1" cap="none" spc="0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votre</a:t>
            </a:r>
            <a:r>
              <a:rPr lang="de-DE" sz="2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DE" sz="2000" b="1" cap="none" spc="0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cadeau</a:t>
            </a:r>
            <a:endParaRPr lang="de-DE" sz="20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5" name="New Questio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51520" y="188640"/>
            <a:ext cx="304800" cy="304800"/>
          </a:xfrm>
          <a:prstGeom prst="rect">
            <a:avLst/>
          </a:prstGeom>
        </p:spPr>
      </p:pic>
      <p:pic>
        <p:nvPicPr>
          <p:cNvPr id="46" name="sonpresentationquestion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251520" y="620688"/>
            <a:ext cx="304800" cy="304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5162" y="1124744"/>
            <a:ext cx="60363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tx1">
                    <a:lumMod val="95000"/>
                  </a:schemeClr>
                </a:solidFill>
              </a:rPr>
              <a:t>Quelle ville de Haute Garonne possède le plus grand nombre d’ISF sur son territoire?</a:t>
            </a:r>
            <a:endParaRPr lang="fr-FR" sz="28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092280" y="1755685"/>
            <a:ext cx="18971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r-FR" sz="3600" b="1" cap="none" spc="0" dirty="0" smtClean="0">
                <a:ln/>
                <a:solidFill>
                  <a:schemeClr val="accent3"/>
                </a:solidFill>
                <a:effectLst/>
              </a:rPr>
              <a:t>Équipe 2</a:t>
            </a:r>
            <a:endParaRPr lang="fr-FR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4004713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029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yok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jo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jo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audio>
              <p:cMediaNode showWhenStopped="0">
                <p:cTn id="9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showWhenStopped="0">
                <p:cTn id="9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57" grpId="0"/>
      <p:bldP spid="82" grpId="0"/>
      <p:bldP spid="84" grpId="0"/>
      <p:bldP spid="84" grpId="1"/>
      <p:bldP spid="83" grpId="0"/>
      <p:bldP spid="83" grpId="1"/>
      <p:bldP spid="85" grpId="0"/>
      <p:bldP spid="86" grpId="0" animBg="1"/>
      <p:bldP spid="86" grpId="1" animBg="1"/>
      <p:bldP spid="88" grpId="0" animBg="1"/>
      <p:bldP spid="88" grpId="1" animBg="1"/>
      <p:bldP spid="90" grpId="0" animBg="1"/>
      <p:bldP spid="90" grpId="1" animBg="1"/>
      <p:bldP spid="89" grpId="0" animBg="1"/>
      <p:bldP spid="89" grpId="1" animBg="1"/>
      <p:bldP spid="106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roix 38" hidden="1"/>
          <p:cNvSpPr/>
          <p:nvPr/>
        </p:nvSpPr>
        <p:spPr>
          <a:xfrm rot="2700000">
            <a:off x="717305" y="205909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Croix 39" hidden="1"/>
          <p:cNvSpPr/>
          <p:nvPr/>
        </p:nvSpPr>
        <p:spPr>
          <a:xfrm rot="2700000">
            <a:off x="763107" y="1420331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Croix 40" hidden="1"/>
          <p:cNvSpPr/>
          <p:nvPr/>
        </p:nvSpPr>
        <p:spPr>
          <a:xfrm rot="2700000">
            <a:off x="763106" y="2563339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2195453" cy="2195453"/>
          </a:xfrm>
          <a:prstGeom prst="rect">
            <a:avLst/>
          </a:prstGeom>
        </p:spPr>
      </p:pic>
      <p:sp>
        <p:nvSpPr>
          <p:cNvPr id="26" name="Titre 1"/>
          <p:cNvSpPr txBox="1">
            <a:spLocks/>
          </p:cNvSpPr>
          <p:nvPr/>
        </p:nvSpPr>
        <p:spPr>
          <a:xfrm>
            <a:off x="3275856" y="388646"/>
            <a:ext cx="4752528" cy="2009289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  <a:reflection blurRad="6350" stA="50000" endA="300" endPos="38500" dist="50800" dir="5400000" sy="-100000" algn="bl" rotWithShape="0"/>
          </a:effectLst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Bravo,</a:t>
            </a:r>
          </a:p>
          <a:p>
            <a:r>
              <a:rPr lang="fr-FR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vous remportez</a:t>
            </a:r>
            <a:endParaRPr lang="fr-FR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568" y="3501008"/>
            <a:ext cx="3295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smtClean="0">
                <a:solidFill>
                  <a:srgbClr val="FFFF00"/>
                </a:solidFill>
              </a:rPr>
              <a:t>Ue remise gracieuse d’impôt sur ton prochain avis de non-imposition!!!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10" name="Image 37" descr="http://img.over-blog.com/500x500/0/40/42/64/bon-plan/1/0002/0003/4/5/10346948_635280786525611_1963138139_n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2204864"/>
            <a:ext cx="468052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8803349"/>
      </p:ext>
    </p:extLst>
  </p:cSld>
  <p:clrMapOvr>
    <a:masterClrMapping/>
  </p:clrMapOvr>
  <p:transition advClick="0">
    <p:fade thruBlk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adredefondquestions"/>
          <p:cNvSpPr/>
          <p:nvPr/>
        </p:nvSpPr>
        <p:spPr>
          <a:xfrm>
            <a:off x="179512" y="3356992"/>
            <a:ext cx="8784976" cy="331236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textboxquestion"/>
          <p:cNvSpPr txBox="1">
            <a:spLocks noChangeArrowheads="1"/>
          </p:cNvSpPr>
          <p:nvPr/>
        </p:nvSpPr>
        <p:spPr bwMode="auto">
          <a:xfrm>
            <a:off x="1199929" y="142602"/>
            <a:ext cx="5181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4000" b="1" dirty="0" err="1" smtClean="0">
                <a:latin typeface="Arial" charset="0"/>
              </a:rPr>
              <a:t>Question</a:t>
            </a:r>
            <a:r>
              <a:rPr lang="de-DE" sz="4000" b="1" dirty="0" smtClean="0">
                <a:latin typeface="Arial" charset="0"/>
              </a:rPr>
              <a:t> 2</a:t>
            </a:r>
            <a:endParaRPr lang="de-DE" sz="4000" dirty="0"/>
          </a:p>
        </p:txBody>
      </p:sp>
      <p:grpSp>
        <p:nvGrpSpPr>
          <p:cNvPr id="81" name="50 50"/>
          <p:cNvGrpSpPr/>
          <p:nvPr/>
        </p:nvGrpSpPr>
        <p:grpSpPr>
          <a:xfrm>
            <a:off x="539552" y="3645024"/>
            <a:ext cx="1008856" cy="541784"/>
            <a:chOff x="1618928" y="3645024"/>
            <a:chExt cx="1008856" cy="541784"/>
          </a:xfrm>
        </p:grpSpPr>
        <p:sp>
          <p:nvSpPr>
            <p:cNvPr id="59" name="Oval 50 50"/>
            <p:cNvSpPr>
              <a:spLocks noChangeArrowheads="1"/>
            </p:cNvSpPr>
            <p:nvPr/>
          </p:nvSpPr>
          <p:spPr bwMode="auto">
            <a:xfrm>
              <a:off x="1618928" y="3645024"/>
              <a:ext cx="1008856" cy="541784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0" name="Texte 50 50"/>
            <p:cNvSpPr txBox="1">
              <a:spLocks noChangeArrowheads="1"/>
            </p:cNvSpPr>
            <p:nvPr/>
          </p:nvSpPr>
          <p:spPr bwMode="auto">
            <a:xfrm>
              <a:off x="1737193" y="3758797"/>
              <a:ext cx="76860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latin typeface="Arial" charset="0"/>
                </a:rPr>
                <a:t>50:50</a:t>
              </a:r>
              <a:endParaRPr lang="en-US" dirty="0"/>
            </a:p>
          </p:txBody>
        </p:sp>
      </p:grpSp>
      <p:grpSp>
        <p:nvGrpSpPr>
          <p:cNvPr id="61" name="appel ami"/>
          <p:cNvGrpSpPr/>
          <p:nvPr/>
        </p:nvGrpSpPr>
        <p:grpSpPr>
          <a:xfrm>
            <a:off x="1907704" y="3645024"/>
            <a:ext cx="1008856" cy="541784"/>
            <a:chOff x="5652120" y="548680"/>
            <a:chExt cx="1295400" cy="685800"/>
          </a:xfrm>
        </p:grpSpPr>
        <p:sp>
          <p:nvSpPr>
            <p:cNvPr id="62" name="Oval appel"/>
            <p:cNvSpPr>
              <a:spLocks noChangeArrowheads="1"/>
            </p:cNvSpPr>
            <p:nvPr/>
          </p:nvSpPr>
          <p:spPr bwMode="auto">
            <a:xfrm>
              <a:off x="5652120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63" name="image app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V="1">
              <a:off x="6084168" y="620688"/>
              <a:ext cx="486246" cy="573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4" name="avis du public"/>
          <p:cNvGrpSpPr/>
          <p:nvPr/>
        </p:nvGrpSpPr>
        <p:grpSpPr>
          <a:xfrm>
            <a:off x="3275856" y="3645024"/>
            <a:ext cx="1008856" cy="541784"/>
            <a:chOff x="7380312" y="548680"/>
            <a:chExt cx="1295400" cy="685800"/>
          </a:xfrm>
        </p:grpSpPr>
        <p:sp>
          <p:nvSpPr>
            <p:cNvPr id="65" name="Oval 50"/>
            <p:cNvSpPr>
              <a:spLocks noChangeArrowheads="1"/>
            </p:cNvSpPr>
            <p:nvPr/>
          </p:nvSpPr>
          <p:spPr bwMode="auto">
            <a:xfrm>
              <a:off x="7380312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66" name="Groupe 68"/>
            <p:cNvGrpSpPr/>
            <p:nvPr/>
          </p:nvGrpSpPr>
          <p:grpSpPr>
            <a:xfrm>
              <a:off x="7607353" y="659645"/>
              <a:ext cx="864096" cy="504238"/>
              <a:chOff x="3851920" y="1844824"/>
              <a:chExt cx="914070" cy="533400"/>
            </a:xfrm>
          </p:grpSpPr>
          <p:sp>
            <p:nvSpPr>
              <p:cNvPr id="67" name="AutoShape 55"/>
              <p:cNvSpPr>
                <a:spLocks noChangeArrowheads="1"/>
              </p:cNvSpPr>
              <p:nvPr/>
            </p:nvSpPr>
            <p:spPr bwMode="auto">
              <a:xfrm rot="5400000">
                <a:off x="3851920" y="1997224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8" name="Oval 56"/>
              <p:cNvSpPr>
                <a:spLocks noChangeArrowheads="1"/>
              </p:cNvSpPr>
              <p:nvPr/>
            </p:nvSpPr>
            <p:spPr bwMode="auto">
              <a:xfrm>
                <a:off x="3928120" y="18448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9" name="AutoShape 57"/>
              <p:cNvSpPr>
                <a:spLocks noChangeArrowheads="1"/>
              </p:cNvSpPr>
              <p:nvPr/>
            </p:nvSpPr>
            <p:spPr bwMode="auto">
              <a:xfrm rot="5400000">
                <a:off x="4156720" y="2073424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0" name="Oval 58"/>
              <p:cNvSpPr>
                <a:spLocks noChangeArrowheads="1"/>
              </p:cNvSpPr>
              <p:nvPr/>
            </p:nvSpPr>
            <p:spPr bwMode="auto">
              <a:xfrm>
                <a:off x="4232920" y="19210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1" name="Oval 60"/>
              <p:cNvSpPr>
                <a:spLocks noChangeArrowheads="1"/>
              </p:cNvSpPr>
              <p:nvPr/>
            </p:nvSpPr>
            <p:spPr bwMode="auto">
              <a:xfrm>
                <a:off x="4537720" y="18448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" name="AutoShape 59"/>
              <p:cNvSpPr>
                <a:spLocks noChangeArrowheads="1"/>
              </p:cNvSpPr>
              <p:nvPr/>
            </p:nvSpPr>
            <p:spPr bwMode="auto">
              <a:xfrm rot="5400000">
                <a:off x="4461190" y="1988840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78" name="cadre question 1"/>
          <p:cNvSpPr/>
          <p:nvPr/>
        </p:nvSpPr>
        <p:spPr>
          <a:xfrm>
            <a:off x="467544" y="4653136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cadre question 2"/>
          <p:cNvSpPr/>
          <p:nvPr/>
        </p:nvSpPr>
        <p:spPr>
          <a:xfrm>
            <a:off x="4809555" y="4524782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cadre question 3"/>
          <p:cNvSpPr/>
          <p:nvPr/>
        </p:nvSpPr>
        <p:spPr>
          <a:xfrm>
            <a:off x="467544" y="5589240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cadre question 4"/>
          <p:cNvSpPr/>
          <p:nvPr/>
        </p:nvSpPr>
        <p:spPr>
          <a:xfrm>
            <a:off x="4716016" y="5589240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Réponse A"/>
          <p:cNvSpPr txBox="1">
            <a:spLocks noChangeArrowheads="1"/>
          </p:cNvSpPr>
          <p:nvPr/>
        </p:nvSpPr>
        <p:spPr bwMode="auto">
          <a:xfrm>
            <a:off x="556320" y="4653136"/>
            <a:ext cx="37283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A:L‘endettement des </a:t>
            </a:r>
            <a:r>
              <a:rPr lang="de-DE" sz="2000" b="1" dirty="0" err="1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entreprises</a:t>
            </a:r>
            <a:endParaRPr lang="fr-F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4" name="Réponse B"/>
          <p:cNvSpPr txBox="1">
            <a:spLocks noChangeArrowheads="1"/>
          </p:cNvSpPr>
          <p:nvPr/>
        </p:nvSpPr>
        <p:spPr bwMode="auto">
          <a:xfrm>
            <a:off x="4731388" y="4653136"/>
            <a:ext cx="39450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B: 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La dette liées aux collectivités et à l’état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3" name="Réponse C"/>
          <p:cNvSpPr txBox="1">
            <a:spLocks noChangeArrowheads="1"/>
          </p:cNvSpPr>
          <p:nvPr/>
        </p:nvSpPr>
        <p:spPr bwMode="auto">
          <a:xfrm>
            <a:off x="403920" y="5624770"/>
            <a:ext cx="40240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C: 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L’endettement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 des ménages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5" name="Réponse D"/>
          <p:cNvSpPr txBox="1">
            <a:spLocks noChangeArrowheads="1"/>
          </p:cNvSpPr>
          <p:nvPr/>
        </p:nvSpPr>
        <p:spPr bwMode="auto">
          <a:xfrm>
            <a:off x="4860032" y="5589240"/>
            <a:ext cx="3657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D: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L’ardoise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que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je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cumule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dans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plusieurs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bars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6" name="cadre réponse A"/>
          <p:cNvSpPr/>
          <p:nvPr/>
        </p:nvSpPr>
        <p:spPr>
          <a:xfrm>
            <a:off x="467544" y="4653136"/>
            <a:ext cx="3960440" cy="720080"/>
          </a:xfrm>
          <a:prstGeom prst="roundRect">
            <a:avLst/>
          </a:prstGeom>
          <a:noFill/>
          <a:ln w="57150">
            <a:solidFill>
              <a:srgbClr val="00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cadre réponse B"/>
          <p:cNvSpPr/>
          <p:nvPr/>
        </p:nvSpPr>
        <p:spPr>
          <a:xfrm>
            <a:off x="4850011" y="4581128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cadre réponse C"/>
          <p:cNvSpPr/>
          <p:nvPr/>
        </p:nvSpPr>
        <p:spPr>
          <a:xfrm>
            <a:off x="467544" y="5589240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cadre réponse D"/>
          <p:cNvSpPr/>
          <p:nvPr/>
        </p:nvSpPr>
        <p:spPr>
          <a:xfrm>
            <a:off x="4716016" y="5589240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cadredefondquestions"/>
          <p:cNvSpPr/>
          <p:nvPr/>
        </p:nvSpPr>
        <p:spPr>
          <a:xfrm>
            <a:off x="7026178" y="3024097"/>
            <a:ext cx="2106805" cy="1368152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6" name="Connecteur droit 95"/>
          <p:cNvCxnSpPr/>
          <p:nvPr/>
        </p:nvCxnSpPr>
        <p:spPr>
          <a:xfrm rot="5400000">
            <a:off x="6463289" y="3897052"/>
            <a:ext cx="1080120" cy="0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/>
          <p:cNvCxnSpPr/>
          <p:nvPr/>
        </p:nvCxnSpPr>
        <p:spPr>
          <a:xfrm rot="10800000">
            <a:off x="6970298" y="4415078"/>
            <a:ext cx="2016224" cy="0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dredescore"/>
          <p:cNvSpPr>
            <a:spLocks noChangeArrowheads="1"/>
          </p:cNvSpPr>
          <p:nvPr/>
        </p:nvSpPr>
        <p:spPr bwMode="auto">
          <a:xfrm>
            <a:off x="7092280" y="116632"/>
            <a:ext cx="1839386" cy="4176464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6" name="questionsuivante">
            <a:hlinkClick r:id="" action="ppaction://hlinkshowjump?jump=nextslide"/>
          </p:cNvPr>
          <p:cNvSpPr/>
          <p:nvPr/>
        </p:nvSpPr>
        <p:spPr>
          <a:xfrm>
            <a:off x="4881593" y="3532632"/>
            <a:ext cx="16286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2000" b="1" cap="none" spc="0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Découvrez</a:t>
            </a:r>
            <a:r>
              <a:rPr lang="de-DE" sz="2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de-DE" sz="2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DE" sz="2000" b="1" cap="none" spc="0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votre</a:t>
            </a:r>
            <a:r>
              <a:rPr lang="de-DE" sz="2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DE" sz="2000" b="1" cap="none" spc="0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cadeau</a:t>
            </a:r>
            <a:endParaRPr lang="de-DE" sz="20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5" name="New Questio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51520" y="188640"/>
            <a:ext cx="304800" cy="304800"/>
          </a:xfrm>
          <a:prstGeom prst="rect">
            <a:avLst/>
          </a:prstGeom>
        </p:spPr>
      </p:pic>
      <p:pic>
        <p:nvPicPr>
          <p:cNvPr id="46" name="sonpresentationquestion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251520" y="620688"/>
            <a:ext cx="304800" cy="304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5162" y="1124744"/>
            <a:ext cx="60363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tx1">
                    <a:lumMod val="95000"/>
                  </a:schemeClr>
                </a:solidFill>
              </a:rPr>
              <a:t>L’endettement le plus important en France concerne</a:t>
            </a:r>
            <a:endParaRPr lang="fr-FR" sz="28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092280" y="1755685"/>
            <a:ext cx="18971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r-FR" sz="3600" b="1" cap="none" spc="0" dirty="0" smtClean="0">
                <a:ln/>
                <a:solidFill>
                  <a:schemeClr val="accent3"/>
                </a:solidFill>
                <a:effectLst/>
              </a:rPr>
              <a:t>Équipe 2</a:t>
            </a:r>
          </a:p>
        </p:txBody>
      </p:sp>
    </p:spTree>
    <p:extLst>
      <p:ext uri="{BB962C8B-B14F-4D97-AF65-F5344CB8AC3E}">
        <p14:creationId xmlns:p14="http://schemas.microsoft.com/office/powerpoint/2010/main" val="321415677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5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03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yok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jo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jo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audio>
              <p:cMediaNode showWhenStopped="0">
                <p:cTn id="9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showWhenStopped="0">
                <p:cTn id="9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57" grpId="0"/>
      <p:bldP spid="82" grpId="0"/>
      <p:bldP spid="84" grpId="0"/>
      <p:bldP spid="84" grpId="1"/>
      <p:bldP spid="83" grpId="0"/>
      <p:bldP spid="83" grpId="1"/>
      <p:bldP spid="85" grpId="0"/>
      <p:bldP spid="86" grpId="0" animBg="1"/>
      <p:bldP spid="86" grpId="1" animBg="1"/>
      <p:bldP spid="88" grpId="0" animBg="1"/>
      <p:bldP spid="88" grpId="1" animBg="1"/>
      <p:bldP spid="90" grpId="0" animBg="1"/>
      <p:bldP spid="90" grpId="1" animBg="1"/>
      <p:bldP spid="89" grpId="0" animBg="1"/>
      <p:bldP spid="89" grpId="1" animBg="1"/>
      <p:bldP spid="106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lupus1.files.wordpress.com/2014/07/cropped-13-1312130hz93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420888"/>
            <a:ext cx="5400600" cy="337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3275856" y="188640"/>
            <a:ext cx="4752528" cy="2009289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  <a:reflection blurRad="6350" stA="50000" endA="300" endPos="38500" dist="50800" dir="5400000" sy="-100000" algn="bl" rotWithShape="0"/>
          </a:effectLst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Bravo !</a:t>
            </a:r>
          </a:p>
          <a:p>
            <a:r>
              <a:rPr lang="fr-FR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vous remportez</a:t>
            </a:r>
            <a:endParaRPr lang="fr-FR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" name="TextBox 8"/>
          <p:cNvSpPr txBox="1"/>
          <p:nvPr/>
        </p:nvSpPr>
        <p:spPr>
          <a:xfrm>
            <a:off x="123890" y="2448952"/>
            <a:ext cx="31519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smtClean="0">
                <a:solidFill>
                  <a:srgbClr val="FFFF00"/>
                </a:solidFill>
              </a:rPr>
              <a:t>Un regard a vie  qui en dit long sur les économistes , politiques et gros patrons qui s’évertuent a vouloir faire payer au peuple  la totalité de LEURS DETTES.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58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adredefondquestions"/>
          <p:cNvSpPr/>
          <p:nvPr/>
        </p:nvSpPr>
        <p:spPr>
          <a:xfrm>
            <a:off x="179512" y="3356992"/>
            <a:ext cx="8784976" cy="331236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57" name="textboxquestion"/>
          <p:cNvSpPr txBox="1">
            <a:spLocks noChangeArrowheads="1"/>
          </p:cNvSpPr>
          <p:nvPr/>
        </p:nvSpPr>
        <p:spPr bwMode="auto">
          <a:xfrm>
            <a:off x="1199929" y="142602"/>
            <a:ext cx="5181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4000" b="1" dirty="0" err="1" smtClean="0">
                <a:solidFill>
                  <a:prstClr val="white"/>
                </a:solidFill>
                <a:latin typeface="Arial" charset="0"/>
              </a:rPr>
              <a:t>Question</a:t>
            </a:r>
            <a:r>
              <a:rPr lang="de-DE" sz="4000" b="1" dirty="0" smtClean="0">
                <a:solidFill>
                  <a:prstClr val="white"/>
                </a:solidFill>
                <a:latin typeface="Arial" charset="0"/>
              </a:rPr>
              <a:t> 3</a:t>
            </a:r>
            <a:endParaRPr lang="de-DE" sz="4000" dirty="0">
              <a:solidFill>
                <a:prstClr val="white"/>
              </a:solidFill>
            </a:endParaRPr>
          </a:p>
        </p:txBody>
      </p:sp>
      <p:grpSp>
        <p:nvGrpSpPr>
          <p:cNvPr id="81" name="50 50"/>
          <p:cNvGrpSpPr/>
          <p:nvPr/>
        </p:nvGrpSpPr>
        <p:grpSpPr>
          <a:xfrm>
            <a:off x="539552" y="3645024"/>
            <a:ext cx="1008856" cy="541784"/>
            <a:chOff x="1618928" y="3645024"/>
            <a:chExt cx="1008856" cy="541784"/>
          </a:xfrm>
        </p:grpSpPr>
        <p:sp>
          <p:nvSpPr>
            <p:cNvPr id="59" name="Oval 50 50"/>
            <p:cNvSpPr>
              <a:spLocks noChangeArrowheads="1"/>
            </p:cNvSpPr>
            <p:nvPr/>
          </p:nvSpPr>
          <p:spPr bwMode="auto">
            <a:xfrm>
              <a:off x="1618928" y="3645024"/>
              <a:ext cx="1008856" cy="541784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0" name="Texte 50 50"/>
            <p:cNvSpPr txBox="1">
              <a:spLocks noChangeArrowheads="1"/>
            </p:cNvSpPr>
            <p:nvPr/>
          </p:nvSpPr>
          <p:spPr bwMode="auto">
            <a:xfrm>
              <a:off x="1737193" y="3758797"/>
              <a:ext cx="76860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solidFill>
                    <a:prstClr val="white"/>
                  </a:solidFill>
                  <a:latin typeface="Arial" charset="0"/>
                </a:rPr>
                <a:t>50:50</a:t>
              </a:r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1" name="appel ami"/>
          <p:cNvGrpSpPr/>
          <p:nvPr/>
        </p:nvGrpSpPr>
        <p:grpSpPr>
          <a:xfrm>
            <a:off x="1907704" y="3645024"/>
            <a:ext cx="1008856" cy="541784"/>
            <a:chOff x="5652120" y="548680"/>
            <a:chExt cx="1295400" cy="685800"/>
          </a:xfrm>
        </p:grpSpPr>
        <p:sp>
          <p:nvSpPr>
            <p:cNvPr id="62" name="Oval appel"/>
            <p:cNvSpPr>
              <a:spLocks noChangeArrowheads="1"/>
            </p:cNvSpPr>
            <p:nvPr/>
          </p:nvSpPr>
          <p:spPr bwMode="auto">
            <a:xfrm>
              <a:off x="5652120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>
                <a:solidFill>
                  <a:prstClr val="white"/>
                </a:solidFill>
              </a:endParaRPr>
            </a:p>
          </p:txBody>
        </p:sp>
        <p:pic>
          <p:nvPicPr>
            <p:cNvPr id="63" name="image app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V="1">
              <a:off x="6084168" y="620688"/>
              <a:ext cx="486246" cy="573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4" name="avis du public"/>
          <p:cNvGrpSpPr/>
          <p:nvPr/>
        </p:nvGrpSpPr>
        <p:grpSpPr>
          <a:xfrm>
            <a:off x="3275856" y="3645024"/>
            <a:ext cx="1008856" cy="541784"/>
            <a:chOff x="7380312" y="548680"/>
            <a:chExt cx="1295400" cy="685800"/>
          </a:xfrm>
        </p:grpSpPr>
        <p:sp>
          <p:nvSpPr>
            <p:cNvPr id="65" name="Oval 50"/>
            <p:cNvSpPr>
              <a:spLocks noChangeArrowheads="1"/>
            </p:cNvSpPr>
            <p:nvPr/>
          </p:nvSpPr>
          <p:spPr bwMode="auto">
            <a:xfrm>
              <a:off x="7380312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66" name="Groupe 68"/>
            <p:cNvGrpSpPr/>
            <p:nvPr/>
          </p:nvGrpSpPr>
          <p:grpSpPr>
            <a:xfrm>
              <a:off x="7607353" y="659645"/>
              <a:ext cx="864096" cy="504238"/>
              <a:chOff x="3851920" y="1844824"/>
              <a:chExt cx="914070" cy="533400"/>
            </a:xfrm>
          </p:grpSpPr>
          <p:sp>
            <p:nvSpPr>
              <p:cNvPr id="67" name="AutoShape 55"/>
              <p:cNvSpPr>
                <a:spLocks noChangeArrowheads="1"/>
              </p:cNvSpPr>
              <p:nvPr/>
            </p:nvSpPr>
            <p:spPr bwMode="auto">
              <a:xfrm rot="5400000">
                <a:off x="3851920" y="1997224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Oval 56"/>
              <p:cNvSpPr>
                <a:spLocks noChangeArrowheads="1"/>
              </p:cNvSpPr>
              <p:nvPr/>
            </p:nvSpPr>
            <p:spPr bwMode="auto">
              <a:xfrm>
                <a:off x="3928120" y="18448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AutoShape 57"/>
              <p:cNvSpPr>
                <a:spLocks noChangeArrowheads="1"/>
              </p:cNvSpPr>
              <p:nvPr/>
            </p:nvSpPr>
            <p:spPr bwMode="auto">
              <a:xfrm rot="5400000">
                <a:off x="4156720" y="2073424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Oval 58"/>
              <p:cNvSpPr>
                <a:spLocks noChangeArrowheads="1"/>
              </p:cNvSpPr>
              <p:nvPr/>
            </p:nvSpPr>
            <p:spPr bwMode="auto">
              <a:xfrm>
                <a:off x="4232920" y="19210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Oval 60"/>
              <p:cNvSpPr>
                <a:spLocks noChangeArrowheads="1"/>
              </p:cNvSpPr>
              <p:nvPr/>
            </p:nvSpPr>
            <p:spPr bwMode="auto">
              <a:xfrm>
                <a:off x="4537720" y="18448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AutoShape 59"/>
              <p:cNvSpPr>
                <a:spLocks noChangeArrowheads="1"/>
              </p:cNvSpPr>
              <p:nvPr/>
            </p:nvSpPr>
            <p:spPr bwMode="auto">
              <a:xfrm rot="5400000">
                <a:off x="4461190" y="1988840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78" name="cadre question 1"/>
          <p:cNvSpPr/>
          <p:nvPr/>
        </p:nvSpPr>
        <p:spPr>
          <a:xfrm>
            <a:off x="4708612" y="4653136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77" name="cadre question 2"/>
          <p:cNvSpPr/>
          <p:nvPr/>
        </p:nvSpPr>
        <p:spPr>
          <a:xfrm>
            <a:off x="467544" y="4642348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0" name="cadre question 3"/>
          <p:cNvSpPr/>
          <p:nvPr/>
        </p:nvSpPr>
        <p:spPr>
          <a:xfrm>
            <a:off x="467544" y="5589240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79" name="cadre question 4"/>
          <p:cNvSpPr/>
          <p:nvPr/>
        </p:nvSpPr>
        <p:spPr>
          <a:xfrm>
            <a:off x="4716016" y="5589240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2" name="Réponse A"/>
          <p:cNvSpPr txBox="1">
            <a:spLocks noChangeArrowheads="1"/>
          </p:cNvSpPr>
          <p:nvPr/>
        </p:nvSpPr>
        <p:spPr bwMode="auto">
          <a:xfrm>
            <a:off x="4736128" y="4813121"/>
            <a:ext cx="39604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F79646">
                    <a:lumMod val="75000"/>
                  </a:srgbClr>
                </a:solidFill>
                <a:latin typeface="Arial" charset="0"/>
              </a:rPr>
              <a:t>B</a:t>
            </a:r>
            <a:r>
              <a:rPr lang="fr-FR" sz="2000" b="1" dirty="0" smtClean="0">
                <a:solidFill>
                  <a:srgbClr val="F79646">
                    <a:lumMod val="75000"/>
                  </a:srgbClr>
                </a:solidFill>
                <a:latin typeface="Arial" charset="0"/>
              </a:rPr>
              <a:t>: 37%</a:t>
            </a:r>
            <a:endParaRPr lang="fr-FR" sz="2000" b="1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84" name="Réponse B"/>
          <p:cNvSpPr txBox="1">
            <a:spLocks noChangeArrowheads="1"/>
          </p:cNvSpPr>
          <p:nvPr/>
        </p:nvSpPr>
        <p:spPr bwMode="auto">
          <a:xfrm>
            <a:off x="439598" y="4653136"/>
            <a:ext cx="39450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b="1" dirty="0" smtClean="0">
                <a:solidFill>
                  <a:srgbClr val="F79646">
                    <a:lumMod val="75000"/>
                  </a:srgbClr>
                </a:solidFill>
                <a:latin typeface="Arial" charset="0"/>
              </a:rPr>
              <a:t>A: 27%</a:t>
            </a:r>
            <a:endParaRPr lang="de-DE" sz="2000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83" name="Réponse C"/>
          <p:cNvSpPr txBox="1">
            <a:spLocks noChangeArrowheads="1"/>
          </p:cNvSpPr>
          <p:nvPr/>
        </p:nvSpPr>
        <p:spPr bwMode="auto">
          <a:xfrm>
            <a:off x="403920" y="5589240"/>
            <a:ext cx="402406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b="1" dirty="0" smtClean="0">
                <a:solidFill>
                  <a:srgbClr val="F79646">
                    <a:lumMod val="75000"/>
                  </a:srgbClr>
                </a:solidFill>
                <a:latin typeface="Arial" charset="0"/>
              </a:rPr>
              <a:t>C: 100% </a:t>
            </a:r>
            <a:r>
              <a:rPr lang="de-DE" sz="2000" b="1" dirty="0" err="1" smtClean="0">
                <a:solidFill>
                  <a:srgbClr val="F79646">
                    <a:lumMod val="75000"/>
                  </a:srgbClr>
                </a:solidFill>
                <a:latin typeface="Arial" charset="0"/>
              </a:rPr>
              <a:t>ils</a:t>
            </a:r>
            <a:r>
              <a:rPr lang="de-DE" sz="2000" b="1" dirty="0" smtClean="0">
                <a:solidFill>
                  <a:srgbClr val="F79646">
                    <a:lumMod val="75000"/>
                  </a:srgbClr>
                </a:solidFill>
                <a:latin typeface="Arial" charset="0"/>
              </a:rPr>
              <a:t> </a:t>
            </a:r>
            <a:r>
              <a:rPr lang="de-DE" sz="2000" b="1" dirty="0" err="1" smtClean="0">
                <a:solidFill>
                  <a:srgbClr val="F79646">
                    <a:lumMod val="75000"/>
                  </a:srgbClr>
                </a:solidFill>
                <a:latin typeface="Arial" charset="0"/>
              </a:rPr>
              <a:t>ont</a:t>
            </a:r>
            <a:r>
              <a:rPr lang="de-DE" sz="2000" b="1" dirty="0" smtClean="0">
                <a:solidFill>
                  <a:srgbClr val="F79646">
                    <a:lumMod val="75000"/>
                  </a:srgbClr>
                </a:solidFill>
                <a:latin typeface="Arial" charset="0"/>
              </a:rPr>
              <a:t> </a:t>
            </a:r>
            <a:r>
              <a:rPr lang="de-DE" sz="2000" b="1" dirty="0" err="1" smtClean="0">
                <a:solidFill>
                  <a:srgbClr val="F79646">
                    <a:lumMod val="75000"/>
                  </a:srgbClr>
                </a:solidFill>
                <a:latin typeface="Arial" charset="0"/>
              </a:rPr>
              <a:t>qu‘a</a:t>
            </a:r>
            <a:r>
              <a:rPr lang="de-DE" sz="2000" b="1" dirty="0" smtClean="0">
                <a:solidFill>
                  <a:srgbClr val="F79646">
                    <a:lumMod val="75000"/>
                  </a:srgbClr>
                </a:solidFill>
                <a:latin typeface="Arial" charset="0"/>
              </a:rPr>
              <a:t> se faire </a:t>
            </a:r>
            <a:r>
              <a:rPr lang="de-DE" sz="2000" b="1" dirty="0" err="1" smtClean="0">
                <a:solidFill>
                  <a:srgbClr val="F79646">
                    <a:lumMod val="75000"/>
                  </a:srgbClr>
                </a:solidFill>
                <a:latin typeface="Arial" charset="0"/>
              </a:rPr>
              <a:t>soigner</a:t>
            </a:r>
            <a:r>
              <a:rPr lang="de-DE" sz="2000" b="1" dirty="0" smtClean="0">
                <a:solidFill>
                  <a:srgbClr val="F79646">
                    <a:lumMod val="75000"/>
                  </a:srgbClr>
                </a:solidFill>
                <a:latin typeface="Arial" charset="0"/>
              </a:rPr>
              <a:t> </a:t>
            </a:r>
            <a:r>
              <a:rPr lang="de-DE" sz="2000" b="1" dirty="0" err="1" smtClean="0">
                <a:solidFill>
                  <a:srgbClr val="F79646">
                    <a:lumMod val="75000"/>
                  </a:srgbClr>
                </a:solidFill>
                <a:latin typeface="Arial" charset="0"/>
              </a:rPr>
              <a:t>chez</a:t>
            </a:r>
            <a:r>
              <a:rPr lang="de-DE" sz="2000" b="1" dirty="0" smtClean="0">
                <a:solidFill>
                  <a:srgbClr val="F79646">
                    <a:lumMod val="75000"/>
                  </a:srgbClr>
                </a:solidFill>
                <a:latin typeface="Arial" charset="0"/>
              </a:rPr>
              <a:t> </a:t>
            </a:r>
            <a:r>
              <a:rPr lang="de-DE" sz="2000" b="1" dirty="0" err="1" smtClean="0">
                <a:solidFill>
                  <a:srgbClr val="F79646">
                    <a:lumMod val="75000"/>
                  </a:srgbClr>
                </a:solidFill>
                <a:latin typeface="Arial" charset="0"/>
              </a:rPr>
              <a:t>eux</a:t>
            </a:r>
            <a:endParaRPr lang="de-DE" sz="2000" dirty="0">
              <a:solidFill>
                <a:srgbClr val="F79646">
                  <a:lumMod val="75000"/>
                </a:srgbClr>
              </a:solidFill>
            </a:endParaRPr>
          </a:p>
          <a:p>
            <a:pPr algn="ctr">
              <a:spcBef>
                <a:spcPct val="50000"/>
              </a:spcBef>
            </a:pPr>
            <a:endParaRPr lang="de-DE" sz="2000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85" name="Réponse D"/>
          <p:cNvSpPr txBox="1">
            <a:spLocks noChangeArrowheads="1"/>
          </p:cNvSpPr>
          <p:nvPr/>
        </p:nvSpPr>
        <p:spPr bwMode="auto">
          <a:xfrm>
            <a:off x="4572000" y="5601434"/>
            <a:ext cx="40970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dirty="0" smtClean="0">
                <a:solidFill>
                  <a:srgbClr val="F79646">
                    <a:lumMod val="75000"/>
                  </a:srgbClr>
                </a:solidFill>
              </a:rPr>
              <a:t>D: </a:t>
            </a:r>
            <a:r>
              <a:rPr lang="fr-FR" sz="2000" b="1" dirty="0">
                <a:solidFill>
                  <a:srgbClr val="F79646">
                    <a:lumMod val="75000"/>
                  </a:srgbClr>
                </a:solidFill>
              </a:rPr>
              <a:t>C’est la faute du tiers </a:t>
            </a:r>
            <a:r>
              <a:rPr lang="fr-FR" sz="2000" b="1" dirty="0" smtClean="0">
                <a:solidFill>
                  <a:srgbClr val="F79646">
                    <a:lumMod val="75000"/>
                  </a:srgbClr>
                </a:solidFill>
              </a:rPr>
              <a:t>payant et du refus des hausses d’honoraires</a:t>
            </a:r>
            <a:endParaRPr lang="de-DE" sz="2000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86" name="cadre réponse A"/>
          <p:cNvSpPr/>
          <p:nvPr/>
        </p:nvSpPr>
        <p:spPr>
          <a:xfrm>
            <a:off x="4736128" y="4653136"/>
            <a:ext cx="3960440" cy="720080"/>
          </a:xfrm>
          <a:prstGeom prst="roundRect">
            <a:avLst/>
          </a:prstGeom>
          <a:noFill/>
          <a:ln w="57150">
            <a:solidFill>
              <a:srgbClr val="00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8" name="cadre réponse B"/>
          <p:cNvSpPr/>
          <p:nvPr/>
        </p:nvSpPr>
        <p:spPr>
          <a:xfrm>
            <a:off x="453542" y="4635986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0" name="cadre réponse C"/>
          <p:cNvSpPr/>
          <p:nvPr/>
        </p:nvSpPr>
        <p:spPr>
          <a:xfrm>
            <a:off x="467544" y="5589240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9" name="cadre réponse D"/>
          <p:cNvSpPr/>
          <p:nvPr/>
        </p:nvSpPr>
        <p:spPr>
          <a:xfrm>
            <a:off x="4716016" y="5589240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4" name="cadredefondquestions"/>
          <p:cNvSpPr/>
          <p:nvPr/>
        </p:nvSpPr>
        <p:spPr>
          <a:xfrm>
            <a:off x="7026178" y="3024097"/>
            <a:ext cx="2106805" cy="1368152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96" name="Connecteur droit 95"/>
          <p:cNvCxnSpPr/>
          <p:nvPr/>
        </p:nvCxnSpPr>
        <p:spPr>
          <a:xfrm rot="5400000">
            <a:off x="6463289" y="3897052"/>
            <a:ext cx="1080120" cy="0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/>
          <p:cNvCxnSpPr/>
          <p:nvPr/>
        </p:nvCxnSpPr>
        <p:spPr>
          <a:xfrm rot="10800000">
            <a:off x="6970298" y="4415078"/>
            <a:ext cx="2016224" cy="0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dredescore"/>
          <p:cNvSpPr>
            <a:spLocks noChangeArrowheads="1"/>
          </p:cNvSpPr>
          <p:nvPr/>
        </p:nvSpPr>
        <p:spPr bwMode="auto">
          <a:xfrm>
            <a:off x="7092280" y="116632"/>
            <a:ext cx="1839386" cy="4176464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>
              <a:solidFill>
                <a:prstClr val="white"/>
              </a:solidFill>
            </a:endParaRPr>
          </a:p>
        </p:txBody>
      </p:sp>
      <p:sp>
        <p:nvSpPr>
          <p:cNvPr id="106" name="questionsuivante">
            <a:hlinkClick r:id="" action="ppaction://hlinkshowjump?jump=nextslide"/>
          </p:cNvPr>
          <p:cNvSpPr/>
          <p:nvPr/>
        </p:nvSpPr>
        <p:spPr>
          <a:xfrm>
            <a:off x="4881593" y="3532632"/>
            <a:ext cx="16286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20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Découvrez</a:t>
            </a:r>
            <a:r>
              <a:rPr lang="de-DE" sz="2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de-DE" sz="2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DE" sz="20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votre</a:t>
            </a:r>
            <a:r>
              <a:rPr lang="de-DE" sz="2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DE" sz="20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cadeau</a:t>
            </a:r>
            <a:endParaRPr lang="de-DE" sz="20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5" name="New Questio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51520" y="188640"/>
            <a:ext cx="304800" cy="304800"/>
          </a:xfrm>
          <a:prstGeom prst="rect">
            <a:avLst/>
          </a:prstGeom>
        </p:spPr>
      </p:pic>
      <p:pic>
        <p:nvPicPr>
          <p:cNvPr id="46" name="sonpresentationquestion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251520" y="620688"/>
            <a:ext cx="304800" cy="304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3920" y="844277"/>
            <a:ext cx="62849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800" b="1" dirty="0" smtClean="0"/>
              <a:t>En </a:t>
            </a:r>
            <a:r>
              <a:rPr lang="fr-BE" sz="2800" b="1" dirty="0"/>
              <a:t>2005, quel était le taux de déclaration de refus de soins des médecins généralistes à l’égard des bénéficiaires de l’Aide médicale d’Etat ?</a:t>
            </a:r>
            <a:endParaRPr lang="fr-FR" sz="2800" b="1" dirty="0"/>
          </a:p>
        </p:txBody>
      </p:sp>
      <p:sp>
        <p:nvSpPr>
          <p:cNvPr id="43" name="Rectangle 42"/>
          <p:cNvSpPr/>
          <p:nvPr/>
        </p:nvSpPr>
        <p:spPr>
          <a:xfrm>
            <a:off x="7092280" y="1755685"/>
            <a:ext cx="18971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r-FR" sz="3600" b="1" cap="none" spc="0" dirty="0" smtClean="0">
                <a:ln/>
                <a:solidFill>
                  <a:schemeClr val="accent3"/>
                </a:solidFill>
                <a:effectLst/>
              </a:rPr>
              <a:t>Équipe 2</a:t>
            </a:r>
          </a:p>
        </p:txBody>
      </p:sp>
    </p:spTree>
    <p:extLst>
      <p:ext uri="{BB962C8B-B14F-4D97-AF65-F5344CB8AC3E}">
        <p14:creationId xmlns:p14="http://schemas.microsoft.com/office/powerpoint/2010/main" val="241867901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029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yok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jo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jo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audio>
              <p:cMediaNode showWhenStopped="0">
                <p:cTn id="9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showWhenStopped="0">
                <p:cTn id="9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57" grpId="0"/>
      <p:bldP spid="82" grpId="0"/>
      <p:bldP spid="84" grpId="0"/>
      <p:bldP spid="84" grpId="1"/>
      <p:bldP spid="83" grpId="0"/>
      <p:bldP spid="83" grpId="1"/>
      <p:bldP spid="85" grpId="0"/>
      <p:bldP spid="86" grpId="0" animBg="1"/>
      <p:bldP spid="86" grpId="1" animBg="1"/>
      <p:bldP spid="88" grpId="0" animBg="1"/>
      <p:bldP spid="88" grpId="1" animBg="1"/>
      <p:bldP spid="90" grpId="0" animBg="1"/>
      <p:bldP spid="90" grpId="1" animBg="1"/>
      <p:bldP spid="89" grpId="0" animBg="1"/>
      <p:bldP spid="89" grpId="1" animBg="1"/>
      <p:bldP spid="106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img1.gtsstatic.com/wallpapers/03c85f481959daa41bd85b9f7d22d0dc_lar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21751"/>
            <a:ext cx="9062516" cy="679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roix 38" hidden="1"/>
          <p:cNvSpPr/>
          <p:nvPr/>
        </p:nvSpPr>
        <p:spPr>
          <a:xfrm rot="2700000">
            <a:off x="717305" y="205909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Croix 39" hidden="1"/>
          <p:cNvSpPr/>
          <p:nvPr/>
        </p:nvSpPr>
        <p:spPr>
          <a:xfrm rot="2700000">
            <a:off x="763107" y="1420331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Croix 40" hidden="1"/>
          <p:cNvSpPr/>
          <p:nvPr/>
        </p:nvSpPr>
        <p:spPr>
          <a:xfrm rot="2700000">
            <a:off x="763106" y="2563339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2195453" cy="2195453"/>
          </a:xfrm>
          <a:prstGeom prst="rect">
            <a:avLst/>
          </a:prstGeom>
        </p:spPr>
      </p:pic>
      <p:sp>
        <p:nvSpPr>
          <p:cNvPr id="26" name="Titre 1"/>
          <p:cNvSpPr txBox="1">
            <a:spLocks/>
          </p:cNvSpPr>
          <p:nvPr/>
        </p:nvSpPr>
        <p:spPr>
          <a:xfrm>
            <a:off x="3275856" y="388646"/>
            <a:ext cx="4752528" cy="2009289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  <a:reflection blurRad="6350" stA="50000" endA="300" endPos="38500" dist="50800" dir="5400000" sy="-100000" algn="bl" rotWithShape="0"/>
          </a:effectLst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Bravo,</a:t>
            </a:r>
          </a:p>
          <a:p>
            <a:r>
              <a:rPr lang="fr-FR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vous remportez</a:t>
            </a:r>
            <a:endParaRPr lang="fr-FR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568" y="3501008"/>
            <a:ext cx="3295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smtClean="0">
                <a:solidFill>
                  <a:schemeClr val="bg1"/>
                </a:solidFill>
              </a:rPr>
              <a:t>Un panier garni d’antidépresseurs et pleins de trucs pour aller bien !!!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" name="Image 28" descr="http://idata.over-blog.com/3/72/26/77/API/2011-03/pills2_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2276872"/>
            <a:ext cx="439248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8014683"/>
      </p:ext>
    </p:extLst>
  </p:cSld>
  <p:clrMapOvr>
    <a:masterClrMapping/>
  </p:clrMapOvr>
  <p:transition advClick="0">
    <p:fade thruBlk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adredefondquestions"/>
          <p:cNvSpPr/>
          <p:nvPr/>
        </p:nvSpPr>
        <p:spPr>
          <a:xfrm>
            <a:off x="179512" y="3356992"/>
            <a:ext cx="8784976" cy="331236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57" name="textboxquestion"/>
          <p:cNvSpPr txBox="1">
            <a:spLocks noChangeArrowheads="1"/>
          </p:cNvSpPr>
          <p:nvPr/>
        </p:nvSpPr>
        <p:spPr bwMode="auto">
          <a:xfrm>
            <a:off x="1199929" y="142602"/>
            <a:ext cx="5181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4000" b="1" dirty="0" err="1" smtClean="0">
                <a:solidFill>
                  <a:prstClr val="white"/>
                </a:solidFill>
                <a:latin typeface="Arial" charset="0"/>
              </a:rPr>
              <a:t>Question</a:t>
            </a:r>
            <a:r>
              <a:rPr lang="de-DE" sz="4000" b="1" dirty="0" smtClean="0">
                <a:solidFill>
                  <a:prstClr val="white"/>
                </a:solidFill>
                <a:latin typeface="Arial" charset="0"/>
              </a:rPr>
              <a:t> 4</a:t>
            </a:r>
            <a:endParaRPr lang="de-DE" sz="4000" dirty="0">
              <a:solidFill>
                <a:prstClr val="white"/>
              </a:solidFill>
            </a:endParaRPr>
          </a:p>
        </p:txBody>
      </p:sp>
      <p:grpSp>
        <p:nvGrpSpPr>
          <p:cNvPr id="81" name="50 50"/>
          <p:cNvGrpSpPr/>
          <p:nvPr/>
        </p:nvGrpSpPr>
        <p:grpSpPr>
          <a:xfrm>
            <a:off x="539552" y="3645024"/>
            <a:ext cx="1008856" cy="541784"/>
            <a:chOff x="1618928" y="3645024"/>
            <a:chExt cx="1008856" cy="541784"/>
          </a:xfrm>
        </p:grpSpPr>
        <p:sp>
          <p:nvSpPr>
            <p:cNvPr id="59" name="Oval 50 50"/>
            <p:cNvSpPr>
              <a:spLocks noChangeArrowheads="1"/>
            </p:cNvSpPr>
            <p:nvPr/>
          </p:nvSpPr>
          <p:spPr bwMode="auto">
            <a:xfrm>
              <a:off x="1618928" y="3645024"/>
              <a:ext cx="1008856" cy="541784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0" name="Texte 50 50"/>
            <p:cNvSpPr txBox="1">
              <a:spLocks noChangeArrowheads="1"/>
            </p:cNvSpPr>
            <p:nvPr/>
          </p:nvSpPr>
          <p:spPr bwMode="auto">
            <a:xfrm>
              <a:off x="1737193" y="3758797"/>
              <a:ext cx="76860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solidFill>
                    <a:prstClr val="white"/>
                  </a:solidFill>
                  <a:latin typeface="Arial" charset="0"/>
                </a:rPr>
                <a:t>50:50</a:t>
              </a:r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1" name="appel ami"/>
          <p:cNvGrpSpPr/>
          <p:nvPr/>
        </p:nvGrpSpPr>
        <p:grpSpPr>
          <a:xfrm>
            <a:off x="1907704" y="3645024"/>
            <a:ext cx="1008856" cy="541784"/>
            <a:chOff x="5652120" y="548680"/>
            <a:chExt cx="1295400" cy="685800"/>
          </a:xfrm>
        </p:grpSpPr>
        <p:sp>
          <p:nvSpPr>
            <p:cNvPr id="62" name="Oval appel"/>
            <p:cNvSpPr>
              <a:spLocks noChangeArrowheads="1"/>
            </p:cNvSpPr>
            <p:nvPr/>
          </p:nvSpPr>
          <p:spPr bwMode="auto">
            <a:xfrm>
              <a:off x="5652120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>
                <a:solidFill>
                  <a:prstClr val="white"/>
                </a:solidFill>
              </a:endParaRPr>
            </a:p>
          </p:txBody>
        </p:sp>
        <p:pic>
          <p:nvPicPr>
            <p:cNvPr id="63" name="image app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V="1">
              <a:off x="6084168" y="620688"/>
              <a:ext cx="486246" cy="573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4" name="avis du public"/>
          <p:cNvGrpSpPr/>
          <p:nvPr/>
        </p:nvGrpSpPr>
        <p:grpSpPr>
          <a:xfrm>
            <a:off x="3275856" y="3645024"/>
            <a:ext cx="1008856" cy="541784"/>
            <a:chOff x="7380312" y="548680"/>
            <a:chExt cx="1295400" cy="685800"/>
          </a:xfrm>
        </p:grpSpPr>
        <p:sp>
          <p:nvSpPr>
            <p:cNvPr id="65" name="Oval 50"/>
            <p:cNvSpPr>
              <a:spLocks noChangeArrowheads="1"/>
            </p:cNvSpPr>
            <p:nvPr/>
          </p:nvSpPr>
          <p:spPr bwMode="auto">
            <a:xfrm>
              <a:off x="7380312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66" name="Groupe 68"/>
            <p:cNvGrpSpPr/>
            <p:nvPr/>
          </p:nvGrpSpPr>
          <p:grpSpPr>
            <a:xfrm>
              <a:off x="7607353" y="659645"/>
              <a:ext cx="864096" cy="504238"/>
              <a:chOff x="3851920" y="1844824"/>
              <a:chExt cx="914070" cy="533400"/>
            </a:xfrm>
          </p:grpSpPr>
          <p:sp>
            <p:nvSpPr>
              <p:cNvPr id="67" name="AutoShape 55"/>
              <p:cNvSpPr>
                <a:spLocks noChangeArrowheads="1"/>
              </p:cNvSpPr>
              <p:nvPr/>
            </p:nvSpPr>
            <p:spPr bwMode="auto">
              <a:xfrm rot="5400000">
                <a:off x="3851920" y="1997224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Oval 56"/>
              <p:cNvSpPr>
                <a:spLocks noChangeArrowheads="1"/>
              </p:cNvSpPr>
              <p:nvPr/>
            </p:nvSpPr>
            <p:spPr bwMode="auto">
              <a:xfrm>
                <a:off x="3928120" y="18448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AutoShape 57"/>
              <p:cNvSpPr>
                <a:spLocks noChangeArrowheads="1"/>
              </p:cNvSpPr>
              <p:nvPr/>
            </p:nvSpPr>
            <p:spPr bwMode="auto">
              <a:xfrm rot="5400000">
                <a:off x="4156720" y="2073424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Oval 58"/>
              <p:cNvSpPr>
                <a:spLocks noChangeArrowheads="1"/>
              </p:cNvSpPr>
              <p:nvPr/>
            </p:nvSpPr>
            <p:spPr bwMode="auto">
              <a:xfrm>
                <a:off x="4232920" y="19210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Oval 60"/>
              <p:cNvSpPr>
                <a:spLocks noChangeArrowheads="1"/>
              </p:cNvSpPr>
              <p:nvPr/>
            </p:nvSpPr>
            <p:spPr bwMode="auto">
              <a:xfrm>
                <a:off x="4537720" y="18448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AutoShape 59"/>
              <p:cNvSpPr>
                <a:spLocks noChangeArrowheads="1"/>
              </p:cNvSpPr>
              <p:nvPr/>
            </p:nvSpPr>
            <p:spPr bwMode="auto">
              <a:xfrm rot="5400000">
                <a:off x="4461190" y="1988840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78" name="cadre question 1"/>
          <p:cNvSpPr/>
          <p:nvPr/>
        </p:nvSpPr>
        <p:spPr>
          <a:xfrm>
            <a:off x="4708612" y="4653136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77" name="cadre question 2"/>
          <p:cNvSpPr/>
          <p:nvPr/>
        </p:nvSpPr>
        <p:spPr>
          <a:xfrm>
            <a:off x="467544" y="4642348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0" name="cadre question 3"/>
          <p:cNvSpPr/>
          <p:nvPr/>
        </p:nvSpPr>
        <p:spPr>
          <a:xfrm>
            <a:off x="467544" y="5589240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79" name="cadre question 4"/>
          <p:cNvSpPr/>
          <p:nvPr/>
        </p:nvSpPr>
        <p:spPr>
          <a:xfrm>
            <a:off x="4716016" y="5589240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2" name="Réponse A"/>
          <p:cNvSpPr txBox="1">
            <a:spLocks noChangeArrowheads="1"/>
          </p:cNvSpPr>
          <p:nvPr/>
        </p:nvSpPr>
        <p:spPr bwMode="auto">
          <a:xfrm>
            <a:off x="4736128" y="4813121"/>
            <a:ext cx="39604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F79646">
                    <a:lumMod val="75000"/>
                  </a:srgbClr>
                </a:solidFill>
                <a:latin typeface="Arial" charset="0"/>
              </a:rPr>
              <a:t>B</a:t>
            </a:r>
            <a:r>
              <a:rPr lang="fr-FR" sz="2000" b="1" dirty="0">
                <a:solidFill>
                  <a:srgbClr val="F79646">
                    <a:lumMod val="75000"/>
                  </a:srgbClr>
                </a:solidFill>
                <a:latin typeface="Arial" charset="0"/>
              </a:rPr>
              <a:t>:</a:t>
            </a:r>
            <a:r>
              <a:rPr lang="fr-FR" sz="2000" b="1" dirty="0" smtClean="0">
                <a:solidFill>
                  <a:srgbClr val="F79646">
                    <a:lumMod val="75000"/>
                  </a:srgbClr>
                </a:solidFill>
                <a:latin typeface="Arial" charset="0"/>
              </a:rPr>
              <a:t> </a:t>
            </a:r>
            <a:r>
              <a:rPr lang="fr-FR" sz="2000" b="1" dirty="0">
                <a:solidFill>
                  <a:srgbClr val="F79646">
                    <a:lumMod val="75000"/>
                  </a:srgbClr>
                </a:solidFill>
              </a:rPr>
              <a:t>La moitié du budget du festival</a:t>
            </a:r>
          </a:p>
        </p:txBody>
      </p:sp>
      <p:sp>
        <p:nvSpPr>
          <p:cNvPr id="84" name="Réponse B"/>
          <p:cNvSpPr txBox="1">
            <a:spLocks noChangeArrowheads="1"/>
          </p:cNvSpPr>
          <p:nvPr/>
        </p:nvSpPr>
        <p:spPr bwMode="auto">
          <a:xfrm>
            <a:off x="439598" y="4653136"/>
            <a:ext cx="39450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b="1" dirty="0" smtClean="0">
                <a:solidFill>
                  <a:srgbClr val="F79646">
                    <a:lumMod val="75000"/>
                  </a:srgbClr>
                </a:solidFill>
                <a:latin typeface="Arial" charset="0"/>
              </a:rPr>
              <a:t>A: </a:t>
            </a:r>
            <a:r>
              <a:rPr lang="de-DE" sz="2000" b="1" dirty="0" err="1" smtClean="0">
                <a:solidFill>
                  <a:srgbClr val="F79646">
                    <a:lumMod val="75000"/>
                  </a:srgbClr>
                </a:solidFill>
                <a:latin typeface="Arial" charset="0"/>
              </a:rPr>
              <a:t>une</a:t>
            </a:r>
            <a:r>
              <a:rPr lang="de-DE" sz="2000" b="1" dirty="0" smtClean="0">
                <a:solidFill>
                  <a:srgbClr val="F79646">
                    <a:lumMod val="75000"/>
                  </a:srgbClr>
                </a:solidFill>
                <a:latin typeface="Arial" charset="0"/>
              </a:rPr>
              <a:t> </a:t>
            </a:r>
            <a:r>
              <a:rPr lang="de-DE" sz="2000" b="1" dirty="0" err="1" smtClean="0">
                <a:solidFill>
                  <a:srgbClr val="F79646">
                    <a:lumMod val="75000"/>
                  </a:srgbClr>
                </a:solidFill>
                <a:latin typeface="Arial" charset="0"/>
              </a:rPr>
              <a:t>migraine</a:t>
            </a:r>
            <a:r>
              <a:rPr lang="de-DE" sz="2000" b="1" dirty="0" smtClean="0">
                <a:solidFill>
                  <a:srgbClr val="F79646">
                    <a:lumMod val="75000"/>
                  </a:srgbClr>
                </a:solidFill>
                <a:latin typeface="Arial" charset="0"/>
              </a:rPr>
              <a:t> à </a:t>
            </a:r>
            <a:r>
              <a:rPr lang="de-DE" sz="2000" b="1" dirty="0" err="1" smtClean="0">
                <a:solidFill>
                  <a:srgbClr val="F79646">
                    <a:lumMod val="75000"/>
                  </a:srgbClr>
                </a:solidFill>
                <a:latin typeface="Arial" charset="0"/>
              </a:rPr>
              <a:t>Moudenc</a:t>
            </a:r>
            <a:endParaRPr lang="de-DE" sz="2000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83" name="Réponse C"/>
          <p:cNvSpPr txBox="1">
            <a:spLocks noChangeArrowheads="1"/>
          </p:cNvSpPr>
          <p:nvPr/>
        </p:nvSpPr>
        <p:spPr bwMode="auto">
          <a:xfrm>
            <a:off x="403920" y="5693186"/>
            <a:ext cx="402406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b="1" dirty="0" smtClean="0">
                <a:solidFill>
                  <a:srgbClr val="F79646">
                    <a:lumMod val="75000"/>
                  </a:srgbClr>
                </a:solidFill>
                <a:latin typeface="Arial" charset="0"/>
              </a:rPr>
              <a:t>C: </a:t>
            </a:r>
            <a:r>
              <a:rPr lang="fr-FR" sz="2000" b="1" dirty="0" smtClean="0">
                <a:solidFill>
                  <a:srgbClr val="F79646">
                    <a:lumMod val="75000"/>
                  </a:srgbClr>
                </a:solidFill>
              </a:rPr>
              <a:t>L’annulation définitive du festival</a:t>
            </a:r>
            <a:endParaRPr lang="de-DE" sz="2000" dirty="0">
              <a:solidFill>
                <a:srgbClr val="F79646">
                  <a:lumMod val="75000"/>
                </a:srgbClr>
              </a:solidFill>
            </a:endParaRPr>
          </a:p>
          <a:p>
            <a:pPr algn="ctr">
              <a:spcBef>
                <a:spcPct val="50000"/>
              </a:spcBef>
            </a:pPr>
            <a:endParaRPr lang="de-DE" sz="2000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85" name="Réponse D"/>
          <p:cNvSpPr txBox="1">
            <a:spLocks noChangeArrowheads="1"/>
          </p:cNvSpPr>
          <p:nvPr/>
        </p:nvSpPr>
        <p:spPr bwMode="auto">
          <a:xfrm>
            <a:off x="4572000" y="5601434"/>
            <a:ext cx="40970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dirty="0" smtClean="0">
                <a:solidFill>
                  <a:srgbClr val="F79646">
                    <a:lumMod val="75000"/>
                  </a:srgbClr>
                </a:solidFill>
              </a:rPr>
              <a:t>D: chère en remboursement des stands commerçants</a:t>
            </a:r>
            <a:endParaRPr lang="de-DE" sz="2000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86" name="cadre réponse A"/>
          <p:cNvSpPr/>
          <p:nvPr/>
        </p:nvSpPr>
        <p:spPr>
          <a:xfrm>
            <a:off x="4736128" y="4653136"/>
            <a:ext cx="3960440" cy="720080"/>
          </a:xfrm>
          <a:prstGeom prst="roundRect">
            <a:avLst/>
          </a:prstGeom>
          <a:noFill/>
          <a:ln w="57150">
            <a:solidFill>
              <a:srgbClr val="00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8" name="cadre réponse B"/>
          <p:cNvSpPr/>
          <p:nvPr/>
        </p:nvSpPr>
        <p:spPr>
          <a:xfrm>
            <a:off x="453542" y="4635986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0" name="cadre réponse C"/>
          <p:cNvSpPr/>
          <p:nvPr/>
        </p:nvSpPr>
        <p:spPr>
          <a:xfrm>
            <a:off x="467544" y="5589240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9" name="cadre réponse D"/>
          <p:cNvSpPr/>
          <p:nvPr/>
        </p:nvSpPr>
        <p:spPr>
          <a:xfrm>
            <a:off x="4716016" y="5589240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4" name="cadredefondquestions"/>
          <p:cNvSpPr/>
          <p:nvPr/>
        </p:nvSpPr>
        <p:spPr>
          <a:xfrm>
            <a:off x="7026178" y="3024097"/>
            <a:ext cx="2106805" cy="1368152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96" name="Connecteur droit 95"/>
          <p:cNvCxnSpPr/>
          <p:nvPr/>
        </p:nvCxnSpPr>
        <p:spPr>
          <a:xfrm rot="5400000">
            <a:off x="6463289" y="3897052"/>
            <a:ext cx="1080120" cy="0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/>
          <p:cNvCxnSpPr/>
          <p:nvPr/>
        </p:nvCxnSpPr>
        <p:spPr>
          <a:xfrm rot="10800000">
            <a:off x="6970298" y="4415078"/>
            <a:ext cx="2016224" cy="0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dredescore"/>
          <p:cNvSpPr>
            <a:spLocks noChangeArrowheads="1"/>
          </p:cNvSpPr>
          <p:nvPr/>
        </p:nvSpPr>
        <p:spPr bwMode="auto">
          <a:xfrm>
            <a:off x="7092280" y="116632"/>
            <a:ext cx="1839386" cy="4176464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>
              <a:solidFill>
                <a:prstClr val="white"/>
              </a:solidFill>
            </a:endParaRPr>
          </a:p>
        </p:txBody>
      </p:sp>
      <p:sp>
        <p:nvSpPr>
          <p:cNvPr id="106" name="questionsuivante">
            <a:hlinkClick r:id="" action="ppaction://hlinkshowjump?jump=nextslide"/>
          </p:cNvPr>
          <p:cNvSpPr/>
          <p:nvPr/>
        </p:nvSpPr>
        <p:spPr>
          <a:xfrm>
            <a:off x="4881593" y="3532632"/>
            <a:ext cx="16286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20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Découvrez</a:t>
            </a:r>
            <a:r>
              <a:rPr lang="de-DE" sz="2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de-DE" sz="2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DE" sz="20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votre</a:t>
            </a:r>
            <a:r>
              <a:rPr lang="de-DE" sz="2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DE" sz="20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cadeau</a:t>
            </a:r>
            <a:endParaRPr lang="de-DE" sz="20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5" name="New Questio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51520" y="188640"/>
            <a:ext cx="304800" cy="304800"/>
          </a:xfrm>
          <a:prstGeom prst="rect">
            <a:avLst/>
          </a:prstGeom>
        </p:spPr>
      </p:pic>
      <p:pic>
        <p:nvPicPr>
          <p:cNvPr id="46" name="sonpresentationquestion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251520" y="620688"/>
            <a:ext cx="304800" cy="304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3920" y="844277"/>
            <a:ext cx="6284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 err="1" smtClean="0"/>
              <a:t>L’occupation</a:t>
            </a:r>
            <a:r>
              <a:rPr lang="en-US" sz="2400" dirty="0" smtClean="0"/>
              <a:t> de Rio Loco par les </a:t>
            </a:r>
            <a:r>
              <a:rPr lang="en-US" sz="2400" dirty="0" err="1" smtClean="0"/>
              <a:t>chômeurs</a:t>
            </a:r>
            <a:r>
              <a:rPr lang="en-US" sz="2400" dirty="0" smtClean="0"/>
              <a:t>, </a:t>
            </a:r>
            <a:r>
              <a:rPr lang="en-US" sz="2400" dirty="0" err="1" smtClean="0"/>
              <a:t>intermittents</a:t>
            </a:r>
            <a:r>
              <a:rPr lang="en-US" sz="2400" dirty="0" smtClean="0"/>
              <a:t> et </a:t>
            </a:r>
            <a:r>
              <a:rPr lang="en-US" sz="2400" dirty="0" err="1" smtClean="0"/>
              <a:t>précaires</a:t>
            </a:r>
            <a:r>
              <a:rPr lang="en-US" sz="2400" dirty="0" smtClean="0"/>
              <a:t> </a:t>
            </a:r>
            <a:r>
              <a:rPr lang="en-US" sz="2400" dirty="0" err="1" smtClean="0"/>
              <a:t>en</a:t>
            </a:r>
            <a:r>
              <a:rPr lang="en-US" sz="2400" dirty="0" smtClean="0"/>
              <a:t> 2014 pour protester </a:t>
            </a:r>
            <a:r>
              <a:rPr lang="en-US" sz="2400" dirty="0" err="1" smtClean="0"/>
              <a:t>contre</a:t>
            </a:r>
            <a:r>
              <a:rPr lang="en-US" sz="2400" dirty="0" smtClean="0"/>
              <a:t> les accords </a:t>
            </a:r>
            <a:r>
              <a:rPr lang="en-US" sz="2400" dirty="0" err="1" smtClean="0"/>
              <a:t>Unédics</a:t>
            </a:r>
            <a:r>
              <a:rPr lang="en-US" sz="2400" dirty="0" smtClean="0"/>
              <a:t> </a:t>
            </a:r>
            <a:r>
              <a:rPr lang="en-US" sz="2400" dirty="0" err="1" smtClean="0"/>
              <a:t>ont</a:t>
            </a:r>
            <a:r>
              <a:rPr lang="en-US" sz="2400" dirty="0" smtClean="0"/>
              <a:t> </a:t>
            </a:r>
            <a:r>
              <a:rPr lang="en-US" sz="2400" dirty="0" err="1" smtClean="0"/>
              <a:t>couté</a:t>
            </a:r>
            <a:endParaRPr lang="fr-FR" sz="2800" b="1" kern="0" dirty="0">
              <a:solidFill>
                <a:prstClr val="white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092280" y="1755685"/>
            <a:ext cx="18971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r-FR" sz="3600" b="1" cap="none" spc="0" dirty="0" smtClean="0">
                <a:ln/>
                <a:solidFill>
                  <a:schemeClr val="accent3"/>
                </a:solidFill>
                <a:effectLst/>
              </a:rPr>
              <a:t>Équipe 2</a:t>
            </a:r>
          </a:p>
        </p:txBody>
      </p:sp>
    </p:spTree>
    <p:extLst>
      <p:ext uri="{BB962C8B-B14F-4D97-AF65-F5344CB8AC3E}">
        <p14:creationId xmlns:p14="http://schemas.microsoft.com/office/powerpoint/2010/main" val="376538115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029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yok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jo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jo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audio>
              <p:cMediaNode showWhenStopped="0">
                <p:cTn id="9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showWhenStopped="0">
                <p:cTn id="9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57" grpId="0"/>
      <p:bldP spid="82" grpId="0"/>
      <p:bldP spid="84" grpId="0"/>
      <p:bldP spid="84" grpId="1"/>
      <p:bldP spid="83" grpId="0"/>
      <p:bldP spid="83" grpId="1"/>
      <p:bldP spid="85" grpId="0"/>
      <p:bldP spid="86" grpId="0" animBg="1"/>
      <p:bldP spid="86" grpId="1" animBg="1"/>
      <p:bldP spid="88" grpId="0" animBg="1"/>
      <p:bldP spid="88" grpId="1" animBg="1"/>
      <p:bldP spid="90" grpId="0" animBg="1"/>
      <p:bldP spid="90" grpId="1" animBg="1"/>
      <p:bldP spid="89" grpId="0" animBg="1"/>
      <p:bldP spid="89" grpId="1" animBg="1"/>
      <p:bldP spid="106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adredefondquestions"/>
          <p:cNvSpPr/>
          <p:nvPr/>
        </p:nvSpPr>
        <p:spPr>
          <a:xfrm>
            <a:off x="179512" y="3356992"/>
            <a:ext cx="8784976" cy="331236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textboxquestion"/>
          <p:cNvSpPr txBox="1">
            <a:spLocks noChangeArrowheads="1"/>
          </p:cNvSpPr>
          <p:nvPr/>
        </p:nvSpPr>
        <p:spPr bwMode="auto">
          <a:xfrm>
            <a:off x="1199929" y="142602"/>
            <a:ext cx="5181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4000" b="1" dirty="0" err="1" smtClean="0">
                <a:latin typeface="Arial" charset="0"/>
              </a:rPr>
              <a:t>Question</a:t>
            </a:r>
            <a:r>
              <a:rPr lang="de-DE" sz="4000" b="1" dirty="0" smtClean="0">
                <a:latin typeface="Arial" charset="0"/>
              </a:rPr>
              <a:t> 1</a:t>
            </a:r>
            <a:endParaRPr lang="de-DE" sz="4000" dirty="0"/>
          </a:p>
        </p:txBody>
      </p:sp>
      <p:grpSp>
        <p:nvGrpSpPr>
          <p:cNvPr id="81" name="50 50"/>
          <p:cNvGrpSpPr/>
          <p:nvPr/>
        </p:nvGrpSpPr>
        <p:grpSpPr>
          <a:xfrm>
            <a:off x="539552" y="3645024"/>
            <a:ext cx="1008856" cy="541784"/>
            <a:chOff x="1618928" y="3645024"/>
            <a:chExt cx="1008856" cy="541784"/>
          </a:xfrm>
        </p:grpSpPr>
        <p:sp>
          <p:nvSpPr>
            <p:cNvPr id="59" name="Oval 50 50"/>
            <p:cNvSpPr>
              <a:spLocks noChangeArrowheads="1"/>
            </p:cNvSpPr>
            <p:nvPr/>
          </p:nvSpPr>
          <p:spPr bwMode="auto">
            <a:xfrm>
              <a:off x="1618928" y="3645024"/>
              <a:ext cx="1008856" cy="541784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0" name="Texte 50 50"/>
            <p:cNvSpPr txBox="1">
              <a:spLocks noChangeArrowheads="1"/>
            </p:cNvSpPr>
            <p:nvPr/>
          </p:nvSpPr>
          <p:spPr bwMode="auto">
            <a:xfrm>
              <a:off x="1737193" y="3758797"/>
              <a:ext cx="76860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latin typeface="Arial" charset="0"/>
                </a:rPr>
                <a:t>50:50</a:t>
              </a:r>
              <a:endParaRPr lang="en-US" dirty="0"/>
            </a:p>
          </p:txBody>
        </p:sp>
      </p:grpSp>
      <p:grpSp>
        <p:nvGrpSpPr>
          <p:cNvPr id="61" name="appel ami"/>
          <p:cNvGrpSpPr/>
          <p:nvPr/>
        </p:nvGrpSpPr>
        <p:grpSpPr>
          <a:xfrm>
            <a:off x="1907704" y="3645024"/>
            <a:ext cx="1008856" cy="541784"/>
            <a:chOff x="5652120" y="548680"/>
            <a:chExt cx="1295400" cy="685800"/>
          </a:xfrm>
        </p:grpSpPr>
        <p:sp>
          <p:nvSpPr>
            <p:cNvPr id="62" name="Oval appel"/>
            <p:cNvSpPr>
              <a:spLocks noChangeArrowheads="1"/>
            </p:cNvSpPr>
            <p:nvPr/>
          </p:nvSpPr>
          <p:spPr bwMode="auto">
            <a:xfrm>
              <a:off x="5652120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63" name="image app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V="1">
              <a:off x="6084168" y="620688"/>
              <a:ext cx="486246" cy="573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4" name="avis du public"/>
          <p:cNvGrpSpPr/>
          <p:nvPr/>
        </p:nvGrpSpPr>
        <p:grpSpPr>
          <a:xfrm>
            <a:off x="3275856" y="3645024"/>
            <a:ext cx="1008856" cy="541784"/>
            <a:chOff x="7380312" y="548680"/>
            <a:chExt cx="1295400" cy="685800"/>
          </a:xfrm>
        </p:grpSpPr>
        <p:sp>
          <p:nvSpPr>
            <p:cNvPr id="65" name="Oval 50"/>
            <p:cNvSpPr>
              <a:spLocks noChangeArrowheads="1"/>
            </p:cNvSpPr>
            <p:nvPr/>
          </p:nvSpPr>
          <p:spPr bwMode="auto">
            <a:xfrm>
              <a:off x="7380312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66" name="Groupe 68"/>
            <p:cNvGrpSpPr/>
            <p:nvPr/>
          </p:nvGrpSpPr>
          <p:grpSpPr>
            <a:xfrm>
              <a:off x="7607353" y="659645"/>
              <a:ext cx="864096" cy="504238"/>
              <a:chOff x="3851920" y="1844824"/>
              <a:chExt cx="914070" cy="533400"/>
            </a:xfrm>
          </p:grpSpPr>
          <p:sp>
            <p:nvSpPr>
              <p:cNvPr id="67" name="AutoShape 55"/>
              <p:cNvSpPr>
                <a:spLocks noChangeArrowheads="1"/>
              </p:cNvSpPr>
              <p:nvPr/>
            </p:nvSpPr>
            <p:spPr bwMode="auto">
              <a:xfrm rot="5400000">
                <a:off x="3851920" y="1997224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8" name="Oval 56"/>
              <p:cNvSpPr>
                <a:spLocks noChangeArrowheads="1"/>
              </p:cNvSpPr>
              <p:nvPr/>
            </p:nvSpPr>
            <p:spPr bwMode="auto">
              <a:xfrm>
                <a:off x="3928120" y="18448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9" name="AutoShape 57"/>
              <p:cNvSpPr>
                <a:spLocks noChangeArrowheads="1"/>
              </p:cNvSpPr>
              <p:nvPr/>
            </p:nvSpPr>
            <p:spPr bwMode="auto">
              <a:xfrm rot="5400000">
                <a:off x="4156720" y="2073424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0" name="Oval 58"/>
              <p:cNvSpPr>
                <a:spLocks noChangeArrowheads="1"/>
              </p:cNvSpPr>
              <p:nvPr/>
            </p:nvSpPr>
            <p:spPr bwMode="auto">
              <a:xfrm>
                <a:off x="4232920" y="19210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1" name="Oval 60"/>
              <p:cNvSpPr>
                <a:spLocks noChangeArrowheads="1"/>
              </p:cNvSpPr>
              <p:nvPr/>
            </p:nvSpPr>
            <p:spPr bwMode="auto">
              <a:xfrm>
                <a:off x="4537720" y="18448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" name="AutoShape 59"/>
              <p:cNvSpPr>
                <a:spLocks noChangeArrowheads="1"/>
              </p:cNvSpPr>
              <p:nvPr/>
            </p:nvSpPr>
            <p:spPr bwMode="auto">
              <a:xfrm rot="5400000">
                <a:off x="4461190" y="1988840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78" name="cadre question 1"/>
          <p:cNvSpPr/>
          <p:nvPr/>
        </p:nvSpPr>
        <p:spPr>
          <a:xfrm>
            <a:off x="467544" y="4653136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cadre question 2"/>
          <p:cNvSpPr/>
          <p:nvPr/>
        </p:nvSpPr>
        <p:spPr>
          <a:xfrm>
            <a:off x="4716016" y="4653136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cadre question 3"/>
          <p:cNvSpPr/>
          <p:nvPr/>
        </p:nvSpPr>
        <p:spPr>
          <a:xfrm>
            <a:off x="467544" y="5589240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cadre question 4"/>
          <p:cNvSpPr/>
          <p:nvPr/>
        </p:nvSpPr>
        <p:spPr>
          <a:xfrm>
            <a:off x="4716016" y="5589240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Réponse A"/>
          <p:cNvSpPr txBox="1">
            <a:spLocks noChangeArrowheads="1"/>
          </p:cNvSpPr>
          <p:nvPr/>
        </p:nvSpPr>
        <p:spPr bwMode="auto">
          <a:xfrm>
            <a:off x="556320" y="4653136"/>
            <a:ext cx="37283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A:  </a:t>
            </a: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2 % de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l'humanité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détient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50 % du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patrimoine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des ménages</a:t>
            </a:r>
            <a:endParaRPr lang="fr-F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4" name="Réponse B"/>
          <p:cNvSpPr txBox="1">
            <a:spLocks noChangeArrowheads="1"/>
          </p:cNvSpPr>
          <p:nvPr/>
        </p:nvSpPr>
        <p:spPr bwMode="auto">
          <a:xfrm>
            <a:off x="4731388" y="4653136"/>
            <a:ext cx="39450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B: </a:t>
            </a: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2% de l’humanité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n'aime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pas faire le ménage 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3" name="Réponse C"/>
          <p:cNvSpPr txBox="1">
            <a:spLocks noChangeArrowheads="1"/>
          </p:cNvSpPr>
          <p:nvPr/>
        </p:nvSpPr>
        <p:spPr bwMode="auto">
          <a:xfrm>
            <a:off x="403920" y="5624770"/>
            <a:ext cx="4024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C: 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A force de se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creuser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y a plus de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puits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que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les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années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précédentes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5" name="Réponse D"/>
          <p:cNvSpPr txBox="1">
            <a:spLocks noChangeArrowheads="1"/>
          </p:cNvSpPr>
          <p:nvPr/>
        </p:nvSpPr>
        <p:spPr bwMode="auto">
          <a:xfrm>
            <a:off x="4860032" y="5589240"/>
            <a:ext cx="3657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D: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A force de se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creuser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iIl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y a de plus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en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plus de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Creusois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-e-s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6" name="cadre réponse A"/>
          <p:cNvSpPr/>
          <p:nvPr/>
        </p:nvSpPr>
        <p:spPr>
          <a:xfrm>
            <a:off x="467544" y="4653136"/>
            <a:ext cx="3960440" cy="720080"/>
          </a:xfrm>
          <a:prstGeom prst="roundRect">
            <a:avLst/>
          </a:prstGeom>
          <a:noFill/>
          <a:ln w="57150">
            <a:solidFill>
              <a:srgbClr val="00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cadre réponse B"/>
          <p:cNvSpPr/>
          <p:nvPr/>
        </p:nvSpPr>
        <p:spPr>
          <a:xfrm>
            <a:off x="4716016" y="4653136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cadre réponse C"/>
          <p:cNvSpPr/>
          <p:nvPr/>
        </p:nvSpPr>
        <p:spPr>
          <a:xfrm>
            <a:off x="467544" y="5589240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cadre réponse D"/>
          <p:cNvSpPr/>
          <p:nvPr/>
        </p:nvSpPr>
        <p:spPr>
          <a:xfrm>
            <a:off x="4716016" y="5589240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cadredefondquestions"/>
          <p:cNvSpPr/>
          <p:nvPr/>
        </p:nvSpPr>
        <p:spPr>
          <a:xfrm>
            <a:off x="7026178" y="3024097"/>
            <a:ext cx="2106805" cy="1368152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6" name="Connecteur droit 95"/>
          <p:cNvCxnSpPr/>
          <p:nvPr/>
        </p:nvCxnSpPr>
        <p:spPr>
          <a:xfrm rot="5400000">
            <a:off x="6463289" y="3897052"/>
            <a:ext cx="1080120" cy="0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/>
          <p:cNvCxnSpPr/>
          <p:nvPr/>
        </p:nvCxnSpPr>
        <p:spPr>
          <a:xfrm rot="10800000">
            <a:off x="6970298" y="4415078"/>
            <a:ext cx="2016224" cy="0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dredescore"/>
          <p:cNvSpPr>
            <a:spLocks noChangeArrowheads="1"/>
          </p:cNvSpPr>
          <p:nvPr/>
        </p:nvSpPr>
        <p:spPr bwMode="auto">
          <a:xfrm>
            <a:off x="7092280" y="116632"/>
            <a:ext cx="1839386" cy="4176464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106" name="questionsuivante">
            <a:hlinkClick r:id="" action="ppaction://hlinkshowjump?jump=nextslide"/>
          </p:cNvPr>
          <p:cNvSpPr/>
          <p:nvPr/>
        </p:nvSpPr>
        <p:spPr>
          <a:xfrm>
            <a:off x="4640657" y="3532632"/>
            <a:ext cx="211051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20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Question</a:t>
            </a:r>
            <a:r>
              <a:rPr lang="de-DE" sz="2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DE" sz="20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suivante</a:t>
            </a:r>
            <a:endParaRPr lang="de-DE" sz="2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5" name="New Questio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51520" y="188640"/>
            <a:ext cx="304800" cy="304800"/>
          </a:xfrm>
          <a:prstGeom prst="rect">
            <a:avLst/>
          </a:prstGeom>
        </p:spPr>
      </p:pic>
      <p:pic>
        <p:nvPicPr>
          <p:cNvPr id="46" name="sonpresentationquestion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251520" y="620688"/>
            <a:ext cx="304800" cy="304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5162" y="1124744"/>
            <a:ext cx="68911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. </a:t>
            </a:r>
            <a:r>
              <a:rPr lang="en-US" sz="2400" b="1" dirty="0" err="1"/>
              <a:t>Selon</a:t>
            </a:r>
            <a:r>
              <a:rPr lang="en-US" sz="2400" b="1" dirty="0"/>
              <a:t> </a:t>
            </a:r>
            <a:r>
              <a:rPr lang="en-US" sz="2400" b="1" dirty="0" err="1"/>
              <a:t>l'ONU</a:t>
            </a:r>
            <a:r>
              <a:rPr lang="en-US" sz="2400" b="1" dirty="0"/>
              <a:t>, suite à </a:t>
            </a:r>
            <a:r>
              <a:rPr lang="en-US" sz="2400" b="1" dirty="0" err="1"/>
              <a:t>une</a:t>
            </a:r>
            <a:r>
              <a:rPr lang="en-US" sz="2400" b="1" dirty="0"/>
              <a:t> </a:t>
            </a:r>
            <a:r>
              <a:rPr lang="en-US" sz="2400" b="1" dirty="0" err="1"/>
              <a:t>étude</a:t>
            </a:r>
            <a:r>
              <a:rPr lang="en-US" sz="2400" b="1" dirty="0"/>
              <a:t> de </a:t>
            </a:r>
            <a:r>
              <a:rPr lang="en-US" sz="2400" b="1" dirty="0" err="1"/>
              <a:t>en</a:t>
            </a:r>
            <a:r>
              <a:rPr lang="en-US" sz="2400" b="1" dirty="0"/>
              <a:t> 2008, </a:t>
            </a:r>
            <a:r>
              <a:rPr lang="en-US" sz="2400" b="1" dirty="0" err="1"/>
              <a:t>l'inégalité</a:t>
            </a:r>
            <a:r>
              <a:rPr lang="en-US" sz="2400" b="1" dirty="0"/>
              <a:t> de </a:t>
            </a:r>
            <a:r>
              <a:rPr lang="en-US" sz="2400" b="1" dirty="0" err="1"/>
              <a:t>répartition</a:t>
            </a:r>
            <a:r>
              <a:rPr lang="en-US" sz="2400" b="1" dirty="0"/>
              <a:t> des </a:t>
            </a:r>
            <a:r>
              <a:rPr lang="en-US" sz="2400" b="1" dirty="0" err="1"/>
              <a:t>richesses</a:t>
            </a:r>
            <a:r>
              <a:rPr lang="en-US" sz="2400" b="1" dirty="0"/>
              <a:t> se </a:t>
            </a:r>
            <a:r>
              <a:rPr lang="en-US" sz="2400" b="1" dirty="0" err="1"/>
              <a:t>creuse</a:t>
            </a:r>
            <a:r>
              <a:rPr lang="en-US" sz="2400" b="1" dirty="0" smtClean="0"/>
              <a:t>.</a:t>
            </a:r>
          </a:p>
          <a:p>
            <a:pPr algn="ctr"/>
            <a:r>
              <a:rPr lang="en-US" sz="2400" b="1" dirty="0" smtClean="0"/>
              <a:t> </a:t>
            </a:r>
            <a:endParaRPr lang="en-US" sz="2400" b="1" dirty="0"/>
          </a:p>
          <a:p>
            <a:pPr algn="ctr"/>
            <a:r>
              <a:rPr lang="en-US" sz="2400" b="1" dirty="0" err="1"/>
              <a:t>Quel</a:t>
            </a:r>
            <a:r>
              <a:rPr lang="en-US" sz="2400" b="1" dirty="0"/>
              <a:t> </a:t>
            </a:r>
            <a:r>
              <a:rPr lang="en-US" sz="2400" b="1" dirty="0" err="1"/>
              <a:t>constat</a:t>
            </a:r>
            <a:r>
              <a:rPr lang="en-US" sz="2400" b="1" dirty="0"/>
              <a:t> </a:t>
            </a:r>
            <a:r>
              <a:rPr lang="en-US" sz="2400" b="1" dirty="0" err="1"/>
              <a:t>est</a:t>
            </a:r>
            <a:r>
              <a:rPr lang="en-US" sz="2400" b="1" dirty="0"/>
              <a:t> </a:t>
            </a:r>
            <a:r>
              <a:rPr lang="en-US" sz="2400" b="1" dirty="0" err="1"/>
              <a:t>ressorti</a:t>
            </a:r>
            <a:r>
              <a:rPr lang="en-US" sz="2400" b="1" dirty="0"/>
              <a:t> de </a:t>
            </a:r>
            <a:r>
              <a:rPr lang="en-US" sz="2400" b="1" dirty="0" err="1"/>
              <a:t>cette</a:t>
            </a:r>
            <a:r>
              <a:rPr lang="en-US" sz="2400" b="1" dirty="0"/>
              <a:t> </a:t>
            </a:r>
            <a:r>
              <a:rPr lang="en-US" sz="2400" b="1" dirty="0" err="1"/>
              <a:t>étude</a:t>
            </a:r>
            <a:r>
              <a:rPr lang="en-US" sz="2400" b="1" dirty="0"/>
              <a:t>? 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092280" y="1755685"/>
            <a:ext cx="18971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r-FR" sz="3600" b="1" cap="none" spc="0" dirty="0" smtClean="0">
                <a:ln/>
                <a:solidFill>
                  <a:schemeClr val="accent3"/>
                </a:solidFill>
                <a:effectLst/>
              </a:rPr>
              <a:t>Équipe 1</a:t>
            </a:r>
          </a:p>
        </p:txBody>
      </p:sp>
    </p:spTree>
    <p:extLst>
      <p:ext uri="{BB962C8B-B14F-4D97-AF65-F5344CB8AC3E}">
        <p14:creationId xmlns:p14="http://schemas.microsoft.com/office/powerpoint/2010/main" val="212578567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5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96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03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yok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jo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jo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audio>
              <p:cMediaNode showWhenStopped="0">
                <p:cTn id="9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showWhenStopped="0">
                <p:cTn id="9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57" grpId="0"/>
      <p:bldP spid="82" grpId="0"/>
      <p:bldP spid="84" grpId="0"/>
      <p:bldP spid="84" grpId="1"/>
      <p:bldP spid="83" grpId="0"/>
      <p:bldP spid="83" grpId="1"/>
      <p:bldP spid="85" grpId="0"/>
      <p:bldP spid="86" grpId="0" animBg="1"/>
      <p:bldP spid="86" grpId="1" animBg="1"/>
      <p:bldP spid="88" grpId="0" animBg="1"/>
      <p:bldP spid="88" grpId="1" animBg="1"/>
      <p:bldP spid="90" grpId="0" animBg="1"/>
      <p:bldP spid="90" grpId="1" animBg="1"/>
      <p:bldP spid="89" grpId="0" animBg="1"/>
      <p:bldP spid="89" grpId="1" animBg="1"/>
      <p:bldP spid="106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roix 38" hidden="1"/>
          <p:cNvSpPr/>
          <p:nvPr/>
        </p:nvSpPr>
        <p:spPr>
          <a:xfrm rot="2700000">
            <a:off x="717305" y="205909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Croix 39" hidden="1"/>
          <p:cNvSpPr/>
          <p:nvPr/>
        </p:nvSpPr>
        <p:spPr>
          <a:xfrm rot="2700000">
            <a:off x="763107" y="1420331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Croix 40" hidden="1"/>
          <p:cNvSpPr/>
          <p:nvPr/>
        </p:nvSpPr>
        <p:spPr>
          <a:xfrm rot="2700000">
            <a:off x="763106" y="2563339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2195453" cy="2195453"/>
          </a:xfrm>
          <a:prstGeom prst="rect">
            <a:avLst/>
          </a:prstGeom>
        </p:spPr>
      </p:pic>
      <p:sp>
        <p:nvSpPr>
          <p:cNvPr id="26" name="Titre 1"/>
          <p:cNvSpPr txBox="1">
            <a:spLocks/>
          </p:cNvSpPr>
          <p:nvPr/>
        </p:nvSpPr>
        <p:spPr>
          <a:xfrm>
            <a:off x="3275856" y="388646"/>
            <a:ext cx="4752528" cy="2009289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  <a:reflection blurRad="6350" stA="50000" endA="300" endPos="38500" dist="50800" dir="5400000" sy="-100000" algn="bl" rotWithShape="0"/>
          </a:effectLst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Bravo !</a:t>
            </a:r>
          </a:p>
          <a:p>
            <a:r>
              <a:rPr lang="fr-FR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vous remportez</a:t>
            </a:r>
            <a:endParaRPr lang="fr-FR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2397935"/>
            <a:ext cx="84969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7200" dirty="0" smtClean="0">
                <a:solidFill>
                  <a:srgbClr val="FF0000"/>
                </a:solidFill>
              </a:rPr>
              <a:t>RIEN !</a:t>
            </a:r>
          </a:p>
          <a:p>
            <a:pPr algn="ctr"/>
            <a:r>
              <a:rPr lang="fr-BE" sz="7200" dirty="0" smtClean="0">
                <a:solidFill>
                  <a:srgbClr val="FF0000"/>
                </a:solidFill>
              </a:rPr>
              <a:t>Ca vous apprendra a bien répondre sans user vos jokers</a:t>
            </a:r>
          </a:p>
        </p:txBody>
      </p:sp>
    </p:spTree>
    <p:extLst>
      <p:ext uri="{BB962C8B-B14F-4D97-AF65-F5344CB8AC3E}">
        <p14:creationId xmlns:p14="http://schemas.microsoft.com/office/powerpoint/2010/main" val="3136299459"/>
      </p:ext>
    </p:extLst>
  </p:cSld>
  <p:clrMapOvr>
    <a:masterClrMapping/>
  </p:clrMapOvr>
  <p:transition advClick="0">
    <p:fade thruBlk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adredefondquestions"/>
          <p:cNvSpPr/>
          <p:nvPr/>
        </p:nvSpPr>
        <p:spPr>
          <a:xfrm>
            <a:off x="179512" y="3356992"/>
            <a:ext cx="8784976" cy="331236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57" name="textboxquestion"/>
          <p:cNvSpPr txBox="1">
            <a:spLocks noChangeArrowheads="1"/>
          </p:cNvSpPr>
          <p:nvPr/>
        </p:nvSpPr>
        <p:spPr bwMode="auto">
          <a:xfrm>
            <a:off x="1199929" y="142602"/>
            <a:ext cx="5181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4000" b="1" dirty="0" err="1" smtClean="0">
                <a:solidFill>
                  <a:prstClr val="white"/>
                </a:solidFill>
                <a:latin typeface="Arial" charset="0"/>
              </a:rPr>
              <a:t>Question</a:t>
            </a:r>
            <a:r>
              <a:rPr lang="de-DE" sz="4000" b="1" dirty="0" smtClean="0">
                <a:solidFill>
                  <a:prstClr val="white"/>
                </a:solidFill>
                <a:latin typeface="Arial" charset="0"/>
              </a:rPr>
              <a:t> 3</a:t>
            </a:r>
            <a:endParaRPr lang="de-DE" sz="4000" dirty="0">
              <a:solidFill>
                <a:prstClr val="white"/>
              </a:solidFill>
            </a:endParaRPr>
          </a:p>
        </p:txBody>
      </p:sp>
      <p:grpSp>
        <p:nvGrpSpPr>
          <p:cNvPr id="81" name="50 50"/>
          <p:cNvGrpSpPr/>
          <p:nvPr/>
        </p:nvGrpSpPr>
        <p:grpSpPr>
          <a:xfrm>
            <a:off x="539552" y="3645024"/>
            <a:ext cx="1008856" cy="541784"/>
            <a:chOff x="1618928" y="3645024"/>
            <a:chExt cx="1008856" cy="541784"/>
          </a:xfrm>
        </p:grpSpPr>
        <p:sp>
          <p:nvSpPr>
            <p:cNvPr id="59" name="Oval 50 50"/>
            <p:cNvSpPr>
              <a:spLocks noChangeArrowheads="1"/>
            </p:cNvSpPr>
            <p:nvPr/>
          </p:nvSpPr>
          <p:spPr bwMode="auto">
            <a:xfrm>
              <a:off x="1618928" y="3645024"/>
              <a:ext cx="1008856" cy="541784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0" name="Texte 50 50"/>
            <p:cNvSpPr txBox="1">
              <a:spLocks noChangeArrowheads="1"/>
            </p:cNvSpPr>
            <p:nvPr/>
          </p:nvSpPr>
          <p:spPr bwMode="auto">
            <a:xfrm>
              <a:off x="1737193" y="3758797"/>
              <a:ext cx="76860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solidFill>
                    <a:prstClr val="white"/>
                  </a:solidFill>
                  <a:latin typeface="Arial" charset="0"/>
                </a:rPr>
                <a:t>50:50</a:t>
              </a:r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1" name="appel ami"/>
          <p:cNvGrpSpPr/>
          <p:nvPr/>
        </p:nvGrpSpPr>
        <p:grpSpPr>
          <a:xfrm>
            <a:off x="1907704" y="3645024"/>
            <a:ext cx="1008856" cy="541784"/>
            <a:chOff x="5652120" y="548680"/>
            <a:chExt cx="1295400" cy="685800"/>
          </a:xfrm>
        </p:grpSpPr>
        <p:sp>
          <p:nvSpPr>
            <p:cNvPr id="62" name="Oval appel"/>
            <p:cNvSpPr>
              <a:spLocks noChangeArrowheads="1"/>
            </p:cNvSpPr>
            <p:nvPr/>
          </p:nvSpPr>
          <p:spPr bwMode="auto">
            <a:xfrm>
              <a:off x="5652120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>
                <a:solidFill>
                  <a:prstClr val="white"/>
                </a:solidFill>
              </a:endParaRPr>
            </a:p>
          </p:txBody>
        </p:sp>
        <p:pic>
          <p:nvPicPr>
            <p:cNvPr id="63" name="image app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V="1">
              <a:off x="6084168" y="620688"/>
              <a:ext cx="486246" cy="573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4" name="avis du public"/>
          <p:cNvGrpSpPr/>
          <p:nvPr/>
        </p:nvGrpSpPr>
        <p:grpSpPr>
          <a:xfrm>
            <a:off x="3275856" y="3645024"/>
            <a:ext cx="1008856" cy="541784"/>
            <a:chOff x="7380312" y="548680"/>
            <a:chExt cx="1295400" cy="685800"/>
          </a:xfrm>
        </p:grpSpPr>
        <p:sp>
          <p:nvSpPr>
            <p:cNvPr id="65" name="Oval 50"/>
            <p:cNvSpPr>
              <a:spLocks noChangeArrowheads="1"/>
            </p:cNvSpPr>
            <p:nvPr/>
          </p:nvSpPr>
          <p:spPr bwMode="auto">
            <a:xfrm>
              <a:off x="7380312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66" name="Groupe 68"/>
            <p:cNvGrpSpPr/>
            <p:nvPr/>
          </p:nvGrpSpPr>
          <p:grpSpPr>
            <a:xfrm>
              <a:off x="7607353" y="659645"/>
              <a:ext cx="864096" cy="504238"/>
              <a:chOff x="3851920" y="1844824"/>
              <a:chExt cx="914070" cy="533400"/>
            </a:xfrm>
          </p:grpSpPr>
          <p:sp>
            <p:nvSpPr>
              <p:cNvPr id="67" name="AutoShape 55"/>
              <p:cNvSpPr>
                <a:spLocks noChangeArrowheads="1"/>
              </p:cNvSpPr>
              <p:nvPr/>
            </p:nvSpPr>
            <p:spPr bwMode="auto">
              <a:xfrm rot="5400000">
                <a:off x="3851920" y="1997224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Oval 56"/>
              <p:cNvSpPr>
                <a:spLocks noChangeArrowheads="1"/>
              </p:cNvSpPr>
              <p:nvPr/>
            </p:nvSpPr>
            <p:spPr bwMode="auto">
              <a:xfrm>
                <a:off x="3928120" y="18448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AutoShape 57"/>
              <p:cNvSpPr>
                <a:spLocks noChangeArrowheads="1"/>
              </p:cNvSpPr>
              <p:nvPr/>
            </p:nvSpPr>
            <p:spPr bwMode="auto">
              <a:xfrm rot="5400000">
                <a:off x="4156720" y="2073424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Oval 58"/>
              <p:cNvSpPr>
                <a:spLocks noChangeArrowheads="1"/>
              </p:cNvSpPr>
              <p:nvPr/>
            </p:nvSpPr>
            <p:spPr bwMode="auto">
              <a:xfrm>
                <a:off x="4232920" y="19210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Oval 60"/>
              <p:cNvSpPr>
                <a:spLocks noChangeArrowheads="1"/>
              </p:cNvSpPr>
              <p:nvPr/>
            </p:nvSpPr>
            <p:spPr bwMode="auto">
              <a:xfrm>
                <a:off x="4537720" y="18448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AutoShape 59"/>
              <p:cNvSpPr>
                <a:spLocks noChangeArrowheads="1"/>
              </p:cNvSpPr>
              <p:nvPr/>
            </p:nvSpPr>
            <p:spPr bwMode="auto">
              <a:xfrm rot="5400000">
                <a:off x="4461190" y="1988840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78" name="cadre question 1"/>
          <p:cNvSpPr/>
          <p:nvPr/>
        </p:nvSpPr>
        <p:spPr>
          <a:xfrm>
            <a:off x="4708612" y="4653136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77" name="cadre question 2"/>
          <p:cNvSpPr/>
          <p:nvPr/>
        </p:nvSpPr>
        <p:spPr>
          <a:xfrm>
            <a:off x="467544" y="4642348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0" name="cadre question 3"/>
          <p:cNvSpPr/>
          <p:nvPr/>
        </p:nvSpPr>
        <p:spPr>
          <a:xfrm>
            <a:off x="467544" y="5589240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79" name="cadre question 4"/>
          <p:cNvSpPr/>
          <p:nvPr/>
        </p:nvSpPr>
        <p:spPr>
          <a:xfrm>
            <a:off x="4716016" y="5589240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2" name="Réponse A"/>
          <p:cNvSpPr txBox="1">
            <a:spLocks noChangeArrowheads="1"/>
          </p:cNvSpPr>
          <p:nvPr/>
        </p:nvSpPr>
        <p:spPr bwMode="auto">
          <a:xfrm>
            <a:off x="4736128" y="4813121"/>
            <a:ext cx="39604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F79646">
                    <a:lumMod val="75000"/>
                  </a:srgbClr>
                </a:solidFill>
                <a:latin typeface="Arial" charset="0"/>
              </a:rPr>
              <a:t>B</a:t>
            </a:r>
            <a:r>
              <a:rPr lang="fr-FR" sz="2000" b="1" dirty="0" smtClean="0">
                <a:solidFill>
                  <a:srgbClr val="F79646">
                    <a:lumMod val="75000"/>
                  </a:srgbClr>
                </a:solidFill>
                <a:latin typeface="Arial" charset="0"/>
              </a:rPr>
              <a:t>: 25%</a:t>
            </a:r>
            <a:endParaRPr lang="fr-FR" sz="2000" b="1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84" name="Réponse B"/>
          <p:cNvSpPr txBox="1">
            <a:spLocks noChangeArrowheads="1"/>
          </p:cNvSpPr>
          <p:nvPr/>
        </p:nvSpPr>
        <p:spPr bwMode="auto">
          <a:xfrm>
            <a:off x="439598" y="4653136"/>
            <a:ext cx="39450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b="1" dirty="0" smtClean="0">
                <a:solidFill>
                  <a:srgbClr val="F79646">
                    <a:lumMod val="75000"/>
                  </a:srgbClr>
                </a:solidFill>
                <a:latin typeface="Arial" charset="0"/>
              </a:rPr>
              <a:t>A: 15%</a:t>
            </a:r>
            <a:endParaRPr lang="de-DE" sz="2000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83" name="Réponse C"/>
          <p:cNvSpPr txBox="1">
            <a:spLocks noChangeArrowheads="1"/>
          </p:cNvSpPr>
          <p:nvPr/>
        </p:nvSpPr>
        <p:spPr bwMode="auto">
          <a:xfrm>
            <a:off x="403920" y="5589240"/>
            <a:ext cx="402406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b="1" dirty="0" smtClean="0">
                <a:solidFill>
                  <a:srgbClr val="F79646">
                    <a:lumMod val="75000"/>
                  </a:srgbClr>
                </a:solidFill>
                <a:latin typeface="Arial" charset="0"/>
              </a:rPr>
              <a:t>C: 20%</a:t>
            </a:r>
            <a:endParaRPr lang="de-DE" sz="2000" dirty="0">
              <a:solidFill>
                <a:srgbClr val="F79646">
                  <a:lumMod val="75000"/>
                </a:srgbClr>
              </a:solidFill>
            </a:endParaRPr>
          </a:p>
          <a:p>
            <a:pPr algn="ctr">
              <a:spcBef>
                <a:spcPct val="50000"/>
              </a:spcBef>
            </a:pPr>
            <a:endParaRPr lang="de-DE" sz="2000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85" name="Réponse D"/>
          <p:cNvSpPr txBox="1">
            <a:spLocks noChangeArrowheads="1"/>
          </p:cNvSpPr>
          <p:nvPr/>
        </p:nvSpPr>
        <p:spPr bwMode="auto">
          <a:xfrm>
            <a:off x="4572000" y="5693186"/>
            <a:ext cx="40970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dirty="0" smtClean="0">
                <a:solidFill>
                  <a:srgbClr val="F79646">
                    <a:lumMod val="75000"/>
                  </a:srgbClr>
                </a:solidFill>
              </a:rPr>
              <a:t>D: 30%</a:t>
            </a:r>
            <a:endParaRPr lang="de-DE" sz="2000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86" name="cadre réponse A"/>
          <p:cNvSpPr/>
          <p:nvPr/>
        </p:nvSpPr>
        <p:spPr>
          <a:xfrm>
            <a:off x="4736128" y="4653136"/>
            <a:ext cx="3960440" cy="720080"/>
          </a:xfrm>
          <a:prstGeom prst="roundRect">
            <a:avLst/>
          </a:prstGeom>
          <a:noFill/>
          <a:ln w="57150">
            <a:solidFill>
              <a:srgbClr val="00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8" name="cadre réponse B"/>
          <p:cNvSpPr/>
          <p:nvPr/>
        </p:nvSpPr>
        <p:spPr>
          <a:xfrm>
            <a:off x="453542" y="4635986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0" name="cadre réponse C"/>
          <p:cNvSpPr/>
          <p:nvPr/>
        </p:nvSpPr>
        <p:spPr>
          <a:xfrm>
            <a:off x="467544" y="5589240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9" name="cadre réponse D"/>
          <p:cNvSpPr/>
          <p:nvPr/>
        </p:nvSpPr>
        <p:spPr>
          <a:xfrm>
            <a:off x="4716016" y="5589240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4" name="cadredefondquestions"/>
          <p:cNvSpPr/>
          <p:nvPr/>
        </p:nvSpPr>
        <p:spPr>
          <a:xfrm>
            <a:off x="7026178" y="3024097"/>
            <a:ext cx="2106805" cy="1368152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96" name="Connecteur droit 95"/>
          <p:cNvCxnSpPr/>
          <p:nvPr/>
        </p:nvCxnSpPr>
        <p:spPr>
          <a:xfrm rot="5400000">
            <a:off x="6463289" y="3897052"/>
            <a:ext cx="1080120" cy="0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/>
          <p:cNvCxnSpPr/>
          <p:nvPr/>
        </p:nvCxnSpPr>
        <p:spPr>
          <a:xfrm rot="10800000">
            <a:off x="6970298" y="4415078"/>
            <a:ext cx="2016224" cy="0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dredescore"/>
          <p:cNvSpPr>
            <a:spLocks noChangeArrowheads="1"/>
          </p:cNvSpPr>
          <p:nvPr/>
        </p:nvSpPr>
        <p:spPr bwMode="auto">
          <a:xfrm>
            <a:off x="7092280" y="116632"/>
            <a:ext cx="1839386" cy="4176464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>
              <a:solidFill>
                <a:prstClr val="white"/>
              </a:solidFill>
            </a:endParaRPr>
          </a:p>
        </p:txBody>
      </p:sp>
      <p:sp>
        <p:nvSpPr>
          <p:cNvPr id="106" name="questionsuivante">
            <a:hlinkClick r:id="" action="ppaction://hlinkshowjump?jump=nextslide"/>
          </p:cNvPr>
          <p:cNvSpPr/>
          <p:nvPr/>
        </p:nvSpPr>
        <p:spPr>
          <a:xfrm>
            <a:off x="4881593" y="3532632"/>
            <a:ext cx="16286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20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Découvrez</a:t>
            </a:r>
            <a:r>
              <a:rPr lang="de-DE" sz="2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de-DE" sz="2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DE" sz="20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votre</a:t>
            </a:r>
            <a:r>
              <a:rPr lang="de-DE" sz="2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DE" sz="20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cadeau</a:t>
            </a:r>
            <a:endParaRPr lang="de-DE" sz="20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5" name="New Questio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51520" y="188640"/>
            <a:ext cx="304800" cy="304800"/>
          </a:xfrm>
          <a:prstGeom prst="rect">
            <a:avLst/>
          </a:prstGeom>
        </p:spPr>
      </p:pic>
      <p:pic>
        <p:nvPicPr>
          <p:cNvPr id="46" name="sonpresentationquestion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251520" y="620688"/>
            <a:ext cx="304800" cy="304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9511" y="844277"/>
            <a:ext cx="682383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3200" b="1" dirty="0" smtClean="0"/>
              <a:t>En </a:t>
            </a:r>
            <a:r>
              <a:rPr lang="fr-BE" sz="3200" b="1" dirty="0"/>
              <a:t>France, sur les 15 000 écoles primaires bâties depuis 2008, combien ne sont toujours pas accessibles aux personnes handicapées </a:t>
            </a:r>
            <a:r>
              <a:rPr lang="fr-BE" sz="3200" b="1" dirty="0" smtClean="0"/>
              <a:t>?</a:t>
            </a:r>
            <a:endParaRPr lang="fr-FR" sz="3200" b="1" dirty="0"/>
          </a:p>
        </p:txBody>
      </p:sp>
      <p:sp>
        <p:nvSpPr>
          <p:cNvPr id="43" name="Rectangle 42"/>
          <p:cNvSpPr/>
          <p:nvPr/>
        </p:nvSpPr>
        <p:spPr>
          <a:xfrm>
            <a:off x="7092280" y="1755685"/>
            <a:ext cx="18971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r-FR" sz="3600" b="1" cap="none" spc="0" dirty="0" smtClean="0">
                <a:ln/>
                <a:solidFill>
                  <a:schemeClr val="accent3"/>
                </a:solidFill>
                <a:effectLst/>
              </a:rPr>
              <a:t>Équipe 2</a:t>
            </a:r>
          </a:p>
        </p:txBody>
      </p:sp>
    </p:spTree>
    <p:extLst>
      <p:ext uri="{BB962C8B-B14F-4D97-AF65-F5344CB8AC3E}">
        <p14:creationId xmlns:p14="http://schemas.microsoft.com/office/powerpoint/2010/main" val="257745808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029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yok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jo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jo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audio>
              <p:cMediaNode showWhenStopped="0">
                <p:cTn id="9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showWhenStopped="0">
                <p:cTn id="9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57" grpId="0"/>
      <p:bldP spid="82" grpId="0"/>
      <p:bldP spid="84" grpId="0"/>
      <p:bldP spid="84" grpId="1"/>
      <p:bldP spid="83" grpId="0"/>
      <p:bldP spid="83" grpId="1"/>
      <p:bldP spid="85" grpId="0"/>
      <p:bldP spid="86" grpId="0" animBg="1"/>
      <p:bldP spid="86" grpId="1" animBg="1"/>
      <p:bldP spid="88" grpId="0" animBg="1"/>
      <p:bldP spid="88" grpId="1" animBg="1"/>
      <p:bldP spid="90" grpId="0" animBg="1"/>
      <p:bldP spid="90" grpId="1" animBg="1"/>
      <p:bldP spid="89" grpId="0" animBg="1"/>
      <p:bldP spid="89" grpId="1" animBg="1"/>
      <p:bldP spid="106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roix 38" hidden="1"/>
          <p:cNvSpPr/>
          <p:nvPr/>
        </p:nvSpPr>
        <p:spPr>
          <a:xfrm rot="2700000">
            <a:off x="717305" y="205909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Croix 39" hidden="1"/>
          <p:cNvSpPr/>
          <p:nvPr/>
        </p:nvSpPr>
        <p:spPr>
          <a:xfrm rot="2700000">
            <a:off x="763107" y="1420331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Croix 40" hidden="1"/>
          <p:cNvSpPr/>
          <p:nvPr/>
        </p:nvSpPr>
        <p:spPr>
          <a:xfrm rot="2700000">
            <a:off x="763106" y="2563339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2195453" cy="2195453"/>
          </a:xfrm>
          <a:prstGeom prst="rect">
            <a:avLst/>
          </a:prstGeom>
        </p:spPr>
      </p:pic>
      <p:sp>
        <p:nvSpPr>
          <p:cNvPr id="26" name="Titre 1"/>
          <p:cNvSpPr txBox="1">
            <a:spLocks/>
          </p:cNvSpPr>
          <p:nvPr/>
        </p:nvSpPr>
        <p:spPr>
          <a:xfrm>
            <a:off x="3275856" y="388646"/>
            <a:ext cx="4752528" cy="2009289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  <a:reflection blurRad="6350" stA="50000" endA="300" endPos="38500" dist="50800" dir="5400000" sy="-100000" algn="bl" rotWithShape="0"/>
          </a:effectLst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Bravo,</a:t>
            </a:r>
          </a:p>
          <a:p>
            <a:r>
              <a:rPr lang="fr-FR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vous remportez</a:t>
            </a:r>
            <a:endParaRPr lang="fr-FR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3212976"/>
            <a:ext cx="32959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Le droit de positionner une équipe de rugbymen à l’entrée de chaque école pour permettre à ces enfants d’y accéder!</a:t>
            </a:r>
          </a:p>
        </p:txBody>
      </p:sp>
      <p:pic>
        <p:nvPicPr>
          <p:cNvPr id="5122" name="Picture 2" descr="http://www.google.fr/url?source=imglanding&amp;ct=img&amp;q=http://img0.cfstatic.com/wallpapers/6c3083f35d60852b839fe31445f0643b_large.jpeg&amp;sa=X&amp;ei=KZcRVdzRKsvWU_ixgegL&amp;ved=0CAkQ8wc&amp;usg=AFQjCNE9BZ4rKFIXoONYwIvO5916Tusa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564904"/>
            <a:ext cx="4657572" cy="349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813112"/>
      </p:ext>
    </p:extLst>
  </p:cSld>
  <p:clrMapOvr>
    <a:masterClrMapping/>
  </p:clrMapOvr>
  <p:transition advClick="0">
    <p:fade thruBlk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nd tableau des scores"/>
          <p:cNvSpPr>
            <a:spLocks noChangeArrowheads="1"/>
          </p:cNvSpPr>
          <p:nvPr/>
        </p:nvSpPr>
        <p:spPr bwMode="auto">
          <a:xfrm>
            <a:off x="1043608" y="476672"/>
            <a:ext cx="2304256" cy="5688632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5" name="Tableau des scores"/>
          <p:cNvSpPr txBox="1"/>
          <p:nvPr/>
        </p:nvSpPr>
        <p:spPr>
          <a:xfrm>
            <a:off x="1187624" y="548680"/>
            <a:ext cx="216024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Arial" pitchFamily="34" charset="0"/>
                <a:cs typeface="Arial" pitchFamily="34" charset="0"/>
              </a:rPr>
              <a:t>Finale</a:t>
            </a:r>
            <a:r>
              <a:rPr lang="fr-FR" b="1" dirty="0" smtClean="0">
                <a:latin typeface="Arial" pitchFamily="34" charset="0"/>
                <a:cs typeface="Arial" pitchFamily="34" charset="0"/>
                <a:sym typeface="Wingdings"/>
              </a:rPr>
              <a:t>     1     </a:t>
            </a:r>
            <a:r>
              <a:rPr lang="fr-FR" b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</a:t>
            </a:r>
            <a:endParaRPr lang="fr-FR" b="1" dirty="0" smtClean="0">
              <a:solidFill>
                <a:srgbClr val="00FF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10     </a:t>
            </a:r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      2</a:t>
            </a:r>
            <a:endParaRPr lang="fr-FR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9       </a:t>
            </a:r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      3</a:t>
            </a:r>
            <a:endParaRPr lang="fr-FR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8       </a:t>
            </a:r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      4</a:t>
            </a:r>
            <a:endParaRPr lang="fr-FR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7       </a:t>
            </a:r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      5</a:t>
            </a:r>
            <a:endParaRPr lang="fr-FR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6             6</a:t>
            </a:r>
          </a:p>
          <a:p>
            <a:pPr marL="342900" indent="-342900"/>
            <a:r>
              <a:rPr lang="fr-FR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- - - - - - - - - - - - - - </a:t>
            </a:r>
            <a:endParaRPr lang="fr-FR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</a:t>
            </a:r>
            <a:endParaRPr lang="fr-FR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fr-FR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5</a:t>
            </a:r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             1</a:t>
            </a:r>
            <a:endParaRPr lang="fr-FR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fr-FR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4</a:t>
            </a:r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             2</a:t>
            </a:r>
          </a:p>
          <a:p>
            <a:r>
              <a:rPr lang="fr-FR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      3</a:t>
            </a:r>
            <a:endParaRPr lang="fr-FR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      4</a:t>
            </a:r>
            <a:endParaRPr lang="fr-FR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       </a:t>
            </a:r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      5</a:t>
            </a:r>
          </a:p>
          <a:p>
            <a:r>
              <a:rPr lang="fr-FR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- - - - - - - - - - - - - -</a:t>
            </a:r>
          </a:p>
          <a:p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</a:t>
            </a:r>
            <a:endParaRPr lang="fr-FR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5       </a:t>
            </a:r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       1</a:t>
            </a:r>
            <a:endParaRPr lang="fr-FR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4       </a:t>
            </a:r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       2</a:t>
            </a:r>
            <a:endParaRPr lang="fr-FR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3       </a:t>
            </a:r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       3</a:t>
            </a:r>
            <a:endParaRPr lang="fr-FR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       </a:t>
            </a:r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       4</a:t>
            </a:r>
            <a:endParaRPr lang="fr-FR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1              5</a:t>
            </a:r>
            <a:endParaRPr lang="fr-FR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/>
            <a:endParaRPr lang="fr-FR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Niveau des scores"/>
          <p:cNvSpPr>
            <a:spLocks noChangeArrowheads="1"/>
          </p:cNvSpPr>
          <p:nvPr/>
        </p:nvSpPr>
        <p:spPr bwMode="auto">
          <a:xfrm>
            <a:off x="1259632" y="4476069"/>
            <a:ext cx="1368152" cy="216024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pSp>
        <p:nvGrpSpPr>
          <p:cNvPr id="2" name="50 50"/>
          <p:cNvGrpSpPr/>
          <p:nvPr/>
        </p:nvGrpSpPr>
        <p:grpSpPr>
          <a:xfrm>
            <a:off x="3923928" y="548680"/>
            <a:ext cx="1295400" cy="685800"/>
            <a:chOff x="3923928" y="548680"/>
            <a:chExt cx="1295400" cy="685800"/>
          </a:xfrm>
        </p:grpSpPr>
        <p:sp>
          <p:nvSpPr>
            <p:cNvPr id="55" name="ovale"/>
            <p:cNvSpPr>
              <a:spLocks noChangeArrowheads="1"/>
            </p:cNvSpPr>
            <p:nvPr/>
          </p:nvSpPr>
          <p:spPr bwMode="auto">
            <a:xfrm>
              <a:off x="3923928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8" name="texte"/>
            <p:cNvSpPr txBox="1">
              <a:spLocks noChangeArrowheads="1"/>
            </p:cNvSpPr>
            <p:nvPr/>
          </p:nvSpPr>
          <p:spPr bwMode="auto">
            <a:xfrm>
              <a:off x="4139952" y="692696"/>
              <a:ext cx="86409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latin typeface="Arial" charset="0"/>
                </a:rPr>
                <a:t>50:50</a:t>
              </a:r>
              <a:endParaRPr lang="en-US" dirty="0"/>
            </a:p>
          </p:txBody>
        </p:sp>
      </p:grpSp>
      <p:grpSp>
        <p:nvGrpSpPr>
          <p:cNvPr id="3" name="Appel ami"/>
          <p:cNvGrpSpPr/>
          <p:nvPr/>
        </p:nvGrpSpPr>
        <p:grpSpPr>
          <a:xfrm>
            <a:off x="5652120" y="548680"/>
            <a:ext cx="1295400" cy="685800"/>
            <a:chOff x="5652120" y="548680"/>
            <a:chExt cx="1295400" cy="685800"/>
          </a:xfrm>
        </p:grpSpPr>
        <p:sp>
          <p:nvSpPr>
            <p:cNvPr id="56" name="ovale"/>
            <p:cNvSpPr>
              <a:spLocks noChangeArrowheads="1"/>
            </p:cNvSpPr>
            <p:nvPr/>
          </p:nvSpPr>
          <p:spPr bwMode="auto">
            <a:xfrm>
              <a:off x="5652120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60" name="icon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V="1">
              <a:off x="6084168" y="620688"/>
              <a:ext cx="486246" cy="573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" name="Avis du public"/>
          <p:cNvGrpSpPr/>
          <p:nvPr/>
        </p:nvGrpSpPr>
        <p:grpSpPr>
          <a:xfrm>
            <a:off x="7380312" y="548680"/>
            <a:ext cx="1295400" cy="685800"/>
            <a:chOff x="7380312" y="548680"/>
            <a:chExt cx="1295400" cy="685800"/>
          </a:xfrm>
        </p:grpSpPr>
        <p:sp>
          <p:nvSpPr>
            <p:cNvPr id="57" name="ovale"/>
            <p:cNvSpPr>
              <a:spLocks noChangeArrowheads="1"/>
            </p:cNvSpPr>
            <p:nvPr/>
          </p:nvSpPr>
          <p:spPr bwMode="auto">
            <a:xfrm>
              <a:off x="7380312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5" name="Groupe 68"/>
            <p:cNvGrpSpPr/>
            <p:nvPr/>
          </p:nvGrpSpPr>
          <p:grpSpPr>
            <a:xfrm>
              <a:off x="7607353" y="659645"/>
              <a:ext cx="864096" cy="504238"/>
              <a:chOff x="3851920" y="1844824"/>
              <a:chExt cx="914070" cy="533400"/>
            </a:xfrm>
          </p:grpSpPr>
          <p:sp>
            <p:nvSpPr>
              <p:cNvPr id="62" name="bout d'icone 6"/>
              <p:cNvSpPr>
                <a:spLocks noChangeArrowheads="1"/>
              </p:cNvSpPr>
              <p:nvPr/>
            </p:nvSpPr>
            <p:spPr bwMode="auto">
              <a:xfrm rot="5400000">
                <a:off x="3851920" y="1997224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3" name="bout d'icone 5"/>
              <p:cNvSpPr>
                <a:spLocks noChangeArrowheads="1"/>
              </p:cNvSpPr>
              <p:nvPr/>
            </p:nvSpPr>
            <p:spPr bwMode="auto">
              <a:xfrm>
                <a:off x="3928120" y="18448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4" name="bout d'icone 4"/>
              <p:cNvSpPr>
                <a:spLocks noChangeArrowheads="1"/>
              </p:cNvSpPr>
              <p:nvPr/>
            </p:nvSpPr>
            <p:spPr bwMode="auto">
              <a:xfrm rot="5400000">
                <a:off x="4156720" y="2073424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5" name="bout d'icone 3"/>
              <p:cNvSpPr>
                <a:spLocks noChangeArrowheads="1"/>
              </p:cNvSpPr>
              <p:nvPr/>
            </p:nvSpPr>
            <p:spPr bwMode="auto">
              <a:xfrm>
                <a:off x="4232920" y="19210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6" name="bout d'icone 2"/>
              <p:cNvSpPr>
                <a:spLocks noChangeArrowheads="1"/>
              </p:cNvSpPr>
              <p:nvPr/>
            </p:nvSpPr>
            <p:spPr bwMode="auto">
              <a:xfrm>
                <a:off x="4537720" y="18448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8" name="bout d'icone 1"/>
              <p:cNvSpPr>
                <a:spLocks noChangeArrowheads="1"/>
              </p:cNvSpPr>
              <p:nvPr/>
            </p:nvSpPr>
            <p:spPr bwMode="auto">
              <a:xfrm rot="5400000">
                <a:off x="4461190" y="1988840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pic>
        <p:nvPicPr>
          <p:cNvPr id="22" name="Image 21" descr="fon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3933056"/>
            <a:ext cx="2237954" cy="2237952"/>
          </a:xfrm>
          <a:prstGeom prst="rect">
            <a:avLst/>
          </a:prstGeom>
        </p:spPr>
      </p:pic>
      <p:sp>
        <p:nvSpPr>
          <p:cNvPr id="23" name="Rectangle à coins arrondis 22"/>
          <p:cNvSpPr/>
          <p:nvPr/>
        </p:nvSpPr>
        <p:spPr>
          <a:xfrm>
            <a:off x="5796136" y="1916832"/>
            <a:ext cx="3024336" cy="1872208"/>
          </a:xfrm>
          <a:prstGeom prst="wedgeRoundRectCallout">
            <a:avLst>
              <a:gd name="adj1" fmla="val -59082"/>
              <a:gd name="adj2" fmla="val 48966"/>
              <a:gd name="adj3" fmla="val 16667"/>
            </a:avLst>
          </a:prstGeom>
          <a:noFill/>
          <a:ln w="57150">
            <a:solidFill>
              <a:srgbClr val="99BBF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Bravo</a:t>
            </a:r>
            <a:endParaRPr lang="de-DE" sz="2400" b="1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26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556E-17 -4.59172E-6 L -0.00382 -0.2838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142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adredefondquestions"/>
          <p:cNvSpPr/>
          <p:nvPr/>
        </p:nvSpPr>
        <p:spPr>
          <a:xfrm>
            <a:off x="179512" y="3356992"/>
            <a:ext cx="8784976" cy="331236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textboxquestion"/>
          <p:cNvSpPr txBox="1">
            <a:spLocks noChangeArrowheads="1"/>
          </p:cNvSpPr>
          <p:nvPr/>
        </p:nvSpPr>
        <p:spPr bwMode="auto">
          <a:xfrm>
            <a:off x="1199929" y="142602"/>
            <a:ext cx="5181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4000" b="1" dirty="0" err="1" smtClean="0">
                <a:latin typeface="Arial" charset="0"/>
              </a:rPr>
              <a:t>Question</a:t>
            </a:r>
            <a:r>
              <a:rPr lang="de-DE" sz="4000" b="1" dirty="0" smtClean="0">
                <a:latin typeface="Arial" charset="0"/>
              </a:rPr>
              <a:t> 1</a:t>
            </a:r>
            <a:endParaRPr lang="de-DE" sz="4000" dirty="0"/>
          </a:p>
        </p:txBody>
      </p:sp>
      <p:grpSp>
        <p:nvGrpSpPr>
          <p:cNvPr id="81" name="50 50"/>
          <p:cNvGrpSpPr/>
          <p:nvPr/>
        </p:nvGrpSpPr>
        <p:grpSpPr>
          <a:xfrm>
            <a:off x="539552" y="3645024"/>
            <a:ext cx="1008856" cy="541784"/>
            <a:chOff x="1618928" y="3645024"/>
            <a:chExt cx="1008856" cy="541784"/>
          </a:xfrm>
        </p:grpSpPr>
        <p:sp>
          <p:nvSpPr>
            <p:cNvPr id="59" name="Oval 50 50"/>
            <p:cNvSpPr>
              <a:spLocks noChangeArrowheads="1"/>
            </p:cNvSpPr>
            <p:nvPr/>
          </p:nvSpPr>
          <p:spPr bwMode="auto">
            <a:xfrm>
              <a:off x="1618928" y="3645024"/>
              <a:ext cx="1008856" cy="541784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0" name="Texte 50 50"/>
            <p:cNvSpPr txBox="1">
              <a:spLocks noChangeArrowheads="1"/>
            </p:cNvSpPr>
            <p:nvPr/>
          </p:nvSpPr>
          <p:spPr bwMode="auto">
            <a:xfrm>
              <a:off x="1737193" y="3758797"/>
              <a:ext cx="76860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latin typeface="Arial" charset="0"/>
                </a:rPr>
                <a:t>50:50</a:t>
              </a:r>
              <a:endParaRPr lang="en-US" dirty="0"/>
            </a:p>
          </p:txBody>
        </p:sp>
      </p:grpSp>
      <p:grpSp>
        <p:nvGrpSpPr>
          <p:cNvPr id="61" name="appel ami"/>
          <p:cNvGrpSpPr/>
          <p:nvPr/>
        </p:nvGrpSpPr>
        <p:grpSpPr>
          <a:xfrm>
            <a:off x="1907704" y="3645024"/>
            <a:ext cx="1008856" cy="541784"/>
            <a:chOff x="5652120" y="548680"/>
            <a:chExt cx="1295400" cy="685800"/>
          </a:xfrm>
        </p:grpSpPr>
        <p:sp>
          <p:nvSpPr>
            <p:cNvPr id="62" name="Oval appel"/>
            <p:cNvSpPr>
              <a:spLocks noChangeArrowheads="1"/>
            </p:cNvSpPr>
            <p:nvPr/>
          </p:nvSpPr>
          <p:spPr bwMode="auto">
            <a:xfrm>
              <a:off x="5652120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63" name="image app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V="1">
              <a:off x="6084168" y="620688"/>
              <a:ext cx="486246" cy="573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4" name="avis du public"/>
          <p:cNvGrpSpPr/>
          <p:nvPr/>
        </p:nvGrpSpPr>
        <p:grpSpPr>
          <a:xfrm>
            <a:off x="3275856" y="3645024"/>
            <a:ext cx="1008856" cy="541784"/>
            <a:chOff x="7380312" y="548680"/>
            <a:chExt cx="1295400" cy="685800"/>
          </a:xfrm>
        </p:grpSpPr>
        <p:sp>
          <p:nvSpPr>
            <p:cNvPr id="65" name="Oval 50"/>
            <p:cNvSpPr>
              <a:spLocks noChangeArrowheads="1"/>
            </p:cNvSpPr>
            <p:nvPr/>
          </p:nvSpPr>
          <p:spPr bwMode="auto">
            <a:xfrm>
              <a:off x="7380312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66" name="Groupe 68"/>
            <p:cNvGrpSpPr/>
            <p:nvPr/>
          </p:nvGrpSpPr>
          <p:grpSpPr>
            <a:xfrm>
              <a:off x="7607353" y="659645"/>
              <a:ext cx="864096" cy="504238"/>
              <a:chOff x="3851920" y="1844824"/>
              <a:chExt cx="914070" cy="533400"/>
            </a:xfrm>
          </p:grpSpPr>
          <p:sp>
            <p:nvSpPr>
              <p:cNvPr id="67" name="AutoShape 55"/>
              <p:cNvSpPr>
                <a:spLocks noChangeArrowheads="1"/>
              </p:cNvSpPr>
              <p:nvPr/>
            </p:nvSpPr>
            <p:spPr bwMode="auto">
              <a:xfrm rot="5400000">
                <a:off x="3851920" y="1997224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8" name="Oval 56"/>
              <p:cNvSpPr>
                <a:spLocks noChangeArrowheads="1"/>
              </p:cNvSpPr>
              <p:nvPr/>
            </p:nvSpPr>
            <p:spPr bwMode="auto">
              <a:xfrm>
                <a:off x="3928120" y="18448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9" name="AutoShape 57"/>
              <p:cNvSpPr>
                <a:spLocks noChangeArrowheads="1"/>
              </p:cNvSpPr>
              <p:nvPr/>
            </p:nvSpPr>
            <p:spPr bwMode="auto">
              <a:xfrm rot="5400000">
                <a:off x="4156720" y="2073424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0" name="Oval 58"/>
              <p:cNvSpPr>
                <a:spLocks noChangeArrowheads="1"/>
              </p:cNvSpPr>
              <p:nvPr/>
            </p:nvSpPr>
            <p:spPr bwMode="auto">
              <a:xfrm>
                <a:off x="4232920" y="19210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1" name="Oval 60"/>
              <p:cNvSpPr>
                <a:spLocks noChangeArrowheads="1"/>
              </p:cNvSpPr>
              <p:nvPr/>
            </p:nvSpPr>
            <p:spPr bwMode="auto">
              <a:xfrm>
                <a:off x="4537720" y="18448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" name="AutoShape 59"/>
              <p:cNvSpPr>
                <a:spLocks noChangeArrowheads="1"/>
              </p:cNvSpPr>
              <p:nvPr/>
            </p:nvSpPr>
            <p:spPr bwMode="auto">
              <a:xfrm rot="5400000">
                <a:off x="4461190" y="1988840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78" name="cadre question 1"/>
          <p:cNvSpPr/>
          <p:nvPr/>
        </p:nvSpPr>
        <p:spPr>
          <a:xfrm>
            <a:off x="467544" y="4653136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cadre question 2"/>
          <p:cNvSpPr/>
          <p:nvPr/>
        </p:nvSpPr>
        <p:spPr>
          <a:xfrm>
            <a:off x="4809555" y="4524782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cadre question 3"/>
          <p:cNvSpPr/>
          <p:nvPr/>
        </p:nvSpPr>
        <p:spPr>
          <a:xfrm>
            <a:off x="467544" y="5589240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cadre question 4"/>
          <p:cNvSpPr/>
          <p:nvPr/>
        </p:nvSpPr>
        <p:spPr>
          <a:xfrm>
            <a:off x="4716016" y="5589240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Réponse A"/>
          <p:cNvSpPr txBox="1">
            <a:spLocks noChangeArrowheads="1"/>
          </p:cNvSpPr>
          <p:nvPr/>
        </p:nvSpPr>
        <p:spPr bwMode="auto">
          <a:xfrm>
            <a:off x="556320" y="4653136"/>
            <a:ext cx="37283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A:  </a:t>
            </a: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55%</a:t>
            </a:r>
            <a:endParaRPr lang="fr-F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4" name="Réponse B"/>
          <p:cNvSpPr txBox="1">
            <a:spLocks noChangeArrowheads="1"/>
          </p:cNvSpPr>
          <p:nvPr/>
        </p:nvSpPr>
        <p:spPr bwMode="auto">
          <a:xfrm>
            <a:off x="4731388" y="4653136"/>
            <a:ext cx="39450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B: 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45%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3" name="Réponse C"/>
          <p:cNvSpPr txBox="1">
            <a:spLocks noChangeArrowheads="1"/>
          </p:cNvSpPr>
          <p:nvPr/>
        </p:nvSpPr>
        <p:spPr bwMode="auto">
          <a:xfrm>
            <a:off x="403920" y="5624770"/>
            <a:ext cx="40240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C: 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25%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5" name="Réponse D"/>
          <p:cNvSpPr txBox="1">
            <a:spLocks noChangeArrowheads="1"/>
          </p:cNvSpPr>
          <p:nvPr/>
        </p:nvSpPr>
        <p:spPr bwMode="auto">
          <a:xfrm>
            <a:off x="4860032" y="5589240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D: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18%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6" name="cadre réponse A"/>
          <p:cNvSpPr/>
          <p:nvPr/>
        </p:nvSpPr>
        <p:spPr>
          <a:xfrm>
            <a:off x="467544" y="4653136"/>
            <a:ext cx="3960440" cy="720080"/>
          </a:xfrm>
          <a:prstGeom prst="roundRect">
            <a:avLst/>
          </a:prstGeom>
          <a:noFill/>
          <a:ln w="57150">
            <a:solidFill>
              <a:srgbClr val="00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cadre réponse B"/>
          <p:cNvSpPr/>
          <p:nvPr/>
        </p:nvSpPr>
        <p:spPr>
          <a:xfrm>
            <a:off x="4850011" y="4581128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cadre réponse C"/>
          <p:cNvSpPr/>
          <p:nvPr/>
        </p:nvSpPr>
        <p:spPr>
          <a:xfrm>
            <a:off x="467544" y="5589240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cadre réponse D"/>
          <p:cNvSpPr/>
          <p:nvPr/>
        </p:nvSpPr>
        <p:spPr>
          <a:xfrm>
            <a:off x="4716016" y="5589240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cadredefondquestions"/>
          <p:cNvSpPr/>
          <p:nvPr/>
        </p:nvSpPr>
        <p:spPr>
          <a:xfrm>
            <a:off x="7026178" y="3024097"/>
            <a:ext cx="2106805" cy="1368152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6" name="Connecteur droit 95"/>
          <p:cNvCxnSpPr/>
          <p:nvPr/>
        </p:nvCxnSpPr>
        <p:spPr>
          <a:xfrm rot="5400000">
            <a:off x="6463289" y="3897052"/>
            <a:ext cx="1080120" cy="0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/>
          <p:cNvCxnSpPr/>
          <p:nvPr/>
        </p:nvCxnSpPr>
        <p:spPr>
          <a:xfrm rot="10800000">
            <a:off x="6970298" y="4415078"/>
            <a:ext cx="2016224" cy="0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dredescore"/>
          <p:cNvSpPr>
            <a:spLocks noChangeArrowheads="1"/>
          </p:cNvSpPr>
          <p:nvPr/>
        </p:nvSpPr>
        <p:spPr bwMode="auto">
          <a:xfrm>
            <a:off x="7092280" y="116632"/>
            <a:ext cx="1839386" cy="4176464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6" name="questionsuivante">
            <a:hlinkClick r:id="" action="ppaction://hlinkshowjump?jump=nextslide"/>
          </p:cNvPr>
          <p:cNvSpPr/>
          <p:nvPr/>
        </p:nvSpPr>
        <p:spPr>
          <a:xfrm>
            <a:off x="4881593" y="3532632"/>
            <a:ext cx="16286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2000" b="1" cap="none" spc="0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Découvrez</a:t>
            </a:r>
            <a:r>
              <a:rPr lang="de-DE" sz="2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de-DE" sz="2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DE" sz="2000" b="1" cap="none" spc="0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votre</a:t>
            </a:r>
            <a:r>
              <a:rPr lang="de-DE" sz="2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DE" sz="2000" b="1" cap="none" spc="0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cadeau</a:t>
            </a:r>
            <a:endParaRPr lang="de-DE" sz="20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5" name="New Questio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51520" y="188640"/>
            <a:ext cx="304800" cy="304800"/>
          </a:xfrm>
          <a:prstGeom prst="rect">
            <a:avLst/>
          </a:prstGeom>
        </p:spPr>
      </p:pic>
      <p:pic>
        <p:nvPicPr>
          <p:cNvPr id="46" name="sonpresentationquestion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251520" y="620688"/>
            <a:ext cx="304800" cy="304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5162" y="1124744"/>
            <a:ext cx="60363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tx1">
                    <a:lumMod val="95000"/>
                  </a:schemeClr>
                </a:solidFill>
              </a:rPr>
              <a:t>A </a:t>
            </a:r>
            <a:r>
              <a:rPr lang="fr-FR" sz="2800" b="1" dirty="0">
                <a:solidFill>
                  <a:schemeClr val="tx1">
                    <a:lumMod val="95000"/>
                  </a:schemeClr>
                </a:solidFill>
              </a:rPr>
              <a:t>combien estime-t-on la perte de nourriture dans la chaîne alimentaire par an en France</a:t>
            </a:r>
            <a:r>
              <a:rPr lang="en-US" sz="2800" b="1" dirty="0">
                <a:solidFill>
                  <a:schemeClr val="tx1">
                    <a:lumMod val="95000"/>
                  </a:schemeClr>
                </a:solidFill>
              </a:rPr>
              <a:t>?</a:t>
            </a:r>
            <a:endParaRPr lang="fr-FR" sz="2800" b="1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7443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029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yok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jo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jo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audio>
              <p:cMediaNode showWhenStopped="0">
                <p:cTn id="9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showWhenStopped="0">
                <p:cTn id="9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57" grpId="0"/>
      <p:bldP spid="82" grpId="0"/>
      <p:bldP spid="84" grpId="0"/>
      <p:bldP spid="84" grpId="1"/>
      <p:bldP spid="83" grpId="0"/>
      <p:bldP spid="83" grpId="1"/>
      <p:bldP spid="85" grpId="0"/>
      <p:bldP spid="86" grpId="0" animBg="1"/>
      <p:bldP spid="86" grpId="1" animBg="1"/>
      <p:bldP spid="88" grpId="0" animBg="1"/>
      <p:bldP spid="88" grpId="1" animBg="1"/>
      <p:bldP spid="90" grpId="0" animBg="1"/>
      <p:bldP spid="90" grpId="1" animBg="1"/>
      <p:bldP spid="89" grpId="0" animBg="1"/>
      <p:bldP spid="89" grpId="1" animBg="1"/>
      <p:bldP spid="106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gner un rectangle avec un coin du même côté 35"/>
          <p:cNvSpPr/>
          <p:nvPr/>
        </p:nvSpPr>
        <p:spPr>
          <a:xfrm>
            <a:off x="0" y="0"/>
            <a:ext cx="357158" cy="285728"/>
          </a:xfrm>
          <a:prstGeom prst="snip2Same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Croix 38" hidden="1"/>
          <p:cNvSpPr/>
          <p:nvPr/>
        </p:nvSpPr>
        <p:spPr>
          <a:xfrm rot="2700000">
            <a:off x="717305" y="205909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Croix 39" hidden="1"/>
          <p:cNvSpPr/>
          <p:nvPr/>
        </p:nvSpPr>
        <p:spPr>
          <a:xfrm rot="2700000">
            <a:off x="763107" y="1420331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Croix 40" hidden="1"/>
          <p:cNvSpPr/>
          <p:nvPr/>
        </p:nvSpPr>
        <p:spPr>
          <a:xfrm rot="2700000">
            <a:off x="763106" y="2563339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2195453" cy="2195453"/>
          </a:xfrm>
          <a:prstGeom prst="rect">
            <a:avLst/>
          </a:prstGeom>
        </p:spPr>
      </p:pic>
      <p:sp>
        <p:nvSpPr>
          <p:cNvPr id="26" name="Titre 1"/>
          <p:cNvSpPr txBox="1">
            <a:spLocks/>
          </p:cNvSpPr>
          <p:nvPr/>
        </p:nvSpPr>
        <p:spPr>
          <a:xfrm>
            <a:off x="3030216" y="276876"/>
            <a:ext cx="4752528" cy="2009289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  <a:reflection blurRad="6350" stA="50000" endA="300" endPos="38500" dist="50800" dir="5400000" sy="-100000" algn="bl" rotWithShape="0"/>
          </a:effectLst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Bravo!</a:t>
            </a:r>
          </a:p>
          <a:p>
            <a:r>
              <a:rPr lang="fr-FR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vous remportez</a:t>
            </a:r>
            <a:endParaRPr lang="fr-FR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3501008"/>
            <a:ext cx="21954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Un bon d’accès aux </a:t>
            </a:r>
            <a:r>
              <a:rPr lang="en-US" sz="2400" dirty="0" err="1" smtClean="0">
                <a:solidFill>
                  <a:srgbClr val="FFFF00"/>
                </a:solidFill>
              </a:rPr>
              <a:t>poubelles</a:t>
            </a:r>
            <a:r>
              <a:rPr lang="en-US" sz="2400" dirty="0" smtClean="0">
                <a:solidFill>
                  <a:srgbClr val="FFFF00"/>
                </a:solidFill>
              </a:rPr>
              <a:t> de </a:t>
            </a:r>
            <a:r>
              <a:rPr lang="en-US" sz="2400" dirty="0" err="1" smtClean="0">
                <a:solidFill>
                  <a:srgbClr val="FFFF00"/>
                </a:solidFill>
              </a:rPr>
              <a:t>votre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supermarché</a:t>
            </a:r>
            <a:r>
              <a:rPr lang="en-US" sz="2400" dirty="0" smtClean="0">
                <a:solidFill>
                  <a:srgbClr val="FFFF00"/>
                </a:solidFill>
              </a:rPr>
              <a:t> !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4098" name="Picture 2" descr="http://www.zupimages.net/up/14/20/pbq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687" y="2420888"/>
            <a:ext cx="5916622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questionsuivante">
            <a:hlinkClick r:id="" action="ppaction://hlinkshowjump?jump=nextslide"/>
          </p:cNvPr>
          <p:cNvSpPr/>
          <p:nvPr/>
        </p:nvSpPr>
        <p:spPr>
          <a:xfrm>
            <a:off x="399627" y="5886023"/>
            <a:ext cx="211051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20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Question</a:t>
            </a:r>
            <a:r>
              <a:rPr lang="de-DE" sz="2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DE" sz="20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suivante</a:t>
            </a:r>
            <a:endParaRPr lang="de-DE" sz="2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748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adredefondquestions"/>
          <p:cNvSpPr/>
          <p:nvPr/>
        </p:nvSpPr>
        <p:spPr>
          <a:xfrm>
            <a:off x="179512" y="3356992"/>
            <a:ext cx="8784976" cy="331236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textboxquestion"/>
          <p:cNvSpPr txBox="1">
            <a:spLocks noChangeArrowheads="1"/>
          </p:cNvSpPr>
          <p:nvPr/>
        </p:nvSpPr>
        <p:spPr bwMode="auto">
          <a:xfrm>
            <a:off x="1199929" y="142602"/>
            <a:ext cx="5181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4000" b="1" dirty="0" err="1" smtClean="0">
                <a:latin typeface="Arial" charset="0"/>
              </a:rPr>
              <a:t>Question</a:t>
            </a:r>
            <a:r>
              <a:rPr lang="de-DE" sz="4000" b="1" dirty="0" smtClean="0">
                <a:latin typeface="Arial" charset="0"/>
              </a:rPr>
              <a:t> 2</a:t>
            </a:r>
            <a:endParaRPr lang="de-DE" sz="4000" dirty="0"/>
          </a:p>
        </p:txBody>
      </p:sp>
      <p:grpSp>
        <p:nvGrpSpPr>
          <p:cNvPr id="81" name="50 50"/>
          <p:cNvGrpSpPr/>
          <p:nvPr/>
        </p:nvGrpSpPr>
        <p:grpSpPr>
          <a:xfrm>
            <a:off x="539552" y="3645024"/>
            <a:ext cx="1008856" cy="541784"/>
            <a:chOff x="1618928" y="3645024"/>
            <a:chExt cx="1008856" cy="541784"/>
          </a:xfrm>
        </p:grpSpPr>
        <p:sp>
          <p:nvSpPr>
            <p:cNvPr id="59" name="Oval 50 50"/>
            <p:cNvSpPr>
              <a:spLocks noChangeArrowheads="1"/>
            </p:cNvSpPr>
            <p:nvPr/>
          </p:nvSpPr>
          <p:spPr bwMode="auto">
            <a:xfrm>
              <a:off x="1618928" y="3645024"/>
              <a:ext cx="1008856" cy="541784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0" name="Texte 50 50"/>
            <p:cNvSpPr txBox="1">
              <a:spLocks noChangeArrowheads="1"/>
            </p:cNvSpPr>
            <p:nvPr/>
          </p:nvSpPr>
          <p:spPr bwMode="auto">
            <a:xfrm>
              <a:off x="1737193" y="3758797"/>
              <a:ext cx="76860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latin typeface="Arial" charset="0"/>
                </a:rPr>
                <a:t>50:50</a:t>
              </a:r>
              <a:endParaRPr lang="en-US" dirty="0"/>
            </a:p>
          </p:txBody>
        </p:sp>
      </p:grpSp>
      <p:grpSp>
        <p:nvGrpSpPr>
          <p:cNvPr id="61" name="appel ami"/>
          <p:cNvGrpSpPr/>
          <p:nvPr/>
        </p:nvGrpSpPr>
        <p:grpSpPr>
          <a:xfrm>
            <a:off x="1907704" y="3645024"/>
            <a:ext cx="1008856" cy="541784"/>
            <a:chOff x="5652120" y="548680"/>
            <a:chExt cx="1295400" cy="685800"/>
          </a:xfrm>
        </p:grpSpPr>
        <p:sp>
          <p:nvSpPr>
            <p:cNvPr id="62" name="Oval appel"/>
            <p:cNvSpPr>
              <a:spLocks noChangeArrowheads="1"/>
            </p:cNvSpPr>
            <p:nvPr/>
          </p:nvSpPr>
          <p:spPr bwMode="auto">
            <a:xfrm>
              <a:off x="5652120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63" name="image app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V="1">
              <a:off x="6084168" y="620688"/>
              <a:ext cx="486246" cy="573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4" name="avis du public"/>
          <p:cNvGrpSpPr/>
          <p:nvPr/>
        </p:nvGrpSpPr>
        <p:grpSpPr>
          <a:xfrm>
            <a:off x="3275856" y="3645024"/>
            <a:ext cx="1008856" cy="541784"/>
            <a:chOff x="7380312" y="548680"/>
            <a:chExt cx="1295400" cy="685800"/>
          </a:xfrm>
        </p:grpSpPr>
        <p:sp>
          <p:nvSpPr>
            <p:cNvPr id="65" name="Oval 50"/>
            <p:cNvSpPr>
              <a:spLocks noChangeArrowheads="1"/>
            </p:cNvSpPr>
            <p:nvPr/>
          </p:nvSpPr>
          <p:spPr bwMode="auto">
            <a:xfrm>
              <a:off x="7380312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66" name="Groupe 68"/>
            <p:cNvGrpSpPr/>
            <p:nvPr/>
          </p:nvGrpSpPr>
          <p:grpSpPr>
            <a:xfrm>
              <a:off x="7607353" y="659645"/>
              <a:ext cx="864096" cy="504238"/>
              <a:chOff x="3851920" y="1844824"/>
              <a:chExt cx="914070" cy="533400"/>
            </a:xfrm>
          </p:grpSpPr>
          <p:sp>
            <p:nvSpPr>
              <p:cNvPr id="67" name="AutoShape 55"/>
              <p:cNvSpPr>
                <a:spLocks noChangeArrowheads="1"/>
              </p:cNvSpPr>
              <p:nvPr/>
            </p:nvSpPr>
            <p:spPr bwMode="auto">
              <a:xfrm rot="5400000">
                <a:off x="3851920" y="1997224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8" name="Oval 56"/>
              <p:cNvSpPr>
                <a:spLocks noChangeArrowheads="1"/>
              </p:cNvSpPr>
              <p:nvPr/>
            </p:nvSpPr>
            <p:spPr bwMode="auto">
              <a:xfrm>
                <a:off x="3928120" y="18448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9" name="AutoShape 57"/>
              <p:cNvSpPr>
                <a:spLocks noChangeArrowheads="1"/>
              </p:cNvSpPr>
              <p:nvPr/>
            </p:nvSpPr>
            <p:spPr bwMode="auto">
              <a:xfrm rot="5400000">
                <a:off x="4156720" y="2073424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0" name="Oval 58"/>
              <p:cNvSpPr>
                <a:spLocks noChangeArrowheads="1"/>
              </p:cNvSpPr>
              <p:nvPr/>
            </p:nvSpPr>
            <p:spPr bwMode="auto">
              <a:xfrm>
                <a:off x="4232920" y="19210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1" name="Oval 60"/>
              <p:cNvSpPr>
                <a:spLocks noChangeArrowheads="1"/>
              </p:cNvSpPr>
              <p:nvPr/>
            </p:nvSpPr>
            <p:spPr bwMode="auto">
              <a:xfrm>
                <a:off x="4537720" y="18448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" name="AutoShape 59"/>
              <p:cNvSpPr>
                <a:spLocks noChangeArrowheads="1"/>
              </p:cNvSpPr>
              <p:nvPr/>
            </p:nvSpPr>
            <p:spPr bwMode="auto">
              <a:xfrm rot="5400000">
                <a:off x="4461190" y="1988840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78" name="cadre question 1"/>
          <p:cNvSpPr/>
          <p:nvPr/>
        </p:nvSpPr>
        <p:spPr>
          <a:xfrm>
            <a:off x="431912" y="5589240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cadre question 2"/>
          <p:cNvSpPr/>
          <p:nvPr/>
        </p:nvSpPr>
        <p:spPr>
          <a:xfrm>
            <a:off x="4809555" y="4524782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cadre question 3"/>
          <p:cNvSpPr/>
          <p:nvPr/>
        </p:nvSpPr>
        <p:spPr>
          <a:xfrm>
            <a:off x="440787" y="4524782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cadre question 4"/>
          <p:cNvSpPr/>
          <p:nvPr/>
        </p:nvSpPr>
        <p:spPr>
          <a:xfrm>
            <a:off x="4716016" y="5589240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Réponse A"/>
          <p:cNvSpPr txBox="1">
            <a:spLocks noChangeArrowheads="1"/>
          </p:cNvSpPr>
          <p:nvPr/>
        </p:nvSpPr>
        <p:spPr bwMode="auto">
          <a:xfrm>
            <a:off x="507823" y="5749225"/>
            <a:ext cx="37283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C:  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528.000</a:t>
            </a:r>
            <a:endParaRPr lang="fr-F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4" name="Réponse B"/>
          <p:cNvSpPr txBox="1">
            <a:spLocks noChangeArrowheads="1"/>
          </p:cNvSpPr>
          <p:nvPr/>
        </p:nvSpPr>
        <p:spPr bwMode="auto">
          <a:xfrm>
            <a:off x="4731388" y="4653136"/>
            <a:ext cx="39450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B: 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327.000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3" name="Réponse C"/>
          <p:cNvSpPr txBox="1">
            <a:spLocks noChangeArrowheads="1"/>
          </p:cNvSpPr>
          <p:nvPr/>
        </p:nvSpPr>
        <p:spPr bwMode="auto">
          <a:xfrm>
            <a:off x="421494" y="4658676"/>
            <a:ext cx="40240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A: 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278.000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5" name="Réponse D"/>
          <p:cNvSpPr txBox="1">
            <a:spLocks noChangeArrowheads="1"/>
          </p:cNvSpPr>
          <p:nvPr/>
        </p:nvSpPr>
        <p:spPr bwMode="auto">
          <a:xfrm>
            <a:off x="4881593" y="5744175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D: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439.000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6" name="cadre réponse A"/>
          <p:cNvSpPr/>
          <p:nvPr/>
        </p:nvSpPr>
        <p:spPr>
          <a:xfrm>
            <a:off x="431912" y="5629310"/>
            <a:ext cx="3960440" cy="720080"/>
          </a:xfrm>
          <a:prstGeom prst="roundRect">
            <a:avLst/>
          </a:prstGeom>
          <a:noFill/>
          <a:ln w="57150">
            <a:solidFill>
              <a:srgbClr val="00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cadre réponse B"/>
          <p:cNvSpPr/>
          <p:nvPr/>
        </p:nvSpPr>
        <p:spPr>
          <a:xfrm>
            <a:off x="4850011" y="4581128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cadre réponse C"/>
          <p:cNvSpPr/>
          <p:nvPr/>
        </p:nvSpPr>
        <p:spPr>
          <a:xfrm>
            <a:off x="403920" y="4524782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cadre réponse D"/>
          <p:cNvSpPr/>
          <p:nvPr/>
        </p:nvSpPr>
        <p:spPr>
          <a:xfrm>
            <a:off x="4716016" y="5589240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cadredefondquestions"/>
          <p:cNvSpPr/>
          <p:nvPr/>
        </p:nvSpPr>
        <p:spPr>
          <a:xfrm>
            <a:off x="7026178" y="3024097"/>
            <a:ext cx="2106805" cy="1368152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6" name="Connecteur droit 95"/>
          <p:cNvCxnSpPr/>
          <p:nvPr/>
        </p:nvCxnSpPr>
        <p:spPr>
          <a:xfrm rot="5400000">
            <a:off x="6463289" y="3897052"/>
            <a:ext cx="1080120" cy="0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/>
          <p:cNvCxnSpPr/>
          <p:nvPr/>
        </p:nvCxnSpPr>
        <p:spPr>
          <a:xfrm rot="10800000">
            <a:off x="6970298" y="4415078"/>
            <a:ext cx="2016224" cy="0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dredescore"/>
          <p:cNvSpPr>
            <a:spLocks noChangeArrowheads="1"/>
          </p:cNvSpPr>
          <p:nvPr/>
        </p:nvSpPr>
        <p:spPr bwMode="auto">
          <a:xfrm>
            <a:off x="7092280" y="116632"/>
            <a:ext cx="1839386" cy="4176464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6" name="questionsuivante">
            <a:hlinkClick r:id="" action="ppaction://hlinkshowjump?jump=nextslide"/>
          </p:cNvPr>
          <p:cNvSpPr/>
          <p:nvPr/>
        </p:nvSpPr>
        <p:spPr>
          <a:xfrm>
            <a:off x="4881593" y="3532632"/>
            <a:ext cx="16286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2000" b="1" cap="none" spc="0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Découvrez</a:t>
            </a:r>
            <a:r>
              <a:rPr lang="de-DE" sz="2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de-DE" sz="2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DE" sz="2000" b="1" cap="none" spc="0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votre</a:t>
            </a:r>
            <a:r>
              <a:rPr lang="de-DE" sz="2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DE" sz="2000" b="1" cap="none" spc="0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cadeau</a:t>
            </a:r>
            <a:endParaRPr lang="de-DE" sz="20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5" name="New Questio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51520" y="188640"/>
            <a:ext cx="304800" cy="304800"/>
          </a:xfrm>
          <a:prstGeom prst="rect">
            <a:avLst/>
          </a:prstGeom>
        </p:spPr>
      </p:pic>
      <p:pic>
        <p:nvPicPr>
          <p:cNvPr id="46" name="sonpresentationquestion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251520" y="620688"/>
            <a:ext cx="304800" cy="304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5162" y="1124744"/>
            <a:ext cx="60363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tx1">
                    <a:lumMod val="95000"/>
                  </a:schemeClr>
                </a:solidFill>
              </a:rPr>
              <a:t>En 2014, parmi les 3.500.000 chômeurs, combien ont été radiés de Pôle Emploi ?</a:t>
            </a:r>
            <a:endParaRPr lang="fr-FR" sz="2800" b="1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1142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029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yok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jo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jo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audio>
              <p:cMediaNode showWhenStopped="0">
                <p:cTn id="9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showWhenStopped="0">
                <p:cTn id="9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57" grpId="0"/>
      <p:bldP spid="82" grpId="0"/>
      <p:bldP spid="84" grpId="0"/>
      <p:bldP spid="84" grpId="1"/>
      <p:bldP spid="83" grpId="0"/>
      <p:bldP spid="83" grpId="1"/>
      <p:bldP spid="85" grpId="0"/>
      <p:bldP spid="86" grpId="0" animBg="1"/>
      <p:bldP spid="86" grpId="1" animBg="1"/>
      <p:bldP spid="88" grpId="0" animBg="1"/>
      <p:bldP spid="88" grpId="1" animBg="1"/>
      <p:bldP spid="90" grpId="0" animBg="1"/>
      <p:bldP spid="90" grpId="1" animBg="1"/>
      <p:bldP spid="89" grpId="0" animBg="1"/>
      <p:bldP spid="89" grpId="1" animBg="1"/>
      <p:bldP spid="106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gner un rectangle avec un coin du même côté 35"/>
          <p:cNvSpPr/>
          <p:nvPr/>
        </p:nvSpPr>
        <p:spPr>
          <a:xfrm>
            <a:off x="0" y="0"/>
            <a:ext cx="357158" cy="285728"/>
          </a:xfrm>
          <a:prstGeom prst="snip2Same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Croix 38" hidden="1"/>
          <p:cNvSpPr/>
          <p:nvPr/>
        </p:nvSpPr>
        <p:spPr>
          <a:xfrm rot="2700000">
            <a:off x="717305" y="205909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Croix 39" hidden="1"/>
          <p:cNvSpPr/>
          <p:nvPr/>
        </p:nvSpPr>
        <p:spPr>
          <a:xfrm rot="2700000">
            <a:off x="763107" y="1420331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Croix 40" hidden="1"/>
          <p:cNvSpPr/>
          <p:nvPr/>
        </p:nvSpPr>
        <p:spPr>
          <a:xfrm rot="2700000">
            <a:off x="763106" y="2563339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2195453" cy="2195453"/>
          </a:xfrm>
          <a:prstGeom prst="rect">
            <a:avLst/>
          </a:prstGeom>
        </p:spPr>
      </p:pic>
      <p:sp>
        <p:nvSpPr>
          <p:cNvPr id="26" name="Titre 1"/>
          <p:cNvSpPr txBox="1">
            <a:spLocks/>
          </p:cNvSpPr>
          <p:nvPr/>
        </p:nvSpPr>
        <p:spPr>
          <a:xfrm>
            <a:off x="3030216" y="276876"/>
            <a:ext cx="4752528" cy="2009289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  <a:reflection blurRad="6350" stA="50000" endA="300" endPos="38500" dist="50800" dir="5400000" sy="-100000" algn="bl" rotWithShape="0"/>
          </a:effectLst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Bravo!</a:t>
            </a:r>
          </a:p>
          <a:p>
            <a:r>
              <a:rPr lang="fr-FR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vous remportez</a:t>
            </a:r>
            <a:endParaRPr lang="fr-FR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051" y="3728935"/>
            <a:ext cx="3295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Un ticket pour gagner des millions à Pôle Emploi!!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11" name="Image 22" descr="Résultat de recherche d'images pour &quot;caricature radiations pole emploi plus de radiation qu'au FUKUSHIMA&quot;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3850" y="2132856"/>
            <a:ext cx="5044614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questionsuivante">
            <a:hlinkClick r:id="" action="ppaction://hlinkshowjump?jump=nextslide"/>
          </p:cNvPr>
          <p:cNvSpPr/>
          <p:nvPr/>
        </p:nvSpPr>
        <p:spPr>
          <a:xfrm>
            <a:off x="663785" y="5301208"/>
            <a:ext cx="211051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20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Question</a:t>
            </a:r>
            <a:r>
              <a:rPr lang="de-DE" sz="2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DE" sz="20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suivante</a:t>
            </a:r>
            <a:endParaRPr lang="de-DE" sz="2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257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adredefondquestions"/>
          <p:cNvSpPr/>
          <p:nvPr/>
        </p:nvSpPr>
        <p:spPr>
          <a:xfrm>
            <a:off x="179512" y="3356992"/>
            <a:ext cx="8784976" cy="331236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textboxquestion"/>
          <p:cNvSpPr txBox="1">
            <a:spLocks noChangeArrowheads="1"/>
          </p:cNvSpPr>
          <p:nvPr/>
        </p:nvSpPr>
        <p:spPr bwMode="auto">
          <a:xfrm>
            <a:off x="1199929" y="142602"/>
            <a:ext cx="5181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4000" b="1" dirty="0" err="1" smtClean="0">
                <a:latin typeface="Arial" charset="0"/>
              </a:rPr>
              <a:t>Question</a:t>
            </a:r>
            <a:r>
              <a:rPr lang="de-DE" sz="4000" b="1" dirty="0" smtClean="0">
                <a:latin typeface="Arial" charset="0"/>
              </a:rPr>
              <a:t> 3</a:t>
            </a:r>
            <a:endParaRPr lang="de-DE" sz="4000" dirty="0"/>
          </a:p>
        </p:txBody>
      </p:sp>
      <p:grpSp>
        <p:nvGrpSpPr>
          <p:cNvPr id="81" name="50 50"/>
          <p:cNvGrpSpPr/>
          <p:nvPr/>
        </p:nvGrpSpPr>
        <p:grpSpPr>
          <a:xfrm>
            <a:off x="539552" y="3645024"/>
            <a:ext cx="1008856" cy="541784"/>
            <a:chOff x="1618928" y="3645024"/>
            <a:chExt cx="1008856" cy="541784"/>
          </a:xfrm>
        </p:grpSpPr>
        <p:sp>
          <p:nvSpPr>
            <p:cNvPr id="59" name="Oval 50 50"/>
            <p:cNvSpPr>
              <a:spLocks noChangeArrowheads="1"/>
            </p:cNvSpPr>
            <p:nvPr/>
          </p:nvSpPr>
          <p:spPr bwMode="auto">
            <a:xfrm>
              <a:off x="1618928" y="3645024"/>
              <a:ext cx="1008856" cy="541784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0" name="Texte 50 50"/>
            <p:cNvSpPr txBox="1">
              <a:spLocks noChangeArrowheads="1"/>
            </p:cNvSpPr>
            <p:nvPr/>
          </p:nvSpPr>
          <p:spPr bwMode="auto">
            <a:xfrm>
              <a:off x="1737193" y="3758797"/>
              <a:ext cx="76860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latin typeface="Arial" charset="0"/>
                </a:rPr>
                <a:t>50:50</a:t>
              </a:r>
              <a:endParaRPr lang="en-US" dirty="0"/>
            </a:p>
          </p:txBody>
        </p:sp>
      </p:grpSp>
      <p:grpSp>
        <p:nvGrpSpPr>
          <p:cNvPr id="61" name="appel ami"/>
          <p:cNvGrpSpPr/>
          <p:nvPr/>
        </p:nvGrpSpPr>
        <p:grpSpPr>
          <a:xfrm>
            <a:off x="1907704" y="3645024"/>
            <a:ext cx="1008856" cy="541784"/>
            <a:chOff x="5652120" y="548680"/>
            <a:chExt cx="1295400" cy="685800"/>
          </a:xfrm>
        </p:grpSpPr>
        <p:sp>
          <p:nvSpPr>
            <p:cNvPr id="62" name="Oval appel"/>
            <p:cNvSpPr>
              <a:spLocks noChangeArrowheads="1"/>
            </p:cNvSpPr>
            <p:nvPr/>
          </p:nvSpPr>
          <p:spPr bwMode="auto">
            <a:xfrm>
              <a:off x="5652120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63" name="image app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V="1">
              <a:off x="6084168" y="620688"/>
              <a:ext cx="486246" cy="573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4" name="avis du public"/>
          <p:cNvGrpSpPr/>
          <p:nvPr/>
        </p:nvGrpSpPr>
        <p:grpSpPr>
          <a:xfrm>
            <a:off x="3275856" y="3645024"/>
            <a:ext cx="1008856" cy="541784"/>
            <a:chOff x="7380312" y="548680"/>
            <a:chExt cx="1295400" cy="685800"/>
          </a:xfrm>
        </p:grpSpPr>
        <p:sp>
          <p:nvSpPr>
            <p:cNvPr id="65" name="Oval 50"/>
            <p:cNvSpPr>
              <a:spLocks noChangeArrowheads="1"/>
            </p:cNvSpPr>
            <p:nvPr/>
          </p:nvSpPr>
          <p:spPr bwMode="auto">
            <a:xfrm>
              <a:off x="7380312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66" name="Groupe 68"/>
            <p:cNvGrpSpPr/>
            <p:nvPr/>
          </p:nvGrpSpPr>
          <p:grpSpPr>
            <a:xfrm>
              <a:off x="7607353" y="659645"/>
              <a:ext cx="864096" cy="504238"/>
              <a:chOff x="3851920" y="1844824"/>
              <a:chExt cx="914070" cy="533400"/>
            </a:xfrm>
          </p:grpSpPr>
          <p:sp>
            <p:nvSpPr>
              <p:cNvPr id="67" name="AutoShape 55"/>
              <p:cNvSpPr>
                <a:spLocks noChangeArrowheads="1"/>
              </p:cNvSpPr>
              <p:nvPr/>
            </p:nvSpPr>
            <p:spPr bwMode="auto">
              <a:xfrm rot="5400000">
                <a:off x="3851920" y="1997224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8" name="Oval 56"/>
              <p:cNvSpPr>
                <a:spLocks noChangeArrowheads="1"/>
              </p:cNvSpPr>
              <p:nvPr/>
            </p:nvSpPr>
            <p:spPr bwMode="auto">
              <a:xfrm>
                <a:off x="3928120" y="18448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9" name="AutoShape 57"/>
              <p:cNvSpPr>
                <a:spLocks noChangeArrowheads="1"/>
              </p:cNvSpPr>
              <p:nvPr/>
            </p:nvSpPr>
            <p:spPr bwMode="auto">
              <a:xfrm rot="5400000">
                <a:off x="4156720" y="2073424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0" name="Oval 58"/>
              <p:cNvSpPr>
                <a:spLocks noChangeArrowheads="1"/>
              </p:cNvSpPr>
              <p:nvPr/>
            </p:nvSpPr>
            <p:spPr bwMode="auto">
              <a:xfrm>
                <a:off x="4232920" y="19210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1" name="Oval 60"/>
              <p:cNvSpPr>
                <a:spLocks noChangeArrowheads="1"/>
              </p:cNvSpPr>
              <p:nvPr/>
            </p:nvSpPr>
            <p:spPr bwMode="auto">
              <a:xfrm>
                <a:off x="4537720" y="18448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" name="AutoShape 59"/>
              <p:cNvSpPr>
                <a:spLocks noChangeArrowheads="1"/>
              </p:cNvSpPr>
              <p:nvPr/>
            </p:nvSpPr>
            <p:spPr bwMode="auto">
              <a:xfrm rot="5400000">
                <a:off x="4461190" y="1988840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78" name="cadre question 1"/>
          <p:cNvSpPr/>
          <p:nvPr/>
        </p:nvSpPr>
        <p:spPr>
          <a:xfrm>
            <a:off x="4850011" y="5589240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cadre question 2"/>
          <p:cNvSpPr/>
          <p:nvPr/>
        </p:nvSpPr>
        <p:spPr>
          <a:xfrm>
            <a:off x="4809555" y="4524782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cadre question 3"/>
          <p:cNvSpPr/>
          <p:nvPr/>
        </p:nvSpPr>
        <p:spPr>
          <a:xfrm>
            <a:off x="440787" y="4524782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cadre question 4"/>
          <p:cNvSpPr/>
          <p:nvPr/>
        </p:nvSpPr>
        <p:spPr>
          <a:xfrm>
            <a:off x="458522" y="5589240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Réponse A"/>
          <p:cNvSpPr txBox="1">
            <a:spLocks noChangeArrowheads="1"/>
          </p:cNvSpPr>
          <p:nvPr/>
        </p:nvSpPr>
        <p:spPr bwMode="auto">
          <a:xfrm>
            <a:off x="4925922" y="5749225"/>
            <a:ext cx="37283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D:  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2 millions</a:t>
            </a:r>
            <a:endParaRPr lang="fr-F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4" name="Réponse B"/>
          <p:cNvSpPr txBox="1">
            <a:spLocks noChangeArrowheads="1"/>
          </p:cNvSpPr>
          <p:nvPr/>
        </p:nvSpPr>
        <p:spPr bwMode="auto">
          <a:xfrm>
            <a:off x="4731388" y="4653136"/>
            <a:ext cx="39450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: 1 million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3" name="Réponse C"/>
          <p:cNvSpPr txBox="1">
            <a:spLocks noChangeArrowheads="1"/>
          </p:cNvSpPr>
          <p:nvPr/>
        </p:nvSpPr>
        <p:spPr bwMode="auto">
          <a:xfrm>
            <a:off x="421494" y="4658676"/>
            <a:ext cx="40240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A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: 0,5 million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5" name="Réponse D"/>
          <p:cNvSpPr txBox="1">
            <a:spLocks noChangeArrowheads="1"/>
          </p:cNvSpPr>
          <p:nvPr/>
        </p:nvSpPr>
        <p:spPr bwMode="auto">
          <a:xfrm>
            <a:off x="761362" y="5693186"/>
            <a:ext cx="365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: 1,5 millions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6" name="cadre réponse A"/>
          <p:cNvSpPr/>
          <p:nvPr/>
        </p:nvSpPr>
        <p:spPr>
          <a:xfrm>
            <a:off x="4859234" y="5589240"/>
            <a:ext cx="3960440" cy="720080"/>
          </a:xfrm>
          <a:prstGeom prst="roundRect">
            <a:avLst/>
          </a:prstGeom>
          <a:noFill/>
          <a:ln w="57150">
            <a:solidFill>
              <a:srgbClr val="00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cadre réponse B"/>
          <p:cNvSpPr/>
          <p:nvPr/>
        </p:nvSpPr>
        <p:spPr>
          <a:xfrm>
            <a:off x="4850011" y="4581128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cadre réponse C"/>
          <p:cNvSpPr/>
          <p:nvPr/>
        </p:nvSpPr>
        <p:spPr>
          <a:xfrm>
            <a:off x="403920" y="4524782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cadre réponse D"/>
          <p:cNvSpPr/>
          <p:nvPr/>
        </p:nvSpPr>
        <p:spPr>
          <a:xfrm>
            <a:off x="458522" y="5589240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cadredefondquestions"/>
          <p:cNvSpPr/>
          <p:nvPr/>
        </p:nvSpPr>
        <p:spPr>
          <a:xfrm>
            <a:off x="7026178" y="3024097"/>
            <a:ext cx="2106805" cy="1368152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6" name="Connecteur droit 95"/>
          <p:cNvCxnSpPr/>
          <p:nvPr/>
        </p:nvCxnSpPr>
        <p:spPr>
          <a:xfrm rot="5400000">
            <a:off x="6463289" y="3897052"/>
            <a:ext cx="1080120" cy="0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/>
          <p:cNvCxnSpPr/>
          <p:nvPr/>
        </p:nvCxnSpPr>
        <p:spPr>
          <a:xfrm rot="10800000">
            <a:off x="6970298" y="4415078"/>
            <a:ext cx="2016224" cy="0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dredescore"/>
          <p:cNvSpPr>
            <a:spLocks noChangeArrowheads="1"/>
          </p:cNvSpPr>
          <p:nvPr/>
        </p:nvSpPr>
        <p:spPr bwMode="auto">
          <a:xfrm>
            <a:off x="7092280" y="116632"/>
            <a:ext cx="1839386" cy="4176464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6" name="questionsuivante">
            <a:hlinkClick r:id="" action="ppaction://hlinkshowjump?jump=nextslide"/>
          </p:cNvPr>
          <p:cNvSpPr/>
          <p:nvPr/>
        </p:nvSpPr>
        <p:spPr>
          <a:xfrm>
            <a:off x="4881593" y="3532632"/>
            <a:ext cx="16286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2000" b="1" cap="none" spc="0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Découvrez</a:t>
            </a:r>
            <a:r>
              <a:rPr lang="de-DE" sz="2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de-DE" sz="2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DE" sz="2000" b="1" cap="none" spc="0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votre</a:t>
            </a:r>
            <a:r>
              <a:rPr lang="de-DE" sz="2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DE" sz="2000" b="1" cap="none" spc="0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cadeau</a:t>
            </a:r>
            <a:endParaRPr lang="de-DE" sz="20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5" name="New Questio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51520" y="188640"/>
            <a:ext cx="304800" cy="304800"/>
          </a:xfrm>
          <a:prstGeom prst="rect">
            <a:avLst/>
          </a:prstGeom>
        </p:spPr>
      </p:pic>
      <p:pic>
        <p:nvPicPr>
          <p:cNvPr id="46" name="sonpresentationquestion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251520" y="620688"/>
            <a:ext cx="304800" cy="304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5162" y="1124744"/>
            <a:ext cx="603636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tx1">
                    <a:lumMod val="95000"/>
                  </a:schemeClr>
                </a:solidFill>
              </a:rPr>
              <a:t>Combien de personnes en situation de handicap ou atteintes de maladies invalidantes vivent sous le seuil de pauvreté?</a:t>
            </a:r>
            <a:endParaRPr lang="fr-FR" sz="2800" b="1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99260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029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yok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jo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jo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audio>
              <p:cMediaNode showWhenStopped="0">
                <p:cTn id="9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showWhenStopped="0">
                <p:cTn id="9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57" grpId="0"/>
      <p:bldP spid="82" grpId="0"/>
      <p:bldP spid="84" grpId="0"/>
      <p:bldP spid="84" grpId="1"/>
      <p:bldP spid="83" grpId="0"/>
      <p:bldP spid="83" grpId="1"/>
      <p:bldP spid="85" grpId="0"/>
      <p:bldP spid="86" grpId="0" animBg="1"/>
      <p:bldP spid="86" grpId="1" animBg="1"/>
      <p:bldP spid="88" grpId="0" animBg="1"/>
      <p:bldP spid="88" grpId="1" animBg="1"/>
      <p:bldP spid="90" grpId="0" animBg="1"/>
      <p:bldP spid="90" grpId="1" animBg="1"/>
      <p:bldP spid="89" grpId="0" animBg="1"/>
      <p:bldP spid="89" grpId="1" animBg="1"/>
      <p:bldP spid="106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gner un rectangle avec un coin du même côté 35"/>
          <p:cNvSpPr/>
          <p:nvPr/>
        </p:nvSpPr>
        <p:spPr>
          <a:xfrm>
            <a:off x="0" y="0"/>
            <a:ext cx="357158" cy="285728"/>
          </a:xfrm>
          <a:prstGeom prst="snip2Same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Croix 38" hidden="1"/>
          <p:cNvSpPr/>
          <p:nvPr/>
        </p:nvSpPr>
        <p:spPr>
          <a:xfrm rot="2700000">
            <a:off x="717305" y="205909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Croix 39" hidden="1"/>
          <p:cNvSpPr/>
          <p:nvPr/>
        </p:nvSpPr>
        <p:spPr>
          <a:xfrm rot="2700000">
            <a:off x="763107" y="1420331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Croix 40" hidden="1"/>
          <p:cNvSpPr/>
          <p:nvPr/>
        </p:nvSpPr>
        <p:spPr>
          <a:xfrm rot="2700000">
            <a:off x="763106" y="2563339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2195453" cy="2195453"/>
          </a:xfrm>
          <a:prstGeom prst="rect">
            <a:avLst/>
          </a:prstGeom>
        </p:spPr>
      </p:pic>
      <p:sp>
        <p:nvSpPr>
          <p:cNvPr id="26" name="Titre 1"/>
          <p:cNvSpPr txBox="1">
            <a:spLocks/>
          </p:cNvSpPr>
          <p:nvPr/>
        </p:nvSpPr>
        <p:spPr>
          <a:xfrm>
            <a:off x="3030216" y="276876"/>
            <a:ext cx="4752528" cy="2009289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  <a:reflection blurRad="6350" stA="50000" endA="300" endPos="38500" dist="50800" dir="5400000" sy="-100000" algn="bl" rotWithShape="0"/>
          </a:effectLst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Bravo!</a:t>
            </a:r>
          </a:p>
          <a:p>
            <a:r>
              <a:rPr lang="fr-FR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vous remportez</a:t>
            </a:r>
            <a:endParaRPr lang="fr-FR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3931" y="3356992"/>
            <a:ext cx="3295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smtClean="0">
                <a:solidFill>
                  <a:srgbClr val="FFFF00"/>
                </a:solidFill>
              </a:rPr>
              <a:t>Ue lampe magique à frotter pour espérer que la situation s’améliore</a:t>
            </a:r>
            <a:r>
              <a:rPr lang="fr-BE" sz="2400" dirty="0" smtClean="0">
                <a:solidFill>
                  <a:schemeClr val="bg1"/>
                </a:solidFill>
              </a:rPr>
              <a:t>!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9" name="Image 3" descr="C:\Users\admin\Downloads\lampe aladin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2132856"/>
            <a:ext cx="4680520" cy="4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870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img1.gtsstatic.com/wallpapers/03c85f481959daa41bd85b9f7d22d0dc_lar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21751"/>
            <a:ext cx="9062516" cy="679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gner un rectangle avec un coin du même côté 35"/>
          <p:cNvSpPr/>
          <p:nvPr/>
        </p:nvSpPr>
        <p:spPr>
          <a:xfrm>
            <a:off x="0" y="0"/>
            <a:ext cx="357158" cy="285728"/>
          </a:xfrm>
          <a:prstGeom prst="snip2Same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Croix 38" hidden="1"/>
          <p:cNvSpPr/>
          <p:nvPr/>
        </p:nvSpPr>
        <p:spPr>
          <a:xfrm rot="2700000">
            <a:off x="717305" y="205909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Croix 39" hidden="1"/>
          <p:cNvSpPr/>
          <p:nvPr/>
        </p:nvSpPr>
        <p:spPr>
          <a:xfrm rot="2700000">
            <a:off x="763107" y="1420331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Croix 40" hidden="1"/>
          <p:cNvSpPr/>
          <p:nvPr/>
        </p:nvSpPr>
        <p:spPr>
          <a:xfrm rot="2700000">
            <a:off x="763106" y="2563339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2195453" cy="2195453"/>
          </a:xfrm>
          <a:prstGeom prst="rect">
            <a:avLst/>
          </a:prstGeom>
        </p:spPr>
      </p:pic>
      <p:sp>
        <p:nvSpPr>
          <p:cNvPr id="26" name="Titre 1"/>
          <p:cNvSpPr txBox="1">
            <a:spLocks/>
          </p:cNvSpPr>
          <p:nvPr/>
        </p:nvSpPr>
        <p:spPr>
          <a:xfrm>
            <a:off x="3030216" y="276876"/>
            <a:ext cx="4752528" cy="2009289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  <a:reflection blurRad="6350" stA="50000" endA="300" endPos="38500" dist="50800" dir="5400000" sy="-100000" algn="bl" rotWithShape="0"/>
          </a:effectLst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Bravo!</a:t>
            </a:r>
          </a:p>
          <a:p>
            <a:r>
              <a:rPr lang="fr-FR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vous remportez</a:t>
            </a:r>
            <a:endParaRPr lang="fr-FR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4989" y="3421486"/>
            <a:ext cx="2863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smtClean="0">
                <a:solidFill>
                  <a:srgbClr val="FFFF00"/>
                </a:solidFill>
              </a:rPr>
              <a:t>Un splendide costume de Robin des Bois!!!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http://www.google.fr/url?source=imglanding&amp;ct=img&amp;q=http://cdn.deguisetoi.fr/images/rep_articles/gra/ro/deguisement-de-robin-de-bois_6.jpg&amp;sa=X&amp;ei=c40RVayPFs7Waq29gng&amp;ved=0CAkQ8wc&amp;usg=AFQjCNFSF8-L_WvtunEke4aieQ36sEPTL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44824"/>
            <a:ext cx="1860054" cy="491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questionsuivante">
            <a:hlinkClick r:id="" action="ppaction://hlinkshowjump?jump=nextslide"/>
          </p:cNvPr>
          <p:cNvSpPr/>
          <p:nvPr/>
        </p:nvSpPr>
        <p:spPr>
          <a:xfrm>
            <a:off x="6780371" y="6165304"/>
            <a:ext cx="211051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20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Question</a:t>
            </a:r>
            <a:r>
              <a:rPr lang="de-DE" sz="2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DE" sz="20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suivante</a:t>
            </a:r>
            <a:endParaRPr lang="de-DE" sz="2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938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adredefondquestions"/>
          <p:cNvSpPr/>
          <p:nvPr/>
        </p:nvSpPr>
        <p:spPr>
          <a:xfrm>
            <a:off x="179512" y="3356992"/>
            <a:ext cx="8784976" cy="331236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textboxquestion"/>
          <p:cNvSpPr txBox="1">
            <a:spLocks noChangeArrowheads="1"/>
          </p:cNvSpPr>
          <p:nvPr/>
        </p:nvSpPr>
        <p:spPr bwMode="auto">
          <a:xfrm>
            <a:off x="1199929" y="142602"/>
            <a:ext cx="5181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4000" b="1" dirty="0" err="1" smtClean="0">
                <a:latin typeface="Arial" charset="0"/>
              </a:rPr>
              <a:t>Question</a:t>
            </a:r>
            <a:r>
              <a:rPr lang="de-DE" sz="4000" b="1" dirty="0" smtClean="0">
                <a:latin typeface="Arial" charset="0"/>
              </a:rPr>
              <a:t> 4</a:t>
            </a:r>
            <a:endParaRPr lang="de-DE" sz="4000" dirty="0"/>
          </a:p>
        </p:txBody>
      </p:sp>
      <p:grpSp>
        <p:nvGrpSpPr>
          <p:cNvPr id="81" name="50 50"/>
          <p:cNvGrpSpPr/>
          <p:nvPr/>
        </p:nvGrpSpPr>
        <p:grpSpPr>
          <a:xfrm>
            <a:off x="539552" y="3645024"/>
            <a:ext cx="1008856" cy="541784"/>
            <a:chOff x="1618928" y="3645024"/>
            <a:chExt cx="1008856" cy="541784"/>
          </a:xfrm>
        </p:grpSpPr>
        <p:sp>
          <p:nvSpPr>
            <p:cNvPr id="59" name="Oval 50 50"/>
            <p:cNvSpPr>
              <a:spLocks noChangeArrowheads="1"/>
            </p:cNvSpPr>
            <p:nvPr/>
          </p:nvSpPr>
          <p:spPr bwMode="auto">
            <a:xfrm>
              <a:off x="1618928" y="3645024"/>
              <a:ext cx="1008856" cy="541784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0" name="Texte 50 50"/>
            <p:cNvSpPr txBox="1">
              <a:spLocks noChangeArrowheads="1"/>
            </p:cNvSpPr>
            <p:nvPr/>
          </p:nvSpPr>
          <p:spPr bwMode="auto">
            <a:xfrm>
              <a:off x="1737193" y="3758797"/>
              <a:ext cx="76860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latin typeface="Arial" charset="0"/>
                </a:rPr>
                <a:t>50:50</a:t>
              </a:r>
              <a:endParaRPr lang="en-US" dirty="0"/>
            </a:p>
          </p:txBody>
        </p:sp>
      </p:grpSp>
      <p:grpSp>
        <p:nvGrpSpPr>
          <p:cNvPr id="61" name="appel ami"/>
          <p:cNvGrpSpPr/>
          <p:nvPr/>
        </p:nvGrpSpPr>
        <p:grpSpPr>
          <a:xfrm>
            <a:off x="1907704" y="3645024"/>
            <a:ext cx="1008856" cy="541784"/>
            <a:chOff x="5652120" y="548680"/>
            <a:chExt cx="1295400" cy="685800"/>
          </a:xfrm>
        </p:grpSpPr>
        <p:sp>
          <p:nvSpPr>
            <p:cNvPr id="62" name="Oval appel"/>
            <p:cNvSpPr>
              <a:spLocks noChangeArrowheads="1"/>
            </p:cNvSpPr>
            <p:nvPr/>
          </p:nvSpPr>
          <p:spPr bwMode="auto">
            <a:xfrm>
              <a:off x="5652120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63" name="image app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V="1">
              <a:off x="6084168" y="620688"/>
              <a:ext cx="486246" cy="573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4" name="avis du public"/>
          <p:cNvGrpSpPr/>
          <p:nvPr/>
        </p:nvGrpSpPr>
        <p:grpSpPr>
          <a:xfrm>
            <a:off x="3275856" y="3645024"/>
            <a:ext cx="1008856" cy="541784"/>
            <a:chOff x="7380312" y="548680"/>
            <a:chExt cx="1295400" cy="685800"/>
          </a:xfrm>
        </p:grpSpPr>
        <p:sp>
          <p:nvSpPr>
            <p:cNvPr id="65" name="Oval 50"/>
            <p:cNvSpPr>
              <a:spLocks noChangeArrowheads="1"/>
            </p:cNvSpPr>
            <p:nvPr/>
          </p:nvSpPr>
          <p:spPr bwMode="auto">
            <a:xfrm>
              <a:off x="7380312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66" name="Groupe 68"/>
            <p:cNvGrpSpPr/>
            <p:nvPr/>
          </p:nvGrpSpPr>
          <p:grpSpPr>
            <a:xfrm>
              <a:off x="7607353" y="659645"/>
              <a:ext cx="864096" cy="504238"/>
              <a:chOff x="3851920" y="1844824"/>
              <a:chExt cx="914070" cy="533400"/>
            </a:xfrm>
          </p:grpSpPr>
          <p:sp>
            <p:nvSpPr>
              <p:cNvPr id="67" name="AutoShape 55"/>
              <p:cNvSpPr>
                <a:spLocks noChangeArrowheads="1"/>
              </p:cNvSpPr>
              <p:nvPr/>
            </p:nvSpPr>
            <p:spPr bwMode="auto">
              <a:xfrm rot="5400000">
                <a:off x="3851920" y="1997224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8" name="Oval 56"/>
              <p:cNvSpPr>
                <a:spLocks noChangeArrowheads="1"/>
              </p:cNvSpPr>
              <p:nvPr/>
            </p:nvSpPr>
            <p:spPr bwMode="auto">
              <a:xfrm>
                <a:off x="3928120" y="18448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9" name="AutoShape 57"/>
              <p:cNvSpPr>
                <a:spLocks noChangeArrowheads="1"/>
              </p:cNvSpPr>
              <p:nvPr/>
            </p:nvSpPr>
            <p:spPr bwMode="auto">
              <a:xfrm rot="5400000">
                <a:off x="4156720" y="2073424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0" name="Oval 58"/>
              <p:cNvSpPr>
                <a:spLocks noChangeArrowheads="1"/>
              </p:cNvSpPr>
              <p:nvPr/>
            </p:nvSpPr>
            <p:spPr bwMode="auto">
              <a:xfrm>
                <a:off x="4232920" y="19210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1" name="Oval 60"/>
              <p:cNvSpPr>
                <a:spLocks noChangeArrowheads="1"/>
              </p:cNvSpPr>
              <p:nvPr/>
            </p:nvSpPr>
            <p:spPr bwMode="auto">
              <a:xfrm>
                <a:off x="4537720" y="18448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" name="AutoShape 59"/>
              <p:cNvSpPr>
                <a:spLocks noChangeArrowheads="1"/>
              </p:cNvSpPr>
              <p:nvPr/>
            </p:nvSpPr>
            <p:spPr bwMode="auto">
              <a:xfrm rot="5400000">
                <a:off x="4461190" y="1988840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78" name="cadre question 1"/>
          <p:cNvSpPr/>
          <p:nvPr/>
        </p:nvSpPr>
        <p:spPr>
          <a:xfrm>
            <a:off x="431912" y="5589240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cadre question 2"/>
          <p:cNvSpPr/>
          <p:nvPr/>
        </p:nvSpPr>
        <p:spPr>
          <a:xfrm>
            <a:off x="4809555" y="4524782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cadre question 3"/>
          <p:cNvSpPr/>
          <p:nvPr/>
        </p:nvSpPr>
        <p:spPr>
          <a:xfrm>
            <a:off x="440787" y="4524782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cadre question 4"/>
          <p:cNvSpPr/>
          <p:nvPr/>
        </p:nvSpPr>
        <p:spPr>
          <a:xfrm>
            <a:off x="4716016" y="5589240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Réponse A"/>
          <p:cNvSpPr txBox="1">
            <a:spLocks noChangeArrowheads="1"/>
          </p:cNvSpPr>
          <p:nvPr/>
        </p:nvSpPr>
        <p:spPr bwMode="auto">
          <a:xfrm>
            <a:off x="507823" y="5749225"/>
            <a:ext cx="37283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C:  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4,4 millions</a:t>
            </a:r>
            <a:endParaRPr lang="fr-F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4" name="Réponse B"/>
          <p:cNvSpPr txBox="1">
            <a:spLocks noChangeArrowheads="1"/>
          </p:cNvSpPr>
          <p:nvPr/>
        </p:nvSpPr>
        <p:spPr bwMode="auto">
          <a:xfrm>
            <a:off x="4731388" y="4653136"/>
            <a:ext cx="39450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: 2,8 millions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3" name="Réponse C"/>
          <p:cNvSpPr txBox="1">
            <a:spLocks noChangeArrowheads="1"/>
          </p:cNvSpPr>
          <p:nvPr/>
        </p:nvSpPr>
        <p:spPr bwMode="auto">
          <a:xfrm>
            <a:off x="421494" y="4658676"/>
            <a:ext cx="40240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A: 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3,6 millions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5" name="Réponse D"/>
          <p:cNvSpPr txBox="1">
            <a:spLocks noChangeArrowheads="1"/>
          </p:cNvSpPr>
          <p:nvPr/>
        </p:nvSpPr>
        <p:spPr bwMode="auto">
          <a:xfrm>
            <a:off x="4881593" y="5744175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D: 4,1 millions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6" name="cadre réponse A"/>
          <p:cNvSpPr/>
          <p:nvPr/>
        </p:nvSpPr>
        <p:spPr>
          <a:xfrm>
            <a:off x="431912" y="5629310"/>
            <a:ext cx="3960440" cy="720080"/>
          </a:xfrm>
          <a:prstGeom prst="roundRect">
            <a:avLst/>
          </a:prstGeom>
          <a:noFill/>
          <a:ln w="57150">
            <a:solidFill>
              <a:srgbClr val="00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cadre réponse B"/>
          <p:cNvSpPr/>
          <p:nvPr/>
        </p:nvSpPr>
        <p:spPr>
          <a:xfrm>
            <a:off x="4850011" y="4581128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cadre réponse C"/>
          <p:cNvSpPr/>
          <p:nvPr/>
        </p:nvSpPr>
        <p:spPr>
          <a:xfrm>
            <a:off x="403920" y="4524782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cadre réponse D"/>
          <p:cNvSpPr/>
          <p:nvPr/>
        </p:nvSpPr>
        <p:spPr>
          <a:xfrm>
            <a:off x="4716016" y="5589240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cadredefondquestions"/>
          <p:cNvSpPr/>
          <p:nvPr/>
        </p:nvSpPr>
        <p:spPr>
          <a:xfrm>
            <a:off x="7026178" y="3024097"/>
            <a:ext cx="2106805" cy="1368152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6" name="Connecteur droit 95"/>
          <p:cNvCxnSpPr/>
          <p:nvPr/>
        </p:nvCxnSpPr>
        <p:spPr>
          <a:xfrm rot="5400000">
            <a:off x="6463289" y="3897052"/>
            <a:ext cx="1080120" cy="0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/>
          <p:cNvCxnSpPr/>
          <p:nvPr/>
        </p:nvCxnSpPr>
        <p:spPr>
          <a:xfrm rot="10800000">
            <a:off x="6970298" y="4415078"/>
            <a:ext cx="2016224" cy="0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dredescore"/>
          <p:cNvSpPr>
            <a:spLocks noChangeArrowheads="1"/>
          </p:cNvSpPr>
          <p:nvPr/>
        </p:nvSpPr>
        <p:spPr bwMode="auto">
          <a:xfrm>
            <a:off x="7092280" y="116632"/>
            <a:ext cx="1839386" cy="4176464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6" name="questionsuivante">
            <a:hlinkClick r:id="" action="ppaction://hlinkshowjump?jump=nextslide"/>
          </p:cNvPr>
          <p:cNvSpPr/>
          <p:nvPr/>
        </p:nvSpPr>
        <p:spPr>
          <a:xfrm>
            <a:off x="4881593" y="3532632"/>
            <a:ext cx="16286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2000" b="1" cap="none" spc="0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Découvrez</a:t>
            </a:r>
            <a:r>
              <a:rPr lang="de-DE" sz="2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de-DE" sz="2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DE" sz="2000" b="1" cap="none" spc="0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votre</a:t>
            </a:r>
            <a:r>
              <a:rPr lang="de-DE" sz="2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DE" sz="2000" b="1" cap="none" spc="0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cadeau</a:t>
            </a:r>
            <a:endParaRPr lang="de-DE" sz="20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5" name="New Questio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51520" y="188640"/>
            <a:ext cx="304800" cy="304800"/>
          </a:xfrm>
          <a:prstGeom prst="rect">
            <a:avLst/>
          </a:prstGeom>
        </p:spPr>
      </p:pic>
      <p:pic>
        <p:nvPicPr>
          <p:cNvPr id="46" name="sonpresentationquestion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251520" y="620688"/>
            <a:ext cx="304800" cy="304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5162" y="1124744"/>
            <a:ext cx="60363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tx1">
                    <a:lumMod val="95000"/>
                  </a:schemeClr>
                </a:solidFill>
              </a:rPr>
              <a:t>Selon les récentes statistiques de la Fondation Abbé Pierre, combien y a  t il de « mal logé » en France ?</a:t>
            </a:r>
            <a:endParaRPr lang="fr-FR" sz="2800" b="1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1034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029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yok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jo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jo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audio>
              <p:cMediaNode showWhenStopped="0">
                <p:cTn id="9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showWhenStopped="0">
                <p:cTn id="9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57" grpId="0"/>
      <p:bldP spid="82" grpId="0"/>
      <p:bldP spid="84" grpId="0"/>
      <p:bldP spid="84" grpId="1"/>
      <p:bldP spid="83" grpId="0"/>
      <p:bldP spid="83" grpId="1"/>
      <p:bldP spid="85" grpId="0"/>
      <p:bldP spid="86" grpId="0" animBg="1"/>
      <p:bldP spid="86" grpId="1" animBg="1"/>
      <p:bldP spid="88" grpId="0" animBg="1"/>
      <p:bldP spid="88" grpId="1" animBg="1"/>
      <p:bldP spid="90" grpId="0" animBg="1"/>
      <p:bldP spid="90" grpId="1" animBg="1"/>
      <p:bldP spid="89" grpId="0" animBg="1"/>
      <p:bldP spid="89" grpId="1" animBg="1"/>
      <p:bldP spid="106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gner un rectangle avec un coin du même côté 35"/>
          <p:cNvSpPr/>
          <p:nvPr/>
        </p:nvSpPr>
        <p:spPr>
          <a:xfrm>
            <a:off x="0" y="0"/>
            <a:ext cx="357158" cy="285728"/>
          </a:xfrm>
          <a:prstGeom prst="snip2Same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Croix 38" hidden="1"/>
          <p:cNvSpPr/>
          <p:nvPr/>
        </p:nvSpPr>
        <p:spPr>
          <a:xfrm rot="2700000">
            <a:off x="717305" y="205909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Croix 39" hidden="1"/>
          <p:cNvSpPr/>
          <p:nvPr/>
        </p:nvSpPr>
        <p:spPr>
          <a:xfrm rot="2700000">
            <a:off x="763107" y="1420331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Croix 40" hidden="1"/>
          <p:cNvSpPr/>
          <p:nvPr/>
        </p:nvSpPr>
        <p:spPr>
          <a:xfrm rot="2700000">
            <a:off x="763106" y="2563339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2195453" cy="2195453"/>
          </a:xfrm>
          <a:prstGeom prst="rect">
            <a:avLst/>
          </a:prstGeom>
        </p:spPr>
      </p:pic>
      <p:sp>
        <p:nvSpPr>
          <p:cNvPr id="26" name="Titre 1"/>
          <p:cNvSpPr txBox="1">
            <a:spLocks/>
          </p:cNvSpPr>
          <p:nvPr/>
        </p:nvSpPr>
        <p:spPr>
          <a:xfrm>
            <a:off x="3030216" y="276876"/>
            <a:ext cx="4752528" cy="2009289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  <a:reflection blurRad="6350" stA="50000" endA="300" endPos="38500" dist="50800" dir="5400000" sy="-100000" algn="bl" rotWithShape="0"/>
          </a:effectLst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Bravo!</a:t>
            </a:r>
          </a:p>
          <a:p>
            <a:r>
              <a:rPr lang="fr-FR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vous remportez</a:t>
            </a:r>
            <a:endParaRPr lang="fr-FR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8579" y="3717032"/>
            <a:ext cx="3295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Un bonnet de laine pingouin pour avoir chaud même sous les ponts !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Bonnet blanc Pingoui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r="11666"/>
          <a:stretch/>
        </p:blipFill>
        <p:spPr bwMode="auto">
          <a:xfrm>
            <a:off x="3682076" y="2286166"/>
            <a:ext cx="4850364" cy="406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70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adredefondquestions"/>
          <p:cNvSpPr/>
          <p:nvPr/>
        </p:nvSpPr>
        <p:spPr>
          <a:xfrm>
            <a:off x="179512" y="3356992"/>
            <a:ext cx="8784976" cy="331236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textboxquestion"/>
          <p:cNvSpPr txBox="1">
            <a:spLocks noChangeArrowheads="1"/>
          </p:cNvSpPr>
          <p:nvPr/>
        </p:nvSpPr>
        <p:spPr bwMode="auto">
          <a:xfrm>
            <a:off x="1199929" y="142602"/>
            <a:ext cx="5181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4000" b="1" dirty="0" err="1" smtClean="0">
                <a:latin typeface="Arial" charset="0"/>
              </a:rPr>
              <a:t>Question</a:t>
            </a:r>
            <a:r>
              <a:rPr lang="de-DE" sz="4000" b="1" dirty="0" smtClean="0">
                <a:latin typeface="Arial" charset="0"/>
              </a:rPr>
              <a:t> 5</a:t>
            </a:r>
            <a:endParaRPr lang="de-DE" sz="4000" dirty="0"/>
          </a:p>
        </p:txBody>
      </p:sp>
      <p:grpSp>
        <p:nvGrpSpPr>
          <p:cNvPr id="81" name="50 50"/>
          <p:cNvGrpSpPr/>
          <p:nvPr/>
        </p:nvGrpSpPr>
        <p:grpSpPr>
          <a:xfrm>
            <a:off x="539552" y="3645024"/>
            <a:ext cx="1008856" cy="541784"/>
            <a:chOff x="1618928" y="3645024"/>
            <a:chExt cx="1008856" cy="541784"/>
          </a:xfrm>
        </p:grpSpPr>
        <p:sp>
          <p:nvSpPr>
            <p:cNvPr id="59" name="Oval 50 50"/>
            <p:cNvSpPr>
              <a:spLocks noChangeArrowheads="1"/>
            </p:cNvSpPr>
            <p:nvPr/>
          </p:nvSpPr>
          <p:spPr bwMode="auto">
            <a:xfrm>
              <a:off x="1618928" y="3645024"/>
              <a:ext cx="1008856" cy="541784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0" name="Texte 50 50"/>
            <p:cNvSpPr txBox="1">
              <a:spLocks noChangeArrowheads="1"/>
            </p:cNvSpPr>
            <p:nvPr/>
          </p:nvSpPr>
          <p:spPr bwMode="auto">
            <a:xfrm>
              <a:off x="1737193" y="3758797"/>
              <a:ext cx="76860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latin typeface="Arial" charset="0"/>
                </a:rPr>
                <a:t>50:50</a:t>
              </a:r>
              <a:endParaRPr lang="en-US" dirty="0"/>
            </a:p>
          </p:txBody>
        </p:sp>
      </p:grpSp>
      <p:grpSp>
        <p:nvGrpSpPr>
          <p:cNvPr id="61" name="appel ami"/>
          <p:cNvGrpSpPr/>
          <p:nvPr/>
        </p:nvGrpSpPr>
        <p:grpSpPr>
          <a:xfrm>
            <a:off x="1907704" y="3645024"/>
            <a:ext cx="1008856" cy="541784"/>
            <a:chOff x="5652120" y="548680"/>
            <a:chExt cx="1295400" cy="685800"/>
          </a:xfrm>
        </p:grpSpPr>
        <p:sp>
          <p:nvSpPr>
            <p:cNvPr id="62" name="Oval appel"/>
            <p:cNvSpPr>
              <a:spLocks noChangeArrowheads="1"/>
            </p:cNvSpPr>
            <p:nvPr/>
          </p:nvSpPr>
          <p:spPr bwMode="auto">
            <a:xfrm>
              <a:off x="5652120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63" name="image app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V="1">
              <a:off x="6084168" y="620688"/>
              <a:ext cx="486246" cy="573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4" name="avis du public"/>
          <p:cNvGrpSpPr/>
          <p:nvPr/>
        </p:nvGrpSpPr>
        <p:grpSpPr>
          <a:xfrm>
            <a:off x="3275856" y="3645024"/>
            <a:ext cx="1008856" cy="541784"/>
            <a:chOff x="7380312" y="548680"/>
            <a:chExt cx="1295400" cy="685800"/>
          </a:xfrm>
        </p:grpSpPr>
        <p:sp>
          <p:nvSpPr>
            <p:cNvPr id="65" name="Oval 50"/>
            <p:cNvSpPr>
              <a:spLocks noChangeArrowheads="1"/>
            </p:cNvSpPr>
            <p:nvPr/>
          </p:nvSpPr>
          <p:spPr bwMode="auto">
            <a:xfrm>
              <a:off x="7380312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66" name="Groupe 68"/>
            <p:cNvGrpSpPr/>
            <p:nvPr/>
          </p:nvGrpSpPr>
          <p:grpSpPr>
            <a:xfrm>
              <a:off x="7607353" y="659645"/>
              <a:ext cx="864096" cy="504238"/>
              <a:chOff x="3851920" y="1844824"/>
              <a:chExt cx="914070" cy="533400"/>
            </a:xfrm>
          </p:grpSpPr>
          <p:sp>
            <p:nvSpPr>
              <p:cNvPr id="67" name="AutoShape 55"/>
              <p:cNvSpPr>
                <a:spLocks noChangeArrowheads="1"/>
              </p:cNvSpPr>
              <p:nvPr/>
            </p:nvSpPr>
            <p:spPr bwMode="auto">
              <a:xfrm rot="5400000">
                <a:off x="3851920" y="1997224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8" name="Oval 56"/>
              <p:cNvSpPr>
                <a:spLocks noChangeArrowheads="1"/>
              </p:cNvSpPr>
              <p:nvPr/>
            </p:nvSpPr>
            <p:spPr bwMode="auto">
              <a:xfrm>
                <a:off x="3928120" y="18448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9" name="AutoShape 57"/>
              <p:cNvSpPr>
                <a:spLocks noChangeArrowheads="1"/>
              </p:cNvSpPr>
              <p:nvPr/>
            </p:nvSpPr>
            <p:spPr bwMode="auto">
              <a:xfrm rot="5400000">
                <a:off x="4156720" y="2073424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0" name="Oval 58"/>
              <p:cNvSpPr>
                <a:spLocks noChangeArrowheads="1"/>
              </p:cNvSpPr>
              <p:nvPr/>
            </p:nvSpPr>
            <p:spPr bwMode="auto">
              <a:xfrm>
                <a:off x="4232920" y="19210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1" name="Oval 60"/>
              <p:cNvSpPr>
                <a:spLocks noChangeArrowheads="1"/>
              </p:cNvSpPr>
              <p:nvPr/>
            </p:nvSpPr>
            <p:spPr bwMode="auto">
              <a:xfrm>
                <a:off x="4537720" y="18448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" name="AutoShape 59"/>
              <p:cNvSpPr>
                <a:spLocks noChangeArrowheads="1"/>
              </p:cNvSpPr>
              <p:nvPr/>
            </p:nvSpPr>
            <p:spPr bwMode="auto">
              <a:xfrm rot="5400000">
                <a:off x="4461190" y="1988840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78" name="cadre question 1"/>
          <p:cNvSpPr/>
          <p:nvPr/>
        </p:nvSpPr>
        <p:spPr>
          <a:xfrm>
            <a:off x="431912" y="5589240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cadre question 2"/>
          <p:cNvSpPr/>
          <p:nvPr/>
        </p:nvSpPr>
        <p:spPr>
          <a:xfrm>
            <a:off x="4809555" y="4524782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cadre question 3"/>
          <p:cNvSpPr/>
          <p:nvPr/>
        </p:nvSpPr>
        <p:spPr>
          <a:xfrm>
            <a:off x="440787" y="4524782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cadre question 4"/>
          <p:cNvSpPr/>
          <p:nvPr/>
        </p:nvSpPr>
        <p:spPr>
          <a:xfrm>
            <a:off x="4716016" y="5589240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Réponse A"/>
          <p:cNvSpPr txBox="1">
            <a:spLocks noChangeArrowheads="1"/>
          </p:cNvSpPr>
          <p:nvPr/>
        </p:nvSpPr>
        <p:spPr bwMode="auto">
          <a:xfrm>
            <a:off x="507823" y="5749225"/>
            <a:ext cx="37283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C: 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50 milliards</a:t>
            </a:r>
            <a:endParaRPr lang="fr-F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4" name="Réponse B"/>
          <p:cNvSpPr txBox="1">
            <a:spLocks noChangeArrowheads="1"/>
          </p:cNvSpPr>
          <p:nvPr/>
        </p:nvSpPr>
        <p:spPr bwMode="auto">
          <a:xfrm>
            <a:off x="4731388" y="4653136"/>
            <a:ext cx="39450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: 30 milliards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3" name="Réponse C"/>
          <p:cNvSpPr txBox="1">
            <a:spLocks noChangeArrowheads="1"/>
          </p:cNvSpPr>
          <p:nvPr/>
        </p:nvSpPr>
        <p:spPr bwMode="auto">
          <a:xfrm>
            <a:off x="421494" y="4658676"/>
            <a:ext cx="40240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A: 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10 milliards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5" name="Réponse D"/>
          <p:cNvSpPr txBox="1">
            <a:spLocks noChangeArrowheads="1"/>
          </p:cNvSpPr>
          <p:nvPr/>
        </p:nvSpPr>
        <p:spPr bwMode="auto">
          <a:xfrm>
            <a:off x="4881593" y="5744175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D: 70 milliards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6" name="cadre réponse A"/>
          <p:cNvSpPr/>
          <p:nvPr/>
        </p:nvSpPr>
        <p:spPr>
          <a:xfrm>
            <a:off x="431912" y="5629310"/>
            <a:ext cx="3960440" cy="720080"/>
          </a:xfrm>
          <a:prstGeom prst="roundRect">
            <a:avLst/>
          </a:prstGeom>
          <a:noFill/>
          <a:ln w="57150">
            <a:solidFill>
              <a:srgbClr val="00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cadre réponse B"/>
          <p:cNvSpPr/>
          <p:nvPr/>
        </p:nvSpPr>
        <p:spPr>
          <a:xfrm>
            <a:off x="4850011" y="4581128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cadre réponse C"/>
          <p:cNvSpPr/>
          <p:nvPr/>
        </p:nvSpPr>
        <p:spPr>
          <a:xfrm>
            <a:off x="403920" y="4524782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cadre réponse D"/>
          <p:cNvSpPr/>
          <p:nvPr/>
        </p:nvSpPr>
        <p:spPr>
          <a:xfrm>
            <a:off x="4716016" y="5589240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cadredefondquestions"/>
          <p:cNvSpPr/>
          <p:nvPr/>
        </p:nvSpPr>
        <p:spPr>
          <a:xfrm>
            <a:off x="7026178" y="3024097"/>
            <a:ext cx="2106805" cy="1368152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6" name="Connecteur droit 95"/>
          <p:cNvCxnSpPr/>
          <p:nvPr/>
        </p:nvCxnSpPr>
        <p:spPr>
          <a:xfrm rot="5400000">
            <a:off x="6463289" y="3897052"/>
            <a:ext cx="1080120" cy="0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/>
          <p:cNvCxnSpPr/>
          <p:nvPr/>
        </p:nvCxnSpPr>
        <p:spPr>
          <a:xfrm rot="10800000">
            <a:off x="6970298" y="4415078"/>
            <a:ext cx="2016224" cy="0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dredescore"/>
          <p:cNvSpPr>
            <a:spLocks noChangeArrowheads="1"/>
          </p:cNvSpPr>
          <p:nvPr/>
        </p:nvSpPr>
        <p:spPr bwMode="auto">
          <a:xfrm>
            <a:off x="7092280" y="116632"/>
            <a:ext cx="1839386" cy="4176464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6" name="questionsuivante">
            <a:hlinkClick r:id="" action="ppaction://hlinkshowjump?jump=nextslide"/>
          </p:cNvPr>
          <p:cNvSpPr/>
          <p:nvPr/>
        </p:nvSpPr>
        <p:spPr>
          <a:xfrm>
            <a:off x="4881593" y="3532632"/>
            <a:ext cx="16286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2000" b="1" cap="none" spc="0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Découvrez</a:t>
            </a:r>
            <a:r>
              <a:rPr lang="de-DE" sz="2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de-DE" sz="2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DE" sz="2000" b="1" cap="none" spc="0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votre</a:t>
            </a:r>
            <a:r>
              <a:rPr lang="de-DE" sz="2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DE" sz="2000" b="1" cap="none" spc="0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cadeau</a:t>
            </a:r>
            <a:endParaRPr lang="de-DE" sz="20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5" name="New Questio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51520" y="188640"/>
            <a:ext cx="304800" cy="304800"/>
          </a:xfrm>
          <a:prstGeom prst="rect">
            <a:avLst/>
          </a:prstGeom>
        </p:spPr>
      </p:pic>
      <p:pic>
        <p:nvPicPr>
          <p:cNvPr id="46" name="sonpresentationquestion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251520" y="620688"/>
            <a:ext cx="304800" cy="304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5162" y="1124744"/>
            <a:ext cx="60363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tx1">
                    <a:lumMod val="95000"/>
                  </a:schemeClr>
                </a:solidFill>
              </a:rPr>
              <a:t>Combien l’état Français </a:t>
            </a:r>
            <a:r>
              <a:rPr lang="fr-FR" sz="2800" b="1" dirty="0" err="1" smtClean="0">
                <a:solidFill>
                  <a:schemeClr val="tx1">
                    <a:lumMod val="95000"/>
                  </a:schemeClr>
                </a:solidFill>
              </a:rPr>
              <a:t>a-t-il</a:t>
            </a:r>
            <a:r>
              <a:rPr lang="fr-FR" sz="2800" b="1" dirty="0" smtClean="0">
                <a:solidFill>
                  <a:schemeClr val="tx1">
                    <a:lumMod val="95000"/>
                  </a:schemeClr>
                </a:solidFill>
              </a:rPr>
              <a:t> détourné du livret A  depuis sa création?</a:t>
            </a:r>
            <a:endParaRPr lang="fr-FR" sz="2800" b="1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64234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029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yok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jo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jo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audio>
              <p:cMediaNode showWhenStopped="0">
                <p:cTn id="9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showWhenStopped="0">
                <p:cTn id="9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57" grpId="0"/>
      <p:bldP spid="82" grpId="0"/>
      <p:bldP spid="84" grpId="0"/>
      <p:bldP spid="84" grpId="1"/>
      <p:bldP spid="83" grpId="0"/>
      <p:bldP spid="83" grpId="1"/>
      <p:bldP spid="85" grpId="0"/>
      <p:bldP spid="86" grpId="0" animBg="1"/>
      <p:bldP spid="86" grpId="1" animBg="1"/>
      <p:bldP spid="88" grpId="0" animBg="1"/>
      <p:bldP spid="88" grpId="1" animBg="1"/>
      <p:bldP spid="90" grpId="0" animBg="1"/>
      <p:bldP spid="90" grpId="1" animBg="1"/>
      <p:bldP spid="89" grpId="0" animBg="1"/>
      <p:bldP spid="89" grpId="1" animBg="1"/>
      <p:bldP spid="106" grpId="0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roix 38" hidden="1"/>
          <p:cNvSpPr/>
          <p:nvPr/>
        </p:nvSpPr>
        <p:spPr>
          <a:xfrm rot="2700000">
            <a:off x="717305" y="205909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Croix 39" hidden="1"/>
          <p:cNvSpPr/>
          <p:nvPr/>
        </p:nvSpPr>
        <p:spPr>
          <a:xfrm rot="2700000">
            <a:off x="763107" y="1420331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Croix 40" hidden="1"/>
          <p:cNvSpPr/>
          <p:nvPr/>
        </p:nvSpPr>
        <p:spPr>
          <a:xfrm rot="2700000">
            <a:off x="763106" y="2563339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2195453" cy="2195453"/>
          </a:xfrm>
          <a:prstGeom prst="rect">
            <a:avLst/>
          </a:prstGeom>
        </p:spPr>
      </p:pic>
      <p:sp>
        <p:nvSpPr>
          <p:cNvPr id="26" name="Titre 1"/>
          <p:cNvSpPr txBox="1">
            <a:spLocks/>
          </p:cNvSpPr>
          <p:nvPr/>
        </p:nvSpPr>
        <p:spPr>
          <a:xfrm>
            <a:off x="3275856" y="388646"/>
            <a:ext cx="4752528" cy="2009289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  <a:reflection blurRad="6350" stA="50000" endA="300" endPos="38500" dist="50800" dir="5400000" sy="-100000" algn="bl" rotWithShape="0"/>
          </a:effectLst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Bravo,</a:t>
            </a:r>
          </a:p>
          <a:p>
            <a:r>
              <a:rPr lang="fr-FR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vous remportez</a:t>
            </a:r>
            <a:endParaRPr lang="fr-FR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568" y="3501008"/>
            <a:ext cx="3295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smtClean="0">
                <a:solidFill>
                  <a:srgbClr val="FFFF00"/>
                </a:solidFill>
              </a:rPr>
              <a:t>Un kit de survie dans un monde de cons!!!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8" name="Image 2" descr="C:\Users\admin\Downloads\kit de survi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45780" y="2429942"/>
            <a:ext cx="4086659" cy="409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6434734"/>
      </p:ext>
    </p:extLst>
  </p:cSld>
  <p:clrMapOvr>
    <a:masterClrMapping/>
  </p:clrMapOvr>
  <p:transition advClick="0">
    <p:fade thruBlk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adredefondquestions"/>
          <p:cNvSpPr/>
          <p:nvPr/>
        </p:nvSpPr>
        <p:spPr>
          <a:xfrm>
            <a:off x="179512" y="3356992"/>
            <a:ext cx="8784976" cy="331236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textboxquestion"/>
          <p:cNvSpPr txBox="1">
            <a:spLocks noChangeArrowheads="1"/>
          </p:cNvSpPr>
          <p:nvPr/>
        </p:nvSpPr>
        <p:spPr bwMode="auto">
          <a:xfrm>
            <a:off x="1199929" y="142602"/>
            <a:ext cx="5181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4000" b="1" dirty="0" err="1" smtClean="0">
                <a:latin typeface="Arial" charset="0"/>
              </a:rPr>
              <a:t>Question</a:t>
            </a:r>
            <a:r>
              <a:rPr lang="de-DE" sz="4000" b="1" dirty="0" smtClean="0">
                <a:latin typeface="Arial" charset="0"/>
              </a:rPr>
              <a:t> 6</a:t>
            </a:r>
            <a:endParaRPr lang="de-DE" sz="4000" dirty="0"/>
          </a:p>
        </p:txBody>
      </p:sp>
      <p:grpSp>
        <p:nvGrpSpPr>
          <p:cNvPr id="81" name="50 50"/>
          <p:cNvGrpSpPr/>
          <p:nvPr/>
        </p:nvGrpSpPr>
        <p:grpSpPr>
          <a:xfrm>
            <a:off x="539552" y="3645024"/>
            <a:ext cx="1008856" cy="541784"/>
            <a:chOff x="1618928" y="3645024"/>
            <a:chExt cx="1008856" cy="541784"/>
          </a:xfrm>
        </p:grpSpPr>
        <p:sp>
          <p:nvSpPr>
            <p:cNvPr id="59" name="Oval 50 50"/>
            <p:cNvSpPr>
              <a:spLocks noChangeArrowheads="1"/>
            </p:cNvSpPr>
            <p:nvPr/>
          </p:nvSpPr>
          <p:spPr bwMode="auto">
            <a:xfrm>
              <a:off x="1618928" y="3645024"/>
              <a:ext cx="1008856" cy="541784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0" name="Texte 50 50"/>
            <p:cNvSpPr txBox="1">
              <a:spLocks noChangeArrowheads="1"/>
            </p:cNvSpPr>
            <p:nvPr/>
          </p:nvSpPr>
          <p:spPr bwMode="auto">
            <a:xfrm>
              <a:off x="1737193" y="3758797"/>
              <a:ext cx="76860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latin typeface="Arial" charset="0"/>
                </a:rPr>
                <a:t>50:50</a:t>
              </a:r>
              <a:endParaRPr lang="en-US" dirty="0"/>
            </a:p>
          </p:txBody>
        </p:sp>
      </p:grpSp>
      <p:grpSp>
        <p:nvGrpSpPr>
          <p:cNvPr id="61" name="appel ami"/>
          <p:cNvGrpSpPr/>
          <p:nvPr/>
        </p:nvGrpSpPr>
        <p:grpSpPr>
          <a:xfrm>
            <a:off x="1907704" y="3645024"/>
            <a:ext cx="1008856" cy="541784"/>
            <a:chOff x="5652120" y="548680"/>
            <a:chExt cx="1295400" cy="685800"/>
          </a:xfrm>
        </p:grpSpPr>
        <p:sp>
          <p:nvSpPr>
            <p:cNvPr id="62" name="Oval appel"/>
            <p:cNvSpPr>
              <a:spLocks noChangeArrowheads="1"/>
            </p:cNvSpPr>
            <p:nvPr/>
          </p:nvSpPr>
          <p:spPr bwMode="auto">
            <a:xfrm>
              <a:off x="5652120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63" name="image app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V="1">
              <a:off x="6084168" y="620688"/>
              <a:ext cx="486246" cy="573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4" name="avis du public"/>
          <p:cNvGrpSpPr/>
          <p:nvPr/>
        </p:nvGrpSpPr>
        <p:grpSpPr>
          <a:xfrm>
            <a:off x="3275856" y="3645024"/>
            <a:ext cx="1008856" cy="541784"/>
            <a:chOff x="7380312" y="548680"/>
            <a:chExt cx="1295400" cy="685800"/>
          </a:xfrm>
        </p:grpSpPr>
        <p:sp>
          <p:nvSpPr>
            <p:cNvPr id="65" name="Oval 50"/>
            <p:cNvSpPr>
              <a:spLocks noChangeArrowheads="1"/>
            </p:cNvSpPr>
            <p:nvPr/>
          </p:nvSpPr>
          <p:spPr bwMode="auto">
            <a:xfrm>
              <a:off x="7380312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66" name="Groupe 68"/>
            <p:cNvGrpSpPr/>
            <p:nvPr/>
          </p:nvGrpSpPr>
          <p:grpSpPr>
            <a:xfrm>
              <a:off x="7607353" y="659645"/>
              <a:ext cx="864096" cy="504238"/>
              <a:chOff x="3851920" y="1844824"/>
              <a:chExt cx="914070" cy="533400"/>
            </a:xfrm>
          </p:grpSpPr>
          <p:sp>
            <p:nvSpPr>
              <p:cNvPr id="67" name="AutoShape 55"/>
              <p:cNvSpPr>
                <a:spLocks noChangeArrowheads="1"/>
              </p:cNvSpPr>
              <p:nvPr/>
            </p:nvSpPr>
            <p:spPr bwMode="auto">
              <a:xfrm rot="5400000">
                <a:off x="3851920" y="1997224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8" name="Oval 56"/>
              <p:cNvSpPr>
                <a:spLocks noChangeArrowheads="1"/>
              </p:cNvSpPr>
              <p:nvPr/>
            </p:nvSpPr>
            <p:spPr bwMode="auto">
              <a:xfrm>
                <a:off x="3928120" y="18448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9" name="AutoShape 57"/>
              <p:cNvSpPr>
                <a:spLocks noChangeArrowheads="1"/>
              </p:cNvSpPr>
              <p:nvPr/>
            </p:nvSpPr>
            <p:spPr bwMode="auto">
              <a:xfrm rot="5400000">
                <a:off x="4156720" y="2073424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0" name="Oval 58"/>
              <p:cNvSpPr>
                <a:spLocks noChangeArrowheads="1"/>
              </p:cNvSpPr>
              <p:nvPr/>
            </p:nvSpPr>
            <p:spPr bwMode="auto">
              <a:xfrm>
                <a:off x="4232920" y="19210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1" name="Oval 60"/>
              <p:cNvSpPr>
                <a:spLocks noChangeArrowheads="1"/>
              </p:cNvSpPr>
              <p:nvPr/>
            </p:nvSpPr>
            <p:spPr bwMode="auto">
              <a:xfrm>
                <a:off x="4537720" y="18448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" name="AutoShape 59"/>
              <p:cNvSpPr>
                <a:spLocks noChangeArrowheads="1"/>
              </p:cNvSpPr>
              <p:nvPr/>
            </p:nvSpPr>
            <p:spPr bwMode="auto">
              <a:xfrm rot="5400000">
                <a:off x="4461190" y="1988840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78" name="cadre question 1"/>
          <p:cNvSpPr/>
          <p:nvPr/>
        </p:nvSpPr>
        <p:spPr>
          <a:xfrm>
            <a:off x="4850011" y="5589240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cadre question 2"/>
          <p:cNvSpPr/>
          <p:nvPr/>
        </p:nvSpPr>
        <p:spPr>
          <a:xfrm>
            <a:off x="4809555" y="4524782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cadre question 3"/>
          <p:cNvSpPr/>
          <p:nvPr/>
        </p:nvSpPr>
        <p:spPr>
          <a:xfrm>
            <a:off x="440787" y="4524782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cadre question 4"/>
          <p:cNvSpPr/>
          <p:nvPr/>
        </p:nvSpPr>
        <p:spPr>
          <a:xfrm>
            <a:off x="458522" y="5589240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Réponse A"/>
          <p:cNvSpPr txBox="1">
            <a:spLocks noChangeArrowheads="1"/>
          </p:cNvSpPr>
          <p:nvPr/>
        </p:nvSpPr>
        <p:spPr bwMode="auto">
          <a:xfrm>
            <a:off x="4925922" y="5749225"/>
            <a:ext cx="37283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D:  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 2 000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000</a:t>
            </a:r>
            <a:endParaRPr lang="fr-F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4" name="Réponse B"/>
          <p:cNvSpPr txBox="1">
            <a:spLocks noChangeArrowheads="1"/>
          </p:cNvSpPr>
          <p:nvPr/>
        </p:nvSpPr>
        <p:spPr bwMode="auto">
          <a:xfrm>
            <a:off x="4731388" y="4653136"/>
            <a:ext cx="39450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: 800 000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3" name="Réponse C"/>
          <p:cNvSpPr txBox="1">
            <a:spLocks noChangeArrowheads="1"/>
          </p:cNvSpPr>
          <p:nvPr/>
        </p:nvSpPr>
        <p:spPr bwMode="auto">
          <a:xfrm>
            <a:off x="421494" y="4658676"/>
            <a:ext cx="40240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A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: 500 000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5" name="Réponse D"/>
          <p:cNvSpPr txBox="1">
            <a:spLocks noChangeArrowheads="1"/>
          </p:cNvSpPr>
          <p:nvPr/>
        </p:nvSpPr>
        <p:spPr bwMode="auto">
          <a:xfrm>
            <a:off x="761362" y="5693186"/>
            <a:ext cx="365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: 1 500 000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6" name="cadre réponse A"/>
          <p:cNvSpPr/>
          <p:nvPr/>
        </p:nvSpPr>
        <p:spPr>
          <a:xfrm>
            <a:off x="4859234" y="5589240"/>
            <a:ext cx="3960440" cy="720080"/>
          </a:xfrm>
          <a:prstGeom prst="roundRect">
            <a:avLst/>
          </a:prstGeom>
          <a:noFill/>
          <a:ln w="57150">
            <a:solidFill>
              <a:srgbClr val="00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cadre réponse B"/>
          <p:cNvSpPr/>
          <p:nvPr/>
        </p:nvSpPr>
        <p:spPr>
          <a:xfrm>
            <a:off x="4850011" y="4581128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cadre réponse C"/>
          <p:cNvSpPr/>
          <p:nvPr/>
        </p:nvSpPr>
        <p:spPr>
          <a:xfrm>
            <a:off x="403920" y="4524782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cadre réponse D"/>
          <p:cNvSpPr/>
          <p:nvPr/>
        </p:nvSpPr>
        <p:spPr>
          <a:xfrm>
            <a:off x="458522" y="5589240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cadredefondquestions"/>
          <p:cNvSpPr/>
          <p:nvPr/>
        </p:nvSpPr>
        <p:spPr>
          <a:xfrm>
            <a:off x="7026178" y="3024097"/>
            <a:ext cx="2106805" cy="1368152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6" name="Connecteur droit 95"/>
          <p:cNvCxnSpPr/>
          <p:nvPr/>
        </p:nvCxnSpPr>
        <p:spPr>
          <a:xfrm rot="5400000">
            <a:off x="6463289" y="3897052"/>
            <a:ext cx="1080120" cy="0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/>
          <p:cNvCxnSpPr/>
          <p:nvPr/>
        </p:nvCxnSpPr>
        <p:spPr>
          <a:xfrm rot="10800000">
            <a:off x="6970298" y="4415078"/>
            <a:ext cx="2016224" cy="0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dredescore"/>
          <p:cNvSpPr>
            <a:spLocks noChangeArrowheads="1"/>
          </p:cNvSpPr>
          <p:nvPr/>
        </p:nvSpPr>
        <p:spPr bwMode="auto">
          <a:xfrm>
            <a:off x="7092280" y="116632"/>
            <a:ext cx="1839386" cy="4176464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6" name="questionsuivante">
            <a:hlinkClick r:id="" action="ppaction://hlinkshowjump?jump=nextslide"/>
          </p:cNvPr>
          <p:cNvSpPr/>
          <p:nvPr/>
        </p:nvSpPr>
        <p:spPr>
          <a:xfrm>
            <a:off x="4881593" y="3532632"/>
            <a:ext cx="16286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2000" b="1" cap="none" spc="0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Découvrez</a:t>
            </a:r>
            <a:r>
              <a:rPr lang="de-DE" sz="2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de-DE" sz="2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DE" sz="2000" b="1" cap="none" spc="0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votre</a:t>
            </a:r>
            <a:r>
              <a:rPr lang="de-DE" sz="2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DE" sz="2000" b="1" cap="none" spc="0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cadeau</a:t>
            </a:r>
            <a:endParaRPr lang="de-DE" sz="20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5" name="New Questio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51520" y="188640"/>
            <a:ext cx="304800" cy="304800"/>
          </a:xfrm>
          <a:prstGeom prst="rect">
            <a:avLst/>
          </a:prstGeom>
        </p:spPr>
      </p:pic>
      <p:pic>
        <p:nvPicPr>
          <p:cNvPr id="46" name="sonpresentationquestion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251520" y="620688"/>
            <a:ext cx="304800" cy="304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5162" y="1124744"/>
            <a:ext cx="60363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tx1">
                    <a:lumMod val="95000"/>
                  </a:schemeClr>
                </a:solidFill>
              </a:rPr>
              <a:t>9 </a:t>
            </a:r>
            <a:r>
              <a:rPr lang="fr-FR" sz="2800" b="1" dirty="0" err="1" smtClean="0">
                <a:solidFill>
                  <a:schemeClr val="tx1">
                    <a:lumMod val="95000"/>
                  </a:schemeClr>
                </a:solidFill>
              </a:rPr>
              <a:t>milions</a:t>
            </a:r>
            <a:r>
              <a:rPr lang="fr-FR" sz="2800" b="1" dirty="0" smtClean="0">
                <a:solidFill>
                  <a:schemeClr val="tx1">
                    <a:lumMod val="95000"/>
                  </a:schemeClr>
                </a:solidFill>
              </a:rPr>
              <a:t> de </a:t>
            </a:r>
            <a:r>
              <a:rPr lang="fr-FR" sz="2800" b="1" dirty="0" err="1" smtClean="0">
                <a:solidFill>
                  <a:schemeClr val="tx1">
                    <a:lumMod val="95000"/>
                  </a:schemeClr>
                </a:solidFill>
              </a:rPr>
              <a:t>Franças</a:t>
            </a:r>
            <a:r>
              <a:rPr lang="fr-FR" sz="28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fr-FR" sz="2800" b="1" dirty="0">
                <a:solidFill>
                  <a:schemeClr val="tx1">
                    <a:lumMod val="95000"/>
                  </a:schemeClr>
                </a:solidFill>
              </a:rPr>
              <a:t>vivent aujourd’hui sous le seuil de </a:t>
            </a:r>
            <a:r>
              <a:rPr lang="fr-FR" sz="2800" b="1" dirty="0" smtClean="0">
                <a:solidFill>
                  <a:schemeClr val="tx1">
                    <a:lumMod val="95000"/>
                  </a:schemeClr>
                </a:solidFill>
              </a:rPr>
              <a:t>pauvreté, parmi eux</a:t>
            </a:r>
            <a:endParaRPr lang="fr-FR" sz="2800" b="1" dirty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r>
              <a:rPr lang="fr-FR" sz="2800" b="1" dirty="0" smtClean="0">
                <a:solidFill>
                  <a:schemeClr val="tx1">
                    <a:lumMod val="95000"/>
                  </a:schemeClr>
                </a:solidFill>
              </a:rPr>
              <a:t> combien de travailleurs?</a:t>
            </a:r>
            <a:endParaRPr lang="fr-FR" sz="2800" b="1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15965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029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yok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jo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jo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audio>
              <p:cMediaNode showWhenStopped="0">
                <p:cTn id="9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showWhenStopped="0">
                <p:cTn id="9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57" grpId="0"/>
      <p:bldP spid="82" grpId="0"/>
      <p:bldP spid="84" grpId="0"/>
      <p:bldP spid="84" grpId="1"/>
      <p:bldP spid="83" grpId="0"/>
      <p:bldP spid="83" grpId="1"/>
      <p:bldP spid="85" grpId="0"/>
      <p:bldP spid="86" grpId="0" animBg="1"/>
      <p:bldP spid="86" grpId="1" animBg="1"/>
      <p:bldP spid="88" grpId="0" animBg="1"/>
      <p:bldP spid="88" grpId="1" animBg="1"/>
      <p:bldP spid="90" grpId="0" animBg="1"/>
      <p:bldP spid="90" grpId="1" animBg="1"/>
      <p:bldP spid="89" grpId="0" animBg="1"/>
      <p:bldP spid="89" grpId="1" animBg="1"/>
      <p:bldP spid="106" grpId="0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8530"/>
            <a:ext cx="2195453" cy="2195453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3203848" y="458536"/>
            <a:ext cx="4752528" cy="2009289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  <a:reflection blurRad="6350" stA="50000" endA="300" endPos="38500" dist="50800" dir="5400000" sy="-100000" algn="bl" rotWithShape="0"/>
          </a:effectLst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Bravo!</a:t>
            </a:r>
          </a:p>
          <a:p>
            <a:r>
              <a:rPr lang="fr-FR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vous remportez</a:t>
            </a:r>
            <a:endParaRPr lang="fr-FR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507562" y="2276872"/>
            <a:ext cx="3792702" cy="4185174"/>
            <a:chOff x="4507562" y="2276872"/>
            <a:chExt cx="3792702" cy="4185174"/>
          </a:xfrm>
        </p:grpSpPr>
        <p:grpSp>
          <p:nvGrpSpPr>
            <p:cNvPr id="5" name="Group 4"/>
            <p:cNvGrpSpPr/>
            <p:nvPr/>
          </p:nvGrpSpPr>
          <p:grpSpPr>
            <a:xfrm>
              <a:off x="5400883" y="5013176"/>
              <a:ext cx="2555493" cy="1448870"/>
              <a:chOff x="4158349" y="2708921"/>
              <a:chExt cx="2987541" cy="1664894"/>
            </a:xfrm>
          </p:grpSpPr>
          <p:pic>
            <p:nvPicPr>
              <p:cNvPr id="6" name="Picture 4" descr="http://www.google.fr/url?source=imglanding&amp;ct=img&amp;q=http://upload.wikimedia.org/wikipedia/fr/thumb/2/2c/Sanofi.svg/langfr-220px-Sanofi.svg.png&amp;sa=X&amp;ei=d9kOVZa9NI3saOqbgMgE&amp;ved=0CAkQ8wc&amp;usg=AFQjCNGEq4wSKri9Mz7KzTdxXIc6OI81hw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0881"/>
              <a:stretch/>
            </p:blipFill>
            <p:spPr bwMode="auto">
              <a:xfrm>
                <a:off x="4495078" y="2708921"/>
                <a:ext cx="2095500" cy="11521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4158349" y="3789040"/>
                <a:ext cx="29875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3200" b="1" dirty="0" smtClean="0">
                    <a:solidFill>
                      <a:srgbClr val="6600FF"/>
                    </a:solidFill>
                    <a:latin typeface="Calibri Light" panose="020F0302020204030204" pitchFamily="34" charset="0"/>
                    <a:cs typeface="Arial" panose="020B0604020202020204" pitchFamily="34" charset="0"/>
                  </a:rPr>
                  <a:t>SANOFOUINE</a:t>
                </a:r>
                <a:endParaRPr lang="en-US" sz="3200" b="1" dirty="0">
                  <a:solidFill>
                    <a:srgbClr val="6600FF"/>
                  </a:solidFill>
                  <a:latin typeface="Calibri Light" panose="020F03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" name="Picture 6" descr="http://www.google.fr/url?source=imglanding&amp;ct=img&amp;q=http://e-healthmag.com/wp-content/uploads/2013/09/vaccin-1.jpg&amp;sa=X&amp;ei=4toOVcvRBYHSUfrXgtAK&amp;ved=0CAkQ8wc4FA&amp;usg=AFQjCNEYYNaCIk7jIVZ-r06gpDedHoMtr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562" y="2276872"/>
              <a:ext cx="3792702" cy="2524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395536" y="3068960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smtClean="0">
                <a:solidFill>
                  <a:srgbClr val="FFFF00"/>
                </a:solidFill>
              </a:rPr>
              <a:t>Un vaccin contre la précarité offert par les Laboratoires Sanofouines </a:t>
            </a:r>
            <a:r>
              <a:rPr lang="fr-BE" sz="2400" dirty="0" smtClean="0">
                <a:solidFill>
                  <a:schemeClr val="bg1"/>
                </a:solidFill>
              </a:rPr>
              <a:t>!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77644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adredefondquestions"/>
          <p:cNvSpPr/>
          <p:nvPr/>
        </p:nvSpPr>
        <p:spPr>
          <a:xfrm>
            <a:off x="179512" y="3356992"/>
            <a:ext cx="8784976" cy="331236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textboxquestion"/>
          <p:cNvSpPr txBox="1">
            <a:spLocks noChangeArrowheads="1"/>
          </p:cNvSpPr>
          <p:nvPr/>
        </p:nvSpPr>
        <p:spPr bwMode="auto">
          <a:xfrm>
            <a:off x="1199929" y="142602"/>
            <a:ext cx="5181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4000" b="1" dirty="0" err="1" smtClean="0">
                <a:latin typeface="Arial" charset="0"/>
              </a:rPr>
              <a:t>Question</a:t>
            </a:r>
            <a:r>
              <a:rPr lang="de-DE" sz="4000" b="1" dirty="0" smtClean="0">
                <a:latin typeface="Arial" charset="0"/>
              </a:rPr>
              <a:t> 7</a:t>
            </a:r>
            <a:endParaRPr lang="de-DE" sz="4000" dirty="0"/>
          </a:p>
        </p:txBody>
      </p:sp>
      <p:grpSp>
        <p:nvGrpSpPr>
          <p:cNvPr id="81" name="50 50"/>
          <p:cNvGrpSpPr/>
          <p:nvPr/>
        </p:nvGrpSpPr>
        <p:grpSpPr>
          <a:xfrm>
            <a:off x="539552" y="3645024"/>
            <a:ext cx="1008856" cy="541784"/>
            <a:chOff x="1618928" y="3645024"/>
            <a:chExt cx="1008856" cy="541784"/>
          </a:xfrm>
        </p:grpSpPr>
        <p:sp>
          <p:nvSpPr>
            <p:cNvPr id="59" name="Oval 50 50"/>
            <p:cNvSpPr>
              <a:spLocks noChangeArrowheads="1"/>
            </p:cNvSpPr>
            <p:nvPr/>
          </p:nvSpPr>
          <p:spPr bwMode="auto">
            <a:xfrm>
              <a:off x="1618928" y="3645024"/>
              <a:ext cx="1008856" cy="541784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0" name="Texte 50 50"/>
            <p:cNvSpPr txBox="1">
              <a:spLocks noChangeArrowheads="1"/>
            </p:cNvSpPr>
            <p:nvPr/>
          </p:nvSpPr>
          <p:spPr bwMode="auto">
            <a:xfrm>
              <a:off x="1737193" y="3758797"/>
              <a:ext cx="76860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latin typeface="Arial" charset="0"/>
                </a:rPr>
                <a:t>50:50</a:t>
              </a:r>
              <a:endParaRPr lang="en-US" dirty="0"/>
            </a:p>
          </p:txBody>
        </p:sp>
      </p:grpSp>
      <p:grpSp>
        <p:nvGrpSpPr>
          <p:cNvPr id="61" name="appel ami"/>
          <p:cNvGrpSpPr/>
          <p:nvPr/>
        </p:nvGrpSpPr>
        <p:grpSpPr>
          <a:xfrm>
            <a:off x="1907704" y="3645024"/>
            <a:ext cx="1008856" cy="541784"/>
            <a:chOff x="5652120" y="548680"/>
            <a:chExt cx="1295400" cy="685800"/>
          </a:xfrm>
        </p:grpSpPr>
        <p:sp>
          <p:nvSpPr>
            <p:cNvPr id="62" name="Oval appel"/>
            <p:cNvSpPr>
              <a:spLocks noChangeArrowheads="1"/>
            </p:cNvSpPr>
            <p:nvPr/>
          </p:nvSpPr>
          <p:spPr bwMode="auto">
            <a:xfrm>
              <a:off x="5652120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63" name="image app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V="1">
              <a:off x="6084168" y="620688"/>
              <a:ext cx="486246" cy="573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4" name="avis du public"/>
          <p:cNvGrpSpPr/>
          <p:nvPr/>
        </p:nvGrpSpPr>
        <p:grpSpPr>
          <a:xfrm>
            <a:off x="3275856" y="3645024"/>
            <a:ext cx="1008856" cy="541784"/>
            <a:chOff x="7380312" y="548680"/>
            <a:chExt cx="1295400" cy="685800"/>
          </a:xfrm>
        </p:grpSpPr>
        <p:sp>
          <p:nvSpPr>
            <p:cNvPr id="65" name="Oval 50"/>
            <p:cNvSpPr>
              <a:spLocks noChangeArrowheads="1"/>
            </p:cNvSpPr>
            <p:nvPr/>
          </p:nvSpPr>
          <p:spPr bwMode="auto">
            <a:xfrm>
              <a:off x="7380312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66" name="Groupe 68"/>
            <p:cNvGrpSpPr/>
            <p:nvPr/>
          </p:nvGrpSpPr>
          <p:grpSpPr>
            <a:xfrm>
              <a:off x="7607353" y="659645"/>
              <a:ext cx="864096" cy="504238"/>
              <a:chOff x="3851920" y="1844824"/>
              <a:chExt cx="914070" cy="533400"/>
            </a:xfrm>
          </p:grpSpPr>
          <p:sp>
            <p:nvSpPr>
              <p:cNvPr id="67" name="AutoShape 55"/>
              <p:cNvSpPr>
                <a:spLocks noChangeArrowheads="1"/>
              </p:cNvSpPr>
              <p:nvPr/>
            </p:nvSpPr>
            <p:spPr bwMode="auto">
              <a:xfrm rot="5400000">
                <a:off x="3851920" y="1997224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8" name="Oval 56"/>
              <p:cNvSpPr>
                <a:spLocks noChangeArrowheads="1"/>
              </p:cNvSpPr>
              <p:nvPr/>
            </p:nvSpPr>
            <p:spPr bwMode="auto">
              <a:xfrm>
                <a:off x="3928120" y="18448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9" name="AutoShape 57"/>
              <p:cNvSpPr>
                <a:spLocks noChangeArrowheads="1"/>
              </p:cNvSpPr>
              <p:nvPr/>
            </p:nvSpPr>
            <p:spPr bwMode="auto">
              <a:xfrm rot="5400000">
                <a:off x="4156720" y="2073424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0" name="Oval 58"/>
              <p:cNvSpPr>
                <a:spLocks noChangeArrowheads="1"/>
              </p:cNvSpPr>
              <p:nvPr/>
            </p:nvSpPr>
            <p:spPr bwMode="auto">
              <a:xfrm>
                <a:off x="4232920" y="19210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1" name="Oval 60"/>
              <p:cNvSpPr>
                <a:spLocks noChangeArrowheads="1"/>
              </p:cNvSpPr>
              <p:nvPr/>
            </p:nvSpPr>
            <p:spPr bwMode="auto">
              <a:xfrm>
                <a:off x="4537720" y="18448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" name="AutoShape 59"/>
              <p:cNvSpPr>
                <a:spLocks noChangeArrowheads="1"/>
              </p:cNvSpPr>
              <p:nvPr/>
            </p:nvSpPr>
            <p:spPr bwMode="auto">
              <a:xfrm rot="5400000">
                <a:off x="4461190" y="1988840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78" name="cadre question 1"/>
          <p:cNvSpPr/>
          <p:nvPr/>
        </p:nvSpPr>
        <p:spPr>
          <a:xfrm>
            <a:off x="4850011" y="5589240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cadre question 2"/>
          <p:cNvSpPr/>
          <p:nvPr/>
        </p:nvSpPr>
        <p:spPr>
          <a:xfrm>
            <a:off x="4809555" y="4524782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cadre question 3"/>
          <p:cNvSpPr/>
          <p:nvPr/>
        </p:nvSpPr>
        <p:spPr>
          <a:xfrm>
            <a:off x="440787" y="4524782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cadre question 4"/>
          <p:cNvSpPr/>
          <p:nvPr/>
        </p:nvSpPr>
        <p:spPr>
          <a:xfrm>
            <a:off x="458522" y="5589240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Réponse A"/>
          <p:cNvSpPr txBox="1">
            <a:spLocks noChangeArrowheads="1"/>
          </p:cNvSpPr>
          <p:nvPr/>
        </p:nvSpPr>
        <p:spPr bwMode="auto">
          <a:xfrm>
            <a:off x="4925922" y="5749225"/>
            <a:ext cx="37283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D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: 2,4 millions</a:t>
            </a:r>
            <a:endParaRPr lang="fr-F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4" name="Réponse B"/>
          <p:cNvSpPr txBox="1">
            <a:spLocks noChangeArrowheads="1"/>
          </p:cNvSpPr>
          <p:nvPr/>
        </p:nvSpPr>
        <p:spPr bwMode="auto">
          <a:xfrm>
            <a:off x="4731388" y="4653136"/>
            <a:ext cx="39450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: 1,2 millions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3" name="Réponse C"/>
          <p:cNvSpPr txBox="1">
            <a:spLocks noChangeArrowheads="1"/>
          </p:cNvSpPr>
          <p:nvPr/>
        </p:nvSpPr>
        <p:spPr bwMode="auto">
          <a:xfrm>
            <a:off x="421494" y="4658676"/>
            <a:ext cx="40240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A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: 0,7 millions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5" name="Réponse D"/>
          <p:cNvSpPr txBox="1">
            <a:spLocks noChangeArrowheads="1"/>
          </p:cNvSpPr>
          <p:nvPr/>
        </p:nvSpPr>
        <p:spPr bwMode="auto">
          <a:xfrm>
            <a:off x="761362" y="5693186"/>
            <a:ext cx="365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: 1,9 millions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6" name="cadre réponse A"/>
          <p:cNvSpPr/>
          <p:nvPr/>
        </p:nvSpPr>
        <p:spPr>
          <a:xfrm>
            <a:off x="4859234" y="5589240"/>
            <a:ext cx="3960440" cy="720080"/>
          </a:xfrm>
          <a:prstGeom prst="roundRect">
            <a:avLst/>
          </a:prstGeom>
          <a:noFill/>
          <a:ln w="57150">
            <a:solidFill>
              <a:srgbClr val="00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cadre réponse B"/>
          <p:cNvSpPr/>
          <p:nvPr/>
        </p:nvSpPr>
        <p:spPr>
          <a:xfrm>
            <a:off x="4850011" y="4581128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cadre réponse C"/>
          <p:cNvSpPr/>
          <p:nvPr/>
        </p:nvSpPr>
        <p:spPr>
          <a:xfrm>
            <a:off x="403920" y="4524782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cadre réponse D"/>
          <p:cNvSpPr/>
          <p:nvPr/>
        </p:nvSpPr>
        <p:spPr>
          <a:xfrm>
            <a:off x="458522" y="5589240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cadredefondquestions"/>
          <p:cNvSpPr/>
          <p:nvPr/>
        </p:nvSpPr>
        <p:spPr>
          <a:xfrm>
            <a:off x="7026178" y="3024097"/>
            <a:ext cx="2106805" cy="1368152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6" name="Connecteur droit 95"/>
          <p:cNvCxnSpPr/>
          <p:nvPr/>
        </p:nvCxnSpPr>
        <p:spPr>
          <a:xfrm rot="5400000">
            <a:off x="6463289" y="3897052"/>
            <a:ext cx="1080120" cy="0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/>
          <p:cNvCxnSpPr/>
          <p:nvPr/>
        </p:nvCxnSpPr>
        <p:spPr>
          <a:xfrm rot="10800000">
            <a:off x="6970298" y="4415078"/>
            <a:ext cx="2016224" cy="0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dredescore"/>
          <p:cNvSpPr>
            <a:spLocks noChangeArrowheads="1"/>
          </p:cNvSpPr>
          <p:nvPr/>
        </p:nvSpPr>
        <p:spPr bwMode="auto">
          <a:xfrm>
            <a:off x="7092280" y="116632"/>
            <a:ext cx="1839386" cy="4176464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6" name="questionsuivante">
            <a:hlinkClick r:id="" action="ppaction://hlinkshowjump?jump=nextslide"/>
          </p:cNvPr>
          <p:cNvSpPr/>
          <p:nvPr/>
        </p:nvSpPr>
        <p:spPr>
          <a:xfrm>
            <a:off x="4881593" y="3532632"/>
            <a:ext cx="16286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2000" b="1" cap="none" spc="0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Découvrez</a:t>
            </a:r>
            <a:r>
              <a:rPr lang="de-DE" sz="2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de-DE" sz="2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DE" sz="2000" b="1" cap="none" spc="0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votre</a:t>
            </a:r>
            <a:r>
              <a:rPr lang="de-DE" sz="2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DE" sz="2000" b="1" cap="none" spc="0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cadeau</a:t>
            </a:r>
            <a:endParaRPr lang="de-DE" sz="20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5" name="New Questio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51520" y="188640"/>
            <a:ext cx="304800" cy="304800"/>
          </a:xfrm>
          <a:prstGeom prst="rect">
            <a:avLst/>
          </a:prstGeom>
        </p:spPr>
      </p:pic>
      <p:pic>
        <p:nvPicPr>
          <p:cNvPr id="46" name="sonpresentationquestion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251520" y="620688"/>
            <a:ext cx="304800" cy="304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5162" y="1124744"/>
            <a:ext cx="60363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tx1">
                    <a:lumMod val="95000"/>
                  </a:schemeClr>
                </a:solidFill>
              </a:rPr>
              <a:t>Combien y </a:t>
            </a:r>
            <a:r>
              <a:rPr lang="fr-FR" sz="2800" b="1" dirty="0" err="1" smtClean="0">
                <a:solidFill>
                  <a:schemeClr val="tx1">
                    <a:lumMod val="95000"/>
                  </a:schemeClr>
                </a:solidFill>
              </a:rPr>
              <a:t>a-t-il</a:t>
            </a:r>
            <a:r>
              <a:rPr lang="fr-FR" sz="2800" b="1" dirty="0" smtClean="0">
                <a:solidFill>
                  <a:schemeClr val="tx1">
                    <a:lumMod val="95000"/>
                  </a:schemeClr>
                </a:solidFill>
              </a:rPr>
              <a:t> de </a:t>
            </a:r>
            <a:r>
              <a:rPr lang="fr-FR" sz="2800" b="1" dirty="0" err="1" smtClean="0">
                <a:solidFill>
                  <a:schemeClr val="tx1">
                    <a:lumMod val="95000"/>
                  </a:schemeClr>
                </a:solidFill>
              </a:rPr>
              <a:t>millionnair€s</a:t>
            </a:r>
            <a:r>
              <a:rPr lang="fr-FR" sz="2800" b="1" dirty="0" smtClean="0">
                <a:solidFill>
                  <a:schemeClr val="tx1">
                    <a:lumMod val="95000"/>
                  </a:schemeClr>
                </a:solidFill>
              </a:rPr>
              <a:t>  en France?</a:t>
            </a:r>
            <a:endParaRPr lang="fr-FR" sz="2800" b="1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10112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029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yok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jo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jo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audio>
              <p:cMediaNode showWhenStopped="0">
                <p:cTn id="9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showWhenStopped="0">
                <p:cTn id="9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57" grpId="0"/>
      <p:bldP spid="82" grpId="0"/>
      <p:bldP spid="84" grpId="0"/>
      <p:bldP spid="84" grpId="1"/>
      <p:bldP spid="83" grpId="0"/>
      <p:bldP spid="83" grpId="1"/>
      <p:bldP spid="85" grpId="0"/>
      <p:bldP spid="86" grpId="0" animBg="1"/>
      <p:bldP spid="86" grpId="1" animBg="1"/>
      <p:bldP spid="88" grpId="0" animBg="1"/>
      <p:bldP spid="88" grpId="1" animBg="1"/>
      <p:bldP spid="90" grpId="0" animBg="1"/>
      <p:bldP spid="90" grpId="1" animBg="1"/>
      <p:bldP spid="89" grpId="0" animBg="1"/>
      <p:bldP spid="89" grpId="1" animBg="1"/>
      <p:bldP spid="106" grpId="0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img1.gtsstatic.com/wallpapers/03c85f481959daa41bd85b9f7d22d0dc_lar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21751"/>
            <a:ext cx="9062516" cy="679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gner un rectangle avec un coin du même côté 35"/>
          <p:cNvSpPr/>
          <p:nvPr/>
        </p:nvSpPr>
        <p:spPr>
          <a:xfrm>
            <a:off x="0" y="0"/>
            <a:ext cx="357158" cy="285728"/>
          </a:xfrm>
          <a:prstGeom prst="snip2Same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Croix 38" hidden="1"/>
          <p:cNvSpPr/>
          <p:nvPr/>
        </p:nvSpPr>
        <p:spPr>
          <a:xfrm rot="2700000">
            <a:off x="717305" y="205909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Croix 39" hidden="1"/>
          <p:cNvSpPr/>
          <p:nvPr/>
        </p:nvSpPr>
        <p:spPr>
          <a:xfrm rot="2700000">
            <a:off x="763107" y="1420331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Croix 40" hidden="1"/>
          <p:cNvSpPr/>
          <p:nvPr/>
        </p:nvSpPr>
        <p:spPr>
          <a:xfrm rot="2700000">
            <a:off x="763106" y="2563339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2195453" cy="2195453"/>
          </a:xfrm>
          <a:prstGeom prst="rect">
            <a:avLst/>
          </a:prstGeom>
        </p:spPr>
      </p:pic>
      <p:sp>
        <p:nvSpPr>
          <p:cNvPr id="26" name="Titre 1"/>
          <p:cNvSpPr txBox="1">
            <a:spLocks/>
          </p:cNvSpPr>
          <p:nvPr/>
        </p:nvSpPr>
        <p:spPr>
          <a:xfrm>
            <a:off x="3030216" y="276876"/>
            <a:ext cx="4752528" cy="2009289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  <a:reflection blurRad="6350" stA="50000" endA="300" endPos="38500" dist="50800" dir="5400000" sy="-100000" algn="bl" rotWithShape="0"/>
          </a:effectLst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Bravo!</a:t>
            </a:r>
          </a:p>
          <a:p>
            <a:r>
              <a:rPr lang="fr-FR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vous remportez</a:t>
            </a:r>
            <a:endParaRPr lang="fr-FR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030" name="Picture 6" descr="http://www.google.fr/url?source=imglanding&amp;ct=img&amp;q=http://www.jadorelespotins.com/wp-content/uploads/lillianebettencourt.jpg&amp;sa=X&amp;ei=B9UOVYf_A9LXaqGzgOAC&amp;ved=0CAkQ8wc&amp;usg=AFQjCNFWG1cMdGDuDRCnAzpXDHreCKzXp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060848"/>
            <a:ext cx="3312368" cy="473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3930" y="3356992"/>
            <a:ext cx="42320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smtClean="0">
                <a:solidFill>
                  <a:srgbClr val="FFFF00"/>
                </a:solidFill>
              </a:rPr>
              <a:t>Une soirée en tête à tête avec Liliane!!! </a:t>
            </a:r>
          </a:p>
          <a:p>
            <a:pPr algn="ctr"/>
            <a:r>
              <a:rPr lang="fr-BE" sz="2400" dirty="0" smtClean="0">
                <a:solidFill>
                  <a:srgbClr val="FFFF00"/>
                </a:solidFill>
              </a:rPr>
              <a:t>Réussirez-vous à lui extorquer des millions???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" name="questionsuivante">
            <a:hlinkClick r:id="" action="ppaction://hlinkshowjump?jump=nextslide"/>
          </p:cNvPr>
          <p:cNvSpPr/>
          <p:nvPr/>
        </p:nvSpPr>
        <p:spPr>
          <a:xfrm>
            <a:off x="1454884" y="5301208"/>
            <a:ext cx="211051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20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Question</a:t>
            </a:r>
            <a:r>
              <a:rPr lang="de-DE" sz="2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DE" sz="20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suivante</a:t>
            </a:r>
            <a:endParaRPr lang="de-DE" sz="2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74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xagone 37"/>
          <p:cNvSpPr/>
          <p:nvPr/>
        </p:nvSpPr>
        <p:spPr>
          <a:xfrm>
            <a:off x="214282" y="4857760"/>
            <a:ext cx="4357718" cy="785818"/>
          </a:xfrm>
          <a:prstGeom prst="hexagon">
            <a:avLst>
              <a:gd name="adj" fmla="val 144872"/>
              <a:gd name="vf" fmla="val 115470"/>
            </a:avLst>
          </a:prstGeom>
          <a:noFill/>
          <a:ln w="5715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solidFill>
                <a:srgbClr val="FFC000"/>
              </a:solidFill>
            </a:endParaRPr>
          </a:p>
        </p:txBody>
      </p:sp>
      <p:sp>
        <p:nvSpPr>
          <p:cNvPr id="42" name="Hexagone 41"/>
          <p:cNvSpPr/>
          <p:nvPr/>
        </p:nvSpPr>
        <p:spPr>
          <a:xfrm>
            <a:off x="4714876" y="4857760"/>
            <a:ext cx="4286280" cy="785818"/>
          </a:xfrm>
          <a:prstGeom prst="hexagon">
            <a:avLst>
              <a:gd name="adj" fmla="val 144872"/>
              <a:gd name="vf" fmla="val 115470"/>
            </a:avLst>
          </a:prstGeom>
          <a:noFill/>
          <a:ln w="5715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solidFill>
                <a:srgbClr val="FFC000"/>
              </a:solidFill>
            </a:endParaRPr>
          </a:p>
        </p:txBody>
      </p:sp>
      <p:sp>
        <p:nvSpPr>
          <p:cNvPr id="43" name="Hexagone 42"/>
          <p:cNvSpPr/>
          <p:nvPr/>
        </p:nvSpPr>
        <p:spPr>
          <a:xfrm>
            <a:off x="214282" y="5857892"/>
            <a:ext cx="4357718" cy="785818"/>
          </a:xfrm>
          <a:prstGeom prst="hexagon">
            <a:avLst>
              <a:gd name="adj" fmla="val 144872"/>
              <a:gd name="vf" fmla="val 115470"/>
            </a:avLst>
          </a:prstGeom>
          <a:noFill/>
          <a:ln w="5715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solidFill>
                <a:srgbClr val="FFC000"/>
              </a:solidFill>
            </a:endParaRPr>
          </a:p>
        </p:txBody>
      </p:sp>
      <p:sp>
        <p:nvSpPr>
          <p:cNvPr id="44" name="Hexagone 43"/>
          <p:cNvSpPr/>
          <p:nvPr/>
        </p:nvSpPr>
        <p:spPr>
          <a:xfrm>
            <a:off x="4629120" y="5857892"/>
            <a:ext cx="4286280" cy="785818"/>
          </a:xfrm>
          <a:prstGeom prst="hexagon">
            <a:avLst>
              <a:gd name="adj" fmla="val 144872"/>
              <a:gd name="vf" fmla="val 115470"/>
            </a:avLst>
          </a:prstGeom>
          <a:noFill/>
          <a:ln w="5715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solidFill>
                <a:srgbClr val="FFC000"/>
              </a:solidFill>
            </a:endParaRPr>
          </a:p>
        </p:txBody>
      </p:sp>
      <p:sp>
        <p:nvSpPr>
          <p:cNvPr id="45" name="Line 8"/>
          <p:cNvSpPr>
            <a:spLocks noChangeShapeType="1"/>
          </p:cNvSpPr>
          <p:nvPr/>
        </p:nvSpPr>
        <p:spPr bwMode="auto">
          <a:xfrm flipH="1">
            <a:off x="28575" y="5256000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6" name="Line 8"/>
          <p:cNvSpPr>
            <a:spLocks noChangeShapeType="1"/>
          </p:cNvSpPr>
          <p:nvPr/>
        </p:nvSpPr>
        <p:spPr bwMode="auto">
          <a:xfrm flipH="1">
            <a:off x="4572000" y="5256000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7" name="Line 8"/>
          <p:cNvSpPr>
            <a:spLocks noChangeShapeType="1"/>
          </p:cNvSpPr>
          <p:nvPr/>
        </p:nvSpPr>
        <p:spPr bwMode="auto">
          <a:xfrm flipH="1">
            <a:off x="8915400" y="5256000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8" name="Line 8"/>
          <p:cNvSpPr>
            <a:spLocks noChangeShapeType="1"/>
          </p:cNvSpPr>
          <p:nvPr/>
        </p:nvSpPr>
        <p:spPr bwMode="auto">
          <a:xfrm flipH="1">
            <a:off x="-42863" y="6246000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9" name="Line 8"/>
          <p:cNvSpPr>
            <a:spLocks noChangeShapeType="1"/>
          </p:cNvSpPr>
          <p:nvPr/>
        </p:nvSpPr>
        <p:spPr bwMode="auto">
          <a:xfrm flipH="1">
            <a:off x="4500562" y="6246000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0" name="Line 8"/>
          <p:cNvSpPr>
            <a:spLocks noChangeShapeType="1"/>
          </p:cNvSpPr>
          <p:nvPr/>
        </p:nvSpPr>
        <p:spPr bwMode="auto">
          <a:xfrm flipH="1">
            <a:off x="8843962" y="6246000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3" name="Group 2"/>
          <p:cNvGrpSpPr/>
          <p:nvPr/>
        </p:nvGrpSpPr>
        <p:grpSpPr>
          <a:xfrm>
            <a:off x="-42863" y="3284984"/>
            <a:ext cx="9439399" cy="1227572"/>
            <a:chOff x="28575" y="3805033"/>
            <a:chExt cx="9115425" cy="741934"/>
          </a:xfrm>
        </p:grpSpPr>
        <p:sp>
          <p:nvSpPr>
            <p:cNvPr id="51" name="Hexagone 50"/>
            <p:cNvSpPr/>
            <p:nvPr/>
          </p:nvSpPr>
          <p:spPr>
            <a:xfrm>
              <a:off x="214282" y="3805033"/>
              <a:ext cx="8715436" cy="741934"/>
            </a:xfrm>
            <a:prstGeom prst="hexagon">
              <a:avLst>
                <a:gd name="adj" fmla="val 144872"/>
                <a:gd name="vf" fmla="val 115470"/>
              </a:avLst>
            </a:prstGeom>
            <a:noFill/>
            <a:ln w="57150">
              <a:solidFill>
                <a:srgbClr val="33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2800" b="1" dirty="0">
                  <a:solidFill>
                    <a:schemeClr val="tx1"/>
                  </a:solidFill>
                </a:rPr>
                <a:t>Chaque année, quelle somme n’est pas versée par économie sur les non-recours aux droits sociaux ?</a:t>
              </a:r>
              <a:endParaRPr lang="fr-FR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52" name="Line 8"/>
            <p:cNvSpPr>
              <a:spLocks noChangeShapeType="1"/>
            </p:cNvSpPr>
            <p:nvPr/>
          </p:nvSpPr>
          <p:spPr bwMode="auto">
            <a:xfrm flipH="1">
              <a:off x="28575" y="4176000"/>
              <a:ext cx="228600" cy="0"/>
            </a:xfrm>
            <a:prstGeom prst="lin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3" name="Line 8"/>
            <p:cNvSpPr>
              <a:spLocks noChangeShapeType="1"/>
            </p:cNvSpPr>
            <p:nvPr/>
          </p:nvSpPr>
          <p:spPr bwMode="auto">
            <a:xfrm flipH="1">
              <a:off x="8915400" y="4176000"/>
              <a:ext cx="228600" cy="0"/>
            </a:xfrm>
            <a:prstGeom prst="lin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58" name="ZoneTexte 57"/>
          <p:cNvSpPr txBox="1"/>
          <p:nvPr/>
        </p:nvSpPr>
        <p:spPr>
          <a:xfrm>
            <a:off x="600047" y="4894059"/>
            <a:ext cx="3500462" cy="713218"/>
          </a:xfrm>
          <a:prstGeom prst="rect">
            <a:avLst/>
          </a:prstGeom>
          <a:noFill/>
        </p:spPr>
        <p:txBody>
          <a:bodyPr wrap="square" tIns="216000" bIns="216000" rtlCol="0" anchor="ctr">
            <a:spAutoFit/>
          </a:bodyPr>
          <a:lstStyle/>
          <a:p>
            <a:pPr algn="ctr"/>
            <a:r>
              <a:rPr lang="fr-FR" b="1" dirty="0" smtClean="0">
                <a:solidFill>
                  <a:srgbClr val="FFC000"/>
                </a:solidFill>
                <a:sym typeface="Symbol"/>
              </a:rPr>
              <a:t> </a:t>
            </a:r>
            <a:r>
              <a:rPr lang="fr-FR" b="1" dirty="0" smtClean="0">
                <a:solidFill>
                  <a:srgbClr val="FFC000"/>
                </a:solidFill>
              </a:rPr>
              <a:t>A</a:t>
            </a:r>
            <a:r>
              <a:rPr lang="fr-FR" b="1" dirty="0">
                <a:solidFill>
                  <a:srgbClr val="FFC000"/>
                </a:solidFill>
              </a:rPr>
              <a:t>. </a:t>
            </a:r>
            <a:r>
              <a:rPr lang="en-US" b="1" dirty="0" smtClean="0">
                <a:solidFill>
                  <a:srgbClr val="FFC000"/>
                </a:solidFill>
              </a:rPr>
              <a:t>2,8 millions</a:t>
            </a:r>
            <a:endParaRPr lang="fr-FR" b="1" dirty="0">
              <a:solidFill>
                <a:srgbClr val="FFC000"/>
              </a:solidFill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5022029" y="4894059"/>
            <a:ext cx="3500462" cy="713218"/>
          </a:xfrm>
          <a:prstGeom prst="rect">
            <a:avLst/>
          </a:prstGeom>
          <a:noFill/>
        </p:spPr>
        <p:txBody>
          <a:bodyPr wrap="square" tIns="216000" bIns="216000" rtlCol="0" anchor="ctr">
            <a:spAutoFit/>
          </a:bodyPr>
          <a:lstStyle/>
          <a:p>
            <a:pPr algn="ctr"/>
            <a:r>
              <a:rPr lang="fr-FR" b="1" dirty="0" smtClean="0">
                <a:solidFill>
                  <a:srgbClr val="FFC000"/>
                </a:solidFill>
                <a:sym typeface="Symbol"/>
              </a:rPr>
              <a:t> B</a:t>
            </a:r>
            <a:r>
              <a:rPr lang="fr-FR" b="1" dirty="0">
                <a:solidFill>
                  <a:srgbClr val="FFC000"/>
                </a:solidFill>
              </a:rPr>
              <a:t>. </a:t>
            </a:r>
            <a:r>
              <a:rPr lang="fr-BE" b="1" dirty="0" smtClean="0">
                <a:solidFill>
                  <a:srgbClr val="FFC000"/>
                </a:solidFill>
              </a:rPr>
              <a:t>3,7 </a:t>
            </a:r>
            <a:r>
              <a:rPr lang="en-US" b="1" dirty="0" smtClean="0">
                <a:solidFill>
                  <a:srgbClr val="FFC000"/>
                </a:solidFill>
              </a:rPr>
              <a:t>millions</a:t>
            </a:r>
            <a:endParaRPr lang="fr-FR" b="1" dirty="0">
              <a:solidFill>
                <a:srgbClr val="FFC000"/>
              </a:solidFill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642910" y="5900265"/>
            <a:ext cx="3500462" cy="713218"/>
          </a:xfrm>
          <a:prstGeom prst="rect">
            <a:avLst/>
          </a:prstGeom>
          <a:noFill/>
        </p:spPr>
        <p:txBody>
          <a:bodyPr wrap="square" tIns="216000" bIns="216000" rtlCol="0" anchor="ctr">
            <a:spAutoFit/>
          </a:bodyPr>
          <a:lstStyle/>
          <a:p>
            <a:pPr algn="ctr"/>
            <a:r>
              <a:rPr lang="fr-FR" b="1" dirty="0" smtClean="0">
                <a:solidFill>
                  <a:srgbClr val="FFC000"/>
                </a:solidFill>
                <a:sym typeface="Symbol"/>
              </a:rPr>
              <a:t> C</a:t>
            </a:r>
            <a:r>
              <a:rPr lang="fr-FR" b="1" dirty="0" smtClean="0">
                <a:solidFill>
                  <a:srgbClr val="FFC000"/>
                </a:solidFill>
              </a:rPr>
              <a:t>. </a:t>
            </a:r>
            <a:r>
              <a:rPr lang="fr-BE" b="1" dirty="0" smtClean="0">
                <a:solidFill>
                  <a:srgbClr val="FFC000"/>
                </a:solidFill>
              </a:rPr>
              <a:t>4,6 </a:t>
            </a:r>
            <a:r>
              <a:rPr lang="en-US" b="1" dirty="0" smtClean="0">
                <a:solidFill>
                  <a:srgbClr val="FFC000"/>
                </a:solidFill>
              </a:rPr>
              <a:t>millions</a:t>
            </a:r>
            <a:endParaRPr lang="fr-FR" b="1" dirty="0">
              <a:solidFill>
                <a:srgbClr val="FFC000"/>
              </a:solidFill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5286380" y="5900265"/>
            <a:ext cx="3500462" cy="713218"/>
          </a:xfrm>
          <a:prstGeom prst="rect">
            <a:avLst/>
          </a:prstGeom>
          <a:noFill/>
        </p:spPr>
        <p:txBody>
          <a:bodyPr wrap="square" tIns="216000" bIns="216000" rtlCol="0" anchor="ctr">
            <a:spAutoFit/>
          </a:bodyPr>
          <a:lstStyle/>
          <a:p>
            <a:pPr algn="ctr"/>
            <a:r>
              <a:rPr lang="fr-FR" b="1" dirty="0" smtClean="0">
                <a:solidFill>
                  <a:srgbClr val="FFC000"/>
                </a:solidFill>
                <a:sym typeface="Symbol"/>
              </a:rPr>
              <a:t> D</a:t>
            </a:r>
            <a:r>
              <a:rPr lang="fr-FR" b="1" dirty="0">
                <a:solidFill>
                  <a:srgbClr val="FFC000"/>
                </a:solidFill>
              </a:rPr>
              <a:t>. </a:t>
            </a:r>
            <a:r>
              <a:rPr lang="fr-BE" b="1" dirty="0" smtClean="0">
                <a:solidFill>
                  <a:srgbClr val="FFC000"/>
                </a:solidFill>
              </a:rPr>
              <a:t>5,4 </a:t>
            </a:r>
            <a:r>
              <a:rPr lang="en-US" b="1" dirty="0" smtClean="0">
                <a:solidFill>
                  <a:srgbClr val="FFC000"/>
                </a:solidFill>
              </a:rPr>
              <a:t>millions</a:t>
            </a:r>
            <a:endParaRPr lang="fr-FR" b="1" dirty="0">
              <a:solidFill>
                <a:srgbClr val="FFC000"/>
              </a:solidFill>
            </a:endParaRPr>
          </a:p>
        </p:txBody>
      </p:sp>
      <p:sp>
        <p:nvSpPr>
          <p:cNvPr id="36" name="Rogner un rectangle avec un coin du même côté 35"/>
          <p:cNvSpPr/>
          <p:nvPr/>
        </p:nvSpPr>
        <p:spPr>
          <a:xfrm>
            <a:off x="0" y="0"/>
            <a:ext cx="357158" cy="285728"/>
          </a:xfrm>
          <a:prstGeom prst="snip2Same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Croix 38" hidden="1"/>
          <p:cNvSpPr/>
          <p:nvPr/>
        </p:nvSpPr>
        <p:spPr>
          <a:xfrm rot="2700000">
            <a:off x="717305" y="205909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Croix 39" hidden="1"/>
          <p:cNvSpPr/>
          <p:nvPr/>
        </p:nvSpPr>
        <p:spPr>
          <a:xfrm rot="2700000">
            <a:off x="763107" y="1420331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Croix 40" hidden="1"/>
          <p:cNvSpPr/>
          <p:nvPr/>
        </p:nvSpPr>
        <p:spPr>
          <a:xfrm rot="2700000">
            <a:off x="763106" y="2563339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830614"/>
            <a:ext cx="2151565" cy="215156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225028" y="122728"/>
            <a:ext cx="6883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FFFF00"/>
                </a:solidFill>
              </a:rPr>
              <a:t>Question méga Bonus ( compte double )</a:t>
            </a:r>
            <a:endParaRPr lang="fr-FR" sz="3200" dirty="0">
              <a:solidFill>
                <a:srgbClr val="FFFF00"/>
              </a:solidFill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3325982" y="939088"/>
            <a:ext cx="4198346" cy="1481800"/>
          </a:xfrm>
          <a:prstGeom prst="wedgeRoundRectCallout">
            <a:avLst>
              <a:gd name="adj1" fmla="val -79737"/>
              <a:gd name="adj2" fmla="val 292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FFFF00"/>
                </a:solidFill>
              </a:rPr>
              <a:t>Trop facile </a:t>
            </a:r>
            <a:r>
              <a:rPr lang="fr-FR" sz="2800" b="1" dirty="0" smtClean="0">
                <a:solidFill>
                  <a:srgbClr val="FFFF00"/>
                </a:solidFill>
              </a:rPr>
              <a:t>!!!</a:t>
            </a:r>
          </a:p>
          <a:p>
            <a:pPr algn="ctr"/>
            <a:r>
              <a:rPr lang="fr-FR" sz="2800" b="1" dirty="0" smtClean="0">
                <a:solidFill>
                  <a:srgbClr val="FFFF00"/>
                </a:solidFill>
              </a:rPr>
              <a:t>on </a:t>
            </a:r>
            <a:r>
              <a:rPr lang="fr-FR" sz="2800" b="1" dirty="0">
                <a:solidFill>
                  <a:srgbClr val="FFFF00"/>
                </a:solidFill>
              </a:rPr>
              <a:t>va </a:t>
            </a:r>
            <a:r>
              <a:rPr lang="fr-FR" sz="2800" b="1" dirty="0" err="1">
                <a:solidFill>
                  <a:srgbClr val="FFFF00"/>
                </a:solidFill>
              </a:rPr>
              <a:t>comliquer</a:t>
            </a:r>
            <a:r>
              <a:rPr lang="fr-FR" sz="2800" b="1" dirty="0">
                <a:solidFill>
                  <a:srgbClr val="FFFF00"/>
                </a:solidFill>
              </a:rPr>
              <a:t> la question</a:t>
            </a:r>
          </a:p>
          <a:p>
            <a:pPr algn="ctr"/>
            <a:endParaRPr lang="fr-FR" dirty="0"/>
          </a:p>
        </p:txBody>
      </p:sp>
      <p:sp>
        <p:nvSpPr>
          <p:cNvPr id="29" name="Titre 1"/>
          <p:cNvSpPr txBox="1">
            <a:spLocks/>
          </p:cNvSpPr>
          <p:nvPr/>
        </p:nvSpPr>
        <p:spPr>
          <a:xfrm>
            <a:off x="-1188640" y="44624"/>
            <a:ext cx="4680520" cy="1096138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  <a:reflection blurRad="6350" stA="50000" endA="300" endPos="38500" dist="50800" dir="5400000" sy="-100000" algn="bl" rotWithShape="0"/>
          </a:effectLst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LE JOKER</a:t>
            </a:r>
            <a:endParaRPr lang="fr-FR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0677115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1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xagone 37"/>
          <p:cNvSpPr/>
          <p:nvPr/>
        </p:nvSpPr>
        <p:spPr>
          <a:xfrm>
            <a:off x="259849" y="2312581"/>
            <a:ext cx="4357718" cy="785818"/>
          </a:xfrm>
          <a:prstGeom prst="hexagon">
            <a:avLst>
              <a:gd name="adj" fmla="val 144872"/>
              <a:gd name="vf" fmla="val 115470"/>
            </a:avLst>
          </a:prstGeom>
          <a:noFill/>
          <a:ln w="5715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solidFill>
                <a:srgbClr val="FFC000"/>
              </a:solidFill>
            </a:endParaRPr>
          </a:p>
        </p:txBody>
      </p:sp>
      <p:sp>
        <p:nvSpPr>
          <p:cNvPr id="42" name="Hexagone 41"/>
          <p:cNvSpPr/>
          <p:nvPr/>
        </p:nvSpPr>
        <p:spPr>
          <a:xfrm>
            <a:off x="4760443" y="2312581"/>
            <a:ext cx="4286280" cy="785818"/>
          </a:xfrm>
          <a:prstGeom prst="hexagon">
            <a:avLst>
              <a:gd name="adj" fmla="val 144872"/>
              <a:gd name="vf" fmla="val 115470"/>
            </a:avLst>
          </a:prstGeom>
          <a:noFill/>
          <a:ln w="5715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solidFill>
                <a:srgbClr val="FFC000"/>
              </a:solidFill>
            </a:endParaRPr>
          </a:p>
        </p:txBody>
      </p:sp>
      <p:sp>
        <p:nvSpPr>
          <p:cNvPr id="43" name="Hexagone 42"/>
          <p:cNvSpPr/>
          <p:nvPr/>
        </p:nvSpPr>
        <p:spPr>
          <a:xfrm>
            <a:off x="259849" y="3312713"/>
            <a:ext cx="4357718" cy="785818"/>
          </a:xfrm>
          <a:prstGeom prst="hexagon">
            <a:avLst>
              <a:gd name="adj" fmla="val 144872"/>
              <a:gd name="vf" fmla="val 115470"/>
            </a:avLst>
          </a:prstGeom>
          <a:noFill/>
          <a:ln w="5715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solidFill>
                <a:srgbClr val="FFC000"/>
              </a:solidFill>
            </a:endParaRPr>
          </a:p>
        </p:txBody>
      </p:sp>
      <p:sp>
        <p:nvSpPr>
          <p:cNvPr id="44" name="Hexagone 43"/>
          <p:cNvSpPr/>
          <p:nvPr/>
        </p:nvSpPr>
        <p:spPr>
          <a:xfrm>
            <a:off x="4674687" y="3312713"/>
            <a:ext cx="4286280" cy="785818"/>
          </a:xfrm>
          <a:prstGeom prst="hexagon">
            <a:avLst>
              <a:gd name="adj" fmla="val 144872"/>
              <a:gd name="vf" fmla="val 115470"/>
            </a:avLst>
          </a:prstGeom>
          <a:noFill/>
          <a:ln w="5715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solidFill>
                <a:srgbClr val="FFC000"/>
              </a:solidFill>
            </a:endParaRPr>
          </a:p>
        </p:txBody>
      </p:sp>
      <p:sp>
        <p:nvSpPr>
          <p:cNvPr id="45" name="Line 8"/>
          <p:cNvSpPr>
            <a:spLocks noChangeShapeType="1"/>
          </p:cNvSpPr>
          <p:nvPr/>
        </p:nvSpPr>
        <p:spPr bwMode="auto">
          <a:xfrm flipH="1">
            <a:off x="96252" y="2710821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6" name="Line 8"/>
          <p:cNvSpPr>
            <a:spLocks noChangeShapeType="1"/>
          </p:cNvSpPr>
          <p:nvPr/>
        </p:nvSpPr>
        <p:spPr bwMode="auto">
          <a:xfrm flipH="1">
            <a:off x="4617567" y="2710821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7" name="Line 8"/>
          <p:cNvSpPr>
            <a:spLocks noChangeShapeType="1"/>
          </p:cNvSpPr>
          <p:nvPr/>
        </p:nvSpPr>
        <p:spPr bwMode="auto">
          <a:xfrm flipH="1">
            <a:off x="8960967" y="2710821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8" name="Line 8"/>
          <p:cNvSpPr>
            <a:spLocks noChangeShapeType="1"/>
          </p:cNvSpPr>
          <p:nvPr/>
        </p:nvSpPr>
        <p:spPr bwMode="auto">
          <a:xfrm flipH="1">
            <a:off x="24814" y="3700821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9" name="Line 8"/>
          <p:cNvSpPr>
            <a:spLocks noChangeShapeType="1"/>
          </p:cNvSpPr>
          <p:nvPr/>
        </p:nvSpPr>
        <p:spPr bwMode="auto">
          <a:xfrm flipH="1">
            <a:off x="4546129" y="3700821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0" name="Line 8"/>
          <p:cNvSpPr>
            <a:spLocks noChangeShapeType="1"/>
          </p:cNvSpPr>
          <p:nvPr/>
        </p:nvSpPr>
        <p:spPr bwMode="auto">
          <a:xfrm flipH="1">
            <a:off x="8889529" y="3700821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3" name="Group 2"/>
          <p:cNvGrpSpPr/>
          <p:nvPr/>
        </p:nvGrpSpPr>
        <p:grpSpPr>
          <a:xfrm>
            <a:off x="2627784" y="222241"/>
            <a:ext cx="7117434" cy="1227572"/>
            <a:chOff x="28575" y="3805033"/>
            <a:chExt cx="9115425" cy="741934"/>
          </a:xfrm>
        </p:grpSpPr>
        <p:sp>
          <p:nvSpPr>
            <p:cNvPr id="51" name="Hexagone 50"/>
            <p:cNvSpPr/>
            <p:nvPr/>
          </p:nvSpPr>
          <p:spPr>
            <a:xfrm>
              <a:off x="214282" y="3805033"/>
              <a:ext cx="8715436" cy="741934"/>
            </a:xfrm>
            <a:prstGeom prst="hexagon">
              <a:avLst>
                <a:gd name="adj" fmla="val 144872"/>
                <a:gd name="vf" fmla="val 115470"/>
              </a:avLst>
            </a:prstGeom>
            <a:noFill/>
            <a:ln w="57150">
              <a:solidFill>
                <a:srgbClr val="33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2000" b="1" dirty="0" smtClean="0">
                  <a:solidFill>
                    <a:schemeClr val="tx1"/>
                  </a:solidFill>
                </a:rPr>
                <a:t>Chaque </a:t>
              </a:r>
              <a:r>
                <a:rPr lang="fr-BE" sz="2000" b="1" dirty="0">
                  <a:solidFill>
                    <a:schemeClr val="tx1"/>
                  </a:solidFill>
                </a:rPr>
                <a:t>année, quelle somme n’est pas versée par économie sur les non-recours aux droits sociaux </a:t>
              </a:r>
              <a:r>
                <a:rPr lang="fr-BE" sz="2000" b="1" dirty="0" smtClean="0">
                  <a:solidFill>
                    <a:schemeClr val="tx1"/>
                  </a:solidFill>
                </a:rPr>
                <a:t>?</a:t>
              </a:r>
              <a:endParaRPr lang="fr-FR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52" name="Line 8"/>
            <p:cNvSpPr>
              <a:spLocks noChangeShapeType="1"/>
            </p:cNvSpPr>
            <p:nvPr/>
          </p:nvSpPr>
          <p:spPr bwMode="auto">
            <a:xfrm flipH="1">
              <a:off x="28575" y="4176000"/>
              <a:ext cx="228600" cy="0"/>
            </a:xfrm>
            <a:prstGeom prst="lin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3" name="Line 8"/>
            <p:cNvSpPr>
              <a:spLocks noChangeShapeType="1"/>
            </p:cNvSpPr>
            <p:nvPr/>
          </p:nvSpPr>
          <p:spPr bwMode="auto">
            <a:xfrm flipH="1">
              <a:off x="8915400" y="4176000"/>
              <a:ext cx="228600" cy="0"/>
            </a:xfrm>
            <a:prstGeom prst="lin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58" name="ZoneTexte 57"/>
          <p:cNvSpPr txBox="1"/>
          <p:nvPr/>
        </p:nvSpPr>
        <p:spPr>
          <a:xfrm>
            <a:off x="645614" y="2348880"/>
            <a:ext cx="3500462" cy="713218"/>
          </a:xfrm>
          <a:prstGeom prst="rect">
            <a:avLst/>
          </a:prstGeom>
          <a:noFill/>
        </p:spPr>
        <p:txBody>
          <a:bodyPr wrap="square" tIns="216000" bIns="216000" rtlCol="0" anchor="ctr">
            <a:spAutoFit/>
          </a:bodyPr>
          <a:lstStyle/>
          <a:p>
            <a:pPr algn="ctr"/>
            <a:r>
              <a:rPr lang="fr-FR" b="1" dirty="0" smtClean="0">
                <a:solidFill>
                  <a:srgbClr val="FFC000"/>
                </a:solidFill>
                <a:sym typeface="Symbol"/>
              </a:rPr>
              <a:t> </a:t>
            </a:r>
            <a:r>
              <a:rPr lang="fr-FR" b="1" dirty="0" smtClean="0">
                <a:solidFill>
                  <a:srgbClr val="FFC000"/>
                </a:solidFill>
              </a:rPr>
              <a:t>A</a:t>
            </a:r>
            <a:r>
              <a:rPr lang="fr-FR" b="1" dirty="0">
                <a:solidFill>
                  <a:srgbClr val="FFC000"/>
                </a:solidFill>
              </a:rPr>
              <a:t>. </a:t>
            </a:r>
            <a:r>
              <a:rPr lang="en-US" b="1" dirty="0" smtClean="0">
                <a:solidFill>
                  <a:srgbClr val="FFC000"/>
                </a:solidFill>
              </a:rPr>
              <a:t>2,8 millions</a:t>
            </a:r>
            <a:endParaRPr lang="fr-FR" b="1" dirty="0">
              <a:solidFill>
                <a:srgbClr val="FFC000"/>
              </a:solidFill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5067596" y="2348880"/>
            <a:ext cx="3500462" cy="713218"/>
          </a:xfrm>
          <a:prstGeom prst="rect">
            <a:avLst/>
          </a:prstGeom>
          <a:noFill/>
        </p:spPr>
        <p:txBody>
          <a:bodyPr wrap="square" tIns="216000" bIns="216000" rtlCol="0" anchor="ctr">
            <a:spAutoFit/>
          </a:bodyPr>
          <a:lstStyle/>
          <a:p>
            <a:pPr algn="ctr"/>
            <a:r>
              <a:rPr lang="fr-FR" b="1" dirty="0" smtClean="0">
                <a:solidFill>
                  <a:srgbClr val="FFC000"/>
                </a:solidFill>
                <a:sym typeface="Symbol"/>
              </a:rPr>
              <a:t> B</a:t>
            </a:r>
            <a:r>
              <a:rPr lang="fr-FR" b="1" dirty="0">
                <a:solidFill>
                  <a:srgbClr val="FFC000"/>
                </a:solidFill>
              </a:rPr>
              <a:t>. </a:t>
            </a:r>
            <a:r>
              <a:rPr lang="fr-BE" b="1" dirty="0" smtClean="0">
                <a:solidFill>
                  <a:srgbClr val="FFC000"/>
                </a:solidFill>
              </a:rPr>
              <a:t>3,7 </a:t>
            </a:r>
            <a:r>
              <a:rPr lang="en-US" b="1" dirty="0" smtClean="0">
                <a:solidFill>
                  <a:srgbClr val="FFC000"/>
                </a:solidFill>
              </a:rPr>
              <a:t>millions</a:t>
            </a:r>
            <a:endParaRPr lang="fr-FR" b="1" dirty="0">
              <a:solidFill>
                <a:srgbClr val="FFC000"/>
              </a:solidFill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688477" y="3355086"/>
            <a:ext cx="3500462" cy="713218"/>
          </a:xfrm>
          <a:prstGeom prst="rect">
            <a:avLst/>
          </a:prstGeom>
          <a:noFill/>
        </p:spPr>
        <p:txBody>
          <a:bodyPr wrap="square" tIns="216000" bIns="216000" rtlCol="0" anchor="ctr">
            <a:spAutoFit/>
          </a:bodyPr>
          <a:lstStyle/>
          <a:p>
            <a:pPr algn="ctr"/>
            <a:r>
              <a:rPr lang="fr-FR" b="1" dirty="0" smtClean="0">
                <a:solidFill>
                  <a:srgbClr val="FFC000"/>
                </a:solidFill>
                <a:sym typeface="Symbol"/>
              </a:rPr>
              <a:t> C</a:t>
            </a:r>
            <a:r>
              <a:rPr lang="fr-FR" b="1" dirty="0" smtClean="0">
                <a:solidFill>
                  <a:srgbClr val="FFC000"/>
                </a:solidFill>
              </a:rPr>
              <a:t>. </a:t>
            </a:r>
            <a:r>
              <a:rPr lang="fr-BE" b="1" dirty="0" smtClean="0">
                <a:solidFill>
                  <a:srgbClr val="FFC000"/>
                </a:solidFill>
              </a:rPr>
              <a:t>4,6 </a:t>
            </a:r>
            <a:r>
              <a:rPr lang="en-US" b="1" dirty="0" smtClean="0">
                <a:solidFill>
                  <a:srgbClr val="FFC000"/>
                </a:solidFill>
              </a:rPr>
              <a:t>millions</a:t>
            </a:r>
            <a:endParaRPr lang="fr-FR" b="1" dirty="0">
              <a:solidFill>
                <a:srgbClr val="FFC000"/>
              </a:solidFill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5331947" y="3355086"/>
            <a:ext cx="3500462" cy="713218"/>
          </a:xfrm>
          <a:prstGeom prst="rect">
            <a:avLst/>
          </a:prstGeom>
          <a:noFill/>
        </p:spPr>
        <p:txBody>
          <a:bodyPr wrap="square" tIns="216000" bIns="216000" rtlCol="0" anchor="ctr">
            <a:spAutoFit/>
          </a:bodyPr>
          <a:lstStyle/>
          <a:p>
            <a:pPr algn="ctr"/>
            <a:r>
              <a:rPr lang="fr-FR" b="1" dirty="0" smtClean="0">
                <a:solidFill>
                  <a:srgbClr val="FFC000"/>
                </a:solidFill>
                <a:sym typeface="Symbol"/>
              </a:rPr>
              <a:t> D</a:t>
            </a:r>
            <a:r>
              <a:rPr lang="fr-FR" b="1" dirty="0">
                <a:solidFill>
                  <a:srgbClr val="FFC000"/>
                </a:solidFill>
              </a:rPr>
              <a:t>. </a:t>
            </a:r>
            <a:r>
              <a:rPr lang="fr-BE" b="1" dirty="0" smtClean="0">
                <a:solidFill>
                  <a:srgbClr val="FFC000"/>
                </a:solidFill>
              </a:rPr>
              <a:t>5,4 </a:t>
            </a:r>
            <a:r>
              <a:rPr lang="en-US" b="1" dirty="0" smtClean="0">
                <a:solidFill>
                  <a:srgbClr val="FFC000"/>
                </a:solidFill>
              </a:rPr>
              <a:t>millions</a:t>
            </a:r>
            <a:endParaRPr lang="fr-FR" b="1" dirty="0">
              <a:solidFill>
                <a:srgbClr val="FFC000"/>
              </a:solidFill>
            </a:endParaRPr>
          </a:p>
        </p:txBody>
      </p:sp>
      <p:sp>
        <p:nvSpPr>
          <p:cNvPr id="36" name="Rogner un rectangle avec un coin du même côté 35"/>
          <p:cNvSpPr/>
          <p:nvPr/>
        </p:nvSpPr>
        <p:spPr>
          <a:xfrm>
            <a:off x="0" y="0"/>
            <a:ext cx="357158" cy="285728"/>
          </a:xfrm>
          <a:prstGeom prst="snip2Same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Croix 38" hidden="1"/>
          <p:cNvSpPr/>
          <p:nvPr/>
        </p:nvSpPr>
        <p:spPr>
          <a:xfrm rot="2700000">
            <a:off x="717305" y="205909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Croix 39" hidden="1"/>
          <p:cNvSpPr/>
          <p:nvPr/>
        </p:nvSpPr>
        <p:spPr>
          <a:xfrm rot="2700000">
            <a:off x="763107" y="1420331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Croix 40" hidden="1"/>
          <p:cNvSpPr/>
          <p:nvPr/>
        </p:nvSpPr>
        <p:spPr>
          <a:xfrm rot="2700000">
            <a:off x="763106" y="2563339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ZoneTexte 60"/>
          <p:cNvSpPr txBox="1"/>
          <p:nvPr/>
        </p:nvSpPr>
        <p:spPr>
          <a:xfrm>
            <a:off x="5331947" y="3356073"/>
            <a:ext cx="3500462" cy="713218"/>
          </a:xfrm>
          <a:prstGeom prst="rect">
            <a:avLst/>
          </a:prstGeom>
          <a:noFill/>
        </p:spPr>
        <p:txBody>
          <a:bodyPr wrap="square" tIns="216000" bIns="216000" rtlCol="0" anchor="ctr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  <a:sym typeface="Symbol"/>
              </a:rPr>
              <a:t> </a:t>
            </a:r>
            <a:r>
              <a:rPr lang="fr-FR" b="1" dirty="0" smtClean="0">
                <a:solidFill>
                  <a:srgbClr val="FF0000"/>
                </a:solidFill>
                <a:sym typeface="Symbol"/>
              </a:rPr>
              <a:t>D</a:t>
            </a:r>
            <a:r>
              <a:rPr lang="fr-FR" b="1" dirty="0" smtClean="0">
                <a:solidFill>
                  <a:srgbClr val="FF0000"/>
                </a:solidFill>
              </a:rPr>
              <a:t>. </a:t>
            </a:r>
            <a:r>
              <a:rPr lang="en-US" b="1" dirty="0" smtClean="0">
                <a:solidFill>
                  <a:srgbClr val="FF0000"/>
                </a:solidFill>
              </a:rPr>
              <a:t>5,4 millions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6" name="Titre 1"/>
          <p:cNvSpPr txBox="1">
            <a:spLocks/>
          </p:cNvSpPr>
          <p:nvPr/>
        </p:nvSpPr>
        <p:spPr>
          <a:xfrm>
            <a:off x="-972616" y="409296"/>
            <a:ext cx="4680520" cy="1096138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  <a:reflection blurRad="6350" stA="50000" endA="300" endPos="38500" dist="50800" dir="5400000" sy="-100000" algn="bl" rotWithShape="0"/>
          </a:effectLst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LE JOKER</a:t>
            </a:r>
            <a:endParaRPr lang="fr-FR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7" name="Hexagone 37"/>
          <p:cNvSpPr/>
          <p:nvPr/>
        </p:nvSpPr>
        <p:spPr>
          <a:xfrm>
            <a:off x="362722" y="4322641"/>
            <a:ext cx="4357718" cy="785818"/>
          </a:xfrm>
          <a:prstGeom prst="hexagon">
            <a:avLst>
              <a:gd name="adj" fmla="val 144872"/>
              <a:gd name="vf" fmla="val 115470"/>
            </a:avLst>
          </a:prstGeom>
          <a:noFill/>
          <a:ln w="5715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solidFill>
                <a:srgbClr val="FFC000"/>
              </a:solidFill>
            </a:endParaRPr>
          </a:p>
        </p:txBody>
      </p:sp>
      <p:sp>
        <p:nvSpPr>
          <p:cNvPr id="28" name="Hexagone 41"/>
          <p:cNvSpPr/>
          <p:nvPr/>
        </p:nvSpPr>
        <p:spPr>
          <a:xfrm>
            <a:off x="4863316" y="4322641"/>
            <a:ext cx="4286280" cy="785818"/>
          </a:xfrm>
          <a:prstGeom prst="hexagon">
            <a:avLst>
              <a:gd name="adj" fmla="val 144872"/>
              <a:gd name="vf" fmla="val 115470"/>
            </a:avLst>
          </a:prstGeom>
          <a:noFill/>
          <a:ln w="5715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solidFill>
                <a:srgbClr val="FFC000"/>
              </a:solidFill>
            </a:endParaRPr>
          </a:p>
        </p:txBody>
      </p:sp>
      <p:sp>
        <p:nvSpPr>
          <p:cNvPr id="29" name="Hexagone 42"/>
          <p:cNvSpPr/>
          <p:nvPr/>
        </p:nvSpPr>
        <p:spPr>
          <a:xfrm>
            <a:off x="304289" y="5322398"/>
            <a:ext cx="4357718" cy="785818"/>
          </a:xfrm>
          <a:prstGeom prst="hexagon">
            <a:avLst>
              <a:gd name="adj" fmla="val 144872"/>
              <a:gd name="vf" fmla="val 115470"/>
            </a:avLst>
          </a:prstGeom>
          <a:noFill/>
          <a:ln w="5715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solidFill>
                <a:srgbClr val="FFC000"/>
              </a:solidFill>
            </a:endParaRPr>
          </a:p>
        </p:txBody>
      </p:sp>
      <p:sp>
        <p:nvSpPr>
          <p:cNvPr id="30" name="Hexagone 43"/>
          <p:cNvSpPr/>
          <p:nvPr/>
        </p:nvSpPr>
        <p:spPr>
          <a:xfrm>
            <a:off x="4719127" y="5322398"/>
            <a:ext cx="4286280" cy="785818"/>
          </a:xfrm>
          <a:prstGeom prst="hexagon">
            <a:avLst>
              <a:gd name="adj" fmla="val 144872"/>
              <a:gd name="vf" fmla="val 115470"/>
            </a:avLst>
          </a:prstGeom>
          <a:noFill/>
          <a:ln w="5715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solidFill>
                <a:srgbClr val="FFC000"/>
              </a:solidFill>
            </a:endParaRPr>
          </a:p>
        </p:txBody>
      </p:sp>
      <p:sp>
        <p:nvSpPr>
          <p:cNvPr id="31" name="Line 8"/>
          <p:cNvSpPr>
            <a:spLocks noChangeShapeType="1"/>
          </p:cNvSpPr>
          <p:nvPr/>
        </p:nvSpPr>
        <p:spPr bwMode="auto">
          <a:xfrm flipH="1">
            <a:off x="199125" y="4720881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2" name="Line 8"/>
          <p:cNvSpPr>
            <a:spLocks noChangeShapeType="1"/>
          </p:cNvSpPr>
          <p:nvPr/>
        </p:nvSpPr>
        <p:spPr bwMode="auto">
          <a:xfrm flipH="1">
            <a:off x="4720440" y="4720881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" name="Line 8"/>
          <p:cNvSpPr>
            <a:spLocks noChangeShapeType="1"/>
          </p:cNvSpPr>
          <p:nvPr/>
        </p:nvSpPr>
        <p:spPr bwMode="auto">
          <a:xfrm flipH="1">
            <a:off x="127687" y="5710881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4" name="Line 8"/>
          <p:cNvSpPr>
            <a:spLocks noChangeShapeType="1"/>
          </p:cNvSpPr>
          <p:nvPr/>
        </p:nvSpPr>
        <p:spPr bwMode="auto">
          <a:xfrm flipH="1">
            <a:off x="4649002" y="5710881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5" name="Line 8"/>
          <p:cNvSpPr>
            <a:spLocks noChangeShapeType="1"/>
          </p:cNvSpPr>
          <p:nvPr/>
        </p:nvSpPr>
        <p:spPr bwMode="auto">
          <a:xfrm flipH="1">
            <a:off x="8992402" y="5710881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7" name="ZoneTexte 57"/>
          <p:cNvSpPr txBox="1"/>
          <p:nvPr/>
        </p:nvSpPr>
        <p:spPr>
          <a:xfrm>
            <a:off x="748487" y="4358940"/>
            <a:ext cx="3500462" cy="713218"/>
          </a:xfrm>
          <a:prstGeom prst="rect">
            <a:avLst/>
          </a:prstGeom>
          <a:noFill/>
        </p:spPr>
        <p:txBody>
          <a:bodyPr wrap="square" tIns="216000" bIns="216000" rtlCol="0" anchor="ctr">
            <a:spAutoFit/>
          </a:bodyPr>
          <a:lstStyle/>
          <a:p>
            <a:pPr algn="ctr"/>
            <a:r>
              <a:rPr lang="fr-FR" b="1" dirty="0" smtClean="0">
                <a:solidFill>
                  <a:srgbClr val="FFC000"/>
                </a:solidFill>
                <a:sym typeface="Symbol"/>
              </a:rPr>
              <a:t> </a:t>
            </a:r>
            <a:r>
              <a:rPr lang="fr-FR" b="1" dirty="0">
                <a:solidFill>
                  <a:srgbClr val="FFC000"/>
                </a:solidFill>
                <a:sym typeface="Symbol"/>
              </a:rPr>
              <a:t>E</a:t>
            </a:r>
            <a:r>
              <a:rPr lang="fr-FR" b="1" dirty="0" smtClean="0">
                <a:solidFill>
                  <a:srgbClr val="FFC000"/>
                </a:solidFill>
              </a:rPr>
              <a:t>. </a:t>
            </a:r>
            <a:r>
              <a:rPr lang="en-US" b="1" dirty="0" smtClean="0">
                <a:solidFill>
                  <a:srgbClr val="FFC000"/>
                </a:solidFill>
              </a:rPr>
              <a:t>6² millions</a:t>
            </a:r>
            <a:endParaRPr lang="fr-FR" b="1" dirty="0">
              <a:solidFill>
                <a:srgbClr val="FFC000"/>
              </a:solidFill>
            </a:endParaRPr>
          </a:p>
        </p:txBody>
      </p:sp>
      <p:sp>
        <p:nvSpPr>
          <p:cNvPr id="55" name="ZoneTexte 58"/>
          <p:cNvSpPr txBox="1"/>
          <p:nvPr/>
        </p:nvSpPr>
        <p:spPr>
          <a:xfrm>
            <a:off x="5170469" y="4358940"/>
            <a:ext cx="3500462" cy="713218"/>
          </a:xfrm>
          <a:prstGeom prst="rect">
            <a:avLst/>
          </a:prstGeom>
          <a:noFill/>
        </p:spPr>
        <p:txBody>
          <a:bodyPr wrap="square" tIns="216000" bIns="216000" rtlCol="0" anchor="ctr">
            <a:spAutoFit/>
          </a:bodyPr>
          <a:lstStyle/>
          <a:p>
            <a:pPr algn="ctr"/>
            <a:r>
              <a:rPr lang="fr-FR" b="1" dirty="0" smtClean="0">
                <a:solidFill>
                  <a:srgbClr val="FFC000"/>
                </a:solidFill>
                <a:sym typeface="Symbol"/>
              </a:rPr>
              <a:t> F</a:t>
            </a:r>
            <a:r>
              <a:rPr lang="fr-FR" b="1" dirty="0" smtClean="0">
                <a:solidFill>
                  <a:srgbClr val="FFC000"/>
                </a:solidFill>
              </a:rPr>
              <a:t>. </a:t>
            </a:r>
            <a:r>
              <a:rPr lang="fr-BE" b="1" dirty="0" smtClean="0">
                <a:solidFill>
                  <a:srgbClr val="FFC000"/>
                </a:solidFill>
              </a:rPr>
              <a:t>3 </a:t>
            </a:r>
            <a:r>
              <a:rPr lang="en-US" b="1" dirty="0" smtClean="0">
                <a:solidFill>
                  <a:srgbClr val="FFC000"/>
                </a:solidFill>
              </a:rPr>
              <a:t>millions</a:t>
            </a:r>
            <a:endParaRPr lang="fr-FR" b="1" dirty="0">
              <a:solidFill>
                <a:srgbClr val="FFC000"/>
              </a:solidFill>
            </a:endParaRPr>
          </a:p>
        </p:txBody>
      </p:sp>
      <p:sp>
        <p:nvSpPr>
          <p:cNvPr id="56" name="ZoneTexte 59"/>
          <p:cNvSpPr txBox="1"/>
          <p:nvPr/>
        </p:nvSpPr>
        <p:spPr>
          <a:xfrm>
            <a:off x="791350" y="5365146"/>
            <a:ext cx="3500462" cy="713218"/>
          </a:xfrm>
          <a:prstGeom prst="rect">
            <a:avLst/>
          </a:prstGeom>
          <a:noFill/>
        </p:spPr>
        <p:txBody>
          <a:bodyPr wrap="square" tIns="216000" bIns="216000" rtlCol="0" anchor="ctr">
            <a:spAutoFit/>
          </a:bodyPr>
          <a:lstStyle/>
          <a:p>
            <a:pPr algn="ctr"/>
            <a:r>
              <a:rPr lang="fr-FR" b="1" dirty="0" smtClean="0">
                <a:solidFill>
                  <a:srgbClr val="FFC000"/>
                </a:solidFill>
                <a:sym typeface="Symbol"/>
              </a:rPr>
              <a:t> G</a:t>
            </a:r>
            <a:r>
              <a:rPr lang="fr-FR" b="1" dirty="0" smtClean="0">
                <a:solidFill>
                  <a:srgbClr val="FFC000"/>
                </a:solidFill>
              </a:rPr>
              <a:t>. </a:t>
            </a:r>
            <a:r>
              <a:rPr lang="fr-BE" b="1" dirty="0" smtClean="0">
                <a:solidFill>
                  <a:srgbClr val="FFC000"/>
                </a:solidFill>
              </a:rPr>
              <a:t>4 </a:t>
            </a:r>
            <a:r>
              <a:rPr lang="en-US" b="1" dirty="0" smtClean="0">
                <a:solidFill>
                  <a:srgbClr val="FFC000"/>
                </a:solidFill>
              </a:rPr>
              <a:t>millions</a:t>
            </a:r>
            <a:endParaRPr lang="fr-FR" b="1" dirty="0">
              <a:solidFill>
                <a:srgbClr val="FFC000"/>
              </a:solidFill>
            </a:endParaRPr>
          </a:p>
        </p:txBody>
      </p:sp>
      <p:sp>
        <p:nvSpPr>
          <p:cNvPr id="57" name="ZoneTexte 60"/>
          <p:cNvSpPr txBox="1"/>
          <p:nvPr/>
        </p:nvSpPr>
        <p:spPr>
          <a:xfrm>
            <a:off x="5434820" y="5365146"/>
            <a:ext cx="3500462" cy="713218"/>
          </a:xfrm>
          <a:prstGeom prst="rect">
            <a:avLst/>
          </a:prstGeom>
          <a:noFill/>
        </p:spPr>
        <p:txBody>
          <a:bodyPr wrap="square" tIns="216000" bIns="216000" rtlCol="0" anchor="ctr">
            <a:spAutoFit/>
          </a:bodyPr>
          <a:lstStyle/>
          <a:p>
            <a:pPr algn="ctr"/>
            <a:r>
              <a:rPr lang="fr-FR" b="1" dirty="0" smtClean="0">
                <a:solidFill>
                  <a:srgbClr val="FFC000"/>
                </a:solidFill>
                <a:sym typeface="Symbol"/>
              </a:rPr>
              <a:t> H</a:t>
            </a:r>
            <a:r>
              <a:rPr lang="fr-FR" b="1" dirty="0" smtClean="0">
                <a:solidFill>
                  <a:srgbClr val="FFC000"/>
                </a:solidFill>
              </a:rPr>
              <a:t>. </a:t>
            </a:r>
            <a:r>
              <a:rPr lang="fr-BE" b="1" dirty="0" smtClean="0">
                <a:solidFill>
                  <a:srgbClr val="FFC000"/>
                </a:solidFill>
              </a:rPr>
              <a:t>5 </a:t>
            </a:r>
            <a:r>
              <a:rPr lang="en-US" b="1" dirty="0" smtClean="0">
                <a:solidFill>
                  <a:srgbClr val="FFC000"/>
                </a:solidFill>
              </a:rPr>
              <a:t>millions</a:t>
            </a:r>
            <a:endParaRPr lang="fr-FR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027682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54" grpId="0"/>
      <p:bldP spid="37" grpId="0"/>
      <p:bldP spid="55" grpId="0"/>
      <p:bldP spid="56" grpId="0"/>
      <p:bldP spid="5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adredefondquestions"/>
          <p:cNvSpPr/>
          <p:nvPr/>
        </p:nvSpPr>
        <p:spPr>
          <a:xfrm>
            <a:off x="179512" y="3356992"/>
            <a:ext cx="8784976" cy="331236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57" name="textboxquestion"/>
          <p:cNvSpPr txBox="1">
            <a:spLocks noChangeArrowheads="1"/>
          </p:cNvSpPr>
          <p:nvPr/>
        </p:nvSpPr>
        <p:spPr bwMode="auto">
          <a:xfrm>
            <a:off x="1199929" y="142602"/>
            <a:ext cx="5181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4000" b="1" dirty="0" err="1" smtClean="0">
                <a:solidFill>
                  <a:prstClr val="white"/>
                </a:solidFill>
                <a:latin typeface="Arial" charset="0"/>
              </a:rPr>
              <a:t>Question</a:t>
            </a:r>
            <a:r>
              <a:rPr lang="de-DE" sz="4000" b="1" dirty="0" smtClean="0">
                <a:solidFill>
                  <a:prstClr val="white"/>
                </a:solidFill>
                <a:latin typeface="Arial" charset="0"/>
              </a:rPr>
              <a:t> 2</a:t>
            </a:r>
            <a:endParaRPr lang="de-DE" sz="4000" dirty="0">
              <a:solidFill>
                <a:prstClr val="white"/>
              </a:solidFill>
            </a:endParaRPr>
          </a:p>
        </p:txBody>
      </p:sp>
      <p:grpSp>
        <p:nvGrpSpPr>
          <p:cNvPr id="81" name="50 50"/>
          <p:cNvGrpSpPr/>
          <p:nvPr/>
        </p:nvGrpSpPr>
        <p:grpSpPr>
          <a:xfrm>
            <a:off x="539552" y="3645024"/>
            <a:ext cx="1008856" cy="541784"/>
            <a:chOff x="1618928" y="3645024"/>
            <a:chExt cx="1008856" cy="541784"/>
          </a:xfrm>
        </p:grpSpPr>
        <p:sp>
          <p:nvSpPr>
            <p:cNvPr id="59" name="Oval 50 50"/>
            <p:cNvSpPr>
              <a:spLocks noChangeArrowheads="1"/>
            </p:cNvSpPr>
            <p:nvPr/>
          </p:nvSpPr>
          <p:spPr bwMode="auto">
            <a:xfrm>
              <a:off x="1618928" y="3645024"/>
              <a:ext cx="1008856" cy="541784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0" name="Texte 50 50"/>
            <p:cNvSpPr txBox="1">
              <a:spLocks noChangeArrowheads="1"/>
            </p:cNvSpPr>
            <p:nvPr/>
          </p:nvSpPr>
          <p:spPr bwMode="auto">
            <a:xfrm>
              <a:off x="1737193" y="3758797"/>
              <a:ext cx="76860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solidFill>
                    <a:prstClr val="white"/>
                  </a:solidFill>
                  <a:latin typeface="Arial" charset="0"/>
                </a:rPr>
                <a:t>50:50</a:t>
              </a:r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1" name="appel ami"/>
          <p:cNvGrpSpPr/>
          <p:nvPr/>
        </p:nvGrpSpPr>
        <p:grpSpPr>
          <a:xfrm>
            <a:off x="1907704" y="3645024"/>
            <a:ext cx="1008856" cy="541784"/>
            <a:chOff x="5652120" y="548680"/>
            <a:chExt cx="1295400" cy="685800"/>
          </a:xfrm>
        </p:grpSpPr>
        <p:sp>
          <p:nvSpPr>
            <p:cNvPr id="62" name="Oval appel"/>
            <p:cNvSpPr>
              <a:spLocks noChangeArrowheads="1"/>
            </p:cNvSpPr>
            <p:nvPr/>
          </p:nvSpPr>
          <p:spPr bwMode="auto">
            <a:xfrm>
              <a:off x="5652120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>
                <a:solidFill>
                  <a:prstClr val="white"/>
                </a:solidFill>
              </a:endParaRPr>
            </a:p>
          </p:txBody>
        </p:sp>
        <p:pic>
          <p:nvPicPr>
            <p:cNvPr id="63" name="image app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V="1">
              <a:off x="6084168" y="620688"/>
              <a:ext cx="486246" cy="573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4" name="avis du public"/>
          <p:cNvGrpSpPr/>
          <p:nvPr/>
        </p:nvGrpSpPr>
        <p:grpSpPr>
          <a:xfrm>
            <a:off x="3275856" y="3645024"/>
            <a:ext cx="1008856" cy="541784"/>
            <a:chOff x="7380312" y="548680"/>
            <a:chExt cx="1295400" cy="685800"/>
          </a:xfrm>
        </p:grpSpPr>
        <p:sp>
          <p:nvSpPr>
            <p:cNvPr id="65" name="Oval 50"/>
            <p:cNvSpPr>
              <a:spLocks noChangeArrowheads="1"/>
            </p:cNvSpPr>
            <p:nvPr/>
          </p:nvSpPr>
          <p:spPr bwMode="auto">
            <a:xfrm>
              <a:off x="7380312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>
                <a:solidFill>
                  <a:prstClr val="white"/>
                </a:solidFill>
              </a:endParaRPr>
            </a:p>
          </p:txBody>
        </p:sp>
        <p:grpSp>
          <p:nvGrpSpPr>
            <p:cNvPr id="66" name="Groupe 68"/>
            <p:cNvGrpSpPr/>
            <p:nvPr/>
          </p:nvGrpSpPr>
          <p:grpSpPr>
            <a:xfrm>
              <a:off x="7607353" y="659645"/>
              <a:ext cx="864096" cy="504238"/>
              <a:chOff x="3851920" y="1844824"/>
              <a:chExt cx="914070" cy="533400"/>
            </a:xfrm>
          </p:grpSpPr>
          <p:sp>
            <p:nvSpPr>
              <p:cNvPr id="67" name="AutoShape 55"/>
              <p:cNvSpPr>
                <a:spLocks noChangeArrowheads="1"/>
              </p:cNvSpPr>
              <p:nvPr/>
            </p:nvSpPr>
            <p:spPr bwMode="auto">
              <a:xfrm rot="5400000">
                <a:off x="3851920" y="1997224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Oval 56"/>
              <p:cNvSpPr>
                <a:spLocks noChangeArrowheads="1"/>
              </p:cNvSpPr>
              <p:nvPr/>
            </p:nvSpPr>
            <p:spPr bwMode="auto">
              <a:xfrm>
                <a:off x="3928120" y="18448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AutoShape 57"/>
              <p:cNvSpPr>
                <a:spLocks noChangeArrowheads="1"/>
              </p:cNvSpPr>
              <p:nvPr/>
            </p:nvSpPr>
            <p:spPr bwMode="auto">
              <a:xfrm rot="5400000">
                <a:off x="4156720" y="2073424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Oval 58"/>
              <p:cNvSpPr>
                <a:spLocks noChangeArrowheads="1"/>
              </p:cNvSpPr>
              <p:nvPr/>
            </p:nvSpPr>
            <p:spPr bwMode="auto">
              <a:xfrm>
                <a:off x="4232920" y="19210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Oval 60"/>
              <p:cNvSpPr>
                <a:spLocks noChangeArrowheads="1"/>
              </p:cNvSpPr>
              <p:nvPr/>
            </p:nvSpPr>
            <p:spPr bwMode="auto">
              <a:xfrm>
                <a:off x="4537720" y="18448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AutoShape 59"/>
              <p:cNvSpPr>
                <a:spLocks noChangeArrowheads="1"/>
              </p:cNvSpPr>
              <p:nvPr/>
            </p:nvSpPr>
            <p:spPr bwMode="auto">
              <a:xfrm rot="5400000">
                <a:off x="4461190" y="1988840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78" name="cadre question 1"/>
          <p:cNvSpPr/>
          <p:nvPr/>
        </p:nvSpPr>
        <p:spPr>
          <a:xfrm>
            <a:off x="4708612" y="4653136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77" name="cadre question 2"/>
          <p:cNvSpPr/>
          <p:nvPr/>
        </p:nvSpPr>
        <p:spPr>
          <a:xfrm>
            <a:off x="467544" y="4642348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0" name="cadre question 3"/>
          <p:cNvSpPr/>
          <p:nvPr/>
        </p:nvSpPr>
        <p:spPr>
          <a:xfrm>
            <a:off x="467544" y="5589240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79" name="cadre question 4"/>
          <p:cNvSpPr/>
          <p:nvPr/>
        </p:nvSpPr>
        <p:spPr>
          <a:xfrm>
            <a:off x="4716016" y="5589240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2" name="Réponse A"/>
          <p:cNvSpPr txBox="1">
            <a:spLocks noChangeArrowheads="1"/>
          </p:cNvSpPr>
          <p:nvPr/>
        </p:nvSpPr>
        <p:spPr bwMode="auto">
          <a:xfrm>
            <a:off x="4736128" y="4813121"/>
            <a:ext cx="37283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F79646">
                    <a:lumMod val="75000"/>
                  </a:srgbClr>
                </a:solidFill>
                <a:latin typeface="Arial" charset="0"/>
              </a:rPr>
              <a:t>B:  </a:t>
            </a:r>
            <a:r>
              <a:rPr lang="fr-FR" sz="2000" b="1" dirty="0" smtClean="0">
                <a:solidFill>
                  <a:srgbClr val="F79646">
                    <a:lumMod val="75000"/>
                  </a:srgbClr>
                </a:solidFill>
              </a:rPr>
              <a:t>Environ 1 milliard</a:t>
            </a:r>
            <a:endParaRPr lang="fr-FR" sz="2000" b="1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84" name="Réponse B"/>
          <p:cNvSpPr txBox="1">
            <a:spLocks noChangeArrowheads="1"/>
          </p:cNvSpPr>
          <p:nvPr/>
        </p:nvSpPr>
        <p:spPr bwMode="auto">
          <a:xfrm>
            <a:off x="439598" y="4653136"/>
            <a:ext cx="39450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b="1" dirty="0" smtClean="0">
                <a:solidFill>
                  <a:srgbClr val="F79646">
                    <a:lumMod val="75000"/>
                  </a:srgbClr>
                </a:solidFill>
                <a:latin typeface="Arial" charset="0"/>
              </a:rPr>
              <a:t>A: </a:t>
            </a:r>
            <a:r>
              <a:rPr lang="fr-FR" sz="2000" b="1" dirty="0" smtClean="0">
                <a:solidFill>
                  <a:srgbClr val="F79646">
                    <a:lumMod val="75000"/>
                  </a:srgbClr>
                </a:solidFill>
              </a:rPr>
              <a:t>Il n’y a pas de fraude fiscale en Haute Garonne</a:t>
            </a:r>
            <a:endParaRPr lang="de-DE" sz="2000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83" name="Réponse C"/>
          <p:cNvSpPr txBox="1">
            <a:spLocks noChangeArrowheads="1"/>
          </p:cNvSpPr>
          <p:nvPr/>
        </p:nvSpPr>
        <p:spPr bwMode="auto">
          <a:xfrm>
            <a:off x="403920" y="5693186"/>
            <a:ext cx="402406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b="1" dirty="0" smtClean="0">
                <a:solidFill>
                  <a:srgbClr val="F79646">
                    <a:lumMod val="75000"/>
                  </a:srgbClr>
                </a:solidFill>
                <a:latin typeface="Arial" charset="0"/>
              </a:rPr>
              <a:t>C: </a:t>
            </a:r>
            <a:r>
              <a:rPr lang="fr-FR" sz="2000" b="1" dirty="0">
                <a:solidFill>
                  <a:srgbClr val="F79646">
                    <a:lumMod val="75000"/>
                  </a:srgbClr>
                </a:solidFill>
              </a:rPr>
              <a:t>Environ 1 </a:t>
            </a:r>
            <a:r>
              <a:rPr lang="fr-FR" sz="2000" b="1" dirty="0" err="1">
                <a:solidFill>
                  <a:srgbClr val="F79646">
                    <a:lumMod val="75000"/>
                  </a:srgbClr>
                </a:solidFill>
              </a:rPr>
              <a:t>Jérome</a:t>
            </a:r>
            <a:r>
              <a:rPr lang="fr-FR" sz="2000" b="1" dirty="0">
                <a:solidFill>
                  <a:srgbClr val="F79646">
                    <a:lumMod val="75000"/>
                  </a:srgbClr>
                </a:solidFill>
              </a:rPr>
              <a:t> </a:t>
            </a:r>
            <a:r>
              <a:rPr lang="fr-FR" sz="2000" b="1" dirty="0" err="1">
                <a:solidFill>
                  <a:srgbClr val="F79646">
                    <a:lumMod val="75000"/>
                  </a:srgbClr>
                </a:solidFill>
              </a:rPr>
              <a:t>Cahuzac</a:t>
            </a:r>
            <a:endParaRPr lang="de-DE" sz="2000" dirty="0">
              <a:solidFill>
                <a:srgbClr val="F79646">
                  <a:lumMod val="75000"/>
                </a:srgbClr>
              </a:solidFill>
            </a:endParaRPr>
          </a:p>
          <a:p>
            <a:pPr algn="ctr">
              <a:spcBef>
                <a:spcPct val="50000"/>
              </a:spcBef>
            </a:pPr>
            <a:endParaRPr lang="de-DE" sz="2000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85" name="Réponse D"/>
          <p:cNvSpPr txBox="1">
            <a:spLocks noChangeArrowheads="1"/>
          </p:cNvSpPr>
          <p:nvPr/>
        </p:nvSpPr>
        <p:spPr bwMode="auto">
          <a:xfrm>
            <a:off x="4860032" y="5693186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dirty="0" smtClean="0">
                <a:solidFill>
                  <a:srgbClr val="F79646">
                    <a:lumMod val="75000"/>
                  </a:srgbClr>
                </a:solidFill>
              </a:rPr>
              <a:t>D: Laissez </a:t>
            </a:r>
            <a:r>
              <a:rPr lang="fr-FR" sz="2000" b="1" dirty="0">
                <a:solidFill>
                  <a:srgbClr val="F79646">
                    <a:lumMod val="75000"/>
                  </a:srgbClr>
                </a:solidFill>
              </a:rPr>
              <a:t>les riche </a:t>
            </a:r>
            <a:r>
              <a:rPr lang="fr-FR" sz="2000" b="1" dirty="0" smtClean="0">
                <a:solidFill>
                  <a:srgbClr val="F79646">
                    <a:lumMod val="75000"/>
                  </a:srgbClr>
                </a:solidFill>
              </a:rPr>
              <a:t>tranquilles !</a:t>
            </a:r>
            <a:endParaRPr lang="de-DE" sz="2000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86" name="cadre réponse A"/>
          <p:cNvSpPr/>
          <p:nvPr/>
        </p:nvSpPr>
        <p:spPr>
          <a:xfrm>
            <a:off x="4736128" y="4653136"/>
            <a:ext cx="3960440" cy="720080"/>
          </a:xfrm>
          <a:prstGeom prst="roundRect">
            <a:avLst/>
          </a:prstGeom>
          <a:noFill/>
          <a:ln w="57150">
            <a:solidFill>
              <a:srgbClr val="00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8" name="cadre réponse B"/>
          <p:cNvSpPr/>
          <p:nvPr/>
        </p:nvSpPr>
        <p:spPr>
          <a:xfrm>
            <a:off x="453542" y="4635986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0" name="cadre réponse C"/>
          <p:cNvSpPr/>
          <p:nvPr/>
        </p:nvSpPr>
        <p:spPr>
          <a:xfrm>
            <a:off x="467544" y="5589240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9" name="cadre réponse D"/>
          <p:cNvSpPr/>
          <p:nvPr/>
        </p:nvSpPr>
        <p:spPr>
          <a:xfrm>
            <a:off x="4716016" y="5589240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4" name="cadredefondquestions"/>
          <p:cNvSpPr/>
          <p:nvPr/>
        </p:nvSpPr>
        <p:spPr>
          <a:xfrm>
            <a:off x="7026178" y="3024097"/>
            <a:ext cx="2106805" cy="1368152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96" name="Connecteur droit 95"/>
          <p:cNvCxnSpPr/>
          <p:nvPr/>
        </p:nvCxnSpPr>
        <p:spPr>
          <a:xfrm rot="5400000">
            <a:off x="6463289" y="3897052"/>
            <a:ext cx="1080120" cy="0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/>
          <p:cNvCxnSpPr/>
          <p:nvPr/>
        </p:nvCxnSpPr>
        <p:spPr>
          <a:xfrm rot="10800000">
            <a:off x="6970298" y="4415078"/>
            <a:ext cx="2016224" cy="0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dredescore"/>
          <p:cNvSpPr>
            <a:spLocks noChangeArrowheads="1"/>
          </p:cNvSpPr>
          <p:nvPr/>
        </p:nvSpPr>
        <p:spPr bwMode="auto">
          <a:xfrm>
            <a:off x="7092280" y="116632"/>
            <a:ext cx="1839386" cy="4176464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>
              <a:solidFill>
                <a:prstClr val="white"/>
              </a:solidFill>
            </a:endParaRPr>
          </a:p>
        </p:txBody>
      </p:sp>
      <p:sp>
        <p:nvSpPr>
          <p:cNvPr id="106" name="questionsuivante">
            <a:hlinkClick r:id="" action="ppaction://hlinkshowjump?jump=nextslide"/>
          </p:cNvPr>
          <p:cNvSpPr/>
          <p:nvPr/>
        </p:nvSpPr>
        <p:spPr>
          <a:xfrm>
            <a:off x="4881593" y="3532632"/>
            <a:ext cx="16286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20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Découvrez</a:t>
            </a:r>
            <a:r>
              <a:rPr lang="de-DE" sz="2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de-DE" sz="2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DE" sz="20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votre</a:t>
            </a:r>
            <a:r>
              <a:rPr lang="de-DE" sz="2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DE" sz="20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cadeau</a:t>
            </a:r>
            <a:endParaRPr lang="de-DE" sz="20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5" name="New Questio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51520" y="188640"/>
            <a:ext cx="304800" cy="304800"/>
          </a:xfrm>
          <a:prstGeom prst="rect">
            <a:avLst/>
          </a:prstGeom>
        </p:spPr>
      </p:pic>
      <p:pic>
        <p:nvPicPr>
          <p:cNvPr id="46" name="sonpresentationquestion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251520" y="620688"/>
            <a:ext cx="304800" cy="304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3920" y="844277"/>
            <a:ext cx="628491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 err="1"/>
              <a:t>Sachant</a:t>
            </a:r>
            <a:r>
              <a:rPr lang="en-US" sz="2400" dirty="0"/>
              <a:t> </a:t>
            </a:r>
            <a:r>
              <a:rPr lang="en-US" sz="2400" dirty="0" err="1"/>
              <a:t>que</a:t>
            </a:r>
            <a:r>
              <a:rPr lang="en-US" sz="2400" dirty="0"/>
              <a:t> la </a:t>
            </a:r>
            <a:r>
              <a:rPr lang="en-US" sz="2400" dirty="0" err="1"/>
              <a:t>Fraude</a:t>
            </a:r>
            <a:r>
              <a:rPr lang="en-US" sz="2400" dirty="0"/>
              <a:t> </a:t>
            </a:r>
            <a:r>
              <a:rPr lang="en-US" sz="2400" dirty="0" err="1"/>
              <a:t>fiscale</a:t>
            </a:r>
            <a:r>
              <a:rPr lang="en-US" sz="2400" dirty="0"/>
              <a:t> </a:t>
            </a:r>
            <a:r>
              <a:rPr lang="en-US" sz="2400" dirty="0" err="1"/>
              <a:t>nationale</a:t>
            </a:r>
            <a:r>
              <a:rPr lang="en-US" sz="2400" dirty="0"/>
              <a:t> </a:t>
            </a:r>
            <a:r>
              <a:rPr lang="en-US" sz="2400" dirty="0" err="1"/>
              <a:t>est</a:t>
            </a:r>
            <a:r>
              <a:rPr lang="en-US" sz="2400" dirty="0"/>
              <a:t> </a:t>
            </a:r>
            <a:r>
              <a:rPr lang="en-US" sz="2400" dirty="0" err="1"/>
              <a:t>évaluée</a:t>
            </a:r>
            <a:r>
              <a:rPr lang="en-US" sz="2400" dirty="0"/>
              <a:t> entre 45 et 50 milliards et </a:t>
            </a:r>
            <a:r>
              <a:rPr lang="en-US" sz="2400" dirty="0" err="1"/>
              <a:t>que</a:t>
            </a:r>
            <a:r>
              <a:rPr lang="en-US" sz="2400" dirty="0"/>
              <a:t> la </a:t>
            </a:r>
            <a:r>
              <a:rPr lang="en-US" sz="2400" dirty="0" err="1"/>
              <a:t>Hte</a:t>
            </a:r>
            <a:r>
              <a:rPr lang="en-US" sz="2400" dirty="0"/>
              <a:t> Garonne </a:t>
            </a:r>
            <a:r>
              <a:rPr lang="en-US" sz="2400" dirty="0" err="1"/>
              <a:t>représente</a:t>
            </a:r>
            <a:r>
              <a:rPr lang="en-US" sz="2400" dirty="0"/>
              <a:t> un </a:t>
            </a:r>
            <a:r>
              <a:rPr lang="en-US" sz="2400" dirty="0" err="1"/>
              <a:t>poids</a:t>
            </a:r>
            <a:r>
              <a:rPr lang="en-US" sz="2400" dirty="0"/>
              <a:t> </a:t>
            </a:r>
            <a:r>
              <a:rPr lang="en-US" sz="2400" dirty="0" err="1"/>
              <a:t>économique</a:t>
            </a:r>
            <a:r>
              <a:rPr lang="en-US" sz="2400" dirty="0"/>
              <a:t> de 2%. </a:t>
            </a:r>
            <a:r>
              <a:rPr lang="en-US" sz="2400" dirty="0" err="1"/>
              <a:t>Combien</a:t>
            </a:r>
            <a:r>
              <a:rPr lang="en-US" sz="2400" dirty="0"/>
              <a:t> </a:t>
            </a:r>
            <a:r>
              <a:rPr lang="en-US" sz="2400" dirty="0" err="1"/>
              <a:t>pèse</a:t>
            </a:r>
            <a:r>
              <a:rPr lang="en-US" sz="2400" dirty="0"/>
              <a:t> la </a:t>
            </a:r>
            <a:r>
              <a:rPr lang="en-US" sz="2400" dirty="0" err="1"/>
              <a:t>Fraude</a:t>
            </a:r>
            <a:r>
              <a:rPr lang="en-US" sz="2400" dirty="0"/>
              <a:t> </a:t>
            </a:r>
            <a:r>
              <a:rPr lang="en-US" sz="2400" dirty="0" err="1"/>
              <a:t>Fiscale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Hte</a:t>
            </a:r>
            <a:r>
              <a:rPr lang="en-US" sz="2400" dirty="0"/>
              <a:t> Garonne </a:t>
            </a:r>
            <a:r>
              <a:rPr lang="en-US" sz="2800" b="1" kern="0" dirty="0" smtClean="0">
                <a:solidFill>
                  <a:prstClr val="white"/>
                </a:solidFill>
              </a:rPr>
              <a:t>?</a:t>
            </a:r>
            <a:endParaRPr lang="fr-FR" sz="2800" b="1" kern="0" dirty="0">
              <a:solidFill>
                <a:prstClr val="white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092280" y="1755685"/>
            <a:ext cx="18971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r-FR" sz="3600" b="1" cap="none" spc="0" dirty="0" smtClean="0">
                <a:ln/>
                <a:solidFill>
                  <a:schemeClr val="accent3"/>
                </a:solidFill>
                <a:effectLst/>
              </a:rPr>
              <a:t>Équipe 1</a:t>
            </a:r>
          </a:p>
        </p:txBody>
      </p:sp>
    </p:spTree>
    <p:extLst>
      <p:ext uri="{BB962C8B-B14F-4D97-AF65-F5344CB8AC3E}">
        <p14:creationId xmlns:p14="http://schemas.microsoft.com/office/powerpoint/2010/main" val="424800291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029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yok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jo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jo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audio>
              <p:cMediaNode showWhenStopped="0">
                <p:cTn id="9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showWhenStopped="0">
                <p:cTn id="9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57" grpId="0"/>
      <p:bldP spid="82" grpId="0"/>
      <p:bldP spid="84" grpId="0"/>
      <p:bldP spid="84" grpId="1"/>
      <p:bldP spid="83" grpId="0"/>
      <p:bldP spid="83" grpId="1"/>
      <p:bldP spid="85" grpId="0"/>
      <p:bldP spid="86" grpId="0" animBg="1"/>
      <p:bldP spid="86" grpId="1" animBg="1"/>
      <p:bldP spid="88" grpId="0" animBg="1"/>
      <p:bldP spid="88" grpId="1" animBg="1"/>
      <p:bldP spid="90" grpId="0" animBg="1"/>
      <p:bldP spid="90" grpId="1" animBg="1"/>
      <p:bldP spid="89" grpId="0" animBg="1"/>
      <p:bldP spid="89" grpId="1" animBg="1"/>
      <p:bldP spid="106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img1.gtsstatic.com/wallpapers/03c85f481959daa41bd85b9f7d22d0dc_lar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21751"/>
            <a:ext cx="9062516" cy="679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roix 38" hidden="1"/>
          <p:cNvSpPr/>
          <p:nvPr/>
        </p:nvSpPr>
        <p:spPr>
          <a:xfrm rot="2700000">
            <a:off x="717305" y="205909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Croix 39" hidden="1"/>
          <p:cNvSpPr/>
          <p:nvPr/>
        </p:nvSpPr>
        <p:spPr>
          <a:xfrm rot="2700000">
            <a:off x="763107" y="1420331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Croix 40" hidden="1"/>
          <p:cNvSpPr/>
          <p:nvPr/>
        </p:nvSpPr>
        <p:spPr>
          <a:xfrm rot="2700000">
            <a:off x="763106" y="2563339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2195453" cy="2195453"/>
          </a:xfrm>
          <a:prstGeom prst="rect">
            <a:avLst/>
          </a:prstGeom>
        </p:spPr>
      </p:pic>
      <p:sp>
        <p:nvSpPr>
          <p:cNvPr id="26" name="Titre 1"/>
          <p:cNvSpPr txBox="1">
            <a:spLocks/>
          </p:cNvSpPr>
          <p:nvPr/>
        </p:nvSpPr>
        <p:spPr>
          <a:xfrm>
            <a:off x="3275856" y="388646"/>
            <a:ext cx="4752528" cy="2009289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  <a:reflection blurRad="6350" stA="50000" endA="300" endPos="38500" dist="50800" dir="5400000" sy="-100000" algn="bl" rotWithShape="0"/>
          </a:effectLst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Bravo,</a:t>
            </a:r>
          </a:p>
          <a:p>
            <a:r>
              <a:rPr lang="fr-FR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vous remportez</a:t>
            </a:r>
            <a:endParaRPr lang="fr-FR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3501008"/>
            <a:ext cx="3295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smtClean="0">
                <a:solidFill>
                  <a:schemeClr val="bg1"/>
                </a:solidFill>
              </a:rPr>
              <a:t>Un passe à vie pour ne plus faire la queue à la CAF !!!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" name="Image 25" descr="http://static.footeo.com/uploads/bleuets-football/Medias/logo_tickets_CAF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446" y="2276872"/>
            <a:ext cx="4751005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7813719"/>
      </p:ext>
    </p:extLst>
  </p:cSld>
  <p:clrMapOvr>
    <a:masterClrMapping/>
  </p:clrMapOvr>
  <p:transition advClick="0">
    <p:fade thruBlk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 descr="artifices-0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3140968"/>
            <a:ext cx="1905000" cy="2286000"/>
          </a:xfrm>
          <a:prstGeom prst="rect">
            <a:avLst/>
          </a:prstGeom>
        </p:spPr>
      </p:pic>
      <p:pic>
        <p:nvPicPr>
          <p:cNvPr id="26" name="Image 25" descr="artifices-06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76256" y="1412776"/>
            <a:ext cx="418704" cy="375202"/>
          </a:xfrm>
          <a:prstGeom prst="rect">
            <a:avLst/>
          </a:prstGeom>
        </p:spPr>
      </p:pic>
      <p:sp>
        <p:nvSpPr>
          <p:cNvPr id="52" name="Fond tableau des scores"/>
          <p:cNvSpPr>
            <a:spLocks noChangeArrowheads="1"/>
          </p:cNvSpPr>
          <p:nvPr/>
        </p:nvSpPr>
        <p:spPr bwMode="auto">
          <a:xfrm>
            <a:off x="1043608" y="476672"/>
            <a:ext cx="2304256" cy="5688632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1" name="Niveau des scores"/>
          <p:cNvSpPr>
            <a:spLocks noChangeArrowheads="1"/>
          </p:cNvSpPr>
          <p:nvPr/>
        </p:nvSpPr>
        <p:spPr bwMode="auto">
          <a:xfrm>
            <a:off x="1259632" y="2531408"/>
            <a:ext cx="1368152" cy="2244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3" name="Tableau des scores"/>
          <p:cNvSpPr txBox="1"/>
          <p:nvPr/>
        </p:nvSpPr>
        <p:spPr>
          <a:xfrm>
            <a:off x="1187624" y="548680"/>
            <a:ext cx="216024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Arial" pitchFamily="34" charset="0"/>
                <a:cs typeface="Arial" pitchFamily="34" charset="0"/>
              </a:rPr>
              <a:t>18     </a:t>
            </a:r>
            <a:r>
              <a:rPr lang="fr-FR" b="1" dirty="0" smtClean="0">
                <a:latin typeface="Arial" pitchFamily="34" charset="0"/>
                <a:cs typeface="Arial" pitchFamily="34" charset="0"/>
                <a:sym typeface="Wingdings"/>
              </a:rPr>
              <a:t>      1     </a:t>
            </a:r>
            <a:r>
              <a:rPr lang="fr-FR" b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</a:t>
            </a:r>
            <a:endParaRPr lang="fr-FR" b="1" dirty="0" smtClean="0">
              <a:solidFill>
                <a:srgbClr val="00FF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17     </a:t>
            </a:r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      2</a:t>
            </a:r>
            <a:endParaRPr lang="fr-FR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16     </a:t>
            </a:r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      3</a:t>
            </a:r>
            <a:endParaRPr lang="fr-FR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15     </a:t>
            </a:r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      4</a:t>
            </a:r>
            <a:endParaRPr lang="fr-FR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14     </a:t>
            </a:r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      5</a:t>
            </a:r>
            <a:endParaRPr lang="fr-FR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13           6</a:t>
            </a:r>
          </a:p>
          <a:p>
            <a:pPr marL="342900" indent="-342900"/>
            <a:r>
              <a:rPr lang="fr-FR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- - - - - - - - - - - - - - </a:t>
            </a:r>
            <a:endParaRPr lang="fr-FR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b="1" dirty="0" smtClean="0">
                <a:latin typeface="Arial" pitchFamily="34" charset="0"/>
                <a:cs typeface="Arial" pitchFamily="34" charset="0"/>
              </a:rPr>
              <a:t>12     </a:t>
            </a:r>
            <a:r>
              <a:rPr lang="fr-FR" b="1" dirty="0" smtClean="0">
                <a:latin typeface="Arial" pitchFamily="34" charset="0"/>
                <a:cs typeface="Arial" pitchFamily="34" charset="0"/>
                <a:sym typeface="Wingdings"/>
              </a:rPr>
              <a:t>      1     </a:t>
            </a:r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</a:t>
            </a:r>
            <a:endParaRPr lang="fr-FR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11           2</a:t>
            </a:r>
            <a:endParaRPr lang="fr-FR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10           3</a:t>
            </a:r>
          </a:p>
          <a:p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9       </a:t>
            </a:r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      4</a:t>
            </a:r>
            <a:endParaRPr lang="fr-FR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8       </a:t>
            </a:r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      5</a:t>
            </a:r>
            <a:endParaRPr lang="fr-FR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7       </a:t>
            </a:r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      6</a:t>
            </a:r>
          </a:p>
          <a:p>
            <a:r>
              <a:rPr lang="fr-FR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- - - - - - - - - - - - - -</a:t>
            </a:r>
          </a:p>
          <a:p>
            <a:r>
              <a:rPr lang="fr-FR" b="1" dirty="0" smtClean="0">
                <a:latin typeface="Arial" pitchFamily="34" charset="0"/>
                <a:cs typeface="Arial" pitchFamily="34" charset="0"/>
              </a:rPr>
              <a:t>6       </a:t>
            </a:r>
            <a:r>
              <a:rPr lang="fr-FR" b="1" dirty="0" smtClean="0">
                <a:latin typeface="Arial" pitchFamily="34" charset="0"/>
                <a:cs typeface="Arial" pitchFamily="34" charset="0"/>
                <a:sym typeface="Wingdings"/>
              </a:rPr>
              <a:t>       1    </a:t>
            </a:r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</a:t>
            </a:r>
            <a:endParaRPr lang="fr-FR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5       </a:t>
            </a:r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       2</a:t>
            </a:r>
            <a:endParaRPr lang="fr-FR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4       </a:t>
            </a:r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       3</a:t>
            </a:r>
            <a:endParaRPr lang="fr-FR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3       </a:t>
            </a:r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       4</a:t>
            </a:r>
            <a:endParaRPr lang="fr-FR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       </a:t>
            </a:r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       5</a:t>
            </a:r>
            <a:endParaRPr lang="fr-FR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fr-F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Wingdings"/>
              </a:rPr>
              <a:t>1              6</a:t>
            </a:r>
            <a:endParaRPr lang="fr-FR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/>
            <a:endParaRPr lang="fr-FR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50 50"/>
          <p:cNvGrpSpPr/>
          <p:nvPr/>
        </p:nvGrpSpPr>
        <p:grpSpPr>
          <a:xfrm>
            <a:off x="3923928" y="548680"/>
            <a:ext cx="1295400" cy="685800"/>
            <a:chOff x="3923928" y="548680"/>
            <a:chExt cx="1295400" cy="685800"/>
          </a:xfrm>
        </p:grpSpPr>
        <p:sp>
          <p:nvSpPr>
            <p:cNvPr id="55" name="ovale"/>
            <p:cNvSpPr>
              <a:spLocks noChangeArrowheads="1"/>
            </p:cNvSpPr>
            <p:nvPr/>
          </p:nvSpPr>
          <p:spPr bwMode="auto">
            <a:xfrm>
              <a:off x="3923928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8" name="texte"/>
            <p:cNvSpPr txBox="1">
              <a:spLocks noChangeArrowheads="1"/>
            </p:cNvSpPr>
            <p:nvPr/>
          </p:nvSpPr>
          <p:spPr bwMode="auto">
            <a:xfrm>
              <a:off x="4139952" y="692696"/>
              <a:ext cx="86409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latin typeface="Arial" charset="0"/>
                </a:rPr>
                <a:t>50:50</a:t>
              </a:r>
              <a:endParaRPr lang="en-US" dirty="0"/>
            </a:p>
          </p:txBody>
        </p:sp>
      </p:grpSp>
      <p:grpSp>
        <p:nvGrpSpPr>
          <p:cNvPr id="3" name="Appel ami"/>
          <p:cNvGrpSpPr/>
          <p:nvPr/>
        </p:nvGrpSpPr>
        <p:grpSpPr>
          <a:xfrm>
            <a:off x="5652120" y="548680"/>
            <a:ext cx="1295400" cy="685800"/>
            <a:chOff x="5652120" y="548680"/>
            <a:chExt cx="1295400" cy="685800"/>
          </a:xfrm>
        </p:grpSpPr>
        <p:sp>
          <p:nvSpPr>
            <p:cNvPr id="56" name="ovale"/>
            <p:cNvSpPr>
              <a:spLocks noChangeArrowheads="1"/>
            </p:cNvSpPr>
            <p:nvPr/>
          </p:nvSpPr>
          <p:spPr bwMode="auto">
            <a:xfrm>
              <a:off x="5652120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60" name="icon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V="1">
              <a:off x="6084168" y="620688"/>
              <a:ext cx="486246" cy="573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" name="Avis du public"/>
          <p:cNvGrpSpPr/>
          <p:nvPr/>
        </p:nvGrpSpPr>
        <p:grpSpPr>
          <a:xfrm>
            <a:off x="7380312" y="548680"/>
            <a:ext cx="1295400" cy="685800"/>
            <a:chOff x="7380312" y="548680"/>
            <a:chExt cx="1295400" cy="685800"/>
          </a:xfrm>
        </p:grpSpPr>
        <p:sp>
          <p:nvSpPr>
            <p:cNvPr id="57" name="ovale"/>
            <p:cNvSpPr>
              <a:spLocks noChangeArrowheads="1"/>
            </p:cNvSpPr>
            <p:nvPr/>
          </p:nvSpPr>
          <p:spPr bwMode="auto">
            <a:xfrm>
              <a:off x="7380312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5" name="Groupe 68"/>
            <p:cNvGrpSpPr/>
            <p:nvPr/>
          </p:nvGrpSpPr>
          <p:grpSpPr>
            <a:xfrm>
              <a:off x="7607353" y="659645"/>
              <a:ext cx="864096" cy="504238"/>
              <a:chOff x="3851920" y="1844824"/>
              <a:chExt cx="914070" cy="533400"/>
            </a:xfrm>
          </p:grpSpPr>
          <p:sp>
            <p:nvSpPr>
              <p:cNvPr id="62" name="bout d'icone 6"/>
              <p:cNvSpPr>
                <a:spLocks noChangeArrowheads="1"/>
              </p:cNvSpPr>
              <p:nvPr/>
            </p:nvSpPr>
            <p:spPr bwMode="auto">
              <a:xfrm rot="5400000">
                <a:off x="3851920" y="1997224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3" name="bout d'icone 5"/>
              <p:cNvSpPr>
                <a:spLocks noChangeArrowheads="1"/>
              </p:cNvSpPr>
              <p:nvPr/>
            </p:nvSpPr>
            <p:spPr bwMode="auto">
              <a:xfrm>
                <a:off x="3928120" y="18448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4" name="bout d'icone 4"/>
              <p:cNvSpPr>
                <a:spLocks noChangeArrowheads="1"/>
              </p:cNvSpPr>
              <p:nvPr/>
            </p:nvSpPr>
            <p:spPr bwMode="auto">
              <a:xfrm rot="5400000">
                <a:off x="4156720" y="2073424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5" name="bout d'icone 3"/>
              <p:cNvSpPr>
                <a:spLocks noChangeArrowheads="1"/>
              </p:cNvSpPr>
              <p:nvPr/>
            </p:nvSpPr>
            <p:spPr bwMode="auto">
              <a:xfrm>
                <a:off x="4232920" y="19210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6" name="bout d'icone 2"/>
              <p:cNvSpPr>
                <a:spLocks noChangeArrowheads="1"/>
              </p:cNvSpPr>
              <p:nvPr/>
            </p:nvSpPr>
            <p:spPr bwMode="auto">
              <a:xfrm>
                <a:off x="4537720" y="18448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8" name="bout d'icone 1"/>
              <p:cNvSpPr>
                <a:spLocks noChangeArrowheads="1"/>
              </p:cNvSpPr>
              <p:nvPr/>
            </p:nvSpPr>
            <p:spPr bwMode="auto">
              <a:xfrm rot="5400000">
                <a:off x="4461190" y="1988840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20" name="copyright"/>
          <p:cNvSpPr txBox="1">
            <a:spLocks/>
          </p:cNvSpPr>
          <p:nvPr/>
        </p:nvSpPr>
        <p:spPr>
          <a:xfrm>
            <a:off x="179512" y="6453336"/>
            <a:ext cx="1688232" cy="2628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www.weballemand.fr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2" name="élève" descr="fon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5936" y="3933056"/>
            <a:ext cx="2237954" cy="2237952"/>
          </a:xfrm>
          <a:prstGeom prst="rect">
            <a:avLst/>
          </a:prstGeom>
        </p:spPr>
      </p:pic>
      <p:sp>
        <p:nvSpPr>
          <p:cNvPr id="23" name="bulle"/>
          <p:cNvSpPr/>
          <p:nvPr/>
        </p:nvSpPr>
        <p:spPr>
          <a:xfrm>
            <a:off x="5796136" y="1916832"/>
            <a:ext cx="3024336" cy="1872208"/>
          </a:xfrm>
          <a:prstGeom prst="wedgeRoundRectCallout">
            <a:avLst>
              <a:gd name="adj1" fmla="val -59082"/>
              <a:gd name="adj2" fmla="val 48966"/>
              <a:gd name="adj3" fmla="val 16667"/>
            </a:avLst>
          </a:prstGeom>
          <a:noFill/>
          <a:ln w="57150">
            <a:solidFill>
              <a:srgbClr val="99BBF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b="1" dirty="0" err="1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Félicitation</a:t>
            </a:r>
            <a:endParaRPr lang="de-DE" sz="2400" b="1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feuerwerk oben links" descr="artifices-06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700808"/>
            <a:ext cx="418704" cy="375202"/>
          </a:xfrm>
          <a:prstGeom prst="rect">
            <a:avLst/>
          </a:prstGeom>
        </p:spPr>
      </p:pic>
      <p:pic>
        <p:nvPicPr>
          <p:cNvPr id="25" name="feuerwerk unten links" descr="artifices-09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517232"/>
            <a:ext cx="952500" cy="952500"/>
          </a:xfrm>
          <a:prstGeom prst="rect">
            <a:avLst/>
          </a:prstGeom>
        </p:spPr>
      </p:pic>
      <p:pic>
        <p:nvPicPr>
          <p:cNvPr id="27" name="feuerwerk unten rechts" descr="artifices-1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64288" y="4221088"/>
            <a:ext cx="1240532" cy="1240532"/>
          </a:xfrm>
          <a:prstGeom prst="rect">
            <a:avLst/>
          </a:prstGeom>
        </p:spPr>
      </p:pic>
      <p:pic>
        <p:nvPicPr>
          <p:cNvPr id="28" name="feuerwerk mitte" descr="artifices-10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35896" y="2132856"/>
            <a:ext cx="17145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4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556E-17 -4.07407E-6 L -0.00382 -0.275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138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y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build="allAtOnce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adredefondquestions"/>
          <p:cNvSpPr/>
          <p:nvPr/>
        </p:nvSpPr>
        <p:spPr>
          <a:xfrm>
            <a:off x="179512" y="3356992"/>
            <a:ext cx="8784976" cy="331236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textboxquestion"/>
          <p:cNvSpPr txBox="1">
            <a:spLocks noChangeArrowheads="1"/>
          </p:cNvSpPr>
          <p:nvPr/>
        </p:nvSpPr>
        <p:spPr bwMode="auto">
          <a:xfrm>
            <a:off x="1199929" y="142602"/>
            <a:ext cx="5181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4000" b="1" dirty="0" err="1" smtClean="0">
                <a:latin typeface="Arial" charset="0"/>
              </a:rPr>
              <a:t>Question</a:t>
            </a:r>
            <a:r>
              <a:rPr lang="de-DE" sz="4000" b="1" dirty="0" smtClean="0">
                <a:latin typeface="Arial" charset="0"/>
              </a:rPr>
              <a:t> 3</a:t>
            </a:r>
            <a:endParaRPr lang="de-DE" sz="4000" dirty="0"/>
          </a:p>
        </p:txBody>
      </p:sp>
      <p:grpSp>
        <p:nvGrpSpPr>
          <p:cNvPr id="81" name="50 50"/>
          <p:cNvGrpSpPr/>
          <p:nvPr/>
        </p:nvGrpSpPr>
        <p:grpSpPr>
          <a:xfrm>
            <a:off x="539552" y="3645024"/>
            <a:ext cx="1008856" cy="541784"/>
            <a:chOff x="1618928" y="3645024"/>
            <a:chExt cx="1008856" cy="541784"/>
          </a:xfrm>
        </p:grpSpPr>
        <p:sp>
          <p:nvSpPr>
            <p:cNvPr id="59" name="Oval 50 50"/>
            <p:cNvSpPr>
              <a:spLocks noChangeArrowheads="1"/>
            </p:cNvSpPr>
            <p:nvPr/>
          </p:nvSpPr>
          <p:spPr bwMode="auto">
            <a:xfrm>
              <a:off x="1618928" y="3645024"/>
              <a:ext cx="1008856" cy="541784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0" name="Texte 50 50"/>
            <p:cNvSpPr txBox="1">
              <a:spLocks noChangeArrowheads="1"/>
            </p:cNvSpPr>
            <p:nvPr/>
          </p:nvSpPr>
          <p:spPr bwMode="auto">
            <a:xfrm>
              <a:off x="1737193" y="3758797"/>
              <a:ext cx="76860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latin typeface="Arial" charset="0"/>
                </a:rPr>
                <a:t>50:50</a:t>
              </a:r>
              <a:endParaRPr lang="en-US" dirty="0"/>
            </a:p>
          </p:txBody>
        </p:sp>
      </p:grpSp>
      <p:grpSp>
        <p:nvGrpSpPr>
          <p:cNvPr id="61" name="appel ami"/>
          <p:cNvGrpSpPr/>
          <p:nvPr/>
        </p:nvGrpSpPr>
        <p:grpSpPr>
          <a:xfrm>
            <a:off x="1907704" y="3645024"/>
            <a:ext cx="1008856" cy="541784"/>
            <a:chOff x="5652120" y="548680"/>
            <a:chExt cx="1295400" cy="685800"/>
          </a:xfrm>
        </p:grpSpPr>
        <p:sp>
          <p:nvSpPr>
            <p:cNvPr id="62" name="Oval appel"/>
            <p:cNvSpPr>
              <a:spLocks noChangeArrowheads="1"/>
            </p:cNvSpPr>
            <p:nvPr/>
          </p:nvSpPr>
          <p:spPr bwMode="auto">
            <a:xfrm>
              <a:off x="5652120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63" name="image app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V="1">
              <a:off x="6084168" y="620688"/>
              <a:ext cx="486246" cy="573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4" name="avis du public"/>
          <p:cNvGrpSpPr/>
          <p:nvPr/>
        </p:nvGrpSpPr>
        <p:grpSpPr>
          <a:xfrm>
            <a:off x="3275856" y="3645024"/>
            <a:ext cx="1008856" cy="541784"/>
            <a:chOff x="7380312" y="548680"/>
            <a:chExt cx="1295400" cy="685800"/>
          </a:xfrm>
        </p:grpSpPr>
        <p:sp>
          <p:nvSpPr>
            <p:cNvPr id="65" name="Oval 50"/>
            <p:cNvSpPr>
              <a:spLocks noChangeArrowheads="1"/>
            </p:cNvSpPr>
            <p:nvPr/>
          </p:nvSpPr>
          <p:spPr bwMode="auto">
            <a:xfrm>
              <a:off x="7380312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66" name="Groupe 68"/>
            <p:cNvGrpSpPr/>
            <p:nvPr/>
          </p:nvGrpSpPr>
          <p:grpSpPr>
            <a:xfrm>
              <a:off x="7607353" y="659645"/>
              <a:ext cx="864096" cy="504238"/>
              <a:chOff x="3851920" y="1844824"/>
              <a:chExt cx="914070" cy="533400"/>
            </a:xfrm>
          </p:grpSpPr>
          <p:sp>
            <p:nvSpPr>
              <p:cNvPr id="67" name="AutoShape 55"/>
              <p:cNvSpPr>
                <a:spLocks noChangeArrowheads="1"/>
              </p:cNvSpPr>
              <p:nvPr/>
            </p:nvSpPr>
            <p:spPr bwMode="auto">
              <a:xfrm rot="5400000">
                <a:off x="3851920" y="1997224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8" name="Oval 56"/>
              <p:cNvSpPr>
                <a:spLocks noChangeArrowheads="1"/>
              </p:cNvSpPr>
              <p:nvPr/>
            </p:nvSpPr>
            <p:spPr bwMode="auto">
              <a:xfrm>
                <a:off x="3928120" y="18448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9" name="AutoShape 57"/>
              <p:cNvSpPr>
                <a:spLocks noChangeArrowheads="1"/>
              </p:cNvSpPr>
              <p:nvPr/>
            </p:nvSpPr>
            <p:spPr bwMode="auto">
              <a:xfrm rot="5400000">
                <a:off x="4156720" y="2073424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0" name="Oval 58"/>
              <p:cNvSpPr>
                <a:spLocks noChangeArrowheads="1"/>
              </p:cNvSpPr>
              <p:nvPr/>
            </p:nvSpPr>
            <p:spPr bwMode="auto">
              <a:xfrm>
                <a:off x="4232920" y="19210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1" name="Oval 60"/>
              <p:cNvSpPr>
                <a:spLocks noChangeArrowheads="1"/>
              </p:cNvSpPr>
              <p:nvPr/>
            </p:nvSpPr>
            <p:spPr bwMode="auto">
              <a:xfrm>
                <a:off x="4537720" y="18448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" name="AutoShape 59"/>
              <p:cNvSpPr>
                <a:spLocks noChangeArrowheads="1"/>
              </p:cNvSpPr>
              <p:nvPr/>
            </p:nvSpPr>
            <p:spPr bwMode="auto">
              <a:xfrm rot="5400000">
                <a:off x="4461190" y="1988840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78" name="cadre question 1"/>
          <p:cNvSpPr/>
          <p:nvPr/>
        </p:nvSpPr>
        <p:spPr>
          <a:xfrm>
            <a:off x="4850011" y="5589240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cadre question 2"/>
          <p:cNvSpPr/>
          <p:nvPr/>
        </p:nvSpPr>
        <p:spPr>
          <a:xfrm>
            <a:off x="4809555" y="4524782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cadre question 3"/>
          <p:cNvSpPr/>
          <p:nvPr/>
        </p:nvSpPr>
        <p:spPr>
          <a:xfrm>
            <a:off x="440787" y="4524782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cadre question 4"/>
          <p:cNvSpPr/>
          <p:nvPr/>
        </p:nvSpPr>
        <p:spPr>
          <a:xfrm>
            <a:off x="458522" y="5589240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Réponse A"/>
          <p:cNvSpPr txBox="1">
            <a:spLocks noChangeArrowheads="1"/>
          </p:cNvSpPr>
          <p:nvPr/>
        </p:nvSpPr>
        <p:spPr bwMode="auto">
          <a:xfrm>
            <a:off x="4925922" y="5749225"/>
            <a:ext cx="37283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D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: 3 884</a:t>
            </a:r>
            <a:endParaRPr lang="fr-F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4" name="Réponse B"/>
          <p:cNvSpPr txBox="1">
            <a:spLocks noChangeArrowheads="1"/>
          </p:cNvSpPr>
          <p:nvPr/>
        </p:nvSpPr>
        <p:spPr bwMode="auto">
          <a:xfrm>
            <a:off x="4731388" y="4653136"/>
            <a:ext cx="39450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: 1000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3" name="Réponse C"/>
          <p:cNvSpPr txBox="1">
            <a:spLocks noChangeArrowheads="1"/>
          </p:cNvSpPr>
          <p:nvPr/>
        </p:nvSpPr>
        <p:spPr bwMode="auto">
          <a:xfrm>
            <a:off x="421494" y="4658676"/>
            <a:ext cx="40240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A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: 254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5" name="Réponse D"/>
          <p:cNvSpPr txBox="1">
            <a:spLocks noChangeArrowheads="1"/>
          </p:cNvSpPr>
          <p:nvPr/>
        </p:nvSpPr>
        <p:spPr bwMode="auto">
          <a:xfrm>
            <a:off x="761362" y="5693186"/>
            <a:ext cx="365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: 2 500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6" name="cadre réponse A"/>
          <p:cNvSpPr/>
          <p:nvPr/>
        </p:nvSpPr>
        <p:spPr>
          <a:xfrm>
            <a:off x="4859234" y="5589240"/>
            <a:ext cx="3960440" cy="720080"/>
          </a:xfrm>
          <a:prstGeom prst="roundRect">
            <a:avLst/>
          </a:prstGeom>
          <a:noFill/>
          <a:ln w="57150">
            <a:solidFill>
              <a:srgbClr val="00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cadre réponse B"/>
          <p:cNvSpPr/>
          <p:nvPr/>
        </p:nvSpPr>
        <p:spPr>
          <a:xfrm>
            <a:off x="4850011" y="4581128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cadre réponse C"/>
          <p:cNvSpPr/>
          <p:nvPr/>
        </p:nvSpPr>
        <p:spPr>
          <a:xfrm>
            <a:off x="403920" y="4524782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cadre réponse D"/>
          <p:cNvSpPr/>
          <p:nvPr/>
        </p:nvSpPr>
        <p:spPr>
          <a:xfrm>
            <a:off x="458522" y="5589240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cadredefondquestions"/>
          <p:cNvSpPr/>
          <p:nvPr/>
        </p:nvSpPr>
        <p:spPr>
          <a:xfrm>
            <a:off x="7026178" y="3024097"/>
            <a:ext cx="2106805" cy="1368152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6" name="Connecteur droit 95"/>
          <p:cNvCxnSpPr/>
          <p:nvPr/>
        </p:nvCxnSpPr>
        <p:spPr>
          <a:xfrm rot="5400000">
            <a:off x="6463289" y="3897052"/>
            <a:ext cx="1080120" cy="0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/>
          <p:cNvCxnSpPr/>
          <p:nvPr/>
        </p:nvCxnSpPr>
        <p:spPr>
          <a:xfrm rot="10800000">
            <a:off x="6970298" y="4415078"/>
            <a:ext cx="2016224" cy="0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dredescore"/>
          <p:cNvSpPr>
            <a:spLocks noChangeArrowheads="1"/>
          </p:cNvSpPr>
          <p:nvPr/>
        </p:nvSpPr>
        <p:spPr bwMode="auto">
          <a:xfrm>
            <a:off x="7092280" y="116632"/>
            <a:ext cx="1839386" cy="4176464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6" name="questionsuivante">
            <a:hlinkClick r:id="" action="ppaction://hlinkshowjump?jump=nextslide"/>
          </p:cNvPr>
          <p:cNvSpPr/>
          <p:nvPr/>
        </p:nvSpPr>
        <p:spPr>
          <a:xfrm>
            <a:off x="4881593" y="3532632"/>
            <a:ext cx="16286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2000" b="1" cap="none" spc="0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Découvrez</a:t>
            </a:r>
            <a:r>
              <a:rPr lang="de-DE" sz="2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de-DE" sz="2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DE" sz="2000" b="1" cap="none" spc="0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votre</a:t>
            </a:r>
            <a:r>
              <a:rPr lang="de-DE" sz="2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DE" sz="2000" b="1" cap="none" spc="0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cadeau</a:t>
            </a:r>
            <a:endParaRPr lang="de-DE" sz="20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5" name="New Questio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51520" y="188640"/>
            <a:ext cx="304800" cy="304800"/>
          </a:xfrm>
          <a:prstGeom prst="rect">
            <a:avLst/>
          </a:prstGeom>
        </p:spPr>
      </p:pic>
      <p:pic>
        <p:nvPicPr>
          <p:cNvPr id="46" name="sonpresentationquestion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251520" y="620688"/>
            <a:ext cx="304800" cy="304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5162" y="1124744"/>
            <a:ext cx="60363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tx1">
                    <a:lumMod val="95000"/>
                  </a:schemeClr>
                </a:solidFill>
              </a:rPr>
              <a:t>Combien y </a:t>
            </a:r>
            <a:r>
              <a:rPr lang="fr-FR" sz="2800" b="1" dirty="0" err="1" smtClean="0">
                <a:solidFill>
                  <a:schemeClr val="tx1">
                    <a:lumMod val="95000"/>
                  </a:schemeClr>
                </a:solidFill>
              </a:rPr>
              <a:t>a-t-il</a:t>
            </a:r>
            <a:r>
              <a:rPr lang="fr-FR" sz="2800" b="1" dirty="0" smtClean="0">
                <a:solidFill>
                  <a:schemeClr val="tx1">
                    <a:lumMod val="95000"/>
                  </a:schemeClr>
                </a:solidFill>
              </a:rPr>
              <a:t> eu de foyer imposables à l’ISF en Haute Garonne en 2013?</a:t>
            </a:r>
            <a:endParaRPr lang="fr-FR" sz="28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092280" y="1755685"/>
            <a:ext cx="18971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r-FR" sz="3600" b="1" cap="none" spc="0" dirty="0" smtClean="0">
                <a:ln/>
                <a:solidFill>
                  <a:schemeClr val="accent3"/>
                </a:solidFill>
                <a:effectLst/>
              </a:rPr>
              <a:t>Équipe 2</a:t>
            </a:r>
            <a:endParaRPr lang="fr-FR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0773306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029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yok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jo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jo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audio>
              <p:cMediaNode showWhenStopped="0">
                <p:cTn id="9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showWhenStopped="0">
                <p:cTn id="9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57" grpId="0"/>
      <p:bldP spid="82" grpId="0"/>
      <p:bldP spid="84" grpId="0"/>
      <p:bldP spid="84" grpId="1"/>
      <p:bldP spid="83" grpId="0"/>
      <p:bldP spid="83" grpId="1"/>
      <p:bldP spid="85" grpId="0"/>
      <p:bldP spid="86" grpId="0" animBg="1"/>
      <p:bldP spid="86" grpId="1" animBg="1"/>
      <p:bldP spid="88" grpId="0" animBg="1"/>
      <p:bldP spid="88" grpId="1" animBg="1"/>
      <p:bldP spid="90" grpId="0" animBg="1"/>
      <p:bldP spid="90" grpId="1" animBg="1"/>
      <p:bldP spid="89" grpId="0" animBg="1"/>
      <p:bldP spid="89" grpId="1" animBg="1"/>
      <p:bldP spid="106" grpId="0"/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img1.gtsstatic.com/wallpapers/03c85f481959daa41bd85b9f7d22d0dc_lar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21751"/>
            <a:ext cx="9062516" cy="679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roix 38" hidden="1"/>
          <p:cNvSpPr/>
          <p:nvPr/>
        </p:nvSpPr>
        <p:spPr>
          <a:xfrm rot="2700000">
            <a:off x="717305" y="205909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Croix 39" hidden="1"/>
          <p:cNvSpPr/>
          <p:nvPr/>
        </p:nvSpPr>
        <p:spPr>
          <a:xfrm rot="2700000">
            <a:off x="763107" y="1420331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Croix 40" hidden="1"/>
          <p:cNvSpPr/>
          <p:nvPr/>
        </p:nvSpPr>
        <p:spPr>
          <a:xfrm rot="2700000">
            <a:off x="763106" y="2563339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2195453" cy="2195453"/>
          </a:xfrm>
          <a:prstGeom prst="rect">
            <a:avLst/>
          </a:prstGeom>
        </p:spPr>
      </p:pic>
      <p:sp>
        <p:nvSpPr>
          <p:cNvPr id="26" name="Titre 1"/>
          <p:cNvSpPr txBox="1">
            <a:spLocks/>
          </p:cNvSpPr>
          <p:nvPr/>
        </p:nvSpPr>
        <p:spPr>
          <a:xfrm>
            <a:off x="3275856" y="388646"/>
            <a:ext cx="4752528" cy="2009289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  <a:reflection blurRad="6350" stA="50000" endA="300" endPos="38500" dist="50800" dir="5400000" sy="-100000" algn="bl" rotWithShape="0"/>
          </a:effectLst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Bravo !</a:t>
            </a:r>
          </a:p>
          <a:p>
            <a:r>
              <a:rPr lang="fr-FR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vous remportez</a:t>
            </a:r>
            <a:endParaRPr lang="fr-FR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3645024"/>
            <a:ext cx="3295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smtClean="0">
                <a:solidFill>
                  <a:srgbClr val="FFFF00"/>
                </a:solidFill>
              </a:rPr>
              <a:t>Un week-end Thalasso de rêve à l’Hôtel de Police!!!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10" name="Image 13" descr="http://www.architectes.org/portfolios/hellin-sebbag/hotel-de-police-a-montpellier/h01.jpg/image_large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7" y="2204864"/>
            <a:ext cx="4645306" cy="4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632519"/>
      </p:ext>
    </p:extLst>
  </p:cSld>
  <p:clrMapOvr>
    <a:masterClrMapping/>
  </p:clrMapOvr>
  <p:transition advClick="0">
    <p:fade thruBlk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img1.gtsstatic.com/wallpapers/03c85f481959daa41bd85b9f7d22d0dc_lar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21751"/>
            <a:ext cx="9062516" cy="679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roix 38" hidden="1"/>
          <p:cNvSpPr/>
          <p:nvPr/>
        </p:nvSpPr>
        <p:spPr>
          <a:xfrm rot="2700000">
            <a:off x="717305" y="205909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Croix 39" hidden="1"/>
          <p:cNvSpPr/>
          <p:nvPr/>
        </p:nvSpPr>
        <p:spPr>
          <a:xfrm rot="2700000">
            <a:off x="763107" y="1420331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Croix 40" hidden="1"/>
          <p:cNvSpPr/>
          <p:nvPr/>
        </p:nvSpPr>
        <p:spPr>
          <a:xfrm rot="2700000">
            <a:off x="763106" y="2563339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2195453" cy="2195453"/>
          </a:xfrm>
          <a:prstGeom prst="rect">
            <a:avLst/>
          </a:prstGeom>
        </p:spPr>
      </p:pic>
      <p:sp>
        <p:nvSpPr>
          <p:cNvPr id="26" name="Titre 1"/>
          <p:cNvSpPr txBox="1">
            <a:spLocks/>
          </p:cNvSpPr>
          <p:nvPr/>
        </p:nvSpPr>
        <p:spPr>
          <a:xfrm>
            <a:off x="3275856" y="388646"/>
            <a:ext cx="4752528" cy="2009289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  <a:reflection blurRad="6350" stA="50000" endA="300" endPos="38500" dist="50800" dir="5400000" sy="-100000" algn="bl" rotWithShape="0"/>
          </a:effectLst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Bravo,</a:t>
            </a:r>
          </a:p>
          <a:p>
            <a:r>
              <a:rPr lang="fr-FR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vous remportez</a:t>
            </a:r>
            <a:endParaRPr lang="fr-FR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3144668"/>
            <a:ext cx="27363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smtClean="0">
                <a:solidFill>
                  <a:srgbClr val="FFFF00"/>
                </a:solidFill>
              </a:rPr>
              <a:t>La prochaine édition pour les Nuls co-écrites par le PS et le MEDEF :</a:t>
            </a:r>
          </a:p>
          <a:p>
            <a:pPr algn="ctr"/>
            <a:r>
              <a:rPr lang="fr-BE" sz="2400" dirty="0" smtClean="0">
                <a:solidFill>
                  <a:srgbClr val="FFFF00"/>
                </a:solidFill>
              </a:rPr>
              <a:t>La dictature libérale pour les NULS </a:t>
            </a:r>
            <a:r>
              <a:rPr lang="fr-BE" sz="2400" dirty="0" smtClean="0">
                <a:solidFill>
                  <a:schemeClr val="bg1"/>
                </a:solidFill>
              </a:rPr>
              <a:t>!!!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851920" y="2384093"/>
            <a:ext cx="5005154" cy="4076907"/>
            <a:chOff x="3851920" y="2384093"/>
            <a:chExt cx="5005154" cy="4076907"/>
          </a:xfrm>
        </p:grpSpPr>
        <p:pic>
          <p:nvPicPr>
            <p:cNvPr id="2050" name="Picture 2" descr="http://static.fnac-static.com/multimedia/Images/FR/NR/06/90/58/5804038/1540-1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28" r="20519"/>
            <a:stretch/>
          </p:blipFill>
          <p:spPr bwMode="auto">
            <a:xfrm>
              <a:off x="3851920" y="2384093"/>
              <a:ext cx="2448272" cy="4076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Image 4" descr="C:\Users\admin\Downloads\soutien-a-la-lutte-des-intermittents-des-interimaires-des-precaires_4817782-L.jpg"/>
            <p:cNvPicPr/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444208" y="4298830"/>
              <a:ext cx="2412866" cy="2162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785328397"/>
      </p:ext>
    </p:extLst>
  </p:cSld>
  <p:clrMapOvr>
    <a:masterClrMapping/>
  </p:clrMapOvr>
  <p:transition advClick="0">
    <p:fade thruBlk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adredefondquestions"/>
          <p:cNvSpPr/>
          <p:nvPr/>
        </p:nvSpPr>
        <p:spPr>
          <a:xfrm>
            <a:off x="179512" y="3356992"/>
            <a:ext cx="8784976" cy="331236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textboxquestion"/>
          <p:cNvSpPr txBox="1">
            <a:spLocks noChangeArrowheads="1"/>
          </p:cNvSpPr>
          <p:nvPr/>
        </p:nvSpPr>
        <p:spPr bwMode="auto">
          <a:xfrm>
            <a:off x="1199929" y="142602"/>
            <a:ext cx="5181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4000" b="1" dirty="0" err="1" smtClean="0">
                <a:latin typeface="Arial" charset="0"/>
              </a:rPr>
              <a:t>Question</a:t>
            </a:r>
            <a:r>
              <a:rPr lang="de-DE" sz="4000" b="1" dirty="0" smtClean="0">
                <a:latin typeface="Arial" charset="0"/>
              </a:rPr>
              <a:t> 3</a:t>
            </a:r>
            <a:endParaRPr lang="de-DE" sz="4000" dirty="0"/>
          </a:p>
        </p:txBody>
      </p:sp>
      <p:grpSp>
        <p:nvGrpSpPr>
          <p:cNvPr id="81" name="50 50"/>
          <p:cNvGrpSpPr/>
          <p:nvPr/>
        </p:nvGrpSpPr>
        <p:grpSpPr>
          <a:xfrm>
            <a:off x="539552" y="3645024"/>
            <a:ext cx="1008856" cy="541784"/>
            <a:chOff x="1618928" y="3645024"/>
            <a:chExt cx="1008856" cy="541784"/>
          </a:xfrm>
        </p:grpSpPr>
        <p:sp>
          <p:nvSpPr>
            <p:cNvPr id="59" name="Oval 50 50"/>
            <p:cNvSpPr>
              <a:spLocks noChangeArrowheads="1"/>
            </p:cNvSpPr>
            <p:nvPr/>
          </p:nvSpPr>
          <p:spPr bwMode="auto">
            <a:xfrm>
              <a:off x="1618928" y="3645024"/>
              <a:ext cx="1008856" cy="541784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0" name="Texte 50 50"/>
            <p:cNvSpPr txBox="1">
              <a:spLocks noChangeArrowheads="1"/>
            </p:cNvSpPr>
            <p:nvPr/>
          </p:nvSpPr>
          <p:spPr bwMode="auto">
            <a:xfrm>
              <a:off x="1737193" y="3758797"/>
              <a:ext cx="76860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latin typeface="Arial" charset="0"/>
                </a:rPr>
                <a:t>50:50</a:t>
              </a:r>
              <a:endParaRPr lang="en-US" dirty="0"/>
            </a:p>
          </p:txBody>
        </p:sp>
      </p:grpSp>
      <p:grpSp>
        <p:nvGrpSpPr>
          <p:cNvPr id="61" name="appel ami"/>
          <p:cNvGrpSpPr/>
          <p:nvPr/>
        </p:nvGrpSpPr>
        <p:grpSpPr>
          <a:xfrm>
            <a:off x="1907704" y="3645024"/>
            <a:ext cx="1008856" cy="541784"/>
            <a:chOff x="5652120" y="548680"/>
            <a:chExt cx="1295400" cy="685800"/>
          </a:xfrm>
        </p:grpSpPr>
        <p:sp>
          <p:nvSpPr>
            <p:cNvPr id="62" name="Oval appel"/>
            <p:cNvSpPr>
              <a:spLocks noChangeArrowheads="1"/>
            </p:cNvSpPr>
            <p:nvPr/>
          </p:nvSpPr>
          <p:spPr bwMode="auto">
            <a:xfrm>
              <a:off x="5652120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63" name="image app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V="1">
              <a:off x="6084168" y="620688"/>
              <a:ext cx="486246" cy="573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4" name="avis du public"/>
          <p:cNvGrpSpPr/>
          <p:nvPr/>
        </p:nvGrpSpPr>
        <p:grpSpPr>
          <a:xfrm>
            <a:off x="3275856" y="3645024"/>
            <a:ext cx="1008856" cy="541784"/>
            <a:chOff x="7380312" y="548680"/>
            <a:chExt cx="1295400" cy="685800"/>
          </a:xfrm>
        </p:grpSpPr>
        <p:sp>
          <p:nvSpPr>
            <p:cNvPr id="65" name="Oval 50"/>
            <p:cNvSpPr>
              <a:spLocks noChangeArrowheads="1"/>
            </p:cNvSpPr>
            <p:nvPr/>
          </p:nvSpPr>
          <p:spPr bwMode="auto">
            <a:xfrm>
              <a:off x="7380312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66" name="Groupe 68"/>
            <p:cNvGrpSpPr/>
            <p:nvPr/>
          </p:nvGrpSpPr>
          <p:grpSpPr>
            <a:xfrm>
              <a:off x="7607353" y="659645"/>
              <a:ext cx="864096" cy="504238"/>
              <a:chOff x="3851920" y="1844824"/>
              <a:chExt cx="914070" cy="533400"/>
            </a:xfrm>
          </p:grpSpPr>
          <p:sp>
            <p:nvSpPr>
              <p:cNvPr id="67" name="AutoShape 55"/>
              <p:cNvSpPr>
                <a:spLocks noChangeArrowheads="1"/>
              </p:cNvSpPr>
              <p:nvPr/>
            </p:nvSpPr>
            <p:spPr bwMode="auto">
              <a:xfrm rot="5400000">
                <a:off x="3851920" y="1997224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8" name="Oval 56"/>
              <p:cNvSpPr>
                <a:spLocks noChangeArrowheads="1"/>
              </p:cNvSpPr>
              <p:nvPr/>
            </p:nvSpPr>
            <p:spPr bwMode="auto">
              <a:xfrm>
                <a:off x="3928120" y="18448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9" name="AutoShape 57"/>
              <p:cNvSpPr>
                <a:spLocks noChangeArrowheads="1"/>
              </p:cNvSpPr>
              <p:nvPr/>
            </p:nvSpPr>
            <p:spPr bwMode="auto">
              <a:xfrm rot="5400000">
                <a:off x="4156720" y="2073424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0" name="Oval 58"/>
              <p:cNvSpPr>
                <a:spLocks noChangeArrowheads="1"/>
              </p:cNvSpPr>
              <p:nvPr/>
            </p:nvSpPr>
            <p:spPr bwMode="auto">
              <a:xfrm>
                <a:off x="4232920" y="19210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1" name="Oval 60"/>
              <p:cNvSpPr>
                <a:spLocks noChangeArrowheads="1"/>
              </p:cNvSpPr>
              <p:nvPr/>
            </p:nvSpPr>
            <p:spPr bwMode="auto">
              <a:xfrm>
                <a:off x="4537720" y="18448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" name="AutoShape 59"/>
              <p:cNvSpPr>
                <a:spLocks noChangeArrowheads="1"/>
              </p:cNvSpPr>
              <p:nvPr/>
            </p:nvSpPr>
            <p:spPr bwMode="auto">
              <a:xfrm rot="5400000">
                <a:off x="4461190" y="1988840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78" name="cadre question 1"/>
          <p:cNvSpPr/>
          <p:nvPr/>
        </p:nvSpPr>
        <p:spPr>
          <a:xfrm>
            <a:off x="467544" y="4653136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cadre question 2"/>
          <p:cNvSpPr/>
          <p:nvPr/>
        </p:nvSpPr>
        <p:spPr>
          <a:xfrm>
            <a:off x="4716016" y="4653136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cadre question 3"/>
          <p:cNvSpPr/>
          <p:nvPr/>
        </p:nvSpPr>
        <p:spPr>
          <a:xfrm>
            <a:off x="467544" y="5589240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cadre question 4"/>
          <p:cNvSpPr/>
          <p:nvPr/>
        </p:nvSpPr>
        <p:spPr>
          <a:xfrm>
            <a:off x="4716016" y="5589240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Réponse A"/>
          <p:cNvSpPr txBox="1">
            <a:spLocks noChangeArrowheads="1"/>
          </p:cNvSpPr>
          <p:nvPr/>
        </p:nvSpPr>
        <p:spPr bwMode="auto">
          <a:xfrm>
            <a:off x="556320" y="4653136"/>
            <a:ext cx="37283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A:  </a:t>
            </a: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Une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lampe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chevet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et un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frigo</a:t>
            </a:r>
            <a:endParaRPr lang="fr-F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4" name="Réponse B"/>
          <p:cNvSpPr txBox="1">
            <a:spLocks noChangeArrowheads="1"/>
          </p:cNvSpPr>
          <p:nvPr/>
        </p:nvSpPr>
        <p:spPr bwMode="auto">
          <a:xfrm>
            <a:off x="4731388" y="4653136"/>
            <a:ext cx="39450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: Une lampe de chevet et une télé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3" name="Réponse C"/>
          <p:cNvSpPr txBox="1">
            <a:spLocks noChangeArrowheads="1"/>
          </p:cNvSpPr>
          <p:nvPr/>
        </p:nvSpPr>
        <p:spPr bwMode="auto">
          <a:xfrm>
            <a:off x="403920" y="5624770"/>
            <a:ext cx="4024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: Une lampe de chevet et un four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5" name="Réponse D"/>
          <p:cNvSpPr txBox="1">
            <a:spLocks noChangeArrowheads="1"/>
          </p:cNvSpPr>
          <p:nvPr/>
        </p:nvSpPr>
        <p:spPr bwMode="auto">
          <a:xfrm>
            <a:off x="4860032" y="5589240"/>
            <a:ext cx="3657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D: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J’ai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trafiqué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le fusible rouge et je les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emmerde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!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6" name="cadre réponse A"/>
          <p:cNvSpPr/>
          <p:nvPr/>
        </p:nvSpPr>
        <p:spPr>
          <a:xfrm>
            <a:off x="467544" y="4653136"/>
            <a:ext cx="3960440" cy="720080"/>
          </a:xfrm>
          <a:prstGeom prst="roundRect">
            <a:avLst/>
          </a:prstGeom>
          <a:noFill/>
          <a:ln w="57150">
            <a:solidFill>
              <a:srgbClr val="00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cadre réponse B"/>
          <p:cNvSpPr/>
          <p:nvPr/>
        </p:nvSpPr>
        <p:spPr>
          <a:xfrm>
            <a:off x="4716016" y="4653136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cadre réponse C"/>
          <p:cNvSpPr/>
          <p:nvPr/>
        </p:nvSpPr>
        <p:spPr>
          <a:xfrm>
            <a:off x="467544" y="5589240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cadre réponse D"/>
          <p:cNvSpPr/>
          <p:nvPr/>
        </p:nvSpPr>
        <p:spPr>
          <a:xfrm>
            <a:off x="4716016" y="5589240"/>
            <a:ext cx="396044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cadredefondquestions"/>
          <p:cNvSpPr/>
          <p:nvPr/>
        </p:nvSpPr>
        <p:spPr>
          <a:xfrm>
            <a:off x="7026178" y="3024097"/>
            <a:ext cx="2106805" cy="1368152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6" name="Connecteur droit 95"/>
          <p:cNvCxnSpPr/>
          <p:nvPr/>
        </p:nvCxnSpPr>
        <p:spPr>
          <a:xfrm rot="5400000">
            <a:off x="6463289" y="3897052"/>
            <a:ext cx="1080120" cy="0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/>
          <p:cNvCxnSpPr/>
          <p:nvPr/>
        </p:nvCxnSpPr>
        <p:spPr>
          <a:xfrm rot="10800000">
            <a:off x="6970298" y="4415078"/>
            <a:ext cx="2016224" cy="0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dredescore"/>
          <p:cNvSpPr>
            <a:spLocks noChangeArrowheads="1"/>
          </p:cNvSpPr>
          <p:nvPr/>
        </p:nvSpPr>
        <p:spPr bwMode="auto">
          <a:xfrm>
            <a:off x="7092280" y="116632"/>
            <a:ext cx="1839386" cy="4176464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106" name="questionsuivante">
            <a:hlinkClick r:id="" action="ppaction://hlinkshowjump?jump=nextslide"/>
          </p:cNvPr>
          <p:cNvSpPr/>
          <p:nvPr/>
        </p:nvSpPr>
        <p:spPr>
          <a:xfrm>
            <a:off x="4640657" y="3532632"/>
            <a:ext cx="211051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20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Question</a:t>
            </a:r>
            <a:r>
              <a:rPr lang="de-DE" sz="2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DE" sz="20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suivante</a:t>
            </a:r>
            <a:endParaRPr lang="de-DE" sz="2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5" name="New Questio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51520" y="188640"/>
            <a:ext cx="304800" cy="304800"/>
          </a:xfrm>
          <a:prstGeom prst="rect">
            <a:avLst/>
          </a:prstGeom>
        </p:spPr>
      </p:pic>
      <p:pic>
        <p:nvPicPr>
          <p:cNvPr id="46" name="sonpresentationquestion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251520" y="620688"/>
            <a:ext cx="304800" cy="304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3040" y="1540242"/>
            <a:ext cx="63436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. </a:t>
            </a:r>
            <a:r>
              <a:rPr lang="en-US" sz="2400" b="1" dirty="0" smtClean="0"/>
              <a:t>A quoi </a:t>
            </a:r>
            <a:r>
              <a:rPr lang="en-US" sz="2400" b="1" dirty="0" err="1" smtClean="0"/>
              <a:t>équivaut</a:t>
            </a:r>
            <a:r>
              <a:rPr lang="en-US" sz="2400" b="1" dirty="0" smtClean="0"/>
              <a:t> la limitation </a:t>
            </a:r>
            <a:r>
              <a:rPr lang="en-US" sz="2400" b="1" dirty="0" err="1" smtClean="0"/>
              <a:t>proposée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en</a:t>
            </a:r>
            <a:r>
              <a:rPr lang="en-US" sz="2400" b="1" dirty="0" smtClean="0"/>
              <a:t> Watt </a:t>
            </a:r>
            <a:r>
              <a:rPr lang="en-US" sz="2400" b="1" dirty="0" err="1" smtClean="0"/>
              <a:t>dans</a:t>
            </a:r>
            <a:r>
              <a:rPr lang="en-US" sz="2400" b="1" dirty="0" smtClean="0"/>
              <a:t> le </a:t>
            </a:r>
            <a:r>
              <a:rPr lang="en-US" sz="2400" b="1" dirty="0" err="1" smtClean="0"/>
              <a:t>tarif</a:t>
            </a:r>
            <a:r>
              <a:rPr lang="en-US" sz="2400" b="1" dirty="0" smtClean="0"/>
              <a:t> de première </a:t>
            </a:r>
            <a:r>
              <a:rPr lang="en-US" sz="2400" b="1" dirty="0" err="1" smtClean="0"/>
              <a:t>nécéssité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d’EDF</a:t>
            </a:r>
            <a:r>
              <a:rPr lang="en-US" sz="2400" b="1" dirty="0" smtClean="0"/>
              <a:t> ?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092280" y="1755685"/>
            <a:ext cx="18971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r-FR" sz="3600" b="1" cap="none" spc="0" dirty="0" smtClean="0">
                <a:ln/>
                <a:solidFill>
                  <a:schemeClr val="accent3"/>
                </a:solidFill>
                <a:effectLst/>
              </a:rPr>
              <a:t>Équipe 1</a:t>
            </a:r>
          </a:p>
        </p:txBody>
      </p:sp>
    </p:spTree>
    <p:extLst>
      <p:ext uri="{BB962C8B-B14F-4D97-AF65-F5344CB8AC3E}">
        <p14:creationId xmlns:p14="http://schemas.microsoft.com/office/powerpoint/2010/main" val="297292269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5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96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03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yok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yechecquive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jo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jo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audio>
              <p:cMediaNode showWhenStopped="0">
                <p:cTn id="9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showWhenStopped="0">
                <p:cTn id="9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57" grpId="0"/>
      <p:bldP spid="82" grpId="0"/>
      <p:bldP spid="84" grpId="0"/>
      <p:bldP spid="84" grpId="1"/>
      <p:bldP spid="83" grpId="0"/>
      <p:bldP spid="83" grpId="1"/>
      <p:bldP spid="85" grpId="0"/>
      <p:bldP spid="86" grpId="0" animBg="1"/>
      <p:bldP spid="86" grpId="1" animBg="1"/>
      <p:bldP spid="88" grpId="0" animBg="1"/>
      <p:bldP spid="88" grpId="1" animBg="1"/>
      <p:bldP spid="90" grpId="0" animBg="1"/>
      <p:bldP spid="90" grpId="1" animBg="1"/>
      <p:bldP spid="89" grpId="0" animBg="1"/>
      <p:bldP spid="89" grpId="1" animBg="1"/>
      <p:bldP spid="106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img1.gtsstatic.com/wallpapers/03c85f481959daa41bd85b9f7d22d0dc_lar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21751"/>
            <a:ext cx="9062516" cy="679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roix 38" hidden="1"/>
          <p:cNvSpPr/>
          <p:nvPr/>
        </p:nvSpPr>
        <p:spPr>
          <a:xfrm rot="2700000">
            <a:off x="717305" y="205909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Croix 39" hidden="1"/>
          <p:cNvSpPr/>
          <p:nvPr/>
        </p:nvSpPr>
        <p:spPr>
          <a:xfrm rot="2700000">
            <a:off x="763107" y="1420331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Croix 40" hidden="1"/>
          <p:cNvSpPr/>
          <p:nvPr/>
        </p:nvSpPr>
        <p:spPr>
          <a:xfrm rot="2700000">
            <a:off x="763106" y="2563339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2195453" cy="2195453"/>
          </a:xfrm>
          <a:prstGeom prst="rect">
            <a:avLst/>
          </a:prstGeom>
        </p:spPr>
      </p:pic>
      <p:sp>
        <p:nvSpPr>
          <p:cNvPr id="26" name="Titre 1"/>
          <p:cNvSpPr txBox="1">
            <a:spLocks/>
          </p:cNvSpPr>
          <p:nvPr/>
        </p:nvSpPr>
        <p:spPr>
          <a:xfrm>
            <a:off x="3275856" y="388646"/>
            <a:ext cx="4752528" cy="2009289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  <a:reflection blurRad="6350" stA="50000" endA="300" endPos="38500" dist="50800" dir="5400000" sy="-100000" algn="bl" rotWithShape="0"/>
          </a:effectLst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Bravo,</a:t>
            </a:r>
          </a:p>
          <a:p>
            <a:r>
              <a:rPr lang="fr-FR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vous remportez</a:t>
            </a:r>
            <a:endParaRPr lang="fr-FR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3309083"/>
            <a:ext cx="2808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smtClean="0">
                <a:solidFill>
                  <a:srgbClr val="FFFF00"/>
                </a:solidFill>
              </a:rPr>
              <a:t>Des actions Areva a tarif préférentiel pour renflouer la firme.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James Bond AREV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852936"/>
            <a:ext cx="5752799" cy="311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282073"/>
      </p:ext>
    </p:extLst>
  </p:cSld>
  <p:clrMapOvr>
    <a:masterClrMapping/>
  </p:clrMapOvr>
  <p:transition advClick="0">
    <p:fade thruBlk="1"/>
    <p:sndAc>
      <p:endSnd/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adredefondquestions"/>
          <p:cNvSpPr/>
          <p:nvPr/>
        </p:nvSpPr>
        <p:spPr>
          <a:xfrm>
            <a:off x="179512" y="3356992"/>
            <a:ext cx="8784976" cy="331236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textboxquestion"/>
          <p:cNvSpPr txBox="1">
            <a:spLocks noChangeArrowheads="1"/>
          </p:cNvSpPr>
          <p:nvPr/>
        </p:nvSpPr>
        <p:spPr bwMode="auto">
          <a:xfrm>
            <a:off x="1199929" y="142602"/>
            <a:ext cx="5181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4000" b="1" dirty="0" err="1" smtClean="0">
                <a:latin typeface="Arial" charset="0"/>
              </a:rPr>
              <a:t>Question</a:t>
            </a:r>
            <a:r>
              <a:rPr lang="de-DE" sz="4000" b="1" dirty="0" smtClean="0">
                <a:latin typeface="Arial" charset="0"/>
              </a:rPr>
              <a:t> 4</a:t>
            </a:r>
            <a:endParaRPr lang="de-DE" sz="4000" dirty="0"/>
          </a:p>
        </p:txBody>
      </p:sp>
      <p:grpSp>
        <p:nvGrpSpPr>
          <p:cNvPr id="81" name="50 50"/>
          <p:cNvGrpSpPr/>
          <p:nvPr/>
        </p:nvGrpSpPr>
        <p:grpSpPr>
          <a:xfrm>
            <a:off x="539552" y="3645024"/>
            <a:ext cx="1008856" cy="541784"/>
            <a:chOff x="1618928" y="3645024"/>
            <a:chExt cx="1008856" cy="541784"/>
          </a:xfrm>
        </p:grpSpPr>
        <p:sp>
          <p:nvSpPr>
            <p:cNvPr id="59" name="Oval 50 50"/>
            <p:cNvSpPr>
              <a:spLocks noChangeArrowheads="1"/>
            </p:cNvSpPr>
            <p:nvPr/>
          </p:nvSpPr>
          <p:spPr bwMode="auto">
            <a:xfrm>
              <a:off x="1618928" y="3645024"/>
              <a:ext cx="1008856" cy="541784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0" name="Texte 50 50"/>
            <p:cNvSpPr txBox="1">
              <a:spLocks noChangeArrowheads="1"/>
            </p:cNvSpPr>
            <p:nvPr/>
          </p:nvSpPr>
          <p:spPr bwMode="auto">
            <a:xfrm>
              <a:off x="1737193" y="3758797"/>
              <a:ext cx="76860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latin typeface="Arial" charset="0"/>
                </a:rPr>
                <a:t>50:50</a:t>
              </a:r>
              <a:endParaRPr lang="en-US" dirty="0"/>
            </a:p>
          </p:txBody>
        </p:sp>
      </p:grpSp>
      <p:grpSp>
        <p:nvGrpSpPr>
          <p:cNvPr id="61" name="appel ami"/>
          <p:cNvGrpSpPr/>
          <p:nvPr/>
        </p:nvGrpSpPr>
        <p:grpSpPr>
          <a:xfrm>
            <a:off x="1907704" y="3645024"/>
            <a:ext cx="1008856" cy="541784"/>
            <a:chOff x="5652120" y="548680"/>
            <a:chExt cx="1295400" cy="685800"/>
          </a:xfrm>
        </p:grpSpPr>
        <p:sp>
          <p:nvSpPr>
            <p:cNvPr id="62" name="Oval appel"/>
            <p:cNvSpPr>
              <a:spLocks noChangeArrowheads="1"/>
            </p:cNvSpPr>
            <p:nvPr/>
          </p:nvSpPr>
          <p:spPr bwMode="auto">
            <a:xfrm>
              <a:off x="5652120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63" name="image appel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V="1">
              <a:off x="6084168" y="620688"/>
              <a:ext cx="486246" cy="573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4" name="avis du public"/>
          <p:cNvGrpSpPr/>
          <p:nvPr/>
        </p:nvGrpSpPr>
        <p:grpSpPr>
          <a:xfrm>
            <a:off x="3275856" y="3645024"/>
            <a:ext cx="1008856" cy="541784"/>
            <a:chOff x="7380312" y="548680"/>
            <a:chExt cx="1295400" cy="685800"/>
          </a:xfrm>
        </p:grpSpPr>
        <p:sp>
          <p:nvSpPr>
            <p:cNvPr id="65" name="Oval 50"/>
            <p:cNvSpPr>
              <a:spLocks noChangeArrowheads="1"/>
            </p:cNvSpPr>
            <p:nvPr/>
          </p:nvSpPr>
          <p:spPr bwMode="auto">
            <a:xfrm>
              <a:off x="7380312" y="54868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66" name="Groupe 68"/>
            <p:cNvGrpSpPr/>
            <p:nvPr/>
          </p:nvGrpSpPr>
          <p:grpSpPr>
            <a:xfrm>
              <a:off x="7607353" y="659645"/>
              <a:ext cx="864096" cy="504238"/>
              <a:chOff x="3851920" y="1844824"/>
              <a:chExt cx="914070" cy="533400"/>
            </a:xfrm>
          </p:grpSpPr>
          <p:sp>
            <p:nvSpPr>
              <p:cNvPr id="67" name="AutoShape 55"/>
              <p:cNvSpPr>
                <a:spLocks noChangeArrowheads="1"/>
              </p:cNvSpPr>
              <p:nvPr/>
            </p:nvSpPr>
            <p:spPr bwMode="auto">
              <a:xfrm rot="5400000">
                <a:off x="3851920" y="1997224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8" name="Oval 56"/>
              <p:cNvSpPr>
                <a:spLocks noChangeArrowheads="1"/>
              </p:cNvSpPr>
              <p:nvPr/>
            </p:nvSpPr>
            <p:spPr bwMode="auto">
              <a:xfrm>
                <a:off x="3928120" y="18448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9" name="AutoShape 57"/>
              <p:cNvSpPr>
                <a:spLocks noChangeArrowheads="1"/>
              </p:cNvSpPr>
              <p:nvPr/>
            </p:nvSpPr>
            <p:spPr bwMode="auto">
              <a:xfrm rot="5400000">
                <a:off x="4156720" y="2073424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0" name="Oval 58"/>
              <p:cNvSpPr>
                <a:spLocks noChangeArrowheads="1"/>
              </p:cNvSpPr>
              <p:nvPr/>
            </p:nvSpPr>
            <p:spPr bwMode="auto">
              <a:xfrm>
                <a:off x="4232920" y="19210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1" name="Oval 60"/>
              <p:cNvSpPr>
                <a:spLocks noChangeArrowheads="1"/>
              </p:cNvSpPr>
              <p:nvPr/>
            </p:nvSpPr>
            <p:spPr bwMode="auto">
              <a:xfrm>
                <a:off x="4537720" y="1844824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" name="AutoShape 59"/>
              <p:cNvSpPr>
                <a:spLocks noChangeArrowheads="1"/>
              </p:cNvSpPr>
              <p:nvPr/>
            </p:nvSpPr>
            <p:spPr bwMode="auto">
              <a:xfrm rot="5400000">
                <a:off x="4461190" y="1988840"/>
                <a:ext cx="304800" cy="304800"/>
              </a:xfrm>
              <a:prstGeom prst="flowChartDisplay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78" name="cadre question 1"/>
          <p:cNvSpPr/>
          <p:nvPr/>
        </p:nvSpPr>
        <p:spPr>
          <a:xfrm>
            <a:off x="4850011" y="5589240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cadre question 2"/>
          <p:cNvSpPr/>
          <p:nvPr/>
        </p:nvSpPr>
        <p:spPr>
          <a:xfrm>
            <a:off x="4809555" y="4524782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cadre question 3"/>
          <p:cNvSpPr/>
          <p:nvPr/>
        </p:nvSpPr>
        <p:spPr>
          <a:xfrm>
            <a:off x="440787" y="4524782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cadre question 4"/>
          <p:cNvSpPr/>
          <p:nvPr/>
        </p:nvSpPr>
        <p:spPr>
          <a:xfrm>
            <a:off x="458522" y="5589240"/>
            <a:ext cx="3960440" cy="720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Réponse A"/>
          <p:cNvSpPr txBox="1">
            <a:spLocks noChangeArrowheads="1"/>
          </p:cNvSpPr>
          <p:nvPr/>
        </p:nvSpPr>
        <p:spPr bwMode="auto">
          <a:xfrm>
            <a:off x="4925922" y="5749225"/>
            <a:ext cx="37283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D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: </a:t>
            </a:r>
            <a:r>
              <a:rPr lang="fr-FR" sz="2000" b="1" dirty="0" err="1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Tyranique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et oligarchique</a:t>
            </a:r>
            <a:endParaRPr lang="fr-F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6" name="cadre réponse A"/>
          <p:cNvSpPr/>
          <p:nvPr/>
        </p:nvSpPr>
        <p:spPr>
          <a:xfrm>
            <a:off x="4881593" y="5569273"/>
            <a:ext cx="3960440" cy="720080"/>
          </a:xfrm>
          <a:prstGeom prst="roundRect">
            <a:avLst/>
          </a:prstGeom>
          <a:noFill/>
          <a:ln w="57150">
            <a:solidFill>
              <a:srgbClr val="00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cadredefondquestions"/>
          <p:cNvSpPr/>
          <p:nvPr/>
        </p:nvSpPr>
        <p:spPr>
          <a:xfrm>
            <a:off x="7026178" y="3024097"/>
            <a:ext cx="2106805" cy="1368152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6" name="Connecteur droit 95"/>
          <p:cNvCxnSpPr/>
          <p:nvPr/>
        </p:nvCxnSpPr>
        <p:spPr>
          <a:xfrm rot="5400000">
            <a:off x="6463289" y="3897052"/>
            <a:ext cx="1080120" cy="0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/>
          <p:cNvCxnSpPr/>
          <p:nvPr/>
        </p:nvCxnSpPr>
        <p:spPr>
          <a:xfrm rot="10800000">
            <a:off x="6970298" y="4415078"/>
            <a:ext cx="2016224" cy="0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dredescore"/>
          <p:cNvSpPr>
            <a:spLocks noChangeArrowheads="1"/>
          </p:cNvSpPr>
          <p:nvPr/>
        </p:nvSpPr>
        <p:spPr bwMode="auto">
          <a:xfrm>
            <a:off x="7092280" y="116632"/>
            <a:ext cx="1839386" cy="4176464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6" name="questionsuivante">
            <a:hlinkClick r:id="" action="ppaction://hlinkshowjump?jump=nextslide"/>
          </p:cNvPr>
          <p:cNvSpPr/>
          <p:nvPr/>
        </p:nvSpPr>
        <p:spPr>
          <a:xfrm>
            <a:off x="4881593" y="3532632"/>
            <a:ext cx="16286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2000" b="1" cap="none" spc="0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Découvrez</a:t>
            </a:r>
            <a:r>
              <a:rPr lang="de-DE" sz="2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de-DE" sz="2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DE" sz="2000" b="1" cap="none" spc="0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votre</a:t>
            </a:r>
            <a:r>
              <a:rPr lang="de-DE" sz="2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DE" sz="2000" b="1" cap="none" spc="0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cadeau</a:t>
            </a:r>
            <a:endParaRPr lang="de-DE" sz="20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5" name="New Questio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251520" y="188640"/>
            <a:ext cx="304800" cy="304800"/>
          </a:xfrm>
          <a:prstGeom prst="rect">
            <a:avLst/>
          </a:prstGeom>
        </p:spPr>
      </p:pic>
      <p:pic>
        <p:nvPicPr>
          <p:cNvPr id="46" name="sonpresentationquestion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251520" y="620688"/>
            <a:ext cx="304800" cy="304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5162" y="1124744"/>
            <a:ext cx="60363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tx1">
                    <a:lumMod val="95000"/>
                  </a:schemeClr>
                </a:solidFill>
              </a:rPr>
              <a:t>Actuellement, notre système politique est :</a:t>
            </a:r>
            <a:endParaRPr lang="fr-FR" sz="28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1" name="Réponse A"/>
          <p:cNvSpPr txBox="1">
            <a:spLocks noChangeArrowheads="1"/>
          </p:cNvSpPr>
          <p:nvPr/>
        </p:nvSpPr>
        <p:spPr bwMode="auto">
          <a:xfrm>
            <a:off x="598288" y="4581128"/>
            <a:ext cx="37283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A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: Monarchique et Aristocratique</a:t>
            </a:r>
            <a:endParaRPr lang="fr-F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2" name="Réponse A"/>
          <p:cNvSpPr txBox="1">
            <a:spLocks noChangeArrowheads="1"/>
          </p:cNvSpPr>
          <p:nvPr/>
        </p:nvSpPr>
        <p:spPr bwMode="auto">
          <a:xfrm>
            <a:off x="638831" y="5739907"/>
            <a:ext cx="37283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D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: Ploutocratique</a:t>
            </a:r>
            <a:endParaRPr lang="fr-F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3" name="Réponse A"/>
          <p:cNvSpPr txBox="1">
            <a:spLocks noChangeArrowheads="1"/>
          </p:cNvSpPr>
          <p:nvPr/>
        </p:nvSpPr>
        <p:spPr bwMode="auto">
          <a:xfrm>
            <a:off x="4975258" y="4581128"/>
            <a:ext cx="37283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D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: Républicain et Démocratique</a:t>
            </a:r>
            <a:endParaRPr lang="fr-F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4" name="cadre réponse A"/>
          <p:cNvSpPr/>
          <p:nvPr/>
        </p:nvSpPr>
        <p:spPr>
          <a:xfrm>
            <a:off x="482264" y="5589240"/>
            <a:ext cx="3960440" cy="720080"/>
          </a:xfrm>
          <a:prstGeom prst="roundRect">
            <a:avLst/>
          </a:prstGeom>
          <a:noFill/>
          <a:ln w="57150">
            <a:solidFill>
              <a:srgbClr val="00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cadre réponse A"/>
          <p:cNvSpPr/>
          <p:nvPr/>
        </p:nvSpPr>
        <p:spPr>
          <a:xfrm>
            <a:off x="482264" y="4521841"/>
            <a:ext cx="3960440" cy="720080"/>
          </a:xfrm>
          <a:prstGeom prst="roundRect">
            <a:avLst/>
          </a:prstGeom>
          <a:noFill/>
          <a:ln w="57150">
            <a:solidFill>
              <a:srgbClr val="00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cadre réponse A"/>
          <p:cNvSpPr/>
          <p:nvPr/>
        </p:nvSpPr>
        <p:spPr>
          <a:xfrm>
            <a:off x="4809898" y="4575031"/>
            <a:ext cx="3960440" cy="720080"/>
          </a:xfrm>
          <a:prstGeom prst="roundRect">
            <a:avLst/>
          </a:prstGeom>
          <a:noFill/>
          <a:ln w="57150">
            <a:solidFill>
              <a:srgbClr val="00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403920" y="502458"/>
            <a:ext cx="82032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ERREUR inconnue</a:t>
            </a:r>
          </a:p>
          <a:p>
            <a:r>
              <a:rPr lang="fr-FR" sz="5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Format and </a:t>
            </a:r>
            <a:r>
              <a:rPr lang="fr-FR" sz="5400" b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reload</a:t>
            </a:r>
            <a:r>
              <a:rPr lang="fr-FR" sz="5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new system !!!</a:t>
            </a:r>
            <a:endParaRPr lang="fr-FR" sz="5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92280" y="1755685"/>
            <a:ext cx="18971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r-FR" sz="3600" b="1" cap="none" spc="0" dirty="0" smtClean="0">
                <a:ln/>
                <a:solidFill>
                  <a:schemeClr val="accent3"/>
                </a:solidFill>
                <a:effectLst/>
              </a:rPr>
              <a:t>Équipe 1</a:t>
            </a:r>
            <a:endParaRPr lang="fr-FR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9217979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029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 nodePh="1">
                                  <p:stCondLst>
                                    <p:cond delay="3000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39" presetID="38" presetClass="entr" presetSubtype="0" accel="50000" fill="hold" grpId="0" nodeType="withEffect">
                                  <p:stCondLst>
                                    <p:cond delay="20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57" grpId="0"/>
      <p:bldP spid="82" grpId="0"/>
      <p:bldP spid="86" grpId="0" animBg="1"/>
      <p:bldP spid="106" grpId="0"/>
      <p:bldP spid="2" grpId="0"/>
      <p:bldP spid="41" grpId="0"/>
      <p:bldP spid="42" grpId="0"/>
      <p:bldP spid="43" grpId="0"/>
      <p:bldP spid="44" grpId="0" autoUpdateAnimBg="0"/>
      <p:bldP spid="47" grpId="0" animBg="1"/>
      <p:bldP spid="48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img1.gtsstatic.com/wallpapers/03c85f481959daa41bd85b9f7d22d0dc_lar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21751"/>
            <a:ext cx="9062516" cy="679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roix 38" hidden="1"/>
          <p:cNvSpPr/>
          <p:nvPr/>
        </p:nvSpPr>
        <p:spPr>
          <a:xfrm rot="2700000">
            <a:off x="717305" y="205909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Croix 39" hidden="1"/>
          <p:cNvSpPr/>
          <p:nvPr/>
        </p:nvSpPr>
        <p:spPr>
          <a:xfrm rot="2700000">
            <a:off x="763107" y="1420331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Croix 40" hidden="1"/>
          <p:cNvSpPr/>
          <p:nvPr/>
        </p:nvSpPr>
        <p:spPr>
          <a:xfrm rot="2700000">
            <a:off x="763106" y="2563339"/>
            <a:ext cx="974030" cy="945480"/>
          </a:xfrm>
          <a:prstGeom prst="plus">
            <a:avLst>
              <a:gd name="adj" fmla="val 39437"/>
            </a:avLst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2195453" cy="2195453"/>
          </a:xfrm>
          <a:prstGeom prst="rect">
            <a:avLst/>
          </a:prstGeom>
        </p:spPr>
      </p:pic>
      <p:sp>
        <p:nvSpPr>
          <p:cNvPr id="26" name="Titre 1"/>
          <p:cNvSpPr txBox="1">
            <a:spLocks/>
          </p:cNvSpPr>
          <p:nvPr/>
        </p:nvSpPr>
        <p:spPr>
          <a:xfrm>
            <a:off x="3275856" y="388646"/>
            <a:ext cx="4752528" cy="2009289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  <a:reflection blurRad="6350" stA="50000" endA="300" endPos="38500" dist="50800" dir="5400000" sy="-100000" algn="bl" rotWithShape="0"/>
          </a:effectLst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Bravo,</a:t>
            </a:r>
          </a:p>
          <a:p>
            <a:r>
              <a:rPr lang="fr-FR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vous remportez</a:t>
            </a:r>
            <a:endParaRPr lang="fr-FR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3309083"/>
            <a:ext cx="28083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smtClean="0">
                <a:solidFill>
                  <a:srgbClr val="FFFF00"/>
                </a:solidFill>
              </a:rPr>
              <a:t>….Pour cela voici un lot de crayons et de cahiers  pour vous entrainer a écrire la constitution.</a:t>
            </a:r>
          </a:p>
          <a:p>
            <a:pPr algn="ctr"/>
            <a:r>
              <a:rPr lang="fr-BE" sz="2400" dirty="0" smtClean="0">
                <a:solidFill>
                  <a:srgbClr val="FFFF00"/>
                </a:solidFill>
              </a:rPr>
              <a:t> 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3076" name="Picture 4" descr="http://www.google.fr/url?source=imglanding&amp;ct=img&amp;q=http://www.cneai.com/container/images/oeuvres-zoom/cahier_clairefontaine_391.jpg&amp;sa=X&amp;ei=dJARVfvZKJbZarnNgpgN&amp;ved=0CAkQ8wc&amp;usg=AFQjCNFrF-53eANiGylS6Jh9hYUTq1Vik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0" t="8303" r="21863" b="11082"/>
          <a:stretch/>
        </p:blipFill>
        <p:spPr bwMode="auto">
          <a:xfrm>
            <a:off x="5940152" y="3789040"/>
            <a:ext cx="244827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google.fr/url?source=imglanding&amp;ct=img&amp;q=http://upload.wikimedia.org/wikipedia/commons/e/e1/4_Bic_Cristal_pens_and_caps.jpg&amp;sa=X&amp;ei=j5ARVYutL8exabzvgoAF&amp;ved=0CAkQ8wc&amp;usg=AFQjCNGG8XUWcKEGNq1C3Hr6ozA5ABw3C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" t="4098" r="3204" b="5758"/>
          <a:stretch/>
        </p:blipFill>
        <p:spPr bwMode="auto">
          <a:xfrm>
            <a:off x="4167763" y="2516995"/>
            <a:ext cx="2160240" cy="158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149875"/>
      </p:ext>
    </p:extLst>
  </p:cSld>
  <p:clrMapOvr>
    <a:masterClrMapping/>
  </p:clrMapOvr>
  <p:transition advClick="0">
    <p:fade thruBlk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1029</TotalTime>
  <Words>1815</Words>
  <Application>Microsoft Office PowerPoint</Application>
  <PresentationFormat>Affichage à l'écran (4:3)</PresentationFormat>
  <Paragraphs>394</Paragraphs>
  <Slides>43</Slides>
  <Notes>38</Notes>
  <HiddenSlides>0</HiddenSlides>
  <MMClips>36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44" baseType="lpstr">
      <vt:lpstr>Thème Office</vt:lpstr>
      <vt:lpstr>Bienvenue à  « Qui veut paumer des millions ? »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Stéphane RAYMOND</dc:creator>
  <cp:lastModifiedBy>tristan</cp:lastModifiedBy>
  <cp:revision>115</cp:revision>
  <dcterms:created xsi:type="dcterms:W3CDTF">2011-05-24T18:37:35Z</dcterms:created>
  <dcterms:modified xsi:type="dcterms:W3CDTF">2015-03-26T12:38:05Z</dcterms:modified>
</cp:coreProperties>
</file>