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62" r:id="rId4"/>
    <p:sldId id="268" r:id="rId5"/>
    <p:sldId id="363" r:id="rId6"/>
    <p:sldId id="273" r:id="rId7"/>
    <p:sldId id="274" r:id="rId8"/>
    <p:sldId id="275" r:id="rId9"/>
    <p:sldId id="358" r:id="rId10"/>
    <p:sldId id="355" r:id="rId11"/>
    <p:sldId id="308" r:id="rId12"/>
    <p:sldId id="398" r:id="rId13"/>
    <p:sldId id="399" r:id="rId14"/>
    <p:sldId id="400" r:id="rId15"/>
    <p:sldId id="263" r:id="rId16"/>
    <p:sldId id="285" r:id="rId17"/>
    <p:sldId id="320" r:id="rId18"/>
    <p:sldId id="321" r:id="rId19"/>
    <p:sldId id="375" r:id="rId20"/>
    <p:sldId id="377" r:id="rId21"/>
    <p:sldId id="379" r:id="rId22"/>
    <p:sldId id="380" r:id="rId23"/>
    <p:sldId id="381" r:id="rId24"/>
    <p:sldId id="382" r:id="rId25"/>
    <p:sldId id="383" r:id="rId26"/>
    <p:sldId id="267" r:id="rId27"/>
    <p:sldId id="354" r:id="rId28"/>
    <p:sldId id="284" r:id="rId29"/>
    <p:sldId id="331" r:id="rId30"/>
    <p:sldId id="364" r:id="rId31"/>
    <p:sldId id="365" r:id="rId32"/>
    <p:sldId id="366" r:id="rId33"/>
    <p:sldId id="367" r:id="rId34"/>
    <p:sldId id="368" r:id="rId35"/>
    <p:sldId id="387" r:id="rId36"/>
    <p:sldId id="388" r:id="rId37"/>
    <p:sldId id="389" r:id="rId38"/>
    <p:sldId id="390" r:id="rId39"/>
    <p:sldId id="391" r:id="rId40"/>
    <p:sldId id="392" r:id="rId41"/>
    <p:sldId id="393" r:id="rId42"/>
    <p:sldId id="394" r:id="rId43"/>
    <p:sldId id="395" r:id="rId44"/>
    <p:sldId id="396" r:id="rId45"/>
    <p:sldId id="403" r:id="rId46"/>
    <p:sldId id="348" r:id="rId47"/>
    <p:sldId id="376" r:id="rId48"/>
    <p:sldId id="371" r:id="rId49"/>
    <p:sldId id="373" r:id="rId50"/>
    <p:sldId id="372" r:id="rId51"/>
    <p:sldId id="374" r:id="rId52"/>
    <p:sldId id="378" r:id="rId53"/>
    <p:sldId id="404" r:id="rId54"/>
    <p:sldId id="405" r:id="rId55"/>
    <p:sldId id="342" r:id="rId56"/>
    <p:sldId id="360" r:id="rId57"/>
    <p:sldId id="361" r:id="rId58"/>
    <p:sldId id="362" r:id="rId59"/>
    <p:sldId id="402" r:id="rId60"/>
    <p:sldId id="401" r:id="rId6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594" y="-4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73100F29-44D7-45E9-8A4C-C75130A8E038}" type="datetimeFigureOut">
              <a:rPr lang="fr-FR" smtClean="0"/>
              <a:t>20/02/2015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fr-FR" smtClean="0"/>
              <a:t>Modifiez le style du titre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t>20/02/2015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t>20/02/2015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7200" y="274638"/>
            <a:ext cx="8229600" cy="11430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457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57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72E955CA-8888-4BA7-8B2E-3A4C9ED1A2D5}" type="slidenum">
              <a:rPr lang="fr-FR"/>
              <a:pPr>
                <a:defRPr/>
              </a:pPr>
              <a:t>‹N°›</a:t>
            </a:fld>
            <a:endParaRPr lang="fr-FR"/>
          </a:p>
        </p:txBody>
      </p:sp>
    </p:spTree>
    <p:extLst>
      <p:ext uri="{BB962C8B-B14F-4D97-AF65-F5344CB8AC3E}">
        <p14:creationId xmlns:p14="http://schemas.microsoft.com/office/powerpoint/2010/main" val="608958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t>20/02/2015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95" name="Title 94"/>
          <p:cNvSpPr>
            <a:spLocks noGrp="1"/>
          </p:cNvSpPr>
          <p:nvPr>
            <p:ph type="title"/>
          </p:nvPr>
        </p:nvSpPr>
        <p:spPr>
          <a:xfrm>
            <a:off x="457200" y="4463568"/>
            <a:ext cx="8305800" cy="1143000"/>
          </a:xfrm>
        </p:spPr>
        <p:txBody>
          <a:bodyPr/>
          <a:lstStyle/>
          <a:p>
            <a:r>
              <a:rPr lang="fr-FR" smtClean="0"/>
              <a:t>Modifiez le style du titre</a:t>
            </a:r>
            <a:endParaRPr lang="en-US"/>
          </a:p>
        </p:txBody>
      </p:sp>
      <p:sp>
        <p:nvSpPr>
          <p:cNvPr id="2" name="Date Placeholder 1"/>
          <p:cNvSpPr>
            <a:spLocks noGrp="1"/>
          </p:cNvSpPr>
          <p:nvPr>
            <p:ph type="dt" sz="half" idx="10"/>
          </p:nvPr>
        </p:nvSpPr>
        <p:spPr/>
        <p:txBody>
          <a:bodyPr/>
          <a:lstStyle/>
          <a:p>
            <a:fld id="{73100F29-44D7-45E9-8A4C-C75130A8E038}" type="datetimeFigureOut">
              <a:rPr lang="fr-FR" smtClean="0"/>
              <a:t>20/02/2015</a:t>
            </a:fld>
            <a:endParaRPr lang="fr-FR"/>
          </a:p>
        </p:txBody>
      </p:sp>
      <p:sp>
        <p:nvSpPr>
          <p:cNvPr id="91" name="Footer Placeholder 90"/>
          <p:cNvSpPr>
            <a:spLocks noGrp="1"/>
          </p:cNvSpPr>
          <p:nvPr>
            <p:ph type="ftr" sz="quarter" idx="11"/>
          </p:nvPr>
        </p:nvSpPr>
        <p:spPr/>
        <p:txBody>
          <a:bodyPr/>
          <a:lstStyle/>
          <a:p>
            <a:endParaRPr lang="fr-FR"/>
          </a:p>
        </p:txBody>
      </p:sp>
      <p:sp>
        <p:nvSpPr>
          <p:cNvPr id="92" name="Slide Number Placeholder 91"/>
          <p:cNvSpPr>
            <a:spLocks noGrp="1"/>
          </p:cNvSpPr>
          <p:nvPr>
            <p:ph type="sldNum" sz="quarter" idx="12"/>
          </p:nvPr>
        </p:nvSpPr>
        <p:spPr/>
        <p:txBody>
          <a:bodyPr/>
          <a:lstStyle/>
          <a:p>
            <a:fld id="{DC60403C-F4C9-42E7-89FD-4A8EEA52F2A9}" type="slidenum">
              <a:rPr lang="fr-FR" smtClean="0"/>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73100F29-44D7-45E9-8A4C-C75130A8E038}" type="datetimeFigureOut">
              <a:rPr lang="fr-FR" smtClean="0"/>
              <a:t>20/02/2015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73100F29-44D7-45E9-8A4C-C75130A8E038}" type="datetimeFigureOut">
              <a:rPr lang="fr-FR" smtClean="0"/>
              <a:t>20/02/2015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73100F29-44D7-45E9-8A4C-C75130A8E038}" type="datetimeFigureOut">
              <a:rPr lang="fr-FR" smtClean="0"/>
              <a:t>20/02/2015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00F29-44D7-45E9-8A4C-C75130A8E038}" type="datetimeFigureOut">
              <a:rPr lang="fr-FR" smtClean="0"/>
              <a:t>20/02/2015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3100F29-44D7-45E9-8A4C-C75130A8E038}" type="datetimeFigureOut">
              <a:rPr lang="fr-FR" smtClean="0"/>
              <a:t>20/02/2015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t>‹N°›</a:t>
            </a:fld>
            <a:endParaRPr lang="fr-F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5" name="Date Placeholder 4"/>
          <p:cNvSpPr>
            <a:spLocks noGrp="1"/>
          </p:cNvSpPr>
          <p:nvPr>
            <p:ph type="dt" sz="half" idx="10"/>
          </p:nvPr>
        </p:nvSpPr>
        <p:spPr/>
        <p:txBody>
          <a:bodyPr/>
          <a:lstStyle/>
          <a:p>
            <a:fld id="{73100F29-44D7-45E9-8A4C-C75130A8E038}" type="datetimeFigureOut">
              <a:rPr lang="fr-FR" smtClean="0"/>
              <a:t>20/02/2015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t>‹N°›</a:t>
            </a:fld>
            <a:endParaRPr lang="fr-F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73100F29-44D7-45E9-8A4C-C75130A8E038}" type="datetimeFigureOut">
              <a:rPr lang="fr-FR" smtClean="0"/>
              <a:t>20/02/2015</a:t>
            </a:fld>
            <a:endParaRPr lang="fr-F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fr-F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DC60403C-F4C9-42E7-89FD-4A8EEA52F2A9}" type="slidenum">
              <a:rPr lang="fr-FR" smtClean="0"/>
              <a:t>‹N°›</a:t>
            </a:fld>
            <a:endParaRPr lang="fr-FR"/>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guidepal.blob.core.windows.net/article-mainimages/aphoto71386.jpg" TargetMode="External"/><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2.xml"/><Relationship Id="rId5" Type="http://schemas.openxmlformats.org/officeDocument/2006/relationships/image" Target="../media/image60.jpe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1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2.xml"/><Relationship Id="rId5" Type="http://schemas.openxmlformats.org/officeDocument/2006/relationships/image" Target="../media/image71.jpeg"/><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www.croisierejaune.com/"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3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jpeg"/></Relationships>
</file>

<file path=ppt/slides/_rels/slide4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23.jpeg"/></Relationships>
</file>

<file path=ppt/slides/_rels/slide4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30.jpeg"/><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5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image" Target="../media/image134.jpeg"/><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image" Target="../media/image137.jpeg"/><Relationship Id="rId10" Type="http://schemas.openxmlformats.org/officeDocument/2006/relationships/image" Target="../media/image142.png"/><Relationship Id="rId4" Type="http://schemas.openxmlformats.org/officeDocument/2006/relationships/image" Target="../media/image136.jpeg"/><Relationship Id="rId9" Type="http://schemas.openxmlformats.org/officeDocument/2006/relationships/image" Target="../media/image141.png"/></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5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5" Type="http://schemas.openxmlformats.org/officeDocument/2006/relationships/image" Target="../media/image150.jpeg"/><Relationship Id="rId4" Type="http://schemas.openxmlformats.org/officeDocument/2006/relationships/image" Target="../media/image14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hyperlink" Target="http://guidevoyage.org/wp-content/uploads/2011/06/lisbonne-belem.jpg" TargetMode="External"/><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5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hyperlink" Target="http://guidevoyage.org/wp-content/uploads/2011/06/belem-lisbonne.jp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 Id="rId5" Type="http://schemas.openxmlformats.org/officeDocument/2006/relationships/image" Target="../media/image160.jpeg"/><Relationship Id="rId4" Type="http://schemas.openxmlformats.org/officeDocument/2006/relationships/image" Target="../media/image15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7504" y="2487017"/>
            <a:ext cx="4419600" cy="1600327"/>
          </a:xfrm>
          <a:ln>
            <a:noFill/>
          </a:ln>
        </p:spPr>
        <p:txBody>
          <a:bodyPr>
            <a:noAutofit/>
          </a:bodyPr>
          <a:lstStyle/>
          <a:p>
            <a:r>
              <a:rPr lang="fr-FR" sz="3200" dirty="0" smtClean="0"/>
              <a:t>Lisboa - Portugal</a:t>
            </a:r>
            <a:br>
              <a:rPr lang="fr-FR" sz="3200" dirty="0" smtClean="0"/>
            </a:br>
            <a:r>
              <a:rPr lang="fr-FR" sz="3200" dirty="0" smtClean="0"/>
              <a:t/>
            </a:r>
            <a:br>
              <a:rPr lang="fr-FR" sz="3200" dirty="0" smtClean="0"/>
            </a:br>
            <a:r>
              <a:rPr lang="fr-FR" sz="3200" dirty="0" smtClean="0"/>
              <a:t>ACCESS UNITED</a:t>
            </a:r>
            <a:endParaRPr lang="fr-FR" sz="3200" dirty="0"/>
          </a:p>
        </p:txBody>
      </p:sp>
      <p:sp>
        <p:nvSpPr>
          <p:cNvPr id="3" name="Sous-titre 2"/>
          <p:cNvSpPr>
            <a:spLocks noGrp="1"/>
          </p:cNvSpPr>
          <p:nvPr>
            <p:ph type="subTitle" idx="1"/>
          </p:nvPr>
        </p:nvSpPr>
        <p:spPr>
          <a:xfrm>
            <a:off x="107504" y="4090392"/>
            <a:ext cx="4419600" cy="1066800"/>
          </a:xfrm>
        </p:spPr>
        <p:txBody>
          <a:bodyPr/>
          <a:lstStyle/>
          <a:p>
            <a:r>
              <a:rPr lang="fr-FR" dirty="0" smtClean="0"/>
              <a:t>07 – 09 Juin 2015</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2204864"/>
            <a:ext cx="1008112" cy="91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10" descr="6374_00__-_Portugal__Lisboa__Barrio_de_la_Alfama_fototeca9x12-2041718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916832"/>
            <a:ext cx="3708127" cy="30112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2764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6"/>
          <p:cNvSpPr txBox="1">
            <a:spLocks noChangeArrowheads="1"/>
          </p:cNvSpPr>
          <p:nvPr/>
        </p:nvSpPr>
        <p:spPr bwMode="auto">
          <a:xfrm>
            <a:off x="-252536" y="34086"/>
            <a:ext cx="5616575" cy="1018650"/>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Transfert en </a:t>
            </a:r>
            <a:r>
              <a:rPr lang="fr-FR" sz="2800" b="1" u="sng" kern="0" dirty="0" err="1" smtClean="0">
                <a:latin typeface="Baskerville Old Face" pitchFamily="18" charset="0"/>
                <a:sym typeface="Gill Sans" charset="0"/>
              </a:rPr>
              <a:t>Tuk-Tuk</a:t>
            </a:r>
            <a:r>
              <a:rPr lang="fr-FR" sz="2800" b="1" u="sng" kern="0" dirty="0" smtClean="0">
                <a:latin typeface="Baskerville Old Face" pitchFamily="18" charset="0"/>
                <a:sym typeface="Gill Sans" charset="0"/>
              </a:rPr>
              <a:t/>
            </a:r>
            <a:br>
              <a:rPr lang="fr-FR" sz="2800" b="1" u="sng" kern="0" dirty="0" smtClean="0">
                <a:latin typeface="Baskerville Old Face" pitchFamily="18" charset="0"/>
                <a:sym typeface="Gill Sans" charset="0"/>
              </a:rPr>
            </a:br>
            <a:r>
              <a:rPr lang="fr-FR" sz="1400" kern="0" dirty="0" smtClean="0">
                <a:latin typeface="Baskerville Old Face" pitchFamily="18" charset="0"/>
                <a:sym typeface="Gill Sans" charset="0"/>
              </a:rPr>
              <a:t>De votre hôtel  au lieu de votre dîner: le Restaurant Zambeze</a:t>
            </a:r>
            <a:endParaRPr lang="fr-FR" sz="3600" kern="0" dirty="0">
              <a:latin typeface="Baskerville Old Face" pitchFamily="18" charset="0"/>
              <a:sym typeface="Gill Sans" charset="0"/>
            </a:endParaRPr>
          </a:p>
        </p:txBody>
      </p:sp>
      <p:pic>
        <p:nvPicPr>
          <p:cNvPr id="5" name="Picture 4" descr="http://www.bestguide.pt/wp-content/uploads/2012/11/tuktuksintra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3928230"/>
            <a:ext cx="403225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www.bestguide.pt/wp-content/uploads/2012/08/tuk-tuk-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264" y="3880606"/>
            <a:ext cx="4103688"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Conhecer Lisboa em Tuk Tu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501" y="1125596"/>
            <a:ext cx="4000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602" t="24416" r="31398" b="11766"/>
          <a:stretch/>
        </p:blipFill>
        <p:spPr bwMode="auto">
          <a:xfrm>
            <a:off x="5364039" y="260648"/>
            <a:ext cx="3104661" cy="3522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0656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539552" y="-27384"/>
            <a:ext cx="8136904" cy="792162"/>
          </a:xfrm>
          <a:prstGeom prst="rect">
            <a:avLst/>
          </a:prstGeom>
        </p:spPr>
        <p:txBody>
          <a:bodyPr lIns="104258" tIns="52128" rIns="104258" bIns="52128" anchor="ctr"/>
          <a:lstStyle/>
          <a:p>
            <a:pPr algn="ctr" eaLnBrk="0" hangingPunct="0">
              <a:defRPr/>
            </a:pPr>
            <a:r>
              <a:rPr lang="fr-FR" sz="3200" u="sng" dirty="0" smtClean="0">
                <a:latin typeface="Baskerville Old Face" pitchFamily="18" charset="0"/>
              </a:rPr>
              <a:t>Restaurant Le Zambeze </a:t>
            </a:r>
            <a:endParaRPr lang="pt-PT" sz="3200" u="sng" kern="0" dirty="0">
              <a:latin typeface="Baskerville Old Face" pitchFamily="18" charset="0"/>
              <a:ea typeface="+mj-ea"/>
              <a:cs typeface="+mj-cs"/>
            </a:endParaRPr>
          </a:p>
        </p:txBody>
      </p:sp>
      <p:sp>
        <p:nvSpPr>
          <p:cNvPr id="3" name="TextBox 3"/>
          <p:cNvSpPr txBox="1">
            <a:spLocks noChangeArrowheads="1"/>
          </p:cNvSpPr>
          <p:nvPr/>
        </p:nvSpPr>
        <p:spPr bwMode="auto">
          <a:xfrm>
            <a:off x="179512" y="620688"/>
            <a:ext cx="8784976" cy="66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1" rIns="91424" bIns="4571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1300" dirty="0" smtClean="0">
                <a:latin typeface="+mj-lt"/>
              </a:rPr>
              <a:t>Situé </a:t>
            </a:r>
            <a:r>
              <a:rPr lang="fr-FR" sz="1300" dirty="0">
                <a:latin typeface="+mj-lt"/>
              </a:rPr>
              <a:t>au cœur du centre historique de Lisbonne, avec </a:t>
            </a:r>
            <a:r>
              <a:rPr lang="fr-FR" sz="1300" b="1" dirty="0">
                <a:latin typeface="+mj-lt"/>
              </a:rPr>
              <a:t>300m2 de terrasse </a:t>
            </a:r>
            <a:r>
              <a:rPr lang="fr-FR" sz="1300" dirty="0">
                <a:latin typeface="+mj-lt"/>
              </a:rPr>
              <a:t>et une </a:t>
            </a:r>
            <a:r>
              <a:rPr lang="fr-FR" sz="1300" b="1" dirty="0">
                <a:latin typeface="+mj-lt"/>
              </a:rPr>
              <a:t>vue resplendissante</a:t>
            </a:r>
            <a:r>
              <a:rPr lang="fr-FR" sz="1300" dirty="0">
                <a:latin typeface="+mj-lt"/>
              </a:rPr>
              <a:t> sur le sud de Lisbonne et le Tage, le Zambeze offre la meilleure cuisine portugaise et mozambicaine, dans une fusion de saveurs créative et irrésistible. </a:t>
            </a:r>
            <a:endParaRPr lang="fr-FR" altLang="fr-FR" sz="1300" dirty="0">
              <a:latin typeface="+mj-lt"/>
            </a:endParaRPr>
          </a:p>
        </p:txBody>
      </p:sp>
      <p:pic>
        <p:nvPicPr>
          <p:cNvPr id="7" name="Image 6" descr="Title #4"/>
          <p:cNvPicPr/>
          <p:nvPr/>
        </p:nvPicPr>
        <p:blipFill>
          <a:blip r:embed="rId2">
            <a:extLst>
              <a:ext uri="{28A0092B-C50C-407E-A947-70E740481C1C}">
                <a14:useLocalDpi xmlns:a14="http://schemas.microsoft.com/office/drawing/2010/main" val="0"/>
              </a:ext>
            </a:extLst>
          </a:blip>
          <a:srcRect/>
          <a:stretch>
            <a:fillRect/>
          </a:stretch>
        </p:blipFill>
        <p:spPr bwMode="auto">
          <a:xfrm>
            <a:off x="475462" y="4207026"/>
            <a:ext cx="4289974" cy="2365888"/>
          </a:xfrm>
          <a:prstGeom prst="rect">
            <a:avLst/>
          </a:prstGeom>
          <a:noFill/>
          <a:ln>
            <a:noFill/>
          </a:ln>
        </p:spPr>
      </p:pic>
      <p:pic>
        <p:nvPicPr>
          <p:cNvPr id="8" name="Image 7" descr="http://imagens.publico.pt/imagens.aspx/canal_videos/VideoPortal/Images/201208/987059828zamb1.jpg?tp=VIDEOS"/>
          <p:cNvPicPr/>
          <p:nvPr/>
        </p:nvPicPr>
        <p:blipFill rotWithShape="1">
          <a:blip r:embed="rId3">
            <a:extLst>
              <a:ext uri="{28A0092B-C50C-407E-A947-70E740481C1C}">
                <a14:useLocalDpi xmlns:a14="http://schemas.microsoft.com/office/drawing/2010/main" val="0"/>
              </a:ext>
            </a:extLst>
          </a:blip>
          <a:srcRect r="8549"/>
          <a:stretch/>
        </p:blipFill>
        <p:spPr bwMode="auto">
          <a:xfrm>
            <a:off x="475461" y="1461886"/>
            <a:ext cx="4289974" cy="2607699"/>
          </a:xfrm>
          <a:prstGeom prst="rect">
            <a:avLst/>
          </a:prstGeom>
          <a:noFill/>
          <a:ln>
            <a:noFill/>
          </a:ln>
          <a:extLst>
            <a:ext uri="{53640926-AAD7-44D8-BBD7-CCE9431645EC}">
              <a14:shadowObscured xmlns:a14="http://schemas.microsoft.com/office/drawing/2010/main"/>
            </a:ext>
          </a:extLst>
        </p:spPr>
      </p:pic>
      <p:pic>
        <p:nvPicPr>
          <p:cNvPr id="9" name="Image 8" descr="http://profiterdumonde.com/wp-content/uploads/2013/06/que-faire-%C3%A0-lisbonne-de-beau.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9207" y="1412776"/>
            <a:ext cx="3511040" cy="2633279"/>
          </a:xfrm>
          <a:prstGeom prst="rect">
            <a:avLst/>
          </a:prstGeom>
          <a:noFill/>
          <a:ln>
            <a:noFill/>
          </a:ln>
        </p:spPr>
      </p:pic>
      <p:pic>
        <p:nvPicPr>
          <p:cNvPr id="10" name="Image 9" descr="http://www.golisbon.com/images/zambeze.jpg"/>
          <p:cNvPicPr/>
          <p:nvPr/>
        </p:nvPicPr>
        <p:blipFill>
          <a:blip r:embed="rId5">
            <a:extLst>
              <a:ext uri="{28A0092B-C50C-407E-A947-70E740481C1C}">
                <a14:useLocalDpi xmlns:a14="http://schemas.microsoft.com/office/drawing/2010/main" val="0"/>
              </a:ext>
            </a:extLst>
          </a:blip>
          <a:srcRect/>
          <a:stretch>
            <a:fillRect/>
          </a:stretch>
        </p:blipFill>
        <p:spPr bwMode="auto">
          <a:xfrm>
            <a:off x="5079207" y="4207026"/>
            <a:ext cx="3525241" cy="2362807"/>
          </a:xfrm>
          <a:prstGeom prst="rect">
            <a:avLst/>
          </a:prstGeom>
          <a:noFill/>
          <a:ln>
            <a:noFill/>
          </a:ln>
        </p:spPr>
      </p:pic>
    </p:spTree>
    <p:extLst>
      <p:ext uri="{BB962C8B-B14F-4D97-AF65-F5344CB8AC3E}">
        <p14:creationId xmlns:p14="http://schemas.microsoft.com/office/powerpoint/2010/main" val="1724977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4"/>
          <p:cNvSpPr>
            <a:spLocks noChangeArrowheads="1"/>
          </p:cNvSpPr>
          <p:nvPr/>
        </p:nvSpPr>
        <p:spPr bwMode="auto">
          <a:xfrm>
            <a:off x="322263" y="1068637"/>
            <a:ext cx="8281987" cy="103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lnSpc>
                <a:spcPct val="150000"/>
              </a:lnSpc>
              <a:spcBef>
                <a:spcPct val="0"/>
              </a:spcBef>
              <a:buFontTx/>
              <a:buNone/>
            </a:pPr>
            <a:r>
              <a:rPr lang="fr-FR" altLang="fr-FR" sz="1400" dirty="0">
                <a:latin typeface="Baskerville Old Face" pitchFamily="18" charset="0"/>
                <a:cs typeface="Times New Roman" pitchFamily="18" charset="0"/>
              </a:rPr>
              <a:t>Si après le dîner le groupe veut continuer la soirée, </a:t>
            </a:r>
            <a:r>
              <a:rPr lang="fr-FR" altLang="fr-FR" sz="1400" dirty="0" smtClean="0">
                <a:latin typeface="Baskerville Old Face" pitchFamily="18" charset="0"/>
                <a:cs typeface="Times New Roman" pitchFamily="18" charset="0"/>
              </a:rPr>
              <a:t>direction le </a:t>
            </a:r>
            <a:r>
              <a:rPr lang="fr-FR" altLang="fr-FR" sz="1400" dirty="0">
                <a:latin typeface="Baskerville Old Face" pitchFamily="18" charset="0"/>
                <a:cs typeface="Times New Roman" pitchFamily="18" charset="0"/>
              </a:rPr>
              <a:t>URBAN </a:t>
            </a:r>
            <a:r>
              <a:rPr lang="fr-FR" altLang="fr-FR" sz="1400" dirty="0" smtClean="0">
                <a:latin typeface="Baskerville Old Face" pitchFamily="18" charset="0"/>
                <a:cs typeface="Times New Roman" pitchFamily="18" charset="0"/>
              </a:rPr>
              <a:t>BEACH.</a:t>
            </a:r>
          </a:p>
          <a:p>
            <a:pPr algn="ctr">
              <a:lnSpc>
                <a:spcPct val="150000"/>
              </a:lnSpc>
              <a:spcBef>
                <a:spcPct val="0"/>
              </a:spcBef>
              <a:buFontTx/>
              <a:buNone/>
            </a:pPr>
            <a:r>
              <a:rPr lang="fr-FR" altLang="fr-FR" sz="1400" dirty="0" smtClean="0">
                <a:latin typeface="Baskerville Old Face" pitchFamily="18" charset="0"/>
                <a:cs typeface="Times New Roman" pitchFamily="18" charset="0"/>
              </a:rPr>
              <a:t>L’</a:t>
            </a:r>
            <a:r>
              <a:rPr lang="fr-FR" altLang="fr-FR" sz="1400" dirty="0" err="1" smtClean="0">
                <a:latin typeface="Baskerville Old Face" pitchFamily="18" charset="0"/>
                <a:cs typeface="Times New Roman" pitchFamily="18" charset="0"/>
              </a:rPr>
              <a:t>Urban</a:t>
            </a:r>
            <a:r>
              <a:rPr lang="fr-FR" altLang="fr-FR" sz="1400" dirty="0" smtClean="0">
                <a:latin typeface="Baskerville Old Face" pitchFamily="18" charset="0"/>
                <a:cs typeface="Times New Roman" pitchFamily="18" charset="0"/>
              </a:rPr>
              <a:t> </a:t>
            </a:r>
            <a:r>
              <a:rPr lang="fr-FR" altLang="fr-FR" sz="1400" dirty="0">
                <a:latin typeface="Baskerville Old Face" pitchFamily="18" charset="0"/>
                <a:cs typeface="Times New Roman" pitchFamily="18" charset="0"/>
              </a:rPr>
              <a:t>Beach se trouve en face du Tage et offre une superbe vue sur le fleuve, le pont 25 Avril et le Cristo </a:t>
            </a:r>
            <a:r>
              <a:rPr lang="fr-FR" altLang="fr-FR" sz="1400" dirty="0" err="1">
                <a:latin typeface="Baskerville Old Face" pitchFamily="18" charset="0"/>
                <a:cs typeface="Times New Roman" pitchFamily="18" charset="0"/>
              </a:rPr>
              <a:t>Rei</a:t>
            </a:r>
            <a:r>
              <a:rPr lang="fr-FR" altLang="fr-FR" sz="1400" dirty="0">
                <a:latin typeface="Baskerville Old Face" pitchFamily="18" charset="0"/>
                <a:cs typeface="Times New Roman" pitchFamily="18" charset="0"/>
              </a:rPr>
              <a:t>.</a:t>
            </a:r>
            <a:br>
              <a:rPr lang="fr-FR" altLang="fr-FR" sz="1400" dirty="0">
                <a:latin typeface="Baskerville Old Face" pitchFamily="18" charset="0"/>
                <a:cs typeface="Times New Roman" pitchFamily="18" charset="0"/>
              </a:rPr>
            </a:br>
            <a:r>
              <a:rPr lang="fr-FR" altLang="fr-FR" sz="1400" dirty="0">
                <a:latin typeface="Baskerville Old Face" pitchFamily="18" charset="0"/>
                <a:cs typeface="Times New Roman" pitchFamily="18" charset="0"/>
              </a:rPr>
              <a:t>C’est un des endroits plus branchés du moment!</a:t>
            </a:r>
          </a:p>
        </p:txBody>
      </p:sp>
      <p:sp>
        <p:nvSpPr>
          <p:cNvPr id="10" name="Text Box 16"/>
          <p:cNvSpPr txBox="1">
            <a:spLocks noChangeArrowheads="1"/>
          </p:cNvSpPr>
          <p:nvPr/>
        </p:nvSpPr>
        <p:spPr bwMode="auto">
          <a:xfrm>
            <a:off x="1116013" y="260648"/>
            <a:ext cx="7200900" cy="579438"/>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u="sng" dirty="0">
                <a:latin typeface="Baskerville Old Face" pitchFamily="18" charset="0"/>
                <a:sym typeface="Gill Sans" charset="0"/>
              </a:rPr>
              <a:t>Après le </a:t>
            </a:r>
            <a:r>
              <a:rPr lang="fr-FR" sz="2400" b="1" u="sng" dirty="0" smtClean="0">
                <a:latin typeface="Baskerville Old Face" pitchFamily="18" charset="0"/>
                <a:sym typeface="Gill Sans" charset="0"/>
              </a:rPr>
              <a:t>dîner </a:t>
            </a:r>
            <a:r>
              <a:rPr lang="fr-FR" sz="2400" b="1" u="sng" dirty="0">
                <a:latin typeface="Baskerville Old Face" pitchFamily="18" charset="0"/>
                <a:sym typeface="Gill Sans" charset="0"/>
              </a:rPr>
              <a:t>– Soirée à l’</a:t>
            </a:r>
            <a:r>
              <a:rPr lang="fr-FR" sz="2400" b="1" u="sng" dirty="0" err="1">
                <a:latin typeface="Baskerville Old Face" pitchFamily="18" charset="0"/>
                <a:sym typeface="Gill Sans" charset="0"/>
              </a:rPr>
              <a:t>Urban</a:t>
            </a:r>
            <a:r>
              <a:rPr lang="fr-FR" sz="2400" b="1" u="sng" dirty="0">
                <a:latin typeface="Baskerville Old Face" pitchFamily="18" charset="0"/>
                <a:sym typeface="Gill Sans" charset="0"/>
              </a:rPr>
              <a:t> Beach  </a:t>
            </a:r>
          </a:p>
        </p:txBody>
      </p:sp>
      <p:pic>
        <p:nvPicPr>
          <p:cNvPr id="22534" name="Picture 8" descr="http://convida.pt/images/POIs/UrbanBeach_2014_01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2492896"/>
            <a:ext cx="60483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6494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6"/>
          <p:cNvSpPr txBox="1">
            <a:spLocks noChangeArrowheads="1"/>
          </p:cNvSpPr>
          <p:nvPr/>
        </p:nvSpPr>
        <p:spPr bwMode="auto">
          <a:xfrm>
            <a:off x="1187624" y="332656"/>
            <a:ext cx="7200900" cy="63495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u="sng" dirty="0">
                <a:latin typeface="Baskerville Old Face" pitchFamily="18" charset="0"/>
                <a:sym typeface="Gill Sans" charset="0"/>
              </a:rPr>
              <a:t>Après le </a:t>
            </a:r>
            <a:r>
              <a:rPr lang="fr-FR" sz="2400" b="1" u="sng" dirty="0" smtClean="0">
                <a:latin typeface="Baskerville Old Face" pitchFamily="18" charset="0"/>
                <a:sym typeface="Gill Sans" charset="0"/>
              </a:rPr>
              <a:t>dîner – </a:t>
            </a:r>
            <a:r>
              <a:rPr lang="fr-FR" sz="2400" b="1" u="sng" dirty="0">
                <a:latin typeface="Baskerville Old Face" pitchFamily="18" charset="0"/>
                <a:sym typeface="Gill Sans" charset="0"/>
              </a:rPr>
              <a:t>Soirée à l’</a:t>
            </a:r>
            <a:r>
              <a:rPr lang="fr-FR" sz="2400" b="1" u="sng" dirty="0" err="1">
                <a:latin typeface="Baskerville Old Face" pitchFamily="18" charset="0"/>
                <a:sym typeface="Gill Sans" charset="0"/>
              </a:rPr>
              <a:t>Urban</a:t>
            </a:r>
            <a:r>
              <a:rPr lang="fr-FR" sz="2400" b="1" u="sng" dirty="0">
                <a:latin typeface="Baskerville Old Face" pitchFamily="18" charset="0"/>
                <a:sym typeface="Gill Sans" charset="0"/>
              </a:rPr>
              <a:t> Beach  </a:t>
            </a:r>
          </a:p>
        </p:txBody>
      </p:sp>
      <p:pic>
        <p:nvPicPr>
          <p:cNvPr id="23557" name="Picture 2" descr="http://guidepal.blob.core.windows.net/article-mainimages/aphoto71386.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4652963"/>
            <a:ext cx="3052762"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4" descr="K Urban Beach - Lisbon, Portugal - Bar, Night Club | Face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268413"/>
            <a:ext cx="81057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8" descr="urban-beach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5388" y="4652963"/>
            <a:ext cx="2706687"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0" descr="https://abilelisboa2014.files.wordpress.com/2013/12/urban-beach-6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575" y="4670425"/>
            <a:ext cx="3017838"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4490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ChangeArrowheads="1"/>
          </p:cNvSpPr>
          <p:nvPr/>
        </p:nvSpPr>
        <p:spPr bwMode="auto">
          <a:xfrm>
            <a:off x="655638" y="3718773"/>
            <a:ext cx="7993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200" dirty="0">
                <a:latin typeface="Baskerville Old Face" pitchFamily="18" charset="0"/>
                <a:cs typeface="Times New Roman" pitchFamily="18" charset="0"/>
              </a:rPr>
              <a:t>En fin de soirée, les participants pourront rejoindre le </a:t>
            </a:r>
            <a:r>
              <a:rPr lang="fr-FR" altLang="fr-FR" sz="1200" dirty="0" err="1">
                <a:latin typeface="Baskerville Old Face" pitchFamily="18" charset="0"/>
                <a:cs typeface="Times New Roman" pitchFamily="18" charset="0"/>
              </a:rPr>
              <a:t>Skones</a:t>
            </a:r>
            <a:r>
              <a:rPr lang="fr-FR" altLang="fr-FR" sz="1200" dirty="0">
                <a:latin typeface="Baskerville Old Face" pitchFamily="18" charset="0"/>
                <a:cs typeface="Times New Roman" pitchFamily="18" charset="0"/>
              </a:rPr>
              <a:t>, située à l’arrière du </a:t>
            </a:r>
            <a:r>
              <a:rPr lang="fr-FR" altLang="fr-FR" sz="1200" dirty="0" err="1">
                <a:latin typeface="Baskerville Old Face" pitchFamily="18" charset="0"/>
                <a:cs typeface="Times New Roman" pitchFamily="18" charset="0"/>
              </a:rPr>
              <a:t>Kais</a:t>
            </a:r>
            <a:r>
              <a:rPr lang="fr-FR" altLang="fr-FR" sz="1200" dirty="0">
                <a:latin typeface="Baskerville Old Face" pitchFamily="18" charset="0"/>
                <a:cs typeface="Times New Roman" pitchFamily="18" charset="0"/>
              </a:rPr>
              <a:t>, dans le même </a:t>
            </a:r>
            <a:r>
              <a:rPr lang="fr-FR" altLang="fr-FR" sz="1200" dirty="0" smtClean="0">
                <a:latin typeface="Baskerville Old Face" pitchFamily="18" charset="0"/>
                <a:cs typeface="Times New Roman" pitchFamily="18" charset="0"/>
              </a:rPr>
              <a:t>bâtiment. Ouvert </a:t>
            </a:r>
            <a:r>
              <a:rPr lang="fr-FR" altLang="fr-FR" sz="1200" dirty="0">
                <a:latin typeface="Baskerville Old Face" pitchFamily="18" charset="0"/>
                <a:cs typeface="Times New Roman" pitchFamily="18" charset="0"/>
              </a:rPr>
              <a:t>tous les weekend et privatisable spécialement pour les groupes en semaine</a:t>
            </a:r>
            <a:r>
              <a:rPr lang="fr-FR" altLang="fr-FR" sz="1200" dirty="0" smtClean="0">
                <a:latin typeface="Baskerville Old Face" pitchFamily="18" charset="0"/>
                <a:cs typeface="Times New Roman" pitchFamily="18" charset="0"/>
              </a:rPr>
              <a:t>. Ils pourront profiter d’un open bar durant la soirée</a:t>
            </a:r>
            <a:endParaRPr lang="fr-FR" altLang="fr-FR" sz="1200" dirty="0">
              <a:latin typeface="Baskerville Old Face" pitchFamily="18" charset="0"/>
              <a:cs typeface="Times New Roman" pitchFamily="18" charset="0"/>
            </a:endParaRPr>
          </a:p>
        </p:txBody>
      </p:sp>
      <p:sp>
        <p:nvSpPr>
          <p:cNvPr id="9" name="Text Box 16"/>
          <p:cNvSpPr txBox="1">
            <a:spLocks noChangeArrowheads="1"/>
          </p:cNvSpPr>
          <p:nvPr/>
        </p:nvSpPr>
        <p:spPr bwMode="auto">
          <a:xfrm>
            <a:off x="971600" y="7799"/>
            <a:ext cx="7200900" cy="1188953"/>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OU : le SKONES à privatiser </a:t>
            </a:r>
            <a:br>
              <a:rPr lang="fr-FR" sz="2800" b="1" u="sng" kern="0" dirty="0" smtClean="0">
                <a:latin typeface="Baskerville Old Face" pitchFamily="18" charset="0"/>
                <a:sym typeface="Gill Sans" charset="0"/>
              </a:rPr>
            </a:br>
            <a:r>
              <a:rPr lang="fr-FR" sz="2000" kern="0" dirty="0" smtClean="0">
                <a:latin typeface="Baskerville Old Face" pitchFamily="18" charset="0"/>
                <a:sym typeface="Gill Sans" charset="0"/>
              </a:rPr>
              <a:t>derrière le restaurant KAIS</a:t>
            </a:r>
            <a:endParaRPr lang="fr-FR" sz="2000" kern="0" dirty="0">
              <a:latin typeface="Baskerville Old Face" pitchFamily="18" charset="0"/>
              <a:sym typeface="Gill Sans" charset="0"/>
            </a:endParaRPr>
          </a:p>
        </p:txBody>
      </p:sp>
      <p:pic>
        <p:nvPicPr>
          <p:cNvPr id="32773" name="Picture Placeholder 8" descr="Skones 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8338" y="4412952"/>
            <a:ext cx="51847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 descr="http://www.bestguide.pt/wp-content/uploads/2012/08/skone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725" y="1161311"/>
            <a:ext cx="384175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AutoShape 4" descr="data:image/jpeg;base64,/9j/4AAQSkZJRgABAQAAAQABAAD/2wCEAAkGBxQSEhUUExQWFhQXFx0VGBcXGRoYFxoXFxcYFxcYFxcYHCggGBolHRcYITEiJSkrLi4uFx8zODMsNygtLisBCgoKDg0OGxAQGzIkICQsLCwvLC8sNiwsLCwsLCwsLCwsLCwsLCwsLC0sLCwsLCwsLCwsLCwsLCwsLCwsLCwsLP/AABEIALcBEwMBIgACEQEDEQH/xAAbAAABBQEBAAAAAAAAAAAAAAAFAQIDBAYAB//EAEoQAAIBAgQDBQMJBQQIBgMAAAECEQADBBIhMQVBUQYTImFxMoGRFCNCUqGxwdHwB1NikuEVJHLSM0OCk6KywvEWVHOj4uM0RIP/xAAZAQADAQEBAAAAAAAAAAAAAAABAgMEAAX/xAAyEQACAgEDAwAJAwQDAQAAAAAAAQIRAwQSITFBURMUImFxkaHR8DKB8SNCUsEzYuEF/9oADAMBAAIRAxEAPwDxKK6KnGHOusEcjvTMnnQsNEcUuSngU7N5VxwzujS9yaeLtL39cdQzuDXCwfKpFcnlVlbJ02k8udGkHgq9wx6fr3Ugwx8quFI3pQK6kPtKfyY9RThgz1FXQuhMbb0zN0JHuBpbQHEr/IT1FPXhzHmKtjD3I3UDq3h+8xSC3emAFb/AVb7jSbr6Mb0ddUyNeDsfpD4GpE4E/wBYfA0xsXdT2lZfVSPvFFOBdqGs5h4STzKgkHWCGIJQjTVYPwFJN5ErjyMljvko2+zzkxmHuH9af/YzfvP+H+taHDW2v2WfDkK5zBrZJMZfEQrEzsV3GnWs9icTcRirOsjciCNRIgjSpxyTm2rKOGOPY48Gb959n9ab/YrExnHvED765cbcIkNIEAmNATtPrFGOHsUUvedYZMy6Sw8TKCUiCJSdZEUZznFHKON9jOtwph9L7DTTw8/WHwo5xKe7Q2wSsAl4JJkAagSF1+8daDtiDzI89KeEpSViSjBFdsIetN+SHqKma9rpt57003+hqvJP2SL5KeopPkh6in/KD1FJ8pPlXC8EfyZvKkOGbyqX5QfKkOI9K7k6okfydqT5M3T7al+Ueld8oPlROpEXyVun204YNzy+0VIuKPlT1xzdB+FdbClEiHDrn1ftH50h4fc+ofiPzq3/AGuRyH3CnW+KO3s259AT91Lc/A+3H5ZS+QXPqH7PzpaIjHXv3J+DV1DdL3HbMflgxlJ29f8At501bZmIM1Megnr/AN6aG332/oaYnRDk/XX0602Kk9+lOVBqfh099EUkwfDrl7N3aZsiG42oEKu51OvuqJU91dlPWu1ohHgEbNTlZ99DUcnpSi4K44m74/SU/fU0/ryqBb3nUtu5NNF3wMnSJ8NdhpgGNwdiOc1DbvsJABE6HaPiamycx/2qZrcjXSND5T9L0G/pNdkxrrR0cjurIcPhLt1gqKWY6BVzXHPoqAzRWz2cYZu+c2woUxkljmnKAATrt7WWJBot2exot6C53dzu+5C2co7z5yYdgRO7azr4RMUfwyC3mRYBzC44zqUVgwyvcGYmJcrK6e+s+TJDHSY8YznyvxgC52cW1nZXfLbIVu8fu31kTkBggERpPtCmcKtWHuKt0IGF0EXXVjbCqDmVlUEtuus6QeoovxHidpsO1zO10khcoUANcXuxqB4j4Gz7qN9JBrO4fHPfvWjdUi0hhiTlJXTTKmxiIAAnaRM1GM98XwW27WuQkmOa09ybhdh4QZYAgEHwoYy7conprT8Phy0vZUi1clnDKFViB4TbBByrIaI6GpcfwrCO5fv8sKCwEkMNFkMfZaY0J+O9a/DYa6bFhCzGygmHOXKijQkKYiQN5B02NYsuSKXsrllVF2ZrhPBnXDjuwpe6wYrebVDMgKifRC+Is2WAdRtU2O4YmZAELhlI0MCSupboQJMaj0ArZ2baopKMGciWyxCExGYGMsgkyNfXShw4b3Vzvc/eiEIMlSzhN7abEMNSRyBGg2yvLJvcx0kuAP2fsi57aCEJKIAR82DLd2F1PiKezvuKHdq+xPeKt2wWVzmZluKVlQTqIk55BkHrOgAFTpj2PE1tWnJ7pJZS/d2w+jTkMM7Zss7wOkVp8dw+8qhbSKjkM5YPlYXJkhlACmc2aTzmRBmrJzxyUl3VitRkqZ4RicLctk57brABMgwAwBU5toIIg85q2eCXQqs65M2oViFcqdmytyn9RXtdzDr3KMcq30lTmUsLdwA5zmyyAMp00GvOdcp2g7HreYXEvQ+RmZszvn0Uh2aIRmAaQBGggGDWqOut0+PqRen8cnlbHLII186Zr0rT8R7MvbeEkyNA5GYAaat7H2xqNqEOhB8QI9RW+GSMlaZnnjlHqD4J5fdVnDcOuXCQoGm8kCPXWpVtqZJUH00P2UvyZNIZlb7PzqySJOx/9h3MhclQBOmpYkCYUAGT9g5xTOJcGu4cjvVIB2YFWQ+jqSDsefI0+5euW9BdzAHQHXX0M9ftNR4vFXHOZ/EdtPZEbQOv50JV2DG+47hvDe9uKgdLZbd7rBUURMsx2pb2GtpmUkMykgMviVo2g1DYvgHxyAecTHKY51auWbTAsl5TvCsCrRMDyJiDAJ8z1m0yqcUuhTtW2Oq6agbDczp8BNdcNwaFj7yY/Km2rzKZUkVZ/tDfOoJ67a+YoNyvpY0VBrl0/oU8p/RH511WEwN5xmWy5B2IUx7q6juXknsl4IXUmBz6aAco1/OmKIMNp10qxeid9ORHltXR5yd/D1+HnXJnNEaoTooJPpV3D8JdpBhI1JMnTT6gPIzUCYgj6RAFWrfE4DTccltN+Xn7pqkdr6k5uS6FbE8PKJmG0xsY9/65VVcMkFljmJGh5+hFFRxJZAZ3Kxrrv+jBqO1jwoZQW7s/RnbXn1Gp99Ptj5E3z8AzvPKuD1au9yY0I6kRvVVhGxn1pGqKXYuh6Uvdj0qM+lOAFAJfwl7kd+vUfmKLYKybjADeD0102gkTr+J5VnF3Gtb7hOOt3lU21h7S/VGkSTKBdZ6yBJOu0Ll1DhHp+/gMMKnLkh4dw253d1LeUW7dwZzmyFy2YAueSico1A161rcPwqc2aySGENvosDMZaFZDrz231FBOIY+/cR1VBlDxlVoXxGCVUN4llPOI3iK0ju9pLVtYDlkRcmaEBgCVJXSNZPMbc68bPOUmmehBJcAfhGBT5Q2HawzJccXbNzxNaAQXNYbTVTEHYsJG1Cu0nChh79xrea4gll7tVKd4x8KBUJIKzJkCcpgRXqtrh9s3BdFps5Mj6KMQDbzsGaTAMCZ090A+PXzbu4e2ML8oDM5VAgdSzCWytcnIYHKFgCjHM3P9ha4PNuzPCmv3bIZSoDx41cZiGDFdIbYnUSdutexPxdLS27VpXIWMhVA4ZAJURmDEHXUx1nkRvZXg74UXbl2zatHOICeEhSpMRyc+EdZmhvGmFkDK5VixdsyN3kExAYoAsCVjNqF05wubK5z+AYxRd4bi862FlXdrUksAcoZpRA0EzoPD5DeIBm7g+8stbMZgGCgAhNVOxOwIJ1G8xpQ7sfh4skA6h2Q5oCqojLBOwKsjSP4a0OAusXbMoNuSJDB/ZOVViYEKoJXTU9ZFZXC2PN0BMP2YQYm7euJ3jPqgMEK1wjQNGfLOsmBI+jOpk5lthbqgqREsxAKtqUIiSYaNQOcxzscRsMyEoYdlygyADEshYfVnePhvUBCuqpdIJaM6HWAAATsV3yncc/Q0bb7klyBeKWydEX5xUT5we1lUwUIDDcZ/DodJMb0Gt4ByG1V2Iy5GUMQwUH2vZtgqZgnkduexFxAzooUABmdpAgqAM0ECDIjUEAifUNxKzatgJbUyCpMM1uEIB1aPFJjkNJ5UlcFYy7GV7UWTatBjlJYgGNFnoUOwnbplO9ZHjHdXLKuFk2118SZiMySHZQCTObWNtOc1t+2OFQ2l7sADxEoXA1BOZguaWmdTqZbzgeV4u8SpUofajcDQe/eY+Feho4KUU0+UyOebT56UDiTOkRvH4U4XjzE+8Uy4pX8jE/EUmavUMRIHAmfa68vd+dddfNpI9aYrCuUDmK44N4O4FUKpEtpDARH4cviamxpsSFuWlAA1ZNCdunu/mrPEj6OaeUGnMkQbknov5n8qqslKiUsW52Ot4XvXK2QxHViNBO5O1aThvArdqGueN+U7D0X8T8BWfwXEcjCV0E6LoNY5e6uxvFHfSYHQE/adzWealJ+DVjcIK3yzXPxiypg91I+sQT79DXVhlQxoBXVP1eJb1uXgRX5Hb7aUMRry61HtSMKuZCU3qXv9qrUtMKWRia5sTpVeK6KFnUTC9XG/UeQ00rXWEnF8c9qfjLltnYomRDsmYtGn1jqf61ViuFcGx016P2EtdzbuXLV0MGXOfCwIyaAsqguyqzaqJkxE15tFbHsvee1g7l4F1C3La5ioa2EZmZxJ0BOUDUGSBqKzaqLljpFMLqQb7OdsbrYlcK+HR81wIIBW6jZpLrIIGwMFeWsV6JieGu942rNwBrYXwQDI557gJ8Uco3LQTqa8Cx2LtrfFzDZ1AIuAtEh5zeFVUZADpEttvXrvBuOPjLSYq7c+cAAAtALkIgEOV1ljryAkDQk1i1WCMUpJUXwzlJtNmus2GNwozMHGZTcCScxOZQinRlVT6npMxLi8VbVLdxM7NuIU2ychIOcxKr4diDPQa1Vv8WOB7i13ZdrvilcrZZdT4lzSsZic0mcvupOJu91lfCsMrpplJAf6uafZGcnbXyNYuYr4lv1Mt4jG90o7wAHLmKjKSGIOrxyOsQAJPKqXHcOHQWyST9FE8RfchQYzMQw10EZhy1qfh93v1RsQ1rvSxs5rcMADoUUSQFbKdTtHsg7VcbxizhDfe7lW5cEqy5nOVR4ZC5jowYMF8PgMmjsbfUCdFzgfAmth7l4mWKsltCpVCilFJYCM206QIG8A1V4hgXXEBELMkhmDERJAzbysEsSZ8qdb48WHd23V73dhntBGU2wFlnd20VdVjMoI6E1QwdxrviW6bgYsVYTIMEEpaBBUQxIGvJgZrp/pVoaN22w3huPKr3FuBoGgYMjLCrmJUAS++p10cExJibGoxuE20AAae9BSPGSMvtZ5BhiIHkZ2zXGkVcOcU3gDqXUMGkuyNbKkMTOcBNx1POK7gHG8XftqmGwpGQAZrjEJmA1LGPHqSY3866pS4Bt7oJ3MQFuJ3yhFceME9QQ0gmAM8yCCdtqEcQYuhKgsguNcOYHxEkOzFG2yiIGuqAeVHeHcFuyTfxKM5cErGZVObMEEmTrGmaBr60Ox1hMty0bhVxoFjQ/NgFQJJEsQ3PqaStoyfJnb2LNq4HvZ5AzDvFA5AgZiCM4yqJMCdprDdrxZy96M4u3DooWFhQmYuxbeGU6D6W+mvoF/DZrdtWCAlcxk5CxUEKIAlpAB5bVkuL8Tt2bwssVyskOIGWC2aLmUHOdIgRy1rXppe3aX8C5l7FMw1jGZGBhWMEQ6h11BHssCCdZ8jHSo++HnRHtImHW9GFM2goE+Kc2syW391Cq9iLtWee01wKX99Kik+VMFSAnpRASqwTbemXL+YyY/XWk91L7q6w0MB/U1NhsSEYNlR4M5XEqd91BEjXao2PlTfdXHDzd8hXVF7q6uAMnU0oNNFOUUQHRSVf4X7R9Pxqm66n1P30t80M40kxprqfk1pyXGAKzodx7x+VMKM003rmidJjzpzLtTcutAI2uBp2TSl7s6UQCsulFuB9pb+Et3EslQLpGfMqtIGw1Gnu/ChIn4UmTSllFNUwp07RYwmBuXMxt2ncIJbIrNlHItA0HrXrvZLhDYLAlsYBaa4wKKsJcNswAbmgIBYc5bUc5B8y4Hx3EYQuLFwJ3i5WOVSY12Y6jn8etW8J2ivPijfxDPeLBgwLZQQwiBoQi6LoBsvLes+oxucWiuJ1JHq2HVFcNdVhbvAB1P+rUqhZQwnLIynJOWGaI1FPs9ruGd8MOl1ra2oVLzKGsGFES05hB0kgDTevO8fjsZZuNh7rCcpXKwBhbimNQdwGkGenSgmN4TcssVdSpgGCCDDCQfgax4tNH+/wDY1SyS/tPY+1GHvi0Cb4XxSjlQLTkM2ZtNEBBgaajmNTWN7IsHS5h8UzBAc9oqBmQ3Jzsjt7QYwCjb7iCDWu4xet2+HJhrjM7vYLLmYHI9q2rwcp8IBBAAkGKy3Buy9y/hjiVIyofZEyQs5vKRB0PWox4g0ug8VfJTxfE2sYnMALuUFMwBXvbZ8VstEZWGnoVA5Vp+xj3sVjsPd7nu7VnMxOYktmQopK/QB8hBKxyo12e/Z+5vNisU4caXLVu15CbcyABlGUAaiRqeu4xeJ7oZmHiYwI5gbTO3p51dw2xU5cCTyptxjyB+NdmEvXhiL8tlYZLalspnwqbikkT1YDbfavP+3fHsZYuhnUnBq4VrSLktFJUn5xWlm1iDprtpXoeIxLlWbOGa0IMgBSQCWZejgDbafjWO/aZxB/kV4M9pC6gZIDFlYL4UkgZwYbMJgGQNqlHKp5aS4fX87C01HkFcM7U3Rh7GKuhrq2tYRQzZZAhtAAQqEyJAhjG0S8G4yMZfxF9tLHeMLbeJlgAIrtmOZM02wBlBBJ9K8tu429bsWkVyEeW8JIPhd1IJHIzPwoz2T7QPYX5MGvW1Z8xewC14iAO6S2SFliF8WhEc9K0PS+xJe/j4Celpr4G34vauI11rbFjcQMAVLojKjF8jufFJ0A0BzAaTXj2Ku5nncHYkBZHLwgkDTlJr3fC8HsW+H3Bi7pto9uVS6PEkKrkkqVuOZTUCCYMDavC8ZZi4wBUwzCUkpAY6oeadPKKbRRq7BnldFaN9K6NtKf3e9PFrQb/Ct5nK5GtWUBnYajoPs6VF3cvA6xRNMA2YaHb8KDdBjFsoFNDpz8qcUMrpy+NXxw9obQ/o/wBKU8Pbw6Gk3or6Ng3IfFpSFDppWk4H2afE3u6UhS2xc5RoJ1JqTAdmjevJZ7xFkkB2kLpJ3APTSkeaKY3oZNGUca0tF8RwqGMGR1rqdZETeKVgHLTkXWpsPZRpl8sCdZk6gQoAMnWeWgNRgiqWTotcO9o1YNtYHgb2j79/OqmDuEEwJ02/rRVRIT55RJBIOXwyefpNGEbbBOVRS+Ii2kzj5tttvePOo7VgQx7ttx/00b4dw4O5YYtIEiQFIJABHnBIjbSpE4Wy22Iv22BZdis+0ADlIzD2Zp3HkEJNq6AbWRCfNtt56+z+vfXd2uc/Nt6a9KNYvCMptTeQgjSChiQDrG2w3qi6NmY94u08uh/XvqsMDky0OQfA7v8A0Z566+dSG2Myjuz6a66N5VMUbJ/pBudNP4vOrK22N1R3q7DWB/H5/qaq9M0vkdLhWUlw3+k+bOgP1tILeX6imlFKQFBIaDBJI0bQ6UQwmIUvcRrkksy6aA6nWJ1Gp51afgSoiOtxAzGDAg+y38Xl0rGpKU3BLoJNbIb5Pr7vygacP84B3X0Rpr/F5fqKHIkXiMvXw/HyrXHhrd9HfL7AMx53P4/1NZe6pGLcZhIJGblt6+7eunChYZN3Q1mHUviENy2pYquwaNAyiZEiAvntRGbl7vmuWw7BMuZjGVbYKCPDrAX7KpcLwrd8vzwjWDrG94mPF1n40Sw9ohcR8+NA/XWGu/xeX21menbVo2LURumW+C4MO1hb9rNbL91I9oKwdQq5VkgEzzNWl7UsMVcwdhFt4dWa2iLbC6gEOSpO8yZmTHKqVm6bSWX76ct4tl8X0c5PPnEe+tdd7M4ZOIWGtAjMC5Bls7EiWk7aSfMsduePJicVT7llki3a8G+wlqFEzIkSdNJ2j3D4V552u41dXEEC2GRGCoS0AMoJJBG2uhnkteks+VSTsBJ9BXh3Ghntl+/eWuO+XxRDG4wI5a6fGtGTB6SKh1MuCSTcpBnhXaRlxF0Yq2x7y2oVkjwlS5Hry1nZaGftH4Yxsi4gFxAWLE5cwLklTqZggTpodPShvELCd+v95uEZR4vFoCHI5bQPvqKxdY2sTZOIuG3lZ4In2S4GpWV+jzoQ0j3xa7DZcsYpmF4zbKm0GGWFkDTYtvp6V6H2A+R4fEd9icwvKHZEC+ADw5WkDVzqN4AOvlkO3ODFt7WVy4NsmT5XGEDQaaVpLfCFZlbvbkG0pPlnkgDw+QrY8O5uKZkeeopvv/oE9oOK38azXblsbqg2nKh8AbxatB3FDBYebR7seyI21koOvmPjRUcPGW6O8uEqxMeU7nw+VPPCxktMHuHYGBtBTNHh1getPHAkuAesWwSti5NwZF26DTT186lS1cyIcixJ6fx+dLxC7as3nUvdbTWIEaLvmUTrI91XLuEQWQe9edTHLY/w+Y+NI4qy0ZNqzPujDGLoA3eJpyktA2P41vrGHvF7Xgt6rI8Pko+t5isPjrK/KlysSudSSYBgOJ+ytbxdbKYdWFx0Y28ubLOUnJrA15H7KWeNS4KYsrhyXLitkuyLUgDpt45+lvtT7lm7Fs5bZ16cwW/i19mvJcoA1156a6+/nXptu5Y7rxNqLjR4k9jLI033beazy067GiGqvqX72Fu53Vco0PiywR7GoEn8apPbvd0jLlUgyGG/M/jTs+GN6M5jL9ZN5/xeVQxhxYks0gjYgnZJgAzzNPHSCS1cSVsHe5hT8a6std7TiTlw7ROku0xykAaGlqnoo+RPT+4Arwa+UNwWyUUFiwKkAASSYPSq9nBu6O6iVtgM508IJygmd9ela6xiv7ncA0HcsP8AhigPDLsYXFDqtsf+6KhDPOSdro0vm0Vy6XHFxpvmLfyTZW4ZYa4+RBLN4VHUnQDXSjNvshjf3B/nt/56o9lj/ebX+Nf+YV6tbxE1l1uryYZ1FLp3/k06DQw1GPc3VMwFnsRjztY/9y1/npW7EcQmO7g/+rb2/mrd4/ivc22uanKNhzkx+NAG7cj9038w/Ks2PWavJzGK/P3NGTQYMbqc6AOI7HcQOja8tbyn/qpXxvyS4bd/Di82Xu8huaZnUZWBWZI/Gr2K7V98QoDJzJzb/CmIVY5jBbqdTtHPyrfg12qxO8lft/LMWXR6d/8AE3x3KF/tVYyC38gthgzS3etJzZtPZ5Zh/LUPEO0VpnDrg0tgQIF1jMZuo55h/LRt8Q1qFVFMDN7FswBuPEOlXflbXF/1ZVh+6tbEdclaH/8AXyr4fnuJrSPpuPMi/iLec6es1p8RxUYoW0shLBRcrnP3ZukkBZXNBYaiRvm2oomAtKwAtrsY0HUUT72Of2Cs09an0Qceja6sDJ2M4k+qsNok4gA/83nTLv7PceCcy2y3XvlJn1nWjYxsf6w/zGlbiEjV2PqTWb1vUPx8n9yz0mFO+QH/AOCuIiPnEnl/eBI18jpufiamt9hsfrLr5/P789ddd/tpzccNq5KqDpG8b71pOD8aa+rkiI03ncV2XV6qCvivz3lcGg0+Tu7ACdh8aBOdIB/fc69z7OWXaxhi2XMlm2rfSOZQFMNz2avO1xZynXnXo/Y65OFtMf4l+Fx4qeDUZM06yA12jhp8alF96+jCuKIRXd2OQKSQN9BJjzrwfi/AsXj8Q14mygbwomeAiAnKsBdTrJPMk+72TtdjDaw1198qFuY2Ej3SK8Ht8SLkkiD5GrZMk939P7/7M2mx43jbn1vgn/8AAWJMjPZ00/0hj/lqne/ZzjEOl2wJHK4+x9Eq6mLbk7D/AGj+dTfLLn7x/wCY1JZ9THpJfI0PBgl1TMlx3gV3BlRedWLAsMjFgACBqWAiiy/s+xVxQ3f2MrLmAL3NFOsRk89qv4y2LpBueMjQZtYB3rjxC4CqB2Ag8zsI0HSqvU5nFKLV9+OBFpsO57rrt5K6fswxP/mMP09q5t09jaltfs2xJ0+VWQB/Fdjz0C+VXvl1394/xNQvjX/eP/MfzqfrGp/yXyGem0/h/Mpn9mt2Y+U2Phc9fq1Yw/7L2M/3zDyOWVyenSmXMX1Zj7yarXeMtZ8dsDNt4gdjoeYpll1T4UlfwA8GmXZ/MKN+zBh/+1Z/lemP+zEkScZb/wB2/wDmqj/4zxBGnd/yn/NWh7M8SuYi2WciVfLppplB6+dTyZdbjjulJfL/AML4tJpcstqsE2P2eAb4lP8Adt/mpuO7EWhAOLRT/wCmZP8Ax0T7T8RuWFXIQJYgyJ5TWRxfGLrnMzCQI2Ao4JarLU9/HwX2KajT6bFcUuQlY7GW1M/LEP8A/P8A+dXh2aVhpiwPS3/86GcCxjXCwbWII09elaXDKfqn4V2WWZSqUvovsRxrEl7Mfq/uCh2KX/zh/wB1/wDZXVpF22NdU/WM3+f0X2G9Hi/x+rPN24dcW0395tQEPgDAzpqtD1wuXDm4Ly+OAbQ9ogNpPSN6S/YUA6CYJquyr3YOmb+texBPz38L8/c8zJw/gvL/AD9uhc7PvF9D/EPvrcLxtBtJ/XnXneDeDNX8NiAzCAf0ajqdOsjtmjRal447U+5sMVj1vIyEGDExE6EH8KHW8FZG6u3qR+AFdhTvUxFYV7HEeDZKTnzLkrJfs8rUfD8qVceoI8FBcd7H+1+dCrlbYadSV2ZMudY3W00+Ox7O5ZfCCIjf1ovwPjlm0CLto3Itsqw0AMfYaJGxrzwVwNUeki1RH1z/AK/U3FzjCSCLWo0MtMjTaOelIePAsFW0AT1by6VjsL7a+tEsP/8Akr6H7jUpaaEfkVjqHNWlXKRpBjz9UU75Wp3T7apV1ZdqNRFxRUhXUFSWgiZFF+zd7Kr6EzGw8j50G4l/o1/xfgaIcCdoaGA2mRP/AFCnyK8XIcUts+DQDGBQSVeBqdBsNTzre9m+Md3gbTLIBd4zDlmBk66bmvM7meDLiI+oeY/x0fscQ/uCW5OZbragQIIDdTG/2VljFJOupTO3kpSXH8mh7V8Y7zCuCdCpQjmQdD9leZLatLsp95mi9y/mBIaTPsnYEHQGgF25qabGnzyScUuEiwzr0qjf4miNET74pWu0A4jrcPoK14cSk6ZDPPZG0aFeJLvlNR/2gucNBgTInrH5UGxB+bGsbfdQ1mPU/E1aGmiyeTUbKVGvvcZQxCcvT41EeMLyT01rKSep+NIRT+qwJPVvwaj+2P4ftpBxYkgZRr76zUa0RRtU9/3UJaeCGhnlIJNeB/1afCPuq7guMtZBCKqgmSB12n7KGTFNN0VF41JUzQp7XadBrjePa/YR2AnORoegPKNPjWfc0TYzhh5XDzMbdNqFXFJ0GtNgioql2Y2ebat+BMBxFrTSp30NFRxe44zZiOUA6fZQUYC7+7b9e+rVlCohgVO8GJj3VXLCEue5lwzmnT6BEcSufWPxP50tUJpan6OPgvvYIxd8MdOlV50qxiCx3UD0qDIYnlW1dDy5tuTH2OfpVrh3t/rqKp2N4HPSiOFw5UzS5HwymFPcmGrd0D6Ufr0rnxC83PuH9KogU8LWH0aPR3sW6lorGZ952/pVc4ez1c+78hVkLTwlNuruxHHd1SKXyez0b4H8qcuFtfVP8p/KiHdwJY5R51UxHEo0Qe8/gKMZSl+m/mLKMI9a+QwYW0CDMe7+lSW7dsNmD+L0ocbjMZYknz/WlXuFcTt4a8ty7h0xCj6DsVE9TGjehBFWWJt02ReZRjaia7s52SxGNXPb8NrbvXGVT5JPtn0qx2j7HHA2TdxF+1b1ItoSWu3AOiBdD74HOK2/Bu3q4vDXHwOHd8RaUArdyi3aDSAVymCPCdBB6xXivHWvYi893EXTcukwxJ2jYLGgUa6DQU+3DC4dWRjk1GRrJ0Xj7lqzxDDfSYt6qYH2Vct4+xIIOg12I1pnZzsDiMapeyEyzEm4i6jfwzm+yl7S9h72CVTeyAMYGW4rHadVBkesRWaWHG+7Ncc+VPohz8esDQsT/snU/D9TU+D4mtxSEMgHWZGpG+tZVMCnmffV23bS1qpMn15VOWDGlUbsrHUZW/aqjRXbw1KiJAn16/ZQniSvaAYhcrCR4tY8xGhqA4zlNbLil+xi8HhUBSbVshixVbmYCMsqs5c0tqTM1NRWPmXQM8jl+kwdvHFjAA95j8KrY3DHMWLLr0M/hRDE8HTMQI/n5UmC4D3rhAyKTrNy4EXT+JjFa4Txp3EyzjkkqlyB8RfBUDp+FQPajbpWux3Yvu0LNisF1gYlCfcBvWXuWI2BitEZLsQnGXVlUNTiDRrg3BlxGneIsc3YKR8d6C58pIB8vWipqTaXYnKDik33JbWHZttfeJq6cPc8Om3n5RVRV5irlnFsPP1pJ7uxXHtXWxzWrh6VwsP1WrCYsHfT7qnGuxmoOcl1RqUIvoxLJItFCdc2by2Aqu2GnmPtqwUppWkUq5RRq0k+xCmHj6UU67oPaJ8v0aUrUbJT3b5E6dCPvBXU7JXVTgnyQYm34GPlUFxPmAf1vVZsU5BBOnoKabzZcs6dKqoszSyRbfwJMEPnF9a0AtigHDxN1P8AEK1JZUGsD1rPqJU0kX0v6WR28L5xUvyXzqpd4sv0QT57Ch9/Hu3OB0H571KOLJL3FpZoR94Vvuibt7hvVW5xHkgjzOp+FCy1cDWiOniuvJCWok+nBZu3C25mo4puauBqqjRNyskFUMS5LHy2q2WqBlE0Y8CTdoTCY+5aDC27IHENlMSBtTUxLAQD91O7unrZ8qL2+BVu8iLjH6/YPyrjjn+t9g/Kplwx08J8tDrTvkZG6sP9k/lSex4H/qeWVPlb/W+78qRsU53Y/ZRG3wxjr3bR1ymPuqQcKMA5SJEidKDnBBWPIwSb7dakTFOBoxHoYq98iB+j1HwMU9eFudrbHST4eR2PpofhXOcO5yxT7A35W/12/mNIcS312+Jol/Zjkx3ZnfbeN/wqK5hCuhWDRU4dgOEyg15jux+Jphc9TVzu6aE609oRxZTroq0wim0bF2i4TnVmKgTyp+alZSLpEhNSW9NtDVXNUysY60rQykW0xBG+v31IMUvOR6/0qorg04aVJ40XWR9i6GB2++mmkw2HtsdSE85ge+psdhBb1FxD08QI+zUfA+tS4TorbasrGlqA3fT3Mv511VpktyA0UoWupa0mIVVFSB/0ajApa44m7w9a4GowadQDY7PSZqbNOWuOHTSzSA0tcEVaQClBpwNAI5BVuxJPIfr1qstW7BqU+hbH1DIsMmQ5l200Ok6nnz/CiGMtOQrFl66KeW0+L9RQrvpA8quG/KgdK86SlaPQVchNrL9z7awdICnT/iqC9h2I1ZdAB7J25fSpbd2VirFsSKim0UdMDHBEDfmTt1M9aJcMssxnvI8OU+EbCSPXc0+9bpmHfLNNKTkhYpJjcPhszwbhGUllMDeCPhFAuK2fEdZ130H4UZW5qTQrHGSapibUhMlONAW4lQkVduCoGWvSjI8+USqwpuWrDLUZWqJkmiOKSnxTSKIBhFOFJS0TiQDyp6AdBUQNPWlY6YW4YFzCVUj0Bo3xKza0y21HooFZrCvFEbt+QKwZYPfaPQxSWyi8cBZOuT7q6h/f+ZrqTbPyPcPBljXCurq9U8YUUorq6uoIopwFdXUAigU4Ckrq44eBS11dQCdSqK6urmEnWp7VdXVKZWBdttVlGrq6skkbIsv2GNErBrq6sczQkS3F0oe+ldXUsWdNFZz0qjiBXV1aYEJMo3BUBFdXVsiZX1I2FRmkrqrEkxhpCK6upxBhFJXV1EAtOFdXVwUT2TVoXNK6uqMlyXhJpHZzXV1dQpB3s//Z"/>
          <p:cNvSpPr>
            <a:spLocks noChangeAspect="1" noChangeArrowheads="1"/>
          </p:cNvSpPr>
          <p:nvPr/>
        </p:nvSpPr>
        <p:spPr bwMode="auto">
          <a:xfrm>
            <a:off x="0" y="-3841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FR" altLang="fr-FR"/>
          </a:p>
        </p:txBody>
      </p:sp>
      <p:pic>
        <p:nvPicPr>
          <p:cNvPr id="327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196752"/>
            <a:ext cx="3570287" cy="2376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11272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2</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http://www.nice.aeroport.fr/var/anca/storage/images/pour-mise-en-prod/pax/100-destinations-en-direct-de-nice/europe/portugal/lisbonne/galerie-lisbonne/lisbonne-3/2859019-1-fre-FR/Lisbonne-3_gallery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392637"/>
            <a:ext cx="5112568" cy="2036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484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9"/>
          <p:cNvSpPr txBox="1">
            <a:spLocks noChangeArrowheads="1"/>
          </p:cNvSpPr>
          <p:nvPr/>
        </p:nvSpPr>
        <p:spPr bwMode="auto">
          <a:xfrm>
            <a:off x="2522538" y="116632"/>
            <a:ext cx="3887787"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a:latin typeface="Baskerville Old Face" pitchFamily="18" charset="0"/>
              </a:rPr>
              <a:t>JOURNEE  LISBOA</a:t>
            </a:r>
          </a:p>
        </p:txBody>
      </p:sp>
      <p:sp>
        <p:nvSpPr>
          <p:cNvPr id="11267" name="Rectangle 9"/>
          <p:cNvSpPr>
            <a:spLocks noChangeArrowheads="1"/>
          </p:cNvSpPr>
          <p:nvPr/>
        </p:nvSpPr>
        <p:spPr bwMode="auto">
          <a:xfrm>
            <a:off x="971600" y="836712"/>
            <a:ext cx="7128792" cy="635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500" dirty="0" smtClean="0">
                <a:latin typeface="Baskerville Old Face" pitchFamily="18" charset="0"/>
                <a:ea typeface="Times New Roman" pitchFamily="18" charset="0"/>
                <a:cs typeface="Arial" pitchFamily="34" charset="0"/>
              </a:rPr>
              <a:t>Petit </a:t>
            </a:r>
            <a:r>
              <a:rPr lang="fr-FR" altLang="fr-FR" sz="1500" dirty="0">
                <a:latin typeface="Baskerville Old Face" pitchFamily="18" charset="0"/>
                <a:ea typeface="Times New Roman" pitchFamily="18" charset="0"/>
                <a:cs typeface="Arial" pitchFamily="34" charset="0"/>
              </a:rPr>
              <a:t>déjeuner à l’hôtel </a:t>
            </a:r>
            <a:r>
              <a:rPr lang="fr-FR" altLang="fr-FR" sz="1500" dirty="0" smtClean="0">
                <a:latin typeface="Baskerville Old Face" pitchFamily="18" charset="0"/>
                <a:ea typeface="Times New Roman" pitchFamily="18" charset="0"/>
                <a:cs typeface="Arial" pitchFamily="34" charset="0"/>
              </a:rPr>
              <a:t>VIP </a:t>
            </a:r>
            <a:r>
              <a:rPr lang="fr-FR" altLang="fr-FR" sz="1500" dirty="0">
                <a:latin typeface="Baskerville Old Face" pitchFamily="18" charset="0"/>
                <a:ea typeface="Times New Roman" pitchFamily="18" charset="0"/>
                <a:cs typeface="Arial" pitchFamily="34" charset="0"/>
              </a:rPr>
              <a:t>Grand Hotel Lisboa &amp; Spa 5</a:t>
            </a:r>
            <a:r>
              <a:rPr lang="fr-FR" altLang="fr-FR" sz="1500" dirty="0" smtClean="0">
                <a:latin typeface="Baskerville Old Face" pitchFamily="18" charset="0"/>
                <a:ea typeface="Times New Roman" pitchFamily="18" charset="0"/>
                <a:cs typeface="Arial" pitchFamily="34" charset="0"/>
              </a:rPr>
              <a:t>*</a:t>
            </a: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b="1" dirty="0" smtClean="0">
                <a:latin typeface="Baskerville Old Face" pitchFamily="18" charset="0"/>
                <a:ea typeface="Times New Roman" pitchFamily="18" charset="0"/>
                <a:cs typeface="Arial" pitchFamily="34" charset="0"/>
              </a:rPr>
              <a:t>Matinée libre</a:t>
            </a:r>
            <a:r>
              <a:rPr lang="fr-FR" altLang="fr-FR" sz="1500" dirty="0" smtClean="0">
                <a:latin typeface="Baskerville Old Face" pitchFamily="18" charset="0"/>
                <a:ea typeface="Times New Roman" pitchFamily="18" charset="0"/>
                <a:cs typeface="Arial" pitchFamily="34" charset="0"/>
              </a:rPr>
              <a:t>: possibilité de profiter des infrastructures de l’hôtel</a:t>
            </a: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dirty="0" smtClean="0">
                <a:latin typeface="Baskerville Old Face" pitchFamily="18" charset="0"/>
                <a:ea typeface="Times New Roman" pitchFamily="18" charset="0"/>
                <a:cs typeface="Arial" pitchFamily="34" charset="0"/>
              </a:rPr>
              <a:t>Transfert en bus de votre hôtel à Cascais, en passant par l’avenue Marginal</a:t>
            </a: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b="1" dirty="0">
                <a:latin typeface="Baskerville Old Face" pitchFamily="18" charset="0"/>
                <a:ea typeface="Times New Roman" pitchFamily="18" charset="0"/>
                <a:cs typeface="Arial" pitchFamily="34" charset="0"/>
              </a:rPr>
              <a:t>Déjeuner </a:t>
            </a:r>
            <a:r>
              <a:rPr lang="fr-FR" altLang="fr-FR" sz="1500" b="1" dirty="0" smtClean="0">
                <a:latin typeface="Baskerville Old Face" pitchFamily="18" charset="0"/>
                <a:ea typeface="Times New Roman" pitchFamily="18" charset="0"/>
                <a:cs typeface="Arial" pitchFamily="34" charset="0"/>
              </a:rPr>
              <a:t>bord de mer </a:t>
            </a:r>
            <a:r>
              <a:rPr lang="fr-FR" altLang="fr-FR" sz="1500" dirty="0" smtClean="0">
                <a:latin typeface="Baskerville Old Face" pitchFamily="18" charset="0"/>
                <a:ea typeface="Times New Roman" pitchFamily="18" charset="0"/>
                <a:cs typeface="Arial" pitchFamily="34" charset="0"/>
              </a:rPr>
              <a:t>au restaurant Monte Mar à </a:t>
            </a:r>
            <a:r>
              <a:rPr lang="fr-FR" altLang="fr-FR" sz="1500" b="1" dirty="0" smtClean="0">
                <a:latin typeface="Baskerville Old Face" pitchFamily="18" charset="0"/>
                <a:ea typeface="Times New Roman" pitchFamily="18" charset="0"/>
                <a:cs typeface="Arial" pitchFamily="34" charset="0"/>
              </a:rPr>
              <a:t>Cascais</a:t>
            </a: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dirty="0" smtClean="0">
                <a:latin typeface="Baskerville Old Face" pitchFamily="18" charset="0"/>
                <a:ea typeface="Times New Roman" pitchFamily="18" charset="0"/>
                <a:cs typeface="Arial" pitchFamily="34" charset="0"/>
              </a:rPr>
              <a:t>Des jeeps attendent les participants à la sortie du restaurant.</a:t>
            </a:r>
          </a:p>
          <a:p>
            <a:pPr algn="ctr" eaLnBrk="1" hangingPunct="1">
              <a:spcBef>
                <a:spcPct val="0"/>
              </a:spcBef>
              <a:buFontTx/>
              <a:buNone/>
            </a:pPr>
            <a:r>
              <a:rPr lang="fr-FR" altLang="fr-FR" sz="1500" dirty="0" smtClean="0">
                <a:latin typeface="Baskerville Old Face" pitchFamily="18" charset="0"/>
                <a:ea typeface="Times New Roman" pitchFamily="18" charset="0"/>
                <a:cs typeface="Arial" pitchFamily="34" charset="0"/>
              </a:rPr>
              <a:t/>
            </a:r>
            <a:br>
              <a:rPr lang="fr-FR" altLang="fr-FR" sz="1500" dirty="0" smtClean="0">
                <a:latin typeface="Baskerville Old Face" pitchFamily="18" charset="0"/>
                <a:ea typeface="Times New Roman" pitchFamily="18" charset="0"/>
                <a:cs typeface="Arial" pitchFamily="34" charset="0"/>
              </a:rPr>
            </a:br>
            <a:r>
              <a:rPr lang="fr-FR" altLang="fr-FR" sz="1500" b="1" dirty="0" smtClean="0">
                <a:latin typeface="Baskerville Old Face" pitchFamily="18" charset="0"/>
                <a:ea typeface="Times New Roman" pitchFamily="18" charset="0"/>
                <a:cs typeface="Arial" pitchFamily="34" charset="0"/>
              </a:rPr>
              <a:t>Randonnée en jeeps </a:t>
            </a:r>
            <a:r>
              <a:rPr lang="fr-FR" altLang="fr-FR" sz="1500" dirty="0" smtClean="0">
                <a:latin typeface="Baskerville Old Face" pitchFamily="18" charset="0"/>
                <a:ea typeface="Times New Roman" pitchFamily="18" charset="0"/>
                <a:cs typeface="Arial" pitchFamily="34" charset="0"/>
              </a:rPr>
              <a:t>dans la forêt et montagne de Sintra</a:t>
            </a:r>
          </a:p>
          <a:p>
            <a:pPr algn="ctr" eaLnBrk="1" hangingPunct="1">
              <a:spcBef>
                <a:spcPct val="0"/>
              </a:spcBef>
              <a:buFontTx/>
              <a:buNone/>
            </a:pPr>
            <a:endParaRPr lang="fr-FR" altLang="fr-FR" sz="1500" b="1"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dirty="0" smtClean="0">
                <a:latin typeface="Baskerville Old Face" pitchFamily="18" charset="0"/>
                <a:ea typeface="Times New Roman" pitchFamily="18" charset="0"/>
                <a:cs typeface="Arial" pitchFamily="34" charset="0"/>
              </a:rPr>
              <a:t>Transfert en 4x4 de Sintra à </a:t>
            </a:r>
            <a:r>
              <a:rPr lang="fr-FR" altLang="fr-FR" sz="1500" b="1" dirty="0" smtClean="0">
                <a:latin typeface="Baskerville Old Face" pitchFamily="18" charset="0"/>
                <a:ea typeface="Times New Roman" pitchFamily="18" charset="0"/>
                <a:cs typeface="Arial" pitchFamily="34" charset="0"/>
              </a:rPr>
              <a:t>Cap Da Roca </a:t>
            </a:r>
            <a:r>
              <a:rPr lang="fr-FR" altLang="fr-FR" sz="1500" dirty="0" smtClean="0">
                <a:latin typeface="Baskerville Old Face" pitchFamily="18" charset="0"/>
                <a:ea typeface="Times New Roman" pitchFamily="18" charset="0"/>
                <a:cs typeface="Arial" pitchFamily="34" charset="0"/>
              </a:rPr>
              <a:t>« Au bout du continent »</a:t>
            </a:r>
          </a:p>
          <a:p>
            <a:pPr algn="ctr" eaLnBrk="1" hangingPunct="1">
              <a:spcBef>
                <a:spcPct val="0"/>
              </a:spcBef>
              <a:buFontTx/>
              <a:buNone/>
            </a:pPr>
            <a:r>
              <a:rPr lang="fr-FR" altLang="fr-FR" sz="1500" dirty="0" smtClean="0">
                <a:latin typeface="Baskerville Old Face" pitchFamily="18" charset="0"/>
                <a:ea typeface="Times New Roman" pitchFamily="18" charset="0"/>
                <a:cs typeface="Arial" pitchFamily="34" charset="0"/>
              </a:rPr>
              <a:t>Puis vers la </a:t>
            </a:r>
            <a:r>
              <a:rPr lang="fr-FR" altLang="fr-FR" sz="1500" b="1" dirty="0" smtClean="0">
                <a:latin typeface="Baskerville Old Face" pitchFamily="18" charset="0"/>
                <a:ea typeface="Times New Roman" pitchFamily="18" charset="0"/>
                <a:cs typeface="Arial" pitchFamily="34" charset="0"/>
              </a:rPr>
              <a:t>plage du </a:t>
            </a:r>
            <a:r>
              <a:rPr lang="fr-FR" altLang="fr-FR" sz="1500" b="1" dirty="0" err="1" smtClean="0">
                <a:latin typeface="Baskerville Old Face" pitchFamily="18" charset="0"/>
                <a:ea typeface="Times New Roman" pitchFamily="18" charset="0"/>
                <a:cs typeface="Arial" pitchFamily="34" charset="0"/>
              </a:rPr>
              <a:t>Guincho</a:t>
            </a:r>
            <a:endParaRPr lang="fr-FR" altLang="fr-FR" sz="1500" b="1" dirty="0" smtClean="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500" b="1"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b="1" dirty="0" smtClean="0">
                <a:latin typeface="Baskerville Old Face" pitchFamily="18" charset="0"/>
                <a:ea typeface="Times New Roman" pitchFamily="18" charset="0"/>
                <a:cs typeface="Arial" pitchFamily="34" charset="0"/>
              </a:rPr>
              <a:t>Activités team building </a:t>
            </a:r>
            <a:r>
              <a:rPr lang="fr-FR" altLang="fr-FR" sz="1500" dirty="0" smtClean="0">
                <a:latin typeface="Baskerville Old Face" pitchFamily="18" charset="0"/>
                <a:ea typeface="Times New Roman" pitchFamily="18" charset="0"/>
                <a:cs typeface="Arial" pitchFamily="34" charset="0"/>
              </a:rPr>
              <a:t>sur la plage du </a:t>
            </a:r>
            <a:r>
              <a:rPr lang="fr-FR" altLang="fr-FR" sz="1500" dirty="0" err="1" smtClean="0">
                <a:latin typeface="Baskerville Old Face" pitchFamily="18" charset="0"/>
                <a:ea typeface="Times New Roman" pitchFamily="18" charset="0"/>
                <a:cs typeface="Arial" pitchFamily="34" charset="0"/>
              </a:rPr>
              <a:t>Guincho</a:t>
            </a:r>
            <a:endParaRPr lang="fr-FR" altLang="fr-FR" sz="1500" dirty="0" smtClean="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500" dirty="0" smtClean="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dirty="0" smtClean="0">
                <a:latin typeface="Baskerville Old Face" pitchFamily="18" charset="0"/>
                <a:ea typeface="Times New Roman" pitchFamily="18" charset="0"/>
                <a:cs typeface="Arial" pitchFamily="34" charset="0"/>
              </a:rPr>
              <a:t>Cocktail « Les pieds dans l’eau au </a:t>
            </a:r>
            <a:r>
              <a:rPr lang="fr-FR" altLang="fr-FR" sz="1500" dirty="0" err="1" smtClean="0">
                <a:latin typeface="Baskerville Old Face" pitchFamily="18" charset="0"/>
                <a:ea typeface="Times New Roman" pitchFamily="18" charset="0"/>
                <a:cs typeface="Arial" pitchFamily="34" charset="0"/>
              </a:rPr>
              <a:t>Guincho</a:t>
            </a:r>
            <a:r>
              <a:rPr lang="fr-FR" altLang="fr-FR" sz="1500" dirty="0" smtClean="0">
                <a:latin typeface="Baskerville Old Face" pitchFamily="18" charset="0"/>
                <a:ea typeface="Times New Roman" pitchFamily="18" charset="0"/>
                <a:cs typeface="Arial" pitchFamily="34" charset="0"/>
              </a:rPr>
              <a:t> »</a:t>
            </a: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b="1" dirty="0">
                <a:latin typeface="Baskerville Old Face" pitchFamily="18" charset="0"/>
                <a:ea typeface="Times New Roman" pitchFamily="18" charset="0"/>
                <a:cs typeface="Arial" pitchFamily="34" charset="0"/>
              </a:rPr>
              <a:t>Vers </a:t>
            </a:r>
            <a:r>
              <a:rPr lang="fr-FR" altLang="fr-FR" sz="1500" b="1" dirty="0" smtClean="0">
                <a:latin typeface="Baskerville Old Face" pitchFamily="18" charset="0"/>
                <a:ea typeface="Times New Roman" pitchFamily="18" charset="0"/>
                <a:cs typeface="Arial" pitchFamily="34" charset="0"/>
              </a:rPr>
              <a:t>18h30</a:t>
            </a:r>
            <a:r>
              <a:rPr lang="fr-FR" altLang="fr-FR" sz="1500" dirty="0" smtClean="0">
                <a:latin typeface="Baskerville Old Face" pitchFamily="18" charset="0"/>
                <a:ea typeface="Times New Roman" pitchFamily="18" charset="0"/>
                <a:cs typeface="Arial" pitchFamily="34" charset="0"/>
              </a:rPr>
              <a:t>– </a:t>
            </a:r>
            <a:r>
              <a:rPr lang="fr-FR" altLang="fr-FR" sz="1500" dirty="0">
                <a:latin typeface="Baskerville Old Face" pitchFamily="18" charset="0"/>
                <a:ea typeface="Times New Roman" pitchFamily="18" charset="0"/>
                <a:cs typeface="Arial" pitchFamily="34" charset="0"/>
              </a:rPr>
              <a:t>Retour </a:t>
            </a:r>
            <a:r>
              <a:rPr lang="fr-FR" altLang="fr-FR" sz="1500" dirty="0" smtClean="0">
                <a:latin typeface="Baskerville Old Face" pitchFamily="18" charset="0"/>
                <a:ea typeface="Times New Roman" pitchFamily="18" charset="0"/>
                <a:cs typeface="Arial" pitchFamily="34" charset="0"/>
              </a:rPr>
              <a:t>en 4x4 à </a:t>
            </a:r>
            <a:r>
              <a:rPr lang="fr-FR" altLang="fr-FR" sz="1500" dirty="0">
                <a:latin typeface="Baskerville Old Face" pitchFamily="18" charset="0"/>
                <a:ea typeface="Times New Roman" pitchFamily="18" charset="0"/>
                <a:cs typeface="Arial" pitchFamily="34" charset="0"/>
              </a:rPr>
              <a:t>l’hôtel </a:t>
            </a:r>
            <a:r>
              <a:rPr lang="fr-FR" altLang="fr-FR" sz="1500" dirty="0" smtClean="0">
                <a:latin typeface="Baskerville Old Face" pitchFamily="18" charset="0"/>
                <a:ea typeface="Times New Roman" pitchFamily="18" charset="0"/>
                <a:cs typeface="Arial" pitchFamily="34" charset="0"/>
              </a:rPr>
              <a:t>et temps libre pour se préparer pour la soirée</a:t>
            </a:r>
          </a:p>
          <a:p>
            <a:pPr algn="ctr" eaLnBrk="1" hangingPunct="1">
              <a:spcBef>
                <a:spcPct val="0"/>
              </a:spcBef>
              <a:buFontTx/>
              <a:buNone/>
            </a:pPr>
            <a:endParaRPr lang="fr-FR" altLang="fr-FR" sz="1500" b="1"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b="1" dirty="0">
                <a:latin typeface="Baskerville Old Face" pitchFamily="18" charset="0"/>
                <a:ea typeface="Times New Roman" pitchFamily="18" charset="0"/>
                <a:cs typeface="Arial" pitchFamily="34" charset="0"/>
              </a:rPr>
              <a:t>Vers 20h </a:t>
            </a:r>
            <a:r>
              <a:rPr lang="fr-FR" altLang="fr-FR" sz="1500" dirty="0">
                <a:latin typeface="Baskerville Old Face" pitchFamily="18" charset="0"/>
                <a:ea typeface="Times New Roman" pitchFamily="18" charset="0"/>
                <a:cs typeface="Arial" pitchFamily="34" charset="0"/>
              </a:rPr>
              <a:t>– Départ en bus en direction </a:t>
            </a:r>
            <a:r>
              <a:rPr lang="fr-FR" altLang="fr-FR" sz="1500" dirty="0" smtClean="0">
                <a:latin typeface="Baskerville Old Face" pitchFamily="18" charset="0"/>
                <a:ea typeface="Times New Roman" pitchFamily="18" charset="0"/>
                <a:cs typeface="Arial" pitchFamily="34" charset="0"/>
              </a:rPr>
              <a:t>des </a:t>
            </a:r>
            <a:r>
              <a:rPr lang="fr-FR" altLang="fr-FR" sz="1500" dirty="0" err="1" smtClean="0">
                <a:latin typeface="Baskerville Old Face" pitchFamily="18" charset="0"/>
                <a:ea typeface="Times New Roman" pitchFamily="18" charset="0"/>
                <a:cs typeface="Arial" pitchFamily="34" charset="0"/>
              </a:rPr>
              <a:t>Docas</a:t>
            </a:r>
            <a:r>
              <a:rPr lang="fr-FR" altLang="fr-FR" sz="1500" dirty="0" smtClean="0">
                <a:latin typeface="Baskerville Old Face" pitchFamily="18" charset="0"/>
                <a:ea typeface="Times New Roman" pitchFamily="18" charset="0"/>
                <a:cs typeface="Arial" pitchFamily="34" charset="0"/>
              </a:rPr>
              <a:t> Santo Amaro, où vous embarquerez pour votre</a:t>
            </a:r>
            <a:r>
              <a:rPr lang="fr-FR" altLang="fr-FR" sz="1500" dirty="0">
                <a:latin typeface="Baskerville Old Face" pitchFamily="18" charset="0"/>
                <a:ea typeface="Times New Roman" pitchFamily="18" charset="0"/>
                <a:cs typeface="Arial" pitchFamily="34" charset="0"/>
              </a:rPr>
              <a:t> </a:t>
            </a:r>
            <a:r>
              <a:rPr lang="fr-FR" altLang="fr-FR" sz="1500" dirty="0" smtClean="0">
                <a:latin typeface="Baskerville Old Face" pitchFamily="18" charset="0"/>
                <a:ea typeface="Times New Roman" pitchFamily="18" charset="0"/>
                <a:cs typeface="Arial" pitchFamily="34" charset="0"/>
              </a:rPr>
              <a:t>soirée blanche : Chic Pique-Nique sur le Tage.</a:t>
            </a:r>
            <a:br>
              <a:rPr lang="fr-FR" altLang="fr-FR" sz="1500" dirty="0" smtClean="0">
                <a:latin typeface="Baskerville Old Face" pitchFamily="18" charset="0"/>
                <a:ea typeface="Times New Roman" pitchFamily="18" charset="0"/>
                <a:cs typeface="Arial" pitchFamily="34" charset="0"/>
              </a:rPr>
            </a:br>
            <a:r>
              <a:rPr lang="fr-FR" altLang="fr-FR" sz="1500" dirty="0" smtClean="0">
                <a:latin typeface="Baskerville Old Face" pitchFamily="18" charset="0"/>
                <a:ea typeface="Times New Roman" pitchFamily="18" charset="0"/>
                <a:cs typeface="Arial" pitchFamily="34" charset="0"/>
              </a:rPr>
              <a:t>Thème Champêtre Luxe</a:t>
            </a:r>
          </a:p>
          <a:p>
            <a:pPr algn="ctr" eaLnBrk="1" hangingPunct="1">
              <a:spcBef>
                <a:spcPct val="0"/>
              </a:spcBef>
              <a:buFontTx/>
              <a:buNone/>
            </a:pP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dirty="0" smtClean="0">
                <a:latin typeface="Baskerville Old Face" pitchFamily="18" charset="0"/>
                <a:ea typeface="Times New Roman" pitchFamily="18" charset="0"/>
                <a:cs typeface="Arial" pitchFamily="34" charset="0"/>
              </a:rPr>
              <a:t/>
            </a:r>
            <a:br>
              <a:rPr lang="fr-FR" altLang="fr-FR" sz="1500" dirty="0" smtClean="0">
                <a:latin typeface="Baskerville Old Face" pitchFamily="18" charset="0"/>
                <a:ea typeface="Times New Roman" pitchFamily="18" charset="0"/>
                <a:cs typeface="Arial" pitchFamily="34" charset="0"/>
              </a:rPr>
            </a:br>
            <a:r>
              <a:rPr lang="fr-FR" altLang="fr-FR" sz="1500" dirty="0" smtClean="0">
                <a:latin typeface="Baskerville Old Face" pitchFamily="18" charset="0"/>
                <a:ea typeface="Times New Roman" pitchFamily="18" charset="0"/>
                <a:cs typeface="Arial" pitchFamily="34" charset="0"/>
              </a:rPr>
              <a:t>Nuit: Retour en bus et nuit à l’hôtel</a:t>
            </a: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6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600" dirty="0">
              <a:latin typeface="Baskerville Old Face" pitchFamily="18" charset="0"/>
              <a:ea typeface="Times New Roman" pitchFamily="18" charset="0"/>
              <a:cs typeface="Arial" pitchFamily="34" charset="0"/>
            </a:endParaRPr>
          </a:p>
        </p:txBody>
      </p:sp>
    </p:spTree>
    <p:extLst>
      <p:ext uri="{BB962C8B-B14F-4D97-AF65-F5344CB8AC3E}">
        <p14:creationId xmlns:p14="http://schemas.microsoft.com/office/powerpoint/2010/main" val="42451549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864691" y="334397"/>
            <a:ext cx="7451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2400" b="1" u="sng" dirty="0" smtClean="0">
                <a:solidFill>
                  <a:schemeClr val="tx1"/>
                </a:solidFill>
                <a:latin typeface="Baskerville Old Face" panose="02020602080505020303" pitchFamily="18" charset="0"/>
              </a:rPr>
              <a:t>Déjeuner au</a:t>
            </a:r>
            <a:r>
              <a:rPr lang="fr-FR" sz="2400" b="1" u="sng" dirty="0">
                <a:latin typeface="Baskerville Old Face" panose="02020602080505020303" pitchFamily="18" charset="0"/>
              </a:rPr>
              <a:t> </a:t>
            </a:r>
            <a:r>
              <a:rPr lang="fr-FR" sz="2400" b="1" u="sng" dirty="0" smtClean="0">
                <a:solidFill>
                  <a:schemeClr val="tx1"/>
                </a:solidFill>
                <a:latin typeface="Baskerville Old Face" panose="02020602080505020303" pitchFamily="18" charset="0"/>
              </a:rPr>
              <a:t>Monte Mar Restaurante - CASCAIS</a:t>
            </a:r>
            <a:endParaRPr lang="fr-FR" altLang="fr-FR" sz="2400" b="1" u="sng" dirty="0">
              <a:latin typeface="Baskerville Old Face" pitchFamily="18" charset="0"/>
            </a:endParaRPr>
          </a:p>
        </p:txBody>
      </p:sp>
      <p:sp>
        <p:nvSpPr>
          <p:cNvPr id="9" name="Marcador de Posição do Texto 2"/>
          <p:cNvSpPr txBox="1">
            <a:spLocks/>
          </p:cNvSpPr>
          <p:nvPr/>
        </p:nvSpPr>
        <p:spPr bwMode="auto">
          <a:xfrm>
            <a:off x="95250" y="1196752"/>
            <a:ext cx="8666163" cy="1150938"/>
          </a:xfrm>
          <a:prstGeom prst="rect">
            <a:avLst/>
          </a:prstGeom>
          <a:noFill/>
          <a:ln w="9525">
            <a:noFill/>
            <a:miter lim="800000"/>
            <a:headEnd/>
            <a:tailEnd/>
          </a:ln>
        </p:spPr>
        <p:txBody>
          <a:bodyPr lIns="104268" tIns="52133" rIns="104268" bIns="52133"/>
          <a:lstStyle/>
          <a:p>
            <a:pPr algn="ctr" fontAlgn="auto">
              <a:lnSpc>
                <a:spcPct val="150000"/>
              </a:lnSpc>
              <a:spcBef>
                <a:spcPts val="0"/>
              </a:spcBef>
              <a:spcAft>
                <a:spcPts val="0"/>
              </a:spcAft>
              <a:defRPr/>
            </a:pPr>
            <a:r>
              <a:rPr lang="fr-FR" sz="1600" dirty="0" smtClean="0">
                <a:latin typeface="Baskerville Old Face" panose="02020602080505020303" pitchFamily="18" charset="0"/>
              </a:rPr>
              <a:t>Une réelle rencontre avec la mer et les meilleures saveurs qu’elle peut offrir! </a:t>
            </a:r>
          </a:p>
          <a:p>
            <a:pPr algn="ctr" fontAlgn="auto">
              <a:lnSpc>
                <a:spcPct val="150000"/>
              </a:lnSpc>
              <a:spcBef>
                <a:spcPts val="0"/>
              </a:spcBef>
              <a:spcAft>
                <a:spcPts val="0"/>
              </a:spcAft>
              <a:defRPr/>
            </a:pPr>
            <a:r>
              <a:rPr lang="fr-FR" sz="1600" dirty="0" smtClean="0">
                <a:latin typeface="Baskerville Old Face" panose="02020602080505020303" pitchFamily="18" charset="0"/>
              </a:rPr>
              <a:t>Le Monte Mar est un restaurant spécialisé dans le poisson et les fruits de mer. Il se situe à Cascais, sur la plage du </a:t>
            </a:r>
            <a:r>
              <a:rPr lang="fr-FR" sz="1600" dirty="0" err="1" smtClean="0">
                <a:latin typeface="Baskerville Old Face" panose="02020602080505020303" pitchFamily="18" charset="0"/>
              </a:rPr>
              <a:t>Guincho</a:t>
            </a:r>
            <a:r>
              <a:rPr lang="fr-FR" sz="1600" dirty="0" smtClean="0">
                <a:latin typeface="Baskerville Old Face" panose="02020602080505020303" pitchFamily="18" charset="0"/>
              </a:rPr>
              <a:t> à environ 40 min de l’hôtel. Il est un des restaurants les plus visités de la côte de Estoril et propose un agréable moment face à la mer. </a:t>
            </a:r>
            <a:endParaRPr lang="fr-FR" sz="1600" dirty="0">
              <a:latin typeface="Baskerville Old Face" panose="02020602080505020303" pitchFamily="18" charset="0"/>
            </a:endParaRPr>
          </a:p>
          <a:p>
            <a:pPr marL="342900" indent="-342900" algn="just" eaLnBrk="0" hangingPunct="0">
              <a:lnSpc>
                <a:spcPct val="150000"/>
              </a:lnSpc>
              <a:spcBef>
                <a:spcPct val="20000"/>
              </a:spcBef>
              <a:buFontTx/>
              <a:buChar char="•"/>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58" t="37760" r="25000" b="29688"/>
          <a:stretch/>
        </p:blipFill>
        <p:spPr bwMode="auto">
          <a:xfrm>
            <a:off x="864691" y="3140968"/>
            <a:ext cx="7442200" cy="31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4195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47" t="7090" r="5436" b="23606"/>
          <a:stretch/>
        </p:blipFill>
        <p:spPr bwMode="auto">
          <a:xfrm>
            <a:off x="292070" y="1988840"/>
            <a:ext cx="4797553" cy="3299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ttp://www.sairmais.com/galeria/entity/efc2e40cd2977beb830691bc33ac9d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719" y="4077072"/>
            <a:ext cx="3414745" cy="216409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media-cdn.tripadvisor.com/media/photo-s/05/a2/12/88/hotel-quinta-da-marinh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719" y="1588690"/>
            <a:ext cx="3414745" cy="227235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9"/>
          <p:cNvSpPr txBox="1">
            <a:spLocks noChangeArrowheads="1"/>
          </p:cNvSpPr>
          <p:nvPr/>
        </p:nvSpPr>
        <p:spPr bwMode="auto">
          <a:xfrm>
            <a:off x="827584" y="406405"/>
            <a:ext cx="7451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2400" b="1" u="sng" dirty="0" smtClean="0">
                <a:solidFill>
                  <a:schemeClr val="tx1"/>
                </a:solidFill>
                <a:latin typeface="Baskerville Old Face" panose="02020602080505020303" pitchFamily="18" charset="0"/>
              </a:rPr>
              <a:t>Déjeuner au</a:t>
            </a:r>
            <a:r>
              <a:rPr lang="fr-FR" sz="2400" b="1" u="sng" dirty="0" smtClean="0">
                <a:latin typeface="Baskerville Old Face" panose="02020602080505020303" pitchFamily="18" charset="0"/>
              </a:rPr>
              <a:t> </a:t>
            </a:r>
            <a:r>
              <a:rPr lang="fr-FR" sz="2400" b="1" u="sng" dirty="0" smtClean="0">
                <a:solidFill>
                  <a:schemeClr val="tx1"/>
                </a:solidFill>
                <a:latin typeface="Baskerville Old Face" panose="02020602080505020303" pitchFamily="18" charset="0"/>
              </a:rPr>
              <a:t>Monte Mar Restaurante - CASCAIS</a:t>
            </a:r>
            <a:endParaRPr lang="fr-FR" altLang="fr-FR" sz="2400" b="1" u="sng" dirty="0">
              <a:latin typeface="Baskerville Old Face" pitchFamily="18" charset="0"/>
            </a:endParaRPr>
          </a:p>
        </p:txBody>
      </p:sp>
    </p:spTree>
    <p:extLst>
      <p:ext uri="{BB962C8B-B14F-4D97-AF65-F5344CB8AC3E}">
        <p14:creationId xmlns:p14="http://schemas.microsoft.com/office/powerpoint/2010/main" val="3608875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https://www.portugal4fun.com/components/com_virtuemart/shop_image/product/Jeep_Tour_a_Sint_4fa3c2441f4d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94" y="3429000"/>
            <a:ext cx="4294017"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192.168.1.5\cj\9 COMMERCIAL ET COMMUNICATION\COMMUNICATION\POWER POINT\PORTUGAL\LISBONNE\XCPH\LISBONE - XCPH - DIOR\IMG_29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753" y="1027857"/>
            <a:ext cx="2435039" cy="1826279"/>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9"/>
          <p:cNvSpPr txBox="1">
            <a:spLocks noChangeArrowheads="1"/>
          </p:cNvSpPr>
          <p:nvPr/>
        </p:nvSpPr>
        <p:spPr bwMode="auto">
          <a:xfrm>
            <a:off x="467544" y="116632"/>
            <a:ext cx="84249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2400" b="1" u="sng" dirty="0" smtClean="0">
                <a:solidFill>
                  <a:schemeClr val="tx1"/>
                </a:solidFill>
                <a:latin typeface="Baskerville Old Face" panose="02020602080505020303" pitchFamily="18" charset="0"/>
              </a:rPr>
              <a:t>Rallye en jeeps dans la montagne et forêt de Sintra</a:t>
            </a:r>
            <a:endParaRPr lang="fr-FR" altLang="fr-FR" sz="2400" b="1" u="sng" dirty="0">
              <a:latin typeface="Baskerville Old Face" pitchFamily="18" charset="0"/>
            </a:endParaRPr>
          </a:p>
        </p:txBody>
      </p:sp>
      <p:pic>
        <p:nvPicPr>
          <p:cNvPr id="4100" name="Picture 4" descr="http://pic.vpackage.net/viaje_a_Portugal/Portugal_759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1642" y="1171873"/>
            <a:ext cx="2690838" cy="17919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insidelisbon.com/sites/default/files/imagecache/Main/challenge/1786-photo-314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850328"/>
            <a:ext cx="3209715" cy="240728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cdn2.getyourguide.com/img/tour_img-170219-4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3861048"/>
            <a:ext cx="3811022"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113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23317"/>
            <a:ext cx="8229600" cy="4525963"/>
          </a:xfrm>
        </p:spPr>
        <p:txBody>
          <a:bodyPr>
            <a:normAutofit/>
          </a:bodyPr>
          <a:lstStyle/>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Lisbonne, appelée «  la ville aux 7 collines » est </a:t>
            </a:r>
            <a:r>
              <a:rPr lang="fr-FR" altLang="fr-FR" sz="1400" dirty="0">
                <a:solidFill>
                  <a:schemeClr val="tx1"/>
                </a:solidFill>
                <a:latin typeface="Book Antiqua" panose="02040602050305030304" pitchFamily="18" charset="0"/>
                <a:ea typeface="Times New Roman" pitchFamily="18" charset="0"/>
                <a:cs typeface="Arial" pitchFamily="34" charset="0"/>
              </a:rPr>
              <a:t>une ville européenne dont </a:t>
            </a:r>
            <a:r>
              <a:rPr lang="fr-FR" altLang="fr-FR" sz="1400" dirty="0" smtClean="0">
                <a:solidFill>
                  <a:schemeClr val="tx1"/>
                </a:solidFill>
                <a:latin typeface="Book Antiqua" panose="02040602050305030304" pitchFamily="18" charset="0"/>
                <a:ea typeface="Times New Roman" pitchFamily="18" charset="0"/>
                <a:cs typeface="Arial" pitchFamily="34" charset="0"/>
              </a:rPr>
              <a:t>les </a:t>
            </a:r>
            <a:r>
              <a:rPr lang="fr-FR" altLang="fr-FR" sz="1400" dirty="0">
                <a:solidFill>
                  <a:schemeClr val="tx1"/>
                </a:solidFill>
                <a:latin typeface="Book Antiqua" panose="02040602050305030304" pitchFamily="18" charset="0"/>
                <a:ea typeface="Times New Roman" pitchFamily="18" charset="0"/>
                <a:cs typeface="Arial" pitchFamily="34" charset="0"/>
              </a:rPr>
              <a:t>origines remontent </a:t>
            </a:r>
            <a:r>
              <a:rPr lang="fr-FR" altLang="fr-FR" sz="1400" dirty="0" smtClean="0">
                <a:solidFill>
                  <a:schemeClr val="tx1"/>
                </a:solidFill>
                <a:latin typeface="Book Antiqua" panose="02040602050305030304" pitchFamily="18" charset="0"/>
                <a:ea typeface="Times New Roman" pitchFamily="18" charset="0"/>
                <a:cs typeface="Arial" pitchFamily="34" charset="0"/>
              </a:rPr>
              <a:t>aux</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Phéniciens</a:t>
            </a:r>
            <a:r>
              <a:rPr lang="fr-FR" altLang="fr-FR" sz="1400" dirty="0">
                <a:solidFill>
                  <a:schemeClr val="tx1"/>
                </a:solidFill>
                <a:latin typeface="Book Antiqua" panose="02040602050305030304" pitchFamily="18" charset="0"/>
                <a:ea typeface="Times New Roman" pitchFamily="18" charset="0"/>
                <a:cs typeface="Arial" pitchFamily="34" charset="0"/>
              </a:rPr>
              <a:t>, mais les </a:t>
            </a:r>
            <a:r>
              <a:rPr lang="fr-FR" altLang="fr-FR" sz="1400" dirty="0" smtClean="0">
                <a:solidFill>
                  <a:schemeClr val="tx1"/>
                </a:solidFill>
                <a:latin typeface="Book Antiqua" panose="02040602050305030304" pitchFamily="18" charset="0"/>
                <a:ea typeface="Times New Roman" pitchFamily="18" charset="0"/>
                <a:cs typeface="Arial" pitchFamily="34" charset="0"/>
              </a:rPr>
              <a:t>influences plus </a:t>
            </a:r>
            <a:r>
              <a:rPr lang="fr-FR" altLang="fr-FR" sz="1400" dirty="0">
                <a:solidFill>
                  <a:schemeClr val="tx1"/>
                </a:solidFill>
                <a:latin typeface="Book Antiqua" panose="02040602050305030304" pitchFamily="18" charset="0"/>
                <a:ea typeface="Times New Roman" pitchFamily="18" charset="0"/>
                <a:cs typeface="Arial" pitchFamily="34" charset="0"/>
              </a:rPr>
              <a:t>marquantes sont les influences arabes, car l’occupation a </a:t>
            </a:r>
            <a:r>
              <a:rPr lang="fr-FR" altLang="fr-FR" sz="1400" dirty="0" smtClean="0">
                <a:solidFill>
                  <a:schemeClr val="tx1"/>
                </a:solidFill>
                <a:latin typeface="Book Antiqua" panose="02040602050305030304" pitchFamily="18" charset="0"/>
                <a:ea typeface="Times New Roman" pitchFamily="18" charset="0"/>
                <a:cs typeface="Arial" pitchFamily="34" charset="0"/>
              </a:rPr>
              <a:t>duré</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plus </a:t>
            </a:r>
            <a:r>
              <a:rPr lang="fr-FR" altLang="fr-FR" sz="1400" dirty="0">
                <a:solidFill>
                  <a:schemeClr val="tx1"/>
                </a:solidFill>
                <a:latin typeface="Book Antiqua" panose="02040602050305030304" pitchFamily="18" charset="0"/>
                <a:ea typeface="Times New Roman" pitchFamily="18" charset="0"/>
                <a:cs typeface="Arial" pitchFamily="34" charset="0"/>
              </a:rPr>
              <a:t>de 450 années.</a:t>
            </a:r>
          </a:p>
          <a:p>
            <a:pPr>
              <a:lnSpc>
                <a:spcPct val="150000"/>
              </a:lnSpc>
              <a:spcBef>
                <a:spcPct val="0"/>
              </a:spcBef>
              <a:buNone/>
            </a:pPr>
            <a:r>
              <a:rPr lang="fr-FR" altLang="fr-FR" sz="1400" dirty="0">
                <a:solidFill>
                  <a:schemeClr val="tx1"/>
                </a:solidFill>
                <a:latin typeface="Book Antiqua" panose="02040602050305030304" pitchFamily="18" charset="0"/>
                <a:ea typeface="Times New Roman" pitchFamily="18" charset="0"/>
                <a:cs typeface="Arial" pitchFamily="34" charset="0"/>
              </a:rPr>
              <a:t>Durant le 15</a:t>
            </a:r>
            <a:r>
              <a:rPr lang="fr-FR" altLang="fr-FR" sz="1400" baseline="30000" dirty="0">
                <a:solidFill>
                  <a:schemeClr val="tx1"/>
                </a:solidFill>
                <a:latin typeface="Book Antiqua" panose="02040602050305030304" pitchFamily="18" charset="0"/>
                <a:ea typeface="Times New Roman" pitchFamily="18" charset="0"/>
                <a:cs typeface="Arial" pitchFamily="34" charset="0"/>
              </a:rPr>
              <a:t>ème</a:t>
            </a:r>
            <a:r>
              <a:rPr lang="fr-FR" altLang="fr-FR" sz="1400" dirty="0">
                <a:solidFill>
                  <a:schemeClr val="tx1"/>
                </a:solidFill>
                <a:latin typeface="Book Antiqua" panose="02040602050305030304" pitchFamily="18" charset="0"/>
                <a:ea typeface="Times New Roman" pitchFamily="18" charset="0"/>
                <a:cs typeface="Arial" pitchFamily="34" charset="0"/>
              </a:rPr>
              <a:t> siècle Lisbonne connaît le début de son âge d’Or grâce aux Découvertes </a:t>
            </a:r>
            <a:r>
              <a:rPr lang="fr-FR" altLang="fr-FR" sz="1400" dirty="0" smtClean="0">
                <a:solidFill>
                  <a:schemeClr val="tx1"/>
                </a:solidFill>
                <a:latin typeface="Book Antiqua" panose="02040602050305030304" pitchFamily="18" charset="0"/>
                <a:ea typeface="Times New Roman" pitchFamily="18" charset="0"/>
                <a:cs typeface="Arial" pitchFamily="34" charset="0"/>
              </a:rPr>
              <a:t>Maritimes,</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surtout </a:t>
            </a:r>
            <a:r>
              <a:rPr lang="fr-FR" altLang="fr-FR" sz="1400" dirty="0">
                <a:solidFill>
                  <a:schemeClr val="tx1"/>
                </a:solidFill>
                <a:latin typeface="Book Antiqua" panose="02040602050305030304" pitchFamily="18" charset="0"/>
                <a:ea typeface="Times New Roman" pitchFamily="18" charset="0"/>
                <a:cs typeface="Arial" pitchFamily="34" charset="0"/>
              </a:rPr>
              <a:t>avec le commerce des épices et les pierres précieuses. C’est l’époque des </a:t>
            </a:r>
            <a:r>
              <a:rPr lang="fr-FR" altLang="fr-FR" sz="1400" dirty="0" smtClean="0">
                <a:solidFill>
                  <a:schemeClr val="tx1"/>
                </a:solidFill>
                <a:latin typeface="Book Antiqua" panose="02040602050305030304" pitchFamily="18" charset="0"/>
                <a:ea typeface="Times New Roman" pitchFamily="18" charset="0"/>
                <a:cs typeface="Arial" pitchFamily="34" charset="0"/>
              </a:rPr>
              <a:t>grandes</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constructions </a:t>
            </a:r>
            <a:r>
              <a:rPr lang="fr-FR" altLang="fr-FR" sz="1400" dirty="0">
                <a:solidFill>
                  <a:schemeClr val="tx1"/>
                </a:solidFill>
                <a:latin typeface="Book Antiqua" panose="02040602050305030304" pitchFamily="18" charset="0"/>
                <a:ea typeface="Times New Roman" pitchFamily="18" charset="0"/>
                <a:cs typeface="Arial" pitchFamily="34" charset="0"/>
              </a:rPr>
              <a:t>tels que le monastère de </a:t>
            </a:r>
            <a:r>
              <a:rPr lang="fr-FR" altLang="fr-FR" sz="1400" dirty="0" err="1">
                <a:solidFill>
                  <a:schemeClr val="tx1"/>
                </a:solidFill>
                <a:latin typeface="Book Antiqua" panose="02040602050305030304" pitchFamily="18" charset="0"/>
                <a:ea typeface="Times New Roman" pitchFamily="18" charset="0"/>
                <a:cs typeface="Arial" pitchFamily="34" charset="0"/>
              </a:rPr>
              <a:t>Jerónimos</a:t>
            </a:r>
            <a:r>
              <a:rPr lang="fr-FR" altLang="fr-FR" sz="1400" dirty="0">
                <a:solidFill>
                  <a:schemeClr val="tx1"/>
                </a:solidFill>
                <a:latin typeface="Book Antiqua" panose="02040602050305030304" pitchFamily="18" charset="0"/>
                <a:ea typeface="Times New Roman" pitchFamily="18" charset="0"/>
                <a:cs typeface="Arial" pitchFamily="34" charset="0"/>
              </a:rPr>
              <a:t> et la Tour de Belém.</a:t>
            </a:r>
            <a:endParaRPr lang="pt-PT" altLang="fr-FR" sz="1400" dirty="0">
              <a:solidFill>
                <a:schemeClr val="tx1"/>
              </a:solidFill>
              <a:latin typeface="Book Antiqua" panose="02040602050305030304" pitchFamily="18" charset="0"/>
              <a:ea typeface="Times New Roman" pitchFamily="18" charset="0"/>
              <a:cs typeface="Arial" pitchFamily="34" charset="0"/>
            </a:endParaRPr>
          </a:p>
          <a:p>
            <a:pPr>
              <a:lnSpc>
                <a:spcPct val="150000"/>
              </a:lnSpc>
              <a:spcBef>
                <a:spcPct val="0"/>
              </a:spcBef>
              <a:buFontTx/>
              <a:buNone/>
            </a:pPr>
            <a:r>
              <a:rPr lang="fr-FR" altLang="fr-FR" sz="1400" dirty="0">
                <a:solidFill>
                  <a:schemeClr val="tx1"/>
                </a:solidFill>
                <a:latin typeface="Book Antiqua" panose="02040602050305030304" pitchFamily="18" charset="0"/>
                <a:ea typeface="Times New Roman" pitchFamily="18" charset="0"/>
                <a:cs typeface="Arial" pitchFamily="34" charset="0"/>
              </a:rPr>
              <a:t>Après le tremblement de terre de 1755, la reconstruction de Lisbonne a permis un nouveau « dessin </a:t>
            </a:r>
            <a:r>
              <a:rPr lang="fr-FR" altLang="fr-FR" sz="1400" dirty="0" smtClean="0">
                <a:solidFill>
                  <a:schemeClr val="tx1"/>
                </a:solidFill>
                <a:latin typeface="Book Antiqua" panose="02040602050305030304" pitchFamily="18" charset="0"/>
                <a:ea typeface="Times New Roman" pitchFamily="18" charset="0"/>
                <a:cs typeface="Arial" pitchFamily="34" charset="0"/>
              </a:rPr>
              <a:t>» </a:t>
            </a:r>
          </a:p>
          <a:p>
            <a:pPr>
              <a:lnSpc>
                <a:spcPct val="150000"/>
              </a:lnSpc>
              <a:spcBef>
                <a:spcPct val="0"/>
              </a:spcBef>
              <a:buFontTx/>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de </a:t>
            </a:r>
            <a:r>
              <a:rPr lang="fr-FR" altLang="fr-FR" sz="1400" dirty="0">
                <a:solidFill>
                  <a:schemeClr val="tx1"/>
                </a:solidFill>
                <a:latin typeface="Book Antiqua" panose="02040602050305030304" pitchFamily="18" charset="0"/>
                <a:ea typeface="Times New Roman" pitchFamily="18" charset="0"/>
                <a:cs typeface="Arial" pitchFamily="34" charset="0"/>
              </a:rPr>
              <a:t>la ville qui a crée la « </a:t>
            </a:r>
            <a:r>
              <a:rPr lang="fr-FR" altLang="fr-FR" sz="1400" dirty="0" err="1">
                <a:solidFill>
                  <a:schemeClr val="tx1"/>
                </a:solidFill>
                <a:latin typeface="Book Antiqua" panose="02040602050305030304" pitchFamily="18" charset="0"/>
                <a:ea typeface="Times New Roman" pitchFamily="18" charset="0"/>
                <a:cs typeface="Arial" pitchFamily="34" charset="0"/>
              </a:rPr>
              <a:t>Baixa</a:t>
            </a:r>
            <a:r>
              <a:rPr lang="fr-FR" altLang="fr-FR" sz="1400" dirty="0">
                <a:solidFill>
                  <a:schemeClr val="tx1"/>
                </a:solidFill>
                <a:latin typeface="Book Antiqua" panose="02040602050305030304" pitchFamily="18" charset="0"/>
                <a:ea typeface="Times New Roman" pitchFamily="18" charset="0"/>
                <a:cs typeface="Arial" pitchFamily="34" charset="0"/>
              </a:rPr>
              <a:t> », une zone commerciale avec des rues larges et parallèles. </a:t>
            </a:r>
            <a:endParaRPr lang="pt-PT" altLang="fr-FR" sz="1400" dirty="0">
              <a:solidFill>
                <a:schemeClr val="tx1"/>
              </a:solidFill>
              <a:latin typeface="Book Antiqua" panose="02040602050305030304" pitchFamily="18" charset="0"/>
              <a:ea typeface="Times New Roman" pitchFamily="18" charset="0"/>
              <a:cs typeface="Arial" pitchFamily="34" charset="0"/>
            </a:endParaRPr>
          </a:p>
          <a:p>
            <a:pPr>
              <a:lnSpc>
                <a:spcPct val="150000"/>
              </a:lnSpc>
              <a:spcBef>
                <a:spcPct val="0"/>
              </a:spcBef>
              <a:buFontTx/>
              <a:buNone/>
            </a:pPr>
            <a:r>
              <a:rPr lang="fr-FR" altLang="fr-FR" sz="1400" dirty="0">
                <a:solidFill>
                  <a:schemeClr val="tx1"/>
                </a:solidFill>
                <a:latin typeface="Book Antiqua" panose="02040602050305030304" pitchFamily="18" charset="0"/>
                <a:ea typeface="Times New Roman" pitchFamily="18" charset="0"/>
                <a:cs typeface="Arial" pitchFamily="34" charset="0"/>
              </a:rPr>
              <a:t>Plus récemment c’</a:t>
            </a:r>
            <a:r>
              <a:rPr lang="fr-FR" altLang="fr-FR" sz="1400" dirty="0" err="1">
                <a:solidFill>
                  <a:schemeClr val="tx1"/>
                </a:solidFill>
                <a:latin typeface="Book Antiqua" panose="02040602050305030304" pitchFamily="18" charset="0"/>
                <a:ea typeface="Times New Roman" pitchFamily="18" charset="0"/>
                <a:cs typeface="Arial" pitchFamily="34" charset="0"/>
              </a:rPr>
              <a:t>ést</a:t>
            </a:r>
            <a:r>
              <a:rPr lang="fr-FR" altLang="fr-FR" sz="1400" dirty="0">
                <a:solidFill>
                  <a:schemeClr val="tx1"/>
                </a:solidFill>
                <a:latin typeface="Book Antiqua" panose="02040602050305030304" pitchFamily="18" charset="0"/>
                <a:ea typeface="Times New Roman" pitchFamily="18" charset="0"/>
                <a:cs typeface="Arial" pitchFamily="34" charset="0"/>
              </a:rPr>
              <a:t> l’Expo (maintenant Parque </a:t>
            </a:r>
            <a:r>
              <a:rPr lang="fr-FR" altLang="fr-FR" sz="1400" dirty="0" err="1">
                <a:solidFill>
                  <a:schemeClr val="tx1"/>
                </a:solidFill>
                <a:latin typeface="Book Antiqua" panose="02040602050305030304" pitchFamily="18" charset="0"/>
                <a:ea typeface="Times New Roman" pitchFamily="18" charset="0"/>
                <a:cs typeface="Arial" pitchFamily="34" charset="0"/>
              </a:rPr>
              <a:t>das</a:t>
            </a:r>
            <a:r>
              <a:rPr lang="fr-FR" altLang="fr-FR" sz="1400" dirty="0">
                <a:solidFill>
                  <a:schemeClr val="tx1"/>
                </a:solidFill>
                <a:latin typeface="Book Antiqua" panose="02040602050305030304" pitchFamily="18" charset="0"/>
                <a:ea typeface="Times New Roman" pitchFamily="18" charset="0"/>
                <a:cs typeface="Arial" pitchFamily="34" charset="0"/>
              </a:rPr>
              <a:t> </a:t>
            </a:r>
            <a:r>
              <a:rPr lang="fr-FR" altLang="fr-FR" sz="1400" dirty="0" err="1">
                <a:solidFill>
                  <a:schemeClr val="tx1"/>
                </a:solidFill>
                <a:latin typeface="Book Antiqua" panose="02040602050305030304" pitchFamily="18" charset="0"/>
                <a:ea typeface="Times New Roman" pitchFamily="18" charset="0"/>
                <a:cs typeface="Arial" pitchFamily="34" charset="0"/>
              </a:rPr>
              <a:t>Nações</a:t>
            </a:r>
            <a:r>
              <a:rPr lang="fr-FR" altLang="fr-FR" sz="1400" dirty="0">
                <a:solidFill>
                  <a:schemeClr val="tx1"/>
                </a:solidFill>
                <a:latin typeface="Book Antiqua" panose="02040602050305030304" pitchFamily="18" charset="0"/>
                <a:ea typeface="Times New Roman" pitchFamily="18" charset="0"/>
                <a:cs typeface="Arial" pitchFamily="34" charset="0"/>
              </a:rPr>
              <a:t>) qui a de nouveau donné une </a:t>
            </a:r>
            <a:r>
              <a:rPr lang="fr-FR" altLang="fr-FR" sz="1400" dirty="0" smtClean="0">
                <a:solidFill>
                  <a:schemeClr val="tx1"/>
                </a:solidFill>
                <a:latin typeface="Book Antiqua" panose="02040602050305030304" pitchFamily="18" charset="0"/>
                <a:ea typeface="Times New Roman" pitchFamily="18" charset="0"/>
                <a:cs typeface="Arial" pitchFamily="34" charset="0"/>
              </a:rPr>
              <a:t>nouvelle</a:t>
            </a:r>
          </a:p>
          <a:p>
            <a:pPr>
              <a:lnSpc>
                <a:spcPct val="150000"/>
              </a:lnSpc>
              <a:spcBef>
                <a:spcPct val="0"/>
              </a:spcBef>
              <a:buFontTx/>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impulsion </a:t>
            </a:r>
            <a:r>
              <a:rPr lang="fr-FR" altLang="fr-FR" sz="1400" dirty="0">
                <a:solidFill>
                  <a:schemeClr val="tx1"/>
                </a:solidFill>
                <a:latin typeface="Book Antiqua" panose="02040602050305030304" pitchFamily="18" charset="0"/>
                <a:ea typeface="Times New Roman" pitchFamily="18" charset="0"/>
                <a:cs typeface="Arial" pitchFamily="34" charset="0"/>
              </a:rPr>
              <a:t>au développement de la ville.</a:t>
            </a:r>
          </a:p>
          <a:p>
            <a:endParaRPr lang="fr-FR" sz="1400" dirty="0">
              <a:solidFill>
                <a:schemeClr val="tx1"/>
              </a:solidFill>
              <a:latin typeface="Book Antiqua" panose="02040602050305030304" pitchFamily="18" charset="0"/>
            </a:endParaRPr>
          </a:p>
        </p:txBody>
      </p:sp>
      <p:pic>
        <p:nvPicPr>
          <p:cNvPr id="4" name="Picture 11" descr="Imagem 00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033" y="4797151"/>
            <a:ext cx="2284735" cy="172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Imagem 00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797151"/>
            <a:ext cx="2427178" cy="172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LFAMA_6 para spring mailing[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8236" y="4741001"/>
            <a:ext cx="1344044" cy="191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Imagem 0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6" y="4736843"/>
            <a:ext cx="1342635" cy="186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2771800" y="366523"/>
            <a:ext cx="3725862" cy="75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b="1" u="sng" dirty="0" smtClean="0">
                <a:latin typeface="Baskerville Old Face" pitchFamily="18" charset="0"/>
              </a:rPr>
              <a:t>Lisboa</a:t>
            </a:r>
            <a:endParaRPr lang="fr-FR" altLang="fr-FR" b="1" u="sng" dirty="0">
              <a:latin typeface="Baskerville Old Face" pitchFamily="18" charset="0"/>
            </a:endParaRPr>
          </a:p>
        </p:txBody>
      </p:sp>
    </p:spTree>
    <p:extLst>
      <p:ext uri="{BB962C8B-B14F-4D97-AF65-F5344CB8AC3E}">
        <p14:creationId xmlns:p14="http://schemas.microsoft.com/office/powerpoint/2010/main" val="2671562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ítulo 3"/>
          <p:cNvSpPr txBox="1">
            <a:spLocks/>
          </p:cNvSpPr>
          <p:nvPr/>
        </p:nvSpPr>
        <p:spPr bwMode="auto">
          <a:xfrm>
            <a:off x="260350" y="115888"/>
            <a:ext cx="86233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58" tIns="52128" rIns="104258" bIns="52128" anchor="ct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2400" b="1" u="sng" dirty="0">
                <a:latin typeface="Baskerville Old Face" pitchFamily="18" charset="0"/>
              </a:rPr>
              <a:t>Arrêt au Cabo da Roca, </a:t>
            </a:r>
            <a:r>
              <a:rPr lang="fr-FR" altLang="fr-FR" sz="2400" b="1" u="sng" dirty="0" smtClean="0">
                <a:latin typeface="Baskerville Old Face" pitchFamily="18" charset="0"/>
              </a:rPr>
              <a:t>pointe </a:t>
            </a:r>
            <a:r>
              <a:rPr lang="fr-FR" altLang="fr-FR" sz="2400" b="1" u="sng" dirty="0">
                <a:latin typeface="Baskerville Old Face" pitchFamily="18" charset="0"/>
              </a:rPr>
              <a:t>la plus à l’ouest de l’Europe</a:t>
            </a:r>
          </a:p>
        </p:txBody>
      </p:sp>
      <p:pic>
        <p:nvPicPr>
          <p:cNvPr id="41987" name="Picture 2" descr="http://upload.wikimedia.org/wikipedia/en/9/91/Cabo_da_Roca,_Sintra-Cascais_Natural_Park,_Portugal_(12_May_2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914400"/>
            <a:ext cx="3671887"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3" descr="\\192.168.1.5\cj\9 COMMERCIAL ET COMMUNICATION\COMMUNICATION\POWER POINT\RANGEMENT PPT\PORTUGAL\LISBONNE\LISBONE - XCPH - DIOR\cabo da ro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763" y="914400"/>
            <a:ext cx="4024312"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ítulo 3"/>
          <p:cNvSpPr txBox="1">
            <a:spLocks/>
          </p:cNvSpPr>
          <p:nvPr/>
        </p:nvSpPr>
        <p:spPr bwMode="auto">
          <a:xfrm>
            <a:off x="204788" y="3860800"/>
            <a:ext cx="4367212"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58" tIns="52128" rIns="104258" bIns="52128" anchor="ct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800">
                <a:latin typeface="Pristina" pitchFamily="66" charset="0"/>
              </a:rPr>
              <a:t>Le Cabo da Roca, le point plus occidental du Continent Européen, offre des impressionnantes falaises et l’Océan à perte de vue. A environ 150mètres de la mer, on peut découvrir de splendides paysages, tels que celui de la Serra de Sintra et celui de la côte, qui valent vraiment la peine d’être vus. Il se trouve dans le Parc Naturel de Sintra-Cascais, c’est pour cela que beaucoup de randonnées pédestres se font le long de la côte</a:t>
            </a:r>
          </a:p>
        </p:txBody>
      </p:sp>
    </p:spTree>
    <p:extLst>
      <p:ext uri="{BB962C8B-B14F-4D97-AF65-F5344CB8AC3E}">
        <p14:creationId xmlns:p14="http://schemas.microsoft.com/office/powerpoint/2010/main" val="18480118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467544" y="116632"/>
            <a:ext cx="8424936"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2400" b="1" u="sng" dirty="0" err="1" smtClean="0">
                <a:solidFill>
                  <a:schemeClr val="tx1"/>
                </a:solidFill>
                <a:latin typeface="Baskerville Old Face" panose="02020602080505020303" pitchFamily="18" charset="0"/>
              </a:rPr>
              <a:t>Teambuilding</a:t>
            </a:r>
            <a:r>
              <a:rPr lang="fr-FR" sz="2400" b="1" u="sng" dirty="0" smtClean="0">
                <a:solidFill>
                  <a:schemeClr val="tx1"/>
                </a:solidFill>
                <a:latin typeface="Baskerville Old Face" panose="02020602080505020303" pitchFamily="18" charset="0"/>
              </a:rPr>
              <a:t> sur la plage de </a:t>
            </a:r>
            <a:r>
              <a:rPr lang="fr-FR" sz="2400" b="1" u="sng" dirty="0" err="1" smtClean="0">
                <a:solidFill>
                  <a:schemeClr val="tx1"/>
                </a:solidFill>
                <a:latin typeface="Baskerville Old Face" panose="02020602080505020303" pitchFamily="18" charset="0"/>
              </a:rPr>
              <a:t>Guincho</a:t>
            </a:r>
            <a:endParaRPr lang="fr-FR" altLang="fr-FR" sz="2400" b="1" u="sng" dirty="0">
              <a:latin typeface="Baskerville Old Face" pitchFamily="18" charset="0"/>
            </a:endParaRPr>
          </a:p>
        </p:txBody>
      </p:sp>
      <p:pic>
        <p:nvPicPr>
          <p:cNvPr id="5122" name="Picture 2" descr="http://www.insidelisbon.com/sites/default/files/Corporate/banner_beach_2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509120"/>
            <a:ext cx="4850944" cy="175504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591" t="17898" r="27063" b="25426"/>
          <a:stretch/>
        </p:blipFill>
        <p:spPr bwMode="auto">
          <a:xfrm>
            <a:off x="5724128" y="1045554"/>
            <a:ext cx="2795349" cy="2734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7365" t="16216" r="27063" b="46537"/>
          <a:stretch/>
        </p:blipFill>
        <p:spPr bwMode="auto">
          <a:xfrm>
            <a:off x="5523258" y="4030342"/>
            <a:ext cx="3197088" cy="2090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descr="http://www.cpoc.pt/ev/14Trofeu/img/foto_praia_guinch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864652"/>
            <a:ext cx="4520412" cy="332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944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perso.univ-lyon2.fr/~mollon/M1FLES/10_11/_Sabapathy-Philippine/plage.jpg"/>
          <p:cNvPicPr>
            <a:picLocks noChangeAspect="1" noChangeArrowheads="1"/>
          </p:cNvPicPr>
          <p:nvPr/>
        </p:nvPicPr>
        <p:blipFill rotWithShape="1">
          <a:blip r:embed="rId2">
            <a:extLst>
              <a:ext uri="{28A0092B-C50C-407E-A947-70E740481C1C}">
                <a14:useLocalDpi xmlns:a14="http://schemas.microsoft.com/office/drawing/2010/main" val="0"/>
              </a:ext>
            </a:extLst>
          </a:blip>
          <a:srcRect l="30082"/>
          <a:stretch/>
        </p:blipFill>
        <p:spPr bwMode="auto">
          <a:xfrm>
            <a:off x="367358" y="567707"/>
            <a:ext cx="2750869" cy="271583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9"/>
          <p:cNvSpPr txBox="1">
            <a:spLocks noChangeArrowheads="1"/>
          </p:cNvSpPr>
          <p:nvPr/>
        </p:nvSpPr>
        <p:spPr bwMode="auto">
          <a:xfrm>
            <a:off x="467544" y="110849"/>
            <a:ext cx="2520280" cy="46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1800" dirty="0" err="1" smtClean="0">
                <a:solidFill>
                  <a:schemeClr val="tx1"/>
                </a:solidFill>
                <a:latin typeface="Baskerville Old Face" panose="02020602080505020303" pitchFamily="18" charset="0"/>
              </a:rPr>
              <a:t>Ultimate</a:t>
            </a:r>
            <a:r>
              <a:rPr lang="fr-FR" sz="1800" dirty="0" smtClean="0">
                <a:solidFill>
                  <a:schemeClr val="tx1"/>
                </a:solidFill>
                <a:latin typeface="Baskerville Old Face" panose="02020602080505020303" pitchFamily="18" charset="0"/>
              </a:rPr>
              <a:t> Frisbee</a:t>
            </a:r>
          </a:p>
        </p:txBody>
      </p:sp>
      <p:sp>
        <p:nvSpPr>
          <p:cNvPr id="9" name="Text Box 9"/>
          <p:cNvSpPr txBox="1">
            <a:spLocks noChangeArrowheads="1"/>
          </p:cNvSpPr>
          <p:nvPr/>
        </p:nvSpPr>
        <p:spPr bwMode="auto">
          <a:xfrm>
            <a:off x="4822406" y="110849"/>
            <a:ext cx="2520280" cy="46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1800" dirty="0" smtClean="0">
                <a:solidFill>
                  <a:schemeClr val="tx1"/>
                </a:solidFill>
                <a:latin typeface="Baskerville Old Face" panose="02020602080505020303" pitchFamily="18" charset="0"/>
              </a:rPr>
              <a:t>Beach Volley</a:t>
            </a:r>
          </a:p>
        </p:txBody>
      </p:sp>
      <p:pic>
        <p:nvPicPr>
          <p:cNvPr id="14340" name="Picture 4" descr="http://www.hotelvanoranje.com/content/user/12/images/Business/Activities/1000x311/VolleyB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612627"/>
            <a:ext cx="5040560" cy="15676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9"/>
          <p:cNvSpPr txBox="1">
            <a:spLocks noChangeArrowheads="1"/>
          </p:cNvSpPr>
          <p:nvPr/>
        </p:nvSpPr>
        <p:spPr bwMode="auto">
          <a:xfrm>
            <a:off x="6324290" y="2821579"/>
            <a:ext cx="2520280" cy="46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1800" dirty="0" smtClean="0">
                <a:solidFill>
                  <a:schemeClr val="tx1"/>
                </a:solidFill>
                <a:latin typeface="Baskerville Old Face" panose="02020602080505020303" pitchFamily="18" charset="0"/>
              </a:rPr>
              <a:t>Beach soccer</a:t>
            </a:r>
          </a:p>
        </p:txBody>
      </p:sp>
      <p:pic>
        <p:nvPicPr>
          <p:cNvPr id="14344" name="Picture 8" descr="http://www.sport-coach.fr/miniature/res/img/offre/activite-beach-soccer-1.jpg/-465-305"/>
          <p:cNvPicPr>
            <a:picLocks noChangeAspect="1" noChangeArrowheads="1"/>
          </p:cNvPicPr>
          <p:nvPr/>
        </p:nvPicPr>
        <p:blipFill rotWithShape="1">
          <a:blip r:embed="rId4">
            <a:extLst>
              <a:ext uri="{28A0092B-C50C-407E-A947-70E740481C1C}">
                <a14:useLocalDpi xmlns:a14="http://schemas.microsoft.com/office/drawing/2010/main" val="0"/>
              </a:ext>
            </a:extLst>
          </a:blip>
          <a:srcRect t="32310" r="21107" b="13257"/>
          <a:stretch/>
        </p:blipFill>
        <p:spPr bwMode="auto">
          <a:xfrm>
            <a:off x="3611797" y="2338169"/>
            <a:ext cx="3096344" cy="1574416"/>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9"/>
          <p:cNvSpPr txBox="1">
            <a:spLocks noChangeArrowheads="1"/>
          </p:cNvSpPr>
          <p:nvPr/>
        </p:nvSpPr>
        <p:spPr bwMode="auto">
          <a:xfrm>
            <a:off x="390136" y="4797152"/>
            <a:ext cx="2520280" cy="46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1800" dirty="0" smtClean="0">
                <a:solidFill>
                  <a:schemeClr val="tx1"/>
                </a:solidFill>
                <a:latin typeface="Baskerville Old Face" panose="02020602080505020303" pitchFamily="18" charset="0"/>
              </a:rPr>
              <a:t>Pipeline</a:t>
            </a:r>
          </a:p>
        </p:txBody>
      </p:sp>
      <p:pic>
        <p:nvPicPr>
          <p:cNvPr id="14348" name="Picture 12" descr="http://www.animatec-team.com/fr/teambuilding-agadir/outdoor/CONSTRUCTION%20DE%20CHATEAU%20DE%20SABLE%2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8141" y="4860087"/>
            <a:ext cx="2136429" cy="1602322"/>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9"/>
          <p:cNvSpPr txBox="1">
            <a:spLocks noChangeArrowheads="1"/>
          </p:cNvSpPr>
          <p:nvPr/>
        </p:nvSpPr>
        <p:spPr bwMode="auto">
          <a:xfrm>
            <a:off x="4067944" y="4325034"/>
            <a:ext cx="43204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sz="1800" dirty="0" smtClean="0">
                <a:solidFill>
                  <a:schemeClr val="tx1"/>
                </a:solidFill>
                <a:latin typeface="Baskerville Old Face" panose="02020602080505020303" pitchFamily="18" charset="0"/>
              </a:rPr>
              <a:t>Château de sable chronométré</a:t>
            </a:r>
          </a:p>
        </p:txBody>
      </p:sp>
      <p:pic>
        <p:nvPicPr>
          <p:cNvPr id="14350" name="Picture 14" descr="http://www.shorebreak.be/frontend/files/figure8_photo_gallery/album-106/800x600/zandsculpturen-bouwen_fr_image2_1355500890.jpg"/>
          <p:cNvPicPr>
            <a:picLocks noChangeAspect="1" noChangeArrowheads="1"/>
          </p:cNvPicPr>
          <p:nvPr/>
        </p:nvPicPr>
        <p:blipFill rotWithShape="1">
          <a:blip r:embed="rId6">
            <a:extLst>
              <a:ext uri="{28A0092B-C50C-407E-A947-70E740481C1C}">
                <a14:useLocalDpi xmlns:a14="http://schemas.microsoft.com/office/drawing/2010/main" val="0"/>
              </a:ext>
            </a:extLst>
          </a:blip>
          <a:srcRect l="9091" t="42175" r="15521"/>
          <a:stretch/>
        </p:blipFill>
        <p:spPr bwMode="auto">
          <a:xfrm>
            <a:off x="3520806" y="4931325"/>
            <a:ext cx="3038491" cy="1552749"/>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9"/>
          <p:cNvSpPr txBox="1">
            <a:spLocks noChangeArrowheads="1"/>
          </p:cNvSpPr>
          <p:nvPr/>
        </p:nvSpPr>
        <p:spPr bwMode="auto">
          <a:xfrm>
            <a:off x="206402" y="3356992"/>
            <a:ext cx="29008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sz="1800" dirty="0" smtClean="0">
                <a:solidFill>
                  <a:schemeClr val="tx1"/>
                </a:solidFill>
                <a:latin typeface="Baskerville Old Face" panose="02020602080505020303" pitchFamily="18" charset="0"/>
              </a:rPr>
              <a:t>Chasse au trésor dans l’eau</a:t>
            </a:r>
          </a:p>
        </p:txBody>
      </p:sp>
      <p:pic>
        <p:nvPicPr>
          <p:cNvPr id="14352" name="Picture 16" descr="http://www.brainmonkeys.com/images/photos/Teambuilding/Pipeline%20Teambuilding%20Activit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327" y="5301208"/>
            <a:ext cx="1725149" cy="1296144"/>
          </a:xfrm>
          <a:prstGeom prst="rect">
            <a:avLst/>
          </a:prstGeom>
          <a:noFill/>
          <a:extLst>
            <a:ext uri="{909E8E84-426E-40DD-AFC4-6F175D3DCCD1}">
              <a14:hiddenFill xmlns:a14="http://schemas.microsoft.com/office/drawing/2010/main">
                <a:solidFill>
                  <a:srgbClr val="FFFFFF"/>
                </a:solidFill>
              </a14:hiddenFill>
            </a:ext>
          </a:extLst>
        </p:spPr>
      </p:pic>
      <p:pic>
        <p:nvPicPr>
          <p:cNvPr id="14354" name="Picture 18" descr="http://www.arteka-events.fr/files/pmedia/public/r86_14_coffre-pla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3327" y="3717032"/>
            <a:ext cx="1646977" cy="1100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102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467544" y="44624"/>
            <a:ext cx="8424936"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anose="02020602080505020303" pitchFamily="18" charset="0"/>
              </a:rPr>
              <a:t>Cocktails « Les pieds dans l’eau au </a:t>
            </a:r>
            <a:r>
              <a:rPr lang="fr-FR" altLang="fr-FR" sz="2400" b="1" u="sng" dirty="0" err="1" smtClean="0">
                <a:latin typeface="Baskerville Old Face" panose="02020602080505020303" pitchFamily="18" charset="0"/>
              </a:rPr>
              <a:t>Guincho</a:t>
            </a:r>
            <a:r>
              <a:rPr lang="fr-FR" altLang="fr-FR" sz="2400" b="1" u="sng" dirty="0" smtClean="0">
                <a:latin typeface="Baskerville Old Face" panose="02020602080505020303" pitchFamily="18" charset="0"/>
              </a:rPr>
              <a:t> »</a:t>
            </a:r>
            <a:endParaRPr lang="fr-FR" altLang="fr-FR" sz="2400" b="1" u="sng" dirty="0">
              <a:latin typeface="Baskerville Old Face" pitchFamily="18" charset="0"/>
            </a:endParaRPr>
          </a:p>
        </p:txBody>
      </p:sp>
      <p:sp>
        <p:nvSpPr>
          <p:cNvPr id="8" name="AutoShape 4" descr="Résultat de recherche d'images pour &quot;vins sur la plag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6" descr="Résultat de recherche d'images pour &quot;vins sur la plage&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368" name="Picture 8" descr="http://avis-vin.lefigaro.fr/var/img/93/23048-650x330-verre-de-vin-blanc-plage-olga-khoroshunov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169" y="4448593"/>
            <a:ext cx="3664820" cy="1860602"/>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http://upload.wikimedia.org/wikipedia/commons/d/d6/Praia_do_Guinch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677" y="868133"/>
            <a:ext cx="4185336" cy="31390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ervboul1\images cj\Nouvelle Photothèque\Opérations\L'ÉTUDIANT\IMG_1306.JPG"/>
          <p:cNvPicPr>
            <a:picLocks noChangeAspect="1" noChangeArrowheads="1"/>
          </p:cNvPicPr>
          <p:nvPr/>
        </p:nvPicPr>
        <p:blipFill rotWithShape="1">
          <a:blip r:embed="rId4">
            <a:extLst>
              <a:ext uri="{28A0092B-C50C-407E-A947-70E740481C1C}">
                <a14:useLocalDpi xmlns:a14="http://schemas.microsoft.com/office/drawing/2010/main" val="0"/>
              </a:ext>
            </a:extLst>
          </a:blip>
          <a:srcRect l="24933" t="25143" r="6712"/>
          <a:stretch/>
        </p:blipFill>
        <p:spPr bwMode="auto">
          <a:xfrm>
            <a:off x="5593634" y="1045000"/>
            <a:ext cx="2035372" cy="298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Servboul1\images cj\Nouvelle Photothèque\Opérations\LTServices\DSC_909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328" y="4241058"/>
            <a:ext cx="3437770" cy="227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058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467544" y="44624"/>
            <a:ext cx="8424936"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Soirée blanche Chic Pique Nique sur le Tage</a:t>
            </a:r>
            <a:endParaRPr lang="fr-FR" altLang="fr-FR" sz="2400" b="1" u="sng" dirty="0">
              <a:latin typeface="Baskerville Old Face" pitchFamily="18" charset="0"/>
            </a:endParaRPr>
          </a:p>
        </p:txBody>
      </p:sp>
      <p:pic>
        <p:nvPicPr>
          <p:cNvPr id="163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996" t="23110" r="28761" b="24335"/>
          <a:stretch/>
        </p:blipFill>
        <p:spPr bwMode="auto">
          <a:xfrm>
            <a:off x="5393835" y="3789040"/>
            <a:ext cx="2418525" cy="273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descr="http://pic.vpackage.net/viaje_a_Portugal/Portugal_133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51" y="3933568"/>
            <a:ext cx="3888432" cy="260282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descr="C:\Documents and Settings\alice\Local Settings\Temporary Internet Files\Content.Word\Sailing LBB until 200 pax (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822234"/>
            <a:ext cx="3992503" cy="2982330"/>
          </a:xfrm>
          <a:prstGeom prst="rect">
            <a:avLst/>
          </a:prstGeom>
          <a:noFill/>
          <a:ln>
            <a:noFill/>
          </a:ln>
        </p:spPr>
      </p:pic>
      <p:pic>
        <p:nvPicPr>
          <p:cNvPr id="10" name="Image 9" descr="C:\Documents and Settings\alice\Local Settings\Temporary Internet Files\Content.Word\Sailing LBB until 200 pax (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3950" y="1017541"/>
            <a:ext cx="3456384" cy="2591715"/>
          </a:xfrm>
          <a:prstGeom prst="rect">
            <a:avLst/>
          </a:prstGeom>
          <a:noFill/>
          <a:ln>
            <a:noFill/>
          </a:ln>
        </p:spPr>
      </p:pic>
    </p:spTree>
    <p:extLst>
      <p:ext uri="{BB962C8B-B14F-4D97-AF65-F5344CB8AC3E}">
        <p14:creationId xmlns:p14="http://schemas.microsoft.com/office/powerpoint/2010/main" val="3266405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467544" y="44624"/>
            <a:ext cx="8424936"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Soirée blanche Chic Pique Nique sur le Tage</a:t>
            </a:r>
            <a:endParaRPr lang="fr-FR" altLang="fr-FR" sz="2400" b="1" u="sng" dirty="0">
              <a:latin typeface="Baskerville Old Face" pitchFamily="18" charset="0"/>
            </a:endParaRPr>
          </a:p>
        </p:txBody>
      </p:sp>
      <p:pic>
        <p:nvPicPr>
          <p:cNvPr id="5" name="Image 4" descr="C:\Documents and Settings\alice\Local Settings\Temporary Internet Files\Content.Word\Sailing LBB until 200 pax (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268760"/>
            <a:ext cx="3646144" cy="2424775"/>
          </a:xfrm>
          <a:prstGeom prst="rect">
            <a:avLst/>
          </a:prstGeom>
          <a:noFill/>
          <a:ln>
            <a:noFill/>
          </a:ln>
        </p:spPr>
      </p:pic>
      <p:pic>
        <p:nvPicPr>
          <p:cNvPr id="17412" name="Picture 4" descr="http://1.bp.blogspot.com/-ZyGnXPtZ3U4/UZ4zuQ-GodI/AAAAAAAAroE/9aRR6JpcnOA/s1600/picnic-birthday-part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7419" y="980728"/>
            <a:ext cx="4431262" cy="3168352"/>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http://img4.sunset.com/i/2009/05/picnic-spread-m.jpg?300:300"/>
          <p:cNvPicPr>
            <a:picLocks noChangeAspect="1" noChangeArrowheads="1"/>
          </p:cNvPicPr>
          <p:nvPr/>
        </p:nvPicPr>
        <p:blipFill rotWithShape="1">
          <a:blip r:embed="rId4">
            <a:extLst>
              <a:ext uri="{28A0092B-C50C-407E-A947-70E740481C1C}">
                <a14:useLocalDpi xmlns:a14="http://schemas.microsoft.com/office/drawing/2010/main" val="0"/>
              </a:ext>
            </a:extLst>
          </a:blip>
          <a:srcRect l="3243" t="46610" r="4105"/>
          <a:stretch/>
        </p:blipFill>
        <p:spPr bwMode="auto">
          <a:xfrm>
            <a:off x="5580112" y="4736303"/>
            <a:ext cx="2928569" cy="16875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catngeek.files.wordpress.com/2011/06/diner-en-blanc-2.jpg"/>
          <p:cNvPicPr>
            <a:picLocks noChangeAspect="1" noChangeArrowheads="1"/>
          </p:cNvPicPr>
          <p:nvPr/>
        </p:nvPicPr>
        <p:blipFill rotWithShape="1">
          <a:blip r:embed="rId5">
            <a:extLst>
              <a:ext uri="{28A0092B-C50C-407E-A947-70E740481C1C}">
                <a14:useLocalDpi xmlns:a14="http://schemas.microsoft.com/office/drawing/2010/main" val="0"/>
              </a:ext>
            </a:extLst>
          </a:blip>
          <a:srcRect l="40039" t="48672" r="38721" b="11011"/>
          <a:stretch/>
        </p:blipFill>
        <p:spPr bwMode="auto">
          <a:xfrm>
            <a:off x="3995936" y="4660383"/>
            <a:ext cx="1456660" cy="18394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http://pic.vpackage.net/viaje_a_Portugal/Portugal_1338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800" y="4149080"/>
            <a:ext cx="3430120" cy="227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280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3</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marseille.aeroport.fr/var/mpaeroport/storage/images/media/images/destinations/europe/portugal/portugal-lisbonne-2/17788-1-fre-FR/portugal-lisbonn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265" y="764704"/>
            <a:ext cx="3990975" cy="27336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060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1763688" y="1268760"/>
            <a:ext cx="5616624"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Petit </a:t>
            </a:r>
            <a:r>
              <a:rPr lang="fr-FR" altLang="fr-FR" sz="1400" dirty="0">
                <a:latin typeface="Baskerville Old Face" pitchFamily="18" charset="0"/>
                <a:ea typeface="Times New Roman" pitchFamily="18" charset="0"/>
                <a:cs typeface="Arial" pitchFamily="34" charset="0"/>
              </a:rPr>
              <a:t>déjeuner à l’hôtel VIP Grand Hotel Lisboa &amp; Spa 5*</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Matinée Libre – </a:t>
            </a:r>
            <a:r>
              <a:rPr lang="fr-FR" altLang="fr-FR" sz="1400" dirty="0" smtClean="0">
                <a:latin typeface="Baskerville Old Face" pitchFamily="18" charset="0"/>
                <a:ea typeface="Times New Roman" pitchFamily="18" charset="0"/>
                <a:cs typeface="Arial" pitchFamily="34" charset="0"/>
              </a:rPr>
              <a:t>Possibilité de profiter des infrastructures de l’hôtel</a:t>
            </a: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Voir activité en option</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Vers 12-13h - </a:t>
            </a:r>
            <a:r>
              <a:rPr lang="fr-FR" altLang="fr-FR" sz="1400" dirty="0" smtClean="0">
                <a:latin typeface="Baskerville Old Face" pitchFamily="18" charset="0"/>
                <a:ea typeface="Times New Roman" pitchFamily="18" charset="0"/>
                <a:cs typeface="Arial" pitchFamily="34" charset="0"/>
              </a:rPr>
              <a:t>Check out / Déjeuner rapide hôtel</a:t>
            </a:r>
          </a:p>
          <a:p>
            <a:pPr algn="ctr" eaLnBrk="1" hangingPunct="1">
              <a:spcBef>
                <a:spcPct val="0"/>
              </a:spcBef>
              <a:buFontTx/>
              <a:buNone/>
            </a:pP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Transfert pour l’aéroport des 2 groupes </a:t>
            </a:r>
          </a:p>
          <a:p>
            <a:pPr algn="ctr" eaLnBrk="1" hangingPunct="1">
              <a:spcBef>
                <a:spcPct val="0"/>
              </a:spcBef>
              <a:buFontTx/>
              <a:buNone/>
            </a:pP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15h40 – Décollage vers Paris – 50 pax Air France</a:t>
            </a:r>
          </a:p>
          <a:p>
            <a:pPr algn="ctr" eaLnBrk="1" hangingPunct="1">
              <a:spcBef>
                <a:spcPct val="0"/>
              </a:spcBef>
              <a:buFontTx/>
              <a:buNone/>
            </a:pP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16h25 – Décollage vers Paris – 40 pax TAP</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p:txBody>
      </p:sp>
      <p:sp>
        <p:nvSpPr>
          <p:cNvPr id="7" name="Text Box 16"/>
          <p:cNvSpPr txBox="1">
            <a:spLocks noChangeArrowheads="1"/>
          </p:cNvSpPr>
          <p:nvPr/>
        </p:nvSpPr>
        <p:spPr bwMode="auto">
          <a:xfrm>
            <a:off x="1763688" y="188640"/>
            <a:ext cx="5616575"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smtClean="0">
                <a:latin typeface="Baskerville Old Face" pitchFamily="18" charset="0"/>
                <a:sym typeface="Gill Sans" charset="0"/>
              </a:rPr>
              <a:t>Dernier jour</a:t>
            </a:r>
            <a:endParaRPr lang="fr-FR" sz="3200" b="1" u="sng" kern="0" dirty="0">
              <a:latin typeface="Baskerville Old Face" pitchFamily="18" charset="0"/>
              <a:sym typeface="Gill Sans" charset="0"/>
            </a:endParaRPr>
          </a:p>
        </p:txBody>
      </p:sp>
      <p:pic>
        <p:nvPicPr>
          <p:cNvPr id="4" name="Picture 7" descr="http://upload.wikimedia.org/wikipedia/commons/9/94/Airbus_A319_TAP_Portug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4581127"/>
            <a:ext cx="2568030" cy="171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www.pointschauds.info/fr/wp-content/uploads/2013/07/air-fr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871" y="4581128"/>
            <a:ext cx="2582062" cy="1712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862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1476375" y="692150"/>
            <a:ext cx="6408738"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buFontTx/>
              <a:buNone/>
            </a:pPr>
            <a:endParaRPr lang="fr-FR" altLang="fr-FR" sz="3400" i="1">
              <a:solidFill>
                <a:srgbClr val="663300"/>
              </a:solidFill>
              <a:latin typeface="Maiandra GD" pitchFamily="34" charset="0"/>
            </a:endParaRPr>
          </a:p>
        </p:txBody>
      </p:sp>
      <p:sp>
        <p:nvSpPr>
          <p:cNvPr id="19459" name="Text Box 4"/>
          <p:cNvSpPr txBox="1">
            <a:spLocks noChangeArrowheads="1"/>
          </p:cNvSpPr>
          <p:nvPr/>
        </p:nvSpPr>
        <p:spPr bwMode="auto">
          <a:xfrm>
            <a:off x="539750" y="4868863"/>
            <a:ext cx="7993063"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fr-FR" altLang="fr-FR" sz="2000" b="1" dirty="0" smtClean="0">
                <a:latin typeface="Baskerville Old Face" pitchFamily="18" charset="0"/>
              </a:rPr>
              <a:t>Alice </a:t>
            </a:r>
            <a:r>
              <a:rPr lang="fr-FR" altLang="fr-FR" sz="2000" b="1" dirty="0" err="1" smtClean="0">
                <a:latin typeface="Baskerville Old Face" pitchFamily="18" charset="0"/>
              </a:rPr>
              <a:t>Chovet</a:t>
            </a:r>
            <a:endParaRPr lang="fr-FR" altLang="fr-FR" sz="2000" b="1" dirty="0">
              <a:latin typeface="Baskerville Old Face" pitchFamily="18" charset="0"/>
            </a:endParaRPr>
          </a:p>
          <a:p>
            <a:pPr algn="ctr" eaLnBrk="1" hangingPunct="1">
              <a:spcBef>
                <a:spcPct val="50000"/>
              </a:spcBef>
              <a:buFontTx/>
              <a:buNone/>
            </a:pPr>
            <a:r>
              <a:rPr lang="fr-FR" altLang="fr-FR" sz="2000" dirty="0">
                <a:latin typeface="Baskerville Old Face" pitchFamily="18" charset="0"/>
              </a:rPr>
              <a:t>01 49 650 650</a:t>
            </a:r>
          </a:p>
          <a:p>
            <a:pPr algn="ctr" eaLnBrk="1" hangingPunct="1">
              <a:spcBef>
                <a:spcPct val="50000"/>
              </a:spcBef>
              <a:buFontTx/>
              <a:buNone/>
            </a:pPr>
            <a:r>
              <a:rPr lang="fr-FR" altLang="fr-FR" sz="2000" dirty="0" smtClean="0">
                <a:latin typeface="Baskerville Old Face" pitchFamily="18" charset="0"/>
              </a:rPr>
              <a:t>alice@croisierejaune.com</a:t>
            </a:r>
            <a:endParaRPr lang="fr-FR" altLang="fr-FR" sz="2000" dirty="0">
              <a:latin typeface="Baskerville Old Face" pitchFamily="18" charset="0"/>
            </a:endParaRPr>
          </a:p>
          <a:p>
            <a:pPr algn="ctr" eaLnBrk="1" hangingPunct="1">
              <a:spcBef>
                <a:spcPct val="50000"/>
              </a:spcBef>
              <a:buFontTx/>
              <a:buNone/>
            </a:pPr>
            <a:r>
              <a:rPr lang="fr-FR" altLang="fr-FR" sz="2000" dirty="0">
                <a:latin typeface="Baskerville Old Face" pitchFamily="18" charset="0"/>
                <a:hlinkClick r:id="rId2"/>
              </a:rPr>
              <a:t>www.croisierejaune.com</a:t>
            </a:r>
            <a:endParaRPr lang="fr-FR" altLang="fr-FR" sz="2000" dirty="0">
              <a:latin typeface="Baskerville Old Face" pitchFamily="18" charset="0"/>
            </a:endParaRPr>
          </a:p>
        </p:txBody>
      </p:sp>
      <p:sp>
        <p:nvSpPr>
          <p:cNvPr id="19460" name="Rectangle 5"/>
          <p:cNvSpPr>
            <a:spLocks noChangeArrowheads="1"/>
          </p:cNvSpPr>
          <p:nvPr/>
        </p:nvSpPr>
        <p:spPr bwMode="auto">
          <a:xfrm>
            <a:off x="0" y="404813"/>
            <a:ext cx="91440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fr-FR" altLang="fr-FR" sz="4000" b="1" i="1" dirty="0">
                <a:latin typeface="Baskerville Old Face" pitchFamily="18" charset="0"/>
              </a:rPr>
              <a:t>Contact</a:t>
            </a:r>
            <a:endParaRPr lang="fr-FR" altLang="fr-FR" sz="4000" i="1" dirty="0">
              <a:latin typeface="Baskerville Old Face" pitchFamily="18" charset="0"/>
            </a:endParaRPr>
          </a:p>
        </p:txBody>
      </p:sp>
      <p:pic>
        <p:nvPicPr>
          <p:cNvPr id="19462" name="Picture 7" descr="http://media-cdn.tripadvisor.com/media/photo-s/03/9b/2f/c5/lisb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484313"/>
            <a:ext cx="523875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192.168.1.5\cj\9 COMMERCIAL ET COMMUNICATION\COMMUNICATION\LOGOS\PORTUGAL\CROISIEREJAUNE-PORTUG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707316"/>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0181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457200" y="5373216"/>
            <a:ext cx="8305800" cy="414649"/>
          </a:xfrm>
        </p:spPr>
        <p:txBody>
          <a:bodyPr/>
          <a:lstStyle/>
          <a:p>
            <a:pPr algn="ctr"/>
            <a:r>
              <a:rPr lang="fr-FR" dirty="0" smtClean="0"/>
              <a:t>HOTELS</a:t>
            </a:r>
            <a:endParaRPr lang="fr-FR" dirty="0"/>
          </a:p>
        </p:txBody>
      </p:sp>
      <p:sp>
        <p:nvSpPr>
          <p:cNvPr id="3" name="Titre 2"/>
          <p:cNvSpPr>
            <a:spLocks noGrp="1"/>
          </p:cNvSpPr>
          <p:nvPr>
            <p:ph type="title"/>
          </p:nvPr>
        </p:nvSpPr>
        <p:spPr>
          <a:xfrm>
            <a:off x="457200" y="4077072"/>
            <a:ext cx="8305800" cy="1143000"/>
          </a:xfrm>
        </p:spPr>
        <p:txBody>
          <a:bodyPr/>
          <a:lstStyle/>
          <a:p>
            <a:pPr algn="ctr"/>
            <a:r>
              <a:rPr lang="fr-FR" dirty="0" smtClean="0"/>
              <a:t>Prestations optionnelles</a:t>
            </a:r>
            <a:endParaRPr lang="fr-FR" dirty="0"/>
          </a:p>
        </p:txBody>
      </p:sp>
    </p:spTree>
    <p:extLst>
      <p:ext uri="{BB962C8B-B14F-4D97-AF65-F5344CB8AC3E}">
        <p14:creationId xmlns:p14="http://schemas.microsoft.com/office/powerpoint/2010/main" val="2470545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1</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ttp://mensail.com/albums/Cascais/Lisbonne_vue_du_po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3349" y="908720"/>
            <a:ext cx="4106883" cy="27482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611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9"/>
          <p:cNvSpPr txBox="1">
            <a:spLocks noChangeArrowheads="1"/>
          </p:cNvSpPr>
          <p:nvPr/>
        </p:nvSpPr>
        <p:spPr bwMode="auto">
          <a:xfrm>
            <a:off x="2484438" y="188913"/>
            <a:ext cx="4103687"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800" b="1" u="sng" kern="0" dirty="0">
                <a:latin typeface="Baskerville Old Face" pitchFamily="18" charset="0"/>
              </a:rPr>
              <a:t>Hôtel Tivoli Oriente 4*</a:t>
            </a:r>
          </a:p>
        </p:txBody>
      </p:sp>
      <p:pic>
        <p:nvPicPr>
          <p:cNvPr id="26628" name="Picture 6" descr="Tivoli Oriente Hot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1412875"/>
            <a:ext cx="7056437"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1303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9"/>
          <p:cNvSpPr txBox="1">
            <a:spLocks noChangeArrowheads="1"/>
          </p:cNvSpPr>
          <p:nvPr/>
        </p:nvSpPr>
        <p:spPr bwMode="auto">
          <a:xfrm>
            <a:off x="2555875" y="115888"/>
            <a:ext cx="4105275" cy="67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None/>
            </a:pPr>
            <a:r>
              <a:rPr lang="fr-FR" altLang="fr-FR" sz="2800" b="1" u="sng" kern="0" dirty="0">
                <a:latin typeface="Baskerville Old Face" pitchFamily="18" charset="0"/>
              </a:rPr>
              <a:t>Hôtel Tivoli Oriente 4*</a:t>
            </a:r>
          </a:p>
        </p:txBody>
      </p:sp>
      <p:pic>
        <p:nvPicPr>
          <p:cNvPr id="27652" name="Picture 8" descr="Quarto Twin Superior Renova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763" y="3933825"/>
            <a:ext cx="6048375"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0" descr="Quarto Twin Superior Renovado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1052513"/>
            <a:ext cx="58928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3971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uite Diplomática - Quart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061" y="980728"/>
            <a:ext cx="63373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descr="Tivoli Caffè Orient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879950"/>
            <a:ext cx="6480175"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9"/>
          <p:cNvSpPr txBox="1">
            <a:spLocks noChangeArrowheads="1"/>
          </p:cNvSpPr>
          <p:nvPr/>
        </p:nvSpPr>
        <p:spPr bwMode="auto">
          <a:xfrm>
            <a:off x="2555875" y="115888"/>
            <a:ext cx="4105275" cy="67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None/>
            </a:pPr>
            <a:r>
              <a:rPr lang="fr-FR" altLang="fr-FR" sz="2800" b="1" u="sng" kern="0" dirty="0">
                <a:latin typeface="Baskerville Old Face" pitchFamily="18" charset="0"/>
              </a:rPr>
              <a:t>Hôtel Tivoli Oriente 4*</a:t>
            </a:r>
          </a:p>
        </p:txBody>
      </p:sp>
    </p:spTree>
    <p:extLst>
      <p:ext uri="{BB962C8B-B14F-4D97-AF65-F5344CB8AC3E}">
        <p14:creationId xmlns:p14="http://schemas.microsoft.com/office/powerpoint/2010/main" val="2871597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Restaurante Grill Hippopotamus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12" y="3645024"/>
            <a:ext cx="70866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descr="Restauran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887413"/>
            <a:ext cx="6192838"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9"/>
          <p:cNvSpPr txBox="1">
            <a:spLocks noChangeArrowheads="1"/>
          </p:cNvSpPr>
          <p:nvPr/>
        </p:nvSpPr>
        <p:spPr bwMode="auto">
          <a:xfrm>
            <a:off x="2555875" y="115888"/>
            <a:ext cx="4105275" cy="67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None/>
            </a:pPr>
            <a:r>
              <a:rPr lang="fr-FR" altLang="fr-FR" sz="2800" b="1" u="sng" kern="0" dirty="0">
                <a:latin typeface="Baskerville Old Face" pitchFamily="18" charset="0"/>
              </a:rPr>
              <a:t>Hôtel Tivoli Oriente 4*</a:t>
            </a:r>
          </a:p>
        </p:txBody>
      </p:sp>
    </p:spTree>
    <p:extLst>
      <p:ext uri="{BB962C8B-B14F-4D97-AF65-F5344CB8AC3E}">
        <p14:creationId xmlns:p14="http://schemas.microsoft.com/office/powerpoint/2010/main" val="2945632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7950" y="908720"/>
            <a:ext cx="8712200" cy="1938992"/>
          </a:xfrm>
          <a:prstGeom prst="rect">
            <a:avLst/>
          </a:prstGeom>
        </p:spPr>
        <p:txBody>
          <a:bodyPr>
            <a:spAutoFit/>
          </a:bodyPr>
          <a:lstStyle/>
          <a:p>
            <a:pPr algn="ctr">
              <a:defRPr/>
            </a:pPr>
            <a:r>
              <a:rPr lang="fr-FR" sz="1500" dirty="0">
                <a:latin typeface="Baskerville Old Face" pitchFamily="18" charset="0"/>
              </a:rPr>
              <a:t>Offrant une vue sur le Tage, le Tivoli Oriente propose des 279 hébergements contemporains au cœur du quartier typique de Parque </a:t>
            </a:r>
            <a:r>
              <a:rPr lang="fr-FR" sz="1500" dirty="0" err="1">
                <a:latin typeface="Baskerville Old Face" pitchFamily="18" charset="0"/>
              </a:rPr>
              <a:t>das</a:t>
            </a:r>
            <a:r>
              <a:rPr lang="fr-FR" sz="1500" dirty="0">
                <a:latin typeface="Baskerville Old Face" pitchFamily="18" charset="0"/>
              </a:rPr>
              <a:t> </a:t>
            </a:r>
            <a:r>
              <a:rPr lang="fr-FR" sz="1500" dirty="0" err="1">
                <a:latin typeface="Baskerville Old Face" pitchFamily="18" charset="0"/>
              </a:rPr>
              <a:t>Nações</a:t>
            </a:r>
            <a:r>
              <a:rPr lang="fr-FR" sz="1500" dirty="0">
                <a:latin typeface="Baskerville Old Face" pitchFamily="18" charset="0"/>
              </a:rPr>
              <a:t> à Lisbonne. Il dispose d'une piscine intérieure avec bain à remous, d'installations de relaxation et d'une salle de sport tout équipée. Ses chambres insonorisées et rénovées sont décorées avec goût et possèdent, pour la plupart, un mobilier de créateur. Elles comprennent toutes une télévision par satellite et une salle de bains privative munie d'une baignoire. Le restaurant </a:t>
            </a:r>
            <a:r>
              <a:rPr lang="fr-FR" sz="1500" dirty="0" err="1">
                <a:latin typeface="Baskerville Old Face" pitchFamily="18" charset="0"/>
              </a:rPr>
              <a:t>Hippopotamus</a:t>
            </a:r>
            <a:r>
              <a:rPr lang="fr-FR" sz="1500" dirty="0">
                <a:latin typeface="Baskerville Old Face" pitchFamily="18" charset="0"/>
              </a:rPr>
              <a:t> sur place sert des viandes grillées et des spécialités méditerranéennes de qualité dans un cadre décontracté. Le bar du hall offre une vue sur la Gare do Oriente.</a:t>
            </a:r>
          </a:p>
          <a:p>
            <a:pPr algn="ctr">
              <a:defRPr/>
            </a:pPr>
            <a:r>
              <a:rPr lang="fr-FR" sz="1500" dirty="0">
                <a:latin typeface="Baskerville Old Face" pitchFamily="18" charset="0"/>
              </a:rPr>
              <a:t>L'aéroport Lisbonne-Portela se trouve à seulement 5 minutes en voiture.</a:t>
            </a:r>
          </a:p>
        </p:txBody>
      </p:sp>
      <p:pic>
        <p:nvPicPr>
          <p:cNvPr id="30724" name="Picture 9" descr="Pisc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416" y="3070820"/>
            <a:ext cx="7620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9"/>
          <p:cNvSpPr txBox="1">
            <a:spLocks noChangeArrowheads="1"/>
          </p:cNvSpPr>
          <p:nvPr/>
        </p:nvSpPr>
        <p:spPr bwMode="auto">
          <a:xfrm>
            <a:off x="2338933" y="89711"/>
            <a:ext cx="4105275" cy="67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None/>
            </a:pPr>
            <a:r>
              <a:rPr lang="fr-FR" altLang="fr-FR" sz="2800" b="1" u="sng" kern="0" dirty="0">
                <a:latin typeface="Baskerville Old Face" pitchFamily="18" charset="0"/>
              </a:rPr>
              <a:t>Hôtel Tivoli Oriente 4*</a:t>
            </a:r>
          </a:p>
        </p:txBody>
      </p:sp>
    </p:spTree>
    <p:extLst>
      <p:ext uri="{BB962C8B-B14F-4D97-AF65-F5344CB8AC3E}">
        <p14:creationId xmlns:p14="http://schemas.microsoft.com/office/powerpoint/2010/main" val="28229308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908720"/>
            <a:ext cx="8253342" cy="2262158"/>
          </a:xfrm>
          <a:prstGeom prst="rect">
            <a:avLst/>
          </a:prstGeom>
        </p:spPr>
        <p:txBody>
          <a:bodyPr wrap="square">
            <a:spAutoFit/>
          </a:bodyPr>
          <a:lstStyle/>
          <a:p>
            <a:pPr algn="ctr"/>
            <a:r>
              <a:rPr lang="fr-FR" sz="1400" dirty="0" smtClean="0"/>
              <a:t>Le </a:t>
            </a:r>
            <a:r>
              <a:rPr lang="fr-FR" sz="1400" dirty="0" err="1"/>
              <a:t>Penha</a:t>
            </a:r>
            <a:r>
              <a:rPr lang="fr-FR" sz="1400" dirty="0"/>
              <a:t> </a:t>
            </a:r>
            <a:r>
              <a:rPr lang="fr-FR" sz="1400" dirty="0" err="1"/>
              <a:t>Longa</a:t>
            </a:r>
            <a:r>
              <a:rPr lang="fr-FR" sz="1400" dirty="0"/>
              <a:t> est un domaine élégant de style palais situé au sein du paysage vallonné du parc naturel de Sintra-Cascais. Il possède un parcours de golf de 27 trous et un spa ultramoderne d'une superficie de 1 500 m².</a:t>
            </a:r>
          </a:p>
          <a:p>
            <a:pPr algn="ctr"/>
            <a:r>
              <a:rPr lang="fr-FR" sz="1400" dirty="0"/>
              <a:t>Les chambres sont toutes dotées d'un balcon privé offrant une vue sur les jardins paysagers et le parcours de golf. Les lits sont parés de draps en coton égyptien et vous disposerez d'une machine à café Nespresso, d'une connexion haut débit à Internet et d'une télévision à écran plasma.</a:t>
            </a:r>
          </a:p>
          <a:p>
            <a:pPr algn="ctr"/>
            <a:r>
              <a:rPr lang="fr-FR" sz="1400" dirty="0"/>
              <a:t>Le </a:t>
            </a:r>
            <a:r>
              <a:rPr lang="fr-FR" sz="1400" dirty="0" err="1"/>
              <a:t>Penha</a:t>
            </a:r>
            <a:r>
              <a:rPr lang="fr-FR" sz="1400" dirty="0"/>
              <a:t> </a:t>
            </a:r>
            <a:r>
              <a:rPr lang="fr-FR" sz="1400" dirty="0" err="1"/>
              <a:t>Longa</a:t>
            </a:r>
            <a:r>
              <a:rPr lang="fr-FR" sz="1400" dirty="0"/>
              <a:t> </a:t>
            </a:r>
            <a:r>
              <a:rPr lang="fr-FR" sz="1400" dirty="0" err="1"/>
              <a:t>Resort</a:t>
            </a:r>
            <a:r>
              <a:rPr lang="fr-FR" sz="1400" dirty="0"/>
              <a:t> abrite 5 restaurants présentant une variété de cuisines et d'espaces de restauration. </a:t>
            </a:r>
          </a:p>
          <a:p>
            <a:pPr algn="ctr"/>
            <a:r>
              <a:rPr lang="fr-FR" sz="1400" dirty="0"/>
              <a:t>L'hôtel met à votre disposition de nombreuses installations de loisirs comprenant des piscines intérieure et extérieure, une salle de fitness, des courts de tennis et de squash ainsi qu'un spa proposant des soins et doté d'un jardin exclusif. </a:t>
            </a:r>
          </a:p>
          <a:p>
            <a:pPr algn="ctr">
              <a:defRPr/>
            </a:pPr>
            <a:endParaRPr lang="fr-FR" sz="1400" dirty="0">
              <a:latin typeface="Baskerville Old Face" pitchFamily="18" charset="0"/>
            </a:endParaRPr>
          </a:p>
        </p:txBody>
      </p:sp>
      <p:sp>
        <p:nvSpPr>
          <p:cNvPr id="3" name="Text Box 9"/>
          <p:cNvSpPr txBox="1">
            <a:spLocks noChangeArrowheads="1"/>
          </p:cNvSpPr>
          <p:nvPr/>
        </p:nvSpPr>
        <p:spPr bwMode="auto">
          <a:xfrm>
            <a:off x="2194917" y="116632"/>
            <a:ext cx="51133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None/>
            </a:pPr>
            <a:r>
              <a:rPr lang="fr-FR" altLang="fr-FR" sz="2800" b="1" u="sng" kern="0" dirty="0">
                <a:latin typeface="Baskerville Old Face" pitchFamily="18" charset="0"/>
              </a:rPr>
              <a:t>Hôtel </a:t>
            </a:r>
            <a:r>
              <a:rPr lang="fr-FR" altLang="fr-FR" sz="2800" b="1" u="sng" kern="0" dirty="0" err="1" smtClean="0">
                <a:latin typeface="Baskerville Old Face" pitchFamily="18" charset="0"/>
              </a:rPr>
              <a:t>Penha</a:t>
            </a:r>
            <a:r>
              <a:rPr lang="fr-FR" altLang="fr-FR" sz="2800" b="1" u="sng" kern="0" dirty="0" smtClean="0">
                <a:latin typeface="Baskerville Old Face" pitchFamily="18" charset="0"/>
              </a:rPr>
              <a:t> </a:t>
            </a:r>
            <a:r>
              <a:rPr lang="fr-FR" altLang="fr-FR" sz="2800" b="1" u="sng" kern="0" dirty="0" err="1" smtClean="0">
                <a:latin typeface="Baskerville Old Face" pitchFamily="18" charset="0"/>
              </a:rPr>
              <a:t>Longa</a:t>
            </a:r>
            <a:r>
              <a:rPr lang="fr-FR" altLang="fr-FR" sz="2800" b="1" u="sng" kern="0" dirty="0" smtClean="0">
                <a:latin typeface="Baskerville Old Face" pitchFamily="18" charset="0"/>
              </a:rPr>
              <a:t> </a:t>
            </a:r>
            <a:r>
              <a:rPr lang="fr-FR" altLang="fr-FR" sz="2800" b="1" u="sng" kern="0" dirty="0" err="1" smtClean="0">
                <a:latin typeface="Baskerville Old Face" pitchFamily="18" charset="0"/>
              </a:rPr>
              <a:t>Resort</a:t>
            </a:r>
            <a:r>
              <a:rPr lang="fr-FR" altLang="fr-FR" sz="2800" b="1" u="sng" kern="0" dirty="0" smtClean="0">
                <a:latin typeface="Baskerville Old Face" pitchFamily="18" charset="0"/>
              </a:rPr>
              <a:t> - Sintra</a:t>
            </a:r>
            <a:endParaRPr lang="fr-FR" altLang="fr-FR" sz="2800" b="1" u="sng" kern="0" dirty="0">
              <a:latin typeface="Baskerville Old Face" pitchFamily="18" charset="0"/>
            </a:endParaRPr>
          </a:p>
        </p:txBody>
      </p:sp>
      <p:pic>
        <p:nvPicPr>
          <p:cNvPr id="4" name="Image 3" descr="http://exp.cdn-hotels.com/hotels/1000000/20000/13000/12982/12982_199_z.jpg"/>
          <p:cNvPicPr/>
          <p:nvPr/>
        </p:nvPicPr>
        <p:blipFill>
          <a:blip r:embed="rId2">
            <a:extLst>
              <a:ext uri="{28A0092B-C50C-407E-A947-70E740481C1C}">
                <a14:useLocalDpi xmlns:a14="http://schemas.microsoft.com/office/drawing/2010/main" val="0"/>
              </a:ext>
            </a:extLst>
          </a:blip>
          <a:srcRect/>
          <a:stretch>
            <a:fillRect/>
          </a:stretch>
        </p:blipFill>
        <p:spPr bwMode="auto">
          <a:xfrm>
            <a:off x="251521" y="3336816"/>
            <a:ext cx="4241046" cy="2828488"/>
          </a:xfrm>
          <a:prstGeom prst="rect">
            <a:avLst/>
          </a:prstGeom>
          <a:noFill/>
          <a:ln>
            <a:noFill/>
          </a:ln>
        </p:spPr>
      </p:pic>
      <p:pic>
        <p:nvPicPr>
          <p:cNvPr id="5" name="Image 4" descr="http://exp.cdn-hotels.com/hotels/1000000/20000/13000/12982/12982_205_z.jpg"/>
          <p:cNvPicPr/>
          <p:nvPr/>
        </p:nvPicPr>
        <p:blipFill>
          <a:blip r:embed="rId3">
            <a:extLst>
              <a:ext uri="{28A0092B-C50C-407E-A947-70E740481C1C}">
                <a14:useLocalDpi xmlns:a14="http://schemas.microsoft.com/office/drawing/2010/main" val="0"/>
              </a:ext>
            </a:extLst>
          </a:blip>
          <a:srcRect/>
          <a:stretch>
            <a:fillRect/>
          </a:stretch>
        </p:blipFill>
        <p:spPr bwMode="auto">
          <a:xfrm>
            <a:off x="4278272" y="3336816"/>
            <a:ext cx="4614286" cy="2828488"/>
          </a:xfrm>
          <a:prstGeom prst="rect">
            <a:avLst/>
          </a:prstGeom>
          <a:noFill/>
          <a:ln>
            <a:noFill/>
          </a:ln>
        </p:spPr>
      </p:pic>
    </p:spTree>
    <p:extLst>
      <p:ext uri="{BB962C8B-B14F-4D97-AF65-F5344CB8AC3E}">
        <p14:creationId xmlns:p14="http://schemas.microsoft.com/office/powerpoint/2010/main" val="3895221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http://exp.cdn-hotels.com/hotels/1000000/20000/13000/12982/12982_184_z.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5435" y="4929087"/>
            <a:ext cx="3196925" cy="1671369"/>
          </a:xfrm>
          <a:prstGeom prst="rect">
            <a:avLst/>
          </a:prstGeom>
          <a:noFill/>
          <a:ln>
            <a:noFill/>
          </a:ln>
        </p:spPr>
      </p:pic>
      <p:pic>
        <p:nvPicPr>
          <p:cNvPr id="6" name="Image 5" descr="http://exp.cdn-hotels.com/hotels/1000000/20000/13000/12982/12982_187_z.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6213" y="4929087"/>
            <a:ext cx="2580596" cy="1685188"/>
          </a:xfrm>
          <a:prstGeom prst="rect">
            <a:avLst/>
          </a:prstGeom>
          <a:noFill/>
          <a:ln>
            <a:noFill/>
          </a:ln>
        </p:spPr>
      </p:pic>
      <p:grpSp>
        <p:nvGrpSpPr>
          <p:cNvPr id="8" name="Groupe 7"/>
          <p:cNvGrpSpPr/>
          <p:nvPr/>
        </p:nvGrpSpPr>
        <p:grpSpPr>
          <a:xfrm>
            <a:off x="35496" y="341024"/>
            <a:ext cx="9006450" cy="4395975"/>
            <a:chOff x="35496" y="341024"/>
            <a:chExt cx="9006450" cy="4395975"/>
          </a:xfrm>
        </p:grpSpPr>
        <p:pic>
          <p:nvPicPr>
            <p:cNvPr id="2" name="Image 1" descr="http://exp.cdn-hotels.com/hotels/1000000/20000/13000/12982/12982_213_z.jpg"/>
            <p:cNvPicPr/>
            <p:nvPr/>
          </p:nvPicPr>
          <p:blipFill>
            <a:blip r:embed="rId4">
              <a:extLst>
                <a:ext uri="{28A0092B-C50C-407E-A947-70E740481C1C}">
                  <a14:useLocalDpi xmlns:a14="http://schemas.microsoft.com/office/drawing/2010/main" val="0"/>
                </a:ext>
              </a:extLst>
            </a:blip>
            <a:srcRect/>
            <a:stretch>
              <a:fillRect/>
            </a:stretch>
          </p:blipFill>
          <p:spPr bwMode="auto">
            <a:xfrm>
              <a:off x="35496" y="341024"/>
              <a:ext cx="4668636" cy="2248536"/>
            </a:xfrm>
            <a:prstGeom prst="rect">
              <a:avLst/>
            </a:prstGeom>
            <a:noFill/>
            <a:ln>
              <a:noFill/>
            </a:ln>
          </p:spPr>
        </p:pic>
        <p:pic>
          <p:nvPicPr>
            <p:cNvPr id="3" name="Image 2" descr="http://exp.cdn-hotels.com/hotels/1000000/20000/13000/12982/12982_183_z.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2600224"/>
              <a:ext cx="3245730" cy="2136775"/>
            </a:xfrm>
            <a:prstGeom prst="rect">
              <a:avLst/>
            </a:prstGeom>
            <a:noFill/>
            <a:ln>
              <a:noFill/>
            </a:ln>
          </p:spPr>
        </p:pic>
        <p:pic>
          <p:nvPicPr>
            <p:cNvPr id="5" name="Image 4" descr="http://exp.cdn-hotels.com/hotels/1000000/20000/13000/12982/12982_174_z.jpg"/>
            <p:cNvPicPr/>
            <p:nvPr/>
          </p:nvPicPr>
          <p:blipFill>
            <a:blip r:embed="rId6">
              <a:extLst>
                <a:ext uri="{28A0092B-C50C-407E-A947-70E740481C1C}">
                  <a14:useLocalDpi xmlns:a14="http://schemas.microsoft.com/office/drawing/2010/main" val="0"/>
                </a:ext>
              </a:extLst>
            </a:blip>
            <a:srcRect/>
            <a:stretch>
              <a:fillRect/>
            </a:stretch>
          </p:blipFill>
          <p:spPr bwMode="auto">
            <a:xfrm>
              <a:off x="3281226" y="2600224"/>
              <a:ext cx="5760720" cy="2136775"/>
            </a:xfrm>
            <a:prstGeom prst="rect">
              <a:avLst/>
            </a:prstGeom>
            <a:noFill/>
            <a:ln>
              <a:noFill/>
            </a:ln>
          </p:spPr>
        </p:pic>
        <p:pic>
          <p:nvPicPr>
            <p:cNvPr id="7" name="Image 6" descr="http://exp.cdn-hotels.com/hotels/1000000/20000/13000/12982/12982_169_z.jpg"/>
            <p:cNvPicPr/>
            <p:nvPr/>
          </p:nvPicPr>
          <p:blipFill>
            <a:blip r:embed="rId7">
              <a:extLst>
                <a:ext uri="{28A0092B-C50C-407E-A947-70E740481C1C}">
                  <a14:useLocalDpi xmlns:a14="http://schemas.microsoft.com/office/drawing/2010/main" val="0"/>
                </a:ext>
              </a:extLst>
            </a:blip>
            <a:srcRect/>
            <a:stretch>
              <a:fillRect/>
            </a:stretch>
          </p:blipFill>
          <p:spPr bwMode="auto">
            <a:xfrm>
              <a:off x="4675559" y="353748"/>
              <a:ext cx="4366387" cy="2246476"/>
            </a:xfrm>
            <a:prstGeom prst="rect">
              <a:avLst/>
            </a:prstGeom>
            <a:noFill/>
            <a:ln>
              <a:noFill/>
            </a:ln>
          </p:spPr>
        </p:pic>
      </p:grpSp>
    </p:spTree>
    <p:extLst>
      <p:ext uri="{BB962C8B-B14F-4D97-AF65-F5344CB8AC3E}">
        <p14:creationId xmlns:p14="http://schemas.microsoft.com/office/powerpoint/2010/main" val="886866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a:srcRect l="18182" t="9711" r="8097" b="9711"/>
          <a:stretch/>
        </p:blipFill>
        <p:spPr bwMode="auto">
          <a:xfrm>
            <a:off x="579270" y="3366893"/>
            <a:ext cx="3533775" cy="3089910"/>
          </a:xfrm>
          <a:prstGeom prst="rect">
            <a:avLst/>
          </a:prstGeom>
          <a:ln>
            <a:noFill/>
          </a:ln>
          <a:extLst>
            <a:ext uri="{53640926-AAD7-44D8-BBD7-CCE9431645EC}">
              <a14:shadowObscured xmlns:a14="http://schemas.microsoft.com/office/drawing/2010/main"/>
            </a:ext>
          </a:extLst>
        </p:spPr>
      </p:pic>
      <p:pic>
        <p:nvPicPr>
          <p:cNvPr id="4" name="Image 3" descr="http://exp.cdn-hotels.com/hotels/1000000/20000/13000/12982/12982_192_z.jpg"/>
          <p:cNvPicPr/>
          <p:nvPr/>
        </p:nvPicPr>
        <p:blipFill>
          <a:blip r:embed="rId3">
            <a:extLst>
              <a:ext uri="{28A0092B-C50C-407E-A947-70E740481C1C}">
                <a14:useLocalDpi xmlns:a14="http://schemas.microsoft.com/office/drawing/2010/main" val="0"/>
              </a:ext>
            </a:extLst>
          </a:blip>
          <a:srcRect/>
          <a:stretch>
            <a:fillRect/>
          </a:stretch>
        </p:blipFill>
        <p:spPr bwMode="auto">
          <a:xfrm>
            <a:off x="4312568" y="661623"/>
            <a:ext cx="4355991" cy="2304256"/>
          </a:xfrm>
          <a:prstGeom prst="rect">
            <a:avLst/>
          </a:prstGeom>
          <a:noFill/>
          <a:ln>
            <a:noFill/>
          </a:ln>
        </p:spPr>
      </p:pic>
      <p:pic>
        <p:nvPicPr>
          <p:cNvPr id="5" name="Image 4" descr="http://exp.cdn-hotels.com/hotels/1000000/20000/13000/12982/12982_165_z.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540" y="548680"/>
            <a:ext cx="3880808" cy="2530143"/>
          </a:xfrm>
          <a:prstGeom prst="rect">
            <a:avLst/>
          </a:prstGeom>
          <a:noFill/>
          <a:ln>
            <a:noFill/>
          </a:ln>
        </p:spPr>
      </p:pic>
      <p:pic>
        <p:nvPicPr>
          <p:cNvPr id="6" name="Image 5" descr="http://exp.cdn-hotels.com/hotels/1000000/20000/13000/12982/12982_209_z.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3078823"/>
            <a:ext cx="3371850" cy="3371850"/>
          </a:xfrm>
          <a:prstGeom prst="rect">
            <a:avLst/>
          </a:prstGeom>
          <a:noFill/>
          <a:ln>
            <a:noFill/>
          </a:ln>
        </p:spPr>
      </p:pic>
    </p:spTree>
    <p:extLst>
      <p:ext uri="{BB962C8B-B14F-4D97-AF65-F5344CB8AC3E}">
        <p14:creationId xmlns:p14="http://schemas.microsoft.com/office/powerpoint/2010/main" val="3491260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908720"/>
            <a:ext cx="8856984" cy="2462213"/>
          </a:xfrm>
          <a:prstGeom prst="rect">
            <a:avLst/>
          </a:prstGeom>
        </p:spPr>
        <p:txBody>
          <a:bodyPr wrap="square">
            <a:spAutoFit/>
          </a:bodyPr>
          <a:lstStyle/>
          <a:p>
            <a:pPr algn="ctr"/>
            <a:r>
              <a:rPr lang="fr-FR" sz="1400" dirty="0" smtClean="0"/>
              <a:t>Situé </a:t>
            </a:r>
            <a:r>
              <a:rPr lang="fr-FR" sz="1400" dirty="0"/>
              <a:t>à 5 minutes de marche du jardin zoologique de Lisbonne, le </a:t>
            </a:r>
            <a:r>
              <a:rPr lang="fr-FR" sz="1400" dirty="0" err="1"/>
              <a:t>Corinthia</a:t>
            </a:r>
            <a:r>
              <a:rPr lang="fr-FR" sz="1400" dirty="0"/>
              <a:t> Hotel Lisbon possède 2 restaurants et un spa luxueux. Il offre une vue sur l'aqueduc et le parc naturel de Monsanto. </a:t>
            </a:r>
            <a:r>
              <a:rPr lang="fr-FR" sz="1400" dirty="0" smtClean="0"/>
              <a:t>Toutes </a:t>
            </a:r>
            <a:r>
              <a:rPr lang="fr-FR" sz="1400" dirty="0"/>
              <a:t>les chambres climatisées de l'établissement 5 étoiles affichent une décoration élégante et soignée. Elles comprennent une télévision par câble, une connexion Wi-Fi gratuite et une salle de bains privative munie d'articles de toilette de luxe </a:t>
            </a:r>
            <a:r>
              <a:rPr lang="fr-FR" sz="1400" dirty="0" smtClean="0"/>
              <a:t>gratuits. Le </a:t>
            </a:r>
            <a:r>
              <a:rPr lang="fr-FR" sz="1400" dirty="0"/>
              <a:t>restaurant </a:t>
            </a:r>
            <a:r>
              <a:rPr lang="fr-FR" sz="1400" dirty="0" err="1"/>
              <a:t>Tipico</a:t>
            </a:r>
            <a:r>
              <a:rPr lang="fr-FR" sz="1400" dirty="0"/>
              <a:t> sert des plats portugais traditionnels tout au long de la journée, tandis que le </a:t>
            </a:r>
            <a:r>
              <a:rPr lang="fr-FR" sz="1400" dirty="0" err="1"/>
              <a:t>Sete</a:t>
            </a:r>
            <a:r>
              <a:rPr lang="fr-FR" sz="1400" dirty="0"/>
              <a:t> </a:t>
            </a:r>
            <a:r>
              <a:rPr lang="fr-FR" sz="1400" dirty="0" err="1"/>
              <a:t>Colinas</a:t>
            </a:r>
            <a:r>
              <a:rPr lang="fr-FR" sz="1400" dirty="0"/>
              <a:t> propose un copieux petit-déjeuner buffet que vous pourrez savourer tout en profitant de la vue sur le jardin et les cascades. Vous aurez en outre la possibilité de vous détendre autour d'un cocktail ou d'une boisson fraîche au bar ou sur la terrasse </a:t>
            </a:r>
            <a:r>
              <a:rPr lang="fr-FR" sz="1400" dirty="0" smtClean="0"/>
              <a:t>aménagée. Véritable </a:t>
            </a:r>
            <a:r>
              <a:rPr lang="fr-FR" sz="1400" dirty="0"/>
              <a:t>havre de quiétude, le vaste spa de 3 000 m² dispense toute une gamme de massages thérapeutiques et de soins de beauté. Il est en outre doté d'une salle de sport entièrement équipée et d'un espace aquatique avec piscines et bains à remous.</a:t>
            </a:r>
          </a:p>
          <a:p>
            <a:pPr algn="ctr"/>
            <a:endParaRPr lang="fr-FR" sz="1400" dirty="0" smtClean="0"/>
          </a:p>
          <a:p>
            <a:pPr algn="ctr"/>
            <a:endParaRPr lang="fr-FR" sz="1400" dirty="0">
              <a:latin typeface="Baskerville Old Face" pitchFamily="18" charset="0"/>
            </a:endParaRPr>
          </a:p>
        </p:txBody>
      </p:sp>
      <p:sp>
        <p:nvSpPr>
          <p:cNvPr id="3" name="Text Box 9"/>
          <p:cNvSpPr txBox="1">
            <a:spLocks noChangeArrowheads="1"/>
          </p:cNvSpPr>
          <p:nvPr/>
        </p:nvSpPr>
        <p:spPr bwMode="auto">
          <a:xfrm>
            <a:off x="2194917" y="116632"/>
            <a:ext cx="5113387" cy="674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None/>
            </a:pPr>
            <a:r>
              <a:rPr lang="fr-FR" altLang="fr-FR" sz="2800" b="1" u="sng" kern="0" dirty="0">
                <a:latin typeface="Baskerville Old Face" pitchFamily="18" charset="0"/>
              </a:rPr>
              <a:t>Hôtel </a:t>
            </a:r>
            <a:r>
              <a:rPr lang="fr-FR" altLang="fr-FR" sz="2800" b="1" u="sng" kern="0" dirty="0" err="1" smtClean="0">
                <a:latin typeface="Baskerville Old Face" pitchFamily="18" charset="0"/>
              </a:rPr>
              <a:t>Corinthia</a:t>
            </a:r>
            <a:r>
              <a:rPr lang="fr-FR" altLang="fr-FR" sz="2800" b="1" u="sng" kern="0" dirty="0" smtClean="0">
                <a:latin typeface="Baskerville Old Face" pitchFamily="18" charset="0"/>
              </a:rPr>
              <a:t> Hotel Lisboa 5*</a:t>
            </a:r>
            <a:endParaRPr lang="fr-FR" altLang="fr-FR" sz="2800" b="1" u="sng" kern="0" dirty="0">
              <a:latin typeface="Baskerville Old Face" pitchFamily="18" charset="0"/>
            </a:endParaRPr>
          </a:p>
        </p:txBody>
      </p:sp>
      <p:pic>
        <p:nvPicPr>
          <p:cNvPr id="5" name="Image 4"/>
          <p:cNvPicPr/>
          <p:nvPr/>
        </p:nvPicPr>
        <p:blipFill rotWithShape="1">
          <a:blip r:embed="rId2">
            <a:extLst>
              <a:ext uri="{28A0092B-C50C-407E-A947-70E740481C1C}">
                <a14:useLocalDpi xmlns:a14="http://schemas.microsoft.com/office/drawing/2010/main" val="0"/>
              </a:ext>
            </a:extLst>
          </a:blip>
          <a:srcRect l="18182" t="17149" r="24130" b="40702"/>
          <a:stretch/>
        </p:blipFill>
        <p:spPr bwMode="auto">
          <a:xfrm>
            <a:off x="395536" y="2996952"/>
            <a:ext cx="4713082" cy="2754599"/>
          </a:xfrm>
          <a:prstGeom prst="rect">
            <a:avLst/>
          </a:prstGeom>
          <a:ln>
            <a:noFill/>
          </a:ln>
          <a:extLst>
            <a:ext uri="{53640926-AAD7-44D8-BBD7-CCE9431645EC}">
              <a14:shadowObscured xmlns:a14="http://schemas.microsoft.com/office/drawing/2010/main"/>
            </a:ext>
          </a:extLst>
        </p:spPr>
      </p:pic>
      <p:pic>
        <p:nvPicPr>
          <p:cNvPr id="4" name="Image 3" descr="http://media-cdn.amoma.com/Hotels/99302/Photos/hotel_terrace_6.jpg"/>
          <p:cNvPicPr/>
          <p:nvPr/>
        </p:nvPicPr>
        <p:blipFill>
          <a:blip r:embed="rId3">
            <a:extLst>
              <a:ext uri="{28A0092B-C50C-407E-A947-70E740481C1C}">
                <a14:useLocalDpi xmlns:a14="http://schemas.microsoft.com/office/drawing/2010/main" val="0"/>
              </a:ext>
            </a:extLst>
          </a:blip>
          <a:srcRect/>
          <a:stretch>
            <a:fillRect/>
          </a:stretch>
        </p:blipFill>
        <p:spPr bwMode="auto">
          <a:xfrm>
            <a:off x="4355976" y="4509120"/>
            <a:ext cx="4335363" cy="2105556"/>
          </a:xfrm>
          <a:prstGeom prst="rect">
            <a:avLst/>
          </a:prstGeom>
          <a:noFill/>
          <a:ln>
            <a:noFill/>
          </a:ln>
        </p:spPr>
      </p:pic>
    </p:spTree>
    <p:extLst>
      <p:ext uri="{BB962C8B-B14F-4D97-AF65-F5344CB8AC3E}">
        <p14:creationId xmlns:p14="http://schemas.microsoft.com/office/powerpoint/2010/main" val="2646171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icture 35 of 64"/>
          <p:cNvPicPr/>
          <p:nvPr/>
        </p:nvPicPr>
        <p:blipFill>
          <a:blip r:embed="rId2">
            <a:extLst>
              <a:ext uri="{28A0092B-C50C-407E-A947-70E740481C1C}">
                <a14:useLocalDpi xmlns:a14="http://schemas.microsoft.com/office/drawing/2010/main" val="0"/>
              </a:ext>
            </a:extLst>
          </a:blip>
          <a:srcRect/>
          <a:stretch>
            <a:fillRect/>
          </a:stretch>
        </p:blipFill>
        <p:spPr bwMode="auto">
          <a:xfrm>
            <a:off x="344268" y="270082"/>
            <a:ext cx="3918903" cy="2579517"/>
          </a:xfrm>
          <a:prstGeom prst="rect">
            <a:avLst/>
          </a:prstGeom>
          <a:noFill/>
          <a:ln>
            <a:noFill/>
          </a:ln>
        </p:spPr>
      </p:pic>
      <p:pic>
        <p:nvPicPr>
          <p:cNvPr id="3" name="Image 2"/>
          <p:cNvPicPr/>
          <p:nvPr/>
        </p:nvPicPr>
        <p:blipFill rotWithShape="1">
          <a:blip r:embed="rId3"/>
          <a:srcRect l="17521" t="17562" r="22973" b="40702"/>
          <a:stretch/>
        </p:blipFill>
        <p:spPr bwMode="auto">
          <a:xfrm>
            <a:off x="4355976" y="306179"/>
            <a:ext cx="4532444" cy="2543420"/>
          </a:xfrm>
          <a:prstGeom prst="rect">
            <a:avLst/>
          </a:prstGeom>
          <a:ln>
            <a:noFill/>
          </a:ln>
          <a:extLst>
            <a:ext uri="{53640926-AAD7-44D8-BBD7-CCE9431645EC}">
              <a14:shadowObscured xmlns:a14="http://schemas.microsoft.com/office/drawing/2010/main"/>
            </a:ext>
          </a:extLst>
        </p:spPr>
      </p:pic>
      <p:pic>
        <p:nvPicPr>
          <p:cNvPr id="4" name="Image 3"/>
          <p:cNvPicPr/>
          <p:nvPr/>
        </p:nvPicPr>
        <p:blipFill rotWithShape="1">
          <a:blip r:embed="rId4"/>
          <a:srcRect l="17521" t="19008" r="23303" b="40703"/>
          <a:stretch/>
        </p:blipFill>
        <p:spPr bwMode="auto">
          <a:xfrm>
            <a:off x="4901228" y="2996914"/>
            <a:ext cx="3744416" cy="2039682"/>
          </a:xfrm>
          <a:prstGeom prst="rect">
            <a:avLst/>
          </a:prstGeom>
          <a:ln>
            <a:noFill/>
          </a:ln>
          <a:extLst>
            <a:ext uri="{53640926-AAD7-44D8-BBD7-CCE9431645EC}">
              <a14:shadowObscured xmlns:a14="http://schemas.microsoft.com/office/drawing/2010/main"/>
            </a:ext>
          </a:extLst>
        </p:spPr>
      </p:pic>
      <p:pic>
        <p:nvPicPr>
          <p:cNvPr id="5" name="Image 4" descr="http://www.corinthia.com/Global/Lisbon/Spa%20and%20wellness/new/Indoor-Swimming-Pool-2.jpg"/>
          <p:cNvPicPr/>
          <p:nvPr/>
        </p:nvPicPr>
        <p:blipFill>
          <a:blip r:embed="rId5">
            <a:extLst>
              <a:ext uri="{28A0092B-C50C-407E-A947-70E740481C1C}">
                <a14:useLocalDpi xmlns:a14="http://schemas.microsoft.com/office/drawing/2010/main" val="0"/>
              </a:ext>
            </a:extLst>
          </a:blip>
          <a:srcRect/>
          <a:stretch>
            <a:fillRect/>
          </a:stretch>
        </p:blipFill>
        <p:spPr bwMode="auto">
          <a:xfrm>
            <a:off x="4676420" y="5229200"/>
            <a:ext cx="4194033" cy="1411819"/>
          </a:xfrm>
          <a:prstGeom prst="rect">
            <a:avLst/>
          </a:prstGeom>
          <a:noFill/>
          <a:ln>
            <a:noFill/>
          </a:ln>
        </p:spPr>
      </p:pic>
      <p:pic>
        <p:nvPicPr>
          <p:cNvPr id="8" name="Image 7" descr="Picture 25 of 64"/>
          <p:cNvPicPr/>
          <p:nvPr/>
        </p:nvPicPr>
        <p:blipFill>
          <a:blip r:embed="rId6">
            <a:extLst>
              <a:ext uri="{28A0092B-C50C-407E-A947-70E740481C1C}">
                <a14:useLocalDpi xmlns:a14="http://schemas.microsoft.com/office/drawing/2010/main" val="0"/>
              </a:ext>
            </a:extLst>
          </a:blip>
          <a:srcRect/>
          <a:stretch>
            <a:fillRect/>
          </a:stretch>
        </p:blipFill>
        <p:spPr bwMode="auto">
          <a:xfrm>
            <a:off x="347202" y="3284984"/>
            <a:ext cx="4100195" cy="2733675"/>
          </a:xfrm>
          <a:prstGeom prst="rect">
            <a:avLst/>
          </a:prstGeom>
          <a:noFill/>
          <a:ln>
            <a:noFill/>
          </a:ln>
        </p:spPr>
      </p:pic>
    </p:spTree>
    <p:extLst>
      <p:ext uri="{BB962C8B-B14F-4D97-AF65-F5344CB8AC3E}">
        <p14:creationId xmlns:p14="http://schemas.microsoft.com/office/powerpoint/2010/main" val="3016239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upload.wikimedia.org/wikipedia/commons/9/94/Airbus_A319_TAP_Portug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406404"/>
            <a:ext cx="2557060" cy="170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
          <p:cNvSpPr txBox="1">
            <a:spLocks noChangeArrowheads="1"/>
          </p:cNvSpPr>
          <p:nvPr/>
        </p:nvSpPr>
        <p:spPr bwMode="auto">
          <a:xfrm>
            <a:off x="827584" y="110490"/>
            <a:ext cx="3725862"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Arrivée</a:t>
            </a:r>
            <a:endParaRPr lang="fr-FR" altLang="fr-FR" sz="2400" b="1" u="sng" dirty="0">
              <a:latin typeface="Baskerville Old Face" pitchFamily="18" charset="0"/>
            </a:endParaRPr>
          </a:p>
        </p:txBody>
      </p:sp>
      <p:sp>
        <p:nvSpPr>
          <p:cNvPr id="10" name="Rectangle 9"/>
          <p:cNvSpPr>
            <a:spLocks noChangeArrowheads="1"/>
          </p:cNvSpPr>
          <p:nvPr/>
        </p:nvSpPr>
        <p:spPr bwMode="auto">
          <a:xfrm>
            <a:off x="72329" y="820610"/>
            <a:ext cx="5003727"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None/>
            </a:pPr>
            <a:r>
              <a:rPr lang="fr-FR" altLang="fr-FR" sz="1400" b="1" dirty="0" smtClean="0">
                <a:latin typeface="Baskerville Old Face" pitchFamily="18" charset="0"/>
                <a:ea typeface="Times New Roman" pitchFamily="18" charset="0"/>
                <a:cs typeface="Arial" pitchFamily="34" charset="0"/>
              </a:rPr>
              <a:t>17h35 - </a:t>
            </a:r>
            <a:r>
              <a:rPr lang="fr-FR" altLang="fr-FR" sz="1400" dirty="0">
                <a:latin typeface="Baskerville Old Face" pitchFamily="18" charset="0"/>
                <a:ea typeface="Times New Roman" pitchFamily="18" charset="0"/>
                <a:cs typeface="Arial" pitchFamily="34" charset="0"/>
              </a:rPr>
              <a:t>Arrivée à l’aéroport de Lisbonne </a:t>
            </a:r>
            <a:r>
              <a:rPr lang="fr-FR" altLang="fr-FR" sz="1400" dirty="0" smtClean="0">
                <a:latin typeface="Baskerville Old Face" pitchFamily="18" charset="0"/>
                <a:ea typeface="Times New Roman" pitchFamily="18" charset="0"/>
                <a:cs typeface="Arial" pitchFamily="34" charset="0"/>
              </a:rPr>
              <a:t>40 pax TAP </a:t>
            </a:r>
            <a:br>
              <a:rPr lang="fr-FR" altLang="fr-FR" sz="1400" dirty="0" smtClean="0">
                <a:latin typeface="Baskerville Old Face" pitchFamily="18" charset="0"/>
                <a:ea typeface="Times New Roman" pitchFamily="18" charset="0"/>
                <a:cs typeface="Arial" pitchFamily="34" charset="0"/>
              </a:rPr>
            </a:br>
            <a:r>
              <a:rPr lang="fr-FR" altLang="fr-FR" sz="1400" dirty="0" smtClean="0">
                <a:latin typeface="Baskerville Old Face" pitchFamily="18" charset="0"/>
                <a:ea typeface="Times New Roman" pitchFamily="18" charset="0"/>
                <a:cs typeface="Arial" pitchFamily="34" charset="0"/>
              </a:rPr>
              <a:t>Accueil </a:t>
            </a:r>
            <a:r>
              <a:rPr lang="fr-FR" altLang="fr-FR" sz="1400" dirty="0">
                <a:latin typeface="Baskerville Old Face" pitchFamily="18" charset="0"/>
                <a:ea typeface="Times New Roman" pitchFamily="18" charset="0"/>
                <a:cs typeface="Arial" pitchFamily="34" charset="0"/>
              </a:rPr>
              <a:t>et assistance à l’aéroport par notre équipe Croisière </a:t>
            </a:r>
            <a:r>
              <a:rPr lang="fr-FR" altLang="fr-FR" sz="1400" dirty="0" smtClean="0">
                <a:latin typeface="Baskerville Old Face" pitchFamily="18" charset="0"/>
                <a:ea typeface="Times New Roman" pitchFamily="18" charset="0"/>
                <a:cs typeface="Arial" pitchFamily="34" charset="0"/>
              </a:rPr>
              <a:t>Jaune</a:t>
            </a:r>
            <a:endParaRPr lang="fr-FR" altLang="fr-FR" sz="1400" b="1" dirty="0" smtClean="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17h50 </a:t>
            </a:r>
            <a:r>
              <a:rPr lang="fr-FR" altLang="fr-FR" sz="1400" dirty="0" smtClean="0">
                <a:latin typeface="Baskerville Old Face" pitchFamily="18" charset="0"/>
                <a:ea typeface="Times New Roman" pitchFamily="18" charset="0"/>
                <a:cs typeface="Arial" pitchFamily="34" charset="0"/>
              </a:rPr>
              <a:t>- Arrivée </a:t>
            </a:r>
            <a:r>
              <a:rPr lang="fr-FR" altLang="fr-FR" sz="1400" dirty="0">
                <a:latin typeface="Baskerville Old Face" pitchFamily="18" charset="0"/>
                <a:ea typeface="Times New Roman" pitchFamily="18" charset="0"/>
                <a:cs typeface="Arial" pitchFamily="34" charset="0"/>
              </a:rPr>
              <a:t>à l’aéroport de </a:t>
            </a:r>
            <a:r>
              <a:rPr lang="fr-FR" altLang="fr-FR" sz="1400" dirty="0" smtClean="0">
                <a:latin typeface="Baskerville Old Face" pitchFamily="18" charset="0"/>
                <a:ea typeface="Times New Roman" pitchFamily="18" charset="0"/>
                <a:cs typeface="Arial" pitchFamily="34" charset="0"/>
              </a:rPr>
              <a:t>Lisbonne 50 pax Air France</a:t>
            </a:r>
            <a:br>
              <a:rPr lang="fr-FR" altLang="fr-FR" sz="1400" dirty="0" smtClean="0">
                <a:latin typeface="Baskerville Old Face" pitchFamily="18" charset="0"/>
                <a:ea typeface="Times New Roman" pitchFamily="18" charset="0"/>
                <a:cs typeface="Arial" pitchFamily="34" charset="0"/>
              </a:rPr>
            </a:br>
            <a:r>
              <a:rPr lang="fr-FR" altLang="fr-FR" sz="1400" dirty="0" smtClean="0">
                <a:latin typeface="Baskerville Old Face" pitchFamily="18" charset="0"/>
                <a:ea typeface="Times New Roman" pitchFamily="18" charset="0"/>
                <a:cs typeface="Arial" pitchFamily="34" charset="0"/>
              </a:rPr>
              <a:t>Accueil </a:t>
            </a:r>
            <a:r>
              <a:rPr lang="fr-FR" altLang="fr-FR" sz="1400" dirty="0">
                <a:latin typeface="Baskerville Old Face" pitchFamily="18" charset="0"/>
                <a:ea typeface="Times New Roman" pitchFamily="18" charset="0"/>
                <a:cs typeface="Arial" pitchFamily="34" charset="0"/>
              </a:rPr>
              <a:t>et assistance à l’aéroport par notre équipe Croisière </a:t>
            </a:r>
            <a:r>
              <a:rPr lang="fr-FR" altLang="fr-FR" sz="1400" dirty="0" smtClean="0">
                <a:latin typeface="Baskerville Old Face" pitchFamily="18" charset="0"/>
                <a:ea typeface="Times New Roman" pitchFamily="18" charset="0"/>
                <a:cs typeface="Arial" pitchFamily="34" charset="0"/>
              </a:rPr>
              <a:t>Jaune</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Transfert en </a:t>
            </a:r>
            <a:r>
              <a:rPr lang="fr-FR" altLang="fr-FR" sz="1400" dirty="0">
                <a:latin typeface="Baskerville Old Face" pitchFamily="18" charset="0"/>
                <a:ea typeface="Times New Roman" pitchFamily="18" charset="0"/>
                <a:cs typeface="Arial" pitchFamily="34" charset="0"/>
              </a:rPr>
              <a:t>bus de l’aéroport </a:t>
            </a:r>
            <a:r>
              <a:rPr lang="fr-FR" altLang="fr-FR" sz="1400" dirty="0" smtClean="0">
                <a:latin typeface="Baskerville Old Face" pitchFamily="18" charset="0"/>
                <a:ea typeface="Times New Roman" pitchFamily="18" charset="0"/>
                <a:cs typeface="Arial" pitchFamily="34" charset="0"/>
              </a:rPr>
              <a:t>à l’</a:t>
            </a:r>
            <a:r>
              <a:rPr lang="fr-FR" altLang="fr-FR" sz="1400" dirty="0" err="1" smtClean="0">
                <a:latin typeface="Baskerville Old Face" pitchFamily="18" charset="0"/>
                <a:ea typeface="Times New Roman" pitchFamily="18" charset="0"/>
                <a:cs typeface="Arial" pitchFamily="34" charset="0"/>
              </a:rPr>
              <a:t>Adega</a:t>
            </a:r>
            <a:r>
              <a:rPr lang="fr-FR" altLang="fr-FR" sz="1400" dirty="0" smtClean="0">
                <a:latin typeface="Baskerville Old Face" pitchFamily="18" charset="0"/>
                <a:ea typeface="Times New Roman" pitchFamily="18" charset="0"/>
                <a:cs typeface="Arial" pitchFamily="34" charset="0"/>
              </a:rPr>
              <a:t> de </a:t>
            </a:r>
            <a:r>
              <a:rPr lang="fr-FR" altLang="fr-FR" sz="1400" dirty="0" err="1" smtClean="0">
                <a:latin typeface="Baskerville Old Face" pitchFamily="18" charset="0"/>
                <a:ea typeface="Times New Roman" pitchFamily="18" charset="0"/>
                <a:cs typeface="Arial" pitchFamily="34" charset="0"/>
              </a:rPr>
              <a:t>Colares</a:t>
            </a:r>
            <a:r>
              <a:rPr lang="fr-FR" altLang="fr-FR" sz="1400" dirty="0" smtClean="0">
                <a:latin typeface="Baskerville Old Face" pitchFamily="18" charset="0"/>
                <a:ea typeface="Times New Roman" pitchFamily="18" charset="0"/>
                <a:cs typeface="Arial" pitchFamily="34" charset="0"/>
              </a:rPr>
              <a:t> – Sintra</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18h40-55</a:t>
            </a:r>
            <a:r>
              <a:rPr lang="fr-FR" altLang="fr-FR" sz="1400" dirty="0" smtClean="0">
                <a:latin typeface="Baskerville Old Face" pitchFamily="18" charset="0"/>
                <a:ea typeface="Times New Roman" pitchFamily="18" charset="0"/>
                <a:cs typeface="Arial" pitchFamily="34" charset="0"/>
              </a:rPr>
              <a:t> – Arrivée à l’</a:t>
            </a:r>
            <a:r>
              <a:rPr lang="fr-FR" altLang="fr-FR" sz="1400" dirty="0" err="1" smtClean="0">
                <a:latin typeface="Baskerville Old Face" pitchFamily="18" charset="0"/>
                <a:ea typeface="Times New Roman" pitchFamily="18" charset="0"/>
                <a:cs typeface="Arial" pitchFamily="34" charset="0"/>
              </a:rPr>
              <a:t>Adega</a:t>
            </a:r>
            <a:r>
              <a:rPr lang="fr-FR" altLang="fr-FR" sz="1400" dirty="0" smtClean="0">
                <a:latin typeface="Baskerville Old Face" pitchFamily="18" charset="0"/>
                <a:ea typeface="Times New Roman" pitchFamily="18" charset="0"/>
                <a:cs typeface="Arial" pitchFamily="34" charset="0"/>
              </a:rPr>
              <a:t> de </a:t>
            </a:r>
            <a:r>
              <a:rPr lang="fr-FR" altLang="fr-FR" sz="1400" dirty="0" err="1" smtClean="0">
                <a:latin typeface="Baskerville Old Face" pitchFamily="18" charset="0"/>
                <a:ea typeface="Times New Roman" pitchFamily="18" charset="0"/>
                <a:cs typeface="Arial" pitchFamily="34" charset="0"/>
              </a:rPr>
              <a:t>Colares</a:t>
            </a:r>
            <a:r>
              <a:rPr lang="fr-FR" altLang="fr-FR" sz="1400" dirty="0" smtClean="0">
                <a:latin typeface="Baskerville Old Face" pitchFamily="18" charset="0"/>
                <a:ea typeface="Times New Roman" pitchFamily="18" charset="0"/>
                <a:cs typeface="Arial" pitchFamily="34" charset="0"/>
              </a:rPr>
              <a:t> – Dégustation de vins</a:t>
            </a:r>
            <a:br>
              <a:rPr lang="fr-FR" altLang="fr-FR" sz="1400" dirty="0" smtClean="0">
                <a:latin typeface="Baskerville Old Face" pitchFamily="18" charset="0"/>
                <a:ea typeface="Times New Roman" pitchFamily="18" charset="0"/>
                <a:cs typeface="Arial" pitchFamily="34" charset="0"/>
              </a:rPr>
            </a:br>
            <a:r>
              <a:rPr lang="fr-FR" altLang="fr-FR" sz="1400" dirty="0" smtClean="0">
                <a:latin typeface="Baskerville Old Face" pitchFamily="18" charset="0"/>
                <a:ea typeface="Times New Roman" pitchFamily="18" charset="0"/>
                <a:cs typeface="Arial" pitchFamily="34" charset="0"/>
              </a:rPr>
              <a:t>Puis transfert vers votre hôtel</a:t>
            </a:r>
          </a:p>
          <a:p>
            <a:pPr algn="ctr" eaLnBrk="1" hangingPunct="1">
              <a:spcBef>
                <a:spcPct val="0"/>
              </a:spcBef>
              <a:buFontTx/>
              <a:buNone/>
            </a:pP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Arrivée à l’hôtel, installation </a:t>
            </a:r>
            <a:r>
              <a:rPr lang="fr-FR" altLang="fr-FR" sz="1400" dirty="0">
                <a:latin typeface="Baskerville Old Face" pitchFamily="18" charset="0"/>
                <a:ea typeface="Times New Roman" pitchFamily="18" charset="0"/>
                <a:cs typeface="Arial" pitchFamily="34" charset="0"/>
              </a:rPr>
              <a:t>dans les </a:t>
            </a:r>
            <a:r>
              <a:rPr lang="fr-FR" altLang="fr-FR" sz="1400" dirty="0" smtClean="0">
                <a:latin typeface="Baskerville Old Face" pitchFamily="18" charset="0"/>
                <a:ea typeface="Times New Roman" pitchFamily="18" charset="0"/>
                <a:cs typeface="Arial" pitchFamily="34" charset="0"/>
              </a:rPr>
              <a:t>chambres</a:t>
            </a: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Vers 20h45-21h </a:t>
            </a:r>
            <a:r>
              <a:rPr lang="fr-FR" altLang="fr-FR" sz="1400" dirty="0" smtClean="0">
                <a:latin typeface="Baskerville Old Face" pitchFamily="18" charset="0"/>
                <a:ea typeface="Times New Roman" pitchFamily="18" charset="0"/>
                <a:cs typeface="Arial" pitchFamily="34" charset="0"/>
              </a:rPr>
              <a:t>Transfert en </a:t>
            </a:r>
            <a:r>
              <a:rPr lang="fr-FR" altLang="fr-FR" sz="1400" dirty="0" err="1" smtClean="0">
                <a:latin typeface="Baskerville Old Face" pitchFamily="18" charset="0"/>
                <a:ea typeface="Times New Roman" pitchFamily="18" charset="0"/>
                <a:cs typeface="Arial" pitchFamily="34" charset="0"/>
              </a:rPr>
              <a:t>Tuk-Tuk</a:t>
            </a:r>
            <a:r>
              <a:rPr lang="fr-FR" altLang="fr-FR" sz="1400" dirty="0" smtClean="0">
                <a:latin typeface="Baskerville Old Face" pitchFamily="18" charset="0"/>
                <a:ea typeface="Times New Roman" pitchFamily="18" charset="0"/>
                <a:cs typeface="Arial" pitchFamily="34" charset="0"/>
              </a:rPr>
              <a:t> vers le lieu de votre dîner</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Dîner sur la terrasse du Zambeze au cœur du centre historique de Lisbonne</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smtClean="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288" t="30704" r="12501" b="30799"/>
          <a:stretch/>
        </p:blipFill>
        <p:spPr bwMode="auto">
          <a:xfrm>
            <a:off x="3779912" y="4162143"/>
            <a:ext cx="5048242" cy="2279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www.pointschauds.info/fr/wp-content/uploads/2013/07/air-fran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1" y="2285253"/>
            <a:ext cx="2582062" cy="17120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a:spLocks noChangeArrowheads="1"/>
          </p:cNvSpPr>
          <p:nvPr/>
        </p:nvSpPr>
        <p:spPr bwMode="auto">
          <a:xfrm>
            <a:off x="-10430" y="4437112"/>
            <a:ext cx="386235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None/>
            </a:pPr>
            <a:r>
              <a:rPr lang="fr-FR" altLang="fr-FR" sz="1400" dirty="0" smtClean="0">
                <a:latin typeface="Baskerville Old Face" pitchFamily="18" charset="0"/>
                <a:ea typeface="Times New Roman" pitchFamily="18" charset="0"/>
                <a:cs typeface="Arial" pitchFamily="34" charset="0"/>
              </a:rPr>
              <a:t>Transfert en bus du restaurant </a:t>
            </a:r>
            <a:br>
              <a:rPr lang="fr-FR" altLang="fr-FR" sz="1400" dirty="0" smtClean="0">
                <a:latin typeface="Baskerville Old Face" pitchFamily="18" charset="0"/>
                <a:ea typeface="Times New Roman" pitchFamily="18" charset="0"/>
                <a:cs typeface="Arial" pitchFamily="34" charset="0"/>
              </a:rPr>
            </a:br>
            <a:r>
              <a:rPr lang="fr-FR" altLang="fr-FR" sz="1400" dirty="0" smtClean="0">
                <a:latin typeface="Baskerville Old Face" pitchFamily="18" charset="0"/>
                <a:ea typeface="Times New Roman" pitchFamily="18" charset="0"/>
                <a:cs typeface="Arial" pitchFamily="34" charset="0"/>
              </a:rPr>
              <a:t>jusqu’à l’</a:t>
            </a:r>
            <a:r>
              <a:rPr lang="fr-FR" altLang="fr-FR" sz="1400" dirty="0" err="1" smtClean="0">
                <a:latin typeface="Baskerville Old Face" pitchFamily="18" charset="0"/>
                <a:ea typeface="Times New Roman" pitchFamily="18" charset="0"/>
                <a:cs typeface="Arial" pitchFamily="34" charset="0"/>
              </a:rPr>
              <a:t>Urban</a:t>
            </a:r>
            <a:r>
              <a:rPr lang="fr-FR" altLang="fr-FR" sz="1400" dirty="0" smtClean="0">
                <a:latin typeface="Baskerville Old Face" pitchFamily="18" charset="0"/>
                <a:ea typeface="Times New Roman" pitchFamily="18" charset="0"/>
                <a:cs typeface="Arial" pitchFamily="34" charset="0"/>
              </a:rPr>
              <a:t> Beach</a:t>
            </a:r>
          </a:p>
          <a:p>
            <a:pPr algn="ctr" eaLnBrk="1" hangingPunct="1">
              <a:spcBef>
                <a:spcPct val="0"/>
              </a:spcBef>
              <a:buNone/>
            </a:pP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None/>
            </a:pPr>
            <a:r>
              <a:rPr lang="fr-FR" altLang="fr-FR" sz="1400" dirty="0" smtClean="0">
                <a:latin typeface="Baskerville Old Face" pitchFamily="18" charset="0"/>
                <a:ea typeface="Times New Roman" pitchFamily="18" charset="0"/>
                <a:cs typeface="Arial" pitchFamily="34" charset="0"/>
              </a:rPr>
              <a:t>Soirée à l’</a:t>
            </a:r>
            <a:r>
              <a:rPr lang="fr-FR" altLang="fr-FR" sz="1400" dirty="0" err="1" smtClean="0">
                <a:latin typeface="Baskerville Old Face" pitchFamily="18" charset="0"/>
                <a:ea typeface="Times New Roman" pitchFamily="18" charset="0"/>
                <a:cs typeface="Arial" pitchFamily="34" charset="0"/>
              </a:rPr>
              <a:t>Urban</a:t>
            </a:r>
            <a:r>
              <a:rPr lang="fr-FR" altLang="fr-FR" sz="1400" dirty="0" smtClean="0">
                <a:latin typeface="Baskerville Old Face" pitchFamily="18" charset="0"/>
                <a:ea typeface="Times New Roman" pitchFamily="18" charset="0"/>
                <a:cs typeface="Arial" pitchFamily="34" charset="0"/>
              </a:rPr>
              <a:t> Beach ou </a:t>
            </a:r>
            <a:r>
              <a:rPr lang="fr-FR" altLang="fr-FR" sz="1400" dirty="0" err="1" smtClean="0">
                <a:latin typeface="Baskerville Old Face" pitchFamily="18" charset="0"/>
                <a:ea typeface="Times New Roman" pitchFamily="18" charset="0"/>
                <a:cs typeface="Arial" pitchFamily="34" charset="0"/>
              </a:rPr>
              <a:t>Skones</a:t>
            </a:r>
            <a:endParaRPr lang="fr-FR" altLang="fr-FR" sz="1400" dirty="0" smtClean="0">
              <a:latin typeface="Baskerville Old Face" pitchFamily="18" charset="0"/>
              <a:ea typeface="Times New Roman" pitchFamily="18" charset="0"/>
              <a:cs typeface="Arial" pitchFamily="34" charset="0"/>
            </a:endParaRPr>
          </a:p>
          <a:p>
            <a:pPr algn="ctr" eaLnBrk="1" hangingPunct="1">
              <a:spcBef>
                <a:spcPct val="0"/>
              </a:spcBef>
              <a:buNone/>
            </a:pPr>
            <a:endParaRPr lang="fr-FR" altLang="fr-FR" sz="1400" dirty="0" smtClean="0">
              <a:latin typeface="Baskerville Old Face" pitchFamily="18" charset="0"/>
              <a:ea typeface="Times New Roman" pitchFamily="18" charset="0"/>
              <a:cs typeface="Arial" pitchFamily="34" charset="0"/>
            </a:endParaRPr>
          </a:p>
          <a:p>
            <a:pPr algn="ctr" eaLnBrk="1" hangingPunct="1">
              <a:spcBef>
                <a:spcPct val="0"/>
              </a:spcBef>
              <a:buNone/>
            </a:pPr>
            <a:r>
              <a:rPr lang="fr-FR" altLang="fr-FR" sz="1400" dirty="0" smtClean="0">
                <a:latin typeface="Baskerville Old Face" pitchFamily="18" charset="0"/>
                <a:ea typeface="Times New Roman" pitchFamily="18" charset="0"/>
                <a:cs typeface="Arial" pitchFamily="34" charset="0"/>
              </a:rPr>
              <a:t>Retour hôtel en bus</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None/>
            </a:pPr>
            <a:r>
              <a:rPr lang="fr-FR" altLang="fr-FR" sz="1400" b="1" dirty="0" smtClean="0">
                <a:latin typeface="Baskerville Old Face" pitchFamily="18" charset="0"/>
                <a:ea typeface="Times New Roman" pitchFamily="18" charset="0"/>
                <a:cs typeface="Arial" pitchFamily="34" charset="0"/>
              </a:rPr>
              <a:t>Nuit - </a:t>
            </a:r>
            <a:r>
              <a:rPr lang="fr-FR" altLang="fr-FR" sz="1400" dirty="0" smtClean="0">
                <a:latin typeface="Baskerville Old Face" pitchFamily="18" charset="0"/>
                <a:ea typeface="Times New Roman" pitchFamily="18" charset="0"/>
                <a:cs typeface="Arial" pitchFamily="34" charset="0"/>
              </a:rPr>
              <a:t>90 Chambres singles</a:t>
            </a:r>
          </a:p>
          <a:p>
            <a:pPr algn="ctr" eaLnBrk="1" hangingPunct="1">
              <a:spcBef>
                <a:spcPct val="0"/>
              </a:spcBef>
              <a:buNone/>
            </a:pPr>
            <a:r>
              <a:rPr lang="fr-FR" altLang="fr-FR" sz="1400" dirty="0" smtClean="0">
                <a:latin typeface="Baskerville Old Face" pitchFamily="18" charset="0"/>
                <a:ea typeface="Times New Roman" pitchFamily="18" charset="0"/>
                <a:cs typeface="Arial" pitchFamily="34" charset="0"/>
              </a:rPr>
              <a:t>au VIP Grand Hôtel Lisboa &amp; Spa 5*</a:t>
            </a:r>
            <a:endParaRPr lang="fr-FR" altLang="fr-FR" sz="1400" dirty="0">
              <a:latin typeface="Baskerville Old Face" pitchFamily="18" charset="0"/>
              <a:ea typeface="Times New Roman" pitchFamily="18" charset="0"/>
              <a:cs typeface="Arial" pitchFamily="34" charset="0"/>
            </a:endParaRPr>
          </a:p>
        </p:txBody>
      </p:sp>
    </p:spTree>
    <p:extLst>
      <p:ext uri="{BB962C8B-B14F-4D97-AF65-F5344CB8AC3E}">
        <p14:creationId xmlns:p14="http://schemas.microsoft.com/office/powerpoint/2010/main" val="975327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media-cdn.amoma.com/Hotels/99302/Photos/hotel_gym_10.jpg"/>
          <p:cNvPicPr/>
          <p:nvPr/>
        </p:nvPicPr>
        <p:blipFill>
          <a:blip r:embed="rId2">
            <a:extLst>
              <a:ext uri="{28A0092B-C50C-407E-A947-70E740481C1C}">
                <a14:useLocalDpi xmlns:a14="http://schemas.microsoft.com/office/drawing/2010/main" val="0"/>
              </a:ext>
            </a:extLst>
          </a:blip>
          <a:srcRect/>
          <a:stretch>
            <a:fillRect/>
          </a:stretch>
        </p:blipFill>
        <p:spPr bwMode="auto">
          <a:xfrm>
            <a:off x="4872867" y="407463"/>
            <a:ext cx="3843530" cy="1866607"/>
          </a:xfrm>
          <a:prstGeom prst="rect">
            <a:avLst/>
          </a:prstGeom>
          <a:noFill/>
          <a:ln>
            <a:noFill/>
          </a:ln>
        </p:spPr>
      </p:pic>
      <p:pic>
        <p:nvPicPr>
          <p:cNvPr id="3" name="Image 2" descr="http://media-cdn.amoma.com/Hotels/99302/Photos/swimming_pool_3.jpg"/>
          <p:cNvPicPr/>
          <p:nvPr/>
        </p:nvPicPr>
        <p:blipFill>
          <a:blip r:embed="rId3">
            <a:extLst>
              <a:ext uri="{28A0092B-C50C-407E-A947-70E740481C1C}">
                <a14:useLocalDpi xmlns:a14="http://schemas.microsoft.com/office/drawing/2010/main" val="0"/>
              </a:ext>
            </a:extLst>
          </a:blip>
          <a:srcRect/>
          <a:stretch>
            <a:fillRect/>
          </a:stretch>
        </p:blipFill>
        <p:spPr bwMode="auto">
          <a:xfrm>
            <a:off x="304758" y="260648"/>
            <a:ext cx="4447866" cy="2160239"/>
          </a:xfrm>
          <a:prstGeom prst="rect">
            <a:avLst/>
          </a:prstGeom>
          <a:noFill/>
          <a:ln>
            <a:noFill/>
          </a:ln>
        </p:spPr>
      </p:pic>
      <p:pic>
        <p:nvPicPr>
          <p:cNvPr id="4" name="Image 3" descr="Picture 28 of 64"/>
          <p:cNvPicPr/>
          <p:nvPr/>
        </p:nvPicPr>
        <p:blipFill>
          <a:blip r:embed="rId4">
            <a:extLst>
              <a:ext uri="{28A0092B-C50C-407E-A947-70E740481C1C}">
                <a14:useLocalDpi xmlns:a14="http://schemas.microsoft.com/office/drawing/2010/main" val="0"/>
              </a:ext>
            </a:extLst>
          </a:blip>
          <a:srcRect/>
          <a:stretch>
            <a:fillRect/>
          </a:stretch>
        </p:blipFill>
        <p:spPr bwMode="auto">
          <a:xfrm>
            <a:off x="213404" y="2515014"/>
            <a:ext cx="4630574" cy="2570170"/>
          </a:xfrm>
          <a:prstGeom prst="rect">
            <a:avLst/>
          </a:prstGeom>
          <a:noFill/>
          <a:ln>
            <a:noFill/>
          </a:ln>
        </p:spPr>
      </p:pic>
      <p:pic>
        <p:nvPicPr>
          <p:cNvPr id="5" name="Image 4" descr="spa couples"/>
          <p:cNvPicPr/>
          <p:nvPr/>
        </p:nvPicPr>
        <p:blipFill>
          <a:blip r:embed="rId5">
            <a:extLst>
              <a:ext uri="{28A0092B-C50C-407E-A947-70E740481C1C}">
                <a14:useLocalDpi xmlns:a14="http://schemas.microsoft.com/office/drawing/2010/main" val="0"/>
              </a:ext>
            </a:extLst>
          </a:blip>
          <a:srcRect/>
          <a:stretch>
            <a:fillRect/>
          </a:stretch>
        </p:blipFill>
        <p:spPr bwMode="auto">
          <a:xfrm>
            <a:off x="436072" y="5159498"/>
            <a:ext cx="4185238" cy="1409345"/>
          </a:xfrm>
          <a:prstGeom prst="rect">
            <a:avLst/>
          </a:prstGeom>
          <a:noFill/>
          <a:ln>
            <a:noFill/>
          </a:ln>
        </p:spPr>
      </p:pic>
      <p:pic>
        <p:nvPicPr>
          <p:cNvPr id="6" name="Image 5" descr="http://media-cdn.amoma.com/Hotels/99302/Photos/hotel_lounge_15.jpg"/>
          <p:cNvPicPr/>
          <p:nvPr/>
        </p:nvPicPr>
        <p:blipFill>
          <a:blip r:embed="rId6">
            <a:extLst>
              <a:ext uri="{28A0092B-C50C-407E-A947-70E740481C1C}">
                <a14:useLocalDpi xmlns:a14="http://schemas.microsoft.com/office/drawing/2010/main" val="0"/>
              </a:ext>
            </a:extLst>
          </a:blip>
          <a:srcRect/>
          <a:stretch>
            <a:fillRect/>
          </a:stretch>
        </p:blipFill>
        <p:spPr bwMode="auto">
          <a:xfrm>
            <a:off x="4989164" y="2852936"/>
            <a:ext cx="3727660" cy="1794247"/>
          </a:xfrm>
          <a:prstGeom prst="rect">
            <a:avLst/>
          </a:prstGeom>
          <a:noFill/>
          <a:ln>
            <a:noFill/>
          </a:ln>
        </p:spPr>
      </p:pic>
      <p:pic>
        <p:nvPicPr>
          <p:cNvPr id="7" name="Image 6" descr="http://www.corinthia.com/Global/annualsale/hero/lisbon.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5449" y="5143863"/>
            <a:ext cx="3949870" cy="1329685"/>
          </a:xfrm>
          <a:prstGeom prst="rect">
            <a:avLst/>
          </a:prstGeom>
          <a:noFill/>
          <a:ln>
            <a:noFill/>
          </a:ln>
        </p:spPr>
      </p:pic>
    </p:spTree>
    <p:extLst>
      <p:ext uri="{BB962C8B-B14F-4D97-AF65-F5344CB8AC3E}">
        <p14:creationId xmlns:p14="http://schemas.microsoft.com/office/powerpoint/2010/main" val="3053915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457200" y="5373216"/>
            <a:ext cx="8305800" cy="414649"/>
          </a:xfrm>
        </p:spPr>
        <p:txBody>
          <a:bodyPr/>
          <a:lstStyle/>
          <a:p>
            <a:pPr algn="ctr"/>
            <a:r>
              <a:rPr lang="fr-FR" dirty="0" smtClean="0"/>
              <a:t>Dîner - Jour 1</a:t>
            </a:r>
            <a:endParaRPr lang="fr-FR" dirty="0"/>
          </a:p>
        </p:txBody>
      </p:sp>
      <p:sp>
        <p:nvSpPr>
          <p:cNvPr id="3" name="Titre 2"/>
          <p:cNvSpPr>
            <a:spLocks noGrp="1"/>
          </p:cNvSpPr>
          <p:nvPr>
            <p:ph type="title"/>
          </p:nvPr>
        </p:nvSpPr>
        <p:spPr>
          <a:xfrm>
            <a:off x="457200" y="4077072"/>
            <a:ext cx="8305800" cy="1143000"/>
          </a:xfrm>
        </p:spPr>
        <p:txBody>
          <a:bodyPr/>
          <a:lstStyle/>
          <a:p>
            <a:pPr algn="ctr"/>
            <a:r>
              <a:rPr lang="fr-FR" dirty="0" smtClean="0"/>
              <a:t>Prestations optionnelles</a:t>
            </a:r>
            <a:endParaRPr lang="fr-FR" dirty="0"/>
          </a:p>
        </p:txBody>
      </p:sp>
    </p:spTree>
    <p:extLst>
      <p:ext uri="{BB962C8B-B14F-4D97-AF65-F5344CB8AC3E}">
        <p14:creationId xmlns:p14="http://schemas.microsoft.com/office/powerpoint/2010/main" val="2050493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827088" y="188640"/>
            <a:ext cx="7451725"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Dîner à la Casa Do </a:t>
            </a:r>
            <a:r>
              <a:rPr lang="fr-FR" altLang="fr-FR" sz="2400" b="1" u="sng" dirty="0" err="1" smtClean="0">
                <a:latin typeface="Baskerville Old Face" pitchFamily="18" charset="0"/>
              </a:rPr>
              <a:t>Leao</a:t>
            </a:r>
            <a:r>
              <a:rPr lang="fr-FR" altLang="fr-FR" sz="2400" b="1" u="sng" dirty="0" smtClean="0">
                <a:latin typeface="Baskerville Old Face" pitchFamily="18" charset="0"/>
              </a:rPr>
              <a:t> – dans le Château Saint Georges</a:t>
            </a:r>
            <a:endParaRPr lang="fr-FR" altLang="fr-FR" sz="2400" b="1" u="sng" dirty="0">
              <a:latin typeface="Baskerville Old Face" pitchFamily="18" charset="0"/>
            </a:endParaRPr>
          </a:p>
        </p:txBody>
      </p:sp>
      <p:sp>
        <p:nvSpPr>
          <p:cNvPr id="3" name="Rectangle 2"/>
          <p:cNvSpPr/>
          <p:nvPr/>
        </p:nvSpPr>
        <p:spPr>
          <a:xfrm>
            <a:off x="107504" y="908720"/>
            <a:ext cx="8928992" cy="1107996"/>
          </a:xfrm>
          <a:prstGeom prst="rect">
            <a:avLst/>
          </a:prstGeom>
        </p:spPr>
        <p:txBody>
          <a:bodyPr wrap="square">
            <a:spAutoFit/>
          </a:bodyPr>
          <a:lstStyle/>
          <a:p>
            <a:pPr algn="ctr"/>
            <a:r>
              <a:rPr lang="fr-FR" sz="1400" dirty="0" smtClean="0"/>
              <a:t>Situé dans le château Saint Georges, la Casa Do Leão (</a:t>
            </a:r>
            <a:r>
              <a:rPr lang="fr-FR" sz="1400" dirty="0"/>
              <a:t>M</a:t>
            </a:r>
            <a:r>
              <a:rPr lang="fr-FR" sz="1400" dirty="0" smtClean="0"/>
              <a:t>aison du Lion) offre une vue sublime sur Lisbonne, vous laissant parcourir des </a:t>
            </a:r>
            <a:r>
              <a:rPr lang="fr-FR" sz="1400" dirty="0"/>
              <a:t>yeux ses </a:t>
            </a:r>
            <a:r>
              <a:rPr lang="fr-FR" sz="1400" dirty="0" smtClean="0"/>
              <a:t>collines </a:t>
            </a:r>
            <a:r>
              <a:rPr lang="fr-FR" sz="1400" dirty="0"/>
              <a:t>et le magnifique </a:t>
            </a:r>
            <a:r>
              <a:rPr lang="fr-FR" sz="1400" dirty="0" smtClean="0"/>
              <a:t>Tage, à </a:t>
            </a:r>
            <a:r>
              <a:rPr lang="fr-FR" sz="1400" dirty="0"/>
              <a:t>ses </a:t>
            </a:r>
            <a:r>
              <a:rPr lang="fr-FR" sz="1400" dirty="0" smtClean="0"/>
              <a:t>pieds.</a:t>
            </a:r>
            <a:r>
              <a:rPr lang="fr-FR" sz="1400" dirty="0"/>
              <a:t> </a:t>
            </a:r>
            <a:r>
              <a:rPr lang="fr-FR" sz="1400" dirty="0" smtClean="0"/>
              <a:t>Nous vous proposons à votre arrivée un cocktail sur la terrasse en appréciant le coucher du soleil, puis vous serez dirigés à l’intérieur du restaurant pour le dîner.</a:t>
            </a:r>
          </a:p>
          <a:p>
            <a:pPr algn="ctr"/>
            <a:endParaRPr lang="fr-FR" sz="1200" dirty="0" smtClean="0"/>
          </a:p>
          <a:p>
            <a:pPr algn="ctr"/>
            <a:endParaRPr lang="fr-FR" sz="1200" dirty="0">
              <a:latin typeface="Baskerville Old Face" pitchFamily="18" charset="0"/>
            </a:endParaRPr>
          </a:p>
        </p:txBody>
      </p:sp>
      <p:pic>
        <p:nvPicPr>
          <p:cNvPr id="19459" name="Picture 3" descr="\\192.168.1.5\cj\9 COMMERCIAL ET COMMUNICATION\COMMUNICATION\POWER POINT\PORTUGAL\LISBONNE\XCPH\LISBONE - XCPH - DIOR\IMG_27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7869" y="1743562"/>
            <a:ext cx="3648405" cy="273630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http://www.pousadas.pt/galleryphotos/casa-do-leao-esplanada.jpg"/>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82551"/>
            <a:ext cx="4284476" cy="2677797"/>
          </a:xfrm>
          <a:prstGeom prst="rect">
            <a:avLst/>
          </a:prstGeom>
          <a:noFill/>
          <a:ln>
            <a:noFill/>
          </a:ln>
        </p:spPr>
      </p:pic>
      <p:pic>
        <p:nvPicPr>
          <p:cNvPr id="7" name="Image 6" descr="http://media.iolnegocios.pt/lifecooler/9d2f6d9830106816f2b03e86bc76238f/500x329/"/>
          <p:cNvPicPr/>
          <p:nvPr/>
        </p:nvPicPr>
        <p:blipFill>
          <a:blip r:embed="rId4">
            <a:extLst>
              <a:ext uri="{28A0092B-C50C-407E-A947-70E740481C1C}">
                <a14:useLocalDpi xmlns:a14="http://schemas.microsoft.com/office/drawing/2010/main" val="0"/>
              </a:ext>
            </a:extLst>
          </a:blip>
          <a:srcRect/>
          <a:stretch>
            <a:fillRect/>
          </a:stretch>
        </p:blipFill>
        <p:spPr bwMode="auto">
          <a:xfrm>
            <a:off x="5220072" y="4513335"/>
            <a:ext cx="3197289" cy="2103994"/>
          </a:xfrm>
          <a:prstGeom prst="rect">
            <a:avLst/>
          </a:prstGeom>
          <a:noFill/>
          <a:ln>
            <a:noFill/>
          </a:ln>
        </p:spPr>
      </p:pic>
      <p:pic>
        <p:nvPicPr>
          <p:cNvPr id="8" name="Image 7" descr="http://castelodesaojorge.pt/wp-content/uploads/2014/01/15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181" y="4614270"/>
            <a:ext cx="2853186" cy="1902124"/>
          </a:xfrm>
          <a:prstGeom prst="rect">
            <a:avLst/>
          </a:prstGeom>
          <a:noFill/>
          <a:ln>
            <a:noFill/>
          </a:ln>
        </p:spPr>
      </p:pic>
    </p:spTree>
    <p:extLst>
      <p:ext uri="{BB962C8B-B14F-4D97-AF65-F5344CB8AC3E}">
        <p14:creationId xmlns:p14="http://schemas.microsoft.com/office/powerpoint/2010/main" val="38294806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www.portugaldeluxe.com/galeria/casa-do-leao--5-_040112494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076626"/>
            <a:ext cx="4003131" cy="3242023"/>
          </a:xfrm>
          <a:prstGeom prst="rect">
            <a:avLst/>
          </a:prstGeom>
          <a:noFill/>
          <a:ln>
            <a:noFill/>
          </a:ln>
        </p:spPr>
      </p:pic>
      <p:pic>
        <p:nvPicPr>
          <p:cNvPr id="4" name="Image 3" descr="http://www.pousadas.pt/galleryphotos/casa-do-leao-vista.jpg"/>
          <p:cNvPicPr/>
          <p:nvPr/>
        </p:nvPicPr>
        <p:blipFill>
          <a:blip r:embed="rId3">
            <a:extLst>
              <a:ext uri="{28A0092B-C50C-407E-A947-70E740481C1C}">
                <a14:useLocalDpi xmlns:a14="http://schemas.microsoft.com/office/drawing/2010/main" val="0"/>
              </a:ext>
            </a:extLst>
          </a:blip>
          <a:srcRect/>
          <a:stretch>
            <a:fillRect/>
          </a:stretch>
        </p:blipFill>
        <p:spPr bwMode="auto">
          <a:xfrm>
            <a:off x="323528" y="332656"/>
            <a:ext cx="3921091" cy="2598812"/>
          </a:xfrm>
          <a:prstGeom prst="rect">
            <a:avLst/>
          </a:prstGeom>
          <a:noFill/>
          <a:ln>
            <a:noFill/>
          </a:ln>
        </p:spPr>
      </p:pic>
      <p:pic>
        <p:nvPicPr>
          <p:cNvPr id="5" name="Image 4" descr="http://www.portugaldeluxe.com/galeria/casa-do-leao--1-_040112492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332657"/>
            <a:ext cx="3898218" cy="2598812"/>
          </a:xfrm>
          <a:prstGeom prst="rect">
            <a:avLst/>
          </a:prstGeom>
          <a:noFill/>
          <a:ln>
            <a:noFill/>
          </a:ln>
        </p:spPr>
      </p:pic>
      <p:pic>
        <p:nvPicPr>
          <p:cNvPr id="6" name="Image 5" descr="http://www.portugaldeluxe.com/galeria/casa-do-leao--2-_040112493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1600" y="3200922"/>
            <a:ext cx="2450985" cy="3050635"/>
          </a:xfrm>
          <a:prstGeom prst="rect">
            <a:avLst/>
          </a:prstGeom>
          <a:noFill/>
          <a:ln>
            <a:noFill/>
          </a:ln>
        </p:spPr>
      </p:pic>
    </p:spTree>
    <p:extLst>
      <p:ext uri="{BB962C8B-B14F-4D97-AF65-F5344CB8AC3E}">
        <p14:creationId xmlns:p14="http://schemas.microsoft.com/office/powerpoint/2010/main" val="36467611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827088" y="188640"/>
            <a:ext cx="7451725"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Dîner dans la merveilleuse </a:t>
            </a:r>
            <a:r>
              <a:rPr lang="fr-FR" altLang="fr-FR" sz="2400" b="1" u="sng" dirty="0" err="1" smtClean="0">
                <a:latin typeface="Baskerville Old Face" pitchFamily="18" charset="0"/>
              </a:rPr>
              <a:t>Adega</a:t>
            </a:r>
            <a:r>
              <a:rPr lang="fr-FR" altLang="fr-FR" sz="2400" b="1" u="sng" dirty="0" smtClean="0">
                <a:latin typeface="Baskerville Old Face" pitchFamily="18" charset="0"/>
              </a:rPr>
              <a:t> de </a:t>
            </a:r>
            <a:r>
              <a:rPr lang="fr-FR" altLang="fr-FR" sz="2400" b="1" u="sng" dirty="0" err="1" smtClean="0">
                <a:latin typeface="Baskerville Old Face" pitchFamily="18" charset="0"/>
              </a:rPr>
              <a:t>Colares</a:t>
            </a:r>
            <a:endParaRPr lang="fr-FR" altLang="fr-FR" sz="2400" b="1" u="sng" dirty="0">
              <a:latin typeface="Baskerville Old Face" pitchFamily="18" charset="0"/>
            </a:endParaRPr>
          </a:p>
        </p:txBody>
      </p:sp>
      <p:pic>
        <p:nvPicPr>
          <p:cNvPr id="4" name="Image 3" descr="http://www.m-unity.pt/system/work_pictures/pictures/000/000/067/original/2012_overcome4.jpg?1347468662"/>
          <p:cNvPicPr/>
          <p:nvPr/>
        </p:nvPicPr>
        <p:blipFill>
          <a:blip r:embed="rId2">
            <a:extLst>
              <a:ext uri="{28A0092B-C50C-407E-A947-70E740481C1C}">
                <a14:useLocalDpi xmlns:a14="http://schemas.microsoft.com/office/drawing/2010/main" val="0"/>
              </a:ext>
            </a:extLst>
          </a:blip>
          <a:srcRect/>
          <a:stretch>
            <a:fillRect/>
          </a:stretch>
        </p:blipFill>
        <p:spPr bwMode="auto">
          <a:xfrm>
            <a:off x="1096546" y="1052736"/>
            <a:ext cx="6912808" cy="5184606"/>
          </a:xfrm>
          <a:prstGeom prst="rect">
            <a:avLst/>
          </a:prstGeom>
          <a:noFill/>
          <a:ln>
            <a:noFill/>
          </a:ln>
        </p:spPr>
      </p:pic>
    </p:spTree>
    <p:extLst>
      <p:ext uri="{BB962C8B-B14F-4D97-AF65-F5344CB8AC3E}">
        <p14:creationId xmlns:p14="http://schemas.microsoft.com/office/powerpoint/2010/main" val="19691106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484c7721d150d22c139d-136b2d9eff9d01cc02b00ba4330a0227.r31.cf1.rackcdn.com/Photos/4e6ab08d-9713-4cfa-bad0-1f9a51a8cd3f.jpg"/>
          <p:cNvPicPr/>
          <p:nvPr/>
        </p:nvPicPr>
        <p:blipFill>
          <a:blip r:embed="rId2">
            <a:extLst>
              <a:ext uri="{28A0092B-C50C-407E-A947-70E740481C1C}">
                <a14:useLocalDpi xmlns:a14="http://schemas.microsoft.com/office/drawing/2010/main" val="0"/>
              </a:ext>
            </a:extLst>
          </a:blip>
          <a:srcRect/>
          <a:stretch>
            <a:fillRect/>
          </a:stretch>
        </p:blipFill>
        <p:spPr bwMode="auto">
          <a:xfrm>
            <a:off x="467544" y="980728"/>
            <a:ext cx="4824536" cy="3253116"/>
          </a:xfrm>
          <a:prstGeom prst="rect">
            <a:avLst/>
          </a:prstGeom>
          <a:noFill/>
          <a:ln>
            <a:noFill/>
          </a:ln>
        </p:spPr>
      </p:pic>
      <p:pic>
        <p:nvPicPr>
          <p:cNvPr id="3" name="Image 2" descr="http://www.dcv.eu.com/wp-content/themes/dcv/images/cdv_empres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904079"/>
            <a:ext cx="7982681" cy="1552188"/>
          </a:xfrm>
          <a:prstGeom prst="rect">
            <a:avLst/>
          </a:prstGeom>
          <a:noFill/>
          <a:ln>
            <a:noFill/>
          </a:ln>
        </p:spPr>
      </p:pic>
      <p:sp>
        <p:nvSpPr>
          <p:cNvPr id="4" name="Rectangle 3"/>
          <p:cNvSpPr/>
          <p:nvPr/>
        </p:nvSpPr>
        <p:spPr>
          <a:xfrm>
            <a:off x="5292080" y="1772816"/>
            <a:ext cx="3324335" cy="1538883"/>
          </a:xfrm>
          <a:prstGeom prst="rect">
            <a:avLst/>
          </a:prstGeom>
        </p:spPr>
        <p:txBody>
          <a:bodyPr wrap="square">
            <a:spAutoFit/>
          </a:bodyPr>
          <a:lstStyle/>
          <a:p>
            <a:pPr algn="ctr"/>
            <a:r>
              <a:rPr lang="pt-BR" sz="1400" dirty="0" smtClean="0">
                <a:latin typeface="Baskerville Old Face" pitchFamily="18" charset="0"/>
              </a:rPr>
              <a:t>L’Adega </a:t>
            </a:r>
            <a:r>
              <a:rPr lang="pt-BR" sz="1400" dirty="0">
                <a:latin typeface="Baskerville Old Face" pitchFamily="18" charset="0"/>
              </a:rPr>
              <a:t>Regional de Colares, fondée en 1931, coopérative la plus ancienne du Portugal, produit du vin de qualité de la région de Colares. Ses vignes ont la particularité d’être dans un sol de sable.</a:t>
            </a:r>
            <a:endParaRPr lang="fr-FR" sz="1400" dirty="0" smtClean="0"/>
          </a:p>
          <a:p>
            <a:pPr algn="ctr"/>
            <a:endParaRPr lang="fr-FR" sz="1200" dirty="0" smtClean="0"/>
          </a:p>
          <a:p>
            <a:pPr algn="ctr"/>
            <a:endParaRPr lang="fr-FR" sz="1200" dirty="0">
              <a:latin typeface="Baskerville Old Face" pitchFamily="18" charset="0"/>
            </a:endParaRPr>
          </a:p>
        </p:txBody>
      </p:sp>
    </p:spTree>
    <p:extLst>
      <p:ext uri="{BB962C8B-B14F-4D97-AF65-F5344CB8AC3E}">
        <p14:creationId xmlns:p14="http://schemas.microsoft.com/office/powerpoint/2010/main" val="413790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457200" y="5373216"/>
            <a:ext cx="8305800" cy="414649"/>
          </a:xfrm>
        </p:spPr>
        <p:txBody>
          <a:bodyPr/>
          <a:lstStyle/>
          <a:p>
            <a:pPr algn="ctr"/>
            <a:r>
              <a:rPr lang="fr-FR" dirty="0" smtClean="0"/>
              <a:t>Après-midi et Soirée - Jour 2</a:t>
            </a:r>
            <a:endParaRPr lang="fr-FR" dirty="0"/>
          </a:p>
        </p:txBody>
      </p:sp>
      <p:sp>
        <p:nvSpPr>
          <p:cNvPr id="3" name="Titre 2"/>
          <p:cNvSpPr>
            <a:spLocks noGrp="1"/>
          </p:cNvSpPr>
          <p:nvPr>
            <p:ph type="title"/>
          </p:nvPr>
        </p:nvSpPr>
        <p:spPr>
          <a:xfrm>
            <a:off x="457200" y="4077072"/>
            <a:ext cx="8305800" cy="1143000"/>
          </a:xfrm>
        </p:spPr>
        <p:txBody>
          <a:bodyPr/>
          <a:lstStyle/>
          <a:p>
            <a:pPr algn="ctr"/>
            <a:r>
              <a:rPr lang="fr-FR" dirty="0" smtClean="0"/>
              <a:t>Prestations optionnelles</a:t>
            </a:r>
            <a:endParaRPr lang="fr-FR" dirty="0"/>
          </a:p>
        </p:txBody>
      </p:sp>
    </p:spTree>
    <p:extLst>
      <p:ext uri="{BB962C8B-B14F-4D97-AF65-F5344CB8AC3E}">
        <p14:creationId xmlns:p14="http://schemas.microsoft.com/office/powerpoint/2010/main" val="38584921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l="13947" t="7091" r="5437" b="23605"/>
          <a:stretch>
            <a:fillRect/>
          </a:stretch>
        </p:blipFill>
        <p:spPr bwMode="auto">
          <a:xfrm>
            <a:off x="292100" y="1989138"/>
            <a:ext cx="4797425" cy="329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7" name="Picture 4" descr="http://www.sairmais.com/galeria/entity/efc2e40cd2977beb830691bc33ac9d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076700"/>
            <a:ext cx="3414713"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6" descr="http://media-cdn.tripadvisor.com/media/photo-s/05/a2/12/88/hotel-quinta-da-marinh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589088"/>
            <a:ext cx="3414713"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9"/>
          <p:cNvSpPr txBox="1">
            <a:spLocks noChangeArrowheads="1"/>
          </p:cNvSpPr>
          <p:nvPr/>
        </p:nvSpPr>
        <p:spPr bwMode="auto">
          <a:xfrm>
            <a:off x="827088" y="406400"/>
            <a:ext cx="7451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a:latin typeface="Baskerville Old Face" pitchFamily="18" charset="0"/>
              </a:rPr>
              <a:t>Déjeuner au Monte Mar Restaurante - CASCAIS</a:t>
            </a:r>
          </a:p>
        </p:txBody>
      </p:sp>
    </p:spTree>
    <p:extLst>
      <p:ext uri="{BB962C8B-B14F-4D97-AF65-F5344CB8AC3E}">
        <p14:creationId xmlns:p14="http://schemas.microsoft.com/office/powerpoint/2010/main" val="40867690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79512" y="2060575"/>
            <a:ext cx="453548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ct val="0"/>
              </a:spcBef>
              <a:buFontTx/>
              <a:buNone/>
            </a:pPr>
            <a:r>
              <a:rPr lang="fr-FR" altLang="fr-FR" sz="1600" dirty="0">
                <a:latin typeface="Baskerville Old Face" pitchFamily="18" charset="0"/>
                <a:cs typeface="Arial" pitchFamily="34" charset="0"/>
              </a:rPr>
              <a:t>Après </a:t>
            </a:r>
            <a:r>
              <a:rPr lang="fr-FR" altLang="fr-FR" sz="1600" dirty="0" smtClean="0">
                <a:latin typeface="Baskerville Old Face" pitchFamily="18" charset="0"/>
                <a:cs typeface="Arial" pitchFamily="34" charset="0"/>
              </a:rPr>
              <a:t>le déjeuner, nous partons en direction de Sintra</a:t>
            </a:r>
            <a:r>
              <a:rPr lang="fr-FR" altLang="fr-FR" sz="1600" dirty="0">
                <a:latin typeface="Baskerville Old Face" pitchFamily="18" charset="0"/>
                <a:cs typeface="Arial" pitchFamily="34" charset="0"/>
              </a:rPr>
              <a:t>, un charmant village à 35 Km de Lisbonne, au milieu de la montagne. </a:t>
            </a:r>
          </a:p>
          <a:p>
            <a:pPr algn="just" eaLnBrk="1" hangingPunct="1">
              <a:spcBef>
                <a:spcPct val="0"/>
              </a:spcBef>
              <a:buFontTx/>
              <a:buNone/>
            </a:pPr>
            <a:r>
              <a:rPr lang="fr-FR" altLang="fr-FR" sz="1600" dirty="0">
                <a:latin typeface="Baskerville Old Face" pitchFamily="18" charset="0"/>
                <a:cs typeface="Arial" pitchFamily="34" charset="0"/>
              </a:rPr>
              <a:t>Résidence d’Été des Rois Portugais, Sintra a été classé à l’UNESCO comme patrimoine de l’Humanité, dans la catégorie paysage culturel en 1995. </a:t>
            </a:r>
          </a:p>
          <a:p>
            <a:pPr algn="just" eaLnBrk="1" hangingPunct="1">
              <a:spcBef>
                <a:spcPct val="0"/>
              </a:spcBef>
              <a:buFontTx/>
              <a:buNone/>
            </a:pPr>
            <a:endParaRPr lang="fr-FR" altLang="fr-FR" sz="1600" dirty="0">
              <a:latin typeface="Baskerville Old Face" pitchFamily="18" charset="0"/>
              <a:cs typeface="Arial" pitchFamily="34" charset="0"/>
            </a:endParaRPr>
          </a:p>
          <a:p>
            <a:pPr algn="just" eaLnBrk="1" hangingPunct="1">
              <a:spcBef>
                <a:spcPct val="0"/>
              </a:spcBef>
              <a:buFontTx/>
              <a:buNone/>
            </a:pPr>
            <a:r>
              <a:rPr lang="fr-FR" altLang="fr-FR" sz="1600" dirty="0">
                <a:latin typeface="Baskerville Old Face" pitchFamily="18" charset="0"/>
                <a:cs typeface="Arial" pitchFamily="34" charset="0"/>
              </a:rPr>
              <a:t>Des jeep attendront le groupe </a:t>
            </a:r>
            <a:r>
              <a:rPr lang="fr-FR" altLang="fr-FR" sz="1600" dirty="0" smtClean="0">
                <a:latin typeface="Baskerville Old Face" pitchFamily="18" charset="0"/>
                <a:cs typeface="Arial" pitchFamily="34" charset="0"/>
              </a:rPr>
              <a:t>à la sortie du restaurant avant </a:t>
            </a:r>
            <a:r>
              <a:rPr lang="fr-FR" altLang="fr-FR" sz="1600" dirty="0">
                <a:latin typeface="Baskerville Old Face" pitchFamily="18" charset="0"/>
                <a:cs typeface="Arial" pitchFamily="34" charset="0"/>
              </a:rPr>
              <a:t>de partir pour un rallye à travers un paysage somptueux. </a:t>
            </a:r>
          </a:p>
          <a:p>
            <a:pPr algn="just" eaLnBrk="1" hangingPunct="1">
              <a:spcBef>
                <a:spcPct val="0"/>
              </a:spcBef>
              <a:buFontTx/>
              <a:buNone/>
            </a:pPr>
            <a:endParaRPr lang="fr-FR" altLang="fr-FR" sz="1600" dirty="0">
              <a:latin typeface="Baskerville Old Face" pitchFamily="18" charset="0"/>
              <a:cs typeface="Arial" pitchFamily="34" charset="0"/>
            </a:endParaRPr>
          </a:p>
          <a:p>
            <a:pPr algn="just" eaLnBrk="1" hangingPunct="1">
              <a:spcBef>
                <a:spcPct val="0"/>
              </a:spcBef>
              <a:buFontTx/>
              <a:buNone/>
            </a:pPr>
            <a:r>
              <a:rPr lang="fr-FR" altLang="fr-FR" sz="1600" dirty="0">
                <a:latin typeface="Baskerville Old Face" pitchFamily="18" charset="0"/>
                <a:cs typeface="Arial" pitchFamily="34" charset="0"/>
              </a:rPr>
              <a:t>Au cours de ce rallye, le groupe suivra le </a:t>
            </a:r>
            <a:r>
              <a:rPr lang="fr-FR" altLang="fr-FR" sz="1600" dirty="0" err="1">
                <a:latin typeface="Baskerville Old Face" pitchFamily="18" charset="0"/>
                <a:cs typeface="Arial" pitchFamily="34" charset="0"/>
              </a:rPr>
              <a:t>Lagoa</a:t>
            </a:r>
            <a:r>
              <a:rPr lang="fr-FR" altLang="fr-FR" sz="1600" dirty="0">
                <a:latin typeface="Baskerville Old Face" pitchFamily="18" charset="0"/>
                <a:cs typeface="Arial" pitchFamily="34" charset="0"/>
              </a:rPr>
              <a:t> Azul, São Pedro de Sintra, le centre ville de Sintra, </a:t>
            </a:r>
            <a:r>
              <a:rPr lang="fr-FR" altLang="fr-FR" sz="1600" dirty="0" err="1">
                <a:latin typeface="Baskerville Old Face" pitchFamily="18" charset="0"/>
                <a:cs typeface="Arial" pitchFamily="34" charset="0"/>
              </a:rPr>
              <a:t>Eugaria</a:t>
            </a:r>
            <a:r>
              <a:rPr lang="fr-FR" altLang="fr-FR" sz="1600" dirty="0">
                <a:latin typeface="Baskerville Old Face" pitchFamily="18" charset="0"/>
                <a:cs typeface="Arial" pitchFamily="34" charset="0"/>
              </a:rPr>
              <a:t>, le Couvent de </a:t>
            </a:r>
            <a:r>
              <a:rPr lang="fr-FR" altLang="fr-FR" sz="1600" dirty="0" err="1">
                <a:latin typeface="Baskerville Old Face" pitchFamily="18" charset="0"/>
                <a:cs typeface="Arial" pitchFamily="34" charset="0"/>
              </a:rPr>
              <a:t>Capuchos</a:t>
            </a:r>
            <a:r>
              <a:rPr lang="fr-FR" altLang="fr-FR" sz="1600" dirty="0">
                <a:latin typeface="Baskerville Old Face" pitchFamily="18" charset="0"/>
                <a:cs typeface="Arial" pitchFamily="34" charset="0"/>
              </a:rPr>
              <a:t>, </a:t>
            </a:r>
            <a:r>
              <a:rPr lang="fr-FR" altLang="fr-FR" sz="1600" dirty="0" err="1">
                <a:latin typeface="Baskerville Old Face" pitchFamily="18" charset="0"/>
                <a:cs typeface="Arial" pitchFamily="34" charset="0"/>
              </a:rPr>
              <a:t>Memoria</a:t>
            </a:r>
            <a:r>
              <a:rPr lang="fr-FR" altLang="fr-FR" sz="1600" dirty="0">
                <a:latin typeface="Baskerville Old Face" pitchFamily="18" charset="0"/>
                <a:cs typeface="Arial" pitchFamily="34" charset="0"/>
              </a:rPr>
              <a:t>, </a:t>
            </a:r>
            <a:r>
              <a:rPr lang="fr-FR" altLang="fr-FR" sz="1600" dirty="0" err="1">
                <a:latin typeface="Baskerville Old Face" pitchFamily="18" charset="0"/>
                <a:cs typeface="Arial" pitchFamily="34" charset="0"/>
              </a:rPr>
              <a:t>Peninha</a:t>
            </a:r>
            <a:r>
              <a:rPr lang="fr-FR" altLang="fr-FR" sz="1600" dirty="0">
                <a:latin typeface="Baskerville Old Face" pitchFamily="18" charset="0"/>
                <a:cs typeface="Arial" pitchFamily="34" charset="0"/>
              </a:rPr>
              <a:t>, </a:t>
            </a:r>
            <a:r>
              <a:rPr lang="fr-FR" altLang="fr-FR" sz="1600" dirty="0" err="1" smtClean="0">
                <a:latin typeface="Baskerville Old Face" pitchFamily="18" charset="0"/>
                <a:cs typeface="Arial" pitchFamily="34" charset="0"/>
              </a:rPr>
              <a:t>Almoçageme</a:t>
            </a:r>
            <a:r>
              <a:rPr lang="fr-FR" altLang="fr-FR" sz="1600" dirty="0" smtClean="0">
                <a:latin typeface="Baskerville Old Face" pitchFamily="18" charset="0"/>
                <a:cs typeface="Arial" pitchFamily="34" charset="0"/>
              </a:rPr>
              <a:t>, Cabo </a:t>
            </a:r>
            <a:r>
              <a:rPr lang="fr-FR" altLang="fr-FR" sz="1600" dirty="0">
                <a:latin typeface="Baskerville Old Face" pitchFamily="18" charset="0"/>
                <a:cs typeface="Arial" pitchFamily="34" charset="0"/>
              </a:rPr>
              <a:t>da </a:t>
            </a:r>
            <a:r>
              <a:rPr lang="fr-FR" altLang="fr-FR" sz="1600" dirty="0" smtClean="0">
                <a:latin typeface="Baskerville Old Face" pitchFamily="18" charset="0"/>
                <a:cs typeface="Arial" pitchFamily="34" charset="0"/>
              </a:rPr>
              <a:t>Roca</a:t>
            </a:r>
            <a:r>
              <a:rPr lang="fr-FR" altLang="fr-FR" sz="1600" dirty="0">
                <a:latin typeface="Baskerville Old Face" pitchFamily="18" charset="0"/>
                <a:cs typeface="Arial" pitchFamily="34" charset="0"/>
              </a:rPr>
              <a:t>.</a:t>
            </a:r>
            <a:endParaRPr lang="fr-FR" altLang="fr-FR" sz="1400" dirty="0">
              <a:latin typeface="Baskerville Old Face" pitchFamily="18" charset="0"/>
            </a:endParaRPr>
          </a:p>
        </p:txBody>
      </p:sp>
      <p:pic>
        <p:nvPicPr>
          <p:cNvPr id="20483" name="Picture Placeholder 6" descr="Castles-in-the-Sky-Sintra-Portug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2781300"/>
            <a:ext cx="28829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9"/>
          <p:cNvSpPr txBox="1">
            <a:spLocks noChangeArrowheads="1"/>
          </p:cNvSpPr>
          <p:nvPr/>
        </p:nvSpPr>
        <p:spPr bwMode="auto">
          <a:xfrm>
            <a:off x="1235075" y="333375"/>
            <a:ext cx="33797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Rallye </a:t>
            </a:r>
            <a:r>
              <a:rPr lang="fr-FR" altLang="fr-FR" sz="2400" b="1" u="sng" dirty="0">
                <a:latin typeface="Baskerville Old Face" pitchFamily="18" charset="0"/>
              </a:rPr>
              <a:t>en </a:t>
            </a:r>
            <a:r>
              <a:rPr lang="fr-FR" altLang="fr-FR" sz="2400" b="1" u="sng" dirty="0" smtClean="0">
                <a:latin typeface="Baskerville Old Face" pitchFamily="18" charset="0"/>
              </a:rPr>
              <a:t>jeeps </a:t>
            </a:r>
            <a:r>
              <a:rPr lang="fr-FR" altLang="fr-FR" sz="2400" b="1" u="sng" dirty="0">
                <a:latin typeface="Baskerville Old Face" pitchFamily="18" charset="0"/>
              </a:rPr>
              <a:t>à  SINTRA » </a:t>
            </a:r>
          </a:p>
        </p:txBody>
      </p:sp>
      <p:pic>
        <p:nvPicPr>
          <p:cNvPr id="20485" name="Picture 8" descr="http://4.bp.blogspot.com/_rJ2Bl4KMMaE/SpQcbc0YR2I/AAAAAAAAITY/qOjM6xgu5dU/s400/Massama+0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88913"/>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28275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m 5" descr="2_1247475752_3_quinta-de-regaleir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1538" y="573088"/>
            <a:ext cx="424815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9"/>
          <p:cNvSpPr txBox="1">
            <a:spLocks noChangeArrowheads="1"/>
          </p:cNvSpPr>
          <p:nvPr/>
        </p:nvSpPr>
        <p:spPr bwMode="auto">
          <a:xfrm>
            <a:off x="295275" y="931161"/>
            <a:ext cx="4032250" cy="114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Activité Rallye </a:t>
            </a:r>
            <a:r>
              <a:rPr lang="fr-FR" altLang="fr-FR" sz="2400" b="1" u="sng" dirty="0">
                <a:latin typeface="Baskerville Old Face" pitchFamily="18" charset="0"/>
              </a:rPr>
              <a:t>en </a:t>
            </a:r>
            <a:r>
              <a:rPr lang="fr-FR" altLang="fr-FR" sz="2400" b="1" u="sng" dirty="0" smtClean="0">
                <a:latin typeface="Baskerville Old Face" pitchFamily="18" charset="0"/>
              </a:rPr>
              <a:t>jeeps </a:t>
            </a:r>
            <a:r>
              <a:rPr lang="fr-FR" altLang="fr-FR" sz="2400" b="1" u="sng" dirty="0">
                <a:latin typeface="Baskerville Old Face" pitchFamily="18" charset="0"/>
              </a:rPr>
              <a:t>à   SINTRA » </a:t>
            </a:r>
          </a:p>
        </p:txBody>
      </p:sp>
      <p:pic>
        <p:nvPicPr>
          <p:cNvPr id="22532" name="Picture 8" descr="https://www.portugal4fun.com/components/com_virtuemart/shop_image/product/Jeep_Tour_a_Sint_4fa3c2441f4d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564904"/>
            <a:ext cx="3842965" cy="264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http://ipt.olhares.com/data/big/190/19022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00" y="4005263"/>
            <a:ext cx="43402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67912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6"/>
          <p:cNvSpPr txBox="1">
            <a:spLocks noChangeArrowheads="1"/>
          </p:cNvSpPr>
          <p:nvPr/>
        </p:nvSpPr>
        <p:spPr bwMode="auto">
          <a:xfrm>
            <a:off x="827585" y="44624"/>
            <a:ext cx="7776863" cy="819621"/>
          </a:xfrm>
          <a:prstGeom prst="rect">
            <a:avLst/>
          </a:prstGeom>
          <a:noFill/>
          <a:ln w="9525">
            <a:noFill/>
            <a:miter lim="800000"/>
            <a:headEnd/>
            <a:tailEnd/>
          </a:ln>
        </p:spPr>
        <p:txBody>
          <a:bodyPr wrap="square" lIns="80175" tIns="40087" rIns="80175" bIns="40087">
            <a:spAutoFit/>
          </a:bodyPr>
          <a:lstStyle/>
          <a:p>
            <a:pPr algn="ctr" defTabSz="801746">
              <a:lnSpc>
                <a:spcPct val="150000"/>
              </a:lnSpc>
              <a:defRPr/>
            </a:pPr>
            <a:r>
              <a:rPr lang="fr-FR" sz="3200" b="1" u="sng" kern="0" dirty="0" smtClean="0">
                <a:latin typeface="Baskerville Old Face" pitchFamily="18" charset="0"/>
                <a:sym typeface="Gill Sans" charset="0"/>
              </a:rPr>
              <a:t>Dégustation de Vins – </a:t>
            </a:r>
            <a:r>
              <a:rPr lang="fr-FR" sz="3200" b="1" u="sng" kern="0" dirty="0" err="1" smtClean="0">
                <a:latin typeface="Baskerville Old Face" pitchFamily="18" charset="0"/>
                <a:sym typeface="Gill Sans" charset="0"/>
              </a:rPr>
              <a:t>Adega</a:t>
            </a:r>
            <a:r>
              <a:rPr lang="fr-FR" sz="3200" b="1" u="sng" kern="0" dirty="0" smtClean="0">
                <a:latin typeface="Baskerville Old Face" pitchFamily="18" charset="0"/>
                <a:sym typeface="Gill Sans" charset="0"/>
              </a:rPr>
              <a:t> de </a:t>
            </a:r>
            <a:r>
              <a:rPr lang="fr-FR" sz="3200" b="1" u="sng" kern="0" dirty="0" err="1" smtClean="0">
                <a:latin typeface="Baskerville Old Face" pitchFamily="18" charset="0"/>
                <a:sym typeface="Gill Sans" charset="0"/>
              </a:rPr>
              <a:t>Colares</a:t>
            </a:r>
            <a:endParaRPr lang="fr-FR" sz="3200" b="1" u="sng" kern="0" dirty="0">
              <a:latin typeface="Baskerville Old Face" pitchFamily="18" charset="0"/>
              <a:sym typeface="Gill Sans" charset="0"/>
            </a:endParaRPr>
          </a:p>
        </p:txBody>
      </p:sp>
      <p:sp>
        <p:nvSpPr>
          <p:cNvPr id="3" name="Rectangle 4"/>
          <p:cNvSpPr txBox="1">
            <a:spLocks noChangeArrowheads="1"/>
          </p:cNvSpPr>
          <p:nvPr/>
        </p:nvSpPr>
        <p:spPr bwMode="auto">
          <a:xfrm>
            <a:off x="107950" y="1896377"/>
            <a:ext cx="9036050" cy="39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endParaRPr lang="fr-FR" altLang="fr-FR" sz="1400" dirty="0">
              <a:latin typeface="Baskerville Old Face" pitchFamily="18" charset="0"/>
            </a:endParaRPr>
          </a:p>
        </p:txBody>
      </p:sp>
      <p:sp>
        <p:nvSpPr>
          <p:cNvPr id="5" name="Rectangle 4"/>
          <p:cNvSpPr txBox="1">
            <a:spLocks noChangeArrowheads="1"/>
          </p:cNvSpPr>
          <p:nvPr/>
        </p:nvSpPr>
        <p:spPr bwMode="auto">
          <a:xfrm>
            <a:off x="755576" y="801602"/>
            <a:ext cx="7821834" cy="101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buNone/>
            </a:pPr>
            <a:r>
              <a:rPr lang="pt-BR" sz="1400" dirty="0" smtClean="0">
                <a:latin typeface="Baskerville Old Face" pitchFamily="18" charset="0"/>
              </a:rPr>
              <a:t>L’Adega </a:t>
            </a:r>
            <a:r>
              <a:rPr lang="pt-BR" sz="1400" dirty="0">
                <a:latin typeface="Baskerville Old Face" pitchFamily="18" charset="0"/>
              </a:rPr>
              <a:t>Regional de Colares, </a:t>
            </a:r>
            <a:r>
              <a:rPr lang="pt-BR" sz="1400" dirty="0" smtClean="0">
                <a:latin typeface="Baskerville Old Face" pitchFamily="18" charset="0"/>
              </a:rPr>
              <a:t>fondée en 1931, coopérative la plus ancienne du Portugal, produit du vin de qualité de la région de Colares. </a:t>
            </a:r>
            <a:r>
              <a:rPr lang="pt-BR" sz="1400" dirty="0">
                <a:latin typeface="Baskerville Old Face" pitchFamily="18" charset="0"/>
              </a:rPr>
              <a:t>S</a:t>
            </a:r>
            <a:r>
              <a:rPr lang="pt-BR" sz="1400" dirty="0" smtClean="0">
                <a:latin typeface="Baskerville Old Face" pitchFamily="18" charset="0"/>
              </a:rPr>
              <a:t>es vignes ont la particularité d’être dans un sol de sable.</a:t>
            </a:r>
            <a:br>
              <a:rPr lang="pt-BR" sz="1400" dirty="0" smtClean="0">
                <a:latin typeface="Baskerville Old Face" pitchFamily="18" charset="0"/>
              </a:rPr>
            </a:br>
            <a:endParaRPr lang="pt-BR" sz="1400" dirty="0">
              <a:latin typeface="Baskerville Old Face" pitchFamily="18" charset="0"/>
            </a:endParaRPr>
          </a:p>
          <a:p>
            <a:pPr algn="ctr">
              <a:buNone/>
            </a:pPr>
            <a:r>
              <a:rPr lang="fr-FR" sz="1400" dirty="0" smtClean="0">
                <a:latin typeface="Baskerville Old Face" pitchFamily="18" charset="0"/>
              </a:rPr>
              <a:t>Les clés des chambres d’hôtel seront remises aux participants dans l'</a:t>
            </a:r>
            <a:r>
              <a:rPr lang="fr-FR" sz="1400" dirty="0" err="1" smtClean="0">
                <a:latin typeface="Baskerville Old Face" pitchFamily="18" charset="0"/>
              </a:rPr>
              <a:t>Adega</a:t>
            </a:r>
            <a:r>
              <a:rPr lang="fr-FR" sz="1400" dirty="0" smtClean="0">
                <a:latin typeface="Baskerville Old Face" pitchFamily="18" charset="0"/>
              </a:rPr>
              <a:t> avant de passer à </a:t>
            </a:r>
            <a:r>
              <a:rPr lang="fr-FR" sz="1400" dirty="0">
                <a:latin typeface="Baskerville Old Face" pitchFamily="18" charset="0"/>
              </a:rPr>
              <a:t>la </a:t>
            </a:r>
            <a:r>
              <a:rPr lang="fr-FR" sz="1400" dirty="0" smtClean="0">
                <a:latin typeface="Baskerville Old Face" pitchFamily="18" charset="0"/>
              </a:rPr>
              <a:t>dégustation.</a:t>
            </a:r>
            <a:endParaRPr lang="pt-BR" sz="1400" dirty="0" smtClean="0">
              <a:latin typeface="Baskerville Old Face" pitchFamily="18" charset="0"/>
            </a:endParaRPr>
          </a:p>
        </p:txBody>
      </p:sp>
      <p:pic>
        <p:nvPicPr>
          <p:cNvPr id="9" name="Image 8" descr="http://2.bp.blogspot.com/-YE4znCa5Hig/UBvchxvMqeI/AAAAAAAALkw/yHDau3swO88/s1600/Adega_Colares_Sintra+(9).JPG"/>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75980"/>
            <a:ext cx="2866853" cy="1833304"/>
          </a:xfrm>
          <a:prstGeom prst="rect">
            <a:avLst/>
          </a:prstGeom>
          <a:noFill/>
          <a:ln>
            <a:noFill/>
          </a:ln>
        </p:spPr>
      </p:pic>
      <p:pic>
        <p:nvPicPr>
          <p:cNvPr id="10" name="Image 9" descr="http://tivolihotels.com/Files/Billeder/IMAGENS/EXPERIENCE%20MORE/3.%20Big%20-%20404x174/Big_T-Experience_Delicious_Sintra_Degustacao_Adega_Colares.jpg"/>
          <p:cNvPicPr/>
          <p:nvPr/>
        </p:nvPicPr>
        <p:blipFill rotWithShape="1">
          <a:blip r:embed="rId3">
            <a:extLst>
              <a:ext uri="{28A0092B-C50C-407E-A947-70E740481C1C}">
                <a14:useLocalDpi xmlns:a14="http://schemas.microsoft.com/office/drawing/2010/main" val="0"/>
              </a:ext>
            </a:extLst>
          </a:blip>
          <a:srcRect r="35091"/>
          <a:stretch/>
        </p:blipFill>
        <p:spPr bwMode="auto">
          <a:xfrm>
            <a:off x="6260329" y="4775980"/>
            <a:ext cx="2724184" cy="1807600"/>
          </a:xfrm>
          <a:prstGeom prst="rect">
            <a:avLst/>
          </a:prstGeom>
          <a:noFill/>
          <a:ln>
            <a:noFill/>
          </a:ln>
        </p:spPr>
      </p:pic>
      <p:pic>
        <p:nvPicPr>
          <p:cNvPr id="11" name="Image 10" descr="http://farm9.staticflickr.com/8042/8055156939_1da2cc1364_z.jpg"/>
          <p:cNvPicPr/>
          <p:nvPr/>
        </p:nvPicPr>
        <p:blipFill>
          <a:blip r:embed="rId4">
            <a:extLst>
              <a:ext uri="{28A0092B-C50C-407E-A947-70E740481C1C}">
                <a14:useLocalDpi xmlns:a14="http://schemas.microsoft.com/office/drawing/2010/main" val="0"/>
              </a:ext>
            </a:extLst>
          </a:blip>
          <a:srcRect/>
          <a:stretch>
            <a:fillRect/>
          </a:stretch>
        </p:blipFill>
        <p:spPr bwMode="auto">
          <a:xfrm>
            <a:off x="4716015" y="1896378"/>
            <a:ext cx="4051561" cy="2556736"/>
          </a:xfrm>
          <a:prstGeom prst="rect">
            <a:avLst/>
          </a:prstGeom>
          <a:noFill/>
          <a:ln>
            <a:noFill/>
          </a:ln>
        </p:spPr>
      </p:pic>
      <p:pic>
        <p:nvPicPr>
          <p:cNvPr id="12" name="Image 11" descr="http://2.bp.blogspot.com/-7V8ZoCnvNCw/U0xlUkmnGzI/AAAAAAAAG1A/WLcDZ3zw52o/s1600/IMG_9861.jpg"/>
          <p:cNvPicPr/>
          <p:nvPr/>
        </p:nvPicPr>
        <p:blipFill rotWithShape="1">
          <a:blip r:embed="rId5" cstate="print">
            <a:extLst>
              <a:ext uri="{28A0092B-C50C-407E-A947-70E740481C1C}">
                <a14:useLocalDpi xmlns:a14="http://schemas.microsoft.com/office/drawing/2010/main" val="0"/>
              </a:ext>
            </a:extLst>
          </a:blip>
          <a:srcRect b="15619"/>
          <a:stretch/>
        </p:blipFill>
        <p:spPr bwMode="auto">
          <a:xfrm>
            <a:off x="3046365" y="4775980"/>
            <a:ext cx="3215580" cy="1807600"/>
          </a:xfrm>
          <a:prstGeom prst="rect">
            <a:avLst/>
          </a:prstGeom>
          <a:noFill/>
          <a:ln>
            <a:noFill/>
          </a:ln>
        </p:spPr>
      </p:pic>
      <p:pic>
        <p:nvPicPr>
          <p:cNvPr id="13" name="Image 12" descr="http://www.descontos.santandertotta.pt/static/images/ofertas/13830712340.jpg"/>
          <p:cNvPicPr/>
          <p:nvPr/>
        </p:nvPicPr>
        <p:blipFill>
          <a:blip r:embed="rId6">
            <a:extLst>
              <a:ext uri="{28A0092B-C50C-407E-A947-70E740481C1C}">
                <a14:useLocalDpi xmlns:a14="http://schemas.microsoft.com/office/drawing/2010/main" val="0"/>
              </a:ext>
            </a:extLst>
          </a:blip>
          <a:srcRect/>
          <a:stretch>
            <a:fillRect/>
          </a:stretch>
        </p:blipFill>
        <p:spPr bwMode="auto">
          <a:xfrm>
            <a:off x="271586" y="1896377"/>
            <a:ext cx="4327945" cy="2568799"/>
          </a:xfrm>
          <a:prstGeom prst="rect">
            <a:avLst/>
          </a:prstGeom>
          <a:noFill/>
          <a:ln>
            <a:noFill/>
          </a:ln>
        </p:spPr>
      </p:pic>
    </p:spTree>
    <p:extLst>
      <p:ext uri="{BB962C8B-B14F-4D97-AF65-F5344CB8AC3E}">
        <p14:creationId xmlns:p14="http://schemas.microsoft.com/office/powerpoint/2010/main" val="30430401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79388" y="1341438"/>
            <a:ext cx="4248150"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400" dirty="0">
                <a:latin typeface="Baskerville Old Face" pitchFamily="18" charset="0"/>
              </a:rPr>
              <a:t>C'est une grande fresque toute en dentelles de pierre d'un romantisme presque palpable. Classée par l'Unesco comme Patrimoine mondial, il est la concrétisation d'un rêve.  La </a:t>
            </a:r>
            <a:r>
              <a:rPr lang="fr-FR" altLang="fr-FR" sz="1400" dirty="0" err="1">
                <a:latin typeface="Baskerville Old Face" pitchFamily="18" charset="0"/>
              </a:rPr>
              <a:t>Quinta</a:t>
            </a:r>
            <a:r>
              <a:rPr lang="fr-FR" altLang="fr-FR" sz="1400" dirty="0">
                <a:latin typeface="Baskerville Old Face" pitchFamily="18" charset="0"/>
              </a:rPr>
              <a:t> de </a:t>
            </a:r>
            <a:r>
              <a:rPr lang="fr-FR" altLang="fr-FR" sz="1400" dirty="0" err="1">
                <a:latin typeface="Baskerville Old Face" pitchFamily="18" charset="0"/>
              </a:rPr>
              <a:t>Regaleira</a:t>
            </a:r>
            <a:r>
              <a:rPr lang="fr-FR" altLang="fr-FR" sz="1400" dirty="0">
                <a:latin typeface="Baskerville Old Face" pitchFamily="18" charset="0"/>
              </a:rPr>
              <a:t> ne se raconte pas. Elle se vit comme un moment d'exception où vous devenez acteur dans un décor grandiose taillé pour les rêves les plus fous.</a:t>
            </a:r>
            <a:endParaRPr lang="fr-FR" altLang="fr-FR" sz="1300" dirty="0">
              <a:latin typeface="Baskerville Old Face" pitchFamily="18" charset="0"/>
            </a:endParaRPr>
          </a:p>
        </p:txBody>
      </p:sp>
      <p:pic>
        <p:nvPicPr>
          <p:cNvPr id="21507" name="Imagem 7" descr="regaleira_3.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644900"/>
            <a:ext cx="4033838"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Imagem 6" descr="quinta%20da%20regaleira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644900"/>
            <a:ext cx="421322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Imagem 5" descr="2_1247475752_3_quinta-de-regaleir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60350"/>
            <a:ext cx="393223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9"/>
          <p:cNvSpPr txBox="1">
            <a:spLocks noChangeArrowheads="1"/>
          </p:cNvSpPr>
          <p:nvPr/>
        </p:nvSpPr>
        <p:spPr bwMode="auto">
          <a:xfrm>
            <a:off x="107950" y="0"/>
            <a:ext cx="4032250" cy="114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a:latin typeface="Baskerville Old Face" pitchFamily="18" charset="0"/>
              </a:rPr>
              <a:t>D</a:t>
            </a:r>
            <a:r>
              <a:rPr lang="fr-FR" altLang="fr-FR" sz="2400" b="1" u="sng" dirty="0" smtClean="0">
                <a:latin typeface="Baskerville Old Face" pitchFamily="18" charset="0"/>
              </a:rPr>
              <a:t>écouverte </a:t>
            </a:r>
            <a:r>
              <a:rPr lang="fr-FR" altLang="fr-FR" sz="2400" b="1" u="sng" dirty="0">
                <a:latin typeface="Baskerville Old Face" pitchFamily="18" charset="0"/>
              </a:rPr>
              <a:t>des « SECRETS DE SINTRA » </a:t>
            </a:r>
          </a:p>
        </p:txBody>
      </p:sp>
    </p:spTree>
    <p:extLst>
      <p:ext uri="{BB962C8B-B14F-4D97-AF65-F5344CB8AC3E}">
        <p14:creationId xmlns:p14="http://schemas.microsoft.com/office/powerpoint/2010/main" val="22654740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4356100" y="333375"/>
            <a:ext cx="4537075"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300" dirty="0">
                <a:latin typeface="Baskerville Old Face" pitchFamily="18" charset="0"/>
              </a:rPr>
              <a:t>Antonio Augusto Carvalho Monteiro demanda à l'architecte Luigi </a:t>
            </a:r>
            <a:r>
              <a:rPr lang="fr-FR" altLang="fr-FR" sz="1300" dirty="0" err="1">
                <a:latin typeface="Baskerville Old Face" pitchFamily="18" charset="0"/>
              </a:rPr>
              <a:t>Manini</a:t>
            </a:r>
            <a:r>
              <a:rPr lang="fr-FR" altLang="fr-FR" sz="1300" dirty="0">
                <a:latin typeface="Baskerville Old Face" pitchFamily="18" charset="0"/>
              </a:rPr>
              <a:t>, auteur de plusieurs décors de scène à la Scala de Milan, de réaliser cette chimère. Il semble qu'ici vécurent les druides et les alchimistes. Montez le sentier. Vous passez devant la chapelle de la Sainte Trinité et montez un escalier en colimaçon menant à la crypte. Puis on passe devant la grandiose terrasse, lieu de préparation des Chevaliers du Temple avant de se rendre au puits et descendre un escalier en spirale avec de nombreux tunnels dont certains ne vont nulle part et d'autres vous entraînent dans un labyrinthe! Vous suivrez avec palpitation à la bougie les indications notées sur votre road book!</a:t>
            </a:r>
            <a:r>
              <a:rPr lang="pt-PT" altLang="fr-FR" sz="1300" dirty="0">
                <a:latin typeface="Baskerville Old Face" pitchFamily="18" charset="0"/>
              </a:rPr>
              <a:t> </a:t>
            </a:r>
          </a:p>
          <a:p>
            <a:pPr algn="just" eaLnBrk="1" hangingPunct="1">
              <a:lnSpc>
                <a:spcPct val="150000"/>
              </a:lnSpc>
              <a:spcBef>
                <a:spcPct val="0"/>
              </a:spcBef>
              <a:buFontTx/>
              <a:buNone/>
            </a:pPr>
            <a:r>
              <a:rPr lang="fr-FR" altLang="fr-FR" sz="1300" dirty="0">
                <a:latin typeface="Baskerville Old Face" pitchFamily="18" charset="0"/>
              </a:rPr>
              <a:t>Les jardins sont un pur ravissement avec les statues représentant chaque mois de l'année, des aires de repos dans la forêt inextricable, des terrasses aux vues infinies.  </a:t>
            </a:r>
          </a:p>
          <a:p>
            <a:pPr algn="just" eaLnBrk="1" hangingPunct="1">
              <a:lnSpc>
                <a:spcPct val="150000"/>
              </a:lnSpc>
              <a:spcBef>
                <a:spcPct val="0"/>
              </a:spcBef>
              <a:buFontTx/>
              <a:buNone/>
            </a:pPr>
            <a:r>
              <a:rPr lang="fr-FR" altLang="fr-FR" sz="1300" dirty="0">
                <a:latin typeface="Baskerville Old Face" pitchFamily="18" charset="0"/>
              </a:rPr>
              <a:t>C’est dans ce lieu fantastique que nous vous proposons de faire un Chasse au Trésor. Le groupe sera divisé en équipes (5/6 personnes), chaque équipe recevra un road book avec des indications que les équipes devront suivre pour trouver le trésor… Un appareil photo numérique, une lanterne et des lunettes infrarouges seront fournies à chaque équipe ! </a:t>
            </a:r>
          </a:p>
        </p:txBody>
      </p:sp>
      <p:pic>
        <p:nvPicPr>
          <p:cNvPr id="24579" name="Picture 20" descr="Jeep Nat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350"/>
            <a:ext cx="21082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1" descr="Jeeps 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60350"/>
            <a:ext cx="21097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0" descr="Sintra postc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238"/>
            <a:ext cx="231933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6" descr="Regaleira's Farm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1773238"/>
            <a:ext cx="11620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8" descr="Regaleira's Pala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00438"/>
            <a:ext cx="24828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7" descr="G.Labirinto.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79613" y="3500438"/>
            <a:ext cx="218916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0" y="5085184"/>
            <a:ext cx="1632525" cy="1510057"/>
          </a:xfrm>
          <a:prstGeom prst="rect">
            <a:avLst/>
          </a:prstGeom>
          <a:noFill/>
          <a:ln>
            <a:noFill/>
          </a:ln>
          <a:effectLst>
            <a:outerShdw dist="35921" dir="2700000" algn="ctr" rotWithShape="0">
              <a:schemeClr val="bg2"/>
            </a:outerShdw>
            <a:softEdge rad="127000"/>
          </a:effectLst>
          <a:extLst/>
        </p:spPr>
      </p:pic>
      <p:pic>
        <p:nvPicPr>
          <p:cNvPr id="10" name="Picture 5"/>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403648" y="5229200"/>
            <a:ext cx="1428675" cy="1368152"/>
          </a:xfrm>
          <a:prstGeom prst="rect">
            <a:avLst/>
          </a:prstGeom>
          <a:noFill/>
          <a:ln>
            <a:noFill/>
          </a:ln>
          <a:effectLst>
            <a:outerShdw dist="35921" dir="2700000" algn="ctr" rotWithShape="0">
              <a:schemeClr val="bg2"/>
            </a:outerShdw>
            <a:softEdge rad="127000"/>
          </a:effectLst>
          <a:extLst/>
        </p:spPr>
      </p:pic>
      <p:pic>
        <p:nvPicPr>
          <p:cNvPr id="11" name="Picture 4"/>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694495" y="5229200"/>
            <a:ext cx="1391485" cy="1296144"/>
          </a:xfrm>
          <a:prstGeom prst="rect">
            <a:avLst/>
          </a:prstGeom>
          <a:noFill/>
          <a:ln>
            <a:noFill/>
          </a:ln>
          <a:effectLst>
            <a:outerShdw dist="35921" dir="2700000" algn="ctr" rotWithShape="0">
              <a:schemeClr val="bg2"/>
            </a:outerShdw>
            <a:softEdge rad="127000"/>
          </a:effectLst>
          <a:extLst/>
        </p:spPr>
      </p:pic>
    </p:spTree>
    <p:extLst>
      <p:ext uri="{BB962C8B-B14F-4D97-AF65-F5344CB8AC3E}">
        <p14:creationId xmlns:p14="http://schemas.microsoft.com/office/powerpoint/2010/main" val="36451691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ítulo 3"/>
          <p:cNvSpPr txBox="1">
            <a:spLocks/>
          </p:cNvSpPr>
          <p:nvPr/>
        </p:nvSpPr>
        <p:spPr bwMode="auto">
          <a:xfrm>
            <a:off x="260350" y="115888"/>
            <a:ext cx="86233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58" tIns="52128" rIns="104258" bIns="52128" anchor="ct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2400" b="1" u="sng">
                <a:latin typeface="Baskerville Old Face" pitchFamily="18" charset="0"/>
              </a:rPr>
              <a:t>Arrêt au Cabo da Roca, pointe la plus à l’ouest de l’Europe</a:t>
            </a:r>
          </a:p>
        </p:txBody>
      </p:sp>
      <p:pic>
        <p:nvPicPr>
          <p:cNvPr id="41987" name="Picture 2" descr="http://upload.wikimedia.org/wikipedia/en/9/91/Cabo_da_Roca,_Sintra-Cascais_Natural_Park,_Portugal_(12_May_2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914400"/>
            <a:ext cx="3671887"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3" descr="\\192.168.1.5\cj\9 COMMERCIAL ET COMMUNICATION\COMMUNICATION\POWER POINT\RANGEMENT PPT\PORTUGAL\LISBONNE\LISBONE - XCPH - DIOR\cabo da ro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763" y="914400"/>
            <a:ext cx="4024312"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ítulo 3"/>
          <p:cNvSpPr txBox="1">
            <a:spLocks/>
          </p:cNvSpPr>
          <p:nvPr/>
        </p:nvSpPr>
        <p:spPr bwMode="auto">
          <a:xfrm>
            <a:off x="204788" y="3860800"/>
            <a:ext cx="4367212"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58" tIns="52128" rIns="104258" bIns="52128" anchor="ct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800">
                <a:latin typeface="Pristina" pitchFamily="66" charset="0"/>
              </a:rPr>
              <a:t>Le Cabo da Roca, le point plus occidental du Continent Européen, offre des impressionnantes falaises et l’Océan à perte de vue. A environ 150mètres de la mer, on peut découvrir de splendides paysages, tels que celui de la Serra de Sintra et celui de la côte, qui valent vraiment la peine d’être vus. Il se trouve dans le Parc Naturel de Sintra-Cascais, c’est pour cela que beaucoup de randonnées pédestres se font le long de la côte</a:t>
            </a:r>
          </a:p>
        </p:txBody>
      </p:sp>
    </p:spTree>
    <p:extLst>
      <p:ext uri="{BB962C8B-B14F-4D97-AF65-F5344CB8AC3E}">
        <p14:creationId xmlns:p14="http://schemas.microsoft.com/office/powerpoint/2010/main" val="14927979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07950" y="116632"/>
            <a:ext cx="8928546" cy="114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Dîner dans la « Estufa Real »</a:t>
            </a:r>
            <a:br>
              <a:rPr lang="fr-FR" altLang="fr-FR" sz="2400" b="1" u="sng" dirty="0" smtClean="0">
                <a:latin typeface="Baskerville Old Face" pitchFamily="18" charset="0"/>
              </a:rPr>
            </a:br>
            <a:r>
              <a:rPr lang="fr-FR" altLang="fr-FR" sz="2400" b="1" dirty="0" smtClean="0">
                <a:latin typeface="Baskerville Old Face" pitchFamily="18" charset="0"/>
              </a:rPr>
              <a:t>Jardin botanique de l’</a:t>
            </a:r>
            <a:r>
              <a:rPr lang="fr-FR" altLang="fr-FR" sz="2400" b="1" dirty="0" err="1" smtClean="0">
                <a:latin typeface="Baskerville Old Face" pitchFamily="18" charset="0"/>
              </a:rPr>
              <a:t>Ajuda</a:t>
            </a:r>
            <a:endParaRPr lang="fr-FR" altLang="fr-FR" sz="2400" b="1" dirty="0">
              <a:latin typeface="Baskerville Old Face" pitchFamily="18" charset="0"/>
            </a:endParaRPr>
          </a:p>
        </p:txBody>
      </p:sp>
      <p:pic>
        <p:nvPicPr>
          <p:cNvPr id="3" name="Image 2"/>
          <p:cNvPicPr/>
          <p:nvPr/>
        </p:nvPicPr>
        <p:blipFill rotWithShape="1">
          <a:blip r:embed="rId3"/>
          <a:srcRect l="21818" t="26447" r="23138" b="22727"/>
          <a:stretch/>
        </p:blipFill>
        <p:spPr bwMode="auto">
          <a:xfrm>
            <a:off x="574847" y="1340362"/>
            <a:ext cx="4320480" cy="3191553"/>
          </a:xfrm>
          <a:prstGeom prst="rect">
            <a:avLst/>
          </a:prstGeom>
          <a:ln>
            <a:noFill/>
          </a:ln>
          <a:extLst>
            <a:ext uri="{53640926-AAD7-44D8-BBD7-CCE9431645EC}">
              <a14:shadowObscured xmlns:a14="http://schemas.microsoft.com/office/drawing/2010/main"/>
            </a:ext>
          </a:extLst>
        </p:spPr>
      </p:pic>
      <p:pic>
        <p:nvPicPr>
          <p:cNvPr id="4" name="Image 3"/>
          <p:cNvPicPr/>
          <p:nvPr/>
        </p:nvPicPr>
        <p:blipFill rotWithShape="1">
          <a:blip r:embed="rId4"/>
          <a:srcRect l="22480" t="25207" r="23634" b="23554"/>
          <a:stretch/>
        </p:blipFill>
        <p:spPr bwMode="auto">
          <a:xfrm>
            <a:off x="5343984" y="3861048"/>
            <a:ext cx="3513894" cy="2672730"/>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8348" y="1531749"/>
            <a:ext cx="2962275"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32" y="4661841"/>
            <a:ext cx="29051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0370459"/>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a:srcRect l="22149" t="26653" r="22808" b="23140"/>
          <a:stretch/>
        </p:blipFill>
        <p:spPr bwMode="auto">
          <a:xfrm>
            <a:off x="251521" y="332656"/>
            <a:ext cx="4464496" cy="3257830"/>
          </a:xfrm>
          <a:prstGeom prst="rect">
            <a:avLst/>
          </a:prstGeom>
          <a:ln>
            <a:noFill/>
          </a:ln>
          <a:extLst>
            <a:ext uri="{53640926-AAD7-44D8-BBD7-CCE9431645EC}">
              <a14:shadowObscured xmlns:a14="http://schemas.microsoft.com/office/drawing/2010/main"/>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332656"/>
            <a:ext cx="2592288" cy="355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http://2.bp.blogspot.com/-H-tO6BFdmW4/ULytJBNOa-I/AAAAAAAAA3I/mLW2Ll4ZxTE/s1600/DSC033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7" y="3842184"/>
            <a:ext cx="3456384" cy="259228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upload.wikimedia.org/wikipedia/commons/9/92/Jardim_Bot%C3%A2nico_da_Ajuda_(escadaria_central)_73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4149855"/>
            <a:ext cx="3456383" cy="2304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740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457200" y="5373216"/>
            <a:ext cx="8305800" cy="414649"/>
          </a:xfrm>
        </p:spPr>
        <p:txBody>
          <a:bodyPr/>
          <a:lstStyle/>
          <a:p>
            <a:pPr algn="ctr"/>
            <a:r>
              <a:rPr lang="fr-FR" dirty="0" smtClean="0"/>
              <a:t>Activité Matinée - Jour 3</a:t>
            </a:r>
            <a:endParaRPr lang="fr-FR" dirty="0"/>
          </a:p>
        </p:txBody>
      </p:sp>
      <p:sp>
        <p:nvSpPr>
          <p:cNvPr id="3" name="Titre 2"/>
          <p:cNvSpPr>
            <a:spLocks noGrp="1"/>
          </p:cNvSpPr>
          <p:nvPr>
            <p:ph type="title"/>
          </p:nvPr>
        </p:nvSpPr>
        <p:spPr>
          <a:xfrm>
            <a:off x="457200" y="4077072"/>
            <a:ext cx="8305800" cy="1143000"/>
          </a:xfrm>
        </p:spPr>
        <p:txBody>
          <a:bodyPr/>
          <a:lstStyle/>
          <a:p>
            <a:pPr algn="ctr"/>
            <a:r>
              <a:rPr lang="fr-FR" dirty="0" smtClean="0"/>
              <a:t>Prestations optionnelles</a:t>
            </a:r>
            <a:endParaRPr lang="fr-FR" dirty="0"/>
          </a:p>
        </p:txBody>
      </p:sp>
    </p:spTree>
    <p:extLst>
      <p:ext uri="{BB962C8B-B14F-4D97-AF65-F5344CB8AC3E}">
        <p14:creationId xmlns:p14="http://schemas.microsoft.com/office/powerpoint/2010/main" val="21143060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ção do Texto 2"/>
          <p:cNvSpPr txBox="1">
            <a:spLocks/>
          </p:cNvSpPr>
          <p:nvPr/>
        </p:nvSpPr>
        <p:spPr bwMode="auto">
          <a:xfrm>
            <a:off x="95250" y="1700808"/>
            <a:ext cx="8666163" cy="1150938"/>
          </a:xfrm>
          <a:prstGeom prst="rect">
            <a:avLst/>
          </a:prstGeom>
          <a:noFill/>
          <a:ln w="9525">
            <a:noFill/>
            <a:miter lim="800000"/>
            <a:headEnd/>
            <a:tailEnd/>
          </a:ln>
        </p:spPr>
        <p:txBody>
          <a:bodyPr lIns="104268" tIns="52133" rIns="104268" bIns="52133"/>
          <a:lstStyle/>
          <a:p>
            <a:pPr algn="ctr" fontAlgn="auto">
              <a:lnSpc>
                <a:spcPct val="150000"/>
              </a:lnSpc>
              <a:spcBef>
                <a:spcPts val="0"/>
              </a:spcBef>
              <a:spcAft>
                <a:spcPts val="0"/>
              </a:spcAft>
              <a:defRPr/>
            </a:pPr>
            <a:r>
              <a:rPr lang="fr-FR" sz="1600" dirty="0">
                <a:latin typeface="Baskerville Old Face" panose="02020602080505020303" pitchFamily="18" charset="0"/>
              </a:rPr>
              <a:t>Le quartier de Belém, où se situent les monuments avec l’influence des Découvertes, avec le spectaculaire style Manuélin, du règne de D. Manuel I.</a:t>
            </a:r>
          </a:p>
          <a:p>
            <a:pPr marL="342900" indent="-342900" algn="just" eaLnBrk="0" hangingPunct="0">
              <a:lnSpc>
                <a:spcPct val="150000"/>
              </a:lnSpc>
              <a:spcBef>
                <a:spcPct val="20000"/>
              </a:spcBef>
              <a:buFontTx/>
              <a:buChar char="•"/>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11269" name="Picture 4" descr="lisbonne belem 300x238 Visite du Belém à Lisbonne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42" y="3429000"/>
            <a:ext cx="424815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6"/>
          <p:cNvSpPr txBox="1">
            <a:spLocks noChangeArrowheads="1"/>
          </p:cNvSpPr>
          <p:nvPr/>
        </p:nvSpPr>
        <p:spPr bwMode="auto">
          <a:xfrm>
            <a:off x="1547813" y="476672"/>
            <a:ext cx="5616575"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Visite  du quartier de Belém</a:t>
            </a:r>
          </a:p>
        </p:txBody>
      </p:sp>
      <p:pic>
        <p:nvPicPr>
          <p:cNvPr id="11271" name="Picture 4" descr="https://encrypted-tbn0.gstatic.com/images?q=tbn:ANd9GcQnGnU9QysV-Gu_h962ZoUP1FzvCy2TuGGSuqLigdp2uWwpeD3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6150" y="3501008"/>
            <a:ext cx="4095750"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7334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ção do Texto 2"/>
          <p:cNvSpPr txBox="1">
            <a:spLocks/>
          </p:cNvSpPr>
          <p:nvPr/>
        </p:nvSpPr>
        <p:spPr bwMode="auto">
          <a:xfrm>
            <a:off x="411163" y="1197943"/>
            <a:ext cx="3960812" cy="1150937"/>
          </a:xfrm>
          <a:prstGeom prst="rect">
            <a:avLst/>
          </a:prstGeom>
          <a:noFill/>
          <a:ln w="9525">
            <a:noFill/>
            <a:miter lim="800000"/>
            <a:headEnd/>
            <a:tailEnd/>
          </a:ln>
        </p:spPr>
        <p:txBody>
          <a:bodyPr lIns="104268" tIns="52133" rIns="104268" bIns="52133"/>
          <a:lstStyle/>
          <a:p>
            <a:pPr algn="just" fontAlgn="auto">
              <a:lnSpc>
                <a:spcPct val="150000"/>
              </a:lnSpc>
              <a:spcBef>
                <a:spcPts val="0"/>
              </a:spcBef>
              <a:spcAft>
                <a:spcPts val="0"/>
              </a:spcAft>
              <a:defRPr/>
            </a:pPr>
            <a:r>
              <a:rPr lang="fr-FR" sz="1400" dirty="0">
                <a:latin typeface="Baskerville Old Face" panose="02020602080505020303" pitchFamily="18" charset="0"/>
              </a:rPr>
              <a:t>Les participants feront un premier arrêt pour une visite de l’église et du superbe cloître du Monastère des Hiéronymites, bâti à partir de 1501 avec l’argent du commerce des épices au XVI </a:t>
            </a:r>
            <a:r>
              <a:rPr lang="fr-FR" sz="1400" baseline="30000" dirty="0" err="1">
                <a:latin typeface="Baskerville Old Face" panose="02020602080505020303" pitchFamily="18" charset="0"/>
              </a:rPr>
              <a:t>ème</a:t>
            </a:r>
            <a:r>
              <a:rPr lang="fr-FR" sz="1400" dirty="0">
                <a:latin typeface="Baskerville Old Face" panose="02020602080505020303" pitchFamily="18" charset="0"/>
              </a:rPr>
              <a:t> siècle. L’esprit et la présence d’Henri le Navigateur se ressentent partout. À la fin, un autre arrêt au Monument des Découvertes et à la Tour de Belém, le symbole le plus représentatif de la ville. </a:t>
            </a:r>
          </a:p>
          <a:p>
            <a:pPr algn="just" eaLnBrk="0" hangingPunct="0">
              <a:lnSpc>
                <a:spcPct val="150000"/>
              </a:lnSpc>
              <a:spcBef>
                <a:spcPct val="20000"/>
              </a:spcBef>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12293" name="Imagem 14" descr="imgp0956w.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963988"/>
            <a:ext cx="1817688"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Imagem 13" descr="Sem Títul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3963988"/>
            <a:ext cx="3052763"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2" descr="belem lisbonne 300x200 Visite du Belém à Lisbonne ">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75" y="3963988"/>
            <a:ext cx="4429125"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http://www.all-free-photos.com/images/lisbonne/PI19134-h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1196975"/>
            <a:ext cx="4398962"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6"/>
          <p:cNvSpPr txBox="1">
            <a:spLocks noChangeArrowheads="1"/>
          </p:cNvSpPr>
          <p:nvPr/>
        </p:nvSpPr>
        <p:spPr bwMode="auto">
          <a:xfrm>
            <a:off x="1907753" y="116632"/>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a:latin typeface="Baskerville Old Face" pitchFamily="18" charset="0"/>
                <a:sym typeface="Gill Sans" charset="0"/>
              </a:rPr>
              <a:t>Visite du quartier de Belém</a:t>
            </a:r>
          </a:p>
        </p:txBody>
      </p:sp>
    </p:spTree>
    <p:extLst>
      <p:ext uri="{BB962C8B-B14F-4D97-AF65-F5344CB8AC3E}">
        <p14:creationId xmlns:p14="http://schemas.microsoft.com/office/powerpoint/2010/main" val="15386832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cdn4.vtourist.com/4/6520975-Pasteis_de_Belem_Lisbon_Portugal_Lisbon.jpg?versio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3425825"/>
            <a:ext cx="427196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Preparing Pasteis">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3913" y="-25992138"/>
            <a:ext cx="62674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 descr="Preparing Pasteis">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6313" y="-25839738"/>
            <a:ext cx="62674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descr="Preparing Pasteis">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8713" y="-25687338"/>
            <a:ext cx="62674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3440113"/>
            <a:ext cx="4268787" cy="322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2" descr="http://1.bp.blogspot.com/-J0K_-Vcaa_g/UZaN08tCpuI/AAAAAAAAD6g/lRqyu1joBlU/s1600/lisboa-fabrica-pasteis-de-bele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0113" y="303213"/>
            <a:ext cx="4202112"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6"/>
          <p:cNvSpPr txBox="1">
            <a:spLocks noChangeArrowheads="1"/>
          </p:cNvSpPr>
          <p:nvPr/>
        </p:nvSpPr>
        <p:spPr bwMode="auto">
          <a:xfrm>
            <a:off x="467544" y="1124744"/>
            <a:ext cx="3840163" cy="1309948"/>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a:latin typeface="Baskerville Old Face" pitchFamily="18" charset="0"/>
                <a:sym typeface="Gill Sans" charset="0"/>
              </a:rPr>
              <a:t>Pause café à la</a:t>
            </a:r>
            <a:r>
              <a:rPr lang="fr-FR" sz="2800" u="sng" dirty="0">
                <a:latin typeface="Baskerville Old Face" panose="02020602080505020303" pitchFamily="18" charset="0"/>
              </a:rPr>
              <a:t> </a:t>
            </a:r>
            <a:endParaRPr lang="fr-FR" sz="2800" u="sng" dirty="0" smtClean="0">
              <a:latin typeface="Baskerville Old Face" panose="02020602080505020303" pitchFamily="18" charset="0"/>
            </a:endParaRPr>
          </a:p>
          <a:p>
            <a:pPr algn="ctr" defTabSz="801746">
              <a:lnSpc>
                <a:spcPct val="150000"/>
              </a:lnSpc>
              <a:defRPr/>
            </a:pPr>
            <a:r>
              <a:rPr lang="fr-FR" sz="2800" b="1" u="sng" dirty="0" err="1" smtClean="0">
                <a:latin typeface="Baskerville Old Face" panose="02020602080505020303" pitchFamily="18" charset="0"/>
              </a:rPr>
              <a:t>Fábrica</a:t>
            </a:r>
            <a:r>
              <a:rPr lang="fr-FR" sz="2800" b="1" u="sng" dirty="0" smtClean="0">
                <a:latin typeface="Baskerville Old Face" panose="02020602080505020303" pitchFamily="18" charset="0"/>
              </a:rPr>
              <a:t> </a:t>
            </a:r>
            <a:r>
              <a:rPr lang="fr-FR" sz="2800" b="1" u="sng" dirty="0">
                <a:latin typeface="Baskerville Old Face" panose="02020602080505020303" pitchFamily="18" charset="0"/>
              </a:rPr>
              <a:t>dos </a:t>
            </a:r>
            <a:r>
              <a:rPr lang="fr-FR" sz="2800" b="1" u="sng" dirty="0" err="1">
                <a:latin typeface="Baskerville Old Face" panose="02020602080505020303" pitchFamily="18" charset="0"/>
              </a:rPr>
              <a:t>Pastéis</a:t>
            </a:r>
            <a:r>
              <a:rPr lang="fr-FR" sz="2800" b="1" u="sng" kern="0" dirty="0">
                <a:latin typeface="Baskerville Old Face" pitchFamily="18" charset="0"/>
                <a:sym typeface="Gill Sans" charset="0"/>
              </a:rPr>
              <a:t> </a:t>
            </a:r>
          </a:p>
        </p:txBody>
      </p:sp>
    </p:spTree>
    <p:extLst>
      <p:ext uri="{BB962C8B-B14F-4D97-AF65-F5344CB8AC3E}">
        <p14:creationId xmlns:p14="http://schemas.microsoft.com/office/powerpoint/2010/main" val="13543900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457200" y="5373216"/>
            <a:ext cx="8305800" cy="414649"/>
          </a:xfrm>
        </p:spPr>
        <p:txBody>
          <a:bodyPr/>
          <a:lstStyle/>
          <a:p>
            <a:pPr algn="ctr"/>
            <a:r>
              <a:rPr lang="fr-FR" dirty="0" smtClean="0"/>
              <a:t>Options diverses</a:t>
            </a:r>
            <a:endParaRPr lang="fr-FR" dirty="0"/>
          </a:p>
        </p:txBody>
      </p:sp>
      <p:sp>
        <p:nvSpPr>
          <p:cNvPr id="3" name="Titre 2"/>
          <p:cNvSpPr>
            <a:spLocks noGrp="1"/>
          </p:cNvSpPr>
          <p:nvPr>
            <p:ph type="title"/>
          </p:nvPr>
        </p:nvSpPr>
        <p:spPr>
          <a:xfrm>
            <a:off x="457200" y="4077072"/>
            <a:ext cx="8305800" cy="1143000"/>
          </a:xfrm>
        </p:spPr>
        <p:txBody>
          <a:bodyPr/>
          <a:lstStyle/>
          <a:p>
            <a:pPr algn="ctr"/>
            <a:r>
              <a:rPr lang="fr-FR" dirty="0" smtClean="0"/>
              <a:t>Prestations optionnelles</a:t>
            </a:r>
            <a:endParaRPr lang="fr-FR" dirty="0"/>
          </a:p>
        </p:txBody>
      </p:sp>
    </p:spTree>
    <p:extLst>
      <p:ext uri="{BB962C8B-B14F-4D97-AF65-F5344CB8AC3E}">
        <p14:creationId xmlns:p14="http://schemas.microsoft.com/office/powerpoint/2010/main" val="1136217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9"/>
          <p:cNvSpPr txBox="1">
            <a:spLocks noChangeArrowheads="1"/>
          </p:cNvSpPr>
          <p:nvPr/>
        </p:nvSpPr>
        <p:spPr bwMode="auto">
          <a:xfrm>
            <a:off x="864691" y="260350"/>
            <a:ext cx="74517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None/>
            </a:pPr>
            <a:r>
              <a:rPr lang="fr-FR" altLang="fr-FR" sz="2800" b="1" dirty="0">
                <a:latin typeface="Baskerville Old Face" pitchFamily="18" charset="0"/>
                <a:ea typeface="Times New Roman" pitchFamily="18" charset="0"/>
                <a:cs typeface="Arial" pitchFamily="34" charset="0"/>
              </a:rPr>
              <a:t>VIP Grand Hôtel Lisboa &amp; Spa 5*</a:t>
            </a:r>
          </a:p>
        </p:txBody>
      </p:sp>
      <p:sp>
        <p:nvSpPr>
          <p:cNvPr id="25603" name="Rectangle 3"/>
          <p:cNvSpPr>
            <a:spLocks noChangeArrowheads="1"/>
          </p:cNvSpPr>
          <p:nvPr/>
        </p:nvSpPr>
        <p:spPr bwMode="auto">
          <a:xfrm>
            <a:off x="251520" y="1052736"/>
            <a:ext cx="3816424"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a:buNone/>
            </a:pPr>
            <a:r>
              <a:rPr lang="fr-FR" sz="1500" dirty="0" smtClean="0">
                <a:latin typeface="Baskerville Old Face" pitchFamily="18" charset="0"/>
              </a:rPr>
              <a:t>À </a:t>
            </a:r>
            <a:r>
              <a:rPr lang="fr-FR" sz="1500" dirty="0">
                <a:latin typeface="Baskerville Old Face" pitchFamily="18" charset="0"/>
              </a:rPr>
              <a:t>mi-chemin entre le centre historique de Lisbonne et le nouveau quartier financier de la ville, le VIP Grand est un hôtel 5 étoiles au design remarquable. Il vous propose des chambres modernes, un spa somptueux et une piscine </a:t>
            </a:r>
            <a:r>
              <a:rPr lang="fr-FR" sz="1500" dirty="0" smtClean="0">
                <a:latin typeface="Baskerville Old Face" pitchFamily="18" charset="0"/>
              </a:rPr>
              <a:t>extérieure. </a:t>
            </a:r>
          </a:p>
          <a:p>
            <a:pPr algn="just">
              <a:buNone/>
            </a:pPr>
            <a:endParaRPr lang="fr-FR" sz="1500" dirty="0">
              <a:latin typeface="Baskerville Old Face" pitchFamily="18" charset="0"/>
            </a:endParaRPr>
          </a:p>
          <a:p>
            <a:pPr algn="just">
              <a:buNone/>
            </a:pPr>
            <a:r>
              <a:rPr lang="fr-FR" sz="1500" dirty="0" smtClean="0">
                <a:latin typeface="Baskerville Old Face" pitchFamily="18" charset="0"/>
              </a:rPr>
              <a:t>Cet </a:t>
            </a:r>
            <a:r>
              <a:rPr lang="fr-FR" sz="1500" dirty="0">
                <a:latin typeface="Baskerville Old Face" pitchFamily="18" charset="0"/>
              </a:rPr>
              <a:t>hôtel de luxe dispose de chambres d'inspiration zen, toutes conçues et meublées dans un style contemporain. </a:t>
            </a:r>
            <a:endParaRPr lang="fr-FR" sz="1500" dirty="0" smtClean="0">
              <a:latin typeface="Baskerville Old Face" pitchFamily="18" charset="0"/>
            </a:endParaRPr>
          </a:p>
          <a:p>
            <a:pPr algn="just">
              <a:buNone/>
            </a:pPr>
            <a:endParaRPr lang="fr-FR" sz="1500" dirty="0">
              <a:latin typeface="Baskerville Old Face" pitchFamily="18" charset="0"/>
            </a:endParaRPr>
          </a:p>
          <a:p>
            <a:pPr algn="just">
              <a:buNone/>
            </a:pPr>
            <a:r>
              <a:rPr lang="fr-FR" sz="1500" dirty="0">
                <a:latin typeface="Baskerville Old Face" pitchFamily="18" charset="0"/>
              </a:rPr>
              <a:t>Le VIP Grand Lisboa Hotel &amp; Spa abrite 3 restaurants, qui servent un large éventail de plats internationaux et de nombreuses spécialités portugaises. Le bar branché de l'hôtel est l'endroit idéal pour savourer des cocktails et des boissons rafraîchissantes.</a:t>
            </a:r>
          </a:p>
          <a:p>
            <a:pPr algn="just">
              <a:buNone/>
            </a:pPr>
            <a:r>
              <a:rPr lang="fr-FR" sz="1500" dirty="0">
                <a:latin typeface="Baskerville Old Face" pitchFamily="18" charset="0"/>
              </a:rPr>
              <a:t>Les installations de loisirs du Grand incluent un sauna et un centre de remise en forme. Le spa propose des soins et des massages.</a:t>
            </a:r>
            <a:endParaRPr lang="fr-FR" altLang="fr-FR" sz="1500" dirty="0">
              <a:latin typeface="Baskerville Old Face" pitchFamily="18" charset="0"/>
            </a:endParaRPr>
          </a:p>
        </p:txBody>
      </p:sp>
      <p:pic>
        <p:nvPicPr>
          <p:cNvPr id="5" name="Image 4" descr="http://www.viphotels.com/Images/Grand-Lisboa/Gallery/Exterior/08.jpg"/>
          <p:cNvPicPr/>
          <p:nvPr/>
        </p:nvPicPr>
        <p:blipFill>
          <a:blip r:embed="rId2">
            <a:extLst>
              <a:ext uri="{28A0092B-C50C-407E-A947-70E740481C1C}">
                <a14:useLocalDpi xmlns:a14="http://schemas.microsoft.com/office/drawing/2010/main" val="0"/>
              </a:ext>
            </a:extLst>
          </a:blip>
          <a:srcRect/>
          <a:stretch>
            <a:fillRect/>
          </a:stretch>
        </p:blipFill>
        <p:spPr bwMode="auto">
          <a:xfrm>
            <a:off x="4283402" y="1772816"/>
            <a:ext cx="4609078" cy="3456384"/>
          </a:xfrm>
          <a:prstGeom prst="rect">
            <a:avLst/>
          </a:prstGeom>
          <a:noFill/>
          <a:ln>
            <a:noFill/>
          </a:ln>
        </p:spPr>
      </p:pic>
    </p:spTree>
    <p:extLst>
      <p:ext uri="{BB962C8B-B14F-4D97-AF65-F5344CB8AC3E}">
        <p14:creationId xmlns:p14="http://schemas.microsoft.com/office/powerpoint/2010/main" val="8054618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323528" y="532915"/>
            <a:ext cx="8424936"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Transferts en calèches</a:t>
            </a:r>
          </a:p>
        </p:txBody>
      </p:sp>
      <p:pic>
        <p:nvPicPr>
          <p:cNvPr id="7" name="Image 6"/>
          <p:cNvPicPr/>
          <p:nvPr/>
        </p:nvPicPr>
        <p:blipFill rotWithShape="1">
          <a:blip r:embed="rId2">
            <a:extLst>
              <a:ext uri="{28A0092B-C50C-407E-A947-70E740481C1C}">
                <a14:useLocalDpi xmlns:a14="http://schemas.microsoft.com/office/drawing/2010/main" val="0"/>
              </a:ext>
            </a:extLst>
          </a:blip>
          <a:srcRect l="32683" t="25468" r="17842" b="47546"/>
          <a:stretch/>
        </p:blipFill>
        <p:spPr bwMode="auto">
          <a:xfrm>
            <a:off x="1538257" y="2060848"/>
            <a:ext cx="6283510" cy="27421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1562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http://www.viphotels.com/images/Grand-Lisboa/480x300/01.jpg"/>
          <p:cNvPicPr/>
          <p:nvPr/>
        </p:nvPicPr>
        <p:blipFill>
          <a:blip r:embed="rId2">
            <a:extLst>
              <a:ext uri="{28A0092B-C50C-407E-A947-70E740481C1C}">
                <a14:useLocalDpi xmlns:a14="http://schemas.microsoft.com/office/drawing/2010/main" val="0"/>
              </a:ext>
            </a:extLst>
          </a:blip>
          <a:srcRect/>
          <a:stretch>
            <a:fillRect/>
          </a:stretch>
        </p:blipFill>
        <p:spPr bwMode="auto">
          <a:xfrm>
            <a:off x="262668" y="476672"/>
            <a:ext cx="4300008" cy="2687505"/>
          </a:xfrm>
          <a:prstGeom prst="rect">
            <a:avLst/>
          </a:prstGeom>
          <a:noFill/>
          <a:ln>
            <a:noFill/>
          </a:ln>
        </p:spPr>
      </p:pic>
      <p:pic>
        <p:nvPicPr>
          <p:cNvPr id="7" name="Image 6" descr="http://exp.cdn-hotels.com/hotels/2000000/1860000/1858200/1858190/1858190_16_y.jpg"/>
          <p:cNvPicPr/>
          <p:nvPr/>
        </p:nvPicPr>
        <p:blipFill>
          <a:blip r:embed="rId3">
            <a:extLst>
              <a:ext uri="{28A0092B-C50C-407E-A947-70E740481C1C}">
                <a14:useLocalDpi xmlns:a14="http://schemas.microsoft.com/office/drawing/2010/main" val="0"/>
              </a:ext>
            </a:extLst>
          </a:blip>
          <a:srcRect/>
          <a:stretch>
            <a:fillRect/>
          </a:stretch>
        </p:blipFill>
        <p:spPr bwMode="auto">
          <a:xfrm>
            <a:off x="262668" y="3717032"/>
            <a:ext cx="4251684" cy="2704239"/>
          </a:xfrm>
          <a:prstGeom prst="rect">
            <a:avLst/>
          </a:prstGeom>
          <a:noFill/>
          <a:ln>
            <a:noFill/>
          </a:ln>
        </p:spPr>
      </p:pic>
      <p:pic>
        <p:nvPicPr>
          <p:cNvPr id="8" name="Image 7"/>
          <p:cNvPicPr/>
          <p:nvPr/>
        </p:nvPicPr>
        <p:blipFill rotWithShape="1">
          <a:blip r:embed="rId4">
            <a:extLst>
              <a:ext uri="{28A0092B-C50C-407E-A947-70E740481C1C}">
                <a14:useLocalDpi xmlns:a14="http://schemas.microsoft.com/office/drawing/2010/main" val="0"/>
              </a:ext>
            </a:extLst>
          </a:blip>
          <a:srcRect l="17852" t="17355" r="23469" b="40496"/>
          <a:stretch/>
        </p:blipFill>
        <p:spPr bwMode="auto">
          <a:xfrm>
            <a:off x="4211960" y="3717032"/>
            <a:ext cx="4740275" cy="2724150"/>
          </a:xfrm>
          <a:prstGeom prst="rect">
            <a:avLst/>
          </a:prstGeom>
          <a:ln>
            <a:noFill/>
          </a:ln>
          <a:extLst>
            <a:ext uri="{53640926-AAD7-44D8-BBD7-CCE9431645EC}">
              <a14:shadowObscured xmlns:a14="http://schemas.microsoft.com/office/drawing/2010/main"/>
            </a:ext>
          </a:extLst>
        </p:spPr>
      </p:pic>
      <p:pic>
        <p:nvPicPr>
          <p:cNvPr id="9" name="Image 8" descr="http://exp.cdn-hotels.com/hotels/2000000/1860000/1858200/1858190/1858190_36_y.jpg"/>
          <p:cNvPicPr/>
          <p:nvPr/>
        </p:nvPicPr>
        <p:blipFill>
          <a:blip r:embed="rId5">
            <a:extLst>
              <a:ext uri="{28A0092B-C50C-407E-A947-70E740481C1C}">
                <a14:useLocalDpi xmlns:a14="http://schemas.microsoft.com/office/drawing/2010/main" val="0"/>
              </a:ext>
            </a:extLst>
          </a:blip>
          <a:srcRect/>
          <a:stretch>
            <a:fillRect/>
          </a:stretch>
        </p:blipFill>
        <p:spPr bwMode="auto">
          <a:xfrm>
            <a:off x="4700239" y="764703"/>
            <a:ext cx="4222882" cy="2111441"/>
          </a:xfrm>
          <a:prstGeom prst="rect">
            <a:avLst/>
          </a:prstGeom>
          <a:noFill/>
          <a:ln>
            <a:noFill/>
          </a:ln>
        </p:spPr>
      </p:pic>
    </p:spTree>
    <p:extLst>
      <p:ext uri="{BB962C8B-B14F-4D97-AF65-F5344CB8AC3E}">
        <p14:creationId xmlns:p14="http://schemas.microsoft.com/office/powerpoint/2010/main" val="1223458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p:nvPr/>
        </p:nvPicPr>
        <p:blipFill rotWithShape="1">
          <a:blip r:embed="rId2">
            <a:extLst>
              <a:ext uri="{28A0092B-C50C-407E-A947-70E740481C1C}">
                <a14:useLocalDpi xmlns:a14="http://schemas.microsoft.com/office/drawing/2010/main" val="0"/>
              </a:ext>
            </a:extLst>
          </a:blip>
          <a:srcRect l="18017" t="17355" r="23799" b="39876"/>
          <a:stretch/>
        </p:blipFill>
        <p:spPr bwMode="auto">
          <a:xfrm>
            <a:off x="395536" y="400050"/>
            <a:ext cx="5053330" cy="2971800"/>
          </a:xfrm>
          <a:prstGeom prst="rect">
            <a:avLst/>
          </a:prstGeom>
          <a:ln>
            <a:noFill/>
          </a:ln>
          <a:extLst>
            <a:ext uri="{53640926-AAD7-44D8-BBD7-CCE9431645EC}">
              <a14:shadowObscured xmlns:a14="http://schemas.microsoft.com/office/drawing/2010/main"/>
            </a:ext>
          </a:extLst>
        </p:spPr>
      </p:pic>
      <p:pic>
        <p:nvPicPr>
          <p:cNvPr id="9" name="Image 8"/>
          <p:cNvPicPr/>
          <p:nvPr/>
        </p:nvPicPr>
        <p:blipFill rotWithShape="1">
          <a:blip r:embed="rId3">
            <a:extLst>
              <a:ext uri="{28A0092B-C50C-407E-A947-70E740481C1C}">
                <a14:useLocalDpi xmlns:a14="http://schemas.microsoft.com/office/drawing/2010/main" val="0"/>
              </a:ext>
            </a:extLst>
          </a:blip>
          <a:srcRect l="1984" t="17150" r="40661" b="20444"/>
          <a:stretch/>
        </p:blipFill>
        <p:spPr bwMode="auto">
          <a:xfrm>
            <a:off x="971600" y="3563645"/>
            <a:ext cx="3305175" cy="2876550"/>
          </a:xfrm>
          <a:prstGeom prst="rect">
            <a:avLst/>
          </a:prstGeom>
          <a:ln>
            <a:noFill/>
          </a:ln>
          <a:extLst>
            <a:ext uri="{53640926-AAD7-44D8-BBD7-CCE9431645EC}">
              <a14:shadowObscured xmlns:a14="http://schemas.microsoft.com/office/drawing/2010/main"/>
            </a:ext>
          </a:extLst>
        </p:spPr>
      </p:pic>
      <p:pic>
        <p:nvPicPr>
          <p:cNvPr id="10" name="Image 9" descr="http://images.trvl-media.com/hotels/2000000/1860000/1858200/1858190/1858190_13_b.jpg"/>
          <p:cNvPicPr/>
          <p:nvPr/>
        </p:nvPicPr>
        <p:blipFill>
          <a:blip r:embed="rId4">
            <a:extLst>
              <a:ext uri="{28A0092B-C50C-407E-A947-70E740481C1C}">
                <a14:useLocalDpi xmlns:a14="http://schemas.microsoft.com/office/drawing/2010/main" val="0"/>
              </a:ext>
            </a:extLst>
          </a:blip>
          <a:srcRect/>
          <a:stretch>
            <a:fillRect/>
          </a:stretch>
        </p:blipFill>
        <p:spPr bwMode="auto">
          <a:xfrm>
            <a:off x="5580112" y="633412"/>
            <a:ext cx="3333750" cy="2505075"/>
          </a:xfrm>
          <a:prstGeom prst="rect">
            <a:avLst/>
          </a:prstGeom>
          <a:noFill/>
          <a:ln>
            <a:noFill/>
          </a:ln>
        </p:spPr>
      </p:pic>
      <p:pic>
        <p:nvPicPr>
          <p:cNvPr id="11" name="Image 10" descr="http://media-cdn.tripadvisor.com/media/photo-s/01/c3/29/f6/gym.jpg"/>
          <p:cNvPicPr/>
          <p:nvPr/>
        </p:nvPicPr>
        <p:blipFill>
          <a:blip r:embed="rId5">
            <a:extLst>
              <a:ext uri="{28A0092B-C50C-407E-A947-70E740481C1C}">
                <a14:useLocalDpi xmlns:a14="http://schemas.microsoft.com/office/drawing/2010/main" val="0"/>
              </a:ext>
            </a:extLst>
          </a:blip>
          <a:srcRect/>
          <a:stretch>
            <a:fillRect/>
          </a:stretch>
        </p:blipFill>
        <p:spPr bwMode="auto">
          <a:xfrm>
            <a:off x="4932040" y="3746208"/>
            <a:ext cx="3352800" cy="2511425"/>
          </a:xfrm>
          <a:prstGeom prst="rect">
            <a:avLst/>
          </a:prstGeom>
          <a:noFill/>
          <a:ln>
            <a:noFill/>
          </a:ln>
        </p:spPr>
      </p:pic>
    </p:spTree>
    <p:extLst>
      <p:ext uri="{BB962C8B-B14F-4D97-AF65-F5344CB8AC3E}">
        <p14:creationId xmlns:p14="http://schemas.microsoft.com/office/powerpoint/2010/main" val="3925242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exp.cdn-hotels.com/hotels/2000000/1860000/1858200/1858190/1858190_37_y.jpg"/>
          <p:cNvPicPr/>
          <p:nvPr/>
        </p:nvPicPr>
        <p:blipFill>
          <a:blip r:embed="rId2">
            <a:extLst>
              <a:ext uri="{28A0092B-C50C-407E-A947-70E740481C1C}">
                <a14:useLocalDpi xmlns:a14="http://schemas.microsoft.com/office/drawing/2010/main" val="0"/>
              </a:ext>
            </a:extLst>
          </a:blip>
          <a:srcRect/>
          <a:stretch>
            <a:fillRect/>
          </a:stretch>
        </p:blipFill>
        <p:spPr bwMode="auto">
          <a:xfrm>
            <a:off x="4023872" y="3538537"/>
            <a:ext cx="4762500" cy="2381250"/>
          </a:xfrm>
          <a:prstGeom prst="rect">
            <a:avLst/>
          </a:prstGeom>
          <a:noFill/>
          <a:ln>
            <a:noFill/>
          </a:ln>
        </p:spPr>
      </p:pic>
      <p:pic>
        <p:nvPicPr>
          <p:cNvPr id="3" name="Image 2" descr="http://www.viphotels.com/Images/Grand-Lisboa/Gallery/Exterior/10.jpg"/>
          <p:cNvPicPr/>
          <p:nvPr/>
        </p:nvPicPr>
        <p:blipFill>
          <a:blip r:embed="rId3">
            <a:extLst>
              <a:ext uri="{28A0092B-C50C-407E-A947-70E740481C1C}">
                <a14:useLocalDpi xmlns:a14="http://schemas.microsoft.com/office/drawing/2010/main" val="0"/>
              </a:ext>
            </a:extLst>
          </a:blip>
          <a:srcRect/>
          <a:stretch>
            <a:fillRect/>
          </a:stretch>
        </p:blipFill>
        <p:spPr bwMode="auto">
          <a:xfrm>
            <a:off x="395536" y="3429000"/>
            <a:ext cx="3467100" cy="2600325"/>
          </a:xfrm>
          <a:prstGeom prst="rect">
            <a:avLst/>
          </a:prstGeom>
          <a:noFill/>
          <a:ln>
            <a:noFill/>
          </a:ln>
        </p:spPr>
      </p:pic>
      <p:pic>
        <p:nvPicPr>
          <p:cNvPr id="4" name="Image 3"/>
          <p:cNvPicPr/>
          <p:nvPr/>
        </p:nvPicPr>
        <p:blipFill rotWithShape="1">
          <a:blip r:embed="rId4">
            <a:extLst>
              <a:ext uri="{28A0092B-C50C-407E-A947-70E740481C1C}">
                <a14:useLocalDpi xmlns:a14="http://schemas.microsoft.com/office/drawing/2010/main" val="0"/>
              </a:ext>
            </a:extLst>
          </a:blip>
          <a:srcRect l="17851" t="17977" r="23801" b="40488"/>
          <a:stretch/>
        </p:blipFill>
        <p:spPr bwMode="auto">
          <a:xfrm>
            <a:off x="4644008" y="641935"/>
            <a:ext cx="4248472" cy="2419131"/>
          </a:xfrm>
          <a:prstGeom prst="rect">
            <a:avLst/>
          </a:prstGeom>
          <a:ln>
            <a:noFill/>
          </a:ln>
          <a:extLst>
            <a:ext uri="{53640926-AAD7-44D8-BBD7-CCE9431645EC}">
              <a14:shadowObscured xmlns:a14="http://schemas.microsoft.com/office/drawing/2010/main"/>
            </a:ext>
          </a:extLst>
        </p:spPr>
      </p:pic>
      <p:pic>
        <p:nvPicPr>
          <p:cNvPr id="5" name="Image 4"/>
          <p:cNvPicPr/>
          <p:nvPr/>
        </p:nvPicPr>
        <p:blipFill rotWithShape="1">
          <a:blip r:embed="rId5">
            <a:extLst>
              <a:ext uri="{28A0092B-C50C-407E-A947-70E740481C1C}">
                <a14:useLocalDpi xmlns:a14="http://schemas.microsoft.com/office/drawing/2010/main" val="0"/>
              </a:ext>
            </a:extLst>
          </a:blip>
          <a:srcRect l="17852" t="17150" r="22975" b="40282"/>
          <a:stretch/>
        </p:blipFill>
        <p:spPr bwMode="auto">
          <a:xfrm>
            <a:off x="288032" y="548680"/>
            <a:ext cx="4283968" cy="24651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0425202"/>
      </p:ext>
    </p:extLst>
  </p:cSld>
  <p:clrMapOvr>
    <a:masterClrMapping/>
  </p:clrMapOvr>
</p:sld>
</file>

<file path=ppt/theme/theme1.xml><?xml version="1.0" encoding="utf-8"?>
<a:theme xmlns:a="http://schemas.openxmlformats.org/drawingml/2006/main" name="Mailles">
  <a:themeElements>
    <a:clrScheme name="Mailles">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Personnalisé 1">
      <a:majorFont>
        <a:latin typeface="Baskerville Old Face"/>
        <a:ea typeface=""/>
        <a:cs typeface=""/>
      </a:majorFont>
      <a:minorFont>
        <a:latin typeface="Baskerville Old Face"/>
        <a:ea typeface=""/>
        <a:cs typeface=""/>
      </a:minorFont>
    </a:fontScheme>
    <a:fmtScheme name="Mailles">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Override1.xml><?xml version="1.0" encoding="utf-8"?>
<a:themeOverride xmlns:a="http://schemas.openxmlformats.org/drawingml/2006/main">
  <a:clrScheme name="Mailles">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themeOverride>
</file>

<file path=docProps/app.xml><?xml version="1.0" encoding="utf-8"?>
<Properties xmlns="http://schemas.openxmlformats.org/officeDocument/2006/extended-properties" xmlns:vt="http://schemas.openxmlformats.org/officeDocument/2006/docPropsVTypes">
  <Template/>
  <TotalTime>2335</TotalTime>
  <Words>2049</Words>
  <Application>Microsoft Office PowerPoint</Application>
  <PresentationFormat>Affichage à l'écran (4:3)</PresentationFormat>
  <Paragraphs>171</Paragraphs>
  <Slides>60</Slides>
  <Notes>0</Notes>
  <HiddenSlides>0</HiddenSlides>
  <MMClips>0</MMClips>
  <ScaleCrop>false</ScaleCrop>
  <HeadingPairs>
    <vt:vector size="4" baseType="variant">
      <vt:variant>
        <vt:lpstr>Thème</vt:lpstr>
      </vt:variant>
      <vt:variant>
        <vt:i4>1</vt:i4>
      </vt:variant>
      <vt:variant>
        <vt:lpstr>Titres des diapositives</vt:lpstr>
      </vt:variant>
      <vt:variant>
        <vt:i4>60</vt:i4>
      </vt:variant>
    </vt:vector>
  </HeadingPairs>
  <TitlesOfParts>
    <vt:vector size="61" baseType="lpstr">
      <vt:lpstr>Mailles</vt:lpstr>
      <vt:lpstr>Lisboa - Portugal  ACCESS UNITED</vt:lpstr>
      <vt:lpstr>Présentation PowerPoint</vt:lpstr>
      <vt:lpstr>JOUR 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JOUR 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JOUR 3</vt:lpstr>
      <vt:lpstr>Présentation PowerPoint</vt:lpstr>
      <vt:lpstr>Présentation PowerPoint</vt:lpstr>
      <vt:lpstr>Prestations optionnelles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Prestations optionnelles</vt:lpstr>
      <vt:lpstr>Présentation PowerPoint</vt:lpstr>
      <vt:lpstr>Présentation PowerPoint</vt:lpstr>
      <vt:lpstr>Présentation PowerPoint</vt:lpstr>
      <vt:lpstr>Présentation PowerPoint</vt:lpstr>
      <vt:lpstr>Prestations optionnelles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Prestations optionnelles</vt:lpstr>
      <vt:lpstr>Présentation PowerPoint</vt:lpstr>
      <vt:lpstr>Présentation PowerPoint</vt:lpstr>
      <vt:lpstr>Présentation PowerPoint</vt:lpstr>
      <vt:lpstr>Prestations optionnelles</vt:lpstr>
      <vt:lpstr>Présentation PowerPoint</vt:lpstr>
    </vt:vector>
  </TitlesOfParts>
  <Company>Croisière_jaune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Lisboa   XCPH ORGANISATION</dc:title>
  <dc:creator>alice</dc:creator>
  <cp:lastModifiedBy>alice</cp:lastModifiedBy>
  <cp:revision>108</cp:revision>
  <dcterms:created xsi:type="dcterms:W3CDTF">2014-07-07T07:41:37Z</dcterms:created>
  <dcterms:modified xsi:type="dcterms:W3CDTF">2015-02-20T15:55:54Z</dcterms:modified>
</cp:coreProperties>
</file>