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8" r:id="rId5"/>
    <p:sldId id="273" r:id="rId6"/>
    <p:sldId id="274" r:id="rId7"/>
    <p:sldId id="275" r:id="rId8"/>
    <p:sldId id="276" r:id="rId9"/>
    <p:sldId id="358" r:id="rId10"/>
    <p:sldId id="350" r:id="rId11"/>
    <p:sldId id="355" r:id="rId12"/>
    <p:sldId id="359" r:id="rId13"/>
    <p:sldId id="307" r:id="rId14"/>
    <p:sldId id="263" r:id="rId15"/>
    <p:sldId id="285" r:id="rId16"/>
    <p:sldId id="286" r:id="rId17"/>
    <p:sldId id="287" r:id="rId18"/>
    <p:sldId id="351" r:id="rId19"/>
    <p:sldId id="264" r:id="rId20"/>
    <p:sldId id="296" r:id="rId21"/>
    <p:sldId id="352" r:id="rId22"/>
    <p:sldId id="353" r:id="rId23"/>
    <p:sldId id="356" r:id="rId24"/>
    <p:sldId id="357" r:id="rId25"/>
    <p:sldId id="329" r:id="rId26"/>
    <p:sldId id="322" r:id="rId27"/>
    <p:sldId id="323" r:id="rId28"/>
    <p:sldId id="324" r:id="rId29"/>
    <p:sldId id="325" r:id="rId30"/>
    <p:sldId id="320" r:id="rId31"/>
    <p:sldId id="321" r:id="rId32"/>
    <p:sldId id="265" r:id="rId33"/>
    <p:sldId id="309" r:id="rId34"/>
    <p:sldId id="326" r:id="rId35"/>
    <p:sldId id="327" r:id="rId36"/>
    <p:sldId id="328" r:id="rId37"/>
    <p:sldId id="289" r:id="rId38"/>
    <p:sldId id="290" r:id="rId39"/>
    <p:sldId id="291" r:id="rId40"/>
    <p:sldId id="292" r:id="rId41"/>
    <p:sldId id="267" r:id="rId42"/>
    <p:sldId id="354" r:id="rId43"/>
    <p:sldId id="284" r:id="rId44"/>
    <p:sldId id="331" r:id="rId45"/>
    <p:sldId id="332" r:id="rId46"/>
    <p:sldId id="333" r:id="rId47"/>
    <p:sldId id="334" r:id="rId48"/>
    <p:sldId id="335" r:id="rId49"/>
    <p:sldId id="336" r:id="rId50"/>
    <p:sldId id="337" r:id="rId51"/>
    <p:sldId id="338" r:id="rId52"/>
    <p:sldId id="339" r:id="rId53"/>
    <p:sldId id="340" r:id="rId54"/>
    <p:sldId id="341" r:id="rId55"/>
    <p:sldId id="348" r:id="rId56"/>
    <p:sldId id="344" r:id="rId57"/>
    <p:sldId id="345" r:id="rId58"/>
    <p:sldId id="346"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12/12/2014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12/12/2014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12/12/2014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val="60895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5">
    <p:spTree>
      <p:nvGrpSpPr>
        <p:cNvPr id="1" name=""/>
        <p:cNvGrpSpPr/>
        <p:nvPr/>
      </p:nvGrpSpPr>
      <p:grpSpPr>
        <a:xfrm>
          <a:off x="0" y="0"/>
          <a:ext cx="0" cy="0"/>
          <a:chOff x="0" y="0"/>
          <a:chExt cx="0" cy="0"/>
        </a:xfrm>
      </p:grpSpPr>
      <p:sp>
        <p:nvSpPr>
          <p:cNvPr id="5" name="Segnaposto immagine 4"/>
          <p:cNvSpPr>
            <a:spLocks noGrp="1"/>
          </p:cNvSpPr>
          <p:nvPr>
            <p:ph type="pic" sz="quarter" idx="10"/>
          </p:nvPr>
        </p:nvSpPr>
        <p:spPr>
          <a:xfrm>
            <a:off x="-45610" y="2962195"/>
            <a:ext cx="9251665" cy="3895805"/>
          </a:xfrm>
          <a:prstGeom prst="rect">
            <a:avLst/>
          </a:prstGeom>
        </p:spPr>
        <p:txBody>
          <a:bodyPr/>
          <a:lstStyle/>
          <a:p>
            <a:endParaRPr lang="it-IT"/>
          </a:p>
        </p:txBody>
      </p:sp>
      <p:sp>
        <p:nvSpPr>
          <p:cNvPr id="8" name="Segnaposto testo 2"/>
          <p:cNvSpPr>
            <a:spLocks noGrp="1"/>
          </p:cNvSpPr>
          <p:nvPr>
            <p:ph type="body" idx="1"/>
          </p:nvPr>
        </p:nvSpPr>
        <p:spPr>
          <a:xfrm>
            <a:off x="5100761" y="161410"/>
            <a:ext cx="3904606" cy="2679424"/>
          </a:xfrm>
          <a:prstGeom prst="rect">
            <a:avLst/>
          </a:prstGeom>
        </p:spPr>
        <p:txBody>
          <a:bodyPr anchor="t"/>
          <a:lstStyle>
            <a:lvl1pPr marL="0" indent="0" algn="l">
              <a:buNone/>
              <a:defRPr sz="1100" baseline="0"/>
            </a:lvl1pPr>
            <a:lvl2pPr marL="400873" indent="0">
              <a:buNone/>
              <a:defRPr sz="1600"/>
            </a:lvl2pPr>
            <a:lvl3pPr marL="801746" indent="0">
              <a:buNone/>
              <a:defRPr sz="1400"/>
            </a:lvl3pPr>
            <a:lvl4pPr marL="1202619" indent="0">
              <a:buNone/>
              <a:defRPr sz="1200"/>
            </a:lvl4pPr>
            <a:lvl5pPr marL="1603492" indent="0">
              <a:buNone/>
              <a:defRPr sz="1200"/>
            </a:lvl5pPr>
            <a:lvl6pPr marL="2004365" indent="0">
              <a:buNone/>
              <a:defRPr sz="1200"/>
            </a:lvl6pPr>
            <a:lvl7pPr marL="2405238" indent="0">
              <a:buNone/>
              <a:defRPr sz="1200"/>
            </a:lvl7pPr>
            <a:lvl8pPr marL="2806111" indent="0">
              <a:buNone/>
              <a:defRPr sz="1200"/>
            </a:lvl8pPr>
            <a:lvl9pPr marL="3206984" indent="0">
              <a:buNone/>
              <a:defRPr sz="1200"/>
            </a:lvl9pPr>
          </a:lstStyle>
          <a:p>
            <a:pPr algn="l">
              <a:lnSpc>
                <a:spcPct val="120000"/>
              </a:lnSpc>
            </a:pPr>
            <a:r>
              <a:rPr lang="en-US" sz="1100" dirty="0" smtClean="0">
                <a:solidFill>
                  <a:schemeClr val="tx2"/>
                </a:solidFill>
                <a:latin typeface="HelveticaNeueLT Std" pitchFamily="34" charset="0"/>
                <a:ea typeface="Helvetica Neue" charset="0"/>
                <a:cs typeface="Helvetica Neue" charset="0"/>
                <a:sym typeface="Helvetica Neue" charset="0"/>
              </a:rPr>
              <a:t>Fare </a:t>
            </a:r>
            <a:r>
              <a:rPr lang="en-US" sz="1100" dirty="0" err="1" smtClean="0">
                <a:solidFill>
                  <a:schemeClr val="tx2"/>
                </a:solidFill>
                <a:latin typeface="HelveticaNeueLT Std" pitchFamily="34" charset="0"/>
                <a:ea typeface="Helvetica Neue" charset="0"/>
                <a:cs typeface="Helvetica Neue" charset="0"/>
                <a:sym typeface="Helvetica Neue" charset="0"/>
              </a:rPr>
              <a:t>clic</a:t>
            </a:r>
            <a:r>
              <a:rPr lang="en-US" sz="1100" dirty="0" smtClean="0">
                <a:solidFill>
                  <a:schemeClr val="tx2"/>
                </a:solidFill>
                <a:latin typeface="HelveticaNeueLT Std" pitchFamily="34" charset="0"/>
                <a:ea typeface="Helvetica Neue" charset="0"/>
                <a:cs typeface="Helvetica Neue" charset="0"/>
                <a:sym typeface="Helvetica Neue" charset="0"/>
              </a:rPr>
              <a:t> per </a:t>
            </a:r>
            <a:r>
              <a:rPr lang="en-US" sz="1100" dirty="0" err="1" smtClean="0">
                <a:solidFill>
                  <a:schemeClr val="tx2"/>
                </a:solidFill>
                <a:latin typeface="HelveticaNeueLT Std" pitchFamily="34" charset="0"/>
                <a:ea typeface="Helvetica Neue" charset="0"/>
                <a:cs typeface="Helvetica Neue" charset="0"/>
                <a:sym typeface="Helvetica Neue" charset="0"/>
              </a:rPr>
              <a:t>modificare</a:t>
            </a:r>
            <a:endParaRPr lang="en-US" sz="1100" dirty="0">
              <a:solidFill>
                <a:schemeClr val="tx2"/>
              </a:solidFill>
              <a:latin typeface="HelveticaNeueLT Std" pitchFamily="34" charset="0"/>
              <a:ea typeface="Helvetica Neue" charset="0"/>
              <a:cs typeface="Helvetica Neue" charset="0"/>
              <a:sym typeface="Helvetica Neue" charset="0"/>
            </a:endParaRP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219" y="161410"/>
            <a:ext cx="1066756" cy="1076335"/>
          </a:xfrm>
          <a:prstGeom prst="rect">
            <a:avLst/>
          </a:prstGeom>
        </p:spPr>
      </p:pic>
      <p:sp>
        <p:nvSpPr>
          <p:cNvPr id="15" name="Titolo 1"/>
          <p:cNvSpPr>
            <a:spLocks noGrp="1"/>
          </p:cNvSpPr>
          <p:nvPr>
            <p:ph type="title" hasCustomPrompt="1"/>
          </p:nvPr>
        </p:nvSpPr>
        <p:spPr>
          <a:xfrm>
            <a:off x="1185401" y="161409"/>
            <a:ext cx="3817621" cy="2679425"/>
          </a:xfrm>
          <a:prstGeom prst="rect">
            <a:avLst/>
          </a:prstGeom>
        </p:spPr>
        <p:txBody>
          <a:bodyPr anchor="b"/>
          <a:lstStyle>
            <a:lvl1pPr>
              <a:defRPr>
                <a:latin typeface="HelveticaNeueLT Std UltLt" pitchFamily="34" charset="0"/>
              </a:defRPr>
            </a:lvl1pPr>
          </a:lstStyle>
          <a:p>
            <a:r>
              <a:rPr lang="en-US" sz="4800" dirty="0" smtClean="0">
                <a:solidFill>
                  <a:srgbClr val="002B51"/>
                </a:solidFill>
                <a:latin typeface="HelveticaNeueLT Std Thin" pitchFamily="34" charset="0"/>
                <a:ea typeface="HelveticaNeue UltraLigExt" charset="0"/>
                <a:cs typeface="HelveticaNeue UltraLigExt" charset="0"/>
                <a:sym typeface="HelveticaNeue UltraLigExt" charset="0"/>
              </a:rPr>
              <a:t>SMART TEXT</a:t>
            </a:r>
            <a:br>
              <a:rPr lang="en-US" sz="4800" dirty="0" smtClean="0">
                <a:solidFill>
                  <a:srgbClr val="002B51"/>
                </a:solidFill>
                <a:latin typeface="HelveticaNeueLT Std Thin" pitchFamily="34" charset="0"/>
                <a:ea typeface="HelveticaNeue UltraLigExt" charset="0"/>
                <a:cs typeface="HelveticaNeue UltraLigExt" charset="0"/>
                <a:sym typeface="HelveticaNeue UltraLigExt" charset="0"/>
              </a:rPr>
            </a:br>
            <a:r>
              <a:rPr lang="en-US" sz="4800" dirty="0" smtClean="0">
                <a:solidFill>
                  <a:srgbClr val="002B51"/>
                </a:solidFill>
                <a:latin typeface="HelveticaNeueLT Std Thin" pitchFamily="34" charset="0"/>
                <a:ea typeface="HelveticaNeue UltraLigExt" charset="0"/>
                <a:cs typeface="HelveticaNeue UltraLigExt" charset="0"/>
                <a:sym typeface="HelveticaNeue UltraLigExt" charset="0"/>
              </a:rPr>
              <a:t>TO CHANGE</a:t>
            </a:r>
            <a:br>
              <a:rPr lang="en-US" sz="4800" dirty="0" smtClean="0">
                <a:solidFill>
                  <a:srgbClr val="002B51"/>
                </a:solidFill>
                <a:latin typeface="HelveticaNeueLT Std Thin" pitchFamily="34" charset="0"/>
                <a:ea typeface="HelveticaNeue UltraLigExt" charset="0"/>
                <a:cs typeface="HelveticaNeue UltraLigExt" charset="0"/>
                <a:sym typeface="HelveticaNeue UltraLigExt" charset="0"/>
              </a:rPr>
            </a:br>
            <a:r>
              <a:rPr lang="en-US" sz="4800" dirty="0" smtClean="0">
                <a:solidFill>
                  <a:srgbClr val="002B51"/>
                </a:solidFill>
                <a:latin typeface="HelveticaNeueLT Std Thin" pitchFamily="34" charset="0"/>
                <a:ea typeface="HelveticaNeue UltraLigExt" charset="0"/>
                <a:cs typeface="HelveticaNeue UltraLigExt" charset="0"/>
                <a:sym typeface="HelveticaNeue UltraLigExt" charset="0"/>
              </a:rPr>
              <a:t>THE TITLE</a:t>
            </a:r>
            <a:endParaRPr lang="it-IT" dirty="0"/>
          </a:p>
        </p:txBody>
      </p:sp>
    </p:spTree>
    <p:extLst>
      <p:ext uri="{BB962C8B-B14F-4D97-AF65-F5344CB8AC3E}">
        <p14:creationId xmlns:p14="http://schemas.microsoft.com/office/powerpoint/2010/main" val="6257580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12/12/2014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12/12/2014</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12/12/2014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12/12/2014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12/12/2014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12/12/2014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12/12/2014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12/12/2014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12/12/2014</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guidevoyage.org/wp-content/uploads/2011/06/belem-lisbonne.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2.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3.xml"/><Relationship Id="rId5" Type="http://schemas.openxmlformats.org/officeDocument/2006/relationships/image" Target="../media/image152.jpeg"/><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3567137"/>
            <a:ext cx="4419600" cy="1590055"/>
          </a:xfrm>
          <a:ln>
            <a:noFill/>
          </a:ln>
        </p:spPr>
        <p:txBody>
          <a:bodyPr>
            <a:noAutofit/>
          </a:bodyPr>
          <a:lstStyle/>
          <a:p>
            <a:r>
              <a:rPr lang="fr-FR" sz="4000" dirty="0" smtClean="0"/>
              <a:t>Lisboa - Portugal</a:t>
            </a:r>
            <a:br>
              <a:rPr lang="fr-FR" sz="4000" dirty="0" smtClean="0"/>
            </a:br>
            <a:r>
              <a:rPr lang="fr-FR" sz="4000" dirty="0" smtClean="0"/>
              <a:t/>
            </a:r>
            <a:br>
              <a:rPr lang="fr-FR" sz="4000" dirty="0" smtClean="0"/>
            </a:br>
            <a:endParaRPr lang="fr-FR" sz="4000"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907753" y="449907"/>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Privatisation du fameux tramway !</a:t>
            </a:r>
            <a:endParaRPr lang="fr-FR" sz="3200" b="1" u="sng" kern="0" dirty="0">
              <a:latin typeface="Baskerville Old Face" pitchFamily="18" charset="0"/>
              <a:sym typeface="Gill Sans" charset="0"/>
            </a:endParaRPr>
          </a:p>
        </p:txBody>
      </p:sp>
      <p:sp>
        <p:nvSpPr>
          <p:cNvPr id="3" name="Rectangle 4"/>
          <p:cNvSpPr txBox="1">
            <a:spLocks noChangeArrowheads="1"/>
          </p:cNvSpPr>
          <p:nvPr/>
        </p:nvSpPr>
        <p:spPr bwMode="auto">
          <a:xfrm>
            <a:off x="107950" y="1896377"/>
            <a:ext cx="9036050" cy="39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endParaRPr lang="fr-FR" altLang="fr-FR" sz="1400" dirty="0">
              <a:latin typeface="Baskerville Old Face" pitchFamily="18" charset="0"/>
            </a:endParaRPr>
          </a:p>
        </p:txBody>
      </p:sp>
      <p:sp>
        <p:nvSpPr>
          <p:cNvPr id="5" name="Rectangle 4"/>
          <p:cNvSpPr txBox="1">
            <a:spLocks noChangeArrowheads="1"/>
          </p:cNvSpPr>
          <p:nvPr/>
        </p:nvSpPr>
        <p:spPr bwMode="auto">
          <a:xfrm>
            <a:off x="107950" y="1706135"/>
            <a:ext cx="9036050" cy="107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400" dirty="0" smtClean="0">
                <a:latin typeface="Baskerville Old Face" pitchFamily="18" charset="0"/>
              </a:rPr>
              <a:t>Pour cette première après-midi nous vous proposons de privatiser un des fameux tramway </a:t>
            </a:r>
            <a:r>
              <a:rPr lang="fr-FR" altLang="fr-FR" sz="1400" dirty="0">
                <a:latin typeface="Baskerville Old Face" pitchFamily="18" charset="0"/>
              </a:rPr>
              <a:t>spécialement pour le groupe </a:t>
            </a:r>
            <a:r>
              <a:rPr lang="fr-FR" altLang="fr-FR" sz="1400" dirty="0" smtClean="0">
                <a:latin typeface="Baskerville Old Face" pitchFamily="18" charset="0"/>
              </a:rPr>
              <a:t>afin visiter les </a:t>
            </a:r>
            <a:r>
              <a:rPr lang="fr-FR" altLang="fr-FR" sz="1400" dirty="0">
                <a:latin typeface="Baskerville Old Face" pitchFamily="18" charset="0"/>
              </a:rPr>
              <a:t>rues sinueuses et anciennes de </a:t>
            </a:r>
            <a:r>
              <a:rPr lang="fr-FR" altLang="fr-FR" sz="1400" dirty="0" smtClean="0">
                <a:latin typeface="Baskerville Old Face" pitchFamily="18" charset="0"/>
              </a:rPr>
              <a:t>Lisbonne.</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6" name="Imagem 7" descr="tram-lisb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0619" y="2763414"/>
            <a:ext cx="1983829" cy="2753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2629759"/>
            <a:ext cx="2537991" cy="3031489"/>
          </a:xfrm>
          <a:prstGeom prst="rect">
            <a:avLst/>
          </a:prstGeom>
          <a:ln w="9525">
            <a:solidFill>
              <a:schemeClr val="tx1"/>
            </a:solidFill>
          </a:ln>
          <a:effectLst>
            <a:softEdge rad="112500"/>
          </a:effectLst>
        </p:spPr>
      </p:pic>
      <p:pic>
        <p:nvPicPr>
          <p:cNvPr id="2050" name="Picture 2" descr="http://redac.cuk.ch/archives_v3/3767/07Tram19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011287"/>
            <a:ext cx="3227257" cy="2140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8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907753" y="333375"/>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OPTION Lisbonne </a:t>
            </a:r>
            <a:r>
              <a:rPr lang="fr-FR" sz="2800" b="1" u="sng" kern="0" dirty="0">
                <a:latin typeface="Baskerville Old Face" pitchFamily="18" charset="0"/>
                <a:sym typeface="Gill Sans" charset="0"/>
              </a:rPr>
              <a:t>Jaune et Bleu !</a:t>
            </a:r>
          </a:p>
        </p:txBody>
      </p:sp>
      <p:sp>
        <p:nvSpPr>
          <p:cNvPr id="12291" name="Rectangle 4"/>
          <p:cNvSpPr txBox="1">
            <a:spLocks noChangeArrowheads="1"/>
          </p:cNvSpPr>
          <p:nvPr/>
        </p:nvSpPr>
        <p:spPr bwMode="auto">
          <a:xfrm>
            <a:off x="107950" y="1557310"/>
            <a:ext cx="9036050" cy="107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400" dirty="0" smtClean="0">
                <a:latin typeface="Baskerville Old Face" pitchFamily="18" charset="0"/>
              </a:rPr>
              <a:t>De l’arrêt </a:t>
            </a:r>
            <a:r>
              <a:rPr lang="fr-FR" altLang="fr-FR" sz="1400" dirty="0">
                <a:latin typeface="Baskerville Old Face" pitchFamily="18" charset="0"/>
              </a:rPr>
              <a:t>Largo Portas do Sol nous monterons à pied jusqu’au sommet de la colline du Château de Saint Georges pour admirer la vue sur toute la ville. Nous rentrerons dans le château conquit par D. Afonso </a:t>
            </a:r>
            <a:r>
              <a:rPr lang="fr-FR" altLang="fr-FR" sz="1400" dirty="0" err="1">
                <a:latin typeface="Baskerville Old Face" pitchFamily="18" charset="0"/>
              </a:rPr>
              <a:t>Henriques</a:t>
            </a:r>
            <a:r>
              <a:rPr lang="fr-FR" altLang="fr-FR" sz="1400" dirty="0">
                <a:latin typeface="Baskerville Old Face" pitchFamily="18" charset="0"/>
              </a:rPr>
              <a:t> au Maure en 1147.</a:t>
            </a:r>
            <a:r>
              <a:rPr lang="fr-FR" altLang="fr-FR" sz="1400" dirty="0">
                <a:latin typeface="Baskerville Old Face" pitchFamily="18" charset="0"/>
                <a:cs typeface="Times New Roman" pitchFamily="18" charset="0"/>
              </a:rPr>
              <a:t> </a:t>
            </a:r>
          </a:p>
          <a:p>
            <a:pPr algn="ctr" eaLnBrk="1" hangingPunct="1">
              <a:lnSpc>
                <a:spcPct val="150000"/>
              </a:lnSpc>
              <a:spcBef>
                <a:spcPct val="0"/>
              </a:spcBef>
              <a:buFontTx/>
              <a:buNone/>
            </a:pPr>
            <a:r>
              <a:rPr lang="fr-FR" altLang="fr-FR" sz="1400" dirty="0">
                <a:latin typeface="Baskerville Old Face" pitchFamily="18" charset="0"/>
                <a:cs typeface="Times New Roman" pitchFamily="18" charset="0"/>
              </a:rPr>
              <a:t>Un apéritif </a:t>
            </a:r>
            <a:r>
              <a:rPr lang="fr-FR" altLang="fr-FR" sz="1400" dirty="0" smtClean="0">
                <a:latin typeface="Baskerville Old Face" pitchFamily="18" charset="0"/>
                <a:cs typeface="Times New Roman" pitchFamily="18" charset="0"/>
              </a:rPr>
              <a:t>peut être </a:t>
            </a:r>
            <a:r>
              <a:rPr lang="fr-FR" altLang="fr-FR" sz="1400" dirty="0">
                <a:latin typeface="Baskerville Old Face" pitchFamily="18" charset="0"/>
                <a:cs typeface="Times New Roman" pitchFamily="18" charset="0"/>
              </a:rPr>
              <a:t>servi sur la Terrasse. </a:t>
            </a:r>
            <a:r>
              <a:rPr lang="fr-FR" altLang="fr-FR" sz="1400" dirty="0" smtClean="0">
                <a:latin typeface="Baskerville Old Face" pitchFamily="18" charset="0"/>
                <a:cs typeface="Times New Roman" pitchFamily="18" charset="0"/>
              </a:rPr>
              <a:t>Après une visite rapide du château</a:t>
            </a:r>
            <a:r>
              <a:rPr lang="fr-FR" altLang="fr-FR" sz="1400" dirty="0">
                <a:latin typeface="Baskerville Old Face" pitchFamily="18" charset="0"/>
                <a:cs typeface="Times New Roman" pitchFamily="18" charset="0"/>
              </a:rPr>
              <a:t>.</a:t>
            </a:r>
            <a:endParaRPr lang="fr-FR" altLang="fr-FR" sz="1400" dirty="0">
              <a:latin typeface="Baskerville Old Face" pitchFamily="18" charset="0"/>
            </a:endParaRPr>
          </a:p>
        </p:txBody>
      </p:sp>
      <p:pic>
        <p:nvPicPr>
          <p:cNvPr id="12292" name="Picture Placeholder 11" descr="lisboatrip-12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068638"/>
            <a:ext cx="85248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56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6"/>
          <p:cNvSpPr txBox="1">
            <a:spLocks noChangeArrowheads="1"/>
          </p:cNvSpPr>
          <p:nvPr/>
        </p:nvSpPr>
        <p:spPr bwMode="auto">
          <a:xfrm>
            <a:off x="250825" y="-26988"/>
            <a:ext cx="8785225"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75" tIns="40087" rIns="80175" bIns="40087">
            <a:spAutoFit/>
          </a:bodyP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dirty="0" smtClean="0">
                <a:latin typeface="Pristina" pitchFamily="66" charset="0"/>
                <a:sym typeface="Gill Sans"/>
              </a:rPr>
              <a:t>Apéritif </a:t>
            </a:r>
            <a:r>
              <a:rPr lang="fr-FR" altLang="fr-FR" sz="2800" dirty="0">
                <a:latin typeface="Pristina" pitchFamily="66" charset="0"/>
                <a:sym typeface="Gill Sans"/>
              </a:rPr>
              <a:t>au château Saint Georges</a:t>
            </a:r>
          </a:p>
        </p:txBody>
      </p:sp>
      <p:sp>
        <p:nvSpPr>
          <p:cNvPr id="12291" name="Rectangle 4"/>
          <p:cNvSpPr txBox="1">
            <a:spLocks noChangeArrowheads="1"/>
          </p:cNvSpPr>
          <p:nvPr/>
        </p:nvSpPr>
        <p:spPr bwMode="auto">
          <a:xfrm>
            <a:off x="77788" y="749300"/>
            <a:ext cx="9036050" cy="1212850"/>
          </a:xfrm>
          <a:prstGeom prst="rect">
            <a:avLst/>
          </a:prstGeom>
          <a:noFill/>
          <a:ln>
            <a:noFill/>
          </a:ln>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defRPr/>
            </a:pPr>
            <a:r>
              <a:rPr lang="fr-FR" altLang="fr-FR" sz="1600" kern="0" dirty="0">
                <a:latin typeface="Pristina" pitchFamily="66" charset="0"/>
                <a:ea typeface="Times New Roman" pitchFamily="18" charset="0"/>
              </a:rPr>
              <a:t>De l’arrêt Largo Portas do Sol nous monterons à pied jusqu’au sommet de la colline du Château de Saint Georges pour admirer la vue sur toute la ville. Nous rentrerons dans le château conquit par D. Afonso Henriques au Maure en </a:t>
            </a:r>
            <a:r>
              <a:rPr lang="fr-FR" altLang="fr-FR" sz="1600" kern="0" dirty="0" smtClean="0">
                <a:latin typeface="Pristina" pitchFamily="66" charset="0"/>
                <a:ea typeface="Times New Roman" pitchFamily="18" charset="0"/>
              </a:rPr>
              <a:t>1147. Un </a:t>
            </a:r>
            <a:r>
              <a:rPr lang="fr-FR" altLang="fr-FR" sz="1600" kern="0" dirty="0">
                <a:latin typeface="Pristina" pitchFamily="66" charset="0"/>
                <a:ea typeface="Times New Roman" pitchFamily="18" charset="0"/>
              </a:rPr>
              <a:t>apéritif sera servi sur la </a:t>
            </a:r>
            <a:r>
              <a:rPr lang="fr-FR" altLang="fr-FR" sz="1600" kern="0" dirty="0" smtClean="0">
                <a:latin typeface="Pristina" pitchFamily="66" charset="0"/>
                <a:ea typeface="Times New Roman" pitchFamily="18" charset="0"/>
              </a:rPr>
              <a:t>Terrasse après </a:t>
            </a:r>
            <a:r>
              <a:rPr lang="fr-FR" altLang="fr-FR" sz="1600" kern="0" dirty="0">
                <a:latin typeface="Pristina" pitchFamily="66" charset="0"/>
                <a:ea typeface="Times New Roman" pitchFamily="18" charset="0"/>
              </a:rPr>
              <a:t>une visite rapide du château.</a:t>
            </a:r>
          </a:p>
        </p:txBody>
      </p:sp>
      <p:pic>
        <p:nvPicPr>
          <p:cNvPr id="11268" name="Picture 2" descr="\\192.168.1.5\cj\9 COMMERCIAL ET COMMUNICATION\COMMUNICATION\POWER POINT\RANGEMENT PPT\PORTUGAL\LISBONNE\LISBONE - XCPH - DIOR\IMG_27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568825"/>
            <a:ext cx="28082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descr="\\192.168.1.5\cj\9 COMMERCIAL ET COMMUNICATION\COMMUNICATION\POWER POINT\RANGEMENT PPT\PORTUGAL\LISBONNE\LISBONE - XCPH - DIOR\IMG_27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556125"/>
            <a:ext cx="2852738"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http://upload.wikimedia.org/wikipedia/commons/4/44/CastleSaintGeo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2205038"/>
            <a:ext cx="712946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80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259632" y="476672"/>
            <a:ext cx="6985000" cy="792162"/>
          </a:xfrm>
          <a:prstGeom prst="rect">
            <a:avLst/>
          </a:prstGeom>
        </p:spPr>
        <p:txBody>
          <a:bodyPr lIns="104258" tIns="52128" rIns="104258" bIns="52128" anchor="ctr"/>
          <a:lstStyle/>
          <a:p>
            <a:pPr algn="ctr" eaLnBrk="0" hangingPunct="0">
              <a:defRPr/>
            </a:pPr>
            <a:r>
              <a:rPr lang="fr-FR" sz="3200" u="sng" dirty="0">
                <a:latin typeface="Baskerville Old Face" pitchFamily="18" charset="0"/>
              </a:rPr>
              <a:t>Dîner au restaurant</a:t>
            </a:r>
            <a:br>
              <a:rPr lang="fr-FR" sz="3200" u="sng" dirty="0">
                <a:latin typeface="Baskerville Old Face" pitchFamily="18" charset="0"/>
              </a:rPr>
            </a:br>
            <a:r>
              <a:rPr lang="fr-FR" sz="3200" u="sng" dirty="0" err="1">
                <a:latin typeface="Baskerville Old Face" pitchFamily="18" charset="0"/>
              </a:rPr>
              <a:t>Clube</a:t>
            </a:r>
            <a:r>
              <a:rPr lang="fr-FR" sz="3200" u="sng" dirty="0">
                <a:latin typeface="Baskerville Old Face" pitchFamily="18" charset="0"/>
              </a:rPr>
              <a:t> de Fado (Maison de Fado)</a:t>
            </a:r>
            <a:endParaRPr lang="pt-PT" sz="3200" u="sng" kern="0" dirty="0">
              <a:latin typeface="Baskerville Old Face" pitchFamily="18" charset="0"/>
              <a:ea typeface="+mj-ea"/>
              <a:cs typeface="+mj-cs"/>
            </a:endParaRPr>
          </a:p>
        </p:txBody>
      </p:sp>
      <p:sp>
        <p:nvSpPr>
          <p:cNvPr id="18435" name="TextBox 3"/>
          <p:cNvSpPr txBox="1">
            <a:spLocks noChangeArrowheads="1"/>
          </p:cNvSpPr>
          <p:nvPr/>
        </p:nvSpPr>
        <p:spPr bwMode="auto">
          <a:xfrm>
            <a:off x="269875" y="1766888"/>
            <a:ext cx="8713788" cy="9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smtClean="0">
                <a:latin typeface="Baskerville Old Face" pitchFamily="18" charset="0"/>
              </a:rPr>
              <a:t>Depuis la Terrasse BA nous nous dirigerons à pieds jusqu’au restaurant (15min). Situé </a:t>
            </a:r>
            <a:r>
              <a:rPr lang="fr-FR" altLang="fr-FR" sz="1300" dirty="0">
                <a:latin typeface="Baskerville Old Face" pitchFamily="18" charset="0"/>
              </a:rPr>
              <a:t>sur l’un des flancs de la cathédrale de Lisbonne, ce restaurant est rustique et offre une bonne cuisine très portugaise, atmosphère chaleureuse et un des meilleurs spectacles de Fado et guitare portugaise. Capacité maximum : 50 </a:t>
            </a:r>
            <a:r>
              <a:rPr lang="fr-FR" altLang="fr-FR" sz="1300" dirty="0" smtClean="0">
                <a:latin typeface="Baskerville Old Face" pitchFamily="18" charset="0"/>
              </a:rPr>
              <a:t>pax. </a:t>
            </a:r>
            <a:endParaRPr lang="fr-FR" altLang="fr-FR" sz="1300" dirty="0">
              <a:latin typeface="Baskerville Old Face" pitchFamily="18" charset="0"/>
            </a:endParaRPr>
          </a:p>
        </p:txBody>
      </p:sp>
      <p:pic>
        <p:nvPicPr>
          <p:cNvPr id="18437" name="Picture 2" descr="http://www.clube-de-fado.com/el_entrada/bg-home_1671x1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87" y="4077024"/>
            <a:ext cx="4170189" cy="2609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http://www.simplylisbon.org/wp-content/uploads/senhor-vin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776" y="4767179"/>
            <a:ext cx="2909887" cy="1898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92" t="47754" r="14414" b="37313"/>
          <a:stretch/>
        </p:blipFill>
        <p:spPr bwMode="auto">
          <a:xfrm>
            <a:off x="1619672" y="2912329"/>
            <a:ext cx="5826641" cy="102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4" descr="http://www.portugal-4you.com/photos/24104/Clube_de_Fado_241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4054327"/>
            <a:ext cx="2909887" cy="2170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83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4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522538" y="260350"/>
            <a:ext cx="3887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JOURNEE  LISBOA</a:t>
            </a:r>
          </a:p>
        </p:txBody>
      </p:sp>
      <p:sp>
        <p:nvSpPr>
          <p:cNvPr id="11267" name="Rectangle 9"/>
          <p:cNvSpPr>
            <a:spLocks noChangeArrowheads="1"/>
          </p:cNvSpPr>
          <p:nvPr/>
        </p:nvSpPr>
        <p:spPr bwMode="auto">
          <a:xfrm>
            <a:off x="1907704" y="1124744"/>
            <a:ext cx="5184626"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a:t>
            </a:r>
            <a:r>
              <a:rPr lang="fr-FR" altLang="fr-FR" sz="1400" b="1" dirty="0" smtClean="0">
                <a:latin typeface="Baskerville Old Face" pitchFamily="18" charset="0"/>
                <a:ea typeface="Times New Roman" pitchFamily="18" charset="0"/>
                <a:cs typeface="Arial" pitchFamily="34" charset="0"/>
              </a:rPr>
              <a:t>7h30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Petit déjeuner à l’hôtel </a:t>
            </a: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Sana Lisboa 4*</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08h30</a:t>
            </a:r>
            <a:r>
              <a:rPr lang="fr-FR" altLang="fr-FR" sz="1400" dirty="0" smtClean="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Matinée </a:t>
            </a:r>
            <a:r>
              <a:rPr lang="fr-FR" altLang="fr-FR" sz="1400" dirty="0" smtClean="0">
                <a:latin typeface="Baskerville Old Face" pitchFamily="18" charset="0"/>
                <a:ea typeface="Times New Roman" pitchFamily="18" charset="0"/>
                <a:cs typeface="Arial" pitchFamily="34" charset="0"/>
              </a:rPr>
              <a:t>séminaire 2 salles (1 plénière en U + 1 plus petite salle pour 8 pax) =&gt; </a:t>
            </a:r>
            <a:r>
              <a:rPr lang="fr-FR" altLang="fr-FR" sz="1400" dirty="0" err="1" smtClean="0">
                <a:latin typeface="Baskerville Old Face" pitchFamily="18" charset="0"/>
                <a:ea typeface="Times New Roman" pitchFamily="18" charset="0"/>
                <a:cs typeface="Arial" pitchFamily="34" charset="0"/>
              </a:rPr>
              <a:t>Vidéoproj</a:t>
            </a:r>
            <a:r>
              <a:rPr lang="fr-FR" altLang="fr-FR" sz="1400" dirty="0" smtClean="0">
                <a:latin typeface="Baskerville Old Face" pitchFamily="18" charset="0"/>
                <a:ea typeface="Times New Roman" pitchFamily="18" charset="0"/>
                <a:cs typeface="Arial" pitchFamily="34" charset="0"/>
              </a:rPr>
              <a:t> + écran + papier + stylo + eau + </a:t>
            </a:r>
            <a:r>
              <a:rPr lang="fr-FR" altLang="fr-FR" sz="1400" dirty="0" err="1" smtClean="0">
                <a:latin typeface="Baskerville Old Face" pitchFamily="18" charset="0"/>
                <a:ea typeface="Times New Roman" pitchFamily="18" charset="0"/>
                <a:cs typeface="Arial" pitchFamily="34" charset="0"/>
              </a:rPr>
              <a:t>paperboard</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10h30 </a:t>
            </a:r>
            <a:r>
              <a:rPr lang="fr-FR" altLang="fr-FR" sz="1400" b="1"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Pause </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12h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Départ de l’hôtel pour l’après midi de Team Building : Rallye gourmand à </a:t>
            </a:r>
            <a:r>
              <a:rPr lang="fr-FR" altLang="fr-FR" sz="1400" dirty="0" smtClean="0">
                <a:latin typeface="Baskerville Old Face" pitchFamily="18" charset="0"/>
                <a:ea typeface="Times New Roman" pitchFamily="18" charset="0"/>
                <a:cs typeface="Arial" pitchFamily="34" charset="0"/>
              </a:rPr>
              <a:t>Lisbonne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Déjeuner de spécialités portugaises en cours de route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a:t>
            </a:r>
            <a:r>
              <a:rPr lang="fr-FR" altLang="fr-FR" sz="1400" b="1" dirty="0" smtClean="0">
                <a:latin typeface="Baskerville Old Face" pitchFamily="18" charset="0"/>
                <a:ea typeface="Times New Roman" pitchFamily="18" charset="0"/>
                <a:cs typeface="Arial" pitchFamily="34" charset="0"/>
              </a:rPr>
              <a:t>18h</a:t>
            </a:r>
            <a:r>
              <a:rPr lang="fr-FR" altLang="fr-FR" sz="1400" dirty="0" smtClean="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Retour à l’hôtel </a:t>
            </a:r>
            <a:r>
              <a:rPr lang="fr-FR" altLang="fr-FR" sz="1400" dirty="0" smtClean="0">
                <a:latin typeface="Baskerville Old Face" pitchFamily="18" charset="0"/>
                <a:ea typeface="Times New Roman" pitchFamily="18" charset="0"/>
                <a:cs typeface="Arial" pitchFamily="34" charset="0"/>
              </a:rPr>
              <a:t>Sana Lisboa 4* et temps libre</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20h </a:t>
            </a:r>
            <a:r>
              <a:rPr lang="fr-FR" altLang="fr-FR" sz="1400" dirty="0">
                <a:latin typeface="Baskerville Old Face" pitchFamily="18" charset="0"/>
                <a:ea typeface="Times New Roman" pitchFamily="18" charset="0"/>
                <a:cs typeface="Arial" pitchFamily="34" charset="0"/>
              </a:rPr>
              <a:t>– Départ en bus en direction </a:t>
            </a:r>
            <a:r>
              <a:rPr lang="fr-FR" altLang="fr-FR" sz="1400" dirty="0" smtClean="0">
                <a:latin typeface="Baskerville Old Face" pitchFamily="18" charset="0"/>
                <a:ea typeface="Times New Roman" pitchFamily="18" charset="0"/>
                <a:cs typeface="Arial" pitchFamily="34" charset="0"/>
              </a:rPr>
              <a:t>du restaurant Casa da </a:t>
            </a:r>
            <a:r>
              <a:rPr lang="fr-FR" altLang="fr-FR" sz="1400" dirty="0" err="1" smtClean="0">
                <a:latin typeface="Baskerville Old Face" pitchFamily="18" charset="0"/>
                <a:ea typeface="Times New Roman" pitchFamily="18" charset="0"/>
                <a:cs typeface="Arial" pitchFamily="34" charset="0"/>
              </a:rPr>
              <a:t>comida</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a:latin typeface="Baskerville Old Face" pitchFamily="18" charset="0"/>
                <a:ea typeface="Times New Roman" pitchFamily="18" charset="0"/>
                <a:cs typeface="Arial" pitchFamily="34" charset="0"/>
              </a:rPr>
              <a:t>Dîner dans le </a:t>
            </a:r>
            <a:r>
              <a:rPr lang="fr-FR" altLang="fr-FR" sz="1400" dirty="0" smtClean="0">
                <a:latin typeface="Baskerville Old Face" pitchFamily="18" charset="0"/>
                <a:ea typeface="Times New Roman" pitchFamily="18" charset="0"/>
                <a:cs typeface="Arial" pitchFamily="34" charset="0"/>
              </a:rPr>
              <a:t>restaurant</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23h </a:t>
            </a:r>
            <a:r>
              <a:rPr lang="fr-FR" altLang="fr-FR" sz="1400" dirty="0">
                <a:latin typeface="Baskerville Old Face" pitchFamily="18" charset="0"/>
                <a:ea typeface="Times New Roman" pitchFamily="18" charset="0"/>
                <a:cs typeface="Arial" pitchFamily="34" charset="0"/>
              </a:rPr>
              <a:t>– Reprise des bus et nuit </a:t>
            </a:r>
            <a:r>
              <a:rPr lang="fr-FR" altLang="fr-FR" sz="1400" dirty="0" smtClean="0">
                <a:latin typeface="Baskerville Old Face" pitchFamily="18" charset="0"/>
                <a:ea typeface="Times New Roman" pitchFamily="18" charset="0"/>
                <a:cs typeface="Arial" pitchFamily="34" charset="0"/>
              </a:rPr>
              <a:t>à </a:t>
            </a:r>
            <a:r>
              <a:rPr lang="fr-FR" altLang="fr-FR" sz="1400" dirty="0">
                <a:latin typeface="Baskerville Old Face" pitchFamily="18" charset="0"/>
                <a:ea typeface="Times New Roman" pitchFamily="18" charset="0"/>
                <a:cs typeface="Arial" pitchFamily="34" charset="0"/>
              </a:rPr>
              <a:t>l’hôtel </a:t>
            </a:r>
            <a:r>
              <a:rPr lang="fr-FR" altLang="fr-FR" sz="1400" dirty="0" smtClean="0">
                <a:latin typeface="Baskerville Old Face" pitchFamily="18" charset="0"/>
                <a:ea typeface="Times New Roman" pitchFamily="18" charset="0"/>
                <a:cs typeface="Arial" pitchFamily="34" charset="0"/>
              </a:rPr>
              <a:t>Sana Lisboa 4</a:t>
            </a:r>
            <a:r>
              <a:rPr lang="fr-FR" altLang="fr-FR" sz="1400" dirty="0">
                <a:latin typeface="Baskerville Old Face" pitchFamily="18" charset="0"/>
                <a:ea typeface="Times New Roman" pitchFamily="18" charset="0"/>
                <a:cs typeface="Arial" pitchFamily="34" charset="0"/>
              </a:rPr>
              <a:t>*</a:t>
            </a: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4245154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971600" y="332656"/>
            <a:ext cx="7488831" cy="497161"/>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2000" b="1" u="sng" kern="0" dirty="0">
                <a:latin typeface="Baskerville Old Face" pitchFamily="18" charset="0"/>
                <a:sym typeface="Gill Sans" charset="0"/>
              </a:rPr>
              <a:t>Chasse au trésor à la recherche des spécialités culinaires de Lisbonne</a:t>
            </a:r>
            <a:endParaRPr lang="fr-FR" b="1" u="sng" kern="0" dirty="0">
              <a:latin typeface="Baskerville Old Face" pitchFamily="18" charset="0"/>
              <a:sym typeface="Gill Sans" charset="0"/>
            </a:endParaRPr>
          </a:p>
        </p:txBody>
      </p:sp>
      <p:sp>
        <p:nvSpPr>
          <p:cNvPr id="14" name="Marcador de Posição do Texto 2"/>
          <p:cNvSpPr txBox="1">
            <a:spLocks/>
          </p:cNvSpPr>
          <p:nvPr/>
        </p:nvSpPr>
        <p:spPr bwMode="auto">
          <a:xfrm>
            <a:off x="153988" y="1746250"/>
            <a:ext cx="3492500" cy="1150938"/>
          </a:xfrm>
          <a:prstGeom prst="rect">
            <a:avLst/>
          </a:prstGeom>
          <a:noFill/>
          <a:ln w="9525">
            <a:noFill/>
            <a:miter lim="800000"/>
            <a:headEnd/>
            <a:tailEnd/>
          </a:ln>
        </p:spPr>
        <p:txBody>
          <a:bodyPr lIns="104268" tIns="52133" rIns="104268" bIns="52133"/>
          <a:lstStyle/>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La tâche n’est pas aussi facile qu’elle y parait! Les équipes devront trouver à l’aide d’un road book des commerçants et restaurateurs à travers la ville  afin de leur acheter les différentes spécialités qui composeront le déjeuner pique nique.</a:t>
            </a:r>
          </a:p>
          <a:p>
            <a:pPr marL="342900" indent="-342900" algn="just" eaLnBrk="0" hangingPunct="0">
              <a:lnSpc>
                <a:spcPct val="150000"/>
              </a:lnSpc>
              <a:spcBef>
                <a:spcPct val="20000"/>
              </a:spcBef>
              <a:buFontTx/>
              <a:buChar char="•"/>
              <a:defRPr/>
            </a:pPr>
            <a:endParaRPr lang="fr-FR" sz="1100" kern="0" dirty="0">
              <a:latin typeface="+mn-lt"/>
              <a:cs typeface="Times New Roman"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0"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4365104"/>
            <a:ext cx="1642923" cy="2376264"/>
          </a:xfrm>
          <a:prstGeom prst="rect">
            <a:avLst/>
          </a:prstGeom>
          <a:ln>
            <a:noFill/>
          </a:ln>
          <a:effectLst>
            <a:softEdge rad="112500"/>
          </a:effectLst>
        </p:spPr>
      </p:pic>
      <p:pic>
        <p:nvPicPr>
          <p:cNvPr id="15" name="Imagem 10" descr="lisbon-chiad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1720" y="4293096"/>
            <a:ext cx="2070844" cy="2415984"/>
          </a:xfrm>
          <a:prstGeom prst="rect">
            <a:avLst/>
          </a:prstGeom>
          <a:ln>
            <a:noFill/>
          </a:ln>
          <a:effectLst>
            <a:softEdge rad="112500"/>
          </a:effectLst>
        </p:spPr>
      </p:pic>
      <p:pic>
        <p:nvPicPr>
          <p:cNvPr id="1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37471" y="1255975"/>
            <a:ext cx="2537991" cy="3031489"/>
          </a:xfrm>
          <a:prstGeom prst="rect">
            <a:avLst/>
          </a:prstGeom>
          <a:ln w="9525">
            <a:solidFill>
              <a:schemeClr val="tx1"/>
            </a:solidFill>
          </a:ln>
          <a:effectLst>
            <a:softEdge rad="112500"/>
          </a:effectLst>
        </p:spPr>
      </p:pic>
      <p:pic>
        <p:nvPicPr>
          <p:cNvPr id="13320" name="Imagem 7" descr="Copo%20de%20Vinho%20do%20Porto%20Siza%20Vieira%20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375" y="4437063"/>
            <a:ext cx="189865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6" descr="http://2.bp.blogspot.com/-t_EXivpeJqw/T0yZ0iWRlgI/AAAAAAAADMw/MiNlIk3kugE/s1600/ginjin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1260475"/>
            <a:ext cx="20145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2" descr="http://4.bp.blogspot.com/_CU3FPRJsmXU/Sq4Rt0mYwXI/AAAAAAAABCI/6GcNz9yrBgw/s400/pasteis_bel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4365625"/>
            <a:ext cx="2663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73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47813" y="188913"/>
            <a:ext cx="6985000" cy="792162"/>
          </a:xfrm>
          <a:prstGeom prst="rect">
            <a:avLst/>
          </a:prstGeom>
        </p:spPr>
        <p:txBody>
          <a:bodyPr lIns="104258" tIns="52128" rIns="104258" bIns="52128" anchor="ctr"/>
          <a:lstStyle/>
          <a:p>
            <a:pPr algn="ctr" eaLnBrk="0" hangingPunct="0">
              <a:defRPr/>
            </a:pPr>
            <a:r>
              <a:rPr lang="pt-PT" sz="3200" dirty="0">
                <a:latin typeface="Baskerville Old Face" pitchFamily="18" charset="0"/>
              </a:rPr>
              <a:t>Rallye Gourmand à Lisbonne</a:t>
            </a:r>
            <a:endParaRPr lang="pt-PT" sz="3200" kern="0" dirty="0">
              <a:latin typeface="Baskerville Old Face" pitchFamily="18" charset="0"/>
              <a:ea typeface="+mj-ea"/>
              <a:cs typeface="+mj-cs"/>
            </a:endParaRPr>
          </a:p>
        </p:txBody>
      </p:sp>
      <p:sp>
        <p:nvSpPr>
          <p:cNvPr id="14339" name="TextBox 3"/>
          <p:cNvSpPr txBox="1">
            <a:spLocks noChangeArrowheads="1"/>
          </p:cNvSpPr>
          <p:nvPr/>
        </p:nvSpPr>
        <p:spPr bwMode="auto">
          <a:xfrm>
            <a:off x="250825" y="908050"/>
            <a:ext cx="8713788"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rPr>
              <a:t>Ce rallye emmènera les participants à travers les lieux les plus anciens de Lisbonne et leur feront découvrir les bars et tavernes les plus anciens en utilisant les moyens de transport les plus traditionnels : ascenseurs et tramways.  </a:t>
            </a:r>
            <a:endParaRPr lang="pt-PT" altLang="fr-FR" sz="1200" dirty="0">
              <a:latin typeface="Baskerville Old Face" pitchFamily="18" charset="0"/>
            </a:endParaRPr>
          </a:p>
          <a:p>
            <a:pPr algn="just" eaLnBrk="1" hangingPunct="1">
              <a:lnSpc>
                <a:spcPct val="150000"/>
              </a:lnSpc>
              <a:spcBef>
                <a:spcPct val="0"/>
              </a:spcBef>
              <a:buFontTx/>
              <a:buNone/>
            </a:pPr>
            <a:r>
              <a:rPr lang="fr-FR" altLang="fr-FR" sz="1200" dirty="0">
                <a:latin typeface="Baskerville Old Face" pitchFamily="18" charset="0"/>
              </a:rPr>
              <a:t>Le rallye commencera à l’hôtel où seront logés les invités, avec un petit briefing fait par un responsable de notre organisation. </a:t>
            </a:r>
          </a:p>
          <a:p>
            <a:pPr algn="just" eaLnBrk="1" hangingPunct="1">
              <a:lnSpc>
                <a:spcPct val="150000"/>
              </a:lnSpc>
              <a:spcBef>
                <a:spcPct val="0"/>
              </a:spcBef>
              <a:buFontTx/>
              <a:buNone/>
            </a:pPr>
            <a:r>
              <a:rPr lang="fr-FR" altLang="fr-FR" sz="1200" dirty="0">
                <a:latin typeface="Baskerville Old Face" pitchFamily="18" charset="0"/>
              </a:rPr>
              <a:t>Le groupe sera divisé en équipes de 10 et nous leur remettront des mouchoirs de couleurs différentes – une couleur par équipe. </a:t>
            </a:r>
          </a:p>
          <a:p>
            <a:pPr algn="just" eaLnBrk="1" hangingPunct="1">
              <a:lnSpc>
                <a:spcPct val="150000"/>
              </a:lnSpc>
              <a:spcBef>
                <a:spcPct val="0"/>
              </a:spcBef>
              <a:buFontTx/>
              <a:buNone/>
            </a:pPr>
            <a:r>
              <a:rPr lang="fr-FR" altLang="fr-FR" sz="1200" dirty="0">
                <a:latin typeface="Baskerville Old Face" pitchFamily="18" charset="0"/>
              </a:rPr>
              <a:t>Sera distribués à chaque équipe: un carnet de route, un stylo, </a:t>
            </a:r>
            <a:r>
              <a:rPr lang="fr-FR" altLang="fr-FR" sz="1200" dirty="0">
                <a:latin typeface="Baskerville Old Face" pitchFamily="18" charset="0"/>
                <a:ea typeface="Times New Roman" pitchFamily="18" charset="0"/>
                <a:cs typeface="Arial" pitchFamily="34" charset="0"/>
              </a:rPr>
              <a:t>un appareil photo digital qu’ils devront utiliser pour prendre des photos de groupe à différents endroits de la ville, </a:t>
            </a:r>
            <a:r>
              <a:rPr lang="fr-FR" altLang="fr-FR" sz="1200" dirty="0">
                <a:latin typeface="Baskerville Old Face" pitchFamily="18" charset="0"/>
              </a:rPr>
              <a:t>une enveloppe avec des billets pour les différents transports à utiliser et du faux argent (imprimé par l’organisation avec le LOGO de la société) pour acheter des boissons dans les bars où passeront les équipes.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Chaque groupe recevra un </a:t>
            </a:r>
            <a:r>
              <a:rPr lang="fr-FR" altLang="fr-FR" sz="1200" dirty="0" err="1">
                <a:latin typeface="Baskerville Old Face" pitchFamily="18" charset="0"/>
                <a:cs typeface="Arial" pitchFamily="34" charset="0"/>
              </a:rPr>
              <a:t>roadbook</a:t>
            </a:r>
            <a:r>
              <a:rPr lang="fr-FR" altLang="fr-FR" sz="1200" dirty="0">
                <a:latin typeface="Baskerville Old Face" pitchFamily="18" charset="0"/>
                <a:cs typeface="Arial" pitchFamily="34" charset="0"/>
              </a:rPr>
              <a:t>  avec des indications à suivre et des énigmes a résoudre.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Le parcours les emmènera à travers les quartiers de </a:t>
            </a:r>
            <a:r>
              <a:rPr lang="fr-FR" altLang="fr-FR" sz="1200" dirty="0" err="1">
                <a:latin typeface="Baskerville Old Face" pitchFamily="18" charset="0"/>
                <a:cs typeface="Arial" pitchFamily="34" charset="0"/>
              </a:rPr>
              <a:t>Bairro</a:t>
            </a:r>
            <a:r>
              <a:rPr lang="fr-FR" altLang="fr-FR" sz="1200" dirty="0">
                <a:latin typeface="Baskerville Old Face" pitchFamily="18" charset="0"/>
                <a:cs typeface="Arial" pitchFamily="34" charset="0"/>
              </a:rPr>
              <a:t> Alto, </a:t>
            </a:r>
            <a:r>
              <a:rPr lang="fr-FR" altLang="fr-FR" sz="1200" dirty="0" err="1">
                <a:latin typeface="Baskerville Old Face" pitchFamily="18" charset="0"/>
                <a:cs typeface="Arial" pitchFamily="34" charset="0"/>
              </a:rPr>
              <a:t>Baixa</a:t>
            </a:r>
            <a:r>
              <a:rPr lang="fr-FR" altLang="fr-FR" sz="1200" dirty="0">
                <a:latin typeface="Baskerville Old Face" pitchFamily="18" charset="0"/>
                <a:cs typeface="Arial" pitchFamily="34" charset="0"/>
              </a:rPr>
              <a:t> </a:t>
            </a:r>
            <a:r>
              <a:rPr lang="fr-FR" altLang="fr-FR" sz="1200" dirty="0" err="1">
                <a:latin typeface="Baskerville Old Face" pitchFamily="18" charset="0"/>
                <a:cs typeface="Arial" pitchFamily="34" charset="0"/>
              </a:rPr>
              <a:t>Chiado</a:t>
            </a:r>
            <a:r>
              <a:rPr lang="fr-FR" altLang="fr-FR" sz="1200" dirty="0">
                <a:latin typeface="Baskerville Old Face" pitchFamily="18" charset="0"/>
                <a:cs typeface="Arial" pitchFamily="34" charset="0"/>
              </a:rPr>
              <a:t> et </a:t>
            </a:r>
            <a:r>
              <a:rPr lang="fr-FR" altLang="fr-FR" sz="1200" dirty="0" err="1">
                <a:latin typeface="Baskerville Old Face" pitchFamily="18" charset="0"/>
                <a:cs typeface="Arial" pitchFamily="34" charset="0"/>
              </a:rPr>
              <a:t>Alfama</a:t>
            </a:r>
            <a:r>
              <a:rPr lang="fr-FR" altLang="fr-FR" sz="1200" dirty="0">
                <a:latin typeface="Baskerville Old Face" pitchFamily="18" charset="0"/>
                <a:cs typeface="Arial" pitchFamily="34" charset="0"/>
              </a:rPr>
              <a:t>. Ils devront prendre les fameux ascenseurs et funiculaires de Lisbonne et durant le parcours ils profiteront aussi de dégustations: un verre de </a:t>
            </a:r>
            <a:r>
              <a:rPr lang="fr-FR" altLang="fr-FR" sz="1200" dirty="0" err="1">
                <a:latin typeface="Baskerville Old Face" pitchFamily="18" charset="0"/>
                <a:cs typeface="Arial" pitchFamily="34" charset="0"/>
              </a:rPr>
              <a:t>Vinho</a:t>
            </a:r>
            <a:r>
              <a:rPr lang="fr-FR" altLang="fr-FR" sz="1200" dirty="0">
                <a:latin typeface="Baskerville Old Face" pitchFamily="18" charset="0"/>
                <a:cs typeface="Arial" pitchFamily="34" charset="0"/>
              </a:rPr>
              <a:t> </a:t>
            </a:r>
            <a:r>
              <a:rPr lang="fr-FR" altLang="fr-FR" sz="1200" dirty="0" err="1">
                <a:latin typeface="Baskerville Old Face" pitchFamily="18" charset="0"/>
                <a:cs typeface="Arial" pitchFamily="34" charset="0"/>
              </a:rPr>
              <a:t>Verde</a:t>
            </a:r>
            <a:r>
              <a:rPr lang="fr-FR" altLang="fr-FR" sz="1200" dirty="0">
                <a:latin typeface="Baskerville Old Face" pitchFamily="18" charset="0"/>
                <a:cs typeface="Arial" pitchFamily="34" charset="0"/>
              </a:rPr>
              <a:t> avec les délicieux beignets de Morue, un des fameux gâteaux Pastel de Nata et en dernier un verre de la liqueur « </a:t>
            </a:r>
            <a:r>
              <a:rPr lang="fr-FR" altLang="fr-FR" sz="1200" dirty="0" err="1">
                <a:latin typeface="Baskerville Old Face" pitchFamily="18" charset="0"/>
                <a:cs typeface="Arial" pitchFamily="34" charset="0"/>
              </a:rPr>
              <a:t>Ginginha</a:t>
            </a:r>
            <a:r>
              <a:rPr lang="fr-FR" altLang="fr-FR" sz="1200" dirty="0">
                <a:latin typeface="Baskerville Old Face" pitchFamily="18" charset="0"/>
                <a:cs typeface="Arial" pitchFamily="34" charset="0"/>
              </a:rPr>
              <a:t> » (liqueur de Griottes). </a:t>
            </a:r>
          </a:p>
          <a:p>
            <a:pPr algn="just" eaLnBrk="1" hangingPunct="1">
              <a:lnSpc>
                <a:spcPct val="150000"/>
              </a:lnSpc>
              <a:spcBef>
                <a:spcPct val="0"/>
              </a:spcBef>
              <a:buFontTx/>
              <a:buNone/>
            </a:pPr>
            <a:r>
              <a:rPr lang="fr-FR" altLang="fr-FR" sz="1200" dirty="0">
                <a:latin typeface="Baskerville Old Face" pitchFamily="18" charset="0"/>
                <a:cs typeface="Arial" pitchFamily="34" charset="0"/>
              </a:rPr>
              <a:t>Une façon différente et originale pour découvrir les quartiers les plus typiques de Lisbonne!</a:t>
            </a:r>
          </a:p>
          <a:p>
            <a:pPr eaLnBrk="1" hangingPunct="1">
              <a:spcBef>
                <a:spcPct val="0"/>
              </a:spcBef>
              <a:buFontTx/>
              <a:buNone/>
            </a:pPr>
            <a:endParaRPr lang="pt-PT" altLang="fr-FR" sz="1100" dirty="0"/>
          </a:p>
        </p:txBody>
      </p:sp>
      <p:pic>
        <p:nvPicPr>
          <p:cNvPr id="14340" name="Imagem 5" descr="tak8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36179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365625"/>
            <a:ext cx="15843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m 6" descr="pasteis-de-bacalha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365625"/>
            <a:ext cx="32416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m 7" descr="tram-lisb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050" y="4365625"/>
            <a:ext cx="163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169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2"/>
          <p:cNvSpPr txBox="1">
            <a:spLocks/>
          </p:cNvSpPr>
          <p:nvPr/>
        </p:nvSpPr>
        <p:spPr>
          <a:xfrm>
            <a:off x="5148064" y="169596"/>
            <a:ext cx="3667428" cy="2179284"/>
          </a:xfrm>
          <a:prstGeom prst="rect">
            <a:avLst/>
          </a:prstGeom>
        </p:spPr>
        <p:txBody>
          <a:bodyPr vert="horz" lIns="104278" tIns="52139" rIns="104278" bIns="52139" rtlCol="0" anchor="ctr">
            <a:normAutofit fontScale="55000" lnSpcReduction="20000"/>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just" eaLnBrk="0" hangingPunct="0">
              <a:lnSpc>
                <a:spcPct val="150000"/>
              </a:lnSpc>
              <a:spcBef>
                <a:spcPts val="0"/>
              </a:spcBef>
              <a:defRPr/>
            </a:pPr>
            <a:r>
              <a:rPr lang="fr-FR" dirty="0" smtClean="0">
                <a:ea typeface="Times New Roman" pitchFamily="18" charset="0"/>
                <a:cs typeface="Arial" pitchFamily="34" charset="0"/>
              </a:rPr>
              <a:t>C’est un des plus élégants et renommés restaurants de la ville, « porte fermée », cuisine et services impeccable ; décoration très élégante avec des pièces en porcelaine. Un petit patio intérieur avec une fontaine.  Possibilité d’envisager une seule grande table pour 14 personnes.</a:t>
            </a:r>
            <a:r>
              <a:rPr lang="pt-PT" dirty="0">
                <a:cs typeface="Arial" pitchFamily="34" charset="0"/>
              </a:rPr>
              <a:t> </a:t>
            </a:r>
            <a:r>
              <a:rPr lang="fr-FR" dirty="0" smtClean="0">
                <a:ea typeface="Times New Roman" pitchFamily="18" charset="0"/>
                <a:cs typeface="Arial" pitchFamily="34" charset="0"/>
              </a:rPr>
              <a:t>Capacité max. 60 personnes. </a:t>
            </a:r>
          </a:p>
          <a:p>
            <a:endParaRPr lang="pt-PT" dirty="0">
              <a:latin typeface="+mj-lt"/>
            </a:endParaRPr>
          </a:p>
        </p:txBody>
      </p:sp>
      <p:sp>
        <p:nvSpPr>
          <p:cNvPr id="5" name="Título 3"/>
          <p:cNvSpPr txBox="1">
            <a:spLocks/>
          </p:cNvSpPr>
          <p:nvPr/>
        </p:nvSpPr>
        <p:spPr>
          <a:xfrm>
            <a:off x="323529" y="321400"/>
            <a:ext cx="5832648" cy="1603458"/>
          </a:xfrm>
          <a:prstGeom prst="rect">
            <a:avLst/>
          </a:prstGeom>
        </p:spPr>
        <p:txBody>
          <a:bodyPr vert="horz" lIns="104278" tIns="52139" rIns="104278" bIns="52139" rtlCol="0" anchor="ctr">
            <a:normAutofit fontScale="975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pt-PT" sz="4400" dirty="0" smtClean="0"/>
              <a:t>Dîner au restaurant </a:t>
            </a:r>
          </a:p>
          <a:p>
            <a:r>
              <a:rPr lang="pt-PT" sz="4400" dirty="0" smtClean="0"/>
              <a:t>Casa da Comida</a:t>
            </a:r>
            <a:endParaRPr lang="pt-PT" sz="4400" dirty="0"/>
          </a:p>
        </p:txBody>
      </p:sp>
      <p:pic>
        <p:nvPicPr>
          <p:cNvPr id="6" name="Picture 2" descr="\\Ptsw2\network\Imagens\LISBOA + ESTORIL + SINTRA\Restaurantes\LISBOA\Casa da Comida\FOTOS NOVAS\53638_525313280815181_488591610_o.jpg"/>
          <p:cNvPicPr>
            <a:picLocks noChangeAspect="1" noChangeArrowheads="1"/>
          </p:cNvPicPr>
          <p:nvPr/>
        </p:nvPicPr>
        <p:blipFill>
          <a:blip r:embed="rId2" cstate="print"/>
          <a:srcRect/>
          <a:stretch>
            <a:fillRect/>
          </a:stretch>
        </p:blipFill>
        <p:spPr bwMode="auto">
          <a:xfrm>
            <a:off x="179512" y="2803738"/>
            <a:ext cx="3145028" cy="2041501"/>
          </a:xfrm>
          <a:prstGeom prst="rect">
            <a:avLst/>
          </a:prstGeom>
          <a:noFill/>
        </p:spPr>
      </p:pic>
      <p:pic>
        <p:nvPicPr>
          <p:cNvPr id="7" name="Picture 3" descr="\\Ptsw2\network\Imagens\LISBOA + ESTORIL + SINTRA\Restaurantes\LISBOA\Casa da Comida\FOTOS NOVAS\53965_525316790814830_1614622130_o.jpg"/>
          <p:cNvPicPr>
            <a:picLocks noChangeAspect="1" noChangeArrowheads="1"/>
          </p:cNvPicPr>
          <p:nvPr/>
        </p:nvPicPr>
        <p:blipFill>
          <a:blip r:embed="rId3" cstate="print"/>
          <a:srcRect/>
          <a:stretch>
            <a:fillRect/>
          </a:stretch>
        </p:blipFill>
        <p:spPr bwMode="auto">
          <a:xfrm>
            <a:off x="5316762" y="2708920"/>
            <a:ext cx="3330031" cy="2041501"/>
          </a:xfrm>
          <a:prstGeom prst="rect">
            <a:avLst/>
          </a:prstGeom>
          <a:noFill/>
        </p:spPr>
      </p:pic>
      <p:pic>
        <p:nvPicPr>
          <p:cNvPr id="8" name="Picture 5" descr="\\Ptsw2\network\Imagens\LISBOA + ESTORIL + SINTRA\Restaurantes\LISBOA\Casa da Comida\FOTOS NOVAS\398317_525326684147174_2084338861_n.jpg"/>
          <p:cNvPicPr>
            <a:picLocks noChangeAspect="1" noChangeArrowheads="1"/>
          </p:cNvPicPr>
          <p:nvPr/>
        </p:nvPicPr>
        <p:blipFill>
          <a:blip r:embed="rId4" cstate="print"/>
          <a:srcRect/>
          <a:stretch>
            <a:fillRect/>
          </a:stretch>
        </p:blipFill>
        <p:spPr bwMode="auto">
          <a:xfrm>
            <a:off x="3517089" y="4827750"/>
            <a:ext cx="1486423" cy="1793306"/>
          </a:xfrm>
          <a:prstGeom prst="rect">
            <a:avLst/>
          </a:prstGeom>
          <a:noFill/>
        </p:spPr>
      </p:pic>
      <p:pic>
        <p:nvPicPr>
          <p:cNvPr id="9" name="Picture 6" descr="\\Ptsw2\network\Imagens\LISBOA + ESTORIL + SINTRA\Restaurantes\LISBOA\Casa da Comida\FOTOS NOVAS\664833_525319024147940_809183588_o.jpg"/>
          <p:cNvPicPr>
            <a:picLocks noChangeAspect="1" noChangeArrowheads="1"/>
          </p:cNvPicPr>
          <p:nvPr/>
        </p:nvPicPr>
        <p:blipFill>
          <a:blip r:embed="rId5" cstate="print"/>
          <a:srcRect/>
          <a:stretch>
            <a:fillRect/>
          </a:stretch>
        </p:blipFill>
        <p:spPr bwMode="auto">
          <a:xfrm>
            <a:off x="177242" y="4845240"/>
            <a:ext cx="3138631" cy="1793305"/>
          </a:xfrm>
          <a:prstGeom prst="rect">
            <a:avLst/>
          </a:prstGeom>
          <a:noFill/>
        </p:spPr>
      </p:pic>
      <p:pic>
        <p:nvPicPr>
          <p:cNvPr id="10" name="Picture 9"/>
          <p:cNvPicPr>
            <a:picLocks noChangeAspect="1" noChangeArrowheads="1"/>
          </p:cNvPicPr>
          <p:nvPr/>
        </p:nvPicPr>
        <p:blipFill>
          <a:blip r:embed="rId6" cstate="print"/>
          <a:srcRect/>
          <a:stretch>
            <a:fillRect/>
          </a:stretch>
        </p:blipFill>
        <p:spPr bwMode="auto">
          <a:xfrm>
            <a:off x="3563888" y="2803739"/>
            <a:ext cx="1418359" cy="2041502"/>
          </a:xfrm>
          <a:prstGeom prst="rect">
            <a:avLst/>
          </a:prstGeom>
          <a:noFill/>
          <a:ln w="9525">
            <a:noFill/>
            <a:miter lim="800000"/>
            <a:headEnd/>
            <a:tailEnd/>
          </a:ln>
        </p:spPr>
      </p:pic>
      <p:pic>
        <p:nvPicPr>
          <p:cNvPr id="11" name="Picture 10"/>
          <p:cNvPicPr>
            <a:picLocks noChangeAspect="1" noChangeArrowheads="1"/>
          </p:cNvPicPr>
          <p:nvPr/>
        </p:nvPicPr>
        <p:blipFill>
          <a:blip r:embed="rId7" cstate="print"/>
          <a:srcRect/>
          <a:stretch>
            <a:fillRect/>
          </a:stretch>
        </p:blipFill>
        <p:spPr bwMode="auto">
          <a:xfrm rot="10800000" flipV="1">
            <a:off x="5316762" y="4845241"/>
            <a:ext cx="3325110" cy="1793305"/>
          </a:xfrm>
          <a:prstGeom prst="rect">
            <a:avLst/>
          </a:prstGeom>
          <a:noFill/>
          <a:ln w="9525">
            <a:noFill/>
            <a:miter lim="800000"/>
            <a:headEnd/>
            <a:tailEnd/>
          </a:ln>
        </p:spPr>
      </p:pic>
    </p:spTree>
    <p:extLst>
      <p:ext uri="{BB962C8B-B14F-4D97-AF65-F5344CB8AC3E}">
        <p14:creationId xmlns:p14="http://schemas.microsoft.com/office/powerpoint/2010/main" val="278371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all-free-photos.com/images/lisbonne/PI19024-h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395" y="980728"/>
            <a:ext cx="4038821" cy="2683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35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val="26715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691680" y="1700808"/>
            <a:ext cx="586870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a:t>
            </a:r>
            <a:r>
              <a:rPr lang="fr-FR" altLang="fr-FR" sz="1400" b="1" dirty="0" smtClean="0">
                <a:latin typeface="Baskerville Old Face" pitchFamily="18" charset="0"/>
                <a:ea typeface="Times New Roman" pitchFamily="18" charset="0"/>
                <a:cs typeface="Arial" pitchFamily="34" charset="0"/>
              </a:rPr>
              <a:t>7h30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Petit déjeuner à </a:t>
            </a:r>
            <a:r>
              <a:rPr lang="fr-FR" altLang="fr-FR" sz="1400" dirty="0" smtClean="0">
                <a:latin typeface="Baskerville Old Face" pitchFamily="18" charset="0"/>
                <a:ea typeface="Times New Roman" pitchFamily="18" charset="0"/>
                <a:cs typeface="Arial" pitchFamily="34" charset="0"/>
              </a:rPr>
              <a:t>l’hôtel 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08h30</a:t>
            </a:r>
            <a:r>
              <a:rPr lang="fr-FR" altLang="fr-FR" sz="1400" dirty="0">
                <a:latin typeface="Baskerville Old Face" pitchFamily="18" charset="0"/>
                <a:ea typeface="Times New Roman" pitchFamily="18" charset="0"/>
                <a:cs typeface="Arial" pitchFamily="34" charset="0"/>
              </a:rPr>
              <a:t>– Matinée séminaire 2 salles (1 plénière en U + 1 plus petite salle pour 8 pax) =&gt; </a:t>
            </a:r>
            <a:r>
              <a:rPr lang="fr-FR" altLang="fr-FR" sz="1400" dirty="0" err="1">
                <a:latin typeface="Baskerville Old Face" pitchFamily="18" charset="0"/>
                <a:ea typeface="Times New Roman" pitchFamily="18" charset="0"/>
                <a:cs typeface="Arial" pitchFamily="34" charset="0"/>
              </a:rPr>
              <a:t>Vidéoproj</a:t>
            </a:r>
            <a:r>
              <a:rPr lang="fr-FR" altLang="fr-FR" sz="1400" dirty="0">
                <a:latin typeface="Baskerville Old Face" pitchFamily="18" charset="0"/>
                <a:ea typeface="Times New Roman" pitchFamily="18" charset="0"/>
                <a:cs typeface="Arial" pitchFamily="34" charset="0"/>
              </a:rPr>
              <a:t> + écran + papier + stylo + eau + </a:t>
            </a:r>
            <a:r>
              <a:rPr lang="fr-FR" altLang="fr-FR" sz="1400" dirty="0" err="1">
                <a:latin typeface="Baskerville Old Face" pitchFamily="18" charset="0"/>
                <a:ea typeface="Times New Roman" pitchFamily="18" charset="0"/>
                <a:cs typeface="Arial" pitchFamily="34" charset="0"/>
              </a:rPr>
              <a:t>paperboard</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10h30 - </a:t>
            </a:r>
            <a:r>
              <a:rPr lang="fr-FR" altLang="fr-FR" sz="1400" dirty="0">
                <a:latin typeface="Baskerville Old Face" pitchFamily="18" charset="0"/>
                <a:ea typeface="Times New Roman" pitchFamily="18" charset="0"/>
                <a:cs typeface="Arial" pitchFamily="34" charset="0"/>
              </a:rPr>
              <a:t>Pause </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b="1" dirty="0" smtClean="0">
                <a:latin typeface="Baskerville Old Face" pitchFamily="18" charset="0"/>
                <a:ea typeface="Times New Roman" pitchFamily="18" charset="0"/>
                <a:cs typeface="Arial" pitchFamily="34" charset="0"/>
              </a:rPr>
              <a:t>12h30 </a:t>
            </a:r>
            <a:r>
              <a:rPr lang="fr-FR" altLang="fr-FR" sz="1400" dirty="0">
                <a:latin typeface="Baskerville Old Face" pitchFamily="18" charset="0"/>
                <a:ea typeface="Times New Roman" pitchFamily="18" charset="0"/>
                <a:cs typeface="Arial" pitchFamily="34" charset="0"/>
              </a:rPr>
              <a:t>– Départ en mini bus pour </a:t>
            </a:r>
            <a:r>
              <a:rPr lang="fr-FR" altLang="fr-FR" sz="1400" dirty="0" smtClean="0">
                <a:latin typeface="Baskerville Old Face" pitchFamily="18" charset="0"/>
                <a:ea typeface="Times New Roman" pitchFamily="18" charset="0"/>
                <a:cs typeface="Arial" pitchFamily="34" charset="0"/>
              </a:rPr>
              <a:t>Sintra</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13h – </a:t>
            </a:r>
            <a:r>
              <a:rPr lang="fr-FR" altLang="fr-FR" sz="1400" dirty="0" smtClean="0">
                <a:latin typeface="Baskerville Old Face" pitchFamily="18" charset="0"/>
                <a:ea typeface="Times New Roman" pitchFamily="18" charset="0"/>
                <a:cs typeface="Arial" pitchFamily="34" charset="0"/>
              </a:rPr>
              <a:t>Déjeuner durant le trajet pour Sintra au restaurant </a:t>
            </a:r>
            <a:r>
              <a:rPr lang="fr-FR" altLang="fr-FR" sz="1400" dirty="0" err="1" smtClean="0">
                <a:latin typeface="Baskerville Old Face" pitchFamily="18" charset="0"/>
                <a:ea typeface="Times New Roman" pitchFamily="18" charset="0"/>
                <a:cs typeface="Arial" pitchFamily="34" charset="0"/>
              </a:rPr>
              <a:t>Cozinha</a:t>
            </a:r>
            <a:r>
              <a:rPr lang="fr-FR" altLang="fr-FR" sz="1400" dirty="0" smtClean="0">
                <a:latin typeface="Baskerville Old Face" pitchFamily="18" charset="0"/>
                <a:ea typeface="Times New Roman" pitchFamily="18" charset="0"/>
                <a:cs typeface="Arial" pitchFamily="34" charset="0"/>
              </a:rPr>
              <a:t> </a:t>
            </a:r>
            <a:r>
              <a:rPr lang="fr-FR" altLang="fr-FR" sz="1400" dirty="0" err="1" smtClean="0">
                <a:latin typeface="Baskerville Old Face" pitchFamily="18" charset="0"/>
                <a:ea typeface="Times New Roman" pitchFamily="18" charset="0"/>
                <a:cs typeface="Arial" pitchFamily="34" charset="0"/>
              </a:rPr>
              <a:t>Velha</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 – </a:t>
            </a:r>
            <a:r>
              <a:rPr lang="fr-FR" altLang="fr-FR" sz="1400" dirty="0" smtClean="0">
                <a:latin typeface="Baskerville Old Face" pitchFamily="18" charset="0"/>
                <a:ea typeface="Times New Roman" pitchFamily="18" charset="0"/>
                <a:cs typeface="Arial" pitchFamily="34" charset="0"/>
              </a:rPr>
              <a:t>Découverte de Sintra</a:t>
            </a: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19h00</a:t>
            </a:r>
            <a:r>
              <a:rPr lang="fr-FR" altLang="fr-FR" sz="1400" dirty="0" smtClean="0">
                <a:latin typeface="Baskerville Old Face" pitchFamily="18" charset="0"/>
                <a:ea typeface="Times New Roman" pitchFamily="18" charset="0"/>
                <a:cs typeface="Arial" pitchFamily="34" charset="0"/>
              </a:rPr>
              <a:t>– Départ en mini bus de Sintra vers le restaurant Monte Mar à Cascais </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19h30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Dîner au Monte </a:t>
            </a:r>
            <a:r>
              <a:rPr lang="fr-FR" altLang="fr-FR" sz="1400" dirty="0">
                <a:latin typeface="Baskerville Old Face" pitchFamily="18" charset="0"/>
                <a:ea typeface="Times New Roman" pitchFamily="18" charset="0"/>
                <a:cs typeface="Arial" pitchFamily="34" charset="0"/>
              </a:rPr>
              <a:t>M</a:t>
            </a:r>
            <a:r>
              <a:rPr lang="fr-FR" altLang="fr-FR" sz="1400" dirty="0" smtClean="0">
                <a:latin typeface="Baskerville Old Face" pitchFamily="18" charset="0"/>
                <a:ea typeface="Times New Roman" pitchFamily="18" charset="0"/>
                <a:cs typeface="Arial" pitchFamily="34" charset="0"/>
              </a:rPr>
              <a:t>ar </a:t>
            </a:r>
            <a:r>
              <a:rPr lang="fr-FR" altLang="fr-FR" sz="1400" dirty="0" err="1" smtClean="0">
                <a:latin typeface="Baskerville Old Face" pitchFamily="18" charset="0"/>
                <a:ea typeface="Times New Roman" pitchFamily="18" charset="0"/>
                <a:cs typeface="Arial" pitchFamily="34" charset="0"/>
              </a:rPr>
              <a:t>Restaurante</a:t>
            </a:r>
            <a:r>
              <a:rPr lang="fr-FR" altLang="fr-FR" sz="1400" dirty="0" smtClean="0">
                <a:latin typeface="Baskerville Old Face" pitchFamily="18" charset="0"/>
                <a:ea typeface="Times New Roman" pitchFamily="18" charset="0"/>
                <a:cs typeface="Arial" pitchFamily="34" charset="0"/>
              </a:rPr>
              <a:t> à Cascais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23h</a:t>
            </a:r>
            <a:r>
              <a:rPr lang="fr-FR" altLang="fr-FR" sz="1400" dirty="0" smtClean="0">
                <a:latin typeface="Baskerville Old Face" pitchFamily="18" charset="0"/>
                <a:ea typeface="Times New Roman" pitchFamily="18" charset="0"/>
                <a:cs typeface="Arial" pitchFamily="34" charset="0"/>
              </a:rPr>
              <a:t>– Nuit en chambre </a:t>
            </a:r>
            <a:r>
              <a:rPr lang="fr-FR" altLang="fr-FR" sz="1400" dirty="0">
                <a:latin typeface="Baskerville Old Face" pitchFamily="18" charset="0"/>
                <a:ea typeface="Times New Roman" pitchFamily="18" charset="0"/>
                <a:cs typeface="Arial" pitchFamily="34" charset="0"/>
              </a:rPr>
              <a:t>single à l’hôtel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
        <p:nvSpPr>
          <p:cNvPr id="6" name="Text Box 16"/>
          <p:cNvSpPr txBox="1">
            <a:spLocks noChangeArrowheads="1"/>
          </p:cNvSpPr>
          <p:nvPr/>
        </p:nvSpPr>
        <p:spPr bwMode="auto">
          <a:xfrm>
            <a:off x="899492" y="476672"/>
            <a:ext cx="7200900"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Découverte Sintra et Cascais</a:t>
            </a:r>
            <a:endParaRPr lang="fr-FR" sz="2800" b="1" u="sng" kern="0" dirty="0">
              <a:latin typeface="Baskerville Old Face" pitchFamily="18" charset="0"/>
              <a:sym typeface="Gill Sans" charset="0"/>
            </a:endParaRPr>
          </a:p>
        </p:txBody>
      </p:sp>
    </p:spTree>
    <p:extLst>
      <p:ext uri="{BB962C8B-B14F-4D97-AF65-F5344CB8AC3E}">
        <p14:creationId xmlns:p14="http://schemas.microsoft.com/office/powerpoint/2010/main" val="1904367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2"/>
          <p:cNvSpPr txBox="1">
            <a:spLocks/>
          </p:cNvSpPr>
          <p:nvPr/>
        </p:nvSpPr>
        <p:spPr>
          <a:xfrm>
            <a:off x="5148064" y="169596"/>
            <a:ext cx="3667428" cy="2179284"/>
          </a:xfrm>
          <a:prstGeom prst="rect">
            <a:avLst/>
          </a:prstGeom>
        </p:spPr>
        <p:txBody>
          <a:bodyPr vert="horz" lIns="104278" tIns="52139" rIns="104278" bIns="52139" rtlCol="0" anchor="ctr">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just" eaLnBrk="0" hangingPunct="0">
              <a:lnSpc>
                <a:spcPct val="150000"/>
              </a:lnSpc>
              <a:spcBef>
                <a:spcPts val="0"/>
              </a:spcBef>
              <a:defRPr/>
            </a:pPr>
            <a:endParaRPr lang="pt-PT" dirty="0">
              <a:latin typeface="+mj-lt"/>
            </a:endParaRPr>
          </a:p>
        </p:txBody>
      </p:sp>
      <p:sp>
        <p:nvSpPr>
          <p:cNvPr id="5" name="Título 3"/>
          <p:cNvSpPr txBox="1">
            <a:spLocks/>
          </p:cNvSpPr>
          <p:nvPr/>
        </p:nvSpPr>
        <p:spPr>
          <a:xfrm>
            <a:off x="971601" y="-190682"/>
            <a:ext cx="7560839" cy="1603458"/>
          </a:xfrm>
          <a:prstGeom prst="rect">
            <a:avLst/>
          </a:prstGeom>
        </p:spPr>
        <p:txBody>
          <a:bodyPr vert="horz" lIns="104278" tIns="52139" rIns="104278" bIns="52139" rtlCol="0" anchor="ctr">
            <a:normAutofit fontScale="975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pt-PT" sz="4400" dirty="0" smtClean="0"/>
              <a:t>Restaurant Cosinha Velha</a:t>
            </a:r>
            <a:endParaRPr lang="pt-PT" sz="4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13" t="34168" r="7435" b="20329"/>
          <a:stretch/>
        </p:blipFill>
        <p:spPr bwMode="auto">
          <a:xfrm>
            <a:off x="2051720" y="3913951"/>
            <a:ext cx="5400600" cy="262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pousadas.pt/PublishingImages/restaurants/pousada-de-queluz-cozinha-vel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119872"/>
            <a:ext cx="5400600" cy="2453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ítulo 3"/>
          <p:cNvSpPr txBox="1">
            <a:spLocks/>
          </p:cNvSpPr>
          <p:nvPr/>
        </p:nvSpPr>
        <p:spPr>
          <a:xfrm>
            <a:off x="71500" y="169596"/>
            <a:ext cx="2088231" cy="1099402"/>
          </a:xfrm>
          <a:prstGeom prst="rect">
            <a:avLst/>
          </a:prstGeom>
        </p:spPr>
        <p:txBody>
          <a:bodyPr vert="horz" lIns="104278" tIns="52139" rIns="104278" bIns="52139" rtlCol="0" anchor="ctr">
            <a:normAutofit fontScale="975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pt-PT" sz="2400" dirty="0" smtClean="0"/>
              <a:t>Jour 3</a:t>
            </a:r>
            <a:endParaRPr lang="pt-PT" sz="2400" dirty="0"/>
          </a:p>
        </p:txBody>
      </p:sp>
    </p:spTree>
    <p:extLst>
      <p:ext uri="{BB962C8B-B14F-4D97-AF65-F5344CB8AC3E}">
        <p14:creationId xmlns:p14="http://schemas.microsoft.com/office/powerpoint/2010/main" val="244706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txBox="1">
            <a:spLocks/>
          </p:cNvSpPr>
          <p:nvPr/>
        </p:nvSpPr>
        <p:spPr>
          <a:xfrm>
            <a:off x="971601" y="-190682"/>
            <a:ext cx="7560839" cy="1603458"/>
          </a:xfrm>
          <a:prstGeom prst="rect">
            <a:avLst/>
          </a:prstGeom>
        </p:spPr>
        <p:txBody>
          <a:bodyPr vert="horz" lIns="104278" tIns="52139" rIns="104278" bIns="52139" rtlCol="0" anchor="ctr">
            <a:normAutofit fontScale="975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pt-PT" sz="4400" dirty="0" smtClean="0"/>
              <a:t>Restaurant Cosinha Velha</a:t>
            </a:r>
            <a:endParaRPr lang="pt-PT" sz="4400" dirty="0"/>
          </a:p>
        </p:txBody>
      </p:sp>
      <p:sp>
        <p:nvSpPr>
          <p:cNvPr id="5" name="Rectangle 1"/>
          <p:cNvSpPr>
            <a:spLocks noChangeArrowheads="1"/>
          </p:cNvSpPr>
          <p:nvPr/>
        </p:nvSpPr>
        <p:spPr bwMode="auto">
          <a:xfrm>
            <a:off x="0" y="90100"/>
            <a:ext cx="65" cy="27699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endParaRPr>
          </a:p>
        </p:txBody>
      </p:sp>
      <p:pic>
        <p:nvPicPr>
          <p:cNvPr id="2051" name="Picture 3" descr="http://www.portugalvirtual.pt/pousadas/queluz/images/pousada-queluz-restaurant-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082" y="4296103"/>
            <a:ext cx="2952328" cy="1971247"/>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2"/>
          <p:cNvSpPr>
            <a:spLocks noGrp="1"/>
          </p:cNvSpPr>
          <p:nvPr>
            <p:ph idx="1"/>
          </p:nvPr>
        </p:nvSpPr>
        <p:spPr>
          <a:xfrm>
            <a:off x="539552" y="980728"/>
            <a:ext cx="8208912" cy="4525963"/>
          </a:xfrm>
        </p:spPr>
        <p:txBody>
          <a:bodyPr>
            <a:normAutofit/>
          </a:bodyPr>
          <a:lstStyle/>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Installé </a:t>
            </a:r>
            <a:r>
              <a:rPr lang="fr-FR" altLang="fr-FR" sz="1400" dirty="0">
                <a:solidFill>
                  <a:schemeClr val="tx1"/>
                </a:solidFill>
                <a:latin typeface="Book Antiqua" panose="02040602050305030304" pitchFamily="18" charset="0"/>
                <a:ea typeface="Times New Roman" pitchFamily="18" charset="0"/>
                <a:cs typeface="Arial" pitchFamily="34" charset="0"/>
              </a:rPr>
              <a:t>dans les anciennes cuisines du Palais de </a:t>
            </a:r>
            <a:r>
              <a:rPr lang="fr-FR" altLang="fr-FR" sz="1400" dirty="0" err="1">
                <a:solidFill>
                  <a:schemeClr val="tx1"/>
                </a:solidFill>
                <a:latin typeface="Book Antiqua" panose="02040602050305030304" pitchFamily="18" charset="0"/>
                <a:ea typeface="Times New Roman" pitchFamily="18" charset="0"/>
                <a:cs typeface="Arial" pitchFamily="34" charset="0"/>
              </a:rPr>
              <a:t>Queluz</a:t>
            </a:r>
            <a:r>
              <a:rPr lang="fr-FR" altLang="fr-FR" sz="1400" dirty="0">
                <a:solidFill>
                  <a:schemeClr val="tx1"/>
                </a:solidFill>
                <a:latin typeface="Book Antiqua" panose="02040602050305030304" pitchFamily="18" charset="0"/>
                <a:ea typeface="Times New Roman" pitchFamily="18" charset="0"/>
                <a:cs typeface="Arial" pitchFamily="34" charset="0"/>
              </a:rPr>
              <a:t> et contribuant à la splendeur de la </a:t>
            </a:r>
            <a:r>
              <a:rPr lang="fr-FR" altLang="fr-FR" sz="1400" dirty="0" err="1" smtClean="0">
                <a:solidFill>
                  <a:schemeClr val="tx1"/>
                </a:solidFill>
                <a:latin typeface="Book Antiqua" panose="02040602050305030304" pitchFamily="18" charset="0"/>
                <a:ea typeface="Times New Roman" pitchFamily="18" charset="0"/>
                <a:cs typeface="Arial" pitchFamily="34" charset="0"/>
              </a:rPr>
              <a:t>Pousada</a:t>
            </a:r>
            <a:endParaRPr lang="fr-FR" altLang="fr-FR" sz="1400" dirty="0">
              <a:solidFill>
                <a:schemeClr val="tx1"/>
              </a:solidFill>
              <a:latin typeface="Book Antiqua" panose="02040602050305030304" pitchFamily="18" charset="0"/>
              <a:ea typeface="Times New Roman" pitchFamily="18" charset="0"/>
              <a:cs typeface="Arial" pitchFamily="34" charset="0"/>
            </a:endParaRP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err="1">
                <a:solidFill>
                  <a:schemeClr val="tx1"/>
                </a:solidFill>
                <a:latin typeface="Book Antiqua" panose="02040602050305030304" pitchFamily="18" charset="0"/>
                <a:ea typeface="Times New Roman" pitchFamily="18" charset="0"/>
                <a:cs typeface="Arial" pitchFamily="34" charset="0"/>
              </a:rPr>
              <a:t>Queluz</a:t>
            </a:r>
            <a:r>
              <a:rPr lang="fr-FR" altLang="fr-FR" sz="1400" dirty="0">
                <a:solidFill>
                  <a:schemeClr val="tx1"/>
                </a:solidFill>
                <a:latin typeface="Book Antiqua" panose="02040602050305030304" pitchFamily="18" charset="0"/>
                <a:ea typeface="Times New Roman" pitchFamily="18" charset="0"/>
                <a:cs typeface="Arial" pitchFamily="34" charset="0"/>
              </a:rPr>
              <a:t> - D. Maria I, le Restaurant "</a:t>
            </a:r>
            <a:r>
              <a:rPr lang="fr-FR" altLang="fr-FR" sz="1400" dirty="0" err="1">
                <a:solidFill>
                  <a:schemeClr val="tx1"/>
                </a:solidFill>
                <a:latin typeface="Book Antiqua" panose="02040602050305030304" pitchFamily="18" charset="0"/>
                <a:ea typeface="Times New Roman" pitchFamily="18" charset="0"/>
                <a:cs typeface="Arial" pitchFamily="34" charset="0"/>
              </a:rPr>
              <a:t>Cozinha</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Velha</a:t>
            </a:r>
            <a:r>
              <a:rPr lang="fr-FR" altLang="fr-FR" sz="1400" dirty="0">
                <a:solidFill>
                  <a:schemeClr val="tx1"/>
                </a:solidFill>
                <a:latin typeface="Book Antiqua" panose="02040602050305030304" pitchFamily="18" charset="0"/>
                <a:ea typeface="Times New Roman" pitchFamily="18" charset="0"/>
                <a:cs typeface="Arial" pitchFamily="34" charset="0"/>
              </a:rPr>
              <a:t>" propose de délicieux plats, selon les recettes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traditionnelles de la cuisine portugaise.  Vous trouverez ici le cadre idéal pour un </a:t>
            </a:r>
            <a:r>
              <a:rPr lang="fr-FR" altLang="fr-FR" sz="1400" dirty="0" smtClean="0">
                <a:solidFill>
                  <a:schemeClr val="tx1"/>
                </a:solidFill>
                <a:latin typeface="Book Antiqua" panose="02040602050305030304" pitchFamily="18" charset="0"/>
                <a:ea typeface="Times New Roman" pitchFamily="18" charset="0"/>
                <a:cs typeface="Arial" pitchFamily="34" charset="0"/>
              </a:rPr>
              <a:t>diner</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romantique </a:t>
            </a:r>
            <a:r>
              <a:rPr lang="fr-FR" altLang="fr-FR" sz="1400" dirty="0">
                <a:solidFill>
                  <a:schemeClr val="tx1"/>
                </a:solidFill>
                <a:latin typeface="Book Antiqua" panose="02040602050305030304" pitchFamily="18" charset="0"/>
                <a:ea typeface="Times New Roman" pitchFamily="18" charset="0"/>
                <a:cs typeface="Arial" pitchFamily="34" charset="0"/>
              </a:rPr>
              <a:t>à deux, et la force de caractère pour le succès d'un repas </a:t>
            </a:r>
            <a:r>
              <a:rPr lang="fr-FR" altLang="fr-FR" sz="1400" dirty="0" smtClean="0">
                <a:solidFill>
                  <a:schemeClr val="tx1"/>
                </a:solidFill>
                <a:latin typeface="Book Antiqua" panose="02040602050305030304" pitchFamily="18" charset="0"/>
                <a:ea typeface="Times New Roman" pitchFamily="18" charset="0"/>
                <a:cs typeface="Arial" pitchFamily="34" charset="0"/>
              </a:rPr>
              <a:t>d'affaires. Il </a:t>
            </a:r>
            <a:r>
              <a:rPr lang="fr-FR" altLang="fr-FR" sz="1400" dirty="0">
                <a:solidFill>
                  <a:schemeClr val="tx1"/>
                </a:solidFill>
                <a:latin typeface="Book Antiqua" panose="02040602050305030304" pitchFamily="18" charset="0"/>
                <a:ea typeface="Times New Roman" pitchFamily="18" charset="0"/>
                <a:cs typeface="Arial" pitchFamily="34" charset="0"/>
              </a:rPr>
              <a:t>s'agit du lieu </a:t>
            </a:r>
            <a:r>
              <a:rPr lang="fr-FR" altLang="fr-FR" sz="1400" dirty="0" smtClean="0">
                <a:solidFill>
                  <a:schemeClr val="tx1"/>
                </a:solidFill>
                <a:latin typeface="Book Antiqua" panose="02040602050305030304" pitchFamily="18" charset="0"/>
                <a:ea typeface="Times New Roman" pitchFamily="18" charset="0"/>
                <a:cs typeface="Arial" pitchFamily="34" charset="0"/>
              </a:rPr>
              <a:t>idéal</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pour </a:t>
            </a:r>
            <a:r>
              <a:rPr lang="fr-FR" altLang="fr-FR" sz="1400" dirty="0">
                <a:solidFill>
                  <a:schemeClr val="tx1"/>
                </a:solidFill>
                <a:latin typeface="Book Antiqua" panose="02040602050305030304" pitchFamily="18" charset="0"/>
                <a:ea typeface="Times New Roman" pitchFamily="18" charset="0"/>
                <a:cs typeface="Arial" pitchFamily="34" charset="0"/>
              </a:rPr>
              <a:t>l'organisation de réceptions, de repas de groupes, de gala, de banquets ou de "cocktails</a:t>
            </a:r>
            <a:r>
              <a:rPr lang="fr-FR" altLang="fr-FR" sz="1400" dirty="0" smtClean="0">
                <a:solidFill>
                  <a:schemeClr val="tx1"/>
                </a:solidFill>
                <a:latin typeface="Book Antiqua" panose="02040602050305030304" pitchFamily="18" charset="0"/>
                <a:ea typeface="Times New Roman" pitchFamily="18" charset="0"/>
                <a:cs typeface="Arial" pitchFamily="34" charset="0"/>
              </a:rPr>
              <a:t>",</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pouvant </a:t>
            </a:r>
            <a:r>
              <a:rPr lang="fr-FR" altLang="fr-FR" sz="1400" dirty="0">
                <a:solidFill>
                  <a:schemeClr val="tx1"/>
                </a:solidFill>
                <a:latin typeface="Book Antiqua" panose="02040602050305030304" pitchFamily="18" charset="0"/>
                <a:ea typeface="Times New Roman" pitchFamily="18" charset="0"/>
                <a:cs typeface="Arial" pitchFamily="34" charset="0"/>
              </a:rPr>
              <a:t>accueillir jusqu'à 150 personnes assises ou 250 </a:t>
            </a:r>
            <a:r>
              <a:rPr lang="fr-FR" altLang="fr-FR" sz="1400" dirty="0" smtClean="0">
                <a:solidFill>
                  <a:schemeClr val="tx1"/>
                </a:solidFill>
                <a:latin typeface="Book Antiqua" panose="02040602050305030304" pitchFamily="18" charset="0"/>
                <a:ea typeface="Times New Roman" pitchFamily="18" charset="0"/>
                <a:cs typeface="Arial" pitchFamily="34" charset="0"/>
              </a:rPr>
              <a:t>debout. Vous </a:t>
            </a:r>
            <a:r>
              <a:rPr lang="fr-FR" altLang="fr-FR" sz="1400" dirty="0">
                <a:solidFill>
                  <a:schemeClr val="tx1"/>
                </a:solidFill>
                <a:latin typeface="Book Antiqua" panose="02040602050305030304" pitchFamily="18" charset="0"/>
                <a:ea typeface="Times New Roman" pitchFamily="18" charset="0"/>
                <a:cs typeface="Arial" pitchFamily="34" charset="0"/>
              </a:rPr>
              <a:t>disposez également de la "</a:t>
            </a:r>
            <a:r>
              <a:rPr lang="fr-FR" altLang="fr-FR" sz="1400" dirty="0" smtClean="0">
                <a:solidFill>
                  <a:schemeClr val="tx1"/>
                </a:solidFill>
                <a:latin typeface="Book Antiqua" panose="02040602050305030304" pitchFamily="18" charset="0"/>
                <a:ea typeface="Times New Roman" pitchFamily="18" charset="0"/>
                <a:cs typeface="Arial" pitchFamily="34" charset="0"/>
              </a:rPr>
              <a:t>Salle</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dorée</a:t>
            </a:r>
            <a:r>
              <a:rPr lang="fr-FR" altLang="fr-FR" sz="1400" dirty="0">
                <a:solidFill>
                  <a:schemeClr val="tx1"/>
                </a:solidFill>
                <a:latin typeface="Book Antiqua" panose="02040602050305030304" pitchFamily="18" charset="0"/>
                <a:ea typeface="Times New Roman" pitchFamily="18" charset="0"/>
                <a:cs typeface="Arial" pitchFamily="34" charset="0"/>
              </a:rPr>
              <a:t>'", au sein du Palais, où vous pourrez inviter de 70 à 100 personnes et leur offrir la </a:t>
            </a:r>
            <a:r>
              <a:rPr lang="fr-FR" altLang="fr-FR" sz="1400" dirty="0" smtClean="0">
                <a:solidFill>
                  <a:schemeClr val="tx1"/>
                </a:solidFill>
                <a:latin typeface="Book Antiqua" panose="02040602050305030304" pitchFamily="18" charset="0"/>
                <a:ea typeface="Times New Roman" pitchFamily="18" charset="0"/>
                <a:cs typeface="Arial" pitchFamily="34" charset="0"/>
              </a:rPr>
              <a:t>plus</a:t>
            </a:r>
          </a:p>
          <a:p>
            <a:pPr lvl="0" fontAlgn="base">
              <a:lnSpc>
                <a:spcPct val="150000"/>
              </a:lnSpc>
              <a:spcBef>
                <a:spcPct val="0"/>
              </a:spcBef>
              <a:spcAft>
                <a:spcPct val="0"/>
              </a:spcAft>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mémorable </a:t>
            </a:r>
            <a:r>
              <a:rPr lang="fr-FR" altLang="fr-FR" sz="1400" dirty="0">
                <a:solidFill>
                  <a:schemeClr val="tx1"/>
                </a:solidFill>
                <a:latin typeface="Book Antiqua" panose="02040602050305030304" pitchFamily="18" charset="0"/>
                <a:ea typeface="Times New Roman" pitchFamily="18" charset="0"/>
                <a:cs typeface="Arial" pitchFamily="34" charset="0"/>
              </a:rPr>
              <a:t>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réceptions. Nombre </a:t>
            </a:r>
            <a:r>
              <a:rPr lang="fr-FR" altLang="fr-FR" sz="1400" dirty="0">
                <a:solidFill>
                  <a:schemeClr val="tx1"/>
                </a:solidFill>
                <a:latin typeface="Book Antiqua" panose="02040602050305030304" pitchFamily="18" charset="0"/>
                <a:ea typeface="Times New Roman" pitchFamily="18" charset="0"/>
                <a:cs typeface="Arial" pitchFamily="34" charset="0"/>
              </a:rPr>
              <a:t>de places: </a:t>
            </a:r>
            <a:r>
              <a:rPr lang="fr-FR" altLang="fr-FR" sz="1400" dirty="0" smtClean="0">
                <a:solidFill>
                  <a:schemeClr val="tx1"/>
                </a:solidFill>
                <a:latin typeface="Book Antiqua" panose="02040602050305030304" pitchFamily="18" charset="0"/>
                <a:ea typeface="Times New Roman" pitchFamily="18" charset="0"/>
                <a:cs typeface="Arial" pitchFamily="34" charset="0"/>
              </a:rPr>
              <a:t>75</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 </a:t>
            </a:r>
            <a:r>
              <a:rPr lang="fr-FR" altLang="fr-FR" sz="1400" dirty="0">
                <a:solidFill>
                  <a:schemeClr val="tx1"/>
                </a:solidFill>
                <a:latin typeface="Book Antiqua" panose="02040602050305030304" pitchFamily="18" charset="0"/>
                <a:ea typeface="Times New Roman" pitchFamily="18" charset="0"/>
                <a:cs typeface="Arial" pitchFamily="34" charset="0"/>
              </a:rPr>
              <a:t>Restaurant "</a:t>
            </a:r>
            <a:r>
              <a:rPr lang="fr-FR" altLang="fr-FR" sz="1400" dirty="0" err="1">
                <a:solidFill>
                  <a:schemeClr val="tx1"/>
                </a:solidFill>
                <a:latin typeface="Book Antiqua" panose="02040602050305030304" pitchFamily="18" charset="0"/>
                <a:ea typeface="Times New Roman" pitchFamily="18" charset="0"/>
                <a:cs typeface="Arial" pitchFamily="34" charset="0"/>
              </a:rPr>
              <a:t>Cozinha</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Velha</a:t>
            </a:r>
            <a:r>
              <a:rPr lang="fr-FR" altLang="fr-FR" sz="1400" dirty="0">
                <a:solidFill>
                  <a:schemeClr val="tx1"/>
                </a:solidFill>
                <a:latin typeface="Book Antiqua" panose="02040602050305030304" pitchFamily="18" charset="0"/>
                <a:ea typeface="Times New Roman" pitchFamily="18" charset="0"/>
                <a:cs typeface="Arial" pitchFamily="34" charset="0"/>
              </a:rPr>
              <a:t>" de la </a:t>
            </a:r>
            <a:r>
              <a:rPr lang="fr-FR" altLang="fr-FR" sz="1400" dirty="0" err="1">
                <a:solidFill>
                  <a:schemeClr val="tx1"/>
                </a:solidFill>
                <a:latin typeface="Book Antiqua" panose="02040602050305030304" pitchFamily="18" charset="0"/>
                <a:ea typeface="Times New Roman" pitchFamily="18" charset="0"/>
                <a:cs typeface="Arial" pitchFamily="34" charset="0"/>
              </a:rPr>
              <a:t>Pousada</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smtClean="0">
                <a:solidFill>
                  <a:schemeClr val="tx1"/>
                </a:solidFill>
                <a:latin typeface="Book Antiqua" panose="02040602050305030304" pitchFamily="18" charset="0"/>
                <a:ea typeface="Times New Roman" pitchFamily="18" charset="0"/>
                <a:cs typeface="Arial" pitchFamily="34" charset="0"/>
              </a:rPr>
              <a:t>de</a:t>
            </a:r>
          </a:p>
          <a:p>
            <a:pPr lvl="0" fontAlgn="base">
              <a:lnSpc>
                <a:spcPct val="150000"/>
              </a:lnSpc>
              <a:spcBef>
                <a:spcPct val="0"/>
              </a:spcBef>
              <a:spcAft>
                <a:spcPct val="0"/>
              </a:spcAft>
              <a:buNone/>
            </a:pPr>
            <a:r>
              <a:rPr lang="fr-FR" altLang="fr-FR" sz="1400" dirty="0" err="1" smtClean="0">
                <a:solidFill>
                  <a:schemeClr val="tx1"/>
                </a:solidFill>
                <a:latin typeface="Book Antiqua" panose="02040602050305030304" pitchFamily="18" charset="0"/>
                <a:ea typeface="Times New Roman" pitchFamily="18" charset="0"/>
                <a:cs typeface="Arial" pitchFamily="34" charset="0"/>
              </a:rPr>
              <a:t>Queluz</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r>
              <a:rPr lang="fr-FR" altLang="fr-FR" sz="1400" dirty="0">
                <a:solidFill>
                  <a:schemeClr val="tx1"/>
                </a:solidFill>
                <a:latin typeface="Book Antiqua" panose="02040602050305030304" pitchFamily="18" charset="0"/>
                <a:ea typeface="Times New Roman" pitchFamily="18" charset="0"/>
                <a:cs typeface="Arial" pitchFamily="34" charset="0"/>
              </a:rPr>
              <a:t>a, tous les vendredis pour le dîner, un récital de harpe</a:t>
            </a:r>
            <a:r>
              <a:rPr lang="fr-FR" altLang="fr-FR" sz="1400" dirty="0" smtClean="0">
                <a:solidFill>
                  <a:schemeClr val="tx1"/>
                </a:solidFill>
                <a:latin typeface="Book Antiqua" panose="02040602050305030304" pitchFamily="18" charset="0"/>
                <a:ea typeface="Times New Roman" pitchFamily="18" charset="0"/>
                <a:cs typeface="Arial" pitchFamily="34" charset="0"/>
              </a:rPr>
              <a:t>.</a:t>
            </a:r>
            <a:endParaRPr lang="fr-FR" altLang="fr-FR" sz="1400" dirty="0">
              <a:solidFill>
                <a:schemeClr val="tx1"/>
              </a:solidFill>
              <a:latin typeface="Book Antiqua" panose="02040602050305030304" pitchFamily="18" charset="0"/>
              <a:ea typeface="Times New Roman" pitchFamily="18" charset="0"/>
              <a:cs typeface="Arial" pitchFamily="34" charset="0"/>
            </a:endParaRPr>
          </a:p>
        </p:txBody>
      </p:sp>
      <p:pic>
        <p:nvPicPr>
          <p:cNvPr id="2053" name="Picture 5" descr="http://media.iolnegocios.pt/lifecooler/4d13a67a5c00e49ebfcf87a73be94945/500x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752" y="4296103"/>
            <a:ext cx="2945749" cy="201321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internationallodging.info/wp-content/uploads/2011/12/ILC-blog-On-the-Menu-Cozinha-Velha-Queluz-Portug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296103"/>
            <a:ext cx="2730494" cy="201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17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Option: Déjeuner au Restaurant A </a:t>
            </a:r>
            <a:r>
              <a:rPr lang="fr-FR" dirty="0" err="1"/>
              <a:t>T</a:t>
            </a:r>
            <a:r>
              <a:rPr lang="fr-FR" dirty="0" err="1" smtClean="0"/>
              <a:t>ravessa</a:t>
            </a:r>
            <a:r>
              <a:rPr lang="fr-FR" dirty="0" smtClean="0"/>
              <a:t> puis direction Sintra</a:t>
            </a:r>
            <a:endParaRPr lang="fr-FR" dirty="0"/>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39" t="24859" r="7757" b="28346"/>
          <a:stretch/>
        </p:blipFill>
        <p:spPr bwMode="auto">
          <a:xfrm>
            <a:off x="1115616" y="2132856"/>
            <a:ext cx="6856937" cy="331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07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4716017" y="332656"/>
            <a:ext cx="4320480" cy="2232248"/>
          </a:xfrm>
        </p:spPr>
        <p:txBody>
          <a:bodyPr lIns="91431" tIns="45715" rIns="91431" bIns="45715" anchor="ctr"/>
          <a:lstStyle/>
          <a:p>
            <a:pPr algn="just" eaLnBrk="0" hangingPunct="0">
              <a:lnSpc>
                <a:spcPct val="150000"/>
              </a:lnSpc>
              <a:defRPr/>
            </a:pPr>
            <a:r>
              <a:rPr lang="it-IT" dirty="0" smtClean="0">
                <a:latin typeface="HelveticaNeueLT Std Thin"/>
                <a:ea typeface="Times New Roman" pitchFamily="18" charset="0"/>
                <a:cs typeface="Arial" pitchFamily="34" charset="0"/>
              </a:rPr>
              <a:t>Un restaurant de grand tradition, situé dans un quartier noble de la ville dans l’intérieur des murailles d’un ancien Couvent, le Couvent das Bernardas. L’ambiance est très accueillante et rafiné. </a:t>
            </a:r>
            <a:br>
              <a:rPr lang="it-IT" dirty="0" smtClean="0">
                <a:latin typeface="HelveticaNeueLT Std Thin"/>
                <a:ea typeface="Times New Roman" pitchFamily="18" charset="0"/>
                <a:cs typeface="Arial" pitchFamily="34" charset="0"/>
              </a:rPr>
            </a:br>
            <a:r>
              <a:rPr lang="it-IT" dirty="0" smtClean="0">
                <a:latin typeface="HelveticaNeueLT Std Thin"/>
                <a:ea typeface="Times New Roman" pitchFamily="18" charset="0"/>
                <a:cs typeface="Arial" pitchFamily="34" charset="0"/>
              </a:rPr>
              <a:t>1 salle pour 70 personnes. </a:t>
            </a:r>
          </a:p>
          <a:p>
            <a:pPr algn="just" eaLnBrk="0" hangingPunct="0">
              <a:lnSpc>
                <a:spcPct val="150000"/>
              </a:lnSpc>
              <a:defRPr/>
            </a:pPr>
            <a:r>
              <a:rPr lang="it-IT" dirty="0" smtClean="0">
                <a:latin typeface="HelveticaNeueLT Std Thin"/>
                <a:ea typeface="Times New Roman" pitchFamily="18" charset="0"/>
                <a:cs typeface="Arial" pitchFamily="34" charset="0"/>
              </a:rPr>
              <a:t>1 salle pour 30 personnes</a:t>
            </a:r>
          </a:p>
          <a:p>
            <a:pPr algn="just" eaLnBrk="0" hangingPunct="0">
              <a:lnSpc>
                <a:spcPct val="150000"/>
              </a:lnSpc>
              <a:defRPr/>
            </a:pPr>
            <a:r>
              <a:rPr lang="it-IT" dirty="0" smtClean="0">
                <a:latin typeface="HelveticaNeueLT Std Thin"/>
                <a:ea typeface="Times New Roman" pitchFamily="18" charset="0"/>
                <a:cs typeface="Arial" pitchFamily="34" charset="0"/>
              </a:rPr>
              <a:t>Galeries extérieures.</a:t>
            </a:r>
          </a:p>
          <a:p>
            <a:pPr algn="just"/>
            <a:endParaRPr lang="pt-PT" dirty="0">
              <a:latin typeface="HelveticaNeueLT Std Thin"/>
            </a:endParaRPr>
          </a:p>
        </p:txBody>
      </p:sp>
      <p:sp>
        <p:nvSpPr>
          <p:cNvPr id="4" name="Título 3"/>
          <p:cNvSpPr>
            <a:spLocks noGrp="1"/>
          </p:cNvSpPr>
          <p:nvPr>
            <p:ph type="title"/>
          </p:nvPr>
        </p:nvSpPr>
        <p:spPr>
          <a:xfrm>
            <a:off x="692805" y="422818"/>
            <a:ext cx="3674631" cy="1971447"/>
          </a:xfrm>
        </p:spPr>
        <p:txBody>
          <a:bodyPr lIns="91431" tIns="45715" rIns="91431" bIns="45715" anchor="ctr">
            <a:normAutofit/>
          </a:bodyPr>
          <a:lstStyle/>
          <a:p>
            <a:r>
              <a:rPr lang="pt-PT" sz="4200" dirty="0" err="1"/>
              <a:t>Restaurant</a:t>
            </a:r>
            <a:r>
              <a:rPr lang="pt-PT" sz="4200" dirty="0"/>
              <a:t> </a:t>
            </a:r>
            <a:br>
              <a:rPr lang="pt-PT" sz="4200" dirty="0"/>
            </a:br>
            <a:r>
              <a:rPr lang="pt-PT" sz="4200" dirty="0"/>
              <a:t>A Travessa</a:t>
            </a:r>
          </a:p>
        </p:txBody>
      </p:sp>
      <p:pic>
        <p:nvPicPr>
          <p:cNvPr id="14" name="Picture 9"/>
          <p:cNvPicPr>
            <a:picLocks noChangeAspect="1" noChangeArrowheads="1"/>
          </p:cNvPicPr>
          <p:nvPr/>
        </p:nvPicPr>
        <p:blipFill>
          <a:blip r:embed="rId2" cstate="print"/>
          <a:srcRect/>
          <a:stretch>
            <a:fillRect/>
          </a:stretch>
        </p:blipFill>
        <p:spPr bwMode="auto">
          <a:xfrm>
            <a:off x="3203849" y="4437062"/>
            <a:ext cx="3888707" cy="2420938"/>
          </a:xfrm>
          <a:prstGeom prst="rect">
            <a:avLst/>
          </a:prstGeom>
          <a:noFill/>
          <a:ln w="9525">
            <a:noFill/>
            <a:miter lim="800000"/>
            <a:headEnd/>
            <a:tailEnd/>
          </a:ln>
        </p:spPr>
      </p:pic>
      <p:pic>
        <p:nvPicPr>
          <p:cNvPr id="15" name="Picture 10"/>
          <p:cNvPicPr>
            <a:picLocks noChangeAspect="1" noChangeArrowheads="1"/>
          </p:cNvPicPr>
          <p:nvPr/>
        </p:nvPicPr>
        <p:blipFill>
          <a:blip r:embed="rId3" cstate="print"/>
          <a:srcRect/>
          <a:stretch>
            <a:fillRect/>
          </a:stretch>
        </p:blipFill>
        <p:spPr bwMode="auto">
          <a:xfrm>
            <a:off x="3203576" y="2565400"/>
            <a:ext cx="3341483" cy="2231752"/>
          </a:xfrm>
          <a:prstGeom prst="rect">
            <a:avLst/>
          </a:prstGeom>
          <a:noFill/>
          <a:ln w="9525">
            <a:noFill/>
            <a:miter lim="800000"/>
            <a:headEnd/>
            <a:tailEnd/>
          </a:ln>
        </p:spPr>
      </p:pic>
      <p:pic>
        <p:nvPicPr>
          <p:cNvPr id="16" name="Picture 11"/>
          <p:cNvPicPr>
            <a:picLocks noChangeAspect="1" noChangeArrowheads="1"/>
          </p:cNvPicPr>
          <p:nvPr/>
        </p:nvPicPr>
        <p:blipFill>
          <a:blip r:embed="rId4" cstate="print"/>
          <a:srcRect/>
          <a:stretch>
            <a:fillRect/>
          </a:stretch>
        </p:blipFill>
        <p:spPr bwMode="auto">
          <a:xfrm>
            <a:off x="6444208" y="4437062"/>
            <a:ext cx="2756209" cy="2420937"/>
          </a:xfrm>
          <a:prstGeom prst="rect">
            <a:avLst/>
          </a:prstGeom>
          <a:noFill/>
          <a:ln w="9525">
            <a:noFill/>
            <a:miter lim="800000"/>
            <a:headEnd/>
            <a:tailEnd/>
          </a:ln>
        </p:spPr>
      </p:pic>
      <p:pic>
        <p:nvPicPr>
          <p:cNvPr id="17" name="Picture 12"/>
          <p:cNvPicPr>
            <a:picLocks noChangeAspect="1" noChangeArrowheads="1"/>
          </p:cNvPicPr>
          <p:nvPr/>
        </p:nvPicPr>
        <p:blipFill>
          <a:blip r:embed="rId5" cstate="print"/>
          <a:srcRect/>
          <a:stretch>
            <a:fillRect/>
          </a:stretch>
        </p:blipFill>
        <p:spPr bwMode="auto">
          <a:xfrm>
            <a:off x="6444209" y="2565400"/>
            <a:ext cx="2699791" cy="2231752"/>
          </a:xfrm>
          <a:prstGeom prst="rect">
            <a:avLst/>
          </a:prstGeom>
          <a:noFill/>
          <a:ln w="9525">
            <a:noFill/>
            <a:miter lim="800000"/>
            <a:headEnd/>
            <a:tailEnd/>
          </a:ln>
        </p:spPr>
      </p:pic>
      <p:pic>
        <p:nvPicPr>
          <p:cNvPr id="18" name="Picture 13"/>
          <p:cNvPicPr>
            <a:picLocks noChangeAspect="1" noChangeArrowheads="1"/>
          </p:cNvPicPr>
          <p:nvPr/>
        </p:nvPicPr>
        <p:blipFill>
          <a:blip r:embed="rId6" cstate="print"/>
          <a:srcRect/>
          <a:stretch>
            <a:fillRect/>
          </a:stretch>
        </p:blipFill>
        <p:spPr bwMode="auto">
          <a:xfrm>
            <a:off x="-36511" y="2565401"/>
            <a:ext cx="3411671" cy="4292600"/>
          </a:xfrm>
          <a:prstGeom prst="rect">
            <a:avLst/>
          </a:prstGeom>
          <a:noFill/>
          <a:ln w="9525">
            <a:noFill/>
            <a:miter lim="800000"/>
            <a:headEnd/>
            <a:tailEnd/>
          </a:ln>
        </p:spPr>
      </p:pic>
    </p:spTree>
    <p:extLst>
      <p:ext uri="{BB962C8B-B14F-4D97-AF65-F5344CB8AC3E}">
        <p14:creationId xmlns:p14="http://schemas.microsoft.com/office/powerpoint/2010/main" val="5524407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r>
              <a:rPr lang="fr-FR" sz="2000" dirty="0" smtClean="0">
                <a:solidFill>
                  <a:schemeClr val="tx1"/>
                </a:solidFill>
              </a:rPr>
              <a:t>A 25 minutes de l’hôtel</a:t>
            </a:r>
          </a:p>
          <a:p>
            <a:r>
              <a:rPr lang="fr-FR" sz="2000" dirty="0">
                <a:solidFill>
                  <a:schemeClr val="tx1"/>
                </a:solidFill>
              </a:rPr>
              <a:t>U</a:t>
            </a:r>
            <a:r>
              <a:rPr lang="fr-FR" sz="2000" dirty="0" smtClean="0">
                <a:solidFill>
                  <a:schemeClr val="tx1"/>
                </a:solidFill>
              </a:rPr>
              <a:t>n mini bus emmènera vos collaborateurs à Sintra, puis Cascais pour le dîner, et enfin les ramènera dans la soirée.</a:t>
            </a:r>
            <a:endParaRPr lang="fr-FR" sz="2000" dirty="0">
              <a:solidFill>
                <a:schemeClr val="tx1"/>
              </a:solidFill>
            </a:endParaRPr>
          </a:p>
        </p:txBody>
      </p:sp>
      <p:sp>
        <p:nvSpPr>
          <p:cNvPr id="6" name="Text Box 16"/>
          <p:cNvSpPr txBox="1">
            <a:spLocks noChangeArrowheads="1"/>
          </p:cNvSpPr>
          <p:nvPr/>
        </p:nvSpPr>
        <p:spPr bwMode="auto">
          <a:xfrm>
            <a:off x="1835696" y="260648"/>
            <a:ext cx="5472708" cy="663617"/>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Découverte Sintra et Cascais</a:t>
            </a:r>
            <a:endParaRPr lang="fr-FR" sz="2800" b="1" u="sng" kern="0" dirty="0">
              <a:latin typeface="Baskerville Old Face" pitchFamily="18" charset="0"/>
              <a:sym typeface="Gill Sans"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13" t="34168" r="7435" b="20329"/>
          <a:stretch/>
        </p:blipFill>
        <p:spPr bwMode="auto">
          <a:xfrm>
            <a:off x="1147138" y="2708920"/>
            <a:ext cx="6881246" cy="33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241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jeep attendront le groupe au bord du Lac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 avant 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Almoçageme</a:t>
            </a:r>
            <a:r>
              <a:rPr lang="fr-FR" altLang="fr-FR" sz="1600" dirty="0">
                <a:latin typeface="Baskerville Old Face" pitchFamily="18" charset="0"/>
                <a:cs typeface="Arial" pitchFamily="34" charset="0"/>
              </a:rPr>
              <a:t> (dégustation </a:t>
            </a:r>
            <a:r>
              <a:rPr lang="fr-FR" altLang="fr-FR" sz="1600" dirty="0" err="1">
                <a:latin typeface="Baskerville Old Face" pitchFamily="18" charset="0"/>
                <a:cs typeface="Arial" pitchFamily="34" charset="0"/>
              </a:rPr>
              <a:t>oenologique</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Cabo</a:t>
            </a:r>
            <a:r>
              <a:rPr lang="fr-FR" altLang="fr-FR" sz="1600" dirty="0">
                <a:latin typeface="Baskerville Old Face" pitchFamily="18" charset="0"/>
                <a:cs typeface="Arial" pitchFamily="34" charset="0"/>
              </a:rPr>
              <a:t> da Roca, pour enfin arriver à la marina de Cascais. </a:t>
            </a:r>
          </a:p>
          <a:p>
            <a:pPr algn="just" eaLnBrk="1" hangingPunct="1">
              <a:lnSpc>
                <a:spcPct val="150000"/>
              </a:lnSpc>
              <a:spcBef>
                <a:spcPct val="0"/>
              </a:spcBef>
              <a:buFontTx/>
              <a:buNone/>
            </a:pP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 journée rallye  en jeep 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13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 journée découverte des « SECRETS DE SINTRA » </a:t>
            </a:r>
          </a:p>
        </p:txBody>
      </p:sp>
    </p:spTree>
    <p:extLst>
      <p:ext uri="{BB962C8B-B14F-4D97-AF65-F5344CB8AC3E}">
        <p14:creationId xmlns:p14="http://schemas.microsoft.com/office/powerpoint/2010/main" val="1074541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1196975"/>
            <a:ext cx="4032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Demi journée  Rallye en jeep 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781300"/>
            <a:ext cx="44608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05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val="640826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1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64691" y="334397"/>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Dîner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a:t>
            </a:r>
            <a:r>
              <a:rPr lang="fr-FR" sz="2400" b="1" u="sng" dirty="0" err="1" smtClean="0">
                <a:solidFill>
                  <a:schemeClr val="tx1"/>
                </a:solidFill>
                <a:latin typeface="Baskerville Old Face" panose="02020602080505020303" pitchFamily="18" charset="0"/>
              </a:rPr>
              <a:t>Restaurante</a:t>
            </a:r>
            <a:r>
              <a:rPr lang="fr-FR" sz="2400" b="1" u="sng" dirty="0" smtClean="0">
                <a:solidFill>
                  <a:schemeClr val="tx1"/>
                </a:solidFill>
                <a:latin typeface="Baskerville Old Face" panose="02020602080505020303" pitchFamily="18" charset="0"/>
              </a:rPr>
              <a:t> - CASCAIS</a:t>
            </a:r>
            <a:endParaRPr lang="fr-FR" altLang="fr-FR" sz="2400" b="1" u="sng" dirty="0">
              <a:latin typeface="Baskerville Old Face" pitchFamily="18" charset="0"/>
            </a:endParaRP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572" t="27626" r="25528" b="23012"/>
          <a:stretch/>
        </p:blipFill>
        <p:spPr bwMode="auto">
          <a:xfrm>
            <a:off x="3070097" y="3284984"/>
            <a:ext cx="3040911" cy="316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arcador de Posição do Texto 2"/>
          <p:cNvSpPr txBox="1">
            <a:spLocks/>
          </p:cNvSpPr>
          <p:nvPr/>
        </p:nvSpPr>
        <p:spPr bwMode="auto">
          <a:xfrm>
            <a:off x="95250" y="134195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smtClean="0">
                <a:latin typeface="Baskerville Old Face" panose="02020602080505020303" pitchFamily="18" charset="0"/>
              </a:rPr>
              <a:t>Une réelle rencontre avec la mer et les meilleures saveurs qu’elle peut offrir! </a:t>
            </a:r>
          </a:p>
          <a:p>
            <a:pPr algn="ctr" fontAlgn="auto">
              <a:lnSpc>
                <a:spcPct val="150000"/>
              </a:lnSpc>
              <a:spcBef>
                <a:spcPts val="0"/>
              </a:spcBef>
              <a:spcAft>
                <a:spcPts val="0"/>
              </a:spcAft>
              <a:defRPr/>
            </a:pPr>
            <a:r>
              <a:rPr lang="fr-FR" sz="1600" dirty="0" smtClean="0">
                <a:latin typeface="Baskerville Old Face" panose="02020602080505020303" pitchFamily="18" charset="0"/>
              </a:rPr>
              <a:t>Le Monte Mar est un restaurant spécialisé dans le poisson et les fruits de mer. Il se situe à Cascais, sur la plage du </a:t>
            </a:r>
            <a:r>
              <a:rPr lang="fr-FR" sz="1600" dirty="0" err="1" smtClean="0">
                <a:latin typeface="Baskerville Old Face" panose="02020602080505020303" pitchFamily="18" charset="0"/>
              </a:rPr>
              <a:t>Guincho</a:t>
            </a:r>
            <a:r>
              <a:rPr lang="fr-FR" sz="1600" dirty="0" smtClean="0">
                <a:latin typeface="Baskerville Old Face" panose="02020602080505020303" pitchFamily="18" charset="0"/>
              </a:rPr>
              <a:t> à environ 30 minutes de l’hôtel Sana Lisboa. Il est un des restaurants les plus visités de la côte de Estoril et propose un agréable moment face à la mer. </a:t>
            </a:r>
            <a:endParaRPr lang="fr-FR" sz="1600" dirty="0">
              <a:latin typeface="Baskerville Old Face" panose="02020602080505020303"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spTree>
    <p:extLst>
      <p:ext uri="{BB962C8B-B14F-4D97-AF65-F5344CB8AC3E}">
        <p14:creationId xmlns:p14="http://schemas.microsoft.com/office/powerpoint/2010/main" val="2254195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t="7090" r="5436" b="23606"/>
          <a:stretch/>
        </p:blipFill>
        <p:spPr bwMode="auto">
          <a:xfrm>
            <a:off x="292070" y="1988840"/>
            <a:ext cx="4797553" cy="329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19" y="4077072"/>
            <a:ext cx="3414745" cy="2164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19" y="1588690"/>
            <a:ext cx="3414745" cy="2272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27584" y="406405"/>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Dîner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a:t>
            </a:r>
            <a:r>
              <a:rPr lang="fr-FR" sz="2400" b="1" u="sng" dirty="0" err="1" smtClean="0">
                <a:solidFill>
                  <a:schemeClr val="tx1"/>
                </a:solidFill>
                <a:latin typeface="Baskerville Old Face" panose="02020602080505020303" pitchFamily="18" charset="0"/>
              </a:rPr>
              <a:t>Restaurante</a:t>
            </a:r>
            <a:r>
              <a:rPr lang="fr-FR" sz="2400" b="1" u="sng" dirty="0" smtClean="0">
                <a:solidFill>
                  <a:schemeClr val="tx1"/>
                </a:solidFill>
                <a:latin typeface="Baskerville Old Face" panose="02020602080505020303" pitchFamily="18" charset="0"/>
              </a:rPr>
              <a:t> - CASCAIS</a:t>
            </a:r>
            <a:endParaRPr lang="fr-FR" altLang="fr-FR" sz="2400" b="1" u="sng" dirty="0">
              <a:latin typeface="Baskerville Old Face" pitchFamily="18" charset="0"/>
            </a:endParaRPr>
          </a:p>
        </p:txBody>
      </p:sp>
    </p:spTree>
    <p:extLst>
      <p:ext uri="{BB962C8B-B14F-4D97-AF65-F5344CB8AC3E}">
        <p14:creationId xmlns:p14="http://schemas.microsoft.com/office/powerpoint/2010/main" val="3608875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4</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lisb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3293" y="838200"/>
            <a:ext cx="3190875"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35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23" t="41341" r="19193" b="25744"/>
          <a:stretch/>
        </p:blipFill>
        <p:spPr bwMode="auto">
          <a:xfrm>
            <a:off x="5076056" y="1340768"/>
            <a:ext cx="374299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79512" y="1628800"/>
            <a:ext cx="489654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a:t>
            </a:r>
            <a:r>
              <a:rPr lang="fr-FR" altLang="fr-FR" sz="1400" b="1" dirty="0" smtClean="0">
                <a:latin typeface="Baskerville Old Face" pitchFamily="18" charset="0"/>
                <a:ea typeface="Times New Roman" pitchFamily="18" charset="0"/>
                <a:cs typeface="Arial" pitchFamily="34" charset="0"/>
              </a:rPr>
              <a:t>7h30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Petit déjeuner à l’hôtel </a:t>
            </a:r>
            <a:r>
              <a:rPr lang="fr-FR" altLang="fr-FR" sz="1400" dirty="0" smtClean="0">
                <a:latin typeface="Baskerville Old Face" pitchFamily="18" charset="0"/>
                <a:ea typeface="Times New Roman" pitchFamily="18" charset="0"/>
                <a:cs typeface="Arial" pitchFamily="34" charset="0"/>
              </a:rPr>
              <a:t>Sana Lisboa </a:t>
            </a:r>
            <a:r>
              <a:rPr lang="fr-FR" altLang="fr-FR" sz="1400" dirty="0">
                <a:latin typeface="Baskerville Old Face" pitchFamily="18" charset="0"/>
                <a:ea typeface="Times New Roman" pitchFamily="18" charset="0"/>
                <a:cs typeface="Arial" pitchFamily="34" charset="0"/>
              </a:rPr>
              <a:t>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08h30</a:t>
            </a:r>
            <a:r>
              <a:rPr lang="fr-FR" altLang="fr-FR" sz="1400" dirty="0" smtClean="0">
                <a:latin typeface="Baskerville Old Face" pitchFamily="18" charset="0"/>
                <a:ea typeface="Times New Roman" pitchFamily="18" charset="0"/>
                <a:cs typeface="Arial" pitchFamily="34" charset="0"/>
              </a:rPr>
              <a:t>– Matinée séminaire 2 salles (1 plénière en U + 1 plus petite salle </a:t>
            </a:r>
            <a:r>
              <a:rPr lang="fr-FR" altLang="fr-FR" sz="1400" dirty="0" err="1" smtClean="0">
                <a:latin typeface="Baskerville Old Face" pitchFamily="18" charset="0"/>
                <a:ea typeface="Times New Roman" pitchFamily="18" charset="0"/>
                <a:cs typeface="Arial" pitchFamily="34" charset="0"/>
              </a:rPr>
              <a:t>pr</a:t>
            </a:r>
            <a:r>
              <a:rPr lang="fr-FR" altLang="fr-FR" sz="1400" dirty="0" smtClean="0">
                <a:latin typeface="Baskerville Old Face" pitchFamily="18" charset="0"/>
                <a:ea typeface="Times New Roman" pitchFamily="18" charset="0"/>
                <a:cs typeface="Arial" pitchFamily="34" charset="0"/>
              </a:rPr>
              <a:t> 8 pax) =&gt; </a:t>
            </a:r>
            <a:r>
              <a:rPr lang="fr-FR" altLang="fr-FR" sz="1400" dirty="0" err="1" smtClean="0">
                <a:latin typeface="Baskerville Old Face" pitchFamily="18" charset="0"/>
                <a:ea typeface="Times New Roman" pitchFamily="18" charset="0"/>
                <a:cs typeface="Arial" pitchFamily="34" charset="0"/>
              </a:rPr>
              <a:t>Vidéoproj</a:t>
            </a:r>
            <a:r>
              <a:rPr lang="fr-FR" altLang="fr-FR" sz="1400" dirty="0" smtClean="0">
                <a:latin typeface="Baskerville Old Face" pitchFamily="18" charset="0"/>
                <a:ea typeface="Times New Roman" pitchFamily="18" charset="0"/>
                <a:cs typeface="Arial" pitchFamily="34" charset="0"/>
              </a:rPr>
              <a:t> + écran + papier + stylo + eau + </a:t>
            </a:r>
            <a:r>
              <a:rPr lang="fr-FR" altLang="fr-FR" sz="1400" dirty="0" err="1" smtClean="0">
                <a:latin typeface="Baskerville Old Face" pitchFamily="18" charset="0"/>
                <a:ea typeface="Times New Roman" pitchFamily="18" charset="0"/>
                <a:cs typeface="Arial" pitchFamily="34" charset="0"/>
              </a:rPr>
              <a:t>paperboard</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10h30 - </a:t>
            </a:r>
            <a:r>
              <a:rPr lang="fr-FR" altLang="fr-FR" sz="1400" dirty="0">
                <a:latin typeface="Baskerville Old Face" pitchFamily="18" charset="0"/>
                <a:ea typeface="Times New Roman" pitchFamily="18" charset="0"/>
                <a:cs typeface="Arial" pitchFamily="34" charset="0"/>
              </a:rPr>
              <a:t>Pause </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Déjeuner</a:t>
            </a:r>
            <a:r>
              <a:rPr lang="fr-FR" altLang="fr-FR" sz="1400" dirty="0" smtClean="0">
                <a:latin typeface="Baskerville Old Face" pitchFamily="18" charset="0"/>
                <a:ea typeface="Times New Roman" pitchFamily="18" charset="0"/>
                <a:cs typeface="Arial" pitchFamily="34" charset="0"/>
              </a:rPr>
              <a:t> à l’hôtel Sana 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a:t>
            </a:r>
            <a:r>
              <a:rPr lang="fr-FR" altLang="fr-FR" sz="1400" dirty="0" smtClean="0">
                <a:latin typeface="Baskerville Old Face" pitchFamily="18" charset="0"/>
                <a:ea typeface="Times New Roman" pitchFamily="18" charset="0"/>
                <a:cs typeface="Arial" pitchFamily="34" charset="0"/>
              </a:rPr>
              <a:t> – Découverte du quartier de Belém</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17h30 </a:t>
            </a:r>
            <a:r>
              <a:rPr lang="fr-FR" altLang="fr-FR" sz="1400" dirty="0" smtClean="0">
                <a:latin typeface="Baskerville Old Face" pitchFamily="18" charset="0"/>
                <a:ea typeface="Times New Roman" pitchFamily="18" charset="0"/>
                <a:cs typeface="Arial" pitchFamily="34" charset="0"/>
              </a:rPr>
              <a:t>- Retour à l’hôtel </a:t>
            </a: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Temps libre pour se préparer pour le dîner de Gala</a:t>
            </a: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20h </a:t>
            </a:r>
            <a:r>
              <a:rPr lang="fr-FR" altLang="fr-FR" sz="1400" dirty="0" smtClean="0">
                <a:latin typeface="Baskerville Old Face" pitchFamily="18" charset="0"/>
                <a:ea typeface="Times New Roman" pitchFamily="18" charset="0"/>
                <a:cs typeface="Arial" pitchFamily="34" charset="0"/>
              </a:rPr>
              <a:t>Départ en bus pour le dîner de Gala au </a:t>
            </a:r>
            <a:r>
              <a:rPr lang="fr-FR" altLang="fr-FR" sz="1400" dirty="0" err="1" smtClean="0">
                <a:latin typeface="Baskerville Old Face" pitchFamily="18" charset="0"/>
                <a:ea typeface="Times New Roman" pitchFamily="18" charset="0"/>
                <a:cs typeface="Arial" pitchFamily="34" charset="0"/>
              </a:rPr>
              <a:t>Kais</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Soirée au </a:t>
            </a:r>
            <a:r>
              <a:rPr lang="fr-FR" altLang="fr-FR" sz="1400" dirty="0" err="1" smtClean="0">
                <a:latin typeface="Baskerville Old Face" pitchFamily="18" charset="0"/>
                <a:ea typeface="Times New Roman" pitchFamily="18" charset="0"/>
                <a:cs typeface="Arial" pitchFamily="34" charset="0"/>
              </a:rPr>
              <a:t>Skones</a:t>
            </a:r>
            <a:r>
              <a:rPr lang="fr-FR" altLang="fr-FR" sz="1400" dirty="0" smtClean="0">
                <a:latin typeface="Baskerville Old Face" pitchFamily="18" charset="0"/>
                <a:ea typeface="Times New Roman" pitchFamily="18" charset="0"/>
                <a:cs typeface="Arial" pitchFamily="34" charset="0"/>
              </a:rPr>
              <a:t> - Open bar durant la soirée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Nuit </a:t>
            </a:r>
            <a:r>
              <a:rPr lang="fr-FR" altLang="fr-FR" sz="1400" dirty="0" smtClean="0">
                <a:latin typeface="Baskerville Old Face" pitchFamily="18" charset="0"/>
                <a:ea typeface="Times New Roman" pitchFamily="18" charset="0"/>
                <a:cs typeface="Arial" pitchFamily="34" charset="0"/>
              </a:rPr>
              <a:t>– Retour en bus à l’hôtel et nuit en chambre single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324495" y="260648"/>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Journée Belém</a:t>
            </a:r>
            <a:endParaRPr lang="fr-FR" sz="3200" b="1" u="sng" kern="0" dirty="0">
              <a:latin typeface="Baskerville Old Face" pitchFamily="18" charset="0"/>
              <a:sym typeface="Gill Sans"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03" t="29814" r="32884" b="26349"/>
          <a:stretch/>
        </p:blipFill>
        <p:spPr bwMode="auto">
          <a:xfrm>
            <a:off x="5940152" y="3515216"/>
            <a:ext cx="2083981" cy="308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6"/>
          <p:cNvSpPr txBox="1">
            <a:spLocks noChangeArrowheads="1"/>
          </p:cNvSpPr>
          <p:nvPr/>
        </p:nvSpPr>
        <p:spPr bwMode="auto">
          <a:xfrm>
            <a:off x="4139952" y="332656"/>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kern="0" dirty="0" smtClean="0">
                <a:latin typeface="Baskerville Old Face" pitchFamily="18" charset="0"/>
                <a:sym typeface="Gill Sans" charset="0"/>
              </a:rPr>
              <a:t>Trajet</a:t>
            </a:r>
            <a:endParaRPr lang="fr-FR" sz="3200" b="1" kern="0" dirty="0">
              <a:latin typeface="Baskerville Old Face" pitchFamily="18" charset="0"/>
              <a:sym typeface="Gill Sans" charset="0"/>
            </a:endParaRPr>
          </a:p>
        </p:txBody>
      </p:sp>
    </p:spTree>
    <p:extLst>
      <p:ext uri="{BB962C8B-B14F-4D97-AF65-F5344CB8AC3E}">
        <p14:creationId xmlns:p14="http://schemas.microsoft.com/office/powerpoint/2010/main" val="2125264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95250" y="170080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2" y="3429000"/>
            <a:ext cx="424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476672"/>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0" y="3501008"/>
            <a:ext cx="4095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098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val="855375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val="4020467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330325" y="548680"/>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pic>
        <p:nvPicPr>
          <p:cNvPr id="29700" name="Marcador de Posição da Imagem 9" descr="Kais 2_Buff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2060848"/>
            <a:ext cx="925195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100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Marcador de Posição da Imagem 6" descr="Kais I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29400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Placeholder 6" descr="KA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89363"/>
            <a:ext cx="72580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http://www.lisbonlux.com/images/restaurante-kais.jpg"/>
          <p:cNvPicPr>
            <a:picLocks noChangeAspect="1" noChangeArrowheads="1"/>
          </p:cNvPicPr>
          <p:nvPr/>
        </p:nvPicPr>
        <p:blipFill>
          <a:blip r:embed="rId4">
            <a:extLst>
              <a:ext uri="{28A0092B-C50C-407E-A947-70E740481C1C}">
                <a14:useLocalDpi xmlns:a14="http://schemas.microsoft.com/office/drawing/2010/main" val="0"/>
              </a:ext>
            </a:extLst>
          </a:blip>
          <a:srcRect l="-5"/>
          <a:stretch>
            <a:fillRect/>
          </a:stretch>
        </p:blipFill>
        <p:spPr bwMode="auto">
          <a:xfrm>
            <a:off x="3567113" y="1268413"/>
            <a:ext cx="23431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http://www.lisbonlux.com/images/restaurante-ka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268413"/>
            <a:ext cx="250666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1330325" y="260648"/>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extLst>
      <p:ext uri="{BB962C8B-B14F-4D97-AF65-F5344CB8AC3E}">
        <p14:creationId xmlns:p14="http://schemas.microsoft.com/office/powerpoint/2010/main" val="3882681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3492500" y="981075"/>
            <a:ext cx="54721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Pour cette soirée nous vous proposons le restaurant le plus branché de la ville – le restaurant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 un espace superbe avec une décoration très sobre, mais très soignée: parquet et chaises en bois et métal, lumières tamisées au moyen de spots au plafond et bougies sur tables nappées de couleur blanche. </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a une capacité maximum de 400 pax assis.</a:t>
            </a:r>
          </a:p>
        </p:txBody>
      </p:sp>
      <p:pic>
        <p:nvPicPr>
          <p:cNvPr id="31747" name="Picture 2" descr="http://media-cdn.tripadvisor.com/media/photo-s/01/fa/5a/68/ent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8725"/>
            <a:ext cx="32083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http://lh5.ggpht.com/-AAYchZatH1c/TM_r0YFMeJI/AAAAAAAABI0/JA5TScWYgpI/IMG_0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565525"/>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http://1.bp.blogspot.com/-XhmknGp8n68/UCU9-JP6rFI/AAAAAAAABWM/Tu3JEca1Xfc/s640/10.+Restaurante+Ka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3565525"/>
            <a:ext cx="20939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1259632" y="44624"/>
            <a:ext cx="7200900"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extLst>
      <p:ext uri="{BB962C8B-B14F-4D97-AF65-F5344CB8AC3E}">
        <p14:creationId xmlns:p14="http://schemas.microsoft.com/office/powerpoint/2010/main" val="2149145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745" y="332656"/>
            <a:ext cx="2775694" cy="18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7584" y="406405"/>
            <a:ext cx="3725862"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Arrivée</a:t>
            </a:r>
            <a:endParaRPr lang="fr-FR" altLang="fr-FR" sz="2400" b="1" u="sng" dirty="0">
              <a:latin typeface="Baskerville Old Face" pitchFamily="18" charset="0"/>
            </a:endParaRPr>
          </a:p>
        </p:txBody>
      </p:sp>
      <p:sp>
        <p:nvSpPr>
          <p:cNvPr id="10" name="Rectangle 9"/>
          <p:cNvSpPr>
            <a:spLocks noChangeArrowheads="1"/>
          </p:cNvSpPr>
          <p:nvPr/>
        </p:nvSpPr>
        <p:spPr bwMode="auto">
          <a:xfrm>
            <a:off x="288354" y="1546914"/>
            <a:ext cx="485971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11h05 </a:t>
            </a:r>
            <a:r>
              <a:rPr lang="fr-FR" altLang="fr-FR" sz="1400" dirty="0" smtClean="0">
                <a:latin typeface="Baskerville Old Face" pitchFamily="18" charset="0"/>
                <a:ea typeface="Times New Roman" pitchFamily="18" charset="0"/>
                <a:cs typeface="Arial" pitchFamily="34" charset="0"/>
              </a:rPr>
              <a:t>- Arrivée </a:t>
            </a:r>
            <a:r>
              <a:rPr lang="fr-FR" altLang="fr-FR" sz="1400" dirty="0">
                <a:latin typeface="Baskerville Old Face" pitchFamily="18" charset="0"/>
                <a:ea typeface="Times New Roman" pitchFamily="18" charset="0"/>
                <a:cs typeface="Arial" pitchFamily="34" charset="0"/>
              </a:rPr>
              <a:t>à l’aéroport de </a:t>
            </a:r>
            <a:r>
              <a:rPr lang="fr-FR" altLang="fr-FR" sz="1400" dirty="0" smtClean="0">
                <a:latin typeface="Baskerville Old Face" pitchFamily="18" charset="0"/>
                <a:ea typeface="Times New Roman" pitchFamily="18" charset="0"/>
                <a:cs typeface="Arial" pitchFamily="34" charset="0"/>
              </a:rPr>
              <a:t>Lisbonne - Accueil </a:t>
            </a:r>
            <a:r>
              <a:rPr lang="fr-FR" altLang="fr-FR" sz="1400" dirty="0">
                <a:latin typeface="Baskerville Old Face" pitchFamily="18" charset="0"/>
                <a:ea typeface="Times New Roman" pitchFamily="18" charset="0"/>
                <a:cs typeface="Arial" pitchFamily="34" charset="0"/>
              </a:rPr>
              <a:t>et assistance à l’aéroport par notre équipe Croisière Jaune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a:latin typeface="Baskerville Old Face" pitchFamily="18" charset="0"/>
                <a:ea typeface="Times New Roman" pitchFamily="18" charset="0"/>
                <a:cs typeface="Arial" pitchFamily="34" charset="0"/>
              </a:rPr>
              <a:t>bus de l’aéroport à votre 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Vers </a:t>
            </a:r>
            <a:r>
              <a:rPr lang="fr-FR" altLang="fr-FR" sz="1400" b="1" dirty="0" smtClean="0">
                <a:latin typeface="Baskerville Old Face" pitchFamily="18" charset="0"/>
                <a:ea typeface="Times New Roman" pitchFamily="18" charset="0"/>
                <a:cs typeface="Arial" pitchFamily="34" charset="0"/>
              </a:rPr>
              <a:t>13h </a:t>
            </a:r>
            <a:r>
              <a:rPr lang="fr-FR" altLang="fr-FR" sz="1400" dirty="0">
                <a:latin typeface="Baskerville Old Face" pitchFamily="18" charset="0"/>
                <a:ea typeface="Times New Roman" pitchFamily="18" charset="0"/>
                <a:cs typeface="Arial" pitchFamily="34" charset="0"/>
              </a:rPr>
              <a:t>– Arrivée </a:t>
            </a:r>
            <a:r>
              <a:rPr lang="fr-FR" altLang="fr-FR" sz="1400" dirty="0" smtClean="0">
                <a:latin typeface="Baskerville Old Face" pitchFamily="18" charset="0"/>
                <a:ea typeface="Times New Roman" pitchFamily="18" charset="0"/>
                <a:cs typeface="Arial" pitchFamily="34" charset="0"/>
              </a:rPr>
              <a:t>à l’hôtel</a:t>
            </a:r>
            <a:r>
              <a:rPr lang="fr-FR" altLang="fr-FR" sz="1400" dirty="0">
                <a:latin typeface="Baskerville Old Face" pitchFamily="18" charset="0"/>
                <a:ea typeface="Times New Roman" pitchFamily="18" charset="0"/>
                <a:cs typeface="Arial" pitchFamily="34" charset="0"/>
              </a:rPr>
              <a:t>, remise des clefs et installation dans les </a:t>
            </a:r>
            <a:r>
              <a:rPr lang="fr-FR" altLang="fr-FR" sz="1400" dirty="0" smtClean="0">
                <a:latin typeface="Baskerville Old Face" pitchFamily="18" charset="0"/>
                <a:ea typeface="Times New Roman" pitchFamily="18" charset="0"/>
                <a:cs typeface="Arial" pitchFamily="34" charset="0"/>
              </a:rPr>
              <a:t>chambres – Déjeuner à l’hôtel</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14h30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Départ pour visite de Lisbonne (</a:t>
            </a:r>
            <a:r>
              <a:rPr lang="fr-FR" altLang="fr-FR" sz="1400" dirty="0" err="1" smtClean="0">
                <a:latin typeface="Baskerville Old Face" pitchFamily="18" charset="0"/>
                <a:ea typeface="Times New Roman" pitchFamily="18" charset="0"/>
                <a:cs typeface="Arial" pitchFamily="34" charset="0"/>
              </a:rPr>
              <a:t>Praça</a:t>
            </a:r>
            <a:r>
              <a:rPr lang="fr-FR" altLang="fr-FR" sz="1400" dirty="0" smtClean="0">
                <a:latin typeface="Baskerville Old Face" pitchFamily="18" charset="0"/>
                <a:ea typeface="Times New Roman" pitchFamily="18" charset="0"/>
                <a:cs typeface="Arial" pitchFamily="34" charset="0"/>
              </a:rPr>
              <a:t> da Estrela) puis ballade en tramway privatisé pour arriver au quartier </a:t>
            </a:r>
            <a:r>
              <a:rPr lang="fr-FR" altLang="fr-FR" sz="1400" dirty="0" err="1" smtClean="0">
                <a:latin typeface="Baskerville Old Face" pitchFamily="18" charset="0"/>
                <a:ea typeface="Times New Roman" pitchFamily="18" charset="0"/>
                <a:cs typeface="Arial" pitchFamily="34" charset="0"/>
              </a:rPr>
              <a:t>Alfama</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18h00 </a:t>
            </a:r>
            <a:r>
              <a:rPr lang="fr-FR" altLang="fr-FR" sz="1400" dirty="0" smtClean="0">
                <a:latin typeface="Baskerville Old Face" pitchFamily="18" charset="0"/>
                <a:ea typeface="Times New Roman" pitchFamily="18" charset="0"/>
                <a:cs typeface="Arial" pitchFamily="34" charset="0"/>
              </a:rPr>
              <a:t>– Cocktails sur la terrasse du Château Saint Georges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20h30 </a:t>
            </a:r>
            <a:r>
              <a:rPr lang="fr-FR" altLang="fr-FR" sz="1400" dirty="0" smtClean="0">
                <a:latin typeface="Baskerville Old Face" pitchFamily="18" charset="0"/>
                <a:ea typeface="Times New Roman" pitchFamily="18" charset="0"/>
                <a:cs typeface="Arial" pitchFamily="34" charset="0"/>
              </a:rPr>
              <a:t>– Dîner Clube de Fado</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du restaurant à l’hôtel</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Nuit </a:t>
            </a:r>
            <a:r>
              <a:rPr lang="fr-FR" altLang="fr-FR" sz="1400" dirty="0">
                <a:latin typeface="Baskerville Old Face" pitchFamily="18" charset="0"/>
                <a:ea typeface="Times New Roman" pitchFamily="18" charset="0"/>
                <a:cs typeface="Arial" pitchFamily="34" charset="0"/>
              </a:rPr>
              <a:t>– </a:t>
            </a:r>
            <a:r>
              <a:rPr lang="fr-FR" altLang="fr-FR" sz="1400" dirty="0" smtClean="0">
                <a:latin typeface="Baskerville Old Face" pitchFamily="18" charset="0"/>
                <a:ea typeface="Times New Roman" pitchFamily="18" charset="0"/>
                <a:cs typeface="Arial" pitchFamily="34" charset="0"/>
              </a:rPr>
              <a:t>16 chambres singles </a:t>
            </a:r>
            <a:r>
              <a:rPr lang="fr-FR" altLang="fr-FR" sz="1400" dirty="0">
                <a:latin typeface="Baskerville Old Face" pitchFamily="18" charset="0"/>
                <a:ea typeface="Times New Roman" pitchFamily="18" charset="0"/>
                <a:cs typeface="Arial" pitchFamily="34" charset="0"/>
              </a:rPr>
              <a:t>à l’hôtel </a:t>
            </a:r>
            <a:r>
              <a:rPr lang="fr-FR" altLang="fr-FR" sz="1400" dirty="0" smtClean="0">
                <a:latin typeface="Baskerville Old Face" pitchFamily="18" charset="0"/>
                <a:ea typeface="Times New Roman" pitchFamily="18" charset="0"/>
                <a:cs typeface="Arial" pitchFamily="34" charset="0"/>
              </a:rPr>
              <a:t>Sana </a:t>
            </a:r>
            <a:r>
              <a:rPr lang="fr-FR" altLang="fr-FR" sz="1400" dirty="0">
                <a:latin typeface="Baskerville Old Face" pitchFamily="18" charset="0"/>
                <a:ea typeface="Times New Roman" pitchFamily="18" charset="0"/>
                <a:cs typeface="Arial" pitchFamily="34" charset="0"/>
              </a:rPr>
              <a:t>Lisboa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61" t="32376" r="28758" b="11271"/>
          <a:stretch/>
        </p:blipFill>
        <p:spPr bwMode="auto">
          <a:xfrm>
            <a:off x="5364088" y="2443100"/>
            <a:ext cx="3364992" cy="380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32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655638" y="3789255"/>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En fin de soirée, les participants pourront rejoindre le </a:t>
            </a:r>
            <a:r>
              <a:rPr lang="fr-FR" altLang="fr-FR" sz="1200" dirty="0" err="1">
                <a:latin typeface="Baskerville Old Face" pitchFamily="18" charset="0"/>
                <a:cs typeface="Times New Roman" pitchFamily="18" charset="0"/>
              </a:rPr>
              <a:t>Skones</a:t>
            </a:r>
            <a:r>
              <a:rPr lang="fr-FR" altLang="fr-FR" sz="1200" dirty="0">
                <a:latin typeface="Baskerville Old Face" pitchFamily="18" charset="0"/>
                <a:cs typeface="Times New Roman" pitchFamily="18" charset="0"/>
              </a:rPr>
              <a:t>, située à l’arrière du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dans le même </a:t>
            </a:r>
            <a:r>
              <a:rPr lang="fr-FR" altLang="fr-FR" sz="1200" dirty="0" smtClean="0">
                <a:latin typeface="Baskerville Old Face" pitchFamily="18" charset="0"/>
                <a:cs typeface="Times New Roman" pitchFamily="18" charset="0"/>
              </a:rPr>
              <a:t>bâtiment. Ouvert </a:t>
            </a:r>
            <a:r>
              <a:rPr lang="fr-FR" altLang="fr-FR" sz="1200" dirty="0">
                <a:latin typeface="Baskerville Old Face" pitchFamily="18" charset="0"/>
                <a:cs typeface="Times New Roman" pitchFamily="18" charset="0"/>
              </a:rPr>
              <a:t>tous les weekend et privatisable spécialement pour les groupes en semaine</a:t>
            </a:r>
            <a:r>
              <a:rPr lang="fr-FR" altLang="fr-FR" sz="1200" dirty="0" smtClean="0">
                <a:latin typeface="Baskerville Old Face" pitchFamily="18" charset="0"/>
                <a:cs typeface="Times New Roman" pitchFamily="18" charset="0"/>
              </a:rPr>
              <a:t>. Ils pourront profiter d’un open bar durant la soirée</a:t>
            </a:r>
            <a:endParaRPr lang="fr-FR" altLang="fr-FR" sz="1200" dirty="0">
              <a:latin typeface="Baskerville Old Face" pitchFamily="18" charset="0"/>
              <a:cs typeface="Times New Roman" pitchFamily="18" charset="0"/>
            </a:endParaRPr>
          </a:p>
        </p:txBody>
      </p:sp>
      <p:sp>
        <p:nvSpPr>
          <p:cNvPr id="9" name="Text Box 16"/>
          <p:cNvSpPr txBox="1">
            <a:spLocks noChangeArrowheads="1"/>
          </p:cNvSpPr>
          <p:nvPr/>
        </p:nvSpPr>
        <p:spPr bwMode="auto">
          <a:xfrm>
            <a:off x="755576" y="173095"/>
            <a:ext cx="7200900"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Après le </a:t>
            </a:r>
            <a:r>
              <a:rPr lang="fr-FR" sz="2800" b="1" u="sng" kern="0" dirty="0" err="1">
                <a:latin typeface="Baskerville Old Face" pitchFamily="18" charset="0"/>
                <a:sym typeface="Gill Sans" charset="0"/>
              </a:rPr>
              <a:t>Kais</a:t>
            </a:r>
            <a:r>
              <a:rPr lang="fr-FR" sz="2800" b="1" u="sng" kern="0" dirty="0">
                <a:latin typeface="Baskerville Old Face" pitchFamily="18" charset="0"/>
                <a:sym typeface="Gill Sans" charset="0"/>
              </a:rPr>
              <a:t> : le SKONES</a:t>
            </a:r>
          </a:p>
        </p:txBody>
      </p:sp>
      <p:pic>
        <p:nvPicPr>
          <p:cNvPr id="32773" name="Picture Placeholder 8" descr="Skones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4508500"/>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www.bestguide.pt/wp-content/uploads/2012/08/sk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131888"/>
            <a:ext cx="38417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4" descr="data:image/jpeg;base64,/9j/4AAQSkZJRgABAQAAAQABAAD/2wCEAAkGBxQSEhUUExQWFhQXFx0VGBcXGRoYFxoXFxcYFxcYFxcYHCggGBolHRcYITEiJSkrLi4uFx8zODMsNygtLisBCgoKDg0OGxAQGzIkICQsLCwvLC8sNiwsLCwsLCwsLCwsLCwsLCwsLC0sLCwsLCwsLCwsLCwsLCwsLCwsLCwsLP/AABEIALcBEwMBIgACEQEDEQH/xAAbAAABBQEBAAAAAAAAAAAAAAAFAQIDBAYAB//EAEoQAAIBAgQDBQMJBQQIBgMAAAECEQADBBIhMQVBUQYTImFxMoGRFCNCUqGxwdHwB1NikuEVJHLSM0OCk6KywvEWVHOj4uM0RIP/xAAZAQADAQEBAAAAAAAAAAAAAAABAgMEAAX/xAAyEQACAgEDAwAJAwQDAQAAAAAAAQIRAwQSITFBURMUImFxkaHR8DKB8SNCUsEzYuEF/9oADAMBAAIRAxEAPwDxKK6KnGHOusEcjvTMnnQsNEcUuSngU7N5VxwzujS9yaeLtL39cdQzuDXCwfKpFcnlVlbJ02k8udGkHgq9wx6fr3Ugwx8quFI3pQK6kPtKfyY9RThgz1FXQuhMbb0zN0JHuBpbQHEr/IT1FPXhzHmKtjD3I3UDq3h+8xSC3emAFb/AVb7jSbr6Mb0ddUyNeDsfpD4GpE4E/wBYfA0xsXdT2lZfVSPvFFOBdqGs5h4STzKgkHWCGIJQjTVYPwFJN5ErjyMljvko2+zzkxmHuH9af/YzfvP+H+taHDW2v2WfDkK5zBrZJMZfEQrEzsV3GnWs9icTcRirOsjciCNRIgjSpxyTm2rKOGOPY48Gb959n9ab/YrExnHvED765cbcIkNIEAmNATtPrFGOHsUUvedYZMy6Sw8TKCUiCJSdZEUZznFHKON9jOtwph9L7DTTw8/WHwo5xKe7Q2wSsAl4JJkAagSF1+8daDtiDzI89KeEpSViSjBFdsIetN+SHqKma9rpt57003+hqvJP2SL5KeopPkh6in/KD1FJ8pPlXC8EfyZvKkOGbyqX5QfKkOI9K7k6okfydqT5M3T7al+Ueld8oPlROpEXyVun204YNzy+0VIuKPlT1xzdB+FdbClEiHDrn1ftH50h4fc+ofiPzq3/AGuRyH3CnW+KO3s259AT91Lc/A+3H5ZS+QXPqH7PzpaIjHXv3J+DV1DdL3HbMflgxlJ29f8At501bZmIM1Megnr/AN6aG332/oaYnRDk/XX0602Kk9+lOVBqfh099EUkwfDrl7N3aZsiG42oEKu51OvuqJU91dlPWu1ohHgEbNTlZ99DUcnpSi4K44m74/SU/fU0/ryqBb3nUtu5NNF3wMnSJ8NdhpgGNwdiOc1DbvsJABE6HaPiamycx/2qZrcjXSND5T9L0G/pNdkxrrR0cjurIcPhLt1gqKWY6BVzXHPoqAzRWz2cYZu+c2woUxkljmnKAATrt7WWJBot2exot6C53dzu+5C2co7z5yYdgRO7azr4RMUfwyC3mRYBzC44zqUVgwyvcGYmJcrK6e+s+TJDHSY8YznyvxgC52cW1nZXfLbIVu8fu31kTkBggERpPtCmcKtWHuKt0IGF0EXXVjbCqDmVlUEtuus6QeoovxHidpsO1zO10khcoUANcXuxqB4j4Gz7qN9JBrO4fHPfvWjdUi0hhiTlJXTTKmxiIAAnaRM1GM98XwW27WuQkmOa09ybhdh4QZYAgEHwoYy7conprT8Phy0vZUi1clnDKFViB4TbBByrIaI6GpcfwrCO5fv8sKCwEkMNFkMfZaY0J+O9a/DYa6bFhCzGygmHOXKijQkKYiQN5B02NYsuSKXsrllVF2ZrhPBnXDjuwpe6wYrebVDMgKifRC+Is2WAdRtU2O4YmZAELhlI0MCSupboQJMaj0ArZ2baopKMGciWyxCExGYGMsgkyNfXShw4b3Vzvc/eiEIMlSzhN7abEMNSRyBGg2yvLJvcx0kuAP2fsi57aCEJKIAR82DLd2F1PiKezvuKHdq+xPeKt2wWVzmZluKVlQTqIk55BkHrOgAFTpj2PE1tWnJ7pJZS/d2w+jTkMM7Zss7wOkVp8dw+8qhbSKjkM5YPlYXJkhlACmc2aTzmRBmrJzxyUl3VitRkqZ4RicLctk57brABMgwAwBU5toIIg85q2eCXQqs65M2oViFcqdmytyn9RXtdzDr3KMcq30lTmUsLdwA5zmyyAMp00GvOdcp2g7HreYXEvQ+RmZszvn0Uh2aIRmAaQBGggGDWqOut0+PqRen8cnlbHLII186Zr0rT8R7MvbeEkyNA5GYAaat7H2xqNqEOhB8QI9RW+GSMlaZnnjlHqD4J5fdVnDcOuXCQoGm8kCPXWpVtqZJUH00P2UvyZNIZlb7PzqySJOx/9h3MhclQBOmpYkCYUAGT9g5xTOJcGu4cjvVIB2YFWQ+jqSDsefI0+5euW9BdzAHQHXX0M9ftNR4vFXHOZ/EdtPZEbQOv50JV2DG+47hvDe9uKgdLZbd7rBUURMsx2pb2GtpmUkMykgMviVo2g1DYvgHxyAecTHKY51auWbTAsl5TvCsCrRMDyJiDAJ8z1m0yqcUuhTtW2Oq6agbDczp8BNdcNwaFj7yY/Km2rzKZUkVZ/tDfOoJ67a+YoNyvpY0VBrl0/oU8p/RH511WEwN5xmWy5B2IUx7q6juXknsl4IXUmBz6aAco1/OmKIMNp10qxeid9ORHltXR5yd/D1+HnXJnNEaoTooJPpV3D8JdpBhI1JMnTT6gPIzUCYgj6RAFWrfE4DTccltN+Xn7pqkdr6k5uS6FbE8PKJmG0xsY9/65VVcMkFljmJGh5+hFFRxJZAZ3Kxrrv+jBqO1jwoZQW7s/RnbXn1Gp99Ptj5E3z8AzvPKuD1au9yY0I6kRvVVhGxn1pGqKXYuh6Uvdj0qM+lOAFAJfwl7kd+vUfmKLYKybjADeD0102gkTr+J5VnF3Gtb7hOOt3lU21h7S/VGkSTKBdZ6yBJOu0Ll1DhHp+/gMMKnLkh4dw253d1LeUW7dwZzmyFy2YAueSico1A161rcPwqc2aySGENvosDMZaFZDrz231FBOIY+/cR1VBlDxlVoXxGCVUN4llPOI3iK0ju9pLVtYDlkRcmaEBgCVJXSNZPMbc68bPOUmmehBJcAfhGBT5Q2HawzJccXbNzxNaAQXNYbTVTEHYsJG1Cu0nChh79xrea4gll7tVKd4x8KBUJIKzJkCcpgRXqtrh9s3BdFps5Mj6KMQDbzsGaTAMCZ090A+PXzbu4e2ML8oDM5VAgdSzCWytcnIYHKFgCjHM3P9ha4PNuzPCmv3bIZSoDx41cZiGDFdIbYnUSdutexPxdLS27VpXIWMhVA4ZAJURmDEHXUx1nkRvZXg74UXbl2zatHOICeEhSpMRyc+EdZmhvGmFkDK5VixdsyN3kExAYoAsCVjNqF05wubK5z+AYxRd4bi862FlXdrUksAcoZpRA0EzoPD5DeIBm7g+8stbMZgGCgAhNVOxOwIJ1G8xpQ7sfh4skA6h2Q5oCqojLBOwKsjSP4a0OAusXbMoNuSJDB/ZOVViYEKoJXTU9ZFZXC2PN0BMP2YQYm7euJ3jPqgMEK1wjQNGfLOsmBI+jOpk5lthbqgqREsxAKtqUIiSYaNQOcxzscRsMyEoYdlygyADEshYfVnePhvUBCuqpdIJaM6HWAAATsV3yncc/Q0bb7klyBeKWydEX5xUT5we1lUwUIDDcZ/DodJMb0Gt4ByG1V2Iy5GUMQwUH2vZtgqZgnkduexFxAzooUABmdpAgqAM0ECDIjUEAifUNxKzatgJbUyCpMM1uEIB1aPFJjkNJ5UlcFYy7GV7UWTatBjlJYgGNFnoUOwnbplO9ZHjHdXLKuFk2118SZiMySHZQCTObWNtOc1t+2OFQ2l7sADxEoXA1BOZguaWmdTqZbzgeV4u8SpUofajcDQe/eY+Feho4KUU0+UyOebT56UDiTOkRvH4U4XjzE+8Uy4pX8jE/EUmavUMRIHAmfa68vd+dddfNpI9aYrCuUDmK44N4O4FUKpEtpDARH4cviamxpsSFuWlAA1ZNCdunu/mrPEj6OaeUGnMkQbknov5n8qqslKiUsW52Ot4XvXK2QxHViNBO5O1aThvArdqGueN+U7D0X8T8BWfwXEcjCV0E6LoNY5e6uxvFHfSYHQE/adzWealJ+DVjcIK3yzXPxiypg91I+sQT79DXVhlQxoBXVP1eJb1uXgRX5Hb7aUMRry61HtSMKuZCU3qXv9qrUtMKWRia5sTpVeK6KFnUTC9XG/UeQ00rXWEnF8c9qfjLltnYomRDsmYtGn1jqf61ViuFcGx016P2EtdzbuXLV0MGXOfCwIyaAsqguyqzaqJkxE15tFbHsvee1g7l4F1C3La5ioa2EZmZxJ0BOUDUGSBqKzaqLljpFMLqQb7OdsbrYlcK+HR81wIIBW6jZpLrIIGwMFeWsV6JieGu942rNwBrYXwQDI557gJ8Uco3LQTqa8Cx2LtrfFzDZ1AIuAtEh5zeFVUZADpEttvXrvBuOPjLSYq7c+cAAAtALkIgEOV1ljryAkDQk1i1WCMUpJUXwzlJtNmus2GNwozMHGZTcCScxOZQinRlVT6npMxLi8VbVLdxM7NuIU2ychIOcxKr4diDPQa1Vv8WOB7i13ZdrvilcrZZdT4lzSsZic0mcvupOJu91lfCsMrpplJAf6uafZGcnbXyNYuYr4lv1Mt4jG90o7wAHLmKjKSGIOrxyOsQAJPKqXHcOHQWyST9FE8RfchQYzMQw10EZhy1qfh93v1RsQ1rvSxs5rcMADoUUSQFbKdTtHsg7VcbxizhDfe7lW5cEqy5nOVR4ZC5jowYMF8PgMmjsbfUCdFzgfAmth7l4mWKsltCpVCilFJYCM206QIG8A1V4hgXXEBELMkhmDERJAzbysEsSZ8qdb48WHd23V73dhntBGU2wFlnd20VdVjMoI6E1QwdxrviW6bgYsVYTIMEEpaBBUQxIGvJgZrp/pVoaN22w3huPKr3FuBoGgYMjLCrmJUAS++p10cExJibGoxuE20AAae9BSPGSMvtZ5BhiIHkZ2zXGkVcOcU3gDqXUMGkuyNbKkMTOcBNx1POK7gHG8XftqmGwpGQAZrjEJmA1LGPHqSY3866pS4Bt7oJ3MQFuJ3yhFceME9QQ0gmAM8yCCdtqEcQYuhKgsguNcOYHxEkOzFG2yiIGuqAeVHeHcFuyTfxKM5cErGZVObMEEmTrGmaBr60Ox1hMty0bhVxoFjQ/NgFQJJEsQ3PqaStoyfJnb2LNq4HvZ5AzDvFA5AgZiCM4yqJMCdprDdrxZy96M4u3DooWFhQmYuxbeGU6D6W+mvoF/DZrdtWCAlcxk5CxUEKIAlpAB5bVkuL8Tt2bwssVyskOIGWC2aLmUHOdIgRy1rXppe3aX8C5l7FMw1jGZGBhWMEQ6h11BHssCCdZ8jHSo++HnRHtImHW9GFM2goE+Kc2syW391Cq9iLtWee01wKX99Kik+VMFSAnpRASqwTbemXL+YyY/XWk91L7q6w0MB/U1NhsSEYNlR4M5XEqd91BEjXao2PlTfdXHDzd8hXVF7q6uAMnU0oNNFOUUQHRSVf4X7R9Pxqm66n1P30t80M40kxprqfk1pyXGAKzodx7x+VMKM003rmidJjzpzLtTcutAI2uBp2TSl7s6UQCsulFuB9pb+Et3EslQLpGfMqtIGw1Gnu/ChIn4UmTSllFNUwp07RYwmBuXMxt2ncIJbIrNlHItA0HrXrvZLhDYLAlsYBaa4wKKsJcNswAbmgIBYc5bUc5B8y4Hx3EYQuLFwJ3i5WOVSY12Y6jn8etW8J2ivPijfxDPeLBgwLZQQwiBoQi6LoBsvLes+oxucWiuJ1JHq2HVFcNdVhbvAB1P+rUqhZQwnLIynJOWGaI1FPs9ruGd8MOl1ra2oVLzKGsGFES05hB0kgDTevO8fjsZZuNh7rCcpXKwBhbimNQdwGkGenSgmN4TcssVdSpgGCCDDCQfgax4tNH+/wDY1SyS/tPY+1GHvi0Cb4XxSjlQLTkM2ZtNEBBgaajmNTWN7IsHS5h8UzBAc9oqBmQ3Jzsjt7QYwCjb7iCDWu4xet2+HJhrjM7vYLLmYHI9q2rwcp8IBBAAkGKy3Buy9y/hjiVIyofZEyQs5vKRB0PWox4g0ug8VfJTxfE2sYnMALuUFMwBXvbZ8VstEZWGnoVA5Vp+xj3sVjsPd7nu7VnMxOYktmQopK/QB8hBKxyo12e/Z+5vNisU4caXLVu15CbcyABlGUAaiRqeu4xeJ7oZmHiYwI5gbTO3p51dw2xU5cCTyptxjyB+NdmEvXhiL8tlYZLalspnwqbikkT1YDbfavP+3fHsZYuhnUnBq4VrSLktFJUn5xWlm1iDprtpXoeIxLlWbOGa0IMgBSQCWZejgDbafjWO/aZxB/kV4M9pC6gZIDFlYL4UkgZwYbMJgGQNqlHKp5aS4fX87C01HkFcM7U3Rh7GKuhrq2tYRQzZZAhtAAQqEyJAhjG0S8G4yMZfxF9tLHeMLbeJlgAIrtmOZM02wBlBBJ9K8tu429bsWkVyEeW8JIPhd1IJHIzPwoz2T7QPYX5MGvW1Z8xewC14iAO6S2SFliF8WhEc9K0PS+xJe/j4Celpr4G34vauI11rbFjcQMAVLojKjF8jufFJ0A0BzAaTXj2Ku5nncHYkBZHLwgkDTlJr3fC8HsW+H3Bi7pto9uVS6PEkKrkkqVuOZTUCCYMDavC8ZZi4wBUwzCUkpAY6oeadPKKbRRq7BnldFaN9K6NtKf3e9PFrQb/Ct5nK5GtWUBnYajoPs6VF3cvA6xRNMA2YaHb8KDdBjFsoFNDpz8qcUMrpy+NXxw9obQ/o/wBKU8Pbw6Gk3or6Ng3IfFpSFDppWk4H2afE3u6UhS2xc5RoJ1JqTAdmjevJZ7xFkkB2kLpJ3APTSkeaKY3oZNGUca0tF8RwqGMGR1rqdZETeKVgHLTkXWpsPZRpl8sCdZk6gQoAMnWeWgNRgiqWTotcO9o1YNtYHgb2j79/OqmDuEEwJ02/rRVRIT55RJBIOXwyefpNGEbbBOVRS+Ii2kzj5tttvePOo7VgQx7ttx/00b4dw4O5YYtIEiQFIJABHnBIjbSpE4Wy22Iv22BZdis+0ADlIzD2Zp3HkEJNq6AbWRCfNtt56+z+vfXd2uc/Nt6a9KNYvCMptTeQgjSChiQDrG2w3qi6NmY94u08uh/XvqsMDky0OQfA7v8A0Z566+dSG2Myjuz6a66N5VMUbJ/pBudNP4vOrK22N1R3q7DWB/H5/qaq9M0vkdLhWUlw3+k+bOgP1tILeX6imlFKQFBIaDBJI0bQ6UQwmIUvcRrkksy6aA6nWJ1Gp51afgSoiOtxAzGDAg+y38Xl0rGpKU3BLoJNbIb5Pr7vygacP84B3X0Rpr/F5fqKHIkXiMvXw/HyrXHhrd9HfL7AMx53P4/1NZe6pGLcZhIJGblt6+7eunChYZN3Q1mHUviENy2pYquwaNAyiZEiAvntRGbl7vmuWw7BMuZjGVbYKCPDrAX7KpcLwrd8vzwjWDrG94mPF1n40Sw9ohcR8+NA/XWGu/xeX21menbVo2LURumW+C4MO1hb9rNbL91I9oKwdQq5VkgEzzNWl7UsMVcwdhFt4dWa2iLbC6gEOSpO8yZmTHKqVm6bSWX76ct4tl8X0c5PPnEe+tdd7M4ZOIWGtAjMC5Bls7EiWk7aSfMsduePJicVT7llki3a8G+wlqFEzIkSdNJ2j3D4V552u41dXEEC2GRGCoS0AMoJJBG2uhnkteks+VSTsBJ9BXh3Ghntl+/eWuO+XxRDG4wI5a6fGtGTB6SKh1MuCSTcpBnhXaRlxF0Yq2x7y2oVkjwlS5Hry1nZaGftH4Yxsi4gFxAWLE5cwLklTqZggTpodPShvELCd+v95uEZR4vFoCHI5bQPvqKxdY2sTZOIuG3lZ4In2S4GpWV+jzoQ0j3xa7DZcsYpmF4zbKm0GGWFkDTYtvp6V6H2A+R4fEd9icwvKHZEC+ADw5WkDVzqN4AOvlkO3ODFt7WVy4NsmT5XGEDQaaVpLfCFZlbvbkG0pPlnkgDw+QrY8O5uKZkeeopvv/oE9oOK38azXblsbqg2nKh8AbxatB3FDBYebR7seyI21koOvmPjRUcPGW6O8uEqxMeU7nw+VPPCxktMHuHYGBtBTNHh1getPHAkuAesWwSti5NwZF26DTT186lS1cyIcixJ6fx+dLxC7as3nUvdbTWIEaLvmUTrI91XLuEQWQe9edTHLY/w+Y+NI4qy0ZNqzPujDGLoA3eJpyktA2P41vrGHvF7Xgt6rI8Pko+t5isPjrK/KlysSudSSYBgOJ+ytbxdbKYdWFx0Y28ubLOUnJrA15H7KWeNS4KYsrhyXLitkuyLUgDpt45+lvtT7lm7Fs5bZ16cwW/i19mvJcoA1156a6+/nXptu5Y7rxNqLjR4k9jLI033beazy067GiGqvqX72Fu53Vco0PiywR7GoEn8apPbvd0jLlUgyGG/M/jTs+GN6M5jL9ZN5/xeVQxhxYks0gjYgnZJgAzzNPHSCS1cSVsHe5hT8a6std7TiTlw7ROku0xykAaGlqnoo+RPT+4Arwa+UNwWyUUFiwKkAASSYPSq9nBu6O6iVtgM508IJygmd9ela6xiv7ncA0HcsP8AhigPDLsYXFDqtsf+6KhDPOSdro0vm0Vy6XHFxpvmLfyTZW4ZYa4+RBLN4VHUnQDXSjNvshjf3B/nt/56o9lj/ebX+Nf+YV6tbxE1l1uryYZ1FLp3/k06DQw1GPc3VMwFnsRjztY/9y1/npW7EcQmO7g/+rb2/mrd4/ivc22uanKNhzkx+NAG7cj9038w/Ks2PWavJzGK/P3NGTQYMbqc6AOI7HcQOja8tbyn/qpXxvyS4bd/Di82Xu8huaZnUZWBWZI/Gr2K7V98QoDJzJzb/CmIVY5jBbqdTtHPyrfg12qxO8lft/LMWXR6d/8AE3x3KF/tVYyC38gthgzS3etJzZtPZ5Zh/LUPEO0VpnDrg0tgQIF1jMZuo55h/LRt8Q1qFVFMDN7FswBuPEOlXflbXF/1ZVh+6tbEdclaH/8AXyr4fnuJrSPpuPMi/iLec6es1p8RxUYoW0shLBRcrnP3ZukkBZXNBYaiRvm2oomAtKwAtrsY0HUUT72Of2Cs09an0Qceja6sDJ2M4k+qsNok4gA/83nTLv7PceCcy2y3XvlJn1nWjYxsf6w/zGlbiEjV2PqTWb1vUPx8n9yz0mFO+QH/AOCuIiPnEnl/eBI18jpufiamt9hsfrLr5/P789ddd/tpzccNq5KqDpG8b71pOD8aa+rkiI03ncV2XV6qCvivz3lcGg0+Tu7ACdh8aBOdIB/fc69z7OWXaxhi2XMlm2rfSOZQFMNz2avO1xZynXnXo/Y65OFtMf4l+Fx4qeDUZM06yA12jhp8alF96+jCuKIRXd2OQKSQN9BJjzrwfi/AsXj8Q14mygbwomeAiAnKsBdTrJPMk+72TtdjDaw1198qFuY2Ej3SK8Ht8SLkkiD5GrZMk939P7/7M2mx43jbn1vgn/8AAWJMjPZ00/0hj/lqne/ZzjEOl2wJHK4+x9Eq6mLbk7D/AGj+dTfLLn7x/wCY1JZ9THpJfI0PBgl1TMlx3gV3BlRedWLAsMjFgACBqWAiiy/s+xVxQ3f2MrLmAL3NFOsRk89qv4y2LpBueMjQZtYB3rjxC4CqB2Ag8zsI0HSqvU5nFKLV9+OBFpsO57rrt5K6fswxP/mMP09q5t09jaltfs2xJ0+VWQB/Fdjz0C+VXvl1394/xNQvjX/eP/MfzqfrGp/yXyGem0/h/Mpn9mt2Y+U2Phc9fq1Yw/7L2M/3zDyOWVyenSmXMX1Zj7yarXeMtZ8dsDNt4gdjoeYpll1T4UlfwA8GmXZ/MKN+zBh/+1Z/lemP+zEkScZb/wB2/wDmqj/4zxBGnd/yn/NWh7M8SuYi2WciVfLppplB6+dTyZdbjjulJfL/AML4tJpcstqsE2P2eAb4lP8Adt/mpuO7EWhAOLRT/wCmZP8Ax0T7T8RuWFXIQJYgyJ5TWRxfGLrnMzCQI2Ao4JarLU9/HwX2KajT6bFcUuQlY7GW1M/LEP8A/P8A+dXh2aVhpiwPS3/86GcCxjXCwbWII09elaXDKfqn4V2WWZSqUvovsRxrEl7Mfq/uCh2KX/zh/wB1/wDZXVpF22NdU/WM3+f0X2G9Hi/x+rPN24dcW0395tQEPgDAzpqtD1wuXDm4Ly+OAbQ9ogNpPSN6S/YUA6CYJquyr3YOmb+texBPz38L8/c8zJw/gvL/AD9uhc7PvF9D/EPvrcLxtBtJ/XnXneDeDNX8NiAzCAf0ajqdOsjtmjRal447U+5sMVj1vIyEGDExE6EH8KHW8FZG6u3qR+AFdhTvUxFYV7HEeDZKTnzLkrJfs8rUfD8qVceoI8FBcd7H+1+dCrlbYadSV2ZMudY3W00+Ox7O5ZfCCIjf1ovwPjlm0CLto3Itsqw0AMfYaJGxrzwVwNUeki1RH1z/AK/U3FzjCSCLWo0MtMjTaOelIePAsFW0AT1by6VjsL7a+tEsP/8Akr6H7jUpaaEfkVjqHNWlXKRpBjz9UU75Wp3T7apV1ZdqNRFxRUhXUFSWgiZFF+zd7Kr6EzGw8j50G4l/o1/xfgaIcCdoaGA2mRP/AFCnyK8XIcUts+DQDGBQSVeBqdBsNTzre9m+Md3gbTLIBd4zDlmBk66bmvM7meDLiI+oeY/x0fscQ/uCW5OZbragQIIDdTG/2VljFJOupTO3kpSXH8mh7V8Y7zCuCdCpQjmQdD9leZLatLsp95mi9y/mBIaTPsnYEHQGgF25qabGnzyScUuEiwzr0qjf4miNET74pWu0A4jrcPoK14cSk6ZDPPZG0aFeJLvlNR/2gucNBgTInrH5UGxB+bGsbfdQ1mPU/E1aGmiyeTUbKVGvvcZQxCcvT41EeMLyT01rKSep+NIRT+qwJPVvwaj+2P4ftpBxYkgZRr76zUa0RRtU9/3UJaeCGhnlIJNeB/1afCPuq7guMtZBCKqgmSB12n7KGTFNN0VF41JUzQp7XadBrjePa/YR2AnORoegPKNPjWfc0TYzhh5XDzMbdNqFXFJ0GtNgioql2Y2ebat+BMBxFrTSp30NFRxe44zZiOUA6fZQUYC7+7b9e+rVlCohgVO8GJj3VXLCEue5lwzmnT6BEcSufWPxP50tUJpan6OPgvvYIxd8MdOlV50qxiCx3UD0qDIYnlW1dDy5tuTH2OfpVrh3t/rqKp2N4HPSiOFw5UzS5HwymFPcmGrd0D6Ufr0rnxC83PuH9KogU8LWH0aPR3sW6lorGZ952/pVc4ez1c+78hVkLTwlNuruxHHd1SKXyez0b4H8qcuFtfVP8p/KiHdwJY5R51UxHEo0Qe8/gKMZSl+m/mLKMI9a+QwYW0CDMe7+lSW7dsNmD+L0ocbjMZYknz/WlXuFcTt4a8ty7h0xCj6DsVE9TGjehBFWWJt02ReZRjaia7s52SxGNXPb8NrbvXGVT5JPtn0qx2j7HHA2TdxF+1b1ItoSWu3AOiBdD74HOK2/Bu3q4vDXHwOHd8RaUArdyi3aDSAVymCPCdBB6xXivHWvYi893EXTcukwxJ2jYLGgUa6DQU+3DC4dWRjk1GRrJ0Xj7lqzxDDfSYt6qYH2Vct4+xIIOg12I1pnZzsDiMapeyEyzEm4i6jfwzm+yl7S9h72CVTeyAMYGW4rHadVBkesRWaWHG+7Ncc+VPohz8esDQsT/snU/D9TU+D4mtxSEMgHWZGpG+tZVMCnmffV23bS1qpMn15VOWDGlUbsrHUZW/aqjRXbw1KiJAn16/ZQniSvaAYhcrCR4tY8xGhqA4zlNbLil+xi8HhUBSbVshixVbmYCMsqs5c0tqTM1NRWPmXQM8jl+kwdvHFjAA95j8KrY3DHMWLLr0M/hRDE8HTMQI/n5UmC4D3rhAyKTrNy4EXT+JjFa4Txp3EyzjkkqlyB8RfBUDp+FQPajbpWux3Yvu0LNisF1gYlCfcBvWXuWI2BitEZLsQnGXVlUNTiDRrg3BlxGneIsc3YKR8d6C58pIB8vWipqTaXYnKDik33JbWHZttfeJq6cPc8Om3n5RVRV5irlnFsPP1pJ7uxXHtXWxzWrh6VwsP1WrCYsHfT7qnGuxmoOcl1RqUIvoxLJItFCdc2by2Aqu2GnmPtqwUppWkUq5RRq0k+xCmHj6UU67oPaJ8v0aUrUbJT3b5E6dCPvBXU7JXVTgnyQYm34GPlUFxPmAf1vVZsU5BBOnoKabzZcs6dKqoszSyRbfwJMEPnF9a0AtigHDxN1P8AEK1JZUGsD1rPqJU0kX0v6WR28L5xUvyXzqpd4sv0QT57Ch9/Hu3OB0H571KOLJL3FpZoR94Vvuibt7hvVW5xHkgjzOp+FCy1cDWiOniuvJCWok+nBZu3C25mo4puauBqqjRNyskFUMS5LHy2q2WqBlE0Y8CTdoTCY+5aDC27IHENlMSBtTUxLAQD91O7unrZ8qL2+BVu8iLjH6/YPyrjjn+t9g/Kplwx08J8tDrTvkZG6sP9k/lSex4H/qeWVPlb/W+78qRsU53Y/ZRG3wxjr3bR1ymPuqQcKMA5SJEidKDnBBWPIwSb7dakTFOBoxHoYq98iB+j1HwMU9eFudrbHST4eR2PpofhXOcO5yxT7A35W/12/mNIcS312+Jol/Zjkx3ZnfbeN/wqK5hCuhWDRU4dgOEyg15jux+Jphc9TVzu6aE609oRxZTroq0wim0bF2i4TnVmKgTyp+alZSLpEhNSW9NtDVXNUysY60rQykW0xBG+v31IMUvOR6/0qorg04aVJ40XWR9i6GB2++mmkw2HtsdSE85ge+psdhBb1FxD08QI+zUfA+tS4TorbasrGlqA3fT3Mv511VpktyA0UoWupa0mIVVFSB/0ajApa44m7w9a4GowadQDY7PSZqbNOWuOHTSzSA0tcEVaQClBpwNAI5BVuxJPIfr1qstW7BqU+hbH1DIsMmQ5l200Ok6nnz/CiGMtOQrFl66KeW0+L9RQrvpA8quG/KgdK86SlaPQVchNrL9z7awdICnT/iqC9h2I1ZdAB7J25fSpbd2VirFsSKim0UdMDHBEDfmTt1M9aJcMssxnvI8OU+EbCSPXc0+9bpmHfLNNKTkhYpJjcPhszwbhGUllMDeCPhFAuK2fEdZ130H4UZW5qTQrHGSapibUhMlONAW4lQkVduCoGWvSjI8+USqwpuWrDLUZWqJkmiOKSnxTSKIBhFOFJS0TiQDyp6AdBUQNPWlY6YW4YFzCVUj0Bo3xKza0y21HooFZrCvFEbt+QKwZYPfaPQxSWyi8cBZOuT7q6h/f+ZrqTbPyPcPBljXCurq9U8YUUorq6uoIopwFdXUAigU4Ckrq44eBS11dQCdSqK6urmEnWp7VdXVKZWBdttVlGrq6skkbIsv2GNErBrq6sczQkS3F0oe+ldXUsWdNFZz0qjiBXV1aYEJMo3BUBFdXVsiZX1I2FRmkrqrEkxhpCK6upxBhFJXV1EAtOFdXVwUT2TVoXNK6uqMlyXhJpHZzXV1dQpB3s//Z"/>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pic>
        <p:nvPicPr>
          <p:cNvPr id="327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1222375"/>
            <a:ext cx="35702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3597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5</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0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2267744" y="1478389"/>
            <a:ext cx="489654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 </a:t>
            </a:r>
            <a:r>
              <a:rPr lang="fr-FR" altLang="fr-FR" sz="1400" b="1" dirty="0">
                <a:latin typeface="Baskerville Old Face" pitchFamily="18" charset="0"/>
                <a:ea typeface="Times New Roman" pitchFamily="18" charset="0"/>
                <a:cs typeface="Arial" pitchFamily="34" charset="0"/>
              </a:rPr>
              <a:t>partir de </a:t>
            </a:r>
            <a:r>
              <a:rPr lang="fr-FR" altLang="fr-FR" sz="1400" b="1" dirty="0" smtClean="0">
                <a:latin typeface="Baskerville Old Face" pitchFamily="18" charset="0"/>
                <a:ea typeface="Times New Roman" pitchFamily="18" charset="0"/>
                <a:cs typeface="Arial" pitchFamily="34" charset="0"/>
              </a:rPr>
              <a:t>7h30 </a:t>
            </a:r>
            <a:r>
              <a:rPr lang="fr-FR" altLang="fr-FR" sz="1400" b="1" dirty="0">
                <a:latin typeface="Baskerville Old Face" pitchFamily="18" charset="0"/>
                <a:ea typeface="Times New Roman" pitchFamily="18" charset="0"/>
                <a:cs typeface="Arial" pitchFamily="34" charset="0"/>
              </a:rPr>
              <a:t>– </a:t>
            </a:r>
            <a:r>
              <a:rPr lang="fr-FR" altLang="fr-FR" sz="1400" dirty="0">
                <a:latin typeface="Baskerville Old Face" pitchFamily="18" charset="0"/>
                <a:ea typeface="Times New Roman" pitchFamily="18" charset="0"/>
                <a:cs typeface="Arial" pitchFamily="34" charset="0"/>
              </a:rPr>
              <a:t>Petit déjeuner à l’hôtel </a:t>
            </a:r>
            <a:r>
              <a:rPr lang="fr-FR" altLang="fr-FR" sz="1400" dirty="0" smtClean="0">
                <a:latin typeface="Baskerville Old Face" pitchFamily="18" charset="0"/>
                <a:ea typeface="Times New Roman" pitchFamily="18" charset="0"/>
                <a:cs typeface="Arial" pitchFamily="34" charset="0"/>
              </a:rPr>
              <a:t>Sana Lisboa </a:t>
            </a:r>
            <a:r>
              <a:rPr lang="fr-FR" altLang="fr-FR" sz="1400" dirty="0">
                <a:latin typeface="Baskerville Old Face" pitchFamily="18" charset="0"/>
                <a:ea typeface="Times New Roman" pitchFamily="18" charset="0"/>
                <a:cs typeface="Arial" pitchFamily="34" charset="0"/>
              </a:rPr>
              <a:t>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08h30</a:t>
            </a:r>
            <a:r>
              <a:rPr lang="fr-FR" altLang="fr-FR" sz="1400" dirty="0" smtClean="0">
                <a:latin typeface="Baskerville Old Face" pitchFamily="18" charset="0"/>
                <a:ea typeface="Times New Roman" pitchFamily="18" charset="0"/>
                <a:cs typeface="Arial" pitchFamily="34" charset="0"/>
              </a:rPr>
              <a:t>– Matinée séminaire 2 salles (1 plénière en U + 1 plus petite salle </a:t>
            </a:r>
            <a:r>
              <a:rPr lang="fr-FR" altLang="fr-FR" sz="1400" dirty="0" err="1" smtClean="0">
                <a:latin typeface="Baskerville Old Face" pitchFamily="18" charset="0"/>
                <a:ea typeface="Times New Roman" pitchFamily="18" charset="0"/>
                <a:cs typeface="Arial" pitchFamily="34" charset="0"/>
              </a:rPr>
              <a:t>pr</a:t>
            </a:r>
            <a:r>
              <a:rPr lang="fr-FR" altLang="fr-FR" sz="1400" dirty="0" smtClean="0">
                <a:latin typeface="Baskerville Old Face" pitchFamily="18" charset="0"/>
                <a:ea typeface="Times New Roman" pitchFamily="18" charset="0"/>
                <a:cs typeface="Arial" pitchFamily="34" charset="0"/>
              </a:rPr>
              <a:t> 8 pax) =&gt; </a:t>
            </a:r>
            <a:r>
              <a:rPr lang="fr-FR" altLang="fr-FR" sz="1400" dirty="0" err="1" smtClean="0">
                <a:latin typeface="Baskerville Old Face" pitchFamily="18" charset="0"/>
                <a:ea typeface="Times New Roman" pitchFamily="18" charset="0"/>
                <a:cs typeface="Arial" pitchFamily="34" charset="0"/>
              </a:rPr>
              <a:t>Vidéoproj</a:t>
            </a:r>
            <a:r>
              <a:rPr lang="fr-FR" altLang="fr-FR" sz="1400" dirty="0" smtClean="0">
                <a:latin typeface="Baskerville Old Face" pitchFamily="18" charset="0"/>
                <a:ea typeface="Times New Roman" pitchFamily="18" charset="0"/>
                <a:cs typeface="Arial" pitchFamily="34" charset="0"/>
              </a:rPr>
              <a:t> + écran + papier + stylo + eau + </a:t>
            </a:r>
            <a:r>
              <a:rPr lang="fr-FR" altLang="fr-FR" sz="1400" dirty="0" err="1" smtClean="0">
                <a:latin typeface="Baskerville Old Face" pitchFamily="18" charset="0"/>
                <a:ea typeface="Times New Roman" pitchFamily="18" charset="0"/>
                <a:cs typeface="Arial" pitchFamily="34" charset="0"/>
              </a:rPr>
              <a:t>paperboard</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a:latin typeface="Baskerville Old Face" pitchFamily="18" charset="0"/>
                <a:ea typeface="Times New Roman" pitchFamily="18" charset="0"/>
                <a:cs typeface="Arial" pitchFamily="34" charset="0"/>
              </a:rPr>
              <a:t>10h30 - </a:t>
            </a:r>
            <a:r>
              <a:rPr lang="fr-FR" altLang="fr-FR" sz="1400" dirty="0">
                <a:latin typeface="Baskerville Old Face" pitchFamily="18" charset="0"/>
                <a:ea typeface="Times New Roman" pitchFamily="18" charset="0"/>
                <a:cs typeface="Arial" pitchFamily="34" charset="0"/>
              </a:rPr>
              <a:t>Pause </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12h - Check out et Déjeuner</a:t>
            </a:r>
            <a:r>
              <a:rPr lang="fr-FR" altLang="fr-FR" sz="1400" dirty="0" smtClean="0">
                <a:latin typeface="Baskerville Old Face" pitchFamily="18" charset="0"/>
                <a:ea typeface="Times New Roman" pitchFamily="18" charset="0"/>
                <a:cs typeface="Arial" pitchFamily="34" charset="0"/>
              </a:rPr>
              <a:t> rapide à l’hôtel Sana Lisboa 4*</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12h45 Transfert pour l’aéroport</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15h25 – Décollage vers Paris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1763688" y="188640"/>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Dernier jour</a:t>
            </a:r>
            <a:endParaRPr lang="fr-FR" sz="3200" b="1" u="sng" kern="0" dirty="0">
              <a:latin typeface="Baskerville Old Face" pitchFamily="18" charset="0"/>
              <a:sym typeface="Gill Sans" charset="0"/>
            </a:endParaRPr>
          </a:p>
        </p:txBody>
      </p:sp>
    </p:spTree>
    <p:extLst>
      <p:ext uri="{BB962C8B-B14F-4D97-AF65-F5344CB8AC3E}">
        <p14:creationId xmlns:p14="http://schemas.microsoft.com/office/powerpoint/2010/main" val="2152862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a:latin typeface="Baskerville Old Face" pitchFamily="18" charset="0"/>
              </a:rPr>
              <a:t>Laura DREAN</a:t>
            </a: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a:latin typeface="Baskerville Old Face" pitchFamily="18" charset="0"/>
              </a:rPr>
              <a:t>laura@croisierejaune.com</a:t>
            </a: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HOTELS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470545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333375"/>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3" name="Rectangle 4"/>
          <p:cNvSpPr txBox="1">
            <a:spLocks noChangeArrowheads="1"/>
          </p:cNvSpPr>
          <p:nvPr/>
        </p:nvSpPr>
        <p:spPr bwMode="auto">
          <a:xfrm>
            <a:off x="102082" y="1376482"/>
            <a:ext cx="8934414" cy="219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fr-FR" altLang="fr-FR" sz="1400" dirty="0" smtClean="0">
                <a:latin typeface="Baskerville Old Face" pitchFamily="18" charset="0"/>
              </a:rPr>
              <a:t>L’hôtel York House Lisboa </a:t>
            </a:r>
            <a:r>
              <a:rPr lang="fr-FR" sz="1400" dirty="0" smtClean="0">
                <a:latin typeface="Baskerville Old Face" pitchFamily="18" charset="0"/>
              </a:rPr>
              <a:t>se </a:t>
            </a:r>
            <a:r>
              <a:rPr lang="fr-FR" sz="1400" dirty="0">
                <a:latin typeface="Baskerville Old Face" pitchFamily="18" charset="0"/>
              </a:rPr>
              <a:t>trouve à deux pas du centre ville, Rue des </a:t>
            </a:r>
            <a:r>
              <a:rPr lang="fr-FR" sz="1400" dirty="0" err="1">
                <a:latin typeface="Baskerville Old Face" pitchFamily="18" charset="0"/>
              </a:rPr>
              <a:t>Janelas</a:t>
            </a:r>
            <a:r>
              <a:rPr lang="fr-FR" sz="1400" dirty="0">
                <a:latin typeface="Baskerville Old Face" pitchFamily="18" charset="0"/>
              </a:rPr>
              <a:t> </a:t>
            </a:r>
            <a:r>
              <a:rPr lang="fr-FR" sz="1400" dirty="0" err="1">
                <a:latin typeface="Baskerville Old Face" pitchFamily="18" charset="0"/>
              </a:rPr>
              <a:t>Verdes</a:t>
            </a:r>
            <a:r>
              <a:rPr lang="fr-FR" sz="1400" dirty="0">
                <a:latin typeface="Baskerville Old Face" pitchFamily="18" charset="0"/>
              </a:rPr>
              <a:t>, juste à coté du Musée National d’Art </a:t>
            </a:r>
            <a:r>
              <a:rPr lang="fr-FR" sz="1400" dirty="0" smtClean="0">
                <a:latin typeface="Baskerville Old Face" pitchFamily="18" charset="0"/>
              </a:rPr>
              <a:t>Ancien. C’est un </a:t>
            </a:r>
            <a:r>
              <a:rPr lang="fr-FR" sz="1400" dirty="0">
                <a:latin typeface="Baskerville Old Face" pitchFamily="18" charset="0"/>
              </a:rPr>
              <a:t>Boutique Hôtel de Charme installé dans un ancien Couvent du XVII </a:t>
            </a:r>
            <a:r>
              <a:rPr lang="fr-FR" sz="1400" dirty="0" err="1">
                <a:latin typeface="Baskerville Old Face" pitchFamily="18" charset="0"/>
              </a:rPr>
              <a:t>ème</a:t>
            </a:r>
            <a:r>
              <a:rPr lang="fr-FR" sz="1400" dirty="0">
                <a:latin typeface="Baskerville Old Face" pitchFamily="18" charset="0"/>
              </a:rPr>
              <a:t> </a:t>
            </a:r>
            <a:r>
              <a:rPr lang="fr-FR" sz="1400" dirty="0" smtClean="0">
                <a:latin typeface="Baskerville Old Face" pitchFamily="18" charset="0"/>
              </a:rPr>
              <a:t>siècle. En effet, rénové en 2003, </a:t>
            </a:r>
            <a:r>
              <a:rPr lang="fr-FR" sz="1400" dirty="0">
                <a:latin typeface="Baskerville Old Face" pitchFamily="18" charset="0"/>
              </a:rPr>
              <a:t>l’intérieur de ce Boutique Hôtel de Charme, qui fut un ancien Couvent des Mariaux, </a:t>
            </a:r>
            <a:r>
              <a:rPr lang="fr-FR" sz="1400" dirty="0" smtClean="0">
                <a:latin typeface="Baskerville Old Face" pitchFamily="18" charset="0"/>
              </a:rPr>
              <a:t>mélange lignes </a:t>
            </a:r>
            <a:r>
              <a:rPr lang="fr-FR" sz="1400" dirty="0">
                <a:latin typeface="Baskerville Old Face" pitchFamily="18" charset="0"/>
              </a:rPr>
              <a:t>contemporaines, </a:t>
            </a:r>
            <a:r>
              <a:rPr lang="fr-FR" sz="1400" dirty="0" smtClean="0">
                <a:latin typeface="Baskerville Old Face" pitchFamily="18" charset="0"/>
              </a:rPr>
              <a:t>pures et </a:t>
            </a:r>
            <a:r>
              <a:rPr lang="fr-FR" sz="1400" dirty="0">
                <a:latin typeface="Baskerville Old Face" pitchFamily="18" charset="0"/>
              </a:rPr>
              <a:t>intemporelles venant embellir les éléments d’une architecture du XVIIème </a:t>
            </a:r>
            <a:r>
              <a:rPr lang="fr-FR" sz="1400" dirty="0" smtClean="0">
                <a:latin typeface="Baskerville Old Face" pitchFamily="18" charset="0"/>
              </a:rPr>
              <a:t>siècle.</a:t>
            </a:r>
          </a:p>
          <a:p>
            <a:pPr algn="ctr">
              <a:buNone/>
            </a:pPr>
            <a:r>
              <a:rPr lang="fr-FR" sz="1400" dirty="0" smtClean="0">
                <a:latin typeface="Baskerville Old Face" pitchFamily="18" charset="0"/>
              </a:rPr>
              <a:t> Ce </a:t>
            </a:r>
            <a:r>
              <a:rPr lang="fr-FR" sz="1400" dirty="0">
                <a:latin typeface="Baskerville Old Face" pitchFamily="18" charset="0"/>
              </a:rPr>
              <a:t>Boutique Hôtel de Charme prime par un service soigné et personnalisé qui fait en sorte que chaque hôte ait le sentiment d’un séjour unique. Il dispose d’une grande variété de services et équipements : 32 chambres confortables et spacieuses, salle pour petit-déjeuner, bar avec esplanade, Restaurant A </a:t>
            </a:r>
            <a:r>
              <a:rPr lang="fr-FR" sz="1400" dirty="0" err="1">
                <a:latin typeface="Baskerville Old Face" pitchFamily="18" charset="0"/>
              </a:rPr>
              <a:t>Confraria</a:t>
            </a:r>
            <a:r>
              <a:rPr lang="fr-FR" sz="1400" dirty="0">
                <a:latin typeface="Baskerville Old Face" pitchFamily="18" charset="0"/>
              </a:rPr>
              <a:t>, Centre d’affaires, réception 24 heures sur 24, Internet Wireless, service en chambres, service de pressing, service de conciergerie </a:t>
            </a:r>
            <a:r>
              <a:rPr lang="fr-FR" sz="1400" dirty="0" smtClean="0">
                <a:latin typeface="Baskerville Old Face" pitchFamily="18" charset="0"/>
              </a:rPr>
              <a:t>et </a:t>
            </a:r>
            <a:r>
              <a:rPr lang="fr-FR" sz="1400" dirty="0">
                <a:latin typeface="Baskerville Old Face" pitchFamily="18" charset="0"/>
              </a:rPr>
              <a:t>3 Salles de réunions</a:t>
            </a:r>
            <a:r>
              <a:rPr lang="fr-FR" sz="1400" dirty="0" smtClean="0">
                <a:latin typeface="Baskerville Old Face" pitchFamily="18" charset="0"/>
              </a:rPr>
              <a:t>.</a:t>
            </a:r>
            <a:r>
              <a:rPr lang="fr-FR" altLang="fr-FR" sz="1400" dirty="0" smtClean="0">
                <a:latin typeface="Baskerville Old Face" pitchFamily="18" charset="0"/>
              </a:rPr>
              <a:t> </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4" name="Image 3" descr="http://www.yorkhouselisboa.com/images/headers/yheadereventos.jpg"/>
          <p:cNvPicPr/>
          <p:nvPr/>
        </p:nvPicPr>
        <p:blipFill>
          <a:blip r:embed="rId2">
            <a:extLst>
              <a:ext uri="{28A0092B-C50C-407E-A947-70E740481C1C}">
                <a14:useLocalDpi xmlns:a14="http://schemas.microsoft.com/office/drawing/2010/main" val="0"/>
              </a:ext>
            </a:extLst>
          </a:blip>
          <a:srcRect/>
          <a:stretch>
            <a:fillRect/>
          </a:stretch>
        </p:blipFill>
        <p:spPr bwMode="auto">
          <a:xfrm>
            <a:off x="534256" y="3429000"/>
            <a:ext cx="7926176" cy="2791198"/>
          </a:xfrm>
          <a:prstGeom prst="rect">
            <a:avLst/>
          </a:prstGeom>
          <a:ln>
            <a:noFill/>
          </a:ln>
          <a:effectLst>
            <a:softEdge rad="112500"/>
          </a:effectLst>
        </p:spPr>
      </p:pic>
    </p:spTree>
    <p:extLst>
      <p:ext uri="{BB962C8B-B14F-4D97-AF65-F5344CB8AC3E}">
        <p14:creationId xmlns:p14="http://schemas.microsoft.com/office/powerpoint/2010/main" val="3401178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79761" y="188640"/>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364" t="29379" r="26117" b="32901"/>
          <a:stretch/>
        </p:blipFill>
        <p:spPr bwMode="auto">
          <a:xfrm>
            <a:off x="251520" y="1026432"/>
            <a:ext cx="4723126" cy="29375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45" t="27573" r="28582" b="30453"/>
          <a:stretch/>
        </p:blipFill>
        <p:spPr bwMode="auto">
          <a:xfrm>
            <a:off x="5148064" y="1155530"/>
            <a:ext cx="3528392" cy="2731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6358" t="28499" r="27337" b="30740"/>
          <a:stretch/>
        </p:blipFill>
        <p:spPr bwMode="auto">
          <a:xfrm>
            <a:off x="5399066" y="4206369"/>
            <a:ext cx="3277390" cy="23080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2903" t="28730" r="34193" b="31955"/>
          <a:stretch/>
        </p:blipFill>
        <p:spPr bwMode="auto">
          <a:xfrm>
            <a:off x="254447" y="4082545"/>
            <a:ext cx="2542578" cy="24304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33184" t="26691" r="33306" b="33745"/>
          <a:stretch/>
        </p:blipFill>
        <p:spPr bwMode="auto">
          <a:xfrm>
            <a:off x="2936053" y="4206368"/>
            <a:ext cx="2442030" cy="23065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896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3" t="28296" r="23098" b="31104"/>
          <a:stretch/>
        </p:blipFill>
        <p:spPr bwMode="auto">
          <a:xfrm>
            <a:off x="234703" y="1700808"/>
            <a:ext cx="2825129" cy="16651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11" t="28533" r="23369" b="31318"/>
          <a:stretch/>
        </p:blipFill>
        <p:spPr bwMode="auto">
          <a:xfrm>
            <a:off x="3131840" y="1762480"/>
            <a:ext cx="2725692" cy="16028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956" t="28703" r="23424" b="30944"/>
          <a:stretch/>
        </p:blipFill>
        <p:spPr bwMode="auto">
          <a:xfrm>
            <a:off x="5980420" y="1645070"/>
            <a:ext cx="2984068" cy="1763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6"/>
          <p:cNvSpPr txBox="1">
            <a:spLocks noChangeArrowheads="1"/>
          </p:cNvSpPr>
          <p:nvPr/>
        </p:nvSpPr>
        <p:spPr bwMode="auto">
          <a:xfrm>
            <a:off x="1979761" y="260648"/>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6" name="Rectangle 4"/>
          <p:cNvSpPr txBox="1">
            <a:spLocks noChangeArrowheads="1"/>
          </p:cNvSpPr>
          <p:nvPr/>
        </p:nvSpPr>
        <p:spPr bwMode="auto">
          <a:xfrm>
            <a:off x="2627784" y="1071856"/>
            <a:ext cx="3815978"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de réunion à la lumière du jour </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
        <p:nvSpPr>
          <p:cNvPr id="7" name="Rectangle 4"/>
          <p:cNvSpPr txBox="1">
            <a:spLocks noChangeArrowheads="1"/>
          </p:cNvSpPr>
          <p:nvPr/>
        </p:nvSpPr>
        <p:spPr bwMode="auto">
          <a:xfrm>
            <a:off x="2627784" y="3305120"/>
            <a:ext cx="3815978"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Restaurant</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1810" t="38254" r="25195" b="33711"/>
          <a:stretch/>
        </p:blipFill>
        <p:spPr bwMode="auto">
          <a:xfrm>
            <a:off x="251520" y="3789040"/>
            <a:ext cx="4357196" cy="1843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2500" t="31034" r="25000" b="34483"/>
          <a:stretch/>
        </p:blipFill>
        <p:spPr bwMode="auto">
          <a:xfrm>
            <a:off x="5056087" y="3871116"/>
            <a:ext cx="3925190" cy="2062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327" t="34497" r="25194" b="33711"/>
          <a:stretch/>
        </p:blipFill>
        <p:spPr bwMode="auto">
          <a:xfrm>
            <a:off x="3024047" y="5064819"/>
            <a:ext cx="3459287" cy="16765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573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6" name="Rectangle 4"/>
          <p:cNvSpPr txBox="1">
            <a:spLocks noChangeArrowheads="1"/>
          </p:cNvSpPr>
          <p:nvPr/>
        </p:nvSpPr>
        <p:spPr bwMode="auto">
          <a:xfrm>
            <a:off x="251520" y="1196752"/>
            <a:ext cx="8698172" cy="236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fr-FR" altLang="fr-FR" sz="1400" dirty="0" smtClean="0">
                <a:latin typeface="Baskerville Old Face" pitchFamily="18" charset="0"/>
              </a:rPr>
              <a:t>L’hôtel </a:t>
            </a:r>
            <a:r>
              <a:rPr lang="fr-FR" altLang="fr-FR" sz="1400" dirty="0" err="1" smtClean="0">
                <a:latin typeface="Baskerville Old Face" pitchFamily="18" charset="0"/>
              </a:rPr>
              <a:t>Fontecruz</a:t>
            </a:r>
            <a:r>
              <a:rPr lang="fr-FR" altLang="fr-FR" sz="1400" dirty="0" smtClean="0">
                <a:latin typeface="Baskerville Old Face" pitchFamily="18" charset="0"/>
              </a:rPr>
              <a:t> Lisboa  se situe dans le centre commercial et touristique de Lisbonne, proche des sites historiques et attractions touristiques de la capitale portugaise. Ce boutique hôtel design et chic fait aussi partie de la marque prestigieuse </a:t>
            </a:r>
            <a:r>
              <a:rPr lang="pt-BR" sz="1400" dirty="0" smtClean="0">
                <a:latin typeface="Baskerville Old Face" pitchFamily="18" charset="0"/>
              </a:rPr>
              <a:t>Autograph </a:t>
            </a:r>
            <a:r>
              <a:rPr lang="pt-BR" sz="1400" dirty="0">
                <a:latin typeface="Baskerville Old Face" pitchFamily="18" charset="0"/>
              </a:rPr>
              <a:t>Collection, </a:t>
            </a:r>
            <a:r>
              <a:rPr lang="pt-BR" sz="1400" dirty="0" smtClean="0">
                <a:latin typeface="Baskerville Old Face" pitchFamily="18" charset="0"/>
              </a:rPr>
              <a:t>de </a:t>
            </a:r>
            <a:r>
              <a:rPr lang="pt-BR" sz="1400" dirty="0">
                <a:latin typeface="Baskerville Old Face" pitchFamily="18" charset="0"/>
              </a:rPr>
              <a:t>Marriott International, </a:t>
            </a:r>
            <a:r>
              <a:rPr lang="pt-BR" sz="1400" dirty="0" smtClean="0">
                <a:latin typeface="Baskerville Old Face" pitchFamily="18" charset="0"/>
              </a:rPr>
              <a:t>offrant une experience unique dans une ville incomparable. </a:t>
            </a:r>
            <a:r>
              <a:rPr lang="fr-FR" altLang="fr-FR" sz="1400" dirty="0" smtClean="0">
                <a:latin typeface="Baskerville Old Face" pitchFamily="18" charset="0"/>
              </a:rPr>
              <a:t> </a:t>
            </a:r>
          </a:p>
          <a:p>
            <a:pPr algn="ctr">
              <a:buNone/>
            </a:pPr>
            <a:endParaRPr lang="fr-FR" sz="1400" dirty="0">
              <a:latin typeface="Baskerville Old Face" pitchFamily="18" charset="0"/>
            </a:endParaRPr>
          </a:p>
          <a:p>
            <a:pPr algn="ctr"/>
            <a:r>
              <a:rPr lang="pt-BR" sz="1400" dirty="0">
                <a:latin typeface="Baskerville Old Face" pitchFamily="18" charset="0"/>
              </a:rPr>
              <a:t>72 </a:t>
            </a:r>
            <a:r>
              <a:rPr lang="pt-BR" sz="1400" dirty="0" smtClean="0">
                <a:latin typeface="Baskerville Old Face" pitchFamily="18" charset="0"/>
              </a:rPr>
              <a:t>chambres et suites aux couleurs velours et blanc, </a:t>
            </a:r>
            <a:r>
              <a:rPr lang="pt-BR" sz="1400" dirty="0">
                <a:latin typeface="Baskerville Old Face" pitchFamily="18" charset="0"/>
              </a:rPr>
              <a:t>4 </a:t>
            </a:r>
            <a:r>
              <a:rPr lang="pt-BR" sz="1400" dirty="0" smtClean="0">
                <a:latin typeface="Baskerville Old Face" pitchFamily="18" charset="0"/>
              </a:rPr>
              <a:t>salles </a:t>
            </a:r>
            <a:r>
              <a:rPr lang="pt-BR" sz="1400" dirty="0">
                <a:latin typeface="Baskerville Old Face" pitchFamily="18" charset="0"/>
              </a:rPr>
              <a:t>de </a:t>
            </a:r>
            <a:r>
              <a:rPr lang="pt-BR" sz="1400" dirty="0" smtClean="0">
                <a:latin typeface="Baskerville Old Face" pitchFamily="18" charset="0"/>
              </a:rPr>
              <a:t>reunion avec une capacité jusqu’à </a:t>
            </a:r>
            <a:r>
              <a:rPr lang="pt-BR" sz="1400" dirty="0">
                <a:latin typeface="Baskerville Old Face" pitchFamily="18" charset="0"/>
              </a:rPr>
              <a:t>120 </a:t>
            </a:r>
            <a:r>
              <a:rPr lang="pt-BR" sz="1400" dirty="0" smtClean="0">
                <a:latin typeface="Baskerville Old Face" pitchFamily="18" charset="0"/>
              </a:rPr>
              <a:t>personnes;</a:t>
            </a:r>
            <a:endParaRPr lang="pt-BR" sz="1400" dirty="0">
              <a:latin typeface="Baskerville Old Face" pitchFamily="18" charset="0"/>
            </a:endParaRPr>
          </a:p>
          <a:p>
            <a:pPr algn="ctr"/>
            <a:r>
              <a:rPr lang="pt-BR" sz="1400" dirty="0" smtClean="0">
                <a:latin typeface="Baskerville Old Face" pitchFamily="18" charset="0"/>
              </a:rPr>
              <a:t>Le </a:t>
            </a:r>
            <a:r>
              <a:rPr lang="pt-BR" sz="1400" dirty="0">
                <a:latin typeface="Baskerville Old Face" pitchFamily="18" charset="0"/>
              </a:rPr>
              <a:t>Bar Restaurant Small &amp; Delicious </a:t>
            </a:r>
            <a:r>
              <a:rPr lang="pt-BR" sz="1400" dirty="0" smtClean="0">
                <a:latin typeface="Baskerville Old Face" pitchFamily="18" charset="0"/>
              </a:rPr>
              <a:t>avec Lounge et terrasse ouverte, plus le Champagne </a:t>
            </a:r>
            <a:r>
              <a:rPr lang="pt-BR" sz="1400" dirty="0">
                <a:latin typeface="Baskerville Old Face" pitchFamily="18" charset="0"/>
              </a:rPr>
              <a:t>Bar </a:t>
            </a:r>
            <a:r>
              <a:rPr lang="pt-BR" sz="1400" dirty="0" smtClean="0">
                <a:latin typeface="Baskerville Old Face" pitchFamily="18" charset="0"/>
              </a:rPr>
              <a:t>de </a:t>
            </a:r>
            <a:r>
              <a:rPr lang="pt-BR" sz="1400" dirty="0">
                <a:latin typeface="Baskerville Old Face" pitchFamily="18" charset="0"/>
              </a:rPr>
              <a:t>Möet &amp; Chandon; </a:t>
            </a:r>
          </a:p>
          <a:p>
            <a:pPr algn="ctr"/>
            <a:r>
              <a:rPr lang="pt-BR" sz="1400" dirty="0" smtClean="0">
                <a:latin typeface="Baskerville Old Face" pitchFamily="18" charset="0"/>
              </a:rPr>
              <a:t>Localisation parfaite sur l’avenue principale de Lisbonne; </a:t>
            </a:r>
            <a:endParaRPr lang="pt-BR" sz="1400" dirty="0">
              <a:latin typeface="Baskerville Old Face" pitchFamily="18" charset="0"/>
            </a:endParaRPr>
          </a:p>
          <a:p>
            <a:pPr algn="ctr"/>
            <a:r>
              <a:rPr lang="pt-BR" sz="1400" dirty="0" smtClean="0">
                <a:latin typeface="Baskerville Old Face" pitchFamily="18" charset="0"/>
              </a:rPr>
              <a:t>Considéré comme un des hôtels les plus originaux de la capitale.</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4" name="Image 3" descr="http://cache.marriott.com/propertyimages/l/lisak/lisak_main01.jpg"/>
          <p:cNvPicPr/>
          <p:nvPr/>
        </p:nvPicPr>
        <p:blipFill>
          <a:blip r:embed="rId2">
            <a:extLst>
              <a:ext uri="{28A0092B-C50C-407E-A947-70E740481C1C}">
                <a14:useLocalDpi xmlns:a14="http://schemas.microsoft.com/office/drawing/2010/main" val="0"/>
              </a:ext>
            </a:extLst>
          </a:blip>
          <a:srcRect/>
          <a:stretch>
            <a:fillRect/>
          </a:stretch>
        </p:blipFill>
        <p:spPr bwMode="auto">
          <a:xfrm>
            <a:off x="755576" y="3873035"/>
            <a:ext cx="5759450" cy="2638425"/>
          </a:xfrm>
          <a:prstGeom prst="rect">
            <a:avLst/>
          </a:prstGeom>
          <a:ln>
            <a:noFill/>
          </a:ln>
          <a:effectLst>
            <a:softEdge rad="11250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3649116"/>
            <a:ext cx="1966378" cy="29482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743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bby"/>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3810000" cy="2641600"/>
          </a:xfrm>
          <a:prstGeom prst="rect">
            <a:avLst/>
          </a:prstGeom>
          <a:ln>
            <a:noFill/>
          </a:ln>
          <a:effectLst>
            <a:softEdge rad="112500"/>
          </a:effectLst>
        </p:spPr>
      </p:pic>
      <p:pic>
        <p:nvPicPr>
          <p:cNvPr id="3" name="Image 2" descr="King Guest Room – Velvet Decor"/>
          <p:cNvPicPr/>
          <p:nvPr/>
        </p:nvPicPr>
        <p:blipFill>
          <a:blip r:embed="rId3">
            <a:extLst>
              <a:ext uri="{28A0092B-C50C-407E-A947-70E740481C1C}">
                <a14:useLocalDpi xmlns:a14="http://schemas.microsoft.com/office/drawing/2010/main" val="0"/>
              </a:ext>
            </a:extLst>
          </a:blip>
          <a:srcRect/>
          <a:stretch>
            <a:fillRect/>
          </a:stretch>
        </p:blipFill>
        <p:spPr bwMode="auto">
          <a:xfrm>
            <a:off x="2300536" y="3603464"/>
            <a:ext cx="2563485" cy="2930686"/>
          </a:xfrm>
          <a:prstGeom prst="rect">
            <a:avLst/>
          </a:prstGeom>
          <a:ln>
            <a:noFill/>
          </a:ln>
          <a:effectLst>
            <a:softEdge rad="112500"/>
          </a:effectLst>
        </p:spPr>
      </p:pic>
      <p:sp>
        <p:nvSpPr>
          <p:cNvPr id="4" name="Text Box 16"/>
          <p:cNvSpPr txBox="1">
            <a:spLocks noChangeArrowheads="1"/>
          </p:cNvSpPr>
          <p:nvPr/>
        </p:nvSpPr>
        <p:spPr bwMode="auto">
          <a:xfrm>
            <a:off x="1979761"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3864" y="4026491"/>
            <a:ext cx="3131840" cy="20846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0256" y="1025697"/>
            <a:ext cx="3609655" cy="24076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p:cNvSpPr txBox="1">
            <a:spLocks noChangeArrowheads="1"/>
          </p:cNvSpPr>
          <p:nvPr/>
        </p:nvSpPr>
        <p:spPr bwMode="auto">
          <a:xfrm>
            <a:off x="282482" y="3933056"/>
            <a:ext cx="2201286"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Lobby, Réception </a:t>
            </a:r>
          </a:p>
          <a:p>
            <a:pPr algn="ctr" eaLnBrk="1" hangingPunct="1">
              <a:lnSpc>
                <a:spcPct val="150000"/>
              </a:lnSpc>
              <a:spcBef>
                <a:spcPct val="0"/>
              </a:spcBef>
              <a:buFontTx/>
              <a:buNone/>
            </a:pPr>
            <a:r>
              <a:rPr lang="fr-FR" altLang="fr-FR" sz="1600" dirty="0" smtClean="0">
                <a:latin typeface="Baskerville Old Face" pitchFamily="18" charset="0"/>
              </a:rPr>
              <a:t>et </a:t>
            </a:r>
          </a:p>
          <a:p>
            <a:pPr algn="ctr" eaLnBrk="1" hangingPunct="1">
              <a:lnSpc>
                <a:spcPct val="150000"/>
              </a:lnSpc>
              <a:spcBef>
                <a:spcPct val="0"/>
              </a:spcBef>
              <a:buFontTx/>
              <a:buNone/>
            </a:pPr>
            <a:r>
              <a:rPr lang="fr-FR" altLang="fr-FR" sz="1600" dirty="0" smtClean="0">
                <a:latin typeface="Baskerville Old Face" pitchFamily="18" charset="0"/>
              </a:rPr>
              <a:t>Chambre</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Tree>
    <p:extLst>
      <p:ext uri="{BB962C8B-B14F-4D97-AF65-F5344CB8AC3E}">
        <p14:creationId xmlns:p14="http://schemas.microsoft.com/office/powerpoint/2010/main" val="117258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864691" y="260350"/>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Hôtel  SANA  LISBOA  4</a:t>
            </a:r>
            <a:r>
              <a:rPr lang="fr-FR" altLang="fr-FR" sz="2400" b="1" u="sng" dirty="0">
                <a:latin typeface="Baskerville Old Face" pitchFamily="18" charset="0"/>
              </a:rPr>
              <a:t>*</a:t>
            </a:r>
          </a:p>
        </p:txBody>
      </p:sp>
      <p:sp>
        <p:nvSpPr>
          <p:cNvPr id="25603" name="Rectangle 3"/>
          <p:cNvSpPr>
            <a:spLocks noChangeArrowheads="1"/>
          </p:cNvSpPr>
          <p:nvPr/>
        </p:nvSpPr>
        <p:spPr bwMode="auto">
          <a:xfrm>
            <a:off x="539552" y="1052513"/>
            <a:ext cx="8190112"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fr-FR" sz="1300" dirty="0">
                <a:latin typeface="Baskerville Old Face" pitchFamily="18" charset="0"/>
              </a:rPr>
              <a:t>Bénéficiant d'un emplacement central et à 350 mètres de la célèbre place Marques de Pombal, le SANA Lisboa </a:t>
            </a:r>
            <a:r>
              <a:rPr lang="fr-FR" altLang="fr-FR" sz="1300" dirty="0" err="1">
                <a:latin typeface="Baskerville Old Face" pitchFamily="18" charset="0"/>
              </a:rPr>
              <a:t>Hotel</a:t>
            </a:r>
            <a:r>
              <a:rPr lang="fr-FR" altLang="fr-FR" sz="1300" dirty="0">
                <a:latin typeface="Baskerville Old Face" pitchFamily="18" charset="0"/>
              </a:rPr>
              <a:t> vous propose des chambres modernes, climatisées et dotées d'une télévision.</a:t>
            </a:r>
          </a:p>
          <a:p>
            <a:pPr eaLnBrk="1" hangingPunct="1">
              <a:spcBef>
                <a:spcPct val="0"/>
              </a:spcBef>
              <a:buFontTx/>
              <a:buNone/>
            </a:pPr>
            <a:r>
              <a:rPr lang="fr-FR" altLang="fr-FR" sz="1300" dirty="0">
                <a:latin typeface="Baskerville Old Face" pitchFamily="18" charset="0"/>
              </a:rPr>
              <a:t>Les chambres du Lisboa </a:t>
            </a:r>
            <a:r>
              <a:rPr lang="fr-FR" altLang="fr-FR" sz="1300" dirty="0" err="1">
                <a:latin typeface="Baskerville Old Face" pitchFamily="18" charset="0"/>
              </a:rPr>
              <a:t>Hotel</a:t>
            </a:r>
            <a:r>
              <a:rPr lang="fr-FR" altLang="fr-FR" sz="1300" dirty="0">
                <a:latin typeface="Baskerville Old Face" pitchFamily="18" charset="0"/>
              </a:rPr>
              <a:t> sont décorées dans un style contemporain et offrent une vue sur la vieille ville, sur le Tage ou sur le parc Eduardo VII. Leur spacieuse salle de bains privative est pourvue d'articles de toilette gratuits.</a:t>
            </a:r>
          </a:p>
          <a:p>
            <a:pPr eaLnBrk="1" hangingPunct="1">
              <a:spcBef>
                <a:spcPct val="0"/>
              </a:spcBef>
              <a:buFontTx/>
              <a:buNone/>
            </a:pPr>
            <a:r>
              <a:rPr lang="fr-FR" altLang="fr-FR" sz="1300" dirty="0">
                <a:latin typeface="Baskerville Old Face" pitchFamily="18" charset="0"/>
              </a:rPr>
              <a:t>Un copieux petit-déjeuner buffet est proposé tous les matins. Le restaurant portugais traditionnel de l'hôtel, le </a:t>
            </a:r>
            <a:r>
              <a:rPr lang="fr-FR" altLang="fr-FR" sz="1300" dirty="0" err="1">
                <a:latin typeface="Baskerville Old Face" pitchFamily="18" charset="0"/>
              </a:rPr>
              <a:t>Contemporâneo</a:t>
            </a:r>
            <a:r>
              <a:rPr lang="fr-FR" altLang="fr-FR" sz="1300" dirty="0">
                <a:latin typeface="Baskerville Old Face" pitchFamily="18" charset="0"/>
              </a:rPr>
              <a:t>, vous accueille pour le déjeuner et le dîner. Le SANA </a:t>
            </a:r>
            <a:r>
              <a:rPr lang="fr-FR" altLang="fr-FR" sz="1300" dirty="0" err="1">
                <a:latin typeface="Baskerville Old Face" pitchFamily="18" charset="0"/>
              </a:rPr>
              <a:t>Hotel</a:t>
            </a:r>
            <a:r>
              <a:rPr lang="fr-FR" altLang="fr-FR" sz="1300" dirty="0">
                <a:latin typeface="Baskerville Old Face" pitchFamily="18" charset="0"/>
              </a:rPr>
              <a:t> abrite également un bar où vous pourrez écouter du piano en direct.</a:t>
            </a:r>
          </a:p>
          <a:p>
            <a:pPr eaLnBrk="1" hangingPunct="1">
              <a:spcBef>
                <a:spcPct val="0"/>
              </a:spcBef>
              <a:buFontTx/>
              <a:buNone/>
            </a:pPr>
            <a:r>
              <a:rPr lang="fr-FR" altLang="fr-FR" sz="1300" dirty="0">
                <a:latin typeface="Baskerville Old Face" pitchFamily="18" charset="0"/>
              </a:rPr>
              <a:t>Vous pourrez par ailleurs profiter d'un massage ou vous détendre dans le bain à remous du SANA. L'établissement possède également un sauna, un bain à vapeur et un centre de remise en forme.</a:t>
            </a:r>
          </a:p>
          <a:p>
            <a:pPr eaLnBrk="1" hangingPunct="1">
              <a:spcBef>
                <a:spcPct val="0"/>
              </a:spcBef>
              <a:buFontTx/>
              <a:buNone/>
            </a:pPr>
            <a:r>
              <a:rPr lang="fr-FR" altLang="fr-FR" sz="1300" dirty="0">
                <a:latin typeface="Baskerville Old Face" pitchFamily="18" charset="0"/>
              </a:rPr>
              <a:t>Le SANA Lisboa </a:t>
            </a:r>
            <a:r>
              <a:rPr lang="fr-FR" altLang="fr-FR" sz="1300" dirty="0" err="1">
                <a:latin typeface="Baskerville Old Face" pitchFamily="18" charset="0"/>
              </a:rPr>
              <a:t>Hotel</a:t>
            </a:r>
            <a:r>
              <a:rPr lang="fr-FR" altLang="fr-FR" sz="1300" dirty="0">
                <a:latin typeface="Baskerville Old Face" pitchFamily="18" charset="0"/>
              </a:rPr>
              <a:t> se trouve à 5 minutes à pied des lignes de métro et de bus de Lisbonne desservant l'ensemble de la capitale. L'aéroport de Portela est situé à moins de 5 km et l'hôtel dispose d'un parking privé</a:t>
            </a:r>
            <a:r>
              <a:rPr lang="fr-FR" altLang="fr-FR" sz="1300" dirty="0" smtClean="0">
                <a:latin typeface="Baskerville Old Face" pitchFamily="18" charset="0"/>
              </a:rPr>
              <a:t>.</a:t>
            </a:r>
            <a:endParaRPr lang="fr-FR" altLang="fr-FR" sz="1300" dirty="0">
              <a:latin typeface="Baskerville Old Face" pitchFamily="18"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29000"/>
            <a:ext cx="75787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46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94" y="1184271"/>
            <a:ext cx="4291954" cy="28613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717032"/>
            <a:ext cx="3325539" cy="22979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628800"/>
            <a:ext cx="3436522" cy="18282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6"/>
          <p:cNvSpPr txBox="1">
            <a:spLocks noChangeArrowheads="1"/>
          </p:cNvSpPr>
          <p:nvPr/>
        </p:nvSpPr>
        <p:spPr bwMode="auto">
          <a:xfrm>
            <a:off x="1979761"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154"/>
          <a:stretch/>
        </p:blipFill>
        <p:spPr bwMode="auto">
          <a:xfrm>
            <a:off x="319791" y="4293096"/>
            <a:ext cx="2667372" cy="22599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7424"/>
          <a:stretch/>
        </p:blipFill>
        <p:spPr bwMode="auto">
          <a:xfrm>
            <a:off x="3021995" y="4458136"/>
            <a:ext cx="2153547" cy="1929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txBox="1">
            <a:spLocks noChangeArrowheads="1"/>
          </p:cNvSpPr>
          <p:nvPr/>
        </p:nvSpPr>
        <p:spPr bwMode="auto">
          <a:xfrm>
            <a:off x="5256584" y="1072872"/>
            <a:ext cx="3635896"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Hall business center et salle de réunion</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Tree>
    <p:extLst>
      <p:ext uri="{BB962C8B-B14F-4D97-AF65-F5344CB8AC3E}">
        <p14:creationId xmlns:p14="http://schemas.microsoft.com/office/powerpoint/2010/main" val="2551774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Lapa Palace</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3" name="Rectangle 4"/>
          <p:cNvSpPr txBox="1">
            <a:spLocks noChangeArrowheads="1"/>
          </p:cNvSpPr>
          <p:nvPr/>
        </p:nvSpPr>
        <p:spPr bwMode="auto">
          <a:xfrm>
            <a:off x="179958" y="951007"/>
            <a:ext cx="8712522" cy="284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1200" dirty="0" smtClean="0">
                <a:latin typeface="Baskerville Old Face" pitchFamily="18" charset="0"/>
              </a:rPr>
              <a:t>Construit en 1870, ce luxueux palace 5* se situe sur une des 7 collines de Lisbonne et offre une vue imprenable sur le </a:t>
            </a:r>
            <a:r>
              <a:rPr lang="fr-FR" altLang="fr-FR" sz="1200" dirty="0" err="1" smtClean="0">
                <a:latin typeface="Baskerville Old Face" pitchFamily="18" charset="0"/>
              </a:rPr>
              <a:t>Taje</a:t>
            </a:r>
            <a:r>
              <a:rPr lang="fr-FR" altLang="fr-FR" sz="1200" dirty="0" smtClean="0">
                <a:latin typeface="Baskerville Old Face" pitchFamily="18" charset="0"/>
              </a:rPr>
              <a:t>. Le Lapa Palace est un lieu idéal pour un séjour inoubliable à Lisbonne. Il se trouve dans un </a:t>
            </a:r>
            <a:r>
              <a:rPr lang="fr-FR" altLang="fr-FR" sz="1200" dirty="0">
                <a:latin typeface="Baskerville Old Face" pitchFamily="18" charset="0"/>
              </a:rPr>
              <a:t>majestueux jardin </a:t>
            </a:r>
            <a:r>
              <a:rPr lang="pt-BR" sz="1200" dirty="0" smtClean="0">
                <a:latin typeface="Baskerville Old Face" pitchFamily="18" charset="0"/>
              </a:rPr>
              <a:t>subtropical</a:t>
            </a:r>
            <a:r>
              <a:rPr lang="pt-BR" sz="1200" dirty="0">
                <a:latin typeface="Baskerville Old Face" pitchFamily="18" charset="0"/>
              </a:rPr>
              <a:t> </a:t>
            </a:r>
            <a:r>
              <a:rPr lang="pt-BR" sz="1200" dirty="0" smtClean="0">
                <a:latin typeface="Baskerville Old Face" pitchFamily="18" charset="0"/>
              </a:rPr>
              <a:t>et </a:t>
            </a:r>
            <a:r>
              <a:rPr lang="fr-FR" sz="1200" dirty="0">
                <a:latin typeface="Baskerville Old Face" pitchFamily="18" charset="0"/>
              </a:rPr>
              <a:t>dispose d'un vaste spa ainsi que de piscines intérieure et extérieure</a:t>
            </a:r>
            <a:r>
              <a:rPr lang="fr-FR" sz="1200" dirty="0" smtClean="0">
                <a:latin typeface="Baskerville Old Face" pitchFamily="18" charset="0"/>
              </a:rPr>
              <a:t>. </a:t>
            </a:r>
            <a:r>
              <a:rPr lang="fr-FR" sz="1200" dirty="0">
                <a:latin typeface="Baskerville Old Face" pitchFamily="18" charset="0"/>
              </a:rPr>
              <a:t>Pour vous détendre, le spa de l'hôtel Lapa Palace met à votre disposition un sauna et un bain turc. </a:t>
            </a:r>
            <a:r>
              <a:rPr lang="fr-FR" sz="1200" dirty="0" smtClean="0">
                <a:latin typeface="Baskerville Old Face" pitchFamily="18" charset="0"/>
              </a:rPr>
              <a:t>La </a:t>
            </a:r>
            <a:r>
              <a:rPr lang="fr-FR" sz="1200" dirty="0">
                <a:latin typeface="Baskerville Old Face" pitchFamily="18" charset="0"/>
              </a:rPr>
              <a:t>salle de sport comprend des appareils d’entraînement </a:t>
            </a:r>
            <a:r>
              <a:rPr lang="fr-FR" sz="1200" dirty="0" smtClean="0">
                <a:latin typeface="Baskerville Old Face" pitchFamily="18" charset="0"/>
              </a:rPr>
              <a:t>cardiovasculaire.</a:t>
            </a:r>
            <a:r>
              <a:rPr lang="fr-FR" sz="1200" dirty="0">
                <a:latin typeface="Baskerville Old Face" pitchFamily="18" charset="0"/>
              </a:rPr>
              <a:t> </a:t>
            </a:r>
            <a:r>
              <a:rPr lang="fr-FR" altLang="fr-FR" sz="1200" dirty="0" smtClean="0">
                <a:latin typeface="Baskerville Old Face" pitchFamily="18" charset="0"/>
              </a:rPr>
              <a:t>Grâce </a:t>
            </a:r>
            <a:r>
              <a:rPr lang="fr-FR" altLang="fr-FR" sz="1200" dirty="0">
                <a:latin typeface="Baskerville Old Face" pitchFamily="18" charset="0"/>
              </a:rPr>
              <a:t>à une localisation pratique, le Lapa Palace se situe seulement à 5-10 minutes du centre de Lisbonne</a:t>
            </a:r>
            <a:r>
              <a:rPr lang="pt-BR" sz="1200" dirty="0">
                <a:latin typeface="Baskerville Old Face" pitchFamily="18" charset="0"/>
              </a:rPr>
              <a:t>. </a:t>
            </a:r>
            <a:r>
              <a:rPr lang="pt-BR" altLang="fr-FR" sz="1200" dirty="0">
                <a:latin typeface="Baskerville Old Face" pitchFamily="18" charset="0"/>
              </a:rPr>
              <a:t>Il dispose de 109 chambres luxueuses et spacieuses dont 8 suites, réparties dans 3 ailes différents: Palace wing, Garden wing et Villa Lapa, toutes décorées dans un style portugais, art deco ou classique</a:t>
            </a:r>
            <a:r>
              <a:rPr lang="pt-BR" altLang="fr-FR" sz="1200" dirty="0" smtClean="0">
                <a:latin typeface="Baskerville Old Face" pitchFamily="18" charset="0"/>
              </a:rPr>
              <a:t>. Les chambres</a:t>
            </a:r>
            <a:r>
              <a:rPr lang="fr-FR" sz="1200" dirty="0" smtClean="0">
                <a:latin typeface="Baskerville Old Face" pitchFamily="18" charset="0"/>
              </a:rPr>
              <a:t> </a:t>
            </a:r>
            <a:r>
              <a:rPr lang="fr-FR" sz="1200" dirty="0">
                <a:latin typeface="Baskerville Old Face" pitchFamily="18" charset="0"/>
              </a:rPr>
              <a:t>comprennent un vaste coin salon et une salle de bains en marbre. Elles sont également équipées de </a:t>
            </a:r>
            <a:r>
              <a:rPr lang="fr-FR" sz="1200" dirty="0" smtClean="0">
                <a:latin typeface="Baskerville Old Face" pitchFamily="18" charset="0"/>
              </a:rPr>
              <a:t>la TV par </a:t>
            </a:r>
            <a:r>
              <a:rPr lang="fr-FR" sz="1200" dirty="0">
                <a:latin typeface="Baskerville Old Face" pitchFamily="18" charset="0"/>
              </a:rPr>
              <a:t>satellite et la plupart possèdent un balcon avec vue sur le </a:t>
            </a:r>
            <a:r>
              <a:rPr lang="fr-FR" sz="1200" dirty="0" smtClean="0">
                <a:latin typeface="Baskerville Old Face" pitchFamily="18" charset="0"/>
              </a:rPr>
              <a:t>Tage, la piscine ou le jardin.</a:t>
            </a:r>
            <a:r>
              <a:rPr lang="pt-BR" sz="1200" dirty="0" smtClean="0">
                <a:latin typeface="Baskerville Old Face" pitchFamily="18" charset="0"/>
              </a:rPr>
              <a:t> </a:t>
            </a:r>
            <a:r>
              <a:rPr lang="fr-FR" sz="1200" dirty="0" smtClean="0">
                <a:latin typeface="Baskerville Old Face" pitchFamily="18" charset="0"/>
              </a:rPr>
              <a:t>L'hôtel-restaurant </a:t>
            </a:r>
            <a:r>
              <a:rPr lang="fr-FR" sz="1200" dirty="0">
                <a:latin typeface="Baskerville Old Face" pitchFamily="18" charset="0"/>
              </a:rPr>
              <a:t>Lapa sert une cuisine méditerranéenne raffinée accompagnée de vins régionaux. </a:t>
            </a:r>
            <a:r>
              <a:rPr lang="fr-FR" sz="1200" dirty="0" smtClean="0">
                <a:latin typeface="Baskerville Old Face" pitchFamily="18" charset="0"/>
              </a:rPr>
              <a:t>On retrouve aussi Le Pavillon, restaurant au bord de la piscine.</a:t>
            </a:r>
            <a:endParaRPr lang="fr-FR" altLang="fr-FR" sz="1200" dirty="0">
              <a:latin typeface="Baskerville Old Face" pitchFamily="18" charset="0"/>
            </a:endParaRPr>
          </a:p>
          <a:p>
            <a:pPr algn="ctr" eaLnBrk="1" hangingPunct="1">
              <a:lnSpc>
                <a:spcPct val="150000"/>
              </a:lnSpc>
              <a:spcBef>
                <a:spcPct val="0"/>
              </a:spcBef>
              <a:buFontTx/>
              <a:buNone/>
            </a:pPr>
            <a:endParaRPr lang="fr-FR" altLang="fr-FR" sz="1200" dirty="0">
              <a:latin typeface="Baskerville Old Face" pitchFamily="18" charset="0"/>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032" t="26940" r="27500" b="46749"/>
          <a:stretch/>
        </p:blipFill>
        <p:spPr bwMode="auto">
          <a:xfrm>
            <a:off x="1907704" y="3573016"/>
            <a:ext cx="5263479" cy="28800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502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24843" y="3284984"/>
            <a:ext cx="4278313" cy="3224823"/>
            <a:chOff x="293687" y="1907071"/>
            <a:chExt cx="5374922" cy="4051404"/>
          </a:xfrm>
        </p:grpSpPr>
        <p:pic>
          <p:nvPicPr>
            <p:cNvPr id="4104" name="Picture 8" descr="http://exp.cdn-hotels.com/hotels/1000000/10000/1400/1375/1375_137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687" y="4029038"/>
              <a:ext cx="2910161" cy="192943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exp.cdn-hotels.com/hotels/1000000/10000/1400/1375/1375_148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322" y="1907071"/>
              <a:ext cx="2842287" cy="21317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exp.cdn-hotels.com/hotels/1000000/10000/1400/1375/1375_136_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2061" y="4038785"/>
              <a:ext cx="2456548" cy="191968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exp.cdn-hotels.com/hotels/1000000/10000/1400/1375/1375_152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687" y="1916820"/>
              <a:ext cx="2532635" cy="211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4114" name="Picture 18" descr="http://exp.cdn-hotels.com/hotels/1000000/10000/1400/1375/1375_155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7931" y="4437112"/>
            <a:ext cx="3341689"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4"/>
          <p:cNvSpPr txBox="1">
            <a:spLocks noChangeArrowheads="1"/>
          </p:cNvSpPr>
          <p:nvPr/>
        </p:nvSpPr>
        <p:spPr bwMode="auto">
          <a:xfrm>
            <a:off x="179512" y="2852936"/>
            <a:ext cx="4608512" cy="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Chambres</a:t>
            </a:r>
            <a:endParaRPr lang="fr-FR" altLang="fr-FR" sz="1600" dirty="0">
              <a:latin typeface="Baskerville Old Face" pitchFamily="18" charset="0"/>
            </a:endParaRPr>
          </a:p>
        </p:txBody>
      </p:sp>
      <p:pic>
        <p:nvPicPr>
          <p:cNvPr id="4116" name="Picture 20" descr="http://exp.cdn-hotels.com/hotels/1000000/10000/1400/1375/1375_106_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3123" y="2778682"/>
            <a:ext cx="3631303" cy="1514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4"/>
          <p:cNvSpPr txBox="1">
            <a:spLocks noChangeArrowheads="1"/>
          </p:cNvSpPr>
          <p:nvPr/>
        </p:nvSpPr>
        <p:spPr bwMode="auto">
          <a:xfrm>
            <a:off x="4860032" y="2342655"/>
            <a:ext cx="4608512" cy="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Restaurant</a:t>
            </a:r>
            <a:endParaRPr lang="fr-FR" altLang="fr-FR" sz="1600" dirty="0">
              <a:latin typeface="Baskerville Old Face" pitchFamily="18" charset="0"/>
            </a:endParaRPr>
          </a:p>
        </p:txBody>
      </p:sp>
      <p:pic>
        <p:nvPicPr>
          <p:cNvPr id="4118" name="Picture 22" descr="http://exp.cdn-hotels.com/hotels/1000000/10000/1400/1375/1375_105_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1747" y="1301463"/>
            <a:ext cx="1656184" cy="1291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20" name="Picture 24" descr="http://exp.cdn-hotels.com/hotels/1000000/10000/1400/1375/1375_110_z.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556" y="1268760"/>
            <a:ext cx="3461922"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Lapa Palace</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4122" name="Picture 26" descr="http://exp.cdn-hotels.com/hotels/1000000/10000/1400/1375/1375_112_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0569" y="448440"/>
            <a:ext cx="2683919" cy="1768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598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exp.cdn-hotels.com/hotels/1000000/10000/1400/1375/1375_114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57" y="1132450"/>
            <a:ext cx="2864183" cy="4218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4"/>
          <p:cNvSpPr txBox="1">
            <a:spLocks noChangeArrowheads="1"/>
          </p:cNvSpPr>
          <p:nvPr/>
        </p:nvSpPr>
        <p:spPr bwMode="auto">
          <a:xfrm>
            <a:off x="2339752" y="1918384"/>
            <a:ext cx="3168352"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a:t>
            </a:r>
            <a:r>
              <a:rPr lang="fr-FR" altLang="fr-FR" sz="1600" dirty="0" err="1" smtClean="0">
                <a:latin typeface="Baskerville Old Face" pitchFamily="18" charset="0"/>
              </a:rPr>
              <a:t>Columbano</a:t>
            </a:r>
            <a:r>
              <a:rPr lang="fr-FR" altLang="fr-FR" sz="1600" dirty="0" smtClean="0">
                <a:latin typeface="Baskerville Old Face" pitchFamily="18" charset="0"/>
              </a:rPr>
              <a:t> </a:t>
            </a:r>
          </a:p>
          <a:p>
            <a:pPr algn="ctr" eaLnBrk="1" hangingPunct="1">
              <a:lnSpc>
                <a:spcPct val="150000"/>
              </a:lnSpc>
              <a:spcBef>
                <a:spcPct val="0"/>
              </a:spcBef>
              <a:buFontTx/>
              <a:buNone/>
            </a:pPr>
            <a:r>
              <a:rPr lang="fr-FR" altLang="fr-FR" sz="1600" dirty="0" smtClean="0">
                <a:latin typeface="Baskerville Old Face" pitchFamily="18" charset="0"/>
              </a:rPr>
              <a:t>(plénière) </a:t>
            </a:r>
          </a:p>
          <a:p>
            <a:pPr algn="ctr" eaLnBrk="1" hangingPunct="1">
              <a:lnSpc>
                <a:spcPct val="150000"/>
              </a:lnSpc>
              <a:spcBef>
                <a:spcPct val="0"/>
              </a:spcBef>
              <a:buFontTx/>
              <a:buNone/>
            </a:pPr>
            <a:r>
              <a:rPr lang="fr-FR" altLang="fr-FR" sz="1600" dirty="0" smtClean="0">
                <a:latin typeface="Baskerville Old Face" pitchFamily="18" charset="0"/>
              </a:rPr>
              <a:t>et Louis XV</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2679" t="20982" r="26964" b="43304"/>
          <a:stretch/>
        </p:blipFill>
        <p:spPr bwMode="auto">
          <a:xfrm>
            <a:off x="1907704" y="4005065"/>
            <a:ext cx="3495668" cy="24748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68" t="40290" r="50000" b="22290"/>
          <a:stretch/>
        </p:blipFill>
        <p:spPr bwMode="auto">
          <a:xfrm>
            <a:off x="5205174" y="1200423"/>
            <a:ext cx="3635896" cy="25833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txBox="1">
            <a:spLocks noChangeArrowheads="1"/>
          </p:cNvSpPr>
          <p:nvPr/>
        </p:nvSpPr>
        <p:spPr bwMode="auto">
          <a:xfrm>
            <a:off x="6516216" y="3861048"/>
            <a:ext cx="2201286" cy="80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lnSpc>
                <a:spcPct val="150000"/>
              </a:lnSpc>
              <a:spcBef>
                <a:spcPct val="0"/>
              </a:spcBef>
              <a:buFontTx/>
              <a:buNone/>
            </a:pPr>
            <a:r>
              <a:rPr lang="fr-FR" altLang="fr-FR" sz="1600" dirty="0" smtClean="0">
                <a:latin typeface="Baskerville Old Face" pitchFamily="18" charset="0"/>
              </a:rPr>
              <a:t>Salle </a:t>
            </a:r>
            <a:r>
              <a:rPr lang="fr-FR" altLang="fr-FR" sz="1600" dirty="0" err="1" smtClean="0">
                <a:latin typeface="Baskerville Old Face" pitchFamily="18" charset="0"/>
              </a:rPr>
              <a:t>Belem</a:t>
            </a:r>
            <a:endParaRPr lang="fr-FR" altLang="fr-FR" sz="1600" dirty="0">
              <a:latin typeface="Baskerville Old Face" pitchFamily="18" charset="0"/>
            </a:endParaRPr>
          </a:p>
          <a:p>
            <a:pPr algn="r" eaLnBrk="1" hangingPunct="1">
              <a:lnSpc>
                <a:spcPct val="150000"/>
              </a:lnSpc>
              <a:spcBef>
                <a:spcPct val="0"/>
              </a:spcBef>
              <a:buFontTx/>
              <a:buNone/>
            </a:pPr>
            <a:endParaRPr lang="fr-FR" altLang="fr-FR" sz="1600" dirty="0">
              <a:latin typeface="Baskerville Old Face" pitchFamily="18" charset="0"/>
            </a:endParaRPr>
          </a:p>
        </p:txBody>
      </p:sp>
      <p:sp>
        <p:nvSpPr>
          <p:cNvPr id="7" name="Rectangle 4"/>
          <p:cNvSpPr txBox="1">
            <a:spLocks noChangeArrowheads="1"/>
          </p:cNvSpPr>
          <p:nvPr/>
        </p:nvSpPr>
        <p:spPr bwMode="auto">
          <a:xfrm>
            <a:off x="3131840" y="404664"/>
            <a:ext cx="2848309" cy="115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dirty="0" smtClean="0">
                <a:latin typeface="Baskerville Old Face" pitchFamily="18" charset="0"/>
              </a:rPr>
              <a:t>Les salles de réunion</a:t>
            </a:r>
            <a:endParaRPr lang="fr-FR" altLang="fr-FR" sz="2400" dirty="0">
              <a:latin typeface="Baskerville Old Face" pitchFamily="18" charset="0"/>
            </a:endParaRPr>
          </a:p>
          <a:p>
            <a:pPr algn="ctr" eaLnBrk="1" hangingPunct="1">
              <a:lnSpc>
                <a:spcPct val="150000"/>
              </a:lnSpc>
              <a:spcBef>
                <a:spcPct val="0"/>
              </a:spcBef>
              <a:buFontTx/>
              <a:buNone/>
            </a:pPr>
            <a:endParaRPr lang="fr-FR" altLang="fr-FR" sz="2400" dirty="0">
              <a:latin typeface="Baskerville Old Face" pitchFamily="18" charset="0"/>
            </a:endParaRPr>
          </a:p>
        </p:txBody>
      </p:sp>
    </p:spTree>
    <p:extLst>
      <p:ext uri="{BB962C8B-B14F-4D97-AF65-F5344CB8AC3E}">
        <p14:creationId xmlns:p14="http://schemas.microsoft.com/office/powerpoint/2010/main" val="906897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29" t="30331" r="42941" b="15257"/>
          <a:stretch/>
        </p:blipFill>
        <p:spPr bwMode="auto">
          <a:xfrm>
            <a:off x="6376676" y="980728"/>
            <a:ext cx="2443796" cy="372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bwMode="auto">
          <a:xfrm>
            <a:off x="6444208" y="424800"/>
            <a:ext cx="2201286"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 </a:t>
            </a:r>
            <a:r>
              <a:rPr lang="fr-FR" altLang="fr-FR" sz="1600" dirty="0" err="1" smtClean="0">
                <a:latin typeface="Baskerville Old Face" pitchFamily="18" charset="0"/>
              </a:rPr>
              <a:t>Belem</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
        <p:nvSpPr>
          <p:cNvPr id="4" name="Rectangle 4"/>
          <p:cNvSpPr txBox="1">
            <a:spLocks noChangeArrowheads="1"/>
          </p:cNvSpPr>
          <p:nvPr/>
        </p:nvSpPr>
        <p:spPr bwMode="auto">
          <a:xfrm>
            <a:off x="1835696" y="1743010"/>
            <a:ext cx="3816424"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Luis XV </a:t>
            </a:r>
          </a:p>
          <a:p>
            <a:pPr algn="ctr" eaLnBrk="1" hangingPunct="1">
              <a:lnSpc>
                <a:spcPct val="150000"/>
              </a:lnSpc>
              <a:spcBef>
                <a:spcPct val="0"/>
              </a:spcBef>
              <a:buFontTx/>
              <a:buNone/>
            </a:pPr>
            <a:r>
              <a:rPr lang="fr-FR" altLang="fr-FR" sz="1600" dirty="0" smtClean="0">
                <a:latin typeface="Baskerville Old Face" pitchFamily="18" charset="0"/>
              </a:rPr>
              <a:t>et </a:t>
            </a:r>
          </a:p>
          <a:p>
            <a:pPr algn="ctr" eaLnBrk="1" hangingPunct="1">
              <a:lnSpc>
                <a:spcPct val="150000"/>
              </a:lnSpc>
              <a:spcBef>
                <a:spcPct val="0"/>
              </a:spcBef>
              <a:buFontTx/>
              <a:buNone/>
            </a:pPr>
            <a:r>
              <a:rPr lang="fr-FR" altLang="fr-FR" sz="1600" dirty="0" err="1" smtClean="0">
                <a:latin typeface="Baskerville Old Face" pitchFamily="18" charset="0"/>
              </a:rPr>
              <a:t>Columbano</a:t>
            </a:r>
            <a:r>
              <a:rPr lang="fr-FR" altLang="fr-FR" sz="1600" dirty="0" smtClean="0">
                <a:latin typeface="Baskerville Old Face" pitchFamily="18" charset="0"/>
              </a:rPr>
              <a:t> </a:t>
            </a:r>
          </a:p>
          <a:p>
            <a:pPr algn="ctr" eaLnBrk="1" hangingPunct="1">
              <a:lnSpc>
                <a:spcPct val="150000"/>
              </a:lnSpc>
              <a:spcBef>
                <a:spcPct val="0"/>
              </a:spcBef>
              <a:buFontTx/>
              <a:buNone/>
            </a:pPr>
            <a:r>
              <a:rPr lang="fr-FR" altLang="fr-FR" sz="1600" dirty="0" smtClean="0">
                <a:latin typeface="Baskerville Old Face" pitchFamily="18" charset="0"/>
              </a:rPr>
              <a:t>(plénière)</a:t>
            </a:r>
            <a:endParaRPr lang="fr-FR" altLang="fr-FR" sz="1600" dirty="0">
              <a:latin typeface="Baskerville Old Face"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058" t="65441" r="23089" b="11948"/>
          <a:stretch/>
        </p:blipFill>
        <p:spPr bwMode="auto">
          <a:xfrm>
            <a:off x="6660232" y="4797152"/>
            <a:ext cx="1988914" cy="181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7143" t="14844" r="38393" b="14844"/>
          <a:stretch/>
        </p:blipFill>
        <p:spPr bwMode="auto">
          <a:xfrm>
            <a:off x="467544" y="1009278"/>
            <a:ext cx="2336923"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5356" t="59040" r="21964" b="17394"/>
          <a:stretch/>
        </p:blipFill>
        <p:spPr bwMode="auto">
          <a:xfrm>
            <a:off x="3059832" y="4079340"/>
            <a:ext cx="1545906" cy="229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txBox="1">
            <a:spLocks noChangeArrowheads="1"/>
          </p:cNvSpPr>
          <p:nvPr/>
        </p:nvSpPr>
        <p:spPr bwMode="auto">
          <a:xfrm>
            <a:off x="2555776" y="404664"/>
            <a:ext cx="3816424" cy="68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dirty="0" smtClean="0">
                <a:latin typeface="Baskerville Old Face" pitchFamily="18" charset="0"/>
              </a:rPr>
              <a:t>Plan des salles</a:t>
            </a:r>
            <a:endParaRPr lang="fr-FR" altLang="fr-FR" sz="2800" dirty="0">
              <a:latin typeface="Baskerville Old Face" pitchFamily="18" charset="0"/>
            </a:endParaRPr>
          </a:p>
        </p:txBody>
      </p:sp>
    </p:spTree>
    <p:extLst>
      <p:ext uri="{BB962C8B-B14F-4D97-AF65-F5344CB8AC3E}">
        <p14:creationId xmlns:p14="http://schemas.microsoft.com/office/powerpoint/2010/main" val="473808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RESTAURANT DINER JOUR 2</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3858492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69655" y="161410"/>
            <a:ext cx="3817621" cy="2679425"/>
          </a:xfrm>
        </p:spPr>
        <p:txBody>
          <a:bodyPr lIns="91431" tIns="45715" rIns="91431" bIns="45715" anchor="ctr"/>
          <a:lstStyle/>
          <a:p>
            <a:r>
              <a:rPr lang="pt-PT" dirty="0" err="1" smtClean="0"/>
              <a:t>Restaurant</a:t>
            </a:r>
            <a:r>
              <a:rPr lang="pt-PT" dirty="0" smtClean="0"/>
              <a:t> LARGO</a:t>
            </a:r>
            <a:endParaRPr lang="pt-PT" dirty="0"/>
          </a:p>
        </p:txBody>
      </p:sp>
      <p:sp>
        <p:nvSpPr>
          <p:cNvPr id="6" name="Marcador de Posição do Texto 5"/>
          <p:cNvSpPr>
            <a:spLocks noGrp="1"/>
          </p:cNvSpPr>
          <p:nvPr>
            <p:ph type="body" idx="1"/>
          </p:nvPr>
        </p:nvSpPr>
        <p:spPr>
          <a:xfrm>
            <a:off x="4387277" y="161410"/>
            <a:ext cx="4618090" cy="2679424"/>
          </a:xfrm>
        </p:spPr>
        <p:txBody>
          <a:bodyPr lIns="91431" tIns="45715" rIns="91431" bIns="45715"/>
          <a:lstStyle/>
          <a:p>
            <a:pPr algn="just">
              <a:lnSpc>
                <a:spcPct val="150000"/>
              </a:lnSpc>
              <a:defRPr/>
            </a:pPr>
            <a:r>
              <a:rPr lang="fr-FR" dirty="0" smtClean="0">
                <a:solidFill>
                  <a:schemeClr val="tx2"/>
                </a:solidFill>
              </a:rPr>
              <a:t>Le Restaurant O Largo a créé un nouveau “must” à Lisbonne. Un espace unique et très spécial. </a:t>
            </a:r>
          </a:p>
          <a:p>
            <a:pPr algn="just">
              <a:lnSpc>
                <a:spcPct val="150000"/>
              </a:lnSpc>
              <a:defRPr/>
            </a:pPr>
            <a:r>
              <a:rPr lang="fr-FR" dirty="0" smtClean="0">
                <a:solidFill>
                  <a:schemeClr val="tx2"/>
                </a:solidFill>
              </a:rPr>
              <a:t>Il dispose d’un étage principal que traverse tout le bâtiment et une Mezzanine au 1.er étage. L’espace présente une mélange de concepts architectoniques absolument exclusives. Il combine certains aspects de la construction originale des cloîtres comme les voûtes et les piliers structurelles de la salle principal, avec les éléments modernes, de design </a:t>
            </a:r>
            <a:r>
              <a:rPr lang="fr-FR" i="1" dirty="0" smtClean="0">
                <a:solidFill>
                  <a:schemeClr val="tx2"/>
                </a:solidFill>
              </a:rPr>
              <a:t>avant garde</a:t>
            </a:r>
            <a:r>
              <a:rPr lang="fr-FR" dirty="0" smtClean="0">
                <a:solidFill>
                  <a:schemeClr val="tx2"/>
                </a:solidFill>
              </a:rPr>
              <a:t>, de la marque du décorateur Miguel </a:t>
            </a:r>
            <a:r>
              <a:rPr lang="fr-FR" dirty="0" err="1" smtClean="0">
                <a:solidFill>
                  <a:schemeClr val="tx2"/>
                </a:solidFill>
              </a:rPr>
              <a:t>Câncio</a:t>
            </a:r>
            <a:r>
              <a:rPr lang="fr-FR" dirty="0" smtClean="0">
                <a:solidFill>
                  <a:schemeClr val="tx2"/>
                </a:solidFill>
              </a:rPr>
              <a:t> Martins. Les couleurs prédominantes sont le  vert et fuchsia. La cuisine est d’haut niveau avec une présentation très élégante et une mélange de saveurs. </a:t>
            </a:r>
          </a:p>
          <a:p>
            <a:endParaRPr lang="pt-PT" dirty="0">
              <a:solidFill>
                <a:schemeClr val="tx2"/>
              </a:solidFill>
            </a:endParaRPr>
          </a:p>
        </p:txBody>
      </p:sp>
      <p:pic>
        <p:nvPicPr>
          <p:cNvPr id="8" name="Marcador de Posição da Imagem 7" descr="1167.jpg"/>
          <p:cNvPicPr>
            <a:picLocks noGrp="1" noChangeAspect="1"/>
          </p:cNvPicPr>
          <p:nvPr>
            <p:ph type="pic" sz="quarter" idx="10"/>
          </p:nvPr>
        </p:nvPicPr>
        <p:blipFill>
          <a:blip r:embed="rId2" cstate="print"/>
          <a:srcRect t="20190" b="20190"/>
          <a:stretch>
            <a:fillRect/>
          </a:stretch>
        </p:blipFill>
        <p:spPr/>
      </p:pic>
    </p:spTree>
    <p:extLst>
      <p:ext uri="{BB962C8B-B14F-4D97-AF65-F5344CB8AC3E}">
        <p14:creationId xmlns:p14="http://schemas.microsoft.com/office/powerpoint/2010/main" val="5005041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43609" y="188641"/>
            <a:ext cx="3817621" cy="2679425"/>
          </a:xfrm>
        </p:spPr>
        <p:txBody>
          <a:bodyPr lIns="91431" tIns="45715" rIns="91431" bIns="45715" anchor="ctr"/>
          <a:lstStyle/>
          <a:p>
            <a:r>
              <a:rPr lang="pt-PT" dirty="0" err="1" smtClean="0"/>
              <a:t>Restaurant</a:t>
            </a:r>
            <a:r>
              <a:rPr lang="pt-PT" dirty="0" smtClean="0"/>
              <a:t> LARGO</a:t>
            </a:r>
            <a:endParaRPr lang="pt-PT" dirty="0"/>
          </a:p>
        </p:txBody>
      </p:sp>
      <p:sp>
        <p:nvSpPr>
          <p:cNvPr id="6" name="Marcador de Posição do Texto 5"/>
          <p:cNvSpPr>
            <a:spLocks noGrp="1"/>
          </p:cNvSpPr>
          <p:nvPr>
            <p:ph type="body" idx="1"/>
          </p:nvPr>
        </p:nvSpPr>
        <p:spPr>
          <a:xfrm>
            <a:off x="4387277" y="161410"/>
            <a:ext cx="4618090" cy="2679424"/>
          </a:xfrm>
        </p:spPr>
        <p:txBody>
          <a:bodyPr lIns="91431" tIns="45715" rIns="91431" bIns="45715">
            <a:normAutofit lnSpcReduction="10000"/>
          </a:bodyPr>
          <a:lstStyle/>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endParaRPr lang="pt-PT" dirty="0" smtClean="0">
              <a:solidFill>
                <a:schemeClr val="tx2"/>
              </a:solidFill>
            </a:endParaRPr>
          </a:p>
          <a:p>
            <a:pPr algn="r"/>
            <a:r>
              <a:rPr lang="pt-PT" sz="1400" b="1" dirty="0" err="1"/>
              <a:t>Mezzanine</a:t>
            </a:r>
            <a:endParaRPr lang="pt-PT" sz="1400" b="1" dirty="0"/>
          </a:p>
          <a:p>
            <a:pPr algn="r"/>
            <a:endParaRPr lang="pt-PT" dirty="0">
              <a:solidFill>
                <a:schemeClr val="tx2"/>
              </a:solidFill>
            </a:endParaRPr>
          </a:p>
        </p:txBody>
      </p:sp>
      <p:pic>
        <p:nvPicPr>
          <p:cNvPr id="1026" name="Picture 2"/>
          <p:cNvPicPr>
            <a:picLocks noGrp="1" noChangeAspect="1" noChangeArrowheads="1"/>
          </p:cNvPicPr>
          <p:nvPr>
            <p:ph type="pic" sz="quarter" idx="10"/>
          </p:nvPr>
        </p:nvPicPr>
        <p:blipFill>
          <a:blip r:embed="rId2" cstate="print"/>
          <a:srcRect t="18482" b="18482"/>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6042144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4499993" y="188640"/>
            <a:ext cx="4536504" cy="2016224"/>
          </a:xfrm>
        </p:spPr>
        <p:txBody>
          <a:bodyPr lIns="91422" tIns="45710" rIns="91422" bIns="45710">
            <a:noAutofit/>
          </a:bodyPr>
          <a:lstStyle/>
          <a:p>
            <a:pPr algn="just">
              <a:lnSpc>
                <a:spcPct val="150000"/>
              </a:lnSpc>
            </a:pPr>
            <a:r>
              <a:rPr lang="it-IT" dirty="0" smtClean="0"/>
              <a:t>Restaurant recemment ouvert avec une capacité pour 90 personnes entre deux étage (rez-de-chaussée et mezzannine). Situé en pleine centre-ville, au coeur de la Place du Commerce, laquelle a été recemment renouvelée en offrant actuellement une grande variétée de restaurants et bars.  </a:t>
            </a:r>
          </a:p>
          <a:p>
            <a:pPr algn="just">
              <a:lnSpc>
                <a:spcPct val="150000"/>
              </a:lnSpc>
            </a:pPr>
            <a:r>
              <a:rPr lang="it-IT" dirty="0" smtClean="0"/>
              <a:t>La cuisine est de la responsabilité du Chef Luis Rodrigues, un jeune Chef Portugais qui a eu des bonne expériences dans les meilleures restaurants de la ville.</a:t>
            </a:r>
          </a:p>
          <a:p>
            <a:pPr algn="just">
              <a:lnSpc>
                <a:spcPct val="150000"/>
              </a:lnSpc>
            </a:pPr>
            <a:r>
              <a:rPr lang="it-IT" dirty="0" smtClean="0"/>
              <a:t>Il confere un mélange de produits et ingrédients portugais et internationaux de façon à creer une belle cuisine de fusion sans perdre la tradition et les saveurs locaux.</a:t>
            </a:r>
          </a:p>
          <a:p>
            <a:pPr algn="just">
              <a:lnSpc>
                <a:spcPct val="150000"/>
              </a:lnSpc>
            </a:pPr>
            <a:endParaRPr lang="it-IT" dirty="0" smtClean="0"/>
          </a:p>
        </p:txBody>
      </p:sp>
      <p:sp>
        <p:nvSpPr>
          <p:cNvPr id="4" name="Título 3"/>
          <p:cNvSpPr>
            <a:spLocks noGrp="1"/>
          </p:cNvSpPr>
          <p:nvPr>
            <p:ph type="title"/>
          </p:nvPr>
        </p:nvSpPr>
        <p:spPr>
          <a:xfrm>
            <a:off x="1000677" y="30706"/>
            <a:ext cx="3190415" cy="2679425"/>
          </a:xfrm>
        </p:spPr>
        <p:txBody>
          <a:bodyPr lIns="91422" tIns="45710" rIns="91422" bIns="45710" anchor="ctr"/>
          <a:lstStyle/>
          <a:p>
            <a:r>
              <a:rPr lang="it-IT" dirty="0" smtClean="0"/>
              <a:t>Restaurant Populi</a:t>
            </a:r>
            <a:endParaRPr lang="it-IT" dirty="0"/>
          </a:p>
        </p:txBody>
      </p:sp>
      <p:pic>
        <p:nvPicPr>
          <p:cNvPr id="10" name="Imagem 9" descr="IMG_8172_1_.jpg"/>
          <p:cNvPicPr>
            <a:picLocks noChangeAspect="1"/>
          </p:cNvPicPr>
          <p:nvPr/>
        </p:nvPicPr>
        <p:blipFill>
          <a:blip r:embed="rId2" cstate="print"/>
          <a:stretch>
            <a:fillRect/>
          </a:stretch>
        </p:blipFill>
        <p:spPr>
          <a:xfrm>
            <a:off x="0" y="2937328"/>
            <a:ext cx="2462708" cy="3920672"/>
          </a:xfrm>
          <a:prstGeom prst="rect">
            <a:avLst/>
          </a:prstGeom>
        </p:spPr>
      </p:pic>
      <p:pic>
        <p:nvPicPr>
          <p:cNvPr id="12" name="Imagem 11" descr="IMG_8307_1_.jpg"/>
          <p:cNvPicPr>
            <a:picLocks noChangeAspect="1"/>
          </p:cNvPicPr>
          <p:nvPr/>
        </p:nvPicPr>
        <p:blipFill>
          <a:blip r:embed="rId3" cstate="print"/>
          <a:stretch>
            <a:fillRect/>
          </a:stretch>
        </p:blipFill>
        <p:spPr>
          <a:xfrm>
            <a:off x="4879873" y="2937328"/>
            <a:ext cx="2462708" cy="3920672"/>
          </a:xfrm>
          <a:prstGeom prst="rect">
            <a:avLst/>
          </a:prstGeom>
        </p:spPr>
      </p:pic>
      <p:pic>
        <p:nvPicPr>
          <p:cNvPr id="13" name="Imagem 12" descr="IMG_8189_1_.jpg"/>
          <p:cNvPicPr>
            <a:picLocks noChangeAspect="1"/>
          </p:cNvPicPr>
          <p:nvPr/>
        </p:nvPicPr>
        <p:blipFill>
          <a:blip r:embed="rId4" cstate="print"/>
          <a:stretch>
            <a:fillRect/>
          </a:stretch>
        </p:blipFill>
        <p:spPr>
          <a:xfrm>
            <a:off x="2416891" y="2937328"/>
            <a:ext cx="2462708" cy="3920672"/>
          </a:xfrm>
          <a:prstGeom prst="rect">
            <a:avLst/>
          </a:prstGeom>
        </p:spPr>
      </p:pic>
      <p:pic>
        <p:nvPicPr>
          <p:cNvPr id="14" name="Imagem 13" descr="IMG_8379_1_.jpg"/>
          <p:cNvPicPr>
            <a:picLocks noChangeAspect="1"/>
          </p:cNvPicPr>
          <p:nvPr/>
        </p:nvPicPr>
        <p:blipFill>
          <a:blip r:embed="rId5" cstate="print"/>
          <a:srcRect l="26863"/>
          <a:stretch>
            <a:fillRect/>
          </a:stretch>
        </p:blipFill>
        <p:spPr>
          <a:xfrm>
            <a:off x="7342854" y="2937328"/>
            <a:ext cx="1801146" cy="3920672"/>
          </a:xfrm>
          <a:prstGeom prst="rect">
            <a:avLst/>
          </a:prstGeom>
        </p:spPr>
      </p:pic>
    </p:spTree>
    <p:extLst>
      <p:ext uri="{BB962C8B-B14F-4D97-AF65-F5344CB8AC3E}">
        <p14:creationId xmlns:p14="http://schemas.microsoft.com/office/powerpoint/2010/main" val="2165208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cdn.tripadvisor.com/media/photo-s/01/e5/e5/ba/lob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549275"/>
            <a:ext cx="36734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www.hotel.info/media/hotel/pictures/132/132372/132372_auss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3382962"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static.laterooms.com/hotelphotos/laterooms/192656/gallery/sana-lisboa-hotel-lisboa_0809200915451905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00438"/>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tatic.laterooms.com/hotelphotos/laterooms/192656/gallery/sana-lisboa-hotel-lisboa_2509200911491294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644900"/>
            <a:ext cx="388778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45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g.venere.com/img/hotel/8/1/0/2/202018/1108961_8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388778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http://www.worldwidehotelsonline.net/images_disp/a78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04813"/>
            <a:ext cx="36004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http://static.laterooms.com/hotelphotos/laterooms/192656/gallery/sana-lisboa-hotel-lisboa_250920091140144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57563"/>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http://static.laterooms.com/hotelphotos/laterooms/192656/gallery/sana-lisboa-hotel-lisboa_2509200911460895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357563"/>
            <a:ext cx="4095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24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ixaDeTexto 3"/>
          <p:cNvSpPr txBox="1">
            <a:spLocks noChangeArrowheads="1"/>
          </p:cNvSpPr>
          <p:nvPr/>
        </p:nvSpPr>
        <p:spPr bwMode="auto">
          <a:xfrm>
            <a:off x="179512" y="1268413"/>
            <a:ext cx="1944563"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5" rIns="91432" bIns="45715">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pt-PT" altLang="fr-FR" sz="1600" dirty="0" smtClean="0">
                <a:latin typeface="Baskerville Old Face" pitchFamily="18" charset="0"/>
              </a:rPr>
              <a:t>Salles plénières et de sous-commissions</a:t>
            </a:r>
            <a:endParaRPr lang="pt-PT" altLang="fr-FR" sz="1600" dirty="0">
              <a:latin typeface="Baskerville Old Face" pitchFamily="18" charset="0"/>
            </a:endParaRPr>
          </a:p>
        </p:txBody>
      </p:sp>
      <p:pic>
        <p:nvPicPr>
          <p:cNvPr id="28675" name="Marcador de Posição da Imagem 9" descr="Castelo IX.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13100"/>
            <a:ext cx="837088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8913"/>
            <a:ext cx="67691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05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3"/>
          <p:cNvSpPr txBox="1">
            <a:spLocks/>
          </p:cNvSpPr>
          <p:nvPr/>
        </p:nvSpPr>
        <p:spPr bwMode="auto">
          <a:xfrm>
            <a:off x="269875" y="476250"/>
            <a:ext cx="8623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kern="0" dirty="0">
                <a:latin typeface="Baskerville Old Face" pitchFamily="18" charset="0"/>
              </a:rPr>
              <a:t>Visite de la </a:t>
            </a:r>
            <a:r>
              <a:rPr lang="fr-FR" altLang="fr-FR" b="1" u="sng" kern="0" dirty="0" err="1">
                <a:latin typeface="Baskerville Old Face" pitchFamily="18" charset="0"/>
              </a:rPr>
              <a:t>Basilica</a:t>
            </a:r>
            <a:r>
              <a:rPr lang="fr-FR" altLang="fr-FR" b="1" u="sng" kern="0" dirty="0">
                <a:latin typeface="Baskerville Old Face" pitchFamily="18" charset="0"/>
              </a:rPr>
              <a:t> da Estrela</a:t>
            </a:r>
            <a:endParaRPr lang="pt-PT" altLang="fr-FR" b="1" u="sng" kern="0" dirty="0">
              <a:latin typeface="Baskerville Old Face" pitchFamily="18" charset="0"/>
            </a:endParaRPr>
          </a:p>
        </p:txBody>
      </p:sp>
      <p:sp>
        <p:nvSpPr>
          <p:cNvPr id="6" name="Rectangle 4"/>
          <p:cNvSpPr txBox="1">
            <a:spLocks noChangeArrowheads="1"/>
          </p:cNvSpPr>
          <p:nvPr/>
        </p:nvSpPr>
        <p:spPr bwMode="auto">
          <a:xfrm>
            <a:off x="5294313" y="1700213"/>
            <a:ext cx="3600450" cy="3430587"/>
          </a:xfrm>
          <a:prstGeom prst="rect">
            <a:avLst/>
          </a:prstGeom>
          <a:noFill/>
          <a:ln>
            <a:noFill/>
          </a:ln>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defRPr/>
            </a:pPr>
            <a:r>
              <a:rPr lang="fr-FR" altLang="fr-FR" sz="1800" kern="0" dirty="0" smtClean="0">
                <a:latin typeface="Pristina" pitchFamily="66" charset="0"/>
                <a:ea typeface="Times New Roman" pitchFamily="18" charset="0"/>
              </a:rPr>
              <a:t>A la </a:t>
            </a:r>
            <a:r>
              <a:rPr lang="fr-FR" altLang="fr-FR" sz="1800" kern="0" dirty="0" err="1" smtClean="0">
                <a:latin typeface="Pristina" pitchFamily="66" charset="0"/>
                <a:ea typeface="Times New Roman" pitchFamily="18" charset="0"/>
              </a:rPr>
              <a:t>Praça</a:t>
            </a:r>
            <a:r>
              <a:rPr lang="fr-FR" altLang="fr-FR" sz="1800" kern="0" dirty="0" smtClean="0">
                <a:latin typeface="Pristina" pitchFamily="66" charset="0"/>
                <a:ea typeface="Times New Roman" pitchFamily="18" charset="0"/>
              </a:rPr>
              <a:t> da Estrela nous vous proposons, juste avant de prendre le tram, de visiter la Basilique da Estrela. Cette église, qui fut construite entre 1779 et 1790,</a:t>
            </a:r>
            <a:r>
              <a:rPr lang="fr-FR" altLang="fr-FR" sz="1800" kern="0" dirty="0">
                <a:latin typeface="Pristina" pitchFamily="66" charset="0"/>
                <a:ea typeface="Times New Roman" pitchFamily="18" charset="0"/>
              </a:rPr>
              <a:t> </a:t>
            </a:r>
            <a:r>
              <a:rPr lang="fr-FR" altLang="fr-FR" sz="1800" kern="0" dirty="0" smtClean="0">
                <a:latin typeface="Pristina" pitchFamily="66" charset="0"/>
                <a:ea typeface="Times New Roman" pitchFamily="18" charset="0"/>
              </a:rPr>
              <a:t>se situe au</a:t>
            </a:r>
            <a:r>
              <a:rPr lang="fr-FR" sz="1800" kern="0" dirty="0" smtClean="0">
                <a:latin typeface="Pristina" pitchFamily="66" charset="0"/>
                <a:ea typeface="Times New Roman" pitchFamily="18" charset="0"/>
              </a:rPr>
              <a:t> sommet </a:t>
            </a:r>
            <a:r>
              <a:rPr lang="fr-FR" sz="1800" kern="0" dirty="0">
                <a:latin typeface="Pristina" pitchFamily="66" charset="0"/>
                <a:ea typeface="Times New Roman" pitchFamily="18" charset="0"/>
              </a:rPr>
              <a:t>de la colline da </a:t>
            </a:r>
            <a:r>
              <a:rPr lang="fr-FR" sz="1800" kern="0" dirty="0" smtClean="0">
                <a:latin typeface="Pristina" pitchFamily="66" charset="0"/>
                <a:ea typeface="Times New Roman" pitchFamily="18" charset="0"/>
              </a:rPr>
              <a:t>Estrela, une des collines à l’ouest de la ville de Lisbonne. Le </a:t>
            </a:r>
            <a:r>
              <a:rPr lang="fr-FR" sz="1800" kern="0" dirty="0">
                <a:latin typeface="Pristina" pitchFamily="66" charset="0"/>
                <a:ea typeface="Times New Roman" pitchFamily="18" charset="0"/>
              </a:rPr>
              <a:t>dôme et </a:t>
            </a:r>
            <a:r>
              <a:rPr lang="fr-FR" sz="1800" kern="0" dirty="0" smtClean="0">
                <a:latin typeface="Pristina" pitchFamily="66" charset="0"/>
                <a:ea typeface="Times New Roman" pitchFamily="18" charset="0"/>
              </a:rPr>
              <a:t>les </a:t>
            </a:r>
            <a:r>
              <a:rPr lang="fr-FR" sz="1800" kern="0" dirty="0">
                <a:latin typeface="Pristina" pitchFamily="66" charset="0"/>
                <a:ea typeface="Times New Roman" pitchFamily="18" charset="0"/>
              </a:rPr>
              <a:t>clochers de ce temple majestueux dominent depuis deux siècles le paysage lisboète. </a:t>
            </a:r>
            <a:endParaRPr lang="fr-FR" altLang="fr-FR" sz="1800" kern="0" dirty="0">
              <a:latin typeface="Pristina" pitchFamily="66" charset="0"/>
              <a:ea typeface="Times New Roman" pitchFamily="18" charset="0"/>
            </a:endParaRPr>
          </a:p>
        </p:txBody>
      </p:sp>
      <p:pic>
        <p:nvPicPr>
          <p:cNvPr id="8196" name="Picture 4" descr="http://www.passoslargos.pt/files/2012/03/Basilica-Estre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773238"/>
            <a:ext cx="489585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152253"/>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1555</TotalTime>
  <Words>3039</Words>
  <Application>Microsoft Office PowerPoint</Application>
  <PresentationFormat>Affichage à l'écran (4:3)</PresentationFormat>
  <Paragraphs>258</Paragraphs>
  <Slides>58</Slides>
  <Notes>0</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Mailles</vt:lpstr>
      <vt:lpstr>Lisboa - Portugal  </vt:lpstr>
      <vt:lpstr>Présentation PowerPoint</vt:lpstr>
      <vt:lpstr>JOUR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2</vt:lpstr>
      <vt:lpstr>Présentation PowerPoint</vt:lpstr>
      <vt:lpstr>Présentation PowerPoint</vt:lpstr>
      <vt:lpstr>Présentation PowerPoint</vt:lpstr>
      <vt:lpstr>Présentation PowerPoint</vt:lpstr>
      <vt:lpstr>JOUR 3</vt:lpstr>
      <vt:lpstr>Présentation PowerPoint</vt:lpstr>
      <vt:lpstr>Présentation PowerPoint</vt:lpstr>
      <vt:lpstr>Présentation PowerPoint</vt:lpstr>
      <vt:lpstr>Option: Déjeuner au Restaurant A Travessa puis direction Sintra</vt:lpstr>
      <vt:lpstr>Restaurant  A Travessa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5</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Restaurant LARGO</vt:lpstr>
      <vt:lpstr>Restaurant LARGO</vt:lpstr>
      <vt:lpstr>Restaurant Populi</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79</cp:revision>
  <dcterms:created xsi:type="dcterms:W3CDTF">2014-07-07T07:41:37Z</dcterms:created>
  <dcterms:modified xsi:type="dcterms:W3CDTF">2014-12-12T14:30:43Z</dcterms:modified>
</cp:coreProperties>
</file>