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70"/>
  </p:notesMasterIdLst>
  <p:sldIdLst>
    <p:sldId id="495" r:id="rId2"/>
    <p:sldId id="552" r:id="rId3"/>
    <p:sldId id="561" r:id="rId4"/>
    <p:sldId id="558" r:id="rId5"/>
    <p:sldId id="553" r:id="rId6"/>
    <p:sldId id="557" r:id="rId7"/>
    <p:sldId id="554" r:id="rId8"/>
    <p:sldId id="556" r:id="rId9"/>
    <p:sldId id="560" r:id="rId10"/>
    <p:sldId id="562" r:id="rId11"/>
    <p:sldId id="567" r:id="rId12"/>
    <p:sldId id="524" r:id="rId13"/>
    <p:sldId id="538" r:id="rId14"/>
    <p:sldId id="539" r:id="rId15"/>
    <p:sldId id="530" r:id="rId16"/>
    <p:sldId id="505" r:id="rId17"/>
    <p:sldId id="569" r:id="rId18"/>
    <p:sldId id="547" r:id="rId19"/>
    <p:sldId id="571" r:id="rId20"/>
    <p:sldId id="583" r:id="rId21"/>
    <p:sldId id="584" r:id="rId22"/>
    <p:sldId id="582" r:id="rId23"/>
    <p:sldId id="581" r:id="rId24"/>
    <p:sldId id="589" r:id="rId25"/>
    <p:sldId id="578" r:id="rId26"/>
    <p:sldId id="576" r:id="rId27"/>
    <p:sldId id="498" r:id="rId28"/>
    <p:sldId id="588" r:id="rId29"/>
    <p:sldId id="587" r:id="rId30"/>
    <p:sldId id="499" r:id="rId31"/>
    <p:sldId id="501" r:id="rId32"/>
    <p:sldId id="579" r:id="rId33"/>
    <p:sldId id="479" r:id="rId34"/>
    <p:sldId id="568" r:id="rId35"/>
    <p:sldId id="564" r:id="rId36"/>
    <p:sldId id="531" r:id="rId37"/>
    <p:sldId id="573" r:id="rId38"/>
    <p:sldId id="572" r:id="rId39"/>
    <p:sldId id="574" r:id="rId40"/>
    <p:sldId id="537" r:id="rId41"/>
    <p:sldId id="516" r:id="rId42"/>
    <p:sldId id="518" r:id="rId43"/>
    <p:sldId id="577" r:id="rId44"/>
    <p:sldId id="519" r:id="rId45"/>
    <p:sldId id="527" r:id="rId46"/>
    <p:sldId id="575" r:id="rId47"/>
    <p:sldId id="533" r:id="rId48"/>
    <p:sldId id="543" r:id="rId49"/>
    <p:sldId id="580" r:id="rId50"/>
    <p:sldId id="544" r:id="rId51"/>
    <p:sldId id="546" r:id="rId52"/>
    <p:sldId id="545" r:id="rId53"/>
    <p:sldId id="542" r:id="rId54"/>
    <p:sldId id="540" r:id="rId55"/>
    <p:sldId id="548" r:id="rId56"/>
    <p:sldId id="549" r:id="rId57"/>
    <p:sldId id="550" r:id="rId58"/>
    <p:sldId id="551" r:id="rId59"/>
    <p:sldId id="565" r:id="rId60"/>
    <p:sldId id="566" r:id="rId61"/>
    <p:sldId id="528" r:id="rId62"/>
    <p:sldId id="526" r:id="rId63"/>
    <p:sldId id="534" r:id="rId64"/>
    <p:sldId id="590" r:id="rId65"/>
    <p:sldId id="586" r:id="rId66"/>
    <p:sldId id="535" r:id="rId67"/>
    <p:sldId id="563" r:id="rId68"/>
    <p:sldId id="502" r:id="rId69"/>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98" autoAdjust="0"/>
    <p:restoredTop sz="99078" autoAdjust="0"/>
  </p:normalViewPr>
  <p:slideViewPr>
    <p:cSldViewPr>
      <p:cViewPr>
        <p:scale>
          <a:sx n="60" d="100"/>
          <a:sy n="60" d="100"/>
        </p:scale>
        <p:origin x="-1164" y="-11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B387633-1ADC-483C-B155-E31B9E126DA0}" type="datetimeFigureOut">
              <a:rPr lang="fr-FR" smtClean="0"/>
              <a:pPr/>
              <a:t>23/10/2014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3D6C990-71B8-4D14-9EBB-C03617A79736}" type="slidenum">
              <a:rPr lang="fr-FR" smtClean="0"/>
              <a:pPr/>
              <a:t>‹N°›</a:t>
            </a:fld>
            <a:endParaRPr lang="fr-FR"/>
          </a:p>
        </p:txBody>
      </p:sp>
    </p:spTree>
    <p:extLst>
      <p:ext uri="{BB962C8B-B14F-4D97-AF65-F5344CB8AC3E}">
        <p14:creationId xmlns:p14="http://schemas.microsoft.com/office/powerpoint/2010/main" xmlns="" val="145716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5C6A9428-57FA-40B7-A866-56202A522EE2}"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6340E35-54D5-45D4-909F-53F892C5F1C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59D3917-7471-4398-AEF4-30A683FF3C6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787C6C8-9C1E-43D5-B6BD-92F8C09E6BD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A621F405-7007-4DA5-B9B4-2C15172D4BAF}"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DBF086D9-CE44-49BB-895F-9E33D4D4D77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BDDEBFC0-3EA6-4C40-97D6-4EB6188CA686}"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DB3BB5A-B0CD-4267-9BE3-0FD1DF20D55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05E0BD78-B2BD-4077-A9F9-99B1058C8417}"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427ADF8-ACEC-402D-B76F-42782CEFCEED}"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B3BCB221-75C4-49BA-A15B-246282EA0C40}"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F04A42F-AFC9-46B7-AD18-7651E0D507A8}"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hyperlink" Target="http://www.croisierejaune.com/video/10_dej_diner_berbere.html" TargetMode="Externa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croisierejaune.com/video/10_dej_diner_berbere.html" TargetMode="External"/><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2.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3.pn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2.jpe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croisierejaune.com/video/21_lezard_rouge.html" TargetMode="Externa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anoramio.com/photo_explorer" TargetMode="External"/><Relationship Id="rId2" Type="http://schemas.openxmlformats.org/officeDocument/2006/relationships/image" Target="../media/image10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1.jpeg"/></Relationships>
</file>

<file path=ppt/slides/_rels/slide4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4.jpeg"/></Relationships>
</file>

<file path=ppt/slides/_rels/slide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7.jpeg"/></Relationships>
</file>

<file path=ppt/slides/_rels/slide4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5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5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7.xml"/><Relationship Id="rId5" Type="http://schemas.openxmlformats.org/officeDocument/2006/relationships/image" Target="../media/image140.jpeg"/><Relationship Id="rId4" Type="http://schemas.openxmlformats.org/officeDocument/2006/relationships/image" Target="../media/image13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41.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6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hyperlink" Target="http://www.croisierejaune.com/video/25_lodge.html" TargetMode="External"/><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63.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1116013" y="542925"/>
            <a:ext cx="7208837" cy="1804506"/>
          </a:xfrm>
          <a:prstGeom prst="rect">
            <a:avLst/>
          </a:prstGeom>
          <a:noFill/>
          <a:ln w="9525">
            <a:noFill/>
            <a:miter lim="800000"/>
            <a:headEnd/>
            <a:tailEnd/>
          </a:ln>
        </p:spPr>
        <p:txBody>
          <a:bodyPr lIns="80175" tIns="40087" rIns="80175" bIns="40087">
            <a:spAutoFit/>
          </a:bodyPr>
          <a:lstStyle/>
          <a:p>
            <a:pPr algn="ctr" defTabSz="801688">
              <a:spcBef>
                <a:spcPct val="50000"/>
              </a:spcBef>
            </a:pPr>
            <a:r>
              <a:rPr lang="fr-FR" altLang="fr-FR" sz="2800" b="1" i="1" dirty="0" smtClean="0">
                <a:latin typeface="Book Antiqua" pitchFamily="18" charset="0"/>
              </a:rPr>
              <a:t>CORPO EVENT</a:t>
            </a:r>
          </a:p>
          <a:p>
            <a:pPr algn="ctr" defTabSz="801688">
              <a:spcBef>
                <a:spcPct val="50000"/>
              </a:spcBef>
            </a:pPr>
            <a:r>
              <a:rPr lang="fr-FR" altLang="fr-FR" sz="2800" b="1" i="1" dirty="0" smtClean="0">
                <a:latin typeface="Book Antiqua" pitchFamily="18" charset="0"/>
              </a:rPr>
              <a:t>Avril 2015</a:t>
            </a:r>
            <a:endParaRPr lang="fr-FR" altLang="fr-FR" sz="2800" b="1" i="1" dirty="0">
              <a:latin typeface="Book Antiqua" pitchFamily="18" charset="0"/>
            </a:endParaRPr>
          </a:p>
          <a:p>
            <a:pPr algn="ctr" defTabSz="801688">
              <a:spcBef>
                <a:spcPct val="50000"/>
              </a:spcBef>
            </a:pPr>
            <a:r>
              <a:rPr lang="fr-FR" altLang="fr-FR" sz="2800" b="1" i="1" dirty="0" smtClean="0">
                <a:latin typeface="Book Antiqua" pitchFamily="18" charset="0"/>
              </a:rPr>
              <a:t>Votre séjour dans le </a:t>
            </a:r>
            <a:r>
              <a:rPr lang="fr-FR" altLang="fr-FR" sz="2800" b="1" i="1" dirty="0">
                <a:latin typeface="Book Antiqua" pitchFamily="18" charset="0"/>
              </a:rPr>
              <a:t>Grand Erg Oriental</a:t>
            </a:r>
          </a:p>
        </p:txBody>
      </p:sp>
      <p:pic>
        <p:nvPicPr>
          <p:cNvPr id="2052" name="Picture 5" descr="\\Servboul1\images cj\16 PHOTOTHEQUE\01 - REGIONS . PAYSAGES\01. GRAND ERG ORIENTAL\Désert &amp; Dunes\P1010225.JPG"/>
          <p:cNvPicPr>
            <a:picLocks noChangeAspect="1" noChangeArrowheads="1"/>
          </p:cNvPicPr>
          <p:nvPr/>
        </p:nvPicPr>
        <p:blipFill>
          <a:blip r:embed="rId2" cstate="email"/>
          <a:srcRect/>
          <a:stretch>
            <a:fillRect/>
          </a:stretch>
        </p:blipFill>
        <p:spPr bwMode="auto">
          <a:xfrm>
            <a:off x="0" y="2924175"/>
            <a:ext cx="9144000"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2051050" y="116632"/>
            <a:ext cx="5688013" cy="973138"/>
          </a:xfrm>
          <a:prstGeom prst="rect">
            <a:avLst/>
          </a:prstGeom>
          <a:solidFill>
            <a:srgbClr val="3366FF">
              <a:alpha val="7843"/>
            </a:srgbClr>
          </a:solidFill>
          <a:ln w="0">
            <a:solidFill>
              <a:schemeClr val="bg1"/>
            </a:solidFill>
            <a:miter lim="800000"/>
            <a:headEnd/>
            <a:tailEnd/>
          </a:ln>
        </p:spPr>
        <p:txBody>
          <a:bodyPr wrap="none" anchor="ctr"/>
          <a:lstStyle/>
          <a:p>
            <a:pPr algn="ctr"/>
            <a:r>
              <a:rPr lang="fr-FR" altLang="fr-FR" sz="2400" dirty="0" smtClean="0">
                <a:latin typeface="Book Antiqua" pitchFamily="18" charset="0"/>
              </a:rPr>
              <a:t>Rallye Road Book et boussole en calèche</a:t>
            </a:r>
          </a:p>
          <a:p>
            <a:pPr algn="ctr"/>
            <a:r>
              <a:rPr lang="fr-FR" altLang="fr-FR" sz="2400" dirty="0" smtClean="0">
                <a:latin typeface="Book Antiqua" pitchFamily="18" charset="0"/>
              </a:rPr>
              <a:t>À Tozeur</a:t>
            </a:r>
            <a:endParaRPr lang="fr-FR" altLang="fr-FR" sz="2400" dirty="0">
              <a:latin typeface="Book Antiqua" pitchFamily="18" charset="0"/>
            </a:endParaRPr>
          </a:p>
        </p:txBody>
      </p:sp>
      <p:pic>
        <p:nvPicPr>
          <p:cNvPr id="3075" name="Image 3" descr="LOGO CJ ENTIER2 BLC.eps"/>
          <p:cNvPicPr>
            <a:picLocks noChangeAspect="1"/>
          </p:cNvPicPr>
          <p:nvPr/>
        </p:nvPicPr>
        <p:blipFill>
          <a:blip r:embed="rId2" cstate="email"/>
          <a:srcRect/>
          <a:stretch>
            <a:fillRect/>
          </a:stretch>
        </p:blipFill>
        <p:spPr bwMode="auto">
          <a:xfrm>
            <a:off x="0" y="1"/>
            <a:ext cx="1448935" cy="1412776"/>
          </a:xfrm>
          <a:prstGeom prst="rect">
            <a:avLst/>
          </a:prstGeom>
          <a:noFill/>
          <a:ln w="9525">
            <a:noFill/>
            <a:miter lim="800000"/>
            <a:headEnd/>
            <a:tailEnd/>
          </a:ln>
        </p:spPr>
      </p:pic>
      <p:pic>
        <p:nvPicPr>
          <p:cNvPr id="4" name="Picture 7" descr="4372MX"/>
          <p:cNvPicPr>
            <a:picLocks noChangeAspect="1" noChangeArrowheads="1"/>
          </p:cNvPicPr>
          <p:nvPr/>
        </p:nvPicPr>
        <p:blipFill>
          <a:blip r:embed="rId3" cstate="email">
            <a:extLst/>
          </a:blip>
          <a:stretch>
            <a:fillRect/>
          </a:stretch>
        </p:blipFill>
        <p:spPr bwMode="auto">
          <a:xfrm>
            <a:off x="755576" y="4005064"/>
            <a:ext cx="3467100" cy="2600325"/>
          </a:xfrm>
          <a:prstGeom prst="rect">
            <a:avLst/>
          </a:prstGeom>
          <a:noFill/>
          <a:ln>
            <a:noFill/>
          </a:ln>
          <a:extLst/>
        </p:spPr>
      </p:pic>
      <p:pic>
        <p:nvPicPr>
          <p:cNvPr id="45059" name="Picture 3" descr="\\Servboul1\images cj\16 PHOTOTHEQUE\03 - PRODUITS CJ\01. ACTIVITES &amp; PRODUITS\Calèche\Photo 080.jpg"/>
          <p:cNvPicPr>
            <a:picLocks noChangeAspect="1" noChangeArrowheads="1"/>
          </p:cNvPicPr>
          <p:nvPr/>
        </p:nvPicPr>
        <p:blipFill>
          <a:blip r:embed="rId4" cstate="email">
            <a:extLst/>
          </a:blip>
          <a:stretch>
            <a:fillRect/>
          </a:stretch>
        </p:blipFill>
        <p:spPr bwMode="auto">
          <a:xfrm>
            <a:off x="4661855" y="4005064"/>
            <a:ext cx="3657600" cy="2562225"/>
          </a:xfrm>
          <a:prstGeom prst="rect">
            <a:avLst/>
          </a:prstGeom>
          <a:noFill/>
          <a:ln>
            <a:noFill/>
          </a:ln>
          <a:extLst/>
        </p:spPr>
      </p:pic>
      <p:pic>
        <p:nvPicPr>
          <p:cNvPr id="45058" name="Picture 2" descr="\\Servboul1\images cj\16 PHOTOTHEQUE\03 - PRODUITS CJ\01. ACTIVITES &amp; PRODUITS\Calèche\DSC08205.JPG"/>
          <p:cNvPicPr>
            <a:picLocks noChangeAspect="1" noChangeArrowheads="1"/>
          </p:cNvPicPr>
          <p:nvPr/>
        </p:nvPicPr>
        <p:blipFill>
          <a:blip r:embed="rId5" cstate="email">
            <a:extLst/>
          </a:blip>
          <a:stretch>
            <a:fillRect/>
          </a:stretch>
        </p:blipFill>
        <p:spPr bwMode="auto">
          <a:xfrm>
            <a:off x="2406469" y="1196752"/>
            <a:ext cx="4610100" cy="2590800"/>
          </a:xfrm>
          <a:prstGeom prst="rect">
            <a:avLst/>
          </a:prstGeom>
          <a:noFill/>
          <a:ln>
            <a:noFill/>
          </a:ln>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12"/>
          <p:cNvSpPr>
            <a:spLocks noChangeArrowheads="1"/>
          </p:cNvSpPr>
          <p:nvPr/>
        </p:nvSpPr>
        <p:spPr bwMode="auto">
          <a:xfrm>
            <a:off x="7524750" y="52388"/>
            <a:ext cx="1692275" cy="547687"/>
          </a:xfrm>
          <a:prstGeom prst="rect">
            <a:avLst/>
          </a:prstGeom>
          <a:noFill/>
          <a:ln w="9525">
            <a:noFill/>
            <a:miter lim="800000"/>
            <a:headEnd/>
            <a:tailEnd/>
          </a:ln>
        </p:spPr>
        <p:txBody>
          <a:bodyPr/>
          <a:lstStyle/>
          <a:p>
            <a:pPr marL="342900" indent="-342900">
              <a:spcBef>
                <a:spcPct val="20000"/>
              </a:spcBef>
            </a:pPr>
            <a:r>
              <a:rPr lang="fr-FR" altLang="fr-FR" sz="2400" i="1">
                <a:solidFill>
                  <a:schemeClr val="bg1"/>
                </a:solidFill>
                <a:latin typeface="Maiandra GD" pitchFamily="34" charset="0"/>
                <a:cs typeface="Arial" pitchFamily="34" charset="0"/>
              </a:rPr>
              <a:t>Jour 2</a:t>
            </a:r>
          </a:p>
        </p:txBody>
      </p:sp>
      <p:pic>
        <p:nvPicPr>
          <p:cNvPr id="50182" name="Picture 3" descr="\\192.168.1.5\cj\16 PHOTOTHEQUE\CJ Photothèque\Activités\Rally Boussole\IMG_0677.JPG"/>
          <p:cNvPicPr>
            <a:picLocks noChangeAspect="1" noChangeArrowheads="1"/>
          </p:cNvPicPr>
          <p:nvPr/>
        </p:nvPicPr>
        <p:blipFill>
          <a:blip r:embed="rId2" cstate="email"/>
          <a:srcRect/>
          <a:stretch>
            <a:fillRect/>
          </a:stretch>
        </p:blipFill>
        <p:spPr bwMode="auto">
          <a:xfrm>
            <a:off x="4627095" y="980728"/>
            <a:ext cx="4065946" cy="2880320"/>
          </a:xfrm>
          <a:prstGeom prst="rect">
            <a:avLst/>
          </a:prstGeom>
          <a:noFill/>
          <a:ln w="9525">
            <a:noFill/>
            <a:miter lim="800000"/>
            <a:headEnd/>
            <a:tailEnd/>
          </a:ln>
        </p:spPr>
      </p:pic>
      <p:pic>
        <p:nvPicPr>
          <p:cNvPr id="50184"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
        <p:nvSpPr>
          <p:cNvPr id="9" name="Rectangle 6"/>
          <p:cNvSpPr>
            <a:spLocks noChangeArrowheads="1"/>
          </p:cNvSpPr>
          <p:nvPr/>
        </p:nvSpPr>
        <p:spPr bwMode="auto">
          <a:xfrm>
            <a:off x="2051050" y="-27384"/>
            <a:ext cx="5688013" cy="973138"/>
          </a:xfrm>
          <a:prstGeom prst="rect">
            <a:avLst/>
          </a:prstGeom>
          <a:solidFill>
            <a:srgbClr val="3366FF">
              <a:alpha val="7843"/>
            </a:srgbClr>
          </a:solidFill>
          <a:ln w="0">
            <a:solidFill>
              <a:schemeClr val="bg1"/>
            </a:solidFill>
            <a:miter lim="800000"/>
            <a:headEnd/>
            <a:tailEnd/>
          </a:ln>
        </p:spPr>
        <p:txBody>
          <a:bodyPr wrap="none" anchor="ctr"/>
          <a:lstStyle/>
          <a:p>
            <a:pPr algn="ctr"/>
            <a:r>
              <a:rPr lang="fr-FR" altLang="fr-FR" sz="2400" dirty="0" smtClean="0">
                <a:latin typeface="Book Antiqua" pitchFamily="18" charset="0"/>
              </a:rPr>
              <a:t>Rallye Road Book et boussole en calèche</a:t>
            </a:r>
          </a:p>
          <a:p>
            <a:pPr algn="ctr"/>
            <a:r>
              <a:rPr lang="fr-FR" altLang="fr-FR" sz="2400" dirty="0" smtClean="0">
                <a:latin typeface="Book Antiqua" pitchFamily="18" charset="0"/>
              </a:rPr>
              <a:t>À Tozeur</a:t>
            </a:r>
            <a:endParaRPr lang="fr-FR" altLang="fr-FR" sz="2400" dirty="0">
              <a:latin typeface="Book Antiqua" pitchFamily="18" charset="0"/>
            </a:endParaRPr>
          </a:p>
        </p:txBody>
      </p:sp>
      <p:pic>
        <p:nvPicPr>
          <p:cNvPr id="11" name="Picture 11" descr="IMG_3648"/>
          <p:cNvPicPr>
            <a:picLocks noChangeAspect="1" noChangeArrowheads="1"/>
          </p:cNvPicPr>
          <p:nvPr/>
        </p:nvPicPr>
        <p:blipFill>
          <a:blip r:embed="rId4" cstate="email"/>
          <a:srcRect/>
          <a:stretch>
            <a:fillRect/>
          </a:stretch>
        </p:blipFill>
        <p:spPr bwMode="auto">
          <a:xfrm>
            <a:off x="467544" y="4125768"/>
            <a:ext cx="3816424" cy="2544832"/>
          </a:xfrm>
          <a:prstGeom prst="rect">
            <a:avLst/>
          </a:prstGeom>
          <a:noFill/>
          <a:ln w="9525">
            <a:noFill/>
            <a:miter lim="800000"/>
            <a:headEnd/>
            <a:tailEnd/>
          </a:ln>
        </p:spPr>
      </p:pic>
      <p:pic>
        <p:nvPicPr>
          <p:cNvPr id="69639" name="Picture 7" descr="http://2.bp.blogspot.com/-rQpPnL5MLrw/TuYe-sGgU1I/AAAAAAAAGZc/bKsFo-Pi28Q/s1600/boussole.1262652386.jpg"/>
          <p:cNvPicPr>
            <a:picLocks noChangeAspect="1" noChangeArrowheads="1"/>
          </p:cNvPicPr>
          <p:nvPr/>
        </p:nvPicPr>
        <p:blipFill>
          <a:blip r:embed="rId5" cstate="email"/>
          <a:srcRect/>
          <a:stretch>
            <a:fillRect/>
          </a:stretch>
        </p:blipFill>
        <p:spPr bwMode="auto">
          <a:xfrm>
            <a:off x="4699895" y="4149080"/>
            <a:ext cx="3976561" cy="2520280"/>
          </a:xfrm>
          <a:prstGeom prst="rect">
            <a:avLst/>
          </a:prstGeom>
          <a:noFill/>
        </p:spPr>
      </p:pic>
      <p:pic>
        <p:nvPicPr>
          <p:cNvPr id="15" name="Picture 10" descr="Med 1"/>
          <p:cNvPicPr>
            <a:picLocks noChangeAspect="1" noChangeArrowheads="1"/>
          </p:cNvPicPr>
          <p:nvPr/>
        </p:nvPicPr>
        <p:blipFill>
          <a:blip r:embed="rId6" cstate="email"/>
          <a:srcRect/>
          <a:stretch>
            <a:fillRect/>
          </a:stretch>
        </p:blipFill>
        <p:spPr bwMode="auto">
          <a:xfrm>
            <a:off x="516178" y="980728"/>
            <a:ext cx="3839798"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Image 3" descr="LOGO CJ ENTIER2 BLC.eps"/>
          <p:cNvPicPr>
            <a:picLocks noChangeAspect="1"/>
          </p:cNvPicPr>
          <p:nvPr/>
        </p:nvPicPr>
        <p:blipFill>
          <a:blip r:embed="rId2" cstate="email"/>
          <a:srcRect/>
          <a:stretch>
            <a:fillRect/>
          </a:stretch>
        </p:blipFill>
        <p:spPr bwMode="auto">
          <a:xfrm>
            <a:off x="7524750" y="188913"/>
            <a:ext cx="766763" cy="793750"/>
          </a:xfrm>
          <a:prstGeom prst="rect">
            <a:avLst/>
          </a:prstGeom>
          <a:noFill/>
          <a:ln w="9525">
            <a:noFill/>
            <a:miter lim="800000"/>
            <a:headEnd/>
            <a:tailEnd/>
          </a:ln>
        </p:spPr>
      </p:pic>
      <p:sp>
        <p:nvSpPr>
          <p:cNvPr id="26628" name="Text Box 4"/>
          <p:cNvSpPr txBox="1">
            <a:spLocks noChangeArrowheads="1"/>
          </p:cNvSpPr>
          <p:nvPr/>
        </p:nvSpPr>
        <p:spPr bwMode="auto">
          <a:xfrm>
            <a:off x="755650" y="44624"/>
            <a:ext cx="6480175" cy="914400"/>
          </a:xfrm>
          <a:prstGeom prst="rect">
            <a:avLst/>
          </a:prstGeom>
          <a:noFill/>
          <a:ln w="9525">
            <a:noFill/>
            <a:miter lim="800000"/>
            <a:headEnd/>
            <a:tailEnd/>
          </a:ln>
        </p:spPr>
        <p:txBody>
          <a:bodyPr>
            <a:spAutoFit/>
          </a:bodyPr>
          <a:lstStyle/>
          <a:p>
            <a:pPr algn="ctr" eaLnBrk="1" hangingPunct="1"/>
            <a:r>
              <a:rPr lang="fr-FR" sz="3200" b="1" u="sng" dirty="0">
                <a:latin typeface="Book Antiqua" pitchFamily="18" charset="0"/>
              </a:rPr>
              <a:t>Mise en lumière Soirée Palmeraie</a:t>
            </a:r>
          </a:p>
          <a:p>
            <a:pPr algn="ctr" eaLnBrk="1" hangingPunct="1"/>
            <a:r>
              <a:rPr lang="fr-FR" sz="2200" b="1" dirty="0">
                <a:latin typeface="Book Antiqua" pitchFamily="18" charset="0"/>
              </a:rPr>
              <a:t>Chemin lumineux</a:t>
            </a:r>
          </a:p>
        </p:txBody>
      </p:sp>
      <p:pic>
        <p:nvPicPr>
          <p:cNvPr id="26629" name="Picture 8" descr="IMG_7136"/>
          <p:cNvPicPr>
            <a:picLocks noChangeAspect="1" noChangeArrowheads="1"/>
          </p:cNvPicPr>
          <p:nvPr/>
        </p:nvPicPr>
        <p:blipFill>
          <a:blip r:embed="rId3" cstate="email"/>
          <a:stretch>
            <a:fillRect/>
          </a:stretch>
        </p:blipFill>
        <p:spPr bwMode="auto">
          <a:xfrm>
            <a:off x="2411760" y="980728"/>
            <a:ext cx="4030216" cy="2686811"/>
          </a:xfrm>
          <a:prstGeom prst="rect">
            <a:avLst/>
          </a:prstGeom>
          <a:noFill/>
          <a:ln>
            <a:noFill/>
          </a:ln>
        </p:spPr>
      </p:pic>
      <p:pic>
        <p:nvPicPr>
          <p:cNvPr id="26630" name="Picture 9" descr="IMG_7129"/>
          <p:cNvPicPr>
            <a:picLocks noChangeAspect="1" noChangeArrowheads="1"/>
          </p:cNvPicPr>
          <p:nvPr/>
        </p:nvPicPr>
        <p:blipFill>
          <a:blip r:embed="rId4" cstate="email"/>
          <a:stretch>
            <a:fillRect/>
          </a:stretch>
        </p:blipFill>
        <p:spPr bwMode="auto">
          <a:xfrm>
            <a:off x="4860032" y="3999954"/>
            <a:ext cx="4123544" cy="2741414"/>
          </a:xfrm>
          <a:prstGeom prst="rect">
            <a:avLst/>
          </a:prstGeom>
          <a:noFill/>
          <a:ln>
            <a:noFill/>
          </a:ln>
        </p:spPr>
      </p:pic>
      <p:pic>
        <p:nvPicPr>
          <p:cNvPr id="32769" name="Picture 1" descr="\\Servboul1\images cj\Nouvelle Photothèque\Opérations\Colombus\IMG_7113.JPG"/>
          <p:cNvPicPr>
            <a:picLocks noChangeAspect="1" noChangeArrowheads="1"/>
          </p:cNvPicPr>
          <p:nvPr/>
        </p:nvPicPr>
        <p:blipFill>
          <a:blip r:embed="rId5" cstate="email"/>
          <a:srcRect/>
          <a:stretch>
            <a:fillRect/>
          </a:stretch>
        </p:blipFill>
        <p:spPr bwMode="auto">
          <a:xfrm>
            <a:off x="288032" y="3861048"/>
            <a:ext cx="4211960" cy="280797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2771775" y="115888"/>
            <a:ext cx="4643438" cy="8366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600" dirty="0" smtClean="0">
                <a:latin typeface="Book Antiqua" pitchFamily="18" charset="0"/>
                <a:ea typeface="ＭＳ Ｐゴシック"/>
                <a:cs typeface="ＭＳ Ｐゴシック"/>
              </a:rPr>
              <a:t>Dîner </a:t>
            </a:r>
            <a:r>
              <a:rPr lang="fr-FR" altLang="fr-FR" sz="2600" dirty="0" smtClean="0">
                <a:latin typeface="Book Antiqua" pitchFamily="18" charset="0"/>
                <a:ea typeface="ＭＳ Ｐゴシック"/>
                <a:cs typeface="ＭＳ Ｐゴシック"/>
              </a:rPr>
              <a:t> éphémère dans </a:t>
            </a:r>
            <a:r>
              <a:rPr lang="fr-FR" altLang="fr-FR" sz="2600" dirty="0">
                <a:latin typeface="Book Antiqua" pitchFamily="18" charset="0"/>
                <a:ea typeface="ＭＳ Ｐゴシック"/>
                <a:cs typeface="ＭＳ Ｐゴシック"/>
              </a:rPr>
              <a:t>la palmeraie </a:t>
            </a:r>
          </a:p>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de </a:t>
            </a:r>
            <a:r>
              <a:rPr lang="fr-FR" altLang="fr-FR" sz="2600" dirty="0" smtClean="0">
                <a:latin typeface="Book Antiqua" pitchFamily="18" charset="0"/>
                <a:ea typeface="ＭＳ Ｐゴシック"/>
                <a:cs typeface="ＭＳ Ｐゴシック"/>
              </a:rPr>
              <a:t>Tozeur </a:t>
            </a:r>
            <a:endParaRPr lang="fr-FR" altLang="fr-FR" sz="2600" dirty="0">
              <a:latin typeface="Book Antiqua" pitchFamily="18" charset="0"/>
              <a:ea typeface="ＭＳ Ｐゴシック"/>
              <a:cs typeface="ＭＳ Ｐゴシック"/>
            </a:endParaRPr>
          </a:p>
        </p:txBody>
      </p:sp>
      <p:pic>
        <p:nvPicPr>
          <p:cNvPr id="1026" name="Picture 2" descr="\\Servboul1\images cj\Nouvelle Photothèque\Opérations\Reperage Bosch-Mars11\DSC_0618.JPG"/>
          <p:cNvPicPr>
            <a:picLocks noChangeAspect="1" noChangeArrowheads="1"/>
          </p:cNvPicPr>
          <p:nvPr/>
        </p:nvPicPr>
        <p:blipFill>
          <a:blip r:embed="rId2" cstate="email"/>
          <a:srcRect/>
          <a:stretch>
            <a:fillRect/>
          </a:stretch>
        </p:blipFill>
        <p:spPr bwMode="auto">
          <a:xfrm>
            <a:off x="323528" y="908720"/>
            <a:ext cx="8480902" cy="5677892"/>
          </a:xfrm>
          <a:prstGeom prst="rect">
            <a:avLst/>
          </a:prstGeom>
          <a:noFill/>
        </p:spPr>
      </p:pic>
      <p:pic>
        <p:nvPicPr>
          <p:cNvPr id="4" name="Image 3" descr="LOGO CJ ENTIER2 BLC.eps"/>
          <p:cNvPicPr>
            <a:picLocks noChangeAspect="1"/>
          </p:cNvPicPr>
          <p:nvPr/>
        </p:nvPicPr>
        <p:blipFill>
          <a:blip r:embed="rId3" cstate="email"/>
          <a:srcRect/>
          <a:stretch>
            <a:fillRect/>
          </a:stretch>
        </p:blipFill>
        <p:spPr bwMode="auto">
          <a:xfrm>
            <a:off x="97333" y="73156"/>
            <a:ext cx="946275" cy="979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ChangeArrowheads="1"/>
          </p:cNvSpPr>
          <p:nvPr/>
        </p:nvSpPr>
        <p:spPr bwMode="auto">
          <a:xfrm>
            <a:off x="1619672" y="115888"/>
            <a:ext cx="6912768" cy="8366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Déjeuner dans la </a:t>
            </a:r>
            <a:r>
              <a:rPr lang="fr-FR" altLang="fr-FR" sz="2600" dirty="0" smtClean="0">
                <a:latin typeface="Book Antiqua" pitchFamily="18" charset="0"/>
                <a:ea typeface="ＭＳ Ｐゴシック"/>
                <a:cs typeface="ＭＳ Ｐゴシック"/>
              </a:rPr>
              <a:t>palmeraie privatis</a:t>
            </a:r>
            <a:r>
              <a:rPr lang="fr-FR" altLang="fr-FR" sz="2600" dirty="0" smtClean="0">
                <a:latin typeface="Book Antiqua" pitchFamily="18" charset="0"/>
                <a:ea typeface="ＭＳ Ｐゴシック"/>
                <a:cs typeface="ＭＳ Ｐゴシック"/>
              </a:rPr>
              <a:t>ée de</a:t>
            </a:r>
            <a:endParaRPr lang="fr-FR" altLang="fr-FR" sz="2600" dirty="0">
              <a:latin typeface="Book Antiqua" pitchFamily="18" charset="0"/>
              <a:ea typeface="ＭＳ Ｐゴシック"/>
              <a:cs typeface="ＭＳ Ｐゴシック"/>
            </a:endParaRPr>
          </a:p>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de </a:t>
            </a:r>
            <a:r>
              <a:rPr lang="fr-FR" altLang="fr-FR" sz="2600" dirty="0" smtClean="0">
                <a:latin typeface="Book Antiqua" pitchFamily="18" charset="0"/>
                <a:ea typeface="ＭＳ Ｐゴシック"/>
                <a:cs typeface="ＭＳ Ｐゴシック"/>
              </a:rPr>
              <a:t>Tozeur</a:t>
            </a:r>
            <a:endParaRPr lang="fr-FR" altLang="fr-FR" sz="2600" dirty="0">
              <a:latin typeface="Book Antiqua" pitchFamily="18" charset="0"/>
              <a:ea typeface="ＭＳ Ｐゴシック"/>
              <a:cs typeface="ＭＳ Ｐゴシック"/>
            </a:endParaRPr>
          </a:p>
        </p:txBody>
      </p:sp>
      <p:pic>
        <p:nvPicPr>
          <p:cNvPr id="3077" name="Picture 11" descr="_MG_9430"/>
          <p:cNvPicPr>
            <a:picLocks noChangeAspect="1" noChangeArrowheads="1"/>
          </p:cNvPicPr>
          <p:nvPr/>
        </p:nvPicPr>
        <p:blipFill>
          <a:blip r:embed="rId2" cstate="email"/>
          <a:srcRect/>
          <a:stretch>
            <a:fillRect/>
          </a:stretch>
        </p:blipFill>
        <p:spPr bwMode="auto">
          <a:xfrm>
            <a:off x="190500" y="955675"/>
            <a:ext cx="4310063" cy="2873375"/>
          </a:xfrm>
          <a:prstGeom prst="rect">
            <a:avLst/>
          </a:prstGeom>
          <a:noFill/>
          <a:ln w="9525">
            <a:noFill/>
            <a:miter lim="800000"/>
            <a:headEnd/>
            <a:tailEnd/>
          </a:ln>
        </p:spPr>
      </p:pic>
      <p:pic>
        <p:nvPicPr>
          <p:cNvPr id="2050" name="Picture 2" descr="\\Servboul1\images cj\Nouvelle Photothèque\Opérations\Reperage Bosch-Mars11\DSC_0614.JPG"/>
          <p:cNvPicPr>
            <a:picLocks noChangeAspect="1" noChangeArrowheads="1"/>
          </p:cNvPicPr>
          <p:nvPr/>
        </p:nvPicPr>
        <p:blipFill>
          <a:blip r:embed="rId3" cstate="email"/>
          <a:srcRect/>
          <a:stretch>
            <a:fillRect/>
          </a:stretch>
        </p:blipFill>
        <p:spPr bwMode="auto">
          <a:xfrm>
            <a:off x="4860032" y="882495"/>
            <a:ext cx="3970259" cy="5930881"/>
          </a:xfrm>
          <a:prstGeom prst="rect">
            <a:avLst/>
          </a:prstGeom>
          <a:noFill/>
        </p:spPr>
      </p:pic>
      <p:pic>
        <p:nvPicPr>
          <p:cNvPr id="2051" name="Picture 3" descr="\\Servboul1\images cj\Nouvelle Photothèque\Opérations\Reperage Bosch-Mars11\DSC_0610.JPG"/>
          <p:cNvPicPr>
            <a:picLocks noChangeAspect="1" noChangeArrowheads="1"/>
          </p:cNvPicPr>
          <p:nvPr/>
        </p:nvPicPr>
        <p:blipFill>
          <a:blip r:embed="rId4" cstate="email"/>
          <a:srcRect/>
          <a:stretch>
            <a:fillRect/>
          </a:stretch>
        </p:blipFill>
        <p:spPr bwMode="auto">
          <a:xfrm>
            <a:off x="179512" y="3789040"/>
            <a:ext cx="4325040" cy="2895577"/>
          </a:xfrm>
          <a:prstGeom prst="rect">
            <a:avLst/>
          </a:prstGeom>
          <a:noFill/>
        </p:spPr>
      </p:pic>
      <p:pic>
        <p:nvPicPr>
          <p:cNvPr id="6" name="Image 5" descr="LOGO CJ ENTIER2 BLC.eps"/>
          <p:cNvPicPr>
            <a:picLocks noChangeAspect="1"/>
          </p:cNvPicPr>
          <p:nvPr/>
        </p:nvPicPr>
        <p:blipFill>
          <a:blip r:embed="rId5" cstate="email"/>
          <a:srcRect/>
          <a:stretch>
            <a:fillRect/>
          </a:stretch>
        </p:blipFill>
        <p:spPr bwMode="auto">
          <a:xfrm>
            <a:off x="97333" y="-27384"/>
            <a:ext cx="946275" cy="979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2</a:t>
            </a:r>
          </a:p>
        </p:txBody>
      </p:sp>
      <p:sp>
        <p:nvSpPr>
          <p:cNvPr id="26628" name="Espace réservé du numéro de diapositive 3"/>
          <p:cNvSpPr>
            <a:spLocks noGrp="1"/>
          </p:cNvSpPr>
          <p:nvPr>
            <p:ph type="sldNum" sz="quarter" idx="12"/>
          </p:nvPr>
        </p:nvSpPr>
        <p:spPr bwMode="auto">
          <a:noFill/>
          <a:ln>
            <a:miter lim="800000"/>
            <a:headEnd/>
            <a:tailEnd/>
          </a:ln>
        </p:spPr>
        <p:txBody>
          <a:bodyPr/>
          <a:lstStyle/>
          <a:p>
            <a:fld id="{018820E5-40B6-4D7F-A0D7-09850250BF70}" type="slidenum">
              <a:rPr lang="fr-FR" smtClean="0">
                <a:ea typeface="ＭＳ Ｐゴシック" charset="-128"/>
              </a:rPr>
              <a:pPr/>
              <a:t>15</a:t>
            </a:fld>
            <a:endParaRPr lang="fr-FR" smtClean="0">
              <a:ea typeface="ＭＳ Ｐゴシック" charset="-128"/>
            </a:endParaRP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51520" y="1052736"/>
            <a:ext cx="4320480" cy="685800"/>
          </a:xfrm>
          <a:prstGeom prst="rect">
            <a:avLst/>
          </a:prstGeom>
          <a:noFill/>
          <a:ln w="9525">
            <a:noFill/>
            <a:miter lim="800000"/>
            <a:headEnd/>
            <a:tailEnd/>
          </a:ln>
        </p:spPr>
        <p:txBody>
          <a:bodyPr/>
          <a:lstStyle/>
          <a:p>
            <a:pPr marL="342900" indent="-342900" algn="ctr">
              <a:spcBef>
                <a:spcPct val="20000"/>
              </a:spcBef>
            </a:pPr>
            <a:r>
              <a:rPr lang="fr-FR" altLang="fr-FR" sz="2000" b="1" dirty="0" smtClean="0">
                <a:latin typeface="+mn-lt"/>
              </a:rPr>
              <a:t>Départ en 4x4 en direction  du Grand Erg Oriental </a:t>
            </a:r>
          </a:p>
          <a:p>
            <a:pPr marL="342900" indent="-342900" algn="ctr">
              <a:spcBef>
                <a:spcPct val="20000"/>
              </a:spcBef>
            </a:pPr>
            <a:r>
              <a:rPr lang="fr-FR" altLang="fr-FR" sz="2000" b="1" dirty="0" smtClean="0">
                <a:latin typeface="+mn-lt"/>
              </a:rPr>
              <a:t>Rallye Road Book GPS dans le Grand Erg Oriental</a:t>
            </a:r>
            <a:endParaRPr lang="fr-FR" altLang="fr-FR" sz="2000" b="1" dirty="0">
              <a:latin typeface="+mn-lt"/>
            </a:endParaRPr>
          </a:p>
        </p:txBody>
      </p:sp>
      <p:pic>
        <p:nvPicPr>
          <p:cNvPr id="17413" name="Image 9" descr="4x4_Toyota.jpg"/>
          <p:cNvPicPr>
            <a:picLocks noChangeAspect="1"/>
          </p:cNvPicPr>
          <p:nvPr/>
        </p:nvPicPr>
        <p:blipFill>
          <a:blip r:embed="rId2" cstate="email"/>
          <a:srcRect/>
          <a:stretch>
            <a:fillRect/>
          </a:stretch>
        </p:blipFill>
        <p:spPr bwMode="auto">
          <a:xfrm>
            <a:off x="0" y="2492896"/>
            <a:ext cx="4711700" cy="4141787"/>
          </a:xfrm>
          <a:prstGeom prst="rect">
            <a:avLst/>
          </a:prstGeom>
          <a:noFill/>
          <a:ln w="9525">
            <a:noFill/>
            <a:miter lim="800000"/>
            <a:headEnd/>
            <a:tailEnd/>
          </a:ln>
        </p:spPr>
      </p:pic>
      <p:pic>
        <p:nvPicPr>
          <p:cNvPr id="10" name="Picture 5" descr="IMG_2960BR"/>
          <p:cNvPicPr>
            <a:picLocks noChangeAspect="1" noChangeArrowheads="1"/>
          </p:cNvPicPr>
          <p:nvPr/>
        </p:nvPicPr>
        <p:blipFill>
          <a:blip r:embed="rId3" cstate="email"/>
          <a:srcRect/>
          <a:stretch>
            <a:fillRect/>
          </a:stretch>
        </p:blipFill>
        <p:spPr bwMode="auto">
          <a:xfrm>
            <a:off x="4826826" y="3861048"/>
            <a:ext cx="4317174" cy="2874268"/>
          </a:xfrm>
          <a:prstGeom prst="rect">
            <a:avLst/>
          </a:prstGeom>
          <a:noFill/>
          <a:ln w="9525">
            <a:noFill/>
            <a:miter lim="800000"/>
            <a:headEnd/>
            <a:tailEnd/>
          </a:ln>
        </p:spPr>
      </p:pic>
      <p:pic>
        <p:nvPicPr>
          <p:cNvPr id="11" name="Picture 2" descr="6616MX"/>
          <p:cNvPicPr>
            <a:picLocks noChangeAspect="1" noChangeArrowheads="1"/>
          </p:cNvPicPr>
          <p:nvPr/>
        </p:nvPicPr>
        <p:blipFill>
          <a:blip r:embed="rId4" cstate="email"/>
          <a:srcRect/>
          <a:stretch>
            <a:fillRect/>
          </a:stretch>
        </p:blipFill>
        <p:spPr bwMode="auto">
          <a:xfrm>
            <a:off x="4788024" y="908872"/>
            <a:ext cx="4355976" cy="2905346"/>
          </a:xfrm>
          <a:prstGeom prst="rect">
            <a:avLst/>
          </a:prstGeom>
          <a:noFill/>
          <a:ln w="9525">
            <a:noFill/>
            <a:miter lim="800000"/>
            <a:headEnd/>
            <a:tailEnd/>
          </a:ln>
        </p:spPr>
      </p:pic>
      <p:pic>
        <p:nvPicPr>
          <p:cNvPr id="6" name="Image 5" descr="LOGO CJ ENTIER2 BLC.eps"/>
          <p:cNvPicPr>
            <a:picLocks noChangeAspect="1"/>
          </p:cNvPicPr>
          <p:nvPr/>
        </p:nvPicPr>
        <p:blipFill>
          <a:blip r:embed="rId5" cstate="email"/>
          <a:srcRect/>
          <a:stretch>
            <a:fillRect/>
          </a:stretch>
        </p:blipFill>
        <p:spPr bwMode="auto">
          <a:xfrm>
            <a:off x="97333" y="73156"/>
            <a:ext cx="946275" cy="979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3" descr="LOGO CJ ENTIER2 BLC.eps"/>
          <p:cNvPicPr>
            <a:picLocks noChangeAspect="1"/>
          </p:cNvPicPr>
          <p:nvPr/>
        </p:nvPicPr>
        <p:blipFill>
          <a:blip r:embed="rId2" cstate="email"/>
          <a:srcRect/>
          <a:stretch>
            <a:fillRect/>
          </a:stretch>
        </p:blipFill>
        <p:spPr bwMode="auto">
          <a:xfrm>
            <a:off x="0" y="0"/>
            <a:ext cx="1395413" cy="1360488"/>
          </a:xfrm>
          <a:prstGeom prst="rect">
            <a:avLst/>
          </a:prstGeom>
          <a:noFill/>
          <a:ln w="9525">
            <a:noFill/>
            <a:miter lim="800000"/>
            <a:headEnd/>
            <a:tailEnd/>
          </a:ln>
        </p:spPr>
      </p:pic>
      <p:pic>
        <p:nvPicPr>
          <p:cNvPr id="8195" name="Picture 2"/>
          <p:cNvPicPr>
            <a:picLocks noChangeAspect="1" noChangeArrowheads="1"/>
          </p:cNvPicPr>
          <p:nvPr/>
        </p:nvPicPr>
        <p:blipFill>
          <a:blip r:embed="rId3" cstate="email"/>
          <a:srcRect/>
          <a:stretch>
            <a:fillRect/>
          </a:stretch>
        </p:blipFill>
        <p:spPr bwMode="auto">
          <a:xfrm>
            <a:off x="7265988" y="1222375"/>
            <a:ext cx="1878012" cy="2992438"/>
          </a:xfrm>
          <a:prstGeom prst="rect">
            <a:avLst/>
          </a:prstGeom>
          <a:noFill/>
          <a:ln w="9525">
            <a:noFill/>
            <a:miter lim="800000"/>
            <a:headEnd/>
            <a:tailEnd/>
          </a:ln>
        </p:spPr>
      </p:pic>
      <p:pic>
        <p:nvPicPr>
          <p:cNvPr id="8196" name="Picture 4"/>
          <p:cNvPicPr>
            <a:picLocks noChangeAspect="1" noChangeArrowheads="1"/>
          </p:cNvPicPr>
          <p:nvPr/>
        </p:nvPicPr>
        <p:blipFill>
          <a:blip r:embed="rId4" cstate="email"/>
          <a:srcRect/>
          <a:stretch>
            <a:fillRect/>
          </a:stretch>
        </p:blipFill>
        <p:spPr bwMode="auto">
          <a:xfrm>
            <a:off x="71438" y="1857375"/>
            <a:ext cx="3468687" cy="2403475"/>
          </a:xfrm>
          <a:prstGeom prst="rect">
            <a:avLst/>
          </a:prstGeom>
          <a:noFill/>
          <a:ln w="9525">
            <a:noFill/>
            <a:miter lim="800000"/>
            <a:headEnd/>
            <a:tailEnd/>
          </a:ln>
        </p:spPr>
      </p:pic>
      <p:sp>
        <p:nvSpPr>
          <p:cNvPr id="8197" name="ZoneTexte 1"/>
          <p:cNvSpPr txBox="1">
            <a:spLocks noChangeArrowheads="1"/>
          </p:cNvSpPr>
          <p:nvPr/>
        </p:nvSpPr>
        <p:spPr bwMode="auto">
          <a:xfrm>
            <a:off x="3563888" y="2171700"/>
            <a:ext cx="3600399" cy="1938992"/>
          </a:xfrm>
          <a:prstGeom prst="rect">
            <a:avLst/>
          </a:prstGeom>
          <a:noFill/>
          <a:ln w="9525">
            <a:noFill/>
            <a:miter lim="800000"/>
            <a:headEnd/>
            <a:tailEnd/>
          </a:ln>
        </p:spPr>
        <p:txBody>
          <a:bodyPr wrap="square">
            <a:spAutoFit/>
          </a:bodyPr>
          <a:lstStyle/>
          <a:p>
            <a:pPr algn="ctr"/>
            <a:r>
              <a:rPr lang="fr-FR" sz="2400" dirty="0">
                <a:latin typeface="+mn-lt"/>
              </a:rPr>
              <a:t>Pour ce Rallye vous serez muni d’un Road Book  et </a:t>
            </a:r>
            <a:r>
              <a:rPr lang="fr-FR" sz="2400" dirty="0" smtClean="0">
                <a:latin typeface="+mn-lt"/>
              </a:rPr>
              <a:t>d’un </a:t>
            </a:r>
            <a:r>
              <a:rPr lang="fr-FR" sz="2400" dirty="0">
                <a:latin typeface="+mn-lt"/>
              </a:rPr>
              <a:t>GPS par équipe .</a:t>
            </a:r>
          </a:p>
          <a:p>
            <a:pPr algn="ctr"/>
            <a:endParaRPr lang="fr-FR" sz="2400" dirty="0">
              <a:solidFill>
                <a:schemeClr val="bg1"/>
              </a:solidFill>
              <a:latin typeface="+mn-lt"/>
            </a:endParaRPr>
          </a:p>
        </p:txBody>
      </p:sp>
      <p:sp>
        <p:nvSpPr>
          <p:cNvPr id="8198" name="Rectangle 16"/>
          <p:cNvSpPr>
            <a:spLocks noChangeArrowheads="1"/>
          </p:cNvSpPr>
          <p:nvPr/>
        </p:nvSpPr>
        <p:spPr bwMode="auto">
          <a:xfrm>
            <a:off x="2195736" y="549275"/>
            <a:ext cx="4290789" cy="327025"/>
          </a:xfrm>
          <a:prstGeom prst="rect">
            <a:avLst/>
          </a:prstGeom>
          <a:noFill/>
          <a:ln w="9525">
            <a:noFill/>
            <a:miter lim="800000"/>
            <a:headEnd/>
            <a:tailEnd/>
          </a:ln>
        </p:spPr>
        <p:txBody>
          <a:bodyPr/>
          <a:lstStyle/>
          <a:p>
            <a:pPr marL="342900" indent="-342900">
              <a:lnSpc>
                <a:spcPct val="80000"/>
              </a:lnSpc>
              <a:spcBef>
                <a:spcPct val="20000"/>
              </a:spcBef>
            </a:pPr>
            <a:r>
              <a:rPr lang="fr-FR" sz="3200" dirty="0">
                <a:latin typeface="+mn-lt"/>
                <a:cs typeface="Arial" pitchFamily="34" charset="0"/>
              </a:rPr>
              <a:t>Rallye Road Book 4x4</a:t>
            </a:r>
          </a:p>
        </p:txBody>
      </p:sp>
      <p:pic>
        <p:nvPicPr>
          <p:cNvPr id="8199" name="Picture 9" descr="desert tunisien7"/>
          <p:cNvPicPr>
            <a:picLocks noChangeAspect="1" noChangeArrowheads="1"/>
          </p:cNvPicPr>
          <p:nvPr/>
        </p:nvPicPr>
        <p:blipFill>
          <a:blip r:embed="rId5" cstate="email"/>
          <a:srcRect/>
          <a:stretch>
            <a:fillRect/>
          </a:stretch>
        </p:blipFill>
        <p:spPr bwMode="auto">
          <a:xfrm>
            <a:off x="-50800" y="4321175"/>
            <a:ext cx="3094038" cy="2536825"/>
          </a:xfrm>
          <a:prstGeom prst="rect">
            <a:avLst/>
          </a:prstGeom>
          <a:noFill/>
          <a:ln w="9525">
            <a:noFill/>
            <a:miter lim="800000"/>
            <a:headEnd/>
            <a:tailEnd/>
          </a:ln>
        </p:spPr>
      </p:pic>
      <p:pic>
        <p:nvPicPr>
          <p:cNvPr id="8200" name="Picture 7" descr="DSC_0484"/>
          <p:cNvPicPr>
            <a:picLocks noChangeAspect="1" noChangeArrowheads="1"/>
          </p:cNvPicPr>
          <p:nvPr/>
        </p:nvPicPr>
        <p:blipFill>
          <a:blip r:embed="rId6" cstate="email"/>
          <a:srcRect/>
          <a:stretch>
            <a:fillRect/>
          </a:stretch>
        </p:blipFill>
        <p:spPr bwMode="auto">
          <a:xfrm>
            <a:off x="3068638" y="4321175"/>
            <a:ext cx="6075362"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2"/>
          <p:cNvSpPr>
            <a:spLocks noChangeArrowheads="1"/>
          </p:cNvSpPr>
          <p:nvPr/>
        </p:nvSpPr>
        <p:spPr bwMode="auto">
          <a:xfrm>
            <a:off x="1691680" y="188640"/>
            <a:ext cx="583264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n-lt"/>
              </a:rPr>
              <a:t>Pendant le Rallye Arrêt avec différentes épreuves par équipe</a:t>
            </a:r>
            <a:endParaRPr lang="fr-FR" altLang="fr-FR" sz="2400" dirty="0">
              <a:latin typeface="+mn-lt"/>
            </a:endParaRPr>
          </a:p>
        </p:txBody>
      </p:sp>
      <p:pic>
        <p:nvPicPr>
          <p:cNvPr id="29702"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0"/>
            <a:ext cx="899592" cy="87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IMG_3933B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5771" y="954723"/>
            <a:ext cx="4140205" cy="2762309"/>
          </a:xfrm>
          <a:prstGeom prst="rect">
            <a:avLst/>
          </a:prstGeom>
          <a:noFill/>
          <a:ln w="9525">
            <a:noFill/>
            <a:miter lim="800000"/>
            <a:headEnd/>
            <a:tailEnd/>
          </a:ln>
        </p:spPr>
      </p:pic>
      <p:pic>
        <p:nvPicPr>
          <p:cNvPr id="8" name="Picture 10" descr="IMG_3956B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555213" y="922784"/>
            <a:ext cx="4265259" cy="2794248"/>
          </a:xfrm>
          <a:prstGeom prst="rect">
            <a:avLst/>
          </a:prstGeom>
          <a:noFill/>
          <a:ln w="9525">
            <a:noFill/>
            <a:miter lim="800000"/>
            <a:headEnd/>
            <a:tailEnd/>
          </a:ln>
        </p:spPr>
      </p:pic>
      <p:pic>
        <p:nvPicPr>
          <p:cNvPr id="9" name="Picture 2" descr="\\Servboul1\imagescj\16 PHOTOTHEQUE\03 - PRODUITS CJ\01. ACTIVITES &amp; PRODUITS\Ane\IMG_3564.JPG"/>
          <p:cNvPicPr>
            <a:picLocks noChangeAspect="1" noChangeArrowheads="1"/>
          </p:cNvPicPr>
          <p:nvPr/>
        </p:nvPicPr>
        <p:blipFill>
          <a:blip r:embed="rId5" cstate="email"/>
          <a:srcRect/>
          <a:stretch>
            <a:fillRect/>
          </a:stretch>
        </p:blipFill>
        <p:spPr bwMode="auto">
          <a:xfrm>
            <a:off x="251520" y="4005064"/>
            <a:ext cx="3906837" cy="2605087"/>
          </a:xfrm>
          <a:prstGeom prst="rect">
            <a:avLst/>
          </a:prstGeom>
          <a:noFill/>
          <a:ln w="9525">
            <a:noFill/>
            <a:miter lim="800000"/>
            <a:headEnd/>
            <a:tailEnd/>
          </a:ln>
        </p:spPr>
      </p:pic>
      <p:pic>
        <p:nvPicPr>
          <p:cNvPr id="11" name="Picture 13" descr="IMG_3539"/>
          <p:cNvPicPr>
            <a:picLocks noChangeAspect="1" noChangeArrowheads="1"/>
          </p:cNvPicPr>
          <p:nvPr/>
        </p:nvPicPr>
        <p:blipFill>
          <a:blip r:embed="rId6" cstate="email"/>
          <a:srcRect/>
          <a:stretch>
            <a:fillRect/>
          </a:stretch>
        </p:blipFill>
        <p:spPr bwMode="auto">
          <a:xfrm>
            <a:off x="4499889" y="4005064"/>
            <a:ext cx="4320583" cy="2664296"/>
          </a:xfrm>
          <a:prstGeom prst="rect">
            <a:avLst/>
          </a:prstGeom>
          <a:noFill/>
        </p:spPr>
      </p:pic>
    </p:spTree>
    <p:extLst>
      <p:ext uri="{BB962C8B-B14F-4D97-AF65-F5344CB8AC3E}">
        <p14:creationId xmlns:p14="http://schemas.microsoft.com/office/powerpoint/2010/main" xmlns="" val="219441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pic>
        <p:nvPicPr>
          <p:cNvPr id="12293" name="Image 14" descr="IMG_3371.jpg"/>
          <p:cNvPicPr>
            <a:picLocks noChangeAspect="1"/>
          </p:cNvPicPr>
          <p:nvPr/>
        </p:nvPicPr>
        <p:blipFill>
          <a:blip r:embed="rId3" cstate="email"/>
          <a:srcRect/>
          <a:stretch>
            <a:fillRect/>
          </a:stretch>
        </p:blipFill>
        <p:spPr bwMode="auto">
          <a:xfrm>
            <a:off x="4838713" y="1484784"/>
            <a:ext cx="4057637" cy="4298479"/>
          </a:xfrm>
          <a:prstGeom prst="rect">
            <a:avLst/>
          </a:prstGeom>
          <a:noFill/>
          <a:ln w="9525">
            <a:noFill/>
            <a:miter lim="800000"/>
            <a:headEnd/>
            <a:tailEnd/>
          </a:ln>
        </p:spPr>
      </p:pic>
      <p:sp>
        <p:nvSpPr>
          <p:cNvPr id="8" name="Rectangle 12"/>
          <p:cNvSpPr>
            <a:spLocks noChangeArrowheads="1"/>
          </p:cNvSpPr>
          <p:nvPr/>
        </p:nvSpPr>
        <p:spPr bwMode="auto">
          <a:xfrm>
            <a:off x="1691680" y="188640"/>
            <a:ext cx="583264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n-lt"/>
              </a:rPr>
              <a:t>Pendant le Rallye Arrêt avec différentes épreuves par équipe</a:t>
            </a:r>
            <a:endParaRPr lang="fr-FR" altLang="fr-FR" sz="2400" dirty="0">
              <a:latin typeface="+mn-lt"/>
            </a:endParaRPr>
          </a:p>
        </p:txBody>
      </p:sp>
      <p:pic>
        <p:nvPicPr>
          <p:cNvPr id="9" name="Picture 7" descr="P1020408"/>
          <p:cNvPicPr>
            <a:picLocks noChangeAspect="1" noChangeArrowheads="1"/>
          </p:cNvPicPr>
          <p:nvPr/>
        </p:nvPicPr>
        <p:blipFill>
          <a:blip r:embed="rId4" cstate="email"/>
          <a:srcRect/>
          <a:stretch>
            <a:fillRect/>
          </a:stretch>
        </p:blipFill>
        <p:spPr bwMode="auto">
          <a:xfrm>
            <a:off x="265113" y="1124744"/>
            <a:ext cx="4306887" cy="2506663"/>
          </a:xfrm>
          <a:prstGeom prst="rect">
            <a:avLst/>
          </a:prstGeom>
          <a:noFill/>
          <a:ln w="9525">
            <a:noFill/>
            <a:miter lim="800000"/>
            <a:headEnd/>
            <a:tailEnd/>
          </a:ln>
        </p:spPr>
      </p:pic>
      <p:pic>
        <p:nvPicPr>
          <p:cNvPr id="10" name="Picture 2" descr="\\Servboul1\images cj\Nouvelle Photothèque\Opérations\Siemens\2006_03_31\DSCN0190.JPG"/>
          <p:cNvPicPr>
            <a:picLocks noChangeAspect="1" noChangeArrowheads="1"/>
          </p:cNvPicPr>
          <p:nvPr/>
        </p:nvPicPr>
        <p:blipFill>
          <a:blip r:embed="rId5" cstate="email"/>
          <a:srcRect/>
          <a:stretch>
            <a:fillRect/>
          </a:stretch>
        </p:blipFill>
        <p:spPr bwMode="auto">
          <a:xfrm>
            <a:off x="251520" y="3764210"/>
            <a:ext cx="4320480" cy="29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1</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
        <p:nvSpPr>
          <p:cNvPr id="8" name="Rectangle 12"/>
          <p:cNvSpPr>
            <a:spLocks noChangeArrowheads="1"/>
          </p:cNvSpPr>
          <p:nvPr/>
        </p:nvSpPr>
        <p:spPr bwMode="auto">
          <a:xfrm>
            <a:off x="1691680" y="188640"/>
            <a:ext cx="583264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n-lt"/>
              </a:rPr>
              <a:t>Pendant le Rallye Arrêt avec différentes épreuves par équipe</a:t>
            </a:r>
            <a:endParaRPr lang="fr-FR" altLang="fr-FR" sz="2400" dirty="0">
              <a:latin typeface="+mn-lt"/>
            </a:endParaRPr>
          </a:p>
        </p:txBody>
      </p:sp>
      <p:pic>
        <p:nvPicPr>
          <p:cNvPr id="7" name="Picture 8" descr="P1020433"/>
          <p:cNvPicPr>
            <a:picLocks noChangeAspect="1" noChangeArrowheads="1"/>
          </p:cNvPicPr>
          <p:nvPr/>
        </p:nvPicPr>
        <p:blipFill>
          <a:blip r:embed="rId3" cstate="email"/>
          <a:srcRect l="2927"/>
          <a:stretch>
            <a:fillRect/>
          </a:stretch>
        </p:blipFill>
        <p:spPr bwMode="auto">
          <a:xfrm>
            <a:off x="4283968" y="3772619"/>
            <a:ext cx="4680520" cy="2896741"/>
          </a:xfrm>
          <a:prstGeom prst="rect">
            <a:avLst/>
          </a:prstGeom>
          <a:noFill/>
          <a:ln w="9525">
            <a:noFill/>
            <a:miter lim="800000"/>
            <a:headEnd/>
            <a:tailEnd/>
          </a:ln>
        </p:spPr>
      </p:pic>
      <p:pic>
        <p:nvPicPr>
          <p:cNvPr id="11" name="Picture 3" descr="\\Servboul1\Images CJ\16 PHOTOTHEQUE\03 - PRODUITS CJ\01. ACTIVITES &amp; PRODUITS\4X4\524036_297928253618501_2014330711_n.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89693" y="3761506"/>
            <a:ext cx="3878251" cy="2907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https://encrypted-tbn1.gstatic.com/images?q=tbn:ANd9GcRUt0xI9muHDRgs_H6i9Ap1XBaXeCJXuHs_00ZyyD9O6Pd8q73IPA"/>
          <p:cNvPicPr>
            <a:picLocks noChangeAspect="1" noChangeArrowheads="1"/>
          </p:cNvPicPr>
          <p:nvPr/>
        </p:nvPicPr>
        <p:blipFill>
          <a:blip r:embed="rId5" cstate="email"/>
          <a:srcRect/>
          <a:stretch>
            <a:fillRect/>
          </a:stretch>
        </p:blipFill>
        <p:spPr bwMode="auto">
          <a:xfrm>
            <a:off x="4255716" y="1052736"/>
            <a:ext cx="4708772" cy="2636912"/>
          </a:xfrm>
          <a:prstGeom prst="rect">
            <a:avLst/>
          </a:prstGeom>
          <a:noFill/>
        </p:spPr>
      </p:pic>
      <p:pic>
        <p:nvPicPr>
          <p:cNvPr id="15" name="Picture 2" descr="\\Servboul1\images cj\16 PHOTOTHEQUE\03 - PRODUITS CJ\01. ACTIVITES &amp; PRODUITS\Team building Saharienne\IMG_3887.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79512" y="1052736"/>
            <a:ext cx="3888432"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2.gstatic.com/images?q=tbn:ANd9GcQ22QGqS2qgvr3WSF7lpmmVpEOVaml-wO9C2_aTlYgA4C8hwVkhpJPTk5r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5810" y="4061044"/>
            <a:ext cx="4002174" cy="266326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afcinema.com/IMG/jpg/depardon_la_captive_du_desert.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2030916" y="836712"/>
            <a:ext cx="5299656" cy="3056322"/>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img.over-blog.com/600x445/1/36/61/10/2011-07-12_100619-copie-1.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4860032" y="4028121"/>
            <a:ext cx="3753304" cy="272114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2"/>
          <p:cNvSpPr>
            <a:spLocks noChangeArrowheads="1"/>
          </p:cNvSpPr>
          <p:nvPr/>
        </p:nvSpPr>
        <p:spPr bwMode="auto">
          <a:xfrm>
            <a:off x="1691680" y="116632"/>
            <a:ext cx="583264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n-lt"/>
              </a:rPr>
              <a:t>Pendant le Rallye Arrêt avec différentes épreuves par équipe</a:t>
            </a:r>
            <a:endParaRPr lang="fr-FR" altLang="fr-FR" sz="2400" dirty="0">
              <a:latin typeface="+mn-lt"/>
            </a:endParaRPr>
          </a:p>
        </p:txBody>
      </p:sp>
    </p:spTree>
    <p:extLst>
      <p:ext uri="{BB962C8B-B14F-4D97-AF65-F5344CB8AC3E}">
        <p14:creationId xmlns:p14="http://schemas.microsoft.com/office/powerpoint/2010/main" xmlns="" val="306078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
        <p:nvSpPr>
          <p:cNvPr id="8" name="Rectangle 12"/>
          <p:cNvSpPr>
            <a:spLocks noChangeArrowheads="1"/>
          </p:cNvSpPr>
          <p:nvPr/>
        </p:nvSpPr>
        <p:spPr bwMode="auto">
          <a:xfrm>
            <a:off x="1691680" y="188640"/>
            <a:ext cx="583264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n-lt"/>
              </a:rPr>
              <a:t>Pendant le Rallye</a:t>
            </a:r>
          </a:p>
          <a:p>
            <a:pPr algn="ctr" eaLnBrk="1" hangingPunct="1">
              <a:lnSpc>
                <a:spcPct val="80000"/>
              </a:lnSpc>
              <a:spcBef>
                <a:spcPct val="20000"/>
              </a:spcBef>
            </a:pPr>
            <a:r>
              <a:rPr lang="fr-FR" altLang="fr-FR" sz="2400" dirty="0" smtClean="0">
                <a:latin typeface="+mn-lt"/>
              </a:rPr>
              <a:t>Arrêt pique nique en cours de route</a:t>
            </a:r>
            <a:endParaRPr lang="fr-FR" altLang="fr-FR" sz="2400" dirty="0">
              <a:latin typeface="+mn-lt"/>
            </a:endParaRPr>
          </a:p>
        </p:txBody>
      </p:sp>
      <p:pic>
        <p:nvPicPr>
          <p:cNvPr id="76802" name="Picture 2" descr="tortilla1.JPG"/>
          <p:cNvPicPr>
            <a:picLocks noChangeAspect="1" noChangeArrowheads="1"/>
          </p:cNvPicPr>
          <p:nvPr/>
        </p:nvPicPr>
        <p:blipFill>
          <a:blip r:embed="rId3" cstate="email"/>
          <a:srcRect/>
          <a:stretch>
            <a:fillRect/>
          </a:stretch>
        </p:blipFill>
        <p:spPr bwMode="auto">
          <a:xfrm>
            <a:off x="107504" y="3867473"/>
            <a:ext cx="4752528" cy="2801887"/>
          </a:xfrm>
          <a:prstGeom prst="rect">
            <a:avLst/>
          </a:prstGeom>
          <a:noFill/>
        </p:spPr>
      </p:pic>
      <p:pic>
        <p:nvPicPr>
          <p:cNvPr id="11" name="Picture 5"/>
          <p:cNvPicPr>
            <a:picLocks noChangeAspect="1" noChangeArrowheads="1"/>
          </p:cNvPicPr>
          <p:nvPr/>
        </p:nvPicPr>
        <p:blipFill>
          <a:blip r:embed="rId4" cstate="email"/>
          <a:srcRect/>
          <a:stretch>
            <a:fillRect/>
          </a:stretch>
        </p:blipFill>
        <p:spPr bwMode="auto">
          <a:xfrm>
            <a:off x="539552" y="1124744"/>
            <a:ext cx="3841145" cy="2626990"/>
          </a:xfrm>
          <a:prstGeom prst="rect">
            <a:avLst/>
          </a:prstGeom>
          <a:noFill/>
          <a:ln w="9525">
            <a:noFill/>
            <a:miter lim="800000"/>
            <a:headEnd/>
            <a:tailEnd/>
          </a:ln>
        </p:spPr>
      </p:pic>
      <p:pic>
        <p:nvPicPr>
          <p:cNvPr id="76804" name="Picture 4" descr="IMG_7196 - Copie"/>
          <p:cNvPicPr>
            <a:picLocks noChangeAspect="1" noChangeArrowheads="1"/>
          </p:cNvPicPr>
          <p:nvPr/>
        </p:nvPicPr>
        <p:blipFill>
          <a:blip r:embed="rId5" cstate="email"/>
          <a:srcRect/>
          <a:stretch>
            <a:fillRect/>
          </a:stretch>
        </p:blipFill>
        <p:spPr bwMode="auto">
          <a:xfrm>
            <a:off x="5076056" y="980728"/>
            <a:ext cx="3800475" cy="5715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2"/>
          <p:cNvSpPr>
            <a:spLocks noChangeArrowheads="1"/>
          </p:cNvSpPr>
          <p:nvPr/>
        </p:nvSpPr>
        <p:spPr bwMode="auto">
          <a:xfrm>
            <a:off x="179388" y="404590"/>
            <a:ext cx="8785225" cy="792162"/>
          </a:xfrm>
          <a:prstGeom prst="rect">
            <a:avLst/>
          </a:prstGeom>
          <a:noFill/>
          <a:ln w="9525">
            <a:noFill/>
            <a:miter lim="800000"/>
            <a:headEnd/>
            <a:tailEnd/>
          </a:ln>
        </p:spPr>
        <p:txBody>
          <a:bodyPr/>
          <a:lstStyle/>
          <a:p>
            <a:pPr marL="342900" indent="-342900" algn="ctr">
              <a:lnSpc>
                <a:spcPct val="80000"/>
              </a:lnSpc>
              <a:spcBef>
                <a:spcPct val="20000"/>
              </a:spcBef>
            </a:pPr>
            <a:r>
              <a:rPr lang="fr-FR" sz="2600" dirty="0" smtClean="0">
                <a:latin typeface="+mn-lt"/>
              </a:rPr>
              <a:t>Paint-ball </a:t>
            </a:r>
            <a:r>
              <a:rPr lang="fr-FR" sz="2600" dirty="0">
                <a:latin typeface="+mn-lt"/>
              </a:rPr>
              <a:t>dans les décors de Star </a:t>
            </a:r>
            <a:r>
              <a:rPr lang="fr-FR" sz="2600" dirty="0" err="1">
                <a:latin typeface="+mn-lt"/>
              </a:rPr>
              <a:t>Wars</a:t>
            </a:r>
            <a:endParaRPr lang="fr-FR" sz="2600" dirty="0">
              <a:latin typeface="+mn-lt"/>
            </a:endParaRPr>
          </a:p>
          <a:p>
            <a:pPr marL="342900" indent="-342900" algn="ctr">
              <a:lnSpc>
                <a:spcPct val="80000"/>
              </a:lnSpc>
              <a:spcBef>
                <a:spcPct val="20000"/>
              </a:spcBef>
            </a:pPr>
            <a:r>
              <a:rPr lang="fr-FR" sz="2600" dirty="0">
                <a:latin typeface="+mn-lt"/>
              </a:rPr>
              <a:t> </a:t>
            </a:r>
          </a:p>
        </p:txBody>
      </p:sp>
      <p:pic>
        <p:nvPicPr>
          <p:cNvPr id="15365" name="Picture 7" descr="DSC04043"/>
          <p:cNvPicPr>
            <a:picLocks noChangeAspect="1" noChangeArrowheads="1"/>
          </p:cNvPicPr>
          <p:nvPr/>
        </p:nvPicPr>
        <p:blipFill>
          <a:blip r:embed="rId2" cstate="email"/>
          <a:srcRect/>
          <a:stretch>
            <a:fillRect/>
          </a:stretch>
        </p:blipFill>
        <p:spPr bwMode="auto">
          <a:xfrm>
            <a:off x="395288" y="1414463"/>
            <a:ext cx="3943350" cy="5256212"/>
          </a:xfrm>
          <a:prstGeom prst="rect">
            <a:avLst/>
          </a:prstGeom>
          <a:noFill/>
          <a:ln w="9525">
            <a:noFill/>
            <a:miter lim="800000"/>
            <a:headEnd/>
            <a:tailEnd/>
          </a:ln>
        </p:spPr>
      </p:pic>
      <p:pic>
        <p:nvPicPr>
          <p:cNvPr id="15366" name="Picture 8" descr="DSC04026"/>
          <p:cNvPicPr>
            <a:picLocks noChangeAspect="1" noChangeArrowheads="1"/>
          </p:cNvPicPr>
          <p:nvPr/>
        </p:nvPicPr>
        <p:blipFill>
          <a:blip r:embed="rId3" cstate="email"/>
          <a:srcRect/>
          <a:stretch>
            <a:fillRect/>
          </a:stretch>
        </p:blipFill>
        <p:spPr bwMode="auto">
          <a:xfrm>
            <a:off x="4572000" y="1341438"/>
            <a:ext cx="4103688" cy="3052762"/>
          </a:xfrm>
          <a:prstGeom prst="rect">
            <a:avLst/>
          </a:prstGeom>
          <a:noFill/>
          <a:ln w="9525">
            <a:noFill/>
            <a:miter lim="800000"/>
            <a:headEnd/>
            <a:tailEnd/>
          </a:ln>
        </p:spPr>
      </p:pic>
      <p:pic>
        <p:nvPicPr>
          <p:cNvPr id="15367" name="Picture 9" descr="DSC04076"/>
          <p:cNvPicPr>
            <a:picLocks noChangeAspect="1" noChangeArrowheads="1"/>
          </p:cNvPicPr>
          <p:nvPr/>
        </p:nvPicPr>
        <p:blipFill>
          <a:blip r:embed="rId4" cstate="email"/>
          <a:srcRect/>
          <a:stretch>
            <a:fillRect/>
          </a:stretch>
        </p:blipFill>
        <p:spPr bwMode="auto">
          <a:xfrm>
            <a:off x="4572000" y="3573463"/>
            <a:ext cx="4103688" cy="3027362"/>
          </a:xfrm>
          <a:prstGeom prst="rect">
            <a:avLst/>
          </a:prstGeom>
          <a:noFill/>
          <a:ln w="9525">
            <a:noFill/>
            <a:miter lim="800000"/>
            <a:headEnd/>
            <a:tailEnd/>
          </a:ln>
        </p:spPr>
      </p:pic>
      <p:pic>
        <p:nvPicPr>
          <p:cNvPr id="8" name="Image 3" descr="LOGO CJ ENTIER2 BLC.eps"/>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 y="0"/>
            <a:ext cx="899592" cy="87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2"/>
          <p:cNvSpPr>
            <a:spLocks noChangeArrowheads="1"/>
          </p:cNvSpPr>
          <p:nvPr/>
        </p:nvSpPr>
        <p:spPr bwMode="auto">
          <a:xfrm>
            <a:off x="179388" y="260648"/>
            <a:ext cx="8785225" cy="792162"/>
          </a:xfrm>
          <a:prstGeom prst="rect">
            <a:avLst/>
          </a:prstGeom>
          <a:noFill/>
          <a:ln w="9525">
            <a:noFill/>
            <a:miter lim="800000"/>
            <a:headEnd/>
            <a:tailEnd/>
          </a:ln>
        </p:spPr>
        <p:txBody>
          <a:bodyPr/>
          <a:lstStyle/>
          <a:p>
            <a:pPr marL="342900" indent="-342900" algn="ctr">
              <a:lnSpc>
                <a:spcPct val="80000"/>
              </a:lnSpc>
              <a:spcBef>
                <a:spcPct val="20000"/>
              </a:spcBef>
            </a:pPr>
            <a:r>
              <a:rPr lang="fr-FR" sz="2600" dirty="0" smtClean="0">
                <a:latin typeface="+mn-lt"/>
              </a:rPr>
              <a:t>Paint-ball </a:t>
            </a:r>
            <a:r>
              <a:rPr lang="fr-FR" sz="2600" dirty="0">
                <a:latin typeface="+mn-lt"/>
              </a:rPr>
              <a:t>dans les décors de Star </a:t>
            </a:r>
            <a:r>
              <a:rPr lang="fr-FR" sz="2600" dirty="0" err="1">
                <a:latin typeface="+mn-lt"/>
              </a:rPr>
              <a:t>Wars</a:t>
            </a:r>
            <a:endParaRPr lang="fr-FR" sz="2600" dirty="0">
              <a:latin typeface="+mn-lt"/>
            </a:endParaRPr>
          </a:p>
          <a:p>
            <a:pPr marL="342900" indent="-342900" algn="ctr">
              <a:lnSpc>
                <a:spcPct val="80000"/>
              </a:lnSpc>
              <a:spcBef>
                <a:spcPct val="20000"/>
              </a:spcBef>
            </a:pPr>
            <a:r>
              <a:rPr lang="fr-FR" sz="2600" dirty="0">
                <a:latin typeface="+mn-lt"/>
              </a:rPr>
              <a:t> </a:t>
            </a:r>
          </a:p>
        </p:txBody>
      </p:sp>
      <p:pic>
        <p:nvPicPr>
          <p:cNvPr id="8" name="Image 3" descr="LOGO CJ ENTIER2 BLC.eps"/>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0"/>
            <a:ext cx="899592" cy="87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Servboul1\images cj\Nouvelle Photothèque\Opérations\PANZANI\DSC04048.JPG"/>
          <p:cNvPicPr>
            <a:picLocks noChangeAspect="1" noChangeArrowheads="1"/>
          </p:cNvPicPr>
          <p:nvPr/>
        </p:nvPicPr>
        <p:blipFill>
          <a:blip r:embed="rId3" cstate="email"/>
          <a:srcRect/>
          <a:stretch>
            <a:fillRect/>
          </a:stretch>
        </p:blipFill>
        <p:spPr bwMode="auto">
          <a:xfrm>
            <a:off x="179512" y="3356992"/>
            <a:ext cx="4320480" cy="3240360"/>
          </a:xfrm>
          <a:prstGeom prst="rect">
            <a:avLst/>
          </a:prstGeom>
          <a:noFill/>
        </p:spPr>
      </p:pic>
      <p:pic>
        <p:nvPicPr>
          <p:cNvPr id="1028" name="Picture 4" descr="\\Servboul1\images cj\Nouvelle Photothèque\Opérations\PANZANI\DSC04027.JPG"/>
          <p:cNvPicPr>
            <a:picLocks noChangeAspect="1" noChangeArrowheads="1"/>
          </p:cNvPicPr>
          <p:nvPr/>
        </p:nvPicPr>
        <p:blipFill>
          <a:blip r:embed="rId4" cstate="email"/>
          <a:srcRect/>
          <a:stretch>
            <a:fillRect/>
          </a:stretch>
        </p:blipFill>
        <p:spPr bwMode="auto">
          <a:xfrm>
            <a:off x="4716016" y="3356992"/>
            <a:ext cx="4320480" cy="3240360"/>
          </a:xfrm>
          <a:prstGeom prst="rect">
            <a:avLst/>
          </a:prstGeom>
          <a:noFill/>
        </p:spPr>
      </p:pic>
      <p:pic>
        <p:nvPicPr>
          <p:cNvPr id="1029" name="Picture 5"/>
          <p:cNvPicPr>
            <a:picLocks noChangeAspect="1" noChangeArrowheads="1"/>
          </p:cNvPicPr>
          <p:nvPr/>
        </p:nvPicPr>
        <p:blipFill>
          <a:blip r:embed="rId5" cstate="email"/>
          <a:srcRect/>
          <a:stretch>
            <a:fillRect/>
          </a:stretch>
        </p:blipFill>
        <p:spPr bwMode="auto">
          <a:xfrm>
            <a:off x="2699792" y="703869"/>
            <a:ext cx="3384376" cy="2509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185863" y="333375"/>
            <a:ext cx="6992937" cy="835025"/>
          </a:xfrm>
          <a:prstGeom prst="rect">
            <a:avLst/>
          </a:prstGeom>
          <a:noFill/>
          <a:ln w="9525">
            <a:noFill/>
            <a:miter lim="800000"/>
            <a:headEnd/>
            <a:tailEnd/>
          </a:ln>
        </p:spPr>
        <p:txBody>
          <a:bodyPr/>
          <a:lstStyle/>
          <a:p>
            <a:pPr marL="342900" indent="-342900" algn="ctr">
              <a:spcBef>
                <a:spcPct val="20000"/>
              </a:spcBef>
            </a:pPr>
            <a:r>
              <a:rPr lang="fr-FR" altLang="fr-FR" sz="2400" dirty="0" smtClean="0">
                <a:latin typeface="+mn-lt"/>
              </a:rPr>
              <a:t>Au milieu des dunes arrêt et Service </a:t>
            </a:r>
            <a:r>
              <a:rPr lang="fr-FR" altLang="fr-FR" sz="2400" dirty="0">
                <a:latin typeface="+mn-lt"/>
              </a:rPr>
              <a:t>d’un cocktail </a:t>
            </a:r>
            <a:r>
              <a:rPr lang="fr-FR" altLang="fr-FR" sz="2400" dirty="0" smtClean="0">
                <a:latin typeface="+mn-lt"/>
              </a:rPr>
              <a:t>au couchée du soleil dans les dunes</a:t>
            </a:r>
            <a:endParaRPr lang="fr-FR" altLang="fr-FR" sz="2400" dirty="0">
              <a:latin typeface="+mn-lt"/>
            </a:endParaRPr>
          </a:p>
          <a:p>
            <a:pPr marL="342900" indent="-342900" algn="ctr">
              <a:spcBef>
                <a:spcPct val="20000"/>
              </a:spcBef>
            </a:pPr>
            <a:endParaRPr lang="fr-FR" altLang="fr-FR" sz="1400" dirty="0">
              <a:latin typeface="+mn-lt"/>
            </a:endParaRPr>
          </a:p>
          <a:p>
            <a:pPr marL="342900" indent="-342900" algn="ctr">
              <a:spcBef>
                <a:spcPct val="20000"/>
              </a:spcBef>
            </a:pPr>
            <a:endParaRPr lang="fr-FR" altLang="fr-FR" sz="1400" dirty="0">
              <a:latin typeface="+mn-lt"/>
            </a:endParaRPr>
          </a:p>
          <a:p>
            <a:pPr marL="342900" indent="-342900" algn="ctr">
              <a:spcBef>
                <a:spcPct val="20000"/>
              </a:spcBef>
            </a:pPr>
            <a:endParaRPr lang="fr-FR" altLang="fr-FR" sz="1400" dirty="0">
              <a:latin typeface="+mn-lt"/>
            </a:endParaRPr>
          </a:p>
        </p:txBody>
      </p:sp>
      <p:pic>
        <p:nvPicPr>
          <p:cNvPr id="31747"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pic>
        <p:nvPicPr>
          <p:cNvPr id="31748" name="Picture 2" descr="http://www.riad-taj-omayma.com/IMG_9383.jpg?v=1gx2mk509x3zihg"/>
          <p:cNvPicPr>
            <a:picLocks noChangeAspect="1" noChangeArrowheads="1"/>
          </p:cNvPicPr>
          <p:nvPr/>
        </p:nvPicPr>
        <p:blipFill>
          <a:blip r:embed="rId3" cstate="email"/>
          <a:srcRect/>
          <a:stretch>
            <a:fillRect/>
          </a:stretch>
        </p:blipFill>
        <p:spPr bwMode="auto">
          <a:xfrm>
            <a:off x="1547813" y="1628775"/>
            <a:ext cx="645795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1" descr="IMG_8989.jpg"/>
          <p:cNvPicPr>
            <a:picLocks noChangeAspect="1"/>
          </p:cNvPicPr>
          <p:nvPr/>
        </p:nvPicPr>
        <p:blipFill>
          <a:blip r:embed="rId2" cstate="email"/>
          <a:srcRect/>
          <a:stretch>
            <a:fillRect/>
          </a:stretch>
        </p:blipFill>
        <p:spPr bwMode="auto">
          <a:xfrm>
            <a:off x="0" y="-4763"/>
            <a:ext cx="9144000" cy="6862763"/>
          </a:xfrm>
          <a:prstGeom prst="rect">
            <a:avLst/>
          </a:prstGeom>
          <a:noFill/>
          <a:ln w="9525">
            <a:noFill/>
            <a:miter lim="800000"/>
            <a:headEnd/>
            <a:tailEnd/>
          </a:ln>
        </p:spPr>
      </p:pic>
      <p:sp>
        <p:nvSpPr>
          <p:cNvPr id="13314" name="Rectangle 2"/>
          <p:cNvSpPr>
            <a:spLocks noChangeArrowheads="1"/>
          </p:cNvSpPr>
          <p:nvPr/>
        </p:nvSpPr>
        <p:spPr bwMode="auto">
          <a:xfrm>
            <a:off x="179388" y="485775"/>
            <a:ext cx="82089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defRPr/>
            </a:pPr>
            <a:r>
              <a:rPr lang="fr-FR" altLang="fr-FR" sz="2000" dirty="0">
                <a:latin typeface="Maiandra GD" pitchFamily="34" charset="0"/>
                <a:ea typeface="+mn-ea"/>
              </a:rPr>
              <a:t>Arrivé au Campement éphémère monté spécialement pour vous dans le Grand Erg Oriental</a:t>
            </a:r>
          </a:p>
        </p:txBody>
      </p:sp>
      <p:pic>
        <p:nvPicPr>
          <p:cNvPr id="18436" name="Image 3" descr="LOGO CJ ENTIER2 BLC.eps"/>
          <p:cNvPicPr>
            <a:picLocks noChangeAspect="1"/>
          </p:cNvPicPr>
          <p:nvPr/>
        </p:nvPicPr>
        <p:blipFill>
          <a:blip r:embed="rId3" cstate="email"/>
          <a:srcRect/>
          <a:stretch>
            <a:fillRect/>
          </a:stretch>
        </p:blipFill>
        <p:spPr bwMode="auto">
          <a:xfrm>
            <a:off x="179388" y="1311275"/>
            <a:ext cx="1020762"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1789113" y="260350"/>
            <a:ext cx="5329237" cy="432346"/>
          </a:xfrm>
          <a:prstGeom prst="rect">
            <a:avLst/>
          </a:prstGeom>
          <a:noFill/>
          <a:ln w="9525">
            <a:noFill/>
            <a:miter lim="800000"/>
            <a:headEnd/>
            <a:tailEnd/>
          </a:ln>
        </p:spPr>
        <p:txBody>
          <a:bodyPr/>
          <a:lstStyle/>
          <a:p>
            <a:pPr marL="342900" indent="-342900" algn="ctr">
              <a:spcBef>
                <a:spcPct val="20000"/>
              </a:spcBef>
            </a:pPr>
            <a:r>
              <a:rPr lang="fr-FR" altLang="fr-FR" sz="3000" dirty="0" smtClean="0">
                <a:latin typeface="Book Antiqua" pitchFamily="18" charset="0"/>
              </a:rPr>
              <a:t>Mise en lumière 2000 bougies</a:t>
            </a:r>
            <a:endParaRPr lang="fr-FR" altLang="fr-FR" sz="3000" dirty="0">
              <a:latin typeface="Book Antiqua" pitchFamily="18" charset="0"/>
            </a:endParaRPr>
          </a:p>
          <a:p>
            <a:pPr marL="342900" indent="-342900" algn="ctr">
              <a:spcBef>
                <a:spcPct val="20000"/>
              </a:spcBef>
            </a:pPr>
            <a:endParaRPr lang="fr-FR" altLang="fr-FR" sz="3000" dirty="0">
              <a:latin typeface="Book Antiqua" pitchFamily="18" charset="0"/>
            </a:endParaRPr>
          </a:p>
        </p:txBody>
      </p:sp>
      <p:pic>
        <p:nvPicPr>
          <p:cNvPr id="4"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pic>
        <p:nvPicPr>
          <p:cNvPr id="5" name="Picture 1" descr="\\Servboul1\images cj\Nouvelle Photothèque\Opérations\LTServices\DSC_8962.JPG"/>
          <p:cNvPicPr>
            <a:picLocks noChangeAspect="1" noChangeArrowheads="1"/>
          </p:cNvPicPr>
          <p:nvPr/>
        </p:nvPicPr>
        <p:blipFill>
          <a:blip r:embed="rId3" cstate="email"/>
          <a:srcRect/>
          <a:stretch>
            <a:fillRect/>
          </a:stretch>
        </p:blipFill>
        <p:spPr bwMode="auto">
          <a:xfrm>
            <a:off x="517921" y="980729"/>
            <a:ext cx="8484689" cy="56196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2438400"/>
            <a:ext cx="4562475" cy="512763"/>
          </a:xfrm>
          <a:prstGeom prst="rect">
            <a:avLst/>
          </a:prstGeom>
          <a:noFill/>
          <a:ln w="9525">
            <a:noFill/>
            <a:miter lim="800000"/>
            <a:headEnd/>
            <a:tailEnd/>
          </a:ln>
        </p:spPr>
        <p:txBody>
          <a:bodyPr>
            <a:spAutoFit/>
          </a:bodyPr>
          <a:lstStyle/>
          <a:p>
            <a:pPr>
              <a:spcBef>
                <a:spcPct val="50000"/>
              </a:spcBef>
            </a:pPr>
            <a:r>
              <a:rPr lang="fr-FR" sz="1100">
                <a:solidFill>
                  <a:srgbClr val="996633"/>
                </a:solidFill>
                <a:cs typeface="Arial" pitchFamily="34" charset="0"/>
              </a:rPr>
              <a:t> </a:t>
            </a:r>
            <a:endParaRPr lang="fr-FR" sz="1200">
              <a:solidFill>
                <a:srgbClr val="000000"/>
              </a:solidFill>
              <a:latin typeface="Arial Unicode MS" pitchFamily="34" charset="-128"/>
              <a:ea typeface="Arial Unicode MS" pitchFamily="34" charset="-128"/>
              <a:cs typeface="Arial Unicode MS" pitchFamily="34" charset="-128"/>
            </a:endParaRPr>
          </a:p>
          <a:p>
            <a:pPr>
              <a:spcBef>
                <a:spcPct val="50000"/>
              </a:spcBef>
            </a:pPr>
            <a:endParaRPr lang="fr-FR" sz="1100">
              <a:latin typeface="Times New Roman" pitchFamily="18" charset="0"/>
            </a:endParaRPr>
          </a:p>
        </p:txBody>
      </p:sp>
      <p:sp>
        <p:nvSpPr>
          <p:cNvPr id="14339" name="Rectangle 12"/>
          <p:cNvSpPr>
            <a:spLocks noChangeArrowheads="1"/>
          </p:cNvSpPr>
          <p:nvPr/>
        </p:nvSpPr>
        <p:spPr bwMode="auto">
          <a:xfrm>
            <a:off x="2019300" y="115888"/>
            <a:ext cx="6008688" cy="1873250"/>
          </a:xfrm>
          <a:prstGeom prst="rect">
            <a:avLst/>
          </a:prstGeom>
          <a:noFill/>
          <a:ln w="9525">
            <a:noFill/>
            <a:miter lim="800000"/>
            <a:headEnd/>
            <a:tailEnd/>
          </a:ln>
        </p:spPr>
        <p:txBody>
          <a:bodyPr/>
          <a:lstStyle/>
          <a:p>
            <a:pPr marL="342900" indent="-342900" algn="ctr">
              <a:lnSpc>
                <a:spcPct val="80000"/>
              </a:lnSpc>
              <a:spcBef>
                <a:spcPct val="20000"/>
              </a:spcBef>
            </a:pPr>
            <a:r>
              <a:rPr lang="fr-FR" sz="2400" dirty="0">
                <a:latin typeface="Maiandra GD" pitchFamily="34" charset="0"/>
              </a:rPr>
              <a:t>Soirée Conférence observation des étoiles </a:t>
            </a:r>
          </a:p>
          <a:p>
            <a:pPr marL="342900" indent="-342900" algn="ctr">
              <a:lnSpc>
                <a:spcPct val="80000"/>
              </a:lnSpc>
              <a:spcBef>
                <a:spcPct val="20000"/>
              </a:spcBef>
            </a:pPr>
            <a:r>
              <a:rPr lang="fr-FR" sz="2400" dirty="0">
                <a:latin typeface="Maiandra GD" pitchFamily="34" charset="0"/>
              </a:rPr>
              <a:t>avec </a:t>
            </a:r>
            <a:r>
              <a:rPr lang="fr-FR" sz="2400" dirty="0" smtClean="0">
                <a:latin typeface="Maiandra GD" pitchFamily="34" charset="0"/>
              </a:rPr>
              <a:t>un conférencier berbère</a:t>
            </a:r>
            <a:endParaRPr lang="fr-FR" sz="2400" dirty="0">
              <a:latin typeface="Maiandra GD" pitchFamily="34" charset="0"/>
            </a:endParaRPr>
          </a:p>
        </p:txBody>
      </p:sp>
      <p:pic>
        <p:nvPicPr>
          <p:cNvPr id="14340" name="Picture 5" descr="Tozeur (97) copie"/>
          <p:cNvPicPr>
            <a:picLocks noChangeAspect="1" noChangeArrowheads="1"/>
          </p:cNvPicPr>
          <p:nvPr/>
        </p:nvPicPr>
        <p:blipFill>
          <a:blip r:embed="rId2" cstate="email"/>
          <a:srcRect/>
          <a:stretch>
            <a:fillRect/>
          </a:stretch>
        </p:blipFill>
        <p:spPr bwMode="auto">
          <a:xfrm>
            <a:off x="4906963" y="3933825"/>
            <a:ext cx="3816350" cy="2546350"/>
          </a:xfrm>
          <a:prstGeom prst="rect">
            <a:avLst/>
          </a:prstGeom>
          <a:noFill/>
          <a:ln w="9525">
            <a:noFill/>
            <a:miter lim="800000"/>
            <a:headEnd/>
            <a:tailEnd/>
          </a:ln>
        </p:spPr>
      </p:pic>
      <p:pic>
        <p:nvPicPr>
          <p:cNvPr id="14341" name="Picture 6" descr="IMG_0462"/>
          <p:cNvPicPr>
            <a:picLocks noChangeAspect="1" noChangeArrowheads="1"/>
          </p:cNvPicPr>
          <p:nvPr/>
        </p:nvPicPr>
        <p:blipFill>
          <a:blip r:embed="rId3" cstate="email"/>
          <a:srcRect/>
          <a:stretch>
            <a:fillRect/>
          </a:stretch>
        </p:blipFill>
        <p:spPr bwMode="auto">
          <a:xfrm>
            <a:off x="468313" y="3898900"/>
            <a:ext cx="3887787" cy="2581275"/>
          </a:xfrm>
          <a:prstGeom prst="rect">
            <a:avLst/>
          </a:prstGeom>
          <a:noFill/>
          <a:ln w="9525">
            <a:noFill/>
            <a:miter lim="800000"/>
            <a:headEnd/>
            <a:tailEnd/>
          </a:ln>
        </p:spPr>
      </p:pic>
      <p:pic>
        <p:nvPicPr>
          <p:cNvPr id="14342" name="Picture 7" descr="Image 20"/>
          <p:cNvPicPr>
            <a:picLocks noChangeAspect="1" noChangeArrowheads="1"/>
          </p:cNvPicPr>
          <p:nvPr/>
        </p:nvPicPr>
        <p:blipFill>
          <a:blip r:embed="rId4" cstate="email"/>
          <a:srcRect/>
          <a:stretch>
            <a:fillRect/>
          </a:stretch>
        </p:blipFill>
        <p:spPr bwMode="auto">
          <a:xfrm>
            <a:off x="2268538" y="1109663"/>
            <a:ext cx="4537075" cy="2500312"/>
          </a:xfrm>
          <a:prstGeom prst="rect">
            <a:avLst/>
          </a:prstGeom>
          <a:noFill/>
          <a:ln w="9525">
            <a:noFill/>
            <a:miter lim="800000"/>
            <a:headEnd/>
            <a:tailEnd/>
          </a:ln>
        </p:spPr>
      </p:pic>
      <p:pic>
        <p:nvPicPr>
          <p:cNvPr id="14343"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ervboul1\images cj\16 PHOTOTHEQUE\03 - PRODUITS CJ\03. DEJ &amp; DINER &amp; COCKTAIL\DINER TENTES BERBERES\IMG_3779.JPG"/>
          <p:cNvPicPr>
            <a:picLocks noChangeAspect="1" noChangeArrowheads="1"/>
          </p:cNvPicPr>
          <p:nvPr/>
        </p:nvPicPr>
        <p:blipFill>
          <a:blip r:embed="rId2" cstate="email"/>
          <a:srcRect/>
          <a:stretch>
            <a:fillRect/>
          </a:stretch>
        </p:blipFill>
        <p:spPr bwMode="auto">
          <a:xfrm>
            <a:off x="50800" y="685800"/>
            <a:ext cx="8974138" cy="5983288"/>
          </a:xfrm>
          <a:prstGeom prst="rect">
            <a:avLst/>
          </a:prstGeom>
          <a:noFill/>
          <a:ln w="9525">
            <a:noFill/>
            <a:miter lim="800000"/>
            <a:headEnd/>
            <a:tailEnd/>
          </a:ln>
        </p:spPr>
      </p:pic>
      <p:sp>
        <p:nvSpPr>
          <p:cNvPr id="6147" name="Rectangle 4"/>
          <p:cNvSpPr>
            <a:spLocks noChangeArrowheads="1"/>
          </p:cNvSpPr>
          <p:nvPr/>
        </p:nvSpPr>
        <p:spPr bwMode="auto">
          <a:xfrm>
            <a:off x="1789113" y="260350"/>
            <a:ext cx="5329237" cy="1728788"/>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a:t>
            </a:r>
          </a:p>
          <a:p>
            <a:pPr marL="342900" indent="-342900" algn="ctr">
              <a:spcBef>
                <a:spcPct val="20000"/>
              </a:spcBef>
            </a:pPr>
            <a:r>
              <a:rPr lang="fr-FR" altLang="fr-FR" sz="2000" dirty="0">
                <a:latin typeface="Book Antiqua" pitchFamily="18" charset="0"/>
                <a:hlinkClick r:id="rId3"/>
              </a:rPr>
              <a:t>http://www.croisierejaune.com/video/10_dej_diner_berbere.html</a:t>
            </a:r>
            <a:endParaRPr lang="fr-FR" altLang="fr-FR" sz="2000" dirty="0">
              <a:latin typeface="Book Antiqua" pitchFamily="18" charset="0"/>
            </a:endParaRPr>
          </a:p>
          <a:p>
            <a:pPr marL="342900" indent="-342900" algn="ctr">
              <a:spcBef>
                <a:spcPct val="20000"/>
              </a:spcBef>
            </a:pPr>
            <a:endParaRPr lang="fr-FR" altLang="fr-FR" sz="3000" dirty="0">
              <a:latin typeface="Book Antiqua" pitchFamily="18" charset="0"/>
            </a:endParaRPr>
          </a:p>
        </p:txBody>
      </p:sp>
      <p:pic>
        <p:nvPicPr>
          <p:cNvPr id="4"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314127" y="214859"/>
            <a:ext cx="9854679"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defRPr/>
            </a:pPr>
            <a:r>
              <a:rPr lang="fr-FR" altLang="fr-FR" sz="2000" dirty="0">
                <a:latin typeface="+mn-lt"/>
                <a:ea typeface="ＭＳ Ｐゴシック" pitchFamily="-110" charset="-128"/>
                <a:cs typeface="+mj-cs"/>
              </a:rPr>
              <a:t>Accueil des participants à l’aéroport de </a:t>
            </a:r>
            <a:r>
              <a:rPr lang="fr-FR" altLang="fr-FR" sz="2000" dirty="0" smtClean="0">
                <a:latin typeface="+mn-lt"/>
                <a:ea typeface="ＭＳ Ｐゴシック" pitchFamily="-110" charset="-128"/>
                <a:cs typeface="+mj-cs"/>
              </a:rPr>
              <a:t>Tozeur.</a:t>
            </a:r>
          </a:p>
          <a:p>
            <a:pPr algn="ctr" eaLnBrk="1" hangingPunct="1">
              <a:lnSpc>
                <a:spcPct val="80000"/>
              </a:lnSpc>
              <a:spcBef>
                <a:spcPct val="20000"/>
              </a:spcBef>
              <a:defRPr/>
            </a:pPr>
            <a:r>
              <a:rPr lang="fr-FR" altLang="fr-FR" sz="2000" dirty="0" smtClean="0">
                <a:latin typeface="+mn-lt"/>
                <a:ea typeface="ＭＳ Ｐゴシック" pitchFamily="-110" charset="-128"/>
                <a:cs typeface="+mj-cs"/>
              </a:rPr>
              <a:t>Transfert </a:t>
            </a:r>
            <a:r>
              <a:rPr lang="fr-FR" altLang="fr-FR" sz="2000" dirty="0">
                <a:latin typeface="+mn-lt"/>
                <a:ea typeface="ＭＳ Ｐゴシック" pitchFamily="-110" charset="-128"/>
                <a:cs typeface="+mj-cs"/>
              </a:rPr>
              <a:t>en </a:t>
            </a:r>
            <a:r>
              <a:rPr lang="fr-FR" altLang="fr-FR" sz="2000" dirty="0" smtClean="0">
                <a:latin typeface="+mn-lt"/>
                <a:ea typeface="ＭＳ Ｐゴシック" pitchFamily="-110" charset="-128"/>
                <a:cs typeface="+mj-cs"/>
              </a:rPr>
              <a:t>calèche  en direction de l’hôtel  Palm Beach Palace 5*</a:t>
            </a:r>
            <a:endParaRPr lang="fr-FR" altLang="fr-FR" sz="2000" dirty="0">
              <a:latin typeface="+mn-lt"/>
              <a:ea typeface="ＭＳ Ｐゴシック" pitchFamily="-110" charset="-128"/>
              <a:cs typeface="+mj-cs"/>
            </a:endParaRPr>
          </a:p>
        </p:txBody>
      </p:sp>
      <p:pic>
        <p:nvPicPr>
          <p:cNvPr id="4102" name="Picture 8" descr="DSC_0013-light"/>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107504" y="3966978"/>
            <a:ext cx="4176464" cy="268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39MX"/>
          <p:cNvPicPr>
            <a:picLocks noChangeAspect="1" noChangeArrowheads="1"/>
          </p:cNvPicPr>
          <p:nvPr/>
        </p:nvPicPr>
        <p:blipFill>
          <a:blip r:embed="rId3" cstate="email"/>
          <a:srcRect/>
          <a:stretch>
            <a:fillRect/>
          </a:stretch>
        </p:blipFill>
        <p:spPr bwMode="auto">
          <a:xfrm>
            <a:off x="179512" y="1052736"/>
            <a:ext cx="4066033" cy="2772792"/>
          </a:xfrm>
          <a:prstGeom prst="rect">
            <a:avLst/>
          </a:prstGeom>
          <a:noFill/>
          <a:ln w="9525">
            <a:noFill/>
            <a:miter lim="800000"/>
            <a:headEnd/>
            <a:tailEnd/>
          </a:ln>
        </p:spPr>
      </p:pic>
      <p:pic>
        <p:nvPicPr>
          <p:cNvPr id="6" name="Picture 11" descr="42MX"/>
          <p:cNvPicPr>
            <a:picLocks noChangeAspect="1" noChangeArrowheads="1"/>
          </p:cNvPicPr>
          <p:nvPr/>
        </p:nvPicPr>
        <p:blipFill>
          <a:blip r:embed="rId4" cstate="email"/>
          <a:srcRect/>
          <a:stretch>
            <a:fillRect/>
          </a:stretch>
        </p:blipFill>
        <p:spPr bwMode="auto">
          <a:xfrm>
            <a:off x="4427984" y="1412776"/>
            <a:ext cx="4555430" cy="4555431"/>
          </a:xfrm>
          <a:prstGeom prst="rect">
            <a:avLst/>
          </a:prstGeom>
          <a:noFill/>
          <a:ln w="9525">
            <a:noFill/>
            <a:miter lim="800000"/>
            <a:headEnd/>
            <a:tailEnd/>
          </a:ln>
        </p:spPr>
      </p:pic>
      <p:pic>
        <p:nvPicPr>
          <p:cNvPr id="7" name="Image 3" descr="LOGO CJ ENTIER2 BLC.eps"/>
          <p:cNvPicPr>
            <a:picLocks noChangeAspect="1"/>
          </p:cNvPicPr>
          <p:nvPr/>
        </p:nvPicPr>
        <p:blipFill>
          <a:blip r:embed="rId5" cstate="email"/>
          <a:srcRect/>
          <a:stretch>
            <a:fillRect/>
          </a:stretch>
        </p:blipFill>
        <p:spPr bwMode="auto">
          <a:xfrm>
            <a:off x="0" y="1"/>
            <a:ext cx="858063"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763713" y="220663"/>
            <a:ext cx="5329237" cy="1728787"/>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  </a:t>
            </a:r>
          </a:p>
        </p:txBody>
      </p:sp>
      <p:pic>
        <p:nvPicPr>
          <p:cNvPr id="7172" name="Picture 3" descr="\\Servboul1\images cj\Nouvelle Photothèque\Prestation\Milles Bougies\DSCN0159.jpg"/>
          <p:cNvPicPr>
            <a:picLocks noChangeAspect="1" noChangeArrowheads="1"/>
          </p:cNvPicPr>
          <p:nvPr/>
        </p:nvPicPr>
        <p:blipFill>
          <a:blip r:embed="rId2" cstate="email"/>
          <a:srcRect/>
          <a:stretch>
            <a:fillRect/>
          </a:stretch>
        </p:blipFill>
        <p:spPr bwMode="auto">
          <a:xfrm>
            <a:off x="669925" y="787400"/>
            <a:ext cx="3600450" cy="2700338"/>
          </a:xfrm>
          <a:prstGeom prst="rect">
            <a:avLst/>
          </a:prstGeom>
          <a:noFill/>
          <a:ln w="9525">
            <a:noFill/>
            <a:miter lim="800000"/>
            <a:headEnd/>
            <a:tailEnd/>
          </a:ln>
        </p:spPr>
      </p:pic>
      <p:pic>
        <p:nvPicPr>
          <p:cNvPr id="7173" name="Picture 4" descr="\\Servboul1\images cj\Nouvelle Photothèque\Prestation\Feu de camp\Apodis Voyages _ Nov  cop 2.jpg"/>
          <p:cNvPicPr>
            <a:picLocks noChangeAspect="1" noChangeArrowheads="1"/>
          </p:cNvPicPr>
          <p:nvPr/>
        </p:nvPicPr>
        <p:blipFill>
          <a:blip r:embed="rId3" cstate="email"/>
          <a:srcRect/>
          <a:stretch>
            <a:fillRect/>
          </a:stretch>
        </p:blipFill>
        <p:spPr bwMode="auto">
          <a:xfrm>
            <a:off x="4697413" y="1319213"/>
            <a:ext cx="3921125" cy="5227637"/>
          </a:xfrm>
          <a:prstGeom prst="rect">
            <a:avLst/>
          </a:prstGeom>
          <a:noFill/>
          <a:ln w="9525">
            <a:noFill/>
            <a:miter lim="800000"/>
            <a:headEnd/>
            <a:tailEnd/>
          </a:ln>
        </p:spPr>
      </p:pic>
      <p:pic>
        <p:nvPicPr>
          <p:cNvPr id="7" name="Picture 7" descr="IMG_0384"/>
          <p:cNvPicPr>
            <a:picLocks noChangeAspect="1" noChangeArrowheads="1"/>
          </p:cNvPicPr>
          <p:nvPr/>
        </p:nvPicPr>
        <p:blipFill>
          <a:blip r:embed="rId4" cstate="email"/>
          <a:srcRect/>
          <a:stretch>
            <a:fillRect/>
          </a:stretch>
        </p:blipFill>
        <p:spPr bwMode="auto">
          <a:xfrm>
            <a:off x="134938" y="3860800"/>
            <a:ext cx="4303712" cy="2868613"/>
          </a:xfrm>
          <a:prstGeom prst="rect">
            <a:avLst/>
          </a:prstGeom>
          <a:noFill/>
          <a:ln w="12700">
            <a:solidFill>
              <a:schemeClr val="bg1"/>
            </a:solidFill>
            <a:miter lim="800000"/>
            <a:headEnd/>
            <a:tailEnd/>
          </a:ln>
        </p:spPr>
      </p:pic>
      <p:pic>
        <p:nvPicPr>
          <p:cNvPr id="6"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763713" y="0"/>
            <a:ext cx="6121400" cy="1728788"/>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a:t>
            </a:r>
          </a:p>
          <a:p>
            <a:pPr marL="342900" indent="-342900" algn="ctr">
              <a:spcBef>
                <a:spcPct val="20000"/>
              </a:spcBef>
            </a:pPr>
            <a:r>
              <a:rPr lang="fr-FR" altLang="fr-FR" sz="3000" dirty="0">
                <a:latin typeface="Book Antiqua" pitchFamily="18" charset="0"/>
              </a:rPr>
              <a:t>Disposition des tables en U</a:t>
            </a:r>
          </a:p>
        </p:txBody>
      </p:sp>
      <p:pic>
        <p:nvPicPr>
          <p:cNvPr id="9219" name="Picture 2" descr="\\Servboul1\images cj\16 PHOTOTHEQUE\03 - PRODUITS CJ\03. DEJ &amp; DINER &amp; COCKTAIL\Diner berbère jardin de l'hôtel (Le Sultan)\IMG_4208.jpg"/>
          <p:cNvPicPr>
            <a:picLocks noChangeAspect="1" noChangeArrowheads="1"/>
          </p:cNvPicPr>
          <p:nvPr/>
        </p:nvPicPr>
        <p:blipFill>
          <a:blip r:embed="rId2" cstate="email"/>
          <a:srcRect/>
          <a:stretch>
            <a:fillRect/>
          </a:stretch>
        </p:blipFill>
        <p:spPr bwMode="auto">
          <a:xfrm>
            <a:off x="755650" y="1196975"/>
            <a:ext cx="7920038" cy="5284788"/>
          </a:xfrm>
          <a:prstGeom prst="rect">
            <a:avLst/>
          </a:prstGeom>
          <a:noFill/>
          <a:ln w="9525">
            <a:noFill/>
            <a:miter lim="800000"/>
            <a:headEnd/>
            <a:tailEnd/>
          </a:ln>
        </p:spPr>
      </p:pic>
      <p:pic>
        <p:nvPicPr>
          <p:cNvPr id="4"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rvboul1\images cj\16 PHOTOTHEQUE\03 - PRODUITS CJ\03. DEJ &amp; DINER &amp; COCKTAIL\DINER TENTES BERBERES\DSC_0428.jpg"/>
          <p:cNvPicPr>
            <a:picLocks noChangeAspect="1" noChangeArrowheads="1"/>
          </p:cNvPicPr>
          <p:nvPr/>
        </p:nvPicPr>
        <p:blipFill>
          <a:blip r:embed="rId2" cstate="email"/>
          <a:srcRect/>
          <a:stretch>
            <a:fillRect/>
          </a:stretch>
        </p:blipFill>
        <p:spPr bwMode="auto">
          <a:xfrm>
            <a:off x="527050" y="1054100"/>
            <a:ext cx="7797800" cy="5221288"/>
          </a:xfrm>
          <a:prstGeom prst="rect">
            <a:avLst/>
          </a:prstGeom>
          <a:noFill/>
          <a:ln w="9525">
            <a:noFill/>
            <a:miter lim="800000"/>
            <a:headEnd/>
            <a:tailEnd/>
          </a:ln>
        </p:spPr>
      </p:pic>
      <p:sp>
        <p:nvSpPr>
          <p:cNvPr id="5123" name="Rectangle 2"/>
          <p:cNvSpPr>
            <a:spLocks noChangeArrowheads="1"/>
          </p:cNvSpPr>
          <p:nvPr/>
        </p:nvSpPr>
        <p:spPr bwMode="auto">
          <a:xfrm>
            <a:off x="465138" y="290513"/>
            <a:ext cx="8416925" cy="2676525"/>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000">
                <a:latin typeface="Maiandra GD" pitchFamily="34" charset="0"/>
              </a:rPr>
              <a:t>Mise en place d’un dîner sous tentes berbères </a:t>
            </a:r>
            <a:r>
              <a:rPr lang="fr-FR" altLang="fr-FR" sz="2000" i="1">
                <a:hlinkClick r:id="rId3"/>
              </a:rPr>
              <a:t>http://www.croisierejaune.com/video/10_dej_diner_berbere.html</a:t>
            </a:r>
            <a:endParaRPr lang="fr-FR" altLang="fr-FR" sz="2000" i="1"/>
          </a:p>
          <a:p>
            <a:pPr marL="342900" indent="-342900" algn="ctr">
              <a:lnSpc>
                <a:spcPct val="80000"/>
              </a:lnSpc>
              <a:spcBef>
                <a:spcPct val="20000"/>
              </a:spcBef>
            </a:pPr>
            <a:endParaRPr lang="fr-FR" altLang="fr-FR" sz="2400">
              <a:latin typeface="Maiandra GD" pitchFamily="34" charset="0"/>
            </a:endParaRPr>
          </a:p>
        </p:txBody>
      </p:sp>
      <p:pic>
        <p:nvPicPr>
          <p:cNvPr id="5124"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899592" y="115888"/>
            <a:ext cx="6984181" cy="576808"/>
          </a:xfrm>
          <a:prstGeom prst="rect">
            <a:avLst/>
          </a:prstGeom>
          <a:noFill/>
          <a:ln w="9525">
            <a:noFill/>
            <a:miter lim="800000"/>
            <a:headEnd/>
            <a:tailEnd/>
          </a:ln>
        </p:spPr>
        <p:txBody>
          <a:bodyPr/>
          <a:lstStyle/>
          <a:p>
            <a:pPr marL="342900" indent="-342900" algn="ctr">
              <a:spcBef>
                <a:spcPct val="20000"/>
              </a:spcBef>
            </a:pPr>
            <a:r>
              <a:rPr lang="fr-FR" sz="2800" dirty="0" smtClean="0">
                <a:latin typeface="+mn-lt"/>
              </a:rPr>
              <a:t>Salle de bain derrière les tentes </a:t>
            </a:r>
            <a:r>
              <a:rPr lang="fr-FR" sz="2800" dirty="0" err="1" smtClean="0">
                <a:latin typeface="+mn-lt"/>
              </a:rPr>
              <a:t>lodges</a:t>
            </a:r>
            <a:endParaRPr lang="fr-FR" sz="2800" dirty="0">
              <a:latin typeface="+mn-lt"/>
            </a:endParaRPr>
          </a:p>
          <a:p>
            <a:pPr marL="342900" indent="-342900" algn="ctr">
              <a:spcBef>
                <a:spcPct val="20000"/>
              </a:spcBef>
            </a:pPr>
            <a:endParaRPr lang="fr-FR" sz="2000" dirty="0">
              <a:solidFill>
                <a:srgbClr val="663300"/>
              </a:solidFill>
              <a:latin typeface="+mn-lt"/>
            </a:endParaRPr>
          </a:p>
        </p:txBody>
      </p:sp>
      <p:pic>
        <p:nvPicPr>
          <p:cNvPr id="6" name="Picture 5" descr="IMG_9149"/>
          <p:cNvPicPr>
            <a:picLocks noChangeAspect="1" noChangeArrowheads="1"/>
          </p:cNvPicPr>
          <p:nvPr/>
        </p:nvPicPr>
        <p:blipFill>
          <a:blip r:embed="rId2" cstate="email"/>
          <a:srcRect/>
          <a:stretch>
            <a:fillRect/>
          </a:stretch>
        </p:blipFill>
        <p:spPr bwMode="auto">
          <a:xfrm>
            <a:off x="180282" y="1052736"/>
            <a:ext cx="4751758" cy="3168352"/>
          </a:xfrm>
          <a:prstGeom prst="rect">
            <a:avLst/>
          </a:prstGeom>
          <a:noFill/>
          <a:ln w="50800" algn="ctr">
            <a:solidFill>
              <a:schemeClr val="bg1"/>
            </a:solidFill>
            <a:miter lim="800000"/>
            <a:headEnd/>
            <a:tailEnd/>
          </a:ln>
        </p:spPr>
      </p:pic>
      <p:pic>
        <p:nvPicPr>
          <p:cNvPr id="7" name="Picture 8"/>
          <p:cNvPicPr>
            <a:picLocks noChangeAspect="1" noChangeArrowheads="1"/>
          </p:cNvPicPr>
          <p:nvPr/>
        </p:nvPicPr>
        <p:blipFill>
          <a:blip r:embed="rId3" cstate="email"/>
          <a:srcRect/>
          <a:stretch>
            <a:fillRect/>
          </a:stretch>
        </p:blipFill>
        <p:spPr bwMode="auto">
          <a:xfrm>
            <a:off x="155077" y="4509120"/>
            <a:ext cx="2472707" cy="1656185"/>
          </a:xfrm>
          <a:prstGeom prst="rect">
            <a:avLst/>
          </a:prstGeom>
          <a:noFill/>
          <a:ln w="50800">
            <a:solidFill>
              <a:schemeClr val="bg1"/>
            </a:solidFill>
            <a:miter lim="800000"/>
            <a:headEnd/>
            <a:tailEnd/>
          </a:ln>
        </p:spPr>
      </p:pic>
      <p:pic>
        <p:nvPicPr>
          <p:cNvPr id="8" name="Picture 6"/>
          <p:cNvPicPr>
            <a:picLocks noChangeAspect="1" noChangeArrowheads="1"/>
          </p:cNvPicPr>
          <p:nvPr/>
        </p:nvPicPr>
        <p:blipFill>
          <a:blip r:embed="rId4" cstate="email"/>
          <a:srcRect/>
          <a:stretch>
            <a:fillRect/>
          </a:stretch>
        </p:blipFill>
        <p:spPr bwMode="auto">
          <a:xfrm>
            <a:off x="2555776" y="4509120"/>
            <a:ext cx="2472594" cy="1656184"/>
          </a:xfrm>
          <a:prstGeom prst="rect">
            <a:avLst/>
          </a:prstGeom>
          <a:noFill/>
          <a:ln w="50800">
            <a:solidFill>
              <a:schemeClr val="bg1"/>
            </a:solidFill>
            <a:miter lim="800000"/>
            <a:headEnd/>
            <a:tailEnd/>
          </a:ln>
        </p:spPr>
      </p:pic>
      <p:pic>
        <p:nvPicPr>
          <p:cNvPr id="9"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pic>
        <p:nvPicPr>
          <p:cNvPr id="10" name="Picture 5" descr="\\Servboul1\imagescj\16 PHOTOTHEQUE\03 - PRODUITS CJ\02. CAMPEMENT\CAMPEMENT - Lodge Out Of Africa\LODGE\PICT0031.jpg"/>
          <p:cNvPicPr>
            <a:picLocks noChangeAspect="1" noChangeArrowheads="1"/>
          </p:cNvPicPr>
          <p:nvPr/>
        </p:nvPicPr>
        <p:blipFill>
          <a:blip r:embed="rId6" cstate="email"/>
          <a:srcRect/>
          <a:stretch>
            <a:fillRect/>
          </a:stretch>
        </p:blipFill>
        <p:spPr bwMode="auto">
          <a:xfrm>
            <a:off x="5148064" y="1124744"/>
            <a:ext cx="3728092" cy="2647826"/>
          </a:xfrm>
          <a:prstGeom prst="rect">
            <a:avLst/>
          </a:prstGeom>
          <a:noFill/>
          <a:ln w="9525">
            <a:noFill/>
            <a:miter lim="800000"/>
            <a:headEnd/>
            <a:tailEnd/>
          </a:ln>
        </p:spPr>
      </p:pic>
      <p:pic>
        <p:nvPicPr>
          <p:cNvPr id="11" name="Picture 6"/>
          <p:cNvPicPr>
            <a:picLocks noChangeAspect="1" noChangeArrowheads="1"/>
          </p:cNvPicPr>
          <p:nvPr/>
        </p:nvPicPr>
        <p:blipFill>
          <a:blip r:embed="rId7" cstate="email"/>
          <a:srcRect l="-715"/>
          <a:stretch>
            <a:fillRect/>
          </a:stretch>
        </p:blipFill>
        <p:spPr bwMode="auto">
          <a:xfrm>
            <a:off x="5148064" y="3933056"/>
            <a:ext cx="3792414" cy="2520280"/>
          </a:xfrm>
          <a:prstGeom prst="rect">
            <a:avLst/>
          </a:prstGeom>
          <a:noFill/>
          <a:ln w="50800" algn="ctr">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MG_3866BR"/>
          <p:cNvPicPr>
            <a:picLocks noChangeAspect="1" noChangeArrowheads="1"/>
          </p:cNvPicPr>
          <p:nvPr/>
        </p:nvPicPr>
        <p:blipFill>
          <a:blip r:embed="rId2" cstate="email"/>
          <a:srcRect/>
          <a:stretch>
            <a:fillRect/>
          </a:stretch>
        </p:blipFill>
        <p:spPr bwMode="auto">
          <a:xfrm>
            <a:off x="323528" y="1124744"/>
            <a:ext cx="4176712" cy="2809875"/>
          </a:xfrm>
          <a:prstGeom prst="rect">
            <a:avLst/>
          </a:prstGeom>
          <a:noFill/>
          <a:ln w="9525">
            <a:noFill/>
            <a:miter lim="800000"/>
            <a:headEnd/>
            <a:tailEnd/>
          </a:ln>
        </p:spPr>
      </p:pic>
      <p:pic>
        <p:nvPicPr>
          <p:cNvPr id="31747" name="Picture 11" descr="tente LODGE 4 LITS"/>
          <p:cNvPicPr>
            <a:picLocks noChangeAspect="1" noChangeArrowheads="1"/>
          </p:cNvPicPr>
          <p:nvPr/>
        </p:nvPicPr>
        <p:blipFill>
          <a:blip r:embed="rId3" cstate="email"/>
          <a:srcRect/>
          <a:stretch>
            <a:fillRect/>
          </a:stretch>
        </p:blipFill>
        <p:spPr bwMode="auto">
          <a:xfrm>
            <a:off x="4787900" y="908050"/>
            <a:ext cx="4021138" cy="5688013"/>
          </a:xfrm>
          <a:prstGeom prst="rect">
            <a:avLst/>
          </a:prstGeom>
          <a:noFill/>
          <a:ln w="9525">
            <a:noFill/>
            <a:miter lim="800000"/>
            <a:headEnd/>
            <a:tailEnd/>
          </a:ln>
        </p:spPr>
      </p:pic>
      <p:pic>
        <p:nvPicPr>
          <p:cNvPr id="31748"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
        <p:nvSpPr>
          <p:cNvPr id="31750" name="Rectangle 5"/>
          <p:cNvSpPr>
            <a:spLocks noChangeArrowheads="1"/>
          </p:cNvSpPr>
          <p:nvPr/>
        </p:nvSpPr>
        <p:spPr bwMode="auto">
          <a:xfrm>
            <a:off x="1912938" y="116632"/>
            <a:ext cx="7231062" cy="792162"/>
          </a:xfrm>
          <a:prstGeom prst="rect">
            <a:avLst/>
          </a:prstGeom>
          <a:noFill/>
          <a:ln w="9525">
            <a:noFill/>
            <a:miter lim="800000"/>
            <a:headEnd/>
            <a:tailEnd/>
          </a:ln>
        </p:spPr>
        <p:txBody>
          <a:bodyPr/>
          <a:lstStyle/>
          <a:p>
            <a:pPr marL="342900" indent="-342900">
              <a:spcBef>
                <a:spcPct val="20000"/>
              </a:spcBef>
            </a:pPr>
            <a:r>
              <a:rPr lang="fr-FR" altLang="fr-FR" sz="2400" dirty="0" smtClean="0">
                <a:latin typeface="+mn-lt"/>
              </a:rPr>
              <a:t>Nuit </a:t>
            </a:r>
            <a:r>
              <a:rPr lang="fr-FR" altLang="fr-FR" sz="2400" dirty="0">
                <a:latin typeface="+mn-lt"/>
              </a:rPr>
              <a:t>sous Lodge Out of </a:t>
            </a:r>
            <a:r>
              <a:rPr lang="fr-FR" altLang="fr-FR" sz="2400" dirty="0" err="1">
                <a:latin typeface="+mn-lt"/>
              </a:rPr>
              <a:t>Africa</a:t>
            </a:r>
            <a:r>
              <a:rPr lang="fr-FR" altLang="fr-FR" sz="2400" dirty="0">
                <a:latin typeface="+mn-lt"/>
              </a:rPr>
              <a:t> (base 4)</a:t>
            </a:r>
          </a:p>
        </p:txBody>
      </p:sp>
      <p:pic>
        <p:nvPicPr>
          <p:cNvPr id="68609" name="Picture 1" descr="\\Servboul1\images cj\16 PHOTOTHEQUE\03 - PRODUITS CJ\02. CAMPEMENT\CAMPEMENT - Lodge Ambassadeur\IMG_8944 - copie.JPG"/>
          <p:cNvPicPr>
            <a:picLocks noChangeAspect="1" noChangeArrowheads="1"/>
          </p:cNvPicPr>
          <p:nvPr/>
        </p:nvPicPr>
        <p:blipFill>
          <a:blip r:embed="rId5" cstate="email"/>
          <a:srcRect/>
          <a:stretch>
            <a:fillRect/>
          </a:stretch>
        </p:blipFill>
        <p:spPr bwMode="auto">
          <a:xfrm>
            <a:off x="323528" y="4051838"/>
            <a:ext cx="4067943" cy="274674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
        <p:nvSpPr>
          <p:cNvPr id="46084" name="Rectangle 5"/>
          <p:cNvSpPr>
            <a:spLocks noChangeArrowheads="1"/>
          </p:cNvSpPr>
          <p:nvPr/>
        </p:nvSpPr>
        <p:spPr bwMode="auto">
          <a:xfrm>
            <a:off x="1341438" y="115888"/>
            <a:ext cx="6840537" cy="792162"/>
          </a:xfrm>
          <a:prstGeom prst="rect">
            <a:avLst/>
          </a:prstGeom>
          <a:noFill/>
          <a:ln w="9525">
            <a:noFill/>
            <a:miter lim="800000"/>
            <a:headEnd/>
            <a:tailEnd/>
          </a:ln>
        </p:spPr>
        <p:txBody>
          <a:bodyPr/>
          <a:lstStyle/>
          <a:p>
            <a:pPr marL="342900" indent="-342900">
              <a:spcBef>
                <a:spcPct val="20000"/>
              </a:spcBef>
            </a:pPr>
            <a:r>
              <a:rPr lang="fr-FR" altLang="fr-FR" sz="2400" i="1" dirty="0">
                <a:solidFill>
                  <a:srgbClr val="663300"/>
                </a:solidFill>
                <a:latin typeface="Maiandra GD" pitchFamily="34" charset="0"/>
              </a:rPr>
              <a:t> </a:t>
            </a:r>
            <a:r>
              <a:rPr lang="fr-FR" altLang="fr-FR" sz="2400" dirty="0">
                <a:latin typeface="Maiandra GD" pitchFamily="34" charset="0"/>
              </a:rPr>
              <a:t>Option Nuit sous Lodge Out of </a:t>
            </a:r>
            <a:r>
              <a:rPr lang="fr-FR" altLang="fr-FR" sz="2400" dirty="0" err="1">
                <a:latin typeface="Maiandra GD" pitchFamily="34" charset="0"/>
              </a:rPr>
              <a:t>Africa</a:t>
            </a:r>
            <a:r>
              <a:rPr lang="fr-FR" altLang="fr-FR" sz="2400" dirty="0">
                <a:latin typeface="Maiandra GD" pitchFamily="34" charset="0"/>
              </a:rPr>
              <a:t> (base </a:t>
            </a:r>
            <a:r>
              <a:rPr lang="fr-FR" altLang="fr-FR" sz="2400" dirty="0" smtClean="0">
                <a:latin typeface="Maiandra GD" pitchFamily="34" charset="0"/>
              </a:rPr>
              <a:t>4)</a:t>
            </a:r>
            <a:endParaRPr lang="fr-FR" altLang="fr-FR" sz="2400" dirty="0">
              <a:latin typeface="Maiandra GD" pitchFamily="34" charset="0"/>
            </a:endParaRPr>
          </a:p>
        </p:txBody>
      </p:sp>
      <p:pic>
        <p:nvPicPr>
          <p:cNvPr id="46086" name="Picture 6" descr="\\Servboul1\imagescj\16 PHOTOTHEQUE\03 - PRODUITS CJ\02. CAMPEMENT\CAMPEMENT - Lodge Out Of Africa\LODGE\IMG_3761BR.jpg"/>
          <p:cNvPicPr>
            <a:picLocks noChangeAspect="1" noChangeArrowheads="1"/>
          </p:cNvPicPr>
          <p:nvPr/>
        </p:nvPicPr>
        <p:blipFill>
          <a:blip r:embed="rId3" cstate="email"/>
          <a:srcRect/>
          <a:stretch>
            <a:fillRect/>
          </a:stretch>
        </p:blipFill>
        <p:spPr bwMode="auto">
          <a:xfrm>
            <a:off x="420688" y="995363"/>
            <a:ext cx="3971925" cy="2654300"/>
          </a:xfrm>
          <a:prstGeom prst="rect">
            <a:avLst/>
          </a:prstGeom>
          <a:noFill/>
          <a:ln w="9525">
            <a:noFill/>
            <a:miter lim="800000"/>
            <a:headEnd/>
            <a:tailEnd/>
          </a:ln>
        </p:spPr>
      </p:pic>
      <p:pic>
        <p:nvPicPr>
          <p:cNvPr id="46087" name="Picture 7" descr="\\Servboul1\imagescj\16 PHOTOTHEQUE\03 - PRODUITS CJ\02. CAMPEMENT\CAMPEMENT - Lodge Out Of Africa\LODGE\IMG_3829.JPG"/>
          <p:cNvPicPr>
            <a:picLocks noChangeAspect="1" noChangeArrowheads="1"/>
          </p:cNvPicPr>
          <p:nvPr/>
        </p:nvPicPr>
        <p:blipFill>
          <a:blip r:embed="rId4" cstate="email"/>
          <a:srcRect/>
          <a:stretch>
            <a:fillRect/>
          </a:stretch>
        </p:blipFill>
        <p:spPr bwMode="auto">
          <a:xfrm>
            <a:off x="4589463" y="793750"/>
            <a:ext cx="4384675" cy="2924175"/>
          </a:xfrm>
          <a:prstGeom prst="rect">
            <a:avLst/>
          </a:prstGeom>
          <a:noFill/>
          <a:ln w="9525">
            <a:noFill/>
            <a:miter lim="800000"/>
            <a:headEnd/>
            <a:tailEnd/>
          </a:ln>
        </p:spPr>
      </p:pic>
      <p:pic>
        <p:nvPicPr>
          <p:cNvPr id="8" name="Picture 10"/>
          <p:cNvPicPr>
            <a:picLocks noChangeAspect="1" noChangeArrowheads="1"/>
          </p:cNvPicPr>
          <p:nvPr/>
        </p:nvPicPr>
        <p:blipFill>
          <a:blip r:embed="rId5" cstate="email"/>
          <a:srcRect/>
          <a:stretch>
            <a:fillRect/>
          </a:stretch>
        </p:blipFill>
        <p:spPr bwMode="auto">
          <a:xfrm>
            <a:off x="4644008" y="3861048"/>
            <a:ext cx="4276725" cy="2863850"/>
          </a:xfrm>
          <a:prstGeom prst="rect">
            <a:avLst/>
          </a:prstGeom>
          <a:noFill/>
          <a:ln w="9525">
            <a:noFill/>
            <a:miter lim="800000"/>
            <a:headEnd/>
            <a:tailEnd/>
          </a:ln>
        </p:spPr>
      </p:pic>
      <p:pic>
        <p:nvPicPr>
          <p:cNvPr id="9" name="Picture 11"/>
          <p:cNvPicPr>
            <a:picLocks noChangeAspect="1" noChangeArrowheads="1"/>
          </p:cNvPicPr>
          <p:nvPr/>
        </p:nvPicPr>
        <p:blipFill>
          <a:blip r:embed="rId6" cstate="email"/>
          <a:srcRect/>
          <a:stretch>
            <a:fillRect/>
          </a:stretch>
        </p:blipFill>
        <p:spPr bwMode="auto">
          <a:xfrm>
            <a:off x="288016" y="3896752"/>
            <a:ext cx="4139968" cy="27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3</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79613" y="196850"/>
            <a:ext cx="6872287" cy="647700"/>
          </a:xfrm>
          <a:prstGeom prst="rect">
            <a:avLst/>
          </a:prstGeom>
          <a:noFill/>
          <a:ln w="9525">
            <a:noFill/>
            <a:miter lim="800000"/>
            <a:headEnd/>
            <a:tailEnd/>
          </a:ln>
        </p:spPr>
        <p:txBody>
          <a:bodyPr anchor="ctr"/>
          <a:lstStyle/>
          <a:p>
            <a:pPr algn="ctr"/>
            <a:r>
              <a:rPr lang="fr-FR" sz="2800" dirty="0">
                <a:latin typeface="Maiandra GD" pitchFamily="34" charset="0"/>
              </a:rPr>
              <a:t>Petit déjeuner </a:t>
            </a:r>
            <a:r>
              <a:rPr lang="fr-FR" sz="2800" dirty="0" smtClean="0">
                <a:latin typeface="Maiandra GD" pitchFamily="34" charset="0"/>
              </a:rPr>
              <a:t>servis sur plateaux</a:t>
            </a:r>
            <a:endParaRPr lang="fr-FR" sz="2800" dirty="0">
              <a:latin typeface="Maiandra GD" pitchFamily="34" charset="0"/>
            </a:endParaRPr>
          </a:p>
        </p:txBody>
      </p:sp>
      <p:pic>
        <p:nvPicPr>
          <p:cNvPr id="27651" name="Picture 4" descr="6815MX"/>
          <p:cNvPicPr>
            <a:picLocks noChangeAspect="1" noChangeArrowheads="1"/>
          </p:cNvPicPr>
          <p:nvPr/>
        </p:nvPicPr>
        <p:blipFill>
          <a:blip r:embed="rId2" cstate="email"/>
          <a:srcRect/>
          <a:stretch>
            <a:fillRect/>
          </a:stretch>
        </p:blipFill>
        <p:spPr bwMode="auto">
          <a:xfrm>
            <a:off x="196850" y="1412875"/>
            <a:ext cx="4392613" cy="2930525"/>
          </a:xfrm>
          <a:prstGeom prst="rect">
            <a:avLst/>
          </a:prstGeom>
          <a:noFill/>
          <a:ln w="9525">
            <a:noFill/>
            <a:miter lim="800000"/>
            <a:headEnd/>
            <a:tailEnd/>
          </a:ln>
        </p:spPr>
      </p:pic>
      <p:pic>
        <p:nvPicPr>
          <p:cNvPr id="27652" name="Picture 5" descr="7522MX"/>
          <p:cNvPicPr>
            <a:picLocks noChangeAspect="1" noChangeArrowheads="1"/>
          </p:cNvPicPr>
          <p:nvPr/>
        </p:nvPicPr>
        <p:blipFill>
          <a:blip r:embed="rId3" cstate="email"/>
          <a:srcRect/>
          <a:stretch>
            <a:fillRect/>
          </a:stretch>
        </p:blipFill>
        <p:spPr bwMode="auto">
          <a:xfrm>
            <a:off x="4572000" y="1412875"/>
            <a:ext cx="4330700" cy="2930525"/>
          </a:xfrm>
          <a:prstGeom prst="rect">
            <a:avLst/>
          </a:prstGeom>
          <a:noFill/>
          <a:ln w="9525">
            <a:noFill/>
            <a:miter lim="800000"/>
            <a:headEnd/>
            <a:tailEnd/>
          </a:ln>
        </p:spPr>
      </p:pic>
      <p:pic>
        <p:nvPicPr>
          <p:cNvPr id="27653" name="Picture 6" descr="6754MX"/>
          <p:cNvPicPr>
            <a:picLocks noChangeAspect="1" noChangeArrowheads="1"/>
          </p:cNvPicPr>
          <p:nvPr/>
        </p:nvPicPr>
        <p:blipFill>
          <a:blip r:embed="rId4" cstate="email"/>
          <a:srcRect/>
          <a:stretch>
            <a:fillRect/>
          </a:stretch>
        </p:blipFill>
        <p:spPr bwMode="auto">
          <a:xfrm>
            <a:off x="3059113" y="4508500"/>
            <a:ext cx="2782887" cy="1857375"/>
          </a:xfrm>
          <a:prstGeom prst="rect">
            <a:avLst/>
          </a:prstGeom>
          <a:noFill/>
          <a:ln w="9525">
            <a:noFill/>
            <a:miter lim="800000"/>
            <a:headEnd/>
            <a:tailEnd/>
          </a:ln>
        </p:spPr>
      </p:pic>
      <p:pic>
        <p:nvPicPr>
          <p:cNvPr id="27654"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250825" y="332656"/>
            <a:ext cx="6937375" cy="800100"/>
          </a:xfrm>
          <a:prstGeom prst="rect">
            <a:avLst/>
          </a:prstGeom>
          <a:noFill/>
          <a:ln w="9525">
            <a:noFill/>
            <a:miter lim="800000"/>
            <a:headEnd/>
            <a:tailEnd/>
          </a:ln>
        </p:spPr>
        <p:txBody>
          <a:bodyPr/>
          <a:lstStyle/>
          <a:p>
            <a:pPr marL="342900" indent="-342900">
              <a:spcBef>
                <a:spcPct val="20000"/>
              </a:spcBef>
            </a:pPr>
            <a:r>
              <a:rPr lang="fr-FR" sz="2000" dirty="0">
                <a:solidFill>
                  <a:schemeClr val="bg1"/>
                </a:solidFill>
                <a:latin typeface="+mn-lt"/>
              </a:rPr>
              <a:t> </a:t>
            </a:r>
            <a:r>
              <a:rPr lang="fr-FR" sz="2800" dirty="0">
                <a:latin typeface="+mn-lt"/>
              </a:rPr>
              <a:t>Embarquez à bord du Lézard Rouge </a:t>
            </a:r>
          </a:p>
          <a:p>
            <a:pPr marL="342900" indent="-342900">
              <a:spcBef>
                <a:spcPct val="20000"/>
              </a:spcBef>
            </a:pPr>
            <a:r>
              <a:rPr lang="fr-FR" sz="1400" dirty="0">
                <a:latin typeface="+mn-lt"/>
                <a:hlinkClick r:id="rId2"/>
              </a:rPr>
              <a:t>http://www.croisierejaune.com/video/21_lezard_rouge.html</a:t>
            </a:r>
            <a:endParaRPr lang="fr-FR" sz="1400" dirty="0">
              <a:latin typeface="+mn-lt"/>
            </a:endParaRPr>
          </a:p>
          <a:p>
            <a:pPr marL="342900" indent="-342900">
              <a:spcBef>
                <a:spcPct val="20000"/>
              </a:spcBef>
            </a:pPr>
            <a:endParaRPr lang="fr-FR" sz="1400" dirty="0">
              <a:latin typeface="+mn-lt"/>
            </a:endParaRPr>
          </a:p>
        </p:txBody>
      </p:sp>
      <p:pic>
        <p:nvPicPr>
          <p:cNvPr id="33797" name="Image 9" descr="Photo-250.jpg"/>
          <p:cNvPicPr>
            <a:picLocks noChangeAspect="1"/>
          </p:cNvPicPr>
          <p:nvPr/>
        </p:nvPicPr>
        <p:blipFill>
          <a:blip r:embed="rId3" cstate="email"/>
          <a:srcRect/>
          <a:stretch>
            <a:fillRect/>
          </a:stretch>
        </p:blipFill>
        <p:spPr bwMode="auto">
          <a:xfrm>
            <a:off x="0" y="1447800"/>
            <a:ext cx="3038475" cy="4554538"/>
          </a:xfrm>
          <a:prstGeom prst="rect">
            <a:avLst/>
          </a:prstGeom>
          <a:noFill/>
          <a:ln w="9525">
            <a:noFill/>
            <a:miter lim="800000"/>
            <a:headEnd/>
            <a:tailEnd/>
          </a:ln>
        </p:spPr>
      </p:pic>
      <p:pic>
        <p:nvPicPr>
          <p:cNvPr id="33798" name="Image 10" descr="Lézard-Rouge.jpg"/>
          <p:cNvPicPr>
            <a:picLocks noChangeAspect="1"/>
          </p:cNvPicPr>
          <p:nvPr/>
        </p:nvPicPr>
        <p:blipFill>
          <a:blip r:embed="rId4" cstate="email"/>
          <a:srcRect/>
          <a:stretch>
            <a:fillRect/>
          </a:stretch>
        </p:blipFill>
        <p:spPr bwMode="auto">
          <a:xfrm>
            <a:off x="3038475" y="3251200"/>
            <a:ext cx="6105525" cy="2751138"/>
          </a:xfrm>
          <a:prstGeom prst="rect">
            <a:avLst/>
          </a:prstGeom>
          <a:noFill/>
          <a:ln w="9525">
            <a:noFill/>
            <a:miter lim="800000"/>
            <a:headEnd/>
            <a:tailEnd/>
          </a:ln>
        </p:spPr>
      </p:pic>
      <p:pic>
        <p:nvPicPr>
          <p:cNvPr id="33799" name="Image 11" descr="Image40.jpg"/>
          <p:cNvPicPr>
            <a:picLocks noChangeAspect="1"/>
          </p:cNvPicPr>
          <p:nvPr/>
        </p:nvPicPr>
        <p:blipFill>
          <a:blip r:embed="rId5" cstate="email"/>
          <a:srcRect/>
          <a:stretch>
            <a:fillRect/>
          </a:stretch>
        </p:blipFill>
        <p:spPr bwMode="auto">
          <a:xfrm>
            <a:off x="3038475" y="1447800"/>
            <a:ext cx="2989263" cy="1803400"/>
          </a:xfrm>
          <a:prstGeom prst="rect">
            <a:avLst/>
          </a:prstGeom>
          <a:noFill/>
          <a:ln w="9525">
            <a:noFill/>
            <a:miter lim="800000"/>
            <a:headEnd/>
            <a:tailEnd/>
          </a:ln>
        </p:spPr>
      </p:pic>
      <p:pic>
        <p:nvPicPr>
          <p:cNvPr id="33800" name="Image 12" descr="TunisieCL-042.jpg"/>
          <p:cNvPicPr>
            <a:picLocks noChangeAspect="1"/>
          </p:cNvPicPr>
          <p:nvPr/>
        </p:nvPicPr>
        <p:blipFill>
          <a:blip r:embed="rId6" cstate="email"/>
          <a:srcRect/>
          <a:stretch>
            <a:fillRect/>
          </a:stretch>
        </p:blipFill>
        <p:spPr bwMode="auto">
          <a:xfrm>
            <a:off x="6027738" y="1447800"/>
            <a:ext cx="3116262"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Image42palmeraie"/>
          <p:cNvPicPr>
            <a:picLocks noChangeAspect="1" noChangeArrowheads="1"/>
          </p:cNvPicPr>
          <p:nvPr/>
        </p:nvPicPr>
        <p:blipFill>
          <a:blip r:embed="rId2" cstate="email"/>
          <a:srcRect/>
          <a:stretch>
            <a:fillRect/>
          </a:stretch>
        </p:blipFill>
        <p:spPr bwMode="auto">
          <a:xfrm>
            <a:off x="1258888" y="3829893"/>
            <a:ext cx="3097212" cy="2911475"/>
          </a:xfrm>
          <a:prstGeom prst="rect">
            <a:avLst/>
          </a:prstGeom>
          <a:noFill/>
          <a:ln w="9525">
            <a:noFill/>
            <a:miter lim="800000"/>
            <a:headEnd/>
            <a:tailEnd/>
          </a:ln>
        </p:spPr>
      </p:pic>
      <p:pic>
        <p:nvPicPr>
          <p:cNvPr id="34819" name="Picture 6"/>
          <p:cNvPicPr>
            <a:picLocks noChangeAspect="1" noChangeArrowheads="1"/>
          </p:cNvPicPr>
          <p:nvPr/>
        </p:nvPicPr>
        <p:blipFill>
          <a:blip r:embed="rId3" cstate="email"/>
          <a:srcRect/>
          <a:stretch>
            <a:fillRect/>
          </a:stretch>
        </p:blipFill>
        <p:spPr bwMode="auto">
          <a:xfrm>
            <a:off x="250825" y="719994"/>
            <a:ext cx="4249167" cy="2997038"/>
          </a:xfrm>
          <a:prstGeom prst="rect">
            <a:avLst/>
          </a:prstGeom>
          <a:noFill/>
          <a:ln w="9525">
            <a:noFill/>
            <a:miter lim="800000"/>
            <a:headEnd/>
            <a:tailEnd/>
          </a:ln>
        </p:spPr>
      </p:pic>
      <p:pic>
        <p:nvPicPr>
          <p:cNvPr id="34820" name="Picture 9" descr="\\192.168.1.5\cj\16 PHOTOTHEQUE\CJ Photothèque\Activités\Lézard Rouge\Image38.jpg"/>
          <p:cNvPicPr>
            <a:picLocks noChangeAspect="1" noChangeArrowheads="1"/>
          </p:cNvPicPr>
          <p:nvPr/>
        </p:nvPicPr>
        <p:blipFill>
          <a:blip r:embed="rId4" cstate="email"/>
          <a:srcRect/>
          <a:stretch>
            <a:fillRect/>
          </a:stretch>
        </p:blipFill>
        <p:spPr bwMode="auto">
          <a:xfrm>
            <a:off x="5300663" y="796056"/>
            <a:ext cx="3744912" cy="5729288"/>
          </a:xfrm>
          <a:prstGeom prst="rect">
            <a:avLst/>
          </a:prstGeom>
          <a:noFill/>
          <a:ln w="9525">
            <a:noFill/>
            <a:miter lim="800000"/>
            <a:headEnd/>
            <a:tailEnd/>
          </a:ln>
        </p:spPr>
      </p:pic>
      <p:sp>
        <p:nvSpPr>
          <p:cNvPr id="5" name="Rectangle 2"/>
          <p:cNvSpPr>
            <a:spLocks noChangeArrowheads="1"/>
          </p:cNvSpPr>
          <p:nvPr/>
        </p:nvSpPr>
        <p:spPr bwMode="auto">
          <a:xfrm>
            <a:off x="1307033" y="0"/>
            <a:ext cx="6937375" cy="800100"/>
          </a:xfrm>
          <a:prstGeom prst="rect">
            <a:avLst/>
          </a:prstGeom>
          <a:noFill/>
          <a:ln w="9525">
            <a:noFill/>
            <a:miter lim="800000"/>
            <a:headEnd/>
            <a:tailEnd/>
          </a:ln>
        </p:spPr>
        <p:txBody>
          <a:bodyPr/>
          <a:lstStyle/>
          <a:p>
            <a:pPr marL="342900" indent="-342900">
              <a:spcBef>
                <a:spcPct val="20000"/>
              </a:spcBef>
            </a:pPr>
            <a:r>
              <a:rPr lang="fr-FR" sz="2000" dirty="0">
                <a:solidFill>
                  <a:schemeClr val="bg1"/>
                </a:solidFill>
                <a:latin typeface="+mn-lt"/>
              </a:rPr>
              <a:t> </a:t>
            </a:r>
            <a:r>
              <a:rPr lang="fr-FR" sz="2800" dirty="0" smtClean="0">
                <a:latin typeface="+mn-lt"/>
              </a:rPr>
              <a:t>Traverser des gorges du patien</a:t>
            </a:r>
            <a:r>
              <a:rPr lang="fr-FR" sz="2800" dirty="0" smtClean="0">
                <a:latin typeface="+mn-lt"/>
              </a:rPr>
              <a:t>t anglais </a:t>
            </a:r>
            <a:endParaRPr lang="fr-FR" sz="1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9763" y="307975"/>
            <a:ext cx="7723187" cy="889000"/>
          </a:xfrm>
        </p:spPr>
        <p:txBody>
          <a:bodyPr>
            <a:normAutofit fontScale="90000"/>
          </a:bodyPr>
          <a:lstStyle/>
          <a:p>
            <a:r>
              <a:rPr lang="fr-FR" altLang="fr-FR" sz="2800" dirty="0" smtClean="0">
                <a:solidFill>
                  <a:schemeClr val="tx1"/>
                </a:solidFill>
                <a:latin typeface="+mn-lt"/>
              </a:rPr>
              <a:t>Déjeuner autour de la piscine du Palm Beach Tozeur 5*</a:t>
            </a:r>
            <a:endParaRPr lang="fr-FR" altLang="fr-FR" dirty="0" smtClean="0">
              <a:solidFill>
                <a:schemeClr val="tx1"/>
              </a:solidFill>
              <a:latin typeface="+mn-lt"/>
            </a:endParaRPr>
          </a:p>
        </p:txBody>
      </p:sp>
      <p:pic>
        <p:nvPicPr>
          <p:cNvPr id="63492" name="Picture 4" descr="http://q-ec.bstatic.com/images/hotel/840x460/271/2718141.jpg"/>
          <p:cNvPicPr>
            <a:picLocks noChangeAspect="1" noChangeArrowheads="1"/>
          </p:cNvPicPr>
          <p:nvPr/>
        </p:nvPicPr>
        <p:blipFill>
          <a:blip r:embed="rId2" cstate="email"/>
          <a:srcRect/>
          <a:stretch>
            <a:fillRect/>
          </a:stretch>
        </p:blipFill>
        <p:spPr bwMode="auto">
          <a:xfrm>
            <a:off x="179512" y="1556792"/>
            <a:ext cx="8810023" cy="4824536"/>
          </a:xfrm>
          <a:prstGeom prst="rect">
            <a:avLst/>
          </a:prstGeom>
          <a:noFill/>
        </p:spPr>
      </p:pic>
      <p:pic>
        <p:nvPicPr>
          <p:cNvPr id="6"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27584" y="116632"/>
            <a:ext cx="7918450" cy="1143000"/>
          </a:xfrm>
          <a:prstGeom prst="rect">
            <a:avLst/>
          </a:prstGeom>
          <a:noFill/>
          <a:ln w="9525">
            <a:noFill/>
            <a:miter lim="800000"/>
            <a:headEnd/>
            <a:tailEnd/>
          </a:ln>
        </p:spPr>
        <p:txBody>
          <a:bodyPr anchor="ctr"/>
          <a:lstStyle/>
          <a:p>
            <a:pPr algn="ctr"/>
            <a:r>
              <a:rPr lang="fr-FR" sz="2400" b="1" dirty="0" smtClean="0">
                <a:latin typeface="Maiandra GD" pitchFamily="34" charset="0"/>
              </a:rPr>
              <a:t>Découverte des Oasis de montagnes en 4x4 </a:t>
            </a:r>
            <a:endParaRPr lang="fr-FR" sz="2400" dirty="0">
              <a:latin typeface="Maiandra GD" pitchFamily="34" charset="0"/>
            </a:endParaRPr>
          </a:p>
        </p:txBody>
      </p:sp>
      <p:pic>
        <p:nvPicPr>
          <p:cNvPr id="3074" name="Picture 2" descr="\\Servboul1\images cj\Nouvelle Photothèque\Grand erg Oriental\Oasis de montagne\TOZ oasis montagne6.jpg"/>
          <p:cNvPicPr>
            <a:picLocks noChangeAspect="1" noChangeArrowheads="1"/>
          </p:cNvPicPr>
          <p:nvPr/>
        </p:nvPicPr>
        <p:blipFill>
          <a:blip r:embed="rId2" cstate="email"/>
          <a:srcRect/>
          <a:stretch>
            <a:fillRect/>
          </a:stretch>
        </p:blipFill>
        <p:spPr bwMode="auto">
          <a:xfrm>
            <a:off x="5292080" y="1052736"/>
            <a:ext cx="3600400" cy="5502574"/>
          </a:xfrm>
          <a:prstGeom prst="rect">
            <a:avLst/>
          </a:prstGeom>
          <a:noFill/>
        </p:spPr>
      </p:pic>
      <p:pic>
        <p:nvPicPr>
          <p:cNvPr id="3076" name="Picture 4" descr="PISTE ROMMEL (RAID 205 4X4 ) OCT 2010">
            <a:hlinkClick r:id="rId3"/>
          </p:cNvPr>
          <p:cNvPicPr>
            <a:picLocks noChangeAspect="1" noChangeArrowheads="1"/>
          </p:cNvPicPr>
          <p:nvPr/>
        </p:nvPicPr>
        <p:blipFill>
          <a:blip r:embed="rId4" cstate="email"/>
          <a:srcRect/>
          <a:stretch>
            <a:fillRect/>
          </a:stretch>
        </p:blipFill>
        <p:spPr bwMode="auto">
          <a:xfrm>
            <a:off x="179512" y="1988840"/>
            <a:ext cx="4848539" cy="3636404"/>
          </a:xfrm>
          <a:prstGeom prst="rect">
            <a:avLst/>
          </a:prstGeom>
          <a:noFill/>
        </p:spPr>
      </p:pic>
      <p:pic>
        <p:nvPicPr>
          <p:cNvPr id="5"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oasis"/>
          <p:cNvPicPr>
            <a:picLocks noChangeAspect="1" noChangeArrowheads="1"/>
          </p:cNvPicPr>
          <p:nvPr/>
        </p:nvPicPr>
        <p:blipFill>
          <a:blip r:embed="rId2" cstate="email"/>
          <a:srcRect/>
          <a:stretch>
            <a:fillRect/>
          </a:stretch>
        </p:blipFill>
        <p:spPr bwMode="auto">
          <a:xfrm>
            <a:off x="4500563" y="3644900"/>
            <a:ext cx="3959225" cy="2967038"/>
          </a:xfrm>
          <a:prstGeom prst="rect">
            <a:avLst/>
          </a:prstGeom>
          <a:noFill/>
          <a:ln w="9525">
            <a:noFill/>
            <a:miter lim="800000"/>
            <a:headEnd/>
            <a:tailEnd/>
          </a:ln>
        </p:spPr>
      </p:pic>
      <p:pic>
        <p:nvPicPr>
          <p:cNvPr id="48131" name="Picture 6" descr="oasis2"/>
          <p:cNvPicPr>
            <a:picLocks noChangeAspect="1" noChangeArrowheads="1"/>
          </p:cNvPicPr>
          <p:nvPr/>
        </p:nvPicPr>
        <p:blipFill>
          <a:blip r:embed="rId3" cstate="email"/>
          <a:srcRect/>
          <a:stretch>
            <a:fillRect/>
          </a:stretch>
        </p:blipFill>
        <p:spPr bwMode="auto">
          <a:xfrm>
            <a:off x="539750" y="1196975"/>
            <a:ext cx="3603625" cy="5543550"/>
          </a:xfrm>
          <a:prstGeom prst="rect">
            <a:avLst/>
          </a:prstGeom>
          <a:noFill/>
          <a:ln w="9525">
            <a:noFill/>
            <a:miter lim="800000"/>
            <a:headEnd/>
            <a:tailEnd/>
          </a:ln>
        </p:spPr>
      </p:pic>
      <p:pic>
        <p:nvPicPr>
          <p:cNvPr id="48132" name="Picture 7" descr="DPSCamera_0078"/>
          <p:cNvPicPr>
            <a:picLocks noChangeAspect="1" noChangeArrowheads="1"/>
          </p:cNvPicPr>
          <p:nvPr/>
        </p:nvPicPr>
        <p:blipFill>
          <a:blip r:embed="rId4" cstate="email"/>
          <a:srcRect/>
          <a:stretch>
            <a:fillRect/>
          </a:stretch>
        </p:blipFill>
        <p:spPr bwMode="auto">
          <a:xfrm>
            <a:off x="4573588" y="942975"/>
            <a:ext cx="3887787" cy="2590800"/>
          </a:xfrm>
          <a:prstGeom prst="rect">
            <a:avLst/>
          </a:prstGeom>
          <a:noFill/>
          <a:ln w="9525">
            <a:noFill/>
            <a:miter lim="800000"/>
            <a:headEnd/>
            <a:tailEnd/>
          </a:ln>
        </p:spPr>
      </p:pic>
      <p:sp>
        <p:nvSpPr>
          <p:cNvPr id="48133" name="Rectangle 2"/>
          <p:cNvSpPr>
            <a:spLocks noChangeArrowheads="1"/>
          </p:cNvSpPr>
          <p:nvPr/>
        </p:nvSpPr>
        <p:spPr bwMode="auto">
          <a:xfrm>
            <a:off x="1225550" y="-168275"/>
            <a:ext cx="7918450" cy="1143000"/>
          </a:xfrm>
          <a:prstGeom prst="rect">
            <a:avLst/>
          </a:prstGeom>
          <a:noFill/>
          <a:ln w="9525">
            <a:noFill/>
            <a:miter lim="800000"/>
            <a:headEnd/>
            <a:tailEnd/>
          </a:ln>
        </p:spPr>
        <p:txBody>
          <a:bodyPr anchor="ctr"/>
          <a:lstStyle/>
          <a:p>
            <a:pPr algn="ctr"/>
            <a:r>
              <a:rPr lang="fr-FR" sz="2400" b="1" dirty="0">
                <a:latin typeface="Maiandra GD" pitchFamily="34" charset="0"/>
              </a:rPr>
              <a:t>Oasis des montagnes</a:t>
            </a:r>
            <a:endParaRPr lang="fr-FR" sz="2400" dirty="0">
              <a:latin typeface="Maiandra GD" pitchFamily="34" charset="0"/>
            </a:endParaRPr>
          </a:p>
        </p:txBody>
      </p:sp>
      <p:pic>
        <p:nvPicPr>
          <p:cNvPr id="6"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 descr="IMG_4097"/>
          <p:cNvPicPr>
            <a:picLocks noChangeAspect="1" noChangeArrowheads="1"/>
          </p:cNvPicPr>
          <p:nvPr/>
        </p:nvPicPr>
        <p:blipFill>
          <a:blip r:embed="rId2" cstate="email"/>
          <a:srcRect/>
          <a:stretch>
            <a:fillRect/>
          </a:stretch>
        </p:blipFill>
        <p:spPr bwMode="auto">
          <a:xfrm>
            <a:off x="4356100" y="333375"/>
            <a:ext cx="4175125" cy="2784475"/>
          </a:xfrm>
          <a:prstGeom prst="rect">
            <a:avLst/>
          </a:prstGeom>
          <a:noFill/>
          <a:ln w="9525">
            <a:noFill/>
            <a:miter lim="800000"/>
            <a:headEnd/>
            <a:tailEnd/>
          </a:ln>
        </p:spPr>
      </p:pic>
      <p:pic>
        <p:nvPicPr>
          <p:cNvPr id="50179" name="Picture 8" descr="IMG_4042"/>
          <p:cNvPicPr>
            <a:picLocks noChangeAspect="1" noChangeArrowheads="1"/>
          </p:cNvPicPr>
          <p:nvPr/>
        </p:nvPicPr>
        <p:blipFill>
          <a:blip r:embed="rId3" cstate="email"/>
          <a:srcRect/>
          <a:stretch>
            <a:fillRect/>
          </a:stretch>
        </p:blipFill>
        <p:spPr bwMode="auto">
          <a:xfrm>
            <a:off x="179388" y="3644900"/>
            <a:ext cx="3960812" cy="2638425"/>
          </a:xfrm>
          <a:prstGeom prst="rect">
            <a:avLst/>
          </a:prstGeom>
          <a:noFill/>
          <a:ln w="9525">
            <a:noFill/>
            <a:miter lim="800000"/>
            <a:headEnd/>
            <a:tailEnd/>
          </a:ln>
        </p:spPr>
      </p:pic>
      <p:pic>
        <p:nvPicPr>
          <p:cNvPr id="50180" name="Picture 4" descr="http://www.voyagemotion.com/lib/readMedia.php?media_id=6310"/>
          <p:cNvPicPr>
            <a:picLocks noChangeAspect="1" noChangeArrowheads="1"/>
          </p:cNvPicPr>
          <p:nvPr/>
        </p:nvPicPr>
        <p:blipFill>
          <a:blip r:embed="rId4" cstate="email"/>
          <a:srcRect/>
          <a:stretch>
            <a:fillRect/>
          </a:stretch>
        </p:blipFill>
        <p:spPr bwMode="auto">
          <a:xfrm>
            <a:off x="4643438" y="3429000"/>
            <a:ext cx="3697287" cy="2771775"/>
          </a:xfrm>
          <a:prstGeom prst="rect">
            <a:avLst/>
          </a:prstGeom>
          <a:noFill/>
          <a:ln w="9525">
            <a:noFill/>
            <a:miter lim="800000"/>
            <a:headEnd/>
            <a:tailEnd/>
          </a:ln>
        </p:spPr>
      </p:pic>
      <p:sp>
        <p:nvSpPr>
          <p:cNvPr id="50181" name="Rectangle 2"/>
          <p:cNvSpPr>
            <a:spLocks noChangeArrowheads="1"/>
          </p:cNvSpPr>
          <p:nvPr/>
        </p:nvSpPr>
        <p:spPr bwMode="auto">
          <a:xfrm>
            <a:off x="736600" y="974725"/>
            <a:ext cx="2914650" cy="1143000"/>
          </a:xfrm>
          <a:prstGeom prst="rect">
            <a:avLst/>
          </a:prstGeom>
          <a:noFill/>
          <a:ln w="9525">
            <a:noFill/>
            <a:miter lim="800000"/>
            <a:headEnd/>
            <a:tailEnd/>
          </a:ln>
        </p:spPr>
        <p:txBody>
          <a:bodyPr anchor="ctr"/>
          <a:lstStyle/>
          <a:p>
            <a:pPr algn="ctr"/>
            <a:r>
              <a:rPr lang="fr-FR" sz="2400" b="1" dirty="0">
                <a:latin typeface="Maiandra GD" pitchFamily="34" charset="0"/>
              </a:rPr>
              <a:t>Oasis des </a:t>
            </a:r>
            <a:r>
              <a:rPr lang="fr-FR" sz="2400" b="1" dirty="0" smtClean="0">
                <a:latin typeface="Maiandra GD" pitchFamily="34" charset="0"/>
              </a:rPr>
              <a:t>montagnes</a:t>
            </a:r>
          </a:p>
          <a:p>
            <a:pPr algn="ctr"/>
            <a:r>
              <a:rPr lang="fr-FR" sz="2400" b="1" dirty="0" smtClean="0">
                <a:latin typeface="Maiandra GD" pitchFamily="34" charset="0"/>
              </a:rPr>
              <a:t>Trek avec un guide</a:t>
            </a:r>
            <a:endParaRPr lang="fr-FR" sz="2400" dirty="0">
              <a:latin typeface="Maiandra GD" pitchFamily="34" charset="0"/>
            </a:endParaRPr>
          </a:p>
        </p:txBody>
      </p:sp>
      <p:pic>
        <p:nvPicPr>
          <p:cNvPr id="6"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sz="2400" dirty="0" smtClean="0">
                <a:solidFill>
                  <a:schemeClr val="tx1"/>
                </a:solidFill>
                <a:ea typeface="ＭＳ Ｐゴシック" pitchFamily="34" charset="-128"/>
              </a:rPr>
              <a:t>Trek dans la Gorges de Sidi Bou </a:t>
            </a:r>
            <a:r>
              <a:rPr lang="fr-FR" sz="2400" dirty="0" err="1" smtClean="0">
                <a:solidFill>
                  <a:schemeClr val="tx1"/>
                </a:solidFill>
                <a:ea typeface="ＭＳ Ｐゴシック" pitchFamily="34" charset="-128"/>
              </a:rPr>
              <a:t>Hlel</a:t>
            </a:r>
            <a:endParaRPr lang="fr-FR" sz="2400" dirty="0" smtClean="0">
              <a:solidFill>
                <a:schemeClr val="tx1"/>
              </a:solidFill>
              <a:ea typeface="ＭＳ Ｐゴシック" pitchFamily="34" charset="-128"/>
            </a:endParaRPr>
          </a:p>
        </p:txBody>
      </p:sp>
      <p:pic>
        <p:nvPicPr>
          <p:cNvPr id="3074" name="Picture 2" descr="\\192.168.1.5\cj\9 COMMERCIAL ET COMMUNICATION\COMMUNICATION\PHOTOTEQUE\TREK DS LES GORGES\IMG_4087.jpg"/>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51520" y="1340768"/>
            <a:ext cx="4335087" cy="288867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75" name="Picture 3" descr="\\192.168.1.5\cj\9 COMMERCIAL ET COMMUNICATION\COMMUNICATION\PHOTOTEQUE\TREK DS LES GORGES\IMG_4093.jpg"/>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4584848" y="3752861"/>
            <a:ext cx="4123113" cy="274735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4" descr="DPSCamera_0257.JPG"/>
          <p:cNvPicPr>
            <a:picLocks noChangeAspect="1"/>
          </p:cNvPicPr>
          <p:nvPr/>
        </p:nvPicPr>
        <p:blipFill>
          <a:blip r:embed="rId2" cstate="email"/>
          <a:srcRect/>
          <a:stretch>
            <a:fillRect/>
          </a:stretch>
        </p:blipFill>
        <p:spPr bwMode="auto">
          <a:xfrm>
            <a:off x="755576" y="1124744"/>
            <a:ext cx="7880970" cy="5253980"/>
          </a:xfrm>
          <a:prstGeom prst="rect">
            <a:avLst/>
          </a:prstGeom>
          <a:noFill/>
          <a:ln w="9525">
            <a:noFill/>
            <a:miter lim="800000"/>
            <a:headEnd/>
            <a:tailEnd/>
          </a:ln>
        </p:spPr>
      </p:pic>
      <p:sp>
        <p:nvSpPr>
          <p:cNvPr id="57347" name="Rectangle 2"/>
          <p:cNvSpPr>
            <a:spLocks noChangeArrowheads="1"/>
          </p:cNvSpPr>
          <p:nvPr/>
        </p:nvSpPr>
        <p:spPr bwMode="auto">
          <a:xfrm>
            <a:off x="1403648" y="108620"/>
            <a:ext cx="6937375" cy="800100"/>
          </a:xfrm>
          <a:prstGeom prst="rect">
            <a:avLst/>
          </a:prstGeom>
          <a:noFill/>
          <a:ln w="9525">
            <a:noFill/>
            <a:miter lim="800000"/>
            <a:headEnd/>
            <a:tailEnd/>
          </a:ln>
        </p:spPr>
        <p:txBody>
          <a:bodyPr/>
          <a:lstStyle/>
          <a:p>
            <a:pPr marL="342900" indent="-342900" algn="ctr">
              <a:spcBef>
                <a:spcPct val="20000"/>
              </a:spcBef>
            </a:pPr>
            <a:r>
              <a:rPr lang="fr-FR" altLang="fr-FR" sz="2000" dirty="0">
                <a:solidFill>
                  <a:schemeClr val="bg1"/>
                </a:solidFill>
                <a:latin typeface="Pristina" pitchFamily="66" charset="0"/>
              </a:rPr>
              <a:t> </a:t>
            </a:r>
            <a:r>
              <a:rPr lang="fr-FR" altLang="fr-FR" sz="2800" dirty="0">
                <a:latin typeface="Maiandra GD" pitchFamily="34" charset="0"/>
              </a:rPr>
              <a:t>Arrêt déjeuner dans les </a:t>
            </a:r>
            <a:r>
              <a:rPr lang="fr-FR" altLang="fr-FR" sz="2800" dirty="0" smtClean="0">
                <a:latin typeface="Maiandra GD" pitchFamily="34" charset="0"/>
              </a:rPr>
              <a:t>gorges </a:t>
            </a:r>
          </a:p>
          <a:p>
            <a:pPr marL="342900" indent="-342900" algn="ctr">
              <a:spcBef>
                <a:spcPct val="20000"/>
              </a:spcBef>
            </a:pPr>
            <a:r>
              <a:rPr lang="fr-FR" altLang="fr-FR" sz="2800" dirty="0" smtClean="0">
                <a:latin typeface="Maiandra GD" pitchFamily="34" charset="0"/>
              </a:rPr>
              <a:t>de Sidi Bou </a:t>
            </a:r>
            <a:r>
              <a:rPr lang="fr-FR" altLang="fr-FR" sz="2800" dirty="0" err="1" smtClean="0">
                <a:latin typeface="Maiandra GD" pitchFamily="34" charset="0"/>
              </a:rPr>
              <a:t>Hlel</a:t>
            </a:r>
            <a:endParaRPr lang="fr-FR" altLang="fr-FR" sz="2400" dirty="0">
              <a:latin typeface="Maiandra GD" pitchFamily="34" charset="0"/>
            </a:endParaRPr>
          </a:p>
          <a:p>
            <a:pPr marL="342900" indent="-342900" algn="ctr">
              <a:spcBef>
                <a:spcPct val="20000"/>
              </a:spcBef>
            </a:pPr>
            <a:endParaRPr lang="fr-FR" altLang="fr-FR" sz="1400" dirty="0"/>
          </a:p>
        </p:txBody>
      </p:sp>
      <p:pic>
        <p:nvPicPr>
          <p:cNvPr id="4"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rvboul1\images cj\Nouvelle Photothèque\Opérations\VAUDOISE-PHOTOS\_MG_9075 - copie.JPG"/>
          <p:cNvPicPr>
            <a:picLocks noChangeAspect="1" noChangeArrowheads="1"/>
          </p:cNvPicPr>
          <p:nvPr/>
        </p:nvPicPr>
        <p:blipFill>
          <a:blip r:embed="rId2" cstate="email"/>
          <a:srcRect/>
          <a:stretch>
            <a:fillRect/>
          </a:stretch>
        </p:blipFill>
        <p:spPr bwMode="auto">
          <a:xfrm>
            <a:off x="251520" y="332656"/>
            <a:ext cx="8663672" cy="5775782"/>
          </a:xfrm>
          <a:prstGeom prst="rect">
            <a:avLst/>
          </a:prstGeom>
          <a:noFill/>
        </p:spPr>
      </p:pic>
    </p:spTree>
    <p:extLst>
      <p:ext uri="{BB962C8B-B14F-4D97-AF65-F5344CB8AC3E}">
        <p14:creationId xmlns:p14="http://schemas.microsoft.com/office/powerpoint/2010/main" xmlns="" val="2244633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rvboul1\images cj\16 PHOTOTHEQUE\03 - PRODUITS CJ\03. DEJ &amp; DINER &amp; COCKTAIL\déjeuner gorge\PICT0001.JPG"/>
          <p:cNvPicPr>
            <a:picLocks noChangeAspect="1" noChangeArrowheads="1"/>
          </p:cNvPicPr>
          <p:nvPr/>
        </p:nvPicPr>
        <p:blipFill>
          <a:blip r:embed="rId2" cstate="email"/>
          <a:srcRect/>
          <a:stretch>
            <a:fillRect/>
          </a:stretch>
        </p:blipFill>
        <p:spPr bwMode="auto">
          <a:xfrm>
            <a:off x="576064" y="468052"/>
            <a:ext cx="7884368" cy="59132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Prestations optionnelles</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authentique-tunisie.com/photos/voyages/Ph168Produit17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a:spLocks noChangeArrowheads="1"/>
          </p:cNvSpPr>
          <p:nvPr/>
        </p:nvSpPr>
        <p:spPr bwMode="auto">
          <a:xfrm>
            <a:off x="6084168" y="0"/>
            <a:ext cx="3059832" cy="6858000"/>
          </a:xfrm>
          <a:prstGeom prst="rect">
            <a:avLst/>
          </a:prstGeom>
          <a:solidFill>
            <a:srgbClr val="AA7554">
              <a:alpha val="70195"/>
            </a:srgbClr>
          </a:solidFill>
          <a:ln w="0">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dirty="0"/>
          </a:p>
        </p:txBody>
      </p:sp>
      <p:pic>
        <p:nvPicPr>
          <p:cNvPr id="6" name="Image 3" descr="LOGO CJ ENTIER2 BLC.eps"/>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28184" y="602015"/>
            <a:ext cx="2599971" cy="25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ZoneTexte 3"/>
          <p:cNvSpPr txBox="1"/>
          <p:nvPr/>
        </p:nvSpPr>
        <p:spPr>
          <a:xfrm>
            <a:off x="6228184" y="4149080"/>
            <a:ext cx="2808312" cy="461665"/>
          </a:xfrm>
          <a:prstGeom prst="rect">
            <a:avLst/>
          </a:prstGeom>
          <a:noFill/>
        </p:spPr>
        <p:txBody>
          <a:bodyPr wrap="square" rtlCol="0">
            <a:spAutoFit/>
          </a:bodyPr>
          <a:lstStyle/>
          <a:p>
            <a:pPr algn="ctr"/>
            <a:r>
              <a:rPr lang="fr-FR" sz="2400" b="1" dirty="0" smtClean="0">
                <a:latin typeface="Cambria Math" panose="02040503050406030204" pitchFamily="18" charset="0"/>
                <a:ea typeface="Cambria Math" panose="02040503050406030204" pitchFamily="18" charset="0"/>
              </a:rPr>
              <a:t>Hôtel Ksar Rouge</a:t>
            </a:r>
            <a:endParaRPr lang="fr-FR" sz="24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xmlns="" val="15902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
          <p:cNvPicPr>
            <a:picLocks noChangeAspect="1" noChangeArrowheads="1"/>
          </p:cNvPicPr>
          <p:nvPr/>
        </p:nvPicPr>
        <p:blipFill>
          <a:blip r:embed="rId2" cstate="email"/>
          <a:srcRect/>
          <a:stretch>
            <a:fillRect/>
          </a:stretch>
        </p:blipFill>
        <p:spPr bwMode="auto">
          <a:xfrm>
            <a:off x="900113" y="188913"/>
            <a:ext cx="7381875" cy="6330950"/>
          </a:xfrm>
          <a:prstGeom prst="rect">
            <a:avLst/>
          </a:prstGeom>
          <a:noFill/>
          <a:ln w="9525">
            <a:noFill/>
            <a:miter lim="800000"/>
            <a:headEnd/>
            <a:tailEnd/>
          </a:ln>
        </p:spPr>
      </p:pic>
      <p:sp>
        <p:nvSpPr>
          <p:cNvPr id="6147" name="Text Box 4"/>
          <p:cNvSpPr txBox="1">
            <a:spLocks noChangeArrowheads="1"/>
          </p:cNvSpPr>
          <p:nvPr/>
        </p:nvSpPr>
        <p:spPr bwMode="auto">
          <a:xfrm>
            <a:off x="5219700" y="1484313"/>
            <a:ext cx="1655763" cy="215900"/>
          </a:xfrm>
          <a:prstGeom prst="rect">
            <a:avLst/>
          </a:prstGeom>
          <a:solidFill>
            <a:schemeClr val="tx1"/>
          </a:solidFill>
          <a:ln w="9525">
            <a:noFill/>
            <a:miter lim="800000"/>
            <a:headEnd/>
            <a:tailEnd/>
          </a:ln>
        </p:spPr>
        <p:txBody>
          <a:bodyPr lIns="0" tIns="0" rIns="0" bIns="0">
            <a:spAutoFit/>
          </a:bodyPr>
          <a:lstStyle/>
          <a:p>
            <a:pPr>
              <a:spcBef>
                <a:spcPct val="50000"/>
              </a:spcBef>
            </a:pPr>
            <a:r>
              <a:rPr lang="fr-FR" sz="1400" b="1">
                <a:solidFill>
                  <a:schemeClr val="bg1"/>
                </a:solidFill>
              </a:rPr>
              <a:t>Hôtel Palm Beach</a:t>
            </a:r>
          </a:p>
        </p:txBody>
      </p:sp>
      <p:sp>
        <p:nvSpPr>
          <p:cNvPr id="6148" name="Text Box 6"/>
          <p:cNvSpPr txBox="1">
            <a:spLocks noChangeArrowheads="1"/>
          </p:cNvSpPr>
          <p:nvPr/>
        </p:nvSpPr>
        <p:spPr bwMode="auto">
          <a:xfrm>
            <a:off x="2268538" y="549275"/>
            <a:ext cx="1798637" cy="214313"/>
          </a:xfrm>
          <a:prstGeom prst="rect">
            <a:avLst/>
          </a:prstGeom>
          <a:solidFill>
            <a:schemeClr val="tx1"/>
          </a:solidFill>
          <a:ln w="9525">
            <a:noFill/>
            <a:miter lim="800000"/>
            <a:headEnd/>
            <a:tailEnd/>
          </a:ln>
        </p:spPr>
        <p:txBody>
          <a:bodyPr lIns="0" tIns="0" rIns="0" bIns="0">
            <a:spAutoFit/>
          </a:bodyPr>
          <a:lstStyle/>
          <a:p>
            <a:pPr>
              <a:spcBef>
                <a:spcPct val="50000"/>
              </a:spcBef>
            </a:pPr>
            <a:r>
              <a:rPr lang="fr-FR" sz="1400" b="1">
                <a:solidFill>
                  <a:schemeClr val="bg1"/>
                </a:solidFill>
              </a:rPr>
              <a:t>Hôtel Ksar Rouge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0"/>
            <a:ext cx="8229600" cy="1143000"/>
          </a:xfrm>
        </p:spPr>
        <p:txBody>
          <a:bodyPr/>
          <a:lstStyle/>
          <a:p>
            <a:r>
              <a:rPr lang="fr-FR" altLang="fr-FR" sz="3200" dirty="0" smtClean="0">
                <a:solidFill>
                  <a:schemeClr val="tx1"/>
                </a:solidFill>
                <a:latin typeface="+mn-lt"/>
              </a:rPr>
              <a:t>Hôtel Palm Beach Palace 5*</a:t>
            </a:r>
          </a:p>
        </p:txBody>
      </p:sp>
      <p:pic>
        <p:nvPicPr>
          <p:cNvPr id="2051" name="Picture 3"/>
          <p:cNvPicPr>
            <a:picLocks noChangeAspect="1" noChangeArrowheads="1"/>
          </p:cNvPicPr>
          <p:nvPr/>
        </p:nvPicPr>
        <p:blipFill>
          <a:blip r:embed="rId2" cstate="email"/>
          <a:srcRect/>
          <a:stretch>
            <a:fillRect/>
          </a:stretch>
        </p:blipFill>
        <p:spPr bwMode="auto">
          <a:xfrm>
            <a:off x="0" y="4076700"/>
            <a:ext cx="4703763" cy="2781300"/>
          </a:xfrm>
          <a:prstGeom prst="rect">
            <a:avLst/>
          </a:prstGeom>
          <a:noFill/>
          <a:ln w="9525">
            <a:noFill/>
            <a:miter lim="800000"/>
            <a:headEnd/>
            <a:tailEnd/>
          </a:ln>
        </p:spPr>
      </p:pic>
      <p:pic>
        <p:nvPicPr>
          <p:cNvPr id="2052" name="Picture 4"/>
          <p:cNvPicPr>
            <a:picLocks noChangeAspect="1" noChangeArrowheads="1"/>
          </p:cNvPicPr>
          <p:nvPr/>
        </p:nvPicPr>
        <p:blipFill>
          <a:blip r:embed="rId3" cstate="email"/>
          <a:srcRect/>
          <a:stretch>
            <a:fillRect/>
          </a:stretch>
        </p:blipFill>
        <p:spPr bwMode="auto">
          <a:xfrm>
            <a:off x="0" y="981075"/>
            <a:ext cx="4716463" cy="2762250"/>
          </a:xfrm>
          <a:prstGeom prst="rect">
            <a:avLst/>
          </a:prstGeom>
          <a:noFill/>
          <a:ln w="9525">
            <a:noFill/>
            <a:miter lim="800000"/>
            <a:headEnd/>
            <a:tailEnd/>
          </a:ln>
        </p:spPr>
      </p:pic>
      <p:pic>
        <p:nvPicPr>
          <p:cNvPr id="2053" name="Picture 5"/>
          <p:cNvPicPr>
            <a:picLocks noChangeAspect="1" noChangeArrowheads="1"/>
          </p:cNvPicPr>
          <p:nvPr/>
        </p:nvPicPr>
        <p:blipFill>
          <a:blip r:embed="rId4" cstate="email"/>
          <a:srcRect/>
          <a:stretch>
            <a:fillRect/>
          </a:stretch>
        </p:blipFill>
        <p:spPr bwMode="auto">
          <a:xfrm>
            <a:off x="4427538" y="981075"/>
            <a:ext cx="4716462" cy="2762250"/>
          </a:xfrm>
          <a:prstGeom prst="rect">
            <a:avLst/>
          </a:prstGeom>
          <a:noFill/>
          <a:ln w="9525">
            <a:noFill/>
            <a:miter lim="800000"/>
            <a:headEnd/>
            <a:tailEnd/>
          </a:ln>
        </p:spPr>
      </p:pic>
      <p:pic>
        <p:nvPicPr>
          <p:cNvPr id="2054" name="Picture 2"/>
          <p:cNvPicPr>
            <a:picLocks noChangeAspect="1" noChangeArrowheads="1"/>
          </p:cNvPicPr>
          <p:nvPr/>
        </p:nvPicPr>
        <p:blipFill>
          <a:blip r:embed="rId5" cstate="email"/>
          <a:srcRect/>
          <a:stretch>
            <a:fillRect/>
          </a:stretch>
        </p:blipFill>
        <p:spPr bwMode="auto">
          <a:xfrm>
            <a:off x="4398963" y="4076700"/>
            <a:ext cx="4745037" cy="2781300"/>
          </a:xfrm>
          <a:prstGeom prst="rect">
            <a:avLst/>
          </a:prstGeom>
          <a:noFill/>
          <a:ln w="9525">
            <a:noFill/>
            <a:miter lim="800000"/>
            <a:headEnd/>
            <a:tailEnd/>
          </a:ln>
        </p:spPr>
      </p:pic>
      <p:pic>
        <p:nvPicPr>
          <p:cNvPr id="8" name="Image 3" descr="LOGO CJ ENTIER2 BLC.eps"/>
          <p:cNvPicPr>
            <a:picLocks noChangeAspect="1"/>
          </p:cNvPicPr>
          <p:nvPr/>
        </p:nvPicPr>
        <p:blipFill>
          <a:blip r:embed="rId6"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611188" y="1341438"/>
            <a:ext cx="3743325" cy="4800600"/>
          </a:xfrm>
          <a:prstGeom prst="rect">
            <a:avLst/>
          </a:prstGeom>
          <a:noFill/>
          <a:ln w="9525">
            <a:noFill/>
            <a:miter lim="800000"/>
            <a:headEnd/>
            <a:tailEnd/>
          </a:ln>
        </p:spPr>
        <p:txBody>
          <a:bodyPr lIns="91431" tIns="45715" rIns="91431" bIns="45715">
            <a:spAutoFit/>
          </a:bodyPr>
          <a:lstStyle/>
          <a:p>
            <a:r>
              <a:rPr lang="fr-FR" altLang="fr-FR" b="1" u="sng" dirty="0">
                <a:latin typeface="Book Antiqua" pitchFamily="18" charset="0"/>
              </a:rPr>
              <a:t>Arrivé à votre Hôtel Ksar Rouge 4*</a:t>
            </a:r>
          </a:p>
          <a:p>
            <a:endParaRPr lang="fr-FR" altLang="fr-FR" b="1" u="sng" dirty="0">
              <a:latin typeface="Book Antiqua" pitchFamily="18" charset="0"/>
            </a:endParaRPr>
          </a:p>
          <a:p>
            <a:r>
              <a:rPr lang="fr-FR" altLang="fr-FR" b="1" dirty="0">
                <a:latin typeface="Book Antiqua" pitchFamily="18" charset="0"/>
              </a:rPr>
              <a:t>L'hôtel Ksar Rouge est situé en hauteur dans la zone hôtelière dominant l'oasis de Tozeur, à 3 km du centre ville et à 10 minutes de l'aéroport.</a:t>
            </a:r>
          </a:p>
          <a:p>
            <a:r>
              <a:rPr lang="fr-FR" altLang="fr-FR" b="1" dirty="0">
                <a:latin typeface="Book Antiqua" pitchFamily="18" charset="0"/>
              </a:rPr>
              <a:t>Aux portes du Sahara tunisien, près d'une luxuriante palmeraie, l'</a:t>
            </a:r>
            <a:r>
              <a:rPr lang="fr-FR" altLang="fr-FR" b="1" dirty="0" err="1">
                <a:latin typeface="Book Antiqua" pitchFamily="18" charset="0"/>
              </a:rPr>
              <a:t>Eldorador</a:t>
            </a:r>
            <a:r>
              <a:rPr lang="fr-FR" altLang="fr-FR" b="1" dirty="0">
                <a:latin typeface="Book Antiqua" pitchFamily="18" charset="0"/>
              </a:rPr>
              <a:t> Ksar Rouge est un hôtel de charme, surplombant le grand lac salé Chott El </a:t>
            </a:r>
            <a:r>
              <a:rPr lang="fr-FR" altLang="fr-FR" b="1" dirty="0" err="1">
                <a:latin typeface="Book Antiqua" pitchFamily="18" charset="0"/>
              </a:rPr>
              <a:t>Jerid</a:t>
            </a:r>
            <a:r>
              <a:rPr lang="fr-FR" altLang="fr-FR" b="1" dirty="0">
                <a:latin typeface="Book Antiqua" pitchFamily="18" charset="0"/>
              </a:rPr>
              <a:t>. </a:t>
            </a:r>
          </a:p>
          <a:p>
            <a:r>
              <a:rPr lang="fr-FR" altLang="fr-FR" b="1" dirty="0">
                <a:latin typeface="Book Antiqua" pitchFamily="18" charset="0"/>
              </a:rPr>
              <a:t>Son architecture allie tradition locale, confort moderne et décoration raffinée dans un style andalous. </a:t>
            </a:r>
          </a:p>
        </p:txBody>
      </p:sp>
      <p:pic>
        <p:nvPicPr>
          <p:cNvPr id="2052" name="Picture 8" descr="4742MX"/>
          <p:cNvPicPr>
            <a:picLocks noChangeAspect="1" noChangeArrowheads="1"/>
          </p:cNvPicPr>
          <p:nvPr/>
        </p:nvPicPr>
        <p:blipFill>
          <a:blip r:embed="rId2" cstate="email"/>
          <a:srcRect/>
          <a:stretch>
            <a:fillRect/>
          </a:stretch>
        </p:blipFill>
        <p:spPr bwMode="auto">
          <a:xfrm>
            <a:off x="4427538" y="620713"/>
            <a:ext cx="4160837" cy="2770187"/>
          </a:xfrm>
          <a:prstGeom prst="rect">
            <a:avLst/>
          </a:prstGeom>
          <a:noFill/>
          <a:ln w="9525">
            <a:noFill/>
            <a:miter lim="800000"/>
            <a:headEnd/>
            <a:tailEnd/>
          </a:ln>
        </p:spPr>
      </p:pic>
      <p:pic>
        <p:nvPicPr>
          <p:cNvPr id="2053" name="Picture 7" descr="ksar_g"/>
          <p:cNvPicPr>
            <a:picLocks noChangeAspect="1" noChangeArrowheads="1"/>
          </p:cNvPicPr>
          <p:nvPr/>
        </p:nvPicPr>
        <p:blipFill>
          <a:blip r:embed="rId3" cstate="email"/>
          <a:srcRect/>
          <a:stretch>
            <a:fillRect/>
          </a:stretch>
        </p:blipFill>
        <p:spPr bwMode="auto">
          <a:xfrm>
            <a:off x="4643438" y="3716338"/>
            <a:ext cx="4137025" cy="2762250"/>
          </a:xfrm>
          <a:prstGeom prst="rect">
            <a:avLst/>
          </a:prstGeom>
          <a:noFill/>
          <a:ln w="9525">
            <a:noFill/>
            <a:miter lim="800000"/>
            <a:headEnd/>
            <a:tailEnd/>
          </a:ln>
        </p:spPr>
      </p:pic>
      <p:pic>
        <p:nvPicPr>
          <p:cNvPr id="2054" name="Image 3" descr="LOGO CJ ENTIER2 BLC.eps"/>
          <p:cNvPicPr>
            <a:picLocks noChangeAspect="1"/>
          </p:cNvPicPr>
          <p:nvPr/>
        </p:nvPicPr>
        <p:blipFill>
          <a:blip r:embed="rId4" cstate="email"/>
          <a:srcRect/>
          <a:stretch>
            <a:fillRect/>
          </a:stretch>
        </p:blipFill>
        <p:spPr bwMode="auto">
          <a:xfrm>
            <a:off x="0" y="0"/>
            <a:ext cx="1258888"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79425" y="4149725"/>
            <a:ext cx="7994650" cy="2676525"/>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L'hôtel met à votre disposition 2 piscines dont 1 couverte extérieure avec une petite cascade. L'hôtel vous propose une programme d'activités variées : initiation collective au tir à l'arc et au tennis, gymnastique terrestre et aquatique, jogging, water polo, </a:t>
            </a:r>
            <a:r>
              <a:rPr lang="fr-FR" altLang="fr-FR" sz="1600" dirty="0" err="1">
                <a:latin typeface="Maiandra GD" pitchFamily="34" charset="0"/>
              </a:rPr>
              <a:t>ping</a:t>
            </a:r>
            <a:r>
              <a:rPr lang="fr-FR" altLang="fr-FR" sz="1600" dirty="0">
                <a:latin typeface="Maiandra GD" pitchFamily="34" charset="0"/>
              </a:rPr>
              <a:t> </a:t>
            </a:r>
            <a:r>
              <a:rPr lang="fr-FR" altLang="fr-FR" sz="1600" dirty="0" err="1">
                <a:latin typeface="Maiandra GD" pitchFamily="34" charset="0"/>
              </a:rPr>
              <a:t>pong</a:t>
            </a:r>
            <a:r>
              <a:rPr lang="fr-FR" altLang="fr-FR" sz="1600" dirty="0">
                <a:latin typeface="Maiandra GD" pitchFamily="34" charset="0"/>
              </a:rPr>
              <a:t>, fléchettes, tournois de pétanque, jeux de société… Des soirées sont également proposées : soirée cabaret, tiercé de la chanson, folklore…</a:t>
            </a:r>
          </a:p>
          <a:p>
            <a:endParaRPr lang="fr-FR" altLang="fr-FR" sz="1600" dirty="0">
              <a:latin typeface="Maiandra GD" pitchFamily="34" charset="0"/>
            </a:endParaRPr>
          </a:p>
          <a:p>
            <a:r>
              <a:rPr lang="fr-FR" altLang="fr-FR" sz="1600" dirty="0">
                <a:latin typeface="Maiandra GD" pitchFamily="34" charset="0"/>
              </a:rPr>
              <a:t>A environ 500 mètres, vous aurez la possibilité de faire de l'équitation.</a:t>
            </a:r>
          </a:p>
          <a:p>
            <a:r>
              <a:rPr lang="fr-FR" altLang="fr-FR" sz="1600" dirty="0">
                <a:latin typeface="Maiandra GD" pitchFamily="34" charset="0"/>
              </a:rPr>
              <a:t>Vous pourrez profiter de la salle de fitness, sauna et hammam pour vos instants de repos et de bien-être.</a:t>
            </a:r>
          </a:p>
          <a:p>
            <a:pPr>
              <a:spcBef>
                <a:spcPct val="50000"/>
              </a:spcBef>
            </a:pPr>
            <a:endParaRPr lang="fr-FR" altLang="fr-FR" sz="1600" dirty="0">
              <a:latin typeface="Maiandra GD" pitchFamily="34" charset="0"/>
            </a:endParaRPr>
          </a:p>
        </p:txBody>
      </p:sp>
      <p:pic>
        <p:nvPicPr>
          <p:cNvPr id="3075" name="Picture 7" descr="ksar_g"/>
          <p:cNvPicPr>
            <a:picLocks noChangeAspect="1" noChangeArrowheads="1"/>
          </p:cNvPicPr>
          <p:nvPr/>
        </p:nvPicPr>
        <p:blipFill>
          <a:blip r:embed="rId2" cstate="email"/>
          <a:srcRect/>
          <a:stretch>
            <a:fillRect/>
          </a:stretch>
        </p:blipFill>
        <p:spPr bwMode="auto">
          <a:xfrm>
            <a:off x="611188" y="1096963"/>
            <a:ext cx="3816350" cy="2547937"/>
          </a:xfrm>
          <a:prstGeom prst="rect">
            <a:avLst/>
          </a:prstGeom>
          <a:noFill/>
          <a:ln w="9525">
            <a:noFill/>
            <a:miter lim="800000"/>
            <a:headEnd/>
            <a:tailEnd/>
          </a:ln>
        </p:spPr>
      </p:pic>
      <p:pic>
        <p:nvPicPr>
          <p:cNvPr id="3076" name="Picture 7" descr="ksar1_g"/>
          <p:cNvPicPr>
            <a:picLocks noChangeAspect="1" noChangeArrowheads="1"/>
          </p:cNvPicPr>
          <p:nvPr/>
        </p:nvPicPr>
        <p:blipFill>
          <a:blip r:embed="rId3" cstate="email"/>
          <a:srcRect/>
          <a:stretch>
            <a:fillRect/>
          </a:stretch>
        </p:blipFill>
        <p:spPr bwMode="auto">
          <a:xfrm>
            <a:off x="4859338" y="1101725"/>
            <a:ext cx="3673475" cy="2540000"/>
          </a:xfrm>
          <a:prstGeom prst="rect">
            <a:avLst/>
          </a:prstGeom>
          <a:noFill/>
          <a:ln w="9525">
            <a:noFill/>
            <a:miter lim="800000"/>
            <a:headEnd/>
            <a:tailEnd/>
          </a:ln>
        </p:spPr>
      </p:pic>
      <p:sp>
        <p:nvSpPr>
          <p:cNvPr id="3077" name="Rectangle 12"/>
          <p:cNvSpPr>
            <a:spLocks noGrp="1" noChangeArrowheads="1"/>
          </p:cNvSpPr>
          <p:nvPr>
            <p:ph type="title"/>
          </p:nvPr>
        </p:nvSpPr>
        <p:spPr>
          <a:xfrm>
            <a:off x="468313" y="346075"/>
            <a:ext cx="8229600" cy="561975"/>
          </a:xfrm>
          <a:noFill/>
        </p:spPr>
        <p:txBody>
          <a:bodyPr lIns="91440" tIns="45720" rIns="91440" bIns="45720">
            <a:normAutofit fontScale="90000"/>
          </a:bodyPr>
          <a:lstStyle/>
          <a:p>
            <a:pPr marL="342900" indent="-342900">
              <a:lnSpc>
                <a:spcPct val="80000"/>
              </a:lnSpc>
              <a:spcBef>
                <a:spcPct val="20000"/>
              </a:spcBef>
            </a:pPr>
            <a:r>
              <a:rPr lang="fr-FR" altLang="fr-FR" sz="2600" smtClean="0">
                <a:solidFill>
                  <a:schemeClr val="bg1"/>
                </a:solidFill>
                <a:latin typeface="Book Antiqua" pitchFamily="18" charset="0"/>
              </a:rPr>
              <a:t>L’hôtel Ksar Rouge 4*</a:t>
            </a:r>
            <a:br>
              <a:rPr lang="fr-FR" altLang="fr-FR" sz="2600" smtClean="0">
                <a:solidFill>
                  <a:schemeClr val="bg1"/>
                </a:solidFill>
                <a:latin typeface="Book Antiqua" pitchFamily="18" charset="0"/>
              </a:rPr>
            </a:br>
            <a:endParaRPr lang="fr-FR" altLang="fr-FR" sz="2600" smtClean="0">
              <a:solidFill>
                <a:schemeClr val="bg1"/>
              </a:solidFill>
              <a:latin typeface="Book Antiqua" pitchFamily="18" charset="0"/>
            </a:endParaRPr>
          </a:p>
        </p:txBody>
      </p:sp>
      <p:pic>
        <p:nvPicPr>
          <p:cNvPr id="3078" name="Image 3" descr="LOGO CJ ENTIER2 BLC.eps"/>
          <p:cNvPicPr>
            <a:picLocks noChangeAspect="1"/>
          </p:cNvPicPr>
          <p:nvPr/>
        </p:nvPicPr>
        <p:blipFill>
          <a:blip r:embed="rId4" cstate="email"/>
          <a:srcRect/>
          <a:stretch>
            <a:fillRect/>
          </a:stretch>
        </p:blipFill>
        <p:spPr bwMode="auto">
          <a:xfrm>
            <a:off x="7954963" y="5661025"/>
            <a:ext cx="1154112" cy="1125538"/>
          </a:xfrm>
          <a:prstGeom prst="rect">
            <a:avLst/>
          </a:prstGeom>
          <a:noFill/>
          <a:ln w="9525">
            <a:noFill/>
            <a:miter lim="800000"/>
            <a:headEnd/>
            <a:tailEnd/>
          </a:ln>
        </p:spPr>
      </p:pic>
      <p:pic>
        <p:nvPicPr>
          <p:cNvPr id="3079" name="Image 3" descr="LOGO CJ ENTIER2 BLC.eps"/>
          <p:cNvPicPr>
            <a:picLocks noChangeAspect="1"/>
          </p:cNvPicPr>
          <p:nvPr/>
        </p:nvPicPr>
        <p:blipFill>
          <a:blip r:embed="rId5" cstate="email"/>
          <a:srcRect/>
          <a:stretch>
            <a:fillRect/>
          </a:stretch>
        </p:blipFill>
        <p:spPr bwMode="auto">
          <a:xfrm>
            <a:off x="0" y="0"/>
            <a:ext cx="900113" cy="87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descr="tunisie_tozeur_hotel_ksar_rouge_sal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ltLang="fr-FR"/>
          </a:p>
        </p:txBody>
      </p:sp>
      <p:pic>
        <p:nvPicPr>
          <p:cNvPr id="4099" name="Picture 9" descr="Hotel Eldorador Ksar Rouge 4 **** / Tozeur / Tunisie"/>
          <p:cNvPicPr>
            <a:picLocks noChangeAspect="1" noChangeArrowheads="1"/>
          </p:cNvPicPr>
          <p:nvPr/>
        </p:nvPicPr>
        <p:blipFill>
          <a:blip r:embed="rId2" cstate="email"/>
          <a:srcRect/>
          <a:stretch>
            <a:fillRect/>
          </a:stretch>
        </p:blipFill>
        <p:spPr bwMode="auto">
          <a:xfrm>
            <a:off x="755650" y="260350"/>
            <a:ext cx="3024188" cy="3024188"/>
          </a:xfrm>
          <a:prstGeom prst="rect">
            <a:avLst/>
          </a:prstGeom>
          <a:noFill/>
          <a:ln w="9525">
            <a:noFill/>
            <a:miter lim="800000"/>
            <a:headEnd/>
            <a:tailEnd/>
          </a:ln>
        </p:spPr>
      </p:pic>
      <p:pic>
        <p:nvPicPr>
          <p:cNvPr id="4100" name="Picture 11" descr="Hotel Eldorador Ksar Rouge 4 **** / Tozeur / Tunisie"/>
          <p:cNvPicPr>
            <a:picLocks noChangeAspect="1" noChangeArrowheads="1"/>
          </p:cNvPicPr>
          <p:nvPr/>
        </p:nvPicPr>
        <p:blipFill>
          <a:blip r:embed="rId3" cstate="email"/>
          <a:srcRect/>
          <a:stretch>
            <a:fillRect/>
          </a:stretch>
        </p:blipFill>
        <p:spPr bwMode="auto">
          <a:xfrm>
            <a:off x="755650" y="3500438"/>
            <a:ext cx="3024188" cy="3068637"/>
          </a:xfrm>
          <a:prstGeom prst="rect">
            <a:avLst/>
          </a:prstGeom>
          <a:noFill/>
          <a:ln w="9525">
            <a:noFill/>
            <a:miter lim="800000"/>
            <a:headEnd/>
            <a:tailEnd/>
          </a:ln>
        </p:spPr>
      </p:pic>
      <p:pic>
        <p:nvPicPr>
          <p:cNvPr id="4101" name="Picture 13" descr="154022_0906080622001352635_STD"/>
          <p:cNvPicPr>
            <a:picLocks noChangeAspect="1" noChangeArrowheads="1"/>
          </p:cNvPicPr>
          <p:nvPr/>
        </p:nvPicPr>
        <p:blipFill>
          <a:blip r:embed="rId4" cstate="email"/>
          <a:srcRect/>
          <a:stretch>
            <a:fillRect/>
          </a:stretch>
        </p:blipFill>
        <p:spPr bwMode="auto">
          <a:xfrm>
            <a:off x="4813300" y="333375"/>
            <a:ext cx="3646488" cy="2746375"/>
          </a:xfrm>
          <a:prstGeom prst="rect">
            <a:avLst/>
          </a:prstGeom>
          <a:noFill/>
          <a:ln w="9525">
            <a:noFill/>
            <a:miter lim="800000"/>
            <a:headEnd/>
            <a:tailEnd/>
          </a:ln>
        </p:spPr>
      </p:pic>
      <p:sp>
        <p:nvSpPr>
          <p:cNvPr id="4102" name="Text Box 16"/>
          <p:cNvSpPr txBox="1">
            <a:spLocks noChangeArrowheads="1"/>
          </p:cNvSpPr>
          <p:nvPr/>
        </p:nvSpPr>
        <p:spPr bwMode="auto">
          <a:xfrm>
            <a:off x="4786313" y="4221163"/>
            <a:ext cx="3746500" cy="2308225"/>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L'hôtel dispose de 135 chambres climatisées réparties sur 3 niveaux autour d'un grand patio. Toutes les chambres sont équipées de chauffage, de téléphone et de télévision par satellite,  d'une salle de bains avec sèche cheveux, toilettes indépendants, ainsi qu'un minibar et peuvent avoir soit une vue palmeraie soit piscine.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Ph168Produit170"/>
          <p:cNvPicPr>
            <a:picLocks noChangeAspect="1" noChangeArrowheads="1"/>
          </p:cNvPicPr>
          <p:nvPr/>
        </p:nvPicPr>
        <p:blipFill>
          <a:blip r:embed="rId2" cstate="email"/>
          <a:srcRect/>
          <a:stretch>
            <a:fillRect/>
          </a:stretch>
        </p:blipFill>
        <p:spPr bwMode="auto">
          <a:xfrm>
            <a:off x="1619250" y="3789363"/>
            <a:ext cx="6121400" cy="2862262"/>
          </a:xfrm>
          <a:prstGeom prst="rect">
            <a:avLst/>
          </a:prstGeom>
          <a:noFill/>
          <a:ln w="9525">
            <a:noFill/>
            <a:miter lim="800000"/>
            <a:headEnd/>
            <a:tailEnd/>
          </a:ln>
        </p:spPr>
      </p:pic>
      <p:pic>
        <p:nvPicPr>
          <p:cNvPr id="5123" name="Picture 14" descr="Hotel Eldorador Ksar Rouge 4 **** / Tozeur / Tunisie"/>
          <p:cNvPicPr>
            <a:picLocks noChangeAspect="1" noChangeArrowheads="1"/>
          </p:cNvPicPr>
          <p:nvPr/>
        </p:nvPicPr>
        <p:blipFill>
          <a:blip r:embed="rId3" cstate="email"/>
          <a:srcRect/>
          <a:stretch>
            <a:fillRect/>
          </a:stretch>
        </p:blipFill>
        <p:spPr bwMode="auto">
          <a:xfrm>
            <a:off x="468313" y="404813"/>
            <a:ext cx="3024187" cy="2914650"/>
          </a:xfrm>
          <a:prstGeom prst="rect">
            <a:avLst/>
          </a:prstGeom>
          <a:noFill/>
          <a:ln w="9525">
            <a:noFill/>
            <a:miter lim="800000"/>
            <a:headEnd/>
            <a:tailEnd/>
          </a:ln>
        </p:spPr>
      </p:pic>
      <p:sp>
        <p:nvSpPr>
          <p:cNvPr id="5124" name="Text Box 16"/>
          <p:cNvSpPr txBox="1">
            <a:spLocks noChangeArrowheads="1"/>
          </p:cNvSpPr>
          <p:nvPr/>
        </p:nvSpPr>
        <p:spPr bwMode="auto">
          <a:xfrm>
            <a:off x="4284663" y="588963"/>
            <a:ext cx="4032250" cy="2584450"/>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Le Ksar Rouge met à votre disposition  un restaurant principal proposant des repas sous forme de buffet ou servis à table. De plus, vous pourrez profiter du snack donnant sur la piscine et vous proposant des spécialités tunisiennes.</a:t>
            </a:r>
          </a:p>
          <a:p>
            <a:r>
              <a:rPr lang="fr-FR" altLang="fr-FR" sz="1600" dirty="0">
                <a:latin typeface="Maiandra GD" pitchFamily="34" charset="0"/>
              </a:rPr>
              <a:t>L'hôtel met à votre service un bar et un café maure pour tous vos moments de détente.</a:t>
            </a:r>
          </a:p>
          <a:p>
            <a:pPr>
              <a:spcBef>
                <a:spcPct val="50000"/>
              </a:spcBef>
            </a:pPr>
            <a:endParaRPr lang="fr-FR" altLang="fr-FR" sz="1200" dirty="0">
              <a:latin typeface="Book Antiqua" pitchFamily="18" charset="0"/>
            </a:endParaRPr>
          </a:p>
        </p:txBody>
      </p:sp>
      <p:pic>
        <p:nvPicPr>
          <p:cNvPr id="5125" name="Image 3" descr="LOGO CJ ENTIER2 BLC.eps"/>
          <p:cNvPicPr>
            <a:picLocks noChangeAspect="1"/>
          </p:cNvPicPr>
          <p:nvPr/>
        </p:nvPicPr>
        <p:blipFill>
          <a:blip r:embed="rId4" cstate="email"/>
          <a:srcRect/>
          <a:stretch>
            <a:fillRect/>
          </a:stretch>
        </p:blipFill>
        <p:spPr bwMode="auto">
          <a:xfrm>
            <a:off x="60325" y="5445125"/>
            <a:ext cx="1293813"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salle1"/>
          <p:cNvPicPr>
            <a:picLocks noChangeAspect="1" noChangeArrowheads="1"/>
          </p:cNvPicPr>
          <p:nvPr/>
        </p:nvPicPr>
        <p:blipFill>
          <a:blip r:embed="rId2" cstate="email"/>
          <a:srcRect/>
          <a:stretch>
            <a:fillRect/>
          </a:stretch>
        </p:blipFill>
        <p:spPr bwMode="auto">
          <a:xfrm>
            <a:off x="754063" y="2708275"/>
            <a:ext cx="7705725" cy="3519488"/>
          </a:xfrm>
          <a:prstGeom prst="rect">
            <a:avLst/>
          </a:prstGeom>
          <a:noFill/>
          <a:ln w="9525">
            <a:noFill/>
            <a:miter lim="800000"/>
            <a:headEnd/>
            <a:tailEnd/>
          </a:ln>
        </p:spPr>
      </p:pic>
      <p:sp>
        <p:nvSpPr>
          <p:cNvPr id="6147" name="AutoShape 12" descr="salle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ltLang="fr-FR"/>
          </a:p>
        </p:txBody>
      </p:sp>
      <p:pic>
        <p:nvPicPr>
          <p:cNvPr id="6148" name="Image 3" descr="LOGO CJ ENTIER2 BLC.eps"/>
          <p:cNvPicPr>
            <a:picLocks noChangeAspect="1"/>
          </p:cNvPicPr>
          <p:nvPr/>
        </p:nvPicPr>
        <p:blipFill>
          <a:blip r:embed="rId3" cstate="email"/>
          <a:srcRect/>
          <a:stretch>
            <a:fillRect/>
          </a:stretch>
        </p:blipFill>
        <p:spPr bwMode="auto">
          <a:xfrm>
            <a:off x="0" y="0"/>
            <a:ext cx="1227138" cy="1196975"/>
          </a:xfrm>
          <a:prstGeom prst="rect">
            <a:avLst/>
          </a:prstGeom>
          <a:noFill/>
          <a:ln w="9525">
            <a:noFill/>
            <a:miter lim="800000"/>
            <a:headEnd/>
            <a:tailEnd/>
          </a:ln>
        </p:spPr>
      </p:pic>
      <p:sp>
        <p:nvSpPr>
          <p:cNvPr id="6149" name="Text Box 15"/>
          <p:cNvSpPr txBox="1">
            <a:spLocks noChangeArrowheads="1"/>
          </p:cNvSpPr>
          <p:nvPr/>
        </p:nvSpPr>
        <p:spPr bwMode="auto">
          <a:xfrm>
            <a:off x="1187450" y="1036712"/>
            <a:ext cx="7642225" cy="1600200"/>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Sont à votre disposition pour vos réunions : </a:t>
            </a:r>
          </a:p>
          <a:p>
            <a:endParaRPr lang="fr-FR" altLang="fr-FR" sz="1600" dirty="0">
              <a:latin typeface="Maiandra GD" pitchFamily="34" charset="0"/>
            </a:endParaRPr>
          </a:p>
          <a:p>
            <a:r>
              <a:rPr lang="fr-FR" altLang="fr-FR" sz="1600" dirty="0">
                <a:latin typeface="Maiandra GD" pitchFamily="34" charset="0"/>
              </a:rPr>
              <a:t>Une salle de réunion plénière de deux cent places, des salles de sous-commissions sont à la disposition des conférenciers</a:t>
            </a:r>
          </a:p>
          <a:p>
            <a:r>
              <a:rPr lang="fr-FR" altLang="fr-FR" sz="1600" dirty="0">
                <a:latin typeface="Maiandra GD" pitchFamily="34" charset="0"/>
              </a:rPr>
              <a:t>Lors des réunions, l'hôtel se propose de servir plusieurs sortes de pauses café .</a:t>
            </a:r>
          </a:p>
          <a:p>
            <a:pPr>
              <a:spcBef>
                <a:spcPct val="50000"/>
              </a:spcBef>
            </a:pPr>
            <a:endParaRPr lang="fr-FR" altLang="fr-FR" sz="1200" dirty="0">
              <a:latin typeface="Book Antiqu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P1060118"/>
          <p:cNvPicPr>
            <a:picLocks noChangeAspect="1" noChangeArrowheads="1"/>
          </p:cNvPicPr>
          <p:nvPr/>
        </p:nvPicPr>
        <p:blipFill>
          <a:blip r:embed="rId2" cstate="email"/>
          <a:srcRect/>
          <a:stretch>
            <a:fillRect/>
          </a:stretch>
        </p:blipFill>
        <p:spPr bwMode="auto">
          <a:xfrm>
            <a:off x="693738" y="1060450"/>
            <a:ext cx="7777162" cy="5200650"/>
          </a:xfrm>
          <a:prstGeom prst="rect">
            <a:avLst/>
          </a:prstGeom>
          <a:noFill/>
          <a:ln w="9525">
            <a:noFill/>
            <a:miter lim="800000"/>
            <a:headEnd/>
            <a:tailEnd/>
          </a:ln>
        </p:spPr>
      </p:pic>
      <p:sp>
        <p:nvSpPr>
          <p:cNvPr id="4" name="Rectangle 2"/>
          <p:cNvSpPr>
            <a:spLocks noChangeArrowheads="1"/>
          </p:cNvSpPr>
          <p:nvPr/>
        </p:nvSpPr>
        <p:spPr bwMode="auto">
          <a:xfrm>
            <a:off x="899592" y="260648"/>
            <a:ext cx="7344816" cy="439737"/>
          </a:xfrm>
          <a:prstGeom prst="rect">
            <a:avLst/>
          </a:prstGeom>
          <a:noFill/>
          <a:ln w="9525">
            <a:noFill/>
            <a:miter lim="800000"/>
            <a:headEnd/>
            <a:tailEnd/>
          </a:ln>
        </p:spPr>
        <p:txBody>
          <a:bodyPr/>
          <a:lstStyle/>
          <a:p>
            <a:pPr marL="342900" indent="-342900" algn="ctr">
              <a:lnSpc>
                <a:spcPct val="80000"/>
              </a:lnSpc>
              <a:spcBef>
                <a:spcPct val="20000"/>
              </a:spcBef>
            </a:pPr>
            <a:r>
              <a:rPr lang="fr-FR" sz="2400" dirty="0" smtClean="0">
                <a:latin typeface="+mn-lt"/>
              </a:rPr>
              <a:t>Option Campement berbère au milieu du désert</a:t>
            </a:r>
            <a:endParaRPr lang="fr-FR" sz="2400" dirty="0">
              <a:latin typeface="+mn-lt"/>
            </a:endParaRPr>
          </a:p>
        </p:txBody>
      </p:sp>
      <p:pic>
        <p:nvPicPr>
          <p:cNvPr id="5"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xmlns="" val="2451233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9874" y="3933056"/>
            <a:ext cx="8817133" cy="2471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49559" y="836712"/>
            <a:ext cx="8712968" cy="2539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4261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71600" y="980728"/>
            <a:ext cx="6791738" cy="509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985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8172" y="620688"/>
            <a:ext cx="8498198" cy="2622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885" y="3789040"/>
            <a:ext cx="8938772" cy="2260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8790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berbère2"/>
          <p:cNvPicPr>
            <a:picLocks noChangeAspect="1" noChangeArrowheads="1"/>
          </p:cNvPicPr>
          <p:nvPr/>
        </p:nvPicPr>
        <p:blipFill>
          <a:blip r:embed="rId2" cstate="email"/>
          <a:srcRect/>
          <a:stretch>
            <a:fillRect/>
          </a:stretch>
        </p:blipFill>
        <p:spPr bwMode="auto">
          <a:xfrm>
            <a:off x="395536" y="3789040"/>
            <a:ext cx="3744913" cy="2808287"/>
          </a:xfrm>
          <a:prstGeom prst="rect">
            <a:avLst/>
          </a:prstGeom>
          <a:noFill/>
        </p:spPr>
      </p:pic>
      <p:pic>
        <p:nvPicPr>
          <p:cNvPr id="4109" name="Picture 13" descr="BER"/>
          <p:cNvPicPr>
            <a:picLocks noChangeAspect="1" noChangeArrowheads="1"/>
          </p:cNvPicPr>
          <p:nvPr/>
        </p:nvPicPr>
        <p:blipFill>
          <a:blip r:embed="rId3" cstate="email"/>
          <a:srcRect/>
          <a:stretch>
            <a:fillRect/>
          </a:stretch>
        </p:blipFill>
        <p:spPr bwMode="auto">
          <a:xfrm>
            <a:off x="0" y="980728"/>
            <a:ext cx="4824412" cy="2713038"/>
          </a:xfrm>
          <a:prstGeom prst="rect">
            <a:avLst/>
          </a:prstGeom>
          <a:noFill/>
        </p:spPr>
      </p:pic>
      <p:pic>
        <p:nvPicPr>
          <p:cNvPr id="4110" name="Picture 14" descr="berbère"/>
          <p:cNvPicPr>
            <a:picLocks noChangeAspect="1" noChangeArrowheads="1"/>
          </p:cNvPicPr>
          <p:nvPr/>
        </p:nvPicPr>
        <p:blipFill>
          <a:blip r:embed="rId4" cstate="email"/>
          <a:srcRect/>
          <a:stretch>
            <a:fillRect/>
          </a:stretch>
        </p:blipFill>
        <p:spPr bwMode="auto">
          <a:xfrm>
            <a:off x="4860032" y="3861048"/>
            <a:ext cx="3671887" cy="2754312"/>
          </a:xfrm>
          <a:prstGeom prst="rect">
            <a:avLst/>
          </a:prstGeom>
          <a:noFill/>
        </p:spPr>
      </p:pic>
      <p:sp>
        <p:nvSpPr>
          <p:cNvPr id="7" name="Rectangle 4"/>
          <p:cNvSpPr>
            <a:spLocks noChangeArrowheads="1"/>
          </p:cNvSpPr>
          <p:nvPr/>
        </p:nvSpPr>
        <p:spPr bwMode="auto">
          <a:xfrm>
            <a:off x="1043608" y="187896"/>
            <a:ext cx="6984181" cy="576808"/>
          </a:xfrm>
          <a:prstGeom prst="rect">
            <a:avLst/>
          </a:prstGeom>
          <a:noFill/>
          <a:ln w="9525">
            <a:noFill/>
            <a:miter lim="800000"/>
            <a:headEnd/>
            <a:tailEnd/>
          </a:ln>
        </p:spPr>
        <p:txBody>
          <a:bodyPr/>
          <a:lstStyle/>
          <a:p>
            <a:pPr marL="342900" indent="-342900" algn="ctr">
              <a:spcBef>
                <a:spcPct val="20000"/>
              </a:spcBef>
            </a:pPr>
            <a:r>
              <a:rPr lang="fr-FR" sz="3200" dirty="0" smtClean="0">
                <a:latin typeface="+mn-lt"/>
              </a:rPr>
              <a:t>Nuit </a:t>
            </a:r>
            <a:r>
              <a:rPr lang="fr-FR" sz="3200" dirty="0">
                <a:latin typeface="+mn-lt"/>
              </a:rPr>
              <a:t>sous tentes berbère</a:t>
            </a:r>
          </a:p>
          <a:p>
            <a:pPr marL="342900" indent="-342900" algn="ctr">
              <a:spcBef>
                <a:spcPct val="20000"/>
              </a:spcBef>
            </a:pPr>
            <a:endParaRPr lang="fr-FR" sz="2400" dirty="0">
              <a:solidFill>
                <a:srgbClr val="663300"/>
              </a:solidFill>
              <a:latin typeface="+mn-lt"/>
            </a:endParaRPr>
          </a:p>
        </p:txBody>
      </p:sp>
      <p:pic>
        <p:nvPicPr>
          <p:cNvPr id="8" name="Picture 9" descr="BER2"/>
          <p:cNvPicPr>
            <a:picLocks noChangeAspect="1" noChangeArrowheads="1"/>
          </p:cNvPicPr>
          <p:nvPr/>
        </p:nvPicPr>
        <p:blipFill>
          <a:blip r:embed="rId5" cstate="email"/>
          <a:srcRect/>
          <a:stretch>
            <a:fillRect/>
          </a:stretch>
        </p:blipFill>
        <p:spPr bwMode="auto">
          <a:xfrm>
            <a:off x="5220072" y="1052736"/>
            <a:ext cx="3565525" cy="2673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8313" y="-315416"/>
            <a:ext cx="8229600" cy="1143000"/>
          </a:xfrm>
        </p:spPr>
        <p:txBody>
          <a:bodyPr/>
          <a:lstStyle/>
          <a:p>
            <a:r>
              <a:rPr lang="fr-FR" altLang="fr-FR" sz="3200" dirty="0" smtClean="0">
                <a:solidFill>
                  <a:schemeClr val="tx1"/>
                </a:solidFill>
                <a:latin typeface="+mn-lt"/>
              </a:rPr>
              <a:t>Hôtel Palm Beach Palace 5*</a:t>
            </a:r>
          </a:p>
        </p:txBody>
      </p:sp>
      <p:pic>
        <p:nvPicPr>
          <p:cNvPr id="61444" name="Picture 4" descr="Palm Beach Palace Tozeur - Jacuzi Pool"/>
          <p:cNvPicPr>
            <a:picLocks noChangeAspect="1" noChangeArrowheads="1"/>
          </p:cNvPicPr>
          <p:nvPr/>
        </p:nvPicPr>
        <p:blipFill>
          <a:blip r:embed="rId2" cstate="email"/>
          <a:srcRect/>
          <a:stretch>
            <a:fillRect/>
          </a:stretch>
        </p:blipFill>
        <p:spPr bwMode="auto">
          <a:xfrm>
            <a:off x="4948042" y="3933056"/>
            <a:ext cx="3893812" cy="2503165"/>
          </a:xfrm>
          <a:prstGeom prst="rect">
            <a:avLst/>
          </a:prstGeom>
          <a:noFill/>
        </p:spPr>
      </p:pic>
      <p:pic>
        <p:nvPicPr>
          <p:cNvPr id="61448" name="Picture 8" descr="Palm Beach Palace Tozeur - Restaurant"/>
          <p:cNvPicPr>
            <a:picLocks noChangeAspect="1" noChangeArrowheads="1"/>
          </p:cNvPicPr>
          <p:nvPr/>
        </p:nvPicPr>
        <p:blipFill>
          <a:blip r:embed="rId3" cstate="email"/>
          <a:srcRect/>
          <a:stretch>
            <a:fillRect/>
          </a:stretch>
        </p:blipFill>
        <p:spPr bwMode="auto">
          <a:xfrm>
            <a:off x="4961423" y="1124744"/>
            <a:ext cx="3808423" cy="2448272"/>
          </a:xfrm>
          <a:prstGeom prst="rect">
            <a:avLst/>
          </a:prstGeom>
          <a:noFill/>
        </p:spPr>
      </p:pic>
      <p:sp>
        <p:nvSpPr>
          <p:cNvPr id="8" name="Rectangle 7"/>
          <p:cNvSpPr/>
          <p:nvPr/>
        </p:nvSpPr>
        <p:spPr>
          <a:xfrm>
            <a:off x="251520" y="836712"/>
            <a:ext cx="4392488" cy="6001643"/>
          </a:xfrm>
          <a:prstGeom prst="rect">
            <a:avLst/>
          </a:prstGeom>
        </p:spPr>
        <p:txBody>
          <a:bodyPr wrap="square">
            <a:spAutoFit/>
          </a:bodyPr>
          <a:lstStyle/>
          <a:p>
            <a:r>
              <a:rPr lang="fr-FR" sz="1600" dirty="0" smtClean="0">
                <a:latin typeface="+mn-lt"/>
              </a:rPr>
              <a:t>Palm Beach Palace se trouve dans le centre-ville de Tozeur, Tunisie aux portes du désert, surplombant la palmeraie. L’hôtel est situé au cœur d'une oasis entourée de jardins luxuriants.</a:t>
            </a:r>
          </a:p>
          <a:p>
            <a:endParaRPr lang="fr-FR" sz="1600" dirty="0" smtClean="0">
              <a:latin typeface="+mn-lt"/>
            </a:endParaRPr>
          </a:p>
          <a:p>
            <a:r>
              <a:rPr lang="fr-FR" sz="1600" dirty="0" smtClean="0">
                <a:latin typeface="+mn-lt"/>
              </a:rPr>
              <a:t>L’hôtel Palm Beach Palace vous propose 128 chambres et 7 suites, chacune dotées d'équipements tout confort, notamment des chaînes satellites. Certaines chambres offrent une vue panoramique sur les palmiers de l'oasis.</a:t>
            </a:r>
          </a:p>
          <a:p>
            <a:endParaRPr lang="fr-FR" sz="1600" dirty="0" smtClean="0">
              <a:latin typeface="+mn-lt"/>
            </a:endParaRPr>
          </a:p>
          <a:p>
            <a:r>
              <a:rPr lang="fr-FR" sz="1600" dirty="0" smtClean="0">
                <a:latin typeface="+mn-lt"/>
              </a:rPr>
              <a:t>Pour votre confort, l'hôtel dispose d’un restaurant, offrant une cuisine internationale et un restaurant gastronomique.</a:t>
            </a:r>
          </a:p>
          <a:p>
            <a:r>
              <a:rPr lang="fr-FR" sz="1600" dirty="0" smtClean="0">
                <a:latin typeface="+mn-lt"/>
              </a:rPr>
              <a:t>Palm Beach Palace à Tozeur à deux grandes piscines chauffées, une piscine intérieure, un centre de fitness, un sauna, bain turc et jacuzzi.</a:t>
            </a:r>
          </a:p>
          <a:p>
            <a:endParaRPr lang="fr-FR" sz="1600" dirty="0" smtClean="0">
              <a:latin typeface="+mn-lt"/>
            </a:endParaRPr>
          </a:p>
          <a:p>
            <a:r>
              <a:rPr lang="fr-FR" sz="1600" dirty="0" smtClean="0">
                <a:latin typeface="+mn-lt"/>
              </a:rPr>
              <a:t>L'excellente situation du Palm Beach Palace vous permet d'accéder facilement au quartier commercial de Tozeur et au désert tunisien.</a:t>
            </a:r>
            <a:endParaRPr lang="fr-FR" sz="1600"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3" name="Picture 9" descr="berbère x2 lits"/>
          <p:cNvPicPr>
            <a:picLocks noChangeAspect="1" noChangeArrowheads="1"/>
          </p:cNvPicPr>
          <p:nvPr/>
        </p:nvPicPr>
        <p:blipFill>
          <a:blip r:embed="rId2" cstate="email"/>
          <a:srcRect/>
          <a:stretch>
            <a:fillRect/>
          </a:stretch>
        </p:blipFill>
        <p:spPr bwMode="auto">
          <a:xfrm>
            <a:off x="5049713" y="981075"/>
            <a:ext cx="3914775" cy="5189538"/>
          </a:xfrm>
          <a:prstGeom prst="rect">
            <a:avLst/>
          </a:prstGeom>
          <a:noFill/>
        </p:spPr>
      </p:pic>
      <p:pic>
        <p:nvPicPr>
          <p:cNvPr id="6" name="Picture 5" descr="IMG_9149"/>
          <p:cNvPicPr>
            <a:picLocks noChangeAspect="1" noChangeArrowheads="1"/>
          </p:cNvPicPr>
          <p:nvPr/>
        </p:nvPicPr>
        <p:blipFill>
          <a:blip r:embed="rId3" cstate="email"/>
          <a:srcRect/>
          <a:stretch>
            <a:fillRect/>
          </a:stretch>
        </p:blipFill>
        <p:spPr bwMode="auto">
          <a:xfrm>
            <a:off x="180282" y="1052736"/>
            <a:ext cx="4751758" cy="3168352"/>
          </a:xfrm>
          <a:prstGeom prst="rect">
            <a:avLst/>
          </a:prstGeom>
          <a:noFill/>
          <a:ln w="50800" algn="ctr">
            <a:solidFill>
              <a:schemeClr val="bg1"/>
            </a:solidFill>
            <a:miter lim="800000"/>
            <a:headEnd/>
            <a:tailEnd/>
          </a:ln>
        </p:spPr>
      </p:pic>
      <p:pic>
        <p:nvPicPr>
          <p:cNvPr id="7" name="Picture 8"/>
          <p:cNvPicPr>
            <a:picLocks noChangeAspect="1" noChangeArrowheads="1"/>
          </p:cNvPicPr>
          <p:nvPr/>
        </p:nvPicPr>
        <p:blipFill>
          <a:blip r:embed="rId4" cstate="email"/>
          <a:srcRect/>
          <a:stretch>
            <a:fillRect/>
          </a:stretch>
        </p:blipFill>
        <p:spPr bwMode="auto">
          <a:xfrm>
            <a:off x="155077" y="4509120"/>
            <a:ext cx="2472707" cy="1656185"/>
          </a:xfrm>
          <a:prstGeom prst="rect">
            <a:avLst/>
          </a:prstGeom>
          <a:noFill/>
          <a:ln w="50800">
            <a:solidFill>
              <a:schemeClr val="bg1"/>
            </a:solidFill>
            <a:miter lim="800000"/>
            <a:headEnd/>
            <a:tailEnd/>
          </a:ln>
        </p:spPr>
      </p:pic>
      <p:pic>
        <p:nvPicPr>
          <p:cNvPr id="8" name="Picture 6"/>
          <p:cNvPicPr>
            <a:picLocks noChangeAspect="1" noChangeArrowheads="1"/>
          </p:cNvPicPr>
          <p:nvPr/>
        </p:nvPicPr>
        <p:blipFill>
          <a:blip r:embed="rId5" cstate="email"/>
          <a:srcRect/>
          <a:stretch>
            <a:fillRect/>
          </a:stretch>
        </p:blipFill>
        <p:spPr bwMode="auto">
          <a:xfrm>
            <a:off x="2555776" y="4509120"/>
            <a:ext cx="2472594" cy="1656184"/>
          </a:xfrm>
          <a:prstGeom prst="rect">
            <a:avLst/>
          </a:prstGeom>
          <a:noFill/>
          <a:ln w="50800">
            <a:solidFill>
              <a:schemeClr val="bg1"/>
            </a:solidFill>
            <a:miter lim="800000"/>
            <a:headEnd/>
            <a:tailEnd/>
          </a:ln>
        </p:spPr>
      </p:pic>
      <p:sp>
        <p:nvSpPr>
          <p:cNvPr id="9" name="Rectangle 4"/>
          <p:cNvSpPr>
            <a:spLocks noChangeArrowheads="1"/>
          </p:cNvSpPr>
          <p:nvPr/>
        </p:nvSpPr>
        <p:spPr bwMode="auto">
          <a:xfrm>
            <a:off x="1043608" y="187896"/>
            <a:ext cx="6984181" cy="576808"/>
          </a:xfrm>
          <a:prstGeom prst="rect">
            <a:avLst/>
          </a:prstGeom>
          <a:noFill/>
          <a:ln w="9525">
            <a:noFill/>
            <a:miter lim="800000"/>
            <a:headEnd/>
            <a:tailEnd/>
          </a:ln>
        </p:spPr>
        <p:txBody>
          <a:bodyPr/>
          <a:lstStyle/>
          <a:p>
            <a:pPr marL="342900" indent="-342900" algn="ctr">
              <a:spcBef>
                <a:spcPct val="20000"/>
              </a:spcBef>
            </a:pPr>
            <a:r>
              <a:rPr lang="fr-FR" sz="3200" dirty="0" smtClean="0">
                <a:latin typeface="+mn-lt"/>
              </a:rPr>
              <a:t>Nuit </a:t>
            </a:r>
            <a:r>
              <a:rPr lang="fr-FR" sz="3200" dirty="0">
                <a:latin typeface="+mn-lt"/>
              </a:rPr>
              <a:t>sous tentes berbère</a:t>
            </a:r>
          </a:p>
          <a:p>
            <a:pPr marL="342900" indent="-342900" algn="ctr">
              <a:spcBef>
                <a:spcPct val="20000"/>
              </a:spcBef>
            </a:pPr>
            <a:endParaRPr lang="fr-FR" sz="2400" dirty="0">
              <a:solidFill>
                <a:srgbClr val="663300"/>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DSC_0146"/>
          <p:cNvPicPr>
            <a:picLocks noChangeAspect="1" noChangeArrowheads="1"/>
          </p:cNvPicPr>
          <p:nvPr/>
        </p:nvPicPr>
        <p:blipFill>
          <a:blip r:embed="rId2" cstate="email"/>
          <a:srcRect/>
          <a:stretch>
            <a:fillRect/>
          </a:stretch>
        </p:blipFill>
        <p:spPr bwMode="auto">
          <a:xfrm>
            <a:off x="179388" y="777875"/>
            <a:ext cx="4176712" cy="2795588"/>
          </a:xfrm>
          <a:prstGeom prst="rect">
            <a:avLst/>
          </a:prstGeom>
          <a:noFill/>
          <a:ln w="9525">
            <a:noFill/>
            <a:miter lim="800000"/>
            <a:headEnd/>
            <a:tailEnd/>
          </a:ln>
        </p:spPr>
      </p:pic>
      <p:pic>
        <p:nvPicPr>
          <p:cNvPr id="24579" name="Picture 11" descr="DSC_0154"/>
          <p:cNvPicPr>
            <a:picLocks noChangeAspect="1" noChangeArrowheads="1"/>
          </p:cNvPicPr>
          <p:nvPr/>
        </p:nvPicPr>
        <p:blipFill>
          <a:blip r:embed="rId3" cstate="email"/>
          <a:srcRect/>
          <a:stretch>
            <a:fillRect/>
          </a:stretch>
        </p:blipFill>
        <p:spPr bwMode="auto">
          <a:xfrm>
            <a:off x="4572000" y="777875"/>
            <a:ext cx="4176713" cy="2795588"/>
          </a:xfrm>
          <a:prstGeom prst="rect">
            <a:avLst/>
          </a:prstGeom>
          <a:noFill/>
          <a:ln w="9525">
            <a:noFill/>
            <a:miter lim="800000"/>
            <a:headEnd/>
            <a:tailEnd/>
          </a:ln>
        </p:spPr>
      </p:pic>
      <p:pic>
        <p:nvPicPr>
          <p:cNvPr id="24580" name="Picture 4" descr="IMG_3866BR"/>
          <p:cNvPicPr>
            <a:picLocks noChangeAspect="1" noChangeArrowheads="1"/>
          </p:cNvPicPr>
          <p:nvPr/>
        </p:nvPicPr>
        <p:blipFill>
          <a:blip r:embed="rId4" cstate="email"/>
          <a:srcRect/>
          <a:stretch>
            <a:fillRect/>
          </a:stretch>
        </p:blipFill>
        <p:spPr bwMode="auto">
          <a:xfrm>
            <a:off x="107950" y="3716338"/>
            <a:ext cx="4284663" cy="2863850"/>
          </a:xfrm>
          <a:prstGeom prst="rect">
            <a:avLst/>
          </a:prstGeom>
          <a:noFill/>
          <a:ln w="9525">
            <a:noFill/>
            <a:miter lim="800000"/>
            <a:headEnd/>
            <a:tailEnd/>
          </a:ln>
        </p:spPr>
      </p:pic>
      <p:sp>
        <p:nvSpPr>
          <p:cNvPr id="24581" name="Rectangle 2"/>
          <p:cNvSpPr>
            <a:spLocks noChangeArrowheads="1"/>
          </p:cNvSpPr>
          <p:nvPr/>
        </p:nvSpPr>
        <p:spPr bwMode="auto">
          <a:xfrm>
            <a:off x="2409825" y="214313"/>
            <a:ext cx="3762375" cy="439737"/>
          </a:xfrm>
          <a:prstGeom prst="rect">
            <a:avLst/>
          </a:prstGeom>
          <a:noFill/>
          <a:ln w="9525">
            <a:noFill/>
            <a:miter lim="800000"/>
            <a:headEnd/>
            <a:tailEnd/>
          </a:ln>
        </p:spPr>
        <p:txBody>
          <a:bodyPr/>
          <a:lstStyle/>
          <a:p>
            <a:pPr eaLnBrk="0" hangingPunct="0"/>
            <a:r>
              <a:rPr lang="fr-FR" altLang="fr-FR" sz="2000">
                <a:latin typeface="Maiandra GD" pitchFamily="34" charset="0"/>
              </a:rPr>
              <a:t>Lodge Out Of Africa base 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971550" y="115888"/>
            <a:ext cx="6840538" cy="792162"/>
          </a:xfrm>
          <a:prstGeom prst="rect">
            <a:avLst/>
          </a:prstGeom>
          <a:noFill/>
          <a:ln w="9525">
            <a:noFill/>
            <a:miter lim="800000"/>
            <a:headEnd/>
            <a:tailEnd/>
          </a:ln>
        </p:spPr>
        <p:txBody>
          <a:bodyPr/>
          <a:lstStyle/>
          <a:p>
            <a:pPr marL="342900" indent="-342900">
              <a:spcBef>
                <a:spcPct val="20000"/>
              </a:spcBef>
            </a:pPr>
            <a:r>
              <a:rPr lang="fr-FR" sz="3400" i="1" dirty="0">
                <a:latin typeface="Pristina" pitchFamily="66" charset="0"/>
              </a:rPr>
              <a:t> </a:t>
            </a:r>
            <a:r>
              <a:rPr lang="fr-FR" sz="3000" dirty="0">
                <a:latin typeface="Book Antiqua" pitchFamily="18" charset="0"/>
              </a:rPr>
              <a:t>Nuit sous Lodge Out of </a:t>
            </a:r>
            <a:r>
              <a:rPr lang="fr-FR" sz="3000" dirty="0" err="1">
                <a:latin typeface="Book Antiqua" pitchFamily="18" charset="0"/>
              </a:rPr>
              <a:t>Africa</a:t>
            </a:r>
            <a:r>
              <a:rPr lang="fr-FR" sz="3000" dirty="0">
                <a:latin typeface="Book Antiqua" pitchFamily="18" charset="0"/>
              </a:rPr>
              <a:t> (base 2)</a:t>
            </a:r>
          </a:p>
        </p:txBody>
      </p:sp>
      <p:sp>
        <p:nvSpPr>
          <p:cNvPr id="32772" name="Rectangle 5"/>
          <p:cNvSpPr>
            <a:spLocks noChangeArrowheads="1"/>
          </p:cNvSpPr>
          <p:nvPr/>
        </p:nvSpPr>
        <p:spPr bwMode="auto">
          <a:xfrm>
            <a:off x="2700338" y="549275"/>
            <a:ext cx="6840537" cy="792163"/>
          </a:xfrm>
          <a:prstGeom prst="rect">
            <a:avLst/>
          </a:prstGeom>
          <a:noFill/>
          <a:ln w="9525">
            <a:noFill/>
            <a:miter lim="800000"/>
            <a:headEnd/>
            <a:tailEnd/>
          </a:ln>
        </p:spPr>
        <p:txBody>
          <a:bodyPr/>
          <a:lstStyle/>
          <a:p>
            <a:pPr marL="342900" indent="-342900">
              <a:spcBef>
                <a:spcPct val="20000"/>
              </a:spcBef>
            </a:pPr>
            <a:r>
              <a:rPr lang="fr-FR" i="1">
                <a:hlinkClick r:id="rId2"/>
              </a:rPr>
              <a:t>http://www.croisierejaune.com/video/25_lodge.html</a:t>
            </a:r>
            <a:endParaRPr lang="fr-FR" i="1"/>
          </a:p>
        </p:txBody>
      </p:sp>
      <p:pic>
        <p:nvPicPr>
          <p:cNvPr id="32774" name="Picture 7" descr="6804MX"/>
          <p:cNvPicPr>
            <a:picLocks noChangeAspect="1" noChangeArrowheads="1"/>
          </p:cNvPicPr>
          <p:nvPr/>
        </p:nvPicPr>
        <p:blipFill>
          <a:blip r:embed="rId3" cstate="email"/>
          <a:srcRect/>
          <a:stretch>
            <a:fillRect/>
          </a:stretch>
        </p:blipFill>
        <p:spPr bwMode="auto">
          <a:xfrm>
            <a:off x="539552" y="2060848"/>
            <a:ext cx="4032250" cy="2687638"/>
          </a:xfrm>
          <a:prstGeom prst="rect">
            <a:avLst/>
          </a:prstGeom>
          <a:noFill/>
          <a:ln w="9525">
            <a:noFill/>
            <a:miter lim="800000"/>
            <a:headEnd/>
            <a:tailEnd/>
          </a:ln>
        </p:spPr>
      </p:pic>
      <p:pic>
        <p:nvPicPr>
          <p:cNvPr id="7" name="Picture 7" descr="TENTE LODGE base2"/>
          <p:cNvPicPr>
            <a:picLocks noChangeAspect="1" noChangeArrowheads="1"/>
          </p:cNvPicPr>
          <p:nvPr/>
        </p:nvPicPr>
        <p:blipFill>
          <a:blip r:embed="rId4" cstate="email"/>
          <a:srcRect/>
          <a:stretch>
            <a:fillRect/>
          </a:stretch>
        </p:blipFill>
        <p:spPr bwMode="auto">
          <a:xfrm>
            <a:off x="4716463" y="1035050"/>
            <a:ext cx="4117975"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191125" y="531813"/>
            <a:ext cx="3619500" cy="5800725"/>
          </a:xfrm>
          <a:prstGeom prst="rect">
            <a:avLst/>
          </a:prstGeom>
          <a:noFill/>
          <a:ln w="9525">
            <a:noFill/>
            <a:miter lim="800000"/>
            <a:headEnd/>
            <a:tailEnd/>
          </a:ln>
        </p:spPr>
        <p:txBody>
          <a:bodyPr anchor="ctr"/>
          <a:lstStyle/>
          <a:p>
            <a:pPr algn="ctr"/>
            <a:r>
              <a:rPr lang="fr-FR" b="1">
                <a:latin typeface="Maiandra GD" pitchFamily="34" charset="0"/>
              </a:rPr>
              <a:t>Montage de 10 tentes SPA éphémère dans le désert</a:t>
            </a:r>
          </a:p>
          <a:p>
            <a:pPr algn="ctr"/>
            <a:endParaRPr lang="fr-FR" b="1" i="1">
              <a:latin typeface="Pristina" pitchFamily="66" charset="0"/>
            </a:endParaRPr>
          </a:p>
          <a:p>
            <a:pPr>
              <a:lnSpc>
                <a:spcPct val="80000"/>
              </a:lnSpc>
              <a:buFont typeface="Arial" pitchFamily="34" charset="0"/>
              <a:buNone/>
            </a:pPr>
            <a:r>
              <a:rPr lang="fr-FR" sz="1600">
                <a:latin typeface="Maiandra GD" pitchFamily="34" charset="0"/>
              </a:rPr>
              <a:t>Vous découvrirez au beau milieu du désert de Lareguett un Spa, reprenant la mise en place des Bains Berbères. Il vous ferons voyager au cœur de la tradition des soins du Hammam et de nos massages d'ici et d'ailleurs.</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Les soins exclusivement manuels sont réalisés avec des produits naturels d'inspiration locale et ethnique : eaux florales de romarin, lavande, fleur d'oranger et de rose, masques au romarin, au thym et aux pétales de rose, essences de citron, baumes au néroli, au géranium, à la rose, Barrouk, huiles au calendula miel et vanille, huile d'Argan, huile aux pétales de rose, boues au Rassoul et Tfal…</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Les rituels et l'éveil des sens, la chaleur humaine, la vue sublime sur l’infini du désert, les mains magiques, l'harmonie des teintes et les parfums délicats façonnent l'Univers très particulier des soins Touareg.</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 silence et la paix qu'inspire ce lieu unique et majestueux nous emportent au-delà des rêves</a:t>
            </a:r>
            <a:endParaRPr lang="fr-FR" sz="1600" i="1">
              <a:latin typeface="Maiandra GD" pitchFamily="34" charset="0"/>
            </a:endParaRPr>
          </a:p>
        </p:txBody>
      </p:sp>
      <p:pic>
        <p:nvPicPr>
          <p:cNvPr id="34819" name="Picture 5" descr="spa_massage_masthead"/>
          <p:cNvPicPr>
            <a:picLocks noChangeAspect="1" noChangeArrowheads="1"/>
          </p:cNvPicPr>
          <p:nvPr/>
        </p:nvPicPr>
        <p:blipFill>
          <a:blip r:embed="rId2" cstate="email"/>
          <a:srcRect/>
          <a:stretch>
            <a:fillRect/>
          </a:stretch>
        </p:blipFill>
        <p:spPr bwMode="auto">
          <a:xfrm>
            <a:off x="896938" y="228600"/>
            <a:ext cx="3240087" cy="3203575"/>
          </a:xfrm>
          <a:prstGeom prst="rect">
            <a:avLst/>
          </a:prstGeom>
          <a:noFill/>
          <a:ln w="9525">
            <a:noFill/>
            <a:miter lim="800000"/>
            <a:headEnd/>
            <a:tailEnd/>
          </a:ln>
        </p:spPr>
      </p:pic>
      <p:pic>
        <p:nvPicPr>
          <p:cNvPr id="5" name="Picture 2" descr="\\Servboul1\images cj\Nouvelle Photothèque\Opérations\SIEMENS 2010\DSC_0084.JPG"/>
          <p:cNvPicPr>
            <a:picLocks noChangeAspect="1" noChangeArrowheads="1"/>
          </p:cNvPicPr>
          <p:nvPr/>
        </p:nvPicPr>
        <p:blipFill>
          <a:blip r:embed="rId3" cstate="email"/>
          <a:srcRect/>
          <a:stretch>
            <a:fillRect/>
          </a:stretch>
        </p:blipFill>
        <p:spPr bwMode="auto">
          <a:xfrm>
            <a:off x="251520" y="3582168"/>
            <a:ext cx="4718805" cy="31592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rvboul1\imagescj\16 PHOTOTHEQUE\03 - PRODUITS CJ\01. ACTIVITES &amp; PRODUITS\TENTES SPA\DSC_0070.JPG"/>
          <p:cNvPicPr>
            <a:picLocks noChangeAspect="1" noChangeArrowheads="1"/>
          </p:cNvPicPr>
          <p:nvPr/>
        </p:nvPicPr>
        <p:blipFill>
          <a:blip r:embed="rId2" cstate="email"/>
          <a:srcRect/>
          <a:stretch>
            <a:fillRect/>
          </a:stretch>
        </p:blipFill>
        <p:spPr bwMode="auto">
          <a:xfrm>
            <a:off x="179512" y="620688"/>
            <a:ext cx="8744783" cy="585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36550" y="260350"/>
            <a:ext cx="8532813"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b="1" dirty="0" smtClean="0">
                <a:ln w="6350">
                  <a:noFill/>
                </a:ln>
                <a:effectLst>
                  <a:outerShdw blurRad="114300" dist="101600" dir="2700000" algn="tl" rotWithShape="0">
                    <a:srgbClr val="000000">
                      <a:alpha val="40000"/>
                    </a:srgbClr>
                  </a:outerShdw>
                </a:effectLst>
                <a:latin typeface="+mn-lt"/>
              </a:rPr>
              <a:t>Soirée Discothèque « les pieds dans le sable »</a:t>
            </a:r>
            <a:endParaRPr lang="fr-FR" altLang="fr-FR" sz="2800" b="1" dirty="0">
              <a:ln w="6350">
                <a:noFill/>
              </a:ln>
              <a:effectLst>
                <a:outerShdw blurRad="114300" dist="101600" dir="2700000" algn="tl" rotWithShape="0">
                  <a:srgbClr val="000000">
                    <a:alpha val="40000"/>
                  </a:srgbClr>
                </a:outerShdw>
              </a:effectLst>
              <a:latin typeface="+mn-lt"/>
            </a:endParaRPr>
          </a:p>
        </p:txBody>
      </p:sp>
      <p:pic>
        <p:nvPicPr>
          <p:cNvPr id="89090" name="Picture 2" descr="\\Servboul1\images cj\Nouvelle Photothèque\Opérations\BOERINGHER-LMD\DSC_2998.JPG"/>
          <p:cNvPicPr>
            <a:picLocks noChangeAspect="1" noChangeArrowheads="1"/>
          </p:cNvPicPr>
          <p:nvPr/>
        </p:nvPicPr>
        <p:blipFill>
          <a:blip r:embed="rId2" cstate="email"/>
          <a:srcRect/>
          <a:stretch>
            <a:fillRect/>
          </a:stretch>
        </p:blipFill>
        <p:spPr bwMode="auto">
          <a:xfrm>
            <a:off x="340564" y="908721"/>
            <a:ext cx="8479908" cy="5616624"/>
          </a:xfrm>
          <a:prstGeom prst="rect">
            <a:avLst/>
          </a:prstGeom>
          <a:noFill/>
        </p:spPr>
      </p:pic>
    </p:spTree>
    <p:extLst>
      <p:ext uri="{BB962C8B-B14F-4D97-AF65-F5344CB8AC3E}">
        <p14:creationId xmlns:p14="http://schemas.microsoft.com/office/powerpoint/2010/main" xmlns="" val="32181396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50825" y="342900"/>
            <a:ext cx="8713788" cy="1152525"/>
          </a:xfrm>
          <a:prstGeom prst="rect">
            <a:avLst/>
          </a:prstGeom>
          <a:noFill/>
          <a:ln w="9525">
            <a:noFill/>
            <a:miter lim="800000"/>
            <a:headEnd/>
            <a:tailEnd/>
          </a:ln>
        </p:spPr>
        <p:txBody>
          <a:bodyPr/>
          <a:lstStyle/>
          <a:p>
            <a:pPr marL="342900" indent="-342900" algn="ctr">
              <a:spcBef>
                <a:spcPct val="20000"/>
              </a:spcBef>
            </a:pPr>
            <a:r>
              <a:rPr lang="fr-FR" sz="3000">
                <a:latin typeface="Candara" pitchFamily="34" charset="0"/>
              </a:rPr>
              <a:t>Lancement de montgolfières à la fin du dîner</a:t>
            </a:r>
            <a:endParaRPr lang="fr-FR" sz="3000" i="1">
              <a:latin typeface="Candara" pitchFamily="34" charset="0"/>
            </a:endParaRPr>
          </a:p>
        </p:txBody>
      </p:sp>
      <p:pic>
        <p:nvPicPr>
          <p:cNvPr id="46083" name="Picture 2" descr="http://www.logeekdesign.fr/images_site/images_complementaires/lanterne_in.jpg"/>
          <p:cNvPicPr>
            <a:picLocks noChangeAspect="1" noChangeArrowheads="1"/>
          </p:cNvPicPr>
          <p:nvPr/>
        </p:nvPicPr>
        <p:blipFill>
          <a:blip r:embed="rId2" cstate="email"/>
          <a:srcRect/>
          <a:stretch>
            <a:fillRect/>
          </a:stretch>
        </p:blipFill>
        <p:spPr bwMode="auto">
          <a:xfrm>
            <a:off x="250825" y="2817813"/>
            <a:ext cx="4473575" cy="2952750"/>
          </a:xfrm>
          <a:prstGeom prst="rect">
            <a:avLst/>
          </a:prstGeom>
          <a:noFill/>
          <a:ln w="9525">
            <a:noFill/>
            <a:miter lim="800000"/>
            <a:headEnd/>
            <a:tailEnd/>
          </a:ln>
        </p:spPr>
      </p:pic>
      <p:pic>
        <p:nvPicPr>
          <p:cNvPr id="46084" name="Picture 4" descr="http://www.cadeau-genial.com/wp-content/images/produits/lanterne-volante2.jpg"/>
          <p:cNvPicPr>
            <a:picLocks noChangeAspect="1" noChangeArrowheads="1"/>
          </p:cNvPicPr>
          <p:nvPr/>
        </p:nvPicPr>
        <p:blipFill>
          <a:blip r:embed="rId3" cstate="email"/>
          <a:srcRect/>
          <a:stretch>
            <a:fillRect/>
          </a:stretch>
        </p:blipFill>
        <p:spPr bwMode="auto">
          <a:xfrm>
            <a:off x="5389563" y="2817813"/>
            <a:ext cx="2809875" cy="2809875"/>
          </a:xfrm>
          <a:prstGeom prst="rect">
            <a:avLst/>
          </a:prstGeom>
          <a:noFill/>
          <a:ln w="9525">
            <a:noFill/>
            <a:miter lim="800000"/>
            <a:headEnd/>
            <a:tailEnd/>
          </a:ln>
        </p:spPr>
      </p:pic>
      <p:pic>
        <p:nvPicPr>
          <p:cNvPr id="46085"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36550" y="260350"/>
            <a:ext cx="8532813" cy="908050"/>
          </a:xfrm>
          <a:prstGeom prst="rect">
            <a:avLst/>
          </a:prstGeom>
          <a:noFill/>
          <a:ln w="9525">
            <a:noFill/>
            <a:miter lim="800000"/>
            <a:headEnd/>
            <a:tailEnd/>
          </a:ln>
        </p:spPr>
        <p:txBody>
          <a:bodyPr/>
          <a:lstStyle/>
          <a:p>
            <a:pPr marL="342900" indent="-342900" algn="ctr">
              <a:spcBef>
                <a:spcPct val="20000"/>
              </a:spcBef>
            </a:pPr>
            <a:r>
              <a:rPr lang="fr-FR" altLang="fr-FR" sz="2600" i="1" dirty="0">
                <a:solidFill>
                  <a:schemeClr val="bg1"/>
                </a:solidFill>
                <a:latin typeface="Maiandra GD" pitchFamily="34" charset="0"/>
              </a:rPr>
              <a:t>Option </a:t>
            </a:r>
            <a:r>
              <a:rPr lang="fr-FR" altLang="fr-FR" sz="2600" dirty="0">
                <a:latin typeface="Maiandra GD" pitchFamily="34" charset="0"/>
              </a:rPr>
              <a:t>Lettres de feu </a:t>
            </a:r>
            <a:r>
              <a:rPr lang="fr-FR" altLang="fr-FR" sz="2600" dirty="0" smtClean="0">
                <a:latin typeface="Maiandra GD" pitchFamily="34" charset="0"/>
              </a:rPr>
              <a:t>au nom de l’entreprise </a:t>
            </a:r>
            <a:endParaRPr lang="fr-FR" altLang="fr-FR" sz="2600" dirty="0">
              <a:latin typeface="Maiandra GD" pitchFamily="34" charset="0"/>
            </a:endParaRPr>
          </a:p>
        </p:txBody>
      </p:sp>
      <p:pic>
        <p:nvPicPr>
          <p:cNvPr id="43011" name="Picture 2" descr="\\Servboul1\images cj\Nouvelle Photothèque\Prestation\Lettre de feu\Image 15.tif"/>
          <p:cNvPicPr>
            <a:picLocks noChangeAspect="1" noChangeArrowheads="1"/>
          </p:cNvPicPr>
          <p:nvPr/>
        </p:nvPicPr>
        <p:blipFill>
          <a:blip r:embed="rId2" cstate="email"/>
          <a:srcRect/>
          <a:stretch>
            <a:fillRect/>
          </a:stretch>
        </p:blipFill>
        <p:spPr bwMode="auto">
          <a:xfrm>
            <a:off x="966788" y="1395413"/>
            <a:ext cx="7210425" cy="4067175"/>
          </a:xfrm>
          <a:prstGeom prst="rect">
            <a:avLst/>
          </a:prstGeom>
          <a:noFill/>
          <a:ln w="9525">
            <a:noFill/>
            <a:miter lim="800000"/>
            <a:headEnd/>
            <a:tailEnd/>
          </a:ln>
        </p:spPr>
      </p:pic>
      <p:pic>
        <p:nvPicPr>
          <p:cNvPr id="43012"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14339" name="ZoneTexte 8"/>
          <p:cNvSpPr txBox="1">
            <a:spLocks noChangeArrowheads="1"/>
          </p:cNvSpPr>
          <p:nvPr/>
        </p:nvSpPr>
        <p:spPr bwMode="auto">
          <a:xfrm>
            <a:off x="4859338" y="2389188"/>
            <a:ext cx="3522662" cy="2246312"/>
          </a:xfrm>
          <a:prstGeom prst="rect">
            <a:avLst/>
          </a:prstGeom>
          <a:noFill/>
          <a:ln w="9525">
            <a:noFill/>
            <a:miter lim="800000"/>
            <a:headEnd/>
            <a:tailEnd/>
          </a:ln>
        </p:spPr>
        <p:txBody>
          <a:bodyPr>
            <a:spAutoFit/>
          </a:bodyPr>
          <a:lstStyle/>
          <a:p>
            <a:pPr algn="ctr">
              <a:spcBef>
                <a:spcPct val="50000"/>
              </a:spcBef>
            </a:pPr>
            <a:r>
              <a:rPr lang="fr-FR" altLang="fr-FR" sz="1600" b="1" dirty="0">
                <a:latin typeface="Maiandra GD" pitchFamily="34" charset="0"/>
                <a:ea typeface="ＭＳ Ｐゴシック"/>
                <a:cs typeface="ＭＳ Ｐゴシック"/>
              </a:rPr>
              <a:t>Laura est à votre disposition pour toute information complémentaire au</a:t>
            </a:r>
          </a:p>
          <a:p>
            <a:pPr algn="ctr">
              <a:spcBef>
                <a:spcPct val="50000"/>
              </a:spcBef>
            </a:pPr>
            <a:r>
              <a:rPr lang="fr-FR" altLang="fr-FR" sz="1600" dirty="0">
                <a:latin typeface="Maiandra GD" pitchFamily="34" charset="0"/>
                <a:ea typeface="ＭＳ Ｐゴシック"/>
                <a:cs typeface="ＭＳ Ｐゴシック"/>
              </a:rPr>
              <a:t>01 49 650 </a:t>
            </a:r>
            <a:r>
              <a:rPr lang="fr-FR" altLang="fr-FR" sz="1600" dirty="0" err="1">
                <a:latin typeface="Maiandra GD" pitchFamily="34" charset="0"/>
                <a:ea typeface="ＭＳ Ｐゴシック"/>
                <a:cs typeface="ＭＳ Ｐゴシック"/>
              </a:rPr>
              <a:t>650</a:t>
            </a:r>
            <a:endParaRPr lang="fr-FR" altLang="fr-FR" sz="1600" dirty="0">
              <a:latin typeface="Maiandra GD" pitchFamily="34" charset="0"/>
              <a:ea typeface="ＭＳ Ｐゴシック"/>
              <a:cs typeface="ＭＳ Ｐゴシック"/>
            </a:endParaRPr>
          </a:p>
          <a:p>
            <a:pPr algn="ctr">
              <a:spcBef>
                <a:spcPct val="50000"/>
              </a:spcBef>
            </a:pPr>
            <a:r>
              <a:rPr lang="fr-FR" altLang="fr-FR" sz="1600" dirty="0">
                <a:latin typeface="Maiandra GD" pitchFamily="34" charset="0"/>
                <a:ea typeface="ＭＳ Ｐゴシック"/>
                <a:cs typeface="ＭＳ Ｐゴシック"/>
              </a:rPr>
              <a:t>Laura@croisierejaune.com</a:t>
            </a:r>
          </a:p>
          <a:p>
            <a:pPr algn="ctr">
              <a:spcBef>
                <a:spcPct val="50000"/>
              </a:spcBef>
            </a:pPr>
            <a:r>
              <a:rPr lang="fr-FR" altLang="fr-FR" sz="1600" dirty="0">
                <a:latin typeface="Maiandra GD" pitchFamily="34" charset="0"/>
                <a:ea typeface="ＭＳ Ｐゴシック"/>
                <a:cs typeface="ＭＳ Ｐゴシック"/>
              </a:rPr>
              <a:t>www.croisierejaune.com</a:t>
            </a:r>
          </a:p>
          <a:p>
            <a:pPr algn="ctr"/>
            <a:endParaRPr lang="fr-FR" altLang="fr-FR" sz="2000" dirty="0">
              <a:latin typeface="Pristina" pitchFamily="66" charset="0"/>
              <a:ea typeface="ＭＳ Ｐゴシック"/>
              <a:cs typeface="ＭＳ Ｐゴシック"/>
            </a:endParaRPr>
          </a:p>
        </p:txBody>
      </p:sp>
      <p:sp>
        <p:nvSpPr>
          <p:cNvPr id="14340"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pPr>
            <a:r>
              <a:rPr lang="fr-FR" altLang="fr-FR" sz="1400" b="1">
                <a:solidFill>
                  <a:srgbClr val="FFFFFF"/>
                </a:solidFill>
                <a:latin typeface="Pristina" pitchFamily="66" charset="0"/>
              </a:rPr>
              <a:t>La Tunisie Nouvelle</a:t>
            </a:r>
          </a:p>
        </p:txBody>
      </p:sp>
      <p:pic>
        <p:nvPicPr>
          <p:cNvPr id="14341" name="Picture 11"/>
          <p:cNvPicPr>
            <a:picLocks noChangeAspect="1" noChangeArrowheads="1"/>
          </p:cNvPicPr>
          <p:nvPr/>
        </p:nvPicPr>
        <p:blipFill>
          <a:blip r:embed="rId3" cstate="email"/>
          <a:srcRect/>
          <a:stretch>
            <a:fillRect/>
          </a:stretch>
        </p:blipFill>
        <p:spPr bwMode="auto">
          <a:xfrm>
            <a:off x="501650" y="1362075"/>
            <a:ext cx="3165475" cy="4300538"/>
          </a:xfrm>
          <a:prstGeom prst="rect">
            <a:avLst/>
          </a:prstGeom>
          <a:noFill/>
          <a:ln w="9525">
            <a:noFill/>
            <a:miter lim="800000"/>
            <a:headEnd/>
            <a:tailEnd/>
          </a:ln>
        </p:spPr>
      </p:pic>
      <p:sp>
        <p:nvSpPr>
          <p:cNvPr id="14342" name="ZoneTexte 1"/>
          <p:cNvSpPr txBox="1">
            <a:spLocks noChangeArrowheads="1"/>
          </p:cNvSpPr>
          <p:nvPr/>
        </p:nvSpPr>
        <p:spPr bwMode="auto">
          <a:xfrm>
            <a:off x="4284663" y="606425"/>
            <a:ext cx="4319587" cy="708025"/>
          </a:xfrm>
          <a:prstGeom prst="rect">
            <a:avLst/>
          </a:prstGeom>
          <a:noFill/>
          <a:ln w="9525">
            <a:noFill/>
            <a:miter lim="800000"/>
            <a:headEnd/>
            <a:tailEnd/>
          </a:ln>
        </p:spPr>
        <p:txBody>
          <a:bodyPr>
            <a:spAutoFit/>
          </a:bodyPr>
          <a:lstStyle/>
          <a:p>
            <a:pPr algn="ctr"/>
            <a:r>
              <a:rPr lang="fr-FR" altLang="fr-FR" sz="2000" i="1">
                <a:solidFill>
                  <a:schemeClr val="bg1"/>
                </a:solidFill>
                <a:latin typeface="Maiandra GD" pitchFamily="34" charset="0"/>
              </a:rPr>
              <a:t>Prestation éphémère montée spécialement pour votre évènement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225425" y="1084263"/>
            <a:ext cx="8618538" cy="5049837"/>
          </a:xfrm>
          <a:prstGeom prst="rect">
            <a:avLst/>
          </a:prstGeom>
          <a:noFill/>
          <a:ln w="9525">
            <a:noFill/>
            <a:miter lim="800000"/>
            <a:headEnd/>
            <a:tailEnd/>
          </a:ln>
        </p:spPr>
      </p:pic>
      <p:sp>
        <p:nvSpPr>
          <p:cNvPr id="6" name="Rectangle 2"/>
          <p:cNvSpPr>
            <a:spLocks noGrp="1" noChangeArrowheads="1"/>
          </p:cNvSpPr>
          <p:nvPr>
            <p:ph type="title"/>
          </p:nvPr>
        </p:nvSpPr>
        <p:spPr>
          <a:xfrm>
            <a:off x="468313" y="0"/>
            <a:ext cx="8229600" cy="1143000"/>
          </a:xfrm>
        </p:spPr>
        <p:txBody>
          <a:bodyPr/>
          <a:lstStyle/>
          <a:p>
            <a:r>
              <a:rPr lang="fr-FR" altLang="fr-FR" sz="3200" dirty="0" smtClean="0">
                <a:solidFill>
                  <a:schemeClr val="tx1"/>
                </a:solidFill>
                <a:latin typeface="+mn-lt"/>
              </a:rPr>
              <a:t>Hôtel Palm Beach Palace 5*</a:t>
            </a:r>
          </a:p>
        </p:txBody>
      </p:sp>
      <p:pic>
        <p:nvPicPr>
          <p:cNvPr id="7"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8313" y="0"/>
            <a:ext cx="8229600" cy="1143000"/>
          </a:xfrm>
        </p:spPr>
        <p:txBody>
          <a:bodyPr/>
          <a:lstStyle/>
          <a:p>
            <a:r>
              <a:rPr lang="fr-FR" altLang="fr-FR" sz="3200" dirty="0" smtClean="0">
                <a:solidFill>
                  <a:schemeClr val="tx1"/>
                </a:solidFill>
                <a:latin typeface="+mn-lt"/>
              </a:rPr>
              <a:t>Hôtel Palm Beach Palace 5*</a:t>
            </a:r>
          </a:p>
        </p:txBody>
      </p:sp>
      <p:pic>
        <p:nvPicPr>
          <p:cNvPr id="1026" name="Picture 2" descr="http://www.sweetunisia.com/photo/394-DSC_4813.jpg"/>
          <p:cNvPicPr>
            <a:picLocks noChangeAspect="1" noChangeArrowheads="1"/>
          </p:cNvPicPr>
          <p:nvPr/>
        </p:nvPicPr>
        <p:blipFill>
          <a:blip r:embed="rId2" cstate="email"/>
          <a:srcRect/>
          <a:stretch>
            <a:fillRect/>
          </a:stretch>
        </p:blipFill>
        <p:spPr bwMode="auto">
          <a:xfrm>
            <a:off x="395536" y="980728"/>
            <a:ext cx="8096250" cy="5381626"/>
          </a:xfrm>
          <a:prstGeom prst="rect">
            <a:avLst/>
          </a:prstGeom>
          <a:noFill/>
        </p:spPr>
      </p:pic>
      <p:pic>
        <p:nvPicPr>
          <p:cNvPr id="7"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8313" y="-99392"/>
            <a:ext cx="8229600" cy="1143000"/>
          </a:xfrm>
        </p:spPr>
        <p:txBody>
          <a:bodyPr/>
          <a:lstStyle/>
          <a:p>
            <a:r>
              <a:rPr lang="fr-FR" altLang="fr-FR" sz="3200" dirty="0" smtClean="0">
                <a:solidFill>
                  <a:schemeClr val="tx1"/>
                </a:solidFill>
                <a:latin typeface="+mn-lt"/>
              </a:rPr>
              <a:t>Hôtel Palm Beach Palace 5*</a:t>
            </a:r>
            <a:br>
              <a:rPr lang="fr-FR" altLang="fr-FR" sz="3200" dirty="0" smtClean="0">
                <a:solidFill>
                  <a:schemeClr val="tx1"/>
                </a:solidFill>
                <a:latin typeface="+mn-lt"/>
              </a:rPr>
            </a:br>
            <a:r>
              <a:rPr lang="fr-FR" altLang="fr-FR" sz="3200" dirty="0" smtClean="0">
                <a:solidFill>
                  <a:schemeClr val="tx1"/>
                </a:solidFill>
                <a:latin typeface="+mn-lt"/>
              </a:rPr>
              <a:t>Réunion de 14h à 17h00</a:t>
            </a:r>
          </a:p>
        </p:txBody>
      </p:sp>
      <p:pic>
        <p:nvPicPr>
          <p:cNvPr id="64516" name="Picture 4" descr="http://exp.cdn-hotels.com/hotels/1000000/530000/525300/525272/525272_104_z.jpg"/>
          <p:cNvPicPr>
            <a:picLocks noChangeAspect="1" noChangeArrowheads="1"/>
          </p:cNvPicPr>
          <p:nvPr/>
        </p:nvPicPr>
        <p:blipFill>
          <a:blip r:embed="rId2" cstate="email"/>
          <a:srcRect/>
          <a:stretch>
            <a:fillRect/>
          </a:stretch>
        </p:blipFill>
        <p:spPr bwMode="auto">
          <a:xfrm>
            <a:off x="467544" y="1032213"/>
            <a:ext cx="8260345" cy="5493131"/>
          </a:xfrm>
          <a:prstGeom prst="rect">
            <a:avLst/>
          </a:prstGeom>
          <a:noFill/>
        </p:spPr>
      </p:pic>
      <p:pic>
        <p:nvPicPr>
          <p:cNvPr id="6" name="Image 3" descr="LOGO CJ ENTIER2 BLC.eps"/>
          <p:cNvPicPr>
            <a:picLocks noChangeAspect="1"/>
          </p:cNvPicPr>
          <p:nvPr/>
        </p:nvPicPr>
        <p:blipFill>
          <a:blip r:embed="rId3"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1635</TotalTime>
  <Words>1147</Words>
  <Application>Microsoft Office PowerPoint</Application>
  <PresentationFormat>Affichage à l'écran (4:3)</PresentationFormat>
  <Paragraphs>120</Paragraphs>
  <Slides>68</Slides>
  <Notes>0</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Apex</vt:lpstr>
      <vt:lpstr>Diapositive 1</vt:lpstr>
      <vt:lpstr>Jour 1</vt:lpstr>
      <vt:lpstr>Diapositive 3</vt:lpstr>
      <vt:lpstr>Déjeuner autour de la piscine du Palm Beach Tozeur 5*</vt:lpstr>
      <vt:lpstr>Hôtel Palm Beach Palace 5*</vt:lpstr>
      <vt:lpstr>Hôtel Palm Beach Palace 5*</vt:lpstr>
      <vt:lpstr>Hôtel Palm Beach Palace 5*</vt:lpstr>
      <vt:lpstr>Hôtel Palm Beach Palace 5*</vt:lpstr>
      <vt:lpstr>Hôtel Palm Beach Palace 5* Réunion de 14h à 17h00</vt:lpstr>
      <vt:lpstr>Diapositive 10</vt:lpstr>
      <vt:lpstr>Diapositive 11</vt:lpstr>
      <vt:lpstr>Diapositive 12</vt:lpstr>
      <vt:lpstr>Diapositive 13</vt:lpstr>
      <vt:lpstr>Diapositive 14</vt:lpstr>
      <vt:lpstr>Jour 2</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Jour 3</vt:lpstr>
      <vt:lpstr>Diapositive 37</vt:lpstr>
      <vt:lpstr>Diapositive 38</vt:lpstr>
      <vt:lpstr>Diapositive 39</vt:lpstr>
      <vt:lpstr>Diapositive 40</vt:lpstr>
      <vt:lpstr>Diapositive 41</vt:lpstr>
      <vt:lpstr>Diapositive 42</vt:lpstr>
      <vt:lpstr>Trek dans la Gorges de Sidi Bou Hlel</vt:lpstr>
      <vt:lpstr>Diapositive 44</vt:lpstr>
      <vt:lpstr>Diapositive 45</vt:lpstr>
      <vt:lpstr>Diapositive 46</vt:lpstr>
      <vt:lpstr>Prestations optionnelles</vt:lpstr>
      <vt:lpstr>Diapositive 48</vt:lpstr>
      <vt:lpstr>Diapositive 49</vt:lpstr>
      <vt:lpstr>Diapositive 50</vt:lpstr>
      <vt:lpstr>L’hôtel Ksar Rouge 4* </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Votre nom d'utilisateur</cp:lastModifiedBy>
  <cp:revision>201</cp:revision>
  <dcterms:created xsi:type="dcterms:W3CDTF">2010-01-11T15:17:50Z</dcterms:created>
  <dcterms:modified xsi:type="dcterms:W3CDTF">2014-10-23T17:04:27Z</dcterms:modified>
</cp:coreProperties>
</file>